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67" r:id="rId4"/>
  </p:sldMasterIdLst>
  <p:notesMasterIdLst>
    <p:notesMasterId r:id="rId34"/>
  </p:notesMasterIdLst>
  <p:sldIdLst>
    <p:sldId id="280" r:id="rId5"/>
    <p:sldId id="270" r:id="rId6"/>
    <p:sldId id="282" r:id="rId7"/>
    <p:sldId id="311" r:id="rId8"/>
    <p:sldId id="312" r:id="rId9"/>
    <p:sldId id="313" r:id="rId10"/>
    <p:sldId id="314" r:id="rId11"/>
    <p:sldId id="315" r:id="rId12"/>
    <p:sldId id="316" r:id="rId13"/>
    <p:sldId id="317" r:id="rId14"/>
    <p:sldId id="318"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5" r:id="rId29"/>
    <p:sldId id="336" r:id="rId30"/>
    <p:sldId id="337" r:id="rId31"/>
    <p:sldId id="338" r:id="rId32"/>
    <p:sldId id="33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L/lzfw6aRQ/n7afgUKkg==" hashData="2gZVZCmMzG0MAjGN6y527QgUmG6voyZTpVi9T+qzk0YMTwkm5fOnEe4iFAVWs29r+VvKmK6m3OhJUnRnptQ2P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ED6"/>
    <a:srgbClr val="03045E"/>
    <a:srgbClr val="EEF0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82290C-DE30-4124-8D90-74C54771D454}" v="21" dt="2024-09-25T15:47:06.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427" autoAdjust="0"/>
  </p:normalViewPr>
  <p:slideViewPr>
    <p:cSldViewPr snapToGrid="0">
      <p:cViewPr varScale="1">
        <p:scale>
          <a:sx n="100" d="100"/>
          <a:sy n="100" d="100"/>
        </p:scale>
        <p:origin x="93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Wible" userId="a0e7e227-9248-44ec-a601-84519f6eb189" providerId="ADAL" clId="{9C82290C-DE30-4124-8D90-74C54771D454}"/>
    <pc:docChg chg="modSld">
      <pc:chgData name="Nicole Wible" userId="a0e7e227-9248-44ec-a601-84519f6eb189" providerId="ADAL" clId="{9C82290C-DE30-4124-8D90-74C54771D454}" dt="2024-09-25T20:36:47.354" v="133" actId="20577"/>
      <pc:docMkLst>
        <pc:docMk/>
      </pc:docMkLst>
      <pc:sldChg chg="modSp mod">
        <pc:chgData name="Nicole Wible" userId="a0e7e227-9248-44ec-a601-84519f6eb189" providerId="ADAL" clId="{9C82290C-DE30-4124-8D90-74C54771D454}" dt="2024-09-25T20:31:10.678" v="114" actId="114"/>
        <pc:sldMkLst>
          <pc:docMk/>
          <pc:sldMk cId="2357890072" sldId="270"/>
        </pc:sldMkLst>
        <pc:spChg chg="mod">
          <ac:chgData name="Nicole Wible" userId="a0e7e227-9248-44ec-a601-84519f6eb189" providerId="ADAL" clId="{9C82290C-DE30-4124-8D90-74C54771D454}" dt="2024-09-25T20:31:10.678" v="114" actId="114"/>
          <ac:spMkLst>
            <pc:docMk/>
            <pc:sldMk cId="2357890072" sldId="270"/>
            <ac:spMk id="11" creationId="{23F1BDEB-2723-1CBC-BE9C-1DC75A8523AE}"/>
          </ac:spMkLst>
        </pc:spChg>
      </pc:sldChg>
      <pc:sldChg chg="modSp mod">
        <pc:chgData name="Nicole Wible" userId="a0e7e227-9248-44ec-a601-84519f6eb189" providerId="ADAL" clId="{9C82290C-DE30-4124-8D90-74C54771D454}" dt="2024-09-25T05:08:23.629" v="0" actId="113"/>
        <pc:sldMkLst>
          <pc:docMk/>
          <pc:sldMk cId="2573648318" sldId="280"/>
        </pc:sldMkLst>
        <pc:spChg chg="mod">
          <ac:chgData name="Nicole Wible" userId="a0e7e227-9248-44ec-a601-84519f6eb189" providerId="ADAL" clId="{9C82290C-DE30-4124-8D90-74C54771D454}" dt="2024-09-25T05:08:23.629" v="0" actId="113"/>
          <ac:spMkLst>
            <pc:docMk/>
            <pc:sldMk cId="2573648318" sldId="280"/>
            <ac:spMk id="2" creationId="{51B33DE7-204F-DD4C-8DA8-9C0ACCBEB46F}"/>
          </ac:spMkLst>
        </pc:spChg>
      </pc:sldChg>
      <pc:sldChg chg="modSp mod">
        <pc:chgData name="Nicole Wible" userId="a0e7e227-9248-44ec-a601-84519f6eb189" providerId="ADAL" clId="{9C82290C-DE30-4124-8D90-74C54771D454}" dt="2024-09-25T20:31:30.215" v="118" actId="113"/>
        <pc:sldMkLst>
          <pc:docMk/>
          <pc:sldMk cId="1369494413" sldId="282"/>
        </pc:sldMkLst>
        <pc:spChg chg="mod">
          <ac:chgData name="Nicole Wible" userId="a0e7e227-9248-44ec-a601-84519f6eb189" providerId="ADAL" clId="{9C82290C-DE30-4124-8D90-74C54771D454}" dt="2024-09-25T20:31:30.215" v="118" actId="113"/>
          <ac:spMkLst>
            <pc:docMk/>
            <pc:sldMk cId="1369494413" sldId="282"/>
            <ac:spMk id="32" creationId="{B33BE3F6-CC8C-EB8C-5CAE-603E88F823FA}"/>
          </ac:spMkLst>
        </pc:spChg>
      </pc:sldChg>
      <pc:sldChg chg="modSp mod">
        <pc:chgData name="Nicole Wible" userId="a0e7e227-9248-44ec-a601-84519f6eb189" providerId="ADAL" clId="{9C82290C-DE30-4124-8D90-74C54771D454}" dt="2024-09-25T20:31:41.588" v="120" actId="114"/>
        <pc:sldMkLst>
          <pc:docMk/>
          <pc:sldMk cId="1983111477" sldId="311"/>
        </pc:sldMkLst>
        <pc:spChg chg="mod">
          <ac:chgData name="Nicole Wible" userId="a0e7e227-9248-44ec-a601-84519f6eb189" providerId="ADAL" clId="{9C82290C-DE30-4124-8D90-74C54771D454}" dt="2024-09-25T20:31:41.588" v="120" actId="114"/>
          <ac:spMkLst>
            <pc:docMk/>
            <pc:sldMk cId="1983111477" sldId="311"/>
            <ac:spMk id="2" creationId="{2F3A3C9E-095B-200C-AF33-6BC92479EF51}"/>
          </ac:spMkLst>
        </pc:spChg>
        <pc:spChg chg="mod">
          <ac:chgData name="Nicole Wible" userId="a0e7e227-9248-44ec-a601-84519f6eb189" providerId="ADAL" clId="{9C82290C-DE30-4124-8D90-74C54771D454}" dt="2024-09-25T15:43:40.910" v="78" actId="207"/>
          <ac:spMkLst>
            <pc:docMk/>
            <pc:sldMk cId="1983111477" sldId="311"/>
            <ac:spMk id="13" creationId="{82397350-2A82-1BF3-BE06-464AABD83B1E}"/>
          </ac:spMkLst>
        </pc:spChg>
      </pc:sldChg>
      <pc:sldChg chg="addSp delSp modSp">
        <pc:chgData name="Nicole Wible" userId="a0e7e227-9248-44ec-a601-84519f6eb189" providerId="ADAL" clId="{9C82290C-DE30-4124-8D90-74C54771D454}" dt="2024-09-25T15:43:18.898" v="77" actId="692"/>
        <pc:sldMkLst>
          <pc:docMk/>
          <pc:sldMk cId="2994591220" sldId="312"/>
        </pc:sldMkLst>
        <pc:graphicFrameChg chg="mod">
          <ac:chgData name="Nicole Wible" userId="a0e7e227-9248-44ec-a601-84519f6eb189" providerId="ADAL" clId="{9C82290C-DE30-4124-8D90-74C54771D454}" dt="2024-09-25T15:43:18.898" v="77" actId="692"/>
          <ac:graphicFrameMkLst>
            <pc:docMk/>
            <pc:sldMk cId="2994591220" sldId="312"/>
            <ac:graphicFrameMk id="2" creationId="{AA9C7192-B08C-4AF7-6AD6-E238B43B1DB4}"/>
          </ac:graphicFrameMkLst>
        </pc:graphicFrameChg>
        <pc:picChg chg="add del mod">
          <ac:chgData name="Nicole Wible" userId="a0e7e227-9248-44ec-a601-84519f6eb189" providerId="ADAL" clId="{9C82290C-DE30-4124-8D90-74C54771D454}" dt="2024-09-25T15:24:50.685" v="2" actId="478"/>
          <ac:picMkLst>
            <pc:docMk/>
            <pc:sldMk cId="2994591220" sldId="312"/>
            <ac:picMk id="3" creationId="{7A0BFC85-E642-B93C-2FC0-E8291334EADF}"/>
          </ac:picMkLst>
        </pc:picChg>
        <pc:picChg chg="add mod">
          <ac:chgData name="Nicole Wible" userId="a0e7e227-9248-44ec-a601-84519f6eb189" providerId="ADAL" clId="{9C82290C-DE30-4124-8D90-74C54771D454}" dt="2024-09-25T15:27:22.147" v="40"/>
          <ac:picMkLst>
            <pc:docMk/>
            <pc:sldMk cId="2994591220" sldId="312"/>
            <ac:picMk id="4" creationId="{41F8455A-461F-3FC7-A899-640FF8B3940D}"/>
          </ac:picMkLst>
        </pc:picChg>
      </pc:sldChg>
      <pc:sldChg chg="modSp mod">
        <pc:chgData name="Nicole Wible" userId="a0e7e227-9248-44ec-a601-84519f6eb189" providerId="ADAL" clId="{9C82290C-DE30-4124-8D90-74C54771D454}" dt="2024-09-25T15:29:01.751" v="50" actId="1076"/>
        <pc:sldMkLst>
          <pc:docMk/>
          <pc:sldMk cId="1840138329" sldId="314"/>
        </pc:sldMkLst>
        <pc:spChg chg="mod">
          <ac:chgData name="Nicole Wible" userId="a0e7e227-9248-44ec-a601-84519f6eb189" providerId="ADAL" clId="{9C82290C-DE30-4124-8D90-74C54771D454}" dt="2024-09-25T15:29:01.751" v="50" actId="1076"/>
          <ac:spMkLst>
            <pc:docMk/>
            <pc:sldMk cId="1840138329" sldId="314"/>
            <ac:spMk id="2" creationId="{B8AC1EC9-87A0-C5B8-CC42-573DE11C6D91}"/>
          </ac:spMkLst>
        </pc:spChg>
        <pc:spChg chg="mod">
          <ac:chgData name="Nicole Wible" userId="a0e7e227-9248-44ec-a601-84519f6eb189" providerId="ADAL" clId="{9C82290C-DE30-4124-8D90-74C54771D454}" dt="2024-09-25T15:26:54.989" v="10" actId="20577"/>
          <ac:spMkLst>
            <pc:docMk/>
            <pc:sldMk cId="1840138329" sldId="314"/>
            <ac:spMk id="18" creationId="{30027F3B-FB9A-AA49-9802-47F6E09FA93C}"/>
          </ac:spMkLst>
        </pc:spChg>
      </pc:sldChg>
      <pc:sldChg chg="modSp mod">
        <pc:chgData name="Nicole Wible" userId="a0e7e227-9248-44ec-a601-84519f6eb189" providerId="ADAL" clId="{9C82290C-DE30-4124-8D90-74C54771D454}" dt="2024-09-25T15:29:10.116" v="54" actId="1076"/>
        <pc:sldMkLst>
          <pc:docMk/>
          <pc:sldMk cId="544901043" sldId="315"/>
        </pc:sldMkLst>
        <pc:spChg chg="mod">
          <ac:chgData name="Nicole Wible" userId="a0e7e227-9248-44ec-a601-84519f6eb189" providerId="ADAL" clId="{9C82290C-DE30-4124-8D90-74C54771D454}" dt="2024-09-25T15:29:10.116" v="54" actId="1076"/>
          <ac:spMkLst>
            <pc:docMk/>
            <pc:sldMk cId="544901043" sldId="315"/>
            <ac:spMk id="2" creationId="{BB3C14E0-9A15-5351-2D94-B88A08C486AE}"/>
          </ac:spMkLst>
        </pc:spChg>
        <pc:spChg chg="mod">
          <ac:chgData name="Nicole Wible" userId="a0e7e227-9248-44ec-a601-84519f6eb189" providerId="ADAL" clId="{9C82290C-DE30-4124-8D90-74C54771D454}" dt="2024-09-25T15:27:04.964" v="28" actId="20577"/>
          <ac:spMkLst>
            <pc:docMk/>
            <pc:sldMk cId="544901043" sldId="315"/>
            <ac:spMk id="17" creationId="{9B701F5D-CEE8-F75B-92D5-30D798552765}"/>
          </ac:spMkLst>
        </pc:spChg>
      </pc:sldChg>
      <pc:sldChg chg="modSp mod">
        <pc:chgData name="Nicole Wible" userId="a0e7e227-9248-44ec-a601-84519f6eb189" providerId="ADAL" clId="{9C82290C-DE30-4124-8D90-74C54771D454}" dt="2024-09-25T15:29:16.889" v="58" actId="1076"/>
        <pc:sldMkLst>
          <pc:docMk/>
          <pc:sldMk cId="3534063597" sldId="316"/>
        </pc:sldMkLst>
        <pc:spChg chg="mod">
          <ac:chgData name="Nicole Wible" userId="a0e7e227-9248-44ec-a601-84519f6eb189" providerId="ADAL" clId="{9C82290C-DE30-4124-8D90-74C54771D454}" dt="2024-09-25T15:29:16.889" v="58" actId="1076"/>
          <ac:spMkLst>
            <pc:docMk/>
            <pc:sldMk cId="3534063597" sldId="316"/>
            <ac:spMk id="18" creationId="{9745320D-4A6B-C2BE-FDA0-FB613DE4A910}"/>
          </ac:spMkLst>
        </pc:spChg>
      </pc:sldChg>
      <pc:sldChg chg="modSp mod">
        <pc:chgData name="Nicole Wible" userId="a0e7e227-9248-44ec-a601-84519f6eb189" providerId="ADAL" clId="{9C82290C-DE30-4124-8D90-74C54771D454}" dt="2024-09-25T15:29:24.195" v="64" actId="1076"/>
        <pc:sldMkLst>
          <pc:docMk/>
          <pc:sldMk cId="1950567238" sldId="317"/>
        </pc:sldMkLst>
        <pc:spChg chg="mod">
          <ac:chgData name="Nicole Wible" userId="a0e7e227-9248-44ec-a601-84519f6eb189" providerId="ADAL" clId="{9C82290C-DE30-4124-8D90-74C54771D454}" dt="2024-09-25T15:29:24.195" v="64" actId="1076"/>
          <ac:spMkLst>
            <pc:docMk/>
            <pc:sldMk cId="1950567238" sldId="317"/>
            <ac:spMk id="2" creationId="{67FC89AB-B853-7621-0D98-91AC042DBAD5}"/>
          </ac:spMkLst>
        </pc:spChg>
        <pc:spChg chg="mod">
          <ac:chgData name="Nicole Wible" userId="a0e7e227-9248-44ec-a601-84519f6eb189" providerId="ADAL" clId="{9C82290C-DE30-4124-8D90-74C54771D454}" dt="2024-09-25T15:27:13.815" v="39" actId="20577"/>
          <ac:spMkLst>
            <pc:docMk/>
            <pc:sldMk cId="1950567238" sldId="317"/>
            <ac:spMk id="13" creationId="{54D80A85-A639-45FE-51D1-6B0AD38AFFED}"/>
          </ac:spMkLst>
        </pc:spChg>
      </pc:sldChg>
      <pc:sldChg chg="modSp mod">
        <pc:chgData name="Nicole Wible" userId="a0e7e227-9248-44ec-a601-84519f6eb189" providerId="ADAL" clId="{9C82290C-DE30-4124-8D90-74C54771D454}" dt="2024-09-25T20:36:47.354" v="133" actId="20577"/>
        <pc:sldMkLst>
          <pc:docMk/>
          <pc:sldMk cId="2410703871" sldId="321"/>
        </pc:sldMkLst>
        <pc:spChg chg="mod">
          <ac:chgData name="Nicole Wible" userId="a0e7e227-9248-44ec-a601-84519f6eb189" providerId="ADAL" clId="{9C82290C-DE30-4124-8D90-74C54771D454}" dt="2024-09-25T20:36:47.354" v="133" actId="20577"/>
          <ac:spMkLst>
            <pc:docMk/>
            <pc:sldMk cId="2410703871" sldId="321"/>
            <ac:spMk id="11" creationId="{768D6927-9C66-5B40-AE75-6A61EEED30A8}"/>
          </ac:spMkLst>
        </pc:spChg>
      </pc:sldChg>
      <pc:sldChg chg="modSp mod">
        <pc:chgData name="Nicole Wible" userId="a0e7e227-9248-44ec-a601-84519f6eb189" providerId="ADAL" clId="{9C82290C-DE30-4124-8D90-74C54771D454}" dt="2024-09-25T15:28:39.759" v="46" actId="20577"/>
        <pc:sldMkLst>
          <pc:docMk/>
          <pc:sldMk cId="3860089360" sldId="323"/>
        </pc:sldMkLst>
        <pc:spChg chg="mod">
          <ac:chgData name="Nicole Wible" userId="a0e7e227-9248-44ec-a601-84519f6eb189" providerId="ADAL" clId="{9C82290C-DE30-4124-8D90-74C54771D454}" dt="2024-09-25T15:28:39.759" v="46" actId="20577"/>
          <ac:spMkLst>
            <pc:docMk/>
            <pc:sldMk cId="3860089360" sldId="323"/>
            <ac:spMk id="2" creationId="{9DBC8F1B-F5A3-59E3-A134-FFDD5F2E5F13}"/>
          </ac:spMkLst>
        </pc:spChg>
      </pc:sldChg>
      <pc:sldChg chg="modSp mod">
        <pc:chgData name="Nicole Wible" userId="a0e7e227-9248-44ec-a601-84519f6eb189" providerId="ADAL" clId="{9C82290C-DE30-4124-8D90-74C54771D454}" dt="2024-09-25T15:28:38.648" v="45" actId="20577"/>
        <pc:sldMkLst>
          <pc:docMk/>
          <pc:sldMk cId="2570895017" sldId="324"/>
        </pc:sldMkLst>
        <pc:spChg chg="mod">
          <ac:chgData name="Nicole Wible" userId="a0e7e227-9248-44ec-a601-84519f6eb189" providerId="ADAL" clId="{9C82290C-DE30-4124-8D90-74C54771D454}" dt="2024-09-25T15:28:38.648" v="45" actId="20577"/>
          <ac:spMkLst>
            <pc:docMk/>
            <pc:sldMk cId="2570895017" sldId="324"/>
            <ac:spMk id="6" creationId="{30DA89AA-A025-7C30-34BD-D2155F52503A}"/>
          </ac:spMkLst>
        </pc:spChg>
      </pc:sldChg>
      <pc:sldChg chg="modSp mod">
        <pc:chgData name="Nicole Wible" userId="a0e7e227-9248-44ec-a601-84519f6eb189" providerId="ADAL" clId="{9C82290C-DE30-4124-8D90-74C54771D454}" dt="2024-09-25T15:28:16.753" v="43" actId="20577"/>
        <pc:sldMkLst>
          <pc:docMk/>
          <pc:sldMk cId="3770980272" sldId="327"/>
        </pc:sldMkLst>
        <pc:spChg chg="mod">
          <ac:chgData name="Nicole Wible" userId="a0e7e227-9248-44ec-a601-84519f6eb189" providerId="ADAL" clId="{9C82290C-DE30-4124-8D90-74C54771D454}" dt="2024-09-25T15:28:16.753" v="43" actId="20577"/>
          <ac:spMkLst>
            <pc:docMk/>
            <pc:sldMk cId="3770980272" sldId="327"/>
            <ac:spMk id="2" creationId="{1F1FA3C7-D9C5-2779-A19B-093E3D0E0D06}"/>
          </ac:spMkLst>
        </pc:spChg>
      </pc:sldChg>
      <pc:sldChg chg="modSp mod">
        <pc:chgData name="Nicole Wible" userId="a0e7e227-9248-44ec-a601-84519f6eb189" providerId="ADAL" clId="{9C82290C-DE30-4124-8D90-74C54771D454}" dt="2024-09-25T15:28:20.144" v="44" actId="20577"/>
        <pc:sldMkLst>
          <pc:docMk/>
          <pc:sldMk cId="2405303377" sldId="330"/>
        </pc:sldMkLst>
        <pc:spChg chg="mod">
          <ac:chgData name="Nicole Wible" userId="a0e7e227-9248-44ec-a601-84519f6eb189" providerId="ADAL" clId="{9C82290C-DE30-4124-8D90-74C54771D454}" dt="2024-09-25T15:28:20.144" v="44" actId="20577"/>
          <ac:spMkLst>
            <pc:docMk/>
            <pc:sldMk cId="2405303377" sldId="330"/>
            <ac:spMk id="2" creationId="{B8B9A793-D42F-FD5D-E37A-7EC889FF6690}"/>
          </ac:spMkLst>
        </pc:spChg>
      </pc:sldChg>
      <pc:sldChg chg="addSp modSp mod">
        <pc:chgData name="Nicole Wible" userId="a0e7e227-9248-44ec-a601-84519f6eb189" providerId="ADAL" clId="{9C82290C-DE30-4124-8D90-74C54771D454}" dt="2024-09-25T15:47:37.488" v="105" actId="12788"/>
        <pc:sldMkLst>
          <pc:docMk/>
          <pc:sldMk cId="1171181829" sldId="338"/>
        </pc:sldMkLst>
        <pc:spChg chg="mod">
          <ac:chgData name="Nicole Wible" userId="a0e7e227-9248-44ec-a601-84519f6eb189" providerId="ADAL" clId="{9C82290C-DE30-4124-8D90-74C54771D454}" dt="2024-09-25T15:28:03.590" v="42" actId="20577"/>
          <ac:spMkLst>
            <pc:docMk/>
            <pc:sldMk cId="1171181829" sldId="338"/>
            <ac:spMk id="2" creationId="{1B051A46-00CD-5440-0190-F0567F577332}"/>
          </ac:spMkLst>
        </pc:spChg>
        <pc:spChg chg="add mod">
          <ac:chgData name="Nicole Wible" userId="a0e7e227-9248-44ec-a601-84519f6eb189" providerId="ADAL" clId="{9C82290C-DE30-4124-8D90-74C54771D454}" dt="2024-09-25T15:46:44.144" v="98" actId="208"/>
          <ac:spMkLst>
            <pc:docMk/>
            <pc:sldMk cId="1171181829" sldId="338"/>
            <ac:spMk id="9" creationId="{9666B6D6-11A4-5602-0A7D-F41BD482836D}"/>
          </ac:spMkLst>
        </pc:spChg>
        <pc:spChg chg="add mod">
          <ac:chgData name="Nicole Wible" userId="a0e7e227-9248-44ec-a601-84519f6eb189" providerId="ADAL" clId="{9C82290C-DE30-4124-8D90-74C54771D454}" dt="2024-09-25T15:47:12.882" v="102" actId="1076"/>
          <ac:spMkLst>
            <pc:docMk/>
            <pc:sldMk cId="1171181829" sldId="338"/>
            <ac:spMk id="10" creationId="{5D00C6D8-0DD0-BDD1-C15A-293926E9D3CE}"/>
          </ac:spMkLst>
        </pc:spChg>
        <pc:graphicFrameChg chg="mod">
          <ac:chgData name="Nicole Wible" userId="a0e7e227-9248-44ec-a601-84519f6eb189" providerId="ADAL" clId="{9C82290C-DE30-4124-8D90-74C54771D454}" dt="2024-09-25T15:46:01.530" v="91"/>
          <ac:graphicFrameMkLst>
            <pc:docMk/>
            <pc:sldMk cId="1171181829" sldId="338"/>
            <ac:graphicFrameMk id="3" creationId="{EB47CDD9-58F5-2427-2351-7D92DA07634B}"/>
          </ac:graphicFrameMkLst>
        </pc:graphicFrameChg>
        <pc:picChg chg="add mod ord">
          <ac:chgData name="Nicole Wible" userId="a0e7e227-9248-44ec-a601-84519f6eb189" providerId="ADAL" clId="{9C82290C-DE30-4124-8D90-74C54771D454}" dt="2024-09-25T15:47:37.488" v="105" actId="12788"/>
          <ac:picMkLst>
            <pc:docMk/>
            <pc:sldMk cId="1171181829" sldId="338"/>
            <ac:picMk id="6" creationId="{F5A5EA6A-87B0-A19C-E6EA-9C26510A43F1}"/>
          </ac:picMkLst>
        </pc:picChg>
        <pc:picChg chg="add mod ord">
          <ac:chgData name="Nicole Wible" userId="a0e7e227-9248-44ec-a601-84519f6eb189" providerId="ADAL" clId="{9C82290C-DE30-4124-8D90-74C54771D454}" dt="2024-09-25T15:47:37.488" v="105" actId="12788"/>
          <ac:picMkLst>
            <pc:docMk/>
            <pc:sldMk cId="1171181829" sldId="338"/>
            <ac:picMk id="8" creationId="{B5EFA636-3C47-8E6E-063D-298FFC29B23D}"/>
          </ac:picMkLst>
        </pc:picChg>
      </pc:sldChg>
    </pc:docChg>
  </pc:docChgLst>
  <pc:docChgLst>
    <pc:chgData name="Nicole Wible" userId="a0e7e227-9248-44ec-a601-84519f6eb189" providerId="ADAL" clId="{03E275B0-611A-48D7-B71D-4F9F96DFBDC8}"/>
    <pc:docChg chg="modSld">
      <pc:chgData name="Nicole Wible" userId="a0e7e227-9248-44ec-a601-84519f6eb189" providerId="ADAL" clId="{03E275B0-611A-48D7-B71D-4F9F96DFBDC8}" dt="2024-09-26T05:02:40.278" v="104" actId="114"/>
      <pc:docMkLst>
        <pc:docMk/>
      </pc:docMkLst>
      <pc:sldChg chg="modSp mod">
        <pc:chgData name="Nicole Wible" userId="a0e7e227-9248-44ec-a601-84519f6eb189" providerId="ADAL" clId="{03E275B0-611A-48D7-B71D-4F9F96DFBDC8}" dt="2024-09-26T05:02:40.278" v="104" actId="114"/>
        <pc:sldMkLst>
          <pc:docMk/>
          <pc:sldMk cId="409884963" sldId="313"/>
        </pc:sldMkLst>
        <pc:spChg chg="mod">
          <ac:chgData name="Nicole Wible" userId="a0e7e227-9248-44ec-a601-84519f6eb189" providerId="ADAL" clId="{03E275B0-611A-48D7-B71D-4F9F96DFBDC8}" dt="2024-09-26T05:02:40.278" v="104" actId="114"/>
          <ac:spMkLst>
            <pc:docMk/>
            <pc:sldMk cId="409884963" sldId="313"/>
            <ac:spMk id="2" creationId="{40A398AF-04A2-50DA-5928-5640C213006D}"/>
          </ac:spMkLst>
        </pc:spChg>
      </pc:sldChg>
      <pc:sldChg chg="modSp mod">
        <pc:chgData name="Nicole Wible" userId="a0e7e227-9248-44ec-a601-84519f6eb189" providerId="ADAL" clId="{03E275B0-611A-48D7-B71D-4F9F96DFBDC8}" dt="2024-09-26T05:02:25.857" v="103" actId="114"/>
        <pc:sldMkLst>
          <pc:docMk/>
          <pc:sldMk cId="2836408325" sldId="318"/>
        </pc:sldMkLst>
        <pc:spChg chg="mod">
          <ac:chgData name="Nicole Wible" userId="a0e7e227-9248-44ec-a601-84519f6eb189" providerId="ADAL" clId="{03E275B0-611A-48D7-B71D-4F9F96DFBDC8}" dt="2024-09-26T05:02:25.857" v="103" actId="114"/>
          <ac:spMkLst>
            <pc:docMk/>
            <pc:sldMk cId="2836408325" sldId="318"/>
            <ac:spMk id="2" creationId="{413DF606-0E57-7865-8397-FAA72D578F2B}"/>
          </ac:spMkLst>
        </pc:spChg>
      </pc:sldChg>
      <pc:sldChg chg="modSp mod">
        <pc:chgData name="Nicole Wible" userId="a0e7e227-9248-44ec-a601-84519f6eb189" providerId="ADAL" clId="{03E275B0-611A-48D7-B71D-4F9F96DFBDC8}" dt="2024-09-26T05:02:20.942" v="102" actId="114"/>
        <pc:sldMkLst>
          <pc:docMk/>
          <pc:sldMk cId="2410703871" sldId="321"/>
        </pc:sldMkLst>
        <pc:spChg chg="mod">
          <ac:chgData name="Nicole Wible" userId="a0e7e227-9248-44ec-a601-84519f6eb189" providerId="ADAL" clId="{03E275B0-611A-48D7-B71D-4F9F96DFBDC8}" dt="2024-09-26T05:02:20.942" v="102" actId="114"/>
          <ac:spMkLst>
            <pc:docMk/>
            <pc:sldMk cId="2410703871" sldId="321"/>
            <ac:spMk id="11" creationId="{768D6927-9C66-5B40-AE75-6A61EEED30A8}"/>
          </ac:spMkLst>
        </pc:spChg>
      </pc:sldChg>
      <pc:sldChg chg="modSp mod">
        <pc:chgData name="Nicole Wible" userId="a0e7e227-9248-44ec-a601-84519f6eb189" providerId="ADAL" clId="{03E275B0-611A-48D7-B71D-4F9F96DFBDC8}" dt="2024-09-26T05:02:15.597" v="101" actId="114"/>
        <pc:sldMkLst>
          <pc:docMk/>
          <pc:sldMk cId="4286251948" sldId="322"/>
        </pc:sldMkLst>
        <pc:spChg chg="mod">
          <ac:chgData name="Nicole Wible" userId="a0e7e227-9248-44ec-a601-84519f6eb189" providerId="ADAL" clId="{03E275B0-611A-48D7-B71D-4F9F96DFBDC8}" dt="2024-09-26T05:02:15.597" v="101" actId="114"/>
          <ac:spMkLst>
            <pc:docMk/>
            <pc:sldMk cId="4286251948" sldId="322"/>
            <ac:spMk id="2" creationId="{630C378E-0955-7F47-B723-B90E26C111AC}"/>
          </ac:spMkLst>
        </pc:spChg>
      </pc:sldChg>
      <pc:sldChg chg="modSp mod">
        <pc:chgData name="Nicole Wible" userId="a0e7e227-9248-44ec-a601-84519f6eb189" providerId="ADAL" clId="{03E275B0-611A-48D7-B71D-4F9F96DFBDC8}" dt="2024-09-26T05:02:07.716" v="99" actId="114"/>
        <pc:sldMkLst>
          <pc:docMk/>
          <pc:sldMk cId="3860089360" sldId="323"/>
        </pc:sldMkLst>
        <pc:spChg chg="mod">
          <ac:chgData name="Nicole Wible" userId="a0e7e227-9248-44ec-a601-84519f6eb189" providerId="ADAL" clId="{03E275B0-611A-48D7-B71D-4F9F96DFBDC8}" dt="2024-09-26T05:02:07.716" v="99" actId="114"/>
          <ac:spMkLst>
            <pc:docMk/>
            <pc:sldMk cId="3860089360" sldId="323"/>
            <ac:spMk id="2" creationId="{9DBC8F1B-F5A3-59E3-A134-FFDD5F2E5F13}"/>
          </ac:spMkLst>
        </pc:spChg>
      </pc:sldChg>
      <pc:sldChg chg="modSp mod">
        <pc:chgData name="Nicole Wible" userId="a0e7e227-9248-44ec-a601-84519f6eb189" providerId="ADAL" clId="{03E275B0-611A-48D7-B71D-4F9F96DFBDC8}" dt="2024-09-26T05:02:00.738" v="97" actId="114"/>
        <pc:sldMkLst>
          <pc:docMk/>
          <pc:sldMk cId="2570895017" sldId="324"/>
        </pc:sldMkLst>
        <pc:spChg chg="mod">
          <ac:chgData name="Nicole Wible" userId="a0e7e227-9248-44ec-a601-84519f6eb189" providerId="ADAL" clId="{03E275B0-611A-48D7-B71D-4F9F96DFBDC8}" dt="2024-09-26T05:02:00.738" v="97" actId="114"/>
          <ac:spMkLst>
            <pc:docMk/>
            <pc:sldMk cId="2570895017" sldId="324"/>
            <ac:spMk id="6" creationId="{30DA89AA-A025-7C30-34BD-D2155F52503A}"/>
          </ac:spMkLst>
        </pc:spChg>
      </pc:sldChg>
      <pc:sldChg chg="modSp mod">
        <pc:chgData name="Nicole Wible" userId="a0e7e227-9248-44ec-a601-84519f6eb189" providerId="ADAL" clId="{03E275B0-611A-48D7-B71D-4F9F96DFBDC8}" dt="2024-09-26T05:01:52.549" v="95" actId="114"/>
        <pc:sldMkLst>
          <pc:docMk/>
          <pc:sldMk cId="1252964639" sldId="325"/>
        </pc:sldMkLst>
        <pc:spChg chg="mod">
          <ac:chgData name="Nicole Wible" userId="a0e7e227-9248-44ec-a601-84519f6eb189" providerId="ADAL" clId="{03E275B0-611A-48D7-B71D-4F9F96DFBDC8}" dt="2024-09-26T05:01:52.549" v="95" actId="114"/>
          <ac:spMkLst>
            <pc:docMk/>
            <pc:sldMk cId="1252964639" sldId="325"/>
            <ac:spMk id="15" creationId="{9E28CA72-D250-2358-FC30-8ACE327C857B}"/>
          </ac:spMkLst>
        </pc:spChg>
      </pc:sldChg>
      <pc:sldChg chg="modSp mod">
        <pc:chgData name="Nicole Wible" userId="a0e7e227-9248-44ec-a601-84519f6eb189" providerId="ADAL" clId="{03E275B0-611A-48D7-B71D-4F9F96DFBDC8}" dt="2024-09-26T05:01:48.819" v="94" actId="114"/>
        <pc:sldMkLst>
          <pc:docMk/>
          <pc:sldMk cId="3326502187" sldId="326"/>
        </pc:sldMkLst>
        <pc:spChg chg="mod">
          <ac:chgData name="Nicole Wible" userId="a0e7e227-9248-44ec-a601-84519f6eb189" providerId="ADAL" clId="{03E275B0-611A-48D7-B71D-4F9F96DFBDC8}" dt="2024-09-26T05:01:48.819" v="94" actId="114"/>
          <ac:spMkLst>
            <pc:docMk/>
            <pc:sldMk cId="3326502187" sldId="326"/>
            <ac:spMk id="2" creationId="{04FCD2A0-1E38-C364-C6B8-209A607C6C7A}"/>
          </ac:spMkLst>
        </pc:spChg>
      </pc:sldChg>
      <pc:sldChg chg="modSp mod">
        <pc:chgData name="Nicole Wible" userId="a0e7e227-9248-44ec-a601-84519f6eb189" providerId="ADAL" clId="{03E275B0-611A-48D7-B71D-4F9F96DFBDC8}" dt="2024-09-26T05:01:43.469" v="93" actId="114"/>
        <pc:sldMkLst>
          <pc:docMk/>
          <pc:sldMk cId="3770980272" sldId="327"/>
        </pc:sldMkLst>
        <pc:spChg chg="mod">
          <ac:chgData name="Nicole Wible" userId="a0e7e227-9248-44ec-a601-84519f6eb189" providerId="ADAL" clId="{03E275B0-611A-48D7-B71D-4F9F96DFBDC8}" dt="2024-09-26T05:01:43.469" v="93" actId="114"/>
          <ac:spMkLst>
            <pc:docMk/>
            <pc:sldMk cId="3770980272" sldId="327"/>
            <ac:spMk id="2" creationId="{1F1FA3C7-D9C5-2779-A19B-093E3D0E0D06}"/>
          </ac:spMkLst>
        </pc:spChg>
      </pc:sldChg>
      <pc:sldChg chg="modSp mod">
        <pc:chgData name="Nicole Wible" userId="a0e7e227-9248-44ec-a601-84519f6eb189" providerId="ADAL" clId="{03E275B0-611A-48D7-B71D-4F9F96DFBDC8}" dt="2024-09-26T05:01:38.556" v="92" actId="114"/>
        <pc:sldMkLst>
          <pc:docMk/>
          <pc:sldMk cId="1677474317" sldId="328"/>
        </pc:sldMkLst>
        <pc:spChg chg="mod">
          <ac:chgData name="Nicole Wible" userId="a0e7e227-9248-44ec-a601-84519f6eb189" providerId="ADAL" clId="{03E275B0-611A-48D7-B71D-4F9F96DFBDC8}" dt="2024-09-26T05:01:38.556" v="92" actId="114"/>
          <ac:spMkLst>
            <pc:docMk/>
            <pc:sldMk cId="1677474317" sldId="328"/>
            <ac:spMk id="6" creationId="{50A5C4CA-BC3C-C84E-2427-83BA9E493DBA}"/>
          </ac:spMkLst>
        </pc:spChg>
      </pc:sldChg>
      <pc:sldChg chg="modSp mod">
        <pc:chgData name="Nicole Wible" userId="a0e7e227-9248-44ec-a601-84519f6eb189" providerId="ADAL" clId="{03E275B0-611A-48D7-B71D-4F9F96DFBDC8}" dt="2024-09-26T05:01:30.443" v="90" actId="114"/>
        <pc:sldMkLst>
          <pc:docMk/>
          <pc:sldMk cId="1719607256" sldId="329"/>
        </pc:sldMkLst>
        <pc:spChg chg="mod">
          <ac:chgData name="Nicole Wible" userId="a0e7e227-9248-44ec-a601-84519f6eb189" providerId="ADAL" clId="{03E275B0-611A-48D7-B71D-4F9F96DFBDC8}" dt="2024-09-26T05:01:30.443" v="90" actId="114"/>
          <ac:spMkLst>
            <pc:docMk/>
            <pc:sldMk cId="1719607256" sldId="329"/>
            <ac:spMk id="13" creationId="{03DE0EBD-CFA4-DAB9-5150-A7C74E737358}"/>
          </ac:spMkLst>
        </pc:spChg>
      </pc:sldChg>
      <pc:sldChg chg="modSp mod">
        <pc:chgData name="Nicole Wible" userId="a0e7e227-9248-44ec-a601-84519f6eb189" providerId="ADAL" clId="{03E275B0-611A-48D7-B71D-4F9F96DFBDC8}" dt="2024-09-26T05:01:22.734" v="89" actId="114"/>
        <pc:sldMkLst>
          <pc:docMk/>
          <pc:sldMk cId="2405303377" sldId="330"/>
        </pc:sldMkLst>
        <pc:spChg chg="mod">
          <ac:chgData name="Nicole Wible" userId="a0e7e227-9248-44ec-a601-84519f6eb189" providerId="ADAL" clId="{03E275B0-611A-48D7-B71D-4F9F96DFBDC8}" dt="2024-09-26T05:01:22.734" v="89" actId="114"/>
          <ac:spMkLst>
            <pc:docMk/>
            <pc:sldMk cId="2405303377" sldId="330"/>
            <ac:spMk id="2" creationId="{B8B9A793-D42F-FD5D-E37A-7EC889FF6690}"/>
          </ac:spMkLst>
        </pc:spChg>
      </pc:sldChg>
      <pc:sldChg chg="modSp mod">
        <pc:chgData name="Nicole Wible" userId="a0e7e227-9248-44ec-a601-84519f6eb189" providerId="ADAL" clId="{03E275B0-611A-48D7-B71D-4F9F96DFBDC8}" dt="2024-09-26T05:01:15.034" v="87" actId="114"/>
        <pc:sldMkLst>
          <pc:docMk/>
          <pc:sldMk cId="859976564" sldId="331"/>
        </pc:sldMkLst>
        <pc:spChg chg="mod">
          <ac:chgData name="Nicole Wible" userId="a0e7e227-9248-44ec-a601-84519f6eb189" providerId="ADAL" clId="{03E275B0-611A-48D7-B71D-4F9F96DFBDC8}" dt="2024-09-26T05:01:15.034" v="87" actId="114"/>
          <ac:spMkLst>
            <pc:docMk/>
            <pc:sldMk cId="859976564" sldId="331"/>
            <ac:spMk id="3" creationId="{B823BD36-17E4-1FD5-63C1-CC27B0D22004}"/>
          </ac:spMkLst>
        </pc:spChg>
      </pc:sldChg>
      <pc:sldChg chg="modSp mod">
        <pc:chgData name="Nicole Wible" userId="a0e7e227-9248-44ec-a601-84519f6eb189" providerId="ADAL" clId="{03E275B0-611A-48D7-B71D-4F9F96DFBDC8}" dt="2024-09-26T05:01:07.884" v="85" actId="114"/>
        <pc:sldMkLst>
          <pc:docMk/>
          <pc:sldMk cId="1651556019" sldId="332"/>
        </pc:sldMkLst>
        <pc:spChg chg="mod">
          <ac:chgData name="Nicole Wible" userId="a0e7e227-9248-44ec-a601-84519f6eb189" providerId="ADAL" clId="{03E275B0-611A-48D7-B71D-4F9F96DFBDC8}" dt="2024-09-26T05:01:07.884" v="85" actId="114"/>
          <ac:spMkLst>
            <pc:docMk/>
            <pc:sldMk cId="1651556019" sldId="332"/>
            <ac:spMk id="8" creationId="{CBB14E5A-2289-ABBA-013F-D01A7751A206}"/>
          </ac:spMkLst>
        </pc:spChg>
      </pc:sldChg>
      <pc:sldChg chg="modSp">
        <pc:chgData name="Nicole Wible" userId="a0e7e227-9248-44ec-a601-84519f6eb189" providerId="ADAL" clId="{03E275B0-611A-48D7-B71D-4F9F96DFBDC8}" dt="2024-09-26T05:00:49.158" v="83" actId="20577"/>
        <pc:sldMkLst>
          <pc:docMk/>
          <pc:sldMk cId="3712533474" sldId="333"/>
        </pc:sldMkLst>
        <pc:graphicFrameChg chg="mod">
          <ac:chgData name="Nicole Wible" userId="a0e7e227-9248-44ec-a601-84519f6eb189" providerId="ADAL" clId="{03E275B0-611A-48D7-B71D-4F9F96DFBDC8}" dt="2024-09-26T05:00:49.158" v="83" actId="20577"/>
          <ac:graphicFrameMkLst>
            <pc:docMk/>
            <pc:sldMk cId="3712533474" sldId="333"/>
            <ac:graphicFrameMk id="3" creationId="{086F6DBD-21B7-3340-1B05-3E12D54D1C9C}"/>
          </ac:graphicFrameMkLst>
        </pc:graphicFrameChg>
      </pc:sldChg>
      <pc:sldChg chg="modSp">
        <pc:chgData name="Nicole Wible" userId="a0e7e227-9248-44ec-a601-84519f6eb189" providerId="ADAL" clId="{03E275B0-611A-48D7-B71D-4F9F96DFBDC8}" dt="2024-09-26T05:00:14.846" v="55" actId="20577"/>
        <pc:sldMkLst>
          <pc:docMk/>
          <pc:sldMk cId="2918102022" sldId="335"/>
        </pc:sldMkLst>
        <pc:graphicFrameChg chg="mod">
          <ac:chgData name="Nicole Wible" userId="a0e7e227-9248-44ec-a601-84519f6eb189" providerId="ADAL" clId="{03E275B0-611A-48D7-B71D-4F9F96DFBDC8}" dt="2024-09-26T05:00:14.846" v="55" actId="20577"/>
          <ac:graphicFrameMkLst>
            <pc:docMk/>
            <pc:sldMk cId="2918102022" sldId="335"/>
            <ac:graphicFrameMk id="2" creationId="{F8483259-B6ED-0CE4-CE7D-554E8537AD1A}"/>
          </ac:graphicFrameMkLst>
        </pc:graphicFrameChg>
      </pc:sldChg>
      <pc:sldChg chg="modSp mod">
        <pc:chgData name="Nicole Wible" userId="a0e7e227-9248-44ec-a601-84519f6eb189" providerId="ADAL" clId="{03E275B0-611A-48D7-B71D-4F9F96DFBDC8}" dt="2024-09-26T04:57:59.587" v="1" actId="114"/>
        <pc:sldMkLst>
          <pc:docMk/>
          <pc:sldMk cId="924814183" sldId="336"/>
        </pc:sldMkLst>
        <pc:spChg chg="mod">
          <ac:chgData name="Nicole Wible" userId="a0e7e227-9248-44ec-a601-84519f6eb189" providerId="ADAL" clId="{03E275B0-611A-48D7-B71D-4F9F96DFBDC8}" dt="2024-09-26T04:57:59.587" v="1" actId="114"/>
          <ac:spMkLst>
            <pc:docMk/>
            <pc:sldMk cId="924814183" sldId="336"/>
            <ac:spMk id="7" creationId="{976F5F6A-C343-08A9-C825-57FC593DA837}"/>
          </ac:spMkLst>
        </pc:spChg>
      </pc:sldChg>
      <pc:sldChg chg="modSp mod">
        <pc:chgData name="Nicole Wible" userId="a0e7e227-9248-44ec-a601-84519f6eb189" providerId="ADAL" clId="{03E275B0-611A-48D7-B71D-4F9F96DFBDC8}" dt="2024-09-26T04:57:55.847" v="0" actId="114"/>
        <pc:sldMkLst>
          <pc:docMk/>
          <pc:sldMk cId="857180778" sldId="337"/>
        </pc:sldMkLst>
        <pc:spChg chg="mod">
          <ac:chgData name="Nicole Wible" userId="a0e7e227-9248-44ec-a601-84519f6eb189" providerId="ADAL" clId="{03E275B0-611A-48D7-B71D-4F9F96DFBDC8}" dt="2024-09-26T04:57:55.847" v="0" actId="114"/>
          <ac:spMkLst>
            <pc:docMk/>
            <pc:sldMk cId="857180778" sldId="337"/>
            <ac:spMk id="17" creationId="{FFEEC067-1F00-6CC2-02BC-D5B4C2887F5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Member-Only</c:v>
                </c:pt>
              </c:strCache>
            </c:strRef>
          </c:tx>
          <c:spPr>
            <a:solidFill>
              <a:srgbClr val="03045E"/>
            </a:solidFill>
            <a:ln w="12700">
              <a:solidFill>
                <a:schemeClr val="tx1"/>
              </a:solidFill>
            </a:ln>
            <a:effectLst/>
          </c:spPr>
          <c:invertIfNegative val="0"/>
          <c:cat>
            <c:strRef>
              <c:f>Sheet1!$A$2:$A$4</c:f>
              <c:strCache>
                <c:ptCount val="3"/>
                <c:pt idx="0">
                  <c:v>100% Beneficiary Option</c:v>
                </c:pt>
                <c:pt idx="1">
                  <c:v>75% Beneficiary Option</c:v>
                </c:pt>
                <c:pt idx="2">
                  <c:v>50% Beneficiary Option</c:v>
                </c:pt>
              </c:strCache>
            </c:strRef>
          </c:cat>
          <c:val>
            <c:numRef>
              <c:f>Sheet1!$B$2:$B$4</c:f>
              <c:numCache>
                <c:formatCode>General</c:formatCode>
                <c:ptCount val="3"/>
                <c:pt idx="0" formatCode="&quot;$&quot;#,##0.00_);[Red]\(&quot;$&quot;#,##0.00\)">
                  <c:v>3192.92</c:v>
                </c:pt>
                <c:pt idx="1">
                  <c:v>3192.92</c:v>
                </c:pt>
                <c:pt idx="2">
                  <c:v>3192.92</c:v>
                </c:pt>
              </c:numCache>
            </c:numRef>
          </c:val>
          <c:extLst>
            <c:ext xmlns:c16="http://schemas.microsoft.com/office/drawing/2014/chart" uri="{C3380CC4-5D6E-409C-BE32-E72D297353CC}">
              <c16:uniqueId val="{00000000-75AF-4507-9A0B-93D285EF27F4}"/>
            </c:ext>
          </c:extLst>
        </c:ser>
        <c:ser>
          <c:idx val="1"/>
          <c:order val="1"/>
          <c:tx>
            <c:strRef>
              <c:f>Sheet1!$C$1</c:f>
              <c:strCache>
                <c:ptCount val="1"/>
                <c:pt idx="0">
                  <c:v>Modified Benefit</c:v>
                </c:pt>
              </c:strCache>
            </c:strRef>
          </c:tx>
          <c:spPr>
            <a:solidFill>
              <a:schemeClr val="bg1"/>
            </a:solidFill>
            <a:ln w="12700">
              <a:solidFill>
                <a:schemeClr val="tx1"/>
              </a:solidFill>
            </a:ln>
            <a:effectLst/>
          </c:spPr>
          <c:invertIfNegative val="0"/>
          <c:cat>
            <c:strRef>
              <c:f>Sheet1!$A$2:$A$4</c:f>
              <c:strCache>
                <c:ptCount val="3"/>
                <c:pt idx="0">
                  <c:v>100% Beneficiary Option</c:v>
                </c:pt>
                <c:pt idx="1">
                  <c:v>75% Beneficiary Option</c:v>
                </c:pt>
                <c:pt idx="2">
                  <c:v>50% Beneficiary Option</c:v>
                </c:pt>
              </c:strCache>
            </c:strRef>
          </c:cat>
          <c:val>
            <c:numRef>
              <c:f>Sheet1!$C$2:$C$4</c:f>
              <c:numCache>
                <c:formatCode>General</c:formatCode>
                <c:ptCount val="3"/>
                <c:pt idx="0">
                  <c:v>2858.62</c:v>
                </c:pt>
                <c:pt idx="1">
                  <c:v>2956.64</c:v>
                </c:pt>
                <c:pt idx="2">
                  <c:v>3039.34</c:v>
                </c:pt>
              </c:numCache>
            </c:numRef>
          </c:val>
          <c:extLst>
            <c:ext xmlns:c16="http://schemas.microsoft.com/office/drawing/2014/chart" uri="{C3380CC4-5D6E-409C-BE32-E72D297353CC}">
              <c16:uniqueId val="{00000001-75AF-4507-9A0B-93D285EF27F4}"/>
            </c:ext>
          </c:extLst>
        </c:ser>
        <c:ser>
          <c:idx val="2"/>
          <c:order val="2"/>
          <c:tx>
            <c:strRef>
              <c:f>Sheet1!$D$1</c:f>
              <c:strCache>
                <c:ptCount val="1"/>
                <c:pt idx="0">
                  <c:v>Beneficiary Benefit</c:v>
                </c:pt>
              </c:strCache>
            </c:strRef>
          </c:tx>
          <c:spPr>
            <a:solidFill>
              <a:srgbClr val="576ED6"/>
            </a:solidFill>
            <a:ln w="12700">
              <a:solidFill>
                <a:schemeClr val="tx1"/>
              </a:solidFill>
            </a:ln>
            <a:effectLst/>
          </c:spPr>
          <c:invertIfNegative val="0"/>
          <c:cat>
            <c:strRef>
              <c:f>Sheet1!$A$2:$A$4</c:f>
              <c:strCache>
                <c:ptCount val="3"/>
                <c:pt idx="0">
                  <c:v>100% Beneficiary Option</c:v>
                </c:pt>
                <c:pt idx="1">
                  <c:v>75% Beneficiary Option</c:v>
                </c:pt>
                <c:pt idx="2">
                  <c:v>50% Beneficiary Option</c:v>
                </c:pt>
              </c:strCache>
            </c:strRef>
          </c:cat>
          <c:val>
            <c:numRef>
              <c:f>Sheet1!$D$2:$D$4</c:f>
              <c:numCache>
                <c:formatCode>General</c:formatCode>
                <c:ptCount val="3"/>
                <c:pt idx="0">
                  <c:v>2858.62</c:v>
                </c:pt>
                <c:pt idx="1">
                  <c:v>2217.48</c:v>
                </c:pt>
                <c:pt idx="2">
                  <c:v>1519.67</c:v>
                </c:pt>
              </c:numCache>
            </c:numRef>
          </c:val>
          <c:extLst>
            <c:ext xmlns:c16="http://schemas.microsoft.com/office/drawing/2014/chart" uri="{C3380CC4-5D6E-409C-BE32-E72D297353CC}">
              <c16:uniqueId val="{00000002-75AF-4507-9A0B-93D285EF27F4}"/>
            </c:ext>
          </c:extLst>
        </c:ser>
        <c:dLbls>
          <c:showLegendKey val="0"/>
          <c:showVal val="0"/>
          <c:showCatName val="0"/>
          <c:showSerName val="0"/>
          <c:showPercent val="0"/>
          <c:showBubbleSize val="0"/>
        </c:dLbls>
        <c:gapWidth val="90"/>
        <c:overlap val="-9"/>
        <c:axId val="1167178544"/>
        <c:axId val="1167181424"/>
      </c:barChart>
      <c:catAx>
        <c:axId val="1167178544"/>
        <c:scaling>
          <c:orientation val="minMax"/>
        </c:scaling>
        <c:delete val="0"/>
        <c:axPos val="b"/>
        <c:numFmt formatCode="General" sourceLinked="1"/>
        <c:majorTickMark val="none"/>
        <c:minorTickMark val="none"/>
        <c:tickLblPos val="nextTo"/>
        <c:spPr>
          <a:noFill/>
          <a:ln w="19050" cap="flat" cmpd="sng" algn="ctr">
            <a:solidFill>
              <a:srgbClr val="03045E"/>
            </a:solidFill>
            <a:round/>
          </a:ln>
          <a:effectLst/>
        </c:spPr>
        <c:txPr>
          <a:bodyPr rot="-60000000" spcFirstLastPara="1" vertOverflow="ellipsis" vert="horz" wrap="square" anchor="t" anchorCtr="1"/>
          <a:lstStyle/>
          <a:p>
            <a:pPr>
              <a:defRPr sz="2000" b="0" i="0" u="none" strike="noStrike" kern="1200" baseline="0">
                <a:solidFill>
                  <a:srgbClr val="03045E"/>
                </a:solidFill>
                <a:latin typeface="+mn-lt"/>
                <a:ea typeface="+mn-ea"/>
                <a:cs typeface="+mn-cs"/>
              </a:defRPr>
            </a:pPr>
            <a:endParaRPr lang="en-US"/>
          </a:p>
        </c:txPr>
        <c:crossAx val="1167181424"/>
        <c:crosses val="autoZero"/>
        <c:auto val="1"/>
        <c:lblAlgn val="ctr"/>
        <c:lblOffset val="100"/>
        <c:noMultiLvlLbl val="0"/>
      </c:catAx>
      <c:valAx>
        <c:axId val="1167181424"/>
        <c:scaling>
          <c:orientation val="minMax"/>
        </c:scaling>
        <c:delete val="0"/>
        <c:axPos val="l"/>
        <c:majorGridlines>
          <c:spPr>
            <a:ln w="9525" cap="flat" cmpd="sng" algn="ctr">
              <a:solidFill>
                <a:srgbClr val="576ED6"/>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3045E"/>
                </a:solidFill>
                <a:latin typeface="+mn-lt"/>
                <a:ea typeface="+mn-ea"/>
                <a:cs typeface="+mn-cs"/>
              </a:defRPr>
            </a:pPr>
            <a:endParaRPr lang="en-US"/>
          </a:p>
        </c:txPr>
        <c:crossAx val="1167178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400" b="0" i="0" u="none" strike="noStrike" kern="1200" baseline="0">
              <a:solidFill>
                <a:srgbClr val="03045E"/>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3165E-01D6-444F-A347-827F36A666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74115-FB3F-4680-8508-947972F335A1}">
      <dgm:prSet phldrT="[Text]"/>
      <dgm:spPr>
        <a:solidFill>
          <a:srgbClr val="03045E"/>
        </a:solidFill>
        <a:ln>
          <a:solidFill>
            <a:srgbClr val="596A83"/>
          </a:solidFill>
        </a:ln>
      </dgm:spPr>
      <dgm:t>
        <a:bodyPr/>
        <a:lstStyle/>
        <a:p>
          <a:r>
            <a:rPr lang="en-US" dirty="0">
              <a:latin typeface="Arial" panose="020B0604020202020204" pitchFamily="34" charset="0"/>
              <a:cs typeface="Arial" panose="020B0604020202020204" pitchFamily="34" charset="0"/>
            </a:rPr>
            <a:t>Windfall Elimination Provision</a:t>
          </a:r>
        </a:p>
      </dgm:t>
    </dgm:pt>
    <dgm:pt modelId="{DF97DCA9-F894-4070-8534-975453BFC194}" type="par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B9800D9-3271-4DCE-A91F-B073020141C5}" type="sib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D41A26A-A7ED-4F66-92CB-8A16BAB5DD58}">
      <dgm:prSet phldrT="[Text]"/>
      <dgm:spPr/>
      <dgm:t>
        <a:bodyPr/>
        <a:lstStyle/>
        <a:p>
          <a:pPr>
            <a:lnSpc>
              <a:spcPct val="114000"/>
            </a:lnSpc>
            <a:spcAft>
              <a:spcPts val="0"/>
            </a:spcAft>
          </a:pPr>
          <a:r>
            <a:rPr lang="en-US" dirty="0">
              <a:latin typeface="Arial" panose="020B0604020202020204" pitchFamily="34" charset="0"/>
              <a:cs typeface="Arial" panose="020B0604020202020204" pitchFamily="34" charset="0"/>
            </a:rPr>
            <a:t>Reduces but cannot eliminate your earned Social Security benefit</a:t>
          </a:r>
        </a:p>
      </dgm:t>
    </dgm:pt>
    <dgm:pt modelId="{3BE0C744-90E0-4C9F-B4C0-ECA44789CDB7}" type="par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65C5A8E9-3343-437F-AB24-1646C982D768}" type="sib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A383D3E1-273F-4D74-B4BB-2C68EBD77CA4}">
      <dgm:prSet phldrT="[Text]"/>
      <dgm:spPr>
        <a:solidFill>
          <a:srgbClr val="03045E"/>
        </a:solidFill>
        <a:ln>
          <a:solidFill>
            <a:srgbClr val="596A83"/>
          </a:solidFill>
        </a:ln>
      </dgm:spPr>
      <dgm:t>
        <a:bodyPr/>
        <a:lstStyle/>
        <a:p>
          <a:r>
            <a:rPr lang="en-US" dirty="0">
              <a:latin typeface="Arial" panose="020B0604020202020204" pitchFamily="34" charset="0"/>
              <a:cs typeface="Arial" panose="020B0604020202020204" pitchFamily="34" charset="0"/>
            </a:rPr>
            <a:t>Government Pension Offset</a:t>
          </a:r>
        </a:p>
      </dgm:t>
    </dgm:pt>
    <dgm:pt modelId="{169E6921-437C-4D47-9A28-59CA860B754E}" type="par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BA701ED5-3F56-49BB-AB5A-E6A4712BBABD}" type="sib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44C3C1BD-2BEB-4517-BBB6-7B7AE71EF395}">
      <dgm:prSet phldrT="[Text]"/>
      <dgm:spPr/>
      <dgm:t>
        <a:bodyPr/>
        <a:lstStyle/>
        <a:p>
          <a:pPr>
            <a:lnSpc>
              <a:spcPct val="114000"/>
            </a:lnSpc>
          </a:pPr>
          <a:r>
            <a:rPr lang="en-US" dirty="0">
              <a:latin typeface="Arial" panose="020B0604020202020204" pitchFamily="34" charset="0"/>
              <a:cs typeface="Arial" panose="020B0604020202020204" pitchFamily="34" charset="0"/>
            </a:rPr>
            <a:t>Reduces and may eliminate your spousal/widow(</a:t>
          </a:r>
          <a:r>
            <a:rPr lang="en-US" dirty="0" err="1">
              <a:latin typeface="Arial" panose="020B0604020202020204" pitchFamily="34" charset="0"/>
              <a:cs typeface="Arial" panose="020B0604020202020204" pitchFamily="34" charset="0"/>
            </a:rPr>
            <a:t>er</a:t>
          </a:r>
          <a:r>
            <a:rPr lang="en-US" dirty="0">
              <a:latin typeface="Arial" panose="020B0604020202020204" pitchFamily="34" charset="0"/>
              <a:cs typeface="Arial" panose="020B0604020202020204" pitchFamily="34" charset="0"/>
            </a:rPr>
            <a:t>) Social Security benefit</a:t>
          </a:r>
        </a:p>
      </dgm:t>
    </dgm:pt>
    <dgm:pt modelId="{437F8341-1343-4795-BEDB-9765E7C7F39B}" type="par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2C7E3074-02BF-4C8F-84B6-BD7FD3385168}" type="sib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80978596-6392-4235-B465-8729AF783591}">
      <dgm:prSet phldrT="[Text]"/>
      <dgm:spPr/>
      <dgm:t>
        <a:bodyPr/>
        <a:lstStyle/>
        <a:p>
          <a:pPr>
            <a:lnSpc>
              <a:spcPct val="114000"/>
            </a:lnSpc>
            <a:spcAft>
              <a:spcPts val="0"/>
            </a:spcAft>
          </a:pPr>
          <a:endParaRPr lang="en-US" dirty="0">
            <a:latin typeface="Arial" panose="020B0604020202020204" pitchFamily="34" charset="0"/>
            <a:cs typeface="Arial" panose="020B0604020202020204" pitchFamily="34" charset="0"/>
          </a:endParaRPr>
        </a:p>
      </dgm:t>
    </dgm:pt>
    <dgm:pt modelId="{8F3ACB5E-77A4-41D8-853C-9779BEE9CB38}" type="parTrans" cxnId="{2C2C68BF-711D-49BF-A10F-0962D9C93690}">
      <dgm:prSet/>
      <dgm:spPr/>
      <dgm:t>
        <a:bodyPr/>
        <a:lstStyle/>
        <a:p>
          <a:endParaRPr lang="en-US"/>
        </a:p>
      </dgm:t>
    </dgm:pt>
    <dgm:pt modelId="{528A18AB-2BA7-4F57-AAED-41C12E7EB4B5}" type="sibTrans" cxnId="{2C2C68BF-711D-49BF-A10F-0962D9C93690}">
      <dgm:prSet/>
      <dgm:spPr/>
      <dgm:t>
        <a:bodyPr/>
        <a:lstStyle/>
        <a:p>
          <a:endParaRPr lang="en-US"/>
        </a:p>
      </dgm:t>
    </dgm:pt>
    <dgm:pt modelId="{2A3C8283-2037-4640-B8C6-A017B5566483}" type="pres">
      <dgm:prSet presAssocID="{46F3165E-01D6-444F-A347-827F36A666B6}" presName="linear" presStyleCnt="0">
        <dgm:presLayoutVars>
          <dgm:animLvl val="lvl"/>
          <dgm:resizeHandles val="exact"/>
        </dgm:presLayoutVars>
      </dgm:prSet>
      <dgm:spPr/>
    </dgm:pt>
    <dgm:pt modelId="{88A1B97B-D796-4837-AA57-84BBC518C98E}" type="pres">
      <dgm:prSet presAssocID="{E4F74115-FB3F-4680-8508-947972F335A1}" presName="parentText" presStyleLbl="node1" presStyleIdx="0" presStyleCnt="2">
        <dgm:presLayoutVars>
          <dgm:chMax val="0"/>
          <dgm:bulletEnabled val="1"/>
        </dgm:presLayoutVars>
      </dgm:prSet>
      <dgm:spPr>
        <a:prstGeom prst="rect">
          <a:avLst/>
        </a:prstGeom>
      </dgm:spPr>
    </dgm:pt>
    <dgm:pt modelId="{2248F83E-B705-4EDD-B8B1-4F1BF37C3A12}" type="pres">
      <dgm:prSet presAssocID="{E4F74115-FB3F-4680-8508-947972F335A1}" presName="childText" presStyleLbl="revTx" presStyleIdx="0" presStyleCnt="2">
        <dgm:presLayoutVars>
          <dgm:bulletEnabled val="1"/>
        </dgm:presLayoutVars>
      </dgm:prSet>
      <dgm:spPr/>
    </dgm:pt>
    <dgm:pt modelId="{9BECA8B4-1FD2-4479-BA3F-CFDAD5CFF6D1}" type="pres">
      <dgm:prSet presAssocID="{A383D3E1-273F-4D74-B4BB-2C68EBD77CA4}" presName="parentText" presStyleLbl="node1" presStyleIdx="1" presStyleCnt="2">
        <dgm:presLayoutVars>
          <dgm:chMax val="0"/>
          <dgm:bulletEnabled val="1"/>
        </dgm:presLayoutVars>
      </dgm:prSet>
      <dgm:spPr>
        <a:prstGeom prst="rect">
          <a:avLst/>
        </a:prstGeom>
      </dgm:spPr>
    </dgm:pt>
    <dgm:pt modelId="{7374A011-6676-4A85-8F63-0B9718F45C9E}" type="pres">
      <dgm:prSet presAssocID="{A383D3E1-273F-4D74-B4BB-2C68EBD77CA4}" presName="childText" presStyleLbl="revTx" presStyleIdx="1" presStyleCnt="2">
        <dgm:presLayoutVars>
          <dgm:bulletEnabled val="1"/>
        </dgm:presLayoutVars>
      </dgm:prSet>
      <dgm:spPr/>
    </dgm:pt>
  </dgm:ptLst>
  <dgm:cxnLst>
    <dgm:cxn modelId="{15171D08-14AD-47DC-A6E1-BCBD10D1C05F}" srcId="{46F3165E-01D6-444F-A347-827F36A666B6}" destId="{A383D3E1-273F-4D74-B4BB-2C68EBD77CA4}" srcOrd="1" destOrd="0" parTransId="{169E6921-437C-4D47-9A28-59CA860B754E}" sibTransId="{BA701ED5-3F56-49BB-AB5A-E6A4712BBABD}"/>
    <dgm:cxn modelId="{A39E9B0E-A43F-4427-8DE5-DAA2DC38DAC0}" type="presOf" srcId="{46F3165E-01D6-444F-A347-827F36A666B6}" destId="{2A3C8283-2037-4640-B8C6-A017B5566483}" srcOrd="0" destOrd="0" presId="urn:microsoft.com/office/officeart/2005/8/layout/vList2"/>
    <dgm:cxn modelId="{1110E40F-A588-4717-A9D9-61D3442D5ABC}" type="presOf" srcId="{E4F74115-FB3F-4680-8508-947972F335A1}" destId="{88A1B97B-D796-4837-AA57-84BBC518C98E}" srcOrd="0" destOrd="0" presId="urn:microsoft.com/office/officeart/2005/8/layout/vList2"/>
    <dgm:cxn modelId="{BA6FEF15-802F-47FB-9612-8192CF193C37}" type="presOf" srcId="{44C3C1BD-2BEB-4517-BBB6-7B7AE71EF395}" destId="{7374A011-6676-4A85-8F63-0B9718F45C9E}" srcOrd="0" destOrd="0" presId="urn:microsoft.com/office/officeart/2005/8/layout/vList2"/>
    <dgm:cxn modelId="{59C77D1E-F97F-4350-962E-87C33D76C2D2}" type="presOf" srcId="{80978596-6392-4235-B465-8729AF783591}" destId="{2248F83E-B705-4EDD-B8B1-4F1BF37C3A12}" srcOrd="0" destOrd="1" presId="urn:microsoft.com/office/officeart/2005/8/layout/vList2"/>
    <dgm:cxn modelId="{0E6A5366-41D0-44FB-AEA1-EB036349875D}" srcId="{E4F74115-FB3F-4680-8508-947972F335A1}" destId="{8D41A26A-A7ED-4F66-92CB-8A16BAB5DD58}" srcOrd="0" destOrd="0" parTransId="{3BE0C744-90E0-4C9F-B4C0-ECA44789CDB7}" sibTransId="{65C5A8E9-3343-437F-AB24-1646C982D768}"/>
    <dgm:cxn modelId="{7008E081-5D6E-4C3F-9A16-F0740D10132A}" srcId="{A383D3E1-273F-4D74-B4BB-2C68EBD77CA4}" destId="{44C3C1BD-2BEB-4517-BBB6-7B7AE71EF395}" srcOrd="0" destOrd="0" parTransId="{437F8341-1343-4795-BEDB-9765E7C7F39B}" sibTransId="{2C7E3074-02BF-4C8F-84B6-BD7FD3385168}"/>
    <dgm:cxn modelId="{672EF08F-3F07-4123-83E4-A14CA2F81346}" srcId="{46F3165E-01D6-444F-A347-827F36A666B6}" destId="{E4F74115-FB3F-4680-8508-947972F335A1}" srcOrd="0" destOrd="0" parTransId="{DF97DCA9-F894-4070-8534-975453BFC194}" sibTransId="{8B9800D9-3271-4DCE-A91F-B073020141C5}"/>
    <dgm:cxn modelId="{5DAF119B-37BD-4139-A563-18E3FFDDB1DC}" type="presOf" srcId="{A383D3E1-273F-4D74-B4BB-2C68EBD77CA4}" destId="{9BECA8B4-1FD2-4479-BA3F-CFDAD5CFF6D1}" srcOrd="0" destOrd="0" presId="urn:microsoft.com/office/officeart/2005/8/layout/vList2"/>
    <dgm:cxn modelId="{9A9F5D9D-F995-429C-9779-D5119ED19B0A}" type="presOf" srcId="{8D41A26A-A7ED-4F66-92CB-8A16BAB5DD58}" destId="{2248F83E-B705-4EDD-B8B1-4F1BF37C3A12}" srcOrd="0" destOrd="0" presId="urn:microsoft.com/office/officeart/2005/8/layout/vList2"/>
    <dgm:cxn modelId="{2C2C68BF-711D-49BF-A10F-0962D9C93690}" srcId="{E4F74115-FB3F-4680-8508-947972F335A1}" destId="{80978596-6392-4235-B465-8729AF783591}" srcOrd="1" destOrd="0" parTransId="{8F3ACB5E-77A4-41D8-853C-9779BEE9CB38}" sibTransId="{528A18AB-2BA7-4F57-AAED-41C12E7EB4B5}"/>
    <dgm:cxn modelId="{19AB0C92-55B2-4670-8EB7-880A5E8F9E20}" type="presParOf" srcId="{2A3C8283-2037-4640-B8C6-A017B5566483}" destId="{88A1B97B-D796-4837-AA57-84BBC518C98E}" srcOrd="0" destOrd="0" presId="urn:microsoft.com/office/officeart/2005/8/layout/vList2"/>
    <dgm:cxn modelId="{252EF306-E37C-4C1B-9906-FA753A2AFA25}" type="presParOf" srcId="{2A3C8283-2037-4640-B8C6-A017B5566483}" destId="{2248F83E-B705-4EDD-B8B1-4F1BF37C3A12}" srcOrd="1" destOrd="0" presId="urn:microsoft.com/office/officeart/2005/8/layout/vList2"/>
    <dgm:cxn modelId="{ECF8909B-41B4-47B3-A483-3DAEABF90639}" type="presParOf" srcId="{2A3C8283-2037-4640-B8C6-A017B5566483}" destId="{9BECA8B4-1FD2-4479-BA3F-CFDAD5CFF6D1}" srcOrd="2" destOrd="0" presId="urn:microsoft.com/office/officeart/2005/8/layout/vList2"/>
    <dgm:cxn modelId="{13C67737-9E00-4752-B6A1-FF1F7EDB95B8}" type="presParOf" srcId="{2A3C8283-2037-4640-B8C6-A017B5566483}" destId="{7374A011-6676-4A85-8F63-0B9718F45C9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3165E-01D6-444F-A347-827F36A666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74115-FB3F-4680-8508-947972F335A1}">
      <dgm:prSet phldrT="[Text]" custT="1"/>
      <dgm:spPr>
        <a:solidFill>
          <a:srgbClr val="03045E"/>
        </a:solidFill>
        <a:ln>
          <a:solidFill>
            <a:srgbClr val="596A83"/>
          </a:solidFill>
        </a:ln>
      </dgm:spPr>
      <dgm:t>
        <a:bodyPr/>
        <a:lstStyle/>
        <a:p>
          <a:r>
            <a:rPr lang="en-US" sz="3000" dirty="0">
              <a:latin typeface="Arial" panose="020B0604020202020204" pitchFamily="34" charset="0"/>
              <a:cs typeface="Arial" panose="020B0604020202020204" pitchFamily="34" charset="0"/>
            </a:rPr>
            <a:t>Separation-from-service requirement</a:t>
          </a:r>
        </a:p>
      </dgm:t>
    </dgm:pt>
    <dgm:pt modelId="{DF97DCA9-F894-4070-8534-975453BFC194}" type="par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B9800D9-3271-4DCE-A91F-B073020141C5}" type="sib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D41A26A-A7ED-4F66-92CB-8A16BAB5DD58}">
      <dgm:prSet phldrT="[Text]" custT="1"/>
      <dgm:spPr/>
      <dgm:t>
        <a:bodyPr/>
        <a:lstStyle/>
        <a:p>
          <a:pPr>
            <a:lnSpc>
              <a:spcPct val="114000"/>
            </a:lnSpc>
            <a:spcAft>
              <a:spcPts val="0"/>
            </a:spcAft>
          </a:pPr>
          <a:r>
            <a:rPr lang="en-US" sz="2400" dirty="0">
              <a:latin typeface="Arial" panose="020B0604020202020204" pitchFamily="34" charset="0"/>
              <a:cs typeface="Arial" panose="020B0604020202020204" pitchFamily="34" charset="0"/>
            </a:rPr>
            <a:t>Your benefit is reduced dollar for dollar for any earnings from CalSTRS-covered employment during first 180 calendar days of retirement.</a:t>
          </a:r>
        </a:p>
      </dgm:t>
    </dgm:pt>
    <dgm:pt modelId="{3BE0C744-90E0-4C9F-B4C0-ECA44789CDB7}" type="par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65C5A8E9-3343-437F-AB24-1646C982D768}" type="sib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A383D3E1-273F-4D74-B4BB-2C68EBD77CA4}">
      <dgm:prSet phldrT="[Text]" custT="1"/>
      <dgm:spPr>
        <a:solidFill>
          <a:srgbClr val="03045E"/>
        </a:solidFill>
        <a:ln>
          <a:solidFill>
            <a:srgbClr val="596A83"/>
          </a:solidFill>
        </a:ln>
      </dgm:spPr>
      <dgm:t>
        <a:bodyPr/>
        <a:lstStyle/>
        <a:p>
          <a:r>
            <a:rPr lang="en-US" sz="3000" dirty="0">
              <a:latin typeface="Arial" panose="020B0604020202020204" pitchFamily="34" charset="0"/>
              <a:cs typeface="Arial" panose="020B0604020202020204" pitchFamily="34" charset="0"/>
            </a:rPr>
            <a:t>Annual postretirement earnings limit</a:t>
          </a:r>
        </a:p>
      </dgm:t>
    </dgm:pt>
    <dgm:pt modelId="{169E6921-437C-4D47-9A28-59CA860B754E}" type="par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BA701ED5-3F56-49BB-AB5A-E6A4712BBABD}" type="sib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44C3C1BD-2BEB-4517-BBB6-7B7AE71EF395}">
      <dgm:prSet phldrT="[Text]" custT="1"/>
      <dgm:spPr/>
      <dgm:t>
        <a:bodyPr/>
        <a:lstStyle/>
        <a:p>
          <a:pPr>
            <a:lnSpc>
              <a:spcPct val="114000"/>
            </a:lnSpc>
          </a:pPr>
          <a:r>
            <a:rPr lang="en-US" sz="2400" dirty="0">
              <a:latin typeface="Arial" panose="020B0604020202020204" pitchFamily="34" charset="0"/>
              <a:cs typeface="Arial" panose="020B0604020202020204" pitchFamily="34" charset="0"/>
            </a:rPr>
            <a:t>Your benefit is reduced dollar for dollar for earnings that exceed the annual limit.</a:t>
          </a:r>
        </a:p>
      </dgm:t>
    </dgm:pt>
    <dgm:pt modelId="{437F8341-1343-4795-BEDB-9765E7C7F39B}" type="par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2C7E3074-02BF-4C8F-84B6-BD7FD3385168}" type="sib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0B3D4705-B2FE-4617-83E4-86888008B3A2}">
      <dgm:prSet phldrT="[Text]"/>
      <dgm:spPr/>
      <dgm:t>
        <a:bodyPr/>
        <a:lstStyle/>
        <a:p>
          <a:pPr>
            <a:lnSpc>
              <a:spcPct val="114000"/>
            </a:lnSpc>
            <a:spcAft>
              <a:spcPts val="0"/>
            </a:spcAft>
          </a:pPr>
          <a:endParaRPr lang="en-US" sz="2500" dirty="0">
            <a:latin typeface="Arial" panose="020B0604020202020204" pitchFamily="34" charset="0"/>
            <a:cs typeface="Arial" panose="020B0604020202020204" pitchFamily="34" charset="0"/>
          </a:endParaRPr>
        </a:p>
      </dgm:t>
    </dgm:pt>
    <dgm:pt modelId="{3D601DFF-F905-49DB-8201-BBD24370963B}" type="parTrans" cxnId="{7869E08D-E1F5-4117-8EA5-F804C8900486}">
      <dgm:prSet/>
      <dgm:spPr/>
      <dgm:t>
        <a:bodyPr/>
        <a:lstStyle/>
        <a:p>
          <a:endParaRPr lang="en-US"/>
        </a:p>
      </dgm:t>
    </dgm:pt>
    <dgm:pt modelId="{64896D4A-B973-407F-B53D-843DD58FBB94}" type="sibTrans" cxnId="{7869E08D-E1F5-4117-8EA5-F804C8900486}">
      <dgm:prSet/>
      <dgm:spPr/>
      <dgm:t>
        <a:bodyPr/>
        <a:lstStyle/>
        <a:p>
          <a:endParaRPr lang="en-US"/>
        </a:p>
      </dgm:t>
    </dgm:pt>
    <dgm:pt modelId="{2A3C8283-2037-4640-B8C6-A017B5566483}" type="pres">
      <dgm:prSet presAssocID="{46F3165E-01D6-444F-A347-827F36A666B6}" presName="linear" presStyleCnt="0">
        <dgm:presLayoutVars>
          <dgm:animLvl val="lvl"/>
          <dgm:resizeHandles val="exact"/>
        </dgm:presLayoutVars>
      </dgm:prSet>
      <dgm:spPr/>
    </dgm:pt>
    <dgm:pt modelId="{88A1B97B-D796-4837-AA57-84BBC518C98E}" type="pres">
      <dgm:prSet presAssocID="{E4F74115-FB3F-4680-8508-947972F335A1}" presName="parentText" presStyleLbl="node1" presStyleIdx="0" presStyleCnt="2" custScaleY="64271" custLinFactNeighborX="-1509" custLinFactNeighborY="-1116">
        <dgm:presLayoutVars>
          <dgm:chMax val="0"/>
          <dgm:bulletEnabled val="1"/>
        </dgm:presLayoutVars>
      </dgm:prSet>
      <dgm:spPr>
        <a:prstGeom prst="rect">
          <a:avLst/>
        </a:prstGeom>
      </dgm:spPr>
    </dgm:pt>
    <dgm:pt modelId="{2248F83E-B705-4EDD-B8B1-4F1BF37C3A12}" type="pres">
      <dgm:prSet presAssocID="{E4F74115-FB3F-4680-8508-947972F335A1}" presName="childText" presStyleLbl="revTx" presStyleIdx="0" presStyleCnt="2">
        <dgm:presLayoutVars>
          <dgm:bulletEnabled val="1"/>
        </dgm:presLayoutVars>
      </dgm:prSet>
      <dgm:spPr/>
    </dgm:pt>
    <dgm:pt modelId="{9BECA8B4-1FD2-4479-BA3F-CFDAD5CFF6D1}" type="pres">
      <dgm:prSet presAssocID="{A383D3E1-273F-4D74-B4BB-2C68EBD77CA4}" presName="parentText" presStyleLbl="node1" presStyleIdx="1" presStyleCnt="2" custScaleY="62093">
        <dgm:presLayoutVars>
          <dgm:chMax val="0"/>
          <dgm:bulletEnabled val="1"/>
        </dgm:presLayoutVars>
      </dgm:prSet>
      <dgm:spPr>
        <a:prstGeom prst="rect">
          <a:avLst/>
        </a:prstGeom>
      </dgm:spPr>
    </dgm:pt>
    <dgm:pt modelId="{7374A011-6676-4A85-8F63-0B9718F45C9E}" type="pres">
      <dgm:prSet presAssocID="{A383D3E1-273F-4D74-B4BB-2C68EBD77CA4}" presName="childText" presStyleLbl="revTx" presStyleIdx="1" presStyleCnt="2">
        <dgm:presLayoutVars>
          <dgm:bulletEnabled val="1"/>
        </dgm:presLayoutVars>
      </dgm:prSet>
      <dgm:spPr/>
    </dgm:pt>
  </dgm:ptLst>
  <dgm:cxnLst>
    <dgm:cxn modelId="{15171D08-14AD-47DC-A6E1-BCBD10D1C05F}" srcId="{46F3165E-01D6-444F-A347-827F36A666B6}" destId="{A383D3E1-273F-4D74-B4BB-2C68EBD77CA4}" srcOrd="1" destOrd="0" parTransId="{169E6921-437C-4D47-9A28-59CA860B754E}" sibTransId="{BA701ED5-3F56-49BB-AB5A-E6A4712BBABD}"/>
    <dgm:cxn modelId="{86777226-40E3-4571-B92A-C3FCA48C94CC}" type="presOf" srcId="{A383D3E1-273F-4D74-B4BB-2C68EBD77CA4}" destId="{9BECA8B4-1FD2-4479-BA3F-CFDAD5CFF6D1}" srcOrd="0" destOrd="0" presId="urn:microsoft.com/office/officeart/2005/8/layout/vList2"/>
    <dgm:cxn modelId="{0E6A5366-41D0-44FB-AEA1-EB036349875D}" srcId="{E4F74115-FB3F-4680-8508-947972F335A1}" destId="{8D41A26A-A7ED-4F66-92CB-8A16BAB5DD58}" srcOrd="0" destOrd="0" parTransId="{3BE0C744-90E0-4C9F-B4C0-ECA44789CDB7}" sibTransId="{65C5A8E9-3343-437F-AB24-1646C982D768}"/>
    <dgm:cxn modelId="{19135281-D438-43C8-8EA2-5C9F5DC85D51}" type="presOf" srcId="{E4F74115-FB3F-4680-8508-947972F335A1}" destId="{88A1B97B-D796-4837-AA57-84BBC518C98E}" srcOrd="0" destOrd="0" presId="urn:microsoft.com/office/officeart/2005/8/layout/vList2"/>
    <dgm:cxn modelId="{7008E081-5D6E-4C3F-9A16-F0740D10132A}" srcId="{A383D3E1-273F-4D74-B4BB-2C68EBD77CA4}" destId="{44C3C1BD-2BEB-4517-BBB6-7B7AE71EF395}" srcOrd="0" destOrd="0" parTransId="{437F8341-1343-4795-BEDB-9765E7C7F39B}" sibTransId="{2C7E3074-02BF-4C8F-84B6-BD7FD3385168}"/>
    <dgm:cxn modelId="{7869E08D-E1F5-4117-8EA5-F804C8900486}" srcId="{E4F74115-FB3F-4680-8508-947972F335A1}" destId="{0B3D4705-B2FE-4617-83E4-86888008B3A2}" srcOrd="1" destOrd="0" parTransId="{3D601DFF-F905-49DB-8201-BBD24370963B}" sibTransId="{64896D4A-B973-407F-B53D-843DD58FBB94}"/>
    <dgm:cxn modelId="{2D682F8E-692B-4FB3-9F02-E4A8ED42253F}" type="presOf" srcId="{0B3D4705-B2FE-4617-83E4-86888008B3A2}" destId="{2248F83E-B705-4EDD-B8B1-4F1BF37C3A12}" srcOrd="0" destOrd="1" presId="urn:microsoft.com/office/officeart/2005/8/layout/vList2"/>
    <dgm:cxn modelId="{672EF08F-3F07-4123-83E4-A14CA2F81346}" srcId="{46F3165E-01D6-444F-A347-827F36A666B6}" destId="{E4F74115-FB3F-4680-8508-947972F335A1}" srcOrd="0" destOrd="0" parTransId="{DF97DCA9-F894-4070-8534-975453BFC194}" sibTransId="{8B9800D9-3271-4DCE-A91F-B073020141C5}"/>
    <dgm:cxn modelId="{4558FBB6-78FC-43A5-8FEE-D64A545B1DE1}" type="presOf" srcId="{46F3165E-01D6-444F-A347-827F36A666B6}" destId="{2A3C8283-2037-4640-B8C6-A017B5566483}" srcOrd="0" destOrd="0" presId="urn:microsoft.com/office/officeart/2005/8/layout/vList2"/>
    <dgm:cxn modelId="{FBFC0DF1-2FB7-4878-86DF-0855C92DA1D7}" type="presOf" srcId="{8D41A26A-A7ED-4F66-92CB-8A16BAB5DD58}" destId="{2248F83E-B705-4EDD-B8B1-4F1BF37C3A12}" srcOrd="0" destOrd="0" presId="urn:microsoft.com/office/officeart/2005/8/layout/vList2"/>
    <dgm:cxn modelId="{D673C7FB-4500-4735-83AE-688F9BE027D4}" type="presOf" srcId="{44C3C1BD-2BEB-4517-BBB6-7B7AE71EF395}" destId="{7374A011-6676-4A85-8F63-0B9718F45C9E}" srcOrd="0" destOrd="0" presId="urn:microsoft.com/office/officeart/2005/8/layout/vList2"/>
    <dgm:cxn modelId="{F1A3739F-99C7-472E-9397-4833B622E960}" type="presParOf" srcId="{2A3C8283-2037-4640-B8C6-A017B5566483}" destId="{88A1B97B-D796-4837-AA57-84BBC518C98E}" srcOrd="0" destOrd="0" presId="urn:microsoft.com/office/officeart/2005/8/layout/vList2"/>
    <dgm:cxn modelId="{CCEB5ADF-5F8B-4A30-AEEE-B3F16D5ECA10}" type="presParOf" srcId="{2A3C8283-2037-4640-B8C6-A017B5566483}" destId="{2248F83E-B705-4EDD-B8B1-4F1BF37C3A12}" srcOrd="1" destOrd="0" presId="urn:microsoft.com/office/officeart/2005/8/layout/vList2"/>
    <dgm:cxn modelId="{267C23D9-DD72-4BF4-A4C2-1D9D52654772}" type="presParOf" srcId="{2A3C8283-2037-4640-B8C6-A017B5566483}" destId="{9BECA8B4-1FD2-4479-BA3F-CFDAD5CFF6D1}" srcOrd="2" destOrd="0" presId="urn:microsoft.com/office/officeart/2005/8/layout/vList2"/>
    <dgm:cxn modelId="{55DD63E3-65D0-4B40-8639-6030C92439A4}" type="presParOf" srcId="{2A3C8283-2037-4640-B8C6-A017B5566483}" destId="{7374A011-6676-4A85-8F63-0B9718F45C9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F3165E-01D6-444F-A347-827F36A666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74115-FB3F-4680-8508-947972F335A1}">
      <dgm:prSet phldrT="[Text]" custT="1"/>
      <dgm:spPr>
        <a:solidFill>
          <a:srgbClr val="03045E"/>
        </a:solidFill>
        <a:ln>
          <a:solidFill>
            <a:srgbClr val="596A83"/>
          </a:solidFill>
        </a:ln>
      </dgm:spPr>
      <dgm:t>
        <a:bodyPr/>
        <a:lstStyle/>
        <a:p>
          <a:r>
            <a:rPr lang="en-US" sz="3000" dirty="0">
              <a:latin typeface="Arial" panose="020B0604020202020204" pitchFamily="34" charset="0"/>
              <a:cs typeface="Arial" panose="020B0604020202020204" pitchFamily="34" charset="0"/>
            </a:rPr>
            <a:t>Annual benefit adjustment</a:t>
          </a:r>
        </a:p>
      </dgm:t>
    </dgm:pt>
    <dgm:pt modelId="{DF97DCA9-F894-4070-8534-975453BFC194}" type="par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B9800D9-3271-4DCE-A91F-B073020141C5}" type="sib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D41A26A-A7ED-4F66-92CB-8A16BAB5DD58}">
      <dgm:prSet phldrT="[Text]" custT="1"/>
      <dgm:spPr/>
      <dgm:t>
        <a:bodyPr/>
        <a:lstStyle/>
        <a:p>
          <a:pPr>
            <a:lnSpc>
              <a:spcPct val="114000"/>
            </a:lnSpc>
            <a:spcAft>
              <a:spcPts val="0"/>
            </a:spcAft>
          </a:pPr>
          <a:r>
            <a:rPr lang="en-US" sz="2400" dirty="0">
              <a:latin typeface="Arial" panose="020B0604020202020204" pitchFamily="34" charset="0"/>
              <a:cs typeface="Arial" panose="020B0604020202020204" pitchFamily="34" charset="0"/>
            </a:rPr>
            <a:t>An increase equal to 2% of your initial retirement benefit beginning September 1 after the first anniversary of your retirement.</a:t>
          </a:r>
        </a:p>
      </dgm:t>
    </dgm:pt>
    <dgm:pt modelId="{3BE0C744-90E0-4C9F-B4C0-ECA44789CDB7}" type="par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65C5A8E9-3343-437F-AB24-1646C982D768}" type="sib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A383D3E1-273F-4D74-B4BB-2C68EBD77CA4}">
      <dgm:prSet phldrT="[Text]" custT="1"/>
      <dgm:spPr>
        <a:solidFill>
          <a:srgbClr val="03045E"/>
        </a:solidFill>
        <a:ln>
          <a:solidFill>
            <a:srgbClr val="596A83"/>
          </a:solidFill>
        </a:ln>
      </dgm:spPr>
      <dgm:t>
        <a:bodyPr/>
        <a:lstStyle/>
        <a:p>
          <a:r>
            <a:rPr lang="en-US" sz="3000" dirty="0">
              <a:latin typeface="Arial" panose="020B0604020202020204" pitchFamily="34" charset="0"/>
              <a:cs typeface="Arial" panose="020B0604020202020204" pitchFamily="34" charset="0"/>
            </a:rPr>
            <a:t>Purchasing power Protection</a:t>
          </a:r>
        </a:p>
      </dgm:t>
    </dgm:pt>
    <dgm:pt modelId="{169E6921-437C-4D47-9A28-59CA860B754E}" type="par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BA701ED5-3F56-49BB-AB5A-E6A4712BBABD}" type="sib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44C3C1BD-2BEB-4517-BBB6-7B7AE71EF395}">
      <dgm:prSet phldrT="[Text]" custT="1"/>
      <dgm:spPr/>
      <dgm:t>
        <a:bodyPr/>
        <a:lstStyle/>
        <a:p>
          <a:pPr>
            <a:lnSpc>
              <a:spcPct val="114000"/>
            </a:lnSpc>
          </a:pPr>
          <a:r>
            <a:rPr lang="en-US" sz="2400" dirty="0">
              <a:latin typeface="Arial" panose="020B0604020202020204" pitchFamily="34" charset="0"/>
              <a:cs typeface="Arial" panose="020B0604020202020204" pitchFamily="34" charset="0"/>
            </a:rPr>
            <a:t>If the purchasing power of your benefit falls below 85% of the purchasing power of your initial benefit, CalSTRS will issue a supplemental benefit.</a:t>
          </a:r>
        </a:p>
      </dgm:t>
    </dgm:pt>
    <dgm:pt modelId="{437F8341-1343-4795-BEDB-9765E7C7F39B}" type="par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2C7E3074-02BF-4C8F-84B6-BD7FD3385168}" type="sib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0B3D4705-B2FE-4617-83E4-86888008B3A2}">
      <dgm:prSet phldrT="[Text]"/>
      <dgm:spPr/>
      <dgm:t>
        <a:bodyPr/>
        <a:lstStyle/>
        <a:p>
          <a:pPr>
            <a:lnSpc>
              <a:spcPct val="114000"/>
            </a:lnSpc>
            <a:spcAft>
              <a:spcPts val="0"/>
            </a:spcAft>
          </a:pPr>
          <a:endParaRPr lang="en-US" sz="2500" dirty="0">
            <a:latin typeface="Arial" panose="020B0604020202020204" pitchFamily="34" charset="0"/>
            <a:cs typeface="Arial" panose="020B0604020202020204" pitchFamily="34" charset="0"/>
          </a:endParaRPr>
        </a:p>
      </dgm:t>
    </dgm:pt>
    <dgm:pt modelId="{3D601DFF-F905-49DB-8201-BBD24370963B}" type="parTrans" cxnId="{7869E08D-E1F5-4117-8EA5-F804C8900486}">
      <dgm:prSet/>
      <dgm:spPr/>
      <dgm:t>
        <a:bodyPr/>
        <a:lstStyle/>
        <a:p>
          <a:endParaRPr lang="en-US"/>
        </a:p>
      </dgm:t>
    </dgm:pt>
    <dgm:pt modelId="{64896D4A-B973-407F-B53D-843DD58FBB94}" type="sibTrans" cxnId="{7869E08D-E1F5-4117-8EA5-F804C8900486}">
      <dgm:prSet/>
      <dgm:spPr/>
      <dgm:t>
        <a:bodyPr/>
        <a:lstStyle/>
        <a:p>
          <a:endParaRPr lang="en-US"/>
        </a:p>
      </dgm:t>
    </dgm:pt>
    <dgm:pt modelId="{2A3C8283-2037-4640-B8C6-A017B5566483}" type="pres">
      <dgm:prSet presAssocID="{46F3165E-01D6-444F-A347-827F36A666B6}" presName="linear" presStyleCnt="0">
        <dgm:presLayoutVars>
          <dgm:animLvl val="lvl"/>
          <dgm:resizeHandles val="exact"/>
        </dgm:presLayoutVars>
      </dgm:prSet>
      <dgm:spPr/>
    </dgm:pt>
    <dgm:pt modelId="{88A1B97B-D796-4837-AA57-84BBC518C98E}" type="pres">
      <dgm:prSet presAssocID="{E4F74115-FB3F-4680-8508-947972F335A1}" presName="parentText" presStyleLbl="node1" presStyleIdx="0" presStyleCnt="2" custScaleY="61058" custLinFactNeighborX="-1509" custLinFactNeighborY="-1116">
        <dgm:presLayoutVars>
          <dgm:chMax val="0"/>
          <dgm:bulletEnabled val="1"/>
        </dgm:presLayoutVars>
      </dgm:prSet>
      <dgm:spPr>
        <a:prstGeom prst="rect">
          <a:avLst/>
        </a:prstGeom>
      </dgm:spPr>
    </dgm:pt>
    <dgm:pt modelId="{2248F83E-B705-4EDD-B8B1-4F1BF37C3A12}" type="pres">
      <dgm:prSet presAssocID="{E4F74115-FB3F-4680-8508-947972F335A1}" presName="childText" presStyleLbl="revTx" presStyleIdx="0" presStyleCnt="2">
        <dgm:presLayoutVars>
          <dgm:bulletEnabled val="1"/>
        </dgm:presLayoutVars>
      </dgm:prSet>
      <dgm:spPr/>
    </dgm:pt>
    <dgm:pt modelId="{9BECA8B4-1FD2-4479-BA3F-CFDAD5CFF6D1}" type="pres">
      <dgm:prSet presAssocID="{A383D3E1-273F-4D74-B4BB-2C68EBD77CA4}" presName="parentText" presStyleLbl="node1" presStyleIdx="1" presStyleCnt="2" custScaleY="62093">
        <dgm:presLayoutVars>
          <dgm:chMax val="0"/>
          <dgm:bulletEnabled val="1"/>
        </dgm:presLayoutVars>
      </dgm:prSet>
      <dgm:spPr>
        <a:prstGeom prst="rect">
          <a:avLst/>
        </a:prstGeom>
      </dgm:spPr>
    </dgm:pt>
    <dgm:pt modelId="{7374A011-6676-4A85-8F63-0B9718F45C9E}" type="pres">
      <dgm:prSet presAssocID="{A383D3E1-273F-4D74-B4BB-2C68EBD77CA4}" presName="childText" presStyleLbl="revTx" presStyleIdx="1" presStyleCnt="2">
        <dgm:presLayoutVars>
          <dgm:bulletEnabled val="1"/>
        </dgm:presLayoutVars>
      </dgm:prSet>
      <dgm:spPr/>
    </dgm:pt>
  </dgm:ptLst>
  <dgm:cxnLst>
    <dgm:cxn modelId="{15171D08-14AD-47DC-A6E1-BCBD10D1C05F}" srcId="{46F3165E-01D6-444F-A347-827F36A666B6}" destId="{A383D3E1-273F-4D74-B4BB-2C68EBD77CA4}" srcOrd="1" destOrd="0" parTransId="{169E6921-437C-4D47-9A28-59CA860B754E}" sibTransId="{BA701ED5-3F56-49BB-AB5A-E6A4712BBABD}"/>
    <dgm:cxn modelId="{86777226-40E3-4571-B92A-C3FCA48C94CC}" type="presOf" srcId="{A383D3E1-273F-4D74-B4BB-2C68EBD77CA4}" destId="{9BECA8B4-1FD2-4479-BA3F-CFDAD5CFF6D1}" srcOrd="0" destOrd="0" presId="urn:microsoft.com/office/officeart/2005/8/layout/vList2"/>
    <dgm:cxn modelId="{0E6A5366-41D0-44FB-AEA1-EB036349875D}" srcId="{E4F74115-FB3F-4680-8508-947972F335A1}" destId="{8D41A26A-A7ED-4F66-92CB-8A16BAB5DD58}" srcOrd="0" destOrd="0" parTransId="{3BE0C744-90E0-4C9F-B4C0-ECA44789CDB7}" sibTransId="{65C5A8E9-3343-437F-AB24-1646C982D768}"/>
    <dgm:cxn modelId="{19135281-D438-43C8-8EA2-5C9F5DC85D51}" type="presOf" srcId="{E4F74115-FB3F-4680-8508-947972F335A1}" destId="{88A1B97B-D796-4837-AA57-84BBC518C98E}" srcOrd="0" destOrd="0" presId="urn:microsoft.com/office/officeart/2005/8/layout/vList2"/>
    <dgm:cxn modelId="{7008E081-5D6E-4C3F-9A16-F0740D10132A}" srcId="{A383D3E1-273F-4D74-B4BB-2C68EBD77CA4}" destId="{44C3C1BD-2BEB-4517-BBB6-7B7AE71EF395}" srcOrd="0" destOrd="0" parTransId="{437F8341-1343-4795-BEDB-9765E7C7F39B}" sibTransId="{2C7E3074-02BF-4C8F-84B6-BD7FD3385168}"/>
    <dgm:cxn modelId="{7869E08D-E1F5-4117-8EA5-F804C8900486}" srcId="{E4F74115-FB3F-4680-8508-947972F335A1}" destId="{0B3D4705-B2FE-4617-83E4-86888008B3A2}" srcOrd="1" destOrd="0" parTransId="{3D601DFF-F905-49DB-8201-BBD24370963B}" sibTransId="{64896D4A-B973-407F-B53D-843DD58FBB94}"/>
    <dgm:cxn modelId="{2D682F8E-692B-4FB3-9F02-E4A8ED42253F}" type="presOf" srcId="{0B3D4705-B2FE-4617-83E4-86888008B3A2}" destId="{2248F83E-B705-4EDD-B8B1-4F1BF37C3A12}" srcOrd="0" destOrd="1" presId="urn:microsoft.com/office/officeart/2005/8/layout/vList2"/>
    <dgm:cxn modelId="{672EF08F-3F07-4123-83E4-A14CA2F81346}" srcId="{46F3165E-01D6-444F-A347-827F36A666B6}" destId="{E4F74115-FB3F-4680-8508-947972F335A1}" srcOrd="0" destOrd="0" parTransId="{DF97DCA9-F894-4070-8534-975453BFC194}" sibTransId="{8B9800D9-3271-4DCE-A91F-B073020141C5}"/>
    <dgm:cxn modelId="{4558FBB6-78FC-43A5-8FEE-D64A545B1DE1}" type="presOf" srcId="{46F3165E-01D6-444F-A347-827F36A666B6}" destId="{2A3C8283-2037-4640-B8C6-A017B5566483}" srcOrd="0" destOrd="0" presId="urn:microsoft.com/office/officeart/2005/8/layout/vList2"/>
    <dgm:cxn modelId="{FBFC0DF1-2FB7-4878-86DF-0855C92DA1D7}" type="presOf" srcId="{8D41A26A-A7ED-4F66-92CB-8A16BAB5DD58}" destId="{2248F83E-B705-4EDD-B8B1-4F1BF37C3A12}" srcOrd="0" destOrd="0" presId="urn:microsoft.com/office/officeart/2005/8/layout/vList2"/>
    <dgm:cxn modelId="{D673C7FB-4500-4735-83AE-688F9BE027D4}" type="presOf" srcId="{44C3C1BD-2BEB-4517-BBB6-7B7AE71EF395}" destId="{7374A011-6676-4A85-8F63-0B9718F45C9E}" srcOrd="0" destOrd="0" presId="urn:microsoft.com/office/officeart/2005/8/layout/vList2"/>
    <dgm:cxn modelId="{F1A3739F-99C7-472E-9397-4833B622E960}" type="presParOf" srcId="{2A3C8283-2037-4640-B8C6-A017B5566483}" destId="{88A1B97B-D796-4837-AA57-84BBC518C98E}" srcOrd="0" destOrd="0" presId="urn:microsoft.com/office/officeart/2005/8/layout/vList2"/>
    <dgm:cxn modelId="{CCEB5ADF-5F8B-4A30-AEEE-B3F16D5ECA10}" type="presParOf" srcId="{2A3C8283-2037-4640-B8C6-A017B5566483}" destId="{2248F83E-B705-4EDD-B8B1-4F1BF37C3A12}" srcOrd="1" destOrd="0" presId="urn:microsoft.com/office/officeart/2005/8/layout/vList2"/>
    <dgm:cxn modelId="{267C23D9-DD72-4BF4-A4C2-1D9D52654772}" type="presParOf" srcId="{2A3C8283-2037-4640-B8C6-A017B5566483}" destId="{9BECA8B4-1FD2-4479-BA3F-CFDAD5CFF6D1}" srcOrd="2" destOrd="0" presId="urn:microsoft.com/office/officeart/2005/8/layout/vList2"/>
    <dgm:cxn modelId="{55DD63E3-65D0-4B40-8639-6030C92439A4}" type="presParOf" srcId="{2A3C8283-2037-4640-B8C6-A017B5566483}" destId="{7374A011-6676-4A85-8F63-0B9718F45C9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C8297-28F1-4E68-A0C2-4B797666E619}" type="doc">
      <dgm:prSet loTypeId="urn:microsoft.com/office/officeart/2005/8/layout/vList3" loCatId="picture" qsTypeId="urn:microsoft.com/office/officeart/2005/8/quickstyle/simple1" qsCatId="simple" csTypeId="urn:microsoft.com/office/officeart/2005/8/colors/accent1_2" csCatId="accent1" phldr="1"/>
      <dgm:spPr/>
    </dgm:pt>
    <dgm:pt modelId="{7DB27339-BB73-48DF-95FD-C374D95775B3}">
      <dgm:prSet phldrT="[Text]"/>
      <dgm:spPr>
        <a:solidFill>
          <a:srgbClr val="03045E"/>
        </a:solidFill>
        <a:ln>
          <a:solidFill>
            <a:srgbClr val="50558B"/>
          </a:solidFill>
        </a:ln>
      </dgm:spPr>
      <dgm:t>
        <a:bodyPr/>
        <a:lstStyle/>
        <a:p>
          <a:r>
            <a:rPr lang="en-US" dirty="0"/>
            <a:t>CalSTRS.com</a:t>
          </a:r>
        </a:p>
        <a:p>
          <a:r>
            <a:rPr lang="en-US" i="1" dirty="0"/>
            <a:t>my</a:t>
          </a:r>
          <a:r>
            <a:rPr lang="en-US" dirty="0"/>
            <a:t>CalSTRS</a:t>
          </a:r>
        </a:p>
      </dgm:t>
    </dgm:pt>
    <dgm:pt modelId="{8BAFB769-CB4F-42EB-BC6B-4C067B211051}" type="parTrans" cxnId="{4B08A683-CBC6-47C1-AD0F-4C8066208841}">
      <dgm:prSet/>
      <dgm:spPr/>
      <dgm:t>
        <a:bodyPr/>
        <a:lstStyle/>
        <a:p>
          <a:endParaRPr lang="en-US"/>
        </a:p>
      </dgm:t>
    </dgm:pt>
    <dgm:pt modelId="{31392041-77AE-465E-A700-FB8AAB51A29B}" type="sibTrans" cxnId="{4B08A683-CBC6-47C1-AD0F-4C8066208841}">
      <dgm:prSet/>
      <dgm:spPr/>
      <dgm:t>
        <a:bodyPr/>
        <a:lstStyle/>
        <a:p>
          <a:endParaRPr lang="en-US"/>
        </a:p>
      </dgm:t>
    </dgm:pt>
    <dgm:pt modelId="{959AD79D-5E45-453B-AB12-1873C8F64D78}">
      <dgm:prSet phldrT="[Text]"/>
      <dgm:spPr>
        <a:solidFill>
          <a:srgbClr val="03045E"/>
        </a:solidFill>
        <a:ln>
          <a:solidFill>
            <a:srgbClr val="50558B"/>
          </a:solidFill>
        </a:ln>
      </dgm:spPr>
      <dgm:t>
        <a:bodyPr/>
        <a:lstStyle/>
        <a:p>
          <a:r>
            <a:rPr lang="en-US" dirty="0"/>
            <a:t>800-228-5453</a:t>
          </a:r>
        </a:p>
        <a:p>
          <a:r>
            <a:rPr lang="en-US" dirty="0"/>
            <a:t>Monday – Friday </a:t>
          </a:r>
        </a:p>
        <a:p>
          <a:r>
            <a:rPr lang="en-US" dirty="0"/>
            <a:t>8 a.m. </a:t>
          </a:r>
          <a:r>
            <a:rPr lang="en-US"/>
            <a:t>to 5 </a:t>
          </a:r>
          <a:r>
            <a:rPr lang="en-US" dirty="0"/>
            <a:t>p.m.</a:t>
          </a:r>
        </a:p>
      </dgm:t>
    </dgm:pt>
    <dgm:pt modelId="{11138D7F-41F6-46B4-9810-D2C541C9E10C}" type="parTrans" cxnId="{902F795D-5A0F-49BA-895B-3C2C1C36A63D}">
      <dgm:prSet/>
      <dgm:spPr/>
      <dgm:t>
        <a:bodyPr/>
        <a:lstStyle/>
        <a:p>
          <a:endParaRPr lang="en-US"/>
        </a:p>
      </dgm:t>
    </dgm:pt>
    <dgm:pt modelId="{D2398BE1-C041-44AE-91FB-5825DBE26B21}" type="sibTrans" cxnId="{902F795D-5A0F-49BA-895B-3C2C1C36A63D}">
      <dgm:prSet/>
      <dgm:spPr/>
      <dgm:t>
        <a:bodyPr/>
        <a:lstStyle/>
        <a:p>
          <a:endParaRPr lang="en-US"/>
        </a:p>
      </dgm:t>
    </dgm:pt>
    <dgm:pt modelId="{B110B2A0-863A-431E-B136-3090A47739EE}" type="pres">
      <dgm:prSet presAssocID="{41AC8297-28F1-4E68-A0C2-4B797666E619}" presName="linearFlow" presStyleCnt="0">
        <dgm:presLayoutVars>
          <dgm:dir/>
          <dgm:resizeHandles val="exact"/>
        </dgm:presLayoutVars>
      </dgm:prSet>
      <dgm:spPr/>
    </dgm:pt>
    <dgm:pt modelId="{2A0424BF-6E28-479F-B9A0-8D4E95E70101}" type="pres">
      <dgm:prSet presAssocID="{7DB27339-BB73-48DF-95FD-C374D95775B3}" presName="composite" presStyleCnt="0"/>
      <dgm:spPr/>
    </dgm:pt>
    <dgm:pt modelId="{1D26E13F-3178-4D07-A3D1-458B892C4877}" type="pres">
      <dgm:prSet presAssocID="{7DB27339-BB73-48DF-95FD-C374D95775B3}"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E42B130D-D83B-4484-A311-D719EE3F2A56}" type="pres">
      <dgm:prSet presAssocID="{7DB27339-BB73-48DF-95FD-C374D95775B3}" presName="txShp" presStyleLbl="node1" presStyleIdx="0" presStyleCnt="2">
        <dgm:presLayoutVars>
          <dgm:bulletEnabled val="1"/>
        </dgm:presLayoutVars>
      </dgm:prSet>
      <dgm:spPr/>
    </dgm:pt>
    <dgm:pt modelId="{6D30CA8D-1E79-4CA7-9E32-DD577F41F032}" type="pres">
      <dgm:prSet presAssocID="{31392041-77AE-465E-A700-FB8AAB51A29B}" presName="spacing" presStyleCnt="0"/>
      <dgm:spPr/>
    </dgm:pt>
    <dgm:pt modelId="{E8BD3FF6-A46A-4C2E-8BD7-A4C25692DF29}" type="pres">
      <dgm:prSet presAssocID="{959AD79D-5E45-453B-AB12-1873C8F64D78}" presName="composite" presStyleCnt="0"/>
      <dgm:spPr/>
    </dgm:pt>
    <dgm:pt modelId="{E90B1D7D-D524-48B6-974A-66995B8B0D0C}" type="pres">
      <dgm:prSet presAssocID="{959AD79D-5E45-453B-AB12-1873C8F64D78}" presName="imgShp"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C3FF7CA2-05E3-4129-87D7-060645DBA4C0}" type="pres">
      <dgm:prSet presAssocID="{959AD79D-5E45-453B-AB12-1873C8F64D78}" presName="txShp" presStyleLbl="node1" presStyleIdx="1" presStyleCnt="2">
        <dgm:presLayoutVars>
          <dgm:bulletEnabled val="1"/>
        </dgm:presLayoutVars>
      </dgm:prSet>
      <dgm:spPr/>
    </dgm:pt>
  </dgm:ptLst>
  <dgm:cxnLst>
    <dgm:cxn modelId="{902F795D-5A0F-49BA-895B-3C2C1C36A63D}" srcId="{41AC8297-28F1-4E68-A0C2-4B797666E619}" destId="{959AD79D-5E45-453B-AB12-1873C8F64D78}" srcOrd="1" destOrd="0" parTransId="{11138D7F-41F6-46B4-9810-D2C541C9E10C}" sibTransId="{D2398BE1-C041-44AE-91FB-5825DBE26B21}"/>
    <dgm:cxn modelId="{A26F8E72-9402-44AD-A806-04C1D4987AFD}" type="presOf" srcId="{959AD79D-5E45-453B-AB12-1873C8F64D78}" destId="{C3FF7CA2-05E3-4129-87D7-060645DBA4C0}" srcOrd="0" destOrd="0" presId="urn:microsoft.com/office/officeart/2005/8/layout/vList3"/>
    <dgm:cxn modelId="{4B08A683-CBC6-47C1-AD0F-4C8066208841}" srcId="{41AC8297-28F1-4E68-A0C2-4B797666E619}" destId="{7DB27339-BB73-48DF-95FD-C374D95775B3}" srcOrd="0" destOrd="0" parTransId="{8BAFB769-CB4F-42EB-BC6B-4C067B211051}" sibTransId="{31392041-77AE-465E-A700-FB8AAB51A29B}"/>
    <dgm:cxn modelId="{6985C1A5-5628-4491-B714-5351E1788EE8}" type="presOf" srcId="{41AC8297-28F1-4E68-A0C2-4B797666E619}" destId="{B110B2A0-863A-431E-B136-3090A47739EE}" srcOrd="0" destOrd="0" presId="urn:microsoft.com/office/officeart/2005/8/layout/vList3"/>
    <dgm:cxn modelId="{C0AF89B4-D077-4008-BE07-8743CF22BB11}" type="presOf" srcId="{7DB27339-BB73-48DF-95FD-C374D95775B3}" destId="{E42B130D-D83B-4484-A311-D719EE3F2A56}" srcOrd="0" destOrd="0" presId="urn:microsoft.com/office/officeart/2005/8/layout/vList3"/>
    <dgm:cxn modelId="{88B1024C-8B4E-449F-9B29-824583D51970}" type="presParOf" srcId="{B110B2A0-863A-431E-B136-3090A47739EE}" destId="{2A0424BF-6E28-479F-B9A0-8D4E95E70101}" srcOrd="0" destOrd="0" presId="urn:microsoft.com/office/officeart/2005/8/layout/vList3"/>
    <dgm:cxn modelId="{3125EADA-79A8-4004-BF73-3050AB109951}" type="presParOf" srcId="{2A0424BF-6E28-479F-B9A0-8D4E95E70101}" destId="{1D26E13F-3178-4D07-A3D1-458B892C4877}" srcOrd="0" destOrd="0" presId="urn:microsoft.com/office/officeart/2005/8/layout/vList3"/>
    <dgm:cxn modelId="{114675DB-5C59-423B-97D8-AF5FEDD19694}" type="presParOf" srcId="{2A0424BF-6E28-479F-B9A0-8D4E95E70101}" destId="{E42B130D-D83B-4484-A311-D719EE3F2A56}" srcOrd="1" destOrd="0" presId="urn:microsoft.com/office/officeart/2005/8/layout/vList3"/>
    <dgm:cxn modelId="{0535608D-B5DF-466C-BD3A-10377B809B7B}" type="presParOf" srcId="{B110B2A0-863A-431E-B136-3090A47739EE}" destId="{6D30CA8D-1E79-4CA7-9E32-DD577F41F032}" srcOrd="1" destOrd="0" presId="urn:microsoft.com/office/officeart/2005/8/layout/vList3"/>
    <dgm:cxn modelId="{62CB59A0-42D3-4CA4-800A-2F55EBC3B8E4}" type="presParOf" srcId="{B110B2A0-863A-431E-B136-3090A47739EE}" destId="{E8BD3FF6-A46A-4C2E-8BD7-A4C25692DF29}" srcOrd="2" destOrd="0" presId="urn:microsoft.com/office/officeart/2005/8/layout/vList3"/>
    <dgm:cxn modelId="{B8C3644E-8F57-4641-9046-B1967EEAD405}" type="presParOf" srcId="{E8BD3FF6-A46A-4C2E-8BD7-A4C25692DF29}" destId="{E90B1D7D-D524-48B6-974A-66995B8B0D0C}" srcOrd="0" destOrd="0" presId="urn:microsoft.com/office/officeart/2005/8/layout/vList3"/>
    <dgm:cxn modelId="{4F348CCA-D87C-44CA-A4A8-581676F86AAF}" type="presParOf" srcId="{E8BD3FF6-A46A-4C2E-8BD7-A4C25692DF29}" destId="{C3FF7CA2-05E3-4129-87D7-060645DBA4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B97B-D796-4837-AA57-84BBC518C98E}">
      <dsp:nvSpPr>
        <dsp:cNvPr id="0" name=""/>
        <dsp:cNvSpPr/>
      </dsp:nvSpPr>
      <dsp:spPr>
        <a:xfrm>
          <a:off x="0" y="256641"/>
          <a:ext cx="6665431" cy="673920"/>
        </a:xfrm>
        <a:prstGeom prst="rect">
          <a:avLst/>
        </a:prstGeom>
        <a:solidFill>
          <a:srgbClr val="03045E"/>
        </a:solidFill>
        <a:ln w="12700" cap="flat" cmpd="sng" algn="ctr">
          <a:solidFill>
            <a:srgbClr val="596A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Windfall Elimination Provision</a:t>
          </a:r>
        </a:p>
      </dsp:txBody>
      <dsp:txXfrm>
        <a:off x="0" y="256641"/>
        <a:ext cx="6665431" cy="673920"/>
      </dsp:txXfrm>
    </dsp:sp>
    <dsp:sp modelId="{2248F83E-B705-4EDD-B8B1-4F1BF37C3A12}">
      <dsp:nvSpPr>
        <dsp:cNvPr id="0" name=""/>
        <dsp:cNvSpPr/>
      </dsp:nvSpPr>
      <dsp:spPr>
        <a:xfrm>
          <a:off x="0" y="930561"/>
          <a:ext cx="6665431"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27" tIns="40640" rIns="227584" bIns="40640" numCol="1" spcCol="1270" anchor="t" anchorCtr="0">
          <a:noAutofit/>
        </a:bodyPr>
        <a:lstStyle/>
        <a:p>
          <a:pPr marL="228600" lvl="1" indent="-228600" algn="l" defTabSz="1111250">
            <a:lnSpc>
              <a:spcPct val="114000"/>
            </a:lnSpc>
            <a:spcBef>
              <a:spcPct val="0"/>
            </a:spcBef>
            <a:spcAft>
              <a:spcPts val="0"/>
            </a:spcAft>
            <a:buChar char="•"/>
          </a:pPr>
          <a:r>
            <a:rPr lang="en-US" sz="2500" kern="1200" dirty="0">
              <a:latin typeface="Arial" panose="020B0604020202020204" pitchFamily="34" charset="0"/>
              <a:cs typeface="Arial" panose="020B0604020202020204" pitchFamily="34" charset="0"/>
            </a:rPr>
            <a:t>Reduces but cannot eliminate your earned Social Security benefit</a:t>
          </a:r>
        </a:p>
        <a:p>
          <a:pPr marL="228600" lvl="1" indent="-228600" algn="l" defTabSz="1111250">
            <a:lnSpc>
              <a:spcPct val="114000"/>
            </a:lnSpc>
            <a:spcBef>
              <a:spcPct val="0"/>
            </a:spcBef>
            <a:spcAft>
              <a:spcPts val="0"/>
            </a:spcAft>
            <a:buChar char="•"/>
          </a:pPr>
          <a:endParaRPr lang="en-US" sz="2500" kern="1200" dirty="0">
            <a:latin typeface="Arial" panose="020B0604020202020204" pitchFamily="34" charset="0"/>
            <a:cs typeface="Arial" panose="020B0604020202020204" pitchFamily="34" charset="0"/>
          </a:endParaRPr>
        </a:p>
      </dsp:txBody>
      <dsp:txXfrm>
        <a:off x="0" y="930561"/>
        <a:ext cx="6665431" cy="1324800"/>
      </dsp:txXfrm>
    </dsp:sp>
    <dsp:sp modelId="{9BECA8B4-1FD2-4479-BA3F-CFDAD5CFF6D1}">
      <dsp:nvSpPr>
        <dsp:cNvPr id="0" name=""/>
        <dsp:cNvSpPr/>
      </dsp:nvSpPr>
      <dsp:spPr>
        <a:xfrm>
          <a:off x="0" y="2255361"/>
          <a:ext cx="6665431" cy="673920"/>
        </a:xfrm>
        <a:prstGeom prst="rect">
          <a:avLst/>
        </a:prstGeom>
        <a:solidFill>
          <a:srgbClr val="03045E"/>
        </a:solidFill>
        <a:ln w="12700" cap="flat" cmpd="sng" algn="ctr">
          <a:solidFill>
            <a:srgbClr val="596A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Government Pension Offset</a:t>
          </a:r>
        </a:p>
      </dsp:txBody>
      <dsp:txXfrm>
        <a:off x="0" y="2255361"/>
        <a:ext cx="6665431" cy="673920"/>
      </dsp:txXfrm>
    </dsp:sp>
    <dsp:sp modelId="{7374A011-6676-4A85-8F63-0B9718F45C9E}">
      <dsp:nvSpPr>
        <dsp:cNvPr id="0" name=""/>
        <dsp:cNvSpPr/>
      </dsp:nvSpPr>
      <dsp:spPr>
        <a:xfrm>
          <a:off x="0" y="2929281"/>
          <a:ext cx="6665431"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27" tIns="40640" rIns="227584" bIns="40640" numCol="1" spcCol="1270" anchor="t" anchorCtr="0">
          <a:noAutofit/>
        </a:bodyPr>
        <a:lstStyle/>
        <a:p>
          <a:pPr marL="228600" lvl="1" indent="-228600" algn="l" defTabSz="1111250">
            <a:lnSpc>
              <a:spcPct val="114000"/>
            </a:lnSpc>
            <a:spcBef>
              <a:spcPct val="0"/>
            </a:spcBef>
            <a:spcAft>
              <a:spcPct val="20000"/>
            </a:spcAft>
            <a:buChar char="•"/>
          </a:pPr>
          <a:r>
            <a:rPr lang="en-US" sz="2500" kern="1200" dirty="0">
              <a:latin typeface="Arial" panose="020B0604020202020204" pitchFamily="34" charset="0"/>
              <a:cs typeface="Arial" panose="020B0604020202020204" pitchFamily="34" charset="0"/>
            </a:rPr>
            <a:t>Reduces and may eliminate your spousal/widow(</a:t>
          </a:r>
          <a:r>
            <a:rPr lang="en-US" sz="2500" kern="1200" dirty="0" err="1">
              <a:latin typeface="Arial" panose="020B0604020202020204" pitchFamily="34" charset="0"/>
              <a:cs typeface="Arial" panose="020B0604020202020204" pitchFamily="34" charset="0"/>
            </a:rPr>
            <a:t>er</a:t>
          </a:r>
          <a:r>
            <a:rPr lang="en-US" sz="2500" kern="1200" dirty="0">
              <a:latin typeface="Arial" panose="020B0604020202020204" pitchFamily="34" charset="0"/>
              <a:cs typeface="Arial" panose="020B0604020202020204" pitchFamily="34" charset="0"/>
            </a:rPr>
            <a:t>) Social Security benefit</a:t>
          </a:r>
        </a:p>
      </dsp:txBody>
      <dsp:txXfrm>
        <a:off x="0" y="2929281"/>
        <a:ext cx="6665431" cy="877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B97B-D796-4837-AA57-84BBC518C98E}">
      <dsp:nvSpPr>
        <dsp:cNvPr id="0" name=""/>
        <dsp:cNvSpPr/>
      </dsp:nvSpPr>
      <dsp:spPr>
        <a:xfrm>
          <a:off x="0" y="0"/>
          <a:ext cx="6944065" cy="721891"/>
        </a:xfrm>
        <a:prstGeom prst="rect">
          <a:avLst/>
        </a:prstGeom>
        <a:solidFill>
          <a:srgbClr val="03045E"/>
        </a:solidFill>
        <a:ln w="12700" cap="flat" cmpd="sng" algn="ctr">
          <a:solidFill>
            <a:srgbClr val="596A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Separation-from-service requirement</a:t>
          </a:r>
        </a:p>
      </dsp:txBody>
      <dsp:txXfrm>
        <a:off x="0" y="0"/>
        <a:ext cx="6944065" cy="721891"/>
      </dsp:txXfrm>
    </dsp:sp>
    <dsp:sp modelId="{2248F83E-B705-4EDD-B8B1-4F1BF37C3A12}">
      <dsp:nvSpPr>
        <dsp:cNvPr id="0" name=""/>
        <dsp:cNvSpPr/>
      </dsp:nvSpPr>
      <dsp:spPr>
        <a:xfrm>
          <a:off x="0" y="724408"/>
          <a:ext cx="6944065" cy="1645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4" tIns="30480" rIns="170688" bIns="30480" numCol="1" spcCol="1270" anchor="t" anchorCtr="0">
          <a:noAutofit/>
        </a:bodyPr>
        <a:lstStyle/>
        <a:p>
          <a:pPr marL="228600" lvl="1" indent="-228600" algn="l" defTabSz="1066800">
            <a:lnSpc>
              <a:spcPct val="114000"/>
            </a:lnSpc>
            <a:spcBef>
              <a:spcPct val="0"/>
            </a:spcBef>
            <a:spcAft>
              <a:spcPts val="0"/>
            </a:spcAft>
            <a:buChar char="•"/>
          </a:pPr>
          <a:r>
            <a:rPr lang="en-US" sz="2400" kern="1200" dirty="0">
              <a:latin typeface="Arial" panose="020B0604020202020204" pitchFamily="34" charset="0"/>
              <a:cs typeface="Arial" panose="020B0604020202020204" pitchFamily="34" charset="0"/>
            </a:rPr>
            <a:t>Your benefit is reduced dollar for dollar for any earnings from CalSTRS-covered employment during first 180 calendar days of retirement.</a:t>
          </a:r>
        </a:p>
        <a:p>
          <a:pPr marL="228600" lvl="1" indent="-228600" algn="l" defTabSz="1111250">
            <a:lnSpc>
              <a:spcPct val="114000"/>
            </a:lnSpc>
            <a:spcBef>
              <a:spcPct val="0"/>
            </a:spcBef>
            <a:spcAft>
              <a:spcPts val="0"/>
            </a:spcAft>
            <a:buChar char="•"/>
          </a:pPr>
          <a:endParaRPr lang="en-US" sz="2500" kern="1200" dirty="0">
            <a:latin typeface="Arial" panose="020B0604020202020204" pitchFamily="34" charset="0"/>
            <a:cs typeface="Arial" panose="020B0604020202020204" pitchFamily="34" charset="0"/>
          </a:endParaRPr>
        </a:p>
      </dsp:txBody>
      <dsp:txXfrm>
        <a:off x="0" y="724408"/>
        <a:ext cx="6944065" cy="1645650"/>
      </dsp:txXfrm>
    </dsp:sp>
    <dsp:sp modelId="{9BECA8B4-1FD2-4479-BA3F-CFDAD5CFF6D1}">
      <dsp:nvSpPr>
        <dsp:cNvPr id="0" name=""/>
        <dsp:cNvSpPr/>
      </dsp:nvSpPr>
      <dsp:spPr>
        <a:xfrm>
          <a:off x="0" y="2370058"/>
          <a:ext cx="6944065" cy="697428"/>
        </a:xfrm>
        <a:prstGeom prst="rect">
          <a:avLst/>
        </a:prstGeom>
        <a:solidFill>
          <a:srgbClr val="03045E"/>
        </a:solidFill>
        <a:ln w="12700" cap="flat" cmpd="sng" algn="ctr">
          <a:solidFill>
            <a:srgbClr val="596A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Annual postretirement earnings limit</a:t>
          </a:r>
        </a:p>
      </dsp:txBody>
      <dsp:txXfrm>
        <a:off x="0" y="2370058"/>
        <a:ext cx="6944065" cy="697428"/>
      </dsp:txXfrm>
    </dsp:sp>
    <dsp:sp modelId="{7374A011-6676-4A85-8F63-0B9718F45C9E}">
      <dsp:nvSpPr>
        <dsp:cNvPr id="0" name=""/>
        <dsp:cNvSpPr/>
      </dsp:nvSpPr>
      <dsp:spPr>
        <a:xfrm>
          <a:off x="0" y="3067486"/>
          <a:ext cx="694406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4" tIns="30480" rIns="170688" bIns="30480" numCol="1" spcCol="1270" anchor="t" anchorCtr="0">
          <a:noAutofit/>
        </a:bodyPr>
        <a:lstStyle/>
        <a:p>
          <a:pPr marL="228600" lvl="1" indent="-228600" algn="l" defTabSz="1066800">
            <a:lnSpc>
              <a:spcPct val="114000"/>
            </a:lnSpc>
            <a:spcBef>
              <a:spcPct val="0"/>
            </a:spcBef>
            <a:spcAft>
              <a:spcPct val="20000"/>
            </a:spcAft>
            <a:buChar char="•"/>
          </a:pPr>
          <a:r>
            <a:rPr lang="en-US" sz="2400" kern="1200" dirty="0">
              <a:latin typeface="Arial" panose="020B0604020202020204" pitchFamily="34" charset="0"/>
              <a:cs typeface="Arial" panose="020B0604020202020204" pitchFamily="34" charset="0"/>
            </a:rPr>
            <a:t>Your benefit is reduced dollar for dollar for earnings that exceed the annual limit.</a:t>
          </a:r>
        </a:p>
      </dsp:txBody>
      <dsp:txXfrm>
        <a:off x="0" y="3067486"/>
        <a:ext cx="6944065" cy="993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B97B-D796-4837-AA57-84BBC518C98E}">
      <dsp:nvSpPr>
        <dsp:cNvPr id="0" name=""/>
        <dsp:cNvSpPr/>
      </dsp:nvSpPr>
      <dsp:spPr>
        <a:xfrm>
          <a:off x="0" y="0"/>
          <a:ext cx="6944065" cy="697233"/>
        </a:xfrm>
        <a:prstGeom prst="rect">
          <a:avLst/>
        </a:prstGeom>
        <a:solidFill>
          <a:srgbClr val="03045E"/>
        </a:solidFill>
        <a:ln w="12700" cap="flat" cmpd="sng" algn="ctr">
          <a:solidFill>
            <a:srgbClr val="596A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Annual benefit adjustment</a:t>
          </a:r>
        </a:p>
      </dsp:txBody>
      <dsp:txXfrm>
        <a:off x="0" y="0"/>
        <a:ext cx="6944065" cy="697233"/>
      </dsp:txXfrm>
    </dsp:sp>
    <dsp:sp modelId="{2248F83E-B705-4EDD-B8B1-4F1BF37C3A12}">
      <dsp:nvSpPr>
        <dsp:cNvPr id="0" name=""/>
        <dsp:cNvSpPr/>
      </dsp:nvSpPr>
      <dsp:spPr>
        <a:xfrm>
          <a:off x="0" y="714550"/>
          <a:ext cx="6944065" cy="164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4" tIns="30480" rIns="170688" bIns="30480" numCol="1" spcCol="1270" anchor="t" anchorCtr="0">
          <a:noAutofit/>
        </a:bodyPr>
        <a:lstStyle/>
        <a:p>
          <a:pPr marL="228600" lvl="1" indent="-228600" algn="l" defTabSz="1066800">
            <a:lnSpc>
              <a:spcPct val="114000"/>
            </a:lnSpc>
            <a:spcBef>
              <a:spcPct val="0"/>
            </a:spcBef>
            <a:spcAft>
              <a:spcPts val="0"/>
            </a:spcAft>
            <a:buChar char="•"/>
          </a:pPr>
          <a:r>
            <a:rPr lang="en-US" sz="2400" kern="1200" dirty="0">
              <a:latin typeface="Arial" panose="020B0604020202020204" pitchFamily="34" charset="0"/>
              <a:cs typeface="Arial" panose="020B0604020202020204" pitchFamily="34" charset="0"/>
            </a:rPr>
            <a:t>An increase equal to 2% of your initial retirement benefit beginning September 1 after the first anniversary of your retirement.</a:t>
          </a:r>
        </a:p>
        <a:p>
          <a:pPr marL="228600" lvl="1" indent="-228600" algn="l" defTabSz="1111250">
            <a:lnSpc>
              <a:spcPct val="114000"/>
            </a:lnSpc>
            <a:spcBef>
              <a:spcPct val="0"/>
            </a:spcBef>
            <a:spcAft>
              <a:spcPts val="0"/>
            </a:spcAft>
            <a:buChar char="•"/>
          </a:pPr>
          <a:endParaRPr lang="en-US" sz="2500" kern="1200" dirty="0">
            <a:latin typeface="Arial" panose="020B0604020202020204" pitchFamily="34" charset="0"/>
            <a:cs typeface="Arial" panose="020B0604020202020204" pitchFamily="34" charset="0"/>
          </a:endParaRPr>
        </a:p>
      </dsp:txBody>
      <dsp:txXfrm>
        <a:off x="0" y="714550"/>
        <a:ext cx="6944065" cy="1641510"/>
      </dsp:txXfrm>
    </dsp:sp>
    <dsp:sp modelId="{9BECA8B4-1FD2-4479-BA3F-CFDAD5CFF6D1}">
      <dsp:nvSpPr>
        <dsp:cNvPr id="0" name=""/>
        <dsp:cNvSpPr/>
      </dsp:nvSpPr>
      <dsp:spPr>
        <a:xfrm>
          <a:off x="0" y="2356060"/>
          <a:ext cx="6944065" cy="709052"/>
        </a:xfrm>
        <a:prstGeom prst="rect">
          <a:avLst/>
        </a:prstGeom>
        <a:solidFill>
          <a:srgbClr val="03045E"/>
        </a:solidFill>
        <a:ln w="12700" cap="flat" cmpd="sng" algn="ctr">
          <a:solidFill>
            <a:srgbClr val="596A8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Purchasing power Protection</a:t>
          </a:r>
        </a:p>
      </dsp:txBody>
      <dsp:txXfrm>
        <a:off x="0" y="2356060"/>
        <a:ext cx="6944065" cy="709052"/>
      </dsp:txXfrm>
    </dsp:sp>
    <dsp:sp modelId="{7374A011-6676-4A85-8F63-0B9718F45C9E}">
      <dsp:nvSpPr>
        <dsp:cNvPr id="0" name=""/>
        <dsp:cNvSpPr/>
      </dsp:nvSpPr>
      <dsp:spPr>
        <a:xfrm>
          <a:off x="0" y="3065112"/>
          <a:ext cx="6944065" cy="164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4" tIns="30480" rIns="170688" bIns="30480" numCol="1" spcCol="1270" anchor="t" anchorCtr="0">
          <a:noAutofit/>
        </a:bodyPr>
        <a:lstStyle/>
        <a:p>
          <a:pPr marL="228600" lvl="1" indent="-228600" algn="l" defTabSz="1066800">
            <a:lnSpc>
              <a:spcPct val="114000"/>
            </a:lnSpc>
            <a:spcBef>
              <a:spcPct val="0"/>
            </a:spcBef>
            <a:spcAft>
              <a:spcPct val="20000"/>
            </a:spcAft>
            <a:buChar char="•"/>
          </a:pPr>
          <a:r>
            <a:rPr lang="en-US" sz="2400" kern="1200" dirty="0">
              <a:latin typeface="Arial" panose="020B0604020202020204" pitchFamily="34" charset="0"/>
              <a:cs typeface="Arial" panose="020B0604020202020204" pitchFamily="34" charset="0"/>
            </a:rPr>
            <a:t>If the purchasing power of your benefit falls below 85% of the purchasing power of your initial benefit, CalSTRS will issue a supplemental benefit.</a:t>
          </a:r>
        </a:p>
      </dsp:txBody>
      <dsp:txXfrm>
        <a:off x="0" y="3065112"/>
        <a:ext cx="6944065" cy="1641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130D-D83B-4484-A311-D719EE3F2A56}">
      <dsp:nvSpPr>
        <dsp:cNvPr id="0" name=""/>
        <dsp:cNvSpPr/>
      </dsp:nvSpPr>
      <dsp:spPr>
        <a:xfrm rot="10800000">
          <a:off x="1860410" y="2811"/>
          <a:ext cx="5633798" cy="1765484"/>
        </a:xfrm>
        <a:prstGeom prst="homePlate">
          <a:avLst/>
        </a:prstGeom>
        <a:solidFill>
          <a:srgbClr val="03045E"/>
        </a:solidFill>
        <a:ln w="12700" cap="flat" cmpd="sng" algn="ctr">
          <a:solidFill>
            <a:srgbClr val="5055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530"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CalSTRS.com</a:t>
          </a:r>
        </a:p>
        <a:p>
          <a:pPr marL="0" lvl="0" indent="0" algn="ctr" defTabSz="1333500">
            <a:lnSpc>
              <a:spcPct val="90000"/>
            </a:lnSpc>
            <a:spcBef>
              <a:spcPct val="0"/>
            </a:spcBef>
            <a:spcAft>
              <a:spcPct val="35000"/>
            </a:spcAft>
            <a:buNone/>
          </a:pPr>
          <a:r>
            <a:rPr lang="en-US" sz="3000" i="1" kern="1200" dirty="0"/>
            <a:t>my</a:t>
          </a:r>
          <a:r>
            <a:rPr lang="en-US" sz="3000" kern="1200" dirty="0"/>
            <a:t>CalSTRS</a:t>
          </a:r>
        </a:p>
      </dsp:txBody>
      <dsp:txXfrm rot="10800000">
        <a:off x="2301781" y="2811"/>
        <a:ext cx="5192427" cy="1765484"/>
      </dsp:txXfrm>
    </dsp:sp>
    <dsp:sp modelId="{1D26E13F-3178-4D07-A3D1-458B892C4877}">
      <dsp:nvSpPr>
        <dsp:cNvPr id="0" name=""/>
        <dsp:cNvSpPr/>
      </dsp:nvSpPr>
      <dsp:spPr>
        <a:xfrm>
          <a:off x="977668" y="2811"/>
          <a:ext cx="1765484" cy="176548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FF7CA2-05E3-4129-87D7-060645DBA4C0}">
      <dsp:nvSpPr>
        <dsp:cNvPr id="0" name=""/>
        <dsp:cNvSpPr/>
      </dsp:nvSpPr>
      <dsp:spPr>
        <a:xfrm rot="10800000">
          <a:off x="1860410" y="2295306"/>
          <a:ext cx="5633798" cy="1765484"/>
        </a:xfrm>
        <a:prstGeom prst="homePlate">
          <a:avLst/>
        </a:prstGeom>
        <a:solidFill>
          <a:srgbClr val="03045E"/>
        </a:solidFill>
        <a:ln w="12700" cap="flat" cmpd="sng" algn="ctr">
          <a:solidFill>
            <a:srgbClr val="5055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8530" tIns="114300" rIns="21336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800-228-5453</a:t>
          </a:r>
        </a:p>
        <a:p>
          <a:pPr marL="0" lvl="0" indent="0" algn="ctr" defTabSz="1333500">
            <a:lnSpc>
              <a:spcPct val="90000"/>
            </a:lnSpc>
            <a:spcBef>
              <a:spcPct val="0"/>
            </a:spcBef>
            <a:spcAft>
              <a:spcPct val="35000"/>
            </a:spcAft>
            <a:buNone/>
          </a:pPr>
          <a:r>
            <a:rPr lang="en-US" sz="3000" kern="1200" dirty="0"/>
            <a:t>Monday – Friday </a:t>
          </a:r>
        </a:p>
        <a:p>
          <a:pPr marL="0" lvl="0" indent="0" algn="ctr" defTabSz="1333500">
            <a:lnSpc>
              <a:spcPct val="90000"/>
            </a:lnSpc>
            <a:spcBef>
              <a:spcPct val="0"/>
            </a:spcBef>
            <a:spcAft>
              <a:spcPct val="35000"/>
            </a:spcAft>
            <a:buNone/>
          </a:pPr>
          <a:r>
            <a:rPr lang="en-US" sz="3000" kern="1200" dirty="0"/>
            <a:t>8 a.m. </a:t>
          </a:r>
          <a:r>
            <a:rPr lang="en-US" sz="3000" kern="1200"/>
            <a:t>to 5 </a:t>
          </a:r>
          <a:r>
            <a:rPr lang="en-US" sz="3000" kern="1200" dirty="0"/>
            <a:t>p.m.</a:t>
          </a:r>
        </a:p>
      </dsp:txBody>
      <dsp:txXfrm rot="10800000">
        <a:off x="2301781" y="2295306"/>
        <a:ext cx="5192427" cy="1765484"/>
      </dsp:txXfrm>
    </dsp:sp>
    <dsp:sp modelId="{E90B1D7D-D524-48B6-974A-66995B8B0D0C}">
      <dsp:nvSpPr>
        <dsp:cNvPr id="0" name=""/>
        <dsp:cNvSpPr/>
      </dsp:nvSpPr>
      <dsp:spPr>
        <a:xfrm>
          <a:off x="977668" y="2295306"/>
          <a:ext cx="1765484" cy="176548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C91-877E-42CD-863E-B2DBE2019DE4}"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71AB9-10DD-48D7-8578-8D1B55BB0DAF}" type="slidenum">
              <a:rPr lang="en-US" smtClean="0"/>
              <a:t>‹#›</a:t>
            </a:fld>
            <a:endParaRPr lang="en-US"/>
          </a:p>
        </p:txBody>
      </p:sp>
    </p:spTree>
    <p:extLst>
      <p:ext uri="{BB962C8B-B14F-4D97-AF65-F5344CB8AC3E}">
        <p14:creationId xmlns:p14="http://schemas.microsoft.com/office/powerpoint/2010/main" val="171247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Hi, my name is </a:t>
            </a:r>
            <a:r>
              <a:rPr lang="en-US" altLang="en-US" sz="1200" u="sng"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and I am a CalSTRS benefit specialist.</a:t>
            </a:r>
          </a:p>
          <a:p>
            <a:pPr eaLnBrk="1" hangingPunct="1">
              <a:spcBef>
                <a:spcPct val="0"/>
              </a:spcBef>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1200" dirty="0">
                <a:latin typeface="Arial" panose="020B0604020202020204" pitchFamily="34" charset="0"/>
                <a:ea typeface="ＭＳ Ｐゴシック" panose="020B0600070205080204" pitchFamily="34" charset="-128"/>
                <a:cs typeface="Arial" panose="020B0604020202020204" pitchFamily="34" charset="0"/>
              </a:rPr>
              <a:t>Today’s presentation will provide an overview of the things you will want to do as you prepare to retire this year and the resources CalSTRS offers to help you along the way as you make this important transition. </a:t>
            </a:r>
          </a:p>
          <a:p>
            <a:pPr eaLnBrk="1" hangingPunct="1">
              <a:spcBef>
                <a:spcPct val="0"/>
              </a:spcBef>
            </a:pPr>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a:t>
            </a:fld>
            <a:endParaRPr lang="en-US"/>
          </a:p>
        </p:txBody>
      </p:sp>
    </p:spTree>
    <p:extLst>
      <p:ext uri="{BB962C8B-B14F-4D97-AF65-F5344CB8AC3E}">
        <p14:creationId xmlns:p14="http://schemas.microsoft.com/office/powerpoint/2010/main" val="2781188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There are a couple different ways you can obtain an estimate.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Your </a:t>
            </a:r>
            <a:r>
              <a:rPr lang="en-US" altLang="en-US" sz="1200" i="1" dirty="0">
                <a:latin typeface="Arial" panose="020B0604020202020204" pitchFamily="34" charset="0"/>
                <a:ea typeface="ＭＳ Ｐゴシック" pitchFamily="34" charset="-128"/>
                <a:cs typeface="Arial" panose="020B0604020202020204" pitchFamily="34" charset="0"/>
              </a:rPr>
              <a:t>Retirement Progress Report</a:t>
            </a:r>
            <a:r>
              <a:rPr lang="en-US" altLang="en-US" sz="1200" dirty="0">
                <a:latin typeface="Arial" panose="020B0604020202020204" pitchFamily="34" charset="0"/>
                <a:ea typeface="ＭＳ Ｐゴシック" pitchFamily="34" charset="-128"/>
                <a:cs typeface="Arial" panose="020B0604020202020204" pitchFamily="34" charset="0"/>
              </a:rPr>
              <a:t>, available on </a:t>
            </a:r>
            <a:r>
              <a:rPr lang="en-US" altLang="en-US" sz="1200" i="1" dirty="0">
                <a:latin typeface="Arial" panose="020B0604020202020204" pitchFamily="34" charset="0"/>
                <a:ea typeface="ＭＳ Ｐゴシック" pitchFamily="34" charset="-128"/>
                <a:cs typeface="Arial" panose="020B0604020202020204" pitchFamily="34" charset="0"/>
              </a:rPr>
              <a:t>my</a:t>
            </a:r>
            <a:r>
              <a:rPr lang="en-US" altLang="en-US" sz="1200" dirty="0">
                <a:latin typeface="Arial" panose="020B0604020202020204" pitchFamily="34" charset="0"/>
                <a:ea typeface="ＭＳ Ｐゴシック" pitchFamily="34" charset="-128"/>
                <a:cs typeface="Arial" panose="020B0604020202020204" pitchFamily="34" charset="0"/>
              </a:rPr>
              <a:t>CalSTRS, has estimates for your Defined Benefit and Defined Benefit Supplement accounts based on your service and contributions through the prior fiscal year. You’ll definitely want to review those estimates; however…</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b="1" dirty="0">
                <a:latin typeface="Arial" panose="020B0604020202020204" pitchFamily="34" charset="0"/>
                <a:ea typeface="ＭＳ Ｐゴシック" pitchFamily="34" charset="-128"/>
                <a:cs typeface="Arial" panose="020B0604020202020204" pitchFamily="34" charset="0"/>
              </a:rPr>
              <a:t>Click.</a:t>
            </a:r>
            <a:r>
              <a:rPr lang="en-US" altLang="en-US" sz="1200" dirty="0">
                <a:latin typeface="Arial" panose="020B0604020202020204" pitchFamily="34" charset="0"/>
                <a:ea typeface="ＭＳ Ｐゴシック" pitchFamily="34" charset="-128"/>
                <a:cs typeface="Arial" panose="020B0604020202020204" pitchFamily="34" charset="0"/>
              </a:rPr>
              <a:t> You can access the online calculator by clicking the “Calculators” quick link at CalSTRS.com.</a:t>
            </a:r>
          </a:p>
          <a:p>
            <a:pPr marL="171441" indent="-171441">
              <a:buFontTx/>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14</a:t>
            </a:fld>
            <a:endParaRPr lang="en-US"/>
          </a:p>
        </p:txBody>
      </p:sp>
    </p:spTree>
    <p:extLst>
      <p:ext uri="{BB962C8B-B14F-4D97-AF65-F5344CB8AC3E}">
        <p14:creationId xmlns:p14="http://schemas.microsoft.com/office/powerpoint/2010/main" val="292726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cs typeface="Arial" panose="020B0604020202020204" pitchFamily="34" charset="0"/>
              </a:rPr>
              <a:t>If you would like to generate additional estimates to compare numbers, you may use the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Retirement Benefits Calculator</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at CalSTRS.com/calculators to do so. The online calculator will let you see the impact different retirement dates or beneficiary options will have on your monthly benefit. </a:t>
            </a:r>
          </a:p>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15</a:t>
            </a:fld>
            <a:endParaRPr lang="en-US"/>
          </a:p>
        </p:txBody>
      </p:sp>
    </p:spTree>
    <p:extLst>
      <p:ext uri="{BB962C8B-B14F-4D97-AF65-F5344CB8AC3E}">
        <p14:creationId xmlns:p14="http://schemas.microsoft.com/office/powerpoint/2010/main" val="2454177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Next you’ll want to verify what requirements exist to officially resign.</a:t>
            </a:r>
          </a:p>
          <a:p>
            <a:pPr marL="171441" indent="-171441">
              <a:buFontTx/>
              <a:buChar cha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Retiring with your employer is a separate process from retiring with CalSTRS. Your employer may have their own retirement date requirements and specific forms for you to complete.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Check with your employer’s Human Resources department for your district’s resignation and retirement processes. </a:t>
            </a:r>
          </a:p>
          <a:p>
            <a:pPr>
              <a:defRPr/>
            </a:pPr>
            <a:endParaRPr lang="en-US" dirty="0"/>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16</a:t>
            </a:fld>
            <a:endParaRPr lang="en-US"/>
          </a:p>
        </p:txBody>
      </p:sp>
    </p:spTree>
    <p:extLst>
      <p:ext uri="{BB962C8B-B14F-4D97-AF65-F5344CB8AC3E}">
        <p14:creationId xmlns:p14="http://schemas.microsoft.com/office/powerpoint/2010/main" val="885603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This next step is important, as well: researching different health benefits coverage.</a:t>
            </a:r>
          </a:p>
          <a:p>
            <a:pPr marL="171441" indent="-171441">
              <a:buFontTx/>
              <a:buChar cha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CalSTRS does not provide health benefits coverage</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Your employer is required to let you continue your current plan at your own cost. However, your employer may offer certain health benefits coverage packages to retirees.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Contact your employer’s Human Resources department for more information.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You can also shop for your own coverage through Covered California. </a:t>
            </a:r>
          </a:p>
          <a:p>
            <a:pPr marL="171441" indent="-171441">
              <a:buFontTx/>
              <a:buChar char="•"/>
              <a:defRPr/>
            </a:pPr>
            <a:endParaRPr lang="en-US" altLang="en-US" sz="1200" dirty="0">
              <a:latin typeface="Arial" charset="0"/>
              <a:ea typeface="ＭＳ Ｐゴシック" pitchFamily="34" charset="-128"/>
              <a:cs typeface="Arial" charset="0"/>
            </a:endParaRPr>
          </a:p>
          <a:p>
            <a:pPr>
              <a:defRPr/>
            </a:pPr>
            <a:r>
              <a:rPr lang="en-US" altLang="en-US" sz="1200" b="1" dirty="0">
                <a:latin typeface="Arial" charset="0"/>
                <a:ea typeface="ＭＳ Ｐゴシック" pitchFamily="34" charset="-128"/>
                <a:cs typeface="Arial" charset="0"/>
              </a:rPr>
              <a:t>Click. </a:t>
            </a:r>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17</a:t>
            </a:fld>
            <a:endParaRPr lang="en-US"/>
          </a:p>
        </p:txBody>
      </p:sp>
    </p:spTree>
    <p:extLst>
      <p:ext uri="{BB962C8B-B14F-4D97-AF65-F5344CB8AC3E}">
        <p14:creationId xmlns:p14="http://schemas.microsoft.com/office/powerpoint/2010/main" val="1009638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Preparing to retire this year involves understanding the rules surrounding Social Security.</a:t>
            </a:r>
          </a:p>
          <a:p>
            <a:pPr>
              <a:defRPr/>
            </a:pPr>
            <a:endParaRPr lang="en-US" altLang="en-US" sz="1200" b="1"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As a CalSTRS member, you do not contribute to Social Security for your CalSTRS-covered employment.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If you qualify for a Social Security benefit through your prior employment or a spouse, there are two government rules that may reduce your benefit or leave you with no benefit at all.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The Windfall Elimination Provision can reduce your earned Social Security benefit from employment outside of CalSTRS. Under this provision, the Social Security Administration applies an alternate calculation to your Social Security benefit. Although your benefit can be reduced, it cannot be eliminated.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 The Government Pension Offset can reduce or eliminate your spousal, widow or widower benefit. The Social Security Administration will offset your Social Security benefit by two-thirds of your CalSTRS benefit which can eliminate your Social Security benefit all together.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Regardless of what Social Security benefit you collect, there is no impact to your CalSTRS benefit.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Since the estimates included on your annual Social Security statements do not take into account these government rules, contact the Social Security Administration for updated estimates. </a:t>
            </a:r>
          </a:p>
          <a:p>
            <a:pPr marL="171441" indent="-171441">
              <a:buFontTx/>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18</a:t>
            </a:fld>
            <a:endParaRPr lang="en-US"/>
          </a:p>
        </p:txBody>
      </p:sp>
    </p:spTree>
    <p:extLst>
      <p:ext uri="{BB962C8B-B14F-4D97-AF65-F5344CB8AC3E}">
        <p14:creationId xmlns:p14="http://schemas.microsoft.com/office/powerpoint/2010/main" val="280161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Once you’ve done you’re homework, you’re ready to submit your application. </a:t>
            </a:r>
          </a:p>
          <a:p>
            <a:pPr marL="171441" indent="-171441">
              <a:buFontTx/>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You must complete the </a:t>
            </a:r>
            <a:r>
              <a:rPr lang="en-US" altLang="en-US" sz="1200" i="1" dirty="0">
                <a:latin typeface="Arial" panose="020B0604020202020204" pitchFamily="34" charset="0"/>
                <a:ea typeface="ＭＳ Ｐゴシック" pitchFamily="34" charset="-128"/>
                <a:cs typeface="Arial" panose="020B0604020202020204" pitchFamily="34" charset="0"/>
              </a:rPr>
              <a:t>Service Retirement Application </a:t>
            </a:r>
            <a:r>
              <a:rPr lang="en-US" altLang="en-US" sz="1200" dirty="0">
                <a:latin typeface="Arial" panose="020B0604020202020204" pitchFamily="34" charset="0"/>
                <a:ea typeface="ＭＳ Ｐゴシック" pitchFamily="34" charset="-128"/>
                <a:cs typeface="Arial" panose="020B0604020202020204" pitchFamily="34" charset="0"/>
              </a:rPr>
              <a:t>in order to receive a benefit from CalSTRS.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You can complete the application as early as six months before your requested retirement date.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If you are unable to submit your application before retirement, you can backdate your retirement date but there will be a delay in receiving your first payment.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Try to submit your application early to prevent delays and an interruption in income. </a:t>
            </a:r>
          </a:p>
          <a:p>
            <a:pPr marL="171441" indent="-171441">
              <a:buFontTx/>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The quickest, and simplest way to complete your application is by using </a:t>
            </a:r>
            <a:r>
              <a:rPr lang="en-US" altLang="en-US" sz="1200" i="1" dirty="0">
                <a:latin typeface="Arial" panose="020B0604020202020204" pitchFamily="34" charset="0"/>
                <a:ea typeface="ＭＳ Ｐゴシック" pitchFamily="34" charset="-128"/>
                <a:cs typeface="Arial" panose="020B0604020202020204" pitchFamily="34" charset="0"/>
              </a:rPr>
              <a:t>my</a:t>
            </a:r>
            <a:r>
              <a:rPr lang="en-US" altLang="en-US" sz="1200" dirty="0">
                <a:latin typeface="Arial" panose="020B0604020202020204" pitchFamily="34" charset="0"/>
                <a:ea typeface="ＭＳ Ｐゴシック" pitchFamily="34" charset="-128"/>
                <a:cs typeface="Arial" panose="020B0604020202020204" pitchFamily="34" charset="0"/>
              </a:rPr>
              <a:t>CalSTRS.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b="1" dirty="0">
                <a:latin typeface="Arial" panose="020B0604020202020204" pitchFamily="34" charset="0"/>
                <a:ea typeface="ＭＳ Ｐゴシック" pitchFamily="34" charset="-128"/>
                <a:cs typeface="Arial" panose="020B0604020202020204" pitchFamily="34" charset="0"/>
              </a:rPr>
              <a:t>Click</a:t>
            </a:r>
            <a:r>
              <a:rPr lang="en-US" altLang="en-US" sz="1200" dirty="0">
                <a:latin typeface="Arial" panose="020B0604020202020204" pitchFamily="34" charset="0"/>
                <a:ea typeface="ＭＳ Ｐゴシック" pitchFamily="34" charset="-128"/>
                <a:cs typeface="Arial" panose="020B0604020202020204" pitchFamily="34" charset="0"/>
              </a:rPr>
              <a:t>. </a:t>
            </a:r>
            <a:endParaRPr lang="en-US" altLang="en-US" sz="1200" i="1" dirty="0">
              <a:latin typeface="Arial" panose="020B0604020202020204" pitchFamily="34" charset="0"/>
              <a:ea typeface="ＭＳ Ｐゴシック" pitchFamily="34" charset="-128"/>
              <a:cs typeface="Arial" panose="020B0604020202020204" pitchFamily="34" charset="0"/>
            </a:endParaRPr>
          </a:p>
          <a:p>
            <a:pPr>
              <a:defRPr/>
            </a:pPr>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21</a:t>
            </a:fld>
            <a:endParaRPr lang="en-US"/>
          </a:p>
        </p:txBody>
      </p:sp>
    </p:spTree>
    <p:extLst>
      <p:ext uri="{BB962C8B-B14F-4D97-AF65-F5344CB8AC3E}">
        <p14:creationId xmlns:p14="http://schemas.microsoft.com/office/powerpoint/2010/main" val="2992288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cs typeface="Arial" panose="020B0604020202020204" pitchFamily="34" charset="0"/>
              </a:rPr>
              <a:t>You can download an application or request a hard copy by mail by clicking the “Forms” quick link at CalSTRS.com. </a:t>
            </a:r>
          </a:p>
          <a:p>
            <a:endParaRPr lang="en-US" altLang="en-US" sz="1200" b="1"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Click.</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a:t>
            </a:r>
          </a:p>
          <a:p>
            <a:endParaRPr lang="en-US" altLang="en-US" sz="1200" b="1"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22</a:t>
            </a:fld>
            <a:endParaRPr lang="en-US"/>
          </a:p>
        </p:txBody>
      </p:sp>
    </p:spTree>
    <p:extLst>
      <p:ext uri="{BB962C8B-B14F-4D97-AF65-F5344CB8AC3E}">
        <p14:creationId xmlns:p14="http://schemas.microsoft.com/office/powerpoint/2010/main" val="350050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sz="1200" i="1" dirty="0">
                <a:latin typeface="Arial" panose="020B0604020202020204" pitchFamily="34" charset="0"/>
                <a:ea typeface="ＭＳ Ｐゴシック" pitchFamily="34" charset="-128"/>
                <a:cs typeface="Arial" panose="020B0604020202020204" pitchFamily="34" charset="0"/>
              </a:rPr>
              <a:t>my</a:t>
            </a:r>
            <a:r>
              <a:rPr lang="en-US" altLang="en-US" sz="1200" dirty="0">
                <a:latin typeface="Arial" panose="020B0604020202020204" pitchFamily="34" charset="0"/>
                <a:ea typeface="ＭＳ Ｐゴシック" pitchFamily="34" charset="-128"/>
                <a:cs typeface="Arial" panose="020B0604020202020204" pitchFamily="34" charset="0"/>
              </a:rPr>
              <a:t>CalSTRS will pre-populate your member information and provide step-by-step guided assistance so you complete your application accurately. You will receive immediate confirmation when your application has been received and processed.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You will receive your first retirement payment within 45 days of your retirement date or the day CalSTRS processes your application, whichever is later. </a:t>
            </a:r>
          </a:p>
          <a:p>
            <a:pPr>
              <a:defRPr/>
            </a:pPr>
            <a:endParaRPr lang="en-US" sz="1200" b="1"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23</a:t>
            </a:fld>
            <a:endParaRPr lang="en-US"/>
          </a:p>
        </p:txBody>
      </p:sp>
    </p:spTree>
    <p:extLst>
      <p:ext uri="{BB962C8B-B14F-4D97-AF65-F5344CB8AC3E}">
        <p14:creationId xmlns:p14="http://schemas.microsoft.com/office/powerpoint/2010/main" val="279513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Once you’re retired you may be tempted to go back to work. </a:t>
            </a:r>
          </a:p>
          <a:p>
            <a:pPr marL="168244" indent="-168244">
              <a:buFont typeface="Arial" panose="020B0604020202020204" pitchFamily="34" charset="0"/>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68244" indent="-168244">
              <a:buFont typeface="Arial" panose="020B0604020202020204" pitchFamily="34" charset="0"/>
              <a:buChar char="•"/>
              <a:defRPr/>
            </a:pPr>
            <a:r>
              <a:rPr lang="en-US" altLang="en-US" sz="1200" dirty="0">
                <a:latin typeface="Arial" panose="020B0604020202020204" pitchFamily="34" charset="0"/>
                <a:ea typeface="ＭＳ Ｐゴシック" pitchFamily="34" charset="-128"/>
                <a:cs typeface="Arial" panose="020B0604020202020204" pitchFamily="34" charset="0"/>
              </a:rPr>
              <a:t>In order to ensure separation from service, you cannot work in any CalSTRS-covered position during the first 180 calendar days of retirement. If work within this period, your CalSTRS benefit will be reduced dollar-for-dollar by the amount you earn. </a:t>
            </a:r>
          </a:p>
          <a:p>
            <a:pPr marL="168244" indent="-168244">
              <a:buFont typeface="Arial" panose="020B0604020202020204" pitchFamily="34" charset="0"/>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68244" indent="-168244">
              <a:buFont typeface="Arial" panose="020B0604020202020204" pitchFamily="34" charset="0"/>
              <a:buChar char="•"/>
              <a:defRPr/>
            </a:pPr>
            <a:r>
              <a:rPr lang="en-US" altLang="en-US" sz="1200" dirty="0">
                <a:latin typeface="Arial" panose="020B0604020202020204" pitchFamily="34" charset="0"/>
                <a:ea typeface="ＭＳ Ｐゴシック" pitchFamily="34" charset="-128"/>
                <a:cs typeface="Arial" panose="020B0604020202020204" pitchFamily="34" charset="0"/>
              </a:rPr>
              <a:t>Once the 180-day waiting period is over, you are subject to an annual postretirement earnings limit. If you exceed the limit, you benefit will be reduced dollar-for-dollar by the amount you earned in excess of the limit. </a:t>
            </a:r>
          </a:p>
          <a:p>
            <a:pPr marL="168244" indent="-168244">
              <a:buFont typeface="Arial" panose="020B0604020202020204" pitchFamily="34" charset="0"/>
              <a:buChar cha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68244" indent="-168244">
              <a:buFont typeface="Arial" panose="020B0604020202020204" pitchFamily="34" charset="0"/>
              <a:buChar char="•"/>
              <a:defRPr/>
            </a:pPr>
            <a:r>
              <a:rPr lang="en-US" altLang="en-US" sz="1200" dirty="0">
                <a:latin typeface="Arial" panose="020B0604020202020204" pitchFamily="34" charset="0"/>
                <a:ea typeface="ＭＳ Ｐゴシック" pitchFamily="34" charset="-128"/>
                <a:cs typeface="Arial" panose="020B0604020202020204" pitchFamily="34" charset="0"/>
              </a:rPr>
              <a:t>The limit changes each fiscal year. The current limit is $74,733 for the 2024-2025 year.</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a:defRPr/>
            </a:pPr>
            <a:r>
              <a:rPr lang="en-US" altLang="en-US" sz="1200" b="1" dirty="0">
                <a:latin typeface="Arial" panose="020B0604020202020204" pitchFamily="34" charset="0"/>
                <a:ea typeface="ＭＳ Ｐゴシック" pitchFamily="34" charset="-128"/>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24</a:t>
            </a:fld>
            <a:endParaRPr lang="en-US"/>
          </a:p>
        </p:txBody>
      </p:sp>
    </p:spTree>
    <p:extLst>
      <p:ext uri="{BB962C8B-B14F-4D97-AF65-F5344CB8AC3E}">
        <p14:creationId xmlns:p14="http://schemas.microsoft.com/office/powerpoint/2010/main" val="291170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688" indent="-166688" defTabSz="280988">
              <a:buFontTx/>
              <a:buChar char="•"/>
            </a:pPr>
            <a:r>
              <a:rPr lang="en-US" altLang="en-US" sz="1200" dirty="0">
                <a:ea typeface="ＭＳ Ｐゴシック" panose="020B0600070205080204" pitchFamily="34" charset="-128"/>
              </a:rPr>
              <a:t>You will receive an annual benefit adjustment each September after the one- year anniversary of your retirement.</a:t>
            </a:r>
          </a:p>
          <a:p>
            <a:pPr marL="166688" indent="-166688" defTabSz="280988">
              <a:buFontTx/>
              <a:buChar char="•"/>
            </a:pPr>
            <a:r>
              <a:rPr lang="en-US" altLang="en-US" sz="1200" dirty="0">
                <a:ea typeface="ＭＳ Ｐゴシック" panose="020B0600070205080204" pitchFamily="34" charset="-128"/>
              </a:rPr>
              <a:t>This annual benefit adjustment is an increase equal to 2% of your initial retirement benefit.</a:t>
            </a:r>
          </a:p>
          <a:p>
            <a:pPr marL="166688" indent="-166688" defTabSz="280988">
              <a:buFontTx/>
              <a:buChar char="•"/>
            </a:pPr>
            <a:r>
              <a:rPr lang="en-US" altLang="en-US" sz="1200" dirty="0">
                <a:ea typeface="ＭＳ Ｐゴシック" panose="020B0600070205080204" pitchFamily="34" charset="-128"/>
              </a:rPr>
              <a:t>Purchasing power protection addresses how inflation and rising prices can erode the purchasing power of your benefit.</a:t>
            </a:r>
          </a:p>
          <a:p>
            <a:pPr marL="166688" indent="-166688" defTabSz="280988">
              <a:buFontTx/>
              <a:buChar char="•"/>
            </a:pPr>
            <a:r>
              <a:rPr lang="en-US" altLang="en-US" sz="1200" dirty="0">
                <a:ea typeface="ＭＳ Ｐゴシック" panose="020B0600070205080204" pitchFamily="34" charset="-128"/>
              </a:rPr>
              <a:t>If the purchasing power of your current benefit ever falls below 85% of the purchasing power of your initial benefit, before your annual benefit adjustments, we will issue you a supplemental benefit to restore your benefit to the 85% purchasing power mark.</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25</a:t>
            </a:fld>
            <a:endParaRPr lang="en-US"/>
          </a:p>
        </p:txBody>
      </p:sp>
    </p:spTree>
    <p:extLst>
      <p:ext uri="{BB962C8B-B14F-4D97-AF65-F5344CB8AC3E}">
        <p14:creationId xmlns:p14="http://schemas.microsoft.com/office/powerpoint/2010/main" val="46619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The very first step you’ll want to take is registering for your very own </a:t>
            </a:r>
            <a:r>
              <a:rPr lang="en-US" altLang="en-US" sz="1200" b="1" i="1" dirty="0">
                <a:latin typeface="Arial" charset="0"/>
                <a:ea typeface="ＭＳ Ｐゴシック" pitchFamily="34" charset="-128"/>
                <a:cs typeface="Arial" charset="0"/>
              </a:rPr>
              <a:t>my</a:t>
            </a:r>
            <a:r>
              <a:rPr lang="en-US" altLang="en-US" sz="1200" b="1" dirty="0">
                <a:latin typeface="Arial" charset="0"/>
                <a:ea typeface="ＭＳ Ｐゴシック" pitchFamily="34" charset="-128"/>
                <a:cs typeface="Arial" charset="0"/>
              </a:rPr>
              <a:t>CalSTRS account.</a:t>
            </a:r>
          </a:p>
          <a:p>
            <a:pPr>
              <a:defRPr/>
            </a:pPr>
            <a:endParaRPr lang="en-US" altLang="en-US" sz="1200" i="1" dirty="0">
              <a:latin typeface="Arial" charset="0"/>
              <a:ea typeface="ＭＳ Ｐゴシック" pitchFamily="34" charset="-128"/>
              <a:cs typeface="Arial" charset="0"/>
            </a:endParaRPr>
          </a:p>
          <a:p>
            <a:pPr marL="174698" indent="-174698">
              <a:buFontTx/>
              <a:buChar char="•"/>
              <a:defRPr/>
            </a:pPr>
            <a:r>
              <a:rPr lang="en-US" altLang="en-US" sz="1200" i="1" dirty="0">
                <a:latin typeface="Arial" charset="0"/>
                <a:ea typeface="ＭＳ Ｐゴシック" pitchFamily="34" charset="-128"/>
                <a:cs typeface="Arial" charset="0"/>
              </a:rPr>
              <a:t>my</a:t>
            </a:r>
            <a:r>
              <a:rPr lang="en-US" altLang="en-US" sz="1200" dirty="0">
                <a:latin typeface="Arial" charset="0"/>
                <a:ea typeface="ＭＳ Ｐゴシック" pitchFamily="34" charset="-128"/>
                <a:cs typeface="Arial" charset="0"/>
              </a:rPr>
              <a:t>CalSTRS provides  secure, convenient access to your CalSTRS information online, any time. </a:t>
            </a:r>
          </a:p>
          <a:p>
            <a:pPr>
              <a:defRPr/>
            </a:pPr>
            <a:endParaRPr lang="en-US" altLang="en-US" sz="1200" dirty="0">
              <a:latin typeface="Arial" charset="0"/>
              <a:ea typeface="ＭＳ Ｐゴシック" pitchFamily="34" charset="-128"/>
              <a:cs typeface="Arial" charset="0"/>
            </a:endParaRPr>
          </a:p>
          <a:p>
            <a:pPr marL="174698" indent="-174698">
              <a:buFontTx/>
              <a:buChar char="•"/>
              <a:defRPr/>
            </a:pPr>
            <a:r>
              <a:rPr lang="en-US" altLang="en-US" sz="1200" dirty="0">
                <a:latin typeface="Arial" charset="0"/>
                <a:ea typeface="ＭＳ Ｐゴシック" pitchFamily="34" charset="-128"/>
                <a:cs typeface="Arial" charset="0"/>
              </a:rPr>
              <a:t>With myCalSTRS you can update your personal information, access your </a:t>
            </a:r>
            <a:r>
              <a:rPr lang="en-US" altLang="en-US" sz="1200" i="1" dirty="0">
                <a:latin typeface="Arial" charset="0"/>
                <a:ea typeface="ＭＳ Ｐゴシック" pitchFamily="34" charset="-128"/>
                <a:cs typeface="Arial" charset="0"/>
              </a:rPr>
              <a:t>Retirement Progress Report</a:t>
            </a:r>
            <a:r>
              <a:rPr lang="en-US" altLang="en-US" sz="1200" dirty="0">
                <a:latin typeface="Arial" charset="0"/>
                <a:ea typeface="ＭＳ Ｐゴシック" pitchFamily="34" charset="-128"/>
                <a:cs typeface="Arial" charset="0"/>
              </a:rPr>
              <a:t>, submit forms and send and receive online messages with CalSTRS representatives</a:t>
            </a:r>
          </a:p>
          <a:p>
            <a:pPr>
              <a:defRPr/>
            </a:pPr>
            <a:endParaRPr lang="en-US" altLang="en-US" sz="1200" dirty="0">
              <a:latin typeface="Arial" charset="0"/>
              <a:ea typeface="ＭＳ Ｐゴシック" pitchFamily="34" charset="-128"/>
              <a:cs typeface="Arial" charset="0"/>
            </a:endParaRPr>
          </a:p>
          <a:p>
            <a:pPr marL="174698" indent="-174698">
              <a:buFontTx/>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Once registered, review your contact information and make any necessary updates. Be sure to update your contact information with your employer as well. You can also update your delivery preferences for CalSTRS information and request to receive information by email or in the mail.</a:t>
            </a:r>
          </a:p>
          <a:p>
            <a:pPr>
              <a:defRPr/>
            </a:pPr>
            <a:r>
              <a:rPr lang="en-US" altLang="en-US" sz="1200" dirty="0">
                <a:latin typeface="Arial" charset="0"/>
                <a:ea typeface="ＭＳ Ｐゴシック" pitchFamily="34" charset="-128"/>
                <a:cs typeface="Arial" charset="0"/>
              </a:rPr>
              <a:t> </a:t>
            </a:r>
          </a:p>
          <a:p>
            <a:pPr marL="174698" indent="-174698">
              <a:buFontTx/>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Review and update your one-time death benefit recipient who will receive a one-time lump-sum payment upon your death. You can designate one or multiple primary and secondary recipients. You can even name a trust or charity if you choose. To find out more about your one-time death benefit and amount, access your </a:t>
            </a:r>
            <a:r>
              <a:rPr lang="en-US" altLang="en-US" sz="1200" i="1" dirty="0">
                <a:latin typeface="Arial" charset="0"/>
                <a:ea typeface="ＭＳ Ｐゴシック" pitchFamily="34" charset="-128"/>
                <a:cs typeface="Arial" charset="0"/>
              </a:rPr>
              <a:t>Retirement Progress Report</a:t>
            </a:r>
            <a:r>
              <a:rPr lang="en-US" altLang="en-US" sz="1200" dirty="0">
                <a:latin typeface="Arial" charset="0"/>
                <a:ea typeface="ＭＳ Ｐゴシック" pitchFamily="34" charset="-128"/>
                <a:cs typeface="Arial" charset="0"/>
              </a:rPr>
              <a:t>.</a:t>
            </a:r>
          </a:p>
          <a:p>
            <a:pPr>
              <a:defRPr/>
            </a:pPr>
            <a:r>
              <a:rPr lang="en-US" altLang="en-US" sz="1200" dirty="0">
                <a:latin typeface="Arial" charset="0"/>
                <a:ea typeface="ＭＳ Ｐゴシック" pitchFamily="34" charset="-128"/>
                <a:cs typeface="Arial" charset="0"/>
              </a:rPr>
              <a:t> </a:t>
            </a:r>
          </a:p>
          <a:p>
            <a:pPr marL="174698" indent="-174698">
              <a:buFontTx/>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Your </a:t>
            </a:r>
            <a:r>
              <a:rPr lang="en-US" altLang="en-US" sz="1200" i="1" dirty="0">
                <a:latin typeface="Arial" charset="0"/>
                <a:ea typeface="ＭＳ Ｐゴシック" pitchFamily="34" charset="-128"/>
                <a:cs typeface="Arial" charset="0"/>
              </a:rPr>
              <a:t>Retirement Progress Report </a:t>
            </a:r>
            <a:r>
              <a:rPr lang="en-US" altLang="en-US" sz="1200" dirty="0">
                <a:latin typeface="Arial" charset="0"/>
                <a:ea typeface="ＭＳ Ｐゴシック" pitchFamily="34" charset="-128"/>
                <a:cs typeface="Arial" charset="0"/>
              </a:rPr>
              <a:t>will also show your current service credit balance and Defined Benefit Supplement account balance. Via myCalSTRS you can click on the Employer Details screen to see salary information reported by your employer that CalSTRS uses to calculate your benefit. Review your report carefully and contact your employer directly regarding any discrepancies. </a:t>
            </a:r>
          </a:p>
          <a:p>
            <a:pPr>
              <a:defRPr/>
            </a:pPr>
            <a:endParaRPr lang="en-US" altLang="en-US" sz="1200" b="1" dirty="0">
              <a:latin typeface="Arial" charset="0"/>
              <a:ea typeface="ＭＳ Ｐゴシック" pitchFamily="34" charset="-128"/>
              <a:cs typeface="Arial" charset="0"/>
            </a:endParaRPr>
          </a:p>
          <a:p>
            <a:pPr>
              <a:defRPr/>
            </a:pPr>
            <a:r>
              <a:rPr lang="en-US" altLang="en-US" sz="1200" b="1" dirty="0">
                <a:latin typeface="Arial" charset="0"/>
                <a:ea typeface="ＭＳ Ｐゴシック" pitchFamily="34" charset="-128"/>
                <a:cs typeface="Arial" charset="0"/>
              </a:rPr>
              <a:t>Click. </a:t>
            </a:r>
            <a:endParaRPr lang="en-US" altLang="en-US" sz="1200" dirty="0">
              <a:latin typeface="Arial" charset="0"/>
              <a:ea typeface="ＭＳ Ｐゴシック" pitchFamily="34" charset="-128"/>
              <a:cs typeface="Arial" charset="0"/>
            </a:endParaRPr>
          </a:p>
          <a:p>
            <a:pPr>
              <a:defRPr/>
            </a:pPr>
            <a:endParaRPr lang="en-US" sz="1400" dirty="0"/>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a:t>
            </a:fld>
            <a:endParaRPr lang="en-US"/>
          </a:p>
        </p:txBody>
      </p:sp>
    </p:spTree>
    <p:extLst>
      <p:ext uri="{BB962C8B-B14F-4D97-AF65-F5344CB8AC3E}">
        <p14:creationId xmlns:p14="http://schemas.microsoft.com/office/powerpoint/2010/main" val="3828046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ea typeface="ＭＳ Ｐゴシック" panose="020B0600070205080204" pitchFamily="34" charset="-128"/>
              </a:rPr>
              <a:t>CalSTRS and Your Retirement is a group benefits planning session.</a:t>
            </a:r>
          </a:p>
          <a:p>
            <a:r>
              <a:rPr lang="en-US" altLang="en-US" sz="1200" dirty="0">
                <a:ea typeface="ＭＳ Ｐゴシック" panose="020B0600070205080204" pitchFamily="34" charset="-128"/>
              </a:rPr>
              <a:t> </a:t>
            </a:r>
          </a:p>
          <a:p>
            <a:r>
              <a:rPr lang="en-US" altLang="en-US" sz="1200" dirty="0">
                <a:ea typeface="ＭＳ Ｐゴシック" panose="020B0600070205080204" pitchFamily="34" charset="-128"/>
              </a:rPr>
              <a:t>A CalSTRS benefits specialist will provide personalized estimates including how electing an option would impact your benefit and review the application process and some of the other considerations we’ve touched on today. </a:t>
            </a:r>
          </a:p>
          <a:p>
            <a:endParaRPr lang="en-US" altLang="en-US" sz="1200" dirty="0">
              <a:ea typeface="ＭＳ Ｐゴシック" panose="020B0600070205080204" pitchFamily="34" charset="-128"/>
            </a:endParaRPr>
          </a:p>
          <a:p>
            <a:r>
              <a:rPr lang="en-US" altLang="en-US" sz="1200" dirty="0">
                <a:ea typeface="ＭＳ Ｐゴシック" panose="020B0600070205080204" pitchFamily="34" charset="-128"/>
              </a:rPr>
              <a:t>Keep in mind these small group setting consist of no more than 10 educators. Learning in this setting allows you to benefit from the questions your peers are asking that you might not have considered or thought of yourself. </a:t>
            </a:r>
          </a:p>
          <a:p>
            <a:endParaRPr lang="en-US" altLang="en-US" sz="1200" dirty="0">
              <a:ea typeface="ＭＳ Ｐゴシック" panose="020B0600070205080204" pitchFamily="34" charset="-128"/>
            </a:endParaRPr>
          </a:p>
          <a:p>
            <a:r>
              <a:rPr lang="en-US" altLang="en-US" sz="1200" dirty="0">
                <a:ea typeface="ＭＳ Ｐゴシック" panose="020B0600070205080204" pitchFamily="34" charset="-128"/>
              </a:rPr>
              <a:t>Attend a session when you’re ready to retire or interested in electing an option. In the meantime you’re </a:t>
            </a:r>
            <a:r>
              <a:rPr lang="en-US" altLang="en-US" sz="1200" i="1" dirty="0">
                <a:ea typeface="ＭＳ Ｐゴシック" panose="020B0600070205080204" pitchFamily="34" charset="-128"/>
              </a:rPr>
              <a:t>Retirement Progress Report </a:t>
            </a:r>
            <a:r>
              <a:rPr lang="en-US" altLang="en-US" sz="1200" dirty="0">
                <a:ea typeface="ＭＳ Ｐゴシック" panose="020B0600070205080204" pitchFamily="34" charset="-128"/>
              </a:rPr>
              <a:t>will contain personalized Defined Benefit and Defined Benefit Supplement estimates once you reach age 45. You can also use the </a:t>
            </a:r>
            <a:r>
              <a:rPr lang="en-US" altLang="en-US" sz="1200" i="1" dirty="0">
                <a:ea typeface="ＭＳ Ｐゴシック" panose="020B0600070205080204" pitchFamily="34" charset="-128"/>
              </a:rPr>
              <a:t>Retirement Benefits Calculator </a:t>
            </a:r>
            <a:r>
              <a:rPr lang="en-US" altLang="en-US" sz="1200" dirty="0">
                <a:ea typeface="ＭＳ Ｐゴシック" panose="020B0600070205080204" pitchFamily="34" charset="-128"/>
              </a:rPr>
              <a:t>on CalSTRS.com to generate estimates for additional scenarios. </a:t>
            </a:r>
          </a:p>
          <a:p>
            <a:endParaRPr lang="en-US" altLang="en-US" sz="1200" dirty="0">
              <a:ea typeface="ＭＳ Ｐゴシック" panose="020B0600070205080204" pitchFamily="34" charset="-128"/>
            </a:endParaRPr>
          </a:p>
          <a:p>
            <a:r>
              <a:rPr lang="en-US" altLang="en-US" sz="1200" dirty="0">
                <a:ea typeface="ＭＳ Ｐゴシック" panose="020B0600070205080204" pitchFamily="34" charset="-128"/>
              </a:rPr>
              <a:t>Remember, CalSTRS.com and </a:t>
            </a:r>
            <a:r>
              <a:rPr lang="en-US" altLang="en-US" sz="1200" i="1" dirty="0">
                <a:ea typeface="ＭＳ Ｐゴシック" panose="020B0600070205080204" pitchFamily="34" charset="-128"/>
              </a:rPr>
              <a:t>my</a:t>
            </a:r>
            <a:r>
              <a:rPr lang="en-US" altLang="en-US" sz="1200" dirty="0">
                <a:ea typeface="ＭＳ Ｐゴシック" panose="020B0600070205080204" pitchFamily="34" charset="-128"/>
              </a:rPr>
              <a:t>CalSTRS are your greatest resources and are available to you 24/7…</a:t>
            </a:r>
          </a:p>
          <a:p>
            <a:r>
              <a:rPr lang="en-US" altLang="en-US" sz="1200" b="1" dirty="0">
                <a:ea typeface="ＭＳ Ｐゴシック" panose="020B0600070205080204" pitchFamily="34" charset="-128"/>
              </a:rPr>
              <a:t>Click. </a:t>
            </a:r>
          </a:p>
          <a:p>
            <a:endParaRPr lang="en-US" altLang="en-US" sz="1200"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26</a:t>
            </a:fld>
            <a:endParaRPr lang="en-US"/>
          </a:p>
        </p:txBody>
      </p:sp>
    </p:spTree>
    <p:extLst>
      <p:ext uri="{BB962C8B-B14F-4D97-AF65-F5344CB8AC3E}">
        <p14:creationId xmlns:p14="http://schemas.microsoft.com/office/powerpoint/2010/main" val="22475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200" dirty="0">
                <a:ea typeface="ＭＳ Ｐゴシック" panose="020B0600070205080204" pitchFamily="34" charset="-128"/>
              </a:rPr>
              <a:t>There are three separate workshops in the series that can be beneficial at any time throughout your career.  </a:t>
            </a:r>
          </a:p>
          <a:p>
            <a:pPr>
              <a:spcBef>
                <a:spcPct val="0"/>
              </a:spcBef>
            </a:pPr>
            <a:endParaRPr lang="en-US" altLang="en-US" sz="1200" b="1"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Save for Your Future focuses on creating budgets, saving and investing, and managing credit and debt. </a:t>
            </a:r>
          </a:p>
          <a:p>
            <a:pPr>
              <a:spcBef>
                <a:spcPct val="0"/>
              </a:spcBef>
            </a:pPr>
            <a:endParaRPr lang="en-US" altLang="en-US" sz="1200" b="1"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Plan for Your Future focuses on reaching the retirement lifestyle you want by planning your expenses and income and how to overcome obstacles.</a:t>
            </a:r>
          </a:p>
          <a:p>
            <a:pPr>
              <a:spcBef>
                <a:spcPct val="0"/>
              </a:spcBef>
            </a:pPr>
            <a:endParaRPr lang="en-US" altLang="en-US" sz="1200" b="1"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Protect your Future focuses on retirement distributions and maximizing and protecting your additional income sources.</a:t>
            </a:r>
          </a:p>
          <a:p>
            <a:pPr>
              <a:spcBef>
                <a:spcPct val="0"/>
              </a:spcBef>
            </a:pPr>
            <a:endParaRPr lang="en-US" altLang="en-US" sz="1200"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You can find and register for a workshop near you at CalSTRS.com/workshops.</a:t>
            </a:r>
          </a:p>
          <a:p>
            <a:pPr>
              <a:spcBef>
                <a:spcPct val="0"/>
              </a:spcBef>
            </a:pPr>
            <a:endParaRPr lang="en-US" altLang="en-US" sz="1200" dirty="0">
              <a:ea typeface="ＭＳ Ｐゴシック" panose="020B0600070205080204" pitchFamily="34" charset="-128"/>
            </a:endParaRPr>
          </a:p>
          <a:p>
            <a:pPr>
              <a:spcBef>
                <a:spcPct val="0"/>
              </a:spcBef>
            </a:pPr>
            <a:r>
              <a:rPr lang="en-US" altLang="en-US" sz="1200" dirty="0">
                <a:ea typeface="ＭＳ Ｐゴシック" panose="020B0600070205080204" pitchFamily="34" charset="-128"/>
              </a:rPr>
              <a:t>Once you’re closer to retirement, contact your local CalSTRS office or visit </a:t>
            </a:r>
            <a:r>
              <a:rPr lang="en-US" altLang="en-US" sz="1200" i="1" dirty="0">
                <a:ea typeface="ＭＳ Ｐゴシック" panose="020B0600070205080204" pitchFamily="34" charset="-128"/>
              </a:rPr>
              <a:t>my</a:t>
            </a:r>
            <a:r>
              <a:rPr lang="en-US" altLang="en-US" sz="1200" dirty="0">
                <a:ea typeface="ＭＳ Ｐゴシック" panose="020B0600070205080204" pitchFamily="34" charset="-128"/>
              </a:rPr>
              <a:t>CalSTRS to schedule a CalSTRS and Your Retirement session…</a:t>
            </a:r>
          </a:p>
          <a:p>
            <a:pPr>
              <a:spcBef>
                <a:spcPct val="0"/>
              </a:spcBef>
            </a:pPr>
            <a:r>
              <a:rPr lang="en-US" altLang="en-US" sz="1200" b="1" dirty="0">
                <a:ea typeface="ＭＳ Ｐゴシック" panose="020B0600070205080204" pitchFamily="34" charset="-128"/>
              </a:rPr>
              <a:t>Click. </a:t>
            </a:r>
          </a:p>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27</a:t>
            </a:fld>
            <a:endParaRPr lang="en-US"/>
          </a:p>
        </p:txBody>
      </p:sp>
    </p:spTree>
    <p:extLst>
      <p:ext uri="{BB962C8B-B14F-4D97-AF65-F5344CB8AC3E}">
        <p14:creationId xmlns:p14="http://schemas.microsoft.com/office/powerpoint/2010/main" val="3657291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In conclusion, I just want to remind you of some of the resources you have available to you… especially as you begin researching your benefits and retirement decisions, we are aware questions may come up….</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CalSTRS.com offers forms, publications, educational videos, calculators and benefit information that may help answer your questions.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One of the most convenient features of myCalSTRS is our online messaging. Submit your question in writing and a written response from a CalSTRS representative will be sent and archived in your </a:t>
            </a:r>
            <a:r>
              <a:rPr lang="en-US" altLang="en-US" sz="1200" i="1" dirty="0">
                <a:latin typeface="Arial" charset="0"/>
                <a:ea typeface="ＭＳ Ｐゴシック" pitchFamily="34" charset="-128"/>
                <a:cs typeface="Arial" charset="0"/>
              </a:rPr>
              <a:t>m</a:t>
            </a:r>
            <a:r>
              <a:rPr lang="en-US" altLang="en-US" sz="1200" dirty="0">
                <a:latin typeface="Arial" charset="0"/>
                <a:ea typeface="ＭＳ Ｐゴシック" pitchFamily="34" charset="-128"/>
                <a:cs typeface="Arial" charset="0"/>
              </a:rPr>
              <a:t>yCalSTRS account for future reference. </a:t>
            </a:r>
          </a:p>
          <a:p>
            <a:pP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Our Contact Center agents are available to assist you by phone Monday through Friday from 7 am to 6 pm. The phone number is 800-228-5453.</a:t>
            </a:r>
          </a:p>
          <a:p>
            <a:pPr marL="171441" indent="-171441">
              <a:buFontTx/>
              <a:buChar char="•"/>
              <a:defRPr/>
            </a:pPr>
            <a:endParaRPr lang="en-US" altLang="en-US" sz="1200" dirty="0">
              <a:latin typeface="Arial" charset="0"/>
              <a:ea typeface="ＭＳ Ｐゴシック" pitchFamily="34" charset="-128"/>
              <a:cs typeface="Arial" charset="0"/>
            </a:endParaRPr>
          </a:p>
          <a:p>
            <a:pPr marL="171441" indent="-171441">
              <a:buFontTx/>
              <a:buChar char="•"/>
              <a:defRPr/>
            </a:pPr>
            <a:r>
              <a:rPr lang="en-US" altLang="en-US" sz="1200" dirty="0">
                <a:latin typeface="Arial" charset="0"/>
                <a:ea typeface="ＭＳ Ｐゴシック" pitchFamily="34" charset="-128"/>
                <a:cs typeface="Arial" charset="0"/>
              </a:rPr>
              <a:t>Finally, if you feel these online resources haven’t provided you with all the information you’re looking for, feel free to call and book an appointment for our </a:t>
            </a:r>
            <a:r>
              <a:rPr lang="en-US" altLang="en-US" sz="1200" i="1" dirty="0">
                <a:latin typeface="Arial" charset="0"/>
                <a:ea typeface="ＭＳ Ｐゴシック" pitchFamily="34" charset="-128"/>
                <a:cs typeface="Arial" charset="0"/>
              </a:rPr>
              <a:t>CalSTRS and Your Retirement</a:t>
            </a:r>
            <a:r>
              <a:rPr lang="en-US" altLang="en-US" sz="1200" dirty="0">
                <a:latin typeface="Arial" charset="0"/>
                <a:ea typeface="ＭＳ Ｐゴシック" pitchFamily="34" charset="-128"/>
                <a:cs typeface="Arial" charset="0"/>
              </a:rPr>
              <a:t> group benefits planning session. In this small group session.</a:t>
            </a:r>
          </a:p>
          <a:p>
            <a:pPr marL="171441" indent="-171441">
              <a:buFontTx/>
              <a:buChar char="•"/>
              <a:defRPr/>
            </a:pPr>
            <a:r>
              <a:rPr lang="en-US" altLang="en-US" sz="1200" dirty="0">
                <a:latin typeface="Arial" charset="0"/>
                <a:ea typeface="ＭＳ Ｐゴシック" pitchFamily="34" charset="-128"/>
                <a:cs typeface="Arial" charset="0"/>
              </a:rPr>
              <a:t>Thank you.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28</a:t>
            </a:fld>
            <a:endParaRPr lang="en-US"/>
          </a:p>
        </p:txBody>
      </p:sp>
    </p:spTree>
    <p:extLst>
      <p:ext uri="{BB962C8B-B14F-4D97-AF65-F5344CB8AC3E}">
        <p14:creationId xmlns:p14="http://schemas.microsoft.com/office/powerpoint/2010/main" val="1798104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charset="0"/>
                <a:ea typeface="ＭＳ Ｐゴシック" pitchFamily="34" charset="-128"/>
                <a:cs typeface="Arial" charset="0"/>
              </a:rPr>
              <a:t>One of the most important aspects of retirement is understanding how your benefit is calculated. CalSTRS is a hybrid system that offers various programs. The bulk of your retirement comes from the Defined Benefit Program. </a:t>
            </a:r>
          </a:p>
          <a:p>
            <a:pPr>
              <a:defRPr/>
            </a:pPr>
            <a:endParaRPr lang="en-US" altLang="en-US" sz="1200"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dirty="0">
                <a:latin typeface="Arial" charset="0"/>
                <a:ea typeface="ＭＳ Ｐゴシック" pitchFamily="34" charset="-128"/>
                <a:cs typeface="Arial" charset="0"/>
              </a:rPr>
              <a:t>Your monthly benefit is a defined benefit based on a formula, not based on how much you’ve contributed or how well CalSTRS investments perform. </a:t>
            </a:r>
          </a:p>
          <a:p>
            <a:pPr marL="168244" indent="-168244">
              <a:buFont typeface="Arial" panose="020B0604020202020204" pitchFamily="34" charset="0"/>
              <a:buChar char="•"/>
              <a:defRPr/>
            </a:pPr>
            <a:endParaRPr lang="en-US" altLang="en-US" sz="1200"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The first piece of the formula is service credit. Service credit is the time you have worked and contributed to CalSTRS. You earn service credit based on the percentage of a full-time contract you work. You can earn a maximum of one year of service credit in a school year. </a:t>
            </a:r>
          </a:p>
          <a:p>
            <a:pPr marL="168244" indent="-168244">
              <a:buFont typeface="Arial" panose="020B0604020202020204" pitchFamily="34" charset="0"/>
              <a:buChar char="•"/>
              <a:defRPr/>
            </a:pPr>
            <a:endParaRPr lang="en-US" altLang="en-US" sz="1200"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b="1" dirty="0">
                <a:latin typeface="Arial" charset="0"/>
                <a:ea typeface="ＭＳ Ｐゴシック" pitchFamily="34" charset="-128"/>
                <a:cs typeface="Arial" charset="0"/>
              </a:rPr>
              <a:t>Click</a:t>
            </a:r>
            <a:r>
              <a:rPr lang="en-US" altLang="en-US" sz="1200" dirty="0">
                <a:latin typeface="Arial" charset="0"/>
                <a:ea typeface="ＭＳ Ｐゴシック" pitchFamily="34" charset="-128"/>
                <a:cs typeface="Arial" charset="0"/>
              </a:rPr>
              <a:t>. The second piece of the formula is the age factor. The age factor is a percentage based on your age, in years and months, at retirement. The standard age factor is 2% at age 60 for members hired before 2013. It gradually decreases  if you retire before age 60 and gradually increases to a maximum age factor of 2.4 percent at age 63.</a:t>
            </a:r>
          </a:p>
          <a:p>
            <a:pPr marL="168244" indent="-168244">
              <a:buFont typeface="Arial" panose="020B0604020202020204" pitchFamily="34" charset="0"/>
              <a:buChar char="•"/>
              <a:defRPr/>
            </a:pPr>
            <a:endParaRPr lang="en-US" altLang="en-US" sz="1200"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b="1" dirty="0">
                <a:latin typeface="Arial" charset="0"/>
                <a:ea typeface="ＭＳ Ｐゴシック" pitchFamily="34" charset="-128"/>
                <a:cs typeface="Arial" charset="0"/>
              </a:rPr>
              <a:t>Click. </a:t>
            </a:r>
            <a:r>
              <a:rPr lang="en-US" altLang="en-US" sz="1200" dirty="0">
                <a:latin typeface="Arial" charset="0"/>
                <a:ea typeface="ＭＳ Ｐゴシック" pitchFamily="34" charset="-128"/>
                <a:cs typeface="Arial" charset="0"/>
              </a:rPr>
              <a:t>The third piece of the formula is final compensation. Final compensation is your average annual compensation earnable over 36 consecutive months. However, if you retire with more than 25 years of service credit, you qualify for a benefit enhancement which allows CalSTRS to use 12 months rather than 36. </a:t>
            </a:r>
          </a:p>
          <a:p>
            <a:pPr marL="168244" indent="-168244">
              <a:buFont typeface="Arial" panose="020B0604020202020204" pitchFamily="34" charset="0"/>
              <a:buChar char="•"/>
              <a:defRPr/>
            </a:pPr>
            <a:endParaRPr lang="en-US" altLang="en-US" sz="1200"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sz="1200" dirty="0">
                <a:latin typeface="Arial" charset="0"/>
                <a:ea typeface="ＭＳ Ｐゴシック" pitchFamily="34" charset="-128"/>
                <a:cs typeface="Arial" charset="0"/>
              </a:rPr>
              <a:t>There is a short educational video at CalSTRS.com that covers the formula including examples and more information on benefit enhancements. You can also find more information about how your benefit is calculated in the </a:t>
            </a:r>
            <a:r>
              <a:rPr lang="en-US" altLang="en-US" sz="1200" i="1" dirty="0">
                <a:latin typeface="Arial" charset="0"/>
                <a:ea typeface="ＭＳ Ｐゴシック" pitchFamily="34" charset="-128"/>
                <a:cs typeface="Arial" charset="0"/>
              </a:rPr>
              <a:t>Your Retirement Guide </a:t>
            </a:r>
            <a:r>
              <a:rPr lang="en-US" altLang="en-US" sz="1200" dirty="0">
                <a:latin typeface="Arial" charset="0"/>
                <a:ea typeface="ＭＳ Ｐゴシック" pitchFamily="34" charset="-128"/>
                <a:cs typeface="Arial" charset="0"/>
              </a:rPr>
              <a:t>publication. </a:t>
            </a:r>
          </a:p>
          <a:p>
            <a:pPr>
              <a:defRPr/>
            </a:pPr>
            <a:endParaRPr lang="en-US" altLang="en-US" sz="1200" dirty="0">
              <a:latin typeface="Arial" charset="0"/>
              <a:ea typeface="ＭＳ Ｐゴシック" pitchFamily="34" charset="-128"/>
              <a:cs typeface="Arial" charset="0"/>
            </a:endParaRPr>
          </a:p>
          <a:p>
            <a:pPr>
              <a:defRPr/>
            </a:pPr>
            <a:r>
              <a:rPr lang="en-US" altLang="en-US" sz="1200" b="1" dirty="0">
                <a:latin typeface="Arial" charset="0"/>
                <a:ea typeface="ＭＳ Ｐゴシック" pitchFamily="34" charset="-128"/>
                <a:cs typeface="Arial"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3</a:t>
            </a:fld>
            <a:endParaRPr lang="en-US"/>
          </a:p>
        </p:txBody>
      </p:sp>
    </p:spTree>
    <p:extLst>
      <p:ext uri="{BB962C8B-B14F-4D97-AF65-F5344CB8AC3E}">
        <p14:creationId xmlns:p14="http://schemas.microsoft.com/office/powerpoint/2010/main" val="377693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t>The Member-Only Benefit is the highest monthly benefit available when you retire. It provides a monthly benefit for your lifetime, but the benefit stops when you die. Any contributions and interest remaining in your account at the time of your death, minus the total amount already paid to you, will be paid to your designated one-time death benefit recipients. </a:t>
            </a:r>
          </a:p>
          <a:p>
            <a:pPr>
              <a:defRPr/>
            </a:pPr>
            <a:endParaRPr lang="en-US" sz="1200" dirty="0"/>
          </a:p>
          <a:p>
            <a:pPr>
              <a:defRPr/>
            </a:pPr>
            <a:r>
              <a:rPr lang="en-US" sz="1200" dirty="0"/>
              <a:t>To provide a monthly CalSTRS benefit to your loved ones if you die after retirement, you must elect a Modified benefit which is a reduced benefit that allows you to distribute your retirement benefit over your life and the life of your option beneficiaries.</a:t>
            </a:r>
            <a:r>
              <a:rPr lang="en-US" sz="1200" b="1" dirty="0">
                <a:latin typeface="Arial" charset="0"/>
                <a:ea typeface="ＭＳ Ｐゴシック" pitchFamily="34" charset="-128"/>
                <a:cs typeface="Arial" charset="0"/>
              </a:rPr>
              <a:t> </a:t>
            </a:r>
            <a:r>
              <a:rPr lang="en-US" sz="1200" dirty="0"/>
              <a:t>After your death </a:t>
            </a:r>
            <a:endParaRPr lang="en-US" altLang="en-US" sz="1000" b="1" dirty="0">
              <a:latin typeface="Arial" charset="0"/>
              <a:ea typeface="ＭＳ Ｐゴシック" pitchFamily="34" charset="-128"/>
              <a:cs typeface="Arial"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4</a:t>
            </a:fld>
            <a:endParaRPr lang="en-US"/>
          </a:p>
        </p:txBody>
      </p:sp>
    </p:spTree>
    <p:extLst>
      <p:ext uri="{BB962C8B-B14F-4D97-AF65-F5344CB8AC3E}">
        <p14:creationId xmlns:p14="http://schemas.microsoft.com/office/powerpoint/2010/main" val="162870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Member’s Member-Only Benefit is $3,192.92. The beneficiary options below are based on both the CalSTRS 2% at 60 member, and her option beneficiary being age 60 on the effective date of retirement.</a:t>
            </a:r>
            <a:endParaRPr lang="en-US" altLang="en-US" sz="1000" b="1" dirty="0">
              <a:latin typeface="Arial" charset="0"/>
              <a:ea typeface="ＭＳ Ｐゴシック" pitchFamily="34" charset="-128"/>
              <a:cs typeface="Arial" charset="0"/>
            </a:endParaRP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5</a:t>
            </a:fld>
            <a:endParaRPr lang="en-US"/>
          </a:p>
        </p:txBody>
      </p:sp>
    </p:spTree>
    <p:extLst>
      <p:ext uri="{BB962C8B-B14F-4D97-AF65-F5344CB8AC3E}">
        <p14:creationId xmlns:p14="http://schemas.microsoft.com/office/powerpoint/2010/main" val="261406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Arial" charset="0"/>
                <a:ea typeface="ＭＳ Ｐゴシック" pitchFamily="34" charset="-128"/>
                <a:cs typeface="Arial" charset="0"/>
              </a:rPr>
              <a:t>In addition to your Defined Benefit account, you have a second account with CalSTRS called the Defined Benefit Supplement, or DBS account. </a:t>
            </a:r>
          </a:p>
          <a:p>
            <a:pPr>
              <a:defRPr/>
            </a:pPr>
            <a:endParaRPr lang="en-US" altLang="en-US"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CalSTRS redirected a quarter of your monthly contributions to this account between 2001 and 2010. You still contribute to this account by working additional duties. Since you can only earn one year of service credit in a school year, any contributions in excess of that are redirected to this account. The account also gains a guaranteed interest rate each year. </a:t>
            </a:r>
          </a:p>
          <a:p>
            <a:pPr marL="168244" indent="-168244">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You can find your DBS account balance on your </a:t>
            </a:r>
            <a:r>
              <a:rPr lang="en-US" altLang="en-US" i="1" dirty="0">
                <a:latin typeface="Arial" charset="0"/>
                <a:ea typeface="ＭＳ Ｐゴシック" pitchFamily="34" charset="-128"/>
                <a:cs typeface="Arial" charset="0"/>
              </a:rPr>
              <a:t>Retirement Progress Report </a:t>
            </a:r>
            <a:r>
              <a:rPr lang="en-US" altLang="en-US" dirty="0">
                <a:latin typeface="Arial" charset="0"/>
                <a:ea typeface="ＭＳ Ｐゴシック" pitchFamily="34" charset="-128"/>
                <a:cs typeface="Arial" charset="0"/>
              </a:rPr>
              <a:t>or by logging into your </a:t>
            </a:r>
            <a:r>
              <a:rPr lang="en-US" altLang="en-US" i="1" dirty="0">
                <a:latin typeface="Arial" charset="0"/>
                <a:ea typeface="ＭＳ Ｐゴシック" pitchFamily="34" charset="-128"/>
                <a:cs typeface="Arial" charset="0"/>
              </a:rPr>
              <a:t>my</a:t>
            </a:r>
            <a:r>
              <a:rPr lang="en-US" altLang="en-US" dirty="0">
                <a:latin typeface="Arial" charset="0"/>
                <a:ea typeface="ＭＳ Ｐゴシック" pitchFamily="34" charset="-128"/>
                <a:cs typeface="Arial" charset="0"/>
              </a:rPr>
              <a:t>CalSTRS account. You must decide what you want to do with these funds at retirement. You have three choices. </a:t>
            </a:r>
          </a:p>
          <a:p>
            <a:pPr>
              <a:defRPr/>
            </a:pPr>
            <a:endParaRPr lang="en-US" altLang="en-US"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b="1" dirty="0">
                <a:latin typeface="Arial" charset="0"/>
                <a:ea typeface="ＭＳ Ｐゴシック" pitchFamily="34" charset="-128"/>
                <a:cs typeface="Arial" charset="0"/>
              </a:rPr>
              <a:t>Click.</a:t>
            </a:r>
            <a:r>
              <a:rPr lang="en-US" altLang="en-US" dirty="0">
                <a:latin typeface="Arial" charset="0"/>
                <a:ea typeface="ＭＳ Ｐゴシック" pitchFamily="34" charset="-128"/>
                <a:cs typeface="Arial" charset="0"/>
              </a:rPr>
              <a:t> The first choice is to take your entire account balance as a lump-sum payment. You can have this paid directly to you or rolled over to a qualified plan like a 403(b) or 401k. </a:t>
            </a:r>
          </a:p>
          <a:p>
            <a:pPr marL="168244" indent="-168244">
              <a:buFont typeface="Arial" panose="020B0604020202020204" pitchFamily="34" charset="0"/>
              <a:buChar char="•"/>
              <a:defRPr/>
            </a:pPr>
            <a:endParaRPr lang="en-US" altLang="en-US"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b="1" dirty="0">
                <a:latin typeface="Arial" charset="0"/>
                <a:ea typeface="ＭＳ Ｐゴシック" pitchFamily="34" charset="-128"/>
                <a:cs typeface="Arial" charset="0"/>
              </a:rPr>
              <a:t>Click</a:t>
            </a:r>
            <a:r>
              <a:rPr lang="en-US" altLang="en-US" dirty="0">
                <a:latin typeface="Arial" charset="0"/>
                <a:ea typeface="ＭＳ Ｐゴシック" pitchFamily="34" charset="-128"/>
                <a:cs typeface="Arial" charset="0"/>
              </a:rPr>
              <a:t>. The second choice is to take an annuity. You can annuitize your account balance over a period of 3 to 10 years or for your lifetime. Period-certain annuities of three to nine years are rollover eligible. </a:t>
            </a:r>
          </a:p>
          <a:p>
            <a:pPr>
              <a:defRPr/>
            </a:pPr>
            <a:endParaRPr lang="en-US" altLang="en-US"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b="1" dirty="0">
                <a:latin typeface="Arial" charset="0"/>
                <a:ea typeface="ＭＳ Ｐゴシック" pitchFamily="34" charset="-128"/>
                <a:cs typeface="Arial" charset="0"/>
              </a:rPr>
              <a:t>Click. </a:t>
            </a:r>
            <a:r>
              <a:rPr lang="en-US" altLang="en-US" dirty="0">
                <a:latin typeface="Arial" charset="0"/>
                <a:ea typeface="ＭＳ Ｐゴシック" pitchFamily="34" charset="-128"/>
                <a:cs typeface="Arial" charset="0"/>
              </a:rPr>
              <a:t>The last choice is to take a combination of a lump-sum and annuity. </a:t>
            </a:r>
          </a:p>
          <a:p>
            <a:pPr marL="168244" indent="-168244">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You can find more information about his account and the available distribution choices and tax considerations by watching the Defined Benefit Supplemental video series at CalSTRS.com. </a:t>
            </a:r>
          </a:p>
          <a:p>
            <a:pPr>
              <a:defRPr/>
            </a:pPr>
            <a:endParaRPr lang="en-US" altLang="en-US" dirty="0">
              <a:latin typeface="Arial" charset="0"/>
              <a:ea typeface="ＭＳ Ｐゴシック" pitchFamily="34" charset="-128"/>
              <a:cs typeface="Arial" charset="0"/>
            </a:endParaRPr>
          </a:p>
          <a:p>
            <a:pPr>
              <a:defRPr/>
            </a:pPr>
            <a:r>
              <a:rPr lang="en-US" altLang="en-US" b="1" dirty="0">
                <a:latin typeface="Arial" charset="0"/>
                <a:ea typeface="ＭＳ Ｐゴシック" pitchFamily="34" charset="-128"/>
                <a:cs typeface="Arial"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6</a:t>
            </a:fld>
            <a:endParaRPr lang="en-US"/>
          </a:p>
        </p:txBody>
      </p:sp>
    </p:spTree>
    <p:extLst>
      <p:ext uri="{BB962C8B-B14F-4D97-AF65-F5344CB8AC3E}">
        <p14:creationId xmlns:p14="http://schemas.microsoft.com/office/powerpoint/2010/main" val="331161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Arial" charset="0"/>
                <a:ea typeface="ＭＳ Ｐゴシック" pitchFamily="34" charset="-128"/>
                <a:cs typeface="Arial" charset="0"/>
              </a:rPr>
              <a:t>If you’re considering rolling over your DBS funds or those from a supplemental savings plan, research our Pension2 program. </a:t>
            </a:r>
          </a:p>
          <a:p>
            <a:pPr>
              <a:defRPr/>
            </a:pPr>
            <a:endParaRPr lang="en-US" altLang="en-US" b="1"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Pension2 offers 403(b), Roth 403(b) and 457(b) accounts with low fees and expenses. </a:t>
            </a:r>
          </a:p>
          <a:p>
            <a:pPr marL="168244" indent="-168244">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68244" indent="-168244">
              <a:buFont typeface="Arial" panose="020B0604020202020204" pitchFamily="34" charset="0"/>
              <a:buChar char="•"/>
              <a:defRPr/>
            </a:pPr>
            <a:r>
              <a:rPr lang="en-US" altLang="en-US" dirty="0">
                <a:latin typeface="Arial" charset="0"/>
                <a:ea typeface="ＭＳ Ｐゴシック" pitchFamily="34" charset="-128"/>
                <a:cs typeface="Arial" charset="0"/>
              </a:rPr>
              <a:t>Visit Pension2.com for more information. </a:t>
            </a:r>
          </a:p>
          <a:p>
            <a:pPr marL="168244" indent="-168244">
              <a:buFont typeface="Arial" panose="020B0604020202020204" pitchFamily="34" charset="0"/>
              <a:buChar char="•"/>
              <a:defRPr/>
            </a:pPr>
            <a:endParaRPr lang="en-US" altLang="en-US" dirty="0">
              <a:latin typeface="Arial" charset="0"/>
              <a:ea typeface="ＭＳ Ｐゴシック" pitchFamily="34" charset="-128"/>
              <a:cs typeface="Arial" charset="0"/>
            </a:endParaRPr>
          </a:p>
          <a:p>
            <a:pPr>
              <a:defRPr/>
            </a:pPr>
            <a:r>
              <a:rPr lang="en-US" altLang="en-US" b="1" dirty="0">
                <a:latin typeface="Arial" charset="0"/>
                <a:ea typeface="ＭＳ Ｐゴシック" pitchFamily="34" charset="-128"/>
                <a:cs typeface="Arial"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11</a:t>
            </a:fld>
            <a:endParaRPr lang="en-US"/>
          </a:p>
        </p:txBody>
      </p:sp>
    </p:spTree>
    <p:extLst>
      <p:ext uri="{BB962C8B-B14F-4D97-AF65-F5344CB8AC3E}">
        <p14:creationId xmlns:p14="http://schemas.microsoft.com/office/powerpoint/2010/main" val="1271215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1200" b="1" dirty="0">
                <a:latin typeface="Arial" panose="020B0604020202020204" pitchFamily="34" charset="0"/>
                <a:ea typeface="ＭＳ Ｐゴシック" pitchFamily="34" charset="-128"/>
                <a:cs typeface="Arial" panose="020B0604020202020204" pitchFamily="34" charset="0"/>
              </a:rPr>
              <a:t>Next, you’re going to want to review the </a:t>
            </a:r>
            <a:r>
              <a:rPr lang="en-US" altLang="en-US" sz="1200" b="1" i="1" dirty="0">
                <a:latin typeface="Arial" panose="020B0604020202020204" pitchFamily="34" charset="0"/>
                <a:ea typeface="ＭＳ Ｐゴシック" pitchFamily="34" charset="-128"/>
                <a:cs typeface="Arial" panose="020B0604020202020204" pitchFamily="34" charset="0"/>
              </a:rPr>
              <a:t>Your Retirement Guide</a:t>
            </a:r>
            <a:r>
              <a:rPr lang="en-US" altLang="en-US" sz="1200" b="1" dirty="0">
                <a:latin typeface="Arial" panose="020B0604020202020204" pitchFamily="34" charset="0"/>
                <a:ea typeface="ＭＳ Ｐゴシック" pitchFamily="34" charset="-128"/>
                <a:cs typeface="Arial" panose="020B0604020202020204" pitchFamily="34" charset="0"/>
              </a:rPr>
              <a:t> publication.</a:t>
            </a:r>
          </a:p>
          <a:p>
            <a:pPr>
              <a:defRPr/>
            </a:pPr>
            <a:endParaRPr lang="en-US" altLang="en-US" sz="1200" i="1"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i="1" dirty="0">
                <a:latin typeface="Arial" panose="020B0604020202020204" pitchFamily="34" charset="0"/>
                <a:ea typeface="ＭＳ Ｐゴシック" pitchFamily="34" charset="-128"/>
                <a:cs typeface="Arial" panose="020B0604020202020204" pitchFamily="34" charset="0"/>
              </a:rPr>
              <a:t>Your Retirement Guide </a:t>
            </a:r>
            <a:r>
              <a:rPr lang="en-US" altLang="en-US" sz="1200" dirty="0">
                <a:latin typeface="Arial" panose="020B0604020202020204" pitchFamily="34" charset="0"/>
                <a:ea typeface="ＭＳ Ｐゴシック" pitchFamily="34" charset="-128"/>
                <a:cs typeface="Arial" panose="020B0604020202020204" pitchFamily="34" charset="0"/>
              </a:rPr>
              <a:t>provides information on the decisions your will need to make when you’re ready to retire.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The guide goes over how different retirement dates can impact your benefit, the different beneficiary options you can elect to leave an ongoing monthly benefit to a loved one after your death, and the various choices you have for your Defined Benefit Supplement account distribution.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b="1" dirty="0">
                <a:latin typeface="Arial" panose="020B0604020202020204" pitchFamily="34" charset="0"/>
                <a:ea typeface="ＭＳ Ｐゴシック" pitchFamily="34" charset="-128"/>
                <a:cs typeface="Arial" panose="020B0604020202020204" pitchFamily="34" charset="0"/>
              </a:rPr>
              <a:t>Click</a:t>
            </a:r>
            <a:r>
              <a:rPr lang="en-US" altLang="en-US" sz="1200" dirty="0">
                <a:latin typeface="Arial" panose="020B0604020202020204" pitchFamily="34" charset="0"/>
                <a:ea typeface="ＭＳ Ｐゴシック" pitchFamily="34" charset="-128"/>
                <a:cs typeface="Arial" panose="020B0604020202020204" pitchFamily="34" charset="0"/>
              </a:rPr>
              <a:t>. You can access an electronic copy of the publication by visiting CalSTRS.com and selecting the “Publications” Quick Link at the top of the page. You can also request a hard copy be mailed to you. </a:t>
            </a:r>
          </a:p>
          <a:p>
            <a:pPr>
              <a:defRPr/>
            </a:pPr>
            <a:endParaRPr lang="en-US" altLang="en-US" sz="1200" dirty="0">
              <a:latin typeface="Arial" panose="020B0604020202020204" pitchFamily="34" charset="0"/>
              <a:ea typeface="ＭＳ Ｐゴシック" pitchFamily="34" charset="-128"/>
              <a:cs typeface="Arial" panose="020B0604020202020204" pitchFamily="34" charset="0"/>
            </a:endParaRPr>
          </a:p>
          <a:p>
            <a:pPr marL="171441" indent="-171441">
              <a:buFontTx/>
              <a:buChar char="•"/>
              <a:defRPr/>
            </a:pPr>
            <a:r>
              <a:rPr lang="en-US" altLang="en-US" sz="1200" dirty="0">
                <a:latin typeface="Arial" panose="020B0604020202020204" pitchFamily="34" charset="0"/>
                <a:ea typeface="ＭＳ Ｐゴシック" pitchFamily="34" charset="-128"/>
                <a:cs typeface="Arial" panose="020B0604020202020204" pitchFamily="34" charset="0"/>
              </a:rPr>
              <a:t>In addition to forms and publication, CalSTRS.com has three to five minute videos on many of the topics covered in the guide. Review these videos to help reinforce the information you read or relay the information to those involved in your decision making such as a spouse or financial adviser. </a:t>
            </a:r>
          </a:p>
          <a:p>
            <a:pPr>
              <a:defRPr/>
            </a:pPr>
            <a:endParaRPr lang="en-US" sz="1200" dirty="0">
              <a:latin typeface="Arial" panose="020B0604020202020204" pitchFamily="34" charset="0"/>
              <a:cs typeface="Arial" panose="020B0604020202020204" pitchFamily="34" charset="0"/>
            </a:endParaRPr>
          </a:p>
          <a:p>
            <a:pPr>
              <a:defRPr/>
            </a:pPr>
            <a:r>
              <a:rPr lang="en-US" sz="1200" b="1" dirty="0">
                <a:latin typeface="Arial" panose="020B0604020202020204" pitchFamily="34" charset="0"/>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12</a:t>
            </a:fld>
            <a:endParaRPr lang="en-US"/>
          </a:p>
        </p:txBody>
      </p:sp>
    </p:spTree>
    <p:extLst>
      <p:ext uri="{BB962C8B-B14F-4D97-AF65-F5344CB8AC3E}">
        <p14:creationId xmlns:p14="http://schemas.microsoft.com/office/powerpoint/2010/main" val="4244331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cs typeface="Arial" panose="020B0604020202020204" pitchFamily="34" charset="0"/>
              </a:rPr>
              <a:t>If you would like to generate additional estimates to compare numbers, you may use the </a:t>
            </a:r>
            <a:r>
              <a:rPr lang="en-US" altLang="en-US" sz="1200" i="1" dirty="0">
                <a:latin typeface="Arial" panose="020B0604020202020204" pitchFamily="34" charset="0"/>
                <a:ea typeface="ＭＳ Ｐゴシック" panose="020B0600070205080204" pitchFamily="34" charset="-128"/>
                <a:cs typeface="Arial" panose="020B0604020202020204" pitchFamily="34" charset="0"/>
              </a:rPr>
              <a:t>Retirement Benefits Calculator</a:t>
            </a:r>
            <a:r>
              <a:rPr lang="en-US" altLang="en-US" sz="1200" dirty="0">
                <a:latin typeface="Arial" panose="020B0604020202020204" pitchFamily="34" charset="0"/>
                <a:ea typeface="ＭＳ Ｐゴシック" panose="020B0600070205080204" pitchFamily="34" charset="-128"/>
                <a:cs typeface="Arial" panose="020B0604020202020204" pitchFamily="34" charset="0"/>
              </a:rPr>
              <a:t> at CalSTRS.com/calculators to do so. The online calculator will let you see the impact different retirement dates or beneficiary options will have on your monthly benefit. </a:t>
            </a:r>
          </a:p>
          <a:p>
            <a:endParaRPr lang="en-US" altLang="en-US" sz="12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200" b="1" dirty="0">
                <a:latin typeface="Arial" panose="020B0604020202020204" pitchFamily="34" charset="0"/>
                <a:ea typeface="ＭＳ Ｐゴシック" panose="020B0600070205080204" pitchFamily="34" charset="-128"/>
                <a:cs typeface="Arial" panose="020B0604020202020204" pitchFamily="34" charset="0"/>
              </a:rPr>
              <a:t>Click. </a:t>
            </a:r>
          </a:p>
          <a:p>
            <a:endParaRPr lang="en-US" dirty="0"/>
          </a:p>
        </p:txBody>
      </p:sp>
      <p:sp>
        <p:nvSpPr>
          <p:cNvPr id="4" name="Slide Number Placeholder 3"/>
          <p:cNvSpPr>
            <a:spLocks noGrp="1"/>
          </p:cNvSpPr>
          <p:nvPr>
            <p:ph type="sldNum" sz="quarter" idx="5"/>
          </p:nvPr>
        </p:nvSpPr>
        <p:spPr/>
        <p:txBody>
          <a:bodyPr/>
          <a:lstStyle/>
          <a:p>
            <a:fld id="{A2171AB9-10DD-48D7-8578-8D1B55BB0DAF}" type="slidenum">
              <a:rPr lang="en-US" smtClean="0"/>
              <a:t>13</a:t>
            </a:fld>
            <a:endParaRPr lang="en-US"/>
          </a:p>
        </p:txBody>
      </p:sp>
    </p:spTree>
    <p:extLst>
      <p:ext uri="{BB962C8B-B14F-4D97-AF65-F5344CB8AC3E}">
        <p14:creationId xmlns:p14="http://schemas.microsoft.com/office/powerpoint/2010/main" val="1620394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3D3541"/>
        </a:solidFill>
        <a:effectLst/>
      </p:bgPr>
    </p:bg>
    <p:spTree>
      <p:nvGrpSpPr>
        <p:cNvPr id="1" name=""/>
        <p:cNvGrpSpPr/>
        <p:nvPr/>
      </p:nvGrpSpPr>
      <p:grpSpPr>
        <a:xfrm>
          <a:off x="0" y="0"/>
          <a:ext cx="0" cy="0"/>
          <a:chOff x="0" y="0"/>
          <a:chExt cx="0" cy="0"/>
        </a:xfrm>
      </p:grpSpPr>
      <p:sp>
        <p:nvSpPr>
          <p:cNvPr id="20" name="Parallelogram 19">
            <a:extLst>
              <a:ext uri="{FF2B5EF4-FFF2-40B4-BE49-F238E27FC236}">
                <a16:creationId xmlns:a16="http://schemas.microsoft.com/office/drawing/2014/main" id="{ED39C14D-2E39-3A41-939A-86578C2B3E1C}"/>
              </a:ext>
            </a:extLst>
          </p:cNvPr>
          <p:cNvSpPr/>
          <p:nvPr userDrawn="1"/>
        </p:nvSpPr>
        <p:spPr>
          <a:xfrm>
            <a:off x="-78057" y="1159727"/>
            <a:ext cx="4038600" cy="5698273"/>
          </a:xfrm>
          <a:prstGeom prst="parallelogram">
            <a:avLst>
              <a:gd name="adj" fmla="val 20464"/>
            </a:avLst>
          </a:prstGeom>
          <a:solidFill>
            <a:srgbClr val="007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91FEAAC1-0D12-CE46-BAC0-CD107493820D}"/>
              </a:ext>
            </a:extLst>
          </p:cNvPr>
          <p:cNvPicPr>
            <a:picLocks/>
          </p:cNvPicPr>
          <p:nvPr userDrawn="1"/>
        </p:nvPicPr>
        <p:blipFill rotWithShape="1">
          <a:blip r:embed="rId2" cstate="screen">
            <a:extLst>
              <a:ext uri="{28A0092B-C50C-407E-A947-70E740481C1C}">
                <a14:useLocalDpi xmlns:a14="http://schemas.microsoft.com/office/drawing/2010/main"/>
              </a:ext>
            </a:extLst>
          </a:blip>
          <a:srcRect l="51846" r="8438"/>
          <a:stretch/>
        </p:blipFill>
        <p:spPr>
          <a:xfrm>
            <a:off x="0" y="0"/>
            <a:ext cx="4038600" cy="6858000"/>
          </a:xfrm>
          <a:prstGeom prst="parallelogram">
            <a:avLst>
              <a:gd name="adj" fmla="val 24432"/>
            </a:avLst>
          </a:prstGeom>
        </p:spPr>
      </p:pic>
      <p:sp>
        <p:nvSpPr>
          <p:cNvPr id="9" name="Parallelogram 8">
            <a:extLst>
              <a:ext uri="{FF2B5EF4-FFF2-40B4-BE49-F238E27FC236}">
                <a16:creationId xmlns:a16="http://schemas.microsoft.com/office/drawing/2014/main" id="{CD1CF453-6AA7-BF46-9E4A-8C8F66F3B6B3}"/>
              </a:ext>
            </a:extLst>
          </p:cNvPr>
          <p:cNvSpPr/>
          <p:nvPr userDrawn="1"/>
        </p:nvSpPr>
        <p:spPr>
          <a:xfrm>
            <a:off x="3451558" y="2313608"/>
            <a:ext cx="9261142" cy="2855653"/>
          </a:xfrm>
          <a:prstGeom prst="parallelogram">
            <a:avLst>
              <a:gd name="adj" fmla="val 14407"/>
            </a:avLst>
          </a:prstGeom>
          <a:solidFill>
            <a:srgbClr val="007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FFE1A46-FB40-DE44-81AF-E318B9A1EADC}"/>
              </a:ext>
            </a:extLst>
          </p:cNvPr>
          <p:cNvGrpSpPr/>
          <p:nvPr userDrawn="1"/>
        </p:nvGrpSpPr>
        <p:grpSpPr>
          <a:xfrm>
            <a:off x="3451558" y="2472786"/>
            <a:ext cx="2644442" cy="822108"/>
            <a:chOff x="3451558" y="2472786"/>
            <a:chExt cx="2644442" cy="822108"/>
          </a:xfrm>
        </p:grpSpPr>
        <p:pic>
          <p:nvPicPr>
            <p:cNvPr id="11" name="Picture 10" descr="California State Teachers' Retirement System logo">
              <a:extLst>
                <a:ext uri="{FF2B5EF4-FFF2-40B4-BE49-F238E27FC236}">
                  <a16:creationId xmlns:a16="http://schemas.microsoft.com/office/drawing/2014/main" id="{C2AD106B-2413-9743-ABCB-8717D67F21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12" name="Parallelogram 11">
              <a:extLst>
                <a:ext uri="{FF2B5EF4-FFF2-40B4-BE49-F238E27FC236}">
                  <a16:creationId xmlns:a16="http://schemas.microsoft.com/office/drawing/2014/main" id="{54D45BE7-5E56-2640-ADFC-283C1ADBBBB3}"/>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3976638" y="3547989"/>
            <a:ext cx="7443151" cy="626037"/>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3976639" y="4277511"/>
            <a:ext cx="7443150" cy="765829"/>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spTree>
    <p:extLst>
      <p:ext uri="{BB962C8B-B14F-4D97-AF65-F5344CB8AC3E}">
        <p14:creationId xmlns:p14="http://schemas.microsoft.com/office/powerpoint/2010/main" val="121835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375628"/>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p>
            <a:fld id="{77529AE2-DC10-5243-92BF-45ACFE0063F5}" type="datetime1">
              <a:rPr lang="en-US" smtClean="0"/>
              <a:t>9/25/2024</a:t>
            </a:fld>
            <a:endParaRPr lang="en-US"/>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p>
            <a:fld id="{AC65CAAA-7FC1-E24C-9697-436EAADA7701}" type="slidenum">
              <a:rPr lang="en-US" smtClean="0"/>
              <a:pPr/>
              <a:t>‹#›</a:t>
            </a:fld>
            <a:endParaRPr lang="en-US"/>
          </a:p>
        </p:txBody>
      </p:sp>
      <p:sp>
        <p:nvSpPr>
          <p:cNvPr id="11" name="Parallelogram 10">
            <a:extLst>
              <a:ext uri="{FF2B5EF4-FFF2-40B4-BE49-F238E27FC236}">
                <a16:creationId xmlns:a16="http://schemas.microsoft.com/office/drawing/2014/main" id="{1C44BDE1-212C-BD43-B5AA-62F14726FB47}"/>
              </a:ext>
            </a:extLst>
          </p:cNvPr>
          <p:cNvSpPr/>
          <p:nvPr userDrawn="1"/>
        </p:nvSpPr>
        <p:spPr>
          <a:xfrm>
            <a:off x="-1884357" y="0"/>
            <a:ext cx="2903031" cy="6858000"/>
          </a:xfrm>
          <a:prstGeom prst="parallelogram">
            <a:avLst>
              <a:gd name="adj" fmla="val 34193"/>
            </a:avLst>
          </a:prstGeom>
          <a:solidFill>
            <a:srgbClr val="37562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71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F901F-04C2-7B4A-BBC7-652E4E3BF0B1}"/>
              </a:ext>
            </a:extLst>
          </p:cNvPr>
          <p:cNvSpPr/>
          <p:nvPr userDrawn="1"/>
        </p:nvSpPr>
        <p:spPr>
          <a:xfrm>
            <a:off x="0" y="1187116"/>
            <a:ext cx="12192000" cy="5670884"/>
          </a:xfrm>
          <a:prstGeom prst="rect">
            <a:avLst/>
          </a:prstGeom>
          <a:solidFill>
            <a:srgbClr val="007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008889"/>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lvl1pPr>
              <a:defRPr>
                <a:solidFill>
                  <a:schemeClr val="bg1"/>
                </a:solidFill>
              </a:defRPr>
            </a:lvl1pPr>
          </a:lstStyle>
          <a:p>
            <a:fld id="{77529AE2-DC10-5243-92BF-45ACFE0063F5}" type="datetime1">
              <a:rPr lang="en-US" smtClean="0"/>
              <a:pPr/>
              <a:t>9/25/2024</a:t>
            </a:fld>
            <a:endParaRPr lang="en-US" dirty="0"/>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lvl1pPr>
              <a:defRPr>
                <a:solidFill>
                  <a:schemeClr val="bg1"/>
                </a:solidFill>
              </a:defRPr>
            </a:lvl1pPr>
          </a:lstStyle>
          <a:p>
            <a:fld id="{AC65CAAA-7FC1-E24C-9697-436EAADA7701}" type="slidenum">
              <a:rPr lang="en-US" smtClean="0"/>
              <a:pPr/>
              <a:t>‹#›</a:t>
            </a:fld>
            <a:endParaRPr lang="en-US"/>
          </a:p>
        </p:txBody>
      </p:sp>
    </p:spTree>
    <p:extLst>
      <p:ext uri="{BB962C8B-B14F-4D97-AF65-F5344CB8AC3E}">
        <p14:creationId xmlns:p14="http://schemas.microsoft.com/office/powerpoint/2010/main" val="2264558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F901F-04C2-7B4A-BBC7-652E4E3BF0B1}"/>
              </a:ext>
            </a:extLst>
          </p:cNvPr>
          <p:cNvSpPr/>
          <p:nvPr userDrawn="1"/>
        </p:nvSpPr>
        <p:spPr>
          <a:xfrm>
            <a:off x="0" y="1187116"/>
            <a:ext cx="12192000" cy="5670884"/>
          </a:xfrm>
          <a:prstGeom prst="rect">
            <a:avLst/>
          </a:prstGeom>
          <a:solidFill>
            <a:srgbClr val="154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15487A"/>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lvl1pPr>
              <a:defRPr>
                <a:solidFill>
                  <a:schemeClr val="bg1"/>
                </a:solidFill>
              </a:defRPr>
            </a:lvl1pPr>
          </a:lstStyle>
          <a:p>
            <a:fld id="{77529AE2-DC10-5243-92BF-45ACFE0063F5}" type="datetime1">
              <a:rPr lang="en-US" smtClean="0"/>
              <a:pPr/>
              <a:t>9/25/2024</a:t>
            </a:fld>
            <a:endParaRPr lang="en-US" dirty="0"/>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lvl1pPr>
              <a:defRPr>
                <a:solidFill>
                  <a:schemeClr val="bg1"/>
                </a:solidFill>
              </a:defRPr>
            </a:lvl1pPr>
          </a:lstStyle>
          <a:p>
            <a:fld id="{AC65CAAA-7FC1-E24C-9697-436EAADA7701}" type="slidenum">
              <a:rPr lang="en-US" smtClean="0"/>
              <a:pPr/>
              <a:t>‹#›</a:t>
            </a:fld>
            <a:endParaRPr lang="en-US"/>
          </a:p>
        </p:txBody>
      </p:sp>
    </p:spTree>
    <p:extLst>
      <p:ext uri="{BB962C8B-B14F-4D97-AF65-F5344CB8AC3E}">
        <p14:creationId xmlns:p14="http://schemas.microsoft.com/office/powerpoint/2010/main" val="2497070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3F901F-04C2-7B4A-BBC7-652E4E3BF0B1}"/>
              </a:ext>
            </a:extLst>
          </p:cNvPr>
          <p:cNvSpPr/>
          <p:nvPr userDrawn="1"/>
        </p:nvSpPr>
        <p:spPr>
          <a:xfrm>
            <a:off x="0" y="1187116"/>
            <a:ext cx="12192000" cy="5670884"/>
          </a:xfrm>
          <a:prstGeom prst="rect">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375628"/>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lvl1pPr>
              <a:defRPr>
                <a:solidFill>
                  <a:schemeClr val="bg1"/>
                </a:solidFill>
              </a:defRPr>
            </a:lvl1pPr>
          </a:lstStyle>
          <a:p>
            <a:fld id="{77529AE2-DC10-5243-92BF-45ACFE0063F5}" type="datetime1">
              <a:rPr lang="en-US" smtClean="0"/>
              <a:pPr/>
              <a:t>9/25/2024</a:t>
            </a:fld>
            <a:endParaRPr lang="en-US" dirty="0"/>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lvl1pPr>
              <a:defRPr>
                <a:solidFill>
                  <a:schemeClr val="bg1"/>
                </a:solidFill>
              </a:defRPr>
            </a:lvl1pPr>
          </a:lstStyle>
          <a:p>
            <a:fld id="{AC65CAAA-7FC1-E24C-9697-436EAADA7701}" type="slidenum">
              <a:rPr lang="en-US" smtClean="0"/>
              <a:pPr/>
              <a:t>‹#›</a:t>
            </a:fld>
            <a:endParaRPr lang="en-US"/>
          </a:p>
        </p:txBody>
      </p:sp>
    </p:spTree>
    <p:extLst>
      <p:ext uri="{BB962C8B-B14F-4D97-AF65-F5344CB8AC3E}">
        <p14:creationId xmlns:p14="http://schemas.microsoft.com/office/powerpoint/2010/main" val="271439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8870-A7A8-E248-9292-A7C64741C9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6AF029-3F44-AC4D-A821-EA722907E092}"/>
              </a:ext>
            </a:extLst>
          </p:cNvPr>
          <p:cNvSpPr>
            <a:spLocks noGrp="1"/>
          </p:cNvSpPr>
          <p:nvPr>
            <p:ph type="dt" sz="half" idx="10"/>
          </p:nvPr>
        </p:nvSpPr>
        <p:spPr/>
        <p:txBody>
          <a:bodyPr/>
          <a:lstStyle/>
          <a:p>
            <a:fld id="{EE7AEA4E-49B3-1740-B37A-B4625DAFCE74}" type="datetime1">
              <a:rPr lang="en-US" smtClean="0"/>
              <a:t>9/25/2024</a:t>
            </a:fld>
            <a:endParaRPr lang="en-US"/>
          </a:p>
        </p:txBody>
      </p:sp>
      <p:sp>
        <p:nvSpPr>
          <p:cNvPr id="4" name="Footer Placeholder 3">
            <a:extLst>
              <a:ext uri="{FF2B5EF4-FFF2-40B4-BE49-F238E27FC236}">
                <a16:creationId xmlns:a16="http://schemas.microsoft.com/office/drawing/2014/main" id="{06CAE01B-5022-104B-93FC-12C38ACDF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2F50A-2126-BC42-BD4B-71B5D1ED51DA}"/>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511704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8870-A7A8-E248-9292-A7C64741C921}"/>
              </a:ext>
            </a:extLst>
          </p:cNvPr>
          <p:cNvSpPr>
            <a:spLocks noGrp="1"/>
          </p:cNvSpPr>
          <p:nvPr>
            <p:ph type="title"/>
          </p:nvPr>
        </p:nvSpPr>
        <p:spPr/>
        <p:txBody>
          <a:bodyPr/>
          <a:lstStyle>
            <a:lvl1pPr>
              <a:defRPr>
                <a:solidFill>
                  <a:srgbClr val="15487A"/>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6F6AF029-3F44-AC4D-A821-EA722907E092}"/>
              </a:ext>
            </a:extLst>
          </p:cNvPr>
          <p:cNvSpPr>
            <a:spLocks noGrp="1"/>
          </p:cNvSpPr>
          <p:nvPr>
            <p:ph type="dt" sz="half" idx="10"/>
          </p:nvPr>
        </p:nvSpPr>
        <p:spPr/>
        <p:txBody>
          <a:bodyPr/>
          <a:lstStyle/>
          <a:p>
            <a:fld id="{EE7AEA4E-49B3-1740-B37A-B4625DAFCE74}" type="datetime1">
              <a:rPr lang="en-US" smtClean="0"/>
              <a:t>9/25/2024</a:t>
            </a:fld>
            <a:endParaRPr lang="en-US"/>
          </a:p>
        </p:txBody>
      </p:sp>
      <p:sp>
        <p:nvSpPr>
          <p:cNvPr id="4" name="Footer Placeholder 3">
            <a:extLst>
              <a:ext uri="{FF2B5EF4-FFF2-40B4-BE49-F238E27FC236}">
                <a16:creationId xmlns:a16="http://schemas.microsoft.com/office/drawing/2014/main" id="{06CAE01B-5022-104B-93FC-12C38ACDF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2F50A-2126-BC42-BD4B-71B5D1ED51DA}"/>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2578174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8870-A7A8-E248-9292-A7C64741C921}"/>
              </a:ext>
            </a:extLst>
          </p:cNvPr>
          <p:cNvSpPr>
            <a:spLocks noGrp="1"/>
          </p:cNvSpPr>
          <p:nvPr>
            <p:ph type="title"/>
          </p:nvPr>
        </p:nvSpPr>
        <p:spPr/>
        <p:txBody>
          <a:bodyPr/>
          <a:lstStyle>
            <a:lvl1pPr>
              <a:defRPr>
                <a:solidFill>
                  <a:srgbClr val="375628"/>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6F6AF029-3F44-AC4D-A821-EA722907E092}"/>
              </a:ext>
            </a:extLst>
          </p:cNvPr>
          <p:cNvSpPr>
            <a:spLocks noGrp="1"/>
          </p:cNvSpPr>
          <p:nvPr>
            <p:ph type="dt" sz="half" idx="10"/>
          </p:nvPr>
        </p:nvSpPr>
        <p:spPr/>
        <p:txBody>
          <a:bodyPr/>
          <a:lstStyle/>
          <a:p>
            <a:fld id="{EE7AEA4E-49B3-1740-B37A-B4625DAFCE74}" type="datetime1">
              <a:rPr lang="en-US" smtClean="0"/>
              <a:t>9/25/2024</a:t>
            </a:fld>
            <a:endParaRPr lang="en-US"/>
          </a:p>
        </p:txBody>
      </p:sp>
      <p:sp>
        <p:nvSpPr>
          <p:cNvPr id="4" name="Footer Placeholder 3">
            <a:extLst>
              <a:ext uri="{FF2B5EF4-FFF2-40B4-BE49-F238E27FC236}">
                <a16:creationId xmlns:a16="http://schemas.microsoft.com/office/drawing/2014/main" id="{06CAE01B-5022-104B-93FC-12C38ACDF4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12F50A-2126-BC42-BD4B-71B5D1ED51DA}"/>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161339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6FC10-FB48-6649-9FEA-9A2B2F6374C3}"/>
              </a:ext>
            </a:extLst>
          </p:cNvPr>
          <p:cNvSpPr>
            <a:spLocks noGrp="1"/>
          </p:cNvSpPr>
          <p:nvPr>
            <p:ph type="dt" sz="half" idx="10"/>
          </p:nvPr>
        </p:nvSpPr>
        <p:spPr/>
        <p:txBody>
          <a:bodyPr/>
          <a:lstStyle/>
          <a:p>
            <a:fld id="{8D854C97-7E4B-8141-9199-BDE0A8451220}" type="datetime1">
              <a:rPr lang="en-US" smtClean="0"/>
              <a:t>9/25/2024</a:t>
            </a:fld>
            <a:endParaRPr lang="en-US"/>
          </a:p>
        </p:txBody>
      </p:sp>
      <p:sp>
        <p:nvSpPr>
          <p:cNvPr id="3" name="Footer Placeholder 2">
            <a:extLst>
              <a:ext uri="{FF2B5EF4-FFF2-40B4-BE49-F238E27FC236}">
                <a16:creationId xmlns:a16="http://schemas.microsoft.com/office/drawing/2014/main" id="{128A72CE-2B78-BC41-8265-37DDD9E47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72D6D-C809-574C-BF3A-10207A5FEAF3}"/>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3648365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EEF0FB"/>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6FC10-FB48-6649-9FEA-9A2B2F6374C3}"/>
              </a:ext>
            </a:extLst>
          </p:cNvPr>
          <p:cNvSpPr>
            <a:spLocks noGrp="1"/>
          </p:cNvSpPr>
          <p:nvPr>
            <p:ph type="dt" sz="half" idx="10"/>
          </p:nvPr>
        </p:nvSpPr>
        <p:spPr/>
        <p:txBody>
          <a:bodyPr/>
          <a:lstStyle/>
          <a:p>
            <a:fld id="{8D854C97-7E4B-8141-9199-BDE0A8451220}" type="datetime1">
              <a:rPr lang="en-US" smtClean="0"/>
              <a:t>9/25/2024</a:t>
            </a:fld>
            <a:endParaRPr lang="en-US"/>
          </a:p>
        </p:txBody>
      </p:sp>
      <p:sp>
        <p:nvSpPr>
          <p:cNvPr id="3" name="Footer Placeholder 2">
            <a:extLst>
              <a:ext uri="{FF2B5EF4-FFF2-40B4-BE49-F238E27FC236}">
                <a16:creationId xmlns:a16="http://schemas.microsoft.com/office/drawing/2014/main" id="{128A72CE-2B78-BC41-8265-37DDD9E47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72D6D-C809-574C-BF3A-10207A5FEAF3}"/>
              </a:ext>
            </a:extLst>
          </p:cNvPr>
          <p:cNvSpPr>
            <a:spLocks noGrp="1"/>
          </p:cNvSpPr>
          <p:nvPr>
            <p:ph type="sldNum" sz="quarter" idx="12"/>
          </p:nvPr>
        </p:nvSpPr>
        <p:spPr/>
        <p:txBody>
          <a:bodyPr/>
          <a:lstStyle/>
          <a:p>
            <a:fld id="{AC65CAAA-7FC1-E24C-9697-436EAADA7701}" type="slidenum">
              <a:rPr lang="en-US" smtClean="0"/>
              <a:t>‹#›</a:t>
            </a:fld>
            <a:endParaRPr lang="en-US"/>
          </a:p>
        </p:txBody>
      </p:sp>
    </p:spTree>
    <p:extLst>
      <p:ext uri="{BB962C8B-B14F-4D97-AF65-F5344CB8AC3E}">
        <p14:creationId xmlns:p14="http://schemas.microsoft.com/office/powerpoint/2010/main" val="1547914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A6FC10-FB48-6649-9FEA-9A2B2F6374C3}"/>
              </a:ext>
            </a:extLst>
          </p:cNvPr>
          <p:cNvSpPr>
            <a:spLocks noGrp="1"/>
          </p:cNvSpPr>
          <p:nvPr>
            <p:ph type="dt" sz="half" idx="10"/>
          </p:nvPr>
        </p:nvSpPr>
        <p:spPr/>
        <p:txBody>
          <a:bodyPr/>
          <a:lstStyle/>
          <a:p>
            <a:fld id="{8D854C97-7E4B-8141-9199-BDE0A8451220}" type="datetime1">
              <a:rPr lang="en-US" smtClean="0"/>
              <a:t>9/25/2024</a:t>
            </a:fld>
            <a:endParaRPr lang="en-US"/>
          </a:p>
        </p:txBody>
      </p:sp>
      <p:sp>
        <p:nvSpPr>
          <p:cNvPr id="3" name="Footer Placeholder 2">
            <a:extLst>
              <a:ext uri="{FF2B5EF4-FFF2-40B4-BE49-F238E27FC236}">
                <a16:creationId xmlns:a16="http://schemas.microsoft.com/office/drawing/2014/main" id="{128A72CE-2B78-BC41-8265-37DDD9E47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172D6D-C809-574C-BF3A-10207A5FEAF3}"/>
              </a:ext>
            </a:extLst>
          </p:cNvPr>
          <p:cNvSpPr>
            <a:spLocks noGrp="1"/>
          </p:cNvSpPr>
          <p:nvPr>
            <p:ph type="sldNum" sz="quarter" idx="12"/>
          </p:nvPr>
        </p:nvSpPr>
        <p:spPr/>
        <p:txBody>
          <a:bodyPr/>
          <a:lstStyle/>
          <a:p>
            <a:fld id="{AC65CAAA-7FC1-E24C-9697-436EAADA7701}" type="slidenum">
              <a:rPr lang="en-US" smtClean="0"/>
              <a:t>‹#›</a:t>
            </a:fld>
            <a:endParaRPr lang="en-US"/>
          </a:p>
        </p:txBody>
      </p:sp>
      <p:sp>
        <p:nvSpPr>
          <p:cNvPr id="5" name="Rectangle 4">
            <a:extLst>
              <a:ext uri="{FF2B5EF4-FFF2-40B4-BE49-F238E27FC236}">
                <a16:creationId xmlns:a16="http://schemas.microsoft.com/office/drawing/2014/main" id="{07502866-4DB0-2C48-AFB4-A66B10A88652}"/>
              </a:ext>
            </a:extLst>
          </p:cNvPr>
          <p:cNvSpPr>
            <a:spLocks/>
          </p:cNvSpPr>
          <p:nvPr userDrawn="1"/>
        </p:nvSpPr>
        <p:spPr>
          <a:xfrm>
            <a:off x="1263316" y="945685"/>
            <a:ext cx="2743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A45467-E305-DB43-9FAF-5888E9646A9F}"/>
              </a:ext>
            </a:extLst>
          </p:cNvPr>
          <p:cNvSpPr>
            <a:spLocks/>
          </p:cNvSpPr>
          <p:nvPr userDrawn="1"/>
        </p:nvSpPr>
        <p:spPr>
          <a:xfrm>
            <a:off x="1263316" y="2206415"/>
            <a:ext cx="2743200" cy="457200"/>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760F17-BF8B-3143-8413-BACE05AC9511}"/>
              </a:ext>
            </a:extLst>
          </p:cNvPr>
          <p:cNvSpPr>
            <a:spLocks/>
          </p:cNvSpPr>
          <p:nvPr userDrawn="1"/>
        </p:nvSpPr>
        <p:spPr>
          <a:xfrm>
            <a:off x="1263316" y="3467145"/>
            <a:ext cx="2743200" cy="457200"/>
          </a:xfrm>
          <a:prstGeom prst="rect">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FD3D8D-BA6F-104C-B050-1A9CB591C2EE}"/>
              </a:ext>
            </a:extLst>
          </p:cNvPr>
          <p:cNvSpPr>
            <a:spLocks/>
          </p:cNvSpPr>
          <p:nvPr userDrawn="1"/>
        </p:nvSpPr>
        <p:spPr>
          <a:xfrm>
            <a:off x="1263316" y="4727875"/>
            <a:ext cx="2743200" cy="457200"/>
          </a:xfrm>
          <a:prstGeom prst="rect">
            <a:avLst/>
          </a:prstGeom>
          <a:solidFill>
            <a:srgbClr val="1A2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D85CF0-B2E7-6047-93DB-3A621DB111A1}"/>
              </a:ext>
            </a:extLst>
          </p:cNvPr>
          <p:cNvSpPr>
            <a:spLocks/>
          </p:cNvSpPr>
          <p:nvPr userDrawn="1"/>
        </p:nvSpPr>
        <p:spPr>
          <a:xfrm>
            <a:off x="1263316" y="5358243"/>
            <a:ext cx="2743200" cy="457200"/>
          </a:xfrm>
          <a:prstGeom prst="rect">
            <a:avLst/>
          </a:prstGeom>
          <a:solidFill>
            <a:srgbClr val="3D3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22818A-6B87-4742-846D-4842A8EF5A08}"/>
              </a:ext>
            </a:extLst>
          </p:cNvPr>
          <p:cNvSpPr>
            <a:spLocks/>
          </p:cNvSpPr>
          <p:nvPr userDrawn="1"/>
        </p:nvSpPr>
        <p:spPr>
          <a:xfrm>
            <a:off x="1263316" y="2836780"/>
            <a:ext cx="2743200" cy="457200"/>
          </a:xfrm>
          <a:prstGeom prst="rect">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54CED9-509E-E941-944B-9354355349DE}"/>
              </a:ext>
            </a:extLst>
          </p:cNvPr>
          <p:cNvSpPr>
            <a:spLocks/>
          </p:cNvSpPr>
          <p:nvPr userDrawn="1"/>
        </p:nvSpPr>
        <p:spPr>
          <a:xfrm>
            <a:off x="1263316" y="1576050"/>
            <a:ext cx="2743200" cy="457200"/>
          </a:xfrm>
          <a:prstGeom prst="rect">
            <a:avLst/>
          </a:prstGeom>
          <a:solidFill>
            <a:srgbClr val="BDC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0BE185-091D-7743-B6C3-25B42979EA05}"/>
              </a:ext>
            </a:extLst>
          </p:cNvPr>
          <p:cNvSpPr>
            <a:spLocks/>
          </p:cNvSpPr>
          <p:nvPr userDrawn="1"/>
        </p:nvSpPr>
        <p:spPr>
          <a:xfrm>
            <a:off x="1263316" y="4097510"/>
            <a:ext cx="2743200" cy="457200"/>
          </a:xfrm>
          <a:prstGeom prst="rect">
            <a:avLst/>
          </a:prstGeom>
          <a:solidFill>
            <a:srgbClr val="283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79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283D20"/>
        </a:solidFill>
        <a:effectLst/>
      </p:bgPr>
    </p:bg>
    <p:spTree>
      <p:nvGrpSpPr>
        <p:cNvPr id="1" name=""/>
        <p:cNvGrpSpPr/>
        <p:nvPr/>
      </p:nvGrpSpPr>
      <p:grpSpPr>
        <a:xfrm>
          <a:off x="0" y="0"/>
          <a:ext cx="0" cy="0"/>
          <a:chOff x="0" y="0"/>
          <a:chExt cx="0" cy="0"/>
        </a:xfrm>
      </p:grpSpPr>
      <p:sp>
        <p:nvSpPr>
          <p:cNvPr id="13" name="Parallelogram 12">
            <a:extLst>
              <a:ext uri="{FF2B5EF4-FFF2-40B4-BE49-F238E27FC236}">
                <a16:creationId xmlns:a16="http://schemas.microsoft.com/office/drawing/2014/main" id="{C09A2E91-A12A-344B-835F-3AAB6C7FF380}"/>
              </a:ext>
            </a:extLst>
          </p:cNvPr>
          <p:cNvSpPr/>
          <p:nvPr userDrawn="1"/>
        </p:nvSpPr>
        <p:spPr>
          <a:xfrm>
            <a:off x="-78057" y="1159727"/>
            <a:ext cx="4038600" cy="5698273"/>
          </a:xfrm>
          <a:prstGeom prst="parallelogram">
            <a:avLst>
              <a:gd name="adj" fmla="val 20464"/>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a:extLst>
              <a:ext uri="{FF2B5EF4-FFF2-40B4-BE49-F238E27FC236}">
                <a16:creationId xmlns:a16="http://schemas.microsoft.com/office/drawing/2014/main" id="{DD261352-19C9-124F-9D28-B14D88550BF2}"/>
              </a:ext>
            </a:extLst>
          </p:cNvPr>
          <p:cNvSpPr/>
          <p:nvPr userDrawn="1"/>
        </p:nvSpPr>
        <p:spPr>
          <a:xfrm>
            <a:off x="3451558" y="2313608"/>
            <a:ext cx="9261142" cy="2855653"/>
          </a:xfrm>
          <a:prstGeom prst="parallelogram">
            <a:avLst>
              <a:gd name="adj" fmla="val 14407"/>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6817DB6-6E79-3940-B008-66C590B1657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116" r="41721" b="7921"/>
          <a:stretch/>
        </p:blipFill>
        <p:spPr>
          <a:xfrm>
            <a:off x="0" y="0"/>
            <a:ext cx="4038600" cy="6858000"/>
          </a:xfrm>
          <a:prstGeom prst="parallelogram">
            <a:avLst>
              <a:gd name="adj" fmla="val 24749"/>
            </a:avLst>
          </a:prstGeom>
        </p:spPr>
      </p:pic>
      <p:grpSp>
        <p:nvGrpSpPr>
          <p:cNvPr id="16" name="Group 15">
            <a:extLst>
              <a:ext uri="{FF2B5EF4-FFF2-40B4-BE49-F238E27FC236}">
                <a16:creationId xmlns:a16="http://schemas.microsoft.com/office/drawing/2014/main" id="{EA4EDF5E-61D1-4C48-8386-04DE1F174387}"/>
              </a:ext>
            </a:extLst>
          </p:cNvPr>
          <p:cNvGrpSpPr/>
          <p:nvPr userDrawn="1"/>
        </p:nvGrpSpPr>
        <p:grpSpPr>
          <a:xfrm>
            <a:off x="3451558" y="2472786"/>
            <a:ext cx="2644442" cy="822108"/>
            <a:chOff x="3451558" y="2472786"/>
            <a:chExt cx="2644442" cy="822108"/>
          </a:xfrm>
        </p:grpSpPr>
        <p:pic>
          <p:nvPicPr>
            <p:cNvPr id="17" name="Picture 16" descr="California State Teachers' Retirement System logo">
              <a:extLst>
                <a:ext uri="{FF2B5EF4-FFF2-40B4-BE49-F238E27FC236}">
                  <a16:creationId xmlns:a16="http://schemas.microsoft.com/office/drawing/2014/main" id="{80538D59-ACAA-5845-98A7-7A205AF66E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18" name="Parallelogram 17">
              <a:extLst>
                <a:ext uri="{FF2B5EF4-FFF2-40B4-BE49-F238E27FC236}">
                  <a16:creationId xmlns:a16="http://schemas.microsoft.com/office/drawing/2014/main" id="{AE5D8996-ACE7-874A-B7EF-963A44B22F90}"/>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3976638" y="3547989"/>
            <a:ext cx="7443151" cy="626037"/>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3976639" y="4277511"/>
            <a:ext cx="7443150" cy="765829"/>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spTree>
    <p:extLst>
      <p:ext uri="{BB962C8B-B14F-4D97-AF65-F5344CB8AC3E}">
        <p14:creationId xmlns:p14="http://schemas.microsoft.com/office/powerpoint/2010/main" val="35543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007D7E"/>
        </a:solidFill>
        <a:effectLst/>
      </p:bgPr>
    </p:bg>
    <p:spTree>
      <p:nvGrpSpPr>
        <p:cNvPr id="1" name=""/>
        <p:cNvGrpSpPr/>
        <p:nvPr/>
      </p:nvGrpSpPr>
      <p:grpSpPr>
        <a:xfrm>
          <a:off x="0" y="0"/>
          <a:ext cx="0" cy="0"/>
          <a:chOff x="0" y="0"/>
          <a:chExt cx="0" cy="0"/>
        </a:xfrm>
      </p:grpSpPr>
      <p:sp>
        <p:nvSpPr>
          <p:cNvPr id="21" name="Parallelogram 20">
            <a:extLst>
              <a:ext uri="{FF2B5EF4-FFF2-40B4-BE49-F238E27FC236}">
                <a16:creationId xmlns:a16="http://schemas.microsoft.com/office/drawing/2014/main" id="{35DD3443-DDC0-FE44-B7AE-8B100222D291}"/>
              </a:ext>
            </a:extLst>
          </p:cNvPr>
          <p:cNvSpPr/>
          <p:nvPr userDrawn="1"/>
        </p:nvSpPr>
        <p:spPr>
          <a:xfrm>
            <a:off x="3451558" y="2313608"/>
            <a:ext cx="9261142" cy="2855653"/>
          </a:xfrm>
          <a:prstGeom prst="parallelogram">
            <a:avLst>
              <a:gd name="adj" fmla="val 14407"/>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3976638" y="3547989"/>
            <a:ext cx="7443151" cy="626037"/>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3976639" y="4277511"/>
            <a:ext cx="7443150" cy="765829"/>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sp>
        <p:nvSpPr>
          <p:cNvPr id="19" name="Parallelogram 18">
            <a:extLst>
              <a:ext uri="{FF2B5EF4-FFF2-40B4-BE49-F238E27FC236}">
                <a16:creationId xmlns:a16="http://schemas.microsoft.com/office/drawing/2014/main" id="{A4B9BAE9-F01E-A445-8E08-408481FC6AAD}"/>
              </a:ext>
            </a:extLst>
          </p:cNvPr>
          <p:cNvSpPr/>
          <p:nvPr userDrawn="1"/>
        </p:nvSpPr>
        <p:spPr>
          <a:xfrm>
            <a:off x="-78057" y="1159727"/>
            <a:ext cx="4038600" cy="5698273"/>
          </a:xfrm>
          <a:prstGeom prst="parallelogram">
            <a:avLst>
              <a:gd name="adj" fmla="val 20464"/>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629F15-F598-6141-9E0E-95511863B0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670" r="6071"/>
          <a:stretch/>
        </p:blipFill>
        <p:spPr>
          <a:xfrm>
            <a:off x="0" y="0"/>
            <a:ext cx="4038600" cy="6858000"/>
          </a:xfrm>
          <a:prstGeom prst="parallelogram">
            <a:avLst/>
          </a:prstGeom>
        </p:spPr>
      </p:pic>
      <p:grpSp>
        <p:nvGrpSpPr>
          <p:cNvPr id="22" name="Group 21">
            <a:extLst>
              <a:ext uri="{FF2B5EF4-FFF2-40B4-BE49-F238E27FC236}">
                <a16:creationId xmlns:a16="http://schemas.microsoft.com/office/drawing/2014/main" id="{7BED361D-6159-2745-BBB2-5C9EE068C929}"/>
              </a:ext>
            </a:extLst>
          </p:cNvPr>
          <p:cNvGrpSpPr/>
          <p:nvPr userDrawn="1"/>
        </p:nvGrpSpPr>
        <p:grpSpPr>
          <a:xfrm>
            <a:off x="3451558" y="2472786"/>
            <a:ext cx="2644442" cy="822108"/>
            <a:chOff x="3451558" y="2472786"/>
            <a:chExt cx="2644442" cy="822108"/>
          </a:xfrm>
        </p:grpSpPr>
        <p:pic>
          <p:nvPicPr>
            <p:cNvPr id="23" name="Picture 22" descr="California State Teachers' Retirement System logo">
              <a:extLst>
                <a:ext uri="{FF2B5EF4-FFF2-40B4-BE49-F238E27FC236}">
                  <a16:creationId xmlns:a16="http://schemas.microsoft.com/office/drawing/2014/main" id="{D07906D2-C4E3-094D-AC16-375FE45451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24" name="Parallelogram 23">
              <a:extLst>
                <a:ext uri="{FF2B5EF4-FFF2-40B4-BE49-F238E27FC236}">
                  <a16:creationId xmlns:a16="http://schemas.microsoft.com/office/drawing/2014/main" id="{5722B5BC-0F17-B647-9985-418CC60E82B8}"/>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912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accent6">
            <a:lumMod val="50000"/>
          </a:schemeClr>
        </a:solidFill>
        <a:effectLst/>
      </p:bgPr>
    </p:bg>
    <p:spTree>
      <p:nvGrpSpPr>
        <p:cNvPr id="1" name=""/>
        <p:cNvGrpSpPr/>
        <p:nvPr/>
      </p:nvGrpSpPr>
      <p:grpSpPr>
        <a:xfrm>
          <a:off x="0" y="0"/>
          <a:ext cx="0" cy="0"/>
          <a:chOff x="0" y="0"/>
          <a:chExt cx="0" cy="0"/>
        </a:xfrm>
      </p:grpSpPr>
      <p:sp>
        <p:nvSpPr>
          <p:cNvPr id="15" name="Parallelogram 14">
            <a:extLst>
              <a:ext uri="{FF2B5EF4-FFF2-40B4-BE49-F238E27FC236}">
                <a16:creationId xmlns:a16="http://schemas.microsoft.com/office/drawing/2014/main" id="{ABD73BE6-CC00-8447-9BFD-C3FC2F21C02A}"/>
              </a:ext>
            </a:extLst>
          </p:cNvPr>
          <p:cNvSpPr/>
          <p:nvPr userDrawn="1"/>
        </p:nvSpPr>
        <p:spPr>
          <a:xfrm>
            <a:off x="3451558" y="2313608"/>
            <a:ext cx="9261142" cy="2855653"/>
          </a:xfrm>
          <a:prstGeom prst="parallelogram">
            <a:avLst>
              <a:gd name="adj" fmla="val 14407"/>
            </a:avLst>
          </a:prstGeom>
          <a:solidFill>
            <a:srgbClr val="4A74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3976638" y="3547989"/>
            <a:ext cx="7443151" cy="626037"/>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3976639" y="4277511"/>
            <a:ext cx="7443150" cy="765829"/>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sp>
        <p:nvSpPr>
          <p:cNvPr id="13" name="Parallelogram 12">
            <a:extLst>
              <a:ext uri="{FF2B5EF4-FFF2-40B4-BE49-F238E27FC236}">
                <a16:creationId xmlns:a16="http://schemas.microsoft.com/office/drawing/2014/main" id="{E5F2F24E-8CBD-174E-9132-7CBC96235165}"/>
              </a:ext>
            </a:extLst>
          </p:cNvPr>
          <p:cNvSpPr/>
          <p:nvPr userDrawn="1"/>
        </p:nvSpPr>
        <p:spPr>
          <a:xfrm>
            <a:off x="-78057" y="1159727"/>
            <a:ext cx="4038600" cy="5698273"/>
          </a:xfrm>
          <a:prstGeom prst="parallelogram">
            <a:avLst>
              <a:gd name="adj" fmla="val 20464"/>
            </a:avLst>
          </a:prstGeom>
          <a:solidFill>
            <a:srgbClr val="3756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erson smiling at the camera&#10;&#10;Description automatically generated with low confidence">
            <a:extLst>
              <a:ext uri="{FF2B5EF4-FFF2-40B4-BE49-F238E27FC236}">
                <a16:creationId xmlns:a16="http://schemas.microsoft.com/office/drawing/2014/main" id="{7E45F58F-E575-8642-8C8D-74C39EFA7E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0114" t="6414" r="3157"/>
          <a:stretch/>
        </p:blipFill>
        <p:spPr>
          <a:xfrm>
            <a:off x="0" y="4"/>
            <a:ext cx="4038600" cy="6857996"/>
          </a:xfrm>
          <a:prstGeom prst="parallelogram">
            <a:avLst>
              <a:gd name="adj" fmla="val 24306"/>
            </a:avLst>
          </a:prstGeom>
        </p:spPr>
      </p:pic>
      <p:grpSp>
        <p:nvGrpSpPr>
          <p:cNvPr id="22" name="Group 21">
            <a:extLst>
              <a:ext uri="{FF2B5EF4-FFF2-40B4-BE49-F238E27FC236}">
                <a16:creationId xmlns:a16="http://schemas.microsoft.com/office/drawing/2014/main" id="{7BED361D-6159-2745-BBB2-5C9EE068C929}"/>
              </a:ext>
            </a:extLst>
          </p:cNvPr>
          <p:cNvGrpSpPr/>
          <p:nvPr userDrawn="1"/>
        </p:nvGrpSpPr>
        <p:grpSpPr>
          <a:xfrm>
            <a:off x="3451558" y="2472786"/>
            <a:ext cx="2644442" cy="822108"/>
            <a:chOff x="3451558" y="2472786"/>
            <a:chExt cx="2644442" cy="822108"/>
          </a:xfrm>
        </p:grpSpPr>
        <p:pic>
          <p:nvPicPr>
            <p:cNvPr id="23" name="Picture 22" descr="California State Teachers' Retirement System logo">
              <a:extLst>
                <a:ext uri="{FF2B5EF4-FFF2-40B4-BE49-F238E27FC236}">
                  <a16:creationId xmlns:a16="http://schemas.microsoft.com/office/drawing/2014/main" id="{D07906D2-C4E3-094D-AC16-375FE45451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24" name="Parallelogram 23">
              <a:extLst>
                <a:ext uri="{FF2B5EF4-FFF2-40B4-BE49-F238E27FC236}">
                  <a16:creationId xmlns:a16="http://schemas.microsoft.com/office/drawing/2014/main" id="{5722B5BC-0F17-B647-9985-418CC60E82B8}"/>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3738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007D7E"/>
        </a:solidFill>
        <a:effectLst/>
      </p:bgPr>
    </p:bg>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4E41CF83-AD0F-2448-A4D3-20A7ABAF24DA}"/>
              </a:ext>
            </a:extLst>
          </p:cNvPr>
          <p:cNvSpPr/>
          <p:nvPr userDrawn="1"/>
        </p:nvSpPr>
        <p:spPr>
          <a:xfrm>
            <a:off x="-78057" y="1159727"/>
            <a:ext cx="4038600" cy="5698273"/>
          </a:xfrm>
          <a:prstGeom prst="parallelogram">
            <a:avLst>
              <a:gd name="adj" fmla="val 20464"/>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person, indoor, older&#10;&#10;Description automatically generated">
            <a:extLst>
              <a:ext uri="{FF2B5EF4-FFF2-40B4-BE49-F238E27FC236}">
                <a16:creationId xmlns:a16="http://schemas.microsoft.com/office/drawing/2014/main" id="{9F862C39-FC49-1A46-9D55-91EE45C003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1441" t="11586" r="27675" b="39665"/>
          <a:stretch/>
        </p:blipFill>
        <p:spPr>
          <a:xfrm>
            <a:off x="0" y="0"/>
            <a:ext cx="4038600" cy="6858000"/>
          </a:xfrm>
          <a:prstGeom prst="parallelogram">
            <a:avLst>
              <a:gd name="adj" fmla="val 24211"/>
            </a:avLst>
          </a:prstGeom>
        </p:spPr>
      </p:pic>
      <p:sp>
        <p:nvSpPr>
          <p:cNvPr id="15" name="Parallelogram 14">
            <a:extLst>
              <a:ext uri="{FF2B5EF4-FFF2-40B4-BE49-F238E27FC236}">
                <a16:creationId xmlns:a16="http://schemas.microsoft.com/office/drawing/2014/main" id="{ABD73BE6-CC00-8447-9BFD-C3FC2F21C02A}"/>
              </a:ext>
            </a:extLst>
          </p:cNvPr>
          <p:cNvSpPr/>
          <p:nvPr userDrawn="1"/>
        </p:nvSpPr>
        <p:spPr>
          <a:xfrm>
            <a:off x="3451558" y="2313608"/>
            <a:ext cx="9261142" cy="2855653"/>
          </a:xfrm>
          <a:prstGeom prst="parallelogram">
            <a:avLst>
              <a:gd name="adj" fmla="val 14407"/>
            </a:avLst>
          </a:prstGeom>
          <a:solidFill>
            <a:srgbClr val="213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3976638" y="3547989"/>
            <a:ext cx="7443151" cy="626037"/>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3976639" y="4277511"/>
            <a:ext cx="7443150" cy="765829"/>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grpSp>
        <p:nvGrpSpPr>
          <p:cNvPr id="22" name="Group 21">
            <a:extLst>
              <a:ext uri="{FF2B5EF4-FFF2-40B4-BE49-F238E27FC236}">
                <a16:creationId xmlns:a16="http://schemas.microsoft.com/office/drawing/2014/main" id="{7BED361D-6159-2745-BBB2-5C9EE068C929}"/>
              </a:ext>
            </a:extLst>
          </p:cNvPr>
          <p:cNvGrpSpPr/>
          <p:nvPr userDrawn="1"/>
        </p:nvGrpSpPr>
        <p:grpSpPr>
          <a:xfrm>
            <a:off x="3451558" y="2472786"/>
            <a:ext cx="2644442" cy="822108"/>
            <a:chOff x="3451558" y="2472786"/>
            <a:chExt cx="2644442" cy="822108"/>
          </a:xfrm>
        </p:grpSpPr>
        <p:pic>
          <p:nvPicPr>
            <p:cNvPr id="23" name="Picture 22" descr="California State Teachers' Retirement System logo">
              <a:extLst>
                <a:ext uri="{FF2B5EF4-FFF2-40B4-BE49-F238E27FC236}">
                  <a16:creationId xmlns:a16="http://schemas.microsoft.com/office/drawing/2014/main" id="{D07906D2-C4E3-094D-AC16-375FE45451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24" name="Parallelogram 23">
              <a:extLst>
                <a:ext uri="{FF2B5EF4-FFF2-40B4-BE49-F238E27FC236}">
                  <a16:creationId xmlns:a16="http://schemas.microsoft.com/office/drawing/2014/main" id="{5722B5BC-0F17-B647-9985-418CC60E82B8}"/>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01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6_Title Slide">
    <p:bg>
      <p:bgPr>
        <a:solidFill>
          <a:srgbClr val="03045E"/>
        </a:solidFill>
        <a:effectLst/>
      </p:bgPr>
    </p:bg>
    <p:spTree>
      <p:nvGrpSpPr>
        <p:cNvPr id="1" name=""/>
        <p:cNvGrpSpPr/>
        <p:nvPr/>
      </p:nvGrpSpPr>
      <p:grpSpPr>
        <a:xfrm>
          <a:off x="0" y="0"/>
          <a:ext cx="0" cy="0"/>
          <a:chOff x="0" y="0"/>
          <a:chExt cx="0" cy="0"/>
        </a:xfrm>
      </p:grpSpPr>
      <p:sp>
        <p:nvSpPr>
          <p:cNvPr id="14" name="Parallelogram 13">
            <a:extLst>
              <a:ext uri="{FF2B5EF4-FFF2-40B4-BE49-F238E27FC236}">
                <a16:creationId xmlns:a16="http://schemas.microsoft.com/office/drawing/2014/main" id="{F8D80F78-3E6F-4E4C-8757-1EF64D5D617E}"/>
              </a:ext>
            </a:extLst>
          </p:cNvPr>
          <p:cNvSpPr/>
          <p:nvPr userDrawn="1"/>
        </p:nvSpPr>
        <p:spPr>
          <a:xfrm>
            <a:off x="-78057" y="1159727"/>
            <a:ext cx="4038600" cy="5698273"/>
          </a:xfrm>
          <a:prstGeom prst="parallelogram">
            <a:avLst>
              <a:gd name="adj" fmla="val 204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1B8EC7B6-61C6-7C44-A828-0E894EF23B7A}"/>
              </a:ext>
            </a:extLst>
          </p:cNvPr>
          <p:cNvSpPr/>
          <p:nvPr userDrawn="1"/>
        </p:nvSpPr>
        <p:spPr>
          <a:xfrm>
            <a:off x="3451558" y="2313608"/>
            <a:ext cx="9261142" cy="2855653"/>
          </a:xfrm>
          <a:prstGeom prst="parallelogram">
            <a:avLst>
              <a:gd name="adj" fmla="val 14407"/>
            </a:avLst>
          </a:prstGeom>
          <a:solidFill>
            <a:srgbClr val="576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F0ED6-568C-574B-9B52-AF7FA94FC840}"/>
              </a:ext>
            </a:extLst>
          </p:cNvPr>
          <p:cNvSpPr>
            <a:spLocks noGrp="1"/>
          </p:cNvSpPr>
          <p:nvPr>
            <p:ph type="ctrTitle"/>
          </p:nvPr>
        </p:nvSpPr>
        <p:spPr>
          <a:xfrm>
            <a:off x="3976638" y="3547989"/>
            <a:ext cx="7443151" cy="626037"/>
          </a:xfrm>
        </p:spPr>
        <p:txBody>
          <a:bodyPr anchor="t">
            <a:normAutofit/>
          </a:bodyPr>
          <a:lstStyle>
            <a:lvl1pPr algn="l">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C1F5A9-E13A-3847-ACCD-56A018982B6C}"/>
              </a:ext>
            </a:extLst>
          </p:cNvPr>
          <p:cNvSpPr>
            <a:spLocks noGrp="1"/>
          </p:cNvSpPr>
          <p:nvPr>
            <p:ph type="subTitle" idx="1"/>
          </p:nvPr>
        </p:nvSpPr>
        <p:spPr>
          <a:xfrm>
            <a:off x="3976639" y="4277511"/>
            <a:ext cx="7443150" cy="765829"/>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F84F81-7DF9-F445-8407-B29615DD2895}"/>
              </a:ext>
            </a:extLst>
          </p:cNvPr>
          <p:cNvSpPr>
            <a:spLocks noGrp="1"/>
          </p:cNvSpPr>
          <p:nvPr>
            <p:ph type="dt" sz="half" idx="10"/>
          </p:nvPr>
        </p:nvSpPr>
        <p:spPr/>
        <p:txBody>
          <a:bodyPr/>
          <a:lstStyle>
            <a:lvl1pPr>
              <a:defRPr>
                <a:solidFill>
                  <a:schemeClr val="bg1"/>
                </a:solidFill>
              </a:defRPr>
            </a:lvl1pPr>
          </a:lstStyle>
          <a:p>
            <a:fld id="{86AB72ED-DCF0-7C4C-9316-F18DB0990A69}" type="datetime1">
              <a:rPr lang="en-US" smtClean="0"/>
              <a:pPr/>
              <a:t>9/25/2024</a:t>
            </a:fld>
            <a:endParaRPr lang="en-US" dirty="0"/>
          </a:p>
        </p:txBody>
      </p:sp>
      <p:sp>
        <p:nvSpPr>
          <p:cNvPr id="5" name="Footer Placeholder 4">
            <a:extLst>
              <a:ext uri="{FF2B5EF4-FFF2-40B4-BE49-F238E27FC236}">
                <a16:creationId xmlns:a16="http://schemas.microsoft.com/office/drawing/2014/main" id="{19396FF1-6AAB-DF40-85DE-C2AA8FC8C95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A5DB8CB-5202-634E-8D0A-94B473278E07}"/>
              </a:ext>
            </a:extLst>
          </p:cNvPr>
          <p:cNvSpPr>
            <a:spLocks noGrp="1"/>
          </p:cNvSpPr>
          <p:nvPr>
            <p:ph type="sldNum" sz="quarter" idx="12"/>
          </p:nvPr>
        </p:nvSpPr>
        <p:spPr/>
        <p:txBody>
          <a:bodyPr/>
          <a:lstStyle>
            <a:lvl1pPr>
              <a:defRPr>
                <a:solidFill>
                  <a:schemeClr val="bg1"/>
                </a:solidFill>
              </a:defRPr>
            </a:lvl1pPr>
          </a:lstStyle>
          <a:p>
            <a:fld id="{2ED2042D-72E0-A34A-A099-96E6A973744A}" type="slidenum">
              <a:rPr lang="en-US" smtClean="0"/>
              <a:pPr/>
              <a:t>‹#›</a:t>
            </a:fld>
            <a:endParaRPr lang="en-US"/>
          </a:p>
        </p:txBody>
      </p:sp>
      <p:grpSp>
        <p:nvGrpSpPr>
          <p:cNvPr id="22" name="Group 21">
            <a:extLst>
              <a:ext uri="{FF2B5EF4-FFF2-40B4-BE49-F238E27FC236}">
                <a16:creationId xmlns:a16="http://schemas.microsoft.com/office/drawing/2014/main" id="{7BED361D-6159-2745-BBB2-5C9EE068C929}"/>
              </a:ext>
            </a:extLst>
          </p:cNvPr>
          <p:cNvGrpSpPr/>
          <p:nvPr userDrawn="1"/>
        </p:nvGrpSpPr>
        <p:grpSpPr>
          <a:xfrm>
            <a:off x="3451558" y="2472786"/>
            <a:ext cx="2644442" cy="822108"/>
            <a:chOff x="3451558" y="2472786"/>
            <a:chExt cx="2644442" cy="822108"/>
          </a:xfrm>
        </p:grpSpPr>
        <p:pic>
          <p:nvPicPr>
            <p:cNvPr id="23" name="Picture 22" descr="California State Teachers' Retirement System logo">
              <a:extLst>
                <a:ext uri="{FF2B5EF4-FFF2-40B4-BE49-F238E27FC236}">
                  <a16:creationId xmlns:a16="http://schemas.microsoft.com/office/drawing/2014/main" id="{D07906D2-C4E3-094D-AC16-375FE45451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5846" y="2677258"/>
              <a:ext cx="1536970" cy="413164"/>
            </a:xfrm>
            <a:prstGeom prst="rect">
              <a:avLst/>
            </a:prstGeom>
          </p:spPr>
        </p:pic>
        <p:sp>
          <p:nvSpPr>
            <p:cNvPr id="24" name="Parallelogram 23">
              <a:extLst>
                <a:ext uri="{FF2B5EF4-FFF2-40B4-BE49-F238E27FC236}">
                  <a16:creationId xmlns:a16="http://schemas.microsoft.com/office/drawing/2014/main" id="{5722B5BC-0F17-B647-9985-418CC60E82B8}"/>
                </a:ext>
              </a:extLst>
            </p:cNvPr>
            <p:cNvSpPr/>
            <p:nvPr/>
          </p:nvSpPr>
          <p:spPr>
            <a:xfrm>
              <a:off x="3451558" y="2472786"/>
              <a:ext cx="2644442" cy="822108"/>
            </a:xfrm>
            <a:prstGeom prst="parallelogram">
              <a:avLst>
                <a:gd name="adj" fmla="val 144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picture containing person, indoor, older&#10;&#10;Description automatically generated">
            <a:extLst>
              <a:ext uri="{FF2B5EF4-FFF2-40B4-BE49-F238E27FC236}">
                <a16:creationId xmlns:a16="http://schemas.microsoft.com/office/drawing/2014/main" id="{07DBD2C5-A17D-3C27-941C-CE868C7893E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1441" t="11586" r="27675" b="39665"/>
          <a:stretch/>
        </p:blipFill>
        <p:spPr>
          <a:xfrm>
            <a:off x="0" y="0"/>
            <a:ext cx="4038600" cy="6858000"/>
          </a:xfrm>
          <a:prstGeom prst="parallelogram">
            <a:avLst>
              <a:gd name="adj" fmla="val 24211"/>
            </a:avLst>
          </a:prstGeom>
        </p:spPr>
      </p:pic>
    </p:spTree>
    <p:extLst>
      <p:ext uri="{BB962C8B-B14F-4D97-AF65-F5344CB8AC3E}">
        <p14:creationId xmlns:p14="http://schemas.microsoft.com/office/powerpoint/2010/main" val="4713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p>
            <a:fld id="{77529AE2-DC10-5243-92BF-45ACFE0063F5}" type="datetime1">
              <a:rPr lang="en-US" smtClean="0"/>
              <a:t>9/25/2024</a:t>
            </a:fld>
            <a:endParaRPr lang="en-US"/>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p>
            <a:fld id="{AC65CAAA-7FC1-E24C-9697-436EAADA7701}" type="slidenum">
              <a:rPr lang="en-US" smtClean="0"/>
              <a:pPr/>
              <a:t>‹#›</a:t>
            </a:fld>
            <a:endParaRPr lang="en-US"/>
          </a:p>
        </p:txBody>
      </p:sp>
    </p:spTree>
    <p:extLst>
      <p:ext uri="{BB962C8B-B14F-4D97-AF65-F5344CB8AC3E}">
        <p14:creationId xmlns:p14="http://schemas.microsoft.com/office/powerpoint/2010/main" val="319811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p>
            <a:fld id="{77529AE2-DC10-5243-92BF-45ACFE0063F5}" type="datetime1">
              <a:rPr lang="en-US" smtClean="0"/>
              <a:t>9/25/2024</a:t>
            </a:fld>
            <a:endParaRPr lang="en-US"/>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p>
            <a:fld id="{AC65CAAA-7FC1-E24C-9697-436EAADA7701}" type="slidenum">
              <a:rPr lang="en-US" smtClean="0"/>
              <a:pPr/>
              <a:t>‹#›</a:t>
            </a:fld>
            <a:endParaRPr lang="en-US"/>
          </a:p>
        </p:txBody>
      </p:sp>
      <p:sp>
        <p:nvSpPr>
          <p:cNvPr id="11" name="Parallelogram 10">
            <a:extLst>
              <a:ext uri="{FF2B5EF4-FFF2-40B4-BE49-F238E27FC236}">
                <a16:creationId xmlns:a16="http://schemas.microsoft.com/office/drawing/2014/main" id="{1C44BDE1-212C-BD43-B5AA-62F14726FB47}"/>
              </a:ext>
            </a:extLst>
          </p:cNvPr>
          <p:cNvSpPr/>
          <p:nvPr userDrawn="1"/>
        </p:nvSpPr>
        <p:spPr>
          <a:xfrm>
            <a:off x="-1884357" y="0"/>
            <a:ext cx="2903031" cy="6858000"/>
          </a:xfrm>
          <a:prstGeom prst="parallelogram">
            <a:avLst>
              <a:gd name="adj" fmla="val 34193"/>
            </a:avLst>
          </a:prstGeom>
          <a:solidFill>
            <a:srgbClr val="007D7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25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A2B594-7856-9D47-8F95-CFBE21CAD3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53ECFFF-22CD-734C-ACA8-88705730BC4A}"/>
              </a:ext>
            </a:extLst>
          </p:cNvPr>
          <p:cNvSpPr>
            <a:spLocks noGrp="1"/>
          </p:cNvSpPr>
          <p:nvPr>
            <p:ph type="title"/>
          </p:nvPr>
        </p:nvSpPr>
        <p:spPr/>
        <p:txBody>
          <a:bodyPr/>
          <a:lstStyle>
            <a:lvl1pPr>
              <a:defRPr>
                <a:solidFill>
                  <a:srgbClr val="03045E"/>
                </a:solidFill>
              </a:defRPr>
            </a:lvl1pPr>
          </a:lstStyle>
          <a:p>
            <a:r>
              <a:rPr lang="en-US" dirty="0"/>
              <a:t>Click to edit Master title style</a:t>
            </a:r>
          </a:p>
        </p:txBody>
      </p:sp>
      <p:sp>
        <p:nvSpPr>
          <p:cNvPr id="8" name="Date Placeholder 7">
            <a:extLst>
              <a:ext uri="{FF2B5EF4-FFF2-40B4-BE49-F238E27FC236}">
                <a16:creationId xmlns:a16="http://schemas.microsoft.com/office/drawing/2014/main" id="{0AF149D9-46FA-EA4C-B677-B4CA84E97FD5}"/>
              </a:ext>
            </a:extLst>
          </p:cNvPr>
          <p:cNvSpPr>
            <a:spLocks noGrp="1"/>
          </p:cNvSpPr>
          <p:nvPr>
            <p:ph type="dt" sz="half" idx="10"/>
          </p:nvPr>
        </p:nvSpPr>
        <p:spPr/>
        <p:txBody>
          <a:bodyPr/>
          <a:lstStyle/>
          <a:p>
            <a:fld id="{77529AE2-DC10-5243-92BF-45ACFE0063F5}" type="datetime1">
              <a:rPr lang="en-US" smtClean="0"/>
              <a:t>9/25/2024</a:t>
            </a:fld>
            <a:endParaRPr lang="en-US"/>
          </a:p>
        </p:txBody>
      </p:sp>
      <p:sp>
        <p:nvSpPr>
          <p:cNvPr id="9" name="Footer Placeholder 8">
            <a:extLst>
              <a:ext uri="{FF2B5EF4-FFF2-40B4-BE49-F238E27FC236}">
                <a16:creationId xmlns:a16="http://schemas.microsoft.com/office/drawing/2014/main" id="{B8504556-216A-404E-AE72-5822423BCAD6}"/>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1736382B-4C45-094C-9C42-6D74109AE888}"/>
              </a:ext>
            </a:extLst>
          </p:cNvPr>
          <p:cNvSpPr>
            <a:spLocks noGrp="1"/>
          </p:cNvSpPr>
          <p:nvPr>
            <p:ph type="sldNum" sz="quarter" idx="12"/>
          </p:nvPr>
        </p:nvSpPr>
        <p:spPr/>
        <p:txBody>
          <a:bodyPr/>
          <a:lstStyle/>
          <a:p>
            <a:fld id="{AC65CAAA-7FC1-E24C-9697-436EAADA7701}" type="slidenum">
              <a:rPr lang="en-US" smtClean="0"/>
              <a:pPr/>
              <a:t>‹#›</a:t>
            </a:fld>
            <a:endParaRPr lang="en-US"/>
          </a:p>
        </p:txBody>
      </p:sp>
      <p:pic>
        <p:nvPicPr>
          <p:cNvPr id="5" name="Picture 4" descr="A picture containing text, computer, dark, display&#10;&#10;Description automatically generated">
            <a:extLst>
              <a:ext uri="{FF2B5EF4-FFF2-40B4-BE49-F238E27FC236}">
                <a16:creationId xmlns:a16="http://schemas.microsoft.com/office/drawing/2014/main" id="{B3A0B863-1FBE-AB53-4919-C90525FCD4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235"/>
          <a:stretch/>
        </p:blipFill>
        <p:spPr>
          <a:xfrm>
            <a:off x="0" y="0"/>
            <a:ext cx="5025869" cy="6858000"/>
          </a:xfrm>
          <a:prstGeom prst="rect">
            <a:avLst/>
          </a:prstGeom>
        </p:spPr>
      </p:pic>
      <p:pic>
        <p:nvPicPr>
          <p:cNvPr id="6" name="Picture 4">
            <a:extLst>
              <a:ext uri="{FF2B5EF4-FFF2-40B4-BE49-F238E27FC236}">
                <a16:creationId xmlns:a16="http://schemas.microsoft.com/office/drawing/2014/main" id="{66E8A496-7297-68EE-AA63-F5A767FEAA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2345" y="6308757"/>
            <a:ext cx="1231710" cy="41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92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D7FE4-AC88-4B4A-86D5-0ED03518E4E7}"/>
              </a:ext>
            </a:extLst>
          </p:cNvPr>
          <p:cNvSpPr>
            <a:spLocks noGrp="1"/>
          </p:cNvSpPr>
          <p:nvPr>
            <p:ph type="title"/>
          </p:nvPr>
        </p:nvSpPr>
        <p:spPr>
          <a:xfrm>
            <a:off x="838200" y="365126"/>
            <a:ext cx="10515600" cy="88265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DAA5F1-F03D-7948-84C9-AA3F24E09A6D}"/>
              </a:ext>
            </a:extLst>
          </p:cNvPr>
          <p:cNvSpPr>
            <a:spLocks noGrp="1"/>
          </p:cNvSpPr>
          <p:nvPr>
            <p:ph type="body" idx="1"/>
          </p:nvPr>
        </p:nvSpPr>
        <p:spPr>
          <a:xfrm>
            <a:off x="838200" y="126365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EE91E7-6F42-5148-8B98-A79B72331F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fld id="{93213C85-3342-5D49-8D39-697B2F787C74}" type="datetime1">
              <a:rPr lang="en-US" smtClean="0"/>
              <a:t>9/25/2024</a:t>
            </a:fld>
            <a:endParaRPr lang="en-US" sz="1100"/>
          </a:p>
        </p:txBody>
      </p:sp>
      <p:sp>
        <p:nvSpPr>
          <p:cNvPr id="5" name="Footer Placeholder 4">
            <a:extLst>
              <a:ext uri="{FF2B5EF4-FFF2-40B4-BE49-F238E27FC236}">
                <a16:creationId xmlns:a16="http://schemas.microsoft.com/office/drawing/2014/main" id="{94A525BF-AF49-9D41-B5B8-B48DD42677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endParaRPr lang="en-US" sz="1100"/>
          </a:p>
        </p:txBody>
      </p:sp>
      <p:sp>
        <p:nvSpPr>
          <p:cNvPr id="6" name="Slide Number Placeholder 5">
            <a:extLst>
              <a:ext uri="{FF2B5EF4-FFF2-40B4-BE49-F238E27FC236}">
                <a16:creationId xmlns:a16="http://schemas.microsoft.com/office/drawing/2014/main" id="{0CC80FCA-3DBA-F64E-B345-CFA8C76B2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2ED2042D-72E0-A34A-A099-96E6A973744A}" type="slidenum">
              <a:rPr lang="en-US" smtClean="0"/>
              <a:pPr/>
              <a:t>‹#›</a:t>
            </a:fld>
            <a:endParaRPr lang="en-US" sz="1100"/>
          </a:p>
        </p:txBody>
      </p:sp>
    </p:spTree>
    <p:extLst>
      <p:ext uri="{BB962C8B-B14F-4D97-AF65-F5344CB8AC3E}">
        <p14:creationId xmlns:p14="http://schemas.microsoft.com/office/powerpoint/2010/main" val="870368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32">
          <p15:clr>
            <a:srgbClr val="F26B43"/>
          </p15:clr>
        </p15:guide>
        <p15:guide id="2" pos="24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D81A3-5ED1-2641-8FC2-FC137C7A6C7A}"/>
              </a:ext>
            </a:extLst>
          </p:cNvPr>
          <p:cNvSpPr>
            <a:spLocks noGrp="1"/>
          </p:cNvSpPr>
          <p:nvPr>
            <p:ph type="title"/>
          </p:nvPr>
        </p:nvSpPr>
        <p:spPr>
          <a:xfrm>
            <a:off x="1267326" y="365126"/>
            <a:ext cx="10086474" cy="99853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B7E994-F678-D649-996B-D50CEE39B756}"/>
              </a:ext>
            </a:extLst>
          </p:cNvPr>
          <p:cNvSpPr>
            <a:spLocks noGrp="1"/>
          </p:cNvSpPr>
          <p:nvPr>
            <p:ph type="body" idx="1"/>
          </p:nvPr>
        </p:nvSpPr>
        <p:spPr>
          <a:xfrm>
            <a:off x="1267326" y="1363664"/>
            <a:ext cx="10086474" cy="48132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875E72-B147-244F-A98E-EED7043D7CC7}"/>
              </a:ext>
            </a:extLst>
          </p:cNvPr>
          <p:cNvSpPr>
            <a:spLocks noGrp="1"/>
          </p:cNvSpPr>
          <p:nvPr>
            <p:ph type="dt" sz="half" idx="2"/>
          </p:nvPr>
        </p:nvSpPr>
        <p:spPr>
          <a:xfrm>
            <a:off x="1263316"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EC3CA8F-E5A1-CC44-AAC1-D247ED1319C8}" type="datetime1">
              <a:rPr lang="en-US" smtClean="0"/>
              <a:t>9/25/2024</a:t>
            </a:fld>
            <a:endParaRPr lang="en-US"/>
          </a:p>
        </p:txBody>
      </p:sp>
      <p:sp>
        <p:nvSpPr>
          <p:cNvPr id="5" name="Footer Placeholder 4">
            <a:extLst>
              <a:ext uri="{FF2B5EF4-FFF2-40B4-BE49-F238E27FC236}">
                <a16:creationId xmlns:a16="http://schemas.microsoft.com/office/drawing/2014/main" id="{59E53A11-4725-E848-869B-C3DDEF478BC1}"/>
              </a:ext>
            </a:extLst>
          </p:cNvPr>
          <p:cNvSpPr>
            <a:spLocks noGrp="1"/>
          </p:cNvSpPr>
          <p:nvPr>
            <p:ph type="ftr" sz="quarter" idx="3"/>
          </p:nvPr>
        </p:nvSpPr>
        <p:spPr>
          <a:xfrm>
            <a:off x="4251158"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BD647CA8-7885-494B-B360-E428EE99C1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C65CAAA-7FC1-E24C-9697-436EAADA7701}" type="slidenum">
              <a:rPr lang="en-US" smtClean="0"/>
              <a:pPr/>
              <a:t>‹#›</a:t>
            </a:fld>
            <a:endParaRPr lang="en-US"/>
          </a:p>
        </p:txBody>
      </p:sp>
    </p:spTree>
    <p:extLst>
      <p:ext uri="{BB962C8B-B14F-4D97-AF65-F5344CB8AC3E}">
        <p14:creationId xmlns:p14="http://schemas.microsoft.com/office/powerpoint/2010/main" val="65811647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 id="2147483679" r:id="rId13"/>
  </p:sldLayoutIdLst>
  <p:hf hdr="0" dt="0"/>
  <p:txStyles>
    <p:titleStyle>
      <a:lvl1pPr algn="l" defTabSz="914400" rtl="0" eaLnBrk="1" latinLnBrk="0" hangingPunct="1">
        <a:lnSpc>
          <a:spcPct val="90000"/>
        </a:lnSpc>
        <a:spcBef>
          <a:spcPct val="0"/>
        </a:spcBef>
        <a:buNone/>
        <a:defRPr sz="2800" b="1" kern="1200">
          <a:solidFill>
            <a:srgbClr val="00888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image" Target="../media/image28.svg"/><Relationship Id="rId5" Type="http://schemas.openxmlformats.org/officeDocument/2006/relationships/diagramQuickStyle" Target="../diagrams/quickStyle4.xml"/><Relationship Id="rId10" Type="http://schemas.openxmlformats.org/officeDocument/2006/relationships/image" Target="../media/image27.png"/><Relationship Id="rId4" Type="http://schemas.openxmlformats.org/officeDocument/2006/relationships/diagramLayout" Target="../diagrams/layout4.xml"/><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3DE7-204F-DD4C-8DA8-9C0ACCBEB46F}"/>
              </a:ext>
            </a:extLst>
          </p:cNvPr>
          <p:cNvSpPr>
            <a:spLocks noGrp="1"/>
          </p:cNvSpPr>
          <p:nvPr>
            <p:ph type="ctrTitle"/>
          </p:nvPr>
        </p:nvSpPr>
        <p:spPr/>
        <p:txBody>
          <a:bodyPr/>
          <a:lstStyle/>
          <a:p>
            <a:r>
              <a:rPr lang="en-US" b="1" dirty="0"/>
              <a:t>I Will Retire This Year</a:t>
            </a:r>
          </a:p>
        </p:txBody>
      </p:sp>
      <p:sp>
        <p:nvSpPr>
          <p:cNvPr id="3" name="Subtitle 2">
            <a:extLst>
              <a:ext uri="{FF2B5EF4-FFF2-40B4-BE49-F238E27FC236}">
                <a16:creationId xmlns:a16="http://schemas.microsoft.com/office/drawing/2014/main" id="{9720F718-8AA9-DF46-A0EA-C84CC1EB78B9}"/>
              </a:ext>
            </a:extLst>
          </p:cNvPr>
          <p:cNvSpPr>
            <a:spLocks noGrp="1"/>
          </p:cNvSpPr>
          <p:nvPr>
            <p:ph type="subTitle" idx="1"/>
          </p:nvPr>
        </p:nvSpPr>
        <p:spPr/>
        <p:txBody>
          <a:bodyPr/>
          <a:lstStyle/>
          <a:p>
            <a:r>
              <a:rPr lang="en-US" dirty="0"/>
              <a:t>Your Retirement Checklist and Resources</a:t>
            </a:r>
          </a:p>
        </p:txBody>
      </p:sp>
      <p:sp>
        <p:nvSpPr>
          <p:cNvPr id="5" name="Slide Number Placeholder 4">
            <a:extLst>
              <a:ext uri="{FF2B5EF4-FFF2-40B4-BE49-F238E27FC236}">
                <a16:creationId xmlns:a16="http://schemas.microsoft.com/office/drawing/2014/main" id="{DE8AA728-2B8D-BA4A-8760-2271DA66DB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2042D-72E0-A34A-A099-96E6A973744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3648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67FC89AB-B853-7621-0D98-91AC042DBAD5}"/>
              </a:ext>
            </a:extLst>
          </p:cNvPr>
          <p:cNvSpPr>
            <a:spLocks noGrp="1"/>
          </p:cNvSpPr>
          <p:nvPr>
            <p:ph type="title"/>
          </p:nvPr>
        </p:nvSpPr>
        <p:spPr>
          <a:xfrm>
            <a:off x="548640" y="3840480"/>
            <a:ext cx="3472428" cy="2333561"/>
          </a:xfrm>
        </p:spPr>
        <p:txBody>
          <a:bodyPr>
            <a:normAutofit/>
          </a:bodyPr>
          <a:lstStyle/>
          <a:p>
            <a:pPr defTabSz="342821">
              <a:defRPr/>
            </a:pPr>
            <a:r>
              <a:rPr lang="en-US" sz="2550" b="0" dirty="0"/>
              <a:t>Take a lump-sum payment and annuitize the remaining account balance.</a:t>
            </a:r>
          </a:p>
        </p:txBody>
      </p:sp>
      <p:grpSp>
        <p:nvGrpSpPr>
          <p:cNvPr id="10" name="Group 9">
            <a:extLst>
              <a:ext uri="{FF2B5EF4-FFF2-40B4-BE49-F238E27FC236}">
                <a16:creationId xmlns:a16="http://schemas.microsoft.com/office/drawing/2014/main" id="{7BD34A16-2947-06BF-1B5F-46FEF515912D}"/>
              </a:ext>
            </a:extLst>
          </p:cNvPr>
          <p:cNvGrpSpPr/>
          <p:nvPr/>
        </p:nvGrpSpPr>
        <p:grpSpPr>
          <a:xfrm>
            <a:off x="6020168" y="3920283"/>
            <a:ext cx="4571976" cy="1195125"/>
            <a:chOff x="5239657" y="5524939"/>
            <a:chExt cx="6096563" cy="1593656"/>
          </a:xfrm>
          <a:solidFill>
            <a:srgbClr val="576ED6"/>
          </a:solidFill>
        </p:grpSpPr>
        <p:sp>
          <p:nvSpPr>
            <p:cNvPr id="11" name="Freeform 15">
              <a:extLst>
                <a:ext uri="{FF2B5EF4-FFF2-40B4-BE49-F238E27FC236}">
                  <a16:creationId xmlns:a16="http://schemas.microsoft.com/office/drawing/2014/main" id="{5657F424-779B-6846-367C-33438AC85D05}"/>
                </a:ext>
              </a:extLst>
            </p:cNvPr>
            <p:cNvSpPr/>
            <p:nvPr/>
          </p:nvSpPr>
          <p:spPr bwMode="auto">
            <a:xfrm>
              <a:off x="5239657" y="5524939"/>
              <a:ext cx="2688556" cy="1593656"/>
            </a:xfrm>
            <a:prstGeom prst="rect">
              <a:avLst/>
            </a:prstGeom>
            <a:grp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Lump-Sum Payment</a:t>
              </a:r>
            </a:p>
          </p:txBody>
        </p:sp>
        <p:sp>
          <p:nvSpPr>
            <p:cNvPr id="12" name="Freeform 20">
              <a:extLst>
                <a:ext uri="{FF2B5EF4-FFF2-40B4-BE49-F238E27FC236}">
                  <a16:creationId xmlns:a16="http://schemas.microsoft.com/office/drawing/2014/main" id="{389BDA34-4C9B-866C-2C93-68E6B1D4994C}"/>
                </a:ext>
              </a:extLst>
            </p:cNvPr>
            <p:cNvSpPr/>
            <p:nvPr/>
          </p:nvSpPr>
          <p:spPr bwMode="auto">
            <a:xfrm>
              <a:off x="8647663" y="5524940"/>
              <a:ext cx="2688557" cy="1593655"/>
            </a:xfrm>
            <a:prstGeom prst="rect">
              <a:avLst/>
            </a:prstGeom>
            <a:grp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Lifetime or Period-Certain Annuity</a:t>
              </a:r>
            </a:p>
          </p:txBody>
        </p:sp>
      </p:grpSp>
      <p:sp>
        <p:nvSpPr>
          <p:cNvPr id="14" name="Title 3">
            <a:extLst>
              <a:ext uri="{FF2B5EF4-FFF2-40B4-BE49-F238E27FC236}">
                <a16:creationId xmlns:a16="http://schemas.microsoft.com/office/drawing/2014/main" id="{EE2460BA-F3E2-F8D6-DD3E-F4C97D6B8490}"/>
              </a:ext>
            </a:extLst>
          </p:cNvPr>
          <p:cNvSpPr txBox="1">
            <a:spLocks/>
          </p:cNvSpPr>
          <p:nvPr/>
        </p:nvSpPr>
        <p:spPr>
          <a:xfrm>
            <a:off x="548640" y="923544"/>
            <a:ext cx="3840581" cy="20642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5487A"/>
                </a:solidFill>
                <a:latin typeface="Arial" panose="020B0604020202020204" pitchFamily="34" charset="0"/>
                <a:ea typeface="+mj-ea"/>
                <a:cs typeface="Arial" panose="020B0604020202020204" pitchFamily="34" charset="0"/>
              </a:defRPr>
            </a:lvl1pPr>
          </a:lstStyle>
          <a:p>
            <a:pPr marL="0" marR="0" lvl="0" indent="0" algn="l" defTabSz="342821"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t>What to do:</a:t>
            </a:r>
            <a:b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t>Know your Defined Benefit Supplement account choices</a:t>
            </a:r>
            <a:endPar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54D80A85-A639-45FE-51D1-6B0AD38AFFED}"/>
              </a:ext>
            </a:extLst>
          </p:cNvPr>
          <p:cNvSpPr txBox="1"/>
          <p:nvPr/>
        </p:nvSpPr>
        <p:spPr>
          <a:xfrm>
            <a:off x="5717668" y="2697773"/>
            <a:ext cx="5176976" cy="461665"/>
          </a:xfrm>
          <a:prstGeom prst="rect">
            <a:avLst/>
          </a:prstGeom>
          <a:noFill/>
        </p:spPr>
        <p:txBody>
          <a:bodyPr wrap="squar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Combination</a:t>
            </a:r>
          </a:p>
        </p:txBody>
      </p:sp>
      <p:grpSp>
        <p:nvGrpSpPr>
          <p:cNvPr id="15" name="Group 14">
            <a:extLst>
              <a:ext uri="{FF2B5EF4-FFF2-40B4-BE49-F238E27FC236}">
                <a16:creationId xmlns:a16="http://schemas.microsoft.com/office/drawing/2014/main" id="{A3A76BD2-19DC-1427-4A9A-7286CEB9CC5E}"/>
              </a:ext>
            </a:extLst>
          </p:cNvPr>
          <p:cNvGrpSpPr/>
          <p:nvPr/>
        </p:nvGrpSpPr>
        <p:grpSpPr>
          <a:xfrm>
            <a:off x="7497889" y="3204301"/>
            <a:ext cx="1616535" cy="435233"/>
            <a:chOff x="6944117" y="5282351"/>
            <a:chExt cx="2155590" cy="580367"/>
          </a:xfrm>
        </p:grpSpPr>
        <p:cxnSp>
          <p:nvCxnSpPr>
            <p:cNvPr id="16" name="Straight Arrow Connector 15">
              <a:extLst>
                <a:ext uri="{FF2B5EF4-FFF2-40B4-BE49-F238E27FC236}">
                  <a16:creationId xmlns:a16="http://schemas.microsoft.com/office/drawing/2014/main" id="{7041DEC4-D447-5B0E-1418-7F0DBCB9EA84}"/>
                </a:ext>
              </a:extLst>
            </p:cNvPr>
            <p:cNvCxnSpPr>
              <a:cxnSpLocks/>
            </p:cNvCxnSpPr>
            <p:nvPr/>
          </p:nvCxnSpPr>
          <p:spPr>
            <a:xfrm flipH="1">
              <a:off x="6944117" y="5282351"/>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5EA7AFE-309A-C501-8E77-C64397D2EB7E}"/>
                </a:ext>
              </a:extLst>
            </p:cNvPr>
            <p:cNvCxnSpPr>
              <a:cxnSpLocks/>
            </p:cNvCxnSpPr>
            <p:nvPr/>
          </p:nvCxnSpPr>
          <p:spPr>
            <a:xfrm>
              <a:off x="8021912" y="5289312"/>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descr="A close up of a logo&#10;&#10;Description automatically generated">
            <a:extLst>
              <a:ext uri="{FF2B5EF4-FFF2-40B4-BE49-F238E27FC236}">
                <a16:creationId xmlns:a16="http://schemas.microsoft.com/office/drawing/2014/main" id="{EE21BB95-C9B4-49ED-DEF5-62B1657187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699" b="44642"/>
          <a:stretch/>
        </p:blipFill>
        <p:spPr>
          <a:xfrm>
            <a:off x="7802781" y="1465477"/>
            <a:ext cx="1006751" cy="1097280"/>
          </a:xfrm>
          <a:prstGeom prst="rect">
            <a:avLst/>
          </a:prstGeom>
          <a:ln>
            <a:noFill/>
          </a:ln>
        </p:spPr>
      </p:pic>
    </p:spTree>
    <p:extLst>
      <p:ext uri="{BB962C8B-B14F-4D97-AF65-F5344CB8AC3E}">
        <p14:creationId xmlns:p14="http://schemas.microsoft.com/office/powerpoint/2010/main" val="195056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413DF606-0E57-7865-8397-FAA72D578F2B}"/>
              </a:ext>
            </a:extLst>
          </p:cNvPr>
          <p:cNvSpPr>
            <a:spLocks noGrp="1"/>
          </p:cNvSpPr>
          <p:nvPr>
            <p:ph type="title"/>
          </p:nvPr>
        </p:nvSpPr>
        <p:spPr>
          <a:xfrm>
            <a:off x="548640" y="923544"/>
            <a:ext cx="3851113" cy="5079901"/>
          </a:xfrm>
        </p:spPr>
        <p:txBody>
          <a:bodyPr anchor="t">
            <a:normAutofit/>
          </a:bodyPr>
          <a:lstStyle/>
          <a:p>
            <a:pPr defTabSz="342821">
              <a:defRPr/>
            </a:pPr>
            <a:r>
              <a:rPr lang="en-US" sz="2400" b="0" dirty="0">
                <a:solidFill>
                  <a:srgbClr val="007681"/>
                </a:solidFill>
              </a:rPr>
              <a:t>What to do:</a:t>
            </a:r>
            <a:br>
              <a:rPr lang="en-US" dirty="0">
                <a:solidFill>
                  <a:srgbClr val="007681"/>
                </a:solidFill>
              </a:rPr>
            </a:br>
            <a:r>
              <a:rPr lang="en-US" b="1" dirty="0">
                <a:solidFill>
                  <a:srgbClr val="007681"/>
                </a:solidFill>
              </a:rPr>
              <a:t>Learn about </a:t>
            </a:r>
            <a:br>
              <a:rPr lang="en-US" b="1" dirty="0">
                <a:solidFill>
                  <a:srgbClr val="007681"/>
                </a:solidFill>
              </a:rPr>
            </a:br>
            <a:r>
              <a:rPr lang="en-US" b="1" dirty="0">
                <a:solidFill>
                  <a:srgbClr val="007681"/>
                </a:solidFill>
              </a:rPr>
              <a:t>CalSTRS Pension2</a:t>
            </a:r>
            <a:br>
              <a:rPr lang="en-US" b="1" dirty="0">
                <a:solidFill>
                  <a:srgbClr val="007681"/>
                </a:solidFill>
              </a:rPr>
            </a:br>
            <a:br>
              <a:rPr lang="en-US" sz="4000" dirty="0">
                <a:solidFill>
                  <a:srgbClr val="007681"/>
                </a:solidFill>
              </a:rPr>
            </a:br>
            <a:r>
              <a:rPr lang="en-US" sz="2400" b="0" dirty="0">
                <a:solidFill>
                  <a:srgbClr val="007681"/>
                </a:solidFill>
              </a:rPr>
              <a:t>When:</a:t>
            </a:r>
            <a:br>
              <a:rPr lang="en-US" b="1" dirty="0">
                <a:solidFill>
                  <a:srgbClr val="007681"/>
                </a:solidFill>
              </a:rPr>
            </a:br>
            <a:r>
              <a:rPr lang="en-US" b="1" dirty="0">
                <a:solidFill>
                  <a:srgbClr val="007681"/>
                </a:solidFill>
              </a:rPr>
              <a:t>Now</a:t>
            </a:r>
            <a:br>
              <a:rPr lang="en-US" b="1" dirty="0">
                <a:solidFill>
                  <a:srgbClr val="007681"/>
                </a:solidFill>
              </a:rPr>
            </a:br>
            <a:br>
              <a:rPr lang="en-US" sz="4000" b="1" dirty="0">
                <a:solidFill>
                  <a:srgbClr val="007681"/>
                </a:solidFill>
              </a:rPr>
            </a:br>
            <a:r>
              <a:rPr lang="en-US" sz="2400" b="0" dirty="0">
                <a:solidFill>
                  <a:srgbClr val="007681"/>
                </a:solidFill>
              </a:rPr>
              <a:t>Visit Pension2.com for an </a:t>
            </a:r>
            <a:br>
              <a:rPr lang="en-US" sz="2400" b="0" dirty="0">
                <a:solidFill>
                  <a:srgbClr val="007681"/>
                </a:solidFill>
              </a:rPr>
            </a:br>
            <a:r>
              <a:rPr lang="en-US" sz="2400" b="0" dirty="0">
                <a:solidFill>
                  <a:srgbClr val="007681"/>
                </a:solidFill>
              </a:rPr>
              <a:t>e-book and more information</a:t>
            </a:r>
            <a:br>
              <a:rPr lang="en-US" sz="2400" b="0" dirty="0">
                <a:solidFill>
                  <a:srgbClr val="007681"/>
                </a:solidFill>
              </a:rPr>
            </a:br>
            <a:r>
              <a:rPr lang="en-US" sz="2400" b="0" dirty="0">
                <a:solidFill>
                  <a:srgbClr val="007681"/>
                </a:solidFill>
              </a:rPr>
              <a:t>or call: 888-394-2060</a:t>
            </a:r>
            <a:r>
              <a:rPr lang="en-US" sz="2400" b="0" i="1" dirty="0">
                <a:solidFill>
                  <a:srgbClr val="007681"/>
                </a:solidFill>
              </a:rPr>
              <a:t>. </a:t>
            </a:r>
          </a:p>
        </p:txBody>
      </p:sp>
      <p:sp>
        <p:nvSpPr>
          <p:cNvPr id="3" name="Rounded Rectangle 1">
            <a:extLst>
              <a:ext uri="{FF2B5EF4-FFF2-40B4-BE49-F238E27FC236}">
                <a16:creationId xmlns:a16="http://schemas.microsoft.com/office/drawing/2014/main" id="{684882FE-A4C5-A165-9914-D04BFCDE1490}"/>
              </a:ext>
            </a:extLst>
          </p:cNvPr>
          <p:cNvSpPr/>
          <p:nvPr/>
        </p:nvSpPr>
        <p:spPr>
          <a:xfrm>
            <a:off x="5165017" y="3789926"/>
            <a:ext cx="2951271" cy="1277416"/>
          </a:xfrm>
          <a:prstGeom prst="rect">
            <a:avLst/>
          </a:prstGeom>
          <a:solidFill>
            <a:srgbClr val="007681"/>
          </a:solidFill>
          <a:ln>
            <a:noFill/>
          </a:ln>
        </p:spPr>
        <p:style>
          <a:lnRef idx="2">
            <a:schemeClr val="accent4"/>
          </a:lnRef>
          <a:fillRef idx="1">
            <a:schemeClr val="lt1"/>
          </a:fillRef>
          <a:effectRef idx="0">
            <a:schemeClr val="accent4"/>
          </a:effectRef>
          <a:fontRef idx="minor">
            <a:schemeClr val="dk1"/>
          </a:fontRef>
        </p:style>
        <p:txBody>
          <a:bodyPr lIns="108853" tIns="54427" rIns="108853" bIns="54427" anchor="ctr"/>
          <a:lstStyle/>
          <a:p>
            <a:pPr marL="0" marR="0" lvl="0" indent="0" algn="ctr" defTabSz="528567"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6">
            <a:extLst>
              <a:ext uri="{FF2B5EF4-FFF2-40B4-BE49-F238E27FC236}">
                <a16:creationId xmlns:a16="http://schemas.microsoft.com/office/drawing/2014/main" id="{979D18C2-752C-12F0-18A5-13F045673430}"/>
              </a:ext>
            </a:extLst>
          </p:cNvPr>
          <p:cNvSpPr txBox="1">
            <a:spLocks noChangeArrowheads="1"/>
          </p:cNvSpPr>
          <p:nvPr/>
        </p:nvSpPr>
        <p:spPr bwMode="auto">
          <a:xfrm>
            <a:off x="5445977" y="4036362"/>
            <a:ext cx="2298872" cy="76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3" tIns="54427" rIns="108853" bIns="54427">
            <a:spAutoFit/>
          </a:bodyPr>
          <a:lstStyle/>
          <a:p>
            <a:pPr marL="0" marR="0" lvl="0" indent="0" algn="ctr" defTabSz="528567" rtl="0" eaLnBrk="1" fontAlgn="base" latinLnBrk="0" hangingPunct="1">
              <a:lnSpc>
                <a:spcPct val="100000"/>
              </a:lnSpc>
              <a:spcBef>
                <a:spcPct val="0"/>
              </a:spcBef>
              <a:spcAft>
                <a:spcPct val="0"/>
              </a:spcAft>
              <a:buClrTx/>
              <a:buSzTx/>
              <a:buFontTx/>
              <a:buNone/>
              <a:tabLst/>
              <a:defRPr/>
            </a:pPr>
            <a:r>
              <a:rPr kumimoji="0" lang="en-US" altLang="en-US" sz="4274" b="1"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34" charset="-128"/>
                <a:cs typeface="+mn-cs"/>
              </a:rPr>
              <a:t>403(b)</a:t>
            </a:r>
          </a:p>
        </p:txBody>
      </p:sp>
      <p:sp>
        <p:nvSpPr>
          <p:cNvPr id="6" name="Rounded Rectangle 18">
            <a:extLst>
              <a:ext uri="{FF2B5EF4-FFF2-40B4-BE49-F238E27FC236}">
                <a16:creationId xmlns:a16="http://schemas.microsoft.com/office/drawing/2014/main" id="{79F1FC22-44B5-2E37-767B-1F06AAA401ED}"/>
              </a:ext>
            </a:extLst>
          </p:cNvPr>
          <p:cNvSpPr/>
          <p:nvPr/>
        </p:nvSpPr>
        <p:spPr>
          <a:xfrm>
            <a:off x="8467488" y="3789926"/>
            <a:ext cx="2951271" cy="1277416"/>
          </a:xfrm>
          <a:prstGeom prst="rect">
            <a:avLst/>
          </a:prstGeom>
          <a:solidFill>
            <a:srgbClr val="007681"/>
          </a:solidFill>
          <a:ln>
            <a:noFill/>
          </a:ln>
        </p:spPr>
        <p:style>
          <a:lnRef idx="2">
            <a:schemeClr val="accent4"/>
          </a:lnRef>
          <a:fillRef idx="1">
            <a:schemeClr val="lt1"/>
          </a:fillRef>
          <a:effectRef idx="0">
            <a:schemeClr val="accent4"/>
          </a:effectRef>
          <a:fontRef idx="minor">
            <a:schemeClr val="dk1"/>
          </a:fontRef>
        </p:style>
        <p:txBody>
          <a:bodyPr lIns="108853" tIns="54427" rIns="108853" bIns="54427" anchor="ctr"/>
          <a:lstStyle/>
          <a:p>
            <a:pPr marL="0" marR="0" lvl="0" indent="0" algn="ctr" defTabSz="528567"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9">
            <a:extLst>
              <a:ext uri="{FF2B5EF4-FFF2-40B4-BE49-F238E27FC236}">
                <a16:creationId xmlns:a16="http://schemas.microsoft.com/office/drawing/2014/main" id="{7A856D65-B237-7410-2561-CAF2CC58A4FB}"/>
              </a:ext>
            </a:extLst>
          </p:cNvPr>
          <p:cNvSpPr txBox="1">
            <a:spLocks noChangeArrowheads="1"/>
          </p:cNvSpPr>
          <p:nvPr/>
        </p:nvSpPr>
        <p:spPr bwMode="auto">
          <a:xfrm>
            <a:off x="8794878" y="4036362"/>
            <a:ext cx="2297682" cy="767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3" tIns="54427" rIns="108853" bIns="54427">
            <a:spAutoFit/>
          </a:bodyPr>
          <a:lstStyle/>
          <a:p>
            <a:pPr marL="0" marR="0" lvl="0" indent="0" algn="ctr" defTabSz="528567" rtl="0" eaLnBrk="1" fontAlgn="base" latinLnBrk="0" hangingPunct="1">
              <a:lnSpc>
                <a:spcPct val="100000"/>
              </a:lnSpc>
              <a:spcBef>
                <a:spcPct val="0"/>
              </a:spcBef>
              <a:spcAft>
                <a:spcPct val="0"/>
              </a:spcAft>
              <a:buClrTx/>
              <a:buSzTx/>
              <a:buFontTx/>
              <a:buNone/>
              <a:tabLst/>
              <a:defRPr/>
            </a:pPr>
            <a:r>
              <a:rPr kumimoji="0" lang="en-US" altLang="en-US" sz="4274"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34" charset="-128"/>
                <a:cs typeface="+mn-cs"/>
              </a:rPr>
              <a:t>457(b)</a:t>
            </a:r>
          </a:p>
        </p:txBody>
      </p:sp>
      <p:pic>
        <p:nvPicPr>
          <p:cNvPr id="8" name="Picture 2">
            <a:extLst>
              <a:ext uri="{FF2B5EF4-FFF2-40B4-BE49-F238E27FC236}">
                <a16:creationId xmlns:a16="http://schemas.microsoft.com/office/drawing/2014/main" id="{12878288-B5AF-4907-9A6B-55DF9AA2C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288" y="1461292"/>
            <a:ext cx="4109636" cy="178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40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11" name="Title 3">
            <a:extLst>
              <a:ext uri="{FF2B5EF4-FFF2-40B4-BE49-F238E27FC236}">
                <a16:creationId xmlns:a16="http://schemas.microsoft.com/office/drawing/2014/main" id="{768D6927-9C66-5B40-AE75-6A61EEED30A8}"/>
              </a:ext>
            </a:extLst>
          </p:cNvPr>
          <p:cNvSpPr>
            <a:spLocks noGrp="1"/>
          </p:cNvSpPr>
          <p:nvPr>
            <p:ph type="title"/>
          </p:nvPr>
        </p:nvSpPr>
        <p:spPr>
          <a:xfrm>
            <a:off x="548640" y="923544"/>
            <a:ext cx="4138379" cy="4723939"/>
          </a:xfrm>
        </p:spPr>
        <p:txBody>
          <a:bodyPr anchor="t"/>
          <a:lstStyle/>
          <a:p>
            <a:pPr defTabSz="342821">
              <a:defRPr/>
            </a:pPr>
            <a:r>
              <a:rPr lang="en-US" sz="2400" b="0" dirty="0"/>
              <a:t>What to do:</a:t>
            </a:r>
            <a:br>
              <a:rPr lang="en-US" dirty="0"/>
            </a:br>
            <a:r>
              <a:rPr lang="en-US" b="1" dirty="0"/>
              <a:t>Review </a:t>
            </a:r>
            <a:r>
              <a:rPr lang="en-US" b="1" i="1" dirty="0"/>
              <a:t>Your Retirement Guide</a:t>
            </a:r>
            <a:br>
              <a:rPr lang="en-US" b="1" i="1" dirty="0"/>
            </a:br>
            <a:br>
              <a:rPr lang="en-US" sz="4000" b="1" i="1" dirty="0"/>
            </a:br>
            <a:r>
              <a:rPr lang="en-US" sz="2400" b="0" dirty="0"/>
              <a:t>When:</a:t>
            </a:r>
            <a:br>
              <a:rPr lang="en-US" b="1" dirty="0"/>
            </a:br>
            <a:r>
              <a:rPr lang="en-US" b="1" dirty="0"/>
              <a:t>Now</a:t>
            </a:r>
            <a:br>
              <a:rPr lang="en-US" b="1" dirty="0"/>
            </a:br>
            <a:br>
              <a:rPr lang="en-US" sz="4000" dirty="0"/>
            </a:br>
            <a:r>
              <a:rPr lang="en-US" sz="2400" b="0" dirty="0"/>
              <a:t>Download a copy at CalSTRS.com/publications</a:t>
            </a:r>
            <a:r>
              <a:rPr lang="en-US" sz="2400" b="0" i="1" dirty="0"/>
              <a:t>.</a:t>
            </a:r>
          </a:p>
        </p:txBody>
      </p:sp>
      <p:sp>
        <p:nvSpPr>
          <p:cNvPr id="13" name="Oval 12">
            <a:extLst>
              <a:ext uri="{FF2B5EF4-FFF2-40B4-BE49-F238E27FC236}">
                <a16:creationId xmlns:a16="http://schemas.microsoft.com/office/drawing/2014/main" id="{E6B86BFD-8E2C-E846-AB2C-84327360B22E}"/>
              </a:ext>
            </a:extLst>
          </p:cNvPr>
          <p:cNvSpPr/>
          <p:nvPr/>
        </p:nvSpPr>
        <p:spPr>
          <a:xfrm>
            <a:off x="9003526" y="2081896"/>
            <a:ext cx="1889338" cy="2739360"/>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A89D2474-AC36-F3D6-6EFB-F318EFC5E8E9}"/>
              </a:ext>
            </a:extLst>
          </p:cNvPr>
          <p:cNvPicPr>
            <a:picLocks noChangeAspect="1"/>
          </p:cNvPicPr>
          <p:nvPr/>
        </p:nvPicPr>
        <p:blipFill>
          <a:blip r:embed="rId3"/>
          <a:srcRect l="230" r="230"/>
          <a:stretch/>
        </p:blipFill>
        <p:spPr bwMode="auto">
          <a:xfrm>
            <a:off x="5304616" y="891387"/>
            <a:ext cx="5721585" cy="5120378"/>
          </a:xfrm>
          <a:prstGeom prst="rect">
            <a:avLst/>
          </a:prstGeom>
          <a:noFill/>
          <a:ln w="9525">
            <a:solidFill>
              <a:srgbClr val="03045E"/>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CB426CE2-41BB-2E4E-977F-976E53DD2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616" r="4616"/>
          <a:stretch>
            <a:fillRect/>
          </a:stretch>
        </p:blipFill>
        <p:spPr bwMode="auto">
          <a:xfrm>
            <a:off x="5454619" y="1592597"/>
            <a:ext cx="6347793" cy="3450094"/>
          </a:xfrm>
          <a:prstGeom prst="rect">
            <a:avLst/>
          </a:prstGeom>
          <a:noFill/>
          <a:ln w="9525">
            <a:solidFill>
              <a:srgbClr val="03045E"/>
            </a:solidFill>
            <a:miter lim="800000"/>
            <a:headEnd/>
            <a:tailEnd/>
          </a:ln>
          <a:extLst>
            <a:ext uri="{909E8E84-426E-40DD-AFC4-6F175D3DCCD1}">
              <a14:hiddenFill xmlns:a14="http://schemas.microsoft.com/office/drawing/2010/main">
                <a:solidFill>
                  <a:schemeClr val="accent1"/>
                </a:solidFill>
              </a14:hiddenFill>
            </a:ext>
          </a:extLst>
        </p:spPr>
      </p:pic>
      <p:sp>
        <p:nvSpPr>
          <p:cNvPr id="15" name="Oval 14">
            <a:extLst>
              <a:ext uri="{FF2B5EF4-FFF2-40B4-BE49-F238E27FC236}">
                <a16:creationId xmlns:a16="http://schemas.microsoft.com/office/drawing/2014/main" id="{6EC87BAC-1695-87F6-83E9-283769193A3D}"/>
              </a:ext>
            </a:extLst>
          </p:cNvPr>
          <p:cNvSpPr/>
          <p:nvPr/>
        </p:nvSpPr>
        <p:spPr>
          <a:xfrm>
            <a:off x="8316603" y="2329522"/>
            <a:ext cx="686923" cy="263102"/>
          </a:xfrm>
          <a:prstGeom prst="ellipse">
            <a:avLst/>
          </a:prstGeom>
          <a:noFill/>
          <a:ln w="5715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070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630C378E-0955-7F47-B723-B90E26C111AC}"/>
              </a:ext>
            </a:extLst>
          </p:cNvPr>
          <p:cNvSpPr>
            <a:spLocks noGrp="1"/>
          </p:cNvSpPr>
          <p:nvPr>
            <p:ph type="title"/>
          </p:nvPr>
        </p:nvSpPr>
        <p:spPr>
          <a:xfrm>
            <a:off x="548639" y="923544"/>
            <a:ext cx="3931920" cy="5204714"/>
          </a:xfrm>
        </p:spPr>
        <p:txBody>
          <a:bodyPr anchor="t">
            <a:normAutofit/>
          </a:bodyPr>
          <a:lstStyle/>
          <a:p>
            <a:pPr defTabSz="342821">
              <a:defRPr/>
            </a:pPr>
            <a:r>
              <a:rPr lang="en-US" sz="2400" b="0" dirty="0"/>
              <a:t>What to do:</a:t>
            </a:r>
            <a:br>
              <a:rPr lang="en-US" dirty="0"/>
            </a:br>
            <a:r>
              <a:rPr lang="en-US" b="1" dirty="0"/>
              <a:t>Review your Retirement Progress Report</a:t>
            </a:r>
            <a:br>
              <a:rPr lang="en-US" b="1" dirty="0"/>
            </a:br>
            <a:br>
              <a:rPr lang="en-US" sz="4000" b="1" i="1" dirty="0"/>
            </a:br>
            <a:r>
              <a:rPr lang="en-US" sz="2400" b="0" dirty="0"/>
              <a:t>When:</a:t>
            </a:r>
            <a:br>
              <a:rPr lang="en-US" b="1" dirty="0"/>
            </a:br>
            <a:r>
              <a:rPr lang="en-US" b="1" dirty="0"/>
              <a:t>Now</a:t>
            </a:r>
            <a:br>
              <a:rPr lang="en-US" b="1" dirty="0"/>
            </a:br>
            <a:br>
              <a:rPr lang="en-US" sz="4000" dirty="0"/>
            </a:br>
            <a:r>
              <a:rPr lang="en-US" sz="2400" b="0" dirty="0"/>
              <a:t>Log on to your </a:t>
            </a:r>
            <a:r>
              <a:rPr lang="en-US" sz="2400" b="0" i="1" dirty="0"/>
              <a:t>my</a:t>
            </a:r>
            <a:r>
              <a:rPr lang="en-US" sz="2400" b="0" dirty="0"/>
              <a:t>CalSTRS account to view your most recent report. Estimates can be found on page 2.</a:t>
            </a:r>
            <a:endParaRPr lang="en-US" sz="2700" b="0" dirty="0"/>
          </a:p>
        </p:txBody>
      </p:sp>
      <p:pic>
        <p:nvPicPr>
          <p:cNvPr id="3" name="Picture 2">
            <a:extLst>
              <a:ext uri="{FF2B5EF4-FFF2-40B4-BE49-F238E27FC236}">
                <a16:creationId xmlns:a16="http://schemas.microsoft.com/office/drawing/2014/main" id="{B706ECF9-5DBF-60E5-2185-A8D596B35CB5}"/>
              </a:ext>
            </a:extLst>
          </p:cNvPr>
          <p:cNvPicPr>
            <a:picLocks noChangeAspect="1"/>
          </p:cNvPicPr>
          <p:nvPr/>
        </p:nvPicPr>
        <p:blipFill>
          <a:blip r:embed="rId3"/>
          <a:srcRect/>
          <a:stretch/>
        </p:blipFill>
        <p:spPr>
          <a:xfrm>
            <a:off x="5007935" y="1298840"/>
            <a:ext cx="6858458" cy="4507146"/>
          </a:xfrm>
          <a:prstGeom prst="rect">
            <a:avLst/>
          </a:prstGeom>
          <a:ln>
            <a:solidFill>
              <a:srgbClr val="03045E"/>
            </a:solidFill>
          </a:ln>
          <a:effectLst/>
        </p:spPr>
      </p:pic>
    </p:spTree>
    <p:extLst>
      <p:ext uri="{BB962C8B-B14F-4D97-AF65-F5344CB8AC3E}">
        <p14:creationId xmlns:p14="http://schemas.microsoft.com/office/powerpoint/2010/main" val="428625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9DBC8F1B-F5A3-59E3-A134-FFDD5F2E5F13}"/>
              </a:ext>
            </a:extLst>
          </p:cNvPr>
          <p:cNvSpPr>
            <a:spLocks noGrp="1"/>
          </p:cNvSpPr>
          <p:nvPr>
            <p:ph type="title"/>
          </p:nvPr>
        </p:nvSpPr>
        <p:spPr>
          <a:xfrm>
            <a:off x="548640" y="923544"/>
            <a:ext cx="3883010" cy="5303547"/>
          </a:xfrm>
        </p:spPr>
        <p:txBody>
          <a:bodyPr anchor="t">
            <a:normAutofit/>
          </a:bodyPr>
          <a:lstStyle/>
          <a:p>
            <a:pPr defTabSz="342821">
              <a:defRPr/>
            </a:pPr>
            <a:r>
              <a:rPr lang="en-US" sz="2400" b="0" dirty="0"/>
              <a:t>What to do:</a:t>
            </a:r>
            <a:br>
              <a:rPr lang="en-US" dirty="0"/>
            </a:br>
            <a:r>
              <a:rPr lang="en-US" b="1" dirty="0"/>
              <a:t>Create a Service Retirement estimate</a:t>
            </a:r>
            <a:br>
              <a:rPr lang="en-US" b="1" dirty="0"/>
            </a:br>
            <a:br>
              <a:rPr lang="en-US" sz="4000" b="0" i="1" dirty="0"/>
            </a:br>
            <a:r>
              <a:rPr lang="en-US" sz="2400" b="0" dirty="0"/>
              <a:t>When:</a:t>
            </a:r>
            <a:br>
              <a:rPr lang="en-US" b="0" dirty="0"/>
            </a:br>
            <a:r>
              <a:rPr lang="en-US" b="1" dirty="0"/>
              <a:t>Now</a:t>
            </a:r>
            <a:br>
              <a:rPr lang="en-US" b="1" dirty="0"/>
            </a:br>
            <a:br>
              <a:rPr lang="en-US" sz="4000" dirty="0"/>
            </a:br>
            <a:r>
              <a:rPr lang="en-US" sz="2400" b="0" dirty="0"/>
              <a:t>Use the </a:t>
            </a:r>
            <a:r>
              <a:rPr lang="en-US" sz="2400" b="0" i="1" dirty="0"/>
              <a:t>Retirement Benefits Calculator</a:t>
            </a:r>
            <a:r>
              <a:rPr lang="en-US" sz="2400" b="0" dirty="0"/>
              <a:t> at CalSTRS.com.</a:t>
            </a:r>
          </a:p>
        </p:txBody>
      </p:sp>
      <p:pic>
        <p:nvPicPr>
          <p:cNvPr id="3" name="Picture 2">
            <a:extLst>
              <a:ext uri="{FF2B5EF4-FFF2-40B4-BE49-F238E27FC236}">
                <a16:creationId xmlns:a16="http://schemas.microsoft.com/office/drawing/2014/main" id="{9EF87A23-E177-795F-D4C7-18D3D0BD1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01" r="10098"/>
          <a:stretch>
            <a:fillRect/>
          </a:stretch>
        </p:blipFill>
        <p:spPr bwMode="auto">
          <a:xfrm>
            <a:off x="4982643" y="1317389"/>
            <a:ext cx="6858000" cy="4223222"/>
          </a:xfrm>
          <a:prstGeom prst="rect">
            <a:avLst/>
          </a:prstGeom>
          <a:noFill/>
          <a:ln w="9525">
            <a:solidFill>
              <a:srgbClr val="03045E"/>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F8D611D-11D6-B8DA-2602-39D225106B30}"/>
              </a:ext>
            </a:extLst>
          </p:cNvPr>
          <p:cNvSpPr/>
          <p:nvPr/>
        </p:nvSpPr>
        <p:spPr>
          <a:xfrm>
            <a:off x="6784134" y="3554051"/>
            <a:ext cx="548640" cy="191672"/>
          </a:xfrm>
          <a:prstGeom prst="ellipse">
            <a:avLst/>
          </a:prstGeom>
          <a:noFill/>
          <a:ln w="3810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008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D3BD61A9-1E8E-93A7-8940-6FBF416BF73B}"/>
              </a:ext>
            </a:extLst>
          </p:cNvPr>
          <p:cNvPicPr>
            <a:picLocks noChangeAspect="1"/>
          </p:cNvPicPr>
          <p:nvPr/>
        </p:nvPicPr>
        <p:blipFill>
          <a:blip r:embed="rId3"/>
          <a:stretch>
            <a:fillRect/>
          </a:stretch>
        </p:blipFill>
        <p:spPr>
          <a:xfrm>
            <a:off x="5886790" y="167095"/>
            <a:ext cx="5447619" cy="6523809"/>
          </a:xfrm>
          <a:prstGeom prst="rect">
            <a:avLst/>
          </a:prstGeom>
          <a:noFill/>
          <a:ln w="9525">
            <a:solidFill>
              <a:srgbClr val="03045E"/>
            </a:solidFill>
            <a:miter lim="800000"/>
            <a:headEnd/>
            <a:tailEnd/>
          </a:ln>
        </p:spPr>
      </p:pic>
      <p:sp>
        <p:nvSpPr>
          <p:cNvPr id="6" name="Title 3">
            <a:extLst>
              <a:ext uri="{FF2B5EF4-FFF2-40B4-BE49-F238E27FC236}">
                <a16:creationId xmlns:a16="http://schemas.microsoft.com/office/drawing/2014/main" id="{30DA89AA-A025-7C30-34BD-D2155F52503A}"/>
              </a:ext>
            </a:extLst>
          </p:cNvPr>
          <p:cNvSpPr>
            <a:spLocks noGrp="1"/>
          </p:cNvSpPr>
          <p:nvPr>
            <p:ph type="title"/>
          </p:nvPr>
        </p:nvSpPr>
        <p:spPr>
          <a:xfrm>
            <a:off x="548640" y="923544"/>
            <a:ext cx="4050792" cy="5303547"/>
          </a:xfrm>
        </p:spPr>
        <p:txBody>
          <a:bodyPr anchor="t">
            <a:normAutofit/>
          </a:bodyPr>
          <a:lstStyle/>
          <a:p>
            <a:pPr defTabSz="342821">
              <a:defRPr/>
            </a:pPr>
            <a:r>
              <a:rPr lang="en-US" sz="2400" b="0" dirty="0"/>
              <a:t>What to do:</a:t>
            </a:r>
            <a:br>
              <a:rPr lang="en-US" dirty="0"/>
            </a:br>
            <a:r>
              <a:rPr lang="en-US" b="1" dirty="0"/>
              <a:t>Create a Service Retirement estimate</a:t>
            </a:r>
            <a:br>
              <a:rPr lang="en-US" b="1" dirty="0"/>
            </a:br>
            <a:br>
              <a:rPr lang="en-US" sz="4000" b="0" i="1" dirty="0"/>
            </a:br>
            <a:r>
              <a:rPr lang="en-US" sz="2400" b="0" dirty="0"/>
              <a:t>When:</a:t>
            </a:r>
            <a:br>
              <a:rPr lang="en-US" b="0" dirty="0"/>
            </a:br>
            <a:r>
              <a:rPr lang="en-US" b="1" dirty="0"/>
              <a:t>Now</a:t>
            </a:r>
            <a:br>
              <a:rPr lang="en-US" b="1" dirty="0"/>
            </a:br>
            <a:br>
              <a:rPr lang="en-US" sz="4000" dirty="0"/>
            </a:br>
            <a:r>
              <a:rPr lang="en-US" sz="2400" b="0" dirty="0"/>
              <a:t>Use the </a:t>
            </a:r>
            <a:r>
              <a:rPr lang="en-US" sz="2400" b="0" i="1" dirty="0"/>
              <a:t>Retirement </a:t>
            </a:r>
            <a:br>
              <a:rPr lang="en-US" sz="2400" b="0" i="1" dirty="0"/>
            </a:br>
            <a:r>
              <a:rPr lang="en-US" sz="2400" b="0" i="1" dirty="0"/>
              <a:t>Benefits Calculator</a:t>
            </a:r>
            <a:r>
              <a:rPr lang="en-US" sz="2400" b="0" dirty="0"/>
              <a:t> at CalSTRS.com.</a:t>
            </a:r>
          </a:p>
        </p:txBody>
      </p:sp>
    </p:spTree>
    <p:extLst>
      <p:ext uri="{BB962C8B-B14F-4D97-AF65-F5344CB8AC3E}">
        <p14:creationId xmlns:p14="http://schemas.microsoft.com/office/powerpoint/2010/main" val="257089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Arrow: Circular 1">
            <a:extLst>
              <a:ext uri="{FF2B5EF4-FFF2-40B4-BE49-F238E27FC236}">
                <a16:creationId xmlns:a16="http://schemas.microsoft.com/office/drawing/2014/main" id="{C2D66880-7696-0E74-4823-A67902DD706B}"/>
              </a:ext>
            </a:extLst>
          </p:cNvPr>
          <p:cNvSpPr/>
          <p:nvPr/>
        </p:nvSpPr>
        <p:spPr>
          <a:xfrm>
            <a:off x="7104580" y="953130"/>
            <a:ext cx="2419229" cy="2419597"/>
          </a:xfrm>
          <a:prstGeom prst="circularArrow">
            <a:avLst>
              <a:gd name="adj1" fmla="val 10980"/>
              <a:gd name="adj2" fmla="val 1142322"/>
              <a:gd name="adj3" fmla="val 4500000"/>
              <a:gd name="adj4" fmla="val 10800000"/>
              <a:gd name="adj5" fmla="val 12500"/>
            </a:avLst>
          </a:prstGeom>
          <a:solidFill>
            <a:srgbClr val="0304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B3E56026-FE6F-A20A-A9DE-B9168AF2D393}"/>
              </a:ext>
            </a:extLst>
          </p:cNvPr>
          <p:cNvGrpSpPr/>
          <p:nvPr/>
        </p:nvGrpSpPr>
        <p:grpSpPr>
          <a:xfrm>
            <a:off x="7639309" y="1826678"/>
            <a:ext cx="1344319" cy="671998"/>
            <a:chOff x="2874180" y="873548"/>
            <a:chExt cx="1344319" cy="671998"/>
          </a:xfrm>
        </p:grpSpPr>
        <p:sp>
          <p:nvSpPr>
            <p:cNvPr id="13" name="Rectangle 12">
              <a:extLst>
                <a:ext uri="{FF2B5EF4-FFF2-40B4-BE49-F238E27FC236}">
                  <a16:creationId xmlns:a16="http://schemas.microsoft.com/office/drawing/2014/main" id="{88363063-78DE-50A6-D0F2-132234BF4099}"/>
                </a:ext>
              </a:extLst>
            </p:cNvPr>
            <p:cNvSpPr/>
            <p:nvPr/>
          </p:nvSpPr>
          <p:spPr>
            <a:xfrm>
              <a:off x="2874180" y="873548"/>
              <a:ext cx="1344319" cy="671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DC5365E8-6131-6FA0-4CF0-2018CCDC09C0}"/>
                </a:ext>
              </a:extLst>
            </p:cNvPr>
            <p:cNvSpPr txBox="1"/>
            <p:nvPr/>
          </p:nvSpPr>
          <p:spPr>
            <a:xfrm>
              <a:off x="2874180" y="873548"/>
              <a:ext cx="1344319" cy="671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1" i="0" u="none" strike="noStrike" kern="1200" cap="none" spc="0" normalizeH="0" baseline="0" noProof="0" dirty="0">
                  <a:ln>
                    <a:noFill/>
                  </a:ln>
                  <a:solidFill>
                    <a:srgbClr val="576ED6"/>
                  </a:solidFill>
                  <a:effectLst/>
                  <a:uLnTx/>
                  <a:uFillTx/>
                  <a:latin typeface="Arial" panose="020B0604020202020204" pitchFamily="34" charset="0"/>
                  <a:ea typeface="+mn-ea"/>
                  <a:cs typeface="Arial" panose="020B0604020202020204" pitchFamily="34" charset="0"/>
                </a:rPr>
                <a:t>Decide</a:t>
              </a:r>
            </a:p>
          </p:txBody>
        </p:sp>
      </p:grpSp>
      <p:sp>
        <p:nvSpPr>
          <p:cNvPr id="4" name="Shape 3">
            <a:extLst>
              <a:ext uri="{FF2B5EF4-FFF2-40B4-BE49-F238E27FC236}">
                <a16:creationId xmlns:a16="http://schemas.microsoft.com/office/drawing/2014/main" id="{BA411102-6D71-F11E-C3B2-341694E7951B}"/>
              </a:ext>
            </a:extLst>
          </p:cNvPr>
          <p:cNvSpPr/>
          <p:nvPr/>
        </p:nvSpPr>
        <p:spPr>
          <a:xfrm>
            <a:off x="6432647" y="2343368"/>
            <a:ext cx="2419229" cy="2419597"/>
          </a:xfrm>
          <a:prstGeom prst="leftCircularArrow">
            <a:avLst>
              <a:gd name="adj1" fmla="val 10980"/>
              <a:gd name="adj2" fmla="val 1142322"/>
              <a:gd name="adj3" fmla="val 6300000"/>
              <a:gd name="adj4" fmla="val 18900000"/>
              <a:gd name="adj5" fmla="val 12500"/>
            </a:avLst>
          </a:prstGeom>
          <a:solidFill>
            <a:srgbClr val="0304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39CC8513-F091-CA20-D8A5-52A0CCD5A8A1}"/>
              </a:ext>
            </a:extLst>
          </p:cNvPr>
          <p:cNvGrpSpPr/>
          <p:nvPr/>
        </p:nvGrpSpPr>
        <p:grpSpPr>
          <a:xfrm>
            <a:off x="6970103" y="3224958"/>
            <a:ext cx="1344319" cy="671998"/>
            <a:chOff x="2204974" y="2271828"/>
            <a:chExt cx="1344319" cy="671998"/>
          </a:xfrm>
        </p:grpSpPr>
        <p:sp>
          <p:nvSpPr>
            <p:cNvPr id="11" name="Rectangle 10">
              <a:extLst>
                <a:ext uri="{FF2B5EF4-FFF2-40B4-BE49-F238E27FC236}">
                  <a16:creationId xmlns:a16="http://schemas.microsoft.com/office/drawing/2014/main" id="{868B387F-6673-081B-3B3B-12D4C7C1DEB5}"/>
                </a:ext>
              </a:extLst>
            </p:cNvPr>
            <p:cNvSpPr/>
            <p:nvPr/>
          </p:nvSpPr>
          <p:spPr>
            <a:xfrm>
              <a:off x="2204974" y="2271828"/>
              <a:ext cx="1344319" cy="671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8507D1DA-75DA-5257-C2C3-9A8FB723F0F3}"/>
                </a:ext>
              </a:extLst>
            </p:cNvPr>
            <p:cNvSpPr txBox="1"/>
            <p:nvPr/>
          </p:nvSpPr>
          <p:spPr>
            <a:xfrm>
              <a:off x="2204974" y="2271828"/>
              <a:ext cx="1344319" cy="671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1" i="0" u="none" strike="noStrike" kern="1200" cap="none" spc="0" normalizeH="0" baseline="0" noProof="0" dirty="0">
                  <a:ln>
                    <a:noFill/>
                  </a:ln>
                  <a:solidFill>
                    <a:srgbClr val="576ED6"/>
                  </a:solidFill>
                  <a:effectLst/>
                  <a:uLnTx/>
                  <a:uFillTx/>
                  <a:latin typeface="Arial" panose="020B0604020202020204" pitchFamily="34" charset="0"/>
                  <a:ea typeface="+mn-ea"/>
                  <a:cs typeface="Arial" panose="020B0604020202020204" pitchFamily="34" charset="0"/>
                </a:rPr>
                <a:t>Resign</a:t>
              </a:r>
              <a:r>
                <a:rPr kumimoji="0" lang="en-US" sz="3000" b="0" i="0" u="none" strike="noStrike" kern="1200" cap="none" spc="0" normalizeH="0" baseline="0" noProof="0" dirty="0">
                  <a:ln>
                    <a:noFill/>
                  </a:ln>
                  <a:solidFill>
                    <a:srgbClr val="576ED6"/>
                  </a:solidFill>
                  <a:effectLst/>
                  <a:uLnTx/>
                  <a:uFillTx/>
                  <a:latin typeface="Arial" panose="020B0604020202020204"/>
                  <a:ea typeface="+mn-ea"/>
                  <a:cs typeface="+mn-cs"/>
                </a:rPr>
                <a:t> </a:t>
              </a:r>
            </a:p>
          </p:txBody>
        </p:sp>
      </p:grpSp>
      <p:sp>
        <p:nvSpPr>
          <p:cNvPr id="7" name="Block Arc 6">
            <a:extLst>
              <a:ext uri="{FF2B5EF4-FFF2-40B4-BE49-F238E27FC236}">
                <a16:creationId xmlns:a16="http://schemas.microsoft.com/office/drawing/2014/main" id="{B1E0A810-95F8-538F-42B5-D89FDD8ED497}"/>
              </a:ext>
            </a:extLst>
          </p:cNvPr>
          <p:cNvSpPr/>
          <p:nvPr/>
        </p:nvSpPr>
        <p:spPr>
          <a:xfrm>
            <a:off x="7276765" y="3899972"/>
            <a:ext cx="2078493" cy="2079326"/>
          </a:xfrm>
          <a:prstGeom prst="blockArc">
            <a:avLst>
              <a:gd name="adj1" fmla="val 13500000"/>
              <a:gd name="adj2" fmla="val 10800000"/>
              <a:gd name="adj3" fmla="val 12740"/>
            </a:avLst>
          </a:prstGeom>
          <a:solidFill>
            <a:srgbClr val="0304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971CCB1B-9426-6790-038C-C10741FC40B6}"/>
              </a:ext>
            </a:extLst>
          </p:cNvPr>
          <p:cNvGrpSpPr/>
          <p:nvPr/>
        </p:nvGrpSpPr>
        <p:grpSpPr>
          <a:xfrm>
            <a:off x="7642489" y="4625249"/>
            <a:ext cx="1344319" cy="671998"/>
            <a:chOff x="2877360" y="3672119"/>
            <a:chExt cx="1344319" cy="671998"/>
          </a:xfrm>
        </p:grpSpPr>
        <p:sp>
          <p:nvSpPr>
            <p:cNvPr id="9" name="Rectangle 8">
              <a:extLst>
                <a:ext uri="{FF2B5EF4-FFF2-40B4-BE49-F238E27FC236}">
                  <a16:creationId xmlns:a16="http://schemas.microsoft.com/office/drawing/2014/main" id="{30465E38-B50E-2B4D-22CA-2255FB7C172B}"/>
                </a:ext>
              </a:extLst>
            </p:cNvPr>
            <p:cNvSpPr/>
            <p:nvPr/>
          </p:nvSpPr>
          <p:spPr>
            <a:xfrm>
              <a:off x="2877360" y="3672119"/>
              <a:ext cx="1344319" cy="6719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6ED6"/>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C31EC1C-A6DF-FC21-ECAC-9A4D7FB62C8A}"/>
                </a:ext>
              </a:extLst>
            </p:cNvPr>
            <p:cNvSpPr txBox="1"/>
            <p:nvPr/>
          </p:nvSpPr>
          <p:spPr>
            <a:xfrm>
              <a:off x="2877360" y="3672119"/>
              <a:ext cx="1344319" cy="6719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9050" tIns="19050" rIns="19050" bIns="19050"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3000" b="1" i="0" u="none" strike="noStrike" kern="1200" cap="none" spc="0" normalizeH="0" baseline="0" noProof="0" dirty="0">
                  <a:ln>
                    <a:noFill/>
                  </a:ln>
                  <a:solidFill>
                    <a:srgbClr val="576ED6"/>
                  </a:solidFill>
                  <a:effectLst/>
                  <a:uLnTx/>
                  <a:uFillTx/>
                  <a:latin typeface="Arial" panose="020B0604020202020204" pitchFamily="34" charset="0"/>
                  <a:ea typeface="+mn-ea"/>
                  <a:cs typeface="Arial" panose="020B0604020202020204" pitchFamily="34" charset="0"/>
                </a:rPr>
                <a:t>Retire</a:t>
              </a:r>
              <a:r>
                <a:rPr kumimoji="0" lang="en-US" sz="3000" b="1" i="0" u="none" strike="noStrike" kern="1200" cap="none" spc="0" normalizeH="0" baseline="0" noProof="0" dirty="0">
                  <a:ln>
                    <a:noFill/>
                  </a:ln>
                  <a:solidFill>
                    <a:srgbClr val="576ED6"/>
                  </a:solidFill>
                  <a:effectLst/>
                  <a:uLnTx/>
                  <a:uFillTx/>
                  <a:latin typeface="Arial" panose="020B0604020202020204"/>
                  <a:ea typeface="+mn-ea"/>
                  <a:cs typeface="+mn-cs"/>
                </a:rPr>
                <a:t> </a:t>
              </a:r>
            </a:p>
          </p:txBody>
        </p:sp>
      </p:grpSp>
      <p:sp>
        <p:nvSpPr>
          <p:cNvPr id="15" name="Title 3">
            <a:extLst>
              <a:ext uri="{FF2B5EF4-FFF2-40B4-BE49-F238E27FC236}">
                <a16:creationId xmlns:a16="http://schemas.microsoft.com/office/drawing/2014/main" id="{9E28CA72-D250-2358-FC30-8ACE327C857B}"/>
              </a:ext>
            </a:extLst>
          </p:cNvPr>
          <p:cNvSpPr>
            <a:spLocks noGrp="1"/>
          </p:cNvSpPr>
          <p:nvPr>
            <p:ph type="title"/>
          </p:nvPr>
        </p:nvSpPr>
        <p:spPr>
          <a:xfrm>
            <a:off x="548640" y="923544"/>
            <a:ext cx="4050792" cy="5026169"/>
          </a:xfrm>
        </p:spPr>
        <p:txBody>
          <a:bodyPr anchor="t">
            <a:normAutofit/>
          </a:bodyPr>
          <a:lstStyle/>
          <a:p>
            <a:pPr defTabSz="342821">
              <a:defRPr/>
            </a:pPr>
            <a:r>
              <a:rPr lang="en-US" sz="2400" b="0" dirty="0"/>
              <a:t>What to do:</a:t>
            </a:r>
            <a:br>
              <a:rPr lang="en-US" dirty="0"/>
            </a:br>
            <a:r>
              <a:rPr lang="en-US" b="1" dirty="0"/>
              <a:t>Verify resignation requirements</a:t>
            </a:r>
            <a:br>
              <a:rPr lang="en-US" b="1" dirty="0"/>
            </a:br>
            <a:br>
              <a:rPr lang="en-US" sz="4000" b="1" i="1" dirty="0"/>
            </a:br>
            <a:r>
              <a:rPr lang="en-US" sz="2400" b="0" dirty="0"/>
              <a:t>When:</a:t>
            </a:r>
            <a:br>
              <a:rPr lang="en-US" b="1" dirty="0"/>
            </a:br>
            <a:r>
              <a:rPr lang="en-US" b="1" dirty="0"/>
              <a:t>Now</a:t>
            </a:r>
            <a:br>
              <a:rPr lang="en-US" b="1" dirty="0"/>
            </a:br>
            <a:br>
              <a:rPr lang="en-US" sz="4000" b="1" dirty="0"/>
            </a:br>
            <a:r>
              <a:rPr lang="en-US" sz="2400" b="0" dirty="0"/>
              <a:t>Check with employer’s Human Resources for required forms and </a:t>
            </a:r>
            <a:br>
              <a:rPr lang="en-US" sz="2400" b="0" dirty="0"/>
            </a:br>
            <a:r>
              <a:rPr lang="en-US" sz="2400" b="0" dirty="0"/>
              <a:t>process.</a:t>
            </a:r>
            <a:br>
              <a:rPr lang="en-US" dirty="0"/>
            </a:br>
            <a:endParaRPr lang="en-US" sz="2400" dirty="0"/>
          </a:p>
        </p:txBody>
      </p:sp>
    </p:spTree>
    <p:extLst>
      <p:ext uri="{BB962C8B-B14F-4D97-AF65-F5344CB8AC3E}">
        <p14:creationId xmlns:p14="http://schemas.microsoft.com/office/powerpoint/2010/main" val="1252964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04FCD2A0-1E38-C364-C6B8-209A607C6C7A}"/>
              </a:ext>
            </a:extLst>
          </p:cNvPr>
          <p:cNvSpPr>
            <a:spLocks noGrp="1"/>
          </p:cNvSpPr>
          <p:nvPr>
            <p:ph type="title"/>
          </p:nvPr>
        </p:nvSpPr>
        <p:spPr>
          <a:xfrm>
            <a:off x="548640" y="923544"/>
            <a:ext cx="4050792" cy="4723939"/>
          </a:xfrm>
        </p:spPr>
        <p:txBody>
          <a:bodyPr anchor="t"/>
          <a:lstStyle/>
          <a:p>
            <a:pPr defTabSz="342821">
              <a:defRPr/>
            </a:pPr>
            <a:r>
              <a:rPr lang="en-US" sz="2400" b="0" dirty="0"/>
              <a:t>What to do:</a:t>
            </a:r>
            <a:br>
              <a:rPr lang="en-US" dirty="0"/>
            </a:br>
            <a:r>
              <a:rPr lang="en-US" b="1" dirty="0"/>
              <a:t>Research health benefits coverage</a:t>
            </a:r>
            <a:br>
              <a:rPr lang="en-US" b="1" dirty="0"/>
            </a:br>
            <a:br>
              <a:rPr lang="en-US" sz="4000" b="1" i="1" dirty="0"/>
            </a:br>
            <a:r>
              <a:rPr lang="en-US" sz="2400" b="0" dirty="0"/>
              <a:t>When:</a:t>
            </a:r>
            <a:br>
              <a:rPr lang="en-US" b="1" dirty="0"/>
            </a:br>
            <a:r>
              <a:rPr lang="en-US" b="1" dirty="0"/>
              <a:t>Now</a:t>
            </a:r>
            <a:br>
              <a:rPr lang="en-US" b="1" dirty="0"/>
            </a:br>
            <a:br>
              <a:rPr lang="en-US" sz="4000" b="1" dirty="0"/>
            </a:br>
            <a:r>
              <a:rPr lang="en-US" sz="2400" b="0" dirty="0"/>
              <a:t>CalSTRS does not </a:t>
            </a:r>
            <a:br>
              <a:rPr lang="en-US" sz="2400" b="0" dirty="0"/>
            </a:br>
            <a:r>
              <a:rPr lang="en-US" sz="2400" b="0" dirty="0"/>
              <a:t>provide health benefits.</a:t>
            </a:r>
          </a:p>
        </p:txBody>
      </p:sp>
      <p:sp>
        <p:nvSpPr>
          <p:cNvPr id="3" name="TextBox 2">
            <a:extLst>
              <a:ext uri="{FF2B5EF4-FFF2-40B4-BE49-F238E27FC236}">
                <a16:creationId xmlns:a16="http://schemas.microsoft.com/office/drawing/2014/main" id="{8C27E525-BCC2-C4A1-436B-3A63FF71A857}"/>
              </a:ext>
            </a:extLst>
          </p:cNvPr>
          <p:cNvSpPr txBox="1"/>
          <p:nvPr/>
        </p:nvSpPr>
        <p:spPr>
          <a:xfrm>
            <a:off x="6926585" y="1621725"/>
            <a:ext cx="5104901" cy="3514695"/>
          </a:xfrm>
          <a:prstGeom prst="rect">
            <a:avLst/>
          </a:prstGeom>
          <a:noFill/>
        </p:spPr>
        <p:txBody>
          <a:bodyPr lIns="108853" tIns="54427" rIns="108853" bIns="54427">
            <a:spAutoFit/>
          </a:bodyPr>
          <a:lstStyle/>
          <a:p>
            <a:pPr marL="0" marR="0" lvl="0" indent="0" algn="l" defTabSz="528567" rtl="0" eaLnBrk="1" fontAlgn="base" latinLnBrk="0" hangingPunct="1">
              <a:lnSpc>
                <a:spcPct val="100000"/>
              </a:lnSpc>
              <a:spcBef>
                <a:spcPct val="0"/>
              </a:spcBef>
              <a:spcAft>
                <a:spcPct val="0"/>
              </a:spcAft>
              <a:buClrTx/>
              <a:buSzTx/>
              <a:buFontTx/>
              <a:buNone/>
              <a:tabLst/>
              <a:defRPr/>
            </a:pPr>
            <a:r>
              <a:rPr kumimoji="0" lang="en-US" sz="345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mn-cs"/>
                <a:sym typeface="Wingdings"/>
              </a:rPr>
              <a:t>Contact your employer about retiree health benefits</a:t>
            </a:r>
          </a:p>
          <a:p>
            <a:pPr marL="0" marR="0" lvl="0" indent="0" algn="l" defTabSz="528567" rtl="0" eaLnBrk="1" fontAlgn="base" latinLnBrk="0" hangingPunct="1">
              <a:lnSpc>
                <a:spcPct val="100000"/>
              </a:lnSpc>
              <a:spcBef>
                <a:spcPct val="0"/>
              </a:spcBef>
              <a:spcAft>
                <a:spcPct val="0"/>
              </a:spcAft>
              <a:buClrTx/>
              <a:buSzTx/>
              <a:buFontTx/>
              <a:buNone/>
              <a:tabLst/>
              <a:defRPr/>
            </a:pPr>
            <a:endParaRPr kumimoji="0" lang="en-US" sz="345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mn-cs"/>
              <a:sym typeface="Wingdings"/>
            </a:endParaRPr>
          </a:p>
          <a:p>
            <a:pPr marL="0" marR="0" lvl="0" indent="0" algn="l" defTabSz="528567" rtl="0" eaLnBrk="1" fontAlgn="base" latinLnBrk="0" hangingPunct="1">
              <a:lnSpc>
                <a:spcPct val="100000"/>
              </a:lnSpc>
              <a:spcBef>
                <a:spcPct val="0"/>
              </a:spcBef>
              <a:spcAft>
                <a:spcPct val="0"/>
              </a:spcAft>
              <a:buClrTx/>
              <a:buSzTx/>
              <a:buFontTx/>
              <a:buNone/>
              <a:tabLst/>
              <a:defRPr/>
            </a:pPr>
            <a:r>
              <a:rPr kumimoji="0" lang="en-US" sz="345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mn-cs"/>
                <a:sym typeface="Wingdings"/>
              </a:rPr>
              <a:t>Shop your own coverage with Covered California</a:t>
            </a:r>
            <a:endParaRPr kumimoji="0" lang="en-US" sz="345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mn-cs"/>
            </a:endParaRPr>
          </a:p>
          <a:p>
            <a:pPr marL="340155" marR="0" lvl="0" indent="-340155" algn="l" defTabSz="528567"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25"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mn-cs"/>
            </a:endParaRPr>
          </a:p>
        </p:txBody>
      </p:sp>
      <p:sp>
        <p:nvSpPr>
          <p:cNvPr id="4" name="TextBox 7">
            <a:extLst>
              <a:ext uri="{FF2B5EF4-FFF2-40B4-BE49-F238E27FC236}">
                <a16:creationId xmlns:a16="http://schemas.microsoft.com/office/drawing/2014/main" id="{3975B04A-2B92-02FA-F39B-42B3D529FF9B}"/>
              </a:ext>
            </a:extLst>
          </p:cNvPr>
          <p:cNvSpPr txBox="1">
            <a:spLocks noChangeArrowheads="1"/>
          </p:cNvSpPr>
          <p:nvPr/>
        </p:nvSpPr>
        <p:spPr bwMode="auto">
          <a:xfrm>
            <a:off x="5343209" y="1621725"/>
            <a:ext cx="1888147" cy="1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3" tIns="54427" rIns="108853" bIns="54427">
            <a:spAutoFit/>
          </a:bodyPr>
          <a:lstStyle/>
          <a:p>
            <a:pPr marL="0" marR="0" lvl="0" indent="0" algn="l" defTabSz="528567" rtl="0" eaLnBrk="1" fontAlgn="base" latinLnBrk="0" hangingPunct="1">
              <a:lnSpc>
                <a:spcPct val="100000"/>
              </a:lnSpc>
              <a:spcBef>
                <a:spcPct val="0"/>
              </a:spcBef>
              <a:spcAft>
                <a:spcPct val="0"/>
              </a:spcAft>
              <a:buClrTx/>
              <a:buSzTx/>
              <a:buFontTx/>
              <a:buNone/>
              <a:tabLst/>
              <a:defRPr/>
            </a:pPr>
            <a:r>
              <a:rPr kumimoji="0" lang="en-US" altLang="en-US" sz="9524" b="0" i="0" u="none" strike="noStrike" kern="1200" cap="none" spc="0" normalizeH="0" baseline="0" noProof="0" dirty="0">
                <a:ln>
                  <a:noFill/>
                </a:ln>
                <a:solidFill>
                  <a:srgbClr val="576ED6"/>
                </a:solidFill>
                <a:effectLst/>
                <a:uLnTx/>
                <a:uFillTx/>
                <a:latin typeface="Arial" panose="020B0604020202020204" pitchFamily="34" charset="0"/>
                <a:ea typeface="ＭＳ Ｐゴシック" panose="020B0600070205080204" pitchFamily="34" charset="-128"/>
                <a:cs typeface="+mn-cs"/>
                <a:sym typeface="Wingdings" panose="05000000000000000000" pitchFamily="2" charset="2"/>
              </a:rPr>
              <a:t></a:t>
            </a:r>
            <a:endParaRPr kumimoji="0" lang="en-US" altLang="en-US" sz="2100" b="0" i="0" u="none" strike="noStrike" kern="1200" cap="none" spc="0" normalizeH="0" baseline="0" noProof="0" dirty="0">
              <a:ln>
                <a:noFill/>
              </a:ln>
              <a:solidFill>
                <a:srgbClr val="576ED6"/>
              </a:solidFill>
              <a:effectLst/>
              <a:uLnTx/>
              <a:uFillTx/>
              <a:latin typeface="Arial" panose="020B0604020202020204" pitchFamily="34" charset="0"/>
              <a:ea typeface="ＭＳ Ｐゴシック" panose="020B0600070205080204" pitchFamily="34" charset="-128"/>
              <a:cs typeface="+mn-cs"/>
            </a:endParaRPr>
          </a:p>
        </p:txBody>
      </p:sp>
      <p:sp>
        <p:nvSpPr>
          <p:cNvPr id="6" name="TextBox 8">
            <a:extLst>
              <a:ext uri="{FF2B5EF4-FFF2-40B4-BE49-F238E27FC236}">
                <a16:creationId xmlns:a16="http://schemas.microsoft.com/office/drawing/2014/main" id="{FC50823C-0B5F-F602-09E2-03D268E09AC1}"/>
              </a:ext>
            </a:extLst>
          </p:cNvPr>
          <p:cNvSpPr txBox="1">
            <a:spLocks noChangeArrowheads="1"/>
          </p:cNvSpPr>
          <p:nvPr/>
        </p:nvSpPr>
        <p:spPr bwMode="auto">
          <a:xfrm>
            <a:off x="5343209" y="3325344"/>
            <a:ext cx="1888147" cy="157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3" tIns="54427" rIns="108853" bIns="54427">
            <a:spAutoFit/>
          </a:bodyPr>
          <a:lstStyle/>
          <a:p>
            <a:pPr marL="0" marR="0" lvl="0" indent="0" algn="l" defTabSz="528567" rtl="0" eaLnBrk="1" fontAlgn="base" latinLnBrk="0" hangingPunct="1">
              <a:lnSpc>
                <a:spcPct val="100000"/>
              </a:lnSpc>
              <a:spcBef>
                <a:spcPct val="0"/>
              </a:spcBef>
              <a:spcAft>
                <a:spcPct val="0"/>
              </a:spcAft>
              <a:buClrTx/>
              <a:buSzTx/>
              <a:buFontTx/>
              <a:buNone/>
              <a:tabLst/>
              <a:defRPr/>
            </a:pPr>
            <a:r>
              <a:rPr kumimoji="0" lang="en-US" altLang="en-US" sz="9524" b="0" i="0" u="none" strike="noStrike" kern="1200" cap="none" spc="0" normalizeH="0" baseline="0" noProof="0" dirty="0">
                <a:ln>
                  <a:noFill/>
                </a:ln>
                <a:solidFill>
                  <a:srgbClr val="576ED6"/>
                </a:solidFill>
                <a:effectLst/>
                <a:uLnTx/>
                <a:uFillTx/>
                <a:latin typeface="Arial" panose="020B0604020202020204" pitchFamily="34" charset="0"/>
                <a:ea typeface="ＭＳ Ｐゴシック" panose="020B0600070205080204" pitchFamily="34" charset="-128"/>
                <a:cs typeface="+mn-cs"/>
                <a:sym typeface="Wingdings" panose="05000000000000000000" pitchFamily="2" charset="2"/>
              </a:rPr>
              <a:t></a:t>
            </a:r>
            <a:endParaRPr kumimoji="0" lang="en-US" altLang="en-US" sz="2100" b="0" i="0" u="none" strike="noStrike" kern="1200" cap="none" spc="0" normalizeH="0" baseline="0" noProof="0" dirty="0">
              <a:ln>
                <a:noFill/>
              </a:ln>
              <a:solidFill>
                <a:srgbClr val="576ED6"/>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26502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1F1FA3C7-D9C5-2779-A19B-093E3D0E0D06}"/>
              </a:ext>
            </a:extLst>
          </p:cNvPr>
          <p:cNvSpPr>
            <a:spLocks noGrp="1"/>
          </p:cNvSpPr>
          <p:nvPr>
            <p:ph type="title"/>
          </p:nvPr>
        </p:nvSpPr>
        <p:spPr>
          <a:xfrm>
            <a:off x="548640" y="923544"/>
            <a:ext cx="4053683" cy="4723939"/>
          </a:xfrm>
        </p:spPr>
        <p:txBody>
          <a:bodyPr anchor="t"/>
          <a:lstStyle/>
          <a:p>
            <a:pPr defTabSz="342821">
              <a:defRPr/>
            </a:pPr>
            <a:r>
              <a:rPr lang="en-US" sz="2400" b="0" dirty="0"/>
              <a:t>What to do:</a:t>
            </a:r>
            <a:br>
              <a:rPr lang="en-US" dirty="0"/>
            </a:br>
            <a:r>
              <a:rPr lang="en-US" b="1" dirty="0"/>
              <a:t>Know the Social Security rules</a:t>
            </a:r>
            <a:br>
              <a:rPr lang="en-US" b="1" dirty="0"/>
            </a:br>
            <a:br>
              <a:rPr lang="en-US" sz="4000" b="1" i="1" dirty="0"/>
            </a:br>
            <a:r>
              <a:rPr lang="en-US" sz="2400" b="0" dirty="0"/>
              <a:t>When:</a:t>
            </a:r>
            <a:br>
              <a:rPr lang="en-US" b="1" dirty="0"/>
            </a:br>
            <a:r>
              <a:rPr lang="en-US" b="1" dirty="0"/>
              <a:t>Now</a:t>
            </a:r>
            <a:br>
              <a:rPr lang="en-US" b="1" dirty="0"/>
            </a:br>
            <a:br>
              <a:rPr lang="en-US" sz="4000" b="1" dirty="0"/>
            </a:br>
            <a:r>
              <a:rPr lang="en-US" sz="2400" b="0" dirty="0"/>
              <a:t>Contact the Social </a:t>
            </a:r>
            <a:br>
              <a:rPr lang="en-US" sz="2400" b="0" dirty="0"/>
            </a:br>
            <a:r>
              <a:rPr lang="en-US" sz="2400" b="0" dirty="0"/>
              <a:t>Security Administration </a:t>
            </a:r>
            <a:br>
              <a:rPr lang="en-US" sz="2400" b="0" dirty="0"/>
            </a:br>
            <a:r>
              <a:rPr lang="en-US" sz="2400" b="0" dirty="0"/>
              <a:t>for more information.</a:t>
            </a:r>
          </a:p>
        </p:txBody>
      </p:sp>
      <p:graphicFrame>
        <p:nvGraphicFramePr>
          <p:cNvPr id="3" name="Diagram 2">
            <a:extLst>
              <a:ext uri="{FF2B5EF4-FFF2-40B4-BE49-F238E27FC236}">
                <a16:creationId xmlns:a16="http://schemas.microsoft.com/office/drawing/2014/main" id="{0FCC30B7-3CBE-8984-3605-EF9B1324CA9E}"/>
              </a:ext>
            </a:extLst>
          </p:cNvPr>
          <p:cNvGraphicFramePr/>
          <p:nvPr>
            <p:extLst>
              <p:ext uri="{D42A27DB-BD31-4B8C-83A1-F6EECF244321}">
                <p14:modId xmlns:p14="http://schemas.microsoft.com/office/powerpoint/2010/main" val="3374196933"/>
              </p:ext>
            </p:extLst>
          </p:nvPr>
        </p:nvGraphicFramePr>
        <p:xfrm>
          <a:off x="5094178" y="1308366"/>
          <a:ext cx="6665431" cy="4063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098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65ED273-EFEC-08D4-DCD1-DD7941EED2BB}"/>
              </a:ext>
            </a:extLst>
          </p:cNvPr>
          <p:cNvPicPr>
            <a:picLocks noChangeAspect="1"/>
          </p:cNvPicPr>
          <p:nvPr/>
        </p:nvPicPr>
        <p:blipFill rotWithShape="1">
          <a:blip r:embed="rId2"/>
          <a:srcRect l="26516" r="26614"/>
          <a:stretch/>
        </p:blipFill>
        <p:spPr>
          <a:xfrm>
            <a:off x="6011340" y="910919"/>
            <a:ext cx="4842510" cy="5036162"/>
          </a:xfrm>
          <a:prstGeom prst="rect">
            <a:avLst/>
          </a:prstGeom>
          <a:ln>
            <a:solidFill>
              <a:srgbClr val="03045E"/>
            </a:solidFill>
          </a:ln>
        </p:spPr>
      </p:pic>
      <p:sp>
        <p:nvSpPr>
          <p:cNvPr id="4" name="Rectangle 3">
            <a:extLst>
              <a:ext uri="{FF2B5EF4-FFF2-40B4-BE49-F238E27FC236}">
                <a16:creationId xmlns:a16="http://schemas.microsoft.com/office/drawing/2014/main" id="{FB4A78DB-4B6C-BAC0-0F53-71F35E05327F}"/>
              </a:ext>
            </a:extLst>
          </p:cNvPr>
          <p:cNvSpPr/>
          <p:nvPr/>
        </p:nvSpPr>
        <p:spPr>
          <a:xfrm>
            <a:off x="5153005" y="4702504"/>
            <a:ext cx="6559180" cy="435386"/>
          </a:xfrm>
          <a:prstGeom prst="rect">
            <a:avLst/>
          </a:prstGeom>
          <a:solidFill>
            <a:srgbClr val="03045E"/>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CalSTRS.com/ready-to-retire</a:t>
            </a:r>
          </a:p>
        </p:txBody>
      </p:sp>
      <p:sp>
        <p:nvSpPr>
          <p:cNvPr id="6" name="Title 3">
            <a:extLst>
              <a:ext uri="{FF2B5EF4-FFF2-40B4-BE49-F238E27FC236}">
                <a16:creationId xmlns:a16="http://schemas.microsoft.com/office/drawing/2014/main" id="{50A5C4CA-BC3C-C84E-2427-83BA9E493DBA}"/>
              </a:ext>
            </a:extLst>
          </p:cNvPr>
          <p:cNvSpPr>
            <a:spLocks noGrp="1"/>
          </p:cNvSpPr>
          <p:nvPr>
            <p:ph type="title"/>
          </p:nvPr>
        </p:nvSpPr>
        <p:spPr>
          <a:xfrm>
            <a:off x="548640" y="923544"/>
            <a:ext cx="4053683" cy="4723939"/>
          </a:xfrm>
        </p:spPr>
        <p:txBody>
          <a:bodyPr anchor="t"/>
          <a:lstStyle/>
          <a:p>
            <a:pPr defTabSz="342821">
              <a:defRPr/>
            </a:pPr>
            <a:r>
              <a:rPr lang="en-US" sz="2400" b="0" dirty="0"/>
              <a:t>What to do:</a:t>
            </a:r>
            <a:br>
              <a:rPr lang="en-US" dirty="0"/>
            </a:br>
            <a:r>
              <a:rPr lang="en-US" b="1" dirty="0"/>
              <a:t>Visit the </a:t>
            </a:r>
            <a:r>
              <a:rPr lang="en-US" i="1" dirty="0"/>
              <a:t>Ready to retire?</a:t>
            </a:r>
            <a:r>
              <a:rPr lang="en-US" dirty="0"/>
              <a:t> webpage</a:t>
            </a:r>
            <a:br>
              <a:rPr lang="en-US" b="1" dirty="0"/>
            </a:br>
            <a:br>
              <a:rPr lang="en-US" sz="4000" b="1" i="1" dirty="0"/>
            </a:br>
            <a:r>
              <a:rPr lang="en-US" sz="2400" b="0" dirty="0"/>
              <a:t>When:</a:t>
            </a:r>
            <a:br>
              <a:rPr lang="en-US" b="1" dirty="0"/>
            </a:br>
            <a:r>
              <a:rPr lang="en-US" b="1" dirty="0"/>
              <a:t>Now</a:t>
            </a:r>
            <a:br>
              <a:rPr lang="en-US" b="1" dirty="0"/>
            </a:br>
            <a:br>
              <a:rPr lang="en-US" sz="4000" b="1" dirty="0"/>
            </a:br>
            <a:r>
              <a:rPr lang="en-US" sz="2400" b="0" dirty="0"/>
              <a:t>Easy access to the resources you need </a:t>
            </a:r>
            <a:br>
              <a:rPr lang="en-US" sz="2400" b="0" dirty="0"/>
            </a:br>
            <a:r>
              <a:rPr lang="en-US" sz="2400" b="0" dirty="0"/>
              <a:t>now as you prepare for retirement.</a:t>
            </a:r>
          </a:p>
        </p:txBody>
      </p:sp>
    </p:spTree>
    <p:extLst>
      <p:ext uri="{BB962C8B-B14F-4D97-AF65-F5344CB8AC3E}">
        <p14:creationId xmlns:p14="http://schemas.microsoft.com/office/powerpoint/2010/main" val="167747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11" name="Title 3">
            <a:extLst>
              <a:ext uri="{FF2B5EF4-FFF2-40B4-BE49-F238E27FC236}">
                <a16:creationId xmlns:a16="http://schemas.microsoft.com/office/drawing/2014/main" id="{23F1BDEB-2723-1CBC-BE9C-1DC75A8523AE}"/>
              </a:ext>
            </a:extLst>
          </p:cNvPr>
          <p:cNvSpPr>
            <a:spLocks noGrp="1"/>
          </p:cNvSpPr>
          <p:nvPr>
            <p:ph type="title"/>
          </p:nvPr>
        </p:nvSpPr>
        <p:spPr>
          <a:xfrm>
            <a:off x="548640" y="927335"/>
            <a:ext cx="3267979" cy="4723939"/>
          </a:xfrm>
        </p:spPr>
        <p:txBody>
          <a:bodyPr anchor="t"/>
          <a:lstStyle/>
          <a:p>
            <a:pPr defTabSz="342821">
              <a:defRPr/>
            </a:pPr>
            <a:r>
              <a:rPr lang="en-US" sz="2400" b="0" dirty="0"/>
              <a:t>What to do:</a:t>
            </a:r>
            <a:br>
              <a:rPr lang="en-US" dirty="0"/>
            </a:br>
            <a:r>
              <a:rPr lang="en-US" b="1" dirty="0"/>
              <a:t>Register for </a:t>
            </a:r>
            <a:br>
              <a:rPr lang="en-US" b="1" dirty="0"/>
            </a:br>
            <a:r>
              <a:rPr lang="en-US" b="1" i="1" dirty="0"/>
              <a:t>my</a:t>
            </a:r>
            <a:r>
              <a:rPr lang="en-US" b="1" dirty="0"/>
              <a:t>CalSTRS</a:t>
            </a:r>
            <a:br>
              <a:rPr lang="en-US" b="1" dirty="0"/>
            </a:br>
            <a:br>
              <a:rPr lang="en-US" sz="4000" b="1" dirty="0"/>
            </a:br>
            <a:r>
              <a:rPr lang="en-US" sz="2400" b="0" dirty="0"/>
              <a:t>When:</a:t>
            </a:r>
            <a:br>
              <a:rPr lang="en-US" b="1" dirty="0"/>
            </a:br>
            <a:r>
              <a:rPr lang="en-US" b="1" dirty="0"/>
              <a:t>Now</a:t>
            </a:r>
            <a:br>
              <a:rPr lang="en-US" b="1" dirty="0"/>
            </a:br>
            <a:br>
              <a:rPr lang="en-US" sz="4000" dirty="0"/>
            </a:br>
            <a:r>
              <a:rPr lang="en-US" sz="2400" b="0" dirty="0"/>
              <a:t>Visit </a:t>
            </a:r>
            <a:r>
              <a:rPr lang="en-US" sz="2400" b="0" i="1" dirty="0"/>
              <a:t>my</a:t>
            </a:r>
            <a:r>
              <a:rPr lang="en-US" sz="2400" b="0" dirty="0"/>
              <a:t>CalSTRS.com.</a:t>
            </a:r>
          </a:p>
        </p:txBody>
      </p:sp>
      <p:pic>
        <p:nvPicPr>
          <p:cNvPr id="12" name="Picture 3">
            <a:extLst>
              <a:ext uri="{FF2B5EF4-FFF2-40B4-BE49-F238E27FC236}">
                <a16:creationId xmlns:a16="http://schemas.microsoft.com/office/drawing/2014/main" id="{E1F8148C-7CBC-C883-8C60-8B69544AB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700" y="977147"/>
            <a:ext cx="6663278" cy="49037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Oval 12">
            <a:extLst>
              <a:ext uri="{FF2B5EF4-FFF2-40B4-BE49-F238E27FC236}">
                <a16:creationId xmlns:a16="http://schemas.microsoft.com/office/drawing/2014/main" id="{B18E2853-4174-4590-6B2B-6632C8071488}"/>
              </a:ext>
            </a:extLst>
          </p:cNvPr>
          <p:cNvSpPr/>
          <p:nvPr/>
        </p:nvSpPr>
        <p:spPr>
          <a:xfrm>
            <a:off x="7401384" y="2486032"/>
            <a:ext cx="1940529" cy="819070"/>
          </a:xfrm>
          <a:prstGeom prst="ellipse">
            <a:avLst/>
          </a:prstGeom>
          <a:noFill/>
          <a:ln w="3810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8567"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50558B"/>
              </a:solidFill>
              <a:effectLst/>
              <a:uLnTx/>
              <a:uFillTx/>
              <a:latin typeface="Calibri"/>
              <a:ea typeface="+mn-ea"/>
              <a:cs typeface="+mn-cs"/>
            </a:endParaRPr>
          </a:p>
        </p:txBody>
      </p:sp>
      <p:sp>
        <p:nvSpPr>
          <p:cNvPr id="14" name="Oval 13">
            <a:extLst>
              <a:ext uri="{FF2B5EF4-FFF2-40B4-BE49-F238E27FC236}">
                <a16:creationId xmlns:a16="http://schemas.microsoft.com/office/drawing/2014/main" id="{42FE0B8C-8178-F6F1-C11C-E6CB19928D99}"/>
              </a:ext>
            </a:extLst>
          </p:cNvPr>
          <p:cNvSpPr/>
          <p:nvPr/>
        </p:nvSpPr>
        <p:spPr>
          <a:xfrm>
            <a:off x="5356600" y="3714126"/>
            <a:ext cx="1940529" cy="819070"/>
          </a:xfrm>
          <a:prstGeom prst="ellipse">
            <a:avLst/>
          </a:prstGeom>
          <a:noFill/>
          <a:ln w="3810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8567"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DE1F6493-C8BF-2D15-8ACC-57A37039E77D}"/>
              </a:ext>
            </a:extLst>
          </p:cNvPr>
          <p:cNvSpPr/>
          <p:nvPr/>
        </p:nvSpPr>
        <p:spPr>
          <a:xfrm>
            <a:off x="7440075" y="3714126"/>
            <a:ext cx="1940529" cy="819070"/>
          </a:xfrm>
          <a:prstGeom prst="ellipse">
            <a:avLst/>
          </a:prstGeom>
          <a:noFill/>
          <a:ln w="38100">
            <a:solidFill>
              <a:srgbClr val="576ED6"/>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8567"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5789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11C8818-FC1D-95C7-96F7-B0A9E41A1FFD}"/>
              </a:ext>
            </a:extLst>
          </p:cNvPr>
          <p:cNvPicPr>
            <a:picLocks noChangeAspect="1"/>
          </p:cNvPicPr>
          <p:nvPr/>
        </p:nvPicPr>
        <p:blipFill rotWithShape="1">
          <a:blip r:embed="rId2"/>
          <a:srcRect l="29819" r="23847"/>
          <a:stretch/>
        </p:blipFill>
        <p:spPr>
          <a:xfrm>
            <a:off x="6076178" y="912360"/>
            <a:ext cx="4784429" cy="5033280"/>
          </a:xfrm>
          <a:prstGeom prst="rect">
            <a:avLst/>
          </a:prstGeom>
        </p:spPr>
      </p:pic>
      <p:sp>
        <p:nvSpPr>
          <p:cNvPr id="4" name="Oval 3">
            <a:extLst>
              <a:ext uri="{FF2B5EF4-FFF2-40B4-BE49-F238E27FC236}">
                <a16:creationId xmlns:a16="http://schemas.microsoft.com/office/drawing/2014/main" id="{6ED9324F-8483-FB39-91AA-25175E5CC991}"/>
              </a:ext>
            </a:extLst>
          </p:cNvPr>
          <p:cNvSpPr/>
          <p:nvPr/>
        </p:nvSpPr>
        <p:spPr>
          <a:xfrm>
            <a:off x="7498128" y="4484717"/>
            <a:ext cx="1940529" cy="819070"/>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8567"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srgbClr val="50558B"/>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B220B2C-9E5C-8215-7D26-687437F4CA6E}"/>
              </a:ext>
            </a:extLst>
          </p:cNvPr>
          <p:cNvPicPr>
            <a:picLocks noChangeAspect="1"/>
          </p:cNvPicPr>
          <p:nvPr/>
        </p:nvPicPr>
        <p:blipFill rotWithShape="1">
          <a:blip r:embed="rId3"/>
          <a:srcRect l="22230" r="21883"/>
          <a:stretch/>
        </p:blipFill>
        <p:spPr>
          <a:xfrm>
            <a:off x="5582987" y="912360"/>
            <a:ext cx="5770813" cy="5033280"/>
          </a:xfrm>
          <a:prstGeom prst="rect">
            <a:avLst/>
          </a:prstGeom>
          <a:ln>
            <a:solidFill>
              <a:srgbClr val="03045E"/>
            </a:solidFill>
          </a:ln>
        </p:spPr>
      </p:pic>
      <p:sp>
        <p:nvSpPr>
          <p:cNvPr id="13" name="TextBox 12">
            <a:extLst>
              <a:ext uri="{FF2B5EF4-FFF2-40B4-BE49-F238E27FC236}">
                <a16:creationId xmlns:a16="http://schemas.microsoft.com/office/drawing/2014/main" id="{03DE0EBD-CFA4-DAB9-5150-A7C74E737358}"/>
              </a:ext>
            </a:extLst>
          </p:cNvPr>
          <p:cNvSpPr txBox="1"/>
          <p:nvPr/>
        </p:nvSpPr>
        <p:spPr>
          <a:xfrm>
            <a:off x="548640" y="881012"/>
            <a:ext cx="4114800" cy="5084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rPr>
              <a:t>What to do: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rPr>
              <a:t>Know what CalSTRS requires to retire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rPr>
              <a:t>When: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rPr>
              <a:t>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1"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rPr>
              <a:t>Service Retirement application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1"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rPr>
              <a:t>Express Benefit Report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1"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rPr>
              <a:t>Direct Deposit Authorization </a:t>
            </a:r>
            <a:r>
              <a:rPr kumimoji="0" lang="en-US" sz="2400" b="0" u="none" strike="noStrike" kern="1200" cap="none" spc="0" normalizeH="0" baseline="0" noProof="0" dirty="0">
                <a:ln>
                  <a:noFill/>
                </a:ln>
                <a:solidFill>
                  <a:srgbClr val="03045E"/>
                </a:solidFill>
                <a:effectLst/>
                <a:uLnTx/>
                <a:uFillTx/>
                <a:latin typeface="Arial" panose="020B0604020202020204" pitchFamily="34" charset="0"/>
                <a:ea typeface="+mn-ea"/>
                <a:cs typeface="Arial" panose="020B0604020202020204" pitchFamily="34" charset="0"/>
              </a:rPr>
              <a:t>(optional)</a:t>
            </a:r>
          </a:p>
        </p:txBody>
      </p:sp>
    </p:spTree>
    <p:extLst>
      <p:ext uri="{BB962C8B-B14F-4D97-AF65-F5344CB8AC3E}">
        <p14:creationId xmlns:p14="http://schemas.microsoft.com/office/powerpoint/2010/main" val="171960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B8B9A793-D42F-FD5D-E37A-7EC889FF6690}"/>
              </a:ext>
            </a:extLst>
          </p:cNvPr>
          <p:cNvSpPr>
            <a:spLocks noGrp="1"/>
          </p:cNvSpPr>
          <p:nvPr>
            <p:ph type="title"/>
          </p:nvPr>
        </p:nvSpPr>
        <p:spPr>
          <a:xfrm>
            <a:off x="548640" y="923544"/>
            <a:ext cx="3942632" cy="5204714"/>
          </a:xfrm>
        </p:spPr>
        <p:txBody>
          <a:bodyPr anchor="t">
            <a:normAutofit/>
          </a:bodyPr>
          <a:lstStyle/>
          <a:p>
            <a:pPr defTabSz="342821">
              <a:defRPr/>
            </a:pPr>
            <a:r>
              <a:rPr lang="en-US" sz="2400" b="0" dirty="0"/>
              <a:t>What to do:</a:t>
            </a:r>
            <a:br>
              <a:rPr lang="en-US" dirty="0"/>
            </a:br>
            <a:r>
              <a:rPr lang="en-US" b="1" dirty="0"/>
              <a:t>Apply for retirement</a:t>
            </a:r>
            <a:br>
              <a:rPr lang="en-US" b="1" dirty="0"/>
            </a:br>
            <a:br>
              <a:rPr lang="en-US" sz="4000" b="1" i="1" dirty="0"/>
            </a:br>
            <a:r>
              <a:rPr lang="en-US" sz="2400" b="0" dirty="0"/>
              <a:t>When:</a:t>
            </a:r>
            <a:br>
              <a:rPr lang="en-US" b="1" dirty="0"/>
            </a:br>
            <a:r>
              <a:rPr lang="en-US" b="1" dirty="0"/>
              <a:t>No earlier than 6 months before retirement date</a:t>
            </a:r>
            <a:br>
              <a:rPr lang="en-US" b="1" dirty="0"/>
            </a:br>
            <a:br>
              <a:rPr lang="en-US" sz="4000" b="1" dirty="0"/>
            </a:br>
            <a:r>
              <a:rPr lang="en-US" sz="2400" b="0" dirty="0"/>
              <a:t>Submit your application using </a:t>
            </a:r>
            <a:r>
              <a:rPr lang="en-US" sz="2400" b="0" i="1" dirty="0"/>
              <a:t>my</a:t>
            </a:r>
            <a:r>
              <a:rPr lang="en-US" sz="2400" b="0" dirty="0"/>
              <a:t>CalSTRS for guided assistance and faster processing.</a:t>
            </a:r>
            <a:endParaRPr lang="en-US" sz="2700" b="0" dirty="0"/>
          </a:p>
        </p:txBody>
      </p:sp>
      <p:pic>
        <p:nvPicPr>
          <p:cNvPr id="3" name="Picture 4" descr="Graphical user interface, website&#10;&#10;Description automatically generated">
            <a:extLst>
              <a:ext uri="{FF2B5EF4-FFF2-40B4-BE49-F238E27FC236}">
                <a16:creationId xmlns:a16="http://schemas.microsoft.com/office/drawing/2014/main" id="{613572AF-4B7E-DC3D-2C2A-866E7CDD2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062" r="4688"/>
          <a:stretch>
            <a:fillRect/>
          </a:stretch>
        </p:blipFill>
        <p:spPr bwMode="auto">
          <a:xfrm>
            <a:off x="5241015" y="1652951"/>
            <a:ext cx="6590656" cy="356200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68CCABB-6C5B-4E0C-A716-257E3581C738}"/>
              </a:ext>
            </a:extLst>
          </p:cNvPr>
          <p:cNvSpPr/>
          <p:nvPr/>
        </p:nvSpPr>
        <p:spPr>
          <a:xfrm>
            <a:off x="9730423" y="1818431"/>
            <a:ext cx="835737" cy="332152"/>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053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2" name="Picture 2">
            <a:extLst>
              <a:ext uri="{FF2B5EF4-FFF2-40B4-BE49-F238E27FC236}">
                <a16:creationId xmlns:a16="http://schemas.microsoft.com/office/drawing/2014/main" id="{53DFE8F1-C987-C2BE-94FE-3D0675152C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3364" y="958694"/>
            <a:ext cx="3812009" cy="4940611"/>
          </a:xfrm>
          <a:prstGeom prst="rect">
            <a:avLst/>
          </a:prstGeom>
          <a:noFill/>
          <a:ln w="9525">
            <a:solidFill>
              <a:srgbClr val="03045E"/>
            </a:solidFill>
            <a:miter lim="800000"/>
            <a:headEnd/>
            <a:tailEnd/>
          </a:ln>
          <a:extLst>
            <a:ext uri="{909E8E84-426E-40DD-AFC4-6F175D3DCCD1}">
              <a14:hiddenFill xmlns:a14="http://schemas.microsoft.com/office/drawing/2010/main">
                <a:solidFill>
                  <a:srgbClr val="FFFFFF"/>
                </a:solidFill>
              </a14:hiddenFill>
            </a:ext>
          </a:extLst>
        </p:spPr>
      </p:pic>
      <p:sp>
        <p:nvSpPr>
          <p:cNvPr id="3" name="Title 3">
            <a:extLst>
              <a:ext uri="{FF2B5EF4-FFF2-40B4-BE49-F238E27FC236}">
                <a16:creationId xmlns:a16="http://schemas.microsoft.com/office/drawing/2014/main" id="{B823BD36-17E4-1FD5-63C1-CC27B0D22004}"/>
              </a:ext>
            </a:extLst>
          </p:cNvPr>
          <p:cNvSpPr>
            <a:spLocks noGrp="1"/>
          </p:cNvSpPr>
          <p:nvPr>
            <p:ph type="title"/>
          </p:nvPr>
        </p:nvSpPr>
        <p:spPr>
          <a:xfrm>
            <a:off x="548640" y="923544"/>
            <a:ext cx="3942632" cy="5204714"/>
          </a:xfrm>
        </p:spPr>
        <p:txBody>
          <a:bodyPr anchor="t">
            <a:normAutofit/>
          </a:bodyPr>
          <a:lstStyle/>
          <a:p>
            <a:pPr defTabSz="342821">
              <a:defRPr/>
            </a:pPr>
            <a:r>
              <a:rPr lang="en-US" sz="2400" b="0" dirty="0"/>
              <a:t>What to do:</a:t>
            </a:r>
            <a:br>
              <a:rPr lang="en-US" dirty="0"/>
            </a:br>
            <a:r>
              <a:rPr lang="en-US" b="1" dirty="0"/>
              <a:t>Apply for retirement</a:t>
            </a:r>
            <a:br>
              <a:rPr lang="en-US" b="1" dirty="0"/>
            </a:br>
            <a:br>
              <a:rPr lang="en-US" sz="4000" b="1" i="1" dirty="0"/>
            </a:br>
            <a:r>
              <a:rPr lang="en-US" sz="2400" b="0" dirty="0"/>
              <a:t>When:</a:t>
            </a:r>
            <a:br>
              <a:rPr lang="en-US" b="1" dirty="0"/>
            </a:br>
            <a:r>
              <a:rPr lang="en-US" b="1" dirty="0"/>
              <a:t>No earlier than 6 months before retirement date</a:t>
            </a:r>
            <a:br>
              <a:rPr lang="en-US" b="1" dirty="0"/>
            </a:br>
            <a:br>
              <a:rPr lang="en-US" sz="4000" b="1" dirty="0"/>
            </a:br>
            <a:r>
              <a:rPr lang="en-US" sz="2400" b="0" dirty="0"/>
              <a:t>Submit your application using </a:t>
            </a:r>
            <a:r>
              <a:rPr lang="en-US" sz="2400" b="0" i="1" dirty="0"/>
              <a:t>my</a:t>
            </a:r>
            <a:r>
              <a:rPr lang="en-US" sz="2400" b="0" dirty="0"/>
              <a:t>CalSTRS for guided assistance and faster processing.</a:t>
            </a:r>
            <a:endParaRPr lang="en-US" sz="2700" b="0" dirty="0"/>
          </a:p>
        </p:txBody>
      </p:sp>
    </p:spTree>
    <p:extLst>
      <p:ext uri="{BB962C8B-B14F-4D97-AF65-F5344CB8AC3E}">
        <p14:creationId xmlns:p14="http://schemas.microsoft.com/office/powerpoint/2010/main" val="859976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6" name="Picture 2">
            <a:extLst>
              <a:ext uri="{FF2B5EF4-FFF2-40B4-BE49-F238E27FC236}">
                <a16:creationId xmlns:a16="http://schemas.microsoft.com/office/drawing/2014/main" id="{8347D8FB-2C43-6436-35F7-C530C4830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808" y="770594"/>
            <a:ext cx="4545362" cy="5316812"/>
          </a:xfrm>
          <a:prstGeom prst="rect">
            <a:avLst/>
          </a:prstGeom>
          <a:noFill/>
          <a:ln w="6350">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a:extLst>
              <a:ext uri="{FF2B5EF4-FFF2-40B4-BE49-F238E27FC236}">
                <a16:creationId xmlns:a16="http://schemas.microsoft.com/office/drawing/2014/main" id="{CBB14E5A-2289-ABBA-013F-D01A7751A206}"/>
              </a:ext>
            </a:extLst>
          </p:cNvPr>
          <p:cNvSpPr>
            <a:spLocks noGrp="1"/>
          </p:cNvSpPr>
          <p:nvPr>
            <p:ph type="title"/>
          </p:nvPr>
        </p:nvSpPr>
        <p:spPr>
          <a:xfrm>
            <a:off x="548640" y="923544"/>
            <a:ext cx="3942632" cy="5204714"/>
          </a:xfrm>
        </p:spPr>
        <p:txBody>
          <a:bodyPr anchor="t">
            <a:normAutofit/>
          </a:bodyPr>
          <a:lstStyle/>
          <a:p>
            <a:pPr defTabSz="342821">
              <a:defRPr/>
            </a:pPr>
            <a:r>
              <a:rPr lang="en-US" sz="2400" b="0" dirty="0"/>
              <a:t>What to do:</a:t>
            </a:r>
            <a:br>
              <a:rPr lang="en-US" dirty="0"/>
            </a:br>
            <a:r>
              <a:rPr lang="en-US" b="1" dirty="0"/>
              <a:t>Apply for retirement</a:t>
            </a:r>
            <a:br>
              <a:rPr lang="en-US" b="1" dirty="0"/>
            </a:br>
            <a:br>
              <a:rPr lang="en-US" sz="4000" b="1" i="1" dirty="0"/>
            </a:br>
            <a:r>
              <a:rPr lang="en-US" sz="2400" b="0" dirty="0"/>
              <a:t>When:</a:t>
            </a:r>
            <a:br>
              <a:rPr lang="en-US" b="1" dirty="0"/>
            </a:br>
            <a:r>
              <a:rPr lang="en-US" b="1" dirty="0"/>
              <a:t>No earlier than 6 months before retirement date</a:t>
            </a:r>
            <a:br>
              <a:rPr lang="en-US" b="1" dirty="0"/>
            </a:br>
            <a:br>
              <a:rPr lang="en-US" sz="4000" b="1" dirty="0"/>
            </a:br>
            <a:r>
              <a:rPr lang="en-US" sz="2400" b="0" dirty="0"/>
              <a:t>Submit your application using </a:t>
            </a:r>
            <a:r>
              <a:rPr lang="en-US" sz="2400" b="0" i="1" dirty="0"/>
              <a:t>my</a:t>
            </a:r>
            <a:r>
              <a:rPr lang="en-US" sz="2400" b="0" dirty="0"/>
              <a:t>CalSTRS for guided assistance and faster processing.</a:t>
            </a:r>
            <a:endParaRPr lang="en-US" sz="2700" b="0" dirty="0"/>
          </a:p>
        </p:txBody>
      </p:sp>
    </p:spTree>
    <p:extLst>
      <p:ext uri="{BB962C8B-B14F-4D97-AF65-F5344CB8AC3E}">
        <p14:creationId xmlns:p14="http://schemas.microsoft.com/office/powerpoint/2010/main" val="1651556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D03A4608-8EDD-C26F-E13A-8F51586BF55B}"/>
              </a:ext>
            </a:extLst>
          </p:cNvPr>
          <p:cNvSpPr>
            <a:spLocks noGrp="1"/>
          </p:cNvSpPr>
          <p:nvPr>
            <p:ph type="title"/>
          </p:nvPr>
        </p:nvSpPr>
        <p:spPr>
          <a:xfrm>
            <a:off x="548640" y="923544"/>
            <a:ext cx="3942632" cy="4723939"/>
          </a:xfrm>
        </p:spPr>
        <p:txBody>
          <a:bodyPr anchor="t">
            <a:normAutofit/>
          </a:bodyPr>
          <a:lstStyle/>
          <a:p>
            <a:pPr defTabSz="342821">
              <a:defRPr/>
            </a:pPr>
            <a:r>
              <a:rPr lang="en-US" sz="2400" b="0" dirty="0"/>
              <a:t>What to do:</a:t>
            </a:r>
            <a:br>
              <a:rPr lang="en-US" dirty="0"/>
            </a:br>
            <a:r>
              <a:rPr lang="en-US" b="1" dirty="0"/>
              <a:t>Know how your benefit will be impacted</a:t>
            </a:r>
            <a:br>
              <a:rPr lang="en-US" b="1" dirty="0"/>
            </a:br>
            <a:br>
              <a:rPr lang="en-US" sz="4000" b="1" i="1" dirty="0"/>
            </a:br>
            <a:r>
              <a:rPr lang="en-US" sz="2400" b="0" dirty="0"/>
              <a:t>When:</a:t>
            </a:r>
            <a:br>
              <a:rPr lang="en-US" b="1" dirty="0"/>
            </a:br>
            <a:r>
              <a:rPr lang="en-US" b="1" dirty="0"/>
              <a:t>First 180 days of retirement</a:t>
            </a:r>
            <a:br>
              <a:rPr lang="en-US" b="1" dirty="0"/>
            </a:br>
            <a:br>
              <a:rPr lang="en-US" b="1" dirty="0"/>
            </a:br>
            <a:endParaRPr lang="en-US" sz="2400" dirty="0"/>
          </a:p>
        </p:txBody>
      </p:sp>
      <p:graphicFrame>
        <p:nvGraphicFramePr>
          <p:cNvPr id="3" name="Diagram 2">
            <a:extLst>
              <a:ext uri="{FF2B5EF4-FFF2-40B4-BE49-F238E27FC236}">
                <a16:creationId xmlns:a16="http://schemas.microsoft.com/office/drawing/2014/main" id="{086F6DBD-21B7-3340-1B05-3E12D54D1C9C}"/>
              </a:ext>
            </a:extLst>
          </p:cNvPr>
          <p:cNvGraphicFramePr/>
          <p:nvPr>
            <p:extLst>
              <p:ext uri="{D42A27DB-BD31-4B8C-83A1-F6EECF244321}">
                <p14:modId xmlns:p14="http://schemas.microsoft.com/office/powerpoint/2010/main" val="258823277"/>
              </p:ext>
            </p:extLst>
          </p:nvPr>
        </p:nvGraphicFramePr>
        <p:xfrm>
          <a:off x="4996298" y="1253711"/>
          <a:ext cx="6944065" cy="4063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53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F8483259-B6ED-0CE4-CE7D-554E8537AD1A}"/>
              </a:ext>
            </a:extLst>
          </p:cNvPr>
          <p:cNvGraphicFramePr/>
          <p:nvPr>
            <p:extLst>
              <p:ext uri="{D42A27DB-BD31-4B8C-83A1-F6EECF244321}">
                <p14:modId xmlns:p14="http://schemas.microsoft.com/office/powerpoint/2010/main" val="1106002570"/>
              </p:ext>
            </p:extLst>
          </p:nvPr>
        </p:nvGraphicFramePr>
        <p:xfrm>
          <a:off x="4996298" y="1253711"/>
          <a:ext cx="6944065" cy="4723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3">
            <a:extLst>
              <a:ext uri="{FF2B5EF4-FFF2-40B4-BE49-F238E27FC236}">
                <a16:creationId xmlns:a16="http://schemas.microsoft.com/office/drawing/2014/main" id="{1D0E1009-F930-2B8E-5B68-79D4B02539F8}"/>
              </a:ext>
            </a:extLst>
          </p:cNvPr>
          <p:cNvSpPr>
            <a:spLocks noGrp="1"/>
          </p:cNvSpPr>
          <p:nvPr>
            <p:ph type="title"/>
          </p:nvPr>
        </p:nvSpPr>
        <p:spPr>
          <a:xfrm>
            <a:off x="548640" y="923544"/>
            <a:ext cx="3942632" cy="4723939"/>
          </a:xfrm>
        </p:spPr>
        <p:txBody>
          <a:bodyPr anchor="t"/>
          <a:lstStyle/>
          <a:p>
            <a:pPr defTabSz="342821">
              <a:defRPr/>
            </a:pPr>
            <a:r>
              <a:rPr lang="en-US" sz="2400" b="0" dirty="0"/>
              <a:t>What to do:</a:t>
            </a:r>
            <a:br>
              <a:rPr lang="en-US" dirty="0"/>
            </a:br>
            <a:r>
              <a:rPr lang="en-US" b="1" dirty="0"/>
              <a:t>Review the </a:t>
            </a:r>
            <a:r>
              <a:rPr lang="en-US" b="1" i="1" dirty="0"/>
              <a:t>Member Handbook</a:t>
            </a:r>
            <a:br>
              <a:rPr lang="en-US" b="1" i="1" dirty="0"/>
            </a:br>
            <a:br>
              <a:rPr lang="en-US" sz="4000" b="1" i="1" dirty="0"/>
            </a:br>
            <a:r>
              <a:rPr lang="en-US" sz="2400" b="0" dirty="0"/>
              <a:t>When:</a:t>
            </a:r>
            <a:br>
              <a:rPr lang="en-US" b="1" dirty="0"/>
            </a:br>
            <a:r>
              <a:rPr lang="en-US" b="1" dirty="0"/>
              <a:t>Anytime</a:t>
            </a:r>
            <a:br>
              <a:rPr lang="en-US" b="1" dirty="0"/>
            </a:br>
            <a:br>
              <a:rPr lang="en-US" b="1" dirty="0"/>
            </a:br>
            <a:endParaRPr lang="en-US" sz="2400" dirty="0"/>
          </a:p>
        </p:txBody>
      </p:sp>
    </p:spTree>
    <p:extLst>
      <p:ext uri="{BB962C8B-B14F-4D97-AF65-F5344CB8AC3E}">
        <p14:creationId xmlns:p14="http://schemas.microsoft.com/office/powerpoint/2010/main" val="2918102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7" name="Title 3">
            <a:extLst>
              <a:ext uri="{FF2B5EF4-FFF2-40B4-BE49-F238E27FC236}">
                <a16:creationId xmlns:a16="http://schemas.microsoft.com/office/drawing/2014/main" id="{976F5F6A-C343-08A9-C825-57FC593DA837}"/>
              </a:ext>
            </a:extLst>
          </p:cNvPr>
          <p:cNvSpPr>
            <a:spLocks noGrp="1"/>
          </p:cNvSpPr>
          <p:nvPr>
            <p:ph type="title"/>
          </p:nvPr>
        </p:nvSpPr>
        <p:spPr>
          <a:xfrm>
            <a:off x="548640" y="923544"/>
            <a:ext cx="3942632" cy="5204714"/>
          </a:xfrm>
        </p:spPr>
        <p:txBody>
          <a:bodyPr anchor="t">
            <a:normAutofit/>
          </a:bodyPr>
          <a:lstStyle/>
          <a:p>
            <a:pPr defTabSz="342821">
              <a:defRPr/>
            </a:pPr>
            <a:r>
              <a:rPr lang="en-US" sz="2400" b="0" dirty="0"/>
              <a:t>What to do:</a:t>
            </a:r>
            <a:br>
              <a:rPr lang="en-US" dirty="0"/>
            </a:br>
            <a:r>
              <a:rPr lang="en-US" b="1" dirty="0"/>
              <a:t>Attend a benefits planning session </a:t>
            </a:r>
            <a:br>
              <a:rPr lang="en-US" b="1" dirty="0"/>
            </a:br>
            <a:br>
              <a:rPr lang="en-US" sz="4000" b="1" i="1" dirty="0"/>
            </a:br>
            <a:r>
              <a:rPr lang="en-US" sz="2400" b="0" dirty="0"/>
              <a:t>When:</a:t>
            </a:r>
            <a:br>
              <a:rPr lang="en-US" b="1" dirty="0"/>
            </a:br>
            <a:r>
              <a:rPr lang="en-US" b="1" dirty="0"/>
              <a:t>As soon as possible</a:t>
            </a:r>
            <a:br>
              <a:rPr lang="en-US" sz="3000" b="1" dirty="0"/>
            </a:br>
            <a:br>
              <a:rPr lang="en-US" sz="4000" b="1" dirty="0"/>
            </a:br>
            <a:r>
              <a:rPr lang="en-US" sz="2400" b="0" dirty="0"/>
              <a:t>Call 800-228-5453 and select option 3 for scheduling.</a:t>
            </a:r>
            <a:br>
              <a:rPr lang="en-US" b="1" dirty="0"/>
            </a:br>
            <a:br>
              <a:rPr lang="en-US" b="1" dirty="0"/>
            </a:br>
            <a:endParaRPr lang="en-US" sz="2400" dirty="0"/>
          </a:p>
        </p:txBody>
      </p:sp>
      <p:sp>
        <p:nvSpPr>
          <p:cNvPr id="12" name="TextBox 11">
            <a:extLst>
              <a:ext uri="{FF2B5EF4-FFF2-40B4-BE49-F238E27FC236}">
                <a16:creationId xmlns:a16="http://schemas.microsoft.com/office/drawing/2014/main" id="{F7DD18D4-5016-4E64-1629-BE779856EBD3}"/>
              </a:ext>
            </a:extLst>
          </p:cNvPr>
          <p:cNvSpPr txBox="1"/>
          <p:nvPr/>
        </p:nvSpPr>
        <p:spPr>
          <a:xfrm>
            <a:off x="5086236" y="2316243"/>
            <a:ext cx="7283422" cy="3064572"/>
          </a:xfrm>
          <a:prstGeom prst="rect">
            <a:avLst/>
          </a:prstGeom>
          <a:noFill/>
        </p:spPr>
        <p:txBody>
          <a:bodyPr wrap="square" lIns="108853" tIns="54427" rIns="108853" bIns="54427">
            <a:spAutoFit/>
          </a:bodyPr>
          <a:lstStyle/>
          <a:p>
            <a:pPr marL="408185" marR="0" lvl="0" indent="-408185" algn="l" defTabSz="52856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rPr>
              <a:t>Review your benefit estimates</a:t>
            </a:r>
          </a:p>
          <a:p>
            <a:pPr marL="0" marR="0" lvl="0" indent="0" algn="l" defTabSz="52856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endParaRPr>
          </a:p>
          <a:p>
            <a:pPr marL="408185" marR="0" lvl="0" indent="-408185" algn="l" defTabSz="52856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rPr>
              <a:t>Explore electing an option beneficiary</a:t>
            </a:r>
          </a:p>
          <a:p>
            <a:pPr marL="0" marR="0" lvl="0" indent="0" algn="l" defTabSz="52856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endParaRPr>
          </a:p>
          <a:p>
            <a:pPr marL="408185" marR="0" lvl="0" indent="-408185" algn="l" defTabSz="52856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rPr>
              <a:t>Understand your retirement decisions and the application process</a:t>
            </a:r>
          </a:p>
          <a:p>
            <a:pPr marL="0" marR="0" lvl="0" indent="0" algn="l" defTabSz="528567"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endParaRPr>
          </a:p>
          <a:p>
            <a:pPr marL="408185" marR="0" lvl="0" indent="-408185" algn="l" defTabSz="528567"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rPr>
              <a:t>Learn considerations for after retirement</a:t>
            </a:r>
          </a:p>
        </p:txBody>
      </p:sp>
      <p:grpSp>
        <p:nvGrpSpPr>
          <p:cNvPr id="13" name="Group 11">
            <a:extLst>
              <a:ext uri="{FF2B5EF4-FFF2-40B4-BE49-F238E27FC236}">
                <a16:creationId xmlns:a16="http://schemas.microsoft.com/office/drawing/2014/main" id="{0F5298F2-0B80-6B72-97AA-EF79896352F2}"/>
              </a:ext>
            </a:extLst>
          </p:cNvPr>
          <p:cNvGrpSpPr>
            <a:grpSpLocks/>
          </p:cNvGrpSpPr>
          <p:nvPr/>
        </p:nvGrpSpPr>
        <p:grpSpPr bwMode="auto">
          <a:xfrm>
            <a:off x="4996298" y="1253711"/>
            <a:ext cx="7426394" cy="694944"/>
            <a:chOff x="0" y="228399"/>
            <a:chExt cx="5569214" cy="561599"/>
          </a:xfrm>
        </p:grpSpPr>
        <p:sp>
          <p:nvSpPr>
            <p:cNvPr id="14" name="Rounded Rectangle 12">
              <a:extLst>
                <a:ext uri="{FF2B5EF4-FFF2-40B4-BE49-F238E27FC236}">
                  <a16:creationId xmlns:a16="http://schemas.microsoft.com/office/drawing/2014/main" id="{5E4992CF-E4C3-92B2-5E8A-6745D2093A01}"/>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ounded Rectangle 4">
              <a:extLst>
                <a:ext uri="{FF2B5EF4-FFF2-40B4-BE49-F238E27FC236}">
                  <a16:creationId xmlns:a16="http://schemas.microsoft.com/office/drawing/2014/main" id="{9F1699AC-916A-D7AB-C962-AF666DC2EA9F}"/>
                </a:ext>
              </a:extLst>
            </p:cNvPr>
            <p:cNvSpPr/>
            <p:nvPr/>
          </p:nvSpPr>
          <p:spPr>
            <a:xfrm>
              <a:off x="27676" y="265002"/>
              <a:ext cx="5541538" cy="506867"/>
            </a:xfrm>
            <a:prstGeom prst="rect">
              <a:avLst/>
            </a:prstGeom>
          </p:spPr>
          <p:style>
            <a:lnRef idx="0">
              <a:scrgbClr r="0" g="0" b="0"/>
            </a:lnRef>
            <a:fillRef idx="0">
              <a:scrgbClr r="0" g="0" b="0"/>
            </a:fillRef>
            <a:effectRef idx="0">
              <a:scrgbClr r="0" g="0" b="0"/>
            </a:effectRef>
            <a:fontRef idx="minor">
              <a:schemeClr val="lt1"/>
            </a:fontRef>
          </p:style>
          <p:txBody>
            <a:bodyPr tIns="68573" bIns="68573" spcCol="1270" anchor="ctr"/>
            <a:lstStyle/>
            <a:p>
              <a:pPr marL="0" marR="0" lvl="0" indent="0" algn="l" defTabSz="1269909" rtl="0" eaLnBrk="1" fontAlgn="base"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CalSTRS and Your Retirement </a:t>
              </a:r>
            </a:p>
          </p:txBody>
        </p:sp>
      </p:grpSp>
    </p:spTree>
    <p:extLst>
      <p:ext uri="{BB962C8B-B14F-4D97-AF65-F5344CB8AC3E}">
        <p14:creationId xmlns:p14="http://schemas.microsoft.com/office/powerpoint/2010/main" val="924814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13" name="Freeform 13">
            <a:extLst>
              <a:ext uri="{FF2B5EF4-FFF2-40B4-BE49-F238E27FC236}">
                <a16:creationId xmlns:a16="http://schemas.microsoft.com/office/drawing/2014/main" id="{174EE1B6-CB8B-BE29-47BD-DA01BA9078FE}"/>
              </a:ext>
            </a:extLst>
          </p:cNvPr>
          <p:cNvSpPr/>
          <p:nvPr/>
        </p:nvSpPr>
        <p:spPr bwMode="auto">
          <a:xfrm>
            <a:off x="5104043" y="1971551"/>
            <a:ext cx="6233504" cy="729782"/>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4427" tIns="54427" rIns="54427" bIns="54427" spcCol="2016"/>
          <a:lstStyle/>
          <a:p>
            <a:pPr marL="272124" marR="0" lvl="1" indent="-272124" algn="l" defTabSz="1269909" rtl="0" eaLnBrk="1" fontAlgn="base" latinLnBrk="0" hangingPunct="1">
              <a:lnSpc>
                <a:spcPct val="90000"/>
              </a:lnSpc>
              <a:spcBef>
                <a:spcPct val="0"/>
              </a:spcBef>
              <a:spcAft>
                <a:spcPct val="15000"/>
              </a:spcAft>
              <a:buClrTx/>
              <a:buSzTx/>
              <a:buFontTx/>
              <a:buChar char="••"/>
              <a:tabLst/>
              <a:defRPr/>
            </a:pPr>
            <a:r>
              <a:rPr kumimoji="0" lang="en-US" sz="2625"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Budgeting basics, savings and investing, credit and debt</a:t>
            </a:r>
          </a:p>
        </p:txBody>
      </p:sp>
      <p:sp>
        <p:nvSpPr>
          <p:cNvPr id="14" name="Freeform 14">
            <a:extLst>
              <a:ext uri="{FF2B5EF4-FFF2-40B4-BE49-F238E27FC236}">
                <a16:creationId xmlns:a16="http://schemas.microsoft.com/office/drawing/2014/main" id="{E60631BF-4FCD-F2D4-4AE2-07EE91EF73C5}"/>
              </a:ext>
            </a:extLst>
          </p:cNvPr>
          <p:cNvSpPr/>
          <p:nvPr/>
        </p:nvSpPr>
        <p:spPr bwMode="auto">
          <a:xfrm>
            <a:off x="5255238" y="3640484"/>
            <a:ext cx="5931115" cy="707162"/>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4427" tIns="54427" rIns="54427" bIns="54427" spcCol="2016"/>
          <a:lstStyle/>
          <a:p>
            <a:pPr marL="272124" marR="0" lvl="1" indent="-272124" algn="l" defTabSz="1269909" rtl="0" eaLnBrk="1" fontAlgn="base" latinLnBrk="0" hangingPunct="1">
              <a:lnSpc>
                <a:spcPct val="90000"/>
              </a:lnSpc>
              <a:spcBef>
                <a:spcPct val="0"/>
              </a:spcBef>
              <a:spcAft>
                <a:spcPct val="15000"/>
              </a:spcAft>
              <a:buClrTx/>
              <a:buSzTx/>
              <a:buFontTx/>
              <a:buChar char="••"/>
              <a:tabLst/>
              <a:defRPr/>
            </a:pPr>
            <a:r>
              <a:rPr kumimoji="0" lang="en-US" sz="2625"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Retirement lifestyle, expenses, income and obstacles</a:t>
            </a:r>
          </a:p>
        </p:txBody>
      </p:sp>
      <p:sp>
        <p:nvSpPr>
          <p:cNvPr id="15" name="Freeform 15">
            <a:extLst>
              <a:ext uri="{FF2B5EF4-FFF2-40B4-BE49-F238E27FC236}">
                <a16:creationId xmlns:a16="http://schemas.microsoft.com/office/drawing/2014/main" id="{45CDF9C8-243B-95F6-E844-982A283D2813}"/>
              </a:ext>
            </a:extLst>
          </p:cNvPr>
          <p:cNvSpPr/>
          <p:nvPr/>
        </p:nvSpPr>
        <p:spPr bwMode="auto">
          <a:xfrm>
            <a:off x="5104043" y="5308062"/>
            <a:ext cx="6233504" cy="980979"/>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54427" tIns="54427" rIns="54427" bIns="54427" spcCol="2016"/>
          <a:lstStyle/>
          <a:p>
            <a:pPr marL="272124" marR="0" lvl="1" indent="-272124" algn="l" defTabSz="1269909" rtl="0" eaLnBrk="1" fontAlgn="base" latinLnBrk="0" hangingPunct="1">
              <a:lnSpc>
                <a:spcPct val="90000"/>
              </a:lnSpc>
              <a:spcBef>
                <a:spcPct val="0"/>
              </a:spcBef>
              <a:spcAft>
                <a:spcPct val="15000"/>
              </a:spcAft>
              <a:buClrTx/>
              <a:buSzTx/>
              <a:buFontTx/>
              <a:buChar char="••"/>
              <a:tabLst/>
              <a:defRPr/>
            </a:pPr>
            <a:r>
              <a:rPr kumimoji="0" lang="en-US" sz="2625"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rPr>
              <a:t>Retirement distributions, maximizing and protecting income</a:t>
            </a:r>
          </a:p>
        </p:txBody>
      </p:sp>
      <p:sp>
        <p:nvSpPr>
          <p:cNvPr id="17" name="Title 3">
            <a:extLst>
              <a:ext uri="{FF2B5EF4-FFF2-40B4-BE49-F238E27FC236}">
                <a16:creationId xmlns:a16="http://schemas.microsoft.com/office/drawing/2014/main" id="{FFEEC067-1F00-6CC2-02BC-D5B4C2887F5E}"/>
              </a:ext>
            </a:extLst>
          </p:cNvPr>
          <p:cNvSpPr>
            <a:spLocks noGrp="1"/>
          </p:cNvSpPr>
          <p:nvPr>
            <p:ph type="title"/>
          </p:nvPr>
        </p:nvSpPr>
        <p:spPr>
          <a:xfrm>
            <a:off x="548640" y="923544"/>
            <a:ext cx="3942632" cy="5204714"/>
          </a:xfrm>
        </p:spPr>
        <p:txBody>
          <a:bodyPr anchor="t">
            <a:normAutofit/>
          </a:bodyPr>
          <a:lstStyle/>
          <a:p>
            <a:pPr defTabSz="342821">
              <a:defRPr/>
            </a:pPr>
            <a:r>
              <a:rPr lang="en-US" b="1" dirty="0"/>
              <a:t>Financial Awareness workshops</a:t>
            </a:r>
            <a:br>
              <a:rPr lang="en-US" b="1" dirty="0"/>
            </a:br>
            <a:br>
              <a:rPr lang="en-US" sz="4000" b="1" i="1" dirty="0"/>
            </a:br>
            <a:r>
              <a:rPr lang="en-US" sz="2400" b="0" dirty="0"/>
              <a:t>When:</a:t>
            </a:r>
            <a:br>
              <a:rPr lang="en-US" b="1" dirty="0"/>
            </a:br>
            <a:r>
              <a:rPr lang="en-US" b="1" dirty="0"/>
              <a:t>Anytime</a:t>
            </a:r>
            <a:br>
              <a:rPr lang="en-US" sz="3000" b="1" dirty="0"/>
            </a:br>
            <a:br>
              <a:rPr lang="en-US" sz="4000" b="1" dirty="0"/>
            </a:br>
            <a:r>
              <a:rPr lang="en-US" sz="2400" b="0" dirty="0"/>
              <a:t>View a schedule and register at CalSTRS.com/financial-awareness.</a:t>
            </a:r>
            <a:br>
              <a:rPr lang="en-US" b="1" dirty="0"/>
            </a:br>
            <a:br>
              <a:rPr lang="en-US" b="1" dirty="0"/>
            </a:br>
            <a:endParaRPr lang="en-US" sz="2400" dirty="0"/>
          </a:p>
        </p:txBody>
      </p:sp>
      <p:grpSp>
        <p:nvGrpSpPr>
          <p:cNvPr id="18" name="Group 11">
            <a:extLst>
              <a:ext uri="{FF2B5EF4-FFF2-40B4-BE49-F238E27FC236}">
                <a16:creationId xmlns:a16="http://schemas.microsoft.com/office/drawing/2014/main" id="{4810D79E-55BA-B5A3-231A-1839D6E13E2D}"/>
              </a:ext>
            </a:extLst>
          </p:cNvPr>
          <p:cNvGrpSpPr>
            <a:grpSpLocks/>
          </p:cNvGrpSpPr>
          <p:nvPr/>
        </p:nvGrpSpPr>
        <p:grpSpPr bwMode="auto">
          <a:xfrm>
            <a:off x="4996298" y="1253711"/>
            <a:ext cx="7426394" cy="694944"/>
            <a:chOff x="0" y="228399"/>
            <a:chExt cx="5569214" cy="561599"/>
          </a:xfrm>
        </p:grpSpPr>
        <p:sp>
          <p:nvSpPr>
            <p:cNvPr id="19" name="Rounded Rectangle 12">
              <a:extLst>
                <a:ext uri="{FF2B5EF4-FFF2-40B4-BE49-F238E27FC236}">
                  <a16:creationId xmlns:a16="http://schemas.microsoft.com/office/drawing/2014/main" id="{689C6A0C-2A14-70A4-8CA6-0940019A8011}"/>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ounded Rectangle 4">
              <a:extLst>
                <a:ext uri="{FF2B5EF4-FFF2-40B4-BE49-F238E27FC236}">
                  <a16:creationId xmlns:a16="http://schemas.microsoft.com/office/drawing/2014/main" id="{3638791D-F730-FB5F-641F-19E8659BB1D7}"/>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68573" bIns="68573" spcCol="1270" anchor="ctr"/>
            <a:lstStyle/>
            <a:p>
              <a:pPr marL="0" marR="0" lvl="0" indent="0" algn="l" defTabSz="1269909" rtl="0" eaLnBrk="1" fontAlgn="base"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Save for Your Future</a:t>
              </a:r>
            </a:p>
          </p:txBody>
        </p:sp>
      </p:grpSp>
      <p:grpSp>
        <p:nvGrpSpPr>
          <p:cNvPr id="21" name="Group 11">
            <a:extLst>
              <a:ext uri="{FF2B5EF4-FFF2-40B4-BE49-F238E27FC236}">
                <a16:creationId xmlns:a16="http://schemas.microsoft.com/office/drawing/2014/main" id="{B1B7D485-777F-505B-4151-A6B12A651CB5}"/>
              </a:ext>
            </a:extLst>
          </p:cNvPr>
          <p:cNvGrpSpPr>
            <a:grpSpLocks/>
          </p:cNvGrpSpPr>
          <p:nvPr/>
        </p:nvGrpSpPr>
        <p:grpSpPr bwMode="auto">
          <a:xfrm>
            <a:off x="4996298" y="2919284"/>
            <a:ext cx="7426394" cy="694944"/>
            <a:chOff x="0" y="228399"/>
            <a:chExt cx="5569214" cy="561599"/>
          </a:xfrm>
        </p:grpSpPr>
        <p:sp>
          <p:nvSpPr>
            <p:cNvPr id="22" name="Rounded Rectangle 12">
              <a:extLst>
                <a:ext uri="{FF2B5EF4-FFF2-40B4-BE49-F238E27FC236}">
                  <a16:creationId xmlns:a16="http://schemas.microsoft.com/office/drawing/2014/main" id="{EFB1A822-272C-0B49-8E48-491AEDB0D4B7}"/>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ounded Rectangle 4">
              <a:extLst>
                <a:ext uri="{FF2B5EF4-FFF2-40B4-BE49-F238E27FC236}">
                  <a16:creationId xmlns:a16="http://schemas.microsoft.com/office/drawing/2014/main" id="{0AE26C5D-0336-B90B-DC12-78B54D2D5233}"/>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68573" bIns="68573" spcCol="1270" anchor="ctr"/>
            <a:lstStyle/>
            <a:p>
              <a:pPr marL="0" marR="0" lvl="0" indent="0" algn="l" defTabSz="1269909" rtl="0" eaLnBrk="1" fontAlgn="base"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Plan for Your Future</a:t>
              </a:r>
            </a:p>
          </p:txBody>
        </p:sp>
      </p:grpSp>
      <p:grpSp>
        <p:nvGrpSpPr>
          <p:cNvPr id="24" name="Group 11">
            <a:extLst>
              <a:ext uri="{FF2B5EF4-FFF2-40B4-BE49-F238E27FC236}">
                <a16:creationId xmlns:a16="http://schemas.microsoft.com/office/drawing/2014/main" id="{95EA6103-32FC-FC4A-BA8D-7DDE14A51CCC}"/>
              </a:ext>
            </a:extLst>
          </p:cNvPr>
          <p:cNvGrpSpPr>
            <a:grpSpLocks/>
          </p:cNvGrpSpPr>
          <p:nvPr/>
        </p:nvGrpSpPr>
        <p:grpSpPr bwMode="auto">
          <a:xfrm>
            <a:off x="4996298" y="4584858"/>
            <a:ext cx="7426394" cy="694944"/>
            <a:chOff x="0" y="228399"/>
            <a:chExt cx="5569214" cy="561599"/>
          </a:xfrm>
        </p:grpSpPr>
        <p:sp>
          <p:nvSpPr>
            <p:cNvPr id="25" name="Rounded Rectangle 12">
              <a:extLst>
                <a:ext uri="{FF2B5EF4-FFF2-40B4-BE49-F238E27FC236}">
                  <a16:creationId xmlns:a16="http://schemas.microsoft.com/office/drawing/2014/main" id="{95083A7F-0273-D14A-25F6-AC874741642F}"/>
                </a:ext>
              </a:extLst>
            </p:cNvPr>
            <p:cNvSpPr/>
            <p:nvPr/>
          </p:nvSpPr>
          <p:spPr>
            <a:xfrm>
              <a:off x="0" y="228399"/>
              <a:ext cx="5204679" cy="561599"/>
            </a:xfrm>
            <a:prstGeom prst="rect">
              <a:avLst/>
            </a:prstGeom>
            <a:solidFill>
              <a:srgbClr val="03045E"/>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ounded Rectangle 4">
              <a:extLst>
                <a:ext uri="{FF2B5EF4-FFF2-40B4-BE49-F238E27FC236}">
                  <a16:creationId xmlns:a16="http://schemas.microsoft.com/office/drawing/2014/main" id="{8E92F067-15F7-EFF7-BCAE-7F40F26619AE}"/>
                </a:ext>
              </a:extLst>
            </p:cNvPr>
            <p:cNvSpPr/>
            <p:nvPr/>
          </p:nvSpPr>
          <p:spPr>
            <a:xfrm>
              <a:off x="27676" y="255765"/>
              <a:ext cx="5541538" cy="506867"/>
            </a:xfrm>
            <a:prstGeom prst="rect">
              <a:avLst/>
            </a:prstGeom>
          </p:spPr>
          <p:style>
            <a:lnRef idx="0">
              <a:scrgbClr r="0" g="0" b="0"/>
            </a:lnRef>
            <a:fillRef idx="0">
              <a:scrgbClr r="0" g="0" b="0"/>
            </a:fillRef>
            <a:effectRef idx="0">
              <a:scrgbClr r="0" g="0" b="0"/>
            </a:effectRef>
            <a:fontRef idx="minor">
              <a:schemeClr val="lt1"/>
            </a:fontRef>
          </p:style>
          <p:txBody>
            <a:bodyPr tIns="68573" bIns="68573" spcCol="1270" anchor="ctr"/>
            <a:lstStyle/>
            <a:p>
              <a:pPr marL="0" marR="0" lvl="0" indent="0" algn="l" defTabSz="1269909" rtl="0" eaLnBrk="1" fontAlgn="base"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Protect Your Future</a:t>
              </a:r>
            </a:p>
          </p:txBody>
        </p:sp>
      </p:grpSp>
    </p:spTree>
    <p:extLst>
      <p:ext uri="{BB962C8B-B14F-4D97-AF65-F5344CB8AC3E}">
        <p14:creationId xmlns:p14="http://schemas.microsoft.com/office/powerpoint/2010/main" val="857180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1B051A46-00CD-5440-0190-F0567F577332}"/>
              </a:ext>
            </a:extLst>
          </p:cNvPr>
          <p:cNvSpPr>
            <a:spLocks noGrp="1"/>
          </p:cNvSpPr>
          <p:nvPr>
            <p:ph type="title"/>
          </p:nvPr>
        </p:nvSpPr>
        <p:spPr>
          <a:xfrm>
            <a:off x="548640" y="923544"/>
            <a:ext cx="3712863" cy="4723939"/>
          </a:xfrm>
        </p:spPr>
        <p:txBody>
          <a:bodyPr anchor="t"/>
          <a:lstStyle/>
          <a:p>
            <a:pPr defTabSz="342821">
              <a:defRPr/>
            </a:pPr>
            <a:r>
              <a:rPr lang="en-US" sz="2400" b="0" dirty="0"/>
              <a:t>What to do:</a:t>
            </a:r>
            <a:br>
              <a:rPr lang="en-US" dirty="0"/>
            </a:br>
            <a:r>
              <a:rPr lang="en-US" b="1" dirty="0"/>
              <a:t>Access convenient resources</a:t>
            </a:r>
            <a:br>
              <a:rPr lang="en-US" b="1" dirty="0"/>
            </a:br>
            <a:br>
              <a:rPr lang="en-US" sz="4000" b="1" i="1" dirty="0"/>
            </a:br>
            <a:r>
              <a:rPr lang="en-US" sz="2400" b="0" dirty="0"/>
              <a:t>When:</a:t>
            </a:r>
            <a:br>
              <a:rPr lang="en-US" b="1" dirty="0"/>
            </a:br>
            <a:r>
              <a:rPr lang="en-US" b="1" dirty="0"/>
              <a:t>Anytime</a:t>
            </a:r>
            <a:br>
              <a:rPr lang="en-US" b="1" dirty="0"/>
            </a:br>
            <a:br>
              <a:rPr lang="en-US" b="1" dirty="0"/>
            </a:br>
            <a:endParaRPr lang="en-US" sz="2400" dirty="0"/>
          </a:p>
        </p:txBody>
      </p:sp>
      <p:graphicFrame>
        <p:nvGraphicFramePr>
          <p:cNvPr id="3" name="Diagram 2">
            <a:extLst>
              <a:ext uri="{FF2B5EF4-FFF2-40B4-BE49-F238E27FC236}">
                <a16:creationId xmlns:a16="http://schemas.microsoft.com/office/drawing/2014/main" id="{EB47CDD9-58F5-2427-2351-7D92DA07634B}"/>
              </a:ext>
            </a:extLst>
          </p:cNvPr>
          <p:cNvGraphicFramePr/>
          <p:nvPr>
            <p:extLst>
              <p:ext uri="{D42A27DB-BD31-4B8C-83A1-F6EECF244321}">
                <p14:modId xmlns:p14="http://schemas.microsoft.com/office/powerpoint/2010/main" val="2441646632"/>
              </p:ext>
            </p:extLst>
          </p:nvPr>
        </p:nvGraphicFramePr>
        <p:xfrm>
          <a:off x="4013429" y="1308366"/>
          <a:ext cx="8471878" cy="4063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9666B6D6-11A4-5602-0A7D-F41BD482836D}"/>
              </a:ext>
            </a:extLst>
          </p:cNvPr>
          <p:cNvSpPr/>
          <p:nvPr/>
        </p:nvSpPr>
        <p:spPr>
          <a:xfrm>
            <a:off x="4766291" y="1137482"/>
            <a:ext cx="2011680" cy="20116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Graphic 7" descr="Mouse with solid fill">
            <a:extLst>
              <a:ext uri="{FF2B5EF4-FFF2-40B4-BE49-F238E27FC236}">
                <a16:creationId xmlns:a16="http://schemas.microsoft.com/office/drawing/2014/main" id="{B5EFA636-3C47-8E6E-063D-298FFC29B2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03451" y="1308366"/>
            <a:ext cx="1828800" cy="1828800"/>
          </a:xfrm>
          <a:prstGeom prst="rect">
            <a:avLst/>
          </a:prstGeom>
        </p:spPr>
      </p:pic>
      <p:sp>
        <p:nvSpPr>
          <p:cNvPr id="10" name="Oval 9">
            <a:extLst>
              <a:ext uri="{FF2B5EF4-FFF2-40B4-BE49-F238E27FC236}">
                <a16:creationId xmlns:a16="http://schemas.microsoft.com/office/drawing/2014/main" id="{5D00C6D8-0DD0-BDD1-C15A-293926E9D3CE}"/>
              </a:ext>
            </a:extLst>
          </p:cNvPr>
          <p:cNvSpPr/>
          <p:nvPr/>
        </p:nvSpPr>
        <p:spPr>
          <a:xfrm>
            <a:off x="4766291" y="3461016"/>
            <a:ext cx="2011680" cy="2011680"/>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Graphic 5" descr="Smart Phone with solid fill">
            <a:extLst>
              <a:ext uri="{FF2B5EF4-FFF2-40B4-BE49-F238E27FC236}">
                <a16:creationId xmlns:a16="http://schemas.microsoft.com/office/drawing/2014/main" id="{F5A5EA6A-87B0-A19C-E6EA-9C26510A43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3451" y="3643896"/>
            <a:ext cx="1828800" cy="1828800"/>
          </a:xfrm>
          <a:prstGeom prst="rect">
            <a:avLst/>
          </a:prstGeom>
        </p:spPr>
      </p:pic>
    </p:spTree>
    <p:extLst>
      <p:ext uri="{BB962C8B-B14F-4D97-AF65-F5344CB8AC3E}">
        <p14:creationId xmlns:p14="http://schemas.microsoft.com/office/powerpoint/2010/main" val="1171181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F0F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1028" name="Picture 4">
            <a:extLst>
              <a:ext uri="{FF2B5EF4-FFF2-40B4-BE49-F238E27FC236}">
                <a16:creationId xmlns:a16="http://schemas.microsoft.com/office/drawing/2014/main" id="{08D876FA-6260-ED5D-5E56-52DC39C17F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998" y="2514600"/>
            <a:ext cx="539600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6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32" name="Title 3">
            <a:extLst>
              <a:ext uri="{FF2B5EF4-FFF2-40B4-BE49-F238E27FC236}">
                <a16:creationId xmlns:a16="http://schemas.microsoft.com/office/drawing/2014/main" id="{B33BE3F6-CC8C-EB8C-5CAE-603E88F823FA}"/>
              </a:ext>
            </a:extLst>
          </p:cNvPr>
          <p:cNvSpPr>
            <a:spLocks noGrp="1"/>
          </p:cNvSpPr>
          <p:nvPr>
            <p:ph type="title"/>
          </p:nvPr>
        </p:nvSpPr>
        <p:spPr>
          <a:xfrm>
            <a:off x="548640" y="923544"/>
            <a:ext cx="3840581" cy="4723939"/>
          </a:xfrm>
        </p:spPr>
        <p:txBody>
          <a:bodyPr anchor="t">
            <a:normAutofit/>
          </a:bodyPr>
          <a:lstStyle/>
          <a:p>
            <a:pPr defTabSz="342821">
              <a:defRPr/>
            </a:pPr>
            <a:r>
              <a:rPr lang="en-US" sz="2400" b="0" dirty="0"/>
              <a:t>What to do:</a:t>
            </a:r>
            <a:br>
              <a:rPr lang="en-US" dirty="0"/>
            </a:br>
            <a:r>
              <a:rPr lang="en-US" b="1" dirty="0"/>
              <a:t>Understand the formula</a:t>
            </a:r>
            <a:br>
              <a:rPr lang="en-US" b="1" dirty="0"/>
            </a:br>
            <a:br>
              <a:rPr lang="en-US" sz="4000" dirty="0"/>
            </a:br>
            <a:r>
              <a:rPr lang="en-US" sz="2400" b="0" dirty="0"/>
              <a:t>When:</a:t>
            </a:r>
            <a:br>
              <a:rPr lang="en-US" b="1" dirty="0"/>
            </a:br>
            <a:r>
              <a:rPr lang="en-US" b="1" dirty="0"/>
              <a:t>Now</a:t>
            </a:r>
            <a:br>
              <a:rPr lang="en-US" b="1" dirty="0"/>
            </a:br>
            <a:br>
              <a:rPr lang="en-US" sz="4000" b="1" dirty="0"/>
            </a:br>
            <a:r>
              <a:rPr lang="en-US" sz="2400" b="0" dirty="0"/>
              <a:t>View</a:t>
            </a:r>
            <a:r>
              <a:rPr lang="en-US" sz="2400" b="0" i="1" dirty="0"/>
              <a:t> Understanding the Formula </a:t>
            </a:r>
            <a:r>
              <a:rPr lang="en-US" sz="2400" b="0" dirty="0"/>
              <a:t>video at CalSTRS.com/videos.</a:t>
            </a:r>
            <a:br>
              <a:rPr lang="en-US" b="1" dirty="0"/>
            </a:br>
            <a:br>
              <a:rPr lang="en-US" dirty="0"/>
            </a:br>
            <a:endParaRPr lang="en-US" sz="2400" dirty="0"/>
          </a:p>
        </p:txBody>
      </p:sp>
      <p:cxnSp>
        <p:nvCxnSpPr>
          <p:cNvPr id="33" name="Straight Connector 32">
            <a:extLst>
              <a:ext uri="{FF2B5EF4-FFF2-40B4-BE49-F238E27FC236}">
                <a16:creationId xmlns:a16="http://schemas.microsoft.com/office/drawing/2014/main" id="{F824A818-C64D-3C67-99D6-FED7519B57D7}"/>
              </a:ext>
            </a:extLst>
          </p:cNvPr>
          <p:cNvCxnSpPr/>
          <p:nvPr/>
        </p:nvCxnSpPr>
        <p:spPr>
          <a:xfrm>
            <a:off x="4523363" y="4890349"/>
            <a:ext cx="7466871" cy="0"/>
          </a:xfrm>
          <a:prstGeom prst="line">
            <a:avLst/>
          </a:prstGeom>
          <a:ln w="38100">
            <a:solidFill>
              <a:srgbClr val="03045E"/>
            </a:solidFill>
          </a:ln>
        </p:spPr>
        <p:style>
          <a:lnRef idx="2">
            <a:schemeClr val="accent1"/>
          </a:lnRef>
          <a:fillRef idx="0">
            <a:schemeClr val="accent1"/>
          </a:fillRef>
          <a:effectRef idx="1">
            <a:schemeClr val="accent1"/>
          </a:effectRef>
          <a:fontRef idx="minor">
            <a:schemeClr val="tx1"/>
          </a:fontRef>
        </p:style>
      </p:cxnSp>
      <p:sp>
        <p:nvSpPr>
          <p:cNvPr id="34" name="Freeform 22">
            <a:extLst>
              <a:ext uri="{FF2B5EF4-FFF2-40B4-BE49-F238E27FC236}">
                <a16:creationId xmlns:a16="http://schemas.microsoft.com/office/drawing/2014/main" id="{BCEEEC33-AF01-E681-E6F1-97357254908D}"/>
              </a:ext>
            </a:extLst>
          </p:cNvPr>
          <p:cNvSpPr/>
          <p:nvPr/>
        </p:nvSpPr>
        <p:spPr>
          <a:xfrm>
            <a:off x="7413918" y="1018815"/>
            <a:ext cx="4347738" cy="982170"/>
          </a:xfrm>
          <a:prstGeom prst="rect">
            <a:avLst/>
          </a:prstGeom>
          <a:solidFill>
            <a:srgbClr val="576ED6">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4812" tIns="204563" rIns="351968" bIns="204564" spcCol="2016" anchor="ctr"/>
          <a:lstStyle/>
          <a:p>
            <a:pPr marL="0" marR="0" lvl="1" indent="0" algn="l" defTabSz="952432" rtl="0" eaLnBrk="1" fontAlgn="base" latinLnBrk="0" hangingPunct="1">
              <a:lnSpc>
                <a:spcPct val="90000"/>
              </a:lnSpc>
              <a:spcBef>
                <a:spcPct val="0"/>
              </a:spcBef>
              <a:spcAft>
                <a:spcPct val="1500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Time worked and contributed</a:t>
            </a:r>
          </a:p>
        </p:txBody>
      </p:sp>
      <p:sp>
        <p:nvSpPr>
          <p:cNvPr id="35" name="Freeform 23">
            <a:extLst>
              <a:ext uri="{FF2B5EF4-FFF2-40B4-BE49-F238E27FC236}">
                <a16:creationId xmlns:a16="http://schemas.microsoft.com/office/drawing/2014/main" id="{D141F24E-220C-05D8-77D9-10C16FFFBF90}"/>
              </a:ext>
            </a:extLst>
          </p:cNvPr>
          <p:cNvSpPr/>
          <p:nvPr/>
        </p:nvSpPr>
        <p:spPr>
          <a:xfrm>
            <a:off x="4969805" y="895002"/>
            <a:ext cx="2444114" cy="1229796"/>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3087" tIns="112268" rIns="153087" bIns="112268" spcCol="2016" anchor="ctr"/>
          <a:lstStyle/>
          <a:p>
            <a:pPr marL="0" marR="0" lvl="0" indent="0" algn="ctr" defTabSz="952432" rtl="0" eaLnBrk="1" fontAlgn="base"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Service Credit</a:t>
            </a:r>
          </a:p>
        </p:txBody>
      </p:sp>
      <p:sp>
        <p:nvSpPr>
          <p:cNvPr id="36" name="Freeform 24">
            <a:extLst>
              <a:ext uri="{FF2B5EF4-FFF2-40B4-BE49-F238E27FC236}">
                <a16:creationId xmlns:a16="http://schemas.microsoft.com/office/drawing/2014/main" id="{591300DB-6EE2-E474-24E6-F36E1B26E823}"/>
              </a:ext>
            </a:extLst>
          </p:cNvPr>
          <p:cNvSpPr/>
          <p:nvPr/>
        </p:nvSpPr>
        <p:spPr>
          <a:xfrm>
            <a:off x="7413918" y="2309326"/>
            <a:ext cx="4347738" cy="982170"/>
          </a:xfrm>
          <a:prstGeom prst="rect">
            <a:avLst/>
          </a:prstGeom>
          <a:solidFill>
            <a:srgbClr val="576ED6">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4812" tIns="204563" rIns="351968" bIns="204564" spcCol="2016" anchor="ctr"/>
          <a:lstStyle/>
          <a:p>
            <a:pPr marL="0" marR="0" lvl="1" indent="0" algn="l" defTabSz="952432" rtl="0" eaLnBrk="1" fontAlgn="base" latinLnBrk="0" hangingPunct="1">
              <a:lnSpc>
                <a:spcPct val="90000"/>
              </a:lnSpc>
              <a:spcBef>
                <a:spcPct val="0"/>
              </a:spcBef>
              <a:spcAft>
                <a:spcPct val="1500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Percentage based on age at retirement</a:t>
            </a:r>
          </a:p>
        </p:txBody>
      </p:sp>
      <p:sp>
        <p:nvSpPr>
          <p:cNvPr id="37" name="Freeform 29">
            <a:extLst>
              <a:ext uri="{FF2B5EF4-FFF2-40B4-BE49-F238E27FC236}">
                <a16:creationId xmlns:a16="http://schemas.microsoft.com/office/drawing/2014/main" id="{7640443E-C2F6-890C-0ED1-0960E1B8D0FB}"/>
              </a:ext>
            </a:extLst>
          </p:cNvPr>
          <p:cNvSpPr/>
          <p:nvPr/>
        </p:nvSpPr>
        <p:spPr>
          <a:xfrm>
            <a:off x="4969805" y="2185513"/>
            <a:ext cx="2444114" cy="1229796"/>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3087" tIns="112268" rIns="153087" bIns="112268" spcCol="2016" anchor="ctr"/>
          <a:lstStyle/>
          <a:p>
            <a:pPr marL="0" marR="0" lvl="0" indent="0" algn="ctr" defTabSz="952432" rtl="0" eaLnBrk="1" fontAlgn="base"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Age Factor</a:t>
            </a:r>
          </a:p>
        </p:txBody>
      </p:sp>
      <p:sp>
        <p:nvSpPr>
          <p:cNvPr id="38" name="Freeform 30">
            <a:extLst>
              <a:ext uri="{FF2B5EF4-FFF2-40B4-BE49-F238E27FC236}">
                <a16:creationId xmlns:a16="http://schemas.microsoft.com/office/drawing/2014/main" id="{31B9D6FD-BF98-A4DB-F53E-4AC172FB1F59}"/>
              </a:ext>
            </a:extLst>
          </p:cNvPr>
          <p:cNvSpPr/>
          <p:nvPr/>
        </p:nvSpPr>
        <p:spPr>
          <a:xfrm>
            <a:off x="7413918" y="3599838"/>
            <a:ext cx="4347738" cy="984551"/>
          </a:xfrm>
          <a:prstGeom prst="rect">
            <a:avLst/>
          </a:prstGeom>
          <a:solidFill>
            <a:srgbClr val="576ED6">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94812" tIns="204563" rIns="351968" bIns="204564" spcCol="2016" anchor="ctr"/>
          <a:lstStyle/>
          <a:p>
            <a:pPr marL="0" marR="0" lvl="1" indent="0" algn="l" defTabSz="952432" rtl="0" eaLnBrk="1" fontAlgn="base" latinLnBrk="0" hangingPunct="1">
              <a:lnSpc>
                <a:spcPct val="90000"/>
              </a:lnSpc>
              <a:spcBef>
                <a:spcPct val="0"/>
              </a:spcBef>
              <a:spcAft>
                <a:spcPct val="15000"/>
              </a:spcAft>
              <a:buClrTx/>
              <a:buSzTx/>
              <a:buFontTx/>
              <a:buNone/>
              <a:tabLst/>
              <a:defRPr/>
            </a:pPr>
            <a:r>
              <a:rPr kumimoji="0" lang="en-US" sz="21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Highest compensation earnable for 36 months</a:t>
            </a:r>
          </a:p>
        </p:txBody>
      </p:sp>
      <p:sp>
        <p:nvSpPr>
          <p:cNvPr id="39" name="Freeform 28671">
            <a:extLst>
              <a:ext uri="{FF2B5EF4-FFF2-40B4-BE49-F238E27FC236}">
                <a16:creationId xmlns:a16="http://schemas.microsoft.com/office/drawing/2014/main" id="{6B47AC98-9CC3-303B-2CBC-B6F4C39877C8}"/>
              </a:ext>
            </a:extLst>
          </p:cNvPr>
          <p:cNvSpPr/>
          <p:nvPr/>
        </p:nvSpPr>
        <p:spPr>
          <a:xfrm>
            <a:off x="4969805" y="3477216"/>
            <a:ext cx="2444114" cy="1228605"/>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8551" tIns="110000" rIns="148551" bIns="110000" spcCol="2016" anchor="ctr"/>
          <a:lstStyle/>
          <a:p>
            <a:pPr marL="0" marR="0" lvl="0" indent="0" algn="ctr" defTabSz="899519" rtl="0" eaLnBrk="1" fontAlgn="base" latinLnBrk="0" hangingPunct="1">
              <a:lnSpc>
                <a:spcPct val="90000"/>
              </a:lnSpc>
              <a:spcBef>
                <a:spcPct val="0"/>
              </a:spcBef>
              <a:spcAft>
                <a:spcPct val="35000"/>
              </a:spcAft>
              <a:buClrTx/>
              <a:buSzTx/>
              <a:buFontTx/>
              <a:buNone/>
              <a:tabLst/>
              <a:defRPr/>
            </a:pPr>
            <a:r>
              <a:rPr kumimoji="0" lang="en-US" sz="2025"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Final Compensation</a:t>
            </a:r>
          </a:p>
        </p:txBody>
      </p:sp>
      <p:sp>
        <p:nvSpPr>
          <p:cNvPr id="40" name="Multiply 20">
            <a:extLst>
              <a:ext uri="{FF2B5EF4-FFF2-40B4-BE49-F238E27FC236}">
                <a16:creationId xmlns:a16="http://schemas.microsoft.com/office/drawing/2014/main" id="{78D9F01D-15D1-6532-5282-576F7F472CA4}"/>
              </a:ext>
            </a:extLst>
          </p:cNvPr>
          <p:cNvSpPr/>
          <p:nvPr/>
        </p:nvSpPr>
        <p:spPr>
          <a:xfrm>
            <a:off x="5832923" y="1885505"/>
            <a:ext cx="609540" cy="457155"/>
          </a:xfrm>
          <a:prstGeom prst="mathMultiply">
            <a:avLst/>
          </a:prstGeom>
          <a:solidFill>
            <a:srgbClr val="576ED6"/>
          </a:solidFill>
          <a:ln>
            <a:noFill/>
          </a:ln>
        </p:spPr>
        <p:style>
          <a:lnRef idx="1">
            <a:schemeClr val="accent1"/>
          </a:lnRef>
          <a:fillRef idx="3">
            <a:schemeClr val="accent1"/>
          </a:fillRef>
          <a:effectRef idx="2">
            <a:schemeClr val="accent1"/>
          </a:effectRef>
          <a:fontRef idx="minor">
            <a:schemeClr val="lt1"/>
          </a:fontRef>
        </p:style>
        <p:txBody>
          <a:bodyPr lIns="108853" tIns="54427" rIns="108853" bIns="54427" anchor="ctr"/>
          <a:lstStyle/>
          <a:p>
            <a:pPr marL="0" marR="0" lvl="0" indent="0" algn="ctr" defTabSz="528567"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41" name="Multiply 25">
            <a:extLst>
              <a:ext uri="{FF2B5EF4-FFF2-40B4-BE49-F238E27FC236}">
                <a16:creationId xmlns:a16="http://schemas.microsoft.com/office/drawing/2014/main" id="{B63E7002-E6B9-6B05-DB2A-B3DA08A1DA3C}"/>
              </a:ext>
            </a:extLst>
          </p:cNvPr>
          <p:cNvSpPr/>
          <p:nvPr/>
        </p:nvSpPr>
        <p:spPr>
          <a:xfrm>
            <a:off x="5832923" y="3180779"/>
            <a:ext cx="609540" cy="457155"/>
          </a:xfrm>
          <a:prstGeom prst="mathMultiply">
            <a:avLst/>
          </a:prstGeom>
          <a:solidFill>
            <a:srgbClr val="576ED6"/>
          </a:solidFill>
          <a:ln>
            <a:noFill/>
          </a:ln>
        </p:spPr>
        <p:style>
          <a:lnRef idx="1">
            <a:schemeClr val="accent1"/>
          </a:lnRef>
          <a:fillRef idx="3">
            <a:schemeClr val="accent1"/>
          </a:fillRef>
          <a:effectRef idx="2">
            <a:schemeClr val="accent1"/>
          </a:effectRef>
          <a:fontRef idx="minor">
            <a:schemeClr val="lt1"/>
          </a:fontRef>
        </p:style>
        <p:txBody>
          <a:bodyPr lIns="108853" tIns="54427" rIns="108853" bIns="54427" anchor="ctr"/>
          <a:lstStyle/>
          <a:p>
            <a:pPr marL="0" marR="0" lvl="0" indent="0" algn="ctr" defTabSz="528567"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grpSp>
        <p:nvGrpSpPr>
          <p:cNvPr id="42" name="Group 26">
            <a:extLst>
              <a:ext uri="{FF2B5EF4-FFF2-40B4-BE49-F238E27FC236}">
                <a16:creationId xmlns:a16="http://schemas.microsoft.com/office/drawing/2014/main" id="{56D2DFE7-1753-114B-AA27-83E800EA602C}"/>
              </a:ext>
            </a:extLst>
          </p:cNvPr>
          <p:cNvGrpSpPr>
            <a:grpSpLocks/>
          </p:cNvGrpSpPr>
          <p:nvPr/>
        </p:nvGrpSpPr>
        <p:grpSpPr bwMode="auto">
          <a:xfrm>
            <a:off x="4969804" y="5033210"/>
            <a:ext cx="6095405" cy="914311"/>
            <a:chOff x="0" y="1862"/>
            <a:chExt cx="1833829" cy="1229469"/>
          </a:xfrm>
          <a:solidFill>
            <a:srgbClr val="576ED6"/>
          </a:solidFill>
        </p:grpSpPr>
        <p:sp>
          <p:nvSpPr>
            <p:cNvPr id="43" name="Rounded Rectangle 27">
              <a:extLst>
                <a:ext uri="{FF2B5EF4-FFF2-40B4-BE49-F238E27FC236}">
                  <a16:creationId xmlns:a16="http://schemas.microsoft.com/office/drawing/2014/main" id="{3044A543-1D17-3EBC-B4A1-D37D29BAECD2}"/>
                </a:ext>
              </a:extLst>
            </p:cNvPr>
            <p:cNvSpPr/>
            <p:nvPr/>
          </p:nvSpPr>
          <p:spPr>
            <a:xfrm>
              <a:off x="0" y="1862"/>
              <a:ext cx="1833829" cy="1229469"/>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4">
              <a:extLst>
                <a:ext uri="{FF2B5EF4-FFF2-40B4-BE49-F238E27FC236}">
                  <a16:creationId xmlns:a16="http://schemas.microsoft.com/office/drawing/2014/main" id="{779938E6-5085-2FE0-1314-4E7B38832155}"/>
                </a:ext>
              </a:extLst>
            </p:cNvPr>
            <p:cNvSpPr/>
            <p:nvPr/>
          </p:nvSpPr>
          <p:spPr>
            <a:xfrm>
              <a:off x="59814" y="61095"/>
              <a:ext cx="1714200" cy="1111005"/>
            </a:xfrm>
            <a:prstGeom prst="rect">
              <a:avLst/>
            </a:prstGeom>
            <a:grpFill/>
            <a:ln>
              <a:noFill/>
            </a:ln>
          </p:spPr>
          <p:style>
            <a:lnRef idx="0">
              <a:scrgbClr r="0" g="0" b="0"/>
            </a:lnRef>
            <a:fillRef idx="0">
              <a:scrgbClr r="0" g="0" b="0"/>
            </a:fillRef>
            <a:effectRef idx="0">
              <a:scrgbClr r="0" g="0" b="0"/>
            </a:effectRef>
            <a:fontRef idx="minor">
              <a:schemeClr val="lt1"/>
            </a:fontRef>
          </p:style>
          <p:txBody>
            <a:bodyPr lIns="57144" tIns="28572" rIns="57144" bIns="28572" spcCol="1270" anchor="ctr"/>
            <a:lstStyle/>
            <a:p>
              <a:pPr marL="0" marR="0" lvl="0" indent="0" algn="ctr" defTabSz="1058258" rtl="0" eaLnBrk="1" fontAlgn="base"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Your Retirement Benefit </a:t>
              </a:r>
            </a:p>
          </p:txBody>
        </p:sp>
      </p:grpSp>
    </p:spTree>
    <p:extLst>
      <p:ext uri="{BB962C8B-B14F-4D97-AF65-F5344CB8AC3E}">
        <p14:creationId xmlns:p14="http://schemas.microsoft.com/office/powerpoint/2010/main" val="13694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2F3A3C9E-095B-200C-AF33-6BC92479EF51}"/>
              </a:ext>
            </a:extLst>
          </p:cNvPr>
          <p:cNvSpPr>
            <a:spLocks noGrp="1"/>
          </p:cNvSpPr>
          <p:nvPr>
            <p:ph type="title"/>
          </p:nvPr>
        </p:nvSpPr>
        <p:spPr>
          <a:xfrm>
            <a:off x="548640" y="923544"/>
            <a:ext cx="3840581" cy="4723939"/>
          </a:xfrm>
        </p:spPr>
        <p:txBody>
          <a:bodyPr anchor="t">
            <a:normAutofit/>
          </a:bodyPr>
          <a:lstStyle/>
          <a:p>
            <a:pPr defTabSz="342821">
              <a:defRPr/>
            </a:pPr>
            <a:r>
              <a:rPr lang="en-US" sz="2400" b="0" dirty="0"/>
              <a:t>What to do:</a:t>
            </a:r>
            <a:br>
              <a:rPr lang="en-US" dirty="0"/>
            </a:br>
            <a:r>
              <a:rPr lang="en-US" b="1" dirty="0"/>
              <a:t>Know your Defined Benefit choices</a:t>
            </a:r>
            <a:br>
              <a:rPr lang="en-US" b="1" dirty="0"/>
            </a:br>
            <a:br>
              <a:rPr lang="en-US" sz="4000" dirty="0"/>
            </a:br>
            <a:r>
              <a:rPr lang="en-US" sz="2400" b="0" dirty="0"/>
              <a:t>When:</a:t>
            </a:r>
            <a:br>
              <a:rPr lang="en-US" b="1" dirty="0"/>
            </a:br>
            <a:r>
              <a:rPr lang="en-US" b="1" dirty="0"/>
              <a:t>Now</a:t>
            </a:r>
            <a:br>
              <a:rPr lang="en-US" b="1" dirty="0"/>
            </a:br>
            <a:br>
              <a:rPr lang="en-US" sz="4000" b="1" dirty="0"/>
            </a:br>
            <a:r>
              <a:rPr lang="en-US" sz="2400" b="0" dirty="0"/>
              <a:t>View</a:t>
            </a:r>
            <a:r>
              <a:rPr lang="en-US" sz="2400" b="0" i="1" dirty="0"/>
              <a:t> Beneficiary Options </a:t>
            </a:r>
            <a:r>
              <a:rPr lang="en-US" sz="2400" b="0" dirty="0"/>
              <a:t>video at CalSTRS.com</a:t>
            </a:r>
            <a:r>
              <a:rPr lang="en-US" sz="2400" b="0" i="1" dirty="0"/>
              <a:t>.</a:t>
            </a:r>
            <a:br>
              <a:rPr lang="en-US" b="1" dirty="0"/>
            </a:br>
            <a:br>
              <a:rPr lang="en-US" dirty="0"/>
            </a:br>
            <a:endParaRPr lang="en-US" sz="2400" dirty="0"/>
          </a:p>
        </p:txBody>
      </p:sp>
      <p:cxnSp>
        <p:nvCxnSpPr>
          <p:cNvPr id="3" name="Straight Connector 2">
            <a:extLst>
              <a:ext uri="{FF2B5EF4-FFF2-40B4-BE49-F238E27FC236}">
                <a16:creationId xmlns:a16="http://schemas.microsoft.com/office/drawing/2014/main" id="{7E37608C-26F3-5369-C228-C54F37F22A92}"/>
              </a:ext>
            </a:extLst>
          </p:cNvPr>
          <p:cNvCxnSpPr/>
          <p:nvPr/>
        </p:nvCxnSpPr>
        <p:spPr>
          <a:xfrm>
            <a:off x="4443323" y="3483283"/>
            <a:ext cx="7466871" cy="0"/>
          </a:xfrm>
          <a:prstGeom prst="line">
            <a:avLst/>
          </a:prstGeom>
          <a:ln w="38100">
            <a:solidFill>
              <a:srgbClr val="03045E"/>
            </a:solidFill>
            <a:prstDash val="lgDash"/>
          </a:ln>
        </p:spPr>
        <p:style>
          <a:lnRef idx="2">
            <a:schemeClr val="accent1"/>
          </a:lnRef>
          <a:fillRef idx="0">
            <a:schemeClr val="accent1"/>
          </a:fillRef>
          <a:effectRef idx="1">
            <a:schemeClr val="accent1"/>
          </a:effectRef>
          <a:fontRef idx="minor">
            <a:schemeClr val="tx1"/>
          </a:fontRef>
        </p:style>
      </p:cxnSp>
      <p:sp>
        <p:nvSpPr>
          <p:cNvPr id="4" name="Freeform 23">
            <a:extLst>
              <a:ext uri="{FF2B5EF4-FFF2-40B4-BE49-F238E27FC236}">
                <a16:creationId xmlns:a16="http://schemas.microsoft.com/office/drawing/2014/main" id="{09209EEC-B71D-01B5-44AB-0F241AF52F64}"/>
              </a:ext>
            </a:extLst>
          </p:cNvPr>
          <p:cNvSpPr/>
          <p:nvPr/>
        </p:nvSpPr>
        <p:spPr>
          <a:xfrm>
            <a:off x="5129227" y="1033556"/>
            <a:ext cx="2444114" cy="1028600"/>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3087" tIns="112268" rIns="153087" bIns="112268" spcCol="2016" anchor="ctr"/>
          <a:lstStyle/>
          <a:p>
            <a:pPr marL="0" marR="0" lvl="0" indent="0" algn="ctr" defTabSz="952432" rtl="0" eaLnBrk="1" fontAlgn="base"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Member-Only Benefit</a:t>
            </a:r>
          </a:p>
        </p:txBody>
      </p:sp>
      <p:sp>
        <p:nvSpPr>
          <p:cNvPr id="6" name="Freeform 29">
            <a:extLst>
              <a:ext uri="{FF2B5EF4-FFF2-40B4-BE49-F238E27FC236}">
                <a16:creationId xmlns:a16="http://schemas.microsoft.com/office/drawing/2014/main" id="{CB489349-7F6D-8D44-7EAD-2D051D7BEB41}"/>
              </a:ext>
            </a:extLst>
          </p:cNvPr>
          <p:cNvSpPr/>
          <p:nvPr/>
        </p:nvSpPr>
        <p:spPr>
          <a:xfrm>
            <a:off x="5129227" y="2215223"/>
            <a:ext cx="2444114" cy="1028600"/>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3087" tIns="112268" rIns="153087" bIns="112268" spcCol="2016" anchor="ctr"/>
          <a:lstStyle/>
          <a:p>
            <a:pPr marL="0" marR="0" lvl="0" indent="0" algn="ctr" defTabSz="952432" rtl="0" eaLnBrk="1" fontAlgn="base"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Receive the highest benefit</a:t>
            </a:r>
          </a:p>
        </p:txBody>
      </p:sp>
      <p:sp>
        <p:nvSpPr>
          <p:cNvPr id="7" name="Freeform 28671">
            <a:extLst>
              <a:ext uri="{FF2B5EF4-FFF2-40B4-BE49-F238E27FC236}">
                <a16:creationId xmlns:a16="http://schemas.microsoft.com/office/drawing/2014/main" id="{D2912511-9076-5917-CFC9-A0F8872DBE7C}"/>
              </a:ext>
            </a:extLst>
          </p:cNvPr>
          <p:cNvSpPr/>
          <p:nvPr/>
        </p:nvSpPr>
        <p:spPr>
          <a:xfrm>
            <a:off x="5129227" y="3735499"/>
            <a:ext cx="2444114" cy="1028600"/>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8551" tIns="110000" rIns="148551" bIns="110000" spcCol="2016" anchor="ctr"/>
          <a:lstStyle/>
          <a:p>
            <a:pPr marL="0" marR="0" lvl="0" indent="0" algn="ctr" defTabSz="899519" rtl="0" eaLnBrk="1" fontAlgn="base" latinLnBrk="0" hangingPunct="1">
              <a:lnSpc>
                <a:spcPct val="90000"/>
              </a:lnSpc>
              <a:spcBef>
                <a:spcPct val="0"/>
              </a:spcBef>
              <a:spcAft>
                <a:spcPct val="35000"/>
              </a:spcAft>
              <a:buClrTx/>
              <a:buSzTx/>
              <a:buFontTx/>
              <a:buNone/>
              <a:tabLst/>
              <a:defRPr/>
            </a:pPr>
            <a:r>
              <a:rPr kumimoji="0" lang="en-US" sz="2025"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Remaining account balance</a:t>
            </a:r>
          </a:p>
        </p:txBody>
      </p:sp>
      <p:sp>
        <p:nvSpPr>
          <p:cNvPr id="8" name="Freeform 23">
            <a:extLst>
              <a:ext uri="{FF2B5EF4-FFF2-40B4-BE49-F238E27FC236}">
                <a16:creationId xmlns:a16="http://schemas.microsoft.com/office/drawing/2014/main" id="{19B76CED-2214-295B-2617-DEA0A44C9A61}"/>
              </a:ext>
            </a:extLst>
          </p:cNvPr>
          <p:cNvSpPr/>
          <p:nvPr/>
        </p:nvSpPr>
        <p:spPr>
          <a:xfrm>
            <a:off x="8909686" y="1033556"/>
            <a:ext cx="2444114" cy="1028600"/>
          </a:xfrm>
          <a:prstGeom prst="rect">
            <a:avLst/>
          </a:prstGeom>
          <a:solidFill>
            <a:srgbClr val="576ED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3087" tIns="112268" rIns="153087" bIns="112268" spcCol="2016" anchor="ctr"/>
          <a:lstStyle/>
          <a:p>
            <a:pPr marL="0" marR="0" lvl="0" indent="0" algn="ctr" defTabSz="952432" rtl="0" eaLnBrk="1" fontAlgn="base"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Modified Benefit</a:t>
            </a:r>
          </a:p>
        </p:txBody>
      </p:sp>
      <p:sp>
        <p:nvSpPr>
          <p:cNvPr id="9" name="Freeform 29">
            <a:extLst>
              <a:ext uri="{FF2B5EF4-FFF2-40B4-BE49-F238E27FC236}">
                <a16:creationId xmlns:a16="http://schemas.microsoft.com/office/drawing/2014/main" id="{82140E64-C034-183C-A11F-E8F82F67033A}"/>
              </a:ext>
            </a:extLst>
          </p:cNvPr>
          <p:cNvSpPr/>
          <p:nvPr/>
        </p:nvSpPr>
        <p:spPr>
          <a:xfrm>
            <a:off x="8909686" y="2215223"/>
            <a:ext cx="2444114" cy="1028600"/>
          </a:xfrm>
          <a:prstGeom prst="rect">
            <a:avLst/>
          </a:prstGeom>
          <a:solidFill>
            <a:srgbClr val="576ED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3087" tIns="112268" rIns="153087" bIns="112268" spcCol="2016" anchor="ctr"/>
          <a:lstStyle/>
          <a:p>
            <a:pPr marL="0" marR="0" lvl="0" indent="0" algn="ctr" defTabSz="952432" rtl="0" eaLnBrk="1" fontAlgn="base" latinLnBrk="0" hangingPunct="1">
              <a:lnSpc>
                <a:spcPct val="90000"/>
              </a:lnSpc>
              <a:spcBef>
                <a:spcPct val="0"/>
              </a:spcBef>
              <a:spcAft>
                <a:spcPct val="35000"/>
              </a:spcAft>
              <a:buClrTx/>
              <a:buSzTx/>
              <a:buFontTx/>
              <a:buNone/>
              <a:tabLst/>
              <a:defRPr/>
            </a:pPr>
            <a:r>
              <a:rPr kumimoji="0" lang="en-US" sz="21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Receive a reduced benefit</a:t>
            </a:r>
          </a:p>
        </p:txBody>
      </p:sp>
      <p:sp>
        <p:nvSpPr>
          <p:cNvPr id="10" name="Freeform 28671">
            <a:extLst>
              <a:ext uri="{FF2B5EF4-FFF2-40B4-BE49-F238E27FC236}">
                <a16:creationId xmlns:a16="http://schemas.microsoft.com/office/drawing/2014/main" id="{5903DDB2-2DB4-CBDC-CF68-6730BF8814E8}"/>
              </a:ext>
            </a:extLst>
          </p:cNvPr>
          <p:cNvSpPr/>
          <p:nvPr/>
        </p:nvSpPr>
        <p:spPr>
          <a:xfrm>
            <a:off x="8909686" y="3735499"/>
            <a:ext cx="2444114" cy="1028600"/>
          </a:xfrm>
          <a:prstGeom prst="rect">
            <a:avLst/>
          </a:prstGeom>
          <a:solidFill>
            <a:srgbClr val="576ED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8551" tIns="110000" rIns="148551" bIns="110000" spcCol="2016" anchor="ctr"/>
          <a:lstStyle/>
          <a:p>
            <a:pPr marL="0" marR="0" lvl="0" indent="0" algn="ctr" defTabSz="899519" rtl="0" eaLnBrk="1" fontAlgn="base" latinLnBrk="0" hangingPunct="1">
              <a:lnSpc>
                <a:spcPct val="90000"/>
              </a:lnSpc>
              <a:spcBef>
                <a:spcPct val="0"/>
              </a:spcBef>
              <a:spcAft>
                <a:spcPct val="35000"/>
              </a:spcAft>
              <a:buClrTx/>
              <a:buSzTx/>
              <a:buFontTx/>
              <a:buNone/>
              <a:tabLst/>
              <a:defRPr/>
            </a:pPr>
            <a:r>
              <a:rPr kumimoji="0" lang="en-US" sz="2025"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Percentage of reduced benefit</a:t>
            </a:r>
          </a:p>
        </p:txBody>
      </p:sp>
      <p:sp>
        <p:nvSpPr>
          <p:cNvPr id="11" name="Freeform 28671">
            <a:extLst>
              <a:ext uri="{FF2B5EF4-FFF2-40B4-BE49-F238E27FC236}">
                <a16:creationId xmlns:a16="http://schemas.microsoft.com/office/drawing/2014/main" id="{F84B9CE2-7DE8-0517-20B1-E76D1D5A5CF6}"/>
              </a:ext>
            </a:extLst>
          </p:cNvPr>
          <p:cNvSpPr/>
          <p:nvPr/>
        </p:nvSpPr>
        <p:spPr>
          <a:xfrm>
            <a:off x="5129227" y="4917166"/>
            <a:ext cx="2444114" cy="1028600"/>
          </a:xfrm>
          <a:prstGeom prst="rect">
            <a:avLst/>
          </a:prstGeom>
          <a:solidFill>
            <a:srgbClr val="03045E"/>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8551" tIns="110000" rIns="148551" bIns="110000" spcCol="2016" anchor="ctr"/>
          <a:lstStyle/>
          <a:p>
            <a:pPr marL="0" marR="0" lvl="0" indent="0" algn="ctr" defTabSz="899519" rtl="0" eaLnBrk="1" fontAlgn="base" latinLnBrk="0" hangingPunct="1">
              <a:lnSpc>
                <a:spcPct val="90000"/>
              </a:lnSpc>
              <a:spcBef>
                <a:spcPct val="0"/>
              </a:spcBef>
              <a:spcAft>
                <a:spcPct val="35000"/>
              </a:spcAft>
              <a:buClrTx/>
              <a:buSzTx/>
              <a:buFontTx/>
              <a:buNone/>
              <a:tabLst/>
              <a:defRPr/>
            </a:pPr>
            <a:r>
              <a:rPr kumimoji="0" lang="en-US" sz="2025"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One-Time Death Benefit Recipient</a:t>
            </a:r>
          </a:p>
        </p:txBody>
      </p:sp>
      <p:sp>
        <p:nvSpPr>
          <p:cNvPr id="12" name="Freeform 28671">
            <a:extLst>
              <a:ext uri="{FF2B5EF4-FFF2-40B4-BE49-F238E27FC236}">
                <a16:creationId xmlns:a16="http://schemas.microsoft.com/office/drawing/2014/main" id="{D9DAAB23-627F-B68B-A6EA-28489C011006}"/>
              </a:ext>
            </a:extLst>
          </p:cNvPr>
          <p:cNvSpPr/>
          <p:nvPr/>
        </p:nvSpPr>
        <p:spPr>
          <a:xfrm>
            <a:off x="8909686" y="4917166"/>
            <a:ext cx="2444114" cy="1028600"/>
          </a:xfrm>
          <a:prstGeom prst="rect">
            <a:avLst/>
          </a:prstGeom>
          <a:solidFill>
            <a:srgbClr val="576ED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48551" tIns="110000" rIns="148551" bIns="110000" spcCol="2016" anchor="ctr"/>
          <a:lstStyle/>
          <a:p>
            <a:pPr marL="0" marR="0" lvl="0" indent="0" algn="ctr" defTabSz="899519" rtl="0" eaLnBrk="1" fontAlgn="base" latinLnBrk="0" hangingPunct="1">
              <a:lnSpc>
                <a:spcPct val="90000"/>
              </a:lnSpc>
              <a:spcBef>
                <a:spcPct val="0"/>
              </a:spcBef>
              <a:spcAft>
                <a:spcPct val="35000"/>
              </a:spcAft>
              <a:buClrTx/>
              <a:buSzTx/>
              <a:buFontTx/>
              <a:buNone/>
              <a:tabLst/>
              <a:defRPr/>
            </a:pPr>
            <a:r>
              <a:rPr kumimoji="0" lang="en-US" sz="2025"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Lifetime benefit paid to option beneficiary</a:t>
            </a:r>
          </a:p>
        </p:txBody>
      </p:sp>
      <p:sp>
        <p:nvSpPr>
          <p:cNvPr id="13" name="TextBox 12">
            <a:extLst>
              <a:ext uri="{FF2B5EF4-FFF2-40B4-BE49-F238E27FC236}">
                <a16:creationId xmlns:a16="http://schemas.microsoft.com/office/drawing/2014/main" id="{82397350-2A82-1BF3-BE06-464AABD83B1E}"/>
              </a:ext>
            </a:extLst>
          </p:cNvPr>
          <p:cNvSpPr txBox="1"/>
          <p:nvPr/>
        </p:nvSpPr>
        <p:spPr>
          <a:xfrm>
            <a:off x="6961078" y="3205461"/>
            <a:ext cx="2547009" cy="323165"/>
          </a:xfrm>
          <a:prstGeom prst="rect">
            <a:avLst/>
          </a:prstGeom>
          <a:noFill/>
        </p:spPr>
        <p:txBody>
          <a:bodyPr wrap="squar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mn-cs"/>
              </a:rPr>
              <a:t>Date of Death</a:t>
            </a:r>
          </a:p>
        </p:txBody>
      </p:sp>
    </p:spTree>
    <p:extLst>
      <p:ext uri="{BB962C8B-B14F-4D97-AF65-F5344CB8AC3E}">
        <p14:creationId xmlns:p14="http://schemas.microsoft.com/office/powerpoint/2010/main" val="198311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2" name="Chart 1">
            <a:extLst>
              <a:ext uri="{FF2B5EF4-FFF2-40B4-BE49-F238E27FC236}">
                <a16:creationId xmlns:a16="http://schemas.microsoft.com/office/drawing/2014/main" id="{AA9C7192-B08C-4AF7-6AD6-E238B43B1DB4}"/>
              </a:ext>
            </a:extLst>
          </p:cNvPr>
          <p:cNvGraphicFramePr/>
          <p:nvPr>
            <p:extLst>
              <p:ext uri="{D42A27DB-BD31-4B8C-83A1-F6EECF244321}">
                <p14:modId xmlns:p14="http://schemas.microsoft.com/office/powerpoint/2010/main" val="1514648134"/>
              </p:ext>
            </p:extLst>
          </p:nvPr>
        </p:nvGraphicFramePr>
        <p:xfrm>
          <a:off x="546976" y="1024423"/>
          <a:ext cx="11098048" cy="480915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4">
            <a:extLst>
              <a:ext uri="{FF2B5EF4-FFF2-40B4-BE49-F238E27FC236}">
                <a16:creationId xmlns:a16="http://schemas.microsoft.com/office/drawing/2014/main" id="{41F8455A-461F-3FC7-A899-640FF8B39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45" y="6308757"/>
            <a:ext cx="1231710" cy="417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91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40A398AF-04A2-50DA-5928-5640C213006D}"/>
              </a:ext>
            </a:extLst>
          </p:cNvPr>
          <p:cNvSpPr>
            <a:spLocks noGrp="1"/>
          </p:cNvSpPr>
          <p:nvPr>
            <p:ph type="title"/>
          </p:nvPr>
        </p:nvSpPr>
        <p:spPr>
          <a:xfrm>
            <a:off x="548640" y="923544"/>
            <a:ext cx="3840581" cy="5204714"/>
          </a:xfrm>
        </p:spPr>
        <p:txBody>
          <a:bodyPr anchor="t">
            <a:normAutofit/>
          </a:bodyPr>
          <a:lstStyle/>
          <a:p>
            <a:pPr defTabSz="342821">
              <a:defRPr/>
            </a:pPr>
            <a:r>
              <a:rPr lang="en-US" sz="2400" b="0" dirty="0"/>
              <a:t>What to do:</a:t>
            </a:r>
            <a:br>
              <a:rPr lang="en-US" sz="2400" b="0" dirty="0"/>
            </a:br>
            <a:r>
              <a:rPr lang="en-US" b="1" dirty="0"/>
              <a:t>Know your Defined Benefit Supplement account choices</a:t>
            </a:r>
            <a:br>
              <a:rPr lang="en-US" b="1" dirty="0"/>
            </a:br>
            <a:br>
              <a:rPr lang="en-US" sz="4000" dirty="0"/>
            </a:br>
            <a:r>
              <a:rPr lang="en-US" sz="2400" b="0" dirty="0"/>
              <a:t>When:</a:t>
            </a:r>
            <a:br>
              <a:rPr lang="en-US" b="1" dirty="0"/>
            </a:br>
            <a:r>
              <a:rPr lang="en-US" b="1" dirty="0"/>
              <a:t>Now</a:t>
            </a:r>
            <a:br>
              <a:rPr lang="en-US" b="1" dirty="0"/>
            </a:br>
            <a:br>
              <a:rPr lang="en-US" sz="4000" b="1" dirty="0"/>
            </a:br>
            <a:r>
              <a:rPr lang="en-US" sz="2400" b="0" dirty="0"/>
              <a:t>View the Defined Benefit Supplement video series at CalSTRS.com.</a:t>
            </a:r>
            <a:br>
              <a:rPr lang="en-US" dirty="0"/>
            </a:br>
            <a:endParaRPr lang="en-US" sz="2400" dirty="0"/>
          </a:p>
        </p:txBody>
      </p:sp>
      <p:sp>
        <p:nvSpPr>
          <p:cNvPr id="3" name="Freeform 13">
            <a:extLst>
              <a:ext uri="{FF2B5EF4-FFF2-40B4-BE49-F238E27FC236}">
                <a16:creationId xmlns:a16="http://schemas.microsoft.com/office/drawing/2014/main" id="{985133CC-6481-9392-B48A-E99415A0DC7E}"/>
              </a:ext>
            </a:extLst>
          </p:cNvPr>
          <p:cNvSpPr/>
          <p:nvPr/>
        </p:nvSpPr>
        <p:spPr>
          <a:xfrm>
            <a:off x="7201145" y="3430185"/>
            <a:ext cx="2152440" cy="1613139"/>
          </a:xfrm>
          <a:custGeom>
            <a:avLst/>
            <a:gdLst>
              <a:gd name="connsiteX0" fmla="*/ 0 w 1614202"/>
              <a:gd name="connsiteY0" fmla="*/ 807101 h 1614202"/>
              <a:gd name="connsiteX1" fmla="*/ 807101 w 1614202"/>
              <a:gd name="connsiteY1" fmla="*/ 0 h 1614202"/>
              <a:gd name="connsiteX2" fmla="*/ 1614202 w 1614202"/>
              <a:gd name="connsiteY2" fmla="*/ 807101 h 1614202"/>
              <a:gd name="connsiteX3" fmla="*/ 807101 w 1614202"/>
              <a:gd name="connsiteY3" fmla="*/ 1614202 h 1614202"/>
              <a:gd name="connsiteX4" fmla="*/ 0 w 1614202"/>
              <a:gd name="connsiteY4" fmla="*/ 807101 h 1614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202" h="1614202">
                <a:moveTo>
                  <a:pt x="0" y="807101"/>
                </a:moveTo>
                <a:cubicBezTo>
                  <a:pt x="0" y="361351"/>
                  <a:pt x="361351" y="0"/>
                  <a:pt x="807101" y="0"/>
                </a:cubicBezTo>
                <a:cubicBezTo>
                  <a:pt x="1252851" y="0"/>
                  <a:pt x="1614202" y="361351"/>
                  <a:pt x="1614202" y="807101"/>
                </a:cubicBezTo>
                <a:cubicBezTo>
                  <a:pt x="1614202" y="1252851"/>
                  <a:pt x="1252851" y="1614202"/>
                  <a:pt x="807101" y="1614202"/>
                </a:cubicBezTo>
                <a:cubicBezTo>
                  <a:pt x="361351" y="1614202"/>
                  <a:pt x="0" y="1252851"/>
                  <a:pt x="0" y="807101"/>
                </a:cubicBezTo>
                <a:close/>
              </a:path>
            </a:pathLst>
          </a:custGeom>
          <a:solidFill>
            <a:srgbClr val="03045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1822" tIns="301822" rIns="301822" bIns="301822" spcCol="2016" anchor="ctr"/>
          <a:lstStyle/>
          <a:p>
            <a:pPr marL="0" marR="0" lvl="0" indent="0" algn="ctr" defTabSz="1428648" rtl="0" eaLnBrk="1" fontAlgn="base" latinLnBrk="0" hangingPunct="1">
              <a:lnSpc>
                <a:spcPct val="90000"/>
              </a:lnSpc>
              <a:spcBef>
                <a:spcPct val="0"/>
              </a:spcBef>
              <a:spcAft>
                <a:spcPct val="35000"/>
              </a:spcAft>
              <a:buClrTx/>
              <a:buSzTx/>
              <a:buFontTx/>
              <a:buNone/>
              <a:tabLst/>
              <a:defRPr/>
            </a:pPr>
            <a:r>
              <a:rPr kumimoji="0" lang="en-US" sz="3225" b="0" i="0" u="none" strike="noStrike" kern="1200" cap="none" spc="0" normalizeH="0" baseline="0" noProof="0" dirty="0">
                <a:ln>
                  <a:noFill/>
                </a:ln>
                <a:solidFill>
                  <a:srgbClr val="FFFFFF"/>
                </a:solidFill>
                <a:effectLst/>
                <a:uLnTx/>
                <a:uFillTx/>
                <a:latin typeface="Calibri"/>
                <a:ea typeface="+mn-ea"/>
                <a:cs typeface="+mn-cs"/>
              </a:rPr>
              <a:t>Choices</a:t>
            </a:r>
          </a:p>
        </p:txBody>
      </p:sp>
      <p:sp>
        <p:nvSpPr>
          <p:cNvPr id="4" name="Left Arrow 14">
            <a:extLst>
              <a:ext uri="{FF2B5EF4-FFF2-40B4-BE49-F238E27FC236}">
                <a16:creationId xmlns:a16="http://schemas.microsoft.com/office/drawing/2014/main" id="{41CF858D-62A6-1EF4-1015-3230D10F952D}"/>
              </a:ext>
            </a:extLst>
          </p:cNvPr>
          <p:cNvSpPr/>
          <p:nvPr/>
        </p:nvSpPr>
        <p:spPr>
          <a:xfrm rot="1960130">
            <a:off x="6936852" y="3392090"/>
            <a:ext cx="429774" cy="459536"/>
          </a:xfrm>
          <a:prstGeom prst="leftArrow">
            <a:avLst>
              <a:gd name="adj1" fmla="val 60000"/>
              <a:gd name="adj2" fmla="val 50000"/>
            </a:avLst>
          </a:prstGeom>
          <a:solidFill>
            <a:srgbClr val="D5DCEA"/>
          </a:solidFill>
          <a:ln>
            <a:solidFill>
              <a:srgbClr val="1A203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6" name="Freeform 15">
            <a:extLst>
              <a:ext uri="{FF2B5EF4-FFF2-40B4-BE49-F238E27FC236}">
                <a16:creationId xmlns:a16="http://schemas.microsoft.com/office/drawing/2014/main" id="{E14B5764-4157-B439-3A8A-D5319E996B90}"/>
              </a:ext>
            </a:extLst>
          </p:cNvPr>
          <p:cNvSpPr/>
          <p:nvPr/>
        </p:nvSpPr>
        <p:spPr>
          <a:xfrm>
            <a:off x="4871320" y="2371823"/>
            <a:ext cx="2044103" cy="1226224"/>
          </a:xfrm>
          <a:prstGeom prst="rect">
            <a:avLst/>
          </a:prstGeom>
          <a:solidFill>
            <a:srgbClr val="576E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611" tIns="117611" rIns="117611" bIns="117611" spcCol="2016" anchor="ctr"/>
          <a:lstStyle/>
          <a:p>
            <a:pPr marL="0" marR="0" lvl="0" indent="0" algn="ctr" defTabSz="1746126" rtl="0" eaLnBrk="1" fontAlgn="base" latinLnBrk="0" hangingPunct="1">
              <a:lnSpc>
                <a:spcPct val="90000"/>
              </a:lnSpc>
              <a:spcBef>
                <a:spcPct val="0"/>
              </a:spcBef>
              <a:spcAft>
                <a:spcPct val="35000"/>
              </a:spcAft>
              <a:buClrTx/>
              <a:buSzTx/>
              <a:buFontTx/>
              <a:buNone/>
              <a:tabLst/>
              <a:defRPr/>
            </a:pPr>
            <a:r>
              <a:rPr kumimoji="0" lang="en-US" sz="3899" b="0" i="0" u="none" strike="noStrike" kern="1200" cap="none" spc="0" normalizeH="0" baseline="0" noProof="0" dirty="0">
                <a:ln>
                  <a:noFill/>
                </a:ln>
                <a:solidFill>
                  <a:prstClr val="white"/>
                </a:solidFill>
                <a:effectLst/>
                <a:uLnTx/>
                <a:uFillTx/>
                <a:latin typeface="Calibri"/>
                <a:ea typeface="+mn-ea"/>
                <a:cs typeface="+mn-cs"/>
              </a:rPr>
              <a:t>Lump Sum</a:t>
            </a:r>
          </a:p>
        </p:txBody>
      </p:sp>
      <p:sp>
        <p:nvSpPr>
          <p:cNvPr id="7" name="Left Arrow 16">
            <a:extLst>
              <a:ext uri="{FF2B5EF4-FFF2-40B4-BE49-F238E27FC236}">
                <a16:creationId xmlns:a16="http://schemas.microsoft.com/office/drawing/2014/main" id="{D91A6875-9536-2101-05C0-2E06FC1AB1F7}"/>
              </a:ext>
            </a:extLst>
          </p:cNvPr>
          <p:cNvSpPr/>
          <p:nvPr/>
        </p:nvSpPr>
        <p:spPr>
          <a:xfrm rot="5400000">
            <a:off x="7934498" y="2725241"/>
            <a:ext cx="685733" cy="614303"/>
          </a:xfrm>
          <a:prstGeom prst="leftArrow">
            <a:avLst>
              <a:gd name="adj1" fmla="val 60000"/>
              <a:gd name="adj2" fmla="val 50000"/>
            </a:avLst>
          </a:prstGeom>
          <a:solidFill>
            <a:srgbClr val="EEF0FB"/>
          </a:solidFill>
          <a:ln>
            <a:solidFill>
              <a:srgbClr val="1A203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8" name="Freeform 17">
            <a:extLst>
              <a:ext uri="{FF2B5EF4-FFF2-40B4-BE49-F238E27FC236}">
                <a16:creationId xmlns:a16="http://schemas.microsoft.com/office/drawing/2014/main" id="{79DC260D-BADD-A2CA-F2C3-67529F3AB206}"/>
              </a:ext>
            </a:extLst>
          </p:cNvPr>
          <p:cNvSpPr/>
          <p:nvPr/>
        </p:nvSpPr>
        <p:spPr>
          <a:xfrm>
            <a:off x="7254718" y="1440845"/>
            <a:ext cx="2045294" cy="1227415"/>
          </a:xfrm>
          <a:prstGeom prst="rect">
            <a:avLst/>
          </a:prstGeom>
          <a:solidFill>
            <a:srgbClr val="576E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611" tIns="117611" rIns="117611" bIns="117611" spcCol="2016" anchor="ctr"/>
          <a:lstStyle/>
          <a:p>
            <a:pPr marL="0" marR="0" lvl="0" indent="0" algn="ctr" defTabSz="1746126" rtl="0" eaLnBrk="1" fontAlgn="base" latinLnBrk="0" hangingPunct="1">
              <a:lnSpc>
                <a:spcPct val="90000"/>
              </a:lnSpc>
              <a:spcBef>
                <a:spcPct val="0"/>
              </a:spcBef>
              <a:spcAft>
                <a:spcPct val="35000"/>
              </a:spcAft>
              <a:buClrTx/>
              <a:buSzTx/>
              <a:buFontTx/>
              <a:buNone/>
              <a:tabLst/>
              <a:defRPr/>
            </a:pPr>
            <a:r>
              <a:rPr kumimoji="0" lang="en-US" sz="3899" b="0" i="0" u="none" strike="noStrike" kern="1200" cap="none" spc="0" normalizeH="0" baseline="0" noProof="0" dirty="0">
                <a:ln>
                  <a:noFill/>
                </a:ln>
                <a:solidFill>
                  <a:prstClr val="white"/>
                </a:solidFill>
                <a:effectLst/>
                <a:uLnTx/>
                <a:uFillTx/>
                <a:latin typeface="Calibri"/>
                <a:ea typeface="+mn-ea"/>
                <a:cs typeface="+mn-cs"/>
              </a:rPr>
              <a:t>Annuity</a:t>
            </a:r>
          </a:p>
        </p:txBody>
      </p:sp>
      <p:sp>
        <p:nvSpPr>
          <p:cNvPr id="9" name="Left Arrow 18">
            <a:extLst>
              <a:ext uri="{FF2B5EF4-FFF2-40B4-BE49-F238E27FC236}">
                <a16:creationId xmlns:a16="http://schemas.microsoft.com/office/drawing/2014/main" id="{7371AFFF-B54E-E494-A683-03B4590B9A81}"/>
              </a:ext>
            </a:extLst>
          </p:cNvPr>
          <p:cNvSpPr/>
          <p:nvPr/>
        </p:nvSpPr>
        <p:spPr>
          <a:xfrm rot="8984748">
            <a:off x="9175009" y="3377803"/>
            <a:ext cx="408345" cy="460727"/>
          </a:xfrm>
          <a:prstGeom prst="leftArrow">
            <a:avLst>
              <a:gd name="adj1" fmla="val 60000"/>
              <a:gd name="adj2" fmla="val 50000"/>
            </a:avLst>
          </a:prstGeom>
          <a:solidFill>
            <a:srgbClr val="D5DCEA"/>
          </a:solidFill>
          <a:ln>
            <a:solidFill>
              <a:srgbClr val="1A203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Calibri"/>
              <a:ea typeface="+mn-ea"/>
              <a:cs typeface="+mn-cs"/>
            </a:endParaRPr>
          </a:p>
        </p:txBody>
      </p:sp>
      <p:sp>
        <p:nvSpPr>
          <p:cNvPr id="10" name="Freeform 19">
            <a:extLst>
              <a:ext uri="{FF2B5EF4-FFF2-40B4-BE49-F238E27FC236}">
                <a16:creationId xmlns:a16="http://schemas.microsoft.com/office/drawing/2014/main" id="{6C60B838-5CA8-0B37-8022-63677C9D5D9D}"/>
              </a:ext>
            </a:extLst>
          </p:cNvPr>
          <p:cNvSpPr/>
          <p:nvPr/>
        </p:nvSpPr>
        <p:spPr>
          <a:xfrm>
            <a:off x="9639307" y="2371823"/>
            <a:ext cx="2044104" cy="1226224"/>
          </a:xfrm>
          <a:prstGeom prst="rect">
            <a:avLst/>
          </a:prstGeom>
          <a:solidFill>
            <a:srgbClr val="576ED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17611" tIns="117611" rIns="117611" bIns="117611" spcCol="2016" anchor="ctr"/>
          <a:lstStyle/>
          <a:p>
            <a:pPr marL="0" marR="0" lvl="0" indent="0" algn="ctr" defTabSz="1746126" rtl="0" eaLnBrk="1" fontAlgn="base" latinLnBrk="0" hangingPunct="1">
              <a:lnSpc>
                <a:spcPct val="90000"/>
              </a:lnSpc>
              <a:spcBef>
                <a:spcPct val="0"/>
              </a:spcBef>
              <a:spcAft>
                <a:spcPct val="35000"/>
              </a:spcAft>
              <a:buClrTx/>
              <a:buSzTx/>
              <a:buFontTx/>
              <a:buNone/>
              <a:tabLst/>
              <a:defRPr/>
            </a:pPr>
            <a:r>
              <a:rPr kumimoji="0" lang="en-US" sz="3899" b="0" i="0" u="none" strike="noStrike" kern="1200" cap="none" spc="0" normalizeH="0" baseline="0" noProof="0" dirty="0">
                <a:ln>
                  <a:noFill/>
                </a:ln>
                <a:solidFill>
                  <a:prstClr val="white"/>
                </a:solidFill>
                <a:effectLst/>
                <a:uLnTx/>
                <a:uFillTx/>
                <a:latin typeface="Calibri"/>
                <a:ea typeface="+mn-ea"/>
                <a:cs typeface="+mn-cs"/>
              </a:rPr>
              <a:t>Combo</a:t>
            </a:r>
          </a:p>
        </p:txBody>
      </p:sp>
    </p:spTree>
    <p:extLst>
      <p:ext uri="{BB962C8B-B14F-4D97-AF65-F5344CB8AC3E}">
        <p14:creationId xmlns:p14="http://schemas.microsoft.com/office/powerpoint/2010/main" val="40988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B8AC1EC9-87A0-C5B8-CC42-573DE11C6D91}"/>
              </a:ext>
            </a:extLst>
          </p:cNvPr>
          <p:cNvSpPr>
            <a:spLocks noGrp="1"/>
          </p:cNvSpPr>
          <p:nvPr>
            <p:ph type="title"/>
          </p:nvPr>
        </p:nvSpPr>
        <p:spPr>
          <a:xfrm>
            <a:off x="548640" y="3840480"/>
            <a:ext cx="3243966" cy="1684912"/>
          </a:xfrm>
        </p:spPr>
        <p:txBody>
          <a:bodyPr>
            <a:normAutofit/>
          </a:bodyPr>
          <a:lstStyle/>
          <a:p>
            <a:pPr defTabSz="342821">
              <a:defRPr/>
            </a:pPr>
            <a:r>
              <a:rPr lang="en-US" sz="2550" b="0" dirty="0"/>
              <a:t>Take your entire account balance at retirement.</a:t>
            </a:r>
          </a:p>
        </p:txBody>
      </p:sp>
      <p:pic>
        <p:nvPicPr>
          <p:cNvPr id="3" name="Graphic 2" descr="User">
            <a:extLst>
              <a:ext uri="{FF2B5EF4-FFF2-40B4-BE49-F238E27FC236}">
                <a16:creationId xmlns:a16="http://schemas.microsoft.com/office/drawing/2014/main" id="{9B8C88AF-C8E8-F432-8807-2C9EFA62D8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3814" y="3818608"/>
            <a:ext cx="958967" cy="958967"/>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ADAD0569-A226-7E37-1A3A-4BFB6627D870}"/>
              </a:ext>
            </a:extLst>
          </p:cNvPr>
          <p:cNvSpPr/>
          <p:nvPr/>
        </p:nvSpPr>
        <p:spPr>
          <a:xfrm>
            <a:off x="8922552" y="3942832"/>
            <a:ext cx="635872" cy="664712"/>
          </a:xfrm>
          <a:prstGeom prst="rect">
            <a:avLst/>
          </a:prstGeom>
          <a:solidFill>
            <a:srgbClr val="576ED6"/>
          </a:solidFill>
          <a:ln>
            <a:no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35C26635-64D1-DE7A-81AD-9E75AC542D21}"/>
              </a:ext>
            </a:extLst>
          </p:cNvPr>
          <p:cNvSpPr txBox="1"/>
          <p:nvPr/>
        </p:nvSpPr>
        <p:spPr>
          <a:xfrm>
            <a:off x="6700027" y="4734762"/>
            <a:ext cx="1196161" cy="707886"/>
          </a:xfrm>
          <a:prstGeom prst="rect">
            <a:avLst/>
          </a:prstGeom>
          <a:noFill/>
        </p:spPr>
        <p:txBody>
          <a:bodyPr wrap="non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Direct </a:t>
            </a:r>
          </a:p>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Payment</a:t>
            </a:r>
          </a:p>
        </p:txBody>
      </p:sp>
      <p:sp>
        <p:nvSpPr>
          <p:cNvPr id="8" name="TextBox 7">
            <a:extLst>
              <a:ext uri="{FF2B5EF4-FFF2-40B4-BE49-F238E27FC236}">
                <a16:creationId xmlns:a16="http://schemas.microsoft.com/office/drawing/2014/main" id="{5E95ACA8-B2CF-B119-18BE-24DE96BE6936}"/>
              </a:ext>
            </a:extLst>
          </p:cNvPr>
          <p:cNvSpPr txBox="1"/>
          <p:nvPr/>
        </p:nvSpPr>
        <p:spPr>
          <a:xfrm>
            <a:off x="8696709" y="4734762"/>
            <a:ext cx="1127232" cy="400110"/>
          </a:xfrm>
          <a:prstGeom prst="rect">
            <a:avLst/>
          </a:prstGeom>
          <a:noFill/>
        </p:spPr>
        <p:txBody>
          <a:bodyPr wrap="none" rtlCol="0">
            <a:spAutoFit/>
          </a:bodyPr>
          <a:lstStyle/>
          <a:p>
            <a:pPr marL="0" marR="0" lvl="0" indent="0" algn="l"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Rollover</a:t>
            </a:r>
          </a:p>
        </p:txBody>
      </p:sp>
      <p:sp>
        <p:nvSpPr>
          <p:cNvPr id="13" name="Title 3">
            <a:extLst>
              <a:ext uri="{FF2B5EF4-FFF2-40B4-BE49-F238E27FC236}">
                <a16:creationId xmlns:a16="http://schemas.microsoft.com/office/drawing/2014/main" id="{514AA4EF-36CC-38B0-C8E6-AACEABBEF0EE}"/>
              </a:ext>
            </a:extLst>
          </p:cNvPr>
          <p:cNvSpPr txBox="1">
            <a:spLocks/>
          </p:cNvSpPr>
          <p:nvPr/>
        </p:nvSpPr>
        <p:spPr>
          <a:xfrm>
            <a:off x="548640" y="923544"/>
            <a:ext cx="3840581" cy="20642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5487A"/>
                </a:solidFill>
                <a:latin typeface="Arial" panose="020B0604020202020204" pitchFamily="34" charset="0"/>
                <a:ea typeface="+mj-ea"/>
                <a:cs typeface="Arial" panose="020B0604020202020204" pitchFamily="34" charset="0"/>
              </a:defRPr>
            </a:lvl1pPr>
          </a:lstStyle>
          <a:p>
            <a:pPr marL="0" marR="0" lvl="0" indent="0" algn="l" defTabSz="342821"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t>What to do:</a:t>
            </a:r>
            <a:b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t>Know your Defined Benefit Supplement account choices</a:t>
            </a:r>
            <a:endPar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endParaRPr>
          </a:p>
        </p:txBody>
      </p:sp>
      <p:sp>
        <p:nvSpPr>
          <p:cNvPr id="18" name="TextBox 17">
            <a:extLst>
              <a:ext uri="{FF2B5EF4-FFF2-40B4-BE49-F238E27FC236}">
                <a16:creationId xmlns:a16="http://schemas.microsoft.com/office/drawing/2014/main" id="{30027F3B-FB9A-AA49-9802-47F6E09FA93C}"/>
              </a:ext>
            </a:extLst>
          </p:cNvPr>
          <p:cNvSpPr txBox="1"/>
          <p:nvPr/>
        </p:nvSpPr>
        <p:spPr>
          <a:xfrm>
            <a:off x="5717668" y="2697773"/>
            <a:ext cx="5176976" cy="461665"/>
          </a:xfrm>
          <a:prstGeom prst="rect">
            <a:avLst/>
          </a:prstGeom>
          <a:noFill/>
        </p:spPr>
        <p:txBody>
          <a:bodyPr wrap="squar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Lump Sum</a:t>
            </a:r>
          </a:p>
        </p:txBody>
      </p:sp>
      <p:grpSp>
        <p:nvGrpSpPr>
          <p:cNvPr id="19" name="Group 18">
            <a:extLst>
              <a:ext uri="{FF2B5EF4-FFF2-40B4-BE49-F238E27FC236}">
                <a16:creationId xmlns:a16="http://schemas.microsoft.com/office/drawing/2014/main" id="{7EE6C2C3-A5FC-6A26-CBD7-6A87234C74E8}"/>
              </a:ext>
            </a:extLst>
          </p:cNvPr>
          <p:cNvGrpSpPr/>
          <p:nvPr/>
        </p:nvGrpSpPr>
        <p:grpSpPr>
          <a:xfrm>
            <a:off x="7497889" y="3204301"/>
            <a:ext cx="1616535" cy="435233"/>
            <a:chOff x="6944117" y="5282351"/>
            <a:chExt cx="2155590" cy="580367"/>
          </a:xfrm>
        </p:grpSpPr>
        <p:cxnSp>
          <p:nvCxnSpPr>
            <p:cNvPr id="20" name="Straight Arrow Connector 19">
              <a:extLst>
                <a:ext uri="{FF2B5EF4-FFF2-40B4-BE49-F238E27FC236}">
                  <a16:creationId xmlns:a16="http://schemas.microsoft.com/office/drawing/2014/main" id="{AFF903AF-0110-A746-3BD0-1CCE147789BF}"/>
                </a:ext>
              </a:extLst>
            </p:cNvPr>
            <p:cNvCxnSpPr>
              <a:cxnSpLocks/>
            </p:cNvCxnSpPr>
            <p:nvPr/>
          </p:nvCxnSpPr>
          <p:spPr>
            <a:xfrm flipH="1">
              <a:off x="6944117" y="5282351"/>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C1481DA-999F-2FD2-FF78-E75FDCBC5AAA}"/>
                </a:ext>
              </a:extLst>
            </p:cNvPr>
            <p:cNvCxnSpPr>
              <a:cxnSpLocks/>
            </p:cNvCxnSpPr>
            <p:nvPr/>
          </p:nvCxnSpPr>
          <p:spPr>
            <a:xfrm>
              <a:off x="8021912" y="5289312"/>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descr="A close up of a logo&#10;&#10;Description automatically generated">
            <a:extLst>
              <a:ext uri="{FF2B5EF4-FFF2-40B4-BE49-F238E27FC236}">
                <a16:creationId xmlns:a16="http://schemas.microsoft.com/office/drawing/2014/main" id="{DC4DBD80-0C55-223E-6367-1EECD6117D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699" b="44642"/>
          <a:stretch/>
        </p:blipFill>
        <p:spPr>
          <a:xfrm>
            <a:off x="7802781" y="1465477"/>
            <a:ext cx="1006751" cy="1097280"/>
          </a:xfrm>
          <a:prstGeom prst="rect">
            <a:avLst/>
          </a:prstGeom>
          <a:ln>
            <a:noFill/>
          </a:ln>
        </p:spPr>
      </p:pic>
    </p:spTree>
    <p:extLst>
      <p:ext uri="{BB962C8B-B14F-4D97-AF65-F5344CB8AC3E}">
        <p14:creationId xmlns:p14="http://schemas.microsoft.com/office/powerpoint/2010/main" val="184013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2" name="Title 3">
            <a:extLst>
              <a:ext uri="{FF2B5EF4-FFF2-40B4-BE49-F238E27FC236}">
                <a16:creationId xmlns:a16="http://schemas.microsoft.com/office/drawing/2014/main" id="{BB3C14E0-9A15-5351-2D94-B88A08C486AE}"/>
              </a:ext>
            </a:extLst>
          </p:cNvPr>
          <p:cNvSpPr>
            <a:spLocks noGrp="1"/>
          </p:cNvSpPr>
          <p:nvPr>
            <p:ph type="title"/>
          </p:nvPr>
        </p:nvSpPr>
        <p:spPr>
          <a:xfrm>
            <a:off x="548640" y="3840480"/>
            <a:ext cx="3136958" cy="1684912"/>
          </a:xfrm>
        </p:spPr>
        <p:txBody>
          <a:bodyPr>
            <a:normAutofit/>
          </a:bodyPr>
          <a:lstStyle/>
          <a:p>
            <a:pPr defTabSz="342821">
              <a:defRPr/>
            </a:pPr>
            <a:r>
              <a:rPr lang="en-US" sz="2550" b="0" dirty="0"/>
              <a:t>Receive a separate monthly payment for your lifetime.</a:t>
            </a:r>
          </a:p>
        </p:txBody>
      </p:sp>
      <p:sp>
        <p:nvSpPr>
          <p:cNvPr id="3" name="Title 3">
            <a:extLst>
              <a:ext uri="{FF2B5EF4-FFF2-40B4-BE49-F238E27FC236}">
                <a16:creationId xmlns:a16="http://schemas.microsoft.com/office/drawing/2014/main" id="{53F35C8E-12F0-A526-A149-B40A08A6D2D7}"/>
              </a:ext>
            </a:extLst>
          </p:cNvPr>
          <p:cNvSpPr txBox="1">
            <a:spLocks/>
          </p:cNvSpPr>
          <p:nvPr/>
        </p:nvSpPr>
        <p:spPr>
          <a:xfrm>
            <a:off x="8995941" y="348708"/>
            <a:ext cx="3136957" cy="1503419"/>
          </a:xfrm>
          <a:prstGeom prst="rect">
            <a:avLst/>
          </a:prstGeom>
        </p:spPr>
        <p:txBody>
          <a:bodyPr vert="horz" lIns="68573" tIns="34287" rIns="68573" bIns="34287" rtlCol="0" anchor="ctr">
            <a:normAutofit fontScale="97500"/>
          </a:bodyPr>
          <a:lstStyle>
            <a:lvl1pPr algn="l" defTabSz="457200" rtl="0" eaLnBrk="0" fontAlgn="base" hangingPunct="0">
              <a:spcBef>
                <a:spcPct val="0"/>
              </a:spcBef>
              <a:spcAft>
                <a:spcPct val="0"/>
              </a:spcAft>
              <a:defRPr sz="4400" kern="1200" spc="-100">
                <a:solidFill>
                  <a:srgbClr val="1B9479"/>
                </a:solidFill>
                <a:latin typeface="Arial"/>
                <a:ea typeface="ＭＳ Ｐゴシック" charset="0"/>
                <a:cs typeface="Arial"/>
              </a:defRPr>
            </a:lvl1pPr>
            <a:lvl2pPr algn="l" defTabSz="457200" rtl="0" eaLnBrk="0" fontAlgn="base" hangingPunct="0">
              <a:spcBef>
                <a:spcPct val="0"/>
              </a:spcBef>
              <a:spcAft>
                <a:spcPct val="0"/>
              </a:spcAft>
              <a:defRPr sz="4400">
                <a:solidFill>
                  <a:srgbClr val="1B9479"/>
                </a:solidFill>
                <a:latin typeface="Arial" charset="0"/>
                <a:ea typeface="ＭＳ Ｐゴシック" charset="0"/>
                <a:cs typeface="Arial" charset="0"/>
              </a:defRPr>
            </a:lvl2pPr>
            <a:lvl3pPr algn="l" defTabSz="457200" rtl="0" eaLnBrk="0" fontAlgn="base" hangingPunct="0">
              <a:spcBef>
                <a:spcPct val="0"/>
              </a:spcBef>
              <a:spcAft>
                <a:spcPct val="0"/>
              </a:spcAft>
              <a:defRPr sz="4400">
                <a:solidFill>
                  <a:srgbClr val="1B9479"/>
                </a:solidFill>
                <a:latin typeface="Arial" charset="0"/>
                <a:ea typeface="ＭＳ Ｐゴシック" charset="0"/>
                <a:cs typeface="Arial" charset="0"/>
              </a:defRPr>
            </a:lvl3pPr>
            <a:lvl4pPr algn="l" defTabSz="457200" rtl="0" eaLnBrk="0" fontAlgn="base" hangingPunct="0">
              <a:spcBef>
                <a:spcPct val="0"/>
              </a:spcBef>
              <a:spcAft>
                <a:spcPct val="0"/>
              </a:spcAft>
              <a:defRPr sz="4400">
                <a:solidFill>
                  <a:srgbClr val="1B9479"/>
                </a:solidFill>
                <a:latin typeface="Arial" charset="0"/>
                <a:ea typeface="ＭＳ Ｐゴシック" charset="0"/>
                <a:cs typeface="Arial" charset="0"/>
              </a:defRPr>
            </a:lvl4pPr>
            <a:lvl5pPr algn="l" defTabSz="457200" rtl="0" eaLnBrk="0" fontAlgn="base" hangingPunct="0">
              <a:spcBef>
                <a:spcPct val="0"/>
              </a:spcBef>
              <a:spcAft>
                <a:spcPct val="0"/>
              </a:spcAft>
              <a:defRPr sz="4400">
                <a:solidFill>
                  <a:srgbClr val="1B9479"/>
                </a:solidFill>
                <a:latin typeface="Arial" charset="0"/>
                <a:ea typeface="ＭＳ Ｐゴシック" charset="0"/>
                <a:cs typeface="Arial" charset="0"/>
              </a:defRPr>
            </a:lvl5pPr>
            <a:lvl6pPr marL="457200" algn="l" defTabSz="457200" rtl="0" fontAlgn="base">
              <a:spcBef>
                <a:spcPct val="0"/>
              </a:spcBef>
              <a:spcAft>
                <a:spcPct val="0"/>
              </a:spcAft>
              <a:defRPr sz="4400">
                <a:solidFill>
                  <a:srgbClr val="C96D2D"/>
                </a:solidFill>
                <a:latin typeface="Arial" charset="0"/>
                <a:ea typeface="ＭＳ Ｐゴシック" charset="0"/>
              </a:defRPr>
            </a:lvl6pPr>
            <a:lvl7pPr marL="914400" algn="l" defTabSz="457200" rtl="0" fontAlgn="base">
              <a:spcBef>
                <a:spcPct val="0"/>
              </a:spcBef>
              <a:spcAft>
                <a:spcPct val="0"/>
              </a:spcAft>
              <a:defRPr sz="4400">
                <a:solidFill>
                  <a:srgbClr val="C96D2D"/>
                </a:solidFill>
                <a:latin typeface="Arial" charset="0"/>
                <a:ea typeface="ＭＳ Ｐゴシック" charset="0"/>
              </a:defRPr>
            </a:lvl7pPr>
            <a:lvl8pPr marL="1371600" algn="l" defTabSz="457200" rtl="0" fontAlgn="base">
              <a:spcBef>
                <a:spcPct val="0"/>
              </a:spcBef>
              <a:spcAft>
                <a:spcPct val="0"/>
              </a:spcAft>
              <a:defRPr sz="4400">
                <a:solidFill>
                  <a:srgbClr val="C96D2D"/>
                </a:solidFill>
                <a:latin typeface="Arial" charset="0"/>
                <a:ea typeface="ＭＳ Ｐゴシック" charset="0"/>
              </a:defRPr>
            </a:lvl8pPr>
            <a:lvl9pPr marL="1828800" algn="l" defTabSz="457200" rtl="0" fontAlgn="base">
              <a:spcBef>
                <a:spcPct val="0"/>
              </a:spcBef>
              <a:spcAft>
                <a:spcPct val="0"/>
              </a:spcAft>
              <a:defRPr sz="4400">
                <a:solidFill>
                  <a:srgbClr val="C96D2D"/>
                </a:solidFill>
                <a:latin typeface="Arial" charset="0"/>
                <a:ea typeface="ＭＳ Ｐゴシック" charset="0"/>
              </a:defRPr>
            </a:lvl9pPr>
          </a:lstStyle>
          <a:p>
            <a:pPr marL="0" marR="0" lvl="0" indent="0" algn="l" defTabSz="342821" rtl="0" eaLnBrk="0" fontAlgn="base" latinLnBrk="0" hangingPunct="0">
              <a:lnSpc>
                <a:spcPct val="100000"/>
              </a:lnSpc>
              <a:spcBef>
                <a:spcPct val="0"/>
              </a:spcBef>
              <a:spcAft>
                <a:spcPct val="0"/>
              </a:spcAft>
              <a:buClrTx/>
              <a:buSzTx/>
              <a:buFontTx/>
              <a:buNone/>
              <a:tabLst/>
              <a:defRPr/>
            </a:pPr>
            <a:r>
              <a:rPr kumimoji="0" lang="en-US" sz="2625" b="1" i="0" u="none" strike="noStrike" kern="1200" cap="none" spc="-75" normalizeH="0" baseline="0" noProof="0" dirty="0">
                <a:ln>
                  <a:noFill/>
                </a:ln>
                <a:solidFill>
                  <a:srgbClr val="576ED6"/>
                </a:solidFill>
                <a:effectLst/>
                <a:uLnTx/>
                <a:uFillTx/>
                <a:latin typeface="Arial"/>
                <a:ea typeface="ＭＳ Ｐゴシック" charset="0"/>
                <a:cs typeface="Arial"/>
              </a:rPr>
              <a:t>Your annuity beneficiary is your option beneficiary.</a:t>
            </a:r>
            <a:endParaRPr kumimoji="0" lang="en-US" sz="2625" b="0" i="0" u="none" strike="noStrike" kern="1200" cap="none" spc="-75" normalizeH="0" baseline="0" noProof="0" dirty="0">
              <a:ln>
                <a:noFill/>
              </a:ln>
              <a:solidFill>
                <a:srgbClr val="576ED6"/>
              </a:solidFill>
              <a:effectLst/>
              <a:uLnTx/>
              <a:uFillTx/>
              <a:latin typeface="Arial"/>
              <a:ea typeface="ＭＳ Ｐゴシック" charset="0"/>
              <a:cs typeface="Arial"/>
            </a:endParaRPr>
          </a:p>
        </p:txBody>
      </p:sp>
      <p:pic>
        <p:nvPicPr>
          <p:cNvPr id="6" name="Graphic 5" descr="User">
            <a:extLst>
              <a:ext uri="{FF2B5EF4-FFF2-40B4-BE49-F238E27FC236}">
                <a16:creationId xmlns:a16="http://schemas.microsoft.com/office/drawing/2014/main" id="{DFE8C3AA-0A89-7F70-37D5-4040AA6A3B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0694" y="3859356"/>
            <a:ext cx="916361" cy="875360"/>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9AAEEA66-448B-AE00-9DB0-D694444BA4DA}"/>
              </a:ext>
            </a:extLst>
          </p:cNvPr>
          <p:cNvSpPr/>
          <p:nvPr/>
        </p:nvSpPr>
        <p:spPr>
          <a:xfrm>
            <a:off x="6227481" y="4682898"/>
            <a:ext cx="1802785" cy="707886"/>
          </a:xfrm>
          <a:prstGeom prst="rect">
            <a:avLst/>
          </a:prstGeom>
        </p:spPr>
        <p:txBody>
          <a:bodyPr wrap="square">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Member-Only Annuity</a:t>
            </a:r>
          </a:p>
        </p:txBody>
      </p:sp>
      <p:pic>
        <p:nvPicPr>
          <p:cNvPr id="8" name="Graphic 7" descr="User">
            <a:extLst>
              <a:ext uri="{FF2B5EF4-FFF2-40B4-BE49-F238E27FC236}">
                <a16:creationId xmlns:a16="http://schemas.microsoft.com/office/drawing/2014/main" id="{A3C89E5E-569C-FFF6-3BB2-263D67B09B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29863" y="3859356"/>
            <a:ext cx="826842" cy="826842"/>
          </a:xfrm>
          <a:prstGeom prst="rect">
            <a:avLst/>
          </a:prstGeom>
          <a:effectLst>
            <a:outerShdw blurRad="50800" dist="38100" dir="2700000" algn="tl" rotWithShape="0">
              <a:prstClr val="black">
                <a:alpha val="40000"/>
              </a:prstClr>
            </a:outerShdw>
          </a:effectLst>
        </p:spPr>
      </p:pic>
      <p:grpSp>
        <p:nvGrpSpPr>
          <p:cNvPr id="9" name="Graphic 8" descr="User">
            <a:extLst>
              <a:ext uri="{FF2B5EF4-FFF2-40B4-BE49-F238E27FC236}">
                <a16:creationId xmlns:a16="http://schemas.microsoft.com/office/drawing/2014/main" id="{BB8E6E24-88C2-77A3-5899-9220B92666F5}"/>
              </a:ext>
            </a:extLst>
          </p:cNvPr>
          <p:cNvGrpSpPr/>
          <p:nvPr/>
        </p:nvGrpSpPr>
        <p:grpSpPr>
          <a:xfrm>
            <a:off x="9088956" y="3934430"/>
            <a:ext cx="647102" cy="687546"/>
            <a:chOff x="8943116" y="5516703"/>
            <a:chExt cx="862887" cy="916817"/>
          </a:xfrm>
          <a:solidFill>
            <a:srgbClr val="576ED6"/>
          </a:solidFill>
        </p:grpSpPr>
        <p:sp>
          <p:nvSpPr>
            <p:cNvPr id="10" name="Freeform: Shape 9">
              <a:extLst>
                <a:ext uri="{FF2B5EF4-FFF2-40B4-BE49-F238E27FC236}">
                  <a16:creationId xmlns:a16="http://schemas.microsoft.com/office/drawing/2014/main" id="{A7813307-F71A-41CD-4180-D232ADF9767A}"/>
                </a:ext>
              </a:extLst>
            </p:cNvPr>
            <p:cNvSpPr/>
            <p:nvPr/>
          </p:nvSpPr>
          <p:spPr>
            <a:xfrm>
              <a:off x="9158838" y="5516703"/>
              <a:ext cx="431443" cy="431443"/>
            </a:xfrm>
            <a:custGeom>
              <a:avLst/>
              <a:gdLst>
                <a:gd name="connsiteX0" fmla="*/ 431444 w 431443"/>
                <a:gd name="connsiteY0" fmla="*/ 215722 h 431443"/>
                <a:gd name="connsiteX1" fmla="*/ 215722 w 431443"/>
                <a:gd name="connsiteY1" fmla="*/ 431444 h 431443"/>
                <a:gd name="connsiteX2" fmla="*/ 0 w 431443"/>
                <a:gd name="connsiteY2" fmla="*/ 215722 h 431443"/>
                <a:gd name="connsiteX3" fmla="*/ 215722 w 431443"/>
                <a:gd name="connsiteY3" fmla="*/ 0 h 431443"/>
                <a:gd name="connsiteX4" fmla="*/ 431444 w 431443"/>
                <a:gd name="connsiteY4" fmla="*/ 215722 h 43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443" h="431443">
                  <a:moveTo>
                    <a:pt x="431444" y="215722"/>
                  </a:moveTo>
                  <a:cubicBezTo>
                    <a:pt x="431444" y="334862"/>
                    <a:pt x="334862" y="431444"/>
                    <a:pt x="215722" y="431444"/>
                  </a:cubicBezTo>
                  <a:cubicBezTo>
                    <a:pt x="96582" y="431444"/>
                    <a:pt x="0" y="334862"/>
                    <a:pt x="0" y="215722"/>
                  </a:cubicBezTo>
                  <a:cubicBezTo>
                    <a:pt x="0" y="96582"/>
                    <a:pt x="96582" y="0"/>
                    <a:pt x="215722" y="0"/>
                  </a:cubicBezTo>
                  <a:cubicBezTo>
                    <a:pt x="334862" y="0"/>
                    <a:pt x="431444" y="96582"/>
                    <a:pt x="431444" y="215722"/>
                  </a:cubicBezTo>
                  <a:close/>
                </a:path>
              </a:pathLst>
            </a:custGeom>
            <a:grpFill/>
            <a:ln w="38576" cap="flat">
              <a:solidFill>
                <a:schemeClr val="bg1"/>
              </a:solidFill>
              <a:prstDash val="solid"/>
              <a:miter/>
            </a:ln>
          </p:spPr>
          <p:txBody>
            <a:bodyPr rtlCol="0" anchor="ct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 name="Freeform: Shape 10">
              <a:extLst>
                <a:ext uri="{FF2B5EF4-FFF2-40B4-BE49-F238E27FC236}">
                  <a16:creationId xmlns:a16="http://schemas.microsoft.com/office/drawing/2014/main" id="{9767D7BA-05BE-FFB9-3896-7648EFAFDCF8}"/>
                </a:ext>
              </a:extLst>
            </p:cNvPr>
            <p:cNvSpPr/>
            <p:nvPr/>
          </p:nvSpPr>
          <p:spPr>
            <a:xfrm>
              <a:off x="8943116" y="6002077"/>
              <a:ext cx="862887" cy="431443"/>
            </a:xfrm>
            <a:custGeom>
              <a:avLst/>
              <a:gdLst>
                <a:gd name="connsiteX0" fmla="*/ 862887 w 862887"/>
                <a:gd name="connsiteY0" fmla="*/ 431444 h 431443"/>
                <a:gd name="connsiteX1" fmla="*/ 862887 w 862887"/>
                <a:gd name="connsiteY1" fmla="*/ 215722 h 431443"/>
                <a:gd name="connsiteX2" fmla="*/ 819743 w 862887"/>
                <a:gd name="connsiteY2" fmla="*/ 129433 h 431443"/>
                <a:gd name="connsiteX3" fmla="*/ 609414 w 862887"/>
                <a:gd name="connsiteY3" fmla="*/ 26965 h 431443"/>
                <a:gd name="connsiteX4" fmla="*/ 431444 w 862887"/>
                <a:gd name="connsiteY4" fmla="*/ 0 h 431443"/>
                <a:gd name="connsiteX5" fmla="*/ 253473 w 862887"/>
                <a:gd name="connsiteY5" fmla="*/ 26965 h 431443"/>
                <a:gd name="connsiteX6" fmla="*/ 43144 w 862887"/>
                <a:gd name="connsiteY6" fmla="*/ 129433 h 431443"/>
                <a:gd name="connsiteX7" fmla="*/ 0 w 862887"/>
                <a:gd name="connsiteY7" fmla="*/ 215722 h 431443"/>
                <a:gd name="connsiteX8" fmla="*/ 0 w 862887"/>
                <a:gd name="connsiteY8" fmla="*/ 431444 h 431443"/>
                <a:gd name="connsiteX9" fmla="*/ 862887 w 862887"/>
                <a:gd name="connsiteY9" fmla="*/ 431444 h 43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887" h="431443">
                  <a:moveTo>
                    <a:pt x="862887" y="431444"/>
                  </a:moveTo>
                  <a:lnTo>
                    <a:pt x="862887" y="215722"/>
                  </a:lnTo>
                  <a:cubicBezTo>
                    <a:pt x="862887" y="183364"/>
                    <a:pt x="846708" y="151005"/>
                    <a:pt x="819743" y="129433"/>
                  </a:cubicBezTo>
                  <a:cubicBezTo>
                    <a:pt x="760420" y="80896"/>
                    <a:pt x="684917" y="48537"/>
                    <a:pt x="609414" y="26965"/>
                  </a:cubicBezTo>
                  <a:cubicBezTo>
                    <a:pt x="555484" y="10786"/>
                    <a:pt x="496160" y="0"/>
                    <a:pt x="431444" y="0"/>
                  </a:cubicBezTo>
                  <a:cubicBezTo>
                    <a:pt x="372120" y="0"/>
                    <a:pt x="312797" y="10786"/>
                    <a:pt x="253473" y="26965"/>
                  </a:cubicBezTo>
                  <a:cubicBezTo>
                    <a:pt x="177971" y="48537"/>
                    <a:pt x="102468" y="86289"/>
                    <a:pt x="43144" y="129433"/>
                  </a:cubicBezTo>
                  <a:cubicBezTo>
                    <a:pt x="16179" y="151005"/>
                    <a:pt x="0" y="183364"/>
                    <a:pt x="0" y="215722"/>
                  </a:cubicBezTo>
                  <a:lnTo>
                    <a:pt x="0" y="431444"/>
                  </a:lnTo>
                  <a:lnTo>
                    <a:pt x="862887" y="431444"/>
                  </a:lnTo>
                  <a:close/>
                </a:path>
              </a:pathLst>
            </a:custGeom>
            <a:grpFill/>
            <a:ln w="38576" cap="flat">
              <a:solidFill>
                <a:schemeClr val="bg1"/>
              </a:solidFill>
              <a:prstDash val="solid"/>
              <a:miter/>
            </a:ln>
          </p:spPr>
          <p:txBody>
            <a:bodyPr rtlCol="0" anchor="ctr"/>
            <a:lstStyle/>
            <a:p>
              <a:pPr marL="0" marR="0" lvl="0" indent="0" algn="l" defTabSz="528567"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sp>
        <p:nvSpPr>
          <p:cNvPr id="12" name="Rectangle 11">
            <a:extLst>
              <a:ext uri="{FF2B5EF4-FFF2-40B4-BE49-F238E27FC236}">
                <a16:creationId xmlns:a16="http://schemas.microsoft.com/office/drawing/2014/main" id="{ABAB66A9-065A-A7AB-1CDE-9E289B1072E3}"/>
              </a:ext>
            </a:extLst>
          </p:cNvPr>
          <p:cNvSpPr/>
          <p:nvPr/>
        </p:nvSpPr>
        <p:spPr>
          <a:xfrm>
            <a:off x="8083571" y="4682898"/>
            <a:ext cx="2657872" cy="1323439"/>
          </a:xfrm>
          <a:prstGeom prst="rect">
            <a:avLst/>
          </a:prstGeom>
        </p:spPr>
        <p:txBody>
          <a:bodyPr wrap="square">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Beneficiary Annuities</a:t>
            </a:r>
          </a:p>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100%</a:t>
            </a:r>
          </a:p>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75%</a:t>
            </a:r>
          </a:p>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50</a:t>
            </a:r>
            <a:r>
              <a:rPr kumimoji="0" lang="en-US" sz="2000" b="0"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mn-cs"/>
              </a:rPr>
              <a:t>%</a:t>
            </a:r>
          </a:p>
        </p:txBody>
      </p:sp>
      <p:sp>
        <p:nvSpPr>
          <p:cNvPr id="18" name="Title 3">
            <a:extLst>
              <a:ext uri="{FF2B5EF4-FFF2-40B4-BE49-F238E27FC236}">
                <a16:creationId xmlns:a16="http://schemas.microsoft.com/office/drawing/2014/main" id="{AD9D3C24-344C-7EDA-436D-561DA97368D3}"/>
              </a:ext>
            </a:extLst>
          </p:cNvPr>
          <p:cNvSpPr txBox="1">
            <a:spLocks/>
          </p:cNvSpPr>
          <p:nvPr/>
        </p:nvSpPr>
        <p:spPr>
          <a:xfrm>
            <a:off x="548640" y="923544"/>
            <a:ext cx="3840581" cy="20642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5487A"/>
                </a:solidFill>
                <a:latin typeface="Arial" panose="020B0604020202020204" pitchFamily="34" charset="0"/>
                <a:ea typeface="+mj-ea"/>
                <a:cs typeface="Arial" panose="020B0604020202020204" pitchFamily="34" charset="0"/>
              </a:defRPr>
            </a:lvl1pPr>
          </a:lstStyle>
          <a:p>
            <a:pPr marL="0" marR="0" lvl="0" indent="0" algn="l" defTabSz="342821"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t>What to do:</a:t>
            </a:r>
            <a:b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t>Know your Defined Benefit Supplement account choices</a:t>
            </a:r>
            <a:endPar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endParaRPr>
          </a:p>
        </p:txBody>
      </p:sp>
      <p:sp>
        <p:nvSpPr>
          <p:cNvPr id="17" name="TextBox 16">
            <a:extLst>
              <a:ext uri="{FF2B5EF4-FFF2-40B4-BE49-F238E27FC236}">
                <a16:creationId xmlns:a16="http://schemas.microsoft.com/office/drawing/2014/main" id="{9B701F5D-CEE8-F75B-92D5-30D798552765}"/>
              </a:ext>
            </a:extLst>
          </p:cNvPr>
          <p:cNvSpPr txBox="1"/>
          <p:nvPr/>
        </p:nvSpPr>
        <p:spPr>
          <a:xfrm>
            <a:off x="5717668" y="2697773"/>
            <a:ext cx="5176976" cy="461665"/>
          </a:xfrm>
          <a:prstGeom prst="rect">
            <a:avLst/>
          </a:prstGeom>
          <a:noFill/>
        </p:spPr>
        <p:txBody>
          <a:bodyPr wrap="squar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lang="en-US" sz="2400" b="1" dirty="0">
                <a:solidFill>
                  <a:srgbClr val="03045E"/>
                </a:solidFill>
                <a:latin typeface="Arial" panose="020B0604020202020204" pitchFamily="34" charset="0"/>
                <a:ea typeface="ＭＳ Ｐゴシック" panose="020B0600070205080204" pitchFamily="34" charset="-128"/>
                <a:cs typeface="Arial" panose="020B0604020202020204" pitchFamily="34" charset="0"/>
              </a:rPr>
              <a:t>Lifetime Monthly</a:t>
            </a:r>
            <a:r>
              <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 Annuities</a:t>
            </a:r>
          </a:p>
        </p:txBody>
      </p:sp>
      <p:grpSp>
        <p:nvGrpSpPr>
          <p:cNvPr id="19" name="Group 18">
            <a:extLst>
              <a:ext uri="{FF2B5EF4-FFF2-40B4-BE49-F238E27FC236}">
                <a16:creationId xmlns:a16="http://schemas.microsoft.com/office/drawing/2014/main" id="{E15EEBCD-57E6-B0B9-3092-51A9F01413D3}"/>
              </a:ext>
            </a:extLst>
          </p:cNvPr>
          <p:cNvGrpSpPr/>
          <p:nvPr/>
        </p:nvGrpSpPr>
        <p:grpSpPr>
          <a:xfrm>
            <a:off x="7497889" y="3204301"/>
            <a:ext cx="1616535" cy="435233"/>
            <a:chOff x="6944117" y="5282351"/>
            <a:chExt cx="2155590" cy="580367"/>
          </a:xfrm>
        </p:grpSpPr>
        <p:cxnSp>
          <p:nvCxnSpPr>
            <p:cNvPr id="20" name="Straight Arrow Connector 19">
              <a:extLst>
                <a:ext uri="{FF2B5EF4-FFF2-40B4-BE49-F238E27FC236}">
                  <a16:creationId xmlns:a16="http://schemas.microsoft.com/office/drawing/2014/main" id="{3CD93A45-34DF-EF33-37D0-0F49AB6572D5}"/>
                </a:ext>
              </a:extLst>
            </p:cNvPr>
            <p:cNvCxnSpPr>
              <a:cxnSpLocks/>
            </p:cNvCxnSpPr>
            <p:nvPr/>
          </p:nvCxnSpPr>
          <p:spPr>
            <a:xfrm flipH="1">
              <a:off x="6944117" y="5282351"/>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C1CA5F5-CEEE-B2C4-FDB7-1D9E568B73E7}"/>
                </a:ext>
              </a:extLst>
            </p:cNvPr>
            <p:cNvCxnSpPr>
              <a:cxnSpLocks/>
            </p:cNvCxnSpPr>
            <p:nvPr/>
          </p:nvCxnSpPr>
          <p:spPr>
            <a:xfrm>
              <a:off x="8021912" y="5289312"/>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grpSp>
      <p:pic>
        <p:nvPicPr>
          <p:cNvPr id="22" name="Picture 21" descr="A close up of a logo&#10;&#10;Description automatically generated">
            <a:extLst>
              <a:ext uri="{FF2B5EF4-FFF2-40B4-BE49-F238E27FC236}">
                <a16:creationId xmlns:a16="http://schemas.microsoft.com/office/drawing/2014/main" id="{070CED4C-4EAE-0F43-ECD5-91FB870BFF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699" b="44642"/>
          <a:stretch/>
        </p:blipFill>
        <p:spPr>
          <a:xfrm>
            <a:off x="7802781" y="1465477"/>
            <a:ext cx="1006751" cy="1097280"/>
          </a:xfrm>
          <a:prstGeom prst="rect">
            <a:avLst/>
          </a:prstGeom>
          <a:ln>
            <a:noFill/>
          </a:ln>
        </p:spPr>
      </p:pic>
    </p:spTree>
    <p:extLst>
      <p:ext uri="{BB962C8B-B14F-4D97-AF65-F5344CB8AC3E}">
        <p14:creationId xmlns:p14="http://schemas.microsoft.com/office/powerpoint/2010/main" val="54490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8FAEFCC-805F-D740-BDAB-E9212276FD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5CAAA-7FC1-E24C-9697-436EAADA7701}"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65388D5E-F98D-FE69-E4BF-CC398456AC42}"/>
              </a:ext>
            </a:extLst>
          </p:cNvPr>
          <p:cNvGrpSpPr/>
          <p:nvPr/>
        </p:nvGrpSpPr>
        <p:grpSpPr>
          <a:xfrm>
            <a:off x="6477356" y="3847955"/>
            <a:ext cx="3657600" cy="1737360"/>
            <a:chOff x="6042324" y="6390134"/>
            <a:chExt cx="4172939" cy="1971684"/>
          </a:xfrm>
        </p:grpSpPr>
        <p:grpSp>
          <p:nvGrpSpPr>
            <p:cNvPr id="3" name="Group 2">
              <a:extLst>
                <a:ext uri="{FF2B5EF4-FFF2-40B4-BE49-F238E27FC236}">
                  <a16:creationId xmlns:a16="http://schemas.microsoft.com/office/drawing/2014/main" id="{2B3DFB6B-1D51-2CB4-7A81-9124C02B0E56}"/>
                </a:ext>
              </a:extLst>
            </p:cNvPr>
            <p:cNvGrpSpPr/>
            <p:nvPr/>
          </p:nvGrpSpPr>
          <p:grpSpPr>
            <a:xfrm>
              <a:off x="6042326" y="6390134"/>
              <a:ext cx="4172937" cy="942491"/>
              <a:chOff x="5695232" y="6390134"/>
              <a:chExt cx="4172937" cy="942491"/>
            </a:xfrm>
            <a:solidFill>
              <a:srgbClr val="05866D"/>
            </a:solidFill>
          </p:grpSpPr>
          <p:sp>
            <p:nvSpPr>
              <p:cNvPr id="9" name="Freeform 15">
                <a:extLst>
                  <a:ext uri="{FF2B5EF4-FFF2-40B4-BE49-F238E27FC236}">
                    <a16:creationId xmlns:a16="http://schemas.microsoft.com/office/drawing/2014/main" id="{4CD07E46-1FEC-8BFC-D7DF-9FD3CD71CC37}"/>
                  </a:ext>
                </a:extLst>
              </p:cNvPr>
              <p:cNvSpPr/>
              <p:nvPr/>
            </p:nvSpPr>
            <p:spPr bwMode="auto">
              <a:xfrm>
                <a:off x="5695232" y="6418225"/>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3</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10" name="Freeform 17">
                <a:extLst>
                  <a:ext uri="{FF2B5EF4-FFF2-40B4-BE49-F238E27FC236}">
                    <a16:creationId xmlns:a16="http://schemas.microsoft.com/office/drawing/2014/main" id="{352232A7-2383-2771-7677-83F4AEFCE990}"/>
                  </a:ext>
                </a:extLst>
              </p:cNvPr>
              <p:cNvSpPr/>
              <p:nvPr/>
            </p:nvSpPr>
            <p:spPr bwMode="auto">
              <a:xfrm>
                <a:off x="7867590" y="6395378"/>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5</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11" name="Freeform 19">
                <a:extLst>
                  <a:ext uri="{FF2B5EF4-FFF2-40B4-BE49-F238E27FC236}">
                    <a16:creationId xmlns:a16="http://schemas.microsoft.com/office/drawing/2014/main" id="{3092DCC5-47AE-F776-42CD-2BBC68354C57}"/>
                  </a:ext>
                </a:extLst>
              </p:cNvPr>
              <p:cNvSpPr/>
              <p:nvPr/>
            </p:nvSpPr>
            <p:spPr bwMode="auto">
              <a:xfrm>
                <a:off x="8953769" y="6390134"/>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6</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12" name="Freeform 16">
                <a:extLst>
                  <a:ext uri="{FF2B5EF4-FFF2-40B4-BE49-F238E27FC236}">
                    <a16:creationId xmlns:a16="http://schemas.microsoft.com/office/drawing/2014/main" id="{1DA1A53A-8678-C5A1-1AB2-767C2EED87E4}"/>
                  </a:ext>
                </a:extLst>
              </p:cNvPr>
              <p:cNvSpPr/>
              <p:nvPr/>
            </p:nvSpPr>
            <p:spPr bwMode="auto">
              <a:xfrm>
                <a:off x="6781411" y="6394324"/>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4</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grpSp>
        <p:sp>
          <p:nvSpPr>
            <p:cNvPr id="4" name="Freeform 20">
              <a:extLst>
                <a:ext uri="{FF2B5EF4-FFF2-40B4-BE49-F238E27FC236}">
                  <a16:creationId xmlns:a16="http://schemas.microsoft.com/office/drawing/2014/main" id="{EEC41752-0B1B-77D8-93B6-A034EAB5FEE7}"/>
                </a:ext>
              </a:extLst>
            </p:cNvPr>
            <p:cNvSpPr/>
            <p:nvPr/>
          </p:nvSpPr>
          <p:spPr bwMode="auto">
            <a:xfrm>
              <a:off x="6042324" y="7447418"/>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7</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6" name="Freeform 21">
              <a:extLst>
                <a:ext uri="{FF2B5EF4-FFF2-40B4-BE49-F238E27FC236}">
                  <a16:creationId xmlns:a16="http://schemas.microsoft.com/office/drawing/2014/main" id="{5E85CA32-5D5D-9861-6387-564FC9F65A4A}"/>
                </a:ext>
              </a:extLst>
            </p:cNvPr>
            <p:cNvSpPr/>
            <p:nvPr/>
          </p:nvSpPr>
          <p:spPr bwMode="auto">
            <a:xfrm>
              <a:off x="7128504" y="7428368"/>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8</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7" name="Freeform 22">
              <a:extLst>
                <a:ext uri="{FF2B5EF4-FFF2-40B4-BE49-F238E27FC236}">
                  <a16:creationId xmlns:a16="http://schemas.microsoft.com/office/drawing/2014/main" id="{1DC12EC4-D369-2C33-F6F9-E5FAE168AE68}"/>
                </a:ext>
              </a:extLst>
            </p:cNvPr>
            <p:cNvSpPr/>
            <p:nvPr/>
          </p:nvSpPr>
          <p:spPr bwMode="auto">
            <a:xfrm>
              <a:off x="8214684" y="7447418"/>
              <a:ext cx="914400" cy="914400"/>
            </a:xfrm>
            <a:prstGeom prst="rect">
              <a:avLst/>
            </a:prstGeom>
            <a:solidFill>
              <a:srgbClr val="576ED6"/>
            </a:solidFill>
            <a:ln w="12700" cap="flat" cmpd="sng" algn="ctr">
              <a:no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9</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sp>
          <p:nvSpPr>
            <p:cNvPr id="8" name="Freeform 15">
              <a:extLst>
                <a:ext uri="{FF2B5EF4-FFF2-40B4-BE49-F238E27FC236}">
                  <a16:creationId xmlns:a16="http://schemas.microsoft.com/office/drawing/2014/main" id="{F07CF89D-674D-2D49-7A32-8C74423A0260}"/>
                </a:ext>
              </a:extLst>
            </p:cNvPr>
            <p:cNvSpPr/>
            <p:nvPr/>
          </p:nvSpPr>
          <p:spPr bwMode="auto">
            <a:xfrm>
              <a:off x="9300863" y="7434812"/>
              <a:ext cx="914400" cy="914400"/>
            </a:xfrm>
            <a:prstGeom prst="rect">
              <a:avLst/>
            </a:prstGeom>
            <a:solidFill>
              <a:srgbClr val="03045E"/>
            </a:solidFill>
            <a:ln w="38100" cap="flat" cmpd="sng" algn="ctr">
              <a:solidFill>
                <a:srgbClr val="576ED6"/>
              </a:solidFill>
              <a:prstDash val="solid"/>
              <a:miter lim="800000"/>
            </a:ln>
            <a:effectLst/>
          </p:spPr>
          <p:txBody>
            <a:bodyPr lIns="79481" tIns="79481" rIns="79481" bIns="79481" spcCol="1270" anchor="ctr"/>
            <a:lstStyle/>
            <a:p>
              <a:pPr marL="0" marR="0" lvl="0" indent="0" algn="ctr" defTabSz="624995" rtl="0" eaLnBrk="0" fontAlgn="base" latinLnBrk="0" hangingPunct="0">
                <a:lnSpc>
                  <a:spcPct val="90000"/>
                </a:lnSpc>
                <a:spcBef>
                  <a:spcPct val="0"/>
                </a:spcBef>
                <a:spcAft>
                  <a:spcPct val="3500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10</a:t>
              </a:r>
              <a:r>
                <a:rPr kumimoji="0" lang="en-US" sz="1600" b="1" i="0" u="none" strike="noStrike" kern="0" cap="none" spc="0" normalizeH="0" baseline="0" noProof="0" dirty="0">
                  <a:ln>
                    <a:noFill/>
                  </a:ln>
                  <a:solidFill>
                    <a:prstClr val="white"/>
                  </a:solidFill>
                  <a:effectLst/>
                  <a:uLnTx/>
                  <a:uFillTx/>
                  <a:latin typeface="Arial" panose="020B0604020202020204"/>
                  <a:ea typeface="ＭＳ Ｐゴシック" panose="020B0600070205080204" pitchFamily="34" charset="-128"/>
                  <a:cs typeface="+mn-cs"/>
                </a:rPr>
                <a:t> Years</a:t>
              </a:r>
            </a:p>
          </p:txBody>
        </p:sp>
      </p:grpSp>
      <p:sp>
        <p:nvSpPr>
          <p:cNvPr id="13" name="TextBox 12">
            <a:extLst>
              <a:ext uri="{FF2B5EF4-FFF2-40B4-BE49-F238E27FC236}">
                <a16:creationId xmlns:a16="http://schemas.microsoft.com/office/drawing/2014/main" id="{557C0BDB-7F1A-8147-1ED5-CC329D80AFA2}"/>
              </a:ext>
            </a:extLst>
          </p:cNvPr>
          <p:cNvSpPr txBox="1"/>
          <p:nvPr/>
        </p:nvSpPr>
        <p:spPr>
          <a:xfrm>
            <a:off x="5717668" y="2697773"/>
            <a:ext cx="5176976" cy="461665"/>
          </a:xfrm>
          <a:prstGeom prst="rect">
            <a:avLst/>
          </a:prstGeom>
          <a:noFill/>
        </p:spPr>
        <p:txBody>
          <a:bodyPr wrap="square" rtlCol="0">
            <a:spAutoFit/>
          </a:bodyPr>
          <a:lstStyle/>
          <a:p>
            <a:pPr marL="0" marR="0" lvl="0" indent="0" algn="ctr" defTabSz="528567"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ＭＳ Ｐゴシック" panose="020B0600070205080204" pitchFamily="34" charset="-128"/>
                <a:cs typeface="Arial" panose="020B0604020202020204" pitchFamily="34" charset="0"/>
              </a:rPr>
              <a:t>Period-Certain Annuities</a:t>
            </a:r>
          </a:p>
        </p:txBody>
      </p:sp>
      <p:grpSp>
        <p:nvGrpSpPr>
          <p:cNvPr id="14" name="Group 13">
            <a:extLst>
              <a:ext uri="{FF2B5EF4-FFF2-40B4-BE49-F238E27FC236}">
                <a16:creationId xmlns:a16="http://schemas.microsoft.com/office/drawing/2014/main" id="{D6CC44DE-B0D7-2F0D-EF7A-F584C1DD61D1}"/>
              </a:ext>
            </a:extLst>
          </p:cNvPr>
          <p:cNvGrpSpPr/>
          <p:nvPr/>
        </p:nvGrpSpPr>
        <p:grpSpPr>
          <a:xfrm>
            <a:off x="7497889" y="3204301"/>
            <a:ext cx="1616535" cy="435233"/>
            <a:chOff x="6944117" y="5282351"/>
            <a:chExt cx="2155590" cy="580367"/>
          </a:xfrm>
        </p:grpSpPr>
        <p:cxnSp>
          <p:nvCxnSpPr>
            <p:cNvPr id="15" name="Straight Arrow Connector 14">
              <a:extLst>
                <a:ext uri="{FF2B5EF4-FFF2-40B4-BE49-F238E27FC236}">
                  <a16:creationId xmlns:a16="http://schemas.microsoft.com/office/drawing/2014/main" id="{0DE7709B-9591-7D1F-0E3C-BE4FC853C008}"/>
                </a:ext>
              </a:extLst>
            </p:cNvPr>
            <p:cNvCxnSpPr>
              <a:cxnSpLocks/>
            </p:cNvCxnSpPr>
            <p:nvPr/>
          </p:nvCxnSpPr>
          <p:spPr>
            <a:xfrm flipH="1">
              <a:off x="6944117" y="5282351"/>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87EF3AD-B0A0-8B25-A0C3-BE5F8F44B2BB}"/>
                </a:ext>
              </a:extLst>
            </p:cNvPr>
            <p:cNvCxnSpPr>
              <a:cxnSpLocks/>
            </p:cNvCxnSpPr>
            <p:nvPr/>
          </p:nvCxnSpPr>
          <p:spPr>
            <a:xfrm>
              <a:off x="8021912" y="5289312"/>
              <a:ext cx="1077795" cy="573406"/>
            </a:xfrm>
            <a:prstGeom prst="straightConnector1">
              <a:avLst/>
            </a:prstGeom>
            <a:ln w="28575">
              <a:solidFill>
                <a:srgbClr val="03045E"/>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Picture 16" descr="A close up of a logo&#10;&#10;Description automatically generated">
            <a:extLst>
              <a:ext uri="{FF2B5EF4-FFF2-40B4-BE49-F238E27FC236}">
                <a16:creationId xmlns:a16="http://schemas.microsoft.com/office/drawing/2014/main" id="{B4C78BC2-5785-45D6-13B1-2A1FA48752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699" b="44642"/>
          <a:stretch/>
        </p:blipFill>
        <p:spPr>
          <a:xfrm>
            <a:off x="7802781" y="1465477"/>
            <a:ext cx="1006751" cy="1097280"/>
          </a:xfrm>
          <a:prstGeom prst="rect">
            <a:avLst/>
          </a:prstGeom>
          <a:ln>
            <a:noFill/>
          </a:ln>
        </p:spPr>
      </p:pic>
      <p:sp>
        <p:nvSpPr>
          <p:cNvPr id="18" name="Title 3">
            <a:extLst>
              <a:ext uri="{FF2B5EF4-FFF2-40B4-BE49-F238E27FC236}">
                <a16:creationId xmlns:a16="http://schemas.microsoft.com/office/drawing/2014/main" id="{9745320D-4A6B-C2BE-FDA0-FB613DE4A910}"/>
              </a:ext>
            </a:extLst>
          </p:cNvPr>
          <p:cNvSpPr>
            <a:spLocks noGrp="1"/>
          </p:cNvSpPr>
          <p:nvPr>
            <p:ph type="title"/>
          </p:nvPr>
        </p:nvSpPr>
        <p:spPr>
          <a:xfrm>
            <a:off x="548640" y="3840480"/>
            <a:ext cx="3443140" cy="2758151"/>
          </a:xfrm>
        </p:spPr>
        <p:txBody>
          <a:bodyPr>
            <a:normAutofit/>
          </a:bodyPr>
          <a:lstStyle/>
          <a:p>
            <a:pPr defTabSz="342821">
              <a:defRPr/>
            </a:pPr>
            <a:r>
              <a:rPr lang="en-US" sz="2550" b="0" dirty="0"/>
              <a:t>Annuitize your account balance and receive a monthly benefit for a specified number of years.</a:t>
            </a:r>
          </a:p>
        </p:txBody>
      </p:sp>
      <p:sp>
        <p:nvSpPr>
          <p:cNvPr id="21" name="Title 3">
            <a:extLst>
              <a:ext uri="{FF2B5EF4-FFF2-40B4-BE49-F238E27FC236}">
                <a16:creationId xmlns:a16="http://schemas.microsoft.com/office/drawing/2014/main" id="{C7F678A1-D13A-671F-A002-CDEB8C126D8E}"/>
              </a:ext>
            </a:extLst>
          </p:cNvPr>
          <p:cNvSpPr txBox="1">
            <a:spLocks/>
          </p:cNvSpPr>
          <p:nvPr/>
        </p:nvSpPr>
        <p:spPr>
          <a:xfrm>
            <a:off x="548640" y="923544"/>
            <a:ext cx="3840581" cy="206420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5487A"/>
                </a:solidFill>
                <a:latin typeface="Arial" panose="020B0604020202020204" pitchFamily="34" charset="0"/>
                <a:ea typeface="+mj-ea"/>
                <a:cs typeface="Arial" panose="020B0604020202020204" pitchFamily="34" charset="0"/>
              </a:defRPr>
            </a:lvl1pPr>
          </a:lstStyle>
          <a:p>
            <a:pPr marL="0" marR="0" lvl="0" indent="0" algn="l" defTabSz="342821"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t>What to do:</a:t>
            </a:r>
            <a:br>
              <a:rPr kumimoji="0" lang="en-US" sz="2400" b="0"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br>
            <a:r>
              <a:rPr kumimoji="0" lang="en-US" sz="2800" b="1"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rPr>
              <a:t>Know your Defined Benefit Supplement account choices</a:t>
            </a:r>
            <a:endParaRPr kumimoji="0" lang="en-US" sz="2400" b="1" i="0" u="none" strike="noStrike" kern="1200" cap="none" spc="0" normalizeH="0" baseline="0" noProof="0" dirty="0">
              <a:ln>
                <a:noFill/>
              </a:ln>
              <a:solidFill>
                <a:srgbClr val="03045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34063597"/>
      </p:ext>
    </p:extLst>
  </p:cSld>
  <p:clrMapOvr>
    <a:masterClrMapping/>
  </p:clrMapOvr>
</p:sld>
</file>

<file path=ppt/theme/theme1.xml><?xml version="1.0" encoding="utf-8"?>
<a:theme xmlns:a="http://schemas.openxmlformats.org/drawingml/2006/main" name="Title Master">
  <a:themeElements>
    <a:clrScheme name="Custom 1 1">
      <a:dk1>
        <a:srgbClr val="212121"/>
      </a:dk1>
      <a:lt1>
        <a:srgbClr val="FFFFFF"/>
      </a:lt1>
      <a:dk2>
        <a:srgbClr val="44546A"/>
      </a:dk2>
      <a:lt2>
        <a:srgbClr val="E7E6E6"/>
      </a:lt2>
      <a:accent1>
        <a:srgbClr val="A63F57"/>
      </a:accent1>
      <a:accent2>
        <a:srgbClr val="9C5322"/>
      </a:accent2>
      <a:accent3>
        <a:srgbClr val="AC7A38"/>
      </a:accent3>
      <a:accent4>
        <a:srgbClr val="694C67"/>
      </a:accent4>
      <a:accent5>
        <a:srgbClr val="477A95"/>
      </a:accent5>
      <a:accent6>
        <a:srgbClr val="516D40"/>
      </a:accent6>
      <a:hlink>
        <a:srgbClr val="455984"/>
      </a:hlink>
      <a:folHlink>
        <a:srgbClr val="9266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s-Diverse-2021" id="{8B16558F-F56F-964C-A94E-910E06E1E3C9}" vid="{6ADAB918-C194-9C42-94C9-49088E08168E}"/>
    </a:ext>
  </a:extLst>
</a:theme>
</file>

<file path=ppt/theme/theme2.xml><?xml version="1.0" encoding="utf-8"?>
<a:theme xmlns:a="http://schemas.openxmlformats.org/drawingml/2006/main" name="Master Body 1">
  <a:themeElements>
    <a:clrScheme name="Teachers - Diverse">
      <a:dk1>
        <a:srgbClr val="000000"/>
      </a:dk1>
      <a:lt1>
        <a:srgbClr val="FFFFFF"/>
      </a:lt1>
      <a:dk2>
        <a:srgbClr val="154779"/>
      </a:dk2>
      <a:lt2>
        <a:srgbClr val="FFFFFF"/>
      </a:lt2>
      <a:accent1>
        <a:srgbClr val="017C7E"/>
      </a:accent1>
      <a:accent2>
        <a:srgbClr val="14467A"/>
      </a:accent2>
      <a:accent3>
        <a:srgbClr val="375528"/>
      </a:accent3>
      <a:accent4>
        <a:srgbClr val="008E90"/>
      </a:accent4>
      <a:accent5>
        <a:srgbClr val="5AA2AE"/>
      </a:accent5>
      <a:accent6>
        <a:srgbClr val="5A6678"/>
      </a:accent6>
      <a:hlink>
        <a:srgbClr val="AB4424"/>
      </a:hlink>
      <a:folHlink>
        <a:srgbClr val="AB442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chers-Diverse-2021" id="{8B16558F-F56F-964C-A94E-910E06E1E3C9}" vid="{4B2A97CC-4087-234B-994B-AAFFD41F96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630DFFB4C7294348A6BF8F216989C121" ma:contentTypeVersion="15" ma:contentTypeDescription="Create a new document." ma:contentTypeScope="" ma:versionID="26c7274d8e30ad03b220b6b9a43e7035">
  <xsd:schema xmlns:xsd="http://www.w3.org/2001/XMLSchema" xmlns:xs="http://www.w3.org/2001/XMLSchema" xmlns:p="http://schemas.microsoft.com/office/2006/metadata/properties" xmlns:ns2="e5b4fa3f-e97b-4786-a085-858623f83f36" xmlns:ns3="d5aee3cc-3b4e-4327-ab27-9b44020fdee2" targetNamespace="http://schemas.microsoft.com/office/2006/metadata/properties" ma:root="true" ma:fieldsID="ec3b248d4894161171e22ff75e558a4b" ns2:_="" ns3:_="">
    <xsd:import namespace="e5b4fa3f-e97b-4786-a085-858623f83f36"/>
    <xsd:import namespace="d5aee3cc-3b4e-4327-ab27-9b44020fde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4fa3f-e97b-4786-a085-858623f83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42140a-7d9e-4dd4-9400-63f9f87dbc1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ee3cc-3b4e-4327-ab27-9b44020fde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0972207-9144-48f8-bce6-b5e4e734bc4c}" ma:internalName="TaxCatchAll" ma:showField="CatchAllData" ma:web="d5aee3cc-3b4e-4327-ab27-9b44020fd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5aee3cc-3b4e-4327-ab27-9b44020fdee2" xsi:nil="true"/>
    <lcf76f155ced4ddcb4097134ff3c332f xmlns="e5b4fa3f-e97b-4786-a085-858623f83f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D9ECAC-A3EF-4F1E-889A-8682C3D05E63}"/>
</file>

<file path=customXml/itemProps2.xml><?xml version="1.0" encoding="utf-8"?>
<ds:datastoreItem xmlns:ds="http://schemas.openxmlformats.org/officeDocument/2006/customXml" ds:itemID="{9C113397-FBC4-432E-92AD-30BD9A7AF68D}"/>
</file>

<file path=customXml/itemProps3.xml><?xml version="1.0" encoding="utf-8"?>
<ds:datastoreItem xmlns:ds="http://schemas.openxmlformats.org/officeDocument/2006/customXml" ds:itemID="{38616675-FFDF-4383-8D57-D444BDC44FE3}"/>
</file>

<file path=docProps/app.xml><?xml version="1.0" encoding="utf-8"?>
<Properties xmlns="http://schemas.openxmlformats.org/officeDocument/2006/extended-properties" xmlns:vt="http://schemas.openxmlformats.org/officeDocument/2006/docPropsVTypes">
  <TotalTime>657</TotalTime>
  <Words>3764</Words>
  <Application>Microsoft Office PowerPoint</Application>
  <PresentationFormat>Widescreen</PresentationFormat>
  <Paragraphs>356</Paragraphs>
  <Slides>29</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ＭＳ Ｐゴシック</vt:lpstr>
      <vt:lpstr>Arial</vt:lpstr>
      <vt:lpstr>Calibri</vt:lpstr>
      <vt:lpstr>Wingdings</vt:lpstr>
      <vt:lpstr>Title Master</vt:lpstr>
      <vt:lpstr>Master Body 1</vt:lpstr>
      <vt:lpstr>I Will Retire This Year</vt:lpstr>
      <vt:lpstr>What to do: Register for  myCalSTRS  When: Now  Visit myCalSTRS.com.</vt:lpstr>
      <vt:lpstr>What to do: Understand the formula  When: Now  View Understanding the Formula video at CalSTRS.com/videos.  </vt:lpstr>
      <vt:lpstr>What to do: Know your Defined Benefit choices  When: Now  View Beneficiary Options video at CalSTRS.com.  </vt:lpstr>
      <vt:lpstr>PowerPoint Presentation</vt:lpstr>
      <vt:lpstr>What to do: Know your Defined Benefit Supplement account choices  When: Now  View the Defined Benefit Supplement video series at CalSTRS.com. </vt:lpstr>
      <vt:lpstr>Take your entire account balance at retirement.</vt:lpstr>
      <vt:lpstr>Receive a separate monthly payment for your lifetime.</vt:lpstr>
      <vt:lpstr>Annuitize your account balance and receive a monthly benefit for a specified number of years.</vt:lpstr>
      <vt:lpstr>Take a lump-sum payment and annuitize the remaining account balance.</vt:lpstr>
      <vt:lpstr>What to do: Learn about  CalSTRS Pension2  When: Now  Visit Pension2.com for an  e-book and more information or call: 888-394-2060. </vt:lpstr>
      <vt:lpstr>What to do: Review Your Retirement Guide  When: Now  Download a copy at CalSTRS.com/publications.</vt:lpstr>
      <vt:lpstr>What to do: Review your Retirement Progress Report  When: Now  Log on to your myCalSTRS account to view your most recent report. Estimates can be found on page 2.</vt:lpstr>
      <vt:lpstr>What to do: Create a Service Retirement estimate  When: Now  Use the Retirement Benefits Calculator at CalSTRS.com.</vt:lpstr>
      <vt:lpstr>What to do: Create a Service Retirement estimate  When: Now  Use the Retirement  Benefits Calculator at CalSTRS.com.</vt:lpstr>
      <vt:lpstr>What to do: Verify resignation requirements  When: Now  Check with employer’s Human Resources for required forms and  process. </vt:lpstr>
      <vt:lpstr>What to do: Research health benefits coverage  When: Now  CalSTRS does not  provide health benefits.</vt:lpstr>
      <vt:lpstr>What to do: Know the Social Security rules  When: Now  Contact the Social  Security Administration  for more information.</vt:lpstr>
      <vt:lpstr>What to do: Visit the Ready to retire? webpage  When: Now  Easy access to the resources you need  now as you prepare for retirement.</vt:lpstr>
      <vt:lpstr>PowerPoint Presentation</vt:lpstr>
      <vt:lpstr>What to do: Apply for retirement  When: No earlier than 6 months before retirement date  Submit your application using myCalSTRS for guided assistance and faster processing.</vt:lpstr>
      <vt:lpstr>What to do: Apply for retirement  When: No earlier than 6 months before retirement date  Submit your application using myCalSTRS for guided assistance and faster processing.</vt:lpstr>
      <vt:lpstr>What to do: Apply for retirement  When: No earlier than 6 months before retirement date  Submit your application using myCalSTRS for guided assistance and faster processing.</vt:lpstr>
      <vt:lpstr>What to do: Know how your benefit will be impacted  When: First 180 days of retirement  </vt:lpstr>
      <vt:lpstr>What to do: Review the Member Handbook  When: Anytime  </vt:lpstr>
      <vt:lpstr>What to do: Attend a benefits planning session   When: As soon as possible  Call 800-228-5453 and select option 3 for scheduling.  </vt:lpstr>
      <vt:lpstr>Financial Awareness workshops  When: Anytime  View a schedule and register at CalSTRS.com/financial-awareness.  </vt:lpstr>
      <vt:lpstr>What to do: Access convenient resources  When: Anytime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Will Retire This Year</dc:title>
  <dc:creator>CalSTRS</dc:creator>
  <cp:lastModifiedBy>Nicole Wible</cp:lastModifiedBy>
  <cp:revision>4</cp:revision>
  <dcterms:created xsi:type="dcterms:W3CDTF">2024-09-25T04:43:55Z</dcterms:created>
  <dcterms:modified xsi:type="dcterms:W3CDTF">2024-09-26T05:02:52Z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0x010100630DFFB4C7294348A6BF8F216989C121</vt:lpwstr>
  </property>
</Properties>
</file>