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2"/>
  </p:notesMasterIdLst>
  <p:sldIdLst>
    <p:sldId id="256" r:id="rId5"/>
    <p:sldId id="298" r:id="rId6"/>
    <p:sldId id="299" r:id="rId7"/>
    <p:sldId id="300" r:id="rId8"/>
    <p:sldId id="301" r:id="rId9"/>
    <p:sldId id="302"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Lst>
  <p:sldSz cx="12192000" cy="6858000"/>
  <p:notesSz cx="6858000" cy="9144000"/>
  <p:custShowLst>
    <p:custShow name="Main Presentation" id="0">
      <p:sldLst>
        <p:sld r:id="rId10"/>
        <p:sld r:id="rId11"/>
        <p:sld r:id="rId12"/>
        <p:sld r:id="rId13"/>
        <p:sld r:id="rId14"/>
        <p:sld r:id="rId15"/>
        <p:sld r:id="rId16"/>
        <p:sld r:id="rId17"/>
        <p:sld r:id="rId18"/>
        <p:sld r:id="rId19"/>
        <p:sld r:id="rId20"/>
        <p:sld r:id="rId21"/>
        <p:sld r:id="rId22"/>
        <p:sld r:id="rId23"/>
        <p:sld r:id="rId24"/>
        <p:sld r:id="rId25"/>
        <p:sld r:id="rId26"/>
        <p:sld r:id="rId27"/>
        <p:sld r:id="rId28"/>
        <p:sld r:id="rId29"/>
        <p:sld r:id="rId30"/>
        <p:sld r:id="rId31"/>
        <p:sld r:id="rId32"/>
        <p:sld r:id="rId33"/>
        <p:sld r:id="rId34"/>
        <p:sld r:id="rId35"/>
        <p:sld r:id="rId36"/>
        <p:sld r:id="rId37"/>
        <p:sld r:id="rId38"/>
        <p:sld r:id="rId39"/>
        <p:sld r:id="rId40"/>
        <p:sld r:id="rId41"/>
        <p:sld r:id="rId42"/>
        <p:sld r:id="rId43"/>
        <p:sld r:id="rId44"/>
        <p:sld r:id="rId45"/>
        <p:sld r:id="rId46"/>
        <p:sld r:id="rId47"/>
        <p:sld r:id="rId48"/>
        <p:sld r:id="rId49"/>
        <p:sld r:id="rId50"/>
        <p:sld r:id="rId51"/>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MRBO/PGeYcSnPpFaVBBDlw==" hashData="TRgWOuy2AZ9ThdRf/iHaDvZfFyn6malRQqxGrapBt6W/c6GzsmM8o3HxVkICHWDrUn+0cAuXv5IL1ayc2QFDY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Rg st="1" end="5"/>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2D18"/>
    <a:srgbClr val="5181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54" autoAdjust="0"/>
    <p:restoredTop sz="60188" autoAdjust="0"/>
  </p:normalViewPr>
  <p:slideViewPr>
    <p:cSldViewPr snapToGrid="0">
      <p:cViewPr varScale="1">
        <p:scale>
          <a:sx n="68" d="100"/>
          <a:sy n="68" d="100"/>
        </p:scale>
        <p:origin x="2550"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Start saving $200/month at age 30</c:v>
                </c:pt>
              </c:strCache>
            </c:strRef>
          </c:tx>
          <c:spPr>
            <a:ln w="47625" cap="rnd">
              <a:solidFill>
                <a:srgbClr val="112D18"/>
              </a:solidFill>
              <a:round/>
            </a:ln>
            <a:effectLst/>
          </c:spPr>
          <c:marker>
            <c:symbol val="none"/>
          </c:marker>
          <c:cat>
            <c:numRef>
              <c:f>Sheet1!$A$2:$A$9</c:f>
              <c:numCache>
                <c:formatCode>General</c:formatCode>
                <c:ptCount val="8"/>
                <c:pt idx="0">
                  <c:v>30</c:v>
                </c:pt>
                <c:pt idx="1">
                  <c:v>35</c:v>
                </c:pt>
                <c:pt idx="2">
                  <c:v>40</c:v>
                </c:pt>
                <c:pt idx="3">
                  <c:v>45</c:v>
                </c:pt>
                <c:pt idx="4">
                  <c:v>50</c:v>
                </c:pt>
                <c:pt idx="5">
                  <c:v>55</c:v>
                </c:pt>
                <c:pt idx="6">
                  <c:v>60</c:v>
                </c:pt>
                <c:pt idx="7">
                  <c:v>65</c:v>
                </c:pt>
              </c:numCache>
            </c:numRef>
          </c:cat>
          <c:val>
            <c:numRef>
              <c:f>Sheet1!$B$2:$B$9</c:f>
              <c:numCache>
                <c:formatCode>#,##0</c:formatCode>
                <c:ptCount val="8"/>
                <c:pt idx="0">
                  <c:v>200</c:v>
                </c:pt>
                <c:pt idx="1">
                  <c:v>13601</c:v>
                </c:pt>
                <c:pt idx="2">
                  <c:v>31056</c:v>
                </c:pt>
                <c:pt idx="3">
                  <c:v>53458</c:v>
                </c:pt>
                <c:pt idx="4">
                  <c:v>82207</c:v>
                </c:pt>
                <c:pt idx="5">
                  <c:v>119102</c:v>
                </c:pt>
                <c:pt idx="6">
                  <c:v>166452</c:v>
                </c:pt>
                <c:pt idx="7">
                  <c:v>227218</c:v>
                </c:pt>
              </c:numCache>
            </c:numRef>
          </c:val>
          <c:smooth val="0"/>
          <c:extLst>
            <c:ext xmlns:c16="http://schemas.microsoft.com/office/drawing/2014/chart" uri="{C3380CC4-5D6E-409C-BE32-E72D297353CC}">
              <c16:uniqueId val="{00000000-8691-AA42-B2A5-B364D9620017}"/>
            </c:ext>
          </c:extLst>
        </c:ser>
        <c:ser>
          <c:idx val="1"/>
          <c:order val="1"/>
          <c:tx>
            <c:strRef>
              <c:f>Sheet1!$C$1</c:f>
              <c:strCache>
                <c:ptCount val="1"/>
                <c:pt idx="0">
                  <c:v>Start saving $300/month at age 45</c:v>
                </c:pt>
              </c:strCache>
            </c:strRef>
          </c:tx>
          <c:spPr>
            <a:ln w="47625" cap="rnd">
              <a:solidFill>
                <a:srgbClr val="518159"/>
              </a:solidFill>
              <a:round/>
            </a:ln>
            <a:effectLst/>
          </c:spPr>
          <c:marker>
            <c:symbol val="none"/>
          </c:marker>
          <c:cat>
            <c:numRef>
              <c:f>Sheet1!$A$2:$A$9</c:f>
              <c:numCache>
                <c:formatCode>General</c:formatCode>
                <c:ptCount val="8"/>
                <c:pt idx="0">
                  <c:v>30</c:v>
                </c:pt>
                <c:pt idx="1">
                  <c:v>35</c:v>
                </c:pt>
                <c:pt idx="2">
                  <c:v>40</c:v>
                </c:pt>
                <c:pt idx="3">
                  <c:v>45</c:v>
                </c:pt>
                <c:pt idx="4">
                  <c:v>50</c:v>
                </c:pt>
                <c:pt idx="5">
                  <c:v>55</c:v>
                </c:pt>
                <c:pt idx="6">
                  <c:v>60</c:v>
                </c:pt>
                <c:pt idx="7">
                  <c:v>65</c:v>
                </c:pt>
              </c:numCache>
            </c:numRef>
          </c:cat>
          <c:val>
            <c:numRef>
              <c:f>Sheet1!$C$2:$C$9</c:f>
              <c:numCache>
                <c:formatCode>General</c:formatCode>
                <c:ptCount val="8"/>
                <c:pt idx="3">
                  <c:v>300</c:v>
                </c:pt>
                <c:pt idx="4">
                  <c:v>20401</c:v>
                </c:pt>
                <c:pt idx="5">
                  <c:v>46584</c:v>
                </c:pt>
                <c:pt idx="6">
                  <c:v>80187</c:v>
                </c:pt>
                <c:pt idx="7">
                  <c:v>123310</c:v>
                </c:pt>
              </c:numCache>
            </c:numRef>
          </c:val>
          <c:smooth val="0"/>
          <c:extLst>
            <c:ext xmlns:c16="http://schemas.microsoft.com/office/drawing/2014/chart" uri="{C3380CC4-5D6E-409C-BE32-E72D297353CC}">
              <c16:uniqueId val="{00000001-8691-AA42-B2A5-B364D9620017}"/>
            </c:ext>
          </c:extLst>
        </c:ser>
        <c:dLbls>
          <c:showLegendKey val="0"/>
          <c:showVal val="0"/>
          <c:showCatName val="0"/>
          <c:showSerName val="0"/>
          <c:showPercent val="0"/>
          <c:showBubbleSize val="0"/>
        </c:dLbls>
        <c:smooth val="0"/>
        <c:axId val="434683344"/>
        <c:axId val="434681904"/>
      </c:lineChart>
      <c:catAx>
        <c:axId val="43468334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800" b="1" dirty="0"/>
                  <a:t>Age</a:t>
                </a:r>
              </a:p>
            </c:rich>
          </c:tx>
          <c:layout>
            <c:manualLayout>
              <c:xMode val="edge"/>
              <c:yMode val="edge"/>
              <c:x val="0.46742721384434788"/>
              <c:y val="0.85429823954303996"/>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34681904"/>
        <c:crosses val="autoZero"/>
        <c:auto val="1"/>
        <c:lblAlgn val="ctr"/>
        <c:lblOffset val="100"/>
        <c:noMultiLvlLbl val="0"/>
      </c:catAx>
      <c:valAx>
        <c:axId val="43468190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3468334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rgbClr val="112D18"/>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0" i="0" u="none" strike="noStrike" kern="1200" baseline="0">
                <a:solidFill>
                  <a:srgbClr val="518159"/>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4.9999994170742003E-2"/>
          <c:y val="0.93929270765552408"/>
          <c:w val="0.89999989507335598"/>
          <c:h val="6.0707292344475888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cap="flat">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AB369B-87AA-FA47-BC3D-51FE29DA4674}" type="datetimeFigureOut">
              <a:rPr lang="en-US" smtClean="0"/>
              <a:t>11/20/2024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7A5D2A-DB3D-1643-8C93-AD001C04A094}" type="slidenum">
              <a:rPr lang="en-US" smtClean="0"/>
              <a:t>‹#›</a:t>
            </a:fld>
            <a:endParaRPr lang="en-US"/>
          </a:p>
        </p:txBody>
      </p:sp>
    </p:spTree>
    <p:extLst>
      <p:ext uri="{BB962C8B-B14F-4D97-AF65-F5344CB8AC3E}">
        <p14:creationId xmlns:p14="http://schemas.microsoft.com/office/powerpoint/2010/main" val="2504012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solidFill>
                <a:latin typeface="Arial" panose="020B0604020202020204" pitchFamily="34" charset="0"/>
                <a:cs typeface="Arial" panose="020B0604020202020204" pitchFamily="34" charset="0"/>
              </a:rPr>
              <a:t>IMPORTANT</a:t>
            </a:r>
            <a:r>
              <a:rPr lang="en-US" b="0" dirty="0">
                <a:solidFill>
                  <a:schemeClr val="tx1"/>
                </a:solidFill>
                <a:latin typeface="Arial" panose="020B0604020202020204" pitchFamily="34" charset="0"/>
                <a:cs typeface="Arial" panose="020B0604020202020204" pitchFamily="34" charset="0"/>
              </a:rPr>
              <a:t> – When sharing your screen, be sure to </a:t>
            </a:r>
            <a:r>
              <a:rPr lang="en-US" b="1" dirty="0">
                <a:solidFill>
                  <a:schemeClr val="tx1"/>
                </a:solidFill>
                <a:latin typeface="Arial" panose="020B0604020202020204" pitchFamily="34" charset="0"/>
                <a:cs typeface="Arial" panose="020B0604020202020204" pitchFamily="34" charset="0"/>
              </a:rPr>
              <a:t>share your sound </a:t>
            </a:r>
            <a:r>
              <a:rPr lang="en-US" b="0" dirty="0">
                <a:solidFill>
                  <a:schemeClr val="tx1"/>
                </a:solidFill>
                <a:latin typeface="Arial" panose="020B0604020202020204" pitchFamily="34" charset="0"/>
                <a:cs typeface="Arial" panose="020B0604020202020204" pitchFamily="34" charset="0"/>
              </a:rPr>
              <a:t>as well.</a:t>
            </a:r>
          </a:p>
          <a:p>
            <a:r>
              <a:rPr lang="en-US" b="1" dirty="0">
                <a:solidFill>
                  <a:schemeClr val="tx1"/>
                </a:solidFill>
                <a:latin typeface="Arial" panose="020B0604020202020204" pitchFamily="34" charset="0"/>
                <a:cs typeface="Arial" panose="020B0604020202020204" pitchFamily="34" charset="0"/>
              </a:rPr>
              <a:t>RECOMMENDED</a:t>
            </a:r>
            <a:r>
              <a:rPr lang="en-US" b="0" dirty="0">
                <a:solidFill>
                  <a:schemeClr val="tx1"/>
                </a:solidFill>
                <a:latin typeface="Arial" panose="020B0604020202020204" pitchFamily="34" charset="0"/>
                <a:cs typeface="Arial" panose="020B0604020202020204" pitchFamily="34" charset="0"/>
              </a:rPr>
              <a:t> – Have a </a:t>
            </a:r>
            <a:r>
              <a:rPr lang="en-US" b="1" dirty="0">
                <a:solidFill>
                  <a:schemeClr val="tx1"/>
                </a:solidFill>
                <a:latin typeface="Arial" panose="020B0604020202020204" pitchFamily="34" charset="0"/>
                <a:cs typeface="Arial" panose="020B0604020202020204" pitchFamily="34" charset="0"/>
              </a:rPr>
              <a:t>browser window open </a:t>
            </a:r>
            <a:r>
              <a:rPr lang="en-US" b="0" dirty="0">
                <a:solidFill>
                  <a:schemeClr val="tx1"/>
                </a:solidFill>
                <a:latin typeface="Arial" panose="020B0604020202020204" pitchFamily="34" charset="0"/>
                <a:cs typeface="Arial" panose="020B0604020202020204" pitchFamily="34" charset="0"/>
              </a:rPr>
              <a:t>behind your PowerPoint screen for ease of transition when showing the video and calculator.</a:t>
            </a:r>
          </a:p>
          <a:p>
            <a:r>
              <a:rPr lang="en-US" b="1" dirty="0">
                <a:solidFill>
                  <a:schemeClr val="tx1"/>
                </a:solidFill>
                <a:latin typeface="Arial" panose="020B0604020202020204" pitchFamily="34" charset="0"/>
                <a:cs typeface="Arial" panose="020B0604020202020204" pitchFamily="34" charset="0"/>
              </a:rPr>
              <a:t>TO BEGIN PRESENTATION</a:t>
            </a:r>
            <a:r>
              <a:rPr lang="en-US" b="0" dirty="0">
                <a:solidFill>
                  <a:schemeClr val="tx1"/>
                </a:solidFill>
                <a:latin typeface="Arial" panose="020B0604020202020204" pitchFamily="34" charset="0"/>
                <a:cs typeface="Arial" panose="020B0604020202020204" pitchFamily="34" charset="0"/>
              </a:rPr>
              <a:t> – Click on “Your presentation will begin soon.” and the loop will end and you’ll be taken to the title slide.</a:t>
            </a:r>
            <a:endParaRPr lang="en-US" b="1"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F7A5D2A-DB3D-1643-8C93-AD001C04A094}" type="slidenum">
              <a:rPr lang="en-US" smtClean="0"/>
              <a:t>1</a:t>
            </a:fld>
            <a:endParaRPr lang="en-US"/>
          </a:p>
        </p:txBody>
      </p:sp>
    </p:spTree>
    <p:extLst>
      <p:ext uri="{BB962C8B-B14F-4D97-AF65-F5344CB8AC3E}">
        <p14:creationId xmlns:p14="http://schemas.microsoft.com/office/powerpoint/2010/main" val="2491950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chemeClr val="tx1"/>
                </a:solidFill>
                <a:effectLst/>
                <a:latin typeface="Arial" panose="020B0604020202020204" pitchFamily="34" charset="0"/>
                <a:cs typeface="Arial" panose="020B0604020202020204" pitchFamily="34" charset="0"/>
              </a:rPr>
              <a:t>Let’s look at some details that are specific to CalSTRS.</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With CalSTRS, your pension comes from your Defined Benefit Program account.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Whenever you see “Defined Benefit Program” on any CalSTRS materials, know that that's the account that your pension is coming from in retirement.</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With CalSTRS your benefit is based on a formula.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Not based on how much you've contributed or how much your employer contributed.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We’ll look at that formula on the next slide so you can see the components of it.</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With CalSTRS you get the opportunity to provide a lifetime monthly benefit to someone after your death.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You’ll receive a reduced pension for your lifetime.</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After your passing, the person you’ve named will then receive a check for the remainder of their lifetime.</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rgbClr val="FFFFFF"/>
                </a:solidFill>
                <a:effectLst/>
                <a:latin typeface="+mn-lt"/>
              </a:rPr>
              <a:t>With CalSTRS, the amount you are contributing towards this retirement system set by law and by our Teachers Retirement board. </a:t>
            </a:r>
          </a:p>
          <a:p>
            <a:pPr algn="l">
              <a:buFont typeface="Arial" panose="020B0604020202020204" pitchFamily="34" charset="0"/>
              <a:buNone/>
            </a:pPr>
            <a:endParaRPr lang="en-US" b="1"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endParaRPr lang="en-US" b="1"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F7A5D2A-DB3D-1643-8C93-AD001C04A094}" type="slidenum">
              <a:rPr lang="en-US" smtClean="0"/>
              <a:t>10</a:t>
            </a:fld>
            <a:endParaRPr lang="en-US"/>
          </a:p>
        </p:txBody>
      </p:sp>
    </p:spTree>
    <p:extLst>
      <p:ext uri="{BB962C8B-B14F-4D97-AF65-F5344CB8AC3E}">
        <p14:creationId xmlns:p14="http://schemas.microsoft.com/office/powerpoint/2010/main" val="3021046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chemeClr val="tx1"/>
                </a:solidFill>
                <a:effectLst/>
                <a:latin typeface="Arial" panose="020B0604020202020204" pitchFamily="34" charset="0"/>
                <a:cs typeface="Arial" panose="020B0604020202020204" pitchFamily="34" charset="0"/>
              </a:rPr>
              <a:t>As I mentioned, your CalSTRS pension is based on a formula.</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The first component of the formula is service credit.</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Service credit is the time that you've worked and contributed into CalSTRS.</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Additionally, to qualify for that lifetime pension, you do have to have a minimum of five years of service credit.</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The second component is the age factor.</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This is a percentage that's based on your age at retirement.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The older you are when you retire, the higher your percentage will be.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With our program, there is a cap at 2.4%.</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The third component is final compensation.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We use the average of your highest 36 consecutive months.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It's important to know that this does not have to be the last three years of working.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It can be anywhere in your career, but it is the highest 36 consecutive months.</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Multiply that all together and it equals your monthly retirement benefit amount.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The higher these numbers are, the higher your retirement benefit is going to be. </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r>
              <a:rPr lang="en-US" b="0" i="0" dirty="0">
                <a:solidFill>
                  <a:schemeClr val="tx1"/>
                </a:solidFill>
                <a:effectLst/>
                <a:latin typeface="Arial" panose="020B0604020202020204" pitchFamily="34" charset="0"/>
                <a:cs typeface="Arial" panose="020B0604020202020204" pitchFamily="34" charset="0"/>
              </a:rPr>
              <a:t> </a:t>
            </a:r>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F7A5D2A-DB3D-1643-8C93-AD001C04A094}" type="slidenum">
              <a:rPr lang="en-US" smtClean="0"/>
              <a:t>11</a:t>
            </a:fld>
            <a:endParaRPr lang="en-US"/>
          </a:p>
        </p:txBody>
      </p:sp>
    </p:spTree>
    <p:extLst>
      <p:ext uri="{BB962C8B-B14F-4D97-AF65-F5344CB8AC3E}">
        <p14:creationId xmlns:p14="http://schemas.microsoft.com/office/powerpoint/2010/main" val="3402054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chemeClr val="tx1"/>
                </a:solidFill>
                <a:effectLst/>
                <a:latin typeface="Arial" panose="020B0604020202020204" pitchFamily="34" charset="0"/>
                <a:cs typeface="Arial" panose="020B0604020202020204" pitchFamily="34" charset="0"/>
              </a:rPr>
              <a:t>I mentioned that your CalSTRS contributions are set by law. The law also sets the amount your employer and the state are contributing. Let’s take a closer look at how much everyone is paying and where that money is going.</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endParaRPr lang="en-US" b="0" i="0" dirty="0">
              <a:solidFill>
                <a:schemeClr val="tx1"/>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First, let's talk about you the member.</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Depending on your benefit structure, you are contributing 10 point something percent of your compensation. If you’re not sure your benefit structure, that information can be found in your Retirement Progress Report.</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If you look on your paycheck, you'll see that there’s pre-tax money being taken out and that money is then going directly into your own defined benefit account. Where it automatically accrues interest. That money that's coming out of your paycheck is always yours. Upon your death, any account balance will be paid out to any beneficiary you have on file. </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Now, let’s look at your employer. They're are also paying to help fund your pension.</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Your employer is currently contributing about 19% your compensation.</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Their contributions are going into the Teachers Retirement fund. </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Next, the state of California.</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The state is currently contributing about 8% of your compensation.</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Their contributions are also going into the Teachers Retirement fund. </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0" i="0" dirty="0">
                <a:solidFill>
                  <a:schemeClr val="tx1"/>
                </a:solidFill>
                <a:effectLst/>
                <a:latin typeface="Arial" panose="020B0604020202020204" pitchFamily="34" charset="0"/>
                <a:cs typeface="Arial" panose="020B0604020202020204" pitchFamily="34" charset="0"/>
              </a:rPr>
              <a:t>Because these contributions are going directly into the Teachers’ Retirement Fund, you will only have access to this money in retirement. I’ll show you how that works in the next section.</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F7A5D2A-DB3D-1643-8C93-AD001C04A094}" type="slidenum">
              <a:rPr lang="en-US" smtClean="0"/>
              <a:t>12</a:t>
            </a:fld>
            <a:endParaRPr lang="en-US"/>
          </a:p>
        </p:txBody>
      </p:sp>
    </p:spTree>
    <p:extLst>
      <p:ext uri="{BB962C8B-B14F-4D97-AF65-F5344CB8AC3E}">
        <p14:creationId xmlns:p14="http://schemas.microsoft.com/office/powerpoint/2010/main" val="2968598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solidFill>
                  <a:schemeClr val="tx1"/>
                </a:solidFill>
                <a:latin typeface="Arial" panose="020B0604020202020204" pitchFamily="34" charset="0"/>
                <a:cs typeface="Arial" panose="020B0604020202020204" pitchFamily="34" charset="0"/>
              </a:rPr>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chemeClr val="tx1"/>
                </a:solidFill>
                <a:effectLst/>
                <a:latin typeface="Arial" panose="020B0604020202020204" pitchFamily="34" charset="0"/>
                <a:cs typeface="Arial" panose="020B0604020202020204" pitchFamily="34" charset="0"/>
              </a:rPr>
              <a:t>Did you know only 15% of private industry workers have access to a pension.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chemeClr val="tx1"/>
                </a:solidFill>
                <a:effectLst/>
                <a:latin typeface="Arial" panose="020B0604020202020204" pitchFamily="34" charset="0"/>
                <a:cs typeface="Arial" panose="020B0604020202020204" pitchFamily="34" charset="0"/>
              </a:rPr>
              <a:t>If you were to switch jobs and join the private sector, this includes private schools, you’ll find that a pension is rare.</a:t>
            </a:r>
          </a:p>
          <a:p>
            <a:pPr marL="0" indent="0">
              <a:buFont typeface="Arial" panose="020B0604020202020204" pitchFamily="34" charset="0"/>
              <a:buNone/>
            </a:pPr>
            <a:endParaRPr lang="en-US" b="1" dirty="0">
              <a:solidFill>
                <a:schemeClr val="tx1"/>
              </a:solidFill>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Instead of a pension, 66% of workers are offered a defined contribution plan.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Something like a 401(k) or 403(b).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This is something you do have access to now, but it’s most likely not going to be your main source of income in retirement.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This will be an account you set up to supplement your pension.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We’ll look a little bit at how these types of accounts differ from a pension on the next slide.</a:t>
            </a:r>
          </a:p>
          <a:p>
            <a:pPr marL="0" indent="0">
              <a:buFont typeface="Arial" panose="020B0604020202020204" pitchFamily="34" charset="0"/>
              <a:buNone/>
            </a:pPr>
            <a:endParaRPr lang="en-US" b="1"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solidFill>
                  <a:schemeClr val="tx1"/>
                </a:solidFill>
                <a:latin typeface="Arial" panose="020B0604020202020204" pitchFamily="34" charset="0"/>
                <a:cs typeface="Arial" panose="020B0604020202020204" pitchFamily="34" charset="0"/>
              </a:rPr>
              <a:t>Click.</a:t>
            </a:r>
            <a:endParaRPr lang="en-US" b="0" dirty="0">
              <a:solidFill>
                <a:schemeClr val="tx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solidFill>
                <a:latin typeface="Arial" panose="020B0604020202020204" pitchFamily="34" charset="0"/>
                <a:cs typeface="Arial" panose="020B0604020202020204" pitchFamily="34" charset="0"/>
              </a:rPr>
              <a:t>According to the US Bureau of Labor Statistics, the average private employer is contributing only 4-6% of their employee’s compensation.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solidFill>
                <a:latin typeface="Arial" panose="020B0604020202020204" pitchFamily="34" charset="0"/>
                <a:cs typeface="Arial" panose="020B0604020202020204" pitchFamily="34" charset="0"/>
              </a:rPr>
              <a:t>We just saw</a:t>
            </a:r>
            <a:r>
              <a:rPr lang="en-US" dirty="0">
                <a:solidFill>
                  <a:schemeClr val="tx1"/>
                </a:solidFill>
                <a:latin typeface="Arial" panose="020B0604020202020204" pitchFamily="34" charset="0"/>
                <a:cs typeface="Arial" panose="020B0604020202020204" pitchFamily="34" charset="0"/>
              </a:rPr>
              <a:t> your employer is contributing about 19% of your earnings towards your retirement.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1" dirty="0">
                <a:solidFill>
                  <a:schemeClr val="tx1"/>
                </a:solidFill>
                <a:latin typeface="Arial" panose="020B0604020202020204" pitchFamily="34" charset="0"/>
                <a:cs typeface="Arial" panose="020B0604020202020204" pitchFamily="34" charset="0"/>
              </a:rPr>
              <a:t>Click.</a:t>
            </a:r>
          </a:p>
          <a:p>
            <a:pPr marL="0" indent="0">
              <a:buFont typeface="Arial" panose="020B0604020202020204" pitchFamily="34" charset="0"/>
              <a:buNone/>
            </a:pPr>
            <a:endParaRPr lang="en-US" b="1" dirty="0">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b="1"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latin typeface="Arial" panose="020B0604020202020204" pitchFamily="34" charset="0"/>
                <a:cs typeface="Arial" panose="020B0604020202020204" pitchFamily="34" charset="0"/>
              </a:rPr>
              <a:t>(source: www.bls.gov/opub/ted/2023/retirement-plans-for-workers-in-private-industry-and-state-and-local-government-in-2022.htm)</a:t>
            </a:r>
          </a:p>
          <a:p>
            <a:pPr marL="0" indent="0">
              <a:buFont typeface="Arial" panose="020B0604020202020204" pitchFamily="34" charset="0"/>
              <a:buNone/>
            </a:pPr>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F7A5D2A-DB3D-1643-8C93-AD001C04A094}" type="slidenum">
              <a:rPr lang="en-US" smtClean="0"/>
              <a:t>13</a:t>
            </a:fld>
            <a:endParaRPr lang="en-US"/>
          </a:p>
        </p:txBody>
      </p:sp>
    </p:spTree>
    <p:extLst>
      <p:ext uri="{BB962C8B-B14F-4D97-AF65-F5344CB8AC3E}">
        <p14:creationId xmlns:p14="http://schemas.microsoft.com/office/powerpoint/2010/main" val="1660413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solidFill>
                  <a:schemeClr val="tx1"/>
                </a:solidFill>
                <a:latin typeface="Arial" panose="020B0604020202020204" pitchFamily="34" charset="0"/>
                <a:cs typeface="Arial" panose="020B0604020202020204" pitchFamily="34" charset="0"/>
              </a:rPr>
              <a:t>Let’s look at some similarities and differences between a pension, also known as a defined benefit plan, and a defined contribution plan. </a:t>
            </a: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Both are employer sponsored.</a:t>
            </a: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Both provide income in retirement.</a:t>
            </a:r>
          </a:p>
          <a:p>
            <a:pPr marL="0" indent="0">
              <a:buFont typeface="Arial" panose="020B0604020202020204" pitchFamily="34" charset="0"/>
              <a:buNone/>
            </a:pPr>
            <a:endParaRPr lang="en-US" dirty="0">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1" dirty="0">
                <a:solidFill>
                  <a:schemeClr val="tx1"/>
                </a:solidFill>
                <a:latin typeface="Arial" panose="020B0604020202020204" pitchFamily="34" charset="0"/>
                <a:cs typeface="Arial" panose="020B0604020202020204" pitchFamily="34" charset="0"/>
              </a:rPr>
              <a:t>Click.</a:t>
            </a: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The next similarity is that you would be contributing to both to grow your account. </a:t>
            </a: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But what happens next is where the difference lies.</a:t>
            </a:r>
          </a:p>
          <a:p>
            <a:pPr marL="0" indent="0">
              <a:buFont typeface="Arial" panose="020B0604020202020204" pitchFamily="34" charset="0"/>
              <a:buNone/>
            </a:pPr>
            <a:endParaRPr lang="en-US" dirty="0">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1" dirty="0">
                <a:solidFill>
                  <a:schemeClr val="tx1"/>
                </a:solidFill>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With the defined benefit plan, </a:t>
            </a:r>
          </a:p>
          <a:p>
            <a:pPr marL="628650" lvl="1"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The amount you're receiving in retirement is determined by a formula</a:t>
            </a:r>
          </a:p>
          <a:p>
            <a:pPr marL="628650" lvl="1"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Not dependent on investments you choose or how the stock market performs. </a:t>
            </a:r>
          </a:p>
          <a:p>
            <a:pPr marL="171450" lvl="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Compared to the defined contribution plan, </a:t>
            </a:r>
          </a:p>
          <a:p>
            <a:pPr marL="628650" lvl="1"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The money that will fund your retirement is dependent on your investment choices and how the stock market performs. </a:t>
            </a:r>
          </a:p>
          <a:p>
            <a:pPr marL="628650" lvl="1"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The money you’ll receive in retirement does depend on the account balance.</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In retirement, </a:t>
            </a:r>
          </a:p>
          <a:p>
            <a:pPr marL="628650" lvl="1"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With the defined benefit, you’re going to receive a set amount for life regardless of regardless of your account balance.</a:t>
            </a:r>
          </a:p>
          <a:p>
            <a:pPr marL="628650" lvl="1"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With the defined contribution, depending on the contracts you’ve signed, you will just be withdrawing those funds until the money run out.</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endParaRPr lang="en-US" b="1" dirty="0">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F7A5D2A-DB3D-1643-8C93-AD001C04A094}" type="slidenum">
              <a:rPr lang="en-US" smtClean="0"/>
              <a:t>14</a:t>
            </a:fld>
            <a:endParaRPr lang="en-US"/>
          </a:p>
        </p:txBody>
      </p:sp>
    </p:spTree>
    <p:extLst>
      <p:ext uri="{BB962C8B-B14F-4D97-AF65-F5344CB8AC3E}">
        <p14:creationId xmlns:p14="http://schemas.microsoft.com/office/powerpoint/2010/main" val="2038741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2, let’s look at how a pension can benefit you.</a:t>
            </a:r>
          </a:p>
          <a:p>
            <a:endParaRPr lang="en-US" dirty="0"/>
          </a:p>
          <a:p>
            <a:r>
              <a:rPr lang="en-US" b="1" dirty="0"/>
              <a:t>Click.</a:t>
            </a:r>
          </a:p>
          <a:p>
            <a:endParaRPr lang="en-US" dirty="0"/>
          </a:p>
        </p:txBody>
      </p:sp>
      <p:sp>
        <p:nvSpPr>
          <p:cNvPr id="4" name="Slide Number Placeholder 3"/>
          <p:cNvSpPr>
            <a:spLocks noGrp="1"/>
          </p:cNvSpPr>
          <p:nvPr>
            <p:ph type="sldNum" sz="quarter" idx="5"/>
          </p:nvPr>
        </p:nvSpPr>
        <p:spPr/>
        <p:txBody>
          <a:bodyPr/>
          <a:lstStyle/>
          <a:p>
            <a:fld id="{8F7A5D2A-DB3D-1643-8C93-AD001C04A094}" type="slidenum">
              <a:rPr lang="en-US" smtClean="0"/>
              <a:t>15</a:t>
            </a:fld>
            <a:endParaRPr lang="en-US"/>
          </a:p>
        </p:txBody>
      </p:sp>
    </p:spTree>
    <p:extLst>
      <p:ext uri="{BB962C8B-B14F-4D97-AF65-F5344CB8AC3E}">
        <p14:creationId xmlns:p14="http://schemas.microsoft.com/office/powerpoint/2010/main" val="1361837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chemeClr val="tx1"/>
                </a:solidFill>
                <a:effectLst/>
                <a:latin typeface="Arial" panose="020B0604020202020204" pitchFamily="34" charset="0"/>
                <a:cs typeface="Arial" panose="020B0604020202020204" pitchFamily="34" charset="0"/>
              </a:rPr>
              <a:t>But before we do that, I want to walk you through a very general calculation for how much money you might need to fund your retirement.</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Let's imagine that you currently make $6,500 per month.</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If we multiply that by 12 months</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That’s $78,000 per year.</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Now imagine that’s the same income you’ll earn in retirement.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A lot of financial experts use 30 years to calculate the length of retirement, so we’ll do the same</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We’ll multiply $78,000 by 30 years.</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You would need to save over 2 million dollars to cover your retirement, which is a lot of money to save!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That's where your pension comes in, because it’s going help cover a big portion of that.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solidFill>
                  <a:schemeClr val="tx1"/>
                </a:solidFill>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F7A5D2A-DB3D-1643-8C93-AD001C04A094}" type="slidenum">
              <a:rPr lang="en-US" smtClean="0"/>
              <a:t>16</a:t>
            </a:fld>
            <a:endParaRPr lang="en-US"/>
          </a:p>
        </p:txBody>
      </p:sp>
    </p:spTree>
    <p:extLst>
      <p:ext uri="{BB962C8B-B14F-4D97-AF65-F5344CB8AC3E}">
        <p14:creationId xmlns:p14="http://schemas.microsoft.com/office/powerpoint/2010/main" val="4259774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Now we are going to take a look at 2 sample members and see how much money they have paid into CalSTRS and how much they might receive over their retirement.</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On the left we have an average CalSTRS member and on the right we have a member that's going to work a little bit longer to increase their pension.</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First, the average CalSTRS member.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She's retiring with 25 years of service credit and </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throughout her career, she has contributed about $217,000.</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Considering her service credit, age factor, and final compensation, her pension amount is going be about $5000 per month. .</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We’ll assume her retirement is 30 years</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She’s not leaving money for a loved one.</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This member would be receiving over 1.8 million dollars over the span of her retirement.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Keep in mind that this is pre-tax and does not include the built-in inflation protection that CalSTRS offers.</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Next, the CalSTRS member that works a few more years.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She's retiring with 28 years of service credit</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Throughout her career, she has contributed about $258,000.</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Considering her service credit, age factor, and final compensation, her pension amount is going be about $7,500 per month.</a:t>
            </a:r>
          </a:p>
          <a:p>
            <a:pPr marL="0" indent="0"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We’ll assume her retirement is 30 years.</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She’s not leaving money for a loved one.</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This member would be receiving over 2.7 million dollars over the span of her retirement.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Again, keep in mind that this is pre-tax and does not include the built-in inflation protection that CalSTRS offers.</a:t>
            </a:r>
          </a:p>
          <a:p>
            <a:pPr marL="171450" indent="-171450" algn="l">
              <a:buFont typeface="Arial" panose="020B0604020202020204" pitchFamily="34" charset="0"/>
              <a:buChar char="•"/>
            </a:pPr>
            <a:endParaRPr lang="en-US" b="0" i="0" dirty="0">
              <a:solidFill>
                <a:schemeClr val="tx1"/>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Notice how much they’ve paid into CalSTRS versus what they are receiving!</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endParaRPr lang="en-US" dirty="0">
              <a:solidFill>
                <a:schemeClr val="tx1"/>
              </a:solidFill>
              <a:latin typeface="Arial" panose="020B0604020202020204" pitchFamily="34" charset="0"/>
              <a:cs typeface="Arial" panose="020B0604020202020204" pitchFamily="34" charset="0"/>
            </a:endParaRPr>
          </a:p>
          <a:p>
            <a:pPr algn="l">
              <a:buFont typeface="Arial" panose="020B0604020202020204" pitchFamily="34" charset="0"/>
              <a:buNone/>
            </a:pPr>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F7A5D2A-DB3D-1643-8C93-AD001C04A094}" type="slidenum">
              <a:rPr lang="en-US" smtClean="0"/>
              <a:t>17</a:t>
            </a:fld>
            <a:endParaRPr lang="en-US"/>
          </a:p>
        </p:txBody>
      </p:sp>
    </p:spTree>
    <p:extLst>
      <p:ext uri="{BB962C8B-B14F-4D97-AF65-F5344CB8AC3E}">
        <p14:creationId xmlns:p14="http://schemas.microsoft.com/office/powerpoint/2010/main" val="2533203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The last slide showed you how much money a member might pay into CalSTRS and how much they might get in retirement.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With this slide, I’m going to show you how that works.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1" dirty="0">
                <a:solidFill>
                  <a:schemeClr val="tx1"/>
                </a:solidFill>
                <a:latin typeface="Arial" panose="020B0604020202020204" pitchFamily="34" charset="0"/>
                <a:cs typeface="Arial" panose="020B0604020202020204" pitchFamily="34" charset="0"/>
              </a:rPr>
              <a:t>Click.</a:t>
            </a:r>
            <a:endParaRPr lang="en-US" b="0"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dirty="0">
                <a:solidFill>
                  <a:schemeClr val="tx1"/>
                </a:solidFill>
                <a:latin typeface="Arial" panose="020B0604020202020204" pitchFamily="34" charset="0"/>
                <a:cs typeface="Arial" panose="020B0604020202020204" pitchFamily="34" charset="0"/>
              </a:rPr>
              <a:t>When you first retire, your benefit checks are coming out of the money that you contributed throughout your career. </a:t>
            </a:r>
          </a:p>
          <a:p>
            <a:pPr marL="171450" indent="-171450">
              <a:buFont typeface="Arial" panose="020B0604020202020204" pitchFamily="34" charset="0"/>
              <a:buChar char="•"/>
            </a:pPr>
            <a:r>
              <a:rPr lang="en-US" b="0" dirty="0">
                <a:solidFill>
                  <a:schemeClr val="tx1"/>
                </a:solidFill>
                <a:latin typeface="Arial" panose="020B0604020202020204" pitchFamily="34" charset="0"/>
                <a:cs typeface="Arial" panose="020B0604020202020204" pitchFamily="34" charset="0"/>
              </a:rPr>
              <a:t>Money will continue to be drawn until that account reaches a zero-dollar balance. </a:t>
            </a:r>
          </a:p>
          <a:p>
            <a:pPr marL="171450" indent="-171450">
              <a:buFont typeface="Arial" panose="020B0604020202020204" pitchFamily="34" charset="0"/>
              <a:buChar char="•"/>
            </a:pPr>
            <a:r>
              <a:rPr lang="en-US" b="0" dirty="0">
                <a:solidFill>
                  <a:schemeClr val="tx1"/>
                </a:solidFill>
                <a:latin typeface="Arial" panose="020B0604020202020204" pitchFamily="34" charset="0"/>
                <a:cs typeface="Arial" panose="020B0604020202020204" pitchFamily="34" charset="0"/>
              </a:rPr>
              <a:t>On average, the account is depleted within the first 3-5 years of retirement.</a:t>
            </a:r>
            <a:endParaRPr lang="en-US" b="1" i="0" dirty="0">
              <a:solidFill>
                <a:schemeClr val="tx1"/>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But that doesn’t mean that your payments are going to stop.</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chemeClr val="tx1"/>
                </a:solidFill>
                <a:effectLst/>
                <a:latin typeface="Arial" panose="020B0604020202020204" pitchFamily="34" charset="0"/>
                <a:cs typeface="Arial" panose="020B0604020202020204" pitchFamily="34" charset="0"/>
              </a:rPr>
              <a:t>You're still going to get paid for the remainder of your lifetime.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chemeClr val="tx1"/>
                </a:solidFill>
                <a:effectLst/>
                <a:latin typeface="Arial" panose="020B0604020202020204" pitchFamily="34" charset="0"/>
                <a:cs typeface="Arial" panose="020B0604020202020204" pitchFamily="34" charset="0"/>
              </a:rPr>
              <a:t>But once your account is at zero, the money is coming out of the Teachers’ Retirement Fund.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chemeClr val="tx1"/>
                </a:solidFill>
                <a:effectLst/>
                <a:latin typeface="Arial" panose="020B0604020202020204" pitchFamily="34" charset="0"/>
                <a:cs typeface="Arial" panose="020B0604020202020204" pitchFamily="34" charset="0"/>
              </a:rPr>
              <a:t>And if you were to leave money for a loved one, then their money is also coming from the Teachers’ Retirement Fund.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chemeClr val="tx1"/>
                </a:solidFill>
                <a:effectLst/>
                <a:latin typeface="Arial" panose="020B0604020202020204" pitchFamily="34" charset="0"/>
                <a:cs typeface="Arial" panose="020B0604020202020204" pitchFamily="34" charset="0"/>
              </a:rPr>
              <a:t>That's where you're benefiting from and receiving the money that your employer and that the state paid in on your behalf.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chemeClr val="tx1"/>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In 2013, legislative changes were made to ensure CalSTRS would have enough money to pay you for your entire retirement.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chemeClr val="tx1"/>
                </a:solidFill>
                <a:effectLst/>
                <a:latin typeface="Arial" panose="020B0604020202020204" pitchFamily="34" charset="0"/>
                <a:cs typeface="Arial" panose="020B0604020202020204" pitchFamily="34" charset="0"/>
              </a:rPr>
              <a:t>If you want to learn more about the funding plan, there's a QR code you can scan or visit calstrs.com/funding-plan.</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F7A5D2A-DB3D-1643-8C93-AD001C04A094}" type="slidenum">
              <a:rPr lang="en-US" smtClean="0"/>
              <a:t>18</a:t>
            </a:fld>
            <a:endParaRPr lang="en-US"/>
          </a:p>
        </p:txBody>
      </p:sp>
    </p:spTree>
    <p:extLst>
      <p:ext uri="{BB962C8B-B14F-4D97-AF65-F5344CB8AC3E}">
        <p14:creationId xmlns:p14="http://schemas.microsoft.com/office/powerpoint/2010/main" val="380902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I hope now you’ve seen that your CalSTRS benefit has big potential for you!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But it’s only part of your big retirement picture.</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I want to go over some things to consider </a:t>
            </a:r>
            <a:r>
              <a:rPr lang="en-US" b="0" i="0">
                <a:solidFill>
                  <a:schemeClr val="tx1"/>
                </a:solidFill>
                <a:effectLst/>
                <a:latin typeface="Arial" panose="020B0604020202020204" pitchFamily="34" charset="0"/>
                <a:cs typeface="Arial" panose="020B0604020202020204" pitchFamily="34" charset="0"/>
              </a:rPr>
              <a:t>when imagining </a:t>
            </a:r>
            <a:r>
              <a:rPr lang="en-US" b="0" i="0" dirty="0">
                <a:solidFill>
                  <a:schemeClr val="tx1"/>
                </a:solidFill>
                <a:effectLst/>
                <a:latin typeface="Arial" panose="020B0604020202020204" pitchFamily="34" charset="0"/>
                <a:cs typeface="Arial" panose="020B0604020202020204" pitchFamily="34" charset="0"/>
              </a:rPr>
              <a:t>your future as a CalSTRS retiree.</a:t>
            </a:r>
          </a:p>
          <a:p>
            <a:pPr marL="0" indent="0"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marL="0" indent="0"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endParaRPr lang="en-US" b="0" i="0" dirty="0">
              <a:solidFill>
                <a:schemeClr val="tx1"/>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First, your CalSTRS retirement benefit is considered taxable income.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The numbers we see today and numbers you’ll see on any estimates are always going to be gross numbers.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Your benefit will be taxed as normal income in retirement.</a:t>
            </a:r>
          </a:p>
          <a:p>
            <a:pPr marL="0" indent="0"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marL="0" indent="0"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Next, if you choose to leave a lifetime benefit to a loved one, then your member benefit will be reduced.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It’s essentially like a life insurance policy where you are paying for the coverage.</a:t>
            </a:r>
          </a:p>
          <a:p>
            <a:pPr marL="0" indent="0"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marL="0" indent="0"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Finally, your needs in retirement might be greater than what your CalSTRS benefit will provide. </a:t>
            </a:r>
          </a:p>
          <a:p>
            <a:pPr marL="171450" indent="-171450" algn="l">
              <a:buFont typeface="Arial" panose="020B0604020202020204" pitchFamily="34" charset="0"/>
              <a:buChar char="•"/>
            </a:pPr>
            <a:endParaRPr lang="en-US" b="0" i="0" dirty="0">
              <a:solidFill>
                <a:schemeClr val="tx1"/>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Which leads us into the rest of this presentation.</a:t>
            </a:r>
          </a:p>
          <a:p>
            <a:pPr marL="0" indent="0"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marL="0" indent="0"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F7A5D2A-DB3D-1643-8C93-AD001C04A094}" type="slidenum">
              <a:rPr lang="en-US" smtClean="0"/>
              <a:t>19</a:t>
            </a:fld>
            <a:endParaRPr lang="en-US"/>
          </a:p>
        </p:txBody>
      </p:sp>
    </p:spTree>
    <p:extLst>
      <p:ext uri="{BB962C8B-B14F-4D97-AF65-F5344CB8AC3E}">
        <p14:creationId xmlns:p14="http://schemas.microsoft.com/office/powerpoint/2010/main" val="4088134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Arial" panose="020B0604020202020204" pitchFamily="34" charset="0"/>
                <a:cs typeface="Arial" panose="020B0604020202020204" pitchFamily="34" charset="0"/>
              </a:rPr>
              <a:t>TO BEGIN PRESENTATION</a:t>
            </a:r>
            <a:r>
              <a:rPr lang="en-US" b="0" dirty="0">
                <a:solidFill>
                  <a:schemeClr val="tx1"/>
                </a:solidFill>
                <a:latin typeface="Arial" panose="020B0604020202020204" pitchFamily="34" charset="0"/>
                <a:cs typeface="Arial" panose="020B0604020202020204" pitchFamily="34" charset="0"/>
              </a:rPr>
              <a:t> – Click on “Your presentation will begin soon.” and the loop will end and you’ll be taken to the title slide.</a:t>
            </a:r>
            <a:endParaRPr lang="en-US" b="1"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F7A5D2A-DB3D-1643-8C93-AD001C04A094}" type="slidenum">
              <a:rPr lang="en-US" smtClean="0"/>
              <a:t>2</a:t>
            </a:fld>
            <a:endParaRPr lang="en-US"/>
          </a:p>
        </p:txBody>
      </p:sp>
    </p:spTree>
    <p:extLst>
      <p:ext uri="{BB962C8B-B14F-4D97-AF65-F5344CB8AC3E}">
        <p14:creationId xmlns:p14="http://schemas.microsoft.com/office/powerpoint/2010/main" val="2096324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chemeClr val="tx1"/>
                </a:solidFill>
                <a:effectLst/>
                <a:latin typeface="Arial" panose="020B0604020202020204" pitchFamily="34" charset="0"/>
                <a:cs typeface="Arial" panose="020B0604020202020204" pitchFamily="34" charset="0"/>
              </a:rPr>
              <a:t>Our next section we’ll talk about how to determine if your pension will be enough.</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algn="l">
              <a:buFont typeface="Arial" panose="020B0604020202020204" pitchFamily="34" charset="0"/>
              <a:buNone/>
            </a:pPr>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F7A5D2A-DB3D-1643-8C93-AD001C04A094}" type="slidenum">
              <a:rPr lang="en-US" smtClean="0"/>
              <a:t>20</a:t>
            </a:fld>
            <a:endParaRPr lang="en-US"/>
          </a:p>
        </p:txBody>
      </p:sp>
    </p:spTree>
    <p:extLst>
      <p:ext uri="{BB962C8B-B14F-4D97-AF65-F5344CB8AC3E}">
        <p14:creationId xmlns:p14="http://schemas.microsoft.com/office/powerpoint/2010/main" val="1740637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In order to determine if your pension will be enough, it’s a good idea to set a goal.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This is something we tell all of our members at every stage of retirement. If you’ve attended another webinar, this might look familiar.</a:t>
            </a:r>
          </a:p>
          <a:p>
            <a:pPr marL="0" indent="0"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Financial advisors typically recommend replacing 80 to 90% of your working income in retirement in order to maintain the same standard of living that you're living now while you're working.</a:t>
            </a:r>
          </a:p>
          <a:p>
            <a:pPr marL="0" indent="0"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You don’t necessarily need to replace 100%.</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In retirement a lot of those deductions you have now, like your contributions to CalSTRS, will no longer be taken out of your paycheck. </a:t>
            </a:r>
          </a:p>
          <a:p>
            <a:pPr marL="0" indent="0"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marL="0" indent="0"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F7A5D2A-DB3D-1643-8C93-AD001C04A094}" type="slidenum">
              <a:rPr lang="en-US" smtClean="0"/>
              <a:t>21</a:t>
            </a:fld>
            <a:endParaRPr lang="en-US"/>
          </a:p>
        </p:txBody>
      </p:sp>
    </p:spTree>
    <p:extLst>
      <p:ext uri="{BB962C8B-B14F-4D97-AF65-F5344CB8AC3E}">
        <p14:creationId xmlns:p14="http://schemas.microsoft.com/office/powerpoint/2010/main" val="239218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You might have noticed that I spoke about goals with percentages rather than dollar amounts.</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The actual dollar amount is hard to predict this early in your career.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Your final compensation is a third of the retirement formula and will definitely make a big difference.</a:t>
            </a:r>
          </a:p>
          <a:p>
            <a:pPr marL="628650" lvl="1"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It’s not realistic to try to figure out how much money you’ll be making in 15 or 20 years or however long you have until retirement. </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To determine what percentage CalSTRS is replacing…</a:t>
            </a:r>
          </a:p>
          <a:p>
            <a:pPr marL="628650" lvl="1"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We take the retirement formula and remove the final compensation portion. </a:t>
            </a:r>
          </a:p>
          <a:p>
            <a:pPr marL="628650" lvl="1"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This leaves your service credit and age factor. </a:t>
            </a:r>
          </a:p>
          <a:p>
            <a:pPr marL="628650" lvl="1" indent="-171450" algn="l">
              <a:buFont typeface="Arial" panose="020B0604020202020204" pitchFamily="34" charset="0"/>
              <a:buChar char="•"/>
            </a:pPr>
            <a:endParaRPr lang="en-US" b="0" i="0" dirty="0">
              <a:solidFill>
                <a:schemeClr val="tx1"/>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After multiplying these 2 factors, it gives you a replacement percentage.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chemeClr val="tx1"/>
                </a:solidFill>
                <a:effectLst/>
                <a:latin typeface="Arial" panose="020B0604020202020204" pitchFamily="34" charset="0"/>
                <a:cs typeface="Arial" panose="020B0604020202020204" pitchFamily="34" charset="0"/>
              </a:rPr>
              <a:t>We look at these factors because they are more within your control.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chemeClr val="tx1"/>
                </a:solidFill>
                <a:effectLst/>
                <a:latin typeface="Arial" panose="020B0604020202020204" pitchFamily="34" charset="0"/>
                <a:cs typeface="Arial" panose="020B0604020202020204" pitchFamily="34" charset="0"/>
              </a:rPr>
              <a:t>You can plan to work a certain number of years or to retire at a certain age.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chemeClr val="tx1"/>
                </a:solidFill>
                <a:effectLst/>
                <a:latin typeface="Arial" panose="020B0604020202020204" pitchFamily="34" charset="0"/>
                <a:cs typeface="Arial" panose="020B0604020202020204" pitchFamily="34" charset="0"/>
              </a:rPr>
              <a:t>You don’t really get to control what your salary will be.</a:t>
            </a:r>
          </a:p>
          <a:p>
            <a:pPr marL="628650" lvl="1" indent="-171450" algn="l">
              <a:buFont typeface="Arial" panose="020B0604020202020204" pitchFamily="34" charset="0"/>
              <a:buChar char="•"/>
            </a:pPr>
            <a:endParaRPr lang="en-US" b="0" i="0" dirty="0">
              <a:solidFill>
                <a:schemeClr val="tx1"/>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Next, we’ll look at some examples.</a:t>
            </a:r>
          </a:p>
          <a:p>
            <a:pPr marL="0" indent="0">
              <a:buFont typeface="Arial" panose="020B0604020202020204" pitchFamily="34" charset="0"/>
              <a:buNone/>
            </a:pPr>
            <a:endParaRPr lang="en-US" dirty="0">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1" dirty="0">
                <a:solidFill>
                  <a:schemeClr val="tx1"/>
                </a:solidFill>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F7A5D2A-DB3D-1643-8C93-AD001C04A094}" type="slidenum">
              <a:rPr lang="en-US" smtClean="0"/>
              <a:t>22</a:t>
            </a:fld>
            <a:endParaRPr lang="en-US"/>
          </a:p>
        </p:txBody>
      </p:sp>
    </p:spTree>
    <p:extLst>
      <p:ext uri="{BB962C8B-B14F-4D97-AF65-F5344CB8AC3E}">
        <p14:creationId xmlns:p14="http://schemas.microsoft.com/office/powerpoint/2010/main" val="8485698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chemeClr val="tx1"/>
                </a:solidFill>
                <a:effectLst/>
                <a:latin typeface="Arial" panose="020B0604020202020204" pitchFamily="34" charset="0"/>
                <a:cs typeface="Arial" panose="020B0604020202020204" pitchFamily="34" charset="0"/>
              </a:rPr>
              <a:t>Let’s revisit our sample members so you get an idea of what that replacement percentage can look like.</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First, the average CalSTRS member retires with 25 years of service.</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And if she retires at age 62, that's a 2% age factor.</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When we multiply that, we see that CalSTRS is replacing 50% of her working income.</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endParaRPr lang="en-US" b="0" i="0" dirty="0">
              <a:solidFill>
                <a:schemeClr val="tx1"/>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Next, we’ll look at the member who worked a little bit longer.</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She’s retiring with 28 years of service.</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She’s retiring at age 65, so she’s maxing out her age factor at 2.4%.</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CalSTRS is going to be replacing 67% of her working income.</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F7A5D2A-DB3D-1643-8C93-AD001C04A094}" type="slidenum">
              <a:rPr lang="en-US" smtClean="0"/>
              <a:t>23</a:t>
            </a:fld>
            <a:endParaRPr lang="en-US"/>
          </a:p>
        </p:txBody>
      </p:sp>
    </p:spTree>
    <p:extLst>
      <p:ext uri="{BB962C8B-B14F-4D97-AF65-F5344CB8AC3E}">
        <p14:creationId xmlns:p14="http://schemas.microsoft.com/office/powerpoint/2010/main" val="36561641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chemeClr val="tx1"/>
                </a:solidFill>
                <a:effectLst/>
                <a:latin typeface="Arial" panose="020B0604020202020204" pitchFamily="34" charset="0"/>
                <a:cs typeface="Arial" panose="020B0604020202020204" pitchFamily="34" charset="0"/>
              </a:rPr>
              <a:t>Now we’re going to see how close these members are to reaching their retirement goal.</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Both members have set a goal to replace 80% of their working income in retirement.</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endParaRPr lang="en-US" b="0" i="0" dirty="0">
              <a:solidFill>
                <a:schemeClr val="tx1"/>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We saw on the last slide that CalSTRS is replacing 50% and 67% for each of our members.</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For our first member, that leaves a gap of 30%.</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And for our member on the right, a gap of 13%. </a:t>
            </a:r>
          </a:p>
          <a:p>
            <a:pPr marL="171450" indent="-171450" algn="l">
              <a:buFont typeface="Arial" panose="020B0604020202020204" pitchFamily="34" charset="0"/>
              <a:buChar char="•"/>
            </a:pPr>
            <a:endParaRPr lang="en-US" b="0" i="0" dirty="0">
              <a:solidFill>
                <a:schemeClr val="tx1"/>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Both members will have to have some additional savings outside of their CalSTRS pension to retire more comfortably.</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endParaRPr lang="en-US" b="1"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F7A5D2A-DB3D-1643-8C93-AD001C04A094}" type="slidenum">
              <a:rPr lang="en-US" smtClean="0"/>
              <a:t>24</a:t>
            </a:fld>
            <a:endParaRPr lang="en-US"/>
          </a:p>
        </p:txBody>
      </p:sp>
    </p:spTree>
    <p:extLst>
      <p:ext uri="{BB962C8B-B14F-4D97-AF65-F5344CB8AC3E}">
        <p14:creationId xmlns:p14="http://schemas.microsoft.com/office/powerpoint/2010/main" val="374946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altLang="en-US" sz="1200" b="0" i="0" dirty="0">
                <a:solidFill>
                  <a:schemeClr val="tx1"/>
                </a:solidFill>
                <a:effectLst/>
                <a:latin typeface="Arial" panose="020B0604020202020204" pitchFamily="34" charset="0"/>
                <a:cs typeface="Arial" panose="020B0604020202020204" pitchFamily="34" charset="0"/>
              </a:rPr>
              <a:t>That leads us to our next section, we’ll talk about additional savings.</a:t>
            </a:r>
          </a:p>
          <a:p>
            <a:pPr algn="l">
              <a:buFont typeface="Arial" panose="020B0604020202020204" pitchFamily="34" charset="0"/>
              <a:buNone/>
            </a:pPr>
            <a:endParaRPr lang="en-US" altLang="en-US" sz="1200"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altLang="en-US" sz="1200" b="1" i="0" dirty="0">
                <a:solidFill>
                  <a:schemeClr val="tx1"/>
                </a:solidFill>
                <a:effectLst/>
                <a:latin typeface="Arial" panose="020B0604020202020204" pitchFamily="34" charset="0"/>
                <a:cs typeface="Arial" panose="020B0604020202020204" pitchFamily="34" charset="0"/>
              </a:rPr>
              <a:t>Click.</a:t>
            </a:r>
            <a:endParaRPr lang="en-US" altLang="en-US" sz="1200" b="1"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F7A5D2A-DB3D-1643-8C93-AD001C04A094}" type="slidenum">
              <a:rPr lang="en-US" smtClean="0"/>
              <a:t>25</a:t>
            </a:fld>
            <a:endParaRPr lang="en-US"/>
          </a:p>
        </p:txBody>
      </p:sp>
    </p:spTree>
    <p:extLst>
      <p:ext uri="{BB962C8B-B14F-4D97-AF65-F5344CB8AC3E}">
        <p14:creationId xmlns:p14="http://schemas.microsoft.com/office/powerpoint/2010/main" val="3777143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Arial" panose="020B0604020202020204" pitchFamily="34" charset="0"/>
                <a:cs typeface="Arial" panose="020B0604020202020204" pitchFamily="34" charset="0"/>
              </a:rPr>
              <a:t>Some facts about saving…</a:t>
            </a:r>
          </a:p>
          <a:p>
            <a:endParaRPr lang="en-US"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Click.</a:t>
            </a:r>
            <a:endParaRPr lang="en-US" b="0"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dirty="0">
                <a:solidFill>
                  <a:schemeClr val="tx1"/>
                </a:solidFill>
                <a:latin typeface="Arial" panose="020B0604020202020204" pitchFamily="34" charset="0"/>
                <a:cs typeface="Arial" panose="020B0604020202020204" pitchFamily="34" charset="0"/>
              </a:rPr>
              <a:t>Did you know that contributing to a retirement savings account on a pre-tax basis will reduce your taxable income?</a:t>
            </a:r>
          </a:p>
          <a:p>
            <a:pPr marL="628650" lvl="1" indent="-171450">
              <a:buFont typeface="Arial" panose="020B0604020202020204" pitchFamily="34" charset="0"/>
              <a:buChar char="•"/>
            </a:pPr>
            <a:r>
              <a:rPr lang="en-US" b="0" dirty="0">
                <a:solidFill>
                  <a:schemeClr val="tx1"/>
                </a:solidFill>
                <a:latin typeface="Arial" panose="020B0604020202020204" pitchFamily="34" charset="0"/>
                <a:cs typeface="Arial" panose="020B0604020202020204" pitchFamily="34" charset="0"/>
              </a:rPr>
              <a:t>This means that it will reduce the taxes you owe in the year that those contributions are being made. </a:t>
            </a:r>
          </a:p>
          <a:p>
            <a:pPr marL="628650" lvl="1" indent="-171450">
              <a:buFont typeface="Arial" panose="020B0604020202020204" pitchFamily="34" charset="0"/>
              <a:buChar char="•"/>
            </a:pPr>
            <a:r>
              <a:rPr lang="en-US" b="0" dirty="0">
                <a:solidFill>
                  <a:schemeClr val="tx1"/>
                </a:solidFill>
                <a:latin typeface="Arial" panose="020B0604020202020204" pitchFamily="34" charset="0"/>
                <a:cs typeface="Arial" panose="020B0604020202020204" pitchFamily="34" charset="0"/>
              </a:rPr>
              <a:t>So, you get to benefit both now and in retirement!</a:t>
            </a:r>
          </a:p>
          <a:p>
            <a:endParaRPr lang="en-US" b="0"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Click.</a:t>
            </a:r>
            <a:endParaRPr lang="en-US" b="0"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dirty="0">
                <a:solidFill>
                  <a:schemeClr val="tx1"/>
                </a:solidFill>
                <a:latin typeface="Arial" panose="020B0604020202020204" pitchFamily="34" charset="0"/>
                <a:cs typeface="Arial" panose="020B0604020202020204" pitchFamily="34" charset="0"/>
              </a:rPr>
              <a:t>Also, did you know that the earlier you start saving, the less you’ll need to contribute each month to reach your savings goals?</a:t>
            </a:r>
          </a:p>
          <a:p>
            <a:pPr marL="171450" indent="-171450">
              <a:buFont typeface="Arial" panose="020B0604020202020204" pitchFamily="34" charset="0"/>
              <a:buChar char="•"/>
            </a:pPr>
            <a:r>
              <a:rPr lang="en-US" b="0" dirty="0">
                <a:solidFill>
                  <a:schemeClr val="tx1"/>
                </a:solidFill>
                <a:latin typeface="Arial" panose="020B0604020202020204" pitchFamily="34" charset="0"/>
                <a:cs typeface="Arial" panose="020B0604020202020204" pitchFamily="34" charset="0"/>
              </a:rPr>
              <a:t>This is due to compound growth. </a:t>
            </a:r>
          </a:p>
          <a:p>
            <a:pPr marL="628650" lvl="1" indent="-171450">
              <a:buFont typeface="Arial" panose="020B0604020202020204" pitchFamily="34" charset="0"/>
              <a:buChar char="•"/>
            </a:pPr>
            <a:r>
              <a:rPr lang="en-US" b="0" dirty="0">
                <a:solidFill>
                  <a:schemeClr val="tx1"/>
                </a:solidFill>
                <a:latin typeface="Arial" panose="020B0604020202020204" pitchFamily="34" charset="0"/>
                <a:cs typeface="Arial" panose="020B0604020202020204" pitchFamily="34" charset="0"/>
              </a:rPr>
              <a:t>The more time you allow your money to grow, the greater compounding will benefit you.</a:t>
            </a:r>
          </a:p>
          <a:p>
            <a:endParaRPr lang="en-US" b="0"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F7A5D2A-DB3D-1643-8C93-AD001C04A094}" type="slidenum">
              <a:rPr lang="en-US" smtClean="0"/>
              <a:t>26</a:t>
            </a:fld>
            <a:endParaRPr lang="en-US"/>
          </a:p>
        </p:txBody>
      </p:sp>
    </p:spTree>
    <p:extLst>
      <p:ext uri="{BB962C8B-B14F-4D97-AF65-F5344CB8AC3E}">
        <p14:creationId xmlns:p14="http://schemas.microsoft.com/office/powerpoint/2010/main" val="1181629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Arial" panose="020B0604020202020204" pitchFamily="34" charset="0"/>
                <a:cs typeface="Arial" panose="020B0604020202020204" pitchFamily="34" charset="0"/>
              </a:rPr>
              <a:t>Here’s a graph to illustrate that last point. </a:t>
            </a:r>
          </a:p>
          <a:p>
            <a:endParaRPr lang="en-US"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We’ll look at 2 scenarios for the same member.</a:t>
            </a: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The black line shows what it looks like if that member started saving $200/month at age 30. </a:t>
            </a: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As you can see, that investment has the potential to grow to over $200,000</a:t>
            </a:r>
          </a:p>
          <a:p>
            <a:pPr marL="171450" indent="-171450">
              <a:buFont typeface="Arial" panose="020B0604020202020204" pitchFamily="34" charset="0"/>
              <a:buChar char="•"/>
            </a:pPr>
            <a:endParaRPr lang="en-US"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The green line shows that same member that didn’t start saving until age 45.</a:t>
            </a:r>
          </a:p>
          <a:p>
            <a:pPr marL="628650" lvl="1"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Maybe they were busy having babies or buying a house and didn’t have that extra income.</a:t>
            </a:r>
          </a:p>
          <a:p>
            <a:pPr marL="628650" lvl="1"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To try to catch up, they decided they’d save a bit more per month.</a:t>
            </a:r>
          </a:p>
          <a:p>
            <a:pPr marL="171450" lvl="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They started saving $300/month.</a:t>
            </a:r>
          </a:p>
          <a:p>
            <a:pPr marL="171450" lvl="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Although they were saving more per month, not having that extra time really impacted how much they could have at age 65.</a:t>
            </a:r>
          </a:p>
          <a:p>
            <a:pPr marL="628650" lvl="1" indent="-171450">
              <a:buFont typeface="Arial" panose="020B0604020202020204" pitchFamily="34" charset="0"/>
              <a:buChar char="•"/>
            </a:pPr>
            <a:endParaRPr lang="en-US"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F7A5D2A-DB3D-1643-8C93-AD001C04A094}" type="slidenum">
              <a:rPr lang="en-US" smtClean="0"/>
              <a:t>27</a:t>
            </a:fld>
            <a:endParaRPr lang="en-US"/>
          </a:p>
        </p:txBody>
      </p:sp>
    </p:spTree>
    <p:extLst>
      <p:ext uri="{BB962C8B-B14F-4D97-AF65-F5344CB8AC3E}">
        <p14:creationId xmlns:p14="http://schemas.microsoft.com/office/powerpoint/2010/main" val="731270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We got the numbers in that graph from this calculator we have on our website called “Your savings calculator: The power of time and money.”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I’m going to show you how the calculator works so you can use it to see the impact for you of saving now.</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0" i="0" dirty="0">
                <a:solidFill>
                  <a:schemeClr val="tx1"/>
                </a:solidFill>
                <a:effectLst/>
                <a:latin typeface="Arial" panose="020B0604020202020204" pitchFamily="34" charset="0"/>
                <a:cs typeface="Arial" panose="020B0604020202020204" pitchFamily="34" charset="0"/>
              </a:rPr>
              <a:t>**Click the calculator link and it will open in your browser window. Demonstrate both parts of the calculator. For number of years of contributions, do 20-30 years. For current age, choose 35-45.**</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0" i="0" dirty="0">
                <a:solidFill>
                  <a:schemeClr val="tx1"/>
                </a:solidFill>
                <a:effectLst/>
                <a:latin typeface="Arial" panose="020B0604020202020204" pitchFamily="34" charset="0"/>
                <a:cs typeface="Arial" panose="020B0604020202020204" pitchFamily="34" charset="0"/>
              </a:rPr>
              <a:t>**When demo is complete, minimize calculator window to show slide show again.**</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F7A5D2A-DB3D-1643-8C93-AD001C04A094}" type="slidenum">
              <a:rPr lang="en-US" smtClean="0"/>
              <a:t>28</a:t>
            </a:fld>
            <a:endParaRPr lang="en-US"/>
          </a:p>
        </p:txBody>
      </p:sp>
    </p:spTree>
    <p:extLst>
      <p:ext uri="{BB962C8B-B14F-4D97-AF65-F5344CB8AC3E}">
        <p14:creationId xmlns:p14="http://schemas.microsoft.com/office/powerpoint/2010/main" val="3318500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en-US" dirty="0">
                <a:solidFill>
                  <a:schemeClr val="tx1"/>
                </a:solidFill>
                <a:latin typeface="Arial" panose="020B0604020202020204" pitchFamily="34" charset="0"/>
                <a:cs typeface="Arial" panose="020B0604020202020204" pitchFamily="34" charset="0"/>
              </a:rPr>
              <a:t>To help you save now and to supplement your pension, CalSTRS has a Defined Contribution program.</a:t>
            </a:r>
          </a:p>
          <a:p>
            <a:pPr marL="171450" indent="-171450">
              <a:buFont typeface="Arial" panose="020B0604020202020204" pitchFamily="34" charset="0"/>
              <a:buChar char="•"/>
            </a:pPr>
            <a:r>
              <a:rPr lang="en-US" altLang="en-US" dirty="0">
                <a:solidFill>
                  <a:schemeClr val="tx1"/>
                </a:solidFill>
                <a:latin typeface="Arial" panose="020B0604020202020204" pitchFamily="34" charset="0"/>
                <a:cs typeface="Arial" panose="020B0604020202020204" pitchFamily="34" charset="0"/>
              </a:rPr>
              <a:t>We offer 403b and 457b and the Roth version of each.</a:t>
            </a:r>
          </a:p>
          <a:p>
            <a:pPr marL="171450" indent="-171450">
              <a:buFont typeface="Arial" panose="020B0604020202020204" pitchFamily="34" charset="0"/>
              <a:buChar char="•"/>
            </a:pPr>
            <a:r>
              <a:rPr lang="en-US" altLang="en-US" dirty="0">
                <a:solidFill>
                  <a:schemeClr val="tx1"/>
                </a:solidFill>
                <a:latin typeface="Arial" panose="020B0604020202020204" pitchFamily="34" charset="0"/>
                <a:cs typeface="Arial" panose="020B0604020202020204" pitchFamily="34" charset="0"/>
              </a:rPr>
              <a:t>As an employee in California’s public education system, you have access to Pension2. This is a great way of reaching that 80-90% goal. </a:t>
            </a:r>
          </a:p>
          <a:p>
            <a:endParaRPr lang="en-US" altLang="en-US" dirty="0">
              <a:solidFill>
                <a:schemeClr val="tx1"/>
              </a:solidFill>
              <a:latin typeface="Arial" panose="020B0604020202020204" pitchFamily="34" charset="0"/>
              <a:cs typeface="Arial" panose="020B0604020202020204" pitchFamily="34" charset="0"/>
            </a:endParaRPr>
          </a:p>
          <a:p>
            <a:r>
              <a:rPr lang="en-US" altLang="en-US" b="1" dirty="0">
                <a:solidFill>
                  <a:schemeClr val="tx1"/>
                </a:solidFill>
                <a:latin typeface="Arial" panose="020B0604020202020204" pitchFamily="34" charset="0"/>
                <a:cs typeface="Arial" panose="020B0604020202020204" pitchFamily="34" charset="0"/>
              </a:rPr>
              <a:t>Click.</a:t>
            </a:r>
          </a:p>
          <a:p>
            <a:pPr marL="171450" indent="-171450">
              <a:buFont typeface="Arial" panose="020B0604020202020204" pitchFamily="34" charset="0"/>
              <a:buChar char="•"/>
            </a:pPr>
            <a:r>
              <a:rPr lang="en-US" altLang="en-US" dirty="0">
                <a:solidFill>
                  <a:schemeClr val="tx1"/>
                </a:solidFill>
                <a:latin typeface="Arial" panose="020B0604020202020204" pitchFamily="34" charset="0"/>
                <a:cs typeface="Arial" panose="020B0604020202020204" pitchFamily="34" charset="0"/>
              </a:rPr>
              <a:t>Pension2 offers tax-deferred retirement savings. </a:t>
            </a:r>
          </a:p>
          <a:p>
            <a:pPr marL="171450" indent="-171450">
              <a:buFont typeface="Arial" panose="020B0604020202020204" pitchFamily="34" charset="0"/>
              <a:buChar char="•"/>
            </a:pPr>
            <a:r>
              <a:rPr lang="en-US" altLang="en-US" dirty="0">
                <a:solidFill>
                  <a:schemeClr val="tx1"/>
                </a:solidFill>
                <a:latin typeface="Arial" panose="020B0604020202020204" pitchFamily="34" charset="0"/>
                <a:cs typeface="Arial" panose="020B0604020202020204" pitchFamily="34" charset="0"/>
              </a:rPr>
              <a:t>If you want to make the pre-tax contributions, you can do so.</a:t>
            </a:r>
          </a:p>
          <a:p>
            <a:endParaRPr lang="en-US" altLang="en-US" dirty="0">
              <a:solidFill>
                <a:schemeClr val="tx1"/>
              </a:solidFill>
              <a:latin typeface="Arial" panose="020B0604020202020204" pitchFamily="34" charset="0"/>
              <a:cs typeface="Arial" panose="020B0604020202020204" pitchFamily="34" charset="0"/>
            </a:endParaRPr>
          </a:p>
          <a:p>
            <a:r>
              <a:rPr lang="en-US" altLang="en-US" b="1" dirty="0">
                <a:solidFill>
                  <a:schemeClr val="tx1"/>
                </a:solidFill>
                <a:latin typeface="Arial" panose="020B0604020202020204" pitchFamily="34" charset="0"/>
                <a:cs typeface="Arial" panose="020B0604020202020204" pitchFamily="34" charset="0"/>
              </a:rPr>
              <a:t>Click.</a:t>
            </a:r>
          </a:p>
          <a:p>
            <a:pPr marL="171450" indent="-171450">
              <a:buFont typeface="Arial" panose="020B0604020202020204" pitchFamily="34" charset="0"/>
              <a:buChar char="•"/>
            </a:pPr>
            <a:r>
              <a:rPr lang="en-US" altLang="en-US" b="0" dirty="0">
                <a:solidFill>
                  <a:schemeClr val="tx1"/>
                </a:solidFill>
                <a:latin typeface="Arial" panose="020B0604020202020204" pitchFamily="34" charset="0"/>
                <a:cs typeface="Arial" panose="020B0604020202020204" pitchFamily="34" charset="0"/>
              </a:rPr>
              <a:t>Pension2 has low and transparent costs. </a:t>
            </a:r>
          </a:p>
          <a:p>
            <a:pPr marL="171450" indent="-171450">
              <a:buFont typeface="Arial" panose="020B0604020202020204" pitchFamily="34" charset="0"/>
              <a:buChar char="•"/>
            </a:pPr>
            <a:r>
              <a:rPr lang="en-US" altLang="en-US" dirty="0">
                <a:solidFill>
                  <a:schemeClr val="tx1"/>
                </a:solidFill>
                <a:latin typeface="Arial" panose="020B0604020202020204" pitchFamily="34" charset="0"/>
                <a:cs typeface="Arial" panose="020B0604020202020204" pitchFamily="34" charset="0"/>
              </a:rPr>
              <a:t>CalSTRS only charges what it costs to run the program.</a:t>
            </a:r>
            <a:endParaRPr lang="en-US" altLang="en-US" b="0"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en-US" b="0" dirty="0">
                <a:solidFill>
                  <a:schemeClr val="tx1"/>
                </a:solidFill>
                <a:latin typeface="Arial" panose="020B0604020202020204" pitchFamily="34" charset="0"/>
                <a:cs typeface="Arial" panose="020B0604020202020204" pitchFamily="34" charset="0"/>
              </a:rPr>
              <a:t>We want to make sure that you get as much of your money in your pocket in retirement.</a:t>
            </a:r>
          </a:p>
          <a:p>
            <a:endParaRPr lang="en-US" altLang="en-US" b="0" dirty="0">
              <a:solidFill>
                <a:schemeClr val="tx1"/>
              </a:solidFill>
              <a:latin typeface="Arial" panose="020B0604020202020204" pitchFamily="34" charset="0"/>
              <a:cs typeface="Arial" panose="020B0604020202020204" pitchFamily="34" charset="0"/>
            </a:endParaRPr>
          </a:p>
          <a:p>
            <a:r>
              <a:rPr lang="en-US" altLang="en-US" b="1" dirty="0">
                <a:solidFill>
                  <a:schemeClr val="tx1"/>
                </a:solidFill>
                <a:latin typeface="Arial" panose="020B0604020202020204" pitchFamily="34" charset="0"/>
                <a:cs typeface="Arial" panose="020B0604020202020204" pitchFamily="34" charset="0"/>
              </a:rPr>
              <a:t>Click.</a:t>
            </a:r>
            <a:endParaRPr lang="en-US" altLang="en-US" b="0"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en-US" b="0" dirty="0">
                <a:solidFill>
                  <a:schemeClr val="tx1"/>
                </a:solidFill>
                <a:latin typeface="Arial" panose="020B0604020202020204" pitchFamily="34" charset="0"/>
                <a:cs typeface="Arial" panose="020B0604020202020204" pitchFamily="34" charset="0"/>
              </a:rPr>
              <a:t>No commissions, no load fees, no surrender charges.</a:t>
            </a:r>
          </a:p>
          <a:p>
            <a:pPr marL="171450" indent="-171450">
              <a:buFont typeface="Arial" panose="020B0604020202020204" pitchFamily="34" charset="0"/>
              <a:buChar char="•"/>
            </a:pPr>
            <a:r>
              <a:rPr lang="en-US" altLang="en-US" b="0" dirty="0">
                <a:solidFill>
                  <a:schemeClr val="tx1"/>
                </a:solidFill>
                <a:latin typeface="Arial" panose="020B0604020202020204" pitchFamily="34" charset="0"/>
                <a:cs typeface="Arial" panose="020B0604020202020204" pitchFamily="34" charset="0"/>
              </a:rPr>
              <a:t>We are all state employees, so we get paid whether you sign up or now. We just want you to have the best retirement possible.</a:t>
            </a:r>
          </a:p>
          <a:p>
            <a:endParaRPr lang="en-US" altLang="en-US" b="1" dirty="0">
              <a:solidFill>
                <a:schemeClr val="tx1"/>
              </a:solidFill>
              <a:latin typeface="Arial" panose="020B0604020202020204" pitchFamily="34" charset="0"/>
              <a:cs typeface="Arial" panose="020B0604020202020204" pitchFamily="34" charset="0"/>
            </a:endParaRPr>
          </a:p>
          <a:p>
            <a:r>
              <a:rPr lang="en-US" altLang="en-US" b="1" dirty="0">
                <a:solidFill>
                  <a:schemeClr val="tx1"/>
                </a:solidFill>
                <a:latin typeface="Arial" panose="020B0604020202020204" pitchFamily="34" charset="0"/>
                <a:cs typeface="Arial" panose="020B0604020202020204" pitchFamily="34" charset="0"/>
              </a:rPr>
              <a:t>Click.</a:t>
            </a:r>
          </a:p>
          <a:p>
            <a:pPr marL="171450" indent="-171450">
              <a:buFont typeface="Arial" panose="020B0604020202020204" pitchFamily="34" charset="0"/>
              <a:buChar char="•"/>
            </a:pPr>
            <a:r>
              <a:rPr lang="en-US" altLang="en-US" b="0" dirty="0">
                <a:solidFill>
                  <a:schemeClr val="tx1"/>
                </a:solidFill>
                <a:latin typeface="Arial" panose="020B0604020202020204" pitchFamily="34" charset="0"/>
                <a:cs typeface="Arial" panose="020B0604020202020204" pitchFamily="34" charset="0"/>
              </a:rPr>
              <a:t>Flexible investment options.</a:t>
            </a: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You can choose your own investments or let Pension2 do the work for you based on your risk tolerance and what stage of your career you are in</a:t>
            </a:r>
          </a:p>
          <a:p>
            <a:endParaRPr lang="en-US" altLang="en-US" b="1" dirty="0">
              <a:solidFill>
                <a:schemeClr val="tx1"/>
              </a:solidFill>
              <a:latin typeface="Arial" panose="020B0604020202020204" pitchFamily="34" charset="0"/>
              <a:cs typeface="Arial" panose="020B0604020202020204" pitchFamily="34" charset="0"/>
            </a:endParaRPr>
          </a:p>
          <a:p>
            <a:r>
              <a:rPr lang="en-US" altLang="en-US" b="0" dirty="0">
                <a:solidFill>
                  <a:schemeClr val="tx1"/>
                </a:solidFill>
                <a:latin typeface="Arial" panose="020B0604020202020204" pitchFamily="34" charset="0"/>
                <a:cs typeface="Arial" panose="020B0604020202020204" pitchFamily="34" charset="0"/>
              </a:rPr>
              <a:t>Scan the QR code to learn more at Pension2.com.</a:t>
            </a:r>
            <a:endParaRPr lang="en-US" altLang="en-US" dirty="0">
              <a:solidFill>
                <a:schemeClr val="tx1"/>
              </a:solidFill>
              <a:latin typeface="Arial" panose="020B0604020202020204" pitchFamily="34" charset="0"/>
              <a:cs typeface="Arial" panose="020B0604020202020204" pitchFamily="34" charset="0"/>
            </a:endParaRPr>
          </a:p>
          <a:p>
            <a:endParaRPr lang="en-US" altLang="en-US"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F7A5D2A-DB3D-1643-8C93-AD001C04A094}" type="slidenum">
              <a:rPr lang="en-US" smtClean="0"/>
              <a:t>29</a:t>
            </a:fld>
            <a:endParaRPr lang="en-US"/>
          </a:p>
        </p:txBody>
      </p:sp>
    </p:spTree>
    <p:extLst>
      <p:ext uri="{BB962C8B-B14F-4D97-AF65-F5344CB8AC3E}">
        <p14:creationId xmlns:p14="http://schemas.microsoft.com/office/powerpoint/2010/main" val="3433416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Arial" panose="020B0604020202020204" pitchFamily="34" charset="0"/>
                <a:cs typeface="Arial" panose="020B0604020202020204" pitchFamily="34" charset="0"/>
              </a:rPr>
              <a:t>TO BEGIN PRESENTATION</a:t>
            </a:r>
            <a:r>
              <a:rPr lang="en-US" b="0" dirty="0">
                <a:solidFill>
                  <a:schemeClr val="tx1"/>
                </a:solidFill>
                <a:latin typeface="Arial" panose="020B0604020202020204" pitchFamily="34" charset="0"/>
                <a:cs typeface="Arial" panose="020B0604020202020204" pitchFamily="34" charset="0"/>
              </a:rPr>
              <a:t> – Click on “Your presentation will begin soon.” and the loop will end and you’ll be taken to the title slide.</a:t>
            </a:r>
            <a:endParaRPr lang="en-US" b="1"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F7A5D2A-DB3D-1643-8C93-AD001C04A094}" type="slidenum">
              <a:rPr lang="en-US" smtClean="0"/>
              <a:t>3</a:t>
            </a:fld>
            <a:endParaRPr lang="en-US"/>
          </a:p>
        </p:txBody>
      </p:sp>
    </p:spTree>
    <p:extLst>
      <p:ext uri="{BB962C8B-B14F-4D97-AF65-F5344CB8AC3E}">
        <p14:creationId xmlns:p14="http://schemas.microsoft.com/office/powerpoint/2010/main" val="35996032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Do you want Pension2 to contact you?, We will call you.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Mark yes on this poll and you don’t have to add this to your to-do list.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r>
              <a:rPr lang="en-US" dirty="0"/>
              <a:t>Your answer is confidential - only we can see it internally.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If you have an account with someone else, we can run a free statement comparison for you.</a:t>
            </a:r>
          </a:p>
          <a:p>
            <a:pPr marL="171450" indent="-171450">
              <a:buFont typeface="Arial" panose="020B0604020202020204" pitchFamily="34" charset="0"/>
              <a:buChar char="•"/>
            </a:pPr>
            <a:r>
              <a:rPr lang="en-US" dirty="0"/>
              <a:t>Like I said, we don’t earn commissions, so we will be completely honest.</a:t>
            </a:r>
          </a:p>
          <a:p>
            <a:pPr marL="171450" indent="-171450">
              <a:buFont typeface="Arial" panose="020B0604020202020204" pitchFamily="34" charset="0"/>
              <a:buChar char="•"/>
            </a:pPr>
            <a:r>
              <a:rPr lang="en-US" dirty="0"/>
              <a:t>We just want you to have all the facts to have the best retirement possible.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Click.</a:t>
            </a:r>
          </a:p>
          <a:p>
            <a:endParaRPr lang="en-US" dirty="0"/>
          </a:p>
        </p:txBody>
      </p:sp>
      <p:sp>
        <p:nvSpPr>
          <p:cNvPr id="4" name="Slide Number Placeholder 3"/>
          <p:cNvSpPr>
            <a:spLocks noGrp="1"/>
          </p:cNvSpPr>
          <p:nvPr>
            <p:ph type="sldNum" sz="quarter" idx="5"/>
          </p:nvPr>
        </p:nvSpPr>
        <p:spPr/>
        <p:txBody>
          <a:bodyPr/>
          <a:lstStyle/>
          <a:p>
            <a:fld id="{8F7A5D2A-DB3D-1643-8C93-AD001C04A094}" type="slidenum">
              <a:rPr lang="en-US" smtClean="0"/>
              <a:t>30</a:t>
            </a:fld>
            <a:endParaRPr lang="en-US"/>
          </a:p>
        </p:txBody>
      </p:sp>
    </p:spTree>
    <p:extLst>
      <p:ext uri="{BB962C8B-B14F-4D97-AF65-F5344CB8AC3E}">
        <p14:creationId xmlns:p14="http://schemas.microsoft.com/office/powerpoint/2010/main" val="30216962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a:solidFill>
                  <a:schemeClr val="tx1"/>
                </a:solidFill>
                <a:effectLst/>
                <a:latin typeface="Arial" panose="020B0604020202020204" pitchFamily="34" charset="0"/>
                <a:cs typeface="Arial" panose="020B0604020202020204" pitchFamily="34" charset="0"/>
              </a:rPr>
              <a:t>We just looked at the importance of saving outside of your CalSTRS membership, now I want to show you an additional account you have that is part of your membership.</a:t>
            </a:r>
          </a:p>
          <a:p>
            <a:pPr marL="171450" indent="-171450" algn="l">
              <a:buFont typeface="Arial" panose="020B0604020202020204" pitchFamily="34" charset="0"/>
              <a:buChar char="•"/>
            </a:pPr>
            <a:r>
              <a:rPr lang="en-US" b="0" i="0">
                <a:solidFill>
                  <a:schemeClr val="tx1"/>
                </a:solidFill>
                <a:effectLst/>
                <a:latin typeface="Arial" panose="020B0604020202020204" pitchFamily="34" charset="0"/>
                <a:cs typeface="Arial" panose="020B0604020202020204" pitchFamily="34" charset="0"/>
              </a:rPr>
              <a:t>It’s called the Defined Benefit Supplement account.</a:t>
            </a:r>
          </a:p>
          <a:p>
            <a:pPr algn="l">
              <a:buFont typeface="Arial" panose="020B0604020202020204" pitchFamily="34" charset="0"/>
              <a:buNone/>
            </a:pPr>
            <a:endParaRPr lang="en-US" b="0" i="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a:solidFill>
                  <a:schemeClr val="tx1"/>
                </a:solidFill>
                <a:effectLst/>
                <a:latin typeface="Arial" panose="020B0604020202020204" pitchFamily="34" charset="0"/>
                <a:cs typeface="Arial" panose="020B0604020202020204" pitchFamily="34" charset="0"/>
              </a:rPr>
              <a:t>Click.</a:t>
            </a:r>
            <a:endParaRPr lang="en-US" b="1">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F7A5D2A-DB3D-1643-8C93-AD001C04A094}" type="slidenum">
              <a:rPr lang="en-US" smtClean="0"/>
              <a:t>31</a:t>
            </a:fld>
            <a:endParaRPr lang="en-US"/>
          </a:p>
        </p:txBody>
      </p:sp>
    </p:spTree>
    <p:extLst>
      <p:ext uri="{BB962C8B-B14F-4D97-AF65-F5344CB8AC3E}">
        <p14:creationId xmlns:p14="http://schemas.microsoft.com/office/powerpoint/2010/main" val="10906124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latin typeface="Arial" panose="020B0604020202020204" pitchFamily="34" charset="0"/>
                <a:cs typeface="Arial" panose="020B0604020202020204" pitchFamily="34" charset="0"/>
              </a:rPr>
              <a:t>Click.</a:t>
            </a:r>
            <a:endParaRPr lang="en-US" sz="1200" b="0"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Did you know you have the potential to receive 2 checks each month from CalSTRS in retirement?</a:t>
            </a:r>
          </a:p>
          <a:p>
            <a:pPr marL="171450" indent="-171450">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If you build up this Defined Benefit Supplement account, you may qualify to receive a lifetime annuity.</a:t>
            </a:r>
          </a:p>
          <a:p>
            <a:endParaRPr lang="en-US" sz="1200" b="0" dirty="0">
              <a:solidFill>
                <a:schemeClr val="tx1"/>
              </a:solidFill>
              <a:latin typeface="Arial" panose="020B0604020202020204" pitchFamily="34" charset="0"/>
              <a:cs typeface="Arial" panose="020B0604020202020204" pitchFamily="34" charset="0"/>
            </a:endParaRPr>
          </a:p>
          <a:p>
            <a:r>
              <a:rPr lang="en-US" sz="1200" b="1" dirty="0">
                <a:solidFill>
                  <a:schemeClr val="tx1"/>
                </a:solidFill>
                <a:latin typeface="Arial" panose="020B0604020202020204" pitchFamily="34" charset="0"/>
                <a:cs typeface="Arial" panose="020B0604020202020204" pitchFamily="34" charset="0"/>
              </a:rPr>
              <a:t>Click.</a:t>
            </a:r>
            <a:endParaRPr lang="en-US" sz="1200" b="0"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0" dirty="0">
                <a:solidFill>
                  <a:schemeClr val="tx1"/>
                </a:solidFill>
                <a:latin typeface="Arial" panose="020B0604020202020204" pitchFamily="34" charset="0"/>
                <a:cs typeface="Arial" panose="020B0604020202020204" pitchFamily="34" charset="0"/>
              </a:rPr>
              <a:t>If you are working extra pay or outgrowth assignments and earning more than 1 year, those contributions are being redirected into your Defined Benefit Supplement account.</a:t>
            </a:r>
          </a:p>
          <a:p>
            <a:endParaRPr lang="en-US" sz="1200" b="0" dirty="0">
              <a:solidFill>
                <a:schemeClr val="tx1"/>
              </a:solidFill>
              <a:latin typeface="Arial" panose="020B0604020202020204" pitchFamily="34" charset="0"/>
              <a:cs typeface="Arial" panose="020B0604020202020204" pitchFamily="34" charset="0"/>
            </a:endParaRPr>
          </a:p>
          <a:p>
            <a:r>
              <a:rPr lang="en-US" sz="1200" b="1" dirty="0">
                <a:solidFill>
                  <a:schemeClr val="tx1"/>
                </a:solidFill>
                <a:latin typeface="Arial" panose="020B0604020202020204" pitchFamily="34" charset="0"/>
                <a:cs typeface="Arial" panose="020B0604020202020204" pitchFamily="34" charset="0"/>
              </a:rPr>
              <a:t>Click.</a:t>
            </a: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And when you retire, YOU get to decide how you receive these funds.</a:t>
            </a: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Unlike your pension which is a monthly benefit, you will have other options for this account.</a:t>
            </a:r>
          </a:p>
          <a:p>
            <a:endParaRPr lang="en-US"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Click.</a:t>
            </a:r>
          </a:p>
        </p:txBody>
      </p:sp>
      <p:sp>
        <p:nvSpPr>
          <p:cNvPr id="4" name="Slide Number Placeholder 3"/>
          <p:cNvSpPr>
            <a:spLocks noGrp="1"/>
          </p:cNvSpPr>
          <p:nvPr>
            <p:ph type="sldNum" sz="quarter" idx="5"/>
          </p:nvPr>
        </p:nvSpPr>
        <p:spPr/>
        <p:txBody>
          <a:bodyPr/>
          <a:lstStyle/>
          <a:p>
            <a:fld id="{8F7A5D2A-DB3D-1643-8C93-AD001C04A094}" type="slidenum">
              <a:rPr lang="en-US" smtClean="0"/>
              <a:t>32</a:t>
            </a:fld>
            <a:endParaRPr lang="en-US"/>
          </a:p>
        </p:txBody>
      </p:sp>
    </p:spTree>
    <p:extLst>
      <p:ext uri="{BB962C8B-B14F-4D97-AF65-F5344CB8AC3E}">
        <p14:creationId xmlns:p14="http://schemas.microsoft.com/office/powerpoint/2010/main" val="11040366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On our website, you can find a 3-part video series that explains this account. I’m going to play part 1 for you now.</a:t>
            </a:r>
          </a:p>
          <a:p>
            <a:endPar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**Click on the video picture and it will open up in the browser. Make video full screen before hitting play. When done, minimize the browser window to return to the slideshow.**</a:t>
            </a:r>
          </a:p>
          <a:p>
            <a:endPar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**If time doesn’t allow for the video, give brief description of where to find the video. Add that this account is automatically a part of their CalSTRS membership.**</a:t>
            </a:r>
          </a:p>
          <a:p>
            <a:endPar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171450" indent="-171450">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You can find the remaining videos in the series at calstrs.com/videos.</a:t>
            </a:r>
          </a:p>
          <a:p>
            <a:endPar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r>
              <a:rPr lang="en-US" sz="1200" b="1"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Click.</a:t>
            </a:r>
          </a:p>
          <a:p>
            <a:endParaRPr lang="en-US" sz="1200"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F7A5D2A-DB3D-1643-8C93-AD001C04A094}" type="slidenum">
              <a:rPr lang="en-US" smtClean="0"/>
              <a:t>33</a:t>
            </a:fld>
            <a:endParaRPr lang="en-US"/>
          </a:p>
        </p:txBody>
      </p:sp>
    </p:spTree>
    <p:extLst>
      <p:ext uri="{BB962C8B-B14F-4D97-AF65-F5344CB8AC3E}">
        <p14:creationId xmlns:p14="http://schemas.microsoft.com/office/powerpoint/2010/main" val="2187496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Social Security could be another source of income for you in retirement.</a:t>
            </a:r>
          </a:p>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You’re eligible if you have paid into it in a job other than your current that you're working in the California Public School system and earned enough credits.</a:t>
            </a:r>
          </a:p>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We’re going to briefly talk about some common misconceptions that we hear about from our members that are nearing retirement.</a:t>
            </a:r>
          </a:p>
          <a:p>
            <a:pPr marL="0" marR="0">
              <a:lnSpc>
                <a:spcPct val="107000"/>
              </a:lnSpc>
              <a:spcBef>
                <a:spcPts val="0"/>
              </a:spcBef>
              <a:spcAft>
                <a:spcPts val="800"/>
              </a:spcAft>
            </a:pPr>
            <a:endPar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07000"/>
              </a:lnSpc>
              <a:spcBef>
                <a:spcPts val="0"/>
              </a:spcBef>
              <a:spcAft>
                <a:spcPts val="800"/>
              </a:spcAft>
            </a:pPr>
            <a:r>
              <a:rPr lang="en-US" sz="1200" b="1"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F7A5D2A-DB3D-1643-8C93-AD001C04A094}" type="slidenum">
              <a:rPr lang="en-US" smtClean="0"/>
              <a:t>34</a:t>
            </a:fld>
            <a:endParaRPr lang="en-US"/>
          </a:p>
        </p:txBody>
      </p:sp>
    </p:spTree>
    <p:extLst>
      <p:ext uri="{BB962C8B-B14F-4D97-AF65-F5344CB8AC3E}">
        <p14:creationId xmlns:p14="http://schemas.microsoft.com/office/powerpoint/2010/main" val="3719578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Arial" panose="020B0604020202020204" pitchFamily="34" charset="0"/>
                <a:cs typeface="Arial" panose="020B0604020202020204" pitchFamily="34" charset="0"/>
              </a:rPr>
              <a:t>Let’s address a few common questions that we get from members now. </a:t>
            </a:r>
          </a:p>
          <a:p>
            <a:endParaRPr lang="en-US"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dirty="0">
                <a:solidFill>
                  <a:schemeClr val="tx1"/>
                </a:solidFill>
                <a:latin typeface="Arial" panose="020B0604020202020204" pitchFamily="34" charset="0"/>
                <a:cs typeface="Arial" panose="020B0604020202020204" pitchFamily="34" charset="0"/>
              </a:rPr>
              <a:t>Do CalSTRS members pay into Social Security? </a:t>
            </a:r>
          </a:p>
          <a:p>
            <a:endParaRPr lang="en-US" b="0"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Click. </a:t>
            </a:r>
          </a:p>
          <a:p>
            <a:pPr marL="171450" indent="-171450">
              <a:buFont typeface="Arial" panose="020B0604020202020204" pitchFamily="34" charset="0"/>
              <a:buChar char="•"/>
            </a:pPr>
            <a:r>
              <a:rPr lang="en-US" b="0" dirty="0">
                <a:solidFill>
                  <a:schemeClr val="tx1"/>
                </a:solidFill>
                <a:latin typeface="Arial" panose="020B0604020202020204" pitchFamily="34" charset="0"/>
                <a:cs typeface="Arial" panose="020B0604020202020204" pitchFamily="34" charset="0"/>
              </a:rPr>
              <a:t>The answer is “no”.</a:t>
            </a:r>
          </a:p>
          <a:p>
            <a:pPr marL="171450" indent="-171450">
              <a:buFont typeface="Arial" panose="020B0604020202020204" pitchFamily="34" charset="0"/>
              <a:buChar char="•"/>
            </a:pPr>
            <a:r>
              <a:rPr lang="en-US" b="0" dirty="0">
                <a:solidFill>
                  <a:schemeClr val="tx1"/>
                </a:solidFill>
                <a:latin typeface="Arial" panose="020B0604020202020204" pitchFamily="34" charset="0"/>
                <a:cs typeface="Arial" panose="020B0604020202020204" pitchFamily="34" charset="0"/>
              </a:rPr>
              <a:t>The decision was made decades ago that CA teachers do not pay into Social Security from employment in the public school system.</a:t>
            </a:r>
          </a:p>
          <a:p>
            <a:pPr marL="171450" indent="-171450">
              <a:buFont typeface="Arial" panose="020B0604020202020204" pitchFamily="34" charset="0"/>
              <a:buChar char="•"/>
            </a:pPr>
            <a:endParaRPr lang="en-US"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Click.</a:t>
            </a:r>
            <a:r>
              <a:rPr lang="en-US" b="0" dirty="0">
                <a:solidFill>
                  <a:schemeClr val="tx1"/>
                </a:solidFill>
                <a:latin typeface="Arial" panose="020B0604020202020204" pitchFamily="34" charset="0"/>
                <a:cs typeface="Arial" panose="020B0604020202020204" pitchFamily="34" charset="0"/>
              </a:rPr>
              <a:t> </a:t>
            </a:r>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F7A5D2A-DB3D-1643-8C93-AD001C04A094}" type="slidenum">
              <a:rPr lang="en-US" smtClean="0"/>
              <a:t>35</a:t>
            </a:fld>
            <a:endParaRPr lang="en-US"/>
          </a:p>
        </p:txBody>
      </p:sp>
    </p:spTree>
    <p:extLst>
      <p:ext uri="{BB962C8B-B14F-4D97-AF65-F5344CB8AC3E}">
        <p14:creationId xmlns:p14="http://schemas.microsoft.com/office/powerpoint/2010/main" val="23577903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solidFill>
                <a:latin typeface="Arial" panose="020B0604020202020204" pitchFamily="34" charset="0"/>
                <a:cs typeface="Arial" panose="020B0604020202020204" pitchFamily="34" charset="0"/>
              </a:rPr>
              <a:t>Can a CalSTRS member still receive a benefit from Social Security?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Arial" panose="020B0604020202020204" pitchFamily="34" charset="0"/>
                <a:cs typeface="Arial" panose="020B0604020202020204" pitchFamily="34" charset="0"/>
              </a:rPr>
              <a:t>Click.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solidFill>
                <a:latin typeface="Arial" panose="020B0604020202020204" pitchFamily="34" charset="0"/>
                <a:cs typeface="Arial" panose="020B0604020202020204" pitchFamily="34" charset="0"/>
              </a:rPr>
              <a:t>The answer is “yes”.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solidFill>
                <a:latin typeface="Arial" panose="020B0604020202020204" pitchFamily="34" charset="0"/>
                <a:cs typeface="Arial" panose="020B0604020202020204" pitchFamily="34" charset="0"/>
              </a:rPr>
              <a:t>If you’ve earned enough credits from work outside of your CalSTRS-covered employment, then you still qualify to receive some money from Social Security once you’re eligible.</a:t>
            </a:r>
          </a:p>
          <a:p>
            <a:endParaRPr lang="en-US"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Click. </a:t>
            </a:r>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F7A5D2A-DB3D-1643-8C93-AD001C04A094}" type="slidenum">
              <a:rPr lang="en-US" smtClean="0"/>
              <a:t>36</a:t>
            </a:fld>
            <a:endParaRPr lang="en-US"/>
          </a:p>
        </p:txBody>
      </p:sp>
    </p:spTree>
    <p:extLst>
      <p:ext uri="{BB962C8B-B14F-4D97-AF65-F5344CB8AC3E}">
        <p14:creationId xmlns:p14="http://schemas.microsoft.com/office/powerpoint/2010/main" val="32000178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solidFill>
                <a:latin typeface="Arial" panose="020B0604020202020204" pitchFamily="34" charset="0"/>
                <a:cs typeface="Arial" panose="020B0604020202020204" pitchFamily="34" charset="0"/>
              </a:rPr>
              <a:t>Finally, Will my Social Security benefit be affected by CalSTRS?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Arial" panose="020B0604020202020204" pitchFamily="34" charset="0"/>
                <a:cs typeface="Arial" panose="020B0604020202020204" pitchFamily="34" charset="0"/>
              </a:rPr>
              <a:t>Click.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solidFill>
                <a:latin typeface="Arial" panose="020B0604020202020204" pitchFamily="34" charset="0"/>
                <a:cs typeface="Arial" panose="020B0604020202020204" pitchFamily="34" charset="0"/>
              </a:rPr>
              <a:t>The answer is “yes”.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solidFill>
                <a:latin typeface="Arial" panose="020B0604020202020204" pitchFamily="34" charset="0"/>
                <a:cs typeface="Arial" panose="020B0604020202020204" pitchFamily="34" charset="0"/>
              </a:rPr>
              <a:t>Your CalSTRS benefit will not be affected by Social Security.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chemeClr val="tx1"/>
                </a:solidFill>
                <a:latin typeface="Arial" panose="020B0604020202020204" pitchFamily="34" charset="0"/>
                <a:cs typeface="Arial" panose="020B0604020202020204" pitchFamily="34" charset="0"/>
              </a:rPr>
              <a:t>Your Social Security may be reduced or eliminated depending on which provisions apply to you.</a:t>
            </a:r>
          </a:p>
          <a:p>
            <a:endParaRPr lang="en-US"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Click. </a:t>
            </a:r>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F7A5D2A-DB3D-1643-8C93-AD001C04A094}" type="slidenum">
              <a:rPr lang="en-US" smtClean="0"/>
              <a:t>37</a:t>
            </a:fld>
            <a:endParaRPr lang="en-US"/>
          </a:p>
        </p:txBody>
      </p:sp>
    </p:spTree>
    <p:extLst>
      <p:ext uri="{BB962C8B-B14F-4D97-AF65-F5344CB8AC3E}">
        <p14:creationId xmlns:p14="http://schemas.microsoft.com/office/powerpoint/2010/main" val="40625047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If you do plan to receive a Social Security benefit, and if you want to learn more, we have some resources for you.</a:t>
            </a:r>
          </a:p>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We have a fact sheet called Social Security, CalSTRS and You.</a:t>
            </a:r>
          </a:p>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There's also a video that will go into detail the two federal rules that may affect your Social Security benefit.</a:t>
            </a:r>
          </a:p>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Or you can go straight to the source and visit Social Security’s website at ssa.gov</a:t>
            </a:r>
          </a:p>
          <a:p>
            <a:pPr marL="0" marR="0">
              <a:lnSpc>
                <a:spcPct val="107000"/>
              </a:lnSpc>
              <a:spcBef>
                <a:spcPts val="0"/>
              </a:spcBef>
              <a:spcAft>
                <a:spcPts val="800"/>
              </a:spcAft>
            </a:pPr>
            <a:endPar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07000"/>
              </a:lnSpc>
              <a:spcBef>
                <a:spcPts val="0"/>
              </a:spcBef>
              <a:spcAft>
                <a:spcPts val="800"/>
              </a:spcAft>
            </a:pPr>
            <a:r>
              <a:rPr lang="en-US" sz="1200" b="1"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Click.</a:t>
            </a:r>
          </a:p>
          <a:p>
            <a:endParaRPr lang="en-US" sz="1200"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F7A5D2A-DB3D-1643-8C93-AD001C04A094}" type="slidenum">
              <a:rPr lang="en-US" smtClean="0"/>
              <a:t>38</a:t>
            </a:fld>
            <a:endParaRPr lang="en-US"/>
          </a:p>
        </p:txBody>
      </p:sp>
    </p:spTree>
    <p:extLst>
      <p:ext uri="{BB962C8B-B14F-4D97-AF65-F5344CB8AC3E}">
        <p14:creationId xmlns:p14="http://schemas.microsoft.com/office/powerpoint/2010/main" val="2744555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latin typeface="Arial" panose="020B0604020202020204" pitchFamily="34" charset="0"/>
                <a:cs typeface="Arial" panose="020B0604020202020204" pitchFamily="34" charset="0"/>
              </a:rPr>
              <a:t>We’ve talked about a few CalSTRS resources already, let’s look at some 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F7A5D2A-DB3D-1643-8C93-AD001C04A094}" type="slidenum">
              <a:rPr lang="en-US" smtClean="0"/>
              <a:t>39</a:t>
            </a:fld>
            <a:endParaRPr lang="en-US"/>
          </a:p>
        </p:txBody>
      </p:sp>
    </p:spTree>
    <p:extLst>
      <p:ext uri="{BB962C8B-B14F-4D97-AF65-F5344CB8AC3E}">
        <p14:creationId xmlns:p14="http://schemas.microsoft.com/office/powerpoint/2010/main" val="2004498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Arial" panose="020B0604020202020204" pitchFamily="34" charset="0"/>
                <a:cs typeface="Arial" panose="020B0604020202020204" pitchFamily="34" charset="0"/>
              </a:rPr>
              <a:t>TO BEGIN PRESENTATION</a:t>
            </a:r>
            <a:r>
              <a:rPr lang="en-US" b="0" dirty="0">
                <a:solidFill>
                  <a:schemeClr val="tx1"/>
                </a:solidFill>
                <a:latin typeface="Arial" panose="020B0604020202020204" pitchFamily="34" charset="0"/>
                <a:cs typeface="Arial" panose="020B0604020202020204" pitchFamily="34" charset="0"/>
              </a:rPr>
              <a:t> – Click on “Your presentation will begin soon.” and the loop will end and you’ll be taken to the title slide.</a:t>
            </a:r>
            <a:endParaRPr lang="en-US" b="1"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F7A5D2A-DB3D-1643-8C93-AD001C04A094}" type="slidenum">
              <a:rPr lang="en-US" smtClean="0"/>
              <a:t>4</a:t>
            </a:fld>
            <a:endParaRPr lang="en-US"/>
          </a:p>
        </p:txBody>
      </p:sp>
    </p:spTree>
    <p:extLst>
      <p:ext uri="{BB962C8B-B14F-4D97-AF65-F5344CB8AC3E}">
        <p14:creationId xmlns:p14="http://schemas.microsoft.com/office/powerpoint/2010/main" val="14709345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 very important resource for you is your my CalSTRS account. </a:t>
            </a:r>
          </a:p>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If you haven’t registered for your account yet, I suggest you do soon. </a:t>
            </a:r>
          </a:p>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It’s easy to set up and then you’ll have access now and into retirement.</a:t>
            </a:r>
          </a:p>
          <a:p>
            <a:pPr marL="0" marR="0">
              <a:lnSpc>
                <a:spcPct val="107000"/>
              </a:lnSpc>
              <a:spcBef>
                <a:spcPts val="0"/>
              </a:spcBef>
              <a:spcAft>
                <a:spcPts val="800"/>
              </a:spcAft>
            </a:pPr>
            <a:endPar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07000"/>
              </a:lnSpc>
              <a:spcBef>
                <a:spcPts val="0"/>
              </a:spcBef>
              <a:spcAft>
                <a:spcPts val="800"/>
              </a:spcAft>
            </a:pPr>
            <a:r>
              <a:rPr lang="en-US" sz="1200" b="1"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Click.</a:t>
            </a:r>
          </a:p>
          <a:p>
            <a:endParaRPr lang="en-US" sz="1200"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F7A5D2A-DB3D-1643-8C93-AD001C04A094}" type="slidenum">
              <a:rPr lang="en-US" smtClean="0"/>
              <a:t>40</a:t>
            </a:fld>
            <a:endParaRPr lang="en-US"/>
          </a:p>
        </p:txBody>
      </p:sp>
    </p:spTree>
    <p:extLst>
      <p:ext uri="{BB962C8B-B14F-4D97-AF65-F5344CB8AC3E}">
        <p14:creationId xmlns:p14="http://schemas.microsoft.com/office/powerpoint/2010/main" val="28583057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One of the main reasons to log in to your account is to check your Retirement Progress Report. </a:t>
            </a:r>
          </a:p>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This is released in September of every year. It has your balances that shows what your employers have been reporting. </a:t>
            </a:r>
          </a:p>
          <a:p>
            <a:pPr marL="628650" marR="0" lvl="1"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It's important to check this now and throughout your career. </a:t>
            </a:r>
          </a:p>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If you find any discrepancies, you can go to your employer and get that fixed right away. </a:t>
            </a:r>
          </a:p>
          <a:p>
            <a:pPr marL="628650" marR="0" lvl="1"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It's a lot easier to do that now versus waiting until it's time to retire.</a:t>
            </a:r>
          </a:p>
          <a:p>
            <a:pPr marL="0" marR="0" indent="0">
              <a:lnSpc>
                <a:spcPct val="107000"/>
              </a:lnSpc>
              <a:spcBef>
                <a:spcPts val="0"/>
              </a:spcBef>
              <a:spcAft>
                <a:spcPts val="800"/>
              </a:spcAft>
              <a:buFont typeface="Arial" panose="020B0604020202020204" pitchFamily="34" charset="0"/>
              <a:buNone/>
            </a:pPr>
            <a:endPar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Once you turn age 45, your Progress Report will include estimates so you can get an idea of what your retirement benefit might look like at retirement.</a:t>
            </a:r>
          </a:p>
          <a:p>
            <a:pPr marL="0" marR="0">
              <a:lnSpc>
                <a:spcPct val="107000"/>
              </a:lnSpc>
              <a:spcBef>
                <a:spcPts val="0"/>
              </a:spcBef>
              <a:spcAft>
                <a:spcPts val="800"/>
              </a:spcAft>
            </a:pPr>
            <a:endPar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07000"/>
              </a:lnSpc>
              <a:spcBef>
                <a:spcPts val="0"/>
              </a:spcBef>
              <a:spcAft>
                <a:spcPts val="800"/>
              </a:spcAft>
            </a:pPr>
            <a:r>
              <a:rPr lang="en-US" sz="1200" b="1"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F7A5D2A-DB3D-1643-8C93-AD001C04A094}" type="slidenum">
              <a:rPr lang="en-US" smtClean="0"/>
              <a:t>41</a:t>
            </a:fld>
            <a:endParaRPr lang="en-US"/>
          </a:p>
        </p:txBody>
      </p:sp>
    </p:spTree>
    <p:extLst>
      <p:ext uri="{BB962C8B-B14F-4D97-AF65-F5344CB8AC3E}">
        <p14:creationId xmlns:p14="http://schemas.microsoft.com/office/powerpoint/2010/main" val="14509995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Another important part of myCalSTRS is the ability to manage your beneficiary selections. </a:t>
            </a:r>
          </a:p>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When you die, a one-time death benefit is payable to your designated recipient if eligibility requirements are met. </a:t>
            </a:r>
          </a:p>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amount varies depending on whether you die while working or after retirement. </a:t>
            </a:r>
          </a:p>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There is no cost to naming this beneficiary and it will not affect your retirement benefit.</a:t>
            </a:r>
          </a:p>
          <a:p>
            <a:pPr marL="0" marR="0">
              <a:lnSpc>
                <a:spcPct val="107000"/>
              </a:lnSpc>
              <a:spcBef>
                <a:spcPts val="0"/>
              </a:spcBef>
              <a:spcAft>
                <a:spcPts val="800"/>
              </a:spcAft>
            </a:pPr>
            <a:endPar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07000"/>
              </a:lnSpc>
              <a:spcBef>
                <a:spcPts val="0"/>
              </a:spcBef>
              <a:spcAft>
                <a:spcPts val="800"/>
              </a:spcAft>
            </a:pPr>
            <a:r>
              <a:rPr lang="en-US" sz="1200" b="1"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Click.</a:t>
            </a:r>
          </a:p>
          <a:p>
            <a:endParaRPr lang="en-US" sz="1200"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F7A5D2A-DB3D-1643-8C93-AD001C04A094}" type="slidenum">
              <a:rPr lang="en-US" smtClean="0"/>
              <a:t>42</a:t>
            </a:fld>
            <a:endParaRPr lang="en-US"/>
          </a:p>
        </p:txBody>
      </p:sp>
    </p:spTree>
    <p:extLst>
      <p:ext uri="{BB962C8B-B14F-4D97-AF65-F5344CB8AC3E}">
        <p14:creationId xmlns:p14="http://schemas.microsoft.com/office/powerpoint/2010/main" val="40374252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We have this Learn and Discover - Early Career publication.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You can read more about your CalSTRS membership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Find a checklist of things you should be doing to prepare for retirement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There’s even a budgeting tool to help plan your monthly spending.</a:t>
            </a:r>
          </a:p>
          <a:p>
            <a:endParaRPr lang="en-US"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F7A5D2A-DB3D-1643-8C93-AD001C04A094}" type="slidenum">
              <a:rPr lang="en-US" smtClean="0"/>
              <a:t>43</a:t>
            </a:fld>
            <a:endParaRPr lang="en-US"/>
          </a:p>
        </p:txBody>
      </p:sp>
    </p:spTree>
    <p:extLst>
      <p:ext uri="{BB962C8B-B14F-4D97-AF65-F5344CB8AC3E}">
        <p14:creationId xmlns:p14="http://schemas.microsoft.com/office/powerpoint/2010/main" val="37525576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Finally, we have some webinars you can attend to further your education.</a:t>
            </a:r>
          </a:p>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If you want to learn more about CalSTRS</a:t>
            </a:r>
          </a:p>
          <a:p>
            <a:pPr marL="628650" marR="0" lvl="1"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We have a webinar titled My Retirement Benefits</a:t>
            </a:r>
          </a:p>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If you instead want to learn more about additional savings and pension2</a:t>
            </a:r>
          </a:p>
          <a:p>
            <a:pPr marL="628650" marR="0" lvl="1"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We have webinar titled Start Saving Now </a:t>
            </a:r>
          </a:p>
          <a:p>
            <a:pPr marL="171450" marR="0" indent="-171450">
              <a:lnSpc>
                <a:spcPct val="107000"/>
              </a:lnSpc>
              <a:spcBef>
                <a:spcPts val="0"/>
              </a:spcBef>
              <a:spcAft>
                <a:spcPts val="800"/>
              </a:spcAft>
              <a:buFont typeface="Arial" panose="020B0604020202020204" pitchFamily="34" charset="0"/>
              <a:buChar char="•"/>
            </a:pPr>
            <a:r>
              <a:rPr lang="en-US" sz="1200" b="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F</a:t>
            </a: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inally, if you are looking at improving your financial literacy and want to learn more about money management</a:t>
            </a:r>
          </a:p>
          <a:p>
            <a:pPr marL="628650" marR="0" lvl="1"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We have this webinar titled Save For Your Future.</a:t>
            </a:r>
          </a:p>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You can find all these webinars on CalSTRS.com/webinars. </a:t>
            </a:r>
          </a:p>
          <a:p>
            <a:pPr marL="628650" marR="0" lvl="1"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They are offered each month.</a:t>
            </a:r>
          </a:p>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Hopefully you can find one that fits into your schedule and can continue learning and preparing for your future</a:t>
            </a:r>
            <a:endParaRPr lang="en-US" sz="1200"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F7A5D2A-DB3D-1643-8C93-AD001C04A094}" type="slidenum">
              <a:rPr lang="en-US" smtClean="0"/>
              <a:t>44</a:t>
            </a:fld>
            <a:endParaRPr lang="en-US"/>
          </a:p>
        </p:txBody>
      </p:sp>
    </p:spTree>
    <p:extLst>
      <p:ext uri="{BB962C8B-B14F-4D97-AF65-F5344CB8AC3E}">
        <p14:creationId xmlns:p14="http://schemas.microsoft.com/office/powerpoint/2010/main" val="776213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Before I let you go, I do have some homework for you!</a:t>
            </a:r>
          </a:p>
          <a:p>
            <a:pPr marL="0" marR="0" indent="0">
              <a:lnSpc>
                <a:spcPct val="107000"/>
              </a:lnSpc>
              <a:spcBef>
                <a:spcPts val="0"/>
              </a:spcBef>
              <a:spcAft>
                <a:spcPts val="800"/>
              </a:spcAft>
              <a:buFont typeface="Arial" panose="020B0604020202020204" pitchFamily="34" charset="0"/>
              <a:buNone/>
            </a:pPr>
            <a:endPar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We have a few things we recommend you do now:</a:t>
            </a:r>
          </a:p>
          <a:p>
            <a:pPr marL="685800" marR="0" lvl="1" indent="-22860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Sign up for myCalSTRS</a:t>
            </a:r>
          </a:p>
          <a:p>
            <a:pPr marL="1143000" marR="0" lvl="2" indent="-22860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To access your Retirement Progress Reports</a:t>
            </a:r>
          </a:p>
          <a:p>
            <a:pPr marL="1143000" marR="0" lvl="2" indent="-22860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Update your contact information</a:t>
            </a:r>
          </a:p>
          <a:p>
            <a:pPr marL="1143000" marR="0" lvl="2" indent="-22860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Send us a secure online message.</a:t>
            </a:r>
          </a:p>
          <a:p>
            <a:pPr marL="685800" marR="0" lvl="1" indent="-22860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While you’re on myCalSTRS, you’ll want to name your one-time death benefit recipient. </a:t>
            </a:r>
          </a:p>
          <a:p>
            <a:pPr marL="1143000" marR="0" lvl="2" indent="-22860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Again, there is no cost to do this and it will have no impact on your retirement benefit, but it’s a good idea to have it in place now.</a:t>
            </a:r>
          </a:p>
          <a:p>
            <a:pPr marL="685800" marR="0" lvl="1" indent="-22860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We talked a lot about the fact that your pension might not be enough income for you to retire comfortably, so my hope is you’ll leave today and open up a defined contribution account.</a:t>
            </a:r>
          </a:p>
          <a:p>
            <a:pPr marL="1143000" marR="0" lvl="2" indent="-22860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Maybe with our Pension2 program.</a:t>
            </a:r>
          </a:p>
          <a:p>
            <a:pPr marL="1143000" marR="0" lvl="2" indent="-22860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If you have an account, maybe consider how you can increase the amount you’re saving.</a:t>
            </a:r>
          </a:p>
          <a:p>
            <a:pPr marL="171450" marR="0"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Next is something we hope you do annually. </a:t>
            </a:r>
          </a:p>
          <a:p>
            <a:pPr marL="628650" marR="0" lvl="1"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Please log on to myCalSTRS each fall to review your Retirement Progress Report. </a:t>
            </a:r>
          </a:p>
          <a:p>
            <a:pPr marL="628650" marR="0" lvl="1"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It’s a good idea to get into this habit so that you can check your employer’s reporting from the previous year. </a:t>
            </a:r>
          </a:p>
          <a:p>
            <a:pPr marL="628650" marR="0" lvl="1" indent="-171450">
              <a:lnSpc>
                <a:spcPct val="107000"/>
              </a:lnSpc>
              <a:spcBef>
                <a:spcPts val="0"/>
              </a:spcBef>
              <a:spcAft>
                <a:spcPts val="800"/>
              </a:spcAft>
              <a:buFont typeface="Arial" panose="020B0604020202020204" pitchFamily="34" charset="0"/>
              <a:buChar char="•"/>
            </a:pPr>
            <a:r>
              <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If you do notice any discrepancies, you’ll want to go straight to your district to get things correct.</a:t>
            </a:r>
          </a:p>
          <a:p>
            <a:pPr marL="228600" marR="0" indent="-228600">
              <a:lnSpc>
                <a:spcPct val="107000"/>
              </a:lnSpc>
              <a:spcBef>
                <a:spcPts val="0"/>
              </a:spcBef>
              <a:spcAft>
                <a:spcPts val="800"/>
              </a:spcAft>
              <a:buAutoNum type="arabicPeriod"/>
            </a:pPr>
            <a:endParaRPr lang="en-US" sz="1200" kern="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r>
              <a:rPr lang="en-US" b="1">
                <a:solidFill>
                  <a:schemeClr val="tx1"/>
                </a:solidFill>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F7A5D2A-DB3D-1643-8C93-AD001C04A094}" type="slidenum">
              <a:rPr lang="en-US" smtClean="0"/>
              <a:t>45</a:t>
            </a:fld>
            <a:endParaRPr lang="en-US"/>
          </a:p>
        </p:txBody>
      </p:sp>
    </p:spTree>
    <p:extLst>
      <p:ext uri="{BB962C8B-B14F-4D97-AF65-F5344CB8AC3E}">
        <p14:creationId xmlns:p14="http://schemas.microsoft.com/office/powerpoint/2010/main" val="17891068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As you continue researching your benefits and retirement decisions, questions may come up. Remember your resources!</a:t>
            </a: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CalSTRS.com offers forms, publications, educational videos, calculators and benefit information that may help answer your questions. </a:t>
            </a: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One of the most convenient features of myCalSTRS is our online messaging. </a:t>
            </a:r>
          </a:p>
          <a:p>
            <a:pPr marL="628650" lvl="1"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Submit your question in writing and a written response from a CalSTRS representative will be sent and archived in your myCalSTRS account for future reference. </a:t>
            </a:r>
          </a:p>
          <a:p>
            <a:pPr marL="171450" indent="-1714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And as always, our Contact Center agents are available to assist you by phone. </a:t>
            </a:r>
            <a:endParaRPr lang="en-US" b="1" dirty="0">
              <a:solidFill>
                <a:schemeClr val="tx1"/>
              </a:solidFill>
              <a:latin typeface="Arial" panose="020B0604020202020204" pitchFamily="34" charset="0"/>
              <a:cs typeface="Arial" panose="020B0604020202020204" pitchFamily="34" charset="0"/>
            </a:endParaRPr>
          </a:p>
          <a:p>
            <a:endParaRPr lang="en-US" b="1"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F7A5D2A-DB3D-1643-8C93-AD001C04A094}" type="slidenum">
              <a:rPr lang="en-US" smtClean="0"/>
              <a:t>46</a:t>
            </a:fld>
            <a:endParaRPr lang="en-US"/>
          </a:p>
        </p:txBody>
      </p:sp>
    </p:spTree>
    <p:extLst>
      <p:ext uri="{BB962C8B-B14F-4D97-AF65-F5344CB8AC3E}">
        <p14:creationId xmlns:p14="http://schemas.microsoft.com/office/powerpoint/2010/main" val="39105321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Arial" panose="020B0604020202020204" pitchFamily="34" charset="0"/>
                <a:cs typeface="Arial" panose="020B0604020202020204" pitchFamily="34" charset="0"/>
              </a:rPr>
              <a:t>Thank you for attending!</a:t>
            </a:r>
          </a:p>
          <a:p>
            <a:endParaRPr lang="en-US"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F7A5D2A-DB3D-1643-8C93-AD001C04A094}" type="slidenum">
              <a:rPr lang="en-US" smtClean="0"/>
              <a:t>47</a:t>
            </a:fld>
            <a:endParaRPr lang="en-US"/>
          </a:p>
        </p:txBody>
      </p:sp>
    </p:spTree>
    <p:extLst>
      <p:ext uri="{BB962C8B-B14F-4D97-AF65-F5344CB8AC3E}">
        <p14:creationId xmlns:p14="http://schemas.microsoft.com/office/powerpoint/2010/main" val="347923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latin typeface="Arial" panose="020B0604020202020204" pitchFamily="34" charset="0"/>
                <a:cs typeface="Arial" panose="020B0604020202020204" pitchFamily="34" charset="0"/>
              </a:rPr>
              <a:t>TO BEGIN PRESENTATION</a:t>
            </a:r>
            <a:r>
              <a:rPr lang="en-US" b="0" dirty="0">
                <a:solidFill>
                  <a:schemeClr val="tx1"/>
                </a:solidFill>
                <a:latin typeface="Arial" panose="020B0604020202020204" pitchFamily="34" charset="0"/>
                <a:cs typeface="Arial" panose="020B0604020202020204" pitchFamily="34" charset="0"/>
              </a:rPr>
              <a:t> – Click on “Your presentation will begin soon.” and the loop will end and you’ll be taken to the title slide.</a:t>
            </a:r>
            <a:endParaRPr lang="en-US" b="1"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F7A5D2A-DB3D-1643-8C93-AD001C04A094}" type="slidenum">
              <a:rPr lang="en-US" smtClean="0"/>
              <a:t>5</a:t>
            </a:fld>
            <a:endParaRPr lang="en-US"/>
          </a:p>
        </p:txBody>
      </p:sp>
    </p:spTree>
    <p:extLst>
      <p:ext uri="{BB962C8B-B14F-4D97-AF65-F5344CB8AC3E}">
        <p14:creationId xmlns:p14="http://schemas.microsoft.com/office/powerpoint/2010/main" val="2003313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solidFill>
                  <a:schemeClr val="tx1"/>
                </a:solidFill>
                <a:latin typeface="Arial" panose="020B0604020202020204" pitchFamily="34" charset="0"/>
                <a:cs typeface="Arial" panose="020B0604020202020204" pitchFamily="34" charset="0"/>
              </a:rPr>
              <a:t>Welcome! </a:t>
            </a:r>
          </a:p>
          <a:p>
            <a:pPr marL="171450" indent="-171450">
              <a:buFont typeface="Arial" panose="020B0604020202020204" pitchFamily="34" charset="0"/>
              <a:buChar char="•"/>
            </a:pPr>
            <a:r>
              <a:rPr lang="en-US" b="0" dirty="0">
                <a:solidFill>
                  <a:schemeClr val="tx1"/>
                </a:solidFill>
                <a:latin typeface="Arial" panose="020B0604020202020204" pitchFamily="34" charset="0"/>
                <a:cs typeface="Arial" panose="020B0604020202020204" pitchFamily="34" charset="0"/>
              </a:rPr>
              <a:t>Introduce yourself.</a:t>
            </a:r>
          </a:p>
          <a:p>
            <a:endParaRPr lang="en-US" b="0"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F7A5D2A-DB3D-1643-8C93-AD001C04A094}" type="slidenum">
              <a:rPr lang="en-US" smtClean="0"/>
              <a:t>6</a:t>
            </a:fld>
            <a:endParaRPr lang="en-US"/>
          </a:p>
        </p:txBody>
      </p:sp>
    </p:spTree>
    <p:extLst>
      <p:ext uri="{BB962C8B-B14F-4D97-AF65-F5344CB8AC3E}">
        <p14:creationId xmlns:p14="http://schemas.microsoft.com/office/powerpoint/2010/main" val="3863842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chemeClr val="tx1"/>
                </a:solidFill>
                <a:effectLst/>
                <a:latin typeface="Arial" panose="020B0604020202020204" pitchFamily="34" charset="0"/>
                <a:cs typeface="Arial" panose="020B0604020202020204" pitchFamily="34" charset="0"/>
              </a:rPr>
              <a:t>We're going to cover a lot over the next 30 minutes.</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We want to make sure that you understand your retirement benefit and what it is that you are getting from CalSTRS</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We are going to talk about the contributions that you’re paying.</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And you’ll get to see how your employer and the state of California are also helping to fund your retirement.</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We’ll talk about setting goals for retirement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Why it is important to start saving now.</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We are going to get into Social Security</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Because there's a lot of misinformation out there. </a:t>
            </a:r>
          </a:p>
          <a:p>
            <a:pPr marL="0" indent="0">
              <a:buFont typeface="Arial" panose="020B0604020202020204" pitchFamily="34" charset="0"/>
              <a:buNone/>
            </a:pPr>
            <a:endParaRPr lang="en-US" dirty="0">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1" dirty="0">
                <a:solidFill>
                  <a:schemeClr val="tx1"/>
                </a:solidFill>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F7A5D2A-DB3D-1643-8C93-AD001C04A094}" type="slidenum">
              <a:rPr lang="en-US" smtClean="0"/>
              <a:t>7</a:t>
            </a:fld>
            <a:endParaRPr lang="en-US"/>
          </a:p>
        </p:txBody>
      </p:sp>
    </p:spTree>
    <p:extLst>
      <p:ext uri="{BB962C8B-B14F-4D97-AF65-F5344CB8AC3E}">
        <p14:creationId xmlns:p14="http://schemas.microsoft.com/office/powerpoint/2010/main" val="2829642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chemeClr val="tx1"/>
                </a:solidFill>
                <a:effectLst/>
                <a:latin typeface="Arial" panose="020B0604020202020204" pitchFamily="34" charset="0"/>
                <a:cs typeface="Arial" panose="020B0604020202020204" pitchFamily="34" charset="0"/>
              </a:rPr>
              <a:t>Let’s look at the basics of a pension.</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F7A5D2A-DB3D-1643-8C93-AD001C04A094}" type="slidenum">
              <a:rPr lang="en-US" smtClean="0"/>
              <a:t>8</a:t>
            </a:fld>
            <a:endParaRPr lang="en-US"/>
          </a:p>
        </p:txBody>
      </p:sp>
    </p:spTree>
    <p:extLst>
      <p:ext uri="{BB962C8B-B14F-4D97-AF65-F5344CB8AC3E}">
        <p14:creationId xmlns:p14="http://schemas.microsoft.com/office/powerpoint/2010/main" val="3653404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0" i="0" dirty="0">
                <a:solidFill>
                  <a:schemeClr val="tx1"/>
                </a:solidFill>
                <a:effectLst/>
                <a:latin typeface="Arial" panose="020B0604020202020204" pitchFamily="34" charset="0"/>
                <a:cs typeface="Arial" panose="020B0604020202020204" pitchFamily="34" charset="0"/>
              </a:rPr>
              <a:t>We’ll first look at some general facts about pensions before we look at some features that are specific to CalSTRS.</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A pension is a monthly benefit that is paid to you in retirement. </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A pension is guaranteed for your lifetime. </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From when you stop working until your death, you will receive a pension check.</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A pension is most found in the public sector and as teachers for the public school system, you are in the public sector. </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pPr marL="171450" indent="-171450" algn="l">
              <a:buFont typeface="Arial" panose="020B0604020202020204" pitchFamily="34" charset="0"/>
              <a:buChar char="•"/>
            </a:pPr>
            <a:r>
              <a:rPr lang="en-US" b="0" i="0" dirty="0">
                <a:solidFill>
                  <a:schemeClr val="tx1"/>
                </a:solidFill>
                <a:effectLst/>
                <a:latin typeface="Arial" panose="020B0604020202020204" pitchFamily="34" charset="0"/>
                <a:cs typeface="Arial" panose="020B0604020202020204" pitchFamily="34" charset="0"/>
              </a:rPr>
              <a:t>And a pension is funded by contributions made by both you and your employer.</a:t>
            </a:r>
          </a:p>
          <a:p>
            <a:pPr algn="l">
              <a:buFont typeface="Arial" panose="020B0604020202020204" pitchFamily="34" charset="0"/>
              <a:buNone/>
            </a:pPr>
            <a:endParaRPr lang="en-US" b="0" i="0" dirty="0">
              <a:solidFill>
                <a:schemeClr val="tx1"/>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1" i="0" dirty="0">
                <a:solidFill>
                  <a:schemeClr val="tx1"/>
                </a:solidFill>
                <a:effectLst/>
                <a:latin typeface="Arial" panose="020B0604020202020204" pitchFamily="34" charset="0"/>
                <a:cs typeface="Arial" panose="020B0604020202020204" pitchFamily="34" charset="0"/>
              </a:rPr>
              <a:t>Click.</a:t>
            </a: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F7A5D2A-DB3D-1643-8C93-AD001C04A094}" type="slidenum">
              <a:rPr lang="en-US" smtClean="0"/>
              <a:t>9</a:t>
            </a:fld>
            <a:endParaRPr lang="en-US"/>
          </a:p>
        </p:txBody>
      </p:sp>
    </p:spTree>
    <p:extLst>
      <p:ext uri="{BB962C8B-B14F-4D97-AF65-F5344CB8AC3E}">
        <p14:creationId xmlns:p14="http://schemas.microsoft.com/office/powerpoint/2010/main" val="30046156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A9C0DCC-215A-AA9B-D10F-A3ACD515E590}"/>
              </a:ext>
            </a:extLst>
          </p:cNvPr>
          <p:cNvSpPr txBox="1"/>
          <p:nvPr userDrawn="1"/>
        </p:nvSpPr>
        <p:spPr>
          <a:xfrm>
            <a:off x="2325362" y="1882342"/>
            <a:ext cx="2789079" cy="430887"/>
          </a:xfrm>
          <a:prstGeom prst="rect">
            <a:avLst/>
          </a:prstGeom>
          <a:noFill/>
        </p:spPr>
        <p:txBody>
          <a:bodyPr wrap="square" rtlCol="0">
            <a:spAutoFit/>
          </a:bodyPr>
          <a:lstStyle/>
          <a:p>
            <a:r>
              <a:rPr lang="en-US" sz="2200" spc="300" dirty="0">
                <a:latin typeface="Arial" panose="020B0604020202020204" pitchFamily="34" charset="0"/>
                <a:cs typeface="Arial" panose="020B0604020202020204" pitchFamily="34" charset="0"/>
              </a:rPr>
              <a:t>EARLY CAREER</a:t>
            </a:r>
          </a:p>
        </p:txBody>
      </p:sp>
      <p:sp>
        <p:nvSpPr>
          <p:cNvPr id="7" name="Rectangle 6">
            <a:extLst>
              <a:ext uri="{FF2B5EF4-FFF2-40B4-BE49-F238E27FC236}">
                <a16:creationId xmlns:a16="http://schemas.microsoft.com/office/drawing/2014/main" id="{DC6C7FA7-72CF-A2D9-5510-AF3630D353A0}"/>
              </a:ext>
              <a:ext uri="{C183D7F6-B498-43B3-948B-1728B52AA6E4}">
                <adec:decorative xmlns:adec="http://schemas.microsoft.com/office/drawing/2017/decorative" val="1"/>
              </a:ext>
            </a:extLst>
          </p:cNvPr>
          <p:cNvSpPr/>
          <p:nvPr userDrawn="1"/>
        </p:nvSpPr>
        <p:spPr>
          <a:xfrm>
            <a:off x="0" y="0"/>
            <a:ext cx="1913579" cy="6858000"/>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4B92121-B0D6-494E-9AED-D59F69B7CF4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59886" y="5790808"/>
            <a:ext cx="1181100" cy="546100"/>
          </a:xfrm>
          <a:prstGeom prst="rect">
            <a:avLst/>
          </a:prstGeom>
        </p:spPr>
      </p:pic>
      <p:pic>
        <p:nvPicPr>
          <p:cNvPr id="9" name="Picture 8">
            <a:extLst>
              <a:ext uri="{FF2B5EF4-FFF2-40B4-BE49-F238E27FC236}">
                <a16:creationId xmlns:a16="http://schemas.microsoft.com/office/drawing/2014/main" id="{E8CCA9BA-679C-FBD2-0FC8-A490784B982A}"/>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59886" y="308459"/>
            <a:ext cx="1193800" cy="376307"/>
          </a:xfrm>
          <a:prstGeom prst="rect">
            <a:avLst/>
          </a:prstGeom>
        </p:spPr>
      </p:pic>
      <p:cxnSp>
        <p:nvCxnSpPr>
          <p:cNvPr id="12" name="Straight Connector 11">
            <a:extLst>
              <a:ext uri="{FF2B5EF4-FFF2-40B4-BE49-F238E27FC236}">
                <a16:creationId xmlns:a16="http://schemas.microsoft.com/office/drawing/2014/main" id="{70AA333B-366C-72B6-999C-9FF4DDABF4D4}"/>
              </a:ext>
              <a:ext uri="{C183D7F6-B498-43B3-948B-1728B52AA6E4}">
                <adec:decorative xmlns:adec="http://schemas.microsoft.com/office/drawing/2017/decorative" val="1"/>
              </a:ext>
            </a:extLst>
          </p:cNvPr>
          <p:cNvCxnSpPr>
            <a:cxnSpLocks/>
          </p:cNvCxnSpPr>
          <p:nvPr userDrawn="1"/>
        </p:nvCxnSpPr>
        <p:spPr>
          <a:xfrm>
            <a:off x="2410140" y="2306135"/>
            <a:ext cx="2564816" cy="0"/>
          </a:xfrm>
          <a:prstGeom prst="line">
            <a:avLst/>
          </a:prstGeom>
          <a:ln w="28575">
            <a:solidFill>
              <a:srgbClr val="518159"/>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D4FAD162-90A4-BCCF-25E1-9350DD85CEA2}"/>
              </a:ext>
            </a:extLst>
          </p:cNvPr>
          <p:cNvSpPr>
            <a:spLocks noGrp="1"/>
          </p:cNvSpPr>
          <p:nvPr>
            <p:ph type="body" sz="quarter" idx="10" hasCustomPrompt="1"/>
          </p:nvPr>
        </p:nvSpPr>
        <p:spPr>
          <a:xfrm>
            <a:off x="2410140" y="2471738"/>
            <a:ext cx="7919480" cy="794968"/>
          </a:xfrm>
          <a:prstGeom prst="rect">
            <a:avLst/>
          </a:prstGeom>
        </p:spPr>
        <p:txBody>
          <a:bodyPr/>
          <a:lstStyle>
            <a:lvl1pPr marL="0" indent="0">
              <a:buNone/>
              <a:defRPr sz="7200" b="1">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My First Steps</a:t>
            </a:r>
          </a:p>
        </p:txBody>
      </p:sp>
      <p:sp>
        <p:nvSpPr>
          <p:cNvPr id="5" name="Text Placeholder 4">
            <a:extLst>
              <a:ext uri="{FF2B5EF4-FFF2-40B4-BE49-F238E27FC236}">
                <a16:creationId xmlns:a16="http://schemas.microsoft.com/office/drawing/2014/main" id="{092994B9-74BD-1A7B-2609-C3B5A21AFFB0}"/>
              </a:ext>
            </a:extLst>
          </p:cNvPr>
          <p:cNvSpPr>
            <a:spLocks noGrp="1"/>
          </p:cNvSpPr>
          <p:nvPr>
            <p:ph type="body" sz="quarter" idx="11" hasCustomPrompt="1"/>
          </p:nvPr>
        </p:nvSpPr>
        <p:spPr>
          <a:xfrm>
            <a:off x="2409825" y="3591295"/>
            <a:ext cx="7919479" cy="1820863"/>
          </a:xfrm>
          <a:prstGeom prst="rect">
            <a:avLst/>
          </a:prstGeom>
        </p:spPr>
        <p:txBody>
          <a:bodyPr/>
          <a:lstStyle>
            <a:lvl1pPr marL="0" indent="0">
              <a:buNone/>
              <a:defRPr sz="4200">
                <a:latin typeface="Arial" panose="020B0604020202020204" pitchFamily="34" charset="0"/>
                <a:cs typeface="Arial" panose="020B0604020202020204" pitchFamily="34" charset="0"/>
              </a:defRPr>
            </a:lvl1pPr>
            <a:lvl2pPr marL="457200" indent="0">
              <a:buNone/>
              <a:defRPr sz="3200">
                <a:latin typeface="Arial" panose="020B0604020202020204" pitchFamily="34" charset="0"/>
                <a:cs typeface="Arial" panose="020B0604020202020204" pitchFamily="34" charset="0"/>
              </a:defRPr>
            </a:lvl2pPr>
            <a:lvl3pPr marL="914400" indent="0">
              <a:buNone/>
              <a:defRPr sz="3200">
                <a:latin typeface="Arial" panose="020B0604020202020204" pitchFamily="34" charset="0"/>
                <a:cs typeface="Arial" panose="020B0604020202020204" pitchFamily="34" charset="0"/>
              </a:defRPr>
            </a:lvl3pPr>
            <a:lvl4pPr marL="1371600" indent="0">
              <a:buNone/>
              <a:defRPr sz="3200">
                <a:latin typeface="Arial" panose="020B0604020202020204" pitchFamily="34" charset="0"/>
                <a:cs typeface="Arial" panose="020B0604020202020204" pitchFamily="34" charset="0"/>
              </a:defRPr>
            </a:lvl4pPr>
            <a:lvl5pPr marL="1828800" indent="0">
              <a:buNone/>
              <a:defRPr sz="3200">
                <a:latin typeface="Arial" panose="020B0604020202020204" pitchFamily="34" charset="0"/>
                <a:cs typeface="Arial" panose="020B0604020202020204" pitchFamily="34" charset="0"/>
              </a:defRPr>
            </a:lvl5pPr>
          </a:lstStyle>
          <a:p>
            <a:pPr lvl="0"/>
            <a:r>
              <a:rPr lang="en-US" dirty="0"/>
              <a:t>Understand what you have and determine what you’ll need.</a:t>
            </a:r>
          </a:p>
        </p:txBody>
      </p:sp>
    </p:spTree>
    <p:extLst>
      <p:ext uri="{BB962C8B-B14F-4D97-AF65-F5344CB8AC3E}">
        <p14:creationId xmlns:p14="http://schemas.microsoft.com/office/powerpoint/2010/main" val="2139065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 question 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3C3ED8-A559-479B-2BC7-94279E8B5537}"/>
              </a:ext>
              <a:ext uri="{C183D7F6-B498-43B3-948B-1728B52AA6E4}">
                <adec:decorative xmlns:adec="http://schemas.microsoft.com/office/drawing/2017/decorative" val="1"/>
              </a:ext>
            </a:extLst>
          </p:cNvPr>
          <p:cNvSpPr/>
          <p:nvPr userDrawn="1"/>
        </p:nvSpPr>
        <p:spPr>
          <a:xfrm>
            <a:off x="0" y="0"/>
            <a:ext cx="12192000" cy="6295604"/>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0C27CDF-62F6-7AD4-B84A-B461FA56F024}"/>
              </a:ext>
            </a:extLst>
          </p:cNvPr>
          <p:cNvPicPr>
            <a:picLocks noChangeAspect="1"/>
          </p:cNvPicPr>
          <p:nvPr userDrawn="1"/>
        </p:nvPicPr>
        <p:blipFill>
          <a:blip r:embed="rId2"/>
          <a:srcRect/>
          <a:stretch/>
        </p:blipFill>
        <p:spPr>
          <a:xfrm>
            <a:off x="0" y="-160447"/>
            <a:ext cx="4831559" cy="6456051"/>
          </a:xfrm>
          <a:prstGeom prst="rect">
            <a:avLst/>
          </a:prstGeom>
        </p:spPr>
      </p:pic>
      <p:pic>
        <p:nvPicPr>
          <p:cNvPr id="5" name="Picture 4">
            <a:extLst>
              <a:ext uri="{FF2B5EF4-FFF2-40B4-BE49-F238E27FC236}">
                <a16:creationId xmlns:a16="http://schemas.microsoft.com/office/drawing/2014/main" id="{1DF6A1A2-A9E3-3B37-3D7B-D499D2690961}"/>
              </a:ext>
            </a:extLst>
          </p:cNvPr>
          <p:cNvPicPr>
            <a:picLocks noChangeAspect="1"/>
          </p:cNvPicPr>
          <p:nvPr userDrawn="1"/>
        </p:nvPicPr>
        <p:blipFill>
          <a:blip r:embed="rId3"/>
          <a:srcRect/>
          <a:stretch/>
        </p:blipFill>
        <p:spPr>
          <a:xfrm>
            <a:off x="-7620" y="6399444"/>
            <a:ext cx="12207240" cy="476844"/>
          </a:xfrm>
          <a:prstGeom prst="rect">
            <a:avLst/>
          </a:prstGeom>
        </p:spPr>
      </p:pic>
    </p:spTree>
    <p:extLst>
      <p:ext uri="{BB962C8B-B14F-4D97-AF65-F5344CB8AC3E}">
        <p14:creationId xmlns:p14="http://schemas.microsoft.com/office/powerpoint/2010/main" val="1642783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 question U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3C3ED8-A559-479B-2BC7-94279E8B5537}"/>
              </a:ext>
              <a:ext uri="{C183D7F6-B498-43B3-948B-1728B52AA6E4}">
                <adec:decorative xmlns:adec="http://schemas.microsoft.com/office/drawing/2017/decorative" val="1"/>
              </a:ext>
            </a:extLst>
          </p:cNvPr>
          <p:cNvSpPr/>
          <p:nvPr userDrawn="1"/>
        </p:nvSpPr>
        <p:spPr>
          <a:xfrm>
            <a:off x="0" y="0"/>
            <a:ext cx="12192000" cy="6295604"/>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529D8A2-BD8E-638F-208B-BE12DECBAEF9}"/>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5141"/>
            <a:ext cx="4847949" cy="6477956"/>
          </a:xfrm>
          <a:prstGeom prst="rect">
            <a:avLst/>
          </a:prstGeom>
        </p:spPr>
      </p:pic>
      <p:pic>
        <p:nvPicPr>
          <p:cNvPr id="5" name="Picture 4">
            <a:extLst>
              <a:ext uri="{FF2B5EF4-FFF2-40B4-BE49-F238E27FC236}">
                <a16:creationId xmlns:a16="http://schemas.microsoft.com/office/drawing/2014/main" id="{619B9624-7D94-9AA7-301A-85792F353B76}"/>
              </a:ext>
            </a:extLst>
          </p:cNvPr>
          <p:cNvPicPr>
            <a:picLocks noChangeAspect="1"/>
          </p:cNvPicPr>
          <p:nvPr userDrawn="1"/>
        </p:nvPicPr>
        <p:blipFill>
          <a:blip r:embed="rId3"/>
          <a:srcRect/>
          <a:stretch/>
        </p:blipFill>
        <p:spPr>
          <a:xfrm>
            <a:off x="-7620" y="6399444"/>
            <a:ext cx="12207240" cy="476844"/>
          </a:xfrm>
          <a:prstGeom prst="rect">
            <a:avLst/>
          </a:prstGeom>
        </p:spPr>
      </p:pic>
    </p:spTree>
    <p:extLst>
      <p:ext uri="{BB962C8B-B14F-4D97-AF65-F5344CB8AC3E}">
        <p14:creationId xmlns:p14="http://schemas.microsoft.com/office/powerpoint/2010/main" val="2829600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 heading spli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413478-4773-ED13-1319-B8E212A2A543}"/>
              </a:ext>
              <a:ext uri="{C183D7F6-B498-43B3-948B-1728B52AA6E4}">
                <adec:decorative xmlns:adec="http://schemas.microsoft.com/office/drawing/2017/decorative" val="1"/>
              </a:ext>
            </a:extLst>
          </p:cNvPr>
          <p:cNvSpPr/>
          <p:nvPr userDrawn="1"/>
        </p:nvSpPr>
        <p:spPr>
          <a:xfrm>
            <a:off x="0" y="0"/>
            <a:ext cx="6099048" cy="629560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962437C3-09E7-56F4-B2C0-F59B22CB2B9F}"/>
              </a:ext>
              <a:ext uri="{C183D7F6-B498-43B3-948B-1728B52AA6E4}">
                <adec:decorative xmlns:adec="http://schemas.microsoft.com/office/drawing/2017/decorative" val="1"/>
              </a:ext>
            </a:extLst>
          </p:cNvPr>
          <p:cNvSpPr/>
          <p:nvPr userDrawn="1"/>
        </p:nvSpPr>
        <p:spPr>
          <a:xfrm>
            <a:off x="0" y="2"/>
            <a:ext cx="12192000" cy="982470"/>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00DBB8CC-8B8E-C46D-1605-E6D2979CD6E6}"/>
              </a:ext>
            </a:extLst>
          </p:cNvPr>
          <p:cNvSpPr>
            <a:spLocks noGrp="1"/>
          </p:cNvSpPr>
          <p:nvPr>
            <p:ph type="title" hasCustomPrompt="1"/>
          </p:nvPr>
        </p:nvSpPr>
        <p:spPr>
          <a:xfrm>
            <a:off x="1907984" y="89205"/>
            <a:ext cx="10265728" cy="845560"/>
          </a:xfrm>
          <a:prstGeom prst="rect">
            <a:avLst/>
          </a:prstGeom>
        </p:spPr>
        <p:txBody>
          <a:bodyPr anchor="ctr"/>
          <a:lstStyle>
            <a:lvl1pPr>
              <a:defRPr sz="4200" b="1">
                <a:solidFill>
                  <a:schemeClr val="bg1"/>
                </a:solidFill>
                <a:latin typeface="Arial" panose="020B0604020202020204" pitchFamily="34" charset="0"/>
                <a:cs typeface="Arial" panose="020B0604020202020204" pitchFamily="34" charset="0"/>
              </a:defRPr>
            </a:lvl1pPr>
          </a:lstStyle>
          <a:p>
            <a:r>
              <a:rPr lang="en-US" dirty="0"/>
              <a:t>Placeholder text</a:t>
            </a:r>
          </a:p>
        </p:txBody>
      </p:sp>
      <p:cxnSp>
        <p:nvCxnSpPr>
          <p:cNvPr id="5" name="Straight Connector 4">
            <a:extLst>
              <a:ext uri="{FF2B5EF4-FFF2-40B4-BE49-F238E27FC236}">
                <a16:creationId xmlns:a16="http://schemas.microsoft.com/office/drawing/2014/main" id="{D2314670-B04A-F86F-B3F0-56FEBA9E17F3}"/>
              </a:ext>
            </a:extLst>
          </p:cNvPr>
          <p:cNvCxnSpPr>
            <a:cxnSpLocks/>
          </p:cNvCxnSpPr>
          <p:nvPr userDrawn="1"/>
        </p:nvCxnSpPr>
        <p:spPr>
          <a:xfrm>
            <a:off x="1796569" y="222433"/>
            <a:ext cx="0" cy="548640"/>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662E54C1-7734-C38C-A119-985C23EC5B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72586" y="224973"/>
            <a:ext cx="1181100" cy="546100"/>
          </a:xfrm>
          <a:prstGeom prst="rect">
            <a:avLst/>
          </a:prstGeom>
        </p:spPr>
      </p:pic>
      <p:pic>
        <p:nvPicPr>
          <p:cNvPr id="9" name="Picture 8">
            <a:extLst>
              <a:ext uri="{FF2B5EF4-FFF2-40B4-BE49-F238E27FC236}">
                <a16:creationId xmlns:a16="http://schemas.microsoft.com/office/drawing/2014/main" id="{BA4A815F-D64B-15FE-7AE6-B1A9A7E8C448}"/>
              </a:ext>
            </a:extLst>
          </p:cNvPr>
          <p:cNvPicPr>
            <a:picLocks noChangeAspect="1"/>
          </p:cNvPicPr>
          <p:nvPr userDrawn="1"/>
        </p:nvPicPr>
        <p:blipFill>
          <a:blip r:embed="rId3"/>
          <a:srcRect/>
          <a:stretch/>
        </p:blipFill>
        <p:spPr>
          <a:xfrm>
            <a:off x="-7620" y="6399444"/>
            <a:ext cx="12207240" cy="476844"/>
          </a:xfrm>
          <a:prstGeom prst="rect">
            <a:avLst/>
          </a:prstGeom>
        </p:spPr>
      </p:pic>
    </p:spTree>
    <p:extLst>
      <p:ext uri="{BB962C8B-B14F-4D97-AF65-F5344CB8AC3E}">
        <p14:creationId xmlns:p14="http://schemas.microsoft.com/office/powerpoint/2010/main" val="2205624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 spli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413478-4773-ED13-1319-B8E212A2A543}"/>
              </a:ext>
              <a:ext uri="{C183D7F6-B498-43B3-948B-1728B52AA6E4}">
                <adec:decorative xmlns:adec="http://schemas.microsoft.com/office/drawing/2017/decorative" val="1"/>
              </a:ext>
            </a:extLst>
          </p:cNvPr>
          <p:cNvSpPr/>
          <p:nvPr userDrawn="1"/>
        </p:nvSpPr>
        <p:spPr>
          <a:xfrm>
            <a:off x="0" y="0"/>
            <a:ext cx="6099048" cy="629560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FF0F2B0-EC90-06F2-BD85-D66DDBF525C1}"/>
              </a:ext>
            </a:extLst>
          </p:cNvPr>
          <p:cNvPicPr>
            <a:picLocks noChangeAspect="1"/>
          </p:cNvPicPr>
          <p:nvPr userDrawn="1"/>
        </p:nvPicPr>
        <p:blipFill>
          <a:blip r:embed="rId2"/>
          <a:srcRect/>
          <a:stretch/>
        </p:blipFill>
        <p:spPr>
          <a:xfrm>
            <a:off x="-7620" y="6399444"/>
            <a:ext cx="12207240" cy="476844"/>
          </a:xfrm>
          <a:prstGeom prst="rect">
            <a:avLst/>
          </a:prstGeom>
        </p:spPr>
      </p:pic>
    </p:spTree>
    <p:extLst>
      <p:ext uri="{BB962C8B-B14F-4D97-AF65-F5344CB8AC3E}">
        <p14:creationId xmlns:p14="http://schemas.microsoft.com/office/powerpoint/2010/main" val="2790715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 blank 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1659E9-FEF7-44C2-17EE-30FDA2D689E7}"/>
              </a:ext>
              <a:ext uri="{C183D7F6-B498-43B3-948B-1728B52AA6E4}">
                <adec:decorative xmlns:adec="http://schemas.microsoft.com/office/drawing/2017/decorative" val="1"/>
              </a:ext>
            </a:extLst>
          </p:cNvPr>
          <p:cNvSpPr/>
          <p:nvPr userDrawn="1"/>
        </p:nvSpPr>
        <p:spPr>
          <a:xfrm>
            <a:off x="0" y="0"/>
            <a:ext cx="12192000" cy="6295604"/>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4E67639F-EB31-56C4-601D-2AC8BD2B69F4}"/>
              </a:ext>
            </a:extLst>
          </p:cNvPr>
          <p:cNvPicPr>
            <a:picLocks noChangeAspect="1"/>
          </p:cNvPicPr>
          <p:nvPr userDrawn="1"/>
        </p:nvPicPr>
        <p:blipFill>
          <a:blip r:embed="rId2"/>
          <a:srcRect/>
          <a:stretch/>
        </p:blipFill>
        <p:spPr>
          <a:xfrm>
            <a:off x="-7620" y="6399443"/>
            <a:ext cx="12207240" cy="476845"/>
          </a:xfrm>
          <a:prstGeom prst="rect">
            <a:avLst/>
          </a:prstGeom>
        </p:spPr>
      </p:pic>
    </p:spTree>
    <p:extLst>
      <p:ext uri="{BB962C8B-B14F-4D97-AF65-F5344CB8AC3E}">
        <p14:creationId xmlns:p14="http://schemas.microsoft.com/office/powerpoint/2010/main" val="15921405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 headin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8E10DB-A33E-1196-8111-4E8709D0489B}"/>
              </a:ext>
              <a:ext uri="{C183D7F6-B498-43B3-948B-1728B52AA6E4}">
                <adec:decorative xmlns:adec="http://schemas.microsoft.com/office/drawing/2017/decorative" val="1"/>
              </a:ext>
            </a:extLst>
          </p:cNvPr>
          <p:cNvSpPr/>
          <p:nvPr userDrawn="1"/>
        </p:nvSpPr>
        <p:spPr>
          <a:xfrm>
            <a:off x="0" y="2"/>
            <a:ext cx="12192000" cy="982470"/>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17181C3-3883-F2F9-2280-F8937E333C0E}"/>
              </a:ext>
            </a:extLst>
          </p:cNvPr>
          <p:cNvSpPr>
            <a:spLocks noGrp="1"/>
          </p:cNvSpPr>
          <p:nvPr>
            <p:ph type="title" hasCustomPrompt="1"/>
          </p:nvPr>
        </p:nvSpPr>
        <p:spPr>
          <a:xfrm>
            <a:off x="1907984" y="89205"/>
            <a:ext cx="10265728" cy="845560"/>
          </a:xfrm>
          <a:prstGeom prst="rect">
            <a:avLst/>
          </a:prstGeom>
        </p:spPr>
        <p:txBody>
          <a:bodyPr anchor="ctr"/>
          <a:lstStyle>
            <a:lvl1pPr>
              <a:defRPr sz="4200" b="1">
                <a:solidFill>
                  <a:schemeClr val="bg1"/>
                </a:solidFill>
                <a:latin typeface="Arial" panose="020B0604020202020204" pitchFamily="34" charset="0"/>
                <a:cs typeface="Arial" panose="020B0604020202020204" pitchFamily="34" charset="0"/>
              </a:defRPr>
            </a:lvl1pPr>
          </a:lstStyle>
          <a:p>
            <a:r>
              <a:rPr lang="en-US" dirty="0"/>
              <a:t>Placeholder text</a:t>
            </a:r>
          </a:p>
        </p:txBody>
      </p:sp>
      <p:cxnSp>
        <p:nvCxnSpPr>
          <p:cNvPr id="5" name="Straight Connector 4">
            <a:extLst>
              <a:ext uri="{FF2B5EF4-FFF2-40B4-BE49-F238E27FC236}">
                <a16:creationId xmlns:a16="http://schemas.microsoft.com/office/drawing/2014/main" id="{304AA57A-195D-446A-105E-E2B3D420F6DA}"/>
              </a:ext>
            </a:extLst>
          </p:cNvPr>
          <p:cNvCxnSpPr>
            <a:cxnSpLocks/>
          </p:cNvCxnSpPr>
          <p:nvPr userDrawn="1"/>
        </p:nvCxnSpPr>
        <p:spPr>
          <a:xfrm>
            <a:off x="1796569" y="222433"/>
            <a:ext cx="0" cy="548640"/>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4C7022B5-BBDD-46E5-E6C8-C1D9C0E3060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72586" y="224973"/>
            <a:ext cx="1181100" cy="546100"/>
          </a:xfrm>
          <a:prstGeom prst="rect">
            <a:avLst/>
          </a:prstGeom>
        </p:spPr>
      </p:pic>
      <p:pic>
        <p:nvPicPr>
          <p:cNvPr id="8" name="Picture 7">
            <a:extLst>
              <a:ext uri="{FF2B5EF4-FFF2-40B4-BE49-F238E27FC236}">
                <a16:creationId xmlns:a16="http://schemas.microsoft.com/office/drawing/2014/main" id="{F9511BD0-CC55-2AA1-01DD-57416838AE2C}"/>
              </a:ext>
            </a:extLst>
          </p:cNvPr>
          <p:cNvPicPr>
            <a:picLocks noChangeAspect="1"/>
          </p:cNvPicPr>
          <p:nvPr userDrawn="1"/>
        </p:nvPicPr>
        <p:blipFill>
          <a:blip r:embed="rId3"/>
          <a:srcRect/>
          <a:stretch/>
        </p:blipFill>
        <p:spPr>
          <a:xfrm>
            <a:off x="-7620" y="6399443"/>
            <a:ext cx="12207240" cy="476845"/>
          </a:xfrm>
          <a:prstGeom prst="rect">
            <a:avLst/>
          </a:prstGeom>
        </p:spPr>
      </p:pic>
    </p:spTree>
    <p:extLst>
      <p:ext uri="{BB962C8B-B14F-4D97-AF65-F5344CB8AC3E}">
        <p14:creationId xmlns:p14="http://schemas.microsoft.com/office/powerpoint/2010/main" val="1359964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 question 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3C3ED8-A559-479B-2BC7-94279E8B5537}"/>
              </a:ext>
              <a:ext uri="{C183D7F6-B498-43B3-948B-1728B52AA6E4}">
                <adec:decorative xmlns:adec="http://schemas.microsoft.com/office/drawing/2017/decorative" val="1"/>
              </a:ext>
            </a:extLst>
          </p:cNvPr>
          <p:cNvSpPr/>
          <p:nvPr userDrawn="1"/>
        </p:nvSpPr>
        <p:spPr>
          <a:xfrm>
            <a:off x="0" y="0"/>
            <a:ext cx="12192000" cy="6295604"/>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0C27CDF-62F6-7AD4-B84A-B461FA56F024}"/>
              </a:ext>
            </a:extLst>
          </p:cNvPr>
          <p:cNvPicPr>
            <a:picLocks noChangeAspect="1"/>
          </p:cNvPicPr>
          <p:nvPr userDrawn="1"/>
        </p:nvPicPr>
        <p:blipFill>
          <a:blip r:embed="rId2"/>
          <a:srcRect/>
          <a:stretch/>
        </p:blipFill>
        <p:spPr>
          <a:xfrm>
            <a:off x="0" y="-160447"/>
            <a:ext cx="4831559" cy="6456051"/>
          </a:xfrm>
          <a:prstGeom prst="rect">
            <a:avLst/>
          </a:prstGeom>
        </p:spPr>
      </p:pic>
      <p:pic>
        <p:nvPicPr>
          <p:cNvPr id="6" name="Picture 5">
            <a:extLst>
              <a:ext uri="{FF2B5EF4-FFF2-40B4-BE49-F238E27FC236}">
                <a16:creationId xmlns:a16="http://schemas.microsoft.com/office/drawing/2014/main" id="{C75596B4-8313-6D0B-E82B-D240E09A72D2}"/>
              </a:ext>
            </a:extLst>
          </p:cNvPr>
          <p:cNvPicPr>
            <a:picLocks noChangeAspect="1"/>
          </p:cNvPicPr>
          <p:nvPr userDrawn="1"/>
        </p:nvPicPr>
        <p:blipFill>
          <a:blip r:embed="rId3"/>
          <a:srcRect/>
          <a:stretch/>
        </p:blipFill>
        <p:spPr>
          <a:xfrm>
            <a:off x="-7620" y="6399443"/>
            <a:ext cx="12207240" cy="476845"/>
          </a:xfrm>
          <a:prstGeom prst="rect">
            <a:avLst/>
          </a:prstGeom>
        </p:spPr>
      </p:pic>
    </p:spTree>
    <p:extLst>
      <p:ext uri="{BB962C8B-B14F-4D97-AF65-F5344CB8AC3E}">
        <p14:creationId xmlns:p14="http://schemas.microsoft.com/office/powerpoint/2010/main" val="577304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 question U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3C3ED8-A559-479B-2BC7-94279E8B5537}"/>
              </a:ext>
              <a:ext uri="{C183D7F6-B498-43B3-948B-1728B52AA6E4}">
                <adec:decorative xmlns:adec="http://schemas.microsoft.com/office/drawing/2017/decorative" val="1"/>
              </a:ext>
            </a:extLst>
          </p:cNvPr>
          <p:cNvSpPr/>
          <p:nvPr userDrawn="1"/>
        </p:nvSpPr>
        <p:spPr>
          <a:xfrm>
            <a:off x="0" y="0"/>
            <a:ext cx="12192000" cy="6295604"/>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529D8A2-BD8E-638F-208B-BE12DECBAEF9}"/>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5141"/>
            <a:ext cx="4847949" cy="6477956"/>
          </a:xfrm>
          <a:prstGeom prst="rect">
            <a:avLst/>
          </a:prstGeom>
        </p:spPr>
      </p:pic>
      <p:pic>
        <p:nvPicPr>
          <p:cNvPr id="6" name="Picture 5">
            <a:extLst>
              <a:ext uri="{FF2B5EF4-FFF2-40B4-BE49-F238E27FC236}">
                <a16:creationId xmlns:a16="http://schemas.microsoft.com/office/drawing/2014/main" id="{CFE44C86-2323-2D5C-2E30-157B75CE0A7D}"/>
              </a:ext>
            </a:extLst>
          </p:cNvPr>
          <p:cNvPicPr>
            <a:picLocks noChangeAspect="1"/>
          </p:cNvPicPr>
          <p:nvPr userDrawn="1"/>
        </p:nvPicPr>
        <p:blipFill>
          <a:blip r:embed="rId3"/>
          <a:srcRect/>
          <a:stretch/>
        </p:blipFill>
        <p:spPr>
          <a:xfrm>
            <a:off x="-7620" y="6399443"/>
            <a:ext cx="12207240" cy="476845"/>
          </a:xfrm>
          <a:prstGeom prst="rect">
            <a:avLst/>
          </a:prstGeom>
        </p:spPr>
      </p:pic>
    </p:spTree>
    <p:extLst>
      <p:ext uri="{BB962C8B-B14F-4D97-AF65-F5344CB8AC3E}">
        <p14:creationId xmlns:p14="http://schemas.microsoft.com/office/powerpoint/2010/main" val="1419324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 heading spli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413478-4773-ED13-1319-B8E212A2A543}"/>
              </a:ext>
              <a:ext uri="{C183D7F6-B498-43B3-948B-1728B52AA6E4}">
                <adec:decorative xmlns:adec="http://schemas.microsoft.com/office/drawing/2017/decorative" val="1"/>
              </a:ext>
            </a:extLst>
          </p:cNvPr>
          <p:cNvSpPr/>
          <p:nvPr userDrawn="1"/>
        </p:nvSpPr>
        <p:spPr>
          <a:xfrm>
            <a:off x="0" y="0"/>
            <a:ext cx="6099048" cy="629560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D4CEFC13-4E70-4972-8FE7-4300840D9BD6}"/>
              </a:ext>
              <a:ext uri="{C183D7F6-B498-43B3-948B-1728B52AA6E4}">
                <adec:decorative xmlns:adec="http://schemas.microsoft.com/office/drawing/2017/decorative" val="1"/>
              </a:ext>
            </a:extLst>
          </p:cNvPr>
          <p:cNvSpPr/>
          <p:nvPr userDrawn="1"/>
        </p:nvSpPr>
        <p:spPr>
          <a:xfrm>
            <a:off x="0" y="2"/>
            <a:ext cx="12192000" cy="982470"/>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8EA42EB1-1013-3380-3E98-E5AC08F5D106}"/>
              </a:ext>
            </a:extLst>
          </p:cNvPr>
          <p:cNvSpPr>
            <a:spLocks noGrp="1"/>
          </p:cNvSpPr>
          <p:nvPr>
            <p:ph type="title" hasCustomPrompt="1"/>
          </p:nvPr>
        </p:nvSpPr>
        <p:spPr>
          <a:xfrm>
            <a:off x="1907984" y="89205"/>
            <a:ext cx="10265728" cy="845560"/>
          </a:xfrm>
          <a:prstGeom prst="rect">
            <a:avLst/>
          </a:prstGeom>
        </p:spPr>
        <p:txBody>
          <a:bodyPr anchor="ctr"/>
          <a:lstStyle>
            <a:lvl1pPr>
              <a:defRPr sz="4200" b="1">
                <a:solidFill>
                  <a:schemeClr val="bg1"/>
                </a:solidFill>
                <a:latin typeface="Arial" panose="020B0604020202020204" pitchFamily="34" charset="0"/>
                <a:cs typeface="Arial" panose="020B0604020202020204" pitchFamily="34" charset="0"/>
              </a:defRPr>
            </a:lvl1pPr>
          </a:lstStyle>
          <a:p>
            <a:r>
              <a:rPr lang="en-US" dirty="0"/>
              <a:t>Placeholder text</a:t>
            </a:r>
          </a:p>
        </p:txBody>
      </p:sp>
      <p:cxnSp>
        <p:nvCxnSpPr>
          <p:cNvPr id="6" name="Straight Connector 5">
            <a:extLst>
              <a:ext uri="{FF2B5EF4-FFF2-40B4-BE49-F238E27FC236}">
                <a16:creationId xmlns:a16="http://schemas.microsoft.com/office/drawing/2014/main" id="{3ECD386A-DDBF-A3EE-D604-73E865445B57}"/>
              </a:ext>
            </a:extLst>
          </p:cNvPr>
          <p:cNvCxnSpPr>
            <a:cxnSpLocks/>
          </p:cNvCxnSpPr>
          <p:nvPr userDrawn="1"/>
        </p:nvCxnSpPr>
        <p:spPr>
          <a:xfrm>
            <a:off x="1796569" y="222433"/>
            <a:ext cx="0" cy="548640"/>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5CBDAF6F-4AFA-CBC0-1D7F-049EF380844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72586" y="224973"/>
            <a:ext cx="1181100" cy="546100"/>
          </a:xfrm>
          <a:prstGeom prst="rect">
            <a:avLst/>
          </a:prstGeom>
        </p:spPr>
      </p:pic>
      <p:pic>
        <p:nvPicPr>
          <p:cNvPr id="9" name="Picture 8">
            <a:extLst>
              <a:ext uri="{FF2B5EF4-FFF2-40B4-BE49-F238E27FC236}">
                <a16:creationId xmlns:a16="http://schemas.microsoft.com/office/drawing/2014/main" id="{71BCC30F-E694-FC32-57C1-22D321C2B35A}"/>
              </a:ext>
            </a:extLst>
          </p:cNvPr>
          <p:cNvPicPr>
            <a:picLocks noChangeAspect="1"/>
          </p:cNvPicPr>
          <p:nvPr userDrawn="1"/>
        </p:nvPicPr>
        <p:blipFill>
          <a:blip r:embed="rId3"/>
          <a:srcRect/>
          <a:stretch/>
        </p:blipFill>
        <p:spPr>
          <a:xfrm>
            <a:off x="-7620" y="6399443"/>
            <a:ext cx="12207240" cy="476845"/>
          </a:xfrm>
          <a:prstGeom prst="rect">
            <a:avLst/>
          </a:prstGeom>
        </p:spPr>
      </p:pic>
    </p:spTree>
    <p:extLst>
      <p:ext uri="{BB962C8B-B14F-4D97-AF65-F5344CB8AC3E}">
        <p14:creationId xmlns:p14="http://schemas.microsoft.com/office/powerpoint/2010/main" val="3949905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 spli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413478-4773-ED13-1319-B8E212A2A543}"/>
              </a:ext>
              <a:ext uri="{C183D7F6-B498-43B3-948B-1728B52AA6E4}">
                <adec:decorative xmlns:adec="http://schemas.microsoft.com/office/drawing/2017/decorative" val="1"/>
              </a:ext>
            </a:extLst>
          </p:cNvPr>
          <p:cNvSpPr/>
          <p:nvPr userDrawn="1"/>
        </p:nvSpPr>
        <p:spPr>
          <a:xfrm>
            <a:off x="0" y="0"/>
            <a:ext cx="6099048" cy="629560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4BA69AA-5373-623F-2EC0-04F21EFED7BE}"/>
              </a:ext>
            </a:extLst>
          </p:cNvPr>
          <p:cNvPicPr>
            <a:picLocks noChangeAspect="1"/>
          </p:cNvPicPr>
          <p:nvPr userDrawn="1"/>
        </p:nvPicPr>
        <p:blipFill>
          <a:blip r:embed="rId2"/>
          <a:srcRect/>
          <a:stretch/>
        </p:blipFill>
        <p:spPr>
          <a:xfrm>
            <a:off x="-7620" y="6399443"/>
            <a:ext cx="12207240" cy="476845"/>
          </a:xfrm>
          <a:prstGeom prst="rect">
            <a:avLst/>
          </a:prstGeom>
        </p:spPr>
      </p:pic>
    </p:spTree>
    <p:extLst>
      <p:ext uri="{BB962C8B-B14F-4D97-AF65-F5344CB8AC3E}">
        <p14:creationId xmlns:p14="http://schemas.microsoft.com/office/powerpoint/2010/main" val="1587188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21D3FE-3D03-DD9E-D657-F5A5504E761F}"/>
              </a:ext>
              <a:ext uri="{C183D7F6-B498-43B3-948B-1728B52AA6E4}">
                <adec:decorative xmlns:adec="http://schemas.microsoft.com/office/drawing/2017/decorative" val="1"/>
              </a:ext>
            </a:extLst>
          </p:cNvPr>
          <p:cNvSpPr/>
          <p:nvPr userDrawn="1"/>
        </p:nvSpPr>
        <p:spPr>
          <a:xfrm>
            <a:off x="-1" y="0"/>
            <a:ext cx="5521125" cy="6858000"/>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BBD4E58-C9E1-7FAC-60B8-D054266A642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59886" y="5790808"/>
            <a:ext cx="1181100" cy="546100"/>
          </a:xfrm>
          <a:prstGeom prst="rect">
            <a:avLst/>
          </a:prstGeom>
        </p:spPr>
      </p:pic>
      <p:pic>
        <p:nvPicPr>
          <p:cNvPr id="9" name="Picture 8">
            <a:extLst>
              <a:ext uri="{FF2B5EF4-FFF2-40B4-BE49-F238E27FC236}">
                <a16:creationId xmlns:a16="http://schemas.microsoft.com/office/drawing/2014/main" id="{938FBAED-4748-3D1F-DCFB-A69C824698D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59886" y="308459"/>
            <a:ext cx="1193800" cy="376307"/>
          </a:xfrm>
          <a:prstGeom prst="rect">
            <a:avLst/>
          </a:prstGeom>
        </p:spPr>
      </p:pic>
    </p:spTree>
    <p:extLst>
      <p:ext uri="{BB962C8B-B14F-4D97-AF65-F5344CB8AC3E}">
        <p14:creationId xmlns:p14="http://schemas.microsoft.com/office/powerpoint/2010/main" val="13289379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 blank 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1659E9-FEF7-44C2-17EE-30FDA2D689E7}"/>
              </a:ext>
              <a:ext uri="{C183D7F6-B498-43B3-948B-1728B52AA6E4}">
                <adec:decorative xmlns:adec="http://schemas.microsoft.com/office/drawing/2017/decorative" val="1"/>
              </a:ext>
            </a:extLst>
          </p:cNvPr>
          <p:cNvSpPr/>
          <p:nvPr userDrawn="1"/>
        </p:nvSpPr>
        <p:spPr>
          <a:xfrm>
            <a:off x="0" y="0"/>
            <a:ext cx="12192000" cy="6295604"/>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8E982B7A-2426-FAE1-13F7-38E66AD843A8}"/>
              </a:ext>
            </a:extLst>
          </p:cNvPr>
          <p:cNvPicPr>
            <a:picLocks noChangeAspect="1"/>
          </p:cNvPicPr>
          <p:nvPr userDrawn="1"/>
        </p:nvPicPr>
        <p:blipFill>
          <a:blip r:embed="rId2"/>
          <a:srcRect/>
          <a:stretch/>
        </p:blipFill>
        <p:spPr>
          <a:xfrm>
            <a:off x="-7620" y="6393855"/>
            <a:ext cx="12207240" cy="476845"/>
          </a:xfrm>
          <a:prstGeom prst="rect">
            <a:avLst/>
          </a:prstGeom>
        </p:spPr>
      </p:pic>
    </p:spTree>
    <p:extLst>
      <p:ext uri="{BB962C8B-B14F-4D97-AF65-F5344CB8AC3E}">
        <p14:creationId xmlns:p14="http://schemas.microsoft.com/office/powerpoint/2010/main" val="1932984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 head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941186-CC63-7577-71F0-FE66F583C83D}"/>
              </a:ext>
              <a:ext uri="{C183D7F6-B498-43B3-948B-1728B52AA6E4}">
                <adec:decorative xmlns:adec="http://schemas.microsoft.com/office/drawing/2017/decorative" val="1"/>
              </a:ext>
            </a:extLst>
          </p:cNvPr>
          <p:cNvSpPr/>
          <p:nvPr userDrawn="1"/>
        </p:nvSpPr>
        <p:spPr>
          <a:xfrm>
            <a:off x="0" y="2"/>
            <a:ext cx="12192000" cy="982470"/>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A5020A5-97DD-DFC0-A5DD-81A19317AA00}"/>
              </a:ext>
            </a:extLst>
          </p:cNvPr>
          <p:cNvSpPr>
            <a:spLocks noGrp="1"/>
          </p:cNvSpPr>
          <p:nvPr>
            <p:ph type="title" hasCustomPrompt="1"/>
          </p:nvPr>
        </p:nvSpPr>
        <p:spPr>
          <a:xfrm>
            <a:off x="1907984" y="89205"/>
            <a:ext cx="10265728" cy="845560"/>
          </a:xfrm>
          <a:prstGeom prst="rect">
            <a:avLst/>
          </a:prstGeom>
        </p:spPr>
        <p:txBody>
          <a:bodyPr anchor="ctr"/>
          <a:lstStyle>
            <a:lvl1pPr>
              <a:defRPr sz="4200" b="1">
                <a:solidFill>
                  <a:schemeClr val="bg1"/>
                </a:solidFill>
                <a:latin typeface="Arial" panose="020B0604020202020204" pitchFamily="34" charset="0"/>
                <a:cs typeface="Arial" panose="020B0604020202020204" pitchFamily="34" charset="0"/>
              </a:defRPr>
            </a:lvl1pPr>
          </a:lstStyle>
          <a:p>
            <a:r>
              <a:rPr lang="en-US" dirty="0"/>
              <a:t>Placeholder text</a:t>
            </a:r>
          </a:p>
        </p:txBody>
      </p:sp>
      <p:cxnSp>
        <p:nvCxnSpPr>
          <p:cNvPr id="5" name="Straight Connector 4">
            <a:extLst>
              <a:ext uri="{FF2B5EF4-FFF2-40B4-BE49-F238E27FC236}">
                <a16:creationId xmlns:a16="http://schemas.microsoft.com/office/drawing/2014/main" id="{5B1FA419-4B53-E666-C93D-180E7F85342A}"/>
              </a:ext>
            </a:extLst>
          </p:cNvPr>
          <p:cNvCxnSpPr>
            <a:cxnSpLocks/>
          </p:cNvCxnSpPr>
          <p:nvPr userDrawn="1"/>
        </p:nvCxnSpPr>
        <p:spPr>
          <a:xfrm>
            <a:off x="1796569" y="222433"/>
            <a:ext cx="0" cy="548640"/>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643ED14A-C143-C0C3-F265-83B25C1AE88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72586" y="224973"/>
            <a:ext cx="1181100" cy="546100"/>
          </a:xfrm>
          <a:prstGeom prst="rect">
            <a:avLst/>
          </a:prstGeom>
        </p:spPr>
      </p:pic>
      <p:pic>
        <p:nvPicPr>
          <p:cNvPr id="8" name="Picture 7">
            <a:extLst>
              <a:ext uri="{FF2B5EF4-FFF2-40B4-BE49-F238E27FC236}">
                <a16:creationId xmlns:a16="http://schemas.microsoft.com/office/drawing/2014/main" id="{1EBDE981-E7CA-D2D3-D70B-24D6332E873A}"/>
              </a:ext>
            </a:extLst>
          </p:cNvPr>
          <p:cNvPicPr>
            <a:picLocks noChangeAspect="1"/>
          </p:cNvPicPr>
          <p:nvPr userDrawn="1"/>
        </p:nvPicPr>
        <p:blipFill>
          <a:blip r:embed="rId3"/>
          <a:srcRect/>
          <a:stretch/>
        </p:blipFill>
        <p:spPr>
          <a:xfrm>
            <a:off x="-7620" y="6393855"/>
            <a:ext cx="12207240" cy="476845"/>
          </a:xfrm>
          <a:prstGeom prst="rect">
            <a:avLst/>
          </a:prstGeom>
        </p:spPr>
      </p:pic>
    </p:spTree>
    <p:extLst>
      <p:ext uri="{BB962C8B-B14F-4D97-AF65-F5344CB8AC3E}">
        <p14:creationId xmlns:p14="http://schemas.microsoft.com/office/powerpoint/2010/main" val="4164816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 question 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3C3ED8-A559-479B-2BC7-94279E8B5537}"/>
              </a:ext>
              <a:ext uri="{C183D7F6-B498-43B3-948B-1728B52AA6E4}">
                <adec:decorative xmlns:adec="http://schemas.microsoft.com/office/drawing/2017/decorative" val="1"/>
              </a:ext>
            </a:extLst>
          </p:cNvPr>
          <p:cNvSpPr/>
          <p:nvPr userDrawn="1"/>
        </p:nvSpPr>
        <p:spPr>
          <a:xfrm>
            <a:off x="0" y="0"/>
            <a:ext cx="12192000" cy="6295604"/>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0C27CDF-62F6-7AD4-B84A-B461FA56F024}"/>
              </a:ext>
            </a:extLst>
          </p:cNvPr>
          <p:cNvPicPr>
            <a:picLocks noChangeAspect="1"/>
          </p:cNvPicPr>
          <p:nvPr userDrawn="1"/>
        </p:nvPicPr>
        <p:blipFill>
          <a:blip r:embed="rId2"/>
          <a:srcRect/>
          <a:stretch/>
        </p:blipFill>
        <p:spPr>
          <a:xfrm>
            <a:off x="0" y="-160447"/>
            <a:ext cx="4831559" cy="6456051"/>
          </a:xfrm>
          <a:prstGeom prst="rect">
            <a:avLst/>
          </a:prstGeom>
        </p:spPr>
      </p:pic>
      <p:pic>
        <p:nvPicPr>
          <p:cNvPr id="6" name="Picture 5">
            <a:extLst>
              <a:ext uri="{FF2B5EF4-FFF2-40B4-BE49-F238E27FC236}">
                <a16:creationId xmlns:a16="http://schemas.microsoft.com/office/drawing/2014/main" id="{38CB762A-0D63-DB11-E0A9-5AA14C7AF925}"/>
              </a:ext>
            </a:extLst>
          </p:cNvPr>
          <p:cNvPicPr>
            <a:picLocks noChangeAspect="1"/>
          </p:cNvPicPr>
          <p:nvPr userDrawn="1"/>
        </p:nvPicPr>
        <p:blipFill>
          <a:blip r:embed="rId3"/>
          <a:srcRect/>
          <a:stretch/>
        </p:blipFill>
        <p:spPr>
          <a:xfrm>
            <a:off x="-7620" y="6393855"/>
            <a:ext cx="12207240" cy="476845"/>
          </a:xfrm>
          <a:prstGeom prst="rect">
            <a:avLst/>
          </a:prstGeom>
        </p:spPr>
      </p:pic>
    </p:spTree>
    <p:extLst>
      <p:ext uri="{BB962C8B-B14F-4D97-AF65-F5344CB8AC3E}">
        <p14:creationId xmlns:p14="http://schemas.microsoft.com/office/powerpoint/2010/main" val="3897739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 question U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3C3ED8-A559-479B-2BC7-94279E8B5537}"/>
              </a:ext>
              <a:ext uri="{C183D7F6-B498-43B3-948B-1728B52AA6E4}">
                <adec:decorative xmlns:adec="http://schemas.microsoft.com/office/drawing/2017/decorative" val="1"/>
              </a:ext>
            </a:extLst>
          </p:cNvPr>
          <p:cNvSpPr/>
          <p:nvPr userDrawn="1"/>
        </p:nvSpPr>
        <p:spPr>
          <a:xfrm>
            <a:off x="0" y="0"/>
            <a:ext cx="12192000" cy="6295604"/>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529D8A2-BD8E-638F-208B-BE12DECBAEF9}"/>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5141"/>
            <a:ext cx="4847949" cy="6477956"/>
          </a:xfrm>
          <a:prstGeom prst="rect">
            <a:avLst/>
          </a:prstGeom>
        </p:spPr>
      </p:pic>
      <p:pic>
        <p:nvPicPr>
          <p:cNvPr id="6" name="Picture 5">
            <a:extLst>
              <a:ext uri="{FF2B5EF4-FFF2-40B4-BE49-F238E27FC236}">
                <a16:creationId xmlns:a16="http://schemas.microsoft.com/office/drawing/2014/main" id="{E5F98EA5-D3CE-6406-0767-BCAEBBC282AF}"/>
              </a:ext>
            </a:extLst>
          </p:cNvPr>
          <p:cNvPicPr>
            <a:picLocks noChangeAspect="1"/>
          </p:cNvPicPr>
          <p:nvPr userDrawn="1"/>
        </p:nvPicPr>
        <p:blipFill>
          <a:blip r:embed="rId3"/>
          <a:srcRect/>
          <a:stretch/>
        </p:blipFill>
        <p:spPr>
          <a:xfrm>
            <a:off x="-7620" y="6393855"/>
            <a:ext cx="12207240" cy="476845"/>
          </a:xfrm>
          <a:prstGeom prst="rect">
            <a:avLst/>
          </a:prstGeom>
        </p:spPr>
      </p:pic>
    </p:spTree>
    <p:extLst>
      <p:ext uri="{BB962C8B-B14F-4D97-AF65-F5344CB8AC3E}">
        <p14:creationId xmlns:p14="http://schemas.microsoft.com/office/powerpoint/2010/main" val="2503110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 heading spli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413478-4773-ED13-1319-B8E212A2A543}"/>
              </a:ext>
              <a:ext uri="{C183D7F6-B498-43B3-948B-1728B52AA6E4}">
                <adec:decorative xmlns:adec="http://schemas.microsoft.com/office/drawing/2017/decorative" val="1"/>
              </a:ext>
            </a:extLst>
          </p:cNvPr>
          <p:cNvSpPr/>
          <p:nvPr userDrawn="1"/>
        </p:nvSpPr>
        <p:spPr>
          <a:xfrm>
            <a:off x="0" y="0"/>
            <a:ext cx="6099048" cy="629560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590BAAFC-A73B-8AA7-C9EB-DB1C22C342E3}"/>
              </a:ext>
              <a:ext uri="{C183D7F6-B498-43B3-948B-1728B52AA6E4}">
                <adec:decorative xmlns:adec="http://schemas.microsoft.com/office/drawing/2017/decorative" val="1"/>
              </a:ext>
            </a:extLst>
          </p:cNvPr>
          <p:cNvSpPr/>
          <p:nvPr userDrawn="1"/>
        </p:nvSpPr>
        <p:spPr>
          <a:xfrm>
            <a:off x="0" y="2"/>
            <a:ext cx="12192000" cy="982470"/>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6DA2277B-E8E0-33EE-46BC-7DF9E9059BD6}"/>
              </a:ext>
            </a:extLst>
          </p:cNvPr>
          <p:cNvSpPr>
            <a:spLocks noGrp="1"/>
          </p:cNvSpPr>
          <p:nvPr>
            <p:ph type="title" hasCustomPrompt="1"/>
          </p:nvPr>
        </p:nvSpPr>
        <p:spPr>
          <a:xfrm>
            <a:off x="1907984" y="89205"/>
            <a:ext cx="10265728" cy="845560"/>
          </a:xfrm>
          <a:prstGeom prst="rect">
            <a:avLst/>
          </a:prstGeom>
        </p:spPr>
        <p:txBody>
          <a:bodyPr anchor="ctr"/>
          <a:lstStyle>
            <a:lvl1pPr>
              <a:defRPr sz="4200" b="1">
                <a:solidFill>
                  <a:schemeClr val="bg1"/>
                </a:solidFill>
                <a:latin typeface="Arial" panose="020B0604020202020204" pitchFamily="34" charset="0"/>
                <a:cs typeface="Arial" panose="020B0604020202020204" pitchFamily="34" charset="0"/>
              </a:defRPr>
            </a:lvl1pPr>
          </a:lstStyle>
          <a:p>
            <a:r>
              <a:rPr lang="en-US" dirty="0"/>
              <a:t>Placeholder text</a:t>
            </a:r>
          </a:p>
        </p:txBody>
      </p:sp>
      <p:cxnSp>
        <p:nvCxnSpPr>
          <p:cNvPr id="6" name="Straight Connector 5">
            <a:extLst>
              <a:ext uri="{FF2B5EF4-FFF2-40B4-BE49-F238E27FC236}">
                <a16:creationId xmlns:a16="http://schemas.microsoft.com/office/drawing/2014/main" id="{080879E2-8AD1-217C-73FD-28FCF720E609}"/>
              </a:ext>
            </a:extLst>
          </p:cNvPr>
          <p:cNvCxnSpPr>
            <a:cxnSpLocks/>
          </p:cNvCxnSpPr>
          <p:nvPr userDrawn="1"/>
        </p:nvCxnSpPr>
        <p:spPr>
          <a:xfrm>
            <a:off x="1796569" y="222433"/>
            <a:ext cx="0" cy="548640"/>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F6434050-323E-261D-FE0A-2AB6A8F2CD7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72586" y="224973"/>
            <a:ext cx="1181100" cy="546100"/>
          </a:xfrm>
          <a:prstGeom prst="rect">
            <a:avLst/>
          </a:prstGeom>
        </p:spPr>
      </p:pic>
      <p:pic>
        <p:nvPicPr>
          <p:cNvPr id="9" name="Picture 8">
            <a:extLst>
              <a:ext uri="{FF2B5EF4-FFF2-40B4-BE49-F238E27FC236}">
                <a16:creationId xmlns:a16="http://schemas.microsoft.com/office/drawing/2014/main" id="{6690489C-55EE-552C-2BB8-8F49EC204F1A}"/>
              </a:ext>
            </a:extLst>
          </p:cNvPr>
          <p:cNvPicPr>
            <a:picLocks noChangeAspect="1"/>
          </p:cNvPicPr>
          <p:nvPr userDrawn="1"/>
        </p:nvPicPr>
        <p:blipFill>
          <a:blip r:embed="rId3"/>
          <a:srcRect/>
          <a:stretch/>
        </p:blipFill>
        <p:spPr>
          <a:xfrm>
            <a:off x="-7620" y="6393855"/>
            <a:ext cx="12207240" cy="476845"/>
          </a:xfrm>
          <a:prstGeom prst="rect">
            <a:avLst/>
          </a:prstGeom>
        </p:spPr>
      </p:pic>
    </p:spTree>
    <p:extLst>
      <p:ext uri="{BB962C8B-B14F-4D97-AF65-F5344CB8AC3E}">
        <p14:creationId xmlns:p14="http://schemas.microsoft.com/office/powerpoint/2010/main" val="3303785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 spli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413478-4773-ED13-1319-B8E212A2A543}"/>
              </a:ext>
              <a:ext uri="{C183D7F6-B498-43B3-948B-1728B52AA6E4}">
                <adec:decorative xmlns:adec="http://schemas.microsoft.com/office/drawing/2017/decorative" val="1"/>
              </a:ext>
            </a:extLst>
          </p:cNvPr>
          <p:cNvSpPr/>
          <p:nvPr userDrawn="1"/>
        </p:nvSpPr>
        <p:spPr>
          <a:xfrm>
            <a:off x="0" y="0"/>
            <a:ext cx="6099048" cy="629560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E545A60F-EBD6-AAB5-44C9-67499AFDE12E}"/>
              </a:ext>
            </a:extLst>
          </p:cNvPr>
          <p:cNvPicPr>
            <a:picLocks noChangeAspect="1"/>
          </p:cNvPicPr>
          <p:nvPr userDrawn="1"/>
        </p:nvPicPr>
        <p:blipFill>
          <a:blip r:embed="rId2"/>
          <a:srcRect/>
          <a:stretch/>
        </p:blipFill>
        <p:spPr>
          <a:xfrm>
            <a:off x="-7620" y="6393855"/>
            <a:ext cx="12207240" cy="476845"/>
          </a:xfrm>
          <a:prstGeom prst="rect">
            <a:avLst/>
          </a:prstGeom>
        </p:spPr>
      </p:pic>
    </p:spTree>
    <p:extLst>
      <p:ext uri="{BB962C8B-B14F-4D97-AF65-F5344CB8AC3E}">
        <p14:creationId xmlns:p14="http://schemas.microsoft.com/office/powerpoint/2010/main" val="17397359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 blank 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1659E9-FEF7-44C2-17EE-30FDA2D689E7}"/>
              </a:ext>
              <a:ext uri="{C183D7F6-B498-43B3-948B-1728B52AA6E4}">
                <adec:decorative xmlns:adec="http://schemas.microsoft.com/office/drawing/2017/decorative" val="1"/>
              </a:ext>
            </a:extLst>
          </p:cNvPr>
          <p:cNvSpPr/>
          <p:nvPr userDrawn="1"/>
        </p:nvSpPr>
        <p:spPr>
          <a:xfrm>
            <a:off x="0" y="0"/>
            <a:ext cx="12192000" cy="6295604"/>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20B47294-4B3B-3B31-97D7-FDB6186AA7DE}"/>
              </a:ext>
            </a:extLst>
          </p:cNvPr>
          <p:cNvPicPr>
            <a:picLocks noChangeAspect="1"/>
          </p:cNvPicPr>
          <p:nvPr userDrawn="1"/>
        </p:nvPicPr>
        <p:blipFill>
          <a:blip r:embed="rId2"/>
          <a:srcRect/>
          <a:stretch/>
        </p:blipFill>
        <p:spPr>
          <a:xfrm>
            <a:off x="-7620" y="6393855"/>
            <a:ext cx="12207240" cy="476845"/>
          </a:xfrm>
          <a:prstGeom prst="rect">
            <a:avLst/>
          </a:prstGeom>
        </p:spPr>
      </p:pic>
    </p:spTree>
    <p:extLst>
      <p:ext uri="{BB962C8B-B14F-4D97-AF65-F5344CB8AC3E}">
        <p14:creationId xmlns:p14="http://schemas.microsoft.com/office/powerpoint/2010/main" val="30837921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 headin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904AEF-5EC4-4BB0-065C-0ECABC1A4AD0}"/>
              </a:ext>
              <a:ext uri="{C183D7F6-B498-43B3-948B-1728B52AA6E4}">
                <adec:decorative xmlns:adec="http://schemas.microsoft.com/office/drawing/2017/decorative" val="1"/>
              </a:ext>
            </a:extLst>
          </p:cNvPr>
          <p:cNvSpPr/>
          <p:nvPr userDrawn="1"/>
        </p:nvSpPr>
        <p:spPr>
          <a:xfrm>
            <a:off x="0" y="2"/>
            <a:ext cx="12192000" cy="982470"/>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7021BBA-47FF-3778-D936-96C61A5B7A2C}"/>
              </a:ext>
            </a:extLst>
          </p:cNvPr>
          <p:cNvSpPr>
            <a:spLocks noGrp="1"/>
          </p:cNvSpPr>
          <p:nvPr>
            <p:ph type="title" hasCustomPrompt="1"/>
          </p:nvPr>
        </p:nvSpPr>
        <p:spPr>
          <a:xfrm>
            <a:off x="1907984" y="89205"/>
            <a:ext cx="10265728" cy="845560"/>
          </a:xfrm>
          <a:prstGeom prst="rect">
            <a:avLst/>
          </a:prstGeom>
        </p:spPr>
        <p:txBody>
          <a:bodyPr anchor="ctr"/>
          <a:lstStyle>
            <a:lvl1pPr>
              <a:defRPr sz="4200" b="1">
                <a:solidFill>
                  <a:schemeClr val="bg1"/>
                </a:solidFill>
                <a:latin typeface="Arial" panose="020B0604020202020204" pitchFamily="34" charset="0"/>
                <a:cs typeface="Arial" panose="020B0604020202020204" pitchFamily="34" charset="0"/>
              </a:defRPr>
            </a:lvl1pPr>
          </a:lstStyle>
          <a:p>
            <a:r>
              <a:rPr lang="en-US" dirty="0"/>
              <a:t>Placeholder text</a:t>
            </a:r>
          </a:p>
        </p:txBody>
      </p:sp>
      <p:cxnSp>
        <p:nvCxnSpPr>
          <p:cNvPr id="5" name="Straight Connector 4">
            <a:extLst>
              <a:ext uri="{FF2B5EF4-FFF2-40B4-BE49-F238E27FC236}">
                <a16:creationId xmlns:a16="http://schemas.microsoft.com/office/drawing/2014/main" id="{5A105739-FE7E-74B1-DFC3-2AD955F061E6}"/>
              </a:ext>
            </a:extLst>
          </p:cNvPr>
          <p:cNvCxnSpPr>
            <a:cxnSpLocks/>
          </p:cNvCxnSpPr>
          <p:nvPr userDrawn="1"/>
        </p:nvCxnSpPr>
        <p:spPr>
          <a:xfrm>
            <a:off x="1796569" y="222433"/>
            <a:ext cx="0" cy="548640"/>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65F767AF-23DC-EA62-F146-D6250A267B6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72586" y="224973"/>
            <a:ext cx="1181100" cy="546100"/>
          </a:xfrm>
          <a:prstGeom prst="rect">
            <a:avLst/>
          </a:prstGeom>
        </p:spPr>
      </p:pic>
      <p:pic>
        <p:nvPicPr>
          <p:cNvPr id="8" name="Picture 7">
            <a:extLst>
              <a:ext uri="{FF2B5EF4-FFF2-40B4-BE49-F238E27FC236}">
                <a16:creationId xmlns:a16="http://schemas.microsoft.com/office/drawing/2014/main" id="{0EDE632C-8082-5030-7D8D-93664797A23A}"/>
              </a:ext>
            </a:extLst>
          </p:cNvPr>
          <p:cNvPicPr>
            <a:picLocks noChangeAspect="1"/>
          </p:cNvPicPr>
          <p:nvPr userDrawn="1"/>
        </p:nvPicPr>
        <p:blipFill>
          <a:blip r:embed="rId3"/>
          <a:srcRect/>
          <a:stretch/>
        </p:blipFill>
        <p:spPr>
          <a:xfrm>
            <a:off x="-7620" y="6393855"/>
            <a:ext cx="12207240" cy="476845"/>
          </a:xfrm>
          <a:prstGeom prst="rect">
            <a:avLst/>
          </a:prstGeom>
        </p:spPr>
      </p:pic>
    </p:spTree>
    <p:extLst>
      <p:ext uri="{BB962C8B-B14F-4D97-AF65-F5344CB8AC3E}">
        <p14:creationId xmlns:p14="http://schemas.microsoft.com/office/powerpoint/2010/main" val="5764700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 question 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3C3ED8-A559-479B-2BC7-94279E8B5537}"/>
              </a:ext>
              <a:ext uri="{C183D7F6-B498-43B3-948B-1728B52AA6E4}">
                <adec:decorative xmlns:adec="http://schemas.microsoft.com/office/drawing/2017/decorative" val="1"/>
              </a:ext>
            </a:extLst>
          </p:cNvPr>
          <p:cNvSpPr/>
          <p:nvPr userDrawn="1"/>
        </p:nvSpPr>
        <p:spPr>
          <a:xfrm>
            <a:off x="0" y="0"/>
            <a:ext cx="12192000" cy="6295604"/>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0C27CDF-62F6-7AD4-B84A-B461FA56F024}"/>
              </a:ext>
            </a:extLst>
          </p:cNvPr>
          <p:cNvPicPr>
            <a:picLocks noChangeAspect="1"/>
          </p:cNvPicPr>
          <p:nvPr userDrawn="1"/>
        </p:nvPicPr>
        <p:blipFill>
          <a:blip r:embed="rId2"/>
          <a:srcRect/>
          <a:stretch/>
        </p:blipFill>
        <p:spPr>
          <a:xfrm>
            <a:off x="0" y="-160447"/>
            <a:ext cx="4831559" cy="6456051"/>
          </a:xfrm>
          <a:prstGeom prst="rect">
            <a:avLst/>
          </a:prstGeom>
        </p:spPr>
      </p:pic>
      <p:pic>
        <p:nvPicPr>
          <p:cNvPr id="6" name="Picture 5">
            <a:extLst>
              <a:ext uri="{FF2B5EF4-FFF2-40B4-BE49-F238E27FC236}">
                <a16:creationId xmlns:a16="http://schemas.microsoft.com/office/drawing/2014/main" id="{EC3B58F3-3BD4-4B1B-DF61-D32B11D3C372}"/>
              </a:ext>
            </a:extLst>
          </p:cNvPr>
          <p:cNvPicPr>
            <a:picLocks noChangeAspect="1"/>
          </p:cNvPicPr>
          <p:nvPr userDrawn="1"/>
        </p:nvPicPr>
        <p:blipFill>
          <a:blip r:embed="rId3"/>
          <a:srcRect/>
          <a:stretch/>
        </p:blipFill>
        <p:spPr>
          <a:xfrm>
            <a:off x="-7620" y="6393855"/>
            <a:ext cx="12207240" cy="476845"/>
          </a:xfrm>
          <a:prstGeom prst="rect">
            <a:avLst/>
          </a:prstGeom>
        </p:spPr>
      </p:pic>
    </p:spTree>
    <p:extLst>
      <p:ext uri="{BB962C8B-B14F-4D97-AF65-F5344CB8AC3E}">
        <p14:creationId xmlns:p14="http://schemas.microsoft.com/office/powerpoint/2010/main" val="29110945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 question U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3C3ED8-A559-479B-2BC7-94279E8B5537}"/>
              </a:ext>
              <a:ext uri="{C183D7F6-B498-43B3-948B-1728B52AA6E4}">
                <adec:decorative xmlns:adec="http://schemas.microsoft.com/office/drawing/2017/decorative" val="1"/>
              </a:ext>
            </a:extLst>
          </p:cNvPr>
          <p:cNvSpPr/>
          <p:nvPr userDrawn="1"/>
        </p:nvSpPr>
        <p:spPr>
          <a:xfrm>
            <a:off x="0" y="0"/>
            <a:ext cx="12192000" cy="6295604"/>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529D8A2-BD8E-638F-208B-BE12DECBAEF9}"/>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5141"/>
            <a:ext cx="4847949" cy="6477956"/>
          </a:xfrm>
          <a:prstGeom prst="rect">
            <a:avLst/>
          </a:prstGeom>
        </p:spPr>
      </p:pic>
      <p:pic>
        <p:nvPicPr>
          <p:cNvPr id="6" name="Picture 5">
            <a:extLst>
              <a:ext uri="{FF2B5EF4-FFF2-40B4-BE49-F238E27FC236}">
                <a16:creationId xmlns:a16="http://schemas.microsoft.com/office/drawing/2014/main" id="{324F406D-09D7-3717-8D81-462E8CBD6019}"/>
              </a:ext>
            </a:extLst>
          </p:cNvPr>
          <p:cNvPicPr>
            <a:picLocks noChangeAspect="1"/>
          </p:cNvPicPr>
          <p:nvPr userDrawn="1"/>
        </p:nvPicPr>
        <p:blipFill>
          <a:blip r:embed="rId3"/>
          <a:srcRect/>
          <a:stretch/>
        </p:blipFill>
        <p:spPr>
          <a:xfrm>
            <a:off x="-7620" y="6393855"/>
            <a:ext cx="12207240" cy="476845"/>
          </a:xfrm>
          <a:prstGeom prst="rect">
            <a:avLst/>
          </a:prstGeom>
        </p:spPr>
      </p:pic>
    </p:spTree>
    <p:extLst>
      <p:ext uri="{BB962C8B-B14F-4D97-AF65-F5344CB8AC3E}">
        <p14:creationId xmlns:p14="http://schemas.microsoft.com/office/powerpoint/2010/main" val="2686109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CE2865-5AEC-E303-CE2C-A13C0CF6BE16}"/>
              </a:ext>
              <a:ext uri="{C183D7F6-B498-43B3-948B-1728B52AA6E4}">
                <adec:decorative xmlns:adec="http://schemas.microsoft.com/office/drawing/2017/decorative" val="1"/>
              </a:ext>
            </a:extLst>
          </p:cNvPr>
          <p:cNvSpPr/>
          <p:nvPr userDrawn="1"/>
        </p:nvSpPr>
        <p:spPr>
          <a:xfrm>
            <a:off x="0" y="0"/>
            <a:ext cx="12192000" cy="1549594"/>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26C8BB4-9B77-F0B0-DD76-9E558F01321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59886" y="586643"/>
            <a:ext cx="1193800" cy="376307"/>
          </a:xfrm>
          <a:prstGeom prst="rect">
            <a:avLst/>
          </a:prstGeom>
        </p:spPr>
      </p:pic>
      <p:sp>
        <p:nvSpPr>
          <p:cNvPr id="9" name="Title 1">
            <a:extLst>
              <a:ext uri="{FF2B5EF4-FFF2-40B4-BE49-F238E27FC236}">
                <a16:creationId xmlns:a16="http://schemas.microsoft.com/office/drawing/2014/main" id="{CB4AB721-818B-778C-5D50-A065B8020F3F}"/>
              </a:ext>
            </a:extLst>
          </p:cNvPr>
          <p:cNvSpPr>
            <a:spLocks noGrp="1"/>
          </p:cNvSpPr>
          <p:nvPr>
            <p:ph type="title" hasCustomPrompt="1"/>
          </p:nvPr>
        </p:nvSpPr>
        <p:spPr>
          <a:xfrm>
            <a:off x="2031823" y="352017"/>
            <a:ext cx="9701812" cy="845560"/>
          </a:xfrm>
          <a:prstGeom prst="rect">
            <a:avLst/>
          </a:prstGeom>
        </p:spPr>
        <p:txBody>
          <a:bodyPr anchor="ctr"/>
          <a:lstStyle>
            <a:lvl1pPr>
              <a:defRPr sz="4200" b="1">
                <a:solidFill>
                  <a:schemeClr val="bg1"/>
                </a:solidFill>
                <a:latin typeface="Arial" panose="020B0604020202020204" pitchFamily="34" charset="0"/>
                <a:cs typeface="Arial" panose="020B0604020202020204" pitchFamily="34" charset="0"/>
              </a:defRPr>
            </a:lvl1pPr>
          </a:lstStyle>
          <a:p>
            <a:r>
              <a:rPr lang="en-US" dirty="0"/>
              <a:t>Thank you for your patience. </a:t>
            </a:r>
            <a:br>
              <a:rPr lang="en-US" dirty="0"/>
            </a:br>
            <a:r>
              <a:rPr lang="en-US" dirty="0"/>
              <a:t>Your webinar will begin soon.</a:t>
            </a:r>
          </a:p>
        </p:txBody>
      </p:sp>
      <p:cxnSp>
        <p:nvCxnSpPr>
          <p:cNvPr id="6" name="Straight Connector 5">
            <a:extLst>
              <a:ext uri="{FF2B5EF4-FFF2-40B4-BE49-F238E27FC236}">
                <a16:creationId xmlns:a16="http://schemas.microsoft.com/office/drawing/2014/main" id="{66811E8F-28A2-7382-EF21-97DAEA9FB3BF}"/>
              </a:ext>
            </a:extLst>
          </p:cNvPr>
          <p:cNvCxnSpPr>
            <a:cxnSpLocks/>
          </p:cNvCxnSpPr>
          <p:nvPr userDrawn="1"/>
        </p:nvCxnSpPr>
        <p:spPr>
          <a:xfrm>
            <a:off x="1796569" y="260593"/>
            <a:ext cx="0" cy="976253"/>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34862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 heading spli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413478-4773-ED13-1319-B8E212A2A543}"/>
              </a:ext>
              <a:ext uri="{C183D7F6-B498-43B3-948B-1728B52AA6E4}">
                <adec:decorative xmlns:adec="http://schemas.microsoft.com/office/drawing/2017/decorative" val="1"/>
              </a:ext>
            </a:extLst>
          </p:cNvPr>
          <p:cNvSpPr/>
          <p:nvPr userDrawn="1"/>
        </p:nvSpPr>
        <p:spPr>
          <a:xfrm>
            <a:off x="0" y="0"/>
            <a:ext cx="6099048" cy="629560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BA3536D1-7526-1857-CDD9-6D56EE625320}"/>
              </a:ext>
              <a:ext uri="{C183D7F6-B498-43B3-948B-1728B52AA6E4}">
                <adec:decorative xmlns:adec="http://schemas.microsoft.com/office/drawing/2017/decorative" val="1"/>
              </a:ext>
            </a:extLst>
          </p:cNvPr>
          <p:cNvSpPr/>
          <p:nvPr userDrawn="1"/>
        </p:nvSpPr>
        <p:spPr>
          <a:xfrm>
            <a:off x="0" y="2"/>
            <a:ext cx="12192000" cy="982470"/>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B302FE2-BC49-FF0C-69E8-D7468023AC1E}"/>
              </a:ext>
            </a:extLst>
          </p:cNvPr>
          <p:cNvSpPr>
            <a:spLocks noGrp="1"/>
          </p:cNvSpPr>
          <p:nvPr>
            <p:ph type="title" hasCustomPrompt="1"/>
          </p:nvPr>
        </p:nvSpPr>
        <p:spPr>
          <a:xfrm>
            <a:off x="1907984" y="89205"/>
            <a:ext cx="10265728" cy="845560"/>
          </a:xfrm>
          <a:prstGeom prst="rect">
            <a:avLst/>
          </a:prstGeom>
        </p:spPr>
        <p:txBody>
          <a:bodyPr anchor="ctr"/>
          <a:lstStyle>
            <a:lvl1pPr>
              <a:defRPr sz="4200" b="1">
                <a:solidFill>
                  <a:schemeClr val="bg1"/>
                </a:solidFill>
                <a:latin typeface="Arial" panose="020B0604020202020204" pitchFamily="34" charset="0"/>
                <a:cs typeface="Arial" panose="020B0604020202020204" pitchFamily="34" charset="0"/>
              </a:defRPr>
            </a:lvl1pPr>
          </a:lstStyle>
          <a:p>
            <a:r>
              <a:rPr lang="en-US" dirty="0"/>
              <a:t>Placeholder text</a:t>
            </a:r>
          </a:p>
        </p:txBody>
      </p:sp>
      <p:cxnSp>
        <p:nvCxnSpPr>
          <p:cNvPr id="6" name="Straight Connector 5">
            <a:extLst>
              <a:ext uri="{FF2B5EF4-FFF2-40B4-BE49-F238E27FC236}">
                <a16:creationId xmlns:a16="http://schemas.microsoft.com/office/drawing/2014/main" id="{A81443A9-F8ED-1955-8C4F-8A3FC1A3AF00}"/>
              </a:ext>
            </a:extLst>
          </p:cNvPr>
          <p:cNvCxnSpPr>
            <a:cxnSpLocks/>
          </p:cNvCxnSpPr>
          <p:nvPr userDrawn="1"/>
        </p:nvCxnSpPr>
        <p:spPr>
          <a:xfrm>
            <a:off x="1796569" y="222433"/>
            <a:ext cx="0" cy="548640"/>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0B51AA2F-BB3E-28BA-68A8-3AFA30035CD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72586" y="224973"/>
            <a:ext cx="1181100" cy="546100"/>
          </a:xfrm>
          <a:prstGeom prst="rect">
            <a:avLst/>
          </a:prstGeom>
        </p:spPr>
      </p:pic>
      <p:pic>
        <p:nvPicPr>
          <p:cNvPr id="9" name="Picture 8">
            <a:extLst>
              <a:ext uri="{FF2B5EF4-FFF2-40B4-BE49-F238E27FC236}">
                <a16:creationId xmlns:a16="http://schemas.microsoft.com/office/drawing/2014/main" id="{288B1A40-ADF1-FB7A-AA08-D41848AE0698}"/>
              </a:ext>
            </a:extLst>
          </p:cNvPr>
          <p:cNvPicPr>
            <a:picLocks noChangeAspect="1"/>
          </p:cNvPicPr>
          <p:nvPr userDrawn="1"/>
        </p:nvPicPr>
        <p:blipFill>
          <a:blip r:embed="rId3"/>
          <a:srcRect/>
          <a:stretch/>
        </p:blipFill>
        <p:spPr>
          <a:xfrm>
            <a:off x="-7620" y="6393855"/>
            <a:ext cx="12207240" cy="476845"/>
          </a:xfrm>
          <a:prstGeom prst="rect">
            <a:avLst/>
          </a:prstGeom>
        </p:spPr>
      </p:pic>
    </p:spTree>
    <p:extLst>
      <p:ext uri="{BB962C8B-B14F-4D97-AF65-F5344CB8AC3E}">
        <p14:creationId xmlns:p14="http://schemas.microsoft.com/office/powerpoint/2010/main" val="12107471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 spli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413478-4773-ED13-1319-B8E212A2A543}"/>
              </a:ext>
              <a:ext uri="{C183D7F6-B498-43B3-948B-1728B52AA6E4}">
                <adec:decorative xmlns:adec="http://schemas.microsoft.com/office/drawing/2017/decorative" val="1"/>
              </a:ext>
            </a:extLst>
          </p:cNvPr>
          <p:cNvSpPr/>
          <p:nvPr userDrawn="1"/>
        </p:nvSpPr>
        <p:spPr>
          <a:xfrm>
            <a:off x="0" y="0"/>
            <a:ext cx="6099048" cy="629560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BCF9AE40-4187-F40B-10DF-E2E7E73E45DF}"/>
              </a:ext>
            </a:extLst>
          </p:cNvPr>
          <p:cNvPicPr>
            <a:picLocks noChangeAspect="1"/>
          </p:cNvPicPr>
          <p:nvPr userDrawn="1"/>
        </p:nvPicPr>
        <p:blipFill>
          <a:blip r:embed="rId2"/>
          <a:srcRect/>
          <a:stretch/>
        </p:blipFill>
        <p:spPr>
          <a:xfrm>
            <a:off x="-7620" y="6393855"/>
            <a:ext cx="12207240" cy="476845"/>
          </a:xfrm>
          <a:prstGeom prst="rect">
            <a:avLst/>
          </a:prstGeom>
        </p:spPr>
      </p:pic>
    </p:spTree>
    <p:extLst>
      <p:ext uri="{BB962C8B-B14F-4D97-AF65-F5344CB8AC3E}">
        <p14:creationId xmlns:p14="http://schemas.microsoft.com/office/powerpoint/2010/main" val="34285675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 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2D18A3-36BA-0B5D-2C05-1CF1A123A929}"/>
              </a:ext>
            </a:extLst>
          </p:cNvPr>
          <p:cNvPicPr>
            <a:picLocks noChangeAspect="1"/>
          </p:cNvPicPr>
          <p:nvPr userDrawn="1"/>
        </p:nvPicPr>
        <p:blipFill>
          <a:blip r:embed="rId2"/>
          <a:srcRect/>
          <a:stretch/>
        </p:blipFill>
        <p:spPr>
          <a:xfrm>
            <a:off x="-7620" y="6393855"/>
            <a:ext cx="12207240" cy="476845"/>
          </a:xfrm>
          <a:prstGeom prst="rect">
            <a:avLst/>
          </a:prstGeom>
        </p:spPr>
      </p:pic>
    </p:spTree>
    <p:extLst>
      <p:ext uri="{BB962C8B-B14F-4D97-AF65-F5344CB8AC3E}">
        <p14:creationId xmlns:p14="http://schemas.microsoft.com/office/powerpoint/2010/main" val="34630753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 - blank 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1659E9-FEF7-44C2-17EE-30FDA2D689E7}"/>
              </a:ext>
              <a:ext uri="{C183D7F6-B498-43B3-948B-1728B52AA6E4}">
                <adec:decorative xmlns:adec="http://schemas.microsoft.com/office/drawing/2017/decorative" val="1"/>
              </a:ext>
            </a:extLst>
          </p:cNvPr>
          <p:cNvSpPr/>
          <p:nvPr userDrawn="1"/>
        </p:nvSpPr>
        <p:spPr>
          <a:xfrm>
            <a:off x="0" y="0"/>
            <a:ext cx="12192000" cy="6295604"/>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EA46A41D-0164-15BF-41C5-B74D06E7A66D}"/>
              </a:ext>
            </a:extLst>
          </p:cNvPr>
          <p:cNvPicPr>
            <a:picLocks noChangeAspect="1"/>
          </p:cNvPicPr>
          <p:nvPr userDrawn="1"/>
        </p:nvPicPr>
        <p:blipFill>
          <a:blip r:embed="rId2"/>
          <a:srcRect/>
          <a:stretch/>
        </p:blipFill>
        <p:spPr>
          <a:xfrm>
            <a:off x="-7620" y="6393855"/>
            <a:ext cx="12207240" cy="476845"/>
          </a:xfrm>
          <a:prstGeom prst="rect">
            <a:avLst/>
          </a:prstGeom>
        </p:spPr>
      </p:pic>
    </p:spTree>
    <p:extLst>
      <p:ext uri="{BB962C8B-B14F-4D97-AF65-F5344CB8AC3E}">
        <p14:creationId xmlns:p14="http://schemas.microsoft.com/office/powerpoint/2010/main" val="42616030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 - head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AE74D5-4017-7EB4-F03C-E4532BD23920}"/>
              </a:ext>
              <a:ext uri="{C183D7F6-B498-43B3-948B-1728B52AA6E4}">
                <adec:decorative xmlns:adec="http://schemas.microsoft.com/office/drawing/2017/decorative" val="1"/>
              </a:ext>
            </a:extLst>
          </p:cNvPr>
          <p:cNvSpPr/>
          <p:nvPr userDrawn="1"/>
        </p:nvSpPr>
        <p:spPr>
          <a:xfrm>
            <a:off x="0" y="2"/>
            <a:ext cx="12192000" cy="982470"/>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86F00E6-1D83-00A7-62F4-A4EBFC8904D8}"/>
              </a:ext>
            </a:extLst>
          </p:cNvPr>
          <p:cNvSpPr>
            <a:spLocks noGrp="1"/>
          </p:cNvSpPr>
          <p:nvPr>
            <p:ph type="title" hasCustomPrompt="1"/>
          </p:nvPr>
        </p:nvSpPr>
        <p:spPr>
          <a:xfrm>
            <a:off x="1907984" y="89205"/>
            <a:ext cx="10265728" cy="845560"/>
          </a:xfrm>
          <a:prstGeom prst="rect">
            <a:avLst/>
          </a:prstGeom>
        </p:spPr>
        <p:txBody>
          <a:bodyPr anchor="ctr"/>
          <a:lstStyle>
            <a:lvl1pPr>
              <a:defRPr sz="4200" b="1">
                <a:solidFill>
                  <a:schemeClr val="bg1"/>
                </a:solidFill>
                <a:latin typeface="Arial" panose="020B0604020202020204" pitchFamily="34" charset="0"/>
                <a:cs typeface="Arial" panose="020B0604020202020204" pitchFamily="34" charset="0"/>
              </a:defRPr>
            </a:lvl1pPr>
          </a:lstStyle>
          <a:p>
            <a:r>
              <a:rPr lang="en-US" dirty="0"/>
              <a:t>Placeholder text</a:t>
            </a:r>
          </a:p>
        </p:txBody>
      </p:sp>
      <p:cxnSp>
        <p:nvCxnSpPr>
          <p:cNvPr id="5" name="Straight Connector 4">
            <a:extLst>
              <a:ext uri="{FF2B5EF4-FFF2-40B4-BE49-F238E27FC236}">
                <a16:creationId xmlns:a16="http://schemas.microsoft.com/office/drawing/2014/main" id="{D8BDF9F3-D414-8E70-D909-0C03F8B51804}"/>
              </a:ext>
            </a:extLst>
          </p:cNvPr>
          <p:cNvCxnSpPr>
            <a:cxnSpLocks/>
          </p:cNvCxnSpPr>
          <p:nvPr userDrawn="1"/>
        </p:nvCxnSpPr>
        <p:spPr>
          <a:xfrm>
            <a:off x="1796569" y="222433"/>
            <a:ext cx="0" cy="548640"/>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E1BD5695-2559-9C96-5F04-E3FAB06216B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72586" y="224973"/>
            <a:ext cx="1181100" cy="546100"/>
          </a:xfrm>
          <a:prstGeom prst="rect">
            <a:avLst/>
          </a:prstGeom>
        </p:spPr>
      </p:pic>
      <p:pic>
        <p:nvPicPr>
          <p:cNvPr id="9" name="Picture 8">
            <a:extLst>
              <a:ext uri="{FF2B5EF4-FFF2-40B4-BE49-F238E27FC236}">
                <a16:creationId xmlns:a16="http://schemas.microsoft.com/office/drawing/2014/main" id="{AA85C990-0E6F-F794-6140-DDD487C796E6}"/>
              </a:ext>
            </a:extLst>
          </p:cNvPr>
          <p:cNvPicPr>
            <a:picLocks noChangeAspect="1"/>
          </p:cNvPicPr>
          <p:nvPr userDrawn="1"/>
        </p:nvPicPr>
        <p:blipFill>
          <a:blip r:embed="rId3"/>
          <a:srcRect/>
          <a:stretch/>
        </p:blipFill>
        <p:spPr>
          <a:xfrm>
            <a:off x="-7620" y="6393855"/>
            <a:ext cx="12207240" cy="476845"/>
          </a:xfrm>
          <a:prstGeom prst="rect">
            <a:avLst/>
          </a:prstGeom>
        </p:spPr>
      </p:pic>
    </p:spTree>
    <p:extLst>
      <p:ext uri="{BB962C8B-B14F-4D97-AF65-F5344CB8AC3E}">
        <p14:creationId xmlns:p14="http://schemas.microsoft.com/office/powerpoint/2010/main" val="36805656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 - question 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3C3ED8-A559-479B-2BC7-94279E8B5537}"/>
              </a:ext>
              <a:ext uri="{C183D7F6-B498-43B3-948B-1728B52AA6E4}">
                <adec:decorative xmlns:adec="http://schemas.microsoft.com/office/drawing/2017/decorative" val="1"/>
              </a:ext>
            </a:extLst>
          </p:cNvPr>
          <p:cNvSpPr/>
          <p:nvPr userDrawn="1"/>
        </p:nvSpPr>
        <p:spPr>
          <a:xfrm>
            <a:off x="0" y="0"/>
            <a:ext cx="12192000" cy="6295604"/>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0C27CDF-62F6-7AD4-B84A-B461FA56F024}"/>
              </a:ext>
            </a:extLst>
          </p:cNvPr>
          <p:cNvPicPr>
            <a:picLocks noChangeAspect="1"/>
          </p:cNvPicPr>
          <p:nvPr userDrawn="1"/>
        </p:nvPicPr>
        <p:blipFill>
          <a:blip r:embed="rId2"/>
          <a:srcRect/>
          <a:stretch/>
        </p:blipFill>
        <p:spPr>
          <a:xfrm>
            <a:off x="0" y="-160447"/>
            <a:ext cx="4831559" cy="6456051"/>
          </a:xfrm>
          <a:prstGeom prst="rect">
            <a:avLst/>
          </a:prstGeom>
        </p:spPr>
      </p:pic>
      <p:pic>
        <p:nvPicPr>
          <p:cNvPr id="7" name="Picture 6">
            <a:extLst>
              <a:ext uri="{FF2B5EF4-FFF2-40B4-BE49-F238E27FC236}">
                <a16:creationId xmlns:a16="http://schemas.microsoft.com/office/drawing/2014/main" id="{CAD96675-4AF9-E12E-AB1C-217F6C36024E}"/>
              </a:ext>
            </a:extLst>
          </p:cNvPr>
          <p:cNvPicPr>
            <a:picLocks noChangeAspect="1"/>
          </p:cNvPicPr>
          <p:nvPr userDrawn="1"/>
        </p:nvPicPr>
        <p:blipFill>
          <a:blip r:embed="rId3"/>
          <a:srcRect/>
          <a:stretch/>
        </p:blipFill>
        <p:spPr>
          <a:xfrm>
            <a:off x="-7620" y="6393855"/>
            <a:ext cx="12207240" cy="476845"/>
          </a:xfrm>
          <a:prstGeom prst="rect">
            <a:avLst/>
          </a:prstGeom>
        </p:spPr>
      </p:pic>
    </p:spTree>
    <p:extLst>
      <p:ext uri="{BB962C8B-B14F-4D97-AF65-F5344CB8AC3E}">
        <p14:creationId xmlns:p14="http://schemas.microsoft.com/office/powerpoint/2010/main" val="36537349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 - question U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3C3ED8-A559-479B-2BC7-94279E8B5537}"/>
              </a:ext>
              <a:ext uri="{C183D7F6-B498-43B3-948B-1728B52AA6E4}">
                <adec:decorative xmlns:adec="http://schemas.microsoft.com/office/drawing/2017/decorative" val="1"/>
              </a:ext>
            </a:extLst>
          </p:cNvPr>
          <p:cNvSpPr/>
          <p:nvPr userDrawn="1"/>
        </p:nvSpPr>
        <p:spPr>
          <a:xfrm>
            <a:off x="0" y="0"/>
            <a:ext cx="12192000" cy="6295604"/>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529D8A2-BD8E-638F-208B-BE12DECBAEF9}"/>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5141"/>
            <a:ext cx="4847949" cy="6477956"/>
          </a:xfrm>
          <a:prstGeom prst="rect">
            <a:avLst/>
          </a:prstGeom>
        </p:spPr>
      </p:pic>
      <p:pic>
        <p:nvPicPr>
          <p:cNvPr id="7" name="Picture 6">
            <a:extLst>
              <a:ext uri="{FF2B5EF4-FFF2-40B4-BE49-F238E27FC236}">
                <a16:creationId xmlns:a16="http://schemas.microsoft.com/office/drawing/2014/main" id="{C37F6B52-0A23-469A-574F-73EB7B635885}"/>
              </a:ext>
            </a:extLst>
          </p:cNvPr>
          <p:cNvPicPr>
            <a:picLocks noChangeAspect="1"/>
          </p:cNvPicPr>
          <p:nvPr userDrawn="1"/>
        </p:nvPicPr>
        <p:blipFill>
          <a:blip r:embed="rId3"/>
          <a:srcRect/>
          <a:stretch/>
        </p:blipFill>
        <p:spPr>
          <a:xfrm>
            <a:off x="-7620" y="6393855"/>
            <a:ext cx="12207240" cy="476845"/>
          </a:xfrm>
          <a:prstGeom prst="rect">
            <a:avLst/>
          </a:prstGeom>
        </p:spPr>
      </p:pic>
    </p:spTree>
    <p:extLst>
      <p:ext uri="{BB962C8B-B14F-4D97-AF65-F5344CB8AC3E}">
        <p14:creationId xmlns:p14="http://schemas.microsoft.com/office/powerpoint/2010/main" val="3767563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 - heading spli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413478-4773-ED13-1319-B8E212A2A543}"/>
              </a:ext>
              <a:ext uri="{C183D7F6-B498-43B3-948B-1728B52AA6E4}">
                <adec:decorative xmlns:adec="http://schemas.microsoft.com/office/drawing/2017/decorative" val="1"/>
              </a:ext>
            </a:extLst>
          </p:cNvPr>
          <p:cNvSpPr/>
          <p:nvPr userDrawn="1"/>
        </p:nvSpPr>
        <p:spPr>
          <a:xfrm>
            <a:off x="0" y="0"/>
            <a:ext cx="6099048" cy="629560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1DE5186-67C1-B359-C926-CCDBFEE7B85C}"/>
              </a:ext>
              <a:ext uri="{C183D7F6-B498-43B3-948B-1728B52AA6E4}">
                <adec:decorative xmlns:adec="http://schemas.microsoft.com/office/drawing/2017/decorative" val="1"/>
              </a:ext>
            </a:extLst>
          </p:cNvPr>
          <p:cNvSpPr/>
          <p:nvPr userDrawn="1"/>
        </p:nvSpPr>
        <p:spPr>
          <a:xfrm>
            <a:off x="0" y="2"/>
            <a:ext cx="12192000" cy="982470"/>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5384C01-632A-A7B9-9D4B-524348E68435}"/>
              </a:ext>
            </a:extLst>
          </p:cNvPr>
          <p:cNvSpPr>
            <a:spLocks noGrp="1"/>
          </p:cNvSpPr>
          <p:nvPr>
            <p:ph type="title" hasCustomPrompt="1"/>
          </p:nvPr>
        </p:nvSpPr>
        <p:spPr>
          <a:xfrm>
            <a:off x="1907984" y="89205"/>
            <a:ext cx="10265728" cy="845560"/>
          </a:xfrm>
          <a:prstGeom prst="rect">
            <a:avLst/>
          </a:prstGeom>
        </p:spPr>
        <p:txBody>
          <a:bodyPr anchor="ctr"/>
          <a:lstStyle>
            <a:lvl1pPr>
              <a:defRPr sz="4200" b="1">
                <a:solidFill>
                  <a:schemeClr val="bg1"/>
                </a:solidFill>
                <a:latin typeface="Arial" panose="020B0604020202020204" pitchFamily="34" charset="0"/>
                <a:cs typeface="Arial" panose="020B0604020202020204" pitchFamily="34" charset="0"/>
              </a:defRPr>
            </a:lvl1pPr>
          </a:lstStyle>
          <a:p>
            <a:r>
              <a:rPr lang="en-US" dirty="0"/>
              <a:t>Placeholder text</a:t>
            </a:r>
          </a:p>
        </p:txBody>
      </p:sp>
      <p:cxnSp>
        <p:nvCxnSpPr>
          <p:cNvPr id="6" name="Straight Connector 5">
            <a:extLst>
              <a:ext uri="{FF2B5EF4-FFF2-40B4-BE49-F238E27FC236}">
                <a16:creationId xmlns:a16="http://schemas.microsoft.com/office/drawing/2014/main" id="{0E5333ED-66D4-E3B8-37DF-E15929A5B040}"/>
              </a:ext>
            </a:extLst>
          </p:cNvPr>
          <p:cNvCxnSpPr>
            <a:cxnSpLocks/>
          </p:cNvCxnSpPr>
          <p:nvPr userDrawn="1"/>
        </p:nvCxnSpPr>
        <p:spPr>
          <a:xfrm>
            <a:off x="1796569" y="222433"/>
            <a:ext cx="0" cy="548640"/>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8965AFE2-A332-CC63-2957-D5658503AD4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72586" y="224973"/>
            <a:ext cx="1181100" cy="546100"/>
          </a:xfrm>
          <a:prstGeom prst="rect">
            <a:avLst/>
          </a:prstGeom>
        </p:spPr>
      </p:pic>
      <p:pic>
        <p:nvPicPr>
          <p:cNvPr id="10" name="Picture 9">
            <a:extLst>
              <a:ext uri="{FF2B5EF4-FFF2-40B4-BE49-F238E27FC236}">
                <a16:creationId xmlns:a16="http://schemas.microsoft.com/office/drawing/2014/main" id="{F0E4BE90-3E91-C3AD-1BCA-87F107D57906}"/>
              </a:ext>
            </a:extLst>
          </p:cNvPr>
          <p:cNvPicPr>
            <a:picLocks noChangeAspect="1"/>
          </p:cNvPicPr>
          <p:nvPr userDrawn="1"/>
        </p:nvPicPr>
        <p:blipFill>
          <a:blip r:embed="rId3"/>
          <a:srcRect/>
          <a:stretch/>
        </p:blipFill>
        <p:spPr>
          <a:xfrm>
            <a:off x="-7620" y="6393855"/>
            <a:ext cx="12207240" cy="476845"/>
          </a:xfrm>
          <a:prstGeom prst="rect">
            <a:avLst/>
          </a:prstGeom>
        </p:spPr>
      </p:pic>
    </p:spTree>
    <p:extLst>
      <p:ext uri="{BB962C8B-B14F-4D97-AF65-F5344CB8AC3E}">
        <p14:creationId xmlns:p14="http://schemas.microsoft.com/office/powerpoint/2010/main" val="5802228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 - spli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413478-4773-ED13-1319-B8E212A2A543}"/>
              </a:ext>
              <a:ext uri="{C183D7F6-B498-43B3-948B-1728B52AA6E4}">
                <adec:decorative xmlns:adec="http://schemas.microsoft.com/office/drawing/2017/decorative" val="1"/>
              </a:ext>
            </a:extLst>
          </p:cNvPr>
          <p:cNvSpPr/>
          <p:nvPr userDrawn="1"/>
        </p:nvSpPr>
        <p:spPr>
          <a:xfrm>
            <a:off x="0" y="0"/>
            <a:ext cx="6099048" cy="629560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CEB58F73-BC2C-7296-C978-E3EF50244E15}"/>
              </a:ext>
            </a:extLst>
          </p:cNvPr>
          <p:cNvPicPr>
            <a:picLocks noChangeAspect="1"/>
          </p:cNvPicPr>
          <p:nvPr userDrawn="1"/>
        </p:nvPicPr>
        <p:blipFill>
          <a:blip r:embed="rId2"/>
          <a:srcRect/>
          <a:stretch/>
        </p:blipFill>
        <p:spPr>
          <a:xfrm>
            <a:off x="-7620" y="6393855"/>
            <a:ext cx="12207240" cy="476845"/>
          </a:xfrm>
          <a:prstGeom prst="rect">
            <a:avLst/>
          </a:prstGeom>
        </p:spPr>
      </p:pic>
    </p:spTree>
    <p:extLst>
      <p:ext uri="{BB962C8B-B14F-4D97-AF65-F5344CB8AC3E}">
        <p14:creationId xmlns:p14="http://schemas.microsoft.com/office/powerpoint/2010/main" val="353526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 - blank 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1659E9-FEF7-44C2-17EE-30FDA2D689E7}"/>
              </a:ext>
              <a:ext uri="{C183D7F6-B498-43B3-948B-1728B52AA6E4}">
                <adec:decorative xmlns:adec="http://schemas.microsoft.com/office/drawing/2017/decorative" val="1"/>
              </a:ext>
            </a:extLst>
          </p:cNvPr>
          <p:cNvSpPr/>
          <p:nvPr userDrawn="1"/>
        </p:nvSpPr>
        <p:spPr>
          <a:xfrm>
            <a:off x="0" y="0"/>
            <a:ext cx="12192000" cy="6295604"/>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DF237F8B-0EE9-8FF5-3878-C26D7669AEF4}"/>
              </a:ext>
            </a:extLst>
          </p:cNvPr>
          <p:cNvPicPr>
            <a:picLocks noChangeAspect="1"/>
          </p:cNvPicPr>
          <p:nvPr userDrawn="1"/>
        </p:nvPicPr>
        <p:blipFill>
          <a:blip r:embed="rId2"/>
          <a:srcRect/>
          <a:stretch/>
        </p:blipFill>
        <p:spPr>
          <a:xfrm>
            <a:off x="-7620" y="6393855"/>
            <a:ext cx="12207240" cy="476845"/>
          </a:xfrm>
          <a:prstGeom prst="rect">
            <a:avLst/>
          </a:prstGeom>
        </p:spPr>
      </p:pic>
    </p:spTree>
    <p:extLst>
      <p:ext uri="{BB962C8B-B14F-4D97-AF65-F5344CB8AC3E}">
        <p14:creationId xmlns:p14="http://schemas.microsoft.com/office/powerpoint/2010/main" val="1415482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Main - headin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AC3FA7-29F2-F0B8-9280-96A0BA45B0F3}"/>
              </a:ext>
              <a:ext uri="{C183D7F6-B498-43B3-948B-1728B52AA6E4}">
                <adec:decorative xmlns:adec="http://schemas.microsoft.com/office/drawing/2017/decorative" val="1"/>
              </a:ext>
            </a:extLst>
          </p:cNvPr>
          <p:cNvSpPr/>
          <p:nvPr userDrawn="1"/>
        </p:nvSpPr>
        <p:spPr>
          <a:xfrm>
            <a:off x="0" y="2"/>
            <a:ext cx="12192000" cy="982470"/>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87A4AADE-2994-BA04-3006-F9F58DE7F8CE}"/>
              </a:ext>
            </a:extLst>
          </p:cNvPr>
          <p:cNvSpPr>
            <a:spLocks noGrp="1"/>
          </p:cNvSpPr>
          <p:nvPr>
            <p:ph type="title" hasCustomPrompt="1"/>
          </p:nvPr>
        </p:nvSpPr>
        <p:spPr>
          <a:xfrm>
            <a:off x="1907984" y="89205"/>
            <a:ext cx="10265728" cy="845560"/>
          </a:xfrm>
          <a:prstGeom prst="rect">
            <a:avLst/>
          </a:prstGeom>
        </p:spPr>
        <p:txBody>
          <a:bodyPr anchor="ctr"/>
          <a:lstStyle>
            <a:lvl1pPr>
              <a:defRPr sz="4200" b="1">
                <a:solidFill>
                  <a:schemeClr val="bg1"/>
                </a:solidFill>
                <a:latin typeface="Arial" panose="020B0604020202020204" pitchFamily="34" charset="0"/>
                <a:cs typeface="Arial" panose="020B0604020202020204" pitchFamily="34" charset="0"/>
              </a:defRPr>
            </a:lvl1pPr>
          </a:lstStyle>
          <a:p>
            <a:r>
              <a:rPr lang="en-US" dirty="0"/>
              <a:t>Placeholder text</a:t>
            </a:r>
          </a:p>
        </p:txBody>
      </p:sp>
      <p:cxnSp>
        <p:nvCxnSpPr>
          <p:cNvPr id="8" name="Straight Connector 7">
            <a:extLst>
              <a:ext uri="{FF2B5EF4-FFF2-40B4-BE49-F238E27FC236}">
                <a16:creationId xmlns:a16="http://schemas.microsoft.com/office/drawing/2014/main" id="{093C5F57-BDE9-48F5-3C8B-7D8138BE7998}"/>
              </a:ext>
            </a:extLst>
          </p:cNvPr>
          <p:cNvCxnSpPr>
            <a:cxnSpLocks/>
          </p:cNvCxnSpPr>
          <p:nvPr userDrawn="1"/>
        </p:nvCxnSpPr>
        <p:spPr>
          <a:xfrm>
            <a:off x="1796569" y="222433"/>
            <a:ext cx="0" cy="548640"/>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5B682C6A-3B47-0C92-AB44-CC14F020C81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72586" y="224973"/>
            <a:ext cx="1181100" cy="546100"/>
          </a:xfrm>
          <a:prstGeom prst="rect">
            <a:avLst/>
          </a:prstGeom>
        </p:spPr>
      </p:pic>
    </p:spTree>
    <p:extLst>
      <p:ext uri="{BB962C8B-B14F-4D97-AF65-F5344CB8AC3E}">
        <p14:creationId xmlns:p14="http://schemas.microsoft.com/office/powerpoint/2010/main" val="13635207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 - headin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404E9E-556D-7B0E-C793-B1B7A5F36121}"/>
              </a:ext>
              <a:ext uri="{C183D7F6-B498-43B3-948B-1728B52AA6E4}">
                <adec:decorative xmlns:adec="http://schemas.microsoft.com/office/drawing/2017/decorative" val="1"/>
              </a:ext>
            </a:extLst>
          </p:cNvPr>
          <p:cNvSpPr/>
          <p:nvPr userDrawn="1"/>
        </p:nvSpPr>
        <p:spPr>
          <a:xfrm>
            <a:off x="0" y="2"/>
            <a:ext cx="12192000" cy="982470"/>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6ABB5631-056D-2324-AA8B-A76E9A1455AA}"/>
              </a:ext>
            </a:extLst>
          </p:cNvPr>
          <p:cNvSpPr>
            <a:spLocks noGrp="1"/>
          </p:cNvSpPr>
          <p:nvPr>
            <p:ph type="title" hasCustomPrompt="1"/>
          </p:nvPr>
        </p:nvSpPr>
        <p:spPr>
          <a:xfrm>
            <a:off x="1907984" y="89205"/>
            <a:ext cx="10265728" cy="845560"/>
          </a:xfrm>
          <a:prstGeom prst="rect">
            <a:avLst/>
          </a:prstGeom>
        </p:spPr>
        <p:txBody>
          <a:bodyPr anchor="ctr"/>
          <a:lstStyle>
            <a:lvl1pPr>
              <a:defRPr sz="4200" b="1">
                <a:solidFill>
                  <a:schemeClr val="bg1"/>
                </a:solidFill>
                <a:latin typeface="Arial" panose="020B0604020202020204" pitchFamily="34" charset="0"/>
                <a:cs typeface="Arial" panose="020B0604020202020204" pitchFamily="34" charset="0"/>
              </a:defRPr>
            </a:lvl1pPr>
          </a:lstStyle>
          <a:p>
            <a:r>
              <a:rPr lang="en-US" dirty="0"/>
              <a:t>Placeholder text</a:t>
            </a:r>
          </a:p>
        </p:txBody>
      </p:sp>
      <p:cxnSp>
        <p:nvCxnSpPr>
          <p:cNvPr id="5" name="Straight Connector 4">
            <a:extLst>
              <a:ext uri="{FF2B5EF4-FFF2-40B4-BE49-F238E27FC236}">
                <a16:creationId xmlns:a16="http://schemas.microsoft.com/office/drawing/2014/main" id="{989EEC7F-5E00-6723-A1DD-AACD9514763C}"/>
              </a:ext>
            </a:extLst>
          </p:cNvPr>
          <p:cNvCxnSpPr>
            <a:cxnSpLocks/>
          </p:cNvCxnSpPr>
          <p:nvPr userDrawn="1"/>
        </p:nvCxnSpPr>
        <p:spPr>
          <a:xfrm>
            <a:off x="1796569" y="222433"/>
            <a:ext cx="0" cy="548640"/>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387507E2-9D93-9E85-8292-FAF38C6136F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72586" y="224973"/>
            <a:ext cx="1181100" cy="546100"/>
          </a:xfrm>
          <a:prstGeom prst="rect">
            <a:avLst/>
          </a:prstGeom>
        </p:spPr>
      </p:pic>
      <p:pic>
        <p:nvPicPr>
          <p:cNvPr id="9" name="Picture 8">
            <a:extLst>
              <a:ext uri="{FF2B5EF4-FFF2-40B4-BE49-F238E27FC236}">
                <a16:creationId xmlns:a16="http://schemas.microsoft.com/office/drawing/2014/main" id="{96E98932-5CD6-E9E9-9C51-2E715364DC7A}"/>
              </a:ext>
            </a:extLst>
          </p:cNvPr>
          <p:cNvPicPr>
            <a:picLocks noChangeAspect="1"/>
          </p:cNvPicPr>
          <p:nvPr userDrawn="1"/>
        </p:nvPicPr>
        <p:blipFill>
          <a:blip r:embed="rId3"/>
          <a:srcRect/>
          <a:stretch/>
        </p:blipFill>
        <p:spPr>
          <a:xfrm>
            <a:off x="-7620" y="6393855"/>
            <a:ext cx="12207240" cy="476845"/>
          </a:xfrm>
          <a:prstGeom prst="rect">
            <a:avLst/>
          </a:prstGeom>
        </p:spPr>
      </p:pic>
    </p:spTree>
    <p:extLst>
      <p:ext uri="{BB962C8B-B14F-4D97-AF65-F5344CB8AC3E}">
        <p14:creationId xmlns:p14="http://schemas.microsoft.com/office/powerpoint/2010/main" val="9334224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 - question 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3C3ED8-A559-479B-2BC7-94279E8B5537}"/>
              </a:ext>
              <a:ext uri="{C183D7F6-B498-43B3-948B-1728B52AA6E4}">
                <adec:decorative xmlns:adec="http://schemas.microsoft.com/office/drawing/2017/decorative" val="1"/>
              </a:ext>
            </a:extLst>
          </p:cNvPr>
          <p:cNvSpPr/>
          <p:nvPr userDrawn="1"/>
        </p:nvSpPr>
        <p:spPr>
          <a:xfrm>
            <a:off x="0" y="0"/>
            <a:ext cx="12192000" cy="6295604"/>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0C27CDF-62F6-7AD4-B84A-B461FA56F024}"/>
              </a:ext>
            </a:extLst>
          </p:cNvPr>
          <p:cNvPicPr>
            <a:picLocks noChangeAspect="1"/>
          </p:cNvPicPr>
          <p:nvPr userDrawn="1"/>
        </p:nvPicPr>
        <p:blipFill>
          <a:blip r:embed="rId2"/>
          <a:srcRect/>
          <a:stretch/>
        </p:blipFill>
        <p:spPr>
          <a:xfrm>
            <a:off x="0" y="-160447"/>
            <a:ext cx="4831559" cy="6456051"/>
          </a:xfrm>
          <a:prstGeom prst="rect">
            <a:avLst/>
          </a:prstGeom>
        </p:spPr>
      </p:pic>
      <p:pic>
        <p:nvPicPr>
          <p:cNvPr id="7" name="Picture 6">
            <a:extLst>
              <a:ext uri="{FF2B5EF4-FFF2-40B4-BE49-F238E27FC236}">
                <a16:creationId xmlns:a16="http://schemas.microsoft.com/office/drawing/2014/main" id="{297F863E-D599-A793-C5D7-6369D9FC4C1A}"/>
              </a:ext>
            </a:extLst>
          </p:cNvPr>
          <p:cNvPicPr>
            <a:picLocks noChangeAspect="1"/>
          </p:cNvPicPr>
          <p:nvPr userDrawn="1"/>
        </p:nvPicPr>
        <p:blipFill>
          <a:blip r:embed="rId3"/>
          <a:srcRect/>
          <a:stretch/>
        </p:blipFill>
        <p:spPr>
          <a:xfrm>
            <a:off x="-7620" y="6393855"/>
            <a:ext cx="12207240" cy="476845"/>
          </a:xfrm>
          <a:prstGeom prst="rect">
            <a:avLst/>
          </a:prstGeom>
        </p:spPr>
      </p:pic>
    </p:spTree>
    <p:extLst>
      <p:ext uri="{BB962C8B-B14F-4D97-AF65-F5344CB8AC3E}">
        <p14:creationId xmlns:p14="http://schemas.microsoft.com/office/powerpoint/2010/main" val="25238166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 - question U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3C3ED8-A559-479B-2BC7-94279E8B5537}"/>
              </a:ext>
              <a:ext uri="{C183D7F6-B498-43B3-948B-1728B52AA6E4}">
                <adec:decorative xmlns:adec="http://schemas.microsoft.com/office/drawing/2017/decorative" val="1"/>
              </a:ext>
            </a:extLst>
          </p:cNvPr>
          <p:cNvSpPr/>
          <p:nvPr userDrawn="1"/>
        </p:nvSpPr>
        <p:spPr>
          <a:xfrm>
            <a:off x="0" y="0"/>
            <a:ext cx="12192000" cy="6295604"/>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529D8A2-BD8E-638F-208B-BE12DECBAEF9}"/>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5141"/>
            <a:ext cx="4847949" cy="6477956"/>
          </a:xfrm>
          <a:prstGeom prst="rect">
            <a:avLst/>
          </a:prstGeom>
        </p:spPr>
      </p:pic>
      <p:pic>
        <p:nvPicPr>
          <p:cNvPr id="7" name="Picture 6">
            <a:extLst>
              <a:ext uri="{FF2B5EF4-FFF2-40B4-BE49-F238E27FC236}">
                <a16:creationId xmlns:a16="http://schemas.microsoft.com/office/drawing/2014/main" id="{EF6776DF-AD21-23AC-415C-AB1C247251A5}"/>
              </a:ext>
            </a:extLst>
          </p:cNvPr>
          <p:cNvPicPr>
            <a:picLocks noChangeAspect="1"/>
          </p:cNvPicPr>
          <p:nvPr userDrawn="1"/>
        </p:nvPicPr>
        <p:blipFill>
          <a:blip r:embed="rId3"/>
          <a:srcRect/>
          <a:stretch/>
        </p:blipFill>
        <p:spPr>
          <a:xfrm>
            <a:off x="-7620" y="6393855"/>
            <a:ext cx="12207240" cy="476845"/>
          </a:xfrm>
          <a:prstGeom prst="rect">
            <a:avLst/>
          </a:prstGeom>
        </p:spPr>
      </p:pic>
    </p:spTree>
    <p:extLst>
      <p:ext uri="{BB962C8B-B14F-4D97-AF65-F5344CB8AC3E}">
        <p14:creationId xmlns:p14="http://schemas.microsoft.com/office/powerpoint/2010/main" val="40752469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 - question U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3C3ED8-A559-479B-2BC7-94279E8B5537}"/>
              </a:ext>
              <a:ext uri="{C183D7F6-B498-43B3-948B-1728B52AA6E4}">
                <adec:decorative xmlns:adec="http://schemas.microsoft.com/office/drawing/2017/decorative" val="1"/>
              </a:ext>
            </a:extLst>
          </p:cNvPr>
          <p:cNvSpPr/>
          <p:nvPr userDrawn="1"/>
        </p:nvSpPr>
        <p:spPr>
          <a:xfrm>
            <a:off x="0" y="0"/>
            <a:ext cx="12192000" cy="6295604"/>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F1F9F2AE-E14E-030B-DA50-E87455EF24CC}"/>
              </a:ext>
            </a:extLst>
          </p:cNvPr>
          <p:cNvPicPr>
            <a:picLocks noChangeAspect="1"/>
          </p:cNvPicPr>
          <p:nvPr userDrawn="1"/>
        </p:nvPicPr>
        <p:blipFill>
          <a:blip r:embed="rId2"/>
          <a:srcRect/>
          <a:stretch/>
        </p:blipFill>
        <p:spPr>
          <a:xfrm>
            <a:off x="8070386" y="-1"/>
            <a:ext cx="4118578" cy="6472053"/>
          </a:xfrm>
          <a:prstGeom prst="rect">
            <a:avLst/>
          </a:prstGeom>
        </p:spPr>
      </p:pic>
      <p:pic>
        <p:nvPicPr>
          <p:cNvPr id="7" name="Picture 6">
            <a:extLst>
              <a:ext uri="{FF2B5EF4-FFF2-40B4-BE49-F238E27FC236}">
                <a16:creationId xmlns:a16="http://schemas.microsoft.com/office/drawing/2014/main" id="{EB96DB30-F767-60C6-E270-8B98C0F8EFE7}"/>
              </a:ext>
            </a:extLst>
          </p:cNvPr>
          <p:cNvPicPr>
            <a:picLocks noChangeAspect="1"/>
          </p:cNvPicPr>
          <p:nvPr userDrawn="1"/>
        </p:nvPicPr>
        <p:blipFill>
          <a:blip r:embed="rId3"/>
          <a:srcRect/>
          <a:stretch/>
        </p:blipFill>
        <p:spPr>
          <a:xfrm>
            <a:off x="-7620" y="6393855"/>
            <a:ext cx="12207240" cy="476845"/>
          </a:xfrm>
          <a:prstGeom prst="rect">
            <a:avLst/>
          </a:prstGeom>
        </p:spPr>
      </p:pic>
    </p:spTree>
    <p:extLst>
      <p:ext uri="{BB962C8B-B14F-4D97-AF65-F5344CB8AC3E}">
        <p14:creationId xmlns:p14="http://schemas.microsoft.com/office/powerpoint/2010/main" val="36976241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 - question L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3C3ED8-A559-479B-2BC7-94279E8B5537}"/>
              </a:ext>
              <a:ext uri="{C183D7F6-B498-43B3-948B-1728B52AA6E4}">
                <adec:decorative xmlns:adec="http://schemas.microsoft.com/office/drawing/2017/decorative" val="1"/>
              </a:ext>
            </a:extLst>
          </p:cNvPr>
          <p:cNvSpPr/>
          <p:nvPr userDrawn="1"/>
        </p:nvSpPr>
        <p:spPr>
          <a:xfrm>
            <a:off x="0" y="0"/>
            <a:ext cx="12192000" cy="6295604"/>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0BD798A-7100-0F37-B2FA-933FCC4F1DA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8106071" y="-169855"/>
            <a:ext cx="4082893" cy="6465459"/>
          </a:xfrm>
          <a:prstGeom prst="rect">
            <a:avLst/>
          </a:prstGeom>
        </p:spPr>
      </p:pic>
      <p:pic>
        <p:nvPicPr>
          <p:cNvPr id="7" name="Picture 6">
            <a:extLst>
              <a:ext uri="{FF2B5EF4-FFF2-40B4-BE49-F238E27FC236}">
                <a16:creationId xmlns:a16="http://schemas.microsoft.com/office/drawing/2014/main" id="{AF7E4CBF-F024-7821-E757-6763F829C36E}"/>
              </a:ext>
            </a:extLst>
          </p:cNvPr>
          <p:cNvPicPr>
            <a:picLocks noChangeAspect="1"/>
          </p:cNvPicPr>
          <p:nvPr userDrawn="1"/>
        </p:nvPicPr>
        <p:blipFill>
          <a:blip r:embed="rId3"/>
          <a:srcRect/>
          <a:stretch/>
        </p:blipFill>
        <p:spPr>
          <a:xfrm>
            <a:off x="-7620" y="6393855"/>
            <a:ext cx="12207240" cy="476845"/>
          </a:xfrm>
          <a:prstGeom prst="rect">
            <a:avLst/>
          </a:prstGeom>
        </p:spPr>
      </p:pic>
    </p:spTree>
    <p:extLst>
      <p:ext uri="{BB962C8B-B14F-4D97-AF65-F5344CB8AC3E}">
        <p14:creationId xmlns:p14="http://schemas.microsoft.com/office/powerpoint/2010/main" val="12374517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 - heading spli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413478-4773-ED13-1319-B8E212A2A543}"/>
              </a:ext>
              <a:ext uri="{C183D7F6-B498-43B3-948B-1728B52AA6E4}">
                <adec:decorative xmlns:adec="http://schemas.microsoft.com/office/drawing/2017/decorative" val="1"/>
              </a:ext>
            </a:extLst>
          </p:cNvPr>
          <p:cNvSpPr/>
          <p:nvPr userDrawn="1"/>
        </p:nvSpPr>
        <p:spPr>
          <a:xfrm>
            <a:off x="0" y="0"/>
            <a:ext cx="6099048" cy="629560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06142F4C-F86D-A27C-5227-6CE5CA955B9A}"/>
              </a:ext>
              <a:ext uri="{C183D7F6-B498-43B3-948B-1728B52AA6E4}">
                <adec:decorative xmlns:adec="http://schemas.microsoft.com/office/drawing/2017/decorative" val="1"/>
              </a:ext>
            </a:extLst>
          </p:cNvPr>
          <p:cNvSpPr/>
          <p:nvPr userDrawn="1"/>
        </p:nvSpPr>
        <p:spPr>
          <a:xfrm>
            <a:off x="0" y="2"/>
            <a:ext cx="12192000" cy="982470"/>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82B5AF3E-C24A-837C-7839-FC318CB4CFD1}"/>
              </a:ext>
            </a:extLst>
          </p:cNvPr>
          <p:cNvSpPr>
            <a:spLocks noGrp="1"/>
          </p:cNvSpPr>
          <p:nvPr>
            <p:ph type="title" hasCustomPrompt="1"/>
          </p:nvPr>
        </p:nvSpPr>
        <p:spPr>
          <a:xfrm>
            <a:off x="1907984" y="89205"/>
            <a:ext cx="10265728" cy="845560"/>
          </a:xfrm>
          <a:prstGeom prst="rect">
            <a:avLst/>
          </a:prstGeom>
        </p:spPr>
        <p:txBody>
          <a:bodyPr anchor="ctr"/>
          <a:lstStyle>
            <a:lvl1pPr>
              <a:defRPr sz="4200" b="1">
                <a:solidFill>
                  <a:schemeClr val="bg1"/>
                </a:solidFill>
                <a:latin typeface="Arial" panose="020B0604020202020204" pitchFamily="34" charset="0"/>
                <a:cs typeface="Arial" panose="020B0604020202020204" pitchFamily="34" charset="0"/>
              </a:defRPr>
            </a:lvl1pPr>
          </a:lstStyle>
          <a:p>
            <a:r>
              <a:rPr lang="en-US" dirty="0"/>
              <a:t>Placeholder text</a:t>
            </a:r>
          </a:p>
        </p:txBody>
      </p:sp>
      <p:cxnSp>
        <p:nvCxnSpPr>
          <p:cNvPr id="6" name="Straight Connector 5">
            <a:extLst>
              <a:ext uri="{FF2B5EF4-FFF2-40B4-BE49-F238E27FC236}">
                <a16:creationId xmlns:a16="http://schemas.microsoft.com/office/drawing/2014/main" id="{8C1429F1-3B43-2487-413B-13AF4631C42E}"/>
              </a:ext>
            </a:extLst>
          </p:cNvPr>
          <p:cNvCxnSpPr>
            <a:cxnSpLocks/>
          </p:cNvCxnSpPr>
          <p:nvPr userDrawn="1"/>
        </p:nvCxnSpPr>
        <p:spPr>
          <a:xfrm>
            <a:off x="1796569" y="222433"/>
            <a:ext cx="0" cy="548640"/>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BA0F81CD-2C6F-75AE-B2B5-E175899733E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72586" y="224973"/>
            <a:ext cx="1181100" cy="546100"/>
          </a:xfrm>
          <a:prstGeom prst="rect">
            <a:avLst/>
          </a:prstGeom>
        </p:spPr>
      </p:pic>
      <p:pic>
        <p:nvPicPr>
          <p:cNvPr id="10" name="Picture 9">
            <a:extLst>
              <a:ext uri="{FF2B5EF4-FFF2-40B4-BE49-F238E27FC236}">
                <a16:creationId xmlns:a16="http://schemas.microsoft.com/office/drawing/2014/main" id="{F2D3174F-DDB4-9218-C08B-65F82503D1CC}"/>
              </a:ext>
            </a:extLst>
          </p:cNvPr>
          <p:cNvPicPr>
            <a:picLocks noChangeAspect="1"/>
          </p:cNvPicPr>
          <p:nvPr userDrawn="1"/>
        </p:nvPicPr>
        <p:blipFill>
          <a:blip r:embed="rId3"/>
          <a:srcRect/>
          <a:stretch/>
        </p:blipFill>
        <p:spPr>
          <a:xfrm>
            <a:off x="-7620" y="6393855"/>
            <a:ext cx="12207240" cy="476845"/>
          </a:xfrm>
          <a:prstGeom prst="rect">
            <a:avLst/>
          </a:prstGeom>
        </p:spPr>
      </p:pic>
    </p:spTree>
    <p:extLst>
      <p:ext uri="{BB962C8B-B14F-4D97-AF65-F5344CB8AC3E}">
        <p14:creationId xmlns:p14="http://schemas.microsoft.com/office/powerpoint/2010/main" val="21419017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 - spli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413478-4773-ED13-1319-B8E212A2A543}"/>
              </a:ext>
              <a:ext uri="{C183D7F6-B498-43B3-948B-1728B52AA6E4}">
                <adec:decorative xmlns:adec="http://schemas.microsoft.com/office/drawing/2017/decorative" val="1"/>
              </a:ext>
            </a:extLst>
          </p:cNvPr>
          <p:cNvSpPr/>
          <p:nvPr userDrawn="1"/>
        </p:nvSpPr>
        <p:spPr>
          <a:xfrm>
            <a:off x="0" y="0"/>
            <a:ext cx="6099048" cy="629560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904EFA48-F403-9AED-1C84-7E50F31F2143}"/>
              </a:ext>
            </a:extLst>
          </p:cNvPr>
          <p:cNvPicPr>
            <a:picLocks noChangeAspect="1"/>
          </p:cNvPicPr>
          <p:nvPr userDrawn="1"/>
        </p:nvPicPr>
        <p:blipFill>
          <a:blip r:embed="rId2"/>
          <a:srcRect/>
          <a:stretch/>
        </p:blipFill>
        <p:spPr>
          <a:xfrm>
            <a:off x="-7620" y="6393855"/>
            <a:ext cx="12207240" cy="476845"/>
          </a:xfrm>
          <a:prstGeom prst="rect">
            <a:avLst/>
          </a:prstGeom>
        </p:spPr>
      </p:pic>
    </p:spTree>
    <p:extLst>
      <p:ext uri="{BB962C8B-B14F-4D97-AF65-F5344CB8AC3E}">
        <p14:creationId xmlns:p14="http://schemas.microsoft.com/office/powerpoint/2010/main" val="31290400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 - dark 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1659E9-FEF7-44C2-17EE-30FDA2D689E7}"/>
              </a:ext>
              <a:ext uri="{C183D7F6-B498-43B3-948B-1728B52AA6E4}">
                <adec:decorative xmlns:adec="http://schemas.microsoft.com/office/drawing/2017/decorative" val="1"/>
              </a:ext>
            </a:extLst>
          </p:cNvPr>
          <p:cNvSpPr/>
          <p:nvPr userDrawn="1"/>
        </p:nvSpPr>
        <p:spPr>
          <a:xfrm>
            <a:off x="0" y="0"/>
            <a:ext cx="12192000" cy="629560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AA64A01B-2EC3-9391-5F0F-ADA6B42D36AF}"/>
              </a:ext>
            </a:extLst>
          </p:cNvPr>
          <p:cNvPicPr>
            <a:picLocks noChangeAspect="1"/>
          </p:cNvPicPr>
          <p:nvPr userDrawn="1"/>
        </p:nvPicPr>
        <p:blipFill>
          <a:blip r:embed="rId2"/>
          <a:srcRect/>
          <a:stretch/>
        </p:blipFill>
        <p:spPr>
          <a:xfrm>
            <a:off x="-7620" y="6393855"/>
            <a:ext cx="12207240" cy="476845"/>
          </a:xfrm>
          <a:prstGeom prst="rect">
            <a:avLst/>
          </a:prstGeom>
        </p:spPr>
      </p:pic>
    </p:spTree>
    <p:extLst>
      <p:ext uri="{BB962C8B-B14F-4D97-AF65-F5344CB8AC3E}">
        <p14:creationId xmlns:p14="http://schemas.microsoft.com/office/powerpoint/2010/main" val="33191838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 - headin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3E8BBD-26C3-8A5B-DAB2-F54820AB9BBD}"/>
              </a:ext>
              <a:ext uri="{C183D7F6-B498-43B3-948B-1728B52AA6E4}">
                <adec:decorative xmlns:adec="http://schemas.microsoft.com/office/drawing/2017/decorative" val="1"/>
              </a:ext>
            </a:extLst>
          </p:cNvPr>
          <p:cNvSpPr/>
          <p:nvPr userDrawn="1"/>
        </p:nvSpPr>
        <p:spPr>
          <a:xfrm>
            <a:off x="0" y="2"/>
            <a:ext cx="12192000" cy="982470"/>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7F0514E-5F1F-EFE8-4735-CEC49F7B9F7F}"/>
              </a:ext>
            </a:extLst>
          </p:cNvPr>
          <p:cNvSpPr>
            <a:spLocks noGrp="1"/>
          </p:cNvSpPr>
          <p:nvPr>
            <p:ph type="title" hasCustomPrompt="1"/>
          </p:nvPr>
        </p:nvSpPr>
        <p:spPr>
          <a:xfrm>
            <a:off x="1907984" y="89205"/>
            <a:ext cx="10265728" cy="845560"/>
          </a:xfrm>
          <a:prstGeom prst="rect">
            <a:avLst/>
          </a:prstGeom>
        </p:spPr>
        <p:txBody>
          <a:bodyPr anchor="ctr"/>
          <a:lstStyle>
            <a:lvl1pPr>
              <a:defRPr sz="4200" b="1">
                <a:solidFill>
                  <a:schemeClr val="bg1"/>
                </a:solidFill>
                <a:latin typeface="Arial" panose="020B0604020202020204" pitchFamily="34" charset="0"/>
                <a:cs typeface="Arial" panose="020B0604020202020204" pitchFamily="34" charset="0"/>
              </a:defRPr>
            </a:lvl1pPr>
          </a:lstStyle>
          <a:p>
            <a:r>
              <a:rPr lang="en-US" dirty="0"/>
              <a:t>Placeholder text</a:t>
            </a:r>
          </a:p>
        </p:txBody>
      </p:sp>
      <p:cxnSp>
        <p:nvCxnSpPr>
          <p:cNvPr id="5" name="Straight Connector 4">
            <a:extLst>
              <a:ext uri="{FF2B5EF4-FFF2-40B4-BE49-F238E27FC236}">
                <a16:creationId xmlns:a16="http://schemas.microsoft.com/office/drawing/2014/main" id="{E7CF7217-4A2B-53F1-640E-8FFBDA6B5DF2}"/>
              </a:ext>
            </a:extLst>
          </p:cNvPr>
          <p:cNvCxnSpPr>
            <a:cxnSpLocks/>
          </p:cNvCxnSpPr>
          <p:nvPr userDrawn="1"/>
        </p:nvCxnSpPr>
        <p:spPr>
          <a:xfrm>
            <a:off x="1796569" y="222433"/>
            <a:ext cx="0" cy="548640"/>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34873E99-20BE-7226-387A-BDB4E63C9CE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72586" y="224973"/>
            <a:ext cx="1181100" cy="546100"/>
          </a:xfrm>
          <a:prstGeom prst="rect">
            <a:avLst/>
          </a:prstGeom>
        </p:spPr>
      </p:pic>
      <p:pic>
        <p:nvPicPr>
          <p:cNvPr id="8" name="Picture 7">
            <a:extLst>
              <a:ext uri="{FF2B5EF4-FFF2-40B4-BE49-F238E27FC236}">
                <a16:creationId xmlns:a16="http://schemas.microsoft.com/office/drawing/2014/main" id="{795778CB-46F5-916C-DBC2-A4F9F3502194}"/>
              </a:ext>
            </a:extLst>
          </p:cNvPr>
          <p:cNvPicPr>
            <a:picLocks noChangeAspect="1"/>
          </p:cNvPicPr>
          <p:nvPr userDrawn="1"/>
        </p:nvPicPr>
        <p:blipFill>
          <a:blip r:embed="rId3"/>
          <a:srcRect/>
          <a:stretch/>
        </p:blipFill>
        <p:spPr>
          <a:xfrm>
            <a:off x="-7620" y="6393855"/>
            <a:ext cx="12207240" cy="476845"/>
          </a:xfrm>
          <a:prstGeom prst="rect">
            <a:avLst/>
          </a:prstGeom>
        </p:spPr>
      </p:pic>
    </p:spTree>
    <p:extLst>
      <p:ext uri="{BB962C8B-B14F-4D97-AF65-F5344CB8AC3E}">
        <p14:creationId xmlns:p14="http://schemas.microsoft.com/office/powerpoint/2010/main" val="10465770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 - question 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3C3ED8-A559-479B-2BC7-94279E8B5537}"/>
              </a:ext>
              <a:ext uri="{C183D7F6-B498-43B3-948B-1728B52AA6E4}">
                <adec:decorative xmlns:adec="http://schemas.microsoft.com/office/drawing/2017/decorative" val="1"/>
              </a:ext>
            </a:extLst>
          </p:cNvPr>
          <p:cNvSpPr/>
          <p:nvPr userDrawn="1"/>
        </p:nvSpPr>
        <p:spPr>
          <a:xfrm>
            <a:off x="0" y="0"/>
            <a:ext cx="12192000" cy="6295604"/>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0C27CDF-62F6-7AD4-B84A-B461FA56F024}"/>
              </a:ext>
            </a:extLst>
          </p:cNvPr>
          <p:cNvPicPr>
            <a:picLocks noChangeAspect="1"/>
          </p:cNvPicPr>
          <p:nvPr userDrawn="1"/>
        </p:nvPicPr>
        <p:blipFill>
          <a:blip r:embed="rId2"/>
          <a:srcRect/>
          <a:stretch/>
        </p:blipFill>
        <p:spPr>
          <a:xfrm>
            <a:off x="0" y="-160447"/>
            <a:ext cx="4831559" cy="6456051"/>
          </a:xfrm>
          <a:prstGeom prst="rect">
            <a:avLst/>
          </a:prstGeom>
        </p:spPr>
      </p:pic>
      <p:pic>
        <p:nvPicPr>
          <p:cNvPr id="6" name="Picture 5">
            <a:extLst>
              <a:ext uri="{FF2B5EF4-FFF2-40B4-BE49-F238E27FC236}">
                <a16:creationId xmlns:a16="http://schemas.microsoft.com/office/drawing/2014/main" id="{5425F733-5885-3900-7933-0F74251ED28A}"/>
              </a:ext>
            </a:extLst>
          </p:cNvPr>
          <p:cNvPicPr>
            <a:picLocks noChangeAspect="1"/>
          </p:cNvPicPr>
          <p:nvPr userDrawn="1"/>
        </p:nvPicPr>
        <p:blipFill>
          <a:blip r:embed="rId3"/>
          <a:srcRect/>
          <a:stretch/>
        </p:blipFill>
        <p:spPr>
          <a:xfrm>
            <a:off x="-7620" y="6393855"/>
            <a:ext cx="12207240" cy="476845"/>
          </a:xfrm>
          <a:prstGeom prst="rect">
            <a:avLst/>
          </a:prstGeom>
        </p:spPr>
      </p:pic>
    </p:spTree>
    <p:extLst>
      <p:ext uri="{BB962C8B-B14F-4D97-AF65-F5344CB8AC3E}">
        <p14:creationId xmlns:p14="http://schemas.microsoft.com/office/powerpoint/2010/main" val="1257931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in - objectiv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821D3FE-3D03-DD9E-D657-F5A5504E761F}"/>
              </a:ext>
              <a:ext uri="{C183D7F6-B498-43B3-948B-1728B52AA6E4}">
                <adec:decorative xmlns:adec="http://schemas.microsoft.com/office/drawing/2017/decorative" val="1"/>
              </a:ext>
            </a:extLst>
          </p:cNvPr>
          <p:cNvSpPr/>
          <p:nvPr userDrawn="1"/>
        </p:nvSpPr>
        <p:spPr>
          <a:xfrm>
            <a:off x="0" y="0"/>
            <a:ext cx="4683682" cy="6858000"/>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BBD4E58-C9E1-7FAC-60B8-D054266A642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59885" y="2135568"/>
            <a:ext cx="1499911" cy="693507"/>
          </a:xfrm>
          <a:prstGeom prst="rect">
            <a:avLst/>
          </a:prstGeom>
        </p:spPr>
      </p:pic>
      <p:pic>
        <p:nvPicPr>
          <p:cNvPr id="9" name="Picture 8">
            <a:extLst>
              <a:ext uri="{FF2B5EF4-FFF2-40B4-BE49-F238E27FC236}">
                <a16:creationId xmlns:a16="http://schemas.microsoft.com/office/drawing/2014/main" id="{938FBAED-4748-3D1F-DCFB-A69C824698D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59886" y="308459"/>
            <a:ext cx="1193800" cy="376307"/>
          </a:xfrm>
          <a:prstGeom prst="rect">
            <a:avLst/>
          </a:prstGeom>
        </p:spPr>
      </p:pic>
      <p:cxnSp>
        <p:nvCxnSpPr>
          <p:cNvPr id="2" name="Straight Connector 1">
            <a:extLst>
              <a:ext uri="{FF2B5EF4-FFF2-40B4-BE49-F238E27FC236}">
                <a16:creationId xmlns:a16="http://schemas.microsoft.com/office/drawing/2014/main" id="{3FD64880-3A80-B864-BEBE-99B2A0405AE4}"/>
              </a:ext>
              <a:ext uri="{C183D7F6-B498-43B3-948B-1728B52AA6E4}">
                <adec:decorative xmlns:adec="http://schemas.microsoft.com/office/drawing/2017/decorative" val="1"/>
              </a:ext>
            </a:extLst>
          </p:cNvPr>
          <p:cNvCxnSpPr>
            <a:cxnSpLocks/>
          </p:cNvCxnSpPr>
          <p:nvPr userDrawn="1"/>
        </p:nvCxnSpPr>
        <p:spPr>
          <a:xfrm>
            <a:off x="361534" y="3004879"/>
            <a:ext cx="37063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 Placeholder 12">
            <a:extLst>
              <a:ext uri="{FF2B5EF4-FFF2-40B4-BE49-F238E27FC236}">
                <a16:creationId xmlns:a16="http://schemas.microsoft.com/office/drawing/2014/main" id="{2BED9499-876B-BDD2-4306-6A7E191BBBB1}"/>
              </a:ext>
            </a:extLst>
          </p:cNvPr>
          <p:cNvSpPr>
            <a:spLocks noGrp="1"/>
          </p:cNvSpPr>
          <p:nvPr>
            <p:ph type="body" sz="quarter" idx="10" hasCustomPrompt="1"/>
          </p:nvPr>
        </p:nvSpPr>
        <p:spPr>
          <a:xfrm>
            <a:off x="289604" y="3054695"/>
            <a:ext cx="3919428" cy="830263"/>
          </a:xfrm>
          <a:prstGeom prst="rect">
            <a:avLst/>
          </a:prstGeom>
        </p:spPr>
        <p:txBody>
          <a:bodyPr/>
          <a:lstStyle>
            <a:lvl1pPr marL="0" indent="0">
              <a:buNone/>
              <a:defRPr sz="5800" b="1">
                <a:solidFill>
                  <a:schemeClr val="bg1"/>
                </a:solidFill>
                <a:latin typeface="Arial" panose="020B0604020202020204" pitchFamily="34" charset="0"/>
                <a:cs typeface="Arial" panose="020B0604020202020204" pitchFamily="34" charset="0"/>
              </a:defRPr>
            </a:lvl1pPr>
            <a:lvl2pPr marL="457200" indent="0">
              <a:buNone/>
              <a:defRPr sz="4800" b="1">
                <a:solidFill>
                  <a:schemeClr val="bg1"/>
                </a:solidFill>
                <a:latin typeface="Arial" panose="020B0604020202020204" pitchFamily="34" charset="0"/>
                <a:cs typeface="Arial" panose="020B0604020202020204" pitchFamily="34" charset="0"/>
              </a:defRPr>
            </a:lvl2pPr>
            <a:lvl3pPr marL="914400" indent="0">
              <a:buNone/>
              <a:defRPr sz="4800" b="1">
                <a:solidFill>
                  <a:schemeClr val="bg1"/>
                </a:solidFill>
                <a:latin typeface="Arial" panose="020B0604020202020204" pitchFamily="34" charset="0"/>
                <a:cs typeface="Arial" panose="020B0604020202020204" pitchFamily="34" charset="0"/>
              </a:defRPr>
            </a:lvl3pPr>
            <a:lvl4pPr marL="1371600" indent="0">
              <a:buNone/>
              <a:defRPr sz="4800" b="1">
                <a:solidFill>
                  <a:schemeClr val="bg1"/>
                </a:solidFill>
                <a:latin typeface="Arial" panose="020B0604020202020204" pitchFamily="34" charset="0"/>
                <a:cs typeface="Arial" panose="020B0604020202020204" pitchFamily="34" charset="0"/>
              </a:defRPr>
            </a:lvl4pPr>
            <a:lvl5pPr marL="1828800" indent="0">
              <a:buNone/>
              <a:defRPr sz="4800" b="1">
                <a:solidFill>
                  <a:schemeClr val="bg1"/>
                </a:solidFill>
                <a:latin typeface="Arial" panose="020B0604020202020204" pitchFamily="34" charset="0"/>
                <a:cs typeface="Arial" panose="020B0604020202020204" pitchFamily="34" charset="0"/>
              </a:defRPr>
            </a:lvl5pPr>
          </a:lstStyle>
          <a:p>
            <a:pPr lvl="0"/>
            <a:r>
              <a:rPr lang="en-US" dirty="0"/>
              <a:t>Objectives</a:t>
            </a:r>
          </a:p>
        </p:txBody>
      </p:sp>
    </p:spTree>
    <p:extLst>
      <p:ext uri="{BB962C8B-B14F-4D97-AF65-F5344CB8AC3E}">
        <p14:creationId xmlns:p14="http://schemas.microsoft.com/office/powerpoint/2010/main" val="16702870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 - question U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3C3ED8-A559-479B-2BC7-94279E8B5537}"/>
              </a:ext>
              <a:ext uri="{C183D7F6-B498-43B3-948B-1728B52AA6E4}">
                <adec:decorative xmlns:adec="http://schemas.microsoft.com/office/drawing/2017/decorative" val="1"/>
              </a:ext>
            </a:extLst>
          </p:cNvPr>
          <p:cNvSpPr/>
          <p:nvPr userDrawn="1"/>
        </p:nvSpPr>
        <p:spPr>
          <a:xfrm>
            <a:off x="0" y="0"/>
            <a:ext cx="12192000" cy="6295604"/>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529D8A2-BD8E-638F-208B-BE12DECBAEF9}"/>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5141"/>
            <a:ext cx="4847949" cy="6477956"/>
          </a:xfrm>
          <a:prstGeom prst="rect">
            <a:avLst/>
          </a:prstGeom>
        </p:spPr>
      </p:pic>
      <p:pic>
        <p:nvPicPr>
          <p:cNvPr id="6" name="Picture 5">
            <a:extLst>
              <a:ext uri="{FF2B5EF4-FFF2-40B4-BE49-F238E27FC236}">
                <a16:creationId xmlns:a16="http://schemas.microsoft.com/office/drawing/2014/main" id="{C39381F4-51D1-AD56-AB0C-5A0C392D2769}"/>
              </a:ext>
            </a:extLst>
          </p:cNvPr>
          <p:cNvPicPr>
            <a:picLocks noChangeAspect="1"/>
          </p:cNvPicPr>
          <p:nvPr userDrawn="1"/>
        </p:nvPicPr>
        <p:blipFill>
          <a:blip r:embed="rId3"/>
          <a:srcRect/>
          <a:stretch/>
        </p:blipFill>
        <p:spPr>
          <a:xfrm>
            <a:off x="-7620" y="6393855"/>
            <a:ext cx="12207240" cy="476845"/>
          </a:xfrm>
          <a:prstGeom prst="rect">
            <a:avLst/>
          </a:prstGeom>
        </p:spPr>
      </p:pic>
    </p:spTree>
    <p:extLst>
      <p:ext uri="{BB962C8B-B14F-4D97-AF65-F5344CB8AC3E}">
        <p14:creationId xmlns:p14="http://schemas.microsoft.com/office/powerpoint/2010/main" val="16746828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7 - heading spli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413478-4773-ED13-1319-B8E212A2A543}"/>
              </a:ext>
              <a:ext uri="{C183D7F6-B498-43B3-948B-1728B52AA6E4}">
                <adec:decorative xmlns:adec="http://schemas.microsoft.com/office/drawing/2017/decorative" val="1"/>
              </a:ext>
            </a:extLst>
          </p:cNvPr>
          <p:cNvSpPr/>
          <p:nvPr userDrawn="1"/>
        </p:nvSpPr>
        <p:spPr>
          <a:xfrm>
            <a:off x="0" y="0"/>
            <a:ext cx="6099048" cy="629560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AF1D767F-0398-19E0-EF2C-D5A339AE075D}"/>
              </a:ext>
              <a:ext uri="{C183D7F6-B498-43B3-948B-1728B52AA6E4}">
                <adec:decorative xmlns:adec="http://schemas.microsoft.com/office/drawing/2017/decorative" val="1"/>
              </a:ext>
            </a:extLst>
          </p:cNvPr>
          <p:cNvSpPr/>
          <p:nvPr userDrawn="1"/>
        </p:nvSpPr>
        <p:spPr>
          <a:xfrm>
            <a:off x="0" y="2"/>
            <a:ext cx="12192000" cy="982470"/>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122DD0D-6032-6CB3-A0C7-A9B41110A557}"/>
              </a:ext>
            </a:extLst>
          </p:cNvPr>
          <p:cNvSpPr>
            <a:spLocks noGrp="1"/>
          </p:cNvSpPr>
          <p:nvPr>
            <p:ph type="title" hasCustomPrompt="1"/>
          </p:nvPr>
        </p:nvSpPr>
        <p:spPr>
          <a:xfrm>
            <a:off x="1907984" y="89205"/>
            <a:ext cx="10265728" cy="845560"/>
          </a:xfrm>
          <a:prstGeom prst="rect">
            <a:avLst/>
          </a:prstGeom>
        </p:spPr>
        <p:txBody>
          <a:bodyPr anchor="ctr"/>
          <a:lstStyle>
            <a:lvl1pPr>
              <a:defRPr sz="4200" b="1">
                <a:solidFill>
                  <a:schemeClr val="bg1"/>
                </a:solidFill>
                <a:latin typeface="Arial" panose="020B0604020202020204" pitchFamily="34" charset="0"/>
                <a:cs typeface="Arial" panose="020B0604020202020204" pitchFamily="34" charset="0"/>
              </a:defRPr>
            </a:lvl1pPr>
          </a:lstStyle>
          <a:p>
            <a:r>
              <a:rPr lang="en-US" dirty="0"/>
              <a:t>Placeholder text</a:t>
            </a:r>
          </a:p>
        </p:txBody>
      </p:sp>
      <p:cxnSp>
        <p:nvCxnSpPr>
          <p:cNvPr id="6" name="Straight Connector 5">
            <a:extLst>
              <a:ext uri="{FF2B5EF4-FFF2-40B4-BE49-F238E27FC236}">
                <a16:creationId xmlns:a16="http://schemas.microsoft.com/office/drawing/2014/main" id="{4334F09C-4B8A-57EA-F289-FFE8D53E3F30}"/>
              </a:ext>
            </a:extLst>
          </p:cNvPr>
          <p:cNvCxnSpPr>
            <a:cxnSpLocks/>
          </p:cNvCxnSpPr>
          <p:nvPr userDrawn="1"/>
        </p:nvCxnSpPr>
        <p:spPr>
          <a:xfrm>
            <a:off x="1796569" y="222433"/>
            <a:ext cx="0" cy="548640"/>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BBF2B89B-30A9-3E50-48B4-B49FFD006F3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72586" y="224973"/>
            <a:ext cx="1181100" cy="546100"/>
          </a:xfrm>
          <a:prstGeom prst="rect">
            <a:avLst/>
          </a:prstGeom>
        </p:spPr>
      </p:pic>
      <p:pic>
        <p:nvPicPr>
          <p:cNvPr id="9" name="Picture 8">
            <a:extLst>
              <a:ext uri="{FF2B5EF4-FFF2-40B4-BE49-F238E27FC236}">
                <a16:creationId xmlns:a16="http://schemas.microsoft.com/office/drawing/2014/main" id="{8D4F4AA8-C48E-A65C-33CF-2357D43ADF1F}"/>
              </a:ext>
            </a:extLst>
          </p:cNvPr>
          <p:cNvPicPr>
            <a:picLocks noChangeAspect="1"/>
          </p:cNvPicPr>
          <p:nvPr userDrawn="1"/>
        </p:nvPicPr>
        <p:blipFill>
          <a:blip r:embed="rId3"/>
          <a:srcRect/>
          <a:stretch/>
        </p:blipFill>
        <p:spPr>
          <a:xfrm>
            <a:off x="-7620" y="6393855"/>
            <a:ext cx="12207240" cy="476845"/>
          </a:xfrm>
          <a:prstGeom prst="rect">
            <a:avLst/>
          </a:prstGeom>
        </p:spPr>
      </p:pic>
    </p:spTree>
    <p:extLst>
      <p:ext uri="{BB962C8B-B14F-4D97-AF65-F5344CB8AC3E}">
        <p14:creationId xmlns:p14="http://schemas.microsoft.com/office/powerpoint/2010/main" val="31360430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 - spli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413478-4773-ED13-1319-B8E212A2A543}"/>
              </a:ext>
              <a:ext uri="{C183D7F6-B498-43B3-948B-1728B52AA6E4}">
                <adec:decorative xmlns:adec="http://schemas.microsoft.com/office/drawing/2017/decorative" val="1"/>
              </a:ext>
            </a:extLst>
          </p:cNvPr>
          <p:cNvSpPr/>
          <p:nvPr userDrawn="1"/>
        </p:nvSpPr>
        <p:spPr>
          <a:xfrm>
            <a:off x="0" y="0"/>
            <a:ext cx="6099048" cy="629560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8B31C83B-6393-5EC1-FE3C-668E1BDC8648}"/>
              </a:ext>
            </a:extLst>
          </p:cNvPr>
          <p:cNvPicPr>
            <a:picLocks noChangeAspect="1"/>
          </p:cNvPicPr>
          <p:nvPr userDrawn="1"/>
        </p:nvPicPr>
        <p:blipFill>
          <a:blip r:embed="rId2"/>
          <a:srcRect/>
          <a:stretch/>
        </p:blipFill>
        <p:spPr>
          <a:xfrm>
            <a:off x="-7620" y="6393855"/>
            <a:ext cx="12207240" cy="476845"/>
          </a:xfrm>
          <a:prstGeom prst="rect">
            <a:avLst/>
          </a:prstGeom>
        </p:spPr>
      </p:pic>
    </p:spTree>
    <p:extLst>
      <p:ext uri="{BB962C8B-B14F-4D97-AF65-F5344CB8AC3E}">
        <p14:creationId xmlns:p14="http://schemas.microsoft.com/office/powerpoint/2010/main" val="3204131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 - small spli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4413478-4773-ED13-1319-B8E212A2A543}"/>
              </a:ext>
              <a:ext uri="{C183D7F6-B498-43B3-948B-1728B52AA6E4}">
                <adec:decorative xmlns:adec="http://schemas.microsoft.com/office/drawing/2017/decorative" val="1"/>
              </a:ext>
            </a:extLst>
          </p:cNvPr>
          <p:cNvSpPr/>
          <p:nvPr userDrawn="1"/>
        </p:nvSpPr>
        <p:spPr>
          <a:xfrm>
            <a:off x="0" y="0"/>
            <a:ext cx="3443844" cy="6291072"/>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B2FBCD5B-E09B-EB0E-CDDD-B58784EA5ECA}"/>
              </a:ext>
            </a:extLst>
          </p:cNvPr>
          <p:cNvPicPr>
            <a:picLocks noChangeAspect="1"/>
          </p:cNvPicPr>
          <p:nvPr userDrawn="1"/>
        </p:nvPicPr>
        <p:blipFill>
          <a:blip r:embed="rId2"/>
          <a:srcRect/>
          <a:stretch/>
        </p:blipFill>
        <p:spPr>
          <a:xfrm>
            <a:off x="-7620" y="6393855"/>
            <a:ext cx="12207240" cy="476845"/>
          </a:xfrm>
          <a:prstGeom prst="rect">
            <a:avLst/>
          </a:prstGeom>
        </p:spPr>
      </p:pic>
    </p:spTree>
    <p:extLst>
      <p:ext uri="{BB962C8B-B14F-4D97-AF65-F5344CB8AC3E}">
        <p14:creationId xmlns:p14="http://schemas.microsoft.com/office/powerpoint/2010/main" val="16542007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ain - contact u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1D0AD1-A26F-693B-7A3D-C609CA3BA5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29" r="12988"/>
          <a:stretch/>
        </p:blipFill>
        <p:spPr>
          <a:xfrm>
            <a:off x="0" y="0"/>
            <a:ext cx="9144000" cy="6858000"/>
          </a:xfrm>
          <a:prstGeom prst="rect">
            <a:avLst/>
          </a:prstGeom>
        </p:spPr>
      </p:pic>
      <p:sp>
        <p:nvSpPr>
          <p:cNvPr id="4" name="Rectangle 3">
            <a:extLst>
              <a:ext uri="{FF2B5EF4-FFF2-40B4-BE49-F238E27FC236}">
                <a16:creationId xmlns:a16="http://schemas.microsoft.com/office/drawing/2014/main" id="{94413478-4773-ED13-1319-B8E212A2A543}"/>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FAC408E5-96A9-ACCB-757A-65E349D7208F}"/>
              </a:ext>
              <a:ext uri="{C183D7F6-B498-43B3-948B-1728B52AA6E4}">
                <adec:decorative xmlns:adec="http://schemas.microsoft.com/office/drawing/2017/decorative" val="1"/>
              </a:ext>
            </a:extLst>
          </p:cNvPr>
          <p:cNvCxnSpPr>
            <a:cxnSpLocks/>
          </p:cNvCxnSpPr>
          <p:nvPr userDrawn="1"/>
        </p:nvCxnSpPr>
        <p:spPr>
          <a:xfrm>
            <a:off x="7469945" y="1907420"/>
            <a:ext cx="32186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12">
            <a:extLst>
              <a:ext uri="{FF2B5EF4-FFF2-40B4-BE49-F238E27FC236}">
                <a16:creationId xmlns:a16="http://schemas.microsoft.com/office/drawing/2014/main" id="{D505EB14-CAC0-7E9B-1A14-487B484F311F}"/>
              </a:ext>
            </a:extLst>
          </p:cNvPr>
          <p:cNvSpPr>
            <a:spLocks noGrp="1"/>
          </p:cNvSpPr>
          <p:nvPr>
            <p:ph type="body" sz="quarter" idx="10" hasCustomPrompt="1"/>
          </p:nvPr>
        </p:nvSpPr>
        <p:spPr>
          <a:xfrm>
            <a:off x="7360803" y="1957237"/>
            <a:ext cx="4080028" cy="715680"/>
          </a:xfrm>
          <a:prstGeom prst="rect">
            <a:avLst/>
          </a:prstGeom>
        </p:spPr>
        <p:txBody>
          <a:bodyPr/>
          <a:lstStyle>
            <a:lvl1pPr marL="0" indent="0">
              <a:buNone/>
              <a:defRPr sz="5000" b="1">
                <a:solidFill>
                  <a:schemeClr val="bg1"/>
                </a:solidFill>
                <a:latin typeface="Arial" panose="020B0604020202020204" pitchFamily="34" charset="0"/>
                <a:cs typeface="Arial" panose="020B0604020202020204" pitchFamily="34" charset="0"/>
              </a:defRPr>
            </a:lvl1pPr>
            <a:lvl2pPr marL="457200" indent="0">
              <a:buNone/>
              <a:defRPr sz="4800" b="1">
                <a:solidFill>
                  <a:schemeClr val="bg1"/>
                </a:solidFill>
                <a:latin typeface="Arial" panose="020B0604020202020204" pitchFamily="34" charset="0"/>
                <a:cs typeface="Arial" panose="020B0604020202020204" pitchFamily="34" charset="0"/>
              </a:defRPr>
            </a:lvl2pPr>
            <a:lvl3pPr marL="914400" indent="0">
              <a:buNone/>
              <a:defRPr sz="4800" b="1">
                <a:solidFill>
                  <a:schemeClr val="bg1"/>
                </a:solidFill>
                <a:latin typeface="Arial" panose="020B0604020202020204" pitchFamily="34" charset="0"/>
                <a:cs typeface="Arial" panose="020B0604020202020204" pitchFamily="34" charset="0"/>
              </a:defRPr>
            </a:lvl3pPr>
            <a:lvl4pPr marL="1371600" indent="0">
              <a:buNone/>
              <a:defRPr sz="4800" b="1">
                <a:solidFill>
                  <a:schemeClr val="bg1"/>
                </a:solidFill>
                <a:latin typeface="Arial" panose="020B0604020202020204" pitchFamily="34" charset="0"/>
                <a:cs typeface="Arial" panose="020B0604020202020204" pitchFamily="34" charset="0"/>
              </a:defRPr>
            </a:lvl4pPr>
            <a:lvl5pPr marL="1828800" indent="0">
              <a:buNone/>
              <a:defRPr sz="4800" b="1">
                <a:solidFill>
                  <a:schemeClr val="bg1"/>
                </a:solidFill>
                <a:latin typeface="Arial" panose="020B0604020202020204" pitchFamily="34" charset="0"/>
                <a:cs typeface="Arial" panose="020B0604020202020204" pitchFamily="34" charset="0"/>
              </a:defRPr>
            </a:lvl5pPr>
          </a:lstStyle>
          <a:p>
            <a:pPr lvl="0"/>
            <a:r>
              <a:rPr lang="en-US" dirty="0"/>
              <a:t>Contact us</a:t>
            </a:r>
          </a:p>
        </p:txBody>
      </p:sp>
      <p:pic>
        <p:nvPicPr>
          <p:cNvPr id="9" name="Picture 8">
            <a:extLst>
              <a:ext uri="{FF2B5EF4-FFF2-40B4-BE49-F238E27FC236}">
                <a16:creationId xmlns:a16="http://schemas.microsoft.com/office/drawing/2014/main" id="{CFFE9D56-D196-7EBD-8A53-7C4E1C20C6A3}"/>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7468297" y="1011551"/>
            <a:ext cx="1503028" cy="694944"/>
          </a:xfrm>
          <a:prstGeom prst="rect">
            <a:avLst/>
          </a:prstGeom>
        </p:spPr>
      </p:pic>
      <p:pic>
        <p:nvPicPr>
          <p:cNvPr id="16" name="Picture 15">
            <a:extLst>
              <a:ext uri="{FF2B5EF4-FFF2-40B4-BE49-F238E27FC236}">
                <a16:creationId xmlns:a16="http://schemas.microsoft.com/office/drawing/2014/main" id="{33949703-38BF-8C16-C878-B1BE238F229B}"/>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7468296" y="2899245"/>
            <a:ext cx="548640" cy="548640"/>
          </a:xfrm>
          <a:prstGeom prst="rect">
            <a:avLst/>
          </a:prstGeom>
        </p:spPr>
      </p:pic>
      <p:pic>
        <p:nvPicPr>
          <p:cNvPr id="17" name="Picture 16">
            <a:extLst>
              <a:ext uri="{FF2B5EF4-FFF2-40B4-BE49-F238E27FC236}">
                <a16:creationId xmlns:a16="http://schemas.microsoft.com/office/drawing/2014/main" id="{59036E49-3147-80F9-1E46-0D611DE5A90F}"/>
              </a:ext>
              <a:ext uri="{C183D7F6-B498-43B3-948B-1728B52AA6E4}">
                <adec:decorative xmlns:adec="http://schemas.microsoft.com/office/drawing/2017/decorative" val="1"/>
              </a:ext>
            </a:extLst>
          </p:cNvPr>
          <p:cNvPicPr>
            <a:picLocks noChangeAspect="1"/>
          </p:cNvPicPr>
          <p:nvPr userDrawn="1"/>
        </p:nvPicPr>
        <p:blipFill>
          <a:blip r:embed="rId5"/>
          <a:srcRect/>
          <a:stretch/>
        </p:blipFill>
        <p:spPr>
          <a:xfrm>
            <a:off x="7468296" y="3878963"/>
            <a:ext cx="548640" cy="548640"/>
          </a:xfrm>
          <a:prstGeom prst="rect">
            <a:avLst/>
          </a:prstGeom>
        </p:spPr>
      </p:pic>
      <p:pic>
        <p:nvPicPr>
          <p:cNvPr id="18" name="Picture 17">
            <a:extLst>
              <a:ext uri="{FF2B5EF4-FFF2-40B4-BE49-F238E27FC236}">
                <a16:creationId xmlns:a16="http://schemas.microsoft.com/office/drawing/2014/main" id="{3701519C-D4D4-70BF-257A-563C97E15071}"/>
              </a:ext>
              <a:ext uri="{C183D7F6-B498-43B3-948B-1728B52AA6E4}">
                <adec:decorative xmlns:adec="http://schemas.microsoft.com/office/drawing/2017/decorative" val="1"/>
              </a:ext>
            </a:extLst>
          </p:cNvPr>
          <p:cNvPicPr>
            <a:picLocks noChangeAspect="1"/>
          </p:cNvPicPr>
          <p:nvPr userDrawn="1"/>
        </p:nvPicPr>
        <p:blipFill>
          <a:blip r:embed="rId6"/>
          <a:srcRect/>
          <a:stretch/>
        </p:blipFill>
        <p:spPr>
          <a:xfrm>
            <a:off x="7468296" y="4858681"/>
            <a:ext cx="548640" cy="548640"/>
          </a:xfrm>
          <a:prstGeom prst="rect">
            <a:avLst/>
          </a:prstGeom>
        </p:spPr>
      </p:pic>
    </p:spTree>
    <p:extLst>
      <p:ext uri="{BB962C8B-B14F-4D97-AF65-F5344CB8AC3E}">
        <p14:creationId xmlns:p14="http://schemas.microsoft.com/office/powerpoint/2010/main" val="14062448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ain - thank you">
    <p:bg>
      <p:bgPr>
        <a:solidFill>
          <a:srgbClr val="112D1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4C6BC-BF64-717E-E49C-7DB3F00B885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7238577" y="4192292"/>
            <a:ext cx="4593537" cy="2144616"/>
          </a:xfrm>
          <a:prstGeom prst="rect">
            <a:avLst/>
          </a:prstGeom>
        </p:spPr>
      </p:pic>
      <p:pic>
        <p:nvPicPr>
          <p:cNvPr id="8" name="Picture 7">
            <a:extLst>
              <a:ext uri="{FF2B5EF4-FFF2-40B4-BE49-F238E27FC236}">
                <a16:creationId xmlns:a16="http://schemas.microsoft.com/office/drawing/2014/main" id="{C1D66438-2E8F-0ECB-321E-B23F90AFF138}"/>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59886" y="308459"/>
            <a:ext cx="1193800" cy="376307"/>
          </a:xfrm>
          <a:prstGeom prst="rect">
            <a:avLst/>
          </a:prstGeom>
        </p:spPr>
      </p:pic>
      <p:sp>
        <p:nvSpPr>
          <p:cNvPr id="9" name="Title 8">
            <a:extLst>
              <a:ext uri="{FF2B5EF4-FFF2-40B4-BE49-F238E27FC236}">
                <a16:creationId xmlns:a16="http://schemas.microsoft.com/office/drawing/2014/main" id="{00409C8D-F24C-0DA2-C77A-BF3B22313065}"/>
              </a:ext>
            </a:extLst>
          </p:cNvPr>
          <p:cNvSpPr>
            <a:spLocks noGrp="1"/>
          </p:cNvSpPr>
          <p:nvPr>
            <p:ph type="title" hasCustomPrompt="1"/>
          </p:nvPr>
        </p:nvSpPr>
        <p:spPr>
          <a:xfrm>
            <a:off x="243650" y="1490661"/>
            <a:ext cx="8264919" cy="2676876"/>
          </a:xfrm>
          <a:prstGeom prst="rect">
            <a:avLst/>
          </a:prstGeom>
        </p:spPr>
        <p:txBody>
          <a:bodyPr/>
          <a:lstStyle>
            <a:lvl1pPr>
              <a:defRPr sz="9600" b="1" i="0">
                <a:solidFill>
                  <a:schemeClr val="bg1"/>
                </a:solidFill>
                <a:latin typeface="Arial" panose="020B0604020202020204" pitchFamily="34" charset="0"/>
                <a:cs typeface="Arial" panose="020B0604020202020204" pitchFamily="34" charset="0"/>
              </a:defRPr>
            </a:lvl1pPr>
          </a:lstStyle>
          <a:p>
            <a:r>
              <a:rPr lang="en-US" dirty="0"/>
              <a:t>Thank you </a:t>
            </a:r>
            <a:br>
              <a:rPr lang="en-US" dirty="0"/>
            </a:br>
            <a:r>
              <a:rPr lang="en-US" dirty="0"/>
              <a:t>for attending!</a:t>
            </a:r>
          </a:p>
        </p:txBody>
      </p:sp>
    </p:spTree>
    <p:extLst>
      <p:ext uri="{BB962C8B-B14F-4D97-AF65-F5344CB8AC3E}">
        <p14:creationId xmlns:p14="http://schemas.microsoft.com/office/powerpoint/2010/main" val="2093844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1 slide">
    <p:bg>
      <p:bgPr>
        <a:solidFill>
          <a:srgbClr val="518159"/>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06C5A9-864E-8BA9-20A7-262568C73245}"/>
              </a:ext>
              <a:ext uri="{C183D7F6-B498-43B3-948B-1728B52AA6E4}">
                <adec:decorative xmlns:adec="http://schemas.microsoft.com/office/drawing/2017/decorative" val="1"/>
              </a:ext>
            </a:extLst>
          </p:cNvPr>
          <p:cNvSpPr/>
          <p:nvPr userDrawn="1"/>
        </p:nvSpPr>
        <p:spPr>
          <a:xfrm>
            <a:off x="-4521" y="3530943"/>
            <a:ext cx="12196521" cy="12752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3A1C172-CDC3-C07A-3528-DD297AA43EC8}"/>
              </a:ext>
            </a:extLst>
          </p:cNvPr>
          <p:cNvSpPr txBox="1"/>
          <p:nvPr userDrawn="1"/>
        </p:nvSpPr>
        <p:spPr>
          <a:xfrm>
            <a:off x="741196" y="3070938"/>
            <a:ext cx="2241502" cy="615553"/>
          </a:xfrm>
          <a:prstGeom prst="rect">
            <a:avLst/>
          </a:prstGeom>
          <a:noFill/>
        </p:spPr>
        <p:txBody>
          <a:bodyPr wrap="square">
            <a:spAutoFit/>
          </a:bodyPr>
          <a:lstStyle/>
          <a:p>
            <a:r>
              <a:rPr lang="en-US" sz="3400" dirty="0">
                <a:solidFill>
                  <a:schemeClr val="bg1"/>
                </a:solidFill>
                <a:latin typeface="Arial" panose="020B0604020202020204" pitchFamily="34" charset="0"/>
                <a:cs typeface="Arial" panose="020B0604020202020204" pitchFamily="34" charset="0"/>
              </a:rPr>
              <a:t>SECTION</a:t>
            </a:r>
          </a:p>
        </p:txBody>
      </p:sp>
      <p:sp>
        <p:nvSpPr>
          <p:cNvPr id="13" name="Text Placeholder 5">
            <a:extLst>
              <a:ext uri="{FF2B5EF4-FFF2-40B4-BE49-F238E27FC236}">
                <a16:creationId xmlns:a16="http://schemas.microsoft.com/office/drawing/2014/main" id="{988B8B63-84B5-7AB5-A017-7888979B367C}"/>
              </a:ext>
            </a:extLst>
          </p:cNvPr>
          <p:cNvSpPr>
            <a:spLocks noGrp="1"/>
          </p:cNvSpPr>
          <p:nvPr>
            <p:ph type="body" sz="quarter" idx="11" hasCustomPrompt="1"/>
          </p:nvPr>
        </p:nvSpPr>
        <p:spPr>
          <a:xfrm>
            <a:off x="741196" y="3530943"/>
            <a:ext cx="11230671" cy="1275296"/>
          </a:xfrm>
          <a:prstGeom prst="rect">
            <a:avLst/>
          </a:prstGeom>
        </p:spPr>
        <p:txBody>
          <a:bodyPr anchor="ctr"/>
          <a:lstStyle>
            <a:lvl1pPr marL="0" indent="0">
              <a:buNone/>
              <a:defRPr sz="6000" b="1">
                <a:solidFill>
                  <a:srgbClr val="518159"/>
                </a:solidFill>
                <a:latin typeface="Arial" panose="020B0604020202020204" pitchFamily="34" charset="0"/>
                <a:cs typeface="Arial" panose="020B0604020202020204" pitchFamily="34" charset="0"/>
              </a:defRPr>
            </a:lvl1pPr>
            <a:lvl2pPr marL="457200" indent="0">
              <a:buNone/>
              <a:defRPr sz="5800" b="1"/>
            </a:lvl2pPr>
            <a:lvl3pPr marL="914400" indent="0">
              <a:buNone/>
              <a:defRPr sz="5800" b="1"/>
            </a:lvl3pPr>
            <a:lvl4pPr marL="1371600" indent="0">
              <a:buNone/>
              <a:defRPr sz="5800" b="1"/>
            </a:lvl4pPr>
            <a:lvl5pPr marL="1828800" indent="0">
              <a:buNone/>
              <a:defRPr sz="5800" b="1"/>
            </a:lvl5pPr>
          </a:lstStyle>
          <a:p>
            <a:pPr lvl="0"/>
            <a:r>
              <a:rPr lang="en-US" dirty="0"/>
              <a:t>Section name here</a:t>
            </a:r>
          </a:p>
        </p:txBody>
      </p:sp>
      <p:sp>
        <p:nvSpPr>
          <p:cNvPr id="14" name="Text Placeholder 2">
            <a:extLst>
              <a:ext uri="{FF2B5EF4-FFF2-40B4-BE49-F238E27FC236}">
                <a16:creationId xmlns:a16="http://schemas.microsoft.com/office/drawing/2014/main" id="{1FF0BD71-E657-0C5B-B2ED-82C5A138172C}"/>
              </a:ext>
            </a:extLst>
          </p:cNvPr>
          <p:cNvSpPr>
            <a:spLocks noGrp="1"/>
          </p:cNvSpPr>
          <p:nvPr>
            <p:ph type="body" sz="quarter" idx="10" hasCustomPrompt="1"/>
          </p:nvPr>
        </p:nvSpPr>
        <p:spPr>
          <a:xfrm>
            <a:off x="2680829" y="1774052"/>
            <a:ext cx="1600200" cy="2016247"/>
          </a:xfrm>
          <a:prstGeom prst="rect">
            <a:avLst/>
          </a:prstGeom>
        </p:spPr>
        <p:txBody>
          <a:bodyPr/>
          <a:lstStyle>
            <a:lvl1pPr marL="0" indent="0">
              <a:buNone/>
              <a:defRPr sz="16800" b="1">
                <a:solidFill>
                  <a:schemeClr val="bg1"/>
                </a:solidFill>
                <a:latin typeface="+mj-lt"/>
              </a:defRPr>
            </a:lvl1pPr>
          </a:lstStyle>
          <a:p>
            <a:pPr lvl="0"/>
            <a:r>
              <a:rPr lang="en-US" dirty="0"/>
              <a:t>3</a:t>
            </a:r>
          </a:p>
        </p:txBody>
      </p:sp>
    </p:spTree>
    <p:extLst>
      <p:ext uri="{BB962C8B-B14F-4D97-AF65-F5344CB8AC3E}">
        <p14:creationId xmlns:p14="http://schemas.microsoft.com/office/powerpoint/2010/main" val="555554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slide - two lines">
    <p:bg>
      <p:bgPr>
        <a:solidFill>
          <a:srgbClr val="518159"/>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06C5A9-864E-8BA9-20A7-262568C73245}"/>
              </a:ext>
              <a:ext uri="{C183D7F6-B498-43B3-948B-1728B52AA6E4}">
                <adec:decorative xmlns:adec="http://schemas.microsoft.com/office/drawing/2017/decorative" val="1"/>
              </a:ext>
            </a:extLst>
          </p:cNvPr>
          <p:cNvSpPr/>
          <p:nvPr userDrawn="1"/>
        </p:nvSpPr>
        <p:spPr>
          <a:xfrm>
            <a:off x="-4521" y="3530943"/>
            <a:ext cx="12196521" cy="20162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3A1C172-CDC3-C07A-3528-DD297AA43EC8}"/>
              </a:ext>
            </a:extLst>
          </p:cNvPr>
          <p:cNvSpPr txBox="1"/>
          <p:nvPr userDrawn="1"/>
        </p:nvSpPr>
        <p:spPr>
          <a:xfrm>
            <a:off x="741196" y="3070938"/>
            <a:ext cx="2241502" cy="615553"/>
          </a:xfrm>
          <a:prstGeom prst="rect">
            <a:avLst/>
          </a:prstGeom>
          <a:noFill/>
        </p:spPr>
        <p:txBody>
          <a:bodyPr wrap="square">
            <a:spAutoFit/>
          </a:bodyPr>
          <a:lstStyle/>
          <a:p>
            <a:r>
              <a:rPr lang="en-US" sz="3400" dirty="0">
                <a:solidFill>
                  <a:schemeClr val="bg1"/>
                </a:solidFill>
                <a:latin typeface="Arial" panose="020B0604020202020204" pitchFamily="34" charset="0"/>
                <a:cs typeface="Arial" panose="020B0604020202020204" pitchFamily="34" charset="0"/>
              </a:rPr>
              <a:t>SECTION</a:t>
            </a:r>
          </a:p>
        </p:txBody>
      </p:sp>
      <p:sp>
        <p:nvSpPr>
          <p:cNvPr id="13" name="Text Placeholder 5">
            <a:extLst>
              <a:ext uri="{FF2B5EF4-FFF2-40B4-BE49-F238E27FC236}">
                <a16:creationId xmlns:a16="http://schemas.microsoft.com/office/drawing/2014/main" id="{988B8B63-84B5-7AB5-A017-7888979B367C}"/>
              </a:ext>
            </a:extLst>
          </p:cNvPr>
          <p:cNvSpPr>
            <a:spLocks noGrp="1"/>
          </p:cNvSpPr>
          <p:nvPr>
            <p:ph type="body" sz="quarter" idx="11" hasCustomPrompt="1"/>
          </p:nvPr>
        </p:nvSpPr>
        <p:spPr>
          <a:xfrm>
            <a:off x="741196" y="3530943"/>
            <a:ext cx="11230671" cy="2016247"/>
          </a:xfrm>
          <a:prstGeom prst="rect">
            <a:avLst/>
          </a:prstGeom>
        </p:spPr>
        <p:txBody>
          <a:bodyPr anchor="ctr"/>
          <a:lstStyle>
            <a:lvl1pPr marL="0" indent="0">
              <a:buNone/>
              <a:defRPr sz="6000" b="1">
                <a:solidFill>
                  <a:srgbClr val="518159"/>
                </a:solidFill>
                <a:latin typeface="Arial" panose="020B0604020202020204" pitchFamily="34" charset="0"/>
                <a:cs typeface="Arial" panose="020B0604020202020204" pitchFamily="34" charset="0"/>
              </a:defRPr>
            </a:lvl1pPr>
            <a:lvl2pPr marL="457200" indent="0">
              <a:buNone/>
              <a:defRPr sz="5800" b="1"/>
            </a:lvl2pPr>
            <a:lvl3pPr marL="914400" indent="0">
              <a:buNone/>
              <a:defRPr sz="5800" b="1"/>
            </a:lvl3pPr>
            <a:lvl4pPr marL="1371600" indent="0">
              <a:buNone/>
              <a:defRPr sz="5800" b="1"/>
            </a:lvl4pPr>
            <a:lvl5pPr marL="1828800" indent="0">
              <a:buNone/>
              <a:defRPr sz="5800" b="1"/>
            </a:lvl5pPr>
          </a:lstStyle>
          <a:p>
            <a:pPr lvl="0"/>
            <a:r>
              <a:rPr lang="en-US" dirty="0"/>
              <a:t>Section name here</a:t>
            </a:r>
          </a:p>
        </p:txBody>
      </p:sp>
      <p:sp>
        <p:nvSpPr>
          <p:cNvPr id="14" name="Text Placeholder 2">
            <a:extLst>
              <a:ext uri="{FF2B5EF4-FFF2-40B4-BE49-F238E27FC236}">
                <a16:creationId xmlns:a16="http://schemas.microsoft.com/office/drawing/2014/main" id="{1FF0BD71-E657-0C5B-B2ED-82C5A138172C}"/>
              </a:ext>
            </a:extLst>
          </p:cNvPr>
          <p:cNvSpPr>
            <a:spLocks noGrp="1"/>
          </p:cNvSpPr>
          <p:nvPr>
            <p:ph type="body" sz="quarter" idx="10" hasCustomPrompt="1"/>
          </p:nvPr>
        </p:nvSpPr>
        <p:spPr>
          <a:xfrm>
            <a:off x="2680829" y="1774052"/>
            <a:ext cx="1600200" cy="2016247"/>
          </a:xfrm>
          <a:prstGeom prst="rect">
            <a:avLst/>
          </a:prstGeom>
        </p:spPr>
        <p:txBody>
          <a:bodyPr/>
          <a:lstStyle>
            <a:lvl1pPr marL="0" indent="0">
              <a:buNone/>
              <a:defRPr sz="16800" b="1">
                <a:solidFill>
                  <a:schemeClr val="bg1"/>
                </a:solidFill>
                <a:latin typeface="+mj-lt"/>
              </a:defRPr>
            </a:lvl1pPr>
          </a:lstStyle>
          <a:p>
            <a:pPr lvl="0"/>
            <a:r>
              <a:rPr lang="en-US" dirty="0"/>
              <a:t>3</a:t>
            </a:r>
          </a:p>
        </p:txBody>
      </p:sp>
    </p:spTree>
    <p:extLst>
      <p:ext uri="{BB962C8B-B14F-4D97-AF65-F5344CB8AC3E}">
        <p14:creationId xmlns:p14="http://schemas.microsoft.com/office/powerpoint/2010/main" val="2603582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 blank 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1659E9-FEF7-44C2-17EE-30FDA2D689E7}"/>
              </a:ext>
              <a:ext uri="{C183D7F6-B498-43B3-948B-1728B52AA6E4}">
                <adec:decorative xmlns:adec="http://schemas.microsoft.com/office/drawing/2017/decorative" val="1"/>
              </a:ext>
            </a:extLst>
          </p:cNvPr>
          <p:cNvSpPr/>
          <p:nvPr userDrawn="1"/>
        </p:nvSpPr>
        <p:spPr>
          <a:xfrm>
            <a:off x="0" y="0"/>
            <a:ext cx="12192000" cy="6295604"/>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CBD4E0A4-8F3C-4947-5924-1DEAD1826A1E}"/>
              </a:ext>
            </a:extLst>
          </p:cNvPr>
          <p:cNvPicPr>
            <a:picLocks noChangeAspect="1"/>
          </p:cNvPicPr>
          <p:nvPr userDrawn="1"/>
        </p:nvPicPr>
        <p:blipFill>
          <a:blip r:embed="rId2"/>
          <a:srcRect/>
          <a:stretch/>
        </p:blipFill>
        <p:spPr>
          <a:xfrm>
            <a:off x="-7620" y="6399444"/>
            <a:ext cx="12207240" cy="476844"/>
          </a:xfrm>
          <a:prstGeom prst="rect">
            <a:avLst/>
          </a:prstGeom>
        </p:spPr>
      </p:pic>
    </p:spTree>
    <p:extLst>
      <p:ext uri="{BB962C8B-B14F-4D97-AF65-F5344CB8AC3E}">
        <p14:creationId xmlns:p14="http://schemas.microsoft.com/office/powerpoint/2010/main" val="315863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 headin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B24D221-6DD1-169D-ED0D-06D8490B0122}"/>
              </a:ext>
              <a:ext uri="{C183D7F6-B498-43B3-948B-1728B52AA6E4}">
                <adec:decorative xmlns:adec="http://schemas.microsoft.com/office/drawing/2017/decorative" val="1"/>
              </a:ext>
            </a:extLst>
          </p:cNvPr>
          <p:cNvSpPr/>
          <p:nvPr userDrawn="1"/>
        </p:nvSpPr>
        <p:spPr>
          <a:xfrm>
            <a:off x="0" y="2"/>
            <a:ext cx="12192000" cy="982470"/>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D958E6D3-02C5-6C0F-2AC7-EF5586414036}"/>
              </a:ext>
            </a:extLst>
          </p:cNvPr>
          <p:cNvSpPr>
            <a:spLocks noGrp="1"/>
          </p:cNvSpPr>
          <p:nvPr>
            <p:ph type="title" hasCustomPrompt="1"/>
          </p:nvPr>
        </p:nvSpPr>
        <p:spPr>
          <a:xfrm>
            <a:off x="1907984" y="89205"/>
            <a:ext cx="10265728" cy="845560"/>
          </a:xfrm>
          <a:prstGeom prst="rect">
            <a:avLst/>
          </a:prstGeom>
        </p:spPr>
        <p:txBody>
          <a:bodyPr anchor="ctr"/>
          <a:lstStyle>
            <a:lvl1pPr>
              <a:defRPr sz="4200" b="1">
                <a:solidFill>
                  <a:schemeClr val="bg1"/>
                </a:solidFill>
                <a:latin typeface="Arial" panose="020B0604020202020204" pitchFamily="34" charset="0"/>
                <a:cs typeface="Arial" panose="020B0604020202020204" pitchFamily="34" charset="0"/>
              </a:defRPr>
            </a:lvl1pPr>
          </a:lstStyle>
          <a:p>
            <a:r>
              <a:rPr lang="en-US" dirty="0"/>
              <a:t>Placeholder text</a:t>
            </a:r>
          </a:p>
        </p:txBody>
      </p:sp>
      <p:cxnSp>
        <p:nvCxnSpPr>
          <p:cNvPr id="13" name="Straight Connector 12">
            <a:extLst>
              <a:ext uri="{FF2B5EF4-FFF2-40B4-BE49-F238E27FC236}">
                <a16:creationId xmlns:a16="http://schemas.microsoft.com/office/drawing/2014/main" id="{E5143093-BB65-B500-E08B-B07B30F2F83D}"/>
              </a:ext>
            </a:extLst>
          </p:cNvPr>
          <p:cNvCxnSpPr>
            <a:cxnSpLocks/>
          </p:cNvCxnSpPr>
          <p:nvPr userDrawn="1"/>
        </p:nvCxnSpPr>
        <p:spPr>
          <a:xfrm>
            <a:off x="1796569" y="222433"/>
            <a:ext cx="0" cy="548640"/>
          </a:xfrm>
          <a:prstGeom prst="line">
            <a:avLst/>
          </a:prstGeom>
          <a:ln w="25400">
            <a:solidFill>
              <a:schemeClr val="bg1"/>
            </a:solidFill>
          </a:ln>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D2F083FA-DE85-1B53-3D8C-01C26F1BE14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72586" y="224973"/>
            <a:ext cx="1181100" cy="546100"/>
          </a:xfrm>
          <a:prstGeom prst="rect">
            <a:avLst/>
          </a:prstGeom>
        </p:spPr>
      </p:pic>
      <p:pic>
        <p:nvPicPr>
          <p:cNvPr id="3" name="Picture 2">
            <a:extLst>
              <a:ext uri="{FF2B5EF4-FFF2-40B4-BE49-F238E27FC236}">
                <a16:creationId xmlns:a16="http://schemas.microsoft.com/office/drawing/2014/main" id="{CF842AE8-17DB-9B23-2D4F-7C9D48C5B9B1}"/>
              </a:ext>
            </a:extLst>
          </p:cNvPr>
          <p:cNvPicPr>
            <a:picLocks noChangeAspect="1"/>
          </p:cNvPicPr>
          <p:nvPr userDrawn="1"/>
        </p:nvPicPr>
        <p:blipFill>
          <a:blip r:embed="rId3"/>
          <a:srcRect/>
          <a:stretch/>
        </p:blipFill>
        <p:spPr>
          <a:xfrm>
            <a:off x="-7620" y="6399444"/>
            <a:ext cx="12207240" cy="476844"/>
          </a:xfrm>
          <a:prstGeom prst="rect">
            <a:avLst/>
          </a:prstGeom>
        </p:spPr>
      </p:pic>
    </p:spTree>
    <p:extLst>
      <p:ext uri="{BB962C8B-B14F-4D97-AF65-F5344CB8AC3E}">
        <p14:creationId xmlns:p14="http://schemas.microsoft.com/office/powerpoint/2010/main" val="89766723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F48F0B-1344-C477-A599-74FF48D3C9C6}"/>
              </a:ext>
            </a:extLst>
          </p:cNvPr>
          <p:cNvSpPr>
            <a:spLocks noGrp="1"/>
          </p:cNvSpPr>
          <p:nvPr>
            <p:ph type="title"/>
          </p:nvPr>
        </p:nvSpPr>
        <p:spPr>
          <a:xfrm>
            <a:off x="838200" y="1873885"/>
            <a:ext cx="10515600" cy="1325563"/>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22753447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2" r:id="rId4"/>
    <p:sldLayoutId id="2147483660" r:id="rId5"/>
    <p:sldLayoutId id="2147483653" r:id="rId6"/>
    <p:sldLayoutId id="2147483712" r:id="rId7"/>
    <p:sldLayoutId id="2147483654" r:id="rId8"/>
    <p:sldLayoutId id="2147483661"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 id="2147483711" r:id="rId32"/>
    <p:sldLayoutId id="2147483685" r:id="rId33"/>
    <p:sldLayoutId id="2147483686" r:id="rId34"/>
    <p:sldLayoutId id="2147483687" r:id="rId35"/>
    <p:sldLayoutId id="2147483688" r:id="rId36"/>
    <p:sldLayoutId id="2147483689" r:id="rId37"/>
    <p:sldLayoutId id="2147483690" r:id="rId38"/>
    <p:sldLayoutId id="2147483691" r:id="rId39"/>
    <p:sldLayoutId id="2147483692" r:id="rId40"/>
    <p:sldLayoutId id="2147483693" r:id="rId41"/>
    <p:sldLayoutId id="2147483694" r:id="rId42"/>
    <p:sldLayoutId id="2147483713" r:id="rId43"/>
    <p:sldLayoutId id="2147483714" r:id="rId44"/>
    <p:sldLayoutId id="2147483695" r:id="rId45"/>
    <p:sldLayoutId id="2147483696" r:id="rId46"/>
    <p:sldLayoutId id="2147483703" r:id="rId47"/>
    <p:sldLayoutId id="2147483704" r:id="rId48"/>
    <p:sldLayoutId id="2147483705" r:id="rId49"/>
    <p:sldLayoutId id="2147483706" r:id="rId50"/>
    <p:sldLayoutId id="2147483707" r:id="rId51"/>
    <p:sldLayoutId id="2147483708" r:id="rId52"/>
    <p:sldLayoutId id="2147483709" r:id="rId53"/>
    <p:sldLayoutId id="2147483710" r:id="rId54"/>
    <p:sldLayoutId id="2147483655" r:id="rId55"/>
  </p:sldLayoutIdLst>
  <p:txStyles>
    <p:titleStyle>
      <a:lvl1pPr algn="l" defTabSz="914400" rtl="0" eaLnBrk="1" latinLnBrk="0" hangingPunct="1">
        <a:lnSpc>
          <a:spcPct val="90000"/>
        </a:lnSpc>
        <a:spcBef>
          <a:spcPct val="0"/>
        </a:spcBef>
        <a:buNone/>
        <a:defRPr sz="70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image" Target="../media/image47.png"/><Relationship Id="rId5" Type="http://schemas.openxmlformats.org/officeDocument/2006/relationships/image" Target="../media/image40.jp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6.xml"/><Relationship Id="rId6" Type="http://schemas.openxmlformats.org/officeDocument/2006/relationships/image" Target="../media/image48.png"/><Relationship Id="rId5" Type="http://schemas.openxmlformats.org/officeDocument/2006/relationships/image" Target="../media/image44.png"/><Relationship Id="rId4" Type="http://schemas.openxmlformats.org/officeDocument/2006/relationships/hyperlink" Target="https://www.calstrs.com/your-savings-calculator-the-power-of-time-and-money"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9.xml"/><Relationship Id="rId1" Type="http://schemas.openxmlformats.org/officeDocument/2006/relationships/slideLayout" Target="../slideLayouts/slideLayout32.xml"/><Relationship Id="rId6" Type="http://schemas.openxmlformats.org/officeDocument/2006/relationships/image" Target="../media/image51.png"/><Relationship Id="rId5" Type="http://schemas.openxmlformats.org/officeDocument/2006/relationships/image" Target="../media/image50.emf"/><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0.xml"/><Relationship Id="rId1" Type="http://schemas.openxmlformats.org/officeDocument/2006/relationships/slideLayout" Target="../slideLayouts/slideLayout32.xml"/><Relationship Id="rId5" Type="http://schemas.openxmlformats.org/officeDocument/2006/relationships/image" Target="../media/image53.png"/><Relationship Id="rId4" Type="http://schemas.openxmlformats.org/officeDocument/2006/relationships/image" Target="../media/image50.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hyperlink" Target="https://www.calstrs.com/get-to-know-your-defined-benefit-supplement-part-1-overview" TargetMode="External"/><Relationship Id="rId2" Type="http://schemas.openxmlformats.org/officeDocument/2006/relationships/notesSlide" Target="../notesSlides/notesSlide33.xml"/><Relationship Id="rId1" Type="http://schemas.openxmlformats.org/officeDocument/2006/relationships/slideLayout" Target="../slideLayouts/slideLayout34.xml"/><Relationship Id="rId5" Type="http://schemas.openxmlformats.org/officeDocument/2006/relationships/image" Target="../media/image5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4.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45.xml"/><Relationship Id="rId6" Type="http://schemas.openxmlformats.org/officeDocument/2006/relationships/image" Target="../media/image55.png"/><Relationship Id="rId5" Type="http://schemas.openxmlformats.org/officeDocument/2006/relationships/image" Target="../media/image58.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48.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48.xml"/><Relationship Id="rId6" Type="http://schemas.openxmlformats.org/officeDocument/2006/relationships/image" Target="../media/image63.png"/><Relationship Id="rId5" Type="http://schemas.openxmlformats.org/officeDocument/2006/relationships/image" Target="../media/image29.pn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48.xml"/><Relationship Id="rId5" Type="http://schemas.openxmlformats.org/officeDocument/2006/relationships/image" Target="../media/image64.png"/><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3.xml"/><Relationship Id="rId1" Type="http://schemas.openxmlformats.org/officeDocument/2006/relationships/slideLayout" Target="../slideLayouts/slideLayout47.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53.xml"/><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ED0141-B518-0710-7F73-59A19728DE77}"/>
              </a:ext>
            </a:extLst>
          </p:cNvPr>
          <p:cNvSpPr txBox="1"/>
          <p:nvPr/>
        </p:nvSpPr>
        <p:spPr>
          <a:xfrm>
            <a:off x="154745" y="1613117"/>
            <a:ext cx="5158564" cy="3631763"/>
          </a:xfrm>
          <a:prstGeom prst="rect">
            <a:avLst/>
          </a:prstGeom>
          <a:noFill/>
        </p:spPr>
        <p:txBody>
          <a:bodyPr wrap="square" rtlCol="0">
            <a:spAutoFit/>
          </a:bodyPr>
          <a:lstStyle/>
          <a:p>
            <a:r>
              <a:rPr lang="en-US" sz="4600" b="1" dirty="0">
                <a:solidFill>
                  <a:schemeClr val="bg1"/>
                </a:solidFill>
                <a:latin typeface="Arial" panose="020B0604020202020204" pitchFamily="34" charset="0"/>
                <a:cs typeface="Arial" panose="020B0604020202020204" pitchFamily="34" charset="0"/>
              </a:rPr>
              <a:t>Thank you for your patience.</a:t>
            </a:r>
          </a:p>
          <a:p>
            <a:endParaRPr lang="en-US" sz="4600" b="1" dirty="0">
              <a:solidFill>
                <a:schemeClr val="bg1"/>
              </a:solidFill>
              <a:latin typeface="Arial" panose="020B0604020202020204" pitchFamily="34" charset="0"/>
              <a:cs typeface="Arial" panose="020B0604020202020204" pitchFamily="34" charset="0"/>
            </a:endParaRPr>
          </a:p>
          <a:p>
            <a:r>
              <a:rPr lang="en-US" sz="4600" b="1" dirty="0">
                <a:solidFill>
                  <a:schemeClr val="bg1"/>
                </a:solidFill>
                <a:latin typeface="Arial" panose="020B0604020202020204" pitchFamily="34" charset="0"/>
                <a:cs typeface="Arial" panose="020B0604020202020204" pitchFamily="34" charset="0"/>
              </a:rPr>
              <a:t>Your presentation will begin soon.</a:t>
            </a:r>
          </a:p>
        </p:txBody>
      </p:sp>
      <p:cxnSp>
        <p:nvCxnSpPr>
          <p:cNvPr id="5" name="Straight Connector 4">
            <a:extLst>
              <a:ext uri="{FF2B5EF4-FFF2-40B4-BE49-F238E27FC236}">
                <a16:creationId xmlns:a16="http://schemas.microsoft.com/office/drawing/2014/main" id="{5D9DD0ED-597C-ACEC-2A3F-1C99D3772471}"/>
              </a:ext>
            </a:extLst>
          </p:cNvPr>
          <p:cNvCxnSpPr>
            <a:cxnSpLocks/>
          </p:cNvCxnSpPr>
          <p:nvPr/>
        </p:nvCxnSpPr>
        <p:spPr>
          <a:xfrm>
            <a:off x="189908" y="3428999"/>
            <a:ext cx="47598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pic>
        <p:nvPicPr>
          <p:cNvPr id="6" name="Picture 5" descr="A picture containing text, circle, font, screenshot&#10;&#10;Description automatically generated">
            <a:extLst>
              <a:ext uri="{FF2B5EF4-FFF2-40B4-BE49-F238E27FC236}">
                <a16:creationId xmlns:a16="http://schemas.microsoft.com/office/drawing/2014/main" id="{7450C740-FCF8-8A0B-A0AD-CBE46E6C396C}"/>
              </a:ext>
            </a:extLst>
          </p:cNvPr>
          <p:cNvPicPr>
            <a:picLocks noChangeAspect="1"/>
          </p:cNvPicPr>
          <p:nvPr/>
        </p:nvPicPr>
        <p:blipFill>
          <a:blip r:embed="rId3"/>
          <a:stretch>
            <a:fillRect/>
          </a:stretch>
        </p:blipFill>
        <p:spPr>
          <a:xfrm>
            <a:off x="6690317" y="1456641"/>
            <a:ext cx="4298445" cy="4228171"/>
          </a:xfrm>
          <a:prstGeom prst="rect">
            <a:avLst/>
          </a:prstGeom>
        </p:spPr>
      </p:pic>
      <p:sp>
        <p:nvSpPr>
          <p:cNvPr id="7" name="TextBox 6">
            <a:extLst>
              <a:ext uri="{FF2B5EF4-FFF2-40B4-BE49-F238E27FC236}">
                <a16:creationId xmlns:a16="http://schemas.microsoft.com/office/drawing/2014/main" id="{D4EEA3ED-0F9F-C885-DE09-C18297120D80}"/>
              </a:ext>
            </a:extLst>
          </p:cNvPr>
          <p:cNvSpPr txBox="1"/>
          <p:nvPr/>
        </p:nvSpPr>
        <p:spPr>
          <a:xfrm>
            <a:off x="6096000" y="549517"/>
            <a:ext cx="5487081" cy="1077218"/>
          </a:xfrm>
          <a:prstGeom prst="rect">
            <a:avLst/>
          </a:prstGeom>
          <a:noFill/>
        </p:spPr>
        <p:txBody>
          <a:bodyPr wrap="square" rtlCol="0">
            <a:spAutoFit/>
          </a:bodyPr>
          <a:lstStyle/>
          <a:p>
            <a:r>
              <a:rPr lang="en-US" sz="3200" b="1" dirty="0">
                <a:solidFill>
                  <a:srgbClr val="112D18"/>
                </a:solidFill>
                <a:latin typeface="Arial" panose="020B0604020202020204" pitchFamily="34" charset="0"/>
                <a:cs typeface="Arial" panose="020B0604020202020204" pitchFamily="34" charset="0"/>
              </a:rPr>
              <a:t>Did you know CalSTRS is a hybrid retirement system?</a:t>
            </a:r>
          </a:p>
        </p:txBody>
      </p:sp>
      <p:pic>
        <p:nvPicPr>
          <p:cNvPr id="8" name="Picture 7">
            <a:extLst>
              <a:ext uri="{FF2B5EF4-FFF2-40B4-BE49-F238E27FC236}">
                <a16:creationId xmlns:a16="http://schemas.microsoft.com/office/drawing/2014/main" id="{60AED99E-87B0-7878-A11B-CFCC317AEDDB}"/>
              </a:ext>
            </a:extLst>
          </p:cNvPr>
          <p:cNvPicPr>
            <a:picLocks noChangeAspect="1"/>
          </p:cNvPicPr>
          <p:nvPr/>
        </p:nvPicPr>
        <p:blipFill>
          <a:blip r:embed="rId4"/>
          <a:srcRect/>
          <a:stretch/>
        </p:blipFill>
        <p:spPr>
          <a:xfrm>
            <a:off x="6316273" y="5580663"/>
            <a:ext cx="731520" cy="731520"/>
          </a:xfrm>
          <a:prstGeom prst="rect">
            <a:avLst/>
          </a:prstGeom>
          <a:ln w="28575">
            <a:solidFill>
              <a:srgbClr val="518159"/>
            </a:solidFill>
            <a:miter lim="800000"/>
          </a:ln>
        </p:spPr>
      </p:pic>
      <p:sp>
        <p:nvSpPr>
          <p:cNvPr id="9" name="TextBox 8">
            <a:extLst>
              <a:ext uri="{FF2B5EF4-FFF2-40B4-BE49-F238E27FC236}">
                <a16:creationId xmlns:a16="http://schemas.microsoft.com/office/drawing/2014/main" id="{8CFA1CD5-3498-BF11-C8F1-004B0B405DCC}"/>
              </a:ext>
            </a:extLst>
          </p:cNvPr>
          <p:cNvSpPr txBox="1"/>
          <p:nvPr/>
        </p:nvSpPr>
        <p:spPr>
          <a:xfrm>
            <a:off x="7147313" y="5623256"/>
            <a:ext cx="4624140" cy="646331"/>
          </a:xfrm>
          <a:prstGeom prst="rect">
            <a:avLst/>
          </a:prstGeom>
          <a:noFill/>
        </p:spPr>
        <p:txBody>
          <a:bodyPr wrap="square" rtlCol="0" anchor="ctr">
            <a:spAutoFit/>
          </a:bodyPr>
          <a:lstStyle/>
          <a:p>
            <a:r>
              <a:rPr lang="en-US" dirty="0">
                <a:solidFill>
                  <a:srgbClr val="112D18"/>
                </a:solidFill>
                <a:latin typeface="Arial" panose="020B0604020202020204" pitchFamily="34" charset="0"/>
                <a:cs typeface="Arial" panose="020B0604020202020204" pitchFamily="34" charset="0"/>
              </a:rPr>
              <a:t>Scan the QR code to visit</a:t>
            </a:r>
            <a:br>
              <a:rPr lang="en-US" dirty="0">
                <a:solidFill>
                  <a:srgbClr val="112D18"/>
                </a:solidFill>
                <a:latin typeface="Arial" panose="020B0604020202020204" pitchFamily="34" charset="0"/>
                <a:cs typeface="Arial" panose="020B0604020202020204" pitchFamily="34" charset="0"/>
              </a:rPr>
            </a:br>
            <a:r>
              <a:rPr lang="en-US" b="1" dirty="0" err="1">
                <a:solidFill>
                  <a:srgbClr val="112D18"/>
                </a:solidFill>
                <a:latin typeface="Arial" panose="020B0604020202020204" pitchFamily="34" charset="0"/>
                <a:cs typeface="Arial" panose="020B0604020202020204" pitchFamily="34" charset="0"/>
              </a:rPr>
              <a:t>CalSTRS.com</a:t>
            </a:r>
            <a:r>
              <a:rPr lang="en-US" b="1" dirty="0">
                <a:solidFill>
                  <a:srgbClr val="112D18"/>
                </a:solidFill>
                <a:latin typeface="Arial" panose="020B0604020202020204" pitchFamily="34" charset="0"/>
                <a:cs typeface="Arial" panose="020B0604020202020204" pitchFamily="34" charset="0"/>
              </a:rPr>
              <a:t>/understand-your-benefits</a:t>
            </a:r>
            <a:r>
              <a:rPr lang="en-US" dirty="0">
                <a:solidFill>
                  <a:srgbClr val="112D18"/>
                </a:solidFill>
                <a:latin typeface="Arial" panose="020B0604020202020204" pitchFamily="34" charset="0"/>
                <a:cs typeface="Arial" panose="020B0604020202020204" pitchFamily="34" charset="0"/>
              </a:rPr>
              <a:t>.</a:t>
            </a:r>
            <a:endParaRPr lang="en-US" i="1" dirty="0">
              <a:solidFill>
                <a:srgbClr val="112D18"/>
              </a:solidFill>
              <a:latin typeface="Arial" panose="020B0604020202020204" pitchFamily="34" charset="0"/>
              <a:cs typeface="Arial" panose="020B0604020202020204" pitchFamily="34" charset="0"/>
            </a:endParaRPr>
          </a:p>
        </p:txBody>
      </p:sp>
      <p:sp>
        <p:nvSpPr>
          <p:cNvPr id="2" name="Action Button: Go Forward or Next 1">
            <a:hlinkClick r:id="" action="ppaction://customshow?id=0" highlightClick="1"/>
            <a:extLst>
              <a:ext uri="{FF2B5EF4-FFF2-40B4-BE49-F238E27FC236}">
                <a16:creationId xmlns:a16="http://schemas.microsoft.com/office/drawing/2014/main" id="{79C8B047-C34B-B65D-2142-9F28C8306EA7}"/>
              </a:ext>
            </a:extLst>
          </p:cNvPr>
          <p:cNvSpPr/>
          <p:nvPr/>
        </p:nvSpPr>
        <p:spPr>
          <a:xfrm>
            <a:off x="154745" y="3713880"/>
            <a:ext cx="4949690" cy="1531000"/>
          </a:xfrm>
          <a:prstGeom prst="actionButtonForwardNex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276747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nodeType="afterEffect">
                                  <p:stCondLst>
                                    <p:cond delay="2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225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22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986271-5252-07CF-6007-0DCD7F50CB27}"/>
              </a:ext>
            </a:extLst>
          </p:cNvPr>
          <p:cNvSpPr txBox="1"/>
          <p:nvPr/>
        </p:nvSpPr>
        <p:spPr>
          <a:xfrm>
            <a:off x="277664" y="2108392"/>
            <a:ext cx="4409665" cy="2308324"/>
          </a:xfrm>
          <a:prstGeom prst="rect">
            <a:avLst/>
          </a:prstGeom>
          <a:noFill/>
        </p:spPr>
        <p:txBody>
          <a:bodyPr wrap="square" rtlCol="0" anchor="ctr">
            <a:spAutoFit/>
          </a:bodyPr>
          <a:lstStyle/>
          <a:p>
            <a:r>
              <a:rPr lang="en-US" sz="7200" b="1" dirty="0">
                <a:solidFill>
                  <a:schemeClr val="bg1"/>
                </a:solidFill>
                <a:latin typeface="Arial" panose="020B0604020202020204" pitchFamily="34" charset="0"/>
                <a:cs typeface="Arial" panose="020B0604020202020204" pitchFamily="34" charset="0"/>
              </a:rPr>
              <a:t>With CalSTRS:</a:t>
            </a:r>
          </a:p>
        </p:txBody>
      </p:sp>
      <p:sp>
        <p:nvSpPr>
          <p:cNvPr id="3" name="TextBox 2">
            <a:extLst>
              <a:ext uri="{FF2B5EF4-FFF2-40B4-BE49-F238E27FC236}">
                <a16:creationId xmlns:a16="http://schemas.microsoft.com/office/drawing/2014/main" id="{DF208D3C-C666-13AD-C060-CEC79E1BA67F}"/>
              </a:ext>
            </a:extLst>
          </p:cNvPr>
          <p:cNvSpPr txBox="1"/>
          <p:nvPr/>
        </p:nvSpPr>
        <p:spPr>
          <a:xfrm>
            <a:off x="6734016" y="669537"/>
            <a:ext cx="4836252" cy="5186035"/>
          </a:xfrm>
          <a:prstGeom prst="rect">
            <a:avLst/>
          </a:prstGeom>
          <a:noFill/>
        </p:spPr>
        <p:txBody>
          <a:bodyPr wrap="square" rtlCol="0" anchor="ctr">
            <a:spAutoFit/>
          </a:bodyPr>
          <a:lstStyle/>
          <a:p>
            <a:pPr marL="285750" indent="-285750">
              <a:spcAft>
                <a:spcPts val="1800"/>
              </a:spcAft>
              <a:buBlip>
                <a:blip r:embed="rId3"/>
              </a:buBlip>
            </a:pPr>
            <a:r>
              <a:rPr lang="en-US" sz="2600" dirty="0">
                <a:latin typeface="Arial" panose="020B0604020202020204" pitchFamily="34" charset="0"/>
                <a:cs typeface="Arial" panose="020B0604020202020204" pitchFamily="34" charset="0"/>
              </a:rPr>
              <a:t>Your pension is initially paid from your Defined Benefit Program account.</a:t>
            </a:r>
          </a:p>
          <a:p>
            <a:pPr marL="285750" indent="-285750">
              <a:spcAft>
                <a:spcPts val="1800"/>
              </a:spcAft>
              <a:buBlip>
                <a:blip r:embed="rId3"/>
              </a:buBlip>
            </a:pPr>
            <a:r>
              <a:rPr lang="en-US" sz="2600" dirty="0">
                <a:latin typeface="Arial" panose="020B0604020202020204" pitchFamily="34" charset="0"/>
                <a:cs typeface="Arial" panose="020B0604020202020204" pitchFamily="34" charset="0"/>
              </a:rPr>
              <a:t>Your retirement benefit is based on a formula.</a:t>
            </a:r>
          </a:p>
          <a:p>
            <a:pPr marL="285750" indent="-285750">
              <a:spcAft>
                <a:spcPts val="1800"/>
              </a:spcAft>
              <a:buBlip>
                <a:blip r:embed="rId3"/>
              </a:buBlip>
            </a:pPr>
            <a:r>
              <a:rPr lang="en-US" sz="2600" dirty="0">
                <a:latin typeface="Arial" panose="020B0604020202020204" pitchFamily="34" charset="0"/>
                <a:cs typeface="Arial" panose="020B0604020202020204" pitchFamily="34" charset="0"/>
              </a:rPr>
              <a:t>You can provide a lifetime monthly benefit to someone after your death.</a:t>
            </a:r>
          </a:p>
          <a:p>
            <a:pPr marL="285750" indent="-285750">
              <a:spcAft>
                <a:spcPts val="1800"/>
              </a:spcAft>
              <a:buBlip>
                <a:blip r:embed="rId3"/>
              </a:buBlip>
            </a:pPr>
            <a:r>
              <a:rPr lang="en-US" sz="2600" dirty="0">
                <a:latin typeface="Arial" panose="020B0604020202020204" pitchFamily="34" charset="0"/>
                <a:cs typeface="Arial" panose="020B0604020202020204" pitchFamily="34" charset="0"/>
              </a:rPr>
              <a:t>Contribution rates are set by law and the Teachers’ Retirement Board.</a:t>
            </a:r>
          </a:p>
        </p:txBody>
      </p:sp>
    </p:spTree>
    <p:extLst>
      <p:ext uri="{BB962C8B-B14F-4D97-AF65-F5344CB8AC3E}">
        <p14:creationId xmlns:p14="http://schemas.microsoft.com/office/powerpoint/2010/main" val="185209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0BC54-0ED9-1ABF-1882-48B99206AA56}"/>
              </a:ext>
            </a:extLst>
          </p:cNvPr>
          <p:cNvSpPr>
            <a:spLocks noGrp="1"/>
          </p:cNvSpPr>
          <p:nvPr>
            <p:ph type="title"/>
          </p:nvPr>
        </p:nvSpPr>
        <p:spPr>
          <a:xfrm>
            <a:off x="1907984" y="136910"/>
            <a:ext cx="10265728" cy="845560"/>
          </a:xfrm>
        </p:spPr>
        <p:txBody>
          <a:bodyPr/>
          <a:lstStyle/>
          <a:p>
            <a:r>
              <a:rPr lang="en-US" dirty="0"/>
              <a:t>CalSTRS retirement formula</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3E684D7-F293-0ECA-035B-846B8F904A73}"/>
                  </a:ext>
                </a:extLst>
              </p:cNvPr>
              <p:cNvSpPr txBox="1"/>
              <p:nvPr/>
            </p:nvSpPr>
            <p:spPr>
              <a:xfrm>
                <a:off x="1152811" y="5320941"/>
                <a:ext cx="9886377" cy="738664"/>
              </a:xfrm>
              <a:prstGeom prst="rect">
                <a:avLst/>
              </a:prstGeom>
              <a:noFill/>
              <a:ln w="28575">
                <a:solidFill>
                  <a:srgbClr val="518159"/>
                </a:solidFill>
                <a:miter lim="800000"/>
              </a:ln>
            </p:spPr>
            <p:txBody>
              <a:bodyPr wrap="square" anchor="ctr">
                <a:spAutoFit/>
              </a:bodyPr>
              <a:lstStyle/>
              <a:p>
                <a:pPr algn="ctr">
                  <a:spcAft>
                    <a:spcPts val="600"/>
                  </a:spcAft>
                </a:pPr>
                <a:endParaRPr lang="en-US" sz="600" dirty="0">
                  <a:latin typeface="Arial" panose="020B0604020202020204" pitchFamily="34" charset="0"/>
                  <a:cs typeface="Arial" panose="020B0604020202020204" pitchFamily="34" charset="0"/>
                </a:endParaRPr>
              </a:p>
              <a:p>
                <a:pPr algn="ctr">
                  <a:spcAft>
                    <a:spcPts val="600"/>
                  </a:spcAft>
                </a:pPr>
                <a:r>
                  <a:rPr lang="en-US" sz="2000" dirty="0">
                    <a:latin typeface="Arial" panose="020B0604020202020204" pitchFamily="34" charset="0"/>
                    <a:cs typeface="Arial" panose="020B0604020202020204" pitchFamily="34" charset="0"/>
                  </a:rPr>
                  <a:t>service credit </a:t>
                </a:r>
                <a14:m>
                  <m:oMath xmlns:m="http://schemas.openxmlformats.org/officeDocument/2006/math">
                    <m:r>
                      <a:rPr lang="en-US" sz="2000" b="0" i="0" dirty="0" smtClean="0">
                        <a:solidFill>
                          <a:srgbClr val="518159"/>
                        </a:solidFill>
                        <a:latin typeface="Cambria Math" panose="02040503050406030204" pitchFamily="18" charset="0"/>
                        <a:ea typeface="Cambria Math" panose="02040503050406030204" pitchFamily="18" charset="0"/>
                        <a:cs typeface="Arial" panose="020B0604020202020204" pitchFamily="34" charset="0"/>
                      </a:rPr>
                      <m:t> </m:t>
                    </m:r>
                    <m:r>
                      <a:rPr lang="en-US" sz="2000" b="1" i="1" dirty="0">
                        <a:solidFill>
                          <a:srgbClr val="518159"/>
                        </a:solidFill>
                        <a:latin typeface="Cambria Math" panose="02040503050406030204" pitchFamily="18" charset="0"/>
                        <a:ea typeface="Cambria Math" panose="02040503050406030204" pitchFamily="18" charset="0"/>
                        <a:cs typeface="Arial" panose="020B0604020202020204" pitchFamily="34" charset="0"/>
                      </a:rPr>
                      <m:t>×</m:t>
                    </m:r>
                  </m:oMath>
                </a14:m>
                <a:r>
                  <a:rPr lang="en-US" sz="2000" dirty="0">
                    <a:latin typeface="Arial" panose="020B0604020202020204" pitchFamily="34" charset="0"/>
                    <a:cs typeface="Arial" panose="020B0604020202020204" pitchFamily="34" charset="0"/>
                  </a:rPr>
                  <a:t>  age factor  </a:t>
                </a:r>
                <a14:m>
                  <m:oMath xmlns:m="http://schemas.openxmlformats.org/officeDocument/2006/math">
                    <m:r>
                      <a:rPr lang="en-US" sz="2000" b="1" i="1" dirty="0">
                        <a:solidFill>
                          <a:srgbClr val="518159"/>
                        </a:solidFill>
                        <a:latin typeface="Cambria Math" panose="02040503050406030204" pitchFamily="18" charset="0"/>
                        <a:ea typeface="Cambria Math" panose="02040503050406030204" pitchFamily="18" charset="0"/>
                        <a:cs typeface="Arial" panose="020B0604020202020204" pitchFamily="34" charset="0"/>
                      </a:rPr>
                      <m:t>×</m:t>
                    </m:r>
                  </m:oMath>
                </a14:m>
                <a:r>
                  <a:rPr lang="en-US" sz="2000" dirty="0">
                    <a:latin typeface="Arial" panose="020B0604020202020204" pitchFamily="34" charset="0"/>
                    <a:cs typeface="Arial" panose="020B0604020202020204" pitchFamily="34" charset="0"/>
                  </a:rPr>
                  <a:t>  final compensation </a:t>
                </a:r>
                <a14:m>
                  <m:oMath xmlns:m="http://schemas.openxmlformats.org/officeDocument/2006/math">
                    <m:r>
                      <a:rPr lang="en-US" sz="2000" b="1" i="1" dirty="0">
                        <a:solidFill>
                          <a:srgbClr val="518159"/>
                        </a:solidFill>
                        <a:latin typeface="Cambria Math" panose="02040503050406030204" pitchFamily="18" charset="0"/>
                        <a:ea typeface="Cambria Math" panose="02040503050406030204" pitchFamily="18" charset="0"/>
                        <a:cs typeface="Arial" panose="020B0604020202020204" pitchFamily="34" charset="0"/>
                      </a:rPr>
                      <m:t>=</m:t>
                    </m:r>
                  </m:oMath>
                </a14:m>
                <a:r>
                  <a:rPr lang="en-US" sz="2000" b="1" dirty="0">
                    <a:latin typeface="Arial" panose="020B0604020202020204" pitchFamily="34" charset="0"/>
                    <a:cs typeface="Arial" panose="020B0604020202020204" pitchFamily="34" charset="0"/>
                  </a:rPr>
                  <a:t>  monthly retirement benefit</a:t>
                </a:r>
              </a:p>
              <a:p>
                <a:pPr algn="ctr"/>
                <a:endParaRPr lang="en-US" sz="600" b="1" dirty="0"/>
              </a:p>
            </p:txBody>
          </p:sp>
        </mc:Choice>
        <mc:Fallback xmlns="">
          <p:sp>
            <p:nvSpPr>
              <p:cNvPr id="3" name="TextBox 2">
                <a:extLst>
                  <a:ext uri="{FF2B5EF4-FFF2-40B4-BE49-F238E27FC236}">
                    <a16:creationId xmlns:a16="http://schemas.microsoft.com/office/drawing/2014/main" id="{C3E684D7-F293-0ECA-035B-846B8F904A73}"/>
                  </a:ext>
                </a:extLst>
              </p:cNvPr>
              <p:cNvSpPr txBox="1">
                <a:spLocks noRot="1" noChangeAspect="1" noMove="1" noResize="1" noEditPoints="1" noAdjustHandles="1" noChangeArrowheads="1" noChangeShapeType="1" noTextEdit="1"/>
              </p:cNvSpPr>
              <p:nvPr/>
            </p:nvSpPr>
            <p:spPr>
              <a:xfrm>
                <a:off x="1152811" y="5320941"/>
                <a:ext cx="9886377" cy="738664"/>
              </a:xfrm>
              <a:prstGeom prst="rect">
                <a:avLst/>
              </a:prstGeom>
              <a:blipFill>
                <a:blip r:embed="rId3"/>
                <a:stretch>
                  <a:fillRect/>
                </a:stretch>
              </a:blipFill>
              <a:ln w="28575">
                <a:solidFill>
                  <a:srgbClr val="518159"/>
                </a:solidFill>
                <a:miter lim="800000"/>
              </a:ln>
            </p:spPr>
            <p:txBody>
              <a:bodyPr/>
              <a:lstStyle/>
              <a:p>
                <a:r>
                  <a:rPr lang="en-US">
                    <a:noFill/>
                  </a:rPr>
                  <a:t> </a:t>
                </a:r>
              </a:p>
            </p:txBody>
          </p:sp>
        </mc:Fallback>
      </mc:AlternateContent>
      <p:sp>
        <p:nvSpPr>
          <p:cNvPr id="4" name="TextBox 3">
            <a:extLst>
              <a:ext uri="{FF2B5EF4-FFF2-40B4-BE49-F238E27FC236}">
                <a16:creationId xmlns:a16="http://schemas.microsoft.com/office/drawing/2014/main" id="{3915B386-F95A-A932-B76D-6620C754ADAF}"/>
              </a:ext>
            </a:extLst>
          </p:cNvPr>
          <p:cNvSpPr txBox="1"/>
          <p:nvPr/>
        </p:nvSpPr>
        <p:spPr>
          <a:xfrm>
            <a:off x="2281881" y="3979804"/>
            <a:ext cx="8757308" cy="769441"/>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Final compensation</a:t>
            </a:r>
          </a:p>
          <a:p>
            <a:r>
              <a:rPr lang="en-US" sz="2000" dirty="0">
                <a:latin typeface="Arial" panose="020B0604020202020204" pitchFamily="34" charset="0"/>
                <a:cs typeface="Arial" panose="020B0604020202020204" pitchFamily="34" charset="0"/>
              </a:rPr>
              <a:t>Highest average annual compensation earnable for 36 consecutive months.</a:t>
            </a:r>
          </a:p>
        </p:txBody>
      </p:sp>
      <p:pic>
        <p:nvPicPr>
          <p:cNvPr id="5" name="Picture 4">
            <a:extLst>
              <a:ext uri="{FF2B5EF4-FFF2-40B4-BE49-F238E27FC236}">
                <a16:creationId xmlns:a16="http://schemas.microsoft.com/office/drawing/2014/main" id="{977EB1DF-FC5D-F914-EE16-8955D938AC51}"/>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1152811" y="4053185"/>
            <a:ext cx="930457" cy="930457"/>
          </a:xfrm>
          <a:prstGeom prst="rect">
            <a:avLst/>
          </a:prstGeom>
        </p:spPr>
      </p:pic>
      <p:sp>
        <p:nvSpPr>
          <p:cNvPr id="6" name="TextBox 5">
            <a:extLst>
              <a:ext uri="{FF2B5EF4-FFF2-40B4-BE49-F238E27FC236}">
                <a16:creationId xmlns:a16="http://schemas.microsoft.com/office/drawing/2014/main" id="{5A547F1E-5462-5531-9BB5-FE398AC652DA}"/>
              </a:ext>
            </a:extLst>
          </p:cNvPr>
          <p:cNvSpPr txBox="1"/>
          <p:nvPr/>
        </p:nvSpPr>
        <p:spPr>
          <a:xfrm>
            <a:off x="2281881" y="2772530"/>
            <a:ext cx="6451106" cy="769441"/>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Age factor</a:t>
            </a:r>
          </a:p>
          <a:p>
            <a:r>
              <a:rPr lang="en-US" sz="2000" dirty="0">
                <a:latin typeface="Arial" panose="020B0604020202020204" pitchFamily="34" charset="0"/>
                <a:cs typeface="Arial" panose="020B0604020202020204" pitchFamily="34" charset="0"/>
              </a:rPr>
              <a:t>Percentage based on age at retirement.</a:t>
            </a:r>
          </a:p>
        </p:txBody>
      </p:sp>
      <p:pic>
        <p:nvPicPr>
          <p:cNvPr id="7" name="Picture 6">
            <a:extLst>
              <a:ext uri="{FF2B5EF4-FFF2-40B4-BE49-F238E27FC236}">
                <a16:creationId xmlns:a16="http://schemas.microsoft.com/office/drawing/2014/main" id="{5F1B0828-ACA5-BE38-DC18-4D0E7F49085F}"/>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1152812" y="2692023"/>
            <a:ext cx="930457" cy="930457"/>
          </a:xfrm>
          <a:prstGeom prst="rect">
            <a:avLst/>
          </a:prstGeom>
        </p:spPr>
      </p:pic>
      <p:sp>
        <p:nvSpPr>
          <p:cNvPr id="8" name="TextBox 7">
            <a:extLst>
              <a:ext uri="{FF2B5EF4-FFF2-40B4-BE49-F238E27FC236}">
                <a16:creationId xmlns:a16="http://schemas.microsoft.com/office/drawing/2014/main" id="{339DC783-AB25-C5C1-86D7-FC7D009489B7}"/>
              </a:ext>
            </a:extLst>
          </p:cNvPr>
          <p:cNvSpPr txBox="1"/>
          <p:nvPr/>
        </p:nvSpPr>
        <p:spPr>
          <a:xfrm>
            <a:off x="2281881" y="1305335"/>
            <a:ext cx="8757307" cy="1077218"/>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Service credit</a:t>
            </a:r>
          </a:p>
          <a:p>
            <a:r>
              <a:rPr lang="en-US" sz="2000" dirty="0">
                <a:latin typeface="Arial" panose="020B0604020202020204" pitchFamily="34" charset="0"/>
                <a:cs typeface="Arial" panose="020B0604020202020204" pitchFamily="34" charset="0"/>
              </a:rPr>
              <a:t>Time worked and contributed. CalSTRS vesting requirement is a minimum of five years of service credit.</a:t>
            </a:r>
          </a:p>
        </p:txBody>
      </p:sp>
      <p:pic>
        <p:nvPicPr>
          <p:cNvPr id="9" name="Picture 8">
            <a:extLst>
              <a:ext uri="{FF2B5EF4-FFF2-40B4-BE49-F238E27FC236}">
                <a16:creationId xmlns:a16="http://schemas.microsoft.com/office/drawing/2014/main" id="{98DC8400-8AA3-FC32-0870-35EC843F424C}"/>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1152812" y="1360438"/>
            <a:ext cx="930457" cy="930457"/>
          </a:xfrm>
          <a:prstGeom prst="rect">
            <a:avLst/>
          </a:prstGeom>
        </p:spPr>
      </p:pic>
    </p:spTree>
    <p:extLst>
      <p:ext uri="{BB962C8B-B14F-4D97-AF65-F5344CB8AC3E}">
        <p14:creationId xmlns:p14="http://schemas.microsoft.com/office/powerpoint/2010/main" val="410721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DB57333A-CF90-4832-F0E2-80055DF17618}"/>
              </a:ext>
            </a:extLst>
          </p:cNvPr>
          <p:cNvSpPr>
            <a:spLocks/>
          </p:cNvSpPr>
          <p:nvPr/>
        </p:nvSpPr>
        <p:spPr>
          <a:xfrm>
            <a:off x="8996524" y="1408235"/>
            <a:ext cx="2843784" cy="3778580"/>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80BC54-0ED9-1ABF-1882-48B99206AA56}"/>
              </a:ext>
            </a:extLst>
          </p:cNvPr>
          <p:cNvSpPr>
            <a:spLocks noGrp="1"/>
          </p:cNvSpPr>
          <p:nvPr>
            <p:ph type="title"/>
          </p:nvPr>
        </p:nvSpPr>
        <p:spPr>
          <a:xfrm>
            <a:off x="1907984" y="136910"/>
            <a:ext cx="10265728" cy="845560"/>
          </a:xfrm>
        </p:spPr>
        <p:txBody>
          <a:bodyPr/>
          <a:lstStyle/>
          <a:p>
            <a:r>
              <a:rPr lang="en-US" dirty="0"/>
              <a:t>Contributions</a:t>
            </a:r>
          </a:p>
        </p:txBody>
      </p:sp>
      <p:sp>
        <p:nvSpPr>
          <p:cNvPr id="10" name="Rectangle 9">
            <a:extLst>
              <a:ext uri="{FF2B5EF4-FFF2-40B4-BE49-F238E27FC236}">
                <a16:creationId xmlns:a16="http://schemas.microsoft.com/office/drawing/2014/main" id="{232531BE-0341-F006-BD1E-C2A6C53F45E2}"/>
              </a:ext>
            </a:extLst>
          </p:cNvPr>
          <p:cNvSpPr/>
          <p:nvPr/>
        </p:nvSpPr>
        <p:spPr>
          <a:xfrm>
            <a:off x="6156033" y="1408235"/>
            <a:ext cx="2843784" cy="3778805"/>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2DB9730-CC61-5A3E-0F64-8FE25EA1719C}"/>
              </a:ext>
            </a:extLst>
          </p:cNvPr>
          <p:cNvSpPr txBox="1"/>
          <p:nvPr/>
        </p:nvSpPr>
        <p:spPr>
          <a:xfrm>
            <a:off x="6156032" y="1754147"/>
            <a:ext cx="2835817"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Employer</a:t>
            </a:r>
          </a:p>
        </p:txBody>
      </p:sp>
      <p:sp>
        <p:nvSpPr>
          <p:cNvPr id="12" name="TextBox 11">
            <a:extLst>
              <a:ext uri="{FF2B5EF4-FFF2-40B4-BE49-F238E27FC236}">
                <a16:creationId xmlns:a16="http://schemas.microsoft.com/office/drawing/2014/main" id="{B8AF6E26-3CDE-8761-7EF4-827F6D979CD4}"/>
              </a:ext>
            </a:extLst>
          </p:cNvPr>
          <p:cNvSpPr txBox="1"/>
          <p:nvPr/>
        </p:nvSpPr>
        <p:spPr>
          <a:xfrm>
            <a:off x="269548" y="2906971"/>
            <a:ext cx="2753737" cy="461665"/>
          </a:xfrm>
          <a:prstGeom prst="rect">
            <a:avLst/>
          </a:prstGeom>
          <a:noFill/>
        </p:spPr>
        <p:txBody>
          <a:bodyPr wrap="square" rtlCol="0" anchor="ctr">
            <a:spAutoFit/>
          </a:bodyPr>
          <a:lstStyle/>
          <a:p>
            <a:r>
              <a:rPr lang="en-US" sz="2400" b="1" dirty="0">
                <a:solidFill>
                  <a:srgbClr val="112D18"/>
                </a:solidFill>
                <a:latin typeface="Arial" panose="020B0604020202020204" pitchFamily="34" charset="0"/>
                <a:cs typeface="Arial" panose="020B0604020202020204" pitchFamily="34" charset="0"/>
              </a:rPr>
              <a:t>Contribution rate</a:t>
            </a:r>
          </a:p>
        </p:txBody>
      </p:sp>
      <p:sp>
        <p:nvSpPr>
          <p:cNvPr id="13" name="TextBox 12">
            <a:extLst>
              <a:ext uri="{FF2B5EF4-FFF2-40B4-BE49-F238E27FC236}">
                <a16:creationId xmlns:a16="http://schemas.microsoft.com/office/drawing/2014/main" id="{9BF27634-CF15-A5A8-3F5A-96E916FFF21E}"/>
              </a:ext>
            </a:extLst>
          </p:cNvPr>
          <p:cNvSpPr txBox="1"/>
          <p:nvPr/>
        </p:nvSpPr>
        <p:spPr>
          <a:xfrm>
            <a:off x="6156033" y="2957305"/>
            <a:ext cx="2835816" cy="369332"/>
          </a:xfrm>
          <a:prstGeom prst="rect">
            <a:avLst/>
          </a:prstGeom>
          <a:noFill/>
        </p:spPr>
        <p:txBody>
          <a:bodyPr wrap="square" rtlCol="0" anchor="ctr">
            <a:spAutoFit/>
          </a:bodyPr>
          <a:lstStyle/>
          <a:p>
            <a:pPr algn="ctr"/>
            <a:r>
              <a:rPr lang="en-US" dirty="0">
                <a:solidFill>
                  <a:schemeClr val="bg1"/>
                </a:solidFill>
                <a:latin typeface="Arial" panose="020B0604020202020204" pitchFamily="34" charset="0"/>
                <a:cs typeface="Arial" panose="020B0604020202020204" pitchFamily="34" charset="0"/>
              </a:rPr>
              <a:t>About 19%</a:t>
            </a:r>
          </a:p>
        </p:txBody>
      </p:sp>
      <p:sp>
        <p:nvSpPr>
          <p:cNvPr id="14" name="TextBox 13">
            <a:extLst>
              <a:ext uri="{FF2B5EF4-FFF2-40B4-BE49-F238E27FC236}">
                <a16:creationId xmlns:a16="http://schemas.microsoft.com/office/drawing/2014/main" id="{93C926CB-B8A4-07E8-A89C-CE025D4C0BFC}"/>
              </a:ext>
            </a:extLst>
          </p:cNvPr>
          <p:cNvSpPr txBox="1"/>
          <p:nvPr/>
        </p:nvSpPr>
        <p:spPr>
          <a:xfrm>
            <a:off x="269549" y="4218637"/>
            <a:ext cx="2071493" cy="461665"/>
          </a:xfrm>
          <a:prstGeom prst="rect">
            <a:avLst/>
          </a:prstGeom>
          <a:noFill/>
        </p:spPr>
        <p:txBody>
          <a:bodyPr wrap="square" rtlCol="0" anchor="ctr">
            <a:spAutoFit/>
          </a:bodyPr>
          <a:lstStyle/>
          <a:p>
            <a:r>
              <a:rPr lang="en-US" sz="2400" b="1" dirty="0">
                <a:solidFill>
                  <a:srgbClr val="112D18"/>
                </a:solidFill>
                <a:latin typeface="Arial" panose="020B0604020202020204" pitchFamily="34" charset="0"/>
                <a:cs typeface="Arial" panose="020B0604020202020204" pitchFamily="34" charset="0"/>
              </a:rPr>
              <a:t>Deposited in</a:t>
            </a:r>
          </a:p>
        </p:txBody>
      </p:sp>
      <p:sp>
        <p:nvSpPr>
          <p:cNvPr id="15" name="TextBox 14">
            <a:extLst>
              <a:ext uri="{FF2B5EF4-FFF2-40B4-BE49-F238E27FC236}">
                <a16:creationId xmlns:a16="http://schemas.microsoft.com/office/drawing/2014/main" id="{1F10A837-5E44-BE04-2E0E-8F608A460E58}"/>
              </a:ext>
            </a:extLst>
          </p:cNvPr>
          <p:cNvSpPr txBox="1"/>
          <p:nvPr/>
        </p:nvSpPr>
        <p:spPr>
          <a:xfrm>
            <a:off x="6156033" y="4154262"/>
            <a:ext cx="2835816" cy="646331"/>
          </a:xfrm>
          <a:prstGeom prst="rect">
            <a:avLst/>
          </a:prstGeom>
          <a:noFill/>
        </p:spPr>
        <p:txBody>
          <a:bodyPr wrap="square" rtlCol="0" anchor="ctr">
            <a:spAutoFit/>
          </a:bodyPr>
          <a:lstStyle/>
          <a:p>
            <a:pPr algn="ctr"/>
            <a:r>
              <a:rPr lang="en-US" dirty="0">
                <a:solidFill>
                  <a:schemeClr val="bg1"/>
                </a:solidFill>
                <a:latin typeface="Arial" panose="020B0604020202020204" pitchFamily="34" charset="0"/>
                <a:cs typeface="Arial" panose="020B0604020202020204" pitchFamily="34" charset="0"/>
              </a:rPr>
              <a:t>Teachers’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Retirement Fund</a:t>
            </a:r>
          </a:p>
        </p:txBody>
      </p:sp>
      <p:sp>
        <p:nvSpPr>
          <p:cNvPr id="17" name="TextBox 16">
            <a:extLst>
              <a:ext uri="{FF2B5EF4-FFF2-40B4-BE49-F238E27FC236}">
                <a16:creationId xmlns:a16="http://schemas.microsoft.com/office/drawing/2014/main" id="{1E290B77-7109-5FFD-0DC7-59B852BE1535}"/>
              </a:ext>
            </a:extLst>
          </p:cNvPr>
          <p:cNvSpPr txBox="1"/>
          <p:nvPr/>
        </p:nvSpPr>
        <p:spPr>
          <a:xfrm>
            <a:off x="9004492" y="1754147"/>
            <a:ext cx="2835816"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State</a:t>
            </a:r>
          </a:p>
        </p:txBody>
      </p:sp>
      <p:sp>
        <p:nvSpPr>
          <p:cNvPr id="18" name="TextBox 17">
            <a:extLst>
              <a:ext uri="{FF2B5EF4-FFF2-40B4-BE49-F238E27FC236}">
                <a16:creationId xmlns:a16="http://schemas.microsoft.com/office/drawing/2014/main" id="{B17172E6-249E-61B2-F7D3-9B31B0ACE780}"/>
              </a:ext>
            </a:extLst>
          </p:cNvPr>
          <p:cNvSpPr txBox="1"/>
          <p:nvPr/>
        </p:nvSpPr>
        <p:spPr>
          <a:xfrm>
            <a:off x="9004492" y="2960940"/>
            <a:ext cx="2835816" cy="369332"/>
          </a:xfrm>
          <a:prstGeom prst="rect">
            <a:avLst/>
          </a:prstGeom>
          <a:noFill/>
        </p:spPr>
        <p:txBody>
          <a:bodyPr wrap="square" rtlCol="0" anchor="ctr">
            <a:spAutoFit/>
          </a:bodyPr>
          <a:lstStyle/>
          <a:p>
            <a:pPr algn="ctr"/>
            <a:r>
              <a:rPr lang="en-US" dirty="0">
                <a:solidFill>
                  <a:schemeClr val="bg1"/>
                </a:solidFill>
                <a:latin typeface="Arial" panose="020B0604020202020204" pitchFamily="34" charset="0"/>
                <a:cs typeface="Arial" panose="020B0604020202020204" pitchFamily="34" charset="0"/>
              </a:rPr>
              <a:t>About 8%</a:t>
            </a:r>
          </a:p>
        </p:txBody>
      </p:sp>
      <p:sp>
        <p:nvSpPr>
          <p:cNvPr id="19" name="TextBox 18">
            <a:extLst>
              <a:ext uri="{FF2B5EF4-FFF2-40B4-BE49-F238E27FC236}">
                <a16:creationId xmlns:a16="http://schemas.microsoft.com/office/drawing/2014/main" id="{ECB68D55-3414-62E9-CE64-E0E944BF510D}"/>
              </a:ext>
            </a:extLst>
          </p:cNvPr>
          <p:cNvSpPr txBox="1"/>
          <p:nvPr/>
        </p:nvSpPr>
        <p:spPr>
          <a:xfrm>
            <a:off x="9004492" y="4154262"/>
            <a:ext cx="2835816" cy="646331"/>
          </a:xfrm>
          <a:prstGeom prst="rect">
            <a:avLst/>
          </a:prstGeom>
          <a:noFill/>
        </p:spPr>
        <p:txBody>
          <a:bodyPr wrap="square" rtlCol="0" anchor="ctr">
            <a:spAutoFit/>
          </a:bodyPr>
          <a:lstStyle/>
          <a:p>
            <a:pPr algn="ctr"/>
            <a:r>
              <a:rPr lang="en-US" dirty="0">
                <a:solidFill>
                  <a:schemeClr val="bg1"/>
                </a:solidFill>
                <a:latin typeface="Arial" panose="020B0604020202020204" pitchFamily="34" charset="0"/>
                <a:cs typeface="Arial" panose="020B0604020202020204" pitchFamily="34" charset="0"/>
              </a:rPr>
              <a:t>Teachers’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Retirement Fund</a:t>
            </a:r>
          </a:p>
        </p:txBody>
      </p:sp>
      <p:sp>
        <p:nvSpPr>
          <p:cNvPr id="20" name="Rectangle 19">
            <a:extLst>
              <a:ext uri="{FF2B5EF4-FFF2-40B4-BE49-F238E27FC236}">
                <a16:creationId xmlns:a16="http://schemas.microsoft.com/office/drawing/2014/main" id="{254B551A-963C-D2A1-1382-53193833CDD0}"/>
              </a:ext>
            </a:extLst>
          </p:cNvPr>
          <p:cNvSpPr/>
          <p:nvPr/>
        </p:nvSpPr>
        <p:spPr>
          <a:xfrm>
            <a:off x="3312519" y="1408235"/>
            <a:ext cx="2843784" cy="3778805"/>
          </a:xfrm>
          <a:prstGeom prst="rect">
            <a:avLst/>
          </a:prstGeom>
          <a:solidFill>
            <a:srgbClr val="8DC0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9D4AFAF-7D45-7354-53A0-145DDFEFB4E9}"/>
              </a:ext>
            </a:extLst>
          </p:cNvPr>
          <p:cNvSpPr txBox="1"/>
          <p:nvPr/>
        </p:nvSpPr>
        <p:spPr>
          <a:xfrm>
            <a:off x="3312518" y="1754147"/>
            <a:ext cx="2843513" cy="461665"/>
          </a:xfrm>
          <a:prstGeom prst="rect">
            <a:avLst/>
          </a:prstGeom>
          <a:noFill/>
        </p:spPr>
        <p:txBody>
          <a:bodyPr wrap="square" rtlCol="0">
            <a:spAutoFit/>
          </a:bodyPr>
          <a:lstStyle/>
          <a:p>
            <a:pPr algn="ctr"/>
            <a:r>
              <a:rPr lang="en-US" sz="2400" b="1" dirty="0">
                <a:solidFill>
                  <a:srgbClr val="112D18"/>
                </a:solidFill>
                <a:latin typeface="Arial" panose="020B0604020202020204" pitchFamily="34" charset="0"/>
                <a:cs typeface="Arial" panose="020B0604020202020204" pitchFamily="34" charset="0"/>
              </a:rPr>
              <a:t>You</a:t>
            </a:r>
          </a:p>
        </p:txBody>
      </p:sp>
      <p:sp>
        <p:nvSpPr>
          <p:cNvPr id="22" name="TextBox 21">
            <a:extLst>
              <a:ext uri="{FF2B5EF4-FFF2-40B4-BE49-F238E27FC236}">
                <a16:creationId xmlns:a16="http://schemas.microsoft.com/office/drawing/2014/main" id="{334F79AB-CF01-A4B0-0608-73CA46DA2317}"/>
              </a:ext>
            </a:extLst>
          </p:cNvPr>
          <p:cNvSpPr txBox="1"/>
          <p:nvPr/>
        </p:nvSpPr>
        <p:spPr>
          <a:xfrm>
            <a:off x="3312518" y="2500298"/>
            <a:ext cx="2838840" cy="1277273"/>
          </a:xfrm>
          <a:prstGeom prst="rect">
            <a:avLst/>
          </a:prstGeom>
          <a:noFill/>
        </p:spPr>
        <p:txBody>
          <a:bodyPr wrap="square" rtlCol="0" anchor="ctr">
            <a:spAutoFit/>
          </a:bodyPr>
          <a:lstStyle/>
          <a:p>
            <a:pPr algn="ctr">
              <a:spcAft>
                <a:spcPts val="600"/>
              </a:spcAft>
            </a:pPr>
            <a:r>
              <a:rPr lang="en-US" dirty="0">
                <a:solidFill>
                  <a:srgbClr val="112D18"/>
                </a:solidFill>
                <a:latin typeface="Arial" panose="020B0604020202020204" pitchFamily="34" charset="0"/>
                <a:cs typeface="Arial" panose="020B0604020202020204" pitchFamily="34" charset="0"/>
              </a:rPr>
              <a:t>CalSTRS 2% at 62: </a:t>
            </a:r>
            <a:r>
              <a:rPr lang="en-US" b="1" dirty="0">
                <a:solidFill>
                  <a:srgbClr val="112D18"/>
                </a:solidFill>
                <a:latin typeface="Arial" panose="020B0604020202020204" pitchFamily="34" charset="0"/>
                <a:cs typeface="Arial" panose="020B0604020202020204" pitchFamily="34" charset="0"/>
              </a:rPr>
              <a:t>10.205%</a:t>
            </a:r>
          </a:p>
          <a:p>
            <a:pPr algn="ctr"/>
            <a:r>
              <a:rPr lang="en-US" dirty="0">
                <a:solidFill>
                  <a:srgbClr val="112D18"/>
                </a:solidFill>
                <a:latin typeface="Arial" panose="020B0604020202020204" pitchFamily="34" charset="0"/>
                <a:cs typeface="Arial" panose="020B0604020202020204" pitchFamily="34" charset="0"/>
              </a:rPr>
              <a:t>CalSTRS 2% at 60: </a:t>
            </a:r>
            <a:r>
              <a:rPr lang="en-US" b="1" dirty="0">
                <a:solidFill>
                  <a:srgbClr val="112D18"/>
                </a:solidFill>
                <a:latin typeface="Arial" panose="020B0604020202020204" pitchFamily="34" charset="0"/>
                <a:cs typeface="Arial" panose="020B0604020202020204" pitchFamily="34" charset="0"/>
              </a:rPr>
              <a:t>10.25%</a:t>
            </a:r>
          </a:p>
        </p:txBody>
      </p:sp>
      <p:sp>
        <p:nvSpPr>
          <p:cNvPr id="23" name="TextBox 22">
            <a:extLst>
              <a:ext uri="{FF2B5EF4-FFF2-40B4-BE49-F238E27FC236}">
                <a16:creationId xmlns:a16="http://schemas.microsoft.com/office/drawing/2014/main" id="{67DB64C9-F408-8EA1-390B-327A86B8A7B1}"/>
              </a:ext>
            </a:extLst>
          </p:cNvPr>
          <p:cNvSpPr txBox="1"/>
          <p:nvPr/>
        </p:nvSpPr>
        <p:spPr>
          <a:xfrm>
            <a:off x="3315542" y="4184301"/>
            <a:ext cx="2843784" cy="646331"/>
          </a:xfrm>
          <a:prstGeom prst="rect">
            <a:avLst/>
          </a:prstGeom>
          <a:noFill/>
        </p:spPr>
        <p:txBody>
          <a:bodyPr wrap="square" rtlCol="0" anchor="ctr">
            <a:spAutoFit/>
          </a:bodyPr>
          <a:lstStyle/>
          <a:p>
            <a:pPr algn="ctr"/>
            <a:r>
              <a:rPr lang="en-US" dirty="0">
                <a:solidFill>
                  <a:srgbClr val="112D18"/>
                </a:solidFill>
                <a:latin typeface="Arial" panose="020B0604020202020204" pitchFamily="34" charset="0"/>
                <a:cs typeface="Arial" panose="020B0604020202020204" pitchFamily="34" charset="0"/>
              </a:rPr>
              <a:t>Personal Defined Benefit Program account</a:t>
            </a:r>
          </a:p>
        </p:txBody>
      </p:sp>
      <p:cxnSp>
        <p:nvCxnSpPr>
          <p:cNvPr id="24" name="Straight Connector 23">
            <a:extLst>
              <a:ext uri="{FF2B5EF4-FFF2-40B4-BE49-F238E27FC236}">
                <a16:creationId xmlns:a16="http://schemas.microsoft.com/office/drawing/2014/main" id="{62A92857-6BCD-CEE4-C3A6-6789C17EE3A3}"/>
              </a:ext>
            </a:extLst>
          </p:cNvPr>
          <p:cNvCxnSpPr>
            <a:cxnSpLocks/>
          </p:cNvCxnSpPr>
          <p:nvPr/>
        </p:nvCxnSpPr>
        <p:spPr>
          <a:xfrm>
            <a:off x="351692" y="3867616"/>
            <a:ext cx="11488616" cy="0"/>
          </a:xfrm>
          <a:prstGeom prst="line">
            <a:avLst/>
          </a:prstGeom>
          <a:ln w="28575">
            <a:solidFill>
              <a:srgbClr val="BAEEC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8688564-5429-F7A2-32DC-19F51BC21EB0}"/>
              </a:ext>
            </a:extLst>
          </p:cNvPr>
          <p:cNvCxnSpPr>
            <a:cxnSpLocks/>
          </p:cNvCxnSpPr>
          <p:nvPr/>
        </p:nvCxnSpPr>
        <p:spPr>
          <a:xfrm>
            <a:off x="355444" y="2407990"/>
            <a:ext cx="11484864" cy="0"/>
          </a:xfrm>
          <a:prstGeom prst="line">
            <a:avLst/>
          </a:prstGeom>
          <a:ln w="28575">
            <a:solidFill>
              <a:srgbClr val="BAEEC0"/>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10BB0BE3-870F-F39D-C814-109285AD7267}"/>
              </a:ext>
            </a:extLst>
          </p:cNvPr>
          <p:cNvPicPr>
            <a:picLocks noChangeAspect="1"/>
          </p:cNvPicPr>
          <p:nvPr/>
        </p:nvPicPr>
        <p:blipFill>
          <a:blip r:embed="rId3"/>
          <a:srcRect/>
          <a:stretch/>
        </p:blipFill>
        <p:spPr>
          <a:xfrm>
            <a:off x="291732" y="5486881"/>
            <a:ext cx="731520" cy="731520"/>
          </a:xfrm>
          <a:prstGeom prst="rect">
            <a:avLst/>
          </a:prstGeom>
          <a:ln w="28575">
            <a:solidFill>
              <a:srgbClr val="518159"/>
            </a:solidFill>
            <a:miter lim="800000"/>
          </a:ln>
        </p:spPr>
      </p:pic>
      <p:sp>
        <p:nvSpPr>
          <p:cNvPr id="27" name="TextBox 26">
            <a:extLst>
              <a:ext uri="{FF2B5EF4-FFF2-40B4-BE49-F238E27FC236}">
                <a16:creationId xmlns:a16="http://schemas.microsoft.com/office/drawing/2014/main" id="{35E6E7AC-6269-C73C-5EC6-BFBD8727B3DA}"/>
              </a:ext>
            </a:extLst>
          </p:cNvPr>
          <p:cNvSpPr txBox="1"/>
          <p:nvPr/>
        </p:nvSpPr>
        <p:spPr>
          <a:xfrm>
            <a:off x="1184649" y="5529475"/>
            <a:ext cx="3423927" cy="646331"/>
          </a:xfrm>
          <a:prstGeom prst="rect">
            <a:avLst/>
          </a:prstGeom>
          <a:noFill/>
        </p:spPr>
        <p:txBody>
          <a:bodyPr wrap="square" rtlCol="0" anchor="ctr">
            <a:spAutoFit/>
          </a:bodyPr>
          <a:lstStyle/>
          <a:p>
            <a:r>
              <a:rPr lang="en-US" dirty="0">
                <a:latin typeface="Arial" panose="020B0604020202020204" pitchFamily="34" charset="0"/>
                <a:cs typeface="Arial" panose="020B0604020202020204" pitchFamily="34" charset="0"/>
              </a:rPr>
              <a:t>Scan the QR code to visit</a:t>
            </a:r>
            <a:br>
              <a:rPr lang="en-US" dirty="0">
                <a:latin typeface="Arial" panose="020B0604020202020204" pitchFamily="34" charset="0"/>
                <a:cs typeface="Arial" panose="020B0604020202020204" pitchFamily="34" charset="0"/>
              </a:rPr>
            </a:br>
            <a:r>
              <a:rPr lang="en-US" b="1" dirty="0" err="1">
                <a:latin typeface="Arial" panose="020B0604020202020204" pitchFamily="34" charset="0"/>
                <a:cs typeface="Arial" panose="020B0604020202020204" pitchFamily="34" charset="0"/>
              </a:rPr>
              <a:t>CalSTRS.com</a:t>
            </a:r>
            <a:r>
              <a:rPr lang="en-US" b="1" dirty="0">
                <a:latin typeface="Arial" panose="020B0604020202020204" pitchFamily="34" charset="0"/>
                <a:cs typeface="Arial" panose="020B0604020202020204" pitchFamily="34" charset="0"/>
              </a:rPr>
              <a:t>/contributions</a:t>
            </a:r>
            <a:r>
              <a:rPr lang="en-US" dirty="0">
                <a:latin typeface="Arial" panose="020B0604020202020204" pitchFamily="34" charset="0"/>
                <a:cs typeface="Arial" panose="020B0604020202020204" pitchFamily="34" charset="0"/>
              </a:rPr>
              <a:t>.</a:t>
            </a:r>
            <a:endParaRPr lang="en-US"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889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8" grpId="0"/>
      <p:bldP spid="19"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F7E872-7040-D7C2-0930-3879DF477B69}"/>
              </a:ext>
            </a:extLst>
          </p:cNvPr>
          <p:cNvSpPr txBox="1"/>
          <p:nvPr/>
        </p:nvSpPr>
        <p:spPr>
          <a:xfrm>
            <a:off x="4679414" y="2160667"/>
            <a:ext cx="6704866" cy="3354765"/>
          </a:xfrm>
          <a:prstGeom prst="rect">
            <a:avLst/>
          </a:prstGeom>
          <a:noFill/>
        </p:spPr>
        <p:txBody>
          <a:bodyPr wrap="square" rtlCol="0">
            <a:spAutoFit/>
          </a:bodyPr>
          <a:lstStyle/>
          <a:p>
            <a:pPr marL="457200" indent="-457200">
              <a:spcAft>
                <a:spcPts val="1800"/>
              </a:spcAft>
              <a:buBlip>
                <a:blip r:embed="rId3"/>
              </a:buBlip>
            </a:pPr>
            <a:r>
              <a:rPr lang="en-US" sz="2600" dirty="0">
                <a:solidFill>
                  <a:schemeClr val="bg1"/>
                </a:solidFill>
                <a:latin typeface="Arial" panose="020B0604020202020204" pitchFamily="34" charset="0"/>
                <a:cs typeface="Arial" panose="020B0604020202020204" pitchFamily="34" charset="0"/>
              </a:rPr>
              <a:t>Only </a:t>
            </a:r>
            <a:r>
              <a:rPr lang="en-US" sz="2600" b="1" dirty="0">
                <a:solidFill>
                  <a:schemeClr val="bg1"/>
                </a:solidFill>
                <a:latin typeface="Arial" panose="020B0604020202020204" pitchFamily="34" charset="0"/>
                <a:cs typeface="Arial" panose="020B0604020202020204" pitchFamily="34" charset="0"/>
              </a:rPr>
              <a:t>15% </a:t>
            </a:r>
            <a:r>
              <a:rPr lang="en-US" sz="2600" dirty="0">
                <a:solidFill>
                  <a:schemeClr val="bg1"/>
                </a:solidFill>
                <a:latin typeface="Arial" panose="020B0604020202020204" pitchFamily="34" charset="0"/>
                <a:cs typeface="Arial" panose="020B0604020202020204" pitchFamily="34" charset="0"/>
              </a:rPr>
              <a:t>of private industry workers have a pension.</a:t>
            </a:r>
          </a:p>
          <a:p>
            <a:pPr marL="457200" indent="-457200">
              <a:spcAft>
                <a:spcPts val="1800"/>
              </a:spcAft>
              <a:buBlip>
                <a:blip r:embed="rId3"/>
              </a:buBlip>
            </a:pPr>
            <a:r>
              <a:rPr lang="en-US" sz="2600" dirty="0">
                <a:solidFill>
                  <a:schemeClr val="bg1"/>
                </a:solidFill>
                <a:latin typeface="Arial" panose="020B0604020202020204" pitchFamily="34" charset="0"/>
                <a:cs typeface="Arial" panose="020B0604020202020204" pitchFamily="34" charset="0"/>
              </a:rPr>
              <a:t>Around 66% of private employers offer defined contribution plans like a 401(k) or 403(b) instead of a pension.</a:t>
            </a:r>
          </a:p>
          <a:p>
            <a:pPr marL="457200" indent="-457200">
              <a:spcAft>
                <a:spcPts val="1800"/>
              </a:spcAft>
              <a:buBlip>
                <a:blip r:embed="rId3"/>
              </a:buBlip>
            </a:pPr>
            <a:r>
              <a:rPr lang="en-US" sz="2600" dirty="0">
                <a:solidFill>
                  <a:schemeClr val="bg1"/>
                </a:solidFill>
                <a:latin typeface="Arial" panose="020B0604020202020204" pitchFamily="34" charset="0"/>
                <a:cs typeface="Arial" panose="020B0604020202020204" pitchFamily="34" charset="0"/>
              </a:rPr>
              <a:t>The average contribution rate for private employers is only </a:t>
            </a:r>
            <a:r>
              <a:rPr lang="en-US" sz="2600" b="1" dirty="0">
                <a:solidFill>
                  <a:schemeClr val="bg1"/>
                </a:solidFill>
                <a:latin typeface="Arial" panose="020B0604020202020204" pitchFamily="34" charset="0"/>
                <a:cs typeface="Arial" panose="020B0604020202020204" pitchFamily="34" charset="0"/>
              </a:rPr>
              <a:t>4% to 6%</a:t>
            </a:r>
            <a:r>
              <a:rPr lang="en-US" sz="2600" dirty="0">
                <a:solidFill>
                  <a:schemeClr val="bg1"/>
                </a:solidFill>
                <a:latin typeface="Arial" panose="020B0604020202020204" pitchFamily="34" charset="0"/>
                <a:cs typeface="Arial" panose="020B0604020202020204" pitchFamily="34" charset="0"/>
              </a:rPr>
              <a:t>.</a:t>
            </a:r>
            <a:endParaRPr lang="en-US" sz="2600" dirty="0"/>
          </a:p>
        </p:txBody>
      </p:sp>
      <p:sp>
        <p:nvSpPr>
          <p:cNvPr id="3" name="Title 1">
            <a:extLst>
              <a:ext uri="{FF2B5EF4-FFF2-40B4-BE49-F238E27FC236}">
                <a16:creationId xmlns:a16="http://schemas.microsoft.com/office/drawing/2014/main" id="{68958972-1B85-05D9-10E7-18E42F10C16E}"/>
              </a:ext>
            </a:extLst>
          </p:cNvPr>
          <p:cNvSpPr txBox="1">
            <a:spLocks/>
          </p:cNvSpPr>
          <p:nvPr/>
        </p:nvSpPr>
        <p:spPr>
          <a:xfrm>
            <a:off x="5090316" y="1004411"/>
            <a:ext cx="6449412" cy="11562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6800" b="1" dirty="0">
                <a:solidFill>
                  <a:srgbClr val="112D18"/>
                </a:solidFill>
                <a:latin typeface="Arial" panose="020B0604020202020204" pitchFamily="34" charset="0"/>
                <a:cs typeface="Arial" panose="020B0604020202020204" pitchFamily="34" charset="0"/>
              </a:rPr>
              <a:t>Did you know?</a:t>
            </a:r>
          </a:p>
        </p:txBody>
      </p:sp>
    </p:spTree>
    <p:extLst>
      <p:ext uri="{BB962C8B-B14F-4D97-AF65-F5344CB8AC3E}">
        <p14:creationId xmlns:p14="http://schemas.microsoft.com/office/powerpoint/2010/main" val="204201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52BB9-D023-22E5-D490-1BEBC4F8475E}"/>
              </a:ext>
            </a:extLst>
          </p:cNvPr>
          <p:cNvSpPr>
            <a:spLocks noGrp="1"/>
          </p:cNvSpPr>
          <p:nvPr>
            <p:ph type="title"/>
          </p:nvPr>
        </p:nvSpPr>
        <p:spPr>
          <a:xfrm>
            <a:off x="1907984" y="136911"/>
            <a:ext cx="10265728" cy="845560"/>
          </a:xfrm>
        </p:spPr>
        <p:txBody>
          <a:bodyPr/>
          <a:lstStyle/>
          <a:p>
            <a:r>
              <a:rPr lang="en-US" dirty="0"/>
              <a:t>Pension vs. defined contribution</a:t>
            </a:r>
          </a:p>
        </p:txBody>
      </p:sp>
      <p:sp>
        <p:nvSpPr>
          <p:cNvPr id="3" name="TextBox 2">
            <a:extLst>
              <a:ext uri="{FF2B5EF4-FFF2-40B4-BE49-F238E27FC236}">
                <a16:creationId xmlns:a16="http://schemas.microsoft.com/office/drawing/2014/main" id="{6859FBA6-E4A7-F09A-8B25-1FE1038FC512}"/>
              </a:ext>
            </a:extLst>
          </p:cNvPr>
          <p:cNvSpPr txBox="1"/>
          <p:nvPr/>
        </p:nvSpPr>
        <p:spPr>
          <a:xfrm>
            <a:off x="6875304" y="1421693"/>
            <a:ext cx="4535424" cy="861774"/>
          </a:xfrm>
          <a:prstGeom prst="rect">
            <a:avLst/>
          </a:prstGeom>
          <a:solidFill>
            <a:srgbClr val="112D18"/>
          </a:solidFill>
        </p:spPr>
        <p:txBody>
          <a:bodyPr wrap="square" tIns="91440" bIns="91440">
            <a:spAutoFit/>
          </a:bodyPr>
          <a:lstStyle/>
          <a:p>
            <a:r>
              <a:rPr lang="en-US" dirty="0">
                <a:solidFill>
                  <a:schemeClr val="bg1"/>
                </a:solidFill>
                <a:latin typeface="Arial" panose="020B0604020202020204" pitchFamily="34" charset="0"/>
                <a:cs typeface="Arial" panose="020B0604020202020204" pitchFamily="34" charset="0"/>
              </a:rPr>
              <a:t>401(k) or similar</a:t>
            </a:r>
          </a:p>
          <a:p>
            <a:pPr>
              <a:spcAft>
                <a:spcPts val="1200"/>
              </a:spcAft>
            </a:pPr>
            <a:r>
              <a:rPr lang="en-US" sz="2600" b="1" dirty="0">
                <a:solidFill>
                  <a:schemeClr val="bg1"/>
                </a:solidFill>
                <a:latin typeface="Arial" panose="020B0604020202020204" pitchFamily="34" charset="0"/>
                <a:cs typeface="Arial" panose="020B0604020202020204" pitchFamily="34" charset="0"/>
              </a:rPr>
              <a:t>Defined contribution plan</a:t>
            </a:r>
          </a:p>
        </p:txBody>
      </p:sp>
      <p:sp>
        <p:nvSpPr>
          <p:cNvPr id="10" name="TextBox 9">
            <a:extLst>
              <a:ext uri="{FF2B5EF4-FFF2-40B4-BE49-F238E27FC236}">
                <a16:creationId xmlns:a16="http://schemas.microsoft.com/office/drawing/2014/main" id="{AD70C6E8-B3B2-4F04-46C4-6B83AD58647F}"/>
              </a:ext>
            </a:extLst>
          </p:cNvPr>
          <p:cNvSpPr txBox="1"/>
          <p:nvPr/>
        </p:nvSpPr>
        <p:spPr>
          <a:xfrm>
            <a:off x="7749200" y="2733788"/>
            <a:ext cx="3360760" cy="492443"/>
          </a:xfrm>
          <a:prstGeom prst="rect">
            <a:avLst/>
          </a:prstGeom>
          <a:noFill/>
        </p:spPr>
        <p:txBody>
          <a:bodyPr wrap="square" rtlCol="0">
            <a:spAutoFit/>
          </a:bodyPr>
          <a:lstStyle/>
          <a:p>
            <a:r>
              <a:rPr lang="en-US" sz="2600" dirty="0">
                <a:solidFill>
                  <a:srgbClr val="112D18"/>
                </a:solidFill>
                <a:latin typeface="Arial" panose="020B0604020202020204" pitchFamily="34" charset="0"/>
                <a:cs typeface="Arial" panose="020B0604020202020204" pitchFamily="34" charset="0"/>
              </a:rPr>
              <a:t>Make contributions.</a:t>
            </a:r>
          </a:p>
        </p:txBody>
      </p:sp>
      <p:sp>
        <p:nvSpPr>
          <p:cNvPr id="11" name="TextBox 10">
            <a:extLst>
              <a:ext uri="{FF2B5EF4-FFF2-40B4-BE49-F238E27FC236}">
                <a16:creationId xmlns:a16="http://schemas.microsoft.com/office/drawing/2014/main" id="{960721D6-2671-2C35-D6AE-89F41C2C603E}"/>
              </a:ext>
            </a:extLst>
          </p:cNvPr>
          <p:cNvSpPr txBox="1"/>
          <p:nvPr/>
        </p:nvSpPr>
        <p:spPr>
          <a:xfrm>
            <a:off x="6870400" y="3676552"/>
            <a:ext cx="4532168" cy="892552"/>
          </a:xfrm>
          <a:prstGeom prst="rect">
            <a:avLst/>
          </a:prstGeom>
          <a:noFill/>
        </p:spPr>
        <p:txBody>
          <a:bodyPr wrap="square" rtlCol="0">
            <a:spAutoFit/>
          </a:bodyPr>
          <a:lstStyle/>
          <a:p>
            <a:r>
              <a:rPr lang="en-US" sz="2600" dirty="0">
                <a:solidFill>
                  <a:srgbClr val="112D18"/>
                </a:solidFill>
                <a:latin typeface="Arial" panose="020B0604020202020204" pitchFamily="34" charset="0"/>
                <a:cs typeface="Arial" panose="020B0604020202020204" pitchFamily="34" charset="0"/>
              </a:rPr>
              <a:t>Benefit reliant on investments and market activity.</a:t>
            </a:r>
          </a:p>
        </p:txBody>
      </p:sp>
      <p:sp>
        <p:nvSpPr>
          <p:cNvPr id="12" name="TextBox 11">
            <a:extLst>
              <a:ext uri="{FF2B5EF4-FFF2-40B4-BE49-F238E27FC236}">
                <a16:creationId xmlns:a16="http://schemas.microsoft.com/office/drawing/2014/main" id="{439D11B5-DD00-0F0F-D7AB-EF6354D0FC78}"/>
              </a:ext>
            </a:extLst>
          </p:cNvPr>
          <p:cNvSpPr txBox="1"/>
          <p:nvPr/>
        </p:nvSpPr>
        <p:spPr>
          <a:xfrm>
            <a:off x="6870400" y="5004668"/>
            <a:ext cx="4532167" cy="892552"/>
          </a:xfrm>
          <a:prstGeom prst="rect">
            <a:avLst/>
          </a:prstGeom>
          <a:noFill/>
        </p:spPr>
        <p:txBody>
          <a:bodyPr wrap="square" rtlCol="0">
            <a:spAutoFit/>
          </a:bodyPr>
          <a:lstStyle/>
          <a:p>
            <a:r>
              <a:rPr lang="en-US" sz="2600" dirty="0">
                <a:solidFill>
                  <a:srgbClr val="112D18"/>
                </a:solidFill>
                <a:latin typeface="Arial" panose="020B0604020202020204" pitchFamily="34" charset="0"/>
                <a:cs typeface="Arial" panose="020B0604020202020204" pitchFamily="34" charset="0"/>
              </a:rPr>
              <a:t>Receive payments until funds run out.</a:t>
            </a:r>
          </a:p>
        </p:txBody>
      </p:sp>
      <p:cxnSp>
        <p:nvCxnSpPr>
          <p:cNvPr id="13" name="Straight Connector 12">
            <a:extLst>
              <a:ext uri="{FF2B5EF4-FFF2-40B4-BE49-F238E27FC236}">
                <a16:creationId xmlns:a16="http://schemas.microsoft.com/office/drawing/2014/main" id="{9C9A9075-3575-56B1-B5A0-6D65B5245412}"/>
              </a:ext>
            </a:extLst>
          </p:cNvPr>
          <p:cNvCxnSpPr/>
          <p:nvPr/>
        </p:nvCxnSpPr>
        <p:spPr>
          <a:xfrm>
            <a:off x="6934379" y="94737"/>
            <a:ext cx="4535424"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C2AD463-7428-31E5-124B-744BBF8A3D24}"/>
              </a:ext>
            </a:extLst>
          </p:cNvPr>
          <p:cNvCxnSpPr/>
          <p:nvPr/>
        </p:nvCxnSpPr>
        <p:spPr>
          <a:xfrm>
            <a:off x="6870400" y="3471926"/>
            <a:ext cx="4535424"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46F95CFB-EDFF-0F8E-EC33-EC9C633978F8}"/>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780496" y="2454418"/>
            <a:ext cx="795528" cy="705314"/>
          </a:xfrm>
          <a:prstGeom prst="rect">
            <a:avLst/>
          </a:prstGeom>
        </p:spPr>
      </p:pic>
      <p:pic>
        <p:nvPicPr>
          <p:cNvPr id="20" name="Picture 19">
            <a:extLst>
              <a:ext uri="{FF2B5EF4-FFF2-40B4-BE49-F238E27FC236}">
                <a16:creationId xmlns:a16="http://schemas.microsoft.com/office/drawing/2014/main" id="{1EBBF236-38E8-5B76-AFC6-A2B59D2004B7}"/>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6870400" y="2457280"/>
            <a:ext cx="792301" cy="702452"/>
          </a:xfrm>
          <a:prstGeom prst="rect">
            <a:avLst/>
          </a:prstGeom>
        </p:spPr>
      </p:pic>
      <p:cxnSp>
        <p:nvCxnSpPr>
          <p:cNvPr id="21" name="Straight Connector 20">
            <a:extLst>
              <a:ext uri="{FF2B5EF4-FFF2-40B4-BE49-F238E27FC236}">
                <a16:creationId xmlns:a16="http://schemas.microsoft.com/office/drawing/2014/main" id="{F23739D9-11F9-3C40-7E83-2D94DA75C7EE}"/>
              </a:ext>
            </a:extLst>
          </p:cNvPr>
          <p:cNvCxnSpPr/>
          <p:nvPr/>
        </p:nvCxnSpPr>
        <p:spPr>
          <a:xfrm>
            <a:off x="6870400" y="4739594"/>
            <a:ext cx="4535424"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EC31A85C-D948-1B07-B557-6216CB2C0E18}"/>
              </a:ext>
            </a:extLst>
          </p:cNvPr>
          <p:cNvSpPr txBox="1"/>
          <p:nvPr/>
        </p:nvSpPr>
        <p:spPr>
          <a:xfrm>
            <a:off x="785400" y="1421693"/>
            <a:ext cx="4535424" cy="861774"/>
          </a:xfrm>
          <a:prstGeom prst="rect">
            <a:avLst/>
          </a:prstGeom>
          <a:solidFill>
            <a:srgbClr val="518159"/>
          </a:solidFill>
        </p:spPr>
        <p:txBody>
          <a:bodyPr wrap="square" tIns="91440" bIns="91440">
            <a:spAutoFit/>
          </a:bodyPr>
          <a:lstStyle/>
          <a:p>
            <a:r>
              <a:rPr lang="en-US" dirty="0">
                <a:solidFill>
                  <a:schemeClr val="bg1"/>
                </a:solidFill>
                <a:latin typeface="Arial" panose="020B0604020202020204" pitchFamily="34" charset="0"/>
                <a:cs typeface="Arial" panose="020B0604020202020204" pitchFamily="34" charset="0"/>
              </a:rPr>
              <a:t>Pension</a:t>
            </a:r>
          </a:p>
          <a:p>
            <a:pPr>
              <a:spcAft>
                <a:spcPts val="1200"/>
              </a:spcAft>
            </a:pPr>
            <a:r>
              <a:rPr lang="en-US" sz="2600" b="1" dirty="0">
                <a:solidFill>
                  <a:schemeClr val="bg1"/>
                </a:solidFill>
                <a:latin typeface="Arial" panose="020B0604020202020204" pitchFamily="34" charset="0"/>
                <a:cs typeface="Arial" panose="020B0604020202020204" pitchFamily="34" charset="0"/>
              </a:rPr>
              <a:t>Defined benefit plan</a:t>
            </a:r>
          </a:p>
        </p:txBody>
      </p:sp>
      <p:sp>
        <p:nvSpPr>
          <p:cNvPr id="23" name="TextBox 22">
            <a:extLst>
              <a:ext uri="{FF2B5EF4-FFF2-40B4-BE49-F238E27FC236}">
                <a16:creationId xmlns:a16="http://schemas.microsoft.com/office/drawing/2014/main" id="{1DD437E5-C43D-7AE6-BBC2-43AB5267E735}"/>
              </a:ext>
            </a:extLst>
          </p:cNvPr>
          <p:cNvSpPr txBox="1"/>
          <p:nvPr/>
        </p:nvSpPr>
        <p:spPr>
          <a:xfrm>
            <a:off x="1659296" y="2733788"/>
            <a:ext cx="3360760" cy="492443"/>
          </a:xfrm>
          <a:prstGeom prst="rect">
            <a:avLst/>
          </a:prstGeom>
          <a:noFill/>
        </p:spPr>
        <p:txBody>
          <a:bodyPr wrap="square" rtlCol="0">
            <a:spAutoFit/>
          </a:bodyPr>
          <a:lstStyle/>
          <a:p>
            <a:r>
              <a:rPr lang="en-US" sz="2600" dirty="0">
                <a:solidFill>
                  <a:schemeClr val="bg1"/>
                </a:solidFill>
                <a:latin typeface="Arial" panose="020B0604020202020204" pitchFamily="34" charset="0"/>
                <a:cs typeface="Arial" panose="020B0604020202020204" pitchFamily="34" charset="0"/>
              </a:rPr>
              <a:t>Make contributions.</a:t>
            </a:r>
          </a:p>
        </p:txBody>
      </p:sp>
      <p:sp>
        <p:nvSpPr>
          <p:cNvPr id="24" name="TextBox 23">
            <a:extLst>
              <a:ext uri="{FF2B5EF4-FFF2-40B4-BE49-F238E27FC236}">
                <a16:creationId xmlns:a16="http://schemas.microsoft.com/office/drawing/2014/main" id="{A3CD6F3D-4285-BCCC-F560-6659DBDFB97F}"/>
              </a:ext>
            </a:extLst>
          </p:cNvPr>
          <p:cNvSpPr txBox="1"/>
          <p:nvPr/>
        </p:nvSpPr>
        <p:spPr>
          <a:xfrm>
            <a:off x="780496" y="3676552"/>
            <a:ext cx="4532168" cy="892552"/>
          </a:xfrm>
          <a:prstGeom prst="rect">
            <a:avLst/>
          </a:prstGeom>
          <a:noFill/>
        </p:spPr>
        <p:txBody>
          <a:bodyPr wrap="square" rtlCol="0">
            <a:spAutoFit/>
          </a:bodyPr>
          <a:lstStyle/>
          <a:p>
            <a:r>
              <a:rPr lang="en-US" sz="2600" dirty="0">
                <a:solidFill>
                  <a:schemeClr val="bg1"/>
                </a:solidFill>
                <a:latin typeface="Arial" panose="020B0604020202020204" pitchFamily="34" charset="0"/>
                <a:cs typeface="Arial" panose="020B0604020202020204" pitchFamily="34" charset="0"/>
              </a:rPr>
              <a:t>Benefit is determined by a formula.</a:t>
            </a:r>
          </a:p>
        </p:txBody>
      </p:sp>
      <p:sp>
        <p:nvSpPr>
          <p:cNvPr id="25" name="TextBox 24">
            <a:extLst>
              <a:ext uri="{FF2B5EF4-FFF2-40B4-BE49-F238E27FC236}">
                <a16:creationId xmlns:a16="http://schemas.microsoft.com/office/drawing/2014/main" id="{F391071F-F092-1683-693B-BE9C326930A5}"/>
              </a:ext>
            </a:extLst>
          </p:cNvPr>
          <p:cNvSpPr txBox="1"/>
          <p:nvPr/>
        </p:nvSpPr>
        <p:spPr>
          <a:xfrm>
            <a:off x="780496" y="5004668"/>
            <a:ext cx="4532167" cy="892552"/>
          </a:xfrm>
          <a:prstGeom prst="rect">
            <a:avLst/>
          </a:prstGeom>
          <a:noFill/>
        </p:spPr>
        <p:txBody>
          <a:bodyPr wrap="square" rtlCol="0">
            <a:spAutoFit/>
          </a:bodyPr>
          <a:lstStyle/>
          <a:p>
            <a:r>
              <a:rPr lang="en-US" sz="2600" dirty="0">
                <a:solidFill>
                  <a:schemeClr val="bg1"/>
                </a:solidFill>
                <a:latin typeface="Arial" panose="020B0604020202020204" pitchFamily="34" charset="0"/>
                <a:cs typeface="Arial" panose="020B0604020202020204" pitchFamily="34" charset="0"/>
              </a:rPr>
              <a:t>Receive set monthly payment for life.</a:t>
            </a:r>
          </a:p>
        </p:txBody>
      </p:sp>
      <p:cxnSp>
        <p:nvCxnSpPr>
          <p:cNvPr id="26" name="Straight Connector 25">
            <a:extLst>
              <a:ext uri="{FF2B5EF4-FFF2-40B4-BE49-F238E27FC236}">
                <a16:creationId xmlns:a16="http://schemas.microsoft.com/office/drawing/2014/main" id="{ABE6E7EC-0F2F-CA55-E669-B176B390D66F}"/>
              </a:ext>
            </a:extLst>
          </p:cNvPr>
          <p:cNvCxnSpPr/>
          <p:nvPr/>
        </p:nvCxnSpPr>
        <p:spPr>
          <a:xfrm>
            <a:off x="780496" y="3471926"/>
            <a:ext cx="4535424"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9551263B-8044-7E25-3A5B-69870ECA4FC8}"/>
              </a:ext>
            </a:extLst>
          </p:cNvPr>
          <p:cNvCxnSpPr/>
          <p:nvPr/>
        </p:nvCxnSpPr>
        <p:spPr>
          <a:xfrm>
            <a:off x="780496" y="4739594"/>
            <a:ext cx="4535424"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166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23" grpId="0"/>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36EC10-7775-3FA2-4347-A05B90A06E18}"/>
              </a:ext>
            </a:extLst>
          </p:cNvPr>
          <p:cNvSpPr>
            <a:spLocks noGrp="1"/>
          </p:cNvSpPr>
          <p:nvPr>
            <p:ph type="body" sz="quarter" idx="11"/>
          </p:nvPr>
        </p:nvSpPr>
        <p:spPr/>
        <p:txBody>
          <a:bodyPr/>
          <a:lstStyle/>
          <a:p>
            <a:r>
              <a:rPr lang="en-US" dirty="0"/>
              <a:t>Benefits of a pension</a:t>
            </a:r>
          </a:p>
        </p:txBody>
      </p:sp>
      <p:sp>
        <p:nvSpPr>
          <p:cNvPr id="3" name="Text Placeholder 2">
            <a:extLst>
              <a:ext uri="{FF2B5EF4-FFF2-40B4-BE49-F238E27FC236}">
                <a16:creationId xmlns:a16="http://schemas.microsoft.com/office/drawing/2014/main" id="{1D84662D-138F-D33A-562B-C8F538616BB0}"/>
              </a:ext>
            </a:extLst>
          </p:cNvPr>
          <p:cNvSpPr>
            <a:spLocks noGrp="1"/>
          </p:cNvSpPr>
          <p:nvPr>
            <p:ph type="body" sz="quarter" idx="10"/>
          </p:nvPr>
        </p:nvSpPr>
        <p:spPr>
          <a:xfrm>
            <a:off x="2647045" y="1674484"/>
            <a:ext cx="1600200" cy="2016247"/>
          </a:xfrm>
        </p:spPr>
        <p:txBody>
          <a:bodyPr/>
          <a:lstStyle/>
          <a:p>
            <a:r>
              <a:rPr lang="en-US" dirty="0">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352122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1659D-5A58-C0B8-0769-7EFE4DCF66A3}"/>
              </a:ext>
            </a:extLst>
          </p:cNvPr>
          <p:cNvSpPr>
            <a:spLocks noGrp="1"/>
          </p:cNvSpPr>
          <p:nvPr>
            <p:ph type="title"/>
          </p:nvPr>
        </p:nvSpPr>
        <p:spPr>
          <a:xfrm>
            <a:off x="1907984" y="136911"/>
            <a:ext cx="10265728" cy="845560"/>
          </a:xfrm>
        </p:spPr>
        <p:txBody>
          <a:bodyPr/>
          <a:lstStyle/>
          <a:p>
            <a:r>
              <a:rPr lang="en-US" dirty="0"/>
              <a:t>How much will you need in retirement?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E0FFEA5-EF23-EF11-F8A9-DF501D6DC348}"/>
                  </a:ext>
                </a:extLst>
              </p:cNvPr>
              <p:cNvSpPr txBox="1"/>
              <p:nvPr/>
            </p:nvSpPr>
            <p:spPr>
              <a:xfrm>
                <a:off x="1760670" y="2137889"/>
                <a:ext cx="2805988" cy="4170885"/>
              </a:xfrm>
              <a:prstGeom prst="rect">
                <a:avLst/>
              </a:prstGeom>
              <a:noFill/>
            </p:spPr>
            <p:txBody>
              <a:bodyPr wrap="square" rtlCol="0">
                <a:spAutoFit/>
              </a:bodyPr>
              <a:lstStyle/>
              <a:p>
                <a:pPr>
                  <a:buSzPct val="100000"/>
                </a:pPr>
                <a:r>
                  <a:rPr lang="en-US" sz="4200" b="1" dirty="0">
                    <a:solidFill>
                      <a:schemeClr val="bg1"/>
                    </a:solidFill>
                    <a:latin typeface="Arial" panose="020B0604020202020204" pitchFamily="34" charset="0"/>
                    <a:cs typeface="Arial" panose="020B0604020202020204" pitchFamily="34" charset="0"/>
                  </a:rPr>
                  <a:t>$6,500</a:t>
                </a:r>
              </a:p>
              <a:p>
                <a:pPr>
                  <a:buSzPct val="100000"/>
                </a:pPr>
                <a:r>
                  <a:rPr lang="en-US" dirty="0">
                    <a:solidFill>
                      <a:schemeClr val="bg1"/>
                    </a:solidFill>
                    <a:latin typeface="Arial" panose="020B0604020202020204" pitchFamily="34" charset="0"/>
                    <a:cs typeface="Arial" panose="020B0604020202020204" pitchFamily="34" charset="0"/>
                  </a:rPr>
                  <a:t>per month</a:t>
                </a:r>
              </a:p>
              <a:p>
                <a:pPr>
                  <a:spcAft>
                    <a:spcPts val="600"/>
                  </a:spcAft>
                  <a:buSzPct val="100000"/>
                </a:pPr>
                <a14:m>
                  <m:oMath xmlns:m="http://schemas.openxmlformats.org/officeDocument/2006/math">
                    <m:r>
                      <a:rPr lang="en-US" sz="4200" b="1" i="1" dirty="0" smtClean="0">
                        <a:solidFill>
                          <a:srgbClr val="518159"/>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112D18"/>
                    </a:solidFill>
                    <a:latin typeface="Arial" panose="020B0604020202020204" pitchFamily="34" charset="0"/>
                    <a:cs typeface="Arial" panose="020B0604020202020204" pitchFamily="34" charset="0"/>
                  </a:rPr>
                  <a:t> </a:t>
                </a:r>
              </a:p>
              <a:p>
                <a:pPr>
                  <a:buSzPct val="100000"/>
                </a:pPr>
                <a:r>
                  <a:rPr lang="en-US" sz="4200" b="1" dirty="0">
                    <a:solidFill>
                      <a:schemeClr val="bg1"/>
                    </a:solidFill>
                    <a:latin typeface="Arial" panose="020B0604020202020204" pitchFamily="34" charset="0"/>
                    <a:cs typeface="Arial" panose="020B0604020202020204" pitchFamily="34" charset="0"/>
                  </a:rPr>
                  <a:t>12</a:t>
                </a:r>
              </a:p>
              <a:p>
                <a:pPr>
                  <a:buSzPct val="100000"/>
                </a:pPr>
                <a:r>
                  <a:rPr lang="en-US" dirty="0">
                    <a:solidFill>
                      <a:schemeClr val="bg1"/>
                    </a:solidFill>
                    <a:latin typeface="Arial" panose="020B0604020202020204" pitchFamily="34" charset="0"/>
                    <a:cs typeface="Arial" panose="020B0604020202020204" pitchFamily="34" charset="0"/>
                  </a:rPr>
                  <a:t>months per year</a:t>
                </a:r>
                <a:endParaRPr lang="en-US" b="1" dirty="0">
                  <a:solidFill>
                    <a:schemeClr val="bg1"/>
                  </a:solidFill>
                  <a:latin typeface="Arial" panose="020B0604020202020204" pitchFamily="34" charset="0"/>
                  <a:cs typeface="Arial" panose="020B0604020202020204" pitchFamily="34" charset="0"/>
                </a:endParaRPr>
              </a:p>
              <a:p>
                <a:pPr>
                  <a:spcAft>
                    <a:spcPts val="600"/>
                  </a:spcAft>
                  <a:buSzPct val="100000"/>
                </a:pPr>
                <a:endParaRPr lang="en-US" sz="2400" dirty="0">
                  <a:solidFill>
                    <a:srgbClr val="112D18"/>
                  </a:solidFill>
                  <a:latin typeface="Arial" panose="020B0604020202020204" pitchFamily="34" charset="0"/>
                  <a:cs typeface="Arial" panose="020B0604020202020204" pitchFamily="34" charset="0"/>
                </a:endParaRPr>
              </a:p>
              <a:p>
                <a:pPr>
                  <a:buSzPct val="100000"/>
                </a:pPr>
                <a:r>
                  <a:rPr lang="en-US" sz="4200" b="1" dirty="0">
                    <a:solidFill>
                      <a:schemeClr val="bg1"/>
                    </a:solidFill>
                    <a:latin typeface="Arial" panose="020B0604020202020204" pitchFamily="34" charset="0"/>
                    <a:cs typeface="Arial" panose="020B0604020202020204" pitchFamily="34" charset="0"/>
                  </a:rPr>
                  <a:t>$78,000</a:t>
                </a:r>
              </a:p>
              <a:p>
                <a:pPr>
                  <a:spcAft>
                    <a:spcPts val="600"/>
                  </a:spcAft>
                  <a:buSzPct val="100000"/>
                </a:pPr>
                <a:r>
                  <a:rPr lang="en-US" dirty="0">
                    <a:solidFill>
                      <a:schemeClr val="bg1"/>
                    </a:solidFill>
                    <a:latin typeface="Arial" panose="020B0604020202020204" pitchFamily="34" charset="0"/>
                    <a:cs typeface="Arial" panose="020B0604020202020204" pitchFamily="34" charset="0"/>
                  </a:rPr>
                  <a:t>annual salary</a:t>
                </a:r>
              </a:p>
            </p:txBody>
          </p:sp>
        </mc:Choice>
        <mc:Fallback xmlns="">
          <p:sp>
            <p:nvSpPr>
              <p:cNvPr id="3" name="TextBox 2">
                <a:extLst>
                  <a:ext uri="{FF2B5EF4-FFF2-40B4-BE49-F238E27FC236}">
                    <a16:creationId xmlns:a16="http://schemas.microsoft.com/office/drawing/2014/main" id="{2E0FFEA5-EF23-EF11-F8A9-DF501D6DC348}"/>
                  </a:ext>
                </a:extLst>
              </p:cNvPr>
              <p:cNvSpPr txBox="1">
                <a:spLocks noRot="1" noChangeAspect="1" noMove="1" noResize="1" noEditPoints="1" noAdjustHandles="1" noChangeArrowheads="1" noChangeShapeType="1" noTextEdit="1"/>
              </p:cNvSpPr>
              <p:nvPr/>
            </p:nvSpPr>
            <p:spPr>
              <a:xfrm>
                <a:off x="1760670" y="2137889"/>
                <a:ext cx="2805988" cy="4170885"/>
              </a:xfrm>
              <a:prstGeom prst="rect">
                <a:avLst/>
              </a:prstGeom>
              <a:blipFill>
                <a:blip r:embed="rId3"/>
                <a:stretch>
                  <a:fillRect l="-8478" t="-3070"/>
                </a:stretch>
              </a:blipFill>
            </p:spPr>
            <p:txBody>
              <a:bodyPr/>
              <a:lstStyle/>
              <a:p>
                <a:r>
                  <a:rPr lang="en-US">
                    <a:noFill/>
                  </a:rPr>
                  <a:t> </a:t>
                </a:r>
              </a:p>
            </p:txBody>
          </p:sp>
        </mc:Fallback>
      </mc:AlternateContent>
      <p:cxnSp>
        <p:nvCxnSpPr>
          <p:cNvPr id="4" name="Straight Connector 3">
            <a:extLst>
              <a:ext uri="{FF2B5EF4-FFF2-40B4-BE49-F238E27FC236}">
                <a16:creationId xmlns:a16="http://schemas.microsoft.com/office/drawing/2014/main" id="{385E375E-77B7-3031-607E-0AC413669F9D}"/>
              </a:ext>
            </a:extLst>
          </p:cNvPr>
          <p:cNvCxnSpPr>
            <a:cxnSpLocks/>
          </p:cNvCxnSpPr>
          <p:nvPr/>
        </p:nvCxnSpPr>
        <p:spPr>
          <a:xfrm>
            <a:off x="1805169" y="4977417"/>
            <a:ext cx="2743200"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851CC67-DF44-62A2-D311-97A19FF5F544}"/>
                  </a:ext>
                </a:extLst>
              </p:cNvPr>
              <p:cNvSpPr txBox="1"/>
              <p:nvPr/>
            </p:nvSpPr>
            <p:spPr>
              <a:xfrm>
                <a:off x="7625342" y="2117874"/>
                <a:ext cx="2899402" cy="4154984"/>
              </a:xfrm>
              <a:prstGeom prst="rect">
                <a:avLst/>
              </a:prstGeom>
              <a:noFill/>
            </p:spPr>
            <p:txBody>
              <a:bodyPr wrap="square" rtlCol="0">
                <a:spAutoFit/>
              </a:bodyPr>
              <a:lstStyle/>
              <a:p>
                <a:pPr>
                  <a:buSzPct val="100000"/>
                </a:pPr>
                <a:r>
                  <a:rPr lang="en-US" sz="4200" b="1" dirty="0">
                    <a:solidFill>
                      <a:srgbClr val="112D18"/>
                    </a:solidFill>
                    <a:latin typeface="Arial" panose="020B0604020202020204" pitchFamily="34" charset="0"/>
                    <a:cs typeface="Arial" panose="020B0604020202020204" pitchFamily="34" charset="0"/>
                  </a:rPr>
                  <a:t>$78,000</a:t>
                </a:r>
              </a:p>
              <a:p>
                <a:pPr>
                  <a:buSzPct val="100000"/>
                </a:pPr>
                <a:r>
                  <a:rPr lang="en-US" dirty="0">
                    <a:solidFill>
                      <a:srgbClr val="112D18"/>
                    </a:solidFill>
                    <a:latin typeface="Arial" panose="020B0604020202020204" pitchFamily="34" charset="0"/>
                    <a:cs typeface="Arial" panose="020B0604020202020204" pitchFamily="34" charset="0"/>
                  </a:rPr>
                  <a:t>per year</a:t>
                </a:r>
              </a:p>
              <a:p>
                <a:pPr>
                  <a:spcAft>
                    <a:spcPts val="600"/>
                  </a:spcAft>
                  <a:buSzPct val="100000"/>
                </a:pPr>
                <a14:m>
                  <m:oMath xmlns:m="http://schemas.openxmlformats.org/officeDocument/2006/math">
                    <m:r>
                      <a:rPr lang="en-US" sz="4200" b="1" i="1" dirty="0" smtClean="0">
                        <a:solidFill>
                          <a:srgbClr val="518159"/>
                        </a:solidFill>
                        <a:latin typeface="Cambria Math" panose="02040503050406030204" pitchFamily="18" charset="0"/>
                        <a:ea typeface="Cambria Math" panose="02040503050406030204" pitchFamily="18" charset="0"/>
                        <a:cs typeface="Arial" panose="020B0604020202020204" pitchFamily="34" charset="0"/>
                      </a:rPr>
                      <m:t>×</m:t>
                    </m:r>
                  </m:oMath>
                </a14:m>
                <a:r>
                  <a:rPr lang="en-US" sz="4200" b="1" dirty="0">
                    <a:solidFill>
                      <a:srgbClr val="112D18"/>
                    </a:solidFill>
                    <a:latin typeface="Arial" panose="020B0604020202020204" pitchFamily="34" charset="0"/>
                    <a:cs typeface="Arial" panose="020B0604020202020204" pitchFamily="34" charset="0"/>
                  </a:rPr>
                  <a:t> </a:t>
                </a:r>
              </a:p>
              <a:p>
                <a:pPr>
                  <a:buSzPct val="100000"/>
                </a:pPr>
                <a:r>
                  <a:rPr lang="en-US" sz="4200" b="1" dirty="0">
                    <a:solidFill>
                      <a:srgbClr val="112D18"/>
                    </a:solidFill>
                    <a:latin typeface="Arial" panose="020B0604020202020204" pitchFamily="34" charset="0"/>
                    <a:cs typeface="Arial" panose="020B0604020202020204" pitchFamily="34" charset="0"/>
                  </a:rPr>
                  <a:t>30 years</a:t>
                </a:r>
              </a:p>
              <a:p>
                <a:pPr>
                  <a:buSzPct val="100000"/>
                </a:pPr>
                <a:r>
                  <a:rPr lang="en-US" dirty="0">
                    <a:solidFill>
                      <a:srgbClr val="112D18"/>
                    </a:solidFill>
                    <a:latin typeface="Arial" panose="020B0604020202020204" pitchFamily="34" charset="0"/>
                    <a:cs typeface="Arial" panose="020B0604020202020204" pitchFamily="34" charset="0"/>
                  </a:rPr>
                  <a:t>length of retirement</a:t>
                </a:r>
                <a:endParaRPr lang="en-US" b="1" dirty="0">
                  <a:solidFill>
                    <a:srgbClr val="112D18"/>
                  </a:solidFill>
                  <a:latin typeface="Arial" panose="020B0604020202020204" pitchFamily="34" charset="0"/>
                  <a:cs typeface="Arial" panose="020B0604020202020204" pitchFamily="34" charset="0"/>
                </a:endParaRPr>
              </a:p>
              <a:p>
                <a:pPr>
                  <a:spcAft>
                    <a:spcPts val="600"/>
                  </a:spcAft>
                  <a:buSzPct val="100000"/>
                </a:pPr>
                <a:endParaRPr lang="en-US" sz="2400" dirty="0">
                  <a:solidFill>
                    <a:srgbClr val="112D18"/>
                  </a:solidFill>
                  <a:latin typeface="Arial" panose="020B0604020202020204" pitchFamily="34" charset="0"/>
                  <a:cs typeface="Arial" panose="020B0604020202020204" pitchFamily="34" charset="0"/>
                </a:endParaRPr>
              </a:p>
              <a:p>
                <a:pPr>
                  <a:buSzPct val="100000"/>
                </a:pPr>
                <a:r>
                  <a:rPr lang="en-US" sz="4200" b="1" dirty="0">
                    <a:solidFill>
                      <a:srgbClr val="518159"/>
                    </a:solidFill>
                    <a:latin typeface="Arial" panose="020B0604020202020204" pitchFamily="34" charset="0"/>
                    <a:cs typeface="Arial" panose="020B0604020202020204" pitchFamily="34" charset="0"/>
                  </a:rPr>
                  <a:t>$2,340,000</a:t>
                </a:r>
              </a:p>
              <a:p>
                <a:pPr>
                  <a:spcAft>
                    <a:spcPts val="600"/>
                  </a:spcAft>
                  <a:buSzPct val="100000"/>
                </a:pPr>
                <a:r>
                  <a:rPr lang="en-US" dirty="0">
                    <a:solidFill>
                      <a:srgbClr val="112D18"/>
                    </a:solidFill>
                    <a:latin typeface="Arial" panose="020B0604020202020204" pitchFamily="34" charset="0"/>
                    <a:cs typeface="Arial" panose="020B0604020202020204" pitchFamily="34" charset="0"/>
                  </a:rPr>
                  <a:t>needed in retirement</a:t>
                </a:r>
              </a:p>
            </p:txBody>
          </p:sp>
        </mc:Choice>
        <mc:Fallback xmlns="">
          <p:sp>
            <p:nvSpPr>
              <p:cNvPr id="5" name="TextBox 4">
                <a:extLst>
                  <a:ext uri="{FF2B5EF4-FFF2-40B4-BE49-F238E27FC236}">
                    <a16:creationId xmlns:a16="http://schemas.microsoft.com/office/drawing/2014/main" id="{C851CC67-DF44-62A2-D311-97A19FF5F544}"/>
                  </a:ext>
                </a:extLst>
              </p:cNvPr>
              <p:cNvSpPr txBox="1">
                <a:spLocks noRot="1" noChangeAspect="1" noMove="1" noResize="1" noEditPoints="1" noAdjustHandles="1" noChangeArrowheads="1" noChangeShapeType="1" noTextEdit="1"/>
              </p:cNvSpPr>
              <p:nvPr/>
            </p:nvSpPr>
            <p:spPr>
              <a:xfrm>
                <a:off x="7625342" y="2117874"/>
                <a:ext cx="2899402" cy="4154984"/>
              </a:xfrm>
              <a:prstGeom prst="rect">
                <a:avLst/>
              </a:prstGeom>
              <a:blipFill>
                <a:blip r:embed="rId4"/>
                <a:stretch>
                  <a:fillRect l="-8193" t="-2933" r="-6723"/>
                </a:stretch>
              </a:blipFill>
            </p:spPr>
            <p:txBody>
              <a:bodyPr/>
              <a:lstStyle/>
              <a:p>
                <a:r>
                  <a:rPr lang="en-US">
                    <a:noFill/>
                  </a:rPr>
                  <a:t> </a:t>
                </a:r>
              </a:p>
            </p:txBody>
          </p:sp>
        </mc:Fallback>
      </mc:AlternateContent>
      <p:cxnSp>
        <p:nvCxnSpPr>
          <p:cNvPr id="6" name="Straight Connector 5">
            <a:extLst>
              <a:ext uri="{FF2B5EF4-FFF2-40B4-BE49-F238E27FC236}">
                <a16:creationId xmlns:a16="http://schemas.microsoft.com/office/drawing/2014/main" id="{B227193D-BC00-9713-60B2-773BF88FD103}"/>
              </a:ext>
            </a:extLst>
          </p:cNvPr>
          <p:cNvCxnSpPr>
            <a:cxnSpLocks/>
          </p:cNvCxnSpPr>
          <p:nvPr/>
        </p:nvCxnSpPr>
        <p:spPr>
          <a:xfrm>
            <a:off x="7688130" y="4951571"/>
            <a:ext cx="2743197"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21591505-93A0-F683-ABA0-7C101FD6E34A}"/>
              </a:ext>
            </a:extLst>
          </p:cNvPr>
          <p:cNvSpPr txBox="1"/>
          <p:nvPr/>
        </p:nvSpPr>
        <p:spPr>
          <a:xfrm>
            <a:off x="0" y="1387628"/>
            <a:ext cx="6096000" cy="400110"/>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Let’s say your current salary is:</a:t>
            </a:r>
          </a:p>
        </p:txBody>
      </p:sp>
      <p:sp>
        <p:nvSpPr>
          <p:cNvPr id="8" name="TextBox 7">
            <a:extLst>
              <a:ext uri="{FF2B5EF4-FFF2-40B4-BE49-F238E27FC236}">
                <a16:creationId xmlns:a16="http://schemas.microsoft.com/office/drawing/2014/main" id="{6E3004CD-3220-B54D-E8C9-2B642FCA8AE7}"/>
              </a:ext>
            </a:extLst>
          </p:cNvPr>
          <p:cNvSpPr txBox="1"/>
          <p:nvPr/>
        </p:nvSpPr>
        <p:spPr>
          <a:xfrm>
            <a:off x="7111071" y="1141407"/>
            <a:ext cx="3897318" cy="923330"/>
          </a:xfrm>
          <a:prstGeom prst="rect">
            <a:avLst/>
          </a:prstGeom>
          <a:noFill/>
        </p:spPr>
        <p:txBody>
          <a:bodyPr wrap="square" rtlCol="0">
            <a:spAutoFit/>
          </a:bodyPr>
          <a:lstStyle/>
          <a:p>
            <a:r>
              <a:rPr lang="en-US" b="1" dirty="0">
                <a:solidFill>
                  <a:srgbClr val="518159"/>
                </a:solidFill>
                <a:latin typeface="Arial" panose="020B0604020202020204" pitchFamily="34" charset="0"/>
                <a:cs typeface="Arial" panose="020B0604020202020204" pitchFamily="34" charset="0"/>
              </a:rPr>
              <a:t>Now, let’s say you’ll be retired 30 years and want to maintain your lifestyle in retirement. You’ll need:</a:t>
            </a:r>
          </a:p>
        </p:txBody>
      </p:sp>
      <p:sp>
        <p:nvSpPr>
          <p:cNvPr id="9" name="Rectangle 8">
            <a:extLst>
              <a:ext uri="{FF2B5EF4-FFF2-40B4-BE49-F238E27FC236}">
                <a16:creationId xmlns:a16="http://schemas.microsoft.com/office/drawing/2014/main" id="{03CDE1ED-04E4-BD30-E156-E4264111F989}"/>
              </a:ext>
            </a:extLst>
          </p:cNvPr>
          <p:cNvSpPr/>
          <p:nvPr/>
        </p:nvSpPr>
        <p:spPr>
          <a:xfrm>
            <a:off x="7688128" y="5191447"/>
            <a:ext cx="2743199" cy="594360"/>
          </a:xfrm>
          <a:prstGeom prst="rect">
            <a:avLst/>
          </a:prstGeom>
          <a:noFill/>
          <a:ln w="28575">
            <a:solidFill>
              <a:srgbClr val="112D1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26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500"/>
                                        <p:tgtEl>
                                          <p:spTgt spid="3">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xEl>
                                              <p:pRg st="0" end="0"/>
                                            </p:txEl>
                                          </p:spTgt>
                                        </p:tgtEl>
                                        <p:attrNameLst>
                                          <p:attrName>style.visibility</p:attrName>
                                        </p:attrNameLst>
                                      </p:cBhvr>
                                      <p:to>
                                        <p:strVal val="visible"/>
                                      </p:to>
                                    </p:set>
                                    <p:animEffect transition="in" filter="fade">
                                      <p:cBhvr>
                                        <p:cTn id="51" dur="500"/>
                                        <p:tgtEl>
                                          <p:spTgt spid="5">
                                            <p:txEl>
                                              <p:pRg st="0" end="0"/>
                                            </p:txEl>
                                          </p:spTgt>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5">
                                            <p:txEl>
                                              <p:pRg st="1" end="1"/>
                                            </p:txEl>
                                          </p:spTgt>
                                        </p:tgtEl>
                                        <p:attrNameLst>
                                          <p:attrName>style.visibility</p:attrName>
                                        </p:attrNameLst>
                                      </p:cBhvr>
                                      <p:to>
                                        <p:strVal val="visible"/>
                                      </p:to>
                                    </p:set>
                                    <p:animEffect transition="in" filter="fade">
                                      <p:cBhvr>
                                        <p:cTn id="55" dur="500"/>
                                        <p:tgtEl>
                                          <p:spTgt spid="5">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5">
                                            <p:txEl>
                                              <p:pRg st="2" end="2"/>
                                            </p:txEl>
                                          </p:spTgt>
                                        </p:tgtEl>
                                        <p:attrNameLst>
                                          <p:attrName>style.visibility</p:attrName>
                                        </p:attrNameLst>
                                      </p:cBhvr>
                                      <p:to>
                                        <p:strVal val="visible"/>
                                      </p:to>
                                    </p:set>
                                    <p:animEffect transition="in" filter="fade">
                                      <p:cBhvr>
                                        <p:cTn id="60" dur="500"/>
                                        <p:tgtEl>
                                          <p:spTgt spid="5">
                                            <p:txEl>
                                              <p:pRg st="2" end="2"/>
                                            </p:txEl>
                                          </p:spTgt>
                                        </p:tgtEl>
                                      </p:cBhvr>
                                    </p:animEffec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5">
                                            <p:txEl>
                                              <p:pRg st="3" end="3"/>
                                            </p:txEl>
                                          </p:spTgt>
                                        </p:tgtEl>
                                        <p:attrNameLst>
                                          <p:attrName>style.visibility</p:attrName>
                                        </p:attrNameLst>
                                      </p:cBhvr>
                                      <p:to>
                                        <p:strVal val="visible"/>
                                      </p:to>
                                    </p:set>
                                    <p:animEffect transition="in" filter="fade">
                                      <p:cBhvr>
                                        <p:cTn id="64" dur="500"/>
                                        <p:tgtEl>
                                          <p:spTgt spid="5">
                                            <p:txEl>
                                              <p:pRg st="3" end="3"/>
                                            </p:txEl>
                                          </p:spTgt>
                                        </p:tgtEl>
                                      </p:cBhvr>
                                    </p:animEffect>
                                  </p:childTnLst>
                                </p:cTn>
                              </p:par>
                            </p:childTnLst>
                          </p:cTn>
                        </p:par>
                        <p:par>
                          <p:cTn id="65" fill="hold">
                            <p:stCondLst>
                              <p:cond delay="1000"/>
                            </p:stCondLst>
                            <p:childTnLst>
                              <p:par>
                                <p:cTn id="66" presetID="10" presetClass="entr" presetSubtype="0" fill="hold" nodeType="afterEffect">
                                  <p:stCondLst>
                                    <p:cond delay="0"/>
                                  </p:stCondLst>
                                  <p:childTnLst>
                                    <p:set>
                                      <p:cBhvr>
                                        <p:cTn id="67" dur="1" fill="hold">
                                          <p:stCondLst>
                                            <p:cond delay="0"/>
                                          </p:stCondLst>
                                        </p:cTn>
                                        <p:tgtEl>
                                          <p:spTgt spid="5">
                                            <p:txEl>
                                              <p:pRg st="4" end="4"/>
                                            </p:txEl>
                                          </p:spTgt>
                                        </p:tgtEl>
                                        <p:attrNameLst>
                                          <p:attrName>style.visibility</p:attrName>
                                        </p:attrNameLst>
                                      </p:cBhvr>
                                      <p:to>
                                        <p:strVal val="visible"/>
                                      </p:to>
                                    </p:set>
                                    <p:animEffect transition="in" filter="fade">
                                      <p:cBhvr>
                                        <p:cTn id="68" dur="500"/>
                                        <p:tgtEl>
                                          <p:spTgt spid="5">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500"/>
                                        <p:tgtEl>
                                          <p:spTgt spid="6"/>
                                        </p:tgtEl>
                                      </p:cBhvr>
                                    </p:animEffec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5">
                                            <p:txEl>
                                              <p:pRg st="6" end="6"/>
                                            </p:txEl>
                                          </p:spTgt>
                                        </p:tgtEl>
                                        <p:attrNameLst>
                                          <p:attrName>style.visibility</p:attrName>
                                        </p:attrNameLst>
                                      </p:cBhvr>
                                      <p:to>
                                        <p:strVal val="visible"/>
                                      </p:to>
                                    </p:set>
                                    <p:animEffect transition="in" filter="fade">
                                      <p:cBhvr>
                                        <p:cTn id="77" dur="500"/>
                                        <p:tgtEl>
                                          <p:spTgt spid="5">
                                            <p:txEl>
                                              <p:pRg st="6" end="6"/>
                                            </p:txEl>
                                          </p:spTgt>
                                        </p:tgtEl>
                                      </p:cBhvr>
                                    </p:animEffect>
                                  </p:childTnLst>
                                </p:cTn>
                              </p:par>
                            </p:childTnLst>
                          </p:cTn>
                        </p:par>
                        <p:par>
                          <p:cTn id="78" fill="hold">
                            <p:stCondLst>
                              <p:cond delay="1000"/>
                            </p:stCondLst>
                            <p:childTnLst>
                              <p:par>
                                <p:cTn id="79" presetID="10" presetClass="entr" presetSubtype="0" fill="hold" nodeType="afterEffect">
                                  <p:stCondLst>
                                    <p:cond delay="0"/>
                                  </p:stCondLst>
                                  <p:childTnLst>
                                    <p:set>
                                      <p:cBhvr>
                                        <p:cTn id="80" dur="1" fill="hold">
                                          <p:stCondLst>
                                            <p:cond delay="0"/>
                                          </p:stCondLst>
                                        </p:cTn>
                                        <p:tgtEl>
                                          <p:spTgt spid="5">
                                            <p:txEl>
                                              <p:pRg st="7" end="7"/>
                                            </p:txEl>
                                          </p:spTgt>
                                        </p:tgtEl>
                                        <p:attrNameLst>
                                          <p:attrName>style.visibility</p:attrName>
                                        </p:attrNameLst>
                                      </p:cBhvr>
                                      <p:to>
                                        <p:strVal val="visible"/>
                                      </p:to>
                                    </p:set>
                                    <p:animEffect transition="in" filter="fade">
                                      <p:cBhvr>
                                        <p:cTn id="81" dur="500"/>
                                        <p:tgtEl>
                                          <p:spTgt spid="5">
                                            <p:txEl>
                                              <p:pRg st="7" end="7"/>
                                            </p:txEl>
                                          </p:spTgt>
                                        </p:tgtEl>
                                      </p:cBhvr>
                                    </p:animEffect>
                                  </p:childTnLst>
                                </p:cTn>
                              </p:par>
                            </p:childTnLst>
                          </p:cTn>
                        </p:par>
                        <p:par>
                          <p:cTn id="82" fill="hold">
                            <p:stCondLst>
                              <p:cond delay="1500"/>
                            </p:stCondLst>
                            <p:childTnLst>
                              <p:par>
                                <p:cTn id="83" presetID="53" presetClass="entr" presetSubtype="16" fill="hold" grpId="0" nodeType="afterEffect">
                                  <p:stCondLst>
                                    <p:cond delay="0"/>
                                  </p:stCondLst>
                                  <p:childTnLst>
                                    <p:set>
                                      <p:cBhvr>
                                        <p:cTn id="84" dur="1" fill="hold">
                                          <p:stCondLst>
                                            <p:cond delay="0"/>
                                          </p:stCondLst>
                                        </p:cTn>
                                        <p:tgtEl>
                                          <p:spTgt spid="9"/>
                                        </p:tgtEl>
                                        <p:attrNameLst>
                                          <p:attrName>style.visibility</p:attrName>
                                        </p:attrNameLst>
                                      </p:cBhvr>
                                      <p:to>
                                        <p:strVal val="visible"/>
                                      </p:to>
                                    </p:set>
                                    <p:anim calcmode="lin" valueType="num">
                                      <p:cBhvr>
                                        <p:cTn id="85" dur="500" fill="hold"/>
                                        <p:tgtEl>
                                          <p:spTgt spid="9"/>
                                        </p:tgtEl>
                                        <p:attrNameLst>
                                          <p:attrName>ppt_w</p:attrName>
                                        </p:attrNameLst>
                                      </p:cBhvr>
                                      <p:tavLst>
                                        <p:tav tm="0">
                                          <p:val>
                                            <p:fltVal val="0"/>
                                          </p:val>
                                        </p:tav>
                                        <p:tav tm="100000">
                                          <p:val>
                                            <p:strVal val="#ppt_w"/>
                                          </p:val>
                                        </p:tav>
                                      </p:tavLst>
                                    </p:anim>
                                    <p:anim calcmode="lin" valueType="num">
                                      <p:cBhvr>
                                        <p:cTn id="86" dur="500" fill="hold"/>
                                        <p:tgtEl>
                                          <p:spTgt spid="9"/>
                                        </p:tgtEl>
                                        <p:attrNameLst>
                                          <p:attrName>ppt_h</p:attrName>
                                        </p:attrNameLst>
                                      </p:cBhvr>
                                      <p:tavLst>
                                        <p:tav tm="0">
                                          <p:val>
                                            <p:fltVal val="0"/>
                                          </p:val>
                                        </p:tav>
                                        <p:tav tm="100000">
                                          <p:val>
                                            <p:strVal val="#ppt_h"/>
                                          </p:val>
                                        </p:tav>
                                      </p:tavLst>
                                    </p:anim>
                                    <p:animEffect transition="in" filter="fade">
                                      <p:cBhvr>
                                        <p:cTn id="8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E77AA-6598-F5AD-AEF4-B11BE5824B9D}"/>
              </a:ext>
            </a:extLst>
          </p:cNvPr>
          <p:cNvSpPr>
            <a:spLocks noGrp="1"/>
          </p:cNvSpPr>
          <p:nvPr>
            <p:ph type="title"/>
          </p:nvPr>
        </p:nvSpPr>
        <p:spPr>
          <a:xfrm>
            <a:off x="1907984" y="89205"/>
            <a:ext cx="10265728" cy="845560"/>
          </a:xfrm>
        </p:spPr>
        <p:txBody>
          <a:bodyPr/>
          <a:lstStyle/>
          <a:p>
            <a:r>
              <a:rPr lang="en-US" dirty="0"/>
              <a:t>Let’s compare</a:t>
            </a:r>
          </a:p>
        </p:txBody>
      </p:sp>
      <p:sp>
        <p:nvSpPr>
          <p:cNvPr id="3" name="Rectangle 2">
            <a:extLst>
              <a:ext uri="{FF2B5EF4-FFF2-40B4-BE49-F238E27FC236}">
                <a16:creationId xmlns:a16="http://schemas.microsoft.com/office/drawing/2014/main" id="{7503EE9F-F2C4-AA24-C26C-6E41C4D819BE}"/>
              </a:ext>
            </a:extLst>
          </p:cNvPr>
          <p:cNvSpPr/>
          <p:nvPr/>
        </p:nvSpPr>
        <p:spPr>
          <a:xfrm>
            <a:off x="4183030" y="1442805"/>
            <a:ext cx="3831336" cy="4518963"/>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1C6916E-7E53-9210-E7B9-E26BEE739118}"/>
              </a:ext>
            </a:extLst>
          </p:cNvPr>
          <p:cNvSpPr txBox="1"/>
          <p:nvPr/>
        </p:nvSpPr>
        <p:spPr>
          <a:xfrm>
            <a:off x="4183030" y="2057406"/>
            <a:ext cx="3831338"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Average career length</a:t>
            </a:r>
          </a:p>
        </p:txBody>
      </p:sp>
      <p:sp>
        <p:nvSpPr>
          <p:cNvPr id="5" name="TextBox 4">
            <a:extLst>
              <a:ext uri="{FF2B5EF4-FFF2-40B4-BE49-F238E27FC236}">
                <a16:creationId xmlns:a16="http://schemas.microsoft.com/office/drawing/2014/main" id="{94025A54-911C-C598-2856-1412A685DFEE}"/>
              </a:ext>
            </a:extLst>
          </p:cNvPr>
          <p:cNvSpPr txBox="1"/>
          <p:nvPr/>
        </p:nvSpPr>
        <p:spPr>
          <a:xfrm>
            <a:off x="4183030" y="2746652"/>
            <a:ext cx="3831335" cy="369332"/>
          </a:xfrm>
          <a:prstGeom prst="rect">
            <a:avLst/>
          </a:prstGeom>
          <a:noFill/>
        </p:spPr>
        <p:txBody>
          <a:bodyPr wrap="square" rtlCol="0" anchor="ctr">
            <a:spAutoFit/>
          </a:bodyPr>
          <a:lstStyle/>
          <a:p>
            <a:pPr algn="ctr"/>
            <a:r>
              <a:rPr lang="en-US" dirty="0">
                <a:solidFill>
                  <a:schemeClr val="bg1"/>
                </a:solidFill>
                <a:latin typeface="Arial" panose="020B0604020202020204" pitchFamily="34" charset="0"/>
                <a:cs typeface="Arial" panose="020B0604020202020204" pitchFamily="34" charset="0"/>
              </a:rPr>
              <a:t>25</a:t>
            </a:r>
          </a:p>
        </p:txBody>
      </p:sp>
      <p:sp>
        <p:nvSpPr>
          <p:cNvPr id="6" name="TextBox 5">
            <a:extLst>
              <a:ext uri="{FF2B5EF4-FFF2-40B4-BE49-F238E27FC236}">
                <a16:creationId xmlns:a16="http://schemas.microsoft.com/office/drawing/2014/main" id="{CF535E49-755A-0891-CD29-E3E3EFC4BAED}"/>
              </a:ext>
            </a:extLst>
          </p:cNvPr>
          <p:cNvSpPr txBox="1"/>
          <p:nvPr/>
        </p:nvSpPr>
        <p:spPr>
          <a:xfrm>
            <a:off x="4183030" y="3447030"/>
            <a:ext cx="3831335" cy="369332"/>
          </a:xfrm>
          <a:prstGeom prst="rect">
            <a:avLst/>
          </a:prstGeom>
          <a:noFill/>
        </p:spPr>
        <p:txBody>
          <a:bodyPr wrap="square" rtlCol="0" anchor="ctr">
            <a:spAutoFit/>
          </a:bodyPr>
          <a:lstStyle/>
          <a:p>
            <a:pPr algn="ctr"/>
            <a:r>
              <a:rPr lang="en-US" dirty="0">
                <a:solidFill>
                  <a:schemeClr val="bg1"/>
                </a:solidFill>
                <a:latin typeface="Arial" panose="020B0604020202020204" pitchFamily="34" charset="0"/>
                <a:cs typeface="Arial" panose="020B0604020202020204" pitchFamily="34" charset="0"/>
              </a:rPr>
              <a:t>$217,075</a:t>
            </a:r>
          </a:p>
        </p:txBody>
      </p:sp>
      <p:sp>
        <p:nvSpPr>
          <p:cNvPr id="7" name="Rectangle 6">
            <a:extLst>
              <a:ext uri="{FF2B5EF4-FFF2-40B4-BE49-F238E27FC236}">
                <a16:creationId xmlns:a16="http://schemas.microsoft.com/office/drawing/2014/main" id="{113B4EF3-2F00-5AAF-1E18-D6FD9711BBFC}"/>
              </a:ext>
            </a:extLst>
          </p:cNvPr>
          <p:cNvSpPr/>
          <p:nvPr/>
        </p:nvSpPr>
        <p:spPr>
          <a:xfrm>
            <a:off x="8008971" y="1442805"/>
            <a:ext cx="3831336" cy="4518964"/>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B4EBC37-8E90-8488-87C2-C8B21A86E75E}"/>
              </a:ext>
            </a:extLst>
          </p:cNvPr>
          <p:cNvSpPr txBox="1"/>
          <p:nvPr/>
        </p:nvSpPr>
        <p:spPr>
          <a:xfrm>
            <a:off x="8008972" y="2058177"/>
            <a:ext cx="3831335" cy="461665"/>
          </a:xfrm>
          <a:prstGeom prst="rect">
            <a:avLst/>
          </a:prstGeom>
          <a:no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Working longer</a:t>
            </a:r>
          </a:p>
        </p:txBody>
      </p:sp>
      <p:sp>
        <p:nvSpPr>
          <p:cNvPr id="9" name="TextBox 8">
            <a:extLst>
              <a:ext uri="{FF2B5EF4-FFF2-40B4-BE49-F238E27FC236}">
                <a16:creationId xmlns:a16="http://schemas.microsoft.com/office/drawing/2014/main" id="{15D3BE23-81FE-EE8A-5288-EF4E46BEA904}"/>
              </a:ext>
            </a:extLst>
          </p:cNvPr>
          <p:cNvSpPr txBox="1"/>
          <p:nvPr/>
        </p:nvSpPr>
        <p:spPr>
          <a:xfrm>
            <a:off x="8008971" y="2750287"/>
            <a:ext cx="3831336" cy="369332"/>
          </a:xfrm>
          <a:prstGeom prst="rect">
            <a:avLst/>
          </a:prstGeom>
          <a:noFill/>
        </p:spPr>
        <p:txBody>
          <a:bodyPr wrap="square" rtlCol="0" anchor="ctr">
            <a:spAutoFit/>
          </a:bodyPr>
          <a:lstStyle/>
          <a:p>
            <a:pPr algn="ctr"/>
            <a:r>
              <a:rPr lang="en-US" dirty="0">
                <a:solidFill>
                  <a:schemeClr val="bg1"/>
                </a:solidFill>
                <a:latin typeface="Arial" panose="020B0604020202020204" pitchFamily="34" charset="0"/>
                <a:cs typeface="Arial" panose="020B0604020202020204" pitchFamily="34" charset="0"/>
              </a:rPr>
              <a:t>28</a:t>
            </a:r>
          </a:p>
        </p:txBody>
      </p:sp>
      <p:sp>
        <p:nvSpPr>
          <p:cNvPr id="10" name="TextBox 9">
            <a:extLst>
              <a:ext uri="{FF2B5EF4-FFF2-40B4-BE49-F238E27FC236}">
                <a16:creationId xmlns:a16="http://schemas.microsoft.com/office/drawing/2014/main" id="{FC567C0E-59CD-255B-6F84-96F025F329F0}"/>
              </a:ext>
            </a:extLst>
          </p:cNvPr>
          <p:cNvSpPr txBox="1"/>
          <p:nvPr/>
        </p:nvSpPr>
        <p:spPr>
          <a:xfrm>
            <a:off x="8008971" y="3447030"/>
            <a:ext cx="3831336" cy="369332"/>
          </a:xfrm>
          <a:prstGeom prst="rect">
            <a:avLst/>
          </a:prstGeom>
          <a:noFill/>
        </p:spPr>
        <p:txBody>
          <a:bodyPr wrap="square" rtlCol="0" anchor="ctr">
            <a:spAutoFit/>
          </a:bodyPr>
          <a:lstStyle/>
          <a:p>
            <a:pPr algn="ctr"/>
            <a:r>
              <a:rPr lang="en-US" dirty="0">
                <a:solidFill>
                  <a:schemeClr val="bg1"/>
                </a:solidFill>
                <a:latin typeface="Arial" panose="020B0604020202020204" pitchFamily="34" charset="0"/>
                <a:cs typeface="Arial" panose="020B0604020202020204" pitchFamily="34" charset="0"/>
              </a:rPr>
              <a:t>$257,569</a:t>
            </a:r>
          </a:p>
        </p:txBody>
      </p:sp>
      <p:cxnSp>
        <p:nvCxnSpPr>
          <p:cNvPr id="11" name="Straight Connector 10">
            <a:extLst>
              <a:ext uri="{FF2B5EF4-FFF2-40B4-BE49-F238E27FC236}">
                <a16:creationId xmlns:a16="http://schemas.microsoft.com/office/drawing/2014/main" id="{CE4C153E-51DA-3B97-4F56-5CDDB8DC2430}"/>
              </a:ext>
            </a:extLst>
          </p:cNvPr>
          <p:cNvCxnSpPr>
            <a:cxnSpLocks/>
          </p:cNvCxnSpPr>
          <p:nvPr/>
        </p:nvCxnSpPr>
        <p:spPr>
          <a:xfrm>
            <a:off x="351692" y="3244236"/>
            <a:ext cx="11484864" cy="0"/>
          </a:xfrm>
          <a:prstGeom prst="line">
            <a:avLst/>
          </a:prstGeom>
          <a:ln w="25400">
            <a:solidFill>
              <a:srgbClr val="BAEE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EAC04E0-C2F4-71F1-43C2-B91679B429A2}"/>
              </a:ext>
            </a:extLst>
          </p:cNvPr>
          <p:cNvCxnSpPr>
            <a:cxnSpLocks/>
          </p:cNvCxnSpPr>
          <p:nvPr/>
        </p:nvCxnSpPr>
        <p:spPr>
          <a:xfrm>
            <a:off x="353568" y="2599034"/>
            <a:ext cx="11484864" cy="0"/>
          </a:xfrm>
          <a:prstGeom prst="line">
            <a:avLst/>
          </a:prstGeom>
          <a:ln w="25400">
            <a:solidFill>
              <a:srgbClr val="BAEEC0"/>
            </a:solidFill>
          </a:ln>
        </p:spPr>
        <p:style>
          <a:lnRef idx="1">
            <a:schemeClr val="accent1"/>
          </a:lnRef>
          <a:fillRef idx="0">
            <a:schemeClr val="accent1"/>
          </a:fillRef>
          <a:effectRef idx="0">
            <a:schemeClr val="accent1"/>
          </a:effectRef>
          <a:fontRef idx="minor">
            <a:schemeClr val="tx1"/>
          </a:fontRef>
        </p:style>
      </p:cxnSp>
      <p:pic>
        <p:nvPicPr>
          <p:cNvPr id="13" name="Picture 12" descr="Smiling woman in yellow">
            <a:extLst>
              <a:ext uri="{FF2B5EF4-FFF2-40B4-BE49-F238E27FC236}">
                <a16:creationId xmlns:a16="http://schemas.microsoft.com/office/drawing/2014/main" id="{4AB3AFFE-6C79-AF40-E7C2-7F15A2AE9B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429" t="10778" r="20423"/>
          <a:stretch/>
        </p:blipFill>
        <p:spPr>
          <a:xfrm>
            <a:off x="5637300" y="1147472"/>
            <a:ext cx="912005" cy="914400"/>
          </a:xfrm>
          <a:prstGeom prst="ellipse">
            <a:avLst/>
          </a:prstGeom>
          <a:noFill/>
          <a:ln w="63500" cap="rnd">
            <a:noFill/>
          </a:ln>
          <a:effectLst/>
        </p:spPr>
      </p:pic>
      <p:pic>
        <p:nvPicPr>
          <p:cNvPr id="14" name="Picture 13" descr="Woman in white outfit">
            <a:extLst>
              <a:ext uri="{FF2B5EF4-FFF2-40B4-BE49-F238E27FC236}">
                <a16:creationId xmlns:a16="http://schemas.microsoft.com/office/drawing/2014/main" id="{02127EDE-E3B7-D058-FAC4-04EDC194DC2E}"/>
              </a:ext>
            </a:extLst>
          </p:cNvPr>
          <p:cNvPicPr>
            <a:picLocks noChangeAspect="1"/>
          </p:cNvPicPr>
          <p:nvPr/>
        </p:nvPicPr>
        <p:blipFill rotWithShape="1">
          <a:blip r:embed="rId4"/>
          <a:srcRect l="39072" t="5267" r="12851" b="23414"/>
          <a:stretch/>
        </p:blipFill>
        <p:spPr>
          <a:xfrm>
            <a:off x="9469567" y="1141960"/>
            <a:ext cx="911788" cy="914400"/>
          </a:xfrm>
          <a:prstGeom prst="ellipse">
            <a:avLst/>
          </a:prstGeom>
          <a:noFill/>
          <a:ln w="63500" cap="rnd">
            <a:noFill/>
          </a:ln>
          <a:effectLst/>
        </p:spPr>
      </p:pic>
      <p:sp>
        <p:nvSpPr>
          <p:cNvPr id="15" name="TextBox 14">
            <a:extLst>
              <a:ext uri="{FF2B5EF4-FFF2-40B4-BE49-F238E27FC236}">
                <a16:creationId xmlns:a16="http://schemas.microsoft.com/office/drawing/2014/main" id="{C9A62027-BC31-701C-CED5-4B4EAABE508D}"/>
              </a:ext>
            </a:extLst>
          </p:cNvPr>
          <p:cNvSpPr txBox="1"/>
          <p:nvPr/>
        </p:nvSpPr>
        <p:spPr>
          <a:xfrm>
            <a:off x="351694" y="2746652"/>
            <a:ext cx="3831334" cy="369332"/>
          </a:xfrm>
          <a:prstGeom prst="rect">
            <a:avLst/>
          </a:prstGeom>
          <a:noFill/>
        </p:spPr>
        <p:txBody>
          <a:bodyPr wrap="square" rtlCol="0" anchor="ctr">
            <a:spAutoFit/>
          </a:bodyPr>
          <a:lstStyle/>
          <a:p>
            <a:r>
              <a:rPr lang="en-US" dirty="0">
                <a:solidFill>
                  <a:srgbClr val="112D18"/>
                </a:solidFill>
                <a:latin typeface="Arial" panose="020B0604020202020204" pitchFamily="34" charset="0"/>
                <a:cs typeface="Arial" panose="020B0604020202020204" pitchFamily="34" charset="0"/>
              </a:rPr>
              <a:t>Years of service credit</a:t>
            </a:r>
          </a:p>
        </p:txBody>
      </p:sp>
      <p:sp>
        <p:nvSpPr>
          <p:cNvPr id="16" name="TextBox 15">
            <a:extLst>
              <a:ext uri="{FF2B5EF4-FFF2-40B4-BE49-F238E27FC236}">
                <a16:creationId xmlns:a16="http://schemas.microsoft.com/office/drawing/2014/main" id="{BFD89BA1-1F0D-9644-BC6A-E3E555791263}"/>
              </a:ext>
            </a:extLst>
          </p:cNvPr>
          <p:cNvSpPr txBox="1"/>
          <p:nvPr/>
        </p:nvSpPr>
        <p:spPr>
          <a:xfrm>
            <a:off x="351693" y="3363635"/>
            <a:ext cx="3831335" cy="646331"/>
          </a:xfrm>
          <a:prstGeom prst="rect">
            <a:avLst/>
          </a:prstGeom>
          <a:noFill/>
        </p:spPr>
        <p:txBody>
          <a:bodyPr wrap="square" rtlCol="0" anchor="ctr">
            <a:spAutoFit/>
          </a:bodyPr>
          <a:lstStyle/>
          <a:p>
            <a:r>
              <a:rPr lang="en-US" dirty="0">
                <a:solidFill>
                  <a:srgbClr val="112D18"/>
                </a:solidFill>
                <a:latin typeface="Arial" panose="020B0604020202020204" pitchFamily="34" charset="0"/>
                <a:cs typeface="Arial" panose="020B0604020202020204" pitchFamily="34" charset="0"/>
              </a:rPr>
              <a:t>Total Defined Benefit </a:t>
            </a:r>
            <a:br>
              <a:rPr lang="en-US" dirty="0">
                <a:solidFill>
                  <a:srgbClr val="112D18"/>
                </a:solidFill>
                <a:latin typeface="Arial" panose="020B0604020202020204" pitchFamily="34" charset="0"/>
                <a:cs typeface="Arial" panose="020B0604020202020204" pitchFamily="34" charset="0"/>
              </a:rPr>
            </a:br>
            <a:r>
              <a:rPr lang="en-US" dirty="0">
                <a:solidFill>
                  <a:srgbClr val="112D18"/>
                </a:solidFill>
                <a:latin typeface="Arial" panose="020B0604020202020204" pitchFamily="34" charset="0"/>
                <a:cs typeface="Arial" panose="020B0604020202020204" pitchFamily="34" charset="0"/>
              </a:rPr>
              <a:t>account contributions</a:t>
            </a:r>
          </a:p>
        </p:txBody>
      </p:sp>
      <p:sp>
        <p:nvSpPr>
          <p:cNvPr id="17" name="TextBox 16">
            <a:extLst>
              <a:ext uri="{FF2B5EF4-FFF2-40B4-BE49-F238E27FC236}">
                <a16:creationId xmlns:a16="http://schemas.microsoft.com/office/drawing/2014/main" id="{CAF618D7-2131-6E8C-4FD6-E5F1486ADA66}"/>
              </a:ext>
            </a:extLst>
          </p:cNvPr>
          <p:cNvSpPr txBox="1"/>
          <p:nvPr/>
        </p:nvSpPr>
        <p:spPr>
          <a:xfrm>
            <a:off x="351694" y="4225576"/>
            <a:ext cx="3831334" cy="369332"/>
          </a:xfrm>
          <a:prstGeom prst="rect">
            <a:avLst/>
          </a:prstGeom>
          <a:noFill/>
        </p:spPr>
        <p:txBody>
          <a:bodyPr wrap="square" rtlCol="0" anchor="ctr">
            <a:spAutoFit/>
          </a:bodyPr>
          <a:lstStyle/>
          <a:p>
            <a:r>
              <a:rPr lang="en-US" dirty="0">
                <a:solidFill>
                  <a:srgbClr val="112D18"/>
                </a:solidFill>
                <a:latin typeface="Arial" panose="020B0604020202020204" pitchFamily="34" charset="0"/>
                <a:cs typeface="Arial" panose="020B0604020202020204" pitchFamily="34" charset="0"/>
              </a:rPr>
              <a:t>Monthly pension amount</a:t>
            </a:r>
          </a:p>
        </p:txBody>
      </p:sp>
      <p:sp>
        <p:nvSpPr>
          <p:cNvPr id="18" name="TextBox 17">
            <a:extLst>
              <a:ext uri="{FF2B5EF4-FFF2-40B4-BE49-F238E27FC236}">
                <a16:creationId xmlns:a16="http://schemas.microsoft.com/office/drawing/2014/main" id="{D6222376-10DE-3B8D-99FD-7FE119CE4C31}"/>
              </a:ext>
            </a:extLst>
          </p:cNvPr>
          <p:cNvSpPr txBox="1"/>
          <p:nvPr/>
        </p:nvSpPr>
        <p:spPr>
          <a:xfrm>
            <a:off x="351694" y="4867290"/>
            <a:ext cx="3831334" cy="369332"/>
          </a:xfrm>
          <a:prstGeom prst="rect">
            <a:avLst/>
          </a:prstGeom>
          <a:noFill/>
        </p:spPr>
        <p:txBody>
          <a:bodyPr wrap="square" rtlCol="0" anchor="ctr">
            <a:spAutoFit/>
          </a:bodyPr>
          <a:lstStyle/>
          <a:p>
            <a:r>
              <a:rPr lang="en-US" dirty="0">
                <a:solidFill>
                  <a:srgbClr val="112D18"/>
                </a:solidFill>
                <a:latin typeface="Arial" panose="020B0604020202020204" pitchFamily="34" charset="0"/>
                <a:cs typeface="Arial" panose="020B0604020202020204" pitchFamily="34" charset="0"/>
              </a:rPr>
              <a:t>Length of retirement</a:t>
            </a:r>
          </a:p>
        </p:txBody>
      </p:sp>
      <p:cxnSp>
        <p:nvCxnSpPr>
          <p:cNvPr id="19" name="Straight Connector 18">
            <a:extLst>
              <a:ext uri="{FF2B5EF4-FFF2-40B4-BE49-F238E27FC236}">
                <a16:creationId xmlns:a16="http://schemas.microsoft.com/office/drawing/2014/main" id="{5ECA4C70-CD5A-C635-E39F-1696AC9D9117}"/>
              </a:ext>
            </a:extLst>
          </p:cNvPr>
          <p:cNvCxnSpPr>
            <a:cxnSpLocks/>
          </p:cNvCxnSpPr>
          <p:nvPr/>
        </p:nvCxnSpPr>
        <p:spPr>
          <a:xfrm>
            <a:off x="351692" y="4094715"/>
            <a:ext cx="11484864" cy="0"/>
          </a:xfrm>
          <a:prstGeom prst="line">
            <a:avLst/>
          </a:prstGeom>
          <a:ln w="25400">
            <a:solidFill>
              <a:srgbClr val="BAEEC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2321B91-334D-11BF-D0A9-065B9D71629E}"/>
              </a:ext>
            </a:extLst>
          </p:cNvPr>
          <p:cNvSpPr txBox="1"/>
          <p:nvPr/>
        </p:nvSpPr>
        <p:spPr>
          <a:xfrm>
            <a:off x="4183030" y="4226519"/>
            <a:ext cx="3831335" cy="369332"/>
          </a:xfrm>
          <a:prstGeom prst="rect">
            <a:avLst/>
          </a:prstGeom>
          <a:noFill/>
        </p:spPr>
        <p:txBody>
          <a:bodyPr wrap="square" rtlCol="0" anchor="ctr">
            <a:spAutoFit/>
          </a:bodyPr>
          <a:lstStyle/>
          <a:p>
            <a:pPr algn="ctr"/>
            <a:r>
              <a:rPr lang="en-US" dirty="0">
                <a:solidFill>
                  <a:schemeClr val="bg1"/>
                </a:solidFill>
                <a:latin typeface="Arial" panose="020B0604020202020204" pitchFamily="34" charset="0"/>
                <a:cs typeface="Arial" panose="020B0604020202020204" pitchFamily="34" charset="0"/>
              </a:rPr>
              <a:t>$5,044</a:t>
            </a:r>
          </a:p>
        </p:txBody>
      </p:sp>
      <p:sp>
        <p:nvSpPr>
          <p:cNvPr id="21" name="TextBox 20">
            <a:extLst>
              <a:ext uri="{FF2B5EF4-FFF2-40B4-BE49-F238E27FC236}">
                <a16:creationId xmlns:a16="http://schemas.microsoft.com/office/drawing/2014/main" id="{AC32E90E-B2B8-9C2E-3F41-A7480916FB8A}"/>
              </a:ext>
            </a:extLst>
          </p:cNvPr>
          <p:cNvSpPr txBox="1"/>
          <p:nvPr/>
        </p:nvSpPr>
        <p:spPr>
          <a:xfrm>
            <a:off x="8008971" y="4226519"/>
            <a:ext cx="3831336" cy="369332"/>
          </a:xfrm>
          <a:prstGeom prst="rect">
            <a:avLst/>
          </a:prstGeom>
          <a:noFill/>
        </p:spPr>
        <p:txBody>
          <a:bodyPr wrap="square" rtlCol="0" anchor="ctr">
            <a:spAutoFit/>
          </a:bodyPr>
          <a:lstStyle/>
          <a:p>
            <a:pPr algn="ctr"/>
            <a:r>
              <a:rPr lang="en-US" dirty="0">
                <a:solidFill>
                  <a:schemeClr val="bg1"/>
                </a:solidFill>
                <a:latin typeface="Arial" panose="020B0604020202020204" pitchFamily="34" charset="0"/>
                <a:cs typeface="Arial" panose="020B0604020202020204" pitchFamily="34" charset="0"/>
              </a:rPr>
              <a:t>$7,407</a:t>
            </a:r>
          </a:p>
        </p:txBody>
      </p:sp>
      <p:cxnSp>
        <p:nvCxnSpPr>
          <p:cNvPr id="22" name="Straight Connector 21">
            <a:extLst>
              <a:ext uri="{FF2B5EF4-FFF2-40B4-BE49-F238E27FC236}">
                <a16:creationId xmlns:a16="http://schemas.microsoft.com/office/drawing/2014/main" id="{0DC5BD29-D266-4B0A-C138-5A7403AFABE6}"/>
              </a:ext>
            </a:extLst>
          </p:cNvPr>
          <p:cNvCxnSpPr>
            <a:cxnSpLocks/>
          </p:cNvCxnSpPr>
          <p:nvPr/>
        </p:nvCxnSpPr>
        <p:spPr>
          <a:xfrm>
            <a:off x="351692" y="4724302"/>
            <a:ext cx="11484864" cy="0"/>
          </a:xfrm>
          <a:prstGeom prst="line">
            <a:avLst/>
          </a:prstGeom>
          <a:ln w="25400">
            <a:solidFill>
              <a:srgbClr val="BAEEC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9DEAA46-8D2C-9BDD-0689-EC6D14961E7F}"/>
              </a:ext>
            </a:extLst>
          </p:cNvPr>
          <p:cNvSpPr txBox="1"/>
          <p:nvPr/>
        </p:nvSpPr>
        <p:spPr>
          <a:xfrm>
            <a:off x="4183030" y="4863601"/>
            <a:ext cx="3831335" cy="369332"/>
          </a:xfrm>
          <a:prstGeom prst="rect">
            <a:avLst/>
          </a:prstGeom>
          <a:noFill/>
        </p:spPr>
        <p:txBody>
          <a:bodyPr wrap="square" rtlCol="0" anchor="ctr">
            <a:spAutoFit/>
          </a:bodyPr>
          <a:lstStyle/>
          <a:p>
            <a:pPr algn="ctr"/>
            <a:r>
              <a:rPr lang="en-US" dirty="0">
                <a:solidFill>
                  <a:schemeClr val="bg1"/>
                </a:solidFill>
                <a:latin typeface="Arial" panose="020B0604020202020204" pitchFamily="34" charset="0"/>
                <a:cs typeface="Arial" panose="020B0604020202020204" pitchFamily="34" charset="0"/>
              </a:rPr>
              <a:t>30 years</a:t>
            </a:r>
          </a:p>
        </p:txBody>
      </p:sp>
      <p:sp>
        <p:nvSpPr>
          <p:cNvPr id="24" name="TextBox 23">
            <a:extLst>
              <a:ext uri="{FF2B5EF4-FFF2-40B4-BE49-F238E27FC236}">
                <a16:creationId xmlns:a16="http://schemas.microsoft.com/office/drawing/2014/main" id="{4F1CCB58-178C-FA89-1F2B-783181A89206}"/>
              </a:ext>
            </a:extLst>
          </p:cNvPr>
          <p:cNvSpPr txBox="1"/>
          <p:nvPr/>
        </p:nvSpPr>
        <p:spPr>
          <a:xfrm>
            <a:off x="8008971" y="4863601"/>
            <a:ext cx="3831336" cy="369332"/>
          </a:xfrm>
          <a:prstGeom prst="rect">
            <a:avLst/>
          </a:prstGeom>
          <a:noFill/>
        </p:spPr>
        <p:txBody>
          <a:bodyPr wrap="square" rtlCol="0" anchor="ctr">
            <a:spAutoFit/>
          </a:bodyPr>
          <a:lstStyle/>
          <a:p>
            <a:pPr algn="ctr"/>
            <a:r>
              <a:rPr lang="en-US" dirty="0">
                <a:solidFill>
                  <a:schemeClr val="bg1"/>
                </a:solidFill>
                <a:latin typeface="Arial" panose="020B0604020202020204" pitchFamily="34" charset="0"/>
                <a:cs typeface="Arial" panose="020B0604020202020204" pitchFamily="34" charset="0"/>
              </a:rPr>
              <a:t>30 years</a:t>
            </a:r>
          </a:p>
        </p:txBody>
      </p:sp>
      <p:sp>
        <p:nvSpPr>
          <p:cNvPr id="25" name="TextBox 24">
            <a:extLst>
              <a:ext uri="{FF2B5EF4-FFF2-40B4-BE49-F238E27FC236}">
                <a16:creationId xmlns:a16="http://schemas.microsoft.com/office/drawing/2014/main" id="{C70D69C2-9765-8E6E-5782-31120A2BA9D0}"/>
              </a:ext>
            </a:extLst>
          </p:cNvPr>
          <p:cNvSpPr txBox="1"/>
          <p:nvPr/>
        </p:nvSpPr>
        <p:spPr>
          <a:xfrm>
            <a:off x="351694" y="5451907"/>
            <a:ext cx="3831334" cy="369332"/>
          </a:xfrm>
          <a:prstGeom prst="rect">
            <a:avLst/>
          </a:prstGeom>
          <a:noFill/>
        </p:spPr>
        <p:txBody>
          <a:bodyPr wrap="square" rtlCol="0" anchor="ctr">
            <a:spAutoFit/>
          </a:bodyPr>
          <a:lstStyle/>
          <a:p>
            <a:r>
              <a:rPr lang="en-US" b="1" dirty="0">
                <a:solidFill>
                  <a:srgbClr val="112D18"/>
                </a:solidFill>
                <a:latin typeface="Arial" panose="020B0604020202020204" pitchFamily="34" charset="0"/>
                <a:cs typeface="Arial" panose="020B0604020202020204" pitchFamily="34" charset="0"/>
              </a:rPr>
              <a:t>Total paid</a:t>
            </a:r>
          </a:p>
        </p:txBody>
      </p:sp>
      <p:cxnSp>
        <p:nvCxnSpPr>
          <p:cNvPr id="26" name="Straight Connector 25">
            <a:extLst>
              <a:ext uri="{FF2B5EF4-FFF2-40B4-BE49-F238E27FC236}">
                <a16:creationId xmlns:a16="http://schemas.microsoft.com/office/drawing/2014/main" id="{73087E06-E825-D0E0-017C-4B8EEA9DC4FD}"/>
              </a:ext>
            </a:extLst>
          </p:cNvPr>
          <p:cNvCxnSpPr>
            <a:cxnSpLocks/>
          </p:cNvCxnSpPr>
          <p:nvPr/>
        </p:nvCxnSpPr>
        <p:spPr>
          <a:xfrm>
            <a:off x="351692" y="5308919"/>
            <a:ext cx="11484864" cy="0"/>
          </a:xfrm>
          <a:prstGeom prst="line">
            <a:avLst/>
          </a:prstGeom>
          <a:ln w="25400">
            <a:solidFill>
              <a:srgbClr val="BAEEC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C8EFFE9-8A0D-F128-BF00-D0BDEFA9EFDC}"/>
              </a:ext>
            </a:extLst>
          </p:cNvPr>
          <p:cNvSpPr txBox="1"/>
          <p:nvPr/>
        </p:nvSpPr>
        <p:spPr>
          <a:xfrm>
            <a:off x="4183030" y="5448218"/>
            <a:ext cx="3831335" cy="369332"/>
          </a:xfrm>
          <a:prstGeom prst="rect">
            <a:avLst/>
          </a:prstGeom>
          <a:noFill/>
        </p:spPr>
        <p:txBody>
          <a:bodyPr wrap="square" rtlCol="0" anchor="ctr">
            <a:spAutoFit/>
          </a:bodyPr>
          <a:lstStyle/>
          <a:p>
            <a:pPr algn="ctr"/>
            <a:r>
              <a:rPr lang="en-US" b="1" dirty="0">
                <a:solidFill>
                  <a:schemeClr val="bg1"/>
                </a:solidFill>
                <a:latin typeface="Arial" panose="020B0604020202020204" pitchFamily="34" charset="0"/>
                <a:cs typeface="Arial" panose="020B0604020202020204" pitchFamily="34" charset="0"/>
              </a:rPr>
              <a:t>$1,815,669+</a:t>
            </a:r>
          </a:p>
        </p:txBody>
      </p:sp>
      <p:sp>
        <p:nvSpPr>
          <p:cNvPr id="28" name="TextBox 27">
            <a:extLst>
              <a:ext uri="{FF2B5EF4-FFF2-40B4-BE49-F238E27FC236}">
                <a16:creationId xmlns:a16="http://schemas.microsoft.com/office/drawing/2014/main" id="{47FBF73A-40FF-56DA-49D5-5E651C7427D4}"/>
              </a:ext>
            </a:extLst>
          </p:cNvPr>
          <p:cNvSpPr txBox="1"/>
          <p:nvPr/>
        </p:nvSpPr>
        <p:spPr>
          <a:xfrm>
            <a:off x="8008971" y="5448218"/>
            <a:ext cx="3831336" cy="369332"/>
          </a:xfrm>
          <a:prstGeom prst="rect">
            <a:avLst/>
          </a:prstGeom>
          <a:noFill/>
        </p:spPr>
        <p:txBody>
          <a:bodyPr wrap="square" rtlCol="0" anchor="ctr">
            <a:spAutoFit/>
          </a:bodyPr>
          <a:lstStyle/>
          <a:p>
            <a:pPr algn="ctr"/>
            <a:r>
              <a:rPr lang="en-US" b="1" dirty="0">
                <a:solidFill>
                  <a:schemeClr val="bg1"/>
                </a:solidFill>
                <a:latin typeface="Arial" panose="020B0604020202020204" pitchFamily="34" charset="0"/>
                <a:cs typeface="Arial" panose="020B0604020202020204" pitchFamily="34" charset="0"/>
              </a:rPr>
              <a:t>$2,666,536+</a:t>
            </a:r>
          </a:p>
        </p:txBody>
      </p:sp>
      <p:sp>
        <p:nvSpPr>
          <p:cNvPr id="29" name="TextBox 28">
            <a:extLst>
              <a:ext uri="{FF2B5EF4-FFF2-40B4-BE49-F238E27FC236}">
                <a16:creationId xmlns:a16="http://schemas.microsoft.com/office/drawing/2014/main" id="{D881C0BC-F1C4-82ED-C3CB-9DA3194A0B98}"/>
              </a:ext>
            </a:extLst>
          </p:cNvPr>
          <p:cNvSpPr txBox="1"/>
          <p:nvPr/>
        </p:nvSpPr>
        <p:spPr>
          <a:xfrm>
            <a:off x="4083135" y="6024450"/>
            <a:ext cx="4932340" cy="307777"/>
          </a:xfrm>
          <a:prstGeom prst="rect">
            <a:avLst/>
          </a:prstGeom>
          <a:noFill/>
        </p:spPr>
        <p:txBody>
          <a:bodyPr wrap="square" rtlCol="0" anchor="ctr">
            <a:spAutoFit/>
          </a:bodyPr>
          <a:lstStyle/>
          <a:p>
            <a:r>
              <a:rPr lang="en-US" sz="1400" dirty="0">
                <a:solidFill>
                  <a:srgbClr val="112D18"/>
                </a:solidFill>
                <a:latin typeface="Arial" panose="020B0604020202020204" pitchFamily="34" charset="0"/>
                <a:cs typeface="Arial" panose="020B0604020202020204" pitchFamily="34" charset="0"/>
              </a:rPr>
              <a:t>Note: Both examples are CalSTRS 2% at 62 members.</a:t>
            </a:r>
          </a:p>
        </p:txBody>
      </p:sp>
    </p:spTree>
    <p:extLst>
      <p:ext uri="{BB962C8B-B14F-4D97-AF65-F5344CB8AC3E}">
        <p14:creationId xmlns:p14="http://schemas.microsoft.com/office/powerpoint/2010/main" val="460412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20" grpId="0"/>
      <p:bldP spid="21" grpId="0"/>
      <p:bldP spid="23" grpId="0"/>
      <p:bldP spid="24" grpId="0"/>
      <p:bldP spid="27"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E77AA-6598-F5AD-AEF4-B11BE5824B9D}"/>
              </a:ext>
            </a:extLst>
          </p:cNvPr>
          <p:cNvSpPr>
            <a:spLocks noGrp="1"/>
          </p:cNvSpPr>
          <p:nvPr>
            <p:ph type="title"/>
          </p:nvPr>
        </p:nvSpPr>
        <p:spPr>
          <a:xfrm>
            <a:off x="1907984" y="89205"/>
            <a:ext cx="10265728" cy="845560"/>
          </a:xfrm>
        </p:spPr>
        <p:txBody>
          <a:bodyPr/>
          <a:lstStyle/>
          <a:p>
            <a:r>
              <a:rPr lang="en-US" sz="4000" dirty="0"/>
              <a:t>How are your pension payments funded?</a:t>
            </a:r>
          </a:p>
        </p:txBody>
      </p:sp>
      <p:cxnSp>
        <p:nvCxnSpPr>
          <p:cNvPr id="30" name="Straight Connector 29">
            <a:extLst>
              <a:ext uri="{FF2B5EF4-FFF2-40B4-BE49-F238E27FC236}">
                <a16:creationId xmlns:a16="http://schemas.microsoft.com/office/drawing/2014/main" id="{6F7317D4-740E-3AD4-A8A4-9C2BD7A0EC20}"/>
              </a:ext>
            </a:extLst>
          </p:cNvPr>
          <p:cNvCxnSpPr>
            <a:cxnSpLocks/>
          </p:cNvCxnSpPr>
          <p:nvPr/>
        </p:nvCxnSpPr>
        <p:spPr>
          <a:xfrm>
            <a:off x="9588767" y="3100614"/>
            <a:ext cx="0" cy="433386"/>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grpSp>
        <p:nvGrpSpPr>
          <p:cNvPr id="31" name="Group 30">
            <a:extLst>
              <a:ext uri="{FF2B5EF4-FFF2-40B4-BE49-F238E27FC236}">
                <a16:creationId xmlns:a16="http://schemas.microsoft.com/office/drawing/2014/main" id="{1B55EAC9-E4F5-04F2-211E-DF104ED3FB38}"/>
              </a:ext>
            </a:extLst>
          </p:cNvPr>
          <p:cNvGrpSpPr/>
          <p:nvPr/>
        </p:nvGrpSpPr>
        <p:grpSpPr>
          <a:xfrm>
            <a:off x="2004059" y="1846462"/>
            <a:ext cx="8183879" cy="694225"/>
            <a:chOff x="560054" y="1876493"/>
            <a:chExt cx="8183879" cy="694225"/>
          </a:xfrm>
        </p:grpSpPr>
        <p:cxnSp>
          <p:nvCxnSpPr>
            <p:cNvPr id="32" name="Straight Connector 31">
              <a:extLst>
                <a:ext uri="{FF2B5EF4-FFF2-40B4-BE49-F238E27FC236}">
                  <a16:creationId xmlns:a16="http://schemas.microsoft.com/office/drawing/2014/main" id="{3204C907-A705-13D4-BC28-AB80E69EF0D7}"/>
                </a:ext>
              </a:extLst>
            </p:cNvPr>
            <p:cNvCxnSpPr/>
            <p:nvPr/>
          </p:nvCxnSpPr>
          <p:spPr>
            <a:xfrm flipH="1">
              <a:off x="4518658" y="1876493"/>
              <a:ext cx="1" cy="434175"/>
            </a:xfrm>
            <a:prstGeom prst="line">
              <a:avLst/>
            </a:prstGeom>
            <a:ln w="28575">
              <a:solidFill>
                <a:srgbClr val="112D18"/>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69FFCA18-7250-8880-D178-1C11A97F5249}"/>
                </a:ext>
              </a:extLst>
            </p:cNvPr>
            <p:cNvCxnSpPr>
              <a:cxnSpLocks/>
            </p:cNvCxnSpPr>
            <p:nvPr/>
          </p:nvCxnSpPr>
          <p:spPr>
            <a:xfrm flipH="1">
              <a:off x="560054" y="2310668"/>
              <a:ext cx="8183879" cy="0"/>
            </a:xfrm>
            <a:prstGeom prst="line">
              <a:avLst/>
            </a:prstGeom>
            <a:ln w="28575">
              <a:solidFill>
                <a:srgbClr val="112D18"/>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34DE2F81-6A18-CFB4-AE8A-580704242119}"/>
                </a:ext>
              </a:extLst>
            </p:cNvPr>
            <p:cNvCxnSpPr>
              <a:cxnSpLocks/>
            </p:cNvCxnSpPr>
            <p:nvPr/>
          </p:nvCxnSpPr>
          <p:spPr>
            <a:xfrm>
              <a:off x="8729324" y="2307344"/>
              <a:ext cx="0" cy="263374"/>
            </a:xfrm>
            <a:prstGeom prst="line">
              <a:avLst/>
            </a:prstGeom>
            <a:ln w="28575">
              <a:solidFill>
                <a:srgbClr val="112D18"/>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C990E663-4297-2CB6-21B2-BD17E058046B}"/>
                </a:ext>
              </a:extLst>
            </p:cNvPr>
            <p:cNvCxnSpPr>
              <a:cxnSpLocks/>
            </p:cNvCxnSpPr>
            <p:nvPr/>
          </p:nvCxnSpPr>
          <p:spPr>
            <a:xfrm>
              <a:off x="574132" y="2307344"/>
              <a:ext cx="0" cy="263374"/>
            </a:xfrm>
            <a:prstGeom prst="line">
              <a:avLst/>
            </a:prstGeom>
            <a:ln w="28575">
              <a:solidFill>
                <a:srgbClr val="112D18"/>
              </a:solidFill>
            </a:ln>
          </p:spPr>
          <p:style>
            <a:lnRef idx="2">
              <a:schemeClr val="accent1"/>
            </a:lnRef>
            <a:fillRef idx="0">
              <a:schemeClr val="accent1"/>
            </a:fillRef>
            <a:effectRef idx="1">
              <a:schemeClr val="accent1"/>
            </a:effectRef>
            <a:fontRef idx="minor">
              <a:schemeClr val="tx1"/>
            </a:fontRef>
          </p:style>
        </p:cxnSp>
      </p:grpSp>
      <p:pic>
        <p:nvPicPr>
          <p:cNvPr id="36" name="Picture 35">
            <a:extLst>
              <a:ext uri="{FF2B5EF4-FFF2-40B4-BE49-F238E27FC236}">
                <a16:creationId xmlns:a16="http://schemas.microsoft.com/office/drawing/2014/main" id="{3D2E0C5B-230F-3F3C-D188-73C25B68CA7F}"/>
              </a:ext>
            </a:extLst>
          </p:cNvPr>
          <p:cNvPicPr>
            <a:picLocks noChangeAspect="1"/>
          </p:cNvPicPr>
          <p:nvPr/>
        </p:nvPicPr>
        <p:blipFill>
          <a:blip r:embed="rId3"/>
          <a:srcRect/>
          <a:stretch/>
        </p:blipFill>
        <p:spPr>
          <a:xfrm>
            <a:off x="291732" y="5486881"/>
            <a:ext cx="731520" cy="731520"/>
          </a:xfrm>
          <a:prstGeom prst="rect">
            <a:avLst/>
          </a:prstGeom>
          <a:ln w="28575">
            <a:solidFill>
              <a:srgbClr val="518159"/>
            </a:solidFill>
            <a:miter lim="800000"/>
          </a:ln>
        </p:spPr>
      </p:pic>
      <p:sp>
        <p:nvSpPr>
          <p:cNvPr id="37" name="TextBox 36">
            <a:extLst>
              <a:ext uri="{FF2B5EF4-FFF2-40B4-BE49-F238E27FC236}">
                <a16:creationId xmlns:a16="http://schemas.microsoft.com/office/drawing/2014/main" id="{D7B6F0E6-83C2-E158-1C35-DE9A782A1DA9}"/>
              </a:ext>
            </a:extLst>
          </p:cNvPr>
          <p:cNvSpPr txBox="1"/>
          <p:nvPr/>
        </p:nvSpPr>
        <p:spPr>
          <a:xfrm>
            <a:off x="1184649" y="5529475"/>
            <a:ext cx="3317903" cy="646331"/>
          </a:xfrm>
          <a:prstGeom prst="rect">
            <a:avLst/>
          </a:prstGeom>
          <a:noFill/>
        </p:spPr>
        <p:txBody>
          <a:bodyPr wrap="square" rtlCol="0" anchor="ctr">
            <a:spAutoFit/>
          </a:bodyPr>
          <a:lstStyle/>
          <a:p>
            <a:r>
              <a:rPr lang="en-US" dirty="0">
                <a:latin typeface="Arial" panose="020B0604020202020204" pitchFamily="34" charset="0"/>
                <a:cs typeface="Arial" panose="020B0604020202020204" pitchFamily="34" charset="0"/>
              </a:rPr>
              <a:t>Scan the QR code to visit</a:t>
            </a:r>
            <a:br>
              <a:rPr lang="en-US" dirty="0">
                <a:latin typeface="Arial" panose="020B0604020202020204" pitchFamily="34" charset="0"/>
                <a:cs typeface="Arial" panose="020B0604020202020204" pitchFamily="34" charset="0"/>
              </a:rPr>
            </a:br>
            <a:r>
              <a:rPr lang="en-US" b="1" dirty="0" err="1">
                <a:latin typeface="Arial" panose="020B0604020202020204" pitchFamily="34" charset="0"/>
                <a:cs typeface="Arial" panose="020B0604020202020204" pitchFamily="34" charset="0"/>
              </a:rPr>
              <a:t>CalSTRS.com</a:t>
            </a:r>
            <a:r>
              <a:rPr lang="en-US" b="1" dirty="0">
                <a:latin typeface="Arial" panose="020B0604020202020204" pitchFamily="34" charset="0"/>
                <a:cs typeface="Arial" panose="020B0604020202020204" pitchFamily="34" charset="0"/>
              </a:rPr>
              <a:t>/funding-plan</a:t>
            </a:r>
            <a:r>
              <a:rPr lang="en-US" dirty="0">
                <a:latin typeface="Arial" panose="020B0604020202020204" pitchFamily="34" charset="0"/>
                <a:cs typeface="Arial" panose="020B0604020202020204" pitchFamily="34" charset="0"/>
              </a:rPr>
              <a:t>.</a:t>
            </a:r>
            <a:endParaRPr lang="en-US" i="1" dirty="0">
              <a:latin typeface="Arial" panose="020B0604020202020204" pitchFamily="34" charset="0"/>
              <a:cs typeface="Arial" panose="020B0604020202020204" pitchFamily="34" charset="0"/>
            </a:endParaRPr>
          </a:p>
        </p:txBody>
      </p:sp>
      <p:cxnSp>
        <p:nvCxnSpPr>
          <p:cNvPr id="40" name="Straight Connector 39">
            <a:extLst>
              <a:ext uri="{FF2B5EF4-FFF2-40B4-BE49-F238E27FC236}">
                <a16:creationId xmlns:a16="http://schemas.microsoft.com/office/drawing/2014/main" id="{BF47D44D-2070-D1BF-B62F-8377D64207EB}"/>
              </a:ext>
            </a:extLst>
          </p:cNvPr>
          <p:cNvCxnSpPr>
            <a:cxnSpLocks/>
          </p:cNvCxnSpPr>
          <p:nvPr/>
        </p:nvCxnSpPr>
        <p:spPr>
          <a:xfrm>
            <a:off x="2602516" y="3100614"/>
            <a:ext cx="0" cy="492379"/>
          </a:xfrm>
          <a:prstGeom prst="line">
            <a:avLst/>
          </a:prstGeom>
          <a:ln w="28575">
            <a:solidFill>
              <a:srgbClr val="112D18"/>
            </a:solidFill>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93AB5670-3EF5-ECA8-8248-F10050F20EEF}"/>
              </a:ext>
            </a:extLst>
          </p:cNvPr>
          <p:cNvSpPr txBox="1"/>
          <p:nvPr/>
        </p:nvSpPr>
        <p:spPr>
          <a:xfrm>
            <a:off x="2004059" y="3517723"/>
            <a:ext cx="3749039" cy="1523494"/>
          </a:xfrm>
          <a:prstGeom prst="rect">
            <a:avLst/>
          </a:prstGeom>
          <a:solidFill>
            <a:schemeClr val="bg1"/>
          </a:solidFill>
          <a:ln w="28575">
            <a:solidFill>
              <a:srgbClr val="112D18"/>
            </a:solidFill>
            <a:miter lim="800000"/>
          </a:ln>
        </p:spPr>
        <p:txBody>
          <a:bodyPr wrap="square" rtlCol="0">
            <a:spAutoFit/>
          </a:bodyPr>
          <a:lstStyle/>
          <a:p>
            <a:pPr>
              <a:spcAft>
                <a:spcPts val="600"/>
              </a:spcAft>
            </a:pPr>
            <a:r>
              <a:rPr lang="en-US" sz="2200" b="1" dirty="0">
                <a:solidFill>
                  <a:srgbClr val="518159"/>
                </a:solidFill>
                <a:latin typeface="Arial" panose="020B0604020202020204" pitchFamily="34" charset="0"/>
                <a:cs typeface="Arial" panose="020B0604020202020204" pitchFamily="34" charset="0"/>
              </a:rPr>
              <a:t>First 3–5 years:</a:t>
            </a:r>
          </a:p>
          <a:p>
            <a:pPr>
              <a:spcAft>
                <a:spcPts val="600"/>
              </a:spcAft>
            </a:pPr>
            <a:r>
              <a:rPr lang="en-US" sz="2200" dirty="0">
                <a:solidFill>
                  <a:srgbClr val="518159"/>
                </a:solidFill>
                <a:latin typeface="Arial" panose="020B0604020202020204" pitchFamily="34" charset="0"/>
                <a:cs typeface="Arial" panose="020B0604020202020204" pitchFamily="34" charset="0"/>
              </a:rPr>
              <a:t>Paid from your contributions to your Defined Benefit Program account.</a:t>
            </a:r>
          </a:p>
        </p:txBody>
      </p:sp>
      <p:sp>
        <p:nvSpPr>
          <p:cNvPr id="42" name="TextBox 41">
            <a:extLst>
              <a:ext uri="{FF2B5EF4-FFF2-40B4-BE49-F238E27FC236}">
                <a16:creationId xmlns:a16="http://schemas.microsoft.com/office/drawing/2014/main" id="{673795F6-BC1D-582E-F946-682CE2EEAF7D}"/>
              </a:ext>
            </a:extLst>
          </p:cNvPr>
          <p:cNvSpPr txBox="1"/>
          <p:nvPr/>
        </p:nvSpPr>
        <p:spPr>
          <a:xfrm>
            <a:off x="6436465" y="3517724"/>
            <a:ext cx="3751474" cy="1523494"/>
          </a:xfrm>
          <a:prstGeom prst="rect">
            <a:avLst/>
          </a:prstGeom>
          <a:solidFill>
            <a:schemeClr val="bg1"/>
          </a:solidFill>
          <a:ln w="28575">
            <a:solidFill>
              <a:srgbClr val="518159"/>
            </a:solidFill>
            <a:miter lim="800000"/>
          </a:ln>
        </p:spPr>
        <p:txBody>
          <a:bodyPr wrap="square" rtlCol="0">
            <a:spAutoFit/>
          </a:bodyPr>
          <a:lstStyle/>
          <a:p>
            <a:pPr>
              <a:spcAft>
                <a:spcPts val="600"/>
              </a:spcAft>
            </a:pPr>
            <a:r>
              <a:rPr lang="en-US" sz="2200" b="1" dirty="0">
                <a:solidFill>
                  <a:srgbClr val="112D18"/>
                </a:solidFill>
                <a:latin typeface="Arial" panose="020B0604020202020204" pitchFamily="34" charset="0"/>
                <a:cs typeface="Arial" panose="020B0604020202020204" pitchFamily="34" charset="0"/>
              </a:rPr>
              <a:t>The rest of your and your beneficiary’s lifetimes:</a:t>
            </a:r>
          </a:p>
          <a:p>
            <a:pPr>
              <a:spcAft>
                <a:spcPts val="600"/>
              </a:spcAft>
            </a:pPr>
            <a:r>
              <a:rPr lang="en-US" sz="2200" dirty="0">
                <a:solidFill>
                  <a:srgbClr val="112D18"/>
                </a:solidFill>
                <a:latin typeface="Arial" panose="020B0604020202020204" pitchFamily="34" charset="0"/>
                <a:cs typeface="Arial" panose="020B0604020202020204" pitchFamily="34" charset="0"/>
              </a:rPr>
              <a:t>Paid from the Teachers’ Retirement Fund</a:t>
            </a:r>
          </a:p>
        </p:txBody>
      </p:sp>
      <p:sp>
        <p:nvSpPr>
          <p:cNvPr id="43" name="TextBox 42">
            <a:extLst>
              <a:ext uri="{FF2B5EF4-FFF2-40B4-BE49-F238E27FC236}">
                <a16:creationId xmlns:a16="http://schemas.microsoft.com/office/drawing/2014/main" id="{EEA164A0-B3BC-9377-1AAA-C9DA7CC9D4E0}"/>
              </a:ext>
            </a:extLst>
          </p:cNvPr>
          <p:cNvSpPr txBox="1"/>
          <p:nvPr/>
        </p:nvSpPr>
        <p:spPr>
          <a:xfrm>
            <a:off x="2493167" y="1336840"/>
            <a:ext cx="6938992" cy="677108"/>
          </a:xfrm>
          <a:prstGeom prst="rect">
            <a:avLst/>
          </a:prstGeom>
          <a:solidFill>
            <a:schemeClr val="bg1"/>
          </a:solidFill>
        </p:spPr>
        <p:txBody>
          <a:bodyPr wrap="square" rtlCol="0">
            <a:spAutoFit/>
          </a:bodyPr>
          <a:lstStyle/>
          <a:p>
            <a:pPr algn="ctr"/>
            <a:r>
              <a:rPr lang="en-US" sz="3800" b="1" dirty="0">
                <a:solidFill>
                  <a:srgbClr val="518159"/>
                </a:solidFill>
                <a:latin typeface="Arial" panose="020B0604020202020204" pitchFamily="34" charset="0"/>
                <a:cs typeface="Arial" panose="020B0604020202020204" pitchFamily="34" charset="0"/>
              </a:rPr>
              <a:t>Estimated retirement timeline</a:t>
            </a:r>
          </a:p>
        </p:txBody>
      </p:sp>
      <p:sp>
        <p:nvSpPr>
          <p:cNvPr id="38" name="Rectangle 37">
            <a:extLst>
              <a:ext uri="{FF2B5EF4-FFF2-40B4-BE49-F238E27FC236}">
                <a16:creationId xmlns:a16="http://schemas.microsoft.com/office/drawing/2014/main" id="{35D96032-22E5-3421-27D5-04C7830CC9CB}"/>
              </a:ext>
            </a:extLst>
          </p:cNvPr>
          <p:cNvSpPr/>
          <p:nvPr/>
        </p:nvSpPr>
        <p:spPr>
          <a:xfrm>
            <a:off x="2004060" y="2771816"/>
            <a:ext cx="8183879" cy="403771"/>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B47056E-47F5-CA1D-47B5-53018728EF13}"/>
              </a:ext>
            </a:extLst>
          </p:cNvPr>
          <p:cNvSpPr/>
          <p:nvPr/>
        </p:nvSpPr>
        <p:spPr>
          <a:xfrm>
            <a:off x="2004060" y="2771816"/>
            <a:ext cx="1261872" cy="403771"/>
          </a:xfrm>
          <a:prstGeom prst="rect">
            <a:avLst/>
          </a:prstGeom>
          <a:solidFill>
            <a:srgbClr val="5181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665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3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een and white exclamation mark&#10;&#10;Description automatically generated">
            <a:extLst>
              <a:ext uri="{FF2B5EF4-FFF2-40B4-BE49-F238E27FC236}">
                <a16:creationId xmlns:a16="http://schemas.microsoft.com/office/drawing/2014/main" id="{027DB0DF-B46D-2F86-146D-E42AE7C50673}"/>
              </a:ext>
            </a:extLst>
          </p:cNvPr>
          <p:cNvPicPr>
            <a:picLocks noChangeAspect="1"/>
          </p:cNvPicPr>
          <p:nvPr/>
        </p:nvPicPr>
        <p:blipFill>
          <a:blip r:embed="rId3"/>
          <a:stretch>
            <a:fillRect/>
          </a:stretch>
        </p:blipFill>
        <p:spPr>
          <a:xfrm>
            <a:off x="-5788" y="-42622"/>
            <a:ext cx="2886679" cy="6338790"/>
          </a:xfrm>
          <a:prstGeom prst="rect">
            <a:avLst/>
          </a:prstGeom>
        </p:spPr>
      </p:pic>
      <p:sp>
        <p:nvSpPr>
          <p:cNvPr id="3" name="TextBox 2">
            <a:extLst>
              <a:ext uri="{FF2B5EF4-FFF2-40B4-BE49-F238E27FC236}">
                <a16:creationId xmlns:a16="http://schemas.microsoft.com/office/drawing/2014/main" id="{9D09C033-8ED7-6A8A-E2FB-AF317EA727E0}"/>
              </a:ext>
            </a:extLst>
          </p:cNvPr>
          <p:cNvSpPr txBox="1"/>
          <p:nvPr/>
        </p:nvSpPr>
        <p:spPr>
          <a:xfrm>
            <a:off x="3285615" y="2546657"/>
            <a:ext cx="7484817" cy="2954655"/>
          </a:xfrm>
          <a:prstGeom prst="rect">
            <a:avLst/>
          </a:prstGeom>
          <a:noFill/>
        </p:spPr>
        <p:txBody>
          <a:bodyPr wrap="square" rtlCol="0">
            <a:spAutoFit/>
          </a:bodyPr>
          <a:lstStyle/>
          <a:p>
            <a:pPr marL="457200" indent="-457200">
              <a:spcAft>
                <a:spcPts val="1800"/>
              </a:spcAft>
              <a:buBlip>
                <a:blip r:embed="rId4"/>
              </a:buBlip>
            </a:pPr>
            <a:r>
              <a:rPr lang="en-US" sz="2600" dirty="0">
                <a:solidFill>
                  <a:schemeClr val="bg1"/>
                </a:solidFill>
                <a:latin typeface="Arial" panose="020B0604020202020204" pitchFamily="34" charset="0"/>
                <a:cs typeface="Arial" panose="020B0604020202020204" pitchFamily="34" charset="0"/>
              </a:rPr>
              <a:t>Your CalSTRS retirement benefit is considered taxable income.</a:t>
            </a:r>
          </a:p>
          <a:p>
            <a:pPr marL="457200" indent="-457200">
              <a:spcAft>
                <a:spcPts val="1800"/>
              </a:spcAft>
              <a:buBlip>
                <a:blip r:embed="rId4"/>
              </a:buBlip>
            </a:pPr>
            <a:r>
              <a:rPr lang="en-US" sz="2600" dirty="0">
                <a:solidFill>
                  <a:schemeClr val="bg1"/>
                </a:solidFill>
                <a:latin typeface="Arial" panose="020B0604020202020204" pitchFamily="34" charset="0"/>
                <a:cs typeface="Arial" panose="020B0604020202020204" pitchFamily="34" charset="0"/>
              </a:rPr>
              <a:t>If you choose to leave a lifetime benefit to a loved one, your benefit will be reduced.</a:t>
            </a:r>
          </a:p>
          <a:p>
            <a:pPr marL="457200" indent="-457200">
              <a:spcAft>
                <a:spcPts val="1800"/>
              </a:spcAft>
              <a:buBlip>
                <a:blip r:embed="rId4"/>
              </a:buBlip>
            </a:pPr>
            <a:r>
              <a:rPr lang="en-US" sz="2600" dirty="0">
                <a:solidFill>
                  <a:schemeClr val="bg1"/>
                </a:solidFill>
                <a:latin typeface="Arial" panose="020B0604020202020204" pitchFamily="34" charset="0"/>
                <a:cs typeface="Arial" panose="020B0604020202020204" pitchFamily="34" charset="0"/>
              </a:rPr>
              <a:t>Your needs in retirement may be greater than what your CalSTRS benefit will provide.</a:t>
            </a:r>
          </a:p>
        </p:txBody>
      </p:sp>
      <p:sp>
        <p:nvSpPr>
          <p:cNvPr id="4" name="Title 1">
            <a:extLst>
              <a:ext uri="{FF2B5EF4-FFF2-40B4-BE49-F238E27FC236}">
                <a16:creationId xmlns:a16="http://schemas.microsoft.com/office/drawing/2014/main" id="{A27E9D4E-BE28-1334-93D7-6739EBA4BA51}"/>
              </a:ext>
            </a:extLst>
          </p:cNvPr>
          <p:cNvSpPr txBox="1">
            <a:spLocks/>
          </p:cNvSpPr>
          <p:nvPr/>
        </p:nvSpPr>
        <p:spPr>
          <a:xfrm>
            <a:off x="3712335" y="1453822"/>
            <a:ext cx="9066779" cy="109283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6400" b="1" dirty="0">
                <a:solidFill>
                  <a:srgbClr val="112D18"/>
                </a:solidFill>
                <a:latin typeface="Arial" panose="020B0604020202020204" pitchFamily="34" charset="0"/>
                <a:cs typeface="Arial" panose="020B0604020202020204" pitchFamily="34" charset="0"/>
              </a:rPr>
              <a:t>Things to consider:</a:t>
            </a:r>
          </a:p>
        </p:txBody>
      </p:sp>
    </p:spTree>
    <p:extLst>
      <p:ext uri="{BB962C8B-B14F-4D97-AF65-F5344CB8AC3E}">
        <p14:creationId xmlns:p14="http://schemas.microsoft.com/office/powerpoint/2010/main" val="426731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AE1F0C8-8612-7042-1A28-364788945EBE}"/>
              </a:ext>
            </a:extLst>
          </p:cNvPr>
          <p:cNvSpPr txBox="1"/>
          <p:nvPr/>
        </p:nvSpPr>
        <p:spPr>
          <a:xfrm>
            <a:off x="154745" y="1613117"/>
            <a:ext cx="5158564" cy="3631763"/>
          </a:xfrm>
          <a:prstGeom prst="rect">
            <a:avLst/>
          </a:prstGeom>
          <a:noFill/>
        </p:spPr>
        <p:txBody>
          <a:bodyPr wrap="square" rtlCol="0">
            <a:spAutoFit/>
          </a:bodyPr>
          <a:lstStyle/>
          <a:p>
            <a:r>
              <a:rPr lang="en-US" sz="4600" b="1" dirty="0">
                <a:solidFill>
                  <a:schemeClr val="bg1"/>
                </a:solidFill>
                <a:latin typeface="Arial" panose="020B0604020202020204" pitchFamily="34" charset="0"/>
                <a:cs typeface="Arial" panose="020B0604020202020204" pitchFamily="34" charset="0"/>
              </a:rPr>
              <a:t>Thank you for your patience.</a:t>
            </a:r>
          </a:p>
          <a:p>
            <a:endParaRPr lang="en-US" sz="4600" b="1" dirty="0">
              <a:solidFill>
                <a:schemeClr val="bg1"/>
              </a:solidFill>
              <a:latin typeface="Arial" panose="020B0604020202020204" pitchFamily="34" charset="0"/>
              <a:cs typeface="Arial" panose="020B0604020202020204" pitchFamily="34" charset="0"/>
            </a:endParaRPr>
          </a:p>
          <a:p>
            <a:r>
              <a:rPr lang="en-US" sz="4600" b="1" dirty="0">
                <a:solidFill>
                  <a:schemeClr val="bg1"/>
                </a:solidFill>
                <a:latin typeface="Arial" panose="020B0604020202020204" pitchFamily="34" charset="0"/>
                <a:cs typeface="Arial" panose="020B0604020202020204" pitchFamily="34" charset="0"/>
              </a:rPr>
              <a:t>Your presentation will begin soon.</a:t>
            </a:r>
          </a:p>
        </p:txBody>
      </p:sp>
      <p:sp>
        <p:nvSpPr>
          <p:cNvPr id="2" name="TextBox 1">
            <a:extLst>
              <a:ext uri="{FF2B5EF4-FFF2-40B4-BE49-F238E27FC236}">
                <a16:creationId xmlns:a16="http://schemas.microsoft.com/office/drawing/2014/main" id="{25A9161B-EC56-5FDC-1B6C-3B58588CCC03}"/>
              </a:ext>
            </a:extLst>
          </p:cNvPr>
          <p:cNvSpPr txBox="1"/>
          <p:nvPr/>
        </p:nvSpPr>
        <p:spPr>
          <a:xfrm>
            <a:off x="6063126" y="549517"/>
            <a:ext cx="5641409" cy="1569660"/>
          </a:xfrm>
          <a:prstGeom prst="rect">
            <a:avLst/>
          </a:prstGeom>
          <a:noFill/>
        </p:spPr>
        <p:txBody>
          <a:bodyPr wrap="square" rtlCol="0">
            <a:spAutoFit/>
          </a:bodyPr>
          <a:lstStyle/>
          <a:p>
            <a:r>
              <a:rPr lang="en-US" sz="3200" b="1" dirty="0">
                <a:solidFill>
                  <a:srgbClr val="112D18"/>
                </a:solidFill>
                <a:latin typeface="Arial" panose="020B0604020202020204" pitchFamily="34" charset="0"/>
                <a:cs typeface="Arial" panose="020B0604020202020204" pitchFamily="34" charset="0"/>
              </a:rPr>
              <a:t>Did you know your unused sick leave is converted into service credit at retirement?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E72F19B-730B-F65D-D72F-06DFD9820165}"/>
                  </a:ext>
                </a:extLst>
              </p:cNvPr>
              <p:cNvSpPr txBox="1"/>
              <p:nvPr/>
            </p:nvSpPr>
            <p:spPr>
              <a:xfrm>
                <a:off x="7670706" y="2663247"/>
                <a:ext cx="2758084" cy="3708708"/>
              </a:xfrm>
              <a:prstGeom prst="rect">
                <a:avLst/>
              </a:prstGeom>
              <a:noFill/>
            </p:spPr>
            <p:txBody>
              <a:bodyPr wrap="square" rtlCol="0">
                <a:spAutoFit/>
              </a:bodyPr>
              <a:lstStyle/>
              <a:p>
                <a:pPr>
                  <a:lnSpc>
                    <a:spcPts val="3020"/>
                  </a:lnSpc>
                  <a:buSzPct val="100000"/>
                </a:pPr>
                <a:r>
                  <a:rPr lang="en-US" sz="4200" b="1" dirty="0">
                    <a:solidFill>
                      <a:srgbClr val="112D18"/>
                    </a:solidFill>
                    <a:latin typeface="Arial" panose="020B0604020202020204" pitchFamily="34" charset="0"/>
                    <a:cs typeface="Arial" panose="020B0604020202020204" pitchFamily="34" charset="0"/>
                  </a:rPr>
                  <a:t>45</a:t>
                </a:r>
              </a:p>
              <a:p>
                <a:pPr>
                  <a:spcAft>
                    <a:spcPts val="1200"/>
                  </a:spcAft>
                  <a:buSzPct val="100000"/>
                </a:pPr>
                <a:r>
                  <a:rPr lang="en-US" dirty="0">
                    <a:solidFill>
                      <a:srgbClr val="112D18"/>
                    </a:solidFill>
                    <a:latin typeface="Arial" panose="020B0604020202020204" pitchFamily="34" charset="0"/>
                    <a:cs typeface="Arial" panose="020B0604020202020204" pitchFamily="34" charset="0"/>
                  </a:rPr>
                  <a:t>unused sick leave days</a:t>
                </a:r>
              </a:p>
              <a:p>
                <a:pPr>
                  <a:spcAft>
                    <a:spcPts val="2400"/>
                  </a:spcAft>
                  <a:buSzPct val="100000"/>
                </a:pPr>
                <a14:m>
                  <m:oMath xmlns:m="http://schemas.openxmlformats.org/officeDocument/2006/math">
                    <m:r>
                      <a:rPr lang="en-US" sz="4200" b="1" i="1" dirty="0" smtClean="0">
                        <a:solidFill>
                          <a:srgbClr val="518159"/>
                        </a:solidFill>
                        <a:latin typeface="Cambria Math" panose="02040503050406030204" pitchFamily="18" charset="0"/>
                        <a:ea typeface="Cambria Math" panose="02040503050406030204" pitchFamily="18" charset="0"/>
                        <a:cs typeface="Arial" panose="020B0604020202020204" pitchFamily="34" charset="0"/>
                      </a:rPr>
                      <m:t>÷</m:t>
                    </m:r>
                  </m:oMath>
                </a14:m>
                <a:r>
                  <a:rPr lang="en-US" sz="4200" b="1" dirty="0">
                    <a:solidFill>
                      <a:srgbClr val="518159"/>
                    </a:solidFill>
                    <a:latin typeface="Arial" panose="020B0604020202020204" pitchFamily="34" charset="0"/>
                    <a:cs typeface="Arial" panose="020B0604020202020204" pitchFamily="34" charset="0"/>
                  </a:rPr>
                  <a:t> </a:t>
                </a:r>
              </a:p>
              <a:p>
                <a:pPr>
                  <a:lnSpc>
                    <a:spcPts val="3020"/>
                  </a:lnSpc>
                  <a:buSzPct val="100000"/>
                </a:pPr>
                <a:r>
                  <a:rPr lang="en-US" sz="4200" b="1" dirty="0">
                    <a:solidFill>
                      <a:srgbClr val="112D18"/>
                    </a:solidFill>
                    <a:latin typeface="Arial" panose="020B0604020202020204" pitchFamily="34" charset="0"/>
                    <a:cs typeface="Arial" panose="020B0604020202020204" pitchFamily="34" charset="0"/>
                  </a:rPr>
                  <a:t>180</a:t>
                </a:r>
              </a:p>
              <a:p>
                <a:pPr>
                  <a:spcAft>
                    <a:spcPts val="600"/>
                  </a:spcAft>
                  <a:buSzPct val="100000"/>
                </a:pPr>
                <a:r>
                  <a:rPr lang="en-US" dirty="0">
                    <a:solidFill>
                      <a:srgbClr val="112D18"/>
                    </a:solidFill>
                    <a:latin typeface="Arial" panose="020B0604020202020204" pitchFamily="34" charset="0"/>
                    <a:cs typeface="Arial" panose="020B0604020202020204" pitchFamily="34" charset="0"/>
                  </a:rPr>
                  <a:t>contract days</a:t>
                </a:r>
                <a:endParaRPr lang="en-US" b="1" dirty="0">
                  <a:solidFill>
                    <a:srgbClr val="112D18"/>
                  </a:solidFill>
                  <a:latin typeface="Arial" panose="020B0604020202020204" pitchFamily="34" charset="0"/>
                  <a:cs typeface="Arial" panose="020B0604020202020204" pitchFamily="34" charset="0"/>
                </a:endParaRPr>
              </a:p>
              <a:p>
                <a:pPr>
                  <a:spcAft>
                    <a:spcPts val="600"/>
                  </a:spcAft>
                  <a:buSzPct val="100000"/>
                </a:pPr>
                <a:endParaRPr lang="en-US" sz="2400" dirty="0">
                  <a:solidFill>
                    <a:srgbClr val="112D18"/>
                  </a:solidFill>
                  <a:latin typeface="Arial" panose="020B0604020202020204" pitchFamily="34" charset="0"/>
                  <a:cs typeface="Arial" panose="020B0604020202020204" pitchFamily="34" charset="0"/>
                </a:endParaRPr>
              </a:p>
              <a:p>
                <a:pPr>
                  <a:lnSpc>
                    <a:spcPts val="3020"/>
                  </a:lnSpc>
                  <a:buSzPct val="100000"/>
                </a:pPr>
                <a:r>
                  <a:rPr lang="en-US" sz="4200" b="1" dirty="0">
                    <a:solidFill>
                      <a:srgbClr val="112D18"/>
                    </a:solidFill>
                    <a:latin typeface="Arial" panose="020B0604020202020204" pitchFamily="34" charset="0"/>
                    <a:cs typeface="Arial" panose="020B0604020202020204" pitchFamily="34" charset="0"/>
                  </a:rPr>
                  <a:t>0.250</a:t>
                </a:r>
              </a:p>
              <a:p>
                <a:pPr>
                  <a:spcAft>
                    <a:spcPts val="600"/>
                  </a:spcAft>
                  <a:buSzPct val="100000"/>
                </a:pPr>
                <a:r>
                  <a:rPr lang="en-US" dirty="0">
                    <a:solidFill>
                      <a:srgbClr val="112D18"/>
                    </a:solidFill>
                    <a:latin typeface="Arial" panose="020B0604020202020204" pitchFamily="34" charset="0"/>
                    <a:cs typeface="Arial" panose="020B0604020202020204" pitchFamily="34" charset="0"/>
                  </a:rPr>
                  <a:t>years of service credit</a:t>
                </a:r>
              </a:p>
            </p:txBody>
          </p:sp>
        </mc:Choice>
        <mc:Fallback xmlns="">
          <p:sp>
            <p:nvSpPr>
              <p:cNvPr id="3" name="TextBox 2">
                <a:extLst>
                  <a:ext uri="{FF2B5EF4-FFF2-40B4-BE49-F238E27FC236}">
                    <a16:creationId xmlns:a16="http://schemas.microsoft.com/office/drawing/2014/main" id="{FE72F19B-730B-F65D-D72F-06DFD9820165}"/>
                  </a:ext>
                </a:extLst>
              </p:cNvPr>
              <p:cNvSpPr txBox="1">
                <a:spLocks noRot="1" noChangeAspect="1" noMove="1" noResize="1" noEditPoints="1" noAdjustHandles="1" noChangeArrowheads="1" noChangeShapeType="1" noTextEdit="1"/>
              </p:cNvSpPr>
              <p:nvPr/>
            </p:nvSpPr>
            <p:spPr>
              <a:xfrm>
                <a:off x="7670706" y="2663247"/>
                <a:ext cx="2758084" cy="3708708"/>
              </a:xfrm>
              <a:prstGeom prst="rect">
                <a:avLst/>
              </a:prstGeom>
              <a:blipFill>
                <a:blip r:embed="rId3"/>
                <a:stretch>
                  <a:fillRect l="-8389" t="-9704" b="-1809"/>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6B92BB3B-2B47-5050-8520-AF191AB03255}"/>
              </a:ext>
            </a:extLst>
          </p:cNvPr>
          <p:cNvCxnSpPr>
            <a:cxnSpLocks/>
          </p:cNvCxnSpPr>
          <p:nvPr/>
        </p:nvCxnSpPr>
        <p:spPr>
          <a:xfrm>
            <a:off x="7733494" y="5315039"/>
            <a:ext cx="2429078"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7E18B475-F3C7-82A4-E3A2-BF7A89C4C4BF}"/>
              </a:ext>
            </a:extLst>
          </p:cNvPr>
          <p:cNvSpPr txBox="1"/>
          <p:nvPr/>
        </p:nvSpPr>
        <p:spPr>
          <a:xfrm>
            <a:off x="6597831" y="2151726"/>
            <a:ext cx="4572000" cy="369332"/>
          </a:xfrm>
          <a:prstGeom prst="rect">
            <a:avLst/>
          </a:prstGeom>
          <a:noFill/>
        </p:spPr>
        <p:txBody>
          <a:bodyPr wrap="square">
            <a:spAutoFit/>
          </a:bodyPr>
          <a:lstStyle/>
          <a:p>
            <a:r>
              <a:rPr lang="en-US" b="1" dirty="0">
                <a:solidFill>
                  <a:srgbClr val="112D18"/>
                </a:solidFill>
                <a:latin typeface="Arial" panose="020B0604020202020204" pitchFamily="34" charset="0"/>
                <a:cs typeface="Arial" panose="020B0604020202020204" pitchFamily="34" charset="0"/>
              </a:rPr>
              <a:t>Example:</a:t>
            </a:r>
            <a:endParaRPr lang="en-US" b="1" dirty="0"/>
          </a:p>
        </p:txBody>
      </p:sp>
      <p:sp>
        <p:nvSpPr>
          <p:cNvPr id="6" name="Action Button: Go Forward or Next 5">
            <a:hlinkClick r:id="" action="ppaction://customshow?id=0" highlightClick="1"/>
            <a:extLst>
              <a:ext uri="{FF2B5EF4-FFF2-40B4-BE49-F238E27FC236}">
                <a16:creationId xmlns:a16="http://schemas.microsoft.com/office/drawing/2014/main" id="{6D901EED-B244-C46F-667F-3DE0D53C9146}"/>
              </a:ext>
            </a:extLst>
          </p:cNvPr>
          <p:cNvSpPr/>
          <p:nvPr/>
        </p:nvSpPr>
        <p:spPr>
          <a:xfrm>
            <a:off x="154745" y="3713880"/>
            <a:ext cx="4949690" cy="1531000"/>
          </a:xfrm>
          <a:prstGeom prst="actionButtonForwardNex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92BF03F-3C1D-268D-7BFD-F1CF2BA69D75}"/>
              </a:ext>
            </a:extLst>
          </p:cNvPr>
          <p:cNvCxnSpPr>
            <a:cxnSpLocks/>
          </p:cNvCxnSpPr>
          <p:nvPr/>
        </p:nvCxnSpPr>
        <p:spPr>
          <a:xfrm>
            <a:off x="189908" y="3428999"/>
            <a:ext cx="47598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894476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10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2500"/>
                            </p:stCondLst>
                            <p:childTnLst>
                              <p:par>
                                <p:cTn id="13" presetID="10" presetClass="entr" presetSubtype="0" fill="hold" nodeType="afterEffect">
                                  <p:stCondLst>
                                    <p:cond delay="50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par>
                                <p:cTn id="16" presetID="10" presetClass="entr" presetSubtype="0" fill="hold" nodeType="withEffect">
                                  <p:stCondLst>
                                    <p:cond delay="50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par>
                          <p:cTn id="19" fill="hold">
                            <p:stCondLst>
                              <p:cond delay="3500"/>
                            </p:stCondLst>
                            <p:childTnLst>
                              <p:par>
                                <p:cTn id="20" presetID="10" presetClass="entr" presetSubtype="0" fill="hold" nodeType="afterEffect">
                                  <p:stCondLst>
                                    <p:cond delay="50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par>
                          <p:cTn id="23" fill="hold">
                            <p:stCondLst>
                              <p:cond delay="4500"/>
                            </p:stCondLst>
                            <p:childTnLst>
                              <p:par>
                                <p:cTn id="24" presetID="10" presetClass="entr" presetSubtype="0" fill="hold" nodeType="afterEffect">
                                  <p:stCondLst>
                                    <p:cond delay="50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par>
                                <p:cTn id="27" presetID="10" presetClass="entr" presetSubtype="0" fill="hold" nodeType="withEffect">
                                  <p:stCondLst>
                                    <p:cond delay="50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childTnLst>
                          </p:cTn>
                        </p:par>
                        <p:par>
                          <p:cTn id="30" fill="hold">
                            <p:stCondLst>
                              <p:cond delay="5500"/>
                            </p:stCondLst>
                            <p:childTnLst>
                              <p:par>
                                <p:cTn id="31" presetID="10" presetClass="entr" presetSubtype="0" fill="hold" nodeType="afterEffect">
                                  <p:stCondLst>
                                    <p:cond delay="50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par>
                          <p:cTn id="34" fill="hold">
                            <p:stCondLst>
                              <p:cond delay="6500"/>
                            </p:stCondLst>
                            <p:childTnLst>
                              <p:par>
                                <p:cTn id="35" presetID="10" presetClass="entr" presetSubtype="0" fill="hold" nodeType="afterEffect">
                                  <p:stCondLst>
                                    <p:cond delay="50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par>
                                <p:cTn id="38" presetID="10" presetClass="entr" presetSubtype="0" fill="hold" nodeType="withEffect">
                                  <p:stCondLst>
                                    <p:cond delay="50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36EC10-7775-3FA2-4347-A05B90A06E18}"/>
              </a:ext>
            </a:extLst>
          </p:cNvPr>
          <p:cNvSpPr>
            <a:spLocks noGrp="1"/>
          </p:cNvSpPr>
          <p:nvPr>
            <p:ph type="body" sz="quarter" idx="11"/>
          </p:nvPr>
        </p:nvSpPr>
        <p:spPr/>
        <p:txBody>
          <a:bodyPr/>
          <a:lstStyle/>
          <a:p>
            <a:r>
              <a:rPr lang="en-US" dirty="0"/>
              <a:t>Is your pension enough?</a:t>
            </a:r>
          </a:p>
        </p:txBody>
      </p:sp>
      <p:sp>
        <p:nvSpPr>
          <p:cNvPr id="3" name="Text Placeholder 2">
            <a:extLst>
              <a:ext uri="{FF2B5EF4-FFF2-40B4-BE49-F238E27FC236}">
                <a16:creationId xmlns:a16="http://schemas.microsoft.com/office/drawing/2014/main" id="{1D84662D-138F-D33A-562B-C8F538616BB0}"/>
              </a:ext>
            </a:extLst>
          </p:cNvPr>
          <p:cNvSpPr>
            <a:spLocks noGrp="1"/>
          </p:cNvSpPr>
          <p:nvPr>
            <p:ph type="body" sz="quarter" idx="10"/>
          </p:nvPr>
        </p:nvSpPr>
        <p:spPr>
          <a:xfrm>
            <a:off x="2647045" y="1674484"/>
            <a:ext cx="1600200" cy="2016247"/>
          </a:xfrm>
        </p:spPr>
        <p:txBody>
          <a:bodyPr/>
          <a:lstStyle/>
          <a:p>
            <a:r>
              <a:rPr lang="en-US" dirty="0">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3241320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1FE8CC-7B7F-F581-CA3B-90D49AFDDA66}"/>
              </a:ext>
            </a:extLst>
          </p:cNvPr>
          <p:cNvSpPr txBox="1"/>
          <p:nvPr/>
        </p:nvSpPr>
        <p:spPr>
          <a:xfrm>
            <a:off x="4761181" y="3662297"/>
            <a:ext cx="6099859" cy="1692771"/>
          </a:xfrm>
          <a:prstGeom prst="rect">
            <a:avLst/>
          </a:prstGeom>
          <a:noFill/>
        </p:spPr>
        <p:txBody>
          <a:bodyPr wrap="square" rtlCol="0">
            <a:spAutoFit/>
          </a:bodyPr>
          <a:lstStyle/>
          <a:p>
            <a:pPr>
              <a:spcAft>
                <a:spcPts val="1800"/>
              </a:spcAft>
            </a:pPr>
            <a:r>
              <a:rPr lang="en-US" sz="2600" dirty="0">
                <a:solidFill>
                  <a:schemeClr val="bg1"/>
                </a:solidFill>
                <a:latin typeface="Arial" panose="020B0604020202020204" pitchFamily="34" charset="0"/>
                <a:cs typeface="Arial" panose="020B0604020202020204" pitchFamily="34" charset="0"/>
              </a:rPr>
              <a:t>Financial advisors typically recommend replacing </a:t>
            </a:r>
            <a:r>
              <a:rPr lang="en-US" sz="2600" b="1" dirty="0">
                <a:solidFill>
                  <a:schemeClr val="bg1"/>
                </a:solidFill>
                <a:latin typeface="Arial" panose="020B0604020202020204" pitchFamily="34" charset="0"/>
                <a:cs typeface="Arial" panose="020B0604020202020204" pitchFamily="34" charset="0"/>
              </a:rPr>
              <a:t>80% to 90% </a:t>
            </a:r>
            <a:r>
              <a:rPr lang="en-US" sz="2600" dirty="0">
                <a:solidFill>
                  <a:schemeClr val="bg1"/>
                </a:solidFill>
                <a:latin typeface="Arial" panose="020B0604020202020204" pitchFamily="34" charset="0"/>
                <a:cs typeface="Arial" panose="020B0604020202020204" pitchFamily="34" charset="0"/>
              </a:rPr>
              <a:t>of your working income in retirement to maintain the </a:t>
            </a:r>
            <a:r>
              <a:rPr lang="en-US" sz="2600" b="1" dirty="0">
                <a:solidFill>
                  <a:schemeClr val="bg1"/>
                </a:solidFill>
                <a:latin typeface="Arial" panose="020B0604020202020204" pitchFamily="34" charset="0"/>
                <a:cs typeface="Arial" panose="020B0604020202020204" pitchFamily="34" charset="0"/>
              </a:rPr>
              <a:t>same standard </a:t>
            </a:r>
            <a:r>
              <a:rPr lang="en-US" sz="2600" dirty="0">
                <a:solidFill>
                  <a:schemeClr val="bg1"/>
                </a:solidFill>
                <a:latin typeface="Arial" panose="020B0604020202020204" pitchFamily="34" charset="0"/>
                <a:cs typeface="Arial" panose="020B0604020202020204" pitchFamily="34" charset="0"/>
              </a:rPr>
              <a:t>of living.</a:t>
            </a:r>
            <a:endParaRPr lang="en-US" sz="2600" dirty="0"/>
          </a:p>
        </p:txBody>
      </p:sp>
      <p:sp>
        <p:nvSpPr>
          <p:cNvPr id="3" name="Title 1">
            <a:extLst>
              <a:ext uri="{FF2B5EF4-FFF2-40B4-BE49-F238E27FC236}">
                <a16:creationId xmlns:a16="http://schemas.microsoft.com/office/drawing/2014/main" id="{E4ED8E29-B68E-D52B-7D0A-859DD2131125}"/>
              </a:ext>
            </a:extLst>
          </p:cNvPr>
          <p:cNvSpPr txBox="1">
            <a:spLocks/>
          </p:cNvSpPr>
          <p:nvPr/>
        </p:nvSpPr>
        <p:spPr>
          <a:xfrm>
            <a:off x="4761181" y="1024678"/>
            <a:ext cx="5144819" cy="255797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9600" b="1" dirty="0">
                <a:solidFill>
                  <a:srgbClr val="112D18"/>
                </a:solidFill>
                <a:latin typeface="Arial" panose="020B0604020202020204" pitchFamily="34" charset="0"/>
                <a:cs typeface="Arial" panose="020B0604020202020204" pitchFamily="34" charset="0"/>
              </a:rPr>
              <a:t>Did you know?</a:t>
            </a:r>
          </a:p>
        </p:txBody>
      </p:sp>
    </p:spTree>
    <p:extLst>
      <p:ext uri="{BB962C8B-B14F-4D97-AF65-F5344CB8AC3E}">
        <p14:creationId xmlns:p14="http://schemas.microsoft.com/office/powerpoint/2010/main" val="2246786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FE6143-C04D-0009-570A-22558C1E3439}"/>
              </a:ext>
            </a:extLst>
          </p:cNvPr>
          <p:cNvSpPr txBox="1">
            <a:spLocks/>
          </p:cNvSpPr>
          <p:nvPr/>
        </p:nvSpPr>
        <p:spPr>
          <a:xfrm>
            <a:off x="352424" y="1981126"/>
            <a:ext cx="5205096" cy="251498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4200" b="1" dirty="0">
                <a:solidFill>
                  <a:schemeClr val="bg1"/>
                </a:solidFill>
                <a:latin typeface="Arial" panose="020B0604020202020204" pitchFamily="34" charset="0"/>
                <a:cs typeface="Arial" panose="020B0604020202020204" pitchFamily="34" charset="0"/>
              </a:rPr>
              <a:t>What percentage does your CalSTRS benefit replace?</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2C44606-5F2A-FEB4-47A8-FF43732551D9}"/>
                  </a:ext>
                </a:extLst>
              </p:cNvPr>
              <p:cNvSpPr txBox="1"/>
              <p:nvPr/>
            </p:nvSpPr>
            <p:spPr>
              <a:xfrm>
                <a:off x="7436290" y="791795"/>
                <a:ext cx="3424750" cy="4893647"/>
              </a:xfrm>
              <a:prstGeom prst="rect">
                <a:avLst/>
              </a:prstGeom>
              <a:noFill/>
            </p:spPr>
            <p:txBody>
              <a:bodyPr wrap="square" rtlCol="0">
                <a:spAutoFit/>
              </a:bodyPr>
              <a:lstStyle/>
              <a:p>
                <a:pPr>
                  <a:spcAft>
                    <a:spcPts val="1800"/>
                  </a:spcAft>
                  <a:buSzPct val="100000"/>
                </a:pPr>
                <a:r>
                  <a:rPr lang="en-US" sz="4200" dirty="0">
                    <a:solidFill>
                      <a:srgbClr val="112D18"/>
                    </a:solidFill>
                    <a:latin typeface="Arial" panose="020B0604020202020204" pitchFamily="34" charset="0"/>
                    <a:cs typeface="Arial" panose="020B0604020202020204" pitchFamily="34" charset="0"/>
                  </a:rPr>
                  <a:t>service credit</a:t>
                </a:r>
                <a:endParaRPr lang="en-US" sz="4200" dirty="0">
                  <a:solidFill>
                    <a:schemeClr val="bg1"/>
                  </a:solidFill>
                  <a:latin typeface="Arial" panose="020B0604020202020204" pitchFamily="34" charset="0"/>
                  <a:cs typeface="Arial" panose="020B0604020202020204" pitchFamily="34" charset="0"/>
                </a:endParaRPr>
              </a:p>
              <a:p>
                <a:pPr>
                  <a:spcAft>
                    <a:spcPts val="1800"/>
                  </a:spcAft>
                  <a:buSzPct val="100000"/>
                </a:pPr>
                <a14:m>
                  <m:oMath xmlns:m="http://schemas.openxmlformats.org/officeDocument/2006/math">
                    <m:r>
                      <a:rPr lang="en-US" sz="4200" b="1" i="1" dirty="0" smtClean="0">
                        <a:solidFill>
                          <a:srgbClr val="518159"/>
                        </a:solidFill>
                        <a:latin typeface="Cambria Math" panose="02040503050406030204" pitchFamily="18" charset="0"/>
                        <a:ea typeface="Cambria Math" panose="02040503050406030204" pitchFamily="18" charset="0"/>
                        <a:cs typeface="Arial" panose="020B0604020202020204" pitchFamily="34" charset="0"/>
                      </a:rPr>
                      <m:t>×</m:t>
                    </m:r>
                  </m:oMath>
                </a14:m>
                <a:r>
                  <a:rPr lang="en-US" sz="4200" b="1" dirty="0">
                    <a:solidFill>
                      <a:srgbClr val="112D18"/>
                    </a:solidFill>
                    <a:latin typeface="Arial" panose="020B0604020202020204" pitchFamily="34" charset="0"/>
                    <a:cs typeface="Arial" panose="020B0604020202020204" pitchFamily="34" charset="0"/>
                  </a:rPr>
                  <a:t> </a:t>
                </a:r>
              </a:p>
              <a:p>
                <a:pPr>
                  <a:spcAft>
                    <a:spcPts val="1800"/>
                  </a:spcAft>
                  <a:buSzPct val="100000"/>
                </a:pPr>
                <a:r>
                  <a:rPr lang="en-US" sz="4200" dirty="0">
                    <a:solidFill>
                      <a:srgbClr val="112D18"/>
                    </a:solidFill>
                    <a:latin typeface="Arial" panose="020B0604020202020204" pitchFamily="34" charset="0"/>
                    <a:cs typeface="Arial" panose="020B0604020202020204" pitchFamily="34" charset="0"/>
                  </a:rPr>
                  <a:t>age factor</a:t>
                </a:r>
                <a:endParaRPr lang="en-US" sz="4200" b="1" dirty="0">
                  <a:solidFill>
                    <a:srgbClr val="112D18"/>
                  </a:solidFill>
                  <a:latin typeface="Arial" panose="020B0604020202020204" pitchFamily="34" charset="0"/>
                  <a:cs typeface="Arial" panose="020B0604020202020204" pitchFamily="34" charset="0"/>
                </a:endParaRPr>
              </a:p>
              <a:p>
                <a:pPr>
                  <a:spcAft>
                    <a:spcPts val="1800"/>
                  </a:spcAft>
                  <a:buSzPct val="100000"/>
                </a:pPr>
                <a:endParaRPr lang="en-US" sz="4200" dirty="0">
                  <a:solidFill>
                    <a:srgbClr val="112D18"/>
                  </a:solidFill>
                  <a:latin typeface="Arial" panose="020B0604020202020204" pitchFamily="34" charset="0"/>
                  <a:cs typeface="Arial" panose="020B0604020202020204" pitchFamily="34" charset="0"/>
                </a:endParaRPr>
              </a:p>
              <a:p>
                <a:pPr>
                  <a:spcAft>
                    <a:spcPts val="1800"/>
                  </a:spcAft>
                  <a:buSzPct val="100000"/>
                </a:pPr>
                <a:r>
                  <a:rPr lang="en-US" sz="4200" dirty="0">
                    <a:solidFill>
                      <a:srgbClr val="112D18"/>
                    </a:solidFill>
                    <a:latin typeface="Arial" panose="020B0604020202020204" pitchFamily="34" charset="0"/>
                    <a:cs typeface="Arial" panose="020B0604020202020204" pitchFamily="34" charset="0"/>
                  </a:rPr>
                  <a:t>replacement percentage</a:t>
                </a:r>
              </a:p>
            </p:txBody>
          </p:sp>
        </mc:Choice>
        <mc:Fallback xmlns="">
          <p:sp>
            <p:nvSpPr>
              <p:cNvPr id="3" name="TextBox 2">
                <a:extLst>
                  <a:ext uri="{FF2B5EF4-FFF2-40B4-BE49-F238E27FC236}">
                    <a16:creationId xmlns:a16="http://schemas.microsoft.com/office/drawing/2014/main" id="{D2C44606-5F2A-FEB4-47A8-FF43732551D9}"/>
                  </a:ext>
                </a:extLst>
              </p:cNvPr>
              <p:cNvSpPr txBox="1">
                <a:spLocks noRot="1" noChangeAspect="1" noMove="1" noResize="1" noEditPoints="1" noAdjustHandles="1" noChangeArrowheads="1" noChangeShapeType="1" noTextEdit="1"/>
              </p:cNvSpPr>
              <p:nvPr/>
            </p:nvSpPr>
            <p:spPr>
              <a:xfrm>
                <a:off x="7436290" y="791795"/>
                <a:ext cx="3424750" cy="4893647"/>
              </a:xfrm>
              <a:prstGeom prst="rect">
                <a:avLst/>
              </a:prstGeom>
              <a:blipFill>
                <a:blip r:embed="rId3"/>
                <a:stretch>
                  <a:fillRect l="-6940" t="-2615" r="-4093" b="-4732"/>
                </a:stretch>
              </a:blipFill>
            </p:spPr>
            <p:txBody>
              <a:bodyPr/>
              <a:lstStyle/>
              <a:p>
                <a:r>
                  <a:rPr lang="en-US">
                    <a:noFill/>
                  </a:rPr>
                  <a:t> </a:t>
                </a:r>
              </a:p>
            </p:txBody>
          </p:sp>
        </mc:Fallback>
      </mc:AlternateContent>
      <p:cxnSp>
        <p:nvCxnSpPr>
          <p:cNvPr id="4" name="Straight Connector 3">
            <a:extLst>
              <a:ext uri="{FF2B5EF4-FFF2-40B4-BE49-F238E27FC236}">
                <a16:creationId xmlns:a16="http://schemas.microsoft.com/office/drawing/2014/main" id="{46B6D980-1627-7EA6-B309-3D149FD9112F}"/>
              </a:ext>
            </a:extLst>
          </p:cNvPr>
          <p:cNvCxnSpPr>
            <a:cxnSpLocks/>
          </p:cNvCxnSpPr>
          <p:nvPr/>
        </p:nvCxnSpPr>
        <p:spPr>
          <a:xfrm>
            <a:off x="7503745" y="3832589"/>
            <a:ext cx="3204895"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0347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F221D31-19FF-E423-3A44-46499A2443A5}"/>
                  </a:ext>
                </a:extLst>
              </p:cNvPr>
              <p:cNvSpPr txBox="1"/>
              <p:nvPr/>
            </p:nvSpPr>
            <p:spPr>
              <a:xfrm>
                <a:off x="1477189" y="2002072"/>
                <a:ext cx="3141386" cy="4170885"/>
              </a:xfrm>
              <a:prstGeom prst="rect">
                <a:avLst/>
              </a:prstGeom>
              <a:noFill/>
            </p:spPr>
            <p:txBody>
              <a:bodyPr wrap="square" rtlCol="0">
                <a:spAutoFit/>
              </a:bodyPr>
              <a:lstStyle/>
              <a:p>
                <a:pPr>
                  <a:buSzPct val="100000"/>
                </a:pPr>
                <a:r>
                  <a:rPr lang="en-US" sz="4200" b="1" dirty="0">
                    <a:solidFill>
                      <a:schemeClr val="bg1"/>
                    </a:solidFill>
                    <a:latin typeface="Arial" panose="020B0604020202020204" pitchFamily="34" charset="0"/>
                    <a:cs typeface="Arial" panose="020B0604020202020204" pitchFamily="34" charset="0"/>
                  </a:rPr>
                  <a:t>25 years</a:t>
                </a:r>
              </a:p>
              <a:p>
                <a:pPr>
                  <a:buSzPct val="100000"/>
                </a:pPr>
                <a:r>
                  <a:rPr lang="en-US" dirty="0">
                    <a:solidFill>
                      <a:schemeClr val="bg1"/>
                    </a:solidFill>
                    <a:latin typeface="Arial" panose="020B0604020202020204" pitchFamily="34" charset="0"/>
                    <a:cs typeface="Arial" panose="020B0604020202020204" pitchFamily="34" charset="0"/>
                  </a:rPr>
                  <a:t>of service credit</a:t>
                </a:r>
              </a:p>
              <a:p>
                <a:pPr>
                  <a:spcAft>
                    <a:spcPts val="600"/>
                  </a:spcAft>
                  <a:buSzPct val="100000"/>
                </a:pPr>
                <a14:m>
                  <m:oMath xmlns:m="http://schemas.openxmlformats.org/officeDocument/2006/math">
                    <m:r>
                      <a:rPr lang="en-US" sz="4200" b="1" i="1" dirty="0" smtClean="0">
                        <a:solidFill>
                          <a:srgbClr val="518159"/>
                        </a:solidFill>
                        <a:latin typeface="Cambria Math" panose="02040503050406030204" pitchFamily="18" charset="0"/>
                        <a:ea typeface="Cambria Math" panose="02040503050406030204" pitchFamily="18" charset="0"/>
                        <a:cs typeface="Arial" panose="020B0604020202020204" pitchFamily="34" charset="0"/>
                      </a:rPr>
                      <m:t>×</m:t>
                    </m:r>
                  </m:oMath>
                </a14:m>
                <a:r>
                  <a:rPr lang="en-US" sz="2400" b="1" dirty="0">
                    <a:solidFill>
                      <a:srgbClr val="112D18"/>
                    </a:solidFill>
                    <a:latin typeface="Arial" panose="020B0604020202020204" pitchFamily="34" charset="0"/>
                    <a:cs typeface="Arial" panose="020B0604020202020204" pitchFamily="34" charset="0"/>
                  </a:rPr>
                  <a:t> </a:t>
                </a:r>
              </a:p>
              <a:p>
                <a:pPr>
                  <a:buSzPct val="100000"/>
                </a:pPr>
                <a:r>
                  <a:rPr lang="en-US" sz="4200" b="1" dirty="0">
                    <a:solidFill>
                      <a:schemeClr val="bg1"/>
                    </a:solidFill>
                    <a:latin typeface="Arial" panose="020B0604020202020204" pitchFamily="34" charset="0"/>
                    <a:cs typeface="Arial" panose="020B0604020202020204" pitchFamily="34" charset="0"/>
                  </a:rPr>
                  <a:t>2%</a:t>
                </a:r>
              </a:p>
              <a:p>
                <a:pPr>
                  <a:buSzPct val="100000"/>
                </a:pPr>
                <a:r>
                  <a:rPr lang="en-US" dirty="0">
                    <a:solidFill>
                      <a:schemeClr val="bg1"/>
                    </a:solidFill>
                    <a:latin typeface="Arial" panose="020B0604020202020204" pitchFamily="34" charset="0"/>
                    <a:cs typeface="Arial" panose="020B0604020202020204" pitchFamily="34" charset="0"/>
                  </a:rPr>
                  <a:t>age factor at age 62</a:t>
                </a:r>
                <a:endParaRPr lang="en-US" b="1" dirty="0">
                  <a:solidFill>
                    <a:schemeClr val="bg1"/>
                  </a:solidFill>
                  <a:latin typeface="Arial" panose="020B0604020202020204" pitchFamily="34" charset="0"/>
                  <a:cs typeface="Arial" panose="020B0604020202020204" pitchFamily="34" charset="0"/>
                </a:endParaRPr>
              </a:p>
              <a:p>
                <a:pPr>
                  <a:spcAft>
                    <a:spcPts val="600"/>
                  </a:spcAft>
                  <a:buSzPct val="100000"/>
                </a:pPr>
                <a:endParaRPr lang="en-US" sz="2400" dirty="0">
                  <a:solidFill>
                    <a:srgbClr val="112D18"/>
                  </a:solidFill>
                  <a:latin typeface="Arial" panose="020B0604020202020204" pitchFamily="34" charset="0"/>
                  <a:cs typeface="Arial" panose="020B0604020202020204" pitchFamily="34" charset="0"/>
                </a:endParaRPr>
              </a:p>
              <a:p>
                <a:pPr>
                  <a:buSzPct val="100000"/>
                </a:pPr>
                <a:r>
                  <a:rPr lang="en-US" sz="4200" b="1" dirty="0">
                    <a:solidFill>
                      <a:schemeClr val="bg1"/>
                    </a:solidFill>
                    <a:latin typeface="Arial" panose="020B0604020202020204" pitchFamily="34" charset="0"/>
                    <a:cs typeface="Arial" panose="020B0604020202020204" pitchFamily="34" charset="0"/>
                  </a:rPr>
                  <a:t>50%</a:t>
                </a:r>
              </a:p>
              <a:p>
                <a:pPr>
                  <a:spcAft>
                    <a:spcPts val="600"/>
                  </a:spcAft>
                  <a:buSzPct val="100000"/>
                </a:pPr>
                <a:r>
                  <a:rPr lang="en-US" dirty="0">
                    <a:solidFill>
                      <a:schemeClr val="bg1"/>
                    </a:solidFill>
                    <a:latin typeface="Arial" panose="020B0604020202020204" pitchFamily="34" charset="0"/>
                    <a:cs typeface="Arial" panose="020B0604020202020204" pitchFamily="34" charset="0"/>
                  </a:rPr>
                  <a:t>replaced by CalSTRS benefit</a:t>
                </a:r>
              </a:p>
            </p:txBody>
          </p:sp>
        </mc:Choice>
        <mc:Fallback xmlns="">
          <p:sp>
            <p:nvSpPr>
              <p:cNvPr id="10" name="TextBox 9">
                <a:extLst>
                  <a:ext uri="{FF2B5EF4-FFF2-40B4-BE49-F238E27FC236}">
                    <a16:creationId xmlns:a16="http://schemas.microsoft.com/office/drawing/2014/main" id="{7F221D31-19FF-E423-3A44-46499A2443A5}"/>
                  </a:ext>
                </a:extLst>
              </p:cNvPr>
              <p:cNvSpPr txBox="1">
                <a:spLocks noRot="1" noChangeAspect="1" noMove="1" noResize="1" noEditPoints="1" noAdjustHandles="1" noChangeArrowheads="1" noChangeShapeType="1" noTextEdit="1"/>
              </p:cNvSpPr>
              <p:nvPr/>
            </p:nvSpPr>
            <p:spPr>
              <a:xfrm>
                <a:off x="1477189" y="2002072"/>
                <a:ext cx="3141386" cy="4170885"/>
              </a:xfrm>
              <a:prstGeom prst="rect">
                <a:avLst/>
              </a:prstGeom>
              <a:blipFill>
                <a:blip r:embed="rId3"/>
                <a:stretch>
                  <a:fillRect l="-7364" t="-2920" r="-1357"/>
                </a:stretch>
              </a:blipFill>
            </p:spPr>
            <p:txBody>
              <a:bodyPr/>
              <a:lstStyle/>
              <a:p>
                <a:r>
                  <a:rPr lang="en-US">
                    <a:noFill/>
                  </a:rPr>
                  <a:t> </a:t>
                </a:r>
              </a:p>
            </p:txBody>
          </p:sp>
        </mc:Fallback>
      </mc:AlternateContent>
      <p:cxnSp>
        <p:nvCxnSpPr>
          <p:cNvPr id="11" name="Straight Connector 10">
            <a:extLst>
              <a:ext uri="{FF2B5EF4-FFF2-40B4-BE49-F238E27FC236}">
                <a16:creationId xmlns:a16="http://schemas.microsoft.com/office/drawing/2014/main" id="{FEAB7C1B-C8CD-0045-DEBC-56497461CD0F}"/>
              </a:ext>
            </a:extLst>
          </p:cNvPr>
          <p:cNvCxnSpPr>
            <a:cxnSpLocks/>
          </p:cNvCxnSpPr>
          <p:nvPr/>
        </p:nvCxnSpPr>
        <p:spPr>
          <a:xfrm>
            <a:off x="1564522" y="4840442"/>
            <a:ext cx="2926198"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pic>
        <p:nvPicPr>
          <p:cNvPr id="12" name="Picture 11" descr="Smiling woman in yellow">
            <a:extLst>
              <a:ext uri="{FF2B5EF4-FFF2-40B4-BE49-F238E27FC236}">
                <a16:creationId xmlns:a16="http://schemas.microsoft.com/office/drawing/2014/main" id="{D1E33475-A023-711B-E2F6-0B4DB7D900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429" t="10778" r="20423"/>
          <a:stretch/>
        </p:blipFill>
        <p:spPr>
          <a:xfrm>
            <a:off x="2249877" y="388815"/>
            <a:ext cx="1596009" cy="1600200"/>
          </a:xfrm>
          <a:prstGeom prst="ellipse">
            <a:avLst/>
          </a:prstGeom>
          <a:noFill/>
          <a:ln w="63500" cap="rnd">
            <a:noFill/>
          </a:ln>
          <a:effectLst/>
        </p:spPr>
      </p:pic>
      <p:pic>
        <p:nvPicPr>
          <p:cNvPr id="13" name="Picture 12" descr="Woman in white outfit">
            <a:extLst>
              <a:ext uri="{FF2B5EF4-FFF2-40B4-BE49-F238E27FC236}">
                <a16:creationId xmlns:a16="http://schemas.microsoft.com/office/drawing/2014/main" id="{57C9005A-93CC-CE39-C412-13FD90515E02}"/>
              </a:ext>
            </a:extLst>
          </p:cNvPr>
          <p:cNvPicPr>
            <a:picLocks noChangeAspect="1"/>
          </p:cNvPicPr>
          <p:nvPr/>
        </p:nvPicPr>
        <p:blipFill rotWithShape="1">
          <a:blip r:embed="rId5"/>
          <a:srcRect l="39072" t="5267" r="12851" b="23414"/>
          <a:stretch/>
        </p:blipFill>
        <p:spPr>
          <a:xfrm>
            <a:off x="8346116" y="388815"/>
            <a:ext cx="1595630" cy="1600200"/>
          </a:xfrm>
          <a:prstGeom prst="ellipse">
            <a:avLst/>
          </a:prstGeom>
          <a:noFill/>
          <a:ln w="63500" cap="rnd">
            <a:noFill/>
          </a:ln>
          <a:effectLst/>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E2EC540-FC50-51BE-E9D3-A2EE274508C4}"/>
                  </a:ext>
                </a:extLst>
              </p:cNvPr>
              <p:cNvSpPr txBox="1"/>
              <p:nvPr/>
            </p:nvSpPr>
            <p:spPr>
              <a:xfrm>
                <a:off x="7573427" y="2002072"/>
                <a:ext cx="3141385" cy="4108817"/>
              </a:xfrm>
              <a:prstGeom prst="rect">
                <a:avLst/>
              </a:prstGeom>
              <a:noFill/>
            </p:spPr>
            <p:txBody>
              <a:bodyPr wrap="square" rtlCol="0">
                <a:spAutoFit/>
              </a:bodyPr>
              <a:lstStyle/>
              <a:p>
                <a:pPr>
                  <a:buSzPct val="100000"/>
                </a:pPr>
                <a:r>
                  <a:rPr lang="en-US" sz="4200" b="1" dirty="0">
                    <a:solidFill>
                      <a:srgbClr val="112D18"/>
                    </a:solidFill>
                    <a:latin typeface="Arial" panose="020B0604020202020204" pitchFamily="34" charset="0"/>
                    <a:cs typeface="Arial" panose="020B0604020202020204" pitchFamily="34" charset="0"/>
                  </a:rPr>
                  <a:t>28 years</a:t>
                </a:r>
              </a:p>
              <a:p>
                <a:pPr>
                  <a:buSzPct val="100000"/>
                </a:pPr>
                <a:r>
                  <a:rPr lang="en-US" dirty="0">
                    <a:solidFill>
                      <a:srgbClr val="112D18"/>
                    </a:solidFill>
                    <a:latin typeface="Arial" panose="020B0604020202020204" pitchFamily="34" charset="0"/>
                    <a:cs typeface="Arial" panose="020B0604020202020204" pitchFamily="34" charset="0"/>
                  </a:rPr>
                  <a:t>of service credit</a:t>
                </a:r>
              </a:p>
              <a:p>
                <a:pPr>
                  <a:spcAft>
                    <a:spcPts val="600"/>
                  </a:spcAft>
                  <a:buSzPct val="100000"/>
                </a:pPr>
                <a14:m>
                  <m:oMath xmlns:m="http://schemas.openxmlformats.org/officeDocument/2006/math">
                    <m:r>
                      <a:rPr lang="en-US" sz="4200" b="1" i="1" dirty="0" smtClean="0">
                        <a:solidFill>
                          <a:srgbClr val="518159"/>
                        </a:solidFill>
                        <a:latin typeface="Cambria Math" panose="02040503050406030204" pitchFamily="18" charset="0"/>
                        <a:ea typeface="Cambria Math" panose="02040503050406030204" pitchFamily="18" charset="0"/>
                        <a:cs typeface="Arial" panose="020B0604020202020204" pitchFamily="34" charset="0"/>
                      </a:rPr>
                      <m:t>×</m:t>
                    </m:r>
                  </m:oMath>
                </a14:m>
                <a:r>
                  <a:rPr lang="en-US" sz="4200" b="1" dirty="0">
                    <a:solidFill>
                      <a:srgbClr val="112D18"/>
                    </a:solidFill>
                    <a:latin typeface="Arial" panose="020B0604020202020204" pitchFamily="34" charset="0"/>
                    <a:cs typeface="Arial" panose="020B0604020202020204" pitchFamily="34" charset="0"/>
                  </a:rPr>
                  <a:t> </a:t>
                </a:r>
              </a:p>
              <a:p>
                <a:pPr>
                  <a:buSzPct val="100000"/>
                </a:pPr>
                <a:r>
                  <a:rPr lang="en-US" sz="4200" b="1" dirty="0">
                    <a:solidFill>
                      <a:srgbClr val="112D18"/>
                    </a:solidFill>
                    <a:latin typeface="Arial" panose="020B0604020202020204" pitchFamily="34" charset="0"/>
                    <a:cs typeface="Arial" panose="020B0604020202020204" pitchFamily="34" charset="0"/>
                  </a:rPr>
                  <a:t>2.4%</a:t>
                </a:r>
              </a:p>
              <a:p>
                <a:pPr>
                  <a:buSzPct val="100000"/>
                </a:pPr>
                <a:r>
                  <a:rPr lang="en-US" dirty="0">
                    <a:solidFill>
                      <a:srgbClr val="112D18"/>
                    </a:solidFill>
                    <a:latin typeface="Arial" panose="020B0604020202020204" pitchFamily="34" charset="0"/>
                    <a:cs typeface="Arial" panose="020B0604020202020204" pitchFamily="34" charset="0"/>
                  </a:rPr>
                  <a:t>age factor at age 65</a:t>
                </a:r>
                <a:endParaRPr lang="en-US" b="1" dirty="0">
                  <a:solidFill>
                    <a:srgbClr val="112D18"/>
                  </a:solidFill>
                  <a:latin typeface="Arial" panose="020B0604020202020204" pitchFamily="34" charset="0"/>
                  <a:cs typeface="Arial" panose="020B0604020202020204" pitchFamily="34" charset="0"/>
                </a:endParaRPr>
              </a:p>
              <a:p>
                <a:pPr>
                  <a:spcAft>
                    <a:spcPts val="600"/>
                  </a:spcAft>
                  <a:buSzPct val="100000"/>
                </a:pPr>
                <a:endParaRPr lang="en-US" sz="2400" dirty="0">
                  <a:solidFill>
                    <a:srgbClr val="112D18"/>
                  </a:solidFill>
                  <a:latin typeface="Arial" panose="020B0604020202020204" pitchFamily="34" charset="0"/>
                  <a:cs typeface="Arial" panose="020B0604020202020204" pitchFamily="34" charset="0"/>
                </a:endParaRPr>
              </a:p>
              <a:p>
                <a:pPr>
                  <a:buSzPct val="100000"/>
                </a:pPr>
                <a:r>
                  <a:rPr lang="en-US" sz="4200" b="1" dirty="0">
                    <a:solidFill>
                      <a:srgbClr val="112D18"/>
                    </a:solidFill>
                    <a:latin typeface="Arial" panose="020B0604020202020204" pitchFamily="34" charset="0"/>
                    <a:cs typeface="Arial" panose="020B0604020202020204" pitchFamily="34" charset="0"/>
                  </a:rPr>
                  <a:t>67%</a:t>
                </a:r>
              </a:p>
              <a:p>
                <a:pPr>
                  <a:spcAft>
                    <a:spcPts val="600"/>
                  </a:spcAft>
                  <a:buSzPct val="100000"/>
                </a:pPr>
                <a:r>
                  <a:rPr lang="en-US" dirty="0">
                    <a:solidFill>
                      <a:srgbClr val="112D18"/>
                    </a:solidFill>
                    <a:latin typeface="Arial" panose="020B0604020202020204" pitchFamily="34" charset="0"/>
                    <a:cs typeface="Arial" panose="020B0604020202020204" pitchFamily="34" charset="0"/>
                  </a:rPr>
                  <a:t>replaced by CalSTRS benefit</a:t>
                </a:r>
              </a:p>
            </p:txBody>
          </p:sp>
        </mc:Choice>
        <mc:Fallback xmlns="">
          <p:sp>
            <p:nvSpPr>
              <p:cNvPr id="14" name="TextBox 13">
                <a:extLst>
                  <a:ext uri="{FF2B5EF4-FFF2-40B4-BE49-F238E27FC236}">
                    <a16:creationId xmlns:a16="http://schemas.microsoft.com/office/drawing/2014/main" id="{2E2EC540-FC50-51BE-E9D3-A2EE274508C4}"/>
                  </a:ext>
                </a:extLst>
              </p:cNvPr>
              <p:cNvSpPr txBox="1">
                <a:spLocks noRot="1" noChangeAspect="1" noMove="1" noResize="1" noEditPoints="1" noAdjustHandles="1" noChangeArrowheads="1" noChangeShapeType="1" noTextEdit="1"/>
              </p:cNvSpPr>
              <p:nvPr/>
            </p:nvSpPr>
            <p:spPr>
              <a:xfrm>
                <a:off x="7573427" y="2002072"/>
                <a:ext cx="3141385" cy="4108817"/>
              </a:xfrm>
              <a:prstGeom prst="rect">
                <a:avLst/>
              </a:prstGeom>
              <a:blipFill>
                <a:blip r:embed="rId6"/>
                <a:stretch>
                  <a:fillRect l="-7364" t="-2967" r="-1357"/>
                </a:stretch>
              </a:blipFill>
            </p:spPr>
            <p:txBody>
              <a:bodyPr/>
              <a:lstStyle/>
              <a:p>
                <a:r>
                  <a:rPr lang="en-US">
                    <a:noFill/>
                  </a:rPr>
                  <a:t> </a:t>
                </a:r>
              </a:p>
            </p:txBody>
          </p:sp>
        </mc:Fallback>
      </mc:AlternateContent>
      <p:cxnSp>
        <p:nvCxnSpPr>
          <p:cNvPr id="19" name="Straight Connector 18">
            <a:extLst>
              <a:ext uri="{FF2B5EF4-FFF2-40B4-BE49-F238E27FC236}">
                <a16:creationId xmlns:a16="http://schemas.microsoft.com/office/drawing/2014/main" id="{3B74F9BD-42CE-330A-DB97-5E5115938DDF}"/>
              </a:ext>
            </a:extLst>
          </p:cNvPr>
          <p:cNvCxnSpPr>
            <a:cxnSpLocks/>
          </p:cNvCxnSpPr>
          <p:nvPr/>
        </p:nvCxnSpPr>
        <p:spPr>
          <a:xfrm>
            <a:off x="7650362" y="4840442"/>
            <a:ext cx="2926198"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83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miling woman in yellow">
            <a:extLst>
              <a:ext uri="{FF2B5EF4-FFF2-40B4-BE49-F238E27FC236}">
                <a16:creationId xmlns:a16="http://schemas.microsoft.com/office/drawing/2014/main" id="{D1E33475-A023-711B-E2F6-0B4DB7D900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429" t="10778" r="20423"/>
          <a:stretch/>
        </p:blipFill>
        <p:spPr>
          <a:xfrm>
            <a:off x="2249877" y="388815"/>
            <a:ext cx="1596009" cy="1600200"/>
          </a:xfrm>
          <a:prstGeom prst="ellipse">
            <a:avLst/>
          </a:prstGeom>
          <a:noFill/>
          <a:ln w="63500" cap="rnd">
            <a:noFill/>
          </a:ln>
          <a:effectLst/>
        </p:spPr>
      </p:pic>
      <p:pic>
        <p:nvPicPr>
          <p:cNvPr id="13" name="Picture 12" descr="Woman in white outfit">
            <a:extLst>
              <a:ext uri="{FF2B5EF4-FFF2-40B4-BE49-F238E27FC236}">
                <a16:creationId xmlns:a16="http://schemas.microsoft.com/office/drawing/2014/main" id="{57C9005A-93CC-CE39-C412-13FD90515E02}"/>
              </a:ext>
            </a:extLst>
          </p:cNvPr>
          <p:cNvPicPr>
            <a:picLocks noChangeAspect="1"/>
          </p:cNvPicPr>
          <p:nvPr/>
        </p:nvPicPr>
        <p:blipFill rotWithShape="1">
          <a:blip r:embed="rId4"/>
          <a:srcRect l="39072" t="5267" r="12851" b="23414"/>
          <a:stretch/>
        </p:blipFill>
        <p:spPr>
          <a:xfrm>
            <a:off x="8346116" y="388815"/>
            <a:ext cx="1595630" cy="1600200"/>
          </a:xfrm>
          <a:prstGeom prst="ellipse">
            <a:avLst/>
          </a:prstGeom>
          <a:noFill/>
          <a:ln w="63500" cap="rnd">
            <a:noFill/>
          </a:ln>
          <a:effectLst/>
        </p:spPr>
      </p:pic>
      <p:sp>
        <p:nvSpPr>
          <p:cNvPr id="2" name="TextBox 1">
            <a:extLst>
              <a:ext uri="{FF2B5EF4-FFF2-40B4-BE49-F238E27FC236}">
                <a16:creationId xmlns:a16="http://schemas.microsoft.com/office/drawing/2014/main" id="{78EE5A6D-A320-C4CA-CB61-44FF0B3851C1}"/>
              </a:ext>
            </a:extLst>
          </p:cNvPr>
          <p:cNvSpPr txBox="1"/>
          <p:nvPr/>
        </p:nvSpPr>
        <p:spPr>
          <a:xfrm>
            <a:off x="1355075" y="2507689"/>
            <a:ext cx="3385612" cy="492443"/>
          </a:xfrm>
          <a:prstGeom prst="rect">
            <a:avLst/>
          </a:prstGeom>
          <a:noFill/>
        </p:spPr>
        <p:txBody>
          <a:bodyPr wrap="square" rtlCol="0">
            <a:spAutoFit/>
          </a:bodyPr>
          <a:lstStyle/>
          <a:p>
            <a:r>
              <a:rPr lang="en-US" sz="2600" dirty="0">
                <a:solidFill>
                  <a:schemeClr val="bg1"/>
                </a:solidFill>
                <a:latin typeface="Arial" panose="020B0604020202020204" pitchFamily="34" charset="0"/>
                <a:cs typeface="Arial" panose="020B0604020202020204" pitchFamily="34" charset="0"/>
              </a:rPr>
              <a:t>Retirement goal: </a:t>
            </a:r>
            <a:r>
              <a:rPr lang="en-US" sz="2600" b="1" dirty="0">
                <a:solidFill>
                  <a:schemeClr val="bg1"/>
                </a:solidFill>
                <a:latin typeface="Arial" panose="020B0604020202020204" pitchFamily="34" charset="0"/>
                <a:cs typeface="Arial" panose="020B0604020202020204" pitchFamily="34" charset="0"/>
              </a:rPr>
              <a:t>80%</a:t>
            </a:r>
          </a:p>
        </p:txBody>
      </p:sp>
      <p:sp>
        <p:nvSpPr>
          <p:cNvPr id="3" name="TextBox 2">
            <a:extLst>
              <a:ext uri="{FF2B5EF4-FFF2-40B4-BE49-F238E27FC236}">
                <a16:creationId xmlns:a16="http://schemas.microsoft.com/office/drawing/2014/main" id="{09B454C8-0CCA-49E6-A950-C0C047F979F6}"/>
              </a:ext>
            </a:extLst>
          </p:cNvPr>
          <p:cNvSpPr txBox="1"/>
          <p:nvPr/>
        </p:nvSpPr>
        <p:spPr>
          <a:xfrm>
            <a:off x="1355075" y="3481014"/>
            <a:ext cx="3358070" cy="892552"/>
          </a:xfrm>
          <a:prstGeom prst="rect">
            <a:avLst/>
          </a:prstGeom>
          <a:noFill/>
        </p:spPr>
        <p:txBody>
          <a:bodyPr wrap="square" rtlCol="0">
            <a:spAutoFit/>
          </a:bodyPr>
          <a:lstStyle/>
          <a:p>
            <a:r>
              <a:rPr lang="en-US" sz="2600" dirty="0">
                <a:solidFill>
                  <a:schemeClr val="bg1"/>
                </a:solidFill>
                <a:latin typeface="Arial" panose="020B0604020202020204" pitchFamily="34" charset="0"/>
                <a:cs typeface="Arial" panose="020B0604020202020204" pitchFamily="34" charset="0"/>
              </a:rPr>
              <a:t>CalSTRS benefit replaces: </a:t>
            </a:r>
            <a:r>
              <a:rPr lang="en-US" sz="2600" b="1" dirty="0">
                <a:solidFill>
                  <a:schemeClr val="bg1"/>
                </a:solidFill>
                <a:latin typeface="Arial" panose="020B0604020202020204" pitchFamily="34" charset="0"/>
                <a:cs typeface="Arial" panose="020B0604020202020204" pitchFamily="34" charset="0"/>
              </a:rPr>
              <a:t>50%</a:t>
            </a:r>
          </a:p>
        </p:txBody>
      </p:sp>
      <p:sp>
        <p:nvSpPr>
          <p:cNvPr id="4" name="TextBox 3">
            <a:extLst>
              <a:ext uri="{FF2B5EF4-FFF2-40B4-BE49-F238E27FC236}">
                <a16:creationId xmlns:a16="http://schemas.microsoft.com/office/drawing/2014/main" id="{6AC35E76-AA51-0EB6-9814-0E59314AD1CA}"/>
              </a:ext>
            </a:extLst>
          </p:cNvPr>
          <p:cNvSpPr txBox="1"/>
          <p:nvPr/>
        </p:nvSpPr>
        <p:spPr>
          <a:xfrm>
            <a:off x="1355075" y="4823671"/>
            <a:ext cx="3358070" cy="492443"/>
          </a:xfrm>
          <a:prstGeom prst="rect">
            <a:avLst/>
          </a:prstGeom>
          <a:noFill/>
        </p:spPr>
        <p:txBody>
          <a:bodyPr wrap="square" rtlCol="0">
            <a:spAutoFit/>
          </a:bodyPr>
          <a:lstStyle/>
          <a:p>
            <a:r>
              <a:rPr lang="en-US" sz="2600" dirty="0">
                <a:solidFill>
                  <a:schemeClr val="bg1"/>
                </a:solidFill>
                <a:latin typeface="Arial" panose="020B0604020202020204" pitchFamily="34" charset="0"/>
                <a:cs typeface="Arial" panose="020B0604020202020204" pitchFamily="34" charset="0"/>
              </a:rPr>
              <a:t>Gap: </a:t>
            </a:r>
            <a:r>
              <a:rPr lang="en-US" sz="2600" b="1" dirty="0">
                <a:solidFill>
                  <a:schemeClr val="bg1"/>
                </a:solidFill>
                <a:latin typeface="Arial" panose="020B0604020202020204" pitchFamily="34" charset="0"/>
                <a:cs typeface="Arial" panose="020B0604020202020204" pitchFamily="34" charset="0"/>
              </a:rPr>
              <a:t>30%</a:t>
            </a:r>
          </a:p>
        </p:txBody>
      </p:sp>
      <p:cxnSp>
        <p:nvCxnSpPr>
          <p:cNvPr id="5" name="Straight Connector 4">
            <a:extLst>
              <a:ext uri="{FF2B5EF4-FFF2-40B4-BE49-F238E27FC236}">
                <a16:creationId xmlns:a16="http://schemas.microsoft.com/office/drawing/2014/main" id="{58D0DEB3-579A-519B-47AB-65E35810097F}"/>
              </a:ext>
            </a:extLst>
          </p:cNvPr>
          <p:cNvCxnSpPr>
            <a:cxnSpLocks/>
          </p:cNvCxnSpPr>
          <p:nvPr/>
        </p:nvCxnSpPr>
        <p:spPr>
          <a:xfrm>
            <a:off x="1421305" y="4567773"/>
            <a:ext cx="3291840"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6B264B1D-6255-652E-23CA-B4226E10F25E}"/>
              </a:ext>
            </a:extLst>
          </p:cNvPr>
          <p:cNvCxnSpPr>
            <a:cxnSpLocks/>
          </p:cNvCxnSpPr>
          <p:nvPr/>
        </p:nvCxnSpPr>
        <p:spPr>
          <a:xfrm>
            <a:off x="1421305" y="3226153"/>
            <a:ext cx="3291840"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210169B0-96E9-E875-1018-C7AFAF910AAF}"/>
              </a:ext>
            </a:extLst>
          </p:cNvPr>
          <p:cNvSpPr txBox="1"/>
          <p:nvPr/>
        </p:nvSpPr>
        <p:spPr>
          <a:xfrm>
            <a:off x="7450219" y="2507690"/>
            <a:ext cx="3385612" cy="492443"/>
          </a:xfrm>
          <a:prstGeom prst="rect">
            <a:avLst/>
          </a:prstGeom>
          <a:noFill/>
        </p:spPr>
        <p:txBody>
          <a:bodyPr wrap="square" rtlCol="0">
            <a:spAutoFit/>
          </a:bodyPr>
          <a:lstStyle/>
          <a:p>
            <a:r>
              <a:rPr lang="en-US" sz="2600" dirty="0">
                <a:solidFill>
                  <a:srgbClr val="112D18"/>
                </a:solidFill>
                <a:latin typeface="Arial" panose="020B0604020202020204" pitchFamily="34" charset="0"/>
                <a:cs typeface="Arial" panose="020B0604020202020204" pitchFamily="34" charset="0"/>
              </a:rPr>
              <a:t>Retirement goal: </a:t>
            </a:r>
            <a:r>
              <a:rPr lang="en-US" sz="2600" b="1" dirty="0">
                <a:solidFill>
                  <a:srgbClr val="112D18"/>
                </a:solidFill>
                <a:latin typeface="Arial" panose="020B0604020202020204" pitchFamily="34" charset="0"/>
                <a:cs typeface="Arial" panose="020B0604020202020204" pitchFamily="34" charset="0"/>
              </a:rPr>
              <a:t>80%</a:t>
            </a:r>
          </a:p>
        </p:txBody>
      </p:sp>
      <p:sp>
        <p:nvSpPr>
          <p:cNvPr id="8" name="TextBox 7">
            <a:extLst>
              <a:ext uri="{FF2B5EF4-FFF2-40B4-BE49-F238E27FC236}">
                <a16:creationId xmlns:a16="http://schemas.microsoft.com/office/drawing/2014/main" id="{01C896AA-05F2-7C03-88CC-F189796BDDF6}"/>
              </a:ext>
            </a:extLst>
          </p:cNvPr>
          <p:cNvSpPr txBox="1"/>
          <p:nvPr/>
        </p:nvSpPr>
        <p:spPr>
          <a:xfrm>
            <a:off x="7450219" y="3481014"/>
            <a:ext cx="3385612" cy="892552"/>
          </a:xfrm>
          <a:prstGeom prst="rect">
            <a:avLst/>
          </a:prstGeom>
          <a:noFill/>
        </p:spPr>
        <p:txBody>
          <a:bodyPr wrap="square" rtlCol="0">
            <a:spAutoFit/>
          </a:bodyPr>
          <a:lstStyle/>
          <a:p>
            <a:r>
              <a:rPr lang="en-US" sz="2600" dirty="0">
                <a:solidFill>
                  <a:srgbClr val="112D18"/>
                </a:solidFill>
                <a:latin typeface="Arial" panose="020B0604020202020204" pitchFamily="34" charset="0"/>
                <a:cs typeface="Arial" panose="020B0604020202020204" pitchFamily="34" charset="0"/>
              </a:rPr>
              <a:t>CalSTRS benefit replaces: </a:t>
            </a:r>
            <a:r>
              <a:rPr lang="en-US" sz="2600" b="1" dirty="0">
                <a:solidFill>
                  <a:srgbClr val="112D18"/>
                </a:solidFill>
                <a:latin typeface="Arial" panose="020B0604020202020204" pitchFamily="34" charset="0"/>
                <a:cs typeface="Arial" panose="020B0604020202020204" pitchFamily="34" charset="0"/>
              </a:rPr>
              <a:t>67%</a:t>
            </a:r>
          </a:p>
        </p:txBody>
      </p:sp>
      <p:sp>
        <p:nvSpPr>
          <p:cNvPr id="9" name="TextBox 8">
            <a:extLst>
              <a:ext uri="{FF2B5EF4-FFF2-40B4-BE49-F238E27FC236}">
                <a16:creationId xmlns:a16="http://schemas.microsoft.com/office/drawing/2014/main" id="{44F21434-3CF9-7944-C638-A0406E605918}"/>
              </a:ext>
            </a:extLst>
          </p:cNvPr>
          <p:cNvSpPr txBox="1"/>
          <p:nvPr/>
        </p:nvSpPr>
        <p:spPr>
          <a:xfrm>
            <a:off x="7450219" y="4823671"/>
            <a:ext cx="3385612" cy="492443"/>
          </a:xfrm>
          <a:prstGeom prst="rect">
            <a:avLst/>
          </a:prstGeom>
          <a:noFill/>
        </p:spPr>
        <p:txBody>
          <a:bodyPr wrap="square" rtlCol="0">
            <a:spAutoFit/>
          </a:bodyPr>
          <a:lstStyle/>
          <a:p>
            <a:r>
              <a:rPr lang="en-US" sz="2600" dirty="0">
                <a:solidFill>
                  <a:srgbClr val="112D18"/>
                </a:solidFill>
                <a:latin typeface="Arial" panose="020B0604020202020204" pitchFamily="34" charset="0"/>
                <a:cs typeface="Arial" panose="020B0604020202020204" pitchFamily="34" charset="0"/>
              </a:rPr>
              <a:t>Gap: </a:t>
            </a:r>
            <a:r>
              <a:rPr lang="en-US" sz="2600" b="1" dirty="0">
                <a:solidFill>
                  <a:srgbClr val="112D18"/>
                </a:solidFill>
                <a:latin typeface="Arial" panose="020B0604020202020204" pitchFamily="34" charset="0"/>
                <a:cs typeface="Arial" panose="020B0604020202020204" pitchFamily="34" charset="0"/>
              </a:rPr>
              <a:t>13%</a:t>
            </a:r>
          </a:p>
        </p:txBody>
      </p:sp>
      <p:cxnSp>
        <p:nvCxnSpPr>
          <p:cNvPr id="15" name="Straight Connector 14">
            <a:extLst>
              <a:ext uri="{FF2B5EF4-FFF2-40B4-BE49-F238E27FC236}">
                <a16:creationId xmlns:a16="http://schemas.microsoft.com/office/drawing/2014/main" id="{37651EB8-E736-0597-76EB-D9B1DEC982C3}"/>
              </a:ext>
            </a:extLst>
          </p:cNvPr>
          <p:cNvCxnSpPr>
            <a:cxnSpLocks/>
          </p:cNvCxnSpPr>
          <p:nvPr/>
        </p:nvCxnSpPr>
        <p:spPr>
          <a:xfrm>
            <a:off x="7450218" y="4567773"/>
            <a:ext cx="3291840"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F1D80D7-CB3F-EF2E-F95F-16C1DE34826C}"/>
              </a:ext>
            </a:extLst>
          </p:cNvPr>
          <p:cNvCxnSpPr>
            <a:cxnSpLocks/>
          </p:cNvCxnSpPr>
          <p:nvPr/>
        </p:nvCxnSpPr>
        <p:spPr>
          <a:xfrm>
            <a:off x="7450218" y="3226153"/>
            <a:ext cx="3291840"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300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36EC10-7775-3FA2-4347-A05B90A06E18}"/>
              </a:ext>
            </a:extLst>
          </p:cNvPr>
          <p:cNvSpPr>
            <a:spLocks noGrp="1"/>
          </p:cNvSpPr>
          <p:nvPr>
            <p:ph type="body" sz="quarter" idx="11"/>
          </p:nvPr>
        </p:nvSpPr>
        <p:spPr/>
        <p:txBody>
          <a:bodyPr/>
          <a:lstStyle/>
          <a:p>
            <a:r>
              <a:rPr lang="en-US" dirty="0"/>
              <a:t>Additional savings</a:t>
            </a:r>
          </a:p>
        </p:txBody>
      </p:sp>
      <p:sp>
        <p:nvSpPr>
          <p:cNvPr id="3" name="Text Placeholder 2">
            <a:extLst>
              <a:ext uri="{FF2B5EF4-FFF2-40B4-BE49-F238E27FC236}">
                <a16:creationId xmlns:a16="http://schemas.microsoft.com/office/drawing/2014/main" id="{1D84662D-138F-D33A-562B-C8F538616BB0}"/>
              </a:ext>
            </a:extLst>
          </p:cNvPr>
          <p:cNvSpPr>
            <a:spLocks noGrp="1"/>
          </p:cNvSpPr>
          <p:nvPr>
            <p:ph type="body" sz="quarter" idx="10"/>
          </p:nvPr>
        </p:nvSpPr>
        <p:spPr>
          <a:xfrm>
            <a:off x="2708005" y="1674484"/>
            <a:ext cx="1600200" cy="2016247"/>
          </a:xfrm>
        </p:spPr>
        <p:txBody>
          <a:bodyPr/>
          <a:lstStyle/>
          <a:p>
            <a:r>
              <a:rPr lang="en-US" dirty="0">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2789572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8A6D480-79A7-97EF-0950-CFD94A5F099F}"/>
              </a:ext>
            </a:extLst>
          </p:cNvPr>
          <p:cNvSpPr txBox="1">
            <a:spLocks/>
          </p:cNvSpPr>
          <p:nvPr/>
        </p:nvSpPr>
        <p:spPr>
          <a:xfrm>
            <a:off x="5706624" y="854273"/>
            <a:ext cx="4392416" cy="200027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8400" b="1" dirty="0">
                <a:solidFill>
                  <a:srgbClr val="112D18"/>
                </a:solidFill>
                <a:latin typeface="Arial" panose="020B0604020202020204" pitchFamily="34" charset="0"/>
                <a:cs typeface="Arial" panose="020B0604020202020204" pitchFamily="34" charset="0"/>
              </a:rPr>
              <a:t>Did you know?</a:t>
            </a:r>
          </a:p>
        </p:txBody>
      </p:sp>
      <p:sp>
        <p:nvSpPr>
          <p:cNvPr id="7" name="TextBox 6">
            <a:extLst>
              <a:ext uri="{FF2B5EF4-FFF2-40B4-BE49-F238E27FC236}">
                <a16:creationId xmlns:a16="http://schemas.microsoft.com/office/drawing/2014/main" id="{F939553E-7827-8842-9971-60708C1BE9D7}"/>
              </a:ext>
            </a:extLst>
          </p:cNvPr>
          <p:cNvSpPr txBox="1"/>
          <p:nvPr/>
        </p:nvSpPr>
        <p:spPr>
          <a:xfrm>
            <a:off x="5283199" y="2988289"/>
            <a:ext cx="5821682" cy="2723823"/>
          </a:xfrm>
          <a:prstGeom prst="rect">
            <a:avLst/>
          </a:prstGeom>
          <a:noFill/>
        </p:spPr>
        <p:txBody>
          <a:bodyPr wrap="square" rtlCol="0">
            <a:spAutoFit/>
          </a:bodyPr>
          <a:lstStyle/>
          <a:p>
            <a:pPr marL="457200" indent="-457200">
              <a:spcAft>
                <a:spcPts val="1800"/>
              </a:spcAft>
              <a:buBlip>
                <a:blip r:embed="rId3"/>
              </a:buBlip>
            </a:pPr>
            <a:r>
              <a:rPr lang="en-US" sz="2600" dirty="0">
                <a:solidFill>
                  <a:schemeClr val="bg1"/>
                </a:solidFill>
                <a:latin typeface="Arial" panose="020B0604020202020204" pitchFamily="34" charset="0"/>
                <a:cs typeface="Arial" panose="020B0604020202020204" pitchFamily="34" charset="0"/>
              </a:rPr>
              <a:t>Making pretax contributions to a retirement savings account reduces your taxable income.</a:t>
            </a:r>
          </a:p>
          <a:p>
            <a:pPr marL="457200" indent="-457200">
              <a:spcAft>
                <a:spcPts val="1800"/>
              </a:spcAft>
              <a:buBlip>
                <a:blip r:embed="rId3"/>
              </a:buBlip>
            </a:pPr>
            <a:r>
              <a:rPr lang="en-US" sz="2600" dirty="0">
                <a:solidFill>
                  <a:schemeClr val="bg1"/>
                </a:solidFill>
                <a:latin typeface="Arial" panose="020B0604020202020204" pitchFamily="34" charset="0"/>
                <a:cs typeface="Arial" panose="020B0604020202020204" pitchFamily="34" charset="0"/>
              </a:rPr>
              <a:t>The earlier you start saving, the less you need to contribute each month to reach your savings goals.</a:t>
            </a:r>
            <a:endParaRPr lang="en-US" sz="2600" dirty="0"/>
          </a:p>
        </p:txBody>
      </p:sp>
    </p:spTree>
    <p:extLst>
      <p:ext uri="{BB962C8B-B14F-4D97-AF65-F5344CB8AC3E}">
        <p14:creationId xmlns:p14="http://schemas.microsoft.com/office/powerpoint/2010/main" val="276309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A5CFD-CC47-6D44-582E-B88F0155950D}"/>
              </a:ext>
            </a:extLst>
          </p:cNvPr>
          <p:cNvSpPr>
            <a:spLocks noGrp="1"/>
          </p:cNvSpPr>
          <p:nvPr>
            <p:ph type="title"/>
          </p:nvPr>
        </p:nvSpPr>
        <p:spPr/>
        <p:txBody>
          <a:bodyPr/>
          <a:lstStyle/>
          <a:p>
            <a:r>
              <a:rPr lang="en-US" dirty="0"/>
              <a:t>Start saving now</a:t>
            </a:r>
          </a:p>
        </p:txBody>
      </p:sp>
      <p:graphicFrame>
        <p:nvGraphicFramePr>
          <p:cNvPr id="3" name="Chart 2">
            <a:extLst>
              <a:ext uri="{FF2B5EF4-FFF2-40B4-BE49-F238E27FC236}">
                <a16:creationId xmlns:a16="http://schemas.microsoft.com/office/drawing/2014/main" id="{A931BB20-2BF5-08BB-6696-DA560D5D6215}"/>
              </a:ext>
            </a:extLst>
          </p:cNvPr>
          <p:cNvGraphicFramePr/>
          <p:nvPr>
            <p:extLst>
              <p:ext uri="{D42A27DB-BD31-4B8C-83A1-F6EECF244321}">
                <p14:modId xmlns:p14="http://schemas.microsoft.com/office/powerpoint/2010/main" val="4213439441"/>
              </p:ext>
            </p:extLst>
          </p:nvPr>
        </p:nvGraphicFramePr>
        <p:xfrm>
          <a:off x="1807289" y="1180758"/>
          <a:ext cx="8577421" cy="515826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D2383D6D-D573-7FF1-4D66-8D90C915CCE5}"/>
              </a:ext>
            </a:extLst>
          </p:cNvPr>
          <p:cNvSpPr txBox="1"/>
          <p:nvPr/>
        </p:nvSpPr>
        <p:spPr>
          <a:xfrm>
            <a:off x="8868973" y="1193157"/>
            <a:ext cx="1500733" cy="461665"/>
          </a:xfrm>
          <a:prstGeom prst="rect">
            <a:avLst/>
          </a:prstGeom>
          <a:solidFill>
            <a:schemeClr val="bg1"/>
          </a:solidFill>
          <a:ln w="12700">
            <a:solidFill>
              <a:srgbClr val="112D18"/>
            </a:solidFill>
          </a:ln>
        </p:spPr>
        <p:txBody>
          <a:bodyPr wrap="square" rtlCol="0">
            <a:spAutoFit/>
          </a:bodyPr>
          <a:lstStyle/>
          <a:p>
            <a:pPr algn="r"/>
            <a:r>
              <a:rPr lang="en-US" sz="2400" b="1" dirty="0">
                <a:solidFill>
                  <a:srgbClr val="112D18"/>
                </a:solidFill>
                <a:latin typeface="Arial" panose="020B0604020202020204" pitchFamily="34" charset="0"/>
                <a:cs typeface="Arial" panose="020B0604020202020204" pitchFamily="34" charset="0"/>
              </a:rPr>
              <a:t>$227,218</a:t>
            </a:r>
          </a:p>
        </p:txBody>
      </p:sp>
      <p:sp>
        <p:nvSpPr>
          <p:cNvPr id="5" name="TextBox 4">
            <a:extLst>
              <a:ext uri="{FF2B5EF4-FFF2-40B4-BE49-F238E27FC236}">
                <a16:creationId xmlns:a16="http://schemas.microsoft.com/office/drawing/2014/main" id="{312F2FA4-53CC-8844-CC00-7FA8FAEA51AC}"/>
              </a:ext>
            </a:extLst>
          </p:cNvPr>
          <p:cNvSpPr txBox="1"/>
          <p:nvPr/>
        </p:nvSpPr>
        <p:spPr>
          <a:xfrm>
            <a:off x="8868974" y="2780091"/>
            <a:ext cx="1500733" cy="461665"/>
          </a:xfrm>
          <a:prstGeom prst="rect">
            <a:avLst/>
          </a:prstGeom>
          <a:solidFill>
            <a:schemeClr val="bg1"/>
          </a:solidFill>
          <a:ln w="12700">
            <a:solidFill>
              <a:srgbClr val="518159"/>
            </a:solidFill>
          </a:ln>
        </p:spPr>
        <p:txBody>
          <a:bodyPr wrap="square" rtlCol="0">
            <a:spAutoFit/>
          </a:bodyPr>
          <a:lstStyle/>
          <a:p>
            <a:pPr algn="r"/>
            <a:r>
              <a:rPr lang="en-US" sz="2400" b="1" dirty="0">
                <a:solidFill>
                  <a:srgbClr val="518159"/>
                </a:solidFill>
                <a:latin typeface="Arial" panose="020B0604020202020204" pitchFamily="34" charset="0"/>
                <a:cs typeface="Arial" panose="020B0604020202020204" pitchFamily="34" charset="0"/>
              </a:rPr>
              <a:t>$123,309</a:t>
            </a:r>
          </a:p>
        </p:txBody>
      </p:sp>
    </p:spTree>
    <p:extLst>
      <p:ext uri="{BB962C8B-B14F-4D97-AF65-F5344CB8AC3E}">
        <p14:creationId xmlns:p14="http://schemas.microsoft.com/office/powerpoint/2010/main" val="1187272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BDFF5F3-BB04-A278-47BC-0FB663631B0A}"/>
              </a:ext>
            </a:extLst>
          </p:cNvPr>
          <p:cNvGrpSpPr/>
          <p:nvPr/>
        </p:nvGrpSpPr>
        <p:grpSpPr>
          <a:xfrm>
            <a:off x="3397275" y="156965"/>
            <a:ext cx="5397450" cy="5292843"/>
            <a:chOff x="2708450" y="156965"/>
            <a:chExt cx="5903180" cy="5788771"/>
          </a:xfrm>
        </p:grpSpPr>
        <p:pic>
          <p:nvPicPr>
            <p:cNvPr id="3" name="Picture 2">
              <a:extLst>
                <a:ext uri="{FF2B5EF4-FFF2-40B4-BE49-F238E27FC236}">
                  <a16:creationId xmlns:a16="http://schemas.microsoft.com/office/drawing/2014/main" id="{4CE05011-2E81-24E7-CCF5-D14929BDCEE0}"/>
                </a:ext>
              </a:extLst>
            </p:cNvPr>
            <p:cNvPicPr>
              <a:picLocks noChangeAspect="1"/>
            </p:cNvPicPr>
            <p:nvPr/>
          </p:nvPicPr>
          <p:blipFill rotWithShape="1">
            <a:blip r:embed="rId3"/>
            <a:srcRect t="4941"/>
            <a:stretch/>
          </p:blipFill>
          <p:spPr>
            <a:xfrm>
              <a:off x="2708450" y="156965"/>
              <a:ext cx="5903180" cy="3814219"/>
            </a:xfrm>
            <a:prstGeom prst="rect">
              <a:avLst/>
            </a:prstGeom>
          </p:spPr>
        </p:pic>
        <p:pic>
          <p:nvPicPr>
            <p:cNvPr id="4" name="Picture 3">
              <a:hlinkClick r:id="rId4"/>
              <a:extLst>
                <a:ext uri="{FF2B5EF4-FFF2-40B4-BE49-F238E27FC236}">
                  <a16:creationId xmlns:a16="http://schemas.microsoft.com/office/drawing/2014/main" id="{9B7A2574-7B87-1230-FE3C-C6204F597093}"/>
                </a:ext>
              </a:extLst>
            </p:cNvPr>
            <p:cNvPicPr>
              <a:picLocks noChangeAspect="1"/>
            </p:cNvPicPr>
            <p:nvPr/>
          </p:nvPicPr>
          <p:blipFill rotWithShape="1">
            <a:blip r:embed="rId5"/>
            <a:srcRect t="3406"/>
            <a:stretch/>
          </p:blipFill>
          <p:spPr>
            <a:xfrm>
              <a:off x="2708450" y="3954674"/>
              <a:ext cx="5903180" cy="1991062"/>
            </a:xfrm>
            <a:prstGeom prst="rect">
              <a:avLst/>
            </a:prstGeom>
          </p:spPr>
        </p:pic>
      </p:grpSp>
      <p:sp>
        <p:nvSpPr>
          <p:cNvPr id="5" name="TextBox 4">
            <a:extLst>
              <a:ext uri="{FF2B5EF4-FFF2-40B4-BE49-F238E27FC236}">
                <a16:creationId xmlns:a16="http://schemas.microsoft.com/office/drawing/2014/main" id="{5972C196-4156-C4D2-1F20-998D3EC16393}"/>
              </a:ext>
            </a:extLst>
          </p:cNvPr>
          <p:cNvSpPr txBox="1"/>
          <p:nvPr/>
        </p:nvSpPr>
        <p:spPr>
          <a:xfrm>
            <a:off x="1534160" y="3896019"/>
            <a:ext cx="1833683"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Benefits of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saving early</a:t>
            </a:r>
          </a:p>
        </p:txBody>
      </p:sp>
      <p:pic>
        <p:nvPicPr>
          <p:cNvPr id="6" name="Picture 5" descr="Qr code&#10;&#10;Description automatically generated">
            <a:extLst>
              <a:ext uri="{FF2B5EF4-FFF2-40B4-BE49-F238E27FC236}">
                <a16:creationId xmlns:a16="http://schemas.microsoft.com/office/drawing/2014/main" id="{03D2D6F1-8369-5485-A1B5-D7459D2B24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732" y="5483997"/>
            <a:ext cx="731520" cy="731520"/>
          </a:xfrm>
          <a:prstGeom prst="rect">
            <a:avLst/>
          </a:prstGeom>
          <a:ln w="28575">
            <a:solidFill>
              <a:srgbClr val="112D18"/>
            </a:solidFill>
            <a:miter lim="800000"/>
          </a:ln>
        </p:spPr>
      </p:pic>
      <p:cxnSp>
        <p:nvCxnSpPr>
          <p:cNvPr id="7" name="Straight Arrow Connector 6">
            <a:extLst>
              <a:ext uri="{FF2B5EF4-FFF2-40B4-BE49-F238E27FC236}">
                <a16:creationId xmlns:a16="http://schemas.microsoft.com/office/drawing/2014/main" id="{AA4103DF-934A-90A4-EF5A-060360285D33}"/>
              </a:ext>
            </a:extLst>
          </p:cNvPr>
          <p:cNvCxnSpPr>
            <a:cxnSpLocks/>
          </p:cNvCxnSpPr>
          <p:nvPr/>
        </p:nvCxnSpPr>
        <p:spPr>
          <a:xfrm>
            <a:off x="1600206" y="4633445"/>
            <a:ext cx="2571243" cy="0"/>
          </a:xfrm>
          <a:prstGeom prst="straightConnector1">
            <a:avLst/>
          </a:prstGeom>
          <a:ln w="47625">
            <a:solidFill>
              <a:srgbClr val="112D18"/>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076106FD-DE40-F3E0-AD71-4E4743E31A65}"/>
              </a:ext>
            </a:extLst>
          </p:cNvPr>
          <p:cNvSpPr txBox="1"/>
          <p:nvPr/>
        </p:nvSpPr>
        <p:spPr>
          <a:xfrm>
            <a:off x="1128808" y="5557611"/>
            <a:ext cx="3102601" cy="584775"/>
          </a:xfrm>
          <a:prstGeom prst="rect">
            <a:avLst/>
          </a:prstGeom>
          <a:noFill/>
        </p:spPr>
        <p:txBody>
          <a:bodyPr wrap="square" rtlCol="0" anchor="ctr">
            <a:spAutoFit/>
          </a:bodyPr>
          <a:lstStyle/>
          <a:p>
            <a:r>
              <a:rPr lang="en-US" sz="1600" dirty="0">
                <a:solidFill>
                  <a:schemeClr val="bg1"/>
                </a:solidFill>
                <a:latin typeface="Arial" panose="020B0604020202020204" pitchFamily="34" charset="0"/>
                <a:cs typeface="Arial" panose="020B0604020202020204" pitchFamily="34" charset="0"/>
              </a:rPr>
              <a:t>Scan the QR code to visit</a:t>
            </a:r>
            <a:br>
              <a:rPr lang="en-US" sz="1600" dirty="0">
                <a:solidFill>
                  <a:schemeClr val="bg1"/>
                </a:solidFill>
                <a:latin typeface="Arial" panose="020B0604020202020204" pitchFamily="34" charset="0"/>
                <a:cs typeface="Arial" panose="020B0604020202020204" pitchFamily="34" charset="0"/>
              </a:rPr>
            </a:br>
            <a:r>
              <a:rPr lang="en-US" sz="1600" b="1" dirty="0" err="1">
                <a:solidFill>
                  <a:schemeClr val="bg1"/>
                </a:solidFill>
                <a:latin typeface="Arial" panose="020B0604020202020204" pitchFamily="34" charset="0"/>
                <a:cs typeface="Arial" panose="020B0604020202020204" pitchFamily="34" charset="0"/>
              </a:rPr>
              <a:t>CalSTRS.com</a:t>
            </a:r>
            <a:r>
              <a:rPr lang="en-US" sz="1600" b="1" dirty="0">
                <a:solidFill>
                  <a:schemeClr val="bg1"/>
                </a:solidFill>
                <a:latin typeface="Arial" panose="020B0604020202020204" pitchFamily="34" charset="0"/>
                <a:cs typeface="Arial" panose="020B0604020202020204" pitchFamily="34" charset="0"/>
              </a:rPr>
              <a:t>/calculators</a:t>
            </a:r>
            <a:r>
              <a:rPr lang="en-US" sz="1600" dirty="0">
                <a:solidFill>
                  <a:schemeClr val="bg1"/>
                </a:solidFill>
                <a:latin typeface="Arial" panose="020B0604020202020204" pitchFamily="34" charset="0"/>
                <a:cs typeface="Arial" panose="020B0604020202020204" pitchFamily="34" charset="0"/>
              </a:rPr>
              <a:t>.</a:t>
            </a:r>
            <a:endParaRPr lang="en-US" sz="160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5206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walking together&#10;&#10;Description automatically generated">
            <a:extLst>
              <a:ext uri="{FF2B5EF4-FFF2-40B4-BE49-F238E27FC236}">
                <a16:creationId xmlns:a16="http://schemas.microsoft.com/office/drawing/2014/main" id="{C5EA4DBF-61CD-D122-8034-06989611D715}"/>
              </a:ext>
            </a:extLst>
          </p:cNvPr>
          <p:cNvPicPr>
            <a:picLocks noChangeAspect="1"/>
          </p:cNvPicPr>
          <p:nvPr/>
        </p:nvPicPr>
        <p:blipFill rotWithShape="1">
          <a:blip r:embed="rId3"/>
          <a:srcRect t="3215" b="11175"/>
          <a:stretch/>
        </p:blipFill>
        <p:spPr>
          <a:xfrm>
            <a:off x="0" y="0"/>
            <a:ext cx="12192000" cy="4057048"/>
          </a:xfrm>
          <a:prstGeom prst="rect">
            <a:avLst/>
          </a:prstGeom>
        </p:spPr>
      </p:pic>
      <p:sp>
        <p:nvSpPr>
          <p:cNvPr id="3" name="TextBox 2">
            <a:extLst>
              <a:ext uri="{FF2B5EF4-FFF2-40B4-BE49-F238E27FC236}">
                <a16:creationId xmlns:a16="http://schemas.microsoft.com/office/drawing/2014/main" id="{D3D0A174-2B15-133D-FF75-71DC1409C31D}"/>
              </a:ext>
            </a:extLst>
          </p:cNvPr>
          <p:cNvSpPr txBox="1"/>
          <p:nvPr/>
        </p:nvSpPr>
        <p:spPr>
          <a:xfrm>
            <a:off x="4610643" y="4264967"/>
            <a:ext cx="7289625" cy="2031325"/>
          </a:xfrm>
          <a:prstGeom prst="rect">
            <a:avLst/>
          </a:prstGeom>
          <a:noFill/>
        </p:spPr>
        <p:txBody>
          <a:bodyPr wrap="square" anchor="ctr">
            <a:spAutoFit/>
          </a:bodyPr>
          <a:lstStyle/>
          <a:p>
            <a:pPr marL="457200" indent="-457200">
              <a:spcAft>
                <a:spcPts val="1200"/>
              </a:spcAft>
              <a:buBlip>
                <a:blip r:embed="rId4"/>
              </a:buBlip>
            </a:pPr>
            <a:r>
              <a:rPr lang="en-US" sz="2400" dirty="0">
                <a:latin typeface="Arial" panose="020B0604020202020204" pitchFamily="34" charset="0"/>
                <a:cs typeface="Arial" panose="020B0604020202020204" pitchFamily="34" charset="0"/>
              </a:rPr>
              <a:t>Tax-deferred retirement savings.</a:t>
            </a:r>
          </a:p>
          <a:p>
            <a:pPr marL="457200" indent="-457200">
              <a:spcAft>
                <a:spcPts val="1200"/>
              </a:spcAft>
              <a:buBlip>
                <a:blip r:embed="rId4"/>
              </a:buBlip>
            </a:pPr>
            <a:r>
              <a:rPr lang="en-US" sz="2400" dirty="0">
                <a:latin typeface="Arial" panose="020B0604020202020204" pitchFamily="34" charset="0"/>
                <a:cs typeface="Arial" panose="020B0604020202020204" pitchFamily="34" charset="0"/>
              </a:rPr>
              <a:t>Low and transparent costs.</a:t>
            </a:r>
          </a:p>
          <a:p>
            <a:pPr marL="457200" indent="-457200">
              <a:spcAft>
                <a:spcPts val="1200"/>
              </a:spcAft>
              <a:buBlip>
                <a:blip r:embed="rId4"/>
              </a:buBlip>
            </a:pPr>
            <a:r>
              <a:rPr lang="en-US" sz="2400" dirty="0">
                <a:latin typeface="Arial" panose="020B0604020202020204" pitchFamily="34" charset="0"/>
                <a:cs typeface="Arial" panose="020B0604020202020204" pitchFamily="34" charset="0"/>
              </a:rPr>
              <a:t>No commissions, load fees or surrender charges.</a:t>
            </a:r>
          </a:p>
          <a:p>
            <a:pPr marL="457200" indent="-457200">
              <a:buBlip>
                <a:blip r:embed="rId4"/>
              </a:buBlip>
            </a:pPr>
            <a:r>
              <a:rPr lang="en-US" sz="2400" dirty="0">
                <a:latin typeface="Arial" panose="020B0604020202020204" pitchFamily="34" charset="0"/>
                <a:cs typeface="Arial" panose="020B0604020202020204" pitchFamily="34" charset="0"/>
              </a:rPr>
              <a:t>Flexible investment options.</a:t>
            </a:r>
          </a:p>
        </p:txBody>
      </p:sp>
      <p:sp>
        <p:nvSpPr>
          <p:cNvPr id="4" name="Rectangle 3">
            <a:extLst>
              <a:ext uri="{FF2B5EF4-FFF2-40B4-BE49-F238E27FC236}">
                <a16:creationId xmlns:a16="http://schemas.microsoft.com/office/drawing/2014/main" id="{EEEC5E2D-F3EC-4776-7E4D-55EBD3130A52}"/>
              </a:ext>
            </a:extLst>
          </p:cNvPr>
          <p:cNvSpPr/>
          <p:nvPr/>
        </p:nvSpPr>
        <p:spPr>
          <a:xfrm>
            <a:off x="0" y="3554311"/>
            <a:ext cx="12192000" cy="548640"/>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25663CF-45E7-07EB-609D-9CC664A4A23F}"/>
              </a:ext>
            </a:extLst>
          </p:cNvPr>
          <p:cNvPicPr>
            <a:picLocks noChangeAspect="1"/>
          </p:cNvPicPr>
          <p:nvPr/>
        </p:nvPicPr>
        <p:blipFill>
          <a:blip r:embed="rId5"/>
          <a:stretch>
            <a:fillRect/>
          </a:stretch>
        </p:blipFill>
        <p:spPr>
          <a:xfrm>
            <a:off x="226849" y="4264967"/>
            <a:ext cx="2181487" cy="899080"/>
          </a:xfrm>
          <a:prstGeom prst="rect">
            <a:avLst/>
          </a:prstGeom>
        </p:spPr>
      </p:pic>
      <p:grpSp>
        <p:nvGrpSpPr>
          <p:cNvPr id="7" name="Group 6">
            <a:extLst>
              <a:ext uri="{FF2B5EF4-FFF2-40B4-BE49-F238E27FC236}">
                <a16:creationId xmlns:a16="http://schemas.microsoft.com/office/drawing/2014/main" id="{782C8DFC-5544-0718-842E-A61094EFDD47}"/>
              </a:ext>
            </a:extLst>
          </p:cNvPr>
          <p:cNvGrpSpPr/>
          <p:nvPr/>
        </p:nvGrpSpPr>
        <p:grpSpPr>
          <a:xfrm>
            <a:off x="2653483" y="3595382"/>
            <a:ext cx="6885034" cy="461665"/>
            <a:chOff x="1631832" y="3585222"/>
            <a:chExt cx="6885034" cy="461665"/>
          </a:xfrm>
        </p:grpSpPr>
        <p:sp>
          <p:nvSpPr>
            <p:cNvPr id="8" name="TextBox 7">
              <a:extLst>
                <a:ext uri="{FF2B5EF4-FFF2-40B4-BE49-F238E27FC236}">
                  <a16:creationId xmlns:a16="http://schemas.microsoft.com/office/drawing/2014/main" id="{B635D1C9-DEC5-A421-601A-43921AA91E49}"/>
                </a:ext>
              </a:extLst>
            </p:cNvPr>
            <p:cNvSpPr txBox="1"/>
            <p:nvPr/>
          </p:nvSpPr>
          <p:spPr>
            <a:xfrm>
              <a:off x="1631832" y="3585222"/>
              <a:ext cx="1124472" cy="461665"/>
            </a:xfrm>
            <a:prstGeom prst="rect">
              <a:avLst/>
            </a:prstGeom>
            <a:noFill/>
          </p:spPr>
          <p:txBody>
            <a:bodyPr wrap="square">
              <a:spAutoFit/>
            </a:bodyPr>
            <a:lstStyle/>
            <a:p>
              <a:pPr algn="ctr">
                <a:spcAft>
                  <a:spcPts val="1200"/>
                </a:spcAft>
              </a:pPr>
              <a:r>
                <a:rPr lang="en-US" sz="2400" dirty="0">
                  <a:solidFill>
                    <a:schemeClr val="bg1"/>
                  </a:solidFill>
                  <a:latin typeface="Arial" panose="020B0604020202020204" pitchFamily="34" charset="0"/>
                  <a:cs typeface="Arial" panose="020B0604020202020204" pitchFamily="34" charset="0"/>
                </a:rPr>
                <a:t>403(b)</a:t>
              </a:r>
            </a:p>
          </p:txBody>
        </p:sp>
        <p:sp>
          <p:nvSpPr>
            <p:cNvPr id="9" name="TextBox 8">
              <a:extLst>
                <a:ext uri="{FF2B5EF4-FFF2-40B4-BE49-F238E27FC236}">
                  <a16:creationId xmlns:a16="http://schemas.microsoft.com/office/drawing/2014/main" id="{F38E12DF-70FD-38E0-5DA3-66BF87FBDE61}"/>
                </a:ext>
              </a:extLst>
            </p:cNvPr>
            <p:cNvSpPr txBox="1"/>
            <p:nvPr/>
          </p:nvSpPr>
          <p:spPr>
            <a:xfrm>
              <a:off x="3085377" y="3585222"/>
              <a:ext cx="1124472" cy="461665"/>
            </a:xfrm>
            <a:prstGeom prst="rect">
              <a:avLst/>
            </a:prstGeom>
            <a:noFill/>
          </p:spPr>
          <p:txBody>
            <a:bodyPr wrap="square">
              <a:spAutoFit/>
            </a:bodyPr>
            <a:lstStyle/>
            <a:p>
              <a:pPr algn="ctr">
                <a:spcAft>
                  <a:spcPts val="1200"/>
                </a:spcAft>
              </a:pPr>
              <a:r>
                <a:rPr lang="en-US" sz="2400" dirty="0">
                  <a:solidFill>
                    <a:schemeClr val="bg1"/>
                  </a:solidFill>
                  <a:latin typeface="Arial" panose="020B0604020202020204" pitchFamily="34" charset="0"/>
                  <a:cs typeface="Arial" panose="020B0604020202020204" pitchFamily="34" charset="0"/>
                </a:rPr>
                <a:t>457(b)</a:t>
              </a:r>
            </a:p>
          </p:txBody>
        </p:sp>
        <p:sp>
          <p:nvSpPr>
            <p:cNvPr id="10" name="TextBox 9">
              <a:extLst>
                <a:ext uri="{FF2B5EF4-FFF2-40B4-BE49-F238E27FC236}">
                  <a16:creationId xmlns:a16="http://schemas.microsoft.com/office/drawing/2014/main" id="{861A0CCA-0619-83EC-4A7F-44E2DCE2BDB5}"/>
                </a:ext>
              </a:extLst>
            </p:cNvPr>
            <p:cNvSpPr txBox="1"/>
            <p:nvPr/>
          </p:nvSpPr>
          <p:spPr>
            <a:xfrm>
              <a:off x="4493440" y="3585222"/>
              <a:ext cx="1870655" cy="461665"/>
            </a:xfrm>
            <a:prstGeom prst="rect">
              <a:avLst/>
            </a:prstGeom>
            <a:noFill/>
          </p:spPr>
          <p:txBody>
            <a:bodyPr wrap="square">
              <a:spAutoFit/>
            </a:bodyPr>
            <a:lstStyle/>
            <a:p>
              <a:pPr algn="ctr">
                <a:spcAft>
                  <a:spcPts val="1200"/>
                </a:spcAft>
              </a:pPr>
              <a:r>
                <a:rPr lang="en-US" sz="2400" dirty="0">
                  <a:solidFill>
                    <a:schemeClr val="bg1"/>
                  </a:solidFill>
                  <a:latin typeface="Arial" panose="020B0604020202020204" pitchFamily="34" charset="0"/>
                  <a:cs typeface="Arial" panose="020B0604020202020204" pitchFamily="34" charset="0"/>
                </a:rPr>
                <a:t>Roth 403(b)</a:t>
              </a:r>
            </a:p>
          </p:txBody>
        </p:sp>
        <p:grpSp>
          <p:nvGrpSpPr>
            <p:cNvPr id="11" name="Group 10">
              <a:extLst>
                <a:ext uri="{FF2B5EF4-FFF2-40B4-BE49-F238E27FC236}">
                  <a16:creationId xmlns:a16="http://schemas.microsoft.com/office/drawing/2014/main" id="{3A387E8D-FAA2-8AF3-445D-DCAEEB578D25}"/>
                </a:ext>
                <a:ext uri="{C183D7F6-B498-43B3-948B-1728B52AA6E4}">
                  <adec:decorative xmlns:adec="http://schemas.microsoft.com/office/drawing/2017/decorative" val="1"/>
                </a:ext>
              </a:extLst>
            </p:cNvPr>
            <p:cNvGrpSpPr/>
            <p:nvPr/>
          </p:nvGrpSpPr>
          <p:grpSpPr>
            <a:xfrm>
              <a:off x="2787891" y="3704490"/>
              <a:ext cx="3836084" cy="244365"/>
              <a:chOff x="2697149" y="6012563"/>
              <a:chExt cx="3836084" cy="244365"/>
            </a:xfrm>
          </p:grpSpPr>
          <p:pic>
            <p:nvPicPr>
              <p:cNvPr id="13" name="Picture 12" descr="A green cross on a black background&#10;&#10;Description automatically generated with medium confidence">
                <a:extLst>
                  <a:ext uri="{FF2B5EF4-FFF2-40B4-BE49-F238E27FC236}">
                    <a16:creationId xmlns:a16="http://schemas.microsoft.com/office/drawing/2014/main" id="{3C584067-EDA8-7439-CBC5-B5BB0DF8AF34}"/>
                  </a:ext>
                </a:extLst>
              </p:cNvPr>
              <p:cNvPicPr>
                <a:picLocks noChangeAspect="1"/>
              </p:cNvPicPr>
              <p:nvPr/>
            </p:nvPicPr>
            <p:blipFill>
              <a:blip r:embed="rId4"/>
              <a:stretch>
                <a:fillRect/>
              </a:stretch>
            </p:blipFill>
            <p:spPr>
              <a:xfrm>
                <a:off x="2697149" y="6012563"/>
                <a:ext cx="242951" cy="242951"/>
              </a:xfrm>
              <a:prstGeom prst="rect">
                <a:avLst/>
              </a:prstGeom>
            </p:spPr>
          </p:pic>
          <p:pic>
            <p:nvPicPr>
              <p:cNvPr id="14" name="Picture 13" descr="A green cross on a black background&#10;&#10;Description automatically generated with medium confidence">
                <a:extLst>
                  <a:ext uri="{FF2B5EF4-FFF2-40B4-BE49-F238E27FC236}">
                    <a16:creationId xmlns:a16="http://schemas.microsoft.com/office/drawing/2014/main" id="{BD1DA152-26ED-9FF1-24C1-10661E26983C}"/>
                  </a:ext>
                </a:extLst>
              </p:cNvPr>
              <p:cNvPicPr>
                <a:picLocks noChangeAspect="1"/>
              </p:cNvPicPr>
              <p:nvPr/>
            </p:nvPicPr>
            <p:blipFill>
              <a:blip r:embed="rId4"/>
              <a:stretch>
                <a:fillRect/>
              </a:stretch>
            </p:blipFill>
            <p:spPr>
              <a:xfrm>
                <a:off x="4139427" y="6012564"/>
                <a:ext cx="242951" cy="242951"/>
              </a:xfrm>
              <a:prstGeom prst="rect">
                <a:avLst/>
              </a:prstGeom>
            </p:spPr>
          </p:pic>
          <p:pic>
            <p:nvPicPr>
              <p:cNvPr id="15" name="Picture 14" descr="A green cross on a black background&#10;&#10;Description automatically generated with medium confidence">
                <a:extLst>
                  <a:ext uri="{FF2B5EF4-FFF2-40B4-BE49-F238E27FC236}">
                    <a16:creationId xmlns:a16="http://schemas.microsoft.com/office/drawing/2014/main" id="{953574F0-30B8-7B32-1CF3-BC4573280CFA}"/>
                  </a:ext>
                </a:extLst>
              </p:cNvPr>
              <p:cNvPicPr>
                <a:picLocks noChangeAspect="1"/>
              </p:cNvPicPr>
              <p:nvPr/>
            </p:nvPicPr>
            <p:blipFill>
              <a:blip r:embed="rId4"/>
              <a:stretch>
                <a:fillRect/>
              </a:stretch>
            </p:blipFill>
            <p:spPr>
              <a:xfrm>
                <a:off x="6290282" y="6013977"/>
                <a:ext cx="242951" cy="242951"/>
              </a:xfrm>
              <a:prstGeom prst="rect">
                <a:avLst/>
              </a:prstGeom>
            </p:spPr>
          </p:pic>
        </p:grpSp>
        <p:sp>
          <p:nvSpPr>
            <p:cNvPr id="12" name="TextBox 11">
              <a:extLst>
                <a:ext uri="{FF2B5EF4-FFF2-40B4-BE49-F238E27FC236}">
                  <a16:creationId xmlns:a16="http://schemas.microsoft.com/office/drawing/2014/main" id="{E9386F08-8103-BA61-43AE-9A0F5EA7F8E8}"/>
                </a:ext>
              </a:extLst>
            </p:cNvPr>
            <p:cNvSpPr txBox="1"/>
            <p:nvPr/>
          </p:nvSpPr>
          <p:spPr>
            <a:xfrm>
              <a:off x="6714857" y="3585222"/>
              <a:ext cx="1802009" cy="461665"/>
            </a:xfrm>
            <a:prstGeom prst="rect">
              <a:avLst/>
            </a:prstGeom>
            <a:noFill/>
          </p:spPr>
          <p:txBody>
            <a:bodyPr wrap="square">
              <a:spAutoFit/>
            </a:bodyPr>
            <a:lstStyle/>
            <a:p>
              <a:pPr algn="ctr">
                <a:spcAft>
                  <a:spcPts val="1200"/>
                </a:spcAft>
              </a:pPr>
              <a:r>
                <a:rPr lang="en-US" sz="2400" dirty="0">
                  <a:solidFill>
                    <a:schemeClr val="bg1"/>
                  </a:solidFill>
                  <a:latin typeface="Arial" panose="020B0604020202020204" pitchFamily="34" charset="0"/>
                  <a:cs typeface="Arial" panose="020B0604020202020204" pitchFamily="34" charset="0"/>
                </a:rPr>
                <a:t>Roth 457(b)</a:t>
              </a:r>
            </a:p>
          </p:txBody>
        </p:sp>
      </p:grpSp>
      <p:pic>
        <p:nvPicPr>
          <p:cNvPr id="16" name="Picture 15" descr="Qr code&#10;&#10;Description automatically generated">
            <a:extLst>
              <a:ext uri="{FF2B5EF4-FFF2-40B4-BE49-F238E27FC236}">
                <a16:creationId xmlns:a16="http://schemas.microsoft.com/office/drawing/2014/main" id="{8D321DCE-B24B-B5B8-7CF4-A4F803AE0A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732" y="5486881"/>
            <a:ext cx="731520" cy="731520"/>
          </a:xfrm>
          <a:prstGeom prst="rect">
            <a:avLst/>
          </a:prstGeom>
          <a:ln w="28575">
            <a:solidFill>
              <a:srgbClr val="518159"/>
            </a:solidFill>
            <a:miter lim="800000"/>
          </a:ln>
        </p:spPr>
      </p:pic>
      <p:sp>
        <p:nvSpPr>
          <p:cNvPr id="17" name="TextBox 16">
            <a:extLst>
              <a:ext uri="{FF2B5EF4-FFF2-40B4-BE49-F238E27FC236}">
                <a16:creationId xmlns:a16="http://schemas.microsoft.com/office/drawing/2014/main" id="{13421CBB-F72D-39B1-0205-DBA07E8315BD}"/>
              </a:ext>
            </a:extLst>
          </p:cNvPr>
          <p:cNvSpPr txBox="1"/>
          <p:nvPr/>
        </p:nvSpPr>
        <p:spPr>
          <a:xfrm>
            <a:off x="1117192" y="5553364"/>
            <a:ext cx="2582289" cy="584775"/>
          </a:xfrm>
          <a:prstGeom prst="rect">
            <a:avLst/>
          </a:prstGeom>
          <a:noFill/>
        </p:spPr>
        <p:txBody>
          <a:bodyPr wrap="square" rtlCol="0" anchor="ctr">
            <a:spAutoFit/>
          </a:bodyPr>
          <a:lstStyle/>
          <a:p>
            <a:r>
              <a:rPr lang="en-US" sz="1600" dirty="0">
                <a:latin typeface="Arial" panose="020B0604020202020204" pitchFamily="34" charset="0"/>
                <a:cs typeface="Arial" panose="020B0604020202020204" pitchFamily="34" charset="0"/>
              </a:rPr>
              <a:t>Scan the QR code to learn more at </a:t>
            </a:r>
            <a:r>
              <a:rPr lang="en-US" sz="1600" b="1" dirty="0">
                <a:latin typeface="Arial" panose="020B0604020202020204" pitchFamily="34" charset="0"/>
                <a:cs typeface="Arial" panose="020B0604020202020204" pitchFamily="34" charset="0"/>
              </a:rPr>
              <a:t>Pension2.com</a:t>
            </a:r>
            <a:r>
              <a:rPr lang="en-US" sz="1600" dirty="0">
                <a:latin typeface="Arial" panose="020B0604020202020204" pitchFamily="34" charset="0"/>
                <a:cs typeface="Arial" panose="020B0604020202020204" pitchFamily="34" charset="0"/>
              </a:rPr>
              <a:t>.</a:t>
            </a:r>
            <a:endParaRPr lang="en-US"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767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4D24B30-EC99-9907-4BEC-CD8CB8333C78}"/>
              </a:ext>
            </a:extLst>
          </p:cNvPr>
          <p:cNvSpPr txBox="1"/>
          <p:nvPr/>
        </p:nvSpPr>
        <p:spPr>
          <a:xfrm>
            <a:off x="154745" y="1613117"/>
            <a:ext cx="5158564" cy="3631763"/>
          </a:xfrm>
          <a:prstGeom prst="rect">
            <a:avLst/>
          </a:prstGeom>
          <a:noFill/>
        </p:spPr>
        <p:txBody>
          <a:bodyPr wrap="square" rtlCol="0">
            <a:spAutoFit/>
          </a:bodyPr>
          <a:lstStyle/>
          <a:p>
            <a:r>
              <a:rPr lang="en-US" sz="4600" b="1" dirty="0">
                <a:solidFill>
                  <a:schemeClr val="bg1"/>
                </a:solidFill>
                <a:latin typeface="Arial" panose="020B0604020202020204" pitchFamily="34" charset="0"/>
                <a:cs typeface="Arial" panose="020B0604020202020204" pitchFamily="34" charset="0"/>
              </a:rPr>
              <a:t>Thank you for your patience.</a:t>
            </a:r>
          </a:p>
          <a:p>
            <a:endParaRPr lang="en-US" sz="4600" b="1" dirty="0">
              <a:solidFill>
                <a:schemeClr val="bg1"/>
              </a:solidFill>
              <a:latin typeface="Arial" panose="020B0604020202020204" pitchFamily="34" charset="0"/>
              <a:cs typeface="Arial" panose="020B0604020202020204" pitchFamily="34" charset="0"/>
            </a:endParaRPr>
          </a:p>
          <a:p>
            <a:r>
              <a:rPr lang="en-US" sz="4600" b="1" dirty="0">
                <a:solidFill>
                  <a:schemeClr val="bg1"/>
                </a:solidFill>
                <a:latin typeface="Arial" panose="020B0604020202020204" pitchFamily="34" charset="0"/>
                <a:cs typeface="Arial" panose="020B0604020202020204" pitchFamily="34" charset="0"/>
              </a:rPr>
              <a:t>Your presentation will begin soon.</a:t>
            </a:r>
          </a:p>
        </p:txBody>
      </p:sp>
      <p:cxnSp>
        <p:nvCxnSpPr>
          <p:cNvPr id="11" name="Straight Connector 10">
            <a:extLst>
              <a:ext uri="{FF2B5EF4-FFF2-40B4-BE49-F238E27FC236}">
                <a16:creationId xmlns:a16="http://schemas.microsoft.com/office/drawing/2014/main" id="{EB0CE91C-94E7-46A5-BEC6-C14D05CEE64E}"/>
              </a:ext>
            </a:extLst>
          </p:cNvPr>
          <p:cNvCxnSpPr>
            <a:cxnSpLocks/>
          </p:cNvCxnSpPr>
          <p:nvPr/>
        </p:nvCxnSpPr>
        <p:spPr>
          <a:xfrm>
            <a:off x="189908" y="3428999"/>
            <a:ext cx="47598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25A9161B-EC56-5FDC-1B6C-3B58588CCC03}"/>
              </a:ext>
            </a:extLst>
          </p:cNvPr>
          <p:cNvSpPr txBox="1"/>
          <p:nvPr/>
        </p:nvSpPr>
        <p:spPr>
          <a:xfrm>
            <a:off x="6174351" y="549517"/>
            <a:ext cx="5418960" cy="1292662"/>
          </a:xfrm>
          <a:prstGeom prst="rect">
            <a:avLst/>
          </a:prstGeom>
          <a:noFill/>
        </p:spPr>
        <p:txBody>
          <a:bodyPr wrap="square" rtlCol="0">
            <a:spAutoFit/>
          </a:bodyPr>
          <a:lstStyle/>
          <a:p>
            <a:r>
              <a:rPr lang="en-US" sz="2600" b="1" dirty="0">
                <a:solidFill>
                  <a:srgbClr val="112D18"/>
                </a:solidFill>
                <a:latin typeface="Arial" panose="020B0604020202020204" pitchFamily="34" charset="0"/>
                <a:cs typeface="Arial" panose="020B0604020202020204" pitchFamily="34" charset="0"/>
              </a:rPr>
              <a:t>Did you know you have disability and survivor benefits as part of your CalSTRS membership?</a:t>
            </a:r>
          </a:p>
        </p:txBody>
      </p:sp>
      <p:pic>
        <p:nvPicPr>
          <p:cNvPr id="6" name="Picture 5">
            <a:extLst>
              <a:ext uri="{FF2B5EF4-FFF2-40B4-BE49-F238E27FC236}">
                <a16:creationId xmlns:a16="http://schemas.microsoft.com/office/drawing/2014/main" id="{709A1D7D-69C5-5738-9E42-0D52D29145B2}"/>
              </a:ext>
            </a:extLst>
          </p:cNvPr>
          <p:cNvPicPr>
            <a:picLocks noChangeAspect="1"/>
          </p:cNvPicPr>
          <p:nvPr/>
        </p:nvPicPr>
        <p:blipFill>
          <a:blip r:embed="rId3"/>
          <a:srcRect/>
          <a:stretch/>
        </p:blipFill>
        <p:spPr>
          <a:xfrm>
            <a:off x="6401926" y="5580663"/>
            <a:ext cx="731520" cy="731520"/>
          </a:xfrm>
          <a:prstGeom prst="rect">
            <a:avLst/>
          </a:prstGeom>
          <a:ln w="28575">
            <a:solidFill>
              <a:srgbClr val="518159"/>
            </a:solidFill>
            <a:miter lim="800000"/>
          </a:ln>
        </p:spPr>
      </p:pic>
      <p:sp>
        <p:nvSpPr>
          <p:cNvPr id="7" name="TextBox 6">
            <a:extLst>
              <a:ext uri="{FF2B5EF4-FFF2-40B4-BE49-F238E27FC236}">
                <a16:creationId xmlns:a16="http://schemas.microsoft.com/office/drawing/2014/main" id="{4F5166F8-0FE1-DB25-37ED-B5625C773577}"/>
              </a:ext>
            </a:extLst>
          </p:cNvPr>
          <p:cNvSpPr txBox="1"/>
          <p:nvPr/>
        </p:nvSpPr>
        <p:spPr>
          <a:xfrm>
            <a:off x="7232966" y="5623256"/>
            <a:ext cx="3994585" cy="646331"/>
          </a:xfrm>
          <a:prstGeom prst="rect">
            <a:avLst/>
          </a:prstGeom>
          <a:noFill/>
        </p:spPr>
        <p:txBody>
          <a:bodyPr wrap="square" rtlCol="0" anchor="ctr">
            <a:spAutoFit/>
          </a:bodyPr>
          <a:lstStyle/>
          <a:p>
            <a:r>
              <a:rPr lang="en-US" dirty="0">
                <a:solidFill>
                  <a:srgbClr val="112D18"/>
                </a:solidFill>
                <a:latin typeface="Arial" panose="020B0604020202020204" pitchFamily="34" charset="0"/>
                <a:cs typeface="Arial" panose="020B0604020202020204" pitchFamily="34" charset="0"/>
              </a:rPr>
              <a:t>Scan the QR code to visit</a:t>
            </a:r>
            <a:br>
              <a:rPr lang="en-US" dirty="0">
                <a:solidFill>
                  <a:srgbClr val="112D18"/>
                </a:solidFill>
                <a:latin typeface="Arial" panose="020B0604020202020204" pitchFamily="34" charset="0"/>
                <a:cs typeface="Arial" panose="020B0604020202020204" pitchFamily="34" charset="0"/>
              </a:rPr>
            </a:br>
            <a:r>
              <a:rPr lang="en-US" b="1" dirty="0" err="1">
                <a:solidFill>
                  <a:srgbClr val="112D18"/>
                </a:solidFill>
                <a:latin typeface="Arial" panose="020B0604020202020204" pitchFamily="34" charset="0"/>
                <a:cs typeface="Arial" panose="020B0604020202020204" pitchFamily="34" charset="0"/>
              </a:rPr>
              <a:t>CalSTRS.com</a:t>
            </a:r>
            <a:r>
              <a:rPr lang="en-US" b="1" dirty="0">
                <a:solidFill>
                  <a:srgbClr val="112D18"/>
                </a:solidFill>
                <a:latin typeface="Arial" panose="020B0604020202020204" pitchFamily="34" charset="0"/>
                <a:cs typeface="Arial" panose="020B0604020202020204" pitchFamily="34" charset="0"/>
              </a:rPr>
              <a:t>/member-handbook</a:t>
            </a:r>
            <a:r>
              <a:rPr lang="en-US" dirty="0">
                <a:solidFill>
                  <a:srgbClr val="112D18"/>
                </a:solidFill>
                <a:latin typeface="Arial" panose="020B0604020202020204" pitchFamily="34" charset="0"/>
                <a:cs typeface="Arial" panose="020B0604020202020204" pitchFamily="34" charset="0"/>
              </a:rPr>
              <a:t>.</a:t>
            </a:r>
            <a:endParaRPr lang="en-US" i="1" dirty="0">
              <a:solidFill>
                <a:srgbClr val="112D18"/>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E48CDE95-3354-8EB8-AF0A-442B8CBD5CFA}"/>
              </a:ext>
            </a:extLst>
          </p:cNvPr>
          <p:cNvPicPr>
            <a:picLocks noChangeAspect="1"/>
          </p:cNvPicPr>
          <p:nvPr/>
        </p:nvPicPr>
        <p:blipFill>
          <a:blip r:embed="rId4"/>
          <a:stretch>
            <a:fillRect/>
          </a:stretch>
        </p:blipFill>
        <p:spPr>
          <a:xfrm>
            <a:off x="6594174" y="2256405"/>
            <a:ext cx="2099412" cy="2759417"/>
          </a:xfrm>
          <a:prstGeom prst="rect">
            <a:avLst/>
          </a:prstGeom>
          <a:ln w="3175">
            <a:solidFill>
              <a:srgbClr val="112D18"/>
            </a:solidFill>
          </a:ln>
          <a:effectLst>
            <a:outerShdw blurRad="50800" dist="38100" dir="8100000" algn="tr" rotWithShape="0">
              <a:prstClr val="black">
                <a:alpha val="40000"/>
              </a:prstClr>
            </a:outerShdw>
          </a:effectLst>
        </p:spPr>
      </p:pic>
      <p:sp>
        <p:nvSpPr>
          <p:cNvPr id="9" name="TextBox 8">
            <a:extLst>
              <a:ext uri="{FF2B5EF4-FFF2-40B4-BE49-F238E27FC236}">
                <a16:creationId xmlns:a16="http://schemas.microsoft.com/office/drawing/2014/main" id="{BB935A68-F570-F9A5-57D3-53C387D4E3FC}"/>
              </a:ext>
            </a:extLst>
          </p:cNvPr>
          <p:cNvSpPr txBox="1"/>
          <p:nvPr/>
        </p:nvSpPr>
        <p:spPr>
          <a:xfrm>
            <a:off x="8868230" y="2806321"/>
            <a:ext cx="2359321" cy="1754326"/>
          </a:xfrm>
          <a:prstGeom prst="rect">
            <a:avLst/>
          </a:prstGeom>
          <a:noFill/>
        </p:spPr>
        <p:txBody>
          <a:bodyPr wrap="square" rtlCol="0">
            <a:spAutoFit/>
          </a:bodyPr>
          <a:lstStyle/>
          <a:p>
            <a:r>
              <a:rPr lang="en-US" dirty="0">
                <a:solidFill>
                  <a:srgbClr val="112D18"/>
                </a:solidFill>
                <a:latin typeface="Arial" panose="020B0604020202020204" pitchFamily="34" charset="0"/>
                <a:cs typeface="Arial" panose="020B0604020202020204" pitchFamily="34" charset="0"/>
              </a:rPr>
              <a:t>Download the CalSTRS </a:t>
            </a:r>
            <a:r>
              <a:rPr lang="en-US" i="1" dirty="0">
                <a:solidFill>
                  <a:srgbClr val="112D18"/>
                </a:solidFill>
                <a:latin typeface="Arial" panose="020B0604020202020204" pitchFamily="34" charset="0"/>
                <a:cs typeface="Arial" panose="020B0604020202020204" pitchFamily="34" charset="0"/>
              </a:rPr>
              <a:t>Member Handbook </a:t>
            </a:r>
            <a:r>
              <a:rPr lang="en-US" dirty="0">
                <a:solidFill>
                  <a:srgbClr val="112D18"/>
                </a:solidFill>
                <a:latin typeface="Arial" panose="020B0604020202020204" pitchFamily="34" charset="0"/>
                <a:cs typeface="Arial" panose="020B0604020202020204" pitchFamily="34" charset="0"/>
              </a:rPr>
              <a:t>to learn more about these benefits and eligibility requirements.</a:t>
            </a:r>
          </a:p>
        </p:txBody>
      </p:sp>
      <p:sp>
        <p:nvSpPr>
          <p:cNvPr id="3" name="Action Button: Go Forward or Next 2">
            <a:hlinkClick r:id="" action="ppaction://customshow?id=0" highlightClick="1"/>
            <a:extLst>
              <a:ext uri="{FF2B5EF4-FFF2-40B4-BE49-F238E27FC236}">
                <a16:creationId xmlns:a16="http://schemas.microsoft.com/office/drawing/2014/main" id="{7793009E-7390-D02B-7EAE-F8D04AE473FE}"/>
              </a:ext>
            </a:extLst>
          </p:cNvPr>
          <p:cNvSpPr/>
          <p:nvPr/>
        </p:nvSpPr>
        <p:spPr>
          <a:xfrm>
            <a:off x="154745" y="3713880"/>
            <a:ext cx="4949690" cy="1531000"/>
          </a:xfrm>
          <a:prstGeom prst="actionButtonForwardNex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0766429"/>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225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grpId="0" nodeType="withEffect">
                                  <p:stCondLst>
                                    <p:cond delay="225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nodeType="withEffect">
                                  <p:stCondLst>
                                    <p:cond delay="22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225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361B985B-A4FE-4D35-ECC2-737D54E65228}"/>
              </a:ext>
            </a:extLst>
          </p:cNvPr>
          <p:cNvSpPr txBox="1">
            <a:spLocks/>
          </p:cNvSpPr>
          <p:nvPr/>
        </p:nvSpPr>
        <p:spPr>
          <a:xfrm>
            <a:off x="8593024" y="1697672"/>
            <a:ext cx="3087937"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Do you want Pension2 to contact you?</a:t>
            </a:r>
          </a:p>
        </p:txBody>
      </p:sp>
      <p:pic>
        <p:nvPicPr>
          <p:cNvPr id="6" name="Picture 5" descr="A person sitting at a table using a computer&#10;&#10;Description automatically generated">
            <a:extLst>
              <a:ext uri="{FF2B5EF4-FFF2-40B4-BE49-F238E27FC236}">
                <a16:creationId xmlns:a16="http://schemas.microsoft.com/office/drawing/2014/main" id="{A9ED0C54-513C-3874-6653-211977853C6A}"/>
              </a:ext>
            </a:extLst>
          </p:cNvPr>
          <p:cNvPicPr>
            <a:picLocks noChangeAspect="1"/>
          </p:cNvPicPr>
          <p:nvPr/>
        </p:nvPicPr>
        <p:blipFill rotWithShape="1">
          <a:blip r:embed="rId3"/>
          <a:srcRect l="11860" r="4863" b="2126"/>
          <a:stretch/>
        </p:blipFill>
        <p:spPr>
          <a:xfrm>
            <a:off x="0" y="0"/>
            <a:ext cx="8036913" cy="6291072"/>
          </a:xfrm>
          <a:prstGeom prst="rect">
            <a:avLst/>
          </a:prstGeom>
        </p:spPr>
      </p:pic>
      <p:sp>
        <p:nvSpPr>
          <p:cNvPr id="7" name="Rectangle 6">
            <a:extLst>
              <a:ext uri="{FF2B5EF4-FFF2-40B4-BE49-F238E27FC236}">
                <a16:creationId xmlns:a16="http://schemas.microsoft.com/office/drawing/2014/main" id="{AD3E48FC-C2A9-EFA9-8094-EE12BE225418}"/>
              </a:ext>
            </a:extLst>
          </p:cNvPr>
          <p:cNvSpPr/>
          <p:nvPr/>
        </p:nvSpPr>
        <p:spPr>
          <a:xfrm rot="10800000">
            <a:off x="8646420" y="3943877"/>
            <a:ext cx="2856700" cy="90848"/>
          </a:xfrm>
          <a:prstGeom prst="rect">
            <a:avLst/>
          </a:prstGeom>
          <a:solidFill>
            <a:srgbClr val="112D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719538D-0C3D-BE1A-D184-72E547B4320F}"/>
              </a:ext>
            </a:extLst>
          </p:cNvPr>
          <p:cNvPicPr>
            <a:picLocks noChangeAspect="1"/>
          </p:cNvPicPr>
          <p:nvPr/>
        </p:nvPicPr>
        <p:blipFill>
          <a:blip r:embed="rId4"/>
          <a:stretch>
            <a:fillRect/>
          </a:stretch>
        </p:blipFill>
        <p:spPr>
          <a:xfrm>
            <a:off x="8593024" y="652767"/>
            <a:ext cx="1822161" cy="750987"/>
          </a:xfrm>
          <a:prstGeom prst="rect">
            <a:avLst/>
          </a:prstGeom>
        </p:spPr>
      </p:pic>
      <p:sp>
        <p:nvSpPr>
          <p:cNvPr id="9" name="Title 7">
            <a:extLst>
              <a:ext uri="{FF2B5EF4-FFF2-40B4-BE49-F238E27FC236}">
                <a16:creationId xmlns:a16="http://schemas.microsoft.com/office/drawing/2014/main" id="{E711DF90-8297-B809-0E9D-D4512D5DC101}"/>
              </a:ext>
            </a:extLst>
          </p:cNvPr>
          <p:cNvSpPr txBox="1">
            <a:spLocks/>
          </p:cNvSpPr>
          <p:nvPr/>
        </p:nvSpPr>
        <p:spPr>
          <a:xfrm>
            <a:off x="8646419" y="1735363"/>
            <a:ext cx="2856699"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defRPr/>
            </a:pPr>
            <a:r>
              <a:rPr lang="en-US" sz="3600" b="1" dirty="0">
                <a:solidFill>
                  <a:srgbClr val="518159"/>
                </a:solidFill>
                <a:latin typeface="Arial" panose="020B0604020202020204" pitchFamily="34" charset="0"/>
                <a:ea typeface="+mn-ea"/>
                <a:cs typeface="Arial" panose="020B0604020202020204" pitchFamily="34" charset="0"/>
              </a:rPr>
              <a:t>Do you want Pension2 to contact you?</a:t>
            </a:r>
          </a:p>
        </p:txBody>
      </p:sp>
      <p:sp>
        <p:nvSpPr>
          <p:cNvPr id="10" name="TextBox 9">
            <a:extLst>
              <a:ext uri="{FF2B5EF4-FFF2-40B4-BE49-F238E27FC236}">
                <a16:creationId xmlns:a16="http://schemas.microsoft.com/office/drawing/2014/main" id="{B33B24FC-6547-0336-F89B-C98F8F974122}"/>
              </a:ext>
            </a:extLst>
          </p:cNvPr>
          <p:cNvSpPr txBox="1"/>
          <p:nvPr/>
        </p:nvSpPr>
        <p:spPr>
          <a:xfrm>
            <a:off x="9950420" y="4581247"/>
            <a:ext cx="1565565" cy="1193364"/>
          </a:xfrm>
          <a:prstGeom prst="rect">
            <a:avLst/>
          </a:prstGeom>
          <a:noFill/>
        </p:spPr>
        <p:txBody>
          <a:bodyPr wrap="square" lIns="0" tIns="0" rIns="0" bIns="0" rtlCol="0" anchor="ctr">
            <a:noAutofit/>
          </a:bodyPr>
          <a:lstStyle/>
          <a:p>
            <a:r>
              <a:rPr lang="en-US" sz="1600" dirty="0">
                <a:latin typeface="Arial" panose="020B0604020202020204" pitchFamily="34" charset="0"/>
                <a:cs typeface="Arial" panose="020B0604020202020204" pitchFamily="34" charset="0"/>
              </a:rPr>
              <a:t>Scan the QR code to schedule an appointment.</a:t>
            </a:r>
            <a:endParaRPr lang="en-US" sz="1600" i="1" dirty="0">
              <a:latin typeface="Arial" panose="020B0604020202020204" pitchFamily="34" charset="0"/>
              <a:cs typeface="Arial" panose="020B0604020202020204" pitchFamily="34" charset="0"/>
            </a:endParaRPr>
          </a:p>
        </p:txBody>
      </p:sp>
      <p:pic>
        <p:nvPicPr>
          <p:cNvPr id="11" name="Picture 10" descr="A picture containing text, sign&#10;&#10;Description automatically generated">
            <a:extLst>
              <a:ext uri="{FF2B5EF4-FFF2-40B4-BE49-F238E27FC236}">
                <a16:creationId xmlns:a16="http://schemas.microsoft.com/office/drawing/2014/main" id="{2A4C8844-E4C3-2F10-E69A-78BC3351F6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6419" y="4581249"/>
            <a:ext cx="1193364" cy="1193364"/>
          </a:xfrm>
          <a:prstGeom prst="rect">
            <a:avLst/>
          </a:prstGeom>
        </p:spPr>
      </p:pic>
    </p:spTree>
    <p:extLst>
      <p:ext uri="{BB962C8B-B14F-4D97-AF65-F5344CB8AC3E}">
        <p14:creationId xmlns:p14="http://schemas.microsoft.com/office/powerpoint/2010/main" val="3924356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36EC10-7775-3FA2-4347-A05B90A06E18}"/>
              </a:ext>
            </a:extLst>
          </p:cNvPr>
          <p:cNvSpPr>
            <a:spLocks noGrp="1"/>
          </p:cNvSpPr>
          <p:nvPr>
            <p:ph type="body" sz="quarter" idx="11"/>
          </p:nvPr>
        </p:nvSpPr>
        <p:spPr/>
        <p:txBody>
          <a:bodyPr/>
          <a:lstStyle/>
          <a:p>
            <a:r>
              <a:rPr lang="en-US" dirty="0"/>
              <a:t>Defined Benefit </a:t>
            </a:r>
            <a:br>
              <a:rPr lang="en-US" dirty="0"/>
            </a:br>
            <a:r>
              <a:rPr lang="en-US" dirty="0"/>
              <a:t>Supplement Program</a:t>
            </a:r>
          </a:p>
        </p:txBody>
      </p:sp>
      <p:sp>
        <p:nvSpPr>
          <p:cNvPr id="3" name="Text Placeholder 2">
            <a:extLst>
              <a:ext uri="{FF2B5EF4-FFF2-40B4-BE49-F238E27FC236}">
                <a16:creationId xmlns:a16="http://schemas.microsoft.com/office/drawing/2014/main" id="{1D84662D-138F-D33A-562B-C8F538616BB0}"/>
              </a:ext>
            </a:extLst>
          </p:cNvPr>
          <p:cNvSpPr>
            <a:spLocks noGrp="1"/>
          </p:cNvSpPr>
          <p:nvPr>
            <p:ph type="body" sz="quarter" idx="10"/>
          </p:nvPr>
        </p:nvSpPr>
        <p:spPr/>
        <p:txBody>
          <a:bodyPr/>
          <a:lstStyle/>
          <a:p>
            <a:r>
              <a:rPr lang="en-US" dirty="0">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19545235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60226-E808-F9D1-B59C-699A85FBC9BB}"/>
              </a:ext>
            </a:extLst>
          </p:cNvPr>
          <p:cNvSpPr txBox="1">
            <a:spLocks/>
          </p:cNvSpPr>
          <p:nvPr/>
        </p:nvSpPr>
        <p:spPr>
          <a:xfrm>
            <a:off x="4707251" y="742892"/>
            <a:ext cx="6809557" cy="13023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7200" b="1" dirty="0">
                <a:solidFill>
                  <a:srgbClr val="112D18"/>
                </a:solidFill>
                <a:latin typeface="Arial" panose="020B0604020202020204" pitchFamily="34" charset="0"/>
                <a:cs typeface="Arial" panose="020B0604020202020204" pitchFamily="34" charset="0"/>
              </a:rPr>
              <a:t>Did you know?</a:t>
            </a:r>
          </a:p>
        </p:txBody>
      </p:sp>
      <p:sp>
        <p:nvSpPr>
          <p:cNvPr id="3" name="TextBox 2">
            <a:extLst>
              <a:ext uri="{FF2B5EF4-FFF2-40B4-BE49-F238E27FC236}">
                <a16:creationId xmlns:a16="http://schemas.microsoft.com/office/drawing/2014/main" id="{43EDE767-2E3B-4137-6C89-418FA307BB0C}"/>
              </a:ext>
            </a:extLst>
          </p:cNvPr>
          <p:cNvSpPr txBox="1"/>
          <p:nvPr/>
        </p:nvSpPr>
        <p:spPr>
          <a:xfrm>
            <a:off x="4305032" y="2082440"/>
            <a:ext cx="7211777" cy="3754874"/>
          </a:xfrm>
          <a:prstGeom prst="rect">
            <a:avLst/>
          </a:prstGeom>
          <a:noFill/>
        </p:spPr>
        <p:txBody>
          <a:bodyPr wrap="square" rtlCol="0">
            <a:spAutoFit/>
          </a:bodyPr>
          <a:lstStyle/>
          <a:p>
            <a:pPr marL="457200" indent="-457200">
              <a:spcAft>
                <a:spcPts val="1800"/>
              </a:spcAft>
              <a:buBlip>
                <a:blip r:embed="rId3"/>
              </a:buBlip>
            </a:pPr>
            <a:r>
              <a:rPr lang="en-US" sz="2600" dirty="0">
                <a:solidFill>
                  <a:schemeClr val="bg1"/>
                </a:solidFill>
                <a:latin typeface="Arial" panose="020B0604020202020204" pitchFamily="34" charset="0"/>
                <a:cs typeface="Arial" panose="020B0604020202020204" pitchFamily="34" charset="0"/>
              </a:rPr>
              <a:t>You may be eligible to receive two benefits each month from CalSTRS when you retire.</a:t>
            </a:r>
          </a:p>
          <a:p>
            <a:pPr marL="457200" indent="-457200">
              <a:spcAft>
                <a:spcPts val="1800"/>
              </a:spcAft>
              <a:buBlip>
                <a:blip r:embed="rId3"/>
              </a:buBlip>
            </a:pPr>
            <a:r>
              <a:rPr lang="en-US" sz="2600" dirty="0">
                <a:solidFill>
                  <a:schemeClr val="bg1"/>
                </a:solidFill>
                <a:latin typeface="Arial" panose="020B0604020202020204" pitchFamily="34" charset="0"/>
                <a:cs typeface="Arial" panose="020B0604020202020204" pitchFamily="34" charset="0"/>
              </a:rPr>
              <a:t>You can build up this account by working extra-pay assignments like summer school or coaching.</a:t>
            </a:r>
          </a:p>
          <a:p>
            <a:pPr marL="457200" indent="-457200">
              <a:spcAft>
                <a:spcPts val="1800"/>
              </a:spcAft>
              <a:buBlip>
                <a:blip r:embed="rId3"/>
              </a:buBlip>
            </a:pPr>
            <a:r>
              <a:rPr lang="en-US" sz="2600" dirty="0">
                <a:solidFill>
                  <a:schemeClr val="bg1"/>
                </a:solidFill>
                <a:latin typeface="Arial" panose="020B0604020202020204" pitchFamily="34" charset="0"/>
                <a:cs typeface="Arial" panose="020B0604020202020204" pitchFamily="34" charset="0"/>
              </a:rPr>
              <a:t>You decide how to receive your Defined Benefit Supplement account funds at retirement.</a:t>
            </a:r>
            <a:endParaRPr lang="en-US" sz="2600" dirty="0"/>
          </a:p>
        </p:txBody>
      </p:sp>
    </p:spTree>
    <p:extLst>
      <p:ext uri="{BB962C8B-B14F-4D97-AF65-F5344CB8AC3E}">
        <p14:creationId xmlns:p14="http://schemas.microsoft.com/office/powerpoint/2010/main" val="11506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4992B-5B1A-CDFC-F346-3126DF5161FB}"/>
              </a:ext>
            </a:extLst>
          </p:cNvPr>
          <p:cNvSpPr>
            <a:spLocks noGrp="1"/>
          </p:cNvSpPr>
          <p:nvPr>
            <p:ph type="title"/>
          </p:nvPr>
        </p:nvSpPr>
        <p:spPr/>
        <p:txBody>
          <a:bodyPr/>
          <a:lstStyle/>
          <a:p>
            <a:r>
              <a:rPr lang="en-US" dirty="0"/>
              <a:t>Defined Benefit Supplement video</a:t>
            </a:r>
          </a:p>
        </p:txBody>
      </p:sp>
      <p:pic>
        <p:nvPicPr>
          <p:cNvPr id="3" name="Picture 2">
            <a:hlinkClick r:id="rId3"/>
            <a:extLst>
              <a:ext uri="{FF2B5EF4-FFF2-40B4-BE49-F238E27FC236}">
                <a16:creationId xmlns:a16="http://schemas.microsoft.com/office/drawing/2014/main" id="{FD31D595-BE5A-D82B-3B14-6CF854105F42}"/>
              </a:ext>
            </a:extLst>
          </p:cNvPr>
          <p:cNvPicPr>
            <a:picLocks noChangeAspect="1"/>
          </p:cNvPicPr>
          <p:nvPr/>
        </p:nvPicPr>
        <p:blipFill rotWithShape="1">
          <a:blip r:embed="rId4"/>
          <a:srcRect l="17761" r="5248"/>
          <a:stretch/>
        </p:blipFill>
        <p:spPr>
          <a:xfrm>
            <a:off x="1458382" y="1261641"/>
            <a:ext cx="8667708" cy="4795153"/>
          </a:xfrm>
          <a:prstGeom prst="rect">
            <a:avLst/>
          </a:prstGeom>
        </p:spPr>
      </p:pic>
      <p:pic>
        <p:nvPicPr>
          <p:cNvPr id="4" name="Picture 3">
            <a:extLst>
              <a:ext uri="{FF2B5EF4-FFF2-40B4-BE49-F238E27FC236}">
                <a16:creationId xmlns:a16="http://schemas.microsoft.com/office/drawing/2014/main" id="{45784E2D-24DD-E603-4D0B-39E694F3169B}"/>
              </a:ext>
            </a:extLst>
          </p:cNvPr>
          <p:cNvPicPr>
            <a:picLocks noChangeAspect="1"/>
          </p:cNvPicPr>
          <p:nvPr/>
        </p:nvPicPr>
        <p:blipFill>
          <a:blip r:embed="rId5"/>
          <a:srcRect/>
          <a:stretch/>
        </p:blipFill>
        <p:spPr>
          <a:xfrm>
            <a:off x="7179016" y="3261937"/>
            <a:ext cx="731520" cy="731520"/>
          </a:xfrm>
          <a:prstGeom prst="rect">
            <a:avLst/>
          </a:prstGeom>
          <a:ln w="28575">
            <a:solidFill>
              <a:srgbClr val="518159"/>
            </a:solidFill>
            <a:miter lim="800000"/>
          </a:ln>
        </p:spPr>
      </p:pic>
      <p:sp>
        <p:nvSpPr>
          <p:cNvPr id="5" name="TextBox 4">
            <a:extLst>
              <a:ext uri="{FF2B5EF4-FFF2-40B4-BE49-F238E27FC236}">
                <a16:creationId xmlns:a16="http://schemas.microsoft.com/office/drawing/2014/main" id="{B1EA0C51-AC00-86C4-EC22-DFCFADB691FD}"/>
              </a:ext>
            </a:extLst>
          </p:cNvPr>
          <p:cNvSpPr txBox="1"/>
          <p:nvPr/>
        </p:nvSpPr>
        <p:spPr>
          <a:xfrm>
            <a:off x="8004476" y="3297642"/>
            <a:ext cx="2979899" cy="646331"/>
          </a:xfrm>
          <a:prstGeom prst="rect">
            <a:avLst/>
          </a:prstGeom>
          <a:noFill/>
        </p:spPr>
        <p:txBody>
          <a:bodyPr wrap="square" rtlCol="0" anchor="ctr">
            <a:spAutoFit/>
          </a:bodyPr>
          <a:lstStyle/>
          <a:p>
            <a:r>
              <a:rPr lang="en-US" dirty="0">
                <a:latin typeface="Arial" panose="020B0604020202020204" pitchFamily="34" charset="0"/>
                <a:cs typeface="Arial" panose="020B0604020202020204" pitchFamily="34" charset="0"/>
              </a:rPr>
              <a:t>Scan the QR code to visit </a:t>
            </a:r>
            <a:r>
              <a:rPr lang="en-US" b="1" dirty="0" err="1">
                <a:latin typeface="Arial" panose="020B0604020202020204" pitchFamily="34" charset="0"/>
                <a:cs typeface="Arial" panose="020B0604020202020204" pitchFamily="34" charset="0"/>
              </a:rPr>
              <a:t>CalSTRS.com</a:t>
            </a:r>
            <a:r>
              <a:rPr lang="en-US" b="1" dirty="0">
                <a:latin typeface="Arial" panose="020B0604020202020204" pitchFamily="34" charset="0"/>
                <a:cs typeface="Arial" panose="020B0604020202020204" pitchFamily="34" charset="0"/>
              </a:rPr>
              <a:t>/videos</a:t>
            </a:r>
            <a:r>
              <a:rPr lang="en-US" dirty="0">
                <a:latin typeface="Arial" panose="020B0604020202020204" pitchFamily="34" charset="0"/>
                <a:cs typeface="Arial" panose="020B0604020202020204" pitchFamily="34" charset="0"/>
              </a:rPr>
              <a:t>.</a:t>
            </a:r>
            <a:endParaRPr lang="en-US"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72850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36EC10-7775-3FA2-4347-A05B90A06E18}"/>
              </a:ext>
            </a:extLst>
          </p:cNvPr>
          <p:cNvSpPr>
            <a:spLocks noGrp="1"/>
          </p:cNvSpPr>
          <p:nvPr>
            <p:ph type="body" sz="quarter" idx="11"/>
          </p:nvPr>
        </p:nvSpPr>
        <p:spPr/>
        <p:txBody>
          <a:bodyPr/>
          <a:lstStyle/>
          <a:p>
            <a:r>
              <a:rPr lang="en-US" dirty="0"/>
              <a:t>Social Security</a:t>
            </a:r>
          </a:p>
        </p:txBody>
      </p:sp>
      <p:sp>
        <p:nvSpPr>
          <p:cNvPr id="3" name="Text Placeholder 2">
            <a:extLst>
              <a:ext uri="{FF2B5EF4-FFF2-40B4-BE49-F238E27FC236}">
                <a16:creationId xmlns:a16="http://schemas.microsoft.com/office/drawing/2014/main" id="{1D84662D-138F-D33A-562B-C8F538616BB0}"/>
              </a:ext>
            </a:extLst>
          </p:cNvPr>
          <p:cNvSpPr>
            <a:spLocks noGrp="1"/>
          </p:cNvSpPr>
          <p:nvPr>
            <p:ph type="body" sz="quarter" idx="10"/>
          </p:nvPr>
        </p:nvSpPr>
        <p:spPr>
          <a:xfrm>
            <a:off x="2647045" y="1674484"/>
            <a:ext cx="1600200" cy="2016247"/>
          </a:xfrm>
        </p:spPr>
        <p:txBody>
          <a:bodyPr/>
          <a:lstStyle/>
          <a:p>
            <a:r>
              <a:rPr lang="en-US" dirty="0">
                <a:latin typeface="Arial" panose="020B0604020202020204" pitchFamily="34" charset="0"/>
                <a:cs typeface="Arial" panose="020B0604020202020204" pitchFamily="34" charset="0"/>
              </a:rPr>
              <a:t>6</a:t>
            </a:r>
          </a:p>
        </p:txBody>
      </p:sp>
    </p:spTree>
    <p:extLst>
      <p:ext uri="{BB962C8B-B14F-4D97-AF65-F5344CB8AC3E}">
        <p14:creationId xmlns:p14="http://schemas.microsoft.com/office/powerpoint/2010/main" val="17325834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ACB0F-5A0A-7919-E9A4-1729D803FF3D}"/>
              </a:ext>
            </a:extLst>
          </p:cNvPr>
          <p:cNvSpPr txBox="1">
            <a:spLocks/>
          </p:cNvSpPr>
          <p:nvPr/>
        </p:nvSpPr>
        <p:spPr>
          <a:xfrm>
            <a:off x="1064871" y="2022956"/>
            <a:ext cx="7153154" cy="16927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4600" b="1" dirty="0">
                <a:solidFill>
                  <a:srgbClr val="112D18"/>
                </a:solidFill>
                <a:latin typeface="Arial" panose="020B0604020202020204" pitchFamily="34" charset="0"/>
                <a:cs typeface="Arial" panose="020B0604020202020204" pitchFamily="34" charset="0"/>
              </a:rPr>
              <a:t>Do CalSTRS members pay into Social Security?</a:t>
            </a:r>
          </a:p>
        </p:txBody>
      </p:sp>
      <p:sp>
        <p:nvSpPr>
          <p:cNvPr id="3" name="TextBox 2">
            <a:extLst>
              <a:ext uri="{FF2B5EF4-FFF2-40B4-BE49-F238E27FC236}">
                <a16:creationId xmlns:a16="http://schemas.microsoft.com/office/drawing/2014/main" id="{61ADF404-7A0A-5DDA-36B9-8563BDE1403A}"/>
              </a:ext>
            </a:extLst>
          </p:cNvPr>
          <p:cNvSpPr txBox="1"/>
          <p:nvPr/>
        </p:nvSpPr>
        <p:spPr>
          <a:xfrm>
            <a:off x="2476893" y="4383867"/>
            <a:ext cx="1572768" cy="1231106"/>
          </a:xfrm>
          <a:prstGeom prst="rect">
            <a:avLst/>
          </a:prstGeom>
          <a:solidFill>
            <a:srgbClr val="112D18"/>
          </a:solidFill>
          <a:ln w="28575">
            <a:solidFill>
              <a:schemeClr val="bg1"/>
            </a:solidFill>
            <a:miter lim="800000"/>
          </a:ln>
        </p:spPr>
        <p:txBody>
          <a:bodyPr wrap="square" lIns="182880" tIns="137160" rIns="182880" bIns="228600" rtlCol="0" anchor="ctr">
            <a:spAutoFit/>
          </a:bodyPr>
          <a:lstStyle/>
          <a:p>
            <a:pPr algn="ctr">
              <a:spcAft>
                <a:spcPts val="1800"/>
              </a:spcAft>
            </a:pPr>
            <a:r>
              <a:rPr lang="en-US" sz="5600" b="1" dirty="0">
                <a:solidFill>
                  <a:schemeClr val="bg1"/>
                </a:solidFill>
                <a:latin typeface="Arial" panose="020B0604020202020204" pitchFamily="34" charset="0"/>
                <a:cs typeface="Arial" panose="020B0604020202020204" pitchFamily="34" charset="0"/>
              </a:rPr>
              <a:t>yes</a:t>
            </a:r>
            <a:endParaRPr lang="en-US" sz="5600" b="1" dirty="0"/>
          </a:p>
        </p:txBody>
      </p:sp>
      <p:sp>
        <p:nvSpPr>
          <p:cNvPr id="4" name="TextBox 3">
            <a:extLst>
              <a:ext uri="{FF2B5EF4-FFF2-40B4-BE49-F238E27FC236}">
                <a16:creationId xmlns:a16="http://schemas.microsoft.com/office/drawing/2014/main" id="{9611CDCA-CE31-3FF6-39C3-9C0CC166D5B9}"/>
              </a:ext>
            </a:extLst>
          </p:cNvPr>
          <p:cNvSpPr txBox="1"/>
          <p:nvPr/>
        </p:nvSpPr>
        <p:spPr>
          <a:xfrm>
            <a:off x="4554758" y="4383867"/>
            <a:ext cx="1472597" cy="1231106"/>
          </a:xfrm>
          <a:prstGeom prst="rect">
            <a:avLst/>
          </a:prstGeom>
          <a:solidFill>
            <a:srgbClr val="112D18"/>
          </a:solidFill>
          <a:ln w="28575">
            <a:solidFill>
              <a:schemeClr val="bg1"/>
            </a:solidFill>
            <a:miter lim="800000"/>
          </a:ln>
        </p:spPr>
        <p:txBody>
          <a:bodyPr wrap="square" lIns="182880" tIns="137160" rIns="182880" bIns="228600" rtlCol="0" anchor="ctr">
            <a:spAutoFit/>
          </a:bodyPr>
          <a:lstStyle/>
          <a:p>
            <a:pPr algn="ctr">
              <a:spcAft>
                <a:spcPts val="1800"/>
              </a:spcAft>
            </a:pPr>
            <a:r>
              <a:rPr lang="en-US" sz="5600" b="1" dirty="0">
                <a:solidFill>
                  <a:schemeClr val="bg1"/>
                </a:solidFill>
                <a:latin typeface="Arial" panose="020B0604020202020204" pitchFamily="34" charset="0"/>
                <a:cs typeface="Arial" panose="020B0604020202020204" pitchFamily="34" charset="0"/>
              </a:rPr>
              <a:t>no</a:t>
            </a:r>
            <a:endParaRPr lang="en-US" sz="5600" b="1" dirty="0"/>
          </a:p>
        </p:txBody>
      </p:sp>
      <p:sp>
        <p:nvSpPr>
          <p:cNvPr id="5" name="TextBox 4">
            <a:extLst>
              <a:ext uri="{FF2B5EF4-FFF2-40B4-BE49-F238E27FC236}">
                <a16:creationId xmlns:a16="http://schemas.microsoft.com/office/drawing/2014/main" id="{B089F435-11E1-BD3A-5CC0-F7CB78614CFB}"/>
              </a:ext>
            </a:extLst>
          </p:cNvPr>
          <p:cNvSpPr txBox="1"/>
          <p:nvPr/>
        </p:nvSpPr>
        <p:spPr>
          <a:xfrm>
            <a:off x="4554759" y="4383867"/>
            <a:ext cx="1472597" cy="1231106"/>
          </a:xfrm>
          <a:prstGeom prst="rect">
            <a:avLst/>
          </a:prstGeom>
          <a:solidFill>
            <a:schemeClr val="bg1"/>
          </a:solidFill>
          <a:ln w="28575">
            <a:solidFill>
              <a:srgbClr val="112D18"/>
            </a:solidFill>
            <a:miter lim="800000"/>
          </a:ln>
        </p:spPr>
        <p:txBody>
          <a:bodyPr wrap="square" lIns="182880" tIns="137160" rIns="182880" bIns="228600" rtlCol="0" anchor="ctr">
            <a:spAutoFit/>
          </a:bodyPr>
          <a:lstStyle/>
          <a:p>
            <a:pPr algn="ctr">
              <a:spcAft>
                <a:spcPts val="1800"/>
              </a:spcAft>
            </a:pPr>
            <a:r>
              <a:rPr lang="en-US" sz="5600" b="1" dirty="0">
                <a:solidFill>
                  <a:srgbClr val="112D18"/>
                </a:solidFill>
                <a:latin typeface="Arial" panose="020B0604020202020204" pitchFamily="34" charset="0"/>
                <a:cs typeface="Arial" panose="020B0604020202020204" pitchFamily="34" charset="0"/>
              </a:rPr>
              <a:t>no</a:t>
            </a:r>
            <a:endParaRPr lang="en-US" sz="5600" b="1" dirty="0">
              <a:solidFill>
                <a:srgbClr val="112D18"/>
              </a:solidFill>
            </a:endParaRPr>
          </a:p>
        </p:txBody>
      </p:sp>
    </p:spTree>
    <p:extLst>
      <p:ext uri="{BB962C8B-B14F-4D97-AF65-F5344CB8AC3E}">
        <p14:creationId xmlns:p14="http://schemas.microsoft.com/office/powerpoint/2010/main" val="287064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1E3E-310C-F12E-1333-DA197DEA30A8}"/>
              </a:ext>
            </a:extLst>
          </p:cNvPr>
          <p:cNvSpPr txBox="1">
            <a:spLocks/>
          </p:cNvSpPr>
          <p:nvPr/>
        </p:nvSpPr>
        <p:spPr>
          <a:xfrm>
            <a:off x="1059176" y="1713055"/>
            <a:ext cx="7128454" cy="22802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4600" b="1" dirty="0">
                <a:solidFill>
                  <a:srgbClr val="112D18"/>
                </a:solidFill>
                <a:latin typeface="Arial" panose="020B0604020202020204" pitchFamily="34" charset="0"/>
                <a:cs typeface="Arial" panose="020B0604020202020204" pitchFamily="34" charset="0"/>
              </a:rPr>
              <a:t>Can a CalSTRS member still receive a benefit from Social Security?</a:t>
            </a:r>
          </a:p>
        </p:txBody>
      </p:sp>
      <p:sp>
        <p:nvSpPr>
          <p:cNvPr id="3" name="TextBox 2">
            <a:extLst>
              <a:ext uri="{FF2B5EF4-FFF2-40B4-BE49-F238E27FC236}">
                <a16:creationId xmlns:a16="http://schemas.microsoft.com/office/drawing/2014/main" id="{AB8B53FE-956F-FF9F-86E7-2C30BCF967FA}"/>
              </a:ext>
            </a:extLst>
          </p:cNvPr>
          <p:cNvSpPr txBox="1"/>
          <p:nvPr/>
        </p:nvSpPr>
        <p:spPr>
          <a:xfrm>
            <a:off x="2476893" y="4383867"/>
            <a:ext cx="1574247" cy="1231106"/>
          </a:xfrm>
          <a:prstGeom prst="rect">
            <a:avLst/>
          </a:prstGeom>
          <a:solidFill>
            <a:srgbClr val="112D18"/>
          </a:solidFill>
          <a:ln w="28575">
            <a:solidFill>
              <a:schemeClr val="bg1"/>
            </a:solidFill>
            <a:miter lim="800000"/>
          </a:ln>
        </p:spPr>
        <p:txBody>
          <a:bodyPr wrap="square" lIns="182880" tIns="137160" rIns="182880" bIns="228600" rtlCol="0" anchor="ctr">
            <a:spAutoFit/>
          </a:bodyPr>
          <a:lstStyle/>
          <a:p>
            <a:pPr algn="ctr">
              <a:spcAft>
                <a:spcPts val="1800"/>
              </a:spcAft>
            </a:pPr>
            <a:r>
              <a:rPr lang="en-US" sz="5600" b="1" dirty="0">
                <a:solidFill>
                  <a:schemeClr val="bg1"/>
                </a:solidFill>
                <a:latin typeface="Arial" panose="020B0604020202020204" pitchFamily="34" charset="0"/>
                <a:cs typeface="Arial" panose="020B0604020202020204" pitchFamily="34" charset="0"/>
              </a:rPr>
              <a:t>yes</a:t>
            </a:r>
            <a:endParaRPr lang="en-US" sz="5600" b="1" dirty="0"/>
          </a:p>
        </p:txBody>
      </p:sp>
      <p:sp>
        <p:nvSpPr>
          <p:cNvPr id="4" name="TextBox 3">
            <a:extLst>
              <a:ext uri="{FF2B5EF4-FFF2-40B4-BE49-F238E27FC236}">
                <a16:creationId xmlns:a16="http://schemas.microsoft.com/office/drawing/2014/main" id="{1FC575AE-3E60-D00A-07CF-35E256F5B1D2}"/>
              </a:ext>
            </a:extLst>
          </p:cNvPr>
          <p:cNvSpPr txBox="1"/>
          <p:nvPr/>
        </p:nvSpPr>
        <p:spPr>
          <a:xfrm>
            <a:off x="4512044" y="4383867"/>
            <a:ext cx="1472597" cy="1231106"/>
          </a:xfrm>
          <a:prstGeom prst="rect">
            <a:avLst/>
          </a:prstGeom>
          <a:solidFill>
            <a:srgbClr val="112D18"/>
          </a:solidFill>
          <a:ln w="28575">
            <a:solidFill>
              <a:schemeClr val="bg1"/>
            </a:solidFill>
            <a:miter lim="800000"/>
          </a:ln>
        </p:spPr>
        <p:txBody>
          <a:bodyPr wrap="square" lIns="182880" tIns="137160" rIns="182880" bIns="228600" rtlCol="0" anchor="ctr">
            <a:spAutoFit/>
          </a:bodyPr>
          <a:lstStyle/>
          <a:p>
            <a:pPr algn="ctr">
              <a:spcAft>
                <a:spcPts val="1800"/>
              </a:spcAft>
            </a:pPr>
            <a:r>
              <a:rPr lang="en-US" sz="5600" b="1" dirty="0">
                <a:solidFill>
                  <a:schemeClr val="bg1"/>
                </a:solidFill>
                <a:latin typeface="Arial" panose="020B0604020202020204" pitchFamily="34" charset="0"/>
                <a:cs typeface="Arial" panose="020B0604020202020204" pitchFamily="34" charset="0"/>
              </a:rPr>
              <a:t>no</a:t>
            </a:r>
            <a:endParaRPr lang="en-US" sz="5600" b="1" dirty="0"/>
          </a:p>
        </p:txBody>
      </p:sp>
      <p:sp>
        <p:nvSpPr>
          <p:cNvPr id="5" name="TextBox 4">
            <a:extLst>
              <a:ext uri="{FF2B5EF4-FFF2-40B4-BE49-F238E27FC236}">
                <a16:creationId xmlns:a16="http://schemas.microsoft.com/office/drawing/2014/main" id="{D442EF8C-E060-76B7-0A00-D0BD209C2532}"/>
              </a:ext>
            </a:extLst>
          </p:cNvPr>
          <p:cNvSpPr txBox="1"/>
          <p:nvPr/>
        </p:nvSpPr>
        <p:spPr>
          <a:xfrm>
            <a:off x="2476893" y="4383867"/>
            <a:ext cx="1574247" cy="1231106"/>
          </a:xfrm>
          <a:prstGeom prst="rect">
            <a:avLst/>
          </a:prstGeom>
          <a:solidFill>
            <a:schemeClr val="bg1"/>
          </a:solidFill>
          <a:ln w="28575">
            <a:solidFill>
              <a:srgbClr val="112D18"/>
            </a:solidFill>
            <a:miter lim="800000"/>
          </a:ln>
        </p:spPr>
        <p:txBody>
          <a:bodyPr wrap="square" lIns="182880" tIns="137160" rIns="182880" bIns="228600" rtlCol="0" anchor="ctr">
            <a:spAutoFit/>
          </a:bodyPr>
          <a:lstStyle/>
          <a:p>
            <a:pPr algn="ctr">
              <a:spcAft>
                <a:spcPts val="1800"/>
              </a:spcAft>
            </a:pPr>
            <a:r>
              <a:rPr lang="en-US" sz="5600" b="1" dirty="0">
                <a:solidFill>
                  <a:srgbClr val="112D18"/>
                </a:solidFill>
                <a:latin typeface="Arial" panose="020B0604020202020204" pitchFamily="34" charset="0"/>
                <a:cs typeface="Arial" panose="020B0604020202020204" pitchFamily="34" charset="0"/>
              </a:rPr>
              <a:t>yes</a:t>
            </a:r>
            <a:endParaRPr lang="en-US" sz="5600" b="1" dirty="0">
              <a:solidFill>
                <a:srgbClr val="112D18"/>
              </a:solidFill>
            </a:endParaRPr>
          </a:p>
        </p:txBody>
      </p:sp>
    </p:spTree>
    <p:extLst>
      <p:ext uri="{BB962C8B-B14F-4D97-AF65-F5344CB8AC3E}">
        <p14:creationId xmlns:p14="http://schemas.microsoft.com/office/powerpoint/2010/main" val="217714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6A6CF-BA3E-DB61-7DFF-7CB79D7CBC89}"/>
              </a:ext>
            </a:extLst>
          </p:cNvPr>
          <p:cNvSpPr txBox="1">
            <a:spLocks/>
          </p:cNvSpPr>
          <p:nvPr/>
        </p:nvSpPr>
        <p:spPr>
          <a:xfrm>
            <a:off x="1059176" y="1817362"/>
            <a:ext cx="7927107" cy="20715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4600" b="1" dirty="0">
                <a:solidFill>
                  <a:srgbClr val="112D18"/>
                </a:solidFill>
                <a:latin typeface="Arial" panose="020B0604020202020204" pitchFamily="34" charset="0"/>
                <a:cs typeface="Arial" panose="020B0604020202020204" pitchFamily="34" charset="0"/>
              </a:rPr>
              <a:t>Will your Social Security benefit be affected by CalSTRS?</a:t>
            </a:r>
          </a:p>
        </p:txBody>
      </p:sp>
      <p:sp>
        <p:nvSpPr>
          <p:cNvPr id="16" name="TextBox 15">
            <a:extLst>
              <a:ext uri="{FF2B5EF4-FFF2-40B4-BE49-F238E27FC236}">
                <a16:creationId xmlns:a16="http://schemas.microsoft.com/office/drawing/2014/main" id="{1FE3B9FE-8781-0917-8D20-D86B4B377C92}"/>
              </a:ext>
            </a:extLst>
          </p:cNvPr>
          <p:cNvSpPr txBox="1"/>
          <p:nvPr/>
        </p:nvSpPr>
        <p:spPr>
          <a:xfrm>
            <a:off x="4512044" y="4383867"/>
            <a:ext cx="1472597" cy="1231106"/>
          </a:xfrm>
          <a:prstGeom prst="rect">
            <a:avLst/>
          </a:prstGeom>
          <a:solidFill>
            <a:srgbClr val="112D18"/>
          </a:solidFill>
          <a:ln w="28575">
            <a:solidFill>
              <a:schemeClr val="bg1"/>
            </a:solidFill>
            <a:miter lim="800000"/>
          </a:ln>
        </p:spPr>
        <p:txBody>
          <a:bodyPr wrap="square" lIns="182880" tIns="137160" rIns="182880" bIns="228600" rtlCol="0" anchor="ctr">
            <a:spAutoFit/>
          </a:bodyPr>
          <a:lstStyle/>
          <a:p>
            <a:pPr algn="ctr">
              <a:spcAft>
                <a:spcPts val="1800"/>
              </a:spcAft>
            </a:pPr>
            <a:r>
              <a:rPr lang="en-US" sz="5600" b="1" dirty="0">
                <a:solidFill>
                  <a:schemeClr val="bg1"/>
                </a:solidFill>
                <a:latin typeface="Arial" panose="020B0604020202020204" pitchFamily="34" charset="0"/>
                <a:cs typeface="Arial" panose="020B0604020202020204" pitchFamily="34" charset="0"/>
              </a:rPr>
              <a:t>no</a:t>
            </a:r>
            <a:endParaRPr lang="en-US" sz="5600" b="1" dirty="0"/>
          </a:p>
        </p:txBody>
      </p:sp>
      <p:sp>
        <p:nvSpPr>
          <p:cNvPr id="17" name="TextBox 16">
            <a:extLst>
              <a:ext uri="{FF2B5EF4-FFF2-40B4-BE49-F238E27FC236}">
                <a16:creationId xmlns:a16="http://schemas.microsoft.com/office/drawing/2014/main" id="{63831B30-28AD-3B7E-8C22-3152ACADD29D}"/>
              </a:ext>
            </a:extLst>
          </p:cNvPr>
          <p:cNvSpPr txBox="1"/>
          <p:nvPr/>
        </p:nvSpPr>
        <p:spPr>
          <a:xfrm>
            <a:off x="2476893" y="4383867"/>
            <a:ext cx="1574247" cy="1231106"/>
          </a:xfrm>
          <a:prstGeom prst="rect">
            <a:avLst/>
          </a:prstGeom>
          <a:solidFill>
            <a:srgbClr val="112D18"/>
          </a:solidFill>
          <a:ln w="28575">
            <a:solidFill>
              <a:schemeClr val="bg1"/>
            </a:solidFill>
            <a:miter lim="800000"/>
          </a:ln>
        </p:spPr>
        <p:txBody>
          <a:bodyPr wrap="square" lIns="182880" tIns="137160" rIns="182880" bIns="228600" rtlCol="0" anchor="ctr">
            <a:spAutoFit/>
          </a:bodyPr>
          <a:lstStyle/>
          <a:p>
            <a:pPr algn="ctr">
              <a:spcAft>
                <a:spcPts val="1800"/>
              </a:spcAft>
            </a:pPr>
            <a:r>
              <a:rPr lang="en-US" sz="5600" b="1" dirty="0">
                <a:solidFill>
                  <a:schemeClr val="bg1"/>
                </a:solidFill>
                <a:latin typeface="Arial" panose="020B0604020202020204" pitchFamily="34" charset="0"/>
                <a:cs typeface="Arial" panose="020B0604020202020204" pitchFamily="34" charset="0"/>
              </a:rPr>
              <a:t>yes</a:t>
            </a:r>
            <a:endParaRPr lang="en-US" sz="5600" b="1" dirty="0">
              <a:solidFill>
                <a:schemeClr val="bg1"/>
              </a:solidFill>
            </a:endParaRPr>
          </a:p>
        </p:txBody>
      </p:sp>
      <p:sp>
        <p:nvSpPr>
          <p:cNvPr id="18" name="TextBox 17">
            <a:extLst>
              <a:ext uri="{FF2B5EF4-FFF2-40B4-BE49-F238E27FC236}">
                <a16:creationId xmlns:a16="http://schemas.microsoft.com/office/drawing/2014/main" id="{99045743-8404-059E-984A-D64BF4DBB0CD}"/>
              </a:ext>
            </a:extLst>
          </p:cNvPr>
          <p:cNvSpPr txBox="1"/>
          <p:nvPr/>
        </p:nvSpPr>
        <p:spPr>
          <a:xfrm>
            <a:off x="2476892" y="4383867"/>
            <a:ext cx="1574247" cy="1231106"/>
          </a:xfrm>
          <a:prstGeom prst="rect">
            <a:avLst/>
          </a:prstGeom>
          <a:solidFill>
            <a:schemeClr val="bg1"/>
          </a:solidFill>
          <a:ln w="28575">
            <a:solidFill>
              <a:srgbClr val="112D18"/>
            </a:solidFill>
            <a:miter lim="800000"/>
          </a:ln>
        </p:spPr>
        <p:txBody>
          <a:bodyPr wrap="square" lIns="182880" tIns="137160" rIns="182880" bIns="228600" rtlCol="0" anchor="ctr">
            <a:spAutoFit/>
          </a:bodyPr>
          <a:lstStyle/>
          <a:p>
            <a:pPr algn="ctr">
              <a:spcAft>
                <a:spcPts val="1800"/>
              </a:spcAft>
            </a:pPr>
            <a:r>
              <a:rPr lang="en-US" sz="5600" b="1" dirty="0">
                <a:solidFill>
                  <a:srgbClr val="112D18"/>
                </a:solidFill>
                <a:latin typeface="Arial" panose="020B0604020202020204" pitchFamily="34" charset="0"/>
                <a:cs typeface="Arial" panose="020B0604020202020204" pitchFamily="34" charset="0"/>
              </a:rPr>
              <a:t>yes</a:t>
            </a:r>
            <a:endParaRPr lang="en-US" sz="5600" b="1" dirty="0">
              <a:solidFill>
                <a:srgbClr val="112D18"/>
              </a:solidFill>
            </a:endParaRPr>
          </a:p>
        </p:txBody>
      </p:sp>
    </p:spTree>
    <p:extLst>
      <p:ext uri="{BB962C8B-B14F-4D97-AF65-F5344CB8AC3E}">
        <p14:creationId xmlns:p14="http://schemas.microsoft.com/office/powerpoint/2010/main" val="172600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570EA-80D2-0654-45C8-715B231A2F73}"/>
              </a:ext>
            </a:extLst>
          </p:cNvPr>
          <p:cNvSpPr>
            <a:spLocks noGrp="1"/>
          </p:cNvSpPr>
          <p:nvPr>
            <p:ph type="title"/>
          </p:nvPr>
        </p:nvSpPr>
        <p:spPr/>
        <p:txBody>
          <a:bodyPr/>
          <a:lstStyle/>
          <a:p>
            <a:r>
              <a:rPr lang="en-US" dirty="0"/>
              <a:t>Social Security resources</a:t>
            </a:r>
          </a:p>
        </p:txBody>
      </p:sp>
      <p:pic>
        <p:nvPicPr>
          <p:cNvPr id="3" name="Picture 2">
            <a:extLst>
              <a:ext uri="{FF2B5EF4-FFF2-40B4-BE49-F238E27FC236}">
                <a16:creationId xmlns:a16="http://schemas.microsoft.com/office/drawing/2014/main" id="{065137B9-E6D3-38CC-8F34-D4CB2F0A33B4}"/>
              </a:ext>
            </a:extLst>
          </p:cNvPr>
          <p:cNvPicPr>
            <a:picLocks noChangeAspect="1"/>
          </p:cNvPicPr>
          <p:nvPr/>
        </p:nvPicPr>
        <p:blipFill>
          <a:blip r:embed="rId3"/>
          <a:srcRect/>
          <a:stretch/>
        </p:blipFill>
        <p:spPr>
          <a:xfrm>
            <a:off x="1567262" y="1270400"/>
            <a:ext cx="2998918" cy="3880952"/>
          </a:xfrm>
          <a:prstGeom prst="rect">
            <a:avLst/>
          </a:prstGeom>
          <a:ln w="3175">
            <a:solidFill>
              <a:srgbClr val="112D18"/>
            </a:solidFill>
          </a:ln>
          <a:effectLst>
            <a:outerShdw blurRad="50800" dist="38100" dir="8100000" algn="tr" rotWithShape="0">
              <a:prstClr val="black">
                <a:alpha val="40000"/>
              </a:prstClr>
            </a:outerShdw>
          </a:effectLst>
        </p:spPr>
      </p:pic>
      <p:pic>
        <p:nvPicPr>
          <p:cNvPr id="4" name="Picture 3" descr="Qr code&#10;&#10;Description automatically generated">
            <a:extLst>
              <a:ext uri="{FF2B5EF4-FFF2-40B4-BE49-F238E27FC236}">
                <a16:creationId xmlns:a16="http://schemas.microsoft.com/office/drawing/2014/main" id="{C81A0106-CB64-C139-8B95-1CD5EDAA5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365" y="4610987"/>
            <a:ext cx="731520" cy="731520"/>
          </a:xfrm>
          <a:prstGeom prst="rect">
            <a:avLst/>
          </a:prstGeom>
          <a:ln w="28575">
            <a:solidFill>
              <a:srgbClr val="518159"/>
            </a:solidFill>
            <a:miter lim="800000"/>
          </a:ln>
        </p:spPr>
      </p:pic>
      <p:pic>
        <p:nvPicPr>
          <p:cNvPr id="5" name="Picture 4">
            <a:extLst>
              <a:ext uri="{FF2B5EF4-FFF2-40B4-BE49-F238E27FC236}">
                <a16:creationId xmlns:a16="http://schemas.microsoft.com/office/drawing/2014/main" id="{45040852-256F-1B05-9460-DF2712B582B1}"/>
              </a:ext>
            </a:extLst>
          </p:cNvPr>
          <p:cNvPicPr>
            <a:picLocks noChangeAspect="1"/>
          </p:cNvPicPr>
          <p:nvPr/>
        </p:nvPicPr>
        <p:blipFill>
          <a:blip r:embed="rId5"/>
          <a:stretch>
            <a:fillRect/>
          </a:stretch>
        </p:blipFill>
        <p:spPr>
          <a:xfrm>
            <a:off x="7879373" y="1666133"/>
            <a:ext cx="2533163" cy="3089486"/>
          </a:xfrm>
          <a:prstGeom prst="rect">
            <a:avLst/>
          </a:prstGeom>
          <a:ln w="3175">
            <a:solidFill>
              <a:srgbClr val="112D18"/>
            </a:solidFill>
          </a:ln>
          <a:effectLst>
            <a:outerShdw blurRad="50800" dist="38100" dir="8100000" algn="tr" rotWithShape="0">
              <a:prstClr val="black">
                <a:alpha val="40000"/>
              </a:prstClr>
            </a:outerShdw>
          </a:effectLst>
        </p:spPr>
      </p:pic>
      <p:pic>
        <p:nvPicPr>
          <p:cNvPr id="6" name="Picture 5">
            <a:extLst>
              <a:ext uri="{FF2B5EF4-FFF2-40B4-BE49-F238E27FC236}">
                <a16:creationId xmlns:a16="http://schemas.microsoft.com/office/drawing/2014/main" id="{5932398D-DF3F-2535-E82F-400AF40BAED7}"/>
              </a:ext>
            </a:extLst>
          </p:cNvPr>
          <p:cNvPicPr>
            <a:picLocks noChangeAspect="1"/>
          </p:cNvPicPr>
          <p:nvPr/>
        </p:nvPicPr>
        <p:blipFill>
          <a:blip r:embed="rId6"/>
          <a:srcRect/>
          <a:stretch/>
        </p:blipFill>
        <p:spPr>
          <a:xfrm>
            <a:off x="10279913" y="4610987"/>
            <a:ext cx="731520" cy="731520"/>
          </a:xfrm>
          <a:prstGeom prst="rect">
            <a:avLst/>
          </a:prstGeom>
          <a:ln w="28575">
            <a:solidFill>
              <a:srgbClr val="112D18"/>
            </a:solidFill>
            <a:miter lim="800000"/>
          </a:ln>
        </p:spPr>
      </p:pic>
      <p:grpSp>
        <p:nvGrpSpPr>
          <p:cNvPr id="7" name="Group 6">
            <a:extLst>
              <a:ext uri="{FF2B5EF4-FFF2-40B4-BE49-F238E27FC236}">
                <a16:creationId xmlns:a16="http://schemas.microsoft.com/office/drawing/2014/main" id="{DE1A3DBB-DD85-A013-CF28-31887E711EEC}"/>
              </a:ext>
            </a:extLst>
          </p:cNvPr>
          <p:cNvGrpSpPr/>
          <p:nvPr/>
        </p:nvGrpSpPr>
        <p:grpSpPr>
          <a:xfrm>
            <a:off x="3066721" y="5669437"/>
            <a:ext cx="5817033" cy="629724"/>
            <a:chOff x="2182222" y="5633144"/>
            <a:chExt cx="5817033" cy="629724"/>
          </a:xfrm>
        </p:grpSpPr>
        <p:sp>
          <p:nvSpPr>
            <p:cNvPr id="8" name="TextBox 7">
              <a:extLst>
                <a:ext uri="{FF2B5EF4-FFF2-40B4-BE49-F238E27FC236}">
                  <a16:creationId xmlns:a16="http://schemas.microsoft.com/office/drawing/2014/main" id="{DF3F19A8-D861-8AA6-067E-7ADE1D2CF790}"/>
                </a:ext>
              </a:extLst>
            </p:cNvPr>
            <p:cNvSpPr txBox="1"/>
            <p:nvPr/>
          </p:nvSpPr>
          <p:spPr>
            <a:xfrm>
              <a:off x="2182222" y="5633144"/>
              <a:ext cx="5817033" cy="629724"/>
            </a:xfrm>
            <a:prstGeom prst="rect">
              <a:avLst/>
            </a:prstGeom>
            <a:solidFill>
              <a:srgbClr val="518159"/>
            </a:solidFill>
          </p:spPr>
          <p:txBody>
            <a:bodyPr wrap="square" lIns="731520" rIns="91440" bIns="137160" anchor="ctr">
              <a:spAutoFit/>
            </a:bodyPr>
            <a:lstStyle/>
            <a:p>
              <a:pPr>
                <a:lnSpc>
                  <a:spcPct val="150000"/>
                </a:lnSpc>
              </a:pPr>
              <a:r>
                <a:rPr lang="en-US" sz="2200" dirty="0">
                  <a:solidFill>
                    <a:schemeClr val="bg1"/>
                  </a:solidFill>
                  <a:latin typeface="Arial" panose="020B0604020202020204" pitchFamily="34" charset="0"/>
                  <a:cs typeface="Arial" panose="020B0604020202020204" pitchFamily="34" charset="0"/>
                </a:rPr>
                <a:t>Visit</a:t>
              </a:r>
              <a:r>
                <a:rPr lang="en-US" sz="2200" b="1" dirty="0">
                  <a:solidFill>
                    <a:schemeClr val="bg1"/>
                  </a:solidFill>
                  <a:latin typeface="Arial" panose="020B0604020202020204" pitchFamily="34" charset="0"/>
                  <a:cs typeface="Arial" panose="020B0604020202020204" pitchFamily="34" charset="0"/>
                </a:rPr>
                <a:t> </a:t>
              </a:r>
              <a:r>
                <a:rPr lang="en-US" sz="2200" b="1" dirty="0" err="1">
                  <a:solidFill>
                    <a:schemeClr val="bg1"/>
                  </a:solidFill>
                  <a:latin typeface="Arial" panose="020B0604020202020204" pitchFamily="34" charset="0"/>
                  <a:cs typeface="Arial" panose="020B0604020202020204" pitchFamily="34" charset="0"/>
                </a:rPr>
                <a:t>ssa.gov</a:t>
              </a:r>
              <a:r>
                <a:rPr lang="en-US" sz="2200" b="1" dirty="0">
                  <a:solidFill>
                    <a:schemeClr val="bg1"/>
                  </a:solidFill>
                  <a:latin typeface="Arial" panose="020B0604020202020204" pitchFamily="34" charset="0"/>
                  <a:cs typeface="Arial" panose="020B0604020202020204" pitchFamily="34" charset="0"/>
                </a:rPr>
                <a:t>/retirement </a:t>
              </a:r>
              <a:r>
                <a:rPr lang="en-US" sz="2200" dirty="0">
                  <a:solidFill>
                    <a:schemeClr val="bg1"/>
                  </a:solidFill>
                  <a:latin typeface="Arial" panose="020B0604020202020204" pitchFamily="34" charset="0"/>
                  <a:cs typeface="Arial" panose="020B0604020202020204" pitchFamily="34" charset="0"/>
                </a:rPr>
                <a:t>to learn more.</a:t>
              </a:r>
              <a:endParaRPr lang="en-US" sz="2200" dirty="0">
                <a:solidFill>
                  <a:schemeClr val="bg1"/>
                </a:solidFill>
              </a:endParaRPr>
            </a:p>
          </p:txBody>
        </p:sp>
        <p:pic>
          <p:nvPicPr>
            <p:cNvPr id="9" name="Picture 8">
              <a:extLst>
                <a:ext uri="{FF2B5EF4-FFF2-40B4-BE49-F238E27FC236}">
                  <a16:creationId xmlns:a16="http://schemas.microsoft.com/office/drawing/2014/main" id="{829E1B24-EEC0-906C-3E4F-29AB05469C98}"/>
                </a:ext>
              </a:extLst>
            </p:cNvPr>
            <p:cNvPicPr>
              <a:picLocks noChangeAspect="1"/>
            </p:cNvPicPr>
            <p:nvPr/>
          </p:nvPicPr>
          <p:blipFill>
            <a:blip r:embed="rId7"/>
            <a:srcRect/>
            <a:stretch/>
          </p:blipFill>
          <p:spPr>
            <a:xfrm>
              <a:off x="2438950" y="5799833"/>
              <a:ext cx="339152" cy="339152"/>
            </a:xfrm>
            <a:prstGeom prst="rect">
              <a:avLst/>
            </a:prstGeom>
          </p:spPr>
        </p:pic>
      </p:grpSp>
    </p:spTree>
    <p:extLst>
      <p:ext uri="{BB962C8B-B14F-4D97-AF65-F5344CB8AC3E}">
        <p14:creationId xmlns:p14="http://schemas.microsoft.com/office/powerpoint/2010/main" val="4828551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36EC10-7775-3FA2-4347-A05B90A06E18}"/>
              </a:ext>
            </a:extLst>
          </p:cNvPr>
          <p:cNvSpPr>
            <a:spLocks noGrp="1"/>
          </p:cNvSpPr>
          <p:nvPr>
            <p:ph type="body" sz="quarter" idx="11"/>
          </p:nvPr>
        </p:nvSpPr>
        <p:spPr/>
        <p:txBody>
          <a:bodyPr/>
          <a:lstStyle/>
          <a:p>
            <a:r>
              <a:rPr lang="en-US" dirty="0"/>
              <a:t>CalSTRS resources</a:t>
            </a:r>
          </a:p>
        </p:txBody>
      </p:sp>
      <p:sp>
        <p:nvSpPr>
          <p:cNvPr id="3" name="Text Placeholder 2">
            <a:extLst>
              <a:ext uri="{FF2B5EF4-FFF2-40B4-BE49-F238E27FC236}">
                <a16:creationId xmlns:a16="http://schemas.microsoft.com/office/drawing/2014/main" id="{1D84662D-138F-D33A-562B-C8F538616BB0}"/>
              </a:ext>
            </a:extLst>
          </p:cNvPr>
          <p:cNvSpPr>
            <a:spLocks noGrp="1"/>
          </p:cNvSpPr>
          <p:nvPr>
            <p:ph type="body" sz="quarter" idx="10"/>
          </p:nvPr>
        </p:nvSpPr>
        <p:spPr>
          <a:xfrm>
            <a:off x="2647045" y="1674484"/>
            <a:ext cx="1600200" cy="2016247"/>
          </a:xfrm>
        </p:spPr>
        <p:txBody>
          <a:bodyPr/>
          <a:lstStyle/>
          <a:p>
            <a:r>
              <a:rPr lang="en-US" dirty="0">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3742477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1291085-D8CD-EB68-8259-160B696CDE04}"/>
              </a:ext>
            </a:extLst>
          </p:cNvPr>
          <p:cNvSpPr txBox="1"/>
          <p:nvPr/>
        </p:nvSpPr>
        <p:spPr>
          <a:xfrm>
            <a:off x="154745" y="1613117"/>
            <a:ext cx="5158564" cy="3631763"/>
          </a:xfrm>
          <a:prstGeom prst="rect">
            <a:avLst/>
          </a:prstGeom>
          <a:noFill/>
        </p:spPr>
        <p:txBody>
          <a:bodyPr wrap="square" rtlCol="0">
            <a:spAutoFit/>
          </a:bodyPr>
          <a:lstStyle/>
          <a:p>
            <a:r>
              <a:rPr lang="en-US" sz="4600" b="1" dirty="0">
                <a:solidFill>
                  <a:schemeClr val="bg1"/>
                </a:solidFill>
                <a:latin typeface="Arial" panose="020B0604020202020204" pitchFamily="34" charset="0"/>
                <a:cs typeface="Arial" panose="020B0604020202020204" pitchFamily="34" charset="0"/>
              </a:rPr>
              <a:t>Thank you for your patience.</a:t>
            </a:r>
          </a:p>
          <a:p>
            <a:endParaRPr lang="en-US" sz="4600" b="1" dirty="0">
              <a:solidFill>
                <a:schemeClr val="bg1"/>
              </a:solidFill>
              <a:latin typeface="Arial" panose="020B0604020202020204" pitchFamily="34" charset="0"/>
              <a:cs typeface="Arial" panose="020B0604020202020204" pitchFamily="34" charset="0"/>
            </a:endParaRPr>
          </a:p>
          <a:p>
            <a:r>
              <a:rPr lang="en-US" sz="4600" b="1" dirty="0">
                <a:solidFill>
                  <a:schemeClr val="bg1"/>
                </a:solidFill>
                <a:latin typeface="Arial" panose="020B0604020202020204" pitchFamily="34" charset="0"/>
                <a:cs typeface="Arial" panose="020B0604020202020204" pitchFamily="34" charset="0"/>
              </a:rPr>
              <a:t>Your presentation will begin soon.</a:t>
            </a:r>
          </a:p>
        </p:txBody>
      </p:sp>
      <p:cxnSp>
        <p:nvCxnSpPr>
          <p:cNvPr id="7" name="Straight Connector 6">
            <a:extLst>
              <a:ext uri="{FF2B5EF4-FFF2-40B4-BE49-F238E27FC236}">
                <a16:creationId xmlns:a16="http://schemas.microsoft.com/office/drawing/2014/main" id="{33CB6F0B-5F09-237B-B33F-B143F8A575AE}"/>
              </a:ext>
            </a:extLst>
          </p:cNvPr>
          <p:cNvCxnSpPr>
            <a:cxnSpLocks/>
          </p:cNvCxnSpPr>
          <p:nvPr/>
        </p:nvCxnSpPr>
        <p:spPr>
          <a:xfrm>
            <a:off x="189908" y="3428999"/>
            <a:ext cx="47598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F0989684-91FA-C206-6F56-CD3A268CE798}"/>
              </a:ext>
            </a:extLst>
          </p:cNvPr>
          <p:cNvSpPr txBox="1"/>
          <p:nvPr/>
        </p:nvSpPr>
        <p:spPr>
          <a:xfrm>
            <a:off x="6096000" y="549517"/>
            <a:ext cx="5544953" cy="1569660"/>
          </a:xfrm>
          <a:prstGeom prst="rect">
            <a:avLst/>
          </a:prstGeom>
          <a:noFill/>
        </p:spPr>
        <p:txBody>
          <a:bodyPr wrap="square" rtlCol="0">
            <a:spAutoFit/>
          </a:bodyPr>
          <a:lstStyle/>
          <a:p>
            <a:r>
              <a:rPr lang="en-US" sz="3200" b="1" dirty="0">
                <a:solidFill>
                  <a:srgbClr val="112D18"/>
                </a:solidFill>
                <a:latin typeface="Arial" panose="020B0604020202020204" pitchFamily="34" charset="0"/>
                <a:cs typeface="Arial" panose="020B0604020202020204" pitchFamily="34" charset="0"/>
              </a:rPr>
              <a:t>Did you know you may be eligible to purchase service credit?</a:t>
            </a:r>
          </a:p>
        </p:txBody>
      </p:sp>
      <p:sp>
        <p:nvSpPr>
          <p:cNvPr id="10" name="TextBox 9">
            <a:extLst>
              <a:ext uri="{FF2B5EF4-FFF2-40B4-BE49-F238E27FC236}">
                <a16:creationId xmlns:a16="http://schemas.microsoft.com/office/drawing/2014/main" id="{9F1F1ABF-460D-2EA3-1E9A-6A8E33037CE4}"/>
              </a:ext>
            </a:extLst>
          </p:cNvPr>
          <p:cNvSpPr txBox="1"/>
          <p:nvPr/>
        </p:nvSpPr>
        <p:spPr>
          <a:xfrm>
            <a:off x="7057362" y="5623256"/>
            <a:ext cx="4404220" cy="646331"/>
          </a:xfrm>
          <a:prstGeom prst="rect">
            <a:avLst/>
          </a:prstGeom>
          <a:noFill/>
        </p:spPr>
        <p:txBody>
          <a:bodyPr wrap="square" rtlCol="0" anchor="ctr">
            <a:spAutoFit/>
          </a:bodyPr>
          <a:lstStyle/>
          <a:p>
            <a:r>
              <a:rPr lang="en-US" dirty="0">
                <a:solidFill>
                  <a:srgbClr val="112D18"/>
                </a:solidFill>
                <a:latin typeface="Arial" panose="020B0604020202020204" pitchFamily="34" charset="0"/>
                <a:cs typeface="Arial" panose="020B0604020202020204" pitchFamily="34" charset="0"/>
              </a:rPr>
              <a:t>Scan the QR code to visit </a:t>
            </a:r>
            <a:r>
              <a:rPr lang="en-US" b="1" dirty="0" err="1">
                <a:solidFill>
                  <a:srgbClr val="112D18"/>
                </a:solidFill>
                <a:latin typeface="Arial" panose="020B0604020202020204" pitchFamily="34" charset="0"/>
                <a:cs typeface="Arial" panose="020B0604020202020204" pitchFamily="34" charset="0"/>
              </a:rPr>
              <a:t>CalSTRS.com</a:t>
            </a:r>
            <a:r>
              <a:rPr lang="en-US" b="1" dirty="0">
                <a:solidFill>
                  <a:srgbClr val="112D18"/>
                </a:solidFill>
                <a:latin typeface="Arial" panose="020B0604020202020204" pitchFamily="34" charset="0"/>
                <a:cs typeface="Arial" panose="020B0604020202020204" pitchFamily="34" charset="0"/>
              </a:rPr>
              <a:t>/</a:t>
            </a:r>
            <a:br>
              <a:rPr lang="en-US" b="1" dirty="0">
                <a:solidFill>
                  <a:srgbClr val="112D18"/>
                </a:solidFill>
                <a:latin typeface="Arial" panose="020B0604020202020204" pitchFamily="34" charset="0"/>
                <a:cs typeface="Arial" panose="020B0604020202020204" pitchFamily="34" charset="0"/>
              </a:rPr>
            </a:br>
            <a:r>
              <a:rPr lang="en-US" b="1" dirty="0">
                <a:solidFill>
                  <a:srgbClr val="112D18"/>
                </a:solidFill>
                <a:latin typeface="Arial" panose="020B0604020202020204" pitchFamily="34" charset="0"/>
                <a:cs typeface="Arial" panose="020B0604020202020204" pitchFamily="34" charset="0"/>
              </a:rPr>
              <a:t>purchase-service-credit-now</a:t>
            </a:r>
            <a:r>
              <a:rPr lang="en-US" dirty="0">
                <a:solidFill>
                  <a:srgbClr val="112D18"/>
                </a:solidFill>
                <a:latin typeface="Arial" panose="020B0604020202020204" pitchFamily="34" charset="0"/>
                <a:cs typeface="Arial" panose="020B0604020202020204" pitchFamily="34" charset="0"/>
              </a:rPr>
              <a:t>.</a:t>
            </a:r>
            <a:endParaRPr lang="en-US" i="1" dirty="0">
              <a:solidFill>
                <a:srgbClr val="112D18"/>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24667D7-930F-6154-0DD8-25DA5061B768}"/>
              </a:ext>
            </a:extLst>
          </p:cNvPr>
          <p:cNvSpPr txBox="1"/>
          <p:nvPr/>
        </p:nvSpPr>
        <p:spPr>
          <a:xfrm>
            <a:off x="8960720" y="3036833"/>
            <a:ext cx="2220424" cy="1477328"/>
          </a:xfrm>
          <a:prstGeom prst="rect">
            <a:avLst/>
          </a:prstGeom>
          <a:noFill/>
        </p:spPr>
        <p:txBody>
          <a:bodyPr wrap="square" rtlCol="0">
            <a:spAutoFit/>
          </a:bodyPr>
          <a:lstStyle/>
          <a:p>
            <a:r>
              <a:rPr lang="en-US" dirty="0">
                <a:solidFill>
                  <a:srgbClr val="112D18"/>
                </a:solidFill>
                <a:latin typeface="Arial" panose="020B0604020202020204" pitchFamily="34" charset="0"/>
                <a:cs typeface="Arial" panose="020B0604020202020204" pitchFamily="34" charset="0"/>
              </a:rPr>
              <a:t>Download the </a:t>
            </a:r>
            <a:r>
              <a:rPr lang="en-US" i="1" dirty="0">
                <a:solidFill>
                  <a:srgbClr val="112D18"/>
                </a:solidFill>
                <a:latin typeface="Arial" panose="020B0604020202020204" pitchFamily="34" charset="0"/>
                <a:cs typeface="Arial" panose="020B0604020202020204" pitchFamily="34" charset="0"/>
              </a:rPr>
              <a:t>Purchase Service Credit Now </a:t>
            </a:r>
            <a:r>
              <a:rPr lang="en-US" dirty="0">
                <a:solidFill>
                  <a:srgbClr val="112D18"/>
                </a:solidFill>
                <a:latin typeface="Arial" panose="020B0604020202020204" pitchFamily="34" charset="0"/>
                <a:cs typeface="Arial" panose="020B0604020202020204" pitchFamily="34" charset="0"/>
              </a:rPr>
              <a:t>fact sheet to learn more about purchases.</a:t>
            </a:r>
          </a:p>
        </p:txBody>
      </p:sp>
      <p:pic>
        <p:nvPicPr>
          <p:cNvPr id="12" name="Picture 11">
            <a:extLst>
              <a:ext uri="{FF2B5EF4-FFF2-40B4-BE49-F238E27FC236}">
                <a16:creationId xmlns:a16="http://schemas.microsoft.com/office/drawing/2014/main" id="{EAFE22CC-7295-2F67-7DBB-0685C07CB9D6}"/>
              </a:ext>
            </a:extLst>
          </p:cNvPr>
          <p:cNvPicPr>
            <a:picLocks noChangeAspect="1"/>
          </p:cNvPicPr>
          <p:nvPr/>
        </p:nvPicPr>
        <p:blipFill>
          <a:blip r:embed="rId3"/>
          <a:srcRect/>
          <a:stretch/>
        </p:blipFill>
        <p:spPr>
          <a:xfrm>
            <a:off x="6646709" y="2358101"/>
            <a:ext cx="2139367" cy="2765123"/>
          </a:xfrm>
          <a:prstGeom prst="rect">
            <a:avLst/>
          </a:prstGeom>
          <a:ln w="3175">
            <a:solidFill>
              <a:srgbClr val="112D18"/>
            </a:solidFill>
          </a:ln>
          <a:effectLst>
            <a:outerShdw blurRad="50800" dist="38100" dir="8100000" algn="tr" rotWithShape="0">
              <a:prstClr val="black">
                <a:alpha val="40000"/>
              </a:prstClr>
            </a:outerShdw>
          </a:effectLst>
        </p:spPr>
      </p:pic>
      <p:pic>
        <p:nvPicPr>
          <p:cNvPr id="13" name="Picture 12" descr="Qr code&#10;&#10;Description automatically generated">
            <a:extLst>
              <a:ext uri="{FF2B5EF4-FFF2-40B4-BE49-F238E27FC236}">
                <a16:creationId xmlns:a16="http://schemas.microsoft.com/office/drawing/2014/main" id="{9BD8DCA5-41F6-3202-5D96-9F43316C5D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6322" y="5580663"/>
            <a:ext cx="731520" cy="731520"/>
          </a:xfrm>
          <a:prstGeom prst="rect">
            <a:avLst/>
          </a:prstGeom>
          <a:ln w="28575">
            <a:solidFill>
              <a:srgbClr val="518159"/>
            </a:solidFill>
            <a:miter lim="800000"/>
          </a:ln>
        </p:spPr>
      </p:pic>
      <p:sp>
        <p:nvSpPr>
          <p:cNvPr id="2" name="Action Button: Go Forward or Next 1">
            <a:hlinkClick r:id="" action="ppaction://customshow?id=0" highlightClick="1"/>
            <a:extLst>
              <a:ext uri="{FF2B5EF4-FFF2-40B4-BE49-F238E27FC236}">
                <a16:creationId xmlns:a16="http://schemas.microsoft.com/office/drawing/2014/main" id="{D742A528-326D-55F3-4242-69C5ACB3D75A}"/>
              </a:ext>
            </a:extLst>
          </p:cNvPr>
          <p:cNvSpPr/>
          <p:nvPr/>
        </p:nvSpPr>
        <p:spPr>
          <a:xfrm>
            <a:off x="154745" y="3713880"/>
            <a:ext cx="4949690" cy="1531000"/>
          </a:xfrm>
          <a:prstGeom prst="actionButtonForwardNex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529951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225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grpId="0" nodeType="withEffect">
                                  <p:stCondLst>
                                    <p:cond delay="225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nodeType="withEffect">
                                  <p:stCondLst>
                                    <p:cond delay="225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225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BCE2-899A-26AC-2EEF-4AF85A691867}"/>
              </a:ext>
            </a:extLst>
          </p:cNvPr>
          <p:cNvSpPr>
            <a:spLocks noGrp="1"/>
          </p:cNvSpPr>
          <p:nvPr>
            <p:ph type="title"/>
          </p:nvPr>
        </p:nvSpPr>
        <p:spPr/>
        <p:txBody>
          <a:bodyPr/>
          <a:lstStyle/>
          <a:p>
            <a:r>
              <a:rPr lang="en-US" dirty="0" err="1"/>
              <a:t>myCalSTRS.com</a:t>
            </a:r>
            <a:endParaRPr lang="en-US" dirty="0"/>
          </a:p>
        </p:txBody>
      </p:sp>
      <p:sp>
        <p:nvSpPr>
          <p:cNvPr id="4" name="TextBox 3">
            <a:extLst>
              <a:ext uri="{FF2B5EF4-FFF2-40B4-BE49-F238E27FC236}">
                <a16:creationId xmlns:a16="http://schemas.microsoft.com/office/drawing/2014/main" id="{6A62D8C6-7E8D-FFC1-4A4F-2B61B37DF8E5}"/>
              </a:ext>
            </a:extLst>
          </p:cNvPr>
          <p:cNvSpPr txBox="1"/>
          <p:nvPr/>
        </p:nvSpPr>
        <p:spPr>
          <a:xfrm>
            <a:off x="1184649" y="5529475"/>
            <a:ext cx="3445408" cy="646331"/>
          </a:xfrm>
          <a:prstGeom prst="rect">
            <a:avLst/>
          </a:prstGeom>
          <a:noFill/>
        </p:spPr>
        <p:txBody>
          <a:bodyPr wrap="square" rtlCol="0" anchor="ctr">
            <a:spAutoFit/>
          </a:bodyPr>
          <a:lstStyle/>
          <a:p>
            <a:r>
              <a:rPr lang="en-US" dirty="0">
                <a:latin typeface="Arial" panose="020B0604020202020204" pitchFamily="34" charset="0"/>
                <a:cs typeface="Arial" panose="020B0604020202020204" pitchFamily="34" charset="0"/>
              </a:rPr>
              <a:t>Scan the QR code to visit</a:t>
            </a:r>
            <a:br>
              <a:rPr lang="en-US" dirty="0">
                <a:latin typeface="Arial" panose="020B0604020202020204" pitchFamily="34" charset="0"/>
                <a:cs typeface="Arial" panose="020B0604020202020204" pitchFamily="34" charset="0"/>
              </a:rPr>
            </a:br>
            <a:r>
              <a:rPr lang="en-US" b="1" dirty="0" err="1">
                <a:latin typeface="Arial" panose="020B0604020202020204" pitchFamily="34" charset="0"/>
                <a:cs typeface="Arial" panose="020B0604020202020204" pitchFamily="34" charset="0"/>
              </a:rPr>
              <a:t>myCalSTRS.com</a:t>
            </a:r>
            <a:r>
              <a:rPr lang="en-US" dirty="0">
                <a:latin typeface="Arial" panose="020B0604020202020204" pitchFamily="34" charset="0"/>
                <a:cs typeface="Arial" panose="020B0604020202020204" pitchFamily="34" charset="0"/>
              </a:rPr>
              <a:t>.</a:t>
            </a:r>
            <a:endParaRPr lang="en-US" i="1" dirty="0">
              <a:latin typeface="Arial" panose="020B0604020202020204" pitchFamily="34" charset="0"/>
              <a:cs typeface="Arial" panose="020B0604020202020204" pitchFamily="34" charset="0"/>
            </a:endParaRPr>
          </a:p>
        </p:txBody>
      </p:sp>
      <p:pic>
        <p:nvPicPr>
          <p:cNvPr id="6" name="Picture 5" descr="Qr code&#10;&#10;Description automatically generated">
            <a:extLst>
              <a:ext uri="{FF2B5EF4-FFF2-40B4-BE49-F238E27FC236}">
                <a16:creationId xmlns:a16="http://schemas.microsoft.com/office/drawing/2014/main" id="{7A70DBE1-EC6E-3673-EFB3-A4D7591B76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732" y="5486880"/>
            <a:ext cx="731520" cy="731520"/>
          </a:xfrm>
          <a:prstGeom prst="rect">
            <a:avLst/>
          </a:prstGeom>
          <a:ln w="28575">
            <a:solidFill>
              <a:srgbClr val="518159"/>
            </a:solidFill>
            <a:miter lim="800000"/>
          </a:ln>
        </p:spPr>
      </p:pic>
      <p:pic>
        <p:nvPicPr>
          <p:cNvPr id="7" name="Picture 6">
            <a:extLst>
              <a:ext uri="{FF2B5EF4-FFF2-40B4-BE49-F238E27FC236}">
                <a16:creationId xmlns:a16="http://schemas.microsoft.com/office/drawing/2014/main" id="{0ECA2A5A-3C42-B33D-6F11-357810358DF0}"/>
              </a:ext>
            </a:extLst>
          </p:cNvPr>
          <p:cNvPicPr>
            <a:picLocks noChangeAspect="1"/>
          </p:cNvPicPr>
          <p:nvPr/>
        </p:nvPicPr>
        <p:blipFill rotWithShape="1">
          <a:blip r:embed="rId4"/>
          <a:srcRect l="24043" r="24869"/>
          <a:stretch/>
        </p:blipFill>
        <p:spPr>
          <a:xfrm>
            <a:off x="3909614" y="1152770"/>
            <a:ext cx="4372771" cy="4261268"/>
          </a:xfrm>
          <a:prstGeom prst="rect">
            <a:avLst/>
          </a:prstGeom>
          <a:ln w="3175">
            <a:solidFill>
              <a:srgbClr val="112D18"/>
            </a:solidFill>
          </a:ln>
          <a:effectLst>
            <a:outerShdw blurRad="50800" dist="38100" dir="8100000" algn="tr" rotWithShape="0">
              <a:schemeClr val="tx1">
                <a:alpha val="40000"/>
              </a:schemeClr>
            </a:outerShdw>
          </a:effectLst>
        </p:spPr>
      </p:pic>
    </p:spTree>
    <p:extLst>
      <p:ext uri="{BB962C8B-B14F-4D97-AF65-F5344CB8AC3E}">
        <p14:creationId xmlns:p14="http://schemas.microsoft.com/office/powerpoint/2010/main" val="35411052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BCE2-899A-26AC-2EEF-4AF85A691867}"/>
              </a:ext>
            </a:extLst>
          </p:cNvPr>
          <p:cNvSpPr>
            <a:spLocks noGrp="1"/>
          </p:cNvSpPr>
          <p:nvPr>
            <p:ph type="title"/>
          </p:nvPr>
        </p:nvSpPr>
        <p:spPr/>
        <p:txBody>
          <a:bodyPr/>
          <a:lstStyle/>
          <a:p>
            <a:r>
              <a:rPr lang="en-US" dirty="0"/>
              <a:t>Retirement Progress Report</a:t>
            </a:r>
          </a:p>
        </p:txBody>
      </p:sp>
      <p:pic>
        <p:nvPicPr>
          <p:cNvPr id="3" name="Picture 2">
            <a:extLst>
              <a:ext uri="{FF2B5EF4-FFF2-40B4-BE49-F238E27FC236}">
                <a16:creationId xmlns:a16="http://schemas.microsoft.com/office/drawing/2014/main" id="{FB645A28-9E83-7372-42C7-C011122BC5FD}"/>
              </a:ext>
            </a:extLst>
          </p:cNvPr>
          <p:cNvPicPr>
            <a:picLocks noChangeAspect="1"/>
          </p:cNvPicPr>
          <p:nvPr/>
        </p:nvPicPr>
        <p:blipFill rotWithShape="1">
          <a:blip r:embed="rId3"/>
          <a:srcRect l="24477" r="24417" b="13274"/>
          <a:stretch/>
        </p:blipFill>
        <p:spPr>
          <a:xfrm>
            <a:off x="1045961" y="1347849"/>
            <a:ext cx="5487599" cy="4636263"/>
          </a:xfrm>
          <a:prstGeom prst="rect">
            <a:avLst/>
          </a:prstGeom>
          <a:ln w="3175">
            <a:solidFill>
              <a:srgbClr val="112D18"/>
            </a:solidFill>
          </a:ln>
          <a:effectLst>
            <a:outerShdw blurRad="50800" dist="38100" dir="8100000" algn="tr" rotWithShape="0">
              <a:prstClr val="black">
                <a:alpha val="40000"/>
              </a:prstClr>
            </a:outerShdw>
          </a:effectLst>
        </p:spPr>
      </p:pic>
      <p:pic>
        <p:nvPicPr>
          <p:cNvPr id="5" name="Picture 4" descr="Qr code&#10;&#10;Description automatically generated">
            <a:extLst>
              <a:ext uri="{FF2B5EF4-FFF2-40B4-BE49-F238E27FC236}">
                <a16:creationId xmlns:a16="http://schemas.microsoft.com/office/drawing/2014/main" id="{62A60F10-0F7E-EE70-01A6-A001C64281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9895" y="5252592"/>
            <a:ext cx="731520" cy="731520"/>
          </a:xfrm>
          <a:prstGeom prst="rect">
            <a:avLst/>
          </a:prstGeom>
          <a:ln w="28575">
            <a:solidFill>
              <a:srgbClr val="518159"/>
            </a:solidFill>
            <a:miter lim="800000"/>
          </a:ln>
        </p:spPr>
      </p:pic>
      <p:sp>
        <p:nvSpPr>
          <p:cNvPr id="8" name="TextBox 7">
            <a:extLst>
              <a:ext uri="{FF2B5EF4-FFF2-40B4-BE49-F238E27FC236}">
                <a16:creationId xmlns:a16="http://schemas.microsoft.com/office/drawing/2014/main" id="{2889699F-36CA-65FC-2A43-9D2313BD8E4B}"/>
              </a:ext>
            </a:extLst>
          </p:cNvPr>
          <p:cNvSpPr txBox="1"/>
          <p:nvPr/>
        </p:nvSpPr>
        <p:spPr>
          <a:xfrm>
            <a:off x="7996971" y="5263302"/>
            <a:ext cx="2764931" cy="646331"/>
          </a:xfrm>
          <a:prstGeom prst="rect">
            <a:avLst/>
          </a:prstGeom>
          <a:noFill/>
        </p:spPr>
        <p:txBody>
          <a:bodyPr wrap="square" rtlCol="0" anchor="b">
            <a:spAutoFit/>
          </a:bodyPr>
          <a:lstStyle/>
          <a:p>
            <a:r>
              <a:rPr lang="en-US" dirty="0">
                <a:latin typeface="Arial" panose="020B0604020202020204" pitchFamily="34" charset="0"/>
                <a:cs typeface="Arial" panose="020B0604020202020204" pitchFamily="34" charset="0"/>
              </a:rPr>
              <a:t>Scan the QR code to visit</a:t>
            </a:r>
            <a:br>
              <a:rPr lang="en-US" dirty="0">
                <a:latin typeface="Arial" panose="020B0604020202020204" pitchFamily="34" charset="0"/>
                <a:cs typeface="Arial" panose="020B0604020202020204" pitchFamily="34" charset="0"/>
              </a:rPr>
            </a:br>
            <a:r>
              <a:rPr lang="en-US" b="1" dirty="0" err="1">
                <a:latin typeface="Arial" panose="020B0604020202020204" pitchFamily="34" charset="0"/>
                <a:cs typeface="Arial" panose="020B0604020202020204" pitchFamily="34" charset="0"/>
              </a:rPr>
              <a:t>myCalSTRS.com</a:t>
            </a:r>
            <a:r>
              <a:rPr lang="en-US" dirty="0">
                <a:latin typeface="Arial" panose="020B0604020202020204" pitchFamily="34" charset="0"/>
                <a:cs typeface="Arial" panose="020B0604020202020204" pitchFamily="34" charset="0"/>
              </a:rPr>
              <a:t>.</a:t>
            </a:r>
            <a:endParaRPr lang="en-US" i="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31731C5-C34C-A5A7-B990-EC745E5FF345}"/>
              </a:ext>
            </a:extLst>
          </p:cNvPr>
          <p:cNvSpPr txBox="1"/>
          <p:nvPr/>
        </p:nvSpPr>
        <p:spPr>
          <a:xfrm>
            <a:off x="7045294" y="1294571"/>
            <a:ext cx="4564114" cy="3585597"/>
          </a:xfrm>
          <a:prstGeom prst="rect">
            <a:avLst/>
          </a:prstGeom>
          <a:noFill/>
        </p:spPr>
        <p:txBody>
          <a:bodyPr wrap="square" rtlCol="0" anchor="ctr">
            <a:spAutoFit/>
          </a:bodyPr>
          <a:lstStyle/>
          <a:p>
            <a:pPr>
              <a:spcAft>
                <a:spcPts val="1800"/>
              </a:spcAft>
            </a:pPr>
            <a:r>
              <a:rPr lang="en-US" sz="2600" dirty="0">
                <a:latin typeface="Arial" panose="020B0604020202020204" pitchFamily="34" charset="0"/>
                <a:cs typeface="Arial" panose="020B0604020202020204" pitchFamily="34" charset="0"/>
              </a:rPr>
              <a:t>Check your </a:t>
            </a:r>
            <a:r>
              <a:rPr lang="en-US" sz="2600" i="1" dirty="0">
                <a:latin typeface="Arial" panose="020B0604020202020204" pitchFamily="34" charset="0"/>
                <a:cs typeface="Arial" panose="020B0604020202020204" pitchFamily="34" charset="0"/>
              </a:rPr>
              <a:t>Retirement Progress Report </a:t>
            </a:r>
            <a:r>
              <a:rPr lang="en-US" sz="2600" dirty="0">
                <a:latin typeface="Arial" panose="020B0604020202020204" pitchFamily="34" charset="0"/>
                <a:cs typeface="Arial" panose="020B0604020202020204" pitchFamily="34" charset="0"/>
              </a:rPr>
              <a:t>every fall to:</a:t>
            </a:r>
          </a:p>
          <a:p>
            <a:pPr marL="285750" indent="-285750">
              <a:spcAft>
                <a:spcPts val="1800"/>
              </a:spcAft>
              <a:buBlip>
                <a:blip r:embed="rId5"/>
              </a:buBlip>
            </a:pPr>
            <a:r>
              <a:rPr lang="en-US" sz="2600" dirty="0">
                <a:latin typeface="Arial" panose="020B0604020202020204" pitchFamily="34" charset="0"/>
                <a:cs typeface="Arial" panose="020B0604020202020204" pitchFamily="34" charset="0"/>
              </a:rPr>
              <a:t>Verify what your employer reported.</a:t>
            </a:r>
          </a:p>
          <a:p>
            <a:pPr marL="285750" indent="-285750">
              <a:spcAft>
                <a:spcPts val="1800"/>
              </a:spcAft>
              <a:buBlip>
                <a:blip r:embed="rId5"/>
              </a:buBlip>
            </a:pPr>
            <a:r>
              <a:rPr lang="en-US" sz="2600" dirty="0">
                <a:latin typeface="Arial" panose="020B0604020202020204" pitchFamily="34" charset="0"/>
                <a:cs typeface="Arial" panose="020B0604020202020204" pitchFamily="34" charset="0"/>
              </a:rPr>
              <a:t>See your account balances.</a:t>
            </a:r>
          </a:p>
          <a:p>
            <a:pPr marL="285750" indent="-285750">
              <a:spcAft>
                <a:spcPts val="1800"/>
              </a:spcAft>
              <a:buBlip>
                <a:blip r:embed="rId5"/>
              </a:buBlip>
            </a:pPr>
            <a:r>
              <a:rPr lang="en-US" sz="2600" dirty="0">
                <a:latin typeface="Arial" panose="020B0604020202020204" pitchFamily="34" charset="0"/>
                <a:cs typeface="Arial" panose="020B0604020202020204" pitchFamily="34" charset="0"/>
              </a:rPr>
              <a:t>Review benefit estimates after age 45.</a:t>
            </a:r>
          </a:p>
        </p:txBody>
      </p:sp>
      <p:cxnSp>
        <p:nvCxnSpPr>
          <p:cNvPr id="10" name="Straight Connector 9">
            <a:extLst>
              <a:ext uri="{FF2B5EF4-FFF2-40B4-BE49-F238E27FC236}">
                <a16:creationId xmlns:a16="http://schemas.microsoft.com/office/drawing/2014/main" id="{714A1251-1F0F-2FC2-0BBC-F9DEC16C074B}"/>
              </a:ext>
            </a:extLst>
          </p:cNvPr>
          <p:cNvCxnSpPr>
            <a:cxnSpLocks/>
          </p:cNvCxnSpPr>
          <p:nvPr/>
        </p:nvCxnSpPr>
        <p:spPr>
          <a:xfrm>
            <a:off x="7093000" y="5007879"/>
            <a:ext cx="4572000"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pic>
        <p:nvPicPr>
          <p:cNvPr id="11" name="Picture 10" descr="A close-up of a white background&#10;&#10;Description automatically generated">
            <a:extLst>
              <a:ext uri="{FF2B5EF4-FFF2-40B4-BE49-F238E27FC236}">
                <a16:creationId xmlns:a16="http://schemas.microsoft.com/office/drawing/2014/main" id="{12F70B6C-F5CE-FAA7-74A7-DB88E7B1E072}"/>
              </a:ext>
            </a:extLst>
          </p:cNvPr>
          <p:cNvPicPr>
            <a:picLocks noChangeAspect="1"/>
          </p:cNvPicPr>
          <p:nvPr/>
        </p:nvPicPr>
        <p:blipFill>
          <a:blip r:embed="rId6"/>
          <a:stretch>
            <a:fillRect/>
          </a:stretch>
        </p:blipFill>
        <p:spPr>
          <a:xfrm>
            <a:off x="1405572" y="3929508"/>
            <a:ext cx="3601759" cy="1078371"/>
          </a:xfrm>
          <a:prstGeom prst="rect">
            <a:avLst/>
          </a:prstGeom>
          <a:ln w="12700">
            <a:solidFill>
              <a:srgbClr val="112D18"/>
            </a:solidFill>
            <a:beve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9540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p:cTn id="7" dur="750" fill="hold"/>
                                        <p:tgtEl>
                                          <p:spTgt spid="11"/>
                                        </p:tgtEl>
                                        <p:attrNameLst>
                                          <p:attrName>ppt_w</p:attrName>
                                        </p:attrNameLst>
                                      </p:cBhvr>
                                      <p:tavLst>
                                        <p:tav tm="0">
                                          <p:val>
                                            <p:fltVal val="0"/>
                                          </p:val>
                                        </p:tav>
                                        <p:tav tm="100000">
                                          <p:val>
                                            <p:strVal val="#ppt_w"/>
                                          </p:val>
                                        </p:tav>
                                      </p:tavLst>
                                    </p:anim>
                                    <p:anim calcmode="lin" valueType="num">
                                      <p:cBhvr>
                                        <p:cTn id="8" dur="750" fill="hold"/>
                                        <p:tgtEl>
                                          <p:spTgt spid="11"/>
                                        </p:tgtEl>
                                        <p:attrNameLst>
                                          <p:attrName>ppt_h</p:attrName>
                                        </p:attrNameLst>
                                      </p:cBhvr>
                                      <p:tavLst>
                                        <p:tav tm="0">
                                          <p:val>
                                            <p:fltVal val="0"/>
                                          </p:val>
                                        </p:tav>
                                        <p:tav tm="100000">
                                          <p:val>
                                            <p:strVal val="#ppt_h"/>
                                          </p:val>
                                        </p:tav>
                                      </p:tavLst>
                                    </p:anim>
                                    <p:animEffect transition="in" filter="fade">
                                      <p:cBhvr>
                                        <p:cTn id="9"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BCE2-899A-26AC-2EEF-4AF85A691867}"/>
              </a:ext>
            </a:extLst>
          </p:cNvPr>
          <p:cNvSpPr>
            <a:spLocks noGrp="1"/>
          </p:cNvSpPr>
          <p:nvPr>
            <p:ph type="title"/>
          </p:nvPr>
        </p:nvSpPr>
        <p:spPr/>
        <p:txBody>
          <a:bodyPr/>
          <a:lstStyle/>
          <a:p>
            <a:r>
              <a:rPr lang="en-US" dirty="0"/>
              <a:t>One-time death benefit</a:t>
            </a:r>
          </a:p>
        </p:txBody>
      </p:sp>
      <p:pic>
        <p:nvPicPr>
          <p:cNvPr id="3" name="Picture 2">
            <a:extLst>
              <a:ext uri="{FF2B5EF4-FFF2-40B4-BE49-F238E27FC236}">
                <a16:creationId xmlns:a16="http://schemas.microsoft.com/office/drawing/2014/main" id="{FB645A28-9E83-7372-42C7-C011122BC5FD}"/>
              </a:ext>
            </a:extLst>
          </p:cNvPr>
          <p:cNvPicPr>
            <a:picLocks noChangeAspect="1"/>
          </p:cNvPicPr>
          <p:nvPr/>
        </p:nvPicPr>
        <p:blipFill rotWithShape="1">
          <a:blip r:embed="rId3"/>
          <a:srcRect l="24477" r="24417" b="13274"/>
          <a:stretch/>
        </p:blipFill>
        <p:spPr>
          <a:xfrm>
            <a:off x="1045961" y="1347849"/>
            <a:ext cx="5487599" cy="4636263"/>
          </a:xfrm>
          <a:prstGeom prst="rect">
            <a:avLst/>
          </a:prstGeom>
          <a:ln w="3175">
            <a:solidFill>
              <a:srgbClr val="112D18"/>
            </a:solidFill>
          </a:ln>
          <a:effectLst>
            <a:outerShdw blurRad="50800" dist="38100" dir="8100000" algn="tr" rotWithShape="0">
              <a:prstClr val="black">
                <a:alpha val="40000"/>
              </a:prstClr>
            </a:outerShdw>
          </a:effectLst>
        </p:spPr>
      </p:pic>
      <p:pic>
        <p:nvPicPr>
          <p:cNvPr id="5" name="Picture 4" descr="Qr code&#10;&#10;Description automatically generated">
            <a:extLst>
              <a:ext uri="{FF2B5EF4-FFF2-40B4-BE49-F238E27FC236}">
                <a16:creationId xmlns:a16="http://schemas.microsoft.com/office/drawing/2014/main" id="{62A60F10-0F7E-EE70-01A6-A001C64281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9895" y="4092738"/>
            <a:ext cx="731520" cy="731520"/>
          </a:xfrm>
          <a:prstGeom prst="rect">
            <a:avLst/>
          </a:prstGeom>
          <a:ln w="28575">
            <a:solidFill>
              <a:srgbClr val="518159"/>
            </a:solidFill>
            <a:miter lim="800000"/>
          </a:ln>
        </p:spPr>
      </p:pic>
      <p:sp>
        <p:nvSpPr>
          <p:cNvPr id="8" name="TextBox 7">
            <a:extLst>
              <a:ext uri="{FF2B5EF4-FFF2-40B4-BE49-F238E27FC236}">
                <a16:creationId xmlns:a16="http://schemas.microsoft.com/office/drawing/2014/main" id="{2889699F-36CA-65FC-2A43-9D2313BD8E4B}"/>
              </a:ext>
            </a:extLst>
          </p:cNvPr>
          <p:cNvSpPr txBox="1"/>
          <p:nvPr/>
        </p:nvSpPr>
        <p:spPr>
          <a:xfrm>
            <a:off x="7996971" y="4103448"/>
            <a:ext cx="2764931" cy="646331"/>
          </a:xfrm>
          <a:prstGeom prst="rect">
            <a:avLst/>
          </a:prstGeom>
          <a:noFill/>
        </p:spPr>
        <p:txBody>
          <a:bodyPr wrap="square" rtlCol="0" anchor="b">
            <a:spAutoFit/>
          </a:bodyPr>
          <a:lstStyle/>
          <a:p>
            <a:r>
              <a:rPr lang="en-US" dirty="0">
                <a:latin typeface="Arial" panose="020B0604020202020204" pitchFamily="34" charset="0"/>
                <a:cs typeface="Arial" panose="020B0604020202020204" pitchFamily="34" charset="0"/>
              </a:rPr>
              <a:t>Scan the QR code to visit</a:t>
            </a:r>
            <a:br>
              <a:rPr lang="en-US" dirty="0">
                <a:latin typeface="Arial" panose="020B0604020202020204" pitchFamily="34" charset="0"/>
                <a:cs typeface="Arial" panose="020B0604020202020204" pitchFamily="34" charset="0"/>
              </a:rPr>
            </a:br>
            <a:r>
              <a:rPr lang="en-US" b="1" dirty="0" err="1">
                <a:latin typeface="Arial" panose="020B0604020202020204" pitchFamily="34" charset="0"/>
                <a:cs typeface="Arial" panose="020B0604020202020204" pitchFamily="34" charset="0"/>
              </a:rPr>
              <a:t>myCalSTRS.com</a:t>
            </a:r>
            <a:r>
              <a:rPr lang="en-US" dirty="0">
                <a:latin typeface="Arial" panose="020B0604020202020204" pitchFamily="34" charset="0"/>
                <a:cs typeface="Arial" panose="020B0604020202020204" pitchFamily="34" charset="0"/>
              </a:rPr>
              <a:t>.</a:t>
            </a:r>
            <a:endParaRPr lang="en-US" i="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31731C5-C34C-A5A7-B990-EC745E5FF345}"/>
              </a:ext>
            </a:extLst>
          </p:cNvPr>
          <p:cNvSpPr txBox="1"/>
          <p:nvPr/>
        </p:nvSpPr>
        <p:spPr>
          <a:xfrm>
            <a:off x="7045294" y="2427652"/>
            <a:ext cx="4564114" cy="1292662"/>
          </a:xfrm>
          <a:prstGeom prst="rect">
            <a:avLst/>
          </a:prstGeom>
          <a:noFill/>
        </p:spPr>
        <p:txBody>
          <a:bodyPr wrap="square" rtlCol="0" anchor="ctr">
            <a:spAutoFit/>
          </a:bodyPr>
          <a:lstStyle/>
          <a:p>
            <a:pPr>
              <a:spcAft>
                <a:spcPts val="1800"/>
              </a:spcAft>
            </a:pPr>
            <a:r>
              <a:rPr lang="en-US" sz="2600" dirty="0">
                <a:latin typeface="Arial" panose="020B0604020202020204" pitchFamily="34" charset="0"/>
                <a:cs typeface="Arial" panose="020B0604020202020204" pitchFamily="34" charset="0"/>
              </a:rPr>
              <a:t>Update your one-time death benefit recipients in your </a:t>
            </a:r>
            <a:r>
              <a:rPr lang="en-US" sz="2600" i="1" dirty="0" err="1">
                <a:latin typeface="Arial" panose="020B0604020202020204" pitchFamily="34" charset="0"/>
                <a:cs typeface="Arial" panose="020B0604020202020204" pitchFamily="34" charset="0"/>
              </a:rPr>
              <a:t>my</a:t>
            </a:r>
            <a:r>
              <a:rPr lang="en-US" sz="2600" dirty="0" err="1">
                <a:latin typeface="Arial" panose="020B0604020202020204" pitchFamily="34" charset="0"/>
                <a:cs typeface="Arial" panose="020B0604020202020204" pitchFamily="34" charset="0"/>
              </a:rPr>
              <a:t>CalSTRS</a:t>
            </a:r>
            <a:r>
              <a:rPr lang="en-US" sz="2600" dirty="0">
                <a:latin typeface="Arial" panose="020B0604020202020204" pitchFamily="34" charset="0"/>
                <a:cs typeface="Arial" panose="020B0604020202020204" pitchFamily="34" charset="0"/>
              </a:rPr>
              <a:t> account.</a:t>
            </a:r>
          </a:p>
        </p:txBody>
      </p:sp>
      <p:cxnSp>
        <p:nvCxnSpPr>
          <p:cNvPr id="10" name="Straight Connector 9">
            <a:extLst>
              <a:ext uri="{FF2B5EF4-FFF2-40B4-BE49-F238E27FC236}">
                <a16:creationId xmlns:a16="http://schemas.microsoft.com/office/drawing/2014/main" id="{714A1251-1F0F-2FC2-0BBC-F9DEC16C074B}"/>
              </a:ext>
            </a:extLst>
          </p:cNvPr>
          <p:cNvCxnSpPr>
            <a:cxnSpLocks/>
          </p:cNvCxnSpPr>
          <p:nvPr/>
        </p:nvCxnSpPr>
        <p:spPr>
          <a:xfrm>
            <a:off x="7093000" y="3848025"/>
            <a:ext cx="4572000"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pic>
        <p:nvPicPr>
          <p:cNvPr id="4" name="Picture 3" descr="A close-up of a white background&#10;&#10;Description automatically generated">
            <a:extLst>
              <a:ext uri="{FF2B5EF4-FFF2-40B4-BE49-F238E27FC236}">
                <a16:creationId xmlns:a16="http://schemas.microsoft.com/office/drawing/2014/main" id="{B4C83DD6-2B38-DDEC-4474-96DBA440E4D9}"/>
              </a:ext>
            </a:extLst>
          </p:cNvPr>
          <p:cNvPicPr>
            <a:picLocks noChangeAspect="1"/>
          </p:cNvPicPr>
          <p:nvPr/>
        </p:nvPicPr>
        <p:blipFill>
          <a:blip r:embed="rId5"/>
          <a:stretch>
            <a:fillRect/>
          </a:stretch>
        </p:blipFill>
        <p:spPr>
          <a:xfrm>
            <a:off x="1988392" y="4047768"/>
            <a:ext cx="3602736" cy="1016156"/>
          </a:xfrm>
          <a:prstGeom prst="rect">
            <a:avLst/>
          </a:prstGeom>
          <a:ln w="12700">
            <a:solidFill>
              <a:schemeClr val="tx1"/>
            </a:solidFill>
          </a:ln>
          <a:effectLst>
            <a:outerShdw blurRad="50800" dist="38100" dir="8100000" algn="tr" rotWithShape="0">
              <a:srgbClr val="112D18">
                <a:alpha val="40000"/>
              </a:srgbClr>
            </a:outerShdw>
          </a:effectLst>
        </p:spPr>
      </p:pic>
    </p:spTree>
    <p:extLst>
      <p:ext uri="{BB962C8B-B14F-4D97-AF65-F5344CB8AC3E}">
        <p14:creationId xmlns:p14="http://schemas.microsoft.com/office/powerpoint/2010/main" val="32881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Effect transition="in" filter="fade">
                                      <p:cBhvr>
                                        <p:cTn id="9"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CD0FDE-1093-4A42-D34C-C33720E91448}"/>
              </a:ext>
            </a:extLst>
          </p:cNvPr>
          <p:cNvPicPr>
            <a:picLocks noChangeAspect="1"/>
          </p:cNvPicPr>
          <p:nvPr/>
        </p:nvPicPr>
        <p:blipFill rotWithShape="1">
          <a:blip r:embed="rId3"/>
          <a:srcRect r="33332"/>
          <a:stretch/>
        </p:blipFill>
        <p:spPr>
          <a:xfrm>
            <a:off x="4060875" y="248223"/>
            <a:ext cx="4070249" cy="5087706"/>
          </a:xfrm>
          <a:prstGeom prst="rect">
            <a:avLst/>
          </a:prstGeom>
          <a:effectLst>
            <a:outerShdw blurRad="50800" dist="38100" dir="8100000" algn="tr" rotWithShape="0">
              <a:prstClr val="black">
                <a:alpha val="40000"/>
              </a:prstClr>
            </a:outerShdw>
          </a:effectLst>
        </p:spPr>
      </p:pic>
      <p:sp>
        <p:nvSpPr>
          <p:cNvPr id="4" name="TextBox 3">
            <a:extLst>
              <a:ext uri="{FF2B5EF4-FFF2-40B4-BE49-F238E27FC236}">
                <a16:creationId xmlns:a16="http://schemas.microsoft.com/office/drawing/2014/main" id="{1063AB0F-B438-C4C5-EDB7-32ED36AACDC3}"/>
              </a:ext>
            </a:extLst>
          </p:cNvPr>
          <p:cNvSpPr txBox="1"/>
          <p:nvPr/>
        </p:nvSpPr>
        <p:spPr>
          <a:xfrm>
            <a:off x="1184649" y="5529475"/>
            <a:ext cx="7206997" cy="646331"/>
          </a:xfrm>
          <a:prstGeom prst="rect">
            <a:avLst/>
          </a:prstGeom>
          <a:noFill/>
        </p:spPr>
        <p:txBody>
          <a:bodyPr wrap="square" rtlCol="0" anchor="ctr">
            <a:spAutoFit/>
          </a:bodyPr>
          <a:lstStyle/>
          <a:p>
            <a:r>
              <a:rPr lang="en-US" dirty="0">
                <a:solidFill>
                  <a:schemeClr val="bg1"/>
                </a:solidFill>
                <a:latin typeface="Arial" panose="020B0604020202020204" pitchFamily="34" charset="0"/>
                <a:cs typeface="Arial" panose="020B0604020202020204" pitchFamily="34" charset="0"/>
              </a:rPr>
              <a:t>Scan the QR code to read </a:t>
            </a:r>
            <a:r>
              <a:rPr lang="en-US" i="1" dirty="0">
                <a:solidFill>
                  <a:schemeClr val="bg1"/>
                </a:solidFill>
                <a:latin typeface="Arial" panose="020B0604020202020204" pitchFamily="34" charset="0"/>
                <a:cs typeface="Arial" panose="020B0604020202020204" pitchFamily="34" charset="0"/>
              </a:rPr>
              <a:t>Learn and Discover</a:t>
            </a:r>
            <a:r>
              <a:rPr lang="en-US" dirty="0">
                <a:solidFill>
                  <a:schemeClr val="bg1"/>
                </a:solidFill>
                <a:latin typeface="Arial" panose="020B0604020202020204" pitchFamily="34" charset="0"/>
                <a:cs typeface="Arial" panose="020B0604020202020204" pitchFamily="34" charset="0"/>
              </a:rPr>
              <a:t> at</a:t>
            </a:r>
            <a:br>
              <a:rPr lang="en-US" dirty="0">
                <a:solidFill>
                  <a:schemeClr val="bg1"/>
                </a:solidFill>
                <a:latin typeface="Arial" panose="020B0604020202020204" pitchFamily="34" charset="0"/>
                <a:cs typeface="Arial" panose="020B0604020202020204" pitchFamily="34" charset="0"/>
              </a:rPr>
            </a:br>
            <a:r>
              <a:rPr lang="en-US" b="1" dirty="0" err="1">
                <a:solidFill>
                  <a:schemeClr val="bg1"/>
                </a:solidFill>
                <a:latin typeface="Arial" panose="020B0604020202020204" pitchFamily="34" charset="0"/>
                <a:cs typeface="Arial" panose="020B0604020202020204" pitchFamily="34" charset="0"/>
              </a:rPr>
              <a:t>CalSTRS.com</a:t>
            </a:r>
            <a:r>
              <a:rPr lang="en-US" b="1" dirty="0">
                <a:solidFill>
                  <a:schemeClr val="bg1"/>
                </a:solidFill>
                <a:latin typeface="Arial" panose="020B0604020202020204" pitchFamily="34" charset="0"/>
                <a:cs typeface="Arial" panose="020B0604020202020204" pitchFamily="34" charset="0"/>
              </a:rPr>
              <a:t>/learn-and-discover-early-career</a:t>
            </a:r>
            <a:r>
              <a:rPr lang="en-US" dirty="0">
                <a:solidFill>
                  <a:schemeClr val="bg1"/>
                </a:solidFill>
                <a:latin typeface="Arial" panose="020B0604020202020204" pitchFamily="34" charset="0"/>
                <a:cs typeface="Arial" panose="020B0604020202020204" pitchFamily="34" charset="0"/>
              </a:rPr>
              <a:t>.</a:t>
            </a:r>
            <a:endParaRPr lang="en-US" i="1" dirty="0">
              <a:solidFill>
                <a:schemeClr val="bg1"/>
              </a:solidFill>
              <a:latin typeface="Arial" panose="020B0604020202020204" pitchFamily="34" charset="0"/>
              <a:cs typeface="Arial" panose="020B0604020202020204" pitchFamily="34" charset="0"/>
            </a:endParaRPr>
          </a:p>
        </p:txBody>
      </p:sp>
      <p:pic>
        <p:nvPicPr>
          <p:cNvPr id="6" name="Picture 5" descr="Qr code&#10;&#10;Description automatically generated">
            <a:extLst>
              <a:ext uri="{FF2B5EF4-FFF2-40B4-BE49-F238E27FC236}">
                <a16:creationId xmlns:a16="http://schemas.microsoft.com/office/drawing/2014/main" id="{9AB0296F-B358-FBDB-B182-A2A6FC1A50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732" y="5486881"/>
            <a:ext cx="731520" cy="731520"/>
          </a:xfrm>
          <a:prstGeom prst="rect">
            <a:avLst/>
          </a:prstGeom>
          <a:ln w="28575" cap="sq">
            <a:solidFill>
              <a:srgbClr val="518159"/>
            </a:solidFill>
            <a:miter lim="800000"/>
          </a:ln>
        </p:spPr>
      </p:pic>
    </p:spTree>
    <p:extLst>
      <p:ext uri="{BB962C8B-B14F-4D97-AF65-F5344CB8AC3E}">
        <p14:creationId xmlns:p14="http://schemas.microsoft.com/office/powerpoint/2010/main" val="25319369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E09154-31DC-F1E7-5310-0CD38D33AED6}"/>
              </a:ext>
            </a:extLst>
          </p:cNvPr>
          <p:cNvSpPr txBox="1"/>
          <p:nvPr/>
        </p:nvSpPr>
        <p:spPr>
          <a:xfrm>
            <a:off x="4308872" y="497455"/>
            <a:ext cx="7393132" cy="4478149"/>
          </a:xfrm>
          <a:prstGeom prst="rect">
            <a:avLst/>
          </a:prstGeom>
          <a:noFill/>
        </p:spPr>
        <p:txBody>
          <a:bodyPr wrap="square" rtlCol="0">
            <a:spAutoFit/>
          </a:bodyPr>
          <a:lstStyle/>
          <a:p>
            <a:pPr>
              <a:spcAft>
                <a:spcPts val="600"/>
              </a:spcAft>
            </a:pPr>
            <a:r>
              <a:rPr lang="en-US" sz="3600" b="1" dirty="0">
                <a:solidFill>
                  <a:srgbClr val="518159"/>
                </a:solidFill>
                <a:latin typeface="Arial" panose="020B0604020202020204" pitchFamily="34" charset="0"/>
                <a:cs typeface="Arial" panose="020B0604020202020204" pitchFamily="34" charset="0"/>
              </a:rPr>
              <a:t>CalSTRS</a:t>
            </a:r>
          </a:p>
          <a:p>
            <a:pPr>
              <a:spcAft>
                <a:spcPts val="1800"/>
              </a:spcAft>
            </a:pPr>
            <a:r>
              <a:rPr lang="en-US" sz="2200" b="1" dirty="0">
                <a:solidFill>
                  <a:srgbClr val="112D18"/>
                </a:solidFill>
                <a:latin typeface="Arial" panose="020B0604020202020204" pitchFamily="34" charset="0"/>
                <a:cs typeface="Arial" panose="020B0604020202020204" pitchFamily="34" charset="0"/>
              </a:rPr>
              <a:t>Learn more about CalSTRS and your benefits by attending a </a:t>
            </a:r>
            <a:r>
              <a:rPr lang="en-US" sz="2200" b="1" i="1" dirty="0">
                <a:solidFill>
                  <a:srgbClr val="518159"/>
                </a:solidFill>
                <a:latin typeface="Arial" panose="020B0604020202020204" pitchFamily="34" charset="0"/>
                <a:cs typeface="Arial" panose="020B0604020202020204" pitchFamily="34" charset="0"/>
              </a:rPr>
              <a:t>My Retirement Benefits </a:t>
            </a:r>
            <a:r>
              <a:rPr lang="en-US" sz="2200" b="1" dirty="0">
                <a:solidFill>
                  <a:srgbClr val="112D18"/>
                </a:solidFill>
                <a:latin typeface="Arial" panose="020B0604020202020204" pitchFamily="34" charset="0"/>
                <a:cs typeface="Arial" panose="020B0604020202020204" pitchFamily="34" charset="0"/>
              </a:rPr>
              <a:t>webinar.</a:t>
            </a:r>
          </a:p>
          <a:p>
            <a:pPr>
              <a:spcAft>
                <a:spcPts val="600"/>
              </a:spcAft>
            </a:pPr>
            <a:r>
              <a:rPr lang="en-US" sz="3600" b="1" dirty="0">
                <a:solidFill>
                  <a:srgbClr val="518159"/>
                </a:solidFill>
                <a:latin typeface="Arial" panose="020B0604020202020204" pitchFamily="34" charset="0"/>
                <a:cs typeface="Arial" panose="020B0604020202020204" pitchFamily="34" charset="0"/>
              </a:rPr>
              <a:t>Pension2</a:t>
            </a:r>
          </a:p>
          <a:p>
            <a:pPr>
              <a:spcAft>
                <a:spcPts val="1800"/>
              </a:spcAft>
            </a:pPr>
            <a:r>
              <a:rPr lang="en-US" sz="2200" b="1" dirty="0">
                <a:solidFill>
                  <a:srgbClr val="112D18"/>
                </a:solidFill>
                <a:latin typeface="Arial" panose="020B0604020202020204" pitchFamily="34" charset="0"/>
                <a:cs typeface="Arial" panose="020B0604020202020204" pitchFamily="34" charset="0"/>
              </a:rPr>
              <a:t>Discover more about Pension2 and supplemental savings by attending a </a:t>
            </a:r>
            <a:r>
              <a:rPr lang="en-US" sz="2200" b="1" i="1" dirty="0">
                <a:solidFill>
                  <a:srgbClr val="518159"/>
                </a:solidFill>
                <a:latin typeface="Arial" panose="020B0604020202020204" pitchFamily="34" charset="0"/>
                <a:cs typeface="Arial" panose="020B0604020202020204" pitchFamily="34" charset="0"/>
              </a:rPr>
              <a:t>Start Saving Now </a:t>
            </a:r>
            <a:r>
              <a:rPr lang="en-US" sz="2200" b="1" dirty="0">
                <a:solidFill>
                  <a:srgbClr val="112D18"/>
                </a:solidFill>
                <a:latin typeface="Arial" panose="020B0604020202020204" pitchFamily="34" charset="0"/>
                <a:cs typeface="Arial" panose="020B0604020202020204" pitchFamily="34" charset="0"/>
              </a:rPr>
              <a:t>webinar.</a:t>
            </a:r>
          </a:p>
          <a:p>
            <a:pPr>
              <a:spcAft>
                <a:spcPts val="600"/>
              </a:spcAft>
            </a:pPr>
            <a:r>
              <a:rPr lang="en-US" sz="3600" b="1" dirty="0">
                <a:solidFill>
                  <a:srgbClr val="518159"/>
                </a:solidFill>
                <a:latin typeface="Arial" panose="020B0604020202020204" pitchFamily="34" charset="0"/>
                <a:cs typeface="Arial" panose="020B0604020202020204" pitchFamily="34" charset="0"/>
              </a:rPr>
              <a:t>Financial literacy</a:t>
            </a:r>
          </a:p>
          <a:p>
            <a:r>
              <a:rPr lang="en-US" sz="2200" b="1" dirty="0">
                <a:solidFill>
                  <a:srgbClr val="112D18"/>
                </a:solidFill>
                <a:latin typeface="Arial" panose="020B0604020202020204" pitchFamily="34" charset="0"/>
                <a:cs typeface="Arial" panose="020B0604020202020204" pitchFamily="34" charset="0"/>
              </a:rPr>
              <a:t>Improve your financial literacy by attending a </a:t>
            </a:r>
            <a:br>
              <a:rPr lang="en-US" sz="2200" b="1" dirty="0">
                <a:solidFill>
                  <a:srgbClr val="112D18"/>
                </a:solidFill>
                <a:latin typeface="Arial" panose="020B0604020202020204" pitchFamily="34" charset="0"/>
                <a:cs typeface="Arial" panose="020B0604020202020204" pitchFamily="34" charset="0"/>
              </a:rPr>
            </a:br>
            <a:r>
              <a:rPr lang="en-US" sz="2200" b="1" i="1" dirty="0">
                <a:solidFill>
                  <a:srgbClr val="518159"/>
                </a:solidFill>
                <a:latin typeface="Arial" panose="020B0604020202020204" pitchFamily="34" charset="0"/>
                <a:cs typeface="Arial" panose="020B0604020202020204" pitchFamily="34" charset="0"/>
              </a:rPr>
              <a:t>Save for Your Future </a:t>
            </a:r>
            <a:r>
              <a:rPr lang="en-US" sz="2200" b="1" dirty="0">
                <a:solidFill>
                  <a:srgbClr val="112D18"/>
                </a:solidFill>
                <a:latin typeface="Arial" panose="020B0604020202020204" pitchFamily="34" charset="0"/>
                <a:cs typeface="Arial" panose="020B0604020202020204" pitchFamily="34" charset="0"/>
              </a:rPr>
              <a:t>webinar.</a:t>
            </a:r>
          </a:p>
        </p:txBody>
      </p:sp>
      <p:pic>
        <p:nvPicPr>
          <p:cNvPr id="3" name="Picture 2">
            <a:extLst>
              <a:ext uri="{FF2B5EF4-FFF2-40B4-BE49-F238E27FC236}">
                <a16:creationId xmlns:a16="http://schemas.microsoft.com/office/drawing/2014/main" id="{ED31CA81-93D1-0DE1-0C57-553E4682937C}"/>
              </a:ext>
            </a:extLst>
          </p:cNvPr>
          <p:cNvPicPr>
            <a:picLocks noChangeAspect="1"/>
          </p:cNvPicPr>
          <p:nvPr/>
        </p:nvPicPr>
        <p:blipFill>
          <a:blip r:embed="rId3"/>
          <a:srcRect/>
          <a:stretch/>
        </p:blipFill>
        <p:spPr>
          <a:xfrm>
            <a:off x="376929" y="611779"/>
            <a:ext cx="540344" cy="586656"/>
          </a:xfrm>
          <a:prstGeom prst="rect">
            <a:avLst/>
          </a:prstGeom>
        </p:spPr>
      </p:pic>
      <p:sp>
        <p:nvSpPr>
          <p:cNvPr id="4" name="TextBox 3">
            <a:extLst>
              <a:ext uri="{FF2B5EF4-FFF2-40B4-BE49-F238E27FC236}">
                <a16:creationId xmlns:a16="http://schemas.microsoft.com/office/drawing/2014/main" id="{08C55BD5-8489-0149-56FA-E08D1F450FC6}"/>
              </a:ext>
            </a:extLst>
          </p:cNvPr>
          <p:cNvSpPr txBox="1"/>
          <p:nvPr/>
        </p:nvSpPr>
        <p:spPr>
          <a:xfrm>
            <a:off x="376929" y="1648430"/>
            <a:ext cx="2181076" cy="1754326"/>
          </a:xfrm>
          <a:prstGeom prst="rect">
            <a:avLst/>
          </a:prstGeom>
          <a:noFill/>
        </p:spPr>
        <p:txBody>
          <a:bodyPr wrap="square" lIns="0" rIns="0">
            <a:spAutoFit/>
          </a:bodyPr>
          <a:lstStyle/>
          <a:p>
            <a:pPr>
              <a:spcAft>
                <a:spcPts val="600"/>
              </a:spcAft>
            </a:pPr>
            <a:r>
              <a:rPr lang="en-US" sz="3600" b="1" dirty="0">
                <a:solidFill>
                  <a:schemeClr val="bg1"/>
                </a:solidFill>
                <a:latin typeface="Arial" panose="020B0604020202020204" pitchFamily="34" charset="0"/>
                <a:cs typeface="Arial" panose="020B0604020202020204" pitchFamily="34" charset="0"/>
              </a:rPr>
              <a:t>Continue your education</a:t>
            </a:r>
          </a:p>
        </p:txBody>
      </p:sp>
      <p:pic>
        <p:nvPicPr>
          <p:cNvPr id="5" name="Picture 4">
            <a:extLst>
              <a:ext uri="{FF2B5EF4-FFF2-40B4-BE49-F238E27FC236}">
                <a16:creationId xmlns:a16="http://schemas.microsoft.com/office/drawing/2014/main" id="{91118F2E-816B-F29C-AF7D-DA12614F8693}"/>
              </a:ext>
            </a:extLst>
          </p:cNvPr>
          <p:cNvPicPr>
            <a:picLocks noChangeAspect="1"/>
          </p:cNvPicPr>
          <p:nvPr/>
        </p:nvPicPr>
        <p:blipFill>
          <a:blip r:embed="rId4"/>
          <a:srcRect/>
          <a:stretch/>
        </p:blipFill>
        <p:spPr>
          <a:xfrm>
            <a:off x="4454877" y="5329412"/>
            <a:ext cx="731520" cy="731520"/>
          </a:xfrm>
          <a:prstGeom prst="rect">
            <a:avLst/>
          </a:prstGeom>
          <a:ln w="28575" cap="flat">
            <a:solidFill>
              <a:srgbClr val="518159"/>
            </a:solidFill>
            <a:miter lim="800000"/>
          </a:ln>
        </p:spPr>
      </p:pic>
      <p:sp>
        <p:nvSpPr>
          <p:cNvPr id="6" name="TextBox 5">
            <a:extLst>
              <a:ext uri="{FF2B5EF4-FFF2-40B4-BE49-F238E27FC236}">
                <a16:creationId xmlns:a16="http://schemas.microsoft.com/office/drawing/2014/main" id="{C6A4E22D-89ED-D6C7-2D29-098130FA7CE5}"/>
              </a:ext>
            </a:extLst>
          </p:cNvPr>
          <p:cNvSpPr txBox="1"/>
          <p:nvPr/>
        </p:nvSpPr>
        <p:spPr>
          <a:xfrm>
            <a:off x="5291954" y="5372248"/>
            <a:ext cx="4071000" cy="646331"/>
          </a:xfrm>
          <a:prstGeom prst="rect">
            <a:avLst/>
          </a:prstGeom>
          <a:noFill/>
        </p:spPr>
        <p:txBody>
          <a:bodyPr wrap="square" rtlCol="0" anchor="ctr">
            <a:spAutoFit/>
          </a:bodyPr>
          <a:lstStyle/>
          <a:p>
            <a:r>
              <a:rPr lang="en-US" dirty="0">
                <a:latin typeface="Arial" panose="020B0604020202020204" pitchFamily="34" charset="0"/>
                <a:cs typeface="Arial" panose="020B0604020202020204" pitchFamily="34" charset="0"/>
              </a:rPr>
              <a:t>Scan the QR code to register today at </a:t>
            </a:r>
            <a:r>
              <a:rPr lang="en-US" b="1" dirty="0">
                <a:latin typeface="Arial" panose="020B0604020202020204" pitchFamily="34" charset="0"/>
                <a:cs typeface="Arial" panose="020B0604020202020204" pitchFamily="34" charset="0"/>
              </a:rPr>
              <a:t>CalSTRS.com/webinars</a:t>
            </a:r>
            <a:r>
              <a:rPr lang="en-US" dirty="0">
                <a:latin typeface="Arial" panose="020B0604020202020204" pitchFamily="34" charset="0"/>
                <a:cs typeface="Arial" panose="020B0604020202020204" pitchFamily="34" charset="0"/>
              </a:rPr>
              <a:t>.</a:t>
            </a:r>
            <a:endParaRPr lang="en-US" i="1" dirty="0">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E1FD1AC4-EA6C-5A15-60B8-84131078DEE2}"/>
              </a:ext>
            </a:extLst>
          </p:cNvPr>
          <p:cNvCxnSpPr>
            <a:cxnSpLocks/>
          </p:cNvCxnSpPr>
          <p:nvPr/>
        </p:nvCxnSpPr>
        <p:spPr>
          <a:xfrm>
            <a:off x="376928" y="1470077"/>
            <a:ext cx="2148840"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6700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F711F-D993-8CA2-6F63-5355170D2E03}"/>
              </a:ext>
            </a:extLst>
          </p:cNvPr>
          <p:cNvSpPr>
            <a:spLocks noGrp="1"/>
          </p:cNvSpPr>
          <p:nvPr>
            <p:ph type="title"/>
          </p:nvPr>
        </p:nvSpPr>
        <p:spPr/>
        <p:txBody>
          <a:bodyPr/>
          <a:lstStyle/>
          <a:p>
            <a:r>
              <a:rPr lang="en-US" dirty="0"/>
              <a:t>Homework</a:t>
            </a:r>
          </a:p>
        </p:txBody>
      </p:sp>
      <p:sp>
        <p:nvSpPr>
          <p:cNvPr id="3" name="TextBox 2">
            <a:extLst>
              <a:ext uri="{FF2B5EF4-FFF2-40B4-BE49-F238E27FC236}">
                <a16:creationId xmlns:a16="http://schemas.microsoft.com/office/drawing/2014/main" id="{CA47BFB5-3C3C-1A4D-E0CD-DD5276C4F9EC}"/>
              </a:ext>
            </a:extLst>
          </p:cNvPr>
          <p:cNvSpPr txBox="1"/>
          <p:nvPr/>
        </p:nvSpPr>
        <p:spPr>
          <a:xfrm>
            <a:off x="943979" y="1603008"/>
            <a:ext cx="3140439" cy="738664"/>
          </a:xfrm>
          <a:prstGeom prst="rect">
            <a:avLst/>
          </a:prstGeom>
          <a:noFill/>
        </p:spPr>
        <p:txBody>
          <a:bodyPr wrap="square" rtlCol="0">
            <a:spAutoFit/>
          </a:bodyPr>
          <a:lstStyle/>
          <a:p>
            <a:r>
              <a:rPr lang="en-US" sz="4200" b="1" dirty="0">
                <a:solidFill>
                  <a:schemeClr val="bg1"/>
                </a:solidFill>
                <a:latin typeface="Arial" panose="020B0604020202020204" pitchFamily="34" charset="0"/>
                <a:cs typeface="Arial" panose="020B0604020202020204" pitchFamily="34" charset="0"/>
              </a:rPr>
              <a:t>Due now:</a:t>
            </a:r>
          </a:p>
        </p:txBody>
      </p:sp>
      <p:sp>
        <p:nvSpPr>
          <p:cNvPr id="4" name="TextBox 3">
            <a:extLst>
              <a:ext uri="{FF2B5EF4-FFF2-40B4-BE49-F238E27FC236}">
                <a16:creationId xmlns:a16="http://schemas.microsoft.com/office/drawing/2014/main" id="{C3F01D52-B1F4-194D-0755-0CD74DE119BD}"/>
              </a:ext>
            </a:extLst>
          </p:cNvPr>
          <p:cNvSpPr txBox="1"/>
          <p:nvPr/>
        </p:nvSpPr>
        <p:spPr>
          <a:xfrm>
            <a:off x="943978" y="2667419"/>
            <a:ext cx="4299717" cy="492443"/>
          </a:xfrm>
          <a:prstGeom prst="rect">
            <a:avLst/>
          </a:prstGeom>
          <a:noFill/>
        </p:spPr>
        <p:txBody>
          <a:bodyPr wrap="square" rtlCol="0">
            <a:spAutoFit/>
          </a:bodyPr>
          <a:lstStyle/>
          <a:p>
            <a:pPr marL="342900" indent="-342900">
              <a:buFont typeface="Wingdings" pitchFamily="2" charset="2"/>
              <a:buChar char="q"/>
            </a:pPr>
            <a:r>
              <a:rPr lang="en-US" sz="2600" dirty="0">
                <a:solidFill>
                  <a:schemeClr val="bg1"/>
                </a:solidFill>
                <a:latin typeface="Arial" panose="020B0604020202020204" pitchFamily="34" charset="0"/>
                <a:cs typeface="Arial" panose="020B0604020202020204" pitchFamily="34" charset="0"/>
              </a:rPr>
              <a:t>Sign up for </a:t>
            </a:r>
            <a:r>
              <a:rPr lang="en-US" sz="2600" i="1" dirty="0" err="1">
                <a:solidFill>
                  <a:schemeClr val="bg1"/>
                </a:solidFill>
                <a:latin typeface="Arial" panose="020B0604020202020204" pitchFamily="34" charset="0"/>
                <a:cs typeface="Arial" panose="020B0604020202020204" pitchFamily="34" charset="0"/>
              </a:rPr>
              <a:t>my</a:t>
            </a:r>
            <a:r>
              <a:rPr lang="en-US" sz="2600" dirty="0" err="1">
                <a:solidFill>
                  <a:schemeClr val="bg1"/>
                </a:solidFill>
                <a:latin typeface="Arial" panose="020B0604020202020204" pitchFamily="34" charset="0"/>
                <a:cs typeface="Arial" panose="020B0604020202020204" pitchFamily="34" charset="0"/>
              </a:rPr>
              <a:t>CalSTRS</a:t>
            </a:r>
            <a:r>
              <a:rPr lang="en-US" sz="2600" dirty="0">
                <a:solidFill>
                  <a:schemeClr val="bg1"/>
                </a:solidFill>
                <a:latin typeface="Arial" panose="020B0604020202020204" pitchFamily="34" charset="0"/>
                <a:cs typeface="Arial" panose="020B0604020202020204" pitchFamily="34" charset="0"/>
              </a:rPr>
              <a:t>.</a:t>
            </a:r>
            <a:endParaRPr lang="en-US" sz="2600" b="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EFCDD60-726D-D64B-94C6-2FBE94C3253D}"/>
              </a:ext>
            </a:extLst>
          </p:cNvPr>
          <p:cNvSpPr txBox="1"/>
          <p:nvPr/>
        </p:nvSpPr>
        <p:spPr>
          <a:xfrm>
            <a:off x="943979" y="3539068"/>
            <a:ext cx="4526451" cy="892552"/>
          </a:xfrm>
          <a:prstGeom prst="rect">
            <a:avLst/>
          </a:prstGeom>
          <a:noFill/>
        </p:spPr>
        <p:txBody>
          <a:bodyPr wrap="square" rtlCol="0">
            <a:spAutoFit/>
          </a:bodyPr>
          <a:lstStyle/>
          <a:p>
            <a:pPr marL="342900" indent="-342900">
              <a:buFont typeface="Wingdings" pitchFamily="2" charset="2"/>
              <a:buChar char="q"/>
            </a:pPr>
            <a:r>
              <a:rPr lang="en-US" sz="2600" dirty="0">
                <a:solidFill>
                  <a:schemeClr val="bg1"/>
                </a:solidFill>
                <a:latin typeface="Arial" panose="020B0604020202020204" pitchFamily="34" charset="0"/>
                <a:cs typeface="Arial" panose="020B0604020202020204" pitchFamily="34" charset="0"/>
              </a:rPr>
              <a:t>Elect your one-time death benefit recipient.</a:t>
            </a:r>
            <a:endParaRPr lang="en-US" sz="2600" b="1" dirty="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7308E328-4F21-B02A-739A-A703D2CAC05F}"/>
              </a:ext>
            </a:extLst>
          </p:cNvPr>
          <p:cNvCxnSpPr>
            <a:cxnSpLocks/>
          </p:cNvCxnSpPr>
          <p:nvPr/>
        </p:nvCxnSpPr>
        <p:spPr>
          <a:xfrm>
            <a:off x="1010209" y="3344857"/>
            <a:ext cx="4206240"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4985A97B-BD98-83FA-45E8-DA056A96F61B}"/>
              </a:ext>
            </a:extLst>
          </p:cNvPr>
          <p:cNvCxnSpPr>
            <a:cxnSpLocks/>
          </p:cNvCxnSpPr>
          <p:nvPr/>
        </p:nvCxnSpPr>
        <p:spPr>
          <a:xfrm>
            <a:off x="1010209" y="2451022"/>
            <a:ext cx="4206240"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CDA5A346-2440-424A-505C-AC69EFEEECF1}"/>
              </a:ext>
            </a:extLst>
          </p:cNvPr>
          <p:cNvSpPr txBox="1"/>
          <p:nvPr/>
        </p:nvSpPr>
        <p:spPr>
          <a:xfrm>
            <a:off x="943979" y="4810826"/>
            <a:ext cx="4201214" cy="892552"/>
          </a:xfrm>
          <a:prstGeom prst="rect">
            <a:avLst/>
          </a:prstGeom>
          <a:noFill/>
        </p:spPr>
        <p:txBody>
          <a:bodyPr wrap="square" rtlCol="0">
            <a:spAutoFit/>
          </a:bodyPr>
          <a:lstStyle/>
          <a:p>
            <a:pPr marL="342900" indent="-342900">
              <a:buFont typeface="Wingdings" pitchFamily="2" charset="2"/>
              <a:buChar char="q"/>
            </a:pPr>
            <a:r>
              <a:rPr lang="en-US" sz="2600" dirty="0">
                <a:solidFill>
                  <a:schemeClr val="bg1"/>
                </a:solidFill>
                <a:latin typeface="Arial" panose="020B0604020202020204" pitchFamily="34" charset="0"/>
                <a:cs typeface="Arial" panose="020B0604020202020204" pitchFamily="34" charset="0"/>
              </a:rPr>
              <a:t>Open a defined contribution account.</a:t>
            </a:r>
            <a:endParaRPr lang="en-US" sz="2600" b="1" dirty="0">
              <a:solidFill>
                <a:schemeClr val="bg1"/>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C939B745-C550-9589-221F-2964FE40623C}"/>
              </a:ext>
            </a:extLst>
          </p:cNvPr>
          <p:cNvCxnSpPr>
            <a:cxnSpLocks/>
          </p:cNvCxnSpPr>
          <p:nvPr/>
        </p:nvCxnSpPr>
        <p:spPr>
          <a:xfrm>
            <a:off x="1010208" y="4631877"/>
            <a:ext cx="4206240"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CD59C809-5034-8EA9-6872-CAA78FDE8C9B}"/>
              </a:ext>
            </a:extLst>
          </p:cNvPr>
          <p:cNvSpPr txBox="1"/>
          <p:nvPr/>
        </p:nvSpPr>
        <p:spPr>
          <a:xfrm>
            <a:off x="6975554" y="2451089"/>
            <a:ext cx="3684068" cy="738664"/>
          </a:xfrm>
          <a:prstGeom prst="rect">
            <a:avLst/>
          </a:prstGeom>
          <a:noFill/>
        </p:spPr>
        <p:txBody>
          <a:bodyPr wrap="square" rtlCol="0">
            <a:spAutoFit/>
          </a:bodyPr>
          <a:lstStyle/>
          <a:p>
            <a:r>
              <a:rPr lang="en-US" sz="4200" b="1" dirty="0">
                <a:solidFill>
                  <a:srgbClr val="112D18"/>
                </a:solidFill>
                <a:latin typeface="Arial" panose="020B0604020202020204" pitchFamily="34" charset="0"/>
                <a:cs typeface="Arial" panose="020B0604020202020204" pitchFamily="34" charset="0"/>
              </a:rPr>
              <a:t>Due annually:</a:t>
            </a:r>
          </a:p>
        </p:txBody>
      </p:sp>
      <p:sp>
        <p:nvSpPr>
          <p:cNvPr id="11" name="TextBox 10">
            <a:extLst>
              <a:ext uri="{FF2B5EF4-FFF2-40B4-BE49-F238E27FC236}">
                <a16:creationId xmlns:a16="http://schemas.microsoft.com/office/drawing/2014/main" id="{FFCF5344-15AA-F8F8-E090-89486C17FD82}"/>
              </a:ext>
            </a:extLst>
          </p:cNvPr>
          <p:cNvSpPr txBox="1"/>
          <p:nvPr/>
        </p:nvSpPr>
        <p:spPr>
          <a:xfrm>
            <a:off x="6975553" y="3539068"/>
            <a:ext cx="4401700" cy="892552"/>
          </a:xfrm>
          <a:prstGeom prst="rect">
            <a:avLst/>
          </a:prstGeom>
          <a:noFill/>
        </p:spPr>
        <p:txBody>
          <a:bodyPr wrap="square" rtlCol="0">
            <a:spAutoFit/>
          </a:bodyPr>
          <a:lstStyle/>
          <a:p>
            <a:pPr marL="342900" indent="-342900">
              <a:buFont typeface="Wingdings" pitchFamily="2" charset="2"/>
              <a:buChar char="q"/>
            </a:pPr>
            <a:r>
              <a:rPr lang="en-US" sz="2600" dirty="0">
                <a:solidFill>
                  <a:srgbClr val="112D18"/>
                </a:solidFill>
                <a:latin typeface="Arial" panose="020B0604020202020204" pitchFamily="34" charset="0"/>
                <a:cs typeface="Arial" panose="020B0604020202020204" pitchFamily="34" charset="0"/>
              </a:rPr>
              <a:t>Review your </a:t>
            </a:r>
            <a:r>
              <a:rPr lang="en-US" sz="2600" i="1" dirty="0">
                <a:solidFill>
                  <a:srgbClr val="112D18"/>
                </a:solidFill>
                <a:latin typeface="Arial" panose="020B0604020202020204" pitchFamily="34" charset="0"/>
                <a:cs typeface="Arial" panose="020B0604020202020204" pitchFamily="34" charset="0"/>
              </a:rPr>
              <a:t>Retirement Progress Report</a:t>
            </a:r>
            <a:r>
              <a:rPr lang="en-US" sz="2600" dirty="0">
                <a:solidFill>
                  <a:srgbClr val="112D18"/>
                </a:solidFill>
                <a:latin typeface="Arial" panose="020B0604020202020204" pitchFamily="34" charset="0"/>
                <a:cs typeface="Arial" panose="020B0604020202020204" pitchFamily="34" charset="0"/>
              </a:rPr>
              <a:t> each fall.</a:t>
            </a:r>
            <a:endParaRPr lang="en-US" sz="2600" b="1" dirty="0">
              <a:solidFill>
                <a:srgbClr val="112D18"/>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27633AD8-484B-F30D-1DEE-48D511B88E5E}"/>
              </a:ext>
            </a:extLst>
          </p:cNvPr>
          <p:cNvCxnSpPr>
            <a:cxnSpLocks/>
          </p:cNvCxnSpPr>
          <p:nvPr/>
        </p:nvCxnSpPr>
        <p:spPr>
          <a:xfrm>
            <a:off x="7041784" y="3344857"/>
            <a:ext cx="4206240" cy="0"/>
          </a:xfrm>
          <a:prstGeom prst="line">
            <a:avLst/>
          </a:prstGeom>
          <a:ln w="28575">
            <a:solidFill>
              <a:srgbClr val="518159"/>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24376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8060ED-E821-5DF3-8D8A-93DA0F55BC4D}"/>
              </a:ext>
            </a:extLst>
          </p:cNvPr>
          <p:cNvSpPr>
            <a:spLocks noGrp="1"/>
          </p:cNvSpPr>
          <p:nvPr>
            <p:ph type="body" sz="quarter" idx="10"/>
          </p:nvPr>
        </p:nvSpPr>
        <p:spPr/>
        <p:txBody>
          <a:bodyPr/>
          <a:lstStyle/>
          <a:p>
            <a:r>
              <a:rPr lang="en-US" dirty="0"/>
              <a:t>Contact us</a:t>
            </a:r>
          </a:p>
        </p:txBody>
      </p:sp>
      <p:sp>
        <p:nvSpPr>
          <p:cNvPr id="19" name="TextBox 18">
            <a:extLst>
              <a:ext uri="{FF2B5EF4-FFF2-40B4-BE49-F238E27FC236}">
                <a16:creationId xmlns:a16="http://schemas.microsoft.com/office/drawing/2014/main" id="{05A3FF0A-9FF0-3524-362E-D8185D794457}"/>
              </a:ext>
            </a:extLst>
          </p:cNvPr>
          <p:cNvSpPr txBox="1"/>
          <p:nvPr/>
        </p:nvSpPr>
        <p:spPr>
          <a:xfrm>
            <a:off x="8147656" y="2923659"/>
            <a:ext cx="2562755" cy="523220"/>
          </a:xfrm>
          <a:prstGeom prst="rect">
            <a:avLst/>
          </a:prstGeom>
          <a:noFill/>
        </p:spPr>
        <p:txBody>
          <a:bodyPr wrap="square" anchor="ctr" anchorCtr="0">
            <a:spAutoFit/>
          </a:bodyPr>
          <a:lstStyle/>
          <a:p>
            <a:r>
              <a:rPr lang="en-US" sz="2800" b="1" dirty="0" err="1">
                <a:solidFill>
                  <a:schemeClr val="bg1"/>
                </a:solidFill>
                <a:latin typeface="Arial" panose="020B0604020202020204" pitchFamily="34" charset="0"/>
                <a:cs typeface="Arial" panose="020B0604020202020204" pitchFamily="34" charset="0"/>
              </a:rPr>
              <a:t>CalSTRS.com</a:t>
            </a:r>
            <a:endParaRPr lang="en-US" sz="2800" dirty="0"/>
          </a:p>
        </p:txBody>
      </p:sp>
      <p:sp>
        <p:nvSpPr>
          <p:cNvPr id="20" name="TextBox 19">
            <a:extLst>
              <a:ext uri="{FF2B5EF4-FFF2-40B4-BE49-F238E27FC236}">
                <a16:creationId xmlns:a16="http://schemas.microsoft.com/office/drawing/2014/main" id="{A53A2281-CB84-A810-0993-80B50996DEA1}"/>
              </a:ext>
            </a:extLst>
          </p:cNvPr>
          <p:cNvSpPr txBox="1"/>
          <p:nvPr/>
        </p:nvSpPr>
        <p:spPr>
          <a:xfrm>
            <a:off x="8147656" y="4651325"/>
            <a:ext cx="3486326" cy="1738938"/>
          </a:xfrm>
          <a:prstGeom prst="rect">
            <a:avLst/>
          </a:prstGeom>
          <a:noFill/>
        </p:spPr>
        <p:txBody>
          <a:bodyPr wrap="square" anchor="ctr" anchorCtr="0">
            <a:spAutoFit/>
          </a:bodyPr>
          <a:lstStyle/>
          <a:p>
            <a:pPr>
              <a:spcAft>
                <a:spcPts val="200"/>
              </a:spcAft>
            </a:pPr>
            <a:r>
              <a:rPr lang="en-US" sz="2800" dirty="0">
                <a:solidFill>
                  <a:schemeClr val="bg1"/>
                </a:solidFill>
                <a:latin typeface="Arial" panose="020B0604020202020204" pitchFamily="34" charset="0"/>
                <a:cs typeface="Arial" panose="020B0604020202020204" pitchFamily="34" charset="0"/>
              </a:rPr>
              <a:t>800-228-5453</a:t>
            </a:r>
          </a:p>
          <a:p>
            <a:pPr>
              <a:spcAft>
                <a:spcPts val="200"/>
              </a:spcAft>
            </a:pPr>
            <a:r>
              <a:rPr lang="en-US" dirty="0">
                <a:solidFill>
                  <a:schemeClr val="bg1"/>
                </a:solidFill>
                <a:latin typeface="Arial" panose="020B0604020202020204" pitchFamily="34" charset="0"/>
                <a:cs typeface="Arial" panose="020B0604020202020204" pitchFamily="34" charset="0"/>
              </a:rPr>
              <a:t>  *Press 2 for customer service.</a:t>
            </a:r>
            <a:endParaRPr lang="en-US" sz="1600" dirty="0">
              <a:solidFill>
                <a:schemeClr val="bg1"/>
              </a:solidFill>
              <a:latin typeface="Arial" panose="020B0604020202020204" pitchFamily="34" charset="0"/>
              <a:cs typeface="Arial" panose="020B0604020202020204" pitchFamily="34" charset="0"/>
            </a:endParaRPr>
          </a:p>
          <a:p>
            <a:pPr>
              <a:spcAft>
                <a:spcPts val="200"/>
              </a:spcAft>
            </a:pPr>
            <a:r>
              <a:rPr lang="en-US" sz="2800" dirty="0">
                <a:solidFill>
                  <a:schemeClr val="bg1"/>
                </a:solidFill>
                <a:latin typeface="Arial" panose="020B0604020202020204" pitchFamily="34" charset="0"/>
                <a:cs typeface="Arial" panose="020B0604020202020204" pitchFamily="34" charset="0"/>
              </a:rPr>
              <a:t>Monday–Friday </a:t>
            </a:r>
          </a:p>
          <a:p>
            <a:r>
              <a:rPr lang="en-US" sz="2800" dirty="0">
                <a:solidFill>
                  <a:schemeClr val="bg1"/>
                </a:solidFill>
                <a:latin typeface="Arial" panose="020B0604020202020204" pitchFamily="34" charset="0"/>
                <a:cs typeface="Arial" panose="020B0604020202020204" pitchFamily="34" charset="0"/>
              </a:rPr>
              <a:t>8 a.m. – 5 p.m.</a:t>
            </a:r>
            <a:endParaRPr lang="en-US" sz="2800" dirty="0"/>
          </a:p>
        </p:txBody>
      </p:sp>
      <p:sp>
        <p:nvSpPr>
          <p:cNvPr id="21" name="TextBox 20">
            <a:extLst>
              <a:ext uri="{FF2B5EF4-FFF2-40B4-BE49-F238E27FC236}">
                <a16:creationId xmlns:a16="http://schemas.microsoft.com/office/drawing/2014/main" id="{7B6F7925-AF31-A5DC-5FA7-B213A6E012C7}"/>
              </a:ext>
            </a:extLst>
          </p:cNvPr>
          <p:cNvSpPr txBox="1"/>
          <p:nvPr/>
        </p:nvSpPr>
        <p:spPr>
          <a:xfrm>
            <a:off x="8147656" y="3903377"/>
            <a:ext cx="2562755" cy="523220"/>
          </a:xfrm>
          <a:prstGeom prst="rect">
            <a:avLst/>
          </a:prstGeom>
          <a:noFill/>
        </p:spPr>
        <p:txBody>
          <a:bodyPr wrap="square" anchor="ctr" anchorCtr="0">
            <a:spAutoFit/>
          </a:bodyPr>
          <a:lstStyle/>
          <a:p>
            <a:r>
              <a:rPr lang="en-US" sz="2800" i="1" dirty="0" err="1">
                <a:solidFill>
                  <a:schemeClr val="bg1"/>
                </a:solidFill>
                <a:latin typeface="Arial" panose="020B0604020202020204" pitchFamily="34" charset="0"/>
                <a:cs typeface="Arial" panose="020B0604020202020204" pitchFamily="34" charset="0"/>
              </a:rPr>
              <a:t>my</a:t>
            </a:r>
            <a:r>
              <a:rPr lang="en-US" sz="2800" dirty="0" err="1">
                <a:solidFill>
                  <a:schemeClr val="bg1"/>
                </a:solidFill>
                <a:latin typeface="Arial" panose="020B0604020202020204" pitchFamily="34" charset="0"/>
                <a:cs typeface="Arial" panose="020B0604020202020204" pitchFamily="34" charset="0"/>
              </a:rPr>
              <a:t>CalSTRS</a:t>
            </a:r>
            <a:endParaRPr lang="en-US" sz="2800" dirty="0"/>
          </a:p>
        </p:txBody>
      </p:sp>
    </p:spTree>
    <p:extLst>
      <p:ext uri="{BB962C8B-B14F-4D97-AF65-F5344CB8AC3E}">
        <p14:creationId xmlns:p14="http://schemas.microsoft.com/office/powerpoint/2010/main" val="33696577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2B2C7-2E06-3247-5A54-868B96835941}"/>
              </a:ext>
            </a:extLst>
          </p:cNvPr>
          <p:cNvSpPr>
            <a:spLocks noGrp="1"/>
          </p:cNvSpPr>
          <p:nvPr>
            <p:ph type="title"/>
          </p:nvPr>
        </p:nvSpPr>
        <p:spPr/>
        <p:txBody>
          <a:bodyPr/>
          <a:lstStyle/>
          <a:p>
            <a:r>
              <a:rPr lang="en-US" dirty="0"/>
              <a:t>Thank you </a:t>
            </a:r>
            <a:br>
              <a:rPr lang="en-US" dirty="0"/>
            </a:br>
            <a:r>
              <a:rPr lang="en-US" dirty="0"/>
              <a:t>for attending!</a:t>
            </a:r>
          </a:p>
        </p:txBody>
      </p:sp>
    </p:spTree>
    <p:extLst>
      <p:ext uri="{BB962C8B-B14F-4D97-AF65-F5344CB8AC3E}">
        <p14:creationId xmlns:p14="http://schemas.microsoft.com/office/powerpoint/2010/main" val="1190891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A6DD4E4-9F6A-FCD4-D52D-721D1355DD33}"/>
              </a:ext>
            </a:extLst>
          </p:cNvPr>
          <p:cNvSpPr txBox="1"/>
          <p:nvPr/>
        </p:nvSpPr>
        <p:spPr>
          <a:xfrm>
            <a:off x="154745" y="1613117"/>
            <a:ext cx="5158564" cy="3631763"/>
          </a:xfrm>
          <a:prstGeom prst="rect">
            <a:avLst/>
          </a:prstGeom>
          <a:noFill/>
        </p:spPr>
        <p:txBody>
          <a:bodyPr wrap="square" rtlCol="0">
            <a:spAutoFit/>
          </a:bodyPr>
          <a:lstStyle/>
          <a:p>
            <a:r>
              <a:rPr lang="en-US" sz="4600" b="1" dirty="0">
                <a:solidFill>
                  <a:schemeClr val="bg1"/>
                </a:solidFill>
                <a:latin typeface="Arial" panose="020B0604020202020204" pitchFamily="34" charset="0"/>
                <a:cs typeface="Arial" panose="020B0604020202020204" pitchFamily="34" charset="0"/>
              </a:rPr>
              <a:t>Thank you for your patience.</a:t>
            </a:r>
          </a:p>
          <a:p>
            <a:endParaRPr lang="en-US" sz="4600" b="1" dirty="0">
              <a:solidFill>
                <a:schemeClr val="bg1"/>
              </a:solidFill>
              <a:latin typeface="Arial" panose="020B0604020202020204" pitchFamily="34" charset="0"/>
              <a:cs typeface="Arial" panose="020B0604020202020204" pitchFamily="34" charset="0"/>
            </a:endParaRPr>
          </a:p>
          <a:p>
            <a:r>
              <a:rPr lang="en-US" sz="4600" b="1" dirty="0">
                <a:solidFill>
                  <a:schemeClr val="bg1"/>
                </a:solidFill>
                <a:latin typeface="Arial" panose="020B0604020202020204" pitchFamily="34" charset="0"/>
                <a:cs typeface="Arial" panose="020B0604020202020204" pitchFamily="34" charset="0"/>
              </a:rPr>
              <a:t>Your presentation will begin soon.</a:t>
            </a:r>
          </a:p>
        </p:txBody>
      </p:sp>
      <p:cxnSp>
        <p:nvCxnSpPr>
          <p:cNvPr id="11" name="Straight Connector 10">
            <a:extLst>
              <a:ext uri="{FF2B5EF4-FFF2-40B4-BE49-F238E27FC236}">
                <a16:creationId xmlns:a16="http://schemas.microsoft.com/office/drawing/2014/main" id="{CB462572-4A8F-56C9-23B7-0DF881622DBF}"/>
              </a:ext>
            </a:extLst>
          </p:cNvPr>
          <p:cNvCxnSpPr>
            <a:cxnSpLocks/>
          </p:cNvCxnSpPr>
          <p:nvPr/>
        </p:nvCxnSpPr>
        <p:spPr>
          <a:xfrm>
            <a:off x="189908" y="3428999"/>
            <a:ext cx="475989"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8BC42CC8-6704-0705-D3E6-747FC069B314}"/>
              </a:ext>
            </a:extLst>
          </p:cNvPr>
          <p:cNvSpPr txBox="1"/>
          <p:nvPr/>
        </p:nvSpPr>
        <p:spPr>
          <a:xfrm>
            <a:off x="6024607" y="549517"/>
            <a:ext cx="5713954" cy="1446550"/>
          </a:xfrm>
          <a:prstGeom prst="rect">
            <a:avLst/>
          </a:prstGeom>
          <a:noFill/>
        </p:spPr>
        <p:txBody>
          <a:bodyPr wrap="square" rtlCol="0">
            <a:spAutoFit/>
          </a:bodyPr>
          <a:lstStyle/>
          <a:p>
            <a:r>
              <a:rPr lang="en-US" sz="2200" b="1" dirty="0">
                <a:solidFill>
                  <a:srgbClr val="112D18"/>
                </a:solidFill>
                <a:latin typeface="Arial" panose="020B0604020202020204" pitchFamily="34" charset="0"/>
                <a:cs typeface="Arial" panose="020B0604020202020204" pitchFamily="34" charset="0"/>
              </a:rPr>
              <a:t>Did you know you may benefit from a concurrent retirement if you’re a member of another eligible California public retirement system?</a:t>
            </a:r>
          </a:p>
        </p:txBody>
      </p:sp>
      <p:sp>
        <p:nvSpPr>
          <p:cNvPr id="6" name="TextBox 5">
            <a:extLst>
              <a:ext uri="{FF2B5EF4-FFF2-40B4-BE49-F238E27FC236}">
                <a16:creationId xmlns:a16="http://schemas.microsoft.com/office/drawing/2014/main" id="{EB156161-C478-5009-69EC-AB643E4EB17C}"/>
              </a:ext>
            </a:extLst>
          </p:cNvPr>
          <p:cNvSpPr txBox="1"/>
          <p:nvPr/>
        </p:nvSpPr>
        <p:spPr>
          <a:xfrm>
            <a:off x="6927040" y="5623256"/>
            <a:ext cx="4346702" cy="646331"/>
          </a:xfrm>
          <a:prstGeom prst="rect">
            <a:avLst/>
          </a:prstGeom>
          <a:noFill/>
        </p:spPr>
        <p:txBody>
          <a:bodyPr wrap="square" rtlCol="0" anchor="ctr">
            <a:spAutoFit/>
          </a:bodyPr>
          <a:lstStyle/>
          <a:p>
            <a:r>
              <a:rPr lang="en-US" dirty="0">
                <a:solidFill>
                  <a:srgbClr val="112D18"/>
                </a:solidFill>
                <a:latin typeface="Arial" panose="020B0604020202020204" pitchFamily="34" charset="0"/>
                <a:cs typeface="Arial" panose="020B0604020202020204" pitchFamily="34" charset="0"/>
              </a:rPr>
              <a:t>Scan the QR code to visit </a:t>
            </a:r>
          </a:p>
          <a:p>
            <a:r>
              <a:rPr lang="en-US" b="1" dirty="0" err="1">
                <a:solidFill>
                  <a:srgbClr val="112D18"/>
                </a:solidFill>
                <a:latin typeface="Arial" panose="020B0604020202020204" pitchFamily="34" charset="0"/>
                <a:cs typeface="Arial" panose="020B0604020202020204" pitchFamily="34" charset="0"/>
              </a:rPr>
              <a:t>CalSTRS.com</a:t>
            </a:r>
            <a:r>
              <a:rPr lang="en-US" b="1" dirty="0">
                <a:solidFill>
                  <a:srgbClr val="112D18"/>
                </a:solidFill>
                <a:latin typeface="Arial" panose="020B0604020202020204" pitchFamily="34" charset="0"/>
                <a:cs typeface="Arial" panose="020B0604020202020204" pitchFamily="34" charset="0"/>
              </a:rPr>
              <a:t>/concurrent-retirement</a:t>
            </a:r>
            <a:r>
              <a:rPr lang="en-US" dirty="0">
                <a:solidFill>
                  <a:srgbClr val="112D18"/>
                </a:solidFill>
                <a:latin typeface="Arial" panose="020B0604020202020204" pitchFamily="34" charset="0"/>
                <a:cs typeface="Arial" panose="020B0604020202020204" pitchFamily="34" charset="0"/>
              </a:rPr>
              <a:t>.</a:t>
            </a:r>
            <a:endParaRPr lang="en-US" i="1" dirty="0">
              <a:solidFill>
                <a:srgbClr val="112D18"/>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EF723EF-2336-0DAC-EB62-51E0EEC0363A}"/>
              </a:ext>
            </a:extLst>
          </p:cNvPr>
          <p:cNvSpPr txBox="1"/>
          <p:nvPr/>
        </p:nvSpPr>
        <p:spPr>
          <a:xfrm>
            <a:off x="8881583" y="2974269"/>
            <a:ext cx="2507905" cy="1477328"/>
          </a:xfrm>
          <a:prstGeom prst="rect">
            <a:avLst/>
          </a:prstGeom>
          <a:noFill/>
        </p:spPr>
        <p:txBody>
          <a:bodyPr wrap="square" rtlCol="0">
            <a:spAutoFit/>
          </a:bodyPr>
          <a:lstStyle/>
          <a:p>
            <a:r>
              <a:rPr lang="en-US" dirty="0">
                <a:solidFill>
                  <a:srgbClr val="112D18"/>
                </a:solidFill>
                <a:latin typeface="Arial" panose="020B0604020202020204" pitchFamily="34" charset="0"/>
                <a:cs typeface="Arial" panose="020B0604020202020204" pitchFamily="34" charset="0"/>
              </a:rPr>
              <a:t>Download the </a:t>
            </a:r>
            <a:r>
              <a:rPr lang="en-US" i="1" dirty="0">
                <a:solidFill>
                  <a:srgbClr val="112D18"/>
                </a:solidFill>
                <a:latin typeface="Arial" panose="020B0604020202020204" pitchFamily="34" charset="0"/>
                <a:cs typeface="Arial" panose="020B0604020202020204" pitchFamily="34" charset="0"/>
              </a:rPr>
              <a:t>Concurrent Retirement </a:t>
            </a:r>
            <a:r>
              <a:rPr lang="en-US" dirty="0">
                <a:solidFill>
                  <a:srgbClr val="112D18"/>
                </a:solidFill>
                <a:latin typeface="Arial" panose="020B0604020202020204" pitchFamily="34" charset="0"/>
                <a:cs typeface="Arial" panose="020B0604020202020204" pitchFamily="34" charset="0"/>
              </a:rPr>
              <a:t>fact sheet to learn more about how you may qualify.</a:t>
            </a:r>
          </a:p>
        </p:txBody>
      </p:sp>
      <p:pic>
        <p:nvPicPr>
          <p:cNvPr id="8" name="Picture 7" descr="Qr code&#10;&#10;Description automatically generated">
            <a:extLst>
              <a:ext uri="{FF2B5EF4-FFF2-40B4-BE49-F238E27FC236}">
                <a16:creationId xmlns:a16="http://schemas.microsoft.com/office/drawing/2014/main" id="{F17E685F-70E4-74A6-2B59-EDD6D3B4F4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580663"/>
            <a:ext cx="731520" cy="731520"/>
          </a:xfrm>
          <a:prstGeom prst="rect">
            <a:avLst/>
          </a:prstGeom>
          <a:solidFill>
            <a:srgbClr val="112D18"/>
          </a:solidFill>
          <a:ln w="28575">
            <a:solidFill>
              <a:srgbClr val="518159"/>
            </a:solidFill>
            <a:miter lim="800000"/>
          </a:ln>
        </p:spPr>
      </p:pic>
      <p:pic>
        <p:nvPicPr>
          <p:cNvPr id="9" name="Picture 8">
            <a:extLst>
              <a:ext uri="{FF2B5EF4-FFF2-40B4-BE49-F238E27FC236}">
                <a16:creationId xmlns:a16="http://schemas.microsoft.com/office/drawing/2014/main" id="{6FD4113A-1F93-962A-CC6B-C21BF7FBF060}"/>
              </a:ext>
            </a:extLst>
          </p:cNvPr>
          <p:cNvPicPr>
            <a:picLocks noChangeAspect="1"/>
          </p:cNvPicPr>
          <p:nvPr/>
        </p:nvPicPr>
        <p:blipFill>
          <a:blip r:embed="rId4"/>
          <a:srcRect/>
          <a:stretch/>
        </p:blipFill>
        <p:spPr>
          <a:xfrm>
            <a:off x="6661592" y="2295537"/>
            <a:ext cx="2136058" cy="2765123"/>
          </a:xfrm>
          <a:prstGeom prst="rect">
            <a:avLst/>
          </a:prstGeom>
          <a:ln w="3175">
            <a:solidFill>
              <a:srgbClr val="112D18"/>
            </a:solidFill>
          </a:ln>
          <a:effectLst>
            <a:outerShdw blurRad="50800" dist="38100" dir="8100000" algn="tr" rotWithShape="0">
              <a:prstClr val="black">
                <a:alpha val="40000"/>
              </a:prstClr>
            </a:outerShdw>
          </a:effectLst>
        </p:spPr>
      </p:pic>
      <p:sp>
        <p:nvSpPr>
          <p:cNvPr id="3" name="Action Button: Go Forward or Next 2">
            <a:hlinkClick r:id="" action="ppaction://customshow?id=0" highlightClick="1"/>
            <a:extLst>
              <a:ext uri="{FF2B5EF4-FFF2-40B4-BE49-F238E27FC236}">
                <a16:creationId xmlns:a16="http://schemas.microsoft.com/office/drawing/2014/main" id="{8BC184A0-3779-60A7-FEF3-0F0C2B51CC62}"/>
              </a:ext>
            </a:extLst>
          </p:cNvPr>
          <p:cNvSpPr/>
          <p:nvPr/>
        </p:nvSpPr>
        <p:spPr>
          <a:xfrm>
            <a:off x="154745" y="3713880"/>
            <a:ext cx="4949690" cy="1531000"/>
          </a:xfrm>
          <a:prstGeom prst="actionButtonForwardNext">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2176416"/>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3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par>
                                <p:cTn id="12" presetID="10" presetClass="entr" presetSubtype="0" fill="hold" grpId="0" nodeType="withEffect">
                                  <p:stCondLst>
                                    <p:cond delay="30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nodeType="withEffect">
                                  <p:stCondLst>
                                    <p:cond delay="3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30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BC8A8E-BA0C-8B43-A6ED-75F6C1D3860C}"/>
              </a:ext>
            </a:extLst>
          </p:cNvPr>
          <p:cNvSpPr>
            <a:spLocks noGrp="1"/>
          </p:cNvSpPr>
          <p:nvPr>
            <p:ph type="body" sz="quarter" idx="10"/>
          </p:nvPr>
        </p:nvSpPr>
        <p:spPr/>
        <p:txBody>
          <a:bodyPr/>
          <a:lstStyle/>
          <a:p>
            <a:r>
              <a:rPr lang="en-US" dirty="0"/>
              <a:t>My First Steps</a:t>
            </a:r>
          </a:p>
        </p:txBody>
      </p:sp>
      <p:sp>
        <p:nvSpPr>
          <p:cNvPr id="3" name="Text Placeholder 2">
            <a:extLst>
              <a:ext uri="{FF2B5EF4-FFF2-40B4-BE49-F238E27FC236}">
                <a16:creationId xmlns:a16="http://schemas.microsoft.com/office/drawing/2014/main" id="{7219A8E0-DD26-96FE-4C7A-F9443B1C9231}"/>
              </a:ext>
            </a:extLst>
          </p:cNvPr>
          <p:cNvSpPr>
            <a:spLocks noGrp="1"/>
          </p:cNvSpPr>
          <p:nvPr>
            <p:ph type="body" sz="quarter" idx="11"/>
          </p:nvPr>
        </p:nvSpPr>
        <p:spPr/>
        <p:txBody>
          <a:bodyPr/>
          <a:lstStyle/>
          <a:p>
            <a:r>
              <a:rPr lang="en-US" dirty="0"/>
              <a:t>Understand what you have and determine what you’ll need.</a:t>
            </a:r>
          </a:p>
        </p:txBody>
      </p:sp>
    </p:spTree>
    <p:extLst>
      <p:ext uri="{BB962C8B-B14F-4D97-AF65-F5344CB8AC3E}">
        <p14:creationId xmlns:p14="http://schemas.microsoft.com/office/powerpoint/2010/main" val="3921606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60A267-84D0-0691-746D-507141631013}"/>
              </a:ext>
            </a:extLst>
          </p:cNvPr>
          <p:cNvSpPr>
            <a:spLocks noGrp="1"/>
          </p:cNvSpPr>
          <p:nvPr>
            <p:ph type="body" sz="quarter" idx="10"/>
          </p:nvPr>
        </p:nvSpPr>
        <p:spPr>
          <a:xfrm>
            <a:off x="266357" y="3054695"/>
            <a:ext cx="3919428" cy="830263"/>
          </a:xfrm>
        </p:spPr>
        <p:txBody>
          <a:bodyPr/>
          <a:lstStyle/>
          <a:p>
            <a:r>
              <a:rPr lang="en-US" dirty="0"/>
              <a:t>Objectives</a:t>
            </a:r>
          </a:p>
        </p:txBody>
      </p:sp>
      <p:sp>
        <p:nvSpPr>
          <p:cNvPr id="3" name="TextBox 2">
            <a:extLst>
              <a:ext uri="{FF2B5EF4-FFF2-40B4-BE49-F238E27FC236}">
                <a16:creationId xmlns:a16="http://schemas.microsoft.com/office/drawing/2014/main" id="{AD4BA8BA-EDBC-136D-2F20-694F3DFEAEE7}"/>
              </a:ext>
            </a:extLst>
          </p:cNvPr>
          <p:cNvSpPr txBox="1"/>
          <p:nvPr/>
        </p:nvSpPr>
        <p:spPr>
          <a:xfrm>
            <a:off x="5330736" y="1674672"/>
            <a:ext cx="6292691" cy="3508653"/>
          </a:xfrm>
          <a:prstGeom prst="rect">
            <a:avLst/>
          </a:prstGeom>
          <a:noFill/>
        </p:spPr>
        <p:txBody>
          <a:bodyPr wrap="square" rtlCol="0" anchor="ctr">
            <a:spAutoFit/>
          </a:bodyPr>
          <a:lstStyle/>
          <a:p>
            <a:pPr marL="285750" indent="-285750">
              <a:spcAft>
                <a:spcPts val="1800"/>
              </a:spcAft>
              <a:buBlip>
                <a:blip r:embed="rId3"/>
              </a:buBlip>
            </a:pPr>
            <a:r>
              <a:rPr lang="en-US" sz="3200" dirty="0">
                <a:latin typeface="Arial" panose="020B0604020202020204" pitchFamily="34" charset="0"/>
                <a:cs typeface="Arial" panose="020B0604020202020204" pitchFamily="34" charset="0"/>
              </a:rPr>
              <a:t>Understand how teaching provides a pension for your retirement.</a:t>
            </a:r>
          </a:p>
          <a:p>
            <a:pPr marL="285750" indent="-285750">
              <a:spcAft>
                <a:spcPts val="1800"/>
              </a:spcAft>
              <a:buBlip>
                <a:blip r:embed="rId3"/>
              </a:buBlip>
            </a:pPr>
            <a:r>
              <a:rPr lang="en-US" sz="3200" dirty="0">
                <a:latin typeface="Arial" panose="020B0604020202020204" pitchFamily="34" charset="0"/>
                <a:cs typeface="Arial" panose="020B0604020202020204" pitchFamily="34" charset="0"/>
              </a:rPr>
              <a:t>Recognize the importance of starting to save now.</a:t>
            </a:r>
          </a:p>
          <a:p>
            <a:pPr marL="285750" indent="-285750">
              <a:spcAft>
                <a:spcPts val="1800"/>
              </a:spcAft>
              <a:buBlip>
                <a:blip r:embed="rId3"/>
              </a:buBlip>
            </a:pPr>
            <a:r>
              <a:rPr lang="en-US" sz="3200" dirty="0">
                <a:latin typeface="Arial" panose="020B0604020202020204" pitchFamily="34" charset="0"/>
                <a:cs typeface="Arial" panose="020B0604020202020204" pitchFamily="34" charset="0"/>
              </a:rPr>
              <a:t>Get the facts on Social Security.</a:t>
            </a:r>
          </a:p>
        </p:txBody>
      </p:sp>
    </p:spTree>
    <p:extLst>
      <p:ext uri="{BB962C8B-B14F-4D97-AF65-F5344CB8AC3E}">
        <p14:creationId xmlns:p14="http://schemas.microsoft.com/office/powerpoint/2010/main" val="305772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36EC10-7775-3FA2-4347-A05B90A06E18}"/>
              </a:ext>
            </a:extLst>
          </p:cNvPr>
          <p:cNvSpPr>
            <a:spLocks noGrp="1"/>
          </p:cNvSpPr>
          <p:nvPr>
            <p:ph type="body" sz="quarter" idx="11"/>
          </p:nvPr>
        </p:nvSpPr>
        <p:spPr/>
        <p:txBody>
          <a:bodyPr/>
          <a:lstStyle/>
          <a:p>
            <a:r>
              <a:rPr lang="en-US" dirty="0"/>
              <a:t>What is a pension?</a:t>
            </a:r>
          </a:p>
        </p:txBody>
      </p:sp>
      <p:sp>
        <p:nvSpPr>
          <p:cNvPr id="3" name="Text Placeholder 2">
            <a:extLst>
              <a:ext uri="{FF2B5EF4-FFF2-40B4-BE49-F238E27FC236}">
                <a16:creationId xmlns:a16="http://schemas.microsoft.com/office/drawing/2014/main" id="{1D84662D-138F-D33A-562B-C8F538616BB0}"/>
              </a:ext>
            </a:extLst>
          </p:cNvPr>
          <p:cNvSpPr>
            <a:spLocks noGrp="1"/>
          </p:cNvSpPr>
          <p:nvPr>
            <p:ph type="body" sz="quarter" idx="10"/>
          </p:nvPr>
        </p:nvSpPr>
        <p:spPr>
          <a:xfrm>
            <a:off x="2208133" y="1774052"/>
            <a:ext cx="1600200" cy="2016247"/>
          </a:xfrm>
        </p:spPr>
        <p:txBody>
          <a:bodyPr/>
          <a:lstStyle/>
          <a:p>
            <a:r>
              <a:rPr lang="en-US" dirty="0"/>
              <a:t>1</a:t>
            </a:r>
          </a:p>
        </p:txBody>
      </p:sp>
    </p:spTree>
    <p:extLst>
      <p:ext uri="{BB962C8B-B14F-4D97-AF65-F5344CB8AC3E}">
        <p14:creationId xmlns:p14="http://schemas.microsoft.com/office/powerpoint/2010/main" val="4287703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E09549-7961-4F8F-94A1-733E5F1CFD2C}"/>
              </a:ext>
              <a:ext uri="{C183D7F6-B498-43B3-948B-1728B52AA6E4}">
                <adec:decorative xmlns:adec="http://schemas.microsoft.com/office/drawing/2017/decorative" val="1"/>
              </a:ext>
            </a:extLst>
          </p:cNvPr>
          <p:cNvPicPr>
            <a:picLocks noChangeAspect="1"/>
          </p:cNvPicPr>
          <p:nvPr/>
        </p:nvPicPr>
        <p:blipFill rotWithShape="1">
          <a:blip r:embed="rId3"/>
          <a:srcRect l="7003"/>
          <a:stretch/>
        </p:blipFill>
        <p:spPr>
          <a:xfrm>
            <a:off x="0" y="0"/>
            <a:ext cx="3833447" cy="6293974"/>
          </a:xfrm>
          <a:prstGeom prst="rect">
            <a:avLst/>
          </a:prstGeom>
        </p:spPr>
      </p:pic>
      <p:sp>
        <p:nvSpPr>
          <p:cNvPr id="3" name="TextBox 2">
            <a:extLst>
              <a:ext uri="{FF2B5EF4-FFF2-40B4-BE49-F238E27FC236}">
                <a16:creationId xmlns:a16="http://schemas.microsoft.com/office/drawing/2014/main" id="{1D2AB184-2C8F-222D-DA83-74D0BA836FE0}"/>
              </a:ext>
            </a:extLst>
          </p:cNvPr>
          <p:cNvSpPr txBox="1"/>
          <p:nvPr/>
        </p:nvSpPr>
        <p:spPr>
          <a:xfrm>
            <a:off x="4494767" y="2674149"/>
            <a:ext cx="6825505" cy="2785378"/>
          </a:xfrm>
          <a:prstGeom prst="rect">
            <a:avLst/>
          </a:prstGeom>
          <a:noFill/>
        </p:spPr>
        <p:txBody>
          <a:bodyPr wrap="square" rtlCol="0">
            <a:spAutoFit/>
          </a:bodyPr>
          <a:lstStyle/>
          <a:p>
            <a:pPr marL="457200" indent="-457200">
              <a:spcAft>
                <a:spcPts val="1800"/>
              </a:spcAft>
              <a:buBlip>
                <a:blip r:embed="rId4"/>
              </a:buBlip>
            </a:pPr>
            <a:r>
              <a:rPr lang="en-US" sz="2600" dirty="0">
                <a:solidFill>
                  <a:schemeClr val="bg1"/>
                </a:solidFill>
                <a:latin typeface="Arial" panose="020B0604020202020204" pitchFamily="34" charset="0"/>
                <a:cs typeface="Arial" panose="020B0604020202020204" pitchFamily="34" charset="0"/>
              </a:rPr>
              <a:t>Monthly income paid to you in retirement.</a:t>
            </a:r>
          </a:p>
          <a:p>
            <a:pPr marL="457200" indent="-457200">
              <a:spcAft>
                <a:spcPts val="1800"/>
              </a:spcAft>
              <a:buBlip>
                <a:blip r:embed="rId4"/>
              </a:buBlip>
            </a:pPr>
            <a:r>
              <a:rPr lang="en-US" sz="2600" dirty="0">
                <a:solidFill>
                  <a:schemeClr val="bg1"/>
                </a:solidFill>
                <a:latin typeface="Arial" panose="020B0604020202020204" pitchFamily="34" charset="0"/>
                <a:cs typeface="Arial" panose="020B0604020202020204" pitchFamily="34" charset="0"/>
              </a:rPr>
              <a:t>Guaranteed for your lifetime.</a:t>
            </a:r>
          </a:p>
          <a:p>
            <a:pPr marL="457200" indent="-457200">
              <a:spcAft>
                <a:spcPts val="1800"/>
              </a:spcAft>
              <a:buBlip>
                <a:blip r:embed="rId4"/>
              </a:buBlip>
            </a:pPr>
            <a:r>
              <a:rPr lang="en-US" sz="2600" dirty="0">
                <a:solidFill>
                  <a:schemeClr val="bg1"/>
                </a:solidFill>
                <a:latin typeface="Arial" panose="020B0604020202020204" pitchFamily="34" charset="0"/>
                <a:cs typeface="Arial" panose="020B0604020202020204" pitchFamily="34" charset="0"/>
              </a:rPr>
              <a:t>Most common in the public sector.</a:t>
            </a:r>
          </a:p>
          <a:p>
            <a:pPr marL="457200" indent="-457200">
              <a:spcAft>
                <a:spcPts val="1800"/>
              </a:spcAft>
              <a:buBlip>
                <a:blip r:embed="rId4"/>
              </a:buBlip>
            </a:pPr>
            <a:r>
              <a:rPr lang="en-US" sz="2600" dirty="0">
                <a:solidFill>
                  <a:schemeClr val="bg1"/>
                </a:solidFill>
                <a:latin typeface="Arial" panose="020B0604020202020204" pitchFamily="34" charset="0"/>
                <a:cs typeface="Arial" panose="020B0604020202020204" pitchFamily="34" charset="0"/>
              </a:rPr>
              <a:t>Funded by contributions made by you and your employer.</a:t>
            </a:r>
          </a:p>
        </p:txBody>
      </p:sp>
      <p:sp>
        <p:nvSpPr>
          <p:cNvPr id="4" name="Title 1">
            <a:extLst>
              <a:ext uri="{FF2B5EF4-FFF2-40B4-BE49-F238E27FC236}">
                <a16:creationId xmlns:a16="http://schemas.microsoft.com/office/drawing/2014/main" id="{37031046-F618-170F-94AE-7EE0E64F4E1D}"/>
              </a:ext>
            </a:extLst>
          </p:cNvPr>
          <p:cNvSpPr txBox="1">
            <a:spLocks/>
          </p:cNvSpPr>
          <p:nvPr/>
        </p:nvSpPr>
        <p:spPr>
          <a:xfrm>
            <a:off x="4964371" y="1616916"/>
            <a:ext cx="5967824" cy="78637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6800" b="1" dirty="0">
                <a:solidFill>
                  <a:srgbClr val="112D18"/>
                </a:solidFill>
                <a:latin typeface="Arial" panose="020B0604020202020204" pitchFamily="34" charset="0"/>
                <a:cs typeface="Arial" panose="020B0604020202020204" pitchFamily="34" charset="0"/>
              </a:rPr>
              <a:t>A pension is:</a:t>
            </a:r>
          </a:p>
        </p:txBody>
      </p:sp>
    </p:spTree>
    <p:extLst>
      <p:ext uri="{BB962C8B-B14F-4D97-AF65-F5344CB8AC3E}">
        <p14:creationId xmlns:p14="http://schemas.microsoft.com/office/powerpoint/2010/main" val="262500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0DFFB4C7294348A6BF8F216989C121" ma:contentTypeVersion="15" ma:contentTypeDescription="Create a new document." ma:contentTypeScope="" ma:versionID="26c7274d8e30ad03b220b6b9a43e7035">
  <xsd:schema xmlns:xsd="http://www.w3.org/2001/XMLSchema" xmlns:xs="http://www.w3.org/2001/XMLSchema" xmlns:p="http://schemas.microsoft.com/office/2006/metadata/properties" xmlns:ns2="e5b4fa3f-e97b-4786-a085-858623f83f36" xmlns:ns3="d5aee3cc-3b4e-4327-ab27-9b44020fdee2" targetNamespace="http://schemas.microsoft.com/office/2006/metadata/properties" ma:root="true" ma:fieldsID="ec3b248d4894161171e22ff75e558a4b" ns2:_="" ns3:_="">
    <xsd:import namespace="e5b4fa3f-e97b-4786-a085-858623f83f36"/>
    <xsd:import namespace="d5aee3cc-3b4e-4327-ab27-9b44020fdee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b4fa3f-e97b-4786-a085-858623f83f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description="" ma:hidden="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442140a-7d9e-4dd4-9400-63f9f87dbc1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aee3cc-3b4e-4327-ab27-9b44020fdee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0972207-9144-48f8-bce6-b5e4e734bc4c}" ma:internalName="TaxCatchAll" ma:showField="CatchAllData" ma:web="d5aee3cc-3b4e-4327-ab27-9b44020fde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5b4fa3f-e97b-4786-a085-858623f83f36">
      <Terms xmlns="http://schemas.microsoft.com/office/infopath/2007/PartnerControls"/>
    </lcf76f155ced4ddcb4097134ff3c332f>
    <TaxCatchAll xmlns="d5aee3cc-3b4e-4327-ab27-9b44020fdee2" xsi:nil="true"/>
  </documentManagement>
</p:properties>
</file>

<file path=customXml/itemProps1.xml><?xml version="1.0" encoding="utf-8"?>
<ds:datastoreItem xmlns:ds="http://schemas.openxmlformats.org/officeDocument/2006/customXml" ds:itemID="{52805F9D-BC23-4487-8019-DBE5E24829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b4fa3f-e97b-4786-a085-858623f83f36"/>
    <ds:schemaRef ds:uri="d5aee3cc-3b4e-4327-ab27-9b44020fde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2F9759-1969-4296-BF11-63DFB3EC4A42}">
  <ds:schemaRefs>
    <ds:schemaRef ds:uri="http://schemas.microsoft.com/sharepoint/v3/contenttype/forms"/>
  </ds:schemaRefs>
</ds:datastoreItem>
</file>

<file path=customXml/itemProps3.xml><?xml version="1.0" encoding="utf-8"?>
<ds:datastoreItem xmlns:ds="http://schemas.openxmlformats.org/officeDocument/2006/customXml" ds:itemID="{F19B84B2-EA0C-4A61-84D2-7A2C54811D25}">
  <ds:schemaRefs>
    <ds:schemaRef ds:uri="http://schemas.microsoft.com/office/2006/metadata/properties"/>
    <ds:schemaRef ds:uri="http://schemas.microsoft.com/office/infopath/2007/PartnerControls"/>
    <ds:schemaRef ds:uri="e5b4fa3f-e97b-4786-a085-858623f83f36"/>
    <ds:schemaRef ds:uri="d5aee3cc-3b4e-4327-ab27-9b44020fdee2"/>
  </ds:schemaRefs>
</ds:datastoreItem>
</file>

<file path=docProps/app.xml><?xml version="1.0" encoding="utf-8"?>
<Properties xmlns="http://schemas.openxmlformats.org/officeDocument/2006/extended-properties" xmlns:vt="http://schemas.openxmlformats.org/officeDocument/2006/docPropsVTypes">
  <TotalTime>2361</TotalTime>
  <Words>6268</Words>
  <Application>Microsoft Office PowerPoint</Application>
  <PresentationFormat>Widescreen</PresentationFormat>
  <Paragraphs>839</Paragraphs>
  <Slides>47</Slides>
  <Notes>47</Notes>
  <HiddenSlides>0</HiddenSlides>
  <MMClips>0</MMClips>
  <ScaleCrop>false</ScaleCrop>
  <HeadingPairs>
    <vt:vector size="8" baseType="variant">
      <vt:variant>
        <vt:lpstr>Fonts Used</vt:lpstr>
      </vt:variant>
      <vt:variant>
        <vt:i4>4</vt:i4>
      </vt:variant>
      <vt:variant>
        <vt:lpstr>Theme</vt:lpstr>
      </vt:variant>
      <vt:variant>
        <vt:i4>1</vt:i4>
      </vt:variant>
      <vt:variant>
        <vt:lpstr>Slide Titles</vt:lpstr>
      </vt:variant>
      <vt:variant>
        <vt:i4>47</vt:i4>
      </vt:variant>
      <vt:variant>
        <vt:lpstr>Custom Shows</vt:lpstr>
      </vt:variant>
      <vt:variant>
        <vt:i4>1</vt:i4>
      </vt:variant>
    </vt:vector>
  </HeadingPairs>
  <TitlesOfParts>
    <vt:vector size="53" baseType="lpstr">
      <vt:lpstr>Aptos</vt:lpstr>
      <vt:lpstr>Arial</vt:lpstr>
      <vt:lpstr>Cambria Math</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CalSTRS retirement formula</vt:lpstr>
      <vt:lpstr>Contributions</vt:lpstr>
      <vt:lpstr>PowerPoint Presentation</vt:lpstr>
      <vt:lpstr>Pension vs. defined contribution</vt:lpstr>
      <vt:lpstr>PowerPoint Presentation</vt:lpstr>
      <vt:lpstr>How much will you need in retirement?</vt:lpstr>
      <vt:lpstr>Let’s compare</vt:lpstr>
      <vt:lpstr>How are your pension payments funded?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Start saving now</vt:lpstr>
      <vt:lpstr>PowerPoint Presentation</vt:lpstr>
      <vt:lpstr>PowerPoint Presentation</vt:lpstr>
      <vt:lpstr>PowerPoint Presentation</vt:lpstr>
      <vt:lpstr>PowerPoint Presentation</vt:lpstr>
      <vt:lpstr>PowerPoint Presentation</vt:lpstr>
      <vt:lpstr>Defined Benefit Supplement video</vt:lpstr>
      <vt:lpstr>PowerPoint Presentation</vt:lpstr>
      <vt:lpstr>PowerPoint Presentation</vt:lpstr>
      <vt:lpstr>PowerPoint Presentation</vt:lpstr>
      <vt:lpstr>PowerPoint Presentation</vt:lpstr>
      <vt:lpstr>Social Security resources</vt:lpstr>
      <vt:lpstr>PowerPoint Presentation</vt:lpstr>
      <vt:lpstr>myCalSTRS.com</vt:lpstr>
      <vt:lpstr>Retirement Progress Report</vt:lpstr>
      <vt:lpstr>One-time death benefit</vt:lpstr>
      <vt:lpstr>PowerPoint Presentation</vt:lpstr>
      <vt:lpstr>PowerPoint Presentation</vt:lpstr>
      <vt:lpstr>Homework</vt:lpstr>
      <vt:lpstr>PowerPoint Presentation</vt:lpstr>
      <vt:lpstr>Thank you  for attending!</vt:lpstr>
      <vt:lpstr>Main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Sienna Engstrom</dc:creator>
  <cp:lastModifiedBy>Nicole Wible</cp:lastModifiedBy>
  <cp:revision>193</cp:revision>
  <dcterms:created xsi:type="dcterms:W3CDTF">2024-08-13T21:59:45Z</dcterms:created>
  <dcterms:modified xsi:type="dcterms:W3CDTF">2024-11-20T19:57:32Z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0x010100630DFFB4C7294348A6BF8F216989C121</vt:lpwstr>
  </property>
  <property fmtid="{D5CDD505-2E9C-101B-9397-08002B2CF9AE}" pid="3" name="MediaServiceImageTags">
    <vt:lpwstr/>
  </property>
</Properties>
</file>