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3" r:id="rId5"/>
  </p:sldMasterIdLst>
  <p:notesMasterIdLst>
    <p:notesMasterId r:id="rId51"/>
  </p:notesMasterIdLst>
  <p:sldIdLst>
    <p:sldId id="256" r:id="rId6"/>
    <p:sldId id="528" r:id="rId7"/>
    <p:sldId id="584" r:id="rId8"/>
    <p:sldId id="531" r:id="rId9"/>
    <p:sldId id="687" r:id="rId10"/>
    <p:sldId id="544" r:id="rId11"/>
    <p:sldId id="585" r:id="rId12"/>
    <p:sldId id="598" r:id="rId13"/>
    <p:sldId id="587" r:id="rId14"/>
    <p:sldId id="588" r:id="rId15"/>
    <p:sldId id="589" r:id="rId16"/>
    <p:sldId id="574" r:id="rId17"/>
    <p:sldId id="575" r:id="rId18"/>
    <p:sldId id="576" r:id="rId19"/>
    <p:sldId id="580" r:id="rId20"/>
    <p:sldId id="304" r:id="rId21"/>
    <p:sldId id="288" r:id="rId22"/>
    <p:sldId id="633" r:id="rId23"/>
    <p:sldId id="406" r:id="rId24"/>
    <p:sldId id="546" r:id="rId25"/>
    <p:sldId id="258" r:id="rId26"/>
    <p:sldId id="635" r:id="rId27"/>
    <p:sldId id="636" r:id="rId28"/>
    <p:sldId id="637" r:id="rId29"/>
    <p:sldId id="638" r:id="rId30"/>
    <p:sldId id="590" r:id="rId31"/>
    <p:sldId id="592" r:id="rId32"/>
    <p:sldId id="593" r:id="rId33"/>
    <p:sldId id="594" r:id="rId34"/>
    <p:sldId id="409" r:id="rId35"/>
    <p:sldId id="583" r:id="rId36"/>
    <p:sldId id="501" r:id="rId37"/>
    <p:sldId id="597" r:id="rId38"/>
    <p:sldId id="342" r:id="rId39"/>
    <p:sldId id="681" r:id="rId40"/>
    <p:sldId id="320" r:id="rId41"/>
    <p:sldId id="628" r:id="rId42"/>
    <p:sldId id="595" r:id="rId43"/>
    <p:sldId id="596" r:id="rId44"/>
    <p:sldId id="534" r:id="rId45"/>
    <p:sldId id="682" r:id="rId46"/>
    <p:sldId id="688" r:id="rId47"/>
    <p:sldId id="629" r:id="rId48"/>
    <p:sldId id="631" r:id="rId49"/>
    <p:sldId id="297" r:id="rId50"/>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gbCj8sH3guEt7Y6Kvx2+Q==" hashData="7JRAM+2SNlrEWtJXThPjRgT/rLzIxfQJFf7seDQiYib6lmtgLOcC7yaVoLf+sXtlmgv+sSTD40XtScONQXDi3g=="/>
  <p:extLst>
    <p:ext uri="{EFAFB233-063F-42B5-8137-9DF3F51BA10A}">
      <p15:sldGuideLst xmlns:p15="http://schemas.microsoft.com/office/powerpoint/2012/main">
        <p15:guide id="1" orient="horz" pos="696" userDrawn="1">
          <p15:clr>
            <a:srgbClr val="A4A3A4"/>
          </p15:clr>
        </p15:guide>
        <p15:guide id="2" pos="552" userDrawn="1">
          <p15:clr>
            <a:srgbClr val="A4A3A4"/>
          </p15:clr>
        </p15:guide>
        <p15:guide id="3" pos="3048" userDrawn="1">
          <p15:clr>
            <a:srgbClr val="A4A3A4"/>
          </p15:clr>
        </p15:guide>
        <p15:guide id="4" orient="horz" pos="22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ee Evarts" initials="RE" lastIdx="8" clrIdx="0">
    <p:extLst>
      <p:ext uri="{19B8F6BF-5375-455C-9EA6-DF929625EA0E}">
        <p15:presenceInfo xmlns:p15="http://schemas.microsoft.com/office/powerpoint/2012/main" userId="S::REvarts@calstrs.com::b422f266-834d-479a-9bc0-e6f570ba93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E3C1B"/>
    <a:srgbClr val="A04E22"/>
    <a:srgbClr val="CC821E"/>
    <a:srgbClr val="B6782A"/>
    <a:srgbClr val="F2F2F2"/>
    <a:srgbClr val="DCC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76" autoAdjust="0"/>
    <p:restoredTop sz="59224" autoAdjust="0"/>
  </p:normalViewPr>
  <p:slideViewPr>
    <p:cSldViewPr snapToGrid="0" snapToObjects="1" showGuides="1">
      <p:cViewPr varScale="1">
        <p:scale>
          <a:sx n="67" d="100"/>
          <a:sy n="67" d="100"/>
        </p:scale>
        <p:origin x="1884" y="72"/>
      </p:cViewPr>
      <p:guideLst>
        <p:guide orient="horz" pos="696"/>
        <p:guide pos="552"/>
        <p:guide pos="3048"/>
        <p:guide orient="horz" pos="2208"/>
      </p:guideLst>
    </p:cSldViewPr>
  </p:slideViewPr>
  <p:notesTextViewPr>
    <p:cViewPr>
      <p:scale>
        <a:sx n="3" d="2"/>
        <a:sy n="3" d="2"/>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Wible" userId="a0e7e227-9248-44ec-a601-84519f6eb189" providerId="ADAL" clId="{EEFB7007-E8DA-4397-B8AD-7054C48BA50B}"/>
    <pc:docChg chg="custSel modSld">
      <pc:chgData name="Nicole Wible" userId="a0e7e227-9248-44ec-a601-84519f6eb189" providerId="ADAL" clId="{EEFB7007-E8DA-4397-B8AD-7054C48BA50B}" dt="2024-09-27T23:35:22.568" v="49" actId="404"/>
      <pc:docMkLst>
        <pc:docMk/>
      </pc:docMkLst>
      <pc:sldChg chg="delSp modSp mod">
        <pc:chgData name="Nicole Wible" userId="a0e7e227-9248-44ec-a601-84519f6eb189" providerId="ADAL" clId="{EEFB7007-E8DA-4397-B8AD-7054C48BA50B}" dt="2024-09-27T23:35:22.568" v="49" actId="404"/>
        <pc:sldMkLst>
          <pc:docMk/>
          <pc:sldMk cId="1682066606" sldId="297"/>
        </pc:sldMkLst>
        <pc:spChg chg="mod">
          <ac:chgData name="Nicole Wible" userId="a0e7e227-9248-44ec-a601-84519f6eb189" providerId="ADAL" clId="{EEFB7007-E8DA-4397-B8AD-7054C48BA50B}" dt="2024-09-27T23:34:57.385" v="0"/>
          <ac:spMkLst>
            <pc:docMk/>
            <pc:sldMk cId="1682066606" sldId="297"/>
            <ac:spMk id="15" creationId="{2ADE5752-32E8-434E-BDDA-6ED238E361AB}"/>
          </ac:spMkLst>
        </pc:spChg>
        <pc:spChg chg="mod">
          <ac:chgData name="Nicole Wible" userId="a0e7e227-9248-44ec-a601-84519f6eb189" providerId="ADAL" clId="{EEFB7007-E8DA-4397-B8AD-7054C48BA50B}" dt="2024-09-27T23:34:57.385" v="0"/>
          <ac:spMkLst>
            <pc:docMk/>
            <pc:sldMk cId="1682066606" sldId="297"/>
            <ac:spMk id="16" creationId="{43FA0B21-8991-A94E-A614-6E3414D83B09}"/>
          </ac:spMkLst>
        </pc:spChg>
        <pc:spChg chg="mod">
          <ac:chgData name="Nicole Wible" userId="a0e7e227-9248-44ec-a601-84519f6eb189" providerId="ADAL" clId="{EEFB7007-E8DA-4397-B8AD-7054C48BA50B}" dt="2024-09-27T23:35:22.568" v="49" actId="404"/>
          <ac:spMkLst>
            <pc:docMk/>
            <pc:sldMk cId="1682066606" sldId="297"/>
            <ac:spMk id="18" creationId="{D0B793F6-D0CE-4099-A06C-C5B02AB7DFDA}"/>
          </ac:spMkLst>
        </pc:spChg>
        <pc:spChg chg="del mod">
          <ac:chgData name="Nicole Wible" userId="a0e7e227-9248-44ec-a601-84519f6eb189" providerId="ADAL" clId="{EEFB7007-E8DA-4397-B8AD-7054C48BA50B}" dt="2024-09-27T23:34:59.888" v="1" actId="478"/>
          <ac:spMkLst>
            <pc:docMk/>
            <pc:sldMk cId="1682066606" sldId="297"/>
            <ac:spMk id="24" creationId="{D870E853-9599-894A-A358-8D561AC8D08D}"/>
          </ac:spMkLst>
        </pc:spChg>
        <pc:grpChg chg="mod">
          <ac:chgData name="Nicole Wible" userId="a0e7e227-9248-44ec-a601-84519f6eb189" providerId="ADAL" clId="{EEFB7007-E8DA-4397-B8AD-7054C48BA50B}" dt="2024-09-27T23:34:57.385" v="0"/>
          <ac:grpSpMkLst>
            <pc:docMk/>
            <pc:sldMk cId="1682066606" sldId="297"/>
            <ac:grpSpMk id="7" creationId="{CFCDAF62-A289-514A-9AEC-A0FDED64927B}"/>
          </ac:grpSpMkLst>
        </pc:grpChg>
        <pc:grpChg chg="mod">
          <ac:chgData name="Nicole Wible" userId="a0e7e227-9248-44ec-a601-84519f6eb189" providerId="ADAL" clId="{EEFB7007-E8DA-4397-B8AD-7054C48BA50B}" dt="2024-09-27T23:34:57.385" v="0"/>
          <ac:grpSpMkLst>
            <pc:docMk/>
            <pc:sldMk cId="1682066606" sldId="297"/>
            <ac:grpSpMk id="8" creationId="{F87A4ED5-08EE-FB47-8F26-60538E750EBC}"/>
          </ac:grpSpMkLst>
        </pc:grpChg>
        <pc:picChg chg="mod">
          <ac:chgData name="Nicole Wible" userId="a0e7e227-9248-44ec-a601-84519f6eb189" providerId="ADAL" clId="{EEFB7007-E8DA-4397-B8AD-7054C48BA50B}" dt="2024-09-27T23:34:57.385" v="0"/>
          <ac:picMkLst>
            <pc:docMk/>
            <pc:sldMk cId="1682066606" sldId="297"/>
            <ac:picMk id="6" creationId="{CBC7E2DD-EC9C-334E-BFFC-1A34C14F115F}"/>
          </ac:picMkLst>
        </pc:picChg>
        <pc:picChg chg="mod">
          <ac:chgData name="Nicole Wible" userId="a0e7e227-9248-44ec-a601-84519f6eb189" providerId="ADAL" clId="{EEFB7007-E8DA-4397-B8AD-7054C48BA50B}" dt="2024-09-27T23:35:08.166" v="3" actId="14861"/>
          <ac:picMkLst>
            <pc:docMk/>
            <pc:sldMk cId="1682066606" sldId="297"/>
            <ac:picMk id="20" creationId="{1941B220-5B7B-B441-AEFB-527475CE297A}"/>
          </ac:picMkLst>
        </pc:picChg>
        <pc:picChg chg="mod">
          <ac:chgData name="Nicole Wible" userId="a0e7e227-9248-44ec-a601-84519f6eb189" providerId="ADAL" clId="{EEFB7007-E8DA-4397-B8AD-7054C48BA50B}" dt="2024-09-27T23:35:04.103" v="2" actId="14861"/>
          <ac:picMkLst>
            <pc:docMk/>
            <pc:sldMk cId="1682066606" sldId="297"/>
            <ac:picMk id="23" creationId="{03C95E11-0FBE-D843-887E-153B15447C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4BDDA5-2149-0B4E-B773-A2415176C327}"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5ED8D-6330-7A43-99F9-602A4729BB03}" type="slidenum">
              <a:rPr lang="en-US" smtClean="0"/>
              <a:t>‹#›</a:t>
            </a:fld>
            <a:endParaRPr lang="en-US"/>
          </a:p>
        </p:txBody>
      </p:sp>
    </p:spTree>
    <p:extLst>
      <p:ext uri="{BB962C8B-B14F-4D97-AF65-F5344CB8AC3E}">
        <p14:creationId xmlns:p14="http://schemas.microsoft.com/office/powerpoint/2010/main" val="362851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everyone, thank you for joining us. The time is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but we would like to wait a few more minutes to allow others to join we will be starting in just a few moments.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to the CalSTRS Cash Balance Benefit Program webinar. My name is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and I am a benefits specialist at the __________ Member Service Center/ office.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**feel free to input a personalized introduction about yourself and your background**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Before we start, I’d like to address a couple items.</a:t>
            </a:r>
          </a:p>
          <a:p>
            <a:pPr lvl="0"/>
            <a:r>
              <a:rPr lang="en-US" sz="1200" kern="1200" dirty="0">
                <a:solidFill>
                  <a:schemeClr val="tx1"/>
                </a:solidFill>
                <a:effectLst/>
                <a:latin typeface="+mn-lt"/>
                <a:ea typeface="+mn-ea"/>
                <a:cs typeface="+mn-cs"/>
              </a:rPr>
              <a:t>Today's presentation is packed with a lot of information and resources. </a:t>
            </a:r>
            <a:r>
              <a:rPr lang="en-US" sz="1200" b="1" kern="1200" dirty="0">
                <a:solidFill>
                  <a:schemeClr val="tx1"/>
                </a:solidFill>
                <a:effectLst/>
                <a:latin typeface="+mn-lt"/>
                <a:ea typeface="+mn-ea"/>
                <a:cs typeface="+mn-cs"/>
              </a:rPr>
              <a:t>Please be sure you have pen and paper available to take notes, I can give you a couple of minutes if you need to grab them.</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If you have any questions during today’s webinar you can submit them using the Q&amp;A tab. </a:t>
            </a:r>
            <a:r>
              <a:rPr lang="en-US" sz="1200" b="1" kern="1200" dirty="0">
                <a:solidFill>
                  <a:schemeClr val="tx1"/>
                </a:solidFill>
                <a:effectLst/>
                <a:latin typeface="+mn-lt"/>
                <a:ea typeface="+mn-ea"/>
                <a:cs typeface="+mn-cs"/>
              </a:rPr>
              <a:t>Please do not submit any personal information</a:t>
            </a:r>
            <a:r>
              <a:rPr lang="en-US" sz="1200" kern="1200" dirty="0">
                <a:solidFill>
                  <a:schemeClr val="tx1"/>
                </a:solidFill>
                <a:effectLst/>
                <a:latin typeface="+mn-lt"/>
                <a:ea typeface="+mn-ea"/>
                <a:cs typeface="+mn-cs"/>
              </a:rPr>
              <a:t> OR request from us any information that is specific to your account.  For your security we ask that if you do have any questions specific to your retirement account you email those through your secured </a:t>
            </a:r>
            <a:r>
              <a:rPr lang="en-US" sz="1200" kern="1200" dirty="0" err="1">
                <a:solidFill>
                  <a:schemeClr val="tx1"/>
                </a:solidFill>
                <a:effectLst/>
                <a:latin typeface="+mn-lt"/>
                <a:ea typeface="+mn-ea"/>
                <a:cs typeface="+mn-cs"/>
              </a:rPr>
              <a:t>myCalSTRS</a:t>
            </a:r>
            <a:r>
              <a:rPr lang="en-US" sz="1200" kern="1200" dirty="0">
                <a:solidFill>
                  <a:schemeClr val="tx1"/>
                </a:solidFill>
                <a:effectLst/>
                <a:latin typeface="+mn-lt"/>
                <a:ea typeface="+mn-ea"/>
                <a:cs typeface="+mn-cs"/>
              </a:rPr>
              <a:t> account or to call us at 1-800-228-5453 and speak with a CalSTRS representative.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find that you have questions after the webinar is complete, I urge you to log into your </a:t>
            </a:r>
            <a:r>
              <a:rPr lang="en-US" sz="1200" kern="1200" dirty="0" err="1">
                <a:solidFill>
                  <a:schemeClr val="tx1"/>
                </a:solidFill>
                <a:effectLst/>
                <a:latin typeface="+mn-lt"/>
                <a:ea typeface="+mn-ea"/>
                <a:cs typeface="+mn-cs"/>
              </a:rPr>
              <a:t>myCalSTRS</a:t>
            </a:r>
            <a:r>
              <a:rPr lang="en-US" sz="1200" kern="1200" dirty="0">
                <a:solidFill>
                  <a:schemeClr val="tx1"/>
                </a:solidFill>
                <a:effectLst/>
                <a:latin typeface="+mn-lt"/>
                <a:ea typeface="+mn-ea"/>
                <a:cs typeface="+mn-cs"/>
              </a:rPr>
              <a:t> account and send a secure online message. You can log onto </a:t>
            </a:r>
            <a:r>
              <a:rPr lang="en-US" sz="1200" kern="1200" dirty="0" err="1">
                <a:solidFill>
                  <a:schemeClr val="tx1"/>
                </a:solidFill>
                <a:effectLst/>
                <a:latin typeface="+mn-lt"/>
                <a:ea typeface="+mn-ea"/>
                <a:cs typeface="+mn-cs"/>
              </a:rPr>
              <a:t>myCalSTRS</a:t>
            </a:r>
            <a:r>
              <a:rPr lang="en-US" sz="1200" kern="1200" dirty="0">
                <a:solidFill>
                  <a:schemeClr val="tx1"/>
                </a:solidFill>
                <a:effectLst/>
                <a:latin typeface="+mn-lt"/>
                <a:ea typeface="+mn-ea"/>
                <a:cs typeface="+mn-cs"/>
              </a:rPr>
              <a:t> anytime. For your convenience you can also reach a representative Monday – Friday from 8a.m. – 5p.m.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1</a:t>
            </a:fld>
            <a:endParaRPr lang="en-US"/>
          </a:p>
        </p:txBody>
      </p:sp>
    </p:spTree>
    <p:extLst>
      <p:ext uri="{BB962C8B-B14F-4D97-AF65-F5344CB8AC3E}">
        <p14:creationId xmlns:p14="http://schemas.microsoft.com/office/powerpoint/2010/main" val="3151748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benefits for those who choose to be a Cash Balance Participant.</a:t>
            </a:r>
          </a:p>
          <a:p>
            <a:endParaRPr lang="en-US" dirty="0"/>
          </a:p>
          <a:p>
            <a:r>
              <a:rPr lang="en-US" dirty="0"/>
              <a:t>Click.</a:t>
            </a:r>
          </a:p>
          <a:p>
            <a:endParaRPr lang="en-US" dirty="0"/>
          </a:p>
          <a:p>
            <a:r>
              <a:rPr lang="en-US" dirty="0"/>
              <a:t>As with all programs CalSTRS offers, the Cash Balance Benefit Program, does not have any program fees. This may not be the case with other retirement programs offered by your employer.</a:t>
            </a:r>
          </a:p>
          <a:p>
            <a:endParaRPr lang="en-US" dirty="0"/>
          </a:p>
          <a:p>
            <a:r>
              <a:rPr lang="en-US" dirty="0"/>
              <a:t>Click.</a:t>
            </a:r>
          </a:p>
          <a:p>
            <a:endParaRPr lang="en-US" dirty="0"/>
          </a:p>
          <a:p>
            <a:r>
              <a:rPr lang="en-US" dirty="0"/>
              <a:t>The Cash Balance Plan offers immediate vesting. This means the only eligibility requirement to retire is that you reach retirement age. There is no account balance requirement and there is no requirement to work for a certain number of years.</a:t>
            </a:r>
          </a:p>
          <a:p>
            <a:endParaRPr lang="en-US" dirty="0"/>
          </a:p>
          <a:p>
            <a:r>
              <a:rPr lang="en-US" dirty="0"/>
              <a:t>Click.</a:t>
            </a:r>
          </a:p>
          <a:p>
            <a:endParaRPr lang="en-US" dirty="0"/>
          </a:p>
          <a:p>
            <a:r>
              <a:rPr lang="en-US" dirty="0"/>
              <a:t>Some individuals are not comfortable with finance and the world of investing those individuals can rest assured knowing that the Cash Balance account is a risk-free investment, and its assets are managed by CalSTRS.</a:t>
            </a:r>
          </a:p>
          <a:p>
            <a:endParaRPr lang="en-US" dirty="0"/>
          </a:p>
          <a:p>
            <a:r>
              <a:rPr lang="en-US" dirty="0"/>
              <a:t>Click.</a:t>
            </a:r>
          </a:p>
          <a:p>
            <a:endParaRPr lang="en-US" dirty="0"/>
          </a:p>
          <a:p>
            <a:r>
              <a:rPr lang="en-US" dirty="0"/>
              <a:t>This account was created to be portable. You can continue to participate in Cash Balance if you move to another employer that offers Cash Balance. You can roll funds into the Cash Balance Plan from other outside retirement accounts and if you become a member of the Defined Benefit Program and stop contributing to Cash Balance you can consolidate your benefits and receive Defined Benefit  service credit for your eligible Cash Balance service.</a:t>
            </a:r>
          </a:p>
          <a:p>
            <a:endParaRPr lang="en-US" dirty="0"/>
          </a:p>
          <a:p>
            <a:r>
              <a:rPr lang="en-US" dirty="0"/>
              <a:t>Click. </a:t>
            </a:r>
          </a:p>
        </p:txBody>
      </p:sp>
      <p:sp>
        <p:nvSpPr>
          <p:cNvPr id="4" name="Slide Number Placeholder 3"/>
          <p:cNvSpPr>
            <a:spLocks noGrp="1"/>
          </p:cNvSpPr>
          <p:nvPr>
            <p:ph type="sldNum" sz="quarter" idx="5"/>
          </p:nvPr>
        </p:nvSpPr>
        <p:spPr/>
        <p:txBody>
          <a:bodyPr/>
          <a:lstStyle/>
          <a:p>
            <a:fld id="{0865ED8D-6330-7A43-99F9-602A4729BB03}" type="slidenum">
              <a:rPr lang="en-US" smtClean="0"/>
              <a:t>10</a:t>
            </a:fld>
            <a:endParaRPr lang="en-US"/>
          </a:p>
        </p:txBody>
      </p:sp>
    </p:spTree>
    <p:extLst>
      <p:ext uri="{BB962C8B-B14F-4D97-AF65-F5344CB8AC3E}">
        <p14:creationId xmlns:p14="http://schemas.microsoft.com/office/powerpoint/2010/main" val="1093169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With the Cash Balance Benefit program contribution rates are fairly low. In most cases you contribute 4%.</a:t>
            </a:r>
          </a:p>
          <a:p>
            <a:pPr eaLnBrk="1" hangingPunct="1"/>
            <a:endParaRPr lang="en-US" dirty="0"/>
          </a:p>
          <a:p>
            <a:pPr eaLnBrk="1" hangingPunct="1"/>
            <a:r>
              <a:rPr lang="en-US" dirty="0"/>
              <a:t>Click.</a:t>
            </a:r>
          </a:p>
          <a:p>
            <a:pPr eaLnBrk="1" hangingPunct="1"/>
            <a:endParaRPr lang="en-US" dirty="0"/>
          </a:p>
          <a:p>
            <a:pPr eaLnBrk="1" hangingPunct="1"/>
            <a:r>
              <a:rPr lang="en-US" dirty="0"/>
              <a:t>Your contributions are matched by your employer.</a:t>
            </a:r>
          </a:p>
          <a:p>
            <a:pPr eaLnBrk="1" hangingPunct="1"/>
            <a:endParaRPr lang="en-US" dirty="0"/>
          </a:p>
          <a:p>
            <a:pPr eaLnBrk="1" hangingPunct="1"/>
            <a:r>
              <a:rPr lang="en-US" dirty="0"/>
              <a:t>Click.</a:t>
            </a:r>
          </a:p>
          <a:p>
            <a:pPr eaLnBrk="1" hangingPunct="1"/>
            <a:endParaRPr lang="en-US" dirty="0"/>
          </a:p>
          <a:p>
            <a:pPr eaLnBrk="1" hangingPunct="1"/>
            <a:r>
              <a:rPr lang="en-US" dirty="0"/>
              <a:t>This account has a guaranteed interest rate, which is compounded. For the 2024-2025 school year this interest rate is 4.19%</a:t>
            </a:r>
          </a:p>
          <a:p>
            <a:pPr eaLnBrk="1" hangingPunct="1"/>
            <a:endParaRPr lang="en-US" dirty="0"/>
          </a:p>
          <a:p>
            <a:pPr eaLnBrk="1" hangingPunct="1"/>
            <a:r>
              <a:rPr lang="en-US" dirty="0"/>
              <a:t>Click.</a:t>
            </a:r>
          </a:p>
          <a:p>
            <a:pPr eaLnBrk="1" hangingPunct="1"/>
            <a:endParaRPr lang="en-US" dirty="0"/>
          </a:p>
          <a:p>
            <a:pPr eaLnBrk="1" hangingPunct="1"/>
            <a:r>
              <a:rPr lang="en-US" dirty="0"/>
              <a:t>And the last benefit I want to highlight is the payment flexibility at retirement. It is important to note that all payment choices are based on your account balance, but you have the option to take a lump sum payment, a lifetime or period certain annuity. We will talk about distribution choices in a little more detail in a few slides.</a:t>
            </a:r>
          </a:p>
          <a:p>
            <a:pPr eaLnBrk="1" hangingPunct="1"/>
            <a:endParaRPr lang="en-US" dirty="0"/>
          </a:p>
          <a:p>
            <a:pPr eaLnBrk="1" hangingPunct="1"/>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11</a:t>
            </a:fld>
            <a:endParaRPr lang="en-US"/>
          </a:p>
        </p:txBody>
      </p:sp>
    </p:spTree>
    <p:extLst>
      <p:ext uri="{BB962C8B-B14F-4D97-AF65-F5344CB8AC3E}">
        <p14:creationId xmlns:p14="http://schemas.microsoft.com/office/powerpoint/2010/main" val="1233942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solidFill>
                  <a:srgbClr val="447CC0"/>
                </a:solidFill>
                <a:latin typeface="Arial" panose="020B0604020202020204" pitchFamily="34" charset="0"/>
                <a:ea typeface="ＭＳ Ｐゴシック"/>
                <a:cs typeface="Arial" panose="020B0604020202020204" pitchFamily="34" charset="0"/>
              </a:rPr>
              <a:t>For more information, you can find the details about this program in the Cash Balance Benefit Program booklet. A couple highlights for you to know are:</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Click.</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Cash Balance is specifically for educators who work part-time or temporarily.</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Click.</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As a part-time educator your employer </a:t>
            </a:r>
            <a:r>
              <a:rPr lang="en-US" sz="1200" noProof="0" dirty="0">
                <a:solidFill>
                  <a:srgbClr val="447CC0"/>
                </a:solidFill>
                <a:highlight>
                  <a:srgbClr val="FFFF00"/>
                </a:highlight>
                <a:latin typeface="Arial" panose="020B0604020202020204" pitchFamily="34" charset="0"/>
                <a:ea typeface="ＭＳ Ｐゴシック"/>
                <a:cs typeface="Arial" panose="020B0604020202020204" pitchFamily="34" charset="0"/>
              </a:rPr>
              <a:t>is required to offer Social Security or make another alternative retirement plan available to you. </a:t>
            </a:r>
            <a:r>
              <a:rPr lang="en-US" sz="1200" noProof="0" dirty="0">
                <a:solidFill>
                  <a:srgbClr val="447CC0"/>
                </a:solidFill>
                <a:latin typeface="Arial" panose="020B0604020202020204" pitchFamily="34" charset="0"/>
                <a:ea typeface="ＭＳ Ｐゴシック"/>
                <a:cs typeface="Arial" panose="020B0604020202020204" pitchFamily="34" charset="0"/>
              </a:rPr>
              <a:t>The CalSTRS Cash Balance Benefit Program was created to be a secure and portable retirement income account for part-time educator as an alternative to paying into social security. </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Click.</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Cash Balance is only offered at participating districts</a:t>
            </a:r>
            <a:r>
              <a:rPr lang="en-US" sz="1200" noProof="0" dirty="0">
                <a:solidFill>
                  <a:srgbClr val="447CC0"/>
                </a:solidFill>
                <a:highlight>
                  <a:srgbClr val="FFFF00"/>
                </a:highlight>
                <a:latin typeface="Arial" panose="020B0604020202020204" pitchFamily="34" charset="0"/>
                <a:ea typeface="ＭＳ Ｐゴシック"/>
                <a:cs typeface="Arial" panose="020B0604020202020204" pitchFamily="34" charset="0"/>
              </a:rPr>
              <a:t>. If a district offers the Cash Balance Program, it becomes the default choice if the educator does not choose a plan when hired.</a:t>
            </a:r>
          </a:p>
          <a:p>
            <a:endParaRPr lang="en-US" sz="1200" noProof="0" dirty="0">
              <a:solidFill>
                <a:srgbClr val="447CC0"/>
              </a:solidFill>
              <a:highlight>
                <a:srgbClr val="FFFF00"/>
              </a:highlight>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Click.</a:t>
            </a:r>
            <a:endParaRPr lang="en-US" dirty="0"/>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12</a:t>
            </a:fld>
            <a:endParaRPr lang="en-US"/>
          </a:p>
        </p:txBody>
      </p:sp>
    </p:spTree>
    <p:extLst>
      <p:ext uri="{BB962C8B-B14F-4D97-AF65-F5344CB8AC3E}">
        <p14:creationId xmlns:p14="http://schemas.microsoft.com/office/powerpoint/2010/main" val="1324519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have reviewed what the Cash Balance Benefit Program is let's talk about how you can get funds into this account. There are several ways that you can get funds into your Cash Balance Account.</a:t>
            </a:r>
          </a:p>
          <a:p>
            <a:endParaRPr lang="en-US" dirty="0"/>
          </a:p>
          <a:p>
            <a:r>
              <a:rPr lang="en-US" dirty="0"/>
              <a:t>Click.</a:t>
            </a:r>
          </a:p>
          <a:p>
            <a:endParaRPr lang="en-US" dirty="0"/>
          </a:p>
          <a:p>
            <a:r>
              <a:rPr lang="en-US" dirty="0"/>
              <a:t>I previously mentioned that the Cash Balance plan has a low contribution rate… that rate is typically 4%. I say typically because alternative contribution rates can be  bargained.</a:t>
            </a:r>
          </a:p>
          <a:p>
            <a:endParaRPr lang="en-US" dirty="0"/>
          </a:p>
          <a:p>
            <a:r>
              <a:rPr lang="en-US" dirty="0"/>
              <a:t>Click.</a:t>
            </a:r>
          </a:p>
          <a:p>
            <a:endParaRPr lang="en-US" dirty="0"/>
          </a:p>
          <a:p>
            <a:r>
              <a:rPr lang="en-US" dirty="0"/>
              <a:t>That 4% is matched by your employer who also contributes at least 4% into the account. In the event that you negotiate different contribution rates just know that the combined employee and employer contribution rates must be at least 8%</a:t>
            </a:r>
          </a:p>
          <a:p>
            <a:endParaRPr lang="en-US" dirty="0"/>
          </a:p>
          <a:p>
            <a:r>
              <a:rPr lang="en-US" dirty="0"/>
              <a:t>Click.</a:t>
            </a:r>
          </a:p>
          <a:p>
            <a:endParaRPr lang="en-US" dirty="0"/>
          </a:p>
          <a:p>
            <a:r>
              <a:rPr lang="en-US" dirty="0"/>
              <a:t>The Cash Balance account earns an annual interest rate that is compounded. The Teacher’s Retirement Board sets the interest rate each fiscal year and it mirrors the treasury rate. For the current year 2022-2023 that interest rate is 2.09% but historically it has been as high as </a:t>
            </a:r>
            <a:r>
              <a:rPr lang="en-US" dirty="0">
                <a:solidFill>
                  <a:srgbClr val="FF0000"/>
                </a:solidFill>
              </a:rPr>
              <a:t>6.75%. </a:t>
            </a:r>
          </a:p>
          <a:p>
            <a:endParaRPr lang="en-US" dirty="0"/>
          </a:p>
          <a:p>
            <a:r>
              <a:rPr lang="en-US" dirty="0"/>
              <a:t>Click.</a:t>
            </a:r>
          </a:p>
          <a:p>
            <a:endParaRPr lang="en-US" dirty="0"/>
          </a:p>
          <a:p>
            <a:r>
              <a:rPr lang="en-US" dirty="0"/>
              <a:t>This program is unique in that unlike other CalSTRS programs - If you have outside investments or accounts, the Cash balance account does allow for you to roll funds into  it.</a:t>
            </a:r>
          </a:p>
          <a:p>
            <a:endParaRPr lang="en-US" dirty="0"/>
          </a:p>
          <a:p>
            <a:r>
              <a:rPr lang="en-US" dirty="0"/>
              <a:t>Click.</a:t>
            </a:r>
          </a:p>
          <a:p>
            <a:endParaRPr lang="en-US" dirty="0"/>
          </a:p>
        </p:txBody>
      </p:sp>
      <p:sp>
        <p:nvSpPr>
          <p:cNvPr id="4" name="Slide Number Placeholder 3"/>
          <p:cNvSpPr>
            <a:spLocks noGrp="1"/>
          </p:cNvSpPr>
          <p:nvPr>
            <p:ph type="sldNum" sz="quarter" idx="10"/>
          </p:nvPr>
        </p:nvSpPr>
        <p:spPr/>
        <p:txBody>
          <a:bodyPr/>
          <a:lstStyle/>
          <a:p>
            <a:fld id="{43C52478-5E67-4531-874C-906BE756AAD4}" type="slidenum">
              <a:rPr lang="en-US" smtClean="0"/>
              <a:t>13</a:t>
            </a:fld>
            <a:endParaRPr lang="en-US" dirty="0"/>
          </a:p>
        </p:txBody>
      </p:sp>
    </p:spTree>
    <p:extLst>
      <p:ext uri="{BB962C8B-B14F-4D97-AF65-F5344CB8AC3E}">
        <p14:creationId xmlns:p14="http://schemas.microsoft.com/office/powerpoint/2010/main" val="1721862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that there are flexible choices for payout and distribution in retirement</a:t>
            </a:r>
          </a:p>
          <a:p>
            <a:endParaRPr lang="en-US" dirty="0"/>
          </a:p>
          <a:p>
            <a:r>
              <a:rPr lang="en-US" dirty="0"/>
              <a:t>You have three choices. </a:t>
            </a:r>
          </a:p>
          <a:p>
            <a:endParaRPr lang="en-US" dirty="0"/>
          </a:p>
          <a:p>
            <a:r>
              <a:rPr lang="en-US" dirty="0"/>
              <a:t>Click</a:t>
            </a:r>
          </a:p>
          <a:p>
            <a:endParaRPr lang="en-US" dirty="0"/>
          </a:p>
          <a:p>
            <a:r>
              <a:rPr lang="en-US" dirty="0"/>
              <a:t>You can take your entire balance as a lump sum. </a:t>
            </a:r>
          </a:p>
          <a:p>
            <a:endParaRPr lang="en-US" dirty="0"/>
          </a:p>
          <a:p>
            <a:r>
              <a:rPr lang="en-US" dirty="0"/>
              <a:t>Click.</a:t>
            </a:r>
          </a:p>
          <a:p>
            <a:endParaRPr lang="en-US" dirty="0"/>
          </a:p>
          <a:p>
            <a:r>
              <a:rPr lang="en-US" dirty="0"/>
              <a:t>You can annuitize your account balance in a lifetime annuity</a:t>
            </a:r>
          </a:p>
          <a:p>
            <a:endParaRPr lang="en-US" dirty="0"/>
          </a:p>
          <a:p>
            <a:r>
              <a:rPr lang="en-US" dirty="0"/>
              <a:t>Click.</a:t>
            </a:r>
          </a:p>
          <a:p>
            <a:endParaRPr lang="en-US" dirty="0"/>
          </a:p>
          <a:p>
            <a:r>
              <a:rPr lang="en-US" dirty="0"/>
              <a:t>Or you can do a period certain annuity.</a:t>
            </a:r>
          </a:p>
          <a:p>
            <a:endParaRPr lang="en-US" dirty="0"/>
          </a:p>
          <a:p>
            <a:r>
              <a:rPr lang="en-US" dirty="0"/>
              <a:t>Let’s look at these payment choices in a little more detail.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p>
          <a:p>
            <a:endParaRPr lang="en-US" dirty="0"/>
          </a:p>
        </p:txBody>
      </p:sp>
      <p:sp>
        <p:nvSpPr>
          <p:cNvPr id="4" name="Slide Number Placeholder 3"/>
          <p:cNvSpPr>
            <a:spLocks noGrp="1"/>
          </p:cNvSpPr>
          <p:nvPr>
            <p:ph type="sldNum" sz="quarter" idx="10"/>
          </p:nvPr>
        </p:nvSpPr>
        <p:spPr/>
        <p:txBody>
          <a:bodyPr/>
          <a:lstStyle/>
          <a:p>
            <a:pPr marL="0" marR="0" lvl="0" indent="0" algn="r" defTabSz="320040" rtl="0" eaLnBrk="1" fontAlgn="auto" latinLnBrk="0" hangingPunct="1">
              <a:lnSpc>
                <a:spcPct val="100000"/>
              </a:lnSpc>
              <a:spcBef>
                <a:spcPts val="0"/>
              </a:spcBef>
              <a:spcAft>
                <a:spcPts val="0"/>
              </a:spcAft>
              <a:buClrTx/>
              <a:buSzTx/>
              <a:buFontTx/>
              <a:buNone/>
              <a:tabLst/>
              <a:defRPr/>
            </a:pPr>
            <a:fld id="{121D57E4-282D-466A-8E6D-570F2B483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2004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127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lump-sum payment is essentially a return of your account balance.</a:t>
            </a:r>
          </a:p>
          <a:p>
            <a:endParaRPr lang="en-US" dirty="0"/>
          </a:p>
          <a:p>
            <a:r>
              <a:rPr lang="en-US" dirty="0"/>
              <a:t>Click.</a:t>
            </a:r>
          </a:p>
          <a:p>
            <a:endParaRPr lang="en-US" dirty="0"/>
          </a:p>
          <a:p>
            <a:r>
              <a:rPr lang="en-US" dirty="0"/>
              <a:t>You can take this as a direct payment and receive a check for the balance. If you do this there is a 20% mandatory federal tax withholding and an optional 2% state tax withholding.</a:t>
            </a:r>
          </a:p>
          <a:p>
            <a:endParaRPr lang="en-US" dirty="0"/>
          </a:p>
          <a:p>
            <a:r>
              <a:rPr lang="en-US" dirty="0"/>
              <a:t>Keep in mind this is just a tax withholding and you may owe more or receive a refund when you file your taxes depending on your situation. </a:t>
            </a:r>
          </a:p>
          <a:p>
            <a:endParaRPr lang="en-US" dirty="0"/>
          </a:p>
          <a:p>
            <a:r>
              <a:rPr lang="en-US" b="1" dirty="0"/>
              <a:t>Click. </a:t>
            </a:r>
          </a:p>
          <a:p>
            <a:endParaRPr lang="en-US" b="1" dirty="0"/>
          </a:p>
          <a:p>
            <a:r>
              <a:rPr lang="en-US" dirty="0"/>
              <a:t>You can delay paying taxes on your lump sum by rolling the funds into a qualified plan such as a 403(b), 457 or 401(k). </a:t>
            </a:r>
          </a:p>
          <a:p>
            <a:endParaRPr lang="en-US" dirty="0"/>
          </a:p>
          <a:p>
            <a:endParaRPr lang="en-US" dirty="0"/>
          </a:p>
          <a:p>
            <a:r>
              <a:rPr lang="en-US" dirty="0"/>
              <a:t>You can also annuitize your account balance…</a:t>
            </a:r>
          </a:p>
          <a:p>
            <a:endParaRPr lang="en-US" dirty="0"/>
          </a:p>
          <a:p>
            <a:r>
              <a:rPr lang="en-US" b="1" dirty="0"/>
              <a:t>Click. </a:t>
            </a:r>
          </a:p>
          <a:p>
            <a:endParaRPr lang="en-US" dirty="0"/>
          </a:p>
        </p:txBody>
      </p:sp>
      <p:sp>
        <p:nvSpPr>
          <p:cNvPr id="4" name="Slide Number Placeholder 3"/>
          <p:cNvSpPr>
            <a:spLocks noGrp="1"/>
          </p:cNvSpPr>
          <p:nvPr>
            <p:ph type="sldNum" sz="quarter" idx="10"/>
          </p:nvPr>
        </p:nvSpPr>
        <p:spPr/>
        <p:txBody>
          <a:bodyPr/>
          <a:lstStyle/>
          <a:p>
            <a:pPr marL="0" marR="0" lvl="0" indent="0" algn="r" defTabSz="320040" rtl="0" eaLnBrk="1" fontAlgn="auto" latinLnBrk="0" hangingPunct="1">
              <a:lnSpc>
                <a:spcPct val="100000"/>
              </a:lnSpc>
              <a:spcBef>
                <a:spcPts val="0"/>
              </a:spcBef>
              <a:spcAft>
                <a:spcPts val="0"/>
              </a:spcAft>
              <a:buClrTx/>
              <a:buSzTx/>
              <a:buFontTx/>
              <a:buNone/>
              <a:tabLst/>
              <a:defRPr/>
            </a:pPr>
            <a:fld id="{121D57E4-282D-466A-8E6D-570F2B483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2004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64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a:t>A lifetime annuity would offer a separate monthly payment each month for the rest of your life. </a:t>
            </a:r>
          </a:p>
          <a:p>
            <a:pPr>
              <a:spcBef>
                <a:spcPts val="0"/>
              </a:spcBef>
            </a:pPr>
            <a:endParaRPr lang="en-US" altLang="en-US" dirty="0"/>
          </a:p>
          <a:p>
            <a:pPr>
              <a:spcBef>
                <a:spcPts val="0"/>
              </a:spcBef>
            </a:pPr>
            <a:r>
              <a:rPr lang="en-US" altLang="en-US" dirty="0"/>
              <a:t>The lifetime annuity depends on whether or not you elect a participant-only annuity or beneficiary annuity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Click.</a:t>
            </a:r>
          </a:p>
          <a:p>
            <a:pPr>
              <a:spcBef>
                <a:spcPts val="0"/>
              </a:spcBef>
            </a:pPr>
            <a:endParaRPr lang="en-US" altLang="en-US" b="1" dirty="0"/>
          </a:p>
          <a:p>
            <a:pPr>
              <a:spcBef>
                <a:spcPts val="0"/>
              </a:spcBef>
            </a:pPr>
            <a:r>
              <a:rPr lang="en-US" altLang="en-US" dirty="0"/>
              <a:t>If you elect the participant-Only Annuity you could receive a monthly Annuity which would stop when you die. </a:t>
            </a:r>
          </a:p>
          <a:p>
            <a:pPr>
              <a:spcBef>
                <a:spcPts val="0"/>
              </a:spcBef>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CalSTRS will actuarially determine a monthly payment amount that we will pay you. If there are any funds remaining in your account when the you die the remaining balance will be paid to the recipient, you have designated. If you do not have a recipient designated the remaining balance will be paid to your estate. There is no situation where CalSTRS keeps your remaining funds.</a:t>
            </a:r>
          </a:p>
          <a:p>
            <a:pPr>
              <a:spcBef>
                <a:spcPts val="0"/>
              </a:spcBef>
            </a:pPr>
            <a:endParaRPr lang="en-US" altLang="en-US" dirty="0"/>
          </a:p>
          <a:p>
            <a:pPr>
              <a:spcBef>
                <a:spcPts val="0"/>
              </a:spcBef>
            </a:pPr>
            <a:r>
              <a:rPr lang="en-US" altLang="en-US" b="1" dirty="0"/>
              <a:t>Click.</a:t>
            </a:r>
          </a:p>
          <a:p>
            <a:pPr>
              <a:spcBef>
                <a:spcPts val="0"/>
              </a:spcBef>
            </a:pPr>
            <a:endParaRPr lang="en-US" altLang="en-US" b="1" dirty="0"/>
          </a:p>
          <a:p>
            <a:pPr>
              <a:spcBef>
                <a:spcPts val="0"/>
              </a:spcBef>
            </a:pPr>
            <a:r>
              <a:rPr lang="en-US" altLang="en-US" dirty="0"/>
              <a:t>If you elect the Beneficiary annuity, you could choose between a 100%, 75% or 50% beneficiary annuity. You would be electing to reduce your Participant-Only Annuity in exchange for providing 100%, 75% or 50% of your reduced annuity to your beneficiary. Your Beneficiary would then receive a lifetime monthly payment upon your passing.</a:t>
            </a:r>
          </a:p>
          <a:p>
            <a:pPr>
              <a:spcBef>
                <a:spcPts val="0"/>
              </a:spcBef>
            </a:pPr>
            <a:endParaRPr lang="en-US" altLang="en-US" dirty="0"/>
          </a:p>
          <a:p>
            <a:pPr>
              <a:spcBef>
                <a:spcPts val="0"/>
              </a:spcBef>
            </a:pPr>
            <a:endParaRPr lang="en-US" altLang="en-US" dirty="0"/>
          </a:p>
          <a:p>
            <a:pPr>
              <a:spcBef>
                <a:spcPts val="0"/>
              </a:spcBef>
            </a:pPr>
            <a:r>
              <a:rPr lang="en-US" altLang="en-US" dirty="0"/>
              <a:t>All of the lifetime annuities are taxed like regular income meaning you will tell us your tax withholding preferences. </a:t>
            </a:r>
          </a:p>
          <a:p>
            <a:pPr>
              <a:spcBef>
                <a:spcPts val="0"/>
              </a:spcBef>
            </a:pPr>
            <a:endParaRPr lang="en-US" altLang="en-US" dirty="0"/>
          </a:p>
          <a:p>
            <a:pPr>
              <a:spcBef>
                <a:spcPts val="0"/>
              </a:spcBef>
            </a:pPr>
            <a:r>
              <a:rPr lang="en-US" altLang="en-US" dirty="0"/>
              <a:t>Another way to annuitize your account balance is over a specific period…</a:t>
            </a:r>
          </a:p>
          <a:p>
            <a:pPr>
              <a:spcBef>
                <a:spcPts val="0"/>
              </a:spcBef>
            </a:pPr>
            <a:r>
              <a:rPr lang="en-US" altLang="en-US" b="1" dirty="0"/>
              <a:t>Click. </a:t>
            </a:r>
          </a:p>
          <a:p>
            <a:endParaRPr lang="en-US" altLang="en-US" dirty="0"/>
          </a:p>
          <a:p>
            <a:endParaRPr lang="en-US"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2"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eaLnBrk="0" fontAlgn="base" hangingPunct="0">
              <a:spcBef>
                <a:spcPct val="30000"/>
              </a:spcBef>
              <a:spcAft>
                <a:spcPct val="0"/>
              </a:spcAft>
              <a:defRPr sz="1200">
                <a:solidFill>
                  <a:schemeClr val="tx1"/>
                </a:solidFill>
                <a:latin typeface="Calibri" pitchFamily="34" charset="0"/>
              </a:defRPr>
            </a:lvl6pPr>
            <a:lvl7pPr marL="2971635" indent="-228587" eaLnBrk="0" fontAlgn="base" hangingPunct="0">
              <a:spcBef>
                <a:spcPct val="30000"/>
              </a:spcBef>
              <a:spcAft>
                <a:spcPct val="0"/>
              </a:spcAft>
              <a:defRPr sz="1200">
                <a:solidFill>
                  <a:schemeClr val="tx1"/>
                </a:solidFill>
                <a:latin typeface="Calibri" pitchFamily="34" charset="0"/>
              </a:defRPr>
            </a:lvl7pPr>
            <a:lvl8pPr marL="3428810" indent="-228587" eaLnBrk="0" fontAlgn="base" hangingPunct="0">
              <a:spcBef>
                <a:spcPct val="30000"/>
              </a:spcBef>
              <a:spcAft>
                <a:spcPct val="0"/>
              </a:spcAft>
              <a:defRPr sz="1200">
                <a:solidFill>
                  <a:schemeClr val="tx1"/>
                </a:solidFill>
                <a:latin typeface="Calibri" pitchFamily="34" charset="0"/>
              </a:defRPr>
            </a:lvl8pPr>
            <a:lvl9pPr marL="3885985" indent="-228587" eaLnBrk="0" fontAlgn="base" hangingPunct="0">
              <a:spcBef>
                <a:spcPct val="30000"/>
              </a:spcBef>
              <a:spcAft>
                <a:spcPct val="0"/>
              </a:spcAft>
              <a:defRPr sz="1200">
                <a:solidFill>
                  <a:schemeClr val="tx1"/>
                </a:solidFill>
                <a:latin typeface="Calibri" pitchFamily="34" charset="0"/>
              </a:defRPr>
            </a:lvl9pPr>
          </a:lstStyle>
          <a:p>
            <a:pPr marL="0" marR="0" lvl="0" indent="0" algn="r" defTabSz="320040" rtl="0" eaLnBrk="1" fontAlgn="auto" latinLnBrk="0" hangingPunct="1">
              <a:lnSpc>
                <a:spcPct val="100000"/>
              </a:lnSpc>
              <a:spcBef>
                <a:spcPct val="0"/>
              </a:spcBef>
              <a:spcAft>
                <a:spcPts val="0"/>
              </a:spcAft>
              <a:buClrTx/>
              <a:buSzTx/>
              <a:buFontTx/>
              <a:buNone/>
              <a:tabLst/>
              <a:defRPr/>
            </a:pPr>
            <a:fld id="{E2554704-6DA8-4C2F-B52E-6A16C99743E0}"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32004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period-certain annuity is a separate monthly payment that stops after a designated number of years. The shorter the period, the larger the monthly benefit payment. The longer the period, the smaller payment. </a:t>
            </a:r>
          </a:p>
          <a:p>
            <a:endParaRPr lang="en-US" dirty="0"/>
          </a:p>
          <a:p>
            <a:r>
              <a:rPr lang="en-US" b="1" dirty="0"/>
              <a:t>Click.</a:t>
            </a:r>
          </a:p>
          <a:p>
            <a:r>
              <a:rPr lang="en-US" b="1" dirty="0"/>
              <a:t> </a:t>
            </a:r>
          </a:p>
          <a:p>
            <a:r>
              <a:rPr lang="en-US" dirty="0"/>
              <a:t>A period-certain annuity between three and nine years can be rolled over to a qualified plan. If you have the annuity paid directly to you, there is a 20% mandatory federal tax withholding and an optional 2% state tax withholding similar to the lump-sum payment. </a:t>
            </a:r>
          </a:p>
          <a:p>
            <a:endParaRPr lang="en-US" dirty="0"/>
          </a:p>
          <a:p>
            <a:r>
              <a:rPr lang="en-US" b="1" dirty="0"/>
              <a:t>Click. </a:t>
            </a:r>
          </a:p>
          <a:p>
            <a:endParaRPr lang="en-US" b="1" dirty="0"/>
          </a:p>
        </p:txBody>
      </p:sp>
      <p:sp>
        <p:nvSpPr>
          <p:cNvPr id="4" name="Slide Number Placeholder 3"/>
          <p:cNvSpPr>
            <a:spLocks noGrp="1"/>
          </p:cNvSpPr>
          <p:nvPr>
            <p:ph type="sldNum" sz="quarter" idx="10"/>
          </p:nvPr>
        </p:nvSpPr>
        <p:spPr/>
        <p:txBody>
          <a:bodyPr/>
          <a:lstStyle/>
          <a:p>
            <a:pPr>
              <a:defRPr/>
            </a:pPr>
            <a:fld id="{121D57E4-282D-466A-8E6D-570F2B483434}" type="slidenum">
              <a:rPr lang="en-US" smtClean="0"/>
              <a:pPr>
                <a:defRPr/>
              </a:pPr>
              <a:t>17</a:t>
            </a:fld>
            <a:endParaRPr lang="en-US" dirty="0"/>
          </a:p>
        </p:txBody>
      </p:sp>
    </p:spTree>
    <p:extLst>
      <p:ext uri="{BB962C8B-B14F-4D97-AF65-F5344CB8AC3E}">
        <p14:creationId xmlns:p14="http://schemas.microsoft.com/office/powerpoint/2010/main" val="2388680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choose to receive a 10-year annuity. The 10-year annuity is taxed like regular income and cannot be rolled over. </a:t>
            </a:r>
          </a:p>
          <a:p>
            <a:endParaRPr lang="en-US" dirty="0"/>
          </a:p>
          <a:p>
            <a:r>
              <a:rPr lang="en-US" dirty="0"/>
              <a:t>Like the lifetime annuity if you pass away before you have been paid all the funds in your account the remaining balance will be paid to your designated recipient. If you do not have a recipient, the remaining funds will be paid to your estate.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there are lots of decisions and tax considerations for your Cash Balance Benefit account. You can review the information we covered, including some examples by reading the Cash Balance Benefit Program booklet on CalSTRS.com. You may also want to discuss this account with your financial representative or tax advisor. </a:t>
            </a:r>
          </a:p>
          <a:p>
            <a:endParaRPr lang="en-US" dirty="0"/>
          </a:p>
          <a:p>
            <a:r>
              <a:rPr lang="en-US" b="1" dirty="0"/>
              <a:t>Click. </a:t>
            </a:r>
          </a:p>
        </p:txBody>
      </p:sp>
      <p:sp>
        <p:nvSpPr>
          <p:cNvPr id="4" name="Slide Number Placeholder 3"/>
          <p:cNvSpPr>
            <a:spLocks noGrp="1"/>
          </p:cNvSpPr>
          <p:nvPr>
            <p:ph type="sldNum" sz="quarter" idx="10"/>
          </p:nvPr>
        </p:nvSpPr>
        <p:spPr/>
        <p:txBody>
          <a:bodyPr/>
          <a:lstStyle/>
          <a:p>
            <a:pPr>
              <a:defRPr/>
            </a:pPr>
            <a:fld id="{121D57E4-282D-466A-8E6D-570F2B483434}" type="slidenum">
              <a:rPr lang="en-US" smtClean="0"/>
              <a:pPr>
                <a:defRPr/>
              </a:pPr>
              <a:t>18</a:t>
            </a:fld>
            <a:endParaRPr lang="en-US" dirty="0"/>
          </a:p>
        </p:txBody>
      </p:sp>
    </p:spTree>
    <p:extLst>
      <p:ext uri="{BB962C8B-B14F-4D97-AF65-F5344CB8AC3E}">
        <p14:creationId xmlns:p14="http://schemas.microsoft.com/office/powerpoint/2010/main" val="1365462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FE67DF4-6075-447C-9A42-F35852FE9FF5}"/>
              </a:ext>
            </a:extLst>
          </p:cNvPr>
          <p:cNvSpPr>
            <a:spLocks noGrp="1"/>
          </p:cNvSpPr>
          <p:nvPr>
            <p:ph type="body" idx="1"/>
          </p:nvPr>
        </p:nvSpPr>
        <p:spPr/>
        <p:txBody>
          <a:bodyPr/>
          <a:lstStyle/>
          <a:p>
            <a:pPr eaLnBrk="1" hangingPunct="1"/>
            <a:r>
              <a:rPr lang="en-US" altLang="en-US" dirty="0"/>
              <a:t>The Cash Balance account offers Retirement Benefits, Disability Benefits, Death Benefits and even termination benefits lets look at what each of those benefits look like.</a:t>
            </a:r>
          </a:p>
          <a:p>
            <a:pPr eaLnBrk="1" hangingPunct="1"/>
            <a:endParaRPr lang="en-US" altLang="en-US" dirty="0"/>
          </a:p>
          <a:p>
            <a:pPr eaLnBrk="1" hangingPunct="1"/>
            <a:r>
              <a:rPr lang="en-US" altLang="en-US" dirty="0"/>
              <a:t>Click.</a:t>
            </a:r>
          </a:p>
        </p:txBody>
      </p:sp>
    </p:spTree>
    <p:extLst>
      <p:ext uri="{BB962C8B-B14F-4D97-AF65-F5344CB8AC3E}">
        <p14:creationId xmlns:p14="http://schemas.microsoft.com/office/powerpoint/2010/main" val="135979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mn-lt"/>
                <a:ea typeface="+mn-ea"/>
                <a:cs typeface="+mn-cs"/>
              </a:rPr>
              <a:t>The objectives of today’s presentation are:</a:t>
            </a:r>
          </a:p>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kumimoji="0" lang="en-US" sz="1200" b="0" i="0" u="none" strike="noStrike" kern="1200" cap="none" spc="0" normalizeH="0" baseline="0" noProof="0" dirty="0">
                <a:ln>
                  <a:noFill/>
                </a:ln>
                <a:solidFill>
                  <a:prstClr val="black"/>
                </a:solidFill>
                <a:effectLst/>
                <a:uLnTx/>
                <a:uFillTx/>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To review the Cash Balance Benefit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To understand the benefits offered under the Cash Balance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And to explore any additional resources and considerations available to you as a cash balance participant.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a:t>
            </a:fld>
            <a:endParaRPr lang="en-US"/>
          </a:p>
        </p:txBody>
      </p:sp>
    </p:spTree>
    <p:extLst>
      <p:ext uri="{BB962C8B-B14F-4D97-AF65-F5344CB8AC3E}">
        <p14:creationId xmlns:p14="http://schemas.microsoft.com/office/powerpoint/2010/main" val="1635308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Retirement eligibility is very straight forward. </a:t>
            </a:r>
          </a:p>
          <a:p>
            <a:endParaRPr lang="en-US" dirty="0"/>
          </a:p>
          <a:p>
            <a:r>
              <a:rPr lang="en-US" dirty="0"/>
              <a:t>Click.</a:t>
            </a:r>
          </a:p>
          <a:p>
            <a:endParaRPr lang="en-US" dirty="0"/>
          </a:p>
          <a:p>
            <a:r>
              <a:rPr lang="en-US" dirty="0"/>
              <a:t>There is a normal retirement age of 60 or 62 depending on when you were hired. For those hired on or before December 31, 2012, their retirement age is 60. For those hired on or after January 1, 2013, retirement age is at 62.</a:t>
            </a:r>
          </a:p>
          <a:p>
            <a:endParaRPr lang="en-US" dirty="0"/>
          </a:p>
          <a:p>
            <a:r>
              <a:rPr lang="en-US" dirty="0"/>
              <a:t>Click.</a:t>
            </a:r>
          </a:p>
          <a:p>
            <a:endParaRPr lang="en-US" dirty="0"/>
          </a:p>
          <a:p>
            <a:r>
              <a:rPr lang="en-US" dirty="0"/>
              <a:t>There is an option of early retirement at age 55</a:t>
            </a:r>
          </a:p>
          <a:p>
            <a:endParaRPr lang="en-US" dirty="0"/>
          </a:p>
          <a:p>
            <a:r>
              <a:rPr lang="en-US" dirty="0"/>
              <a:t>Click.</a:t>
            </a:r>
          </a:p>
          <a:p>
            <a:endParaRPr lang="en-US" dirty="0"/>
          </a:p>
          <a:p>
            <a:r>
              <a:rPr lang="en-US" dirty="0"/>
              <a:t>In order to retire you must terminate ALL creditable service</a:t>
            </a:r>
          </a:p>
          <a:p>
            <a:endParaRPr lang="en-US" dirty="0"/>
          </a:p>
          <a:p>
            <a:r>
              <a:rPr lang="en-US" dirty="0"/>
              <a:t>Click.</a:t>
            </a:r>
          </a:p>
          <a:p>
            <a:endParaRPr lang="en-US" dirty="0"/>
          </a:p>
          <a:p>
            <a:r>
              <a:rPr lang="en-US" dirty="0"/>
              <a:t>Lastly, if you are not working and have not started receiving your money there is a required minimum distribution set by the IRS at </a:t>
            </a:r>
            <a:r>
              <a:rPr lang="en-US"/>
              <a:t>age 73.</a:t>
            </a:r>
            <a:endParaRPr lang="en-US" dirty="0"/>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20</a:t>
            </a:fld>
            <a:endParaRPr lang="en-US"/>
          </a:p>
        </p:txBody>
      </p:sp>
    </p:spTree>
    <p:extLst>
      <p:ext uri="{BB962C8B-B14F-4D97-AF65-F5344CB8AC3E}">
        <p14:creationId xmlns:p14="http://schemas.microsoft.com/office/powerpoint/2010/main" val="3193947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ahead and run through an example that will illustrate the retirement distribution choices.</a:t>
            </a:r>
          </a:p>
          <a:p>
            <a:endParaRPr lang="en-US" dirty="0"/>
          </a:p>
          <a:p>
            <a:r>
              <a:rPr lang="en-US" dirty="0"/>
              <a:t>This is Jemma Simmons. She is 62 years old and is married to her husband Leopold who she has also designated as her recipient should anything happen to her.</a:t>
            </a:r>
          </a:p>
          <a:p>
            <a:endParaRPr lang="en-US" dirty="0"/>
          </a:p>
          <a:p>
            <a:r>
              <a:rPr lang="en-US" dirty="0"/>
              <a:t>Jemma has been teaching part-time and contributing to the Cash Balance Program for 10 years and is interested in retiring at the end of this semester.</a:t>
            </a:r>
          </a:p>
          <a:p>
            <a:endParaRPr lang="en-US" dirty="0"/>
          </a:p>
          <a:p>
            <a:r>
              <a:rPr lang="en-US" dirty="0"/>
              <a:t>She meets with a CalSTRS benefit specialist and is given the following distribution choices…</a:t>
            </a:r>
          </a:p>
          <a:p>
            <a:endParaRPr lang="en-US" dirty="0"/>
          </a:p>
          <a:p>
            <a:r>
              <a:rPr lang="en-US"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21</a:t>
            </a:fld>
            <a:endParaRPr lang="en-US"/>
          </a:p>
        </p:txBody>
      </p:sp>
    </p:spTree>
    <p:extLst>
      <p:ext uri="{BB962C8B-B14F-4D97-AF65-F5344CB8AC3E}">
        <p14:creationId xmlns:p14="http://schemas.microsoft.com/office/powerpoint/2010/main" val="2882874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Jemma’s estimate it shows that she will have approximately</a:t>
            </a:r>
          </a:p>
          <a:p>
            <a:endParaRPr lang="en-US" dirty="0"/>
          </a:p>
          <a:p>
            <a:r>
              <a:rPr lang="en-US" dirty="0"/>
              <a:t>Click.</a:t>
            </a:r>
          </a:p>
          <a:p>
            <a:endParaRPr lang="en-US" dirty="0"/>
          </a:p>
          <a:p>
            <a:r>
              <a:rPr lang="en-US" dirty="0"/>
              <a:t>$48,801 in her account at the end of the semester.</a:t>
            </a:r>
          </a:p>
          <a:p>
            <a:endParaRPr lang="en-US" dirty="0"/>
          </a:p>
          <a:p>
            <a:r>
              <a:rPr lang="en-US" dirty="0"/>
              <a:t>Her first option would be to take a lump-sum payment or a return of her account balance.</a:t>
            </a:r>
          </a:p>
          <a:p>
            <a:endParaRPr lang="en-US" dirty="0"/>
          </a:p>
          <a:p>
            <a:r>
              <a:rPr lang="en-US" dirty="0"/>
              <a:t>Click.</a:t>
            </a:r>
          </a:p>
          <a:p>
            <a:endParaRPr lang="en-US" dirty="0"/>
          </a:p>
          <a:p>
            <a:r>
              <a:rPr lang="en-US" dirty="0"/>
              <a:t>She can take this as a direct payment and receive a check for the balance of her account. </a:t>
            </a:r>
          </a:p>
          <a:p>
            <a:endParaRPr lang="en-US" dirty="0"/>
          </a:p>
          <a:p>
            <a:r>
              <a:rPr lang="en-US" dirty="0"/>
              <a:t>With a direct payment there is a 20% mandatory federal tax withholding and an optional 2% state tax withholding.</a:t>
            </a:r>
          </a:p>
          <a:p>
            <a:endParaRPr lang="en-US" dirty="0"/>
          </a:p>
          <a:p>
            <a:r>
              <a:rPr lang="en-US" b="1" dirty="0"/>
              <a:t>Click. </a:t>
            </a:r>
          </a:p>
          <a:p>
            <a:endParaRPr lang="en-US" b="1" dirty="0"/>
          </a:p>
          <a:p>
            <a:r>
              <a:rPr lang="en-US" b="0" dirty="0"/>
              <a:t>She can also roll</a:t>
            </a:r>
            <a:r>
              <a:rPr lang="en-US" dirty="0"/>
              <a:t> the funds into a qualified plan such as a 403(b), 457 or 401(k). If she chooses to roll the funds over into a qualified retirement account, she will delay the taxes until she withdrawals the money from that account. </a:t>
            </a:r>
          </a:p>
          <a:p>
            <a:endParaRPr lang="en-US" dirty="0"/>
          </a:p>
          <a:p>
            <a:r>
              <a:rPr lang="en-US" b="1" dirty="0"/>
              <a:t>Click. </a:t>
            </a:r>
          </a:p>
          <a:p>
            <a:endParaRPr lang="en-US" dirty="0"/>
          </a:p>
        </p:txBody>
      </p:sp>
      <p:sp>
        <p:nvSpPr>
          <p:cNvPr id="4" name="Slide Number Placeholder 3"/>
          <p:cNvSpPr>
            <a:spLocks noGrp="1"/>
          </p:cNvSpPr>
          <p:nvPr>
            <p:ph type="sldNum" sz="quarter" idx="10"/>
          </p:nvPr>
        </p:nvSpPr>
        <p:spPr/>
        <p:txBody>
          <a:bodyPr/>
          <a:lstStyle/>
          <a:p>
            <a:pPr marL="0" marR="0" lvl="0" indent="0" algn="r" defTabSz="320040" rtl="0" eaLnBrk="1" fontAlgn="auto" latinLnBrk="0" hangingPunct="1">
              <a:lnSpc>
                <a:spcPct val="100000"/>
              </a:lnSpc>
              <a:spcBef>
                <a:spcPts val="0"/>
              </a:spcBef>
              <a:spcAft>
                <a:spcPts val="0"/>
              </a:spcAft>
              <a:buClrTx/>
              <a:buSzTx/>
              <a:buFontTx/>
              <a:buNone/>
              <a:tabLst/>
              <a:defRPr/>
            </a:pPr>
            <a:fld id="{121D57E4-282D-466A-8E6D-570F2B483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2004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739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a:t>Jemma can take a lifetime annuity, and this would provide her with a monthly payment for the rest of her life. </a:t>
            </a:r>
          </a:p>
          <a:p>
            <a:pPr>
              <a:spcBef>
                <a:spcPts val="0"/>
              </a:spcBef>
            </a:pPr>
            <a:endParaRPr lang="en-US" altLang="en-US" dirty="0"/>
          </a:p>
          <a:p>
            <a:pPr>
              <a:spcBef>
                <a:spcPts val="0"/>
              </a:spcBef>
            </a:pPr>
            <a:r>
              <a:rPr lang="en-US" altLang="en-US" dirty="0"/>
              <a:t>The amount of lifetime annuity depends on whether or not she elects a participant-only annuity or beneficiary annuity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Click.</a:t>
            </a:r>
          </a:p>
          <a:p>
            <a:pPr>
              <a:spcBef>
                <a:spcPts val="0"/>
              </a:spcBef>
            </a:pPr>
            <a:endParaRPr lang="en-US" altLang="en-US" b="1" dirty="0"/>
          </a:p>
          <a:p>
            <a:pPr>
              <a:spcBef>
                <a:spcPts val="0"/>
              </a:spcBef>
            </a:pPr>
            <a:r>
              <a:rPr lang="en-US" altLang="en-US" dirty="0"/>
              <a:t>If she elects the participant-Only Annuity she will receive a monthly Annuity which will stop when she dies. As you can see here for an account balance of $48,801 her monthly payment is $312.</a:t>
            </a:r>
          </a:p>
          <a:p>
            <a:pPr>
              <a:spcBef>
                <a:spcPts val="0"/>
              </a:spcBef>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If there are any funds remaining in Jemma’s account when she dies the remaining balance will be paid to her husband Leopold, since that is the recipient, she has designated.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a:spcBef>
                <a:spcPts val="0"/>
              </a:spcBef>
            </a:pPr>
            <a:r>
              <a:rPr lang="en-US" altLang="en-US" b="1" dirty="0"/>
              <a:t>Click.</a:t>
            </a:r>
          </a:p>
          <a:p>
            <a:pPr>
              <a:spcBef>
                <a:spcPts val="0"/>
              </a:spcBef>
            </a:pPr>
            <a:endParaRPr lang="en-US" altLang="en-US" b="1" dirty="0"/>
          </a:p>
          <a:p>
            <a:pPr>
              <a:spcBef>
                <a:spcPts val="0"/>
              </a:spcBef>
            </a:pPr>
            <a:r>
              <a:rPr lang="en-US" altLang="en-US" dirty="0"/>
              <a:t>If Jemma elects the Beneficiary annuity, she can choose between a 100%, 75% or 50% beneficiary annuity. She would be electing to reduce her Participant-Only Annuity in exchange for providing 100%, 75% or 50% of your reduced annuity to her beneficiary. </a:t>
            </a:r>
          </a:p>
          <a:p>
            <a:pPr>
              <a:spcBef>
                <a:spcPts val="0"/>
              </a:spcBef>
            </a:pPr>
            <a:endParaRPr lang="en-US" altLang="en-US" dirty="0"/>
          </a:p>
          <a:p>
            <a:pPr>
              <a:spcBef>
                <a:spcPts val="0"/>
              </a:spcBef>
            </a:pPr>
            <a:r>
              <a:rPr lang="en-US" altLang="en-US" dirty="0"/>
              <a:t>In this case, Jemma has asked to see an estimate of her monthly benefit if she were to also name her husband as her beneficiary. As you can see here if she were to elect the 100% beneficiary then her monthly benefit would be reduced to $291. Upon her passing Jemma’s husband Leopold would receive 100% of what she was receiving every month for the rest of his life. </a:t>
            </a:r>
          </a:p>
          <a:p>
            <a:pPr>
              <a:spcBef>
                <a:spcPts val="0"/>
              </a:spcBef>
            </a:pPr>
            <a:endParaRPr lang="en-US" altLang="en-US" dirty="0"/>
          </a:p>
          <a:p>
            <a:pPr>
              <a:spcBef>
                <a:spcPts val="0"/>
              </a:spcBef>
            </a:pPr>
            <a:r>
              <a:rPr lang="en-US" altLang="en-US" dirty="0"/>
              <a:t>Remember all of the lifetime annuities are taxed like regular income meaning Jemma will tell us her tax withholding preferences. </a:t>
            </a:r>
          </a:p>
          <a:p>
            <a:pPr>
              <a:spcBef>
                <a:spcPts val="0"/>
              </a:spcBef>
            </a:pPr>
            <a:endParaRPr lang="en-US" altLang="en-US" dirty="0"/>
          </a:p>
          <a:p>
            <a:pPr>
              <a:spcBef>
                <a:spcPts val="0"/>
              </a:spcBef>
            </a:pPr>
            <a:r>
              <a:rPr lang="en-US" altLang="en-US" b="1" dirty="0"/>
              <a:t>Click. </a:t>
            </a:r>
          </a:p>
          <a:p>
            <a:endParaRPr lang="en-US" altLang="en-US" dirty="0"/>
          </a:p>
          <a:p>
            <a:endParaRPr lang="en-US"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2"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eaLnBrk="0" fontAlgn="base" hangingPunct="0">
              <a:spcBef>
                <a:spcPct val="30000"/>
              </a:spcBef>
              <a:spcAft>
                <a:spcPct val="0"/>
              </a:spcAft>
              <a:defRPr sz="1200">
                <a:solidFill>
                  <a:schemeClr val="tx1"/>
                </a:solidFill>
                <a:latin typeface="Calibri" pitchFamily="34" charset="0"/>
              </a:defRPr>
            </a:lvl6pPr>
            <a:lvl7pPr marL="2971635" indent="-228587" eaLnBrk="0" fontAlgn="base" hangingPunct="0">
              <a:spcBef>
                <a:spcPct val="30000"/>
              </a:spcBef>
              <a:spcAft>
                <a:spcPct val="0"/>
              </a:spcAft>
              <a:defRPr sz="1200">
                <a:solidFill>
                  <a:schemeClr val="tx1"/>
                </a:solidFill>
                <a:latin typeface="Calibri" pitchFamily="34" charset="0"/>
              </a:defRPr>
            </a:lvl7pPr>
            <a:lvl8pPr marL="3428810" indent="-228587" eaLnBrk="0" fontAlgn="base" hangingPunct="0">
              <a:spcBef>
                <a:spcPct val="30000"/>
              </a:spcBef>
              <a:spcAft>
                <a:spcPct val="0"/>
              </a:spcAft>
              <a:defRPr sz="1200">
                <a:solidFill>
                  <a:schemeClr val="tx1"/>
                </a:solidFill>
                <a:latin typeface="Calibri" pitchFamily="34" charset="0"/>
              </a:defRPr>
            </a:lvl8pPr>
            <a:lvl9pPr marL="3885985" indent="-228587" eaLnBrk="0" fontAlgn="base" hangingPunct="0">
              <a:spcBef>
                <a:spcPct val="30000"/>
              </a:spcBef>
              <a:spcAft>
                <a:spcPct val="0"/>
              </a:spcAft>
              <a:defRPr sz="1200">
                <a:solidFill>
                  <a:schemeClr val="tx1"/>
                </a:solidFill>
                <a:latin typeface="Calibri" pitchFamily="34" charset="0"/>
              </a:defRPr>
            </a:lvl9pPr>
          </a:lstStyle>
          <a:p>
            <a:pPr marL="0" marR="0" lvl="0" indent="0" algn="r" defTabSz="320040" rtl="0" eaLnBrk="1" fontAlgn="auto" latinLnBrk="0" hangingPunct="1">
              <a:lnSpc>
                <a:spcPct val="100000"/>
              </a:lnSpc>
              <a:spcBef>
                <a:spcPct val="0"/>
              </a:spcBef>
              <a:spcAft>
                <a:spcPts val="0"/>
              </a:spcAft>
              <a:buClrTx/>
              <a:buSzTx/>
              <a:buFontTx/>
              <a:buNone/>
              <a:tabLst/>
              <a:defRPr/>
            </a:pPr>
            <a:fld id="{E2554704-6DA8-4C2F-B52E-6A16C99743E0}"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320040" rtl="0" eaLnBrk="1" fontAlgn="auto" latinLnBrk="0" hangingPunct="1">
                <a:lnSpc>
                  <a:spcPct val="100000"/>
                </a:lnSpc>
                <a:spcBef>
                  <a:spcPct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93429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Jemma can also choose a period-certain annuity or a separate monthly payment that stops after a designated number of years.</a:t>
            </a:r>
          </a:p>
          <a:p>
            <a:endParaRPr lang="en-US" dirty="0"/>
          </a:p>
          <a:p>
            <a:r>
              <a:rPr lang="en-US" dirty="0"/>
              <a:t>Click.</a:t>
            </a:r>
          </a:p>
          <a:p>
            <a:endParaRPr lang="en-US" dirty="0"/>
          </a:p>
          <a:p>
            <a:r>
              <a:rPr lang="en-US" dirty="0"/>
              <a:t>With an account balance of $48,801</a:t>
            </a:r>
          </a:p>
          <a:p>
            <a:endParaRPr lang="en-US" dirty="0"/>
          </a:p>
          <a:p>
            <a:r>
              <a:rPr lang="en-US" dirty="0"/>
              <a:t>Click.</a:t>
            </a:r>
          </a:p>
          <a:p>
            <a:endParaRPr lang="en-US" dirty="0"/>
          </a:p>
          <a:p>
            <a:r>
              <a:rPr lang="en-US" dirty="0"/>
              <a:t>She is looking at the following distribution choices. If she were to choose a 3-year annuity she would receive $1,492 every month for 3 years and then the benefit would stop. The longer the period she selects the smaller the monthly payment. For instance, if she chooses the 8-year annuity then her monthly payments would be $649. </a:t>
            </a:r>
          </a:p>
          <a:p>
            <a:endParaRPr lang="en-US" dirty="0"/>
          </a:p>
          <a:p>
            <a:r>
              <a:rPr lang="en-US" dirty="0"/>
              <a:t>You will notice that if you multiply the monthly payment amount by the number of months you will be receiving the payments the balance you will receive will be higher than your account balance at retirement. This is because your account balance is always earning interest.</a:t>
            </a:r>
          </a:p>
          <a:p>
            <a:endParaRPr lang="en-US" dirty="0"/>
          </a:p>
          <a:p>
            <a:r>
              <a:rPr lang="en-US" b="1" dirty="0"/>
              <a:t>Click.</a:t>
            </a:r>
          </a:p>
          <a:p>
            <a:r>
              <a:rPr lang="en-US" b="1" dirty="0"/>
              <a:t> </a:t>
            </a:r>
          </a:p>
          <a:p>
            <a:r>
              <a:rPr lang="en-US" dirty="0"/>
              <a:t>A period-certain annuity between three and nine years can be rolled over to a qualified plan. If Jemma has the annuity paid directly to her, there is a 20% mandatory federal tax withholding and an optional 2% state tax withholding similar to the lump-sum payment. </a:t>
            </a:r>
          </a:p>
          <a:p>
            <a:endParaRPr lang="en-US" dirty="0"/>
          </a:p>
          <a:p>
            <a:r>
              <a:rPr lang="en-US" b="1" dirty="0"/>
              <a:t>Click. </a:t>
            </a:r>
          </a:p>
          <a:p>
            <a:endParaRPr lang="en-US" b="1" dirty="0"/>
          </a:p>
        </p:txBody>
      </p:sp>
      <p:sp>
        <p:nvSpPr>
          <p:cNvPr id="4" name="Slide Number Placeholder 3"/>
          <p:cNvSpPr>
            <a:spLocks noGrp="1"/>
          </p:cNvSpPr>
          <p:nvPr>
            <p:ph type="sldNum" sz="quarter" idx="10"/>
          </p:nvPr>
        </p:nvSpPr>
        <p:spPr/>
        <p:txBody>
          <a:bodyPr/>
          <a:lstStyle/>
          <a:p>
            <a:pPr>
              <a:defRPr/>
            </a:pPr>
            <a:fld id="{121D57E4-282D-466A-8E6D-570F2B483434}" type="slidenum">
              <a:rPr lang="en-US" smtClean="0"/>
              <a:pPr>
                <a:defRPr/>
              </a:pPr>
              <a:t>24</a:t>
            </a:fld>
            <a:endParaRPr lang="en-US" dirty="0"/>
          </a:p>
        </p:txBody>
      </p:sp>
    </p:spTree>
    <p:extLst>
      <p:ext uri="{BB962C8B-B14F-4D97-AF65-F5344CB8AC3E}">
        <p14:creationId xmlns:p14="http://schemas.microsoft.com/office/powerpoint/2010/main" val="2253015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Jemma can also choose to receive a 10-year annuity.</a:t>
            </a:r>
          </a:p>
          <a:p>
            <a:endParaRPr lang="en-US" dirty="0"/>
          </a:p>
          <a:p>
            <a:r>
              <a:rPr lang="en-US" dirty="0"/>
              <a:t>Click.</a:t>
            </a:r>
          </a:p>
          <a:p>
            <a:endParaRPr lang="en-US" dirty="0"/>
          </a:p>
          <a:p>
            <a:r>
              <a:rPr lang="en-US" dirty="0"/>
              <a:t>With an account balance of $48,801</a:t>
            </a:r>
          </a:p>
          <a:p>
            <a:endParaRPr lang="en-US" dirty="0"/>
          </a:p>
          <a:p>
            <a:r>
              <a:rPr lang="en-US" dirty="0"/>
              <a:t>Click.</a:t>
            </a:r>
          </a:p>
          <a:p>
            <a:endParaRPr lang="en-US" dirty="0"/>
          </a:p>
          <a:p>
            <a:r>
              <a:rPr lang="en-US" dirty="0"/>
              <a:t>Jemma’s monthly payment for 10 years would be $550.</a:t>
            </a:r>
          </a:p>
          <a:p>
            <a:endParaRPr lang="en-US" dirty="0"/>
          </a:p>
          <a:p>
            <a:r>
              <a:rPr lang="en-US" dirty="0"/>
              <a:t>Remember the 10-year annuity is taxed like regular income and cannot be rolled over. </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Jemma has a lot of decisions and tax considerations for her Cash Balance Benefit account. She may also want to discuss this account with her financial representative or tax advisor. </a:t>
            </a:r>
          </a:p>
          <a:p>
            <a:endParaRPr lang="en-US" dirty="0"/>
          </a:p>
          <a:p>
            <a:endParaRPr lang="en-US" dirty="0"/>
          </a:p>
          <a:p>
            <a:r>
              <a:rPr lang="en-US" b="1" dirty="0"/>
              <a:t>Click. </a:t>
            </a:r>
          </a:p>
        </p:txBody>
      </p:sp>
      <p:sp>
        <p:nvSpPr>
          <p:cNvPr id="4" name="Slide Number Placeholder 3"/>
          <p:cNvSpPr>
            <a:spLocks noGrp="1"/>
          </p:cNvSpPr>
          <p:nvPr>
            <p:ph type="sldNum" sz="quarter" idx="10"/>
          </p:nvPr>
        </p:nvSpPr>
        <p:spPr/>
        <p:txBody>
          <a:bodyPr/>
          <a:lstStyle/>
          <a:p>
            <a:pPr>
              <a:defRPr/>
            </a:pPr>
            <a:fld id="{121D57E4-282D-466A-8E6D-570F2B483434}" type="slidenum">
              <a:rPr lang="en-US" smtClean="0"/>
              <a:pPr>
                <a:defRPr/>
              </a:pPr>
              <a:t>25</a:t>
            </a:fld>
            <a:endParaRPr lang="en-US" dirty="0"/>
          </a:p>
        </p:txBody>
      </p:sp>
    </p:spTree>
    <p:extLst>
      <p:ext uri="{BB962C8B-B14F-4D97-AF65-F5344CB8AC3E}">
        <p14:creationId xmlns:p14="http://schemas.microsoft.com/office/powerpoint/2010/main" val="594891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9725" lvl="0" indent="-339725" algn="l">
              <a:lnSpc>
                <a:spcPct val="150000"/>
              </a:lnSpc>
              <a:spcBef>
                <a:spcPct val="0"/>
              </a:spcBef>
              <a:defRPr/>
            </a:pPr>
            <a:r>
              <a:rPr lang="en-US" altLang="en-US" sz="1200" dirty="0">
                <a:ea typeface="MS PGothic" pitchFamily="34" charset="-128"/>
              </a:rPr>
              <a:t>If you find that you become disabled with a physical or mental impairment  </a:t>
            </a:r>
          </a:p>
          <a:p>
            <a:pPr marL="339725" lvl="0" indent="-339725" algn="l">
              <a:lnSpc>
                <a:spcPct val="150000"/>
              </a:lnSpc>
              <a:spcBef>
                <a:spcPct val="0"/>
              </a:spcBef>
              <a:defRPr/>
            </a:pPr>
            <a:r>
              <a:rPr lang="en-US" altLang="en-US" sz="1200" dirty="0">
                <a:ea typeface="MS PGothic" pitchFamily="34" charset="-128"/>
              </a:rPr>
              <a:t>that is expected to prohibit you from working for at least 1 year you may </a:t>
            </a:r>
          </a:p>
          <a:p>
            <a:pPr marL="339725" lvl="0" indent="-339725" algn="l">
              <a:lnSpc>
                <a:spcPct val="150000"/>
              </a:lnSpc>
              <a:spcBef>
                <a:spcPct val="0"/>
              </a:spcBef>
              <a:defRPr/>
            </a:pPr>
            <a:r>
              <a:rPr lang="en-US" altLang="en-US" sz="1200" dirty="0">
                <a:ea typeface="MS PGothic" pitchFamily="34" charset="-128"/>
              </a:rPr>
              <a:t>want to apply for disability. Before you apply for disability, know that: </a:t>
            </a:r>
          </a:p>
          <a:p>
            <a:pPr marL="339725" indent="-339725" algn="l">
              <a:lnSpc>
                <a:spcPct val="150000"/>
              </a:lnSpc>
              <a:spcBef>
                <a:spcPct val="0"/>
              </a:spcBef>
              <a:defRPr/>
            </a:pPr>
            <a:endParaRPr lang="en-US" altLang="en-US" sz="1200" dirty="0">
              <a:ea typeface="MS PGothic" pitchFamily="34" charset="-128"/>
            </a:endParaRPr>
          </a:p>
          <a:p>
            <a:pPr marL="339725" indent="-339725" algn="l">
              <a:lnSpc>
                <a:spcPct val="150000"/>
              </a:lnSpc>
              <a:spcBef>
                <a:spcPct val="0"/>
              </a:spcBef>
              <a:defRPr/>
            </a:pPr>
            <a:r>
              <a:rPr lang="en-US" altLang="en-US" sz="1200" dirty="0">
                <a:ea typeface="MS PGothic" pitchFamily="34" charset="-128"/>
              </a:rPr>
              <a:t>Click.</a:t>
            </a:r>
          </a:p>
          <a:p>
            <a:pPr marL="339725" indent="-339725" algn="l">
              <a:lnSpc>
                <a:spcPct val="150000"/>
              </a:lnSpc>
              <a:spcBef>
                <a:spcPct val="0"/>
              </a:spcBef>
              <a:defRPr/>
            </a:pPr>
            <a:endParaRPr lang="en-US" altLang="en-US" sz="1200" dirty="0">
              <a:ea typeface="MS PGothic" pitchFamily="34" charset="-128"/>
            </a:endParaRPr>
          </a:p>
          <a:p>
            <a:pPr marL="339725" indent="-339725" algn="l">
              <a:lnSpc>
                <a:spcPct val="150000"/>
              </a:lnSpc>
              <a:spcBef>
                <a:spcPct val="0"/>
              </a:spcBef>
              <a:defRPr/>
            </a:pPr>
            <a:r>
              <a:rPr lang="en-US" altLang="en-US" sz="1200" dirty="0">
                <a:ea typeface="MS PGothic" pitchFamily="34" charset="-128"/>
              </a:rPr>
              <a:t>You can apply at any time.</a:t>
            </a:r>
          </a:p>
          <a:p>
            <a:pPr marL="339725" indent="-339725" algn="l">
              <a:lnSpc>
                <a:spcPct val="150000"/>
              </a:lnSpc>
              <a:spcBef>
                <a:spcPct val="0"/>
              </a:spcBef>
              <a:defRPr/>
            </a:pPr>
            <a:endParaRPr lang="en-US" altLang="en-US" sz="1200" dirty="0">
              <a:ea typeface="MS PGothic" pitchFamily="34" charset="-128"/>
            </a:endParaRPr>
          </a:p>
          <a:p>
            <a:pPr marL="339725" indent="-339725" algn="l">
              <a:lnSpc>
                <a:spcPct val="150000"/>
              </a:lnSpc>
              <a:spcBef>
                <a:spcPct val="0"/>
              </a:spcBef>
              <a:defRPr/>
            </a:pPr>
            <a:r>
              <a:rPr lang="en-US" altLang="en-US" sz="1200" dirty="0">
                <a:ea typeface="MS PGothic" pitchFamily="34" charset="-128"/>
              </a:rPr>
              <a:t>Click.</a:t>
            </a:r>
          </a:p>
          <a:p>
            <a:pPr marL="339725" indent="-339725" algn="l">
              <a:lnSpc>
                <a:spcPct val="150000"/>
              </a:lnSpc>
              <a:spcBef>
                <a:spcPct val="0"/>
              </a:spcBef>
              <a:defRPr/>
            </a:pPr>
            <a:endParaRPr lang="en-US" altLang="en-US" sz="1200" dirty="0">
              <a:ea typeface="MS PGothic" pitchFamily="34" charset="-128"/>
            </a:endParaRPr>
          </a:p>
          <a:p>
            <a:pPr marL="339725" indent="-339725" algn="l">
              <a:lnSpc>
                <a:spcPct val="150000"/>
              </a:lnSpc>
              <a:spcBef>
                <a:spcPct val="0"/>
              </a:spcBef>
              <a:defRPr/>
            </a:pPr>
            <a:r>
              <a:rPr lang="en-US" altLang="en-US" sz="1200" dirty="0">
                <a:ea typeface="MS PGothic" pitchFamily="34" charset="-128"/>
              </a:rPr>
              <a:t>You must terminate all creditable service</a:t>
            </a:r>
          </a:p>
          <a:p>
            <a:pPr marL="339725" indent="-339725" algn="l">
              <a:lnSpc>
                <a:spcPct val="150000"/>
              </a:lnSpc>
              <a:spcBef>
                <a:spcPct val="0"/>
              </a:spcBef>
              <a:defRPr/>
            </a:pPr>
            <a:endParaRPr lang="en-US" altLang="en-US" sz="1200" dirty="0">
              <a:ea typeface="MS PGothic" pitchFamily="34" charset="-128"/>
            </a:endParaRPr>
          </a:p>
          <a:p>
            <a:pPr marL="339725" indent="-339725" algn="l">
              <a:lnSpc>
                <a:spcPct val="150000"/>
              </a:lnSpc>
              <a:spcBef>
                <a:spcPct val="0"/>
              </a:spcBef>
              <a:defRPr/>
            </a:pPr>
            <a:r>
              <a:rPr lang="en-US" altLang="en-US" sz="1200" dirty="0">
                <a:ea typeface="MS PGothic" pitchFamily="34" charset="-128"/>
              </a:rPr>
              <a:t>Click.</a:t>
            </a:r>
          </a:p>
          <a:p>
            <a:pPr marL="339725" indent="-339725" algn="l">
              <a:lnSpc>
                <a:spcPct val="150000"/>
              </a:lnSpc>
              <a:spcBef>
                <a:spcPct val="0"/>
              </a:spcBef>
              <a:defRPr/>
            </a:pPr>
            <a:endParaRPr lang="en-US" altLang="en-US" sz="1200" dirty="0">
              <a:ea typeface="MS PGothic" pitchFamily="34" charset="-128"/>
            </a:endParaRPr>
          </a:p>
          <a:p>
            <a:pPr marL="339725" indent="-339725" algn="l">
              <a:lnSpc>
                <a:spcPct val="150000"/>
              </a:lnSpc>
              <a:spcBef>
                <a:spcPct val="0"/>
              </a:spcBef>
              <a:defRPr/>
            </a:pPr>
            <a:r>
              <a:rPr lang="en-US" altLang="en-US" sz="1200" dirty="0">
                <a:ea typeface="MS PGothic" pitchFamily="34" charset="-128"/>
              </a:rPr>
              <a:t>CalSTRS will require medical documentations to substantiate your disability. </a:t>
            </a:r>
          </a:p>
          <a:p>
            <a:pPr marL="339725" indent="-339725" algn="l">
              <a:lnSpc>
                <a:spcPct val="150000"/>
              </a:lnSpc>
              <a:spcBef>
                <a:spcPct val="0"/>
              </a:spcBef>
              <a:defRPr/>
            </a:pPr>
            <a:endParaRPr lang="en-US" altLang="en-US" sz="1200" dirty="0">
              <a:ea typeface="MS PGothic" pitchFamily="34" charset="-128"/>
            </a:endParaRPr>
          </a:p>
          <a:p>
            <a:pPr marL="339725" indent="-339725" algn="l">
              <a:lnSpc>
                <a:spcPct val="150000"/>
              </a:lnSpc>
              <a:spcBef>
                <a:spcPct val="0"/>
              </a:spcBef>
              <a:defRPr/>
            </a:pPr>
            <a:r>
              <a:rPr lang="en-US" altLang="en-US" sz="1200" dirty="0">
                <a:ea typeface="MS PGothic" pitchFamily="34" charset="-128"/>
              </a:rPr>
              <a:t>Click.</a:t>
            </a:r>
          </a:p>
          <a:p>
            <a:pPr marL="339725" indent="-339725" algn="l">
              <a:lnSpc>
                <a:spcPct val="150000"/>
              </a:lnSpc>
              <a:spcBef>
                <a:spcPct val="0"/>
              </a:spcBef>
              <a:defRPr/>
            </a:pPr>
            <a:endParaRPr lang="en-US" altLang="en-US" sz="1200" dirty="0">
              <a:ea typeface="MS PGothic" pitchFamily="34" charset="-128"/>
            </a:endParaRPr>
          </a:p>
          <a:p>
            <a:pPr marL="339725" indent="-339725" algn="l">
              <a:lnSpc>
                <a:spcPct val="150000"/>
              </a:lnSpc>
              <a:spcBef>
                <a:spcPct val="0"/>
              </a:spcBef>
              <a:defRPr/>
            </a:pPr>
            <a:r>
              <a:rPr lang="en-US" altLang="en-US" sz="1200" dirty="0">
                <a:solidFill>
                  <a:schemeClr val="tx1">
                    <a:lumMod val="75000"/>
                    <a:lumOff val="25000"/>
                  </a:schemeClr>
                </a:solidFill>
              </a:rPr>
              <a:t>And like I mentioned previously your disability must prevent you from </a:t>
            </a:r>
          </a:p>
          <a:p>
            <a:pPr marL="339725" indent="-339725" algn="l">
              <a:lnSpc>
                <a:spcPct val="150000"/>
              </a:lnSpc>
              <a:spcBef>
                <a:spcPct val="0"/>
              </a:spcBef>
              <a:defRPr/>
            </a:pPr>
            <a:r>
              <a:rPr lang="en-US" altLang="en-US" sz="1200" dirty="0">
                <a:solidFill>
                  <a:schemeClr val="tx1">
                    <a:lumMod val="75000"/>
                    <a:lumOff val="25000"/>
                  </a:schemeClr>
                </a:solidFill>
              </a:rPr>
              <a:t>working.</a:t>
            </a:r>
            <a:endParaRPr lang="en-US" altLang="en-US" sz="1200" dirty="0">
              <a:solidFill>
                <a:schemeClr val="tx1">
                  <a:lumMod val="75000"/>
                  <a:lumOff val="25000"/>
                </a:schemeClr>
              </a:solidFill>
              <a:highlight>
                <a:srgbClr val="FFFF00"/>
              </a:highlight>
            </a:endParaRPr>
          </a:p>
          <a:p>
            <a:pPr marL="339725" indent="-339725" algn="l">
              <a:lnSpc>
                <a:spcPct val="150000"/>
              </a:lnSpc>
              <a:spcBef>
                <a:spcPct val="0"/>
              </a:spcBef>
              <a:defRPr/>
            </a:pPr>
            <a:endParaRPr lang="en-US" altLang="en-US" sz="1200" dirty="0">
              <a:solidFill>
                <a:schemeClr val="tx1">
                  <a:lumMod val="75000"/>
                  <a:lumOff val="25000"/>
                </a:schemeClr>
              </a:solidFill>
              <a:highlight>
                <a:srgbClr val="FFFF00"/>
              </a:highlight>
            </a:endParaRPr>
          </a:p>
          <a:p>
            <a:pPr marL="339725" indent="-339725" algn="l">
              <a:lnSpc>
                <a:spcPct val="150000"/>
              </a:lnSpc>
              <a:spcBef>
                <a:spcPct val="0"/>
              </a:spcBef>
              <a:defRPr/>
            </a:pPr>
            <a:r>
              <a:rPr lang="en-US" altLang="en-US" sz="1200" dirty="0">
                <a:solidFill>
                  <a:schemeClr val="tx1">
                    <a:lumMod val="75000"/>
                    <a:lumOff val="25000"/>
                  </a:schemeClr>
                </a:solidFill>
                <a:highlight>
                  <a:srgbClr val="FFFF00"/>
                </a:highlight>
              </a:rPr>
              <a:t>Click.</a:t>
            </a:r>
          </a:p>
          <a:p>
            <a:pPr marL="339725" indent="-339725" algn="l">
              <a:lnSpc>
                <a:spcPct val="150000"/>
              </a:lnSpc>
              <a:spcBef>
                <a:spcPct val="0"/>
              </a:spcBef>
              <a:defRPr/>
            </a:pPr>
            <a:endParaRPr lang="en-US" altLang="en-US" sz="1200" dirty="0">
              <a:ea typeface="MS PGothic" pitchFamily="34" charset="-128"/>
            </a:endParaRPr>
          </a:p>
          <a:p>
            <a:pPr marL="590550" lvl="1" indent="-339725" algn="l">
              <a:lnSpc>
                <a:spcPct val="150000"/>
              </a:lnSpc>
              <a:spcBef>
                <a:spcPct val="0"/>
              </a:spcBef>
              <a:defRPr/>
            </a:pPr>
            <a:endParaRPr lang="en-US" altLang="en-US" sz="1200" dirty="0">
              <a:ea typeface="MS PGothic" pitchFamily="34" charset="-128"/>
            </a:endParaRP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26</a:t>
            </a:fld>
            <a:endParaRPr lang="en-US"/>
          </a:p>
        </p:txBody>
      </p:sp>
    </p:spTree>
    <p:extLst>
      <p:ext uri="{BB962C8B-B14F-4D97-AF65-F5344CB8AC3E}">
        <p14:creationId xmlns:p14="http://schemas.microsoft.com/office/powerpoint/2010/main" val="165554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In the cash balance program, the disability benefit amount is equal to your account balance. So, the distribution choices for disability are the same as the distribution choices for a cash balance retirement benefit. Keep this in my mind if you are considering applying for disability, this is only necessary if you become disabled prior to age 55. If you become disabled after age 55 you can simply apply for a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If the you have $3500 or more in your account, you can choose a lifetime annuity. Remember this can either be a participant-only annuity or a beneficiary annuity.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You can choose a period certain annuity for a period of 3-10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Or you can choose to take your benefit as a lump sum payment. Remember if you do not have at least $3500 in your account, your only option is a lump sum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CC0"/>
                </a:solidFill>
                <a:latin typeface="Arial" panose="020B0604020202020204" pitchFamily="34" charset="0"/>
                <a:ea typeface="ＭＳ Ｐゴシック"/>
                <a:cs typeface="Arial" panose="020B0604020202020204" pitchFamily="34" charset="0"/>
              </a:rPr>
              <a:t>typically 4% determined by your local bargaining agreement</a:t>
            </a:r>
          </a:p>
          <a:p>
            <a:pPr lvl="1" eaLnBrk="1" hangingPunct="1"/>
            <a:endParaRPr lang="en-US" altLang="en-US" dirty="0"/>
          </a:p>
          <a:p>
            <a:pPr lvl="1" eaLnBrk="1" hangingPunct="1"/>
            <a:endParaRPr lang="en-US" alt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27</a:t>
            </a:fld>
            <a:endParaRPr lang="en-US"/>
          </a:p>
        </p:txBody>
      </p:sp>
    </p:spTree>
    <p:extLst>
      <p:ext uri="{BB962C8B-B14F-4D97-AF65-F5344CB8AC3E}">
        <p14:creationId xmlns:p14="http://schemas.microsoft.com/office/powerpoint/2010/main" val="1599099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altLang="en-US" dirty="0"/>
              <a:t>This program also has death benefits built into it. The amount of this benefit is equal to your account balance.</a:t>
            </a:r>
          </a:p>
          <a:p>
            <a:pPr eaLnBrk="1" hangingPunct="1">
              <a:buFontTx/>
              <a:buNone/>
            </a:pPr>
            <a:endParaRPr lang="en-US" altLang="en-US" dirty="0"/>
          </a:p>
          <a:p>
            <a:pPr eaLnBrk="1" hangingPunct="1">
              <a:buFontTx/>
              <a:buNone/>
            </a:pPr>
            <a:r>
              <a:rPr lang="en-US" altLang="en-US" dirty="0"/>
              <a:t>As a Cash Balance participant if you die before retirement, your named recipient will have the option of a lump –sum payment or an annuity if your account balance is more that $3500</a:t>
            </a:r>
          </a:p>
          <a:p>
            <a:pPr eaLnBrk="1" hangingPunct="1">
              <a:buFontTx/>
              <a:buNone/>
            </a:pPr>
            <a:endParaRPr lang="en-US" altLang="en-US" dirty="0"/>
          </a:p>
          <a:p>
            <a:pPr eaLnBrk="1" hangingPunct="1">
              <a:buFontTx/>
              <a:buNone/>
            </a:pPr>
            <a:r>
              <a:rPr lang="en-US" altLang="en-US" dirty="0"/>
              <a:t>Click.</a:t>
            </a:r>
          </a:p>
          <a:p>
            <a:pPr eaLnBrk="1" hangingPunct="1">
              <a:buFontTx/>
              <a:buNone/>
            </a:pPr>
            <a:endParaRPr lang="en-US" altLang="en-US" dirty="0"/>
          </a:p>
          <a:p>
            <a:pPr eaLnBrk="1" hangingPunct="1">
              <a:buFontTx/>
              <a:buNone/>
            </a:pPr>
            <a:r>
              <a:rPr lang="en-US" altLang="en-US" dirty="0"/>
              <a:t>If you die in retirement your recipient will be paid based on the choice you elect at retirement </a:t>
            </a:r>
          </a:p>
          <a:p>
            <a:pPr eaLnBrk="1" hangingPunct="1">
              <a:buFontTx/>
              <a:buNone/>
            </a:pPr>
            <a:endParaRPr lang="en-US" altLang="en-US" dirty="0"/>
          </a:p>
          <a:p>
            <a:pPr eaLnBrk="1" hangingPunct="1">
              <a:buFontTx/>
              <a:buNone/>
            </a:pPr>
            <a:r>
              <a:rPr lang="en-US" altLang="en-US" dirty="0"/>
              <a:t>In any case if you do not name a recipient a lump-sum of your account balance will be paid to your estate.</a:t>
            </a:r>
          </a:p>
          <a:p>
            <a:pPr eaLnBrk="1" hangingPunct="1">
              <a:buFontTx/>
              <a:buNone/>
            </a:pPr>
            <a:endParaRPr lang="en-US" altLang="en-US" dirty="0"/>
          </a:p>
          <a:p>
            <a:pPr eaLnBrk="1" hangingPunct="1">
              <a:buFontTx/>
              <a:buNone/>
            </a:pPr>
            <a:r>
              <a:rPr lang="en-US" altLang="en-US" dirty="0"/>
              <a:t>Click.</a:t>
            </a:r>
          </a:p>
          <a:p>
            <a:pPr eaLnBrk="1" hangingPunct="1">
              <a:buFontTx/>
              <a:buNone/>
            </a:pPr>
            <a:endParaRPr lang="en-US" altLang="en-US" dirty="0"/>
          </a:p>
          <a:p>
            <a:pPr eaLnBrk="1" hangingPunct="1">
              <a:buFontTx/>
              <a:buNone/>
            </a:pPr>
            <a:r>
              <a:rPr lang="en-US" altLang="en-US" dirty="0"/>
              <a:t>You can name or update a recipient by filling out the recipient designation form on </a:t>
            </a:r>
            <a:r>
              <a:rPr lang="en-US" altLang="en-US" dirty="0" err="1"/>
              <a:t>myCalSTRS</a:t>
            </a:r>
            <a:r>
              <a:rPr lang="en-US" altLang="en-US" dirty="0"/>
              <a:t> or download the form from CalSTRS.com/forms.</a:t>
            </a:r>
          </a:p>
          <a:p>
            <a:pPr eaLnBrk="1" hangingPunct="1"/>
            <a:endParaRPr lang="en-US"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CC0"/>
                </a:solidFill>
                <a:latin typeface="Arial" panose="020B0604020202020204" pitchFamily="34" charset="0"/>
                <a:ea typeface="ＭＳ Ｐゴシック"/>
                <a:cs typeface="Arial" panose="020B0604020202020204" pitchFamily="34" charset="0"/>
              </a:rPr>
              <a:t>typically 4% determined by your local bargaining agreement</a:t>
            </a:r>
          </a:p>
          <a:p>
            <a:pPr lvl="1" eaLnBrk="1" hangingPunct="1"/>
            <a:endParaRPr lang="en-US" altLang="en-US" dirty="0"/>
          </a:p>
          <a:p>
            <a:pPr lvl="1" eaLnBrk="1" hangingPunct="1"/>
            <a:endParaRPr lang="en-US" alt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28</a:t>
            </a:fld>
            <a:endParaRPr lang="en-US"/>
          </a:p>
        </p:txBody>
      </p:sp>
    </p:spTree>
    <p:extLst>
      <p:ext uri="{BB962C8B-B14F-4D97-AF65-F5344CB8AC3E}">
        <p14:creationId xmlns:p14="http://schemas.microsoft.com/office/powerpoint/2010/main" val="3221344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2400" dirty="0"/>
              <a:t>Upon termination of all creditable service subject to coverage by the plan, for any reason other than death, disability, or retirement, you may apply for a termination benefit. </a:t>
            </a:r>
          </a:p>
          <a:p>
            <a:pPr eaLnBrk="1" hangingPunct="1"/>
            <a:endParaRPr lang="en-US" altLang="en-US" sz="2400" dirty="0"/>
          </a:p>
          <a:p>
            <a:pPr eaLnBrk="1" hangingPunct="1"/>
            <a:r>
              <a:rPr lang="en-US" altLang="en-US" sz="2400" dirty="0"/>
              <a:t>Click.</a:t>
            </a:r>
          </a:p>
          <a:p>
            <a:pPr eaLnBrk="1" hangingPunct="1"/>
            <a:endParaRPr lang="en-US" altLang="en-US" sz="2400" dirty="0"/>
          </a:p>
          <a:p>
            <a:pPr eaLnBrk="1" hangingPunct="1"/>
            <a:r>
              <a:rPr lang="en-US" altLang="en-US" sz="2400" dirty="0"/>
              <a:t>This would be paid out as a lump sum. The benefit amount is equal to the sum of the you and your employers' contributions, plus compounded interest as of the date the benefit is paid.</a:t>
            </a:r>
            <a:endParaRPr lang="en-US" altLang="en-US" sz="2400" b="1" i="1" dirty="0"/>
          </a:p>
          <a:p>
            <a:pPr eaLnBrk="1" hangingPunct="1"/>
            <a:br>
              <a:rPr lang="en-US" altLang="en-US" sz="2400" dirty="0"/>
            </a:br>
            <a:r>
              <a:rPr lang="en-US" altLang="en-US" sz="2400" dirty="0"/>
              <a:t>Click.</a:t>
            </a:r>
          </a:p>
          <a:p>
            <a:pPr eaLnBrk="1" hangingPunct="1"/>
            <a:endParaRPr lang="en-US" altLang="en-US" sz="2400" dirty="0"/>
          </a:p>
          <a:p>
            <a:pPr eaLnBrk="1" hangingPunct="1"/>
            <a:r>
              <a:rPr lang="en-US" altLang="en-US" sz="2400" dirty="0"/>
              <a:t>The termination benefit is payable after six months has elapsed following the date of termination of employment. </a:t>
            </a:r>
          </a:p>
          <a:p>
            <a:pPr eaLnBrk="1" hangingPunct="1"/>
            <a:endParaRPr lang="en-US" altLang="en-US" sz="2400" dirty="0"/>
          </a:p>
          <a:p>
            <a:pPr eaLnBrk="1" hangingPunct="1"/>
            <a:r>
              <a:rPr lang="en-US" altLang="en-US" sz="2400" dirty="0"/>
              <a:t>The application for the termination benefit will be automatically canceled if you </a:t>
            </a:r>
            <a:r>
              <a:rPr lang="en-US" altLang="en-US" sz="2400" b="1" dirty="0"/>
              <a:t>perform creditable service within six months</a:t>
            </a:r>
            <a:r>
              <a:rPr lang="en-US" altLang="en-US" sz="2400" dirty="0"/>
              <a:t> following the date of termination of employment.</a:t>
            </a:r>
          </a:p>
          <a:p>
            <a:pPr eaLnBrk="1" hangingPunct="1"/>
            <a:endParaRPr lang="en-US" altLang="en-US" sz="2400" dirty="0"/>
          </a:p>
          <a:p>
            <a:pPr eaLnBrk="1" hangingPunct="1"/>
            <a:r>
              <a:rPr lang="en-US" altLang="en-US" sz="2400" dirty="0"/>
              <a:t>Click.</a:t>
            </a:r>
          </a:p>
          <a:p>
            <a:pPr eaLnBrk="1" hangingPunct="1"/>
            <a:endParaRPr lang="en-US" altLang="en-US" sz="2400" b="1" i="1" dirty="0"/>
          </a:p>
          <a:p>
            <a:pPr eaLnBrk="1" hangingPunct="1"/>
            <a:r>
              <a:rPr lang="en-US" altLang="en-US" sz="2400" dirty="0"/>
              <a:t>You may not apply for a termination benefit, if less than five years has elapsed since your most recent termination benefit was distributed.</a:t>
            </a:r>
          </a:p>
          <a:p>
            <a:pPr eaLnBrk="1" hangingPunct="1"/>
            <a:endParaRPr lang="en-US" altLang="en-US" sz="2400" dirty="0">
              <a:ea typeface="MS PGothic" pitchFamily="34" charset="-128"/>
            </a:endParaRPr>
          </a:p>
          <a:p>
            <a:pPr marL="339725" indent="-339725">
              <a:lnSpc>
                <a:spcPct val="150000"/>
              </a:lnSpc>
              <a:spcBef>
                <a:spcPct val="0"/>
              </a:spcBef>
              <a:defRPr/>
            </a:pPr>
            <a:r>
              <a:rPr lang="en-US" altLang="en-US" sz="2400" dirty="0">
                <a:ea typeface="MS PGothic" pitchFamily="34" charset="-128"/>
              </a:rPr>
              <a:t>Click.</a:t>
            </a:r>
          </a:p>
          <a:p>
            <a:pPr marL="590550" lvl="1" indent="-339725">
              <a:lnSpc>
                <a:spcPct val="150000"/>
              </a:lnSpc>
              <a:spcBef>
                <a:spcPct val="0"/>
              </a:spcBef>
              <a:defRPr/>
            </a:pPr>
            <a:endParaRPr lang="en-US" altLang="en-US" sz="2100" dirty="0">
              <a:ea typeface="MS PGothic" pitchFamily="34"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29</a:t>
            </a:fld>
            <a:endParaRPr lang="en-US"/>
          </a:p>
        </p:txBody>
      </p:sp>
    </p:spTree>
    <p:extLst>
      <p:ext uri="{BB962C8B-B14F-4D97-AF65-F5344CB8AC3E}">
        <p14:creationId xmlns:p14="http://schemas.microsoft.com/office/powerpoint/2010/main" val="1759482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FE67DF4-6075-447C-9A42-F35852FE9FF5}"/>
              </a:ext>
            </a:extLst>
          </p:cNvPr>
          <p:cNvSpPr>
            <a:spLocks noGrp="1"/>
          </p:cNvSpPr>
          <p:nvPr>
            <p:ph type="body" idx="1"/>
          </p:nvPr>
        </p:nvSpPr>
        <p:spPr/>
        <p:txBody>
          <a:bodyPr/>
          <a:lstStyle/>
          <a:p>
            <a:pPr eaLnBrk="1" hangingPunct="1"/>
            <a:r>
              <a:rPr lang="en-US" altLang="en-US" dirty="0"/>
              <a:t>As the webinar is titled, we are here today to talk about the Cash Balance Benefit Program. It’s important to note that this program is specifically for part-time educators.</a:t>
            </a:r>
          </a:p>
          <a:p>
            <a:pPr eaLnBrk="1" hangingPunct="1"/>
            <a:endParaRPr lang="en-US" altLang="en-US" dirty="0"/>
          </a:p>
          <a:p>
            <a:pPr eaLnBrk="1" hangingPunct="1"/>
            <a:r>
              <a:rPr lang="en-US" altLang="en-US" dirty="0"/>
              <a:t>Click.</a:t>
            </a:r>
          </a:p>
        </p:txBody>
      </p:sp>
    </p:spTree>
    <p:extLst>
      <p:ext uri="{BB962C8B-B14F-4D97-AF65-F5344CB8AC3E}">
        <p14:creationId xmlns:p14="http://schemas.microsoft.com/office/powerpoint/2010/main" val="1669832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FE67DF4-6075-447C-9A42-F35852FE9F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Next, we are going to go over some additional considerations that you should be aware of as a Cash Balance participant.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Click. </a:t>
            </a:r>
          </a:p>
        </p:txBody>
      </p:sp>
    </p:spTree>
    <p:extLst>
      <p:ext uri="{BB962C8B-B14F-4D97-AF65-F5344CB8AC3E}">
        <p14:creationId xmlns:p14="http://schemas.microsoft.com/office/powerpoint/2010/main" val="1745496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220442">
              <a:buFont typeface="Arial" charset="0"/>
              <a:buNone/>
              <a:defRPr/>
            </a:pPr>
            <a:r>
              <a:rPr lang="en-US" sz="1200" dirty="0"/>
              <a:t>Because your retirement income might be coming from multiple sources, it can be helpful to look at your retirement plan as a puzzle. And ask yourself: Do you have all the pieces of the puzzle you’ll need? Maybe after calculating your gap, you find that you need to add a piece or 2.</a:t>
            </a:r>
          </a:p>
          <a:p>
            <a:pPr marL="0" indent="0" defTabSz="220442">
              <a:buFont typeface="Arial" charset="0"/>
              <a:buNone/>
              <a:defRPr/>
            </a:pPr>
            <a:endParaRPr lang="en-US" sz="1200" dirty="0"/>
          </a:p>
          <a:p>
            <a:pPr marL="0" indent="0" defTabSz="220442">
              <a:buFont typeface="Arial" charset="0"/>
              <a:buNone/>
              <a:defRPr/>
            </a:pPr>
            <a:r>
              <a:rPr lang="en-US" sz="1200" dirty="0"/>
              <a:t>To help paint a better picture, let’s talk numbers. </a:t>
            </a:r>
          </a:p>
          <a:p>
            <a:pPr marL="0" indent="0" defTabSz="220442">
              <a:buFont typeface="Arial" charset="0"/>
              <a:buNone/>
              <a:defRPr/>
            </a:pPr>
            <a:endParaRPr lang="en-US" sz="1200" dirty="0"/>
          </a:p>
          <a:p>
            <a:pPr marL="0" indent="0" defTabSz="220442">
              <a:buFont typeface="Arial" charset="0"/>
              <a:buNone/>
              <a:defRPr/>
            </a:pPr>
            <a:r>
              <a:rPr lang="en-US" sz="1200" b="1" dirty="0"/>
              <a:t>Click</a:t>
            </a:r>
            <a:r>
              <a:rPr lang="en-US" sz="1200" dirty="0"/>
              <a:t>.</a:t>
            </a:r>
          </a:p>
          <a:p>
            <a:pPr marL="0" indent="0" defTabSz="220442">
              <a:buFont typeface="Arial" charset="0"/>
              <a:buNone/>
              <a:defRPr/>
            </a:pPr>
            <a:endParaRPr lang="en-US" sz="1200" dirty="0"/>
          </a:p>
          <a:p>
            <a:pPr marL="0" indent="0" defTabSz="220442">
              <a:buFont typeface="Arial" charset="0"/>
              <a:buNone/>
              <a:defRPr/>
            </a:pPr>
            <a:r>
              <a:rPr lang="en-US" sz="1200" dirty="0"/>
              <a:t>The average CalSTRS part-time educator will earn almost 40% of their final compensation in retirement. This is the average so depending on how much you work, that percentage might be higher or lower.</a:t>
            </a:r>
          </a:p>
          <a:p>
            <a:pPr marL="0" indent="0" defTabSz="220442">
              <a:buFont typeface="Arial" charset="0"/>
              <a:buNone/>
              <a:defRPr/>
            </a:pPr>
            <a:endParaRPr lang="en-US" sz="1200" dirty="0"/>
          </a:p>
          <a:p>
            <a:pPr marL="0" indent="0" defTabSz="220442">
              <a:buFont typeface="Arial" charset="0"/>
              <a:buNone/>
              <a:defRPr/>
            </a:pPr>
            <a:r>
              <a:rPr lang="en-US" sz="1200" b="1" dirty="0"/>
              <a:t>Click</a:t>
            </a:r>
            <a:r>
              <a:rPr lang="en-US" sz="1200" dirty="0"/>
              <a:t>.</a:t>
            </a:r>
          </a:p>
          <a:p>
            <a:pPr marL="0" indent="0" defTabSz="220442">
              <a:buFont typeface="Arial" charset="0"/>
              <a:buNone/>
              <a:defRPr/>
            </a:pPr>
            <a:endParaRPr lang="en-US" sz="1200" dirty="0"/>
          </a:p>
          <a:p>
            <a:pPr marL="0" indent="0" defTabSz="220442">
              <a:buFont typeface="Arial" charset="0"/>
              <a:buNone/>
              <a:defRPr/>
            </a:pPr>
            <a:r>
              <a:rPr lang="en-US" sz="1200" dirty="0"/>
              <a:t>Financial Advisors say in order to maintain your standard of living in retirement you should plan to replace 80-90 percent of your final compensation. </a:t>
            </a:r>
          </a:p>
          <a:p>
            <a:pPr marL="0" indent="0" defTabSz="220442">
              <a:buFont typeface="Arial" charset="0"/>
              <a:buNone/>
              <a:defRPr/>
            </a:pPr>
            <a:endParaRPr lang="en-US" sz="1200" dirty="0"/>
          </a:p>
          <a:p>
            <a:pPr marL="0" indent="0" defTabSz="220442">
              <a:buFont typeface="Arial" charset="0"/>
              <a:buNone/>
              <a:defRPr/>
            </a:pPr>
            <a:r>
              <a:rPr lang="en-US" sz="1200" b="1" dirty="0"/>
              <a:t>Click</a:t>
            </a:r>
            <a:r>
              <a:rPr lang="en-US" sz="1200" dirty="0"/>
              <a:t>.</a:t>
            </a:r>
          </a:p>
          <a:p>
            <a:pPr marL="0" indent="0" defTabSz="220442">
              <a:buFont typeface="Arial" charset="0"/>
              <a:buNone/>
              <a:defRPr/>
            </a:pPr>
            <a:endParaRPr lang="en-US" sz="1200" dirty="0"/>
          </a:p>
          <a:p>
            <a:pPr marL="0" indent="0" defTabSz="220442">
              <a:buFont typeface="Arial" charset="0"/>
              <a:buNone/>
              <a:defRPr/>
            </a:pPr>
            <a:r>
              <a:rPr lang="en-US" sz="1200" dirty="0"/>
              <a:t>You will have to decide what your goal for retirement income is. Then you’ll subtract the benefit from CalSTRS. That leaves a gap in your retirement puzzle. </a:t>
            </a:r>
          </a:p>
          <a:p>
            <a:pPr marL="0" indent="0" defTabSz="220442">
              <a:buFont typeface="Arial" charset="0"/>
              <a:buNone/>
              <a:defRPr/>
            </a:pPr>
            <a:endParaRPr lang="en-US" sz="1200" dirty="0"/>
          </a:p>
          <a:p>
            <a:pPr marL="0" indent="0" defTabSz="220442">
              <a:buFont typeface="Arial" charset="0"/>
              <a:buNone/>
              <a:defRPr/>
            </a:pPr>
            <a:r>
              <a:rPr lang="en-US" sz="1200" dirty="0"/>
              <a:t>Additional savings and investments can help complete your puzzle to reach your retirement goals.</a:t>
            </a:r>
          </a:p>
          <a:p>
            <a:pPr marL="0" indent="0" defTabSz="220442">
              <a:buFont typeface="Arial" charset="0"/>
              <a:buNone/>
              <a:defRPr/>
            </a:pPr>
            <a:endParaRPr lang="en-US" sz="1200" dirty="0"/>
          </a:p>
          <a:p>
            <a:pPr marL="0" indent="0" defTabSz="220442">
              <a:buFont typeface="Arial" charset="0"/>
              <a:buNone/>
              <a:defRPr/>
            </a:pPr>
            <a:r>
              <a:rPr lang="en-US" sz="1200" dirty="0"/>
              <a:t>Many Part-time educators have retirement accounts from previous employment or careers – don’t forget to research those accounts and factor in those income sources.</a:t>
            </a:r>
          </a:p>
          <a:p>
            <a:pPr marL="0" indent="0" defTabSz="220442">
              <a:buFont typeface="Arial" charset="0"/>
              <a:buNone/>
              <a:defRPr/>
            </a:pPr>
            <a:endParaRPr lang="en-US" sz="1200" dirty="0"/>
          </a:p>
          <a:p>
            <a:pPr marL="0" indent="0" defTabSz="220442">
              <a:buFont typeface="Arial" charset="0"/>
              <a:buNone/>
              <a:defRPr/>
            </a:pPr>
            <a:r>
              <a:rPr lang="en-US" sz="1200" b="1" dirty="0"/>
              <a:t>Click</a:t>
            </a:r>
            <a:r>
              <a:rPr lang="en-US" sz="1200" dirty="0"/>
              <a:t>.</a:t>
            </a:r>
          </a:p>
          <a:p>
            <a:pPr marL="0" indent="0" defTabSz="220442">
              <a:buFont typeface="Arial" charset="0"/>
              <a:buNone/>
              <a:defRPr/>
            </a:pPr>
            <a:endParaRPr lang="en-US" sz="1200" dirty="0"/>
          </a:p>
          <a:p>
            <a:pPr marL="0" indent="0" defTabSz="220442">
              <a:buFont typeface="Arial" charset="0"/>
              <a:buNone/>
              <a:defRPr/>
            </a:pPr>
            <a:r>
              <a:rPr lang="en-US" sz="1200" dirty="0"/>
              <a:t>Our CalSTRS Pension2 program provides an opportunity for members to save additional retirement income to help fill that gap. </a:t>
            </a:r>
            <a:r>
              <a:rPr lang="en-US" sz="1200" kern="1200" dirty="0">
                <a:solidFill>
                  <a:schemeClr val="tx1"/>
                </a:solidFill>
                <a:effectLst/>
                <a:latin typeface="+mn-lt"/>
                <a:ea typeface="+mn-ea"/>
                <a:cs typeface="+mn-cs"/>
              </a:rPr>
              <a:t>Though there are many companies offering these types of plans throughout California, most of them are offered by for-profit or insurance companies. Pension2 is designed as a revenue-neutral program, meaning CalSTRS is not profiting from it and there are no commissioned sales representatives. The goal of Pension2 is purely to help you save enough money to retire comfortably. </a:t>
            </a:r>
            <a:r>
              <a:rPr lang="en-US" sz="1200" dirty="0"/>
              <a:t>You might even be able to roll over other qualified retirement plans so that you’ll be able to manage your retirement savings in one place.</a:t>
            </a:r>
          </a:p>
          <a:p>
            <a:pPr marL="0" indent="0" defTabSz="220442">
              <a:buFont typeface="Arial" charset="0"/>
              <a:buNone/>
              <a:defRPr/>
            </a:pPr>
            <a:endParaRPr lang="en-US" sz="1200" dirty="0"/>
          </a:p>
          <a:p>
            <a:pPr marL="0" indent="0" defTabSz="220442">
              <a:buFont typeface="Arial" charset="0"/>
              <a:buNone/>
              <a:defRPr/>
            </a:pPr>
            <a:r>
              <a:rPr lang="en-US" sz="1200" b="1" dirty="0"/>
              <a:t>Click</a:t>
            </a:r>
            <a:r>
              <a:rPr lang="en-US" sz="1200" dirty="0"/>
              <a:t>.</a:t>
            </a:r>
          </a:p>
        </p:txBody>
      </p:sp>
      <p:sp>
        <p:nvSpPr>
          <p:cNvPr id="4" name="Slide Number Placeholder 3"/>
          <p:cNvSpPr>
            <a:spLocks noGrp="1"/>
          </p:cNvSpPr>
          <p:nvPr>
            <p:ph type="sldNum" sz="quarter" idx="5"/>
          </p:nvPr>
        </p:nvSpPr>
        <p:spPr/>
        <p:txBody>
          <a:bodyPr/>
          <a:lstStyle/>
          <a:p>
            <a:fld id="{0865ED8D-6330-7A43-99F9-602A4729BB03}" type="slidenum">
              <a:rPr lang="en-US" smtClean="0"/>
              <a:t>31</a:t>
            </a:fld>
            <a:endParaRPr lang="en-US"/>
          </a:p>
        </p:txBody>
      </p:sp>
    </p:spTree>
    <p:extLst>
      <p:ext uri="{BB962C8B-B14F-4D97-AF65-F5344CB8AC3E}">
        <p14:creationId xmlns:p14="http://schemas.microsoft.com/office/powerpoint/2010/main" val="2462781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those of you who are interested in saving more for retirement know that CalSTRS Pension2 offers accounts such as a 403(b), </a:t>
            </a:r>
            <a:r>
              <a:rPr lang="en-US" sz="1200" kern="1200" dirty="0" err="1">
                <a:solidFill>
                  <a:schemeClr val="tx1"/>
                </a:solidFill>
                <a:effectLst/>
                <a:latin typeface="+mn-lt"/>
                <a:ea typeface="+mn-ea"/>
                <a:cs typeface="+mn-cs"/>
              </a:rPr>
              <a:t>roth</a:t>
            </a:r>
            <a:r>
              <a:rPr lang="en-US" sz="1200" kern="1200" dirty="0">
                <a:solidFill>
                  <a:schemeClr val="tx1"/>
                </a:solidFill>
                <a:effectLst/>
                <a:latin typeface="+mn-lt"/>
                <a:ea typeface="+mn-ea"/>
                <a:cs typeface="+mn-cs"/>
              </a:rPr>
              <a:t> 403(b), 457(b) and </a:t>
            </a:r>
            <a:r>
              <a:rPr lang="en-US" sz="1200" kern="1200" dirty="0" err="1">
                <a:solidFill>
                  <a:schemeClr val="tx1"/>
                </a:solidFill>
                <a:effectLst/>
                <a:latin typeface="+mn-lt"/>
                <a:ea typeface="+mn-ea"/>
                <a:cs typeface="+mn-cs"/>
              </a:rPr>
              <a:t>roth</a:t>
            </a:r>
            <a:r>
              <a:rPr lang="en-US" sz="1200" kern="1200" dirty="0">
                <a:solidFill>
                  <a:schemeClr val="tx1"/>
                </a:solidFill>
                <a:effectLst/>
                <a:latin typeface="+mn-lt"/>
                <a:ea typeface="+mn-ea"/>
                <a:cs typeface="+mn-cs"/>
              </a:rPr>
              <a:t> 457(b).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accounts offer additional low cost, tax deferred retirement savings.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no hidden costs, and you are never locked into this program</a:t>
            </a:r>
          </a:p>
          <a:p>
            <a:endParaRPr lang="en-US" dirty="0"/>
          </a:p>
          <a:p>
            <a:r>
              <a:rPr lang="en-US" dirty="0"/>
              <a:t>Please take note of their phone number here or their web address. If you want more information on the Pension2 program, you can sign up for a Pension2 webinar or give them a call and a representative will assist you. </a:t>
            </a:r>
          </a:p>
          <a:p>
            <a:endParaRPr lang="en-US" dirty="0"/>
          </a:p>
          <a:p>
            <a:r>
              <a:rPr lang="en-US" dirty="0"/>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EBA6D-DAAF-479E-AD32-04A45BD571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316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2400" dirty="0"/>
              <a:t>If you are also a member of the Defined Benefit, one of the other retirement income plans offered by CalSTRS or you are considering becoming a Defined benefit member, you can consolidate your Cash Balance account into your Defined Benefit.</a:t>
            </a:r>
          </a:p>
          <a:p>
            <a:pPr eaLnBrk="1" hangingPunct="1">
              <a:spcBef>
                <a:spcPct val="0"/>
              </a:spcBef>
            </a:pPr>
            <a:endParaRPr lang="en-US" sz="2400" dirty="0"/>
          </a:p>
          <a:p>
            <a:pPr eaLnBrk="1" hangingPunct="1">
              <a:spcBef>
                <a:spcPct val="0"/>
              </a:spcBef>
            </a:pPr>
            <a:r>
              <a:rPr lang="en-US" sz="2400" dirty="0"/>
              <a:t>Click.</a:t>
            </a:r>
          </a:p>
          <a:p>
            <a:pPr eaLnBrk="1" hangingPunct="1">
              <a:spcBef>
                <a:spcPct val="0"/>
              </a:spcBef>
            </a:pPr>
            <a:endParaRPr lang="en-US" sz="2400" dirty="0"/>
          </a:p>
          <a:p>
            <a:pPr eaLnBrk="1" hangingPunct="1">
              <a:spcBef>
                <a:spcPct val="0"/>
              </a:spcBef>
            </a:pPr>
            <a:r>
              <a:rPr lang="en-US" sz="2400" dirty="0"/>
              <a:t>By doing this you would be converting your Cash Balance account into Defined Benefit service credit.</a:t>
            </a:r>
          </a:p>
          <a:p>
            <a:pPr eaLnBrk="1" hangingPunct="1">
              <a:spcBef>
                <a:spcPct val="0"/>
              </a:spcBef>
            </a:pPr>
            <a:endParaRPr lang="en-US" sz="2400" dirty="0"/>
          </a:p>
          <a:p>
            <a:pPr eaLnBrk="1" hangingPunct="1">
              <a:spcBef>
                <a:spcPct val="0"/>
              </a:spcBef>
            </a:pPr>
            <a:r>
              <a:rPr lang="en-US" sz="2400" dirty="0"/>
              <a:t>Click.</a:t>
            </a:r>
          </a:p>
          <a:p>
            <a:pPr eaLnBrk="1" hangingPunct="1">
              <a:spcBef>
                <a:spcPct val="0"/>
              </a:spcBef>
            </a:pPr>
            <a:endParaRPr lang="en-US" sz="2400" dirty="0"/>
          </a:p>
          <a:p>
            <a:pPr eaLnBrk="1" hangingPunct="1">
              <a:spcBef>
                <a:spcPct val="0"/>
              </a:spcBef>
            </a:pPr>
            <a:r>
              <a:rPr lang="en-US" sz="2400" dirty="0"/>
              <a:t>You must terminate all Cash Balance activity. This means you will no longer be a Cash Balance participant. This does not mean that you must quit your job it just means that instead of contributing to Cash Balance you will be contributing to the Defined Benefit.</a:t>
            </a:r>
          </a:p>
          <a:p>
            <a:pPr eaLnBrk="1" hangingPunct="1">
              <a:spcBef>
                <a:spcPct val="0"/>
              </a:spcBef>
            </a:pPr>
            <a:endParaRPr lang="en-US" sz="2400" dirty="0"/>
          </a:p>
          <a:p>
            <a:pPr eaLnBrk="1" hangingPunct="1">
              <a:spcBef>
                <a:spcPct val="0"/>
              </a:spcBef>
            </a:pPr>
            <a:r>
              <a:rPr lang="en-US" sz="2400" dirty="0"/>
              <a:t>Click.</a:t>
            </a:r>
          </a:p>
          <a:p>
            <a:pPr eaLnBrk="1" hangingPunct="1">
              <a:spcBef>
                <a:spcPct val="0"/>
              </a:spcBef>
            </a:pPr>
            <a:endParaRPr lang="en-US" sz="2400" dirty="0"/>
          </a:p>
          <a:p>
            <a:pPr eaLnBrk="1" hangingPunct="1">
              <a:spcBef>
                <a:spcPct val="0"/>
              </a:spcBef>
            </a:pPr>
            <a:r>
              <a:rPr lang="en-US" sz="2400" dirty="0"/>
              <a:t>To do this you must be an active member of the Defined Benefit Program. There are several reasons why someone would choose to consolidate. You may find that your employment status has changed, and you now fall under mandatory membership for the Defined Benefit. If this happens your Cash Balance account will be inactive, and consolidation might be a good idea for you.</a:t>
            </a:r>
          </a:p>
          <a:p>
            <a:pPr eaLnBrk="1" hangingPunct="1">
              <a:spcBef>
                <a:spcPct val="0"/>
              </a:spcBef>
            </a:pPr>
            <a:endParaRPr lang="en-US" sz="2400" dirty="0"/>
          </a:p>
          <a:p>
            <a:pPr eaLnBrk="1" hangingPunct="1">
              <a:spcBef>
                <a:spcPct val="0"/>
              </a:spcBef>
            </a:pPr>
            <a:r>
              <a:rPr lang="en-US" sz="2400" dirty="0"/>
              <a:t>Click.</a:t>
            </a:r>
          </a:p>
          <a:p>
            <a:pPr eaLnBrk="1" hangingPunct="1">
              <a:spcBef>
                <a:spcPct val="0"/>
              </a:spcBef>
            </a:pPr>
            <a:endParaRPr lang="en-US" sz="2400" dirty="0"/>
          </a:p>
          <a:p>
            <a:pPr eaLnBrk="1" hangingPunct="1">
              <a:spcBef>
                <a:spcPct val="0"/>
              </a:spcBef>
            </a:pPr>
            <a:r>
              <a:rPr lang="en-US" sz="2400" dirty="0"/>
              <a:t>Also know that the consolidation process can be lengthy. So, if  this is something you are interested in, it is better to look into this soon rather than later. For those of you who are interested in consolidating benefits you can get the forms on our website at CalSTRS.com/forms.</a:t>
            </a:r>
          </a:p>
          <a:p>
            <a:pPr eaLnBrk="1" hangingPunct="1">
              <a:spcBef>
                <a:spcPct val="0"/>
              </a:spcBef>
            </a:pPr>
            <a:endParaRPr lang="en-US" sz="2400" dirty="0"/>
          </a:p>
          <a:p>
            <a:pPr eaLnBrk="1" hangingPunct="1">
              <a:spcBef>
                <a:spcPct val="0"/>
              </a:spcBef>
            </a:pPr>
            <a:r>
              <a:rPr lang="en-US" sz="2400" dirty="0"/>
              <a:t>To learn more, you can also sign up for the Consolidation of Benefits webinar at CalSTRS.com/webinars </a:t>
            </a:r>
          </a:p>
          <a:p>
            <a:pPr eaLnBrk="1" hangingPunct="1">
              <a:spcBef>
                <a:spcPct val="0"/>
              </a:spcBef>
            </a:pPr>
            <a:endParaRPr lang="en-US" sz="2400" dirty="0"/>
          </a:p>
          <a:p>
            <a:pPr eaLnBrk="1" hangingPunct="1">
              <a:spcBef>
                <a:spcPct val="0"/>
              </a:spcBef>
            </a:pPr>
            <a:r>
              <a:rPr lang="en-US" sz="2400"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33</a:t>
            </a:fld>
            <a:endParaRPr lang="en-US"/>
          </a:p>
        </p:txBody>
      </p:sp>
    </p:spTree>
    <p:extLst>
      <p:ext uri="{BB962C8B-B14F-4D97-AF65-F5344CB8AC3E}">
        <p14:creationId xmlns:p14="http://schemas.microsoft.com/office/powerpoint/2010/main" val="3601953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heard that CalSTRS members do not get social security. This is not true. However, there are 2 social security offsets that you should know about.</a:t>
            </a:r>
          </a:p>
          <a:p>
            <a:endParaRPr lang="en-US" dirty="0"/>
          </a:p>
          <a:p>
            <a:r>
              <a:rPr lang="en-US" dirty="0"/>
              <a:t>First is the WEP If you are expecting a social security benefit based on your own earnings, your social security benefit may be reduced but not eliminated. As a part–time educator you may have had other employment that paid into social security. If this is the case, the reduction to your social security benefit may not be as large depending on how many years of substantial earnings you put into social security. For those of you that have over 30 years of contributing to social security you may not be affected by this offset.</a:t>
            </a:r>
          </a:p>
          <a:p>
            <a:endParaRPr lang="en-US" dirty="0"/>
          </a:p>
          <a:p>
            <a:r>
              <a:rPr lang="en-US" dirty="0"/>
              <a:t>The other offset is the GPO. If you are expecting a spousal or widow/widower benefit from social security, that benefit can be reduced or eliminated.</a:t>
            </a:r>
          </a:p>
          <a:p>
            <a:endParaRPr lang="en-US" dirty="0"/>
          </a:p>
          <a:p>
            <a:r>
              <a:rPr lang="en-US" dirty="0"/>
              <a:t>If you want to read more about these offsets you can find the Social Security, CalSTRS and You factsheet at CalSTRS.com/publications.</a:t>
            </a:r>
          </a:p>
          <a:p>
            <a:endParaRPr lang="en-US" dirty="0"/>
          </a:p>
          <a:p>
            <a:r>
              <a:rPr lang="en-US"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34</a:t>
            </a:fld>
            <a:endParaRPr lang="en-US"/>
          </a:p>
        </p:txBody>
      </p:sp>
    </p:spTree>
    <p:extLst>
      <p:ext uri="{BB962C8B-B14F-4D97-AF65-F5344CB8AC3E}">
        <p14:creationId xmlns:p14="http://schemas.microsoft.com/office/powerpoint/2010/main" val="99013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common question asked by Part-time educator’s is if the Social Security offsets will apply to different scenarios. Let’s look at some different scenarios </a:t>
            </a:r>
            <a:r>
              <a:rPr lang="en-US" i="0" dirty="0"/>
              <a:t>to help determine the potential impact to Social Security .</a:t>
            </a:r>
          </a:p>
          <a:p>
            <a:endParaRPr lang="en-US" dirty="0"/>
          </a:p>
          <a:p>
            <a:r>
              <a:rPr lang="en-US" b="1" dirty="0"/>
              <a:t>Click.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Cash Balance program was created specifically as a social security alternative for part-time educators to establish retirement savings, this program features immediate vesting and is subject to the offsets…</a:t>
            </a:r>
          </a:p>
          <a:p>
            <a:endParaRPr lang="en-US" b="1" dirty="0"/>
          </a:p>
          <a:p>
            <a:r>
              <a:rPr lang="en-US" b="1" dirty="0"/>
              <a:t>Click.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The Defined Benefit account is a public pension as an alternative to Social Security, makes you automatically subject to the offsets.</a:t>
            </a:r>
          </a:p>
          <a:p>
            <a:endParaRPr lang="en-US" b="0" dirty="0"/>
          </a:p>
          <a:p>
            <a:r>
              <a:rPr lang="en-US" b="1" dirty="0"/>
              <a:t>Click.</a:t>
            </a:r>
          </a:p>
          <a:p>
            <a:endParaRPr lang="en-US" b="1" dirty="0"/>
          </a:p>
          <a:p>
            <a:r>
              <a:rPr lang="en-US" b="0" i="0" dirty="0"/>
              <a:t>Consolidation is combining two accounts that are both subject to the offsets – you are simply combining them into one.</a:t>
            </a:r>
          </a:p>
          <a:p>
            <a:endParaRPr lang="en-US" b="0" dirty="0"/>
          </a:p>
          <a:p>
            <a:r>
              <a:rPr lang="en-US" b="1" dirty="0"/>
              <a:t>Click.</a:t>
            </a:r>
          </a:p>
          <a:p>
            <a:endParaRPr lang="en-US" b="1" i="0" dirty="0"/>
          </a:p>
          <a:p>
            <a:r>
              <a:rPr lang="en-US" b="0" i="0" dirty="0"/>
              <a:t>we are often asked, “So what if I refund both?” – The short answer is, Refunding your account won’t stop those offsets from taking effect.</a:t>
            </a:r>
          </a:p>
          <a:p>
            <a:endParaRPr lang="en-US" b="0" dirty="0"/>
          </a:p>
          <a:p>
            <a:r>
              <a:rPr lang="en-US" b="0" i="0" dirty="0"/>
              <a:t>I have provided you a high level overview on this, which I hope is helpful. It is important to contact Social Security directly to discuss their offsets and how they pertain specifically to your situation.</a:t>
            </a:r>
          </a:p>
          <a:p>
            <a:endParaRPr lang="en-US" b="0" i="0" dirty="0"/>
          </a:p>
          <a:p>
            <a:r>
              <a:rPr lang="en-US" b="1"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35</a:t>
            </a:fld>
            <a:endParaRPr lang="en-US"/>
          </a:p>
        </p:txBody>
      </p:sp>
    </p:spTree>
    <p:extLst>
      <p:ext uri="{BB962C8B-B14F-4D97-AF65-F5344CB8AC3E}">
        <p14:creationId xmlns:p14="http://schemas.microsoft.com/office/powerpoint/2010/main" val="1421213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If you were considering working after retirement, there is a separation from service requirement. Earning pay from a CalSTRS covered employer during the first 180 calendar days following retirement can affect your retirement benefits.</a:t>
            </a:r>
          </a:p>
          <a:p>
            <a:endParaRPr lang="en-US" sz="1800" dirty="0"/>
          </a:p>
          <a:p>
            <a:pPr marL="0" indent="0">
              <a:buFont typeface="Arial" panose="020B0604020202020204" pitchFamily="34" charset="0"/>
              <a:buNone/>
            </a:pPr>
            <a:r>
              <a:rPr lang="en-US" sz="1800" dirty="0"/>
              <a:t>If you receive your retirement benefit as an annuity your benefit will be reduced dollar for dollar by any earnings from retired participant activities.</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If you receive your retirement benefit as a lump sum your benefit will not be payable until 180 days after you terminate employment. </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Even after you have met the separation from service requirements if you decide to return to work you cannot contribute to the Cash Balance Program. </a:t>
            </a:r>
          </a:p>
          <a:p>
            <a:endParaRPr lang="en-US" sz="1800" dirty="0"/>
          </a:p>
          <a:p>
            <a:r>
              <a:rPr lang="en-US" sz="1800" dirty="0"/>
              <a:t>If you are planning on working after retirement know the rules. You can get a copy of the Working after Retirement factsheet seen here at CalSTRS.com/publications.</a:t>
            </a:r>
          </a:p>
          <a:p>
            <a:endParaRPr lang="en-US" sz="1800" dirty="0"/>
          </a:p>
          <a:p>
            <a:r>
              <a:rPr lang="en-US" sz="1800"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36</a:t>
            </a:fld>
            <a:endParaRPr lang="en-US"/>
          </a:p>
        </p:txBody>
      </p:sp>
    </p:spTree>
    <p:extLst>
      <p:ext uri="{BB962C8B-B14F-4D97-AF65-F5344CB8AC3E}">
        <p14:creationId xmlns:p14="http://schemas.microsoft.com/office/powerpoint/2010/main" val="1751266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visit the Part-time educator webpage which acts as a one stop shop for all things a part-time educator may need.</a:t>
            </a:r>
          </a:p>
          <a:p>
            <a:endParaRPr lang="en-US" dirty="0"/>
          </a:p>
          <a:p>
            <a:r>
              <a:rPr lang="en-US" dirty="0"/>
              <a:t>From this webpage you can access all the publications and forms that were referenced in todays webinar. At the end of this webinar, I will quickly show </a:t>
            </a:r>
            <a:r>
              <a:rPr lang="en-US"/>
              <a:t>you how </a:t>
            </a:r>
            <a:r>
              <a:rPr lang="en-US" dirty="0"/>
              <a:t>to navigate to this webpage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this page you can also access </a:t>
            </a:r>
            <a:r>
              <a:rPr lang="en-US" sz="1200" kern="1200" dirty="0" err="1">
                <a:solidFill>
                  <a:schemeClr val="tx1"/>
                </a:solidFill>
                <a:effectLst/>
                <a:latin typeface="+mn-lt"/>
                <a:ea typeface="+mn-ea"/>
                <a:cs typeface="+mn-cs"/>
              </a:rPr>
              <a:t>myCalSTRS</a:t>
            </a:r>
            <a:endParaRPr lang="en-US" sz="1200" kern="1200" dirty="0">
              <a:solidFill>
                <a:schemeClr val="tx1"/>
              </a:solidFill>
              <a:effectLst/>
              <a:latin typeface="+mn-lt"/>
              <a:ea typeface="+mn-ea"/>
              <a:cs typeface="+mn-cs"/>
            </a:endParaRPr>
          </a:p>
          <a:p>
            <a:endParaRPr lang="en-US" dirty="0"/>
          </a:p>
          <a:p>
            <a:r>
              <a:rPr lang="en-US"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37</a:t>
            </a:fld>
            <a:endParaRPr lang="en-US"/>
          </a:p>
        </p:txBody>
      </p:sp>
    </p:spTree>
    <p:extLst>
      <p:ext uri="{BB962C8B-B14F-4D97-AF65-F5344CB8AC3E}">
        <p14:creationId xmlns:p14="http://schemas.microsoft.com/office/powerpoint/2010/main" val="3619577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err="1">
                <a:solidFill>
                  <a:schemeClr val="tx1"/>
                </a:solidFill>
                <a:effectLst/>
                <a:latin typeface="+mn-lt"/>
                <a:ea typeface="+mn-ea"/>
                <a:cs typeface="+mn-cs"/>
              </a:rPr>
              <a:t>myCalSTRS</a:t>
            </a:r>
            <a:r>
              <a:rPr lang="en-US" sz="2400" kern="1200" dirty="0">
                <a:solidFill>
                  <a:schemeClr val="tx1"/>
                </a:solidFill>
                <a:effectLst/>
                <a:latin typeface="+mn-lt"/>
                <a:ea typeface="+mn-ea"/>
                <a:cs typeface="+mn-cs"/>
              </a:rPr>
              <a:t> provides online access to your CalSTRS accounts. Once you register for an account you can log in 24 hours a day 7 days a week. Using myCalSTRS you can:</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Click.</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View and update your account information</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Click</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Send a secure online message to a CalSTRS representative and receive a secure response.</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Click.</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You can also access your annual Retirement Progress Report which is important to view and track your retirement progress on a yearly basis.</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Click.</a:t>
            </a:r>
          </a:p>
          <a:p>
            <a:endParaRPr lang="en-US" sz="2400" dirty="0"/>
          </a:p>
        </p:txBody>
      </p:sp>
      <p:sp>
        <p:nvSpPr>
          <p:cNvPr id="4" name="Slide Number Placeholder 3"/>
          <p:cNvSpPr>
            <a:spLocks noGrp="1"/>
          </p:cNvSpPr>
          <p:nvPr>
            <p:ph type="sldNum" sz="quarter" idx="5"/>
          </p:nvPr>
        </p:nvSpPr>
        <p:spPr/>
        <p:txBody>
          <a:bodyPr/>
          <a:lstStyle/>
          <a:p>
            <a:fld id="{0865ED8D-6330-7A43-99F9-602A4729BB03}" type="slidenum">
              <a:rPr lang="en-US" smtClean="0"/>
              <a:t>38</a:t>
            </a:fld>
            <a:endParaRPr lang="en-US"/>
          </a:p>
        </p:txBody>
      </p:sp>
    </p:spTree>
    <p:extLst>
      <p:ext uri="{BB962C8B-B14F-4D97-AF65-F5344CB8AC3E}">
        <p14:creationId xmlns:p14="http://schemas.microsoft.com/office/powerpoint/2010/main" val="10110535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Your Retirement Progress Report is an annual report that comes out every September and tracks your Retirement progress. It has the information as reported by your employer through June 30 of the previous school year.</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report for a cash balance participant will include:</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Click.</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Your most current participant and program benefit information</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Click.</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Your contributions and account balances</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Click.</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reporting we have received from your employer</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Click.</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As well as current recipient information.</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Click.</a:t>
            </a:r>
          </a:p>
          <a:p>
            <a:endParaRPr lang="en-US" sz="2400" dirty="0"/>
          </a:p>
        </p:txBody>
      </p:sp>
      <p:sp>
        <p:nvSpPr>
          <p:cNvPr id="4" name="Slide Number Placeholder 3"/>
          <p:cNvSpPr>
            <a:spLocks noGrp="1"/>
          </p:cNvSpPr>
          <p:nvPr>
            <p:ph type="sldNum" sz="quarter" idx="5"/>
          </p:nvPr>
        </p:nvSpPr>
        <p:spPr/>
        <p:txBody>
          <a:bodyPr/>
          <a:lstStyle/>
          <a:p>
            <a:fld id="{0865ED8D-6330-7A43-99F9-602A4729BB03}" type="slidenum">
              <a:rPr lang="en-US" smtClean="0"/>
              <a:t>39</a:t>
            </a:fld>
            <a:endParaRPr lang="en-US"/>
          </a:p>
        </p:txBody>
      </p:sp>
    </p:spTree>
    <p:extLst>
      <p:ext uri="{BB962C8B-B14F-4D97-AF65-F5344CB8AC3E}">
        <p14:creationId xmlns:p14="http://schemas.microsoft.com/office/powerpoint/2010/main" val="3757645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solidFill>
                  <a:srgbClr val="447CC0"/>
                </a:solidFill>
                <a:latin typeface="Arial" panose="020B0604020202020204" pitchFamily="34" charset="0"/>
                <a:ea typeface="ＭＳ Ｐゴシック"/>
                <a:cs typeface="Arial" panose="020B0604020202020204" pitchFamily="34" charset="0"/>
              </a:rPr>
              <a:t>The Cash Balance plan is just a portion of what CalSTRS has to offer. </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CalSTRS offers 3 different programs.</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Click.</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rgbClr val="447CC0"/>
                </a:solidFill>
                <a:latin typeface="Arial" panose="020B0604020202020204" pitchFamily="34" charset="0"/>
                <a:ea typeface="ＭＳ Ｐゴシック"/>
                <a:cs typeface="Arial" panose="020B0604020202020204" pitchFamily="34" charset="0"/>
              </a:rPr>
              <a:t>The Cash Balance Benefit program, which we will talk about at length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rgbClr val="447CC0"/>
                </a:solidFill>
                <a:latin typeface="Arial" panose="020B0604020202020204" pitchFamily="34" charset="0"/>
                <a:ea typeface="ＭＳ Ｐゴシック"/>
                <a:cs typeface="Arial" panose="020B0604020202020204" pitchFamily="34" charset="0"/>
              </a:rPr>
              <a:t>is a CalSTRS retirement program offered only by participating districts to employees that work on a part-time or temporary basis. CalSTRS created this program as an alternative to social security. This program is often confused with the Defined Benefit Supplement account that is included in the Defined Benefit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Click.</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rgbClr val="447CC0"/>
                </a:solidFill>
                <a:latin typeface="Arial" panose="020B0604020202020204" pitchFamily="34" charset="0"/>
                <a:ea typeface="ＭＳ Ｐゴシック"/>
                <a:cs typeface="Arial" panose="020B0604020202020204" pitchFamily="34" charset="0"/>
              </a:rPr>
              <a:t>The Defined Benefit program is a pension based on a formula. As a member of the Defined Benefit, you also have the additional account I just mentioned called the Defined Benefit Supplement that contributions from extra duties such as summer school are invested. As a part-time educator you may not be required to be in the defined benefit program, but you may permissively elect membership at anytime. This is something you want to carefully consider and make sure is right for you as this decision is irrevocable.</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Click.</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CalSTRS Pension2 is a voluntary defined contribution plan available to all public-school employees by any district that offers the Pension2 program. Both members of the Defined Benefit program and participants of the Cash Balance program have access to CalSTRS Pension2. </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click</a:t>
            </a:r>
            <a:endParaRPr lang="en-US" dirty="0"/>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a:t>
            </a:fld>
            <a:endParaRPr lang="en-US"/>
          </a:p>
        </p:txBody>
      </p:sp>
    </p:spTree>
    <p:extLst>
      <p:ext uri="{BB962C8B-B14F-4D97-AF65-F5344CB8AC3E}">
        <p14:creationId xmlns:p14="http://schemas.microsoft.com/office/powerpoint/2010/main" val="4190075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log in by going to myCalSTRS.com. If you have not previously registered for an account registration is easy.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ever forget your password there is a forgot password link. If you ever need more assistance, you can call our customer service line and they will help you log in after verifying your account. The number to customer service is 1(800)228-5453 and a representative will be available Monday - Friday 8am to 5pm.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40</a:t>
            </a:fld>
            <a:endParaRPr lang="en-US"/>
          </a:p>
        </p:txBody>
      </p:sp>
    </p:spTree>
    <p:extLst>
      <p:ext uri="{BB962C8B-B14F-4D97-AF65-F5344CB8AC3E}">
        <p14:creationId xmlns:p14="http://schemas.microsoft.com/office/powerpoint/2010/main" val="2842992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more information, we have several online resources. I specifically want to point out the Part-time Educator webpage. This webpage is really the “one-stop shop” for all things a part-time educator might need.</a:t>
            </a:r>
          </a:p>
          <a:p>
            <a:endParaRPr lang="en-US" dirty="0"/>
          </a:p>
          <a:p>
            <a:r>
              <a:rPr lang="en-US" dirty="0"/>
              <a:t>Before I show you how to navigate to this page, I want to remind you that </a:t>
            </a:r>
            <a:r>
              <a:rPr lang="en-US" dirty="0" err="1"/>
              <a:t>myCalSTRS</a:t>
            </a:r>
            <a:r>
              <a:rPr lang="en-US" dirty="0"/>
              <a:t> and your annual retirement progress report  are both going to be excellent online resources for you.</a:t>
            </a:r>
          </a:p>
          <a:p>
            <a:endParaRPr lang="en-US" dirty="0"/>
          </a:p>
          <a:p>
            <a:r>
              <a:rPr lang="en-US" dirty="0"/>
              <a:t>You can schedule a benefits planning session</a:t>
            </a:r>
          </a:p>
          <a:p>
            <a:endParaRPr lang="en-US" dirty="0"/>
          </a:p>
          <a:p>
            <a:r>
              <a:rPr lang="en-US" dirty="0"/>
              <a:t>There is also several webinars that were created specifically for you the part-time educator.</a:t>
            </a:r>
          </a:p>
          <a:p>
            <a:endParaRPr lang="en-US" dirty="0"/>
          </a:p>
          <a:p>
            <a:r>
              <a:rPr lang="en-US" b="1" dirty="0"/>
              <a:t>Click</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EBA6D-DAAF-479E-AD32-04A45BD571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206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Like I said I want to go ahead and show you how you can get to the Part-time Educator webpage.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CalSTRS.com landing page hover your mouse over “Members” from the top menu.</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42</a:t>
            </a:fld>
            <a:endParaRPr lang="en-US"/>
          </a:p>
        </p:txBody>
      </p:sp>
    </p:spTree>
    <p:extLst>
      <p:ext uri="{BB962C8B-B14F-4D97-AF65-F5344CB8AC3E}">
        <p14:creationId xmlns:p14="http://schemas.microsoft.com/office/powerpoint/2010/main" val="36195777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menu that drops down,</a:t>
            </a:r>
          </a:p>
          <a:p>
            <a:endParaRPr lang="en-US" dirty="0"/>
          </a:p>
          <a:p>
            <a:r>
              <a:rPr lang="en-US" b="1" dirty="0"/>
              <a:t>Click.</a:t>
            </a:r>
          </a:p>
          <a:p>
            <a:endParaRPr lang="en-US" dirty="0"/>
          </a:p>
          <a:p>
            <a:r>
              <a:rPr lang="en-US" dirty="0"/>
              <a:t>you will select “Part-time educator”</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43</a:t>
            </a:fld>
            <a:endParaRPr lang="en-US"/>
          </a:p>
        </p:txBody>
      </p:sp>
    </p:spTree>
    <p:extLst>
      <p:ext uri="{BB962C8B-B14F-4D97-AF65-F5344CB8AC3E}">
        <p14:creationId xmlns:p14="http://schemas.microsoft.com/office/powerpoint/2010/main" val="4226293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will bring you to the part-time educator webpage where you can access all things part-time.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44</a:t>
            </a:fld>
            <a:endParaRPr lang="en-US"/>
          </a:p>
        </p:txBody>
      </p:sp>
    </p:spTree>
    <p:extLst>
      <p:ext uri="{BB962C8B-B14F-4D97-AF65-F5344CB8AC3E}">
        <p14:creationId xmlns:p14="http://schemas.microsoft.com/office/powerpoint/2010/main" val="360774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F5603-74C4-E742-BD88-2534A6282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21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I just mentioned it is very common for the Cash Balance Benefit Program to be confused with the Defined benefit Supplement account. The Cash Balance Benefit account and the Defined Benefit Supplement account are both considered cash balance </a:t>
            </a:r>
            <a:r>
              <a:rPr lang="en-US" b="0" i="0" dirty="0"/>
              <a:t>plans from an IRS perspective</a:t>
            </a:r>
            <a:r>
              <a:rPr lang="en-US" b="0" dirty="0"/>
              <a:t>. They have similar distribution rules but their contributions come from different circumstances.</a:t>
            </a:r>
          </a:p>
          <a:p>
            <a:endParaRPr lang="en-US" b="0" dirty="0"/>
          </a:p>
          <a:p>
            <a:r>
              <a:rPr lang="en-US" b="0" dirty="0"/>
              <a:t>Let’s look at Cash Balance first,</a:t>
            </a:r>
          </a:p>
          <a:p>
            <a:endParaRPr lang="en-US" b="0" dirty="0"/>
          </a:p>
          <a:p>
            <a:r>
              <a:rPr lang="en-US" b="1" dirty="0"/>
              <a:t>Click.</a:t>
            </a:r>
          </a:p>
          <a:p>
            <a:endParaRPr lang="en-US" b="0" dirty="0"/>
          </a:p>
          <a:p>
            <a:r>
              <a:rPr lang="en-US" b="0" dirty="0"/>
              <a:t>This program is ONLY for part-time educators. If you’re working a full-time contract, you are not eligible to participate in this program.</a:t>
            </a:r>
          </a:p>
          <a:p>
            <a:endParaRPr lang="en-US" b="0" dirty="0"/>
          </a:p>
          <a:p>
            <a:r>
              <a:rPr lang="en-US" b="1" dirty="0"/>
              <a:t>Click.</a:t>
            </a:r>
            <a:endParaRPr lang="en-US" b="0" dirty="0"/>
          </a:p>
          <a:p>
            <a:endParaRPr lang="en-US" b="0" dirty="0"/>
          </a:p>
          <a:p>
            <a:r>
              <a:rPr lang="en-US" b="0" i="0" dirty="0"/>
              <a:t>If it is offered by your district and you choose to participate, it is an alternative </a:t>
            </a:r>
            <a:r>
              <a:rPr lang="en-US" b="0" dirty="0"/>
              <a:t>to social security. Meaning you will see no withholding going to the social security administration for your service.</a:t>
            </a:r>
          </a:p>
          <a:p>
            <a:endParaRPr lang="en-US" b="0" dirty="0"/>
          </a:p>
          <a:p>
            <a:r>
              <a:rPr lang="en-US" b="1" dirty="0"/>
              <a:t>Click.</a:t>
            </a:r>
            <a:endParaRPr lang="en-US" b="0" dirty="0"/>
          </a:p>
          <a:p>
            <a:endParaRPr lang="en-US" b="0" dirty="0"/>
          </a:p>
          <a:p>
            <a:r>
              <a:rPr lang="en-US" b="0" i="0" dirty="0"/>
              <a:t>Finally, this program was created to provide part-time educators a secure choice for retirement savings with employer matching, a guaranteed interest rate and no plan costs. </a:t>
            </a:r>
          </a:p>
          <a:p>
            <a:endParaRPr lang="en-US" b="0" i="0" dirty="0"/>
          </a:p>
          <a:p>
            <a:r>
              <a:rPr lang="en-US" b="0" i="0" dirty="0"/>
              <a:t>If you want to confirm that you are a Cash Balance participant, you can do so through your </a:t>
            </a:r>
            <a:r>
              <a:rPr lang="en-US" b="0" i="0" dirty="0" err="1"/>
              <a:t>myCalSTRS</a:t>
            </a:r>
            <a:r>
              <a:rPr lang="en-US" b="0" i="0" dirty="0"/>
              <a:t>  account, You can call CalSTRS directly and speak with a customer service representative, or you can reach out to your employer.</a:t>
            </a:r>
          </a:p>
          <a:p>
            <a:endParaRPr lang="en-US" b="0" i="0" dirty="0"/>
          </a:p>
          <a:p>
            <a:r>
              <a:rPr lang="en-US" b="1" dirty="0"/>
              <a:t>Click.</a:t>
            </a:r>
            <a:endParaRPr lang="en-US" b="0" dirty="0"/>
          </a:p>
          <a:p>
            <a:endParaRPr lang="en-US" b="1" dirty="0"/>
          </a:p>
          <a:p>
            <a:r>
              <a:rPr lang="en-US" b="0" dirty="0"/>
              <a:t>Only Defined Benefit members will have a Defined Benefit Supplement account.</a:t>
            </a:r>
          </a:p>
          <a:p>
            <a:endParaRPr lang="en-US" b="0" dirty="0"/>
          </a:p>
          <a:p>
            <a:r>
              <a:rPr lang="en-US" b="1" dirty="0"/>
              <a:t>Click.</a:t>
            </a:r>
          </a:p>
          <a:p>
            <a:endParaRPr lang="en-US" b="1" dirty="0"/>
          </a:p>
          <a:p>
            <a:r>
              <a:rPr lang="en-US" b="0" dirty="0"/>
              <a:t>Contributions come from any duties performed above and beyond </a:t>
            </a:r>
            <a:r>
              <a:rPr lang="en-US" b="0" i="1" dirty="0"/>
              <a:t>a </a:t>
            </a:r>
            <a:r>
              <a:rPr lang="en-US" b="0" i="0" dirty="0"/>
              <a:t>full-time contract or 1.000 service credit. Or if you are working multiple contracts, it would be any amount of service credit earned over the 1.000 maximum per school year.</a:t>
            </a:r>
          </a:p>
          <a:p>
            <a:endParaRPr lang="en-US" b="0" i="0" dirty="0"/>
          </a:p>
          <a:p>
            <a:r>
              <a:rPr lang="en-US" b="1" dirty="0"/>
              <a:t>Click.</a:t>
            </a:r>
          </a:p>
          <a:p>
            <a:endParaRPr lang="en-US" b="1" dirty="0"/>
          </a:p>
          <a:p>
            <a:r>
              <a:rPr lang="en-US" b="0" dirty="0"/>
              <a:t>This is not the main account for the program, instead it provides you with additional retirement savings. Any distribution coming from this account will be paid separately from the retirement benefit coming out of the Defined Benefit account </a:t>
            </a:r>
            <a:r>
              <a:rPr lang="en-US" b="0" i="0" dirty="0"/>
              <a:t>and will be based upon the account balance upon retirement.</a:t>
            </a:r>
          </a:p>
          <a:p>
            <a:endParaRPr lang="en-US" b="0" i="0" dirty="0"/>
          </a:p>
          <a:p>
            <a:r>
              <a:rPr lang="en-US" b="0" i="0" dirty="0"/>
              <a:t>Now that we have identified the differences between the two know that today we are only going to be focusing on the Cash Balance Benefit program.</a:t>
            </a:r>
          </a:p>
          <a:p>
            <a:endParaRPr lang="en-US" b="0" dirty="0"/>
          </a:p>
          <a:p>
            <a:r>
              <a:rPr lang="en-US" b="1" dirty="0"/>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EBA6D-DAAF-479E-AD32-04A45BD571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562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confirmed that you are in fact a Cash Balance Participant, you may be wondering how you got into the Cash Balance program.</a:t>
            </a:r>
          </a:p>
          <a:p>
            <a:endParaRPr lang="en-US" dirty="0"/>
          </a:p>
          <a:p>
            <a:r>
              <a:rPr lang="en-US" dirty="0"/>
              <a:t>Click.</a:t>
            </a:r>
          </a:p>
          <a:p>
            <a:endParaRPr lang="en-US" dirty="0"/>
          </a:p>
          <a:p>
            <a:r>
              <a:rPr lang="en-US" dirty="0"/>
              <a:t>You could have elected to be in the program if you signed up within the first 60 days of being employed</a:t>
            </a:r>
          </a:p>
          <a:p>
            <a:endParaRPr lang="en-US" dirty="0"/>
          </a:p>
          <a:p>
            <a:r>
              <a:rPr lang="en-US" dirty="0"/>
              <a:t>Click.</a:t>
            </a:r>
          </a:p>
          <a:p>
            <a:endParaRPr lang="en-US" dirty="0"/>
          </a:p>
          <a:p>
            <a:r>
              <a:rPr lang="en-US" dirty="0"/>
              <a:t>Or if you were placed in social security or any other alternative retirement programs you can always make an election to be in Cash Balance.</a:t>
            </a:r>
          </a:p>
          <a:p>
            <a:endParaRPr lang="en-US" dirty="0"/>
          </a:p>
          <a:p>
            <a:r>
              <a:rPr lang="en-US" dirty="0"/>
              <a:t>Click.</a:t>
            </a:r>
          </a:p>
          <a:p>
            <a:endParaRPr lang="en-US" dirty="0"/>
          </a:p>
          <a:p>
            <a:r>
              <a:rPr lang="en-US" dirty="0"/>
              <a:t>It is also possible that you did not make a selection within the first 60 days of employment and your employer defaulted you into the Cash Balance program.</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6</a:t>
            </a:fld>
            <a:endParaRPr lang="en-US"/>
          </a:p>
        </p:txBody>
      </p:sp>
    </p:spTree>
    <p:extLst>
      <p:ext uri="{BB962C8B-B14F-4D97-AF65-F5344CB8AC3E}">
        <p14:creationId xmlns:p14="http://schemas.microsoft.com/office/powerpoint/2010/main" val="2053815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If you remember at the beginning of this presentation, I mentioned that the Cash Balance Program was developed specifically for Part-time educators. Let’s take a look at what “Part-time” means, keeping in mind that the Cash Balance Program is only available at participating districts.</a:t>
            </a:r>
          </a:p>
          <a:p>
            <a:pPr eaLnBrk="1" hangingPunct="1"/>
            <a:endParaRPr lang="en-US" dirty="0"/>
          </a:p>
          <a:p>
            <a:pPr eaLnBrk="1" hangingPunct="1"/>
            <a:r>
              <a:rPr lang="en-US" dirty="0"/>
              <a:t>At the Pre-K through 12 level you are eligible for the Cash Balance Program if you are:</a:t>
            </a:r>
          </a:p>
          <a:p>
            <a:pPr eaLnBrk="1" hangingPunct="1"/>
            <a:endParaRPr lang="en-US" dirty="0"/>
          </a:p>
          <a:p>
            <a:pPr eaLnBrk="1" hangingPunct="1"/>
            <a:r>
              <a:rPr lang="en-US" dirty="0"/>
              <a:t>Click.</a:t>
            </a:r>
          </a:p>
          <a:p>
            <a:pPr eaLnBrk="1" hangingPunct="1"/>
            <a:endParaRPr lang="en-US" dirty="0"/>
          </a:p>
          <a:p>
            <a:pPr eaLnBrk="1" hangingPunct="1"/>
            <a:r>
              <a:rPr lang="en-US" dirty="0"/>
              <a:t>Employed less than 50% of full time.</a:t>
            </a:r>
          </a:p>
          <a:p>
            <a:pPr eaLnBrk="1" hangingPunct="1"/>
            <a:endParaRPr lang="en-US" dirty="0"/>
          </a:p>
          <a:p>
            <a:pPr eaLnBrk="1" hangingPunct="1"/>
            <a:r>
              <a:rPr lang="en-US" dirty="0"/>
              <a:t>Click.</a:t>
            </a:r>
          </a:p>
          <a:p>
            <a:pPr eaLnBrk="1" hangingPunct="1"/>
            <a:endParaRPr lang="en-US" dirty="0"/>
          </a:p>
          <a:p>
            <a:pPr eaLnBrk="1" hangingPunct="1"/>
            <a:r>
              <a:rPr lang="en-US" dirty="0"/>
              <a:t>Signed a contract to work less than 50%</a:t>
            </a:r>
          </a:p>
          <a:p>
            <a:pPr eaLnBrk="1" hangingPunct="1"/>
            <a:endParaRPr lang="en-US" dirty="0"/>
          </a:p>
          <a:p>
            <a:pPr eaLnBrk="1" hangingPunct="1"/>
            <a:r>
              <a:rPr lang="en-US" dirty="0"/>
              <a:t>Click.</a:t>
            </a:r>
          </a:p>
          <a:p>
            <a:pPr eaLnBrk="1" hangingPunct="1"/>
            <a:endParaRPr lang="en-US" dirty="0"/>
          </a:p>
          <a:p>
            <a:pPr eaLnBrk="1" hangingPunct="1"/>
            <a:r>
              <a:rPr lang="en-US" dirty="0"/>
              <a:t>Or if you are a substitute employee.</a:t>
            </a:r>
          </a:p>
          <a:p>
            <a:pPr eaLnBrk="1" hangingPunct="1"/>
            <a:endParaRPr lang="en-US" dirty="0"/>
          </a:p>
          <a:p>
            <a:pPr eaLnBrk="1" hangingPunct="1"/>
            <a:r>
              <a:rPr lang="en-US" dirty="0"/>
              <a:t>Click.</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7</a:t>
            </a:fld>
            <a:endParaRPr lang="en-US"/>
          </a:p>
        </p:txBody>
      </p:sp>
    </p:spTree>
    <p:extLst>
      <p:ext uri="{BB962C8B-B14F-4D97-AF65-F5344CB8AC3E}">
        <p14:creationId xmlns:p14="http://schemas.microsoft.com/office/powerpoint/2010/main" val="171759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For those of you that work with the County Office of Education you are eligible for the Cash Balance Program if you are:</a:t>
            </a:r>
          </a:p>
          <a:p>
            <a:pPr eaLnBrk="1" hangingPunct="1"/>
            <a:endParaRPr lang="en-US" dirty="0"/>
          </a:p>
          <a:p>
            <a:pPr eaLnBrk="1" hangingPunct="1"/>
            <a:r>
              <a:rPr lang="en-US" dirty="0"/>
              <a:t>Click.</a:t>
            </a:r>
          </a:p>
          <a:p>
            <a:pPr eaLnBrk="1" hangingPunct="1"/>
            <a:endParaRPr lang="en-US" dirty="0"/>
          </a:p>
          <a:p>
            <a:pPr eaLnBrk="1" hangingPunct="1"/>
            <a:r>
              <a:rPr lang="en-US" dirty="0"/>
              <a:t>Employed less than 50% of full time.</a:t>
            </a:r>
          </a:p>
          <a:p>
            <a:pPr eaLnBrk="1" hangingPunct="1"/>
            <a:endParaRPr lang="en-US" dirty="0"/>
          </a:p>
          <a:p>
            <a:pPr eaLnBrk="1" hangingPunct="1"/>
            <a:r>
              <a:rPr lang="en-US" dirty="0"/>
              <a:t>Click.</a:t>
            </a:r>
          </a:p>
          <a:p>
            <a:pPr eaLnBrk="1" hangingPunct="1"/>
            <a:endParaRPr lang="en-US" dirty="0"/>
          </a:p>
          <a:p>
            <a:pPr eaLnBrk="1" hangingPunct="1"/>
            <a:r>
              <a:rPr lang="en-US" dirty="0"/>
              <a:t>Signed a contract to work less than 50%</a:t>
            </a:r>
          </a:p>
          <a:p>
            <a:pPr eaLnBrk="1" hangingPunct="1"/>
            <a:endParaRPr lang="en-US" dirty="0"/>
          </a:p>
          <a:p>
            <a:pPr eaLnBrk="1" hangingPunct="1"/>
            <a:r>
              <a:rPr lang="en-US" dirty="0"/>
              <a:t>Click.</a:t>
            </a:r>
          </a:p>
          <a:p>
            <a:pPr eaLnBrk="1" hangingPunct="1"/>
            <a:endParaRPr lang="en-US" dirty="0"/>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8</a:t>
            </a:fld>
            <a:endParaRPr lang="en-US"/>
          </a:p>
        </p:txBody>
      </p:sp>
    </p:spTree>
    <p:extLst>
      <p:ext uri="{BB962C8B-B14F-4D97-AF65-F5344CB8AC3E}">
        <p14:creationId xmlns:p14="http://schemas.microsoft.com/office/powerpoint/2010/main" val="4033070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If you are employed at the community college level, you are eligible for the Cash Balance Program if you are:</a:t>
            </a:r>
          </a:p>
          <a:p>
            <a:pPr eaLnBrk="1" hangingPunct="1"/>
            <a:endParaRPr lang="en-US" dirty="0"/>
          </a:p>
          <a:p>
            <a:pPr eaLnBrk="1" hangingPunct="1"/>
            <a:r>
              <a:rPr lang="en-US" dirty="0"/>
              <a:t>Click.</a:t>
            </a:r>
          </a:p>
          <a:p>
            <a:pPr eaLnBrk="1" hangingPunct="1"/>
            <a:endParaRPr lang="en-US" dirty="0"/>
          </a:p>
          <a:p>
            <a:pPr eaLnBrk="1" hangingPunct="1"/>
            <a:r>
              <a:rPr lang="en-US" dirty="0"/>
              <a:t>Employed as adjunct or hourly faculty.</a:t>
            </a:r>
          </a:p>
          <a:p>
            <a:pPr eaLnBrk="1" hangingPunct="1"/>
            <a:endParaRPr lang="en-US" dirty="0"/>
          </a:p>
          <a:p>
            <a:pPr eaLnBrk="1" hangingPunct="1"/>
            <a:r>
              <a:rPr lang="en-US" dirty="0"/>
              <a:t>Click.</a:t>
            </a:r>
          </a:p>
          <a:p>
            <a:pPr eaLnBrk="1" hangingPunct="1"/>
            <a:endParaRPr lang="en-US" dirty="0"/>
          </a:p>
          <a:p>
            <a:pPr eaLnBrk="1" hangingPunct="1"/>
            <a:r>
              <a:rPr lang="en-US" dirty="0"/>
              <a:t>Hired semester to semester on a part-time or temporary basis</a:t>
            </a:r>
          </a:p>
          <a:p>
            <a:pPr eaLnBrk="1" hangingPunct="1"/>
            <a:endParaRPr lang="en-US" dirty="0"/>
          </a:p>
          <a:p>
            <a:pPr eaLnBrk="1" hangingPunct="1"/>
            <a:r>
              <a:rPr lang="en-US" dirty="0"/>
              <a:t>Click.</a:t>
            </a:r>
          </a:p>
          <a:p>
            <a:pPr eaLnBrk="1" hangingPunct="1"/>
            <a:endParaRPr lang="en-US" dirty="0"/>
          </a:p>
          <a:p>
            <a:pPr eaLnBrk="1" hangingPunct="1"/>
            <a:r>
              <a:rPr lang="en-US" dirty="0"/>
              <a:t>Or if you are an adult education instructor.</a:t>
            </a:r>
          </a:p>
          <a:p>
            <a:pPr eaLnBrk="1" hangingPunct="1"/>
            <a:endParaRPr lang="en-US" dirty="0"/>
          </a:p>
          <a:p>
            <a:pPr eaLnBrk="1" hangingPunct="1"/>
            <a:r>
              <a:rPr lang="en-US" dirty="0"/>
              <a:t>In any event the Cash Balance Benefit Program is only available if your district offers it.</a:t>
            </a:r>
          </a:p>
          <a:p>
            <a:pPr eaLnBrk="1" hangingPunct="1"/>
            <a:endParaRPr lang="en-US" dirty="0"/>
          </a:p>
          <a:p>
            <a:pPr eaLnBrk="1" hangingPunct="1"/>
            <a:r>
              <a:rPr lang="en-US" dirty="0"/>
              <a:t>Click</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9</a:t>
            </a:fld>
            <a:endParaRPr lang="en-US"/>
          </a:p>
        </p:txBody>
      </p:sp>
    </p:spTree>
    <p:extLst>
      <p:ext uri="{BB962C8B-B14F-4D97-AF65-F5344CB8AC3E}">
        <p14:creationId xmlns:p14="http://schemas.microsoft.com/office/powerpoint/2010/main" val="3108111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93E4-1FA4-DB40-B4E1-EC41931F8B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CA7A80-EC0E-9C42-997D-4687486983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C25838-E65D-634C-BB43-CD4E1D4EAA55}"/>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43798827-01BE-CF49-BAF8-0B4972C95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FBF42-DC25-8240-BD0E-918642E1E1E7}"/>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7200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8" name="Picture 7" descr="A close up of a computer&#10;&#10;Description automatically generated">
            <a:extLst>
              <a:ext uri="{FF2B5EF4-FFF2-40B4-BE49-F238E27FC236}">
                <a16:creationId xmlns:a16="http://schemas.microsoft.com/office/drawing/2014/main" id="{06460255-82AF-4B40-B9EB-F8AF1B61EB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0509" cy="6858000"/>
          </a:xfrm>
          <a:prstGeom prst="rect">
            <a:avLst/>
          </a:prstGeom>
        </p:spPr>
      </p:pic>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232968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74C7039-8201-CD4B-8A44-B7B97F9BE24B}"/>
              </a:ext>
            </a:extLst>
          </p:cNvPr>
          <p:cNvSpPr/>
          <p:nvPr userDrawn="1"/>
        </p:nvSpPr>
        <p:spPr>
          <a:xfrm>
            <a:off x="0" y="0"/>
            <a:ext cx="12192000" cy="6858000"/>
          </a:xfrm>
          <a:prstGeom prst="rect">
            <a:avLst/>
          </a:prstGeom>
          <a:solidFill>
            <a:srgbClr val="CC821E">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2497204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F6533DC-E2AB-0343-AE00-194AB1BFE5D0}"/>
              </a:ext>
            </a:extLst>
          </p:cNvPr>
          <p:cNvSpPr/>
          <p:nvPr userDrawn="1"/>
        </p:nvSpPr>
        <p:spPr>
          <a:xfrm>
            <a:off x="0" y="0"/>
            <a:ext cx="12192000" cy="6858000"/>
          </a:xfrm>
          <a:prstGeom prst="rect">
            <a:avLst/>
          </a:prstGeom>
          <a:solidFill>
            <a:schemeClr val="tx1">
              <a:lumMod val="65000"/>
              <a:lumOff val="3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803023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2369872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0ECD-5EE8-1346-BB9B-976A2900B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64C04-8E92-274C-89FC-1A81075841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D762E2-D6FF-8A4D-AE84-5AC749552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64DE29-1530-6747-809D-101875193EB6}"/>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6" name="Footer Placeholder 5">
            <a:extLst>
              <a:ext uri="{FF2B5EF4-FFF2-40B4-BE49-F238E27FC236}">
                <a16:creationId xmlns:a16="http://schemas.microsoft.com/office/drawing/2014/main" id="{01CF7283-AACD-354E-B793-533766FFB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8E10B-4CFE-8344-83A3-86A487F67BFE}"/>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4420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91652-5E17-E84C-9226-726E067296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DB20BD-6661-6846-B1EC-6F0B40BF86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2C5D14-A7E9-EF48-A571-6C79C322FF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DD914-13E6-E143-B65C-664AE77CF62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6" name="Footer Placeholder 5">
            <a:extLst>
              <a:ext uri="{FF2B5EF4-FFF2-40B4-BE49-F238E27FC236}">
                <a16:creationId xmlns:a16="http://schemas.microsoft.com/office/drawing/2014/main" id="{8D78A05B-AC09-C34D-A516-EC4313ED35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96B3E-9F28-AC46-9FFA-89EB40332A84}"/>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67752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5658-9E91-CD4A-930B-7D10A0F2A3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E1608B-AEFC-5543-A9D2-EE15397A3C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40243-A9B6-074C-9E86-C33816ED75B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F888F349-95DC-4244-9066-DE3FE1B6C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579E8-C218-6945-B249-54A6B3E5E52E}"/>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084635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61C5FD-58C2-E24C-90D7-0D6E9D8E31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16C5A-FE4E-2542-8171-DBB47432B3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DC519-4B21-EC4E-87FD-C578E0BF53BC}"/>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1C13E692-0E77-0942-9681-ADB02C0D1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08C9C-883E-A54A-B92C-9D6ED960A8D3}"/>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00080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grayscl/>
            <a:extLst>
              <a:ext uri="{BEBA8EAE-BF5A-486C-A8C5-ECC9F3942E4B}">
                <a14:imgProps xmlns:a14="http://schemas.microsoft.com/office/drawing/2010/main">
                  <a14:imgLayer r:embed="rId3">
                    <a14:imgEffect>
                      <a14:saturation sat="4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78CF92-A378-4DEA-BC8A-885E1584030E}"/>
              </a:ext>
            </a:extLst>
          </p:cNvPr>
          <p:cNvSpPr/>
          <p:nvPr userDrawn="1"/>
        </p:nvSpPr>
        <p:spPr>
          <a:xfrm>
            <a:off x="0" y="0"/>
            <a:ext cx="12192000" cy="6858000"/>
          </a:xfrm>
          <a:prstGeom prst="rect">
            <a:avLst/>
          </a:prstGeom>
          <a:solidFill>
            <a:srgbClr val="CC821E">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9375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grayscl/>
            <a:extLst>
              <a:ext uri="{BEBA8EAE-BF5A-486C-A8C5-ECC9F3942E4B}">
                <a14:imgProps xmlns:a14="http://schemas.microsoft.com/office/drawing/2010/main">
                  <a14:imgLayer r:embed="rId3">
                    <a14:imgEffect>
                      <a14:saturation sat="4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78CF92-A378-4DEA-BC8A-885E1584030E}"/>
              </a:ext>
            </a:extLst>
          </p:cNvPr>
          <p:cNvSpPr/>
          <p:nvPr userDrawn="1"/>
        </p:nvSpPr>
        <p:spPr>
          <a:xfrm>
            <a:off x="0" y="0"/>
            <a:ext cx="12192000" cy="6858000"/>
          </a:xfrm>
          <a:prstGeom prst="rect">
            <a:avLst/>
          </a:prstGeom>
          <a:solidFill>
            <a:srgbClr val="A04E22">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2758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2BF6-503C-EF4F-A5E0-BBAF230AA6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DDC16-4824-DE4A-BC05-3C34DA39A6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24949-446B-7842-9803-470E728E3B0C}"/>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88ED8328-28CC-B544-9B5B-99F686142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17B37-19DF-C44E-9AC2-9C9B346FDF03}"/>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9889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grayscl/>
            <a:extLst>
              <a:ext uri="{BEBA8EAE-BF5A-486C-A8C5-ECC9F3942E4B}">
                <a14:imgProps xmlns:a14="http://schemas.microsoft.com/office/drawing/2010/main">
                  <a14:imgLayer r:embed="rId3">
                    <a14:imgEffect>
                      <a14:saturation sat="4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78CF92-A378-4DEA-BC8A-885E1584030E}"/>
              </a:ext>
            </a:extLst>
          </p:cNvPr>
          <p:cNvSpPr/>
          <p:nvPr userDrawn="1"/>
        </p:nvSpPr>
        <p:spPr>
          <a:xfrm>
            <a:off x="0" y="0"/>
            <a:ext cx="12192000" cy="6858000"/>
          </a:xfrm>
          <a:prstGeom prst="rect">
            <a:avLst/>
          </a:prstGeom>
          <a:solidFill>
            <a:srgbClr val="7E3C1B">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0998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grayscl/>
            <a:extLst>
              <a:ext uri="{BEBA8EAE-BF5A-486C-A8C5-ECC9F3942E4B}">
                <a14:imgProps xmlns:a14="http://schemas.microsoft.com/office/drawing/2010/main">
                  <a14:imgLayer r:embed="rId3">
                    <a14:imgEffect>
                      <a14:saturation sat="4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78CF92-A378-4DEA-BC8A-885E1584030E}"/>
              </a:ext>
            </a:extLst>
          </p:cNvPr>
          <p:cNvSpPr/>
          <p:nvPr userDrawn="1"/>
        </p:nvSpPr>
        <p:spPr>
          <a:xfrm>
            <a:off x="0" y="0"/>
            <a:ext cx="12192000" cy="6858000"/>
          </a:xfrm>
          <a:prstGeom prst="rect">
            <a:avLst/>
          </a:prstGeom>
          <a:solidFill>
            <a:schemeClr val="bg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7829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grayscl/>
            <a:extLst>
              <a:ext uri="{BEBA8EAE-BF5A-486C-A8C5-ECC9F3942E4B}">
                <a14:imgProps xmlns:a14="http://schemas.microsoft.com/office/drawing/2010/main">
                  <a14:imgLayer r:embed="rId3">
                    <a14:imgEffect>
                      <a14:saturation sat="4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78CF92-A378-4DEA-BC8A-885E1584030E}"/>
              </a:ext>
            </a:extLst>
          </p:cNvPr>
          <p:cNvSpPr/>
          <p:nvPr userDrawn="1"/>
        </p:nvSpPr>
        <p:spPr>
          <a:xfrm>
            <a:off x="0" y="0"/>
            <a:ext cx="12192000" cy="6858000"/>
          </a:xfrm>
          <a:prstGeom prst="rect">
            <a:avLst/>
          </a:prstGeom>
          <a:solidFill>
            <a:srgbClr val="DCC2BC">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1635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5EBF20-EC89-A646-8344-8095959BDE31}"/>
              </a:ext>
            </a:extLst>
          </p:cNvPr>
          <p:cNvSpPr>
            <a:spLocks noGrp="1"/>
          </p:cNvSpPr>
          <p:nvPr>
            <p:ph type="dt" sz="half" idx="10"/>
          </p:nvPr>
        </p:nvSpPr>
        <p:spPr/>
        <p:txBody>
          <a:bodyPr/>
          <a:lstStyle/>
          <a:p>
            <a:fld id="{EE5502E8-5E2C-D140-8388-FEA80B4B2A14}" type="datetimeFigureOut">
              <a:rPr lang="en-US" smtClean="0"/>
              <a:t>9/27/2024</a:t>
            </a:fld>
            <a:endParaRPr lang="en-US"/>
          </a:p>
        </p:txBody>
      </p:sp>
      <p:sp>
        <p:nvSpPr>
          <p:cNvPr id="5" name="Footer Placeholder 4">
            <a:extLst>
              <a:ext uri="{FF2B5EF4-FFF2-40B4-BE49-F238E27FC236}">
                <a16:creationId xmlns:a16="http://schemas.microsoft.com/office/drawing/2014/main" id="{681E6DB1-36CD-974F-B547-C9105D3FF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8882D-B4D8-214C-AFE0-0D8B77693234}"/>
              </a:ext>
            </a:extLst>
          </p:cNvPr>
          <p:cNvSpPr>
            <a:spLocks noGrp="1"/>
          </p:cNvSpPr>
          <p:nvPr>
            <p:ph type="sldNum" sz="quarter" idx="12"/>
          </p:nvPr>
        </p:nvSpPr>
        <p:spPr/>
        <p:txBody>
          <a:bodyPr/>
          <a:lstStyle/>
          <a:p>
            <a:fld id="{9A7C7410-E8E5-A44F-B13A-8455BBD8D94E}" type="slidenum">
              <a:rPr lang="en-US" smtClean="0"/>
              <a:t>‹#›</a:t>
            </a:fld>
            <a:endParaRPr lang="en-US"/>
          </a:p>
        </p:txBody>
      </p:sp>
      <p:sp>
        <p:nvSpPr>
          <p:cNvPr id="9" name="Rectangle 8">
            <a:extLst>
              <a:ext uri="{FF2B5EF4-FFF2-40B4-BE49-F238E27FC236}">
                <a16:creationId xmlns:a16="http://schemas.microsoft.com/office/drawing/2014/main" id="{D59B216E-FF26-4448-A26B-EA7317F258CA}"/>
              </a:ext>
            </a:extLst>
          </p:cNvPr>
          <p:cNvSpPr/>
          <p:nvPr userDrawn="1"/>
        </p:nvSpPr>
        <p:spPr>
          <a:xfrm>
            <a:off x="0" y="0"/>
            <a:ext cx="12190509" cy="6858000"/>
          </a:xfrm>
          <a:prstGeom prst="rect">
            <a:avLst/>
          </a:prstGeom>
          <a:solidFill>
            <a:srgbClr val="2664C2"/>
          </a:solidFill>
          <a:ln>
            <a:solidFill>
              <a:srgbClr val="2664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arge mountain in the background&#10;&#10;Description automatically generated">
            <a:extLst>
              <a:ext uri="{FF2B5EF4-FFF2-40B4-BE49-F238E27FC236}">
                <a16:creationId xmlns:a16="http://schemas.microsoft.com/office/drawing/2014/main" id="{B5BBFA4B-2D8C-6F4C-A398-B134B4C6A1BE}"/>
              </a:ext>
            </a:extLst>
          </p:cNvPr>
          <p:cNvPicPr>
            <a:picLocks noChangeAspect="1"/>
          </p:cNvPicPr>
          <p:nvPr userDrawn="1"/>
        </p:nvPicPr>
        <p:blipFill>
          <a:blip r:embed="rId2" cstate="screen">
            <a:alphaModFix amt="69000"/>
            <a:extLst>
              <a:ext uri="{28A0092B-C50C-407E-A947-70E740481C1C}">
                <a14:useLocalDpi xmlns:a14="http://schemas.microsoft.com/office/drawing/2010/main"/>
              </a:ext>
            </a:extLst>
          </a:blip>
          <a:stretch>
            <a:fillRect/>
          </a:stretch>
        </p:blipFill>
        <p:spPr>
          <a:xfrm>
            <a:off x="0" y="0"/>
            <a:ext cx="12190509" cy="6858000"/>
          </a:xfrm>
          <a:prstGeom prst="rect">
            <a:avLst/>
          </a:prstGeom>
        </p:spPr>
      </p:pic>
      <p:sp>
        <p:nvSpPr>
          <p:cNvPr id="7" name="Title 6">
            <a:extLst>
              <a:ext uri="{FF2B5EF4-FFF2-40B4-BE49-F238E27FC236}">
                <a16:creationId xmlns:a16="http://schemas.microsoft.com/office/drawing/2014/main" id="{9113288B-4331-A348-8724-5511E01D91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6134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Graphic 9" descr="Calculator">
            <a:extLst>
              <a:ext uri="{FF2B5EF4-FFF2-40B4-BE49-F238E27FC236}">
                <a16:creationId xmlns:a16="http://schemas.microsoft.com/office/drawing/2014/main" id="{9EF477C6-DBD0-EC48-985D-9EE6CC89454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720" y="1834097"/>
            <a:ext cx="760728" cy="760728"/>
          </a:xfrm>
          <a:prstGeom prst="rect">
            <a:avLst/>
          </a:prstGeom>
        </p:spPr>
      </p:pic>
      <p:pic>
        <p:nvPicPr>
          <p:cNvPr id="12" name="Graphic 11" descr="Bar chart">
            <a:extLst>
              <a:ext uri="{FF2B5EF4-FFF2-40B4-BE49-F238E27FC236}">
                <a16:creationId xmlns:a16="http://schemas.microsoft.com/office/drawing/2014/main" id="{D9E5BA8E-6610-054D-9B33-BA49F7A3F69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6890" y="2917885"/>
            <a:ext cx="652898" cy="652898"/>
          </a:xfrm>
          <a:prstGeom prst="rect">
            <a:avLst/>
          </a:prstGeom>
        </p:spPr>
      </p:pic>
      <p:pic>
        <p:nvPicPr>
          <p:cNvPr id="14" name="Graphic 13" descr="Coins">
            <a:extLst>
              <a:ext uri="{FF2B5EF4-FFF2-40B4-BE49-F238E27FC236}">
                <a16:creationId xmlns:a16="http://schemas.microsoft.com/office/drawing/2014/main" id="{8859EB1B-7947-B44F-8113-F89566CF1EC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4721" y="3893843"/>
            <a:ext cx="546869" cy="546869"/>
          </a:xfrm>
          <a:prstGeom prst="rect">
            <a:avLst/>
          </a:prstGeom>
        </p:spPr>
      </p:pic>
      <p:sp>
        <p:nvSpPr>
          <p:cNvPr id="2" name="Title 1">
            <a:extLst>
              <a:ext uri="{FF2B5EF4-FFF2-40B4-BE49-F238E27FC236}">
                <a16:creationId xmlns:a16="http://schemas.microsoft.com/office/drawing/2014/main" id="{019AA025-8D99-8A40-A5A3-9E47905568EC}"/>
              </a:ext>
            </a:extLst>
          </p:cNvPr>
          <p:cNvSpPr>
            <a:spLocks noGrp="1"/>
          </p:cNvSpPr>
          <p:nvPr>
            <p:ph type="title"/>
          </p:nvPr>
        </p:nvSpPr>
        <p:spPr/>
        <p:txBody>
          <a:bodyPr/>
          <a:lstStyle/>
          <a:p>
            <a:r>
              <a:rPr lang="en-US"/>
              <a:t>Click to edit Master title style</a:t>
            </a:r>
          </a:p>
        </p:txBody>
      </p:sp>
      <p:pic>
        <p:nvPicPr>
          <p:cNvPr id="4" name="Picture 3" descr="A large mountain in the background&#10;&#10;Description automatically generated">
            <a:extLst>
              <a:ext uri="{FF2B5EF4-FFF2-40B4-BE49-F238E27FC236}">
                <a16:creationId xmlns:a16="http://schemas.microsoft.com/office/drawing/2014/main" id="{2DBCF77A-FF94-5C4A-89EB-9F57D7D36D7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45" y="0"/>
            <a:ext cx="12190509" cy="6858000"/>
          </a:xfrm>
          <a:prstGeom prst="rect">
            <a:avLst/>
          </a:prstGeom>
        </p:spPr>
      </p:pic>
    </p:spTree>
    <p:extLst>
      <p:ext uri="{BB962C8B-B14F-4D97-AF65-F5344CB8AC3E}">
        <p14:creationId xmlns:p14="http://schemas.microsoft.com/office/powerpoint/2010/main" val="2469040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DCA71CF-54E3-47C7-83E3-F538ACF7F507}" type="datetimeFigureOut">
              <a:rPr lang="en-US" smtClean="0"/>
              <a:t>9/27/2024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1E285482-3A82-48D5-A573-79E64A1BD5C3}" type="slidenum">
              <a:rPr lang="en-US" smtClean="0"/>
              <a:t>‹#›</a:t>
            </a:fld>
            <a:endParaRPr lang="en-US" dirty="0"/>
          </a:p>
        </p:txBody>
      </p:sp>
    </p:spTree>
    <p:extLst>
      <p:ext uri="{BB962C8B-B14F-4D97-AF65-F5344CB8AC3E}">
        <p14:creationId xmlns:p14="http://schemas.microsoft.com/office/powerpoint/2010/main" val="3820336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08447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DBE8-FDAE-D941-97ED-D2C99AE4DF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5F0744-FC5B-6D4A-B73E-85BD8D2302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C964BF-B604-0647-B965-81C7A571EACB}"/>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A2ACD744-8585-CA4A-B515-CB62AC438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81210-7C01-BA46-A63A-A2D57BC460FB}"/>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603489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E857-E938-964B-8B2E-16E4488E6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7B843-E16A-E44A-A630-D8E3C9EE1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E894F-E8DD-054E-AAB9-C5F34C9679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8BB171-80AA-EA46-B87E-D11873D22074}"/>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6" name="Footer Placeholder 5">
            <a:extLst>
              <a:ext uri="{FF2B5EF4-FFF2-40B4-BE49-F238E27FC236}">
                <a16:creationId xmlns:a16="http://schemas.microsoft.com/office/drawing/2014/main" id="{F647D707-5B54-3049-B6F8-9EC919F29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33087E-10C2-294E-8F92-8F0C3106AC91}"/>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707633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4987F-14B6-C544-B7E3-8A222D5FC5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55E573-2075-9343-880A-A8BF739D3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7BB61F-2B53-854C-8B07-AF92EAB94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DCC80B-5A60-304C-9F86-9EB0F8B41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E8A22A-23E3-A946-B634-16A7FBC387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CF6CEB-2B9A-6443-ABA4-B181EA47B6FE}"/>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8" name="Footer Placeholder 7">
            <a:extLst>
              <a:ext uri="{FF2B5EF4-FFF2-40B4-BE49-F238E27FC236}">
                <a16:creationId xmlns:a16="http://schemas.microsoft.com/office/drawing/2014/main" id="{C2635D2A-C341-9849-88F7-E485D3B9D7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D85A4B-C6F5-644F-A371-5A3DEBED5F11}"/>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72789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A-1AE8-784F-B29C-FD76F8D8A9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F173AB-C6D4-ED4E-BE4E-2427B895FEE0}"/>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4" name="Footer Placeholder 3">
            <a:extLst>
              <a:ext uri="{FF2B5EF4-FFF2-40B4-BE49-F238E27FC236}">
                <a16:creationId xmlns:a16="http://schemas.microsoft.com/office/drawing/2014/main" id="{68036C03-0DE4-F941-9545-79B4EC3424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3132CF-6032-DA43-839A-EF5AB56C91E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91378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418923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AA79FA8-4213-8340-B6BD-8A7ACB58D26E}"/>
              </a:ext>
            </a:extLst>
          </p:cNvPr>
          <p:cNvSpPr/>
          <p:nvPr userDrawn="1"/>
        </p:nvSpPr>
        <p:spPr>
          <a:xfrm>
            <a:off x="0" y="-71120"/>
            <a:ext cx="12192000" cy="6929120"/>
          </a:xfrm>
          <a:prstGeom prst="rect">
            <a:avLst/>
          </a:prstGeom>
          <a:solidFill>
            <a:srgbClr val="7E3C1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30263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8" name="Picture 7" descr="A wooden table&#10;&#10;Description automatically generated">
            <a:extLst>
              <a:ext uri="{FF2B5EF4-FFF2-40B4-BE49-F238E27FC236}">
                <a16:creationId xmlns:a16="http://schemas.microsoft.com/office/drawing/2014/main" id="{6D5DF767-9609-AB47-A7B9-8A82660E82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AA79FA8-4213-8340-B6BD-8A7ACB58D26E}"/>
              </a:ext>
            </a:extLst>
          </p:cNvPr>
          <p:cNvSpPr/>
          <p:nvPr userDrawn="1"/>
        </p:nvSpPr>
        <p:spPr>
          <a:xfrm>
            <a:off x="0" y="0"/>
            <a:ext cx="12192000" cy="6929120"/>
          </a:xfrm>
          <a:prstGeom prst="rect">
            <a:avLst/>
          </a:prstGeom>
          <a:solidFill>
            <a:srgbClr val="7E3C1B">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569458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DB1874-5357-9A4D-ABF2-ED5E15037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B79B67-5E5B-3144-9050-866394982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47156-DC2D-A745-9838-5A2D9F8BE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29A464D7-6249-544F-AE45-041F63B60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943C5-6AB4-024B-BA60-705CBBA24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E6417-3DC0-7840-B9C3-526DDAB4933F}" type="slidenum">
              <a:rPr lang="en-US" smtClean="0"/>
              <a:t>‹#›</a:t>
            </a:fld>
            <a:endParaRPr lang="en-US"/>
          </a:p>
        </p:txBody>
      </p:sp>
    </p:spTree>
    <p:extLst>
      <p:ext uri="{BB962C8B-B14F-4D97-AF65-F5344CB8AC3E}">
        <p14:creationId xmlns:p14="http://schemas.microsoft.com/office/powerpoint/2010/main" val="3245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65" r:id="rId9"/>
    <p:sldLayoutId id="2147483664" r:id="rId10"/>
    <p:sldLayoutId id="2147483660" r:id="rId11"/>
    <p:sldLayoutId id="2147483662" r:id="rId12"/>
    <p:sldLayoutId id="2147483663" r:id="rId13"/>
    <p:sldLayoutId id="2147483656" r:id="rId14"/>
    <p:sldLayoutId id="2147483657" r:id="rId15"/>
    <p:sldLayoutId id="2147483658" r:id="rId16"/>
    <p:sldLayoutId id="2147483659" r:id="rId17"/>
    <p:sldLayoutId id="2147483666" r:id="rId18"/>
    <p:sldLayoutId id="2147483686" r:id="rId19"/>
    <p:sldLayoutId id="2147483687" r:id="rId20"/>
    <p:sldLayoutId id="2147483688" r:id="rId21"/>
    <p:sldLayoutId id="2147483689" r:id="rId22"/>
    <p:sldLayoutId id="2147483667" r:id="rId23"/>
    <p:sldLayoutId id="2147483668"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FF8D03-5EEA-1640-A48D-9F7A561EF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2575775"/>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tags" Target="../tags/tag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3.xml"/><Relationship Id="rId7" Type="http://schemas.openxmlformats.org/officeDocument/2006/relationships/image" Target="../media/image20.svg"/><Relationship Id="rId2" Type="http://schemas.openxmlformats.org/officeDocument/2006/relationships/slideLayout" Target="../slideLayouts/slideLayout22.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1.xml"/><Relationship Id="rId1" Type="http://schemas.openxmlformats.org/officeDocument/2006/relationships/tags" Target="../tags/tag32.xml"/><Relationship Id="rId5" Type="http://schemas.openxmlformats.org/officeDocument/2006/relationships/image" Target="../media/image25.png"/><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32.xml"/><Relationship Id="rId7" Type="http://schemas.openxmlformats.org/officeDocument/2006/relationships/image" Target="../media/image29.svg"/><Relationship Id="rId2" Type="http://schemas.openxmlformats.org/officeDocument/2006/relationships/slideLayout" Target="../slideLayouts/slideLayout21.xml"/><Relationship Id="rId1" Type="http://schemas.openxmlformats.org/officeDocument/2006/relationships/tags" Target="../tags/tag3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 Id="rId9" Type="http://schemas.openxmlformats.org/officeDocument/2006/relationships/image" Target="../media/image31.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0.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2.xml"/><Relationship Id="rId1" Type="http://schemas.openxmlformats.org/officeDocument/2006/relationships/tags" Target="../tags/tag35.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2.xml"/><Relationship Id="rId1" Type="http://schemas.openxmlformats.org/officeDocument/2006/relationships/tags" Target="../tags/tag37.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38.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1.xml"/><Relationship Id="rId7" Type="http://schemas.openxmlformats.org/officeDocument/2006/relationships/hyperlink" Target="http://www.calstrs.com/webinars" TargetMode="External"/><Relationship Id="rId2" Type="http://schemas.openxmlformats.org/officeDocument/2006/relationships/slideLayout" Target="../slideLayouts/slideLayout21.xml"/><Relationship Id="rId1" Type="http://schemas.openxmlformats.org/officeDocument/2006/relationships/tags" Target="../tags/tag4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1.sv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47.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Old woman holding books">
            <a:extLst>
              <a:ext uri="{FF2B5EF4-FFF2-40B4-BE49-F238E27FC236}">
                <a16:creationId xmlns:a16="http://schemas.microsoft.com/office/drawing/2014/main" id="{59E7544C-0B5D-B644-AB20-64974B0A7C54}"/>
              </a:ext>
            </a:extLst>
          </p:cNvPr>
          <p:cNvPicPr>
            <a:picLocks noChangeAspect="1"/>
          </p:cNvPicPr>
          <p:nvPr/>
        </p:nvPicPr>
        <p:blipFill>
          <a:blip r:embed="rId4"/>
          <a:srcRect/>
          <a:stretch/>
        </p:blipFill>
        <p:spPr>
          <a:xfrm flipH="1">
            <a:off x="-109182" y="-1032301"/>
            <a:ext cx="12897134" cy="8598090"/>
          </a:xfrm>
          <a:prstGeom prst="rect">
            <a:avLst/>
          </a:prstGeom>
        </p:spPr>
      </p:pic>
      <p:sp>
        <p:nvSpPr>
          <p:cNvPr id="6" name="Triangle 5">
            <a:extLst>
              <a:ext uri="{FF2B5EF4-FFF2-40B4-BE49-F238E27FC236}">
                <a16:creationId xmlns:a16="http://schemas.microsoft.com/office/drawing/2014/main" id="{57443B75-7879-1641-BF93-5986B540A104}"/>
              </a:ext>
            </a:extLst>
          </p:cNvPr>
          <p:cNvSpPr/>
          <p:nvPr/>
        </p:nvSpPr>
        <p:spPr>
          <a:xfrm rot="5400000">
            <a:off x="-1495652" y="-176807"/>
            <a:ext cx="8655916" cy="6804212"/>
          </a:xfrm>
          <a:prstGeom prst="triangle">
            <a:avLst>
              <a:gd name="adj" fmla="val 52212"/>
            </a:avLst>
          </a:prstGeom>
          <a:solidFill>
            <a:srgbClr val="7E3C1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DA89C740-250D-3D4F-88CA-8BB35B23E39A}"/>
              </a:ext>
            </a:extLst>
          </p:cNvPr>
          <p:cNvSpPr/>
          <p:nvPr/>
        </p:nvSpPr>
        <p:spPr>
          <a:xfrm rot="5400000">
            <a:off x="-1252957" y="42583"/>
            <a:ext cx="8068236" cy="6342528"/>
          </a:xfrm>
          <a:prstGeom prst="triangle">
            <a:avLst>
              <a:gd name="adj" fmla="val 52212"/>
            </a:avLst>
          </a:prstGeom>
          <a:noFill/>
          <a:ln>
            <a:solidFill>
              <a:srgbClr val="CC8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CalSTRS logo">
            <a:extLst>
              <a:ext uri="{FF2B5EF4-FFF2-40B4-BE49-F238E27FC236}">
                <a16:creationId xmlns:a16="http://schemas.microsoft.com/office/drawing/2014/main" id="{79F03DBD-5E3F-ED46-9039-8344FEEBEA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803" y="5044073"/>
            <a:ext cx="1541548" cy="539542"/>
          </a:xfrm>
          <a:prstGeom prst="rect">
            <a:avLst/>
          </a:prstGeom>
        </p:spPr>
      </p:pic>
      <p:sp>
        <p:nvSpPr>
          <p:cNvPr id="7" name="TextBox 6">
            <a:extLst>
              <a:ext uri="{FF2B5EF4-FFF2-40B4-BE49-F238E27FC236}">
                <a16:creationId xmlns:a16="http://schemas.microsoft.com/office/drawing/2014/main" id="{54115AC6-0176-7441-A977-3D7AAA8F0A2B}"/>
              </a:ext>
            </a:extLst>
          </p:cNvPr>
          <p:cNvSpPr txBox="1"/>
          <p:nvPr/>
        </p:nvSpPr>
        <p:spPr>
          <a:xfrm>
            <a:off x="308636" y="1124471"/>
            <a:ext cx="3442447" cy="341632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Cash Balance Benefit Program</a:t>
            </a:r>
          </a:p>
        </p:txBody>
      </p:sp>
    </p:spTree>
    <p:custDataLst>
      <p:tags r:id="rId1"/>
    </p:custDataLst>
    <p:extLst>
      <p:ext uri="{BB962C8B-B14F-4D97-AF65-F5344CB8AC3E}">
        <p14:creationId xmlns:p14="http://schemas.microsoft.com/office/powerpoint/2010/main" val="39520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66DD223F-31D7-9446-944D-F26844D51F3F}"/>
              </a:ext>
            </a:extLst>
          </p:cNvPr>
          <p:cNvSpPr txBox="1">
            <a:spLocks/>
          </p:cNvSpPr>
          <p:nvPr/>
        </p:nvSpPr>
        <p:spPr>
          <a:xfrm>
            <a:off x="794654" y="664031"/>
            <a:ext cx="11025269"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Benefit Program features</a:t>
            </a:r>
            <a:endParaRPr lang="en-US" sz="2800" b="1" dirty="0">
              <a:solidFill>
                <a:schemeClr val="bg1"/>
              </a:solidFill>
              <a:latin typeface="Arial" panose="020B0604020202020204" pitchFamily="34" charset="0"/>
              <a:cs typeface="Arial" panose="020B0604020202020204" pitchFamily="34" charset="0"/>
            </a:endParaRPr>
          </a:p>
        </p:txBody>
      </p:sp>
      <p:sp>
        <p:nvSpPr>
          <p:cNvPr id="56" name="Octagon 55">
            <a:extLst>
              <a:ext uri="{FF2B5EF4-FFF2-40B4-BE49-F238E27FC236}">
                <a16:creationId xmlns:a16="http://schemas.microsoft.com/office/drawing/2014/main" id="{46C17B8E-EC19-4264-AAF5-0DBA165FF8CE}"/>
              </a:ext>
            </a:extLst>
          </p:cNvPr>
          <p:cNvSpPr/>
          <p:nvPr/>
        </p:nvSpPr>
        <p:spPr>
          <a:xfrm>
            <a:off x="2148393" y="1658203"/>
            <a:ext cx="7895214"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7E3C1B"/>
                </a:solidFill>
                <a:cs typeface="Arial" panose="020B0604020202020204" pitchFamily="34" charset="0"/>
              </a:rPr>
              <a:t>No program fees</a:t>
            </a:r>
            <a:endParaRPr kumimoji="0" lang="en-US" sz="2800" b="0" i="0" u="none" strike="noStrike" kern="1200" cap="none" spc="0" normalizeH="0" baseline="0" noProof="0" dirty="0">
              <a:ln>
                <a:noFill/>
              </a:ln>
              <a:solidFill>
                <a:srgbClr val="7E3C1B"/>
              </a:solidFill>
              <a:effectLst/>
              <a:uLnTx/>
              <a:uFillTx/>
              <a:ea typeface="+mn-ea"/>
              <a:cs typeface="Arial" panose="020B0604020202020204" pitchFamily="34" charset="0"/>
            </a:endParaRPr>
          </a:p>
        </p:txBody>
      </p:sp>
      <p:sp>
        <p:nvSpPr>
          <p:cNvPr id="57" name="Octagon 56">
            <a:extLst>
              <a:ext uri="{FF2B5EF4-FFF2-40B4-BE49-F238E27FC236}">
                <a16:creationId xmlns:a16="http://schemas.microsoft.com/office/drawing/2014/main" id="{204B4C13-231A-4F02-B25F-75C8870D640E}"/>
              </a:ext>
            </a:extLst>
          </p:cNvPr>
          <p:cNvSpPr/>
          <p:nvPr/>
        </p:nvSpPr>
        <p:spPr>
          <a:xfrm>
            <a:off x="2148393" y="2878397"/>
            <a:ext cx="7895214"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Immediate vesting</a:t>
            </a:r>
          </a:p>
        </p:txBody>
      </p:sp>
      <p:sp>
        <p:nvSpPr>
          <p:cNvPr id="58" name="Octagon 57">
            <a:extLst>
              <a:ext uri="{FF2B5EF4-FFF2-40B4-BE49-F238E27FC236}">
                <a16:creationId xmlns:a16="http://schemas.microsoft.com/office/drawing/2014/main" id="{DDD1536A-7129-458D-918B-4BB2D97B47D7}"/>
              </a:ext>
            </a:extLst>
          </p:cNvPr>
          <p:cNvSpPr/>
          <p:nvPr/>
        </p:nvSpPr>
        <p:spPr>
          <a:xfrm>
            <a:off x="2148393" y="5373442"/>
            <a:ext cx="7895214"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Portability </a:t>
            </a:r>
          </a:p>
        </p:txBody>
      </p:sp>
      <p:sp>
        <p:nvSpPr>
          <p:cNvPr id="59" name="Octagon 58">
            <a:extLst>
              <a:ext uri="{FF2B5EF4-FFF2-40B4-BE49-F238E27FC236}">
                <a16:creationId xmlns:a16="http://schemas.microsoft.com/office/drawing/2014/main" id="{254CC7D7-E57D-4702-9B8E-AF0799666DF4}"/>
              </a:ext>
            </a:extLst>
          </p:cNvPr>
          <p:cNvSpPr/>
          <p:nvPr/>
        </p:nvSpPr>
        <p:spPr>
          <a:xfrm>
            <a:off x="2148393" y="4154149"/>
            <a:ext cx="7895214"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Assets managed by CalSTRS</a:t>
            </a:r>
          </a:p>
        </p:txBody>
      </p:sp>
    </p:spTree>
    <p:custDataLst>
      <p:tags r:id="rId1"/>
    </p:custDataLst>
    <p:extLst>
      <p:ext uri="{BB962C8B-B14F-4D97-AF65-F5344CB8AC3E}">
        <p14:creationId xmlns:p14="http://schemas.microsoft.com/office/powerpoint/2010/main" val="423994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66DD223F-31D7-9446-944D-F26844D51F3F}"/>
              </a:ext>
            </a:extLst>
          </p:cNvPr>
          <p:cNvSpPr txBox="1">
            <a:spLocks/>
          </p:cNvSpPr>
          <p:nvPr/>
        </p:nvSpPr>
        <p:spPr>
          <a:xfrm>
            <a:off x="794654" y="664031"/>
            <a:ext cx="11025269"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Benefit Program features</a:t>
            </a:r>
            <a:endParaRPr lang="en-US" sz="2800" b="1" dirty="0">
              <a:solidFill>
                <a:schemeClr val="bg1"/>
              </a:solidFill>
              <a:latin typeface="Arial" panose="020B0604020202020204" pitchFamily="34" charset="0"/>
              <a:cs typeface="Arial" panose="020B0604020202020204" pitchFamily="34" charset="0"/>
            </a:endParaRPr>
          </a:p>
        </p:txBody>
      </p:sp>
      <p:sp>
        <p:nvSpPr>
          <p:cNvPr id="56" name="Octagon 55">
            <a:extLst>
              <a:ext uri="{FF2B5EF4-FFF2-40B4-BE49-F238E27FC236}">
                <a16:creationId xmlns:a16="http://schemas.microsoft.com/office/drawing/2014/main" id="{3DD6630E-FB03-4C55-88CA-585A6EBBF5AE}"/>
              </a:ext>
            </a:extLst>
          </p:cNvPr>
          <p:cNvSpPr/>
          <p:nvPr/>
        </p:nvSpPr>
        <p:spPr>
          <a:xfrm>
            <a:off x="2148393" y="1636996"/>
            <a:ext cx="7895214"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E3C1B"/>
                </a:solidFill>
                <a:effectLst/>
                <a:uLnTx/>
                <a:uFillTx/>
                <a:ea typeface="+mn-ea"/>
                <a:cs typeface="Arial" panose="020B0604020202020204" pitchFamily="34" charset="0"/>
              </a:rPr>
              <a:t>Low contribution rates</a:t>
            </a:r>
          </a:p>
        </p:txBody>
      </p:sp>
      <p:sp>
        <p:nvSpPr>
          <p:cNvPr id="57" name="Octagon 56">
            <a:extLst>
              <a:ext uri="{FF2B5EF4-FFF2-40B4-BE49-F238E27FC236}">
                <a16:creationId xmlns:a16="http://schemas.microsoft.com/office/drawing/2014/main" id="{B865E8E0-95E9-4998-9490-240969210060}"/>
              </a:ext>
            </a:extLst>
          </p:cNvPr>
          <p:cNvSpPr/>
          <p:nvPr/>
        </p:nvSpPr>
        <p:spPr>
          <a:xfrm>
            <a:off x="2148393" y="2857190"/>
            <a:ext cx="7895214"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Employer matching</a:t>
            </a:r>
          </a:p>
        </p:txBody>
      </p:sp>
      <p:sp>
        <p:nvSpPr>
          <p:cNvPr id="58" name="Octagon 57">
            <a:extLst>
              <a:ext uri="{FF2B5EF4-FFF2-40B4-BE49-F238E27FC236}">
                <a16:creationId xmlns:a16="http://schemas.microsoft.com/office/drawing/2014/main" id="{AC7E6151-1AA2-4AF2-8325-D2AEFA93717A}"/>
              </a:ext>
            </a:extLst>
          </p:cNvPr>
          <p:cNvSpPr/>
          <p:nvPr/>
        </p:nvSpPr>
        <p:spPr>
          <a:xfrm>
            <a:off x="2148393" y="5352235"/>
            <a:ext cx="7895214"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Flexibility at retirement</a:t>
            </a:r>
          </a:p>
        </p:txBody>
      </p:sp>
      <p:sp>
        <p:nvSpPr>
          <p:cNvPr id="59" name="Octagon 58">
            <a:extLst>
              <a:ext uri="{FF2B5EF4-FFF2-40B4-BE49-F238E27FC236}">
                <a16:creationId xmlns:a16="http://schemas.microsoft.com/office/drawing/2014/main" id="{879CFF06-4F8B-4A38-8C8C-BE699FA32CA9}"/>
              </a:ext>
            </a:extLst>
          </p:cNvPr>
          <p:cNvSpPr/>
          <p:nvPr/>
        </p:nvSpPr>
        <p:spPr>
          <a:xfrm>
            <a:off x="2148393" y="4132942"/>
            <a:ext cx="7895214"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Guaranteed annual interest rate</a:t>
            </a:r>
          </a:p>
        </p:txBody>
      </p:sp>
    </p:spTree>
    <p:custDataLst>
      <p:tags r:id="rId1"/>
    </p:custDataLst>
    <p:extLst>
      <p:ext uri="{BB962C8B-B14F-4D97-AF65-F5344CB8AC3E}">
        <p14:creationId xmlns:p14="http://schemas.microsoft.com/office/powerpoint/2010/main" val="175388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725C1D-2453-3340-9CF6-870333918252}"/>
              </a:ext>
            </a:extLst>
          </p:cNvPr>
          <p:cNvSpPr txBox="1">
            <a:spLocks/>
          </p:cNvSpPr>
          <p:nvPr/>
        </p:nvSpPr>
        <p:spPr>
          <a:xfrm>
            <a:off x="790543" y="646758"/>
            <a:ext cx="8115742" cy="74142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Benefit Program</a:t>
            </a:r>
            <a:endParaRPr lang="en-US" sz="3800" dirty="0">
              <a:solidFill>
                <a:schemeClr val="bg1"/>
              </a:solidFill>
            </a:endParaRPr>
          </a:p>
        </p:txBody>
      </p:sp>
      <p:pic>
        <p:nvPicPr>
          <p:cNvPr id="13" name="Picture 12">
            <a:extLst>
              <a:ext uri="{FF2B5EF4-FFF2-40B4-BE49-F238E27FC236}">
                <a16:creationId xmlns:a16="http://schemas.microsoft.com/office/drawing/2014/main" id="{A4D94F29-D020-4EEC-9121-AD78DF3EC0C0}"/>
              </a:ext>
            </a:extLst>
          </p:cNvPr>
          <p:cNvPicPr>
            <a:picLocks noChangeAspect="1"/>
          </p:cNvPicPr>
          <p:nvPr/>
        </p:nvPicPr>
        <p:blipFill>
          <a:blip r:embed="rId4"/>
          <a:srcRect/>
          <a:stretch/>
        </p:blipFill>
        <p:spPr>
          <a:xfrm>
            <a:off x="403402" y="1257738"/>
            <a:ext cx="3947830" cy="5104327"/>
          </a:xfrm>
          <a:prstGeom prst="rect">
            <a:avLst/>
          </a:prstGeom>
        </p:spPr>
      </p:pic>
      <p:sp>
        <p:nvSpPr>
          <p:cNvPr id="14" name="Rectangle 13">
            <a:extLst>
              <a:ext uri="{FF2B5EF4-FFF2-40B4-BE49-F238E27FC236}">
                <a16:creationId xmlns:a16="http://schemas.microsoft.com/office/drawing/2014/main" id="{DE72AA5F-74A0-4BCD-9A60-117E1590B0C6}"/>
              </a:ext>
            </a:extLst>
          </p:cNvPr>
          <p:cNvSpPr/>
          <p:nvPr/>
        </p:nvSpPr>
        <p:spPr>
          <a:xfrm>
            <a:off x="412722" y="6405070"/>
            <a:ext cx="11030711" cy="369332"/>
          </a:xfrm>
          <a:prstGeom prst="rect">
            <a:avLst/>
          </a:prstGeom>
        </p:spPr>
        <p:txBody>
          <a:bodyPr wrap="square">
            <a:spAutoFit/>
          </a:bodyPr>
          <a:lstStyle/>
          <a:p>
            <a:pPr lvl="0" algn="ctr">
              <a:defRPr/>
            </a:pPr>
            <a:r>
              <a:rPr lang="en-US" dirty="0">
                <a:solidFill>
                  <a:schemeClr val="bg1"/>
                </a:solidFill>
                <a:latin typeface="Arial" panose="020B0604020202020204" pitchFamily="34" charset="0"/>
                <a:cs typeface="Arial" panose="020B0604020202020204" pitchFamily="34" charset="0"/>
                <a:sym typeface="Wingdings"/>
              </a:rPr>
              <a:t> Details about Cash Balance can be found in the </a:t>
            </a:r>
            <a:r>
              <a:rPr lang="en-US" i="1" dirty="0">
                <a:solidFill>
                  <a:schemeClr val="bg1"/>
                </a:solidFill>
                <a:latin typeface="Arial" panose="020B0604020202020204" pitchFamily="34" charset="0"/>
                <a:cs typeface="Arial" panose="020B0604020202020204" pitchFamily="34" charset="0"/>
                <a:sym typeface="Wingdings"/>
              </a:rPr>
              <a:t>Cash Balance Benefit Program </a:t>
            </a:r>
            <a:r>
              <a:rPr lang="en-US" dirty="0">
                <a:solidFill>
                  <a:schemeClr val="bg1"/>
                </a:solidFill>
                <a:latin typeface="Arial" panose="020B0604020202020204" pitchFamily="34" charset="0"/>
                <a:cs typeface="Arial" panose="020B0604020202020204" pitchFamily="34" charset="0"/>
                <a:sym typeface="Wingdings"/>
              </a:rPr>
              <a:t>booklet.</a:t>
            </a:r>
            <a:endParaRPr lang="en-US" dirty="0">
              <a:solidFill>
                <a:schemeClr val="bg1"/>
              </a:solidFill>
              <a:latin typeface="Arial" panose="020B0604020202020204" pitchFamily="34" charset="0"/>
              <a:cs typeface="Arial" panose="020B0604020202020204" pitchFamily="34" charset="0"/>
            </a:endParaRPr>
          </a:p>
        </p:txBody>
      </p:sp>
      <p:sp>
        <p:nvSpPr>
          <p:cNvPr id="19" name="Octagon 18">
            <a:extLst>
              <a:ext uri="{FF2B5EF4-FFF2-40B4-BE49-F238E27FC236}">
                <a16:creationId xmlns:a16="http://schemas.microsoft.com/office/drawing/2014/main" id="{FD7EB052-ED7A-4296-919A-DCFC66117915}"/>
              </a:ext>
            </a:extLst>
          </p:cNvPr>
          <p:cNvSpPr/>
          <p:nvPr/>
        </p:nvSpPr>
        <p:spPr>
          <a:xfrm>
            <a:off x="4848414" y="1798789"/>
            <a:ext cx="7056376" cy="1005840"/>
          </a:xfrm>
          <a:prstGeom prst="octagon">
            <a:avLst/>
          </a:prstGeom>
          <a:solidFill>
            <a:srgbClr val="F2F2F2"/>
          </a:solidFill>
          <a:ln w="635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1" indent="0" defTabSz="1066800" rtl="0" eaLnBrk="1" fontAlgn="base" latinLnBrk="0" hangingPunct="1">
              <a:lnSpc>
                <a:spcPct val="100000"/>
              </a:lnSpc>
              <a:spcBef>
                <a:spcPct val="0"/>
              </a:spcBef>
              <a:spcAft>
                <a:spcPts val="0"/>
              </a:spcAft>
              <a:buClrTx/>
              <a:buSzTx/>
              <a:buFontTx/>
              <a:buNone/>
              <a:tabLst/>
              <a:defRPr/>
            </a:pPr>
            <a:r>
              <a:rPr lang="en-US" sz="2400" dirty="0">
                <a:solidFill>
                  <a:srgbClr val="7E3C1B"/>
                </a:solidFill>
                <a:latin typeface="Arial" panose="020B0604020202020204" pitchFamily="34" charset="0"/>
                <a:ea typeface="ＭＳ Ｐゴシック"/>
                <a:cs typeface="Arial" panose="020B0604020202020204" pitchFamily="34" charset="0"/>
              </a:rPr>
              <a:t>Specifically for educators who work part-time </a:t>
            </a:r>
            <a:r>
              <a:rPr lang="en-US" sz="2400">
                <a:solidFill>
                  <a:srgbClr val="7E3C1B"/>
                </a:solidFill>
                <a:latin typeface="Arial" panose="020B0604020202020204" pitchFamily="34" charset="0"/>
                <a:ea typeface="ＭＳ Ｐゴシック"/>
                <a:cs typeface="Arial" panose="020B0604020202020204" pitchFamily="34" charset="0"/>
              </a:rPr>
              <a:t>or temporarily</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endParaRPr>
          </a:p>
        </p:txBody>
      </p:sp>
      <p:sp>
        <p:nvSpPr>
          <p:cNvPr id="20" name="Octagon 19">
            <a:extLst>
              <a:ext uri="{FF2B5EF4-FFF2-40B4-BE49-F238E27FC236}">
                <a16:creationId xmlns:a16="http://schemas.microsoft.com/office/drawing/2014/main" id="{8AF3DDC1-5667-4835-891F-F2EEE4243579}"/>
              </a:ext>
            </a:extLst>
          </p:cNvPr>
          <p:cNvSpPr/>
          <p:nvPr/>
        </p:nvSpPr>
        <p:spPr>
          <a:xfrm>
            <a:off x="4856586" y="4703641"/>
            <a:ext cx="7056376" cy="1005840"/>
          </a:xfrm>
          <a:prstGeom prst="octagon">
            <a:avLst/>
          </a:prstGeom>
          <a:solidFill>
            <a:srgbClr val="F2F2F2"/>
          </a:solidFill>
          <a:ln w="635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1" indent="0" defTabSz="889000" rtl="0" eaLnBrk="1" fontAlgn="base" latinLnBrk="0" hangingPunct="1">
              <a:lnSpc>
                <a:spcPct val="100000"/>
              </a:lnSpc>
              <a:spcBef>
                <a:spcPct val="0"/>
              </a:spcBef>
              <a:spcAft>
                <a:spcPct val="20000"/>
              </a:spcAft>
              <a:buClrTx/>
              <a:buSzTx/>
              <a:buFontTx/>
              <a:buNone/>
              <a:tabLst/>
              <a:defRPr/>
            </a:pPr>
            <a:r>
              <a:rPr lang="en-US" sz="2400" dirty="0">
                <a:solidFill>
                  <a:srgbClr val="7E3C1B"/>
                </a:solidFill>
                <a:latin typeface="Arial" panose="020B0604020202020204" pitchFamily="34" charset="0"/>
                <a:ea typeface="ＭＳ Ｐゴシック"/>
                <a:cs typeface="Arial" panose="020B0604020202020204" pitchFamily="34" charset="0"/>
              </a:rPr>
              <a:t>Only in participating districts</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endParaRPr>
          </a:p>
        </p:txBody>
      </p:sp>
      <p:sp>
        <p:nvSpPr>
          <p:cNvPr id="21" name="Octagon 20">
            <a:extLst>
              <a:ext uri="{FF2B5EF4-FFF2-40B4-BE49-F238E27FC236}">
                <a16:creationId xmlns:a16="http://schemas.microsoft.com/office/drawing/2014/main" id="{EAF382B5-4962-4696-9150-2B93F399A8D5}"/>
              </a:ext>
            </a:extLst>
          </p:cNvPr>
          <p:cNvSpPr/>
          <p:nvPr/>
        </p:nvSpPr>
        <p:spPr>
          <a:xfrm>
            <a:off x="4848414" y="3252374"/>
            <a:ext cx="7056376" cy="1005840"/>
          </a:xfrm>
          <a:prstGeom prst="octagon">
            <a:avLst/>
          </a:prstGeom>
          <a:solidFill>
            <a:srgbClr val="F2F2F2"/>
          </a:solidFill>
          <a:ln w="635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1" indent="0" defTabSz="889000" rtl="0" eaLnBrk="1" fontAlgn="base" latinLnBrk="0" hangingPunct="1">
              <a:lnSpc>
                <a:spcPct val="100000"/>
              </a:lnSpc>
              <a:spcBef>
                <a:spcPct val="0"/>
              </a:spcBef>
              <a:spcAft>
                <a:spcPct val="20000"/>
              </a:spcAft>
              <a:buClrTx/>
              <a:buSzTx/>
              <a:buFontTx/>
              <a:buNone/>
              <a:tabLst/>
              <a:defRPr/>
            </a:pPr>
            <a:r>
              <a:rPr lang="en-US" sz="2400" dirty="0">
                <a:solidFill>
                  <a:srgbClr val="7E3C1B"/>
                </a:solidFill>
                <a:latin typeface="Arial" panose="020B0604020202020204" pitchFamily="34" charset="0"/>
                <a:ea typeface="ＭＳ Ｐゴシック"/>
                <a:cs typeface="Arial" panose="020B0604020202020204" pitchFamily="34" charset="0"/>
              </a:rPr>
              <a:t>Offered as an alternative to Social Security</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endParaRPr>
          </a:p>
        </p:txBody>
      </p:sp>
    </p:spTree>
    <p:custDataLst>
      <p:tags r:id="rId1"/>
    </p:custDataLst>
    <p:extLst>
      <p:ext uri="{BB962C8B-B14F-4D97-AF65-F5344CB8AC3E}">
        <p14:creationId xmlns:p14="http://schemas.microsoft.com/office/powerpoint/2010/main" val="4246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4729A15-02E1-48ED-9490-A82378873C11}"/>
              </a:ext>
            </a:extLst>
          </p:cNvPr>
          <p:cNvSpPr/>
          <p:nvPr/>
        </p:nvSpPr>
        <p:spPr>
          <a:xfrm>
            <a:off x="2189916" y="3423797"/>
            <a:ext cx="2316409" cy="1649284"/>
          </a:xfrm>
          <a:prstGeom prst="roundRect">
            <a:avLst/>
          </a:prstGeom>
          <a:solidFill>
            <a:schemeClr val="accent2">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Employee contribution</a:t>
            </a:r>
          </a:p>
          <a:p>
            <a:pPr algn="ctr"/>
            <a:r>
              <a:rPr lang="en-US" sz="2400" b="1" dirty="0">
                <a:latin typeface="Arial" panose="020B0604020202020204" pitchFamily="34" charset="0"/>
                <a:cs typeface="Arial" panose="020B0604020202020204" pitchFamily="34" charset="0"/>
              </a:rPr>
              <a:t>4%</a:t>
            </a:r>
          </a:p>
        </p:txBody>
      </p:sp>
      <p:sp>
        <p:nvSpPr>
          <p:cNvPr id="4" name="Rectangle: Rounded Corners 3">
            <a:extLst>
              <a:ext uri="{FF2B5EF4-FFF2-40B4-BE49-F238E27FC236}">
                <a16:creationId xmlns:a16="http://schemas.microsoft.com/office/drawing/2014/main" id="{2B5838A7-8534-4DAC-B449-43DD554C6A64}"/>
              </a:ext>
            </a:extLst>
          </p:cNvPr>
          <p:cNvSpPr/>
          <p:nvPr/>
        </p:nvSpPr>
        <p:spPr>
          <a:xfrm>
            <a:off x="4993018" y="2566113"/>
            <a:ext cx="2633512" cy="1132829"/>
          </a:xfrm>
          <a:prstGeom prst="roundRect">
            <a:avLst/>
          </a:prstGeom>
          <a:solidFill>
            <a:schemeClr val="accent2">
              <a:lumMod val="50000"/>
            </a:schemeClr>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Employer Contribution 4%</a:t>
            </a:r>
          </a:p>
        </p:txBody>
      </p:sp>
      <p:sp>
        <p:nvSpPr>
          <p:cNvPr id="5" name="Rectangle: Rounded Corners 4">
            <a:extLst>
              <a:ext uri="{FF2B5EF4-FFF2-40B4-BE49-F238E27FC236}">
                <a16:creationId xmlns:a16="http://schemas.microsoft.com/office/drawing/2014/main" id="{3D38627B-13F1-4C7F-86D4-A75570F31C3D}"/>
              </a:ext>
            </a:extLst>
          </p:cNvPr>
          <p:cNvSpPr/>
          <p:nvPr/>
        </p:nvSpPr>
        <p:spPr>
          <a:xfrm>
            <a:off x="8131914" y="3175895"/>
            <a:ext cx="2316409" cy="1132828"/>
          </a:xfrm>
          <a:prstGeom prst="roundRect">
            <a:avLst/>
          </a:prstGeom>
          <a:solidFill>
            <a:schemeClr val="accent2">
              <a:lumMod val="50000"/>
            </a:schemeClr>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Guaranteed interest</a:t>
            </a:r>
          </a:p>
        </p:txBody>
      </p:sp>
      <p:sp>
        <p:nvSpPr>
          <p:cNvPr id="15" name="Arrow: Down 14">
            <a:extLst>
              <a:ext uri="{FF2B5EF4-FFF2-40B4-BE49-F238E27FC236}">
                <a16:creationId xmlns:a16="http://schemas.microsoft.com/office/drawing/2014/main" id="{2AB0101D-6BD9-443A-BFEF-D00708B3E60B}"/>
              </a:ext>
            </a:extLst>
          </p:cNvPr>
          <p:cNvSpPr/>
          <p:nvPr/>
        </p:nvSpPr>
        <p:spPr>
          <a:xfrm rot="18471971">
            <a:off x="4936146" y="3938160"/>
            <a:ext cx="509456" cy="738665"/>
          </a:xfrm>
          <a:prstGeom prst="downArrow">
            <a:avLst>
              <a:gd name="adj1" fmla="val 50000"/>
              <a:gd name="adj2" fmla="val 4409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Down 15">
            <a:extLst>
              <a:ext uri="{FF2B5EF4-FFF2-40B4-BE49-F238E27FC236}">
                <a16:creationId xmlns:a16="http://schemas.microsoft.com/office/drawing/2014/main" id="{50568ADE-F76A-41E2-AFDF-B398730031E3}"/>
              </a:ext>
            </a:extLst>
          </p:cNvPr>
          <p:cNvSpPr/>
          <p:nvPr/>
        </p:nvSpPr>
        <p:spPr>
          <a:xfrm>
            <a:off x="6096001" y="3744691"/>
            <a:ext cx="497803" cy="707523"/>
          </a:xfrm>
          <a:prstGeom prst="downArrow">
            <a:avLst>
              <a:gd name="adj1" fmla="val 50000"/>
              <a:gd name="adj2" fmla="val 4409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Down 16">
            <a:extLst>
              <a:ext uri="{FF2B5EF4-FFF2-40B4-BE49-F238E27FC236}">
                <a16:creationId xmlns:a16="http://schemas.microsoft.com/office/drawing/2014/main" id="{C96FFA40-D1CF-4A0B-8F91-50AB6418100F}"/>
              </a:ext>
            </a:extLst>
          </p:cNvPr>
          <p:cNvSpPr/>
          <p:nvPr/>
        </p:nvSpPr>
        <p:spPr>
          <a:xfrm rot="2791863">
            <a:off x="7202889" y="3906955"/>
            <a:ext cx="499914" cy="745397"/>
          </a:xfrm>
          <a:prstGeom prst="downArrow">
            <a:avLst>
              <a:gd name="adj1" fmla="val 50000"/>
              <a:gd name="adj2" fmla="val 4409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C53BF413-D31F-49DA-BDC3-86EBFABFDBD9}"/>
              </a:ext>
            </a:extLst>
          </p:cNvPr>
          <p:cNvGrpSpPr/>
          <p:nvPr/>
        </p:nvGrpSpPr>
        <p:grpSpPr>
          <a:xfrm>
            <a:off x="5332210" y="4574237"/>
            <a:ext cx="1955129" cy="1654852"/>
            <a:chOff x="1143000" y="4415949"/>
            <a:chExt cx="1955129" cy="1681005"/>
          </a:xfrm>
          <a:solidFill>
            <a:schemeClr val="accent2">
              <a:lumMod val="50000"/>
            </a:schemeClr>
          </a:solidFill>
        </p:grpSpPr>
        <p:grpSp>
          <p:nvGrpSpPr>
            <p:cNvPr id="8" name="Group 7">
              <a:extLst>
                <a:ext uri="{FF2B5EF4-FFF2-40B4-BE49-F238E27FC236}">
                  <a16:creationId xmlns:a16="http://schemas.microsoft.com/office/drawing/2014/main" id="{85A6980D-5082-474D-9B1F-35DEFA693617}"/>
                </a:ext>
              </a:extLst>
            </p:cNvPr>
            <p:cNvGrpSpPr/>
            <p:nvPr/>
          </p:nvGrpSpPr>
          <p:grpSpPr>
            <a:xfrm>
              <a:off x="1143000" y="4415949"/>
              <a:ext cx="1955129" cy="1681005"/>
              <a:chOff x="1143000" y="4414995"/>
              <a:chExt cx="1955129" cy="1681005"/>
            </a:xfrm>
            <a:grpFill/>
          </p:grpSpPr>
          <p:sp>
            <p:nvSpPr>
              <p:cNvPr id="2" name="Cube 1">
                <a:extLst>
                  <a:ext uri="{FF2B5EF4-FFF2-40B4-BE49-F238E27FC236}">
                    <a16:creationId xmlns:a16="http://schemas.microsoft.com/office/drawing/2014/main" id="{19F24C11-E14D-4BB2-86B8-95B50411807B}"/>
                  </a:ext>
                </a:extLst>
              </p:cNvPr>
              <p:cNvSpPr/>
              <p:nvPr/>
            </p:nvSpPr>
            <p:spPr>
              <a:xfrm>
                <a:off x="1143000" y="4414995"/>
                <a:ext cx="1955129" cy="1681005"/>
              </a:xfrm>
              <a:prstGeom prst="cube">
                <a:avLst/>
              </a:prstGeom>
              <a:grp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50E9CCFD-D4D2-40F4-89FC-7BF108EE053C}"/>
                  </a:ext>
                </a:extLst>
              </p:cNvPr>
              <p:cNvSpPr/>
              <p:nvPr/>
            </p:nvSpPr>
            <p:spPr>
              <a:xfrm>
                <a:off x="1533735" y="4591420"/>
                <a:ext cx="1173658" cy="57319"/>
              </a:xfrm>
              <a:prstGeom prst="parallelogram">
                <a:avLst>
                  <a:gd name="adj" fmla="val 110531"/>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a:extLst>
                <a:ext uri="{FF2B5EF4-FFF2-40B4-BE49-F238E27FC236}">
                  <a16:creationId xmlns:a16="http://schemas.microsoft.com/office/drawing/2014/main" id="{0E49EA08-B61F-473E-8E52-A6FA8008639C}"/>
                </a:ext>
              </a:extLst>
            </p:cNvPr>
            <p:cNvSpPr/>
            <p:nvPr/>
          </p:nvSpPr>
          <p:spPr>
            <a:xfrm>
              <a:off x="1309192" y="5024274"/>
              <a:ext cx="1219200" cy="656546"/>
            </a:xfrm>
            <a:prstGeom prst="rect">
              <a:avLst/>
            </a:prstGeom>
            <a:grpFill/>
          </p:spPr>
          <p:txBody>
            <a:bodyPr wrap="square">
              <a:spAutoFit/>
            </a:bodyPr>
            <a:lstStyle/>
            <a:p>
              <a:pPr algn="ctr"/>
              <a:r>
                <a:rPr lang="en-US" sz="3600" b="1" dirty="0">
                  <a:solidFill>
                    <a:schemeClr val="bg1"/>
                  </a:solidFill>
                  <a:latin typeface="Arial" panose="020B0604020202020204" pitchFamily="34" charset="0"/>
                  <a:cs typeface="Arial" panose="020B0604020202020204" pitchFamily="34" charset="0"/>
                </a:rPr>
                <a:t>CB</a:t>
              </a:r>
            </a:p>
          </p:txBody>
        </p:sp>
      </p:grpSp>
      <p:pic>
        <p:nvPicPr>
          <p:cNvPr id="13" name="Graphic 12" descr="Open hand">
            <a:extLst>
              <a:ext uri="{FF2B5EF4-FFF2-40B4-BE49-F238E27FC236}">
                <a16:creationId xmlns:a16="http://schemas.microsoft.com/office/drawing/2014/main" id="{1DF38C1E-0317-4780-AF5F-05988A77D7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31898" y="1600467"/>
            <a:ext cx="1278502" cy="1278502"/>
          </a:xfrm>
          <a:prstGeom prst="rect">
            <a:avLst/>
          </a:prstGeom>
        </p:spPr>
      </p:pic>
      <p:pic>
        <p:nvPicPr>
          <p:cNvPr id="18" name="Graphic 17" descr="Money">
            <a:extLst>
              <a:ext uri="{FF2B5EF4-FFF2-40B4-BE49-F238E27FC236}">
                <a16:creationId xmlns:a16="http://schemas.microsoft.com/office/drawing/2014/main" id="{FD631828-5E4A-4D10-B8E7-F0F81AE80F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61548" y="1093957"/>
            <a:ext cx="1096452" cy="1096452"/>
          </a:xfrm>
          <a:prstGeom prst="rect">
            <a:avLst/>
          </a:prstGeom>
        </p:spPr>
      </p:pic>
      <p:sp>
        <p:nvSpPr>
          <p:cNvPr id="26" name="Freeform: Shape 25">
            <a:extLst>
              <a:ext uri="{FF2B5EF4-FFF2-40B4-BE49-F238E27FC236}">
                <a16:creationId xmlns:a16="http://schemas.microsoft.com/office/drawing/2014/main" id="{014C5101-28A3-48C0-B674-16F26F6F7E30}"/>
              </a:ext>
            </a:extLst>
          </p:cNvPr>
          <p:cNvSpPr/>
          <p:nvPr/>
        </p:nvSpPr>
        <p:spPr>
          <a:xfrm>
            <a:off x="3484183" y="1600467"/>
            <a:ext cx="611800" cy="602912"/>
          </a:xfrm>
          <a:custGeom>
            <a:avLst/>
            <a:gdLst>
              <a:gd name="connsiteX0" fmla="*/ 0 w 333375"/>
              <a:gd name="connsiteY0" fmla="*/ 0 h 342900"/>
              <a:gd name="connsiteX1" fmla="*/ 0 w 333375"/>
              <a:gd name="connsiteY1" fmla="*/ 342900 h 342900"/>
              <a:gd name="connsiteX2" fmla="*/ 341948 w 333375"/>
              <a:gd name="connsiteY2" fmla="*/ 342900 h 342900"/>
              <a:gd name="connsiteX3" fmla="*/ 0 w 333375"/>
              <a:gd name="connsiteY3" fmla="*/ 0 h 342900"/>
            </a:gdLst>
            <a:ahLst/>
            <a:cxnLst>
              <a:cxn ang="0">
                <a:pos x="connsiteX0" y="connsiteY0"/>
              </a:cxn>
              <a:cxn ang="0">
                <a:pos x="connsiteX1" y="connsiteY1"/>
              </a:cxn>
              <a:cxn ang="0">
                <a:pos x="connsiteX2" y="connsiteY2"/>
              </a:cxn>
              <a:cxn ang="0">
                <a:pos x="connsiteX3" y="connsiteY3"/>
              </a:cxn>
            </a:cxnLst>
            <a:rect l="l" t="t" r="r" b="b"/>
            <a:pathLst>
              <a:path w="333375" h="342900">
                <a:moveTo>
                  <a:pt x="0" y="0"/>
                </a:moveTo>
                <a:lnTo>
                  <a:pt x="0" y="342900"/>
                </a:lnTo>
                <a:lnTo>
                  <a:pt x="341948" y="342900"/>
                </a:lnTo>
                <a:cubicBezTo>
                  <a:pt x="332423" y="157163"/>
                  <a:pt x="184785" y="9525"/>
                  <a:pt x="0" y="0"/>
                </a:cubicBezTo>
                <a:close/>
              </a:path>
            </a:pathLst>
          </a:custGeom>
          <a:solidFill>
            <a:srgbClr val="A04E22"/>
          </a:solidFill>
          <a:ln w="9525" cap="flat">
            <a:solidFill>
              <a:srgbClr val="F2F2F2"/>
            </a:solidFill>
            <a:prstDash val="solid"/>
            <a:miter/>
          </a:ln>
        </p:spPr>
        <p:txBody>
          <a:bodyPr rtlCol="0" anchor="ctr"/>
          <a:lstStyle/>
          <a:p>
            <a:endParaRPr lang="en-US" dirty="0"/>
          </a:p>
        </p:txBody>
      </p:sp>
      <p:pic>
        <p:nvPicPr>
          <p:cNvPr id="29" name="Graphic 28" descr="Thumbs up sign">
            <a:extLst>
              <a:ext uri="{FF2B5EF4-FFF2-40B4-BE49-F238E27FC236}">
                <a16:creationId xmlns:a16="http://schemas.microsoft.com/office/drawing/2014/main" id="{88BA6B8B-6FBD-46FE-9531-85190C8DDB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77674" y="2208765"/>
            <a:ext cx="975926" cy="975926"/>
          </a:xfrm>
          <a:prstGeom prst="rect">
            <a:avLst/>
          </a:prstGeom>
        </p:spPr>
      </p:pic>
      <p:sp>
        <p:nvSpPr>
          <p:cNvPr id="30" name="TextBox 29">
            <a:extLst>
              <a:ext uri="{FF2B5EF4-FFF2-40B4-BE49-F238E27FC236}">
                <a16:creationId xmlns:a16="http://schemas.microsoft.com/office/drawing/2014/main" id="{F5E98881-2587-4D1D-BBA9-C1603991C1E6}"/>
              </a:ext>
            </a:extLst>
          </p:cNvPr>
          <p:cNvSpPr txBox="1"/>
          <p:nvPr/>
        </p:nvSpPr>
        <p:spPr>
          <a:xfrm>
            <a:off x="8839200" y="1381843"/>
            <a:ext cx="1278502" cy="1107996"/>
          </a:xfrm>
          <a:prstGeom prst="rect">
            <a:avLst/>
          </a:prstGeom>
          <a:noFill/>
          <a:ln>
            <a:noFill/>
          </a:ln>
        </p:spPr>
        <p:txBody>
          <a:bodyPr wrap="square" rtlCol="0">
            <a:spAutoFit/>
          </a:bodyPr>
          <a:lstStyle/>
          <a:p>
            <a:r>
              <a:rPr lang="en-US" sz="6600" b="1" dirty="0">
                <a:solidFill>
                  <a:srgbClr val="7E3C1B"/>
                </a:solidFill>
              </a:rPr>
              <a:t>%</a:t>
            </a:r>
          </a:p>
        </p:txBody>
      </p:sp>
      <p:sp>
        <p:nvSpPr>
          <p:cNvPr id="12" name="Pie 11">
            <a:extLst>
              <a:ext uri="{FF2B5EF4-FFF2-40B4-BE49-F238E27FC236}">
                <a16:creationId xmlns:a16="http://schemas.microsoft.com/office/drawing/2014/main" id="{DDE2A008-F0C0-F041-912C-B8CB194FC3D7}"/>
              </a:ext>
            </a:extLst>
          </p:cNvPr>
          <p:cNvSpPr/>
          <p:nvPr/>
        </p:nvSpPr>
        <p:spPr>
          <a:xfrm>
            <a:off x="2760308" y="1589834"/>
            <a:ext cx="1346308" cy="1346308"/>
          </a:xfrm>
          <a:prstGeom prst="pie">
            <a:avLst/>
          </a:prstGeom>
          <a:solidFill>
            <a:srgbClr val="7E3C1B"/>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Title 1">
            <a:extLst>
              <a:ext uri="{FF2B5EF4-FFF2-40B4-BE49-F238E27FC236}">
                <a16:creationId xmlns:a16="http://schemas.microsoft.com/office/drawing/2014/main" id="{B6A171D1-5100-4AB6-B225-3EF92CD32D20}"/>
              </a:ext>
            </a:extLst>
          </p:cNvPr>
          <p:cNvSpPr txBox="1">
            <a:spLocks/>
          </p:cNvSpPr>
          <p:nvPr/>
        </p:nvSpPr>
        <p:spPr>
          <a:xfrm>
            <a:off x="818623" y="617135"/>
            <a:ext cx="9826549" cy="7414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Benefit Program funding</a:t>
            </a:r>
            <a:endParaRPr lang="en-US" sz="3800" dirty="0">
              <a:solidFill>
                <a:srgbClr val="7E3C1B"/>
              </a:solidFill>
            </a:endParaRPr>
          </a:p>
        </p:txBody>
      </p:sp>
      <p:sp>
        <p:nvSpPr>
          <p:cNvPr id="21" name="Rectangle 20">
            <a:extLst>
              <a:ext uri="{FF2B5EF4-FFF2-40B4-BE49-F238E27FC236}">
                <a16:creationId xmlns:a16="http://schemas.microsoft.com/office/drawing/2014/main" id="{C959B0EB-FBA5-4CD9-8D1F-2DAE4322B224}"/>
              </a:ext>
            </a:extLst>
          </p:cNvPr>
          <p:cNvSpPr/>
          <p:nvPr/>
        </p:nvSpPr>
        <p:spPr>
          <a:xfrm>
            <a:off x="0" y="6260940"/>
            <a:ext cx="12192000" cy="584775"/>
          </a:xfrm>
          <a:prstGeom prst="rect">
            <a:avLst/>
          </a:prstGeom>
        </p:spPr>
        <p:txBody>
          <a:bodyPr wrap="square">
            <a:spAutoFit/>
          </a:bodyPr>
          <a:lstStyle/>
          <a:p>
            <a:pPr lvl="0" algn="ctr">
              <a:defRPr/>
            </a:pPr>
            <a:r>
              <a:rPr lang="en-US" sz="2800" dirty="0">
                <a:solidFill>
                  <a:srgbClr val="7E3C1B"/>
                </a:solidFill>
                <a:latin typeface="Arial" panose="020B0604020202020204" pitchFamily="34" charset="0"/>
                <a:cs typeface="Arial" panose="020B0604020202020204" pitchFamily="34" charset="0"/>
                <a:sym typeface="Wingdings"/>
              </a:rPr>
              <a:t>Consider a rollover from other qualified retirement plans</a:t>
            </a:r>
            <a:r>
              <a:rPr lang="en-US" sz="3200" dirty="0">
                <a:solidFill>
                  <a:srgbClr val="7E3C1B"/>
                </a:solidFill>
                <a:latin typeface="Arial" panose="020B0604020202020204" pitchFamily="34" charset="0"/>
                <a:cs typeface="Arial" panose="020B0604020202020204" pitchFamily="34" charset="0"/>
                <a:sym typeface="Wingdings"/>
              </a:rPr>
              <a:t>.</a:t>
            </a:r>
            <a:endParaRPr lang="en-US" sz="3200" dirty="0">
              <a:solidFill>
                <a:srgbClr val="7E3C1B"/>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5724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25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25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42" presetClass="path" presetSubtype="0" accel="50000" decel="50000" fill="hold" grpId="1" nodeType="withEffect">
                                  <p:stCondLst>
                                    <p:cond delay="0"/>
                                  </p:stCondLst>
                                  <p:childTnLst>
                                    <p:animMotion origin="layout" path="M 2.70833E-6 -4.81481E-6 L 0.24726 0.4794 " pathEditMode="relative" rAng="0" ptsTypes="AA">
                                      <p:cBhvr>
                                        <p:cTn id="34" dur="1500" fill="hold"/>
                                        <p:tgtEl>
                                          <p:spTgt spid="26"/>
                                        </p:tgtEl>
                                        <p:attrNameLst>
                                          <p:attrName>ppt_x</p:attrName>
                                          <p:attrName>ppt_y</p:attrName>
                                        </p:attrNameLst>
                                      </p:cBhvr>
                                      <p:rCtr x="12357" y="23958"/>
                                    </p:animMotion>
                                  </p:childTnLst>
                                </p:cTn>
                              </p:par>
                              <p:par>
                                <p:cTn id="35" presetID="10" presetClass="exit" presetSubtype="0" fill="hold" grpId="2" nodeType="withEffect">
                                  <p:stCondLst>
                                    <p:cond delay="1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42" presetClass="path" presetSubtype="0" accel="50000" decel="50000" fill="hold" nodeType="withEffect">
                                  <p:stCondLst>
                                    <p:cond delay="0"/>
                                  </p:stCondLst>
                                  <p:childTnLst>
                                    <p:animMotion origin="layout" path="M 2.08333E-6 -1.85185E-6 L 2.08333E-6 0.55625 " pathEditMode="relative" rAng="0" ptsTypes="AA">
                                      <p:cBhvr>
                                        <p:cTn id="39" dur="1500" fill="hold"/>
                                        <p:tgtEl>
                                          <p:spTgt spid="18"/>
                                        </p:tgtEl>
                                        <p:attrNameLst>
                                          <p:attrName>ppt_x</p:attrName>
                                          <p:attrName>ppt_y</p:attrName>
                                        </p:attrNameLst>
                                      </p:cBhvr>
                                      <p:rCtr x="0" y="27801"/>
                                    </p:animMotion>
                                  </p:childTnLst>
                                </p:cTn>
                              </p:par>
                              <p:par>
                                <p:cTn id="40" presetID="10" presetClass="exit" presetSubtype="0" fill="hold" nodeType="withEffect">
                                  <p:stCondLst>
                                    <p:cond delay="100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42" presetClass="path" presetSubtype="0" accel="50000" decel="50000" fill="hold" grpId="1" nodeType="withEffect">
                                  <p:stCondLst>
                                    <p:cond delay="0"/>
                                  </p:stCondLst>
                                  <p:childTnLst>
                                    <p:animMotion origin="layout" path="M -3.75E-6 4.07407E-6 L -0.32825 0.47199 " pathEditMode="relative" rAng="0" ptsTypes="AA">
                                      <p:cBhvr>
                                        <p:cTn id="44" dur="1500" fill="hold"/>
                                        <p:tgtEl>
                                          <p:spTgt spid="30"/>
                                        </p:tgtEl>
                                        <p:attrNameLst>
                                          <p:attrName>ppt_x</p:attrName>
                                          <p:attrName>ppt_y</p:attrName>
                                        </p:attrNameLst>
                                      </p:cBhvr>
                                      <p:rCtr x="-16419" y="23588"/>
                                    </p:animMotion>
                                  </p:childTnLst>
                                </p:cTn>
                              </p:par>
                              <p:par>
                                <p:cTn id="45" presetID="10" presetClass="exit" presetSubtype="0" fill="hold" grpId="2" nodeType="withEffect">
                                  <p:stCondLst>
                                    <p:cond delay="100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 presetClass="entr" presetSubtype="0" fill="hold" grpId="0" nodeType="withEffect">
                                  <p:stCondLst>
                                    <p:cond delay="100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5" grpId="0" animBg="1"/>
      <p:bldP spid="16" grpId="0" animBg="1"/>
      <p:bldP spid="17" grpId="0" animBg="1"/>
      <p:bldP spid="26" grpId="0" animBg="1"/>
      <p:bldP spid="26" grpId="1" animBg="1"/>
      <p:bldP spid="26" grpId="2" animBg="1"/>
      <p:bldP spid="30" grpId="0"/>
      <p:bldP spid="30" grpId="1"/>
      <p:bldP spid="30" grpId="2"/>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2756" y="475391"/>
            <a:ext cx="10120085" cy="866092"/>
          </a:xfrm>
          <a:prstGeom prst="rect">
            <a:avLst/>
          </a:prstGeom>
        </p:spPr>
        <p:txBody>
          <a:bodyPr lIns="57598" tIns="28799" rIns="57598" bIns="28799" anchor="ctr">
            <a:no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prstClr val="white"/>
                </a:solidFill>
                <a:effectLst>
                  <a:outerShdw blurRad="38100" dist="38100" dir="2700000" algn="tl">
                    <a:srgbClr val="000000">
                      <a:alpha val="43137"/>
                    </a:srgbClr>
                  </a:outerShdw>
                </a:effectLst>
                <a:latin typeface="Arial" panose="020B0604020202020204"/>
              </a:rPr>
              <a:t>Cash Balance Benefit account distributions</a:t>
            </a:r>
          </a:p>
        </p:txBody>
      </p:sp>
      <p:sp>
        <p:nvSpPr>
          <p:cNvPr id="7" name="Freeform 6"/>
          <p:cNvSpPr/>
          <p:nvPr/>
        </p:nvSpPr>
        <p:spPr>
          <a:xfrm>
            <a:off x="1621531" y="1871646"/>
            <a:ext cx="4206240" cy="1645920"/>
          </a:xfrm>
          <a:custGeom>
            <a:avLst/>
            <a:gdLst>
              <a:gd name="connsiteX0" fmla="*/ 0 w 1533492"/>
              <a:gd name="connsiteY0" fmla="*/ 122679 h 1226794"/>
              <a:gd name="connsiteX1" fmla="*/ 122679 w 1533492"/>
              <a:gd name="connsiteY1" fmla="*/ 0 h 1226794"/>
              <a:gd name="connsiteX2" fmla="*/ 1410813 w 1533492"/>
              <a:gd name="connsiteY2" fmla="*/ 0 h 1226794"/>
              <a:gd name="connsiteX3" fmla="*/ 1533492 w 1533492"/>
              <a:gd name="connsiteY3" fmla="*/ 122679 h 1226794"/>
              <a:gd name="connsiteX4" fmla="*/ 1533492 w 1533492"/>
              <a:gd name="connsiteY4" fmla="*/ 1104115 h 1226794"/>
              <a:gd name="connsiteX5" fmla="*/ 1410813 w 1533492"/>
              <a:gd name="connsiteY5" fmla="*/ 1226794 h 1226794"/>
              <a:gd name="connsiteX6" fmla="*/ 122679 w 1533492"/>
              <a:gd name="connsiteY6" fmla="*/ 1226794 h 1226794"/>
              <a:gd name="connsiteX7" fmla="*/ 0 w 1533492"/>
              <a:gd name="connsiteY7" fmla="*/ 1104115 h 1226794"/>
              <a:gd name="connsiteX8" fmla="*/ 0 w 1533492"/>
              <a:gd name="connsiteY8" fmla="*/ 122679 h 122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492" h="1226794">
                <a:moveTo>
                  <a:pt x="0" y="122679"/>
                </a:moveTo>
                <a:cubicBezTo>
                  <a:pt x="0" y="54925"/>
                  <a:pt x="54925" y="0"/>
                  <a:pt x="122679" y="0"/>
                </a:cubicBezTo>
                <a:lnTo>
                  <a:pt x="1410813" y="0"/>
                </a:lnTo>
                <a:cubicBezTo>
                  <a:pt x="1478567" y="0"/>
                  <a:pt x="1533492" y="54925"/>
                  <a:pt x="1533492" y="122679"/>
                </a:cubicBezTo>
                <a:lnTo>
                  <a:pt x="1533492" y="1104115"/>
                </a:lnTo>
                <a:cubicBezTo>
                  <a:pt x="1533492" y="1171869"/>
                  <a:pt x="1478567" y="1226794"/>
                  <a:pt x="1410813" y="1226794"/>
                </a:cubicBezTo>
                <a:lnTo>
                  <a:pt x="122679" y="1226794"/>
                </a:lnTo>
                <a:cubicBezTo>
                  <a:pt x="54925" y="1226794"/>
                  <a:pt x="0" y="1171869"/>
                  <a:pt x="0" y="1104115"/>
                </a:cubicBezTo>
                <a:lnTo>
                  <a:pt x="0" y="122679"/>
                </a:lnTo>
                <a:close/>
              </a:path>
            </a:pathLst>
          </a:custGeom>
          <a:solidFill>
            <a:srgbClr val="DCC2BC"/>
          </a:solidFill>
          <a:ln w="38100">
            <a:solidFill>
              <a:srgbClr val="7E3C1B"/>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8797" tIns="98797" rIns="98797" bIns="98797" spcCol="1270" anchor="ctr"/>
          <a:lstStyle/>
          <a:p>
            <a:pPr algn="ctr" defTabSz="1466850">
              <a:lnSpc>
                <a:spcPct val="90000"/>
              </a:lnSpc>
              <a:spcAft>
                <a:spcPct val="35000"/>
              </a:spcAft>
              <a:defRPr/>
            </a:pPr>
            <a:r>
              <a:rPr lang="en-US" sz="2800" b="1" dirty="0">
                <a:solidFill>
                  <a:srgbClr val="7E3C1B"/>
                </a:solidFill>
                <a:effectLst>
                  <a:outerShdw blurRad="38100" dist="38100" dir="2700000" algn="tl">
                    <a:srgbClr val="000000">
                      <a:alpha val="43137"/>
                    </a:srgbClr>
                  </a:outerShdw>
                </a:effectLst>
                <a:latin typeface="Arial" panose="020B0604020202020204"/>
              </a:rPr>
              <a:t>Lump sum</a:t>
            </a:r>
          </a:p>
        </p:txBody>
      </p:sp>
      <p:sp>
        <p:nvSpPr>
          <p:cNvPr id="9" name="Freeform 8"/>
          <p:cNvSpPr/>
          <p:nvPr/>
        </p:nvSpPr>
        <p:spPr>
          <a:xfrm>
            <a:off x="6919740" y="1871646"/>
            <a:ext cx="4206240" cy="1645920"/>
          </a:xfrm>
          <a:custGeom>
            <a:avLst/>
            <a:gdLst>
              <a:gd name="connsiteX0" fmla="*/ 0 w 1533492"/>
              <a:gd name="connsiteY0" fmla="*/ 122679 h 1226794"/>
              <a:gd name="connsiteX1" fmla="*/ 122679 w 1533492"/>
              <a:gd name="connsiteY1" fmla="*/ 0 h 1226794"/>
              <a:gd name="connsiteX2" fmla="*/ 1410813 w 1533492"/>
              <a:gd name="connsiteY2" fmla="*/ 0 h 1226794"/>
              <a:gd name="connsiteX3" fmla="*/ 1533492 w 1533492"/>
              <a:gd name="connsiteY3" fmla="*/ 122679 h 1226794"/>
              <a:gd name="connsiteX4" fmla="*/ 1533492 w 1533492"/>
              <a:gd name="connsiteY4" fmla="*/ 1104115 h 1226794"/>
              <a:gd name="connsiteX5" fmla="*/ 1410813 w 1533492"/>
              <a:gd name="connsiteY5" fmla="*/ 1226794 h 1226794"/>
              <a:gd name="connsiteX6" fmla="*/ 122679 w 1533492"/>
              <a:gd name="connsiteY6" fmla="*/ 1226794 h 1226794"/>
              <a:gd name="connsiteX7" fmla="*/ 0 w 1533492"/>
              <a:gd name="connsiteY7" fmla="*/ 1104115 h 1226794"/>
              <a:gd name="connsiteX8" fmla="*/ 0 w 1533492"/>
              <a:gd name="connsiteY8" fmla="*/ 122679 h 122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492" h="1226794">
                <a:moveTo>
                  <a:pt x="0" y="122679"/>
                </a:moveTo>
                <a:cubicBezTo>
                  <a:pt x="0" y="54925"/>
                  <a:pt x="54925" y="0"/>
                  <a:pt x="122679" y="0"/>
                </a:cubicBezTo>
                <a:lnTo>
                  <a:pt x="1410813" y="0"/>
                </a:lnTo>
                <a:cubicBezTo>
                  <a:pt x="1478567" y="0"/>
                  <a:pt x="1533492" y="54925"/>
                  <a:pt x="1533492" y="122679"/>
                </a:cubicBezTo>
                <a:lnTo>
                  <a:pt x="1533492" y="1104115"/>
                </a:lnTo>
                <a:cubicBezTo>
                  <a:pt x="1533492" y="1171869"/>
                  <a:pt x="1478567" y="1226794"/>
                  <a:pt x="1410813" y="1226794"/>
                </a:cubicBezTo>
                <a:lnTo>
                  <a:pt x="122679" y="1226794"/>
                </a:lnTo>
                <a:cubicBezTo>
                  <a:pt x="54925" y="1226794"/>
                  <a:pt x="0" y="1171869"/>
                  <a:pt x="0" y="1104115"/>
                </a:cubicBezTo>
                <a:lnTo>
                  <a:pt x="0" y="122679"/>
                </a:lnTo>
                <a:close/>
              </a:path>
            </a:pathLst>
          </a:custGeom>
          <a:solidFill>
            <a:srgbClr val="DCC2BC"/>
          </a:solidFill>
          <a:ln w="38100">
            <a:solidFill>
              <a:srgbClr val="7E3C1B"/>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8797" tIns="98797" rIns="98797" bIns="98797" spcCol="1270" anchor="ctr"/>
          <a:lstStyle/>
          <a:p>
            <a:pPr algn="ctr" defTabSz="1466850">
              <a:lnSpc>
                <a:spcPct val="90000"/>
              </a:lnSpc>
              <a:spcAft>
                <a:spcPct val="35000"/>
              </a:spcAft>
            </a:pPr>
            <a:r>
              <a:rPr lang="en-US" sz="2800" b="1" dirty="0">
                <a:solidFill>
                  <a:srgbClr val="7E3C1B"/>
                </a:solidFill>
                <a:effectLst>
                  <a:outerShdw blurRad="38100" dist="38100" dir="2700000" algn="tl">
                    <a:srgbClr val="000000">
                      <a:alpha val="43137"/>
                    </a:srgbClr>
                  </a:outerShdw>
                </a:effectLst>
                <a:latin typeface="Arial" panose="020B0604020202020204"/>
              </a:rPr>
              <a:t>Lifetime annuity</a:t>
            </a:r>
          </a:p>
        </p:txBody>
      </p:sp>
      <p:sp>
        <p:nvSpPr>
          <p:cNvPr id="13" name="Content Placeholder 2"/>
          <p:cNvSpPr>
            <a:spLocks noGrp="1"/>
          </p:cNvSpPr>
          <p:nvPr>
            <p:ph idx="4294967295"/>
          </p:nvPr>
        </p:nvSpPr>
        <p:spPr>
          <a:xfrm>
            <a:off x="1216925" y="5863273"/>
            <a:ext cx="9758149" cy="566057"/>
          </a:xfrm>
        </p:spPr>
        <p:txBody>
          <a:bodyPr>
            <a:noAutofit/>
          </a:bodyPr>
          <a:lstStyle/>
          <a:p>
            <a:pPr marL="0" indent="0" algn="ctr">
              <a:lnSpc>
                <a:spcPct val="100000"/>
              </a:lnSpc>
              <a:buNone/>
              <a:defRPr/>
            </a:pPr>
            <a:r>
              <a:rPr lang="en-US" sz="2400" dirty="0">
                <a:solidFill>
                  <a:schemeClr val="bg1"/>
                </a:solidFill>
              </a:rPr>
              <a:t>Review your choices and tax considerations with a tax professional.</a:t>
            </a:r>
            <a:endParaRPr lang="en-US" sz="2400" i="1" dirty="0">
              <a:solidFill>
                <a:schemeClr val="bg1"/>
              </a:solidFill>
            </a:endParaRPr>
          </a:p>
        </p:txBody>
      </p:sp>
      <p:sp>
        <p:nvSpPr>
          <p:cNvPr id="15" name="Freeform 8">
            <a:extLst>
              <a:ext uri="{FF2B5EF4-FFF2-40B4-BE49-F238E27FC236}">
                <a16:creationId xmlns:a16="http://schemas.microsoft.com/office/drawing/2014/main" id="{51BC26EC-C98C-493E-B60A-56C711E6619C}"/>
              </a:ext>
            </a:extLst>
          </p:cNvPr>
          <p:cNvSpPr/>
          <p:nvPr/>
        </p:nvSpPr>
        <p:spPr>
          <a:xfrm>
            <a:off x="3992879" y="4047729"/>
            <a:ext cx="4206240" cy="1645920"/>
          </a:xfrm>
          <a:custGeom>
            <a:avLst/>
            <a:gdLst>
              <a:gd name="connsiteX0" fmla="*/ 0 w 1533492"/>
              <a:gd name="connsiteY0" fmla="*/ 122679 h 1226794"/>
              <a:gd name="connsiteX1" fmla="*/ 122679 w 1533492"/>
              <a:gd name="connsiteY1" fmla="*/ 0 h 1226794"/>
              <a:gd name="connsiteX2" fmla="*/ 1410813 w 1533492"/>
              <a:gd name="connsiteY2" fmla="*/ 0 h 1226794"/>
              <a:gd name="connsiteX3" fmla="*/ 1533492 w 1533492"/>
              <a:gd name="connsiteY3" fmla="*/ 122679 h 1226794"/>
              <a:gd name="connsiteX4" fmla="*/ 1533492 w 1533492"/>
              <a:gd name="connsiteY4" fmla="*/ 1104115 h 1226794"/>
              <a:gd name="connsiteX5" fmla="*/ 1410813 w 1533492"/>
              <a:gd name="connsiteY5" fmla="*/ 1226794 h 1226794"/>
              <a:gd name="connsiteX6" fmla="*/ 122679 w 1533492"/>
              <a:gd name="connsiteY6" fmla="*/ 1226794 h 1226794"/>
              <a:gd name="connsiteX7" fmla="*/ 0 w 1533492"/>
              <a:gd name="connsiteY7" fmla="*/ 1104115 h 1226794"/>
              <a:gd name="connsiteX8" fmla="*/ 0 w 1533492"/>
              <a:gd name="connsiteY8" fmla="*/ 122679 h 122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492" h="1226794">
                <a:moveTo>
                  <a:pt x="0" y="122679"/>
                </a:moveTo>
                <a:cubicBezTo>
                  <a:pt x="0" y="54925"/>
                  <a:pt x="54925" y="0"/>
                  <a:pt x="122679" y="0"/>
                </a:cubicBezTo>
                <a:lnTo>
                  <a:pt x="1410813" y="0"/>
                </a:lnTo>
                <a:cubicBezTo>
                  <a:pt x="1478567" y="0"/>
                  <a:pt x="1533492" y="54925"/>
                  <a:pt x="1533492" y="122679"/>
                </a:cubicBezTo>
                <a:lnTo>
                  <a:pt x="1533492" y="1104115"/>
                </a:lnTo>
                <a:cubicBezTo>
                  <a:pt x="1533492" y="1171869"/>
                  <a:pt x="1478567" y="1226794"/>
                  <a:pt x="1410813" y="1226794"/>
                </a:cubicBezTo>
                <a:lnTo>
                  <a:pt x="122679" y="1226794"/>
                </a:lnTo>
                <a:cubicBezTo>
                  <a:pt x="54925" y="1226794"/>
                  <a:pt x="0" y="1171869"/>
                  <a:pt x="0" y="1104115"/>
                </a:cubicBezTo>
                <a:lnTo>
                  <a:pt x="0" y="122679"/>
                </a:lnTo>
                <a:close/>
              </a:path>
            </a:pathLst>
          </a:custGeom>
          <a:solidFill>
            <a:srgbClr val="DCC2BC"/>
          </a:solidFill>
          <a:ln w="38100">
            <a:solidFill>
              <a:srgbClr val="7E3C1B"/>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8797" tIns="98797" rIns="98797" bIns="98797" spcCol="1270" anchor="ctr"/>
          <a:lstStyle/>
          <a:p>
            <a:pPr algn="ctr" defTabSz="1466850">
              <a:lnSpc>
                <a:spcPct val="90000"/>
              </a:lnSpc>
              <a:spcAft>
                <a:spcPct val="35000"/>
              </a:spcAft>
            </a:pPr>
            <a:r>
              <a:rPr lang="en-US" sz="2800" b="1" dirty="0">
                <a:solidFill>
                  <a:srgbClr val="7E3C1B"/>
                </a:solidFill>
                <a:effectLst>
                  <a:outerShdw blurRad="38100" dist="38100" dir="2700000" algn="tl">
                    <a:srgbClr val="000000">
                      <a:alpha val="43137"/>
                    </a:srgbClr>
                  </a:outerShdw>
                </a:effectLst>
                <a:latin typeface="Arial" panose="020B0604020202020204"/>
              </a:rPr>
              <a:t>Period-certain annuity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821870" y="449689"/>
            <a:ext cx="5985933" cy="914400"/>
          </a:xfrm>
          <a:prstGeom prst="rect">
            <a:avLst/>
          </a:prstGeom>
        </p:spPr>
        <p:txBody>
          <a:bodyPr lIns="57598" tIns="28799" rIns="57598" bIns="28799" anchor="ctr">
            <a:norm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prstClr val="white"/>
                </a:solidFill>
                <a:effectLst>
                  <a:outerShdw blurRad="38100" dist="38100" dir="2700000" algn="tl">
                    <a:srgbClr val="000000">
                      <a:alpha val="43137"/>
                    </a:srgbClr>
                  </a:outerShdw>
                </a:effectLst>
                <a:latin typeface="Arial" panose="020B0604020202020204"/>
              </a:rPr>
              <a:t>Lump-sum payment</a:t>
            </a:r>
          </a:p>
        </p:txBody>
      </p:sp>
      <p:sp>
        <p:nvSpPr>
          <p:cNvPr id="12" name="Right Arrow 11"/>
          <p:cNvSpPr/>
          <p:nvPr/>
        </p:nvSpPr>
        <p:spPr bwMode="auto">
          <a:xfrm>
            <a:off x="4064603" y="1876225"/>
            <a:ext cx="2743200" cy="2743200"/>
          </a:xfrm>
          <a:prstGeom prst="rightArrow">
            <a:avLst/>
          </a:prstGeom>
          <a:solidFill>
            <a:srgbClr val="7E3C1B"/>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Freeform 12"/>
          <p:cNvSpPr/>
          <p:nvPr/>
        </p:nvSpPr>
        <p:spPr bwMode="auto">
          <a:xfrm>
            <a:off x="3067355" y="2699185"/>
            <a:ext cx="2194560" cy="109728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defRPr/>
            </a:pPr>
            <a:r>
              <a:rPr lang="en-US" sz="3200" b="1" dirty="0">
                <a:solidFill>
                  <a:srgbClr val="7E3C1B"/>
                </a:solidFill>
                <a:latin typeface="Arial" panose="020B0604020202020204"/>
              </a:rPr>
              <a:t>Account balance</a:t>
            </a:r>
          </a:p>
        </p:txBody>
      </p:sp>
      <p:sp>
        <p:nvSpPr>
          <p:cNvPr id="18" name="Freeform 17"/>
          <p:cNvSpPr/>
          <p:nvPr/>
        </p:nvSpPr>
        <p:spPr bwMode="auto">
          <a:xfrm>
            <a:off x="6807803" y="1850064"/>
            <a:ext cx="2194560" cy="109728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3200" b="1" dirty="0">
                <a:solidFill>
                  <a:srgbClr val="7E3C1B"/>
                </a:solidFill>
                <a:latin typeface="Arial" panose="020B0604020202020204"/>
              </a:rPr>
              <a:t>Direct payment</a:t>
            </a:r>
          </a:p>
        </p:txBody>
      </p:sp>
      <p:sp>
        <p:nvSpPr>
          <p:cNvPr id="20" name="Freeform 19"/>
          <p:cNvSpPr/>
          <p:nvPr/>
        </p:nvSpPr>
        <p:spPr bwMode="auto">
          <a:xfrm>
            <a:off x="6807803" y="3567865"/>
            <a:ext cx="2194560" cy="109728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3200" b="1" dirty="0">
                <a:solidFill>
                  <a:srgbClr val="7E3C1B"/>
                </a:solidFill>
                <a:latin typeface="Arial" panose="020B0604020202020204"/>
              </a:rPr>
              <a:t>Rollover</a:t>
            </a:r>
          </a:p>
        </p:txBody>
      </p:sp>
      <p:sp>
        <p:nvSpPr>
          <p:cNvPr id="22" name="Octagon 21">
            <a:extLst>
              <a:ext uri="{FF2B5EF4-FFF2-40B4-BE49-F238E27FC236}">
                <a16:creationId xmlns:a16="http://schemas.microsoft.com/office/drawing/2014/main" id="{0BF5F434-8344-41D4-8D4C-64A605AD875D}"/>
              </a:ext>
            </a:extLst>
          </p:cNvPr>
          <p:cNvSpPr/>
          <p:nvPr/>
        </p:nvSpPr>
        <p:spPr>
          <a:xfrm>
            <a:off x="1767425" y="5364481"/>
            <a:ext cx="8657149" cy="1005840"/>
          </a:xfrm>
          <a:prstGeom prst="octagon">
            <a:avLst/>
          </a:prstGeom>
          <a:solidFill>
            <a:srgbClr val="F2F2F2"/>
          </a:solidFill>
          <a:ln w="31750">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Take your entire account balance at retirement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20"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832756" y="438097"/>
            <a:ext cx="6869858" cy="831321"/>
          </a:xfrm>
          <a:prstGeom prst="rect">
            <a:avLst/>
          </a:prstGeom>
        </p:spPr>
        <p:txBody>
          <a:bodyPr lIns="57598" tIns="28799" rIns="57598" bIns="28799" anchor="ctr">
            <a:no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prstClr val="white"/>
                </a:solidFill>
                <a:effectLst>
                  <a:outerShdw blurRad="38100" dist="38100" dir="2700000" algn="tl">
                    <a:srgbClr val="000000">
                      <a:alpha val="43137"/>
                    </a:srgbClr>
                  </a:outerShdw>
                </a:effectLst>
                <a:latin typeface="Arial" panose="020B0604020202020204"/>
              </a:rPr>
              <a:t>Lifetime annuity</a:t>
            </a:r>
          </a:p>
        </p:txBody>
      </p:sp>
      <p:sp>
        <p:nvSpPr>
          <p:cNvPr id="12" name="Right Arrow 11"/>
          <p:cNvSpPr/>
          <p:nvPr/>
        </p:nvSpPr>
        <p:spPr bwMode="auto">
          <a:xfrm>
            <a:off x="5297031" y="938315"/>
            <a:ext cx="2419350" cy="2514600"/>
          </a:xfrm>
          <a:prstGeom prst="rightArrow">
            <a:avLst/>
          </a:prstGeom>
          <a:solidFill>
            <a:srgbClr val="7E3C1B"/>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12"/>
          <p:cNvSpPr/>
          <p:nvPr/>
        </p:nvSpPr>
        <p:spPr bwMode="auto">
          <a:xfrm>
            <a:off x="4600289" y="1702714"/>
            <a:ext cx="2134389" cy="941741"/>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800" b="1" dirty="0">
                <a:solidFill>
                  <a:srgbClr val="7E3C1B"/>
                </a:solidFill>
                <a:latin typeface="Arial" panose="020B0604020202020204"/>
              </a:rPr>
              <a:t>Account balance</a:t>
            </a:r>
          </a:p>
        </p:txBody>
      </p:sp>
      <p:sp>
        <p:nvSpPr>
          <p:cNvPr id="24" name="Freeform 23"/>
          <p:cNvSpPr/>
          <p:nvPr/>
        </p:nvSpPr>
        <p:spPr bwMode="auto">
          <a:xfrm>
            <a:off x="7814805" y="3452915"/>
            <a:ext cx="2834640" cy="9144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100% Beneficiary Annuity</a:t>
            </a:r>
          </a:p>
        </p:txBody>
      </p:sp>
      <p:sp>
        <p:nvSpPr>
          <p:cNvPr id="25" name="Freeform 24"/>
          <p:cNvSpPr/>
          <p:nvPr/>
        </p:nvSpPr>
        <p:spPr bwMode="auto">
          <a:xfrm>
            <a:off x="7814805" y="4408945"/>
            <a:ext cx="2834640" cy="9144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75% Beneficiary Annuity</a:t>
            </a:r>
          </a:p>
        </p:txBody>
      </p:sp>
      <p:sp>
        <p:nvSpPr>
          <p:cNvPr id="26" name="Freeform 25"/>
          <p:cNvSpPr/>
          <p:nvPr/>
        </p:nvSpPr>
        <p:spPr bwMode="auto">
          <a:xfrm>
            <a:off x="7802105" y="5364974"/>
            <a:ext cx="2834640" cy="9144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50% Beneficiary Annuity</a:t>
            </a:r>
          </a:p>
        </p:txBody>
      </p:sp>
      <p:sp>
        <p:nvSpPr>
          <p:cNvPr id="27" name="Freeform 26"/>
          <p:cNvSpPr/>
          <p:nvPr/>
        </p:nvSpPr>
        <p:spPr bwMode="auto">
          <a:xfrm>
            <a:off x="7802105" y="1718130"/>
            <a:ext cx="2834640" cy="9144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Participant-Only Annuity</a:t>
            </a:r>
          </a:p>
        </p:txBody>
      </p:sp>
      <p:sp>
        <p:nvSpPr>
          <p:cNvPr id="44" name="Right Arrow 11">
            <a:extLst>
              <a:ext uri="{FF2B5EF4-FFF2-40B4-BE49-F238E27FC236}">
                <a16:creationId xmlns:a16="http://schemas.microsoft.com/office/drawing/2014/main" id="{EC41C8E9-3EEC-4321-B45F-691D6F4AECE9}"/>
              </a:ext>
            </a:extLst>
          </p:cNvPr>
          <p:cNvSpPr/>
          <p:nvPr/>
        </p:nvSpPr>
        <p:spPr bwMode="auto">
          <a:xfrm>
            <a:off x="5297031" y="3605315"/>
            <a:ext cx="2419350" cy="2514600"/>
          </a:xfrm>
          <a:prstGeom prst="rightArrow">
            <a:avLst/>
          </a:prstGeom>
          <a:solidFill>
            <a:srgbClr val="7E3C1B"/>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5" name="Freeform 12">
            <a:extLst>
              <a:ext uri="{FF2B5EF4-FFF2-40B4-BE49-F238E27FC236}">
                <a16:creationId xmlns:a16="http://schemas.microsoft.com/office/drawing/2014/main" id="{13CEEB5C-B143-47A4-B3E7-9A455A094128}"/>
              </a:ext>
            </a:extLst>
          </p:cNvPr>
          <p:cNvSpPr/>
          <p:nvPr/>
        </p:nvSpPr>
        <p:spPr bwMode="auto">
          <a:xfrm>
            <a:off x="4600289" y="4369714"/>
            <a:ext cx="2134389" cy="941741"/>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800" b="1" dirty="0">
                <a:solidFill>
                  <a:srgbClr val="7E3C1B"/>
                </a:solidFill>
                <a:latin typeface="Arial" panose="020B0604020202020204"/>
              </a:rPr>
              <a:t>Account balance</a:t>
            </a:r>
          </a:p>
        </p:txBody>
      </p:sp>
      <p:sp>
        <p:nvSpPr>
          <p:cNvPr id="46" name="Octagon 45">
            <a:extLst>
              <a:ext uri="{FF2B5EF4-FFF2-40B4-BE49-F238E27FC236}">
                <a16:creationId xmlns:a16="http://schemas.microsoft.com/office/drawing/2014/main" id="{D9630CA6-50F8-49D5-A55A-F25AB2D21630}"/>
              </a:ext>
            </a:extLst>
          </p:cNvPr>
          <p:cNvSpPr/>
          <p:nvPr/>
        </p:nvSpPr>
        <p:spPr>
          <a:xfrm>
            <a:off x="416850" y="4332882"/>
            <a:ext cx="3850835" cy="1226669"/>
          </a:xfrm>
          <a:prstGeom prst="octagon">
            <a:avLst>
              <a:gd name="adj" fmla="val 26713"/>
            </a:avLst>
          </a:prstGeom>
          <a:solidFill>
            <a:srgbClr val="F2F2F2"/>
          </a:solidFill>
          <a:ln w="31750">
            <a:solidFill>
              <a:srgbClr val="7E3C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defTabSz="320040" eaLnBrk="1" hangingPunct="1">
              <a:spcBef>
                <a:spcPct val="0"/>
              </a:spcBef>
              <a:buClrTx/>
              <a:buNone/>
            </a:pPr>
            <a:r>
              <a:rPr lang="en-US" altLang="en-US" sz="2000" dirty="0">
                <a:solidFill>
                  <a:srgbClr val="7E3C1B"/>
                </a:solidFill>
                <a:latin typeface="Arial" panose="020B0604020202020204"/>
              </a:rPr>
              <a:t>Your annuity beneficiary will receive a lifetime monthly payment upon your passing.</a:t>
            </a:r>
          </a:p>
        </p:txBody>
      </p:sp>
      <p:sp>
        <p:nvSpPr>
          <p:cNvPr id="47" name="Octagon 46">
            <a:extLst>
              <a:ext uri="{FF2B5EF4-FFF2-40B4-BE49-F238E27FC236}">
                <a16:creationId xmlns:a16="http://schemas.microsoft.com/office/drawing/2014/main" id="{1755B1FB-9A44-49C7-B24D-620483FD22A2}"/>
              </a:ext>
            </a:extLst>
          </p:cNvPr>
          <p:cNvSpPr/>
          <p:nvPr/>
        </p:nvSpPr>
        <p:spPr>
          <a:xfrm>
            <a:off x="401083" y="1692695"/>
            <a:ext cx="3850835" cy="1005840"/>
          </a:xfrm>
          <a:prstGeom prst="octagon">
            <a:avLst/>
          </a:prstGeom>
          <a:solidFill>
            <a:srgbClr val="F2F2F2"/>
          </a:solidFill>
          <a:ln w="31750">
            <a:solidFill>
              <a:srgbClr val="7E3C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defTabSz="320040" eaLnBrk="1" hangingPunct="1">
              <a:spcBef>
                <a:spcPct val="0"/>
              </a:spcBef>
              <a:buClrTx/>
              <a:buNone/>
            </a:pPr>
            <a:r>
              <a:rPr lang="en-US" altLang="en-US" sz="2000" dirty="0">
                <a:solidFill>
                  <a:srgbClr val="7E3C1B"/>
                </a:solidFill>
                <a:latin typeface="Arial" panose="020B0604020202020204"/>
              </a:rPr>
              <a:t>Receive a separate monthly payment for your lifetime.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5" grpId="0" animBg="1"/>
      <p:bldP spid="26" grpId="0" animBg="1"/>
      <p:bldP spid="27" grpId="0" animBg="1"/>
      <p:bldP spid="45"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45165" y="499973"/>
            <a:ext cx="7485858" cy="808039"/>
          </a:xfrm>
          <a:prstGeom prst="rect">
            <a:avLst/>
          </a:prstGeom>
        </p:spPr>
        <p:txBody>
          <a:bodyPr lIns="57598" tIns="28799" rIns="57598" bIns="28799" anchor="ctr">
            <a:no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schemeClr val="bg1"/>
                </a:solidFill>
                <a:latin typeface="+mn-lt"/>
              </a:rPr>
              <a:t>Period-certain annuity</a:t>
            </a:r>
          </a:p>
        </p:txBody>
      </p:sp>
      <p:sp>
        <p:nvSpPr>
          <p:cNvPr id="16" name="Freeform 15"/>
          <p:cNvSpPr/>
          <p:nvPr/>
        </p:nvSpPr>
        <p:spPr bwMode="auto">
          <a:xfrm>
            <a:off x="1755546" y="4693137"/>
            <a:ext cx="1005840" cy="73152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3 year</a:t>
            </a:r>
          </a:p>
        </p:txBody>
      </p:sp>
      <p:sp>
        <p:nvSpPr>
          <p:cNvPr id="18" name="Freeform 17"/>
          <p:cNvSpPr/>
          <p:nvPr/>
        </p:nvSpPr>
        <p:spPr bwMode="auto">
          <a:xfrm>
            <a:off x="4063670" y="4693137"/>
            <a:ext cx="1005840" cy="73152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5 year</a:t>
            </a:r>
          </a:p>
        </p:txBody>
      </p:sp>
      <p:sp>
        <p:nvSpPr>
          <p:cNvPr id="20" name="Freeform 19"/>
          <p:cNvSpPr/>
          <p:nvPr/>
        </p:nvSpPr>
        <p:spPr bwMode="auto">
          <a:xfrm>
            <a:off x="1144069" y="5577828"/>
            <a:ext cx="1005840" cy="73152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6 year</a:t>
            </a:r>
          </a:p>
        </p:txBody>
      </p:sp>
      <p:sp>
        <p:nvSpPr>
          <p:cNvPr id="21" name="Freeform 20"/>
          <p:cNvSpPr/>
          <p:nvPr/>
        </p:nvSpPr>
        <p:spPr bwMode="auto">
          <a:xfrm>
            <a:off x="2298131" y="5577828"/>
            <a:ext cx="1005840" cy="73152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7 year</a:t>
            </a:r>
          </a:p>
        </p:txBody>
      </p:sp>
      <p:sp>
        <p:nvSpPr>
          <p:cNvPr id="22" name="Freeform 21"/>
          <p:cNvSpPr/>
          <p:nvPr/>
        </p:nvSpPr>
        <p:spPr bwMode="auto">
          <a:xfrm>
            <a:off x="3452193" y="5577828"/>
            <a:ext cx="1005840" cy="73152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8 year</a:t>
            </a:r>
          </a:p>
        </p:txBody>
      </p:sp>
      <p:sp>
        <p:nvSpPr>
          <p:cNvPr id="23" name="Freeform 22"/>
          <p:cNvSpPr/>
          <p:nvPr/>
        </p:nvSpPr>
        <p:spPr bwMode="auto">
          <a:xfrm>
            <a:off x="4606255" y="5577828"/>
            <a:ext cx="1005840" cy="73152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9 year</a:t>
            </a:r>
          </a:p>
        </p:txBody>
      </p:sp>
      <p:sp>
        <p:nvSpPr>
          <p:cNvPr id="25" name="Right Arrow 24"/>
          <p:cNvSpPr/>
          <p:nvPr/>
        </p:nvSpPr>
        <p:spPr bwMode="auto">
          <a:xfrm rot="5400000">
            <a:off x="2187624" y="1998309"/>
            <a:ext cx="2419350" cy="2514600"/>
          </a:xfrm>
          <a:prstGeom prst="rightArrow">
            <a:avLst/>
          </a:prstGeom>
          <a:solidFill>
            <a:srgbClr val="7E3C1B"/>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Freeform 25"/>
          <p:cNvSpPr/>
          <p:nvPr/>
        </p:nvSpPr>
        <p:spPr bwMode="auto">
          <a:xfrm>
            <a:off x="2411875" y="1630211"/>
            <a:ext cx="1966826" cy="1108075"/>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800" b="1" dirty="0">
                <a:solidFill>
                  <a:srgbClr val="7E3C1B"/>
                </a:solidFill>
                <a:latin typeface="Arial" panose="020B0604020202020204"/>
              </a:rPr>
              <a:t>Account balance</a:t>
            </a:r>
          </a:p>
        </p:txBody>
      </p:sp>
      <p:sp>
        <p:nvSpPr>
          <p:cNvPr id="17" name="Freeform 16"/>
          <p:cNvSpPr/>
          <p:nvPr/>
        </p:nvSpPr>
        <p:spPr bwMode="auto">
          <a:xfrm>
            <a:off x="2892368" y="4663356"/>
            <a:ext cx="1005840" cy="73152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4 year</a:t>
            </a:r>
          </a:p>
        </p:txBody>
      </p:sp>
      <p:sp>
        <p:nvSpPr>
          <p:cNvPr id="29" name="Octagon 28">
            <a:extLst>
              <a:ext uri="{FF2B5EF4-FFF2-40B4-BE49-F238E27FC236}">
                <a16:creationId xmlns:a16="http://schemas.microsoft.com/office/drawing/2014/main" id="{4C73FBE2-318E-4BE2-AD35-70525D6A3C45}"/>
              </a:ext>
            </a:extLst>
          </p:cNvPr>
          <p:cNvSpPr/>
          <p:nvPr/>
        </p:nvSpPr>
        <p:spPr>
          <a:xfrm>
            <a:off x="6635150" y="2629102"/>
            <a:ext cx="4772486" cy="1599796"/>
          </a:xfrm>
          <a:prstGeom prst="octagon">
            <a:avLst>
              <a:gd name="adj" fmla="val 17346"/>
            </a:avLst>
          </a:prstGeom>
          <a:solidFill>
            <a:srgbClr val="F2F2F2"/>
          </a:solidFill>
          <a:ln w="31750">
            <a:solidFill>
              <a:srgbClr val="7E3C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eaLnBrk="1" hangingPunct="1">
              <a:spcBef>
                <a:spcPct val="0"/>
              </a:spcBef>
              <a:buClrTx/>
              <a:buFontTx/>
              <a:buNone/>
            </a:pPr>
            <a:r>
              <a:rPr lang="en-US" altLang="en-US" sz="2400" dirty="0">
                <a:solidFill>
                  <a:srgbClr val="7E3C1B"/>
                </a:solidFill>
                <a:latin typeface="+mn-lt"/>
              </a:rPr>
              <a:t>Annuitize account balance and receive a monthly benefit for a specified number of years.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animBg="1"/>
      <p:bldP spid="22" grpId="0" animBg="1"/>
      <p:bldP spid="23" grpId="0" animBg="1"/>
      <p:bldP spid="26" grpId="0" animBg="1"/>
      <p:bldP spid="17"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45165" y="499973"/>
            <a:ext cx="7485858" cy="808039"/>
          </a:xfrm>
          <a:prstGeom prst="rect">
            <a:avLst/>
          </a:prstGeom>
        </p:spPr>
        <p:txBody>
          <a:bodyPr lIns="57598" tIns="28799" rIns="57598" bIns="28799" anchor="ctr">
            <a:no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schemeClr val="bg1"/>
                </a:solidFill>
                <a:latin typeface="+mn-lt"/>
              </a:rPr>
              <a:t>Period-certain annuity</a:t>
            </a:r>
          </a:p>
        </p:txBody>
      </p:sp>
      <p:sp>
        <p:nvSpPr>
          <p:cNvPr id="25" name="Right Arrow 24"/>
          <p:cNvSpPr/>
          <p:nvPr/>
        </p:nvSpPr>
        <p:spPr bwMode="auto">
          <a:xfrm rot="5400000">
            <a:off x="2187624" y="1998309"/>
            <a:ext cx="2419350" cy="2514600"/>
          </a:xfrm>
          <a:prstGeom prst="rightArrow">
            <a:avLst/>
          </a:prstGeom>
          <a:solidFill>
            <a:srgbClr val="7E3C1B"/>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Freeform 25"/>
          <p:cNvSpPr/>
          <p:nvPr/>
        </p:nvSpPr>
        <p:spPr bwMode="auto">
          <a:xfrm>
            <a:off x="2411875" y="1630211"/>
            <a:ext cx="1966826" cy="1108075"/>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800" b="1" dirty="0">
                <a:solidFill>
                  <a:srgbClr val="7E3C1B"/>
                </a:solidFill>
                <a:latin typeface="Arial" panose="020B0604020202020204"/>
              </a:rPr>
              <a:t>Account balance</a:t>
            </a:r>
          </a:p>
        </p:txBody>
      </p:sp>
      <p:sp>
        <p:nvSpPr>
          <p:cNvPr id="17" name="Freeform 16"/>
          <p:cNvSpPr/>
          <p:nvPr/>
        </p:nvSpPr>
        <p:spPr bwMode="auto">
          <a:xfrm>
            <a:off x="2137988" y="4735925"/>
            <a:ext cx="2514600" cy="1377463"/>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10</a:t>
            </a:r>
          </a:p>
          <a:p>
            <a:pPr algn="ctr" defTabSz="1111250">
              <a:lnSpc>
                <a:spcPct val="90000"/>
              </a:lnSpc>
              <a:spcAft>
                <a:spcPct val="35000"/>
              </a:spcAft>
            </a:pPr>
            <a:r>
              <a:rPr lang="en-US" sz="2400" b="1" dirty="0">
                <a:solidFill>
                  <a:srgbClr val="7E3C1B"/>
                </a:solidFill>
                <a:latin typeface="Arial" panose="020B0604020202020204"/>
              </a:rPr>
              <a:t>year</a:t>
            </a:r>
          </a:p>
        </p:txBody>
      </p:sp>
      <p:sp>
        <p:nvSpPr>
          <p:cNvPr id="29" name="Octagon 28">
            <a:extLst>
              <a:ext uri="{FF2B5EF4-FFF2-40B4-BE49-F238E27FC236}">
                <a16:creationId xmlns:a16="http://schemas.microsoft.com/office/drawing/2014/main" id="{4C73FBE2-318E-4BE2-AD35-70525D6A3C45}"/>
              </a:ext>
            </a:extLst>
          </p:cNvPr>
          <p:cNvSpPr/>
          <p:nvPr/>
        </p:nvSpPr>
        <p:spPr>
          <a:xfrm>
            <a:off x="6635150" y="2629102"/>
            <a:ext cx="4772486" cy="1599796"/>
          </a:xfrm>
          <a:prstGeom prst="octagon">
            <a:avLst>
              <a:gd name="adj" fmla="val 17346"/>
            </a:avLst>
          </a:prstGeom>
          <a:solidFill>
            <a:srgbClr val="F2F2F2"/>
          </a:solidFill>
          <a:ln w="31750">
            <a:solidFill>
              <a:srgbClr val="7E3C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eaLnBrk="1" hangingPunct="1">
              <a:spcBef>
                <a:spcPct val="0"/>
              </a:spcBef>
              <a:buClrTx/>
              <a:buFontTx/>
              <a:buNone/>
            </a:pPr>
            <a:r>
              <a:rPr lang="en-US" altLang="en-US" sz="2400" dirty="0">
                <a:solidFill>
                  <a:srgbClr val="7E3C1B"/>
                </a:solidFill>
                <a:latin typeface="+mn-lt"/>
              </a:rPr>
              <a:t>Annuitize account balance and receive a monthly benefit for a specified number of years.</a:t>
            </a:r>
          </a:p>
        </p:txBody>
      </p:sp>
    </p:spTree>
    <p:custDataLst>
      <p:tags r:id="rId1"/>
    </p:custDataLst>
    <p:extLst>
      <p:ext uri="{BB962C8B-B14F-4D97-AF65-F5344CB8AC3E}">
        <p14:creationId xmlns:p14="http://schemas.microsoft.com/office/powerpoint/2010/main" val="487049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7966D7-E46A-BD48-AC8D-F5375574C207}"/>
              </a:ext>
            </a:extLst>
          </p:cNvPr>
          <p:cNvSpPr/>
          <p:nvPr/>
        </p:nvSpPr>
        <p:spPr>
          <a:xfrm>
            <a:off x="2489982" y="2798057"/>
            <a:ext cx="7272996"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outerShdw blurRad="50800" dist="50800" dir="5400000" algn="ctr" rotWithShape="0">
                    <a:srgbClr val="000000">
                      <a:alpha val="20000"/>
                    </a:srgbClr>
                  </a:outerShdw>
                </a:effectLst>
                <a:uLnTx/>
                <a:uFillTx/>
                <a:latin typeface="Arial" panose="020B0604020202020204" pitchFamily="34" charset="0"/>
                <a:ea typeface="+mn-ea"/>
                <a:cs typeface="Arial" panose="020B0604020202020204" pitchFamily="34" charset="0"/>
              </a:rPr>
              <a:t>Benefits of Cash Balance Benefit Program</a:t>
            </a:r>
          </a:p>
        </p:txBody>
      </p:sp>
      <p:sp>
        <p:nvSpPr>
          <p:cNvPr id="4" name="Rectangle 3">
            <a:extLst>
              <a:ext uri="{FF2B5EF4-FFF2-40B4-BE49-F238E27FC236}">
                <a16:creationId xmlns:a16="http://schemas.microsoft.com/office/drawing/2014/main" id="{D77C6DF0-18B0-DA47-A457-2C77118505C5}"/>
              </a:ext>
            </a:extLst>
          </p:cNvPr>
          <p:cNvSpPr/>
          <p:nvPr/>
        </p:nvSpPr>
        <p:spPr>
          <a:xfrm>
            <a:off x="2429022" y="2591912"/>
            <a:ext cx="7333956" cy="1674175"/>
          </a:xfrm>
          <a:prstGeom prst="rect">
            <a:avLst/>
          </a:prstGeom>
          <a:noFill/>
          <a:ln w="38100">
            <a:solidFill>
              <a:schemeClr val="bg1"/>
            </a:solidFill>
          </a:ln>
          <a:effectLst>
            <a:outerShdw blurRad="76200" dist="12700" dir="378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232869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D55F5940-25D5-5D4A-9192-0093A6E5CE6B}"/>
              </a:ext>
            </a:extLst>
          </p:cNvPr>
          <p:cNvSpPr txBox="1">
            <a:spLocks/>
          </p:cNvSpPr>
          <p:nvPr/>
        </p:nvSpPr>
        <p:spPr>
          <a:xfrm>
            <a:off x="793750" y="655197"/>
            <a:ext cx="9692242"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Objectives </a:t>
            </a:r>
          </a:p>
        </p:txBody>
      </p:sp>
      <p:sp>
        <p:nvSpPr>
          <p:cNvPr id="28" name="Octagon 27">
            <a:extLst>
              <a:ext uri="{FF2B5EF4-FFF2-40B4-BE49-F238E27FC236}">
                <a16:creationId xmlns:a16="http://schemas.microsoft.com/office/drawing/2014/main" id="{1752944B-3CFB-4C9C-AEFB-D4AE0888740A}"/>
              </a:ext>
            </a:extLst>
          </p:cNvPr>
          <p:cNvSpPr/>
          <p:nvPr/>
        </p:nvSpPr>
        <p:spPr>
          <a:xfrm>
            <a:off x="1142552" y="1886753"/>
            <a:ext cx="9895435" cy="1005840"/>
          </a:xfrm>
          <a:prstGeom prst="octagon">
            <a:avLst/>
          </a:prstGeom>
          <a:solidFill>
            <a:srgbClr val="F2F2F2"/>
          </a:solidFill>
          <a:ln w="635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Review the Cash Balance Benefit Program</a:t>
            </a:r>
            <a:endParaRPr kumimoji="0" lang="en-US" sz="2800" b="0" i="1"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29" name="Octagon 28">
            <a:extLst>
              <a:ext uri="{FF2B5EF4-FFF2-40B4-BE49-F238E27FC236}">
                <a16:creationId xmlns:a16="http://schemas.microsoft.com/office/drawing/2014/main" id="{419C164F-41FC-4FE6-A2DF-2E0A27BDCFA9}"/>
              </a:ext>
            </a:extLst>
          </p:cNvPr>
          <p:cNvSpPr/>
          <p:nvPr/>
        </p:nvSpPr>
        <p:spPr>
          <a:xfrm>
            <a:off x="1154012" y="4791605"/>
            <a:ext cx="9895435" cy="1005840"/>
          </a:xfrm>
          <a:prstGeom prst="octagon">
            <a:avLst/>
          </a:prstGeom>
          <a:solidFill>
            <a:srgbClr val="F2F2F2"/>
          </a:solidFill>
          <a:ln w="635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7E3C1B"/>
                </a:solidFill>
                <a:latin typeface="Arial" panose="020B0604020202020204" pitchFamily="34" charset="0"/>
                <a:cs typeface="Arial" panose="020B0604020202020204" pitchFamily="34" charset="0"/>
              </a:rPr>
              <a:t>Explore additional resources and considerations</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30" name="Octagon 29">
            <a:extLst>
              <a:ext uri="{FF2B5EF4-FFF2-40B4-BE49-F238E27FC236}">
                <a16:creationId xmlns:a16="http://schemas.microsoft.com/office/drawing/2014/main" id="{A7469B19-B82A-424A-879D-2143ACF43066}"/>
              </a:ext>
            </a:extLst>
          </p:cNvPr>
          <p:cNvSpPr/>
          <p:nvPr/>
        </p:nvSpPr>
        <p:spPr>
          <a:xfrm>
            <a:off x="1142552" y="3340338"/>
            <a:ext cx="9895435" cy="1005840"/>
          </a:xfrm>
          <a:prstGeom prst="octagon">
            <a:avLst/>
          </a:prstGeom>
          <a:solidFill>
            <a:srgbClr val="F2F2F2"/>
          </a:solidFill>
          <a:ln w="635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latin typeface="Arial" panose="020B0604020202020204" pitchFamily="34" charset="0"/>
                <a:cs typeface="Arial" panose="020B0604020202020204" pitchFamily="34" charset="0"/>
              </a:rPr>
              <a:t>Understand the program’s benefits</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02684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A45ABBFB-6470-C74C-B4F5-15F0621D277F}"/>
              </a:ext>
            </a:extLst>
          </p:cNvPr>
          <p:cNvSpPr txBox="1">
            <a:spLocks/>
          </p:cNvSpPr>
          <p:nvPr/>
        </p:nvSpPr>
        <p:spPr>
          <a:xfrm>
            <a:off x="786595" y="696547"/>
            <a:ext cx="10515600" cy="55847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retirement benefit</a:t>
            </a:r>
            <a:endParaRPr lang="en-US" sz="3800" dirty="0">
              <a:solidFill>
                <a:srgbClr val="7E3C1B"/>
              </a:solidFill>
            </a:endParaRPr>
          </a:p>
        </p:txBody>
      </p:sp>
      <p:sp>
        <p:nvSpPr>
          <p:cNvPr id="46" name="Octagon 45">
            <a:extLst>
              <a:ext uri="{FF2B5EF4-FFF2-40B4-BE49-F238E27FC236}">
                <a16:creationId xmlns:a16="http://schemas.microsoft.com/office/drawing/2014/main" id="{5F4BF726-7C43-4BA1-A212-143699E817D9}"/>
              </a:ext>
            </a:extLst>
          </p:cNvPr>
          <p:cNvSpPr/>
          <p:nvPr/>
        </p:nvSpPr>
        <p:spPr>
          <a:xfrm>
            <a:off x="1591354" y="1582046"/>
            <a:ext cx="900929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E3C1B"/>
                </a:solidFill>
                <a:effectLst/>
                <a:uLnTx/>
                <a:uFillTx/>
                <a:ea typeface="+mn-ea"/>
                <a:cs typeface="Arial" panose="020B0604020202020204" pitchFamily="34" charset="0"/>
              </a:rPr>
              <a:t>Normal retirement age (60 or 62)</a:t>
            </a:r>
          </a:p>
        </p:txBody>
      </p:sp>
      <p:sp>
        <p:nvSpPr>
          <p:cNvPr id="47" name="Octagon 46">
            <a:extLst>
              <a:ext uri="{FF2B5EF4-FFF2-40B4-BE49-F238E27FC236}">
                <a16:creationId xmlns:a16="http://schemas.microsoft.com/office/drawing/2014/main" id="{5A0F7162-C625-4147-B99C-C494ED8C9CAC}"/>
              </a:ext>
            </a:extLst>
          </p:cNvPr>
          <p:cNvSpPr/>
          <p:nvPr/>
        </p:nvSpPr>
        <p:spPr>
          <a:xfrm>
            <a:off x="1591354" y="2802240"/>
            <a:ext cx="900929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R="0" lvl="0" algn="l" defTabSz="914400" rtl="0" eaLnBrk="1" fontAlgn="auto" latinLnBrk="0" hangingPunct="1">
              <a:lnSpc>
                <a:spcPct val="100000"/>
              </a:lnSpc>
              <a:spcBef>
                <a:spcPts val="0"/>
              </a:spcBef>
              <a:spcAft>
                <a:spcPts val="0"/>
              </a:spcAft>
              <a:buClrTx/>
              <a:buSzTx/>
              <a:tabLst/>
              <a:defRPr/>
            </a:pPr>
            <a:r>
              <a:rPr lang="en-US" sz="2800" dirty="0">
                <a:solidFill>
                  <a:srgbClr val="7E3C1B"/>
                </a:solidFill>
                <a:cs typeface="Arial" panose="020B0604020202020204" pitchFamily="34" charset="0"/>
              </a:rPr>
              <a:t>Early retirement at age 55</a:t>
            </a:r>
          </a:p>
        </p:txBody>
      </p:sp>
      <p:sp>
        <p:nvSpPr>
          <p:cNvPr id="48" name="Octagon 47">
            <a:extLst>
              <a:ext uri="{FF2B5EF4-FFF2-40B4-BE49-F238E27FC236}">
                <a16:creationId xmlns:a16="http://schemas.microsoft.com/office/drawing/2014/main" id="{4303830B-7AFC-41EA-A1CD-7FBFD7278322}"/>
              </a:ext>
            </a:extLst>
          </p:cNvPr>
          <p:cNvSpPr/>
          <p:nvPr/>
        </p:nvSpPr>
        <p:spPr>
          <a:xfrm>
            <a:off x="1591354" y="5297285"/>
            <a:ext cx="900929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Required minimum distribution at age 73</a:t>
            </a:r>
          </a:p>
        </p:txBody>
      </p:sp>
      <p:sp>
        <p:nvSpPr>
          <p:cNvPr id="49" name="Octagon 48">
            <a:extLst>
              <a:ext uri="{FF2B5EF4-FFF2-40B4-BE49-F238E27FC236}">
                <a16:creationId xmlns:a16="http://schemas.microsoft.com/office/drawing/2014/main" id="{C75F4301-B6B0-414F-ADA9-D51D56147814}"/>
              </a:ext>
            </a:extLst>
          </p:cNvPr>
          <p:cNvSpPr/>
          <p:nvPr/>
        </p:nvSpPr>
        <p:spPr>
          <a:xfrm>
            <a:off x="1591354" y="4077992"/>
            <a:ext cx="900929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Must terminate all creditable service</a:t>
            </a:r>
          </a:p>
        </p:txBody>
      </p:sp>
    </p:spTree>
    <p:custDataLst>
      <p:tags r:id="rId1"/>
    </p:custDataLst>
    <p:extLst>
      <p:ext uri="{BB962C8B-B14F-4D97-AF65-F5344CB8AC3E}">
        <p14:creationId xmlns:p14="http://schemas.microsoft.com/office/powerpoint/2010/main" val="321562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323A84-1390-B741-8390-6B98AA9A92E2}"/>
              </a:ext>
            </a:extLst>
          </p:cNvPr>
          <p:cNvPicPr>
            <a:picLocks noChangeAspect="1"/>
          </p:cNvPicPr>
          <p:nvPr/>
        </p:nvPicPr>
        <p:blipFill>
          <a:blip r:embed="rId4"/>
          <a:stretch>
            <a:fillRect/>
          </a:stretch>
        </p:blipFill>
        <p:spPr>
          <a:xfrm>
            <a:off x="3277817" y="-8650"/>
            <a:ext cx="10572751" cy="7048500"/>
          </a:xfrm>
          <a:prstGeom prst="rect">
            <a:avLst/>
          </a:prstGeom>
        </p:spPr>
      </p:pic>
      <p:sp>
        <p:nvSpPr>
          <p:cNvPr id="2" name="Rectangle 1">
            <a:extLst>
              <a:ext uri="{FF2B5EF4-FFF2-40B4-BE49-F238E27FC236}">
                <a16:creationId xmlns:a16="http://schemas.microsoft.com/office/drawing/2014/main" id="{996F8B32-3BD2-8A43-83E0-2140D0FD3865}"/>
              </a:ext>
            </a:extLst>
          </p:cNvPr>
          <p:cNvSpPr/>
          <p:nvPr/>
        </p:nvSpPr>
        <p:spPr>
          <a:xfrm>
            <a:off x="0" y="0"/>
            <a:ext cx="5753099" cy="7048500"/>
          </a:xfrm>
          <a:prstGeom prst="rect">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209B79F-CE27-BA4C-AED1-7584921F7EDB}"/>
              </a:ext>
            </a:extLst>
          </p:cNvPr>
          <p:cNvSpPr/>
          <p:nvPr/>
        </p:nvSpPr>
        <p:spPr>
          <a:xfrm>
            <a:off x="406386" y="2283587"/>
            <a:ext cx="5502346" cy="4893647"/>
          </a:xfrm>
          <a:prstGeom prst="rect">
            <a:avLst/>
          </a:prstGeom>
          <a:noFill/>
          <a:ln>
            <a:noFill/>
          </a:ln>
          <a:effectLst>
            <a:outerShdw blurRad="50800" dist="50800" dir="5400000" sx="60000" sy="60000" algn="ctr" rotWithShape="0">
              <a:srgbClr val="000000">
                <a:alpha val="35000"/>
              </a:srgbClr>
            </a:outerShdw>
          </a:effectLst>
        </p:spPr>
        <p:style>
          <a:lnRef idx="0">
            <a:scrgbClr r="0" g="0" b="0"/>
          </a:lnRef>
          <a:fillRef idx="0">
            <a:scrgbClr r="0" g="0" b="0"/>
          </a:fillRef>
          <a:effectRef idx="0">
            <a:scrgbClr r="0" g="0" b="0"/>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Jemma is 62 years old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Married to Leopold, her husband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 30 year</a:t>
            </a:r>
            <a:r>
              <a:rPr lang="en-US" sz="2400" dirty="0">
                <a:solidFill>
                  <a:prstClr val="white"/>
                </a:solidFill>
                <a:latin typeface="Arial" panose="020B0604020202020204" pitchFamily="34" charset="0"/>
                <a:cs typeface="Arial" panose="020B0604020202020204" pitchFamily="34" charset="0"/>
              </a:rPr>
              <a: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latin typeface="Arial" panose="020B0604020202020204" pitchFamily="34" charset="0"/>
                <a:cs typeface="Arial" panose="020B0604020202020204" pitchFamily="34" charset="0"/>
              </a:rPr>
              <a:t>Contributing to Cash Balance Benefit Program  for 10 years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latin typeface="Arial" panose="020B0604020202020204" pitchFamily="34" charset="0"/>
                <a:cs typeface="Arial" panose="020B0604020202020204" pitchFamily="34" charset="0"/>
              </a:rPr>
              <a:t>Interested in retiring and taking a distribution from her account</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white"/>
                </a:solidFill>
                <a:latin typeface="Arial" panose="020B0604020202020204" pitchFamily="34" charset="0"/>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3787DCBD-117D-884C-8786-C1AEC75F6130}"/>
              </a:ext>
            </a:extLst>
          </p:cNvPr>
          <p:cNvSpPr txBox="1">
            <a:spLocks/>
          </p:cNvSpPr>
          <p:nvPr/>
        </p:nvSpPr>
        <p:spPr>
          <a:xfrm>
            <a:off x="186049" y="427303"/>
            <a:ext cx="5294463"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Meet Jemma Simmons</a:t>
            </a:r>
            <a:endParaRPr lang="en-US" sz="3800" dirty="0"/>
          </a:p>
        </p:txBody>
      </p:sp>
      <p:sp>
        <p:nvSpPr>
          <p:cNvPr id="6" name="Rectangle 5">
            <a:extLst>
              <a:ext uri="{FF2B5EF4-FFF2-40B4-BE49-F238E27FC236}">
                <a16:creationId xmlns:a16="http://schemas.microsoft.com/office/drawing/2014/main" id="{F856C06A-4259-4746-AFE1-7A275E849BC4}"/>
              </a:ext>
            </a:extLst>
          </p:cNvPr>
          <p:cNvSpPr/>
          <p:nvPr/>
        </p:nvSpPr>
        <p:spPr>
          <a:xfrm>
            <a:off x="299639" y="290144"/>
            <a:ext cx="5180874" cy="1414255"/>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19054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821870" y="449689"/>
            <a:ext cx="5985933" cy="914400"/>
          </a:xfrm>
          <a:prstGeom prst="rect">
            <a:avLst/>
          </a:prstGeom>
        </p:spPr>
        <p:txBody>
          <a:bodyPr lIns="57598" tIns="28799" rIns="57598" bIns="28799" anchor="ctr">
            <a:norm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prstClr val="white"/>
                </a:solidFill>
                <a:effectLst>
                  <a:outerShdw blurRad="38100" dist="38100" dir="2700000" algn="tl">
                    <a:srgbClr val="000000">
                      <a:alpha val="43137"/>
                    </a:srgbClr>
                  </a:outerShdw>
                </a:effectLst>
                <a:latin typeface="Arial" panose="020B0604020202020204"/>
              </a:rPr>
              <a:t>Lump-sum payment</a:t>
            </a:r>
          </a:p>
        </p:txBody>
      </p:sp>
      <p:sp>
        <p:nvSpPr>
          <p:cNvPr id="12" name="Right Arrow 11"/>
          <p:cNvSpPr/>
          <p:nvPr/>
        </p:nvSpPr>
        <p:spPr bwMode="auto">
          <a:xfrm>
            <a:off x="4064603" y="1876225"/>
            <a:ext cx="2743200" cy="2743200"/>
          </a:xfrm>
          <a:prstGeom prst="rightArrow">
            <a:avLst/>
          </a:prstGeom>
          <a:solidFill>
            <a:srgbClr val="7E3C1B"/>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Freeform 12"/>
          <p:cNvSpPr/>
          <p:nvPr/>
        </p:nvSpPr>
        <p:spPr bwMode="auto">
          <a:xfrm>
            <a:off x="3067355" y="2699185"/>
            <a:ext cx="2194560" cy="109728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defRPr/>
            </a:pPr>
            <a:r>
              <a:rPr lang="en-US" sz="3200" b="1" dirty="0">
                <a:solidFill>
                  <a:srgbClr val="7E3C1B"/>
                </a:solidFill>
                <a:latin typeface="Arial" panose="020B0604020202020204"/>
              </a:rPr>
              <a:t>$48,801</a:t>
            </a:r>
          </a:p>
        </p:txBody>
      </p:sp>
      <p:sp>
        <p:nvSpPr>
          <p:cNvPr id="18" name="Freeform 17"/>
          <p:cNvSpPr/>
          <p:nvPr/>
        </p:nvSpPr>
        <p:spPr bwMode="auto">
          <a:xfrm>
            <a:off x="6807803" y="1850064"/>
            <a:ext cx="2194560" cy="109728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3200" b="1" dirty="0">
                <a:solidFill>
                  <a:srgbClr val="7E3C1B"/>
                </a:solidFill>
                <a:latin typeface="Arial" panose="020B0604020202020204"/>
              </a:rPr>
              <a:t>Direct payment*</a:t>
            </a:r>
          </a:p>
        </p:txBody>
      </p:sp>
      <p:sp>
        <p:nvSpPr>
          <p:cNvPr id="20" name="Freeform 19"/>
          <p:cNvSpPr/>
          <p:nvPr/>
        </p:nvSpPr>
        <p:spPr bwMode="auto">
          <a:xfrm>
            <a:off x="6807803" y="3567865"/>
            <a:ext cx="2194560" cy="109728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3200" b="1" dirty="0">
                <a:solidFill>
                  <a:srgbClr val="7E3C1B"/>
                </a:solidFill>
                <a:latin typeface="Arial" panose="020B0604020202020204"/>
              </a:rPr>
              <a:t>Rollover</a:t>
            </a:r>
          </a:p>
        </p:txBody>
      </p:sp>
      <p:sp>
        <p:nvSpPr>
          <p:cNvPr id="22" name="Octagon 21">
            <a:extLst>
              <a:ext uri="{FF2B5EF4-FFF2-40B4-BE49-F238E27FC236}">
                <a16:creationId xmlns:a16="http://schemas.microsoft.com/office/drawing/2014/main" id="{0BF5F434-8344-41D4-8D4C-64A605AD875D}"/>
              </a:ext>
            </a:extLst>
          </p:cNvPr>
          <p:cNvSpPr/>
          <p:nvPr/>
        </p:nvSpPr>
        <p:spPr>
          <a:xfrm>
            <a:off x="1767425" y="5364481"/>
            <a:ext cx="8657149" cy="1005840"/>
          </a:xfrm>
          <a:prstGeom prst="octagon">
            <a:avLst/>
          </a:prstGeom>
          <a:solidFill>
            <a:srgbClr val="F2F2F2"/>
          </a:solidFill>
          <a:ln w="31750">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*Mandatory 20% federal withholding and optional 2% state tax withholding</a:t>
            </a:r>
          </a:p>
        </p:txBody>
      </p:sp>
    </p:spTree>
    <p:custDataLst>
      <p:tags r:id="rId1"/>
    </p:custDataLst>
    <p:extLst>
      <p:ext uri="{BB962C8B-B14F-4D97-AF65-F5344CB8AC3E}">
        <p14:creationId xmlns:p14="http://schemas.microsoft.com/office/powerpoint/2010/main" val="206299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832756" y="438097"/>
            <a:ext cx="6869858" cy="831321"/>
          </a:xfrm>
          <a:prstGeom prst="rect">
            <a:avLst/>
          </a:prstGeom>
        </p:spPr>
        <p:txBody>
          <a:bodyPr lIns="57598" tIns="28799" rIns="57598" bIns="28799" anchor="ctr">
            <a:no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prstClr val="white"/>
                </a:solidFill>
                <a:effectLst>
                  <a:outerShdw blurRad="38100" dist="38100" dir="2700000" algn="tl">
                    <a:srgbClr val="000000">
                      <a:alpha val="43137"/>
                    </a:srgbClr>
                  </a:outerShdw>
                </a:effectLst>
                <a:latin typeface="Arial" panose="020B0604020202020204"/>
              </a:rPr>
              <a:t>Lifetime annuity</a:t>
            </a:r>
          </a:p>
        </p:txBody>
      </p:sp>
      <p:sp>
        <p:nvSpPr>
          <p:cNvPr id="12" name="Right Arrow 11"/>
          <p:cNvSpPr/>
          <p:nvPr/>
        </p:nvSpPr>
        <p:spPr bwMode="auto">
          <a:xfrm>
            <a:off x="5297031" y="938315"/>
            <a:ext cx="2419350" cy="2514600"/>
          </a:xfrm>
          <a:prstGeom prst="rightArrow">
            <a:avLst/>
          </a:prstGeom>
          <a:solidFill>
            <a:srgbClr val="7E3C1B"/>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12"/>
          <p:cNvSpPr/>
          <p:nvPr/>
        </p:nvSpPr>
        <p:spPr bwMode="auto">
          <a:xfrm>
            <a:off x="4600289" y="1702714"/>
            <a:ext cx="2134389" cy="941741"/>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800" b="1" dirty="0">
                <a:solidFill>
                  <a:srgbClr val="7E3C1B"/>
                </a:solidFill>
                <a:latin typeface="Arial" panose="020B0604020202020204"/>
              </a:rPr>
              <a:t>$48,801</a:t>
            </a:r>
          </a:p>
        </p:txBody>
      </p:sp>
      <p:sp>
        <p:nvSpPr>
          <p:cNvPr id="24" name="Freeform 23"/>
          <p:cNvSpPr/>
          <p:nvPr/>
        </p:nvSpPr>
        <p:spPr bwMode="auto">
          <a:xfrm>
            <a:off x="7814805" y="3452915"/>
            <a:ext cx="2834640" cy="9144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$291</a:t>
            </a:r>
          </a:p>
        </p:txBody>
      </p:sp>
      <p:sp>
        <p:nvSpPr>
          <p:cNvPr id="25" name="Freeform 24"/>
          <p:cNvSpPr/>
          <p:nvPr/>
        </p:nvSpPr>
        <p:spPr bwMode="auto">
          <a:xfrm>
            <a:off x="7814805" y="4408945"/>
            <a:ext cx="2834640" cy="9144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$299</a:t>
            </a:r>
          </a:p>
        </p:txBody>
      </p:sp>
      <p:sp>
        <p:nvSpPr>
          <p:cNvPr id="26" name="Freeform 25"/>
          <p:cNvSpPr/>
          <p:nvPr/>
        </p:nvSpPr>
        <p:spPr bwMode="auto">
          <a:xfrm>
            <a:off x="7802105" y="5364974"/>
            <a:ext cx="2834640" cy="9144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$306</a:t>
            </a:r>
          </a:p>
        </p:txBody>
      </p:sp>
      <p:sp>
        <p:nvSpPr>
          <p:cNvPr id="27" name="Freeform 26"/>
          <p:cNvSpPr/>
          <p:nvPr/>
        </p:nvSpPr>
        <p:spPr bwMode="auto">
          <a:xfrm>
            <a:off x="510656" y="1738415"/>
            <a:ext cx="2834640" cy="9144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Participant-Only Annuity</a:t>
            </a:r>
          </a:p>
        </p:txBody>
      </p:sp>
      <p:sp>
        <p:nvSpPr>
          <p:cNvPr id="44" name="Right Arrow 11">
            <a:extLst>
              <a:ext uri="{FF2B5EF4-FFF2-40B4-BE49-F238E27FC236}">
                <a16:creationId xmlns:a16="http://schemas.microsoft.com/office/drawing/2014/main" id="{EC41C8E9-3EEC-4321-B45F-691D6F4AECE9}"/>
              </a:ext>
            </a:extLst>
          </p:cNvPr>
          <p:cNvSpPr/>
          <p:nvPr/>
        </p:nvSpPr>
        <p:spPr bwMode="auto">
          <a:xfrm>
            <a:off x="5297031" y="3605315"/>
            <a:ext cx="2419350" cy="2514600"/>
          </a:xfrm>
          <a:prstGeom prst="rightArrow">
            <a:avLst/>
          </a:prstGeom>
          <a:solidFill>
            <a:srgbClr val="7E3C1B"/>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5" name="Freeform 12">
            <a:extLst>
              <a:ext uri="{FF2B5EF4-FFF2-40B4-BE49-F238E27FC236}">
                <a16:creationId xmlns:a16="http://schemas.microsoft.com/office/drawing/2014/main" id="{13CEEB5C-B143-47A4-B3E7-9A455A094128}"/>
              </a:ext>
            </a:extLst>
          </p:cNvPr>
          <p:cNvSpPr/>
          <p:nvPr/>
        </p:nvSpPr>
        <p:spPr bwMode="auto">
          <a:xfrm>
            <a:off x="4600289" y="4369714"/>
            <a:ext cx="2134389" cy="941741"/>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800" b="1" dirty="0">
                <a:solidFill>
                  <a:srgbClr val="7E3C1B"/>
                </a:solidFill>
                <a:latin typeface="Arial" panose="020B0604020202020204"/>
              </a:rPr>
              <a:t>$48,801</a:t>
            </a:r>
          </a:p>
        </p:txBody>
      </p:sp>
      <p:sp>
        <p:nvSpPr>
          <p:cNvPr id="14" name="Freeform 26">
            <a:extLst>
              <a:ext uri="{FF2B5EF4-FFF2-40B4-BE49-F238E27FC236}">
                <a16:creationId xmlns:a16="http://schemas.microsoft.com/office/drawing/2014/main" id="{A00DFFD7-8E6E-42C9-B868-A97F8D923490}"/>
              </a:ext>
            </a:extLst>
          </p:cNvPr>
          <p:cNvSpPr/>
          <p:nvPr/>
        </p:nvSpPr>
        <p:spPr bwMode="auto">
          <a:xfrm>
            <a:off x="7814805" y="1716384"/>
            <a:ext cx="2834640" cy="9144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$312</a:t>
            </a:r>
          </a:p>
        </p:txBody>
      </p:sp>
      <p:sp>
        <p:nvSpPr>
          <p:cNvPr id="15" name="Freeform 23">
            <a:extLst>
              <a:ext uri="{FF2B5EF4-FFF2-40B4-BE49-F238E27FC236}">
                <a16:creationId xmlns:a16="http://schemas.microsoft.com/office/drawing/2014/main" id="{33026A7C-580B-46E6-AFA1-4E4F53D1DBC5}"/>
              </a:ext>
            </a:extLst>
          </p:cNvPr>
          <p:cNvSpPr/>
          <p:nvPr/>
        </p:nvSpPr>
        <p:spPr bwMode="auto">
          <a:xfrm>
            <a:off x="510656" y="3501637"/>
            <a:ext cx="2834640" cy="9144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100% Beneficiary Annuity</a:t>
            </a:r>
          </a:p>
        </p:txBody>
      </p:sp>
      <p:sp>
        <p:nvSpPr>
          <p:cNvPr id="16" name="Freeform 24">
            <a:extLst>
              <a:ext uri="{FF2B5EF4-FFF2-40B4-BE49-F238E27FC236}">
                <a16:creationId xmlns:a16="http://schemas.microsoft.com/office/drawing/2014/main" id="{200BD34F-5F74-4E01-87E1-4CD6E709BD41}"/>
              </a:ext>
            </a:extLst>
          </p:cNvPr>
          <p:cNvSpPr/>
          <p:nvPr/>
        </p:nvSpPr>
        <p:spPr bwMode="auto">
          <a:xfrm>
            <a:off x="510656" y="4487168"/>
            <a:ext cx="2834640" cy="9144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75% Beneficiary Annuity</a:t>
            </a:r>
          </a:p>
        </p:txBody>
      </p:sp>
      <p:sp>
        <p:nvSpPr>
          <p:cNvPr id="17" name="Freeform 24">
            <a:extLst>
              <a:ext uri="{FF2B5EF4-FFF2-40B4-BE49-F238E27FC236}">
                <a16:creationId xmlns:a16="http://schemas.microsoft.com/office/drawing/2014/main" id="{7FD24BCE-8AE0-41E2-986A-3667016AE9CB}"/>
              </a:ext>
            </a:extLst>
          </p:cNvPr>
          <p:cNvSpPr/>
          <p:nvPr/>
        </p:nvSpPr>
        <p:spPr bwMode="auto">
          <a:xfrm>
            <a:off x="510656" y="5472699"/>
            <a:ext cx="2834640" cy="9144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50% Beneficiary Annuity</a:t>
            </a:r>
          </a:p>
        </p:txBody>
      </p:sp>
    </p:spTree>
    <p:custDataLst>
      <p:tags r:id="rId1"/>
    </p:custDataLst>
    <p:extLst>
      <p:ext uri="{BB962C8B-B14F-4D97-AF65-F5344CB8AC3E}">
        <p14:creationId xmlns:p14="http://schemas.microsoft.com/office/powerpoint/2010/main" val="233262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5" grpId="0" animBg="1"/>
      <p:bldP spid="26" grpId="0" animBg="1"/>
      <p:bldP spid="27" grpId="0" animBg="1"/>
      <p:bldP spid="45" grpId="0" animBg="1"/>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45165" y="499973"/>
            <a:ext cx="7485858" cy="808039"/>
          </a:xfrm>
          <a:prstGeom prst="rect">
            <a:avLst/>
          </a:prstGeom>
        </p:spPr>
        <p:txBody>
          <a:bodyPr lIns="57598" tIns="28799" rIns="57598" bIns="28799" anchor="ctr">
            <a:no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schemeClr val="bg1"/>
                </a:solidFill>
                <a:latin typeface="+mn-lt"/>
              </a:rPr>
              <a:t>Period-certain annuity</a:t>
            </a:r>
          </a:p>
        </p:txBody>
      </p:sp>
      <p:sp>
        <p:nvSpPr>
          <p:cNvPr id="16" name="Freeform 15"/>
          <p:cNvSpPr/>
          <p:nvPr/>
        </p:nvSpPr>
        <p:spPr bwMode="auto">
          <a:xfrm>
            <a:off x="6159260" y="2254163"/>
            <a:ext cx="1370874" cy="1035301"/>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$1,492</a:t>
            </a:r>
          </a:p>
          <a:p>
            <a:pPr algn="ctr" defTabSz="1111250">
              <a:lnSpc>
                <a:spcPct val="90000"/>
              </a:lnSpc>
              <a:spcAft>
                <a:spcPct val="35000"/>
              </a:spcAft>
            </a:pPr>
            <a:r>
              <a:rPr lang="en-US" sz="2400" b="1" dirty="0">
                <a:solidFill>
                  <a:srgbClr val="7E3C1B"/>
                </a:solidFill>
                <a:latin typeface="Arial" panose="020B0604020202020204"/>
              </a:rPr>
              <a:t>3 year*</a:t>
            </a:r>
          </a:p>
        </p:txBody>
      </p:sp>
      <p:sp>
        <p:nvSpPr>
          <p:cNvPr id="18" name="Freeform 17"/>
          <p:cNvSpPr/>
          <p:nvPr/>
        </p:nvSpPr>
        <p:spPr bwMode="auto">
          <a:xfrm>
            <a:off x="9591973" y="2254164"/>
            <a:ext cx="1370873" cy="10353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$950</a:t>
            </a:r>
          </a:p>
          <a:p>
            <a:pPr algn="ctr" defTabSz="1111250">
              <a:lnSpc>
                <a:spcPct val="90000"/>
              </a:lnSpc>
              <a:spcAft>
                <a:spcPct val="35000"/>
              </a:spcAft>
            </a:pPr>
            <a:r>
              <a:rPr lang="en-US" sz="2400" b="1" dirty="0">
                <a:solidFill>
                  <a:srgbClr val="7E3C1B"/>
                </a:solidFill>
                <a:latin typeface="Arial" panose="020B0604020202020204"/>
              </a:rPr>
              <a:t>5 year*</a:t>
            </a:r>
          </a:p>
        </p:txBody>
      </p:sp>
      <p:sp>
        <p:nvSpPr>
          <p:cNvPr id="20" name="Freeform 19"/>
          <p:cNvSpPr/>
          <p:nvPr/>
        </p:nvSpPr>
        <p:spPr bwMode="auto">
          <a:xfrm>
            <a:off x="5656340" y="3798964"/>
            <a:ext cx="1370874" cy="1035301"/>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$816</a:t>
            </a:r>
          </a:p>
          <a:p>
            <a:pPr algn="ctr" defTabSz="1111250">
              <a:lnSpc>
                <a:spcPct val="90000"/>
              </a:lnSpc>
              <a:spcAft>
                <a:spcPct val="35000"/>
              </a:spcAft>
            </a:pPr>
            <a:r>
              <a:rPr lang="en-US" sz="2400" b="1" dirty="0">
                <a:solidFill>
                  <a:srgbClr val="7E3C1B"/>
                </a:solidFill>
                <a:latin typeface="Arial" panose="020B0604020202020204"/>
              </a:rPr>
              <a:t>6 year*</a:t>
            </a:r>
          </a:p>
        </p:txBody>
      </p:sp>
      <p:sp>
        <p:nvSpPr>
          <p:cNvPr id="21" name="Freeform 20"/>
          <p:cNvSpPr/>
          <p:nvPr/>
        </p:nvSpPr>
        <p:spPr bwMode="auto">
          <a:xfrm>
            <a:off x="7276204" y="3783515"/>
            <a:ext cx="1370874" cy="10353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$720</a:t>
            </a:r>
          </a:p>
          <a:p>
            <a:pPr algn="ctr" defTabSz="1111250">
              <a:lnSpc>
                <a:spcPct val="90000"/>
              </a:lnSpc>
              <a:spcAft>
                <a:spcPct val="35000"/>
              </a:spcAft>
            </a:pPr>
            <a:r>
              <a:rPr lang="en-US" sz="2400" b="1" dirty="0">
                <a:solidFill>
                  <a:srgbClr val="7E3C1B"/>
                </a:solidFill>
                <a:latin typeface="Arial" panose="020B0604020202020204"/>
              </a:rPr>
              <a:t>7 year*</a:t>
            </a:r>
          </a:p>
        </p:txBody>
      </p:sp>
      <p:sp>
        <p:nvSpPr>
          <p:cNvPr id="22" name="Freeform 21"/>
          <p:cNvSpPr/>
          <p:nvPr/>
        </p:nvSpPr>
        <p:spPr bwMode="auto">
          <a:xfrm>
            <a:off x="8840061" y="3783515"/>
            <a:ext cx="1370873" cy="10353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$649</a:t>
            </a:r>
          </a:p>
          <a:p>
            <a:pPr algn="ctr" defTabSz="1111250">
              <a:lnSpc>
                <a:spcPct val="90000"/>
              </a:lnSpc>
              <a:spcAft>
                <a:spcPct val="35000"/>
              </a:spcAft>
            </a:pPr>
            <a:r>
              <a:rPr lang="en-US" sz="2400" b="1" dirty="0">
                <a:solidFill>
                  <a:srgbClr val="7E3C1B"/>
                </a:solidFill>
                <a:latin typeface="Arial" panose="020B0604020202020204"/>
              </a:rPr>
              <a:t>8 year*</a:t>
            </a:r>
          </a:p>
        </p:txBody>
      </p:sp>
      <p:sp>
        <p:nvSpPr>
          <p:cNvPr id="23" name="Freeform 22"/>
          <p:cNvSpPr/>
          <p:nvPr/>
        </p:nvSpPr>
        <p:spPr bwMode="auto">
          <a:xfrm>
            <a:off x="10459924" y="3776312"/>
            <a:ext cx="1370873" cy="10353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$594</a:t>
            </a:r>
          </a:p>
          <a:p>
            <a:pPr algn="ctr" defTabSz="1111250">
              <a:lnSpc>
                <a:spcPct val="90000"/>
              </a:lnSpc>
              <a:spcAft>
                <a:spcPct val="35000"/>
              </a:spcAft>
            </a:pPr>
            <a:r>
              <a:rPr lang="en-US" sz="2400" b="1" dirty="0">
                <a:solidFill>
                  <a:srgbClr val="7E3C1B"/>
                </a:solidFill>
                <a:latin typeface="Arial" panose="020B0604020202020204"/>
              </a:rPr>
              <a:t>9 year*</a:t>
            </a:r>
          </a:p>
        </p:txBody>
      </p:sp>
      <p:sp>
        <p:nvSpPr>
          <p:cNvPr id="25" name="Right Arrow 24"/>
          <p:cNvSpPr/>
          <p:nvPr/>
        </p:nvSpPr>
        <p:spPr bwMode="auto">
          <a:xfrm>
            <a:off x="3248358" y="2043210"/>
            <a:ext cx="2419350" cy="2514600"/>
          </a:xfrm>
          <a:prstGeom prst="rightArrow">
            <a:avLst/>
          </a:prstGeom>
          <a:solidFill>
            <a:srgbClr val="7E3C1B"/>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Freeform 25"/>
          <p:cNvSpPr/>
          <p:nvPr/>
        </p:nvSpPr>
        <p:spPr bwMode="auto">
          <a:xfrm>
            <a:off x="439386" y="2458192"/>
            <a:ext cx="2455305" cy="1959429"/>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800" b="1" dirty="0">
                <a:solidFill>
                  <a:srgbClr val="7E3C1B"/>
                </a:solidFill>
                <a:latin typeface="Arial" panose="020B0604020202020204"/>
              </a:rPr>
              <a:t>$48,801</a:t>
            </a:r>
          </a:p>
        </p:txBody>
      </p:sp>
      <p:sp>
        <p:nvSpPr>
          <p:cNvPr id="17" name="Freeform 16"/>
          <p:cNvSpPr/>
          <p:nvPr/>
        </p:nvSpPr>
        <p:spPr bwMode="auto">
          <a:xfrm>
            <a:off x="7920248" y="2254164"/>
            <a:ext cx="1370874" cy="1035300"/>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$1,153</a:t>
            </a:r>
          </a:p>
          <a:p>
            <a:pPr algn="ctr" defTabSz="1111250">
              <a:lnSpc>
                <a:spcPct val="90000"/>
              </a:lnSpc>
              <a:spcAft>
                <a:spcPct val="35000"/>
              </a:spcAft>
            </a:pPr>
            <a:r>
              <a:rPr lang="en-US" sz="2400" b="1" dirty="0">
                <a:solidFill>
                  <a:srgbClr val="7E3C1B"/>
                </a:solidFill>
                <a:latin typeface="Arial" panose="020B0604020202020204"/>
              </a:rPr>
              <a:t>4 year*</a:t>
            </a:r>
          </a:p>
        </p:txBody>
      </p:sp>
      <p:sp>
        <p:nvSpPr>
          <p:cNvPr id="12" name="Octagon 11">
            <a:extLst>
              <a:ext uri="{FF2B5EF4-FFF2-40B4-BE49-F238E27FC236}">
                <a16:creationId xmlns:a16="http://schemas.microsoft.com/office/drawing/2014/main" id="{03EE39FA-B20C-4379-A478-A4FC283BBB16}"/>
              </a:ext>
            </a:extLst>
          </p:cNvPr>
          <p:cNvSpPr/>
          <p:nvPr/>
        </p:nvSpPr>
        <p:spPr>
          <a:xfrm>
            <a:off x="1767425" y="5364481"/>
            <a:ext cx="8657149" cy="1005840"/>
          </a:xfrm>
          <a:prstGeom prst="octagon">
            <a:avLst/>
          </a:prstGeom>
          <a:solidFill>
            <a:srgbClr val="F2F2F2"/>
          </a:solidFill>
          <a:ln w="31750">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*Mandatory 20% federal withholding and optional 2% state tax withholding</a:t>
            </a:r>
          </a:p>
        </p:txBody>
      </p:sp>
    </p:spTree>
    <p:custDataLst>
      <p:tags r:id="rId1"/>
    </p:custDataLst>
    <p:extLst>
      <p:ext uri="{BB962C8B-B14F-4D97-AF65-F5344CB8AC3E}">
        <p14:creationId xmlns:p14="http://schemas.microsoft.com/office/powerpoint/2010/main" val="3184723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animBg="1"/>
      <p:bldP spid="22" grpId="0" animBg="1"/>
      <p:bldP spid="23" grpId="0" animBg="1"/>
      <p:bldP spid="26" grpId="0" animBg="1"/>
      <p:bldP spid="17"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45165" y="499973"/>
            <a:ext cx="7485858" cy="808039"/>
          </a:xfrm>
          <a:prstGeom prst="rect">
            <a:avLst/>
          </a:prstGeom>
        </p:spPr>
        <p:txBody>
          <a:bodyPr lIns="57598" tIns="28799" rIns="57598" bIns="28799" anchor="ctr">
            <a:no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schemeClr val="bg1"/>
                </a:solidFill>
                <a:latin typeface="+mn-lt"/>
              </a:rPr>
              <a:t>Period-certain annuity</a:t>
            </a:r>
          </a:p>
        </p:txBody>
      </p:sp>
      <p:sp>
        <p:nvSpPr>
          <p:cNvPr id="17" name="Freeform 16"/>
          <p:cNvSpPr/>
          <p:nvPr/>
        </p:nvSpPr>
        <p:spPr bwMode="auto">
          <a:xfrm>
            <a:off x="8502473" y="2866009"/>
            <a:ext cx="2419350" cy="1698965"/>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b="1" dirty="0">
                <a:solidFill>
                  <a:srgbClr val="7E3C1B"/>
                </a:solidFill>
                <a:latin typeface="Arial" panose="020B0604020202020204"/>
              </a:rPr>
              <a:t>$550</a:t>
            </a:r>
          </a:p>
          <a:p>
            <a:pPr algn="ctr" defTabSz="1111250">
              <a:lnSpc>
                <a:spcPct val="90000"/>
              </a:lnSpc>
              <a:spcAft>
                <a:spcPct val="35000"/>
              </a:spcAft>
            </a:pPr>
            <a:r>
              <a:rPr lang="en-US" sz="2400" b="1" dirty="0">
                <a:solidFill>
                  <a:srgbClr val="7E3C1B"/>
                </a:solidFill>
                <a:latin typeface="Arial" panose="020B0604020202020204"/>
              </a:rPr>
              <a:t>10 year</a:t>
            </a:r>
          </a:p>
        </p:txBody>
      </p:sp>
      <p:sp>
        <p:nvSpPr>
          <p:cNvPr id="7" name="Freeform 25">
            <a:extLst>
              <a:ext uri="{FF2B5EF4-FFF2-40B4-BE49-F238E27FC236}">
                <a16:creationId xmlns:a16="http://schemas.microsoft.com/office/drawing/2014/main" id="{9B7AF67A-4366-4613-8884-BD9AF4F8A23F}"/>
              </a:ext>
            </a:extLst>
          </p:cNvPr>
          <p:cNvSpPr/>
          <p:nvPr/>
        </p:nvSpPr>
        <p:spPr bwMode="auto">
          <a:xfrm>
            <a:off x="673715" y="2789215"/>
            <a:ext cx="2419350" cy="1852551"/>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DCC2BC"/>
          </a:solidFill>
          <a:ln w="31750">
            <a:solidFill>
              <a:srgbClr val="7E3C1B"/>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800" b="1" dirty="0">
                <a:solidFill>
                  <a:srgbClr val="7E3C1B"/>
                </a:solidFill>
                <a:latin typeface="Arial" panose="020B0604020202020204"/>
              </a:rPr>
              <a:t>$48,801</a:t>
            </a:r>
          </a:p>
        </p:txBody>
      </p:sp>
      <p:sp>
        <p:nvSpPr>
          <p:cNvPr id="8" name="Right Arrow 24">
            <a:extLst>
              <a:ext uri="{FF2B5EF4-FFF2-40B4-BE49-F238E27FC236}">
                <a16:creationId xmlns:a16="http://schemas.microsoft.com/office/drawing/2014/main" id="{2CC361C0-A221-4C62-A646-20483CC769D4}"/>
              </a:ext>
            </a:extLst>
          </p:cNvPr>
          <p:cNvSpPr/>
          <p:nvPr/>
        </p:nvSpPr>
        <p:spPr bwMode="auto">
          <a:xfrm>
            <a:off x="4588094" y="2458192"/>
            <a:ext cx="2419350" cy="2514600"/>
          </a:xfrm>
          <a:prstGeom prst="rightArrow">
            <a:avLst/>
          </a:prstGeom>
          <a:solidFill>
            <a:srgbClr val="7E3C1B"/>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Octagon 5">
            <a:extLst>
              <a:ext uri="{FF2B5EF4-FFF2-40B4-BE49-F238E27FC236}">
                <a16:creationId xmlns:a16="http://schemas.microsoft.com/office/drawing/2014/main" id="{3D1A9B0C-E0D4-4FBD-AD3B-DA6C1FEA767C}"/>
              </a:ext>
            </a:extLst>
          </p:cNvPr>
          <p:cNvSpPr/>
          <p:nvPr/>
        </p:nvSpPr>
        <p:spPr>
          <a:xfrm>
            <a:off x="1521803" y="5714218"/>
            <a:ext cx="8657149" cy="1005840"/>
          </a:xfrm>
          <a:prstGeom prst="octagon">
            <a:avLst/>
          </a:prstGeom>
          <a:solidFill>
            <a:srgbClr val="F2F2F2"/>
          </a:solidFill>
          <a:ln w="31750">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Be mindful of the different tax considerations</a:t>
            </a:r>
          </a:p>
        </p:txBody>
      </p:sp>
    </p:spTree>
    <p:custDataLst>
      <p:tags r:id="rId1"/>
    </p:custDataLst>
    <p:extLst>
      <p:ext uri="{BB962C8B-B14F-4D97-AF65-F5344CB8AC3E}">
        <p14:creationId xmlns:p14="http://schemas.microsoft.com/office/powerpoint/2010/main" val="263169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A45ABBFB-6470-C74C-B4F5-15F0621D277F}"/>
              </a:ext>
            </a:extLst>
          </p:cNvPr>
          <p:cNvSpPr txBox="1">
            <a:spLocks/>
          </p:cNvSpPr>
          <p:nvPr/>
        </p:nvSpPr>
        <p:spPr>
          <a:xfrm>
            <a:off x="786595" y="696547"/>
            <a:ext cx="10515600" cy="55847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disability benefit</a:t>
            </a:r>
            <a:endParaRPr lang="en-US" sz="3800" dirty="0">
              <a:solidFill>
                <a:srgbClr val="7E3C1B"/>
              </a:solidFill>
            </a:endParaRPr>
          </a:p>
        </p:txBody>
      </p:sp>
      <p:sp>
        <p:nvSpPr>
          <p:cNvPr id="46" name="Octagon 45">
            <a:extLst>
              <a:ext uri="{FF2B5EF4-FFF2-40B4-BE49-F238E27FC236}">
                <a16:creationId xmlns:a16="http://schemas.microsoft.com/office/drawing/2014/main" id="{094DD623-AEB2-4856-8547-700ED78E2268}"/>
              </a:ext>
            </a:extLst>
          </p:cNvPr>
          <p:cNvSpPr/>
          <p:nvPr/>
        </p:nvSpPr>
        <p:spPr>
          <a:xfrm>
            <a:off x="1539749" y="1613205"/>
            <a:ext cx="900929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E3C1B"/>
                </a:solidFill>
                <a:effectLst/>
                <a:uLnTx/>
                <a:uFillTx/>
                <a:ea typeface="+mn-ea"/>
                <a:cs typeface="Arial" panose="020B0604020202020204" pitchFamily="34" charset="0"/>
              </a:rPr>
              <a:t>Apply any time</a:t>
            </a:r>
          </a:p>
        </p:txBody>
      </p:sp>
      <p:sp>
        <p:nvSpPr>
          <p:cNvPr id="47" name="Octagon 46">
            <a:extLst>
              <a:ext uri="{FF2B5EF4-FFF2-40B4-BE49-F238E27FC236}">
                <a16:creationId xmlns:a16="http://schemas.microsoft.com/office/drawing/2014/main" id="{9A50613C-9BF1-4BC6-A06D-EB05DC01D49B}"/>
              </a:ext>
            </a:extLst>
          </p:cNvPr>
          <p:cNvSpPr/>
          <p:nvPr/>
        </p:nvSpPr>
        <p:spPr>
          <a:xfrm>
            <a:off x="1539749" y="2833399"/>
            <a:ext cx="900929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R="0" lvl="0" algn="l" defTabSz="914400" rtl="0" eaLnBrk="1" fontAlgn="auto" latinLnBrk="0" hangingPunct="1">
              <a:lnSpc>
                <a:spcPct val="100000"/>
              </a:lnSpc>
              <a:spcBef>
                <a:spcPts val="0"/>
              </a:spcBef>
              <a:spcAft>
                <a:spcPts val="0"/>
              </a:spcAft>
              <a:buClrTx/>
              <a:buSzTx/>
              <a:tabLst/>
              <a:defRPr/>
            </a:pPr>
            <a:r>
              <a:rPr lang="en-US" sz="2800" dirty="0">
                <a:solidFill>
                  <a:srgbClr val="7E3C1B"/>
                </a:solidFill>
                <a:cs typeface="Arial" panose="020B0604020202020204" pitchFamily="34" charset="0"/>
              </a:rPr>
              <a:t>Terminate all creditable service</a:t>
            </a:r>
          </a:p>
        </p:txBody>
      </p:sp>
      <p:sp>
        <p:nvSpPr>
          <p:cNvPr id="48" name="Octagon 47">
            <a:extLst>
              <a:ext uri="{FF2B5EF4-FFF2-40B4-BE49-F238E27FC236}">
                <a16:creationId xmlns:a16="http://schemas.microsoft.com/office/drawing/2014/main" id="{774C06C9-8095-45A8-8702-82568499B5E5}"/>
              </a:ext>
            </a:extLst>
          </p:cNvPr>
          <p:cNvSpPr/>
          <p:nvPr/>
        </p:nvSpPr>
        <p:spPr>
          <a:xfrm>
            <a:off x="1539749" y="5328444"/>
            <a:ext cx="900929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Disability must be total and permanent</a:t>
            </a:r>
          </a:p>
        </p:txBody>
      </p:sp>
      <p:sp>
        <p:nvSpPr>
          <p:cNvPr id="49" name="Octagon 48">
            <a:extLst>
              <a:ext uri="{FF2B5EF4-FFF2-40B4-BE49-F238E27FC236}">
                <a16:creationId xmlns:a16="http://schemas.microsoft.com/office/drawing/2014/main" id="{6B322189-28B0-40BC-AA81-FAA435AAC04E}"/>
              </a:ext>
            </a:extLst>
          </p:cNvPr>
          <p:cNvSpPr/>
          <p:nvPr/>
        </p:nvSpPr>
        <p:spPr>
          <a:xfrm>
            <a:off x="1539749" y="4109151"/>
            <a:ext cx="900929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Medical documentation</a:t>
            </a:r>
          </a:p>
        </p:txBody>
      </p:sp>
    </p:spTree>
    <p:custDataLst>
      <p:tags r:id="rId1"/>
    </p:custDataLst>
    <p:extLst>
      <p:ext uri="{BB962C8B-B14F-4D97-AF65-F5344CB8AC3E}">
        <p14:creationId xmlns:p14="http://schemas.microsoft.com/office/powerpoint/2010/main" val="2340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7">
            <a:extLst>
              <a:ext uri="{FF2B5EF4-FFF2-40B4-BE49-F238E27FC236}">
                <a16:creationId xmlns:a16="http://schemas.microsoft.com/office/drawing/2014/main" id="{98A661B2-AC06-47DB-A30B-D98D196CB4E0}"/>
              </a:ext>
            </a:extLst>
          </p:cNvPr>
          <p:cNvSpPr>
            <a:spLocks noGrp="1"/>
          </p:cNvSpPr>
          <p:nvPr>
            <p:ph type="title" idx="4294967295"/>
          </p:nvPr>
        </p:nvSpPr>
        <p:spPr>
          <a:xfrm>
            <a:off x="782360" y="611112"/>
            <a:ext cx="10515600" cy="617538"/>
          </a:xfrm>
          <a:prstGeom prst="rect">
            <a:avLst/>
          </a:prstGeom>
        </p:spPr>
        <p:txBody>
          <a:bodyPr wrap="square">
            <a:spAutoFit/>
          </a:body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Retirement or disability distribution options</a:t>
            </a:r>
          </a:p>
        </p:txBody>
      </p:sp>
      <p:sp>
        <p:nvSpPr>
          <p:cNvPr id="60" name="Arrow: Pentagon 59">
            <a:extLst>
              <a:ext uri="{FF2B5EF4-FFF2-40B4-BE49-F238E27FC236}">
                <a16:creationId xmlns:a16="http://schemas.microsoft.com/office/drawing/2014/main" id="{2F6D23E9-0842-468F-B971-1B8D6411B7D3}"/>
              </a:ext>
            </a:extLst>
          </p:cNvPr>
          <p:cNvSpPr/>
          <p:nvPr/>
        </p:nvSpPr>
        <p:spPr>
          <a:xfrm>
            <a:off x="1696873" y="1714892"/>
            <a:ext cx="8798256" cy="2046367"/>
          </a:xfrm>
          <a:prstGeom prst="octagon">
            <a:avLst>
              <a:gd name="adj" fmla="val 19285"/>
            </a:avLst>
          </a:prstGeom>
          <a:solidFill>
            <a:srgbClr val="7E3C1B">
              <a:alpha val="89000"/>
            </a:srgbClr>
          </a:solidFill>
          <a:ln w="28575">
            <a:solidFill>
              <a:srgbClr val="7E3C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2800" u="sng" dirty="0">
                <a:solidFill>
                  <a:schemeClr val="bg1"/>
                </a:solidFill>
              </a:rPr>
              <a:t>Lifetime benefit options</a:t>
            </a:r>
          </a:p>
          <a:p>
            <a:pPr algn="ctr"/>
            <a:endParaRPr lang="en-US" dirty="0"/>
          </a:p>
          <a:p>
            <a:pPr algn="ctr"/>
            <a:r>
              <a:rPr lang="en-US" sz="2400" dirty="0"/>
              <a:t> Participant-Only Annuity		75% Beneficiary Option</a:t>
            </a:r>
          </a:p>
          <a:p>
            <a:pPr algn="ctr"/>
            <a:r>
              <a:rPr lang="en-US" sz="2400" dirty="0"/>
              <a:t>100% Beneficiary Option		50% Beneficiary Option</a:t>
            </a:r>
          </a:p>
          <a:p>
            <a:pPr algn="ctr"/>
            <a:endParaRPr lang="en-US" sz="2400" dirty="0"/>
          </a:p>
        </p:txBody>
      </p:sp>
      <p:sp>
        <p:nvSpPr>
          <p:cNvPr id="29" name="Arrow: Pentagon 59">
            <a:extLst>
              <a:ext uri="{FF2B5EF4-FFF2-40B4-BE49-F238E27FC236}">
                <a16:creationId xmlns:a16="http://schemas.microsoft.com/office/drawing/2014/main" id="{0D699E36-F61D-4E4F-93EE-F94B67D15CCE}"/>
              </a:ext>
            </a:extLst>
          </p:cNvPr>
          <p:cNvSpPr/>
          <p:nvPr/>
        </p:nvSpPr>
        <p:spPr>
          <a:xfrm>
            <a:off x="1265900" y="4004569"/>
            <a:ext cx="4339988" cy="2478118"/>
          </a:xfrm>
          <a:prstGeom prst="octagon">
            <a:avLst>
              <a:gd name="adj" fmla="val 15520"/>
            </a:avLst>
          </a:prstGeom>
          <a:solidFill>
            <a:srgbClr val="7E3C1B">
              <a:alpha val="89000"/>
            </a:srgbClr>
          </a:solidFill>
          <a:ln w="28575">
            <a:solidFill>
              <a:srgbClr val="7E3C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91440" rtlCol="0" anchor="t" anchorCtr="0"/>
          <a:lstStyle/>
          <a:p>
            <a:pPr algn="ctr"/>
            <a:r>
              <a:rPr lang="en-US" sz="2800" u="sng" dirty="0">
                <a:solidFill>
                  <a:schemeClr val="bg1"/>
                </a:solidFill>
              </a:rPr>
              <a:t>Period-certain annuity</a:t>
            </a:r>
          </a:p>
          <a:p>
            <a:pPr algn="ctr"/>
            <a:endParaRPr lang="en-US" dirty="0"/>
          </a:p>
          <a:p>
            <a:pPr algn="ctr"/>
            <a:r>
              <a:rPr lang="en-US" sz="2400" dirty="0"/>
              <a:t>3-10 years</a:t>
            </a:r>
          </a:p>
          <a:p>
            <a:pPr algn="ctr"/>
            <a:r>
              <a:rPr lang="en-US" sz="2400" dirty="0"/>
              <a:t>Direct payment</a:t>
            </a:r>
          </a:p>
          <a:p>
            <a:pPr algn="ctr"/>
            <a:r>
              <a:rPr lang="en-US" sz="2400" dirty="0"/>
              <a:t>Rollover</a:t>
            </a:r>
          </a:p>
          <a:p>
            <a:pPr algn="ctr"/>
            <a:endParaRPr lang="en-US" sz="2400" dirty="0"/>
          </a:p>
        </p:txBody>
      </p:sp>
      <p:sp>
        <p:nvSpPr>
          <p:cNvPr id="7" name="Arrow: Pentagon 59">
            <a:extLst>
              <a:ext uri="{FF2B5EF4-FFF2-40B4-BE49-F238E27FC236}">
                <a16:creationId xmlns:a16="http://schemas.microsoft.com/office/drawing/2014/main" id="{A0FA04C4-4E3E-4FCD-B267-503955F8F40C}"/>
              </a:ext>
            </a:extLst>
          </p:cNvPr>
          <p:cNvSpPr/>
          <p:nvPr/>
        </p:nvSpPr>
        <p:spPr>
          <a:xfrm>
            <a:off x="6586113" y="4004569"/>
            <a:ext cx="4339988" cy="2478118"/>
          </a:xfrm>
          <a:prstGeom prst="octagon">
            <a:avLst>
              <a:gd name="adj" fmla="val 15520"/>
            </a:avLst>
          </a:prstGeom>
          <a:solidFill>
            <a:srgbClr val="7E3C1B">
              <a:alpha val="90000"/>
            </a:srgbClr>
          </a:solidFill>
          <a:ln w="28575">
            <a:solidFill>
              <a:srgbClr val="7E3C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91440" rtlCol="0" anchor="t" anchorCtr="0"/>
          <a:lstStyle/>
          <a:p>
            <a:pPr algn="ctr"/>
            <a:r>
              <a:rPr lang="en-US" sz="2800" u="sng" dirty="0">
                <a:solidFill>
                  <a:schemeClr val="bg1"/>
                </a:solidFill>
              </a:rPr>
              <a:t>Lump sum</a:t>
            </a:r>
          </a:p>
          <a:p>
            <a:pPr algn="ctr"/>
            <a:endParaRPr lang="en-US" dirty="0"/>
          </a:p>
          <a:p>
            <a:pPr algn="ctr"/>
            <a:r>
              <a:rPr lang="en-US" sz="2400" dirty="0"/>
              <a:t>Direct payment</a:t>
            </a:r>
          </a:p>
          <a:p>
            <a:pPr algn="ctr"/>
            <a:r>
              <a:rPr lang="en-US" sz="2400" dirty="0"/>
              <a:t>Rollover</a:t>
            </a:r>
          </a:p>
          <a:p>
            <a:pPr algn="ctr"/>
            <a:endParaRPr lang="en-US" sz="2400" dirty="0"/>
          </a:p>
        </p:txBody>
      </p:sp>
    </p:spTree>
    <p:custDataLst>
      <p:tags r:id="rId1"/>
    </p:custDataLst>
    <p:extLst>
      <p:ext uri="{BB962C8B-B14F-4D97-AF65-F5344CB8AC3E}">
        <p14:creationId xmlns:p14="http://schemas.microsoft.com/office/powerpoint/2010/main" val="340156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9"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7">
            <a:extLst>
              <a:ext uri="{FF2B5EF4-FFF2-40B4-BE49-F238E27FC236}">
                <a16:creationId xmlns:a16="http://schemas.microsoft.com/office/drawing/2014/main" id="{98A661B2-AC06-47DB-A30B-D98D196CB4E0}"/>
              </a:ext>
            </a:extLst>
          </p:cNvPr>
          <p:cNvSpPr>
            <a:spLocks noGrp="1"/>
          </p:cNvSpPr>
          <p:nvPr>
            <p:ph type="title" idx="4294967295"/>
          </p:nvPr>
        </p:nvSpPr>
        <p:spPr>
          <a:xfrm>
            <a:off x="782360" y="638408"/>
            <a:ext cx="10515600" cy="617538"/>
          </a:xfrm>
          <a:prstGeom prst="rect">
            <a:avLst/>
          </a:prstGeom>
        </p:spPr>
        <p:txBody>
          <a:bodyPr wrap="square">
            <a:spAutoFit/>
          </a:body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death benefits</a:t>
            </a:r>
          </a:p>
        </p:txBody>
      </p:sp>
      <p:sp>
        <p:nvSpPr>
          <p:cNvPr id="29" name="Arrow: Pentagon 59">
            <a:extLst>
              <a:ext uri="{FF2B5EF4-FFF2-40B4-BE49-F238E27FC236}">
                <a16:creationId xmlns:a16="http://schemas.microsoft.com/office/drawing/2014/main" id="{0D699E36-F61D-4E4F-93EE-F94B67D15CCE}"/>
              </a:ext>
            </a:extLst>
          </p:cNvPr>
          <p:cNvSpPr/>
          <p:nvPr/>
        </p:nvSpPr>
        <p:spPr>
          <a:xfrm>
            <a:off x="6523629" y="3319818"/>
            <a:ext cx="4339988" cy="2478118"/>
          </a:xfrm>
          <a:prstGeom prst="octagon">
            <a:avLst>
              <a:gd name="adj" fmla="val 15520"/>
            </a:avLst>
          </a:prstGeom>
          <a:solidFill>
            <a:srgbClr val="7E3C1B">
              <a:alpha val="90000"/>
            </a:srgbClr>
          </a:solidFill>
          <a:ln w="28575">
            <a:solidFill>
              <a:srgbClr val="7E3C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chorCtr="0"/>
          <a:lstStyle/>
          <a:p>
            <a:pPr algn="ctr"/>
            <a:r>
              <a:rPr lang="en-US" sz="2800" u="sng" dirty="0">
                <a:solidFill>
                  <a:schemeClr val="bg1"/>
                </a:solidFill>
              </a:rPr>
              <a:t>After retirement</a:t>
            </a:r>
          </a:p>
          <a:p>
            <a:pPr algn="ctr"/>
            <a:endParaRPr lang="en-US" dirty="0"/>
          </a:p>
          <a:p>
            <a:pPr algn="ctr"/>
            <a:r>
              <a:rPr lang="en-US" sz="2400" dirty="0"/>
              <a:t>Choice elected at retirement by participant</a:t>
            </a:r>
          </a:p>
          <a:p>
            <a:pPr algn="ctr"/>
            <a:endParaRPr lang="en-US" sz="2400" dirty="0"/>
          </a:p>
        </p:txBody>
      </p:sp>
      <p:sp>
        <p:nvSpPr>
          <p:cNvPr id="7" name="Arrow: Pentagon 59">
            <a:extLst>
              <a:ext uri="{FF2B5EF4-FFF2-40B4-BE49-F238E27FC236}">
                <a16:creationId xmlns:a16="http://schemas.microsoft.com/office/drawing/2014/main" id="{A0FA04C4-4E3E-4FCD-B267-503955F8F40C}"/>
              </a:ext>
            </a:extLst>
          </p:cNvPr>
          <p:cNvSpPr/>
          <p:nvPr/>
        </p:nvSpPr>
        <p:spPr>
          <a:xfrm>
            <a:off x="1328383" y="2080759"/>
            <a:ext cx="4339988" cy="2478118"/>
          </a:xfrm>
          <a:prstGeom prst="octagon">
            <a:avLst>
              <a:gd name="adj" fmla="val 15520"/>
            </a:avLst>
          </a:prstGeom>
          <a:solidFill>
            <a:srgbClr val="7E3C1B"/>
          </a:solidFill>
          <a:ln w="28575">
            <a:solidFill>
              <a:srgbClr val="7E3C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91440" rtlCol="0" anchor="t" anchorCtr="0"/>
          <a:lstStyle/>
          <a:p>
            <a:pPr algn="ctr"/>
            <a:r>
              <a:rPr lang="en-US" sz="2800" u="sng" dirty="0">
                <a:solidFill>
                  <a:schemeClr val="bg1"/>
                </a:solidFill>
              </a:rPr>
              <a:t>Before retirement</a:t>
            </a:r>
          </a:p>
          <a:p>
            <a:pPr algn="ctr"/>
            <a:endParaRPr lang="en-US" dirty="0"/>
          </a:p>
          <a:p>
            <a:pPr algn="ctr"/>
            <a:r>
              <a:rPr lang="en-US" sz="2400" dirty="0"/>
              <a:t>Lump-sum payment</a:t>
            </a:r>
          </a:p>
          <a:p>
            <a:pPr algn="ctr"/>
            <a:r>
              <a:rPr lang="en-US" sz="2400" dirty="0"/>
              <a:t>Period-certain annuity</a:t>
            </a:r>
          </a:p>
          <a:p>
            <a:pPr algn="ctr"/>
            <a:endParaRPr lang="en-US" sz="2400" dirty="0"/>
          </a:p>
        </p:txBody>
      </p:sp>
      <p:sp>
        <p:nvSpPr>
          <p:cNvPr id="5" name="Content Placeholder 2">
            <a:extLst>
              <a:ext uri="{FF2B5EF4-FFF2-40B4-BE49-F238E27FC236}">
                <a16:creationId xmlns:a16="http://schemas.microsoft.com/office/drawing/2014/main" id="{FE4DAC64-76AC-4904-BF9A-2DEFE64CC60C}"/>
              </a:ext>
            </a:extLst>
          </p:cNvPr>
          <p:cNvSpPr txBox="1">
            <a:spLocks/>
          </p:cNvSpPr>
          <p:nvPr/>
        </p:nvSpPr>
        <p:spPr>
          <a:xfrm>
            <a:off x="1216925" y="6052565"/>
            <a:ext cx="9758149" cy="566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defRPr/>
            </a:pPr>
            <a:r>
              <a:rPr lang="en-US" dirty="0">
                <a:solidFill>
                  <a:schemeClr val="bg1"/>
                </a:solidFill>
              </a:rPr>
              <a:t>Have you filled out your </a:t>
            </a:r>
            <a:r>
              <a:rPr lang="en-US" i="1" dirty="0">
                <a:solidFill>
                  <a:schemeClr val="bg1"/>
                </a:solidFill>
              </a:rPr>
              <a:t>Recipient Designation </a:t>
            </a:r>
            <a:r>
              <a:rPr lang="en-US" dirty="0">
                <a:solidFill>
                  <a:schemeClr val="bg1"/>
                </a:solidFill>
              </a:rPr>
              <a:t>form?</a:t>
            </a:r>
            <a:endParaRPr lang="en-US" i="1" dirty="0">
              <a:solidFill>
                <a:schemeClr val="bg1"/>
              </a:solidFill>
            </a:endParaRPr>
          </a:p>
        </p:txBody>
      </p:sp>
    </p:spTree>
    <p:custDataLst>
      <p:tags r:id="rId1"/>
    </p:custDataLst>
    <p:extLst>
      <p:ext uri="{BB962C8B-B14F-4D97-AF65-F5344CB8AC3E}">
        <p14:creationId xmlns:p14="http://schemas.microsoft.com/office/powerpoint/2010/main" val="313567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66DD223F-31D7-9446-944D-F26844D51F3F}"/>
              </a:ext>
            </a:extLst>
          </p:cNvPr>
          <p:cNvSpPr txBox="1">
            <a:spLocks/>
          </p:cNvSpPr>
          <p:nvPr/>
        </p:nvSpPr>
        <p:spPr>
          <a:xfrm>
            <a:off x="781006" y="636735"/>
            <a:ext cx="11025269"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termination benefit</a:t>
            </a:r>
            <a:endParaRPr lang="en-US" sz="2800" b="1" dirty="0">
              <a:solidFill>
                <a:srgbClr val="7E3C1B"/>
              </a:solidFill>
              <a:latin typeface="Arial" panose="020B0604020202020204" pitchFamily="34" charset="0"/>
              <a:cs typeface="Arial" panose="020B0604020202020204" pitchFamily="34" charset="0"/>
            </a:endParaRPr>
          </a:p>
        </p:txBody>
      </p:sp>
      <p:sp>
        <p:nvSpPr>
          <p:cNvPr id="56" name="Octagon 55">
            <a:extLst>
              <a:ext uri="{FF2B5EF4-FFF2-40B4-BE49-F238E27FC236}">
                <a16:creationId xmlns:a16="http://schemas.microsoft.com/office/drawing/2014/main" id="{F6070B52-CD17-47BF-9A10-6177D0ECB503}"/>
              </a:ext>
            </a:extLst>
          </p:cNvPr>
          <p:cNvSpPr/>
          <p:nvPr/>
        </p:nvSpPr>
        <p:spPr>
          <a:xfrm>
            <a:off x="2363946" y="1976662"/>
            <a:ext cx="7850296"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E3C1B"/>
                </a:solidFill>
                <a:effectLst/>
                <a:uLnTx/>
                <a:uFillTx/>
                <a:ea typeface="+mn-ea"/>
                <a:cs typeface="Arial" panose="020B0604020202020204" pitchFamily="34" charset="0"/>
              </a:rPr>
              <a:t>Lump-sum payment</a:t>
            </a:r>
          </a:p>
        </p:txBody>
      </p:sp>
      <p:sp>
        <p:nvSpPr>
          <p:cNvPr id="57" name="Octagon 56">
            <a:extLst>
              <a:ext uri="{FF2B5EF4-FFF2-40B4-BE49-F238E27FC236}">
                <a16:creationId xmlns:a16="http://schemas.microsoft.com/office/drawing/2014/main" id="{DD5912F9-34C4-4451-8D99-3F9E3A35D3F1}"/>
              </a:ext>
            </a:extLst>
          </p:cNvPr>
          <p:cNvSpPr/>
          <p:nvPr/>
        </p:nvSpPr>
        <p:spPr>
          <a:xfrm>
            <a:off x="2373038" y="4881514"/>
            <a:ext cx="7850296"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Once every five years</a:t>
            </a:r>
          </a:p>
        </p:txBody>
      </p:sp>
      <p:sp>
        <p:nvSpPr>
          <p:cNvPr id="58" name="Octagon 57">
            <a:extLst>
              <a:ext uri="{FF2B5EF4-FFF2-40B4-BE49-F238E27FC236}">
                <a16:creationId xmlns:a16="http://schemas.microsoft.com/office/drawing/2014/main" id="{AEA0B78C-58E9-45CA-9ED0-5C2A475B3BD0}"/>
              </a:ext>
            </a:extLst>
          </p:cNvPr>
          <p:cNvSpPr/>
          <p:nvPr/>
        </p:nvSpPr>
        <p:spPr>
          <a:xfrm>
            <a:off x="2363946" y="3430247"/>
            <a:ext cx="7850296"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Six months following termination</a:t>
            </a:r>
          </a:p>
        </p:txBody>
      </p:sp>
    </p:spTree>
    <p:custDataLst>
      <p:tags r:id="rId1"/>
    </p:custDataLst>
    <p:extLst>
      <p:ext uri="{BB962C8B-B14F-4D97-AF65-F5344CB8AC3E}">
        <p14:creationId xmlns:p14="http://schemas.microsoft.com/office/powerpoint/2010/main" val="221098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7966D7-E46A-BD48-AC8D-F5375574C207}"/>
              </a:ext>
            </a:extLst>
          </p:cNvPr>
          <p:cNvSpPr/>
          <p:nvPr/>
        </p:nvSpPr>
        <p:spPr>
          <a:xfrm>
            <a:off x="2489982" y="3090445"/>
            <a:ext cx="7272996"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outerShdw blurRad="50800" dist="50800" dir="5400000" algn="ctr" rotWithShape="0">
                    <a:srgbClr val="000000">
                      <a:alpha val="20000"/>
                    </a:srgbClr>
                  </a:outerShdw>
                </a:effectLst>
                <a:uLnTx/>
                <a:uFillTx/>
                <a:latin typeface="Arial" panose="020B0604020202020204" pitchFamily="34" charset="0"/>
                <a:ea typeface="+mn-ea"/>
                <a:cs typeface="Arial" panose="020B0604020202020204" pitchFamily="34" charset="0"/>
              </a:rPr>
              <a:t>Cash Balance Benefit Program</a:t>
            </a:r>
          </a:p>
        </p:txBody>
      </p:sp>
      <p:sp>
        <p:nvSpPr>
          <p:cNvPr id="4" name="Rectangle 3">
            <a:extLst>
              <a:ext uri="{FF2B5EF4-FFF2-40B4-BE49-F238E27FC236}">
                <a16:creationId xmlns:a16="http://schemas.microsoft.com/office/drawing/2014/main" id="{D77C6DF0-18B0-DA47-A457-2C77118505C5}"/>
              </a:ext>
            </a:extLst>
          </p:cNvPr>
          <p:cNvSpPr/>
          <p:nvPr/>
        </p:nvSpPr>
        <p:spPr>
          <a:xfrm>
            <a:off x="2209800" y="2591912"/>
            <a:ext cx="7772400" cy="1674175"/>
          </a:xfrm>
          <a:prstGeom prst="rect">
            <a:avLst/>
          </a:prstGeom>
          <a:noFill/>
          <a:ln w="38100">
            <a:solidFill>
              <a:schemeClr val="bg1"/>
            </a:solidFill>
          </a:ln>
          <a:effectLst>
            <a:outerShdw blurRad="76200" dist="12700" dir="378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60568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7966D7-E46A-BD48-AC8D-F5375574C207}"/>
              </a:ext>
            </a:extLst>
          </p:cNvPr>
          <p:cNvSpPr/>
          <p:nvPr/>
        </p:nvSpPr>
        <p:spPr>
          <a:xfrm>
            <a:off x="1969477" y="2803837"/>
            <a:ext cx="82296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800" b="1" dirty="0">
                <a:solidFill>
                  <a:prstClr val="white"/>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Additional Cash Balance Benefit Program considerations</a:t>
            </a:r>
            <a:endParaRPr kumimoji="0" lang="en-US" sz="3800" b="1" i="0" u="none" strike="noStrike" kern="1200" cap="none" spc="0" normalizeH="0" baseline="0" noProof="0" dirty="0">
              <a:ln>
                <a:noFill/>
              </a:ln>
              <a:solidFill>
                <a:prstClr val="white"/>
              </a:solidFill>
              <a:effectLst>
                <a:outerShdw blurRad="50800" dist="50800" dir="5400000" algn="ctr" rotWithShape="0">
                  <a:srgbClr val="000000">
                    <a:alpha val="20000"/>
                  </a:srgbClr>
                </a:outerShdw>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D77C6DF0-18B0-DA47-A457-2C77118505C5}"/>
              </a:ext>
            </a:extLst>
          </p:cNvPr>
          <p:cNvSpPr/>
          <p:nvPr/>
        </p:nvSpPr>
        <p:spPr>
          <a:xfrm>
            <a:off x="1992923" y="2591912"/>
            <a:ext cx="8229600" cy="1674175"/>
          </a:xfrm>
          <a:prstGeom prst="rect">
            <a:avLst/>
          </a:prstGeom>
          <a:noFill/>
          <a:ln w="38100">
            <a:solidFill>
              <a:schemeClr val="bg1"/>
            </a:solidFill>
          </a:ln>
          <a:effectLst>
            <a:outerShdw blurRad="76200" dist="12700" dir="378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0374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19A269-78D6-CB43-BA77-9406C658CC1C}"/>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629B3A2-9ADC-354D-800D-83976FE14A82}"/>
              </a:ext>
            </a:extLst>
          </p:cNvPr>
          <p:cNvPicPr>
            <a:picLocks noChangeAspect="1"/>
          </p:cNvPicPr>
          <p:nvPr/>
        </p:nvPicPr>
        <p:blipFill>
          <a:blip r:embed="rId5"/>
          <a:stretch>
            <a:fillRect/>
          </a:stretch>
        </p:blipFill>
        <p:spPr>
          <a:xfrm>
            <a:off x="4827270" y="2819881"/>
            <a:ext cx="2628900" cy="1409700"/>
          </a:xfrm>
          <a:prstGeom prst="rect">
            <a:avLst/>
          </a:prstGeom>
        </p:spPr>
      </p:pic>
      <p:sp>
        <p:nvSpPr>
          <p:cNvPr id="6" name="Rectangle 5">
            <a:extLst>
              <a:ext uri="{FF2B5EF4-FFF2-40B4-BE49-F238E27FC236}">
                <a16:creationId xmlns:a16="http://schemas.microsoft.com/office/drawing/2014/main" id="{6CC0A226-4A31-4736-86B3-DA07FD3F9071}"/>
              </a:ext>
            </a:extLst>
          </p:cNvPr>
          <p:cNvSpPr/>
          <p:nvPr/>
        </p:nvSpPr>
        <p:spPr>
          <a:xfrm>
            <a:off x="2988951" y="2705725"/>
            <a:ext cx="6214096" cy="1446550"/>
          </a:xfrm>
          <a:prstGeom prst="rect">
            <a:avLst/>
          </a:prstGeom>
          <a:noFill/>
        </p:spPr>
        <p:txBody>
          <a:bodyPr wrap="square" lIns="91440" tIns="45720" rIns="91440" bIns="45720">
            <a:spAutoFit/>
          </a:bodyPr>
          <a:lstStyle/>
          <a:p>
            <a:pPr algn="ctr"/>
            <a:r>
              <a:rPr lang="en-US" sz="8800" dirty="0">
                <a:ln w="3175">
                  <a:noFill/>
                </a:ln>
                <a:solidFill>
                  <a:schemeClr val="bg1"/>
                </a:solidFill>
              </a:rPr>
              <a:t>80-90%</a:t>
            </a:r>
          </a:p>
        </p:txBody>
      </p:sp>
      <p:sp>
        <p:nvSpPr>
          <p:cNvPr id="7" name="Rectangle 6">
            <a:extLst>
              <a:ext uri="{FF2B5EF4-FFF2-40B4-BE49-F238E27FC236}">
                <a16:creationId xmlns:a16="http://schemas.microsoft.com/office/drawing/2014/main" id="{AAC512B5-CD8E-43C1-B455-3A8FC58ADDD4}"/>
              </a:ext>
            </a:extLst>
          </p:cNvPr>
          <p:cNvSpPr/>
          <p:nvPr/>
        </p:nvSpPr>
        <p:spPr>
          <a:xfrm>
            <a:off x="2988951" y="2705725"/>
            <a:ext cx="6214096" cy="1446550"/>
          </a:xfrm>
          <a:prstGeom prst="rect">
            <a:avLst/>
          </a:prstGeom>
          <a:noFill/>
        </p:spPr>
        <p:txBody>
          <a:bodyPr wrap="square" lIns="91440" tIns="45720" rIns="91440" bIns="45720">
            <a:spAutoFit/>
          </a:bodyPr>
          <a:lstStyle/>
          <a:p>
            <a:pPr algn="ctr"/>
            <a:r>
              <a:rPr lang="en-US" sz="8800" dirty="0">
                <a:ln w="3175">
                  <a:noFill/>
                </a:ln>
                <a:solidFill>
                  <a:schemeClr val="bg1"/>
                </a:solidFill>
              </a:rPr>
              <a:t>40%</a:t>
            </a:r>
          </a:p>
        </p:txBody>
      </p:sp>
      <p:sp>
        <p:nvSpPr>
          <p:cNvPr id="8" name="Rectangle 7">
            <a:extLst>
              <a:ext uri="{FF2B5EF4-FFF2-40B4-BE49-F238E27FC236}">
                <a16:creationId xmlns:a16="http://schemas.microsoft.com/office/drawing/2014/main" id="{F2357046-2DF9-4552-A263-2F96857C837D}"/>
              </a:ext>
            </a:extLst>
          </p:cNvPr>
          <p:cNvSpPr/>
          <p:nvPr/>
        </p:nvSpPr>
        <p:spPr>
          <a:xfrm>
            <a:off x="4317206" y="2093570"/>
            <a:ext cx="3557586" cy="2862322"/>
          </a:xfrm>
          <a:prstGeom prst="rect">
            <a:avLst/>
          </a:prstGeom>
          <a:noFill/>
        </p:spPr>
        <p:txBody>
          <a:bodyPr wrap="square" lIns="91440" tIns="45720" rIns="91440" bIns="45720">
            <a:spAutoFit/>
          </a:bodyPr>
          <a:lstStyle/>
          <a:p>
            <a:pPr algn="r"/>
            <a:r>
              <a:rPr lang="en-US" sz="6000" dirty="0">
                <a:ln w="3175">
                  <a:noFill/>
                </a:ln>
                <a:solidFill>
                  <a:schemeClr val="bg1"/>
                </a:solidFill>
              </a:rPr>
              <a:t>Your goal</a:t>
            </a:r>
          </a:p>
          <a:p>
            <a:pPr algn="r"/>
            <a:r>
              <a:rPr lang="en-US" sz="6000" dirty="0">
                <a:ln w="3175">
                  <a:noFill/>
                </a:ln>
                <a:solidFill>
                  <a:schemeClr val="bg1"/>
                </a:solidFill>
              </a:rPr>
              <a:t>-     40%</a:t>
            </a:r>
          </a:p>
          <a:p>
            <a:pPr algn="r"/>
            <a:r>
              <a:rPr lang="en-US" sz="6000" dirty="0">
                <a:ln w="3175">
                  <a:noFill/>
                </a:ln>
                <a:solidFill>
                  <a:schemeClr val="bg1"/>
                </a:solidFill>
              </a:rPr>
              <a:t>Your gap</a:t>
            </a:r>
          </a:p>
        </p:txBody>
      </p:sp>
      <p:cxnSp>
        <p:nvCxnSpPr>
          <p:cNvPr id="9" name="Straight Connector 8">
            <a:extLst>
              <a:ext uri="{FF2B5EF4-FFF2-40B4-BE49-F238E27FC236}">
                <a16:creationId xmlns:a16="http://schemas.microsoft.com/office/drawing/2014/main" id="{EB6FE24F-2F06-456C-A33A-D73C647E7E1E}"/>
              </a:ext>
            </a:extLst>
          </p:cNvPr>
          <p:cNvCxnSpPr/>
          <p:nvPr/>
        </p:nvCxnSpPr>
        <p:spPr>
          <a:xfrm>
            <a:off x="4267200" y="4060835"/>
            <a:ext cx="374904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0512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itting in front of a computer&#10;&#10;Description automatically generated">
            <a:extLst>
              <a:ext uri="{FF2B5EF4-FFF2-40B4-BE49-F238E27FC236}">
                <a16:creationId xmlns:a16="http://schemas.microsoft.com/office/drawing/2014/main" id="{C092D71C-F676-0148-A5C8-C234BB168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67265"/>
            <a:ext cx="12189215" cy="8130745"/>
          </a:xfrm>
          <a:prstGeom prst="rect">
            <a:avLst/>
          </a:prstGeom>
        </p:spPr>
      </p:pic>
      <p:sp>
        <p:nvSpPr>
          <p:cNvPr id="17" name="Rectangle 16">
            <a:extLst>
              <a:ext uri="{FF2B5EF4-FFF2-40B4-BE49-F238E27FC236}">
                <a16:creationId xmlns:a16="http://schemas.microsoft.com/office/drawing/2014/main" id="{AE44CB1F-31FA-5B4E-BF28-3DB435011D6A}"/>
              </a:ext>
            </a:extLst>
          </p:cNvPr>
          <p:cNvSpPr/>
          <p:nvPr/>
        </p:nvSpPr>
        <p:spPr>
          <a:xfrm>
            <a:off x="6997336" y="-753403"/>
            <a:ext cx="5199993" cy="830302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Pension 2 logo">
            <a:extLst>
              <a:ext uri="{FF2B5EF4-FFF2-40B4-BE49-F238E27FC236}">
                <a16:creationId xmlns:a16="http://schemas.microsoft.com/office/drawing/2014/main" id="{8D6F71A2-196B-4E45-AFED-C2CB8C8CDE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0204" y="241626"/>
            <a:ext cx="4331614" cy="2165807"/>
          </a:xfrm>
          <a:prstGeom prst="rect">
            <a:avLst/>
          </a:prstGeom>
        </p:spPr>
      </p:pic>
      <p:pic>
        <p:nvPicPr>
          <p:cNvPr id="4" name="Graphic 3" descr="Laptop">
            <a:extLst>
              <a:ext uri="{FF2B5EF4-FFF2-40B4-BE49-F238E27FC236}">
                <a16:creationId xmlns:a16="http://schemas.microsoft.com/office/drawing/2014/main" id="{A162A549-93BE-4AD1-99C0-877510612D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2354" y="5885391"/>
            <a:ext cx="1032424" cy="1032424"/>
          </a:xfrm>
          <a:prstGeom prst="rect">
            <a:avLst/>
          </a:prstGeom>
        </p:spPr>
      </p:pic>
      <p:pic>
        <p:nvPicPr>
          <p:cNvPr id="6" name="Graphic 5" descr="Call center">
            <a:extLst>
              <a:ext uri="{FF2B5EF4-FFF2-40B4-BE49-F238E27FC236}">
                <a16:creationId xmlns:a16="http://schemas.microsoft.com/office/drawing/2014/main" id="{FC494812-1DC4-42DD-A28E-40B0399852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37436" y="4786505"/>
            <a:ext cx="1093573" cy="1093573"/>
          </a:xfrm>
          <a:prstGeom prst="rect">
            <a:avLst/>
          </a:prstGeom>
        </p:spPr>
      </p:pic>
      <p:sp>
        <p:nvSpPr>
          <p:cNvPr id="7" name="TextBox 6">
            <a:extLst>
              <a:ext uri="{FF2B5EF4-FFF2-40B4-BE49-F238E27FC236}">
                <a16:creationId xmlns:a16="http://schemas.microsoft.com/office/drawing/2014/main" id="{26607409-06BD-4315-80CA-66C2E9B4B4B4}"/>
              </a:ext>
            </a:extLst>
          </p:cNvPr>
          <p:cNvSpPr txBox="1"/>
          <p:nvPr/>
        </p:nvSpPr>
        <p:spPr>
          <a:xfrm>
            <a:off x="8633172" y="4994737"/>
            <a:ext cx="379893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888-394-2060</a:t>
            </a:r>
          </a:p>
        </p:txBody>
      </p:sp>
      <p:sp>
        <p:nvSpPr>
          <p:cNvPr id="9" name="TextBox 8">
            <a:extLst>
              <a:ext uri="{FF2B5EF4-FFF2-40B4-BE49-F238E27FC236}">
                <a16:creationId xmlns:a16="http://schemas.microsoft.com/office/drawing/2014/main" id="{A0E96334-72E8-446D-8A93-775FC3C6A626}"/>
              </a:ext>
            </a:extLst>
          </p:cNvPr>
          <p:cNvSpPr txBox="1"/>
          <p:nvPr/>
        </p:nvSpPr>
        <p:spPr>
          <a:xfrm>
            <a:off x="8633172" y="6078919"/>
            <a:ext cx="354930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Pension2.com</a:t>
            </a:r>
          </a:p>
        </p:txBody>
      </p:sp>
      <p:sp>
        <p:nvSpPr>
          <p:cNvPr id="11" name="Rectangle 7">
            <a:extLst>
              <a:ext uri="{FF2B5EF4-FFF2-40B4-BE49-F238E27FC236}">
                <a16:creationId xmlns:a16="http://schemas.microsoft.com/office/drawing/2014/main" id="{5534403B-35C3-4FD8-857E-4BAB4FD5639B}"/>
              </a:ext>
            </a:extLst>
          </p:cNvPr>
          <p:cNvSpPr>
            <a:spLocks noChangeArrowheads="1"/>
          </p:cNvSpPr>
          <p:nvPr/>
        </p:nvSpPr>
        <p:spPr bwMode="auto">
          <a:xfrm>
            <a:off x="7488542" y="2554583"/>
            <a:ext cx="4818062" cy="243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342900" marR="0" lvl="0" indent="-342900" algn="l" defTabSz="914400" rtl="0" eaLnBrk="1" fontAlgn="auto" latinLnBrk="0" hangingPunct="1">
              <a:lnSpc>
                <a:spcPct val="150000"/>
              </a:lnSpc>
              <a:spcBef>
                <a:spcPct val="0"/>
              </a:spcBef>
              <a:spcAft>
                <a:spcPts val="0"/>
              </a:spcAft>
              <a:buClrTx/>
              <a:buSzTx/>
              <a:buFont typeface="Arial"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Tax-deferred retirement savings.</a:t>
            </a:r>
          </a:p>
          <a:p>
            <a:pPr marL="342900" marR="0" lvl="0" indent="-342900" algn="l" defTabSz="914400" rtl="0" eaLnBrk="1" fontAlgn="auto" latinLnBrk="0" hangingPunct="1">
              <a:lnSpc>
                <a:spcPct val="150000"/>
              </a:lnSpc>
              <a:spcBef>
                <a:spcPct val="0"/>
              </a:spcBef>
              <a:spcAft>
                <a:spcPts val="0"/>
              </a:spcAft>
              <a:buClrTx/>
              <a:buSzTx/>
              <a:buFont typeface="Arial"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Low cost.</a:t>
            </a:r>
          </a:p>
          <a:p>
            <a:pPr marL="342900" marR="0" lvl="0" indent="-342900" algn="l" defTabSz="914400" rtl="0" eaLnBrk="1" fontAlgn="auto" latinLnBrk="0" hangingPunct="1">
              <a:lnSpc>
                <a:spcPct val="150000"/>
              </a:lnSpc>
              <a:spcBef>
                <a:spcPct val="0"/>
              </a:spcBef>
              <a:spcAft>
                <a:spcPts val="0"/>
              </a:spcAft>
              <a:buClrTx/>
              <a:buSzTx/>
              <a:buFont typeface="Arial"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Flexible investment options</a:t>
            </a:r>
          </a:p>
          <a:p>
            <a:pPr marL="342900" marR="0" lvl="0" indent="-342900" algn="l" defTabSz="914400" rtl="0" eaLnBrk="1" fontAlgn="auto" latinLnBrk="0" hangingPunct="1">
              <a:lnSpc>
                <a:spcPct val="150000"/>
              </a:lnSpc>
              <a:spcBef>
                <a:spcPct val="0"/>
              </a:spcBef>
              <a:spcAft>
                <a:spcPts val="0"/>
              </a:spcAft>
              <a:buClrTx/>
              <a:buSzTx/>
              <a:buFont typeface="Arial"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Friendly support team.</a:t>
            </a:r>
          </a:p>
          <a:p>
            <a:pPr marL="0" marR="0" lvl="0" indent="0" algn="l" defTabSz="914400" rtl="0" eaLnBrk="1" fontAlgn="auto" latinLnBrk="0" hangingPunct="1">
              <a:lnSpc>
                <a:spcPct val="150000"/>
              </a:lnSpc>
              <a:spcBef>
                <a:spcPct val="0"/>
              </a:spcBef>
              <a:spcAft>
                <a:spcPts val="0"/>
              </a:spcAft>
              <a:buClrTx/>
              <a:buSzTx/>
              <a:buFont typeface="Arial" charset="0"/>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itchFamily="34" charset="-128"/>
              <a:cs typeface="+mn-cs"/>
            </a:endParaRPr>
          </a:p>
        </p:txBody>
      </p:sp>
    </p:spTree>
    <p:custDataLst>
      <p:tags r:id="rId1"/>
    </p:custDataLst>
    <p:extLst>
      <p:ext uri="{BB962C8B-B14F-4D97-AF65-F5344CB8AC3E}">
        <p14:creationId xmlns:p14="http://schemas.microsoft.com/office/powerpoint/2010/main" val="2191883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A45ABBFB-6470-C74C-B4F5-15F0621D277F}"/>
              </a:ext>
            </a:extLst>
          </p:cNvPr>
          <p:cNvSpPr txBox="1">
            <a:spLocks/>
          </p:cNvSpPr>
          <p:nvPr/>
        </p:nvSpPr>
        <p:spPr>
          <a:xfrm>
            <a:off x="786595" y="696547"/>
            <a:ext cx="10515600" cy="55847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Consolidation of benefits</a:t>
            </a:r>
            <a:endParaRPr lang="en-US" sz="3800" dirty="0">
              <a:solidFill>
                <a:schemeClr val="bg1"/>
              </a:solidFill>
            </a:endParaRPr>
          </a:p>
        </p:txBody>
      </p:sp>
      <p:sp>
        <p:nvSpPr>
          <p:cNvPr id="2" name="Octagon 1">
            <a:extLst>
              <a:ext uri="{FF2B5EF4-FFF2-40B4-BE49-F238E27FC236}">
                <a16:creationId xmlns:a16="http://schemas.microsoft.com/office/drawing/2014/main" id="{07D37BD2-F203-427B-824E-CC621B8661FC}"/>
              </a:ext>
            </a:extLst>
          </p:cNvPr>
          <p:cNvSpPr/>
          <p:nvPr/>
        </p:nvSpPr>
        <p:spPr>
          <a:xfrm>
            <a:off x="1591354" y="1613491"/>
            <a:ext cx="9009292" cy="1005840"/>
          </a:xfrm>
          <a:prstGeom prst="octagon">
            <a:avLst/>
          </a:prstGeom>
          <a:solidFill>
            <a:srgbClr val="F2F2F2"/>
          </a:solidFill>
          <a:ln w="635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E3C1B"/>
                </a:solidFill>
                <a:effectLst/>
                <a:uLnTx/>
                <a:uFillTx/>
                <a:ea typeface="+mn-ea"/>
                <a:cs typeface="Arial" panose="020B0604020202020204" pitchFamily="34" charset="0"/>
              </a:rPr>
              <a:t>Converts Cash Balance service into Defined Benefit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E3C1B"/>
                </a:solidFill>
                <a:effectLst/>
                <a:uLnTx/>
                <a:uFillTx/>
                <a:ea typeface="+mn-ea"/>
                <a:cs typeface="Arial" panose="020B0604020202020204" pitchFamily="34" charset="0"/>
              </a:rPr>
              <a:t>service credit</a:t>
            </a:r>
          </a:p>
        </p:txBody>
      </p:sp>
      <p:sp>
        <p:nvSpPr>
          <p:cNvPr id="48" name="Octagon 47">
            <a:extLst>
              <a:ext uri="{FF2B5EF4-FFF2-40B4-BE49-F238E27FC236}">
                <a16:creationId xmlns:a16="http://schemas.microsoft.com/office/drawing/2014/main" id="{B5D9392D-D440-4EF3-A2F4-2571E64A87C3}"/>
              </a:ext>
            </a:extLst>
          </p:cNvPr>
          <p:cNvSpPr/>
          <p:nvPr/>
        </p:nvSpPr>
        <p:spPr>
          <a:xfrm>
            <a:off x="1591354" y="4090317"/>
            <a:ext cx="9009292" cy="1005840"/>
          </a:xfrm>
          <a:prstGeom prst="octagon">
            <a:avLst/>
          </a:prstGeom>
          <a:solidFill>
            <a:srgbClr val="F2F2F2"/>
          </a:solidFill>
          <a:ln w="635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pPr marR="0" lvl="0" algn="l" defTabSz="914400" rtl="0" eaLnBrk="1" fontAlgn="auto" latinLnBrk="0" hangingPunct="1">
              <a:lnSpc>
                <a:spcPct val="100000"/>
              </a:lnSpc>
              <a:spcBef>
                <a:spcPts val="0"/>
              </a:spcBef>
              <a:spcAft>
                <a:spcPts val="0"/>
              </a:spcAft>
              <a:buClrTx/>
              <a:buSzTx/>
              <a:tabLst/>
              <a:defRPr/>
            </a:pPr>
            <a:r>
              <a:rPr lang="en-US" sz="2400" dirty="0">
                <a:solidFill>
                  <a:srgbClr val="7E3C1B"/>
                </a:solidFill>
                <a:cs typeface="Arial" panose="020B0604020202020204" pitchFamily="34" charset="0"/>
              </a:rPr>
              <a:t>Must be an active member of the Defined Benefit Program</a:t>
            </a:r>
          </a:p>
        </p:txBody>
      </p:sp>
      <p:sp>
        <p:nvSpPr>
          <p:cNvPr id="49" name="Octagon 48">
            <a:extLst>
              <a:ext uri="{FF2B5EF4-FFF2-40B4-BE49-F238E27FC236}">
                <a16:creationId xmlns:a16="http://schemas.microsoft.com/office/drawing/2014/main" id="{1EEDBC52-39B6-4FDD-9F05-98BD3DE2FA2C}"/>
              </a:ext>
            </a:extLst>
          </p:cNvPr>
          <p:cNvSpPr/>
          <p:nvPr/>
        </p:nvSpPr>
        <p:spPr>
          <a:xfrm>
            <a:off x="1591354" y="5328730"/>
            <a:ext cx="9009292" cy="1005840"/>
          </a:xfrm>
          <a:prstGeom prst="octagon">
            <a:avLst/>
          </a:prstGeom>
          <a:solidFill>
            <a:srgbClr val="F2F2F2"/>
          </a:solidFill>
          <a:ln w="635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pPr lvl="0">
              <a:defRPr/>
            </a:pPr>
            <a:r>
              <a:rPr lang="en-US" sz="2400" dirty="0">
                <a:solidFill>
                  <a:srgbClr val="7E3C1B"/>
                </a:solidFill>
                <a:cs typeface="Arial" panose="020B0604020202020204" pitchFamily="34" charset="0"/>
              </a:rPr>
              <a:t>Consolidation process can be lengthy</a:t>
            </a:r>
          </a:p>
        </p:txBody>
      </p:sp>
      <p:sp>
        <p:nvSpPr>
          <p:cNvPr id="50" name="Octagon 49">
            <a:extLst>
              <a:ext uri="{FF2B5EF4-FFF2-40B4-BE49-F238E27FC236}">
                <a16:creationId xmlns:a16="http://schemas.microsoft.com/office/drawing/2014/main" id="{9A7B5DF5-EAEF-459D-9B97-E694F09763D6}"/>
              </a:ext>
            </a:extLst>
          </p:cNvPr>
          <p:cNvSpPr/>
          <p:nvPr/>
        </p:nvSpPr>
        <p:spPr>
          <a:xfrm>
            <a:off x="1591354" y="2851904"/>
            <a:ext cx="9009292" cy="1005840"/>
          </a:xfrm>
          <a:prstGeom prst="octagon">
            <a:avLst/>
          </a:prstGeom>
          <a:solidFill>
            <a:srgbClr val="F2F2F2"/>
          </a:solidFill>
          <a:ln w="635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pPr lvl="0">
              <a:defRPr/>
            </a:pPr>
            <a:r>
              <a:rPr lang="en-US" sz="2400" dirty="0">
                <a:solidFill>
                  <a:srgbClr val="7E3C1B"/>
                </a:solidFill>
                <a:cs typeface="Arial" panose="020B0604020202020204" pitchFamily="34" charset="0"/>
              </a:rPr>
              <a:t>Must terminate all Cash Balance Benefit Program activity</a:t>
            </a:r>
          </a:p>
        </p:txBody>
      </p:sp>
    </p:spTree>
    <p:custDataLst>
      <p:tags r:id="rId1"/>
    </p:custDataLst>
    <p:extLst>
      <p:ext uri="{BB962C8B-B14F-4D97-AF65-F5344CB8AC3E}">
        <p14:creationId xmlns:p14="http://schemas.microsoft.com/office/powerpoint/2010/main" val="66375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animBg="1"/>
      <p:bldP spid="49" grpId="0" animBg="1"/>
      <p:bldP spid="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54D2BB-2E9F-4447-838B-781CCADE244E}"/>
              </a:ext>
            </a:extLst>
          </p:cNvPr>
          <p:cNvSpPr/>
          <p:nvPr/>
        </p:nvSpPr>
        <p:spPr>
          <a:xfrm>
            <a:off x="4848820" y="2197944"/>
            <a:ext cx="6751346" cy="1170694"/>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182880" rtlCol="0" anchor="ctr"/>
          <a:lstStyle/>
          <a:p>
            <a:pPr marL="0" marR="0" lvl="1" indent="0" algn="l" defTabSz="1066800"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rPr>
              <a:t>May reduce but cannot eliminate your Social Security benefit.</a:t>
            </a:r>
          </a:p>
        </p:txBody>
      </p:sp>
      <p:sp>
        <p:nvSpPr>
          <p:cNvPr id="9" name="Rectangle 8">
            <a:extLst>
              <a:ext uri="{FF2B5EF4-FFF2-40B4-BE49-F238E27FC236}">
                <a16:creationId xmlns:a16="http://schemas.microsoft.com/office/drawing/2014/main" id="{D486C0B1-8FBE-4859-9963-12E2611B4DC0}"/>
              </a:ext>
            </a:extLst>
          </p:cNvPr>
          <p:cNvSpPr/>
          <p:nvPr/>
        </p:nvSpPr>
        <p:spPr>
          <a:xfrm>
            <a:off x="4860194" y="4615822"/>
            <a:ext cx="6751348" cy="1170695"/>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marR="0" lvl="1" indent="0" algn="l" defTabSz="889000" rtl="0" eaLnBrk="1" fontAlgn="base" latinLnBrk="0" hangingPunct="1">
              <a:lnSpc>
                <a:spcPct val="100000"/>
              </a:lnSpc>
              <a:spcBef>
                <a:spcPct val="0"/>
              </a:spcBef>
              <a:spcAft>
                <a:spcPct val="20000"/>
              </a:spcAft>
              <a:buClrTx/>
              <a:buSzTx/>
              <a:buFontTx/>
              <a:buNone/>
              <a:tabLst/>
              <a:defRPr/>
            </a:pPr>
            <a:r>
              <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rPr>
              <a:t>Reduces and may eliminate your spousal, widow or widower Social Security benefit.</a:t>
            </a:r>
          </a:p>
        </p:txBody>
      </p:sp>
      <p:sp>
        <p:nvSpPr>
          <p:cNvPr id="16" name="TextBox 15">
            <a:extLst>
              <a:ext uri="{FF2B5EF4-FFF2-40B4-BE49-F238E27FC236}">
                <a16:creationId xmlns:a16="http://schemas.microsoft.com/office/drawing/2014/main" id="{5E3F5380-9DFF-481C-9191-134237F97D7A}"/>
              </a:ext>
            </a:extLst>
          </p:cNvPr>
          <p:cNvSpPr txBox="1"/>
          <p:nvPr/>
        </p:nvSpPr>
        <p:spPr>
          <a:xfrm>
            <a:off x="5128635" y="6090634"/>
            <a:ext cx="67291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a:rPr>
              <a:t> Contact the Social Security Administration for more information.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Graphic 16" descr="Court">
            <a:extLst>
              <a:ext uri="{FF2B5EF4-FFF2-40B4-BE49-F238E27FC236}">
                <a16:creationId xmlns:a16="http://schemas.microsoft.com/office/drawing/2014/main" id="{A81DF5E4-ED21-44A6-8820-CAFB8B79721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921" y="6019255"/>
            <a:ext cx="512091" cy="512091"/>
          </a:xfrm>
          <a:prstGeom prst="rect">
            <a:avLst/>
          </a:prstGeom>
        </p:spPr>
      </p:pic>
      <p:sp>
        <p:nvSpPr>
          <p:cNvPr id="2" name="Title 1">
            <a:extLst>
              <a:ext uri="{FF2B5EF4-FFF2-40B4-BE49-F238E27FC236}">
                <a16:creationId xmlns:a16="http://schemas.microsoft.com/office/drawing/2014/main" id="{43E89E81-44BF-DA46-85DB-AD100AB31D18}"/>
              </a:ext>
            </a:extLst>
          </p:cNvPr>
          <p:cNvSpPr>
            <a:spLocks noGrp="1"/>
          </p:cNvSpPr>
          <p:nvPr>
            <p:ph type="title" idx="4294967295"/>
          </p:nvPr>
        </p:nvSpPr>
        <p:spPr>
          <a:xfrm>
            <a:off x="838200" y="158589"/>
            <a:ext cx="10515600" cy="1325563"/>
          </a:xfrm>
        </p:spPr>
        <p:txBody>
          <a:bodyPr>
            <a:normAutofit/>
          </a:body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Social Security</a:t>
            </a:r>
            <a:endParaRPr lang="en-US" sz="3800" dirty="0">
              <a:solidFill>
                <a:srgbClr val="7E3C1B"/>
              </a:solidFill>
            </a:endParaRPr>
          </a:p>
        </p:txBody>
      </p:sp>
      <p:sp>
        <p:nvSpPr>
          <p:cNvPr id="18" name="Octagon 17">
            <a:extLst>
              <a:ext uri="{FF2B5EF4-FFF2-40B4-BE49-F238E27FC236}">
                <a16:creationId xmlns:a16="http://schemas.microsoft.com/office/drawing/2014/main" id="{8CDF5814-DC94-49D7-BFD3-3038A4A1501D}"/>
              </a:ext>
            </a:extLst>
          </p:cNvPr>
          <p:cNvSpPr/>
          <p:nvPr/>
        </p:nvSpPr>
        <p:spPr>
          <a:xfrm>
            <a:off x="4707921" y="1600521"/>
            <a:ext cx="7055894" cy="611422"/>
          </a:xfrm>
          <a:prstGeom prst="octagon">
            <a:avLst/>
          </a:prstGeom>
          <a:solidFill>
            <a:srgbClr val="7E3C1B"/>
          </a:solidFill>
          <a:ln>
            <a:solidFill>
              <a:srgbClr val="DCC2BC"/>
            </a:solid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Windfall Elimination Provision</a:t>
            </a:r>
          </a:p>
        </p:txBody>
      </p:sp>
      <p:sp>
        <p:nvSpPr>
          <p:cNvPr id="19" name="Octagon 18">
            <a:extLst>
              <a:ext uri="{FF2B5EF4-FFF2-40B4-BE49-F238E27FC236}">
                <a16:creationId xmlns:a16="http://schemas.microsoft.com/office/drawing/2014/main" id="{09668A40-D134-470E-B09A-BB8860F519AB}"/>
              </a:ext>
            </a:extLst>
          </p:cNvPr>
          <p:cNvSpPr/>
          <p:nvPr/>
        </p:nvSpPr>
        <p:spPr>
          <a:xfrm>
            <a:off x="4707921" y="4004400"/>
            <a:ext cx="7055894" cy="611422"/>
          </a:xfrm>
          <a:prstGeom prst="octagon">
            <a:avLst/>
          </a:prstGeom>
          <a:solidFill>
            <a:srgbClr val="7E3C1B"/>
          </a:solidFill>
          <a:ln>
            <a:solidFill>
              <a:srgbClr val="DCC2BC"/>
            </a:solid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Government Pension Offset</a:t>
            </a:r>
          </a:p>
        </p:txBody>
      </p:sp>
      <p:pic>
        <p:nvPicPr>
          <p:cNvPr id="1026" name="Picture 2">
            <a:extLst>
              <a:ext uri="{FF2B5EF4-FFF2-40B4-BE49-F238E27FC236}">
                <a16:creationId xmlns:a16="http://schemas.microsoft.com/office/drawing/2014/main" id="{65B0B7F7-B132-D545-6B59-A8BC9756214A}"/>
              </a:ext>
            </a:extLst>
          </p:cNvPr>
          <p:cNvPicPr>
            <a:picLocks noChangeAspect="1" noChangeArrowheads="1"/>
          </p:cNvPicPr>
          <p:nvPr/>
        </p:nvPicPr>
        <p:blipFill>
          <a:blip r:embed="rId6"/>
          <a:srcRect/>
          <a:stretch/>
        </p:blipFill>
        <p:spPr bwMode="auto">
          <a:xfrm>
            <a:off x="438714" y="1484151"/>
            <a:ext cx="3894156" cy="50670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39213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F28D198-D67F-4C6E-9C72-D3925C444F35}"/>
              </a:ext>
            </a:extLst>
          </p:cNvPr>
          <p:cNvSpPr txBox="1">
            <a:spLocks/>
          </p:cNvSpPr>
          <p:nvPr/>
        </p:nvSpPr>
        <p:spPr>
          <a:xfrm>
            <a:off x="948652" y="475732"/>
            <a:ext cx="10515600"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Do Social Security offsets apply?</a:t>
            </a:r>
          </a:p>
        </p:txBody>
      </p:sp>
      <p:sp>
        <p:nvSpPr>
          <p:cNvPr id="2" name="TextBox 1">
            <a:extLst>
              <a:ext uri="{FF2B5EF4-FFF2-40B4-BE49-F238E27FC236}">
                <a16:creationId xmlns:a16="http://schemas.microsoft.com/office/drawing/2014/main" id="{D235B985-C967-4BF9-A863-9E9BAC0AF3D7}"/>
              </a:ext>
            </a:extLst>
          </p:cNvPr>
          <p:cNvSpPr txBox="1"/>
          <p:nvPr/>
        </p:nvSpPr>
        <p:spPr>
          <a:xfrm>
            <a:off x="0" y="6389264"/>
            <a:ext cx="12156789" cy="369332"/>
          </a:xfrm>
          <a:prstGeom prst="rect">
            <a:avLst/>
          </a:prstGeom>
          <a:noFill/>
        </p:spPr>
        <p:txBody>
          <a:bodyPr wrap="square" rtlCol="0">
            <a:spAutoFit/>
          </a:bodyPr>
          <a:lstStyle/>
          <a:p>
            <a:pPr algn="ctr"/>
            <a:r>
              <a:rPr lang="en-US" dirty="0">
                <a:solidFill>
                  <a:schemeClr val="bg1"/>
                </a:solidFill>
              </a:rPr>
              <a:t>Contact Social Security for information regarding offsets pertaining to your specific situation.</a:t>
            </a:r>
          </a:p>
        </p:txBody>
      </p:sp>
      <p:sp>
        <p:nvSpPr>
          <p:cNvPr id="20" name="Octagon 19">
            <a:extLst>
              <a:ext uri="{FF2B5EF4-FFF2-40B4-BE49-F238E27FC236}">
                <a16:creationId xmlns:a16="http://schemas.microsoft.com/office/drawing/2014/main" id="{D7BA048E-AA2A-42BA-9115-F10B3E747DBC}"/>
              </a:ext>
            </a:extLst>
          </p:cNvPr>
          <p:cNvSpPr/>
          <p:nvPr/>
        </p:nvSpPr>
        <p:spPr>
          <a:xfrm>
            <a:off x="1433350" y="2578834"/>
            <a:ext cx="9325299" cy="1082212"/>
          </a:xfrm>
          <a:prstGeom prst="octagon">
            <a:avLst/>
          </a:prstGeom>
          <a:solidFill>
            <a:srgbClr val="F2F2F2"/>
          </a:solidFill>
          <a:ln w="635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r>
              <a:rPr lang="en-US" sz="2400" dirty="0">
                <a:solidFill>
                  <a:srgbClr val="7E3C1B"/>
                </a:solidFill>
                <a:cs typeface="Arial" panose="020B0604020202020204" pitchFamily="34" charset="0"/>
              </a:rPr>
              <a:t>Defined Benefit account</a:t>
            </a:r>
          </a:p>
        </p:txBody>
      </p:sp>
      <p:sp>
        <p:nvSpPr>
          <p:cNvPr id="21" name="Octagon 20">
            <a:extLst>
              <a:ext uri="{FF2B5EF4-FFF2-40B4-BE49-F238E27FC236}">
                <a16:creationId xmlns:a16="http://schemas.microsoft.com/office/drawing/2014/main" id="{3C0B0DB9-6295-4B93-8D2E-488B105DAED5}"/>
              </a:ext>
            </a:extLst>
          </p:cNvPr>
          <p:cNvSpPr/>
          <p:nvPr/>
        </p:nvSpPr>
        <p:spPr>
          <a:xfrm>
            <a:off x="1433350" y="1275010"/>
            <a:ext cx="9325299" cy="1082212"/>
          </a:xfrm>
          <a:prstGeom prst="octagon">
            <a:avLst/>
          </a:prstGeom>
          <a:solidFill>
            <a:srgbClr val="F2F2F2"/>
          </a:solidFill>
          <a:ln w="635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r>
              <a:rPr lang="en-US" sz="2400" dirty="0">
                <a:solidFill>
                  <a:srgbClr val="7E3C1B"/>
                </a:solidFill>
                <a:cs typeface="Arial" panose="020B0604020202020204" pitchFamily="34" charset="0"/>
              </a:rPr>
              <a:t>Cash Balance account</a:t>
            </a:r>
          </a:p>
        </p:txBody>
      </p:sp>
      <p:sp>
        <p:nvSpPr>
          <p:cNvPr id="22" name="Octagon 21">
            <a:extLst>
              <a:ext uri="{FF2B5EF4-FFF2-40B4-BE49-F238E27FC236}">
                <a16:creationId xmlns:a16="http://schemas.microsoft.com/office/drawing/2014/main" id="{313F12F2-AE3A-4D2C-A030-B4594A54C612}"/>
              </a:ext>
            </a:extLst>
          </p:cNvPr>
          <p:cNvSpPr/>
          <p:nvPr/>
        </p:nvSpPr>
        <p:spPr>
          <a:xfrm>
            <a:off x="1433350" y="3848977"/>
            <a:ext cx="9325299" cy="1082212"/>
          </a:xfrm>
          <a:prstGeom prst="octagon">
            <a:avLst/>
          </a:prstGeom>
          <a:solidFill>
            <a:srgbClr val="F2F2F2"/>
          </a:solidFill>
          <a:ln w="635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r>
              <a:rPr lang="en-US" sz="2400" dirty="0">
                <a:solidFill>
                  <a:srgbClr val="7E3C1B"/>
                </a:solidFill>
                <a:cs typeface="Arial" panose="020B0604020202020204" pitchFamily="34" charset="0"/>
              </a:rPr>
              <a:t>Consolidated account</a:t>
            </a:r>
          </a:p>
        </p:txBody>
      </p:sp>
      <p:sp>
        <p:nvSpPr>
          <p:cNvPr id="23" name="Octagon 22">
            <a:extLst>
              <a:ext uri="{FF2B5EF4-FFF2-40B4-BE49-F238E27FC236}">
                <a16:creationId xmlns:a16="http://schemas.microsoft.com/office/drawing/2014/main" id="{BCDEFB84-3694-4D5E-86F8-3DC998B31D06}"/>
              </a:ext>
            </a:extLst>
          </p:cNvPr>
          <p:cNvSpPr/>
          <p:nvPr/>
        </p:nvSpPr>
        <p:spPr>
          <a:xfrm>
            <a:off x="1433349" y="5193184"/>
            <a:ext cx="9325299" cy="1082212"/>
          </a:xfrm>
          <a:prstGeom prst="octagon">
            <a:avLst/>
          </a:prstGeom>
          <a:solidFill>
            <a:srgbClr val="F2F2F2"/>
          </a:solidFill>
          <a:ln w="635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r>
              <a:rPr lang="en-US" sz="2400" dirty="0">
                <a:solidFill>
                  <a:srgbClr val="7E3C1B"/>
                </a:solidFill>
                <a:cs typeface="Arial" panose="020B0604020202020204" pitchFamily="34" charset="0"/>
              </a:rPr>
              <a:t>Refunded account</a:t>
            </a:r>
          </a:p>
        </p:txBody>
      </p:sp>
    </p:spTree>
    <p:custDataLst>
      <p:tags r:id="rId1"/>
    </p:custDataLst>
    <p:extLst>
      <p:ext uri="{BB962C8B-B14F-4D97-AF65-F5344CB8AC3E}">
        <p14:creationId xmlns:p14="http://schemas.microsoft.com/office/powerpoint/2010/main" val="145195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43D8-1618-6F40-9A3A-F3BDE5B06F15}"/>
              </a:ext>
            </a:extLst>
          </p:cNvPr>
          <p:cNvSpPr>
            <a:spLocks noGrp="1"/>
          </p:cNvSpPr>
          <p:nvPr>
            <p:ph type="title" idx="4294967295"/>
          </p:nvPr>
        </p:nvSpPr>
        <p:spPr>
          <a:xfrm>
            <a:off x="838200" y="33893"/>
            <a:ext cx="10515600" cy="1325562"/>
          </a:xfrm>
        </p:spPr>
        <p:txBody>
          <a:bodyPr>
            <a:normAutofit/>
          </a:body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Working after retirement</a:t>
            </a:r>
            <a:endParaRPr lang="en-US" sz="3800" dirty="0">
              <a:solidFill>
                <a:srgbClr val="7E3C1B"/>
              </a:solidFill>
            </a:endParaRPr>
          </a:p>
        </p:txBody>
      </p:sp>
      <p:pic>
        <p:nvPicPr>
          <p:cNvPr id="3" name="Picture 2">
            <a:extLst>
              <a:ext uri="{FF2B5EF4-FFF2-40B4-BE49-F238E27FC236}">
                <a16:creationId xmlns:a16="http://schemas.microsoft.com/office/drawing/2014/main" id="{13EAC81F-8A6D-41CD-AA00-7DDE15FCE30D}"/>
              </a:ext>
            </a:extLst>
          </p:cNvPr>
          <p:cNvPicPr>
            <a:picLocks noChangeAspect="1"/>
          </p:cNvPicPr>
          <p:nvPr/>
        </p:nvPicPr>
        <p:blipFill>
          <a:blip r:embed="rId4"/>
          <a:srcRect/>
          <a:stretch/>
        </p:blipFill>
        <p:spPr>
          <a:xfrm>
            <a:off x="410401" y="1422695"/>
            <a:ext cx="3716206" cy="4808490"/>
          </a:xfrm>
          <a:prstGeom prst="rect">
            <a:avLst/>
          </a:prstGeom>
        </p:spPr>
      </p:pic>
      <p:sp>
        <p:nvSpPr>
          <p:cNvPr id="14" name="Rectangle 13">
            <a:extLst>
              <a:ext uri="{FF2B5EF4-FFF2-40B4-BE49-F238E27FC236}">
                <a16:creationId xmlns:a16="http://schemas.microsoft.com/office/drawing/2014/main" id="{423C11D0-8E5A-47B8-A9D4-B201B809B8DA}"/>
              </a:ext>
            </a:extLst>
          </p:cNvPr>
          <p:cNvSpPr/>
          <p:nvPr/>
        </p:nvSpPr>
        <p:spPr>
          <a:xfrm>
            <a:off x="4855958" y="2327031"/>
            <a:ext cx="6751346" cy="1170694"/>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182880" rtlCol="0" anchor="ctr"/>
          <a:lstStyle/>
          <a:p>
            <a:pPr marL="171450" marR="0" lvl="1" indent="0" algn="l" defTabSz="889000" rtl="0" eaLnBrk="1" fontAlgn="base" latinLnBrk="0" hangingPunct="1">
              <a:lnSpc>
                <a:spcPct val="100000"/>
              </a:lnSpc>
              <a:spcBef>
                <a:spcPct val="0"/>
              </a:spcBef>
              <a:spcAft>
                <a:spcPct val="20000"/>
              </a:spcAft>
              <a:buClrTx/>
              <a:buSzTx/>
              <a:buFontTx/>
              <a:buNone/>
              <a:tabLst/>
              <a:defRPr/>
            </a:pPr>
            <a:r>
              <a:rPr kumimoji="0" lang="en-US" sz="20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rPr>
              <a:t>Benefit reduced dollar for dollar by the amount you earn in CalSTRS-covered employment during your first 180 calendar days of retirement.</a:t>
            </a:r>
          </a:p>
        </p:txBody>
      </p:sp>
      <p:sp>
        <p:nvSpPr>
          <p:cNvPr id="15" name="Octagon 14">
            <a:extLst>
              <a:ext uri="{FF2B5EF4-FFF2-40B4-BE49-F238E27FC236}">
                <a16:creationId xmlns:a16="http://schemas.microsoft.com/office/drawing/2014/main" id="{6F9D2312-0D02-4F49-9D42-5EED31D62940}"/>
              </a:ext>
            </a:extLst>
          </p:cNvPr>
          <p:cNvSpPr/>
          <p:nvPr/>
        </p:nvSpPr>
        <p:spPr>
          <a:xfrm>
            <a:off x="4703684" y="1701124"/>
            <a:ext cx="7055894" cy="611422"/>
          </a:xfrm>
          <a:prstGeom prst="octagon">
            <a:avLst/>
          </a:prstGeom>
          <a:solidFill>
            <a:srgbClr val="7E3C1B"/>
          </a:solidFill>
          <a:ln>
            <a:solidFill>
              <a:srgbClr val="DCC2BC"/>
            </a:solid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Separation-from-service requirement</a:t>
            </a:r>
          </a:p>
        </p:txBody>
      </p:sp>
      <p:sp>
        <p:nvSpPr>
          <p:cNvPr id="16" name="Rectangle 15">
            <a:extLst>
              <a:ext uri="{FF2B5EF4-FFF2-40B4-BE49-F238E27FC236}">
                <a16:creationId xmlns:a16="http://schemas.microsoft.com/office/drawing/2014/main" id="{E708F7FA-C517-441E-9622-09ED2957E19B}"/>
              </a:ext>
            </a:extLst>
          </p:cNvPr>
          <p:cNvSpPr/>
          <p:nvPr/>
        </p:nvSpPr>
        <p:spPr>
          <a:xfrm>
            <a:off x="4855958" y="4792485"/>
            <a:ext cx="6751346" cy="1170694"/>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182880" rtlCol="0" anchor="ctr"/>
          <a:lstStyle/>
          <a:p>
            <a:pPr marL="0" marR="0" lvl="1" algn="l" defTabSz="889000" rtl="0" eaLnBrk="1" fontAlgn="base" latinLnBrk="0" hangingPunct="1">
              <a:lnSpc>
                <a:spcPct val="100000"/>
              </a:lnSpc>
              <a:spcBef>
                <a:spcPct val="0"/>
              </a:spcBef>
              <a:spcAft>
                <a:spcPct val="20000"/>
              </a:spcAft>
              <a:buClrTx/>
              <a:buSzTx/>
              <a:tabLst/>
              <a:defRPr/>
            </a:pPr>
            <a:r>
              <a:rPr kumimoji="0" lang="en-US" sz="20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rPr>
              <a:t>If you return to work, you cannot contribute to the Cash Balance Benefit Program.</a:t>
            </a:r>
          </a:p>
        </p:txBody>
      </p:sp>
      <p:sp>
        <p:nvSpPr>
          <p:cNvPr id="17" name="Octagon 16">
            <a:extLst>
              <a:ext uri="{FF2B5EF4-FFF2-40B4-BE49-F238E27FC236}">
                <a16:creationId xmlns:a16="http://schemas.microsoft.com/office/drawing/2014/main" id="{759FAD7E-ECA1-40DD-BF19-D6B2356D3A01}"/>
              </a:ext>
            </a:extLst>
          </p:cNvPr>
          <p:cNvSpPr/>
          <p:nvPr/>
        </p:nvSpPr>
        <p:spPr>
          <a:xfrm>
            <a:off x="4703684" y="4181063"/>
            <a:ext cx="7055894" cy="611422"/>
          </a:xfrm>
          <a:prstGeom prst="octagon">
            <a:avLst/>
          </a:prstGeom>
          <a:solidFill>
            <a:srgbClr val="7E3C1B"/>
          </a:solidFill>
          <a:ln>
            <a:solidFill>
              <a:srgbClr val="DCC2BC"/>
            </a:solid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Defined Benefit Program members</a:t>
            </a:r>
            <a:endParaRPr kumimoji="0" lang="en-US" sz="2400" b="1" i="0" u="none" strike="noStrike" kern="1200" cap="none" spc="0" normalizeH="0" baseline="0" noProof="0" dirty="0">
              <a:ln>
                <a:noFill/>
              </a:ln>
              <a:solidFill>
                <a:schemeClr val="bg1"/>
              </a:solidFill>
              <a:effectLst/>
              <a:uLnTx/>
              <a:uFillTx/>
              <a:ea typeface="+mn-ea"/>
              <a:cs typeface="+mn-cs"/>
            </a:endParaRPr>
          </a:p>
        </p:txBody>
      </p:sp>
    </p:spTree>
    <p:custDataLst>
      <p:tags r:id="rId1"/>
    </p:custDataLst>
    <p:extLst>
      <p:ext uri="{BB962C8B-B14F-4D97-AF65-F5344CB8AC3E}">
        <p14:creationId xmlns:p14="http://schemas.microsoft.com/office/powerpoint/2010/main" val="555797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3C2ABA-AAC6-D64E-A8DD-45A6D3DE071C}"/>
              </a:ext>
            </a:extLst>
          </p:cNvPr>
          <p:cNvSpPr>
            <a:spLocks noGrp="1"/>
          </p:cNvSpPr>
          <p:nvPr>
            <p:ph type="title"/>
          </p:nvPr>
        </p:nvSpPr>
        <p:spPr>
          <a:xfrm>
            <a:off x="838199" y="409276"/>
            <a:ext cx="10515600" cy="618631"/>
          </a:xfrm>
          <a:prstGeom prst="rect">
            <a:avLst/>
          </a:prstGeom>
        </p:spPr>
        <p:txBody>
          <a:bodyPr wrap="square">
            <a:spAutoFit/>
          </a:bodyPr>
          <a:lstStyle/>
          <a:p>
            <a:r>
              <a:rPr lang="en-US" sz="3800" b="1" dirty="0">
                <a:solidFill>
                  <a:srgbClr val="424853"/>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Part-time educator webpage</a:t>
            </a:r>
          </a:p>
        </p:txBody>
      </p:sp>
      <p:pic>
        <p:nvPicPr>
          <p:cNvPr id="4" name="Picture 3">
            <a:extLst>
              <a:ext uri="{FF2B5EF4-FFF2-40B4-BE49-F238E27FC236}">
                <a16:creationId xmlns:a16="http://schemas.microsoft.com/office/drawing/2014/main" id="{8EE638CE-D32D-40CD-88FA-6D30C59336B3}"/>
              </a:ext>
            </a:extLst>
          </p:cNvPr>
          <p:cNvPicPr>
            <a:picLocks noChangeAspect="1"/>
          </p:cNvPicPr>
          <p:nvPr/>
        </p:nvPicPr>
        <p:blipFill>
          <a:blip r:embed="rId4"/>
          <a:srcRect/>
          <a:stretch/>
        </p:blipFill>
        <p:spPr>
          <a:xfrm>
            <a:off x="-2011392" y="0"/>
            <a:ext cx="16214785" cy="8000715"/>
          </a:xfrm>
          <a:prstGeom prst="rect">
            <a:avLst/>
          </a:prstGeom>
        </p:spPr>
      </p:pic>
    </p:spTree>
    <p:custDataLst>
      <p:tags r:id="rId1"/>
    </p:custDataLst>
    <p:extLst>
      <p:ext uri="{BB962C8B-B14F-4D97-AF65-F5344CB8AC3E}">
        <p14:creationId xmlns:p14="http://schemas.microsoft.com/office/powerpoint/2010/main" val="3850200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66DD223F-31D7-9446-944D-F26844D51F3F}"/>
              </a:ext>
            </a:extLst>
          </p:cNvPr>
          <p:cNvSpPr txBox="1">
            <a:spLocks/>
          </p:cNvSpPr>
          <p:nvPr/>
        </p:nvSpPr>
        <p:spPr>
          <a:xfrm>
            <a:off x="781006" y="636735"/>
            <a:ext cx="11025269" cy="6186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i="1" dirty="0">
                <a:solidFill>
                  <a:srgbClr val="7E3C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a:t>
            </a:r>
            <a:r>
              <a:rPr lang="en-US" sz="3800" b="1" dirty="0">
                <a:solidFill>
                  <a:srgbClr val="7E3C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CalSTRS</a:t>
            </a:r>
            <a:endParaRPr lang="en-US" sz="2800" b="1" dirty="0">
              <a:solidFill>
                <a:srgbClr val="7E3C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 name="Octagon 48">
            <a:extLst>
              <a:ext uri="{FF2B5EF4-FFF2-40B4-BE49-F238E27FC236}">
                <a16:creationId xmlns:a16="http://schemas.microsoft.com/office/drawing/2014/main" id="{FA301C7A-9925-4CA1-ACF4-10124A949080}"/>
              </a:ext>
            </a:extLst>
          </p:cNvPr>
          <p:cNvSpPr/>
          <p:nvPr/>
        </p:nvSpPr>
        <p:spPr>
          <a:xfrm>
            <a:off x="1783777" y="1910906"/>
            <a:ext cx="900929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E3C1B"/>
                </a:solidFill>
                <a:effectLst/>
                <a:uLnTx/>
                <a:uFillTx/>
                <a:ea typeface="+mn-ea"/>
                <a:cs typeface="Arial" panose="020B0604020202020204" pitchFamily="34" charset="0"/>
              </a:rPr>
              <a:t>View and update your account information</a:t>
            </a:r>
          </a:p>
        </p:txBody>
      </p:sp>
      <p:sp>
        <p:nvSpPr>
          <p:cNvPr id="50" name="Octagon 49">
            <a:extLst>
              <a:ext uri="{FF2B5EF4-FFF2-40B4-BE49-F238E27FC236}">
                <a16:creationId xmlns:a16="http://schemas.microsoft.com/office/drawing/2014/main" id="{D3D17466-4684-403F-9527-413DCAD70336}"/>
              </a:ext>
            </a:extLst>
          </p:cNvPr>
          <p:cNvSpPr/>
          <p:nvPr/>
        </p:nvSpPr>
        <p:spPr>
          <a:xfrm>
            <a:off x="1794211" y="4815758"/>
            <a:ext cx="900929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Access your </a:t>
            </a:r>
            <a:r>
              <a:rPr lang="en-US" sz="2800" i="1" dirty="0">
                <a:solidFill>
                  <a:srgbClr val="7E3C1B"/>
                </a:solidFill>
                <a:cs typeface="Arial" panose="020B0604020202020204" pitchFamily="34" charset="0"/>
              </a:rPr>
              <a:t>Retirement Progress Report</a:t>
            </a:r>
            <a:endParaRPr lang="en-US" sz="2800" dirty="0">
              <a:solidFill>
                <a:srgbClr val="7E3C1B"/>
              </a:solidFill>
              <a:cs typeface="Arial" panose="020B0604020202020204" pitchFamily="34" charset="0"/>
            </a:endParaRPr>
          </a:p>
        </p:txBody>
      </p:sp>
      <p:sp>
        <p:nvSpPr>
          <p:cNvPr id="51" name="Octagon 50">
            <a:extLst>
              <a:ext uri="{FF2B5EF4-FFF2-40B4-BE49-F238E27FC236}">
                <a16:creationId xmlns:a16="http://schemas.microsoft.com/office/drawing/2014/main" id="{72E3C89C-AB9C-4D03-A2A0-3006C191FCFA}"/>
              </a:ext>
            </a:extLst>
          </p:cNvPr>
          <p:cNvSpPr/>
          <p:nvPr/>
        </p:nvSpPr>
        <p:spPr>
          <a:xfrm>
            <a:off x="1783777" y="3364491"/>
            <a:ext cx="900929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Send secure messages</a:t>
            </a:r>
          </a:p>
        </p:txBody>
      </p:sp>
    </p:spTree>
    <p:custDataLst>
      <p:tags r:id="rId1"/>
    </p:custDataLst>
    <p:extLst>
      <p:ext uri="{BB962C8B-B14F-4D97-AF65-F5344CB8AC3E}">
        <p14:creationId xmlns:p14="http://schemas.microsoft.com/office/powerpoint/2010/main" val="329320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A45ABBFB-6470-C74C-B4F5-15F0621D277F}"/>
              </a:ext>
            </a:extLst>
          </p:cNvPr>
          <p:cNvSpPr txBox="1">
            <a:spLocks/>
          </p:cNvSpPr>
          <p:nvPr/>
        </p:nvSpPr>
        <p:spPr>
          <a:xfrm>
            <a:off x="786595" y="696547"/>
            <a:ext cx="10515600" cy="55847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Your Retirement Progress Report</a:t>
            </a:r>
            <a:endParaRPr lang="en-US" sz="3800" dirty="0">
              <a:solidFill>
                <a:srgbClr val="7E3C1B"/>
              </a:solidFill>
            </a:endParaRPr>
          </a:p>
        </p:txBody>
      </p:sp>
      <p:sp>
        <p:nvSpPr>
          <p:cNvPr id="2" name="Octagon 1">
            <a:extLst>
              <a:ext uri="{FF2B5EF4-FFF2-40B4-BE49-F238E27FC236}">
                <a16:creationId xmlns:a16="http://schemas.microsoft.com/office/drawing/2014/main" id="{07D37BD2-F203-427B-824E-CC621B8661FC}"/>
              </a:ext>
            </a:extLst>
          </p:cNvPr>
          <p:cNvSpPr/>
          <p:nvPr/>
        </p:nvSpPr>
        <p:spPr>
          <a:xfrm>
            <a:off x="1433350" y="1488967"/>
            <a:ext cx="9325299" cy="1082212"/>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E3C1B"/>
                </a:solidFill>
                <a:effectLst/>
                <a:uLnTx/>
                <a:uFillTx/>
                <a:ea typeface="+mn-ea"/>
                <a:cs typeface="Arial" panose="020B0604020202020204" pitchFamily="34" charset="0"/>
              </a:rPr>
              <a:t>Participant and program benefit information</a:t>
            </a:r>
          </a:p>
        </p:txBody>
      </p:sp>
      <p:sp>
        <p:nvSpPr>
          <p:cNvPr id="48" name="Octagon 47">
            <a:extLst>
              <a:ext uri="{FF2B5EF4-FFF2-40B4-BE49-F238E27FC236}">
                <a16:creationId xmlns:a16="http://schemas.microsoft.com/office/drawing/2014/main" id="{B5D9392D-D440-4EF3-A2F4-2571E64A87C3}"/>
              </a:ext>
            </a:extLst>
          </p:cNvPr>
          <p:cNvSpPr/>
          <p:nvPr/>
        </p:nvSpPr>
        <p:spPr>
          <a:xfrm>
            <a:off x="1381745" y="2846507"/>
            <a:ext cx="9325299" cy="1082212"/>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R="0" lvl="0" algn="l" defTabSz="914400" rtl="0" eaLnBrk="1" fontAlgn="auto" latinLnBrk="0" hangingPunct="1">
              <a:lnSpc>
                <a:spcPct val="100000"/>
              </a:lnSpc>
              <a:spcBef>
                <a:spcPts val="0"/>
              </a:spcBef>
              <a:spcAft>
                <a:spcPts val="0"/>
              </a:spcAft>
              <a:buClrTx/>
              <a:buSzTx/>
              <a:tabLst/>
              <a:defRPr/>
            </a:pPr>
            <a:r>
              <a:rPr lang="en-US" sz="2800" dirty="0">
                <a:solidFill>
                  <a:srgbClr val="7E3C1B"/>
                </a:solidFill>
                <a:cs typeface="Arial" panose="020B0604020202020204" pitchFamily="34" charset="0"/>
              </a:rPr>
              <a:t>Contributions and account balances</a:t>
            </a:r>
          </a:p>
        </p:txBody>
      </p:sp>
      <p:sp>
        <p:nvSpPr>
          <p:cNvPr id="49" name="Octagon 48">
            <a:extLst>
              <a:ext uri="{FF2B5EF4-FFF2-40B4-BE49-F238E27FC236}">
                <a16:creationId xmlns:a16="http://schemas.microsoft.com/office/drawing/2014/main" id="{1EEDBC52-39B6-4FDD-9F05-98BD3DE2FA2C}"/>
              </a:ext>
            </a:extLst>
          </p:cNvPr>
          <p:cNvSpPr/>
          <p:nvPr/>
        </p:nvSpPr>
        <p:spPr>
          <a:xfrm>
            <a:off x="1381745" y="5561587"/>
            <a:ext cx="9325299" cy="1082212"/>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Current recipient information</a:t>
            </a:r>
          </a:p>
        </p:txBody>
      </p:sp>
      <p:sp>
        <p:nvSpPr>
          <p:cNvPr id="50" name="Octagon 49">
            <a:extLst>
              <a:ext uri="{FF2B5EF4-FFF2-40B4-BE49-F238E27FC236}">
                <a16:creationId xmlns:a16="http://schemas.microsoft.com/office/drawing/2014/main" id="{9A7B5DF5-EAEF-459D-9B97-E694F09763D6}"/>
              </a:ext>
            </a:extLst>
          </p:cNvPr>
          <p:cNvSpPr/>
          <p:nvPr/>
        </p:nvSpPr>
        <p:spPr>
          <a:xfrm>
            <a:off x="1381745" y="4204047"/>
            <a:ext cx="9325299" cy="1082212"/>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a:defRPr/>
            </a:pPr>
            <a:r>
              <a:rPr lang="en-US" sz="2800" dirty="0">
                <a:solidFill>
                  <a:srgbClr val="7E3C1B"/>
                </a:solidFill>
                <a:cs typeface="Arial" panose="020B0604020202020204" pitchFamily="34" charset="0"/>
              </a:rPr>
              <a:t>Employer reporting</a:t>
            </a:r>
          </a:p>
        </p:txBody>
      </p:sp>
    </p:spTree>
    <p:custDataLst>
      <p:tags r:id="rId1"/>
    </p:custDataLst>
    <p:extLst>
      <p:ext uri="{BB962C8B-B14F-4D97-AF65-F5344CB8AC3E}">
        <p14:creationId xmlns:p14="http://schemas.microsoft.com/office/powerpoint/2010/main" val="308486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animBg="1"/>
      <p:bldP spid="49"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725C1D-2453-3340-9CF6-870333918252}"/>
              </a:ext>
            </a:extLst>
          </p:cNvPr>
          <p:cNvSpPr txBox="1">
            <a:spLocks/>
          </p:cNvSpPr>
          <p:nvPr/>
        </p:nvSpPr>
        <p:spPr>
          <a:xfrm>
            <a:off x="784410" y="663390"/>
            <a:ext cx="8139274" cy="7174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latin typeface="Arial" panose="020B0604020202020204" pitchFamily="34" charset="0"/>
                <a:cs typeface="Arial" panose="020B0604020202020204" pitchFamily="34" charset="0"/>
              </a:rPr>
              <a:t>CalSTRS programs</a:t>
            </a:r>
            <a:endParaRPr lang="en-US" sz="3800" dirty="0"/>
          </a:p>
        </p:txBody>
      </p:sp>
      <p:sp>
        <p:nvSpPr>
          <p:cNvPr id="2" name="Rectangle 1">
            <a:extLst>
              <a:ext uri="{FF2B5EF4-FFF2-40B4-BE49-F238E27FC236}">
                <a16:creationId xmlns:a16="http://schemas.microsoft.com/office/drawing/2014/main" id="{28FA2D69-0D47-1E49-9BBB-0BC9757900DF}"/>
              </a:ext>
            </a:extLst>
          </p:cNvPr>
          <p:cNvSpPr/>
          <p:nvPr/>
        </p:nvSpPr>
        <p:spPr>
          <a:xfrm>
            <a:off x="2285744" y="3858579"/>
            <a:ext cx="8229600" cy="914400"/>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1066800" rtl="0" eaLnBrk="1" fontAlgn="base" latinLnBrk="0" hangingPunct="1">
              <a:lnSpc>
                <a:spcPct val="100000"/>
              </a:lnSpc>
              <a:spcBef>
                <a:spcPct val="0"/>
              </a:spcBef>
              <a:spcAft>
                <a:spcPts val="0"/>
              </a:spcAft>
              <a:buClrTx/>
              <a:buSzTx/>
              <a:buFontTx/>
              <a:buNone/>
              <a:tabLst/>
              <a:defRPr/>
            </a:pPr>
            <a:r>
              <a:rPr lang="en-US" sz="2400" noProof="0" dirty="0">
                <a:solidFill>
                  <a:srgbClr val="7E3C1B"/>
                </a:solidFill>
                <a:latin typeface="Arial" panose="020B0604020202020204" pitchFamily="34" charset="0"/>
                <a:ea typeface="ＭＳ Ｐゴシック"/>
                <a:cs typeface="Arial" panose="020B0604020202020204" pitchFamily="34" charset="0"/>
              </a:rPr>
              <a:t>Pension based on a formula. As a part-time educator, </a:t>
            </a:r>
          </a:p>
          <a:p>
            <a:pPr marL="0" marR="0" lvl="1" indent="0" algn="ctr" defTabSz="1066800" rtl="0" eaLnBrk="1" fontAlgn="base" latinLnBrk="0" hangingPunct="1">
              <a:lnSpc>
                <a:spcPct val="100000"/>
              </a:lnSpc>
              <a:spcBef>
                <a:spcPct val="0"/>
              </a:spcBef>
              <a:spcAft>
                <a:spcPts val="0"/>
              </a:spcAft>
              <a:buClrTx/>
              <a:buSzTx/>
              <a:buFontTx/>
              <a:buNone/>
              <a:tabLst/>
              <a:defRPr/>
            </a:pPr>
            <a:r>
              <a:rPr lang="en-US" sz="2400" noProof="0" dirty="0">
                <a:solidFill>
                  <a:srgbClr val="7E3C1B"/>
                </a:solidFill>
                <a:latin typeface="Arial" panose="020B0604020202020204" pitchFamily="34" charset="0"/>
                <a:ea typeface="ＭＳ Ｐゴシック"/>
                <a:cs typeface="Arial" panose="020B0604020202020204" pitchFamily="34" charset="0"/>
              </a:rPr>
              <a:t>you </a:t>
            </a:r>
            <a:r>
              <a:rPr lang="en-US" sz="2400" dirty="0">
                <a:solidFill>
                  <a:srgbClr val="7E3C1B"/>
                </a:solidFill>
                <a:latin typeface="Arial" panose="020B0604020202020204" pitchFamily="34" charset="0"/>
                <a:ea typeface="ＭＳ Ｐゴシック"/>
                <a:cs typeface="Arial" panose="020B0604020202020204" pitchFamily="34" charset="0"/>
              </a:rPr>
              <a:t>may permissively elect membership at any time.</a:t>
            </a:r>
            <a:r>
              <a:rPr lang="en-US" sz="2400" noProof="0" dirty="0">
                <a:solidFill>
                  <a:srgbClr val="7E3C1B"/>
                </a:solidFill>
                <a:latin typeface="Arial" panose="020B0604020202020204" pitchFamily="34" charset="0"/>
                <a:ea typeface="ＭＳ Ｐゴシック"/>
                <a:cs typeface="Arial" panose="020B0604020202020204" pitchFamily="34" charset="0"/>
              </a:rPr>
              <a:t>  </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endParaRPr>
          </a:p>
        </p:txBody>
      </p:sp>
      <p:sp>
        <p:nvSpPr>
          <p:cNvPr id="4" name="Octagon 3">
            <a:extLst>
              <a:ext uri="{FF2B5EF4-FFF2-40B4-BE49-F238E27FC236}">
                <a16:creationId xmlns:a16="http://schemas.microsoft.com/office/drawing/2014/main" id="{65F1C798-3E4F-454C-940C-8335AF0FDEC9}"/>
              </a:ext>
            </a:extLst>
          </p:cNvPr>
          <p:cNvSpPr/>
          <p:nvPr/>
        </p:nvSpPr>
        <p:spPr>
          <a:xfrm>
            <a:off x="2101499" y="3223209"/>
            <a:ext cx="8598089" cy="612648"/>
          </a:xfrm>
          <a:prstGeom prst="octagon">
            <a:avLst/>
          </a:prstGeom>
          <a:solidFill>
            <a:srgbClr val="7E3C1B"/>
          </a:solidFill>
          <a:ln w="3175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ea typeface="+mn-ea"/>
                <a:cs typeface="+mn-cs"/>
              </a:rPr>
              <a:t>Defined Benefit</a:t>
            </a:r>
          </a:p>
        </p:txBody>
      </p:sp>
      <p:sp>
        <p:nvSpPr>
          <p:cNvPr id="3" name="Rectangle 2">
            <a:extLst>
              <a:ext uri="{FF2B5EF4-FFF2-40B4-BE49-F238E27FC236}">
                <a16:creationId xmlns:a16="http://schemas.microsoft.com/office/drawing/2014/main" id="{4F19A90B-A2C6-7B40-98DB-69DD01F7D276}"/>
              </a:ext>
            </a:extLst>
          </p:cNvPr>
          <p:cNvSpPr/>
          <p:nvPr/>
        </p:nvSpPr>
        <p:spPr>
          <a:xfrm>
            <a:off x="2258703" y="2023963"/>
            <a:ext cx="8229600" cy="914400"/>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889000" rtl="0" eaLnBrk="1" fontAlgn="base" latinLnBrk="0" hangingPunct="1">
              <a:lnSpc>
                <a:spcPct val="100000"/>
              </a:lnSpc>
              <a:spcBef>
                <a:spcPct val="0"/>
              </a:spcBef>
              <a:spcAft>
                <a:spcPct val="20000"/>
              </a:spcAft>
              <a:buClrTx/>
              <a:buSzTx/>
              <a:buFontTx/>
              <a:buNone/>
              <a:tabLst/>
              <a:defRPr/>
            </a:pPr>
            <a:r>
              <a:rPr lang="en-US" sz="2400" dirty="0">
                <a:solidFill>
                  <a:srgbClr val="7E3C1B"/>
                </a:solidFill>
                <a:latin typeface="Arial" panose="020B0604020202020204" pitchFamily="34" charset="0"/>
                <a:ea typeface="ＭＳ Ｐゴシック"/>
                <a:cs typeface="Arial" panose="020B0604020202020204" pitchFamily="34" charset="0"/>
              </a:rPr>
              <a:t>Retirement program offered by participating districts to employees that work on a part-time or temporary basis.</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endParaRPr>
          </a:p>
        </p:txBody>
      </p:sp>
      <p:sp>
        <p:nvSpPr>
          <p:cNvPr id="6" name="Octagon 5">
            <a:extLst>
              <a:ext uri="{FF2B5EF4-FFF2-40B4-BE49-F238E27FC236}">
                <a16:creationId xmlns:a16="http://schemas.microsoft.com/office/drawing/2014/main" id="{8F7F0554-DB5E-7147-AD56-60BA66BC3794}"/>
              </a:ext>
            </a:extLst>
          </p:cNvPr>
          <p:cNvSpPr/>
          <p:nvPr/>
        </p:nvSpPr>
        <p:spPr>
          <a:xfrm>
            <a:off x="2060950" y="1411315"/>
            <a:ext cx="8598089" cy="612648"/>
          </a:xfrm>
          <a:prstGeom prst="octagon">
            <a:avLst/>
          </a:prstGeom>
          <a:solidFill>
            <a:srgbClr val="7E3C1B"/>
          </a:solidFill>
          <a:ln w="3175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ea typeface="+mn-ea"/>
                <a:cs typeface="+mn-cs"/>
              </a:rPr>
              <a:t>Cash Balance Benefit</a:t>
            </a:r>
          </a:p>
        </p:txBody>
      </p:sp>
      <p:sp>
        <p:nvSpPr>
          <p:cNvPr id="9" name="Octagon 8">
            <a:extLst>
              <a:ext uri="{FF2B5EF4-FFF2-40B4-BE49-F238E27FC236}">
                <a16:creationId xmlns:a16="http://schemas.microsoft.com/office/drawing/2014/main" id="{412D0F10-FF36-574C-A2D6-2EBBD1ACCA07}"/>
              </a:ext>
            </a:extLst>
          </p:cNvPr>
          <p:cNvSpPr/>
          <p:nvPr/>
        </p:nvSpPr>
        <p:spPr>
          <a:xfrm>
            <a:off x="2074459" y="4974838"/>
            <a:ext cx="8598088" cy="612648"/>
          </a:xfrm>
          <a:prstGeom prst="octagon">
            <a:avLst/>
          </a:prstGeom>
          <a:solidFill>
            <a:srgbClr val="7E3C1B"/>
          </a:solidFill>
          <a:ln w="3175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white">
                    <a:lumMod val="95000"/>
                  </a:prstClr>
                </a:solidFill>
                <a:latin typeface="Arial" panose="020B0604020202020204" pitchFamily="34" charset="0"/>
                <a:cs typeface="Arial" panose="020B0604020202020204" pitchFamily="34" charset="0"/>
              </a:rPr>
              <a:t>Pension2</a:t>
            </a:r>
            <a:r>
              <a:rPr lang="en-US" sz="2400" b="1" baseline="30000" dirty="0">
                <a:solidFill>
                  <a:prstClr val="white">
                    <a:lumMod val="95000"/>
                  </a:prstClr>
                </a:solidFill>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A4319AD6-8F72-3242-BA4A-E41190617E53}"/>
              </a:ext>
            </a:extLst>
          </p:cNvPr>
          <p:cNvSpPr/>
          <p:nvPr/>
        </p:nvSpPr>
        <p:spPr>
          <a:xfrm>
            <a:off x="2279198" y="5601649"/>
            <a:ext cx="8226874" cy="914400"/>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889000" rtl="0" eaLnBrk="1" fontAlgn="base" latinLnBrk="0" hangingPunct="1">
              <a:lnSpc>
                <a:spcPct val="100000"/>
              </a:lnSpc>
              <a:spcBef>
                <a:spcPct val="0"/>
              </a:spcBef>
              <a:spcAft>
                <a:spcPct val="20000"/>
              </a:spcAft>
              <a:buClrTx/>
              <a:buSzTx/>
              <a:buFontTx/>
              <a:buNone/>
              <a:tabLst/>
              <a:defRPr/>
            </a:pPr>
            <a:r>
              <a:rPr lang="en-US" sz="2400" dirty="0">
                <a:solidFill>
                  <a:srgbClr val="7E3C1B"/>
                </a:solidFill>
                <a:latin typeface="Arial" panose="020B0604020202020204" pitchFamily="34" charset="0"/>
                <a:ea typeface="ＭＳ Ｐゴシック"/>
                <a:cs typeface="Arial" panose="020B0604020202020204" pitchFamily="34" charset="0"/>
              </a:rPr>
              <a:t>Voluntary defined contribution plan available to all members in participating districts.</a:t>
            </a:r>
            <a:endParaRPr kumimoji="0" lang="en-US" sz="2400" b="0" i="0" u="none" strike="noStrike" kern="1200" cap="none" spc="0" normalizeH="0" baseline="0" noProof="0" dirty="0">
              <a:ln>
                <a:noFill/>
              </a:ln>
              <a:solidFill>
                <a:srgbClr val="7E3C1B"/>
              </a:solidFill>
              <a:effectLst/>
              <a:uLnTx/>
              <a:uFillTx/>
              <a:latin typeface="Arial" panose="020B0604020202020204" pitchFamily="34" charset="0"/>
              <a:ea typeface="ＭＳ Ｐゴシック"/>
              <a:cs typeface="Arial" panose="020B0604020202020204" pitchFamily="34" charset="0"/>
            </a:endParaRPr>
          </a:p>
        </p:txBody>
      </p:sp>
    </p:spTree>
    <p:custDataLst>
      <p:tags r:id="rId1"/>
    </p:custDataLst>
    <p:extLst>
      <p:ext uri="{BB962C8B-B14F-4D97-AF65-F5344CB8AC3E}">
        <p14:creationId xmlns:p14="http://schemas.microsoft.com/office/powerpoint/2010/main" val="337427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P spid="6"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FAEB00-D4E6-BA42-BD53-4C57D8AC518A}"/>
              </a:ext>
            </a:extLst>
          </p:cNvPr>
          <p:cNvSpPr/>
          <p:nvPr/>
        </p:nvSpPr>
        <p:spPr>
          <a:xfrm>
            <a:off x="2478563" y="3835400"/>
            <a:ext cx="7234873" cy="2336800"/>
          </a:xfrm>
          <a:prstGeom prst="rect">
            <a:avLst/>
          </a:prstGeom>
          <a:solidFill>
            <a:srgbClr val="7E3C1B">
              <a:alpha val="80000"/>
            </a:srgbClr>
          </a:solidFill>
          <a:ln w="3810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algn="ctr">
              <a:defRPr/>
            </a:pPr>
            <a:r>
              <a:rPr lang="en-US" sz="3800" dirty="0">
                <a:solidFill>
                  <a:prstClr val="white"/>
                </a:solidFill>
                <a:effectLst>
                  <a:outerShdw blurRad="50800" dist="50800" dir="5400000" algn="ctr" rotWithShape="0">
                    <a:srgbClr val="000000">
                      <a:alpha val="20000"/>
                    </a:srgbClr>
                  </a:outerShdw>
                </a:effectLst>
                <a:cs typeface="Arial" panose="020B0604020202020204" pitchFamily="34" charset="0"/>
              </a:rPr>
              <a:t>For assistance, call us at</a:t>
            </a:r>
          </a:p>
          <a:p>
            <a:pPr algn="ctr">
              <a:defRPr/>
            </a:pPr>
            <a:r>
              <a:rPr lang="en-US" sz="3800" dirty="0">
                <a:solidFill>
                  <a:prstClr val="white"/>
                </a:solidFill>
                <a:effectLst>
                  <a:outerShdw blurRad="50800" dist="50800" dir="5400000" algn="ctr" rotWithShape="0">
                    <a:srgbClr val="000000">
                      <a:alpha val="20000"/>
                    </a:srgbClr>
                  </a:outerShdw>
                </a:effectLst>
                <a:cs typeface="Arial" panose="020B0604020202020204" pitchFamily="34" charset="0"/>
              </a:rPr>
              <a:t>1-800-228-5453 </a:t>
            </a:r>
          </a:p>
          <a:p>
            <a:pPr algn="ctr">
              <a:defRPr/>
            </a:pPr>
            <a:r>
              <a:rPr lang="en-US" sz="3800" dirty="0">
                <a:solidFill>
                  <a:prstClr val="white"/>
                </a:solidFill>
                <a:effectLst>
                  <a:outerShdw blurRad="50800" dist="50800" dir="5400000" algn="ctr" rotWithShape="0">
                    <a:srgbClr val="000000">
                      <a:alpha val="20000"/>
                    </a:srgbClr>
                  </a:outerShdw>
                </a:effectLst>
                <a:cs typeface="Arial" panose="020B0604020202020204" pitchFamily="34" charset="0"/>
              </a:rPr>
              <a:t>Monday-Friday 8 a.m. - 5 p.m.</a:t>
            </a:r>
          </a:p>
        </p:txBody>
      </p:sp>
      <p:sp>
        <p:nvSpPr>
          <p:cNvPr id="9" name="Rectangle 8">
            <a:extLst>
              <a:ext uri="{FF2B5EF4-FFF2-40B4-BE49-F238E27FC236}">
                <a16:creationId xmlns:a16="http://schemas.microsoft.com/office/drawing/2014/main" id="{8DAC6D70-B0AC-EE4F-AB40-89692BA442DA}"/>
              </a:ext>
            </a:extLst>
          </p:cNvPr>
          <p:cNvSpPr/>
          <p:nvPr/>
        </p:nvSpPr>
        <p:spPr>
          <a:xfrm>
            <a:off x="2618422" y="1248565"/>
            <a:ext cx="6949440" cy="1674175"/>
          </a:xfrm>
          <a:prstGeom prst="rect">
            <a:avLst/>
          </a:prstGeom>
          <a:solidFill>
            <a:srgbClr val="7E3C1B">
              <a:alpha val="69000"/>
            </a:srgbClr>
          </a:solidFill>
          <a:ln w="38100" cap="flat" cmpd="sng" algn="ctr">
            <a:solidFill>
              <a:sysClr val="window" lastClr="FFFFFF"/>
            </a:solidFill>
            <a:prstDash val="solid"/>
            <a:miter lim="800000"/>
          </a:ln>
          <a:effectLst>
            <a:outerShdw blurRad="76200" dist="12700" dir="3780000" algn="ctr" rotWithShape="0">
              <a:srgbClr val="000000">
                <a:alpha val="20000"/>
              </a:srgbClr>
            </a:outerShdw>
          </a:effectLst>
        </p:spPr>
        <p:txBody>
          <a:bodyPr rtlCol="0" anchor="ctr"/>
          <a:lstStyle/>
          <a:p>
            <a:pPr algn="ctr">
              <a:defRPr/>
            </a:pPr>
            <a:r>
              <a:rPr lang="en-US" sz="3800" dirty="0">
                <a:solidFill>
                  <a:prstClr val="white"/>
                </a:solidFill>
                <a:effectLst>
                  <a:outerShdw blurRad="50800" dist="50800" dir="5400000" algn="ctr" rotWithShape="0">
                    <a:srgbClr val="000000">
                      <a:alpha val="20000"/>
                    </a:srgbClr>
                  </a:outerShdw>
                </a:effectLst>
                <a:cs typeface="Arial" panose="020B0604020202020204" pitchFamily="34" charset="0"/>
              </a:rPr>
              <a:t>Log in to myCalSTRS.com</a:t>
            </a:r>
          </a:p>
        </p:txBody>
      </p:sp>
    </p:spTree>
    <p:custDataLst>
      <p:tags r:id="rId1"/>
    </p:custDataLst>
    <p:extLst>
      <p:ext uri="{BB962C8B-B14F-4D97-AF65-F5344CB8AC3E}">
        <p14:creationId xmlns:p14="http://schemas.microsoft.com/office/powerpoint/2010/main" val="2767315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AF103-05C8-AF45-B776-8C41912B635E}"/>
              </a:ext>
            </a:extLst>
          </p:cNvPr>
          <p:cNvSpPr>
            <a:spLocks noGrp="1"/>
          </p:cNvSpPr>
          <p:nvPr>
            <p:ph type="title" idx="4294967295"/>
          </p:nvPr>
        </p:nvSpPr>
        <p:spPr>
          <a:xfrm>
            <a:off x="0" y="128588"/>
            <a:ext cx="10515600" cy="1325562"/>
          </a:xfrm>
        </p:spPr>
        <p:txBody>
          <a:bodyPr>
            <a:normAutofit/>
          </a:bodyPr>
          <a:lstStyle/>
          <a:p>
            <a:pPr algn="ctr"/>
            <a:r>
              <a:rPr lang="en-US" sz="4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For more information</a:t>
            </a:r>
            <a:endParaRPr lang="en-US" sz="4800" dirty="0">
              <a:solidFill>
                <a:schemeClr val="bg1"/>
              </a:solidFill>
            </a:endParaRPr>
          </a:p>
        </p:txBody>
      </p:sp>
      <p:grpSp>
        <p:nvGrpSpPr>
          <p:cNvPr id="8" name="Group 7">
            <a:extLst>
              <a:ext uri="{FF2B5EF4-FFF2-40B4-BE49-F238E27FC236}">
                <a16:creationId xmlns:a16="http://schemas.microsoft.com/office/drawing/2014/main" id="{80FA629A-F54B-4F63-ABF7-09B8261D49DB}"/>
              </a:ext>
            </a:extLst>
          </p:cNvPr>
          <p:cNvGrpSpPr/>
          <p:nvPr/>
        </p:nvGrpSpPr>
        <p:grpSpPr>
          <a:xfrm>
            <a:off x="381327" y="1380091"/>
            <a:ext cx="11429347" cy="5502875"/>
            <a:chOff x="397892" y="1380091"/>
            <a:chExt cx="11429347" cy="5502875"/>
          </a:xfrm>
        </p:grpSpPr>
        <p:grpSp>
          <p:nvGrpSpPr>
            <p:cNvPr id="6" name="Group 5">
              <a:extLst>
                <a:ext uri="{FF2B5EF4-FFF2-40B4-BE49-F238E27FC236}">
                  <a16:creationId xmlns:a16="http://schemas.microsoft.com/office/drawing/2014/main" id="{F3B80582-2DC6-44DA-9CB1-BD241676B5F2}"/>
                </a:ext>
              </a:extLst>
            </p:cNvPr>
            <p:cNvGrpSpPr/>
            <p:nvPr/>
          </p:nvGrpSpPr>
          <p:grpSpPr>
            <a:xfrm>
              <a:off x="3674854" y="1429983"/>
              <a:ext cx="2780509" cy="5141360"/>
              <a:chOff x="3674854" y="1429983"/>
              <a:chExt cx="2780509" cy="5141360"/>
            </a:xfrm>
          </p:grpSpPr>
          <p:sp>
            <p:nvSpPr>
              <p:cNvPr id="28" name="Rectangle 27">
                <a:extLst>
                  <a:ext uri="{FF2B5EF4-FFF2-40B4-BE49-F238E27FC236}">
                    <a16:creationId xmlns:a16="http://schemas.microsoft.com/office/drawing/2014/main" id="{64E2A715-210A-492C-A89F-CB263EB5AFAF}"/>
                  </a:ext>
                </a:extLst>
              </p:cNvPr>
              <p:cNvSpPr/>
              <p:nvPr/>
            </p:nvSpPr>
            <p:spPr>
              <a:xfrm>
                <a:off x="3674855" y="3601240"/>
                <a:ext cx="2780508" cy="1549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Individual benefits planning session</a:t>
                </a:r>
              </a:p>
            </p:txBody>
          </p:sp>
          <p:sp>
            <p:nvSpPr>
              <p:cNvPr id="29" name="Rectangle 28">
                <a:extLst>
                  <a:ext uri="{FF2B5EF4-FFF2-40B4-BE49-F238E27FC236}">
                    <a16:creationId xmlns:a16="http://schemas.microsoft.com/office/drawing/2014/main" id="{B4030B43-5C43-4CA0-A5BA-CDC5F77BFF13}"/>
                  </a:ext>
                </a:extLst>
              </p:cNvPr>
              <p:cNvSpPr/>
              <p:nvPr/>
            </p:nvSpPr>
            <p:spPr>
              <a:xfrm>
                <a:off x="3674854" y="2770924"/>
                <a:ext cx="2780509" cy="754998"/>
              </a:xfrm>
              <a:prstGeom prst="rect">
                <a:avLst/>
              </a:prstGeom>
              <a:solidFill>
                <a:srgbClr val="CC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Benefits planning session</a:t>
                </a:r>
              </a:p>
            </p:txBody>
          </p:sp>
          <p:sp>
            <p:nvSpPr>
              <p:cNvPr id="30" name="Rectangle 29">
                <a:extLst>
                  <a:ext uri="{FF2B5EF4-FFF2-40B4-BE49-F238E27FC236}">
                    <a16:creationId xmlns:a16="http://schemas.microsoft.com/office/drawing/2014/main" id="{8E9569F9-7B9C-469A-9DF0-4F3C955DDB7D}"/>
                  </a:ext>
                </a:extLst>
              </p:cNvPr>
              <p:cNvSpPr/>
              <p:nvPr/>
            </p:nvSpPr>
            <p:spPr>
              <a:xfrm>
                <a:off x="3674855" y="2051051"/>
                <a:ext cx="2780508" cy="4520292"/>
              </a:xfrm>
              <a:prstGeom prst="rect">
                <a:avLst/>
              </a:prstGeom>
              <a:noFill/>
              <a:ln w="88900">
                <a:solidFill>
                  <a:srgbClr val="CC8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lowchart: Connector 31">
                <a:extLst>
                  <a:ext uri="{FF2B5EF4-FFF2-40B4-BE49-F238E27FC236}">
                    <a16:creationId xmlns:a16="http://schemas.microsoft.com/office/drawing/2014/main" id="{F116DEFF-23D6-4DEC-B79A-3050E007D8EE}"/>
                  </a:ext>
                </a:extLst>
              </p:cNvPr>
              <p:cNvSpPr/>
              <p:nvPr/>
            </p:nvSpPr>
            <p:spPr>
              <a:xfrm>
                <a:off x="4436973" y="1429983"/>
                <a:ext cx="1324160" cy="1324160"/>
              </a:xfrm>
              <a:prstGeom prst="flowChartConnector">
                <a:avLst/>
              </a:prstGeom>
              <a:solidFill>
                <a:srgbClr val="CC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Call center">
                <a:extLst>
                  <a:ext uri="{FF2B5EF4-FFF2-40B4-BE49-F238E27FC236}">
                    <a16:creationId xmlns:a16="http://schemas.microsoft.com/office/drawing/2014/main" id="{A6F27753-55D3-164F-91D5-97762DAC16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61292" y="1491492"/>
                <a:ext cx="1093573" cy="1093573"/>
              </a:xfrm>
              <a:prstGeom prst="rect">
                <a:avLst/>
              </a:prstGeom>
            </p:spPr>
          </p:pic>
        </p:grpSp>
        <p:grpSp>
          <p:nvGrpSpPr>
            <p:cNvPr id="5" name="Group 4">
              <a:extLst>
                <a:ext uri="{FF2B5EF4-FFF2-40B4-BE49-F238E27FC236}">
                  <a16:creationId xmlns:a16="http://schemas.microsoft.com/office/drawing/2014/main" id="{9076CDC1-AAD8-4200-A8D4-CAC11A5DA071}"/>
                </a:ext>
              </a:extLst>
            </p:cNvPr>
            <p:cNvGrpSpPr/>
            <p:nvPr/>
          </p:nvGrpSpPr>
          <p:grpSpPr>
            <a:xfrm>
              <a:off x="397892" y="1380091"/>
              <a:ext cx="2783933" cy="5191252"/>
              <a:chOff x="397892" y="1380091"/>
              <a:chExt cx="2783933" cy="5191252"/>
            </a:xfrm>
          </p:grpSpPr>
          <p:sp>
            <p:nvSpPr>
              <p:cNvPr id="2" name="Rectangle 1">
                <a:extLst>
                  <a:ext uri="{FF2B5EF4-FFF2-40B4-BE49-F238E27FC236}">
                    <a16:creationId xmlns:a16="http://schemas.microsoft.com/office/drawing/2014/main" id="{6710D076-8A5A-4C29-B66F-7AEEBE63A4D8}"/>
                  </a:ext>
                </a:extLst>
              </p:cNvPr>
              <p:cNvSpPr/>
              <p:nvPr/>
            </p:nvSpPr>
            <p:spPr>
              <a:xfrm>
                <a:off x="397892" y="3644782"/>
                <a:ext cx="2783933" cy="2926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Part-time educator webpage </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my</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CalSTRS</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Retirement Progress Report</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1DBCC0AB-471C-4312-BB53-F9B6A30491A7}"/>
                  </a:ext>
                </a:extLst>
              </p:cNvPr>
              <p:cNvSpPr/>
              <p:nvPr/>
            </p:nvSpPr>
            <p:spPr>
              <a:xfrm>
                <a:off x="397892" y="2770924"/>
                <a:ext cx="2783933" cy="754998"/>
              </a:xfrm>
              <a:prstGeom prst="rect">
                <a:avLst/>
              </a:prstGeom>
              <a:solidFill>
                <a:srgbClr val="7E3C1B"/>
              </a:solidFill>
              <a:ln>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Online resources</a:t>
                </a:r>
              </a:p>
            </p:txBody>
          </p:sp>
          <p:sp>
            <p:nvSpPr>
              <p:cNvPr id="27" name="Rectangle 26">
                <a:extLst>
                  <a:ext uri="{FF2B5EF4-FFF2-40B4-BE49-F238E27FC236}">
                    <a16:creationId xmlns:a16="http://schemas.microsoft.com/office/drawing/2014/main" id="{BC711AA8-2A06-4CF4-9DC8-813FCC1A4CCA}"/>
                  </a:ext>
                </a:extLst>
              </p:cNvPr>
              <p:cNvSpPr/>
              <p:nvPr/>
            </p:nvSpPr>
            <p:spPr>
              <a:xfrm>
                <a:off x="397892" y="2051051"/>
                <a:ext cx="2783933" cy="4520292"/>
              </a:xfrm>
              <a:prstGeom prst="rect">
                <a:avLst/>
              </a:prstGeom>
              <a:noFill/>
              <a:ln w="88900">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Connector 24">
                <a:extLst>
                  <a:ext uri="{FF2B5EF4-FFF2-40B4-BE49-F238E27FC236}">
                    <a16:creationId xmlns:a16="http://schemas.microsoft.com/office/drawing/2014/main" id="{431F4436-C2B6-42AE-AF53-E2386CC1C254}"/>
                  </a:ext>
                </a:extLst>
              </p:cNvPr>
              <p:cNvSpPr/>
              <p:nvPr/>
            </p:nvSpPr>
            <p:spPr>
              <a:xfrm>
                <a:off x="1270595" y="1429983"/>
                <a:ext cx="1324160" cy="1324160"/>
              </a:xfrm>
              <a:prstGeom prst="flowChartConnector">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EF5C9618-3547-E242-91BB-F5181A30739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6203" y="1380091"/>
                <a:ext cx="1613095" cy="1448119"/>
              </a:xfrm>
              <a:prstGeom prst="rect">
                <a:avLst/>
              </a:prstGeom>
              <a:effectLst/>
            </p:spPr>
          </p:pic>
        </p:grpSp>
        <p:grpSp>
          <p:nvGrpSpPr>
            <p:cNvPr id="7" name="Group 6">
              <a:extLst>
                <a:ext uri="{FF2B5EF4-FFF2-40B4-BE49-F238E27FC236}">
                  <a16:creationId xmlns:a16="http://schemas.microsoft.com/office/drawing/2014/main" id="{770CA08B-83A1-4926-B1A0-2BBE5A6A04B3}"/>
                </a:ext>
              </a:extLst>
            </p:cNvPr>
            <p:cNvGrpSpPr/>
            <p:nvPr/>
          </p:nvGrpSpPr>
          <p:grpSpPr>
            <a:xfrm>
              <a:off x="7044090" y="1380091"/>
              <a:ext cx="4783149" cy="5502875"/>
              <a:chOff x="7044090" y="1380091"/>
              <a:chExt cx="4783149" cy="5502875"/>
            </a:xfrm>
          </p:grpSpPr>
          <p:sp>
            <p:nvSpPr>
              <p:cNvPr id="10" name="Rectangle 9">
                <a:extLst>
                  <a:ext uri="{FF2B5EF4-FFF2-40B4-BE49-F238E27FC236}">
                    <a16:creationId xmlns:a16="http://schemas.microsoft.com/office/drawing/2014/main" id="{921884DA-BD9B-4448-8E6B-79BB900DC921}"/>
                  </a:ext>
                </a:extLst>
              </p:cNvPr>
              <p:cNvSpPr/>
              <p:nvPr/>
            </p:nvSpPr>
            <p:spPr>
              <a:xfrm>
                <a:off x="7044090" y="5371799"/>
                <a:ext cx="4750018" cy="1511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calstrs.com/webinars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35" name="Rectangle 34">
                <a:extLst>
                  <a:ext uri="{FF2B5EF4-FFF2-40B4-BE49-F238E27FC236}">
                    <a16:creationId xmlns:a16="http://schemas.microsoft.com/office/drawing/2014/main" id="{7D23FB6F-D6D3-4BB4-B79D-CD011BC02879}"/>
                  </a:ext>
                </a:extLst>
              </p:cNvPr>
              <p:cNvSpPr/>
              <p:nvPr/>
            </p:nvSpPr>
            <p:spPr>
              <a:xfrm>
                <a:off x="7044090" y="2721032"/>
                <a:ext cx="4770824" cy="754998"/>
              </a:xfrm>
              <a:prstGeom prst="rect">
                <a:avLst/>
              </a:prstGeom>
              <a:solidFill>
                <a:srgbClr val="7E3C1B"/>
              </a:solidFill>
              <a:ln>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Attend a workshop or webinar</a:t>
                </a:r>
              </a:p>
            </p:txBody>
          </p:sp>
          <p:sp>
            <p:nvSpPr>
              <p:cNvPr id="36" name="Rectangle 35">
                <a:extLst>
                  <a:ext uri="{FF2B5EF4-FFF2-40B4-BE49-F238E27FC236}">
                    <a16:creationId xmlns:a16="http://schemas.microsoft.com/office/drawing/2014/main" id="{5FB5F0B7-6526-4459-92A8-E82E989EFA61}"/>
                  </a:ext>
                </a:extLst>
              </p:cNvPr>
              <p:cNvSpPr/>
              <p:nvPr/>
            </p:nvSpPr>
            <p:spPr>
              <a:xfrm>
                <a:off x="7044090" y="2051051"/>
                <a:ext cx="4770824" cy="4520292"/>
              </a:xfrm>
              <a:prstGeom prst="rect">
                <a:avLst/>
              </a:prstGeom>
              <a:noFill/>
              <a:ln w="95250">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lowchart: Connector 37">
                <a:extLst>
                  <a:ext uri="{FF2B5EF4-FFF2-40B4-BE49-F238E27FC236}">
                    <a16:creationId xmlns:a16="http://schemas.microsoft.com/office/drawing/2014/main" id="{5D01136C-0F97-4102-A879-D87080E171D5}"/>
                  </a:ext>
                </a:extLst>
              </p:cNvPr>
              <p:cNvSpPr/>
              <p:nvPr/>
            </p:nvSpPr>
            <p:spPr>
              <a:xfrm>
                <a:off x="8784111" y="1380091"/>
                <a:ext cx="1324160" cy="1324160"/>
              </a:xfrm>
              <a:prstGeom prst="flowChartConnector">
                <a:avLst/>
              </a:prstGeom>
              <a:solidFill>
                <a:srgbClr val="7E3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Graphic 22" descr="Laptop">
                <a:extLst>
                  <a:ext uri="{FF2B5EF4-FFF2-40B4-BE49-F238E27FC236}">
                    <a16:creationId xmlns:a16="http://schemas.microsoft.com/office/drawing/2014/main" id="{3CA539D1-5D6B-4E45-9931-E0449B084A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62129" y="1512521"/>
                <a:ext cx="1032424" cy="1032424"/>
              </a:xfrm>
              <a:prstGeom prst="rect">
                <a:avLst/>
              </a:prstGeom>
            </p:spPr>
          </p:pic>
          <p:sp>
            <p:nvSpPr>
              <p:cNvPr id="3" name="TextBox 2">
                <a:extLst>
                  <a:ext uri="{FF2B5EF4-FFF2-40B4-BE49-F238E27FC236}">
                    <a16:creationId xmlns:a16="http://schemas.microsoft.com/office/drawing/2014/main" id="{72E2252B-CAF3-4249-906E-E9E99C1E0281}"/>
                  </a:ext>
                </a:extLst>
              </p:cNvPr>
              <p:cNvSpPr txBox="1"/>
              <p:nvPr/>
            </p:nvSpPr>
            <p:spPr>
              <a:xfrm>
                <a:off x="7074070" y="3529548"/>
                <a:ext cx="4753169" cy="2331606"/>
              </a:xfrm>
              <a:prstGeom prst="rect">
                <a:avLst/>
              </a:prstGeom>
              <a:noFill/>
            </p:spPr>
            <p:txBody>
              <a:bodyPr wrap="square" rtlCol="0">
                <a:spAutoFit/>
              </a:bodyPr>
              <a:lstStyle/>
              <a:p>
                <a:pPr algn="ctr"/>
                <a:r>
                  <a:rPr lang="en-US" sz="2400" dirty="0">
                    <a:solidFill>
                      <a:schemeClr val="bg1"/>
                    </a:solidFill>
                  </a:rPr>
                  <a:t>Part-time Educator</a:t>
                </a:r>
              </a:p>
              <a:p>
                <a:pPr algn="ctr"/>
                <a:endParaRPr lang="en-US" sz="2400" dirty="0">
                  <a:solidFill>
                    <a:schemeClr val="bg1"/>
                  </a:solidFill>
                </a:endParaRPr>
              </a:p>
              <a:p>
                <a:pPr algn="ctr"/>
                <a:r>
                  <a:rPr lang="en-US" sz="2400" dirty="0">
                    <a:solidFill>
                      <a:schemeClr val="bg1"/>
                    </a:solidFill>
                  </a:rPr>
                  <a:t>Consolidation of Benefits</a:t>
                </a:r>
              </a:p>
              <a:p>
                <a:pPr algn="ctr"/>
                <a:endParaRPr lang="en-US" sz="2400" dirty="0">
                  <a:solidFill>
                    <a:schemeClr val="bg1"/>
                  </a:solidFill>
                </a:endParaRPr>
              </a:p>
              <a:p>
                <a:pPr algn="ctr"/>
                <a:r>
                  <a:rPr lang="en-US" sz="2400" dirty="0">
                    <a:solidFill>
                      <a:schemeClr val="bg1"/>
                    </a:solidFill>
                  </a:rPr>
                  <a:t>Additional Income Sources for Part-time Educators</a:t>
                </a:r>
              </a:p>
            </p:txBody>
          </p:sp>
        </p:grpSp>
      </p:grpSp>
    </p:spTree>
    <p:custDataLst>
      <p:tags r:id="rId1"/>
    </p:custDataLst>
    <p:extLst>
      <p:ext uri="{BB962C8B-B14F-4D97-AF65-F5344CB8AC3E}">
        <p14:creationId xmlns:p14="http://schemas.microsoft.com/office/powerpoint/2010/main" val="1094714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n open computer sitting on a table&#10;&#10;Description automatically generated">
            <a:extLst>
              <a:ext uri="{FF2B5EF4-FFF2-40B4-BE49-F238E27FC236}">
                <a16:creationId xmlns:a16="http://schemas.microsoft.com/office/drawing/2014/main" id="{A680D4E7-CC10-904C-8CC7-98EA1A91A1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2" y="-1"/>
            <a:ext cx="12192000" cy="7901278"/>
          </a:xfrm>
          <a:prstGeom prst="rect">
            <a:avLst/>
          </a:prstGeom>
        </p:spPr>
      </p:pic>
      <p:pic>
        <p:nvPicPr>
          <p:cNvPr id="7" name="Picture 6">
            <a:extLst>
              <a:ext uri="{FF2B5EF4-FFF2-40B4-BE49-F238E27FC236}">
                <a16:creationId xmlns:a16="http://schemas.microsoft.com/office/drawing/2014/main" id="{C0E871B4-D6F7-4906-A79D-4B1F46FAA84A}"/>
              </a:ext>
            </a:extLst>
          </p:cNvPr>
          <p:cNvPicPr>
            <a:picLocks noChangeAspect="1"/>
          </p:cNvPicPr>
          <p:nvPr/>
        </p:nvPicPr>
        <p:blipFill rotWithShape="1">
          <a:blip r:embed="rId5"/>
          <a:srcRect l="12370" r="12370"/>
          <a:stretch/>
        </p:blipFill>
        <p:spPr>
          <a:xfrm>
            <a:off x="-1" y="0"/>
            <a:ext cx="12192001" cy="7901277"/>
          </a:xfrm>
          <a:prstGeom prst="rect">
            <a:avLst/>
          </a:prstGeom>
        </p:spPr>
      </p:pic>
      <p:sp>
        <p:nvSpPr>
          <p:cNvPr id="6" name="Title 5">
            <a:extLst>
              <a:ext uri="{FF2B5EF4-FFF2-40B4-BE49-F238E27FC236}">
                <a16:creationId xmlns:a16="http://schemas.microsoft.com/office/drawing/2014/main" id="{773C2ABA-AAC6-D64E-A8DD-45A6D3DE071C}"/>
              </a:ext>
            </a:extLst>
          </p:cNvPr>
          <p:cNvSpPr>
            <a:spLocks noGrp="1"/>
          </p:cNvSpPr>
          <p:nvPr>
            <p:ph type="title"/>
          </p:nvPr>
        </p:nvSpPr>
        <p:spPr>
          <a:xfrm>
            <a:off x="838199" y="409276"/>
            <a:ext cx="10515600" cy="618631"/>
          </a:xfrm>
          <a:prstGeom prst="rect">
            <a:avLst/>
          </a:prstGeom>
        </p:spPr>
        <p:txBody>
          <a:bodyPr wrap="square">
            <a:spAutoFit/>
          </a:bodyPr>
          <a:lstStyle/>
          <a:p>
            <a:r>
              <a:rPr lang="en-US" sz="3800" b="1" dirty="0">
                <a:solidFill>
                  <a:srgbClr val="424853"/>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Part-time educator webpage</a:t>
            </a:r>
          </a:p>
        </p:txBody>
      </p:sp>
      <p:sp>
        <p:nvSpPr>
          <p:cNvPr id="2" name="Rectangle 1">
            <a:extLst>
              <a:ext uri="{FF2B5EF4-FFF2-40B4-BE49-F238E27FC236}">
                <a16:creationId xmlns:a16="http://schemas.microsoft.com/office/drawing/2014/main" id="{C36C761E-8039-4F5C-813C-02669E7874D2}"/>
              </a:ext>
            </a:extLst>
          </p:cNvPr>
          <p:cNvSpPr/>
          <p:nvPr/>
        </p:nvSpPr>
        <p:spPr>
          <a:xfrm>
            <a:off x="1995055" y="1471831"/>
            <a:ext cx="8200505" cy="466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AAA360B-7907-46B4-AA49-E081740936A9}"/>
              </a:ext>
            </a:extLst>
          </p:cNvPr>
          <p:cNvPicPr>
            <a:picLocks noChangeAspect="1"/>
          </p:cNvPicPr>
          <p:nvPr/>
        </p:nvPicPr>
        <p:blipFill rotWithShape="1">
          <a:blip r:embed="rId6"/>
          <a:srcRect l="5594" r="7645"/>
          <a:stretch/>
        </p:blipFill>
        <p:spPr>
          <a:xfrm>
            <a:off x="1985082" y="1471831"/>
            <a:ext cx="8210477" cy="4667576"/>
          </a:xfrm>
          <a:prstGeom prst="rect">
            <a:avLst/>
          </a:prstGeom>
        </p:spPr>
      </p:pic>
      <p:sp>
        <p:nvSpPr>
          <p:cNvPr id="8" name="Rectangle: Rounded Corners 7">
            <a:extLst>
              <a:ext uri="{FF2B5EF4-FFF2-40B4-BE49-F238E27FC236}">
                <a16:creationId xmlns:a16="http://schemas.microsoft.com/office/drawing/2014/main" id="{9A177CAB-1DFB-4942-A334-387C4979309B}"/>
              </a:ext>
            </a:extLst>
          </p:cNvPr>
          <p:cNvSpPr/>
          <p:nvPr/>
        </p:nvSpPr>
        <p:spPr>
          <a:xfrm>
            <a:off x="4344415" y="2027842"/>
            <a:ext cx="571500" cy="311597"/>
          </a:xfrm>
          <a:prstGeom prst="roundRect">
            <a:avLst/>
          </a:prstGeom>
          <a:noFill/>
          <a:ln w="76200">
            <a:solidFill>
              <a:srgbClr val="A04E2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2361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35ADA5-BB88-43CC-BACD-47A86B71026C}"/>
              </a:ext>
            </a:extLst>
          </p:cNvPr>
          <p:cNvPicPr>
            <a:picLocks noChangeAspect="1"/>
          </p:cNvPicPr>
          <p:nvPr/>
        </p:nvPicPr>
        <p:blipFill>
          <a:blip r:embed="rId4"/>
          <a:stretch>
            <a:fillRect/>
          </a:stretch>
        </p:blipFill>
        <p:spPr>
          <a:xfrm>
            <a:off x="-851625" y="2229"/>
            <a:ext cx="13895250" cy="6853542"/>
          </a:xfrm>
          <a:prstGeom prst="rect">
            <a:avLst/>
          </a:prstGeom>
        </p:spPr>
      </p:pic>
      <p:sp>
        <p:nvSpPr>
          <p:cNvPr id="6" name="Rectangle: Rounded Corners 5">
            <a:extLst>
              <a:ext uri="{FF2B5EF4-FFF2-40B4-BE49-F238E27FC236}">
                <a16:creationId xmlns:a16="http://schemas.microsoft.com/office/drawing/2014/main" id="{139AB5A2-BEA1-4B0A-9EB8-84FBEE2124F0}"/>
              </a:ext>
            </a:extLst>
          </p:cNvPr>
          <p:cNvSpPr/>
          <p:nvPr/>
        </p:nvSpPr>
        <p:spPr>
          <a:xfrm>
            <a:off x="3481512" y="2043787"/>
            <a:ext cx="1316119" cy="348917"/>
          </a:xfrm>
          <a:prstGeom prst="roundRect">
            <a:avLst/>
          </a:prstGeom>
          <a:noFill/>
          <a:ln w="76200">
            <a:solidFill>
              <a:srgbClr val="DE635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8DCBB4-7F80-4989-9640-B6E369D1253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Getting Started</a:t>
            </a:r>
          </a:p>
        </p:txBody>
      </p:sp>
    </p:spTree>
    <p:custDataLst>
      <p:tags r:id="rId1"/>
    </p:custDataLst>
    <p:extLst>
      <p:ext uri="{BB962C8B-B14F-4D97-AF65-F5344CB8AC3E}">
        <p14:creationId xmlns:p14="http://schemas.microsoft.com/office/powerpoint/2010/main" val="396590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782A-2192-4188-917F-9929F7B1501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PTE page</a:t>
            </a:r>
          </a:p>
        </p:txBody>
      </p:sp>
      <p:pic>
        <p:nvPicPr>
          <p:cNvPr id="5" name="Picture 4">
            <a:extLst>
              <a:ext uri="{FF2B5EF4-FFF2-40B4-BE49-F238E27FC236}">
                <a16:creationId xmlns:a16="http://schemas.microsoft.com/office/drawing/2014/main" id="{223BA930-AFE5-4D74-9CB1-A1DC0EE80C1B}"/>
              </a:ext>
            </a:extLst>
          </p:cNvPr>
          <p:cNvPicPr>
            <a:picLocks noChangeAspect="1"/>
          </p:cNvPicPr>
          <p:nvPr/>
        </p:nvPicPr>
        <p:blipFill>
          <a:blip r:embed="rId4"/>
          <a:stretch>
            <a:fillRect/>
          </a:stretch>
        </p:blipFill>
        <p:spPr>
          <a:xfrm>
            <a:off x="-856144" y="0"/>
            <a:ext cx="13904288" cy="6858000"/>
          </a:xfrm>
          <a:prstGeom prst="rect">
            <a:avLst/>
          </a:prstGeom>
        </p:spPr>
      </p:pic>
    </p:spTree>
    <p:custDataLst>
      <p:tags r:id="rId1"/>
    </p:custDataLst>
    <p:extLst>
      <p:ext uri="{BB962C8B-B14F-4D97-AF65-F5344CB8AC3E}">
        <p14:creationId xmlns:p14="http://schemas.microsoft.com/office/powerpoint/2010/main" val="527631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wooden table&#10;&#10;Description automatically generated">
            <a:extLst>
              <a:ext uri="{FF2B5EF4-FFF2-40B4-BE49-F238E27FC236}">
                <a16:creationId xmlns:a16="http://schemas.microsoft.com/office/drawing/2014/main" id="{CBC7E2DD-EC9C-334E-BFFC-1A34C14F115F}"/>
              </a:ext>
            </a:extLst>
          </p:cNvPr>
          <p:cNvPicPr>
            <a:picLocks noChangeAspect="1"/>
          </p:cNvPicPr>
          <p:nvPr/>
        </p:nvPicPr>
        <p:blipFill>
          <a:blip r:embed="rId4"/>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2ADE5752-32E8-434E-BDDA-6ED238E361AB}"/>
              </a:ext>
            </a:extLst>
          </p:cNvPr>
          <p:cNvSpPr/>
          <p:nvPr/>
        </p:nvSpPr>
        <p:spPr>
          <a:xfrm>
            <a:off x="5602148" y="0"/>
            <a:ext cx="5740321" cy="6858000"/>
          </a:xfrm>
          <a:prstGeom prst="rect">
            <a:avLst/>
          </a:prstGeom>
          <a:solidFill>
            <a:srgbClr val="CC821E">
              <a:alpha val="901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F87A4ED5-08EE-FB47-8F26-60538E750EBC}"/>
              </a:ext>
            </a:extLst>
          </p:cNvPr>
          <p:cNvGrpSpPr/>
          <p:nvPr/>
        </p:nvGrpSpPr>
        <p:grpSpPr>
          <a:xfrm>
            <a:off x="5571344" y="1740157"/>
            <a:ext cx="5528058" cy="1407214"/>
            <a:chOff x="918320" y="3684107"/>
            <a:chExt cx="5528058" cy="1407214"/>
          </a:xfrm>
        </p:grpSpPr>
        <p:pic>
          <p:nvPicPr>
            <p:cNvPr id="23" name="Picture 22">
              <a:extLst>
                <a:ext uri="{FF2B5EF4-FFF2-40B4-BE49-F238E27FC236}">
                  <a16:creationId xmlns:a16="http://schemas.microsoft.com/office/drawing/2014/main" id="{03C95E11-0FBE-D843-887E-153B15447CD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320" y="3684107"/>
              <a:ext cx="1391215" cy="1248931"/>
            </a:xfrm>
            <a:prstGeom prst="rect">
              <a:avLst/>
            </a:prstGeom>
            <a:effectLst/>
          </p:spPr>
        </p:pic>
        <p:sp>
          <p:nvSpPr>
            <p:cNvPr id="5" name="TextBox 4">
              <a:extLst>
                <a:ext uri="{FF2B5EF4-FFF2-40B4-BE49-F238E27FC236}">
                  <a16:creationId xmlns:a16="http://schemas.microsoft.com/office/drawing/2014/main" id="{B736DA30-64F5-49C4-AD7F-D52ADDC372F5}"/>
                </a:ext>
              </a:extLst>
            </p:cNvPr>
            <p:cNvSpPr txBox="1"/>
            <p:nvPr/>
          </p:nvSpPr>
          <p:spPr>
            <a:xfrm>
              <a:off x="2146976" y="3921770"/>
              <a:ext cx="429940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CalSTRS.com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my</a:t>
              </a:r>
              <a:r>
                <a:rPr kumimoji="0" lang="en-US" sz="32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CalSTRS</a:t>
              </a:r>
            </a:p>
          </p:txBody>
        </p:sp>
      </p:grpSp>
      <p:grpSp>
        <p:nvGrpSpPr>
          <p:cNvPr id="7" name="Group 6">
            <a:extLst>
              <a:ext uri="{FF2B5EF4-FFF2-40B4-BE49-F238E27FC236}">
                <a16:creationId xmlns:a16="http://schemas.microsoft.com/office/drawing/2014/main" id="{CFCDAF62-A289-514A-9AEC-A0FDED64927B}"/>
              </a:ext>
            </a:extLst>
          </p:cNvPr>
          <p:cNvGrpSpPr/>
          <p:nvPr/>
        </p:nvGrpSpPr>
        <p:grpSpPr>
          <a:xfrm>
            <a:off x="5615749" y="3941017"/>
            <a:ext cx="6275310" cy="2267356"/>
            <a:chOff x="5916690" y="4508177"/>
            <a:chExt cx="6275310" cy="2267356"/>
          </a:xfrm>
        </p:grpSpPr>
        <p:pic>
          <p:nvPicPr>
            <p:cNvPr id="20" name="Picture 19">
              <a:extLst>
                <a:ext uri="{FF2B5EF4-FFF2-40B4-BE49-F238E27FC236}">
                  <a16:creationId xmlns:a16="http://schemas.microsoft.com/office/drawing/2014/main" id="{1941B220-5B7B-B441-AEFB-527475CE297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16690" y="4508177"/>
              <a:ext cx="1391215" cy="1245666"/>
            </a:xfrm>
            <a:prstGeom prst="rect">
              <a:avLst/>
            </a:prstGeom>
            <a:effectLst/>
          </p:spPr>
        </p:pic>
        <p:sp>
          <p:nvSpPr>
            <p:cNvPr id="18" name="TextBox 17">
              <a:extLst>
                <a:ext uri="{FF2B5EF4-FFF2-40B4-BE49-F238E27FC236}">
                  <a16:creationId xmlns:a16="http://schemas.microsoft.com/office/drawing/2014/main" id="{D0B793F6-D0CE-4099-A06C-C5B02AB7DFDA}"/>
                </a:ext>
              </a:extLst>
            </p:cNvPr>
            <p:cNvSpPr txBox="1"/>
            <p:nvPr/>
          </p:nvSpPr>
          <p:spPr>
            <a:xfrm>
              <a:off x="7145346" y="4744208"/>
              <a:ext cx="504665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800-228-5453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Arial" panose="020B0604020202020204" pitchFamily="34" charset="0"/>
                  <a:cs typeface="Arial" panose="020B0604020202020204" pitchFamily="34" charset="0"/>
                </a:rPr>
                <a:t>*Press 2 for Customer Service.</a:t>
              </a:r>
              <a:endParaRPr kumimoji="0" lang="en-US" sz="20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endParaRPr>
            </a:p>
            <a:p>
              <a:pPr lvl="0">
                <a:defRPr/>
              </a:pPr>
              <a:r>
                <a:rPr lang="en-US" sz="3200" b="1" dirty="0">
                  <a:solidFill>
                    <a:prstClr val="white"/>
                  </a:solidFill>
                  <a:latin typeface="Arial" panose="020B0604020202020204" pitchFamily="34" charset="0"/>
                  <a:cs typeface="Arial" panose="020B0604020202020204" pitchFamily="34" charset="0"/>
                </a:rPr>
                <a:t>Monday – </a:t>
              </a:r>
              <a:r>
                <a:rPr kumimoji="0" lang="en-US" sz="32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­Friday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8 a.m. – 5 p.m.</a:t>
              </a:r>
            </a:p>
          </p:txBody>
        </p:sp>
      </p:grpSp>
      <p:sp>
        <p:nvSpPr>
          <p:cNvPr id="16" name="Title 1">
            <a:extLst>
              <a:ext uri="{FF2B5EF4-FFF2-40B4-BE49-F238E27FC236}">
                <a16:creationId xmlns:a16="http://schemas.microsoft.com/office/drawing/2014/main" id="{43FA0B21-8991-A94E-A614-6E3414D83B09}"/>
              </a:ext>
            </a:extLst>
          </p:cNvPr>
          <p:cNvSpPr>
            <a:spLocks noGrp="1"/>
          </p:cNvSpPr>
          <p:nvPr>
            <p:ph type="title" idx="4294967295"/>
          </p:nvPr>
        </p:nvSpPr>
        <p:spPr>
          <a:xfrm>
            <a:off x="5914663" y="451689"/>
            <a:ext cx="4502552" cy="1169551"/>
          </a:xfrm>
        </p:spPr>
        <p:txBody>
          <a:bodyPr>
            <a:normAutofit/>
          </a:bodyPr>
          <a:lstStyle/>
          <a:p>
            <a:r>
              <a:rPr lang="en-US" sz="4000" b="1" dirty="0">
                <a:solidFill>
                  <a:schemeClr val="bg1"/>
                </a:solidFill>
                <a:latin typeface="Arial" panose="020B0604020202020204" pitchFamily="34" charset="0"/>
                <a:cs typeface="Arial" panose="020B0604020202020204" pitchFamily="34" charset="0"/>
              </a:rPr>
              <a:t>Questions?</a:t>
            </a:r>
            <a:endParaRPr lang="en-US" sz="4000" dirty="0"/>
          </a:p>
        </p:txBody>
      </p:sp>
    </p:spTree>
    <p:custDataLst>
      <p:tags r:id="rId1"/>
    </p:custDataLst>
    <p:extLst>
      <p:ext uri="{BB962C8B-B14F-4D97-AF65-F5344CB8AC3E}">
        <p14:creationId xmlns:p14="http://schemas.microsoft.com/office/powerpoint/2010/main" val="1682066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7">
            <a:extLst>
              <a:ext uri="{FF2B5EF4-FFF2-40B4-BE49-F238E27FC236}">
                <a16:creationId xmlns:a16="http://schemas.microsoft.com/office/drawing/2014/main" id="{98A661B2-AC06-47DB-A30B-D98D196CB4E0}"/>
              </a:ext>
            </a:extLst>
          </p:cNvPr>
          <p:cNvSpPr>
            <a:spLocks noGrp="1"/>
          </p:cNvSpPr>
          <p:nvPr>
            <p:ph type="title" idx="4294967295"/>
          </p:nvPr>
        </p:nvSpPr>
        <p:spPr>
          <a:xfrm>
            <a:off x="1039813" y="606425"/>
            <a:ext cx="11152187" cy="617538"/>
          </a:xfrm>
          <a:prstGeom prst="rect">
            <a:avLst/>
          </a:prstGeom>
        </p:spPr>
        <p:txBody>
          <a:bodyPr wrap="square">
            <a:spAutoFit/>
          </a:body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plans</a:t>
            </a:r>
          </a:p>
        </p:txBody>
      </p:sp>
      <p:sp>
        <p:nvSpPr>
          <p:cNvPr id="2" name="TextBox 1">
            <a:extLst>
              <a:ext uri="{FF2B5EF4-FFF2-40B4-BE49-F238E27FC236}">
                <a16:creationId xmlns:a16="http://schemas.microsoft.com/office/drawing/2014/main" id="{74148748-059E-4557-8881-B8BF5C6D7038}"/>
              </a:ext>
            </a:extLst>
          </p:cNvPr>
          <p:cNvSpPr txBox="1"/>
          <p:nvPr/>
        </p:nvSpPr>
        <p:spPr>
          <a:xfrm>
            <a:off x="5821680" y="2026559"/>
            <a:ext cx="548640" cy="400110"/>
          </a:xfrm>
          <a:prstGeom prst="rect">
            <a:avLst/>
          </a:prstGeom>
          <a:solidFill>
            <a:srgbClr val="FFFFFF"/>
          </a:solidFill>
          <a:ln>
            <a:solidFill>
              <a:srgbClr val="919191"/>
            </a:solidFill>
          </a:ln>
          <a:effectLst/>
        </p:spPr>
        <p:txBody>
          <a:bodyPr wrap="square" rtlCol="0" anchor="ctr">
            <a:spAutoFit/>
          </a:bodyPr>
          <a:lstStyle/>
          <a:p>
            <a:pPr algn="ctr"/>
            <a:r>
              <a:rPr lang="en-US" sz="2000" b="1" dirty="0">
                <a:solidFill>
                  <a:srgbClr val="794626"/>
                </a:solidFill>
              </a:rPr>
              <a:t>vs</a:t>
            </a:r>
          </a:p>
        </p:txBody>
      </p:sp>
      <p:sp>
        <p:nvSpPr>
          <p:cNvPr id="31" name="Octagon 30">
            <a:extLst>
              <a:ext uri="{FF2B5EF4-FFF2-40B4-BE49-F238E27FC236}">
                <a16:creationId xmlns:a16="http://schemas.microsoft.com/office/drawing/2014/main" id="{49677D44-64E9-4E91-BB44-1781CAB5F0DA}"/>
              </a:ext>
            </a:extLst>
          </p:cNvPr>
          <p:cNvSpPr/>
          <p:nvPr/>
        </p:nvSpPr>
        <p:spPr>
          <a:xfrm>
            <a:off x="592651" y="1628867"/>
            <a:ext cx="5171568" cy="1188719"/>
          </a:xfrm>
          <a:prstGeom prst="octagon">
            <a:avLst/>
          </a:prstGeom>
          <a:solidFill>
            <a:srgbClr val="7E3C1B"/>
          </a:solidFill>
          <a:ln w="3175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ea typeface="+mn-ea"/>
                <a:cs typeface="+mn-cs"/>
              </a:rPr>
              <a:t>Cash Balance Benefit Program</a:t>
            </a:r>
          </a:p>
        </p:txBody>
      </p:sp>
      <p:sp>
        <p:nvSpPr>
          <p:cNvPr id="36" name="Octagon 35">
            <a:extLst>
              <a:ext uri="{FF2B5EF4-FFF2-40B4-BE49-F238E27FC236}">
                <a16:creationId xmlns:a16="http://schemas.microsoft.com/office/drawing/2014/main" id="{A0B586F0-3206-4F10-9E26-A29EC784E693}"/>
              </a:ext>
            </a:extLst>
          </p:cNvPr>
          <p:cNvSpPr/>
          <p:nvPr/>
        </p:nvSpPr>
        <p:spPr>
          <a:xfrm>
            <a:off x="6427781" y="1628867"/>
            <a:ext cx="5171568" cy="1188719"/>
          </a:xfrm>
          <a:prstGeom prst="octagon">
            <a:avLst/>
          </a:prstGeom>
          <a:solidFill>
            <a:srgbClr val="7E3C1B"/>
          </a:solidFill>
          <a:ln w="3175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rPr>
              <a:t>Defined Benefit Supplement</a:t>
            </a:r>
            <a:endParaRPr kumimoji="0" lang="en-US" sz="2400" b="1" i="0" u="none" strike="noStrike" kern="1200" cap="none" spc="0" normalizeH="0" baseline="0" noProof="0" dirty="0">
              <a:ln>
                <a:noFill/>
              </a:ln>
              <a:solidFill>
                <a:prstClr val="white"/>
              </a:solidFill>
              <a:effectLst/>
              <a:uLnTx/>
              <a:uFillTx/>
              <a:ea typeface="+mn-ea"/>
              <a:cs typeface="+mn-cs"/>
            </a:endParaRPr>
          </a:p>
        </p:txBody>
      </p:sp>
      <p:sp>
        <p:nvSpPr>
          <p:cNvPr id="41" name="Octagon 40">
            <a:extLst>
              <a:ext uri="{FF2B5EF4-FFF2-40B4-BE49-F238E27FC236}">
                <a16:creationId xmlns:a16="http://schemas.microsoft.com/office/drawing/2014/main" id="{97C6D5D6-60FA-4769-956E-2887605C0682}"/>
              </a:ext>
            </a:extLst>
          </p:cNvPr>
          <p:cNvSpPr/>
          <p:nvPr/>
        </p:nvSpPr>
        <p:spPr>
          <a:xfrm>
            <a:off x="880923" y="3100686"/>
            <a:ext cx="4571999" cy="91440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Part-time educator</a:t>
            </a:r>
            <a:endParaRPr kumimoji="0" lang="en-US" sz="22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42" name="Octagon 41">
            <a:extLst>
              <a:ext uri="{FF2B5EF4-FFF2-40B4-BE49-F238E27FC236}">
                <a16:creationId xmlns:a16="http://schemas.microsoft.com/office/drawing/2014/main" id="{0D37D5FB-B0F2-4C9B-89DE-BB9DECA7C9CC}"/>
              </a:ext>
            </a:extLst>
          </p:cNvPr>
          <p:cNvSpPr/>
          <p:nvPr/>
        </p:nvSpPr>
        <p:spPr>
          <a:xfrm>
            <a:off x="880921" y="4216384"/>
            <a:ext cx="4571999" cy="91440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Alternative to</a:t>
            </a:r>
            <a:r>
              <a:rPr kumimoji="0" lang="en-US" sz="2200" b="0" u="none" strike="noStrike" kern="1200" cap="none" spc="0" normalizeH="0" noProof="0" dirty="0">
                <a:ln>
                  <a:noFill/>
                </a:ln>
                <a:solidFill>
                  <a:srgbClr val="7E3C1B"/>
                </a:solidFill>
                <a:effectLst/>
                <a:uLnTx/>
                <a:uFillTx/>
                <a:latin typeface="Arial" panose="020B0604020202020204" pitchFamily="34" charset="0"/>
                <a:ea typeface="+mn-ea"/>
                <a:cs typeface="Arial" panose="020B0604020202020204" pitchFamily="34" charset="0"/>
              </a:rPr>
              <a:t> Social Security</a:t>
            </a:r>
            <a:endParaRPr kumimoji="0" lang="en-US" sz="22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43" name="Octagon 42">
            <a:extLst>
              <a:ext uri="{FF2B5EF4-FFF2-40B4-BE49-F238E27FC236}">
                <a16:creationId xmlns:a16="http://schemas.microsoft.com/office/drawing/2014/main" id="{321B78A4-50CA-4D86-A516-911A95DF7ADA}"/>
              </a:ext>
            </a:extLst>
          </p:cNvPr>
          <p:cNvSpPr/>
          <p:nvPr/>
        </p:nvSpPr>
        <p:spPr>
          <a:xfrm>
            <a:off x="880922" y="5392363"/>
            <a:ext cx="4571999" cy="91440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Retirement</a:t>
            </a:r>
            <a:r>
              <a:rPr kumimoji="0" lang="en-US" sz="2200" b="0" u="none" strike="noStrike" kern="1200" cap="none" spc="0" normalizeH="0" noProof="0" dirty="0">
                <a:ln>
                  <a:noFill/>
                </a:ln>
                <a:solidFill>
                  <a:srgbClr val="7E3C1B"/>
                </a:solidFill>
                <a:effectLst/>
                <a:uLnTx/>
                <a:uFillTx/>
                <a:latin typeface="Arial" panose="020B0604020202020204" pitchFamily="34" charset="0"/>
                <a:ea typeface="+mn-ea"/>
                <a:cs typeface="Arial" panose="020B0604020202020204" pitchFamily="34" charset="0"/>
              </a:rPr>
              <a:t> savings</a:t>
            </a:r>
            <a:endParaRPr kumimoji="0" lang="en-US" sz="22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44" name="Octagon 43">
            <a:extLst>
              <a:ext uri="{FF2B5EF4-FFF2-40B4-BE49-F238E27FC236}">
                <a16:creationId xmlns:a16="http://schemas.microsoft.com/office/drawing/2014/main" id="{29B3E8F1-3B21-4B4A-AFEA-F0D74D397C10}"/>
              </a:ext>
            </a:extLst>
          </p:cNvPr>
          <p:cNvSpPr/>
          <p:nvPr/>
        </p:nvSpPr>
        <p:spPr>
          <a:xfrm>
            <a:off x="6615346" y="3127647"/>
            <a:ext cx="4571999" cy="91440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Defined Benefit</a:t>
            </a:r>
            <a:r>
              <a:rPr kumimoji="0" lang="en-US" sz="2200" b="0" u="none" strike="noStrike" kern="1200" cap="none" spc="0" normalizeH="0" noProof="0" dirty="0">
                <a:ln>
                  <a:noFill/>
                </a:ln>
                <a:solidFill>
                  <a:srgbClr val="7E3C1B"/>
                </a:solidFill>
                <a:effectLst/>
                <a:uLnTx/>
                <a:uFillTx/>
                <a:latin typeface="Arial" panose="020B0604020202020204" pitchFamily="34" charset="0"/>
                <a:ea typeface="+mn-ea"/>
                <a:cs typeface="Arial" panose="020B0604020202020204" pitchFamily="34" charset="0"/>
              </a:rPr>
              <a:t> member</a:t>
            </a:r>
            <a:endParaRPr kumimoji="0" lang="en-US" sz="22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45" name="Octagon 44">
            <a:extLst>
              <a:ext uri="{FF2B5EF4-FFF2-40B4-BE49-F238E27FC236}">
                <a16:creationId xmlns:a16="http://schemas.microsoft.com/office/drawing/2014/main" id="{A77722C3-C1E6-46EE-ACC5-E4A412263381}"/>
              </a:ext>
            </a:extLst>
          </p:cNvPr>
          <p:cNvSpPr/>
          <p:nvPr/>
        </p:nvSpPr>
        <p:spPr>
          <a:xfrm>
            <a:off x="6622018" y="4290963"/>
            <a:ext cx="4571999" cy="91440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Service in excess of 1.000</a:t>
            </a:r>
            <a:endParaRPr kumimoji="0" lang="en-US" sz="22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46" name="Octagon 45">
            <a:extLst>
              <a:ext uri="{FF2B5EF4-FFF2-40B4-BE49-F238E27FC236}">
                <a16:creationId xmlns:a16="http://schemas.microsoft.com/office/drawing/2014/main" id="{0B9D12B1-55C5-4C91-838C-F3E9401CC8E9}"/>
              </a:ext>
            </a:extLst>
          </p:cNvPr>
          <p:cNvSpPr/>
          <p:nvPr/>
        </p:nvSpPr>
        <p:spPr>
          <a:xfrm>
            <a:off x="6622018" y="5403950"/>
            <a:ext cx="4571999" cy="91440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Additional retirement savings</a:t>
            </a:r>
            <a:endParaRPr kumimoji="0" lang="en-US" sz="22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8740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41" grpId="0" animBg="1"/>
      <p:bldP spid="42" grpId="0" animBg="1"/>
      <p:bldP spid="43" grpId="0" animBg="1"/>
      <p:bldP spid="44" grpId="0" animBg="1"/>
      <p:bldP spid="45"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9E11A5F0-3B7A-5049-8458-26A24ABAD80C}"/>
              </a:ext>
            </a:extLst>
          </p:cNvPr>
          <p:cNvSpPr txBox="1">
            <a:spLocks/>
          </p:cNvSpPr>
          <p:nvPr/>
        </p:nvSpPr>
        <p:spPr>
          <a:xfrm>
            <a:off x="794656" y="650359"/>
            <a:ext cx="10515600" cy="4580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Benefit Program enrollment</a:t>
            </a:r>
            <a:endParaRPr lang="en-US" sz="3800" dirty="0">
              <a:solidFill>
                <a:srgbClr val="7E3C1B"/>
              </a:solidFill>
            </a:endParaRPr>
          </a:p>
        </p:txBody>
      </p:sp>
      <p:sp>
        <p:nvSpPr>
          <p:cNvPr id="27" name="Rectangle 26">
            <a:extLst>
              <a:ext uri="{FF2B5EF4-FFF2-40B4-BE49-F238E27FC236}">
                <a16:creationId xmlns:a16="http://schemas.microsoft.com/office/drawing/2014/main" id="{6BF0E7C2-0AB5-5E42-B9D7-B448C869F60A}"/>
              </a:ext>
              <a:ext uri="{C183D7F6-B498-43B3-948B-1728B52AA6E4}">
                <adec:decorative xmlns:adec="http://schemas.microsoft.com/office/drawing/2017/decorative" val="1"/>
              </a:ext>
            </a:extLst>
          </p:cNvPr>
          <p:cNvSpPr/>
          <p:nvPr/>
        </p:nvSpPr>
        <p:spPr>
          <a:xfrm>
            <a:off x="990599" y="1392001"/>
            <a:ext cx="3190973" cy="1956816"/>
          </a:xfrm>
          <a:prstGeom prst="rect">
            <a:avLst/>
          </a:prstGeom>
          <a:solidFill>
            <a:srgbClr val="7E3C1B">
              <a:alpha val="80000"/>
            </a:srgbClr>
          </a:solidFill>
          <a:ln w="381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ea typeface="+mn-ea"/>
                <a:cs typeface="+mn-cs"/>
              </a:rPr>
              <a:t>Participant</a:t>
            </a:r>
            <a:r>
              <a:rPr kumimoji="0" lang="en-US" sz="2800" b="1" i="0" u="none" strike="noStrike" kern="1200" cap="none" spc="0" normalizeH="0" noProof="0" dirty="0">
                <a:ln>
                  <a:noFill/>
                </a:ln>
                <a:solidFill>
                  <a:prstClr val="white"/>
                </a:solidFill>
                <a:effectLst/>
                <a:uLnTx/>
                <a:uFillTx/>
                <a:ea typeface="+mn-ea"/>
                <a:cs typeface="+mn-cs"/>
              </a:rPr>
              <a:t> </a:t>
            </a:r>
            <a:r>
              <a:rPr kumimoji="0" lang="en-US" sz="2800" b="1" i="0" u="none" strike="noStrike" kern="1200" cap="none" spc="0" normalizeH="0" baseline="0" noProof="0" dirty="0">
                <a:ln>
                  <a:noFill/>
                </a:ln>
                <a:solidFill>
                  <a:prstClr val="white"/>
                </a:solidFill>
                <a:effectLst/>
                <a:uLnTx/>
                <a:uFillTx/>
                <a:ea typeface="+mn-ea"/>
                <a:cs typeface="+mn-cs"/>
              </a:rPr>
              <a:t>election</a:t>
            </a:r>
          </a:p>
        </p:txBody>
      </p:sp>
      <p:sp>
        <p:nvSpPr>
          <p:cNvPr id="28" name="Rectangle 27">
            <a:extLst>
              <a:ext uri="{FF2B5EF4-FFF2-40B4-BE49-F238E27FC236}">
                <a16:creationId xmlns:a16="http://schemas.microsoft.com/office/drawing/2014/main" id="{81FC8656-8D8A-7E4E-B778-0BB1275DB670}"/>
              </a:ext>
              <a:ext uri="{C183D7F6-B498-43B3-948B-1728B52AA6E4}">
                <adec:decorative xmlns:adec="http://schemas.microsoft.com/office/drawing/2017/decorative" val="1"/>
              </a:ext>
            </a:extLst>
          </p:cNvPr>
          <p:cNvSpPr/>
          <p:nvPr/>
        </p:nvSpPr>
        <p:spPr>
          <a:xfrm>
            <a:off x="990599" y="4168332"/>
            <a:ext cx="3190973" cy="1958244"/>
          </a:xfrm>
          <a:prstGeom prst="rect">
            <a:avLst/>
          </a:prstGeom>
          <a:solidFill>
            <a:srgbClr val="7E3C1B">
              <a:alpha val="80000"/>
            </a:srgbClr>
          </a:solidFill>
          <a:ln w="38100">
            <a:solidFill>
              <a:srgbClr val="CC82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Automatic enrollment</a:t>
            </a:r>
          </a:p>
        </p:txBody>
      </p:sp>
      <p:sp>
        <p:nvSpPr>
          <p:cNvPr id="31" name="Isosceles Triangle 7">
            <a:extLst>
              <a:ext uri="{FF2B5EF4-FFF2-40B4-BE49-F238E27FC236}">
                <a16:creationId xmlns:a16="http://schemas.microsoft.com/office/drawing/2014/main" id="{95E18734-D8E5-2D45-AB1A-3ACE1F74645C}"/>
              </a:ext>
            </a:extLst>
          </p:cNvPr>
          <p:cNvSpPr/>
          <p:nvPr/>
        </p:nvSpPr>
        <p:spPr>
          <a:xfrm rot="5400000">
            <a:off x="4374686" y="1678046"/>
            <a:ext cx="339634"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8">
            <a:extLst>
              <a:ext uri="{FF2B5EF4-FFF2-40B4-BE49-F238E27FC236}">
                <a16:creationId xmlns:a16="http://schemas.microsoft.com/office/drawing/2014/main" id="{A272F07E-9447-ED4F-93EE-4C87954D4859}"/>
              </a:ext>
            </a:extLst>
          </p:cNvPr>
          <p:cNvSpPr/>
          <p:nvPr/>
        </p:nvSpPr>
        <p:spPr>
          <a:xfrm rot="5400000">
            <a:off x="4374029" y="2756654"/>
            <a:ext cx="339634"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9">
            <a:extLst>
              <a:ext uri="{FF2B5EF4-FFF2-40B4-BE49-F238E27FC236}">
                <a16:creationId xmlns:a16="http://schemas.microsoft.com/office/drawing/2014/main" id="{5ABF295A-A3CA-DD48-BFAB-1242C3A1625F}"/>
              </a:ext>
            </a:extLst>
          </p:cNvPr>
          <p:cNvSpPr/>
          <p:nvPr/>
        </p:nvSpPr>
        <p:spPr>
          <a:xfrm rot="5400000">
            <a:off x="4374686" y="4962175"/>
            <a:ext cx="339634"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8">
            <a:extLst>
              <a:ext uri="{FF2B5EF4-FFF2-40B4-BE49-F238E27FC236}">
                <a16:creationId xmlns:a16="http://schemas.microsoft.com/office/drawing/2014/main" id="{BC95F19F-5F92-6149-B88B-E6C7ABA1738D}"/>
              </a:ext>
            </a:extLst>
          </p:cNvPr>
          <p:cNvSpPr txBox="1">
            <a:spLocks/>
          </p:cNvSpPr>
          <p:nvPr/>
        </p:nvSpPr>
        <p:spPr>
          <a:xfrm>
            <a:off x="4697500" y="1503074"/>
            <a:ext cx="7122790"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7E3C1B"/>
                </a:solidFill>
                <a:latin typeface="Arial" panose="020B0604020202020204" pitchFamily="34" charset="0"/>
                <a:cs typeface="Arial" panose="020B0604020202020204" pitchFamily="34" charset="0"/>
              </a:rPr>
              <a:t>You signed up within the first 60 days of being employed.</a:t>
            </a:r>
          </a:p>
        </p:txBody>
      </p:sp>
      <p:sp>
        <p:nvSpPr>
          <p:cNvPr id="35" name="Title 8">
            <a:extLst>
              <a:ext uri="{FF2B5EF4-FFF2-40B4-BE49-F238E27FC236}">
                <a16:creationId xmlns:a16="http://schemas.microsoft.com/office/drawing/2014/main" id="{8F76CD21-6649-8D45-BF6A-CD61D6F45A9E}"/>
              </a:ext>
            </a:extLst>
          </p:cNvPr>
          <p:cNvSpPr txBox="1">
            <a:spLocks/>
          </p:cNvSpPr>
          <p:nvPr/>
        </p:nvSpPr>
        <p:spPr>
          <a:xfrm>
            <a:off x="4697500" y="2495545"/>
            <a:ext cx="7122790"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7E3C1B"/>
                </a:solidFill>
                <a:latin typeface="Arial" panose="020B0604020202020204" pitchFamily="34" charset="0"/>
                <a:cs typeface="Arial" panose="020B0604020202020204" pitchFamily="34" charset="0"/>
              </a:rPr>
              <a:t>You can elect Cash Balance Benefit at </a:t>
            </a:r>
          </a:p>
          <a:p>
            <a:r>
              <a:rPr lang="en-US" sz="2800" dirty="0">
                <a:solidFill>
                  <a:srgbClr val="7E3C1B"/>
                </a:solidFill>
                <a:latin typeface="Arial" panose="020B0604020202020204" pitchFamily="34" charset="0"/>
                <a:cs typeface="Arial" panose="020B0604020202020204" pitchFamily="34" charset="0"/>
              </a:rPr>
              <a:t>any time.</a:t>
            </a:r>
          </a:p>
        </p:txBody>
      </p:sp>
      <p:sp>
        <p:nvSpPr>
          <p:cNvPr id="36" name="Title 8">
            <a:extLst>
              <a:ext uri="{FF2B5EF4-FFF2-40B4-BE49-F238E27FC236}">
                <a16:creationId xmlns:a16="http://schemas.microsoft.com/office/drawing/2014/main" id="{380C1023-C03C-FC4D-8BB3-1B0958EEE3CE}"/>
              </a:ext>
            </a:extLst>
          </p:cNvPr>
          <p:cNvSpPr txBox="1">
            <a:spLocks/>
          </p:cNvSpPr>
          <p:nvPr/>
        </p:nvSpPr>
        <p:spPr>
          <a:xfrm>
            <a:off x="4698157" y="4727677"/>
            <a:ext cx="7122790"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7E3C1B"/>
                </a:solidFill>
                <a:latin typeface="Arial" panose="020B0604020202020204" pitchFamily="34" charset="0"/>
                <a:cs typeface="Arial" panose="020B0604020202020204" pitchFamily="34" charset="0"/>
              </a:rPr>
              <a:t>If no program was selected within 60 days, if eligible.</a:t>
            </a:r>
          </a:p>
        </p:txBody>
      </p:sp>
    </p:spTree>
    <p:custDataLst>
      <p:tags r:id="rId1"/>
    </p:custDataLst>
    <p:extLst>
      <p:ext uri="{BB962C8B-B14F-4D97-AF65-F5344CB8AC3E}">
        <p14:creationId xmlns:p14="http://schemas.microsoft.com/office/powerpoint/2010/main" val="112740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1" grpId="0" animBg="1"/>
      <p:bldP spid="32" grpId="0" animBg="1"/>
      <p:bldP spid="33" grpId="0" animBg="1"/>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66DD223F-31D7-9446-944D-F26844D51F3F}"/>
              </a:ext>
            </a:extLst>
          </p:cNvPr>
          <p:cNvSpPr txBox="1">
            <a:spLocks/>
          </p:cNvSpPr>
          <p:nvPr/>
        </p:nvSpPr>
        <p:spPr>
          <a:xfrm>
            <a:off x="794654" y="664031"/>
            <a:ext cx="11025269" cy="1006429"/>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Benefit Program eligibility</a:t>
            </a:r>
          </a:p>
          <a:p>
            <a:r>
              <a:rPr lang="en-US" sz="2800" b="1" dirty="0">
                <a:solidFill>
                  <a:srgbClr val="7E3C1B"/>
                </a:solidFill>
                <a:latin typeface="Arial" panose="020B0604020202020204" pitchFamily="34" charset="0"/>
                <a:cs typeface="Arial" panose="020B0604020202020204" pitchFamily="34" charset="0"/>
              </a:rPr>
              <a:t>Pre-K through 12		</a:t>
            </a:r>
          </a:p>
        </p:txBody>
      </p:sp>
      <p:sp>
        <p:nvSpPr>
          <p:cNvPr id="47" name="Octagon 46">
            <a:extLst>
              <a:ext uri="{FF2B5EF4-FFF2-40B4-BE49-F238E27FC236}">
                <a16:creationId xmlns:a16="http://schemas.microsoft.com/office/drawing/2014/main" id="{E13324B8-4068-4D06-9C13-DA6D9B5B4639}"/>
              </a:ext>
            </a:extLst>
          </p:cNvPr>
          <p:cNvSpPr/>
          <p:nvPr/>
        </p:nvSpPr>
        <p:spPr>
          <a:xfrm>
            <a:off x="1648999" y="2168679"/>
            <a:ext cx="888371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Employed less than 50% of full time</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48" name="Octagon 47">
            <a:extLst>
              <a:ext uri="{FF2B5EF4-FFF2-40B4-BE49-F238E27FC236}">
                <a16:creationId xmlns:a16="http://schemas.microsoft.com/office/drawing/2014/main" id="{33F16BEB-3647-4ECD-BFBC-26C503DC30D9}"/>
              </a:ext>
            </a:extLst>
          </p:cNvPr>
          <p:cNvSpPr/>
          <p:nvPr/>
        </p:nvSpPr>
        <p:spPr>
          <a:xfrm>
            <a:off x="1659288" y="5073531"/>
            <a:ext cx="888371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7E3C1B"/>
                </a:solidFill>
                <a:latin typeface="Arial" panose="020B0604020202020204" pitchFamily="34" charset="0"/>
                <a:cs typeface="Arial" panose="020B0604020202020204" pitchFamily="34" charset="0"/>
              </a:rPr>
              <a:t>Substitute employees</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49" name="Octagon 48">
            <a:extLst>
              <a:ext uri="{FF2B5EF4-FFF2-40B4-BE49-F238E27FC236}">
                <a16:creationId xmlns:a16="http://schemas.microsoft.com/office/drawing/2014/main" id="{71BA27E2-2C87-4BD1-9FBF-F96AC678E2E9}"/>
              </a:ext>
            </a:extLst>
          </p:cNvPr>
          <p:cNvSpPr/>
          <p:nvPr/>
        </p:nvSpPr>
        <p:spPr>
          <a:xfrm>
            <a:off x="1648999" y="3622264"/>
            <a:ext cx="888371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Signed a contract for less than 50%</a:t>
            </a:r>
          </a:p>
        </p:txBody>
      </p:sp>
    </p:spTree>
    <p:custDataLst>
      <p:tags r:id="rId1"/>
    </p:custDataLst>
    <p:extLst>
      <p:ext uri="{BB962C8B-B14F-4D97-AF65-F5344CB8AC3E}">
        <p14:creationId xmlns:p14="http://schemas.microsoft.com/office/powerpoint/2010/main" val="102253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66DD223F-31D7-9446-944D-F26844D51F3F}"/>
              </a:ext>
            </a:extLst>
          </p:cNvPr>
          <p:cNvSpPr txBox="1">
            <a:spLocks/>
          </p:cNvSpPr>
          <p:nvPr/>
        </p:nvSpPr>
        <p:spPr>
          <a:xfrm>
            <a:off x="794654" y="664031"/>
            <a:ext cx="11025269" cy="1006429"/>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Benefit Program eligibility</a:t>
            </a:r>
          </a:p>
          <a:p>
            <a:r>
              <a:rPr lang="en-US" sz="2800" b="1" dirty="0">
                <a:solidFill>
                  <a:srgbClr val="7E3C1B"/>
                </a:solidFill>
                <a:latin typeface="Arial" panose="020B0604020202020204" pitchFamily="34" charset="0"/>
                <a:cs typeface="Arial" panose="020B0604020202020204" pitchFamily="34" charset="0"/>
              </a:rPr>
              <a:t>County Office of Education		</a:t>
            </a:r>
          </a:p>
        </p:txBody>
      </p:sp>
      <p:sp>
        <p:nvSpPr>
          <p:cNvPr id="47" name="Octagon 46">
            <a:extLst>
              <a:ext uri="{FF2B5EF4-FFF2-40B4-BE49-F238E27FC236}">
                <a16:creationId xmlns:a16="http://schemas.microsoft.com/office/drawing/2014/main" id="{E13324B8-4068-4D06-9C13-DA6D9B5B4639}"/>
              </a:ext>
            </a:extLst>
          </p:cNvPr>
          <p:cNvSpPr/>
          <p:nvPr/>
        </p:nvSpPr>
        <p:spPr>
          <a:xfrm>
            <a:off x="1648999" y="2423160"/>
            <a:ext cx="888371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Employed less than 50% of full time</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49" name="Octagon 48">
            <a:extLst>
              <a:ext uri="{FF2B5EF4-FFF2-40B4-BE49-F238E27FC236}">
                <a16:creationId xmlns:a16="http://schemas.microsoft.com/office/drawing/2014/main" id="{71BA27E2-2C87-4BD1-9FBF-F96AC678E2E9}"/>
              </a:ext>
            </a:extLst>
          </p:cNvPr>
          <p:cNvSpPr/>
          <p:nvPr/>
        </p:nvSpPr>
        <p:spPr>
          <a:xfrm>
            <a:off x="1648999" y="4187004"/>
            <a:ext cx="8883712"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Signed a contract for less than 50%</a:t>
            </a:r>
          </a:p>
        </p:txBody>
      </p:sp>
    </p:spTree>
    <p:custDataLst>
      <p:tags r:id="rId1"/>
    </p:custDataLst>
    <p:extLst>
      <p:ext uri="{BB962C8B-B14F-4D97-AF65-F5344CB8AC3E}">
        <p14:creationId xmlns:p14="http://schemas.microsoft.com/office/powerpoint/2010/main" val="36878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66DD223F-31D7-9446-944D-F26844D51F3F}"/>
              </a:ext>
            </a:extLst>
          </p:cNvPr>
          <p:cNvSpPr txBox="1">
            <a:spLocks/>
          </p:cNvSpPr>
          <p:nvPr/>
        </p:nvSpPr>
        <p:spPr>
          <a:xfrm>
            <a:off x="794654" y="664031"/>
            <a:ext cx="11025269" cy="1394228"/>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7E3C1B"/>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Cash Balance Benefit Program eligibility</a:t>
            </a:r>
          </a:p>
          <a:p>
            <a:r>
              <a:rPr lang="en-US" sz="2800" b="1" dirty="0">
                <a:solidFill>
                  <a:srgbClr val="7E3C1B"/>
                </a:solidFill>
                <a:latin typeface="Arial" panose="020B0604020202020204" pitchFamily="34" charset="0"/>
                <a:cs typeface="Arial" panose="020B0604020202020204" pitchFamily="34" charset="0"/>
              </a:rPr>
              <a:t>Community college</a:t>
            </a:r>
          </a:p>
          <a:p>
            <a:r>
              <a:rPr lang="en-US" sz="2800" b="1" dirty="0">
                <a:solidFill>
                  <a:srgbClr val="7E3C1B"/>
                </a:solidFill>
                <a:latin typeface="Arial" panose="020B0604020202020204" pitchFamily="34" charset="0"/>
                <a:cs typeface="Arial" panose="020B0604020202020204" pitchFamily="34" charset="0"/>
              </a:rPr>
              <a:t>		</a:t>
            </a:r>
          </a:p>
        </p:txBody>
      </p:sp>
      <p:sp>
        <p:nvSpPr>
          <p:cNvPr id="46" name="Rectangle 45">
            <a:extLst>
              <a:ext uri="{FF2B5EF4-FFF2-40B4-BE49-F238E27FC236}">
                <a16:creationId xmlns:a16="http://schemas.microsoft.com/office/drawing/2014/main" id="{F8B30818-DE0F-401F-9E25-74F0566D192C}"/>
              </a:ext>
            </a:extLst>
          </p:cNvPr>
          <p:cNvSpPr/>
          <p:nvPr/>
        </p:nvSpPr>
        <p:spPr>
          <a:xfrm>
            <a:off x="517653" y="6172782"/>
            <a:ext cx="11030711" cy="369332"/>
          </a:xfrm>
          <a:prstGeom prst="rect">
            <a:avLst/>
          </a:prstGeom>
        </p:spPr>
        <p:txBody>
          <a:bodyPr wrap="square">
            <a:spAutoFit/>
          </a:bodyPr>
          <a:lstStyle/>
          <a:p>
            <a:pPr lvl="0" algn="ctr">
              <a:defRPr/>
            </a:pPr>
            <a:r>
              <a:rPr lang="en-US" dirty="0">
                <a:solidFill>
                  <a:srgbClr val="7E3C1B"/>
                </a:solidFill>
                <a:latin typeface="Arial" panose="020B0604020202020204" pitchFamily="34" charset="0"/>
                <a:cs typeface="Arial" panose="020B0604020202020204" pitchFamily="34" charset="0"/>
                <a:sym typeface="Wingdings"/>
              </a:rPr>
              <a:t> Only available if district adopts a resolution to offer the Cash Balance Benefit Plan.</a:t>
            </a:r>
            <a:endParaRPr lang="en-US" dirty="0">
              <a:solidFill>
                <a:srgbClr val="7E3C1B"/>
              </a:solidFill>
              <a:latin typeface="Arial" panose="020B0604020202020204" pitchFamily="34" charset="0"/>
              <a:cs typeface="Arial" panose="020B0604020202020204" pitchFamily="34" charset="0"/>
            </a:endParaRPr>
          </a:p>
        </p:txBody>
      </p:sp>
      <p:sp>
        <p:nvSpPr>
          <p:cNvPr id="48" name="Octagon 47">
            <a:extLst>
              <a:ext uri="{FF2B5EF4-FFF2-40B4-BE49-F238E27FC236}">
                <a16:creationId xmlns:a16="http://schemas.microsoft.com/office/drawing/2014/main" id="{0809AA27-D581-4A72-937E-7E964CC57419}"/>
              </a:ext>
            </a:extLst>
          </p:cNvPr>
          <p:cNvSpPr/>
          <p:nvPr/>
        </p:nvSpPr>
        <p:spPr>
          <a:xfrm>
            <a:off x="2377594" y="1929170"/>
            <a:ext cx="7850296"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Adjunct or hourly faculty </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49" name="Octagon 48">
            <a:extLst>
              <a:ext uri="{FF2B5EF4-FFF2-40B4-BE49-F238E27FC236}">
                <a16:creationId xmlns:a16="http://schemas.microsoft.com/office/drawing/2014/main" id="{B46CE0DC-979A-42AA-A9BC-5CA5DE8C8CDE}"/>
              </a:ext>
            </a:extLst>
          </p:cNvPr>
          <p:cNvSpPr/>
          <p:nvPr/>
        </p:nvSpPr>
        <p:spPr>
          <a:xfrm>
            <a:off x="2386686" y="4834022"/>
            <a:ext cx="7850296"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7E3C1B"/>
                </a:solidFill>
                <a:latin typeface="Arial" panose="020B0604020202020204" pitchFamily="34" charset="0"/>
                <a:cs typeface="Arial" panose="020B0604020202020204" pitchFamily="34" charset="0"/>
              </a:rPr>
              <a:t>Adult education instructors</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50" name="Octagon 49">
            <a:extLst>
              <a:ext uri="{FF2B5EF4-FFF2-40B4-BE49-F238E27FC236}">
                <a16:creationId xmlns:a16="http://schemas.microsoft.com/office/drawing/2014/main" id="{ABA55559-013D-4F06-9194-CC85B35A84C9}"/>
              </a:ext>
            </a:extLst>
          </p:cNvPr>
          <p:cNvSpPr/>
          <p:nvPr/>
        </p:nvSpPr>
        <p:spPr>
          <a:xfrm>
            <a:off x="2377594" y="3382755"/>
            <a:ext cx="7850296" cy="1005840"/>
          </a:xfrm>
          <a:prstGeom prst="octagon">
            <a:avLst/>
          </a:prstGeom>
          <a:solidFill>
            <a:srgbClr val="F2F2F2"/>
          </a:solidFill>
          <a:ln w="88900">
            <a:solidFill>
              <a:srgbClr val="A04E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Hired semester to semester</a:t>
            </a:r>
          </a:p>
        </p:txBody>
      </p:sp>
    </p:spTree>
    <p:custDataLst>
      <p:tags r:id="rId1"/>
    </p:custDataLst>
    <p:extLst>
      <p:ext uri="{BB962C8B-B14F-4D97-AF65-F5344CB8AC3E}">
        <p14:creationId xmlns:p14="http://schemas.microsoft.com/office/powerpoint/2010/main" val="322259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animBg="1"/>
      <p:bldP spid="49" grpId="0" animBg="1"/>
      <p:bldP spid="5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r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Props1.xml><?xml version="1.0" encoding="utf-8"?>
<ds:datastoreItem xmlns:ds="http://schemas.openxmlformats.org/officeDocument/2006/customXml" ds:itemID="{BD20CC7E-0923-4C49-B9F2-CE3BA776B18A}"/>
</file>

<file path=customXml/itemProps2.xml><?xml version="1.0" encoding="utf-8"?>
<ds:datastoreItem xmlns:ds="http://schemas.openxmlformats.org/officeDocument/2006/customXml" ds:itemID="{A9361A99-6F0F-4FF0-9695-CF1A9F30C191}"/>
</file>

<file path=customXml/itemProps3.xml><?xml version="1.0" encoding="utf-8"?>
<ds:datastoreItem xmlns:ds="http://schemas.openxmlformats.org/officeDocument/2006/customXml" ds:itemID="{363FB813-2BDF-4799-9AD1-3A6255828F2F}">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eaca6531-de42-4d1a-9a99-812504dc1e74"/>
    <ds:schemaRef ds:uri="http://purl.org/dc/terms/"/>
    <ds:schemaRef ds:uri="http://schemas.microsoft.com/office/infopath/2007/PartnerControls"/>
    <ds:schemaRef ds:uri="185d446d-8075-4b8c-a1bd-3252dd21adc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28447</TotalTime>
  <Words>6969</Words>
  <Application>Microsoft Office PowerPoint</Application>
  <PresentationFormat>Widescreen</PresentationFormat>
  <Paragraphs>1036</Paragraphs>
  <Slides>45</Slides>
  <Notes>45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45</vt:i4>
      </vt:variant>
    </vt:vector>
  </HeadingPairs>
  <TitlesOfParts>
    <vt:vector size="50" baseType="lpstr">
      <vt:lpstr>MS PGothic</vt:lpstr>
      <vt:lpstr>Arial</vt:lpstr>
      <vt:lpstr>Calibri</vt:lpstr>
      <vt:lpstr>Office Theme</vt:lpstr>
      <vt:lpstr>Arrow*</vt:lpstr>
      <vt:lpstr>PowerPoint Presentation</vt:lpstr>
      <vt:lpstr>PowerPoint Presentation</vt:lpstr>
      <vt:lpstr>PowerPoint Presentation</vt:lpstr>
      <vt:lpstr>PowerPoint Presentation</vt:lpstr>
      <vt:lpstr>Cash Balance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Retirement or disability distribution options</vt:lpstr>
      <vt:lpstr>Cash Balance death benefits</vt:lpstr>
      <vt:lpstr>PowerPoint Presentation</vt:lpstr>
      <vt:lpstr>PowerPoint Presentation</vt:lpstr>
      <vt:lpstr>PowerPoint Presentation</vt:lpstr>
      <vt:lpstr>PowerPoint Presentation</vt:lpstr>
      <vt:lpstr>PowerPoint Presentation</vt:lpstr>
      <vt:lpstr>Social Security</vt:lpstr>
      <vt:lpstr>PowerPoint Presentation</vt:lpstr>
      <vt:lpstr>Working after retirement</vt:lpstr>
      <vt:lpstr>Part-time educator webpage</vt:lpstr>
      <vt:lpstr>PowerPoint Presentation</vt:lpstr>
      <vt:lpstr>PowerPoint Presentation</vt:lpstr>
      <vt:lpstr>PowerPoint Presentation</vt:lpstr>
      <vt:lpstr>For more information</vt:lpstr>
      <vt:lpstr>Part-time educator webpage</vt:lpstr>
      <vt:lpstr>Getting Started</vt:lpstr>
      <vt:lpstr>PTE page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Cash Balance Benefit Program</dc:title>
  <dc:creator>CalSTRS - RR - PDT</dc:creator>
  <cp:lastModifiedBy>Nicole Wible</cp:lastModifiedBy>
  <cp:revision>434</cp:revision>
  <dcterms:created xsi:type="dcterms:W3CDTF">2020-10-21T19:42:17Z</dcterms:created>
  <dcterms:modified xsi:type="dcterms:W3CDTF">2024-09-27T23:35:26Z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ArticulateGUID">
    <vt:lpwstr>3B7D0A9C-D514-4E2C-A165-A3344E137FC7</vt:lpwstr>
  </property>
  <property fmtid="{D5CDD505-2E9C-101B-9397-08002B2CF9AE}" pid="4" name="ArticulatePath">
    <vt:lpwstr>https://calstrs-my.sharepoint.com/personal/dkibunguchy_calstrs_com/Documents/Desktop/Part time educator/Part-Time Educator Webinar - Wide Format</vt:lpwstr>
  </property>
  <property fmtid="{D5CDD505-2E9C-101B-9397-08002B2CF9AE}" pid="5" name="Order">
    <vt:lpwstr>100.000000000000</vt:lpwstr>
  </property>
  <property fmtid="{D5CDD505-2E9C-101B-9397-08002B2CF9AE}" pid="6" name="MediaServiceImageTags">
    <vt:lpwstr/>
  </property>
</Properties>
</file>