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tags/tag30.xml" ContentType="application/vnd.openxmlformats-officedocument.presentationml.tags+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notesSlides/notesSlide38.xml" ContentType="application/vnd.openxmlformats-officedocument.presentationml.notesSlide+xml"/>
  <Override PartName="/ppt/tags/tag48.xml" ContentType="application/vnd.openxmlformats-officedocument.presentationml.tags+xml"/>
  <Override PartName="/ppt/notesSlides/notesSlide39.xml" ContentType="application/vnd.openxmlformats-officedocument.presentationml.notesSlide+xml"/>
  <Override PartName="/ppt/tags/tag49.xml" ContentType="application/vnd.openxmlformats-officedocument.presentationml.tags+xml"/>
  <Override PartName="/ppt/notesSlides/notesSlide40.xml" ContentType="application/vnd.openxmlformats-officedocument.presentationml.notesSlide+xml"/>
  <Override PartName="/ppt/tags/tag50.xml" ContentType="application/vnd.openxmlformats-officedocument.presentationml.tags+xml"/>
  <Override PartName="/ppt/notesSlides/notesSlide41.xml" ContentType="application/vnd.openxmlformats-officedocument.presentationml.notesSlide+xml"/>
  <Override PartName="/ppt/tags/tag51.xml" ContentType="application/vnd.openxmlformats-officedocument.presentationml.tags+xml"/>
  <Override PartName="/ppt/notesSlides/notesSlide42.xml" ContentType="application/vnd.openxmlformats-officedocument.presentationml.notesSlide+xml"/>
  <Override PartName="/ppt/tags/tag52.xml" ContentType="application/vnd.openxmlformats-officedocument.presentationml.tags+xml"/>
  <Override PartName="/ppt/notesSlides/notesSlide43.xml" ContentType="application/vnd.openxmlformats-officedocument.presentationml.notesSlide+xml"/>
  <Override PartName="/ppt/tags/tag53.xml" ContentType="application/vnd.openxmlformats-officedocument.presentationml.tags+xml"/>
  <Override PartName="/ppt/notesSlides/notesSlide44.xml" ContentType="application/vnd.openxmlformats-officedocument.presentationml.notesSlide+xml"/>
  <Override PartName="/ppt/tags/tag54.xml" ContentType="application/vnd.openxmlformats-officedocument.presentationml.tags+xml"/>
  <Override PartName="/ppt/notesSlides/notesSlide45.xml" ContentType="application/vnd.openxmlformats-officedocument.presentationml.notesSlide+xml"/>
  <Override PartName="/ppt/tags/tag55.xml" ContentType="application/vnd.openxmlformats-officedocument.presentationml.tags+xml"/>
  <Override PartName="/ppt/notesSlides/notesSlide46.xml" ContentType="application/vnd.openxmlformats-officedocument.presentationml.notesSlide+xml"/>
  <Override PartName="/ppt/tags/tag56.xml" ContentType="application/vnd.openxmlformats-officedocument.presentationml.tags+xml"/>
  <Override PartName="/ppt/notesSlides/notesSlide47.xml" ContentType="application/vnd.openxmlformats-officedocument.presentationml.notesSlide+xml"/>
  <Override PartName="/ppt/tags/tag57.xml" ContentType="application/vnd.openxmlformats-officedocument.presentationml.tags+xml"/>
  <Override PartName="/ppt/notesSlides/notesSlide48.xml" ContentType="application/vnd.openxmlformats-officedocument.presentationml.notesSlide+xml"/>
  <Override PartName="/ppt/tags/tag58.xml" ContentType="application/vnd.openxmlformats-officedocument.presentationml.tags+xml"/>
  <Override PartName="/ppt/notesSlides/notesSlide49.xml" ContentType="application/vnd.openxmlformats-officedocument.presentationml.notesSlide+xml"/>
  <Override PartName="/ppt/tags/tag59.xml" ContentType="application/vnd.openxmlformats-officedocument.presentationml.tags+xml"/>
  <Override PartName="/ppt/notesSlides/notesSlide50.xml" ContentType="application/vnd.openxmlformats-officedocument.presentationml.notesSlide+xml"/>
  <Override PartName="/ppt/tags/tag60.xml" ContentType="application/vnd.openxmlformats-officedocument.presentationml.tags+xml"/>
  <Override PartName="/ppt/notesSlides/notesSlide51.xml" ContentType="application/vnd.openxmlformats-officedocument.presentationml.notesSlide+xml"/>
  <Override PartName="/ppt/tags/tag61.xml" ContentType="application/vnd.openxmlformats-officedocument.presentationml.tags+xml"/>
  <Override PartName="/ppt/notesSlides/notesSlide52.xml" ContentType="application/vnd.openxmlformats-officedocument.presentationml.notesSlide+xml"/>
  <Override PartName="/ppt/tags/tag62.xml" ContentType="application/vnd.openxmlformats-officedocument.presentationml.tags+xml"/>
  <Override PartName="/ppt/notesSlides/notesSlide53.xml" ContentType="application/vnd.openxmlformats-officedocument.presentationml.notesSlide+xml"/>
  <Override PartName="/ppt/tags/tag63.xml" ContentType="application/vnd.openxmlformats-officedocument.presentationml.tags+xml"/>
  <Override PartName="/ppt/notesSlides/notesSlide54.xml" ContentType="application/vnd.openxmlformats-officedocument.presentationml.notesSlide+xml"/>
  <Override PartName="/ppt/tags/tag64.xml" ContentType="application/vnd.openxmlformats-officedocument.presentationml.tags+xml"/>
  <Override PartName="/ppt/notesSlides/notesSlide55.xml" ContentType="application/vnd.openxmlformats-officedocument.presentationml.notesSlide+xml"/>
  <Override PartName="/ppt/tags/tag65.xml" ContentType="application/vnd.openxmlformats-officedocument.presentationml.tags+xml"/>
  <Override PartName="/ppt/notesSlides/notesSlide56.xml" ContentType="application/vnd.openxmlformats-officedocument.presentationml.notesSlide+xml"/>
  <Override PartName="/ppt/tags/tag6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4"/>
    <p:sldMasterId id="2147483789" r:id="rId5"/>
  </p:sldMasterIdLst>
  <p:notesMasterIdLst>
    <p:notesMasterId r:id="rId69"/>
  </p:notesMasterIdLst>
  <p:sldIdLst>
    <p:sldId id="273" r:id="rId6"/>
    <p:sldId id="289" r:id="rId7"/>
    <p:sldId id="613" r:id="rId8"/>
    <p:sldId id="324" r:id="rId9"/>
    <p:sldId id="667" r:id="rId10"/>
    <p:sldId id="585" r:id="rId11"/>
    <p:sldId id="638" r:id="rId12"/>
    <p:sldId id="639" r:id="rId13"/>
    <p:sldId id="640" r:id="rId14"/>
    <p:sldId id="649" r:id="rId15"/>
    <p:sldId id="690" r:id="rId16"/>
    <p:sldId id="642" r:id="rId17"/>
    <p:sldId id="612" r:id="rId18"/>
    <p:sldId id="696" r:id="rId19"/>
    <p:sldId id="654" r:id="rId20"/>
    <p:sldId id="697" r:id="rId21"/>
    <p:sldId id="655" r:id="rId22"/>
    <p:sldId id="698" r:id="rId23"/>
    <p:sldId id="657" r:id="rId24"/>
    <p:sldId id="699" r:id="rId25"/>
    <p:sldId id="660" r:id="rId26"/>
    <p:sldId id="661" r:id="rId27"/>
    <p:sldId id="594" r:id="rId28"/>
    <p:sldId id="692" r:id="rId29"/>
    <p:sldId id="700" r:id="rId30"/>
    <p:sldId id="693" r:id="rId31"/>
    <p:sldId id="662" r:id="rId32"/>
    <p:sldId id="668" r:id="rId33"/>
    <p:sldId id="336" r:id="rId34"/>
    <p:sldId id="415" r:id="rId35"/>
    <p:sldId id="578" r:id="rId36"/>
    <p:sldId id="329" r:id="rId37"/>
    <p:sldId id="360" r:id="rId38"/>
    <p:sldId id="361" r:id="rId39"/>
    <p:sldId id="362" r:id="rId40"/>
    <p:sldId id="308" r:id="rId41"/>
    <p:sldId id="671" r:id="rId42"/>
    <p:sldId id="672" r:id="rId43"/>
    <p:sldId id="674" r:id="rId44"/>
    <p:sldId id="673" r:id="rId45"/>
    <p:sldId id="338" r:id="rId46"/>
    <p:sldId id="363" r:id="rId47"/>
    <p:sldId id="664" r:id="rId48"/>
    <p:sldId id="666" r:id="rId49"/>
    <p:sldId id="364" r:id="rId50"/>
    <p:sldId id="261" r:id="rId51"/>
    <p:sldId id="680" r:id="rId52"/>
    <p:sldId id="678" r:id="rId53"/>
    <p:sldId id="679" r:id="rId54"/>
    <p:sldId id="663" r:id="rId55"/>
    <p:sldId id="365" r:id="rId56"/>
    <p:sldId id="366" r:id="rId57"/>
    <p:sldId id="367" r:id="rId58"/>
    <p:sldId id="681" r:id="rId59"/>
    <p:sldId id="670" r:id="rId60"/>
    <p:sldId id="3898" r:id="rId61"/>
    <p:sldId id="675" r:id="rId62"/>
    <p:sldId id="540" r:id="rId63"/>
    <p:sldId id="701" r:id="rId64"/>
    <p:sldId id="370" r:id="rId65"/>
    <p:sldId id="3897" r:id="rId66"/>
    <p:sldId id="323" r:id="rId67"/>
    <p:sldId id="576" r:id="rId68"/>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8ahYW7mvyT5V5HmCqJxqQ==" hashData="BooDl5KkBeE/MLZFBG8PjU10ADXnUT6wWhsmjA4C4+56PgDVv34SngxmLmo/fVEGiY2fETyUb48UifcU0r8gAA=="/>
  <p:extLst>
    <p:ext uri="{EFAFB233-063F-42B5-8137-9DF3F51BA10A}">
      <p15:sldGuideLst xmlns:p15="http://schemas.microsoft.com/office/powerpoint/2012/main">
        <p15:guide id="1" pos="888" userDrawn="1">
          <p15:clr>
            <a:srgbClr val="A4A3A4"/>
          </p15:clr>
        </p15:guide>
        <p15:guide id="2" orient="horz" pos="21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094"/>
    <a:srgbClr val="6E8DB2"/>
    <a:srgbClr val="88A2C0"/>
    <a:srgbClr val="6A99CD"/>
    <a:srgbClr val="A8C4E2"/>
    <a:srgbClr val="657F9D"/>
    <a:srgbClr val="457FC1"/>
    <a:srgbClr val="486F9B"/>
    <a:srgbClr val="5078A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65335" autoAdjust="0"/>
  </p:normalViewPr>
  <p:slideViewPr>
    <p:cSldViewPr snapToGrid="0">
      <p:cViewPr varScale="1">
        <p:scale>
          <a:sx n="74" d="100"/>
          <a:sy n="74" d="100"/>
        </p:scale>
        <p:origin x="2034" y="72"/>
      </p:cViewPr>
      <p:guideLst>
        <p:guide pos="888"/>
        <p:guide orient="horz" pos="2136"/>
      </p:guideLst>
    </p:cSldViewPr>
  </p:slideViewPr>
  <p:notesTextViewPr>
    <p:cViewPr>
      <p:scale>
        <a:sx n="3" d="2"/>
        <a:sy n="3" d="2"/>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72EE3-F120-49FC-A10B-9B402402EBF3}"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F08F6-739C-4C21-B14E-CCC4D6A267E9}" type="slidenum">
              <a:rPr lang="en-US" smtClean="0"/>
              <a:t>‹#›</a:t>
            </a:fld>
            <a:endParaRPr lang="en-US"/>
          </a:p>
        </p:txBody>
      </p:sp>
    </p:spTree>
    <p:extLst>
      <p:ext uri="{BB962C8B-B14F-4D97-AF65-F5344CB8AC3E}">
        <p14:creationId xmlns:p14="http://schemas.microsoft.com/office/powerpoint/2010/main" val="1958232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CalSTRS Near Retirement Educator: Learn and Discover webinar. My name is</a:t>
            </a:r>
            <a:r>
              <a:rPr lang="en-US" dirty="0"/>
              <a:t> </a:t>
            </a:r>
            <a:r>
              <a:rPr lang="en-US" u="sng" dirty="0"/>
              <a:t>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and I am a benefits specialist at the __________ Member Service Center/ office.</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**feel free to input a personalized introduction about yourself and your background**</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Before we start, I’d like to address a couple items.</a:t>
            </a:r>
            <a:endParaRPr lang="en-US" sz="1200" b="1" kern="1200" dirty="0">
              <a:solidFill>
                <a:schemeClr val="tx1"/>
              </a:solidFill>
              <a:effectLst/>
              <a:latin typeface="+mn-lt"/>
              <a:cs typeface="Calibri"/>
            </a:endParaRPr>
          </a:p>
          <a:p>
            <a:pPr lvl="0"/>
            <a:r>
              <a:rPr lang="en-US" sz="1200" kern="1200" dirty="0">
                <a:solidFill>
                  <a:schemeClr val="tx1"/>
                </a:solidFill>
                <a:effectLst/>
                <a:latin typeface="+mn-lt"/>
                <a:ea typeface="+mn-ea"/>
                <a:cs typeface="+mn-cs"/>
              </a:rPr>
              <a:t>Today's presentation is packed with a lot of information and demonstrations of our online resources. </a:t>
            </a:r>
            <a:r>
              <a:rPr lang="en-US" sz="1200" b="1" kern="1200" dirty="0">
                <a:solidFill>
                  <a:schemeClr val="tx1"/>
                </a:solidFill>
                <a:effectLst/>
                <a:latin typeface="+mn-lt"/>
                <a:ea typeface="+mn-ea"/>
                <a:cs typeface="+mn-cs"/>
              </a:rPr>
              <a:t>Please be sure you have pen and paper available to take notes, I can give you a couple of minutes if you need to grab them.</a:t>
            </a:r>
            <a:endParaRPr lang="en-US" sz="1200" kern="1200" dirty="0">
              <a:solidFill>
                <a:schemeClr val="tx1"/>
              </a:solidFill>
              <a:effectLst/>
              <a:latin typeface="+mn-lt"/>
              <a:ea typeface="+mn-ea"/>
              <a:cs typeface="+mn-cs"/>
            </a:endParaRP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If you have any questions during today’s webinar you can submit them using the Q&amp;A tab. </a:t>
            </a:r>
            <a:r>
              <a:rPr lang="en-US" sz="1200" b="1" kern="1200" dirty="0">
                <a:solidFill>
                  <a:schemeClr val="tx1"/>
                </a:solidFill>
                <a:effectLst/>
                <a:latin typeface="+mn-lt"/>
                <a:ea typeface="+mn-ea"/>
                <a:cs typeface="+mn-cs"/>
              </a:rPr>
              <a:t>Please do not submit any personal information</a:t>
            </a:r>
            <a:r>
              <a:rPr lang="en-US" sz="1200" kern="1200" dirty="0">
                <a:solidFill>
                  <a:schemeClr val="tx1"/>
                </a:solidFill>
                <a:effectLst/>
                <a:latin typeface="+mn-lt"/>
                <a:ea typeface="+mn-ea"/>
                <a:cs typeface="+mn-cs"/>
              </a:rPr>
              <a:t> OR request from us any information that is specific to your account.  For your security we ask that if you do have any questions specific to your retirement account you email those through your secured myCalSTRS account or to call us at 1-800-228-5453 and speak with a CalSTRS representative.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find that you have questions after the webinar is complete, I urge you to log into your myCalSTRS account and send a secure online message. You can log onto myCalSTRS anytime. For your convenience you can also reach a representative Monday – Friday from 8a.m. – 5p.m.</a:t>
            </a: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5603-74C4-E742-BD88-2534A6282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378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near retirement page.</a:t>
            </a:r>
          </a:p>
          <a:p>
            <a:endParaRPr lang="en-US" b="1" dirty="0"/>
          </a:p>
          <a:p>
            <a:r>
              <a:rPr lang="en-US" b="0" dirty="0"/>
              <a:t>If you have checked out any other career page, you’ll notice we kept the same 6 basic categories to choose from.</a:t>
            </a:r>
          </a:p>
          <a:p>
            <a:endParaRPr lang="en-US" b="0" dirty="0"/>
          </a:p>
          <a:p>
            <a:r>
              <a:rPr lang="en-US" b="1" dirty="0"/>
              <a:t>Click.</a:t>
            </a:r>
          </a:p>
          <a:p>
            <a:endParaRPr lang="en-US" b="1" dirty="0"/>
          </a:p>
          <a:p>
            <a:r>
              <a:rPr lang="en-US" b="0" dirty="0"/>
              <a:t>We’ll go in order and first look at myCalSTRS.</a:t>
            </a:r>
          </a:p>
          <a:p>
            <a:endParaRPr lang="en-US" b="0"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10</a:t>
            </a:fld>
            <a:endParaRPr lang="en-US"/>
          </a:p>
        </p:txBody>
      </p:sp>
    </p:spTree>
    <p:extLst>
      <p:ext uri="{BB962C8B-B14F-4D97-AF65-F5344CB8AC3E}">
        <p14:creationId xmlns:p14="http://schemas.microsoft.com/office/powerpoint/2010/main" val="3551993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 is myCalSTRS? This is your account that gives you access to manage your personal information.</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endParaRPr lang="en-US" sz="1200" b="1"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To log in, you can click the link here in the text, or look for the big red button at the top right corner. Either way is fine and will take you to the same log in page.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p>
          <a:p>
            <a:endParaRPr lang="en-US" sz="1200" b="1"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Now, if you haven’t already done so, I encourage you to sign up to access your myCalSTRS account. You’ll just have to answer a few personal questions.</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dirty="0">
              <a:effectLst/>
              <a:latin typeface="Calibri" panose="020F0502020204030204" pitchFamily="34" charset="0"/>
              <a:cs typeface="Times New Roman" panose="02020603050405020304" pitchFamily="18" charset="0"/>
            </a:endParaRPr>
          </a:p>
          <a:p>
            <a:r>
              <a:rPr lang="en-US" sz="1200" b="0" dirty="0">
                <a:effectLst/>
                <a:latin typeface="Calibri" panose="020F0502020204030204" pitchFamily="34" charset="0"/>
                <a:cs typeface="Times New Roman" panose="02020603050405020304" pitchFamily="18" charset="0"/>
              </a:rPr>
              <a:t>Finally, if you are having any issues with myCalSTRS, there are some videos to help with some of our common problems. Or you can always contact our customer service number.</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11</a:t>
            </a:fld>
            <a:endParaRPr lang="en-US"/>
          </a:p>
        </p:txBody>
      </p:sp>
    </p:spTree>
    <p:extLst>
      <p:ext uri="{BB962C8B-B14F-4D97-AF65-F5344CB8AC3E}">
        <p14:creationId xmlns:p14="http://schemas.microsoft.com/office/powerpoint/2010/main" val="469753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myCalSTRS log in page. In the next section of today’s webinar, I’ll show you the landing page after you log on and some commonly used features.</a:t>
            </a:r>
          </a:p>
          <a:p>
            <a:endParaRPr lang="en-US" dirty="0"/>
          </a:p>
          <a:p>
            <a:r>
              <a:rPr lang="en-US" dirty="0"/>
              <a:t>MyCalSTRS is a great resource for you to access all things related to CalSTRS. If you haven’t registered, I suggest you do so asap. Keep in mind that we will ask for your social security number during the registration process.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12</a:t>
            </a:fld>
            <a:endParaRPr lang="en-US"/>
          </a:p>
        </p:txBody>
      </p:sp>
    </p:spTree>
    <p:extLst>
      <p:ext uri="{BB962C8B-B14F-4D97-AF65-F5344CB8AC3E}">
        <p14:creationId xmlns:p14="http://schemas.microsoft.com/office/powerpoint/2010/main" val="3486002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Next, we’ll look at “Know your benefits”</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13</a:t>
            </a:fld>
            <a:endParaRPr lang="en-US"/>
          </a:p>
        </p:txBody>
      </p:sp>
    </p:spTree>
    <p:extLst>
      <p:ext uri="{BB962C8B-B14F-4D97-AF65-F5344CB8AC3E}">
        <p14:creationId xmlns:p14="http://schemas.microsoft.com/office/powerpoint/2010/main" val="876238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This will bring you to a page where we’ve collected some of our resources that we feel are most applicable to you at this stage in your career.</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If you want to read more about the program, you’re in and what benefits are available to you, you’ll want to visit that first link “Understand your benefits”.</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Our publications and videos are another great resource for you to gain more information. We’ve linked the publications and videos most commonly used by educators through the early stages of their career.</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And the Frequently Asked Questions. When you click on that link, it’s actually broken down into topics. It might be wise to check these questions out, you may find answers to your questions without needing to contact us.</a:t>
            </a:r>
          </a:p>
          <a:p>
            <a:r>
              <a:rPr lang="en-US" sz="1200" b="0"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14</a:t>
            </a:fld>
            <a:endParaRPr lang="en-US"/>
          </a:p>
        </p:txBody>
      </p:sp>
    </p:spTree>
    <p:extLst>
      <p:ext uri="{BB962C8B-B14F-4D97-AF65-F5344CB8AC3E}">
        <p14:creationId xmlns:p14="http://schemas.microsoft.com/office/powerpoint/2010/main" val="3827547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look at the Frequently </a:t>
            </a:r>
            <a:r>
              <a:rPr lang="en-US"/>
              <a:t>asked questions</a:t>
            </a:r>
            <a:endParaRPr lang="en-US" dirty="0"/>
          </a:p>
          <a:p>
            <a:endParaRPr lang="en-US"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15</a:t>
            </a:fld>
            <a:endParaRPr lang="en-US"/>
          </a:p>
        </p:txBody>
      </p:sp>
    </p:spTree>
    <p:extLst>
      <p:ext uri="{BB962C8B-B14F-4D97-AF65-F5344CB8AC3E}">
        <p14:creationId xmlns:p14="http://schemas.microsoft.com/office/powerpoint/2010/main" val="3079427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Going back to the “Know your near retirement benefits page” you might have noticed we linked some publications directly on this page. I want to point out this highlighted link. </a:t>
            </a:r>
          </a:p>
          <a:p>
            <a:endParaRPr lang="en-US" sz="1200" b="0" kern="1200" dirty="0">
              <a:solidFill>
                <a:schemeClr val="tx1"/>
              </a:solidFill>
              <a:effectLst/>
              <a:latin typeface="+mn-lt"/>
              <a:cs typeface="Calibri"/>
            </a:endParaRPr>
          </a:p>
          <a:p>
            <a:r>
              <a:rPr lang="en-US" sz="1200" b="0" kern="1200" dirty="0">
                <a:solidFill>
                  <a:schemeClr val="tx1"/>
                </a:solidFill>
                <a:effectLst/>
                <a:latin typeface="+mn-lt"/>
                <a:cs typeface="Calibri"/>
              </a:rPr>
              <a:t>As you may notice, the title, Learn and Discover: Near Retirement, matches the webinar we are in right now. This publication is a great resource to get to know your benefits and for planning in the last year of your career. I recommend you check this out and see how it can help you.</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16</a:t>
            </a:fld>
            <a:endParaRPr lang="en-US"/>
          </a:p>
        </p:txBody>
      </p:sp>
    </p:spTree>
    <p:extLst>
      <p:ext uri="{BB962C8B-B14F-4D97-AF65-F5344CB8AC3E}">
        <p14:creationId xmlns:p14="http://schemas.microsoft.com/office/powerpoint/2010/main" val="71226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Next, Near Retirement checklist</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17</a:t>
            </a:fld>
            <a:endParaRPr lang="en-US"/>
          </a:p>
        </p:txBody>
      </p:sp>
    </p:spTree>
    <p:extLst>
      <p:ext uri="{BB962C8B-B14F-4D97-AF65-F5344CB8AC3E}">
        <p14:creationId xmlns:p14="http://schemas.microsoft.com/office/powerpoint/2010/main" val="3247597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have 2 checklists on this page. The first is for you if you’re eligible but not yet ready to retire. This means you’re at least 55 years with 5 years of service credit. </a:t>
            </a:r>
          </a:p>
          <a:p>
            <a:endParaRPr lang="en-US" b="0" dirty="0"/>
          </a:p>
          <a:p>
            <a:r>
              <a:rPr lang="en-US" b="0" dirty="0"/>
              <a:t>The second checklist is for you once you’re ready to retire.</a:t>
            </a:r>
          </a:p>
          <a:p>
            <a:endParaRPr lang="en-US" b="0" dirty="0"/>
          </a:p>
          <a:p>
            <a:r>
              <a:rPr lang="en-US" b="0" dirty="0"/>
              <a:t>Check these out to make sure you’re on the right track!</a:t>
            </a:r>
            <a:endParaRPr lang="en-US" dirty="0"/>
          </a:p>
          <a:p>
            <a:endParaRPr lang="en-US" dirty="0"/>
          </a:p>
          <a:p>
            <a:r>
              <a:rPr lang="en-US" b="1" dirty="0"/>
              <a:t>Click.</a:t>
            </a:r>
          </a:p>
          <a:p>
            <a:endParaRPr lang="en-US" b="0" dirty="0"/>
          </a:p>
          <a:p>
            <a:endParaRPr lang="en-US" b="0" dirty="0"/>
          </a:p>
        </p:txBody>
      </p:sp>
      <p:sp>
        <p:nvSpPr>
          <p:cNvPr id="4" name="Slide Number Placeholder 3"/>
          <p:cNvSpPr>
            <a:spLocks noGrp="1"/>
          </p:cNvSpPr>
          <p:nvPr>
            <p:ph type="sldNum" sz="quarter" idx="5"/>
          </p:nvPr>
        </p:nvSpPr>
        <p:spPr/>
        <p:txBody>
          <a:bodyPr/>
          <a:lstStyle/>
          <a:p>
            <a:fld id="{A43F08F6-739C-4C21-B14E-CCC4D6A267E9}" type="slidenum">
              <a:rPr lang="en-US" smtClean="0"/>
              <a:t>18</a:t>
            </a:fld>
            <a:endParaRPr lang="en-US"/>
          </a:p>
        </p:txBody>
      </p:sp>
    </p:spTree>
    <p:extLst>
      <p:ext uri="{BB962C8B-B14F-4D97-AF65-F5344CB8AC3E}">
        <p14:creationId xmlns:p14="http://schemas.microsoft.com/office/powerpoint/2010/main" val="606304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We have many webinars we are offering every week, in this section, we’ve listed the ones that best pertain to you.</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19</a:t>
            </a:fld>
            <a:endParaRPr lang="en-US"/>
          </a:p>
        </p:txBody>
      </p:sp>
    </p:spTree>
    <p:extLst>
      <p:ext uri="{BB962C8B-B14F-4D97-AF65-F5344CB8AC3E}">
        <p14:creationId xmlns:p14="http://schemas.microsoft.com/office/powerpoint/2010/main" val="2039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we start, we’ve been receiving constant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does not provide any refreshments when we come to see you at events.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CalSTRS is not an insurance company, so we will never try to sell you on any insurance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2E508-20C7-4284-BE82-2C7C05878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853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scrolling, here is a list of the webinars we’ve put on that page for you to access.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D0D0D"/>
                </a:solidFill>
                <a:effectLst/>
                <a:latin typeface="franklin-gothic-urw"/>
              </a:rPr>
              <a:t>Service Retirement Application Demonstration </a:t>
            </a:r>
            <a:r>
              <a:rPr lang="en-US" b="0" i="0" dirty="0">
                <a:solidFill>
                  <a:srgbClr val="0D0D0D"/>
                </a:solidFill>
                <a:effectLst/>
                <a:latin typeface="franklin-gothic-urw"/>
              </a:rPr>
              <a:t>- Get hands-on assistance with your CalSTRS </a:t>
            </a:r>
            <a:r>
              <a:rPr lang="en-US" b="0" i="1" dirty="0">
                <a:solidFill>
                  <a:srgbClr val="0D0D0D"/>
                </a:solidFill>
                <a:effectLst/>
                <a:latin typeface="franklin-gothic-urw"/>
              </a:rPr>
              <a:t>Service Retirement Application</a:t>
            </a:r>
            <a:r>
              <a:rPr lang="en-US" b="0" i="0" dirty="0">
                <a:solidFill>
                  <a:srgbClr val="0D0D0D"/>
                </a:solidFill>
                <a:effectLst/>
                <a:latin typeface="franklin-gothic-urw"/>
              </a:rPr>
              <a:t> in an interactive, small group setting with other CalSTRS members.</a:t>
            </a:r>
          </a:p>
          <a:p>
            <a:endParaRPr lang="en-US" b="1" dirty="0"/>
          </a:p>
          <a:p>
            <a:r>
              <a:rPr lang="en-US" b="1" dirty="0"/>
              <a:t>Start Saving Now with Pension 2 </a:t>
            </a:r>
            <a:r>
              <a:rPr lang="en-US" b="0" i="0" dirty="0">
                <a:solidFill>
                  <a:srgbClr val="0D0D0D"/>
                </a:solidFill>
                <a:effectLst/>
                <a:latin typeface="franklin-gothic-urw"/>
              </a:rPr>
              <a:t>to see why saving now with Pension2 is important.</a:t>
            </a:r>
          </a:p>
          <a:p>
            <a:endParaRPr lang="en-US" b="0" i="0" dirty="0">
              <a:solidFill>
                <a:srgbClr val="0D0D0D"/>
              </a:solidFill>
              <a:effectLst/>
              <a:latin typeface="franklin-gothic-urw"/>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D0D0D"/>
                </a:solidFill>
                <a:effectLst/>
                <a:latin typeface="franklin-gothic-urw"/>
              </a:rPr>
              <a:t>Protect Your Future </a:t>
            </a:r>
            <a:r>
              <a:rPr lang="en-US" b="0" i="0" dirty="0">
                <a:solidFill>
                  <a:srgbClr val="0D0D0D"/>
                </a:solidFill>
                <a:effectLst/>
                <a:latin typeface="franklin-gothic-urw"/>
              </a:rPr>
              <a:t>to learn how to identify your income sources, ways to reduce the risks of underestimating your expenses and strategies for withdrawing your invested dollars. You’ll also get a step-by-step guide to choosing a financial professional.</a:t>
            </a:r>
          </a:p>
          <a:p>
            <a:endParaRPr lang="en-US" b="0" i="0" dirty="0">
              <a:solidFill>
                <a:srgbClr val="0D0D0D"/>
              </a:solidFill>
              <a:effectLst/>
              <a:latin typeface="franklin-gothic-urw"/>
            </a:endParaRPr>
          </a:p>
          <a:p>
            <a:r>
              <a:rPr lang="en-US" b="1" i="0" dirty="0">
                <a:solidFill>
                  <a:srgbClr val="0D0D0D"/>
                </a:solidFill>
                <a:effectLst/>
                <a:latin typeface="franklin-gothic-urw"/>
              </a:rPr>
              <a:t>My Retirement Decisions </a:t>
            </a:r>
            <a:r>
              <a:rPr lang="en-US" b="0" i="0" dirty="0">
                <a:solidFill>
                  <a:srgbClr val="0D0D0D"/>
                </a:solidFill>
                <a:effectLst/>
                <a:latin typeface="franklin-gothic-urw"/>
              </a:rPr>
              <a:t>- You’ll learn how to calculate your retirement benefit and how to choose your retirement date. You’ll also find out about beneficiary options, service retirement forms, your Defined Benefit Supplement account and working after retirement parameters.</a:t>
            </a:r>
          </a:p>
          <a:p>
            <a:endParaRPr lang="en-US" b="0" i="0" dirty="0">
              <a:solidFill>
                <a:srgbClr val="0D0D0D"/>
              </a:solidFill>
              <a:effectLst/>
              <a:latin typeface="franklin-gothic-urw"/>
            </a:endParaRPr>
          </a:p>
          <a:p>
            <a:pPr algn="l">
              <a:buFont typeface="Arial" panose="020B0604020202020204" pitchFamily="34" charset="0"/>
              <a:buNone/>
            </a:pPr>
            <a:r>
              <a:rPr lang="en-US" b="1" i="0" dirty="0">
                <a:solidFill>
                  <a:srgbClr val="0D0D0D"/>
                </a:solidFill>
                <a:effectLst/>
                <a:latin typeface="franklin-gothic-urw"/>
              </a:rPr>
              <a:t>Retire Now or Later </a:t>
            </a:r>
            <a:r>
              <a:rPr lang="en-US" b="0" i="0" dirty="0">
                <a:solidFill>
                  <a:srgbClr val="0D0D0D"/>
                </a:solidFill>
                <a:effectLst/>
                <a:latin typeface="franklin-gothic-urw"/>
              </a:rPr>
              <a:t>to Use the CalSTRS </a:t>
            </a:r>
            <a:r>
              <a:rPr lang="en-US" b="0" i="1" dirty="0">
                <a:solidFill>
                  <a:srgbClr val="0D0D0D"/>
                </a:solidFill>
                <a:effectLst/>
                <a:latin typeface="franklin-gothic-urw"/>
              </a:rPr>
              <a:t>Retirement Benefits Calculator</a:t>
            </a:r>
            <a:r>
              <a:rPr lang="en-US" b="0" i="0" dirty="0">
                <a:solidFill>
                  <a:srgbClr val="0D0D0D"/>
                </a:solidFill>
                <a:effectLst/>
                <a:latin typeface="franklin-gothic-urw"/>
              </a:rPr>
              <a:t> to generate retirement estimates and determine if you can retire now or later.</a:t>
            </a:r>
          </a:p>
          <a:p>
            <a:pPr algn="l">
              <a:buFont typeface="Arial" panose="020B0604020202020204" pitchFamily="34" charset="0"/>
              <a:buNone/>
            </a:pPr>
            <a:endParaRPr lang="en-US" b="0" i="0" dirty="0">
              <a:solidFill>
                <a:srgbClr val="0D0D0D"/>
              </a:solidFill>
              <a:effectLst/>
              <a:latin typeface="franklin-gothic-urw"/>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**Specialist to explain further as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complete listing of our webinars, visit calstrs.com/webinars</a:t>
            </a:r>
          </a:p>
          <a:p>
            <a:endParaRPr lang="en-US" b="1"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20</a:t>
            </a:fld>
            <a:endParaRPr lang="en-US"/>
          </a:p>
        </p:txBody>
      </p:sp>
    </p:spTree>
    <p:extLst>
      <p:ext uri="{BB962C8B-B14F-4D97-AF65-F5344CB8AC3E}">
        <p14:creationId xmlns:p14="http://schemas.microsoft.com/office/powerpoint/2010/main" val="1849600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Next up, Learn about Pension2.</a:t>
            </a:r>
          </a:p>
          <a:p>
            <a:endParaRPr lang="en-US" sz="1200" b="1"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21</a:t>
            </a:fld>
            <a:endParaRPr lang="en-US"/>
          </a:p>
        </p:txBody>
      </p:sp>
    </p:spTree>
    <p:extLst>
      <p:ext uri="{BB962C8B-B14F-4D97-AF65-F5344CB8AC3E}">
        <p14:creationId xmlns:p14="http://schemas.microsoft.com/office/powerpoint/2010/main" val="2669016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talk a little bit more about Pension2 later in today’s presentation, but this page is a great resource if you’re looking to educate yourself on Pension2.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**Specialist to explain further as necessary.**</a:t>
            </a:r>
          </a:p>
          <a:p>
            <a:endParaRPr lang="en-US" b="1"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22</a:t>
            </a:fld>
            <a:endParaRPr lang="en-US"/>
          </a:p>
        </p:txBody>
      </p:sp>
    </p:spTree>
    <p:extLst>
      <p:ext uri="{BB962C8B-B14F-4D97-AF65-F5344CB8AC3E}">
        <p14:creationId xmlns:p14="http://schemas.microsoft.com/office/powerpoint/2010/main" val="3997863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cs typeface="Calibri"/>
              </a:rPr>
              <a:t>And finally….Ready to retire? </a:t>
            </a:r>
          </a:p>
          <a:p>
            <a:endParaRPr lang="en-US" sz="1200" b="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you’ve made your decision and are ready to start the retirement application process be sure to check this page out.</a:t>
            </a:r>
            <a:endParaRPr lang="en-US" sz="1200" b="0" kern="1200" dirty="0">
              <a:solidFill>
                <a:schemeClr val="tx1"/>
              </a:solidFill>
              <a:effectLst/>
              <a:latin typeface="+mn-lt"/>
              <a:cs typeface="Calibri"/>
            </a:endParaRP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23</a:t>
            </a:fld>
            <a:endParaRPr lang="en-US"/>
          </a:p>
        </p:txBody>
      </p:sp>
    </p:spTree>
    <p:extLst>
      <p:ext uri="{BB962C8B-B14F-4D97-AF65-F5344CB8AC3E}">
        <p14:creationId xmlns:p14="http://schemas.microsoft.com/office/powerpoint/2010/main" val="1417783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Ready to Retire page has 3 categories</a:t>
            </a:r>
          </a:p>
          <a:p>
            <a:pPr marL="171450" indent="-171450">
              <a:buFontTx/>
              <a:buChar char="-"/>
            </a:pPr>
            <a:r>
              <a:rPr lang="en-US" dirty="0"/>
              <a:t>You can register for an application demonstration webinar; a specialist will walk you through your service retirement application in a small group setting</a:t>
            </a:r>
          </a:p>
          <a:p>
            <a:pPr marL="171450" indent="-171450">
              <a:buFontTx/>
              <a:buChar char="-"/>
            </a:pPr>
            <a:r>
              <a:rPr lang="en-US" dirty="0"/>
              <a:t>Your Retirement Guide – Read this guide for timelines, checklists &amp; examples to help you plan for retirement</a:t>
            </a:r>
          </a:p>
          <a:p>
            <a:pPr marL="171450" indent="-171450">
              <a:buFontTx/>
              <a:buChar char="-"/>
            </a:pPr>
            <a:r>
              <a:rPr lang="en-US" dirty="0"/>
              <a:t>Apply for retirement – which we will look at on the next slide</a:t>
            </a:r>
          </a:p>
          <a:p>
            <a:pPr marL="171450" indent="-171450">
              <a:buFontTx/>
              <a:buChar char="-"/>
            </a:pPr>
            <a:endParaRPr lang="en-US" dirty="0"/>
          </a:p>
          <a:p>
            <a:pPr marL="171450" indent="-171450">
              <a:buFontTx/>
              <a:buChar char="-"/>
            </a:pPr>
            <a:r>
              <a:rPr lang="en-US" b="1" dirty="0"/>
              <a:t>Click.</a:t>
            </a:r>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24</a:t>
            </a:fld>
            <a:endParaRPr lang="en-US"/>
          </a:p>
        </p:txBody>
      </p:sp>
    </p:spTree>
    <p:extLst>
      <p:ext uri="{BB962C8B-B14F-4D97-AF65-F5344CB8AC3E}">
        <p14:creationId xmlns:p14="http://schemas.microsoft.com/office/powerpoint/2010/main" val="3160024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Apply for retirement – this page lists out the forms you need to submit to apply for retirement from CalSTRS. </a:t>
            </a:r>
          </a:p>
          <a:p>
            <a:pPr marL="171450" indent="-171450">
              <a:buFontTx/>
              <a:buChar char="-"/>
            </a:pPr>
            <a:r>
              <a:rPr lang="en-US" dirty="0"/>
              <a:t>Service Retirement application </a:t>
            </a:r>
          </a:p>
          <a:p>
            <a:pPr marL="171450" indent="-171450">
              <a:buFontTx/>
              <a:buChar char="-"/>
            </a:pPr>
            <a:r>
              <a:rPr lang="en-US" dirty="0"/>
              <a:t>Express Benefit Report – so your employer can report your last day of work and any unused sick leave</a:t>
            </a:r>
          </a:p>
          <a:p>
            <a:pPr marL="171450" indent="-171450">
              <a:buFontTx/>
              <a:buChar char="-"/>
            </a:pPr>
            <a:r>
              <a:rPr lang="en-US" dirty="0"/>
              <a:t>and direct deposit (optional). You can also apply for retirement online through your </a:t>
            </a:r>
            <a:r>
              <a:rPr lang="en-US" dirty="0" err="1"/>
              <a:t>myCalSTRS</a:t>
            </a:r>
            <a:endParaRPr lang="en-US" dirty="0"/>
          </a:p>
          <a:p>
            <a:endParaRPr lang="en-US" dirty="0"/>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25</a:t>
            </a:fld>
            <a:endParaRPr lang="en-US"/>
          </a:p>
        </p:txBody>
      </p:sp>
    </p:spTree>
    <p:extLst>
      <p:ext uri="{BB962C8B-B14F-4D97-AF65-F5344CB8AC3E}">
        <p14:creationId xmlns:p14="http://schemas.microsoft.com/office/powerpoint/2010/main" val="9100284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Below the 6 tiles you’ll find this link to the Retirement Benefits Calculator.</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26</a:t>
            </a:fld>
            <a:endParaRPr lang="en-US"/>
          </a:p>
        </p:txBody>
      </p:sp>
    </p:spTree>
    <p:extLst>
      <p:ext uri="{BB962C8B-B14F-4D97-AF65-F5344CB8AC3E}">
        <p14:creationId xmlns:p14="http://schemas.microsoft.com/office/powerpoint/2010/main" val="3675844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calculator is a great way for you to figure out what your benefit could look like in retirement. You can customize your estimate by inputting any unused sick leave or an upcoming raise.</a:t>
            </a:r>
          </a:p>
          <a:p>
            <a:endParaRPr lang="en-US" dirty="0"/>
          </a:p>
          <a:p>
            <a:r>
              <a:rPr lang="en-US" dirty="0"/>
              <a:t>To quickly visit the calculators we have, visit calstrs.com/calculators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27</a:t>
            </a:fld>
            <a:endParaRPr lang="en-US"/>
          </a:p>
        </p:txBody>
      </p:sp>
    </p:spTree>
    <p:extLst>
      <p:ext uri="{BB962C8B-B14F-4D97-AF65-F5344CB8AC3E}">
        <p14:creationId xmlns:p14="http://schemas.microsoft.com/office/powerpoint/2010/main" val="623007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myCalSTRS really is a great resource for you to track and manage your CalSTRS account.</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28</a:t>
            </a:fld>
            <a:endParaRPr lang="en-US"/>
          </a:p>
        </p:txBody>
      </p:sp>
    </p:spTree>
    <p:extLst>
      <p:ext uri="{BB962C8B-B14F-4D97-AF65-F5344CB8AC3E}">
        <p14:creationId xmlns:p14="http://schemas.microsoft.com/office/powerpoint/2010/main" val="2904353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myCalSTRS is good for many reasons. </a:t>
            </a:r>
            <a:r>
              <a:rPr lang="en-US" dirty="0" err="1"/>
              <a:t>myCalSTRS</a:t>
            </a:r>
            <a:r>
              <a:rPr lang="en-US" dirty="0"/>
              <a:t> is a place for you to:</a:t>
            </a:r>
          </a:p>
          <a:p>
            <a:endParaRPr lang="en-US" dirty="0"/>
          </a:p>
          <a:p>
            <a:r>
              <a:rPr lang="en-US" dirty="0"/>
              <a:t>View and update your account information.</a:t>
            </a:r>
          </a:p>
          <a:p>
            <a:endParaRPr lang="en-US" dirty="0"/>
          </a:p>
          <a:p>
            <a:r>
              <a:rPr lang="en-US" dirty="0"/>
              <a:t>Submit forms and send a secure online message to CalSTRS representatives and receive a secure response.</a:t>
            </a:r>
          </a:p>
          <a:p>
            <a:endParaRPr lang="en-US" dirty="0"/>
          </a:p>
          <a:p>
            <a:r>
              <a:rPr lang="en-US" dirty="0"/>
              <a:t>You can also access your annual Retirement Progress Report.</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29</a:t>
            </a:fld>
            <a:endParaRPr lang="en-US"/>
          </a:p>
        </p:txBody>
      </p:sp>
    </p:spTree>
    <p:extLst>
      <p:ext uri="{BB962C8B-B14F-4D97-AF65-F5344CB8AC3E}">
        <p14:creationId xmlns:p14="http://schemas.microsoft.com/office/powerpoint/2010/main" val="374188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our member-facing Voya representatives. This webpage is kept up-to-date, so you can always ensure you’re speaking with a trusted person. These representatives from Voya Financial have an @Voya.com e-mail address and they work exclusively on the Pension2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6C94A-754E-4DD5-ADF4-99B0A0D9CC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749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have logged into to your personal myCalSTRS account you are going to see a landing page that looks like this. Your icons may not be the same as mine. Be aware that each person’s landing page is customized based on their situation.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using the </a:t>
            </a:r>
            <a:r>
              <a:rPr lang="en-US" sz="1200" u="sng" kern="1200" dirty="0">
                <a:solidFill>
                  <a:schemeClr val="tx1"/>
                </a:solidFill>
                <a:effectLst/>
                <a:latin typeface="+mn-lt"/>
                <a:ea typeface="+mn-ea"/>
                <a:cs typeface="+mn-cs"/>
              </a:rPr>
              <a:t>View Your Messages </a:t>
            </a:r>
            <a:r>
              <a:rPr lang="en-US" sz="1200" kern="1200" dirty="0">
                <a:solidFill>
                  <a:schemeClr val="tx1"/>
                </a:solidFill>
                <a:effectLst/>
                <a:latin typeface="+mn-lt"/>
                <a:ea typeface="+mn-ea"/>
                <a:cs typeface="+mn-cs"/>
              </a:rPr>
              <a:t>icon, you can send and receive secure online messages with a CalSTRS representative. This is where you’ll want to ask those questions you have that are specific to your account. And those messages are saved, so you’ll be able to go back in later and review an older message.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rPr>
              <a:t>Update Your Profile </a:t>
            </a:r>
            <a:r>
              <a:rPr lang="en-US" sz="1200" kern="1200" dirty="0">
                <a:solidFill>
                  <a:schemeClr val="tx1"/>
                </a:solidFill>
                <a:effectLst/>
                <a:latin typeface="+mn-lt"/>
                <a:ea typeface="+mn-ea"/>
                <a:cs typeface="+mn-cs"/>
              </a:rPr>
              <a:t>icon allows you to update personal information. So, if you move or change phone numbers, please make sure all the contact information we have for you is correct. This includes your email address, too!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update your recipient information by selecting the </a:t>
            </a:r>
            <a:r>
              <a:rPr lang="en-US" sz="1200" u="sng" kern="1200" dirty="0">
                <a:solidFill>
                  <a:schemeClr val="tx1"/>
                </a:solidFill>
                <a:effectLst/>
                <a:latin typeface="+mn-lt"/>
                <a:ea typeface="+mn-ea"/>
                <a:cs typeface="+mn-cs"/>
              </a:rPr>
              <a:t>Manage Your Beneficiary Selections </a:t>
            </a:r>
            <a:r>
              <a:rPr lang="en-US" sz="1200" kern="1200" dirty="0">
                <a:solidFill>
                  <a:schemeClr val="tx1"/>
                </a:solidFill>
                <a:effectLst/>
                <a:latin typeface="+mn-lt"/>
                <a:ea typeface="+mn-ea"/>
                <a:cs typeface="+mn-cs"/>
              </a:rPr>
              <a:t>icon. We recommend you review your beneficiary information at least once every 5 years.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view your Retirement Progress Reports by selecting the </a:t>
            </a:r>
            <a:r>
              <a:rPr lang="en-US" sz="1200" u="sng" kern="1200" dirty="0">
                <a:solidFill>
                  <a:schemeClr val="tx1"/>
                </a:solidFill>
                <a:effectLst/>
                <a:latin typeface="+mn-lt"/>
                <a:ea typeface="+mn-ea"/>
                <a:cs typeface="+mn-cs"/>
              </a:rPr>
              <a:t>View Your Retirement Progress Reports</a:t>
            </a:r>
            <a:r>
              <a:rPr lang="en-US" sz="1200" kern="1200" dirty="0">
                <a:solidFill>
                  <a:schemeClr val="tx1"/>
                </a:solidFill>
                <a:effectLst/>
                <a:latin typeface="+mn-lt"/>
                <a:ea typeface="+mn-ea"/>
                <a:cs typeface="+mn-cs"/>
              </a:rPr>
              <a:t> icon. A new report can be found every September while you are actively working.</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3EBA6D-DAAF-479E-AD32-04A45BD5715A}" type="slidenum">
              <a:rPr lang="en-US" smtClean="0"/>
              <a:t>30</a:t>
            </a:fld>
            <a:endParaRPr lang="en-US"/>
          </a:p>
        </p:txBody>
      </p:sp>
    </p:spTree>
    <p:extLst>
      <p:ext uri="{BB962C8B-B14F-4D97-AF65-F5344CB8AC3E}">
        <p14:creationId xmlns:p14="http://schemas.microsoft.com/office/powerpoint/2010/main" val="4277600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you selected view your retirement progress reports from the myCalSTRS landing page you will see this next screen.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halfway down you will see a beige bar that reads retirement progress report. You will see your RPR’s listed here by year and account type. </a:t>
            </a:r>
          </a:p>
          <a:p>
            <a:r>
              <a:rPr lang="en-US" sz="1200" kern="1200" dirty="0">
                <a:solidFill>
                  <a:schemeClr val="tx1"/>
                </a:solidFill>
                <a:effectLst/>
                <a:latin typeface="+mn-lt"/>
                <a:ea typeface="+mn-ea"/>
                <a:cs typeface="+mn-cs"/>
              </a:rPr>
              <a:t>For those of you that have a cash balance account in addition to a defined benefit account, we will only be focusing on the defined benefit account today. </a:t>
            </a:r>
          </a:p>
          <a:p>
            <a:r>
              <a:rPr lang="en-US" sz="1200" kern="1200" dirty="0">
                <a:solidFill>
                  <a:schemeClr val="tx1"/>
                </a:solidFill>
                <a:effectLst/>
                <a:latin typeface="+mn-lt"/>
                <a:ea typeface="+mn-ea"/>
                <a:cs typeface="+mn-cs"/>
              </a:rPr>
              <a:t>For those of you who are not aware of what a cash balance account is, it is an alternative retirement program for part-time educators.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do have a cash balance account, please note that this is another potential retirement income source for you. If you want more information about your cash balance account CalSTRS offers a very informative webinar for Part-time educators that will help you with that account.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most current information when reviewing your retirement progress report select the most current year for your active member account.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93EBA6D-DAAF-479E-AD32-04A45BD5715A}" type="slidenum">
              <a:rPr lang="en-US" smtClean="0"/>
              <a:t>31</a:t>
            </a:fld>
            <a:endParaRPr lang="en-US"/>
          </a:p>
        </p:txBody>
      </p:sp>
    </p:spTree>
    <p:extLst>
      <p:ext uri="{BB962C8B-B14F-4D97-AF65-F5344CB8AC3E}">
        <p14:creationId xmlns:p14="http://schemas.microsoft.com/office/powerpoint/2010/main" val="2470900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Your Retirement Progress Report should look similar to this.</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Your personal copy may look a little different from mine here on the screen as everyone’s individual RPR is specific to their personal and unique situation.</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Retirement Progress Report is an annual report that comes out every September and tracks your Retirement progress. It has the information as reported by your employer through June 30 of the previous school year.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Retirement Progress report has your most current Membership and benefit information.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You’ll be able to check your latest service credit and account balances.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your RPR will contain 2 retirement estimates to help you plan for retirement. As we look through this sample RPR, I’ll show you how this tool can be useful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Now as we explore the Retirement Progress Report, I am going to show you the tools and resources to help with each section we talk about.</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32</a:t>
            </a:fld>
            <a:endParaRPr lang="en-US"/>
          </a:p>
        </p:txBody>
      </p:sp>
    </p:spTree>
    <p:extLst>
      <p:ext uri="{BB962C8B-B14F-4D97-AF65-F5344CB8AC3E}">
        <p14:creationId xmlns:p14="http://schemas.microsoft.com/office/powerpoint/2010/main" val="3623770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you can find your personal information at the top of page 1.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you will see your CalSTRS client id. The CalSTRS client id is your CalSTRS specific identification number. When you submit any forms with CalSTRS you can use this number instead of your social security number for security purposes.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is your benefit structure. CalSTRS has 2 benefit structures 2%@60 and 2%@62. So, check your progress report if you aren’t sure which you belong to.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this is the formula we use to calculate your retirement benefit. Your CalSTRS benefit is based on this formula and not the balance in your account. It reads: service credit x age factor x final compensation.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33</a:t>
            </a:fld>
            <a:endParaRPr lang="en-US"/>
          </a:p>
        </p:txBody>
      </p:sp>
    </p:spTree>
    <p:extLst>
      <p:ext uri="{BB962C8B-B14F-4D97-AF65-F5344CB8AC3E}">
        <p14:creationId xmlns:p14="http://schemas.microsoft.com/office/powerpoint/2010/main" val="1239865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Near the bottom of page 1, is where you’ll find your Service Credit balance. Remember that this is as of the end of previous school year. You’ll want to verify that you are credited all the service credit that you earned. If you notice any discrepancy, please talk to your district to get it corrected.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at the very bottom, you will see your account activity.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see the contributions you made during the last school year as well as your account balance. Keep in mind your benefit is not based on this balance but the formula we just discussed.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34</a:t>
            </a:fld>
            <a:endParaRPr lang="en-US"/>
          </a:p>
        </p:txBody>
      </p:sp>
    </p:spTree>
    <p:extLst>
      <p:ext uri="{BB962C8B-B14F-4D97-AF65-F5344CB8AC3E}">
        <p14:creationId xmlns:p14="http://schemas.microsoft.com/office/powerpoint/2010/main" val="1802600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CalSTRS puts together 2 estimates for you to review, one at age x and one at age y. In each column you’ll see a projected age at retirement and retirement date. Notice in this example, this member was provided estimates for age 61 and age 62.</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total service credit is your actual service credit from page 1 plus the service credit we assume you’ll earn until the projected retirement date.. CalSTRS projects service credit based on the service credit you earned last year.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cs typeface="Calibri"/>
              </a:rPr>
              <a:t>Note your Age factor, it will grow as you age until the maximum of 2.4%</a:t>
            </a:r>
          </a:p>
          <a:p>
            <a:endParaRPr lang="en-US" sz="1200" b="0" kern="1200" dirty="0">
              <a:solidFill>
                <a:schemeClr val="tx1"/>
              </a:solidFill>
              <a:effectLst/>
              <a:latin typeface="+mn-lt"/>
              <a:cs typeface="Calibri"/>
            </a:endParaRPr>
          </a:p>
          <a:p>
            <a:r>
              <a:rPr lang="en-US" sz="1200" b="1" kern="1200" dirty="0">
                <a:solidFill>
                  <a:schemeClr val="tx1"/>
                </a:solidFill>
                <a:effectLst/>
                <a:latin typeface="+mn-lt"/>
                <a:cs typeface="Calibri"/>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number you should take note of is your final compensation.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bottom of the table, you will see what years CalSTRS used to calculate your final compensation. Final compensation is calculated by taking the average of your highest consecutive 36 months of earnings. For those of you that are under the CalSTRS 2% at 60 benefit structure, and you have 25 years of service or more Final compensation is calculated by taking the average of  your highest consecutive 12 months of earnings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at the bottom you will see your estimated monthly member-only benefit has been calculated for you.</a:t>
            </a:r>
            <a:r>
              <a:rPr lang="en-US" sz="1200" b="1"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average CalSTRS member replaces about 50 percent of their working income in retirement. Wanting to find your percentage? Multiply your service credit by your age factor. The result is the percentage of your working income that you’d be replacing.</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Please note that these numbers are pulled from the system as of your most recent completed school year and really provide a good barometer when planning for your retirement.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35</a:t>
            </a:fld>
            <a:endParaRPr lang="en-US"/>
          </a:p>
        </p:txBody>
      </p:sp>
    </p:spTree>
    <p:extLst>
      <p:ext uri="{BB962C8B-B14F-4D97-AF65-F5344CB8AC3E}">
        <p14:creationId xmlns:p14="http://schemas.microsoft.com/office/powerpoint/2010/main" val="1930889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estimates provided to you by CalSTRS can be very helpful when trying to prepare for retirement. As you look at your own estimates know that there are some factors that are not included.</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r>
              <a:rPr lang="en-US" dirty="0"/>
              <a:t>The first is any service credit purchases that you are in the process of making or plan to make. If you have eligible service to purchase and plan to do so your service credit total will be higher than what was projected in your RPR. Once that service credit is completely paid, it will then be included in your service credit total for all future RPRs.</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r>
              <a:rPr lang="en-US" dirty="0"/>
              <a:t>CalSTRS does not track sick leave during your career, so will not be found in your RPR. Any unused sick leave that you have at retirement will be converted to service credit which would then increase that total. </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r>
              <a:rPr lang="en-US" dirty="0"/>
              <a:t>Remember, the estimates in your RPR use information that is reported to CalSTRS as of the previous school year and we do not project working salaries, therefore your current year salary or any raises you expect to get in the future are not included in the estimates you see in your RPR.</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r>
              <a:rPr lang="en-US" dirty="0"/>
              <a:t>And last, any retirement incentive that your employer may offer as you near retirement also, cannot be projected by CalSTRS.</a:t>
            </a:r>
          </a:p>
          <a:p>
            <a:endParaRPr lang="en-US" dirty="0"/>
          </a:p>
          <a:p>
            <a:r>
              <a:rPr lang="en-US" dirty="0"/>
              <a:t>Thankfully, CalSTRS has an online calculator that will allow you to incorporate these missing factors and generate a more accurate retirement estimate.</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36</a:t>
            </a:fld>
            <a:endParaRPr lang="en-US"/>
          </a:p>
        </p:txBody>
      </p:sp>
    </p:spTree>
    <p:extLst>
      <p:ext uri="{BB962C8B-B14F-4D97-AF65-F5344CB8AC3E}">
        <p14:creationId xmlns:p14="http://schemas.microsoft.com/office/powerpoint/2010/main" val="934247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Retirement Benefits Calculator we saw earlier. I’d like to run through an example to briefly show you how you can use the numbers from your retirement progress report and plug them into our online calculator. This will allow you to better customize your estimates to fit your realistic scenario.</a:t>
            </a:r>
          </a:p>
          <a:p>
            <a:endParaRPr lang="en-US" dirty="0"/>
          </a:p>
          <a:p>
            <a:r>
              <a:rPr lang="en-US" b="1" dirty="0"/>
              <a:t>Click.</a:t>
            </a:r>
          </a:p>
          <a:p>
            <a:endParaRPr lang="en-US" b="1" dirty="0"/>
          </a:p>
          <a:p>
            <a:r>
              <a:rPr lang="en-US" b="0" dirty="0"/>
              <a:t>The first question you want to answer is for your benefit structure. Most educators retiring now are under the 2% at 60 benefit structure, if you are unsure, please check your Retirement Progress Report page 1. For our sample member today, we are going to select “yes”</a:t>
            </a:r>
          </a:p>
          <a:p>
            <a:endParaRPr lang="en-US" b="0" dirty="0"/>
          </a:p>
          <a:p>
            <a:r>
              <a:rPr lang="en-US" b="1" dirty="0"/>
              <a:t>Click.</a:t>
            </a:r>
          </a:p>
          <a:p>
            <a:endParaRPr lang="en-US" b="1" dirty="0"/>
          </a:p>
          <a:p>
            <a:r>
              <a:rPr lang="en-US" b="0" dirty="0"/>
              <a:t>Next section asks for the date you want to retire. For this member, they are looking to retire at the end of the 2024-2025 school year. </a:t>
            </a:r>
          </a:p>
          <a:p>
            <a:endParaRPr lang="en-US" b="0" dirty="0"/>
          </a:p>
          <a:p>
            <a:r>
              <a:rPr lang="en-US" b="1" dirty="0"/>
              <a:t>Click.</a:t>
            </a:r>
          </a:p>
          <a:p>
            <a:endParaRPr lang="en-US" b="1" dirty="0"/>
          </a:p>
          <a:p>
            <a:r>
              <a:rPr lang="en-US" b="0" dirty="0"/>
              <a:t>So, I’ll type 6/30/2025.</a:t>
            </a:r>
          </a:p>
          <a:p>
            <a:endParaRPr lang="en-US" b="0" dirty="0"/>
          </a:p>
          <a:p>
            <a:r>
              <a:rPr lang="en-US" b="1" dirty="0"/>
              <a:t>Click.</a:t>
            </a:r>
          </a:p>
          <a:p>
            <a:endParaRPr lang="en-US" b="1" dirty="0"/>
          </a:p>
          <a:p>
            <a:r>
              <a:rPr lang="en-US" b="0" dirty="0"/>
              <a:t>Next section is your date of birth….self explanatory, I hope.</a:t>
            </a:r>
          </a:p>
          <a:p>
            <a:endParaRPr lang="en-US" b="0" dirty="0"/>
          </a:p>
          <a:p>
            <a:r>
              <a:rPr lang="en-US" b="1" dirty="0"/>
              <a:t>Click.</a:t>
            </a:r>
          </a:p>
          <a:p>
            <a:endParaRPr lang="en-US" b="1" dirty="0"/>
          </a:p>
          <a:p>
            <a:r>
              <a:rPr lang="en-US" b="1" dirty="0"/>
              <a:t>Click.</a:t>
            </a:r>
          </a:p>
          <a:p>
            <a:endParaRPr lang="en-US" b="1" dirty="0"/>
          </a:p>
          <a:p>
            <a:r>
              <a:rPr lang="en-US" b="0" dirty="0"/>
              <a:t>Next, you’ll see 2 boxes for service credit. The first is for all the service credit you’ve earned or purchased in your career. Plus any years you plan to earn until your retirement date.</a:t>
            </a:r>
          </a:p>
          <a:p>
            <a:endParaRPr lang="en-US" b="0" dirty="0"/>
          </a:p>
          <a:p>
            <a:r>
              <a:rPr lang="en-US" b="1" dirty="0"/>
              <a:t>Click.</a:t>
            </a:r>
          </a:p>
          <a:p>
            <a:endParaRPr lang="en-US" b="1" dirty="0"/>
          </a:p>
          <a:p>
            <a:r>
              <a:rPr lang="en-US" b="0" dirty="0"/>
              <a:t>This member plans to work 4 more years, including the current year. </a:t>
            </a:r>
          </a:p>
          <a:p>
            <a:endParaRPr lang="en-US" b="0" dirty="0"/>
          </a:p>
          <a:p>
            <a:r>
              <a:rPr lang="en-US" b="0" dirty="0"/>
              <a:t>The 2</a:t>
            </a:r>
            <a:r>
              <a:rPr lang="en-US" b="0" baseline="30000" dirty="0"/>
              <a:t>nd</a:t>
            </a:r>
            <a:r>
              <a:rPr lang="en-US" b="0" dirty="0"/>
              <a:t> question is asking for any “air time” you might have purchased earlier in your career. You could have purchased up to 5 years, if you didn’t, unfortunately that window of opportunity has closed.</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37</a:t>
            </a:fld>
            <a:endParaRPr lang="en-US"/>
          </a:p>
        </p:txBody>
      </p:sp>
    </p:spTree>
    <p:extLst>
      <p:ext uri="{BB962C8B-B14F-4D97-AF65-F5344CB8AC3E}">
        <p14:creationId xmlns:p14="http://schemas.microsoft.com/office/powerpoint/2010/main" val="2128965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further down on the calculator…</a:t>
            </a:r>
          </a:p>
          <a:p>
            <a:endParaRPr lang="en-US" dirty="0"/>
          </a:p>
          <a:p>
            <a:r>
              <a:rPr lang="en-US" b="1" dirty="0"/>
              <a:t>Click.</a:t>
            </a:r>
          </a:p>
          <a:p>
            <a:endParaRPr lang="en-US" b="1" dirty="0"/>
          </a:p>
          <a:p>
            <a:r>
              <a:rPr lang="en-US" b="0" dirty="0"/>
              <a:t>The next question is asking for any unused sick leave you might have with your current employer.</a:t>
            </a:r>
          </a:p>
          <a:p>
            <a:endParaRPr lang="en-US" b="0" dirty="0"/>
          </a:p>
          <a:p>
            <a:r>
              <a:rPr lang="en-US" b="1" dirty="0"/>
              <a:t>Click.</a:t>
            </a:r>
          </a:p>
          <a:p>
            <a:endParaRPr lang="en-US" b="0" dirty="0"/>
          </a:p>
          <a:p>
            <a:r>
              <a:rPr lang="en-US" b="0" dirty="0"/>
              <a:t>Our sample member has 99 DAYS of unused sick leave</a:t>
            </a:r>
          </a:p>
          <a:p>
            <a:endParaRPr lang="en-US" b="0" dirty="0"/>
          </a:p>
          <a:p>
            <a:r>
              <a:rPr lang="en-US" b="1" dirty="0"/>
              <a:t>Click.</a:t>
            </a:r>
            <a:endParaRPr lang="en-US" b="0" dirty="0"/>
          </a:p>
          <a:p>
            <a:endParaRPr lang="en-US" b="0" dirty="0"/>
          </a:p>
          <a:p>
            <a:r>
              <a:rPr lang="en-US" b="0" dirty="0"/>
              <a:t>And that is out of their total contract DAYS of 185. It’s important these numbers are listed as days and not hours.</a:t>
            </a:r>
          </a:p>
          <a:p>
            <a:endParaRPr lang="en-US" b="0" dirty="0"/>
          </a:p>
          <a:p>
            <a:r>
              <a:rPr lang="en-US" b="1" dirty="0"/>
              <a:t>Click. </a:t>
            </a:r>
            <a:endParaRPr lang="en-US" b="0" dirty="0"/>
          </a:p>
          <a:p>
            <a:endParaRPr lang="en-US" b="0" dirty="0"/>
          </a:p>
          <a:p>
            <a:r>
              <a:rPr lang="en-US" b="0" dirty="0"/>
              <a:t>Do you expect to receive a two-year service credit retirement incentive? This member does not.</a:t>
            </a:r>
          </a:p>
          <a:p>
            <a:endParaRPr lang="en-US" b="0" dirty="0"/>
          </a:p>
          <a:p>
            <a:r>
              <a:rPr lang="en-US" b="1" dirty="0"/>
              <a:t>Click.</a:t>
            </a:r>
          </a:p>
          <a:p>
            <a:endParaRPr lang="en-US" b="1" dirty="0"/>
          </a:p>
          <a:p>
            <a:r>
              <a:rPr lang="en-US" b="0" dirty="0"/>
              <a:t>For this section you can grab the final compensation from your retirement progress report or your latest contract. </a:t>
            </a:r>
          </a:p>
          <a:p>
            <a:endParaRPr lang="en-US" b="0" dirty="0"/>
          </a:p>
          <a:p>
            <a:r>
              <a:rPr lang="en-US" b="1" dirty="0"/>
              <a:t>Click.</a:t>
            </a:r>
            <a:endParaRPr lang="en-US" b="0" dirty="0"/>
          </a:p>
          <a:p>
            <a:endParaRPr lang="en-US" b="0" dirty="0"/>
          </a:p>
          <a:p>
            <a:r>
              <a:rPr lang="en-US" b="0" dirty="0"/>
              <a:t>For our sample member, I’m going to grab the final compensation from the RPR and multiply by 12. Let’s assume the member has no raises coming that he’s aware of so I’m going to enter the same for all three year’s salary.</a:t>
            </a:r>
          </a:p>
          <a:p>
            <a:endParaRPr lang="en-US" b="0" dirty="0"/>
          </a:p>
          <a:p>
            <a:r>
              <a:rPr lang="en-US" b="1" dirty="0"/>
              <a:t>Click.</a:t>
            </a:r>
            <a:endParaRPr lang="en-US" b="0" dirty="0"/>
          </a:p>
          <a:p>
            <a:endParaRPr lang="en-US" b="0" dirty="0"/>
          </a:p>
          <a:p>
            <a:r>
              <a:rPr lang="en-US" b="0" dirty="0"/>
              <a:t>Note that if you have more than 25 years of service credit at retirement, you will only need to enter your single highest annual salary.</a:t>
            </a:r>
          </a:p>
          <a:p>
            <a:endParaRPr lang="en-US" b="0" dirty="0"/>
          </a:p>
          <a:p>
            <a:r>
              <a:rPr lang="en-US" b="1" dirty="0"/>
              <a:t>Click.</a:t>
            </a:r>
            <a:endParaRPr lang="en-US" b="0" dirty="0"/>
          </a:p>
          <a:p>
            <a:endParaRPr lang="en-US" b="0" dirty="0"/>
          </a:p>
          <a:p>
            <a:r>
              <a:rPr lang="en-US" b="0" dirty="0"/>
              <a:t>Finally, the online calculator gives you the option to estimate a modified benefit you would receive if you decide to name an option beneficiary.</a:t>
            </a:r>
          </a:p>
          <a:p>
            <a:endParaRPr lang="en-US" b="0" dirty="0"/>
          </a:p>
          <a:p>
            <a:r>
              <a:rPr lang="en-US" b="1" dirty="0"/>
              <a:t>Click. Click.</a:t>
            </a:r>
          </a:p>
          <a:p>
            <a:endParaRPr lang="en-US" b="1" dirty="0"/>
          </a:p>
          <a:p>
            <a:r>
              <a:rPr lang="en-US" b="0" dirty="0"/>
              <a:t>This sample member is marking Single Beneficiary and entered their spouse’s date of birth. If you aren’t naming your spouse, you can choose another relationship type.</a:t>
            </a:r>
          </a:p>
          <a:p>
            <a:endParaRPr lang="en-US" b="0" dirty="0"/>
          </a:p>
          <a:p>
            <a:r>
              <a:rPr lang="en-US" b="1" dirty="0"/>
              <a:t>Click.</a:t>
            </a:r>
          </a:p>
          <a:p>
            <a:endParaRPr lang="en-US" b="1" dirty="0"/>
          </a:p>
          <a:p>
            <a:r>
              <a:rPr lang="en-US" b="0" dirty="0"/>
              <a:t>Finally, click Calculate.</a:t>
            </a:r>
          </a:p>
          <a:p>
            <a:endParaRPr lang="en-US" b="0"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38</a:t>
            </a:fld>
            <a:endParaRPr lang="en-US"/>
          </a:p>
        </p:txBody>
      </p:sp>
    </p:spTree>
    <p:extLst>
      <p:ext uri="{BB962C8B-B14F-4D97-AF65-F5344CB8AC3E}">
        <p14:creationId xmlns:p14="http://schemas.microsoft.com/office/powerpoint/2010/main" val="3939467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clicking calculate, your results will be calculated and displayed.</a:t>
            </a:r>
          </a:p>
          <a:p>
            <a:endParaRPr lang="en-US" dirty="0"/>
          </a:p>
          <a:p>
            <a:r>
              <a:rPr lang="en-US" b="1" dirty="0"/>
              <a:t>Click.</a:t>
            </a:r>
          </a:p>
          <a:p>
            <a:endParaRPr lang="en-US" b="0" dirty="0"/>
          </a:p>
          <a:p>
            <a:r>
              <a:rPr lang="en-US" b="0" dirty="0"/>
              <a:t>You’ll first notice a summary of the information you provided on the previous screen.</a:t>
            </a:r>
          </a:p>
          <a:p>
            <a:endParaRPr lang="en-US" b="0" dirty="0"/>
          </a:p>
          <a:p>
            <a:r>
              <a:rPr lang="en-US" b="1" dirty="0"/>
              <a:t>Click.</a:t>
            </a:r>
          </a:p>
          <a:p>
            <a:endParaRPr lang="en-US" b="1" dirty="0"/>
          </a:p>
          <a:p>
            <a:r>
              <a:rPr lang="en-US" b="0" dirty="0"/>
              <a:t>Next, you’ll see how your numbers fit into CalSTRS’ retirement formula. Service Credit x Age Factor x Final Compensation</a:t>
            </a:r>
          </a:p>
          <a:p>
            <a:endParaRPr lang="en-US" b="0" dirty="0"/>
          </a:p>
          <a:p>
            <a:r>
              <a:rPr lang="en-US" b="1" dirty="0"/>
              <a:t>Click.</a:t>
            </a:r>
          </a:p>
          <a:p>
            <a:endParaRPr lang="en-US" b="1" dirty="0"/>
          </a:p>
          <a:p>
            <a:r>
              <a:rPr lang="en-US" b="0" dirty="0"/>
              <a:t>When multiplied out, it provides your estimated member-only benefit.</a:t>
            </a:r>
          </a:p>
          <a:p>
            <a:endParaRPr lang="en-US" b="0" dirty="0"/>
          </a:p>
          <a:p>
            <a:r>
              <a:rPr lang="en-US" b="1" dirty="0"/>
              <a:t>Click.</a:t>
            </a:r>
          </a:p>
          <a:p>
            <a:r>
              <a:rPr lang="en-US" b="1" dirty="0"/>
              <a:t> </a:t>
            </a:r>
          </a:p>
        </p:txBody>
      </p:sp>
      <p:sp>
        <p:nvSpPr>
          <p:cNvPr id="4" name="Slide Number Placeholder 3"/>
          <p:cNvSpPr>
            <a:spLocks noGrp="1"/>
          </p:cNvSpPr>
          <p:nvPr>
            <p:ph type="sldNum" sz="quarter" idx="5"/>
          </p:nvPr>
        </p:nvSpPr>
        <p:spPr/>
        <p:txBody>
          <a:bodyPr/>
          <a:lstStyle/>
          <a:p>
            <a:fld id="{A43F08F6-739C-4C21-B14E-CCC4D6A267E9}" type="slidenum">
              <a:rPr lang="en-US" smtClean="0"/>
              <a:t>39</a:t>
            </a:fld>
            <a:endParaRPr lang="en-US"/>
          </a:p>
        </p:txBody>
      </p:sp>
    </p:spTree>
    <p:extLst>
      <p:ext uri="{BB962C8B-B14F-4D97-AF65-F5344CB8AC3E}">
        <p14:creationId xmlns:p14="http://schemas.microsoft.com/office/powerpoint/2010/main" val="1042200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briefly touch on a lot of topics. I hope to introduce you to the tools CalSTRS has to offer to help you on your retirement journey.</a:t>
            </a:r>
          </a:p>
          <a:p>
            <a:endParaRPr lang="en-US" dirty="0"/>
          </a:p>
          <a:p>
            <a:r>
              <a:rPr lang="en-US" b="1" dirty="0"/>
              <a:t>Click.</a:t>
            </a:r>
          </a:p>
          <a:p>
            <a:endParaRPr lang="en-US" b="1" dirty="0"/>
          </a:p>
          <a:p>
            <a:r>
              <a:rPr lang="en-US" b="0" dirty="0"/>
              <a:t>First, we’ll explore the calstrs.com Near Retirement webpage. It’s set up just for you to help find any resource you might need at this stage in your career.</a:t>
            </a:r>
          </a:p>
          <a:p>
            <a:endParaRPr lang="en-US" b="0" dirty="0"/>
          </a:p>
          <a:p>
            <a:r>
              <a:rPr lang="en-US" b="1" dirty="0"/>
              <a:t>Click.</a:t>
            </a:r>
          </a:p>
          <a:p>
            <a:endParaRPr lang="en-US" b="1" dirty="0"/>
          </a:p>
          <a:p>
            <a:r>
              <a:rPr lang="en-US" b="0" dirty="0"/>
              <a:t>Next, I’ll give you a short tour of myCalSTRS and we’ll look at the different parts of the Retirement Progress Report.</a:t>
            </a:r>
          </a:p>
          <a:p>
            <a:endParaRPr lang="en-US" b="0" dirty="0"/>
          </a:p>
          <a:p>
            <a:r>
              <a:rPr lang="en-US" b="1" dirty="0"/>
              <a:t>Click.</a:t>
            </a:r>
          </a:p>
          <a:p>
            <a:endParaRPr lang="en-US" b="1" dirty="0"/>
          </a:p>
          <a:p>
            <a:r>
              <a:rPr lang="en-US" b="0" dirty="0"/>
              <a:t>While we are going through the Retirement Progress Report, I’ll be identifying and talking about the different resources and tools that CalSTRS offers to support your retirement planning.</a:t>
            </a:r>
          </a:p>
          <a:p>
            <a:endParaRPr lang="en-US" b="0" dirty="0"/>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4</a:t>
            </a:fld>
            <a:endParaRPr lang="en-US"/>
          </a:p>
        </p:txBody>
      </p:sp>
    </p:spTree>
    <p:extLst>
      <p:ext uri="{BB962C8B-B14F-4D97-AF65-F5344CB8AC3E}">
        <p14:creationId xmlns:p14="http://schemas.microsoft.com/office/powerpoint/2010/main" val="9958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 down on that page</a:t>
            </a:r>
          </a:p>
          <a:p>
            <a:endParaRPr lang="en-US" dirty="0"/>
          </a:p>
          <a:p>
            <a:r>
              <a:rPr lang="en-US" b="1" dirty="0"/>
              <a:t>Click.</a:t>
            </a:r>
          </a:p>
          <a:p>
            <a:endParaRPr lang="en-US" b="1" dirty="0"/>
          </a:p>
          <a:p>
            <a:r>
              <a:rPr lang="en-US" b="0" dirty="0"/>
              <a:t>Below that estimated member-only benefit you see the option beneficiary estimate if you chose to calculate it. Remember that the member-only benefit is the highest amount you could receive and your benefit is modified after naming an option beneficiary.</a:t>
            </a:r>
          </a:p>
          <a:p>
            <a:endParaRPr lang="en-US" b="0" dirty="0"/>
          </a:p>
          <a:p>
            <a:r>
              <a:rPr lang="en-US" b="0" dirty="0"/>
              <a:t>Not sure if you’ve named an option beneficiary already? I’ll show you in a moment where you can find that information in the Retirement Progress Report.</a:t>
            </a:r>
          </a:p>
          <a:p>
            <a:endParaRPr lang="en-US" b="0" dirty="0"/>
          </a:p>
          <a:p>
            <a:r>
              <a:rPr lang="en-US" b="1" dirty="0"/>
              <a:t>Click.</a:t>
            </a:r>
          </a:p>
          <a:p>
            <a:endParaRPr lang="en-US" b="1" dirty="0"/>
          </a:p>
          <a:p>
            <a:r>
              <a:rPr lang="en-US" b="0" dirty="0"/>
              <a:t>If leaving money for a beneficiary, you’ll have the 3 choices shown here. The table lists the option choice, the amount you would receive in retirement and the amount your beneficiary will receive upon your passing. In that last column “Member Survivor”, we are indicating that if your beneficiary were to pass away before you, your benefit will pop up to the member-only amount because you will no longer be required to pay for the coverage of having a beneficiary on file.</a:t>
            </a:r>
          </a:p>
          <a:p>
            <a:endParaRPr lang="en-US" b="0" dirty="0"/>
          </a:p>
          <a:p>
            <a:r>
              <a:rPr lang="en-US" b="0" dirty="0"/>
              <a:t>Be aware that all these amounts are gross, pre-tax amounts. And these are purely an estimate.</a:t>
            </a:r>
          </a:p>
          <a:p>
            <a:endParaRPr lang="en-US" b="0"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40</a:t>
            </a:fld>
            <a:endParaRPr lang="en-US"/>
          </a:p>
        </p:txBody>
      </p:sp>
    </p:spTree>
    <p:extLst>
      <p:ext uri="{BB962C8B-B14F-4D97-AF65-F5344CB8AC3E}">
        <p14:creationId xmlns:p14="http://schemas.microsoft.com/office/powerpoint/2010/main" val="3677058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generate an estimate and realize it’s not quite what you were hoping for, keep in mind that there are a few things you can do to increase your monthly benefit. You can increase any component of the retirement formula to get a higher benefit</a:t>
            </a:r>
          </a:p>
          <a:p>
            <a:endParaRPr lang="en-US" dirty="0"/>
          </a:p>
          <a:p>
            <a:r>
              <a:rPr lang="en-US" dirty="0"/>
              <a:t>You can increase service credit by working longer or purchasing service if you are eligible. Our sample member might go back into the calculator and estimate she’s going to work 5 years instead of 4. This number might prove to be worth working that extra year.</a:t>
            </a:r>
          </a:p>
          <a:p>
            <a:endParaRPr lang="en-US" dirty="0"/>
          </a:p>
          <a:p>
            <a:r>
              <a:rPr lang="en-US" dirty="0"/>
              <a:t>You can increase your age factor by working longer or retiring later. Age factor is a percentage based on your age in years and months at the time of your retirement. The maximum age factor is 2.4%. In most cases, a member under the CalSTRS 2% at 60 benefit structure  will reach their maximum age factor at age 63 and a member under the CalSTRS 2% at 62 benefit structure will reach the maximum benefit at age 65.</a:t>
            </a:r>
          </a:p>
          <a:p>
            <a:endParaRPr lang="en-US" dirty="0"/>
          </a:p>
          <a:p>
            <a:r>
              <a:rPr lang="en-US" dirty="0"/>
              <a:t>You can increase your final compensation by working at higher payrates. This can be done by regular step increases or by seeking out higher paying contracts.</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5603-74C4-E742-BD88-2534A6282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945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look through the retirement progress report you will see a page titled Electing a retirement option. If you have an option already on file, you will see an additional estimate in this section. If not, your report should like this and state “no option beneficiary named”</a:t>
            </a:r>
          </a:p>
          <a:p>
            <a:endParaRPr lang="en-US" dirty="0"/>
          </a:p>
          <a:p>
            <a:r>
              <a:rPr lang="en-US" dirty="0"/>
              <a:t>If you are unsure what an option beneficiary is, your RPR gives a brief explanation on page 2. I’ll also talk about a couple things on the next few slides.</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42</a:t>
            </a:fld>
            <a:endParaRPr lang="en-US"/>
          </a:p>
        </p:txBody>
      </p:sp>
    </p:spTree>
    <p:extLst>
      <p:ext uri="{BB962C8B-B14F-4D97-AF65-F5344CB8AC3E}">
        <p14:creationId xmlns:p14="http://schemas.microsoft.com/office/powerpoint/2010/main" val="1220534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your RPR states, you do not have to wait until retirement to elect an option, you can pre-elect at anytime once you are eligible to retire. Generally, your final opportunity to make this election is at retirement.</a:t>
            </a:r>
          </a:p>
          <a:p>
            <a:endParaRPr lang="en-US" dirty="0"/>
          </a:p>
          <a:p>
            <a:r>
              <a:rPr lang="en-US" dirty="0"/>
              <a:t>However, there are advantages and disadvantages to pre-electing an option.</a:t>
            </a:r>
          </a:p>
          <a:p>
            <a:endParaRPr lang="en-US" dirty="0"/>
          </a:p>
          <a:p>
            <a:r>
              <a:rPr lang="en-US" dirty="0"/>
              <a:t>If you die before retirement and you made a preretirement election of an option, your beneficiary will receive a lifetime monthly retirement benefit. The benefit begins immediately after your death, regardless of the ages of your beneficiaries. </a:t>
            </a:r>
          </a:p>
          <a:p>
            <a:endParaRPr lang="en-US" dirty="0"/>
          </a:p>
          <a:p>
            <a:r>
              <a:rPr lang="en-US" dirty="0"/>
              <a:t>In most cases, the benefit will be higher than if you elected an option at the time of retirement.  </a:t>
            </a:r>
          </a:p>
          <a:p>
            <a:endParaRPr lang="en-US" dirty="0"/>
          </a:p>
          <a:p>
            <a:r>
              <a:rPr lang="en-US" dirty="0"/>
              <a:t>If you cancel or change your preretirement election of an option before retiring, or if your option beneficiary dies before you retire, your retirement benefit will be subject to an assessment and may be reduced for life. </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43</a:t>
            </a:fld>
            <a:endParaRPr lang="en-US"/>
          </a:p>
        </p:txBody>
      </p:sp>
    </p:spTree>
    <p:extLst>
      <p:ext uri="{BB962C8B-B14F-4D97-AF65-F5344CB8AC3E}">
        <p14:creationId xmlns:p14="http://schemas.microsoft.com/office/powerpoint/2010/main" val="2138044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elect this beneficiary prior to retirement, you’ll want to log on to your myCalSTRS account. And go to “Complete and Submit Forms.”</a:t>
            </a:r>
          </a:p>
          <a:p>
            <a:endParaRPr lang="en-US" dirty="0"/>
          </a:p>
          <a:p>
            <a:r>
              <a:rPr lang="en-US" b="0" dirty="0"/>
              <a:t>You must be eligible to retire from CalSTRS before you are eligible to submit this form.</a:t>
            </a:r>
          </a:p>
          <a:p>
            <a:endParaRPr lang="en-US" b="0" dirty="0"/>
          </a:p>
          <a:p>
            <a:r>
              <a:rPr lang="en-US" b="0" dirty="0"/>
              <a:t>If applicable, your spouse or registered domestic partner must also sign this form for it to be valid.</a:t>
            </a:r>
          </a:p>
          <a:p>
            <a:endParaRPr lang="en-US" b="0" dirty="0"/>
          </a:p>
          <a:p>
            <a:r>
              <a:rPr lang="en-US" b="0" dirty="0"/>
              <a:t>If CalSTRS doesn’t already have the information, your date of birth and that of your beneficiary will need to be verified.</a:t>
            </a:r>
          </a:p>
          <a:p>
            <a:endParaRPr lang="en-US" b="0" dirty="0"/>
          </a:p>
          <a:p>
            <a:r>
              <a:rPr lang="en-US" b="0" dirty="0"/>
              <a:t>Please note that if you are wanting to election a compound option, that will require a separate form. Look for that on calstrs.com/forms or contact our customer service if you have questions.</a:t>
            </a:r>
          </a:p>
          <a:p>
            <a:endParaRPr lang="en-US" b="0" dirty="0"/>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44</a:t>
            </a:fld>
            <a:endParaRPr lang="en-US"/>
          </a:p>
        </p:txBody>
      </p:sp>
    </p:spTree>
    <p:extLst>
      <p:ext uri="{BB962C8B-B14F-4D97-AF65-F5344CB8AC3E}">
        <p14:creationId xmlns:p14="http://schemas.microsoft.com/office/powerpoint/2010/main" val="796259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to the top of page 3, you will notice information about your one-time death benefit recipient.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thing that will be identified is your coverage. You will either be coverage A or coverage B. This coverage determines the amount that will be paid out upon your passing. Those amounts are named further down in the paragraph.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 already named a recipient for this benefit, you’ll see the name listed here. If not, a message appears to help you get a recipient on file.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should have a recipient designated for this benefit throughout your career and in retirement. Unlike the option beneficiary, this can be changed at anytime with no cost to you.</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45</a:t>
            </a:fld>
            <a:endParaRPr lang="en-US"/>
          </a:p>
        </p:txBody>
      </p:sp>
    </p:spTree>
    <p:extLst>
      <p:ext uri="{BB962C8B-B14F-4D97-AF65-F5344CB8AC3E}">
        <p14:creationId xmlns:p14="http://schemas.microsoft.com/office/powerpoint/2010/main" val="2299457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die, a one-time death benefit is payable to your designated recipient if eligibility requirements are met. The one-time death benefit amount varies depending on whether you have disability and survivor benefits under Coverage A or B and whether you die while working or after retirement. </a:t>
            </a:r>
          </a:p>
          <a:p>
            <a:endParaRPr lang="en-US" dirty="0"/>
          </a:p>
          <a:p>
            <a:r>
              <a:rPr lang="en-US" b="1" dirty="0"/>
              <a:t>Click. </a:t>
            </a:r>
          </a:p>
          <a:p>
            <a:endParaRPr lang="en-US" dirty="0"/>
          </a:p>
          <a:p>
            <a:r>
              <a:rPr lang="en-US" dirty="0"/>
              <a:t>If you have Coverage A, your benefit is $7,093 before or after retirement. </a:t>
            </a:r>
          </a:p>
          <a:p>
            <a:endParaRPr lang="en-US" dirty="0"/>
          </a:p>
          <a:p>
            <a:r>
              <a:rPr lang="en-US" b="1" dirty="0"/>
              <a:t>Click. </a:t>
            </a:r>
          </a:p>
          <a:p>
            <a:endParaRPr lang="en-US" dirty="0"/>
          </a:p>
          <a:p>
            <a:r>
              <a:rPr lang="en-US" dirty="0"/>
              <a:t>If you have Coverage B, your benefit is </a:t>
            </a:r>
            <a:r>
              <a:rPr lang="en-US"/>
              <a:t>$28,372 </a:t>
            </a:r>
            <a:r>
              <a:rPr lang="en-US" dirty="0"/>
              <a:t>before retirement </a:t>
            </a:r>
            <a:r>
              <a:rPr lang="en-US"/>
              <a:t>and $7,093 </a:t>
            </a:r>
            <a:r>
              <a:rPr lang="en-US" dirty="0"/>
              <a:t>after retirement. </a:t>
            </a:r>
          </a:p>
          <a:p>
            <a:endParaRPr lang="en-US" dirty="0"/>
          </a:p>
          <a:p>
            <a:r>
              <a:rPr lang="en-US" dirty="0"/>
              <a:t>We will pay this amount to your estate upon your death if you have no recipient on file. You can designate one or multiple primary and secondary recipients to receive this benefit by completing the </a:t>
            </a:r>
            <a:r>
              <a:rPr lang="en-US" i="1" dirty="0"/>
              <a:t>Recipient Designation</a:t>
            </a:r>
            <a:r>
              <a:rPr lang="en-US" dirty="0"/>
              <a:t> form on </a:t>
            </a:r>
            <a:r>
              <a:rPr lang="en-US" i="1" dirty="0"/>
              <a:t>my</a:t>
            </a:r>
            <a:r>
              <a:rPr lang="en-US" dirty="0"/>
              <a:t>CalSTRS or via the paper</a:t>
            </a:r>
            <a:r>
              <a:rPr lang="en-US" baseline="0" dirty="0"/>
              <a:t> document</a:t>
            </a:r>
            <a:r>
              <a:rPr lang="en-US" dirty="0"/>
              <a:t>.  </a:t>
            </a:r>
          </a:p>
          <a:p>
            <a:r>
              <a:rPr lang="en-US" dirty="0"/>
              <a:t>*Please note:</a:t>
            </a:r>
            <a:r>
              <a:rPr lang="en-US" baseline="0" dirty="0"/>
              <a:t> If you are married, your spouse must sign this form as well.</a:t>
            </a:r>
          </a:p>
          <a:p>
            <a:endParaRPr lang="en-US" baseline="0" dirty="0"/>
          </a:p>
          <a:p>
            <a:r>
              <a:rPr lang="en-US" dirty="0"/>
              <a:t>We recommend you review your recipient designation every five years or after any major life events such as marriage, divorce, or the birth or death of a loved one. </a:t>
            </a:r>
          </a:p>
          <a:p>
            <a:endParaRPr lang="en-US" dirty="0"/>
          </a:p>
          <a:p>
            <a:r>
              <a:rPr lang="en-US" dirty="0"/>
              <a:t>These amounts are subject to change by the Teacher’s retirement board.</a:t>
            </a:r>
          </a:p>
          <a:p>
            <a:endParaRPr lang="en-US"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46</a:t>
            </a:fld>
            <a:endParaRPr lang="en-US" dirty="0"/>
          </a:p>
        </p:txBody>
      </p:sp>
    </p:spTree>
    <p:extLst>
      <p:ext uri="{BB962C8B-B14F-4D97-AF65-F5344CB8AC3E}">
        <p14:creationId xmlns:p14="http://schemas.microsoft.com/office/powerpoint/2010/main" val="1087516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designate the recipient of the one-time death benefit, you’ll want to log on to your myCalSTRS account. And go to “Complete and Submit Forms.”</a:t>
            </a:r>
          </a:p>
          <a:p>
            <a:endParaRPr lang="en-US" dirty="0"/>
          </a:p>
          <a:p>
            <a:r>
              <a:rPr lang="en-US" b="0" dirty="0"/>
              <a:t>You can name one or more recipients, and a primary and secondary recipient should your primary recipient predecease you.</a:t>
            </a:r>
          </a:p>
          <a:p>
            <a:endParaRPr lang="en-US" b="0" dirty="0"/>
          </a:p>
          <a:p>
            <a:r>
              <a:rPr lang="en-US" b="0" dirty="0"/>
              <a:t>Unlike naming an option beneficiary, you can name a person, organization, trust, or estate to receive this benefit.</a:t>
            </a:r>
          </a:p>
          <a:p>
            <a:endParaRPr lang="en-US" b="0" dirty="0"/>
          </a:p>
          <a:p>
            <a:r>
              <a:rPr lang="en-US" b="0" dirty="0"/>
              <a:t>We recommend verifying and updating your recipient designation at least every 5 years throughout your career.</a:t>
            </a:r>
          </a:p>
          <a:p>
            <a:endParaRPr lang="en-US" b="0"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47</a:t>
            </a:fld>
            <a:endParaRPr lang="en-US"/>
          </a:p>
        </p:txBody>
      </p:sp>
    </p:spTree>
    <p:extLst>
      <p:ext uri="{BB962C8B-B14F-4D97-AF65-F5344CB8AC3E}">
        <p14:creationId xmlns:p14="http://schemas.microsoft.com/office/powerpoint/2010/main" val="3752412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a lot of information in a very short time. Hopefully at this point, you all have at least heard of these two types of beneficiaries.</a:t>
            </a:r>
          </a:p>
          <a:p>
            <a:endParaRPr lang="en-US" dirty="0"/>
          </a:p>
          <a:p>
            <a:r>
              <a:rPr lang="en-US" dirty="0"/>
              <a:t>For a recap….</a:t>
            </a:r>
          </a:p>
          <a:p>
            <a:endParaRPr lang="en-US" dirty="0"/>
          </a:p>
          <a:p>
            <a:r>
              <a:rPr lang="en-US" dirty="0"/>
              <a:t>The option beneficiary is the person you name to receive a lifetime monthly benefit after your death. This will then modify your benefit in retirement. Naming this beneficiary is completely voluntary. We know that everybody’s situation is different, so we are not able to recommend one way or the other.</a:t>
            </a:r>
          </a:p>
          <a:p>
            <a:endParaRPr lang="en-US" dirty="0"/>
          </a:p>
          <a:p>
            <a:r>
              <a:rPr lang="en-US" dirty="0"/>
              <a:t>The one-time death benefit recipient is the person you name to receive the one-time payment after your death. Naming this recipient has no effect on your benefit. In fact, CalSTRS recommends you get this recipient on file asap if you haven’t done so already. We also recommend that you check and update this information about every 5 years.</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48</a:t>
            </a:fld>
            <a:endParaRPr lang="en-US"/>
          </a:p>
        </p:txBody>
      </p:sp>
    </p:spTree>
    <p:extLst>
      <p:ext uri="{BB962C8B-B14F-4D97-AF65-F5344CB8AC3E}">
        <p14:creationId xmlns:p14="http://schemas.microsoft.com/office/powerpoint/2010/main" val="3677383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continue flipping or scrolling through your report, you’ll notice some additional information about your disability and survivor benefits. As you see here there is another mention of your coverage type.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49</a:t>
            </a:fld>
            <a:endParaRPr lang="en-US"/>
          </a:p>
        </p:txBody>
      </p:sp>
    </p:spTree>
    <p:extLst>
      <p:ext uri="{BB962C8B-B14F-4D97-AF65-F5344CB8AC3E}">
        <p14:creationId xmlns:p14="http://schemas.microsoft.com/office/powerpoint/2010/main" val="210300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begin with introducing the Near Retirement career webpage that we’ve put together for you. </a:t>
            </a:r>
          </a:p>
          <a:p>
            <a:endParaRPr lang="en-US" b="0" dirty="0"/>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5</a:t>
            </a:fld>
            <a:endParaRPr lang="en-US"/>
          </a:p>
        </p:txBody>
      </p:sp>
    </p:spTree>
    <p:extLst>
      <p:ext uri="{BB962C8B-B14F-4D97-AF65-F5344CB8AC3E}">
        <p14:creationId xmlns:p14="http://schemas.microsoft.com/office/powerpoint/2010/main" val="1983795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about the survivor benefits available from CalSTRS, please download the Survivor Benefits brochure from calstrs.com/publications.</a:t>
            </a:r>
          </a:p>
          <a:p>
            <a:endParaRPr lang="en-US" b="1" dirty="0"/>
          </a:p>
          <a:p>
            <a:r>
              <a:rPr lang="en-US" b="0" dirty="0"/>
              <a:t>In this brochure you will be able to read and learn more about all the benefits available to your survivors.</a:t>
            </a:r>
          </a:p>
          <a:p>
            <a:endParaRPr lang="en-US" b="0" dirty="0"/>
          </a:p>
          <a:p>
            <a:r>
              <a:rPr lang="en-US" b="0" dirty="0"/>
              <a:t>We haven’t talked about it yet, but you can also learn how your Defined Benefit Supplement account is distributed upon your passing.</a:t>
            </a:r>
          </a:p>
          <a:p>
            <a:endParaRPr lang="en-US" b="0" dirty="0"/>
          </a:p>
          <a:p>
            <a:r>
              <a:rPr lang="en-US" b="0" dirty="0"/>
              <a:t>Finally, we recommend you keep this brochure with your important documents and share with your beneficiary.</a:t>
            </a:r>
          </a:p>
          <a:p>
            <a:endParaRPr lang="en-US" b="1" dirty="0"/>
          </a:p>
          <a:p>
            <a:r>
              <a:rPr lang="en-US" b="1" dirty="0"/>
              <a:t>Click. </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50</a:t>
            </a:fld>
            <a:endParaRPr lang="en-US"/>
          </a:p>
        </p:txBody>
      </p:sp>
    </p:spTree>
    <p:extLst>
      <p:ext uri="{BB962C8B-B14F-4D97-AF65-F5344CB8AC3E}">
        <p14:creationId xmlns:p14="http://schemas.microsoft.com/office/powerpoint/2010/main" val="489914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down on page 3, you’ll want to pay special attention to Special Messages section. CalSTRS uses this space to note anything particular to the member's account. In this example our member is being reminded that a. they are eligible to elect a preretirement option and b. they made excess contributions which are being returned.</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51</a:t>
            </a:fld>
            <a:endParaRPr lang="en-US"/>
          </a:p>
        </p:txBody>
      </p:sp>
    </p:spTree>
    <p:extLst>
      <p:ext uri="{BB962C8B-B14F-4D97-AF65-F5344CB8AC3E}">
        <p14:creationId xmlns:p14="http://schemas.microsoft.com/office/powerpoint/2010/main" val="1858947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scroll through your report you might notice a section dedicated to the Defined Benefit Supplement Program. Here you’ll find the interest rate from last fiscal year and a summary of your account activity.</a:t>
            </a:r>
          </a:p>
          <a:p>
            <a:endParaRPr lang="en-US" dirty="0"/>
          </a:p>
          <a:p>
            <a:r>
              <a:rPr lang="en-US" dirty="0"/>
              <a:t>This will give you your account balance as of the end of the previous school year. Unlike the balance of your Defined Benefit account, this number here does determine how much you’ll receive in retirement.</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52</a:t>
            </a:fld>
            <a:endParaRPr lang="en-US"/>
          </a:p>
        </p:txBody>
      </p:sp>
    </p:spTree>
    <p:extLst>
      <p:ext uri="{BB962C8B-B14F-4D97-AF65-F5344CB8AC3E}">
        <p14:creationId xmlns:p14="http://schemas.microsoft.com/office/powerpoint/2010/main" val="3744607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have estimates for the Defined Benefit Supplement account. On this page you will see the same projected ages x and y. For the Defined Benefit Supplement CalSTRS will project the estimated interest your account will accrue from the end of the previous school year until your projected retirement date. If plan to continue working those extra duties, keep in mind that these numbers do not include an estimate for that work.</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r>
              <a:rPr lang="en-US" dirty="0"/>
              <a:t>I previously mentioned that distributions from this account is contingent upon your account balance. So, what you will see here is an estimate of your total DBS account balance with that interest added in.</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r>
              <a:rPr lang="en-US" dirty="0"/>
              <a:t>The next estimates you will notice are annuity amounts. The RPR shows estimates for a lifetime Member-only annuity and for a period certain annuity of 3, 5, or 10 years. Keep in mind that at retirement, you’d be allowed to choose anywhere from 3 to 10 years.</a:t>
            </a:r>
          </a:p>
          <a:p>
            <a:endParaRPr lang="en-US" dirty="0"/>
          </a:p>
          <a:p>
            <a:r>
              <a:rPr lang="en-US" dirty="0"/>
              <a:t>To learn more about the Defined Benefit Supplement account including it history, how its funded, and a full range of the distribution choices you can watch those videos we saw in our website tour.</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53</a:t>
            </a:fld>
            <a:endParaRPr lang="en-US"/>
          </a:p>
        </p:txBody>
      </p:sp>
    </p:spTree>
    <p:extLst>
      <p:ext uri="{BB962C8B-B14F-4D97-AF65-F5344CB8AC3E}">
        <p14:creationId xmlns:p14="http://schemas.microsoft.com/office/powerpoint/2010/main" val="23787306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accessing your DBS funds, you can lots of information here on our Defined Benefit Supplement Program page on calstrs.com under the Members menu and in the Understand Your Benefits section.</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54</a:t>
            </a:fld>
            <a:endParaRPr lang="en-US"/>
          </a:p>
        </p:txBody>
      </p:sp>
    </p:spTree>
    <p:extLst>
      <p:ext uri="{BB962C8B-B14F-4D97-AF65-F5344CB8AC3E}">
        <p14:creationId xmlns:p14="http://schemas.microsoft.com/office/powerpoint/2010/main" val="4258568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already discussed some resources available to you. I’d now like to go more in-depth with some of those resources.</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55</a:t>
            </a:fld>
            <a:endParaRPr lang="en-US"/>
          </a:p>
        </p:txBody>
      </p:sp>
    </p:spTree>
    <p:extLst>
      <p:ext uri="{BB962C8B-B14F-4D97-AF65-F5344CB8AC3E}">
        <p14:creationId xmlns:p14="http://schemas.microsoft.com/office/powerpoint/2010/main" val="4034425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way to increase your retirement income is to increase your additional retirement savings while you are still working. While your contributions for the Defined Benefit are set you can always invest in other retirement accounts if you aren’t already.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Pension2 is the third part of the CalSTRS hybrid that is completely voluntary. It offers 403b, 457b, Roth 403b, and Roth 457b.</a:t>
            </a:r>
          </a:p>
          <a:p>
            <a:endParaRPr lang="en-US"/>
          </a:p>
          <a:p>
            <a:r>
              <a:rPr lang="en-US"/>
              <a:t>Depending on how many years you have left in your career, you might be able to sign up and start a payroll deduction to start saving now. </a:t>
            </a:r>
          </a:p>
          <a:p>
            <a:endParaRPr lang="en-US"/>
          </a:p>
          <a:p>
            <a:r>
              <a:rPr lang="en-US" sz="1200" b="1" kern="1200">
                <a:solidFill>
                  <a:schemeClr val="tx1"/>
                </a:solidFill>
                <a:effectLst/>
                <a:latin typeface="+mn-lt"/>
                <a:ea typeface="+mn-ea"/>
                <a:cs typeface="+mn-cs"/>
              </a:rPr>
              <a:t>Click.</a:t>
            </a: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56</a:t>
            </a:fld>
            <a:endParaRPr lang="en-US"/>
          </a:p>
        </p:txBody>
      </p:sp>
    </p:spTree>
    <p:extLst>
      <p:ext uri="{BB962C8B-B14F-4D97-AF65-F5344CB8AC3E}">
        <p14:creationId xmlns:p14="http://schemas.microsoft.com/office/powerpoint/2010/main" val="1782854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nearing the end of your career, you might not have time to make contributions to build up a healthy amount. Instead, you can look at rolling other supplemental savings plan accounts into Pension2.</a:t>
            </a:r>
          </a:p>
          <a:p>
            <a:endParaRPr lang="en-US" dirty="0"/>
          </a:p>
          <a:p>
            <a:r>
              <a:rPr lang="en-US" dirty="0"/>
              <a:t>Call 888-394-2060 for a statement comparison.</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57</a:t>
            </a:fld>
            <a:endParaRPr lang="en-US"/>
          </a:p>
        </p:txBody>
      </p:sp>
    </p:spTree>
    <p:extLst>
      <p:ext uri="{BB962C8B-B14F-4D97-AF65-F5344CB8AC3E}">
        <p14:creationId xmlns:p14="http://schemas.microsoft.com/office/powerpoint/2010/main" val="2347645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HYBRID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Hi (______), thank you for joining us today. I’d like to give you the opportunity to introduce yourself and how you serve our members.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VOYA REP introduces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 am very happy to be speaking with all of you today and having this opportunity to introduce not only myself, but also the team I work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Provide overview of your background and how long you’ve been in the financial services industry.</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Discuss why you starting working w/VOYA and have a passion for finance.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Provide a brief explanation of what you do for our members: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Statement comparison (what it is and why it’s a good idea to have one)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Rollover Assistance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Enrollment Contributions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Discuss One on One Meetings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Person, Phone, and Zoom</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Meeting before (territory driven  - meeting one on one at MSCs or via telephone)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During (meeting w/all areas via zoom or telephone)</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pandemic (possible mixture or return to territory?)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HYBRID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Thank you for sharing that with us and supporting members throughout California.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will have a polling question near the end of this webinar for those who would like take part in Pension2 or request a statement comparison.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5DEB59-1EEE-D84D-9206-6973285D9F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546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CalSTRS member regardless of what stage of your career you are in, it is very important to be your own advocate. You are your greatest resource!</a:t>
            </a:r>
          </a:p>
          <a:p>
            <a:endParaRPr lang="en-US" dirty="0"/>
          </a:p>
          <a:p>
            <a:r>
              <a:rPr lang="en-US" dirty="0"/>
              <a:t>Review you Retirement Progress Reports annually. Hopefully after today you’re better able to read your RPR and use it as a tool in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your one-time death benefit information is correct.</a:t>
            </a:r>
          </a:p>
          <a:p>
            <a:endParaRPr lang="en-US" dirty="0"/>
          </a:p>
          <a:p>
            <a:r>
              <a:rPr lang="en-US" dirty="0"/>
              <a:t>Get comfortable with our online calculators. Play around with the numbers to find out what options you might have.</a:t>
            </a:r>
          </a:p>
          <a:p>
            <a:endParaRPr lang="en-US" dirty="0"/>
          </a:p>
          <a:p>
            <a:r>
              <a:rPr lang="en-US" dirty="0"/>
              <a:t>Lastly begin researching your options for taking distributions from your investment accounts. This will help you get a more wholistic picture of your income in retirement.</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59</a:t>
            </a:fld>
            <a:endParaRPr lang="en-US"/>
          </a:p>
        </p:txBody>
      </p:sp>
    </p:spTree>
    <p:extLst>
      <p:ext uri="{BB962C8B-B14F-4D97-AF65-F5344CB8AC3E}">
        <p14:creationId xmlns:p14="http://schemas.microsoft.com/office/powerpoint/2010/main" val="335419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created different pages for different stages in your career. Today we are looking at the Near Retirement webpage</a:t>
            </a:r>
          </a:p>
          <a:p>
            <a:endParaRPr lang="en-US" dirty="0"/>
          </a:p>
          <a:p>
            <a:r>
              <a:rPr lang="en-US" dirty="0"/>
              <a:t>The near retirement page acts as a “one stop shop” for retirement information. We’ve collected links to all the pages we felt would be relevant to an educator nearing the end of their career.</a:t>
            </a:r>
          </a:p>
          <a:p>
            <a:endParaRPr lang="en-US" dirty="0"/>
          </a:p>
          <a:p>
            <a:r>
              <a:rPr lang="en-US" dirty="0"/>
              <a:t>This page houses links to forms and publications commonly used by those educators near to retirement.</a:t>
            </a:r>
          </a:p>
          <a:p>
            <a:endParaRPr lang="en-US" dirty="0"/>
          </a:p>
          <a:p>
            <a:r>
              <a:rPr lang="en-US" dirty="0"/>
              <a:t>This information is available to you 24 hours a day, 7 days a week, 365 days a year. Unless of course the site is down for maintenance. </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6</a:t>
            </a:fld>
            <a:endParaRPr lang="en-US"/>
          </a:p>
        </p:txBody>
      </p:sp>
    </p:spTree>
    <p:extLst>
      <p:ext uri="{BB962C8B-B14F-4D97-AF65-F5344CB8AC3E}">
        <p14:creationId xmlns:p14="http://schemas.microsoft.com/office/powerpoint/2010/main" val="2698565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final pages of the RPR you will find additional reading that will tell you more about CalSTRS and your retirement program. There is also a checklist of action items that you might find helpful if you don’t know what to do next.</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A43F08F6-739C-4C21-B14E-CCC4D6A267E9}" type="slidenum">
              <a:rPr lang="en-US" smtClean="0"/>
              <a:t>60</a:t>
            </a:fld>
            <a:endParaRPr lang="en-US"/>
          </a:p>
        </p:txBody>
      </p:sp>
    </p:spTree>
    <p:extLst>
      <p:ext uri="{BB962C8B-B14F-4D97-AF65-F5344CB8AC3E}">
        <p14:creationId xmlns:p14="http://schemas.microsoft.com/office/powerpoint/2010/main" val="2429603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information, we have several online resources. That we have reviewed today. Those include the near-retirement page, your Retirement Progress Report, and please check out our online videos and calculators.</a:t>
            </a:r>
          </a:p>
          <a:p>
            <a:endParaRPr lang="en-US" dirty="0"/>
          </a:p>
          <a:p>
            <a:r>
              <a:rPr lang="en-US" dirty="0"/>
              <a:t>You can schedule a group or individual benefits planning session.</a:t>
            </a:r>
          </a:p>
          <a:p>
            <a:endParaRPr lang="en-US" dirty="0"/>
          </a:p>
          <a:p>
            <a:r>
              <a:rPr lang="en-US" dirty="0"/>
              <a:t>We also have webinars that you can attend. Some that you might find informative are My Retirement Decisions, Protect Your Future, the third webinar in a part of our 3–part financial awareness series that really focuses on financial literacy. Finally we have Retire Now or Later to help you decide when the right time to retire might be.</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sz="1200" b="1"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D40C6A29-4676-420C-BBE3-ACC2B80F64D4}" type="slidenum">
              <a:rPr lang="en-US" smtClean="0"/>
              <a:t>61</a:t>
            </a:fld>
            <a:endParaRPr lang="en-US" dirty="0"/>
          </a:p>
        </p:txBody>
      </p:sp>
    </p:spTree>
    <p:extLst>
      <p:ext uri="{BB962C8B-B14F-4D97-AF65-F5344CB8AC3E}">
        <p14:creationId xmlns:p14="http://schemas.microsoft.com/office/powerpoint/2010/main" val="25609079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other questions or want to learn more about Pension2, call 888-394-2060 or visit pension2.com</a:t>
            </a:r>
          </a:p>
          <a:p>
            <a:endParaRPr lang="en-US" dirty="0"/>
          </a:p>
          <a:p>
            <a:r>
              <a:rPr lang="en-US" sz="1200" b="1" kern="1200" dirty="0">
                <a:solidFill>
                  <a:schemeClr val="tx1"/>
                </a:solidFill>
                <a:effectLst/>
                <a:latin typeface="+mn-lt"/>
                <a:ea typeface="+mn-ea"/>
                <a:cs typeface="+mn-cs"/>
              </a:rPr>
              <a:t>Click.</a:t>
            </a:r>
            <a:endParaRPr lang="en-US" sz="1200" b="1" kern="1200" dirty="0">
              <a:solidFill>
                <a:schemeClr val="tx1"/>
              </a:solidFill>
              <a:effectLst/>
              <a:latin typeface="+mn-lt"/>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A43F08F6-739C-4C21-B14E-CCC4D6A267E9}" type="slidenum">
              <a:rPr lang="en-US" smtClean="0"/>
              <a:t>62</a:t>
            </a:fld>
            <a:endParaRPr lang="en-US"/>
          </a:p>
        </p:txBody>
      </p:sp>
    </p:spTree>
    <p:extLst>
      <p:ext uri="{BB962C8B-B14F-4D97-AF65-F5344CB8AC3E}">
        <p14:creationId xmlns:p14="http://schemas.microsoft.com/office/powerpoint/2010/main" val="1884267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If you find you have questions after today’s webinar, please contact us. You can log on to your myCalSTRS account and send us a secure message 24/7. Or call us m-f, 8-5. We are here to help you get to retirement.</a:t>
            </a:r>
          </a:p>
          <a:p>
            <a:endParaRPr lang="en-US"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5603-74C4-E742-BD88-2534A6282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21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have noticed that we have a brand new and refreshed website. CalSTRS had the goal of making this website easier to navigate for our members.</a:t>
            </a:r>
          </a:p>
          <a:p>
            <a:endParaRPr lang="en-US" dirty="0"/>
          </a:p>
          <a:p>
            <a:r>
              <a:rPr lang="en-US" dirty="0"/>
              <a:t>The first menu I want you to take a look at is “Members.” If you want to follow along, please note that you don’t have to click on this menu. Just hover your mouse over it and a menu will drop down.</a:t>
            </a:r>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7</a:t>
            </a:fld>
            <a:endParaRPr lang="en-US"/>
          </a:p>
        </p:txBody>
      </p:sp>
    </p:spTree>
    <p:extLst>
      <p:ext uri="{BB962C8B-B14F-4D97-AF65-F5344CB8AC3E}">
        <p14:creationId xmlns:p14="http://schemas.microsoft.com/office/powerpoint/2010/main" val="32930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click on members, this is what that drop down menu looks like.</a:t>
            </a:r>
          </a:p>
          <a:p>
            <a:endParaRPr lang="en-US" dirty="0"/>
          </a:p>
          <a:p>
            <a:r>
              <a:rPr lang="en-US" dirty="0"/>
              <a:t>You’ll see it’s simple to find the different pages we have dedicated to the 3 stages of your career. </a:t>
            </a:r>
          </a:p>
          <a:p>
            <a:endParaRPr lang="en-US" dirty="0"/>
          </a:p>
          <a:p>
            <a:r>
              <a:rPr lang="en-US" dirty="0"/>
              <a:t>Today, we will visit the Near career webpage. But the rest of these links are helpful too! I hope you’ll explore the Members section after today’s webinar.</a:t>
            </a:r>
          </a:p>
          <a:p>
            <a:r>
              <a:rPr lang="en-US" b="1" dirty="0"/>
              <a:t>Click.</a:t>
            </a:r>
          </a:p>
          <a:p>
            <a:endParaRPr lang="en-US" b="1" dirty="0"/>
          </a:p>
        </p:txBody>
      </p:sp>
      <p:sp>
        <p:nvSpPr>
          <p:cNvPr id="4" name="Slide Number Placeholder 3"/>
          <p:cNvSpPr>
            <a:spLocks noGrp="1"/>
          </p:cNvSpPr>
          <p:nvPr>
            <p:ph type="sldNum" sz="quarter" idx="5"/>
          </p:nvPr>
        </p:nvSpPr>
        <p:spPr/>
        <p:txBody>
          <a:bodyPr/>
          <a:lstStyle/>
          <a:p>
            <a:fld id="{A43F08F6-739C-4C21-B14E-CCC4D6A267E9}" type="slidenum">
              <a:rPr lang="en-US" smtClean="0"/>
              <a:t>8</a:t>
            </a:fld>
            <a:endParaRPr lang="en-US"/>
          </a:p>
        </p:txBody>
      </p:sp>
    </p:spTree>
    <p:extLst>
      <p:ext uri="{BB962C8B-B14F-4D97-AF65-F5344CB8AC3E}">
        <p14:creationId xmlns:p14="http://schemas.microsoft.com/office/powerpoint/2010/main" val="1507367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Near career in the menu, it should bring you to this page. You’ll notice the blue throughout the presentation and the blue icons on this page. Each stage has its own color, Near career is blue!</a:t>
            </a:r>
          </a:p>
          <a:p>
            <a:endParaRPr lang="en-US" dirty="0"/>
          </a:p>
          <a:p>
            <a:r>
              <a:rPr lang="en-US" dirty="0"/>
              <a:t>You’ll want to scroll down to see all the resources.</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A43F08F6-739C-4C21-B14E-CCC4D6A267E9}" type="slidenum">
              <a:rPr lang="en-US" smtClean="0"/>
              <a:t>9</a:t>
            </a:fld>
            <a:endParaRPr lang="en-US"/>
          </a:p>
        </p:txBody>
      </p:sp>
    </p:spTree>
    <p:extLst>
      <p:ext uri="{BB962C8B-B14F-4D97-AF65-F5344CB8AC3E}">
        <p14:creationId xmlns:p14="http://schemas.microsoft.com/office/powerpoint/2010/main" val="774543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DCEE08-93A9-4AD3-85DC-F5263AE75597}"/>
              </a:ext>
            </a:extLst>
          </p:cNvPr>
          <p:cNvSpPr>
            <a:spLocks noGrp="1"/>
          </p:cNvSpPr>
          <p:nvPr>
            <p:ph type="ctrTitle"/>
          </p:nvPr>
        </p:nvSpPr>
        <p:spPr>
          <a:xfrm>
            <a:off x="252663" y="683565"/>
            <a:ext cx="1057660" cy="724134"/>
          </a:xfrm>
          <a:prstGeom prst="rect">
            <a:avLst/>
          </a:prstGeom>
        </p:spPr>
        <p:txBody>
          <a:bodyPr anchor="b">
            <a:noAutofit/>
          </a:bodyPr>
          <a:lstStyle>
            <a:lvl1pPr algn="r">
              <a:defRPr sz="2400">
                <a:solidFill>
                  <a:srgbClr val="306094"/>
                </a:solidFill>
              </a:defRPr>
            </a:lvl1pPr>
          </a:lstStyle>
          <a:p>
            <a:r>
              <a:rPr lang="en-US" dirty="0"/>
              <a:t>Click</a:t>
            </a:r>
          </a:p>
        </p:txBody>
      </p:sp>
      <p:pic>
        <p:nvPicPr>
          <p:cNvPr id="11" name="Picture 10" descr="HD-ShadowLong.png">
            <a:extLst>
              <a:ext uri="{FF2B5EF4-FFF2-40B4-BE49-F238E27FC236}">
                <a16:creationId xmlns:a16="http://schemas.microsoft.com/office/drawing/2014/main" id="{68C02E94-59A9-4426-9016-AF13436080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6585" b="-3871"/>
          <a:stretch/>
        </p:blipFill>
        <p:spPr>
          <a:xfrm>
            <a:off x="0" y="1410981"/>
            <a:ext cx="1400222" cy="333597"/>
          </a:xfrm>
          <a:prstGeom prst="rect">
            <a:avLst/>
          </a:prstGeom>
        </p:spPr>
      </p:pic>
      <p:sp>
        <p:nvSpPr>
          <p:cNvPr id="7" name="Rectangle 6">
            <a:extLst>
              <a:ext uri="{FF2B5EF4-FFF2-40B4-BE49-F238E27FC236}">
                <a16:creationId xmlns:a16="http://schemas.microsoft.com/office/drawing/2014/main" id="{92D3D9DD-3DAF-4731-826B-DED3BB81CDD1}"/>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1B7A9A-2C3F-473F-B463-0F6BC40C057D}"/>
              </a:ext>
            </a:extLst>
          </p:cNvPr>
          <p:cNvSpPr/>
          <p:nvPr userDrawn="1"/>
        </p:nvSpPr>
        <p:spPr bwMode="ltGray">
          <a:xfrm>
            <a:off x="0" y="493299"/>
            <a:ext cx="131032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1"/>
    </p:custDataLst>
    <p:extLst>
      <p:ext uri="{BB962C8B-B14F-4D97-AF65-F5344CB8AC3E}">
        <p14:creationId xmlns:p14="http://schemas.microsoft.com/office/powerpoint/2010/main" val="3982604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3_Two Content">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A691D659-EBC9-4045-AA4D-8EB2B0F4FA7F}"/>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BFDF41B-CCAC-4C0A-926C-C75614F4BE51}"/>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a:xfrm>
            <a:off x="850392" y="365760"/>
            <a:ext cx="10213848" cy="1088136"/>
          </a:xfrm>
        </p:spPr>
        <p:txBody>
          <a:bodyPr>
            <a:normAutofit/>
          </a:bodyPr>
          <a:lstStyle>
            <a:lvl1pPr>
              <a:defRPr sz="44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2418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443315BA-80A8-4EBB-8AF9-E97212376A50}"/>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3" name="Freeform: Shape 12">
            <a:extLst>
              <a:ext uri="{FF2B5EF4-FFF2-40B4-BE49-F238E27FC236}">
                <a16:creationId xmlns:a16="http://schemas.microsoft.com/office/drawing/2014/main" id="{BBA86E1F-6B89-4D54-A5AF-BF0B4E7A2AF0}"/>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F52B935-D7E2-431B-BAAA-EF1F43DD8F97}"/>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50392" y="365126"/>
            <a:ext cx="10213842" cy="1087835"/>
          </a:xfrm>
        </p:spPr>
        <p:txBody>
          <a:bodyPr>
            <a:normAutofit/>
          </a:bodyPr>
          <a:lstStyle>
            <a:lvl1pPr>
              <a:defRPr sz="4400" b="1">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noAutofit/>
          </a:bodyP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0244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mparison 3 column">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A025011C-C3D9-4524-825A-0C80E33E6839}"/>
              </a:ext>
            </a:extLst>
          </p:cNvPr>
          <p:cNvPicPr>
            <a:picLocks noChangeAspect="1"/>
          </p:cNvPicPr>
          <p:nvPr userDrawn="1"/>
        </p:nvPicPr>
        <p:blipFill rotWithShape="1">
          <a:blip r:embed="rId2"/>
          <a:srcRect l="54302" b="35699"/>
          <a:stretch/>
        </p:blipFill>
        <p:spPr>
          <a:xfrm>
            <a:off x="-1" y="5698092"/>
            <a:ext cx="906651" cy="1159908"/>
          </a:xfrm>
          <a:prstGeom prst="rect">
            <a:avLst/>
          </a:prstGeom>
        </p:spPr>
      </p:pic>
      <p:sp>
        <p:nvSpPr>
          <p:cNvPr id="16" name="Title 9">
            <a:extLst>
              <a:ext uri="{FF2B5EF4-FFF2-40B4-BE49-F238E27FC236}">
                <a16:creationId xmlns:a16="http://schemas.microsoft.com/office/drawing/2014/main" id="{B1D22BF6-49E5-4083-8237-9C30EBEE3CED}"/>
              </a:ext>
            </a:extLst>
          </p:cNvPr>
          <p:cNvSpPr txBox="1">
            <a:spLocks noChangeAspect="1"/>
          </p:cNvSpPr>
          <p:nvPr userDrawn="1"/>
        </p:nvSpPr>
        <p:spPr>
          <a:xfrm>
            <a:off x="8144256"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14" name="Title 9">
            <a:extLst>
              <a:ext uri="{FF2B5EF4-FFF2-40B4-BE49-F238E27FC236}">
                <a16:creationId xmlns:a16="http://schemas.microsoft.com/office/drawing/2014/main" id="{0DA5D774-6D49-49A1-B8C4-130C9629014A}"/>
              </a:ext>
            </a:extLst>
          </p:cNvPr>
          <p:cNvSpPr txBox="1">
            <a:spLocks noChangeAspect="1"/>
          </p:cNvSpPr>
          <p:nvPr userDrawn="1"/>
        </p:nvSpPr>
        <p:spPr>
          <a:xfrm>
            <a:off x="304800"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15" name="Title 9">
            <a:extLst>
              <a:ext uri="{FF2B5EF4-FFF2-40B4-BE49-F238E27FC236}">
                <a16:creationId xmlns:a16="http://schemas.microsoft.com/office/drawing/2014/main" id="{CC5244B5-FAB4-47DC-AF52-31EE0139499A}"/>
              </a:ext>
            </a:extLst>
          </p:cNvPr>
          <p:cNvSpPr txBox="1">
            <a:spLocks noChangeAspect="1"/>
          </p:cNvSpPr>
          <p:nvPr userDrawn="1"/>
        </p:nvSpPr>
        <p:spPr>
          <a:xfrm>
            <a:off x="4224528" y="2684462"/>
            <a:ext cx="3657600" cy="3657600"/>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lumMod val="85000"/>
              <a:alpha val="95000"/>
            </a:schemeClr>
          </a:solidFill>
        </p:spPr>
        <p:txBody>
          <a:bodyPr vert="horz" wrap="square" lIns="457200" tIns="2743200" rIns="457200" bIns="2331720" rtlCol="0" anchor="b" anchorCtr="0">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dirty="0"/>
          </a:p>
        </p:txBody>
      </p:sp>
      <p:sp>
        <p:nvSpPr>
          <p:cNvPr id="18" name="Freeform: Shape 17">
            <a:extLst>
              <a:ext uri="{FF2B5EF4-FFF2-40B4-BE49-F238E27FC236}">
                <a16:creationId xmlns:a16="http://schemas.microsoft.com/office/drawing/2014/main" id="{CBD9C2B8-20C7-4686-9468-959E1E73C03E}"/>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73EB143-EFBF-4586-9BB9-82CE66D6E043}"/>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50392" y="365125"/>
            <a:ext cx="10213848" cy="1088136"/>
          </a:xfrm>
        </p:spPr>
        <p:txBody>
          <a:bodyPr>
            <a:normAutofit/>
          </a:bodyPr>
          <a:lstStyle>
            <a:lvl1pPr>
              <a:defRPr sz="4400" b="1">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98188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2 medium pictures">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0B2C32C-04D4-4E5C-8326-18A6203F2400}"/>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50392" y="365760"/>
            <a:ext cx="5120640" cy="1325880"/>
          </a:xfrm>
        </p:spPr>
        <p:txBody>
          <a:bodyPr>
            <a:normAutofit/>
          </a:bodyPr>
          <a:lstStyle>
            <a:lvl1pPr>
              <a:defRPr sz="4400" b="1">
                <a:solidFill>
                  <a:schemeClr val="tx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solidFill>
                  <a:schemeClr val="tx1"/>
                </a:solidFill>
              </a:defRPr>
            </a:lvl1pPr>
            <a:lvl2pPr marL="228600">
              <a:defRPr>
                <a:solidFill>
                  <a:schemeClr val="tx1"/>
                </a:solidFill>
              </a:defRPr>
            </a:lvl2pPr>
            <a:lvl3pPr marL="457200">
              <a:defRPr>
                <a:solidFill>
                  <a:schemeClr val="tx1"/>
                </a:solidFill>
              </a:defRPr>
            </a:lvl3pPr>
            <a:lvl4pPr marL="685800">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2212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bg1">
              <a:lumMod val="75000"/>
            </a:schemeClr>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2CF1407-2679-47D8-AD33-CF5076678B49}"/>
              </a:ext>
            </a:extLst>
          </p:cNvPr>
          <p:cNvSpPr/>
          <p:nvPr userDrawn="1"/>
        </p:nvSpPr>
        <p:spPr>
          <a:xfrm>
            <a:off x="0" y="0"/>
            <a:ext cx="12192000" cy="6857999"/>
          </a:xfrm>
          <a:prstGeom prst="rect">
            <a:avLst/>
          </a:prstGeom>
          <a:solidFill>
            <a:srgbClr val="457FC1">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normAutofit/>
          </a:bodyPr>
          <a:lstStyle>
            <a:lvl1pPr algn="ctr">
              <a:defRPr sz="4400" b="1">
                <a:solidFill>
                  <a:schemeClr val="tx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solidFill>
                  <a:schemeClr val="tx1"/>
                </a:solidFill>
              </a:defRPr>
            </a:lvl1pPr>
            <a:lvl2pPr marL="228600">
              <a:defRPr sz="1800">
                <a:solidFill>
                  <a:schemeClr val="tx1"/>
                </a:solidFill>
              </a:defRPr>
            </a:lvl2pPr>
            <a:lvl3pPr marL="457200">
              <a:defRPr sz="18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37193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89483183-2200-4387-90DD-A807702210BE}"/>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8" name="Freeform: Shape 7">
            <a:extLst>
              <a:ext uri="{FF2B5EF4-FFF2-40B4-BE49-F238E27FC236}">
                <a16:creationId xmlns:a16="http://schemas.microsoft.com/office/drawing/2014/main" id="{C5127A42-77A8-4D98-A06E-2AB8E2BC2E1A}"/>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FF2FEC2-5D78-48B7-A8E3-139C4CC8EFEA}"/>
              </a:ext>
            </a:extLst>
          </p:cNvPr>
          <p:cNvSpPr/>
          <p:nvPr userDrawn="1"/>
        </p:nvSpPr>
        <p:spPr>
          <a:xfrm>
            <a:off x="0" y="0"/>
            <a:ext cx="12192000" cy="6857999"/>
          </a:xfrm>
          <a:prstGeom prst="rect">
            <a:avLst/>
          </a:prstGeom>
          <a:solidFill>
            <a:srgbClr val="457FC1">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175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384BC05B-B20F-4A85-B938-5D30FEDF2243}"/>
              </a:ext>
            </a:extLst>
          </p:cNvPr>
          <p:cNvPicPr>
            <a:picLocks noChangeAspect="1"/>
          </p:cNvPicPr>
          <p:nvPr userDrawn="1"/>
        </p:nvPicPr>
        <p:blipFill rotWithShape="1">
          <a:blip r:embed="rId3"/>
          <a:srcRect l="50352"/>
          <a:stretch/>
        </p:blipFill>
        <p:spPr>
          <a:xfrm>
            <a:off x="0" y="4419022"/>
            <a:ext cx="985016" cy="1803879"/>
          </a:xfrm>
          <a:prstGeom prst="rect">
            <a:avLst/>
          </a:prstGeom>
        </p:spPr>
      </p:pic>
      <p:sp>
        <p:nvSpPr>
          <p:cNvPr id="9" name="Freeform: Shape 8">
            <a:extLst>
              <a:ext uri="{FF2B5EF4-FFF2-40B4-BE49-F238E27FC236}">
                <a16:creationId xmlns:a16="http://schemas.microsoft.com/office/drawing/2014/main" id="{6B6C8C9C-1A32-4C5E-8B80-E4A7DF9E55B7}"/>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92ED75-C077-46FA-B140-7F6B841A8009}"/>
              </a:ext>
            </a:extLst>
          </p:cNvPr>
          <p:cNvSpPr/>
          <p:nvPr userDrawn="1"/>
        </p:nvSpPr>
        <p:spPr>
          <a:xfrm>
            <a:off x="0" y="0"/>
            <a:ext cx="12192000" cy="6857999"/>
          </a:xfrm>
          <a:prstGeom prst="rect">
            <a:avLst/>
          </a:prstGeom>
          <a:solidFill>
            <a:srgbClr val="457FC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a:xfrm>
            <a:off x="850392" y="365760"/>
            <a:ext cx="10213848" cy="1088136"/>
          </a:xfrm>
        </p:spPr>
        <p:txBody>
          <a:bodyPr>
            <a:normAutofit/>
          </a:bodyPr>
          <a:lstStyle>
            <a:lvl1pPr>
              <a:defRPr sz="4400" b="1">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259600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384BC05B-B20F-4A85-B938-5D30FEDF2243}"/>
              </a:ext>
            </a:extLst>
          </p:cNvPr>
          <p:cNvPicPr>
            <a:picLocks noChangeAspect="1"/>
          </p:cNvPicPr>
          <p:nvPr userDrawn="1"/>
        </p:nvPicPr>
        <p:blipFill rotWithShape="1">
          <a:blip r:embed="rId3"/>
          <a:srcRect l="50352"/>
          <a:stretch/>
        </p:blipFill>
        <p:spPr>
          <a:xfrm>
            <a:off x="0" y="4419022"/>
            <a:ext cx="985016" cy="1803879"/>
          </a:xfrm>
          <a:prstGeom prst="rect">
            <a:avLst/>
          </a:prstGeom>
        </p:spPr>
      </p:pic>
      <p:pic>
        <p:nvPicPr>
          <p:cNvPr id="4" name="Picture 3" descr="Shape, circle&#10;&#10;Description automatically generated">
            <a:extLst>
              <a:ext uri="{FF2B5EF4-FFF2-40B4-BE49-F238E27FC236}">
                <a16:creationId xmlns:a16="http://schemas.microsoft.com/office/drawing/2014/main" id="{E2CC2223-E4D8-4B47-88EF-65BE828B868C}"/>
              </a:ext>
            </a:extLst>
          </p:cNvPr>
          <p:cNvPicPr>
            <a:picLocks noChangeAspect="1"/>
          </p:cNvPicPr>
          <p:nvPr userDrawn="1"/>
        </p:nvPicPr>
        <p:blipFill rotWithShape="1">
          <a:blip r:embed="rId4">
            <a:alphaModFix/>
            <a:duotone>
              <a:prstClr val="black"/>
              <a:schemeClr val="tx2">
                <a:tint val="45000"/>
                <a:satMod val="400000"/>
              </a:schemeClr>
            </a:duotone>
            <a:extLst>
              <a:ext uri="{28A0092B-C50C-407E-A947-70E740481C1C}">
                <a14:useLocalDpi xmlns:a14="http://schemas.microsoft.com/office/drawing/2010/main" val="0"/>
              </a:ext>
            </a:extLst>
          </a:blip>
          <a:srcRect l="47772" t="6322" b="9880"/>
          <a:stretch/>
        </p:blipFill>
        <p:spPr>
          <a:xfrm>
            <a:off x="0" y="-1"/>
            <a:ext cx="3634290" cy="6857999"/>
          </a:xfrm>
          <a:prstGeom prst="rect">
            <a:avLst/>
          </a:prstGeom>
        </p:spPr>
      </p:pic>
      <p:sp>
        <p:nvSpPr>
          <p:cNvPr id="9" name="Freeform: Shape 8">
            <a:extLst>
              <a:ext uri="{FF2B5EF4-FFF2-40B4-BE49-F238E27FC236}">
                <a16:creationId xmlns:a16="http://schemas.microsoft.com/office/drawing/2014/main" id="{6B6C8C9C-1A32-4C5E-8B80-E4A7DF9E55B7}"/>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92ED75-C077-46FA-B140-7F6B841A8009}"/>
              </a:ext>
            </a:extLst>
          </p:cNvPr>
          <p:cNvSpPr/>
          <p:nvPr userDrawn="1"/>
        </p:nvSpPr>
        <p:spPr>
          <a:xfrm>
            <a:off x="0" y="0"/>
            <a:ext cx="12192000" cy="6857999"/>
          </a:xfrm>
          <a:prstGeom prst="rect">
            <a:avLst/>
          </a:prstGeom>
          <a:solidFill>
            <a:srgbClr val="457FC1">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a:xfrm>
            <a:off x="219075" y="2540215"/>
            <a:ext cx="2695575" cy="1371600"/>
          </a:xfrm>
        </p:spPr>
        <p:txBody>
          <a:bodyPr>
            <a:noAutofit/>
          </a:bodyPr>
          <a:lstStyle>
            <a:lvl1pPr>
              <a:defRPr sz="4400" b="1">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22570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A5689B60-F294-4338-9AE9-7FAB12BA1BDD}"/>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1" name="Freeform: Shape 10">
            <a:extLst>
              <a:ext uri="{FF2B5EF4-FFF2-40B4-BE49-F238E27FC236}">
                <a16:creationId xmlns:a16="http://schemas.microsoft.com/office/drawing/2014/main" id="{F1A12633-2DF7-42C8-9798-B72DB5CFA27F}"/>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2334DF4-9C7E-490D-B43E-CD721CD6912B}"/>
              </a:ext>
            </a:extLst>
          </p:cNvPr>
          <p:cNvSpPr/>
          <p:nvPr userDrawn="1"/>
        </p:nvSpPr>
        <p:spPr>
          <a:xfrm>
            <a:off x="0" y="0"/>
            <a:ext cx="12192000" cy="6857999"/>
          </a:xfrm>
          <a:prstGeom prst="rect">
            <a:avLst/>
          </a:prstGeom>
          <a:solidFill>
            <a:srgbClr val="457FC1">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50392" y="365760"/>
            <a:ext cx="3932237" cy="1600200"/>
          </a:xfrm>
        </p:spPr>
        <p:txBody>
          <a:bodyPr anchor="b">
            <a:noAutofit/>
          </a:bodyPr>
          <a:lstStyle>
            <a:lvl1pPr>
              <a:defRPr sz="44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5565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06D40E13-D803-4490-8415-5668D57E3A59}"/>
              </a:ext>
            </a:extLst>
          </p:cNvPr>
          <p:cNvPicPr>
            <a:picLocks noChangeAspect="1"/>
          </p:cNvPicPr>
          <p:nvPr userDrawn="1"/>
        </p:nvPicPr>
        <p:blipFill rotWithShape="1">
          <a:blip r:embed="rId2"/>
          <a:srcRect l="50352"/>
          <a:stretch/>
        </p:blipFill>
        <p:spPr>
          <a:xfrm>
            <a:off x="0" y="4419022"/>
            <a:ext cx="985016" cy="1803879"/>
          </a:xfrm>
          <a:prstGeom prst="rect">
            <a:avLst/>
          </a:prstGeom>
        </p:spPr>
      </p:pic>
      <p:sp>
        <p:nvSpPr>
          <p:cNvPr id="11" name="Freeform: Shape 10">
            <a:extLst>
              <a:ext uri="{FF2B5EF4-FFF2-40B4-BE49-F238E27FC236}">
                <a16:creationId xmlns:a16="http://schemas.microsoft.com/office/drawing/2014/main" id="{E31C72EF-95F2-4C57-A6D9-45D9C4AA6C56}"/>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1D92FBD-A7A1-45D2-B9EF-DDD5A5A1A990}"/>
              </a:ext>
            </a:extLst>
          </p:cNvPr>
          <p:cNvSpPr/>
          <p:nvPr userDrawn="1"/>
        </p:nvSpPr>
        <p:spPr>
          <a:xfrm>
            <a:off x="0" y="0"/>
            <a:ext cx="12192000" cy="6857999"/>
          </a:xfrm>
          <a:prstGeom prst="rect">
            <a:avLst/>
          </a:prstGeom>
          <a:solidFill>
            <a:srgbClr val="457FC1">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50392" y="365760"/>
            <a:ext cx="3932237" cy="1600200"/>
          </a:xfrm>
        </p:spPr>
        <p:txBody>
          <a:bodyPr anchor="b">
            <a:noAutofit/>
          </a:bodyPr>
          <a:lstStyle>
            <a:lvl1pPr>
              <a:defRPr sz="4400" b="1">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210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5DAF0E7E-5E5A-46FE-A849-3C59C3EDAA99}"/>
              </a:ext>
            </a:extLst>
          </p:cNvPr>
          <p:cNvPicPr>
            <a:picLocks noChangeAspect="1"/>
          </p:cNvPicPr>
          <p:nvPr userDrawn="1"/>
        </p:nvPicPr>
        <p:blipFill>
          <a:blip r:embed="rId3"/>
          <a:stretch>
            <a:fillRect/>
          </a:stretch>
        </p:blipFill>
        <p:spPr>
          <a:xfrm>
            <a:off x="1473301" y="4145194"/>
            <a:ext cx="2169643" cy="2169643"/>
          </a:xfrm>
          <a:prstGeom prst="rect">
            <a:avLst/>
          </a:prstGeom>
        </p:spPr>
      </p:pic>
      <p:pic>
        <p:nvPicPr>
          <p:cNvPr id="7" name="Picture 6" descr="Icon&#10;&#10;Description automatically generated">
            <a:extLst>
              <a:ext uri="{FF2B5EF4-FFF2-40B4-BE49-F238E27FC236}">
                <a16:creationId xmlns:a16="http://schemas.microsoft.com/office/drawing/2014/main" id="{6732BD74-0729-4C91-8824-E81F96808C59}"/>
              </a:ext>
            </a:extLst>
          </p:cNvPr>
          <p:cNvPicPr>
            <a:picLocks noChangeAspect="1"/>
          </p:cNvPicPr>
          <p:nvPr userDrawn="1"/>
        </p:nvPicPr>
        <p:blipFill rotWithShape="1">
          <a:blip r:embed="rId4"/>
          <a:srcRect l="31361" t="37736"/>
          <a:stretch/>
        </p:blipFill>
        <p:spPr>
          <a:xfrm>
            <a:off x="0" y="-2"/>
            <a:ext cx="1854385" cy="959265"/>
          </a:xfrm>
          <a:prstGeom prst="rect">
            <a:avLst/>
          </a:prstGeom>
        </p:spPr>
      </p:pic>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9535837-90D3-4ECE-922F-ABB463E78486}"/>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b="1">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2686945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B67AA7-66CA-3E49-8F26-18A0A39F86D0}"/>
              </a:ext>
            </a:extLst>
          </p:cNvPr>
          <p:cNvPicPr>
            <a:picLocks noChangeAspect="1"/>
          </p:cNvPicPr>
          <p:nvPr userDrawn="1"/>
        </p:nvPicPr>
        <p:blipFill>
          <a:blip r:embed="rId2"/>
          <a:stretch>
            <a:fillRect/>
          </a:stretch>
        </p:blipFill>
        <p:spPr>
          <a:xfrm>
            <a:off x="0" y="-57150"/>
            <a:ext cx="12293600" cy="6915150"/>
          </a:xfrm>
          <a:prstGeom prst="rect">
            <a:avLst/>
          </a:prstGeom>
        </p:spPr>
      </p:pic>
      <p:sp>
        <p:nvSpPr>
          <p:cNvPr id="2" name="Title 1"/>
          <p:cNvSpPr>
            <a:spLocks noGrp="1"/>
          </p:cNvSpPr>
          <p:nvPr>
            <p:ph type="ctrTitle" hasCustomPrompt="1"/>
          </p:nvPr>
        </p:nvSpPr>
        <p:spPr>
          <a:xfrm>
            <a:off x="1749213" y="1312232"/>
            <a:ext cx="6861387" cy="898843"/>
          </a:xfrm>
        </p:spPr>
        <p:txBody>
          <a:bodyPr anchor="b">
            <a:normAutofit/>
          </a:bodyPr>
          <a:lstStyle>
            <a:lvl1pPr algn="ctr">
              <a:defRPr sz="5500" baseline="0">
                <a:solidFill>
                  <a:schemeClr val="tx1">
                    <a:lumMod val="75000"/>
                    <a:lumOff val="25000"/>
                  </a:schemeClr>
                </a:solidFill>
              </a:defRPr>
            </a:lvl1pPr>
          </a:lstStyle>
          <a:p>
            <a:r>
              <a:rPr lang="en-US" dirty="0"/>
              <a:t>P2 Title Slide</a:t>
            </a:r>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4" name="Date Placeholder 3"/>
          <p:cNvSpPr>
            <a:spLocks noGrp="1"/>
          </p:cNvSpPr>
          <p:nvPr>
            <p:ph type="dt" sz="half" idx="10"/>
          </p:nvPr>
        </p:nvSpPr>
        <p:spPr/>
        <p:txBody>
          <a:bodyPr/>
          <a:lstStyle/>
          <a:p>
            <a:fld id="{2A6CFC8B-A69E-1547-B1E8-FB3CEEB53776}"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19403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DAFC47-3769-0F47-B132-13784B2E09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665307" y="1422400"/>
            <a:ext cx="6861387" cy="898843"/>
          </a:xfrm>
        </p:spPr>
        <p:txBody>
          <a:bodyPr anchor="b">
            <a:normAutofit/>
          </a:bodyPr>
          <a:lstStyle>
            <a:lvl1pPr algn="ctr">
              <a:defRPr sz="5500" baseline="0">
                <a:solidFill>
                  <a:schemeClr val="tx1">
                    <a:lumMod val="75000"/>
                    <a:lumOff val="25000"/>
                  </a:schemeClr>
                </a:solidFill>
              </a:defRPr>
            </a:lvl1pPr>
          </a:lstStyle>
          <a:p>
            <a:r>
              <a:rPr lang="en-US" dirty="0"/>
              <a:t>P2 Title Slide</a:t>
            </a:r>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4" name="Date Placeholder 3"/>
          <p:cNvSpPr>
            <a:spLocks noGrp="1"/>
          </p:cNvSpPr>
          <p:nvPr>
            <p:ph type="dt" sz="half" idx="10"/>
          </p:nvPr>
        </p:nvSpPr>
        <p:spPr/>
        <p:txBody>
          <a:bodyPr/>
          <a:lstStyle/>
          <a:p>
            <a:fld id="{2A6CFC8B-A69E-1547-B1E8-FB3CEEB53776}"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48800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C828D7-A8C6-8448-908A-C4F486E470D6}"/>
              </a:ext>
            </a:extLst>
          </p:cNvPr>
          <p:cNvPicPr>
            <a:picLocks noChangeAspect="1"/>
          </p:cNvPicPr>
          <p:nvPr userDrawn="1"/>
        </p:nvPicPr>
        <p:blipFill>
          <a:blip r:embed="rId2"/>
          <a:stretch>
            <a:fillRect/>
          </a:stretch>
        </p:blipFill>
        <p:spPr>
          <a:xfrm>
            <a:off x="0" y="-10886"/>
            <a:ext cx="12293600" cy="6915150"/>
          </a:xfrm>
          <a:prstGeom prst="rect">
            <a:avLst/>
          </a:prstGeom>
        </p:spPr>
      </p:pic>
      <p:sp>
        <p:nvSpPr>
          <p:cNvPr id="2" name="Title 1"/>
          <p:cNvSpPr>
            <a:spLocks noGrp="1"/>
          </p:cNvSpPr>
          <p:nvPr>
            <p:ph type="title"/>
          </p:nvPr>
        </p:nvSpPr>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3723088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FD242A-0E59-2447-AAE6-D6DA8F1C50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8994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544742">
            <a:alpha val="1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2653385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122F9D-201C-ED43-93C3-CD35B5EB5D13}"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7" name="Rectangle 6">
            <a:extLst>
              <a:ext uri="{FF2B5EF4-FFF2-40B4-BE49-F238E27FC236}">
                <a16:creationId xmlns:a16="http://schemas.microsoft.com/office/drawing/2014/main" id="{CA9678E2-0DFA-4009-B1EA-960CE1952FD4}"/>
              </a:ext>
            </a:extLst>
          </p:cNvPr>
          <p:cNvSpPr/>
          <p:nvPr userDrawn="1"/>
        </p:nvSpPr>
        <p:spPr>
          <a:xfrm>
            <a:off x="0" y="-5"/>
            <a:ext cx="12192000" cy="1317930"/>
          </a:xfrm>
          <a:prstGeom prst="rect">
            <a:avLst/>
          </a:prstGeom>
          <a:solidFill>
            <a:srgbClr val="7CC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963BE61B-1533-44A7-924D-D0D109E2E0F8}"/>
              </a:ext>
            </a:extLst>
          </p:cNvPr>
          <p:cNvSpPr>
            <a:spLocks noGrp="1"/>
          </p:cNvSpPr>
          <p:nvPr>
            <p:ph type="title"/>
          </p:nvPr>
        </p:nvSpPr>
        <p:spPr>
          <a:xfrm>
            <a:off x="838199" y="291314"/>
            <a:ext cx="10411692" cy="731152"/>
          </a:xfrm>
        </p:spPr>
        <p:txBody>
          <a:bodyPr>
            <a:normAutofit/>
          </a:bodyPr>
          <a:lstStyle>
            <a:lvl1pPr>
              <a:defRPr sz="4500" baseline="0">
                <a:solidFill>
                  <a:schemeClr val="bg1">
                    <a:lumMod val="95000"/>
                  </a:schemeClr>
                </a:solidFill>
              </a:defRPr>
            </a:lvl1pPr>
          </a:lstStyle>
          <a:p>
            <a:endParaRPr lang="en-US" dirty="0"/>
          </a:p>
        </p:txBody>
      </p:sp>
      <p:sp>
        <p:nvSpPr>
          <p:cNvPr id="10" name="Content Placeholder 2">
            <a:extLst>
              <a:ext uri="{FF2B5EF4-FFF2-40B4-BE49-F238E27FC236}">
                <a16:creationId xmlns:a16="http://schemas.microsoft.com/office/drawing/2014/main" id="{632C41B8-4B00-474C-B262-761FCA8EDF5B}"/>
              </a:ext>
            </a:extLst>
          </p:cNvPr>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6692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F3CFEE-4890-CB4D-9ECF-C2D38DC1DE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200" y="1249681"/>
            <a:ext cx="10515600" cy="721041"/>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838200" y="2047286"/>
            <a:ext cx="10515600" cy="4129677"/>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1202752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5DFF12-4BF7-8E45-AE91-345A3E5C3F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7122F9D-201C-ED43-93C3-CD35B5EB5D13}"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9" name="Title 1">
            <a:extLst>
              <a:ext uri="{FF2B5EF4-FFF2-40B4-BE49-F238E27FC236}">
                <a16:creationId xmlns:a16="http://schemas.microsoft.com/office/drawing/2014/main" id="{D88E67B3-9A92-E84B-AEF0-1A3A19B51E28}"/>
              </a:ext>
            </a:extLst>
          </p:cNvPr>
          <p:cNvSpPr>
            <a:spLocks noGrp="1"/>
          </p:cNvSpPr>
          <p:nvPr>
            <p:ph type="title"/>
          </p:nvPr>
        </p:nvSpPr>
        <p:spPr>
          <a:xfrm>
            <a:off x="838200" y="1249681"/>
            <a:ext cx="10515600" cy="721041"/>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73A72567-57C7-C849-A2C8-F6318B21088A}"/>
              </a:ext>
            </a:extLst>
          </p:cNvPr>
          <p:cNvSpPr>
            <a:spLocks noGrp="1"/>
          </p:cNvSpPr>
          <p:nvPr>
            <p:ph idx="1"/>
          </p:nvPr>
        </p:nvSpPr>
        <p:spPr>
          <a:xfrm>
            <a:off x="838200" y="2047286"/>
            <a:ext cx="10515600" cy="4129677"/>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612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3450B7-5EB3-0C40-91A1-CE0CA2B483E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199" y="291314"/>
            <a:ext cx="8755743" cy="927887"/>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1627588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887A2A-AF05-D847-9948-2A7B087887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8199" y="291314"/>
            <a:ext cx="8755743" cy="927887"/>
          </a:xfrm>
        </p:spPr>
        <p:txBody>
          <a:bodyPr>
            <a:normAutofit/>
          </a:bodyPr>
          <a:lstStyle>
            <a:lvl1pPr>
              <a:defRPr sz="4500" baseline="0">
                <a:solidFill>
                  <a:schemeClr val="bg1">
                    <a:lumMod val="95000"/>
                  </a:schemeClr>
                </a:solidFill>
              </a:defRPr>
            </a:lvl1pPr>
          </a:lstStyle>
          <a:p>
            <a:endParaRPr lang="en-US" dirty="0"/>
          </a:p>
        </p:txBody>
      </p:sp>
      <p:sp>
        <p:nvSpPr>
          <p:cNvPr id="3" name="Content Placeholder 2"/>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7122F9D-201C-ED43-93C3-CD35B5EB5D13}"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261315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bg1">
                <a:lumMod val="50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3B0E6CD-B647-45E7-B41D-E202CA5E61B9}"/>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normAutofit/>
          </a:bodyPr>
          <a:lstStyle>
            <a:lvl1pPr algn="ctr">
              <a:defRPr sz="44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sz="2800">
                <a:solidFill>
                  <a:schemeClr val="tx1"/>
                </a:solidFill>
              </a:defRPr>
            </a:lvl1pPr>
            <a:lvl2pPr marL="228600">
              <a:defRPr>
                <a:solidFill>
                  <a:schemeClr val="tx1"/>
                </a:solidFill>
              </a:defRPr>
            </a:lvl2pPr>
            <a:lvl3pPr marL="457200">
              <a:defRPr>
                <a:solidFill>
                  <a:schemeClr val="tx1"/>
                </a:solidFill>
              </a:defRPr>
            </a:lvl3pPr>
            <a:lvl4pPr>
              <a:buNone/>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57732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C96532-176A-674A-A19E-9ABE6C8D3B6B}"/>
              </a:ext>
            </a:extLst>
          </p:cNvPr>
          <p:cNvSpPr/>
          <p:nvPr userDrawn="1"/>
        </p:nvSpPr>
        <p:spPr>
          <a:xfrm>
            <a:off x="1" y="1"/>
            <a:ext cx="5714999" cy="6941127"/>
          </a:xfrm>
          <a:prstGeom prst="rect">
            <a:avLst/>
          </a:prstGeom>
          <a:solidFill>
            <a:srgbClr val="7CC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1306297"/>
            <a:ext cx="4114800" cy="3307973"/>
          </a:xfrm>
        </p:spPr>
        <p:txBody>
          <a:bodyPr/>
          <a:lstStyle>
            <a:lvl1pPr>
              <a:defRPr baseline="0">
                <a:solidFill>
                  <a:schemeClr val="tx1">
                    <a:lumMod val="75000"/>
                    <a:lumOff val="2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4CB74D0F-CB27-A143-A151-2903579D1B7A}" type="datetime1">
              <a:rPr lang="en-US" smtClean="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481669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C1A2ED-E1CC-2D49-90C0-31B3027328E4}"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Tree>
    <p:extLst>
      <p:ext uri="{BB962C8B-B14F-4D97-AF65-F5344CB8AC3E}">
        <p14:creationId xmlns:p14="http://schemas.microsoft.com/office/powerpoint/2010/main" val="3742646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122F9D-201C-ED43-93C3-CD35B5EB5D13}" type="datetime1">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4D46-2A68-9448-8F3A-00113555E252}" type="slidenum">
              <a:rPr lang="en-US" smtClean="0"/>
              <a:t>‹#›</a:t>
            </a:fld>
            <a:endParaRPr lang="en-US"/>
          </a:p>
        </p:txBody>
      </p:sp>
      <p:sp>
        <p:nvSpPr>
          <p:cNvPr id="8" name="Title 1">
            <a:extLst>
              <a:ext uri="{FF2B5EF4-FFF2-40B4-BE49-F238E27FC236}">
                <a16:creationId xmlns:a16="http://schemas.microsoft.com/office/drawing/2014/main" id="{76D94E99-9596-2C49-BADB-1FB38DB2E5FE}"/>
              </a:ext>
            </a:extLst>
          </p:cNvPr>
          <p:cNvSpPr>
            <a:spLocks noGrp="1"/>
          </p:cNvSpPr>
          <p:nvPr>
            <p:ph type="title"/>
          </p:nvPr>
        </p:nvSpPr>
        <p:spPr>
          <a:xfrm>
            <a:off x="838200" y="291314"/>
            <a:ext cx="10515600" cy="728283"/>
          </a:xfrm>
        </p:spPr>
        <p:txBody>
          <a:bodyPr>
            <a:normAutofit/>
          </a:bodyPr>
          <a:lstStyle>
            <a:lvl1pPr>
              <a:defRPr sz="4500" baseline="0">
                <a:solidFill>
                  <a:schemeClr val="tx1">
                    <a:lumMod val="75000"/>
                    <a:lumOff val="25000"/>
                  </a:schemeClr>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E1845986-C08B-1D4A-A339-E98DEBA5830E}"/>
              </a:ext>
            </a:extLst>
          </p:cNvPr>
          <p:cNvSpPr>
            <a:spLocks noGrp="1"/>
          </p:cNvSpPr>
          <p:nvPr>
            <p:ph idx="1"/>
          </p:nvPr>
        </p:nvSpPr>
        <p:spPr>
          <a:xfrm>
            <a:off x="838200" y="1132886"/>
            <a:ext cx="10515600" cy="5044077"/>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1247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9561C-AAD9-3040-9BB7-7E8E4A7E1A0D}" type="datetime1">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64D46-2A68-9448-8F3A-00113555E252}" type="slidenum">
              <a:rPr lang="en-US" smtClean="0"/>
              <a:t>‹#›</a:t>
            </a:fld>
            <a:endParaRPr lang="en-US"/>
          </a:p>
        </p:txBody>
      </p:sp>
      <p:sp>
        <p:nvSpPr>
          <p:cNvPr id="6" name="Rectangle 5">
            <a:extLst>
              <a:ext uri="{FF2B5EF4-FFF2-40B4-BE49-F238E27FC236}">
                <a16:creationId xmlns:a16="http://schemas.microsoft.com/office/drawing/2014/main" id="{77DAEACA-E769-446A-9B5E-AC00A998BEAE}"/>
              </a:ext>
            </a:extLst>
          </p:cNvPr>
          <p:cNvSpPr/>
          <p:nvPr userDrawn="1"/>
        </p:nvSpPr>
        <p:spPr>
          <a:xfrm>
            <a:off x="0" y="2171"/>
            <a:ext cx="12192000" cy="1313411"/>
          </a:xfrm>
          <a:prstGeom prst="rect">
            <a:avLst/>
          </a:prstGeom>
          <a:solidFill>
            <a:srgbClr val="7A6E66"/>
          </a:solidFill>
          <a:ln>
            <a:solidFill>
              <a:srgbClr val="7A6E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3DA8B269-777B-4FE1-9AE4-65ED1E644D22}"/>
              </a:ext>
            </a:extLst>
          </p:cNvPr>
          <p:cNvSpPr>
            <a:spLocks noGrp="1"/>
          </p:cNvSpPr>
          <p:nvPr>
            <p:ph type="title"/>
          </p:nvPr>
        </p:nvSpPr>
        <p:spPr>
          <a:xfrm>
            <a:off x="838199" y="291314"/>
            <a:ext cx="8755743" cy="927887"/>
          </a:xfrm>
        </p:spPr>
        <p:txBody>
          <a:bodyPr>
            <a:normAutofit/>
          </a:bodyPr>
          <a:lstStyle>
            <a:lvl1pPr>
              <a:defRPr sz="4500" baseline="0">
                <a:solidFill>
                  <a:schemeClr val="bg1">
                    <a:lumMod val="95000"/>
                  </a:schemeClr>
                </a:solidFill>
              </a:defRPr>
            </a:lvl1pPr>
          </a:lstStyle>
          <a:p>
            <a:endParaRPr lang="en-US" dirty="0"/>
          </a:p>
        </p:txBody>
      </p:sp>
      <p:sp>
        <p:nvSpPr>
          <p:cNvPr id="8" name="Content Placeholder 2">
            <a:extLst>
              <a:ext uri="{FF2B5EF4-FFF2-40B4-BE49-F238E27FC236}">
                <a16:creationId xmlns:a16="http://schemas.microsoft.com/office/drawing/2014/main" id="{9E561C3B-A4F8-4B39-8C15-9F9F8C0FE9B3}"/>
              </a:ext>
            </a:extLst>
          </p:cNvPr>
          <p:cNvSpPr>
            <a:spLocks noGrp="1"/>
          </p:cNvSpPr>
          <p:nvPr>
            <p:ph idx="1"/>
          </p:nvPr>
        </p:nvSpPr>
        <p:spPr>
          <a:xfrm>
            <a:off x="838200" y="1556657"/>
            <a:ext cx="10515600" cy="4620305"/>
          </a:xfrm>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407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2" name="Title 1"/>
          <p:cNvSpPr>
            <a:spLocks noGrp="1"/>
          </p:cNvSpPr>
          <p:nvPr>
            <p:ph type="ctrTitle"/>
          </p:nvPr>
        </p:nvSpPr>
        <p:spPr>
          <a:xfrm>
            <a:off x="560104" y="1564746"/>
            <a:ext cx="10150313" cy="921740"/>
          </a:xfrm>
        </p:spPr>
        <p:txBody>
          <a:bodyPr>
            <a:noAutofit/>
          </a:bodyPr>
          <a:lstStyle>
            <a:lvl1pPr>
              <a:defRPr sz="3600">
                <a:solidFill>
                  <a:schemeClr val="accent5">
                    <a:lumMod val="75000"/>
                  </a:schemeClr>
                </a:solidFill>
              </a:defRPr>
            </a:lvl1pPr>
          </a:lstStyle>
          <a:p>
            <a:r>
              <a:rPr lang="en-US" dirty="0"/>
              <a:t>Click to edit Master title style</a:t>
            </a:r>
          </a:p>
        </p:txBody>
      </p:sp>
      <p:sp>
        <p:nvSpPr>
          <p:cNvPr id="23" name="Subtitle 2"/>
          <p:cNvSpPr>
            <a:spLocks noGrp="1"/>
          </p:cNvSpPr>
          <p:nvPr>
            <p:ph type="subTitle" idx="1"/>
          </p:nvPr>
        </p:nvSpPr>
        <p:spPr>
          <a:xfrm>
            <a:off x="560104" y="2486487"/>
            <a:ext cx="10150313" cy="798840"/>
          </a:xfrm>
          <a:prstGeom prst="rect">
            <a:avLst/>
          </a:prstGeom>
        </p:spPr>
        <p:txBody>
          <a:bodyPr lIns="57598" tIns="28799" rIns="57598" bIns="28799"/>
          <a:lstStyle>
            <a:lvl1pPr marL="0" indent="0" algn="l">
              <a:buNone/>
              <a:defRPr sz="3000">
                <a:solidFill>
                  <a:schemeClr val="tx1">
                    <a:lumMod val="75000"/>
                    <a:lumOff val="25000"/>
                  </a:schemeClr>
                </a:solidFill>
              </a:defRPr>
            </a:lvl1pPr>
            <a:lvl2pPr marL="287990" indent="0" algn="ctr">
              <a:buNone/>
              <a:defRPr>
                <a:solidFill>
                  <a:schemeClr val="tx1">
                    <a:tint val="75000"/>
                  </a:schemeClr>
                </a:solidFill>
              </a:defRPr>
            </a:lvl2pPr>
            <a:lvl3pPr marL="575981" indent="0" algn="ctr">
              <a:buNone/>
              <a:defRPr>
                <a:solidFill>
                  <a:schemeClr val="tx1">
                    <a:tint val="75000"/>
                  </a:schemeClr>
                </a:solidFill>
              </a:defRPr>
            </a:lvl3pPr>
            <a:lvl4pPr marL="863971" indent="0" algn="ctr">
              <a:buNone/>
              <a:defRPr>
                <a:solidFill>
                  <a:schemeClr val="tx1">
                    <a:tint val="75000"/>
                  </a:schemeClr>
                </a:solidFill>
              </a:defRPr>
            </a:lvl4pPr>
            <a:lvl5pPr marL="1151961" indent="0" algn="ctr">
              <a:buNone/>
              <a:defRPr>
                <a:solidFill>
                  <a:schemeClr val="tx1">
                    <a:tint val="75000"/>
                  </a:schemeClr>
                </a:solidFill>
              </a:defRPr>
            </a:lvl5pPr>
            <a:lvl6pPr marL="1439951" indent="0" algn="ctr">
              <a:buNone/>
              <a:defRPr>
                <a:solidFill>
                  <a:schemeClr val="tx1">
                    <a:tint val="75000"/>
                  </a:schemeClr>
                </a:solidFill>
              </a:defRPr>
            </a:lvl6pPr>
            <a:lvl7pPr marL="1727942" indent="0" algn="ctr">
              <a:buNone/>
              <a:defRPr>
                <a:solidFill>
                  <a:schemeClr val="tx1">
                    <a:tint val="75000"/>
                  </a:schemeClr>
                </a:solidFill>
              </a:defRPr>
            </a:lvl7pPr>
            <a:lvl8pPr marL="2015932" indent="0" algn="ctr">
              <a:buNone/>
              <a:defRPr>
                <a:solidFill>
                  <a:schemeClr val="tx1">
                    <a:tint val="75000"/>
                  </a:schemeClr>
                </a:solidFill>
              </a:defRPr>
            </a:lvl8pPr>
            <a:lvl9pPr marL="2303922"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124E544C-F4B9-4FC3-8022-52E8D16D8D40}"/>
              </a:ext>
            </a:extLst>
          </p:cNvPr>
          <p:cNvSpPr>
            <a:spLocks noGrp="1"/>
          </p:cNvSpPr>
          <p:nvPr>
            <p:ph type="dt" sz="half" idx="10"/>
          </p:nvPr>
        </p:nvSpPr>
        <p:spPr/>
        <p:txBody>
          <a:bodyPr/>
          <a:lstStyle>
            <a:lvl1pPr>
              <a:defRPr/>
            </a:lvl1pPr>
          </a:lstStyle>
          <a:p>
            <a:pPr>
              <a:defRPr/>
            </a:pPr>
            <a:fld id="{446C3057-EC56-44FE-B401-4FF25C3B880E}" type="datetimeFigureOut">
              <a:rPr lang="en-US" altLang="en-US"/>
              <a:pPr>
                <a:defRPr/>
              </a:pPr>
              <a:t>9/13/2024</a:t>
            </a:fld>
            <a:endParaRPr lang="en-US" altLang="en-US"/>
          </a:p>
        </p:txBody>
      </p:sp>
      <p:sp>
        <p:nvSpPr>
          <p:cNvPr id="5" name="Footer Placeholder 4">
            <a:extLst>
              <a:ext uri="{FF2B5EF4-FFF2-40B4-BE49-F238E27FC236}">
                <a16:creationId xmlns:a16="http://schemas.microsoft.com/office/drawing/2014/main" id="{DE604BA9-9852-4528-BC90-57B0805653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9BF9D2-A073-4899-AEC3-3360B550B0A6}"/>
              </a:ext>
            </a:extLst>
          </p:cNvPr>
          <p:cNvSpPr>
            <a:spLocks noGrp="1"/>
          </p:cNvSpPr>
          <p:nvPr>
            <p:ph type="sldNum" sz="quarter" idx="12"/>
          </p:nvPr>
        </p:nvSpPr>
        <p:spPr/>
        <p:txBody>
          <a:bodyPr/>
          <a:lstStyle>
            <a:lvl1pPr>
              <a:defRPr/>
            </a:lvl1pPr>
          </a:lstStyle>
          <a:p>
            <a:pPr>
              <a:defRPr/>
            </a:pPr>
            <a:fld id="{C068689A-E58A-4821-BB89-33753DA015B0}" type="slidenum">
              <a:rPr lang="en-US" altLang="en-US"/>
              <a:pPr>
                <a:defRPr/>
              </a:pPr>
              <a:t>‹#›</a:t>
            </a:fld>
            <a:endParaRPr lang="en-US" altLang="en-US"/>
          </a:p>
        </p:txBody>
      </p:sp>
    </p:spTree>
    <p:extLst>
      <p:ext uri="{BB962C8B-B14F-4D97-AF65-F5344CB8AC3E}">
        <p14:creationId xmlns:p14="http://schemas.microsoft.com/office/powerpoint/2010/main" val="282455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403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small picture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ellipse">
            <a:avLst/>
          </a:prstGeom>
          <a:noFill/>
          <a:ln w="127000">
            <a:solidFill>
              <a:schemeClr val="bg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2B14A12-A446-41E7-8FFE-A0081BC9C940}"/>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850392" y="365124"/>
            <a:ext cx="5120640" cy="1325880"/>
          </a:xfrm>
        </p:spPr>
        <p:txBody>
          <a:bodyPr>
            <a:normAutofit/>
          </a:bodyPr>
          <a:lstStyle>
            <a:lvl1pPr>
              <a:defRPr sz="44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2056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bg1">
                <a:lumMod val="75000"/>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177E8B1-B1EE-4072-A4E6-436C0BE34D26}"/>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229524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1460DAD-8769-4C9F-9C8C-BB0443909D76}"/>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BC356E8-FCC3-404B-A672-C3B580CA50C1}"/>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850392" y="365125"/>
            <a:ext cx="9546336" cy="1106424"/>
          </a:xfrm>
        </p:spPr>
        <p:txBody>
          <a:bodyPr>
            <a:normAutofit/>
          </a:bodyPr>
          <a:lstStyle>
            <a:lvl1pPr>
              <a:defRPr sz="44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0323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E5E9F6E4-9D16-4F71-A70C-6502741607A1}"/>
              </a:ext>
            </a:extLst>
          </p:cNvPr>
          <p:cNvPicPr>
            <a:picLocks noChangeAspect="1"/>
          </p:cNvPicPr>
          <p:nvPr userDrawn="1"/>
        </p:nvPicPr>
        <p:blipFill rotWithShape="1">
          <a:blip r:embed="rId3"/>
          <a:srcRect l="50352"/>
          <a:stretch/>
        </p:blipFill>
        <p:spPr>
          <a:xfrm>
            <a:off x="0" y="4419022"/>
            <a:ext cx="985016" cy="1803879"/>
          </a:xfrm>
          <a:prstGeom prst="rect">
            <a:avLst/>
          </a:prstGeom>
        </p:spPr>
      </p:pic>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36C156B-4E90-47C3-A173-BD04DE2FF790}"/>
              </a:ext>
            </a:extLst>
          </p:cNvPr>
          <p:cNvSpPr/>
          <p:nvPr userDrawn="1"/>
        </p:nvSpPr>
        <p:spPr>
          <a:xfrm>
            <a:off x="0"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50392" y="365757"/>
            <a:ext cx="9546336" cy="1106424"/>
          </a:xfrm>
        </p:spPr>
        <p:txBody>
          <a:bodyPr>
            <a:normAutofit/>
          </a:bodyPr>
          <a:lstStyle>
            <a:lvl1pPr>
              <a:defRPr sz="4400" b="1">
                <a:solidFill>
                  <a:schemeClr val="tx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7480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with picture">
    <p:bg>
      <p:bgPr>
        <a:solidFill>
          <a:schemeClr val="bg1">
            <a:lumMod val="65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0"/>
            <a:ext cx="12192000" cy="6858000"/>
          </a:xfrm>
        </p:spPr>
        <p:txBody>
          <a:bodyPr/>
          <a:lstStyle>
            <a:lvl1pP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B50F0EB0-0A7A-4D67-99FF-AE515933B35B}"/>
              </a:ext>
            </a:extLst>
          </p:cNvPr>
          <p:cNvSpPr/>
          <p:nvPr userDrawn="1"/>
        </p:nvSpPr>
        <p:spPr>
          <a:xfrm>
            <a:off x="-22579" y="0"/>
            <a:ext cx="12192000" cy="6857999"/>
          </a:xfrm>
          <a:prstGeom prst="rect">
            <a:avLst/>
          </a:prstGeom>
          <a:solidFill>
            <a:srgbClr val="457FC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ustDataLst>
      <p:tags r:id="rId1"/>
    </p:custDataLst>
    <p:extLst>
      <p:ext uri="{BB962C8B-B14F-4D97-AF65-F5344CB8AC3E}">
        <p14:creationId xmlns:p14="http://schemas.microsoft.com/office/powerpoint/2010/main" val="20474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Quote slide with picture">
    <p:bg>
      <p:bgPr>
        <a:solidFill>
          <a:schemeClr val="bg1">
            <a:lumMod val="65000"/>
          </a:schemeClr>
        </a:solidFill>
        <a:effectLst/>
      </p:bgPr>
    </p:bg>
    <p:spTree>
      <p:nvGrpSpPr>
        <p:cNvPr id="1" name=""/>
        <p:cNvGrpSpPr/>
        <p:nvPr/>
      </p:nvGrpSpPr>
      <p:grpSpPr>
        <a:xfrm>
          <a:off x="0" y="0"/>
          <a:ext cx="0" cy="0"/>
          <a:chOff x="0" y="0"/>
          <a:chExt cx="0" cy="0"/>
        </a:xfrm>
      </p:grpSpPr>
      <p:pic>
        <p:nvPicPr>
          <p:cNvPr id="11" name="Picture Placeholder 9" descr="Graphs and plots layered on a blue digital screen">
            <a:extLst>
              <a:ext uri="{FF2B5EF4-FFF2-40B4-BE49-F238E27FC236}">
                <a16:creationId xmlns:a16="http://schemas.microsoft.com/office/drawing/2014/main" id="{64C34634-3441-4FB9-A280-98B857C244EE}"/>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2500" b="12500"/>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AF3A598A-CD5F-4BCF-93C7-65ECC42112FB}"/>
              </a:ext>
            </a:extLst>
          </p:cNvPr>
          <p:cNvSpPr/>
          <p:nvPr userDrawn="1"/>
        </p:nvSpPr>
        <p:spPr>
          <a:xfrm>
            <a:off x="3124200" y="457200"/>
            <a:ext cx="5943600" cy="594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475912-F262-4383-AA2F-8A4619D1BB90}"/>
              </a:ext>
            </a:extLst>
          </p:cNvPr>
          <p:cNvSpPr/>
          <p:nvPr userDrawn="1"/>
        </p:nvSpPr>
        <p:spPr>
          <a:xfrm>
            <a:off x="0" y="0"/>
            <a:ext cx="12192000" cy="6858000"/>
          </a:xfrm>
          <a:prstGeom prst="rect">
            <a:avLst/>
          </a:prstGeom>
          <a:solidFill>
            <a:srgbClr val="306094">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9">
            <a:extLst>
              <a:ext uri="{FF2B5EF4-FFF2-40B4-BE49-F238E27FC236}">
                <a16:creationId xmlns:a16="http://schemas.microsoft.com/office/drawing/2014/main" id="{E98389EF-C3AE-47B9-ABF5-810E62D40FEE}"/>
              </a:ext>
            </a:extLst>
          </p:cNvPr>
          <p:cNvSpPr>
            <a:spLocks noGrp="1"/>
          </p:cNvSpPr>
          <p:nvPr>
            <p:ph type="title"/>
          </p:nvPr>
        </p:nvSpPr>
        <p:spPr>
          <a:xfrm>
            <a:off x="3352800" y="467079"/>
            <a:ext cx="5486400"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noFill/>
        </p:spPr>
        <p:txBody>
          <a:bodyPr wrap="square" lIns="457200" tIns="457200" rIns="457200" bIns="457200" anchor="ctr" anchorCtr="0">
            <a:noAutofit/>
          </a:bodyPr>
          <a:lstStyle>
            <a:lvl1pPr algn="ctr">
              <a:defRPr sz="5400" b="1">
                <a:solidFill>
                  <a:schemeClr val="tx1"/>
                </a:solidFill>
              </a:defRPr>
            </a:lvl1pPr>
          </a:lstStyle>
          <a:p>
            <a:r>
              <a:rPr lang="en-US" dirty="0"/>
              <a:t>Click to edit</a:t>
            </a:r>
          </a:p>
        </p:txBody>
      </p:sp>
    </p:spTree>
    <p:extLst>
      <p:ext uri="{BB962C8B-B14F-4D97-AF65-F5344CB8AC3E}">
        <p14:creationId xmlns:p14="http://schemas.microsoft.com/office/powerpoint/2010/main" val="3438696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AAD5744E-B074-45A2-BAC1-F037F3344A5D}"/>
              </a:ext>
            </a:extLst>
          </p:cNvPr>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dirty="0"/>
              <a:t>Click to edit Master title style</a:t>
            </a:r>
          </a:p>
        </p:txBody>
      </p:sp>
      <p:sp>
        <p:nvSpPr>
          <p:cNvPr id="15" name="Text Placeholder 2">
            <a:extLst>
              <a:ext uri="{FF2B5EF4-FFF2-40B4-BE49-F238E27FC236}">
                <a16:creationId xmlns:a16="http://schemas.microsoft.com/office/drawing/2014/main" id="{E6CF7783-BDB9-4BE7-BC0E-14A715C8DAEB}"/>
              </a:ext>
            </a:extLst>
          </p:cNvPr>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custDataLst>
      <p:tags r:id="rId21"/>
    </p:custDataLst>
    <p:extLst>
      <p:ext uri="{BB962C8B-B14F-4D97-AF65-F5344CB8AC3E}">
        <p14:creationId xmlns:p14="http://schemas.microsoft.com/office/powerpoint/2010/main" val="452625870"/>
      </p:ext>
    </p:extLst>
  </p:cSld>
  <p:clrMap bg1="lt1" tx1="dk1" bg2="lt2" tx2="dk2" accent1="accent1" accent2="accent2" accent3="accent3" accent4="accent4" accent5="accent5" accent6="accent6" hlink="hlink" folHlink="folHlink"/>
  <p:sldLayoutIdLst>
    <p:sldLayoutId id="2147483767" r:id="rId1"/>
    <p:sldLayoutId id="2147483771" r:id="rId2"/>
    <p:sldLayoutId id="2147483772" r:id="rId3"/>
    <p:sldLayoutId id="2147483773" r:id="rId4"/>
    <p:sldLayoutId id="2147483774" r:id="rId5"/>
    <p:sldLayoutId id="2147483775" r:id="rId6"/>
    <p:sldLayoutId id="2147483776" r:id="rId7"/>
    <p:sldLayoutId id="2147483777" r:id="rId8"/>
    <p:sldLayoutId id="2147483788" r:id="rId9"/>
    <p:sldLayoutId id="2147483778" r:id="rId10"/>
    <p:sldLayoutId id="2147483779" r:id="rId11"/>
    <p:sldLayoutId id="2147483780" r:id="rId12"/>
    <p:sldLayoutId id="2147483781" r:id="rId13"/>
    <p:sldLayoutId id="2147483782" r:id="rId14"/>
    <p:sldLayoutId id="2147483783" r:id="rId15"/>
    <p:sldLayoutId id="2147483784" r:id="rId16"/>
    <p:sldLayoutId id="2147483787" r:id="rId17"/>
    <p:sldLayoutId id="2147483785" r:id="rId18"/>
    <p:sldLayoutId id="2147483786" r:id="rId19"/>
  </p:sldLayoutIdLst>
  <p:txStyles>
    <p:titleStyle>
      <a:lvl1pPr algn="l" defTabSz="914400" rtl="0" eaLnBrk="1" latinLnBrk="0" hangingPunct="1">
        <a:lnSpc>
          <a:spcPct val="90000"/>
        </a:lnSpc>
        <a:spcBef>
          <a:spcPct val="0"/>
        </a:spcBef>
        <a:buNone/>
        <a:defRPr sz="380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ED09C-2785-BF4A-8B75-BFEB4BFE7888}" type="datetime1">
              <a:rPr lang="en-US" smtClean="0"/>
              <a:t>9/13/2024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64D46-2A68-9448-8F3A-00113555E252}" type="slidenum">
              <a:rPr lang="en-US" smtClean="0"/>
              <a:t>‹#›</a:t>
            </a:fld>
            <a:endParaRPr lang="en-US"/>
          </a:p>
        </p:txBody>
      </p:sp>
    </p:spTree>
    <p:extLst>
      <p:ext uri="{BB962C8B-B14F-4D97-AF65-F5344CB8AC3E}">
        <p14:creationId xmlns:p14="http://schemas.microsoft.com/office/powerpoint/2010/main" val="193961012"/>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2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22.xml"/><Relationship Id="rId5" Type="http://schemas.openxmlformats.org/officeDocument/2006/relationships/image" Target="../media/image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2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25.xml"/><Relationship Id="rId5" Type="http://schemas.openxmlformats.org/officeDocument/2006/relationships/image" Target="../media/image1.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2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8.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2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30.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3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3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34.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0.xml"/><Relationship Id="rId1" Type="http://schemas.openxmlformats.org/officeDocument/2006/relationships/tags" Target="../tags/tag36.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37.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8.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calstrs.com/trust-calstrs"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tags" Target="../tags/tag3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40.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4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xml"/><Relationship Id="rId1" Type="http://schemas.openxmlformats.org/officeDocument/2006/relationships/tags" Target="../tags/tag46.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47.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xml"/><Relationship Id="rId1" Type="http://schemas.openxmlformats.org/officeDocument/2006/relationships/tags" Target="../tags/tag48.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xml"/><Relationship Id="rId1" Type="http://schemas.openxmlformats.org/officeDocument/2006/relationships/tags" Target="../tags/tag49.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5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43.xml"/><Relationship Id="rId7" Type="http://schemas.openxmlformats.org/officeDocument/2006/relationships/image" Target="../media/image55.svg"/><Relationship Id="rId2" Type="http://schemas.openxmlformats.org/officeDocument/2006/relationships/slideLayout" Target="../slideLayouts/slideLayout11.xml"/><Relationship Id="rId1" Type="http://schemas.openxmlformats.org/officeDocument/2006/relationships/tags" Target="../tags/tag5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54.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56.xml"/><Relationship Id="rId5" Type="http://schemas.openxmlformats.org/officeDocument/2006/relationships/image" Target="../media/image59.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58.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59.xml"/><Relationship Id="rId5" Type="http://schemas.openxmlformats.org/officeDocument/2006/relationships/image" Target="../media/image63.jpe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60.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61.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62.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5.xml"/><Relationship Id="rId1" Type="http://schemas.openxmlformats.org/officeDocument/2006/relationships/tags" Target="../tags/tag63.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6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70.png"/><Relationship Id="rId2" Type="http://schemas.openxmlformats.org/officeDocument/2006/relationships/slideLayout" Target="../slideLayouts/slideLayout15.xml"/><Relationship Id="rId1" Type="http://schemas.openxmlformats.org/officeDocument/2006/relationships/tags" Target="../tags/tag65.xml"/><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hyperlink" Target="https://www.freepngimg.com/png/59015-arrow-icon-free-transparent-image-hq" TargetMode="External"/><Relationship Id="rId2" Type="http://schemas.openxmlformats.org/officeDocument/2006/relationships/slideLayout" Target="../slideLayouts/slideLayout6.xml"/><Relationship Id="rId1" Type="http://schemas.openxmlformats.org/officeDocument/2006/relationships/tags" Target="../tags/tag66.xml"/><Relationship Id="rId6" Type="http://schemas.openxmlformats.org/officeDocument/2006/relationships/image" Target="../media/image72.png"/><Relationship Id="rId5" Type="http://schemas.openxmlformats.org/officeDocument/2006/relationships/hyperlink" Target="http://www.calstrs.com/Trust-CalSTRS" TargetMode="Externa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85.svg"/><Relationship Id="rId3" Type="http://schemas.openxmlformats.org/officeDocument/2006/relationships/image" Target="../media/image73.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4.png"/><Relationship Id="rId2" Type="http://schemas.openxmlformats.org/officeDocument/2006/relationships/notesSlide" Target="../notesSlides/notesSlide58.xml"/><Relationship Id="rId16" Type="http://schemas.openxmlformats.org/officeDocument/2006/relationships/hyperlink" Target="mailto:Ruben.riverajr@voya.com" TargetMode="External"/><Relationship Id="rId20" Type="http://schemas.openxmlformats.org/officeDocument/2006/relationships/hyperlink" Target="mailto:Aren.yarian@voya.com" TargetMode="External"/><Relationship Id="rId1" Type="http://schemas.openxmlformats.org/officeDocument/2006/relationships/slideLayout" Target="../slideLayouts/slideLayout24.xml"/><Relationship Id="rId6" Type="http://schemas.openxmlformats.org/officeDocument/2006/relationships/hyperlink" Target="mailto:Stephanie.Henry@voya.com" TargetMode="External"/><Relationship Id="rId11" Type="http://schemas.openxmlformats.org/officeDocument/2006/relationships/image" Target="../media/image80.png"/><Relationship Id="rId5" Type="http://schemas.openxmlformats.org/officeDocument/2006/relationships/image" Target="../media/image75.png"/><Relationship Id="rId15" Type="http://schemas.openxmlformats.org/officeDocument/2006/relationships/hyperlink" Target="mailto:Aaron.ivey@voya.com" TargetMode="External"/><Relationship Id="rId10" Type="http://schemas.openxmlformats.org/officeDocument/2006/relationships/image" Target="../media/image79.svg"/><Relationship Id="rId19" Type="http://schemas.openxmlformats.org/officeDocument/2006/relationships/hyperlink" Target="mailto:Walter.ruczynski@voya.com" TargetMode="External"/><Relationship Id="rId4" Type="http://schemas.openxmlformats.org/officeDocument/2006/relationships/image" Target="../media/image74.jpg"/><Relationship Id="rId9" Type="http://schemas.openxmlformats.org/officeDocument/2006/relationships/image" Target="../media/image78.png"/><Relationship Id="rId14" Type="http://schemas.openxmlformats.org/officeDocument/2006/relationships/image" Target="../media/image83.sv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8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1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67.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2.xml"/><Relationship Id="rId1" Type="http://schemas.openxmlformats.org/officeDocument/2006/relationships/tags" Target="../tags/tag68.xml"/></Relationships>
</file>

<file path=ppt/slides/_rels/slide6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62.xml"/><Relationship Id="rId7" Type="http://schemas.openxmlformats.org/officeDocument/2006/relationships/image" Target="../media/image92.svg"/><Relationship Id="rId2" Type="http://schemas.openxmlformats.org/officeDocument/2006/relationships/slideLayout" Target="../slideLayouts/slideLayout15.xml"/><Relationship Id="rId1" Type="http://schemas.openxmlformats.org/officeDocument/2006/relationships/tags" Target="../tags/tag6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 Id="rId9" Type="http://schemas.openxmlformats.org/officeDocument/2006/relationships/image" Target="../media/image94.sv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tags" Target="../tags/tag70.xml"/><Relationship Id="rId5" Type="http://schemas.openxmlformats.org/officeDocument/2006/relationships/image" Target="../media/image96.sv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18.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DA332-D3D9-CA4E-8F61-6EFFCCCC0DA1}"/>
              </a:ext>
            </a:extLst>
          </p:cNvPr>
          <p:cNvSpPr>
            <a:spLocks noGrp="1"/>
          </p:cNvSpPr>
          <p:nvPr>
            <p:ph type="ctrTitle"/>
          </p:nvPr>
        </p:nvSpPr>
        <p:spPr>
          <a:xfrm>
            <a:off x="5093208" y="3052367"/>
            <a:ext cx="6592824" cy="2744686"/>
          </a:xfrm>
        </p:spPr>
        <p:txBody>
          <a:bodyPr>
            <a:normAutofit fontScale="90000"/>
          </a:bodyPr>
          <a:lstStyle/>
          <a:p>
            <a:r>
              <a:rPr lang="en-US" sz="6700" b="1" dirty="0">
                <a:solidFill>
                  <a:schemeClr val="tx1"/>
                </a:solidFill>
                <a:latin typeface="Arial" panose="020B0604020202020204" pitchFamily="34" charset="0"/>
                <a:cs typeface="Arial" panose="020B0604020202020204" pitchFamily="34" charset="0"/>
              </a:rPr>
              <a:t>Near Retirement Educator </a:t>
            </a:r>
            <a:br>
              <a:rPr lang="en-US" sz="6000" b="1" dirty="0">
                <a:solidFill>
                  <a:schemeClr val="tx1"/>
                </a:solidFill>
                <a:latin typeface="Arial" panose="020B0604020202020204" pitchFamily="34" charset="0"/>
                <a:cs typeface="Arial" panose="020B0604020202020204" pitchFamily="34" charset="0"/>
              </a:rPr>
            </a:br>
            <a:br>
              <a:rPr lang="en-US" sz="2200" b="1"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Learn and Discover</a:t>
            </a:r>
            <a:endParaRPr lang="en-US" sz="4000" dirty="0">
              <a:solidFill>
                <a:schemeClr val="tx1"/>
              </a:solidFill>
            </a:endParaRPr>
          </a:p>
        </p:txBody>
      </p:sp>
      <p:pic>
        <p:nvPicPr>
          <p:cNvPr id="16" name="Picture 15">
            <a:extLst>
              <a:ext uri="{FF2B5EF4-FFF2-40B4-BE49-F238E27FC236}">
                <a16:creationId xmlns:a16="http://schemas.microsoft.com/office/drawing/2014/main" id="{E1C109B3-4B3A-4940-853D-ED800AC3B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5808" y="1285241"/>
            <a:ext cx="2069575" cy="827830"/>
          </a:xfrm>
          <a:prstGeom prst="rect">
            <a:avLst/>
          </a:prstGeom>
        </p:spPr>
      </p:pic>
    </p:spTree>
    <p:custDataLst>
      <p:tags r:id="rId1"/>
    </p:custDataLst>
    <p:extLst>
      <p:ext uri="{BB962C8B-B14F-4D97-AF65-F5344CB8AC3E}">
        <p14:creationId xmlns:p14="http://schemas.microsoft.com/office/powerpoint/2010/main" val="178837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4F36C3-B1E3-FD19-5A16-282C2B325552}"/>
              </a:ext>
            </a:extLst>
          </p:cNvPr>
          <p:cNvPicPr>
            <a:picLocks noChangeAspect="1"/>
          </p:cNvPicPr>
          <p:nvPr/>
        </p:nvPicPr>
        <p:blipFill rotWithShape="1">
          <a:blip r:embed="rId4">
            <a:extLst>
              <a:ext uri="{28A0092B-C50C-407E-A947-70E740481C1C}">
                <a14:useLocalDpi xmlns:a14="http://schemas.microsoft.com/office/drawing/2010/main" val="0"/>
              </a:ext>
            </a:extLst>
          </a:blip>
          <a:srcRect l="14243" r="14243"/>
          <a:stretch/>
        </p:blipFill>
        <p:spPr>
          <a:xfrm>
            <a:off x="979324" y="0"/>
            <a:ext cx="10083097" cy="6857999"/>
          </a:xfrm>
          <a:prstGeom prst="rect">
            <a:avLst/>
          </a:prstGeom>
        </p:spPr>
      </p:pic>
      <p:sp>
        <p:nvSpPr>
          <p:cNvPr id="5" name="Rectangle: Rounded Corners 4">
            <a:extLst>
              <a:ext uri="{FF2B5EF4-FFF2-40B4-BE49-F238E27FC236}">
                <a16:creationId xmlns:a16="http://schemas.microsoft.com/office/drawing/2014/main" id="{C5387493-8907-A7DC-5E5A-8854C3C297F0}"/>
              </a:ext>
            </a:extLst>
          </p:cNvPr>
          <p:cNvSpPr/>
          <p:nvPr/>
        </p:nvSpPr>
        <p:spPr>
          <a:xfrm>
            <a:off x="3073399" y="303368"/>
            <a:ext cx="2219817" cy="2787561"/>
          </a:xfrm>
          <a:prstGeom prst="roundRect">
            <a:avLst>
              <a:gd name="adj" fmla="val 5401"/>
            </a:avLst>
          </a:prstGeom>
          <a:solidFill>
            <a:schemeClr val="accent1">
              <a:lumMod val="20000"/>
              <a:lumOff val="80000"/>
              <a:alpha val="15000"/>
            </a:schemeClr>
          </a:solidFill>
          <a:ln>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07629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9C9FCE-D903-2062-4189-06FEDACB335F}"/>
              </a:ext>
            </a:extLst>
          </p:cNvPr>
          <p:cNvPicPr>
            <a:picLocks noChangeAspect="1"/>
          </p:cNvPicPr>
          <p:nvPr/>
        </p:nvPicPr>
        <p:blipFill rotWithShape="1">
          <a:blip r:embed="rId4">
            <a:extLst>
              <a:ext uri="{28A0092B-C50C-407E-A947-70E740481C1C}">
                <a14:useLocalDpi xmlns:a14="http://schemas.microsoft.com/office/drawing/2010/main" val="0"/>
              </a:ext>
            </a:extLst>
          </a:blip>
          <a:srcRect l="6764" r="6764"/>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441C0A87-E6CA-B003-4150-2A132D54F7E2}"/>
              </a:ext>
            </a:extLst>
          </p:cNvPr>
          <p:cNvSpPr/>
          <p:nvPr/>
        </p:nvSpPr>
        <p:spPr>
          <a:xfrm>
            <a:off x="4809236" y="2450341"/>
            <a:ext cx="878332" cy="234947"/>
          </a:xfrm>
          <a:prstGeom prst="roundRect">
            <a:avLst>
              <a:gd name="adj" fmla="val 5401"/>
            </a:avLst>
          </a:prstGeom>
          <a:solidFill>
            <a:schemeClr val="bg2">
              <a:lumMod val="90000"/>
              <a:alpha val="1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5D9BC78-EB58-2542-26BA-715C0F4DECF4}"/>
              </a:ext>
            </a:extLst>
          </p:cNvPr>
          <p:cNvSpPr/>
          <p:nvPr/>
        </p:nvSpPr>
        <p:spPr>
          <a:xfrm>
            <a:off x="8847786" y="449263"/>
            <a:ext cx="1448742" cy="569912"/>
          </a:xfrm>
          <a:prstGeom prst="roundRect">
            <a:avLst>
              <a:gd name="adj" fmla="val 5401"/>
            </a:avLst>
          </a:prstGeom>
          <a:solidFill>
            <a:schemeClr val="bg2">
              <a:lumMod val="90000"/>
              <a:alpha val="1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64EEC7E-A348-9B84-98E5-4187AFA76731}"/>
              </a:ext>
            </a:extLst>
          </p:cNvPr>
          <p:cNvSpPr/>
          <p:nvPr/>
        </p:nvSpPr>
        <p:spPr>
          <a:xfrm>
            <a:off x="8255358" y="1806578"/>
            <a:ext cx="2041170" cy="2927349"/>
          </a:xfrm>
          <a:prstGeom prst="roundRect">
            <a:avLst>
              <a:gd name="adj" fmla="val 5401"/>
            </a:avLst>
          </a:prstGeom>
          <a:solidFill>
            <a:schemeClr val="bg2">
              <a:lumMod val="90000"/>
              <a:alpha val="1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52BB8B4-378F-8FFC-30FE-E641A2FC612A}"/>
              </a:ext>
            </a:extLst>
          </p:cNvPr>
          <p:cNvSpPr/>
          <p:nvPr/>
        </p:nvSpPr>
        <p:spPr>
          <a:xfrm>
            <a:off x="8255358" y="4836034"/>
            <a:ext cx="2041170" cy="1793366"/>
          </a:xfrm>
          <a:prstGeom prst="roundRect">
            <a:avLst>
              <a:gd name="adj" fmla="val 5401"/>
            </a:avLst>
          </a:prstGeom>
          <a:solidFill>
            <a:schemeClr val="bg2">
              <a:lumMod val="90000"/>
              <a:alpha val="1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901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605AA-621E-4C8D-AB77-EB22BCCADEC1}"/>
              </a:ext>
            </a:extLst>
          </p:cNvPr>
          <p:cNvPicPr>
            <a:picLocks noChangeAspect="1"/>
          </p:cNvPicPr>
          <p:nvPr/>
        </p:nvPicPr>
        <p:blipFill rotWithShape="1">
          <a:blip r:embed="rId4"/>
          <a:srcRect l="21771" t="221" r="21499" b="12658"/>
          <a:stretch/>
        </p:blipFill>
        <p:spPr>
          <a:xfrm>
            <a:off x="876300" y="1362565"/>
            <a:ext cx="5778500" cy="5012835"/>
          </a:xfrm>
          <a:prstGeom prst="rect">
            <a:avLst/>
          </a:prstGeom>
          <a:ln w="6350">
            <a:solidFill>
              <a:schemeClr val="bg1"/>
            </a:solidFill>
          </a:ln>
        </p:spPr>
      </p:pic>
      <p:sp>
        <p:nvSpPr>
          <p:cNvPr id="6" name="Title 1">
            <a:extLst>
              <a:ext uri="{FF2B5EF4-FFF2-40B4-BE49-F238E27FC236}">
                <a16:creationId xmlns:a16="http://schemas.microsoft.com/office/drawing/2014/main" id="{CFA88FA3-3014-4E08-9F1D-FEF7FCDDD4BE}"/>
              </a:ext>
            </a:extLst>
          </p:cNvPr>
          <p:cNvSpPr>
            <a:spLocks noGrp="1"/>
          </p:cNvSpPr>
          <p:nvPr>
            <p:ph type="title"/>
          </p:nvPr>
        </p:nvSpPr>
        <p:spPr>
          <a:xfrm>
            <a:off x="838200" y="365129"/>
            <a:ext cx="10213848" cy="1088136"/>
          </a:xfrm>
        </p:spPr>
        <p:txBody>
          <a:bodyPr/>
          <a:lstStyle/>
          <a:p>
            <a:r>
              <a:rPr lang="en-US" b="1" dirty="0">
                <a:solidFill>
                  <a:schemeClr val="tx1"/>
                </a:solidFill>
              </a:rPr>
              <a:t>Your </a:t>
            </a:r>
            <a:r>
              <a:rPr lang="en-US" b="1" i="1" dirty="0">
                <a:solidFill>
                  <a:schemeClr val="tx1"/>
                </a:solidFill>
              </a:rPr>
              <a:t>my</a:t>
            </a:r>
            <a:r>
              <a:rPr lang="en-US" b="1" dirty="0">
                <a:solidFill>
                  <a:schemeClr val="tx1"/>
                </a:solidFill>
              </a:rPr>
              <a:t>CalSTRS account</a:t>
            </a:r>
            <a:endParaRPr lang="en-US" dirty="0">
              <a:solidFill>
                <a:schemeClr val="tx1"/>
              </a:solidFill>
            </a:endParaRPr>
          </a:p>
        </p:txBody>
      </p:sp>
      <p:sp>
        <p:nvSpPr>
          <p:cNvPr id="7" name="Content Placeholder 3">
            <a:extLst>
              <a:ext uri="{FF2B5EF4-FFF2-40B4-BE49-F238E27FC236}">
                <a16:creationId xmlns:a16="http://schemas.microsoft.com/office/drawing/2014/main" id="{1DF045BA-2D31-4D0C-8D06-18B35ADFB87F}"/>
              </a:ext>
            </a:extLst>
          </p:cNvPr>
          <p:cNvSpPr txBox="1">
            <a:spLocks/>
          </p:cNvSpPr>
          <p:nvPr/>
        </p:nvSpPr>
        <p:spPr>
          <a:xfrm>
            <a:off x="6807200" y="2068550"/>
            <a:ext cx="5181600" cy="3884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View and update your account information.</a:t>
            </a:r>
          </a:p>
          <a:p>
            <a:pPr marL="0" indent="0">
              <a:buFont typeface="Arial" panose="020B0604020202020204" pitchFamily="34" charset="0"/>
              <a:buNone/>
            </a:pPr>
            <a:endParaRPr lang="en-US" sz="1200" dirty="0">
              <a:solidFill>
                <a:schemeClr val="tx1"/>
              </a:solidFill>
            </a:endParaRPr>
          </a:p>
          <a:p>
            <a:r>
              <a:rPr lang="en-US" dirty="0">
                <a:solidFill>
                  <a:schemeClr val="tx1"/>
                </a:solidFill>
              </a:rPr>
              <a:t>Submit forms and send secure online messages.</a:t>
            </a:r>
          </a:p>
          <a:p>
            <a:pPr marL="0" indent="0">
              <a:buFont typeface="Arial" panose="020B0604020202020204" pitchFamily="34" charset="0"/>
              <a:buNone/>
            </a:pPr>
            <a:endParaRPr lang="en-US" sz="1200" dirty="0">
              <a:solidFill>
                <a:schemeClr val="tx1"/>
              </a:solidFill>
            </a:endParaRPr>
          </a:p>
          <a:p>
            <a:r>
              <a:rPr lang="en-US" dirty="0">
                <a:solidFill>
                  <a:schemeClr val="tx1"/>
                </a:solidFill>
              </a:rPr>
              <a:t>Access your </a:t>
            </a:r>
            <a:r>
              <a:rPr lang="en-US" i="1" dirty="0">
                <a:solidFill>
                  <a:schemeClr val="tx1"/>
                </a:solidFill>
              </a:rPr>
              <a:t>Retirement Progress Report.</a:t>
            </a:r>
            <a:endParaRPr lang="en-US" dirty="0">
              <a:solidFill>
                <a:schemeClr val="tx1"/>
              </a:solidFill>
            </a:endParaRPr>
          </a:p>
        </p:txBody>
      </p:sp>
      <p:pic>
        <p:nvPicPr>
          <p:cNvPr id="10" name="Picture 9" descr="HD-ShadowLong.png">
            <a:extLst>
              <a:ext uri="{FF2B5EF4-FFF2-40B4-BE49-F238E27FC236}">
                <a16:creationId xmlns:a16="http://schemas.microsoft.com/office/drawing/2014/main" id="{B5FC75D5-499B-4EFE-AAC0-A668E822C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6390330"/>
            <a:ext cx="5816600" cy="321164"/>
          </a:xfrm>
          <a:prstGeom prst="rect">
            <a:avLst/>
          </a:prstGeom>
        </p:spPr>
      </p:pic>
    </p:spTree>
    <p:custDataLst>
      <p:tags r:id="rId1"/>
    </p:custDataLst>
    <p:extLst>
      <p:ext uri="{BB962C8B-B14F-4D97-AF65-F5344CB8AC3E}">
        <p14:creationId xmlns:p14="http://schemas.microsoft.com/office/powerpoint/2010/main" val="4033847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56D52-6364-4ADC-BF42-6CA7C300AA50}"/>
              </a:ext>
            </a:extLst>
          </p:cNvPr>
          <p:cNvPicPr>
            <a:picLocks noChangeAspect="1"/>
          </p:cNvPicPr>
          <p:nvPr/>
        </p:nvPicPr>
        <p:blipFill>
          <a:blip r:embed="rId4"/>
          <a:stretch>
            <a:fillRect/>
          </a:stretch>
        </p:blipFill>
        <p:spPr>
          <a:xfrm>
            <a:off x="264318" y="63500"/>
            <a:ext cx="11358563" cy="6858000"/>
          </a:xfrm>
          <a:prstGeom prst="rect">
            <a:avLst/>
          </a:prstGeom>
        </p:spPr>
      </p:pic>
      <p:sp>
        <p:nvSpPr>
          <p:cNvPr id="7" name="Rectangle: Rounded Corners 6">
            <a:extLst>
              <a:ext uri="{FF2B5EF4-FFF2-40B4-BE49-F238E27FC236}">
                <a16:creationId xmlns:a16="http://schemas.microsoft.com/office/drawing/2014/main" id="{FCDDFE1D-D7B1-4295-98F0-11C1CDAC2494}"/>
              </a:ext>
            </a:extLst>
          </p:cNvPr>
          <p:cNvSpPr/>
          <p:nvPr/>
        </p:nvSpPr>
        <p:spPr>
          <a:xfrm>
            <a:off x="5175250" y="1320799"/>
            <a:ext cx="1943100" cy="2603591"/>
          </a:xfrm>
          <a:prstGeom prst="roundRect">
            <a:avLst>
              <a:gd name="adj" fmla="val 5401"/>
            </a:avLst>
          </a:prstGeom>
          <a:solidFill>
            <a:schemeClr val="accent1">
              <a:lumMod val="20000"/>
              <a:lumOff val="80000"/>
              <a:alpha val="15000"/>
            </a:schemeClr>
          </a:solidFill>
          <a:ln>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7312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F0A7B7-6654-71B9-A5A9-0211A3EC1666}"/>
              </a:ext>
            </a:extLst>
          </p:cNvPr>
          <p:cNvSpPr>
            <a:spLocks noGrp="1"/>
          </p:cNvSpPr>
          <p:nvPr>
            <p:ph type="title"/>
          </p:nvPr>
        </p:nvSpPr>
        <p:spPr>
          <a:xfrm>
            <a:off x="850392" y="365760"/>
            <a:ext cx="10213848" cy="1088136"/>
          </a:xfrm>
        </p:spPr>
        <p:txBody>
          <a:bodyPr/>
          <a:lstStyle/>
          <a:p>
            <a:r>
              <a:rPr lang="en-US" dirty="0"/>
              <a:t>Know your near retirement benefits</a:t>
            </a:r>
          </a:p>
        </p:txBody>
      </p:sp>
      <p:sp>
        <p:nvSpPr>
          <p:cNvPr id="12" name="Content Placeholder 4">
            <a:extLst>
              <a:ext uri="{FF2B5EF4-FFF2-40B4-BE49-F238E27FC236}">
                <a16:creationId xmlns:a16="http://schemas.microsoft.com/office/drawing/2014/main" id="{81777E8D-EC49-5D5B-6316-1CFD5FB7A22D}"/>
              </a:ext>
            </a:extLst>
          </p:cNvPr>
          <p:cNvSpPr>
            <a:spLocks noGrp="1"/>
          </p:cNvSpPr>
          <p:nvPr>
            <p:ph sz="half" idx="1"/>
          </p:nvPr>
        </p:nvSpPr>
        <p:spPr>
          <a:xfrm>
            <a:off x="838200" y="1825625"/>
            <a:ext cx="4902200" cy="4351338"/>
          </a:xfrm>
        </p:spPr>
        <p:txBody>
          <a:bodyPr anchor="ctr">
            <a:noAutofit/>
          </a:bodyPr>
          <a:lstStyle/>
          <a:p>
            <a:r>
              <a:rPr lang="en-US" sz="2800" dirty="0"/>
              <a:t>Understand your benefits</a:t>
            </a:r>
          </a:p>
          <a:p>
            <a:pPr marL="0" indent="0">
              <a:buNone/>
            </a:pPr>
            <a:endParaRPr lang="en-US" sz="1200" dirty="0"/>
          </a:p>
          <a:p>
            <a:r>
              <a:rPr lang="en-US" sz="2800" dirty="0"/>
              <a:t>Publications</a:t>
            </a:r>
          </a:p>
          <a:p>
            <a:pPr marL="0" indent="0">
              <a:buNone/>
            </a:pPr>
            <a:endParaRPr lang="en-US" sz="1200" dirty="0"/>
          </a:p>
          <a:p>
            <a:r>
              <a:rPr lang="en-US" sz="2800" dirty="0"/>
              <a:t>Videos</a:t>
            </a:r>
          </a:p>
          <a:p>
            <a:pPr marL="0" indent="0">
              <a:buNone/>
            </a:pPr>
            <a:endParaRPr lang="en-US" sz="1200" dirty="0"/>
          </a:p>
          <a:p>
            <a:r>
              <a:rPr lang="en-US" sz="2800" dirty="0"/>
              <a:t>FAQs</a:t>
            </a:r>
          </a:p>
          <a:p>
            <a:pPr marL="0" indent="0">
              <a:buNone/>
            </a:pPr>
            <a:endParaRPr lang="en-US" sz="600" dirty="0"/>
          </a:p>
        </p:txBody>
      </p:sp>
      <p:pic>
        <p:nvPicPr>
          <p:cNvPr id="13" name="Content Placeholder 8">
            <a:extLst>
              <a:ext uri="{FF2B5EF4-FFF2-40B4-BE49-F238E27FC236}">
                <a16:creationId xmlns:a16="http://schemas.microsoft.com/office/drawing/2014/main" id="{2E84D84F-1BA2-A9B1-39A2-0D9A0E474F5D}"/>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7914" r="17914"/>
          <a:stretch/>
        </p:blipFill>
        <p:spPr>
          <a:xfrm>
            <a:off x="6096000" y="1825625"/>
            <a:ext cx="5486400" cy="4158503"/>
          </a:xfrm>
          <a:prstGeom prst="rect">
            <a:avLst/>
          </a:prstGeom>
          <a:ln>
            <a:no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55717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C7FD6ED-870A-47EC-B597-80CABCDD12D1}"/>
              </a:ext>
            </a:extLst>
          </p:cNvPr>
          <p:cNvCxnSpPr>
            <a:cxnSpLocks/>
          </p:cNvCxnSpPr>
          <p:nvPr/>
        </p:nvCxnSpPr>
        <p:spPr>
          <a:xfrm>
            <a:off x="2280323" y="6502238"/>
            <a:ext cx="7631353" cy="0"/>
          </a:xfrm>
          <a:prstGeom prst="line">
            <a:avLst/>
          </a:prstGeom>
          <a:ln w="28575">
            <a:solidFill>
              <a:schemeClr val="bg1">
                <a:lumMod val="9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AAE76C4-AA7B-4EA1-A6E1-3CF0B5BC925D}"/>
              </a:ext>
            </a:extLst>
          </p:cNvPr>
          <p:cNvPicPr>
            <a:picLocks noChangeAspect="1"/>
          </p:cNvPicPr>
          <p:nvPr/>
        </p:nvPicPr>
        <p:blipFill rotWithShape="1">
          <a:blip r:embed="rId4">
            <a:extLst>
              <a:ext uri="{28A0092B-C50C-407E-A947-70E740481C1C}">
                <a14:useLocalDpi xmlns:a14="http://schemas.microsoft.com/office/drawing/2010/main" val="0"/>
              </a:ext>
            </a:extLst>
          </a:blip>
          <a:srcRect l="11794" t="3528" r="11794" b="7041"/>
          <a:stretch/>
        </p:blipFill>
        <p:spPr>
          <a:xfrm>
            <a:off x="2280323" y="2020852"/>
            <a:ext cx="7631353" cy="4481386"/>
          </a:xfrm>
          <a:prstGeom prst="rect">
            <a:avLst/>
          </a:prstGeom>
          <a:ln>
            <a:solidFill>
              <a:schemeClr val="bg1">
                <a:lumMod val="95000"/>
              </a:schemeClr>
            </a:solidFill>
          </a:ln>
        </p:spPr>
      </p:pic>
      <p:sp>
        <p:nvSpPr>
          <p:cNvPr id="6" name="Title 6">
            <a:extLst>
              <a:ext uri="{FF2B5EF4-FFF2-40B4-BE49-F238E27FC236}">
                <a16:creationId xmlns:a16="http://schemas.microsoft.com/office/drawing/2014/main" id="{FCDBA922-4648-4452-A850-F2EC4E54B518}"/>
              </a:ext>
            </a:extLst>
          </p:cNvPr>
          <p:cNvSpPr txBox="1">
            <a:spLocks/>
          </p:cNvSpPr>
          <p:nvPr/>
        </p:nvSpPr>
        <p:spPr>
          <a:xfrm>
            <a:off x="838200" y="517774"/>
            <a:ext cx="10515600" cy="792095"/>
          </a:xfrm>
          <a:prstGeom prst="rect">
            <a:avLst/>
          </a:prstGeom>
        </p:spPr>
        <p:txBody>
          <a:bodyPr/>
          <a:lstStyle>
            <a:lvl1pPr algn="l" defTabSz="914400" rtl="0" eaLnBrk="1" latinLnBrk="0" hangingPunct="1">
              <a:lnSpc>
                <a:spcPct val="90000"/>
              </a:lnSpc>
              <a:spcBef>
                <a:spcPct val="0"/>
              </a:spcBef>
              <a:buNone/>
              <a:defRPr sz="3800" kern="1200">
                <a:solidFill>
                  <a:schemeClr val="bg1">
                    <a:lumMod val="95000"/>
                  </a:schemeClr>
                </a:solidFill>
                <a:latin typeface="+mj-lt"/>
                <a:ea typeface="+mj-ea"/>
                <a:cs typeface="+mj-cs"/>
              </a:defRPr>
            </a:lvl1pPr>
          </a:lstStyle>
          <a:p>
            <a:r>
              <a:rPr lang="en-US" b="1" dirty="0">
                <a:solidFill>
                  <a:schemeClr val="tx1"/>
                </a:solidFill>
              </a:rPr>
              <a:t>Frequently asked questions</a:t>
            </a:r>
            <a:endParaRPr lang="en-US" b="1" i="1" dirty="0">
              <a:solidFill>
                <a:schemeClr val="tx1"/>
              </a:solidFill>
            </a:endParaRPr>
          </a:p>
        </p:txBody>
      </p:sp>
      <p:pic>
        <p:nvPicPr>
          <p:cNvPr id="9" name="Picture 8" descr="HD-ShadowLong.png">
            <a:extLst>
              <a:ext uri="{FF2B5EF4-FFF2-40B4-BE49-F238E27FC236}">
                <a16:creationId xmlns:a16="http://schemas.microsoft.com/office/drawing/2014/main" id="{4FF133AF-CC21-4787-A681-B7BD83D68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322" y="6533893"/>
            <a:ext cx="7765377" cy="321164"/>
          </a:xfrm>
          <a:prstGeom prst="rect">
            <a:avLst/>
          </a:prstGeom>
        </p:spPr>
      </p:pic>
    </p:spTree>
    <p:custDataLst>
      <p:tags r:id="rId1"/>
    </p:custDataLst>
    <p:extLst>
      <p:ext uri="{BB962C8B-B14F-4D97-AF65-F5344CB8AC3E}">
        <p14:creationId xmlns:p14="http://schemas.microsoft.com/office/powerpoint/2010/main" val="3923496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FB0E854-BDAC-706E-CB50-A21D7315B854}"/>
              </a:ext>
            </a:extLst>
          </p:cNvPr>
          <p:cNvSpPr>
            <a:spLocks noGrp="1"/>
          </p:cNvSpPr>
          <p:nvPr>
            <p:ph type="title"/>
          </p:nvPr>
        </p:nvSpPr>
        <p:spPr>
          <a:xfrm>
            <a:off x="850392" y="365760"/>
            <a:ext cx="10213848" cy="1088136"/>
          </a:xfrm>
        </p:spPr>
        <p:txBody>
          <a:bodyPr/>
          <a:lstStyle/>
          <a:p>
            <a:r>
              <a:rPr lang="en-US" dirty="0"/>
              <a:t>Learn and Discover: Near Retirement</a:t>
            </a:r>
          </a:p>
        </p:txBody>
      </p:sp>
      <p:sp>
        <p:nvSpPr>
          <p:cNvPr id="13" name="Content Placeholder 4">
            <a:extLst>
              <a:ext uri="{FF2B5EF4-FFF2-40B4-BE49-F238E27FC236}">
                <a16:creationId xmlns:a16="http://schemas.microsoft.com/office/drawing/2014/main" id="{7B4F740C-34E7-DF23-4EE3-5130EA8316E6}"/>
              </a:ext>
            </a:extLst>
          </p:cNvPr>
          <p:cNvSpPr>
            <a:spLocks noGrp="1"/>
          </p:cNvSpPr>
          <p:nvPr>
            <p:ph sz="half" idx="1"/>
          </p:nvPr>
        </p:nvSpPr>
        <p:spPr>
          <a:xfrm>
            <a:off x="5812735" y="1782658"/>
            <a:ext cx="5740400" cy="4351338"/>
          </a:xfrm>
        </p:spPr>
        <p:txBody>
          <a:bodyPr anchor="ctr">
            <a:noAutofit/>
          </a:bodyPr>
          <a:lstStyle/>
          <a:p>
            <a:r>
              <a:rPr lang="en-US" sz="2800" dirty="0"/>
              <a:t>Understand your CalSTRS benefits</a:t>
            </a:r>
          </a:p>
          <a:p>
            <a:pPr marL="0" indent="0">
              <a:buNone/>
            </a:pPr>
            <a:endParaRPr lang="en-US" sz="1200" dirty="0"/>
          </a:p>
          <a:p>
            <a:r>
              <a:rPr lang="en-US" sz="2800" dirty="0"/>
              <a:t>Timeline for the year before retirement</a:t>
            </a:r>
          </a:p>
          <a:p>
            <a:pPr marL="0" indent="0">
              <a:buNone/>
            </a:pPr>
            <a:endParaRPr lang="en-US" sz="1200" dirty="0"/>
          </a:p>
          <a:p>
            <a:r>
              <a:rPr lang="en-US" sz="2800" dirty="0"/>
              <a:t>10 things to do now checklist</a:t>
            </a:r>
          </a:p>
          <a:p>
            <a:pPr marL="0" indent="0">
              <a:buNone/>
            </a:pPr>
            <a:endParaRPr lang="en-US" sz="1200" dirty="0"/>
          </a:p>
          <a:p>
            <a:r>
              <a:rPr lang="en-US" sz="2800" dirty="0"/>
              <a:t>Retirement income and expense worksheets</a:t>
            </a:r>
          </a:p>
        </p:txBody>
      </p:sp>
      <p:pic>
        <p:nvPicPr>
          <p:cNvPr id="14" name="Content Placeholder 8">
            <a:extLst>
              <a:ext uri="{FF2B5EF4-FFF2-40B4-BE49-F238E27FC236}">
                <a16:creationId xmlns:a16="http://schemas.microsoft.com/office/drawing/2014/main" id="{C4C5E8DC-928C-5D00-C3F7-7F81E47D6097}"/>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5642" t="21895" r="17564" b="-2779"/>
          <a:stretch/>
        </p:blipFill>
        <p:spPr>
          <a:xfrm>
            <a:off x="1104900" y="2223189"/>
            <a:ext cx="4127500" cy="3470275"/>
          </a:xfrm>
          <a:prstGeom prst="rect">
            <a:avLst/>
          </a:prstGeom>
          <a:ln>
            <a:noFill/>
          </a:ln>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5494ED1C-EC03-00FE-A6CA-C695AEE74538}"/>
              </a:ext>
            </a:extLst>
          </p:cNvPr>
          <p:cNvSpPr/>
          <p:nvPr/>
        </p:nvSpPr>
        <p:spPr>
          <a:xfrm>
            <a:off x="3685032" y="2345745"/>
            <a:ext cx="1355090" cy="2491431"/>
          </a:xfrm>
          <a:prstGeom prst="roundRect">
            <a:avLst>
              <a:gd name="adj" fmla="val 5401"/>
            </a:avLst>
          </a:prstGeom>
          <a:solidFill>
            <a:schemeClr val="accent1">
              <a:lumMod val="20000"/>
              <a:lumOff val="80000"/>
              <a:alpha val="22000"/>
            </a:schemeClr>
          </a:solid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1996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659362-F511-FBE7-5648-6A27ACBFD9F5}"/>
              </a:ext>
            </a:extLst>
          </p:cNvPr>
          <p:cNvPicPr>
            <a:picLocks noChangeAspect="1"/>
          </p:cNvPicPr>
          <p:nvPr/>
        </p:nvPicPr>
        <p:blipFill rotWithShape="1">
          <a:blip r:embed="rId4">
            <a:extLst>
              <a:ext uri="{28A0092B-C50C-407E-A947-70E740481C1C}">
                <a14:useLocalDpi xmlns:a14="http://schemas.microsoft.com/office/drawing/2010/main" val="0"/>
              </a:ext>
            </a:extLst>
          </a:blip>
          <a:srcRect l="14243" r="14243"/>
          <a:stretch/>
        </p:blipFill>
        <p:spPr>
          <a:xfrm>
            <a:off x="979324" y="0"/>
            <a:ext cx="10083097" cy="6857999"/>
          </a:xfrm>
          <a:prstGeom prst="rect">
            <a:avLst/>
          </a:prstGeom>
        </p:spPr>
      </p:pic>
      <p:sp>
        <p:nvSpPr>
          <p:cNvPr id="3" name="Rectangle: Rounded Corners 2">
            <a:extLst>
              <a:ext uri="{FF2B5EF4-FFF2-40B4-BE49-F238E27FC236}">
                <a16:creationId xmlns:a16="http://schemas.microsoft.com/office/drawing/2014/main" id="{823C33A1-9AEF-44D2-D406-522D5396E37C}"/>
              </a:ext>
            </a:extLst>
          </p:cNvPr>
          <p:cNvSpPr/>
          <p:nvPr/>
        </p:nvSpPr>
        <p:spPr>
          <a:xfrm>
            <a:off x="7891272" y="334852"/>
            <a:ext cx="2283037" cy="2888086"/>
          </a:xfrm>
          <a:prstGeom prst="roundRect">
            <a:avLst>
              <a:gd name="adj" fmla="val 5401"/>
            </a:avLst>
          </a:prstGeom>
          <a:solidFill>
            <a:schemeClr val="accent1">
              <a:lumMod val="20000"/>
              <a:lumOff val="80000"/>
              <a:alpha val="15000"/>
            </a:schemeClr>
          </a:solidFill>
          <a:ln>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610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81513D-21EE-8ABC-D9FB-CCD0B6E2E6FB}"/>
              </a:ext>
            </a:extLst>
          </p:cNvPr>
          <p:cNvSpPr>
            <a:spLocks noGrp="1"/>
          </p:cNvSpPr>
          <p:nvPr>
            <p:ph type="title"/>
          </p:nvPr>
        </p:nvSpPr>
        <p:spPr>
          <a:xfrm>
            <a:off x="850392" y="365760"/>
            <a:ext cx="10213848" cy="1088136"/>
          </a:xfrm>
        </p:spPr>
        <p:txBody>
          <a:bodyPr/>
          <a:lstStyle/>
          <a:p>
            <a:r>
              <a:rPr lang="en-US" dirty="0"/>
              <a:t>Near retirement checklist</a:t>
            </a:r>
          </a:p>
        </p:txBody>
      </p:sp>
      <p:pic>
        <p:nvPicPr>
          <p:cNvPr id="12" name="Content Placeholder 7">
            <a:extLst>
              <a:ext uri="{FF2B5EF4-FFF2-40B4-BE49-F238E27FC236}">
                <a16:creationId xmlns:a16="http://schemas.microsoft.com/office/drawing/2014/main" id="{02870965-8973-3AA2-A73B-8368BED11DEF}"/>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6724" r="16724"/>
          <a:stretch/>
        </p:blipFill>
        <p:spPr>
          <a:xfrm>
            <a:off x="685800" y="1996378"/>
            <a:ext cx="5486400" cy="4009831"/>
          </a:xfrm>
          <a:effectLst>
            <a:outerShdw blurRad="50800" dist="38100" dir="2700000" algn="tl" rotWithShape="0">
              <a:prstClr val="black">
                <a:alpha val="40000"/>
              </a:prstClr>
            </a:outerShdw>
          </a:effectLst>
        </p:spPr>
      </p:pic>
      <p:sp>
        <p:nvSpPr>
          <p:cNvPr id="13" name="Content Placeholder 5">
            <a:extLst>
              <a:ext uri="{FF2B5EF4-FFF2-40B4-BE49-F238E27FC236}">
                <a16:creationId xmlns:a16="http://schemas.microsoft.com/office/drawing/2014/main" id="{3C7C537A-081C-9C33-F06F-A6772FDCE877}"/>
              </a:ext>
            </a:extLst>
          </p:cNvPr>
          <p:cNvSpPr>
            <a:spLocks noGrp="1"/>
          </p:cNvSpPr>
          <p:nvPr>
            <p:ph sz="half" idx="2"/>
          </p:nvPr>
        </p:nvSpPr>
        <p:spPr>
          <a:xfrm>
            <a:off x="6324600" y="1825624"/>
            <a:ext cx="5308600" cy="4351338"/>
          </a:xfrm>
        </p:spPr>
        <p:txBody>
          <a:bodyPr>
            <a:normAutofit/>
          </a:bodyPr>
          <a:lstStyle/>
          <a:p>
            <a:r>
              <a:rPr lang="en-US" sz="2800" dirty="0"/>
              <a:t>What to consider before retirement</a:t>
            </a:r>
          </a:p>
          <a:p>
            <a:pPr marL="0" indent="0">
              <a:buNone/>
            </a:pPr>
            <a:endParaRPr lang="en-US" sz="1200" dirty="0"/>
          </a:p>
          <a:p>
            <a:r>
              <a:rPr lang="en-US" sz="2800" dirty="0"/>
              <a:t>Electing an option</a:t>
            </a:r>
          </a:p>
          <a:p>
            <a:pPr marL="0" indent="0">
              <a:buNone/>
            </a:pPr>
            <a:endParaRPr lang="en-US" sz="1200" dirty="0"/>
          </a:p>
          <a:p>
            <a:r>
              <a:rPr lang="en-US" sz="2800" dirty="0"/>
              <a:t>Name your one-time death benefit</a:t>
            </a:r>
          </a:p>
          <a:p>
            <a:endParaRPr lang="en-US" sz="1200" dirty="0"/>
          </a:p>
          <a:p>
            <a:r>
              <a:rPr lang="en-US" sz="2800" dirty="0"/>
              <a:t>Complete your </a:t>
            </a:r>
            <a:r>
              <a:rPr lang="en-US" sz="2800" i="1" dirty="0"/>
              <a:t>Service Retirement Application</a:t>
            </a:r>
          </a:p>
        </p:txBody>
      </p:sp>
    </p:spTree>
    <p:custDataLst>
      <p:tags r:id="rId1"/>
    </p:custDataLst>
    <p:extLst>
      <p:ext uri="{BB962C8B-B14F-4D97-AF65-F5344CB8AC3E}">
        <p14:creationId xmlns:p14="http://schemas.microsoft.com/office/powerpoint/2010/main" val="1011194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6AA77-BE9D-A501-C74D-3815891A8303}"/>
              </a:ext>
            </a:extLst>
          </p:cNvPr>
          <p:cNvPicPr>
            <a:picLocks noChangeAspect="1"/>
          </p:cNvPicPr>
          <p:nvPr/>
        </p:nvPicPr>
        <p:blipFill rotWithShape="1">
          <a:blip r:embed="rId4">
            <a:extLst>
              <a:ext uri="{28A0092B-C50C-407E-A947-70E740481C1C}">
                <a14:useLocalDpi xmlns:a14="http://schemas.microsoft.com/office/drawing/2010/main" val="0"/>
              </a:ext>
            </a:extLst>
          </a:blip>
          <a:srcRect l="14243" r="14243"/>
          <a:stretch/>
        </p:blipFill>
        <p:spPr>
          <a:xfrm>
            <a:off x="979324" y="0"/>
            <a:ext cx="10083097" cy="6857999"/>
          </a:xfrm>
          <a:prstGeom prst="rect">
            <a:avLst/>
          </a:prstGeom>
        </p:spPr>
      </p:pic>
      <p:sp>
        <p:nvSpPr>
          <p:cNvPr id="3" name="Rectangle: Rounded Corners 2">
            <a:extLst>
              <a:ext uri="{FF2B5EF4-FFF2-40B4-BE49-F238E27FC236}">
                <a16:creationId xmlns:a16="http://schemas.microsoft.com/office/drawing/2014/main" id="{9E1E922D-F5DB-78BF-8C5F-C223E9D6E693}"/>
              </a:ext>
            </a:extLst>
          </p:cNvPr>
          <p:cNvSpPr/>
          <p:nvPr/>
        </p:nvSpPr>
        <p:spPr>
          <a:xfrm>
            <a:off x="3128761" y="3599017"/>
            <a:ext cx="2306124" cy="2603591"/>
          </a:xfrm>
          <a:prstGeom prst="roundRect">
            <a:avLst>
              <a:gd name="adj" fmla="val 5401"/>
            </a:avLst>
          </a:prstGeom>
          <a:solidFill>
            <a:schemeClr val="accent1">
              <a:lumMod val="20000"/>
              <a:lumOff val="80000"/>
              <a:alpha val="15000"/>
            </a:schemeClr>
          </a:solidFill>
          <a:ln>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359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37FC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B3CA827-D646-D142-89AD-BA03FBA43BA5}"/>
              </a:ext>
            </a:extLst>
          </p:cNvPr>
          <p:cNvSpPr>
            <a:spLocks noGrp="1"/>
          </p:cNvSpPr>
          <p:nvPr>
            <p:ph type="title"/>
          </p:nvPr>
        </p:nvSpPr>
        <p:spPr>
          <a:xfrm>
            <a:off x="444500" y="645679"/>
            <a:ext cx="10058400" cy="1371600"/>
          </a:xfrm>
        </p:spPr>
        <p:txBody>
          <a:bodyPr>
            <a:normAutofit/>
          </a:bodyPr>
          <a:lstStyle/>
          <a:p>
            <a:r>
              <a:rPr lang="en-US" sz="4400" dirty="0">
                <a:solidFill>
                  <a:schemeClr val="bg1"/>
                </a:solidFill>
              </a:rPr>
              <a:t>Trust</a:t>
            </a:r>
            <a:r>
              <a:rPr lang="en-US" sz="3600" dirty="0">
                <a:solidFill>
                  <a:schemeClr val="bg1"/>
                </a:solidFill>
              </a:rPr>
              <a:t>    		 , </a:t>
            </a:r>
            <a:r>
              <a:rPr lang="en-US" sz="4400" dirty="0">
                <a:solidFill>
                  <a:schemeClr val="bg1"/>
                </a:solidFill>
              </a:rPr>
              <a:t>not impersonators </a:t>
            </a:r>
            <a:br>
              <a:rPr lang="en-US" sz="3600" dirty="0">
                <a:solidFill>
                  <a:schemeClr val="bg1"/>
                </a:solidFill>
              </a:rPr>
            </a:br>
            <a:endParaRPr lang="en-US" sz="3600" dirty="0">
              <a:solidFill>
                <a:schemeClr val="bg1"/>
              </a:solidFill>
            </a:endParaRPr>
          </a:p>
        </p:txBody>
      </p:sp>
      <p:sp>
        <p:nvSpPr>
          <p:cNvPr id="3" name="Content Placeholder 2">
            <a:extLst>
              <a:ext uri="{FF2B5EF4-FFF2-40B4-BE49-F238E27FC236}">
                <a16:creationId xmlns:a16="http://schemas.microsoft.com/office/drawing/2014/main" id="{D40F0166-F7C2-F24E-9619-489DF5DD5AAF}"/>
              </a:ext>
            </a:extLst>
          </p:cNvPr>
          <p:cNvSpPr>
            <a:spLocks noGrp="1"/>
          </p:cNvSpPr>
          <p:nvPr>
            <p:ph idx="4294967295"/>
          </p:nvPr>
        </p:nvSpPr>
        <p:spPr>
          <a:xfrm>
            <a:off x="952500" y="1549400"/>
            <a:ext cx="7435850" cy="4527550"/>
          </a:xfrm>
        </p:spPr>
        <p:txBody>
          <a:bodyPr>
            <a:normAutofit/>
          </a:bodyPr>
          <a:lstStyle/>
          <a:p>
            <a:pPr marL="0" indent="0">
              <a:buNone/>
            </a:pPr>
            <a:r>
              <a:rPr lang="en-US" sz="2800" dirty="0">
                <a:solidFill>
                  <a:schemeClr val="bg1"/>
                </a:solidFill>
              </a:rPr>
              <a:t>CalSTRS authorized representatives:</a:t>
            </a:r>
          </a:p>
          <a:p>
            <a:r>
              <a:rPr lang="en-US" sz="2800" dirty="0">
                <a:solidFill>
                  <a:schemeClr val="bg1"/>
                </a:solidFill>
              </a:rPr>
              <a:t>Have an email address ending in </a:t>
            </a:r>
            <a:r>
              <a:rPr lang="en-US" sz="2000" normalizeH="1" dirty="0">
                <a:solidFill>
                  <a:schemeClr val="bg1"/>
                </a:solidFill>
              </a:rPr>
              <a:t>@</a:t>
            </a:r>
            <a:r>
              <a:rPr lang="en-US" sz="2800" dirty="0">
                <a:solidFill>
                  <a:schemeClr val="bg1"/>
                </a:solidFill>
              </a:rPr>
              <a:t>CalSTRS.com.</a:t>
            </a:r>
          </a:p>
          <a:p>
            <a:r>
              <a:rPr lang="en-US" sz="2800" dirty="0">
                <a:solidFill>
                  <a:schemeClr val="bg1"/>
                </a:solidFill>
              </a:rPr>
              <a:t>Can provide a CalSTRS ID badge or business card.</a:t>
            </a:r>
          </a:p>
          <a:p>
            <a:pPr lvl="0"/>
            <a:r>
              <a:rPr lang="en-US" sz="2800" dirty="0">
                <a:solidFill>
                  <a:prstClr val="white"/>
                </a:solidFill>
              </a:rPr>
              <a:t>Do not provide refreshments at offsite events.</a:t>
            </a:r>
          </a:p>
          <a:p>
            <a:pPr lvl="0"/>
            <a:r>
              <a:rPr lang="en-US" sz="2800" dirty="0">
                <a:solidFill>
                  <a:prstClr val="white"/>
                </a:solidFill>
              </a:rPr>
              <a:t>Will never meet at your home.</a:t>
            </a:r>
          </a:p>
          <a:p>
            <a:pPr lvl="0"/>
            <a:r>
              <a:rPr lang="en-US" sz="2800" dirty="0">
                <a:solidFill>
                  <a:prstClr val="white"/>
                </a:solidFill>
              </a:rPr>
              <a:t>Do not sell insurance products.</a:t>
            </a:r>
            <a:endParaRPr lang="en-US" sz="2800" dirty="0">
              <a:solidFill>
                <a:schemeClr val="bg1"/>
              </a:solidFill>
            </a:endParaRPr>
          </a:p>
        </p:txBody>
      </p:sp>
      <p:pic>
        <p:nvPicPr>
          <p:cNvPr id="5" name="Picture 4" descr="A picture containing toy, doll&#10;&#10;Description automatically generated">
            <a:extLst>
              <a:ext uri="{FF2B5EF4-FFF2-40B4-BE49-F238E27FC236}">
                <a16:creationId xmlns:a16="http://schemas.microsoft.com/office/drawing/2014/main" id="{8F5053FD-985B-E442-B165-46E42D199020}"/>
              </a:ext>
            </a:extLst>
          </p:cNvPr>
          <p:cNvPicPr>
            <a:picLocks noChangeAspect="1"/>
          </p:cNvPicPr>
          <p:nvPr/>
        </p:nvPicPr>
        <p:blipFill>
          <a:blip r:embed="rId4"/>
          <a:stretch>
            <a:fillRect/>
          </a:stretch>
        </p:blipFill>
        <p:spPr>
          <a:xfrm>
            <a:off x="8352514" y="2560426"/>
            <a:ext cx="3475971" cy="4267529"/>
          </a:xfrm>
          <a:prstGeom prst="rect">
            <a:avLst/>
          </a:prstGeom>
        </p:spPr>
      </p:pic>
      <p:pic>
        <p:nvPicPr>
          <p:cNvPr id="9" name="Picture 8" descr="A close up of a logo&#10;&#10;Description automatically generated">
            <a:extLst>
              <a:ext uri="{FF2B5EF4-FFF2-40B4-BE49-F238E27FC236}">
                <a16:creationId xmlns:a16="http://schemas.microsoft.com/office/drawing/2014/main" id="{B09DADCD-218E-EE4E-8522-89BF782D37A9}"/>
              </a:ext>
            </a:extLst>
          </p:cNvPr>
          <p:cNvPicPr>
            <a:picLocks noChangeAspect="1"/>
          </p:cNvPicPr>
          <p:nvPr/>
        </p:nvPicPr>
        <p:blipFill>
          <a:blip r:embed="rId5"/>
          <a:stretch>
            <a:fillRect/>
          </a:stretch>
        </p:blipFill>
        <p:spPr>
          <a:xfrm>
            <a:off x="1990466" y="717551"/>
            <a:ext cx="2233985" cy="591704"/>
          </a:xfrm>
          <a:prstGeom prst="rect">
            <a:avLst/>
          </a:prstGeom>
        </p:spPr>
      </p:pic>
    </p:spTree>
    <p:custDataLst>
      <p:tags r:id="rId1"/>
    </p:custDataLst>
    <p:extLst>
      <p:ext uri="{BB962C8B-B14F-4D97-AF65-F5344CB8AC3E}">
        <p14:creationId xmlns:p14="http://schemas.microsoft.com/office/powerpoint/2010/main" val="3166611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itle 10">
            <a:extLst>
              <a:ext uri="{FF2B5EF4-FFF2-40B4-BE49-F238E27FC236}">
                <a16:creationId xmlns:a16="http://schemas.microsoft.com/office/drawing/2014/main" id="{649FE1CA-9ACA-D01A-C74C-B113F4B3E766}"/>
              </a:ext>
            </a:extLst>
          </p:cNvPr>
          <p:cNvSpPr>
            <a:spLocks noGrp="1"/>
          </p:cNvSpPr>
          <p:nvPr>
            <p:ph type="title"/>
          </p:nvPr>
        </p:nvSpPr>
        <p:spPr>
          <a:xfrm>
            <a:off x="850392" y="365760"/>
            <a:ext cx="10213848" cy="1088136"/>
          </a:xfrm>
        </p:spPr>
        <p:txBody>
          <a:bodyPr/>
          <a:lstStyle/>
          <a:p>
            <a:r>
              <a:rPr lang="en-US" dirty="0"/>
              <a:t>Attend a near retirement webinar</a:t>
            </a:r>
          </a:p>
        </p:txBody>
      </p:sp>
      <p:sp>
        <p:nvSpPr>
          <p:cNvPr id="9" name="Content Placeholder 11">
            <a:extLst>
              <a:ext uri="{FF2B5EF4-FFF2-40B4-BE49-F238E27FC236}">
                <a16:creationId xmlns:a16="http://schemas.microsoft.com/office/drawing/2014/main" id="{D941C3CB-A9BD-F171-4F23-0EF9411B70E7}"/>
              </a:ext>
            </a:extLst>
          </p:cNvPr>
          <p:cNvSpPr>
            <a:spLocks noGrp="1"/>
          </p:cNvSpPr>
          <p:nvPr>
            <p:ph sz="half" idx="1"/>
          </p:nvPr>
        </p:nvSpPr>
        <p:spPr>
          <a:xfrm>
            <a:off x="838200" y="1825625"/>
            <a:ext cx="5257800" cy="4351338"/>
          </a:xfrm>
        </p:spPr>
        <p:txBody>
          <a:bodyPr anchor="ctr">
            <a:normAutofit lnSpcReduction="10000"/>
          </a:bodyPr>
          <a:lstStyle/>
          <a:p>
            <a:r>
              <a:rPr lang="en-US" sz="2800" dirty="0"/>
              <a:t>Service Retirement Application Demonstration</a:t>
            </a:r>
          </a:p>
          <a:p>
            <a:pPr marL="0" indent="0">
              <a:buNone/>
            </a:pPr>
            <a:endParaRPr lang="en-US" sz="1200" dirty="0"/>
          </a:p>
          <a:p>
            <a:r>
              <a:rPr lang="en-US" sz="2800" dirty="0"/>
              <a:t>Start Saving Now with Pension2</a:t>
            </a:r>
          </a:p>
          <a:p>
            <a:pPr marL="0" indent="0">
              <a:buNone/>
            </a:pPr>
            <a:endParaRPr lang="en-US" sz="1200" dirty="0"/>
          </a:p>
          <a:p>
            <a:r>
              <a:rPr lang="en-US" sz="2800" dirty="0"/>
              <a:t>Protect Your Future</a:t>
            </a:r>
          </a:p>
          <a:p>
            <a:pPr marL="0" indent="0">
              <a:buNone/>
            </a:pPr>
            <a:endParaRPr lang="en-US" sz="1200" dirty="0"/>
          </a:p>
          <a:p>
            <a:r>
              <a:rPr lang="en-US" sz="2800" dirty="0"/>
              <a:t>My Retirement Decisions</a:t>
            </a:r>
          </a:p>
          <a:p>
            <a:pPr marL="0" indent="0">
              <a:buNone/>
            </a:pPr>
            <a:endParaRPr lang="en-US" sz="1200" dirty="0"/>
          </a:p>
          <a:p>
            <a:r>
              <a:rPr lang="en-US" sz="2800" dirty="0"/>
              <a:t>Retire Now or Later</a:t>
            </a:r>
          </a:p>
        </p:txBody>
      </p:sp>
      <p:pic>
        <p:nvPicPr>
          <p:cNvPr id="10" name="Content Placeholder 15">
            <a:extLst>
              <a:ext uri="{FF2B5EF4-FFF2-40B4-BE49-F238E27FC236}">
                <a16:creationId xmlns:a16="http://schemas.microsoft.com/office/drawing/2014/main" id="{B21B3CD3-A6EB-58F6-1130-2E28212FCA69}"/>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8879" t="6865" r="19794" b="-841"/>
          <a:stretch/>
        </p:blipFill>
        <p:spPr>
          <a:xfrm>
            <a:off x="6337300" y="1956703"/>
            <a:ext cx="5486400" cy="4089181"/>
          </a:xfr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39005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B812F-7113-4508-2027-254E6BD2275C}"/>
              </a:ext>
            </a:extLst>
          </p:cNvPr>
          <p:cNvPicPr>
            <a:picLocks noChangeAspect="1"/>
          </p:cNvPicPr>
          <p:nvPr/>
        </p:nvPicPr>
        <p:blipFill rotWithShape="1">
          <a:blip r:embed="rId4">
            <a:extLst>
              <a:ext uri="{28A0092B-C50C-407E-A947-70E740481C1C}">
                <a14:useLocalDpi xmlns:a14="http://schemas.microsoft.com/office/drawing/2010/main" val="0"/>
              </a:ext>
            </a:extLst>
          </a:blip>
          <a:srcRect l="14243" r="14243"/>
          <a:stretch/>
        </p:blipFill>
        <p:spPr>
          <a:xfrm>
            <a:off x="979324" y="0"/>
            <a:ext cx="10083097" cy="6857999"/>
          </a:xfrm>
          <a:prstGeom prst="rect">
            <a:avLst/>
          </a:prstGeom>
        </p:spPr>
      </p:pic>
      <p:sp>
        <p:nvSpPr>
          <p:cNvPr id="3" name="Rectangle: Rounded Corners 2">
            <a:extLst>
              <a:ext uri="{FF2B5EF4-FFF2-40B4-BE49-F238E27FC236}">
                <a16:creationId xmlns:a16="http://schemas.microsoft.com/office/drawing/2014/main" id="{0D094F61-D06C-3A93-B1D6-10E31EDFDE66}"/>
              </a:ext>
            </a:extLst>
          </p:cNvPr>
          <p:cNvSpPr/>
          <p:nvPr/>
        </p:nvSpPr>
        <p:spPr>
          <a:xfrm>
            <a:off x="5443738" y="3657600"/>
            <a:ext cx="2425253" cy="2841223"/>
          </a:xfrm>
          <a:prstGeom prst="roundRect">
            <a:avLst>
              <a:gd name="adj" fmla="val 5401"/>
            </a:avLst>
          </a:prstGeom>
          <a:solidFill>
            <a:schemeClr val="accent1">
              <a:lumMod val="20000"/>
              <a:lumOff val="80000"/>
              <a:alpha val="15000"/>
            </a:schemeClr>
          </a:solidFill>
          <a:ln>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60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357C-B23C-4096-8CF7-5B6CA10A9965}"/>
              </a:ext>
            </a:extLst>
          </p:cNvPr>
          <p:cNvSpPr>
            <a:spLocks noGrp="1"/>
          </p:cNvSpPr>
          <p:nvPr>
            <p:ph type="title"/>
          </p:nvPr>
        </p:nvSpPr>
        <p:spPr/>
        <p:txBody>
          <a:bodyPr>
            <a:normAutofit fontScale="90000"/>
          </a:bodyPr>
          <a:lstStyle/>
          <a:p>
            <a:r>
              <a:rPr lang="en-US" sz="4400" b="1" dirty="0">
                <a:solidFill>
                  <a:schemeClr val="tx1"/>
                </a:solidFill>
              </a:rPr>
              <a:t>Boost your retirement savings </a:t>
            </a:r>
            <a:br>
              <a:rPr lang="en-US" sz="4400" b="1" dirty="0">
                <a:solidFill>
                  <a:schemeClr val="tx1"/>
                </a:solidFill>
              </a:rPr>
            </a:br>
            <a:r>
              <a:rPr lang="en-US" sz="4400" b="1" dirty="0">
                <a:solidFill>
                  <a:schemeClr val="tx1"/>
                </a:solidFill>
              </a:rPr>
              <a:t>with Pension2</a:t>
            </a:r>
          </a:p>
        </p:txBody>
      </p:sp>
      <p:sp>
        <p:nvSpPr>
          <p:cNvPr id="6" name="Content Placeholder 5">
            <a:extLst>
              <a:ext uri="{FF2B5EF4-FFF2-40B4-BE49-F238E27FC236}">
                <a16:creationId xmlns:a16="http://schemas.microsoft.com/office/drawing/2014/main" id="{E9C5E1F4-00FB-495C-ABB3-B5058154C886}"/>
              </a:ext>
            </a:extLst>
          </p:cNvPr>
          <p:cNvSpPr>
            <a:spLocks noGrp="1"/>
          </p:cNvSpPr>
          <p:nvPr>
            <p:ph sz="half" idx="1"/>
          </p:nvPr>
        </p:nvSpPr>
        <p:spPr>
          <a:xfrm>
            <a:off x="920496" y="1795622"/>
            <a:ext cx="4663440" cy="4297680"/>
          </a:xfrm>
        </p:spPr>
        <p:txBody>
          <a:bodyPr anchor="ctr">
            <a:normAutofit/>
          </a:bodyPr>
          <a:lstStyle/>
          <a:p>
            <a:r>
              <a:rPr lang="en-US" sz="2800" dirty="0">
                <a:solidFill>
                  <a:schemeClr val="tx1"/>
                </a:solidFill>
              </a:rPr>
              <a:t>Voluntary supplemental savings plan</a:t>
            </a:r>
          </a:p>
          <a:p>
            <a:pPr marL="0" indent="0">
              <a:buNone/>
            </a:pPr>
            <a:endParaRPr lang="en-US" sz="1200" dirty="0">
              <a:solidFill>
                <a:schemeClr val="tx1"/>
              </a:solidFill>
            </a:endParaRPr>
          </a:p>
          <a:p>
            <a:r>
              <a:rPr lang="en-US" sz="2800" dirty="0">
                <a:solidFill>
                  <a:schemeClr val="tx1"/>
                </a:solidFill>
              </a:rPr>
              <a:t>Roll over your DBS account at retirement</a:t>
            </a:r>
          </a:p>
          <a:p>
            <a:pPr marL="0" indent="0">
              <a:buNone/>
            </a:pPr>
            <a:endParaRPr lang="en-US" sz="1200" dirty="0">
              <a:solidFill>
                <a:schemeClr val="tx1"/>
              </a:solidFill>
            </a:endParaRPr>
          </a:p>
          <a:p>
            <a:r>
              <a:rPr lang="en-US" sz="2800" dirty="0">
                <a:solidFill>
                  <a:schemeClr val="tx1"/>
                </a:solidFill>
              </a:rPr>
              <a:t>Save on fees</a:t>
            </a:r>
          </a:p>
          <a:p>
            <a:pPr marL="0" indent="0">
              <a:buNone/>
            </a:pPr>
            <a:endParaRPr lang="en-US" sz="1200" dirty="0">
              <a:solidFill>
                <a:schemeClr val="tx1"/>
              </a:solidFill>
            </a:endParaRPr>
          </a:p>
          <a:p>
            <a:r>
              <a:rPr lang="en-US" sz="2800" dirty="0">
                <a:solidFill>
                  <a:schemeClr val="tx1"/>
                </a:solidFill>
              </a:rPr>
              <a:t>Visit </a:t>
            </a:r>
            <a:r>
              <a:rPr lang="en-US" sz="2800" b="1" dirty="0">
                <a:solidFill>
                  <a:schemeClr val="tx1"/>
                </a:solidFill>
              </a:rPr>
              <a:t>403bCompare.com</a:t>
            </a:r>
            <a:endParaRPr lang="en-US" sz="2800" dirty="0">
              <a:solidFill>
                <a:schemeClr val="tx1"/>
              </a:solidFill>
            </a:endParaRPr>
          </a:p>
        </p:txBody>
      </p:sp>
      <p:pic>
        <p:nvPicPr>
          <p:cNvPr id="8" name="Content Placeholder 7">
            <a:extLst>
              <a:ext uri="{FF2B5EF4-FFF2-40B4-BE49-F238E27FC236}">
                <a16:creationId xmlns:a16="http://schemas.microsoft.com/office/drawing/2014/main" id="{481D3FEB-BA52-4809-8803-9F922D2FE983}"/>
              </a:ext>
            </a:extLst>
          </p:cNvPr>
          <p:cNvPicPr>
            <a:picLocks noGrp="1" noChangeAspect="1"/>
          </p:cNvPicPr>
          <p:nvPr>
            <p:ph sz="half" idx="2"/>
          </p:nvPr>
        </p:nvPicPr>
        <p:blipFill rotWithShape="1">
          <a:blip r:embed="rId4"/>
          <a:srcRect l="10147" r="10000"/>
          <a:stretch/>
        </p:blipFill>
        <p:spPr>
          <a:xfrm>
            <a:off x="6096000" y="2003607"/>
            <a:ext cx="5175504" cy="3871122"/>
          </a:xfrm>
          <a:prstGeom prst="rect">
            <a:avLst/>
          </a:prstGeom>
        </p:spPr>
      </p:pic>
    </p:spTree>
    <p:custDataLst>
      <p:tags r:id="rId1"/>
    </p:custDataLst>
    <p:extLst>
      <p:ext uri="{BB962C8B-B14F-4D97-AF65-F5344CB8AC3E}">
        <p14:creationId xmlns:p14="http://schemas.microsoft.com/office/powerpoint/2010/main" val="3917962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287D7-B8E4-C1DD-3E5F-93A0F6169496}"/>
              </a:ext>
            </a:extLst>
          </p:cNvPr>
          <p:cNvPicPr>
            <a:picLocks noChangeAspect="1"/>
          </p:cNvPicPr>
          <p:nvPr/>
        </p:nvPicPr>
        <p:blipFill rotWithShape="1">
          <a:blip r:embed="rId4">
            <a:extLst>
              <a:ext uri="{28A0092B-C50C-407E-A947-70E740481C1C}">
                <a14:useLocalDpi xmlns:a14="http://schemas.microsoft.com/office/drawing/2010/main" val="0"/>
              </a:ext>
            </a:extLst>
          </a:blip>
          <a:srcRect l="14243" r="14243"/>
          <a:stretch/>
        </p:blipFill>
        <p:spPr>
          <a:xfrm>
            <a:off x="979324" y="0"/>
            <a:ext cx="10083097" cy="6857999"/>
          </a:xfrm>
          <a:prstGeom prst="rect">
            <a:avLst/>
          </a:prstGeom>
        </p:spPr>
      </p:pic>
      <p:sp>
        <p:nvSpPr>
          <p:cNvPr id="3" name="Rectangle: Rounded Corners 2">
            <a:extLst>
              <a:ext uri="{FF2B5EF4-FFF2-40B4-BE49-F238E27FC236}">
                <a16:creationId xmlns:a16="http://schemas.microsoft.com/office/drawing/2014/main" id="{D5BBE7A9-3EA9-DF0A-D2A5-CB0A9295545A}"/>
              </a:ext>
            </a:extLst>
          </p:cNvPr>
          <p:cNvSpPr/>
          <p:nvPr/>
        </p:nvSpPr>
        <p:spPr>
          <a:xfrm>
            <a:off x="7848867" y="3657601"/>
            <a:ext cx="2286805" cy="2725312"/>
          </a:xfrm>
          <a:prstGeom prst="roundRect">
            <a:avLst>
              <a:gd name="adj" fmla="val 5401"/>
            </a:avLst>
          </a:prstGeom>
          <a:solidFill>
            <a:schemeClr val="accent1">
              <a:lumMod val="20000"/>
              <a:lumOff val="80000"/>
              <a:alpha val="15000"/>
            </a:schemeClr>
          </a:solidFill>
          <a:ln>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3524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E83E1DB-9CA6-C0B1-B3D5-ABDE93450058}"/>
              </a:ext>
            </a:extLst>
          </p:cNvPr>
          <p:cNvSpPr>
            <a:spLocks noGrp="1"/>
          </p:cNvSpPr>
          <p:nvPr>
            <p:ph type="title"/>
          </p:nvPr>
        </p:nvSpPr>
        <p:spPr>
          <a:xfrm>
            <a:off x="850392" y="365760"/>
            <a:ext cx="10213848" cy="1088136"/>
          </a:xfrm>
        </p:spPr>
        <p:txBody>
          <a:bodyPr>
            <a:normAutofit/>
          </a:bodyPr>
          <a:lstStyle/>
          <a:p>
            <a:r>
              <a:rPr lang="en-US" sz="4400" b="1" dirty="0">
                <a:solidFill>
                  <a:schemeClr val="tx1"/>
                </a:solidFill>
              </a:rPr>
              <a:t>Ready to Retire</a:t>
            </a:r>
          </a:p>
        </p:txBody>
      </p:sp>
      <p:sp>
        <p:nvSpPr>
          <p:cNvPr id="12" name="Content Placeholder 4">
            <a:extLst>
              <a:ext uri="{FF2B5EF4-FFF2-40B4-BE49-F238E27FC236}">
                <a16:creationId xmlns:a16="http://schemas.microsoft.com/office/drawing/2014/main" id="{1B21A536-756B-E005-7E91-3C3CB8F2F9B0}"/>
              </a:ext>
            </a:extLst>
          </p:cNvPr>
          <p:cNvSpPr txBox="1">
            <a:spLocks/>
          </p:cNvSpPr>
          <p:nvPr/>
        </p:nvSpPr>
        <p:spPr>
          <a:xfrm>
            <a:off x="6172200" y="1825625"/>
            <a:ext cx="5181600" cy="43513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Get help completing your service retirement application</a:t>
            </a:r>
          </a:p>
          <a:p>
            <a:endParaRPr lang="en-US" sz="1200"/>
          </a:p>
          <a:p>
            <a:r>
              <a:rPr lang="en-US" sz="2800"/>
              <a:t>Read Your Retirement Guide before you retire</a:t>
            </a:r>
          </a:p>
          <a:p>
            <a:endParaRPr lang="en-US" sz="1200"/>
          </a:p>
          <a:p>
            <a:r>
              <a:rPr lang="en-US" sz="2800"/>
              <a:t>Access the forms needed to apply for retirement</a:t>
            </a:r>
            <a:endParaRPr lang="en-US" sz="2800" dirty="0"/>
          </a:p>
        </p:txBody>
      </p:sp>
      <p:pic>
        <p:nvPicPr>
          <p:cNvPr id="13" name="Content Placeholder 7">
            <a:extLst>
              <a:ext uri="{FF2B5EF4-FFF2-40B4-BE49-F238E27FC236}">
                <a16:creationId xmlns:a16="http://schemas.microsoft.com/office/drawing/2014/main" id="{B35832FA-8F55-E719-7163-C70F4E4778BC}"/>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7255" r="17255"/>
          <a:stretch/>
        </p:blipFill>
        <p:spPr>
          <a:xfrm>
            <a:off x="303302" y="1931831"/>
            <a:ext cx="5378651" cy="3994836"/>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436823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98142-51E8-4A9C-AC1C-F1B1455F1550}"/>
              </a:ext>
            </a:extLst>
          </p:cNvPr>
          <p:cNvSpPr>
            <a:spLocks noGrp="1"/>
          </p:cNvSpPr>
          <p:nvPr>
            <p:ph type="title"/>
          </p:nvPr>
        </p:nvSpPr>
        <p:spPr/>
        <p:txBody>
          <a:bodyPr>
            <a:normAutofit/>
          </a:bodyPr>
          <a:lstStyle/>
          <a:p>
            <a:r>
              <a:rPr lang="en-US" sz="4400" b="1" dirty="0">
                <a:solidFill>
                  <a:schemeClr val="tx1"/>
                </a:solidFill>
              </a:rPr>
              <a:t>Apply for retirement</a:t>
            </a:r>
          </a:p>
        </p:txBody>
      </p:sp>
      <p:sp>
        <p:nvSpPr>
          <p:cNvPr id="5" name="Content Placeholder 4">
            <a:extLst>
              <a:ext uri="{FF2B5EF4-FFF2-40B4-BE49-F238E27FC236}">
                <a16:creationId xmlns:a16="http://schemas.microsoft.com/office/drawing/2014/main" id="{FF028AB2-5308-4C9A-972A-1F843C54BB94}"/>
              </a:ext>
            </a:extLst>
          </p:cNvPr>
          <p:cNvSpPr>
            <a:spLocks noGrp="1"/>
          </p:cNvSpPr>
          <p:nvPr>
            <p:ph sz="half" idx="2"/>
          </p:nvPr>
        </p:nvSpPr>
        <p:spPr>
          <a:xfrm>
            <a:off x="6172200" y="1825625"/>
            <a:ext cx="5337048" cy="4351338"/>
          </a:xfrm>
        </p:spPr>
        <p:txBody>
          <a:bodyPr anchor="ctr">
            <a:normAutofit/>
          </a:bodyPr>
          <a:lstStyle/>
          <a:p>
            <a:r>
              <a:rPr lang="en-US" sz="2800" dirty="0">
                <a:solidFill>
                  <a:schemeClr val="tx1"/>
                </a:solidFill>
              </a:rPr>
              <a:t>Service Retirement application</a:t>
            </a:r>
          </a:p>
          <a:p>
            <a:endParaRPr lang="en-US" sz="1200" dirty="0">
              <a:solidFill>
                <a:schemeClr val="tx1"/>
              </a:solidFill>
            </a:endParaRPr>
          </a:p>
          <a:p>
            <a:r>
              <a:rPr lang="en-US" sz="2800" dirty="0">
                <a:solidFill>
                  <a:schemeClr val="tx1"/>
                </a:solidFill>
              </a:rPr>
              <a:t>Express Benefit Report</a:t>
            </a:r>
          </a:p>
          <a:p>
            <a:endParaRPr lang="en-US" sz="1200" dirty="0">
              <a:solidFill>
                <a:schemeClr val="tx1"/>
              </a:solidFill>
            </a:endParaRPr>
          </a:p>
          <a:p>
            <a:r>
              <a:rPr lang="en-US" sz="2800" dirty="0">
                <a:solidFill>
                  <a:schemeClr val="tx1"/>
                </a:solidFill>
              </a:rPr>
              <a:t>Direct Deposit Authorization</a:t>
            </a:r>
          </a:p>
        </p:txBody>
      </p:sp>
      <p:pic>
        <p:nvPicPr>
          <p:cNvPr id="8" name="Content Placeholder 7">
            <a:extLst>
              <a:ext uri="{FF2B5EF4-FFF2-40B4-BE49-F238E27FC236}">
                <a16:creationId xmlns:a16="http://schemas.microsoft.com/office/drawing/2014/main" id="{43F22582-1FAB-463E-A0E7-53966F08493C}"/>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8695" t="7165" r="19133"/>
          <a:stretch/>
        </p:blipFill>
        <p:spPr>
          <a:xfrm>
            <a:off x="485581" y="2122814"/>
            <a:ext cx="5184648" cy="3850746"/>
          </a:xfrm>
          <a:prstGeom prst="rect">
            <a:avLst/>
          </a:prstGeom>
        </p:spPr>
      </p:pic>
    </p:spTree>
    <p:custDataLst>
      <p:tags r:id="rId1"/>
    </p:custDataLst>
    <p:extLst>
      <p:ext uri="{BB962C8B-B14F-4D97-AF65-F5344CB8AC3E}">
        <p14:creationId xmlns:p14="http://schemas.microsoft.com/office/powerpoint/2010/main" val="2702891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A590F-675A-4290-9264-833CE646DAC8}"/>
              </a:ext>
            </a:extLst>
          </p:cNvPr>
          <p:cNvPicPr>
            <a:picLocks noChangeAspect="1"/>
          </p:cNvPicPr>
          <p:nvPr/>
        </p:nvPicPr>
        <p:blipFill rotWithShape="1">
          <a:blip r:embed="rId3"/>
          <a:srcRect l="6838" r="6838"/>
          <a:stretch/>
        </p:blipFill>
        <p:spPr>
          <a:xfrm>
            <a:off x="0" y="-128337"/>
            <a:ext cx="12192000" cy="7015810"/>
          </a:xfrm>
          <a:prstGeom prst="rect">
            <a:avLst/>
          </a:prstGeom>
        </p:spPr>
      </p:pic>
      <p:sp>
        <p:nvSpPr>
          <p:cNvPr id="11" name="Rectangle: Rounded Corners 10">
            <a:extLst>
              <a:ext uri="{FF2B5EF4-FFF2-40B4-BE49-F238E27FC236}">
                <a16:creationId xmlns:a16="http://schemas.microsoft.com/office/drawing/2014/main" id="{42744696-24F8-4080-99FF-3320B271D652}"/>
              </a:ext>
            </a:extLst>
          </p:cNvPr>
          <p:cNvSpPr/>
          <p:nvPr/>
        </p:nvSpPr>
        <p:spPr>
          <a:xfrm>
            <a:off x="3057023" y="4254410"/>
            <a:ext cx="2525630" cy="1953886"/>
          </a:xfrm>
          <a:prstGeom prst="roundRect">
            <a:avLst>
              <a:gd name="adj" fmla="val 5401"/>
            </a:avLst>
          </a:prstGeom>
          <a:solidFill>
            <a:schemeClr val="accent1">
              <a:lumMod val="20000"/>
              <a:lumOff val="80000"/>
              <a:alpha val="15000"/>
            </a:schemeClr>
          </a:solidFill>
          <a:ln>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484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2B29A6-42A1-40AE-9FAA-D8D5EC195B80}"/>
              </a:ext>
            </a:extLst>
          </p:cNvPr>
          <p:cNvSpPr>
            <a:spLocks noGrp="1"/>
          </p:cNvSpPr>
          <p:nvPr>
            <p:ph type="title"/>
          </p:nvPr>
        </p:nvSpPr>
        <p:spPr/>
        <p:txBody>
          <a:bodyPr>
            <a:normAutofit/>
          </a:bodyPr>
          <a:lstStyle/>
          <a:p>
            <a:r>
              <a:rPr lang="en-US" sz="4400" b="1" dirty="0">
                <a:solidFill>
                  <a:schemeClr val="tx1"/>
                </a:solidFill>
              </a:rPr>
              <a:t>Retirement Benefits Calculator</a:t>
            </a:r>
          </a:p>
        </p:txBody>
      </p:sp>
      <p:sp>
        <p:nvSpPr>
          <p:cNvPr id="6" name="Content Placeholder 5">
            <a:extLst>
              <a:ext uri="{FF2B5EF4-FFF2-40B4-BE49-F238E27FC236}">
                <a16:creationId xmlns:a16="http://schemas.microsoft.com/office/drawing/2014/main" id="{B08280A0-E183-4B0B-97D3-625BD7C7226A}"/>
              </a:ext>
            </a:extLst>
          </p:cNvPr>
          <p:cNvSpPr>
            <a:spLocks noGrp="1"/>
          </p:cNvSpPr>
          <p:nvPr>
            <p:ph sz="half" idx="1"/>
          </p:nvPr>
        </p:nvSpPr>
        <p:spPr>
          <a:xfrm>
            <a:off x="838200" y="1825625"/>
            <a:ext cx="4840705" cy="4351338"/>
          </a:xfrm>
        </p:spPr>
        <p:txBody>
          <a:bodyPr anchor="ctr">
            <a:normAutofit/>
          </a:bodyPr>
          <a:lstStyle/>
          <a:p>
            <a:r>
              <a:rPr lang="en-US" sz="2800" dirty="0">
                <a:solidFill>
                  <a:schemeClr val="tx1"/>
                </a:solidFill>
              </a:rPr>
              <a:t>Generate a retirement benefit estimate.</a:t>
            </a:r>
          </a:p>
          <a:p>
            <a:pPr marL="0" indent="0">
              <a:buNone/>
            </a:pPr>
            <a:endParaRPr lang="en-US" sz="1200" dirty="0">
              <a:solidFill>
                <a:schemeClr val="tx1"/>
              </a:solidFill>
            </a:endParaRPr>
          </a:p>
          <a:p>
            <a:r>
              <a:rPr lang="en-US" sz="2800" dirty="0">
                <a:solidFill>
                  <a:schemeClr val="tx1"/>
                </a:solidFill>
              </a:rPr>
              <a:t>Customize your estimate by adding sick leave credit.</a:t>
            </a:r>
          </a:p>
          <a:p>
            <a:pPr marL="0" indent="0">
              <a:buNone/>
            </a:pPr>
            <a:endParaRPr lang="en-US" sz="1200" dirty="0">
              <a:solidFill>
                <a:schemeClr val="tx1"/>
              </a:solidFill>
            </a:endParaRPr>
          </a:p>
          <a:p>
            <a:r>
              <a:rPr lang="en-US" sz="2800" dirty="0">
                <a:solidFill>
                  <a:schemeClr val="tx1"/>
                </a:solidFill>
              </a:rPr>
              <a:t>See how your benefit is impacted by working more or receiving a raise</a:t>
            </a:r>
          </a:p>
        </p:txBody>
      </p:sp>
      <p:pic>
        <p:nvPicPr>
          <p:cNvPr id="4" name="Content Placeholder 14">
            <a:extLst>
              <a:ext uri="{FF2B5EF4-FFF2-40B4-BE49-F238E27FC236}">
                <a16:creationId xmlns:a16="http://schemas.microsoft.com/office/drawing/2014/main" id="{7E828919-95AC-BBF6-B267-F96EB40BCBB7}"/>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7657" r="17657"/>
          <a:stretch/>
        </p:blipFill>
        <p:spPr>
          <a:xfrm>
            <a:off x="6172200" y="2053161"/>
            <a:ext cx="5181600" cy="389626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00737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DF9539-08A0-4C74-8410-B3F4B43AD042}"/>
              </a:ext>
            </a:extLst>
          </p:cNvPr>
          <p:cNvSpPr>
            <a:spLocks noGrp="1"/>
          </p:cNvSpPr>
          <p:nvPr>
            <p:ph type="title"/>
          </p:nvPr>
        </p:nvSpPr>
        <p:spPr>
          <a:solidFill>
            <a:srgbClr val="A8C4E2"/>
          </a:solidFill>
        </p:spPr>
        <p:txBody>
          <a:bodyPr rIns="274320" anchor="ctr"/>
          <a:lstStyle/>
          <a:p>
            <a:r>
              <a:rPr lang="en-US" dirty="0"/>
              <a:t> </a:t>
            </a:r>
          </a:p>
        </p:txBody>
      </p:sp>
      <p:sp>
        <p:nvSpPr>
          <p:cNvPr id="4" name="Text Placeholder 3">
            <a:extLst>
              <a:ext uri="{FF2B5EF4-FFF2-40B4-BE49-F238E27FC236}">
                <a16:creationId xmlns:a16="http://schemas.microsoft.com/office/drawing/2014/main" id="{CF2CF8C6-0245-47BE-90D2-2A3732F2592E}"/>
              </a:ext>
            </a:extLst>
          </p:cNvPr>
          <p:cNvSpPr>
            <a:spLocks noGrp="1"/>
          </p:cNvSpPr>
          <p:nvPr>
            <p:ph type="body" idx="1"/>
          </p:nvPr>
        </p:nvSpPr>
        <p:spPr>
          <a:xfrm>
            <a:off x="3668549" y="2975905"/>
            <a:ext cx="1678151" cy="713232"/>
          </a:xfrm>
        </p:spPr>
        <p:txBody>
          <a:bodyPr>
            <a:normAutofit/>
          </a:bodyPr>
          <a:lstStyle/>
          <a:p>
            <a:r>
              <a:rPr lang="en-US" sz="4400" i="1" dirty="0"/>
              <a:t>my</a:t>
            </a:r>
            <a:endParaRPr lang="en-US" sz="4400" dirty="0"/>
          </a:p>
        </p:txBody>
      </p:sp>
      <p:pic>
        <p:nvPicPr>
          <p:cNvPr id="9" name="Picture 8">
            <a:extLst>
              <a:ext uri="{FF2B5EF4-FFF2-40B4-BE49-F238E27FC236}">
                <a16:creationId xmlns:a16="http://schemas.microsoft.com/office/drawing/2014/main" id="{36751174-AB6B-4CB0-93FD-D0F67D49820A}"/>
              </a:ext>
            </a:extLst>
          </p:cNvPr>
          <p:cNvPicPr>
            <a:picLocks noChangeAspect="1"/>
          </p:cNvPicPr>
          <p:nvPr/>
        </p:nvPicPr>
        <p:blipFill rotWithShape="1">
          <a:blip r:embed="rId4">
            <a:extLst>
              <a:ext uri="{28A0092B-C50C-407E-A947-70E740481C1C}">
                <a14:useLocalDpi xmlns:a14="http://schemas.microsoft.com/office/drawing/2010/main" val="0"/>
              </a:ext>
            </a:extLst>
          </a:blip>
          <a:srcRect b="25023"/>
          <a:stretch/>
        </p:blipFill>
        <p:spPr>
          <a:xfrm>
            <a:off x="4965700" y="2730500"/>
            <a:ext cx="3196412" cy="958637"/>
          </a:xfrm>
          <a:prstGeom prst="rect">
            <a:avLst/>
          </a:prstGeom>
        </p:spPr>
      </p:pic>
      <p:pic>
        <p:nvPicPr>
          <p:cNvPr id="11" name="Picture 10">
            <a:extLst>
              <a:ext uri="{FF2B5EF4-FFF2-40B4-BE49-F238E27FC236}">
                <a16:creationId xmlns:a16="http://schemas.microsoft.com/office/drawing/2014/main" id="{450B37CA-617C-47A4-AC25-C8287BEA8229}"/>
              </a:ext>
            </a:extLst>
          </p:cNvPr>
          <p:cNvPicPr>
            <a:picLocks noChangeAspect="1"/>
          </p:cNvPicPr>
          <p:nvPr/>
        </p:nvPicPr>
        <p:blipFill rotWithShape="1">
          <a:blip r:embed="rId5">
            <a:extLst>
              <a:ext uri="{28A0092B-C50C-407E-A947-70E740481C1C}">
                <a14:useLocalDpi xmlns:a14="http://schemas.microsoft.com/office/drawing/2010/main" val="0"/>
              </a:ext>
            </a:extLst>
          </a:blip>
          <a:srcRect t="73134"/>
          <a:stretch/>
        </p:blipFill>
        <p:spPr>
          <a:xfrm>
            <a:off x="4061298" y="3689137"/>
            <a:ext cx="4254500" cy="457200"/>
          </a:xfrm>
          <a:prstGeom prst="rect">
            <a:avLst/>
          </a:prstGeom>
        </p:spPr>
      </p:pic>
    </p:spTree>
    <p:custDataLst>
      <p:tags r:id="rId1"/>
    </p:custDataLst>
    <p:extLst>
      <p:ext uri="{BB962C8B-B14F-4D97-AF65-F5344CB8AC3E}">
        <p14:creationId xmlns:p14="http://schemas.microsoft.com/office/powerpoint/2010/main" val="2453581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A7DD44-9AAA-4A4E-9DD3-7B436D8F597B}"/>
              </a:ext>
            </a:extLst>
          </p:cNvPr>
          <p:cNvSpPr>
            <a:spLocks noGrp="1"/>
          </p:cNvSpPr>
          <p:nvPr>
            <p:ph type="body" idx="1"/>
          </p:nvPr>
        </p:nvSpPr>
        <p:spPr>
          <a:xfrm>
            <a:off x="479552" y="3509210"/>
            <a:ext cx="3291840" cy="2009274"/>
          </a:xfrm>
        </p:spPr>
        <p:txBody>
          <a:bodyPr anchor="ctr">
            <a:normAutofit/>
          </a:bodyPr>
          <a:lstStyle/>
          <a:p>
            <a:pPr algn="ctr"/>
            <a:r>
              <a:rPr lang="en-US" sz="2800" dirty="0">
                <a:solidFill>
                  <a:schemeClr val="tx1"/>
                </a:solidFill>
              </a:rPr>
              <a:t>View and update your account information.</a:t>
            </a:r>
          </a:p>
        </p:txBody>
      </p:sp>
      <p:sp>
        <p:nvSpPr>
          <p:cNvPr id="4" name="Content Placeholder 3">
            <a:extLst>
              <a:ext uri="{FF2B5EF4-FFF2-40B4-BE49-F238E27FC236}">
                <a16:creationId xmlns:a16="http://schemas.microsoft.com/office/drawing/2014/main" id="{F4EE949B-EAE2-46BE-AA04-E0C31E91F167}"/>
              </a:ext>
            </a:extLst>
          </p:cNvPr>
          <p:cNvSpPr>
            <a:spLocks noGrp="1"/>
          </p:cNvSpPr>
          <p:nvPr>
            <p:ph type="body" sz="quarter" idx="3"/>
          </p:nvPr>
        </p:nvSpPr>
        <p:spPr>
          <a:xfrm>
            <a:off x="4450080" y="4101891"/>
            <a:ext cx="3291840" cy="823912"/>
          </a:xfrm>
        </p:spPr>
        <p:txBody>
          <a:bodyPr anchor="ctr">
            <a:noAutofit/>
          </a:bodyPr>
          <a:lstStyle/>
          <a:p>
            <a:pPr algn="ctr"/>
            <a:r>
              <a:rPr lang="en-US" sz="2800" dirty="0">
                <a:solidFill>
                  <a:schemeClr val="tx1"/>
                </a:solidFill>
              </a:rPr>
              <a:t>Access your </a:t>
            </a:r>
            <a:r>
              <a:rPr lang="en-US" sz="2800" i="1" dirty="0">
                <a:solidFill>
                  <a:schemeClr val="tx1"/>
                </a:solidFill>
              </a:rPr>
              <a:t>Retirement Progress Report.</a:t>
            </a:r>
          </a:p>
        </p:txBody>
      </p:sp>
      <p:sp>
        <p:nvSpPr>
          <p:cNvPr id="5" name="Content Placeholder 4">
            <a:extLst>
              <a:ext uri="{FF2B5EF4-FFF2-40B4-BE49-F238E27FC236}">
                <a16:creationId xmlns:a16="http://schemas.microsoft.com/office/drawing/2014/main" id="{AF4FA404-E17A-40F5-84E7-63B6A754E6D5}"/>
              </a:ext>
            </a:extLst>
          </p:cNvPr>
          <p:cNvSpPr>
            <a:spLocks noGrp="1"/>
          </p:cNvSpPr>
          <p:nvPr>
            <p:ph type="body" sz="quarter" idx="13"/>
          </p:nvPr>
        </p:nvSpPr>
        <p:spPr>
          <a:xfrm>
            <a:off x="8369808" y="4101891"/>
            <a:ext cx="3291840" cy="823912"/>
          </a:xfrm>
        </p:spPr>
        <p:txBody>
          <a:bodyPr anchor="ctr">
            <a:noAutofit/>
          </a:bodyPr>
          <a:lstStyle/>
          <a:p>
            <a:pPr algn="ctr"/>
            <a:r>
              <a:rPr lang="en-US" sz="2800" dirty="0">
                <a:solidFill>
                  <a:schemeClr val="tx1"/>
                </a:solidFill>
              </a:rPr>
              <a:t>Submit forms and send secure online messages.</a:t>
            </a:r>
          </a:p>
        </p:txBody>
      </p:sp>
      <p:sp>
        <p:nvSpPr>
          <p:cNvPr id="11" name="Text Placeholder 3">
            <a:extLst>
              <a:ext uri="{FF2B5EF4-FFF2-40B4-BE49-F238E27FC236}">
                <a16:creationId xmlns:a16="http://schemas.microsoft.com/office/drawing/2014/main" id="{378B0D12-B063-45F4-8546-293FF1CA0103}"/>
              </a:ext>
            </a:extLst>
          </p:cNvPr>
          <p:cNvSpPr txBox="1">
            <a:spLocks/>
          </p:cNvSpPr>
          <p:nvPr/>
        </p:nvSpPr>
        <p:spPr>
          <a:xfrm>
            <a:off x="3867468" y="861990"/>
            <a:ext cx="1099031" cy="71323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lumMod val="9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9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400" b="0" i="1" dirty="0">
                <a:solidFill>
                  <a:schemeClr val="tx1"/>
                </a:solidFill>
              </a:rPr>
              <a:t>my</a:t>
            </a:r>
            <a:endParaRPr lang="en-US" sz="4400" b="0" dirty="0">
              <a:solidFill>
                <a:schemeClr val="tx1"/>
              </a:solidFill>
            </a:endParaRPr>
          </a:p>
        </p:txBody>
      </p:sp>
      <p:pic>
        <p:nvPicPr>
          <p:cNvPr id="12" name="Picture 11">
            <a:extLst>
              <a:ext uri="{FF2B5EF4-FFF2-40B4-BE49-F238E27FC236}">
                <a16:creationId xmlns:a16="http://schemas.microsoft.com/office/drawing/2014/main" id="{92A2FFBF-3C33-445E-B2E4-CDA5EEFAF76B}"/>
              </a:ext>
            </a:extLst>
          </p:cNvPr>
          <p:cNvPicPr>
            <a:picLocks noChangeAspect="1"/>
          </p:cNvPicPr>
          <p:nvPr/>
        </p:nvPicPr>
        <p:blipFill rotWithShape="1">
          <a:blip r:embed="rId4">
            <a:extLst>
              <a:ext uri="{28A0092B-C50C-407E-A947-70E740481C1C}">
                <a14:useLocalDpi xmlns:a14="http://schemas.microsoft.com/office/drawing/2010/main" val="0"/>
              </a:ext>
            </a:extLst>
          </a:blip>
          <a:srcRect b="25023"/>
          <a:stretch/>
        </p:blipFill>
        <p:spPr>
          <a:xfrm>
            <a:off x="4771870" y="616585"/>
            <a:ext cx="3196412" cy="958637"/>
          </a:xfrm>
          <a:prstGeom prst="rect">
            <a:avLst/>
          </a:prstGeom>
        </p:spPr>
      </p:pic>
      <p:pic>
        <p:nvPicPr>
          <p:cNvPr id="13" name="Picture 12">
            <a:extLst>
              <a:ext uri="{FF2B5EF4-FFF2-40B4-BE49-F238E27FC236}">
                <a16:creationId xmlns:a16="http://schemas.microsoft.com/office/drawing/2014/main" id="{CBCEA69E-ED12-47CA-8B05-F145839A8268}"/>
              </a:ext>
            </a:extLst>
          </p:cNvPr>
          <p:cNvPicPr>
            <a:picLocks noChangeAspect="1"/>
          </p:cNvPicPr>
          <p:nvPr/>
        </p:nvPicPr>
        <p:blipFill rotWithShape="1">
          <a:blip r:embed="rId5">
            <a:extLst>
              <a:ext uri="{28A0092B-C50C-407E-A947-70E740481C1C}">
                <a14:useLocalDpi xmlns:a14="http://schemas.microsoft.com/office/drawing/2010/main" val="0"/>
              </a:ext>
            </a:extLst>
          </a:blip>
          <a:srcRect t="73134"/>
          <a:stretch/>
        </p:blipFill>
        <p:spPr>
          <a:xfrm>
            <a:off x="3867468" y="1575222"/>
            <a:ext cx="4254500" cy="457200"/>
          </a:xfrm>
          <a:prstGeom prst="rect">
            <a:avLst/>
          </a:prstGeom>
        </p:spPr>
      </p:pic>
    </p:spTree>
    <p:custDataLst>
      <p:tags r:id="rId1"/>
    </p:custDataLst>
    <p:extLst>
      <p:ext uri="{BB962C8B-B14F-4D97-AF65-F5344CB8AC3E}">
        <p14:creationId xmlns:p14="http://schemas.microsoft.com/office/powerpoint/2010/main" val="102562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37FC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087151-367F-C344-94E2-7D5BEF78286B}"/>
              </a:ext>
            </a:extLst>
          </p:cNvPr>
          <p:cNvSpPr>
            <a:spLocks noGrp="1"/>
          </p:cNvSpPr>
          <p:nvPr>
            <p:ph idx="4294967295"/>
          </p:nvPr>
        </p:nvSpPr>
        <p:spPr>
          <a:xfrm>
            <a:off x="681015" y="1577975"/>
            <a:ext cx="7862888" cy="5049838"/>
          </a:xfrm>
        </p:spPr>
        <p:txBody>
          <a:bodyPr>
            <a:normAutofit/>
          </a:bodyPr>
          <a:lstStyle/>
          <a:p>
            <a:pPr marL="0" indent="0">
              <a:buNone/>
            </a:pPr>
            <a:r>
              <a:rPr lang="en-US" dirty="0">
                <a:solidFill>
                  <a:schemeClr val="bg1"/>
                </a:solidFill>
              </a:rPr>
              <a:t>CalSTRS authorized representatives:</a:t>
            </a:r>
          </a:p>
          <a:p>
            <a:r>
              <a:rPr lang="en-US" dirty="0">
                <a:solidFill>
                  <a:schemeClr val="bg1"/>
                </a:solidFill>
              </a:rPr>
              <a:t>Have access to your CalSTRS or Pension2</a:t>
            </a:r>
            <a:r>
              <a:rPr lang="en-US" baseline="30000" dirty="0">
                <a:solidFill>
                  <a:schemeClr val="bg1"/>
                </a:solidFill>
              </a:rPr>
              <a:t>®</a:t>
            </a:r>
            <a:r>
              <a:rPr lang="en-US" dirty="0">
                <a:solidFill>
                  <a:schemeClr val="bg1"/>
                </a:solidFill>
              </a:rPr>
              <a:t> account information.</a:t>
            </a:r>
            <a:br>
              <a:rPr lang="en-US" dirty="0">
                <a:solidFill>
                  <a:schemeClr val="bg1"/>
                </a:solidFill>
              </a:rPr>
            </a:br>
            <a:endParaRPr lang="en-US" dirty="0">
              <a:solidFill>
                <a:schemeClr val="bg1"/>
              </a:solidFill>
            </a:endParaRPr>
          </a:p>
          <a:p>
            <a:pPr marL="0" indent="0">
              <a:buNone/>
            </a:pPr>
            <a:r>
              <a:rPr lang="en-US" dirty="0">
                <a:solidFill>
                  <a:schemeClr val="bg1"/>
                </a:solidFill>
              </a:rPr>
              <a:t>Some Voya Financial representatives work exclusively with Pension2. </a:t>
            </a:r>
            <a:br>
              <a:rPr lang="en-US" dirty="0">
                <a:solidFill>
                  <a:schemeClr val="bg1"/>
                </a:solidFill>
              </a:rPr>
            </a:br>
            <a:r>
              <a:rPr lang="en-US" dirty="0">
                <a:solidFill>
                  <a:schemeClr val="bg1"/>
                </a:solidFill>
              </a:rPr>
              <a:t>Their names and photos are listed at </a:t>
            </a:r>
            <a:r>
              <a:rPr lang="en-US" b="1" u="sng" dirty="0">
                <a:solidFill>
                  <a:schemeClr val="bg1"/>
                </a:solidFill>
                <a:hlinkClick r:id="rId4">
                  <a:extLst>
                    <a:ext uri="{A12FA001-AC4F-418D-AE19-62706E023703}">
                      <ahyp:hlinkClr xmlns:ahyp="http://schemas.microsoft.com/office/drawing/2018/hyperlinkcolor" val="tx"/>
                    </a:ext>
                  </a:extLst>
                </a:hlinkClick>
              </a:rPr>
              <a:t>CalSTRS.com/Trust-CalSTRS</a:t>
            </a:r>
            <a:r>
              <a:rPr lang="en-US" dirty="0">
                <a:solidFill>
                  <a:schemeClr val="bg1"/>
                </a:solidFill>
              </a:rPr>
              <a:t>.</a:t>
            </a:r>
          </a:p>
          <a:p>
            <a:pPr marL="0" indent="0">
              <a:buNone/>
            </a:pPr>
            <a:endParaRPr lang="en-US" dirty="0">
              <a:solidFill>
                <a:schemeClr val="bg1"/>
              </a:solidFill>
            </a:endParaRPr>
          </a:p>
          <a:p>
            <a:pPr marL="0" indent="0">
              <a:buNone/>
            </a:pPr>
            <a:r>
              <a:rPr lang="en-US" dirty="0">
                <a:solidFill>
                  <a:schemeClr val="bg1"/>
                </a:solidFill>
              </a:rPr>
              <a:t>To verify a CalSTRS representative, contact us at </a:t>
            </a:r>
          </a:p>
          <a:p>
            <a:pPr marL="0" indent="0">
              <a:buNone/>
            </a:pPr>
            <a:r>
              <a:rPr lang="en-US" dirty="0">
                <a:solidFill>
                  <a:schemeClr val="bg1"/>
                </a:solidFill>
              </a:rPr>
              <a:t>888-394-2060 or </a:t>
            </a:r>
            <a:r>
              <a:rPr lang="en-US" b="1" dirty="0">
                <a:solidFill>
                  <a:schemeClr val="bg1"/>
                </a:solidFill>
              </a:rPr>
              <a:t>RepCheck@CalSTRS.com</a:t>
            </a:r>
            <a:r>
              <a:rPr lang="en-US" dirty="0">
                <a:solidFill>
                  <a:schemeClr val="bg1"/>
                </a:solidFill>
              </a:rPr>
              <a:t>.</a:t>
            </a:r>
          </a:p>
          <a:p>
            <a:pPr marL="0" indent="0">
              <a:buNone/>
            </a:pPr>
            <a:endParaRPr lang="en-US" dirty="0">
              <a:solidFill>
                <a:schemeClr val="bg1"/>
              </a:solidFill>
            </a:endParaRPr>
          </a:p>
          <a:p>
            <a:endParaRPr lang="en-US" dirty="0"/>
          </a:p>
        </p:txBody>
      </p:sp>
      <p:pic>
        <p:nvPicPr>
          <p:cNvPr id="12" name="Picture 11" descr="A picture containing toy, doll&#10;&#10;Description automatically generated">
            <a:extLst>
              <a:ext uri="{FF2B5EF4-FFF2-40B4-BE49-F238E27FC236}">
                <a16:creationId xmlns:a16="http://schemas.microsoft.com/office/drawing/2014/main" id="{4C17742F-1CF0-460D-9C9E-DDF7D82B2016}"/>
              </a:ext>
            </a:extLst>
          </p:cNvPr>
          <p:cNvPicPr>
            <a:picLocks noChangeAspect="1"/>
          </p:cNvPicPr>
          <p:nvPr/>
        </p:nvPicPr>
        <p:blipFill>
          <a:blip r:embed="rId5"/>
          <a:stretch>
            <a:fillRect/>
          </a:stretch>
        </p:blipFill>
        <p:spPr>
          <a:xfrm>
            <a:off x="8352514" y="2560426"/>
            <a:ext cx="3475971" cy="4267529"/>
          </a:xfrm>
          <a:prstGeom prst="rect">
            <a:avLst/>
          </a:prstGeom>
        </p:spPr>
      </p:pic>
      <p:sp>
        <p:nvSpPr>
          <p:cNvPr id="9" name="Title 1">
            <a:extLst>
              <a:ext uri="{FF2B5EF4-FFF2-40B4-BE49-F238E27FC236}">
                <a16:creationId xmlns:a16="http://schemas.microsoft.com/office/drawing/2014/main" id="{E223180E-BF04-4B00-AFE2-488B48947BD1}"/>
              </a:ext>
            </a:extLst>
          </p:cNvPr>
          <p:cNvSpPr>
            <a:spLocks noGrp="1"/>
          </p:cNvSpPr>
          <p:nvPr>
            <p:ph type="title"/>
          </p:nvPr>
        </p:nvSpPr>
        <p:spPr>
          <a:xfrm>
            <a:off x="444500" y="645679"/>
            <a:ext cx="10058400" cy="1371600"/>
          </a:xfrm>
        </p:spPr>
        <p:txBody>
          <a:bodyPr>
            <a:normAutofit/>
          </a:bodyPr>
          <a:lstStyle/>
          <a:p>
            <a:r>
              <a:rPr lang="en-US" sz="4400" dirty="0">
                <a:solidFill>
                  <a:schemeClr val="bg1"/>
                </a:solidFill>
              </a:rPr>
              <a:t>Trust</a:t>
            </a:r>
            <a:r>
              <a:rPr lang="en-US" sz="3600" dirty="0">
                <a:solidFill>
                  <a:schemeClr val="bg1"/>
                </a:solidFill>
              </a:rPr>
              <a:t>    		 , </a:t>
            </a:r>
            <a:r>
              <a:rPr lang="en-US" sz="4400" dirty="0">
                <a:solidFill>
                  <a:schemeClr val="bg1"/>
                </a:solidFill>
              </a:rPr>
              <a:t>not impersonators </a:t>
            </a:r>
            <a:br>
              <a:rPr lang="en-US" sz="3600" dirty="0">
                <a:solidFill>
                  <a:schemeClr val="bg1"/>
                </a:solidFill>
              </a:rPr>
            </a:br>
            <a:endParaRPr lang="en-US" sz="3600" dirty="0">
              <a:solidFill>
                <a:schemeClr val="bg1"/>
              </a:solidFill>
            </a:endParaRPr>
          </a:p>
        </p:txBody>
      </p:sp>
      <p:pic>
        <p:nvPicPr>
          <p:cNvPr id="14" name="Picture 13" descr="A close up of a logo&#10;&#10;Description automatically generated">
            <a:extLst>
              <a:ext uri="{FF2B5EF4-FFF2-40B4-BE49-F238E27FC236}">
                <a16:creationId xmlns:a16="http://schemas.microsoft.com/office/drawing/2014/main" id="{E7262711-2C58-40D3-B081-D898FE6E4D50}"/>
              </a:ext>
            </a:extLst>
          </p:cNvPr>
          <p:cNvPicPr>
            <a:picLocks noChangeAspect="1"/>
          </p:cNvPicPr>
          <p:nvPr/>
        </p:nvPicPr>
        <p:blipFill>
          <a:blip r:embed="rId6"/>
          <a:stretch>
            <a:fillRect/>
          </a:stretch>
        </p:blipFill>
        <p:spPr>
          <a:xfrm>
            <a:off x="1990466" y="717551"/>
            <a:ext cx="2233985" cy="591704"/>
          </a:xfrm>
          <a:prstGeom prst="rect">
            <a:avLst/>
          </a:prstGeom>
        </p:spPr>
      </p:pic>
    </p:spTree>
    <p:custDataLst>
      <p:tags r:id="rId1"/>
    </p:custDataLst>
    <p:extLst>
      <p:ext uri="{BB962C8B-B14F-4D97-AF65-F5344CB8AC3E}">
        <p14:creationId xmlns:p14="http://schemas.microsoft.com/office/powerpoint/2010/main" val="406345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C72A94-4200-B0FA-91FD-B44E93C097B4}"/>
              </a:ext>
            </a:extLst>
          </p:cNvPr>
          <p:cNvGrpSpPr/>
          <p:nvPr/>
        </p:nvGrpSpPr>
        <p:grpSpPr>
          <a:xfrm>
            <a:off x="0" y="0"/>
            <a:ext cx="12192000" cy="6858000"/>
            <a:chOff x="0" y="0"/>
            <a:chExt cx="12192000" cy="6858000"/>
          </a:xfrm>
        </p:grpSpPr>
        <p:pic>
          <p:nvPicPr>
            <p:cNvPr id="3" name="Picture 2" descr="Graphical user interface, website&#10;&#10;Description automatically generated">
              <a:extLst>
                <a:ext uri="{FF2B5EF4-FFF2-40B4-BE49-F238E27FC236}">
                  <a16:creationId xmlns:a16="http://schemas.microsoft.com/office/drawing/2014/main" id="{365F89EB-A8C4-BCE0-E7F7-F9D1CF293027}"/>
                </a:ext>
              </a:extLst>
            </p:cNvPr>
            <p:cNvPicPr>
              <a:picLocks noChangeAspect="1"/>
            </p:cNvPicPr>
            <p:nvPr/>
          </p:nvPicPr>
          <p:blipFill rotWithShape="1">
            <a:blip r:embed="rId4">
              <a:extLst>
                <a:ext uri="{28A0092B-C50C-407E-A947-70E740481C1C}">
                  <a14:useLocalDpi xmlns:a14="http://schemas.microsoft.com/office/drawing/2010/main" val="0"/>
                </a:ext>
              </a:extLst>
            </a:blip>
            <a:srcRect l="8200" r="8200" b="19463"/>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F49ACAD-22D4-4E81-BAEA-8A0DA51EE071}"/>
                </a:ext>
              </a:extLst>
            </p:cNvPr>
            <p:cNvPicPr>
              <a:picLocks noChangeAspect="1"/>
            </p:cNvPicPr>
            <p:nvPr/>
          </p:nvPicPr>
          <p:blipFill>
            <a:blip r:embed="rId5"/>
            <a:stretch>
              <a:fillRect/>
            </a:stretch>
          </p:blipFill>
          <p:spPr>
            <a:xfrm>
              <a:off x="1790111" y="3218598"/>
              <a:ext cx="2837258" cy="2497255"/>
            </a:xfrm>
            <a:prstGeom prst="rect">
              <a:avLst/>
            </a:prstGeom>
          </p:spPr>
        </p:pic>
        <p:pic>
          <p:nvPicPr>
            <p:cNvPr id="7" name="Picture 6">
              <a:extLst>
                <a:ext uri="{FF2B5EF4-FFF2-40B4-BE49-F238E27FC236}">
                  <a16:creationId xmlns:a16="http://schemas.microsoft.com/office/drawing/2014/main" id="{52F736FB-3CBB-33EB-36CA-C9946A9B4E2D}"/>
                </a:ext>
              </a:extLst>
            </p:cNvPr>
            <p:cNvPicPr>
              <a:picLocks noChangeAspect="1"/>
            </p:cNvPicPr>
            <p:nvPr/>
          </p:nvPicPr>
          <p:blipFill>
            <a:blip r:embed="rId6"/>
            <a:stretch>
              <a:fillRect/>
            </a:stretch>
          </p:blipFill>
          <p:spPr>
            <a:xfrm>
              <a:off x="1817845" y="5732705"/>
              <a:ext cx="2809524" cy="619048"/>
            </a:xfrm>
            <a:prstGeom prst="rect">
              <a:avLst/>
            </a:prstGeom>
          </p:spPr>
        </p:pic>
      </p:grpSp>
      <p:pic>
        <p:nvPicPr>
          <p:cNvPr id="14" name="Picture 13">
            <a:extLst>
              <a:ext uri="{FF2B5EF4-FFF2-40B4-BE49-F238E27FC236}">
                <a16:creationId xmlns:a16="http://schemas.microsoft.com/office/drawing/2014/main" id="{386167AA-F84E-576E-D306-A794F53F3D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42560" y="3122333"/>
            <a:ext cx="2722189" cy="861270"/>
          </a:xfrm>
          <a:prstGeom prst="rect">
            <a:avLst/>
          </a:prstGeom>
        </p:spPr>
      </p:pic>
      <p:pic>
        <p:nvPicPr>
          <p:cNvPr id="15" name="Picture 14">
            <a:extLst>
              <a:ext uri="{FF2B5EF4-FFF2-40B4-BE49-F238E27FC236}">
                <a16:creationId xmlns:a16="http://schemas.microsoft.com/office/drawing/2014/main" id="{B585CE66-090A-61A5-EF3F-BC701ECB27A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42560" y="2223685"/>
            <a:ext cx="2722189" cy="851851"/>
          </a:xfrm>
          <a:prstGeom prst="rect">
            <a:avLst/>
          </a:prstGeom>
        </p:spPr>
      </p:pic>
      <p:pic>
        <p:nvPicPr>
          <p:cNvPr id="16" name="Picture 15">
            <a:extLst>
              <a:ext uri="{FF2B5EF4-FFF2-40B4-BE49-F238E27FC236}">
                <a16:creationId xmlns:a16="http://schemas.microsoft.com/office/drawing/2014/main" id="{03D8AA38-0F67-BB02-93F2-A69A8B1E894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42188" y="3945911"/>
            <a:ext cx="2817391" cy="861270"/>
          </a:xfrm>
          <a:prstGeom prst="rect">
            <a:avLst/>
          </a:prstGeom>
        </p:spPr>
      </p:pic>
      <p:pic>
        <p:nvPicPr>
          <p:cNvPr id="17" name="Picture 16">
            <a:extLst>
              <a:ext uri="{FF2B5EF4-FFF2-40B4-BE49-F238E27FC236}">
                <a16:creationId xmlns:a16="http://schemas.microsoft.com/office/drawing/2014/main" id="{B2DF9D72-F328-727E-694F-FA5C7F24299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42188" y="2223685"/>
            <a:ext cx="2817391" cy="851851"/>
          </a:xfrm>
          <a:prstGeom prst="rect">
            <a:avLst/>
          </a:prstGeom>
        </p:spPr>
      </p:pic>
    </p:spTree>
    <p:custDataLst>
      <p:tags r:id="rId1"/>
    </p:custDataLst>
    <p:extLst>
      <p:ext uri="{BB962C8B-B14F-4D97-AF65-F5344CB8AC3E}">
        <p14:creationId xmlns:p14="http://schemas.microsoft.com/office/powerpoint/2010/main" val="8562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par>
                                <p:cTn id="13" presetID="1" presetClass="exit" presetSubtype="0" fill="hold"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par>
                                <p:cTn id="20" presetID="1" presetClass="exit" presetSubtype="0" fill="hold" nodeType="with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50"/>
                                        <p:tgtEl>
                                          <p:spTgt spid="14"/>
                                        </p:tgtEl>
                                      </p:cBhvr>
                                    </p:animEffec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D3149D54-C9A5-A8E1-86AE-46368B647B99}"/>
              </a:ext>
            </a:extLst>
          </p:cNvPr>
          <p:cNvSpPr txBox="1">
            <a:spLocks/>
          </p:cNvSpPr>
          <p:nvPr/>
        </p:nvSpPr>
        <p:spPr>
          <a:xfrm>
            <a:off x="139700" y="-369332"/>
            <a:ext cx="3390900"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800" kern="1200">
                <a:solidFill>
                  <a:schemeClr val="bg1">
                    <a:lumMod val="95000"/>
                  </a:schemeClr>
                </a:solidFill>
                <a:latin typeface="+mj-lt"/>
                <a:ea typeface="+mj-ea"/>
                <a:cs typeface="+mj-cs"/>
              </a:defRPr>
            </a:lvl1pPr>
          </a:lstStyle>
          <a:p>
            <a:r>
              <a:rPr lang="en-US" sz="2000">
                <a:solidFill>
                  <a:srgbClr val="424853"/>
                </a:solidFill>
                <a:latin typeface="Arial" panose="020B0604020202020204" pitchFamily="34" charset="0"/>
                <a:cs typeface="Arial" panose="020B0604020202020204" pitchFamily="34" charset="0"/>
              </a:rPr>
              <a:t>Retirement Progress Report</a:t>
            </a:r>
            <a:endParaRPr lang="en-US" sz="2000" dirty="0">
              <a:solidFill>
                <a:srgbClr val="424853"/>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6667A3D-E44A-BCB7-0A81-6190890725C6}"/>
              </a:ext>
            </a:extLst>
          </p:cNvPr>
          <p:cNvPicPr>
            <a:picLocks noChangeAspect="1"/>
          </p:cNvPicPr>
          <p:nvPr/>
        </p:nvPicPr>
        <p:blipFill rotWithShape="1">
          <a:blip r:embed="rId4">
            <a:extLst>
              <a:ext uri="{28A0092B-C50C-407E-A947-70E740481C1C}">
                <a14:useLocalDpi xmlns:a14="http://schemas.microsoft.com/office/drawing/2010/main" val="0"/>
              </a:ext>
            </a:extLst>
          </a:blip>
          <a:srcRect l="6764" r="6764"/>
          <a:stretch/>
        </p:blipFill>
        <p:spPr>
          <a:xfrm>
            <a:off x="0" y="0"/>
            <a:ext cx="12192000" cy="6858000"/>
          </a:xfrm>
          <a:prstGeom prst="rect">
            <a:avLst/>
          </a:prstGeom>
          <a:solidFill>
            <a:schemeClr val="bg1"/>
          </a:solidFill>
          <a:ln>
            <a:solidFill>
              <a:schemeClr val="bg1"/>
            </a:solidFill>
          </a:ln>
        </p:spPr>
      </p:pic>
      <p:sp>
        <p:nvSpPr>
          <p:cNvPr id="8" name="Rectangle 7">
            <a:extLst>
              <a:ext uri="{FF2B5EF4-FFF2-40B4-BE49-F238E27FC236}">
                <a16:creationId xmlns:a16="http://schemas.microsoft.com/office/drawing/2014/main" id="{E4547C2A-AAD5-FC82-7FDD-CC04F449EF84}"/>
              </a:ext>
            </a:extLst>
          </p:cNvPr>
          <p:cNvSpPr/>
          <p:nvPr/>
        </p:nvSpPr>
        <p:spPr>
          <a:xfrm>
            <a:off x="7496175" y="1343025"/>
            <a:ext cx="2724150" cy="253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97F1386-1E2B-0512-8F50-71B3465E78D9}"/>
              </a:ext>
            </a:extLst>
          </p:cNvPr>
          <p:cNvSpPr/>
          <p:nvPr/>
        </p:nvSpPr>
        <p:spPr>
          <a:xfrm>
            <a:off x="1660889" y="5571940"/>
            <a:ext cx="8229600" cy="274320"/>
          </a:xfrm>
          <a:prstGeom prst="roundRect">
            <a:avLst>
              <a:gd name="adj" fmla="val 5401"/>
            </a:avLst>
          </a:prstGeom>
          <a:noFill/>
          <a:ln w="38100">
            <a:solidFill>
              <a:srgbClr val="5361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012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7D90E23-F6E3-5815-3135-D6AFFAAFFFA9}"/>
              </a:ext>
            </a:extLst>
          </p:cNvPr>
          <p:cNvSpPr>
            <a:spLocks noGrp="1"/>
          </p:cNvSpPr>
          <p:nvPr>
            <p:ph type="title"/>
          </p:nvPr>
        </p:nvSpPr>
        <p:spPr>
          <a:xfrm>
            <a:off x="850392" y="365760"/>
            <a:ext cx="10213848" cy="1088136"/>
          </a:xfrm>
        </p:spPr>
        <p:txBody>
          <a:bodyPr/>
          <a:lstStyle/>
          <a:p>
            <a:r>
              <a:rPr lang="en-US" b="1" dirty="0">
                <a:solidFill>
                  <a:schemeClr val="tx1"/>
                </a:solidFill>
              </a:rPr>
              <a:t>Your </a:t>
            </a:r>
            <a:r>
              <a:rPr lang="en-US" b="1" i="1" dirty="0">
                <a:solidFill>
                  <a:schemeClr val="tx1"/>
                </a:solidFill>
              </a:rPr>
              <a:t>Retirement Progress Report</a:t>
            </a:r>
          </a:p>
        </p:txBody>
      </p:sp>
      <p:sp>
        <p:nvSpPr>
          <p:cNvPr id="11" name="Content Placeholder 6">
            <a:extLst>
              <a:ext uri="{FF2B5EF4-FFF2-40B4-BE49-F238E27FC236}">
                <a16:creationId xmlns:a16="http://schemas.microsoft.com/office/drawing/2014/main" id="{E876820A-E889-383F-11EB-1BEE64027777}"/>
              </a:ext>
            </a:extLst>
          </p:cNvPr>
          <p:cNvSpPr txBox="1">
            <a:spLocks/>
          </p:cNvSpPr>
          <p:nvPr/>
        </p:nvSpPr>
        <p:spPr>
          <a:xfrm>
            <a:off x="5241925" y="2355850"/>
            <a:ext cx="6950075" cy="91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solidFill>
                  <a:schemeClr val="tx1"/>
                </a:solidFill>
              </a:rPr>
              <a:t>Membership and benefit information.</a:t>
            </a:r>
            <a:endParaRPr lang="en-US" sz="2800" dirty="0">
              <a:solidFill>
                <a:schemeClr val="tx1"/>
              </a:solidFill>
            </a:endParaRPr>
          </a:p>
        </p:txBody>
      </p:sp>
      <p:sp>
        <p:nvSpPr>
          <p:cNvPr id="12" name="Content Placeholder 7">
            <a:extLst>
              <a:ext uri="{FF2B5EF4-FFF2-40B4-BE49-F238E27FC236}">
                <a16:creationId xmlns:a16="http://schemas.microsoft.com/office/drawing/2014/main" id="{709611B4-91F8-63BF-C6DC-9D12BACB7B80}"/>
              </a:ext>
            </a:extLst>
          </p:cNvPr>
          <p:cNvSpPr txBox="1">
            <a:spLocks/>
          </p:cNvSpPr>
          <p:nvPr/>
        </p:nvSpPr>
        <p:spPr>
          <a:xfrm>
            <a:off x="5241925" y="4495800"/>
            <a:ext cx="6950075"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solidFill>
                  <a:schemeClr val="tx1"/>
                </a:solidFill>
              </a:rPr>
              <a:t>Retirement estimates.</a:t>
            </a:r>
            <a:endParaRPr lang="en-US" sz="2800" dirty="0">
              <a:solidFill>
                <a:schemeClr val="tx1"/>
              </a:solidFill>
            </a:endParaRPr>
          </a:p>
        </p:txBody>
      </p:sp>
      <p:sp>
        <p:nvSpPr>
          <p:cNvPr id="13" name="Content Placeholder 8">
            <a:extLst>
              <a:ext uri="{FF2B5EF4-FFF2-40B4-BE49-F238E27FC236}">
                <a16:creationId xmlns:a16="http://schemas.microsoft.com/office/drawing/2014/main" id="{CBFA4CB3-8129-4D91-19F9-CF5DA305DE94}"/>
              </a:ext>
            </a:extLst>
          </p:cNvPr>
          <p:cNvSpPr txBox="1">
            <a:spLocks/>
          </p:cNvSpPr>
          <p:nvPr/>
        </p:nvSpPr>
        <p:spPr>
          <a:xfrm>
            <a:off x="5241925" y="3425825"/>
            <a:ext cx="6950075" cy="91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solidFill>
                  <a:schemeClr val="tx1"/>
                </a:solidFill>
              </a:rPr>
              <a:t>Service credit and account balances.</a:t>
            </a:r>
            <a:endParaRPr lang="en-US" sz="2800" dirty="0">
              <a:solidFill>
                <a:schemeClr val="tx1"/>
              </a:solidFill>
            </a:endParaRPr>
          </a:p>
        </p:txBody>
      </p:sp>
      <p:pic>
        <p:nvPicPr>
          <p:cNvPr id="14" name="Picture 13">
            <a:extLst>
              <a:ext uri="{FF2B5EF4-FFF2-40B4-BE49-F238E27FC236}">
                <a16:creationId xmlns:a16="http://schemas.microsoft.com/office/drawing/2014/main" id="{8D89A4DD-94EC-28AB-79BE-10BA679AAA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83106" y="1453896"/>
            <a:ext cx="3705206" cy="4938472"/>
          </a:xfrm>
          <a:prstGeom prst="rect">
            <a:avLst/>
          </a:prstGeom>
        </p:spPr>
      </p:pic>
    </p:spTree>
    <p:custDataLst>
      <p:tags r:id="rId1"/>
    </p:custDataLst>
    <p:extLst>
      <p:ext uri="{BB962C8B-B14F-4D97-AF65-F5344CB8AC3E}">
        <p14:creationId xmlns:p14="http://schemas.microsoft.com/office/powerpoint/2010/main" val="311874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A29E5A-42BA-3894-FB59-3B6B60F53271}"/>
              </a:ext>
            </a:extLst>
          </p:cNvPr>
          <p:cNvPicPr>
            <a:picLocks noChangeAspect="1"/>
          </p:cNvPicPr>
          <p:nvPr/>
        </p:nvPicPr>
        <p:blipFill rotWithShape="1">
          <a:blip r:embed="rId4"/>
          <a:srcRect l="17772" t="1591" r="17732" b="17445"/>
          <a:stretch/>
        </p:blipFill>
        <p:spPr>
          <a:xfrm>
            <a:off x="1767059" y="435183"/>
            <a:ext cx="9691232" cy="5987633"/>
          </a:xfrm>
          <a:prstGeom prst="rect">
            <a:avLst/>
          </a:prstGeom>
        </p:spPr>
      </p:pic>
      <p:sp>
        <p:nvSpPr>
          <p:cNvPr id="12" name="Title 17">
            <a:extLst>
              <a:ext uri="{FF2B5EF4-FFF2-40B4-BE49-F238E27FC236}">
                <a16:creationId xmlns:a16="http://schemas.microsoft.com/office/drawing/2014/main" id="{C9CDDD1B-660D-A1D6-48DE-10F0A98C480C}"/>
              </a:ext>
            </a:extLst>
          </p:cNvPr>
          <p:cNvSpPr txBox="1">
            <a:spLocks/>
          </p:cNvSpPr>
          <p:nvPr/>
        </p:nvSpPr>
        <p:spPr>
          <a:xfrm>
            <a:off x="699341" y="-529381"/>
            <a:ext cx="3646995" cy="369332"/>
          </a:xfrm>
          <a:prstGeom prst="rect">
            <a:avLst/>
          </a:prstGeom>
          <a:ln>
            <a:noFill/>
          </a:ln>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Arial" panose="020B0604020202020204" pitchFamily="34" charset="0"/>
                <a:cs typeface="Arial" panose="020B0604020202020204" pitchFamily="34" charset="0"/>
              </a:rPr>
              <a:t>Retirement Progress Report</a:t>
            </a:r>
          </a:p>
        </p:txBody>
      </p:sp>
      <p:sp>
        <p:nvSpPr>
          <p:cNvPr id="13" name="Title 3">
            <a:extLst>
              <a:ext uri="{FF2B5EF4-FFF2-40B4-BE49-F238E27FC236}">
                <a16:creationId xmlns:a16="http://schemas.microsoft.com/office/drawing/2014/main" id="{74E26410-8A67-AB45-A5BA-FE9D52D45093}"/>
              </a:ext>
            </a:extLst>
          </p:cNvPr>
          <p:cNvSpPr>
            <a:spLocks noGrp="1"/>
          </p:cNvSpPr>
          <p:nvPr>
            <p:ph type="ctrTitle"/>
          </p:nvPr>
        </p:nvSpPr>
        <p:spPr>
          <a:xfrm>
            <a:off x="0" y="545910"/>
            <a:ext cx="1310323" cy="801629"/>
          </a:xfrm>
        </p:spPr>
        <p:txBody>
          <a:bodyPr anchor="ctr"/>
          <a:lstStyle/>
          <a:p>
            <a:pPr algn="ctr"/>
            <a:r>
              <a:rPr lang="en-US" dirty="0"/>
              <a:t>Page</a:t>
            </a:r>
            <a:br>
              <a:rPr lang="en-US" dirty="0"/>
            </a:br>
            <a:r>
              <a:rPr lang="en-US" dirty="0"/>
              <a:t>1</a:t>
            </a:r>
          </a:p>
        </p:txBody>
      </p:sp>
      <p:sp>
        <p:nvSpPr>
          <p:cNvPr id="14" name="Rectangle: Rounded Corners 13">
            <a:extLst>
              <a:ext uri="{FF2B5EF4-FFF2-40B4-BE49-F238E27FC236}">
                <a16:creationId xmlns:a16="http://schemas.microsoft.com/office/drawing/2014/main" id="{2EF08952-7C96-6F60-D42E-640B4A7AABCB}"/>
              </a:ext>
            </a:extLst>
          </p:cNvPr>
          <p:cNvSpPr/>
          <p:nvPr/>
        </p:nvSpPr>
        <p:spPr>
          <a:xfrm>
            <a:off x="2065708" y="772706"/>
            <a:ext cx="3784373" cy="557865"/>
          </a:xfrm>
          <a:prstGeom prst="roundRect">
            <a:avLst>
              <a:gd name="adj" fmla="val 5401"/>
            </a:avLst>
          </a:prstGeom>
          <a:solidFill>
            <a:srgbClr val="A8C4E2">
              <a:alpha val="15000"/>
            </a:srgbClr>
          </a:solidFill>
          <a:ln w="25400">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A4C649F-DE4C-EE4F-AC2D-734D7B3E8D4B}"/>
              </a:ext>
            </a:extLst>
          </p:cNvPr>
          <p:cNvSpPr/>
          <p:nvPr/>
        </p:nvSpPr>
        <p:spPr>
          <a:xfrm>
            <a:off x="2065708" y="3292405"/>
            <a:ext cx="9206976" cy="779497"/>
          </a:xfrm>
          <a:prstGeom prst="roundRect">
            <a:avLst>
              <a:gd name="adj" fmla="val 5401"/>
            </a:avLst>
          </a:prstGeom>
          <a:solidFill>
            <a:srgbClr val="A8C4E2">
              <a:alpha val="15000"/>
            </a:srgbClr>
          </a:solidFill>
          <a:ln w="25400">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404E312A-35E9-FDF4-AD5D-795DEEC2AA86}"/>
              </a:ext>
            </a:extLst>
          </p:cNvPr>
          <p:cNvSpPr/>
          <p:nvPr/>
        </p:nvSpPr>
        <p:spPr>
          <a:xfrm>
            <a:off x="2065708" y="5276356"/>
            <a:ext cx="6208137" cy="420483"/>
          </a:xfrm>
          <a:prstGeom prst="roundRect">
            <a:avLst>
              <a:gd name="adj" fmla="val 5401"/>
            </a:avLst>
          </a:prstGeom>
          <a:solidFill>
            <a:srgbClr val="A8C4E2">
              <a:alpha val="15000"/>
            </a:srgbClr>
          </a:solidFill>
          <a:ln w="25400">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9222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5"/>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4DD006-25A2-C9DE-72D5-70B9A9DCD65F}"/>
              </a:ext>
            </a:extLst>
          </p:cNvPr>
          <p:cNvPicPr>
            <a:picLocks noChangeAspect="1"/>
          </p:cNvPicPr>
          <p:nvPr/>
        </p:nvPicPr>
        <p:blipFill>
          <a:blip r:embed="rId4"/>
          <a:stretch>
            <a:fillRect/>
          </a:stretch>
        </p:blipFill>
        <p:spPr>
          <a:xfrm>
            <a:off x="2029895" y="487146"/>
            <a:ext cx="8378547" cy="5837454"/>
          </a:xfrm>
          <a:prstGeom prst="rect">
            <a:avLst/>
          </a:prstGeom>
        </p:spPr>
      </p:pic>
      <p:sp>
        <p:nvSpPr>
          <p:cNvPr id="8" name="Title 17">
            <a:extLst>
              <a:ext uri="{FF2B5EF4-FFF2-40B4-BE49-F238E27FC236}">
                <a16:creationId xmlns:a16="http://schemas.microsoft.com/office/drawing/2014/main" id="{F5DFD167-8B5D-E9CC-4D6D-FCB5414B07A7}"/>
              </a:ext>
            </a:extLst>
          </p:cNvPr>
          <p:cNvSpPr txBox="1">
            <a:spLocks/>
          </p:cNvSpPr>
          <p:nvPr/>
        </p:nvSpPr>
        <p:spPr>
          <a:xfrm>
            <a:off x="2029895" y="-369332"/>
            <a:ext cx="3646995" cy="369332"/>
          </a:xfrm>
          <a:prstGeom prst="rect">
            <a:avLst/>
          </a:prstGeom>
          <a:ln>
            <a:noFill/>
          </a:ln>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Arial" panose="020B0604020202020204" pitchFamily="34" charset="0"/>
                <a:cs typeface="Arial" panose="020B0604020202020204" pitchFamily="34" charset="0"/>
              </a:rPr>
              <a:t>Retirement Progress Report</a:t>
            </a:r>
          </a:p>
        </p:txBody>
      </p:sp>
      <p:sp>
        <p:nvSpPr>
          <p:cNvPr id="9" name="Rectangle: Rounded Corners 8">
            <a:extLst>
              <a:ext uri="{FF2B5EF4-FFF2-40B4-BE49-F238E27FC236}">
                <a16:creationId xmlns:a16="http://schemas.microsoft.com/office/drawing/2014/main" id="{626CCAAB-9DB6-9FCB-3A2A-26CDD8739EFE}"/>
              </a:ext>
            </a:extLst>
          </p:cNvPr>
          <p:cNvSpPr/>
          <p:nvPr/>
        </p:nvSpPr>
        <p:spPr>
          <a:xfrm>
            <a:off x="2121112" y="1246610"/>
            <a:ext cx="8229600" cy="225922"/>
          </a:xfrm>
          <a:prstGeom prst="roundRect">
            <a:avLst>
              <a:gd name="adj" fmla="val 5401"/>
            </a:avLst>
          </a:prstGeom>
          <a:solidFill>
            <a:srgbClr val="A8C4E2">
              <a:alpha val="15000"/>
            </a:srgbClr>
          </a:solid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FC7221F-D14A-CABA-BE13-6EE444FB8609}"/>
              </a:ext>
            </a:extLst>
          </p:cNvPr>
          <p:cNvSpPr/>
          <p:nvPr/>
        </p:nvSpPr>
        <p:spPr>
          <a:xfrm>
            <a:off x="2110721" y="4933477"/>
            <a:ext cx="8229600" cy="225922"/>
          </a:xfrm>
          <a:prstGeom prst="roundRect">
            <a:avLst>
              <a:gd name="adj" fmla="val 5401"/>
            </a:avLst>
          </a:prstGeom>
          <a:solidFill>
            <a:srgbClr val="A8C4E2">
              <a:alpha val="15000"/>
            </a:srgbClr>
          </a:solid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34197143-A7F7-26EB-2514-77580A141503}"/>
              </a:ext>
            </a:extLst>
          </p:cNvPr>
          <p:cNvSpPr>
            <a:spLocks noGrp="1"/>
          </p:cNvSpPr>
          <p:nvPr>
            <p:ph type="ctrTitle"/>
          </p:nvPr>
        </p:nvSpPr>
        <p:spPr>
          <a:xfrm>
            <a:off x="0" y="545910"/>
            <a:ext cx="1310323" cy="801629"/>
          </a:xfrm>
        </p:spPr>
        <p:txBody>
          <a:bodyPr anchor="ctr"/>
          <a:lstStyle/>
          <a:p>
            <a:pPr algn="ctr"/>
            <a:r>
              <a:rPr lang="en-US" dirty="0"/>
              <a:t>Page</a:t>
            </a:r>
            <a:br>
              <a:rPr lang="en-US" dirty="0"/>
            </a:br>
            <a:r>
              <a:rPr lang="en-US" dirty="0"/>
              <a:t>1</a:t>
            </a:r>
          </a:p>
        </p:txBody>
      </p:sp>
    </p:spTree>
    <p:custDataLst>
      <p:tags r:id="rId1"/>
    </p:custDataLst>
    <p:extLst>
      <p:ext uri="{BB962C8B-B14F-4D97-AF65-F5344CB8AC3E}">
        <p14:creationId xmlns:p14="http://schemas.microsoft.com/office/powerpoint/2010/main" val="29061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74CEBC-7E25-001D-DD44-C2F013652D6A}"/>
              </a:ext>
            </a:extLst>
          </p:cNvPr>
          <p:cNvPicPr>
            <a:picLocks noChangeAspect="1"/>
          </p:cNvPicPr>
          <p:nvPr/>
        </p:nvPicPr>
        <p:blipFill>
          <a:blip r:embed="rId4"/>
          <a:stretch>
            <a:fillRect/>
          </a:stretch>
        </p:blipFill>
        <p:spPr>
          <a:xfrm>
            <a:off x="1930447" y="293459"/>
            <a:ext cx="9566191" cy="6271081"/>
          </a:xfrm>
          <a:prstGeom prst="rect">
            <a:avLst/>
          </a:prstGeom>
        </p:spPr>
      </p:pic>
      <p:sp>
        <p:nvSpPr>
          <p:cNvPr id="12" name="Title 17">
            <a:extLst>
              <a:ext uri="{FF2B5EF4-FFF2-40B4-BE49-F238E27FC236}">
                <a16:creationId xmlns:a16="http://schemas.microsoft.com/office/drawing/2014/main" id="{AC1088A4-D3DC-60C3-E078-B562DFC18B0C}"/>
              </a:ext>
            </a:extLst>
          </p:cNvPr>
          <p:cNvSpPr txBox="1">
            <a:spLocks/>
          </p:cNvSpPr>
          <p:nvPr/>
        </p:nvSpPr>
        <p:spPr>
          <a:xfrm>
            <a:off x="0" y="-366539"/>
            <a:ext cx="3646995" cy="369332"/>
          </a:xfrm>
          <a:prstGeom prst="rect">
            <a:avLst/>
          </a:prstGeom>
          <a:ln>
            <a:noFill/>
          </a:ln>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Arial" panose="020B0604020202020204" pitchFamily="34" charset="0"/>
                <a:cs typeface="Arial" panose="020B0604020202020204" pitchFamily="34" charset="0"/>
              </a:rPr>
              <a:t>Retirement Progress Report</a:t>
            </a:r>
          </a:p>
        </p:txBody>
      </p:sp>
      <p:sp>
        <p:nvSpPr>
          <p:cNvPr id="15" name="Title 3">
            <a:extLst>
              <a:ext uri="{FF2B5EF4-FFF2-40B4-BE49-F238E27FC236}">
                <a16:creationId xmlns:a16="http://schemas.microsoft.com/office/drawing/2014/main" id="{07850F67-9FD4-F7AE-CBB4-3D3ADF034F8B}"/>
              </a:ext>
            </a:extLst>
          </p:cNvPr>
          <p:cNvSpPr>
            <a:spLocks noGrp="1"/>
          </p:cNvSpPr>
          <p:nvPr>
            <p:ph type="ctrTitle"/>
          </p:nvPr>
        </p:nvSpPr>
        <p:spPr>
          <a:xfrm>
            <a:off x="0" y="545910"/>
            <a:ext cx="1310323" cy="801629"/>
          </a:xfrm>
        </p:spPr>
        <p:txBody>
          <a:bodyPr anchor="ctr"/>
          <a:lstStyle/>
          <a:p>
            <a:pPr algn="ctr"/>
            <a:r>
              <a:rPr lang="en-US" dirty="0"/>
              <a:t>Page</a:t>
            </a:r>
            <a:br>
              <a:rPr lang="en-US" dirty="0"/>
            </a:br>
            <a:r>
              <a:rPr lang="en-US" dirty="0"/>
              <a:t>2</a:t>
            </a:r>
          </a:p>
        </p:txBody>
      </p:sp>
      <p:sp>
        <p:nvSpPr>
          <p:cNvPr id="16" name="Rectangle: Rounded Corners 15">
            <a:extLst>
              <a:ext uri="{FF2B5EF4-FFF2-40B4-BE49-F238E27FC236}">
                <a16:creationId xmlns:a16="http://schemas.microsoft.com/office/drawing/2014/main" id="{3884A33E-73DE-6DB2-B62B-FF93621EA019}"/>
              </a:ext>
            </a:extLst>
          </p:cNvPr>
          <p:cNvSpPr/>
          <p:nvPr/>
        </p:nvSpPr>
        <p:spPr>
          <a:xfrm>
            <a:off x="6934200" y="2962265"/>
            <a:ext cx="4400550" cy="798596"/>
          </a:xfrm>
          <a:prstGeom prst="roundRect">
            <a:avLst>
              <a:gd name="adj" fmla="val 5401"/>
            </a:avLst>
          </a:prstGeom>
          <a:solidFill>
            <a:srgbClr val="A8C4E2">
              <a:alpha val="15000"/>
            </a:srgbClr>
          </a:solid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194AEC8-3AE2-BDBA-EBCF-B24762B00460}"/>
              </a:ext>
            </a:extLst>
          </p:cNvPr>
          <p:cNvSpPr/>
          <p:nvPr/>
        </p:nvSpPr>
        <p:spPr>
          <a:xfrm>
            <a:off x="4912107" y="4091823"/>
            <a:ext cx="6400800" cy="228600"/>
          </a:xfrm>
          <a:prstGeom prst="roundRect">
            <a:avLst>
              <a:gd name="adj" fmla="val 5401"/>
            </a:avLst>
          </a:prstGeom>
          <a:solidFill>
            <a:srgbClr val="A8C4E2">
              <a:alpha val="15000"/>
            </a:srgbClr>
          </a:solid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3ACD78FE-A6CB-C6BE-A4C8-646F2B3DDB10}"/>
              </a:ext>
            </a:extLst>
          </p:cNvPr>
          <p:cNvSpPr/>
          <p:nvPr/>
        </p:nvSpPr>
        <p:spPr>
          <a:xfrm>
            <a:off x="4820667" y="4473020"/>
            <a:ext cx="6492240" cy="228600"/>
          </a:xfrm>
          <a:prstGeom prst="roundRect">
            <a:avLst>
              <a:gd name="adj" fmla="val 5401"/>
            </a:avLst>
          </a:prstGeom>
          <a:solidFill>
            <a:srgbClr val="A8C4E2">
              <a:alpha val="15000"/>
            </a:srgbClr>
          </a:solid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820532B-BBC8-E35B-11F9-EEDD67D4C436}"/>
              </a:ext>
            </a:extLst>
          </p:cNvPr>
          <p:cNvSpPr/>
          <p:nvPr/>
        </p:nvSpPr>
        <p:spPr>
          <a:xfrm>
            <a:off x="3726077" y="5169075"/>
            <a:ext cx="7589520" cy="228600"/>
          </a:xfrm>
          <a:prstGeom prst="roundRect">
            <a:avLst>
              <a:gd name="adj" fmla="val 5401"/>
            </a:avLst>
          </a:prstGeom>
          <a:solidFill>
            <a:srgbClr val="A8C4E2">
              <a:alpha val="15000"/>
            </a:srgbClr>
          </a:solid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17EA189-5B9A-FE98-4386-CF9B623A3192}"/>
              </a:ext>
            </a:extLst>
          </p:cNvPr>
          <p:cNvSpPr/>
          <p:nvPr/>
        </p:nvSpPr>
        <p:spPr>
          <a:xfrm>
            <a:off x="2108889" y="5614126"/>
            <a:ext cx="9204018" cy="548640"/>
          </a:xfrm>
          <a:prstGeom prst="roundRect">
            <a:avLst>
              <a:gd name="adj" fmla="val 5401"/>
            </a:avLst>
          </a:prstGeom>
          <a:solidFill>
            <a:srgbClr val="A8C4E2">
              <a:alpha val="15000"/>
            </a:srgbClr>
          </a:solid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663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5"/>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9" grpId="0" animBg="1"/>
      <p:bldP spid="19" grpId="1" animBg="1"/>
      <p:bldP spid="20" grpId="0" animBg="1"/>
      <p:bldP spid="25" grpId="0" animBg="1"/>
      <p:bldP spid="2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7DF7B5-D29F-4989-9DEC-2DFCFF7A2865}"/>
              </a:ext>
            </a:extLst>
          </p:cNvPr>
          <p:cNvSpPr>
            <a:spLocks noGrp="1"/>
          </p:cNvSpPr>
          <p:nvPr>
            <p:ph type="title"/>
          </p:nvPr>
        </p:nvSpPr>
        <p:spPr/>
        <p:txBody>
          <a:bodyPr/>
          <a:lstStyle/>
          <a:p>
            <a:r>
              <a:rPr lang="en-US" b="1" dirty="0">
                <a:solidFill>
                  <a:schemeClr val="tx1"/>
                </a:solidFill>
              </a:rPr>
              <a:t>What’s not included in your RPR?</a:t>
            </a:r>
          </a:p>
        </p:txBody>
      </p:sp>
      <p:sp>
        <p:nvSpPr>
          <p:cNvPr id="18" name="Content Placeholder 17">
            <a:extLst>
              <a:ext uri="{FF2B5EF4-FFF2-40B4-BE49-F238E27FC236}">
                <a16:creationId xmlns:a16="http://schemas.microsoft.com/office/drawing/2014/main" id="{E528AB05-C939-47A2-854B-8532930B8368}"/>
              </a:ext>
            </a:extLst>
          </p:cNvPr>
          <p:cNvSpPr>
            <a:spLocks noGrp="1"/>
          </p:cNvSpPr>
          <p:nvPr>
            <p:ph idx="1"/>
          </p:nvPr>
        </p:nvSpPr>
        <p:spPr>
          <a:xfrm>
            <a:off x="1257300" y="2014194"/>
            <a:ext cx="10515600" cy="3859742"/>
          </a:xfrm>
        </p:spPr>
        <p:txBody>
          <a:bodyPr>
            <a:normAutofit/>
          </a:bodyPr>
          <a:lstStyle/>
          <a:p>
            <a:r>
              <a:rPr lang="en-US" sz="2800" dirty="0">
                <a:solidFill>
                  <a:schemeClr val="tx1"/>
                </a:solidFill>
              </a:rPr>
              <a:t>Incomplete service credit purchase.</a:t>
            </a:r>
          </a:p>
        </p:txBody>
      </p:sp>
      <p:sp>
        <p:nvSpPr>
          <p:cNvPr id="19" name="Content Placeholder 18">
            <a:extLst>
              <a:ext uri="{FF2B5EF4-FFF2-40B4-BE49-F238E27FC236}">
                <a16:creationId xmlns:a16="http://schemas.microsoft.com/office/drawing/2014/main" id="{4C470242-B4DB-43C6-BCCB-5700D6A3F030}"/>
              </a:ext>
            </a:extLst>
          </p:cNvPr>
          <p:cNvSpPr>
            <a:spLocks noGrp="1"/>
          </p:cNvSpPr>
          <p:nvPr>
            <p:ph sz="half" idx="4294967295"/>
          </p:nvPr>
        </p:nvSpPr>
        <p:spPr>
          <a:xfrm>
            <a:off x="1257300" y="4002274"/>
            <a:ext cx="10058400" cy="914400"/>
          </a:xfrm>
        </p:spPr>
        <p:txBody>
          <a:bodyPr>
            <a:normAutofit/>
          </a:bodyPr>
          <a:lstStyle/>
          <a:p>
            <a:r>
              <a:rPr lang="en-US" sz="2800" dirty="0">
                <a:solidFill>
                  <a:schemeClr val="tx1"/>
                </a:solidFill>
              </a:rPr>
              <a:t>Current or future salary information.</a:t>
            </a:r>
          </a:p>
        </p:txBody>
      </p:sp>
      <p:sp>
        <p:nvSpPr>
          <p:cNvPr id="25" name="Content Placeholder 24">
            <a:extLst>
              <a:ext uri="{FF2B5EF4-FFF2-40B4-BE49-F238E27FC236}">
                <a16:creationId xmlns:a16="http://schemas.microsoft.com/office/drawing/2014/main" id="{57FE808C-B545-4D29-814B-A38631902092}"/>
              </a:ext>
            </a:extLst>
          </p:cNvPr>
          <p:cNvSpPr>
            <a:spLocks noGrp="1"/>
          </p:cNvSpPr>
          <p:nvPr>
            <p:ph sz="half" idx="4294967295"/>
          </p:nvPr>
        </p:nvSpPr>
        <p:spPr>
          <a:xfrm>
            <a:off x="1257300" y="2930711"/>
            <a:ext cx="10058400" cy="914400"/>
          </a:xfrm>
        </p:spPr>
        <p:txBody>
          <a:bodyPr>
            <a:normAutofit/>
          </a:bodyPr>
          <a:lstStyle/>
          <a:p>
            <a:r>
              <a:rPr lang="en-US" sz="2800" dirty="0">
                <a:solidFill>
                  <a:schemeClr val="tx1"/>
                </a:solidFill>
              </a:rPr>
              <a:t>Unused sick leave.</a:t>
            </a:r>
          </a:p>
        </p:txBody>
      </p:sp>
      <p:sp>
        <p:nvSpPr>
          <p:cNvPr id="26" name="Content Placeholder 25">
            <a:extLst>
              <a:ext uri="{FF2B5EF4-FFF2-40B4-BE49-F238E27FC236}">
                <a16:creationId xmlns:a16="http://schemas.microsoft.com/office/drawing/2014/main" id="{A1AE05D3-592F-41EA-B1FB-0A470245DC74}"/>
              </a:ext>
            </a:extLst>
          </p:cNvPr>
          <p:cNvSpPr>
            <a:spLocks noGrp="1"/>
          </p:cNvSpPr>
          <p:nvPr>
            <p:ph sz="half" idx="4294967295"/>
          </p:nvPr>
        </p:nvSpPr>
        <p:spPr>
          <a:xfrm>
            <a:off x="1257300" y="5073836"/>
            <a:ext cx="10058400" cy="914400"/>
          </a:xfrm>
        </p:spPr>
        <p:txBody>
          <a:bodyPr>
            <a:normAutofit/>
          </a:bodyPr>
          <a:lstStyle/>
          <a:p>
            <a:r>
              <a:rPr lang="en-US" sz="2800" dirty="0">
                <a:solidFill>
                  <a:schemeClr val="tx1"/>
                </a:solidFill>
              </a:rPr>
              <a:t>Retirement incentive.</a:t>
            </a:r>
          </a:p>
        </p:txBody>
      </p:sp>
    </p:spTree>
    <p:custDataLst>
      <p:tags r:id="rId1"/>
    </p:custDataLst>
    <p:extLst>
      <p:ext uri="{BB962C8B-B14F-4D97-AF65-F5344CB8AC3E}">
        <p14:creationId xmlns:p14="http://schemas.microsoft.com/office/powerpoint/2010/main" val="3731510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8DCB0-A71D-4993-712D-AF0AA7631D4D}"/>
              </a:ext>
            </a:extLst>
          </p:cNvPr>
          <p:cNvPicPr>
            <a:picLocks noChangeAspect="1"/>
          </p:cNvPicPr>
          <p:nvPr/>
        </p:nvPicPr>
        <p:blipFill rotWithShape="1">
          <a:blip r:embed="rId4">
            <a:extLst>
              <a:ext uri="{28A0092B-C50C-407E-A947-70E740481C1C}">
                <a14:useLocalDpi xmlns:a14="http://schemas.microsoft.com/office/drawing/2010/main" val="0"/>
              </a:ext>
            </a:extLst>
          </a:blip>
          <a:srcRect l="6052" r="6052"/>
          <a:stretch/>
        </p:blipFill>
        <p:spPr>
          <a:xfrm>
            <a:off x="0" y="54926"/>
            <a:ext cx="12192000" cy="6746887"/>
          </a:xfrm>
          <a:prstGeom prst="rect">
            <a:avLst/>
          </a:prstGeom>
        </p:spPr>
      </p:pic>
      <p:sp>
        <p:nvSpPr>
          <p:cNvPr id="3" name="Rectangle 2">
            <a:extLst>
              <a:ext uri="{FF2B5EF4-FFF2-40B4-BE49-F238E27FC236}">
                <a16:creationId xmlns:a16="http://schemas.microsoft.com/office/drawing/2014/main" id="{D2613F61-BDCF-BB1F-4D04-3AEDC4FE881C}"/>
              </a:ext>
            </a:extLst>
          </p:cNvPr>
          <p:cNvSpPr/>
          <p:nvPr/>
        </p:nvSpPr>
        <p:spPr>
          <a:xfrm>
            <a:off x="8779392" y="4491618"/>
            <a:ext cx="64008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890C47-F65B-B25C-FD05-0B5643CA9EF0}"/>
              </a:ext>
            </a:extLst>
          </p:cNvPr>
          <p:cNvSpPr/>
          <p:nvPr/>
        </p:nvSpPr>
        <p:spPr>
          <a:xfrm>
            <a:off x="8788536" y="4950341"/>
            <a:ext cx="64008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684B99-ABF1-38A4-E21D-435FD222B633}"/>
              </a:ext>
            </a:extLst>
          </p:cNvPr>
          <p:cNvSpPr/>
          <p:nvPr/>
        </p:nvSpPr>
        <p:spPr>
          <a:xfrm>
            <a:off x="8779392" y="5394038"/>
            <a:ext cx="64008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58BA93B-42D4-5ACB-7688-1BA9E0EA2794}"/>
              </a:ext>
            </a:extLst>
          </p:cNvPr>
          <p:cNvSpPr/>
          <p:nvPr/>
        </p:nvSpPr>
        <p:spPr>
          <a:xfrm>
            <a:off x="1895579" y="3337560"/>
            <a:ext cx="7897645" cy="968057"/>
          </a:xfrm>
          <a:prstGeom prst="roundRect">
            <a:avLst>
              <a:gd name="adj" fmla="val 5350"/>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6339F0E-005C-A721-7671-D4F7EF41BAFD}"/>
              </a:ext>
            </a:extLst>
          </p:cNvPr>
          <p:cNvSpPr/>
          <p:nvPr/>
        </p:nvSpPr>
        <p:spPr>
          <a:xfrm>
            <a:off x="1895579" y="4370831"/>
            <a:ext cx="7897645" cy="360549"/>
          </a:xfrm>
          <a:prstGeom prst="roundRect">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A401C6C0-69BD-A851-4732-2F39409152D0}"/>
              </a:ext>
            </a:extLst>
          </p:cNvPr>
          <p:cNvSpPr/>
          <p:nvPr/>
        </p:nvSpPr>
        <p:spPr>
          <a:xfrm>
            <a:off x="1895579" y="4816088"/>
            <a:ext cx="7897645" cy="360550"/>
          </a:xfrm>
          <a:prstGeom prst="roundRect">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3D3AF2C-A4B2-E6B6-A5FD-33C93A88AE3C}"/>
              </a:ext>
            </a:extLst>
          </p:cNvPr>
          <p:cNvSpPr/>
          <p:nvPr/>
        </p:nvSpPr>
        <p:spPr>
          <a:xfrm>
            <a:off x="1895579" y="5274315"/>
            <a:ext cx="7897645" cy="1263091"/>
          </a:xfrm>
          <a:prstGeom prst="roundRect">
            <a:avLst>
              <a:gd name="adj" fmla="val 4394"/>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3C089C-CD52-76AD-B5E9-6D72441E1800}"/>
              </a:ext>
            </a:extLst>
          </p:cNvPr>
          <p:cNvSpPr/>
          <p:nvPr/>
        </p:nvSpPr>
        <p:spPr>
          <a:xfrm>
            <a:off x="0" y="6613203"/>
            <a:ext cx="12192000" cy="264407"/>
          </a:xfrm>
          <a:prstGeom prst="rect">
            <a:avLst/>
          </a:prstGeom>
          <a:solidFill>
            <a:srgbClr val="306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1A47AD4-C3B5-DFEF-F21B-226584D0D48F}"/>
              </a:ext>
            </a:extLst>
          </p:cNvPr>
          <p:cNvSpPr/>
          <p:nvPr/>
        </p:nvSpPr>
        <p:spPr>
          <a:xfrm>
            <a:off x="0" y="19611"/>
            <a:ext cx="12192000" cy="264408"/>
          </a:xfrm>
          <a:prstGeom prst="rect">
            <a:avLst/>
          </a:prstGeom>
          <a:solidFill>
            <a:srgbClr val="306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703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7" grpId="1" animBg="1"/>
      <p:bldP spid="8" grpId="0" animBg="1"/>
      <p:bldP spid="8" grpId="1" animBg="1"/>
      <p:bldP spid="10" grpId="0" animBg="1"/>
      <p:bldP spid="10" grpId="1"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39488A-E52C-C780-E745-95885A48684E}"/>
              </a:ext>
            </a:extLst>
          </p:cNvPr>
          <p:cNvPicPr>
            <a:picLocks noChangeAspect="1"/>
          </p:cNvPicPr>
          <p:nvPr/>
        </p:nvPicPr>
        <p:blipFill rotWithShape="1">
          <a:blip r:embed="rId4">
            <a:extLst>
              <a:ext uri="{28A0092B-C50C-407E-A947-70E740481C1C}">
                <a14:useLocalDpi xmlns:a14="http://schemas.microsoft.com/office/drawing/2010/main" val="0"/>
              </a:ext>
            </a:extLst>
          </a:blip>
          <a:srcRect l="6765" r="6767"/>
          <a:stretch/>
        </p:blipFill>
        <p:spPr>
          <a:xfrm>
            <a:off x="-2" y="19611"/>
            <a:ext cx="12192001" cy="6857999"/>
          </a:xfrm>
          <a:prstGeom prst="rect">
            <a:avLst/>
          </a:prstGeom>
        </p:spPr>
      </p:pic>
      <p:sp>
        <p:nvSpPr>
          <p:cNvPr id="17" name="Rectangle 16">
            <a:extLst>
              <a:ext uri="{FF2B5EF4-FFF2-40B4-BE49-F238E27FC236}">
                <a16:creationId xmlns:a16="http://schemas.microsoft.com/office/drawing/2014/main" id="{B491E99C-D7BD-F168-752D-94544FEA650F}"/>
              </a:ext>
            </a:extLst>
          </p:cNvPr>
          <p:cNvSpPr/>
          <p:nvPr/>
        </p:nvSpPr>
        <p:spPr>
          <a:xfrm>
            <a:off x="8818525" y="513296"/>
            <a:ext cx="691116"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4688261-6C19-4678-E5D4-C2D6468D99A7}"/>
              </a:ext>
            </a:extLst>
          </p:cNvPr>
          <p:cNvSpPr/>
          <p:nvPr/>
        </p:nvSpPr>
        <p:spPr>
          <a:xfrm>
            <a:off x="8818525" y="1019416"/>
            <a:ext cx="691116"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29BA34B-7FAD-EAC8-BE8C-6C3523D3D60F}"/>
              </a:ext>
            </a:extLst>
          </p:cNvPr>
          <p:cNvSpPr/>
          <p:nvPr/>
        </p:nvSpPr>
        <p:spPr>
          <a:xfrm>
            <a:off x="8818525" y="1903210"/>
            <a:ext cx="691116"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FB9B54-A593-72C1-96F5-B8E692E2BE46}"/>
              </a:ext>
            </a:extLst>
          </p:cNvPr>
          <p:cNvSpPr/>
          <p:nvPr/>
        </p:nvSpPr>
        <p:spPr>
          <a:xfrm>
            <a:off x="8818525" y="4351191"/>
            <a:ext cx="64008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B147515-C191-1822-4290-FAF5D9B099EB}"/>
              </a:ext>
            </a:extLst>
          </p:cNvPr>
          <p:cNvSpPr/>
          <p:nvPr/>
        </p:nvSpPr>
        <p:spPr>
          <a:xfrm>
            <a:off x="1905353" y="380981"/>
            <a:ext cx="7728174" cy="918421"/>
          </a:xfrm>
          <a:prstGeom prst="roundRect">
            <a:avLst>
              <a:gd name="adj" fmla="val 6159"/>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18DCDCB-9C2B-08CB-DA66-140EBA13E080}"/>
              </a:ext>
            </a:extLst>
          </p:cNvPr>
          <p:cNvSpPr/>
          <p:nvPr/>
        </p:nvSpPr>
        <p:spPr>
          <a:xfrm>
            <a:off x="1909962" y="1440303"/>
            <a:ext cx="7723565" cy="246524"/>
          </a:xfrm>
          <a:prstGeom prst="roundRect">
            <a:avLst>
              <a:gd name="adj" fmla="val 11583"/>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4DAB980-4586-E5B5-F6B4-BF236112F9FB}"/>
              </a:ext>
            </a:extLst>
          </p:cNvPr>
          <p:cNvSpPr/>
          <p:nvPr/>
        </p:nvSpPr>
        <p:spPr>
          <a:xfrm>
            <a:off x="1909961" y="1761610"/>
            <a:ext cx="7723564" cy="1359452"/>
          </a:xfrm>
          <a:prstGeom prst="roundRect">
            <a:avLst>
              <a:gd name="adj" fmla="val 3887"/>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631ACD3-2143-DAF5-0580-0DEEDAA40F55}"/>
              </a:ext>
            </a:extLst>
          </p:cNvPr>
          <p:cNvSpPr/>
          <p:nvPr/>
        </p:nvSpPr>
        <p:spPr>
          <a:xfrm>
            <a:off x="1905352" y="3911294"/>
            <a:ext cx="7723563" cy="1286449"/>
          </a:xfrm>
          <a:prstGeom prst="roundRect">
            <a:avLst>
              <a:gd name="adj" fmla="val 5175"/>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BAB1EE98-698D-3740-869B-4311A1E72AC5}"/>
              </a:ext>
            </a:extLst>
          </p:cNvPr>
          <p:cNvSpPr/>
          <p:nvPr/>
        </p:nvSpPr>
        <p:spPr>
          <a:xfrm>
            <a:off x="5613419" y="5304237"/>
            <a:ext cx="822960" cy="365760"/>
          </a:xfrm>
          <a:prstGeom prst="roundRect">
            <a:avLst/>
          </a:prstGeom>
          <a:noFill/>
          <a:ln w="3492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489E838-0186-07A4-6564-E642AD19E726}"/>
              </a:ext>
            </a:extLst>
          </p:cNvPr>
          <p:cNvSpPr/>
          <p:nvPr/>
        </p:nvSpPr>
        <p:spPr>
          <a:xfrm>
            <a:off x="1930163" y="1955736"/>
            <a:ext cx="3934928" cy="370013"/>
          </a:xfrm>
          <a:prstGeom prst="roundRect">
            <a:avLst/>
          </a:prstGeom>
          <a:solidFill>
            <a:srgbClr val="FFC000">
              <a:alpha val="4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559A8A8-D290-A0ED-EFA0-C3FCBDE98E82}"/>
              </a:ext>
            </a:extLst>
          </p:cNvPr>
          <p:cNvSpPr/>
          <p:nvPr/>
        </p:nvSpPr>
        <p:spPr>
          <a:xfrm>
            <a:off x="0" y="6613203"/>
            <a:ext cx="12192000" cy="264407"/>
          </a:xfrm>
          <a:prstGeom prst="rect">
            <a:avLst/>
          </a:prstGeom>
          <a:solidFill>
            <a:srgbClr val="306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E2BCE98-141E-F538-6596-61DA3881D041}"/>
              </a:ext>
            </a:extLst>
          </p:cNvPr>
          <p:cNvSpPr/>
          <p:nvPr/>
        </p:nvSpPr>
        <p:spPr>
          <a:xfrm>
            <a:off x="0" y="19611"/>
            <a:ext cx="12192000" cy="264408"/>
          </a:xfrm>
          <a:prstGeom prst="rect">
            <a:avLst/>
          </a:prstGeom>
          <a:solidFill>
            <a:srgbClr val="306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A3D5B827-F4B0-E27A-229D-A6532603E357}"/>
              </a:ext>
            </a:extLst>
          </p:cNvPr>
          <p:cNvPicPr>
            <a:picLocks noChangeAspect="1"/>
          </p:cNvPicPr>
          <p:nvPr/>
        </p:nvPicPr>
        <p:blipFill>
          <a:blip r:embed="rId5"/>
          <a:stretch>
            <a:fillRect/>
          </a:stretch>
        </p:blipFill>
        <p:spPr>
          <a:xfrm>
            <a:off x="7952571" y="3978983"/>
            <a:ext cx="1600200" cy="206478"/>
          </a:xfrm>
          <a:prstGeom prst="rect">
            <a:avLst/>
          </a:prstGeom>
        </p:spPr>
      </p:pic>
    </p:spTree>
    <p:custDataLst>
      <p:tags r:id="rId1"/>
    </p:custDataLst>
    <p:extLst>
      <p:ext uri="{BB962C8B-B14F-4D97-AF65-F5344CB8AC3E}">
        <p14:creationId xmlns:p14="http://schemas.microsoft.com/office/powerpoint/2010/main" val="133691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2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 presetClass="exit" presetSubtype="0" fill="hold" grpId="1" nodeType="withEffect">
                                  <p:stCondLst>
                                    <p:cond delay="0"/>
                                  </p:stCondLst>
                                  <p:childTnLst>
                                    <p:set>
                                      <p:cBhvr>
                                        <p:cTn id="48" dur="1" fill="hold">
                                          <p:stCondLst>
                                            <p:cond delay="0"/>
                                          </p:stCondLst>
                                        </p:cTn>
                                        <p:tgtEl>
                                          <p:spTgt spid="2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 presetClass="exit" presetSubtype="0" fill="hold" grpId="1" nodeType="with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26"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3348AE-DEFA-DCE0-4654-A70421D459CB}"/>
              </a:ext>
            </a:extLst>
          </p:cNvPr>
          <p:cNvPicPr>
            <a:picLocks noChangeAspect="1"/>
          </p:cNvPicPr>
          <p:nvPr/>
        </p:nvPicPr>
        <p:blipFill rotWithShape="1">
          <a:blip r:embed="rId4"/>
          <a:srcRect r="8605"/>
          <a:stretch/>
        </p:blipFill>
        <p:spPr>
          <a:xfrm>
            <a:off x="0" y="201013"/>
            <a:ext cx="12192001" cy="6488545"/>
          </a:xfrm>
          <a:prstGeom prst="rect">
            <a:avLst/>
          </a:prstGeom>
        </p:spPr>
      </p:pic>
      <p:sp>
        <p:nvSpPr>
          <p:cNvPr id="4" name="Rectangle: Rounded Corners 3">
            <a:extLst>
              <a:ext uri="{FF2B5EF4-FFF2-40B4-BE49-F238E27FC236}">
                <a16:creationId xmlns:a16="http://schemas.microsoft.com/office/drawing/2014/main" id="{0C0CBBA4-FB8E-3083-B573-1594567FBFDA}"/>
              </a:ext>
            </a:extLst>
          </p:cNvPr>
          <p:cNvSpPr/>
          <p:nvPr/>
        </p:nvSpPr>
        <p:spPr>
          <a:xfrm>
            <a:off x="2726691" y="2042403"/>
            <a:ext cx="4874836" cy="1892288"/>
          </a:xfrm>
          <a:prstGeom prst="roundRect">
            <a:avLst>
              <a:gd name="adj" fmla="val 4465"/>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E88573D-D3F9-EF99-9585-1C26ADB9BD97}"/>
              </a:ext>
            </a:extLst>
          </p:cNvPr>
          <p:cNvSpPr/>
          <p:nvPr/>
        </p:nvSpPr>
        <p:spPr>
          <a:xfrm>
            <a:off x="2726691" y="4213549"/>
            <a:ext cx="4874836" cy="1562531"/>
          </a:xfrm>
          <a:prstGeom prst="roundRect">
            <a:avLst>
              <a:gd name="adj" fmla="val 3662"/>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F3D3050-31F4-01F1-D5E4-DD6DFB5E7186}"/>
              </a:ext>
            </a:extLst>
          </p:cNvPr>
          <p:cNvSpPr/>
          <p:nvPr/>
        </p:nvSpPr>
        <p:spPr>
          <a:xfrm>
            <a:off x="2726691" y="6077568"/>
            <a:ext cx="4874836" cy="387887"/>
          </a:xfrm>
          <a:prstGeom prst="roundRect">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677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FC54B3-A2CB-4AE9-9055-7A1A7AF9354B}"/>
              </a:ext>
            </a:extLst>
          </p:cNvPr>
          <p:cNvSpPr>
            <a:spLocks noGrp="1"/>
          </p:cNvSpPr>
          <p:nvPr>
            <p:ph type="title"/>
          </p:nvPr>
        </p:nvSpPr>
        <p:spPr>
          <a:xfrm>
            <a:off x="1297432" y="2580894"/>
            <a:ext cx="3236976" cy="1696212"/>
          </a:xfrm>
        </p:spPr>
        <p:txBody>
          <a:bodyPr>
            <a:normAutofit/>
          </a:bodyPr>
          <a:lstStyle/>
          <a:p>
            <a:r>
              <a:rPr lang="en-US" sz="4400" b="1" dirty="0">
                <a:solidFill>
                  <a:schemeClr val="tx1"/>
                </a:solidFill>
              </a:rPr>
              <a:t>Objectives</a:t>
            </a:r>
          </a:p>
        </p:txBody>
      </p:sp>
      <p:sp>
        <p:nvSpPr>
          <p:cNvPr id="17" name="Content Placeholder 16">
            <a:extLst>
              <a:ext uri="{FF2B5EF4-FFF2-40B4-BE49-F238E27FC236}">
                <a16:creationId xmlns:a16="http://schemas.microsoft.com/office/drawing/2014/main" id="{5A5FF8C0-CE95-4B34-B6B5-BE3D893B57C1}"/>
              </a:ext>
            </a:extLst>
          </p:cNvPr>
          <p:cNvSpPr>
            <a:spLocks noGrp="1"/>
          </p:cNvSpPr>
          <p:nvPr>
            <p:ph sz="half" idx="4294967295"/>
          </p:nvPr>
        </p:nvSpPr>
        <p:spPr>
          <a:xfrm>
            <a:off x="5346700" y="1512060"/>
            <a:ext cx="5902826" cy="3956052"/>
          </a:xfrm>
        </p:spPr>
        <p:txBody>
          <a:bodyPr>
            <a:noAutofit/>
          </a:bodyPr>
          <a:lstStyle/>
          <a:p>
            <a:pPr>
              <a:lnSpc>
                <a:spcPct val="100000"/>
              </a:lnSpc>
            </a:pPr>
            <a:r>
              <a:rPr lang="en-US" sz="2800" dirty="0">
                <a:solidFill>
                  <a:schemeClr val="tx1"/>
                </a:solidFill>
              </a:rPr>
              <a:t>Tour </a:t>
            </a:r>
            <a:r>
              <a:rPr lang="en-US" sz="2800" i="1" dirty="0">
                <a:solidFill>
                  <a:schemeClr val="tx1"/>
                </a:solidFill>
              </a:rPr>
              <a:t>my</a:t>
            </a:r>
            <a:r>
              <a:rPr lang="en-US" sz="2800" dirty="0">
                <a:solidFill>
                  <a:schemeClr val="tx1"/>
                </a:solidFill>
              </a:rPr>
              <a:t>CalSTRS and the </a:t>
            </a:r>
            <a:r>
              <a:rPr lang="en-US" sz="2800" i="1" dirty="0">
                <a:solidFill>
                  <a:schemeClr val="tx1"/>
                </a:solidFill>
              </a:rPr>
              <a:t>Retirement Progress Report.</a:t>
            </a:r>
          </a:p>
          <a:p>
            <a:pPr marL="0" indent="0">
              <a:lnSpc>
                <a:spcPct val="100000"/>
              </a:lnSpc>
              <a:buNone/>
            </a:pPr>
            <a:endParaRPr lang="en-US" i="1" dirty="0">
              <a:solidFill>
                <a:schemeClr val="tx1"/>
              </a:solidFill>
            </a:endParaRPr>
          </a:p>
          <a:p>
            <a:pPr>
              <a:lnSpc>
                <a:spcPct val="100000"/>
              </a:lnSpc>
            </a:pPr>
            <a:r>
              <a:rPr lang="en-US" sz="2800" dirty="0">
                <a:solidFill>
                  <a:schemeClr val="tx1"/>
                </a:solidFill>
              </a:rPr>
              <a:t>Explore the Near Retirement webpage.</a:t>
            </a:r>
          </a:p>
          <a:p>
            <a:pPr marL="0" indent="0">
              <a:lnSpc>
                <a:spcPct val="100000"/>
              </a:lnSpc>
              <a:buNone/>
            </a:pPr>
            <a:endParaRPr lang="en-US" dirty="0">
              <a:solidFill>
                <a:schemeClr val="tx1"/>
              </a:solidFill>
            </a:endParaRPr>
          </a:p>
          <a:p>
            <a:pPr>
              <a:lnSpc>
                <a:spcPct val="100000"/>
              </a:lnSpc>
            </a:pPr>
            <a:r>
              <a:rPr lang="en-US" sz="2800" dirty="0">
                <a:solidFill>
                  <a:schemeClr val="tx1"/>
                </a:solidFill>
              </a:rPr>
              <a:t>Identify CalSTRS’ resources and tools that support your coming retirement journey.</a:t>
            </a:r>
          </a:p>
          <a:p>
            <a:endParaRPr lang="en-US" sz="2800" i="1" dirty="0">
              <a:solidFill>
                <a:schemeClr val="tx1"/>
              </a:solidFill>
            </a:endParaRPr>
          </a:p>
          <a:p>
            <a:endParaRPr lang="en-US" sz="2800" i="1" dirty="0">
              <a:solidFill>
                <a:schemeClr val="tx1"/>
              </a:solidFill>
            </a:endParaRPr>
          </a:p>
        </p:txBody>
      </p:sp>
    </p:spTree>
    <p:custDataLst>
      <p:tags r:id="rId1"/>
    </p:custDataLst>
    <p:extLst>
      <p:ext uri="{BB962C8B-B14F-4D97-AF65-F5344CB8AC3E}">
        <p14:creationId xmlns:p14="http://schemas.microsoft.com/office/powerpoint/2010/main" val="3634310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D16A8-9B36-2F00-D7D9-811E50BE7640}"/>
              </a:ext>
            </a:extLst>
          </p:cNvPr>
          <p:cNvPicPr>
            <a:picLocks noChangeAspect="1"/>
          </p:cNvPicPr>
          <p:nvPr/>
        </p:nvPicPr>
        <p:blipFill rotWithShape="1">
          <a:blip r:embed="rId4"/>
          <a:srcRect l="4214" t="1245" r="15729" b="617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43C8E739-D711-E165-9ED7-8DE422BF8C21}"/>
              </a:ext>
            </a:extLst>
          </p:cNvPr>
          <p:cNvSpPr/>
          <p:nvPr/>
        </p:nvSpPr>
        <p:spPr>
          <a:xfrm>
            <a:off x="2565917" y="108598"/>
            <a:ext cx="5394960" cy="376594"/>
          </a:xfrm>
          <a:prstGeom prst="roundRect">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4187C18-2A37-5880-ABCB-3E4A9A37E0F6}"/>
              </a:ext>
            </a:extLst>
          </p:cNvPr>
          <p:cNvSpPr/>
          <p:nvPr/>
        </p:nvSpPr>
        <p:spPr>
          <a:xfrm>
            <a:off x="2469468" y="911155"/>
            <a:ext cx="5394960" cy="2659818"/>
          </a:xfrm>
          <a:prstGeom prst="roundRect">
            <a:avLst>
              <a:gd name="adj" fmla="val 1933"/>
            </a:avLst>
          </a:prstGeom>
          <a:noFill/>
          <a:ln w="28575">
            <a:solidFill>
              <a:srgbClr val="306094">
                <a:alpha val="6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144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9F40B6A-EBD7-6045-9087-A0C01B0765D6}"/>
              </a:ext>
            </a:extLst>
          </p:cNvPr>
          <p:cNvSpPr/>
          <p:nvPr/>
        </p:nvSpPr>
        <p:spPr>
          <a:xfrm>
            <a:off x="5761551" y="2014194"/>
            <a:ext cx="5944095" cy="10287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1" indent="-342900" algn="l" defTabSz="10668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a:cs typeface="Arial" panose="020B0604020202020204" pitchFamily="34" charset="0"/>
              </a:rPr>
              <a:t>Work longer</a:t>
            </a:r>
          </a:p>
          <a:p>
            <a:pPr marL="342900" marR="0" lvl="1" indent="-342900" algn="l" defTabSz="10668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ＭＳ Ｐゴシック"/>
                <a:cs typeface="Arial" panose="020B0604020202020204" pitchFamily="34" charset="0"/>
              </a:rPr>
              <a:t>Purchase service credit</a:t>
            </a:r>
          </a:p>
        </p:txBody>
      </p:sp>
      <p:sp>
        <p:nvSpPr>
          <p:cNvPr id="24" name="Rectangle 23">
            <a:extLst>
              <a:ext uri="{FF2B5EF4-FFF2-40B4-BE49-F238E27FC236}">
                <a16:creationId xmlns:a16="http://schemas.microsoft.com/office/drawing/2014/main" id="{B52BD688-B655-9649-BE0E-38938987FCE8}"/>
              </a:ext>
            </a:extLst>
          </p:cNvPr>
          <p:cNvSpPr/>
          <p:nvPr/>
        </p:nvSpPr>
        <p:spPr>
          <a:xfrm>
            <a:off x="2632655" y="2167166"/>
            <a:ext cx="2862193"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Service credit</a:t>
            </a:r>
          </a:p>
        </p:txBody>
      </p:sp>
      <p:sp>
        <p:nvSpPr>
          <p:cNvPr id="29" name="Rectangle 28">
            <a:extLst>
              <a:ext uri="{FF2B5EF4-FFF2-40B4-BE49-F238E27FC236}">
                <a16:creationId xmlns:a16="http://schemas.microsoft.com/office/drawing/2014/main" id="{6FC7A8F1-CF29-404C-9108-FB3D1369E693}"/>
              </a:ext>
            </a:extLst>
          </p:cNvPr>
          <p:cNvSpPr/>
          <p:nvPr/>
        </p:nvSpPr>
        <p:spPr>
          <a:xfrm>
            <a:off x="5761550" y="3309615"/>
            <a:ext cx="5944095" cy="10287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342900" defTabSz="1066800" fontAlgn="base">
              <a:spcBef>
                <a:spcPct val="0"/>
              </a:spcBef>
              <a:buFont typeface="Arial" panose="020B0604020202020204" pitchFamily="34" charset="0"/>
              <a:buChar char="•"/>
            </a:pPr>
            <a:r>
              <a:rPr lang="en-US" sz="2400" dirty="0">
                <a:solidFill>
                  <a:schemeClr val="tx1"/>
                </a:solidFill>
                <a:latin typeface="Arial" panose="020B0604020202020204" pitchFamily="34" charset="0"/>
                <a:ea typeface="ＭＳ Ｐゴシック"/>
                <a:cs typeface="Arial" panose="020B0604020202020204" pitchFamily="34" charset="0"/>
              </a:rPr>
              <a:t>Work longer</a:t>
            </a:r>
          </a:p>
          <a:p>
            <a:pPr marL="342900" lvl="1" indent="-342900" defTabSz="1066800" fontAlgn="base">
              <a:spcBef>
                <a:spcPct val="0"/>
              </a:spcBef>
              <a:buFont typeface="Arial" panose="020B0604020202020204" pitchFamily="34" charset="0"/>
              <a:buChar char="•"/>
            </a:pPr>
            <a:r>
              <a:rPr lang="en-US" sz="2400" dirty="0">
                <a:solidFill>
                  <a:schemeClr val="tx1"/>
                </a:solidFill>
              </a:rPr>
              <a:t>Retire later</a:t>
            </a:r>
          </a:p>
        </p:txBody>
      </p:sp>
      <p:sp>
        <p:nvSpPr>
          <p:cNvPr id="30" name="Rectangle 29">
            <a:extLst>
              <a:ext uri="{FF2B5EF4-FFF2-40B4-BE49-F238E27FC236}">
                <a16:creationId xmlns:a16="http://schemas.microsoft.com/office/drawing/2014/main" id="{4DD991E6-B375-CD4B-9405-238F77C0B7E3}"/>
              </a:ext>
            </a:extLst>
          </p:cNvPr>
          <p:cNvSpPr/>
          <p:nvPr/>
        </p:nvSpPr>
        <p:spPr>
          <a:xfrm>
            <a:off x="2632655" y="3452096"/>
            <a:ext cx="2915542"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Age factor</a:t>
            </a:r>
          </a:p>
        </p:txBody>
      </p:sp>
      <p:sp>
        <p:nvSpPr>
          <p:cNvPr id="19" name="Rectangle 18">
            <a:extLst>
              <a:ext uri="{FF2B5EF4-FFF2-40B4-BE49-F238E27FC236}">
                <a16:creationId xmlns:a16="http://schemas.microsoft.com/office/drawing/2014/main" id="{9D32D7E5-ACDE-A343-822A-69D1108769B8}"/>
              </a:ext>
            </a:extLst>
          </p:cNvPr>
          <p:cNvSpPr/>
          <p:nvPr/>
        </p:nvSpPr>
        <p:spPr>
          <a:xfrm>
            <a:off x="5761549" y="4605036"/>
            <a:ext cx="5944095" cy="10287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342900" defTabSz="1066800" fontAlgn="base">
              <a:spcBef>
                <a:spcPct val="0"/>
              </a:spcBef>
              <a:buFont typeface="Arial" panose="020B0604020202020204" pitchFamily="34" charset="0"/>
              <a:buChar char="•"/>
            </a:pPr>
            <a:r>
              <a:rPr lang="en-US" sz="2400" dirty="0">
                <a:solidFill>
                  <a:schemeClr val="tx1"/>
                </a:solidFill>
                <a:latin typeface="Arial" panose="020B0604020202020204" pitchFamily="34" charset="0"/>
                <a:ea typeface="ＭＳ Ｐゴシック"/>
                <a:cs typeface="Arial" panose="020B0604020202020204" pitchFamily="34" charset="0"/>
              </a:rPr>
              <a:t>Work at higher pay rates</a:t>
            </a:r>
          </a:p>
        </p:txBody>
      </p:sp>
      <p:sp>
        <p:nvSpPr>
          <p:cNvPr id="20" name="Rectangle 19">
            <a:extLst>
              <a:ext uri="{FF2B5EF4-FFF2-40B4-BE49-F238E27FC236}">
                <a16:creationId xmlns:a16="http://schemas.microsoft.com/office/drawing/2014/main" id="{4C204F57-0E58-9C42-A3CC-2DDBFE17499E}"/>
              </a:ext>
            </a:extLst>
          </p:cNvPr>
          <p:cNvSpPr/>
          <p:nvPr/>
        </p:nvSpPr>
        <p:spPr>
          <a:xfrm>
            <a:off x="2581854" y="4541178"/>
            <a:ext cx="2915542" cy="95410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Final compensation</a:t>
            </a:r>
          </a:p>
        </p:txBody>
      </p:sp>
      <p:sp>
        <p:nvSpPr>
          <p:cNvPr id="6" name="Title 5">
            <a:extLst>
              <a:ext uri="{FF2B5EF4-FFF2-40B4-BE49-F238E27FC236}">
                <a16:creationId xmlns:a16="http://schemas.microsoft.com/office/drawing/2014/main" id="{7369DF40-5547-460D-A9F0-7A5E3658F902}"/>
              </a:ext>
            </a:extLst>
          </p:cNvPr>
          <p:cNvSpPr>
            <a:spLocks noGrp="1"/>
          </p:cNvSpPr>
          <p:nvPr>
            <p:ph type="title"/>
          </p:nvPr>
        </p:nvSpPr>
        <p:spPr/>
        <p:txBody>
          <a:bodyPr/>
          <a:lstStyle/>
          <a:p>
            <a:pPr algn="ctr"/>
            <a:r>
              <a:rPr lang="en-US" b="1" dirty="0">
                <a:solidFill>
                  <a:schemeClr val="tx1"/>
                </a:solidFill>
              </a:rPr>
              <a:t>Increase your monthly benefit	</a:t>
            </a:r>
          </a:p>
        </p:txBody>
      </p:sp>
    </p:spTree>
    <p:custDataLst>
      <p:tags r:id="rId1"/>
    </p:custDataLst>
    <p:extLst>
      <p:ext uri="{BB962C8B-B14F-4D97-AF65-F5344CB8AC3E}">
        <p14:creationId xmlns:p14="http://schemas.microsoft.com/office/powerpoint/2010/main" val="3852883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D5904D-DC55-E2AE-D5B4-754E964D2059}"/>
              </a:ext>
            </a:extLst>
          </p:cNvPr>
          <p:cNvPicPr>
            <a:picLocks noChangeAspect="1"/>
          </p:cNvPicPr>
          <p:nvPr/>
        </p:nvPicPr>
        <p:blipFill>
          <a:blip r:embed="rId4"/>
          <a:stretch>
            <a:fillRect/>
          </a:stretch>
        </p:blipFill>
        <p:spPr>
          <a:xfrm>
            <a:off x="1913352" y="311703"/>
            <a:ext cx="9267432" cy="6234594"/>
          </a:xfrm>
          <a:prstGeom prst="rect">
            <a:avLst/>
          </a:prstGeom>
        </p:spPr>
      </p:pic>
      <p:sp>
        <p:nvSpPr>
          <p:cNvPr id="14" name="Title 17">
            <a:extLst>
              <a:ext uri="{FF2B5EF4-FFF2-40B4-BE49-F238E27FC236}">
                <a16:creationId xmlns:a16="http://schemas.microsoft.com/office/drawing/2014/main" id="{9843B2DC-62F9-A6C6-E314-B7C5D5D7F030}"/>
              </a:ext>
            </a:extLst>
          </p:cNvPr>
          <p:cNvSpPr txBox="1">
            <a:spLocks/>
          </p:cNvSpPr>
          <p:nvPr/>
        </p:nvSpPr>
        <p:spPr>
          <a:xfrm>
            <a:off x="1191435" y="-532255"/>
            <a:ext cx="3646995" cy="3693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Progress Report</a:t>
            </a:r>
          </a:p>
        </p:txBody>
      </p:sp>
      <p:sp>
        <p:nvSpPr>
          <p:cNvPr id="15" name="Rectangle: Rounded Corners 14">
            <a:extLst>
              <a:ext uri="{FF2B5EF4-FFF2-40B4-BE49-F238E27FC236}">
                <a16:creationId xmlns:a16="http://schemas.microsoft.com/office/drawing/2014/main" id="{3D599A3F-93AB-955D-2E3C-12DB2C1C18EF}"/>
              </a:ext>
            </a:extLst>
          </p:cNvPr>
          <p:cNvSpPr/>
          <p:nvPr/>
        </p:nvSpPr>
        <p:spPr>
          <a:xfrm>
            <a:off x="3040332" y="3276600"/>
            <a:ext cx="2763309" cy="335119"/>
          </a:xfrm>
          <a:prstGeom prst="roundRect">
            <a:avLst/>
          </a:prstGeom>
          <a:no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2">
            <a:extLst>
              <a:ext uri="{FF2B5EF4-FFF2-40B4-BE49-F238E27FC236}">
                <a16:creationId xmlns:a16="http://schemas.microsoft.com/office/drawing/2014/main" id="{080B9567-2951-32BD-CEBD-16483FCC49C3}"/>
              </a:ext>
            </a:extLst>
          </p:cNvPr>
          <p:cNvSpPr>
            <a:spLocks noGrp="1"/>
          </p:cNvSpPr>
          <p:nvPr>
            <p:ph type="ctrTitle"/>
          </p:nvPr>
        </p:nvSpPr>
        <p:spPr>
          <a:xfrm>
            <a:off x="0" y="623406"/>
            <a:ext cx="1310323" cy="724134"/>
          </a:xfrm>
        </p:spPr>
        <p:txBody>
          <a:bodyPr/>
          <a:lstStyle/>
          <a:p>
            <a:pPr algn="ctr"/>
            <a:r>
              <a:rPr lang="en-US" dirty="0"/>
              <a:t>Page</a:t>
            </a:r>
            <a:br>
              <a:rPr lang="en-US" dirty="0"/>
            </a:br>
            <a:r>
              <a:rPr lang="en-US" dirty="0"/>
              <a:t>2</a:t>
            </a:r>
          </a:p>
        </p:txBody>
      </p:sp>
    </p:spTree>
    <p:custDataLst>
      <p:tags r:id="rId1"/>
    </p:custDataLst>
    <p:extLst>
      <p:ext uri="{BB962C8B-B14F-4D97-AF65-F5344CB8AC3E}">
        <p14:creationId xmlns:p14="http://schemas.microsoft.com/office/powerpoint/2010/main" val="185018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58CB48-0E53-4F68-A9CD-319EFF1BEA8B}"/>
              </a:ext>
            </a:extLst>
          </p:cNvPr>
          <p:cNvSpPr>
            <a:spLocks noGrp="1"/>
          </p:cNvSpPr>
          <p:nvPr>
            <p:ph type="title"/>
          </p:nvPr>
        </p:nvSpPr>
        <p:spPr/>
        <p:txBody>
          <a:bodyPr/>
          <a:lstStyle/>
          <a:p>
            <a:r>
              <a:rPr lang="en-US" dirty="0">
                <a:solidFill>
                  <a:schemeClr val="tx1"/>
                </a:solidFill>
              </a:rPr>
              <a:t>Preretirement election of an option</a:t>
            </a:r>
          </a:p>
        </p:txBody>
      </p:sp>
      <p:sp>
        <p:nvSpPr>
          <p:cNvPr id="13" name="Rectangle 12">
            <a:extLst>
              <a:ext uri="{FF2B5EF4-FFF2-40B4-BE49-F238E27FC236}">
                <a16:creationId xmlns:a16="http://schemas.microsoft.com/office/drawing/2014/main" id="{BFB5FFD8-A0EA-44B3-BB1B-B2A12A534FA3}"/>
              </a:ext>
            </a:extLst>
          </p:cNvPr>
          <p:cNvSpPr/>
          <p:nvPr/>
        </p:nvSpPr>
        <p:spPr>
          <a:xfrm>
            <a:off x="1362425" y="1983457"/>
            <a:ext cx="4191000" cy="461665"/>
          </a:xfrm>
          <a:prstGeom prst="rect">
            <a:avLst/>
          </a:prstGeom>
        </p:spPr>
        <p:txBody>
          <a:bodyPr wrap="square">
            <a:noAutofit/>
          </a:bodyPr>
          <a:lstStyle/>
          <a:p>
            <a:pPr algn="ctr"/>
            <a:r>
              <a:rPr lang="en-US" sz="2800" b="1" dirty="0">
                <a:latin typeface="Arial" panose="020B0604020202020204" pitchFamily="34" charset="0"/>
                <a:cs typeface="Arial" panose="020B0604020202020204" pitchFamily="34" charset="0"/>
              </a:rPr>
              <a:t>Advantages</a:t>
            </a:r>
          </a:p>
        </p:txBody>
      </p:sp>
      <p:pic>
        <p:nvPicPr>
          <p:cNvPr id="15" name="Graphic 14" descr="Family with two children">
            <a:extLst>
              <a:ext uri="{FF2B5EF4-FFF2-40B4-BE49-F238E27FC236}">
                <a16:creationId xmlns:a16="http://schemas.microsoft.com/office/drawing/2014/main" id="{C9E8E0CC-4AAA-41A8-A579-D1AC6246AA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40315" y="2641337"/>
            <a:ext cx="1117037" cy="1117037"/>
          </a:xfrm>
          <a:prstGeom prst="rect">
            <a:avLst/>
          </a:prstGeom>
        </p:spPr>
      </p:pic>
      <p:sp>
        <p:nvSpPr>
          <p:cNvPr id="16" name="TextBox 15">
            <a:extLst>
              <a:ext uri="{FF2B5EF4-FFF2-40B4-BE49-F238E27FC236}">
                <a16:creationId xmlns:a16="http://schemas.microsoft.com/office/drawing/2014/main" id="{10218AF4-3107-4534-8A45-F0608780E104}"/>
              </a:ext>
            </a:extLst>
          </p:cNvPr>
          <p:cNvSpPr txBox="1"/>
          <p:nvPr/>
        </p:nvSpPr>
        <p:spPr>
          <a:xfrm>
            <a:off x="3000725" y="4782490"/>
            <a:ext cx="1521461" cy="923330"/>
          </a:xfrm>
          <a:prstGeom prst="rect">
            <a:avLst/>
          </a:prstGeom>
          <a:noFill/>
        </p:spPr>
        <p:txBody>
          <a:bodyPr wrap="square" rtlCol="0">
            <a:spAutoFit/>
          </a:bodyPr>
          <a:lstStyle/>
          <a:p>
            <a:r>
              <a:rPr lang="en-US" sz="5400" b="1" dirty="0"/>
              <a:t>%</a:t>
            </a:r>
            <a:r>
              <a:rPr lang="en-US" sz="5400" b="1" dirty="0">
                <a:solidFill>
                  <a:schemeClr val="tx1">
                    <a:lumMod val="50000"/>
                    <a:lumOff val="50000"/>
                  </a:schemeClr>
                </a:solidFill>
              </a:rPr>
              <a:t> </a:t>
            </a:r>
          </a:p>
        </p:txBody>
      </p:sp>
      <p:sp>
        <p:nvSpPr>
          <p:cNvPr id="17" name="Rectangle 16">
            <a:extLst>
              <a:ext uri="{FF2B5EF4-FFF2-40B4-BE49-F238E27FC236}">
                <a16:creationId xmlns:a16="http://schemas.microsoft.com/office/drawing/2014/main" id="{A4614879-2CAC-411C-9CA8-71D69C9B74A2}"/>
              </a:ext>
            </a:extLst>
          </p:cNvPr>
          <p:cNvSpPr/>
          <p:nvPr/>
        </p:nvSpPr>
        <p:spPr>
          <a:xfrm>
            <a:off x="1629125" y="3916489"/>
            <a:ext cx="4114800" cy="707886"/>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Protect your survivor with a lifetime benefit (Modified Benefit).</a:t>
            </a:r>
          </a:p>
        </p:txBody>
      </p:sp>
      <p:sp>
        <p:nvSpPr>
          <p:cNvPr id="18" name="Rectangle 17">
            <a:extLst>
              <a:ext uri="{FF2B5EF4-FFF2-40B4-BE49-F238E27FC236}">
                <a16:creationId xmlns:a16="http://schemas.microsoft.com/office/drawing/2014/main" id="{A69D799A-4116-4BA4-8151-68C0BFF31F7B}"/>
              </a:ext>
            </a:extLst>
          </p:cNvPr>
          <p:cNvSpPr/>
          <p:nvPr/>
        </p:nvSpPr>
        <p:spPr>
          <a:xfrm>
            <a:off x="1580139" y="5608923"/>
            <a:ext cx="4114800" cy="707886"/>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Option factor may be higher the earlier you elect an option.</a:t>
            </a:r>
          </a:p>
        </p:txBody>
      </p:sp>
      <p:cxnSp>
        <p:nvCxnSpPr>
          <p:cNvPr id="19" name="Straight Arrow Connector 18">
            <a:extLst>
              <a:ext uri="{FF2B5EF4-FFF2-40B4-BE49-F238E27FC236}">
                <a16:creationId xmlns:a16="http://schemas.microsoft.com/office/drawing/2014/main" id="{6392366F-F090-4E09-A209-04AB1525DBC3}"/>
              </a:ext>
            </a:extLst>
          </p:cNvPr>
          <p:cNvCxnSpPr/>
          <p:nvPr/>
        </p:nvCxnSpPr>
        <p:spPr>
          <a:xfrm flipV="1">
            <a:off x="3789939" y="4894662"/>
            <a:ext cx="0" cy="6397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42DAF3A-22F2-4AFE-BD2A-A99CFA2F21CD}"/>
              </a:ext>
            </a:extLst>
          </p:cNvPr>
          <p:cNvSpPr/>
          <p:nvPr/>
        </p:nvSpPr>
        <p:spPr>
          <a:xfrm>
            <a:off x="6400491" y="1951765"/>
            <a:ext cx="4205514" cy="466353"/>
          </a:xfrm>
          <a:prstGeom prst="rect">
            <a:avLst/>
          </a:prstGeom>
        </p:spPr>
        <p:txBody>
          <a:bodyPr wrap="square">
            <a:noAutofit/>
          </a:bodyPr>
          <a:lstStyle/>
          <a:p>
            <a:pPr algn="ctr"/>
            <a:r>
              <a:rPr lang="en-US" sz="2800" b="1" dirty="0">
                <a:latin typeface="Arial" panose="020B0604020202020204" pitchFamily="34" charset="0"/>
                <a:cs typeface="Arial" panose="020B0604020202020204" pitchFamily="34" charset="0"/>
              </a:rPr>
              <a:t>Disadvantages</a:t>
            </a:r>
            <a:endParaRPr lang="en-US" sz="2000" b="1"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51A7479F-23F5-4D70-921D-C2A759C7130D}"/>
              </a:ext>
            </a:extLst>
          </p:cNvPr>
          <p:cNvGrpSpPr/>
          <p:nvPr/>
        </p:nvGrpSpPr>
        <p:grpSpPr>
          <a:xfrm>
            <a:off x="8971225" y="2742598"/>
            <a:ext cx="952504" cy="1184901"/>
            <a:chOff x="5913606" y="2267577"/>
            <a:chExt cx="952504" cy="1184901"/>
          </a:xfrm>
          <a:solidFill>
            <a:schemeClr val="tx1"/>
          </a:solidFill>
        </p:grpSpPr>
        <p:pic>
          <p:nvPicPr>
            <p:cNvPr id="24" name="Graphic 23" descr="Open hand">
              <a:extLst>
                <a:ext uri="{FF2B5EF4-FFF2-40B4-BE49-F238E27FC236}">
                  <a16:creationId xmlns:a16="http://schemas.microsoft.com/office/drawing/2014/main" id="{DC2191B8-6330-44CB-8684-DA76F9C78F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56965">
              <a:off x="5913606" y="2538078"/>
              <a:ext cx="914400" cy="914400"/>
            </a:xfrm>
            <a:prstGeom prst="rect">
              <a:avLst/>
            </a:prstGeom>
          </p:spPr>
        </p:pic>
        <p:pic>
          <p:nvPicPr>
            <p:cNvPr id="25" name="Graphic 24" descr="Coins">
              <a:extLst>
                <a:ext uri="{FF2B5EF4-FFF2-40B4-BE49-F238E27FC236}">
                  <a16:creationId xmlns:a16="http://schemas.microsoft.com/office/drawing/2014/main" id="{B474552D-FB7B-4D3E-9103-2686E6AAE9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04110" y="2267577"/>
              <a:ext cx="762000" cy="762000"/>
            </a:xfrm>
            <a:prstGeom prst="rect">
              <a:avLst/>
            </a:prstGeom>
          </p:spPr>
        </p:pic>
      </p:grpSp>
      <p:sp>
        <p:nvSpPr>
          <p:cNvPr id="26" name="Rectangle 25">
            <a:extLst>
              <a:ext uri="{FF2B5EF4-FFF2-40B4-BE49-F238E27FC236}">
                <a16:creationId xmlns:a16="http://schemas.microsoft.com/office/drawing/2014/main" id="{37D587D2-D0FA-4BBC-9B72-CB9C6D3D7B3D}"/>
              </a:ext>
            </a:extLst>
          </p:cNvPr>
          <p:cNvSpPr/>
          <p:nvPr/>
        </p:nvSpPr>
        <p:spPr>
          <a:xfrm>
            <a:off x="6467515" y="3892705"/>
            <a:ext cx="4114800" cy="2215991"/>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You’ll be subject to an assessment if you </a:t>
            </a:r>
            <a:r>
              <a:rPr lang="en-US" sz="2000" b="1" dirty="0">
                <a:latin typeface="Arial" panose="020B0604020202020204" pitchFamily="34" charset="0"/>
                <a:cs typeface="Arial" panose="020B0604020202020204" pitchFamily="34" charset="0"/>
              </a:rPr>
              <a:t>change</a:t>
            </a:r>
            <a:r>
              <a:rPr lang="en-US" sz="2000" dirty="0">
                <a:latin typeface="Arial" panose="020B0604020202020204" pitchFamily="34" charset="0"/>
                <a:cs typeface="Arial" panose="020B0604020202020204" pitchFamily="34" charset="0"/>
              </a:rPr>
              <a:t> or </a:t>
            </a:r>
            <a:r>
              <a:rPr lang="en-US" sz="2000" b="1" dirty="0">
                <a:latin typeface="Arial" panose="020B0604020202020204" pitchFamily="34" charset="0"/>
                <a:cs typeface="Arial" panose="020B0604020202020204" pitchFamily="34" charset="0"/>
              </a:rPr>
              <a:t>cancel</a:t>
            </a:r>
            <a:r>
              <a:rPr lang="en-US" sz="2000" dirty="0">
                <a:latin typeface="Arial" panose="020B0604020202020204" pitchFamily="34" charset="0"/>
                <a:cs typeface="Arial" panose="020B0604020202020204" pitchFamily="34" charset="0"/>
              </a:rPr>
              <a:t> your option or if your beneficiary dies before you retire.</a:t>
            </a:r>
          </a:p>
          <a:p>
            <a:endParaRPr lang="en-US"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assessment may reduce your future benefit.</a:t>
            </a:r>
          </a:p>
        </p:txBody>
      </p:sp>
      <p:sp>
        <p:nvSpPr>
          <p:cNvPr id="27" name="&quot;Not Allowed&quot; Symbol 26">
            <a:extLst>
              <a:ext uri="{FF2B5EF4-FFF2-40B4-BE49-F238E27FC236}">
                <a16:creationId xmlns:a16="http://schemas.microsoft.com/office/drawing/2014/main" id="{15FCB5D2-3223-4887-870B-D733D7421A50}"/>
              </a:ext>
            </a:extLst>
          </p:cNvPr>
          <p:cNvSpPr/>
          <p:nvPr/>
        </p:nvSpPr>
        <p:spPr>
          <a:xfrm>
            <a:off x="6875729" y="2771487"/>
            <a:ext cx="762000" cy="821888"/>
          </a:xfrm>
          <a:prstGeom prst="noSmoking">
            <a:avLst>
              <a:gd name="adj" fmla="val 51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Equals 27">
            <a:extLst>
              <a:ext uri="{FF2B5EF4-FFF2-40B4-BE49-F238E27FC236}">
                <a16:creationId xmlns:a16="http://schemas.microsoft.com/office/drawing/2014/main" id="{2A3A23E2-3308-42D6-8C1F-D805C42EBA23}"/>
              </a:ext>
            </a:extLst>
          </p:cNvPr>
          <p:cNvSpPr/>
          <p:nvPr/>
        </p:nvSpPr>
        <p:spPr>
          <a:xfrm>
            <a:off x="8171129" y="3076287"/>
            <a:ext cx="457200" cy="258762"/>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 name="Straight Connector 7">
            <a:extLst>
              <a:ext uri="{FF2B5EF4-FFF2-40B4-BE49-F238E27FC236}">
                <a16:creationId xmlns:a16="http://schemas.microsoft.com/office/drawing/2014/main" id="{D773A16B-EE3F-4718-875A-7F2AD3D6748E}"/>
              </a:ext>
            </a:extLst>
          </p:cNvPr>
          <p:cNvCxnSpPr/>
          <p:nvPr/>
        </p:nvCxnSpPr>
        <p:spPr>
          <a:xfrm>
            <a:off x="5885439" y="2174587"/>
            <a:ext cx="0" cy="431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87416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09437-8856-4EBC-B9B7-690503A4BD94}"/>
              </a:ext>
            </a:extLst>
          </p:cNvPr>
          <p:cNvSpPr>
            <a:spLocks noGrp="1"/>
          </p:cNvSpPr>
          <p:nvPr>
            <p:ph type="title"/>
          </p:nvPr>
        </p:nvSpPr>
        <p:spPr/>
        <p:txBody>
          <a:bodyPr/>
          <a:lstStyle/>
          <a:p>
            <a:r>
              <a:rPr lang="en-US" dirty="0">
                <a:solidFill>
                  <a:schemeClr val="tx1"/>
                </a:solidFill>
              </a:rPr>
              <a:t>Preretirement election of an option</a:t>
            </a:r>
          </a:p>
        </p:txBody>
      </p:sp>
      <p:sp>
        <p:nvSpPr>
          <p:cNvPr id="5" name="Content Placeholder 4">
            <a:extLst>
              <a:ext uri="{FF2B5EF4-FFF2-40B4-BE49-F238E27FC236}">
                <a16:creationId xmlns:a16="http://schemas.microsoft.com/office/drawing/2014/main" id="{FE3F533E-F14D-44E1-B6C1-D9B9C2E3072A}"/>
              </a:ext>
            </a:extLst>
          </p:cNvPr>
          <p:cNvSpPr>
            <a:spLocks noGrp="1"/>
          </p:cNvSpPr>
          <p:nvPr>
            <p:ph idx="1"/>
          </p:nvPr>
        </p:nvSpPr>
        <p:spPr>
          <a:xfrm>
            <a:off x="4503348" y="2027160"/>
            <a:ext cx="6113462" cy="1292479"/>
          </a:xfrm>
        </p:spPr>
        <p:txBody>
          <a:bodyPr/>
          <a:lstStyle/>
          <a:p>
            <a:r>
              <a:rPr lang="en-US" sz="2800" dirty="0">
                <a:solidFill>
                  <a:schemeClr val="tx1"/>
                </a:solidFill>
              </a:rPr>
              <a:t>Must be eligible to retire from CalSTRS.</a:t>
            </a:r>
          </a:p>
        </p:txBody>
      </p:sp>
      <p:sp>
        <p:nvSpPr>
          <p:cNvPr id="6" name="Content Placeholder 5">
            <a:extLst>
              <a:ext uri="{FF2B5EF4-FFF2-40B4-BE49-F238E27FC236}">
                <a16:creationId xmlns:a16="http://schemas.microsoft.com/office/drawing/2014/main" id="{B536CE49-5577-4A6F-AC73-4E565F774250}"/>
              </a:ext>
            </a:extLst>
          </p:cNvPr>
          <p:cNvSpPr>
            <a:spLocks noGrp="1"/>
          </p:cNvSpPr>
          <p:nvPr>
            <p:ph sz="half" idx="4294967295"/>
          </p:nvPr>
        </p:nvSpPr>
        <p:spPr>
          <a:xfrm>
            <a:off x="4503348" y="4798114"/>
            <a:ext cx="6951662" cy="914400"/>
          </a:xfrm>
        </p:spPr>
        <p:txBody>
          <a:bodyPr>
            <a:normAutofit/>
          </a:bodyPr>
          <a:lstStyle/>
          <a:p>
            <a:r>
              <a:rPr lang="en-US" sz="2800" dirty="0">
                <a:solidFill>
                  <a:schemeClr val="tx1"/>
                </a:solidFill>
              </a:rPr>
              <a:t>Date of birth verification may be required for beneficiary.</a:t>
            </a:r>
          </a:p>
        </p:txBody>
      </p:sp>
      <p:sp>
        <p:nvSpPr>
          <p:cNvPr id="7" name="Content Placeholder 6">
            <a:extLst>
              <a:ext uri="{FF2B5EF4-FFF2-40B4-BE49-F238E27FC236}">
                <a16:creationId xmlns:a16="http://schemas.microsoft.com/office/drawing/2014/main" id="{7564CB8B-39CB-4B46-B3E5-B53F64DCC422}"/>
              </a:ext>
            </a:extLst>
          </p:cNvPr>
          <p:cNvSpPr>
            <a:spLocks noGrp="1"/>
          </p:cNvSpPr>
          <p:nvPr>
            <p:ph sz="half" idx="4294967295"/>
          </p:nvPr>
        </p:nvSpPr>
        <p:spPr>
          <a:xfrm>
            <a:off x="4503348" y="3429000"/>
            <a:ext cx="6951662" cy="914400"/>
          </a:xfrm>
        </p:spPr>
        <p:txBody>
          <a:bodyPr/>
          <a:lstStyle/>
          <a:p>
            <a:r>
              <a:rPr lang="en-US" sz="2800" dirty="0">
                <a:solidFill>
                  <a:schemeClr val="tx1"/>
                </a:solidFill>
              </a:rPr>
              <a:t>Your spouse or registered domestic partner must also sign this form.</a:t>
            </a:r>
          </a:p>
        </p:txBody>
      </p:sp>
      <p:pic>
        <p:nvPicPr>
          <p:cNvPr id="9" name="Picture 8">
            <a:extLst>
              <a:ext uri="{FF2B5EF4-FFF2-40B4-BE49-F238E27FC236}">
                <a16:creationId xmlns:a16="http://schemas.microsoft.com/office/drawing/2014/main" id="{5C0D4E97-2345-4A0B-9C18-FA00A99A46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2596" y="1947022"/>
            <a:ext cx="3173475" cy="4114800"/>
          </a:xfrm>
          <a:prstGeom prst="rect">
            <a:avLst/>
          </a:prstGeom>
          <a:ln w="12700">
            <a:noFill/>
          </a:ln>
        </p:spPr>
      </p:pic>
      <p:pic>
        <p:nvPicPr>
          <p:cNvPr id="3" name="Picture 2">
            <a:extLst>
              <a:ext uri="{FF2B5EF4-FFF2-40B4-BE49-F238E27FC236}">
                <a16:creationId xmlns:a16="http://schemas.microsoft.com/office/drawing/2014/main" id="{8FFD509B-6FFA-47FC-911B-9BAF78DD8373}"/>
              </a:ext>
            </a:extLst>
          </p:cNvPr>
          <p:cNvPicPr>
            <a:picLocks noChangeAspect="1"/>
          </p:cNvPicPr>
          <p:nvPr/>
        </p:nvPicPr>
        <p:blipFill>
          <a:blip r:embed="rId5"/>
          <a:stretch>
            <a:fillRect/>
          </a:stretch>
        </p:blipFill>
        <p:spPr>
          <a:xfrm>
            <a:off x="1541780" y="5539216"/>
            <a:ext cx="2561905" cy="676190"/>
          </a:xfrm>
          <a:prstGeom prst="rect">
            <a:avLst/>
          </a:prstGeom>
          <a:ln w="12700">
            <a:solidFill>
              <a:srgbClr val="437FC1"/>
            </a:solidFill>
          </a:ln>
        </p:spPr>
      </p:pic>
    </p:spTree>
    <p:custDataLst>
      <p:tags r:id="rId1"/>
    </p:custDataLst>
    <p:extLst>
      <p:ext uri="{BB962C8B-B14F-4D97-AF65-F5344CB8AC3E}">
        <p14:creationId xmlns:p14="http://schemas.microsoft.com/office/powerpoint/2010/main" val="3460609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0A48BE-75EB-5A21-C748-8E517455193C}"/>
              </a:ext>
            </a:extLst>
          </p:cNvPr>
          <p:cNvPicPr>
            <a:picLocks noChangeAspect="1"/>
          </p:cNvPicPr>
          <p:nvPr/>
        </p:nvPicPr>
        <p:blipFill>
          <a:blip r:embed="rId4"/>
          <a:stretch>
            <a:fillRect/>
          </a:stretch>
        </p:blipFill>
        <p:spPr>
          <a:xfrm>
            <a:off x="1455575" y="1131381"/>
            <a:ext cx="10206000" cy="4595239"/>
          </a:xfrm>
          <a:prstGeom prst="rect">
            <a:avLst/>
          </a:prstGeom>
        </p:spPr>
      </p:pic>
      <p:sp>
        <p:nvSpPr>
          <p:cNvPr id="7" name="Title 17">
            <a:extLst>
              <a:ext uri="{FF2B5EF4-FFF2-40B4-BE49-F238E27FC236}">
                <a16:creationId xmlns:a16="http://schemas.microsoft.com/office/drawing/2014/main" id="{989515EB-DD93-BE95-AF6C-8DA4352D5682}"/>
              </a:ext>
            </a:extLst>
          </p:cNvPr>
          <p:cNvSpPr txBox="1">
            <a:spLocks/>
          </p:cNvSpPr>
          <p:nvPr/>
        </p:nvSpPr>
        <p:spPr>
          <a:xfrm>
            <a:off x="160678" y="-369332"/>
            <a:ext cx="3646995" cy="3693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Arial" panose="020B0604020202020204" pitchFamily="34" charset="0"/>
                <a:cs typeface="Arial" panose="020B0604020202020204" pitchFamily="34" charset="0"/>
              </a:rPr>
              <a:t>Retirement Progress Report</a:t>
            </a:r>
          </a:p>
        </p:txBody>
      </p:sp>
      <p:sp>
        <p:nvSpPr>
          <p:cNvPr id="9" name="Rectangle: Rounded Corners 8">
            <a:extLst>
              <a:ext uri="{FF2B5EF4-FFF2-40B4-BE49-F238E27FC236}">
                <a16:creationId xmlns:a16="http://schemas.microsoft.com/office/drawing/2014/main" id="{9FECA3F8-FE31-B098-1D32-37E497DD7285}"/>
              </a:ext>
            </a:extLst>
          </p:cNvPr>
          <p:cNvSpPr/>
          <p:nvPr/>
        </p:nvSpPr>
        <p:spPr>
          <a:xfrm>
            <a:off x="2487190" y="2027091"/>
            <a:ext cx="1280160" cy="228600"/>
          </a:xfrm>
          <a:prstGeom prst="roundRect">
            <a:avLst/>
          </a:prstGeom>
          <a:no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A95E4BD-DE79-9FD3-0529-A3CAD25BF1A9}"/>
              </a:ext>
            </a:extLst>
          </p:cNvPr>
          <p:cNvSpPr/>
          <p:nvPr/>
        </p:nvSpPr>
        <p:spPr>
          <a:xfrm>
            <a:off x="1688731" y="2765008"/>
            <a:ext cx="4646755" cy="575870"/>
          </a:xfrm>
          <a:prstGeom prst="roundRect">
            <a:avLst/>
          </a:prstGeom>
          <a:noFill/>
          <a:ln w="28575">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a:extLst>
              <a:ext uri="{FF2B5EF4-FFF2-40B4-BE49-F238E27FC236}">
                <a16:creationId xmlns:a16="http://schemas.microsoft.com/office/drawing/2014/main" id="{C56646CF-4C29-F7F5-CB34-FE49E7F48BE1}"/>
              </a:ext>
            </a:extLst>
          </p:cNvPr>
          <p:cNvSpPr>
            <a:spLocks noGrp="1"/>
          </p:cNvSpPr>
          <p:nvPr>
            <p:ph type="ctrTitle"/>
          </p:nvPr>
        </p:nvSpPr>
        <p:spPr>
          <a:xfrm>
            <a:off x="0" y="635437"/>
            <a:ext cx="1310323" cy="724134"/>
          </a:xfrm>
        </p:spPr>
        <p:txBody>
          <a:bodyPr/>
          <a:lstStyle/>
          <a:p>
            <a:pPr algn="ctr"/>
            <a:r>
              <a:rPr lang="en-US" dirty="0"/>
              <a:t>Page</a:t>
            </a:r>
            <a:br>
              <a:rPr lang="en-US" dirty="0"/>
            </a:br>
            <a:r>
              <a:rPr lang="en-US" dirty="0"/>
              <a:t>3</a:t>
            </a:r>
          </a:p>
        </p:txBody>
      </p:sp>
    </p:spTree>
    <p:custDataLst>
      <p:tags r:id="rId1"/>
    </p:custDataLst>
    <p:extLst>
      <p:ext uri="{BB962C8B-B14F-4D97-AF65-F5344CB8AC3E}">
        <p14:creationId xmlns:p14="http://schemas.microsoft.com/office/powerpoint/2010/main" val="233119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bwMode="auto">
          <a:xfrm>
            <a:off x="2292726" y="2014194"/>
            <a:ext cx="2288421" cy="941387"/>
          </a:xfrm>
          <a:prstGeom prst="rect">
            <a:avLst/>
          </a:prstGeom>
          <a:no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defRPr/>
            </a:pPr>
            <a:r>
              <a:rPr lang="en-US" sz="2800" b="1" dirty="0">
                <a:solidFill>
                  <a:schemeClr val="tx1"/>
                </a:solidFill>
              </a:rPr>
              <a:t>Coverage A</a:t>
            </a:r>
          </a:p>
        </p:txBody>
      </p:sp>
      <p:sp>
        <p:nvSpPr>
          <p:cNvPr id="14" name="Freeform 13"/>
          <p:cNvSpPr/>
          <p:nvPr/>
        </p:nvSpPr>
        <p:spPr bwMode="auto">
          <a:xfrm>
            <a:off x="7450288" y="1987812"/>
            <a:ext cx="2288421" cy="942975"/>
          </a:xfrm>
          <a:prstGeom prst="rect">
            <a:avLst/>
          </a:prstGeom>
          <a:no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defRPr/>
            </a:pPr>
            <a:r>
              <a:rPr lang="en-US" sz="2800" b="1" dirty="0">
                <a:solidFill>
                  <a:schemeClr val="tx1"/>
                </a:solidFill>
              </a:rPr>
              <a:t>Coverage B</a:t>
            </a:r>
          </a:p>
        </p:txBody>
      </p:sp>
      <p:sp>
        <p:nvSpPr>
          <p:cNvPr id="11" name="Rounded Rectangle 4"/>
          <p:cNvSpPr/>
          <p:nvPr/>
        </p:nvSpPr>
        <p:spPr bwMode="auto">
          <a:xfrm>
            <a:off x="2062243" y="4012029"/>
            <a:ext cx="2749387" cy="1237689"/>
          </a:xfrm>
          <a:prstGeom prst="rect">
            <a:avLst/>
          </a:prstGeom>
          <a:noFill/>
          <a:ln>
            <a:noFill/>
          </a:ln>
          <a:effectLst/>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933450">
              <a:lnSpc>
                <a:spcPct val="110000"/>
              </a:lnSpc>
              <a:defRPr/>
            </a:pPr>
            <a:r>
              <a:rPr lang="en-US" sz="3200" b="1" dirty="0">
                <a:solidFill>
                  <a:schemeClr val="tx1"/>
                </a:solidFill>
              </a:rPr>
              <a:t>$7,093</a:t>
            </a:r>
          </a:p>
          <a:p>
            <a:pPr algn="ctr" defTabSz="933450">
              <a:lnSpc>
                <a:spcPct val="110000"/>
              </a:lnSpc>
              <a:defRPr/>
            </a:pPr>
            <a:r>
              <a:rPr lang="en-US" sz="2400" b="1" dirty="0">
                <a:solidFill>
                  <a:schemeClr val="tx1"/>
                </a:solidFill>
              </a:rPr>
              <a:t>Before or after retirement</a:t>
            </a:r>
          </a:p>
        </p:txBody>
      </p:sp>
      <p:sp>
        <p:nvSpPr>
          <p:cNvPr id="16" name="Rounded Rectangle 4"/>
          <p:cNvSpPr/>
          <p:nvPr/>
        </p:nvSpPr>
        <p:spPr bwMode="auto">
          <a:xfrm>
            <a:off x="6470800" y="3993502"/>
            <a:ext cx="1958975" cy="1238250"/>
          </a:xfrm>
          <a:prstGeom prst="rect">
            <a:avLst/>
          </a:prstGeom>
          <a:noFill/>
          <a:ln>
            <a:noFill/>
          </a:ln>
          <a:effectLst/>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933450">
              <a:lnSpc>
                <a:spcPct val="110000"/>
              </a:lnSpc>
              <a:defRPr/>
            </a:pPr>
            <a:r>
              <a:rPr lang="en-US" sz="3200" b="1" dirty="0">
                <a:solidFill>
                  <a:schemeClr val="tx1"/>
                </a:solidFill>
              </a:rPr>
              <a:t>$28,372</a:t>
            </a:r>
          </a:p>
          <a:p>
            <a:pPr algn="ctr" defTabSz="933450">
              <a:lnSpc>
                <a:spcPct val="110000"/>
              </a:lnSpc>
              <a:defRPr/>
            </a:pPr>
            <a:r>
              <a:rPr lang="en-US" sz="2400" b="1" dirty="0">
                <a:solidFill>
                  <a:schemeClr val="tx1"/>
                </a:solidFill>
              </a:rPr>
              <a:t>Before retirement</a:t>
            </a:r>
          </a:p>
        </p:txBody>
      </p:sp>
      <p:sp>
        <p:nvSpPr>
          <p:cNvPr id="18" name="Rounded Rectangle 4"/>
          <p:cNvSpPr/>
          <p:nvPr/>
        </p:nvSpPr>
        <p:spPr bwMode="auto">
          <a:xfrm>
            <a:off x="8906458" y="4001072"/>
            <a:ext cx="1958975" cy="1236662"/>
          </a:xfrm>
          <a:prstGeom prst="rect">
            <a:avLst/>
          </a:prstGeom>
          <a:noFill/>
          <a:ln>
            <a:noFill/>
          </a:ln>
          <a:effectLst/>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algn="ctr" defTabSz="933450">
              <a:lnSpc>
                <a:spcPct val="110000"/>
              </a:lnSpc>
              <a:defRPr/>
            </a:pPr>
            <a:r>
              <a:rPr lang="en-US" sz="3200" b="1" dirty="0">
                <a:solidFill>
                  <a:schemeClr val="tx1"/>
                </a:solidFill>
              </a:rPr>
              <a:t>$7,093</a:t>
            </a:r>
          </a:p>
          <a:p>
            <a:pPr algn="ctr" defTabSz="933450">
              <a:lnSpc>
                <a:spcPct val="110000"/>
              </a:lnSpc>
              <a:defRPr/>
            </a:pPr>
            <a:r>
              <a:rPr lang="en-US" sz="2400" b="1" dirty="0">
                <a:solidFill>
                  <a:schemeClr val="tx1"/>
                </a:solidFill>
              </a:rPr>
              <a:t>After retirement</a:t>
            </a:r>
          </a:p>
        </p:txBody>
      </p:sp>
      <p:sp>
        <p:nvSpPr>
          <p:cNvPr id="6" name="Title 5">
            <a:extLst>
              <a:ext uri="{FF2B5EF4-FFF2-40B4-BE49-F238E27FC236}">
                <a16:creationId xmlns:a16="http://schemas.microsoft.com/office/drawing/2014/main" id="{1605794E-1C87-4444-AAD5-6623763EB998}"/>
              </a:ext>
            </a:extLst>
          </p:cNvPr>
          <p:cNvSpPr>
            <a:spLocks noGrp="1"/>
          </p:cNvSpPr>
          <p:nvPr>
            <p:ph type="title"/>
          </p:nvPr>
        </p:nvSpPr>
        <p:spPr/>
        <p:txBody>
          <a:bodyPr/>
          <a:lstStyle/>
          <a:p>
            <a:r>
              <a:rPr lang="en-US" dirty="0">
                <a:solidFill>
                  <a:schemeClr val="tx1"/>
                </a:solidFill>
              </a:rPr>
              <a:t>One-time death benefit</a:t>
            </a:r>
          </a:p>
        </p:txBody>
      </p:sp>
      <p:sp>
        <p:nvSpPr>
          <p:cNvPr id="25" name="Right Arrow 3">
            <a:extLst>
              <a:ext uri="{FF2B5EF4-FFF2-40B4-BE49-F238E27FC236}">
                <a16:creationId xmlns:a16="http://schemas.microsoft.com/office/drawing/2014/main" id="{F21ACD46-4A9A-49A2-9FAD-35068EBF0DA5}"/>
              </a:ext>
              <a:ext uri="{C183D7F6-B498-43B3-948B-1728B52AA6E4}">
                <adec:decorative xmlns:adec="http://schemas.microsoft.com/office/drawing/2017/decorative" val="1"/>
              </a:ext>
            </a:extLst>
          </p:cNvPr>
          <p:cNvSpPr/>
          <p:nvPr/>
        </p:nvSpPr>
        <p:spPr>
          <a:xfrm rot="5400000">
            <a:off x="3184411" y="2986351"/>
            <a:ext cx="505050" cy="569913"/>
          </a:xfrm>
          <a:prstGeom prst="rightArrow">
            <a:avLst/>
          </a:prstGeom>
          <a:solidFill>
            <a:schemeClr val="tx1"/>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Right Arrow 3">
            <a:extLst>
              <a:ext uri="{FF2B5EF4-FFF2-40B4-BE49-F238E27FC236}">
                <a16:creationId xmlns:a16="http://schemas.microsoft.com/office/drawing/2014/main" id="{2B036B36-136F-444A-A9D4-C32308A3BA09}"/>
              </a:ext>
              <a:ext uri="{C183D7F6-B498-43B3-948B-1728B52AA6E4}">
                <adec:decorative xmlns:adec="http://schemas.microsoft.com/office/drawing/2017/decorative" val="1"/>
              </a:ext>
            </a:extLst>
          </p:cNvPr>
          <p:cNvSpPr/>
          <p:nvPr/>
        </p:nvSpPr>
        <p:spPr>
          <a:xfrm rot="5400000">
            <a:off x="7197761" y="2999435"/>
            <a:ext cx="505050" cy="569913"/>
          </a:xfrm>
          <a:prstGeom prst="rightArrow">
            <a:avLst/>
          </a:prstGeom>
          <a:solidFill>
            <a:schemeClr val="tx1"/>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Right Arrow 3">
            <a:extLst>
              <a:ext uri="{FF2B5EF4-FFF2-40B4-BE49-F238E27FC236}">
                <a16:creationId xmlns:a16="http://schemas.microsoft.com/office/drawing/2014/main" id="{14FB70A7-8BCB-4F3E-808C-742A056A3DDF}"/>
              </a:ext>
              <a:ext uri="{C183D7F6-B498-43B3-948B-1728B52AA6E4}">
                <adec:decorative xmlns:adec="http://schemas.microsoft.com/office/drawing/2017/decorative" val="1"/>
              </a:ext>
            </a:extLst>
          </p:cNvPr>
          <p:cNvSpPr/>
          <p:nvPr/>
        </p:nvSpPr>
        <p:spPr>
          <a:xfrm rot="5400000">
            <a:off x="9637674" y="2993360"/>
            <a:ext cx="505050" cy="569913"/>
          </a:xfrm>
          <a:prstGeom prst="rightArrow">
            <a:avLst/>
          </a:prstGeom>
          <a:solidFill>
            <a:schemeClr val="tx1"/>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extBox 1">
            <a:extLst>
              <a:ext uri="{FF2B5EF4-FFF2-40B4-BE49-F238E27FC236}">
                <a16:creationId xmlns:a16="http://schemas.microsoft.com/office/drawing/2014/main" id="{3EA8CBF2-27E4-4A7B-B835-D6CED4CAFC22}"/>
              </a:ext>
            </a:extLst>
          </p:cNvPr>
          <p:cNvSpPr txBox="1"/>
          <p:nvPr/>
        </p:nvSpPr>
        <p:spPr>
          <a:xfrm>
            <a:off x="1153289" y="6054496"/>
            <a:ext cx="9885422" cy="400110"/>
          </a:xfrm>
          <a:prstGeom prst="rect">
            <a:avLst/>
          </a:prstGeom>
          <a:noFill/>
        </p:spPr>
        <p:txBody>
          <a:bodyPr wrap="square" rtlCol="0">
            <a:spAutoFit/>
          </a:bodyPr>
          <a:lstStyle/>
          <a:p>
            <a:pPr algn="ctr"/>
            <a:r>
              <a:rPr lang="en-US" sz="2000" dirty="0"/>
              <a:t>All dollar amounts are subject to change by the Teachers’ Retirement Board.</a:t>
            </a:r>
          </a:p>
        </p:txBody>
      </p:sp>
      <p:cxnSp>
        <p:nvCxnSpPr>
          <p:cNvPr id="5" name="Straight Connector 4">
            <a:extLst>
              <a:ext uri="{FF2B5EF4-FFF2-40B4-BE49-F238E27FC236}">
                <a16:creationId xmlns:a16="http://schemas.microsoft.com/office/drawing/2014/main" id="{665BBEBC-23EF-4B20-8093-696FC9D69F22}"/>
              </a:ext>
            </a:extLst>
          </p:cNvPr>
          <p:cNvCxnSpPr/>
          <p:nvPr/>
        </p:nvCxnSpPr>
        <p:spPr>
          <a:xfrm>
            <a:off x="5918200" y="2311400"/>
            <a:ext cx="0" cy="3162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3455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09437-8856-4EBC-B9B7-690503A4BD94}"/>
              </a:ext>
            </a:extLst>
          </p:cNvPr>
          <p:cNvSpPr>
            <a:spLocks noGrp="1"/>
          </p:cNvSpPr>
          <p:nvPr>
            <p:ph type="title"/>
          </p:nvPr>
        </p:nvSpPr>
        <p:spPr/>
        <p:txBody>
          <a:bodyPr/>
          <a:lstStyle/>
          <a:p>
            <a:r>
              <a:rPr lang="en-US" dirty="0">
                <a:solidFill>
                  <a:schemeClr val="tx1"/>
                </a:solidFill>
              </a:rPr>
              <a:t>Recipient designation</a:t>
            </a:r>
          </a:p>
        </p:txBody>
      </p:sp>
      <p:sp>
        <p:nvSpPr>
          <p:cNvPr id="5" name="Content Placeholder 4">
            <a:extLst>
              <a:ext uri="{FF2B5EF4-FFF2-40B4-BE49-F238E27FC236}">
                <a16:creationId xmlns:a16="http://schemas.microsoft.com/office/drawing/2014/main" id="{FE3F533E-F14D-44E1-B6C1-D9B9C2E3072A}"/>
              </a:ext>
            </a:extLst>
          </p:cNvPr>
          <p:cNvSpPr>
            <a:spLocks noGrp="1"/>
          </p:cNvSpPr>
          <p:nvPr>
            <p:ph idx="1"/>
          </p:nvPr>
        </p:nvSpPr>
        <p:spPr>
          <a:xfrm>
            <a:off x="4700954" y="1911096"/>
            <a:ext cx="7097346" cy="3859742"/>
          </a:xfrm>
        </p:spPr>
        <p:txBody>
          <a:bodyPr anchor="ctr">
            <a:normAutofit/>
          </a:bodyPr>
          <a:lstStyle/>
          <a:p>
            <a:r>
              <a:rPr lang="en-US" sz="2800" dirty="0">
                <a:solidFill>
                  <a:schemeClr val="tx1"/>
                </a:solidFill>
              </a:rPr>
              <a:t>Name one or more recipients.</a:t>
            </a:r>
          </a:p>
          <a:p>
            <a:endParaRPr lang="en-US" sz="1200" dirty="0">
              <a:solidFill>
                <a:schemeClr val="tx1"/>
              </a:solidFill>
            </a:endParaRPr>
          </a:p>
          <a:p>
            <a:r>
              <a:rPr lang="en-US" sz="2800" dirty="0">
                <a:solidFill>
                  <a:schemeClr val="tx1"/>
                </a:solidFill>
              </a:rPr>
              <a:t>Person, organization, trust or estate.</a:t>
            </a:r>
          </a:p>
          <a:p>
            <a:endParaRPr lang="en-US" sz="1200" dirty="0">
              <a:solidFill>
                <a:schemeClr val="tx1"/>
              </a:solidFill>
            </a:endParaRPr>
          </a:p>
          <a:p>
            <a:r>
              <a:rPr lang="en-US" sz="2800" dirty="0">
                <a:solidFill>
                  <a:schemeClr val="tx1"/>
                </a:solidFill>
              </a:rPr>
              <a:t>Update every five years throughout career.</a:t>
            </a:r>
          </a:p>
        </p:txBody>
      </p:sp>
      <p:pic>
        <p:nvPicPr>
          <p:cNvPr id="9" name="Picture 8">
            <a:extLst>
              <a:ext uri="{FF2B5EF4-FFF2-40B4-BE49-F238E27FC236}">
                <a16:creationId xmlns:a16="http://schemas.microsoft.com/office/drawing/2014/main" id="{5C0D4E97-2345-4A0B-9C18-FA00A99A46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294" y="1752601"/>
            <a:ext cx="3183606" cy="4114799"/>
          </a:xfrm>
          <a:prstGeom prst="rect">
            <a:avLst/>
          </a:prstGeom>
        </p:spPr>
      </p:pic>
      <p:pic>
        <p:nvPicPr>
          <p:cNvPr id="8" name="Picture 7">
            <a:extLst>
              <a:ext uri="{FF2B5EF4-FFF2-40B4-BE49-F238E27FC236}">
                <a16:creationId xmlns:a16="http://schemas.microsoft.com/office/drawing/2014/main" id="{E8A4B93C-4569-45AC-8C82-3876B3451B7B}"/>
              </a:ext>
            </a:extLst>
          </p:cNvPr>
          <p:cNvPicPr>
            <a:picLocks noChangeAspect="1"/>
          </p:cNvPicPr>
          <p:nvPr/>
        </p:nvPicPr>
        <p:blipFill>
          <a:blip r:embed="rId5"/>
          <a:stretch>
            <a:fillRect/>
          </a:stretch>
        </p:blipFill>
        <p:spPr>
          <a:xfrm>
            <a:off x="1321191" y="5263575"/>
            <a:ext cx="2561905" cy="676190"/>
          </a:xfrm>
          <a:prstGeom prst="rect">
            <a:avLst/>
          </a:prstGeom>
          <a:ln w="12700">
            <a:solidFill>
              <a:srgbClr val="437FC1"/>
            </a:solidFill>
          </a:ln>
        </p:spPr>
      </p:pic>
    </p:spTree>
    <p:custDataLst>
      <p:tags r:id="rId1"/>
    </p:custDataLst>
    <p:extLst>
      <p:ext uri="{BB962C8B-B14F-4D97-AF65-F5344CB8AC3E}">
        <p14:creationId xmlns:p14="http://schemas.microsoft.com/office/powerpoint/2010/main" val="4042111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58CB48-0E53-4F68-A9CD-319EFF1BEA8B}"/>
              </a:ext>
            </a:extLst>
          </p:cNvPr>
          <p:cNvSpPr>
            <a:spLocks noGrp="1"/>
          </p:cNvSpPr>
          <p:nvPr>
            <p:ph type="title"/>
          </p:nvPr>
        </p:nvSpPr>
        <p:spPr/>
        <p:txBody>
          <a:bodyPr>
            <a:normAutofit/>
          </a:bodyPr>
          <a:lstStyle/>
          <a:p>
            <a:r>
              <a:rPr lang="en-US" dirty="0">
                <a:solidFill>
                  <a:schemeClr val="tx1"/>
                </a:solidFill>
              </a:rPr>
              <a:t>Protecting a loved one </a:t>
            </a:r>
            <a:br>
              <a:rPr lang="en-US" dirty="0">
                <a:solidFill>
                  <a:schemeClr val="tx1"/>
                </a:solidFill>
              </a:rPr>
            </a:br>
            <a:r>
              <a:rPr lang="en-US" sz="2700" dirty="0">
                <a:solidFill>
                  <a:schemeClr val="tx1"/>
                </a:solidFill>
              </a:rPr>
              <a:t>Recap</a:t>
            </a:r>
          </a:p>
        </p:txBody>
      </p:sp>
      <p:sp>
        <p:nvSpPr>
          <p:cNvPr id="13" name="Rectangle 12">
            <a:extLst>
              <a:ext uri="{FF2B5EF4-FFF2-40B4-BE49-F238E27FC236}">
                <a16:creationId xmlns:a16="http://schemas.microsoft.com/office/drawing/2014/main" id="{BFB5FFD8-A0EA-44B3-BB1B-B2A12A534FA3}"/>
              </a:ext>
            </a:extLst>
          </p:cNvPr>
          <p:cNvSpPr/>
          <p:nvPr/>
        </p:nvSpPr>
        <p:spPr>
          <a:xfrm>
            <a:off x="1294110" y="4468266"/>
            <a:ext cx="8995205" cy="461665"/>
          </a:xfrm>
          <a:prstGeom prst="rect">
            <a:avLst/>
          </a:prstGeom>
        </p:spPr>
        <p:txBody>
          <a:bodyPr wrap="square">
            <a:noAutofit/>
          </a:bodyPr>
          <a:lstStyle/>
          <a:p>
            <a:r>
              <a:rPr lang="en-US" sz="2800" b="1" dirty="0">
                <a:latin typeface="Arial" panose="020B0604020202020204" pitchFamily="34" charset="0"/>
                <a:cs typeface="Arial" panose="020B0604020202020204" pitchFamily="34" charset="0"/>
              </a:rPr>
              <a:t>One-time death benefit recipient </a:t>
            </a:r>
            <a:r>
              <a:rPr lang="en-US" sz="2800" dirty="0">
                <a:latin typeface="Arial" panose="020B0604020202020204" pitchFamily="34" charset="0"/>
                <a:cs typeface="Arial" panose="020B0604020202020204" pitchFamily="34" charset="0"/>
              </a:rPr>
              <a:t>(recommended)</a:t>
            </a:r>
          </a:p>
        </p:txBody>
      </p:sp>
      <p:sp>
        <p:nvSpPr>
          <p:cNvPr id="17" name="Rectangle 16">
            <a:extLst>
              <a:ext uri="{FF2B5EF4-FFF2-40B4-BE49-F238E27FC236}">
                <a16:creationId xmlns:a16="http://schemas.microsoft.com/office/drawing/2014/main" id="{A4614879-2CAC-411C-9CA8-71D69C9B74A2}"/>
              </a:ext>
            </a:extLst>
          </p:cNvPr>
          <p:cNvSpPr/>
          <p:nvPr/>
        </p:nvSpPr>
        <p:spPr>
          <a:xfrm>
            <a:off x="1294110" y="5263084"/>
            <a:ext cx="8995205"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beneficiary you name to receive your one-time death benefit.</a:t>
            </a:r>
          </a:p>
        </p:txBody>
      </p:sp>
      <p:sp>
        <p:nvSpPr>
          <p:cNvPr id="22" name="Rectangle 21">
            <a:extLst>
              <a:ext uri="{FF2B5EF4-FFF2-40B4-BE49-F238E27FC236}">
                <a16:creationId xmlns:a16="http://schemas.microsoft.com/office/drawing/2014/main" id="{142DAF3A-22F2-4AFE-BD2A-A99CFA2F21CD}"/>
              </a:ext>
            </a:extLst>
          </p:cNvPr>
          <p:cNvSpPr/>
          <p:nvPr/>
        </p:nvSpPr>
        <p:spPr>
          <a:xfrm>
            <a:off x="1294109" y="2269391"/>
            <a:ext cx="6269063" cy="466353"/>
          </a:xfrm>
          <a:prstGeom prst="rect">
            <a:avLst/>
          </a:prstGeom>
        </p:spPr>
        <p:txBody>
          <a:bodyPr wrap="square">
            <a:noAutofit/>
          </a:bodyPr>
          <a:lstStyle/>
          <a:p>
            <a:r>
              <a:rPr lang="en-US" sz="2800" b="1" dirty="0">
                <a:latin typeface="Arial" panose="020B0604020202020204" pitchFamily="34" charset="0"/>
                <a:cs typeface="Arial" panose="020B0604020202020204" pitchFamily="34" charset="0"/>
              </a:rPr>
              <a:t>Option beneficiary </a:t>
            </a:r>
            <a:r>
              <a:rPr lang="en-US" sz="2800" dirty="0">
                <a:latin typeface="Arial" panose="020B0604020202020204" pitchFamily="34" charset="0"/>
                <a:cs typeface="Arial" panose="020B0604020202020204" pitchFamily="34" charset="0"/>
              </a:rPr>
              <a:t>(voluntary)</a:t>
            </a:r>
            <a:endParaRPr lang="en-US" sz="20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7D587D2-D0FA-4BBC-9B72-CB9C6D3D7B3D}"/>
              </a:ext>
            </a:extLst>
          </p:cNvPr>
          <p:cNvSpPr/>
          <p:nvPr/>
        </p:nvSpPr>
        <p:spPr>
          <a:xfrm>
            <a:off x="1294110" y="3056564"/>
            <a:ext cx="9421769"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person or persons or special needs trust you name to receive a lifetime monthly benefit after your death.</a:t>
            </a:r>
          </a:p>
        </p:txBody>
      </p:sp>
    </p:spTree>
    <p:custDataLst>
      <p:tags r:id="rId1"/>
    </p:custDataLst>
    <p:extLst>
      <p:ext uri="{BB962C8B-B14F-4D97-AF65-F5344CB8AC3E}">
        <p14:creationId xmlns:p14="http://schemas.microsoft.com/office/powerpoint/2010/main" val="1729217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6209997-4950-1146-22A1-19B7CD354F25}"/>
              </a:ext>
            </a:extLst>
          </p:cNvPr>
          <p:cNvPicPr>
            <a:picLocks noChangeAspect="1"/>
          </p:cNvPicPr>
          <p:nvPr/>
        </p:nvPicPr>
        <p:blipFill>
          <a:blip r:embed="rId4"/>
          <a:stretch>
            <a:fillRect/>
          </a:stretch>
        </p:blipFill>
        <p:spPr>
          <a:xfrm>
            <a:off x="654361" y="1723273"/>
            <a:ext cx="10883277" cy="3411453"/>
          </a:xfrm>
          <a:prstGeom prst="rect">
            <a:avLst/>
          </a:prstGeom>
        </p:spPr>
      </p:pic>
      <p:sp>
        <p:nvSpPr>
          <p:cNvPr id="13" name="Title 17">
            <a:extLst>
              <a:ext uri="{FF2B5EF4-FFF2-40B4-BE49-F238E27FC236}">
                <a16:creationId xmlns:a16="http://schemas.microsoft.com/office/drawing/2014/main" id="{CED1F8B9-B74B-BB06-8E5C-4513ADC09619}"/>
              </a:ext>
            </a:extLst>
          </p:cNvPr>
          <p:cNvSpPr txBox="1">
            <a:spLocks/>
          </p:cNvSpPr>
          <p:nvPr/>
        </p:nvSpPr>
        <p:spPr>
          <a:xfrm>
            <a:off x="320578" y="-369332"/>
            <a:ext cx="6785980" cy="3693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Arial" panose="020B0604020202020204" pitchFamily="34" charset="0"/>
                <a:cs typeface="Arial" panose="020B0604020202020204" pitchFamily="34" charset="0"/>
              </a:rPr>
              <a:t>Retirement Progress Report: Protecting a Loved One</a:t>
            </a:r>
          </a:p>
        </p:txBody>
      </p:sp>
      <p:sp>
        <p:nvSpPr>
          <p:cNvPr id="14" name="Rectangle: Rounded Corners 13">
            <a:extLst>
              <a:ext uri="{FF2B5EF4-FFF2-40B4-BE49-F238E27FC236}">
                <a16:creationId xmlns:a16="http://schemas.microsoft.com/office/drawing/2014/main" id="{8CD536E4-D9AD-2244-A8FA-A4E61FA82CF2}"/>
              </a:ext>
            </a:extLst>
          </p:cNvPr>
          <p:cNvSpPr/>
          <p:nvPr/>
        </p:nvSpPr>
        <p:spPr>
          <a:xfrm>
            <a:off x="1725811" y="2355409"/>
            <a:ext cx="1370474" cy="248961"/>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BE3F6EF3-689B-0A25-6BE5-FCBDAF704A99}"/>
              </a:ext>
            </a:extLst>
          </p:cNvPr>
          <p:cNvSpPr>
            <a:spLocks noGrp="1"/>
          </p:cNvSpPr>
          <p:nvPr>
            <p:ph type="ctrTitle"/>
          </p:nvPr>
        </p:nvSpPr>
        <p:spPr>
          <a:xfrm>
            <a:off x="0" y="623405"/>
            <a:ext cx="1310323" cy="724134"/>
          </a:xfrm>
        </p:spPr>
        <p:txBody>
          <a:bodyPr/>
          <a:lstStyle/>
          <a:p>
            <a:pPr algn="ctr"/>
            <a:r>
              <a:rPr lang="en-US" dirty="0"/>
              <a:t>Page</a:t>
            </a:r>
            <a:br>
              <a:rPr lang="en-US" dirty="0"/>
            </a:br>
            <a:r>
              <a:rPr lang="en-US" dirty="0"/>
              <a:t>3</a:t>
            </a:r>
          </a:p>
        </p:txBody>
      </p:sp>
    </p:spTree>
    <p:custDataLst>
      <p:tags r:id="rId1"/>
    </p:custDataLst>
    <p:extLst>
      <p:ext uri="{BB962C8B-B14F-4D97-AF65-F5344CB8AC3E}">
        <p14:creationId xmlns:p14="http://schemas.microsoft.com/office/powerpoint/2010/main" val="14778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B73DD-560F-4594-965A-8036359E395D}"/>
              </a:ext>
            </a:extLst>
          </p:cNvPr>
          <p:cNvSpPr>
            <a:spLocks noGrp="1"/>
          </p:cNvSpPr>
          <p:nvPr>
            <p:ph type="title"/>
          </p:nvPr>
        </p:nvSpPr>
        <p:spPr>
          <a:xfrm>
            <a:off x="3316224" y="2079244"/>
            <a:ext cx="5559552" cy="2514600"/>
          </a:xfrm>
          <a:noFill/>
        </p:spPr>
        <p:txBody>
          <a:bodyPr rIns="274320" anchor="ctr"/>
          <a:lstStyle/>
          <a:p>
            <a:r>
              <a:rPr lang="en-US" sz="3800" dirty="0"/>
              <a:t>Near Retirement webpage </a:t>
            </a:r>
            <a:br>
              <a:rPr lang="en-US" sz="3800" dirty="0"/>
            </a:br>
            <a:r>
              <a:rPr lang="en-US" sz="3800" dirty="0"/>
              <a:t>on </a:t>
            </a:r>
            <a:r>
              <a:rPr lang="en-US" sz="3800" b="1" dirty="0"/>
              <a:t>CalSTRS.com</a:t>
            </a:r>
          </a:p>
        </p:txBody>
      </p:sp>
    </p:spTree>
    <p:custDataLst>
      <p:tags r:id="rId1"/>
    </p:custDataLst>
    <p:extLst>
      <p:ext uri="{BB962C8B-B14F-4D97-AF65-F5344CB8AC3E}">
        <p14:creationId xmlns:p14="http://schemas.microsoft.com/office/powerpoint/2010/main" val="3777163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09437-8856-4EBC-B9B7-690503A4BD94}"/>
              </a:ext>
            </a:extLst>
          </p:cNvPr>
          <p:cNvSpPr>
            <a:spLocks noGrp="1"/>
          </p:cNvSpPr>
          <p:nvPr>
            <p:ph type="title"/>
          </p:nvPr>
        </p:nvSpPr>
        <p:spPr/>
        <p:txBody>
          <a:bodyPr/>
          <a:lstStyle/>
          <a:p>
            <a:r>
              <a:rPr lang="en-US" dirty="0">
                <a:solidFill>
                  <a:schemeClr val="tx1"/>
                </a:solidFill>
              </a:rPr>
              <a:t>Survivor Benefits brochure	</a:t>
            </a:r>
          </a:p>
        </p:txBody>
      </p:sp>
      <p:sp>
        <p:nvSpPr>
          <p:cNvPr id="5" name="Content Placeholder 4">
            <a:extLst>
              <a:ext uri="{FF2B5EF4-FFF2-40B4-BE49-F238E27FC236}">
                <a16:creationId xmlns:a16="http://schemas.microsoft.com/office/drawing/2014/main" id="{FE3F533E-F14D-44E1-B6C1-D9B9C2E3072A}"/>
              </a:ext>
            </a:extLst>
          </p:cNvPr>
          <p:cNvSpPr>
            <a:spLocks noGrp="1"/>
          </p:cNvSpPr>
          <p:nvPr>
            <p:ph idx="1"/>
          </p:nvPr>
        </p:nvSpPr>
        <p:spPr>
          <a:xfrm>
            <a:off x="5240338" y="1911096"/>
            <a:ext cx="5769038" cy="3859742"/>
          </a:xfrm>
        </p:spPr>
        <p:txBody>
          <a:bodyPr anchor="ctr">
            <a:normAutofit/>
          </a:bodyPr>
          <a:lstStyle/>
          <a:p>
            <a:r>
              <a:rPr lang="en-US" sz="2800" dirty="0">
                <a:solidFill>
                  <a:schemeClr val="tx1"/>
                </a:solidFill>
              </a:rPr>
              <a:t>Learn about Defined Benefit Supplement distribution.</a:t>
            </a:r>
          </a:p>
          <a:p>
            <a:pPr marL="0" indent="0">
              <a:buNone/>
            </a:pPr>
            <a:endParaRPr lang="en-US" sz="1200" dirty="0">
              <a:solidFill>
                <a:schemeClr val="tx1"/>
              </a:solidFill>
            </a:endParaRPr>
          </a:p>
          <a:p>
            <a:r>
              <a:rPr lang="en-US" sz="2800" dirty="0">
                <a:solidFill>
                  <a:schemeClr val="tx1"/>
                </a:solidFill>
              </a:rPr>
              <a:t>Explore all benefits available to your survivors.</a:t>
            </a:r>
          </a:p>
          <a:p>
            <a:pPr marL="0" indent="0">
              <a:buNone/>
            </a:pPr>
            <a:endParaRPr lang="en-US" sz="1200" dirty="0">
              <a:solidFill>
                <a:schemeClr val="tx1"/>
              </a:solidFill>
            </a:endParaRPr>
          </a:p>
          <a:p>
            <a:r>
              <a:rPr lang="en-US" sz="2800" dirty="0">
                <a:solidFill>
                  <a:schemeClr val="tx1"/>
                </a:solidFill>
              </a:rPr>
              <a:t>Share this brochure with your beneficiary.</a:t>
            </a:r>
          </a:p>
        </p:txBody>
      </p:sp>
      <p:pic>
        <p:nvPicPr>
          <p:cNvPr id="8" name="Picture 7" descr="HD-ShadowLong.png">
            <a:extLst>
              <a:ext uri="{FF2B5EF4-FFF2-40B4-BE49-F238E27FC236}">
                <a16:creationId xmlns:a16="http://schemas.microsoft.com/office/drawing/2014/main" id="{5FCCE7CB-E7D9-4004-86B1-75415133A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024" y="5868090"/>
            <a:ext cx="3135760" cy="321164"/>
          </a:xfrm>
          <a:prstGeom prst="rect">
            <a:avLst/>
          </a:prstGeom>
        </p:spPr>
      </p:pic>
      <p:pic>
        <p:nvPicPr>
          <p:cNvPr id="1026" name="Picture 2" descr="Survivor Benefits: Remember your loved ones">
            <a:extLst>
              <a:ext uri="{FF2B5EF4-FFF2-40B4-BE49-F238E27FC236}">
                <a16:creationId xmlns:a16="http://schemas.microsoft.com/office/drawing/2014/main" id="{C0C11510-8573-F035-8E8E-84FCBC3F7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2024" y="1891388"/>
            <a:ext cx="3076420" cy="39767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70339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97B02CB9-E28F-2541-26C1-AF55F853B982}"/>
              </a:ext>
            </a:extLst>
          </p:cNvPr>
          <p:cNvSpPr txBox="1">
            <a:spLocks/>
          </p:cNvSpPr>
          <p:nvPr/>
        </p:nvSpPr>
        <p:spPr>
          <a:xfrm>
            <a:off x="244378" y="-369332"/>
            <a:ext cx="6785980" cy="3693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Arial" panose="020B0604020202020204" pitchFamily="34" charset="0"/>
                <a:cs typeface="Arial" panose="020B0604020202020204" pitchFamily="34" charset="0"/>
              </a:rPr>
              <a:t>Retirement Progress Report: Protecting a Loved One</a:t>
            </a:r>
          </a:p>
        </p:txBody>
      </p:sp>
      <p:sp>
        <p:nvSpPr>
          <p:cNvPr id="7" name="Title 2">
            <a:extLst>
              <a:ext uri="{FF2B5EF4-FFF2-40B4-BE49-F238E27FC236}">
                <a16:creationId xmlns:a16="http://schemas.microsoft.com/office/drawing/2014/main" id="{E3E77B6B-4F76-DD51-BB23-2EFB7DB474C0}"/>
              </a:ext>
            </a:extLst>
          </p:cNvPr>
          <p:cNvSpPr>
            <a:spLocks noGrp="1"/>
          </p:cNvSpPr>
          <p:nvPr>
            <p:ph type="ctrTitle"/>
          </p:nvPr>
        </p:nvSpPr>
        <p:spPr>
          <a:xfrm>
            <a:off x="0" y="623405"/>
            <a:ext cx="1310323" cy="724134"/>
          </a:xfrm>
        </p:spPr>
        <p:txBody>
          <a:bodyPr/>
          <a:lstStyle/>
          <a:p>
            <a:pPr algn="ctr"/>
            <a:r>
              <a:rPr lang="en-US" dirty="0"/>
              <a:t>Page</a:t>
            </a:r>
            <a:br>
              <a:rPr lang="en-US" dirty="0"/>
            </a:br>
            <a:r>
              <a:rPr lang="en-US" dirty="0"/>
              <a:t>3</a:t>
            </a:r>
          </a:p>
        </p:txBody>
      </p:sp>
      <p:pic>
        <p:nvPicPr>
          <p:cNvPr id="10" name="Picture 9">
            <a:extLst>
              <a:ext uri="{FF2B5EF4-FFF2-40B4-BE49-F238E27FC236}">
                <a16:creationId xmlns:a16="http://schemas.microsoft.com/office/drawing/2014/main" id="{437B40D5-E363-2D5E-45B2-86F534B19F6A}"/>
              </a:ext>
            </a:extLst>
          </p:cNvPr>
          <p:cNvPicPr>
            <a:picLocks noChangeAspect="1"/>
          </p:cNvPicPr>
          <p:nvPr/>
        </p:nvPicPr>
        <p:blipFill>
          <a:blip r:embed="rId4"/>
          <a:stretch>
            <a:fillRect/>
          </a:stretch>
        </p:blipFill>
        <p:spPr>
          <a:xfrm>
            <a:off x="655320" y="1857179"/>
            <a:ext cx="10881360" cy="4017733"/>
          </a:xfrm>
          <a:prstGeom prst="rect">
            <a:avLst/>
          </a:prstGeom>
        </p:spPr>
      </p:pic>
    </p:spTree>
    <p:custDataLst>
      <p:tags r:id="rId1"/>
    </p:custDataLst>
    <p:extLst>
      <p:ext uri="{BB962C8B-B14F-4D97-AF65-F5344CB8AC3E}">
        <p14:creationId xmlns:p14="http://schemas.microsoft.com/office/powerpoint/2010/main" val="3628982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138B6F-7663-685E-EF09-0AAF82523F5E}"/>
              </a:ext>
            </a:extLst>
          </p:cNvPr>
          <p:cNvPicPr>
            <a:picLocks noChangeAspect="1"/>
          </p:cNvPicPr>
          <p:nvPr/>
        </p:nvPicPr>
        <p:blipFill>
          <a:blip r:embed="rId4"/>
          <a:stretch>
            <a:fillRect/>
          </a:stretch>
        </p:blipFill>
        <p:spPr>
          <a:xfrm>
            <a:off x="1490388" y="945999"/>
            <a:ext cx="10241280" cy="4966001"/>
          </a:xfrm>
          <a:prstGeom prst="rect">
            <a:avLst/>
          </a:prstGeom>
        </p:spPr>
      </p:pic>
      <p:sp>
        <p:nvSpPr>
          <p:cNvPr id="7" name="Title 17">
            <a:extLst>
              <a:ext uri="{FF2B5EF4-FFF2-40B4-BE49-F238E27FC236}">
                <a16:creationId xmlns:a16="http://schemas.microsoft.com/office/drawing/2014/main" id="{93F320E6-BAB3-4039-CDDF-AD04D2E0A112}"/>
              </a:ext>
            </a:extLst>
          </p:cNvPr>
          <p:cNvSpPr txBox="1">
            <a:spLocks/>
          </p:cNvSpPr>
          <p:nvPr/>
        </p:nvSpPr>
        <p:spPr>
          <a:xfrm>
            <a:off x="655161" y="-369332"/>
            <a:ext cx="3646995" cy="3693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Arial" panose="020B0604020202020204" pitchFamily="34" charset="0"/>
                <a:cs typeface="Arial" panose="020B0604020202020204" pitchFamily="34" charset="0"/>
              </a:rPr>
              <a:t>Retirement Progress Report</a:t>
            </a:r>
          </a:p>
        </p:txBody>
      </p:sp>
      <p:sp>
        <p:nvSpPr>
          <p:cNvPr id="9" name="Rectangle: Rounded Corners 8">
            <a:extLst>
              <a:ext uri="{FF2B5EF4-FFF2-40B4-BE49-F238E27FC236}">
                <a16:creationId xmlns:a16="http://schemas.microsoft.com/office/drawing/2014/main" id="{9684E792-80B3-F82F-C509-2F87934A64D4}"/>
              </a:ext>
            </a:extLst>
          </p:cNvPr>
          <p:cNvSpPr/>
          <p:nvPr/>
        </p:nvSpPr>
        <p:spPr>
          <a:xfrm>
            <a:off x="10529359" y="4642636"/>
            <a:ext cx="1078524" cy="25790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F6BD9E08-C162-A358-E673-457A3D1E3EEA}"/>
              </a:ext>
            </a:extLst>
          </p:cNvPr>
          <p:cNvSpPr>
            <a:spLocks noGrp="1"/>
          </p:cNvSpPr>
          <p:nvPr>
            <p:ph type="ctrTitle"/>
          </p:nvPr>
        </p:nvSpPr>
        <p:spPr>
          <a:xfrm>
            <a:off x="0" y="635437"/>
            <a:ext cx="1310323" cy="724134"/>
          </a:xfrm>
        </p:spPr>
        <p:txBody>
          <a:bodyPr/>
          <a:lstStyle/>
          <a:p>
            <a:pPr algn="ctr"/>
            <a:r>
              <a:rPr lang="en-US" dirty="0"/>
              <a:t>Page</a:t>
            </a:r>
            <a:br>
              <a:rPr lang="en-US" dirty="0"/>
            </a:br>
            <a:r>
              <a:rPr lang="en-US" dirty="0"/>
              <a:t>4</a:t>
            </a:r>
          </a:p>
        </p:txBody>
      </p:sp>
    </p:spTree>
    <p:custDataLst>
      <p:tags r:id="rId1"/>
    </p:custDataLst>
    <p:extLst>
      <p:ext uri="{BB962C8B-B14F-4D97-AF65-F5344CB8AC3E}">
        <p14:creationId xmlns:p14="http://schemas.microsoft.com/office/powerpoint/2010/main" val="38768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BEC312-8E71-FCA5-0293-69B0AAD48969}"/>
              </a:ext>
            </a:extLst>
          </p:cNvPr>
          <p:cNvPicPr>
            <a:picLocks noChangeAspect="1"/>
          </p:cNvPicPr>
          <p:nvPr/>
        </p:nvPicPr>
        <p:blipFill>
          <a:blip r:embed="rId4"/>
          <a:stretch>
            <a:fillRect/>
          </a:stretch>
        </p:blipFill>
        <p:spPr>
          <a:xfrm>
            <a:off x="2149372" y="380837"/>
            <a:ext cx="8258436" cy="6096326"/>
          </a:xfrm>
          <a:prstGeom prst="rect">
            <a:avLst/>
          </a:prstGeom>
        </p:spPr>
      </p:pic>
      <p:sp>
        <p:nvSpPr>
          <p:cNvPr id="8" name="Title 17">
            <a:extLst>
              <a:ext uri="{FF2B5EF4-FFF2-40B4-BE49-F238E27FC236}">
                <a16:creationId xmlns:a16="http://schemas.microsoft.com/office/drawing/2014/main" id="{B671ECC0-497F-7B04-9B9C-596B1BCC729E}"/>
              </a:ext>
            </a:extLst>
          </p:cNvPr>
          <p:cNvSpPr txBox="1">
            <a:spLocks/>
          </p:cNvSpPr>
          <p:nvPr/>
        </p:nvSpPr>
        <p:spPr>
          <a:xfrm>
            <a:off x="962356" y="-388786"/>
            <a:ext cx="3646995" cy="3693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Progress Report</a:t>
            </a:r>
          </a:p>
        </p:txBody>
      </p:sp>
      <p:sp>
        <p:nvSpPr>
          <p:cNvPr id="10" name="Rectangle: Rounded Corners 9">
            <a:extLst>
              <a:ext uri="{FF2B5EF4-FFF2-40B4-BE49-F238E27FC236}">
                <a16:creationId xmlns:a16="http://schemas.microsoft.com/office/drawing/2014/main" id="{B32A27F4-EB26-8944-40BB-4583CE771B3A}"/>
              </a:ext>
            </a:extLst>
          </p:cNvPr>
          <p:cNvSpPr/>
          <p:nvPr/>
        </p:nvSpPr>
        <p:spPr>
          <a:xfrm>
            <a:off x="4409038" y="4173648"/>
            <a:ext cx="5825377" cy="946337"/>
          </a:xfrm>
          <a:prstGeom prst="roundRect">
            <a:avLst>
              <a:gd name="adj" fmla="val 805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a:extLst>
              <a:ext uri="{FF2B5EF4-FFF2-40B4-BE49-F238E27FC236}">
                <a16:creationId xmlns:a16="http://schemas.microsoft.com/office/drawing/2014/main" id="{4C9C85C6-8C30-4709-8E32-A62EB82A81D1}"/>
              </a:ext>
            </a:extLst>
          </p:cNvPr>
          <p:cNvSpPr>
            <a:spLocks noGrp="1"/>
          </p:cNvSpPr>
          <p:nvPr>
            <p:ph type="ctrTitle"/>
          </p:nvPr>
        </p:nvSpPr>
        <p:spPr>
          <a:xfrm>
            <a:off x="0" y="623406"/>
            <a:ext cx="1310323" cy="724134"/>
          </a:xfrm>
        </p:spPr>
        <p:txBody>
          <a:bodyPr/>
          <a:lstStyle/>
          <a:p>
            <a:pPr algn="ctr"/>
            <a:r>
              <a:rPr lang="en-US" dirty="0"/>
              <a:t>Page</a:t>
            </a:r>
            <a:br>
              <a:rPr lang="en-US" dirty="0"/>
            </a:br>
            <a:r>
              <a:rPr lang="en-US" dirty="0"/>
              <a:t>4</a:t>
            </a:r>
          </a:p>
        </p:txBody>
      </p:sp>
      <p:sp>
        <p:nvSpPr>
          <p:cNvPr id="15" name="Rectangle: Rounded Corners 14">
            <a:extLst>
              <a:ext uri="{FF2B5EF4-FFF2-40B4-BE49-F238E27FC236}">
                <a16:creationId xmlns:a16="http://schemas.microsoft.com/office/drawing/2014/main" id="{B15E0599-9CD1-887B-7032-FD1A8B9B8BE8}"/>
              </a:ext>
            </a:extLst>
          </p:cNvPr>
          <p:cNvSpPr/>
          <p:nvPr/>
        </p:nvSpPr>
        <p:spPr>
          <a:xfrm>
            <a:off x="4036338" y="2760045"/>
            <a:ext cx="6198077" cy="245706"/>
          </a:xfrm>
          <a:prstGeom prst="roundRect">
            <a:avLst>
              <a:gd name="adj" fmla="val 805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5860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BBB1F6-6F19-41F4-92C0-B8E5EFB500A1}"/>
              </a:ext>
            </a:extLst>
          </p:cNvPr>
          <p:cNvPicPr>
            <a:picLocks noChangeAspect="1"/>
          </p:cNvPicPr>
          <p:nvPr/>
        </p:nvPicPr>
        <p:blipFill>
          <a:blip r:embed="rId4"/>
          <a:stretch>
            <a:fillRect/>
          </a:stretch>
        </p:blipFill>
        <p:spPr>
          <a:xfrm>
            <a:off x="675588" y="0"/>
            <a:ext cx="10840824" cy="6858000"/>
          </a:xfrm>
          <a:prstGeom prst="rect">
            <a:avLst/>
          </a:prstGeom>
        </p:spPr>
      </p:pic>
      <p:sp>
        <p:nvSpPr>
          <p:cNvPr id="7" name="Rectangle: Rounded Corners 6">
            <a:extLst>
              <a:ext uri="{FF2B5EF4-FFF2-40B4-BE49-F238E27FC236}">
                <a16:creationId xmlns:a16="http://schemas.microsoft.com/office/drawing/2014/main" id="{FE089A7C-0E84-4D7A-A205-E850B28AAD5B}"/>
              </a:ext>
            </a:extLst>
          </p:cNvPr>
          <p:cNvSpPr/>
          <p:nvPr/>
        </p:nvSpPr>
        <p:spPr>
          <a:xfrm>
            <a:off x="6489700" y="5448299"/>
            <a:ext cx="3009900" cy="1308191"/>
          </a:xfrm>
          <a:prstGeom prst="roundRect">
            <a:avLst>
              <a:gd name="adj" fmla="val 5401"/>
            </a:avLst>
          </a:prstGeom>
          <a:solidFill>
            <a:schemeClr val="accent1">
              <a:lumMod val="20000"/>
              <a:lumOff val="80000"/>
              <a:alpha val="15000"/>
            </a:schemeClr>
          </a:solidFill>
          <a:ln>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7519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DF9539-08A0-4C74-8410-B3F4B43AD042}"/>
              </a:ext>
            </a:extLst>
          </p:cNvPr>
          <p:cNvSpPr>
            <a:spLocks noGrp="1"/>
          </p:cNvSpPr>
          <p:nvPr>
            <p:ph type="title"/>
          </p:nvPr>
        </p:nvSpPr>
        <p:spPr>
          <a:xfrm>
            <a:off x="3141472" y="2091944"/>
            <a:ext cx="5900928" cy="2514600"/>
          </a:xfrm>
        </p:spPr>
        <p:txBody>
          <a:bodyPr rIns="274320" anchor="ctr">
            <a:normAutofit/>
          </a:bodyPr>
          <a:lstStyle/>
          <a:p>
            <a:r>
              <a:rPr lang="en-US" sz="4400" dirty="0"/>
              <a:t>Additional resources to </a:t>
            </a:r>
            <a:br>
              <a:rPr lang="en-US" sz="4400" dirty="0"/>
            </a:br>
            <a:r>
              <a:rPr lang="en-US" sz="4400" dirty="0"/>
              <a:t>prepare for retirement</a:t>
            </a:r>
          </a:p>
        </p:txBody>
      </p:sp>
    </p:spTree>
    <p:custDataLst>
      <p:tags r:id="rId1"/>
    </p:custDataLst>
    <p:extLst>
      <p:ext uri="{BB962C8B-B14F-4D97-AF65-F5344CB8AC3E}">
        <p14:creationId xmlns:p14="http://schemas.microsoft.com/office/powerpoint/2010/main" val="1354027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hidden="1">
            <a:extLst>
              <a:ext uri="{FF2B5EF4-FFF2-40B4-BE49-F238E27FC236}">
                <a16:creationId xmlns:a16="http://schemas.microsoft.com/office/drawing/2014/main" id="{B268E621-A2DA-7B43-A518-7D503DBB31C3}"/>
              </a:ext>
            </a:extLst>
          </p:cNvPr>
          <p:cNvPicPr>
            <a:picLocks noChangeAspect="1"/>
          </p:cNvPicPr>
          <p:nvPr/>
        </p:nvPicPr>
        <p:blipFill rotWithShape="1">
          <a:blip r:embed="rId4" cstate="screen">
            <a:alphaModFix amt="40000"/>
            <a:extLst>
              <a:ext uri="{28A0092B-C50C-407E-A947-70E740481C1C}">
                <a14:useLocalDpi xmlns:a14="http://schemas.microsoft.com/office/drawing/2010/main"/>
              </a:ext>
            </a:extLst>
          </a:blip>
          <a:srcRect/>
          <a:stretch/>
        </p:blipFill>
        <p:spPr>
          <a:xfrm>
            <a:off x="0" y="1"/>
            <a:ext cx="12191980" cy="6857999"/>
          </a:xfrm>
          <a:prstGeom prst="rect">
            <a:avLst/>
          </a:prstGeom>
          <a:solidFill>
            <a:srgbClr val="2563C2"/>
          </a:solidFill>
        </p:spPr>
      </p:pic>
      <p:sp>
        <p:nvSpPr>
          <p:cNvPr id="5" name="Rectangle 4" hidden="1">
            <a:extLst>
              <a:ext uri="{FF2B5EF4-FFF2-40B4-BE49-F238E27FC236}">
                <a16:creationId xmlns:a16="http://schemas.microsoft.com/office/drawing/2014/main" id="{81A0AC67-58D6-4E53-9192-E4CE1D1917F6}"/>
              </a:ext>
            </a:extLst>
          </p:cNvPr>
          <p:cNvSpPr/>
          <p:nvPr/>
        </p:nvSpPr>
        <p:spPr>
          <a:xfrm>
            <a:off x="0" y="0"/>
            <a:ext cx="12192000" cy="6857999"/>
          </a:xfrm>
          <a:prstGeom prst="rect">
            <a:avLst/>
          </a:prstGeom>
          <a:solidFill>
            <a:srgbClr val="693C5F">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2147465-153B-4A83-928F-FF5DFF9B99F5}"/>
              </a:ext>
            </a:extLst>
          </p:cNvPr>
          <p:cNvSpPr/>
          <p:nvPr/>
        </p:nvSpPr>
        <p:spPr bwMode="ltGray">
          <a:xfrm>
            <a:off x="790764" y="715593"/>
            <a:ext cx="4710056" cy="5461471"/>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2" name="Picture 2">
            <a:extLst>
              <a:ext uri="{FF2B5EF4-FFF2-40B4-BE49-F238E27FC236}">
                <a16:creationId xmlns:a16="http://schemas.microsoft.com/office/drawing/2014/main" id="{D028D4D2-9642-482D-89D4-FE4AC721E7E8}"/>
              </a:ext>
            </a:extLst>
          </p:cNvPr>
          <p:cNvPicPr>
            <a:picLocks noChangeAspect="1" noChangeArrowheads="1"/>
          </p:cNvPicPr>
          <p:nvPr/>
        </p:nvPicPr>
        <p:blipFill>
          <a:blip r:embed="rId5">
            <a:clrChange>
              <a:clrFrom>
                <a:srgbClr val="FFFFFF"/>
              </a:clrFrom>
              <a:clrTo>
                <a:srgbClr val="FFFFFF">
                  <a:alpha val="0"/>
                </a:srgbClr>
              </a:clrTo>
            </a:clrChange>
          </a:blip>
          <a:stretch>
            <a:fillRect/>
          </a:stretch>
        </p:blipFill>
        <p:spPr bwMode="auto">
          <a:xfrm>
            <a:off x="1090611" y="2052133"/>
            <a:ext cx="4346708" cy="40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HD-ShadowLong.png">
            <a:extLst>
              <a:ext uri="{FF2B5EF4-FFF2-40B4-BE49-F238E27FC236}">
                <a16:creationId xmlns:a16="http://schemas.microsoft.com/office/drawing/2014/main" id="{C0FB1069-B65E-4817-9199-0552C4D37F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112" y="6160190"/>
            <a:ext cx="4806760" cy="321164"/>
          </a:xfrm>
          <a:prstGeom prst="rect">
            <a:avLst/>
          </a:prstGeom>
        </p:spPr>
      </p:pic>
      <p:pic>
        <p:nvPicPr>
          <p:cNvPr id="9" name="Picture 8">
            <a:extLst>
              <a:ext uri="{FF2B5EF4-FFF2-40B4-BE49-F238E27FC236}">
                <a16:creationId xmlns:a16="http://schemas.microsoft.com/office/drawing/2014/main" id="{0D969DA7-6A41-4B49-8805-9319C04EF060}"/>
              </a:ext>
            </a:extLst>
          </p:cNvPr>
          <p:cNvPicPr>
            <a:picLocks noChangeAspect="1"/>
          </p:cNvPicPr>
          <p:nvPr/>
        </p:nvPicPr>
        <p:blipFill>
          <a:blip r:embed="rId7"/>
          <a:stretch>
            <a:fillRect/>
          </a:stretch>
        </p:blipFill>
        <p:spPr>
          <a:xfrm>
            <a:off x="1973489" y="877032"/>
            <a:ext cx="2580952" cy="1095238"/>
          </a:xfrm>
          <a:prstGeom prst="rect">
            <a:avLst/>
          </a:prstGeom>
        </p:spPr>
      </p:pic>
      <p:sp>
        <p:nvSpPr>
          <p:cNvPr id="3" name="Oval 2">
            <a:extLst>
              <a:ext uri="{FF2B5EF4-FFF2-40B4-BE49-F238E27FC236}">
                <a16:creationId xmlns:a16="http://schemas.microsoft.com/office/drawing/2014/main" id="{67678E4F-E442-B722-C584-4E692DCB8456}"/>
              </a:ext>
            </a:extLst>
          </p:cNvPr>
          <p:cNvSpPr/>
          <p:nvPr/>
        </p:nvSpPr>
        <p:spPr>
          <a:xfrm>
            <a:off x="6310265" y="841972"/>
            <a:ext cx="1828800" cy="1828800"/>
          </a:xfrm>
          <a:prstGeom prst="ellipse">
            <a:avLst/>
          </a:prstGeom>
          <a:solidFill>
            <a:schemeClr val="bg1"/>
          </a:solidFill>
          <a:ln w="76200">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06094"/>
                </a:solidFill>
              </a:rPr>
              <a:t>403(b)</a:t>
            </a:r>
          </a:p>
        </p:txBody>
      </p:sp>
      <p:sp>
        <p:nvSpPr>
          <p:cNvPr id="4" name="Oval 3">
            <a:extLst>
              <a:ext uri="{FF2B5EF4-FFF2-40B4-BE49-F238E27FC236}">
                <a16:creationId xmlns:a16="http://schemas.microsoft.com/office/drawing/2014/main" id="{87F1206E-2AA2-4536-A9BF-125B292335BC}"/>
              </a:ext>
            </a:extLst>
          </p:cNvPr>
          <p:cNvSpPr/>
          <p:nvPr/>
        </p:nvSpPr>
        <p:spPr>
          <a:xfrm>
            <a:off x="8966617" y="4276072"/>
            <a:ext cx="1828800" cy="1828800"/>
          </a:xfrm>
          <a:prstGeom prst="ellipse">
            <a:avLst/>
          </a:prstGeom>
          <a:solidFill>
            <a:schemeClr val="bg1"/>
          </a:solidFill>
          <a:ln w="76200">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06094"/>
                </a:solidFill>
              </a:rPr>
              <a:t>Roth</a:t>
            </a:r>
          </a:p>
          <a:p>
            <a:pPr algn="ctr"/>
            <a:r>
              <a:rPr lang="en-US" sz="2800" b="1" dirty="0">
                <a:solidFill>
                  <a:srgbClr val="306094"/>
                </a:solidFill>
              </a:rPr>
              <a:t>457(b)</a:t>
            </a:r>
          </a:p>
        </p:txBody>
      </p:sp>
      <p:sp>
        <p:nvSpPr>
          <p:cNvPr id="6" name="Oval 5">
            <a:extLst>
              <a:ext uri="{FF2B5EF4-FFF2-40B4-BE49-F238E27FC236}">
                <a16:creationId xmlns:a16="http://schemas.microsoft.com/office/drawing/2014/main" id="{87515938-0CFA-7723-42BF-CE1AEC9AE2F8}"/>
              </a:ext>
            </a:extLst>
          </p:cNvPr>
          <p:cNvSpPr/>
          <p:nvPr/>
        </p:nvSpPr>
        <p:spPr>
          <a:xfrm>
            <a:off x="8785548" y="1600200"/>
            <a:ext cx="1828800" cy="1828800"/>
          </a:xfrm>
          <a:prstGeom prst="ellipse">
            <a:avLst/>
          </a:prstGeom>
          <a:solidFill>
            <a:schemeClr val="bg1"/>
          </a:solidFill>
          <a:ln w="76200">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06094"/>
                </a:solidFill>
              </a:rPr>
              <a:t>Roth</a:t>
            </a:r>
          </a:p>
          <a:p>
            <a:pPr algn="ctr"/>
            <a:r>
              <a:rPr lang="en-US" sz="2800" b="1" dirty="0">
                <a:solidFill>
                  <a:srgbClr val="306094"/>
                </a:solidFill>
              </a:rPr>
              <a:t>403(b)</a:t>
            </a:r>
          </a:p>
        </p:txBody>
      </p:sp>
      <p:sp>
        <p:nvSpPr>
          <p:cNvPr id="7" name="Oval 6">
            <a:extLst>
              <a:ext uri="{FF2B5EF4-FFF2-40B4-BE49-F238E27FC236}">
                <a16:creationId xmlns:a16="http://schemas.microsoft.com/office/drawing/2014/main" id="{7D8617CB-FC91-ADF4-548D-958CF269B1C7}"/>
              </a:ext>
            </a:extLst>
          </p:cNvPr>
          <p:cNvSpPr/>
          <p:nvPr/>
        </p:nvSpPr>
        <p:spPr>
          <a:xfrm>
            <a:off x="6691182" y="3361672"/>
            <a:ext cx="1828800" cy="1828800"/>
          </a:xfrm>
          <a:prstGeom prst="ellipse">
            <a:avLst/>
          </a:prstGeom>
          <a:solidFill>
            <a:schemeClr val="bg1"/>
          </a:solidFill>
          <a:ln w="76200">
            <a:solidFill>
              <a:srgbClr val="3060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06094"/>
                </a:solidFill>
              </a:rPr>
              <a:t>457(b)</a:t>
            </a:r>
          </a:p>
        </p:txBody>
      </p:sp>
    </p:spTree>
    <p:custDataLst>
      <p:tags r:id="rId1"/>
    </p:custDataLst>
    <p:extLst>
      <p:ext uri="{BB962C8B-B14F-4D97-AF65-F5344CB8AC3E}">
        <p14:creationId xmlns:p14="http://schemas.microsoft.com/office/powerpoint/2010/main" val="2127465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1BB6442-E9A2-4DAA-B5AF-B269345C7469}"/>
              </a:ext>
            </a:extLst>
          </p:cNvPr>
          <p:cNvSpPr txBox="1">
            <a:spLocks/>
          </p:cNvSpPr>
          <p:nvPr/>
        </p:nvSpPr>
        <p:spPr>
          <a:xfrm>
            <a:off x="1784089" y="-620197"/>
            <a:ext cx="7984773" cy="434436"/>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400" b="1" dirty="0">
                <a:solidFill>
                  <a:schemeClr val="bg1"/>
                </a:solidFill>
                <a:latin typeface="Arial" panose="020B0604020202020204" pitchFamily="34" charset="0"/>
                <a:ea typeface="MS PGothic" pitchFamily="34" charset="-128"/>
                <a:cs typeface="Arial" panose="020B0604020202020204" pitchFamily="34" charset="0"/>
              </a:rPr>
              <a:t>What if I already have an account?</a:t>
            </a:r>
          </a:p>
        </p:txBody>
      </p:sp>
      <p:grpSp>
        <p:nvGrpSpPr>
          <p:cNvPr id="14" name="Group 13">
            <a:extLst>
              <a:ext uri="{FF2B5EF4-FFF2-40B4-BE49-F238E27FC236}">
                <a16:creationId xmlns:a16="http://schemas.microsoft.com/office/drawing/2014/main" id="{69E58AC5-25CC-4269-9168-29596018F076}"/>
              </a:ext>
            </a:extLst>
          </p:cNvPr>
          <p:cNvGrpSpPr/>
          <p:nvPr/>
        </p:nvGrpSpPr>
        <p:grpSpPr>
          <a:xfrm>
            <a:off x="1962385" y="642847"/>
            <a:ext cx="8267230" cy="5558076"/>
            <a:chOff x="1772120" y="642847"/>
            <a:chExt cx="8267230" cy="5558076"/>
          </a:xfrm>
        </p:grpSpPr>
        <p:sp>
          <p:nvSpPr>
            <p:cNvPr id="4" name="Rectangle 3">
              <a:extLst>
                <a:ext uri="{FF2B5EF4-FFF2-40B4-BE49-F238E27FC236}">
                  <a16:creationId xmlns:a16="http://schemas.microsoft.com/office/drawing/2014/main" id="{8234490B-FFE0-4EF8-BDB4-004486B90500}"/>
                </a:ext>
              </a:extLst>
            </p:cNvPr>
            <p:cNvSpPr txBox="1">
              <a:spLocks noChangeArrowheads="1"/>
            </p:cNvSpPr>
            <p:nvPr/>
          </p:nvSpPr>
          <p:spPr>
            <a:xfrm>
              <a:off x="2152650" y="642847"/>
              <a:ext cx="7886700" cy="9278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charset="0"/>
                <a:buNone/>
                <a:defRPr/>
              </a:pPr>
              <a:r>
                <a:rPr lang="en-US" altLang="en-US" sz="2800" dirty="0">
                  <a:ea typeface="MS PGothic" pitchFamily="34" charset="-128"/>
                </a:rPr>
                <a:t>Other supplemental savings plan accounts can be rolled into Pension2.</a:t>
              </a:r>
              <a:endParaRPr lang="en-US" altLang="en-US" sz="3200" dirty="0">
                <a:ea typeface="MS PGothic" pitchFamily="34" charset="-128"/>
              </a:endParaRPr>
            </a:p>
          </p:txBody>
        </p:sp>
        <p:pic>
          <p:nvPicPr>
            <p:cNvPr id="6" name="Picture 5">
              <a:extLst>
                <a:ext uri="{FF2B5EF4-FFF2-40B4-BE49-F238E27FC236}">
                  <a16:creationId xmlns:a16="http://schemas.microsoft.com/office/drawing/2014/main" id="{FB3B0BCE-CA43-4ABF-A0E5-399F16189B42}"/>
                </a:ext>
              </a:extLst>
            </p:cNvPr>
            <p:cNvPicPr>
              <a:picLocks noChangeAspect="1"/>
            </p:cNvPicPr>
            <p:nvPr/>
          </p:nvPicPr>
          <p:blipFill>
            <a:blip r:embed="rId4">
              <a:biLevel thresh="25000"/>
            </a:blip>
            <a:stretch>
              <a:fillRect/>
            </a:stretch>
          </p:blipFill>
          <p:spPr>
            <a:xfrm>
              <a:off x="4581255" y="2187380"/>
              <a:ext cx="2844378" cy="2089747"/>
            </a:xfrm>
            <a:prstGeom prst="rect">
              <a:avLst/>
            </a:prstGeom>
          </p:spPr>
        </p:pic>
        <p:sp>
          <p:nvSpPr>
            <p:cNvPr id="7" name="Isosceles Triangle 6">
              <a:extLst>
                <a:ext uri="{FF2B5EF4-FFF2-40B4-BE49-F238E27FC236}">
                  <a16:creationId xmlns:a16="http://schemas.microsoft.com/office/drawing/2014/main" id="{CF88A5B3-FBB9-4D90-8C3C-62A8409A285C}"/>
                </a:ext>
              </a:extLst>
            </p:cNvPr>
            <p:cNvSpPr/>
            <p:nvPr/>
          </p:nvSpPr>
          <p:spPr>
            <a:xfrm>
              <a:off x="4471657" y="2225965"/>
              <a:ext cx="857780" cy="729525"/>
            </a:xfrm>
            <a:prstGeom prst="triangle">
              <a:avLst/>
            </a:prstGeom>
            <a:solidFill>
              <a:schemeClr val="bg1">
                <a:lumMod val="95000"/>
              </a:schemeClr>
            </a:soli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D836E3-C17D-4359-B7D1-C9F7909459F8}"/>
                </a:ext>
              </a:extLst>
            </p:cNvPr>
            <p:cNvSpPr/>
            <p:nvPr/>
          </p:nvSpPr>
          <p:spPr>
            <a:xfrm>
              <a:off x="6692141" y="2225965"/>
              <a:ext cx="843090" cy="729525"/>
            </a:xfrm>
            <a:prstGeom prst="rect">
              <a:avLst/>
            </a:prstGeom>
            <a:solidFill>
              <a:srgbClr val="7CC244"/>
            </a:solidFill>
            <a:ln>
              <a:noFill/>
            </a:ln>
            <a:effectLst>
              <a:reflection blurRad="6350" stA="52000" endA="300" endPos="35000" dir="5400000" sy="-100000" algn="bl" rotWithShape="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75D865F-BD1A-4EF3-80CB-482C5AAD0D17}"/>
                </a:ext>
              </a:extLst>
            </p:cNvPr>
            <p:cNvSpPr txBox="1"/>
            <p:nvPr/>
          </p:nvSpPr>
          <p:spPr>
            <a:xfrm>
              <a:off x="2253356" y="1989251"/>
              <a:ext cx="2942130" cy="1200329"/>
            </a:xfrm>
            <a:prstGeom prst="rect">
              <a:avLst/>
            </a:prstGeom>
            <a:noFill/>
          </p:spPr>
          <p:txBody>
            <a:bodyPr wrap="square" rtlCol="0">
              <a:spAutoFit/>
            </a:bodyPr>
            <a:lstStyle/>
            <a:p>
              <a:pPr algn="ctr"/>
              <a:r>
                <a:rPr lang="en-US" sz="2400" b="1" dirty="0"/>
                <a:t>Your</a:t>
              </a:r>
            </a:p>
            <a:p>
              <a:pPr algn="ctr"/>
              <a:r>
                <a:rPr lang="en-US" sz="2400" b="1" dirty="0"/>
                <a:t>current</a:t>
              </a:r>
            </a:p>
            <a:p>
              <a:pPr algn="ctr"/>
              <a:r>
                <a:rPr lang="en-US" sz="2400" b="1" dirty="0"/>
                <a:t>account</a:t>
              </a:r>
            </a:p>
          </p:txBody>
        </p:sp>
        <p:sp>
          <p:nvSpPr>
            <p:cNvPr id="11" name="TextBox 10">
              <a:extLst>
                <a:ext uri="{FF2B5EF4-FFF2-40B4-BE49-F238E27FC236}">
                  <a16:creationId xmlns:a16="http://schemas.microsoft.com/office/drawing/2014/main" id="{AC5D8381-B24E-4F74-804B-00CA4780B2B4}"/>
                </a:ext>
              </a:extLst>
            </p:cNvPr>
            <p:cNvSpPr txBox="1"/>
            <p:nvPr/>
          </p:nvSpPr>
          <p:spPr>
            <a:xfrm>
              <a:off x="6823909" y="2215416"/>
              <a:ext cx="2942130" cy="830997"/>
            </a:xfrm>
            <a:prstGeom prst="rect">
              <a:avLst/>
            </a:prstGeom>
            <a:noFill/>
          </p:spPr>
          <p:txBody>
            <a:bodyPr wrap="square" rtlCol="0">
              <a:spAutoFit/>
            </a:bodyPr>
            <a:lstStyle/>
            <a:p>
              <a:pPr algn="ctr"/>
              <a:r>
                <a:rPr lang="en-US" sz="2400" b="1" dirty="0"/>
                <a:t>CalSTRS</a:t>
              </a:r>
            </a:p>
            <a:p>
              <a:pPr algn="ctr"/>
              <a:r>
                <a:rPr lang="en-US" sz="2400" b="1" dirty="0"/>
                <a:t>Pension2</a:t>
              </a:r>
            </a:p>
          </p:txBody>
        </p:sp>
        <p:sp>
          <p:nvSpPr>
            <p:cNvPr id="12" name="Rectangle 11">
              <a:extLst>
                <a:ext uri="{FF2B5EF4-FFF2-40B4-BE49-F238E27FC236}">
                  <a16:creationId xmlns:a16="http://schemas.microsoft.com/office/drawing/2014/main" id="{7B744006-EF01-4541-9188-A0DD4A1DC88A}"/>
                </a:ext>
              </a:extLst>
            </p:cNvPr>
            <p:cNvSpPr/>
            <p:nvPr/>
          </p:nvSpPr>
          <p:spPr>
            <a:xfrm>
              <a:off x="1772120" y="4191356"/>
              <a:ext cx="8267229" cy="1051913"/>
            </a:xfrm>
            <a:prstGeom prst="rect">
              <a:avLst/>
            </a:prstGeom>
            <a:solidFill>
              <a:schemeClr val="accent5">
                <a:lumMod val="50000"/>
              </a:scheme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Let us compare!</a:t>
              </a:r>
            </a:p>
            <a:p>
              <a:pPr algn="ctr"/>
              <a:r>
                <a:rPr lang="en-US" sz="2800" dirty="0">
                  <a:solidFill>
                    <a:schemeClr val="bg1"/>
                  </a:solidFill>
                  <a:latin typeface="Arial" panose="020B0604020202020204" pitchFamily="34" charset="0"/>
                  <a:cs typeface="Arial" panose="020B0604020202020204" pitchFamily="34" charset="0"/>
                </a:rPr>
                <a:t>Call</a:t>
              </a:r>
              <a:r>
                <a:rPr lang="en-US" sz="2800" b="1" dirty="0">
                  <a:solidFill>
                    <a:schemeClr val="bg1"/>
                  </a:solidFill>
                  <a:latin typeface="Arial" panose="020B0604020202020204" pitchFamily="34" charset="0"/>
                  <a:cs typeface="Arial" panose="020B0604020202020204" pitchFamily="34" charset="0"/>
                </a:rPr>
                <a:t> 888-394-2060 </a:t>
              </a:r>
              <a:r>
                <a:rPr lang="en-US" sz="2800" dirty="0">
                  <a:solidFill>
                    <a:schemeClr val="bg1"/>
                  </a:solidFill>
                  <a:latin typeface="Arial" panose="020B0604020202020204" pitchFamily="34" charset="0"/>
                  <a:cs typeface="Arial" panose="020B0604020202020204" pitchFamily="34" charset="0"/>
                </a:rPr>
                <a:t>for a statement comparison.</a:t>
              </a:r>
            </a:p>
          </p:txBody>
        </p:sp>
        <p:sp>
          <p:nvSpPr>
            <p:cNvPr id="13" name="TextBox 12">
              <a:extLst>
                <a:ext uri="{FF2B5EF4-FFF2-40B4-BE49-F238E27FC236}">
                  <a16:creationId xmlns:a16="http://schemas.microsoft.com/office/drawing/2014/main" id="{21AF2868-1B92-4BD3-8A0A-35C753F770B9}"/>
                </a:ext>
              </a:extLst>
            </p:cNvPr>
            <p:cNvSpPr txBox="1"/>
            <p:nvPr/>
          </p:nvSpPr>
          <p:spPr>
            <a:xfrm>
              <a:off x="2060094" y="5277593"/>
              <a:ext cx="7886700" cy="923330"/>
            </a:xfrm>
            <a:prstGeom prst="rect">
              <a:avLst/>
            </a:prstGeom>
            <a:noFill/>
          </p:spPr>
          <p:txBody>
            <a:bodyPr wrap="square" rtlCol="0">
              <a:spAutoFit/>
            </a:bodyPr>
            <a:lstStyle/>
            <a:p>
              <a:pPr algn="ctr"/>
              <a:r>
                <a:rPr lang="en-US" dirty="0"/>
                <a:t>Statement comparisons will be conducted by Voya Financial representatives working exclusively with Pension2. Their names and photos are listed at </a:t>
              </a:r>
              <a:r>
                <a:rPr lang="en-US" b="1" dirty="0">
                  <a:hlinkClick r:id="rId5">
                    <a:extLst>
                      <a:ext uri="{A12FA001-AC4F-418D-AE19-62706E023703}">
                        <ahyp:hlinkClr xmlns:ahyp="http://schemas.microsoft.com/office/drawing/2018/hyperlinkcolor" val="tx"/>
                      </a:ext>
                    </a:extLst>
                  </a:hlinkClick>
                </a:rPr>
                <a:t>CalSTRS.com/Trust-CalSTRS</a:t>
              </a:r>
              <a:r>
                <a:rPr lang="en-US" dirty="0"/>
                <a:t>.</a:t>
              </a:r>
            </a:p>
          </p:txBody>
        </p:sp>
      </p:grpSp>
      <p:pic>
        <p:nvPicPr>
          <p:cNvPr id="17" name="Picture 16">
            <a:extLst>
              <a:ext uri="{FF2B5EF4-FFF2-40B4-BE49-F238E27FC236}">
                <a16:creationId xmlns:a16="http://schemas.microsoft.com/office/drawing/2014/main" id="{1C042ECB-A3E5-4B0F-9CEA-2E641D555D3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8811228" flipV="1">
            <a:off x="5433040" y="1336956"/>
            <a:ext cx="1376695" cy="1293623"/>
          </a:xfrm>
          <a:prstGeom prst="rect">
            <a:avLst/>
          </a:prstGeom>
        </p:spPr>
      </p:pic>
    </p:spTree>
    <p:custDataLst>
      <p:tags r:id="rId1"/>
    </p:custDataLst>
    <p:extLst>
      <p:ext uri="{BB962C8B-B14F-4D97-AF65-F5344CB8AC3E}">
        <p14:creationId xmlns:p14="http://schemas.microsoft.com/office/powerpoint/2010/main" val="533179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E4B0CB-227E-4C36-8E1A-7175B5F2A872}"/>
              </a:ext>
            </a:extLst>
          </p:cNvPr>
          <p:cNvSpPr>
            <a:spLocks noGrp="1"/>
          </p:cNvSpPr>
          <p:nvPr>
            <p:ph type="title"/>
          </p:nvPr>
        </p:nvSpPr>
        <p:spPr>
          <a:xfrm>
            <a:off x="2152650" y="200935"/>
            <a:ext cx="7886700" cy="549785"/>
          </a:xfrm>
        </p:spPr>
        <p:txBody>
          <a:bodyPr>
            <a:noAutofit/>
          </a:bodyPr>
          <a:lstStyle/>
          <a:p>
            <a:r>
              <a:rPr lang="en-US" sz="2800" b="1" dirty="0">
                <a:latin typeface="Arial" panose="020B0604020202020204" pitchFamily="34" charset="0"/>
                <a:cs typeface="Arial" panose="020B0604020202020204" pitchFamily="34" charset="0"/>
              </a:rPr>
              <a:t>Voya Representatives for CalSTRS Pension2</a:t>
            </a:r>
          </a:p>
        </p:txBody>
      </p:sp>
      <p:pic>
        <p:nvPicPr>
          <p:cNvPr id="11" name="Picture 10">
            <a:extLst>
              <a:ext uri="{FF2B5EF4-FFF2-40B4-BE49-F238E27FC236}">
                <a16:creationId xmlns:a16="http://schemas.microsoft.com/office/drawing/2014/main" id="{F7C87427-3B50-86FC-3A38-70DC6CAFDB52}"/>
              </a:ext>
            </a:extLst>
          </p:cNvPr>
          <p:cNvPicPr>
            <a:picLocks noChangeAspect="1"/>
          </p:cNvPicPr>
          <p:nvPr/>
        </p:nvPicPr>
        <p:blipFill rotWithShape="1">
          <a:blip r:embed="rId3"/>
          <a:srcRect r="70076"/>
          <a:stretch/>
        </p:blipFill>
        <p:spPr>
          <a:xfrm>
            <a:off x="2413534" y="898982"/>
            <a:ext cx="1206992" cy="1638206"/>
          </a:xfrm>
          <a:prstGeom prst="rect">
            <a:avLst/>
          </a:prstGeom>
          <a:ln w="38100">
            <a:solidFill>
              <a:schemeClr val="bg1"/>
            </a:solidFill>
          </a:ln>
        </p:spPr>
      </p:pic>
      <p:pic>
        <p:nvPicPr>
          <p:cNvPr id="18" name="Picture 17">
            <a:extLst>
              <a:ext uri="{FF2B5EF4-FFF2-40B4-BE49-F238E27FC236}">
                <a16:creationId xmlns:a16="http://schemas.microsoft.com/office/drawing/2014/main" id="{AF039CAF-0485-8B25-09D9-E648838090AE}"/>
              </a:ext>
            </a:extLst>
          </p:cNvPr>
          <p:cNvPicPr>
            <a:picLocks noChangeAspect="1"/>
          </p:cNvPicPr>
          <p:nvPr/>
        </p:nvPicPr>
        <p:blipFill>
          <a:blip r:embed="rId4"/>
          <a:srcRect l="903" r="903"/>
          <a:stretch/>
        </p:blipFill>
        <p:spPr>
          <a:xfrm>
            <a:off x="4765667" y="898982"/>
            <a:ext cx="1206992" cy="1638206"/>
          </a:xfrm>
          <a:prstGeom prst="rect">
            <a:avLst/>
          </a:prstGeom>
          <a:ln w="38100">
            <a:solidFill>
              <a:schemeClr val="bg1"/>
            </a:solidFill>
          </a:ln>
        </p:spPr>
      </p:pic>
      <p:pic>
        <p:nvPicPr>
          <p:cNvPr id="22" name="Picture 21">
            <a:extLst>
              <a:ext uri="{FF2B5EF4-FFF2-40B4-BE49-F238E27FC236}">
                <a16:creationId xmlns:a16="http://schemas.microsoft.com/office/drawing/2014/main" id="{55F5D69C-9EAB-F9C1-818D-235CF235DA74}"/>
              </a:ext>
            </a:extLst>
          </p:cNvPr>
          <p:cNvPicPr>
            <a:picLocks noChangeAspect="1"/>
          </p:cNvPicPr>
          <p:nvPr/>
        </p:nvPicPr>
        <p:blipFill rotWithShape="1">
          <a:blip r:embed="rId3"/>
          <a:srcRect l="70076"/>
          <a:stretch/>
        </p:blipFill>
        <p:spPr>
          <a:xfrm>
            <a:off x="7155005" y="922165"/>
            <a:ext cx="1206992" cy="1638206"/>
          </a:xfrm>
          <a:prstGeom prst="rect">
            <a:avLst/>
          </a:prstGeom>
          <a:ln w="38100">
            <a:solidFill>
              <a:schemeClr val="bg1"/>
            </a:solidFill>
          </a:ln>
        </p:spPr>
      </p:pic>
      <p:pic>
        <p:nvPicPr>
          <p:cNvPr id="30" name="Picture 29">
            <a:extLst>
              <a:ext uri="{FF2B5EF4-FFF2-40B4-BE49-F238E27FC236}">
                <a16:creationId xmlns:a16="http://schemas.microsoft.com/office/drawing/2014/main" id="{BCB1B6C2-D29D-1657-FBC5-1A4BF10A6F6D}"/>
              </a:ext>
            </a:extLst>
          </p:cNvPr>
          <p:cNvPicPr>
            <a:picLocks noChangeAspect="1"/>
          </p:cNvPicPr>
          <p:nvPr/>
        </p:nvPicPr>
        <p:blipFill rotWithShape="1">
          <a:blip r:embed="rId5"/>
          <a:srcRect r="70178"/>
          <a:stretch/>
        </p:blipFill>
        <p:spPr>
          <a:xfrm>
            <a:off x="2369575" y="3913258"/>
            <a:ext cx="1206992" cy="1638206"/>
          </a:xfrm>
          <a:prstGeom prst="rect">
            <a:avLst/>
          </a:prstGeom>
          <a:ln w="38100">
            <a:solidFill>
              <a:schemeClr val="bg1"/>
            </a:solidFill>
          </a:ln>
        </p:spPr>
      </p:pic>
      <p:pic>
        <p:nvPicPr>
          <p:cNvPr id="36" name="Picture 35">
            <a:extLst>
              <a:ext uri="{FF2B5EF4-FFF2-40B4-BE49-F238E27FC236}">
                <a16:creationId xmlns:a16="http://schemas.microsoft.com/office/drawing/2014/main" id="{55E79C4A-4E76-1778-7041-F743C2C314AA}"/>
              </a:ext>
            </a:extLst>
          </p:cNvPr>
          <p:cNvPicPr>
            <a:picLocks noChangeAspect="1"/>
          </p:cNvPicPr>
          <p:nvPr/>
        </p:nvPicPr>
        <p:blipFill rotWithShape="1">
          <a:blip r:embed="rId5"/>
          <a:srcRect l="34459" r="35719"/>
          <a:stretch/>
        </p:blipFill>
        <p:spPr>
          <a:xfrm>
            <a:off x="7129833" y="3834979"/>
            <a:ext cx="1206992" cy="1638206"/>
          </a:xfrm>
          <a:prstGeom prst="rect">
            <a:avLst/>
          </a:prstGeom>
          <a:ln w="38100">
            <a:solidFill>
              <a:schemeClr val="bg1"/>
            </a:solidFill>
          </a:ln>
        </p:spPr>
      </p:pic>
      <p:pic>
        <p:nvPicPr>
          <p:cNvPr id="38" name="Picture 37">
            <a:extLst>
              <a:ext uri="{FF2B5EF4-FFF2-40B4-BE49-F238E27FC236}">
                <a16:creationId xmlns:a16="http://schemas.microsoft.com/office/drawing/2014/main" id="{DAECDB17-9A25-95EF-FA39-E238672D9962}"/>
              </a:ext>
            </a:extLst>
          </p:cNvPr>
          <p:cNvPicPr>
            <a:picLocks noChangeAspect="1"/>
          </p:cNvPicPr>
          <p:nvPr/>
        </p:nvPicPr>
        <p:blipFill rotWithShape="1">
          <a:blip r:embed="rId5"/>
          <a:srcRect l="70178"/>
          <a:stretch/>
        </p:blipFill>
        <p:spPr>
          <a:xfrm>
            <a:off x="4810687" y="3834979"/>
            <a:ext cx="1206992" cy="1638206"/>
          </a:xfrm>
          <a:prstGeom prst="rect">
            <a:avLst/>
          </a:prstGeom>
          <a:ln w="38100">
            <a:solidFill>
              <a:schemeClr val="bg1"/>
            </a:solidFill>
          </a:ln>
        </p:spPr>
      </p:pic>
      <p:sp>
        <p:nvSpPr>
          <p:cNvPr id="40" name="TextBox 39">
            <a:extLst>
              <a:ext uri="{FF2B5EF4-FFF2-40B4-BE49-F238E27FC236}">
                <a16:creationId xmlns:a16="http://schemas.microsoft.com/office/drawing/2014/main" id="{1D918A9F-5D25-6757-EFA8-6ED1CB5E9263}"/>
              </a:ext>
            </a:extLst>
          </p:cNvPr>
          <p:cNvSpPr txBox="1"/>
          <p:nvPr/>
        </p:nvSpPr>
        <p:spPr>
          <a:xfrm>
            <a:off x="2556424" y="2537189"/>
            <a:ext cx="2116984" cy="1297791"/>
          </a:xfrm>
          <a:prstGeom prst="rect">
            <a:avLst/>
          </a:prstGeom>
          <a:noFill/>
        </p:spPr>
        <p:txBody>
          <a:bodyPr wrap="square">
            <a:spAutoFit/>
          </a:bodyPr>
          <a:lstStyle/>
          <a:p>
            <a:pPr defTabSz="457200">
              <a:spcAft>
                <a:spcPts val="200"/>
              </a:spcAft>
            </a:pPr>
            <a:r>
              <a:rPr lang="en-US" sz="1000" b="1" dirty="0">
                <a:solidFill>
                  <a:prstClr val="black"/>
                </a:solidFill>
                <a:latin typeface="Arial" panose="020B0604020202020204"/>
              </a:rPr>
              <a:t>Stephanie Henry</a:t>
            </a:r>
          </a:p>
          <a:p>
            <a:pPr defTabSz="457200">
              <a:spcAft>
                <a:spcPts val="200"/>
              </a:spcAft>
            </a:pPr>
            <a:r>
              <a:rPr lang="en-US" sz="1000" dirty="0">
                <a:solidFill>
                  <a:prstClr val="black"/>
                </a:solidFill>
                <a:latin typeface="Arial" panose="020B0604020202020204"/>
              </a:rPr>
              <a:t>559-720-5388</a:t>
            </a:r>
          </a:p>
          <a:p>
            <a:pPr defTabSz="457200">
              <a:spcAft>
                <a:spcPts val="200"/>
              </a:spcAft>
            </a:pPr>
            <a:r>
              <a:rPr lang="en-US" sz="1000" dirty="0">
                <a:solidFill>
                  <a:prstClr val="black"/>
                </a:solidFill>
                <a:latin typeface="Arial" panose="020B0604020202020204"/>
                <a:hlinkClick r:id="rId6"/>
              </a:rPr>
              <a:t>Stephanie.Henry@voya.com</a:t>
            </a:r>
            <a:endParaRPr lang="en-US" sz="1000" dirty="0">
              <a:solidFill>
                <a:prstClr val="black"/>
              </a:solidFill>
              <a:latin typeface="Arial" panose="020B0604020202020204"/>
            </a:endParaRPr>
          </a:p>
          <a:p>
            <a:pPr defTabSz="457200">
              <a:spcAft>
                <a:spcPts val="200"/>
              </a:spcAft>
            </a:pPr>
            <a:r>
              <a:rPr lang="en-US" sz="1000" dirty="0">
                <a:solidFill>
                  <a:prstClr val="black"/>
                </a:solidFill>
                <a:latin typeface="Arial" panose="020B0604020202020204" pitchFamily="34" charset="0"/>
                <a:cs typeface="Arial" panose="020B0604020202020204" pitchFamily="34" charset="0"/>
              </a:rPr>
              <a:t>Central Valley:</a:t>
            </a:r>
          </a:p>
          <a:p>
            <a:pPr defTabSz="457200">
              <a:spcAft>
                <a:spcPts val="200"/>
              </a:spcAft>
            </a:pPr>
            <a:r>
              <a:rPr lang="en-US" sz="1000" dirty="0">
                <a:solidFill>
                  <a:prstClr val="black"/>
                </a:solidFill>
                <a:latin typeface="Arial" panose="020B0604020202020204" pitchFamily="34" charset="0"/>
                <a:cs typeface="Arial" panose="020B0604020202020204" pitchFamily="34" charset="0"/>
              </a:rPr>
              <a:t>Fresno, Kern, Kings, Madera, Tulare, San Luis Obispo, Inyo</a:t>
            </a:r>
            <a:endParaRPr lang="en-US" sz="1000" dirty="0">
              <a:solidFill>
                <a:prstClr val="black"/>
              </a:solidFill>
              <a:latin typeface="Arial" panose="020B0604020202020204"/>
            </a:endParaRPr>
          </a:p>
          <a:p>
            <a:pPr defTabSz="457200">
              <a:spcAft>
                <a:spcPts val="200"/>
              </a:spcAft>
            </a:pPr>
            <a:endParaRPr lang="en-US" sz="1000" dirty="0">
              <a:solidFill>
                <a:prstClr val="black"/>
              </a:solidFill>
              <a:latin typeface="Arial" panose="020B0604020202020204"/>
            </a:endParaRPr>
          </a:p>
        </p:txBody>
      </p:sp>
      <p:pic>
        <p:nvPicPr>
          <p:cNvPr id="44" name="Graphic 43" descr="Email with solid fill">
            <a:extLst>
              <a:ext uri="{FF2B5EF4-FFF2-40B4-BE49-F238E27FC236}">
                <a16:creationId xmlns:a16="http://schemas.microsoft.com/office/drawing/2014/main" id="{EBA70442-CC3A-7BFB-DD40-884B67D115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3535" y="2933631"/>
            <a:ext cx="188109" cy="188109"/>
          </a:xfrm>
          <a:prstGeom prst="rect">
            <a:avLst/>
          </a:prstGeom>
        </p:spPr>
      </p:pic>
      <p:pic>
        <p:nvPicPr>
          <p:cNvPr id="49" name="Graphic 48" descr="Receiver with solid fill">
            <a:extLst>
              <a:ext uri="{FF2B5EF4-FFF2-40B4-BE49-F238E27FC236}">
                <a16:creationId xmlns:a16="http://schemas.microsoft.com/office/drawing/2014/main" id="{1723717E-3664-DB47-7A85-F57111D6F4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13534" y="2716062"/>
            <a:ext cx="188108" cy="188108"/>
          </a:xfrm>
          <a:prstGeom prst="rect">
            <a:avLst/>
          </a:prstGeom>
        </p:spPr>
      </p:pic>
      <p:pic>
        <p:nvPicPr>
          <p:cNvPr id="66" name="Graphic 65" descr="Flag with solid fill">
            <a:extLst>
              <a:ext uri="{FF2B5EF4-FFF2-40B4-BE49-F238E27FC236}">
                <a16:creationId xmlns:a16="http://schemas.microsoft.com/office/drawing/2014/main" id="{944714CF-7DC1-9D3C-BEBB-C825E187BC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13535" y="3168041"/>
            <a:ext cx="185221" cy="185221"/>
          </a:xfrm>
          <a:prstGeom prst="rect">
            <a:avLst/>
          </a:prstGeom>
        </p:spPr>
      </p:pic>
      <p:pic>
        <p:nvPicPr>
          <p:cNvPr id="68" name="Graphic 67" descr="Route (Two Pins With A Path) with solid fill">
            <a:extLst>
              <a:ext uri="{FF2B5EF4-FFF2-40B4-BE49-F238E27FC236}">
                <a16:creationId xmlns:a16="http://schemas.microsoft.com/office/drawing/2014/main" id="{2930B47D-25AE-A041-B70D-2F56552347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0968" y="3571942"/>
            <a:ext cx="281834" cy="281834"/>
          </a:xfrm>
          <a:prstGeom prst="rect">
            <a:avLst/>
          </a:prstGeom>
        </p:spPr>
      </p:pic>
      <p:sp>
        <p:nvSpPr>
          <p:cNvPr id="70" name="TextBox 69">
            <a:extLst>
              <a:ext uri="{FF2B5EF4-FFF2-40B4-BE49-F238E27FC236}">
                <a16:creationId xmlns:a16="http://schemas.microsoft.com/office/drawing/2014/main" id="{D8373196-C05A-AEFC-805C-2F53B81862FB}"/>
              </a:ext>
            </a:extLst>
          </p:cNvPr>
          <p:cNvSpPr txBox="1"/>
          <p:nvPr/>
        </p:nvSpPr>
        <p:spPr>
          <a:xfrm>
            <a:off x="4920400" y="2554093"/>
            <a:ext cx="1925613" cy="784830"/>
          </a:xfrm>
          <a:prstGeom prst="rect">
            <a:avLst/>
          </a:prstGeom>
          <a:noFill/>
        </p:spPr>
        <p:txBody>
          <a:bodyPr wrap="square">
            <a:spAutoFit/>
          </a:bodyPr>
          <a:lstStyle/>
          <a:p>
            <a:pPr defTabSz="457200">
              <a:spcAft>
                <a:spcPts val="200"/>
              </a:spcAft>
            </a:pPr>
            <a:r>
              <a:rPr lang="en-US" sz="1000" b="1" dirty="0">
                <a:solidFill>
                  <a:prstClr val="black"/>
                </a:solidFill>
                <a:latin typeface="Arial" panose="020B0604020202020204"/>
              </a:rPr>
              <a:t>Santiago Gonzalez</a:t>
            </a:r>
          </a:p>
          <a:p>
            <a:pPr defTabSz="457200">
              <a:spcAft>
                <a:spcPts val="200"/>
              </a:spcAft>
            </a:pPr>
            <a:r>
              <a:rPr lang="fr-FR" sz="1000" dirty="0">
                <a:solidFill>
                  <a:prstClr val="black"/>
                </a:solidFill>
                <a:latin typeface="Arial" panose="020B0604020202020204"/>
              </a:rPr>
              <a:t>760-500-9398</a:t>
            </a:r>
          </a:p>
          <a:p>
            <a:pPr defTabSz="457200">
              <a:spcAft>
                <a:spcPts val="200"/>
              </a:spcAft>
            </a:pPr>
            <a:r>
              <a:rPr lang="fr-FR" sz="1000" dirty="0">
                <a:solidFill>
                  <a:prstClr val="black"/>
                </a:solidFill>
                <a:latin typeface="Arial" panose="020B0604020202020204"/>
                <a:hlinkClick r:id="rId15"/>
              </a:rPr>
              <a:t>Santiago.Gonzalez@voya.com</a:t>
            </a:r>
            <a:endParaRPr lang="fr-FR" sz="1000" dirty="0">
              <a:solidFill>
                <a:prstClr val="black"/>
              </a:solidFill>
              <a:latin typeface="Arial" panose="020B0604020202020204"/>
            </a:endParaRPr>
          </a:p>
          <a:p>
            <a:pPr defTabSz="457200">
              <a:spcAft>
                <a:spcPts val="200"/>
              </a:spcAft>
            </a:pPr>
            <a:r>
              <a:rPr lang="en-US" sz="1000" dirty="0">
                <a:solidFill>
                  <a:prstClr val="black"/>
                </a:solidFill>
                <a:latin typeface="Arial" panose="020B0604020202020204" pitchFamily="34" charset="0"/>
                <a:cs typeface="Arial" panose="020B0604020202020204" pitchFamily="34" charset="0"/>
              </a:rPr>
              <a:t>San Diego, Imperial, Riverside</a:t>
            </a:r>
          </a:p>
        </p:txBody>
      </p:sp>
      <p:pic>
        <p:nvPicPr>
          <p:cNvPr id="71" name="Graphic 70" descr="Email with solid fill">
            <a:extLst>
              <a:ext uri="{FF2B5EF4-FFF2-40B4-BE49-F238E27FC236}">
                <a16:creationId xmlns:a16="http://schemas.microsoft.com/office/drawing/2014/main" id="{E030E2D2-F7A8-193B-515D-766C335101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32293" y="2943108"/>
            <a:ext cx="188109" cy="188109"/>
          </a:xfrm>
          <a:prstGeom prst="rect">
            <a:avLst/>
          </a:prstGeom>
        </p:spPr>
      </p:pic>
      <p:pic>
        <p:nvPicPr>
          <p:cNvPr id="72" name="Graphic 71" descr="Receiver with solid fill">
            <a:extLst>
              <a:ext uri="{FF2B5EF4-FFF2-40B4-BE49-F238E27FC236}">
                <a16:creationId xmlns:a16="http://schemas.microsoft.com/office/drawing/2014/main" id="{4C426F41-1E3F-59FE-B6B4-B4B104BD35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32292" y="2725539"/>
            <a:ext cx="188108" cy="188108"/>
          </a:xfrm>
          <a:prstGeom prst="rect">
            <a:avLst/>
          </a:prstGeom>
        </p:spPr>
      </p:pic>
      <p:sp>
        <p:nvSpPr>
          <p:cNvPr id="75" name="TextBox 74">
            <a:extLst>
              <a:ext uri="{FF2B5EF4-FFF2-40B4-BE49-F238E27FC236}">
                <a16:creationId xmlns:a16="http://schemas.microsoft.com/office/drawing/2014/main" id="{821B33E9-FCF6-BCC0-DE62-2519988B595A}"/>
              </a:ext>
            </a:extLst>
          </p:cNvPr>
          <p:cNvSpPr txBox="1"/>
          <p:nvPr/>
        </p:nvSpPr>
        <p:spPr>
          <a:xfrm>
            <a:off x="7357479" y="2576159"/>
            <a:ext cx="1709848" cy="938719"/>
          </a:xfrm>
          <a:prstGeom prst="rect">
            <a:avLst/>
          </a:prstGeom>
          <a:noFill/>
        </p:spPr>
        <p:txBody>
          <a:bodyPr wrap="square">
            <a:spAutoFit/>
          </a:bodyPr>
          <a:lstStyle/>
          <a:p>
            <a:pPr defTabSz="457200">
              <a:spcAft>
                <a:spcPts val="200"/>
              </a:spcAft>
            </a:pPr>
            <a:r>
              <a:rPr lang="en-US" sz="1000" b="1" dirty="0">
                <a:solidFill>
                  <a:prstClr val="black"/>
                </a:solidFill>
                <a:latin typeface="Arial" panose="020B0604020202020204"/>
              </a:rPr>
              <a:t>Aaron Ivey</a:t>
            </a:r>
          </a:p>
          <a:p>
            <a:pPr defTabSz="457200">
              <a:spcAft>
                <a:spcPts val="200"/>
              </a:spcAft>
            </a:pPr>
            <a:r>
              <a:rPr lang="fr-FR" sz="1000" dirty="0">
                <a:solidFill>
                  <a:prstClr val="black"/>
                </a:solidFill>
                <a:latin typeface="Arial" panose="020B0604020202020204"/>
              </a:rPr>
              <a:t>916-520-4839</a:t>
            </a:r>
          </a:p>
          <a:p>
            <a:pPr defTabSz="457200">
              <a:spcAft>
                <a:spcPts val="200"/>
              </a:spcAft>
            </a:pPr>
            <a:r>
              <a:rPr lang="fr-FR" sz="1000" dirty="0">
                <a:solidFill>
                  <a:prstClr val="black"/>
                </a:solidFill>
                <a:latin typeface="Arial" panose="020B0604020202020204"/>
                <a:hlinkClick r:id="rId15"/>
              </a:rPr>
              <a:t>Aaron.ivey@voya.com</a:t>
            </a:r>
            <a:endParaRPr lang="fr-FR" sz="1000" dirty="0">
              <a:solidFill>
                <a:prstClr val="black"/>
              </a:solidFill>
              <a:latin typeface="Arial" panose="020B0604020202020204"/>
            </a:endParaRPr>
          </a:p>
          <a:p>
            <a:pPr defTabSz="457200">
              <a:spcAft>
                <a:spcPts val="200"/>
              </a:spcAft>
            </a:pPr>
            <a:r>
              <a:rPr lang="en-US" sz="1000" dirty="0">
                <a:solidFill>
                  <a:prstClr val="black"/>
                </a:solidFill>
                <a:latin typeface="Arial" panose="020B0604020202020204" pitchFamily="34" charset="0"/>
                <a:cs typeface="Arial" panose="020B0604020202020204" pitchFamily="34" charset="0"/>
              </a:rPr>
              <a:t>Sacramento Region, Northern California</a:t>
            </a:r>
          </a:p>
        </p:txBody>
      </p:sp>
      <p:pic>
        <p:nvPicPr>
          <p:cNvPr id="76" name="Graphic 75" descr="Email with solid fill">
            <a:extLst>
              <a:ext uri="{FF2B5EF4-FFF2-40B4-BE49-F238E27FC236}">
                <a16:creationId xmlns:a16="http://schemas.microsoft.com/office/drawing/2014/main" id="{F2B80A95-A702-8BDA-A123-BDC342D142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9372" y="2965173"/>
            <a:ext cx="188109" cy="188109"/>
          </a:xfrm>
          <a:prstGeom prst="rect">
            <a:avLst/>
          </a:prstGeom>
        </p:spPr>
      </p:pic>
      <p:pic>
        <p:nvPicPr>
          <p:cNvPr id="77" name="Graphic 76" descr="Receiver with solid fill">
            <a:extLst>
              <a:ext uri="{FF2B5EF4-FFF2-40B4-BE49-F238E27FC236}">
                <a16:creationId xmlns:a16="http://schemas.microsoft.com/office/drawing/2014/main" id="{EA1C4DFD-ED70-0910-889A-A6E7EE04D9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69371" y="2747604"/>
            <a:ext cx="188108" cy="188108"/>
          </a:xfrm>
          <a:prstGeom prst="rect">
            <a:avLst/>
          </a:prstGeom>
        </p:spPr>
      </p:pic>
      <p:sp>
        <p:nvSpPr>
          <p:cNvPr id="79" name="TextBox 78">
            <a:extLst>
              <a:ext uri="{FF2B5EF4-FFF2-40B4-BE49-F238E27FC236}">
                <a16:creationId xmlns:a16="http://schemas.microsoft.com/office/drawing/2014/main" id="{3A03265A-5DD1-697F-CB9A-D754B3C6797C}"/>
              </a:ext>
            </a:extLst>
          </p:cNvPr>
          <p:cNvSpPr txBox="1"/>
          <p:nvPr/>
        </p:nvSpPr>
        <p:spPr>
          <a:xfrm>
            <a:off x="2517585" y="5584873"/>
            <a:ext cx="1709848" cy="1118255"/>
          </a:xfrm>
          <a:prstGeom prst="rect">
            <a:avLst/>
          </a:prstGeom>
          <a:noFill/>
        </p:spPr>
        <p:txBody>
          <a:bodyPr wrap="square">
            <a:spAutoFit/>
          </a:bodyPr>
          <a:lstStyle/>
          <a:p>
            <a:pPr defTabSz="457200">
              <a:spcAft>
                <a:spcPts val="200"/>
              </a:spcAft>
            </a:pPr>
            <a:r>
              <a:rPr lang="en-US" sz="1000" b="1" dirty="0">
                <a:solidFill>
                  <a:prstClr val="black"/>
                </a:solidFill>
                <a:latin typeface="Arial" panose="020B0604020202020204"/>
              </a:rPr>
              <a:t>Ruben Rivera Jr.</a:t>
            </a:r>
          </a:p>
          <a:p>
            <a:pPr defTabSz="457200">
              <a:spcAft>
                <a:spcPts val="200"/>
              </a:spcAft>
            </a:pPr>
            <a:r>
              <a:rPr lang="fr-FR" sz="1000" dirty="0">
                <a:solidFill>
                  <a:prstClr val="black"/>
                </a:solidFill>
                <a:latin typeface="Arial" panose="020B0604020202020204"/>
              </a:rPr>
              <a:t>425-599-1428</a:t>
            </a:r>
          </a:p>
          <a:p>
            <a:pPr defTabSz="457200">
              <a:spcAft>
                <a:spcPts val="200"/>
              </a:spcAft>
            </a:pPr>
            <a:r>
              <a:rPr lang="fr-FR" sz="1000" dirty="0">
                <a:solidFill>
                  <a:prstClr val="black"/>
                </a:solidFill>
                <a:latin typeface="Arial" panose="020B0604020202020204"/>
                <a:hlinkClick r:id="rId16"/>
              </a:rPr>
              <a:t>Ruben.riverajr@voya.com</a:t>
            </a:r>
            <a:endParaRPr lang="fr-FR" sz="1000" dirty="0">
              <a:solidFill>
                <a:prstClr val="black"/>
              </a:solidFill>
              <a:latin typeface="Arial" panose="020B0604020202020204"/>
            </a:endParaRPr>
          </a:p>
          <a:p>
            <a:pPr defTabSz="457200">
              <a:spcAft>
                <a:spcPts val="200"/>
              </a:spcAft>
            </a:pPr>
            <a:r>
              <a:rPr lang="es-ES" sz="1000" dirty="0">
                <a:solidFill>
                  <a:prstClr val="black"/>
                </a:solidFill>
                <a:latin typeface="Arial" panose="020B0604020202020204"/>
              </a:rPr>
              <a:t>Los Angeles, San Bernardino, Orange</a:t>
            </a:r>
          </a:p>
          <a:p>
            <a:pPr defTabSz="457200">
              <a:spcAft>
                <a:spcPts val="200"/>
              </a:spcAft>
            </a:pPr>
            <a:endParaRPr lang="fr-FR" sz="1000" dirty="0">
              <a:solidFill>
                <a:prstClr val="black"/>
              </a:solidFill>
              <a:latin typeface="Arial" panose="020B0604020202020204"/>
            </a:endParaRPr>
          </a:p>
        </p:txBody>
      </p:sp>
      <p:pic>
        <p:nvPicPr>
          <p:cNvPr id="80" name="Graphic 79" descr="Email with solid fill">
            <a:extLst>
              <a:ext uri="{FF2B5EF4-FFF2-40B4-BE49-F238E27FC236}">
                <a16:creationId xmlns:a16="http://schemas.microsoft.com/office/drawing/2014/main" id="{1C53F498-37BF-5702-09EF-197A5B1A1A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9478" y="5973887"/>
            <a:ext cx="188109" cy="188109"/>
          </a:xfrm>
          <a:prstGeom prst="rect">
            <a:avLst/>
          </a:prstGeom>
        </p:spPr>
      </p:pic>
      <p:pic>
        <p:nvPicPr>
          <p:cNvPr id="81" name="Graphic 80" descr="Receiver with solid fill">
            <a:extLst>
              <a:ext uri="{FF2B5EF4-FFF2-40B4-BE49-F238E27FC236}">
                <a16:creationId xmlns:a16="http://schemas.microsoft.com/office/drawing/2014/main" id="{7846F48D-9CFC-E931-2D87-188480F31E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9477" y="5756318"/>
            <a:ext cx="188108" cy="188108"/>
          </a:xfrm>
          <a:prstGeom prst="rect">
            <a:avLst/>
          </a:prstGeom>
        </p:spPr>
      </p:pic>
      <p:pic>
        <p:nvPicPr>
          <p:cNvPr id="83" name="Graphic 82" descr="Marker with solid fill">
            <a:extLst>
              <a:ext uri="{FF2B5EF4-FFF2-40B4-BE49-F238E27FC236}">
                <a16:creationId xmlns:a16="http://schemas.microsoft.com/office/drawing/2014/main" id="{CB42BE0A-66C7-50BB-7BBA-2928E7E1396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61415" y="3898440"/>
            <a:ext cx="322281" cy="322281"/>
          </a:xfrm>
          <a:prstGeom prst="rect">
            <a:avLst/>
          </a:prstGeom>
        </p:spPr>
      </p:pic>
      <p:pic>
        <p:nvPicPr>
          <p:cNvPr id="84" name="Graphic 83" descr="Flag with solid fill">
            <a:extLst>
              <a:ext uri="{FF2B5EF4-FFF2-40B4-BE49-F238E27FC236}">
                <a16:creationId xmlns:a16="http://schemas.microsoft.com/office/drawing/2014/main" id="{0B161052-E4DA-E59B-9292-689DB4D006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34697" y="3169841"/>
            <a:ext cx="185221" cy="185221"/>
          </a:xfrm>
          <a:prstGeom prst="rect">
            <a:avLst/>
          </a:prstGeom>
        </p:spPr>
      </p:pic>
      <p:pic>
        <p:nvPicPr>
          <p:cNvPr id="85" name="Graphic 84" descr="Flag with solid fill">
            <a:extLst>
              <a:ext uri="{FF2B5EF4-FFF2-40B4-BE49-F238E27FC236}">
                <a16:creationId xmlns:a16="http://schemas.microsoft.com/office/drawing/2014/main" id="{9BBEE681-B386-E7E5-3CA0-CFD586150D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0864" y="3191225"/>
            <a:ext cx="185221" cy="185221"/>
          </a:xfrm>
          <a:prstGeom prst="rect">
            <a:avLst/>
          </a:prstGeom>
        </p:spPr>
      </p:pic>
      <p:pic>
        <p:nvPicPr>
          <p:cNvPr id="86" name="Graphic 85" descr="Flag with solid fill">
            <a:extLst>
              <a:ext uri="{FF2B5EF4-FFF2-40B4-BE49-F238E27FC236}">
                <a16:creationId xmlns:a16="http://schemas.microsoft.com/office/drawing/2014/main" id="{2206C01D-6C3F-A97A-F7BE-D500C85D76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27838" y="6210686"/>
            <a:ext cx="185221" cy="185221"/>
          </a:xfrm>
          <a:prstGeom prst="rect">
            <a:avLst/>
          </a:prstGeom>
        </p:spPr>
      </p:pic>
      <p:sp>
        <p:nvSpPr>
          <p:cNvPr id="87" name="TextBox 86">
            <a:extLst>
              <a:ext uri="{FF2B5EF4-FFF2-40B4-BE49-F238E27FC236}">
                <a16:creationId xmlns:a16="http://schemas.microsoft.com/office/drawing/2014/main" id="{BBC601A7-DB66-5CE6-BAEF-97C39D7DE7A3}"/>
              </a:ext>
            </a:extLst>
          </p:cNvPr>
          <p:cNvSpPr txBox="1"/>
          <p:nvPr/>
        </p:nvSpPr>
        <p:spPr>
          <a:xfrm>
            <a:off x="7261941" y="5513802"/>
            <a:ext cx="1819706" cy="1426031"/>
          </a:xfrm>
          <a:prstGeom prst="rect">
            <a:avLst/>
          </a:prstGeom>
          <a:noFill/>
        </p:spPr>
        <p:txBody>
          <a:bodyPr wrap="square">
            <a:spAutoFit/>
          </a:bodyPr>
          <a:lstStyle/>
          <a:p>
            <a:pPr defTabSz="457200">
              <a:spcAft>
                <a:spcPts val="200"/>
              </a:spcAft>
            </a:pPr>
            <a:r>
              <a:rPr lang="en-US" sz="1000" b="1" dirty="0">
                <a:solidFill>
                  <a:prstClr val="black"/>
                </a:solidFill>
                <a:latin typeface="Arial" panose="020B0604020202020204"/>
              </a:rPr>
              <a:t>Walter </a:t>
            </a:r>
            <a:r>
              <a:rPr lang="en-US" sz="1000" b="1" dirty="0" err="1">
                <a:solidFill>
                  <a:prstClr val="black"/>
                </a:solidFill>
                <a:latin typeface="Arial" panose="020B0604020202020204"/>
              </a:rPr>
              <a:t>Ruczynski</a:t>
            </a:r>
            <a:endParaRPr lang="en-US" sz="1000" b="1" dirty="0">
              <a:solidFill>
                <a:prstClr val="black"/>
              </a:solidFill>
              <a:latin typeface="Arial" panose="020B0604020202020204"/>
            </a:endParaRPr>
          </a:p>
          <a:p>
            <a:pPr defTabSz="457200">
              <a:spcAft>
                <a:spcPts val="200"/>
              </a:spcAft>
            </a:pPr>
            <a:r>
              <a:rPr lang="fr-FR" sz="1000" dirty="0">
                <a:solidFill>
                  <a:prstClr val="black"/>
                </a:solidFill>
                <a:latin typeface="Arial" panose="020B0604020202020204"/>
              </a:rPr>
              <a:t>925-451-3079</a:t>
            </a:r>
          </a:p>
          <a:p>
            <a:pPr defTabSz="457200">
              <a:spcAft>
                <a:spcPts val="200"/>
              </a:spcAft>
            </a:pPr>
            <a:r>
              <a:rPr lang="fr-FR" sz="1000" dirty="0">
                <a:solidFill>
                  <a:prstClr val="black"/>
                </a:solidFill>
                <a:latin typeface="Arial" panose="020B0604020202020204"/>
                <a:hlinkClick r:id="rId19"/>
              </a:rPr>
              <a:t>Walter.ruczynski@voya.com</a:t>
            </a:r>
            <a:endParaRPr lang="fr-FR" sz="1000" dirty="0">
              <a:solidFill>
                <a:prstClr val="black"/>
              </a:solidFill>
              <a:latin typeface="Arial" panose="020B0604020202020204"/>
            </a:endParaRPr>
          </a:p>
          <a:p>
            <a:pPr defTabSz="457200">
              <a:spcAft>
                <a:spcPts val="200"/>
              </a:spcAft>
            </a:pPr>
            <a:r>
              <a:rPr lang="fr-FR" sz="1000" dirty="0">
                <a:solidFill>
                  <a:prstClr val="black"/>
                </a:solidFill>
                <a:latin typeface="Arial" panose="020B0604020202020204"/>
              </a:rPr>
              <a:t>Alameda, Contra Costa, Marin, Monterey, San Benito, Santa Clara, Santa Cruz, San Francisco, San Mateo</a:t>
            </a:r>
          </a:p>
          <a:p>
            <a:pPr defTabSz="457200">
              <a:spcAft>
                <a:spcPts val="200"/>
              </a:spcAft>
            </a:pPr>
            <a:endParaRPr lang="fr-FR" sz="1000" dirty="0">
              <a:solidFill>
                <a:prstClr val="black"/>
              </a:solidFill>
              <a:latin typeface="Arial" panose="020B0604020202020204"/>
            </a:endParaRPr>
          </a:p>
        </p:txBody>
      </p:sp>
      <p:pic>
        <p:nvPicPr>
          <p:cNvPr id="88" name="Graphic 87" descr="Email with solid fill">
            <a:extLst>
              <a:ext uri="{FF2B5EF4-FFF2-40B4-BE49-F238E27FC236}">
                <a16:creationId xmlns:a16="http://schemas.microsoft.com/office/drawing/2014/main" id="{6F370DD0-5E45-E8F5-7FF7-60102AF446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3834" y="5902816"/>
            <a:ext cx="188109" cy="188109"/>
          </a:xfrm>
          <a:prstGeom prst="rect">
            <a:avLst/>
          </a:prstGeom>
        </p:spPr>
      </p:pic>
      <p:pic>
        <p:nvPicPr>
          <p:cNvPr id="89" name="Graphic 88" descr="Receiver with solid fill">
            <a:extLst>
              <a:ext uri="{FF2B5EF4-FFF2-40B4-BE49-F238E27FC236}">
                <a16:creationId xmlns:a16="http://schemas.microsoft.com/office/drawing/2014/main" id="{FD2842BC-8AA0-05F2-8B01-210B904EE7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3833" y="5685247"/>
            <a:ext cx="188108" cy="188108"/>
          </a:xfrm>
          <a:prstGeom prst="rect">
            <a:avLst/>
          </a:prstGeom>
        </p:spPr>
      </p:pic>
      <p:pic>
        <p:nvPicPr>
          <p:cNvPr id="90" name="Graphic 89" descr="Flag with solid fill">
            <a:extLst>
              <a:ext uri="{FF2B5EF4-FFF2-40B4-BE49-F238E27FC236}">
                <a16:creationId xmlns:a16="http://schemas.microsoft.com/office/drawing/2014/main" id="{972988DF-793D-8B2E-7EA4-7B8F00A3E2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72194" y="6139615"/>
            <a:ext cx="185221" cy="185221"/>
          </a:xfrm>
          <a:prstGeom prst="rect">
            <a:avLst/>
          </a:prstGeom>
        </p:spPr>
      </p:pic>
      <p:sp>
        <p:nvSpPr>
          <p:cNvPr id="91" name="TextBox 90">
            <a:extLst>
              <a:ext uri="{FF2B5EF4-FFF2-40B4-BE49-F238E27FC236}">
                <a16:creationId xmlns:a16="http://schemas.microsoft.com/office/drawing/2014/main" id="{132F3641-A37B-4D78-F8E0-6663ED1FB275}"/>
              </a:ext>
            </a:extLst>
          </p:cNvPr>
          <p:cNvSpPr txBox="1"/>
          <p:nvPr/>
        </p:nvSpPr>
        <p:spPr>
          <a:xfrm>
            <a:off x="4946816" y="5513801"/>
            <a:ext cx="1709848" cy="1272143"/>
          </a:xfrm>
          <a:prstGeom prst="rect">
            <a:avLst/>
          </a:prstGeom>
          <a:noFill/>
        </p:spPr>
        <p:txBody>
          <a:bodyPr wrap="square">
            <a:spAutoFit/>
          </a:bodyPr>
          <a:lstStyle/>
          <a:p>
            <a:pPr defTabSz="457200">
              <a:spcAft>
                <a:spcPts val="200"/>
              </a:spcAft>
            </a:pPr>
            <a:r>
              <a:rPr lang="en-US" sz="1000" b="1" dirty="0" err="1">
                <a:solidFill>
                  <a:prstClr val="black"/>
                </a:solidFill>
                <a:latin typeface="Arial" panose="020B0604020202020204"/>
              </a:rPr>
              <a:t>Aren</a:t>
            </a:r>
            <a:r>
              <a:rPr lang="en-US" sz="1000" b="1" dirty="0">
                <a:solidFill>
                  <a:prstClr val="black"/>
                </a:solidFill>
                <a:latin typeface="Arial" panose="020B0604020202020204"/>
              </a:rPr>
              <a:t> </a:t>
            </a:r>
            <a:r>
              <a:rPr lang="en-US" sz="1000" b="1" dirty="0" err="1">
                <a:solidFill>
                  <a:prstClr val="black"/>
                </a:solidFill>
                <a:latin typeface="Arial" panose="020B0604020202020204"/>
              </a:rPr>
              <a:t>Yarian</a:t>
            </a:r>
            <a:endParaRPr lang="en-US" sz="1000" b="1" dirty="0">
              <a:solidFill>
                <a:prstClr val="black"/>
              </a:solidFill>
              <a:latin typeface="Arial" panose="020B0604020202020204"/>
            </a:endParaRPr>
          </a:p>
          <a:p>
            <a:pPr defTabSz="457200">
              <a:spcAft>
                <a:spcPts val="200"/>
              </a:spcAft>
            </a:pPr>
            <a:r>
              <a:rPr lang="fr-FR" sz="1000" dirty="0">
                <a:solidFill>
                  <a:prstClr val="black"/>
                </a:solidFill>
                <a:latin typeface="Arial" panose="020B0604020202020204"/>
              </a:rPr>
              <a:t>818-478-0467</a:t>
            </a:r>
          </a:p>
          <a:p>
            <a:pPr defTabSz="457200">
              <a:spcAft>
                <a:spcPts val="200"/>
              </a:spcAft>
            </a:pPr>
            <a:r>
              <a:rPr lang="fr-FR" sz="1000" dirty="0">
                <a:solidFill>
                  <a:prstClr val="black"/>
                </a:solidFill>
                <a:latin typeface="Arial" panose="020B0604020202020204"/>
                <a:hlinkClick r:id="rId20"/>
              </a:rPr>
              <a:t>Aren.yarian@voya.com</a:t>
            </a:r>
            <a:endParaRPr lang="fr-FR" sz="1000" dirty="0">
              <a:solidFill>
                <a:prstClr val="black"/>
              </a:solidFill>
              <a:latin typeface="Arial" panose="020B0604020202020204"/>
            </a:endParaRPr>
          </a:p>
          <a:p>
            <a:pPr defTabSz="457200">
              <a:spcAft>
                <a:spcPts val="200"/>
              </a:spcAft>
            </a:pPr>
            <a:r>
              <a:rPr lang="fr-FR" sz="1000" dirty="0">
                <a:solidFill>
                  <a:prstClr val="black"/>
                </a:solidFill>
                <a:latin typeface="Arial" panose="020B0604020202020204"/>
              </a:rPr>
              <a:t>Los Angeles, Ventura, Santa Barbara, San Luis Obispo</a:t>
            </a:r>
          </a:p>
          <a:p>
            <a:pPr defTabSz="457200">
              <a:spcAft>
                <a:spcPts val="200"/>
              </a:spcAft>
            </a:pPr>
            <a:endParaRPr lang="fr-FR" sz="1000" dirty="0">
              <a:solidFill>
                <a:prstClr val="black"/>
              </a:solidFill>
              <a:latin typeface="Arial" panose="020B0604020202020204"/>
            </a:endParaRPr>
          </a:p>
        </p:txBody>
      </p:sp>
      <p:pic>
        <p:nvPicPr>
          <p:cNvPr id="92" name="Graphic 91" descr="Email with solid fill">
            <a:extLst>
              <a:ext uri="{FF2B5EF4-FFF2-40B4-BE49-F238E27FC236}">
                <a16:creationId xmlns:a16="http://schemas.microsoft.com/office/drawing/2014/main" id="{2A7E77DC-BEA8-5226-CE68-311EA4C9AE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8709" y="5902815"/>
            <a:ext cx="188109" cy="188109"/>
          </a:xfrm>
          <a:prstGeom prst="rect">
            <a:avLst/>
          </a:prstGeom>
        </p:spPr>
      </p:pic>
      <p:pic>
        <p:nvPicPr>
          <p:cNvPr id="93" name="Graphic 92" descr="Receiver with solid fill">
            <a:extLst>
              <a:ext uri="{FF2B5EF4-FFF2-40B4-BE49-F238E27FC236}">
                <a16:creationId xmlns:a16="http://schemas.microsoft.com/office/drawing/2014/main" id="{D0876043-78B5-A38E-DC8B-424C2FA45A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58708" y="5685246"/>
            <a:ext cx="188108" cy="188108"/>
          </a:xfrm>
          <a:prstGeom prst="rect">
            <a:avLst/>
          </a:prstGeom>
        </p:spPr>
      </p:pic>
      <p:pic>
        <p:nvPicPr>
          <p:cNvPr id="94" name="Graphic 93" descr="Flag with solid fill">
            <a:extLst>
              <a:ext uri="{FF2B5EF4-FFF2-40B4-BE49-F238E27FC236}">
                <a16:creationId xmlns:a16="http://schemas.microsoft.com/office/drawing/2014/main" id="{CBC91957-4B04-1494-9DF7-FD1E0209E9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57069" y="6139614"/>
            <a:ext cx="185221" cy="185221"/>
          </a:xfrm>
          <a:prstGeom prst="rect">
            <a:avLst/>
          </a:prstGeom>
        </p:spPr>
      </p:pic>
    </p:spTree>
    <p:extLst>
      <p:ext uri="{BB962C8B-B14F-4D97-AF65-F5344CB8AC3E}">
        <p14:creationId xmlns:p14="http://schemas.microsoft.com/office/powerpoint/2010/main" val="184399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wo women working">
            <a:extLst>
              <a:ext uri="{FF2B5EF4-FFF2-40B4-BE49-F238E27FC236}">
                <a16:creationId xmlns:a16="http://schemas.microsoft.com/office/drawing/2014/main" id="{5B5B3001-2288-4B03-8884-696F8F4A87D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6708" r="29056" b="7255"/>
          <a:stretch/>
        </p:blipFill>
        <p:spPr>
          <a:xfrm>
            <a:off x="7901259" y="2727729"/>
            <a:ext cx="4290740" cy="4130271"/>
          </a:xfrm>
        </p:spPr>
      </p:pic>
      <p:pic>
        <p:nvPicPr>
          <p:cNvPr id="7" name="Picture Placeholder 6" descr="Person holding smartphone">
            <a:extLst>
              <a:ext uri="{FF2B5EF4-FFF2-40B4-BE49-F238E27FC236}">
                <a16:creationId xmlns:a16="http://schemas.microsoft.com/office/drawing/2014/main" id="{FA1D63AE-47B7-458B-8E32-0647B5E12062}"/>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9258" t="8538" r="17464" b="10329"/>
          <a:stretch/>
        </p:blipFill>
        <p:spPr>
          <a:xfrm>
            <a:off x="6261609" y="0"/>
            <a:ext cx="3519311" cy="3007909"/>
          </a:xfrm>
        </p:spPr>
      </p:pic>
      <p:sp>
        <p:nvSpPr>
          <p:cNvPr id="4" name="Title 3">
            <a:extLst>
              <a:ext uri="{FF2B5EF4-FFF2-40B4-BE49-F238E27FC236}">
                <a16:creationId xmlns:a16="http://schemas.microsoft.com/office/drawing/2014/main" id="{59DDCEA4-DFDF-4D60-9E88-0D67AC118389}"/>
              </a:ext>
            </a:extLst>
          </p:cNvPr>
          <p:cNvSpPr>
            <a:spLocks noGrp="1"/>
          </p:cNvSpPr>
          <p:nvPr>
            <p:ph type="title"/>
          </p:nvPr>
        </p:nvSpPr>
        <p:spPr/>
        <p:txBody>
          <a:bodyPr/>
          <a:lstStyle/>
          <a:p>
            <a:r>
              <a:rPr lang="en-US" dirty="0"/>
              <a:t>Be your own advocate</a:t>
            </a:r>
          </a:p>
        </p:txBody>
      </p:sp>
      <p:sp>
        <p:nvSpPr>
          <p:cNvPr id="5" name="Content Placeholder 4">
            <a:extLst>
              <a:ext uri="{FF2B5EF4-FFF2-40B4-BE49-F238E27FC236}">
                <a16:creationId xmlns:a16="http://schemas.microsoft.com/office/drawing/2014/main" id="{3B0049A7-323E-4365-AA79-5238CEC39242}"/>
              </a:ext>
            </a:extLst>
          </p:cNvPr>
          <p:cNvSpPr>
            <a:spLocks noGrp="1"/>
          </p:cNvSpPr>
          <p:nvPr>
            <p:ph idx="1"/>
          </p:nvPr>
        </p:nvSpPr>
        <p:spPr/>
        <p:txBody>
          <a:bodyPr>
            <a:normAutofit lnSpcReduction="10000"/>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Review your CalSTRS </a:t>
            </a:r>
            <a:r>
              <a:rPr kumimoji="0" lang="en-US" sz="240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Retirement Progress Report</a:t>
            </a: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p>
          <a:p>
            <a:pPr marR="0" lvl="0" algn="l" defTabSz="9144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defRPr/>
            </a:pP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Verify your one-time death benefit information is correct.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Calculate your retirement benefit using our online calculators.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Research your options for taking distributions from your investment accounts.</a:t>
            </a:r>
          </a:p>
        </p:txBody>
      </p:sp>
    </p:spTree>
    <p:extLst>
      <p:ext uri="{BB962C8B-B14F-4D97-AF65-F5344CB8AC3E}">
        <p14:creationId xmlns:p14="http://schemas.microsoft.com/office/powerpoint/2010/main" val="2036353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6EF139-9B0C-4910-BAD1-36C3D0C7C9AF}"/>
              </a:ext>
            </a:extLst>
          </p:cNvPr>
          <p:cNvSpPr>
            <a:spLocks noGrp="1"/>
          </p:cNvSpPr>
          <p:nvPr>
            <p:ph type="title"/>
          </p:nvPr>
        </p:nvSpPr>
        <p:spPr>
          <a:xfrm>
            <a:off x="219075" y="2619238"/>
            <a:ext cx="3190169" cy="1371600"/>
          </a:xfrm>
          <a:noFill/>
        </p:spPr>
        <p:txBody>
          <a:bodyPr>
            <a:noAutofit/>
          </a:bodyPr>
          <a:lstStyle/>
          <a:p>
            <a:r>
              <a:rPr lang="en-US" sz="4400" b="1" dirty="0"/>
              <a:t>Near Retirement webpage</a:t>
            </a:r>
          </a:p>
        </p:txBody>
      </p:sp>
      <p:sp>
        <p:nvSpPr>
          <p:cNvPr id="2" name="Content Placeholder 1">
            <a:extLst>
              <a:ext uri="{FF2B5EF4-FFF2-40B4-BE49-F238E27FC236}">
                <a16:creationId xmlns:a16="http://schemas.microsoft.com/office/drawing/2014/main" id="{A772F136-9A4A-45B4-94A1-6B636E182B91}"/>
              </a:ext>
            </a:extLst>
          </p:cNvPr>
          <p:cNvSpPr>
            <a:spLocks noGrp="1"/>
          </p:cNvSpPr>
          <p:nvPr>
            <p:ph sz="half" idx="4294967295"/>
          </p:nvPr>
        </p:nvSpPr>
        <p:spPr>
          <a:xfrm>
            <a:off x="3872089" y="1667443"/>
            <a:ext cx="8060267" cy="914400"/>
          </a:xfrm>
        </p:spPr>
        <p:txBody>
          <a:bodyPr>
            <a:normAutofit/>
          </a:bodyPr>
          <a:lstStyle/>
          <a:p>
            <a:r>
              <a:rPr lang="en-US" sz="2800" dirty="0">
                <a:solidFill>
                  <a:schemeClr val="tx1"/>
                </a:solidFill>
              </a:rPr>
              <a:t>Your “one-stop-shop” for retirement information.</a:t>
            </a:r>
          </a:p>
        </p:txBody>
      </p:sp>
      <p:sp>
        <p:nvSpPr>
          <p:cNvPr id="3" name="Content Placeholder 2">
            <a:extLst>
              <a:ext uri="{FF2B5EF4-FFF2-40B4-BE49-F238E27FC236}">
                <a16:creationId xmlns:a16="http://schemas.microsoft.com/office/drawing/2014/main" id="{4E7F6F5D-2206-4D3F-8738-0384E0E1A316}"/>
              </a:ext>
            </a:extLst>
          </p:cNvPr>
          <p:cNvSpPr>
            <a:spLocks noGrp="1"/>
          </p:cNvSpPr>
          <p:nvPr>
            <p:ph sz="half" idx="4294967295"/>
          </p:nvPr>
        </p:nvSpPr>
        <p:spPr>
          <a:xfrm>
            <a:off x="3872089" y="4648906"/>
            <a:ext cx="4316568" cy="914400"/>
          </a:xfrm>
        </p:spPr>
        <p:txBody>
          <a:bodyPr>
            <a:normAutofit/>
          </a:bodyPr>
          <a:lstStyle/>
          <a:p>
            <a:r>
              <a:rPr lang="en-US" sz="2800" dirty="0">
                <a:solidFill>
                  <a:schemeClr val="tx1"/>
                </a:solidFill>
              </a:rPr>
              <a:t>Available 24 / 7 / 365.</a:t>
            </a:r>
          </a:p>
        </p:txBody>
      </p:sp>
      <p:sp>
        <p:nvSpPr>
          <p:cNvPr id="4" name="Content Placeholder 3">
            <a:extLst>
              <a:ext uri="{FF2B5EF4-FFF2-40B4-BE49-F238E27FC236}">
                <a16:creationId xmlns:a16="http://schemas.microsoft.com/office/drawing/2014/main" id="{6359A294-D8C6-41B5-BCD4-0AC98D464404}"/>
              </a:ext>
            </a:extLst>
          </p:cNvPr>
          <p:cNvSpPr>
            <a:spLocks noGrp="1"/>
          </p:cNvSpPr>
          <p:nvPr>
            <p:ph sz="half" idx="4294967295"/>
          </p:nvPr>
        </p:nvSpPr>
        <p:spPr>
          <a:xfrm>
            <a:off x="3872089" y="2997415"/>
            <a:ext cx="7823200" cy="914400"/>
          </a:xfrm>
        </p:spPr>
        <p:txBody>
          <a:bodyPr>
            <a:normAutofit/>
          </a:bodyPr>
          <a:lstStyle/>
          <a:p>
            <a:r>
              <a:rPr lang="en-US" sz="2800" dirty="0">
                <a:solidFill>
                  <a:schemeClr val="tx1"/>
                </a:solidFill>
              </a:rPr>
              <a:t>Links to forms and publications associated with nearing retirement.</a:t>
            </a:r>
          </a:p>
        </p:txBody>
      </p:sp>
    </p:spTree>
    <p:custDataLst>
      <p:tags r:id="rId1"/>
    </p:custDataLst>
    <p:extLst>
      <p:ext uri="{BB962C8B-B14F-4D97-AF65-F5344CB8AC3E}">
        <p14:creationId xmlns:p14="http://schemas.microsoft.com/office/powerpoint/2010/main" val="63162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B27795A-B40D-4F61-B379-37E0CC3A514E}"/>
              </a:ext>
            </a:extLst>
          </p:cNvPr>
          <p:cNvGrpSpPr/>
          <p:nvPr/>
        </p:nvGrpSpPr>
        <p:grpSpPr>
          <a:xfrm>
            <a:off x="653142" y="-817803"/>
            <a:ext cx="3646995" cy="389334"/>
            <a:chOff x="529220" y="349260"/>
            <a:chExt cx="3646995" cy="389334"/>
          </a:xfrm>
        </p:grpSpPr>
        <p:sp>
          <p:nvSpPr>
            <p:cNvPr id="8" name="Title 17">
              <a:extLst>
                <a:ext uri="{FF2B5EF4-FFF2-40B4-BE49-F238E27FC236}">
                  <a16:creationId xmlns:a16="http://schemas.microsoft.com/office/drawing/2014/main" id="{0CA6B9FB-FC3C-4743-9764-9218F1F4B4E3}"/>
                </a:ext>
              </a:extLst>
            </p:cNvPr>
            <p:cNvSpPr txBox="1">
              <a:spLocks/>
            </p:cNvSpPr>
            <p:nvPr/>
          </p:nvSpPr>
          <p:spPr>
            <a:xfrm>
              <a:off x="529220" y="369262"/>
              <a:ext cx="3646995" cy="369332"/>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a:solidFill>
                    <a:schemeClr val="bg1"/>
                  </a:solidFill>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Retirement Progress Report</a:t>
              </a:r>
            </a:p>
          </p:txBody>
        </p:sp>
        <p:sp>
          <p:nvSpPr>
            <p:cNvPr id="9" name="Rectangle 8">
              <a:extLst>
                <a:ext uri="{FF2B5EF4-FFF2-40B4-BE49-F238E27FC236}">
                  <a16:creationId xmlns:a16="http://schemas.microsoft.com/office/drawing/2014/main" id="{2EBBBDB9-A339-4F7B-90D7-F874CFF3FA6B}"/>
                </a:ext>
              </a:extLst>
            </p:cNvPr>
            <p:cNvSpPr/>
            <p:nvPr/>
          </p:nvSpPr>
          <p:spPr>
            <a:xfrm>
              <a:off x="529220" y="349260"/>
              <a:ext cx="3646995" cy="36933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CEC7E944-0C94-46A6-AD54-986EA2EB5FA5}"/>
              </a:ext>
            </a:extLst>
          </p:cNvPr>
          <p:cNvSpPr txBox="1"/>
          <p:nvPr/>
        </p:nvSpPr>
        <p:spPr>
          <a:xfrm>
            <a:off x="1206595" y="1720840"/>
            <a:ext cx="3875315" cy="3416320"/>
          </a:xfrm>
          <a:prstGeom prst="rect">
            <a:avLst/>
          </a:prstGeom>
          <a:noFill/>
          <a:effectLst/>
        </p:spPr>
        <p:txBody>
          <a:bodyPr wrap="square" rtlCol="0">
            <a:noAutofit/>
          </a:bodyPr>
          <a:lstStyle/>
          <a:p>
            <a:pPr algn="ctr"/>
            <a:r>
              <a:rPr lang="en-US" sz="5400" b="1" dirty="0"/>
              <a:t>Your retirement checklist</a:t>
            </a:r>
          </a:p>
        </p:txBody>
      </p:sp>
      <p:sp>
        <p:nvSpPr>
          <p:cNvPr id="3" name="Title 2">
            <a:extLst>
              <a:ext uri="{FF2B5EF4-FFF2-40B4-BE49-F238E27FC236}">
                <a16:creationId xmlns:a16="http://schemas.microsoft.com/office/drawing/2014/main" id="{0D5B89BA-C2B1-4B9E-BABE-0C2514F44F5A}"/>
              </a:ext>
            </a:extLst>
          </p:cNvPr>
          <p:cNvSpPr>
            <a:spLocks noGrp="1"/>
          </p:cNvSpPr>
          <p:nvPr>
            <p:ph type="ctrTitle"/>
          </p:nvPr>
        </p:nvSpPr>
        <p:spPr>
          <a:xfrm>
            <a:off x="252663" y="623405"/>
            <a:ext cx="1057660" cy="724134"/>
          </a:xfrm>
        </p:spPr>
        <p:txBody>
          <a:bodyPr/>
          <a:lstStyle/>
          <a:p>
            <a:pPr algn="ctr"/>
            <a:r>
              <a:rPr lang="en-US" dirty="0"/>
              <a:t>Page</a:t>
            </a:r>
            <a:br>
              <a:rPr lang="en-US" dirty="0"/>
            </a:br>
            <a:r>
              <a:rPr lang="en-US" dirty="0"/>
              <a:t>5</a:t>
            </a:r>
          </a:p>
        </p:txBody>
      </p:sp>
      <p:pic>
        <p:nvPicPr>
          <p:cNvPr id="2" name="Picture 1">
            <a:extLst>
              <a:ext uri="{FF2B5EF4-FFF2-40B4-BE49-F238E27FC236}">
                <a16:creationId xmlns:a16="http://schemas.microsoft.com/office/drawing/2014/main" id="{095465B1-6079-7264-746B-8078F31816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1222" y="272434"/>
            <a:ext cx="4700016" cy="6264401"/>
          </a:xfrm>
          <a:prstGeom prst="rect">
            <a:avLst/>
          </a:prstGeom>
        </p:spPr>
      </p:pic>
    </p:spTree>
    <p:custDataLst>
      <p:tags r:id="rId1"/>
    </p:custDataLst>
    <p:extLst>
      <p:ext uri="{BB962C8B-B14F-4D97-AF65-F5344CB8AC3E}">
        <p14:creationId xmlns:p14="http://schemas.microsoft.com/office/powerpoint/2010/main" val="1012940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2A46-A5E2-4A72-9D65-A01433D53BFD}"/>
              </a:ext>
            </a:extLst>
          </p:cNvPr>
          <p:cNvSpPr>
            <a:spLocks noGrp="1"/>
          </p:cNvSpPr>
          <p:nvPr>
            <p:ph type="title"/>
          </p:nvPr>
        </p:nvSpPr>
        <p:spPr>
          <a:xfrm>
            <a:off x="799563" y="256280"/>
            <a:ext cx="10515600" cy="1325563"/>
          </a:xfrm>
        </p:spPr>
        <p:txBody>
          <a:bodyPr/>
          <a:lstStyle/>
          <a:p>
            <a:r>
              <a:rPr lang="en-US" b="1" dirty="0"/>
              <a:t>For more information</a:t>
            </a:r>
          </a:p>
        </p:txBody>
      </p:sp>
      <p:sp>
        <p:nvSpPr>
          <p:cNvPr id="3" name="Text Placeholder 2">
            <a:extLst>
              <a:ext uri="{FF2B5EF4-FFF2-40B4-BE49-F238E27FC236}">
                <a16:creationId xmlns:a16="http://schemas.microsoft.com/office/drawing/2014/main" id="{2FCB9D44-B416-4EF1-B35C-3CD462871391}"/>
              </a:ext>
            </a:extLst>
          </p:cNvPr>
          <p:cNvSpPr>
            <a:spLocks noGrp="1"/>
          </p:cNvSpPr>
          <p:nvPr>
            <p:ph type="body" idx="1"/>
          </p:nvPr>
        </p:nvSpPr>
        <p:spPr>
          <a:xfrm>
            <a:off x="537061" y="1996765"/>
            <a:ext cx="3291840" cy="441437"/>
          </a:xfrm>
        </p:spPr>
        <p:txBody>
          <a:bodyPr>
            <a:normAutofit lnSpcReduction="10000"/>
          </a:bodyPr>
          <a:lstStyle/>
          <a:p>
            <a:pPr algn="ctr"/>
            <a:r>
              <a:rPr lang="en-US" sz="2800" dirty="0"/>
              <a:t>Online resources</a:t>
            </a:r>
          </a:p>
        </p:txBody>
      </p:sp>
      <p:sp>
        <p:nvSpPr>
          <p:cNvPr id="4" name="Content Placeholder 3">
            <a:extLst>
              <a:ext uri="{FF2B5EF4-FFF2-40B4-BE49-F238E27FC236}">
                <a16:creationId xmlns:a16="http://schemas.microsoft.com/office/drawing/2014/main" id="{F30786C3-794A-45F9-A005-09DC96BCAE11}"/>
              </a:ext>
            </a:extLst>
          </p:cNvPr>
          <p:cNvSpPr>
            <a:spLocks noGrp="1"/>
          </p:cNvSpPr>
          <p:nvPr>
            <p:ph sz="half" idx="4294967295"/>
          </p:nvPr>
        </p:nvSpPr>
        <p:spPr>
          <a:xfrm>
            <a:off x="649288" y="3429001"/>
            <a:ext cx="3291840" cy="2674938"/>
          </a:xfrm>
        </p:spPr>
        <p:txBody>
          <a:bodyPr>
            <a:normAutofit/>
          </a:bodyPr>
          <a:lstStyle/>
          <a:p>
            <a:r>
              <a:rPr lang="en-US" dirty="0">
                <a:solidFill>
                  <a:schemeClr val="tx1"/>
                </a:solidFill>
              </a:rPr>
              <a:t>Near Retirement webpage</a:t>
            </a:r>
          </a:p>
          <a:p>
            <a:r>
              <a:rPr lang="en-US" i="1" dirty="0">
                <a:solidFill>
                  <a:schemeClr val="tx1"/>
                </a:solidFill>
              </a:rPr>
              <a:t>Retirement Progress Report</a:t>
            </a:r>
            <a:endParaRPr lang="en-US" dirty="0">
              <a:solidFill>
                <a:schemeClr val="tx1"/>
              </a:solidFill>
            </a:endParaRPr>
          </a:p>
          <a:p>
            <a:r>
              <a:rPr lang="en-US" dirty="0">
                <a:solidFill>
                  <a:schemeClr val="tx1"/>
                </a:solidFill>
              </a:rPr>
              <a:t>Videos and calculators</a:t>
            </a:r>
          </a:p>
        </p:txBody>
      </p:sp>
      <p:sp>
        <p:nvSpPr>
          <p:cNvPr id="5" name="Text Placeholder 4">
            <a:extLst>
              <a:ext uri="{FF2B5EF4-FFF2-40B4-BE49-F238E27FC236}">
                <a16:creationId xmlns:a16="http://schemas.microsoft.com/office/drawing/2014/main" id="{CFC7BD30-FCB8-4376-A7ED-2C5906AF143B}"/>
              </a:ext>
            </a:extLst>
          </p:cNvPr>
          <p:cNvSpPr>
            <a:spLocks noGrp="1"/>
          </p:cNvSpPr>
          <p:nvPr>
            <p:ph type="body" sz="quarter" idx="3"/>
          </p:nvPr>
        </p:nvSpPr>
        <p:spPr>
          <a:xfrm>
            <a:off x="4478886" y="1996765"/>
            <a:ext cx="3291840" cy="441437"/>
          </a:xfrm>
        </p:spPr>
        <p:txBody>
          <a:bodyPr>
            <a:normAutofit lnSpcReduction="10000"/>
          </a:bodyPr>
          <a:lstStyle/>
          <a:p>
            <a:pPr algn="ctr"/>
            <a:r>
              <a:rPr lang="en-US" sz="2800" dirty="0"/>
              <a:t>Benefits planning</a:t>
            </a:r>
          </a:p>
        </p:txBody>
      </p:sp>
      <p:sp>
        <p:nvSpPr>
          <p:cNvPr id="6" name="Content Placeholder 5">
            <a:extLst>
              <a:ext uri="{FF2B5EF4-FFF2-40B4-BE49-F238E27FC236}">
                <a16:creationId xmlns:a16="http://schemas.microsoft.com/office/drawing/2014/main" id="{887E4046-2046-41D7-829F-ACC6C7F92928}"/>
              </a:ext>
            </a:extLst>
          </p:cNvPr>
          <p:cNvSpPr>
            <a:spLocks noGrp="1"/>
          </p:cNvSpPr>
          <p:nvPr>
            <p:ph sz="quarter" idx="4294967295"/>
          </p:nvPr>
        </p:nvSpPr>
        <p:spPr>
          <a:xfrm>
            <a:off x="4531952" y="3821848"/>
            <a:ext cx="3291840" cy="2431098"/>
          </a:xfrm>
        </p:spPr>
        <p:txBody>
          <a:bodyPr/>
          <a:lstStyle/>
          <a:p>
            <a:r>
              <a:rPr lang="en-US" dirty="0">
                <a:solidFill>
                  <a:schemeClr val="tx1"/>
                </a:solidFill>
              </a:rPr>
              <a:t>Group or individual benefits planning session webinar</a:t>
            </a:r>
          </a:p>
        </p:txBody>
      </p:sp>
      <p:sp>
        <p:nvSpPr>
          <p:cNvPr id="7" name="Text Placeholder 6">
            <a:extLst>
              <a:ext uri="{FF2B5EF4-FFF2-40B4-BE49-F238E27FC236}">
                <a16:creationId xmlns:a16="http://schemas.microsoft.com/office/drawing/2014/main" id="{FFF8B46D-99F7-4680-AB90-1C6278223128}"/>
              </a:ext>
            </a:extLst>
          </p:cNvPr>
          <p:cNvSpPr>
            <a:spLocks noGrp="1"/>
          </p:cNvSpPr>
          <p:nvPr>
            <p:ph type="body" sz="quarter" idx="13"/>
          </p:nvPr>
        </p:nvSpPr>
        <p:spPr>
          <a:xfrm>
            <a:off x="8414616" y="1996765"/>
            <a:ext cx="3291840" cy="441437"/>
          </a:xfrm>
        </p:spPr>
        <p:txBody>
          <a:bodyPr>
            <a:normAutofit lnSpcReduction="10000"/>
          </a:bodyPr>
          <a:lstStyle/>
          <a:p>
            <a:pPr algn="ctr"/>
            <a:r>
              <a:rPr lang="en-US" sz="2800" dirty="0"/>
              <a:t>Webinars</a:t>
            </a:r>
          </a:p>
        </p:txBody>
      </p:sp>
      <p:sp>
        <p:nvSpPr>
          <p:cNvPr id="8" name="Content Placeholder 7">
            <a:extLst>
              <a:ext uri="{FF2B5EF4-FFF2-40B4-BE49-F238E27FC236}">
                <a16:creationId xmlns:a16="http://schemas.microsoft.com/office/drawing/2014/main" id="{C377E56D-DF4A-4029-86C4-2C49A4AD1D9E}"/>
              </a:ext>
            </a:extLst>
          </p:cNvPr>
          <p:cNvSpPr>
            <a:spLocks noGrp="1"/>
          </p:cNvSpPr>
          <p:nvPr>
            <p:ph sz="quarter" idx="4294967295"/>
          </p:nvPr>
        </p:nvSpPr>
        <p:spPr>
          <a:xfrm>
            <a:off x="8414616" y="3536575"/>
            <a:ext cx="3291840" cy="3001645"/>
          </a:xfrm>
        </p:spPr>
        <p:txBody>
          <a:bodyPr/>
          <a:lstStyle/>
          <a:p>
            <a:r>
              <a:rPr lang="en-US" dirty="0">
                <a:solidFill>
                  <a:schemeClr val="tx1"/>
                </a:solidFill>
              </a:rPr>
              <a:t>My Retirement Decisions</a:t>
            </a:r>
          </a:p>
          <a:p>
            <a:r>
              <a:rPr lang="en-US" dirty="0">
                <a:solidFill>
                  <a:schemeClr val="tx1"/>
                </a:solidFill>
              </a:rPr>
              <a:t>Protect Your Future</a:t>
            </a:r>
          </a:p>
          <a:p>
            <a:r>
              <a:rPr lang="en-US" dirty="0">
                <a:solidFill>
                  <a:schemeClr val="tx1"/>
                </a:solidFill>
              </a:rPr>
              <a:t>Retire Now or Later</a:t>
            </a:r>
          </a:p>
        </p:txBody>
      </p:sp>
    </p:spTree>
    <p:custDataLst>
      <p:tags r:id="rId1"/>
    </p:custDataLst>
    <p:extLst>
      <p:ext uri="{BB962C8B-B14F-4D97-AF65-F5344CB8AC3E}">
        <p14:creationId xmlns:p14="http://schemas.microsoft.com/office/powerpoint/2010/main" val="183814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in front of a computer&#10;&#10;Description automatically generated">
            <a:extLst>
              <a:ext uri="{FF2B5EF4-FFF2-40B4-BE49-F238E27FC236}">
                <a16:creationId xmlns:a16="http://schemas.microsoft.com/office/drawing/2014/main" id="{C092D71C-F676-0148-A5C8-C234BB168659}"/>
              </a:ext>
            </a:extLst>
          </p:cNvPr>
          <p:cNvPicPr>
            <a:picLocks noChangeAspect="1"/>
          </p:cNvPicPr>
          <p:nvPr/>
        </p:nvPicPr>
        <p:blipFill rotWithShape="1">
          <a:blip r:embed="rId4">
            <a:extLst>
              <a:ext uri="{28A0092B-C50C-407E-A947-70E740481C1C}">
                <a14:useLocalDpi xmlns:a14="http://schemas.microsoft.com/office/drawing/2010/main" val="0"/>
              </a:ext>
            </a:extLst>
          </a:blip>
          <a:srcRect t="8206" b="7447"/>
          <a:stretch/>
        </p:blipFill>
        <p:spPr>
          <a:xfrm>
            <a:off x="-1" y="0"/>
            <a:ext cx="12189215" cy="6858000"/>
          </a:xfrm>
          <a:prstGeom prst="rect">
            <a:avLst/>
          </a:prstGeom>
        </p:spPr>
      </p:pic>
      <p:sp>
        <p:nvSpPr>
          <p:cNvPr id="17" name="Rectangle 16">
            <a:extLst>
              <a:ext uri="{FF2B5EF4-FFF2-40B4-BE49-F238E27FC236}">
                <a16:creationId xmlns:a16="http://schemas.microsoft.com/office/drawing/2014/main" id="{AE44CB1F-31FA-5B4E-BF28-3DB435011D6A}"/>
              </a:ext>
            </a:extLst>
          </p:cNvPr>
          <p:cNvSpPr/>
          <p:nvPr/>
        </p:nvSpPr>
        <p:spPr>
          <a:xfrm>
            <a:off x="6796465" y="0"/>
            <a:ext cx="5199993"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Pension 2 logo">
            <a:extLst>
              <a:ext uri="{FF2B5EF4-FFF2-40B4-BE49-F238E27FC236}">
                <a16:creationId xmlns:a16="http://schemas.microsoft.com/office/drawing/2014/main" id="{8D6F71A2-196B-4E45-AFED-C2CB8C8CDE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6135" y="297306"/>
            <a:ext cx="4331614" cy="2165807"/>
          </a:xfrm>
          <a:prstGeom prst="rect">
            <a:avLst/>
          </a:prstGeom>
        </p:spPr>
      </p:pic>
      <p:pic>
        <p:nvPicPr>
          <p:cNvPr id="4" name="Graphic 3" descr="Laptop">
            <a:extLst>
              <a:ext uri="{FF2B5EF4-FFF2-40B4-BE49-F238E27FC236}">
                <a16:creationId xmlns:a16="http://schemas.microsoft.com/office/drawing/2014/main" id="{A162A549-93BE-4AD1-99C0-877510612D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6252" y="5130628"/>
            <a:ext cx="1032424" cy="1032424"/>
          </a:xfrm>
          <a:prstGeom prst="rect">
            <a:avLst/>
          </a:prstGeom>
        </p:spPr>
      </p:pic>
      <p:pic>
        <p:nvPicPr>
          <p:cNvPr id="6" name="Graphic 5" descr="Call center">
            <a:extLst>
              <a:ext uri="{FF2B5EF4-FFF2-40B4-BE49-F238E27FC236}">
                <a16:creationId xmlns:a16="http://schemas.microsoft.com/office/drawing/2014/main" id="{FC494812-1DC4-42DD-A28E-40B0399852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26252" y="3429000"/>
            <a:ext cx="1093573" cy="1093573"/>
          </a:xfrm>
          <a:prstGeom prst="rect">
            <a:avLst/>
          </a:prstGeom>
        </p:spPr>
      </p:pic>
      <p:sp>
        <p:nvSpPr>
          <p:cNvPr id="7" name="TextBox 6">
            <a:extLst>
              <a:ext uri="{FF2B5EF4-FFF2-40B4-BE49-F238E27FC236}">
                <a16:creationId xmlns:a16="http://schemas.microsoft.com/office/drawing/2014/main" id="{26607409-06BD-4315-80CA-66C2E9B4B4B4}"/>
              </a:ext>
            </a:extLst>
          </p:cNvPr>
          <p:cNvSpPr txBox="1"/>
          <p:nvPr/>
        </p:nvSpPr>
        <p:spPr>
          <a:xfrm>
            <a:off x="7213837" y="4502098"/>
            <a:ext cx="379893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888-394-2060</a:t>
            </a:r>
          </a:p>
        </p:txBody>
      </p:sp>
      <p:sp>
        <p:nvSpPr>
          <p:cNvPr id="9" name="TextBox 8">
            <a:extLst>
              <a:ext uri="{FF2B5EF4-FFF2-40B4-BE49-F238E27FC236}">
                <a16:creationId xmlns:a16="http://schemas.microsoft.com/office/drawing/2014/main" id="{A0E96334-72E8-446D-8A93-775FC3C6A626}"/>
              </a:ext>
            </a:extLst>
          </p:cNvPr>
          <p:cNvSpPr txBox="1"/>
          <p:nvPr/>
        </p:nvSpPr>
        <p:spPr>
          <a:xfrm>
            <a:off x="7126253" y="5982789"/>
            <a:ext cx="506296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Pension2.com</a:t>
            </a:r>
          </a:p>
        </p:txBody>
      </p:sp>
    </p:spTree>
    <p:custDataLst>
      <p:tags r:id="rId1"/>
    </p:custDataLst>
    <p:extLst>
      <p:ext uri="{BB962C8B-B14F-4D97-AF65-F5344CB8AC3E}">
        <p14:creationId xmlns:p14="http://schemas.microsoft.com/office/powerpoint/2010/main" val="3660571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D870E853-9599-894A-A358-8D561AC8D08D}"/>
              </a:ext>
            </a:extLst>
          </p:cNvPr>
          <p:cNvSpPr txBox="1">
            <a:spLocks/>
          </p:cNvSpPr>
          <p:nvPr/>
        </p:nvSpPr>
        <p:spPr>
          <a:xfrm>
            <a:off x="3609742" y="6073776"/>
            <a:ext cx="1036616" cy="784224"/>
          </a:xfrm>
          <a:prstGeom prst="rect">
            <a:avLst/>
          </a:prstGeom>
        </p:spPr>
        <p:txBody>
          <a:bodyPr vert="horz" lIns="57598" tIns="28799" rIns="57598" bIns="28799" rtlCol="0">
            <a:normAutofit/>
          </a:bodyPr>
          <a:lstStyle>
            <a:lvl1pPr marL="215900" indent="-215900" algn="l" defTabSz="287338" rtl="0" fontAlgn="base">
              <a:lnSpc>
                <a:spcPct val="110000"/>
              </a:lnSpc>
              <a:spcBef>
                <a:spcPct val="20000"/>
              </a:spcBef>
              <a:spcAft>
                <a:spcPct val="0"/>
              </a:spcAft>
              <a:buFont typeface="Arial" pitchFamily="34" charset="0"/>
              <a:buChar char="•"/>
              <a:defRPr sz="2300" kern="1200" spc="-31">
                <a:solidFill>
                  <a:srgbClr val="404040"/>
                </a:solidFill>
                <a:latin typeface="+mn-lt"/>
                <a:ea typeface="ＭＳ Ｐゴシック" pitchFamily="34" charset="-128"/>
                <a:cs typeface="+mn-cs"/>
              </a:defRPr>
            </a:lvl1pPr>
            <a:lvl2pPr marL="466725" indent="-179388" algn="l" defTabSz="287338" rtl="0" fontAlgn="base">
              <a:lnSpc>
                <a:spcPct val="110000"/>
              </a:lnSpc>
              <a:spcBef>
                <a:spcPct val="20000"/>
              </a:spcBef>
              <a:spcAft>
                <a:spcPct val="0"/>
              </a:spcAft>
              <a:buFont typeface="Arial" pitchFamily="34" charset="0"/>
              <a:buChar char="–"/>
              <a:defRPr sz="2000" kern="1200" spc="-31">
                <a:solidFill>
                  <a:srgbClr val="404040"/>
                </a:solidFill>
                <a:latin typeface="+mn-lt"/>
                <a:ea typeface="ＭＳ Ｐゴシック" pitchFamily="34" charset="-128"/>
                <a:cs typeface="+mn-cs"/>
              </a:defRPr>
            </a:lvl2pPr>
            <a:lvl3pPr marL="719138" indent="-142875" algn="l" defTabSz="287338" rtl="0" fontAlgn="base">
              <a:lnSpc>
                <a:spcPct val="110000"/>
              </a:lnSpc>
              <a:spcBef>
                <a:spcPct val="20000"/>
              </a:spcBef>
              <a:spcAft>
                <a:spcPct val="0"/>
              </a:spcAft>
              <a:buFont typeface="Arial" pitchFamily="34" charset="0"/>
              <a:buChar char="•"/>
              <a:defRPr kern="1200" spc="-31">
                <a:solidFill>
                  <a:srgbClr val="404040"/>
                </a:solidFill>
                <a:latin typeface="+mn-lt"/>
                <a:ea typeface="ＭＳ Ｐゴシック" pitchFamily="34" charset="-128"/>
                <a:cs typeface="+mn-cs"/>
              </a:defRPr>
            </a:lvl3pPr>
            <a:lvl4pPr marL="1006475"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4pPr>
            <a:lvl5pPr marL="1295400" indent="-142875" algn="l" defTabSz="287338" rtl="0" fontAlgn="base">
              <a:lnSpc>
                <a:spcPct val="110000"/>
              </a:lnSpc>
              <a:spcBef>
                <a:spcPct val="20000"/>
              </a:spcBef>
              <a:spcAft>
                <a:spcPct val="0"/>
              </a:spcAft>
              <a:buFont typeface="Arial" pitchFamily="34" charset="0"/>
              <a:buChar char="»"/>
              <a:defRPr sz="1500" kern="1200" spc="-31">
                <a:solidFill>
                  <a:srgbClr val="404040"/>
                </a:solidFill>
                <a:latin typeface="+mn-lt"/>
                <a:ea typeface="ＭＳ Ｐゴシック" pitchFamily="34" charset="-128"/>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a:lstStyle>
          <a:p>
            <a:pPr marL="0" marR="0" lvl="0" indent="0" algn="l" defTabSz="287338" rtl="0" eaLnBrk="1" fontAlgn="base" latinLnBrk="0" hangingPunct="1">
              <a:lnSpc>
                <a:spcPct val="110000"/>
              </a:lnSpc>
              <a:spcBef>
                <a:spcPct val="20000"/>
              </a:spcBef>
              <a:spcAft>
                <a:spcPct val="0"/>
              </a:spcAft>
              <a:buClrTx/>
              <a:buSzTx/>
              <a:buFont typeface="Arial" pitchFamily="34" charset="0"/>
              <a:buNone/>
              <a:tabLst/>
              <a:defRPr/>
            </a:pPr>
            <a:endParaRPr kumimoji="0" lang="en-US" sz="4000" b="0" i="0" u="none" strike="noStrike" kern="1200" cap="none" spc="-31" normalizeH="0" baseline="0" noProof="0">
              <a:ln>
                <a:noFill/>
              </a:ln>
              <a:solidFill>
                <a:srgbClr val="000000"/>
              </a:solidFill>
              <a:effectLst/>
              <a:uLnTx/>
              <a:uFillTx/>
              <a:latin typeface="Arial"/>
              <a:ea typeface="ＭＳ Ｐゴシック" pitchFamily="34" charset="-128"/>
              <a:cs typeface="+mn-cs"/>
            </a:endParaRPr>
          </a:p>
        </p:txBody>
      </p:sp>
      <p:pic>
        <p:nvPicPr>
          <p:cNvPr id="21" name="Content Placeholder 13" descr="Questions with solid fill">
            <a:extLst>
              <a:ext uri="{FF2B5EF4-FFF2-40B4-BE49-F238E27FC236}">
                <a16:creationId xmlns:a16="http://schemas.microsoft.com/office/drawing/2014/main" id="{E7561926-7DCD-45D1-BAA0-A849D878B55C}"/>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7160" y="1620520"/>
            <a:ext cx="4023360" cy="4023360"/>
          </a:xfrm>
        </p:spPr>
      </p:pic>
      <p:sp>
        <p:nvSpPr>
          <p:cNvPr id="22" name="Rectangle 21">
            <a:extLst>
              <a:ext uri="{FF2B5EF4-FFF2-40B4-BE49-F238E27FC236}">
                <a16:creationId xmlns:a16="http://schemas.microsoft.com/office/drawing/2014/main" id="{B3AC49FB-B9DC-498B-839A-F20A607C7BF0}"/>
              </a:ext>
            </a:extLst>
          </p:cNvPr>
          <p:cNvSpPr/>
          <p:nvPr/>
        </p:nvSpPr>
        <p:spPr>
          <a:xfrm>
            <a:off x="1167713" y="1620520"/>
            <a:ext cx="3760672" cy="1323439"/>
          </a:xfrm>
          <a:prstGeom prst="rect">
            <a:avLst/>
          </a:prstGeom>
        </p:spPr>
        <p:txBody>
          <a:bodyPr wrap="square">
            <a:spAutoFit/>
          </a:bodyPr>
          <a:lstStyle/>
          <a:p>
            <a:pPr algn="ctr"/>
            <a:r>
              <a:rPr lang="en-US" sz="4000" b="1" dirty="0" err="1"/>
              <a:t>CalSTRS.com</a:t>
            </a:r>
            <a:br>
              <a:rPr lang="en-US" sz="4000" b="1" dirty="0"/>
            </a:br>
            <a:r>
              <a:rPr lang="en-US" sz="4000" b="1" i="1" dirty="0" err="1"/>
              <a:t>my</a:t>
            </a:r>
            <a:r>
              <a:rPr lang="en-US" sz="4000" b="1" dirty="0" err="1"/>
              <a:t>CalSTRS</a:t>
            </a:r>
            <a:endParaRPr lang="en-US" sz="4000" b="1" dirty="0"/>
          </a:p>
        </p:txBody>
      </p:sp>
      <p:sp>
        <p:nvSpPr>
          <p:cNvPr id="4" name="Title 1">
            <a:extLst>
              <a:ext uri="{FF2B5EF4-FFF2-40B4-BE49-F238E27FC236}">
                <a16:creationId xmlns:a16="http://schemas.microsoft.com/office/drawing/2014/main" id="{B3043449-F5D8-62C5-B03C-16DF1200C2A5}"/>
              </a:ext>
            </a:extLst>
          </p:cNvPr>
          <p:cNvSpPr txBox="1">
            <a:spLocks/>
          </p:cNvSpPr>
          <p:nvPr/>
        </p:nvSpPr>
        <p:spPr>
          <a:xfrm>
            <a:off x="803985" y="2936383"/>
            <a:ext cx="4395216" cy="1803043"/>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a:t>800-228-5453</a:t>
            </a:r>
            <a:br>
              <a:rPr lang="en-US" sz="4000"/>
            </a:br>
            <a:r>
              <a:rPr lang="en-US" sz="2000"/>
              <a:t>*Press 2 for Customer Service.</a:t>
            </a:r>
            <a:br>
              <a:rPr lang="en-US" sz="4000"/>
            </a:br>
            <a:r>
              <a:rPr lang="en-US" sz="4000"/>
              <a:t>Monday – Friday</a:t>
            </a:r>
            <a:br>
              <a:rPr lang="en-US" sz="4000"/>
            </a:br>
            <a:r>
              <a:rPr lang="en-US" sz="4000"/>
              <a:t>8 a.m. – 5 p.m.</a:t>
            </a:r>
            <a:endParaRPr lang="en-US" sz="4000" dirty="0"/>
          </a:p>
        </p:txBody>
      </p:sp>
    </p:spTree>
    <p:custDataLst>
      <p:tags r:id="rId1"/>
    </p:custDataLst>
    <p:extLst>
      <p:ext uri="{BB962C8B-B14F-4D97-AF65-F5344CB8AC3E}">
        <p14:creationId xmlns:p14="http://schemas.microsoft.com/office/powerpoint/2010/main" val="123195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7" descr="Graphical user interface, website&#10;&#10;Description automatically generated">
            <a:extLst>
              <a:ext uri="{FF2B5EF4-FFF2-40B4-BE49-F238E27FC236}">
                <a16:creationId xmlns:a16="http://schemas.microsoft.com/office/drawing/2014/main" id="{2D179959-E3A3-409A-970E-C1DD4F8F7D94}"/>
              </a:ext>
            </a:extLst>
          </p:cNvPr>
          <p:cNvPicPr>
            <a:picLocks noChangeAspect="1"/>
          </p:cNvPicPr>
          <p:nvPr/>
        </p:nvPicPr>
        <p:blipFill rotWithShape="1">
          <a:blip r:embed="rId4"/>
          <a:srcRect l="7842" r="7842" b="3846"/>
          <a:stretch/>
        </p:blipFill>
        <p:spPr>
          <a:xfrm>
            <a:off x="0" y="0"/>
            <a:ext cx="12192000" cy="6858000"/>
          </a:xfrm>
          <a:prstGeom prst="rect">
            <a:avLst/>
          </a:prstGeom>
        </p:spPr>
      </p:pic>
      <p:sp>
        <p:nvSpPr>
          <p:cNvPr id="6" name="Arrow: Right 5">
            <a:extLst>
              <a:ext uri="{FF2B5EF4-FFF2-40B4-BE49-F238E27FC236}">
                <a16:creationId xmlns:a16="http://schemas.microsoft.com/office/drawing/2014/main" id="{6D6FB396-CCD4-4361-A4DD-4991D0D8CF0A}"/>
              </a:ext>
            </a:extLst>
          </p:cNvPr>
          <p:cNvSpPr/>
          <p:nvPr/>
        </p:nvSpPr>
        <p:spPr>
          <a:xfrm rot="19516029">
            <a:off x="2966557" y="1163232"/>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7289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BCE913EB-5730-49CD-A4B6-3E7523E45560}"/>
              </a:ext>
            </a:extLst>
          </p:cNvPr>
          <p:cNvPicPr>
            <a:picLocks noChangeAspect="1"/>
          </p:cNvPicPr>
          <p:nvPr/>
        </p:nvPicPr>
        <p:blipFill rotWithShape="1">
          <a:blip r:embed="rId4"/>
          <a:srcRect l="7844" r="7844" b="3846"/>
          <a:stretch/>
        </p:blipFill>
        <p:spPr>
          <a:xfrm>
            <a:off x="1" y="0"/>
            <a:ext cx="12192000" cy="6858000"/>
          </a:xfrm>
          <a:prstGeom prst="rect">
            <a:avLst/>
          </a:prstGeom>
        </p:spPr>
      </p:pic>
      <p:sp>
        <p:nvSpPr>
          <p:cNvPr id="5" name="Arrow: Right 4">
            <a:extLst>
              <a:ext uri="{FF2B5EF4-FFF2-40B4-BE49-F238E27FC236}">
                <a16:creationId xmlns:a16="http://schemas.microsoft.com/office/drawing/2014/main" id="{97C73648-6A60-468D-9271-D96A2AA18C07}"/>
              </a:ext>
            </a:extLst>
          </p:cNvPr>
          <p:cNvSpPr/>
          <p:nvPr/>
        </p:nvSpPr>
        <p:spPr>
          <a:xfrm rot="20971309">
            <a:off x="2781108" y="1931556"/>
            <a:ext cx="548640" cy="365760"/>
          </a:xfrm>
          <a:prstGeom prst="rightArrow">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95542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CB0C23-6EDC-5846-F6D9-BA938088655D}"/>
              </a:ext>
            </a:extLst>
          </p:cNvPr>
          <p:cNvPicPr>
            <a:picLocks noChangeAspect="1"/>
          </p:cNvPicPr>
          <p:nvPr/>
        </p:nvPicPr>
        <p:blipFill rotWithShape="1">
          <a:blip r:embed="rId4">
            <a:extLst>
              <a:ext uri="{28A0092B-C50C-407E-A947-70E740481C1C}">
                <a14:useLocalDpi xmlns:a14="http://schemas.microsoft.com/office/drawing/2010/main" val="0"/>
              </a:ext>
            </a:extLst>
          </a:blip>
          <a:srcRect l="14243" r="14243"/>
          <a:stretch/>
        </p:blipFill>
        <p:spPr>
          <a:xfrm>
            <a:off x="979324" y="0"/>
            <a:ext cx="10083097" cy="6857999"/>
          </a:xfrm>
          <a:prstGeom prst="rect">
            <a:avLst/>
          </a:prstGeom>
        </p:spPr>
      </p:pic>
      <p:sp>
        <p:nvSpPr>
          <p:cNvPr id="4" name="Arrow: Right 3">
            <a:extLst>
              <a:ext uri="{FF2B5EF4-FFF2-40B4-BE49-F238E27FC236}">
                <a16:creationId xmlns:a16="http://schemas.microsoft.com/office/drawing/2014/main" id="{95B11F49-E2E8-D8C8-3F25-B3901504136B}"/>
              </a:ext>
            </a:extLst>
          </p:cNvPr>
          <p:cNvSpPr/>
          <p:nvPr/>
        </p:nvSpPr>
        <p:spPr>
          <a:xfrm rot="5400000">
            <a:off x="11353800" y="6264275"/>
            <a:ext cx="548640" cy="365760"/>
          </a:xfrm>
          <a:prstGeom prst="rightArrow">
            <a:avLst/>
          </a:prstGeom>
          <a:solidFill>
            <a:schemeClr val="bg2">
              <a:lumMod val="9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9930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0"/>
                                  </p:stCondLst>
                                  <p:childTnLst>
                                    <p:animClr clrSpc="rgb" dir="cw">
                                      <p:cBhvr>
                                        <p:cTn id="6" dur="2000" fill="hold"/>
                                        <p:tgtEl>
                                          <p:spTgt spid="4"/>
                                        </p:tgtEl>
                                        <p:attrNameLst>
                                          <p:attrName>fillcolor</p:attrName>
                                        </p:attrNameLst>
                                      </p:cBhvr>
                                      <p:to>
                                        <a:srgbClr val="002060"/>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Dw8luMYp"/>
  <p:tag name="ARTICULATE_DESIGN_ID_1_OFFICE THEME" val="vbk7MZIU"/>
  <p:tag name="ARTICULATE_SLIDE_THUMBNAIL_REFRESH" val="1"/>
  <p:tag name="ARTICULATE_PROJECT_OPEN" val="0"/>
  <p:tag name="ARTICULATE_SLIDE_COUNT" val="6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0CEBFB-F564-4DAB-82F1-D6152971F92D}"/>
</file>

<file path=customXml/itemProps2.xml><?xml version="1.0" encoding="utf-8"?>
<ds:datastoreItem xmlns:ds="http://schemas.openxmlformats.org/officeDocument/2006/customXml" ds:itemID="{10F5BD8F-3435-4C13-A244-46146064B68B}">
  <ds:schemaRefs>
    <ds:schemaRef ds:uri="http://purl.org/dc/terms/"/>
    <ds:schemaRef ds:uri="http://schemas.openxmlformats.org/package/2006/metadata/core-properties"/>
    <ds:schemaRef ds:uri="http://schemas.microsoft.com/office/2006/documentManagement/types"/>
    <ds:schemaRef ds:uri="eaca6531-de42-4d1a-9a99-812504dc1e74"/>
    <ds:schemaRef ds:uri="http://schemas.microsoft.com/office/infopath/2007/PartnerControls"/>
    <ds:schemaRef ds:uri="http://purl.org/dc/elements/1.1/"/>
    <ds:schemaRef ds:uri="http://schemas.microsoft.com/office/2006/metadata/properties"/>
    <ds:schemaRef ds:uri="185d446d-8075-4b8c-a1bd-3252dd21adcc"/>
    <ds:schemaRef ds:uri="http://www.w3.org/XML/1998/namespace"/>
    <ds:schemaRef ds:uri="http://purl.org/dc/dcmitype/"/>
  </ds:schemaRefs>
</ds:datastoreItem>
</file>

<file path=customXml/itemProps3.xml><?xml version="1.0" encoding="utf-8"?>
<ds:datastoreItem xmlns:ds="http://schemas.openxmlformats.org/officeDocument/2006/customXml" ds:itemID="{DCBE1172-2131-44C7-AC6C-2C8B5070D8E0}"/>
</file>

<file path=docProps/app.xml><?xml version="1.0" encoding="utf-8"?>
<Properties xmlns="http://schemas.openxmlformats.org/officeDocument/2006/extended-properties" xmlns:vt="http://schemas.openxmlformats.org/officeDocument/2006/docPropsVTypes">
  <Template/>
  <TotalTime>0</TotalTime>
  <Words>7976</Words>
  <Application>Microsoft Office PowerPoint</Application>
  <PresentationFormat>Widescreen</PresentationFormat>
  <Paragraphs>922</Paragraphs>
  <Slides>63</Slides>
  <Notes>63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63</vt:i4>
      </vt:variant>
    </vt:vector>
  </HeadingPairs>
  <TitlesOfParts>
    <vt:vector size="69" baseType="lpstr">
      <vt:lpstr>MS PGothic</vt:lpstr>
      <vt:lpstr>Arial</vt:lpstr>
      <vt:lpstr>Calibri</vt:lpstr>
      <vt:lpstr>franklin-gothic-urw</vt:lpstr>
      <vt:lpstr>1_Office Theme</vt:lpstr>
      <vt:lpstr>Office Theme</vt:lpstr>
      <vt:lpstr>Near Retirement Educator   Learn and Discover</vt:lpstr>
      <vt:lpstr>Trust       , not impersonators  </vt:lpstr>
      <vt:lpstr>Trust       , not impersonators  </vt:lpstr>
      <vt:lpstr>Objectives</vt:lpstr>
      <vt:lpstr>Near Retirement webpage  on CalSTRS.com</vt:lpstr>
      <vt:lpstr>Near Retirement webpage</vt:lpstr>
      <vt:lpstr>PowerPoint Presentation</vt:lpstr>
      <vt:lpstr>PowerPoint Presentation</vt:lpstr>
      <vt:lpstr>PowerPoint Presentation</vt:lpstr>
      <vt:lpstr>PowerPoint Presentation</vt:lpstr>
      <vt:lpstr>PowerPoint Presentation</vt:lpstr>
      <vt:lpstr>Your myCalSTRS account</vt:lpstr>
      <vt:lpstr>PowerPoint Presentation</vt:lpstr>
      <vt:lpstr>Know your near retirement benefits</vt:lpstr>
      <vt:lpstr>PowerPoint Presentation</vt:lpstr>
      <vt:lpstr>Learn and Discover: Near Retirement</vt:lpstr>
      <vt:lpstr>PowerPoint Presentation</vt:lpstr>
      <vt:lpstr>Near retirement checklist</vt:lpstr>
      <vt:lpstr>PowerPoint Presentation</vt:lpstr>
      <vt:lpstr>Attend a near retirement webinar</vt:lpstr>
      <vt:lpstr>PowerPoint Presentation</vt:lpstr>
      <vt:lpstr>Boost your retirement savings  with Pension2</vt:lpstr>
      <vt:lpstr>PowerPoint Presentation</vt:lpstr>
      <vt:lpstr>Ready to Retire</vt:lpstr>
      <vt:lpstr>Apply for retirement</vt:lpstr>
      <vt:lpstr>PowerPoint Presentation</vt:lpstr>
      <vt:lpstr>Retirement Benefits Calculator</vt:lpstr>
      <vt:lpstr> </vt:lpstr>
      <vt:lpstr>PowerPoint Presentation</vt:lpstr>
      <vt:lpstr>PowerPoint Presentation</vt:lpstr>
      <vt:lpstr>PowerPoint Presentation</vt:lpstr>
      <vt:lpstr>Your Retirement Progress Report</vt:lpstr>
      <vt:lpstr>Page 1</vt:lpstr>
      <vt:lpstr>Page 1</vt:lpstr>
      <vt:lpstr>Page 2</vt:lpstr>
      <vt:lpstr>What’s not included in your RPR?</vt:lpstr>
      <vt:lpstr>PowerPoint Presentation</vt:lpstr>
      <vt:lpstr>PowerPoint Presentation</vt:lpstr>
      <vt:lpstr>PowerPoint Presentation</vt:lpstr>
      <vt:lpstr>PowerPoint Presentation</vt:lpstr>
      <vt:lpstr>Increase your monthly benefit </vt:lpstr>
      <vt:lpstr>Page 2</vt:lpstr>
      <vt:lpstr>Preretirement election of an option</vt:lpstr>
      <vt:lpstr>Preretirement election of an option</vt:lpstr>
      <vt:lpstr>Page 3</vt:lpstr>
      <vt:lpstr>One-time death benefit</vt:lpstr>
      <vt:lpstr>Recipient designation</vt:lpstr>
      <vt:lpstr>Protecting a loved one  Recap</vt:lpstr>
      <vt:lpstr>Page 3</vt:lpstr>
      <vt:lpstr>Survivor Benefits brochure </vt:lpstr>
      <vt:lpstr>Page 3</vt:lpstr>
      <vt:lpstr>Page 4</vt:lpstr>
      <vt:lpstr>Page 4</vt:lpstr>
      <vt:lpstr>PowerPoint Presentation</vt:lpstr>
      <vt:lpstr>Additional resources to  prepare for retirement</vt:lpstr>
      <vt:lpstr>PowerPoint Presentation</vt:lpstr>
      <vt:lpstr>PowerPoint Presentation</vt:lpstr>
      <vt:lpstr>Voya Representatives for CalSTRS Pension2</vt:lpstr>
      <vt:lpstr>Be your own advocate</vt:lpstr>
      <vt:lpstr>Page 5</vt:lpstr>
      <vt:lpstr>For more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Midcareer Educator:  Learn and Discover</dc:title>
  <dc:creator/>
  <cp:lastModifiedBy/>
  <cp:revision>3</cp:revision>
  <dcterms:created xsi:type="dcterms:W3CDTF">2021-06-16T00:05:21Z</dcterms:created>
  <dcterms:modified xsi:type="dcterms:W3CDTF">2024-09-13T23:12:02Z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92AC227E-BD05-48DE-B4C0-7A5391641520</vt:lpwstr>
  </property>
  <property fmtid="{D5CDD505-2E9C-101B-9397-08002B2CF9AE}" pid="3" name="ArticulatePath">
    <vt:lpwstr>https://calstrs-my.sharepoint.com/personal/lsaechao_calstrs_com/Documents/Desktop/Liew S/_PDT/Work Projects/2022/Flash Drive Update/Near Retirement/Near Retirement Learn &amp; Discover</vt:lpwstr>
  </property>
  <property fmtid="{D5CDD505-2E9C-101B-9397-08002B2CF9AE}" pid="4" name="ContentTypeId">
    <vt:lpwstr>0x010100630DFFB4C7294348A6BF8F216989C121</vt:lpwstr>
  </property>
  <property fmtid="{D5CDD505-2E9C-101B-9397-08002B2CF9AE}" pid="5" name="Order">
    <vt:lpwstr>100.000000000000</vt:lpwstr>
  </property>
  <property fmtid="{D5CDD505-2E9C-101B-9397-08002B2CF9AE}" pid="6" name="MediaServiceImageTags">
    <vt:lpwstr/>
  </property>
</Properties>
</file>