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6"/>
  </p:notesMasterIdLst>
  <p:sldIdLst>
    <p:sldId id="257" r:id="rId5"/>
    <p:sldId id="258" r:id="rId6"/>
    <p:sldId id="259" r:id="rId7"/>
    <p:sldId id="260" r:id="rId8"/>
    <p:sldId id="263" r:id="rId9"/>
    <p:sldId id="332" r:id="rId10"/>
    <p:sldId id="266" r:id="rId11"/>
    <p:sldId id="338" r:id="rId12"/>
    <p:sldId id="268" r:id="rId13"/>
    <p:sldId id="337" r:id="rId14"/>
    <p:sldId id="270" r:id="rId15"/>
    <p:sldId id="299" r:id="rId16"/>
    <p:sldId id="271" r:id="rId17"/>
    <p:sldId id="273" r:id="rId18"/>
    <p:sldId id="274" r:id="rId19"/>
    <p:sldId id="278" r:id="rId20"/>
    <p:sldId id="276" r:id="rId21"/>
    <p:sldId id="277" r:id="rId22"/>
    <p:sldId id="280" r:id="rId23"/>
    <p:sldId id="333" r:id="rId24"/>
    <p:sldId id="279" r:id="rId25"/>
    <p:sldId id="287" r:id="rId26"/>
    <p:sldId id="289" r:id="rId27"/>
    <p:sldId id="290" r:id="rId28"/>
    <p:sldId id="298" r:id="rId29"/>
    <p:sldId id="294" r:id="rId30"/>
    <p:sldId id="292" r:id="rId31"/>
    <p:sldId id="300" r:id="rId32"/>
    <p:sldId id="301" r:id="rId33"/>
    <p:sldId id="309" r:id="rId34"/>
    <p:sldId id="302" r:id="rId35"/>
    <p:sldId id="303" r:id="rId36"/>
    <p:sldId id="305" r:id="rId37"/>
    <p:sldId id="306" r:id="rId38"/>
    <p:sldId id="307" r:id="rId39"/>
    <p:sldId id="310" r:id="rId40"/>
    <p:sldId id="342" r:id="rId41"/>
    <p:sldId id="312" r:id="rId42"/>
    <p:sldId id="314" r:id="rId43"/>
    <p:sldId id="317" r:id="rId44"/>
    <p:sldId id="343" r:id="rId45"/>
    <p:sldId id="318" r:id="rId46"/>
    <p:sldId id="331" r:id="rId47"/>
    <p:sldId id="320" r:id="rId48"/>
    <p:sldId id="321" r:id="rId49"/>
    <p:sldId id="324" r:id="rId50"/>
    <p:sldId id="325" r:id="rId51"/>
    <p:sldId id="326" r:id="rId52"/>
    <p:sldId id="327" r:id="rId53"/>
    <p:sldId id="328" r:id="rId54"/>
    <p:sldId id="329"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2OhxCX0Cj5D6hfFJh+iUVA==" hashData="eQdD+n3mt0fiZnpRj6qf3CI2CAcFuSOrY+e1IDmSm18rUtrScvNwguA3tt7jlvzdmjH0qHLt5Oa9MfAuTqKjtw=="/>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6A272B-E4B2-D362-5D38-D43AC8E4A8F2}" name="Nicole Wible" initials="NW" userId="S::NWible@calstrs.com::a0e7e227-9248-44ec-a601-84519f6eb189" providerId="AD"/>
  <p188:author id="{7095993D-22EF-3690-CB08-7AE20A5BE08B}" name="Sienna Engstrom" initials="" userId="S::SEngstrom@calstrs.com::e4c28168-71da-40a7-abe0-43e608ce5b39" providerId="AD"/>
  <p188:author id="{1A45667F-3DD1-7D8E-D2E7-20D6214F82EE}" name="Tamara De La Rosa" initials="TDLR" userId="S::TDeLaRosa@calstrs.com::3f657bfe-59ce-4777-93d5-36e4b5922628" providerId="AD"/>
  <p188:author id="{297DDEE3-7CF8-83ED-A9BB-8F3D1C47A972}" name="Renee Evarts" initials="RE" userId="S::REvarts@calstrs.com::b422f266-834d-479a-9bc0-e6f570ba93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004F"/>
    <a:srgbClr val="945FBF"/>
    <a:srgbClr val="576ED6"/>
    <a:srgbClr val="112D18"/>
    <a:srgbClr val="518159"/>
    <a:srgbClr val="BF9F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3" autoAdjust="0"/>
    <p:restoredTop sz="50764" autoAdjust="0"/>
  </p:normalViewPr>
  <p:slideViewPr>
    <p:cSldViewPr snapToGrid="0">
      <p:cViewPr varScale="1">
        <p:scale>
          <a:sx n="54" d="100"/>
          <a:sy n="54" d="100"/>
        </p:scale>
        <p:origin x="3114" y="84"/>
      </p:cViewPr>
      <p:guideLst/>
    </p:cSldViewPr>
  </p:slideViewPr>
  <p:outlineViewPr>
    <p:cViewPr>
      <p:scale>
        <a:sx n="33" d="100"/>
        <a:sy n="33" d="100"/>
      </p:scale>
      <p:origin x="0" y="-11112"/>
    </p:cViewPr>
  </p:outlineViewPr>
  <p:notesTextViewPr>
    <p:cViewPr>
      <p:scale>
        <a:sx n="125" d="100"/>
        <a:sy n="125" d="100"/>
      </p:scale>
      <p:origin x="0" y="-2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lly Vang" userId="fc2a6251-df01-4c41-a5eb-bd2c3dc4e609" providerId="ADAL" clId="{AE0DCC18-875F-4ABE-8FC6-58113779AA29}"/>
    <pc:docChg chg="undo custSel delSld modSld">
      <pc:chgData name="Dolly Vang" userId="fc2a6251-df01-4c41-a5eb-bd2c3dc4e609" providerId="ADAL" clId="{AE0DCC18-875F-4ABE-8FC6-58113779AA29}" dt="2024-09-16T17:23:13.305" v="1151" actId="20577"/>
      <pc:docMkLst>
        <pc:docMk/>
      </pc:docMkLst>
      <pc:sldChg chg="modNotesTx">
        <pc:chgData name="Dolly Vang" userId="fc2a6251-df01-4c41-a5eb-bd2c3dc4e609" providerId="ADAL" clId="{AE0DCC18-875F-4ABE-8FC6-58113779AA29}" dt="2024-09-16T16:11:48.990" v="61" actId="20577"/>
        <pc:sldMkLst>
          <pc:docMk/>
          <pc:sldMk cId="2515051706" sldId="257"/>
        </pc:sldMkLst>
      </pc:sldChg>
      <pc:sldChg chg="modNotesTx">
        <pc:chgData name="Dolly Vang" userId="fc2a6251-df01-4c41-a5eb-bd2c3dc4e609" providerId="ADAL" clId="{AE0DCC18-875F-4ABE-8FC6-58113779AA29}" dt="2024-09-16T16:54:17.068" v="465" actId="20577"/>
        <pc:sldMkLst>
          <pc:docMk/>
          <pc:sldMk cId="642193303" sldId="259"/>
        </pc:sldMkLst>
      </pc:sldChg>
      <pc:sldChg chg="modNotesTx">
        <pc:chgData name="Dolly Vang" userId="fc2a6251-df01-4c41-a5eb-bd2c3dc4e609" providerId="ADAL" clId="{AE0DCC18-875F-4ABE-8FC6-58113779AA29}" dt="2024-09-16T16:56:30.139" v="520" actId="20577"/>
        <pc:sldMkLst>
          <pc:docMk/>
          <pc:sldMk cId="3963598460" sldId="263"/>
        </pc:sldMkLst>
      </pc:sldChg>
      <pc:sldChg chg="modNotesTx">
        <pc:chgData name="Dolly Vang" userId="fc2a6251-df01-4c41-a5eb-bd2c3dc4e609" providerId="ADAL" clId="{AE0DCC18-875F-4ABE-8FC6-58113779AA29}" dt="2024-09-16T17:05:41.950" v="777" actId="20577"/>
        <pc:sldMkLst>
          <pc:docMk/>
          <pc:sldMk cId="2501309583" sldId="287"/>
        </pc:sldMkLst>
      </pc:sldChg>
      <pc:sldChg chg="modNotesTx">
        <pc:chgData name="Dolly Vang" userId="fc2a6251-df01-4c41-a5eb-bd2c3dc4e609" providerId="ADAL" clId="{AE0DCC18-875F-4ABE-8FC6-58113779AA29}" dt="2024-09-16T17:11:23.519" v="1123" actId="20577"/>
        <pc:sldMkLst>
          <pc:docMk/>
          <pc:sldMk cId="293885740" sldId="289"/>
        </pc:sldMkLst>
      </pc:sldChg>
      <pc:sldChg chg="modNotesTx">
        <pc:chgData name="Dolly Vang" userId="fc2a6251-df01-4c41-a5eb-bd2c3dc4e609" providerId="ADAL" clId="{AE0DCC18-875F-4ABE-8FC6-58113779AA29}" dt="2024-09-16T17:23:13.305" v="1151" actId="20577"/>
        <pc:sldMkLst>
          <pc:docMk/>
          <pc:sldMk cId="1565175954" sldId="290"/>
        </pc:sldMkLst>
      </pc:sldChg>
      <pc:sldChg chg="modNotesTx">
        <pc:chgData name="Dolly Vang" userId="fc2a6251-df01-4c41-a5eb-bd2c3dc4e609" providerId="ADAL" clId="{AE0DCC18-875F-4ABE-8FC6-58113779AA29}" dt="2024-09-16T16:42:36.475" v="408" actId="20577"/>
        <pc:sldMkLst>
          <pc:docMk/>
          <pc:sldMk cId="2162775870" sldId="302"/>
        </pc:sldMkLst>
      </pc:sldChg>
      <pc:sldChg chg="modNotesTx">
        <pc:chgData name="Dolly Vang" userId="fc2a6251-df01-4c41-a5eb-bd2c3dc4e609" providerId="ADAL" clId="{AE0DCC18-875F-4ABE-8FC6-58113779AA29}" dt="2024-09-16T16:43:36.244" v="409" actId="20577"/>
        <pc:sldMkLst>
          <pc:docMk/>
          <pc:sldMk cId="3934703965" sldId="303"/>
        </pc:sldMkLst>
      </pc:sldChg>
      <pc:sldChg chg="modNotesTx">
        <pc:chgData name="Dolly Vang" userId="fc2a6251-df01-4c41-a5eb-bd2c3dc4e609" providerId="ADAL" clId="{AE0DCC18-875F-4ABE-8FC6-58113779AA29}" dt="2024-09-16T16:46:32.746" v="429" actId="20577"/>
        <pc:sldMkLst>
          <pc:docMk/>
          <pc:sldMk cId="3786716025" sldId="306"/>
        </pc:sldMkLst>
      </pc:sldChg>
      <pc:sldChg chg="modNotesTx">
        <pc:chgData name="Dolly Vang" userId="fc2a6251-df01-4c41-a5eb-bd2c3dc4e609" providerId="ADAL" clId="{AE0DCC18-875F-4ABE-8FC6-58113779AA29}" dt="2024-09-16T16:46:15.311" v="415" actId="20577"/>
        <pc:sldMkLst>
          <pc:docMk/>
          <pc:sldMk cId="2283277040" sldId="310"/>
        </pc:sldMkLst>
      </pc:sldChg>
      <pc:sldChg chg="modNotesTx">
        <pc:chgData name="Dolly Vang" userId="fc2a6251-df01-4c41-a5eb-bd2c3dc4e609" providerId="ADAL" clId="{AE0DCC18-875F-4ABE-8FC6-58113779AA29}" dt="2024-09-16T16:47:57.248" v="431" actId="20577"/>
        <pc:sldMkLst>
          <pc:docMk/>
          <pc:sldMk cId="891675876" sldId="314"/>
        </pc:sldMkLst>
      </pc:sldChg>
      <pc:sldChg chg="modNotesTx">
        <pc:chgData name="Dolly Vang" userId="fc2a6251-df01-4c41-a5eb-bd2c3dc4e609" providerId="ADAL" clId="{AE0DCC18-875F-4ABE-8FC6-58113779AA29}" dt="2024-09-16T16:51:41.371" v="438" actId="20577"/>
        <pc:sldMkLst>
          <pc:docMk/>
          <pc:sldMk cId="2727458740" sldId="327"/>
        </pc:sldMkLst>
      </pc:sldChg>
      <pc:sldChg chg="modSp mod modNotesTx">
        <pc:chgData name="Dolly Vang" userId="fc2a6251-df01-4c41-a5eb-bd2c3dc4e609" providerId="ADAL" clId="{AE0DCC18-875F-4ABE-8FC6-58113779AA29}" dt="2024-09-16T16:53:02.668" v="449" actId="20577"/>
        <pc:sldMkLst>
          <pc:docMk/>
          <pc:sldMk cId="1542945600" sldId="328"/>
        </pc:sldMkLst>
        <pc:spChg chg="mod">
          <ac:chgData name="Dolly Vang" userId="fc2a6251-df01-4c41-a5eb-bd2c3dc4e609" providerId="ADAL" clId="{AE0DCC18-875F-4ABE-8FC6-58113779AA29}" dt="2024-09-16T15:55:16.977" v="39" actId="20577"/>
          <ac:spMkLst>
            <pc:docMk/>
            <pc:sldMk cId="1542945600" sldId="328"/>
            <ac:spMk id="33" creationId="{49C69853-D6F4-38FC-E1DE-6C01B52393AD}"/>
          </ac:spMkLst>
        </pc:spChg>
      </pc:sldChg>
      <pc:sldChg chg="del">
        <pc:chgData name="Dolly Vang" userId="fc2a6251-df01-4c41-a5eb-bd2c3dc4e609" providerId="ADAL" clId="{AE0DCC18-875F-4ABE-8FC6-58113779AA29}" dt="2024-09-16T16:03:27.597" v="40" actId="47"/>
        <pc:sldMkLst>
          <pc:docMk/>
          <pc:sldMk cId="252661696" sldId="330"/>
        </pc:sldMkLst>
      </pc:sldChg>
      <pc:sldChg chg="modNotesTx">
        <pc:chgData name="Dolly Vang" userId="fc2a6251-df01-4c41-a5eb-bd2c3dc4e609" providerId="ADAL" clId="{AE0DCC18-875F-4ABE-8FC6-58113779AA29}" dt="2024-09-16T16:16:46.901" v="84" actId="20577"/>
        <pc:sldMkLst>
          <pc:docMk/>
          <pc:sldMk cId="2164595471" sldId="333"/>
        </pc:sldMkLst>
      </pc:sldChg>
    </pc:docChg>
  </pc:docChgLst>
  <pc:docChgLst>
    <pc:chgData name="Diana Kibunguchy" userId="fbf1e545-0ad8-46c9-ac4c-2ccc0303bad5" providerId="ADAL" clId="{BBA6D4D8-EF05-43A9-8BE5-4986F72818BD}"/>
    <pc:docChg chg="modSld">
      <pc:chgData name="Diana Kibunguchy" userId="fbf1e545-0ad8-46c9-ac4c-2ccc0303bad5" providerId="ADAL" clId="{BBA6D4D8-EF05-43A9-8BE5-4986F72818BD}" dt="2024-06-28T19:48:24.155" v="7" actId="20577"/>
      <pc:docMkLst>
        <pc:docMk/>
      </pc:docMkLst>
      <pc:sldChg chg="modNotesTx">
        <pc:chgData name="Diana Kibunguchy" userId="fbf1e545-0ad8-46c9-ac4c-2ccc0303bad5" providerId="ADAL" clId="{BBA6D4D8-EF05-43A9-8BE5-4986F72818BD}" dt="2024-06-28T19:48:24.155" v="7" actId="20577"/>
        <pc:sldMkLst>
          <pc:docMk/>
          <pc:sldMk cId="2283277040"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2AF8D-31CC-4797-8C89-4D009322EFA8}" type="datetimeFigureOut">
              <a:rPr lang="en-US" smtClean="0"/>
              <a:t>9/16/2024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53BBE-694D-49A0-98B4-9B81E661328D}" type="slidenum">
              <a:rPr lang="en-US" smtClean="0"/>
              <a:t>‹#›</a:t>
            </a:fld>
            <a:endParaRPr lang="en-US"/>
          </a:p>
        </p:txBody>
      </p:sp>
    </p:spTree>
    <p:extLst>
      <p:ext uri="{BB962C8B-B14F-4D97-AF65-F5344CB8AC3E}">
        <p14:creationId xmlns:p14="http://schemas.microsoft.com/office/powerpoint/2010/main" val="200234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Introduction: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Hello Everyone, </a:t>
            </a:r>
            <a:r>
              <a:rPr lang="en-US" sz="1200" b="1" kern="1200" dirty="0">
                <a:solidFill>
                  <a:schemeClr val="tx1"/>
                </a:solidFill>
                <a:effectLst/>
                <a:latin typeface="+mn-lt"/>
                <a:ea typeface="+mn-ea"/>
                <a:cs typeface="+mn-cs"/>
              </a:rPr>
              <a:t>Welcome to the “My Retirement Benefits” </a:t>
            </a:r>
            <a:r>
              <a:rPr lang="en-US" sz="1200" kern="1200" dirty="0">
                <a:solidFill>
                  <a:schemeClr val="tx1"/>
                </a:solidFill>
                <a:effectLst/>
                <a:latin typeface="+mn-lt"/>
                <a:ea typeface="+mn-ea"/>
                <a:cs typeface="+mn-cs"/>
              </a:rPr>
              <a:t>workshop. Today’s workshop is focused around your retirement, but more specifically it’s a breakdown of all the benefits that CalSTRS provides. </a:t>
            </a:r>
            <a:r>
              <a:rPr lang="en-US" sz="1200" b="1" kern="1200" dirty="0">
                <a:solidFill>
                  <a:schemeClr val="tx1"/>
                </a:solidFill>
                <a:effectLst/>
                <a:latin typeface="+mn-lt"/>
                <a:ea typeface="+mn-ea"/>
                <a:cs typeface="+mn-cs"/>
              </a:rPr>
              <a:t>My name is </a:t>
            </a:r>
            <a:r>
              <a:rPr lang="en-US" sz="1200" b="1" u="sng"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and I am a benefits specialist here at CalSTRS.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**Feel free to give a brief introduction about yourself.**</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Click.</a:t>
            </a:r>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a:t>
            </a:fld>
            <a:endParaRPr lang="en-US"/>
          </a:p>
        </p:txBody>
      </p:sp>
    </p:spTree>
    <p:extLst>
      <p:ext uri="{BB962C8B-B14F-4D97-AF65-F5344CB8AC3E}">
        <p14:creationId xmlns:p14="http://schemas.microsoft.com/office/powerpoint/2010/main" val="39453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t>
            </a:r>
            <a:r>
              <a:rPr lang="en-US" i="1" dirty="0"/>
              <a:t>Retirement Progress Report </a:t>
            </a:r>
            <a:r>
              <a:rPr lang="en-US" dirty="0"/>
              <a:t>is your annual statement that summarizes your information for the prior school year. </a:t>
            </a:r>
          </a:p>
          <a:p>
            <a:endParaRPr lang="en-US" dirty="0"/>
          </a:p>
          <a:p>
            <a:r>
              <a:rPr lang="en-US" dirty="0"/>
              <a:t>It includes information about your membership and benefits, service credit and account balances and even information reported by your employer.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Beginning at age 45 you can also find estimates for your defined benefit and defined benefit supplement accounts.</a:t>
            </a:r>
          </a:p>
          <a:p>
            <a:endParaRPr lang="en-US" dirty="0"/>
          </a:p>
          <a:p>
            <a:r>
              <a:rPr lang="en-US" dirty="0"/>
              <a:t>Since we use information reported by your employer to calculate your benefit, it’s important to review your report each year and contact your employer directly regarding any discrepancies so they can be corrected. </a:t>
            </a:r>
          </a:p>
          <a:p>
            <a:endParaRPr lang="en-US" b="1" dirty="0"/>
          </a:p>
          <a:p>
            <a:r>
              <a:rPr lang="en-US" b="1" dirty="0"/>
              <a:t>Take a moment to review the actions items in section 2 of the handout, mark any necessary items.</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10</a:t>
            </a:fld>
            <a:endParaRPr lang="en-US"/>
          </a:p>
        </p:txBody>
      </p:sp>
    </p:spTree>
    <p:extLst>
      <p:ext uri="{BB962C8B-B14F-4D97-AF65-F5344CB8AC3E}">
        <p14:creationId xmlns:p14="http://schemas.microsoft.com/office/powerpoint/2010/main" val="3491747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Let’s talk a little bit about your membership information specifically your benefit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11</a:t>
            </a:fld>
            <a:endParaRPr lang="en-US"/>
          </a:p>
        </p:txBody>
      </p:sp>
    </p:spTree>
    <p:extLst>
      <p:ext uri="{BB962C8B-B14F-4D97-AF65-F5344CB8AC3E}">
        <p14:creationId xmlns:p14="http://schemas.microsoft.com/office/powerpoint/2010/main" val="290659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Your membership includes:</a:t>
            </a:r>
          </a:p>
          <a:p>
            <a:r>
              <a:rPr lang="en-US" b="0" dirty="0"/>
              <a:t>-The Defined Benefit Program – which is where a majority of your retirement income will be coming from.</a:t>
            </a:r>
          </a:p>
          <a:p>
            <a:r>
              <a:rPr lang="en-US" b="0" dirty="0"/>
              <a:t>-The Defined Benefit Supplement Program – where money from your extra-pay assignments is routed to</a:t>
            </a:r>
          </a:p>
          <a:p>
            <a:endParaRPr lang="en-US" b="0" dirty="0"/>
          </a:p>
          <a:p>
            <a:r>
              <a:rPr lang="en-US" b="0" dirty="0"/>
              <a:t>The optional portion is our CalSTRS Pension2 program. This program allows for you to save extra for a secure retirement.</a:t>
            </a:r>
          </a:p>
          <a:p>
            <a:endParaRPr lang="en-US" b="0" dirty="0"/>
          </a:p>
          <a:p>
            <a:r>
              <a:rPr lang="en-US" b="0" dirty="0"/>
              <a:t>We’ll talk about each of these parts of the CalSTRS hybrid system as we go through the presentation.</a:t>
            </a:r>
          </a:p>
          <a:p>
            <a:endParaRPr lang="en-US" b="0" dirty="0"/>
          </a:p>
          <a:p>
            <a:r>
              <a:rPr lang="en-US" b="1" dirty="0"/>
              <a:t>Click</a:t>
            </a:r>
            <a:r>
              <a:rPr lang="en-US" dirty="0"/>
              <a:t>.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12</a:t>
            </a:fld>
            <a:endParaRPr lang="en-US"/>
          </a:p>
        </p:txBody>
      </p:sp>
    </p:spTree>
    <p:extLst>
      <p:ext uri="{BB962C8B-B14F-4D97-AF65-F5344CB8AC3E}">
        <p14:creationId xmlns:p14="http://schemas.microsoft.com/office/powerpoint/2010/main" val="101701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benefit structure is based on the date you were first hired in a CalSTRS-covered position and determines how your retirement benefits are calculated.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California Public Employees’ Pension</a:t>
            </a:r>
            <a:r>
              <a:rPr lang="en-US" baseline="0" dirty="0"/>
              <a:t> Reform Act of 2013, there are two different benefit structures:</a:t>
            </a:r>
            <a:endParaRPr lang="en-US" dirty="0"/>
          </a:p>
          <a:p>
            <a:endParaRPr lang="en-US" dirty="0"/>
          </a:p>
          <a:p>
            <a:pPr marL="171450" indent="-171450">
              <a:buFont typeface="Wingdings 2" panose="05020102010507070707" pitchFamily="18" charset="2"/>
              <a:buChar char="!"/>
            </a:pPr>
            <a:r>
              <a:rPr lang="en-US" dirty="0"/>
              <a:t> You are a CalSTRS 2% at 60 member if you were first hired </a:t>
            </a:r>
            <a:r>
              <a:rPr lang="en-US" u="sng" dirty="0"/>
              <a:t>before</a:t>
            </a:r>
            <a:r>
              <a:rPr lang="en-US" dirty="0"/>
              <a:t> January 1, 2013. </a:t>
            </a:r>
          </a:p>
          <a:p>
            <a:pPr marL="171450" indent="-171450">
              <a:buFont typeface="Wingdings 2" panose="05020102010507070707" pitchFamily="18" charset="2"/>
              <a:buChar char="!"/>
            </a:pPr>
            <a:endParaRPr lang="en-US" dirty="0"/>
          </a:p>
          <a:p>
            <a:pPr marL="171450" indent="-171450">
              <a:buFont typeface="Wingdings 2" panose="05020102010507070707" pitchFamily="18" charset="2"/>
              <a:buChar char="!"/>
            </a:pPr>
            <a:r>
              <a:rPr lang="en-US" dirty="0"/>
              <a:t> You are a CalSTRS 2% at 62 member if you were first hired </a:t>
            </a:r>
            <a:r>
              <a:rPr lang="en-US" u="sng" dirty="0"/>
              <a:t>on or after</a:t>
            </a:r>
            <a:r>
              <a:rPr lang="en-US" u="none" dirty="0"/>
              <a:t> </a:t>
            </a:r>
            <a:r>
              <a:rPr lang="en-US" dirty="0"/>
              <a:t>January 1, 2013. </a:t>
            </a:r>
          </a:p>
          <a:p>
            <a:endParaRPr lang="en-US" dirty="0"/>
          </a:p>
          <a:p>
            <a:r>
              <a:rPr lang="en-US" dirty="0"/>
              <a:t>However</a:t>
            </a:r>
            <a:r>
              <a:rPr lang="en-US" baseline="0" dirty="0"/>
              <a:t>, p</a:t>
            </a:r>
            <a:r>
              <a:rPr lang="en-US" dirty="0"/>
              <a:t>lease note: If you were hired after January 2013 but were a member of certain other public retirement systems within six months of becoming a CalSTRS member, you might be a CalSTRS 2% at 60 member. </a:t>
            </a:r>
          </a:p>
          <a:p>
            <a:endParaRPr lang="en-US" dirty="0"/>
          </a:p>
          <a:p>
            <a:r>
              <a:rPr lang="en-US" dirty="0"/>
              <a:t>If you aren’t sure of your hire date you can verify your benefit structure on your </a:t>
            </a:r>
            <a:r>
              <a:rPr lang="en-US" i="1" dirty="0"/>
              <a:t>Retirement Progress Report</a:t>
            </a:r>
            <a:r>
              <a:rPr lang="en-US" i="0" dirty="0"/>
              <a:t> or on the home page of your myCalSTRS account.</a:t>
            </a:r>
            <a:r>
              <a:rPr lang="en-US" dirty="0"/>
              <a:t> </a:t>
            </a:r>
          </a:p>
          <a:p>
            <a:endParaRPr lang="en-US" dirty="0"/>
          </a:p>
          <a:p>
            <a:r>
              <a:rPr lang="en-US" b="1" dirty="0"/>
              <a:t>In section 3 of your handout there is a space for you to note down your benefit structure.</a:t>
            </a:r>
          </a:p>
          <a:p>
            <a:r>
              <a:rPr lang="en-US" b="1" dirty="0"/>
              <a:t>If you need to verify it on your Retirement Progress Report, check the action item in section 3 of the handout.</a:t>
            </a:r>
          </a:p>
          <a:p>
            <a:r>
              <a:rPr lang="en-US" sz="1200" b="1" kern="1200" dirty="0">
                <a:solidFill>
                  <a:schemeClr val="tx1"/>
                </a:solidFill>
                <a:effectLst/>
                <a:latin typeface="+mn-lt"/>
                <a:ea typeface="+mn-ea"/>
                <a:cs typeface="+mn-cs"/>
              </a:rPr>
              <a:t>If you are still unsure and do not have access to your progress report, you may call our contact center Mon- Fri 8 a.m. – 5 p.m. at 1-800-228-5453. </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13</a:t>
            </a:fld>
            <a:endParaRPr lang="en-US"/>
          </a:p>
        </p:txBody>
      </p:sp>
    </p:spTree>
    <p:extLst>
      <p:ext uri="{BB962C8B-B14F-4D97-AF65-F5344CB8AC3E}">
        <p14:creationId xmlns:p14="http://schemas.microsoft.com/office/powerpoint/2010/main" val="3589796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discuss eligibility requirements for Service Retirement and how your benefit is calculated.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14</a:t>
            </a:fld>
            <a:endParaRPr lang="en-US"/>
          </a:p>
        </p:txBody>
      </p:sp>
    </p:spTree>
    <p:extLst>
      <p:ext uri="{BB962C8B-B14F-4D97-AF65-F5344CB8AC3E}">
        <p14:creationId xmlns:p14="http://schemas.microsoft.com/office/powerpoint/2010/main" val="376879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The minimum requirements for a service retirement benefit are age 55 with five years of service credit.</a:t>
            </a:r>
          </a:p>
          <a:p>
            <a:endParaRPr lang="en-US" dirty="0"/>
          </a:p>
          <a:p>
            <a:r>
              <a:rPr lang="en-US" b="1" dirty="0"/>
              <a:t>Click. </a:t>
            </a:r>
          </a:p>
          <a:p>
            <a:r>
              <a:rPr lang="en-US" dirty="0"/>
              <a:t>If you’re a CalSTRS 2% at 60 member, you can retire as early as age 50 with 30 years of service credit.</a:t>
            </a:r>
          </a:p>
          <a:p>
            <a:endParaRPr lang="en-US" dirty="0"/>
          </a:p>
          <a:p>
            <a:r>
              <a:rPr lang="en-US" b="1" dirty="0"/>
              <a:t>Click. </a:t>
            </a:r>
          </a:p>
          <a:p>
            <a:r>
              <a:rPr lang="en-US" dirty="0"/>
              <a:t>If you have fewer than five years of service credit you can retire at age 55 if you retire concurrently with certain other public retirement systems in California such as CalPERS. </a:t>
            </a:r>
          </a:p>
          <a:p>
            <a:endParaRPr lang="en-US" dirty="0"/>
          </a:p>
          <a:p>
            <a:r>
              <a:rPr lang="en-US" dirty="0"/>
              <a:t>You can read more about concurrent retirement and eligibility in the </a:t>
            </a:r>
            <a:r>
              <a:rPr lang="en-US" i="1" dirty="0"/>
              <a:t>Member Handbook</a:t>
            </a:r>
            <a:r>
              <a:rPr lang="en-US" dirty="0"/>
              <a:t>. </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4A353BBE-694D-49A0-98B4-9B81E661328D}" type="slidenum">
              <a:rPr lang="en-US" smtClean="0"/>
              <a:t>15</a:t>
            </a:fld>
            <a:endParaRPr lang="en-US"/>
          </a:p>
        </p:txBody>
      </p:sp>
    </p:spTree>
    <p:extLst>
      <p:ext uri="{BB962C8B-B14F-4D97-AF65-F5344CB8AC3E}">
        <p14:creationId xmlns:p14="http://schemas.microsoft.com/office/powerpoint/2010/main" val="99892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retirement benefit is a guaranteed lifetime monthly benefit based on a formula and not the balance in your account.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formula consists of three components – service credit, age factor and final compensation.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Service credit is the time you’ve worked and contributed to CalSTRS.</a:t>
            </a:r>
          </a:p>
          <a:p>
            <a:r>
              <a:rPr lang="en-US" sz="1200" kern="1200" dirty="0">
                <a:solidFill>
                  <a:schemeClr val="tx1"/>
                </a:solidFill>
                <a:effectLst/>
                <a:latin typeface="+mn-lt"/>
                <a:ea typeface="+mn-ea"/>
                <a:cs typeface="+mn-cs"/>
              </a:rPr>
              <a:t> </a:t>
            </a:r>
            <a:endParaRPr lang="en-US" dirty="0"/>
          </a:p>
          <a:p>
            <a:r>
              <a:rPr lang="en-US" dirty="0"/>
              <a:t>You accrue service credit based on the percentage of a full-time contract you work…</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16</a:t>
            </a:fld>
            <a:endParaRPr lang="en-US"/>
          </a:p>
        </p:txBody>
      </p:sp>
    </p:spTree>
    <p:extLst>
      <p:ext uri="{BB962C8B-B14F-4D97-AF65-F5344CB8AC3E}">
        <p14:creationId xmlns:p14="http://schemas.microsoft.com/office/powerpoint/2010/main" val="192043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working full time, you should earn one year of service credit, half-time you would earn a half year and so on. </a:t>
            </a:r>
          </a:p>
          <a:p>
            <a:endParaRPr lang="en-US" dirty="0"/>
          </a:p>
          <a:p>
            <a:r>
              <a:rPr lang="en-US" dirty="0"/>
              <a:t>You can earn up to one year of service credit in a school year. We’ll talk about what happens to contributions in excess of one year a little later. </a:t>
            </a:r>
          </a:p>
          <a:p>
            <a:endParaRPr lang="en-US" dirty="0"/>
          </a:p>
          <a:p>
            <a:r>
              <a:rPr lang="en-US" dirty="0"/>
              <a:t>You can also receive service credit for any unused sick leave you have at retirement.</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17</a:t>
            </a:fld>
            <a:endParaRPr lang="en-US"/>
          </a:p>
        </p:txBody>
      </p:sp>
    </p:spTree>
    <p:extLst>
      <p:ext uri="{BB962C8B-B14F-4D97-AF65-F5344CB8AC3E}">
        <p14:creationId xmlns:p14="http://schemas.microsoft.com/office/powerpoint/2010/main" val="3889820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p>
          <a:p>
            <a:r>
              <a:rPr lang="en-US" dirty="0"/>
              <a:t>We calculate the service credit increase by dividing the number of unused sick leave days you have at retirement by the number of days in your annual contract.</a:t>
            </a:r>
          </a:p>
          <a:p>
            <a:endParaRPr lang="en-US" dirty="0"/>
          </a:p>
          <a:p>
            <a:r>
              <a:rPr lang="en-US" b="1" dirty="0"/>
              <a:t>Click.</a:t>
            </a:r>
          </a:p>
          <a:p>
            <a:r>
              <a:rPr lang="en-US" dirty="0"/>
              <a:t>For example, if you have 100 unused sick leave days at retirement and a 180-day contract, you would receive an additional .556 years of service credit in your retirement benefit. It’s important that you transfer your unused sick leave balances to your current employer if you change positions throughout your career. </a:t>
            </a:r>
          </a:p>
          <a:p>
            <a:endParaRPr lang="en-US" dirty="0"/>
          </a:p>
          <a:p>
            <a:r>
              <a:rPr lang="en-US" dirty="0"/>
              <a:t>Also, remember to track your service credit balance on your annual </a:t>
            </a:r>
            <a:r>
              <a:rPr lang="en-US" i="1" dirty="0"/>
              <a:t>Retirement Progress Report </a:t>
            </a:r>
            <a:r>
              <a:rPr lang="en-US" dirty="0"/>
              <a:t>each year and contact your employer regarding any discrepancies…. </a:t>
            </a:r>
          </a:p>
          <a:p>
            <a:endParaRPr lang="en-US" dirty="0"/>
          </a:p>
          <a:p>
            <a:r>
              <a:rPr lang="en-US" dirty="0"/>
              <a:t>Please note: Unused</a:t>
            </a:r>
            <a:r>
              <a:rPr lang="en-US" baseline="0" dirty="0"/>
              <a:t> sick leave time is not reflected on the RPR—that information will be certified during the retirement process.</a:t>
            </a:r>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18</a:t>
            </a:fld>
            <a:endParaRPr lang="en-US"/>
          </a:p>
        </p:txBody>
      </p:sp>
    </p:spTree>
    <p:extLst>
      <p:ext uri="{BB962C8B-B14F-4D97-AF65-F5344CB8AC3E}">
        <p14:creationId xmlns:p14="http://schemas.microsoft.com/office/powerpoint/2010/main" val="127768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discuss the age factor component of the retirement formula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Your age factor is a percentage based on your age at retirement.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b="1"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19</a:t>
            </a:fld>
            <a:endParaRPr lang="en-US"/>
          </a:p>
        </p:txBody>
      </p:sp>
    </p:spTree>
    <p:extLst>
      <p:ext uri="{BB962C8B-B14F-4D97-AF65-F5344CB8AC3E}">
        <p14:creationId xmlns:p14="http://schemas.microsoft.com/office/powerpoint/2010/main" val="156095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Firstly, we’ve been receiving constant reports from our members believing they’ve set up an appointment or spoken with a CalSTRS representative when they have not. Only CalSTRS employees can provide you with accurate information regarding your CalSTRS Defined Benefit and Pension2 accounts. We’ve developed a checklist for you to use to ensure the person with whom your speaking is a CalSTRS employee.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Companies or individuals not affiliated with CalSTRS cannot have the CalSTRS logo on their advertisements.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an @CalSTRS.com e-mail address on their business cards. Please double-check the spelling of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does not provide any refreshments when we come to see you at events.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employees will never meet you at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is not an insurance company, so we will never try to sell you on any insurance products.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Only CalSTRS employees will have access to your CalSTRS or Pension2 account information. If you’re asked to provide a copy of your CalSTRS Retirement Progress Report or Pension2 account statement in order for someone to assess your CalSTRS accounts, they are not affiliated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CalSTRS has created a webpage at www.CalSTRS.com/Trust-CalSTRS with names and pictures of all our member-facing employees. This webpage is kept up-to-date, so you can always ensure you’re speaking with a CalSTRS employee. There are some representatives from Voya Financial with an @Voya.com e-mail address who work exclusively on the Pension2 program. Their names and photos will also be found on the CalSTRS Outreach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If you scheduled an appointment or already met with someone you think may not be a CalSTRS representative, contact us at 888-394-2060 or RepCheck@CalSTRS.com to verify they are a CalSTRS representative.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Please disseminate this information to any friends or colleagues who may need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Click.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a:t>
            </a:fld>
            <a:endParaRPr lang="en-US"/>
          </a:p>
        </p:txBody>
      </p:sp>
    </p:spTree>
    <p:extLst>
      <p:ext uri="{BB962C8B-B14F-4D97-AF65-F5344CB8AC3E}">
        <p14:creationId xmlns:p14="http://schemas.microsoft.com/office/powerpoint/2010/main" val="297664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age factor for CalSTRS 2% at 60 members is 2% when you reach age 60. The age factor gradually decreases if you retire before age 60 and gradually increases to a maximum age factor of 2.4% at age 63. </a:t>
            </a:r>
          </a:p>
          <a:p>
            <a:endParaRPr lang="en-US" dirty="0"/>
          </a:p>
          <a:p>
            <a:r>
              <a:rPr lang="en-US" dirty="0"/>
              <a:t>If you are under the CalSTRS 2% at 62 benefit structure you will receive the 2% age factor when you reach age 62. You will reach the maximum age factor of 2.4% at age 65.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 factor you see on the screen is broken down in years from age 55 to age 65. The age factor is based on your age in years and months at retirement. </a:t>
            </a:r>
            <a:r>
              <a:rPr lang="en-US" sz="1200" kern="1200" dirty="0">
                <a:solidFill>
                  <a:schemeClr val="tx1"/>
                </a:solidFill>
                <a:effectLst/>
                <a:latin typeface="+mn-lt"/>
                <a:ea typeface="+mn-ea"/>
                <a:cs typeface="+mn-cs"/>
              </a:rPr>
              <a:t>We have provided a complete age factor table. You can access the complete </a:t>
            </a:r>
            <a:r>
              <a:rPr lang="en-US" dirty="0"/>
              <a:t>age factor table in the </a:t>
            </a:r>
            <a:r>
              <a:rPr lang="en-US" i="1" dirty="0"/>
              <a:t>Member Handbook</a:t>
            </a:r>
            <a:r>
              <a:rPr lang="en-US" dirty="0"/>
              <a:t>… </a:t>
            </a:r>
          </a:p>
          <a:p>
            <a:endParaRPr lang="en-US" dirty="0"/>
          </a:p>
          <a:p>
            <a:r>
              <a:rPr lang="en-US" b="1" dirty="0"/>
              <a:t>Click. </a:t>
            </a:r>
          </a:p>
          <a:p>
            <a:r>
              <a:rPr lang="en-US" dirty="0"/>
              <a:t>If you’re a CalSTRS 2% at 60 member with 30 or more years of service credit at retirement, we will increase your age factor by .200 percent up to the maximum of 2.4 percent. This is known as the career factor. </a:t>
            </a:r>
          </a:p>
          <a:p>
            <a:endParaRPr lang="en-US" dirty="0"/>
          </a:p>
          <a:p>
            <a:r>
              <a:rPr lang="en-US" b="1" dirty="0"/>
              <a:t>Click.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20</a:t>
            </a:fld>
            <a:endParaRPr lang="en-US"/>
          </a:p>
        </p:txBody>
      </p:sp>
    </p:spTree>
    <p:extLst>
      <p:ext uri="{BB962C8B-B14F-4D97-AF65-F5344CB8AC3E}">
        <p14:creationId xmlns:p14="http://schemas.microsoft.com/office/powerpoint/2010/main" val="1737546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 compensation is the highest average annual compensation earnable for 36 consecutive months.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 in mind that i</a:t>
            </a:r>
            <a:r>
              <a:rPr lang="en-US" dirty="0"/>
              <a:t>f you’re a CalSTRS 2% at 60 member with 25 or more years of service credit, we will use a period of 12 consecutive months to calculate your final compensation.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353BBE-694D-49A0-98B4-9B81E661328D}" type="slidenum">
              <a:rPr lang="en-US" smtClean="0"/>
              <a:t>21</a:t>
            </a:fld>
            <a:endParaRPr lang="en-US"/>
          </a:p>
        </p:txBody>
      </p:sp>
    </p:spTree>
    <p:extLst>
      <p:ext uri="{BB962C8B-B14F-4D97-AF65-F5344CB8AC3E}">
        <p14:creationId xmlns:p14="http://schemas.microsoft.com/office/powerpoint/2010/main" val="1501426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work through an example. Crystal is a CalSTRS 2% at 62 member who works full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She is currently 42 years old with 9 years of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Crystal wants to retire at age 62 which means she still has 20 years to work and grow her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 retirement, she will have 29 years of service credit.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22</a:t>
            </a:fld>
            <a:endParaRPr lang="en-US"/>
          </a:p>
        </p:txBody>
      </p:sp>
    </p:spTree>
    <p:extLst>
      <p:ext uri="{BB962C8B-B14F-4D97-AF65-F5344CB8AC3E}">
        <p14:creationId xmlns:p14="http://schemas.microsoft.com/office/powerpoint/2010/main" val="3040207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we need to calculate Crystal’s final compensation – the highest average annual compensation earnable for 36 consecutive months.</a:t>
            </a:r>
          </a:p>
          <a:p>
            <a:pPr>
              <a:spcBef>
                <a:spcPts val="0"/>
              </a:spcBef>
            </a:pPr>
            <a:endParaRPr lang="en-US" dirty="0"/>
          </a:p>
          <a:p>
            <a:pPr>
              <a:spcBef>
                <a:spcPts val="0"/>
              </a:spcBef>
            </a:pPr>
            <a:r>
              <a:rPr lang="en-US" dirty="0"/>
              <a:t>Keep in mind that your compensation earnable is based on your contract salary not your total earnings. If you are working part-time, your compensation earnable is based on how much you would have earned if you had been working full-time in your position.</a:t>
            </a:r>
          </a:p>
          <a:p>
            <a:endParaRPr lang="en-US" dirty="0"/>
          </a:p>
          <a:p>
            <a:r>
              <a:rPr lang="en-US" dirty="0"/>
              <a:t>Let’s assume the highest compensation earnable amounts during the last 36 months, or three school years, for Crystal are $91,800, $90,600 and $88,400.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calculate Crystal’s final compensation in section 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*allow time for practice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is Crystal’s final compensation?</a:t>
            </a:r>
          </a:p>
          <a:p>
            <a:endParaRPr lang="en-US" dirty="0"/>
          </a:p>
          <a:p>
            <a:r>
              <a:rPr lang="en-US" b="1" dirty="0"/>
              <a:t>Click.</a:t>
            </a:r>
          </a:p>
          <a:p>
            <a:r>
              <a:rPr lang="en-US" dirty="0"/>
              <a:t>We add these figures together and divide by 36 months to get Crystal’s final compensation of $7,522. </a:t>
            </a:r>
          </a:p>
          <a:p>
            <a:endParaRPr lang="en-US" dirty="0"/>
          </a:p>
          <a:p>
            <a:r>
              <a:rPr lang="en-US" b="1" dirty="0"/>
              <a:t>Click. </a:t>
            </a:r>
          </a:p>
        </p:txBody>
      </p:sp>
      <p:sp>
        <p:nvSpPr>
          <p:cNvPr id="4" name="Slide Number Placeholder 3"/>
          <p:cNvSpPr>
            <a:spLocks noGrp="1"/>
          </p:cNvSpPr>
          <p:nvPr>
            <p:ph type="sldNum" sz="quarter" idx="5"/>
          </p:nvPr>
        </p:nvSpPr>
        <p:spPr/>
        <p:txBody>
          <a:bodyPr/>
          <a:lstStyle/>
          <a:p>
            <a:fld id="{4A353BBE-694D-49A0-98B4-9B81E661328D}" type="slidenum">
              <a:rPr lang="en-US" smtClean="0"/>
              <a:t>23</a:t>
            </a:fld>
            <a:endParaRPr lang="en-US"/>
          </a:p>
        </p:txBody>
      </p:sp>
    </p:spTree>
    <p:extLst>
      <p:ext uri="{BB962C8B-B14F-4D97-AF65-F5344CB8AC3E}">
        <p14:creationId xmlns:p14="http://schemas.microsoft.com/office/powerpoint/2010/main" val="152029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we have the retirement benefit formula.</a:t>
            </a:r>
          </a:p>
          <a:p>
            <a:endParaRPr lang="en-US" dirty="0"/>
          </a:p>
          <a:p>
            <a:r>
              <a:rPr lang="en-US" b="1" dirty="0"/>
              <a:t>Click.</a:t>
            </a:r>
          </a:p>
          <a:p>
            <a:r>
              <a:rPr lang="en-US" dirty="0"/>
              <a:t>We already know that Crystal has 9 years of service credit and plans to work another 20 years, giving her a total of 29 years of service credit.</a:t>
            </a:r>
          </a:p>
          <a:p>
            <a:endParaRPr lang="en-US" dirty="0"/>
          </a:p>
          <a:p>
            <a:r>
              <a:rPr lang="en-US" b="1" dirty="0"/>
              <a:t>Click. </a:t>
            </a:r>
          </a:p>
          <a:p>
            <a:r>
              <a:rPr lang="en-US" dirty="0"/>
              <a:t>Crystal is a CalSTRS 2% at 62 member, her age factor would be 2% when she retires at </a:t>
            </a:r>
            <a:r>
              <a:rPr lang="en-US"/>
              <a:t>age 62; </a:t>
            </a:r>
            <a:r>
              <a:rPr lang="en-US" dirty="0"/>
              <a:t>converted to a decimal is 0.02.</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endParaRPr lang="en-US" dirty="0"/>
          </a:p>
          <a:p>
            <a:r>
              <a:rPr lang="en-US" dirty="0"/>
              <a:t>Using what </a:t>
            </a:r>
            <a:r>
              <a:rPr lang="en-US" baseline="0" dirty="0"/>
              <a:t>we calculated on the last slide, we’ll use </a:t>
            </a:r>
            <a:r>
              <a:rPr lang="en-US" dirty="0"/>
              <a:t>a final compensation of $7,522.  </a:t>
            </a:r>
          </a:p>
          <a:p>
            <a:endParaRPr lang="en-US" dirty="0"/>
          </a:p>
          <a:p>
            <a:r>
              <a:rPr lang="en-US" b="1" dirty="0"/>
              <a:t>Click. </a:t>
            </a:r>
          </a:p>
          <a:p>
            <a:r>
              <a:rPr lang="en-US" dirty="0"/>
              <a:t>When we plug these figures into the formula, we get a retirement benefit of $4,363. </a:t>
            </a:r>
          </a:p>
          <a:p>
            <a:endParaRPr lang="en-US" dirty="0"/>
          </a:p>
          <a:p>
            <a:r>
              <a:rPr lang="en-US" dirty="0"/>
              <a:t>Your </a:t>
            </a:r>
            <a:r>
              <a:rPr lang="en-US" i="1" dirty="0"/>
              <a:t>Retirement Progress Report </a:t>
            </a:r>
            <a:r>
              <a:rPr lang="en-US" dirty="0"/>
              <a:t>will contain estimates based on information we have on file once you reach age 45. If you want to calculate your benefit in the interim or look at different retirement scenarios, you can use the </a:t>
            </a:r>
            <a:r>
              <a:rPr lang="en-US" i="1" dirty="0"/>
              <a:t>Retirement Benefits Calculator</a:t>
            </a:r>
            <a:r>
              <a:rPr lang="en-US" dirty="0"/>
              <a:t> on CalSTRS.com… </a:t>
            </a:r>
          </a:p>
          <a:p>
            <a:endParaRPr lang="en-US" dirty="0"/>
          </a:p>
          <a:p>
            <a:r>
              <a:rPr lang="en-US" b="1" dirty="0"/>
              <a:t>In section 4 of the handout there are action items if you need more information about eligibility, service credit, or calculating your benefit check the corresponding action items.</a:t>
            </a:r>
          </a:p>
          <a:p>
            <a:endParaRPr lang="en-US" b="1" dirty="0"/>
          </a:p>
          <a:p>
            <a:r>
              <a:rPr lang="en-US" b="1" dirty="0"/>
              <a:t>Click. </a:t>
            </a:r>
          </a:p>
        </p:txBody>
      </p:sp>
      <p:sp>
        <p:nvSpPr>
          <p:cNvPr id="4" name="Slide Number Placeholder 3"/>
          <p:cNvSpPr>
            <a:spLocks noGrp="1"/>
          </p:cNvSpPr>
          <p:nvPr>
            <p:ph type="sldNum" sz="quarter" idx="5"/>
          </p:nvPr>
        </p:nvSpPr>
        <p:spPr/>
        <p:txBody>
          <a:bodyPr/>
          <a:lstStyle/>
          <a:p>
            <a:fld id="{4A353BBE-694D-49A0-98B4-9B81E661328D}" type="slidenum">
              <a:rPr lang="en-US" smtClean="0"/>
              <a:t>24</a:t>
            </a:fld>
            <a:endParaRPr lang="en-US"/>
          </a:p>
        </p:txBody>
      </p:sp>
    </p:spTree>
    <p:extLst>
      <p:ext uri="{BB962C8B-B14F-4D97-AF65-F5344CB8AC3E}">
        <p14:creationId xmlns:p14="http://schemas.microsoft.com/office/powerpoint/2010/main" val="18189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the CalSTRS retirement benefit replaces about 50 percent of a member’s final compensation. </a:t>
            </a:r>
          </a:p>
          <a:p>
            <a:endParaRPr lang="en-US" dirty="0"/>
          </a:p>
          <a:p>
            <a:r>
              <a:rPr lang="en-US" dirty="0"/>
              <a:t>Financial experts recommend replacing about 80-90 percent of your income to maintain your current standard of living. You will need to rely on your savings and investments to fill the gap between your monthly retirement benefit and your retirement income goals. Start planning ahead by estimating your expenses in retirement and researching the supplemental plans and income sources available to you.</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25</a:t>
            </a:fld>
            <a:endParaRPr lang="en-US"/>
          </a:p>
        </p:txBody>
      </p:sp>
    </p:spTree>
    <p:extLst>
      <p:ext uri="{BB962C8B-B14F-4D97-AF65-F5344CB8AC3E}">
        <p14:creationId xmlns:p14="http://schemas.microsoft.com/office/powerpoint/2010/main" val="2365824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 about the replacement ratio because figuring out your benefit in dollars might not be so accurate right now when you you’re many years away from retirement and we can’t predict what your salary will be.</a:t>
            </a:r>
          </a:p>
          <a:p>
            <a:endParaRPr lang="en-US" dirty="0"/>
          </a:p>
          <a:p>
            <a:r>
              <a:rPr lang="en-US" dirty="0"/>
              <a:t>Figuring out how much your projected benefit will replace gives you another way to determine if your benefit alone will be enough, and if not, don’t forget to add in other accounts or investments you might have. Or you can look at ways to increase your CalSTRS retirement benefit.</a:t>
            </a:r>
          </a:p>
          <a:p>
            <a:endParaRPr lang="en-US" dirty="0"/>
          </a:p>
          <a:p>
            <a:r>
              <a:rPr lang="en-US" dirty="0"/>
              <a:t>Let’s calculate Crystal’s replacement ratio, her service credit at retirement would be 29 years and her age factor would be 2%. We multiple those numbers.</a:t>
            </a:r>
          </a:p>
          <a:p>
            <a:endParaRPr lang="en-US" dirty="0"/>
          </a:p>
          <a:p>
            <a:r>
              <a:rPr lang="en-US" b="1"/>
              <a:t>Click.</a:t>
            </a:r>
          </a:p>
          <a:p>
            <a:r>
              <a:rPr lang="en-US"/>
              <a:t>This </a:t>
            </a:r>
            <a:r>
              <a:rPr lang="en-US" dirty="0"/>
              <a:t>gives her a replacement ratio of 58%. In other words, her retirement benefit will replace about 58% of her current working salary.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calculate your own replacement ratio by multiplying your service credit by your age factor.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26</a:t>
            </a:fld>
            <a:endParaRPr lang="en-US"/>
          </a:p>
        </p:txBody>
      </p:sp>
    </p:spTree>
    <p:extLst>
      <p:ext uri="{BB962C8B-B14F-4D97-AF65-F5344CB8AC3E}">
        <p14:creationId xmlns:p14="http://schemas.microsoft.com/office/powerpoint/2010/main" val="401017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things Crystal might consider is increasing her monthly benefit.</a:t>
            </a:r>
          </a:p>
          <a:p>
            <a:r>
              <a:rPr lang="en-US" dirty="0"/>
              <a:t>So let’s talk about some ways you can increase your monthly benefit.</a:t>
            </a:r>
          </a:p>
          <a:p>
            <a:endParaRPr lang="en-US" dirty="0"/>
          </a:p>
          <a:p>
            <a:r>
              <a:rPr lang="en-US" dirty="0"/>
              <a:t>You can increase your benefit by increasing any one of the three components of the formula</a:t>
            </a:r>
          </a:p>
          <a:p>
            <a:endParaRPr lang="en-US" dirty="0"/>
          </a:p>
          <a:p>
            <a:r>
              <a:rPr lang="en-US" b="1" dirty="0"/>
              <a:t>Click. </a:t>
            </a:r>
          </a:p>
          <a:p>
            <a:r>
              <a:rPr lang="en-US" dirty="0"/>
              <a:t>You can increase your service credit by working longer, purchasing permissive service credit such as unpaid medical or family leaves, sabbatical or time from an out-state-system you won’t receive a benefit from. You can also redeposit or buy back service you lost when you took a refund of your contributions. </a:t>
            </a:r>
          </a:p>
          <a:p>
            <a:endParaRPr lang="en-US" dirty="0"/>
          </a:p>
          <a:p>
            <a:r>
              <a:rPr lang="en-US" dirty="0"/>
              <a:t>If you’re interested in purchasing service credit, read the </a:t>
            </a:r>
            <a:r>
              <a:rPr lang="en-US" i="1" dirty="0"/>
              <a:t>Purchase Additional Service Credit</a:t>
            </a:r>
            <a:r>
              <a:rPr lang="en-US" dirty="0"/>
              <a:t> booklet and use the calculators on CalSTRS.com to estimate the cost of your purchase and the increase to your benefit. </a:t>
            </a:r>
          </a:p>
          <a:p>
            <a:endParaRPr lang="en-US" dirty="0"/>
          </a:p>
          <a:p>
            <a:r>
              <a:rPr lang="en-US" b="1" dirty="0"/>
              <a:t>Click. </a:t>
            </a:r>
          </a:p>
          <a:p>
            <a:r>
              <a:rPr lang="en-US" dirty="0"/>
              <a:t>You can increase your age factor by working longer or, if you stop working and don’t need to collect your benefit right away, wait to retire until you reach the maximum age factor. </a:t>
            </a:r>
          </a:p>
          <a:p>
            <a:endParaRPr lang="en-US" dirty="0"/>
          </a:p>
          <a:p>
            <a:r>
              <a:rPr lang="en-US" b="1" dirty="0"/>
              <a:t>Click. </a:t>
            </a:r>
          </a:p>
          <a:p>
            <a:r>
              <a:rPr lang="en-US" dirty="0"/>
              <a:t>Finally, you can increase your final compensation by working at higher pay rates. If you’re working in multiple positions it can be advantageous to stop working in your lower paying positions as you approach retirement in order to increase your final compensation.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27</a:t>
            </a:fld>
            <a:endParaRPr lang="en-US"/>
          </a:p>
        </p:txBody>
      </p:sp>
    </p:spTree>
    <p:extLst>
      <p:ext uri="{BB962C8B-B14F-4D97-AF65-F5344CB8AC3E}">
        <p14:creationId xmlns:p14="http://schemas.microsoft.com/office/powerpoint/2010/main" val="1929260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last looked at this hybrid system, I mention the Defined Benefit Supplement account.</a:t>
            </a:r>
          </a:p>
          <a:p>
            <a:endParaRPr lang="en-US" dirty="0"/>
          </a:p>
          <a:p>
            <a:r>
              <a:rPr lang="en-US" dirty="0"/>
              <a:t>The Defined Benefit Supplement account is a cash balance account that offers guaranteed benefits based on the balance in your account. </a:t>
            </a:r>
          </a:p>
          <a:p>
            <a:endParaRPr lang="en-US" dirty="0"/>
          </a:p>
          <a:p>
            <a:r>
              <a:rPr lang="en-US" dirty="0"/>
              <a:t>The Defined Benefit Supplement Program was created back in 2001. Between 2001 and 2010 we redirected a quarter of your monthly contributions to this account to give you additional income in retirement. </a:t>
            </a:r>
          </a:p>
          <a:p>
            <a:endParaRPr lang="en-US" dirty="0"/>
          </a:p>
          <a:p>
            <a:r>
              <a:rPr lang="en-US" b="1" dirty="0"/>
              <a:t>Click. </a:t>
            </a:r>
          </a:p>
          <a:p>
            <a:r>
              <a:rPr lang="en-US" dirty="0"/>
              <a:t>You also contribute to this account by working anything above one year of service credit (such as summer school, coaching,</a:t>
            </a:r>
            <a:r>
              <a:rPr lang="en-US" baseline="0" dirty="0"/>
              <a:t> yearbook, etc.)</a:t>
            </a:r>
            <a:r>
              <a:rPr lang="en-US" dirty="0"/>
              <a:t>. 8 percent of your and your employers contributions for service in excess of one year go into your Defined Benefit Supplement account. If you are under the 2% at 62 benefit structure you are contributing 9%. Your account also gains a guaranteed interest rate each year.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find your balance for this account in your myCalSTRS account or on your Retirement Progress Report.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28</a:t>
            </a:fld>
            <a:endParaRPr lang="en-US"/>
          </a:p>
        </p:txBody>
      </p:sp>
    </p:spTree>
    <p:extLst>
      <p:ext uri="{BB962C8B-B14F-4D97-AF65-F5344CB8AC3E}">
        <p14:creationId xmlns:p14="http://schemas.microsoft.com/office/powerpoint/2010/main" val="2038263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retirement, you will have to decide how you want to receive these funds. </a:t>
            </a:r>
          </a:p>
          <a:p>
            <a:endParaRPr lang="en-US" dirty="0"/>
          </a:p>
          <a:p>
            <a:r>
              <a:rPr lang="en-US" dirty="0"/>
              <a:t>You can take them in either in a </a:t>
            </a:r>
          </a:p>
          <a:p>
            <a:endParaRPr lang="en-US" dirty="0"/>
          </a:p>
          <a:p>
            <a:r>
              <a:rPr lang="en-US" b="1" dirty="0"/>
              <a:t>Click.</a:t>
            </a:r>
          </a:p>
          <a:p>
            <a:r>
              <a:rPr lang="en-US" dirty="0"/>
              <a:t>lump-sum or </a:t>
            </a:r>
          </a:p>
          <a:p>
            <a:endParaRPr lang="en-US" dirty="0"/>
          </a:p>
          <a:p>
            <a:r>
              <a:rPr lang="en-US" b="1" dirty="0"/>
              <a:t>Click.</a:t>
            </a:r>
          </a:p>
          <a:p>
            <a:r>
              <a:rPr lang="en-US" dirty="0"/>
              <a:t>an annuity, or </a:t>
            </a:r>
          </a:p>
          <a:p>
            <a:endParaRPr lang="en-US" dirty="0"/>
          </a:p>
          <a:p>
            <a:r>
              <a:rPr lang="en-US" b="1" dirty="0"/>
              <a:t>Click.</a:t>
            </a:r>
          </a:p>
          <a:p>
            <a:r>
              <a:rPr lang="en-US" dirty="0"/>
              <a:t>do a combination of the two. </a:t>
            </a:r>
          </a:p>
          <a:p>
            <a:endParaRPr lang="en-US" dirty="0"/>
          </a:p>
          <a:p>
            <a:r>
              <a:rPr lang="en-US" dirty="0"/>
              <a:t>There are several tax considerations for this account so it’s a good idea to review the </a:t>
            </a:r>
            <a:r>
              <a:rPr lang="en-US" i="1" dirty="0"/>
              <a:t>Defined Benefit Supplement </a:t>
            </a:r>
            <a:r>
              <a:rPr lang="en-US" dirty="0"/>
              <a:t>video series on CalSTRS.com and discuss your choices for this account with your financial representative as you near retirement.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may want to consider rolling the Defined Benefit Supplement account funds into a qualified plan... </a:t>
            </a:r>
          </a:p>
          <a:p>
            <a:endParaRPr lang="en-US" dirty="0"/>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29</a:t>
            </a:fld>
            <a:endParaRPr lang="en-US"/>
          </a:p>
        </p:txBody>
      </p:sp>
    </p:spTree>
    <p:extLst>
      <p:ext uri="{BB962C8B-B14F-4D97-AF65-F5344CB8AC3E}">
        <p14:creationId xmlns:p14="http://schemas.microsoft.com/office/powerpoint/2010/main" val="278771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presentation we will discuss…</a:t>
            </a:r>
          </a:p>
          <a:p>
            <a:endParaRPr lang="en-US" dirty="0"/>
          </a:p>
          <a:p>
            <a:r>
              <a:rPr lang="en-US" b="1" dirty="0"/>
              <a:t>Click.</a:t>
            </a:r>
          </a:p>
          <a:p>
            <a:r>
              <a:rPr lang="en-US" dirty="0"/>
              <a:t>The benefits that CalSTRS provides to its members</a:t>
            </a:r>
          </a:p>
          <a:p>
            <a:endParaRPr lang="en-US" dirty="0"/>
          </a:p>
          <a:p>
            <a:r>
              <a:rPr lang="en-US" b="1" dirty="0"/>
              <a:t>Click.</a:t>
            </a:r>
          </a:p>
          <a:p>
            <a:r>
              <a:rPr lang="en-US" dirty="0"/>
              <a:t>Explain the eligibility requirements for those benefits</a:t>
            </a:r>
          </a:p>
          <a:p>
            <a:endParaRPr lang="en-US" dirty="0"/>
          </a:p>
          <a:p>
            <a:r>
              <a:rPr lang="en-US" b="1" dirty="0"/>
              <a:t>Click.</a:t>
            </a:r>
          </a:p>
          <a:p>
            <a:r>
              <a:rPr lang="en-US" dirty="0"/>
              <a:t>Look at how your benefits are calculated </a:t>
            </a:r>
          </a:p>
          <a:p>
            <a:endParaRPr lang="en-US" dirty="0"/>
          </a:p>
          <a:p>
            <a:r>
              <a:rPr lang="en-US" b="1" dirty="0"/>
              <a:t>Click.</a:t>
            </a:r>
          </a:p>
          <a:p>
            <a:r>
              <a:rPr lang="en-US" dirty="0"/>
              <a:t>Provide you with some valuable CalSTRS resources.</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4A353BBE-694D-49A0-98B4-9B81E661328D}" type="slidenum">
              <a:rPr lang="en-US" smtClean="0"/>
              <a:t>3</a:t>
            </a:fld>
            <a:endParaRPr lang="en-US"/>
          </a:p>
        </p:txBody>
      </p:sp>
    </p:spTree>
    <p:extLst>
      <p:ext uri="{BB962C8B-B14F-4D97-AF65-F5344CB8AC3E}">
        <p14:creationId xmlns:p14="http://schemas.microsoft.com/office/powerpoint/2010/main" val="14441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brings us to the third part of the CalSTRS hybrid, CalSTRS Pension2. </a:t>
            </a:r>
          </a:p>
          <a:p>
            <a:endParaRPr lang="en-US" dirty="0"/>
          </a:p>
          <a:p>
            <a:r>
              <a:rPr lang="en-US" b="1" dirty="0"/>
              <a:t>Click. </a:t>
            </a:r>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30</a:t>
            </a:fld>
            <a:endParaRPr lang="en-US"/>
          </a:p>
        </p:txBody>
      </p:sp>
    </p:spTree>
    <p:extLst>
      <p:ext uri="{BB962C8B-B14F-4D97-AF65-F5344CB8AC3E}">
        <p14:creationId xmlns:p14="http://schemas.microsoft.com/office/powerpoint/2010/main" val="13857785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a:t>
            </a:r>
            <a:r>
              <a:rPr lang="en-US" sz="1200" kern="1200" dirty="0">
                <a:solidFill>
                  <a:schemeClr val="tx1"/>
                </a:solidFill>
                <a:effectLst/>
                <a:latin typeface="+mn-lt"/>
                <a:ea typeface="+mn-ea"/>
                <a:cs typeface="+mn-cs"/>
              </a:rPr>
              <a:t> is a voluntary defined contribution plan and </a:t>
            </a:r>
            <a:r>
              <a:rPr lang="en-US" dirty="0"/>
              <a:t>offers 403(b), 457(b),</a:t>
            </a:r>
            <a:r>
              <a:rPr lang="en-US" baseline="0" dirty="0"/>
              <a:t> </a:t>
            </a:r>
            <a:r>
              <a:rPr lang="en-US" dirty="0"/>
              <a:t>Roth 403(b)</a:t>
            </a:r>
            <a:r>
              <a:rPr lang="en-US" baseline="0" dirty="0"/>
              <a:t> and Roth 457(b)</a:t>
            </a:r>
            <a:r>
              <a:rPr lang="en-US" dirty="0"/>
              <a:t> plans that often have lower fees and expenses compared to other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DBS funds you can also rollover funds from outside retirement savings accounts, consolidating them into one account. </a:t>
            </a:r>
          </a:p>
          <a:p>
            <a:pPr>
              <a:spcBef>
                <a:spcPts val="0"/>
              </a:spcBef>
            </a:pPr>
            <a:endParaRPr lang="en-US" baseline="0" dirty="0"/>
          </a:p>
          <a:p>
            <a:r>
              <a:rPr lang="en-US" sz="1200" kern="1200" dirty="0">
                <a:solidFill>
                  <a:schemeClr val="tx1"/>
                </a:solidFill>
                <a:effectLst/>
                <a:latin typeface="+mn-lt"/>
                <a:ea typeface="+mn-ea"/>
                <a:cs typeface="+mn-cs"/>
              </a:rPr>
              <a:t>And if you are considering this, they can provide a no cost, no obligation statement comparison between the costs you may pay elsewhere and Pension2.</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learning more about investing or money management, check out our Financial Awareness workshops series,</a:t>
            </a:r>
            <a:r>
              <a:rPr lang="en-US" baseline="0" dirty="0"/>
              <a:t> which we will discuss more in a moment.</a:t>
            </a:r>
          </a:p>
          <a:p>
            <a:pPr>
              <a:spcBef>
                <a:spcPts val="0"/>
              </a:spcBef>
            </a:pPr>
            <a:endParaRPr lang="en-US" dirty="0"/>
          </a:p>
          <a:p>
            <a:pPr>
              <a:spcBef>
                <a:spcPts val="0"/>
              </a:spcBef>
            </a:pPr>
            <a:r>
              <a:rPr lang="en-US" b="1" dirty="0"/>
              <a:t>Click. </a:t>
            </a:r>
          </a:p>
          <a:p>
            <a:endParaRPr lang="en-US" b="1"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31</a:t>
            </a:fld>
            <a:endParaRPr lang="en-US"/>
          </a:p>
        </p:txBody>
      </p:sp>
    </p:spTree>
    <p:extLst>
      <p:ext uri="{BB962C8B-B14F-4D97-AF65-F5344CB8AC3E}">
        <p14:creationId xmlns:p14="http://schemas.microsoft.com/office/powerpoint/2010/main" val="2908772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Pension2 is a great way to save more for your future because you can contribute tax-deferred money, there are low and transparent costs, no commissions, load fees or surrender changes. There are also flexible investment options.</a:t>
            </a:r>
          </a:p>
          <a:p>
            <a:endParaRPr lang="en-US" dirty="0"/>
          </a:p>
          <a:p>
            <a:r>
              <a:rPr lang="en-US" dirty="0"/>
              <a:t>If you have additional questions about Pension2, you can visit Pension2.com by scanning that QR code or give them a call at 888-394-2060.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want to do some research on your own, you can visit 403bcompare.com to compare all 403b products offered in California.</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In section 5 of the handout there are some actions items you may want to check. </a:t>
            </a:r>
            <a:endParaRPr lang="en-US" dirty="0"/>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32</a:t>
            </a:fld>
            <a:endParaRPr lang="en-US"/>
          </a:p>
        </p:txBody>
      </p:sp>
    </p:spTree>
    <p:extLst>
      <p:ext uri="{BB962C8B-B14F-4D97-AF65-F5344CB8AC3E}">
        <p14:creationId xmlns:p14="http://schemas.microsoft.com/office/powerpoint/2010/main" val="3284223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your retirement benefits CalSTRS also provides disability and survivor benefits. There are two different coverage types for your disability and survivor benefits.</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33</a:t>
            </a:fld>
            <a:endParaRPr lang="en-US"/>
          </a:p>
        </p:txBody>
      </p:sp>
    </p:spTree>
    <p:extLst>
      <p:ext uri="{BB962C8B-B14F-4D97-AF65-F5344CB8AC3E}">
        <p14:creationId xmlns:p14="http://schemas.microsoft.com/office/powerpoint/2010/main" val="190045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coverage type determines how your disability and survivor benefits are calculated.</a:t>
            </a:r>
          </a:p>
          <a:p>
            <a:endParaRPr lang="en-US" dirty="0"/>
          </a:p>
          <a:p>
            <a:r>
              <a:rPr lang="en-US" b="1" dirty="0"/>
              <a:t>Click.</a:t>
            </a:r>
          </a:p>
          <a:p>
            <a:r>
              <a:rPr lang="en-US" dirty="0"/>
              <a:t>If you became a CalSTRS member prior to October 15, 1992, you have Coverage A. </a:t>
            </a:r>
          </a:p>
          <a:p>
            <a:endParaRPr lang="en-US" dirty="0"/>
          </a:p>
          <a:p>
            <a:r>
              <a:rPr lang="en-US" b="1" dirty="0"/>
              <a:t>Click.</a:t>
            </a:r>
          </a:p>
          <a:p>
            <a:r>
              <a:rPr lang="en-US" dirty="0"/>
              <a:t>If you became a member of CalSTRS on or after October 15, 1992, or elected the coverage during a special window period, you have Coverage 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Fill in your Coverage Type on page 3, section 6 of your handout.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are not sure what your coverage type is, you can find this information in your Retirement Progress Report. Be sure to mark the action item in section 6 of the handout\ if necessary.</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4A353BBE-694D-49A0-98B4-9B81E661328D}" type="slidenum">
              <a:rPr lang="en-US" smtClean="0"/>
              <a:t>34</a:t>
            </a:fld>
            <a:endParaRPr lang="en-US"/>
          </a:p>
        </p:txBody>
      </p:sp>
    </p:spTree>
    <p:extLst>
      <p:ext uri="{BB962C8B-B14F-4D97-AF65-F5344CB8AC3E}">
        <p14:creationId xmlns:p14="http://schemas.microsoft.com/office/powerpoint/2010/main" val="1370210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coverage type also determines the amount of your one-time death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35</a:t>
            </a:fld>
            <a:endParaRPr lang="en-US"/>
          </a:p>
        </p:txBody>
      </p:sp>
    </p:spTree>
    <p:extLst>
      <p:ext uri="{BB962C8B-B14F-4D97-AF65-F5344CB8AC3E}">
        <p14:creationId xmlns:p14="http://schemas.microsoft.com/office/powerpoint/2010/main" val="853872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one-time, lump-sum payment paid to a recipient or recipients of your choosing upon your death.</a:t>
            </a:r>
          </a:p>
          <a:p>
            <a:endParaRPr lang="en-US" dirty="0"/>
          </a:p>
          <a:p>
            <a:r>
              <a:rPr lang="en-US" dirty="0"/>
              <a:t>There is a spot to note your benefit amount before and after retirement on the bottom of page 3 of your handout. </a:t>
            </a:r>
          </a:p>
          <a:p>
            <a:endParaRPr lang="en-US" dirty="0"/>
          </a:p>
          <a:p>
            <a:r>
              <a:rPr lang="en-US" b="1" dirty="0"/>
              <a:t>Click. </a:t>
            </a:r>
          </a:p>
          <a:p>
            <a:r>
              <a:rPr lang="en-US" dirty="0"/>
              <a:t>If you have Coverage A, your benefit is $7,093 before or after retirement. </a:t>
            </a:r>
          </a:p>
          <a:p>
            <a:endParaRPr lang="en-US" dirty="0"/>
          </a:p>
          <a:p>
            <a:r>
              <a:rPr lang="en-US" b="1" dirty="0"/>
              <a:t>Click. </a:t>
            </a:r>
          </a:p>
          <a:p>
            <a:r>
              <a:rPr lang="en-US" dirty="0"/>
              <a:t>If you have Coverage B, your benefit is $28,372 before retirement and $7,093 after retirement. </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4A353BBE-694D-49A0-98B4-9B81E661328D}" type="slidenum">
              <a:rPr lang="en-US" smtClean="0"/>
              <a:t>36</a:t>
            </a:fld>
            <a:endParaRPr lang="en-US"/>
          </a:p>
        </p:txBody>
      </p:sp>
    </p:spTree>
    <p:extLst>
      <p:ext uri="{BB962C8B-B14F-4D97-AF65-F5344CB8AC3E}">
        <p14:creationId xmlns:p14="http://schemas.microsoft.com/office/powerpoint/2010/main" val="27086926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designate one or multiple primary and secondary recipients to receive this benefit by completing the </a:t>
            </a:r>
            <a:r>
              <a:rPr lang="en-US" i="1" dirty="0"/>
              <a:t>Recipient Designation</a:t>
            </a:r>
            <a:r>
              <a:rPr lang="en-US" dirty="0"/>
              <a:t> form on </a:t>
            </a:r>
            <a:r>
              <a:rPr lang="en-US" i="1" dirty="0"/>
              <a:t>my</a:t>
            </a:r>
            <a:r>
              <a:rPr lang="en-US" dirty="0"/>
              <a:t>CalSTRS or via the paper</a:t>
            </a:r>
            <a:r>
              <a:rPr lang="en-US" baseline="0" dirty="0"/>
              <a:t> document</a:t>
            </a:r>
            <a:r>
              <a:rPr lang="en-US" dirty="0"/>
              <a:t>.  </a:t>
            </a:r>
          </a:p>
          <a:p>
            <a:r>
              <a:rPr lang="en-US" dirty="0"/>
              <a:t>*Please note:</a:t>
            </a:r>
            <a:r>
              <a:rPr lang="en-US" baseline="0" dirty="0"/>
              <a:t> If you are married, your spouse must sign this form as well.</a:t>
            </a:r>
          </a:p>
          <a:p>
            <a:endParaRPr lang="en-US" baseline="0" dirty="0"/>
          </a:p>
          <a:p>
            <a:r>
              <a:rPr lang="en-US" baseline="0" dirty="0"/>
              <a:t>If you are not sure of who you have designated, you can view your current recipients on your Retirement Progress Report or in your myCalSTRS account. Be sure to check the action item in section 7 of the handout if you need to update your beneficiaries.</a:t>
            </a:r>
            <a:endParaRPr lang="en-US" dirty="0"/>
          </a:p>
          <a:p>
            <a:endParaRPr lang="en-US" dirty="0"/>
          </a:p>
          <a:p>
            <a:r>
              <a:rPr lang="en-US" dirty="0"/>
              <a:t>We recommend you review your recipient designation every five years or after any major life events such as marriage, divorce, or the birth or death of a loved one.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pay this amount to your estate upon your death if you have no recipient on file.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37</a:t>
            </a:fld>
            <a:endParaRPr lang="en-US"/>
          </a:p>
        </p:txBody>
      </p:sp>
    </p:spTree>
    <p:extLst>
      <p:ext uri="{BB962C8B-B14F-4D97-AF65-F5344CB8AC3E}">
        <p14:creationId xmlns:p14="http://schemas.microsoft.com/office/powerpoint/2010/main" val="2881006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eligibility requirements and how those funds would be paid out if you passed away before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38</a:t>
            </a:fld>
            <a:endParaRPr lang="en-US"/>
          </a:p>
        </p:txBody>
      </p:sp>
    </p:spTree>
    <p:extLst>
      <p:ext uri="{BB962C8B-B14F-4D97-AF65-F5344CB8AC3E}">
        <p14:creationId xmlns:p14="http://schemas.microsoft.com/office/powerpoint/2010/main" val="49685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one-time death benefit, there are other survivor benefits your loved ones could qualify for.</a:t>
            </a:r>
          </a:p>
          <a:p>
            <a:endParaRPr lang="en-US" dirty="0"/>
          </a:p>
          <a:p>
            <a:r>
              <a:rPr lang="en-US" b="1" dirty="0"/>
              <a:t>Click.</a:t>
            </a:r>
            <a:endParaRPr lang="en-US" dirty="0"/>
          </a:p>
          <a:p>
            <a:r>
              <a:rPr lang="en-US" dirty="0"/>
              <a:t>Survivor Benefits are payable if you have one year of service credit and pass away while an active member. </a:t>
            </a:r>
          </a:p>
          <a:p>
            <a:endParaRPr lang="en-US" dirty="0"/>
          </a:p>
          <a:p>
            <a:r>
              <a:rPr lang="en-US" b="1" dirty="0"/>
              <a:t>Click.</a:t>
            </a:r>
          </a:p>
          <a:p>
            <a:r>
              <a:rPr lang="en-US" dirty="0"/>
              <a:t>Your eligible survivors include your spouse or registered domestic partner and financially dependent children. </a:t>
            </a:r>
          </a:p>
          <a:p>
            <a:endParaRPr lang="en-US" dirty="0"/>
          </a:p>
          <a:p>
            <a:r>
              <a:rPr lang="en-US" dirty="0"/>
              <a:t>Fill in the dependent child age limit on page </a:t>
            </a:r>
            <a:r>
              <a:rPr lang="en-US" b="0" dirty="0"/>
              <a:t>4</a:t>
            </a:r>
            <a:r>
              <a:rPr lang="en-US" baseline="0" dirty="0"/>
              <a:t> section 8</a:t>
            </a:r>
            <a:r>
              <a:rPr lang="en-US" dirty="0"/>
              <a:t> of your handout. </a:t>
            </a:r>
          </a:p>
          <a:p>
            <a:endParaRPr lang="en-US" dirty="0"/>
          </a:p>
          <a:p>
            <a:r>
              <a:rPr lang="en-US" dirty="0"/>
              <a:t>For Coverage A, eligible survivors include financially dependent children under age 22.</a:t>
            </a:r>
          </a:p>
          <a:p>
            <a:endParaRPr lang="en-US" dirty="0"/>
          </a:p>
          <a:p>
            <a:r>
              <a:rPr lang="en-US" dirty="0"/>
              <a:t>For Coverage B, eligible survivors include financially dependent children under age 21.</a:t>
            </a:r>
          </a:p>
          <a:p>
            <a:endParaRPr lang="en-US" dirty="0"/>
          </a:p>
          <a:p>
            <a:r>
              <a:rPr lang="en-US" dirty="0"/>
              <a:t>In some circumstances, dependent parents may qualify for a survivor benefit if you have Coverage A. </a:t>
            </a:r>
          </a:p>
          <a:p>
            <a:endParaRPr lang="en-US" dirty="0"/>
          </a:p>
          <a:p>
            <a:r>
              <a:rPr lang="en-US" dirty="0"/>
              <a:t>You can find more details about eligibility in the </a:t>
            </a:r>
            <a:r>
              <a:rPr lang="en-US" i="1" dirty="0"/>
              <a:t>Member Handbook</a:t>
            </a:r>
            <a:r>
              <a:rPr lang="en-US" dirty="0"/>
              <a:t>. </a:t>
            </a:r>
          </a:p>
          <a:p>
            <a:endParaRPr lang="en-US" dirty="0"/>
          </a:p>
          <a:p>
            <a:r>
              <a:rPr lang="en-US" dirty="0"/>
              <a:t>You can also view the </a:t>
            </a:r>
            <a:r>
              <a:rPr lang="en-US" i="1" dirty="0"/>
              <a:t>Survivor Benefits </a:t>
            </a:r>
            <a:r>
              <a:rPr lang="en-US" dirty="0"/>
              <a:t>video at CalSTRS.com to recap information we’re going over and different benefit scenarios.</a:t>
            </a:r>
          </a:p>
          <a:p>
            <a:endParaRPr lang="en-US" dirty="0"/>
          </a:p>
          <a:p>
            <a:r>
              <a:rPr lang="en-US" b="1" dirty="0"/>
              <a:t>Click. </a:t>
            </a:r>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39</a:t>
            </a:fld>
            <a:endParaRPr lang="en-US"/>
          </a:p>
        </p:txBody>
      </p:sp>
    </p:spTree>
    <p:extLst>
      <p:ext uri="{BB962C8B-B14F-4D97-AF65-F5344CB8AC3E}">
        <p14:creationId xmlns:p14="http://schemas.microsoft.com/office/powerpoint/2010/main" val="245366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what benefits are included with your membership….</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a:t>
            </a:fld>
            <a:endParaRPr lang="en-US"/>
          </a:p>
        </p:txBody>
      </p:sp>
    </p:spTree>
    <p:extLst>
      <p:ext uri="{BB962C8B-B14F-4D97-AF65-F5344CB8AC3E}">
        <p14:creationId xmlns:p14="http://schemas.microsoft.com/office/powerpoint/2010/main" val="471160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 surviving spouse their available choices depend on your coverage type and whether you have eligible children. Your spouse may be able to choose between receiving a monthly benefit or a return of your account balance.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and in some cases, depending on the choice your spouse makes, your surviving dependent children can each receive 10% of your final compensation up to a combined total of 50%.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The Member Handbook for further Coverage A and B survivor benefit considerations.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40</a:t>
            </a:fld>
            <a:endParaRPr lang="en-US"/>
          </a:p>
        </p:txBody>
      </p:sp>
    </p:spTree>
    <p:extLst>
      <p:ext uri="{BB962C8B-B14F-4D97-AF65-F5344CB8AC3E}">
        <p14:creationId xmlns:p14="http://schemas.microsoft.com/office/powerpoint/2010/main" val="1588350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any eligible survivors or are otherwise not eligible for a benefit, your account balance will be paid to your one-time death benefit recipient. </a:t>
            </a:r>
          </a:p>
          <a:p>
            <a:endParaRPr lang="en-US" dirty="0"/>
          </a:p>
          <a:p>
            <a:r>
              <a:rPr lang="en-US" dirty="0"/>
              <a:t>Keep in mind you can track your account balances and update that one-time death benefit recipient on </a:t>
            </a:r>
            <a:r>
              <a:rPr lang="en-US" i="1" dirty="0"/>
              <a:t>my</a:t>
            </a:r>
            <a:r>
              <a:rPr lang="en-US" dirty="0"/>
              <a:t>CalSTRS.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that your eligible survivors know to notify CalSTRS of your passing as soon as possible so we can initiate their benefits.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look at a survivor benefits example. </a:t>
            </a:r>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41</a:t>
            </a:fld>
            <a:endParaRPr lang="en-US"/>
          </a:p>
        </p:txBody>
      </p:sp>
    </p:spTree>
    <p:extLst>
      <p:ext uri="{BB962C8B-B14F-4D97-AF65-F5344CB8AC3E}">
        <p14:creationId xmlns:p14="http://schemas.microsoft.com/office/powerpoint/2010/main" val="1711128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assume:</a:t>
            </a:r>
          </a:p>
          <a:p>
            <a:r>
              <a:rPr lang="en-US" dirty="0"/>
              <a:t>Crystal is an active member with no children, her fiancé Raymond is her one-time death benefit recipient and she dies before retirement. </a:t>
            </a:r>
          </a:p>
          <a:p>
            <a:endParaRPr lang="en-US" b="1" dirty="0"/>
          </a:p>
          <a:p>
            <a:r>
              <a:rPr lang="en-US" b="1" dirty="0"/>
              <a:t>Click.</a:t>
            </a:r>
          </a:p>
          <a:p>
            <a:endParaRPr lang="en-US" dirty="0"/>
          </a:p>
          <a:p>
            <a:r>
              <a:rPr lang="en-US" dirty="0"/>
              <a:t>In this case, Crystal doesn’t have any eligible survivors so her one-time death benefit recipient, Raymond, would receive a return of her account balance</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42</a:t>
            </a:fld>
            <a:endParaRPr lang="en-US"/>
          </a:p>
        </p:txBody>
      </p:sp>
    </p:spTree>
    <p:extLst>
      <p:ext uri="{BB962C8B-B14F-4D97-AF65-F5344CB8AC3E}">
        <p14:creationId xmlns:p14="http://schemas.microsoft.com/office/powerpoint/2010/main" val="4123823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make all the same assumptions but assume Raymond and Crystal were married when she died. </a:t>
            </a:r>
          </a:p>
          <a:p>
            <a:endParaRPr lang="en-US" b="1" dirty="0"/>
          </a:p>
          <a:p>
            <a:r>
              <a:rPr lang="en-US" b="1" dirty="0"/>
              <a:t>Click. </a:t>
            </a:r>
          </a:p>
          <a:p>
            <a:endParaRPr lang="en-US" dirty="0"/>
          </a:p>
          <a:p>
            <a:r>
              <a:rPr lang="en-US" dirty="0"/>
              <a:t>In this case, Raymond would be considered a surviving spouse and could chose to receive a monthly benefit or a return of Crystal’s account balance. </a:t>
            </a:r>
          </a:p>
          <a:p>
            <a:endParaRPr lang="en-US" dirty="0"/>
          </a:p>
          <a:p>
            <a:r>
              <a:rPr lang="en-US" b="1" dirty="0"/>
              <a:t>Check action items in section 8 of the handout if you need more information on survivor benefits.</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43</a:t>
            </a:fld>
            <a:endParaRPr lang="en-US"/>
          </a:p>
        </p:txBody>
      </p:sp>
    </p:spTree>
    <p:extLst>
      <p:ext uri="{BB962C8B-B14F-4D97-AF65-F5344CB8AC3E}">
        <p14:creationId xmlns:p14="http://schemas.microsoft.com/office/powerpoint/2010/main" val="18031229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look at the disability benefits you have with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44</a:t>
            </a:fld>
            <a:endParaRPr lang="en-US"/>
          </a:p>
        </p:txBody>
      </p:sp>
    </p:spTree>
    <p:extLst>
      <p:ext uri="{BB962C8B-B14F-4D97-AF65-F5344CB8AC3E}">
        <p14:creationId xmlns:p14="http://schemas.microsoft.com/office/powerpoint/2010/main" val="3419267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eligibility requirements for a disability benefit are </a:t>
            </a:r>
          </a:p>
          <a:p>
            <a:endParaRPr lang="en-US" dirty="0"/>
          </a:p>
          <a:p>
            <a:r>
              <a:rPr lang="en-US" b="1" dirty="0"/>
              <a:t>Click.</a:t>
            </a:r>
          </a:p>
          <a:p>
            <a:r>
              <a:rPr lang="en-US" dirty="0"/>
              <a:t>five years of service credit or one year of service credit if your impairment was due to an unlawful act of bodily injury while teaching.</a:t>
            </a:r>
          </a:p>
          <a:p>
            <a:endParaRPr lang="en-US" dirty="0"/>
          </a:p>
          <a:p>
            <a:r>
              <a:rPr lang="en-US" b="1" dirty="0"/>
              <a:t>Click.</a:t>
            </a:r>
          </a:p>
          <a:p>
            <a:r>
              <a:rPr lang="en-US" dirty="0"/>
              <a:t>Your impairment must be permanent or expected to last more than 12 continuous months. It must also prevent you from performing your usual duties or those of a comparable level position. </a:t>
            </a:r>
          </a:p>
          <a:p>
            <a:endParaRPr lang="en-US" dirty="0"/>
          </a:p>
          <a:p>
            <a:r>
              <a:rPr lang="en-US" dirty="0"/>
              <a:t>If you should suffer an impairment and believe you may qualify for a disability benefit, contact CalSTRS as soon as possible to schedule a disability benefits planning session. A benefits specialist can prepare estimates and walk you through the application process. </a:t>
            </a:r>
          </a:p>
          <a:p>
            <a:endParaRPr lang="en-US" dirty="0"/>
          </a:p>
          <a:p>
            <a:r>
              <a:rPr lang="en-US" dirty="0"/>
              <a:t>Your eligibility and benefits can depend on when you apply so it’s important not to delay in initiating the process.</a:t>
            </a:r>
          </a:p>
          <a:p>
            <a:endParaRPr lang="en-US" b="1"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45</a:t>
            </a:fld>
            <a:endParaRPr lang="en-US"/>
          </a:p>
        </p:txBody>
      </p:sp>
    </p:spTree>
    <p:extLst>
      <p:ext uri="{BB962C8B-B14F-4D97-AF65-F5344CB8AC3E}">
        <p14:creationId xmlns:p14="http://schemas.microsoft.com/office/powerpoint/2010/main" val="3756559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disability benefit is 50% of your final compensation plus an additional 10% per dependent child up to a combined total of 40% for your children. </a:t>
            </a:r>
          </a:p>
          <a:p>
            <a:endParaRPr lang="en-US" dirty="0"/>
          </a:p>
          <a:p>
            <a:r>
              <a:rPr lang="en-US" dirty="0"/>
              <a:t>Your disability benefit might be calculated differently if you work part time or if you’re a Coverage A member over age 45 with fewer than 10 years of service credit. </a:t>
            </a:r>
          </a:p>
          <a:p>
            <a:endParaRPr lang="en-US" dirty="0"/>
          </a:p>
          <a:p>
            <a:r>
              <a:rPr lang="en-US" dirty="0"/>
              <a:t>The </a:t>
            </a:r>
            <a:r>
              <a:rPr lang="en-US" i="1" dirty="0"/>
              <a:t>Your Disability Benefits Guide </a:t>
            </a:r>
            <a:r>
              <a:rPr lang="en-US" dirty="0"/>
              <a:t>provides comprehensive information on benefits for both coverage types and includes the forms you will need to apply. It’s important to read the guide and contact us if you believe you may qualify for a benefit. </a:t>
            </a:r>
          </a:p>
          <a:p>
            <a:endParaRPr lang="en-US" dirty="0"/>
          </a:p>
          <a:p>
            <a:r>
              <a:rPr lang="en-US" b="1" dirty="0"/>
              <a:t>In section 9 of the handout please check the actions items if you need to schedule a disability benefits planning session. You can also find more information in </a:t>
            </a:r>
            <a:r>
              <a:rPr lang="en-US" b="1" i="1" dirty="0"/>
              <a:t>Your Disability Benefits Guide.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46</a:t>
            </a:fld>
            <a:endParaRPr lang="en-US"/>
          </a:p>
        </p:txBody>
      </p:sp>
    </p:spTree>
    <p:extLst>
      <p:ext uri="{BB962C8B-B14F-4D97-AF65-F5344CB8AC3E}">
        <p14:creationId xmlns:p14="http://schemas.microsoft.com/office/powerpoint/2010/main" val="1270105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 have covered all your benefits. You have a defined benefit and defined benefit supplement account. Some of you may even have a voluntary contribution plan, either Pension2 or a supplemental savings plan through your district. We have discussed how CalSTRS provides survivor and disability benefits. If you need additional information about any of these benefits, we have some great resources for you.</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47</a:t>
            </a:fld>
            <a:endParaRPr lang="en-US"/>
          </a:p>
        </p:txBody>
      </p:sp>
    </p:spTree>
    <p:extLst>
      <p:ext uri="{BB962C8B-B14F-4D97-AF65-F5344CB8AC3E}">
        <p14:creationId xmlns:p14="http://schemas.microsoft.com/office/powerpoint/2010/main" val="264698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great webinars available.</a:t>
            </a:r>
          </a:p>
          <a:p>
            <a:endParaRPr lang="en-US" dirty="0"/>
          </a:p>
          <a:p>
            <a:r>
              <a:rPr lang="en-US" dirty="0"/>
              <a:t>In My Retirement Decisions, our third webinar in this series, you will learn more about your retirement timeline and the decisions you will face as you near the end of your career such as:</a:t>
            </a:r>
          </a:p>
          <a:p>
            <a:endParaRPr lang="en-US" dirty="0"/>
          </a:p>
          <a:p>
            <a:pPr marL="228600" indent="-228600">
              <a:buAutoNum type="arabicPeriod"/>
            </a:pPr>
            <a:r>
              <a:rPr lang="en-US" dirty="0"/>
              <a:t>When should I retire?</a:t>
            </a:r>
          </a:p>
          <a:p>
            <a:pPr marL="228600" indent="-228600">
              <a:buAutoNum type="arabicPeriod"/>
            </a:pPr>
            <a:r>
              <a:rPr lang="en-US" dirty="0"/>
              <a:t>Do I want to leave a lifetime monthly benefit to a loved one?</a:t>
            </a:r>
          </a:p>
          <a:p>
            <a:pPr marL="228600" indent="-228600">
              <a:buAutoNum type="arabicPeriod"/>
            </a:pPr>
            <a:r>
              <a:rPr lang="en-US" dirty="0"/>
              <a:t>And what should I do with my Defined Benefit Supplement funds?</a:t>
            </a:r>
          </a:p>
          <a:p>
            <a:endParaRPr lang="en-US" dirty="0"/>
          </a:p>
          <a:p>
            <a:endParaRPr lang="en-US" dirty="0"/>
          </a:p>
          <a:p>
            <a:r>
              <a:rPr lang="en-US" b="1" dirty="0"/>
              <a:t>Click. </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48</a:t>
            </a:fld>
            <a:endParaRPr lang="en-US"/>
          </a:p>
        </p:txBody>
      </p:sp>
    </p:spTree>
    <p:extLst>
      <p:ext uri="{BB962C8B-B14F-4D97-AF65-F5344CB8AC3E}">
        <p14:creationId xmlns:p14="http://schemas.microsoft.com/office/powerpoint/2010/main" val="884678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 offers a financial awareness webinar series. </a:t>
            </a:r>
          </a:p>
          <a:p>
            <a:endParaRPr lang="en-US" dirty="0"/>
          </a:p>
          <a:p>
            <a:r>
              <a:rPr lang="en-US" dirty="0"/>
              <a:t>This isn't necessarily CalSTRS specific information, but they provide good financial planning and money management strategies. </a:t>
            </a:r>
          </a:p>
          <a:p>
            <a:endParaRPr lang="en-US" b="1" dirty="0"/>
          </a:p>
          <a:p>
            <a:r>
              <a:rPr lang="en-US" dirty="0"/>
              <a:t>The first webinar in the series is Save for Your Future focuses on creating budgets, saving and investing, and managing credit and debt.  </a:t>
            </a:r>
          </a:p>
          <a:p>
            <a:endParaRPr lang="en-US" b="1" dirty="0"/>
          </a:p>
          <a:p>
            <a:r>
              <a:rPr lang="en-US" dirty="0"/>
              <a:t>Plan for Your Future focuses on reaching the retirement lifestyle you want by planning your expenses and income and how to overcome obstacles. </a:t>
            </a:r>
          </a:p>
          <a:p>
            <a:endParaRPr lang="en-US" b="1" dirty="0"/>
          </a:p>
          <a:p>
            <a:r>
              <a:rPr lang="en-US" dirty="0"/>
              <a:t>Protect your Future focuses on retirement distributions and maximizing and protecting your additional income sources. </a:t>
            </a:r>
          </a:p>
          <a:p>
            <a:endParaRPr lang="en-US" dirty="0"/>
          </a:p>
          <a:p>
            <a:r>
              <a:rPr lang="en-US" dirty="0"/>
              <a:t>You can learn more at CalSTRS.com/financial‐awareness. Also don’t forget to check CalSTRS.com/webinars to see when they are being offered. </a:t>
            </a:r>
          </a:p>
          <a:p>
            <a:endParaRPr lang="en-US" b="1" dirty="0"/>
          </a:p>
          <a:p>
            <a:r>
              <a:rPr lang="en-US" b="1" dirty="0"/>
              <a:t>Click.</a:t>
            </a:r>
            <a:r>
              <a:rPr lang="en-US" dirty="0"/>
              <a:t> </a:t>
            </a:r>
          </a:p>
          <a:p>
            <a:endParaRPr lang="en-US" b="1"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49</a:t>
            </a:fld>
            <a:endParaRPr lang="en-US"/>
          </a:p>
        </p:txBody>
      </p:sp>
    </p:spTree>
    <p:extLst>
      <p:ext uri="{BB962C8B-B14F-4D97-AF65-F5344CB8AC3E}">
        <p14:creationId xmlns:p14="http://schemas.microsoft.com/office/powerpoint/2010/main" val="72816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Retirement benefits.</a:t>
            </a:r>
          </a:p>
          <a:p>
            <a:endParaRPr lang="en-US" dirty="0"/>
          </a:p>
          <a:p>
            <a:r>
              <a:rPr lang="en-US" dirty="0"/>
              <a:t>Survivor benefits.</a:t>
            </a:r>
          </a:p>
          <a:p>
            <a:endParaRPr lang="en-US" dirty="0"/>
          </a:p>
          <a:p>
            <a:r>
              <a:rPr lang="en-US" dirty="0"/>
              <a:t>And disability benefits are all included in your membership.</a:t>
            </a:r>
          </a:p>
          <a:p>
            <a:endParaRPr lang="en-US" dirty="0"/>
          </a:p>
          <a:p>
            <a:r>
              <a:rPr lang="en-US" dirty="0"/>
              <a:t>It’s important to keep in mind that CalSTRS does not offer health benefits. As an active member, your health benefits are offered through your employer. In retirement, you will be responsible for your own coverage.</a:t>
            </a:r>
          </a:p>
          <a:p>
            <a:endParaRPr lang="en-US" dirty="0"/>
          </a:p>
          <a:p>
            <a:r>
              <a:rPr lang="en-US" dirty="0"/>
              <a:t>Check with your employer about what health benefit coverage is available to you in retirement so you can plan ahead for any additional costs. </a:t>
            </a:r>
          </a:p>
          <a:p>
            <a:endParaRPr lang="en-US" dirty="0"/>
          </a:p>
          <a:p>
            <a:r>
              <a:rPr lang="en-US" dirty="0"/>
              <a:t>Some benefit packages for retirees might be contingent on how long you’ve been with the district – this is something you might want to consider if you’re looking at changing employers throughout your career. </a:t>
            </a:r>
          </a:p>
          <a:p>
            <a:endParaRPr lang="en-US" dirty="0"/>
          </a:p>
          <a:p>
            <a:r>
              <a:rPr lang="en-US" b="0" dirty="0"/>
              <a:t>For those of you that have your handout in front of you, there are some action items listed.</a:t>
            </a:r>
          </a:p>
          <a:p>
            <a:endParaRPr lang="en-US" b="0" dirty="0"/>
          </a:p>
          <a:p>
            <a:r>
              <a:rPr lang="en-US" b="1" dirty="0"/>
              <a:t>**specialist to draw attention to the action item.</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You will want to pay close attention to the action items. You may check off action items as we move through each section. You will notice many action item reminders on the slides indicated by a box with a check mark next to the action item like is seen here on this slide.</a:t>
            </a:r>
            <a:r>
              <a:rPr lang="en-US" b="0" dirty="0"/>
              <a:t> </a:t>
            </a:r>
            <a:endParaRPr lang="en-US" b="1" dirty="0"/>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5</a:t>
            </a:fld>
            <a:endParaRPr lang="en-US"/>
          </a:p>
        </p:txBody>
      </p:sp>
    </p:spTree>
    <p:extLst>
      <p:ext uri="{BB962C8B-B14F-4D97-AF65-F5344CB8AC3E}">
        <p14:creationId xmlns:p14="http://schemas.microsoft.com/office/powerpoint/2010/main" val="39552232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interested attending another workshop or webinar check the action items in section 10 of the handout. Throughout today’s presentation you have hopefully been marking all action items that you want to take care of. Keep this handout near by and remember to complete those action items you have checked off.</a:t>
            </a:r>
          </a:p>
          <a:p>
            <a:endParaRPr lang="en-US" dirty="0"/>
          </a:p>
          <a:p>
            <a:r>
              <a:rPr lang="en-US" dirty="0"/>
              <a:t>If you have additional questions, check out the variety of resources at CalSTRS.com. You can send and receive secure online messages with us on </a:t>
            </a:r>
            <a:r>
              <a:rPr lang="en-US" i="1" dirty="0"/>
              <a:t>my</a:t>
            </a:r>
            <a:r>
              <a:rPr lang="en-US" dirty="0"/>
              <a:t>CalSTRS or call us at 800-228-5453  weekdays from 8 a.m. to 5 p.m.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attending the CalSTRS My Retirement Benefits workshop. We look forward to having you join us on future educational webinars.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hope you all have a great rest of your day! </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50</a:t>
            </a:fld>
            <a:endParaRPr lang="en-US"/>
          </a:p>
        </p:txBody>
      </p:sp>
    </p:spTree>
    <p:extLst>
      <p:ext uri="{BB962C8B-B14F-4D97-AF65-F5344CB8AC3E}">
        <p14:creationId xmlns:p14="http://schemas.microsoft.com/office/powerpoint/2010/main" val="75908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thing you will want to plan ahead for are potential reductions to any Social Security benefits you might receive.</a:t>
            </a:r>
          </a:p>
          <a:p>
            <a:r>
              <a:rPr lang="en-US" dirty="0"/>
              <a:t>As a CalSTRS member, you do not contribute to Social Security for your CalSTRS-covered employment. If you anticipate receiving a Social Security benefit from other employment or from a spouse, there are two government rules that can reduce your benefit or leave you with no benefit at all. </a:t>
            </a:r>
          </a:p>
          <a:p>
            <a:endParaRPr lang="en-US" dirty="0"/>
          </a:p>
          <a:p>
            <a:r>
              <a:rPr lang="en-US" b="1" dirty="0"/>
              <a:t>Click. </a:t>
            </a:r>
          </a:p>
          <a:p>
            <a:r>
              <a:rPr lang="en-US" dirty="0"/>
              <a:t>The Windfall Elimination Provision impacts your earned Social Security benefit from employment outside of CalSTRS. The Social Security Administration uses an alternate formula to calculate your benefit. This can reduce your benefit but will not eliminate it.</a:t>
            </a:r>
          </a:p>
          <a:p>
            <a:endParaRPr lang="en-US" dirty="0"/>
          </a:p>
          <a:p>
            <a:r>
              <a:rPr lang="en-US" b="1" dirty="0"/>
              <a:t>Click. </a:t>
            </a:r>
          </a:p>
          <a:p>
            <a:r>
              <a:rPr lang="en-US" dirty="0"/>
              <a:t>The Government Pension Offset impacts your spousal, widow or widower benefit. The Social Security Administration reduces your benefit by two-thirds of your CalSTRS benefit which can eliminate your benefit all together. </a:t>
            </a:r>
          </a:p>
          <a:p>
            <a:endParaRPr lang="en-US" dirty="0"/>
          </a:p>
          <a:p>
            <a:r>
              <a:rPr lang="en-US" dirty="0"/>
              <a:t>If you are affected by either of these offsets, they will not reduce your CalSTRS benefit. It’s important to be aware of these rules and contact the Social Security Administration for more information since the estimates on your social security statement don’t reflect these reductions. </a:t>
            </a:r>
          </a:p>
          <a:p>
            <a:endParaRPr lang="en-US" dirty="0"/>
          </a:p>
          <a:p>
            <a:r>
              <a:rPr lang="en-US" dirty="0"/>
              <a:t>You can also learn more by reviewing the </a:t>
            </a:r>
            <a:r>
              <a:rPr lang="en-US" i="1" dirty="0"/>
              <a:t>CalSTRS, Social Security and You </a:t>
            </a:r>
            <a:r>
              <a:rPr lang="en-US" dirty="0"/>
              <a:t>fact sheet on CalSTRS.com…</a:t>
            </a:r>
          </a:p>
          <a:p>
            <a:endParaRPr lang="en-US" dirty="0"/>
          </a:p>
          <a:p>
            <a:r>
              <a:rPr lang="en-US" b="1" dirty="0"/>
              <a:t>Click.</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6</a:t>
            </a:fld>
            <a:endParaRPr lang="en-US"/>
          </a:p>
        </p:txBody>
      </p:sp>
    </p:spTree>
    <p:extLst>
      <p:ext uri="{BB962C8B-B14F-4D97-AF65-F5344CB8AC3E}">
        <p14:creationId xmlns:p14="http://schemas.microsoft.com/office/powerpoint/2010/main" val="698038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of the online resources available to you.</a:t>
            </a:r>
          </a:p>
          <a:p>
            <a:endParaRPr lang="en-US" b="1"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7</a:t>
            </a:fld>
            <a:endParaRPr lang="en-US"/>
          </a:p>
        </p:txBody>
      </p:sp>
    </p:spTree>
    <p:extLst>
      <p:ext uri="{BB962C8B-B14F-4D97-AF65-F5344CB8AC3E}">
        <p14:creationId xmlns:p14="http://schemas.microsoft.com/office/powerpoint/2010/main" val="113913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CalSTRS.com is our public website where you can learn more about us and your benefits. </a:t>
            </a:r>
          </a:p>
          <a:p>
            <a:endParaRPr lang="en-US" dirty="0"/>
          </a:p>
          <a:p>
            <a:r>
              <a:rPr lang="en-US" dirty="0"/>
              <a:t>You can download forms and publications, access retirement benefit calculators and even watch short educational videos to recap the information we will be covering today. </a:t>
            </a:r>
          </a:p>
          <a:p>
            <a:endParaRPr lang="en-US" dirty="0"/>
          </a:p>
          <a:p>
            <a:r>
              <a:rPr lang="en-US" dirty="0"/>
              <a:t>Use the white menu bar at the top of the page to easily navigate to your various resources. </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8</a:t>
            </a:fld>
            <a:endParaRPr lang="en-US"/>
          </a:p>
        </p:txBody>
      </p:sp>
    </p:spTree>
    <p:extLst>
      <p:ext uri="{BB962C8B-B14F-4D97-AF65-F5344CB8AC3E}">
        <p14:creationId xmlns:p14="http://schemas.microsoft.com/office/powerpoint/2010/main" val="184834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CalSTRS.com you can click on the myCalSTRS login button to access your myCalSTRS account.</a:t>
            </a:r>
          </a:p>
          <a:p>
            <a:endParaRPr lang="en-US" dirty="0"/>
          </a:p>
          <a:p>
            <a:r>
              <a:rPr lang="en-US" i="1" dirty="0"/>
              <a:t>my</a:t>
            </a:r>
            <a:r>
              <a:rPr lang="en-US" dirty="0"/>
              <a:t>CalSTRS provides online access to your CalSTRS accounts and information 24/7. </a:t>
            </a:r>
          </a:p>
          <a:p>
            <a:endParaRPr lang="en-US" dirty="0"/>
          </a:p>
          <a:p>
            <a:r>
              <a:rPr lang="en-US" dirty="0"/>
              <a:t>Register for an account and update your preferences for receiving information from us if you haven’t done so already. With the environment in mind, we default to electronic communication but you can always request to receive hard copies of information by mail. </a:t>
            </a:r>
          </a:p>
          <a:p>
            <a:endParaRPr lang="en-US" dirty="0"/>
          </a:p>
          <a:p>
            <a:r>
              <a:rPr lang="en-US" dirty="0"/>
              <a:t>With </a:t>
            </a:r>
            <a:r>
              <a:rPr lang="en-US" i="1" dirty="0"/>
              <a:t>my</a:t>
            </a:r>
            <a:r>
              <a:rPr lang="en-US" dirty="0"/>
              <a:t>CalSTRS you can also submit forms and send and receive secure online messages with a CalSTRS representative. The nice thing about this feature is that the electronic copies are archived in your account for future reference if you need them. </a:t>
            </a:r>
          </a:p>
          <a:p>
            <a:endParaRPr lang="en-US" dirty="0"/>
          </a:p>
          <a:p>
            <a:r>
              <a:rPr lang="en-US" dirty="0"/>
              <a:t>You can also access your annual </a:t>
            </a:r>
            <a:r>
              <a:rPr lang="en-US" i="1" dirty="0"/>
              <a:t>Retirement Progress Report </a:t>
            </a:r>
            <a:r>
              <a:rPr lang="en-US" dirty="0"/>
              <a:t>each September on your </a:t>
            </a:r>
            <a:r>
              <a:rPr lang="en-US" i="1" dirty="0"/>
              <a:t>my</a:t>
            </a:r>
            <a:r>
              <a:rPr lang="en-US" dirty="0"/>
              <a:t>CalSTRS account…</a:t>
            </a:r>
          </a:p>
          <a:p>
            <a:endParaRPr lang="en-US" dirty="0"/>
          </a:p>
          <a:p>
            <a:r>
              <a:rPr lang="en-US" b="1" dirty="0"/>
              <a:t>Click. </a:t>
            </a:r>
          </a:p>
          <a:p>
            <a:endParaRPr lang="en-US" dirty="0"/>
          </a:p>
          <a:p>
            <a:endParaRPr lang="en-US" dirty="0"/>
          </a:p>
        </p:txBody>
      </p:sp>
      <p:sp>
        <p:nvSpPr>
          <p:cNvPr id="4" name="Slide Number Placeholder 3"/>
          <p:cNvSpPr>
            <a:spLocks noGrp="1"/>
          </p:cNvSpPr>
          <p:nvPr>
            <p:ph type="sldNum" sz="quarter" idx="5"/>
          </p:nvPr>
        </p:nvSpPr>
        <p:spPr/>
        <p:txBody>
          <a:bodyPr/>
          <a:lstStyle/>
          <a:p>
            <a:fld id="{4A353BBE-694D-49A0-98B4-9B81E661328D}" type="slidenum">
              <a:rPr lang="en-US" smtClean="0"/>
              <a:t>9</a:t>
            </a:fld>
            <a:endParaRPr lang="en-US"/>
          </a:p>
        </p:txBody>
      </p:sp>
    </p:spTree>
    <p:extLst>
      <p:ext uri="{BB962C8B-B14F-4D97-AF65-F5344CB8AC3E}">
        <p14:creationId xmlns:p14="http://schemas.microsoft.com/office/powerpoint/2010/main" val="315822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725100-971F-FD47-9D46-216407BD3922}"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114358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30C715A-D386-45F1-7A6F-2334B97F6B0B}"/>
              </a:ext>
            </a:extLst>
          </p:cNvPr>
          <p:cNvSpPr/>
          <p:nvPr userDrawn="1"/>
        </p:nvSpPr>
        <p:spPr>
          <a:xfrm>
            <a:off x="3" y="2307200"/>
            <a:ext cx="9143997" cy="272103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CC1B8B7-6D49-872F-E034-394EAD205BCC}"/>
              </a:ext>
            </a:extLst>
          </p:cNvPr>
          <p:cNvSpPr/>
          <p:nvPr userDrawn="1"/>
        </p:nvSpPr>
        <p:spPr>
          <a:xfrm rot="16200000">
            <a:off x="2742780" y="1660132"/>
            <a:ext cx="279400" cy="57649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A90D121C-BB20-1C50-FDBC-4C13E0B69B9E}"/>
              </a:ext>
            </a:extLst>
          </p:cNvPr>
          <p:cNvCxnSpPr>
            <a:cxnSpLocks/>
          </p:cNvCxnSpPr>
          <p:nvPr userDrawn="1"/>
        </p:nvCxnSpPr>
        <p:spPr>
          <a:xfrm>
            <a:off x="-3" y="2762173"/>
            <a:ext cx="576072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65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32A8ACD-74C4-A5B5-F2D0-205AD6CCC563}"/>
              </a:ext>
            </a:extLst>
          </p:cNvPr>
          <p:cNvSpPr/>
          <p:nvPr userDrawn="1"/>
        </p:nvSpPr>
        <p:spPr>
          <a:xfrm>
            <a:off x="0" y="2583935"/>
            <a:ext cx="9143997" cy="238003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6898BCAD-09E3-99FC-3C0E-9CD3B670451D}"/>
              </a:ext>
            </a:extLst>
          </p:cNvPr>
          <p:cNvCxnSpPr>
            <a:cxnSpLocks/>
          </p:cNvCxnSpPr>
          <p:nvPr userDrawn="1"/>
        </p:nvCxnSpPr>
        <p:spPr>
          <a:xfrm>
            <a:off x="-3" y="2860943"/>
            <a:ext cx="4517136"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B3F9917-01CF-415A-830A-10536273006E}"/>
              </a:ext>
            </a:extLst>
          </p:cNvPr>
          <p:cNvCxnSpPr>
            <a:cxnSpLocks/>
          </p:cNvCxnSpPr>
          <p:nvPr userDrawn="1"/>
        </p:nvCxnSpPr>
        <p:spPr>
          <a:xfrm>
            <a:off x="0" y="4713828"/>
            <a:ext cx="4517136"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923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82A961C-45AC-2BB6-3EF7-47E7ACBF6E7C}"/>
              </a:ext>
            </a:extLst>
          </p:cNvPr>
          <p:cNvSpPr/>
          <p:nvPr userDrawn="1"/>
        </p:nvSpPr>
        <p:spPr>
          <a:xfrm>
            <a:off x="-6484" y="2391476"/>
            <a:ext cx="2250831" cy="274905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31081C-B15D-2828-B7C1-D7415FA9D6E9}"/>
              </a:ext>
            </a:extLst>
          </p:cNvPr>
          <p:cNvSpPr/>
          <p:nvPr userDrawn="1"/>
        </p:nvSpPr>
        <p:spPr>
          <a:xfrm>
            <a:off x="2244347" y="2391476"/>
            <a:ext cx="6899650" cy="274905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F349539-C585-E595-B75E-737391110F54}"/>
              </a:ext>
            </a:extLst>
          </p:cNvPr>
          <p:cNvCxnSpPr>
            <a:cxnSpLocks/>
          </p:cNvCxnSpPr>
          <p:nvPr userDrawn="1"/>
        </p:nvCxnSpPr>
        <p:spPr>
          <a:xfrm>
            <a:off x="4317997" y="4850057"/>
            <a:ext cx="4826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9733D31-D7A6-B0D1-AA65-90849019904A}"/>
              </a:ext>
            </a:extLst>
          </p:cNvPr>
          <p:cNvCxnSpPr>
            <a:cxnSpLocks/>
          </p:cNvCxnSpPr>
          <p:nvPr userDrawn="1"/>
        </p:nvCxnSpPr>
        <p:spPr>
          <a:xfrm>
            <a:off x="4317997" y="2675426"/>
            <a:ext cx="4826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58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CE401FC-A227-9412-0A7B-422A34A5DDB8}"/>
              </a:ext>
            </a:extLst>
          </p:cNvPr>
          <p:cNvSpPr/>
          <p:nvPr userDrawn="1"/>
        </p:nvSpPr>
        <p:spPr>
          <a:xfrm>
            <a:off x="0" y="2246704"/>
            <a:ext cx="9144000"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712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84AC150-B496-6215-3CE2-F93667B5C178}"/>
              </a:ext>
            </a:extLst>
          </p:cNvPr>
          <p:cNvSpPr/>
          <p:nvPr userDrawn="1"/>
        </p:nvSpPr>
        <p:spPr>
          <a:xfrm>
            <a:off x="0" y="1882494"/>
            <a:ext cx="9144000"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80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C235B8E-EB70-D68E-93DC-74826AE15214}"/>
              </a:ext>
            </a:extLst>
          </p:cNvPr>
          <p:cNvSpPr/>
          <p:nvPr userDrawn="1"/>
        </p:nvSpPr>
        <p:spPr>
          <a:xfrm>
            <a:off x="1" y="2053125"/>
            <a:ext cx="9144000" cy="281846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648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F1C5EB5-5302-68E3-1D54-987A76AFB50B}"/>
              </a:ext>
            </a:extLst>
          </p:cNvPr>
          <p:cNvSpPr/>
          <p:nvPr userDrawn="1"/>
        </p:nvSpPr>
        <p:spPr>
          <a:xfrm>
            <a:off x="-1" y="2164823"/>
            <a:ext cx="9143997" cy="469317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BA308A-79CA-6686-5F01-EC20AB200D45}"/>
              </a:ext>
            </a:extLst>
          </p:cNvPr>
          <p:cNvSpPr/>
          <p:nvPr userDrawn="1"/>
        </p:nvSpPr>
        <p:spPr>
          <a:xfrm>
            <a:off x="3137601" y="1258858"/>
            <a:ext cx="2411889" cy="19728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299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7893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F8A981D3-D7B4-C7B0-D9D1-1574143C9CB9}"/>
              </a:ext>
            </a:extLst>
          </p:cNvPr>
          <p:cNvGrpSpPr/>
          <p:nvPr userDrawn="1"/>
        </p:nvGrpSpPr>
        <p:grpSpPr>
          <a:xfrm>
            <a:off x="956863" y="1805077"/>
            <a:ext cx="3583318" cy="3247842"/>
            <a:chOff x="933450" y="2073434"/>
            <a:chExt cx="3583318" cy="3247842"/>
          </a:xfrm>
        </p:grpSpPr>
        <p:grpSp>
          <p:nvGrpSpPr>
            <p:cNvPr id="4" name="Group 3">
              <a:extLst>
                <a:ext uri="{FF2B5EF4-FFF2-40B4-BE49-F238E27FC236}">
                  <a16:creationId xmlns:a16="http://schemas.microsoft.com/office/drawing/2014/main" id="{77FB3A77-7A8E-97E6-E16C-70AA08A9971F}"/>
                </a:ext>
              </a:extLst>
            </p:cNvPr>
            <p:cNvGrpSpPr/>
            <p:nvPr/>
          </p:nvGrpSpPr>
          <p:grpSpPr>
            <a:xfrm rot="5400000">
              <a:off x="1941611" y="2733237"/>
              <a:ext cx="1616971" cy="1871759"/>
              <a:chOff x="3777418" y="1734314"/>
              <a:chExt cx="1616971" cy="1871759"/>
            </a:xfrm>
          </p:grpSpPr>
          <p:cxnSp>
            <p:nvCxnSpPr>
              <p:cNvPr id="16" name="Straight Connector 15">
                <a:extLst>
                  <a:ext uri="{FF2B5EF4-FFF2-40B4-BE49-F238E27FC236}">
                    <a16:creationId xmlns:a16="http://schemas.microsoft.com/office/drawing/2014/main" id="{75F7D6AE-02DC-7E44-B742-27BA225E30BF}"/>
                  </a:ext>
                </a:extLst>
              </p:cNvPr>
              <p:cNvCxnSpPr>
                <a:cxnSpLocks/>
              </p:cNvCxnSpPr>
              <p:nvPr/>
            </p:nvCxnSpPr>
            <p:spPr>
              <a:xfrm>
                <a:off x="3777418" y="2729028"/>
                <a:ext cx="93475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5199DD-631E-B5FF-F06B-450BBD2A8C76}"/>
                  </a:ext>
                </a:extLst>
              </p:cNvPr>
              <p:cNvCxnSpPr>
                <a:cxnSpLocks/>
              </p:cNvCxnSpPr>
              <p:nvPr/>
            </p:nvCxnSpPr>
            <p:spPr>
              <a:xfrm rot="16200000" flipH="1">
                <a:off x="3779465" y="2670194"/>
                <a:ext cx="1871759"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12FF9-2D77-E4F1-8B29-D4F352DEB60C}"/>
                  </a:ext>
                </a:extLst>
              </p:cNvPr>
              <p:cNvCxnSpPr>
                <a:cxnSpLocks/>
              </p:cNvCxnSpPr>
              <p:nvPr/>
            </p:nvCxnSpPr>
            <p:spPr>
              <a:xfrm>
                <a:off x="4712169" y="3596745"/>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08CD16-294F-1FD0-FDD7-51DB1FC23555}"/>
                  </a:ext>
                </a:extLst>
              </p:cNvPr>
              <p:cNvCxnSpPr>
                <a:cxnSpLocks/>
              </p:cNvCxnSpPr>
              <p:nvPr/>
            </p:nvCxnSpPr>
            <p:spPr>
              <a:xfrm>
                <a:off x="4703472" y="1734315"/>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C322F510-3263-2150-4BB7-3CD481B0E170}"/>
                </a:ext>
              </a:extLst>
            </p:cNvPr>
            <p:cNvGrpSpPr/>
            <p:nvPr/>
          </p:nvGrpSpPr>
          <p:grpSpPr>
            <a:xfrm>
              <a:off x="1413404" y="2073434"/>
              <a:ext cx="2491357" cy="1382954"/>
              <a:chOff x="1350411" y="2963286"/>
              <a:chExt cx="2491357" cy="1382954"/>
            </a:xfrm>
          </p:grpSpPr>
          <p:sp>
            <p:nvSpPr>
              <p:cNvPr id="14" name="Rectangle 13">
                <a:extLst>
                  <a:ext uri="{FF2B5EF4-FFF2-40B4-BE49-F238E27FC236}">
                    <a16:creationId xmlns:a16="http://schemas.microsoft.com/office/drawing/2014/main" id="{DDD86378-AB11-9713-DC4E-0EAA9CDAF5FD}"/>
                  </a:ext>
                </a:extLst>
              </p:cNvPr>
              <p:cNvSpPr/>
              <p:nvPr/>
            </p:nvSpPr>
            <p:spPr>
              <a:xfrm>
                <a:off x="1350411" y="3021480"/>
                <a:ext cx="2427001" cy="13247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extBox 14">
                <a:extLst>
                  <a:ext uri="{FF2B5EF4-FFF2-40B4-BE49-F238E27FC236}">
                    <a16:creationId xmlns:a16="http://schemas.microsoft.com/office/drawing/2014/main" id="{57CFDF27-8158-102D-EDFA-BF1BA0581814}"/>
                  </a:ext>
                </a:extLst>
              </p:cNvPr>
              <p:cNvSpPr txBox="1"/>
              <p:nvPr/>
            </p:nvSpPr>
            <p:spPr>
              <a:xfrm>
                <a:off x="1414767" y="2963286"/>
                <a:ext cx="2427001" cy="1323439"/>
              </a:xfrm>
              <a:prstGeom prst="rect">
                <a:avLst/>
              </a:prstGeom>
              <a:solidFill>
                <a:srgbClr val="32004F"/>
              </a:solidFill>
            </p:spPr>
            <p:txBody>
              <a:bodyPr wrap="square" rtlCol="0" anchor="ctr">
                <a:noAutofit/>
              </a:bodyPr>
              <a:lstStyle/>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85AF53C-84AF-2038-C98E-08261F892BD3}"/>
                </a:ext>
              </a:extLst>
            </p:cNvPr>
            <p:cNvGrpSpPr/>
            <p:nvPr/>
          </p:nvGrpSpPr>
          <p:grpSpPr>
            <a:xfrm>
              <a:off x="933450" y="4125678"/>
              <a:ext cx="1711559" cy="1195598"/>
              <a:chOff x="5447373" y="1541917"/>
              <a:chExt cx="1711559" cy="1195598"/>
            </a:xfrm>
          </p:grpSpPr>
          <p:sp>
            <p:nvSpPr>
              <p:cNvPr id="12" name="Rectangle 11">
                <a:extLst>
                  <a:ext uri="{FF2B5EF4-FFF2-40B4-BE49-F238E27FC236}">
                    <a16:creationId xmlns:a16="http://schemas.microsoft.com/office/drawing/2014/main" id="{72D6FBB1-6731-68AD-CB96-B71A032CFA4D}"/>
                  </a:ext>
                </a:extLst>
              </p:cNvPr>
              <p:cNvSpPr/>
              <p:nvPr/>
            </p:nvSpPr>
            <p:spPr>
              <a:xfrm>
                <a:off x="5447373" y="1598744"/>
                <a:ext cx="1650190" cy="113877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extBox 12">
                <a:extLst>
                  <a:ext uri="{FF2B5EF4-FFF2-40B4-BE49-F238E27FC236}">
                    <a16:creationId xmlns:a16="http://schemas.microsoft.com/office/drawing/2014/main" id="{79A252B6-B1DD-7C62-E1EE-ABDA26DE9CEF}"/>
                  </a:ext>
                </a:extLst>
              </p:cNvPr>
              <p:cNvSpPr txBox="1"/>
              <p:nvPr/>
            </p:nvSpPr>
            <p:spPr>
              <a:xfrm>
                <a:off x="5497345" y="1541917"/>
                <a:ext cx="1661587" cy="1138773"/>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9A7A769F-9A26-429E-E4BD-C72CD73CB0D5}"/>
                </a:ext>
              </a:extLst>
            </p:cNvPr>
            <p:cNvGrpSpPr/>
            <p:nvPr/>
          </p:nvGrpSpPr>
          <p:grpSpPr>
            <a:xfrm>
              <a:off x="2805209" y="4125678"/>
              <a:ext cx="1711559" cy="1195598"/>
              <a:chOff x="5447373" y="1541917"/>
              <a:chExt cx="1711559" cy="1195598"/>
            </a:xfrm>
          </p:grpSpPr>
          <p:sp>
            <p:nvSpPr>
              <p:cNvPr id="10" name="Rectangle 9">
                <a:extLst>
                  <a:ext uri="{FF2B5EF4-FFF2-40B4-BE49-F238E27FC236}">
                    <a16:creationId xmlns:a16="http://schemas.microsoft.com/office/drawing/2014/main" id="{84D2AC49-F9FF-B628-A6C0-76493C9B256E}"/>
                  </a:ext>
                </a:extLst>
              </p:cNvPr>
              <p:cNvSpPr/>
              <p:nvPr/>
            </p:nvSpPr>
            <p:spPr>
              <a:xfrm>
                <a:off x="5447373" y="1598744"/>
                <a:ext cx="1650190" cy="113877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TextBox 10">
                <a:extLst>
                  <a:ext uri="{FF2B5EF4-FFF2-40B4-BE49-F238E27FC236}">
                    <a16:creationId xmlns:a16="http://schemas.microsoft.com/office/drawing/2014/main" id="{575F06B9-6125-486E-8673-A3A9AF395C63}"/>
                  </a:ext>
                </a:extLst>
              </p:cNvPr>
              <p:cNvSpPr txBox="1"/>
              <p:nvPr/>
            </p:nvSpPr>
            <p:spPr>
              <a:xfrm>
                <a:off x="5497345" y="1541917"/>
                <a:ext cx="1661587" cy="1138773"/>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34349165-EDE0-34B8-D02F-CB0E49AE5111}"/>
              </a:ext>
            </a:extLst>
          </p:cNvPr>
          <p:cNvGrpSpPr/>
          <p:nvPr userDrawn="1"/>
        </p:nvGrpSpPr>
        <p:grpSpPr>
          <a:xfrm>
            <a:off x="5278618" y="1805077"/>
            <a:ext cx="3069181" cy="3216972"/>
            <a:chOff x="5278618" y="1343265"/>
            <a:chExt cx="3069181" cy="3216972"/>
          </a:xfrm>
        </p:grpSpPr>
        <p:cxnSp>
          <p:nvCxnSpPr>
            <p:cNvPr id="21" name="Straight Connector 20">
              <a:extLst>
                <a:ext uri="{FF2B5EF4-FFF2-40B4-BE49-F238E27FC236}">
                  <a16:creationId xmlns:a16="http://schemas.microsoft.com/office/drawing/2014/main" id="{1739E8D2-CC76-C6EC-D6A4-7C1DA71183B2}"/>
                </a:ext>
              </a:extLst>
            </p:cNvPr>
            <p:cNvCxnSpPr>
              <a:cxnSpLocks/>
            </p:cNvCxnSpPr>
            <p:nvPr/>
          </p:nvCxnSpPr>
          <p:spPr>
            <a:xfrm>
              <a:off x="6763024" y="2331279"/>
              <a:ext cx="0" cy="1203583"/>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DF5FED8A-EC23-8C0D-9AEF-E8871DA6A5CB}"/>
                </a:ext>
              </a:extLst>
            </p:cNvPr>
            <p:cNvGrpSpPr/>
            <p:nvPr/>
          </p:nvGrpSpPr>
          <p:grpSpPr>
            <a:xfrm>
              <a:off x="5278618" y="3483204"/>
              <a:ext cx="3069181" cy="1077033"/>
              <a:chOff x="5459855" y="1914350"/>
              <a:chExt cx="1874981" cy="1077033"/>
            </a:xfrm>
          </p:grpSpPr>
          <p:sp>
            <p:nvSpPr>
              <p:cNvPr id="25" name="Rectangle 24">
                <a:extLst>
                  <a:ext uri="{FF2B5EF4-FFF2-40B4-BE49-F238E27FC236}">
                    <a16:creationId xmlns:a16="http://schemas.microsoft.com/office/drawing/2014/main" id="{20EB21A7-30E1-E212-6894-600D87F99FD4}"/>
                  </a:ext>
                </a:extLst>
              </p:cNvPr>
              <p:cNvSpPr/>
              <p:nvPr/>
            </p:nvSpPr>
            <p:spPr>
              <a:xfrm>
                <a:off x="5459855" y="1975720"/>
                <a:ext cx="1837491" cy="101566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TextBox 25">
                <a:extLst>
                  <a:ext uri="{FF2B5EF4-FFF2-40B4-BE49-F238E27FC236}">
                    <a16:creationId xmlns:a16="http://schemas.microsoft.com/office/drawing/2014/main" id="{1A919C73-5DCA-818B-E4C7-B8C2B824D6AC}"/>
                  </a:ext>
                </a:extLst>
              </p:cNvPr>
              <p:cNvSpPr txBox="1"/>
              <p:nvPr/>
            </p:nvSpPr>
            <p:spPr>
              <a:xfrm>
                <a:off x="5497345" y="1914350"/>
                <a:ext cx="1837491" cy="1015663"/>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sp>
          <p:nvSpPr>
            <p:cNvPr id="23" name="Rectangle 22">
              <a:extLst>
                <a:ext uri="{FF2B5EF4-FFF2-40B4-BE49-F238E27FC236}">
                  <a16:creationId xmlns:a16="http://schemas.microsoft.com/office/drawing/2014/main" id="{34CFAB95-EA66-FF68-359C-37B5CC258CE7}"/>
                </a:ext>
              </a:extLst>
            </p:cNvPr>
            <p:cNvSpPr/>
            <p:nvPr/>
          </p:nvSpPr>
          <p:spPr>
            <a:xfrm>
              <a:off x="5549523" y="1401459"/>
              <a:ext cx="2427001" cy="13247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TextBox 23">
              <a:extLst>
                <a:ext uri="{FF2B5EF4-FFF2-40B4-BE49-F238E27FC236}">
                  <a16:creationId xmlns:a16="http://schemas.microsoft.com/office/drawing/2014/main" id="{FE1D6088-D09E-9B09-12AF-21259A13F8A7}"/>
                </a:ext>
              </a:extLst>
            </p:cNvPr>
            <p:cNvSpPr txBox="1"/>
            <p:nvPr/>
          </p:nvSpPr>
          <p:spPr>
            <a:xfrm>
              <a:off x="5613879" y="1343265"/>
              <a:ext cx="2427001" cy="1323439"/>
            </a:xfrm>
            <a:prstGeom prst="rect">
              <a:avLst/>
            </a:prstGeom>
            <a:solidFill>
              <a:srgbClr val="32004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13645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2C8A19A-AACF-C852-C904-EEB3A556D62B}"/>
              </a:ext>
            </a:extLst>
          </p:cNvPr>
          <p:cNvSpPr/>
          <p:nvPr userDrawn="1"/>
        </p:nvSpPr>
        <p:spPr>
          <a:xfrm>
            <a:off x="0" y="1386802"/>
            <a:ext cx="7472986" cy="177062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385D1B3-F1E0-A336-81A1-249CF8071C38}"/>
              </a:ext>
            </a:extLst>
          </p:cNvPr>
          <p:cNvSpPr/>
          <p:nvPr userDrawn="1"/>
        </p:nvSpPr>
        <p:spPr>
          <a:xfrm>
            <a:off x="459821" y="1242707"/>
            <a:ext cx="6876005" cy="1771576"/>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65E86AA-FC01-DBAE-2CA7-0799A80F3EE6}"/>
              </a:ext>
            </a:extLst>
          </p:cNvPr>
          <p:cNvCxnSpPr>
            <a:cxnSpLocks/>
          </p:cNvCxnSpPr>
          <p:nvPr userDrawn="1"/>
        </p:nvCxnSpPr>
        <p:spPr>
          <a:xfrm>
            <a:off x="368378" y="1904814"/>
            <a:ext cx="667181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1FB6444-FA88-92AF-3400-1098AD6FBEC4}"/>
              </a:ext>
            </a:extLst>
          </p:cNvPr>
          <p:cNvSpPr/>
          <p:nvPr userDrawn="1"/>
        </p:nvSpPr>
        <p:spPr>
          <a:xfrm>
            <a:off x="1671014" y="3445620"/>
            <a:ext cx="7472986" cy="221874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0D53E3-666F-59E8-1B52-669832F326EF}"/>
              </a:ext>
            </a:extLst>
          </p:cNvPr>
          <p:cNvSpPr/>
          <p:nvPr userDrawn="1"/>
        </p:nvSpPr>
        <p:spPr>
          <a:xfrm>
            <a:off x="1808174" y="3301525"/>
            <a:ext cx="6876005" cy="221993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4068E80-F1E0-7B27-61BC-3101CFE8A2AA}"/>
              </a:ext>
            </a:extLst>
          </p:cNvPr>
          <p:cNvCxnSpPr>
            <a:cxnSpLocks/>
          </p:cNvCxnSpPr>
          <p:nvPr userDrawn="1"/>
        </p:nvCxnSpPr>
        <p:spPr>
          <a:xfrm>
            <a:off x="2046740" y="3963634"/>
            <a:ext cx="667181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87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25100-971F-FD47-9D46-216407BD3922}"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4202910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9E0AFC0-767B-C7EA-2CF4-F8049C095E1F}"/>
              </a:ext>
            </a:extLst>
          </p:cNvPr>
          <p:cNvSpPr/>
          <p:nvPr userDrawn="1"/>
        </p:nvSpPr>
        <p:spPr>
          <a:xfrm>
            <a:off x="4787131" y="2265794"/>
            <a:ext cx="3283096" cy="2480356"/>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46DB8C5-ABD0-0EB8-52EC-AE003DAA791C}"/>
              </a:ext>
            </a:extLst>
          </p:cNvPr>
          <p:cNvSpPr/>
          <p:nvPr userDrawn="1"/>
        </p:nvSpPr>
        <p:spPr>
          <a:xfrm>
            <a:off x="1073773" y="2272553"/>
            <a:ext cx="3283096" cy="247359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6050DD33-EA79-54C2-CA04-72E194DB5EFB}"/>
              </a:ext>
            </a:extLst>
          </p:cNvPr>
          <p:cNvSpPr/>
          <p:nvPr userDrawn="1"/>
        </p:nvSpPr>
        <p:spPr>
          <a:xfrm>
            <a:off x="1210934" y="2120153"/>
            <a:ext cx="3008774"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82A6BF2-620C-618A-67EB-21493885A793}"/>
              </a:ext>
            </a:extLst>
          </p:cNvPr>
          <p:cNvCxnSpPr>
            <a:cxnSpLocks/>
          </p:cNvCxnSpPr>
          <p:nvPr userDrawn="1"/>
        </p:nvCxnSpPr>
        <p:spPr>
          <a:xfrm>
            <a:off x="1202733" y="2796662"/>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A7D21E6-81CB-EE2F-7813-D38ED2685797}"/>
              </a:ext>
            </a:extLst>
          </p:cNvPr>
          <p:cNvSpPr/>
          <p:nvPr userDrawn="1"/>
        </p:nvSpPr>
        <p:spPr>
          <a:xfrm>
            <a:off x="4930528" y="2120153"/>
            <a:ext cx="3008774"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AB58E21-0AD8-4A38-D430-3B1CD6D4AED6}"/>
              </a:ext>
            </a:extLst>
          </p:cNvPr>
          <p:cNvCxnSpPr>
            <a:cxnSpLocks/>
          </p:cNvCxnSpPr>
          <p:nvPr userDrawn="1"/>
        </p:nvCxnSpPr>
        <p:spPr>
          <a:xfrm>
            <a:off x="4922327" y="2791993"/>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477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777B7D8-4E08-A011-2DC4-34B3AD477F1D}"/>
              </a:ext>
            </a:extLst>
          </p:cNvPr>
          <p:cNvSpPr/>
          <p:nvPr userDrawn="1"/>
        </p:nvSpPr>
        <p:spPr>
          <a:xfrm>
            <a:off x="6137061" y="2328676"/>
            <a:ext cx="2686298" cy="2344736"/>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E9DD6C7-D263-934E-12D8-1741D8869123}"/>
              </a:ext>
            </a:extLst>
          </p:cNvPr>
          <p:cNvSpPr/>
          <p:nvPr userDrawn="1"/>
        </p:nvSpPr>
        <p:spPr>
          <a:xfrm>
            <a:off x="6274677" y="2184581"/>
            <a:ext cx="2407476" cy="234474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DA162D7-6CCD-F3DE-D066-8972C3DEC7BB}"/>
              </a:ext>
            </a:extLst>
          </p:cNvPr>
          <p:cNvCxnSpPr>
            <a:cxnSpLocks/>
          </p:cNvCxnSpPr>
          <p:nvPr userDrawn="1"/>
        </p:nvCxnSpPr>
        <p:spPr>
          <a:xfrm>
            <a:off x="6183234" y="3190449"/>
            <a:ext cx="225072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2B275D5-4D21-E0CB-A394-DAA133CF33A5}"/>
              </a:ext>
            </a:extLst>
          </p:cNvPr>
          <p:cNvSpPr/>
          <p:nvPr userDrawn="1"/>
        </p:nvSpPr>
        <p:spPr>
          <a:xfrm>
            <a:off x="3231819" y="2328676"/>
            <a:ext cx="2679510" cy="2344738"/>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92BF71-4B8B-A931-2AE4-8A0BE1C15187}"/>
              </a:ext>
            </a:extLst>
          </p:cNvPr>
          <p:cNvSpPr/>
          <p:nvPr userDrawn="1"/>
        </p:nvSpPr>
        <p:spPr>
          <a:xfrm>
            <a:off x="3366236" y="2184581"/>
            <a:ext cx="2407476" cy="234474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773C5E3-63BA-4284-50C1-209D9EE5E495}"/>
              </a:ext>
            </a:extLst>
          </p:cNvPr>
          <p:cNvCxnSpPr>
            <a:cxnSpLocks/>
          </p:cNvCxnSpPr>
          <p:nvPr userDrawn="1"/>
        </p:nvCxnSpPr>
        <p:spPr>
          <a:xfrm>
            <a:off x="3274793" y="3190449"/>
            <a:ext cx="225072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F0EA5D-4775-B5F1-2493-59AFB276183D}"/>
              </a:ext>
            </a:extLst>
          </p:cNvPr>
          <p:cNvSpPr/>
          <p:nvPr userDrawn="1"/>
        </p:nvSpPr>
        <p:spPr>
          <a:xfrm>
            <a:off x="320634" y="2328676"/>
            <a:ext cx="2679510" cy="234474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59AC57B-A4ED-797D-ACCC-B74FC1B7CD0E}"/>
              </a:ext>
            </a:extLst>
          </p:cNvPr>
          <p:cNvSpPr/>
          <p:nvPr userDrawn="1"/>
        </p:nvSpPr>
        <p:spPr>
          <a:xfrm>
            <a:off x="458251" y="2184581"/>
            <a:ext cx="2407476" cy="234599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D70259E-6D82-6000-0878-6F1C78951A08}"/>
              </a:ext>
            </a:extLst>
          </p:cNvPr>
          <p:cNvCxnSpPr>
            <a:cxnSpLocks/>
          </p:cNvCxnSpPr>
          <p:nvPr userDrawn="1"/>
        </p:nvCxnSpPr>
        <p:spPr>
          <a:xfrm>
            <a:off x="366808" y="3190449"/>
            <a:ext cx="225072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63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07D2688-8CB6-1DC2-3242-B26765714D64}"/>
              </a:ext>
            </a:extLst>
          </p:cNvPr>
          <p:cNvSpPr/>
          <p:nvPr userDrawn="1"/>
        </p:nvSpPr>
        <p:spPr>
          <a:xfrm>
            <a:off x="0" y="5912600"/>
            <a:ext cx="9144000" cy="94540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1689C43-4EED-D4FC-39FE-9B12C939333F}"/>
              </a:ext>
            </a:extLst>
          </p:cNvPr>
          <p:cNvSpPr/>
          <p:nvPr userDrawn="1"/>
        </p:nvSpPr>
        <p:spPr>
          <a:xfrm>
            <a:off x="866427" y="2262792"/>
            <a:ext cx="3288132" cy="248481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640646F-B8EE-5CC3-E459-4D0844A99A87}"/>
              </a:ext>
            </a:extLst>
          </p:cNvPr>
          <p:cNvSpPr/>
          <p:nvPr userDrawn="1"/>
        </p:nvSpPr>
        <p:spPr>
          <a:xfrm>
            <a:off x="1003588" y="2110392"/>
            <a:ext cx="3008774" cy="250105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4F5230-A939-8642-096B-93AC2B198A7C}"/>
              </a:ext>
            </a:extLst>
          </p:cNvPr>
          <p:cNvSpPr/>
          <p:nvPr userDrawn="1"/>
        </p:nvSpPr>
        <p:spPr>
          <a:xfrm>
            <a:off x="4562771" y="2262792"/>
            <a:ext cx="3753554" cy="248481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4156FD-E088-C979-EE57-0EF66450535D}"/>
              </a:ext>
            </a:extLst>
          </p:cNvPr>
          <p:cNvSpPr/>
          <p:nvPr userDrawn="1"/>
        </p:nvSpPr>
        <p:spPr>
          <a:xfrm>
            <a:off x="4699932" y="2110392"/>
            <a:ext cx="3481085" cy="250105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63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9C467E-1896-2226-11D9-ACD3E0F13A58}"/>
              </a:ext>
            </a:extLst>
          </p:cNvPr>
          <p:cNvSpPr/>
          <p:nvPr userDrawn="1"/>
        </p:nvSpPr>
        <p:spPr>
          <a:xfrm>
            <a:off x="0" y="6037834"/>
            <a:ext cx="9144000" cy="82016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F4CFB72-42BE-ABC8-92A3-500C3711BE28}"/>
              </a:ext>
            </a:extLst>
          </p:cNvPr>
          <p:cNvSpPr/>
          <p:nvPr userDrawn="1"/>
        </p:nvSpPr>
        <p:spPr>
          <a:xfrm>
            <a:off x="-1" y="1661597"/>
            <a:ext cx="9143997"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23997CE-2C36-8B93-F7B5-58E9ECA4ADC3}"/>
              </a:ext>
            </a:extLst>
          </p:cNvPr>
          <p:cNvSpPr/>
          <p:nvPr userDrawn="1"/>
        </p:nvSpPr>
        <p:spPr>
          <a:xfrm rot="16200000">
            <a:off x="3552599" y="-795329"/>
            <a:ext cx="2475929" cy="87068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98795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A9C467E-1896-2226-11D9-ACD3E0F13A58}"/>
              </a:ext>
            </a:extLst>
          </p:cNvPr>
          <p:cNvSpPr/>
          <p:nvPr userDrawn="1"/>
        </p:nvSpPr>
        <p:spPr>
          <a:xfrm>
            <a:off x="0" y="6037834"/>
            <a:ext cx="9144000" cy="82016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4990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5285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CB5C454-FB64-31B3-A7D9-DAAB6C2F052F}"/>
              </a:ext>
            </a:extLst>
          </p:cNvPr>
          <p:cNvSpPr/>
          <p:nvPr userDrawn="1"/>
        </p:nvSpPr>
        <p:spPr>
          <a:xfrm>
            <a:off x="1671014" y="4098111"/>
            <a:ext cx="7472986" cy="204439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682361F-0836-26FB-E2F9-642C94088270}"/>
              </a:ext>
            </a:extLst>
          </p:cNvPr>
          <p:cNvSpPr/>
          <p:nvPr userDrawn="1"/>
        </p:nvSpPr>
        <p:spPr>
          <a:xfrm>
            <a:off x="1808174" y="3954015"/>
            <a:ext cx="6876005" cy="204548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CFDED53-EA55-5006-73DF-BD7467F0EAAD}"/>
              </a:ext>
            </a:extLst>
          </p:cNvPr>
          <p:cNvCxnSpPr>
            <a:cxnSpLocks/>
          </p:cNvCxnSpPr>
          <p:nvPr userDrawn="1"/>
        </p:nvCxnSpPr>
        <p:spPr>
          <a:xfrm>
            <a:off x="2046740" y="4616124"/>
            <a:ext cx="667181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D1A9639-B3DF-245E-59B5-208DE4570744}"/>
              </a:ext>
            </a:extLst>
          </p:cNvPr>
          <p:cNvSpPr/>
          <p:nvPr userDrawn="1"/>
        </p:nvSpPr>
        <p:spPr>
          <a:xfrm>
            <a:off x="0" y="1292163"/>
            <a:ext cx="7472986" cy="249454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056E073-EB7C-74BB-2570-F31D8E6EF534}"/>
              </a:ext>
            </a:extLst>
          </p:cNvPr>
          <p:cNvSpPr/>
          <p:nvPr userDrawn="1"/>
        </p:nvSpPr>
        <p:spPr>
          <a:xfrm>
            <a:off x="457674" y="1148067"/>
            <a:ext cx="6876005" cy="249453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B399909-85E5-1A81-3F2D-AA472D7DF9D1}"/>
              </a:ext>
            </a:extLst>
          </p:cNvPr>
          <p:cNvCxnSpPr>
            <a:cxnSpLocks/>
          </p:cNvCxnSpPr>
          <p:nvPr userDrawn="1"/>
        </p:nvCxnSpPr>
        <p:spPr>
          <a:xfrm>
            <a:off x="375726" y="1810176"/>
            <a:ext cx="667181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88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3D069E0-41A1-EC5C-CA11-8FE126AA1106}"/>
              </a:ext>
            </a:extLst>
          </p:cNvPr>
          <p:cNvGrpSpPr/>
          <p:nvPr userDrawn="1"/>
        </p:nvGrpSpPr>
        <p:grpSpPr>
          <a:xfrm>
            <a:off x="4049034" y="2422181"/>
            <a:ext cx="1620145" cy="2487349"/>
            <a:chOff x="3301659" y="2422181"/>
            <a:chExt cx="1620145" cy="2487349"/>
          </a:xfrm>
        </p:grpSpPr>
        <p:cxnSp>
          <p:nvCxnSpPr>
            <p:cNvPr id="4" name="Straight Connector 3">
              <a:extLst>
                <a:ext uri="{FF2B5EF4-FFF2-40B4-BE49-F238E27FC236}">
                  <a16:creationId xmlns:a16="http://schemas.microsoft.com/office/drawing/2014/main" id="{5A25A649-CE44-CF78-D1F9-5C6190989E15}"/>
                </a:ext>
              </a:extLst>
            </p:cNvPr>
            <p:cNvCxnSpPr>
              <a:cxnSpLocks/>
            </p:cNvCxnSpPr>
            <p:nvPr/>
          </p:nvCxnSpPr>
          <p:spPr>
            <a:xfrm flipV="1">
              <a:off x="3301659" y="3618879"/>
              <a:ext cx="1620145" cy="1"/>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07A13F-D118-555F-3CF3-62A662F597B3}"/>
                </a:ext>
              </a:extLst>
            </p:cNvPr>
            <p:cNvCxnSpPr>
              <a:cxnSpLocks/>
            </p:cNvCxnSpPr>
            <p:nvPr/>
          </p:nvCxnSpPr>
          <p:spPr>
            <a:xfrm>
              <a:off x="4239584" y="2422181"/>
              <a:ext cx="0" cy="2487349"/>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523651D-38AB-7841-09DA-B4966A089C6D}"/>
                </a:ext>
              </a:extLst>
            </p:cNvPr>
            <p:cNvCxnSpPr>
              <a:cxnSpLocks/>
            </p:cNvCxnSpPr>
            <p:nvPr/>
          </p:nvCxnSpPr>
          <p:spPr>
            <a:xfrm>
              <a:off x="4236409" y="4901494"/>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AB01DB-9D5E-2465-4768-499FB5A1F1A0}"/>
                </a:ext>
              </a:extLst>
            </p:cNvPr>
            <p:cNvCxnSpPr>
              <a:cxnSpLocks/>
            </p:cNvCxnSpPr>
            <p:nvPr/>
          </p:nvCxnSpPr>
          <p:spPr>
            <a:xfrm>
              <a:off x="4227712" y="2426418"/>
              <a:ext cx="682220" cy="0"/>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369D797-1C16-55CE-6565-018D9D8899F7}"/>
              </a:ext>
            </a:extLst>
          </p:cNvPr>
          <p:cNvGrpSpPr/>
          <p:nvPr userDrawn="1"/>
        </p:nvGrpSpPr>
        <p:grpSpPr>
          <a:xfrm>
            <a:off x="1374968" y="3003327"/>
            <a:ext cx="3122061" cy="1314996"/>
            <a:chOff x="627593" y="3003327"/>
            <a:chExt cx="3122061" cy="1314996"/>
          </a:xfrm>
        </p:grpSpPr>
        <p:sp>
          <p:nvSpPr>
            <p:cNvPr id="11" name="Rectangle 10">
              <a:extLst>
                <a:ext uri="{FF2B5EF4-FFF2-40B4-BE49-F238E27FC236}">
                  <a16:creationId xmlns:a16="http://schemas.microsoft.com/office/drawing/2014/main" id="{FA729517-5EC8-4809-21FB-7591E4BEF22E}"/>
                </a:ext>
              </a:extLst>
            </p:cNvPr>
            <p:cNvSpPr/>
            <p:nvPr/>
          </p:nvSpPr>
          <p:spPr>
            <a:xfrm>
              <a:off x="627593" y="3087217"/>
              <a:ext cx="3050043" cy="123110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D3ED89-2C83-99EA-2911-0119870AB2A9}"/>
                </a:ext>
              </a:extLst>
            </p:cNvPr>
            <p:cNvSpPr txBox="1"/>
            <p:nvPr/>
          </p:nvSpPr>
          <p:spPr>
            <a:xfrm>
              <a:off x="699608" y="3003327"/>
              <a:ext cx="3050046" cy="1231106"/>
            </a:xfrm>
            <a:prstGeom prst="rect">
              <a:avLst/>
            </a:prstGeom>
            <a:solidFill>
              <a:srgbClr val="32004F"/>
            </a:solidFill>
          </p:spPr>
          <p:txBody>
            <a:bodyPr wrap="square" tIns="182880" bIns="182880" rtlCol="0" anchor="ctr">
              <a:noAutofit/>
            </a:bodyPr>
            <a:lstStyle/>
            <a:p>
              <a:pPr algn="ctr"/>
              <a:endParaRPr lang="en-US" sz="5600" b="1" dirty="0">
                <a:solidFill>
                  <a:schemeClr val="bg1"/>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5D3C36AC-9564-4C6A-C292-EB32DBDFEBA8}"/>
              </a:ext>
            </a:extLst>
          </p:cNvPr>
          <p:cNvSpPr/>
          <p:nvPr userDrawn="1"/>
        </p:nvSpPr>
        <p:spPr>
          <a:xfrm>
            <a:off x="5413455" y="2105962"/>
            <a:ext cx="2295206" cy="79658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57A743-F0B6-B951-CBE5-D1E24E123E54}"/>
              </a:ext>
            </a:extLst>
          </p:cNvPr>
          <p:cNvSpPr/>
          <p:nvPr userDrawn="1"/>
        </p:nvSpPr>
        <p:spPr>
          <a:xfrm>
            <a:off x="5413455" y="3311436"/>
            <a:ext cx="2295206" cy="81640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D4E96A-CFEB-BC07-CE7C-1585BE5EA927}"/>
              </a:ext>
            </a:extLst>
          </p:cNvPr>
          <p:cNvSpPr/>
          <p:nvPr userDrawn="1"/>
        </p:nvSpPr>
        <p:spPr>
          <a:xfrm>
            <a:off x="5413455" y="4499358"/>
            <a:ext cx="2295206" cy="800219"/>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92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7F1A628-E6A8-875C-6A91-34AE4D0B3566}"/>
              </a:ext>
            </a:extLst>
          </p:cNvPr>
          <p:cNvSpPr/>
          <p:nvPr userDrawn="1"/>
        </p:nvSpPr>
        <p:spPr>
          <a:xfrm>
            <a:off x="233876" y="1379653"/>
            <a:ext cx="8693912" cy="2217443"/>
          </a:xfrm>
          <a:prstGeom prst="rect">
            <a:avLst/>
          </a:prstGeom>
          <a:solidFill>
            <a:srgbClr val="32004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07F831-5F4A-DDD8-5DB2-943CF7EE6969}"/>
              </a:ext>
            </a:extLst>
          </p:cNvPr>
          <p:cNvSpPr/>
          <p:nvPr userDrawn="1"/>
        </p:nvSpPr>
        <p:spPr>
          <a:xfrm>
            <a:off x="371036" y="1227253"/>
            <a:ext cx="8419591" cy="2227292"/>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7C1635D-22D1-38F8-9317-3B6C4F34C4BB}"/>
              </a:ext>
            </a:extLst>
          </p:cNvPr>
          <p:cNvCxnSpPr>
            <a:cxnSpLocks/>
          </p:cNvCxnSpPr>
          <p:nvPr userDrawn="1"/>
        </p:nvCxnSpPr>
        <p:spPr>
          <a:xfrm>
            <a:off x="365248" y="2071984"/>
            <a:ext cx="8083899"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95ADECF-4CAA-75D3-1A76-BFB87AC1903F}"/>
              </a:ext>
            </a:extLst>
          </p:cNvPr>
          <p:cNvSpPr/>
          <p:nvPr userDrawn="1"/>
        </p:nvSpPr>
        <p:spPr>
          <a:xfrm>
            <a:off x="233876" y="3897439"/>
            <a:ext cx="8693912" cy="2208352"/>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B155C3-E7AC-7586-B5C8-7BE095A3F628}"/>
              </a:ext>
            </a:extLst>
          </p:cNvPr>
          <p:cNvSpPr/>
          <p:nvPr userDrawn="1"/>
        </p:nvSpPr>
        <p:spPr>
          <a:xfrm>
            <a:off x="371036" y="3745039"/>
            <a:ext cx="8419591" cy="2227292"/>
          </a:xfrm>
          <a:prstGeom prst="rect">
            <a:avLst/>
          </a:prstGeom>
          <a:solidFill>
            <a:srgbClr val="32004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ED2D5EE-7ED0-0ABC-6720-6CE000ED186C}"/>
              </a:ext>
            </a:extLst>
          </p:cNvPr>
          <p:cNvCxnSpPr>
            <a:cxnSpLocks/>
          </p:cNvCxnSpPr>
          <p:nvPr userDrawn="1"/>
        </p:nvCxnSpPr>
        <p:spPr>
          <a:xfrm>
            <a:off x="365248" y="4589770"/>
            <a:ext cx="8083899"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687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22E9AAE-79DD-36B9-3D57-9C965784836B}"/>
              </a:ext>
            </a:extLst>
          </p:cNvPr>
          <p:cNvSpPr/>
          <p:nvPr userDrawn="1"/>
        </p:nvSpPr>
        <p:spPr>
          <a:xfrm>
            <a:off x="1851307" y="2129499"/>
            <a:ext cx="5441380" cy="328778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F4C2315-88FA-DC7A-CCC5-A54C1FF8BC93}"/>
              </a:ext>
            </a:extLst>
          </p:cNvPr>
          <p:cNvSpPr/>
          <p:nvPr userDrawn="1"/>
        </p:nvSpPr>
        <p:spPr>
          <a:xfrm>
            <a:off x="1988469" y="1977100"/>
            <a:ext cx="5167854" cy="32982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ABA4E78-84FF-9093-E17D-58043528016F}"/>
              </a:ext>
            </a:extLst>
          </p:cNvPr>
          <p:cNvCxnSpPr>
            <a:cxnSpLocks/>
          </p:cNvCxnSpPr>
          <p:nvPr userDrawn="1"/>
        </p:nvCxnSpPr>
        <p:spPr>
          <a:xfrm>
            <a:off x="1931803" y="3009847"/>
            <a:ext cx="488769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1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02F9BF-DFB8-175F-98A9-783B97BDFE8C}"/>
              </a:ext>
            </a:extLst>
          </p:cNvPr>
          <p:cNvSpPr/>
          <p:nvPr userDrawn="1"/>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9F0AFEFC-7F12-5EFB-2980-149AC6A0C2C9}"/>
              </a:ext>
            </a:extLst>
          </p:cNvPr>
          <p:cNvCxnSpPr>
            <a:cxnSpLocks/>
          </p:cNvCxnSpPr>
          <p:nvPr userDrawn="1"/>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BD8D288-8974-AD42-30AC-1ABC2EA2990D}"/>
              </a:ext>
            </a:extLst>
          </p:cNvPr>
          <p:cNvSpPr/>
          <p:nvPr userDrawn="1"/>
        </p:nvSpPr>
        <p:spPr>
          <a:xfrm>
            <a:off x="-2" y="4603890"/>
            <a:ext cx="9144000" cy="203880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EA17F4-7DA2-0728-7C08-B60822B72B63}"/>
              </a:ext>
            </a:extLst>
          </p:cNvPr>
          <p:cNvSpPr/>
          <p:nvPr userDrawn="1"/>
        </p:nvSpPr>
        <p:spPr>
          <a:xfrm>
            <a:off x="-4" y="1263650"/>
            <a:ext cx="1177687" cy="5013398"/>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98AC7251-6F0C-380A-9043-0E11D0662E44}"/>
              </a:ext>
            </a:extLst>
          </p:cNvPr>
          <p:cNvCxnSpPr>
            <a:cxnSpLocks/>
          </p:cNvCxnSpPr>
          <p:nvPr userDrawn="1"/>
        </p:nvCxnSpPr>
        <p:spPr>
          <a:xfrm>
            <a:off x="4949842" y="1948099"/>
            <a:ext cx="419415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49339370-2E5F-AB6D-20A8-D85C3BBE98BC}"/>
              </a:ext>
            </a:extLst>
          </p:cNvPr>
          <p:cNvSpPr/>
          <p:nvPr userDrawn="1"/>
        </p:nvSpPr>
        <p:spPr>
          <a:xfrm rot="5400000">
            <a:off x="6907221" y="2492460"/>
            <a:ext cx="279400" cy="4194159"/>
          </a:xfrm>
          <a:prstGeom prst="rect">
            <a:avLst/>
          </a:prstGeom>
          <a:solidFill>
            <a:srgbClr val="76BA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75434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4AD9D29-1F2D-3729-CF5C-5DA947947EEC}"/>
              </a:ext>
            </a:extLst>
          </p:cNvPr>
          <p:cNvSpPr/>
          <p:nvPr userDrawn="1"/>
        </p:nvSpPr>
        <p:spPr>
          <a:xfrm>
            <a:off x="4787131" y="1480832"/>
            <a:ext cx="3283096" cy="2299932"/>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C7C8C6B-D18C-CFE5-68CD-4CBD3127B1FD}"/>
              </a:ext>
            </a:extLst>
          </p:cNvPr>
          <p:cNvSpPr/>
          <p:nvPr userDrawn="1"/>
        </p:nvSpPr>
        <p:spPr>
          <a:xfrm>
            <a:off x="1073773" y="1487591"/>
            <a:ext cx="3283096" cy="2293173"/>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B306293-B705-E585-9415-BD4B08B561C8}"/>
              </a:ext>
            </a:extLst>
          </p:cNvPr>
          <p:cNvSpPr/>
          <p:nvPr userDrawn="1"/>
        </p:nvSpPr>
        <p:spPr>
          <a:xfrm>
            <a:off x="1210934" y="1335192"/>
            <a:ext cx="3008774" cy="230779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020100-0A8E-4CE3-6190-D325046183C1}"/>
              </a:ext>
            </a:extLst>
          </p:cNvPr>
          <p:cNvCxnSpPr>
            <a:cxnSpLocks/>
          </p:cNvCxnSpPr>
          <p:nvPr userDrawn="1"/>
        </p:nvCxnSpPr>
        <p:spPr>
          <a:xfrm>
            <a:off x="1202733" y="2369254"/>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867EEE8-607C-BE9D-EC9E-61CE23CC5D1D}"/>
              </a:ext>
            </a:extLst>
          </p:cNvPr>
          <p:cNvSpPr/>
          <p:nvPr userDrawn="1"/>
        </p:nvSpPr>
        <p:spPr>
          <a:xfrm>
            <a:off x="1073773" y="4223120"/>
            <a:ext cx="6996454" cy="148822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438580B-81F5-1F41-8A1C-16B4A144794E}"/>
              </a:ext>
            </a:extLst>
          </p:cNvPr>
          <p:cNvSpPr/>
          <p:nvPr userDrawn="1"/>
        </p:nvSpPr>
        <p:spPr>
          <a:xfrm>
            <a:off x="1204699" y="4070720"/>
            <a:ext cx="6728367" cy="150346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6C0CF30-1B05-AB66-B4B7-476B42F75BF4}"/>
              </a:ext>
            </a:extLst>
          </p:cNvPr>
          <p:cNvCxnSpPr>
            <a:cxnSpLocks/>
          </p:cNvCxnSpPr>
          <p:nvPr userDrawn="1"/>
        </p:nvCxnSpPr>
        <p:spPr>
          <a:xfrm>
            <a:off x="1196499" y="4710810"/>
            <a:ext cx="62529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B5B8569-9499-4AE8-7BA6-A34B9E781FA8}"/>
              </a:ext>
            </a:extLst>
          </p:cNvPr>
          <p:cNvSpPr/>
          <p:nvPr userDrawn="1"/>
        </p:nvSpPr>
        <p:spPr>
          <a:xfrm>
            <a:off x="4930528" y="1335192"/>
            <a:ext cx="3008774" cy="230779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EE10D1B-3E26-CACE-4292-63CB74506652}"/>
              </a:ext>
            </a:extLst>
          </p:cNvPr>
          <p:cNvCxnSpPr>
            <a:cxnSpLocks/>
          </p:cNvCxnSpPr>
          <p:nvPr userDrawn="1"/>
        </p:nvCxnSpPr>
        <p:spPr>
          <a:xfrm>
            <a:off x="4922327" y="2369254"/>
            <a:ext cx="2748884"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44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171DD80-A223-CEBD-9A7E-8A2EC34512B8}"/>
              </a:ext>
            </a:extLst>
          </p:cNvPr>
          <p:cNvSpPr/>
          <p:nvPr userDrawn="1"/>
        </p:nvSpPr>
        <p:spPr>
          <a:xfrm>
            <a:off x="1479534" y="2402998"/>
            <a:ext cx="6684065" cy="283246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F663D8-C74B-5335-5F6E-FF97E281CF55}"/>
              </a:ext>
            </a:extLst>
          </p:cNvPr>
          <p:cNvSpPr/>
          <p:nvPr userDrawn="1"/>
        </p:nvSpPr>
        <p:spPr>
          <a:xfrm>
            <a:off x="1602377" y="2260736"/>
            <a:ext cx="6438380" cy="284797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055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6F20DB9-BA26-FEA2-8642-94F6C80BC18A}"/>
              </a:ext>
            </a:extLst>
          </p:cNvPr>
          <p:cNvSpPr/>
          <p:nvPr userDrawn="1"/>
        </p:nvSpPr>
        <p:spPr>
          <a:xfrm>
            <a:off x="731458" y="2043185"/>
            <a:ext cx="3682984" cy="247359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05936463-CF19-5346-AB71-4C0079024079}"/>
              </a:ext>
            </a:extLst>
          </p:cNvPr>
          <p:cNvSpPr/>
          <p:nvPr userDrawn="1"/>
        </p:nvSpPr>
        <p:spPr>
          <a:xfrm>
            <a:off x="885317" y="1890785"/>
            <a:ext cx="3375267"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AB3952-D26D-49ED-3346-3AE941026464}"/>
              </a:ext>
            </a:extLst>
          </p:cNvPr>
          <p:cNvSpPr/>
          <p:nvPr userDrawn="1"/>
        </p:nvSpPr>
        <p:spPr>
          <a:xfrm>
            <a:off x="4727510" y="2043185"/>
            <a:ext cx="3685032" cy="2473597"/>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074FD92-E04F-5A2A-ACED-97B442F24349}"/>
              </a:ext>
            </a:extLst>
          </p:cNvPr>
          <p:cNvSpPr/>
          <p:nvPr userDrawn="1"/>
        </p:nvSpPr>
        <p:spPr>
          <a:xfrm>
            <a:off x="4884265" y="1890785"/>
            <a:ext cx="3374136" cy="248883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331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C211D8A-0444-CC18-2383-EB5FA15E5E94}"/>
              </a:ext>
            </a:extLst>
          </p:cNvPr>
          <p:cNvSpPr/>
          <p:nvPr userDrawn="1"/>
        </p:nvSpPr>
        <p:spPr>
          <a:xfrm>
            <a:off x="0" y="6284056"/>
            <a:ext cx="9144000" cy="57394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34548C3-70A1-6CAB-B061-404A4858FF73}"/>
              </a:ext>
            </a:extLst>
          </p:cNvPr>
          <p:cNvGrpSpPr/>
          <p:nvPr userDrawn="1"/>
        </p:nvGrpSpPr>
        <p:grpSpPr>
          <a:xfrm>
            <a:off x="2886124" y="2116675"/>
            <a:ext cx="3392574" cy="1248040"/>
            <a:chOff x="3244396" y="2082550"/>
            <a:chExt cx="3392574" cy="1248040"/>
          </a:xfrm>
        </p:grpSpPr>
        <p:sp>
          <p:nvSpPr>
            <p:cNvPr id="21" name="Rectangle 20">
              <a:extLst>
                <a:ext uri="{FF2B5EF4-FFF2-40B4-BE49-F238E27FC236}">
                  <a16:creationId xmlns:a16="http://schemas.microsoft.com/office/drawing/2014/main" id="{55AC0B1A-B503-C9EF-41D2-54F8914C6FF6}"/>
                </a:ext>
              </a:extLst>
            </p:cNvPr>
            <p:cNvSpPr/>
            <p:nvPr/>
          </p:nvSpPr>
          <p:spPr>
            <a:xfrm>
              <a:off x="3244396" y="216672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1FE3353-0FA6-D895-938D-29EE1B9F1850}"/>
                </a:ext>
              </a:extLst>
            </p:cNvPr>
            <p:cNvSpPr txBox="1"/>
            <p:nvPr/>
          </p:nvSpPr>
          <p:spPr>
            <a:xfrm>
              <a:off x="3322886" y="2082550"/>
              <a:ext cx="3314084" cy="1169551"/>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841E38A8-C38E-F9C9-39F0-3C9C8F0E1ED4}"/>
              </a:ext>
            </a:extLst>
          </p:cNvPr>
          <p:cNvGrpSpPr/>
          <p:nvPr userDrawn="1"/>
        </p:nvGrpSpPr>
        <p:grpSpPr>
          <a:xfrm>
            <a:off x="809044" y="3890974"/>
            <a:ext cx="3392574" cy="1248040"/>
            <a:chOff x="3244396" y="2082550"/>
            <a:chExt cx="3392574" cy="1248040"/>
          </a:xfrm>
        </p:grpSpPr>
        <p:sp>
          <p:nvSpPr>
            <p:cNvPr id="24" name="Rectangle 23">
              <a:extLst>
                <a:ext uri="{FF2B5EF4-FFF2-40B4-BE49-F238E27FC236}">
                  <a16:creationId xmlns:a16="http://schemas.microsoft.com/office/drawing/2014/main" id="{C1146724-9985-9081-6DF9-BD670E0E072F}"/>
                </a:ext>
              </a:extLst>
            </p:cNvPr>
            <p:cNvSpPr/>
            <p:nvPr/>
          </p:nvSpPr>
          <p:spPr>
            <a:xfrm>
              <a:off x="3244396" y="216672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522DAF-AB6C-4446-AB43-BABF890CF37D}"/>
                </a:ext>
              </a:extLst>
            </p:cNvPr>
            <p:cNvSpPr txBox="1"/>
            <p:nvPr/>
          </p:nvSpPr>
          <p:spPr>
            <a:xfrm>
              <a:off x="3322886" y="2082550"/>
              <a:ext cx="3314084" cy="1169551"/>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A5849167-3285-74B4-DCB7-951D5FBE8E03}"/>
              </a:ext>
            </a:extLst>
          </p:cNvPr>
          <p:cNvGrpSpPr/>
          <p:nvPr userDrawn="1"/>
        </p:nvGrpSpPr>
        <p:grpSpPr>
          <a:xfrm>
            <a:off x="5114597" y="3890974"/>
            <a:ext cx="3392574" cy="1248040"/>
            <a:chOff x="3244396" y="2082550"/>
            <a:chExt cx="3392574" cy="1248040"/>
          </a:xfrm>
        </p:grpSpPr>
        <p:sp>
          <p:nvSpPr>
            <p:cNvPr id="27" name="Rectangle 26">
              <a:extLst>
                <a:ext uri="{FF2B5EF4-FFF2-40B4-BE49-F238E27FC236}">
                  <a16:creationId xmlns:a16="http://schemas.microsoft.com/office/drawing/2014/main" id="{C961F08E-B118-5F82-5D40-7A730864138A}"/>
                </a:ext>
              </a:extLst>
            </p:cNvPr>
            <p:cNvSpPr/>
            <p:nvPr/>
          </p:nvSpPr>
          <p:spPr>
            <a:xfrm>
              <a:off x="3244396" y="2166729"/>
              <a:ext cx="3314084" cy="11638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DEA11B6-D246-43C1-7336-7EA59B2918FD}"/>
                </a:ext>
              </a:extLst>
            </p:cNvPr>
            <p:cNvSpPr txBox="1"/>
            <p:nvPr/>
          </p:nvSpPr>
          <p:spPr>
            <a:xfrm>
              <a:off x="3322886" y="2082550"/>
              <a:ext cx="3314084" cy="1169551"/>
            </a:xfrm>
            <a:prstGeom prst="rect">
              <a:avLst/>
            </a:prstGeom>
            <a:solidFill>
              <a:srgbClr val="945FBF"/>
            </a:solidFill>
          </p:spPr>
          <p:txBody>
            <a:bodyPr wrap="square" rtlCol="0" anchor="ctr">
              <a:no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endParaRPr lang="en-US" sz="4600" b="1" dirty="0">
                <a:solidFill>
                  <a:schemeClr val="bg1"/>
                </a:solidFill>
                <a:latin typeface="Arial" panose="020B0604020202020204" pitchFamily="34" charset="0"/>
                <a:cs typeface="Arial" panose="020B0604020202020204" pitchFamily="34" charset="0"/>
              </a:endParaRPr>
            </a:p>
            <a:p>
              <a:pPr algn="ctr"/>
              <a:endParaRPr lang="en-US" sz="12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86725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FC360-65DC-07F3-DDBE-CADD1094175E}"/>
              </a:ext>
            </a:extLst>
          </p:cNvPr>
          <p:cNvSpPr/>
          <p:nvPr userDrawn="1"/>
        </p:nvSpPr>
        <p:spPr>
          <a:xfrm>
            <a:off x="0" y="0"/>
            <a:ext cx="9144000" cy="5202195"/>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3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F817-6D07-1499-2A60-927F95DF17A4}"/>
              </a:ext>
            </a:extLst>
          </p:cNvPr>
          <p:cNvSpPr/>
          <p:nvPr userDrawn="1"/>
        </p:nvSpPr>
        <p:spPr>
          <a:xfrm>
            <a:off x="0" y="1794015"/>
            <a:ext cx="9143998" cy="3233394"/>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509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0_Blank">
    <p:bg>
      <p:bgPr>
        <a:solidFill>
          <a:srgbClr val="32004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04B1C3-C579-82E5-F25E-32A52D7BBAE4}"/>
              </a:ext>
            </a:extLst>
          </p:cNvPr>
          <p:cNvSpPr/>
          <p:nvPr userDrawn="1"/>
        </p:nvSpPr>
        <p:spPr>
          <a:xfrm>
            <a:off x="1008652" y="781049"/>
            <a:ext cx="2351493" cy="487231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6CA7E3-A7E0-0358-3B08-D39CE62DF6F0}"/>
              </a:ext>
            </a:extLst>
          </p:cNvPr>
          <p:cNvSpPr/>
          <p:nvPr userDrawn="1"/>
        </p:nvSpPr>
        <p:spPr>
          <a:xfrm>
            <a:off x="0" y="1263649"/>
            <a:ext cx="2184399"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855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54850F-477E-0B99-BCC1-C2245ECD9477}"/>
              </a:ext>
            </a:extLst>
          </p:cNvPr>
          <p:cNvSpPr/>
          <p:nvPr userDrawn="1"/>
        </p:nvSpPr>
        <p:spPr>
          <a:xfrm>
            <a:off x="0" y="2164824"/>
            <a:ext cx="9144000" cy="388351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A9E9B6C-202D-B501-7788-50DD765E9C1B}"/>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03BA9ED1-B99E-FAB4-7BAA-948A4C569E03}"/>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267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75A01A-123E-F085-3919-067A885AAB6A}"/>
              </a:ext>
            </a:extLst>
          </p:cNvPr>
          <p:cNvSpPr/>
          <p:nvPr userDrawn="1"/>
        </p:nvSpPr>
        <p:spPr>
          <a:xfrm>
            <a:off x="0" y="2420838"/>
            <a:ext cx="9143997" cy="4437161"/>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422AA8-E802-C0AE-0BD6-894D7D5655DC}"/>
              </a:ext>
            </a:extLst>
          </p:cNvPr>
          <p:cNvSpPr/>
          <p:nvPr userDrawn="1"/>
        </p:nvSpPr>
        <p:spPr>
          <a:xfrm rot="16200000">
            <a:off x="4579465" y="1347365"/>
            <a:ext cx="279400" cy="884968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C4B9F651-DCBB-C404-6827-32FA5118CC78}"/>
              </a:ext>
            </a:extLst>
          </p:cNvPr>
          <p:cNvCxnSpPr>
            <a:cxnSpLocks/>
          </p:cNvCxnSpPr>
          <p:nvPr userDrawn="1"/>
        </p:nvCxnSpPr>
        <p:spPr>
          <a:xfrm>
            <a:off x="0" y="3050111"/>
            <a:ext cx="8229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123FD88-ACB7-F110-D93D-875B6DB1F685}"/>
              </a:ext>
            </a:extLst>
          </p:cNvPr>
          <p:cNvSpPr/>
          <p:nvPr userDrawn="1"/>
        </p:nvSpPr>
        <p:spPr>
          <a:xfrm>
            <a:off x="317261" y="1146799"/>
            <a:ext cx="8543298" cy="1623216"/>
          </a:xfrm>
          <a:prstGeom prst="rect">
            <a:avLst/>
          </a:prstGeom>
          <a:solidFill>
            <a:srgbClr val="945FB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800881-82F0-95A2-96AA-D64CBBF6DC7B}"/>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A3634897-F33B-EFCC-4471-3C6937B68C73}"/>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30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32004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FB3642-0E15-4078-E0E3-5608A3E45D92}"/>
              </a:ext>
            </a:extLst>
          </p:cNvPr>
          <p:cNvSpPr/>
          <p:nvPr userDrawn="1"/>
        </p:nvSpPr>
        <p:spPr>
          <a:xfrm rot="16200000">
            <a:off x="-2840157" y="2840157"/>
            <a:ext cx="6858000"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5AABFC3F-BF7D-D5C8-5BA1-49A6DF2A1AED}"/>
              </a:ext>
            </a:extLst>
          </p:cNvPr>
          <p:cNvCxnSpPr>
            <a:cxnSpLocks/>
          </p:cNvCxnSpPr>
          <p:nvPr userDrawn="1"/>
        </p:nvCxnSpPr>
        <p:spPr>
          <a:xfrm>
            <a:off x="-1" y="945398"/>
            <a:ext cx="1443447"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0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E6B1F1-9A06-5A54-4496-2133579DE9CB}"/>
              </a:ext>
            </a:extLst>
          </p:cNvPr>
          <p:cNvSpPr/>
          <p:nvPr userDrawn="1"/>
        </p:nvSpPr>
        <p:spPr>
          <a:xfrm rot="16200000">
            <a:off x="116142" y="-116144"/>
            <a:ext cx="945397"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00000AA2-169D-57E6-EA13-A1D5D90B5434}"/>
              </a:ext>
            </a:extLst>
          </p:cNvPr>
          <p:cNvCxnSpPr>
            <a:cxnSpLocks/>
          </p:cNvCxnSpPr>
          <p:nvPr userDrawn="1"/>
        </p:nvCxnSpPr>
        <p:spPr>
          <a:xfrm>
            <a:off x="-3" y="945398"/>
            <a:ext cx="91440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989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25100-971F-FD47-9D46-216407BD3922}"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2325403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25100-971F-FD47-9D46-216407BD3922}"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76429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25100-971F-FD47-9D46-216407BD3922}" type="datetimeFigureOut">
              <a:rPr lang="en-US" smtClean="0"/>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1695479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C8EF1A-BF44-7A89-38E6-554A2BDAB02C}"/>
              </a:ext>
            </a:extLst>
          </p:cNvPr>
          <p:cNvSpPr/>
          <p:nvPr userDrawn="1"/>
        </p:nvSpPr>
        <p:spPr>
          <a:xfrm rot="16200000">
            <a:off x="-2840157" y="2840157"/>
            <a:ext cx="6858000" cy="1177686"/>
          </a:xfrm>
          <a:prstGeom prst="rect">
            <a:avLst/>
          </a:prstGeom>
          <a:solidFill>
            <a:srgbClr val="0076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5A3ED60F-9879-5EF6-6521-305A604DE474}"/>
              </a:ext>
            </a:extLst>
          </p:cNvPr>
          <p:cNvCxnSpPr>
            <a:cxnSpLocks/>
          </p:cNvCxnSpPr>
          <p:nvPr userDrawn="1"/>
        </p:nvCxnSpPr>
        <p:spPr>
          <a:xfrm>
            <a:off x="1930400" y="5631611"/>
            <a:ext cx="7213600"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35CAE8-BB4D-1FBE-80F7-854694865DB0}"/>
              </a:ext>
            </a:extLst>
          </p:cNvPr>
          <p:cNvCxnSpPr>
            <a:cxnSpLocks/>
          </p:cNvCxnSpPr>
          <p:nvPr userDrawn="1"/>
        </p:nvCxnSpPr>
        <p:spPr>
          <a:xfrm>
            <a:off x="-1" y="945398"/>
            <a:ext cx="1177688" cy="0"/>
          </a:xfrm>
          <a:prstGeom prst="line">
            <a:avLst/>
          </a:prstGeom>
          <a:ln w="76200">
            <a:solidFill>
              <a:srgbClr val="76BA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20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25100-971F-FD47-9D46-216407BD3922}" type="datetimeFigureOut">
              <a:rPr lang="en-US" smtClean="0"/>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72073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25100-971F-FD47-9D46-216407BD3922}" type="datetimeFigureOut">
              <a:rPr lang="en-US" smtClean="0"/>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6D05CE-B733-C34F-9CD4-D9E56816D3FD}" type="slidenum">
              <a:rPr lang="en-US" smtClean="0"/>
              <a:t>‹#›</a:t>
            </a:fld>
            <a:endParaRPr lang="en-US"/>
          </a:p>
        </p:txBody>
      </p:sp>
    </p:spTree>
    <p:extLst>
      <p:ext uri="{BB962C8B-B14F-4D97-AF65-F5344CB8AC3E}">
        <p14:creationId xmlns:p14="http://schemas.microsoft.com/office/powerpoint/2010/main" val="313677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32004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08E894-7429-B389-024D-7352664AFCD1}"/>
              </a:ext>
            </a:extLst>
          </p:cNvPr>
          <p:cNvSpPr/>
          <p:nvPr userDrawn="1"/>
        </p:nvSpPr>
        <p:spPr>
          <a:xfrm rot="16200000">
            <a:off x="2764367" y="-457200"/>
            <a:ext cx="3615266" cy="777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0796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B825A8-3687-C1E3-341B-3CF39B6A3639}"/>
              </a:ext>
            </a:extLst>
          </p:cNvPr>
          <p:cNvSpPr/>
          <p:nvPr userDrawn="1"/>
        </p:nvSpPr>
        <p:spPr>
          <a:xfrm rot="16200000">
            <a:off x="116144" y="-116144"/>
            <a:ext cx="945397" cy="117768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162FB7B3-3EFF-156F-7E0A-B331E07B8B89}"/>
              </a:ext>
            </a:extLst>
          </p:cNvPr>
          <p:cNvCxnSpPr>
            <a:cxnSpLocks/>
          </p:cNvCxnSpPr>
          <p:nvPr userDrawn="1"/>
        </p:nvCxnSpPr>
        <p:spPr>
          <a:xfrm>
            <a:off x="-3" y="945398"/>
            <a:ext cx="914400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82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25100-971F-FD47-9D46-216407BD3922}" type="datetimeFigureOut">
              <a:rPr lang="en-US" smtClean="0"/>
              <a:t>9/16/2024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D05CE-B733-C34F-9CD4-D9E56816D3FD}" type="slidenum">
              <a:rPr lang="en-US" smtClean="0"/>
              <a:t>‹#›</a:t>
            </a:fld>
            <a:endParaRPr lang="en-US"/>
          </a:p>
        </p:txBody>
      </p:sp>
    </p:spTree>
    <p:extLst>
      <p:ext uri="{BB962C8B-B14F-4D97-AF65-F5344CB8AC3E}">
        <p14:creationId xmlns:p14="http://schemas.microsoft.com/office/powerpoint/2010/main" val="1115858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5" r:id="rId3"/>
    <p:sldLayoutId id="2147483694" r:id="rId4"/>
    <p:sldLayoutId id="2147483663" r:id="rId5"/>
    <p:sldLayoutId id="2147483664" r:id="rId6"/>
    <p:sldLayoutId id="2147483665" r:id="rId7"/>
    <p:sldLayoutId id="2147483666" r:id="rId8"/>
    <p:sldLayoutId id="2147483667" r:id="rId9"/>
    <p:sldLayoutId id="2147483700" r:id="rId10"/>
    <p:sldLayoutId id="2147483697" r:id="rId11"/>
    <p:sldLayoutId id="2147483691" r:id="rId12"/>
    <p:sldLayoutId id="2147483685" r:id="rId13"/>
    <p:sldLayoutId id="2147483684" r:id="rId14"/>
    <p:sldLayoutId id="2147483680" r:id="rId15"/>
    <p:sldLayoutId id="2147483679" r:id="rId16"/>
    <p:sldLayoutId id="2147483674" r:id="rId17"/>
    <p:sldLayoutId id="2147483699" r:id="rId18"/>
    <p:sldLayoutId id="2147483698" r:id="rId19"/>
    <p:sldLayoutId id="2147483696" r:id="rId20"/>
    <p:sldLayoutId id="2147483692" r:id="rId21"/>
    <p:sldLayoutId id="2147483687" r:id="rId22"/>
    <p:sldLayoutId id="2147483673" r:id="rId23"/>
    <p:sldLayoutId id="2147483702" r:id="rId24"/>
    <p:sldLayoutId id="2147483672" r:id="rId25"/>
    <p:sldLayoutId id="2147483701" r:id="rId26"/>
    <p:sldLayoutId id="2147483693" r:id="rId27"/>
    <p:sldLayoutId id="2147483690" r:id="rId28"/>
    <p:sldLayoutId id="2147483689" r:id="rId29"/>
    <p:sldLayoutId id="2147483688" r:id="rId30"/>
    <p:sldLayoutId id="2147483686" r:id="rId31"/>
    <p:sldLayoutId id="2147483683" r:id="rId32"/>
    <p:sldLayoutId id="2147483682" r:id="rId33"/>
    <p:sldLayoutId id="2147483675" r:id="rId34"/>
    <p:sldLayoutId id="2147483676" r:id="rId35"/>
    <p:sldLayoutId id="2147483681" r:id="rId36"/>
    <p:sldLayoutId id="2147483678" r:id="rId37"/>
    <p:sldLayoutId id="2147483677" r:id="rId38"/>
    <p:sldLayoutId id="2147483668" r:id="rId39"/>
    <p:sldLayoutId id="2147483669" r:id="rId40"/>
    <p:sldLayoutId id="2147483670" r:id="rId41"/>
    <p:sldLayoutId id="2147483671"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2.jp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6.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36.xml"/><Relationship Id="rId4" Type="http://schemas.openxmlformats.org/officeDocument/2006/relationships/image" Target="../media/image12.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270.png"/><Relationship Id="rId4" Type="http://schemas.openxmlformats.org/officeDocument/2006/relationships/image" Target="../media/image2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1D3949-FEC3-6BCB-1C4B-E960F4FA8A0A}"/>
              </a:ext>
            </a:extLst>
          </p:cNvPr>
          <p:cNvSpPr txBox="1">
            <a:spLocks noGrp="1"/>
          </p:cNvSpPr>
          <p:nvPr>
            <p:ph type="title" idx="4294967295"/>
          </p:nvPr>
        </p:nvSpPr>
        <p:spPr>
          <a:xfrm>
            <a:off x="973635" y="3512177"/>
            <a:ext cx="7196729"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My Retirement Benefits</a:t>
            </a:r>
          </a:p>
        </p:txBody>
      </p:sp>
      <p:sp>
        <p:nvSpPr>
          <p:cNvPr id="7" name="Rectangle 6">
            <a:extLst>
              <a:ext uri="{FF2B5EF4-FFF2-40B4-BE49-F238E27FC236}">
                <a16:creationId xmlns:a16="http://schemas.microsoft.com/office/drawing/2014/main" id="{DD7479F5-FF15-6B26-009C-EF7D70889EBA}"/>
              </a:ext>
              <a:ext uri="{C183D7F6-B498-43B3-948B-1728B52AA6E4}">
                <adec:decorative xmlns:adec="http://schemas.microsoft.com/office/drawing/2017/decorative" val="1"/>
              </a:ext>
            </a:extLst>
          </p:cNvPr>
          <p:cNvSpPr/>
          <p:nvPr/>
        </p:nvSpPr>
        <p:spPr>
          <a:xfrm rot="16200000">
            <a:off x="3915033" y="-765431"/>
            <a:ext cx="279400" cy="8109461"/>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B0DA3EA-AB05-CDCE-54E2-544000F9F85A}"/>
              </a:ext>
              <a:ext uri="{C183D7F6-B498-43B3-948B-1728B52AA6E4}">
                <adec:decorative xmlns:adec="http://schemas.microsoft.com/office/drawing/2017/decorative" val="1"/>
              </a:ext>
            </a:extLst>
          </p:cNvPr>
          <p:cNvSpPr/>
          <p:nvPr/>
        </p:nvSpPr>
        <p:spPr>
          <a:xfrm rot="16200000">
            <a:off x="4999630" y="2151352"/>
            <a:ext cx="279400" cy="800934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20FE74B-ADA0-DDDE-A741-FFABB78B9315}"/>
              </a:ext>
              <a:ext uri="{C183D7F6-B498-43B3-948B-1728B52AA6E4}">
                <adec:decorative xmlns:adec="http://schemas.microsoft.com/office/drawing/2017/decorative" val="1"/>
              </a:ext>
            </a:extLst>
          </p:cNvPr>
          <p:cNvSpPr/>
          <p:nvPr/>
        </p:nvSpPr>
        <p:spPr>
          <a:xfrm>
            <a:off x="0" y="240586"/>
            <a:ext cx="1708660" cy="1475479"/>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alSTRS logo">
            <a:extLst>
              <a:ext uri="{FF2B5EF4-FFF2-40B4-BE49-F238E27FC236}">
                <a16:creationId xmlns:a16="http://schemas.microsoft.com/office/drawing/2014/main" id="{AE8161DA-7E9C-6CE0-BED8-8F81E71AA2F7}"/>
              </a:ext>
            </a:extLst>
          </p:cNvPr>
          <p:cNvPicPr>
            <a:picLocks noChangeAspect="1"/>
          </p:cNvPicPr>
          <p:nvPr/>
        </p:nvPicPr>
        <p:blipFill>
          <a:blip r:embed="rId3"/>
          <a:stretch>
            <a:fillRect/>
          </a:stretch>
        </p:blipFill>
        <p:spPr>
          <a:xfrm>
            <a:off x="275009" y="385782"/>
            <a:ext cx="1165016" cy="376440"/>
          </a:xfrm>
          <a:prstGeom prst="rect">
            <a:avLst/>
          </a:prstGeom>
        </p:spPr>
      </p:pic>
      <p:cxnSp>
        <p:nvCxnSpPr>
          <p:cNvPr id="12" name="Straight Connector 11">
            <a:extLst>
              <a:ext uri="{FF2B5EF4-FFF2-40B4-BE49-F238E27FC236}">
                <a16:creationId xmlns:a16="http://schemas.microsoft.com/office/drawing/2014/main" id="{6A6CB9EC-D73E-90DD-96CC-4B3C1633D6C2}"/>
              </a:ext>
              <a:ext uri="{C183D7F6-B498-43B3-948B-1728B52AA6E4}">
                <adec:decorative xmlns:adec="http://schemas.microsoft.com/office/drawing/2017/decorative" val="1"/>
              </a:ext>
            </a:extLst>
          </p:cNvPr>
          <p:cNvCxnSpPr/>
          <p:nvPr/>
        </p:nvCxnSpPr>
        <p:spPr>
          <a:xfrm>
            <a:off x="275009" y="920663"/>
            <a:ext cx="116501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BFF4EF2-5739-6FEE-C5C4-2F6A3F9E5429}"/>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84534" y="1036018"/>
            <a:ext cx="1155700" cy="539326"/>
          </a:xfrm>
          <a:prstGeom prst="rect">
            <a:avLst/>
          </a:prstGeom>
        </p:spPr>
      </p:pic>
    </p:spTree>
    <p:extLst>
      <p:ext uri="{BB962C8B-B14F-4D97-AF65-F5344CB8AC3E}">
        <p14:creationId xmlns:p14="http://schemas.microsoft.com/office/powerpoint/2010/main" val="25150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60172-C47A-7444-A634-B963A545FBDD}"/>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Your Retirement Progress Report</a:t>
            </a:r>
          </a:p>
        </p:txBody>
      </p:sp>
      <p:sp>
        <p:nvSpPr>
          <p:cNvPr id="11" name="Title 1">
            <a:extLst>
              <a:ext uri="{FF2B5EF4-FFF2-40B4-BE49-F238E27FC236}">
                <a16:creationId xmlns:a16="http://schemas.microsoft.com/office/drawing/2014/main" id="{6FA7198F-6883-C886-5DDB-6758EBD7D90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14" name="TextBox 13">
            <a:extLst>
              <a:ext uri="{FF2B5EF4-FFF2-40B4-BE49-F238E27FC236}">
                <a16:creationId xmlns:a16="http://schemas.microsoft.com/office/drawing/2014/main" id="{D1D96FF9-CDB5-1E0D-340E-84C6ADFE80D8}"/>
              </a:ext>
            </a:extLst>
          </p:cNvPr>
          <p:cNvSpPr txBox="1"/>
          <p:nvPr/>
        </p:nvSpPr>
        <p:spPr>
          <a:xfrm>
            <a:off x="1870591" y="2784659"/>
            <a:ext cx="6001200" cy="1785104"/>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Use your </a:t>
            </a:r>
            <a:r>
              <a:rPr lang="en-US" sz="2000" b="1" i="1" dirty="0">
                <a:solidFill>
                  <a:schemeClr val="bg1"/>
                </a:solidFill>
                <a:latin typeface="Arial" panose="020B0604020202020204" pitchFamily="34" charset="0"/>
                <a:cs typeface="Arial" panose="020B0604020202020204" pitchFamily="34" charset="0"/>
              </a:rPr>
              <a:t>Retirement Progress Report </a:t>
            </a:r>
            <a:r>
              <a:rPr lang="en-US" sz="2000" b="1" dirty="0">
                <a:solidFill>
                  <a:schemeClr val="bg1"/>
                </a:solidFill>
                <a:latin typeface="Arial" panose="020B0604020202020204" pitchFamily="34" charset="0"/>
                <a:cs typeface="Arial" panose="020B0604020202020204" pitchFamily="34" charset="0"/>
              </a:rPr>
              <a:t>to review:</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Membership and benefit information.</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Service credit and account balances.</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Employer reporting.</a:t>
            </a:r>
          </a:p>
        </p:txBody>
      </p:sp>
      <p:cxnSp>
        <p:nvCxnSpPr>
          <p:cNvPr id="17" name="Straight Connector 16">
            <a:extLst>
              <a:ext uri="{FF2B5EF4-FFF2-40B4-BE49-F238E27FC236}">
                <a16:creationId xmlns:a16="http://schemas.microsoft.com/office/drawing/2014/main" id="{66E2E4DA-F35C-2E39-D928-20BF206CA06D}"/>
              </a:ext>
              <a:ext uri="{C183D7F6-B498-43B3-948B-1728B52AA6E4}">
                <adec:decorative xmlns:adec="http://schemas.microsoft.com/office/drawing/2017/decorative" val="1"/>
              </a:ext>
            </a:extLst>
          </p:cNvPr>
          <p:cNvCxnSpPr>
            <a:cxnSpLocks/>
          </p:cNvCxnSpPr>
          <p:nvPr/>
        </p:nvCxnSpPr>
        <p:spPr>
          <a:xfrm>
            <a:off x="1914277" y="4841961"/>
            <a:ext cx="612648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776149-E2DE-279D-CC6A-BC77F76142B3}"/>
              </a:ext>
            </a:extLst>
          </p:cNvPr>
          <p:cNvSpPr txBox="1"/>
          <p:nvPr/>
        </p:nvSpPr>
        <p:spPr>
          <a:xfrm>
            <a:off x="206752" y="6386362"/>
            <a:ext cx="8859276"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Review your report each fall and contact your employer regarding any discrepancies.</a:t>
            </a:r>
            <a:endParaRPr lang="en-US" sz="1600" dirty="0"/>
          </a:p>
        </p:txBody>
      </p:sp>
      <p:cxnSp>
        <p:nvCxnSpPr>
          <p:cNvPr id="13" name="Straight Connector 12">
            <a:extLst>
              <a:ext uri="{FF2B5EF4-FFF2-40B4-BE49-F238E27FC236}">
                <a16:creationId xmlns:a16="http://schemas.microsoft.com/office/drawing/2014/main" id="{BB5DA5BF-A9F9-0377-07F4-AC4359826DF1}"/>
              </a:ext>
              <a:ext uri="{C183D7F6-B498-43B3-948B-1728B52AA6E4}">
                <adec:decorative xmlns:adec="http://schemas.microsoft.com/office/drawing/2017/decorative" val="1"/>
              </a:ext>
            </a:extLst>
          </p:cNvPr>
          <p:cNvCxnSpPr>
            <a:cxnSpLocks/>
          </p:cNvCxnSpPr>
          <p:nvPr/>
        </p:nvCxnSpPr>
        <p:spPr>
          <a:xfrm>
            <a:off x="1602377" y="2536082"/>
            <a:ext cx="6130266"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three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Membership information</a:t>
            </a:r>
          </a:p>
        </p:txBody>
      </p:sp>
      <p:cxnSp>
        <p:nvCxnSpPr>
          <p:cNvPr id="3" name="Straight Connector 2">
            <a:extLst>
              <a:ext uri="{FF2B5EF4-FFF2-40B4-BE49-F238E27FC236}">
                <a16:creationId xmlns:a16="http://schemas.microsoft.com/office/drawing/2014/main" id="{DE051BDA-31E4-C692-E3B8-753728D94B64}"/>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6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STRS Hybrid model: Traditional Defined Benefit, Cash Balance, and Defined Contribution.">
            <a:extLst>
              <a:ext uri="{FF2B5EF4-FFF2-40B4-BE49-F238E27FC236}">
                <a16:creationId xmlns:a16="http://schemas.microsoft.com/office/drawing/2014/main" id="{A67584E5-B481-7472-17A7-D2397EC10564}"/>
              </a:ext>
            </a:extLst>
          </p:cNvPr>
          <p:cNvPicPr>
            <a:picLocks noChangeAspect="1"/>
          </p:cNvPicPr>
          <p:nvPr/>
        </p:nvPicPr>
        <p:blipFill>
          <a:blip r:embed="rId3"/>
          <a:srcRect/>
          <a:stretch/>
        </p:blipFill>
        <p:spPr>
          <a:xfrm>
            <a:off x="-55325" y="1391477"/>
            <a:ext cx="4364029" cy="4292681"/>
          </a:xfrm>
          <a:prstGeom prst="rect">
            <a:avLst/>
          </a:prstGeom>
        </p:spPr>
      </p:pic>
      <p:sp>
        <p:nvSpPr>
          <p:cNvPr id="5" name="Title 1">
            <a:extLst>
              <a:ext uri="{FF2B5EF4-FFF2-40B4-BE49-F238E27FC236}">
                <a16:creationId xmlns:a16="http://schemas.microsoft.com/office/drawing/2014/main" id="{0BA0F6CE-F78A-8D41-EC39-ADE8AABA7C7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22" name="Title 1">
            <a:extLst>
              <a:ext uri="{FF2B5EF4-FFF2-40B4-BE49-F238E27FC236}">
                <a16:creationId xmlns:a16="http://schemas.microsoft.com/office/drawing/2014/main" id="{CDC1147E-7524-D9AA-1C0F-8D57F903DF45}"/>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CalSTRS hybrid system</a:t>
            </a:r>
          </a:p>
        </p:txBody>
      </p:sp>
      <p:sp>
        <p:nvSpPr>
          <p:cNvPr id="10" name="TextBox 9">
            <a:extLst>
              <a:ext uri="{FF2B5EF4-FFF2-40B4-BE49-F238E27FC236}">
                <a16:creationId xmlns:a16="http://schemas.microsoft.com/office/drawing/2014/main" id="{05CA760A-0577-C694-B447-6B93E6096449}"/>
              </a:ext>
            </a:extLst>
          </p:cNvPr>
          <p:cNvSpPr txBox="1"/>
          <p:nvPr/>
        </p:nvSpPr>
        <p:spPr>
          <a:xfrm>
            <a:off x="4153541" y="2295118"/>
            <a:ext cx="4864058" cy="2323713"/>
          </a:xfrm>
          <a:prstGeom prst="rect">
            <a:avLst/>
          </a:prstGeom>
          <a:noFill/>
        </p:spPr>
        <p:txBody>
          <a:bodyPr wrap="square">
            <a:spAutoFit/>
          </a:bodyPr>
          <a:lstStyle/>
          <a:p>
            <a:pPr>
              <a:spcAft>
                <a:spcPts val="1200"/>
              </a:spcAft>
            </a:pPr>
            <a:r>
              <a:rPr lang="en-US" sz="2000" b="1" dirty="0">
                <a:solidFill>
                  <a:schemeClr val="bg1"/>
                </a:solidFill>
                <a:latin typeface="Arial" panose="020B0604020202020204" pitchFamily="34" charset="0"/>
                <a:cs typeface="Arial" panose="020B0604020202020204" pitchFamily="34" charset="0"/>
              </a:rPr>
              <a:t>Membership includes:</a:t>
            </a:r>
          </a:p>
          <a:p>
            <a:pPr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Program</a:t>
            </a:r>
          </a:p>
          <a:p>
            <a:pPr marL="342900" indent="-342900">
              <a:spcAft>
                <a:spcPts val="1800"/>
              </a:spcAft>
              <a:buBlip>
                <a:blip r:embed="rId4"/>
              </a:buBlip>
            </a:pPr>
            <a:r>
              <a:rPr lang="en-US" sz="2000" dirty="0">
                <a:solidFill>
                  <a:schemeClr val="bg1"/>
                </a:solidFill>
                <a:latin typeface="Arial" panose="020B0604020202020204" pitchFamily="34" charset="0"/>
                <a:cs typeface="Arial" panose="020B0604020202020204" pitchFamily="34" charset="0"/>
              </a:rPr>
              <a:t>Defined Benefit Supplement Program</a:t>
            </a:r>
          </a:p>
          <a:p>
            <a:pPr>
              <a:spcAft>
                <a:spcPts val="1200"/>
              </a:spcAft>
            </a:pPr>
            <a:r>
              <a:rPr lang="en-US" sz="2000" b="1" dirty="0">
                <a:solidFill>
                  <a:schemeClr val="bg1"/>
                </a:solidFill>
                <a:latin typeface="Arial" panose="020B0604020202020204" pitchFamily="34" charset="0"/>
                <a:cs typeface="Arial" panose="020B0604020202020204" pitchFamily="34" charset="0"/>
              </a:rPr>
              <a:t>Optional:</a:t>
            </a:r>
          </a:p>
          <a:p>
            <a:pPr marL="342900" indent="-342900">
              <a:spcAft>
                <a:spcPts val="1200"/>
              </a:spcAft>
              <a:buBlip>
                <a:blip r:embed="rId4"/>
              </a:buBlip>
            </a:pPr>
            <a:r>
              <a:rPr lang="en-US" sz="2000" dirty="0">
                <a:solidFill>
                  <a:schemeClr val="bg1"/>
                </a:solidFill>
                <a:latin typeface="Arial" panose="020B0604020202020204" pitchFamily="34" charset="0"/>
                <a:cs typeface="Arial" panose="020B0604020202020204" pitchFamily="34" charset="0"/>
              </a:rPr>
              <a:t>CalSTRS Pension2</a:t>
            </a:r>
            <a:r>
              <a:rPr lang="en-US" sz="2000" baseline="30000" dirty="0">
                <a:solidFill>
                  <a:schemeClr val="bg1"/>
                </a:solidFill>
                <a:latin typeface="Arial" panose="020B0604020202020204" pitchFamily="34" charset="0"/>
                <a:cs typeface="Arial" panose="020B0604020202020204" pitchFamily="34" charset="0"/>
              </a:rPr>
              <a:t>®</a:t>
            </a:r>
          </a:p>
        </p:txBody>
      </p:sp>
      <p:cxnSp>
        <p:nvCxnSpPr>
          <p:cNvPr id="11" name="Straight Connector 10">
            <a:extLst>
              <a:ext uri="{FF2B5EF4-FFF2-40B4-BE49-F238E27FC236}">
                <a16:creationId xmlns:a16="http://schemas.microsoft.com/office/drawing/2014/main" id="{7A6BC09D-F15B-A033-EF33-E2C0BC591207}"/>
              </a:ext>
              <a:ext uri="{C183D7F6-B498-43B3-948B-1728B52AA6E4}">
                <adec:decorative xmlns:adec="http://schemas.microsoft.com/office/drawing/2017/decorative" val="1"/>
              </a:ext>
            </a:extLst>
          </p:cNvPr>
          <p:cNvCxnSpPr>
            <a:cxnSpLocks/>
          </p:cNvCxnSpPr>
          <p:nvPr/>
        </p:nvCxnSpPr>
        <p:spPr>
          <a:xfrm>
            <a:off x="4242816" y="2229913"/>
            <a:ext cx="490118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1E3454-393C-E9A6-77E9-92C0316EE1D5}"/>
              </a:ext>
              <a:ext uri="{C183D7F6-B498-43B3-948B-1728B52AA6E4}">
                <adec:decorative xmlns:adec="http://schemas.microsoft.com/office/drawing/2017/decorative" val="1"/>
              </a:ext>
            </a:extLst>
          </p:cNvPr>
          <p:cNvCxnSpPr>
            <a:cxnSpLocks/>
          </p:cNvCxnSpPr>
          <p:nvPr/>
        </p:nvCxnSpPr>
        <p:spPr>
          <a:xfrm>
            <a:off x="4238862" y="4694801"/>
            <a:ext cx="4905138"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44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1+#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60172-C47A-7444-A634-B963A545FBDD}"/>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Benefit structures</a:t>
            </a:r>
          </a:p>
        </p:txBody>
      </p:sp>
      <p:sp>
        <p:nvSpPr>
          <p:cNvPr id="11" name="Title 1">
            <a:extLst>
              <a:ext uri="{FF2B5EF4-FFF2-40B4-BE49-F238E27FC236}">
                <a16:creationId xmlns:a16="http://schemas.microsoft.com/office/drawing/2014/main" id="{6FA7198F-6883-C886-5DDB-6758EBD7D90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03</a:t>
            </a:r>
          </a:p>
        </p:txBody>
      </p:sp>
      <p:sp>
        <p:nvSpPr>
          <p:cNvPr id="8" name="TextBox 7">
            <a:extLst>
              <a:ext uri="{FF2B5EF4-FFF2-40B4-BE49-F238E27FC236}">
                <a16:creationId xmlns:a16="http://schemas.microsoft.com/office/drawing/2014/main" id="{C155734D-E3C8-E28A-F8BF-C1EA4D9A0877}"/>
              </a:ext>
            </a:extLst>
          </p:cNvPr>
          <p:cNvSpPr txBox="1"/>
          <p:nvPr/>
        </p:nvSpPr>
        <p:spPr>
          <a:xfrm>
            <a:off x="1238165" y="2368577"/>
            <a:ext cx="2774196"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60</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before January 1, 2013.</a:t>
            </a:r>
          </a:p>
        </p:txBody>
      </p:sp>
      <p:cxnSp>
        <p:nvCxnSpPr>
          <p:cNvPr id="9" name="Straight Connector 8">
            <a:extLst>
              <a:ext uri="{FF2B5EF4-FFF2-40B4-BE49-F238E27FC236}">
                <a16:creationId xmlns:a16="http://schemas.microsoft.com/office/drawing/2014/main" id="{C4DE3429-AEB9-A49C-F77E-3D47471E0376}"/>
              </a:ext>
              <a:ext uri="{C183D7F6-B498-43B3-948B-1728B52AA6E4}">
                <adec:decorative xmlns:adec="http://schemas.microsoft.com/office/drawing/2017/decorative" val="1"/>
              </a:ext>
            </a:extLst>
          </p:cNvPr>
          <p:cNvCxnSpPr>
            <a:cxnSpLocks/>
          </p:cNvCxnSpPr>
          <p:nvPr/>
        </p:nvCxnSpPr>
        <p:spPr>
          <a:xfrm>
            <a:off x="986336" y="3475521"/>
            <a:ext cx="270807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C5EA770-2747-33A9-7174-8774C1D694B9}"/>
              </a:ext>
            </a:extLst>
          </p:cNvPr>
          <p:cNvSpPr txBox="1"/>
          <p:nvPr/>
        </p:nvSpPr>
        <p:spPr>
          <a:xfrm>
            <a:off x="4934509" y="2368577"/>
            <a:ext cx="3113055" cy="2062103"/>
          </a:xfrm>
          <a:prstGeom prst="rect">
            <a:avLst/>
          </a:prstGeom>
          <a:noFill/>
        </p:spPr>
        <p:txBody>
          <a:bodyPr wrap="square" rtlCol="0">
            <a:spAutoFit/>
          </a:bodyPr>
          <a:lstStyle/>
          <a:p>
            <a:pPr>
              <a:spcAft>
                <a:spcPts val="2400"/>
              </a:spcAft>
            </a:pPr>
            <a:r>
              <a:rPr lang="en-US" sz="3000" b="1" dirty="0">
                <a:solidFill>
                  <a:schemeClr val="bg1"/>
                </a:solidFill>
                <a:latin typeface="Arial" panose="020B0604020202020204" pitchFamily="34" charset="0"/>
                <a:cs typeface="Arial" panose="020B0604020202020204" pitchFamily="34" charset="0"/>
              </a:rPr>
              <a:t>CalSTRS </a:t>
            </a:r>
            <a:br>
              <a:rPr lang="en-US" sz="3000" b="1" dirty="0">
                <a:solidFill>
                  <a:schemeClr val="bg1"/>
                </a:solidFill>
                <a:latin typeface="Arial" panose="020B0604020202020204" pitchFamily="34" charset="0"/>
                <a:cs typeface="Arial" panose="020B0604020202020204" pitchFamily="34" charset="0"/>
              </a:rPr>
            </a:br>
            <a:r>
              <a:rPr lang="en-US" sz="3000" b="1" dirty="0">
                <a:solidFill>
                  <a:schemeClr val="bg1"/>
                </a:solidFill>
                <a:latin typeface="Arial" panose="020B0604020202020204" pitchFamily="34" charset="0"/>
                <a:cs typeface="Arial" panose="020B0604020202020204" pitchFamily="34" charset="0"/>
              </a:rPr>
              <a:t>2% at 62</a:t>
            </a:r>
          </a:p>
          <a:p>
            <a:pPr>
              <a:spcAft>
                <a:spcPts val="2400"/>
              </a:spcAft>
            </a:pPr>
            <a:r>
              <a:rPr lang="en-US" sz="2400" dirty="0">
                <a:solidFill>
                  <a:schemeClr val="bg1"/>
                </a:solidFill>
                <a:latin typeface="Arial" panose="020B0604020202020204" pitchFamily="34" charset="0"/>
                <a:cs typeface="Arial" panose="020B0604020202020204" pitchFamily="34" charset="0"/>
              </a:rPr>
              <a:t>First hired on or after January 1, 2013.</a:t>
            </a:r>
          </a:p>
        </p:txBody>
      </p:sp>
      <p:cxnSp>
        <p:nvCxnSpPr>
          <p:cNvPr id="19" name="Straight Connector 18">
            <a:extLst>
              <a:ext uri="{FF2B5EF4-FFF2-40B4-BE49-F238E27FC236}">
                <a16:creationId xmlns:a16="http://schemas.microsoft.com/office/drawing/2014/main" id="{19A19703-8CFE-63BE-2B01-86BB0A7C8C0F}"/>
              </a:ext>
              <a:ext uri="{C183D7F6-B498-43B3-948B-1728B52AA6E4}">
                <adec:decorative xmlns:adec="http://schemas.microsoft.com/office/drawing/2017/decorative" val="1"/>
              </a:ext>
            </a:extLst>
          </p:cNvPr>
          <p:cNvCxnSpPr>
            <a:cxnSpLocks/>
          </p:cNvCxnSpPr>
          <p:nvPr/>
        </p:nvCxnSpPr>
        <p:spPr>
          <a:xfrm>
            <a:off x="4691306" y="3475521"/>
            <a:ext cx="3191224"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099C992-D3A8-E12E-D9A5-6CC01F19E607}"/>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benefit structure on page 1.</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Verify your benefit structure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32273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four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Retirement benefits</a:t>
            </a:r>
          </a:p>
        </p:txBody>
      </p:sp>
      <p:cxnSp>
        <p:nvCxnSpPr>
          <p:cNvPr id="3" name="Straight Connector 2">
            <a:extLst>
              <a:ext uri="{FF2B5EF4-FFF2-40B4-BE49-F238E27FC236}">
                <a16:creationId xmlns:a16="http://schemas.microsoft.com/office/drawing/2014/main" id="{44B901A7-7B99-59B8-97AC-9A53AB16A022}"/>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6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60172-C47A-7444-A634-B963A545FBDD}"/>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retirement eligibility</a:t>
            </a:r>
          </a:p>
        </p:txBody>
      </p:sp>
      <p:sp>
        <p:nvSpPr>
          <p:cNvPr id="11" name="Title 1">
            <a:extLst>
              <a:ext uri="{FF2B5EF4-FFF2-40B4-BE49-F238E27FC236}">
                <a16:creationId xmlns:a16="http://schemas.microsoft.com/office/drawing/2014/main" id="{6FA7198F-6883-C886-5DDB-6758EBD7D90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4" name="TextBox 13">
            <a:extLst>
              <a:ext uri="{FF2B5EF4-FFF2-40B4-BE49-F238E27FC236}">
                <a16:creationId xmlns:a16="http://schemas.microsoft.com/office/drawing/2014/main" id="{CB3F5D39-1D6F-0DDA-B203-CEB9676564EE}"/>
              </a:ext>
            </a:extLst>
          </p:cNvPr>
          <p:cNvSpPr txBox="1"/>
          <p:nvPr/>
        </p:nvSpPr>
        <p:spPr>
          <a:xfrm>
            <a:off x="1445511" y="1479286"/>
            <a:ext cx="2514306"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Minimum requirements</a:t>
            </a:r>
          </a:p>
          <a:p>
            <a:pPr>
              <a:spcAft>
                <a:spcPts val="2400"/>
              </a:spcAft>
            </a:pPr>
            <a:r>
              <a:rPr lang="en-US" dirty="0">
                <a:solidFill>
                  <a:schemeClr val="bg1"/>
                </a:solidFill>
                <a:latin typeface="Arial" panose="020B0604020202020204" pitchFamily="34" charset="0"/>
                <a:cs typeface="Arial" panose="020B0604020202020204" pitchFamily="34" charset="0"/>
              </a:rPr>
              <a:t>Age 55 with five years of service credit.</a:t>
            </a:r>
          </a:p>
        </p:txBody>
      </p:sp>
      <p:sp>
        <p:nvSpPr>
          <p:cNvPr id="24" name="TextBox 23">
            <a:extLst>
              <a:ext uri="{FF2B5EF4-FFF2-40B4-BE49-F238E27FC236}">
                <a16:creationId xmlns:a16="http://schemas.microsoft.com/office/drawing/2014/main" id="{BB63EFFA-E24F-2B28-B448-CC82D0F64401}"/>
              </a:ext>
            </a:extLst>
          </p:cNvPr>
          <p:cNvSpPr txBox="1"/>
          <p:nvPr/>
        </p:nvSpPr>
        <p:spPr>
          <a:xfrm>
            <a:off x="1445511" y="4167738"/>
            <a:ext cx="614507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Concurrent retirement</a:t>
            </a:r>
          </a:p>
          <a:p>
            <a:pPr>
              <a:spcAft>
                <a:spcPts val="2400"/>
              </a:spcAft>
            </a:pPr>
            <a:r>
              <a:rPr lang="en-US" dirty="0">
                <a:solidFill>
                  <a:schemeClr val="bg1"/>
                </a:solidFill>
                <a:latin typeface="Arial" panose="020B0604020202020204" pitchFamily="34" charset="0"/>
                <a:cs typeface="Arial" panose="020B0604020202020204" pitchFamily="34" charset="0"/>
              </a:rPr>
              <a:t>Age 55 with fewer than five years of service credit if retiring concurrently from certain other retirement systems.</a:t>
            </a:r>
          </a:p>
        </p:txBody>
      </p:sp>
      <p:sp>
        <p:nvSpPr>
          <p:cNvPr id="27" name="TextBox 26">
            <a:extLst>
              <a:ext uri="{FF2B5EF4-FFF2-40B4-BE49-F238E27FC236}">
                <a16:creationId xmlns:a16="http://schemas.microsoft.com/office/drawing/2014/main" id="{E0B97838-B0AE-69E7-84F9-33AC5F8D3A7C}"/>
              </a:ext>
            </a:extLst>
          </p:cNvPr>
          <p:cNvSpPr txBox="1"/>
          <p:nvPr/>
        </p:nvSpPr>
        <p:spPr>
          <a:xfrm>
            <a:off x="5165105" y="1479286"/>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Early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retirement</a:t>
            </a:r>
          </a:p>
          <a:p>
            <a:pPr>
              <a:spcAft>
                <a:spcPts val="600"/>
              </a:spcAft>
            </a:pPr>
            <a:r>
              <a:rPr lang="en-US" dirty="0">
                <a:solidFill>
                  <a:schemeClr val="bg1"/>
                </a:solidFill>
                <a:latin typeface="Arial" panose="020B0604020202020204" pitchFamily="34" charset="0"/>
                <a:cs typeface="Arial" panose="020B0604020202020204" pitchFamily="34" charset="0"/>
              </a:rPr>
              <a:t>Age 50 with 30 years of service credit.</a:t>
            </a:r>
          </a:p>
          <a:p>
            <a:pPr>
              <a:spcAft>
                <a:spcPts val="600"/>
              </a:spcAft>
            </a:pPr>
            <a:r>
              <a:rPr lang="en-US" sz="1400" dirty="0">
                <a:solidFill>
                  <a:schemeClr val="bg1"/>
                </a:solidFill>
                <a:latin typeface="Arial" panose="020B0604020202020204" pitchFamily="34" charset="0"/>
                <a:cs typeface="Arial" panose="020B0604020202020204" pitchFamily="34" charset="0"/>
              </a:rPr>
              <a:t>(CalSTRS 2% at 60 only)</a:t>
            </a:r>
          </a:p>
        </p:txBody>
      </p:sp>
      <p:sp>
        <p:nvSpPr>
          <p:cNvPr id="30" name="TextBox 29">
            <a:extLst>
              <a:ext uri="{FF2B5EF4-FFF2-40B4-BE49-F238E27FC236}">
                <a16:creationId xmlns:a16="http://schemas.microsoft.com/office/drawing/2014/main" id="{1012AE14-A96D-8968-988F-86A503CC916F}"/>
              </a:ext>
            </a:extLst>
          </p:cNvPr>
          <p:cNvSpPr txBox="1"/>
          <p:nvPr/>
        </p:nvSpPr>
        <p:spPr>
          <a:xfrm>
            <a:off x="206752"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the CalSTRS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 at </a:t>
            </a:r>
            <a:r>
              <a:rPr lang="en-US" sz="1600" b="1" dirty="0">
                <a:solidFill>
                  <a:schemeClr val="bg1"/>
                </a:solidFill>
                <a:latin typeface="Arial" panose="020B0604020202020204" pitchFamily="34" charset="0"/>
                <a:cs typeface="Arial" panose="020B0604020202020204" pitchFamily="34" charset="0"/>
              </a:rPr>
              <a:t>CalSTRS.com/publications</a:t>
            </a:r>
            <a:r>
              <a:rPr lang="en-US" sz="1600" dirty="0">
                <a:solidFill>
                  <a:schemeClr val="bg1"/>
                </a:solidFill>
                <a:latin typeface="Arial" panose="020B0604020202020204" pitchFamily="34" charset="0"/>
                <a:cs typeface="Arial" panose="020B0604020202020204" pitchFamily="34" charset="0"/>
              </a:rPr>
              <a:t> for more information.</a:t>
            </a:r>
            <a:endParaRPr lang="en-US" sz="1600" dirty="0"/>
          </a:p>
        </p:txBody>
      </p:sp>
    </p:spTree>
    <p:extLst>
      <p:ext uri="{BB962C8B-B14F-4D97-AF65-F5344CB8AC3E}">
        <p14:creationId xmlns:p14="http://schemas.microsoft.com/office/powerpoint/2010/main" val="4386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10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wipe(left)">
                                      <p:cBhvr>
                                        <p:cTn id="12" dur="1000"/>
                                        <p:tgtEl>
                                          <p:spTgt spid="27">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animEffect transition="in" filter="wipe(left)">
                                      <p:cBhvr>
                                        <p:cTn id="15" dur="1000"/>
                                        <p:tgtEl>
                                          <p:spTgt spid="2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left)">
                                      <p:cBhvr>
                                        <p:cTn id="20"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retirement formula</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2B67F50-1887-FD9B-44B8-FB350654EDE0}"/>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18" name="TextBox 17">
                <a:extLst>
                  <a:ext uri="{FF2B5EF4-FFF2-40B4-BE49-F238E27FC236}">
                    <a16:creationId xmlns:a16="http://schemas.microsoft.com/office/drawing/2014/main" id="{E2B67F50-1887-FD9B-44B8-FB350654EDE0}"/>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3"/>
                <a:stretch>
                  <a:fillRect t="-4321" b="-1358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341CC5A-3F6D-5B7F-248B-20DB1798755A}"/>
              </a:ext>
            </a:extLst>
          </p:cNvPr>
          <p:cNvSpPr txBox="1"/>
          <p:nvPr/>
        </p:nvSpPr>
        <p:spPr>
          <a:xfrm>
            <a:off x="0" y="3188039"/>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Service credit: </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Time worked and contributed.</a:t>
            </a:r>
          </a:p>
        </p:txBody>
      </p:sp>
      <p:sp>
        <p:nvSpPr>
          <p:cNvPr id="3" name="TextBox 2">
            <a:extLst>
              <a:ext uri="{FF2B5EF4-FFF2-40B4-BE49-F238E27FC236}">
                <a16:creationId xmlns:a16="http://schemas.microsoft.com/office/drawing/2014/main" id="{204AFE23-E900-9D7F-85CE-837D89877BB7}"/>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884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credit</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3" name="TextBox 2">
            <a:extLst>
              <a:ext uri="{FF2B5EF4-FFF2-40B4-BE49-F238E27FC236}">
                <a16:creationId xmlns:a16="http://schemas.microsoft.com/office/drawing/2014/main" id="{199D88BA-B2D5-9F22-CEB5-75C74A68B54E}"/>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
        <p:nvSpPr>
          <p:cNvPr id="22" name="TextBox 21">
            <a:extLst>
              <a:ext uri="{FF2B5EF4-FFF2-40B4-BE49-F238E27FC236}">
                <a16:creationId xmlns:a16="http://schemas.microsoft.com/office/drawing/2014/main" id="{105591A0-EEB1-C37F-3568-7090DCE9461D}"/>
              </a:ext>
            </a:extLst>
          </p:cNvPr>
          <p:cNvSpPr txBox="1"/>
          <p:nvPr/>
        </p:nvSpPr>
        <p:spPr>
          <a:xfrm>
            <a:off x="2223045" y="2121195"/>
            <a:ext cx="2377597"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Percentage of contract worked</a:t>
            </a:r>
          </a:p>
        </p:txBody>
      </p:sp>
      <p:cxnSp>
        <p:nvCxnSpPr>
          <p:cNvPr id="23" name="Straight Connector 22">
            <a:extLst>
              <a:ext uri="{FF2B5EF4-FFF2-40B4-BE49-F238E27FC236}">
                <a16:creationId xmlns:a16="http://schemas.microsoft.com/office/drawing/2014/main" id="{6BEE7797-D662-609B-20A2-ED1CF5E645B0}"/>
              </a:ext>
              <a:ext uri="{C183D7F6-B498-43B3-948B-1728B52AA6E4}">
                <adec:decorative xmlns:adec="http://schemas.microsoft.com/office/drawing/2017/decorative" val="1"/>
              </a:ext>
            </a:extLst>
          </p:cNvPr>
          <p:cNvCxnSpPr>
            <a:cxnSpLocks/>
          </p:cNvCxnSpPr>
          <p:nvPr/>
        </p:nvCxnSpPr>
        <p:spPr>
          <a:xfrm>
            <a:off x="1931803" y="3009847"/>
            <a:ext cx="488769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B35690F-183E-6237-8573-74A04321E4C1}"/>
              </a:ext>
            </a:extLst>
          </p:cNvPr>
          <p:cNvSpPr txBox="1"/>
          <p:nvPr/>
        </p:nvSpPr>
        <p:spPr>
          <a:xfrm>
            <a:off x="5717481" y="3420445"/>
            <a:ext cx="1187347"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1.000</a:t>
            </a:r>
          </a:p>
          <a:p>
            <a:pPr>
              <a:spcAft>
                <a:spcPts val="2400"/>
              </a:spcAft>
            </a:pPr>
            <a:r>
              <a:rPr lang="en-US" sz="2200" dirty="0">
                <a:solidFill>
                  <a:schemeClr val="bg1"/>
                </a:solidFill>
                <a:latin typeface="Arial" panose="020B0604020202020204" pitchFamily="34" charset="0"/>
                <a:cs typeface="Arial" panose="020B0604020202020204" pitchFamily="34" charset="0"/>
              </a:rPr>
              <a:t>0.750</a:t>
            </a:r>
          </a:p>
          <a:p>
            <a:pPr>
              <a:spcAft>
                <a:spcPts val="2400"/>
              </a:spcAft>
            </a:pPr>
            <a:r>
              <a:rPr lang="en-US" sz="2200" dirty="0">
                <a:solidFill>
                  <a:schemeClr val="bg1"/>
                </a:solidFill>
                <a:latin typeface="Arial" panose="020B0604020202020204" pitchFamily="34" charset="0"/>
                <a:cs typeface="Arial" panose="020B0604020202020204" pitchFamily="34" charset="0"/>
              </a:rPr>
              <a:t>0.500</a:t>
            </a:r>
          </a:p>
        </p:txBody>
      </p:sp>
      <p:sp>
        <p:nvSpPr>
          <p:cNvPr id="25" name="TextBox 24">
            <a:extLst>
              <a:ext uri="{FF2B5EF4-FFF2-40B4-BE49-F238E27FC236}">
                <a16:creationId xmlns:a16="http://schemas.microsoft.com/office/drawing/2014/main" id="{91110EE1-C68B-461E-941A-410E802F253D}"/>
              </a:ext>
            </a:extLst>
          </p:cNvPr>
          <p:cNvSpPr txBox="1"/>
          <p:nvPr/>
        </p:nvSpPr>
        <p:spPr>
          <a:xfrm>
            <a:off x="2223045" y="3412452"/>
            <a:ext cx="1463040" cy="1723549"/>
          </a:xfrm>
          <a:prstGeom prst="rect">
            <a:avLst/>
          </a:prstGeom>
          <a:noFill/>
        </p:spPr>
        <p:txBody>
          <a:bodyPr wrap="square" rtlCol="0">
            <a:spAutoFit/>
          </a:bodyPr>
          <a:lstStyle/>
          <a:p>
            <a:pPr>
              <a:spcAft>
                <a:spcPts val="2400"/>
              </a:spcAft>
            </a:pPr>
            <a:r>
              <a:rPr lang="en-US" sz="2200" dirty="0">
                <a:solidFill>
                  <a:schemeClr val="bg1"/>
                </a:solidFill>
                <a:latin typeface="Arial" panose="020B0604020202020204" pitchFamily="34" charset="0"/>
                <a:cs typeface="Arial" panose="020B0604020202020204" pitchFamily="34" charset="0"/>
              </a:rPr>
              <a:t>Full time</a:t>
            </a:r>
          </a:p>
          <a:p>
            <a:pPr>
              <a:spcAft>
                <a:spcPts val="2400"/>
              </a:spcAft>
            </a:pPr>
            <a:r>
              <a:rPr lang="en-US" sz="2200" dirty="0">
                <a:solidFill>
                  <a:schemeClr val="bg1"/>
                </a:solidFill>
                <a:latin typeface="Arial" panose="020B0604020202020204" pitchFamily="34" charset="0"/>
                <a:cs typeface="Arial" panose="020B0604020202020204" pitchFamily="34" charset="0"/>
              </a:rPr>
              <a:t>75% time</a:t>
            </a:r>
          </a:p>
          <a:p>
            <a:pPr>
              <a:spcAft>
                <a:spcPts val="2400"/>
              </a:spcAft>
            </a:pPr>
            <a:r>
              <a:rPr lang="en-US" sz="2200" dirty="0">
                <a:solidFill>
                  <a:schemeClr val="bg1"/>
                </a:solidFill>
                <a:latin typeface="Arial" panose="020B0604020202020204" pitchFamily="34" charset="0"/>
                <a:cs typeface="Arial" panose="020B0604020202020204" pitchFamily="34" charset="0"/>
              </a:rPr>
              <a:t>50% time</a:t>
            </a:r>
          </a:p>
        </p:txBody>
      </p:sp>
      <p:cxnSp>
        <p:nvCxnSpPr>
          <p:cNvPr id="26" name="Straight Arrow Connector 25">
            <a:extLst>
              <a:ext uri="{FF2B5EF4-FFF2-40B4-BE49-F238E27FC236}">
                <a16:creationId xmlns:a16="http://schemas.microsoft.com/office/drawing/2014/main" id="{4086D320-6D79-E1A4-1908-ACC264232470}"/>
              </a:ext>
              <a:ext uri="{C183D7F6-B498-43B3-948B-1728B52AA6E4}">
                <adec:decorative xmlns:adec="http://schemas.microsoft.com/office/drawing/2017/decorative" val="1"/>
              </a:ext>
            </a:extLst>
          </p:cNvPr>
          <p:cNvCxnSpPr>
            <a:cxnSpLocks/>
          </p:cNvCxnSpPr>
          <p:nvPr/>
        </p:nvCxnSpPr>
        <p:spPr>
          <a:xfrm>
            <a:off x="3759775" y="4264689"/>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4B70AC1-7686-A2B5-ED94-08C6F35D32B2}"/>
              </a:ext>
              <a:ext uri="{C183D7F6-B498-43B3-948B-1728B52AA6E4}">
                <adec:decorative xmlns:adec="http://schemas.microsoft.com/office/drawing/2017/decorative" val="1"/>
              </a:ext>
            </a:extLst>
          </p:cNvPr>
          <p:cNvCxnSpPr>
            <a:cxnSpLocks/>
          </p:cNvCxnSpPr>
          <p:nvPr/>
        </p:nvCxnSpPr>
        <p:spPr>
          <a:xfrm>
            <a:off x="3759775" y="4907922"/>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59EA4B5-4F9A-1317-DFB5-B5BCC733DFCC}"/>
              </a:ext>
              <a:ext uri="{C183D7F6-B498-43B3-948B-1728B52AA6E4}">
                <adec:decorative xmlns:adec="http://schemas.microsoft.com/office/drawing/2017/decorative" val="1"/>
              </a:ext>
            </a:extLst>
          </p:cNvPr>
          <p:cNvCxnSpPr>
            <a:cxnSpLocks/>
          </p:cNvCxnSpPr>
          <p:nvPr/>
        </p:nvCxnSpPr>
        <p:spPr>
          <a:xfrm>
            <a:off x="3759775" y="3640375"/>
            <a:ext cx="1809881" cy="0"/>
          </a:xfrm>
          <a:prstGeom prst="straightConnector1">
            <a:avLst/>
          </a:prstGeom>
          <a:ln w="28575">
            <a:solidFill>
              <a:srgbClr val="32004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B1491DD-2B43-B772-9975-AB8016138DB1}"/>
              </a:ext>
            </a:extLst>
          </p:cNvPr>
          <p:cNvSpPr txBox="1"/>
          <p:nvPr/>
        </p:nvSpPr>
        <p:spPr>
          <a:xfrm>
            <a:off x="5637658" y="2127160"/>
            <a:ext cx="1385955" cy="769441"/>
          </a:xfrm>
          <a:prstGeom prst="rect">
            <a:avLst/>
          </a:prstGeom>
          <a:noFill/>
        </p:spPr>
        <p:txBody>
          <a:bodyPr wrap="square" rtlCol="0" anchor="t">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p:txBody>
      </p:sp>
    </p:spTree>
    <p:extLst>
      <p:ext uri="{BB962C8B-B14F-4D97-AF65-F5344CB8AC3E}">
        <p14:creationId xmlns:p14="http://schemas.microsoft.com/office/powerpoint/2010/main" val="1953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credit</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3" name="TextBox 2">
            <a:extLst>
              <a:ext uri="{FF2B5EF4-FFF2-40B4-BE49-F238E27FC236}">
                <a16:creationId xmlns:a16="http://schemas.microsoft.com/office/drawing/2014/main" id="{199D88BA-B2D5-9F22-CEB5-75C74A68B54E}"/>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Track your service credit balance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 each fall.</a:t>
            </a:r>
            <a:endParaRPr lang="en-US" sz="1600" dirty="0"/>
          </a:p>
        </p:txBody>
      </p:sp>
      <p:sp>
        <p:nvSpPr>
          <p:cNvPr id="10" name="TextBox 9">
            <a:extLst>
              <a:ext uri="{FF2B5EF4-FFF2-40B4-BE49-F238E27FC236}">
                <a16:creationId xmlns:a16="http://schemas.microsoft.com/office/drawing/2014/main" id="{3B0101CF-B234-3241-E46E-3AB24128D2D9}"/>
              </a:ext>
            </a:extLst>
          </p:cNvPr>
          <p:cNvSpPr txBox="1"/>
          <p:nvPr/>
        </p:nvSpPr>
        <p:spPr>
          <a:xfrm>
            <a:off x="535151" y="1476408"/>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Calculating additional service credit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99B12E-FAAD-12A3-7748-4F33D18A551A}"/>
                  </a:ext>
                </a:extLst>
              </p:cNvPr>
              <p:cNvSpPr txBox="1"/>
              <p:nvPr/>
            </p:nvSpPr>
            <p:spPr>
              <a:xfrm>
                <a:off x="335002" y="2219928"/>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unused sick leave days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number of contract days</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additional service credit</a:t>
                </a:r>
              </a:p>
            </p:txBody>
          </p:sp>
        </mc:Choice>
        <mc:Fallback xmlns="">
          <p:sp>
            <p:nvSpPr>
              <p:cNvPr id="11" name="TextBox 10">
                <a:extLst>
                  <a:ext uri="{FF2B5EF4-FFF2-40B4-BE49-F238E27FC236}">
                    <a16:creationId xmlns:a16="http://schemas.microsoft.com/office/drawing/2014/main" id="{DB99B12E-FAAD-12A3-7748-4F33D18A551A}"/>
                  </a:ext>
                </a:extLst>
              </p:cNvPr>
              <p:cNvSpPr txBox="1">
                <a:spLocks noRot="1" noChangeAspect="1" noMove="1" noResize="1" noEditPoints="1" noAdjustHandles="1" noChangeArrowheads="1" noChangeShapeType="1" noTextEdit="1"/>
              </p:cNvSpPr>
              <p:nvPr/>
            </p:nvSpPr>
            <p:spPr>
              <a:xfrm>
                <a:off x="335002" y="2219928"/>
                <a:ext cx="8305803" cy="984885"/>
              </a:xfrm>
              <a:prstGeom prst="rect">
                <a:avLst/>
              </a:prstGeom>
              <a:blipFill>
                <a:blip r:embed="rId4"/>
                <a:stretch>
                  <a:fillRect t="-4321" b="-135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6DDAA1-70DF-3263-3F10-636746AAE360}"/>
                  </a:ext>
                </a:extLst>
              </p:cNvPr>
              <p:cNvSpPr txBox="1"/>
              <p:nvPr/>
            </p:nvSpPr>
            <p:spPr>
              <a:xfrm>
                <a:off x="335002" y="4737714"/>
                <a:ext cx="8305803" cy="923330"/>
              </a:xfrm>
              <a:prstGeom prst="rect">
                <a:avLst/>
              </a:prstGeom>
              <a:noFill/>
            </p:spPr>
            <p:txBody>
              <a:bodyPr wrap="square">
                <a:spAutoFit/>
              </a:bodyPr>
              <a:lstStyle/>
              <a:p>
                <a:pPr algn="ctr">
                  <a:spcAft>
                    <a:spcPts val="1200"/>
                  </a:spcAft>
                </a:pPr>
                <a:r>
                  <a:rPr lang="en-US" sz="2200" b="1" dirty="0">
                    <a:solidFill>
                      <a:schemeClr val="bg1"/>
                    </a:solidFill>
                    <a:latin typeface="Arial" panose="020B0604020202020204" pitchFamily="34" charset="0"/>
                    <a:cs typeface="Arial" panose="020B0604020202020204" pitchFamily="34" charset="0"/>
                  </a:rPr>
                  <a:t>100 unused sick leave days   </a:t>
                </a:r>
                <a14:m>
                  <m:oMath xmlns:m="http://schemas.openxmlformats.org/officeDocument/2006/math">
                    <m:r>
                      <a:rPr lang="en-US" sz="22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03045E"/>
                    </a:solidFill>
                    <a:latin typeface="Arial" panose="020B0604020202020204" pitchFamily="34" charset="0"/>
                    <a:cs typeface="Arial" panose="020B0604020202020204" pitchFamily="34" charset="0"/>
                  </a:rPr>
                  <a:t> </a:t>
                </a:r>
                <a:r>
                  <a:rPr lang="en-US" sz="2200" b="1" dirty="0">
                    <a:solidFill>
                      <a:schemeClr val="bg1"/>
                    </a:solidFill>
                    <a:latin typeface="Arial" panose="020B0604020202020204" pitchFamily="34" charset="0"/>
                    <a:cs typeface="Arial" panose="020B0604020202020204" pitchFamily="34" charset="0"/>
                  </a:rPr>
                  <a:t>  180 contract days</a:t>
                </a:r>
              </a:p>
              <a:p>
                <a:pPr algn="ctr">
                  <a:spcAft>
                    <a:spcPts val="1200"/>
                  </a:spcAft>
                </a:pPr>
                <a14:m>
                  <m:oMath xmlns:m="http://schemas.openxmlformats.org/officeDocument/2006/math">
                    <m:r>
                      <a:rPr lang="en-US" sz="22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2200" b="1" dirty="0">
                    <a:solidFill>
                      <a:srgbClr val="03045E"/>
                    </a:solidFill>
                    <a:latin typeface="Arial" panose="020B0604020202020204" pitchFamily="34" charset="0"/>
                    <a:cs typeface="Arial" panose="020B0604020202020204" pitchFamily="34" charset="0"/>
                  </a:rPr>
                  <a:t> </a:t>
                </a:r>
                <a:r>
                  <a:rPr lang="en-US" sz="2200" b="1" dirty="0">
                    <a:solidFill>
                      <a:schemeClr val="bg1"/>
                    </a:solidFill>
                    <a:latin typeface="Arial" panose="020B0604020202020204" pitchFamily="34" charset="0"/>
                    <a:cs typeface="Arial" panose="020B0604020202020204" pitchFamily="34" charset="0"/>
                  </a:rPr>
                  <a:t>  0.556 years additional service credit</a:t>
                </a:r>
              </a:p>
            </p:txBody>
          </p:sp>
        </mc:Choice>
        <mc:Fallback xmlns="">
          <p:sp>
            <p:nvSpPr>
              <p:cNvPr id="17" name="TextBox 16">
                <a:extLst>
                  <a:ext uri="{FF2B5EF4-FFF2-40B4-BE49-F238E27FC236}">
                    <a16:creationId xmlns:a16="http://schemas.microsoft.com/office/drawing/2014/main" id="{9B6DDAA1-70DF-3263-3F10-636746AAE360}"/>
                  </a:ext>
                </a:extLst>
              </p:cNvPr>
              <p:cNvSpPr txBox="1">
                <a:spLocks noRot="1" noChangeAspect="1" noMove="1" noResize="1" noEditPoints="1" noAdjustHandles="1" noChangeArrowheads="1" noChangeShapeType="1" noTextEdit="1"/>
              </p:cNvSpPr>
              <p:nvPr/>
            </p:nvSpPr>
            <p:spPr>
              <a:xfrm>
                <a:off x="335002" y="4737714"/>
                <a:ext cx="8305803" cy="923330"/>
              </a:xfrm>
              <a:prstGeom prst="rect">
                <a:avLst/>
              </a:prstGeom>
              <a:blipFill>
                <a:blip r:embed="rId5"/>
                <a:stretch>
                  <a:fillRect t="-3947" b="-13158"/>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E33DEE0A-FE63-9DC4-17ED-C867FD1AF344}"/>
              </a:ext>
            </a:extLst>
          </p:cNvPr>
          <p:cNvSpPr txBox="1"/>
          <p:nvPr/>
        </p:nvSpPr>
        <p:spPr>
          <a:xfrm>
            <a:off x="535151" y="3994194"/>
            <a:ext cx="7957751"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Example</a:t>
            </a:r>
          </a:p>
        </p:txBody>
      </p:sp>
    </p:spTree>
    <p:extLst>
      <p:ext uri="{BB962C8B-B14F-4D97-AF65-F5344CB8AC3E}">
        <p14:creationId xmlns:p14="http://schemas.microsoft.com/office/powerpoint/2010/main" val="10739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1000"/>
                                        <p:tgtEl>
                                          <p:spTgt spid="11">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left)">
                                      <p:cBhvr>
                                        <p:cTn id="11" dur="1000"/>
                                        <p:tgtEl>
                                          <p:spTgt spid="1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1000"/>
                                        <p:tgtEl>
                                          <p:spTgt spid="17">
                                            <p:txEl>
                                              <p:pRg st="0" end="0"/>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left)">
                                      <p:cBhvr>
                                        <p:cTn id="20"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retirement formula</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2B67F50-1887-FD9B-44B8-FB350654EDE0}"/>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18" name="TextBox 17">
                <a:extLst>
                  <a:ext uri="{FF2B5EF4-FFF2-40B4-BE49-F238E27FC236}">
                    <a16:creationId xmlns:a16="http://schemas.microsoft.com/office/drawing/2014/main" id="{E2B67F50-1887-FD9B-44B8-FB350654EDE0}"/>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3"/>
                <a:stretch>
                  <a:fillRect t="-4321" b="-1358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C341CC5A-3F6D-5B7F-248B-20DB1798755A}"/>
              </a:ext>
            </a:extLst>
          </p:cNvPr>
          <p:cNvSpPr txBox="1"/>
          <p:nvPr/>
        </p:nvSpPr>
        <p:spPr>
          <a:xfrm>
            <a:off x="0" y="3188039"/>
            <a:ext cx="9143997"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Service credit: </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Time worked and contributed.</a:t>
            </a:r>
          </a:p>
        </p:txBody>
      </p:sp>
      <p:sp>
        <p:nvSpPr>
          <p:cNvPr id="2" name="TextBox 1">
            <a:extLst>
              <a:ext uri="{FF2B5EF4-FFF2-40B4-BE49-F238E27FC236}">
                <a16:creationId xmlns:a16="http://schemas.microsoft.com/office/drawing/2014/main" id="{0377FDF9-2D1C-9D54-32BD-123A2AE95550}"/>
              </a:ext>
            </a:extLst>
          </p:cNvPr>
          <p:cNvSpPr txBox="1"/>
          <p:nvPr/>
        </p:nvSpPr>
        <p:spPr>
          <a:xfrm>
            <a:off x="0" y="3953565"/>
            <a:ext cx="9144000"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Age factor:</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Percentage based on age at retirement.</a:t>
            </a:r>
          </a:p>
        </p:txBody>
      </p:sp>
      <p:sp>
        <p:nvSpPr>
          <p:cNvPr id="13" name="TextBox 12">
            <a:extLst>
              <a:ext uri="{FF2B5EF4-FFF2-40B4-BE49-F238E27FC236}">
                <a16:creationId xmlns:a16="http://schemas.microsoft.com/office/drawing/2014/main" id="{3AFE8EAA-736B-5377-DD70-AF184D83336C}"/>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 Calculators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689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E4D06F6-5914-1F1D-5254-8CCD497097DA}"/>
              </a:ext>
            </a:extLst>
          </p:cNvPr>
          <p:cNvSpPr>
            <a:spLocks noGrp="1"/>
          </p:cNvSpPr>
          <p:nvPr>
            <p:ph type="title" idx="4294967295"/>
          </p:nvPr>
        </p:nvSpPr>
        <p:spPr>
          <a:xfrm>
            <a:off x="155575" y="373063"/>
            <a:ext cx="8988425" cy="1325562"/>
          </a:xfrm>
        </p:spPr>
        <p:txBody>
          <a:bodyPr>
            <a:normAutofit/>
          </a:bodyPr>
          <a:lstStyle/>
          <a:p>
            <a:r>
              <a:rPr lang="en-US" sz="4200" b="1" dirty="0">
                <a:solidFill>
                  <a:srgbClr val="945FBF"/>
                </a:solidFill>
                <a:latin typeface="Arial" panose="020B0604020202020204" pitchFamily="34" charset="0"/>
                <a:cs typeface="Arial" panose="020B0604020202020204" pitchFamily="34" charset="0"/>
              </a:rPr>
              <a:t>Trust CalSTRS, </a:t>
            </a:r>
            <a:br>
              <a:rPr lang="en-US" sz="4200" b="1" dirty="0">
                <a:solidFill>
                  <a:srgbClr val="945FBF"/>
                </a:solidFill>
                <a:latin typeface="Arial" panose="020B0604020202020204" pitchFamily="34" charset="0"/>
                <a:cs typeface="Arial" panose="020B0604020202020204" pitchFamily="34" charset="0"/>
              </a:rPr>
            </a:br>
            <a:r>
              <a:rPr lang="en-US" sz="4200" b="1" dirty="0">
                <a:solidFill>
                  <a:srgbClr val="945FBF"/>
                </a:solidFill>
                <a:latin typeface="Arial" panose="020B0604020202020204" pitchFamily="34" charset="0"/>
                <a:cs typeface="Arial" panose="020B0604020202020204" pitchFamily="34" charset="0"/>
              </a:rPr>
              <a:t>not impersonators</a:t>
            </a:r>
          </a:p>
        </p:txBody>
      </p:sp>
      <p:sp>
        <p:nvSpPr>
          <p:cNvPr id="10" name="TextBox 9">
            <a:extLst>
              <a:ext uri="{FF2B5EF4-FFF2-40B4-BE49-F238E27FC236}">
                <a16:creationId xmlns:a16="http://schemas.microsoft.com/office/drawing/2014/main" id="{6DCCCF2E-8F83-0493-F51F-585FC53C703F}"/>
              </a:ext>
            </a:extLst>
          </p:cNvPr>
          <p:cNvSpPr txBox="1"/>
          <p:nvPr/>
        </p:nvSpPr>
        <p:spPr>
          <a:xfrm>
            <a:off x="320040" y="2172198"/>
            <a:ext cx="8458200" cy="369332"/>
          </a:xfrm>
          <a:prstGeom prst="rect">
            <a:avLst/>
          </a:prstGeom>
          <a:noFill/>
        </p:spPr>
        <p:txBody>
          <a:bodyPr wrap="square" rtlCol="0">
            <a:spAutoFit/>
          </a:bodyPr>
          <a:lstStyle/>
          <a:p>
            <a:pPr>
              <a:spcAft>
                <a:spcPts val="1200"/>
              </a:spcAft>
            </a:pPr>
            <a:r>
              <a:rPr lang="en-US" b="1" dirty="0">
                <a:solidFill>
                  <a:schemeClr val="bg1"/>
                </a:solidFill>
                <a:latin typeface="Arial" panose="020B0604020202020204" pitchFamily="34" charset="0"/>
                <a:cs typeface="Arial" panose="020B0604020202020204" pitchFamily="34" charset="0"/>
              </a:rPr>
              <a:t>CalSTRS authorized representatives:</a:t>
            </a:r>
          </a:p>
        </p:txBody>
      </p:sp>
      <p:sp>
        <p:nvSpPr>
          <p:cNvPr id="7" name="TextBox 6">
            <a:extLst>
              <a:ext uri="{FF2B5EF4-FFF2-40B4-BE49-F238E27FC236}">
                <a16:creationId xmlns:a16="http://schemas.microsoft.com/office/drawing/2014/main" id="{885C578D-27A5-3360-5144-F4F532A303FA}"/>
              </a:ext>
            </a:extLst>
          </p:cNvPr>
          <p:cNvSpPr txBox="1"/>
          <p:nvPr/>
        </p:nvSpPr>
        <p:spPr>
          <a:xfrm>
            <a:off x="320040" y="2598315"/>
            <a:ext cx="8458200" cy="2523768"/>
          </a:xfrm>
          <a:prstGeom prst="rect">
            <a:avLst/>
          </a:prstGeom>
          <a:noFill/>
        </p:spPr>
        <p:txBody>
          <a:bodyPr wrap="square" numCol="2" spcCol="457200" rtlCol="0">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an email address ending in @CalSTRS.com.</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Can provide a CalSTRS ID badge or business card.</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provide refreshments at offsite events.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Will never meet at your home.</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Do not sell insurance products.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Have access to your Pension2</a:t>
            </a:r>
            <a:r>
              <a:rPr lang="en-US" baseline="30000" dirty="0">
                <a:solidFill>
                  <a:schemeClr val="bg1"/>
                </a:solidFill>
              </a:rPr>
              <a:t>®</a:t>
            </a:r>
            <a:r>
              <a:rPr lang="en-US" dirty="0">
                <a:solidFill>
                  <a:schemeClr val="bg1"/>
                </a:solidFill>
                <a:latin typeface="Arial" panose="020B0604020202020204" pitchFamily="34" charset="0"/>
                <a:cs typeface="Arial" panose="020B0604020202020204" pitchFamily="34" charset="0"/>
              </a:rPr>
              <a:t> account information.</a:t>
            </a:r>
          </a:p>
        </p:txBody>
      </p:sp>
      <p:sp>
        <p:nvSpPr>
          <p:cNvPr id="4" name="TextBox 3">
            <a:extLst>
              <a:ext uri="{FF2B5EF4-FFF2-40B4-BE49-F238E27FC236}">
                <a16:creationId xmlns:a16="http://schemas.microsoft.com/office/drawing/2014/main" id="{5A411F14-EFC4-A159-B260-5AE6DF71293C}"/>
              </a:ext>
            </a:extLst>
          </p:cNvPr>
          <p:cNvSpPr txBox="1"/>
          <p:nvPr/>
        </p:nvSpPr>
        <p:spPr>
          <a:xfrm>
            <a:off x="411480" y="5122083"/>
            <a:ext cx="3959352" cy="1277273"/>
          </a:xfrm>
          <a:prstGeom prst="rect">
            <a:avLst/>
          </a:prstGeom>
          <a:noFill/>
        </p:spPr>
        <p:txBody>
          <a:bodyPr wrap="square" rtlCol="0">
            <a:spAutoFit/>
          </a:bodyPr>
          <a:lstStyle/>
          <a:p>
            <a:pPr>
              <a:spcAft>
                <a:spcPts val="600"/>
              </a:spcAft>
            </a:pPr>
            <a:r>
              <a:rPr lang="en-US" dirty="0">
                <a:solidFill>
                  <a:srgbClr val="945FBF"/>
                </a:solidFill>
                <a:latin typeface="Arial" panose="020B0604020202020204" pitchFamily="34" charset="0"/>
                <a:cs typeface="Arial" panose="020B0604020202020204" pitchFamily="34" charset="0"/>
              </a:rPr>
              <a:t>Some Voya financial representatives work exclusively with Pension2.</a:t>
            </a:r>
          </a:p>
          <a:p>
            <a:r>
              <a:rPr lang="en-US" dirty="0">
                <a:solidFill>
                  <a:srgbClr val="945FBF"/>
                </a:solidFill>
                <a:latin typeface="Arial" panose="020B0604020202020204" pitchFamily="34" charset="0"/>
                <a:cs typeface="Arial" panose="020B0604020202020204" pitchFamily="34" charset="0"/>
              </a:rPr>
              <a:t>Their names and photos are listed at</a:t>
            </a:r>
          </a:p>
          <a:p>
            <a:r>
              <a:rPr lang="en-US" b="1" dirty="0">
                <a:solidFill>
                  <a:srgbClr val="945FBF"/>
                </a:solidFill>
                <a:latin typeface="Arial" panose="020B0604020202020204" pitchFamily="34" charset="0"/>
                <a:cs typeface="Arial" panose="020B0604020202020204" pitchFamily="34" charset="0"/>
              </a:rPr>
              <a:t>CalSTRS.com/trust-CalSTRS</a:t>
            </a:r>
            <a:r>
              <a:rPr lang="en-US" dirty="0">
                <a:solidFill>
                  <a:srgbClr val="945FBF"/>
                </a:solidFill>
                <a:latin typeface="Arial" panose="020B0604020202020204"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4D83A9D7-F0AE-1864-6AD8-50304C28303D}"/>
              </a:ext>
              <a:ext uri="{C183D7F6-B498-43B3-948B-1728B52AA6E4}">
                <adec:decorative xmlns:adec="http://schemas.microsoft.com/office/drawing/2017/decorative" val="1"/>
              </a:ext>
            </a:extLst>
          </p:cNvPr>
          <p:cNvCxnSpPr>
            <a:cxnSpLocks/>
          </p:cNvCxnSpPr>
          <p:nvPr/>
        </p:nvCxnSpPr>
        <p:spPr>
          <a:xfrm>
            <a:off x="4555490" y="5224018"/>
            <a:ext cx="0" cy="1101344"/>
          </a:xfrm>
          <a:prstGeom prst="line">
            <a:avLst/>
          </a:prstGeom>
          <a:ln w="25400">
            <a:solidFill>
              <a:srgbClr val="32004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7C5B427-12B8-BBD1-A063-69DC7FC648DC}"/>
              </a:ext>
            </a:extLst>
          </p:cNvPr>
          <p:cNvSpPr txBox="1"/>
          <p:nvPr/>
        </p:nvSpPr>
        <p:spPr>
          <a:xfrm>
            <a:off x="4818888" y="5299054"/>
            <a:ext cx="3959352" cy="923330"/>
          </a:xfrm>
          <a:prstGeom prst="rect">
            <a:avLst/>
          </a:prstGeom>
          <a:noFill/>
        </p:spPr>
        <p:txBody>
          <a:bodyPr wrap="square" rtlCol="0">
            <a:spAutoFit/>
          </a:bodyPr>
          <a:lstStyle/>
          <a:p>
            <a:pPr>
              <a:spcAft>
                <a:spcPts val="600"/>
              </a:spcAft>
            </a:pPr>
            <a:r>
              <a:rPr lang="en-US" dirty="0">
                <a:solidFill>
                  <a:srgbClr val="945FBF"/>
                </a:solidFill>
                <a:latin typeface="Arial" panose="020B0604020202020204" pitchFamily="34" charset="0"/>
                <a:cs typeface="Arial" panose="020B0604020202020204" pitchFamily="34" charset="0"/>
              </a:rPr>
              <a:t>To verify a CalSTRS representative, contact us at </a:t>
            </a:r>
            <a:r>
              <a:rPr lang="en-US" b="1" dirty="0">
                <a:solidFill>
                  <a:srgbClr val="945FBF"/>
                </a:solidFill>
                <a:latin typeface="Arial" panose="020B0604020202020204" pitchFamily="34" charset="0"/>
                <a:cs typeface="Arial" panose="020B0604020202020204" pitchFamily="34" charset="0"/>
              </a:rPr>
              <a:t>888-394-2060</a:t>
            </a:r>
            <a:r>
              <a:rPr lang="en-US" dirty="0">
                <a:solidFill>
                  <a:srgbClr val="945FBF"/>
                </a:solidFill>
                <a:latin typeface="Arial" panose="020B0604020202020204" pitchFamily="34" charset="0"/>
                <a:cs typeface="Arial" panose="020B0604020202020204" pitchFamily="34" charset="0"/>
              </a:rPr>
              <a:t> or </a:t>
            </a:r>
            <a:r>
              <a:rPr lang="en-US" b="1" dirty="0" err="1">
                <a:solidFill>
                  <a:srgbClr val="945FBF"/>
                </a:solidFill>
                <a:latin typeface="Arial" panose="020B0604020202020204" pitchFamily="34" charset="0"/>
                <a:cs typeface="Arial" panose="020B0604020202020204" pitchFamily="34" charset="0"/>
              </a:rPr>
              <a:t>RepCheck@CalSTRS.com</a:t>
            </a:r>
            <a:r>
              <a:rPr lang="en-US" dirty="0">
                <a:solidFill>
                  <a:srgbClr val="945FB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33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Age factor</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graphicFrame>
        <p:nvGraphicFramePr>
          <p:cNvPr id="9" name="Table 8">
            <a:extLst>
              <a:ext uri="{FF2B5EF4-FFF2-40B4-BE49-F238E27FC236}">
                <a16:creationId xmlns:a16="http://schemas.microsoft.com/office/drawing/2014/main" id="{C80E118C-FBF5-2073-D9F0-E131621CCDAC}"/>
              </a:ext>
            </a:extLst>
          </p:cNvPr>
          <p:cNvGraphicFramePr>
            <a:graphicFrameLocks noGrp="1"/>
          </p:cNvGraphicFramePr>
          <p:nvPr/>
        </p:nvGraphicFramePr>
        <p:xfrm>
          <a:off x="304800" y="1445829"/>
          <a:ext cx="4164013" cy="5059416"/>
        </p:xfrm>
        <a:graphic>
          <a:graphicData uri="http://schemas.openxmlformats.org/drawingml/2006/table">
            <a:tbl>
              <a:tblPr firstRow="1" bandRow="1">
                <a:tableStyleId>{073A0DAA-6AF3-43AB-8588-CEC1D06C72B9}</a:tableStyleId>
              </a:tblPr>
              <a:tblGrid>
                <a:gridCol w="1516763">
                  <a:extLst>
                    <a:ext uri="{9D8B030D-6E8A-4147-A177-3AD203B41FA5}">
                      <a16:colId xmlns:a16="http://schemas.microsoft.com/office/drawing/2014/main" val="20000"/>
                    </a:ext>
                  </a:extLst>
                </a:gridCol>
                <a:gridCol w="1328941">
                  <a:extLst>
                    <a:ext uri="{9D8B030D-6E8A-4147-A177-3AD203B41FA5}">
                      <a16:colId xmlns:a16="http://schemas.microsoft.com/office/drawing/2014/main" val="20001"/>
                    </a:ext>
                  </a:extLst>
                </a:gridCol>
                <a:gridCol w="1318309">
                  <a:extLst>
                    <a:ext uri="{9D8B030D-6E8A-4147-A177-3AD203B41FA5}">
                      <a16:colId xmlns:a16="http://schemas.microsoft.com/office/drawing/2014/main" val="20002"/>
                    </a:ext>
                  </a:extLst>
                </a:gridCol>
              </a:tblGrid>
              <a:tr h="701011">
                <a:tc>
                  <a:txBody>
                    <a:bodyPr/>
                    <a:lstStyle/>
                    <a:p>
                      <a:pPr algn="ctr"/>
                      <a:r>
                        <a:rPr lang="en-US" sz="2000" dirty="0">
                          <a:latin typeface="Arial" panose="020B0604020202020204" pitchFamily="34" charset="0"/>
                          <a:cs typeface="Arial" panose="020B0604020202020204" pitchFamily="34" charset="0"/>
                        </a:rPr>
                        <a:t>Retirement age</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CalSTRS 2% at 60</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CalSTRS 2% at 62</a:t>
                      </a:r>
                    </a:p>
                  </a:txBody>
                  <a:tcPr marL="91431" marR="91431" marT="45709" marB="45709" anchor="ctr">
                    <a:solidFill>
                      <a:srgbClr val="32004F"/>
                    </a:solidFill>
                  </a:tcPr>
                </a:tc>
                <a:extLst>
                  <a:ext uri="{0D108BD9-81ED-4DB2-BD59-A6C34878D82A}">
                    <a16:rowId xmlns:a16="http://schemas.microsoft.com/office/drawing/2014/main" val="10000"/>
                  </a:ext>
                </a:extLst>
              </a:tr>
              <a:tr h="396214">
                <a:tc>
                  <a:txBody>
                    <a:bodyPr/>
                    <a:lstStyle/>
                    <a:p>
                      <a:pPr algn="ctr"/>
                      <a:r>
                        <a:rPr lang="en-US" sz="2000" dirty="0">
                          <a:latin typeface="Arial" panose="020B0604020202020204" pitchFamily="34" charset="0"/>
                          <a:cs typeface="Arial" panose="020B0604020202020204" pitchFamily="34" charset="0"/>
                        </a:rPr>
                        <a:t>55</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1.16%</a:t>
                      </a:r>
                    </a:p>
                  </a:txBody>
                  <a:tcPr marL="91431" marR="91431" marT="45709" marB="45709" anchor="ctr">
                    <a:solidFill>
                      <a:srgbClr val="945FBF"/>
                    </a:solidFill>
                  </a:tcPr>
                </a:tc>
                <a:extLst>
                  <a:ext uri="{0D108BD9-81ED-4DB2-BD59-A6C34878D82A}">
                    <a16:rowId xmlns:a16="http://schemas.microsoft.com/office/drawing/2014/main" val="10001"/>
                  </a:ext>
                </a:extLst>
              </a:tr>
              <a:tr h="396214">
                <a:tc>
                  <a:txBody>
                    <a:bodyPr/>
                    <a:lstStyle/>
                    <a:p>
                      <a:pPr algn="ctr"/>
                      <a:r>
                        <a:rPr lang="en-US" sz="2000" dirty="0">
                          <a:latin typeface="Arial" panose="020B0604020202020204" pitchFamily="34" charset="0"/>
                          <a:cs typeface="Arial" panose="020B0604020202020204" pitchFamily="34" charset="0"/>
                        </a:rPr>
                        <a:t>56</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1.28%</a:t>
                      </a:r>
                    </a:p>
                  </a:txBody>
                  <a:tcPr marL="91431" marR="91431" marT="45709" marB="45709" anchor="ctr">
                    <a:solidFill>
                      <a:srgbClr val="BF9FD8"/>
                    </a:solidFill>
                  </a:tcPr>
                </a:tc>
                <a:extLst>
                  <a:ext uri="{0D108BD9-81ED-4DB2-BD59-A6C34878D82A}">
                    <a16:rowId xmlns:a16="http://schemas.microsoft.com/office/drawing/2014/main" val="10002"/>
                  </a:ext>
                </a:extLst>
              </a:tr>
              <a:tr h="396214">
                <a:tc>
                  <a:txBody>
                    <a:bodyPr/>
                    <a:lstStyle/>
                    <a:p>
                      <a:pPr algn="ctr"/>
                      <a:r>
                        <a:rPr lang="en-US" sz="2000" dirty="0">
                          <a:latin typeface="Arial" panose="020B0604020202020204" pitchFamily="34" charset="0"/>
                          <a:cs typeface="Arial" panose="020B0604020202020204" pitchFamily="34" charset="0"/>
                        </a:rPr>
                        <a:t>57</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1.40%</a:t>
                      </a:r>
                    </a:p>
                  </a:txBody>
                  <a:tcPr marL="91431" marR="91431" marT="45709" marB="45709" anchor="ctr">
                    <a:solidFill>
                      <a:srgbClr val="945FBF"/>
                    </a:solidFill>
                  </a:tcPr>
                </a:tc>
                <a:extLst>
                  <a:ext uri="{0D108BD9-81ED-4DB2-BD59-A6C34878D82A}">
                    <a16:rowId xmlns:a16="http://schemas.microsoft.com/office/drawing/2014/main" val="10003"/>
                  </a:ext>
                </a:extLst>
              </a:tr>
              <a:tr h="396214">
                <a:tc>
                  <a:txBody>
                    <a:bodyPr/>
                    <a:lstStyle/>
                    <a:p>
                      <a:pPr algn="ctr"/>
                      <a:r>
                        <a:rPr lang="en-US" sz="2000" dirty="0">
                          <a:latin typeface="Arial" panose="020B0604020202020204" pitchFamily="34" charset="0"/>
                          <a:cs typeface="Arial" panose="020B0604020202020204" pitchFamily="34" charset="0"/>
                        </a:rPr>
                        <a:t>58</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1.52%</a:t>
                      </a:r>
                    </a:p>
                  </a:txBody>
                  <a:tcPr marL="91431" marR="91431" marT="45709" marB="45709" anchor="ctr">
                    <a:solidFill>
                      <a:srgbClr val="BF9FD8"/>
                    </a:solidFill>
                  </a:tcPr>
                </a:tc>
                <a:extLst>
                  <a:ext uri="{0D108BD9-81ED-4DB2-BD59-A6C34878D82A}">
                    <a16:rowId xmlns:a16="http://schemas.microsoft.com/office/drawing/2014/main" val="10004"/>
                  </a:ext>
                </a:extLst>
              </a:tr>
              <a:tr h="396214">
                <a:tc>
                  <a:txBody>
                    <a:bodyPr/>
                    <a:lstStyle/>
                    <a:p>
                      <a:pPr algn="ctr"/>
                      <a:r>
                        <a:rPr lang="en-US" sz="2000" dirty="0">
                          <a:latin typeface="Arial" panose="020B0604020202020204" pitchFamily="34" charset="0"/>
                          <a:cs typeface="Arial" panose="020B0604020202020204" pitchFamily="34" charset="0"/>
                        </a:rPr>
                        <a:t>59</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1.64%</a:t>
                      </a:r>
                    </a:p>
                  </a:txBody>
                  <a:tcPr marL="91431" marR="91431" marT="45709" marB="45709" anchor="ctr">
                    <a:solidFill>
                      <a:srgbClr val="945FBF"/>
                    </a:solidFill>
                  </a:tcPr>
                </a:tc>
                <a:extLst>
                  <a:ext uri="{0D108BD9-81ED-4DB2-BD59-A6C34878D82A}">
                    <a16:rowId xmlns:a16="http://schemas.microsoft.com/office/drawing/2014/main" val="10005"/>
                  </a:ext>
                </a:extLst>
              </a:tr>
              <a:tr h="396214">
                <a:tc>
                  <a:txBody>
                    <a:bodyPr/>
                    <a:lstStyle/>
                    <a:p>
                      <a:pPr algn="ctr"/>
                      <a:r>
                        <a:rPr lang="en-US" sz="2000" dirty="0">
                          <a:latin typeface="Arial" panose="020B0604020202020204" pitchFamily="34" charset="0"/>
                          <a:cs typeface="Arial" panose="020B0604020202020204" pitchFamily="34" charset="0"/>
                        </a:rPr>
                        <a:t>60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2.00%</a:t>
                      </a:r>
                      <a:endParaRPr lang="en-US" sz="2000" b="1" dirty="0">
                        <a:latin typeface="Arial" panose="020B0604020202020204" pitchFamily="34" charset="0"/>
                        <a:cs typeface="Arial" panose="020B0604020202020204" pitchFamily="34" charset="0"/>
                      </a:endParaRP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1.76%</a:t>
                      </a:r>
                    </a:p>
                  </a:txBody>
                  <a:tcPr marL="91431" marR="91431" marT="45709" marB="45709" anchor="ctr">
                    <a:solidFill>
                      <a:srgbClr val="BF9FD8"/>
                    </a:solidFill>
                  </a:tcPr>
                </a:tc>
                <a:extLst>
                  <a:ext uri="{0D108BD9-81ED-4DB2-BD59-A6C34878D82A}">
                    <a16:rowId xmlns:a16="http://schemas.microsoft.com/office/drawing/2014/main" val="10006"/>
                  </a:ext>
                </a:extLst>
              </a:tr>
              <a:tr h="396214">
                <a:tc>
                  <a:txBody>
                    <a:bodyPr/>
                    <a:lstStyle/>
                    <a:p>
                      <a:pPr algn="ctr"/>
                      <a:r>
                        <a:rPr lang="en-US" sz="2000" dirty="0">
                          <a:latin typeface="Arial" panose="020B0604020202020204" pitchFamily="34" charset="0"/>
                          <a:cs typeface="Arial" panose="020B0604020202020204" pitchFamily="34" charset="0"/>
                        </a:rPr>
                        <a:t>61</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1.88%</a:t>
                      </a:r>
                    </a:p>
                  </a:txBody>
                  <a:tcPr marL="91431" marR="91431" marT="45709" marB="45709" anchor="ctr">
                    <a:solidFill>
                      <a:srgbClr val="945FBF"/>
                    </a:solidFill>
                  </a:tcPr>
                </a:tc>
                <a:extLst>
                  <a:ext uri="{0D108BD9-81ED-4DB2-BD59-A6C34878D82A}">
                    <a16:rowId xmlns:a16="http://schemas.microsoft.com/office/drawing/2014/main" val="10007"/>
                  </a:ext>
                </a:extLst>
              </a:tr>
              <a:tr h="396214">
                <a:tc>
                  <a:txBody>
                    <a:bodyPr/>
                    <a:lstStyle/>
                    <a:p>
                      <a:pPr algn="ctr"/>
                      <a:r>
                        <a:rPr lang="en-US" sz="2000" dirty="0">
                          <a:latin typeface="Arial" panose="020B0604020202020204" pitchFamily="34" charset="0"/>
                          <a:cs typeface="Arial" panose="020B0604020202020204" pitchFamily="34" charset="0"/>
                        </a:rPr>
                        <a:t>62</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2.00%</a:t>
                      </a:r>
                    </a:p>
                  </a:txBody>
                  <a:tcPr marL="91431" marR="91431" marT="45709" marB="45709" anchor="ctr">
                    <a:solidFill>
                      <a:srgbClr val="BF9FD8"/>
                    </a:solidFill>
                  </a:tcPr>
                </a:tc>
                <a:extLst>
                  <a:ext uri="{0D108BD9-81ED-4DB2-BD59-A6C34878D82A}">
                    <a16:rowId xmlns:a16="http://schemas.microsoft.com/office/drawing/2014/main" val="10008"/>
                  </a:ext>
                </a:extLst>
              </a:tr>
              <a:tr h="396214">
                <a:tc>
                  <a:txBody>
                    <a:bodyPr/>
                    <a:lstStyle/>
                    <a:p>
                      <a:pPr algn="ctr"/>
                      <a:r>
                        <a:rPr lang="en-US" sz="2000" dirty="0">
                          <a:latin typeface="Arial" panose="020B0604020202020204" pitchFamily="34" charset="0"/>
                          <a:cs typeface="Arial" panose="020B0604020202020204" pitchFamily="34" charset="0"/>
                        </a:rPr>
                        <a:t>63</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2.13%</a:t>
                      </a:r>
                    </a:p>
                  </a:txBody>
                  <a:tcPr marL="91431" marR="91431" marT="45709" marB="45709" anchor="ctr">
                    <a:solidFill>
                      <a:srgbClr val="945FBF"/>
                    </a:solidFill>
                  </a:tcPr>
                </a:tc>
                <a:extLst>
                  <a:ext uri="{0D108BD9-81ED-4DB2-BD59-A6C34878D82A}">
                    <a16:rowId xmlns:a16="http://schemas.microsoft.com/office/drawing/2014/main" val="10009"/>
                  </a:ext>
                </a:extLst>
              </a:tr>
              <a:tr h="396214">
                <a:tc>
                  <a:txBody>
                    <a:bodyPr/>
                    <a:lstStyle/>
                    <a:p>
                      <a:pPr algn="ctr"/>
                      <a:r>
                        <a:rPr lang="en-US" sz="2000" dirty="0">
                          <a:latin typeface="Arial" panose="020B0604020202020204" pitchFamily="34" charset="0"/>
                          <a:cs typeface="Arial" panose="020B0604020202020204" pitchFamily="34" charset="0"/>
                        </a:rPr>
                        <a:t>64</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2.27%</a:t>
                      </a:r>
                    </a:p>
                  </a:txBody>
                  <a:tcPr marL="91431" marR="91431" marT="45709" marB="45709" anchor="ctr">
                    <a:solidFill>
                      <a:srgbClr val="BF9FD8"/>
                    </a:solidFill>
                  </a:tcPr>
                </a:tc>
                <a:extLst>
                  <a:ext uri="{0D108BD9-81ED-4DB2-BD59-A6C34878D82A}">
                    <a16:rowId xmlns:a16="http://schemas.microsoft.com/office/drawing/2014/main" val="10010"/>
                  </a:ext>
                </a:extLst>
              </a:tr>
              <a:tr h="396214">
                <a:tc>
                  <a:txBody>
                    <a:bodyPr/>
                    <a:lstStyle/>
                    <a:p>
                      <a:pPr algn="ctr"/>
                      <a:r>
                        <a:rPr lang="en-US" sz="2000" dirty="0">
                          <a:latin typeface="Arial" panose="020B0604020202020204" pitchFamily="34" charset="0"/>
                          <a:cs typeface="Arial" panose="020B0604020202020204" pitchFamily="34" charset="0"/>
                        </a:rPr>
                        <a:t>65</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2.40%</a:t>
                      </a:r>
                    </a:p>
                  </a:txBody>
                  <a:tcPr marL="91431" marR="91431" marT="45709" marB="45709" anchor="ctr">
                    <a:solidFill>
                      <a:srgbClr val="945FBF"/>
                    </a:solidFill>
                  </a:tcPr>
                </a:tc>
                <a:extLst>
                  <a:ext uri="{0D108BD9-81ED-4DB2-BD59-A6C34878D82A}">
                    <a16:rowId xmlns:a16="http://schemas.microsoft.com/office/drawing/2014/main" val="10011"/>
                  </a:ext>
                </a:extLst>
              </a:tr>
            </a:tbl>
          </a:graphicData>
        </a:graphic>
      </p:graphicFrame>
      <p:grpSp>
        <p:nvGrpSpPr>
          <p:cNvPr id="10" name="Group 9">
            <a:extLst>
              <a:ext uri="{FF2B5EF4-FFF2-40B4-BE49-F238E27FC236}">
                <a16:creationId xmlns:a16="http://schemas.microsoft.com/office/drawing/2014/main" id="{2E5BBE6B-ABCA-1CB5-D459-37B84CBA512E}"/>
              </a:ext>
            </a:extLst>
          </p:cNvPr>
          <p:cNvGrpSpPr/>
          <p:nvPr/>
        </p:nvGrpSpPr>
        <p:grpSpPr>
          <a:xfrm>
            <a:off x="5021451" y="2572803"/>
            <a:ext cx="4122550" cy="1712393"/>
            <a:chOff x="5021451" y="2572803"/>
            <a:chExt cx="4122550" cy="1712393"/>
          </a:xfrm>
        </p:grpSpPr>
        <p:sp>
          <p:nvSpPr>
            <p:cNvPr id="2" name="Rectangle 1">
              <a:extLst>
                <a:ext uri="{FF2B5EF4-FFF2-40B4-BE49-F238E27FC236}">
                  <a16:creationId xmlns:a16="http://schemas.microsoft.com/office/drawing/2014/main" id="{C7E22A85-E6E0-DAD2-019E-40F48350B709}"/>
                </a:ext>
              </a:extLst>
            </p:cNvPr>
            <p:cNvSpPr/>
            <p:nvPr/>
          </p:nvSpPr>
          <p:spPr>
            <a:xfrm>
              <a:off x="5021451" y="2572803"/>
              <a:ext cx="4122550" cy="1712393"/>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924239-5032-3683-5F20-9F21723DF12E}"/>
                </a:ext>
              </a:extLst>
            </p:cNvPr>
            <p:cNvSpPr txBox="1"/>
            <p:nvPr/>
          </p:nvSpPr>
          <p:spPr>
            <a:xfrm>
              <a:off x="5323121" y="2763724"/>
              <a:ext cx="3516079"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View the complete age factor tables in the CalSTRS </a:t>
              </a:r>
              <a:r>
                <a:rPr lang="en-US" sz="2000" i="1" dirty="0">
                  <a:solidFill>
                    <a:schemeClr val="bg1"/>
                  </a:solidFill>
                  <a:latin typeface="Arial" panose="020B0604020202020204" pitchFamily="34" charset="0"/>
                  <a:cs typeface="Arial" panose="020B0604020202020204" pitchFamily="34" charset="0"/>
                </a:rPr>
                <a:t>Member Handbook</a:t>
              </a:r>
              <a:r>
                <a:rPr lang="en-US" sz="2000" dirty="0">
                  <a:solidFill>
                    <a:schemeClr val="bg1"/>
                  </a:solidFill>
                  <a:latin typeface="Arial" panose="020B0604020202020204" pitchFamily="34" charset="0"/>
                  <a:cs typeface="Arial" panose="020B0604020202020204" pitchFamily="34" charset="0"/>
                </a:rPr>
                <a:t> at </a:t>
              </a:r>
              <a:r>
                <a:rPr lang="en-US" sz="2000" b="1" dirty="0">
                  <a:solidFill>
                    <a:schemeClr val="bg1"/>
                  </a:solidFill>
                  <a:latin typeface="Arial" panose="020B0604020202020204" pitchFamily="34" charset="0"/>
                  <a:cs typeface="Arial" panose="020B0604020202020204" pitchFamily="34" charset="0"/>
                </a:rPr>
                <a:t>CalSTRS.com/publications</a:t>
              </a:r>
              <a:r>
                <a:rPr lang="en-US" sz="2000" dirty="0">
                  <a:solidFill>
                    <a:schemeClr val="bg1"/>
                  </a:solidFill>
                  <a:latin typeface="Arial" panose="020B0604020202020204" pitchFamily="34" charset="0"/>
                  <a:cs typeface="Arial" panose="020B0604020202020204" pitchFamily="34" charset="0"/>
                </a:rPr>
                <a:t>.</a:t>
              </a:r>
            </a:p>
          </p:txBody>
        </p:sp>
      </p:grpSp>
      <p:sp>
        <p:nvSpPr>
          <p:cNvPr id="13" name="TextBox 12">
            <a:extLst>
              <a:ext uri="{FF2B5EF4-FFF2-40B4-BE49-F238E27FC236}">
                <a16:creationId xmlns:a16="http://schemas.microsoft.com/office/drawing/2014/main" id="{1702975A-3820-BE3B-57F3-519290A0A357}"/>
              </a:ext>
            </a:extLst>
          </p:cNvPr>
          <p:cNvSpPr txBox="1"/>
          <p:nvPr/>
        </p:nvSpPr>
        <p:spPr>
          <a:xfrm>
            <a:off x="5323121" y="4603675"/>
            <a:ext cx="3598630" cy="1154162"/>
          </a:xfrm>
          <a:prstGeom prst="rect">
            <a:avLst/>
          </a:prstGeom>
          <a:noFill/>
        </p:spPr>
        <p:txBody>
          <a:bodyPr wrap="square">
            <a:spAutoFit/>
          </a:bodyPr>
          <a:lstStyle/>
          <a:p>
            <a:pPr>
              <a:spcAft>
                <a:spcPts val="600"/>
              </a:spcAft>
            </a:pPr>
            <a:r>
              <a:rPr lang="en-US" sz="1600" b="1" dirty="0">
                <a:solidFill>
                  <a:schemeClr val="bg1"/>
                </a:solidFill>
                <a:latin typeface="Arial" panose="020B0604020202020204" pitchFamily="34" charset="0"/>
                <a:cs typeface="Arial" panose="020B0604020202020204" pitchFamily="34" charset="0"/>
              </a:rPr>
              <a:t>Career factor: </a:t>
            </a:r>
          </a:p>
          <a:p>
            <a:pPr>
              <a:spcAft>
                <a:spcPts val="1200"/>
              </a:spcAft>
            </a:pPr>
            <a:r>
              <a:rPr lang="en-US" sz="1600" dirty="0">
                <a:solidFill>
                  <a:schemeClr val="bg1"/>
                </a:solidFill>
                <a:latin typeface="Arial" panose="020B0604020202020204" pitchFamily="34" charset="0"/>
                <a:cs typeface="Arial" panose="020B0604020202020204" pitchFamily="34" charset="0"/>
              </a:rPr>
              <a:t>An increase of 0.20% for CalSTRS 2% at 60 members with 30 or more years of service credit.</a:t>
            </a:r>
          </a:p>
        </p:txBody>
      </p:sp>
    </p:spTree>
    <p:extLst>
      <p:ext uri="{BB962C8B-B14F-4D97-AF65-F5344CB8AC3E}">
        <p14:creationId xmlns:p14="http://schemas.microsoft.com/office/powerpoint/2010/main" val="216459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Service retirement formula</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9" name="TextBox 18">
            <a:extLst>
              <a:ext uri="{FF2B5EF4-FFF2-40B4-BE49-F238E27FC236}">
                <a16:creationId xmlns:a16="http://schemas.microsoft.com/office/drawing/2014/main" id="{C341CC5A-3F6D-5B7F-248B-20DB1798755A}"/>
              </a:ext>
            </a:extLst>
          </p:cNvPr>
          <p:cNvSpPr txBox="1"/>
          <p:nvPr/>
        </p:nvSpPr>
        <p:spPr>
          <a:xfrm>
            <a:off x="-3" y="3188039"/>
            <a:ext cx="9144003"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Service credit: </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Time worked and contributed.</a:t>
            </a:r>
          </a:p>
        </p:txBody>
      </p:sp>
      <p:sp>
        <p:nvSpPr>
          <p:cNvPr id="21" name="TextBox 20">
            <a:extLst>
              <a:ext uri="{FF2B5EF4-FFF2-40B4-BE49-F238E27FC236}">
                <a16:creationId xmlns:a16="http://schemas.microsoft.com/office/drawing/2014/main" id="{7A5FF2CC-A4BF-1004-C06E-854C14E7D6F7}"/>
              </a:ext>
            </a:extLst>
          </p:cNvPr>
          <p:cNvSpPr txBox="1"/>
          <p:nvPr/>
        </p:nvSpPr>
        <p:spPr>
          <a:xfrm>
            <a:off x="206752" y="6063198"/>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 </a:t>
            </a:r>
            <a:r>
              <a:rPr lang="en-US" sz="1600" dirty="0">
                <a:solidFill>
                  <a:schemeClr val="bg1"/>
                </a:solidFill>
                <a:latin typeface="Arial" panose="020B0604020202020204" pitchFamily="34" charset="0"/>
                <a:cs typeface="Arial" panose="020B0604020202020204" pitchFamily="34" charset="0"/>
              </a:rPr>
              <a:t>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p:txBody>
      </p:sp>
      <p:sp>
        <p:nvSpPr>
          <p:cNvPr id="2" name="TextBox 1">
            <a:extLst>
              <a:ext uri="{FF2B5EF4-FFF2-40B4-BE49-F238E27FC236}">
                <a16:creationId xmlns:a16="http://schemas.microsoft.com/office/drawing/2014/main" id="{0377FDF9-2D1C-9D54-32BD-123A2AE95550}"/>
              </a:ext>
            </a:extLst>
          </p:cNvPr>
          <p:cNvSpPr txBox="1"/>
          <p:nvPr/>
        </p:nvSpPr>
        <p:spPr>
          <a:xfrm>
            <a:off x="0" y="3953565"/>
            <a:ext cx="9143997" cy="707886"/>
          </a:xfrm>
          <a:prstGeom prst="rect">
            <a:avLst/>
          </a:prstGeom>
          <a:noFill/>
        </p:spPr>
        <p:txBody>
          <a:bodyPr wrap="square" rtlCol="0">
            <a:spAutoFit/>
          </a:bodyPr>
          <a:lstStyle/>
          <a:p>
            <a:pPr algn="ctr">
              <a:spcAft>
                <a:spcPts val="1200"/>
              </a:spcAft>
              <a:buSzPct val="100000"/>
            </a:pPr>
            <a:r>
              <a:rPr lang="en-US" sz="2000" b="1" dirty="0">
                <a:solidFill>
                  <a:srgbClr val="945FBF"/>
                </a:solidFill>
                <a:latin typeface="Arial" panose="020B0604020202020204" pitchFamily="34" charset="0"/>
                <a:cs typeface="Arial" panose="020B0604020202020204" pitchFamily="34" charset="0"/>
              </a:rPr>
              <a:t>Age factor:</a:t>
            </a:r>
            <a:br>
              <a:rPr lang="en-US" sz="2000" b="1" dirty="0">
                <a:solidFill>
                  <a:srgbClr val="945FBF"/>
                </a:solidFill>
                <a:latin typeface="Arial" panose="020B0604020202020204" pitchFamily="34" charset="0"/>
                <a:cs typeface="Arial" panose="020B0604020202020204" pitchFamily="34" charset="0"/>
              </a:rPr>
            </a:br>
            <a:r>
              <a:rPr lang="en-US" sz="2000" dirty="0">
                <a:solidFill>
                  <a:srgbClr val="945FBF"/>
                </a:solidFill>
                <a:latin typeface="Arial" panose="020B0604020202020204" pitchFamily="34" charset="0"/>
                <a:cs typeface="Arial" panose="020B0604020202020204" pitchFamily="34" charset="0"/>
              </a:rPr>
              <a:t>Percentage based on age at retirement.</a:t>
            </a:r>
          </a:p>
        </p:txBody>
      </p:sp>
      <p:sp>
        <p:nvSpPr>
          <p:cNvPr id="3" name="TextBox 2">
            <a:extLst>
              <a:ext uri="{FF2B5EF4-FFF2-40B4-BE49-F238E27FC236}">
                <a16:creationId xmlns:a16="http://schemas.microsoft.com/office/drawing/2014/main" id="{2EFC7E33-666A-34CA-6CC5-8C24800A2BB8}"/>
              </a:ext>
            </a:extLst>
          </p:cNvPr>
          <p:cNvSpPr txBox="1"/>
          <p:nvPr/>
        </p:nvSpPr>
        <p:spPr>
          <a:xfrm>
            <a:off x="0" y="4789043"/>
            <a:ext cx="9143997" cy="707886"/>
          </a:xfrm>
          <a:prstGeom prst="rect">
            <a:avLst/>
          </a:prstGeom>
          <a:noFill/>
        </p:spPr>
        <p:txBody>
          <a:bodyPr wrap="square" rtlCol="0">
            <a:spAutoFit/>
          </a:bodyPr>
          <a:lstStyle/>
          <a:p>
            <a:pPr algn="ctr">
              <a:spcAft>
                <a:spcPts val="1200"/>
              </a:spcAft>
              <a:buSzPct val="100000"/>
            </a:pPr>
            <a:r>
              <a:rPr lang="en-US" sz="2000" b="1" dirty="0">
                <a:solidFill>
                  <a:schemeClr val="bg1"/>
                </a:solidFill>
                <a:latin typeface="Arial" panose="020B0604020202020204" pitchFamily="34" charset="0"/>
                <a:cs typeface="Arial" panose="020B0604020202020204" pitchFamily="34" charset="0"/>
              </a:rPr>
              <a:t>Final compensation:</a:t>
            </a:r>
            <a:br>
              <a:rPr lang="en-US" sz="2000" b="1"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Highest average annual compensation earnable for 36 consecutive months.</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DFBCCF5-E1EF-716E-E490-696F7DB8E3C9}"/>
                  </a:ext>
                </a:extLst>
              </p:cNvPr>
              <p:cNvSpPr txBox="1"/>
              <p:nvPr/>
            </p:nvSpPr>
            <p:spPr>
              <a:xfrm>
                <a:off x="418249" y="1465965"/>
                <a:ext cx="8305803" cy="984885"/>
              </a:xfrm>
              <a:prstGeom prst="rect">
                <a:avLst/>
              </a:prstGeom>
              <a:noFill/>
            </p:spPr>
            <p:txBody>
              <a:bodyPr wrap="square">
                <a:spAutoFit/>
              </a:bodyPr>
              <a:lstStyle/>
              <a:p>
                <a:pPr algn="ctr">
                  <a:spcAft>
                    <a:spcPts val="1200"/>
                  </a:spcAft>
                </a:pPr>
                <a:r>
                  <a:rPr lang="en-US" sz="2400" b="1" dirty="0">
                    <a:solidFill>
                      <a:schemeClr val="bg1"/>
                    </a:solidFill>
                    <a:latin typeface="Arial" panose="020B0604020202020204" pitchFamily="34" charset="0"/>
                    <a:cs typeface="Arial" panose="020B0604020202020204" pitchFamily="34" charset="0"/>
                  </a:rPr>
                  <a:t>service credit   </a:t>
                </a:r>
                <a14:m>
                  <m:oMath xmlns:m="http://schemas.openxmlformats.org/officeDocument/2006/math">
                    <m:r>
                      <a:rPr lang="en-US" sz="2400" b="1" i="1" dirty="0"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chemeClr val="bg1"/>
                    </a:solidFill>
                    <a:latin typeface="Arial" panose="020B0604020202020204" pitchFamily="34" charset="0"/>
                    <a:cs typeface="Arial" panose="020B0604020202020204" pitchFamily="34" charset="0"/>
                  </a:rPr>
                  <a:t>   age factor   </a:t>
                </a: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final compensation</a:t>
                </a:r>
              </a:p>
              <a:p>
                <a:pPr algn="ctr">
                  <a:spcAft>
                    <a:spcPts val="1200"/>
                  </a:spcAft>
                </a:pPr>
                <a14:m>
                  <m:oMath xmlns:m="http://schemas.openxmlformats.org/officeDocument/2006/math">
                    <m:r>
                      <a:rPr lang="en-US" sz="2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03045E"/>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  monthly retirement benefit</a:t>
                </a:r>
              </a:p>
            </p:txBody>
          </p:sp>
        </mc:Choice>
        <mc:Fallback xmlns="">
          <p:sp>
            <p:nvSpPr>
              <p:cNvPr id="22" name="TextBox 21">
                <a:extLst>
                  <a:ext uri="{FF2B5EF4-FFF2-40B4-BE49-F238E27FC236}">
                    <a16:creationId xmlns:a16="http://schemas.microsoft.com/office/drawing/2014/main" id="{DDFBCCF5-E1EF-716E-E490-696F7DB8E3C9}"/>
                  </a:ext>
                </a:extLst>
              </p:cNvPr>
              <p:cNvSpPr txBox="1">
                <a:spLocks noRot="1" noChangeAspect="1" noMove="1" noResize="1" noEditPoints="1" noAdjustHandles="1" noChangeArrowheads="1" noChangeShapeType="1" noTextEdit="1"/>
              </p:cNvSpPr>
              <p:nvPr/>
            </p:nvSpPr>
            <p:spPr>
              <a:xfrm>
                <a:off x="418249" y="1465965"/>
                <a:ext cx="8305803" cy="984885"/>
              </a:xfrm>
              <a:prstGeom prst="rect">
                <a:avLst/>
              </a:prstGeom>
              <a:blipFill>
                <a:blip r:embed="rId4"/>
                <a:stretch>
                  <a:fillRect t="-4321" b="-13580"/>
                </a:stretch>
              </a:blipFill>
            </p:spPr>
            <p:txBody>
              <a:bodyPr/>
              <a:lstStyle/>
              <a:p>
                <a:r>
                  <a:rPr lang="en-US">
                    <a:noFill/>
                  </a:rPr>
                  <a:t> </a:t>
                </a:r>
              </a:p>
            </p:txBody>
          </p:sp>
        </mc:Fallback>
      </mc:AlternateContent>
    </p:spTree>
    <p:extLst>
      <p:ext uri="{BB962C8B-B14F-4D97-AF65-F5344CB8AC3E}">
        <p14:creationId xmlns:p14="http://schemas.microsoft.com/office/powerpoint/2010/main" val="292968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155F79C-72C9-2346-4E53-2C5428F23B60}"/>
              </a:ext>
            </a:extLst>
          </p:cNvPr>
          <p:cNvSpPr txBox="1">
            <a:spLocks/>
          </p:cNvSpPr>
          <p:nvPr/>
        </p:nvSpPr>
        <p:spPr>
          <a:xfrm>
            <a:off x="4081507" y="3182817"/>
            <a:ext cx="4518302" cy="194588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Crystal is a CalSTRS 2% at 62 member who works full time.</a:t>
            </a:r>
          </a:p>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She is 42 years old with nine years of service credit.</a:t>
            </a:r>
          </a:p>
          <a:p>
            <a:pPr marL="285750" indent="-285750" algn="l">
              <a:buBlip>
                <a:blip r:embed="rId3"/>
              </a:buBlip>
            </a:pPr>
            <a:r>
              <a:rPr lang="en-US" sz="1800" dirty="0">
                <a:solidFill>
                  <a:schemeClr val="bg1"/>
                </a:solidFill>
                <a:latin typeface="Arial" panose="020B0604020202020204" pitchFamily="34" charset="0"/>
                <a:cs typeface="Arial" panose="020B0604020202020204" pitchFamily="34" charset="0"/>
              </a:rPr>
              <a:t>If she works until 62, she will have </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29 years of service credit.</a:t>
            </a:r>
          </a:p>
        </p:txBody>
      </p:sp>
      <p:pic>
        <p:nvPicPr>
          <p:cNvPr id="8" name="Picture 7" descr="A person smiling outside">
            <a:extLst>
              <a:ext uri="{FF2B5EF4-FFF2-40B4-BE49-F238E27FC236}">
                <a16:creationId xmlns:a16="http://schemas.microsoft.com/office/drawing/2014/main" id="{8B9F5026-1A1B-5DB5-84AB-FE9357A486E0}"/>
              </a:ext>
            </a:extLst>
          </p:cNvPr>
          <p:cNvPicPr>
            <a:picLocks noChangeAspect="1"/>
          </p:cNvPicPr>
          <p:nvPr/>
        </p:nvPicPr>
        <p:blipFill rotWithShape="1">
          <a:blip r:embed="rId4"/>
          <a:srcRect l="27538" t="13710" r="23282" b="17243"/>
          <a:stretch/>
        </p:blipFill>
        <p:spPr>
          <a:xfrm>
            <a:off x="1" y="1602475"/>
            <a:ext cx="3716672" cy="3475249"/>
          </a:xfrm>
          <a:prstGeom prst="rect">
            <a:avLst/>
          </a:prstGeom>
          <a:ln>
            <a:noFill/>
          </a:ln>
        </p:spPr>
      </p:pic>
      <p:sp>
        <p:nvSpPr>
          <p:cNvPr id="9" name="Title 8">
            <a:extLst>
              <a:ext uri="{FF2B5EF4-FFF2-40B4-BE49-F238E27FC236}">
                <a16:creationId xmlns:a16="http://schemas.microsoft.com/office/drawing/2014/main" id="{D996A34A-6B06-CA53-EAC3-D7D320097D03}"/>
              </a:ext>
            </a:extLst>
          </p:cNvPr>
          <p:cNvSpPr txBox="1">
            <a:spLocks noGrp="1"/>
          </p:cNvSpPr>
          <p:nvPr>
            <p:ph type="title" idx="4294967295"/>
          </p:nvPr>
        </p:nvSpPr>
        <p:spPr>
          <a:xfrm>
            <a:off x="4081507" y="1449855"/>
            <a:ext cx="4738028" cy="12618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Crystal’s retirement benefit calculation</a:t>
            </a:r>
          </a:p>
        </p:txBody>
      </p:sp>
      <p:cxnSp>
        <p:nvCxnSpPr>
          <p:cNvPr id="3" name="Straight Connector 2">
            <a:extLst>
              <a:ext uri="{FF2B5EF4-FFF2-40B4-BE49-F238E27FC236}">
                <a16:creationId xmlns:a16="http://schemas.microsoft.com/office/drawing/2014/main" id="{76933FFB-819B-3E07-29F8-AC90CB0213F7}"/>
              </a:ext>
              <a:ext uri="{C183D7F6-B498-43B3-948B-1728B52AA6E4}">
                <adec:decorative xmlns:adec="http://schemas.microsoft.com/office/drawing/2017/decorative" val="1"/>
              </a:ext>
            </a:extLst>
          </p:cNvPr>
          <p:cNvCxnSpPr>
            <a:cxnSpLocks/>
          </p:cNvCxnSpPr>
          <p:nvPr/>
        </p:nvCxnSpPr>
        <p:spPr>
          <a:xfrm>
            <a:off x="4173415" y="2919047"/>
            <a:ext cx="497058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3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0E1EAD-9DBC-0F4F-4FA5-A3133E688B3E}"/>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Crystal’s final compensation</a:t>
            </a:r>
          </a:p>
        </p:txBody>
      </p:sp>
      <p:sp>
        <p:nvSpPr>
          <p:cNvPr id="9" name="Title 1">
            <a:extLst>
              <a:ext uri="{FF2B5EF4-FFF2-40B4-BE49-F238E27FC236}">
                <a16:creationId xmlns:a16="http://schemas.microsoft.com/office/drawing/2014/main" id="{BE01574C-BFC3-776D-B1A2-21D40E07DBA3}"/>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grpSp>
        <p:nvGrpSpPr>
          <p:cNvPr id="6" name="Group 5">
            <a:extLst>
              <a:ext uri="{FF2B5EF4-FFF2-40B4-BE49-F238E27FC236}">
                <a16:creationId xmlns:a16="http://schemas.microsoft.com/office/drawing/2014/main" id="{32D63810-7518-BE22-2A5A-610E309911B5}"/>
              </a:ext>
            </a:extLst>
          </p:cNvPr>
          <p:cNvGrpSpPr/>
          <p:nvPr/>
        </p:nvGrpSpPr>
        <p:grpSpPr>
          <a:xfrm>
            <a:off x="511026" y="5429618"/>
            <a:ext cx="8632974" cy="793000"/>
            <a:chOff x="511026" y="5429618"/>
            <a:chExt cx="8632974" cy="793000"/>
          </a:xfrm>
        </p:grpSpPr>
        <p:cxnSp>
          <p:nvCxnSpPr>
            <p:cNvPr id="12" name="Straight Connector 11">
              <a:extLst>
                <a:ext uri="{FF2B5EF4-FFF2-40B4-BE49-F238E27FC236}">
                  <a16:creationId xmlns:a16="http://schemas.microsoft.com/office/drawing/2014/main" id="{D1888261-548A-DCEF-836E-B6E3400CA1BC}"/>
                </a:ext>
              </a:extLst>
            </p:cNvPr>
            <p:cNvCxnSpPr>
              <a:cxnSpLocks/>
            </p:cNvCxnSpPr>
            <p:nvPr/>
          </p:nvCxnSpPr>
          <p:spPr>
            <a:xfrm>
              <a:off x="885092" y="6222618"/>
              <a:ext cx="825890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C962044-83A3-59F7-C6BE-AD34163C8EC7}"/>
                    </a:ext>
                  </a:extLst>
                </p:cNvPr>
                <p:cNvSpPr txBox="1"/>
                <p:nvPr/>
              </p:nvSpPr>
              <p:spPr>
                <a:xfrm>
                  <a:off x="511026" y="5429618"/>
                  <a:ext cx="8055837" cy="646331"/>
                </a:xfrm>
                <a:prstGeom prst="rect">
                  <a:avLst/>
                </a:prstGeom>
                <a:noFill/>
              </p:spPr>
              <p:txBody>
                <a:bodyPr wrap="square" rtlCol="0">
                  <a:spAutoFit/>
                </a:bodyPr>
                <a:lstStyle/>
                <a:p>
                  <a:pPr algn="ctr">
                    <a:spcAft>
                      <a:spcPts val="1200"/>
                    </a:spcAft>
                    <a:buSzPct val="100000"/>
                  </a:pPr>
                  <a:r>
                    <a:rPr lang="en-US" sz="3600" b="1" dirty="0">
                      <a:solidFill>
                        <a:schemeClr val="bg1"/>
                      </a:solidFill>
                      <a:latin typeface="Arial" panose="020B0604020202020204" pitchFamily="34" charset="0"/>
                      <a:cs typeface="Arial" panose="020B0604020202020204" pitchFamily="34" charset="0"/>
                    </a:rPr>
                    <a:t>$270,800  </a:t>
                  </a:r>
                  <a14:m>
                    <m:oMath xmlns:m="http://schemas.openxmlformats.org/officeDocument/2006/math">
                      <m:r>
                        <a:rPr lang="en-US" sz="36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b="1" dirty="0">
                      <a:solidFill>
                        <a:srgbClr val="03045E"/>
                      </a:solidFill>
                      <a:latin typeface="Arial" panose="020B0604020202020204" pitchFamily="34" charset="0"/>
                      <a:cs typeface="Arial" panose="020B0604020202020204" pitchFamily="34" charset="0"/>
                    </a:rPr>
                    <a:t>  </a:t>
                  </a:r>
                  <a:r>
                    <a:rPr lang="en-US" sz="3600" b="1" dirty="0">
                      <a:solidFill>
                        <a:schemeClr val="bg1"/>
                      </a:solidFill>
                      <a:latin typeface="Arial" panose="020B0604020202020204" pitchFamily="34" charset="0"/>
                      <a:cs typeface="Arial" panose="020B0604020202020204" pitchFamily="34" charset="0"/>
                    </a:rPr>
                    <a:t>36 months  </a:t>
                  </a:r>
                  <a14:m>
                    <m:oMath xmlns:m="http://schemas.openxmlformats.org/officeDocument/2006/math">
                      <m:r>
                        <a:rPr lang="en-US" sz="3600" b="1" i="1" dirty="0" smtClean="0">
                          <a:solidFill>
                            <a:srgbClr val="945FBF"/>
                          </a:solidFill>
                          <a:latin typeface="Cambria Math" panose="02040503050406030204" pitchFamily="18" charset="0"/>
                          <a:cs typeface="Arial" panose="020B0604020202020204" pitchFamily="34" charset="0"/>
                        </a:rPr>
                        <m:t>=</m:t>
                      </m:r>
                    </m:oMath>
                  </a14:m>
                  <a:r>
                    <a:rPr lang="en-US" sz="3600" b="1" dirty="0">
                      <a:solidFill>
                        <a:schemeClr val="bg1"/>
                      </a:solidFill>
                      <a:latin typeface="Arial" panose="020B0604020202020204" pitchFamily="34" charset="0"/>
                      <a:cs typeface="Arial" panose="020B0604020202020204" pitchFamily="34" charset="0"/>
                    </a:rPr>
                    <a:t>  $7,522</a:t>
                  </a:r>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AC962044-83A3-59F7-C6BE-AD34163C8EC7}"/>
                    </a:ext>
                  </a:extLst>
                </p:cNvPr>
                <p:cNvSpPr txBox="1">
                  <a:spLocks noRot="1" noChangeAspect="1" noMove="1" noResize="1" noEditPoints="1" noAdjustHandles="1" noChangeArrowheads="1" noChangeShapeType="1" noTextEdit="1"/>
                </p:cNvSpPr>
                <p:nvPr/>
              </p:nvSpPr>
              <p:spPr>
                <a:xfrm>
                  <a:off x="511026" y="5429618"/>
                  <a:ext cx="8055837" cy="646331"/>
                </a:xfrm>
                <a:prstGeom prst="rect">
                  <a:avLst/>
                </a:prstGeom>
                <a:blipFill>
                  <a:blip r:embed="rId3"/>
                  <a:stretch>
                    <a:fillRect t="-15094" b="-34906"/>
                  </a:stretch>
                </a:blipFill>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5EE7010E-998C-09E5-0677-07807C0F0153}"/>
              </a:ext>
            </a:extLst>
          </p:cNvPr>
          <p:cNvSpPr txBox="1"/>
          <p:nvPr/>
        </p:nvSpPr>
        <p:spPr>
          <a:xfrm>
            <a:off x="206752" y="6386362"/>
            <a:ext cx="8769249" cy="338554"/>
          </a:xfrm>
          <a:prstGeom prst="rect">
            <a:avLst/>
          </a:prstGeom>
          <a:noFill/>
        </p:spPr>
        <p:txBody>
          <a:bodyPr wrap="square">
            <a:spAutoFit/>
          </a:bodyPr>
          <a:lstStyle/>
          <a:p>
            <a:pPr marL="285750" indent="-285750">
              <a:buBlip>
                <a:blip r:embed="rId4"/>
              </a:buBlip>
            </a:pPr>
            <a:r>
              <a:rPr lang="en-US" sz="1600" dirty="0">
                <a:solidFill>
                  <a:schemeClr val="bg1"/>
                </a:solidFill>
                <a:latin typeface="Arial" panose="020B0604020202020204" pitchFamily="34" charset="0"/>
                <a:cs typeface="Arial" panose="020B0604020202020204" pitchFamily="34" charset="0"/>
              </a:rPr>
              <a:t>Calculate Crystal’s final compensation on page 2.</a:t>
            </a:r>
            <a:endParaRPr lang="en-US" sz="1600" dirty="0"/>
          </a:p>
        </p:txBody>
      </p:sp>
      <p:pic>
        <p:nvPicPr>
          <p:cNvPr id="5" name="Picture 4" descr="A person smiling outside">
            <a:extLst>
              <a:ext uri="{FF2B5EF4-FFF2-40B4-BE49-F238E27FC236}">
                <a16:creationId xmlns:a16="http://schemas.microsoft.com/office/drawing/2014/main" id="{C2E898E0-AAEA-F08F-8D1B-AFDF9A5E76A8}"/>
              </a:ext>
            </a:extLst>
          </p:cNvPr>
          <p:cNvPicPr>
            <a:picLocks noChangeAspect="1"/>
          </p:cNvPicPr>
          <p:nvPr/>
        </p:nvPicPr>
        <p:blipFill rotWithShape="1">
          <a:blip r:embed="rId5"/>
          <a:srcRect l="27538" t="13710" r="23282" b="17243"/>
          <a:stretch/>
        </p:blipFill>
        <p:spPr>
          <a:xfrm>
            <a:off x="3274760" y="1095859"/>
            <a:ext cx="2137570" cy="1998720"/>
          </a:xfrm>
          <a:prstGeom prst="rect">
            <a:avLst/>
          </a:prstGeom>
          <a:ln>
            <a:noFill/>
          </a:ln>
        </p:spPr>
      </p:pic>
      <p:graphicFrame>
        <p:nvGraphicFramePr>
          <p:cNvPr id="7" name="Table 6">
            <a:extLst>
              <a:ext uri="{FF2B5EF4-FFF2-40B4-BE49-F238E27FC236}">
                <a16:creationId xmlns:a16="http://schemas.microsoft.com/office/drawing/2014/main" id="{634C5FAF-DEC9-61B2-98DA-4730460FCB5C}"/>
              </a:ext>
            </a:extLst>
          </p:cNvPr>
          <p:cNvGraphicFramePr>
            <a:graphicFrameLocks noGrp="1"/>
          </p:cNvGraphicFramePr>
          <p:nvPr>
            <p:extLst>
              <p:ext uri="{D42A27DB-BD31-4B8C-83A1-F6EECF244321}">
                <p14:modId xmlns:p14="http://schemas.microsoft.com/office/powerpoint/2010/main" val="3799337372"/>
              </p:ext>
            </p:extLst>
          </p:nvPr>
        </p:nvGraphicFramePr>
        <p:xfrm>
          <a:off x="1966735" y="3378407"/>
          <a:ext cx="4906935" cy="1889672"/>
        </p:xfrm>
        <a:graphic>
          <a:graphicData uri="http://schemas.openxmlformats.org/drawingml/2006/table">
            <a:tbl>
              <a:tblPr firstRow="1" bandRow="1">
                <a:tableStyleId>{073A0DAA-6AF3-43AB-8588-CEC1D06C72B9}</a:tableStyleId>
              </a:tblPr>
              <a:tblGrid>
                <a:gridCol w="1448479">
                  <a:extLst>
                    <a:ext uri="{9D8B030D-6E8A-4147-A177-3AD203B41FA5}">
                      <a16:colId xmlns:a16="http://schemas.microsoft.com/office/drawing/2014/main" val="20000"/>
                    </a:ext>
                  </a:extLst>
                </a:gridCol>
                <a:gridCol w="2023591">
                  <a:extLst>
                    <a:ext uri="{9D8B030D-6E8A-4147-A177-3AD203B41FA5}">
                      <a16:colId xmlns:a16="http://schemas.microsoft.com/office/drawing/2014/main" val="20001"/>
                    </a:ext>
                  </a:extLst>
                </a:gridCol>
                <a:gridCol w="1434865">
                  <a:extLst>
                    <a:ext uri="{9D8B030D-6E8A-4147-A177-3AD203B41FA5}">
                      <a16:colId xmlns:a16="http://schemas.microsoft.com/office/drawing/2014/main" val="20002"/>
                    </a:ext>
                  </a:extLst>
                </a:gridCol>
              </a:tblGrid>
              <a:tr h="670579">
                <a:tc>
                  <a:txBody>
                    <a:bodyPr/>
                    <a:lstStyle/>
                    <a:p>
                      <a:pPr algn="ctr"/>
                      <a:r>
                        <a:rPr lang="en-US" sz="2000" dirty="0">
                          <a:latin typeface="Arial" panose="020B0604020202020204" pitchFamily="34" charset="0"/>
                          <a:cs typeface="Arial" panose="020B0604020202020204" pitchFamily="34" charset="0"/>
                        </a:rPr>
                        <a:t>School year</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Compensation earnable</a:t>
                      </a:r>
                    </a:p>
                  </a:txBody>
                  <a:tcPr marL="91431" marR="91431" marT="45709" marB="45709" anchor="ctr">
                    <a:solidFill>
                      <a:srgbClr val="32004F"/>
                    </a:solidFill>
                  </a:tcPr>
                </a:tc>
                <a:tc>
                  <a:txBody>
                    <a:bodyPr/>
                    <a:lstStyle/>
                    <a:p>
                      <a:pPr algn="ctr"/>
                      <a:r>
                        <a:rPr lang="en-US" sz="2000" dirty="0">
                          <a:latin typeface="Arial" panose="020B0604020202020204" pitchFamily="34" charset="0"/>
                          <a:cs typeface="Arial" panose="020B0604020202020204" pitchFamily="34" charset="0"/>
                        </a:rPr>
                        <a:t>Number of months</a:t>
                      </a:r>
                    </a:p>
                  </a:txBody>
                  <a:tcPr marL="91431" marR="91431" marT="45709" marB="45709" anchor="ctr">
                    <a:solidFill>
                      <a:srgbClr val="32004F"/>
                    </a:solidFill>
                  </a:tcPr>
                </a:tc>
                <a:extLst>
                  <a:ext uri="{0D108BD9-81ED-4DB2-BD59-A6C34878D82A}">
                    <a16:rowId xmlns:a16="http://schemas.microsoft.com/office/drawing/2014/main" val="10000"/>
                  </a:ext>
                </a:extLst>
              </a:tr>
              <a:tr h="379014">
                <a:tc>
                  <a:txBody>
                    <a:bodyPr/>
                    <a:lstStyle/>
                    <a:p>
                      <a:pPr algn="ctr"/>
                      <a:r>
                        <a:rPr lang="en-US" sz="2000" dirty="0">
                          <a:latin typeface="Arial" panose="020B0604020202020204" pitchFamily="34" charset="0"/>
                          <a:cs typeface="Arial" panose="020B0604020202020204" pitchFamily="34" charset="0"/>
                        </a:rPr>
                        <a:t>Year A</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$91,800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945FBF"/>
                    </a:solidFill>
                  </a:tcPr>
                </a:tc>
                <a:extLst>
                  <a:ext uri="{0D108BD9-81ED-4DB2-BD59-A6C34878D82A}">
                    <a16:rowId xmlns:a16="http://schemas.microsoft.com/office/drawing/2014/main" val="10001"/>
                  </a:ext>
                </a:extLst>
              </a:tr>
              <a:tr h="379014">
                <a:tc>
                  <a:txBody>
                    <a:bodyPr/>
                    <a:lstStyle/>
                    <a:p>
                      <a:pPr algn="ctr"/>
                      <a:r>
                        <a:rPr lang="en-US" sz="2000" dirty="0">
                          <a:latin typeface="Arial" panose="020B0604020202020204" pitchFamily="34" charset="0"/>
                          <a:cs typeface="Arial" panose="020B0604020202020204" pitchFamily="34" charset="0"/>
                        </a:rPr>
                        <a:t>Year B</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$90,600</a:t>
                      </a:r>
                    </a:p>
                  </a:txBody>
                  <a:tcPr marL="91431" marR="91431" marT="45709" marB="45709" anchor="ctr">
                    <a:solidFill>
                      <a:srgbClr val="BF9FD8"/>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BF9FD8"/>
                    </a:solidFill>
                  </a:tcPr>
                </a:tc>
                <a:extLst>
                  <a:ext uri="{0D108BD9-81ED-4DB2-BD59-A6C34878D82A}">
                    <a16:rowId xmlns:a16="http://schemas.microsoft.com/office/drawing/2014/main" val="10002"/>
                  </a:ext>
                </a:extLst>
              </a:tr>
              <a:tr h="379014">
                <a:tc>
                  <a:txBody>
                    <a:bodyPr/>
                    <a:lstStyle/>
                    <a:p>
                      <a:pPr algn="ctr"/>
                      <a:r>
                        <a:rPr lang="en-US" sz="2000" dirty="0">
                          <a:latin typeface="Arial" panose="020B0604020202020204" pitchFamily="34" charset="0"/>
                          <a:cs typeface="Arial" panose="020B0604020202020204" pitchFamily="34" charset="0"/>
                        </a:rPr>
                        <a:t>Year C</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$88,400</a:t>
                      </a:r>
                    </a:p>
                  </a:txBody>
                  <a:tcPr marL="91431" marR="91431" marT="45709" marB="45709" anchor="ctr">
                    <a:solidFill>
                      <a:srgbClr val="945FBF"/>
                    </a:solidFill>
                  </a:tcPr>
                </a:tc>
                <a:tc>
                  <a:txBody>
                    <a:bodyPr/>
                    <a:lstStyle/>
                    <a:p>
                      <a:pPr algn="ctr"/>
                      <a:r>
                        <a:rPr lang="en-US" sz="2000" dirty="0">
                          <a:latin typeface="Arial" panose="020B0604020202020204" pitchFamily="34" charset="0"/>
                          <a:cs typeface="Arial" panose="020B0604020202020204" pitchFamily="34" charset="0"/>
                        </a:rPr>
                        <a:t>12</a:t>
                      </a:r>
                    </a:p>
                  </a:txBody>
                  <a:tcPr marL="91431" marR="91431" marT="45709" marB="45709" anchor="ctr">
                    <a:solidFill>
                      <a:srgbClr val="945FB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38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20B4E1-3A26-33CC-D85B-D2314A7DC31F}"/>
              </a:ext>
            </a:extLst>
          </p:cNvPr>
          <p:cNvSpPr txBox="1"/>
          <p:nvPr/>
        </p:nvSpPr>
        <p:spPr>
          <a:xfrm>
            <a:off x="206752" y="6063196"/>
            <a:ext cx="8995863"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Review the </a:t>
            </a:r>
            <a:r>
              <a:rPr lang="en-US" sz="1600" i="1" dirty="0">
                <a:solidFill>
                  <a:schemeClr val="bg1"/>
                </a:solidFill>
                <a:latin typeface="Arial" panose="020B0604020202020204" pitchFamily="34" charset="0"/>
                <a:cs typeface="Arial" panose="020B0604020202020204" pitchFamily="34" charset="0"/>
              </a:rPr>
              <a:t>Understanding the Formula</a:t>
            </a:r>
            <a:r>
              <a:rPr lang="en-US" sz="1600" dirty="0">
                <a:solidFill>
                  <a:schemeClr val="bg1"/>
                </a:solidFill>
                <a:latin typeface="Arial" panose="020B0604020202020204" pitchFamily="34" charset="0"/>
                <a:cs typeface="Arial" panose="020B0604020202020204" pitchFamily="34" charset="0"/>
              </a:rPr>
              <a:t> fact sheet and 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dirty="0">
                <a:solidFill>
                  <a:schemeClr val="bg1"/>
                </a:solidFill>
                <a:latin typeface="Arial" panose="020B0604020202020204" pitchFamily="34" charset="0"/>
                <a:cs typeface="Arial" panose="020B0604020202020204" pitchFamily="34" charset="0"/>
              </a:rPr>
              <a:t>.</a:t>
            </a:r>
          </a:p>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Use the </a:t>
            </a:r>
            <a:r>
              <a:rPr lang="en-US" sz="1600" i="1" dirty="0">
                <a:solidFill>
                  <a:schemeClr val="bg1"/>
                </a:solidFill>
                <a:latin typeface="Arial" panose="020B0604020202020204" pitchFamily="34" charset="0"/>
                <a:cs typeface="Arial" panose="020B0604020202020204" pitchFamily="34" charset="0"/>
              </a:rPr>
              <a:t>Retirement Benefits Calculator</a:t>
            </a:r>
            <a:r>
              <a:rPr lang="en-US" sz="1600" dirty="0">
                <a:solidFill>
                  <a:schemeClr val="bg1"/>
                </a:solidFill>
                <a:latin typeface="Arial" panose="020B0604020202020204" pitchFamily="34" charset="0"/>
                <a:cs typeface="Arial" panose="020B0604020202020204" pitchFamily="34" charset="0"/>
              </a:rPr>
              <a: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 to estimate your benefit.</a:t>
            </a:r>
            <a:endParaRPr lang="en-US" sz="1600" dirty="0"/>
          </a:p>
        </p:txBody>
      </p:sp>
      <p:sp>
        <p:nvSpPr>
          <p:cNvPr id="5" name="Title 1">
            <a:extLst>
              <a:ext uri="{FF2B5EF4-FFF2-40B4-BE49-F238E27FC236}">
                <a16:creationId xmlns:a16="http://schemas.microsoft.com/office/drawing/2014/main" id="{33D29E0C-A24E-76D4-7559-86300DDE06DB}"/>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Crystal’s retirement benefit</a:t>
            </a:r>
          </a:p>
        </p:txBody>
      </p:sp>
      <p:sp>
        <p:nvSpPr>
          <p:cNvPr id="7" name="Title 1">
            <a:extLst>
              <a:ext uri="{FF2B5EF4-FFF2-40B4-BE49-F238E27FC236}">
                <a16:creationId xmlns:a16="http://schemas.microsoft.com/office/drawing/2014/main" id="{C0C05311-C8B8-2F31-E3CE-363A7E018D1C}"/>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CA2FD1B-745E-336E-A44F-416393E09BC5}"/>
                  </a:ext>
                </a:extLst>
              </p:cNvPr>
              <p:cNvSpPr txBox="1"/>
              <p:nvPr/>
            </p:nvSpPr>
            <p:spPr>
              <a:xfrm>
                <a:off x="383135" y="3776856"/>
                <a:ext cx="8536541" cy="707886"/>
              </a:xfrm>
              <a:prstGeom prst="rect">
                <a:avLst/>
              </a:prstGeom>
              <a:noFill/>
            </p:spPr>
            <p:txBody>
              <a:bodyPr wrap="square" rtlCol="0">
                <a:spAutoFit/>
              </a:bodyPr>
              <a:lstStyle/>
              <a:p>
                <a:pPr algn="ctr">
                  <a:spcAft>
                    <a:spcPts val="1200"/>
                  </a:spcAft>
                  <a:buSzPct val="100000"/>
                </a:pPr>
                <a:r>
                  <a:rPr lang="en-US" sz="4000" b="1" dirty="0">
                    <a:solidFill>
                      <a:schemeClr val="bg1"/>
                    </a:solidFill>
                    <a:latin typeface="Arial" panose="020B0604020202020204" pitchFamily="34" charset="0"/>
                    <a:cs typeface="Arial" panose="020B0604020202020204" pitchFamily="34" charset="0"/>
                  </a:rPr>
                  <a:t>29  </a:t>
                </a:r>
                <a14:m>
                  <m:oMath xmlns:m="http://schemas.openxmlformats.org/officeDocument/2006/math">
                    <m:r>
                      <a:rPr lang="en-US" sz="40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rgbClr val="03045E"/>
                    </a:solidFill>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0.020  </a:t>
                </a:r>
                <a14:m>
                  <m:oMath xmlns:m="http://schemas.openxmlformats.org/officeDocument/2006/math">
                    <m:r>
                      <a:rPr lang="en-US" sz="40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rgbClr val="03045E"/>
                    </a:solidFill>
                    <a:latin typeface="Arial" panose="020B0604020202020204" pitchFamily="34" charset="0"/>
                    <a:cs typeface="Arial" panose="020B0604020202020204" pitchFamily="34" charset="0"/>
                  </a:rPr>
                  <a:t>  </a:t>
                </a:r>
                <a:r>
                  <a:rPr lang="en-US" sz="4000" b="1" dirty="0">
                    <a:solidFill>
                      <a:schemeClr val="bg1"/>
                    </a:solidFill>
                    <a:latin typeface="Arial" panose="020B0604020202020204" pitchFamily="34" charset="0"/>
                    <a:cs typeface="Arial" panose="020B0604020202020204" pitchFamily="34" charset="0"/>
                  </a:rPr>
                  <a:t>$7,522  </a:t>
                </a:r>
                <a14:m>
                  <m:oMath xmlns:m="http://schemas.openxmlformats.org/officeDocument/2006/math">
                    <m:r>
                      <a:rPr lang="en-US" sz="4000" b="1" i="1" dirty="0"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4000" b="1" dirty="0">
                    <a:solidFill>
                      <a:schemeClr val="bg1"/>
                    </a:solidFill>
                    <a:latin typeface="Arial" panose="020B0604020202020204" pitchFamily="34" charset="0"/>
                    <a:cs typeface="Arial" panose="020B0604020202020204" pitchFamily="34" charset="0"/>
                  </a:rPr>
                  <a:t>  $4,363</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ACA2FD1B-745E-336E-A44F-416393E09BC5}"/>
                  </a:ext>
                </a:extLst>
              </p:cNvPr>
              <p:cNvSpPr txBox="1">
                <a:spLocks noRot="1" noChangeAspect="1" noMove="1" noResize="1" noEditPoints="1" noAdjustHandles="1" noChangeArrowheads="1" noChangeShapeType="1" noTextEdit="1"/>
              </p:cNvSpPr>
              <p:nvPr/>
            </p:nvSpPr>
            <p:spPr>
              <a:xfrm>
                <a:off x="383135" y="3776856"/>
                <a:ext cx="8536541" cy="707886"/>
              </a:xfrm>
              <a:prstGeom prst="rect">
                <a:avLst/>
              </a:prstGeom>
              <a:blipFill>
                <a:blip r:embed="rId4"/>
                <a:stretch>
                  <a:fillRect t="-15517" b="-3620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792C2AC-C16F-48A3-25DD-F4EE11EF2DB4}"/>
              </a:ext>
            </a:extLst>
          </p:cNvPr>
          <p:cNvSpPr txBox="1"/>
          <p:nvPr/>
        </p:nvSpPr>
        <p:spPr>
          <a:xfrm>
            <a:off x="229906" y="4543208"/>
            <a:ext cx="1632467" cy="1005403"/>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Service credit</a:t>
            </a:r>
          </a:p>
          <a:p>
            <a:pPr algn="ctr"/>
            <a:r>
              <a:rPr lang="en-US" sz="1400" dirty="0">
                <a:solidFill>
                  <a:schemeClr val="bg1"/>
                </a:solidFill>
                <a:latin typeface="Arial" panose="020B0604020202020204" pitchFamily="34" charset="0"/>
                <a:cs typeface="Arial" panose="020B0604020202020204" pitchFamily="34" charset="0"/>
              </a:rPr>
              <a:t>9.000 earned + 20.000 additional </a:t>
            </a:r>
            <a:br>
              <a:rPr lang="en-US" sz="1400" dirty="0">
                <a:solidFill>
                  <a:schemeClr val="bg1"/>
                </a:solidFill>
                <a:latin typeface="Arial" panose="020B0604020202020204" pitchFamily="34" charset="0"/>
                <a:cs typeface="Arial" panose="020B0604020202020204" pitchFamily="34" charset="0"/>
              </a:rPr>
            </a:br>
            <a:r>
              <a:rPr lang="en-US" sz="1400" dirty="0">
                <a:solidFill>
                  <a:schemeClr val="bg1"/>
                </a:solidFill>
                <a:latin typeface="Arial" panose="020B0604020202020204" pitchFamily="34" charset="0"/>
                <a:cs typeface="Arial" panose="020B0604020202020204" pitchFamily="34" charset="0"/>
              </a:rPr>
              <a:t>by retirement</a:t>
            </a:r>
            <a:endParaRPr lang="en-US" sz="1400" b="1" dirty="0">
              <a:solidFill>
                <a:schemeClr val="bg1"/>
              </a:solidFill>
            </a:endParaRPr>
          </a:p>
        </p:txBody>
      </p:sp>
      <p:sp>
        <p:nvSpPr>
          <p:cNvPr id="17" name="TextBox 16">
            <a:extLst>
              <a:ext uri="{FF2B5EF4-FFF2-40B4-BE49-F238E27FC236}">
                <a16:creationId xmlns:a16="http://schemas.microsoft.com/office/drawing/2014/main" id="{C648721E-58D0-60B0-333D-65F8728BBD3F}"/>
              </a:ext>
            </a:extLst>
          </p:cNvPr>
          <p:cNvSpPr txBox="1"/>
          <p:nvPr/>
        </p:nvSpPr>
        <p:spPr>
          <a:xfrm>
            <a:off x="2260875" y="4544799"/>
            <a:ext cx="1282571" cy="574516"/>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Age factor </a:t>
            </a:r>
          </a:p>
          <a:p>
            <a:pPr algn="ctr"/>
            <a:r>
              <a:rPr lang="en-US" sz="1400" dirty="0">
                <a:solidFill>
                  <a:schemeClr val="bg1"/>
                </a:solidFill>
                <a:latin typeface="Arial" panose="020B0604020202020204" pitchFamily="34" charset="0"/>
                <a:cs typeface="Arial" panose="020B0604020202020204" pitchFamily="34" charset="0"/>
              </a:rPr>
              <a:t>2% at age 62</a:t>
            </a:r>
            <a:endParaRPr lang="en-US" sz="1400" b="1" dirty="0">
              <a:solidFill>
                <a:schemeClr val="bg1"/>
              </a:solidFill>
            </a:endParaRPr>
          </a:p>
        </p:txBody>
      </p:sp>
      <p:sp>
        <p:nvSpPr>
          <p:cNvPr id="18" name="TextBox 17">
            <a:extLst>
              <a:ext uri="{FF2B5EF4-FFF2-40B4-BE49-F238E27FC236}">
                <a16:creationId xmlns:a16="http://schemas.microsoft.com/office/drawing/2014/main" id="{F6FFC2E3-17DD-A8ED-F74B-6614BC266129}"/>
              </a:ext>
            </a:extLst>
          </p:cNvPr>
          <p:cNvSpPr txBox="1"/>
          <p:nvPr/>
        </p:nvSpPr>
        <p:spPr>
          <a:xfrm>
            <a:off x="6871880" y="4584723"/>
            <a:ext cx="1858738" cy="523220"/>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Monthly retirement benefit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6F3043E-301F-61EF-7A2A-59EB89E3AE36}"/>
                  </a:ext>
                </a:extLst>
              </p:cNvPr>
              <p:cNvSpPr txBox="1"/>
              <p:nvPr/>
            </p:nvSpPr>
            <p:spPr>
              <a:xfrm>
                <a:off x="3941948" y="4544799"/>
                <a:ext cx="2624191" cy="789960"/>
              </a:xfrm>
              <a:prstGeom prst="rect">
                <a:avLst/>
              </a:prstGeom>
              <a:noFill/>
              <a:ln w="25400">
                <a:noFill/>
              </a:ln>
            </p:spPr>
            <p:txBody>
              <a:bodyPr wrap="square">
                <a:spAutoFit/>
              </a:bodyPr>
              <a:lstStyle/>
              <a:p>
                <a:pPr algn="ctr" defTabSz="164592">
                  <a:spcAft>
                    <a:spcPts val="400"/>
                  </a:spcAft>
                </a:pPr>
                <a:r>
                  <a:rPr lang="en-US" sz="1400" b="1" dirty="0">
                    <a:solidFill>
                      <a:schemeClr val="bg1"/>
                    </a:solidFill>
                    <a:latin typeface="Arial" panose="020B0604020202020204" pitchFamily="34" charset="0"/>
                    <a:cs typeface="Arial" panose="020B0604020202020204" pitchFamily="34" charset="0"/>
                  </a:rPr>
                  <a:t>Final compensation</a:t>
                </a:r>
              </a:p>
              <a:p>
                <a:pPr algn="ctr" defTabSz="164592"/>
                <a:r>
                  <a:rPr lang="en-US" sz="1400" dirty="0">
                    <a:solidFill>
                      <a:schemeClr val="bg1"/>
                    </a:solidFill>
                    <a:latin typeface="Arial" panose="020B0604020202020204" pitchFamily="34" charset="0"/>
                    <a:cs typeface="Arial" panose="020B0604020202020204" pitchFamily="34" charset="0"/>
                  </a:rPr>
                  <a:t>($91,800 + $90,600 + $88,400)        </a:t>
                </a:r>
                <a14:m>
                  <m:oMath xmlns:m="http://schemas.openxmlformats.org/officeDocument/2006/math">
                    <m:r>
                      <a:rPr lang="en-US" sz="14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m:t>
                    </m:r>
                  </m:oMath>
                </a14:m>
                <a:r>
                  <a:rPr lang="en-US" sz="1400" dirty="0">
                    <a:solidFill>
                      <a:schemeClr val="bg1"/>
                    </a:solidFill>
                    <a:latin typeface="Arial" panose="020B0604020202020204" pitchFamily="34" charset="0"/>
                    <a:cs typeface="Arial" panose="020B0604020202020204" pitchFamily="34" charset="0"/>
                  </a:rPr>
                  <a:t>	36 months</a:t>
                </a:r>
                <a:endParaRPr lang="en-US" sz="1400" dirty="0">
                  <a:solidFill>
                    <a:schemeClr val="bg1"/>
                  </a:solidFill>
                </a:endParaRPr>
              </a:p>
            </p:txBody>
          </p:sp>
        </mc:Choice>
        <mc:Fallback xmlns="">
          <p:sp>
            <p:nvSpPr>
              <p:cNvPr id="20" name="TextBox 19">
                <a:extLst>
                  <a:ext uri="{FF2B5EF4-FFF2-40B4-BE49-F238E27FC236}">
                    <a16:creationId xmlns:a16="http://schemas.microsoft.com/office/drawing/2014/main" id="{26F3043E-301F-61EF-7A2A-59EB89E3AE36}"/>
                  </a:ext>
                </a:extLst>
              </p:cNvPr>
              <p:cNvSpPr txBox="1">
                <a:spLocks noRot="1" noChangeAspect="1" noMove="1" noResize="1" noEditPoints="1" noAdjustHandles="1" noChangeArrowheads="1" noChangeShapeType="1" noTextEdit="1"/>
              </p:cNvSpPr>
              <p:nvPr/>
            </p:nvSpPr>
            <p:spPr>
              <a:xfrm>
                <a:off x="3941948" y="4544799"/>
                <a:ext cx="2624191" cy="789960"/>
              </a:xfrm>
              <a:prstGeom prst="rect">
                <a:avLst/>
              </a:prstGeom>
              <a:blipFill>
                <a:blip r:embed="rId5"/>
                <a:stretch>
                  <a:fillRect l="-698" t="-1550" r="-15814" b="-6977"/>
                </a:stretch>
              </a:blipFill>
              <a:ln w="25400">
                <a:noFill/>
              </a:ln>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91C4337-8501-2C68-1EB8-6702A923F288}"/>
              </a:ext>
              <a:ext uri="{C183D7F6-B498-43B3-948B-1728B52AA6E4}">
                <adec:decorative xmlns:adec="http://schemas.microsoft.com/office/drawing/2017/decorative" val="1"/>
              </a:ext>
            </a:extLst>
          </p:cNvPr>
          <p:cNvCxnSpPr>
            <a:cxnSpLocks/>
          </p:cNvCxnSpPr>
          <p:nvPr/>
        </p:nvCxnSpPr>
        <p:spPr>
          <a:xfrm>
            <a:off x="-1" y="3604858"/>
            <a:ext cx="86018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300341B-4200-1670-8652-F7CE85D1C497}"/>
              </a:ext>
              <a:ext uri="{C183D7F6-B498-43B3-948B-1728B52AA6E4}">
                <adec:decorative xmlns:adec="http://schemas.microsoft.com/office/drawing/2017/decorative" val="1"/>
              </a:ext>
            </a:extLst>
          </p:cNvPr>
          <p:cNvCxnSpPr>
            <a:cxnSpLocks/>
          </p:cNvCxnSpPr>
          <p:nvPr/>
        </p:nvCxnSpPr>
        <p:spPr>
          <a:xfrm>
            <a:off x="333632" y="5731182"/>
            <a:ext cx="881036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A person smiling outside">
            <a:extLst>
              <a:ext uri="{FF2B5EF4-FFF2-40B4-BE49-F238E27FC236}">
                <a16:creationId xmlns:a16="http://schemas.microsoft.com/office/drawing/2014/main" id="{EBB295B5-F70D-7A5E-992C-1A2D781D57DE}"/>
              </a:ext>
            </a:extLst>
          </p:cNvPr>
          <p:cNvPicPr>
            <a:picLocks noChangeAspect="1"/>
          </p:cNvPicPr>
          <p:nvPr/>
        </p:nvPicPr>
        <p:blipFill rotWithShape="1">
          <a:blip r:embed="rId6"/>
          <a:srcRect l="27538" t="13710" r="23282" b="17243"/>
          <a:stretch/>
        </p:blipFill>
        <p:spPr>
          <a:xfrm>
            <a:off x="3274760" y="1095859"/>
            <a:ext cx="2137570" cy="1998720"/>
          </a:xfrm>
          <a:prstGeom prst="rect">
            <a:avLst/>
          </a:prstGeom>
          <a:ln>
            <a:noFill/>
          </a:ln>
        </p:spPr>
      </p:pic>
    </p:spTree>
    <p:extLst>
      <p:ext uri="{BB962C8B-B14F-4D97-AF65-F5344CB8AC3E}">
        <p14:creationId xmlns:p14="http://schemas.microsoft.com/office/powerpoint/2010/main" val="15651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A0F6CE-F78A-8D41-EC39-ADE8AABA7C7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22" name="Title 1">
            <a:extLst>
              <a:ext uri="{FF2B5EF4-FFF2-40B4-BE49-F238E27FC236}">
                <a16:creationId xmlns:a16="http://schemas.microsoft.com/office/drawing/2014/main" id="{CDC1147E-7524-D9AA-1C0F-8D57F903DF45}"/>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Replacement ratio</a:t>
            </a:r>
          </a:p>
        </p:txBody>
      </p:sp>
      <p:pic>
        <p:nvPicPr>
          <p:cNvPr id="2" name="Picture 1">
            <a:extLst>
              <a:ext uri="{FF2B5EF4-FFF2-40B4-BE49-F238E27FC236}">
                <a16:creationId xmlns:a16="http://schemas.microsoft.com/office/drawing/2014/main" id="{297B5BB0-ECAF-8175-182E-B78F00035414}"/>
              </a:ext>
            </a:extLst>
          </p:cNvPr>
          <p:cNvPicPr>
            <a:picLocks noChangeAspect="1"/>
          </p:cNvPicPr>
          <p:nvPr/>
        </p:nvPicPr>
        <p:blipFill>
          <a:blip r:embed="rId3"/>
          <a:stretch>
            <a:fillRect/>
          </a:stretch>
        </p:blipFill>
        <p:spPr>
          <a:xfrm>
            <a:off x="2647185" y="1621049"/>
            <a:ext cx="3849624" cy="3849624"/>
          </a:xfrm>
          <a:prstGeom prst="rect">
            <a:avLst/>
          </a:prstGeom>
        </p:spPr>
      </p:pic>
      <p:pic>
        <p:nvPicPr>
          <p:cNvPr id="3" name="Picture 2" descr="A semicircle to represent &quot;My CalSTRS benefit&quot;">
            <a:extLst>
              <a:ext uri="{FF2B5EF4-FFF2-40B4-BE49-F238E27FC236}">
                <a16:creationId xmlns:a16="http://schemas.microsoft.com/office/drawing/2014/main" id="{5D1C838A-DA9F-AF47-2532-214ED8E8A1A6}"/>
              </a:ext>
            </a:extLst>
          </p:cNvPr>
          <p:cNvPicPr>
            <a:picLocks noChangeAspect="1"/>
          </p:cNvPicPr>
          <p:nvPr/>
        </p:nvPicPr>
        <p:blipFill>
          <a:blip r:embed="rId4"/>
          <a:srcRect/>
          <a:stretch/>
        </p:blipFill>
        <p:spPr>
          <a:xfrm>
            <a:off x="2647185" y="1597381"/>
            <a:ext cx="1947635" cy="3890878"/>
          </a:xfrm>
          <a:prstGeom prst="rect">
            <a:avLst/>
          </a:prstGeom>
        </p:spPr>
      </p:pic>
      <p:sp>
        <p:nvSpPr>
          <p:cNvPr id="27" name="TextBox 26">
            <a:extLst>
              <a:ext uri="{FF2B5EF4-FFF2-40B4-BE49-F238E27FC236}">
                <a16:creationId xmlns:a16="http://schemas.microsoft.com/office/drawing/2014/main" id="{7BCB8E93-A82C-166C-24D6-BF35805FB6D9}"/>
              </a:ext>
            </a:extLst>
          </p:cNvPr>
          <p:cNvSpPr txBox="1"/>
          <p:nvPr/>
        </p:nvSpPr>
        <p:spPr>
          <a:xfrm>
            <a:off x="2795932" y="3222695"/>
            <a:ext cx="1650141"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My CalSTRS benefit</a:t>
            </a:r>
          </a:p>
        </p:txBody>
      </p:sp>
      <p:sp>
        <p:nvSpPr>
          <p:cNvPr id="9" name="TextBox 8">
            <a:extLst>
              <a:ext uri="{FF2B5EF4-FFF2-40B4-BE49-F238E27FC236}">
                <a16:creationId xmlns:a16="http://schemas.microsoft.com/office/drawing/2014/main" id="{A9683531-6B22-DFCB-0F12-401C0EBA4386}"/>
              </a:ext>
            </a:extLst>
          </p:cNvPr>
          <p:cNvSpPr txBox="1"/>
          <p:nvPr/>
        </p:nvSpPr>
        <p:spPr>
          <a:xfrm>
            <a:off x="4591376" y="3222695"/>
            <a:ext cx="1947635" cy="646331"/>
          </a:xfrm>
          <a:prstGeom prst="rect">
            <a:avLst/>
          </a:prstGeom>
          <a:noFill/>
        </p:spPr>
        <p:txBody>
          <a:bodyPr wrap="square" rtlCol="0" anchor="ctr">
            <a:spAutoFit/>
          </a:bodyPr>
          <a:lstStyle/>
          <a:p>
            <a:r>
              <a:rPr lang="en-US" b="1" dirty="0">
                <a:solidFill>
                  <a:schemeClr val="bg1"/>
                </a:solidFill>
                <a:latin typeface="Arial" panose="020B0604020202020204" pitchFamily="34" charset="0"/>
                <a:cs typeface="Arial" panose="020B0604020202020204" pitchFamily="34" charset="0"/>
              </a:rPr>
              <a:t>My savings and  investments</a:t>
            </a:r>
          </a:p>
        </p:txBody>
      </p:sp>
      <p:sp>
        <p:nvSpPr>
          <p:cNvPr id="11" name="TextBox 10">
            <a:extLst>
              <a:ext uri="{FF2B5EF4-FFF2-40B4-BE49-F238E27FC236}">
                <a16:creationId xmlns:a16="http://schemas.microsoft.com/office/drawing/2014/main" id="{9B02F374-CD54-038F-F357-AC6413764682}"/>
              </a:ext>
            </a:extLst>
          </p:cNvPr>
          <p:cNvSpPr txBox="1"/>
          <p:nvPr/>
        </p:nvSpPr>
        <p:spPr>
          <a:xfrm>
            <a:off x="206753" y="6159622"/>
            <a:ext cx="7704066" cy="584775"/>
          </a:xfrm>
          <a:prstGeom prst="rect">
            <a:avLst/>
          </a:prstGeom>
          <a:noFill/>
        </p:spPr>
        <p:txBody>
          <a:bodyPr wrap="square">
            <a:spAutoFit/>
          </a:bodyPr>
          <a:lstStyle/>
          <a:p>
            <a:pPr marL="285750" indent="-285750">
              <a:buBlip>
                <a:blip r:embed="rId5"/>
              </a:buBlip>
            </a:pPr>
            <a:r>
              <a:rPr lang="en-US" sz="1600" dirty="0">
                <a:solidFill>
                  <a:schemeClr val="bg1"/>
                </a:solidFill>
                <a:latin typeface="Arial" panose="020B0604020202020204" pitchFamily="34" charset="0"/>
                <a:cs typeface="Arial" panose="020B0604020202020204" pitchFamily="34" charset="0"/>
              </a:rPr>
              <a:t>Estimate your expenses in retirement and research supplemental savings plans and other income sources.</a:t>
            </a:r>
            <a:endParaRPr lang="en-US" sz="1600" dirty="0"/>
          </a:p>
        </p:txBody>
      </p:sp>
    </p:spTree>
    <p:extLst>
      <p:ext uri="{BB962C8B-B14F-4D97-AF65-F5344CB8AC3E}">
        <p14:creationId xmlns:p14="http://schemas.microsoft.com/office/powerpoint/2010/main" val="3203519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B5BB0-ECAF-8175-182E-B78F00035414}"/>
              </a:ext>
            </a:extLst>
          </p:cNvPr>
          <p:cNvPicPr>
            <a:picLocks noChangeAspect="1"/>
          </p:cNvPicPr>
          <p:nvPr/>
        </p:nvPicPr>
        <p:blipFill>
          <a:blip r:embed="rId3"/>
          <a:stretch>
            <a:fillRect/>
          </a:stretch>
        </p:blipFill>
        <p:spPr>
          <a:xfrm>
            <a:off x="296711" y="1922770"/>
            <a:ext cx="3849624" cy="3849624"/>
          </a:xfrm>
          <a:prstGeom prst="rect">
            <a:avLst/>
          </a:prstGeom>
        </p:spPr>
      </p:pic>
      <p:sp>
        <p:nvSpPr>
          <p:cNvPr id="5" name="Title 1">
            <a:extLst>
              <a:ext uri="{FF2B5EF4-FFF2-40B4-BE49-F238E27FC236}">
                <a16:creationId xmlns:a16="http://schemas.microsoft.com/office/drawing/2014/main" id="{0BA0F6CE-F78A-8D41-EC39-ADE8AABA7C7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22" name="Title 1">
            <a:extLst>
              <a:ext uri="{FF2B5EF4-FFF2-40B4-BE49-F238E27FC236}">
                <a16:creationId xmlns:a16="http://schemas.microsoft.com/office/drawing/2014/main" id="{CDC1147E-7524-D9AA-1C0F-8D57F903DF45}"/>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Replacement ratio</a:t>
            </a:r>
          </a:p>
        </p:txBody>
      </p:sp>
      <p:sp>
        <p:nvSpPr>
          <p:cNvPr id="17" name="TextBox 16">
            <a:extLst>
              <a:ext uri="{FF2B5EF4-FFF2-40B4-BE49-F238E27FC236}">
                <a16:creationId xmlns:a16="http://schemas.microsoft.com/office/drawing/2014/main" id="{621C6E8D-4F0B-C48E-416E-9ED3274AA431}"/>
              </a:ext>
            </a:extLst>
          </p:cNvPr>
          <p:cNvSpPr txBox="1"/>
          <p:nvPr/>
        </p:nvSpPr>
        <p:spPr>
          <a:xfrm>
            <a:off x="4191983" y="3817575"/>
            <a:ext cx="2144611" cy="789960"/>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Service credit</a:t>
            </a:r>
          </a:p>
          <a:p>
            <a:pPr algn="ctr"/>
            <a:r>
              <a:rPr lang="en-US" sz="1400" dirty="0">
                <a:solidFill>
                  <a:schemeClr val="bg1"/>
                </a:solidFill>
                <a:latin typeface="Arial" panose="020B0604020202020204" pitchFamily="34" charset="0"/>
                <a:cs typeface="Arial" panose="020B0604020202020204" pitchFamily="34" charset="0"/>
              </a:rPr>
              <a:t>9.000 earned + 20.000  additional by retirement</a:t>
            </a:r>
            <a:endParaRPr lang="en-US" sz="1400" b="1" dirty="0">
              <a:solidFill>
                <a:schemeClr val="bg1"/>
              </a:solidFill>
            </a:endParaRPr>
          </a:p>
        </p:txBody>
      </p:sp>
      <p:sp>
        <p:nvSpPr>
          <p:cNvPr id="18" name="TextBox 17">
            <a:extLst>
              <a:ext uri="{FF2B5EF4-FFF2-40B4-BE49-F238E27FC236}">
                <a16:creationId xmlns:a16="http://schemas.microsoft.com/office/drawing/2014/main" id="{FC73F680-CD25-88E0-06FA-9420E18F1768}"/>
              </a:ext>
            </a:extLst>
          </p:cNvPr>
          <p:cNvSpPr txBox="1"/>
          <p:nvPr/>
        </p:nvSpPr>
        <p:spPr>
          <a:xfrm>
            <a:off x="7150559" y="3847581"/>
            <a:ext cx="1282571" cy="574516"/>
          </a:xfrm>
          <a:prstGeom prst="rect">
            <a:avLst/>
          </a:prstGeom>
          <a:noFill/>
          <a:ln w="25400">
            <a:noFill/>
          </a:ln>
        </p:spPr>
        <p:txBody>
          <a:bodyPr wrap="square">
            <a:spAutoFit/>
          </a:bodyPr>
          <a:lstStyle/>
          <a:p>
            <a:pPr algn="ctr">
              <a:spcAft>
                <a:spcPts val="400"/>
              </a:spcAft>
            </a:pPr>
            <a:r>
              <a:rPr lang="en-US" sz="1400" b="1" dirty="0">
                <a:solidFill>
                  <a:schemeClr val="bg1"/>
                </a:solidFill>
                <a:latin typeface="Arial" panose="020B0604020202020204" pitchFamily="34" charset="0"/>
                <a:cs typeface="Arial" panose="020B0604020202020204" pitchFamily="34" charset="0"/>
              </a:rPr>
              <a:t>Age factor </a:t>
            </a:r>
          </a:p>
          <a:p>
            <a:pPr algn="ctr"/>
            <a:r>
              <a:rPr lang="en-US" sz="1400" dirty="0">
                <a:solidFill>
                  <a:schemeClr val="bg1"/>
                </a:solidFill>
                <a:latin typeface="Arial" panose="020B0604020202020204" pitchFamily="34" charset="0"/>
                <a:cs typeface="Arial" panose="020B0604020202020204" pitchFamily="34" charset="0"/>
              </a:rPr>
              <a:t>2% at age 62</a:t>
            </a:r>
            <a:endParaRPr lang="en-US" sz="1400" b="1" dirty="0">
              <a:solidFill>
                <a:schemeClr val="bg1"/>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64E682-5E77-C9D0-535A-AA4D77A86DAB}"/>
                  </a:ext>
                </a:extLst>
              </p:cNvPr>
              <p:cNvSpPr txBox="1"/>
              <p:nvPr/>
            </p:nvSpPr>
            <p:spPr>
              <a:xfrm>
                <a:off x="4378566" y="2893474"/>
                <a:ext cx="4765432" cy="954107"/>
              </a:xfrm>
              <a:prstGeom prst="rect">
                <a:avLst/>
              </a:prstGeom>
              <a:noFill/>
            </p:spPr>
            <p:txBody>
              <a:bodyPr wrap="square" rtlCol="0">
                <a:spAutoFit/>
              </a:bodyPr>
              <a:lstStyle/>
              <a:p>
                <a:pPr algn="ctr">
                  <a:spcAft>
                    <a:spcPts val="1200"/>
                  </a:spcAft>
                  <a:buSzPct val="100000"/>
                </a:pPr>
                <a:r>
                  <a:rPr lang="en-US" sz="5600" b="1" dirty="0">
                    <a:solidFill>
                      <a:schemeClr val="bg1"/>
                    </a:solidFill>
                    <a:latin typeface="Arial" panose="020B0604020202020204" pitchFamily="34" charset="0"/>
                    <a:cs typeface="Arial" panose="020B0604020202020204" pitchFamily="34" charset="0"/>
                  </a:rPr>
                  <a:t>29  </a:t>
                </a:r>
                <a14:m>
                  <m:oMath xmlns:m="http://schemas.openxmlformats.org/officeDocument/2006/math">
                    <m:r>
                      <a:rPr lang="en-US" sz="5600" b="1" i="1" smtClean="0">
                        <a:solidFill>
                          <a:srgbClr val="945FBF"/>
                        </a:solidFill>
                        <a:latin typeface="Cambria Math" panose="02040503050406030204" pitchFamily="18" charset="0"/>
                        <a:ea typeface="Cambria Math" panose="02040503050406030204" pitchFamily="18" charset="0"/>
                        <a:cs typeface="Arial" panose="020B0604020202020204" pitchFamily="34" charset="0"/>
                      </a:rPr>
                      <m:t>×</m:t>
                    </m:r>
                  </m:oMath>
                </a14:m>
                <a:r>
                  <a:rPr lang="en-US" sz="5600" b="1" dirty="0">
                    <a:solidFill>
                      <a:schemeClr val="bg1"/>
                    </a:solidFill>
                    <a:latin typeface="Arial" panose="020B0604020202020204" pitchFamily="34" charset="0"/>
                    <a:cs typeface="Arial" panose="020B0604020202020204" pitchFamily="34" charset="0"/>
                  </a:rPr>
                  <a:t>  0.020</a:t>
                </a:r>
                <a:endParaRPr lang="en-US" sz="5600" dirty="0">
                  <a:solidFill>
                    <a:schemeClr val="bg1"/>
                  </a:solidFill>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CF64E682-5E77-C9D0-535A-AA4D77A86DAB}"/>
                  </a:ext>
                </a:extLst>
              </p:cNvPr>
              <p:cNvSpPr txBox="1">
                <a:spLocks noRot="1" noChangeAspect="1" noMove="1" noResize="1" noEditPoints="1" noAdjustHandles="1" noChangeArrowheads="1" noChangeShapeType="1" noTextEdit="1"/>
              </p:cNvSpPr>
              <p:nvPr/>
            </p:nvSpPr>
            <p:spPr>
              <a:xfrm>
                <a:off x="4378566" y="2893474"/>
                <a:ext cx="4765432" cy="954107"/>
              </a:xfrm>
              <a:prstGeom prst="rect">
                <a:avLst/>
              </a:prstGeom>
              <a:blipFill>
                <a:blip r:embed="rId4"/>
                <a:stretch>
                  <a:fillRect t="-17949" b="-39744"/>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6DF14F7D-A3EC-7C2C-E0A7-CFA5A7AC392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3790" y="1931075"/>
            <a:ext cx="3884625" cy="3884625"/>
          </a:xfrm>
          <a:prstGeom prst="rect">
            <a:avLst/>
          </a:prstGeom>
        </p:spPr>
      </p:pic>
      <p:sp>
        <p:nvSpPr>
          <p:cNvPr id="11" name="TextBox 10">
            <a:extLst>
              <a:ext uri="{FF2B5EF4-FFF2-40B4-BE49-F238E27FC236}">
                <a16:creationId xmlns:a16="http://schemas.microsoft.com/office/drawing/2014/main" id="{57EED621-C850-C1C1-994E-652ECC5447B0}"/>
              </a:ext>
            </a:extLst>
          </p:cNvPr>
          <p:cNvSpPr txBox="1"/>
          <p:nvPr/>
        </p:nvSpPr>
        <p:spPr>
          <a:xfrm>
            <a:off x="660666" y="3223651"/>
            <a:ext cx="2082890" cy="1554272"/>
          </a:xfrm>
          <a:prstGeom prst="rect">
            <a:avLst/>
          </a:prstGeom>
          <a:noFill/>
        </p:spPr>
        <p:txBody>
          <a:bodyPr wrap="square" rtlCol="0" anchor="ctr">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Crystal’s retirement benefit</a:t>
            </a:r>
          </a:p>
          <a:p>
            <a:r>
              <a:rPr lang="en-US" dirty="0">
                <a:solidFill>
                  <a:schemeClr val="bg1"/>
                </a:solidFill>
                <a:latin typeface="Arial" panose="020B0604020202020204" pitchFamily="34" charset="0"/>
                <a:cs typeface="Arial" panose="020B0604020202020204" pitchFamily="34" charset="0"/>
              </a:rPr>
              <a:t>58% of final compensation</a:t>
            </a:r>
          </a:p>
        </p:txBody>
      </p:sp>
    </p:spTree>
    <p:extLst>
      <p:ext uri="{BB962C8B-B14F-4D97-AF65-F5344CB8AC3E}">
        <p14:creationId xmlns:p14="http://schemas.microsoft.com/office/powerpoint/2010/main" val="112557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A0F6CE-F78A-8D41-EC39-ADE8AABA7C7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0" name="TextBox 9">
            <a:extLst>
              <a:ext uri="{FF2B5EF4-FFF2-40B4-BE49-F238E27FC236}">
                <a16:creationId xmlns:a16="http://schemas.microsoft.com/office/drawing/2014/main" id="{75BE8C85-EB3C-2CF8-FDA1-6378603F8ED9}"/>
              </a:ext>
            </a:extLst>
          </p:cNvPr>
          <p:cNvSpPr txBox="1"/>
          <p:nvPr/>
        </p:nvSpPr>
        <p:spPr>
          <a:xfrm>
            <a:off x="6430974" y="2328675"/>
            <a:ext cx="2087893" cy="163121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Final compensation</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at higher pay rates.</a:t>
            </a:r>
          </a:p>
        </p:txBody>
      </p:sp>
      <p:sp>
        <p:nvSpPr>
          <p:cNvPr id="15" name="TextBox 14">
            <a:extLst>
              <a:ext uri="{FF2B5EF4-FFF2-40B4-BE49-F238E27FC236}">
                <a16:creationId xmlns:a16="http://schemas.microsoft.com/office/drawing/2014/main" id="{479F5D50-A373-97CD-C896-4241D50E1E35}"/>
              </a:ext>
            </a:extLst>
          </p:cNvPr>
          <p:cNvSpPr txBox="1"/>
          <p:nvPr/>
        </p:nvSpPr>
        <p:spPr>
          <a:xfrm>
            <a:off x="3522533" y="2328675"/>
            <a:ext cx="2087893" cy="17851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Age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factor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Retire later.</a:t>
            </a:r>
          </a:p>
        </p:txBody>
      </p:sp>
      <p:sp>
        <p:nvSpPr>
          <p:cNvPr id="20" name="TextBox 19">
            <a:extLst>
              <a:ext uri="{FF2B5EF4-FFF2-40B4-BE49-F238E27FC236}">
                <a16:creationId xmlns:a16="http://schemas.microsoft.com/office/drawing/2014/main" id="{9EF03E85-4946-0B83-A6BE-66E15CBABB3A}"/>
              </a:ext>
            </a:extLst>
          </p:cNvPr>
          <p:cNvSpPr txBox="1"/>
          <p:nvPr/>
        </p:nvSpPr>
        <p:spPr>
          <a:xfrm>
            <a:off x="614548" y="2328675"/>
            <a:ext cx="2087893" cy="2062103"/>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a:t>
            </a:r>
            <a:br>
              <a:rPr lang="en-US" sz="2200" b="1" dirty="0">
                <a:solidFill>
                  <a:schemeClr val="bg1"/>
                </a:solidFill>
                <a:latin typeface="Arial" panose="020B0604020202020204" pitchFamily="34" charset="0"/>
                <a:cs typeface="Arial" panose="020B0604020202020204" pitchFamily="34" charset="0"/>
              </a:rPr>
            </a:br>
            <a:r>
              <a:rPr lang="en-US" sz="2200" b="1" dirty="0">
                <a:solidFill>
                  <a:schemeClr val="bg1"/>
                </a:solidFill>
                <a:latin typeface="Arial" panose="020B0604020202020204" pitchFamily="34" charset="0"/>
                <a:cs typeface="Arial" panose="020B0604020202020204" pitchFamily="34" charset="0"/>
              </a:rPr>
              <a:t>credit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Work longer.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Purchase service credit.</a:t>
            </a:r>
          </a:p>
        </p:txBody>
      </p:sp>
      <p:sp>
        <p:nvSpPr>
          <p:cNvPr id="22" name="Title 1">
            <a:extLst>
              <a:ext uri="{FF2B5EF4-FFF2-40B4-BE49-F238E27FC236}">
                <a16:creationId xmlns:a16="http://schemas.microsoft.com/office/drawing/2014/main" id="{CDC1147E-7524-D9AA-1C0F-8D57F903DF45}"/>
              </a:ext>
            </a:extLst>
          </p:cNvPr>
          <p:cNvSpPr txBox="1">
            <a:spLocks noGrp="1"/>
          </p:cNvSpPr>
          <p:nvPr>
            <p:ph type="title" idx="4294967295"/>
          </p:nvPr>
        </p:nvSpPr>
        <p:spPr>
          <a:xfrm>
            <a:off x="1330804" y="8317"/>
            <a:ext cx="7317250"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Increasing your monthly benefit</a:t>
            </a:r>
          </a:p>
        </p:txBody>
      </p:sp>
      <p:sp>
        <p:nvSpPr>
          <p:cNvPr id="24" name="TextBox 23">
            <a:extLst>
              <a:ext uri="{FF2B5EF4-FFF2-40B4-BE49-F238E27FC236}">
                <a16:creationId xmlns:a16="http://schemas.microsoft.com/office/drawing/2014/main" id="{C6325F47-AC2E-FDB4-0ECD-4EF7DF3A91B6}"/>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Use the calculators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Read the </a:t>
            </a:r>
            <a:r>
              <a:rPr lang="en-US" sz="1600" i="1" dirty="0">
                <a:solidFill>
                  <a:schemeClr val="bg1"/>
                </a:solidFill>
                <a:latin typeface="Arial" panose="020B0604020202020204" pitchFamily="34" charset="0"/>
                <a:cs typeface="Arial" panose="020B0604020202020204" pitchFamily="34" charset="0"/>
              </a:rPr>
              <a:t>Purchase Additional Service Credit</a:t>
            </a:r>
            <a:r>
              <a:rPr lang="en-US" sz="1600" dirty="0">
                <a:solidFill>
                  <a:schemeClr val="bg1"/>
                </a:solidFill>
                <a:latin typeface="Arial" panose="020B0604020202020204" pitchFamily="34" charset="0"/>
                <a:cs typeface="Arial" panose="020B0604020202020204" pitchFamily="34" charset="0"/>
              </a:rPr>
              <a:t> fact sheet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9628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wipe(left)">
                                      <p:cBhvr>
                                        <p:cTn id="7" dur="750"/>
                                        <p:tgtEl>
                                          <p:spTgt spid="20">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0">
                                            <p:txEl>
                                              <p:pRg st="2" end="2"/>
                                            </p:txEl>
                                          </p:spTgt>
                                        </p:tgtEl>
                                        <p:attrNameLst>
                                          <p:attrName>style.visibility</p:attrName>
                                        </p:attrNameLst>
                                      </p:cBhvr>
                                      <p:to>
                                        <p:strVal val="visible"/>
                                      </p:to>
                                    </p:set>
                                    <p:animEffect transition="in" filter="wipe(left)">
                                      <p:cBhvr>
                                        <p:cTn id="10" dur="750"/>
                                        <p:tgtEl>
                                          <p:spTgt spid="2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left)">
                                      <p:cBhvr>
                                        <p:cTn id="15" dur="750"/>
                                        <p:tgtEl>
                                          <p:spTgt spid="1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wipe(left)">
                                      <p:cBhvr>
                                        <p:cTn id="18" dur="750"/>
                                        <p:tgtEl>
                                          <p:spTgt spid="1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left)">
                                      <p:cBhvr>
                                        <p:cTn id="23" dur="75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8B48-769D-E299-EB12-CF5BE0BC9374}"/>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Extra-pay assignments</a:t>
            </a:r>
          </a:p>
        </p:txBody>
      </p:sp>
      <p:sp>
        <p:nvSpPr>
          <p:cNvPr id="5" name="Title 1">
            <a:extLst>
              <a:ext uri="{FF2B5EF4-FFF2-40B4-BE49-F238E27FC236}">
                <a16:creationId xmlns:a16="http://schemas.microsoft.com/office/drawing/2014/main" id="{FF305924-31E2-EEDE-104D-2E0BDD8B31A3}"/>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19" name="Rectangle 18">
            <a:extLst>
              <a:ext uri="{FF2B5EF4-FFF2-40B4-BE49-F238E27FC236}">
                <a16:creationId xmlns:a16="http://schemas.microsoft.com/office/drawing/2014/main" id="{0ED64B69-B27F-451C-2794-49F4753F096F}"/>
              </a:ext>
              <a:ext uri="{C183D7F6-B498-43B3-948B-1728B52AA6E4}">
                <adec:decorative xmlns:adec="http://schemas.microsoft.com/office/drawing/2017/decorative" val="1"/>
              </a:ext>
            </a:extLst>
          </p:cNvPr>
          <p:cNvSpPr/>
          <p:nvPr/>
        </p:nvSpPr>
        <p:spPr>
          <a:xfrm>
            <a:off x="552322" y="4255450"/>
            <a:ext cx="1405354" cy="445425"/>
          </a:xfrm>
          <a:prstGeom prst="rect">
            <a:avLst/>
          </a:prstGeom>
          <a:noFill/>
          <a:ln w="25400">
            <a:solidFill>
              <a:srgbClr val="945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DD81764-12B7-7857-F6B0-7572F7C6608F}"/>
              </a:ext>
              <a:ext uri="{C183D7F6-B498-43B3-948B-1728B52AA6E4}">
                <adec:decorative xmlns:adec="http://schemas.microsoft.com/office/drawing/2017/decorative" val="1"/>
              </a:ext>
            </a:extLst>
          </p:cNvPr>
          <p:cNvCxnSpPr>
            <a:cxnSpLocks/>
          </p:cNvCxnSpPr>
          <p:nvPr/>
        </p:nvCxnSpPr>
        <p:spPr>
          <a:xfrm>
            <a:off x="4153541" y="2403891"/>
            <a:ext cx="4990459"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97455BD-C505-6001-02E4-CF0C848F317D}"/>
              </a:ext>
            </a:extLst>
          </p:cNvPr>
          <p:cNvSpPr txBox="1"/>
          <p:nvPr/>
        </p:nvSpPr>
        <p:spPr>
          <a:xfrm>
            <a:off x="4153541" y="2645707"/>
            <a:ext cx="4438137" cy="1708160"/>
          </a:xfrm>
          <a:prstGeom prst="rect">
            <a:avLst/>
          </a:prstGeom>
          <a:noFill/>
        </p:spPr>
        <p:txBody>
          <a:bodyPr wrap="square">
            <a:spAutoFit/>
          </a:bodyPr>
          <a:lstStyle/>
          <a:p>
            <a:pPr marL="285750" indent="-285750">
              <a:spcAft>
                <a:spcPts val="600"/>
              </a:spcAft>
              <a:buBlip>
                <a:blip r:embed="rId3"/>
              </a:buBlip>
            </a:pPr>
            <a:r>
              <a:rPr lang="en-US" sz="2000" dirty="0">
                <a:solidFill>
                  <a:schemeClr val="bg1"/>
                </a:solidFill>
                <a:latin typeface="Arial" panose="020B0604020202020204" pitchFamily="34" charset="0"/>
                <a:cs typeface="Arial" panose="020B0604020202020204" pitchFamily="34" charset="0"/>
              </a:rPr>
              <a:t>View your account balance on </a:t>
            </a:r>
            <a:r>
              <a:rPr lang="en-US" sz="2000" i="1" dirty="0" err="1">
                <a:solidFill>
                  <a:schemeClr val="bg1"/>
                </a:solidFill>
                <a:latin typeface="Arial" panose="020B0604020202020204" pitchFamily="34" charset="0"/>
                <a:cs typeface="Arial" panose="020B0604020202020204" pitchFamily="34" charset="0"/>
              </a:rPr>
              <a:t>my</a:t>
            </a:r>
            <a:r>
              <a:rPr lang="en-US" sz="2000" dirty="0" err="1">
                <a:solidFill>
                  <a:schemeClr val="bg1"/>
                </a:solidFill>
                <a:latin typeface="Arial" panose="020B0604020202020204" pitchFamily="34" charset="0"/>
                <a:cs typeface="Arial" panose="020B0604020202020204" pitchFamily="34" charset="0"/>
              </a:rPr>
              <a:t>CalSTRS</a:t>
            </a:r>
            <a:r>
              <a:rPr lang="en-US" sz="20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2000" dirty="0">
                <a:solidFill>
                  <a:schemeClr val="bg1"/>
                </a:solidFill>
                <a:latin typeface="Arial" panose="020B0604020202020204" pitchFamily="34" charset="0"/>
                <a:cs typeface="Arial" panose="020B0604020202020204" pitchFamily="34" charset="0"/>
              </a:rPr>
              <a:t>Consider working extra-pay assignments to increase your account balance.</a:t>
            </a:r>
            <a:endParaRPr lang="en-US" sz="2000" dirty="0">
              <a:solidFill>
                <a:schemeClr val="bg1"/>
              </a:solidFill>
            </a:endParaRPr>
          </a:p>
        </p:txBody>
      </p:sp>
      <p:cxnSp>
        <p:nvCxnSpPr>
          <p:cNvPr id="23" name="Straight Connector 22">
            <a:extLst>
              <a:ext uri="{FF2B5EF4-FFF2-40B4-BE49-F238E27FC236}">
                <a16:creationId xmlns:a16="http://schemas.microsoft.com/office/drawing/2014/main" id="{8F608E6F-CA3D-CAA9-7002-10C12969133D}"/>
              </a:ext>
              <a:ext uri="{C183D7F6-B498-43B3-948B-1728B52AA6E4}">
                <adec:decorative xmlns:adec="http://schemas.microsoft.com/office/drawing/2017/decorative" val="1"/>
              </a:ext>
            </a:extLst>
          </p:cNvPr>
          <p:cNvCxnSpPr>
            <a:cxnSpLocks/>
          </p:cNvCxnSpPr>
          <p:nvPr/>
        </p:nvCxnSpPr>
        <p:spPr>
          <a:xfrm>
            <a:off x="4238862" y="4553065"/>
            <a:ext cx="4905138"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pic>
        <p:nvPicPr>
          <p:cNvPr id="24" name="Picture 23" descr="CalSTRS Hybrid model: Traditional Defined Benefit, Cash Balance, and Defined Contribution.">
            <a:extLst>
              <a:ext uri="{FF2B5EF4-FFF2-40B4-BE49-F238E27FC236}">
                <a16:creationId xmlns:a16="http://schemas.microsoft.com/office/drawing/2014/main" id="{CC5D0A27-B031-1EE4-EADD-A90FA8D9ED95}"/>
              </a:ext>
            </a:extLst>
          </p:cNvPr>
          <p:cNvPicPr>
            <a:picLocks noChangeAspect="1"/>
          </p:cNvPicPr>
          <p:nvPr/>
        </p:nvPicPr>
        <p:blipFill>
          <a:blip r:embed="rId4"/>
          <a:srcRect/>
          <a:stretch/>
        </p:blipFill>
        <p:spPr>
          <a:xfrm>
            <a:off x="-55325" y="1391477"/>
            <a:ext cx="4364029" cy="4292681"/>
          </a:xfrm>
          <a:prstGeom prst="rect">
            <a:avLst/>
          </a:prstGeom>
        </p:spPr>
      </p:pic>
      <p:sp>
        <p:nvSpPr>
          <p:cNvPr id="25" name="Rectangle 24">
            <a:extLst>
              <a:ext uri="{FF2B5EF4-FFF2-40B4-BE49-F238E27FC236}">
                <a16:creationId xmlns:a16="http://schemas.microsoft.com/office/drawing/2014/main" id="{4E735E3B-D3F9-04D4-C9FA-FFD542539B3C}"/>
              </a:ext>
              <a:ext uri="{C183D7F6-B498-43B3-948B-1728B52AA6E4}">
                <adec:decorative xmlns:adec="http://schemas.microsoft.com/office/drawing/2017/decorative" val="1"/>
              </a:ext>
            </a:extLst>
          </p:cNvPr>
          <p:cNvSpPr/>
          <p:nvPr/>
        </p:nvSpPr>
        <p:spPr>
          <a:xfrm>
            <a:off x="666622" y="3918908"/>
            <a:ext cx="1405354" cy="445425"/>
          </a:xfrm>
          <a:prstGeom prst="rect">
            <a:avLst/>
          </a:prstGeom>
          <a:noFill/>
          <a:ln w="25400">
            <a:solidFill>
              <a:srgbClr val="945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23D192C-5FAF-287D-F084-33F712E3F1E5}"/>
              </a:ext>
              <a:ext uri="{C183D7F6-B498-43B3-948B-1728B52AA6E4}">
                <adec:decorative xmlns:adec="http://schemas.microsoft.com/office/drawing/2017/decorative" val="1"/>
              </a:ext>
            </a:extLst>
          </p:cNvPr>
          <p:cNvCxnSpPr>
            <a:cxnSpLocks/>
          </p:cNvCxnSpPr>
          <p:nvPr/>
        </p:nvCxnSpPr>
        <p:spPr>
          <a:xfrm>
            <a:off x="1375649" y="4356028"/>
            <a:ext cx="0" cy="1402951"/>
          </a:xfrm>
          <a:prstGeom prst="line">
            <a:avLst/>
          </a:prstGeom>
          <a:ln w="25400">
            <a:solidFill>
              <a:srgbClr val="945FB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2476EF-824C-A16E-FE6C-2306863206EB}"/>
              </a:ext>
              <a:ext uri="{C183D7F6-B498-43B3-948B-1728B52AA6E4}">
                <adec:decorative xmlns:adec="http://schemas.microsoft.com/office/drawing/2017/decorative" val="1"/>
              </a:ext>
            </a:extLst>
          </p:cNvPr>
          <p:cNvCxnSpPr>
            <a:cxnSpLocks/>
          </p:cNvCxnSpPr>
          <p:nvPr/>
        </p:nvCxnSpPr>
        <p:spPr>
          <a:xfrm>
            <a:off x="1366443" y="5758979"/>
            <a:ext cx="423447" cy="0"/>
          </a:xfrm>
          <a:prstGeom prst="line">
            <a:avLst/>
          </a:prstGeom>
          <a:ln w="25400">
            <a:solidFill>
              <a:srgbClr val="945FB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EEE5213-0CF8-7724-FCCA-2DEFC801E854}"/>
              </a:ext>
            </a:extLst>
          </p:cNvPr>
          <p:cNvSpPr txBox="1"/>
          <p:nvPr/>
        </p:nvSpPr>
        <p:spPr>
          <a:xfrm>
            <a:off x="1669240" y="4935442"/>
            <a:ext cx="4479511" cy="1631216"/>
          </a:xfrm>
          <a:prstGeom prst="rect">
            <a:avLst/>
          </a:prstGeom>
          <a:solidFill>
            <a:schemeClr val="bg1"/>
          </a:solidFill>
          <a:ln w="25400">
            <a:solidFill>
              <a:srgbClr val="945FBF"/>
            </a:solidFill>
          </a:ln>
        </p:spPr>
        <p:txBody>
          <a:bodyPr wrap="square" rtlCol="0">
            <a:spAutoFit/>
          </a:bodyPr>
          <a:lstStyle/>
          <a:p>
            <a:pPr>
              <a:spcAft>
                <a:spcPts val="600"/>
              </a:spcAft>
            </a:pPr>
            <a:r>
              <a:rPr lang="en-US" b="1" dirty="0">
                <a:solidFill>
                  <a:srgbClr val="32004F"/>
                </a:solidFill>
                <a:latin typeface="Arial" panose="020B0604020202020204" pitchFamily="34" charset="0"/>
                <a:cs typeface="Arial" panose="020B0604020202020204" pitchFamily="34" charset="0"/>
              </a:rPr>
              <a:t>Defined Benefit Supplement account</a:t>
            </a:r>
          </a:p>
          <a:p>
            <a:pPr marL="285750" indent="-285750">
              <a:buBlip>
                <a:blip r:embed="rId5"/>
              </a:buBlip>
            </a:pPr>
            <a:r>
              <a:rPr lang="en-US" dirty="0">
                <a:solidFill>
                  <a:srgbClr val="112D18"/>
                </a:solidFill>
                <a:latin typeface="Arial" panose="020B0604020202020204" pitchFamily="34" charset="0"/>
                <a:cs typeface="Arial" panose="020B0604020202020204" pitchFamily="34" charset="0"/>
              </a:rPr>
              <a:t>Member contribution rate: </a:t>
            </a:r>
          </a:p>
          <a:p>
            <a:pPr marL="569214" indent="-285750">
              <a:buBlip>
                <a:blip r:embed="rId5"/>
              </a:buBlip>
            </a:pPr>
            <a:r>
              <a:rPr lang="en-US" dirty="0">
                <a:solidFill>
                  <a:srgbClr val="112D18"/>
                </a:solidFill>
                <a:latin typeface="Arial" panose="020B0604020202020204" pitchFamily="34" charset="0"/>
                <a:cs typeface="Arial" panose="020B0604020202020204" pitchFamily="34" charset="0"/>
              </a:rPr>
              <a:t>8% for CalSTRS 2% at 60 members.</a:t>
            </a:r>
          </a:p>
          <a:p>
            <a:pPr marL="569214" indent="-285750">
              <a:spcAft>
                <a:spcPts val="600"/>
              </a:spcAft>
              <a:buBlip>
                <a:blip r:embed="rId5"/>
              </a:buBlip>
            </a:pPr>
            <a:r>
              <a:rPr lang="en-US" dirty="0">
                <a:solidFill>
                  <a:srgbClr val="112D18"/>
                </a:solidFill>
                <a:latin typeface="Arial" panose="020B0604020202020204" pitchFamily="34" charset="0"/>
                <a:cs typeface="Arial" panose="020B0604020202020204" pitchFamily="34" charset="0"/>
              </a:rPr>
              <a:t>9% for CalSTRS 2% at 62 members.</a:t>
            </a:r>
          </a:p>
          <a:p>
            <a:pPr marL="285750" indent="-285750">
              <a:spcAft>
                <a:spcPts val="1200"/>
              </a:spcAft>
              <a:buBlip>
                <a:blip r:embed="rId5"/>
              </a:buBlip>
            </a:pPr>
            <a:r>
              <a:rPr lang="en-US" dirty="0">
                <a:solidFill>
                  <a:srgbClr val="112D18"/>
                </a:solidFill>
                <a:latin typeface="Arial" panose="020B0604020202020204" pitchFamily="34" charset="0"/>
                <a:cs typeface="Arial" panose="020B0604020202020204" pitchFamily="34" charset="0"/>
              </a:rPr>
              <a:t>Employer contribution rate is 8%.</a:t>
            </a:r>
          </a:p>
        </p:txBody>
      </p:sp>
    </p:spTree>
    <p:extLst>
      <p:ext uri="{BB962C8B-B14F-4D97-AF65-F5344CB8AC3E}">
        <p14:creationId xmlns:p14="http://schemas.microsoft.com/office/powerpoint/2010/main" val="3581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7526B6-0E3F-5F56-8F82-4C8A4E508E57}"/>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Defined Benefit Supplement distributions</a:t>
            </a:r>
          </a:p>
        </p:txBody>
      </p:sp>
      <p:sp>
        <p:nvSpPr>
          <p:cNvPr id="9" name="Title 1">
            <a:extLst>
              <a:ext uri="{FF2B5EF4-FFF2-40B4-BE49-F238E27FC236}">
                <a16:creationId xmlns:a16="http://schemas.microsoft.com/office/drawing/2014/main" id="{63DF69A7-FFBC-1039-0325-49E1CE0371A0}"/>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04</a:t>
            </a:r>
          </a:p>
        </p:txBody>
      </p:sp>
      <p:sp>
        <p:nvSpPr>
          <p:cNvPr id="28" name="TextBox 27">
            <a:extLst>
              <a:ext uri="{FF2B5EF4-FFF2-40B4-BE49-F238E27FC236}">
                <a16:creationId xmlns:a16="http://schemas.microsoft.com/office/drawing/2014/main" id="{AE026931-ED47-4CD2-DEA6-CC0D23860AB6}"/>
              </a:ext>
            </a:extLst>
          </p:cNvPr>
          <p:cNvSpPr txBox="1"/>
          <p:nvPr/>
        </p:nvSpPr>
        <p:spPr>
          <a:xfrm>
            <a:off x="1446983" y="3003327"/>
            <a:ext cx="3050046" cy="1231106"/>
          </a:xfrm>
          <a:prstGeom prst="rect">
            <a:avLst/>
          </a:prstGeom>
          <a:noFill/>
        </p:spPr>
        <p:txBody>
          <a:bodyPr wrap="square" tIns="182880" bIns="182880" rtlCol="0" anchor="ctr">
            <a:spAutoFit/>
          </a:bodyPr>
          <a:lstStyle/>
          <a:p>
            <a:pPr algn="ctr"/>
            <a:r>
              <a:rPr lang="en-US" sz="5600" b="1" dirty="0">
                <a:solidFill>
                  <a:schemeClr val="bg1"/>
                </a:solidFill>
                <a:latin typeface="Arial" panose="020B0604020202020204" pitchFamily="34" charset="0"/>
                <a:cs typeface="Arial" panose="020B0604020202020204" pitchFamily="34" charset="0"/>
              </a:rPr>
              <a:t>Choices</a:t>
            </a:r>
          </a:p>
        </p:txBody>
      </p:sp>
      <p:sp>
        <p:nvSpPr>
          <p:cNvPr id="26" name="TextBox 25">
            <a:extLst>
              <a:ext uri="{FF2B5EF4-FFF2-40B4-BE49-F238E27FC236}">
                <a16:creationId xmlns:a16="http://schemas.microsoft.com/office/drawing/2014/main" id="{4A8700F0-4ADE-7BA3-FD4D-392ED57CF22A}"/>
              </a:ext>
            </a:extLst>
          </p:cNvPr>
          <p:cNvSpPr txBox="1"/>
          <p:nvPr/>
        </p:nvSpPr>
        <p:spPr>
          <a:xfrm>
            <a:off x="5497345" y="2022072"/>
            <a:ext cx="2295206" cy="800219"/>
          </a:xfrm>
          <a:prstGeom prst="rect">
            <a:avLst/>
          </a:prstGeom>
          <a:solidFill>
            <a:srgbClr val="945FBF"/>
          </a:solidFill>
        </p:spPr>
        <p:txBody>
          <a:bodyPr wrap="square" tIns="182880" bIns="18288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Lump sum</a:t>
            </a:r>
          </a:p>
        </p:txBody>
      </p:sp>
      <p:sp>
        <p:nvSpPr>
          <p:cNvPr id="24" name="TextBox 23">
            <a:extLst>
              <a:ext uri="{FF2B5EF4-FFF2-40B4-BE49-F238E27FC236}">
                <a16:creationId xmlns:a16="http://schemas.microsoft.com/office/drawing/2014/main" id="{B66EE93D-CE0A-9D68-8F90-D2CD560170F9}"/>
              </a:ext>
            </a:extLst>
          </p:cNvPr>
          <p:cNvSpPr txBox="1"/>
          <p:nvPr/>
        </p:nvSpPr>
        <p:spPr>
          <a:xfrm>
            <a:off x="5497345" y="3224907"/>
            <a:ext cx="2295206" cy="800219"/>
          </a:xfrm>
          <a:prstGeom prst="rect">
            <a:avLst/>
          </a:prstGeom>
          <a:solidFill>
            <a:srgbClr val="945FBF"/>
          </a:solidFill>
        </p:spPr>
        <p:txBody>
          <a:bodyPr wrap="square" tIns="182880" bIns="18288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Annuity</a:t>
            </a:r>
          </a:p>
        </p:txBody>
      </p:sp>
      <p:sp>
        <p:nvSpPr>
          <p:cNvPr id="22" name="TextBox 21">
            <a:extLst>
              <a:ext uri="{FF2B5EF4-FFF2-40B4-BE49-F238E27FC236}">
                <a16:creationId xmlns:a16="http://schemas.microsoft.com/office/drawing/2014/main" id="{1EE428F9-710B-BB57-816F-B0CC453375DE}"/>
              </a:ext>
            </a:extLst>
          </p:cNvPr>
          <p:cNvSpPr txBox="1"/>
          <p:nvPr/>
        </p:nvSpPr>
        <p:spPr>
          <a:xfrm>
            <a:off x="5497345" y="4415468"/>
            <a:ext cx="2295206" cy="800219"/>
          </a:xfrm>
          <a:prstGeom prst="rect">
            <a:avLst/>
          </a:prstGeom>
          <a:solidFill>
            <a:srgbClr val="945FBF"/>
          </a:solidFill>
        </p:spPr>
        <p:txBody>
          <a:bodyPr wrap="square" tIns="182880" bIns="182880" rtlCol="0" anchor="ctr">
            <a:spAutoFit/>
          </a:bodyPr>
          <a:lstStyle/>
          <a:p>
            <a:pPr algn="ctr"/>
            <a:r>
              <a:rPr lang="en-US" sz="2800" b="1" dirty="0">
                <a:solidFill>
                  <a:schemeClr val="bg1"/>
                </a:solidFill>
                <a:latin typeface="Arial" panose="020B0604020202020204" pitchFamily="34" charset="0"/>
                <a:cs typeface="Arial" panose="020B0604020202020204" pitchFamily="34" charset="0"/>
              </a:rPr>
              <a:t>Combo</a:t>
            </a:r>
          </a:p>
        </p:txBody>
      </p:sp>
      <p:sp>
        <p:nvSpPr>
          <p:cNvPr id="34" name="TextBox 33">
            <a:extLst>
              <a:ext uri="{FF2B5EF4-FFF2-40B4-BE49-F238E27FC236}">
                <a16:creationId xmlns:a16="http://schemas.microsoft.com/office/drawing/2014/main" id="{DAE82C53-7458-FE23-AB31-DEBB0038471E}"/>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Watch the </a:t>
            </a:r>
            <a:r>
              <a:rPr lang="en-US" sz="1600" i="1" dirty="0">
                <a:solidFill>
                  <a:schemeClr val="bg1"/>
                </a:solidFill>
                <a:latin typeface="Arial" panose="020B0604020202020204" pitchFamily="34" charset="0"/>
                <a:cs typeface="Arial" panose="020B0604020202020204" pitchFamily="34" charset="0"/>
              </a:rPr>
              <a:t>Defined Benefit Supplement </a:t>
            </a:r>
            <a:r>
              <a:rPr lang="en-US" sz="1600" dirty="0">
                <a:solidFill>
                  <a:schemeClr val="bg1"/>
                </a:solidFill>
                <a:latin typeface="Arial" panose="020B0604020202020204" pitchFamily="34" charset="0"/>
                <a:cs typeface="Arial" panose="020B0604020202020204" pitchFamily="34" charset="0"/>
              </a:rPr>
              <a:t>video series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/videos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Tree>
    <p:extLst>
      <p:ext uri="{BB962C8B-B14F-4D97-AF65-F5344CB8AC3E}">
        <p14:creationId xmlns:p14="http://schemas.microsoft.com/office/powerpoint/2010/main" val="30397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6E68E34-8172-659F-F5F8-6BE61EC6B75C}"/>
              </a:ext>
              <a:ext uri="{C183D7F6-B498-43B3-948B-1728B52AA6E4}">
                <adec:decorative xmlns:adec="http://schemas.microsoft.com/office/drawing/2017/decorative" val="1"/>
              </a:ext>
            </a:extLst>
          </p:cNvPr>
          <p:cNvSpPr/>
          <p:nvPr/>
        </p:nvSpPr>
        <p:spPr>
          <a:xfrm>
            <a:off x="1566458" y="2171864"/>
            <a:ext cx="1709638" cy="322602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E7C27B-AC40-4029-398D-1E21CD176C84}"/>
              </a:ext>
              <a:ext uri="{C183D7F6-B498-43B3-948B-1728B52AA6E4}">
                <adec:decorative xmlns:adec="http://schemas.microsoft.com/office/drawing/2017/decorative" val="1"/>
              </a:ext>
            </a:extLst>
          </p:cNvPr>
          <p:cNvSpPr/>
          <p:nvPr/>
        </p:nvSpPr>
        <p:spPr>
          <a:xfrm>
            <a:off x="449399" y="1235349"/>
            <a:ext cx="1709638" cy="3881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86EAB8FB-4EA7-0489-AA5E-1C83469B7CBF}"/>
              </a:ext>
            </a:extLst>
          </p:cNvPr>
          <p:cNvSpPr txBox="1">
            <a:spLocks/>
          </p:cNvSpPr>
          <p:nvPr/>
        </p:nvSpPr>
        <p:spPr>
          <a:xfrm>
            <a:off x="3930252" y="2332954"/>
            <a:ext cx="958143" cy="596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200" b="1" dirty="0">
                <a:solidFill>
                  <a:srgbClr val="945FBF"/>
                </a:solidFill>
                <a:latin typeface="Arial" panose="020B0604020202020204" pitchFamily="34" charset="0"/>
                <a:cs typeface="Arial" panose="020B0604020202020204" pitchFamily="34" charset="0"/>
              </a:rPr>
              <a:t>01</a:t>
            </a:r>
          </a:p>
        </p:txBody>
      </p:sp>
      <p:sp>
        <p:nvSpPr>
          <p:cNvPr id="21" name="Subtitle 2">
            <a:extLst>
              <a:ext uri="{FF2B5EF4-FFF2-40B4-BE49-F238E27FC236}">
                <a16:creationId xmlns:a16="http://schemas.microsoft.com/office/drawing/2014/main" id="{8AC257B6-7086-C647-BBCA-5C16EF948962}"/>
              </a:ext>
            </a:extLst>
          </p:cNvPr>
          <p:cNvSpPr txBox="1">
            <a:spLocks/>
          </p:cNvSpPr>
          <p:nvPr/>
        </p:nvSpPr>
        <p:spPr>
          <a:xfrm>
            <a:off x="4888395" y="2360454"/>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Discover what benefits are available to you.</a:t>
            </a:r>
          </a:p>
        </p:txBody>
      </p:sp>
      <p:sp>
        <p:nvSpPr>
          <p:cNvPr id="22" name="Subtitle 2">
            <a:extLst>
              <a:ext uri="{FF2B5EF4-FFF2-40B4-BE49-F238E27FC236}">
                <a16:creationId xmlns:a16="http://schemas.microsoft.com/office/drawing/2014/main" id="{7D618935-AE4C-5AF7-ACB9-766EF376FE2B}"/>
              </a:ext>
            </a:extLst>
          </p:cNvPr>
          <p:cNvSpPr txBox="1">
            <a:spLocks/>
          </p:cNvSpPr>
          <p:nvPr/>
        </p:nvSpPr>
        <p:spPr>
          <a:xfrm>
            <a:off x="3930252" y="3160889"/>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945FBF"/>
                </a:solidFill>
                <a:latin typeface="Arial" panose="020B0604020202020204" pitchFamily="34" charset="0"/>
                <a:cs typeface="Arial" panose="020B0604020202020204" pitchFamily="34" charset="0"/>
              </a:rPr>
              <a:t>02</a:t>
            </a:r>
          </a:p>
        </p:txBody>
      </p:sp>
      <p:sp>
        <p:nvSpPr>
          <p:cNvPr id="23" name="Subtitle 2">
            <a:extLst>
              <a:ext uri="{FF2B5EF4-FFF2-40B4-BE49-F238E27FC236}">
                <a16:creationId xmlns:a16="http://schemas.microsoft.com/office/drawing/2014/main" id="{0A40469F-11CF-68C5-21BE-9DAE26D65832}"/>
              </a:ext>
            </a:extLst>
          </p:cNvPr>
          <p:cNvSpPr txBox="1">
            <a:spLocks/>
          </p:cNvSpPr>
          <p:nvPr/>
        </p:nvSpPr>
        <p:spPr>
          <a:xfrm>
            <a:off x="4888395" y="3199245"/>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Learn the basic benefit eligibility requirements.</a:t>
            </a:r>
          </a:p>
        </p:txBody>
      </p:sp>
      <p:sp>
        <p:nvSpPr>
          <p:cNvPr id="24" name="Subtitle 2">
            <a:extLst>
              <a:ext uri="{FF2B5EF4-FFF2-40B4-BE49-F238E27FC236}">
                <a16:creationId xmlns:a16="http://schemas.microsoft.com/office/drawing/2014/main" id="{37DFD61E-9982-8DA4-913C-4C496C511EAC}"/>
              </a:ext>
            </a:extLst>
          </p:cNvPr>
          <p:cNvSpPr txBox="1">
            <a:spLocks/>
          </p:cNvSpPr>
          <p:nvPr/>
        </p:nvSpPr>
        <p:spPr>
          <a:xfrm>
            <a:off x="3930252" y="3985333"/>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945FBF"/>
                </a:solidFill>
                <a:latin typeface="Arial" panose="020B0604020202020204" pitchFamily="34" charset="0"/>
                <a:cs typeface="Arial" panose="020B0604020202020204" pitchFamily="34" charset="0"/>
              </a:rPr>
              <a:t>03</a:t>
            </a:r>
          </a:p>
        </p:txBody>
      </p:sp>
      <p:sp>
        <p:nvSpPr>
          <p:cNvPr id="19" name="Title 1">
            <a:extLst>
              <a:ext uri="{FF2B5EF4-FFF2-40B4-BE49-F238E27FC236}">
                <a16:creationId xmlns:a16="http://schemas.microsoft.com/office/drawing/2014/main" id="{84E8DD7C-4682-CD35-FDD4-A56BFA5C2D3C}"/>
              </a:ext>
            </a:extLst>
          </p:cNvPr>
          <p:cNvSpPr txBox="1">
            <a:spLocks noGrp="1"/>
          </p:cNvSpPr>
          <p:nvPr>
            <p:ph type="title" idx="4294967295"/>
          </p:nvPr>
        </p:nvSpPr>
        <p:spPr>
          <a:xfrm>
            <a:off x="4081507" y="1149339"/>
            <a:ext cx="4049622" cy="10225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Objectives</a:t>
            </a:r>
          </a:p>
        </p:txBody>
      </p:sp>
      <p:sp>
        <p:nvSpPr>
          <p:cNvPr id="26" name="Subtitle 2">
            <a:extLst>
              <a:ext uri="{FF2B5EF4-FFF2-40B4-BE49-F238E27FC236}">
                <a16:creationId xmlns:a16="http://schemas.microsoft.com/office/drawing/2014/main" id="{84DCD72E-A34F-58E5-E916-03AC5D7960AA}"/>
              </a:ext>
            </a:extLst>
          </p:cNvPr>
          <p:cNvSpPr txBox="1">
            <a:spLocks/>
          </p:cNvSpPr>
          <p:nvPr/>
        </p:nvSpPr>
        <p:spPr>
          <a:xfrm>
            <a:off x="3930252" y="4801519"/>
            <a:ext cx="958143" cy="5963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4200" b="1" dirty="0">
                <a:solidFill>
                  <a:srgbClr val="945FBF"/>
                </a:solidFill>
                <a:latin typeface="Arial" panose="020B0604020202020204" pitchFamily="34" charset="0"/>
                <a:cs typeface="Arial" panose="020B0604020202020204" pitchFamily="34" charset="0"/>
              </a:rPr>
              <a:t>04</a:t>
            </a:r>
          </a:p>
        </p:txBody>
      </p:sp>
      <p:sp>
        <p:nvSpPr>
          <p:cNvPr id="27" name="Subtitle 2">
            <a:extLst>
              <a:ext uri="{FF2B5EF4-FFF2-40B4-BE49-F238E27FC236}">
                <a16:creationId xmlns:a16="http://schemas.microsoft.com/office/drawing/2014/main" id="{E426E7D4-C5D9-7827-401B-A0830DF65DD3}"/>
              </a:ext>
            </a:extLst>
          </p:cNvPr>
          <p:cNvSpPr txBox="1">
            <a:spLocks/>
          </p:cNvSpPr>
          <p:nvPr/>
        </p:nvSpPr>
        <p:spPr>
          <a:xfrm>
            <a:off x="4888395" y="4824999"/>
            <a:ext cx="3242733" cy="5963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Take advantage of CalSTRS resources.</a:t>
            </a:r>
          </a:p>
        </p:txBody>
      </p:sp>
      <p:sp>
        <p:nvSpPr>
          <p:cNvPr id="28" name="Subtitle 2">
            <a:extLst>
              <a:ext uri="{FF2B5EF4-FFF2-40B4-BE49-F238E27FC236}">
                <a16:creationId xmlns:a16="http://schemas.microsoft.com/office/drawing/2014/main" id="{FC59992F-C3CB-8C13-4B35-0EBB1D172FCE}"/>
              </a:ext>
            </a:extLst>
          </p:cNvPr>
          <p:cNvSpPr txBox="1">
            <a:spLocks/>
          </p:cNvSpPr>
          <p:nvPr/>
        </p:nvSpPr>
        <p:spPr>
          <a:xfrm>
            <a:off x="4888395" y="4001001"/>
            <a:ext cx="3242733" cy="59637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bg1"/>
                </a:solidFill>
                <a:latin typeface="Arial" panose="020B0604020202020204" pitchFamily="34" charset="0"/>
                <a:cs typeface="Arial" panose="020B0604020202020204" pitchFamily="34" charset="0"/>
              </a:rPr>
              <a:t>Understand how your benefits are calculated.</a:t>
            </a:r>
          </a:p>
        </p:txBody>
      </p:sp>
      <p:pic>
        <p:nvPicPr>
          <p:cNvPr id="30" name="Picture 29" descr="A person sitting at a table with a computer">
            <a:extLst>
              <a:ext uri="{FF2B5EF4-FFF2-40B4-BE49-F238E27FC236}">
                <a16:creationId xmlns:a16="http://schemas.microsoft.com/office/drawing/2014/main" id="{8A0DBAA7-B407-F415-F1BE-6DE8B8C703B5}"/>
              </a:ext>
            </a:extLst>
          </p:cNvPr>
          <p:cNvPicPr>
            <a:picLocks noChangeAspect="1"/>
          </p:cNvPicPr>
          <p:nvPr/>
        </p:nvPicPr>
        <p:blipFill rotWithShape="1">
          <a:blip r:embed="rId3"/>
          <a:srcRect l="6644" r="15278"/>
          <a:stretch/>
        </p:blipFill>
        <p:spPr>
          <a:xfrm>
            <a:off x="0" y="1747315"/>
            <a:ext cx="3681824" cy="3143666"/>
          </a:xfrm>
          <a:prstGeom prst="rect">
            <a:avLst/>
          </a:prstGeom>
        </p:spPr>
      </p:pic>
    </p:spTree>
    <p:extLst>
      <p:ext uri="{BB962C8B-B14F-4D97-AF65-F5344CB8AC3E}">
        <p14:creationId xmlns:p14="http://schemas.microsoft.com/office/powerpoint/2010/main" val="64219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10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31DDD8-8B37-D3BE-7BCD-D445BB69C313}"/>
              </a:ext>
            </a:extLst>
          </p:cNvPr>
          <p:cNvSpPr txBox="1">
            <a:spLocks noGrp="1"/>
          </p:cNvSpPr>
          <p:nvPr>
            <p:ph type="title" idx="4294967295"/>
          </p:nvPr>
        </p:nvSpPr>
        <p:spPr>
          <a:xfrm>
            <a:off x="1828800" y="2518176"/>
            <a:ext cx="7213600"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Section five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CalSTRS Pension2</a:t>
            </a:r>
            <a:endParaRPr kumimoji="0" lang="en-US" sz="4400" b="0" i="0" u="none" strike="noStrike" kern="1200" cap="none" spc="0" normalizeH="0" baseline="30000" noProof="0" dirty="0">
              <a:ln>
                <a:noFill/>
              </a:ln>
              <a:solidFill>
                <a:srgbClr val="007681"/>
              </a:solidFill>
              <a:effectLst/>
              <a:uLnTx/>
              <a:uFillTx/>
              <a:latin typeface="Arial" panose="020B0604020202020204" pitchFamily="34" charset="0"/>
              <a:ea typeface="+mj-ea"/>
              <a:cs typeface="Arial" panose="020B0604020202020204" pitchFamily="34" charset="0"/>
            </a:endParaRPr>
          </a:p>
        </p:txBody>
      </p:sp>
      <p:sp>
        <p:nvSpPr>
          <p:cNvPr id="7" name="Title 1">
            <a:extLst>
              <a:ext uri="{FF2B5EF4-FFF2-40B4-BE49-F238E27FC236}">
                <a16:creationId xmlns:a16="http://schemas.microsoft.com/office/drawing/2014/main" id="{4D7B9464-0A14-A73C-4252-D2169C4938F7}"/>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spTree>
    <p:extLst>
      <p:ext uri="{BB962C8B-B14F-4D97-AF65-F5344CB8AC3E}">
        <p14:creationId xmlns:p14="http://schemas.microsoft.com/office/powerpoint/2010/main" val="2074908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STRS Hybrid model: Traditional Defined Benefit, Cash Balance, and Defined Contribution.">
            <a:extLst>
              <a:ext uri="{FF2B5EF4-FFF2-40B4-BE49-F238E27FC236}">
                <a16:creationId xmlns:a16="http://schemas.microsoft.com/office/drawing/2014/main" id="{E27E8844-DA47-D3AA-E37E-514749CB5E04}"/>
              </a:ext>
            </a:extLst>
          </p:cNvPr>
          <p:cNvPicPr>
            <a:picLocks noChangeAspect="1"/>
          </p:cNvPicPr>
          <p:nvPr/>
        </p:nvPicPr>
        <p:blipFill>
          <a:blip r:embed="rId3"/>
          <a:srcRect/>
          <a:stretch/>
        </p:blipFill>
        <p:spPr>
          <a:xfrm>
            <a:off x="319357" y="1649870"/>
            <a:ext cx="4445599" cy="4372918"/>
          </a:xfrm>
          <a:prstGeom prst="rect">
            <a:avLst/>
          </a:prstGeom>
        </p:spPr>
      </p:pic>
      <p:sp>
        <p:nvSpPr>
          <p:cNvPr id="14" name="Title 1">
            <a:extLst>
              <a:ext uri="{FF2B5EF4-FFF2-40B4-BE49-F238E27FC236}">
                <a16:creationId xmlns:a16="http://schemas.microsoft.com/office/drawing/2014/main" id="{643E29CD-F9C6-811C-6C5F-9C24EEEFD943}"/>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Supplemental savings</a:t>
            </a:r>
          </a:p>
        </p:txBody>
      </p:sp>
      <p:sp>
        <p:nvSpPr>
          <p:cNvPr id="16" name="Title 1">
            <a:extLst>
              <a:ext uri="{FF2B5EF4-FFF2-40B4-BE49-F238E27FC236}">
                <a16:creationId xmlns:a16="http://schemas.microsoft.com/office/drawing/2014/main" id="{9EE308C6-35F7-5C90-C33A-70885C553828}"/>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grpSp>
        <p:nvGrpSpPr>
          <p:cNvPr id="2" name="Group 1">
            <a:extLst>
              <a:ext uri="{FF2B5EF4-FFF2-40B4-BE49-F238E27FC236}">
                <a16:creationId xmlns:a16="http://schemas.microsoft.com/office/drawing/2014/main" id="{B008F76D-43F9-A42F-6E51-740A6A2B0BFF}"/>
              </a:ext>
            </a:extLst>
          </p:cNvPr>
          <p:cNvGrpSpPr/>
          <p:nvPr/>
        </p:nvGrpSpPr>
        <p:grpSpPr>
          <a:xfrm>
            <a:off x="2562750" y="3827336"/>
            <a:ext cx="5987224" cy="1271928"/>
            <a:chOff x="2562750" y="3827336"/>
            <a:chExt cx="5987224" cy="1271928"/>
          </a:xfrm>
        </p:grpSpPr>
        <p:sp>
          <p:nvSpPr>
            <p:cNvPr id="6" name="Rectangle 5">
              <a:extLst>
                <a:ext uri="{FF2B5EF4-FFF2-40B4-BE49-F238E27FC236}">
                  <a16:creationId xmlns:a16="http://schemas.microsoft.com/office/drawing/2014/main" id="{07B3924C-5C43-D722-7F9F-921587CEA144}"/>
                </a:ext>
              </a:extLst>
            </p:cNvPr>
            <p:cNvSpPr/>
            <p:nvPr/>
          </p:nvSpPr>
          <p:spPr>
            <a:xfrm>
              <a:off x="2562750" y="4255450"/>
              <a:ext cx="1405354" cy="445425"/>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EED5818-57B5-D2D0-EAF7-06450D2EE0B5}"/>
                </a:ext>
              </a:extLst>
            </p:cNvPr>
            <p:cNvCxnSpPr>
              <a:cxnSpLocks/>
            </p:cNvCxnSpPr>
            <p:nvPr/>
          </p:nvCxnSpPr>
          <p:spPr>
            <a:xfrm flipH="1">
              <a:off x="3968104" y="4463300"/>
              <a:ext cx="1446700"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245FE-3C48-260C-AB82-D2C3B7F7517F}"/>
                </a:ext>
              </a:extLst>
            </p:cNvPr>
            <p:cNvCxnSpPr>
              <a:cxnSpLocks/>
            </p:cNvCxnSpPr>
            <p:nvPr/>
          </p:nvCxnSpPr>
          <p:spPr>
            <a:xfrm flipH="1">
              <a:off x="3968104" y="4463300"/>
              <a:ext cx="1446700" cy="0"/>
            </a:xfrm>
            <a:prstGeom prst="line">
              <a:avLst/>
            </a:prstGeom>
            <a:ln w="25400">
              <a:solidFill>
                <a:srgbClr val="007681"/>
              </a:solidFill>
            </a:ln>
          </p:spPr>
          <p:style>
            <a:lnRef idx="1">
              <a:schemeClr val="accent1"/>
            </a:lnRef>
            <a:fillRef idx="0">
              <a:schemeClr val="accent1"/>
            </a:fillRef>
            <a:effectRef idx="0">
              <a:schemeClr val="accent1"/>
            </a:effectRef>
            <a:fontRef idx="minor">
              <a:schemeClr val="tx1"/>
            </a:fontRef>
          </p:style>
        </p:cxnSp>
        <p:pic>
          <p:nvPicPr>
            <p:cNvPr id="22" name="Picture 21" descr="Pension2 logo">
              <a:extLst>
                <a:ext uri="{FF2B5EF4-FFF2-40B4-BE49-F238E27FC236}">
                  <a16:creationId xmlns:a16="http://schemas.microsoft.com/office/drawing/2014/main" id="{181FBBE6-40BE-07A1-85F5-6B75F57808B8}"/>
                </a:ext>
              </a:extLst>
            </p:cNvPr>
            <p:cNvPicPr>
              <a:picLocks noChangeAspect="1"/>
            </p:cNvPicPr>
            <p:nvPr/>
          </p:nvPicPr>
          <p:blipFill>
            <a:blip r:embed="rId4"/>
            <a:stretch>
              <a:fillRect/>
            </a:stretch>
          </p:blipFill>
          <p:spPr>
            <a:xfrm>
              <a:off x="5562484" y="3867400"/>
              <a:ext cx="2891729" cy="1191799"/>
            </a:xfrm>
            <a:prstGeom prst="rect">
              <a:avLst/>
            </a:prstGeom>
          </p:spPr>
        </p:pic>
        <p:sp>
          <p:nvSpPr>
            <p:cNvPr id="23" name="Rectangle 22">
              <a:extLst>
                <a:ext uri="{FF2B5EF4-FFF2-40B4-BE49-F238E27FC236}">
                  <a16:creationId xmlns:a16="http://schemas.microsoft.com/office/drawing/2014/main" id="{6D13BDB4-1CB9-DEA2-9534-84848D3F1960}"/>
                </a:ext>
              </a:extLst>
            </p:cNvPr>
            <p:cNvSpPr/>
            <p:nvPr/>
          </p:nvSpPr>
          <p:spPr>
            <a:xfrm>
              <a:off x="5414804" y="3827336"/>
              <a:ext cx="3135170" cy="1271928"/>
            </a:xfrm>
            <a:prstGeom prst="rect">
              <a:avLst/>
            </a:prstGeom>
            <a:noFill/>
            <a:ln w="25400">
              <a:solidFill>
                <a:srgbClr val="0076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37C0A34-E1BF-FF66-8DD4-9E52C758F0E8}"/>
              </a:ext>
            </a:extLst>
          </p:cNvPr>
          <p:cNvGrpSpPr/>
          <p:nvPr/>
        </p:nvGrpSpPr>
        <p:grpSpPr>
          <a:xfrm>
            <a:off x="962983" y="6106354"/>
            <a:ext cx="7218028" cy="461665"/>
            <a:chOff x="962983" y="6106354"/>
            <a:chExt cx="7218028" cy="461665"/>
          </a:xfrm>
        </p:grpSpPr>
        <p:sp>
          <p:nvSpPr>
            <p:cNvPr id="24" name="TextBox 23">
              <a:extLst>
                <a:ext uri="{FF2B5EF4-FFF2-40B4-BE49-F238E27FC236}">
                  <a16:creationId xmlns:a16="http://schemas.microsoft.com/office/drawing/2014/main" id="{FB0AF031-74DE-7690-C862-32F1E933ADBC}"/>
                </a:ext>
              </a:extLst>
            </p:cNvPr>
            <p:cNvSpPr txBox="1"/>
            <p:nvPr/>
          </p:nvSpPr>
          <p:spPr>
            <a:xfrm>
              <a:off x="962983"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403(b)</a:t>
              </a:r>
            </a:p>
          </p:txBody>
        </p:sp>
        <p:sp>
          <p:nvSpPr>
            <p:cNvPr id="25" name="TextBox 24">
              <a:extLst>
                <a:ext uri="{FF2B5EF4-FFF2-40B4-BE49-F238E27FC236}">
                  <a16:creationId xmlns:a16="http://schemas.microsoft.com/office/drawing/2014/main" id="{28527B5A-6826-4B51-2F85-CB7D740E36CD}"/>
                </a:ext>
              </a:extLst>
            </p:cNvPr>
            <p:cNvSpPr txBox="1"/>
            <p:nvPr/>
          </p:nvSpPr>
          <p:spPr>
            <a:xfrm>
              <a:off x="2465201"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403(b)</a:t>
              </a:r>
            </a:p>
          </p:txBody>
        </p:sp>
        <p:sp>
          <p:nvSpPr>
            <p:cNvPr id="26" name="TextBox 25">
              <a:extLst>
                <a:ext uri="{FF2B5EF4-FFF2-40B4-BE49-F238E27FC236}">
                  <a16:creationId xmlns:a16="http://schemas.microsoft.com/office/drawing/2014/main" id="{55384946-0B09-D21E-B435-C28C492A5EE6}"/>
                </a:ext>
              </a:extLst>
            </p:cNvPr>
            <p:cNvSpPr txBox="1"/>
            <p:nvPr/>
          </p:nvSpPr>
          <p:spPr>
            <a:xfrm>
              <a:off x="4705322" y="6106354"/>
              <a:ext cx="1189973"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457(b)</a:t>
              </a:r>
            </a:p>
          </p:txBody>
        </p:sp>
        <p:sp>
          <p:nvSpPr>
            <p:cNvPr id="27" name="TextBox 26">
              <a:extLst>
                <a:ext uri="{FF2B5EF4-FFF2-40B4-BE49-F238E27FC236}">
                  <a16:creationId xmlns:a16="http://schemas.microsoft.com/office/drawing/2014/main" id="{ADCA7159-25E7-294F-D3AB-6088F76DD71E}"/>
                </a:ext>
              </a:extLst>
            </p:cNvPr>
            <p:cNvSpPr txBox="1"/>
            <p:nvPr/>
          </p:nvSpPr>
          <p:spPr>
            <a:xfrm>
              <a:off x="6207540" y="6106354"/>
              <a:ext cx="1973471" cy="461665"/>
            </a:xfrm>
            <a:prstGeom prst="rect">
              <a:avLst/>
            </a:prstGeom>
            <a:noFill/>
          </p:spPr>
          <p:txBody>
            <a:bodyPr wrap="square" rtlCol="0">
              <a:spAutoFit/>
            </a:bodyPr>
            <a:lstStyle/>
            <a:p>
              <a:r>
                <a:rPr lang="en-US" sz="2400" b="1" dirty="0">
                  <a:solidFill>
                    <a:srgbClr val="007681"/>
                  </a:solidFill>
                  <a:latin typeface="Arial" panose="020B0604020202020204" pitchFamily="34" charset="0"/>
                  <a:cs typeface="Arial" panose="020B0604020202020204" pitchFamily="34" charset="0"/>
                </a:rPr>
                <a:t>Roth 457(b)</a:t>
              </a:r>
            </a:p>
          </p:txBody>
        </p:sp>
        <p:pic>
          <p:nvPicPr>
            <p:cNvPr id="28" name="Picture 27">
              <a:extLst>
                <a:ext uri="{FF2B5EF4-FFF2-40B4-BE49-F238E27FC236}">
                  <a16:creationId xmlns:a16="http://schemas.microsoft.com/office/drawing/2014/main" id="{F38F8203-CF77-5564-22C6-10885A576716}"/>
                </a:ext>
              </a:extLst>
            </p:cNvPr>
            <p:cNvPicPr>
              <a:picLocks noChangeAspect="1"/>
            </p:cNvPicPr>
            <p:nvPr/>
          </p:nvPicPr>
          <p:blipFill>
            <a:blip r:embed="rId5"/>
            <a:srcRect/>
            <a:stretch/>
          </p:blipFill>
          <p:spPr>
            <a:xfrm>
              <a:off x="2146081" y="6239892"/>
              <a:ext cx="221074" cy="221074"/>
            </a:xfrm>
            <a:prstGeom prst="rect">
              <a:avLst/>
            </a:prstGeom>
          </p:spPr>
        </p:pic>
        <p:pic>
          <p:nvPicPr>
            <p:cNvPr id="29" name="Picture 28">
              <a:extLst>
                <a:ext uri="{FF2B5EF4-FFF2-40B4-BE49-F238E27FC236}">
                  <a16:creationId xmlns:a16="http://schemas.microsoft.com/office/drawing/2014/main" id="{90362232-7273-3C46-72BF-DEE6501E2F66}"/>
                </a:ext>
              </a:extLst>
            </p:cNvPr>
            <p:cNvPicPr>
              <a:picLocks noChangeAspect="1"/>
            </p:cNvPicPr>
            <p:nvPr/>
          </p:nvPicPr>
          <p:blipFill>
            <a:blip r:embed="rId5"/>
            <a:srcRect/>
            <a:stretch/>
          </p:blipFill>
          <p:spPr>
            <a:xfrm>
              <a:off x="5895295" y="6242448"/>
              <a:ext cx="221074" cy="221074"/>
            </a:xfrm>
            <a:prstGeom prst="rect">
              <a:avLst/>
            </a:prstGeom>
          </p:spPr>
        </p:pic>
        <p:pic>
          <p:nvPicPr>
            <p:cNvPr id="30" name="Picture 29">
              <a:extLst>
                <a:ext uri="{FF2B5EF4-FFF2-40B4-BE49-F238E27FC236}">
                  <a16:creationId xmlns:a16="http://schemas.microsoft.com/office/drawing/2014/main" id="{C70CC925-D210-BF7E-9667-20A1BB460157}"/>
                </a:ext>
              </a:extLst>
            </p:cNvPr>
            <p:cNvPicPr>
              <a:picLocks noChangeAspect="1"/>
            </p:cNvPicPr>
            <p:nvPr/>
          </p:nvPicPr>
          <p:blipFill>
            <a:blip r:embed="rId5"/>
            <a:srcRect/>
            <a:stretch/>
          </p:blipFill>
          <p:spPr>
            <a:xfrm>
              <a:off x="4401220" y="6239892"/>
              <a:ext cx="221074" cy="221074"/>
            </a:xfrm>
            <a:prstGeom prst="rect">
              <a:avLst/>
            </a:prstGeom>
          </p:spPr>
        </p:pic>
      </p:grpSp>
    </p:spTree>
    <p:extLst>
      <p:ext uri="{BB962C8B-B14F-4D97-AF65-F5344CB8AC3E}">
        <p14:creationId xmlns:p14="http://schemas.microsoft.com/office/powerpoint/2010/main" val="21627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4B361A-68D4-EC0C-43E4-A1A2ED4A8FE1}"/>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CalSTRS</a:t>
            </a:r>
            <a:r>
              <a:rPr kumimoji="0" lang="en-US" sz="4800" b="1" i="0" u="none" strike="noStrike" kern="1200" cap="none" spc="0" normalizeH="0" baseline="0" noProof="0" dirty="0">
                <a:ln>
                  <a:noFill/>
                </a:ln>
                <a:solidFill>
                  <a:srgbClr val="03045E"/>
                </a:solidFill>
                <a:effectLst/>
                <a:uLnTx/>
                <a:uFillTx/>
                <a:latin typeface="Arial" panose="020B0604020202020204" pitchFamily="34" charset="0"/>
                <a:ea typeface="+mj-ea"/>
                <a:cs typeface="Arial" panose="020B0604020202020204" pitchFamily="34" charset="0"/>
              </a:rPr>
              <a:t> </a:t>
            </a:r>
            <a:r>
              <a:rPr kumimoji="0" lang="en-US" sz="4800" b="1" i="0" u="none" strike="noStrike" kern="1200" cap="none" spc="0" normalizeH="0" baseline="0" noProof="0" dirty="0">
                <a:ln>
                  <a:noFill/>
                </a:ln>
                <a:solidFill>
                  <a:srgbClr val="007681"/>
                </a:solidFill>
                <a:effectLst/>
                <a:uLnTx/>
                <a:uFillTx/>
                <a:latin typeface="Arial" panose="020B0604020202020204" pitchFamily="34" charset="0"/>
                <a:ea typeface="+mj-ea"/>
                <a:cs typeface="Arial" panose="020B0604020202020204" pitchFamily="34" charset="0"/>
              </a:rPr>
              <a:t>Pension2</a:t>
            </a:r>
          </a:p>
        </p:txBody>
      </p:sp>
      <p:sp>
        <p:nvSpPr>
          <p:cNvPr id="14" name="Title 1">
            <a:extLst>
              <a:ext uri="{FF2B5EF4-FFF2-40B4-BE49-F238E27FC236}">
                <a16:creationId xmlns:a16="http://schemas.microsoft.com/office/drawing/2014/main" id="{3DB9760A-A05F-21EE-EDDA-353F1FDDF122}"/>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05</a:t>
            </a:r>
          </a:p>
        </p:txBody>
      </p:sp>
      <p:pic>
        <p:nvPicPr>
          <p:cNvPr id="6" name="Picture 5" descr="Pension2 logo">
            <a:extLst>
              <a:ext uri="{FF2B5EF4-FFF2-40B4-BE49-F238E27FC236}">
                <a16:creationId xmlns:a16="http://schemas.microsoft.com/office/drawing/2014/main" id="{5ADBCE30-CF3B-1E9F-3638-D0757B0849EC}"/>
              </a:ext>
            </a:extLst>
          </p:cNvPr>
          <p:cNvPicPr>
            <a:picLocks noChangeAspect="1"/>
          </p:cNvPicPr>
          <p:nvPr/>
        </p:nvPicPr>
        <p:blipFill>
          <a:blip r:embed="rId3"/>
          <a:stretch>
            <a:fillRect/>
          </a:stretch>
        </p:blipFill>
        <p:spPr>
          <a:xfrm>
            <a:off x="7280823" y="1134316"/>
            <a:ext cx="1590197" cy="655385"/>
          </a:xfrm>
          <a:prstGeom prst="rect">
            <a:avLst/>
          </a:prstGeom>
        </p:spPr>
      </p:pic>
      <p:sp>
        <p:nvSpPr>
          <p:cNvPr id="7" name="Rectangle 7">
            <a:extLst>
              <a:ext uri="{FF2B5EF4-FFF2-40B4-BE49-F238E27FC236}">
                <a16:creationId xmlns:a16="http://schemas.microsoft.com/office/drawing/2014/main" id="{87DC22A0-5D52-C4D6-1B14-281C67FD2C86}"/>
              </a:ext>
            </a:extLst>
          </p:cNvPr>
          <p:cNvSpPr>
            <a:spLocks noChangeArrowheads="1"/>
          </p:cNvSpPr>
          <p:nvPr/>
        </p:nvSpPr>
        <p:spPr bwMode="auto">
          <a:xfrm>
            <a:off x="4867103" y="2243315"/>
            <a:ext cx="4041275" cy="19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Tax-deferred retirement savings.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Low and transparent costs.</a:t>
            </a:r>
          </a:p>
          <a:p>
            <a:pPr marR="0" lvl="0" algn="l" defTabSz="914400" rtl="0" eaLnBrk="1" fontAlgn="auto" latinLnBrk="0" hangingPunct="1">
              <a:lnSpc>
                <a:spcPct val="100000"/>
              </a:lnSpc>
              <a:spcBef>
                <a:spcPct val="0"/>
              </a:spcBef>
              <a:spcAft>
                <a:spcPts val="1200"/>
              </a:spcAft>
              <a:buClrTx/>
              <a:buSzTx/>
              <a:buBlip>
                <a:blip r:embed="rId4"/>
              </a:buBlip>
              <a:tabLst/>
              <a:defRPr/>
            </a:pPr>
            <a:r>
              <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rPr>
              <a:t>No commissions, load fees or surrender charges.</a:t>
            </a:r>
          </a:p>
          <a:p>
            <a:pPr marR="0" lvl="0" algn="l" defTabSz="914400" rtl="0" eaLnBrk="1" fontAlgn="auto" latinLnBrk="0" hangingPunct="1">
              <a:lnSpc>
                <a:spcPct val="100000"/>
              </a:lnSpc>
              <a:spcBef>
                <a:spcPct val="0"/>
              </a:spcBef>
              <a:spcAft>
                <a:spcPts val="1200"/>
              </a:spcAft>
              <a:buClrTx/>
              <a:buSzTx/>
              <a:buBlip>
                <a:blip r:embed="rId4"/>
              </a:buBlip>
              <a:tabLst/>
              <a:defRPr/>
            </a:pPr>
            <a:r>
              <a:rPr lang="en-US" altLang="en-US" sz="1800" dirty="0">
                <a:solidFill>
                  <a:srgbClr val="007681"/>
                </a:solidFill>
                <a:latin typeface="Arial" panose="020B0604020202020204" pitchFamily="34" charset="0"/>
                <a:cs typeface="Arial" panose="020B0604020202020204" pitchFamily="34" charset="0"/>
              </a:rPr>
              <a:t>Flexible investment options.</a:t>
            </a:r>
            <a:endParaRPr kumimoji="0" lang="en-US" altLang="en-US" sz="1800" b="0" i="0" u="none" strike="noStrike" kern="1200" cap="none" spc="0" normalizeH="0" baseline="0" noProof="0" dirty="0">
              <a:ln>
                <a:noFill/>
              </a:ln>
              <a:solidFill>
                <a:srgbClr val="007681"/>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C32F137-07CF-7E9E-4E7E-A030D37683D0}"/>
              </a:ext>
            </a:extLst>
          </p:cNvPr>
          <p:cNvSpPr>
            <a:spLocks noChangeArrowheads="1"/>
          </p:cNvSpPr>
          <p:nvPr/>
        </p:nvSpPr>
        <p:spPr bwMode="auto">
          <a:xfrm>
            <a:off x="1415183" y="4996838"/>
            <a:ext cx="4428727" cy="13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Visit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 </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or call </a:t>
            </a:r>
            <a:r>
              <a:rPr kumimoji="0" lang="en-US" altLang="en-US" sz="1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888-394-2060</a:t>
            </a: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for more information.</a:t>
            </a:r>
          </a:p>
          <a:p>
            <a:pPr marL="0" indent="0" defTabSz="914400" eaLnBrk="1" hangingPunct="1">
              <a:lnSpc>
                <a:spcPct val="100000"/>
              </a:lnSpc>
              <a:spcBef>
                <a:spcPct val="0"/>
              </a:spcBef>
              <a:spcAft>
                <a:spcPts val="1200"/>
              </a:spcAft>
              <a:buNone/>
              <a:defRPr/>
            </a:pPr>
            <a:r>
              <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Re</a:t>
            </a:r>
            <a:r>
              <a:rPr lang="en-US" altLang="en-US" sz="1800" dirty="0">
                <a:solidFill>
                  <a:schemeClr val="bg1"/>
                </a:solidFill>
                <a:latin typeface="Arial" panose="020B0604020202020204" pitchFamily="34" charset="0"/>
                <a:cs typeface="Arial" panose="020B0604020202020204" pitchFamily="34" charset="0"/>
              </a:rPr>
              <a:t>search your employer’s plans at </a:t>
            </a:r>
            <a:r>
              <a:rPr lang="en-US" altLang="en-US" sz="1800" b="1" dirty="0">
                <a:solidFill>
                  <a:schemeClr val="bg1"/>
                </a:solidFill>
                <a:latin typeface="Arial" panose="020B0604020202020204" pitchFamily="34" charset="0"/>
                <a:cs typeface="Arial" panose="020B0604020202020204" pitchFamily="34" charset="0"/>
              </a:rPr>
              <a:t>403bCompare.com</a:t>
            </a:r>
            <a:r>
              <a:rPr lang="en-US" altLang="en-US" sz="1800" dirty="0">
                <a:solidFill>
                  <a:schemeClr val="bg1"/>
                </a:solidFill>
                <a:latin typeface="Arial" panose="020B0604020202020204" pitchFamily="34" charset="0"/>
                <a:cs typeface="Arial" panose="020B0604020202020204" pitchFamily="34" charset="0"/>
              </a:rPr>
              <a:t>.</a:t>
            </a:r>
            <a:endParaRPr kumimoji="0" lang="en-US" altLang="en-US" sz="18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pic>
        <p:nvPicPr>
          <p:cNvPr id="11" name="Picture 10" descr="A person carrying a child on their shoulders.">
            <a:extLst>
              <a:ext uri="{FF2B5EF4-FFF2-40B4-BE49-F238E27FC236}">
                <a16:creationId xmlns:a16="http://schemas.microsoft.com/office/drawing/2014/main" id="{D5776008-2A1D-B1B1-052E-030F6FCC151C}"/>
              </a:ext>
            </a:extLst>
          </p:cNvPr>
          <p:cNvPicPr>
            <a:picLocks noChangeAspect="1"/>
          </p:cNvPicPr>
          <p:nvPr/>
        </p:nvPicPr>
        <p:blipFill rotWithShape="1">
          <a:blip r:embed="rId5"/>
          <a:srcRect t="8051" b="7778"/>
          <a:stretch/>
        </p:blipFill>
        <p:spPr>
          <a:xfrm>
            <a:off x="0" y="1893950"/>
            <a:ext cx="4571998" cy="2555889"/>
          </a:xfrm>
          <a:prstGeom prst="rect">
            <a:avLst/>
          </a:prstGeom>
        </p:spPr>
      </p:pic>
      <p:sp>
        <p:nvSpPr>
          <p:cNvPr id="12" name="TextBox 11">
            <a:extLst>
              <a:ext uri="{FF2B5EF4-FFF2-40B4-BE49-F238E27FC236}">
                <a16:creationId xmlns:a16="http://schemas.microsoft.com/office/drawing/2014/main" id="{1441D9AF-C2F5-6B42-8543-02484F40C681}"/>
              </a:ext>
            </a:extLst>
          </p:cNvPr>
          <p:cNvSpPr txBox="1"/>
          <p:nvPr/>
        </p:nvSpPr>
        <p:spPr>
          <a:xfrm>
            <a:off x="3035781" y="1893498"/>
            <a:ext cx="1387027" cy="1231106"/>
          </a:xfrm>
          <a:prstGeom prst="rect">
            <a:avLst/>
          </a:prstGeom>
          <a:solidFill>
            <a:srgbClr val="007681"/>
          </a:solidFill>
        </p:spPr>
        <p:txBody>
          <a:bodyPr wrap="square" rtlCol="0">
            <a:spAutoFit/>
          </a:bodyPr>
          <a:lstStyle/>
          <a:p>
            <a:endParaRPr lang="en-US" sz="16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Pension2 can take you where you want to go</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5CDBCE0E-1A68-94AC-6E0A-392B82481B00}"/>
              </a:ext>
              <a:ext uri="{C183D7F6-B498-43B3-948B-1728B52AA6E4}">
                <adec:decorative xmlns:adec="http://schemas.microsoft.com/office/drawing/2017/decorative" val="1"/>
              </a:ext>
            </a:extLst>
          </p:cNvPr>
          <p:cNvCxnSpPr>
            <a:cxnSpLocks/>
          </p:cNvCxnSpPr>
          <p:nvPr/>
        </p:nvCxnSpPr>
        <p:spPr>
          <a:xfrm>
            <a:off x="3113088" y="2073978"/>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300A529-6102-97AE-DE61-22E0EDCBF07D}"/>
              </a:ext>
              <a:ext uri="{C183D7F6-B498-43B3-948B-1728B52AA6E4}">
                <adec:decorative xmlns:adec="http://schemas.microsoft.com/office/drawing/2017/decorative" val="1"/>
              </a:ext>
            </a:extLst>
          </p:cNvPr>
          <p:cNvCxnSpPr>
            <a:cxnSpLocks/>
          </p:cNvCxnSpPr>
          <p:nvPr/>
        </p:nvCxnSpPr>
        <p:spPr>
          <a:xfrm>
            <a:off x="3113087" y="2948622"/>
            <a:ext cx="1216152" cy="0"/>
          </a:xfrm>
          <a:prstGeom prst="line">
            <a:avLst/>
          </a:prstGeom>
          <a:ln w="25400">
            <a:solidFill>
              <a:srgbClr val="76BA45"/>
            </a:solidFill>
          </a:ln>
        </p:spPr>
        <p:style>
          <a:lnRef idx="1">
            <a:schemeClr val="accent1"/>
          </a:lnRef>
          <a:fillRef idx="0">
            <a:schemeClr val="accent1"/>
          </a:fillRef>
          <a:effectRef idx="0">
            <a:schemeClr val="accent1"/>
          </a:effectRef>
          <a:fontRef idx="minor">
            <a:schemeClr val="tx1"/>
          </a:fontRef>
        </p:style>
      </p:cxnSp>
      <p:pic>
        <p:nvPicPr>
          <p:cNvPr id="33" name="Picture 32" descr="QR code">
            <a:extLst>
              <a:ext uri="{FF2B5EF4-FFF2-40B4-BE49-F238E27FC236}">
                <a16:creationId xmlns:a16="http://schemas.microsoft.com/office/drawing/2014/main" id="{567EE44B-BEB0-41BB-D0F6-A68CADAC01EC}"/>
              </a:ext>
            </a:extLst>
          </p:cNvPr>
          <p:cNvPicPr>
            <a:picLocks noChangeAspect="1"/>
          </p:cNvPicPr>
          <p:nvPr/>
        </p:nvPicPr>
        <p:blipFill>
          <a:blip r:embed="rId6"/>
          <a:srcRect/>
          <a:stretch/>
        </p:blipFill>
        <p:spPr>
          <a:xfrm>
            <a:off x="7372943" y="4970330"/>
            <a:ext cx="711748" cy="711748"/>
          </a:xfrm>
          <a:prstGeom prst="rect">
            <a:avLst/>
          </a:prstGeom>
          <a:ln w="25400">
            <a:solidFill>
              <a:srgbClr val="76BA45"/>
            </a:solidFill>
          </a:ln>
        </p:spPr>
      </p:pic>
      <p:sp>
        <p:nvSpPr>
          <p:cNvPr id="34" name="Rectangle 7">
            <a:extLst>
              <a:ext uri="{FF2B5EF4-FFF2-40B4-BE49-F238E27FC236}">
                <a16:creationId xmlns:a16="http://schemas.microsoft.com/office/drawing/2014/main" id="{7D775DBA-73A5-8D3F-4E72-FA833BB1D40D}"/>
              </a:ext>
            </a:extLst>
          </p:cNvPr>
          <p:cNvSpPr>
            <a:spLocks noChangeArrowheads="1"/>
          </p:cNvSpPr>
          <p:nvPr/>
        </p:nvSpPr>
        <p:spPr bwMode="auto">
          <a:xfrm>
            <a:off x="6810981" y="5813378"/>
            <a:ext cx="1835672" cy="52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7" tIns="45687" rIns="91377" bIns="45687" anchor="ctr">
            <a:spAutoFit/>
          </a:bodyPr>
          <a:lstStyle>
            <a:lvl1pPr marL="342900" indent="-342900" eaLnBrk="0" hangingPunct="0">
              <a:lnSpc>
                <a:spcPct val="110000"/>
              </a:lnSpc>
              <a:spcBef>
                <a:spcPct val="20000"/>
              </a:spcBef>
              <a:buFont typeface="Arial" charset="0"/>
              <a:buChar char="•"/>
              <a:defRPr sz="2300">
                <a:solidFill>
                  <a:srgbClr val="404040"/>
                </a:solidFill>
                <a:latin typeface="Arial" charset="0"/>
                <a:ea typeface="ＭＳ Ｐゴシック" pitchFamily="34" charset="-128"/>
              </a:defRPr>
            </a:lvl1pPr>
            <a:lvl2pPr marL="466725" indent="-179388" eaLnBrk="0" hangingPunct="0">
              <a:lnSpc>
                <a:spcPct val="110000"/>
              </a:lnSpc>
              <a:spcBef>
                <a:spcPct val="20000"/>
              </a:spcBef>
              <a:buFont typeface="Arial" charset="0"/>
              <a:buChar char="–"/>
              <a:defRPr sz="2000">
                <a:solidFill>
                  <a:srgbClr val="404040"/>
                </a:solidFill>
                <a:latin typeface="Arial" charset="0"/>
                <a:ea typeface="ＭＳ Ｐゴシック" pitchFamily="34" charset="-128"/>
              </a:defRPr>
            </a:lvl2pPr>
            <a:lvl3pPr marL="719138" indent="-142875" eaLnBrk="0" hangingPunct="0">
              <a:lnSpc>
                <a:spcPct val="110000"/>
              </a:lnSpc>
              <a:spcBef>
                <a:spcPct val="20000"/>
              </a:spcBef>
              <a:buFont typeface="Arial" charset="0"/>
              <a:buChar char="•"/>
              <a:defRPr>
                <a:solidFill>
                  <a:srgbClr val="404040"/>
                </a:solidFill>
                <a:latin typeface="Arial" charset="0"/>
                <a:ea typeface="ＭＳ Ｐゴシック" pitchFamily="34" charset="-128"/>
              </a:defRPr>
            </a:lvl3pPr>
            <a:lvl4pPr marL="1006475"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4pPr>
            <a:lvl5pPr marL="1295400" indent="-142875" eaLnBrk="0" hangingPunct="0">
              <a:lnSpc>
                <a:spcPct val="110000"/>
              </a:lnSpc>
              <a:spcBef>
                <a:spcPct val="20000"/>
              </a:spcBef>
              <a:buFont typeface="Arial" charset="0"/>
              <a:buChar char="»"/>
              <a:defRPr sz="1500">
                <a:solidFill>
                  <a:srgbClr val="404040"/>
                </a:solidFill>
                <a:latin typeface="Arial" charset="0"/>
                <a:ea typeface="ＭＳ Ｐゴシック" pitchFamily="34" charset="-128"/>
              </a:defRPr>
            </a:lvl5pPr>
            <a:lvl6pPr marL="17526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6pPr>
            <a:lvl7pPr marL="22098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7pPr>
            <a:lvl8pPr marL="26670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8pPr>
            <a:lvl9pPr marL="3124200" indent="-142875" defTabSz="455613" eaLnBrk="0" fontAlgn="base" hangingPunct="0">
              <a:lnSpc>
                <a:spcPct val="110000"/>
              </a:lnSpc>
              <a:spcBef>
                <a:spcPct val="20000"/>
              </a:spcBef>
              <a:spcAft>
                <a:spcPct val="0"/>
              </a:spcAft>
              <a:buFont typeface="Arial" charset="0"/>
              <a:buChar char="»"/>
              <a:defRPr sz="1500">
                <a:solidFill>
                  <a:srgbClr val="404040"/>
                </a:solidFill>
                <a:latin typeface="Arial" charset="0"/>
                <a:ea typeface="ＭＳ Ｐゴシック" pitchFamily="34" charset="-128"/>
              </a:defRPr>
            </a:lvl9pPr>
          </a:lstStyle>
          <a:p>
            <a:pPr marL="0" indent="0" defTabSz="914400" eaLnBrk="1" hangingPunct="1">
              <a:lnSpc>
                <a:spcPct val="100000"/>
              </a:lnSpc>
              <a:spcBef>
                <a:spcPct val="0"/>
              </a:spcBef>
              <a:spcAft>
                <a:spcPts val="1200"/>
              </a:spcAft>
              <a:buNone/>
              <a:defRPr/>
            </a:pP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Scan the QR code to visit </a:t>
            </a:r>
            <a:r>
              <a:rPr kumimoji="0" lang="en-US" altLang="en-US" sz="1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Pension2.com</a:t>
            </a:r>
            <a:r>
              <a:rPr kumimoji="0" lang="en-US" altLang="en-US" sz="14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47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500"/>
                            </p:stCondLst>
                            <p:childTnLst>
                              <p:par>
                                <p:cTn id="9" presetID="22" presetClass="entr" presetSubtype="8"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six</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Coverage types</a:t>
            </a:r>
          </a:p>
        </p:txBody>
      </p:sp>
      <p:cxnSp>
        <p:nvCxnSpPr>
          <p:cNvPr id="3" name="Straight Connector 2">
            <a:extLst>
              <a:ext uri="{FF2B5EF4-FFF2-40B4-BE49-F238E27FC236}">
                <a16:creationId xmlns:a16="http://schemas.microsoft.com/office/drawing/2014/main" id="{AB1CE178-CE14-E505-A13A-5A2B5261814B}"/>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01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04386A-82E0-5E69-4F55-FF98DD3E3B87}"/>
              </a:ext>
            </a:extLst>
          </p:cNvPr>
          <p:cNvSpPr txBox="1"/>
          <p:nvPr/>
        </p:nvSpPr>
        <p:spPr>
          <a:xfrm>
            <a:off x="1445511" y="2264248"/>
            <a:ext cx="251430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Coverage A</a:t>
            </a:r>
          </a:p>
          <a:p>
            <a:pPr marL="285750" indent="-285750">
              <a:spcAft>
                <a:spcPts val="2400"/>
              </a:spcAft>
              <a:buBlip>
                <a:blip r:embed="rId3"/>
              </a:buBlip>
            </a:pPr>
            <a:r>
              <a:rPr lang="en-US" dirty="0">
                <a:solidFill>
                  <a:schemeClr val="bg1"/>
                </a:solidFill>
                <a:latin typeface="Arial" panose="020B0604020202020204" pitchFamily="34" charset="0"/>
                <a:cs typeface="Arial" panose="020B0604020202020204" pitchFamily="34" charset="0"/>
              </a:rPr>
              <a:t>Member prior to October 15, 1992.</a:t>
            </a:r>
          </a:p>
        </p:txBody>
      </p:sp>
      <p:sp>
        <p:nvSpPr>
          <p:cNvPr id="10" name="TextBox 9">
            <a:extLst>
              <a:ext uri="{FF2B5EF4-FFF2-40B4-BE49-F238E27FC236}">
                <a16:creationId xmlns:a16="http://schemas.microsoft.com/office/drawing/2014/main" id="{FCED872A-08C5-DB82-ADF5-FC070A696010}"/>
              </a:ext>
            </a:extLst>
          </p:cNvPr>
          <p:cNvSpPr txBox="1"/>
          <p:nvPr/>
        </p:nvSpPr>
        <p:spPr>
          <a:xfrm>
            <a:off x="5165105" y="2264248"/>
            <a:ext cx="2514306" cy="220060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Coverage B</a:t>
            </a:r>
          </a:p>
          <a:p>
            <a:pPr marL="285750" indent="-285750">
              <a:spcAft>
                <a:spcPts val="600"/>
              </a:spcAft>
              <a:buBlip>
                <a:blip r:embed="rId3"/>
              </a:buBlip>
            </a:pPr>
            <a:r>
              <a:rPr lang="en-US" dirty="0">
                <a:solidFill>
                  <a:schemeClr val="bg1"/>
                </a:solidFill>
                <a:latin typeface="Arial" panose="020B0604020202020204" pitchFamily="34" charset="0"/>
                <a:cs typeface="Arial" panose="020B0604020202020204" pitchFamily="34" charset="0"/>
              </a:rPr>
              <a:t>Member on or after October 15, 1992.</a:t>
            </a:r>
          </a:p>
          <a:p>
            <a:pPr marL="285750" indent="-285750">
              <a:spcAft>
                <a:spcPts val="600"/>
              </a:spcAft>
              <a:buBlip>
                <a:blip r:embed="rId3"/>
              </a:buBlip>
            </a:pPr>
            <a:r>
              <a:rPr lang="en-US" dirty="0">
                <a:solidFill>
                  <a:schemeClr val="bg1"/>
                </a:solidFill>
                <a:latin typeface="Arial" panose="020B0604020202020204" pitchFamily="34" charset="0"/>
                <a:cs typeface="Arial" panose="020B0604020202020204" pitchFamily="34" charset="0"/>
              </a:rPr>
              <a:t>Chose coverage during special election period.</a:t>
            </a:r>
          </a:p>
        </p:txBody>
      </p:sp>
      <p:sp>
        <p:nvSpPr>
          <p:cNvPr id="12" name="Title 1">
            <a:extLst>
              <a:ext uri="{FF2B5EF4-FFF2-40B4-BE49-F238E27FC236}">
                <a16:creationId xmlns:a16="http://schemas.microsoft.com/office/drawing/2014/main" id="{7FE3F929-1406-B0D5-32A0-1C999972BAB8}"/>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Coverage types</a:t>
            </a:r>
          </a:p>
        </p:txBody>
      </p:sp>
      <p:sp>
        <p:nvSpPr>
          <p:cNvPr id="14" name="Title 1">
            <a:extLst>
              <a:ext uri="{FF2B5EF4-FFF2-40B4-BE49-F238E27FC236}">
                <a16:creationId xmlns:a16="http://schemas.microsoft.com/office/drawing/2014/main" id="{D0872633-6D26-2443-DC8B-BD2A06CA0A1B}"/>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06</a:t>
            </a:r>
          </a:p>
        </p:txBody>
      </p:sp>
      <p:sp>
        <p:nvSpPr>
          <p:cNvPr id="17" name="TextBox 16">
            <a:extLst>
              <a:ext uri="{FF2B5EF4-FFF2-40B4-BE49-F238E27FC236}">
                <a16:creationId xmlns:a16="http://schemas.microsoft.com/office/drawing/2014/main" id="{05B46ED2-5859-1021-6352-CA67E2B3B559}"/>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Fill in your coverage type on page 3.</a:t>
            </a:r>
          </a:p>
          <a:p>
            <a:pPr marL="285750" indent="-285750">
              <a:spcAft>
                <a:spcPts val="600"/>
              </a:spcAft>
              <a:buBlip>
                <a:blip r:embed="rId5"/>
              </a:buBlip>
            </a:pPr>
            <a:r>
              <a:rPr lang="en-US" sz="1600" dirty="0">
                <a:solidFill>
                  <a:schemeClr val="bg1"/>
                </a:solidFill>
                <a:latin typeface="Arial" panose="020B0604020202020204" pitchFamily="34" charset="0"/>
                <a:cs typeface="Arial" panose="020B0604020202020204" pitchFamily="34" charset="0"/>
              </a:rPr>
              <a:t>Verify your coverage type on your </a:t>
            </a:r>
            <a:r>
              <a:rPr lang="en-US" sz="1600" i="1" dirty="0">
                <a:solidFill>
                  <a:schemeClr val="bg1"/>
                </a:solidFill>
                <a:latin typeface="Arial" panose="020B0604020202020204" pitchFamily="34" charset="0"/>
                <a:cs typeface="Arial" panose="020B0604020202020204" pitchFamily="34" charset="0"/>
              </a:rPr>
              <a:t>Retirement Progress Report</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378671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75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750"/>
                                        <p:tgtEl>
                                          <p:spTgt spid="10">
                                            <p:txEl>
                                              <p:pRg st="1" end="1"/>
                                            </p:txEl>
                                          </p:spTgt>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left)">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seven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One-time death benefit</a:t>
            </a:r>
          </a:p>
        </p:txBody>
      </p:sp>
      <p:cxnSp>
        <p:nvCxnSpPr>
          <p:cNvPr id="3" name="Straight Connector 2">
            <a:extLst>
              <a:ext uri="{FF2B5EF4-FFF2-40B4-BE49-F238E27FC236}">
                <a16:creationId xmlns:a16="http://schemas.microsoft.com/office/drawing/2014/main" id="{81C9DEB4-FAF7-6A1D-EA42-2D64FF5E72C4}"/>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8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FE3F929-1406-B0D5-32A0-1C999972BAB8}"/>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One-time death benefit</a:t>
            </a:r>
          </a:p>
        </p:txBody>
      </p:sp>
      <p:sp>
        <p:nvSpPr>
          <p:cNvPr id="17" name="TextBox 16">
            <a:extLst>
              <a:ext uri="{FF2B5EF4-FFF2-40B4-BE49-F238E27FC236}">
                <a16:creationId xmlns:a16="http://schemas.microsoft.com/office/drawing/2014/main" id="{05B46ED2-5859-1021-6352-CA67E2B3B559}"/>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Fill in your one-time death benefit amount on page 3.</a:t>
            </a:r>
          </a:p>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Complete the </a:t>
            </a:r>
            <a:r>
              <a:rPr lang="en-US" sz="1600" i="1" dirty="0">
                <a:solidFill>
                  <a:schemeClr val="bg1"/>
                </a:solidFill>
                <a:latin typeface="Arial" panose="020B0604020202020204" pitchFamily="34" charset="0"/>
                <a:cs typeface="Arial" panose="020B0604020202020204" pitchFamily="34" charset="0"/>
              </a:rPr>
              <a:t>Recipient Designation </a:t>
            </a:r>
            <a:r>
              <a:rPr lang="en-US" sz="1600" dirty="0">
                <a:solidFill>
                  <a:schemeClr val="bg1"/>
                </a:solidFill>
                <a:latin typeface="Arial" panose="020B0604020202020204" pitchFamily="34" charset="0"/>
                <a:cs typeface="Arial" panose="020B0604020202020204" pitchFamily="34" charset="0"/>
              </a:rPr>
              <a:t>form to name or update recipients.</a:t>
            </a:r>
            <a:endParaRPr lang="en-US" sz="1600" dirty="0"/>
          </a:p>
        </p:txBody>
      </p:sp>
      <p:sp>
        <p:nvSpPr>
          <p:cNvPr id="9" name="TextBox 8">
            <a:extLst>
              <a:ext uri="{FF2B5EF4-FFF2-40B4-BE49-F238E27FC236}">
                <a16:creationId xmlns:a16="http://schemas.microsoft.com/office/drawing/2014/main" id="{4B999AFF-4CEA-6B55-2147-3E6963B89922}"/>
              </a:ext>
            </a:extLst>
          </p:cNvPr>
          <p:cNvSpPr txBox="1"/>
          <p:nvPr/>
        </p:nvSpPr>
        <p:spPr>
          <a:xfrm>
            <a:off x="1445511" y="2264248"/>
            <a:ext cx="2514306" cy="1292662"/>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Coverage A</a:t>
            </a:r>
          </a:p>
          <a:p>
            <a:pPr marL="285750" indent="-285750">
              <a:spcAft>
                <a:spcPts val="2400"/>
              </a:spcAft>
              <a:buBlip>
                <a:blip r:embed="rId5"/>
              </a:buBlip>
            </a:pPr>
            <a:r>
              <a:rPr lang="en-US" dirty="0">
                <a:solidFill>
                  <a:schemeClr val="bg1"/>
                </a:solidFill>
                <a:latin typeface="Arial" panose="020B0604020202020204" pitchFamily="34" charset="0"/>
                <a:cs typeface="Arial" panose="020B0604020202020204" pitchFamily="34" charset="0"/>
              </a:rPr>
              <a:t>$7,093 before </a:t>
            </a:r>
            <a:r>
              <a:rPr lang="en-US" b="1" dirty="0">
                <a:solidFill>
                  <a:schemeClr val="bg1"/>
                </a:solidFill>
                <a:latin typeface="Arial" panose="020B0604020202020204" pitchFamily="34" charset="0"/>
                <a:cs typeface="Arial" panose="020B0604020202020204" pitchFamily="34" charset="0"/>
              </a:rPr>
              <a:t>or</a:t>
            </a:r>
            <a:r>
              <a:rPr lang="en-US" dirty="0">
                <a:solidFill>
                  <a:schemeClr val="bg1"/>
                </a:solidFill>
                <a:latin typeface="Arial" panose="020B0604020202020204" pitchFamily="34" charset="0"/>
                <a:cs typeface="Arial" panose="020B0604020202020204" pitchFamily="34" charset="0"/>
              </a:rPr>
              <a:t> after retirement.</a:t>
            </a:r>
          </a:p>
        </p:txBody>
      </p:sp>
      <p:sp>
        <p:nvSpPr>
          <p:cNvPr id="18" name="TextBox 17">
            <a:extLst>
              <a:ext uri="{FF2B5EF4-FFF2-40B4-BE49-F238E27FC236}">
                <a16:creationId xmlns:a16="http://schemas.microsoft.com/office/drawing/2014/main" id="{9399C578-D024-F6FE-8E64-5DF6C287DFE8}"/>
              </a:ext>
            </a:extLst>
          </p:cNvPr>
          <p:cNvSpPr txBox="1"/>
          <p:nvPr/>
        </p:nvSpPr>
        <p:spPr>
          <a:xfrm>
            <a:off x="5165105" y="2264248"/>
            <a:ext cx="2514306" cy="192360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Coverage B</a:t>
            </a:r>
          </a:p>
          <a:p>
            <a:pPr marL="285750" indent="-285750">
              <a:spcAft>
                <a:spcPts val="600"/>
              </a:spcAft>
              <a:buBlip>
                <a:blip r:embed="rId5"/>
              </a:buBlip>
            </a:pPr>
            <a:r>
              <a:rPr lang="en-US" dirty="0">
                <a:solidFill>
                  <a:schemeClr val="bg1"/>
                </a:solidFill>
                <a:latin typeface="Arial" panose="020B0604020202020204" pitchFamily="34" charset="0"/>
                <a:cs typeface="Arial" panose="020B0604020202020204" pitchFamily="34" charset="0"/>
              </a:rPr>
              <a:t>$28,372 </a:t>
            </a:r>
            <a:r>
              <a:rPr lang="en-US" b="1" dirty="0">
                <a:solidFill>
                  <a:schemeClr val="bg1"/>
                </a:solidFill>
                <a:latin typeface="Arial" panose="020B0604020202020204" pitchFamily="34" charset="0"/>
                <a:cs typeface="Arial" panose="020B0604020202020204" pitchFamily="34" charset="0"/>
              </a:rPr>
              <a:t>before</a:t>
            </a:r>
            <a:r>
              <a:rPr lang="en-US" dirty="0">
                <a:solidFill>
                  <a:schemeClr val="bg1"/>
                </a:solidFill>
                <a:latin typeface="Arial" panose="020B0604020202020204" pitchFamily="34" charset="0"/>
                <a:cs typeface="Arial" panose="020B0604020202020204" pitchFamily="34" charset="0"/>
              </a:rPr>
              <a:t> retirement.</a:t>
            </a:r>
          </a:p>
          <a:p>
            <a:pPr marL="285750" indent="-285750">
              <a:spcAft>
                <a:spcPts val="600"/>
              </a:spcAft>
              <a:buBlip>
                <a:blip r:embed="rId5"/>
              </a:buBlip>
            </a:pPr>
            <a:r>
              <a:rPr lang="en-US" dirty="0">
                <a:solidFill>
                  <a:schemeClr val="bg1"/>
                </a:solidFill>
                <a:latin typeface="Arial" panose="020B0604020202020204" pitchFamily="34" charset="0"/>
                <a:cs typeface="Arial" panose="020B0604020202020204" pitchFamily="34" charset="0"/>
              </a:rPr>
              <a:t>$7,093 </a:t>
            </a:r>
            <a:r>
              <a:rPr lang="en-US" b="1" dirty="0">
                <a:solidFill>
                  <a:schemeClr val="bg1"/>
                </a:solidFill>
                <a:latin typeface="Arial" panose="020B0604020202020204" pitchFamily="34" charset="0"/>
                <a:cs typeface="Arial" panose="020B0604020202020204" pitchFamily="34" charset="0"/>
              </a:rPr>
              <a:t>after</a:t>
            </a:r>
            <a:r>
              <a:rPr lang="en-US" dirty="0">
                <a:solidFill>
                  <a:schemeClr val="bg1"/>
                </a:solidFill>
                <a:latin typeface="Arial" panose="020B0604020202020204" pitchFamily="34" charset="0"/>
                <a:cs typeface="Arial" panose="020B0604020202020204" pitchFamily="34" charset="0"/>
              </a:rPr>
              <a:t> retirement.</a:t>
            </a:r>
          </a:p>
        </p:txBody>
      </p:sp>
      <p:sp>
        <p:nvSpPr>
          <p:cNvPr id="3" name="Title 1">
            <a:extLst>
              <a:ext uri="{FF2B5EF4-FFF2-40B4-BE49-F238E27FC236}">
                <a16:creationId xmlns:a16="http://schemas.microsoft.com/office/drawing/2014/main" id="{F3A2FE1E-2818-7DA7-C59B-26B285F8D6C3}"/>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Tree>
    <p:extLst>
      <p:ext uri="{BB962C8B-B14F-4D97-AF65-F5344CB8AC3E}">
        <p14:creationId xmlns:p14="http://schemas.microsoft.com/office/powerpoint/2010/main" val="22832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75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750"/>
                                        <p:tgtEl>
                                          <p:spTgt spid="18">
                                            <p:txEl>
                                              <p:pRg st="1" end="1"/>
                                            </p:txEl>
                                          </p:spTgt>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8">
                                            <p:txEl>
                                              <p:pRg st="2" end="2"/>
                                            </p:txEl>
                                          </p:spTgt>
                                        </p:tgtEl>
                                        <p:attrNameLst>
                                          <p:attrName>style.visibility</p:attrName>
                                        </p:attrNameLst>
                                      </p:cBhvr>
                                      <p:to>
                                        <p:strVal val="visible"/>
                                      </p:to>
                                    </p:set>
                                    <p:animEffect transition="in" filter="wipe(left)">
                                      <p:cBhvr>
                                        <p:cTn id="16" dur="75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7413-6EDE-ED38-459A-91DCBFAFF87F}"/>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One-time death benefit</a:t>
            </a:r>
          </a:p>
        </p:txBody>
      </p:sp>
      <p:sp>
        <p:nvSpPr>
          <p:cNvPr id="2" name="Title 1">
            <a:extLst>
              <a:ext uri="{FF2B5EF4-FFF2-40B4-BE49-F238E27FC236}">
                <a16:creationId xmlns:a16="http://schemas.microsoft.com/office/drawing/2014/main" id="{9A7842AE-0E88-2881-ACE6-AAD095FD7A3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07</a:t>
            </a:r>
          </a:p>
        </p:txBody>
      </p:sp>
      <p:sp>
        <p:nvSpPr>
          <p:cNvPr id="16" name="Rectangle 15">
            <a:extLst>
              <a:ext uri="{FF2B5EF4-FFF2-40B4-BE49-F238E27FC236}">
                <a16:creationId xmlns:a16="http://schemas.microsoft.com/office/drawing/2014/main" id="{81168323-8312-956F-31F4-110E15EC575F}"/>
              </a:ext>
            </a:extLst>
          </p:cNvPr>
          <p:cNvSpPr/>
          <p:nvPr/>
        </p:nvSpPr>
        <p:spPr>
          <a:xfrm>
            <a:off x="379254" y="2819844"/>
            <a:ext cx="4296507" cy="19082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Designate one or more recipients on </a:t>
            </a:r>
            <a:r>
              <a:rPr lang="en-US" i="1" dirty="0" err="1">
                <a:solidFill>
                  <a:schemeClr val="bg1"/>
                </a:solidFill>
                <a:latin typeface="Arial" panose="020B0604020202020204" pitchFamily="34" charset="0"/>
                <a:cs typeface="Arial" panose="020B0604020202020204" pitchFamily="34" charset="0"/>
              </a:rPr>
              <a:t>my</a:t>
            </a:r>
            <a:r>
              <a:rPr lang="en-US" dirty="0" err="1">
                <a:solidFill>
                  <a:schemeClr val="bg1"/>
                </a:solidFill>
                <a:latin typeface="Arial" panose="020B0604020202020204" pitchFamily="34" charset="0"/>
                <a:cs typeface="Arial" panose="020B0604020202020204" pitchFamily="34" charset="0"/>
              </a:rPr>
              <a:t>CalSTRS</a:t>
            </a:r>
            <a:r>
              <a:rPr lang="en-US" dirty="0">
                <a:solidFill>
                  <a:schemeClr val="bg1"/>
                </a:solidFill>
                <a:latin typeface="Arial" panose="020B0604020202020204" pitchFamily="34" charset="0"/>
                <a:cs typeface="Arial" panose="020B0604020202020204" pitchFamily="34" charset="0"/>
              </a:rPr>
              <a:t> or by form available at </a:t>
            </a:r>
            <a:r>
              <a:rPr lang="en-US" b="1" dirty="0" err="1">
                <a:solidFill>
                  <a:schemeClr val="bg1"/>
                </a:solidFill>
                <a:latin typeface="Arial" panose="020B0604020202020204" pitchFamily="34" charset="0"/>
                <a:cs typeface="Arial" panose="020B0604020202020204" pitchFamily="34" charset="0"/>
              </a:rPr>
              <a:t>CalSTRS.com.forms</a:t>
            </a:r>
            <a:r>
              <a:rPr lang="en-US" dirty="0">
                <a:solidFill>
                  <a:schemeClr val="bg1"/>
                </a:solidFill>
                <a:latin typeface="Arial" panose="020B0604020202020204" pitchFamily="34" charset="0"/>
                <a:cs typeface="Arial" panose="020B0604020202020204" pitchFamily="34" charset="0"/>
              </a:rPr>
              <a: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Change or update your recipients at any time.</a:t>
            </a:r>
          </a:p>
        </p:txBody>
      </p:sp>
      <p:sp>
        <p:nvSpPr>
          <p:cNvPr id="13" name="Rectangle 12">
            <a:extLst>
              <a:ext uri="{FF2B5EF4-FFF2-40B4-BE49-F238E27FC236}">
                <a16:creationId xmlns:a16="http://schemas.microsoft.com/office/drawing/2014/main" id="{78C6C799-1097-B9D8-6C9C-DF89CAD96129}"/>
              </a:ext>
            </a:extLst>
          </p:cNvPr>
          <p:cNvSpPr/>
          <p:nvPr/>
        </p:nvSpPr>
        <p:spPr>
          <a:xfrm>
            <a:off x="5236591" y="2973735"/>
            <a:ext cx="3907406" cy="16004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sz="1600" dirty="0">
                <a:solidFill>
                  <a:schemeClr val="bg1"/>
                </a:solidFill>
                <a:latin typeface="Arial" panose="020B0604020202020204" pitchFamily="34" charset="0"/>
                <a:cs typeface="Arial" panose="020B0604020202020204" pitchFamily="34" charset="0"/>
              </a:rPr>
              <a:t>If you die before retirement and you do not have a surviving spouse, registered domestic partner or children, your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one-time death benefit recipient will receive your account balance.</a:t>
            </a:r>
          </a:p>
        </p:txBody>
      </p:sp>
    </p:spTree>
    <p:extLst>
      <p:ext uri="{BB962C8B-B14F-4D97-AF65-F5344CB8AC3E}">
        <p14:creationId xmlns:p14="http://schemas.microsoft.com/office/powerpoint/2010/main" val="33563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eight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Survivor benefits</a:t>
            </a:r>
          </a:p>
        </p:txBody>
      </p:sp>
      <p:sp>
        <p:nvSpPr>
          <p:cNvPr id="5" name="Title 1">
            <a:extLst>
              <a:ext uri="{FF2B5EF4-FFF2-40B4-BE49-F238E27FC236}">
                <a16:creationId xmlns:a16="http://schemas.microsoft.com/office/drawing/2014/main" id="{A0340A43-F067-FB0B-F374-06D9332F9626}"/>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cxnSp>
        <p:nvCxnSpPr>
          <p:cNvPr id="7" name="Straight Connector 6">
            <a:extLst>
              <a:ext uri="{FF2B5EF4-FFF2-40B4-BE49-F238E27FC236}">
                <a16:creationId xmlns:a16="http://schemas.microsoft.com/office/drawing/2014/main" id="{FD3329E5-9740-2CEB-55C7-667236084862}"/>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0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7413-6EDE-ED38-459A-91DCBFAFF87F}"/>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Survivor benefit eligibility</a:t>
            </a:r>
          </a:p>
        </p:txBody>
      </p:sp>
      <p:sp>
        <p:nvSpPr>
          <p:cNvPr id="10" name="TextBox 9">
            <a:extLst>
              <a:ext uri="{FF2B5EF4-FFF2-40B4-BE49-F238E27FC236}">
                <a16:creationId xmlns:a16="http://schemas.microsoft.com/office/drawing/2014/main" id="{81AE31BE-339D-927A-8A7C-DB4C9F4E5076}"/>
              </a:ext>
            </a:extLst>
          </p:cNvPr>
          <p:cNvSpPr txBox="1"/>
          <p:nvPr/>
        </p:nvSpPr>
        <p:spPr>
          <a:xfrm>
            <a:off x="616118" y="1386800"/>
            <a:ext cx="6719708" cy="144655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Membership</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One year of service credit.</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Actively contributing at time of death.</a:t>
            </a:r>
          </a:p>
        </p:txBody>
      </p:sp>
      <p:sp>
        <p:nvSpPr>
          <p:cNvPr id="14" name="TextBox 13">
            <a:extLst>
              <a:ext uri="{FF2B5EF4-FFF2-40B4-BE49-F238E27FC236}">
                <a16:creationId xmlns:a16="http://schemas.microsoft.com/office/drawing/2014/main" id="{B9308C10-837E-5B77-0125-22488B17AC17}"/>
              </a:ext>
            </a:extLst>
          </p:cNvPr>
          <p:cNvSpPr txBox="1"/>
          <p:nvPr/>
        </p:nvSpPr>
        <p:spPr>
          <a:xfrm>
            <a:off x="1964471" y="3445620"/>
            <a:ext cx="6719708" cy="1446550"/>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Survivors</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Spouse or registered domestic partner.</a:t>
            </a:r>
          </a:p>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Financially dependent children:</a:t>
            </a:r>
          </a:p>
        </p:txBody>
      </p:sp>
      <p:sp>
        <p:nvSpPr>
          <p:cNvPr id="19" name="TextBox 18">
            <a:extLst>
              <a:ext uri="{FF2B5EF4-FFF2-40B4-BE49-F238E27FC236}">
                <a16:creationId xmlns:a16="http://schemas.microsoft.com/office/drawing/2014/main" id="{8D2A61DB-D610-67B7-B1AC-561BC4F992B1}"/>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4"/>
              </a:buBlip>
            </a:pPr>
            <a:r>
              <a:rPr lang="en-US" sz="1600" dirty="0">
                <a:solidFill>
                  <a:schemeClr val="bg1"/>
                </a:solidFill>
                <a:latin typeface="Arial" panose="020B0604020202020204" pitchFamily="34" charset="0"/>
                <a:cs typeface="Arial" panose="020B0604020202020204" pitchFamily="34" charset="0"/>
              </a:rPr>
              <a:t>Fill in the age for eligible dependent children on page 4.</a:t>
            </a:r>
          </a:p>
          <a:p>
            <a:pPr marL="285750" indent="-285750">
              <a:spcAft>
                <a:spcPts val="600"/>
              </a:spcAft>
              <a:buBlip>
                <a:blip r:embed="rId5"/>
              </a:buBlip>
            </a:pPr>
            <a:r>
              <a:rPr lang="en-US" sz="1600" dirty="0">
                <a:solidFill>
                  <a:schemeClr val="bg1"/>
                </a:solidFill>
                <a:latin typeface="Arial" panose="020B0604020202020204" pitchFamily="34" charset="0"/>
                <a:cs typeface="Arial" panose="020B0604020202020204" pitchFamily="34" charset="0"/>
              </a:rPr>
              <a:t>Read more about eligibility in the </a:t>
            </a:r>
            <a:r>
              <a:rPr lang="en-US" sz="1600" i="1" dirty="0">
                <a:solidFill>
                  <a:schemeClr val="bg1"/>
                </a:solidFill>
                <a:latin typeface="Arial" panose="020B0604020202020204" pitchFamily="34" charset="0"/>
                <a:cs typeface="Arial" panose="020B0604020202020204" pitchFamily="34" charset="0"/>
              </a:rPr>
              <a:t>Member Handbook</a:t>
            </a:r>
            <a:r>
              <a:rPr lang="en-US" sz="1600" dirty="0">
                <a:solidFill>
                  <a:schemeClr val="bg1"/>
                </a:solidFill>
                <a:latin typeface="Arial" panose="020B0604020202020204" pitchFamily="34" charset="0"/>
                <a:cs typeface="Arial" panose="020B0604020202020204" pitchFamily="34" charset="0"/>
              </a:rPr>
              <a:t>.</a:t>
            </a:r>
            <a:endParaRPr lang="en-US" sz="1600" dirty="0"/>
          </a:p>
        </p:txBody>
      </p:sp>
      <p:sp>
        <p:nvSpPr>
          <p:cNvPr id="3" name="TextBox 2">
            <a:extLst>
              <a:ext uri="{FF2B5EF4-FFF2-40B4-BE49-F238E27FC236}">
                <a16:creationId xmlns:a16="http://schemas.microsoft.com/office/drawing/2014/main" id="{C3FDC459-EFD7-EDFB-1585-E5EB1E7991A7}"/>
              </a:ext>
            </a:extLst>
          </p:cNvPr>
          <p:cNvSpPr txBox="1"/>
          <p:nvPr/>
        </p:nvSpPr>
        <p:spPr>
          <a:xfrm>
            <a:off x="2233247" y="4953725"/>
            <a:ext cx="3147645" cy="369332"/>
          </a:xfrm>
          <a:prstGeom prst="rect">
            <a:avLst/>
          </a:prstGeom>
          <a:noFill/>
        </p:spPr>
        <p:txBody>
          <a:bodyPr wrap="square" numCol="1">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Coverage A: under age 22</a:t>
            </a:r>
          </a:p>
        </p:txBody>
      </p:sp>
      <p:sp>
        <p:nvSpPr>
          <p:cNvPr id="2" name="Title 1">
            <a:extLst>
              <a:ext uri="{FF2B5EF4-FFF2-40B4-BE49-F238E27FC236}">
                <a16:creationId xmlns:a16="http://schemas.microsoft.com/office/drawing/2014/main" id="{9A7842AE-0E88-2881-ACE6-AAD095FD7A3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6" name="TextBox 5">
            <a:extLst>
              <a:ext uri="{FF2B5EF4-FFF2-40B4-BE49-F238E27FC236}">
                <a16:creationId xmlns:a16="http://schemas.microsoft.com/office/drawing/2014/main" id="{435F3349-034B-671C-BC53-07016ECAAD1E}"/>
              </a:ext>
            </a:extLst>
          </p:cNvPr>
          <p:cNvSpPr txBox="1"/>
          <p:nvPr/>
        </p:nvSpPr>
        <p:spPr>
          <a:xfrm>
            <a:off x="5416063" y="4953725"/>
            <a:ext cx="3268116" cy="369332"/>
          </a:xfrm>
          <a:prstGeom prst="rect">
            <a:avLst/>
          </a:prstGeom>
          <a:noFill/>
        </p:spPr>
        <p:txBody>
          <a:bodyPr wrap="square" numCol="1">
            <a:spAutoFit/>
          </a:bodyPr>
          <a:lstStyle/>
          <a:p>
            <a:pPr marL="285750" indent="-285750">
              <a:spcAft>
                <a:spcPts val="1200"/>
              </a:spcAft>
              <a:buBlip>
                <a:blip r:embed="rId3"/>
              </a:buBlip>
            </a:pPr>
            <a:r>
              <a:rPr lang="en-US" dirty="0">
                <a:solidFill>
                  <a:schemeClr val="bg1"/>
                </a:solidFill>
                <a:latin typeface="Arial" panose="020B0604020202020204" pitchFamily="34" charset="0"/>
                <a:cs typeface="Arial" panose="020B0604020202020204" pitchFamily="34" charset="0"/>
              </a:rPr>
              <a:t>Coverage B: under age 21</a:t>
            </a:r>
          </a:p>
        </p:txBody>
      </p:sp>
    </p:spTree>
    <p:extLst>
      <p:ext uri="{BB962C8B-B14F-4D97-AF65-F5344CB8AC3E}">
        <p14:creationId xmlns:p14="http://schemas.microsoft.com/office/powerpoint/2010/main" val="8916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1000"/>
                                        <p:tgtEl>
                                          <p:spTgt spid="10">
                                            <p:txEl>
                                              <p:pRg st="1" end="1"/>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wipe(left)">
                                      <p:cBhvr>
                                        <p:cTn id="11" dur="1000"/>
                                        <p:tgtEl>
                                          <p:spTgt spid="10">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wipe(left)">
                                      <p:cBhvr>
                                        <p:cTn id="16" dur="1000"/>
                                        <p:tgtEl>
                                          <p:spTgt spid="14">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1000"/>
                                        <p:tgtEl>
                                          <p:spTgt spid="14">
                                            <p:txEl>
                                              <p:pRg st="2" end="2"/>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000"/>
                                        <p:tgtEl>
                                          <p:spTgt spid="3"/>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one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Important considerations</a:t>
            </a:r>
          </a:p>
        </p:txBody>
      </p:sp>
      <p:cxnSp>
        <p:nvCxnSpPr>
          <p:cNvPr id="10" name="Straight Connector 9">
            <a:extLst>
              <a:ext uri="{FF2B5EF4-FFF2-40B4-BE49-F238E27FC236}">
                <a16:creationId xmlns:a16="http://schemas.microsoft.com/office/drawing/2014/main" id="{D2EC18BB-DDAB-7B18-CCAD-0ACC43E0AF49}"/>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0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7413-6EDE-ED38-459A-91DCBFAFF87F}"/>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Survivor benefit payments</a:t>
            </a:r>
          </a:p>
        </p:txBody>
      </p:sp>
      <p:sp>
        <p:nvSpPr>
          <p:cNvPr id="24" name="TextBox 23">
            <a:extLst>
              <a:ext uri="{FF2B5EF4-FFF2-40B4-BE49-F238E27FC236}">
                <a16:creationId xmlns:a16="http://schemas.microsoft.com/office/drawing/2014/main" id="{512D16ED-E655-4A30-2A34-D65F70154613}"/>
              </a:ext>
            </a:extLst>
          </p:cNvPr>
          <p:cNvSpPr txBox="1"/>
          <p:nvPr/>
        </p:nvSpPr>
        <p:spPr>
          <a:xfrm>
            <a:off x="1501173" y="1805077"/>
            <a:ext cx="2427001" cy="1323439"/>
          </a:xfrm>
          <a:prstGeom prst="rect">
            <a:avLst/>
          </a:prstGeom>
          <a:no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Surviving spouse</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95C8E8B0-EFA3-708F-3D8E-83EB78E1320A}"/>
              </a:ext>
            </a:extLst>
          </p:cNvPr>
          <p:cNvSpPr txBox="1"/>
          <p:nvPr/>
        </p:nvSpPr>
        <p:spPr>
          <a:xfrm>
            <a:off x="1006835" y="3857321"/>
            <a:ext cx="1661587" cy="1138773"/>
          </a:xfrm>
          <a:prstGeom prst="rect">
            <a:avLst/>
          </a:prstGeom>
          <a:no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Monthly benefit</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95DDE23-5813-FF7B-3D3E-3611C9AEE887}"/>
              </a:ext>
            </a:extLst>
          </p:cNvPr>
          <p:cNvSpPr txBox="1"/>
          <p:nvPr/>
        </p:nvSpPr>
        <p:spPr>
          <a:xfrm>
            <a:off x="2878594" y="3857321"/>
            <a:ext cx="1661587" cy="1138773"/>
          </a:xfrm>
          <a:prstGeom prst="rect">
            <a:avLst/>
          </a:prstGeom>
          <a:no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200" b="1" dirty="0">
                <a:solidFill>
                  <a:schemeClr val="bg1"/>
                </a:solidFill>
                <a:latin typeface="Arial" panose="020B0604020202020204" pitchFamily="34" charset="0"/>
                <a:cs typeface="Arial" panose="020B0604020202020204" pitchFamily="34" charset="0"/>
              </a:rPr>
              <a:t>Account balance</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D359BC33-B363-FFDE-F6D8-FC78A86DA7A9}"/>
              </a:ext>
            </a:extLst>
          </p:cNvPr>
          <p:cNvSpPr txBox="1"/>
          <p:nvPr/>
        </p:nvSpPr>
        <p:spPr>
          <a:xfrm>
            <a:off x="206752" y="6063196"/>
            <a:ext cx="8769249" cy="661720"/>
          </a:xfrm>
          <a:prstGeom prst="rect">
            <a:avLst/>
          </a:prstGeom>
          <a:noFill/>
        </p:spPr>
        <p:txBody>
          <a:bodyPr wrap="square">
            <a:spAutoFit/>
          </a:bodyPr>
          <a:lstStyle/>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View the </a:t>
            </a:r>
            <a:r>
              <a:rPr lang="en-US" sz="1600" i="1" dirty="0">
                <a:solidFill>
                  <a:schemeClr val="bg1"/>
                </a:solidFill>
                <a:latin typeface="Arial" panose="020B0604020202020204" pitchFamily="34" charset="0"/>
                <a:cs typeface="Arial" panose="020B0604020202020204" pitchFamily="34" charset="0"/>
              </a:rPr>
              <a:t>Survivor Benefits </a:t>
            </a:r>
            <a:r>
              <a:rPr lang="en-US" sz="1600" dirty="0">
                <a:solidFill>
                  <a:schemeClr val="bg1"/>
                </a:solidFill>
                <a:latin typeface="Arial" panose="020B0604020202020204" pitchFamily="34" charset="0"/>
                <a:cs typeface="Arial" panose="020B0604020202020204" pitchFamily="34" charset="0"/>
              </a:rPr>
              <a:t>video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/videos</a:t>
            </a:r>
            <a:r>
              <a:rPr lang="en-US" sz="1600" dirty="0">
                <a:solidFill>
                  <a:schemeClr val="bg1"/>
                </a:solidFill>
                <a:latin typeface="Arial" panose="020B0604020202020204" pitchFamily="34" charset="0"/>
                <a:cs typeface="Arial" panose="020B0604020202020204" pitchFamily="34" charset="0"/>
              </a:rPr>
              <a:t>.</a:t>
            </a:r>
          </a:p>
          <a:p>
            <a:pPr marL="285750" indent="-285750">
              <a:spcAft>
                <a:spcPts val="600"/>
              </a:spcAft>
              <a:buBlip>
                <a:blip r:embed="rId3"/>
              </a:buBlip>
            </a:pPr>
            <a:r>
              <a:rPr lang="en-US" sz="1600" dirty="0">
                <a:solidFill>
                  <a:schemeClr val="bg1"/>
                </a:solidFill>
                <a:latin typeface="Arial" panose="020B0604020202020204" pitchFamily="34" charset="0"/>
                <a:cs typeface="Arial" panose="020B0604020202020204" pitchFamily="34" charset="0"/>
              </a:rPr>
              <a:t>Be sure your loved ones know to notify CalSTRS of your death.</a:t>
            </a:r>
          </a:p>
        </p:txBody>
      </p:sp>
      <p:sp>
        <p:nvSpPr>
          <p:cNvPr id="32" name="TextBox 31">
            <a:extLst>
              <a:ext uri="{FF2B5EF4-FFF2-40B4-BE49-F238E27FC236}">
                <a16:creationId xmlns:a16="http://schemas.microsoft.com/office/drawing/2014/main" id="{C700A2CF-D984-761E-DEB9-45B4EA236A09}"/>
              </a:ext>
            </a:extLst>
          </p:cNvPr>
          <p:cNvSpPr txBox="1"/>
          <p:nvPr/>
        </p:nvSpPr>
        <p:spPr>
          <a:xfrm>
            <a:off x="5339986" y="3945016"/>
            <a:ext cx="3007813" cy="1015663"/>
          </a:xfrm>
          <a:prstGeom prst="rect">
            <a:avLst/>
          </a:prstGeom>
          <a:no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10% final compensation per child, up to 50%</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9AA5C05-039B-B0EF-5793-81F020FA0AAF}"/>
              </a:ext>
            </a:extLst>
          </p:cNvPr>
          <p:cNvSpPr txBox="1"/>
          <p:nvPr/>
        </p:nvSpPr>
        <p:spPr>
          <a:xfrm>
            <a:off x="5613879" y="1805077"/>
            <a:ext cx="2427001" cy="1323439"/>
          </a:xfrm>
          <a:prstGeom prst="rect">
            <a:avLst/>
          </a:prstGeom>
          <a:noFill/>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Surviving children</a:t>
            </a:r>
          </a:p>
          <a:p>
            <a:pPr algn="ctr">
              <a:spcAft>
                <a:spcPts val="2400"/>
              </a:spcAft>
            </a:pPr>
            <a:endParaRPr lang="en-US" sz="12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F72A147-796D-4C18-189A-170E635533EA}"/>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Tree>
    <p:extLst>
      <p:ext uri="{BB962C8B-B14F-4D97-AF65-F5344CB8AC3E}">
        <p14:creationId xmlns:p14="http://schemas.microsoft.com/office/powerpoint/2010/main" val="3810993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7413-6EDE-ED38-459A-91DCBFAFF87F}"/>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Survivor benefit payments</a:t>
            </a:r>
          </a:p>
        </p:txBody>
      </p:sp>
      <p:sp>
        <p:nvSpPr>
          <p:cNvPr id="2" name="Title 1">
            <a:extLst>
              <a:ext uri="{FF2B5EF4-FFF2-40B4-BE49-F238E27FC236}">
                <a16:creationId xmlns:a16="http://schemas.microsoft.com/office/drawing/2014/main" id="{9A7842AE-0E88-2881-ACE6-AAD095FD7A3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08</a:t>
            </a:r>
          </a:p>
        </p:txBody>
      </p:sp>
      <p:sp>
        <p:nvSpPr>
          <p:cNvPr id="16" name="Rectangle 15">
            <a:extLst>
              <a:ext uri="{FF2B5EF4-FFF2-40B4-BE49-F238E27FC236}">
                <a16:creationId xmlns:a16="http://schemas.microsoft.com/office/drawing/2014/main" id="{81168323-8312-956F-31F4-110E15EC575F}"/>
              </a:ext>
            </a:extLst>
          </p:cNvPr>
          <p:cNvSpPr/>
          <p:nvPr/>
        </p:nvSpPr>
        <p:spPr>
          <a:xfrm>
            <a:off x="258137" y="2801003"/>
            <a:ext cx="5664268" cy="16004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sz="2000" dirty="0">
                <a:solidFill>
                  <a:schemeClr val="bg1"/>
                </a:solidFill>
                <a:latin typeface="Arial" panose="020B0604020202020204" pitchFamily="34" charset="0"/>
                <a:cs typeface="Arial" panose="020B0604020202020204" pitchFamily="34" charset="0"/>
              </a:rPr>
              <a:t>If you die before retirement and you do not have a surviving spouse, registered domestic partner or children, your one-time death benefit recipient will receive your account balance.</a:t>
            </a:r>
          </a:p>
        </p:txBody>
      </p:sp>
      <p:sp>
        <p:nvSpPr>
          <p:cNvPr id="13" name="Rectangle 12">
            <a:extLst>
              <a:ext uri="{FF2B5EF4-FFF2-40B4-BE49-F238E27FC236}">
                <a16:creationId xmlns:a16="http://schemas.microsoft.com/office/drawing/2014/main" id="{78C6C799-1097-B9D8-6C9C-DF89CAD96129}"/>
              </a:ext>
            </a:extLst>
          </p:cNvPr>
          <p:cNvSpPr/>
          <p:nvPr/>
        </p:nvSpPr>
        <p:spPr>
          <a:xfrm>
            <a:off x="6564301" y="2801003"/>
            <a:ext cx="2579699" cy="1600438"/>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r>
              <a:rPr lang="en-US" sz="1600" dirty="0">
                <a:solidFill>
                  <a:schemeClr val="bg1"/>
                </a:solidFill>
                <a:latin typeface="Arial" panose="020B0604020202020204" pitchFamily="34" charset="0"/>
                <a:cs typeface="Arial" panose="020B0604020202020204" pitchFamily="34" charset="0"/>
              </a:rPr>
              <a:t>Designate your one-time death benefit recipient on </a:t>
            </a:r>
            <a:r>
              <a:rPr lang="en-US" sz="1600" i="1" dirty="0" err="1">
                <a:solidFill>
                  <a:schemeClr val="bg1"/>
                </a:solidFill>
                <a:latin typeface="Arial" panose="020B0604020202020204" pitchFamily="34" charset="0"/>
                <a:cs typeface="Arial" panose="020B0604020202020204" pitchFamily="34" charset="0"/>
              </a:rPr>
              <a:t>my</a:t>
            </a:r>
            <a:r>
              <a:rPr lang="en-US" sz="1600" dirty="0" err="1">
                <a:solidFill>
                  <a:schemeClr val="bg1"/>
                </a:solidFill>
                <a:latin typeface="Arial" panose="020B0604020202020204" pitchFamily="34" charset="0"/>
                <a:cs typeface="Arial" panose="020B0604020202020204" pitchFamily="34" charset="0"/>
              </a:rPr>
              <a:t>CalSTRS</a:t>
            </a:r>
            <a:r>
              <a:rPr lang="en-US" sz="1600" dirty="0">
                <a:solidFill>
                  <a:schemeClr val="bg1"/>
                </a:solidFill>
                <a:latin typeface="Arial" panose="020B0604020202020204" pitchFamily="34" charset="0"/>
                <a:cs typeface="Arial" panose="020B0604020202020204" pitchFamily="34" charset="0"/>
              </a:rPr>
              <a:t> or by form available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/forms</a:t>
            </a:r>
            <a:r>
              <a:rPr lang="en-US" sz="1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924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155F79C-72C9-2346-4E53-2C5428F23B60}"/>
              </a:ext>
            </a:extLst>
          </p:cNvPr>
          <p:cNvSpPr txBox="1">
            <a:spLocks/>
          </p:cNvSpPr>
          <p:nvPr/>
        </p:nvSpPr>
        <p:spPr>
          <a:xfrm>
            <a:off x="4081506" y="2075882"/>
            <a:ext cx="4742683" cy="238623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800" b="1" dirty="0">
                <a:solidFill>
                  <a:schemeClr val="bg1"/>
                </a:solidFill>
                <a:latin typeface="Arial" panose="020B0604020202020204" pitchFamily="34" charset="0"/>
                <a:cs typeface="Arial" panose="020B0604020202020204" pitchFamily="34" charset="0"/>
              </a:rPr>
              <a:t>Let’s assume:</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is an active member.</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has no children.</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Her fiancé, Raymond, is her one-time death benefit recipient.</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dies before retirement.</a:t>
            </a:r>
          </a:p>
        </p:txBody>
      </p:sp>
      <p:sp>
        <p:nvSpPr>
          <p:cNvPr id="9" name="Title 8">
            <a:extLst>
              <a:ext uri="{FF2B5EF4-FFF2-40B4-BE49-F238E27FC236}">
                <a16:creationId xmlns:a16="http://schemas.microsoft.com/office/drawing/2014/main" id="{D996A34A-6B06-CA53-EAC3-D7D320097D03}"/>
              </a:ext>
            </a:extLst>
          </p:cNvPr>
          <p:cNvSpPr txBox="1">
            <a:spLocks noGrp="1"/>
          </p:cNvSpPr>
          <p:nvPr>
            <p:ph type="title" idx="4294967295"/>
          </p:nvPr>
        </p:nvSpPr>
        <p:spPr>
          <a:xfrm>
            <a:off x="4050822" y="424616"/>
            <a:ext cx="4958862"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5420"/>
              </a:lnSpc>
              <a:spcBef>
                <a:spcPts val="0"/>
              </a:spcBef>
              <a:spcAft>
                <a:spcPts val="0"/>
              </a:spcAft>
              <a:buClrTx/>
              <a:buSzTx/>
              <a:buFontTx/>
              <a:buNone/>
              <a:tabLst/>
              <a:defRPr/>
            </a:pPr>
            <a:r>
              <a:rPr kumimoji="0" lang="en-US" sz="4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Crystal’s survivor benefits</a:t>
            </a:r>
          </a:p>
        </p:txBody>
      </p:sp>
      <p:grpSp>
        <p:nvGrpSpPr>
          <p:cNvPr id="8" name="Group 7">
            <a:extLst>
              <a:ext uri="{FF2B5EF4-FFF2-40B4-BE49-F238E27FC236}">
                <a16:creationId xmlns:a16="http://schemas.microsoft.com/office/drawing/2014/main" id="{A7E67D0D-FDC9-4309-5FAD-647FB44DC915}"/>
              </a:ext>
            </a:extLst>
          </p:cNvPr>
          <p:cNvGrpSpPr/>
          <p:nvPr/>
        </p:nvGrpSpPr>
        <p:grpSpPr>
          <a:xfrm>
            <a:off x="4173101" y="4679939"/>
            <a:ext cx="4970899" cy="973430"/>
            <a:chOff x="4173101" y="4679939"/>
            <a:chExt cx="4970899" cy="973430"/>
          </a:xfrm>
        </p:grpSpPr>
        <p:sp>
          <p:nvSpPr>
            <p:cNvPr id="4" name="Rectangle 3">
              <a:extLst>
                <a:ext uri="{FF2B5EF4-FFF2-40B4-BE49-F238E27FC236}">
                  <a16:creationId xmlns:a16="http://schemas.microsoft.com/office/drawing/2014/main" id="{796FBFFB-A2FF-8E09-993B-CD17F4A6A4BD}"/>
                </a:ext>
              </a:extLst>
            </p:cNvPr>
            <p:cNvSpPr/>
            <p:nvPr/>
          </p:nvSpPr>
          <p:spPr>
            <a:xfrm>
              <a:off x="4173101" y="4679939"/>
              <a:ext cx="4970899" cy="97343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122808-394A-9F9B-3ADE-85F9EDD5EC79}"/>
                </a:ext>
              </a:extLst>
            </p:cNvPr>
            <p:cNvSpPr txBox="1"/>
            <p:nvPr/>
          </p:nvSpPr>
          <p:spPr>
            <a:xfrm>
              <a:off x="4338106" y="4751155"/>
              <a:ext cx="4640888"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Since Crystal has no eligible survivors, her account balance will be issued to her one-time death benefit recipient.</a:t>
              </a:r>
            </a:p>
          </p:txBody>
        </p:sp>
      </p:grpSp>
      <p:pic>
        <p:nvPicPr>
          <p:cNvPr id="2" name="Picture 1" descr="A person smiling outside">
            <a:extLst>
              <a:ext uri="{FF2B5EF4-FFF2-40B4-BE49-F238E27FC236}">
                <a16:creationId xmlns:a16="http://schemas.microsoft.com/office/drawing/2014/main" id="{3F8337E6-FFBF-29CC-CDDE-B8B1A4A52233}"/>
              </a:ext>
              <a:ext uri="{C183D7F6-B498-43B3-948B-1728B52AA6E4}">
                <adec:decorative xmlns:adec="http://schemas.microsoft.com/office/drawing/2017/decorative" val="0"/>
              </a:ext>
            </a:extLst>
          </p:cNvPr>
          <p:cNvPicPr>
            <a:picLocks noChangeAspect="1"/>
          </p:cNvPicPr>
          <p:nvPr/>
        </p:nvPicPr>
        <p:blipFill rotWithShape="1">
          <a:blip r:embed="rId4"/>
          <a:srcRect l="27538" t="13710" r="23282" b="17243"/>
          <a:stretch/>
        </p:blipFill>
        <p:spPr>
          <a:xfrm>
            <a:off x="1" y="1602475"/>
            <a:ext cx="3716672" cy="3475249"/>
          </a:xfrm>
          <a:prstGeom prst="rect">
            <a:avLst/>
          </a:prstGeom>
          <a:ln>
            <a:noFill/>
          </a:ln>
        </p:spPr>
      </p:pic>
      <p:cxnSp>
        <p:nvCxnSpPr>
          <p:cNvPr id="3" name="Straight Connector 2">
            <a:extLst>
              <a:ext uri="{FF2B5EF4-FFF2-40B4-BE49-F238E27FC236}">
                <a16:creationId xmlns:a16="http://schemas.microsoft.com/office/drawing/2014/main" id="{7E73F4D5-DAF4-42CC-C410-30ED27497BDC}"/>
              </a:ext>
              <a:ext uri="{C183D7F6-B498-43B3-948B-1728B52AA6E4}">
                <adec:decorative xmlns:adec="http://schemas.microsoft.com/office/drawing/2017/decorative" val="1"/>
              </a:ext>
            </a:extLst>
          </p:cNvPr>
          <p:cNvCxnSpPr>
            <a:cxnSpLocks/>
          </p:cNvCxnSpPr>
          <p:nvPr/>
        </p:nvCxnSpPr>
        <p:spPr>
          <a:xfrm>
            <a:off x="4173415" y="1943742"/>
            <a:ext cx="497058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2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155F79C-72C9-2346-4E53-2C5428F23B60}"/>
              </a:ext>
            </a:extLst>
          </p:cNvPr>
          <p:cNvSpPr txBox="1">
            <a:spLocks/>
          </p:cNvSpPr>
          <p:nvPr/>
        </p:nvSpPr>
        <p:spPr>
          <a:xfrm>
            <a:off x="4081506" y="2075882"/>
            <a:ext cx="4742683" cy="238623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US" sz="1800" b="1" dirty="0">
                <a:solidFill>
                  <a:schemeClr val="bg1"/>
                </a:solidFill>
                <a:latin typeface="Arial" panose="020B0604020202020204" pitchFamily="34" charset="0"/>
                <a:cs typeface="Arial" panose="020B0604020202020204" pitchFamily="34" charset="0"/>
              </a:rPr>
              <a:t>Let’s assume:</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is an active member.</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has no children.</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Her </a:t>
            </a:r>
            <a:r>
              <a:rPr lang="en-US" sz="1800" strike="sngStrike" dirty="0">
                <a:solidFill>
                  <a:schemeClr val="bg1"/>
                </a:solidFill>
                <a:latin typeface="Arial" panose="020B0604020202020204" pitchFamily="34" charset="0"/>
                <a:cs typeface="Arial" panose="020B0604020202020204" pitchFamily="34" charset="0"/>
              </a:rPr>
              <a:t>fiancé</a:t>
            </a:r>
            <a:r>
              <a:rPr lang="en-US" sz="1800" dirty="0">
                <a:solidFill>
                  <a:schemeClr val="bg1"/>
                </a:solidFill>
                <a:latin typeface="Arial" panose="020B0604020202020204" pitchFamily="34" charset="0"/>
                <a:cs typeface="Arial" panose="020B0604020202020204" pitchFamily="34" charset="0"/>
              </a:rPr>
              <a:t> </a:t>
            </a:r>
            <a:r>
              <a:rPr lang="en-US" sz="1800" b="1" dirty="0">
                <a:solidFill>
                  <a:schemeClr val="bg1"/>
                </a:solidFill>
                <a:latin typeface="Arial" panose="020B0604020202020204" pitchFamily="34" charset="0"/>
                <a:cs typeface="Arial" panose="020B0604020202020204" pitchFamily="34" charset="0"/>
              </a:rPr>
              <a:t>husband</a:t>
            </a:r>
            <a:r>
              <a:rPr lang="en-US" sz="1800" dirty="0">
                <a:solidFill>
                  <a:schemeClr val="bg1"/>
                </a:solidFill>
                <a:latin typeface="Arial" panose="020B0604020202020204" pitchFamily="34" charset="0"/>
                <a:cs typeface="Arial" panose="020B0604020202020204" pitchFamily="34" charset="0"/>
              </a:rPr>
              <a:t>, Raymond, is her one-time death benefit recipient.</a:t>
            </a:r>
          </a:p>
          <a:p>
            <a:pPr marL="285750" indent="-285750" algn="l">
              <a:lnSpc>
                <a:spcPct val="110000"/>
              </a:lnSpc>
              <a:buBlip>
                <a:blip r:embed="rId3"/>
              </a:buBlip>
            </a:pPr>
            <a:r>
              <a:rPr lang="en-US" sz="1800" dirty="0">
                <a:solidFill>
                  <a:schemeClr val="bg1"/>
                </a:solidFill>
                <a:latin typeface="Arial" panose="020B0604020202020204" pitchFamily="34" charset="0"/>
                <a:cs typeface="Arial" panose="020B0604020202020204" pitchFamily="34" charset="0"/>
              </a:rPr>
              <a:t>Crystal dies before retirement.</a:t>
            </a:r>
          </a:p>
        </p:txBody>
      </p:sp>
      <p:grpSp>
        <p:nvGrpSpPr>
          <p:cNvPr id="8" name="Group 7">
            <a:extLst>
              <a:ext uri="{FF2B5EF4-FFF2-40B4-BE49-F238E27FC236}">
                <a16:creationId xmlns:a16="http://schemas.microsoft.com/office/drawing/2014/main" id="{30AB74D0-50FC-A291-0339-8EB427F6BE51}"/>
              </a:ext>
            </a:extLst>
          </p:cNvPr>
          <p:cNvGrpSpPr/>
          <p:nvPr/>
        </p:nvGrpSpPr>
        <p:grpSpPr>
          <a:xfrm>
            <a:off x="4173101" y="4679939"/>
            <a:ext cx="4970899" cy="973430"/>
            <a:chOff x="4173101" y="4679939"/>
            <a:chExt cx="4970899" cy="973430"/>
          </a:xfrm>
        </p:grpSpPr>
        <p:sp>
          <p:nvSpPr>
            <p:cNvPr id="4" name="Rectangle 3">
              <a:extLst>
                <a:ext uri="{FF2B5EF4-FFF2-40B4-BE49-F238E27FC236}">
                  <a16:creationId xmlns:a16="http://schemas.microsoft.com/office/drawing/2014/main" id="{796FBFFB-A2FF-8E09-993B-CD17F4A6A4BD}"/>
                </a:ext>
              </a:extLst>
            </p:cNvPr>
            <p:cNvSpPr/>
            <p:nvPr/>
          </p:nvSpPr>
          <p:spPr>
            <a:xfrm>
              <a:off x="4173101" y="4679939"/>
              <a:ext cx="4970899" cy="97343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122808-394A-9F9B-3ADE-85F9EDD5EC79}"/>
                </a:ext>
              </a:extLst>
            </p:cNvPr>
            <p:cNvSpPr txBox="1"/>
            <p:nvPr/>
          </p:nvSpPr>
          <p:spPr>
            <a:xfrm>
              <a:off x="4338106" y="4874266"/>
              <a:ext cx="4640888"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Crystal’s surviving spouse will receive a monthly </a:t>
              </a:r>
              <a:r>
                <a:rPr lang="en-US" sz="1600">
                  <a:solidFill>
                    <a:schemeClr val="bg1"/>
                  </a:solidFill>
                  <a:latin typeface="Arial" panose="020B0604020202020204" pitchFamily="34" charset="0"/>
                  <a:cs typeface="Arial" panose="020B0604020202020204" pitchFamily="34" charset="0"/>
                </a:rPr>
                <a:t>benefit or </a:t>
              </a:r>
              <a:r>
                <a:rPr lang="en-US" sz="1600" dirty="0">
                  <a:solidFill>
                    <a:schemeClr val="bg1"/>
                  </a:solidFill>
                  <a:latin typeface="Arial" panose="020B0604020202020204" pitchFamily="34" charset="0"/>
                  <a:cs typeface="Arial" panose="020B0604020202020204" pitchFamily="34" charset="0"/>
                </a:rPr>
                <a:t>her account balance.</a:t>
              </a:r>
            </a:p>
          </p:txBody>
        </p:sp>
      </p:grpSp>
      <p:pic>
        <p:nvPicPr>
          <p:cNvPr id="2" name="Picture 1" descr="A person smiling outside">
            <a:extLst>
              <a:ext uri="{FF2B5EF4-FFF2-40B4-BE49-F238E27FC236}">
                <a16:creationId xmlns:a16="http://schemas.microsoft.com/office/drawing/2014/main" id="{4D34BE24-9496-49E7-3B67-F1864118238E}"/>
              </a:ext>
            </a:extLst>
          </p:cNvPr>
          <p:cNvPicPr>
            <a:picLocks noChangeAspect="1"/>
          </p:cNvPicPr>
          <p:nvPr/>
        </p:nvPicPr>
        <p:blipFill rotWithShape="1">
          <a:blip r:embed="rId4"/>
          <a:srcRect l="27538" t="13710" r="23282" b="17243"/>
          <a:stretch/>
        </p:blipFill>
        <p:spPr>
          <a:xfrm>
            <a:off x="1" y="1602475"/>
            <a:ext cx="3716672" cy="3475249"/>
          </a:xfrm>
          <a:prstGeom prst="rect">
            <a:avLst/>
          </a:prstGeom>
          <a:ln>
            <a:noFill/>
          </a:ln>
        </p:spPr>
      </p:pic>
      <p:sp>
        <p:nvSpPr>
          <p:cNvPr id="3" name="Title 2">
            <a:extLst>
              <a:ext uri="{FF2B5EF4-FFF2-40B4-BE49-F238E27FC236}">
                <a16:creationId xmlns:a16="http://schemas.microsoft.com/office/drawing/2014/main" id="{0593C822-B9DD-E88D-BE24-BC4AC44DEE6E}"/>
              </a:ext>
            </a:extLst>
          </p:cNvPr>
          <p:cNvSpPr txBox="1">
            <a:spLocks noGrp="1"/>
          </p:cNvSpPr>
          <p:nvPr>
            <p:ph type="title" idx="4294967295"/>
          </p:nvPr>
        </p:nvSpPr>
        <p:spPr>
          <a:xfrm>
            <a:off x="4050822" y="424616"/>
            <a:ext cx="4958862"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ts val="5420"/>
              </a:lnSpc>
              <a:spcBef>
                <a:spcPts val="0"/>
              </a:spcBef>
              <a:spcAft>
                <a:spcPts val="0"/>
              </a:spcAft>
              <a:buClrTx/>
              <a:buSzTx/>
              <a:buFontTx/>
              <a:buNone/>
              <a:tabLst/>
              <a:defRPr/>
            </a:pPr>
            <a:r>
              <a:rPr kumimoji="0" lang="en-US" sz="4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Crystal’s survivor benefits</a:t>
            </a:r>
          </a:p>
        </p:txBody>
      </p:sp>
      <p:cxnSp>
        <p:nvCxnSpPr>
          <p:cNvPr id="9" name="Straight Connector 8">
            <a:extLst>
              <a:ext uri="{FF2B5EF4-FFF2-40B4-BE49-F238E27FC236}">
                <a16:creationId xmlns:a16="http://schemas.microsoft.com/office/drawing/2014/main" id="{08AA3B7F-1798-E7D6-7720-E922CA40EEBC}"/>
              </a:ext>
              <a:ext uri="{C183D7F6-B498-43B3-948B-1728B52AA6E4}">
                <adec:decorative xmlns:adec="http://schemas.microsoft.com/office/drawing/2017/decorative" val="1"/>
              </a:ext>
            </a:extLst>
          </p:cNvPr>
          <p:cNvCxnSpPr>
            <a:cxnSpLocks/>
          </p:cNvCxnSpPr>
          <p:nvPr/>
        </p:nvCxnSpPr>
        <p:spPr>
          <a:xfrm>
            <a:off x="4173415" y="1943742"/>
            <a:ext cx="497058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9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nine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Disability benefits</a:t>
            </a:r>
          </a:p>
        </p:txBody>
      </p:sp>
      <p:sp>
        <p:nvSpPr>
          <p:cNvPr id="3" name="Title 1">
            <a:extLst>
              <a:ext uri="{FF2B5EF4-FFF2-40B4-BE49-F238E27FC236}">
                <a16:creationId xmlns:a16="http://schemas.microsoft.com/office/drawing/2014/main" id="{6B7A9C3B-99FC-57B5-B128-AB9A1B5F5757}"/>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cxnSp>
        <p:nvCxnSpPr>
          <p:cNvPr id="7" name="Straight Connector 6">
            <a:extLst>
              <a:ext uri="{FF2B5EF4-FFF2-40B4-BE49-F238E27FC236}">
                <a16:creationId xmlns:a16="http://schemas.microsoft.com/office/drawing/2014/main" id="{35813688-6902-6EA2-08B9-1F586317FD11}"/>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34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77413-6EDE-ED38-459A-91DCBFAFF87F}"/>
              </a:ext>
            </a:extLst>
          </p:cNvPr>
          <p:cNvSpPr txBox="1">
            <a:spLocks noGrp="1"/>
          </p:cNvSpPr>
          <p:nvPr>
            <p:ph type="title" idx="4294967295"/>
          </p:nvPr>
        </p:nvSpPr>
        <p:spPr>
          <a:xfrm>
            <a:off x="1330802" y="-40492"/>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Disability eligibility basics</a:t>
            </a:r>
          </a:p>
        </p:txBody>
      </p:sp>
      <p:sp>
        <p:nvSpPr>
          <p:cNvPr id="28" name="TextBox 27">
            <a:extLst>
              <a:ext uri="{FF2B5EF4-FFF2-40B4-BE49-F238E27FC236}">
                <a16:creationId xmlns:a16="http://schemas.microsoft.com/office/drawing/2014/main" id="{43CEB52C-0142-771A-9B54-C5CDF4642EAB}"/>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Schedule a disability benefits planning session if needed.</a:t>
            </a:r>
            <a:endParaRPr lang="en-US" sz="1600" dirty="0">
              <a:solidFill>
                <a:schemeClr val="bg1"/>
              </a:solidFill>
            </a:endParaRPr>
          </a:p>
        </p:txBody>
      </p:sp>
      <p:sp>
        <p:nvSpPr>
          <p:cNvPr id="3" name="Title 1">
            <a:extLst>
              <a:ext uri="{FF2B5EF4-FFF2-40B4-BE49-F238E27FC236}">
                <a16:creationId xmlns:a16="http://schemas.microsoft.com/office/drawing/2014/main" id="{867A0942-7FEA-DD9B-284A-DDEEAA9876B8}"/>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sp>
        <p:nvSpPr>
          <p:cNvPr id="19" name="TextBox 18">
            <a:extLst>
              <a:ext uri="{FF2B5EF4-FFF2-40B4-BE49-F238E27FC236}">
                <a16:creationId xmlns:a16="http://schemas.microsoft.com/office/drawing/2014/main" id="{13A4C7A3-9803-57E1-3297-4BEDA2CE7187}"/>
              </a:ext>
            </a:extLst>
          </p:cNvPr>
          <p:cNvSpPr txBox="1"/>
          <p:nvPr/>
        </p:nvSpPr>
        <p:spPr>
          <a:xfrm>
            <a:off x="1964471" y="4098110"/>
            <a:ext cx="6719708" cy="1723549"/>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Medical</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Permanent or continuous impairment.</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Prevents you from performing usual duties or those of a comparable position.</a:t>
            </a:r>
          </a:p>
        </p:txBody>
      </p:sp>
      <p:sp>
        <p:nvSpPr>
          <p:cNvPr id="26" name="TextBox 25">
            <a:extLst>
              <a:ext uri="{FF2B5EF4-FFF2-40B4-BE49-F238E27FC236}">
                <a16:creationId xmlns:a16="http://schemas.microsoft.com/office/drawing/2014/main" id="{01F73E0D-07FD-48A3-8A9D-CD1B3D4D940F}"/>
              </a:ext>
            </a:extLst>
          </p:cNvPr>
          <p:cNvSpPr txBox="1"/>
          <p:nvPr/>
        </p:nvSpPr>
        <p:spPr>
          <a:xfrm>
            <a:off x="613971" y="1292162"/>
            <a:ext cx="6719708" cy="2154436"/>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Service credit</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Five years.</a:t>
            </a:r>
          </a:p>
          <a:p>
            <a:pPr>
              <a:spcAft>
                <a:spcPts val="1200"/>
              </a:spcAft>
            </a:pPr>
            <a:r>
              <a:rPr lang="en-US" b="1" dirty="0">
                <a:solidFill>
                  <a:schemeClr val="bg1"/>
                </a:solidFill>
                <a:latin typeface="Arial" panose="020B0604020202020204" pitchFamily="34" charset="0"/>
                <a:cs typeface="Arial" panose="020B0604020202020204" pitchFamily="34" charset="0"/>
              </a:rPr>
              <a:t>OR</a:t>
            </a:r>
          </a:p>
          <a:p>
            <a:pPr marL="285750" indent="-285750">
              <a:spcAft>
                <a:spcPts val="1200"/>
              </a:spcAft>
              <a:buBlip>
                <a:blip r:embed="rId4"/>
              </a:buBlip>
            </a:pPr>
            <a:r>
              <a:rPr lang="en-US" dirty="0">
                <a:solidFill>
                  <a:schemeClr val="bg1"/>
                </a:solidFill>
                <a:latin typeface="Arial" panose="020B0604020202020204" pitchFamily="34" charset="0"/>
                <a:cs typeface="Arial" panose="020B0604020202020204" pitchFamily="34" charset="0"/>
              </a:rPr>
              <a:t>One year if disability is due to unlawful act while working in a CalSTRS-covered position. </a:t>
            </a:r>
          </a:p>
        </p:txBody>
      </p:sp>
    </p:spTree>
    <p:extLst>
      <p:ext uri="{BB962C8B-B14F-4D97-AF65-F5344CB8AC3E}">
        <p14:creationId xmlns:p14="http://schemas.microsoft.com/office/powerpoint/2010/main" val="32148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wipe(left)">
                                      <p:cBhvr>
                                        <p:cTn id="7" dur="500"/>
                                        <p:tgtEl>
                                          <p:spTgt spid="26">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animEffect transition="in" filter="wipe(left)">
                                      <p:cBhvr>
                                        <p:cTn id="11" dur="500"/>
                                        <p:tgtEl>
                                          <p:spTgt spid="26">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animEffect transition="in" filter="wipe(left)">
                                      <p:cBhvr>
                                        <p:cTn id="15" dur="1000"/>
                                        <p:tgtEl>
                                          <p:spTgt spid="2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left)">
                                      <p:cBhvr>
                                        <p:cTn id="20" dur="1000"/>
                                        <p:tgtEl>
                                          <p:spTgt spid="19">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xEl>
                                              <p:pRg st="2" end="2"/>
                                            </p:txEl>
                                          </p:spTgt>
                                        </p:tgtEl>
                                        <p:attrNameLst>
                                          <p:attrName>style.visibility</p:attrName>
                                        </p:attrNameLst>
                                      </p:cBhvr>
                                      <p:to>
                                        <p:strVal val="visible"/>
                                      </p:to>
                                    </p:set>
                                    <p:animEffect transition="in" filter="wipe(left)">
                                      <p:cBhvr>
                                        <p:cTn id="24" dur="1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Disability benefit formula</a:t>
            </a:r>
          </a:p>
        </p:txBody>
      </p:sp>
      <p:cxnSp>
        <p:nvCxnSpPr>
          <p:cNvPr id="22" name="Straight Connector 21">
            <a:extLst>
              <a:ext uri="{FF2B5EF4-FFF2-40B4-BE49-F238E27FC236}">
                <a16:creationId xmlns:a16="http://schemas.microsoft.com/office/drawing/2014/main" id="{4D457DCD-C506-CE06-5748-A8DDCDF4C5CB}"/>
              </a:ext>
              <a:ext uri="{C183D7F6-B498-43B3-948B-1728B52AA6E4}">
                <adec:decorative xmlns:adec="http://schemas.microsoft.com/office/drawing/2017/decorative" val="1"/>
              </a:ext>
            </a:extLst>
          </p:cNvPr>
          <p:cNvCxnSpPr>
            <a:cxnSpLocks/>
          </p:cNvCxnSpPr>
          <p:nvPr/>
        </p:nvCxnSpPr>
        <p:spPr>
          <a:xfrm>
            <a:off x="0" y="2016288"/>
            <a:ext cx="853030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692124-BA0D-486A-3288-A81CCB69D879}"/>
              </a:ext>
              <a:ext uri="{C183D7F6-B498-43B3-948B-1728B52AA6E4}">
                <adec:decorative xmlns:adec="http://schemas.microsoft.com/office/drawing/2017/decorative" val="1"/>
              </a:ext>
            </a:extLst>
          </p:cNvPr>
          <p:cNvCxnSpPr>
            <a:cxnSpLocks/>
          </p:cNvCxnSpPr>
          <p:nvPr/>
        </p:nvCxnSpPr>
        <p:spPr>
          <a:xfrm>
            <a:off x="994180" y="5196403"/>
            <a:ext cx="81498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378A7D1-69AF-7949-95A0-73BCDE00B4D1}"/>
              </a:ext>
            </a:extLst>
          </p:cNvPr>
          <p:cNvSpPr txBox="1"/>
          <p:nvPr/>
        </p:nvSpPr>
        <p:spPr>
          <a:xfrm>
            <a:off x="206752" y="6140141"/>
            <a:ext cx="8769249" cy="584775"/>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Read </a:t>
            </a:r>
            <a:r>
              <a:rPr lang="en-US" sz="1600" i="1" dirty="0">
                <a:solidFill>
                  <a:schemeClr val="bg1"/>
                </a:solidFill>
                <a:latin typeface="Arial" panose="020B0604020202020204" pitchFamily="34" charset="0"/>
                <a:cs typeface="Arial" panose="020B0604020202020204" pitchFamily="34" charset="0"/>
              </a:rPr>
              <a:t>Your Disability Benefits Guide </a:t>
            </a:r>
            <a:r>
              <a:rPr lang="en-US" sz="1600" dirty="0">
                <a:solidFill>
                  <a:schemeClr val="bg1"/>
                </a:solidFill>
                <a:latin typeface="Arial" panose="020B0604020202020204" pitchFamily="34" charset="0"/>
                <a:cs typeface="Arial" panose="020B0604020202020204" pitchFamily="34" charset="0"/>
              </a:rPr>
              <a:t>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/publications </a:t>
            </a:r>
            <a:r>
              <a:rPr lang="en-US" sz="1600" dirty="0">
                <a:solidFill>
                  <a:schemeClr val="bg1"/>
                </a:solidFill>
                <a:latin typeface="Arial" panose="020B0604020202020204" pitchFamily="34" charset="0"/>
                <a:cs typeface="Arial" panose="020B0604020202020204" pitchFamily="34" charset="0"/>
              </a:rPr>
              <a:t>for more information about alternate calculations.</a:t>
            </a:r>
            <a:endParaRPr lang="en-US" sz="1600" dirty="0">
              <a:solidFill>
                <a:schemeClr val="bg1"/>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F423F5-2825-7994-1289-7EF168BED2E1}"/>
                  </a:ext>
                </a:extLst>
              </p:cNvPr>
              <p:cNvSpPr txBox="1"/>
              <p:nvPr/>
            </p:nvSpPr>
            <p:spPr>
              <a:xfrm>
                <a:off x="1445385" y="3579836"/>
                <a:ext cx="427586" cy="923330"/>
              </a:xfrm>
              <a:prstGeom prst="rect">
                <a:avLst/>
              </a:prstGeom>
              <a:noFill/>
            </p:spPr>
            <p:txBody>
              <a:bodyPr wrap="square" anchor="ctr">
                <a:spAutoFit/>
              </a:bodyPr>
              <a:lstStyle/>
              <a:p>
                <a:pPr/>
                <a14:m>
                  <m:oMathPara xmlns:m="http://schemas.openxmlformats.org/officeDocument/2006/math">
                    <m:oMathParaPr>
                      <m:jc m:val="centerGroup"/>
                    </m:oMathParaPr>
                    <m:oMath xmlns:m="http://schemas.openxmlformats.org/officeDocument/2006/math">
                      <m:r>
                        <a:rPr lang="en-US" sz="5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5400" dirty="0"/>
              </a:p>
            </p:txBody>
          </p:sp>
        </mc:Choice>
        <mc:Fallback xmlns="">
          <p:sp>
            <p:nvSpPr>
              <p:cNvPr id="15" name="TextBox 14">
                <a:extLst>
                  <a:ext uri="{FF2B5EF4-FFF2-40B4-BE49-F238E27FC236}">
                    <a16:creationId xmlns:a16="http://schemas.microsoft.com/office/drawing/2014/main" id="{E5F423F5-2825-7994-1289-7EF168BED2E1}"/>
                  </a:ext>
                </a:extLst>
              </p:cNvPr>
              <p:cNvSpPr txBox="1">
                <a:spLocks noRot="1" noChangeAspect="1" noMove="1" noResize="1" noEditPoints="1" noAdjustHandles="1" noChangeArrowheads="1" noChangeShapeType="1" noTextEdit="1"/>
              </p:cNvSpPr>
              <p:nvPr/>
            </p:nvSpPr>
            <p:spPr>
              <a:xfrm>
                <a:off x="1445385" y="3579836"/>
                <a:ext cx="427586" cy="923330"/>
              </a:xfrm>
              <a:prstGeom prst="rect">
                <a:avLst/>
              </a:prstGeom>
              <a:blipFill>
                <a:blip r:embed="rId4"/>
                <a:stretch>
                  <a:fillRect r="-31429"/>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E3556816-B9F8-7762-4B5A-095CA480142A}"/>
              </a:ext>
            </a:extLst>
          </p:cNvPr>
          <p:cNvSpPr txBox="1"/>
          <p:nvPr/>
        </p:nvSpPr>
        <p:spPr>
          <a:xfrm>
            <a:off x="2171474" y="3585839"/>
            <a:ext cx="5928817"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disability benefit</a:t>
            </a:r>
            <a:endParaRPr lang="en-US" sz="5400" dirty="0"/>
          </a:p>
        </p:txBody>
      </p:sp>
      <p:sp>
        <p:nvSpPr>
          <p:cNvPr id="25" name="TextBox 24">
            <a:extLst>
              <a:ext uri="{FF2B5EF4-FFF2-40B4-BE49-F238E27FC236}">
                <a16:creationId xmlns:a16="http://schemas.microsoft.com/office/drawing/2014/main" id="{D805207A-0F43-9592-12B4-9E68D467E3DE}"/>
              </a:ext>
            </a:extLst>
          </p:cNvPr>
          <p:cNvSpPr txBox="1"/>
          <p:nvPr/>
        </p:nvSpPr>
        <p:spPr>
          <a:xfrm>
            <a:off x="2371851" y="2793609"/>
            <a:ext cx="1976118" cy="707886"/>
          </a:xfrm>
          <a:prstGeom prst="rect">
            <a:avLst/>
          </a:prstGeom>
          <a:noFill/>
        </p:spPr>
        <p:txBody>
          <a:bodyPr wrap="square" anchor="ctr">
            <a:spAutoFit/>
          </a:bodyPr>
          <a:lstStyle/>
          <a:p>
            <a:r>
              <a:rPr lang="en-US" sz="2000" dirty="0">
                <a:solidFill>
                  <a:srgbClr val="32004F"/>
                </a:solidFill>
                <a:latin typeface="Arial" panose="020B0604020202020204" pitchFamily="34" charset="0"/>
                <a:cs typeface="Arial" panose="020B0604020202020204" pitchFamily="34" charset="0"/>
              </a:rPr>
              <a:t>final compensation</a:t>
            </a:r>
            <a:endParaRPr lang="en-US" sz="2000" dirty="0">
              <a:solidFill>
                <a:srgbClr val="32004F"/>
              </a:solidFill>
            </a:endParaRPr>
          </a:p>
        </p:txBody>
      </p:sp>
      <p:sp>
        <p:nvSpPr>
          <p:cNvPr id="9" name="TextBox 8">
            <a:extLst>
              <a:ext uri="{FF2B5EF4-FFF2-40B4-BE49-F238E27FC236}">
                <a16:creationId xmlns:a16="http://schemas.microsoft.com/office/drawing/2014/main" id="{DAB375BA-7F92-E771-1DAA-B9D5EAD4E6C9}"/>
              </a:ext>
            </a:extLst>
          </p:cNvPr>
          <p:cNvSpPr txBox="1"/>
          <p:nvPr/>
        </p:nvSpPr>
        <p:spPr>
          <a:xfrm>
            <a:off x="886632" y="2687314"/>
            <a:ext cx="1625893"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50% </a:t>
            </a:r>
            <a:endParaRPr lang="en-US" sz="54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AB2BC90-C679-33B0-5459-25D655A86E3E}"/>
                  </a:ext>
                </a:extLst>
              </p:cNvPr>
              <p:cNvSpPr txBox="1"/>
              <p:nvPr/>
            </p:nvSpPr>
            <p:spPr>
              <a:xfrm>
                <a:off x="4076553" y="2607053"/>
                <a:ext cx="464670" cy="954107"/>
              </a:xfrm>
              <a:prstGeom prst="rect">
                <a:avLst/>
              </a:prstGeom>
              <a:noFill/>
            </p:spPr>
            <p:txBody>
              <a:bodyPr wrap="square" anchor="ctr">
                <a:spAutoFit/>
              </a:bodyPr>
              <a:lstStyle/>
              <a:p>
                <a:pPr/>
                <a14:m>
                  <m:oMathPara xmlns:m="http://schemas.openxmlformats.org/officeDocument/2006/math">
                    <m:oMathParaPr>
                      <m:jc m:val="centerGroup"/>
                    </m:oMathParaPr>
                    <m:oMath xmlns:m="http://schemas.openxmlformats.org/officeDocument/2006/math">
                      <m:r>
                        <a:rPr lang="en-US" sz="5400" b="1" i="1" smtClean="0">
                          <a:solidFill>
                            <a:srgbClr val="32004F"/>
                          </a:solidFill>
                          <a:latin typeface="Cambria Math" panose="02040503050406030204" pitchFamily="18" charset="0"/>
                          <a:ea typeface="Cambria Math" panose="02040503050406030204" pitchFamily="18" charset="0"/>
                          <a:cs typeface="Arial" panose="020B0604020202020204" pitchFamily="34" charset="0"/>
                        </a:rPr>
                        <m:t>+</m:t>
                      </m:r>
                    </m:oMath>
                  </m:oMathPara>
                </a14:m>
                <a:endParaRPr lang="en-US" sz="5400" dirty="0"/>
              </a:p>
            </p:txBody>
          </p:sp>
        </mc:Choice>
        <mc:Fallback xmlns="">
          <p:sp>
            <p:nvSpPr>
              <p:cNvPr id="11" name="TextBox 10">
                <a:extLst>
                  <a:ext uri="{FF2B5EF4-FFF2-40B4-BE49-F238E27FC236}">
                    <a16:creationId xmlns:a16="http://schemas.microsoft.com/office/drawing/2014/main" id="{7AB2BC90-C679-33B0-5459-25D655A86E3E}"/>
                  </a:ext>
                </a:extLst>
              </p:cNvPr>
              <p:cNvSpPr txBox="1">
                <a:spLocks noRot="1" noChangeAspect="1" noMove="1" noResize="1" noEditPoints="1" noAdjustHandles="1" noChangeArrowheads="1" noChangeShapeType="1" noTextEdit="1"/>
              </p:cNvSpPr>
              <p:nvPr/>
            </p:nvSpPr>
            <p:spPr>
              <a:xfrm>
                <a:off x="4076553" y="2607053"/>
                <a:ext cx="464670" cy="954107"/>
              </a:xfrm>
              <a:prstGeom prst="rect">
                <a:avLst/>
              </a:prstGeom>
              <a:blipFill>
                <a:blip r:embed="rId5"/>
                <a:stretch>
                  <a:fillRect r="-1973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5D45559-9651-F9FF-F472-7B064DC66A7A}"/>
              </a:ext>
            </a:extLst>
          </p:cNvPr>
          <p:cNvSpPr txBox="1"/>
          <p:nvPr/>
        </p:nvSpPr>
        <p:spPr>
          <a:xfrm>
            <a:off x="6219695" y="2793609"/>
            <a:ext cx="2474799" cy="707886"/>
          </a:xfrm>
          <a:prstGeom prst="rect">
            <a:avLst/>
          </a:prstGeom>
          <a:noFill/>
        </p:spPr>
        <p:txBody>
          <a:bodyPr wrap="square" anchor="ctr">
            <a:spAutoFit/>
          </a:bodyPr>
          <a:lstStyle/>
          <a:p>
            <a:r>
              <a:rPr lang="en-US" sz="2000" dirty="0">
                <a:solidFill>
                  <a:srgbClr val="32004F"/>
                </a:solidFill>
                <a:latin typeface="Arial" panose="020B0604020202020204" pitchFamily="34" charset="0"/>
                <a:cs typeface="Arial" panose="020B0604020202020204" pitchFamily="34" charset="0"/>
              </a:rPr>
              <a:t>final compensation per dependent child</a:t>
            </a:r>
            <a:endParaRPr lang="en-US" sz="2000" dirty="0">
              <a:solidFill>
                <a:srgbClr val="32004F"/>
              </a:solidFill>
            </a:endParaRPr>
          </a:p>
        </p:txBody>
      </p:sp>
      <p:sp>
        <p:nvSpPr>
          <p:cNvPr id="10" name="TextBox 9">
            <a:extLst>
              <a:ext uri="{FF2B5EF4-FFF2-40B4-BE49-F238E27FC236}">
                <a16:creationId xmlns:a16="http://schemas.microsoft.com/office/drawing/2014/main" id="{D7C0F976-A44E-912D-01EA-5E615EC82E70}"/>
              </a:ext>
            </a:extLst>
          </p:cNvPr>
          <p:cNvSpPr txBox="1"/>
          <p:nvPr/>
        </p:nvSpPr>
        <p:spPr>
          <a:xfrm>
            <a:off x="4734477" y="2687314"/>
            <a:ext cx="1625893" cy="923330"/>
          </a:xfrm>
          <a:prstGeom prst="rect">
            <a:avLst/>
          </a:prstGeom>
          <a:noFill/>
        </p:spPr>
        <p:txBody>
          <a:bodyPr wrap="square">
            <a:spAutoFit/>
          </a:bodyPr>
          <a:lstStyle/>
          <a:p>
            <a:r>
              <a:rPr lang="en-US" sz="5400" b="1" dirty="0">
                <a:solidFill>
                  <a:schemeClr val="bg1"/>
                </a:solidFill>
                <a:latin typeface="Arial" panose="020B0604020202020204" pitchFamily="34" charset="0"/>
                <a:cs typeface="Arial" panose="020B0604020202020204" pitchFamily="34" charset="0"/>
              </a:rPr>
              <a:t>10% </a:t>
            </a:r>
            <a:endParaRPr lang="en-US" sz="5400" dirty="0"/>
          </a:p>
        </p:txBody>
      </p:sp>
      <p:sp>
        <p:nvSpPr>
          <p:cNvPr id="29" name="Title 1">
            <a:extLst>
              <a:ext uri="{FF2B5EF4-FFF2-40B4-BE49-F238E27FC236}">
                <a16:creationId xmlns:a16="http://schemas.microsoft.com/office/drawing/2014/main" id="{9E9EB485-C811-D520-8B9C-23271B0F145B}"/>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09</a:t>
            </a:r>
          </a:p>
        </p:txBody>
      </p:sp>
    </p:spTree>
    <p:extLst>
      <p:ext uri="{BB962C8B-B14F-4D97-AF65-F5344CB8AC3E}">
        <p14:creationId xmlns:p14="http://schemas.microsoft.com/office/powerpoint/2010/main" val="32195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0-#ppt_w/2"/>
                                          </p:val>
                                        </p:tav>
                                        <p:tav tm="100000">
                                          <p:val>
                                            <p:strVal val="#ppt_x"/>
                                          </p:val>
                                        </p:tav>
                                      </p:tavLst>
                                    </p:anim>
                                    <p:anim calcmode="lin" valueType="num">
                                      <p:cBhvr additive="base">
                                        <p:cTn id="8" dur="75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750" fill="hold"/>
                                        <p:tgtEl>
                                          <p:spTgt spid="28"/>
                                        </p:tgtEl>
                                        <p:attrNameLst>
                                          <p:attrName>ppt_x</p:attrName>
                                        </p:attrNameLst>
                                      </p:cBhvr>
                                      <p:tavLst>
                                        <p:tav tm="0">
                                          <p:val>
                                            <p:strVal val="1+#ppt_w/2"/>
                                          </p:val>
                                        </p:tav>
                                        <p:tav tm="100000">
                                          <p:val>
                                            <p:strVal val="#ppt_x"/>
                                          </p:val>
                                        </p:tav>
                                      </p:tavLst>
                                    </p:anim>
                                    <p:anim calcmode="lin" valueType="num">
                                      <p:cBhvr additive="base">
                                        <p:cTn id="13"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ten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Learn more</a:t>
            </a:r>
          </a:p>
        </p:txBody>
      </p:sp>
      <p:sp>
        <p:nvSpPr>
          <p:cNvPr id="3" name="Title 1">
            <a:extLst>
              <a:ext uri="{FF2B5EF4-FFF2-40B4-BE49-F238E27FC236}">
                <a16:creationId xmlns:a16="http://schemas.microsoft.com/office/drawing/2014/main" id="{D700D5A5-FBEE-283D-418F-21B49F09B27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cxnSp>
        <p:nvCxnSpPr>
          <p:cNvPr id="7" name="Straight Connector 6">
            <a:extLst>
              <a:ext uri="{FF2B5EF4-FFF2-40B4-BE49-F238E27FC236}">
                <a16:creationId xmlns:a16="http://schemas.microsoft.com/office/drawing/2014/main" id="{1404932F-4D67-0BB7-E98E-63935F4440BD}"/>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49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042764-C2A5-BBE7-ECD3-30C9A105C3FF}"/>
              </a:ext>
              <a:ext uri="{C183D7F6-B498-43B3-948B-1728B52AA6E4}">
                <adec:decorative xmlns:adec="http://schemas.microsoft.com/office/drawing/2017/decorative" val="1"/>
              </a:ext>
            </a:extLst>
          </p:cNvPr>
          <p:cNvSpPr/>
          <p:nvPr/>
        </p:nvSpPr>
        <p:spPr>
          <a:xfrm>
            <a:off x="5920278" y="1642011"/>
            <a:ext cx="2424413" cy="181951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D7CAC6-4713-32AC-2FD7-BB4FB478867A}"/>
              </a:ext>
              <a:ext uri="{C183D7F6-B498-43B3-948B-1728B52AA6E4}">
                <adec:decorative xmlns:adec="http://schemas.microsoft.com/office/drawing/2017/decorative" val="1"/>
              </a:ext>
            </a:extLst>
          </p:cNvPr>
          <p:cNvSpPr/>
          <p:nvPr/>
        </p:nvSpPr>
        <p:spPr>
          <a:xfrm>
            <a:off x="5920278" y="3588042"/>
            <a:ext cx="2424413" cy="1819511"/>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9C9CD1-FF61-85A7-323C-741C10EC3F95}"/>
              </a:ext>
              <a:ext uri="{C183D7F6-B498-43B3-948B-1728B52AA6E4}">
                <adec:decorative xmlns:adec="http://schemas.microsoft.com/office/drawing/2017/decorative" val="1"/>
              </a:ext>
            </a:extLst>
          </p:cNvPr>
          <p:cNvSpPr/>
          <p:nvPr/>
        </p:nvSpPr>
        <p:spPr>
          <a:xfrm>
            <a:off x="682068" y="1642007"/>
            <a:ext cx="5002383" cy="3761730"/>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My Retirement Decisions webinar</a:t>
            </a:r>
          </a:p>
        </p:txBody>
      </p:sp>
      <p:pic>
        <p:nvPicPr>
          <p:cNvPr id="14" name="Picture 13" descr="An image from the My Retirement Decisions webinar showing a sample member.">
            <a:extLst>
              <a:ext uri="{FF2B5EF4-FFF2-40B4-BE49-F238E27FC236}">
                <a16:creationId xmlns:a16="http://schemas.microsoft.com/office/drawing/2014/main" id="{728582AC-3C3B-5676-2F55-2BAA10ABE4A5}"/>
              </a:ext>
            </a:extLst>
          </p:cNvPr>
          <p:cNvPicPr>
            <a:picLocks noChangeAspect="1"/>
          </p:cNvPicPr>
          <p:nvPr/>
        </p:nvPicPr>
        <p:blipFill>
          <a:blip r:embed="rId3"/>
          <a:srcRect/>
          <a:stretch/>
        </p:blipFill>
        <p:spPr>
          <a:xfrm>
            <a:off x="5978898" y="3527809"/>
            <a:ext cx="2424413" cy="1815102"/>
          </a:xfrm>
          <a:prstGeom prst="rect">
            <a:avLst/>
          </a:prstGeom>
        </p:spPr>
      </p:pic>
      <p:pic>
        <p:nvPicPr>
          <p:cNvPr id="20" name="Picture 19" descr="An image of the Objectives slide of the My Retirement Decisions webinar. The objectives are: 1. Understand how to choose a retirement date. 2. Know how to provide for loved ones in retirement. 3. Consider how to receive your Defined Benefit Supplement account funds. 4. Take advantage of CalSTRS resources.">
            <a:extLst>
              <a:ext uri="{FF2B5EF4-FFF2-40B4-BE49-F238E27FC236}">
                <a16:creationId xmlns:a16="http://schemas.microsoft.com/office/drawing/2014/main" id="{9C7DDF55-A986-2BC0-532C-02185684BA87}"/>
              </a:ext>
            </a:extLst>
          </p:cNvPr>
          <p:cNvPicPr>
            <a:picLocks noChangeAspect="1"/>
          </p:cNvPicPr>
          <p:nvPr/>
        </p:nvPicPr>
        <p:blipFill>
          <a:blip r:embed="rId4"/>
          <a:stretch>
            <a:fillRect/>
          </a:stretch>
        </p:blipFill>
        <p:spPr>
          <a:xfrm>
            <a:off x="5978898" y="1583387"/>
            <a:ext cx="2424413" cy="1820718"/>
          </a:xfrm>
          <a:prstGeom prst="rect">
            <a:avLst/>
          </a:prstGeom>
        </p:spPr>
      </p:pic>
      <p:pic>
        <p:nvPicPr>
          <p:cNvPr id="26" name="Picture 25" descr="An image of the title slide of the My Retirement Decisions webinar">
            <a:extLst>
              <a:ext uri="{FF2B5EF4-FFF2-40B4-BE49-F238E27FC236}">
                <a16:creationId xmlns:a16="http://schemas.microsoft.com/office/drawing/2014/main" id="{91C3F60F-79AA-7B68-8320-10E79B3495AD}"/>
              </a:ext>
            </a:extLst>
          </p:cNvPr>
          <p:cNvPicPr>
            <a:picLocks noChangeAspect="1"/>
          </p:cNvPicPr>
          <p:nvPr/>
        </p:nvPicPr>
        <p:blipFill>
          <a:blip r:embed="rId5"/>
          <a:stretch>
            <a:fillRect/>
          </a:stretch>
        </p:blipFill>
        <p:spPr>
          <a:xfrm>
            <a:off x="740688" y="1588360"/>
            <a:ext cx="5002383" cy="3756757"/>
          </a:xfrm>
          <a:prstGeom prst="rect">
            <a:avLst/>
          </a:prstGeom>
        </p:spPr>
      </p:pic>
      <p:sp>
        <p:nvSpPr>
          <p:cNvPr id="29" name="Title 1">
            <a:extLst>
              <a:ext uri="{FF2B5EF4-FFF2-40B4-BE49-F238E27FC236}">
                <a16:creationId xmlns:a16="http://schemas.microsoft.com/office/drawing/2014/main" id="{E59636A0-F10A-7839-1C24-BB52D70710A9}"/>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pic>
        <p:nvPicPr>
          <p:cNvPr id="11" name="Picture 10" descr="A qr code">
            <a:extLst>
              <a:ext uri="{FF2B5EF4-FFF2-40B4-BE49-F238E27FC236}">
                <a16:creationId xmlns:a16="http://schemas.microsoft.com/office/drawing/2014/main" id="{2125F49A-E039-C76C-AFB6-322BD8592D3B}"/>
              </a:ext>
            </a:extLst>
          </p:cNvPr>
          <p:cNvPicPr>
            <a:picLocks noChangeAspect="1"/>
          </p:cNvPicPr>
          <p:nvPr/>
        </p:nvPicPr>
        <p:blipFill>
          <a:blip r:embed="rId6"/>
          <a:stretch>
            <a:fillRect/>
          </a:stretch>
        </p:blipFill>
        <p:spPr>
          <a:xfrm>
            <a:off x="682068" y="5889201"/>
            <a:ext cx="685800" cy="685800"/>
          </a:xfrm>
          <a:prstGeom prst="rect">
            <a:avLst/>
          </a:prstGeom>
          <a:ln w="25400">
            <a:solidFill>
              <a:schemeClr val="accent1">
                <a:shade val="15000"/>
              </a:schemeClr>
            </a:solidFill>
          </a:ln>
        </p:spPr>
      </p:pic>
      <p:sp>
        <p:nvSpPr>
          <p:cNvPr id="12" name="TextBox 11">
            <a:extLst>
              <a:ext uri="{FF2B5EF4-FFF2-40B4-BE49-F238E27FC236}">
                <a16:creationId xmlns:a16="http://schemas.microsoft.com/office/drawing/2014/main" id="{FB1276DA-8CFD-B2FF-CEE1-1EE870F2B907}"/>
              </a:ext>
            </a:extLst>
          </p:cNvPr>
          <p:cNvSpPr txBox="1"/>
          <p:nvPr/>
        </p:nvSpPr>
        <p:spPr>
          <a:xfrm>
            <a:off x="1467738" y="5938423"/>
            <a:ext cx="5660021"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Scan the QR code to view the webinar schedule and register at </a:t>
            </a: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/webinars</a:t>
            </a:r>
            <a:r>
              <a:rPr lang="en-US" sz="1600" dirty="0">
                <a:latin typeface="Arial" panose="020B0604020202020204" pitchFamily="34" charset="0"/>
                <a:cs typeface="Arial" panose="020B0604020202020204" pitchFamily="34" charset="0"/>
              </a:rPr>
              <a:t>.</a:t>
            </a:r>
            <a:endParaRPr lang="en-US" sz="1600" dirty="0"/>
          </a:p>
        </p:txBody>
      </p:sp>
    </p:spTree>
    <p:extLst>
      <p:ext uri="{BB962C8B-B14F-4D97-AF65-F5344CB8AC3E}">
        <p14:creationId xmlns:p14="http://schemas.microsoft.com/office/powerpoint/2010/main" val="1289828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413DF5-EB42-A213-46E6-7F2BB4AAB462}"/>
              </a:ext>
            </a:extLst>
          </p:cNvPr>
          <p:cNvSpPr txBox="1">
            <a:spLocks noGrp="1"/>
          </p:cNvSpPr>
          <p:nvPr>
            <p:ph type="title" idx="4294967295"/>
          </p:nvPr>
        </p:nvSpPr>
        <p:spPr>
          <a:xfrm>
            <a:off x="1330804" y="8318"/>
            <a:ext cx="7654432"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Financial Awareness webinars</a:t>
            </a:r>
          </a:p>
        </p:txBody>
      </p:sp>
      <p:sp>
        <p:nvSpPr>
          <p:cNvPr id="7" name="Title 1">
            <a:extLst>
              <a:ext uri="{FF2B5EF4-FFF2-40B4-BE49-F238E27FC236}">
                <a16:creationId xmlns:a16="http://schemas.microsoft.com/office/drawing/2014/main" id="{B65FD73D-052E-69EC-871F-D2B7FB92FC75}"/>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10</a:t>
            </a:r>
          </a:p>
        </p:txBody>
      </p:sp>
      <p:sp>
        <p:nvSpPr>
          <p:cNvPr id="3" name="TextBox 2">
            <a:extLst>
              <a:ext uri="{FF2B5EF4-FFF2-40B4-BE49-F238E27FC236}">
                <a16:creationId xmlns:a16="http://schemas.microsoft.com/office/drawing/2014/main" id="{D378A7D1-69AF-7949-95A0-73BCDE00B4D1}"/>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View the webinar schedule and register at </a:t>
            </a: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/webinars</a:t>
            </a:r>
            <a:r>
              <a:rPr lang="en-US" sz="1600" dirty="0">
                <a:solidFill>
                  <a:schemeClr val="bg1"/>
                </a:solidFill>
                <a:latin typeface="Arial" panose="020B0604020202020204" pitchFamily="34" charset="0"/>
                <a:cs typeface="Arial" panose="020B0604020202020204" pitchFamily="34" charset="0"/>
              </a:rPr>
              <a:t>.</a:t>
            </a:r>
            <a:endParaRPr lang="en-US" sz="1600" dirty="0">
              <a:solidFill>
                <a:schemeClr val="bg1"/>
              </a:solidFill>
            </a:endParaRPr>
          </a:p>
        </p:txBody>
      </p:sp>
      <p:sp>
        <p:nvSpPr>
          <p:cNvPr id="9" name="Rectangle 8">
            <a:extLst>
              <a:ext uri="{FF2B5EF4-FFF2-40B4-BE49-F238E27FC236}">
                <a16:creationId xmlns:a16="http://schemas.microsoft.com/office/drawing/2014/main" id="{4D8F7C3F-E850-EB1C-43BD-9E832E13042A}"/>
              </a:ext>
              <a:ext uri="{C183D7F6-B498-43B3-948B-1728B52AA6E4}">
                <adec:decorative xmlns:adec="http://schemas.microsoft.com/office/drawing/2017/decorative" val="1"/>
              </a:ext>
            </a:extLst>
          </p:cNvPr>
          <p:cNvSpPr/>
          <p:nvPr/>
        </p:nvSpPr>
        <p:spPr>
          <a:xfrm>
            <a:off x="687199" y="1534618"/>
            <a:ext cx="3703007" cy="205239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1D25E05-46A8-0BDD-73C2-295D01176420}"/>
              </a:ext>
              <a:ext uri="{C183D7F6-B498-43B3-948B-1728B52AA6E4}">
                <adec:decorative xmlns:adec="http://schemas.microsoft.com/office/drawing/2017/decorative" val="1"/>
              </a:ext>
            </a:extLst>
          </p:cNvPr>
          <p:cNvSpPr/>
          <p:nvPr/>
        </p:nvSpPr>
        <p:spPr>
          <a:xfrm>
            <a:off x="793312" y="1382215"/>
            <a:ext cx="3479253" cy="2102487"/>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C0E7268-A391-7B1C-A279-1E71156C656B}"/>
              </a:ext>
            </a:extLst>
          </p:cNvPr>
          <p:cNvSpPr txBox="1"/>
          <p:nvPr/>
        </p:nvSpPr>
        <p:spPr>
          <a:xfrm>
            <a:off x="974793" y="2496837"/>
            <a:ext cx="2865846"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Budgeting basics, savings and investing, credit and debit.</a:t>
            </a:r>
          </a:p>
        </p:txBody>
      </p:sp>
      <p:cxnSp>
        <p:nvCxnSpPr>
          <p:cNvPr id="12" name="Straight Connector 11">
            <a:extLst>
              <a:ext uri="{FF2B5EF4-FFF2-40B4-BE49-F238E27FC236}">
                <a16:creationId xmlns:a16="http://schemas.microsoft.com/office/drawing/2014/main" id="{B8612794-60E2-C287-86BC-567F4024CEA7}"/>
              </a:ext>
              <a:ext uri="{C183D7F6-B498-43B3-948B-1728B52AA6E4}">
                <adec:decorative xmlns:adec="http://schemas.microsoft.com/office/drawing/2017/decorative" val="1"/>
              </a:ext>
            </a:extLst>
          </p:cNvPr>
          <p:cNvCxnSpPr>
            <a:cxnSpLocks/>
          </p:cNvCxnSpPr>
          <p:nvPr/>
        </p:nvCxnSpPr>
        <p:spPr>
          <a:xfrm>
            <a:off x="786969" y="2416278"/>
            <a:ext cx="3222793" cy="0"/>
          </a:xfrm>
          <a:prstGeom prst="line">
            <a:avLst/>
          </a:prstGeom>
          <a:ln w="76200">
            <a:solidFill>
              <a:srgbClr val="112D1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4CC7123-C075-4133-6EE1-F3D2CCB1795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28967" y="1483209"/>
            <a:ext cx="881882" cy="881882"/>
          </a:xfrm>
          <a:prstGeom prst="rect">
            <a:avLst/>
          </a:prstGeom>
        </p:spPr>
      </p:pic>
      <p:sp>
        <p:nvSpPr>
          <p:cNvPr id="15" name="TextBox 14">
            <a:extLst>
              <a:ext uri="{FF2B5EF4-FFF2-40B4-BE49-F238E27FC236}">
                <a16:creationId xmlns:a16="http://schemas.microsoft.com/office/drawing/2014/main" id="{788A548A-78FE-4135-F723-6151F1B81170}"/>
              </a:ext>
            </a:extLst>
          </p:cNvPr>
          <p:cNvSpPr txBox="1"/>
          <p:nvPr/>
        </p:nvSpPr>
        <p:spPr>
          <a:xfrm>
            <a:off x="1942589" y="1526310"/>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Save for Your Future</a:t>
            </a:r>
          </a:p>
        </p:txBody>
      </p:sp>
      <p:sp>
        <p:nvSpPr>
          <p:cNvPr id="17" name="Rectangle 16">
            <a:extLst>
              <a:ext uri="{FF2B5EF4-FFF2-40B4-BE49-F238E27FC236}">
                <a16:creationId xmlns:a16="http://schemas.microsoft.com/office/drawing/2014/main" id="{7820AC96-7862-98D5-C688-8641191A2573}"/>
              </a:ext>
              <a:ext uri="{C183D7F6-B498-43B3-948B-1728B52AA6E4}">
                <adec:decorative xmlns:adec="http://schemas.microsoft.com/office/drawing/2017/decorative" val="1"/>
              </a:ext>
            </a:extLst>
          </p:cNvPr>
          <p:cNvSpPr/>
          <p:nvPr/>
        </p:nvSpPr>
        <p:spPr>
          <a:xfrm>
            <a:off x="4754465" y="1530060"/>
            <a:ext cx="3703007" cy="2052390"/>
          </a:xfrm>
          <a:prstGeom prst="rect">
            <a:avLst/>
          </a:prstGeom>
          <a:solidFill>
            <a:srgbClr val="3200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DD78986-E6FB-614B-4180-1476D6DA6D09}"/>
              </a:ext>
              <a:ext uri="{C183D7F6-B498-43B3-948B-1728B52AA6E4}">
                <adec:decorative xmlns:adec="http://schemas.microsoft.com/office/drawing/2017/decorative" val="1"/>
              </a:ext>
            </a:extLst>
          </p:cNvPr>
          <p:cNvSpPr/>
          <p:nvPr/>
        </p:nvSpPr>
        <p:spPr>
          <a:xfrm>
            <a:off x="4860578" y="1377657"/>
            <a:ext cx="3479253" cy="2102487"/>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DF7CC2A-1CAF-9803-6240-C7E858FBE5EE}"/>
              </a:ext>
            </a:extLst>
          </p:cNvPr>
          <p:cNvSpPr txBox="1"/>
          <p:nvPr/>
        </p:nvSpPr>
        <p:spPr>
          <a:xfrm>
            <a:off x="5042059" y="2492279"/>
            <a:ext cx="2659035"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lifestyle, expenses, income and obstacles.</a:t>
            </a:r>
          </a:p>
        </p:txBody>
      </p:sp>
      <p:cxnSp>
        <p:nvCxnSpPr>
          <p:cNvPr id="21" name="Straight Connector 20">
            <a:extLst>
              <a:ext uri="{FF2B5EF4-FFF2-40B4-BE49-F238E27FC236}">
                <a16:creationId xmlns:a16="http://schemas.microsoft.com/office/drawing/2014/main" id="{4CBB5CAD-88C5-12EF-E801-D4FA7C1D0CDB}"/>
              </a:ext>
              <a:ext uri="{C183D7F6-B498-43B3-948B-1728B52AA6E4}">
                <adec:decorative xmlns:adec="http://schemas.microsoft.com/office/drawing/2017/decorative" val="1"/>
              </a:ext>
            </a:extLst>
          </p:cNvPr>
          <p:cNvCxnSpPr>
            <a:cxnSpLocks/>
          </p:cNvCxnSpPr>
          <p:nvPr/>
        </p:nvCxnSpPr>
        <p:spPr>
          <a:xfrm>
            <a:off x="4854235" y="2411720"/>
            <a:ext cx="3222793"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DDC511-83C2-DB11-4D12-B2E9BABAE058}"/>
              </a:ext>
            </a:extLst>
          </p:cNvPr>
          <p:cNvSpPr txBox="1"/>
          <p:nvPr/>
        </p:nvSpPr>
        <p:spPr>
          <a:xfrm>
            <a:off x="5892214" y="1521752"/>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Plan for Your Future</a:t>
            </a:r>
          </a:p>
        </p:txBody>
      </p:sp>
      <p:pic>
        <p:nvPicPr>
          <p:cNvPr id="23" name="Picture 22">
            <a:extLst>
              <a:ext uri="{FF2B5EF4-FFF2-40B4-BE49-F238E27FC236}">
                <a16:creationId xmlns:a16="http://schemas.microsoft.com/office/drawing/2014/main" id="{B21EFDF0-6FBC-6A49-9480-B2F05AFDC563}"/>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040726" y="1457910"/>
            <a:ext cx="851488" cy="851488"/>
          </a:xfrm>
          <a:prstGeom prst="rect">
            <a:avLst/>
          </a:prstGeom>
        </p:spPr>
      </p:pic>
      <p:sp>
        <p:nvSpPr>
          <p:cNvPr id="25" name="Rectangle 24">
            <a:extLst>
              <a:ext uri="{FF2B5EF4-FFF2-40B4-BE49-F238E27FC236}">
                <a16:creationId xmlns:a16="http://schemas.microsoft.com/office/drawing/2014/main" id="{0C11BA8F-92F0-E5D1-B8D1-C9D939BD4B4E}"/>
              </a:ext>
              <a:ext uri="{C183D7F6-B498-43B3-948B-1728B52AA6E4}">
                <adec:decorative xmlns:adec="http://schemas.microsoft.com/office/drawing/2017/decorative" val="1"/>
              </a:ext>
            </a:extLst>
          </p:cNvPr>
          <p:cNvSpPr/>
          <p:nvPr/>
        </p:nvSpPr>
        <p:spPr>
          <a:xfrm>
            <a:off x="2720493" y="3980980"/>
            <a:ext cx="3703007" cy="2052390"/>
          </a:xfrm>
          <a:prstGeom prst="rect">
            <a:avLst/>
          </a:prstGeom>
          <a:solidFill>
            <a:srgbClr val="030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5CEC75A-9FAB-3567-4478-9CF77A2CC85D}"/>
              </a:ext>
              <a:ext uri="{C183D7F6-B498-43B3-948B-1728B52AA6E4}">
                <adec:decorative xmlns:adec="http://schemas.microsoft.com/office/drawing/2017/decorative" val="1"/>
              </a:ext>
            </a:extLst>
          </p:cNvPr>
          <p:cNvSpPr/>
          <p:nvPr/>
        </p:nvSpPr>
        <p:spPr>
          <a:xfrm>
            <a:off x="2826606" y="3828577"/>
            <a:ext cx="3479253" cy="2102487"/>
          </a:xfrm>
          <a:prstGeom prst="rect">
            <a:avLst/>
          </a:prstGeom>
          <a:solidFill>
            <a:srgbClr val="576E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14B12E5-00F7-46B4-418A-E201452571E7}"/>
              </a:ext>
            </a:extLst>
          </p:cNvPr>
          <p:cNvSpPr txBox="1"/>
          <p:nvPr/>
        </p:nvSpPr>
        <p:spPr>
          <a:xfrm>
            <a:off x="3008087" y="4943199"/>
            <a:ext cx="3168458" cy="923330"/>
          </a:xfrm>
          <a:prstGeom prst="rect">
            <a:avLst/>
          </a:prstGeom>
          <a:noFill/>
        </p:spPr>
        <p:txBody>
          <a:bodyPr wrap="square" rtlCol="0">
            <a:spAutoFit/>
          </a:bodyPr>
          <a:lstStyle/>
          <a:p>
            <a:pPr marL="285750" indent="-285750">
              <a:spcAft>
                <a:spcPts val="2400"/>
              </a:spcAft>
              <a:buBlip>
                <a:blip r:embed="rId4"/>
              </a:buBlip>
            </a:pPr>
            <a:r>
              <a:rPr lang="en-US" dirty="0">
                <a:solidFill>
                  <a:schemeClr val="bg1"/>
                </a:solidFill>
                <a:latin typeface="Arial" panose="020B0604020202020204" pitchFamily="34" charset="0"/>
                <a:cs typeface="Arial" panose="020B0604020202020204" pitchFamily="34" charset="0"/>
              </a:rPr>
              <a:t>Retirement distributions, maximizing and protecting income.</a:t>
            </a:r>
          </a:p>
        </p:txBody>
      </p:sp>
      <p:cxnSp>
        <p:nvCxnSpPr>
          <p:cNvPr id="29" name="Straight Connector 28">
            <a:extLst>
              <a:ext uri="{FF2B5EF4-FFF2-40B4-BE49-F238E27FC236}">
                <a16:creationId xmlns:a16="http://schemas.microsoft.com/office/drawing/2014/main" id="{48429362-0A5C-C317-1735-89F826C12C4B}"/>
              </a:ext>
              <a:ext uri="{C183D7F6-B498-43B3-948B-1728B52AA6E4}">
                <adec:decorative xmlns:adec="http://schemas.microsoft.com/office/drawing/2017/decorative" val="1"/>
              </a:ext>
            </a:extLst>
          </p:cNvPr>
          <p:cNvCxnSpPr>
            <a:cxnSpLocks/>
          </p:cNvCxnSpPr>
          <p:nvPr/>
        </p:nvCxnSpPr>
        <p:spPr>
          <a:xfrm>
            <a:off x="2820263" y="4862640"/>
            <a:ext cx="3222793" cy="0"/>
          </a:xfrm>
          <a:prstGeom prst="line">
            <a:avLst/>
          </a:prstGeom>
          <a:ln w="76200">
            <a:solidFill>
              <a:srgbClr val="03045E"/>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CDA4889-8300-EF85-4736-166FEE03230D}"/>
              </a:ext>
            </a:extLst>
          </p:cNvPr>
          <p:cNvSpPr txBox="1"/>
          <p:nvPr/>
        </p:nvSpPr>
        <p:spPr>
          <a:xfrm>
            <a:off x="3828197" y="3972672"/>
            <a:ext cx="2124722" cy="769441"/>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Protect Your Future</a:t>
            </a:r>
          </a:p>
        </p:txBody>
      </p:sp>
      <p:pic>
        <p:nvPicPr>
          <p:cNvPr id="31" name="Picture 30">
            <a:extLst>
              <a:ext uri="{FF2B5EF4-FFF2-40B4-BE49-F238E27FC236}">
                <a16:creationId xmlns:a16="http://schemas.microsoft.com/office/drawing/2014/main" id="{7854A2CA-3F15-C3AD-5156-35662D4C82E6}"/>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2961850" y="3929537"/>
            <a:ext cx="878789" cy="878789"/>
          </a:xfrm>
          <a:prstGeom prst="rect">
            <a:avLst/>
          </a:prstGeom>
        </p:spPr>
      </p:pic>
    </p:spTree>
    <p:extLst>
      <p:ext uri="{BB962C8B-B14F-4D97-AF65-F5344CB8AC3E}">
        <p14:creationId xmlns:p14="http://schemas.microsoft.com/office/powerpoint/2010/main" val="2727458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3310766-306C-60BC-02AB-46DD4ED7032D}"/>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4" name="Title 1">
            <a:extLst>
              <a:ext uri="{FF2B5EF4-FFF2-40B4-BE49-F238E27FC236}">
                <a16:creationId xmlns:a16="http://schemas.microsoft.com/office/drawing/2014/main" id="{71A7D0BD-F054-E336-671B-B47F3279CE81}"/>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CalSTRS benefits</a:t>
            </a:r>
          </a:p>
        </p:txBody>
      </p:sp>
      <p:sp>
        <p:nvSpPr>
          <p:cNvPr id="12" name="TextBox 11">
            <a:extLst>
              <a:ext uri="{FF2B5EF4-FFF2-40B4-BE49-F238E27FC236}">
                <a16:creationId xmlns:a16="http://schemas.microsoft.com/office/drawing/2014/main" id="{ABB5F0AC-5FC2-9A02-A4C3-8207CE8682F3}"/>
              </a:ext>
            </a:extLst>
          </p:cNvPr>
          <p:cNvSpPr txBox="1"/>
          <p:nvPr/>
        </p:nvSpPr>
        <p:spPr>
          <a:xfrm>
            <a:off x="2964614" y="2116675"/>
            <a:ext cx="3314084" cy="1169551"/>
          </a:xfrm>
          <a:prstGeom prst="rect">
            <a:avLst/>
          </a:prstGeom>
          <a:noFill/>
          <a:ln>
            <a:noFill/>
          </a:ln>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Retirement</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A42D3A0-4B43-D788-CB72-4EA947187495}"/>
              </a:ext>
            </a:extLst>
          </p:cNvPr>
          <p:cNvSpPr txBox="1"/>
          <p:nvPr/>
        </p:nvSpPr>
        <p:spPr>
          <a:xfrm>
            <a:off x="887534" y="3890974"/>
            <a:ext cx="3314084" cy="1169551"/>
          </a:xfrm>
          <a:prstGeom prst="rect">
            <a:avLst/>
          </a:prstGeom>
          <a:noFill/>
          <a:ln>
            <a:noFill/>
          </a:ln>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Survivor</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5673632B-6429-39CD-8218-8E705874FBE3}"/>
              </a:ext>
            </a:extLst>
          </p:cNvPr>
          <p:cNvSpPr txBox="1"/>
          <p:nvPr/>
        </p:nvSpPr>
        <p:spPr>
          <a:xfrm>
            <a:off x="5193087" y="3890974"/>
            <a:ext cx="3314084" cy="1169551"/>
          </a:xfrm>
          <a:prstGeom prst="rect">
            <a:avLst/>
          </a:prstGeom>
          <a:noFill/>
          <a:ln>
            <a:noFill/>
          </a:ln>
        </p:spPr>
        <p:txBody>
          <a:bodyPr wrap="square" rtlCol="0" anchor="ctr">
            <a:spAutoFit/>
          </a:bodyPr>
          <a:lstStyle/>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4600" b="1" dirty="0">
                <a:solidFill>
                  <a:schemeClr val="bg1"/>
                </a:solidFill>
                <a:latin typeface="Arial" panose="020B0604020202020204" pitchFamily="34" charset="0"/>
                <a:cs typeface="Arial" panose="020B0604020202020204" pitchFamily="34" charset="0"/>
              </a:rPr>
              <a:t>Disability</a:t>
            </a:r>
          </a:p>
          <a:p>
            <a:pPr algn="ctr"/>
            <a:endParaRPr lang="en-US" sz="1200" b="1"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FCEF23E-DC7F-DFF6-1670-D55BA6500A22}"/>
              </a:ext>
            </a:extLst>
          </p:cNvPr>
          <p:cNvSpPr txBox="1"/>
          <p:nvPr/>
        </p:nvSpPr>
        <p:spPr>
          <a:xfrm>
            <a:off x="206752" y="6386362"/>
            <a:ext cx="8769249"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Check with your employer about health benefit coverage in retirement.</a:t>
            </a:r>
            <a:endParaRPr lang="en-US" sz="1600" dirty="0"/>
          </a:p>
        </p:txBody>
      </p:sp>
    </p:spTree>
    <p:extLst>
      <p:ext uri="{BB962C8B-B14F-4D97-AF65-F5344CB8AC3E}">
        <p14:creationId xmlns:p14="http://schemas.microsoft.com/office/powerpoint/2010/main" val="3963598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306671-79A2-44B1-1C4A-41128B6BAF46}"/>
              </a:ext>
              <a:ext uri="{C183D7F6-B498-43B3-948B-1728B52AA6E4}">
                <adec:decorative xmlns:adec="http://schemas.microsoft.com/office/drawing/2017/decorative" val="1"/>
              </a:ext>
            </a:extLst>
          </p:cNvPr>
          <p:cNvSpPr/>
          <p:nvPr/>
        </p:nvSpPr>
        <p:spPr>
          <a:xfrm>
            <a:off x="1540930" y="1955615"/>
            <a:ext cx="1595043" cy="490238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F81C0B-6C9A-4F8F-FCD6-8D2DDD938564}"/>
              </a:ext>
              <a:ext uri="{C183D7F6-B498-43B3-948B-1728B52AA6E4}">
                <adec:decorative xmlns:adec="http://schemas.microsoft.com/office/drawing/2017/decorative" val="1"/>
              </a:ext>
            </a:extLst>
          </p:cNvPr>
          <p:cNvSpPr/>
          <p:nvPr/>
        </p:nvSpPr>
        <p:spPr>
          <a:xfrm>
            <a:off x="227368" y="1"/>
            <a:ext cx="1065841" cy="5125980"/>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5C5EDE2E-E2C4-66AA-AA80-F94C0BDF3584}"/>
              </a:ext>
            </a:extLst>
          </p:cNvPr>
          <p:cNvSpPr txBox="1">
            <a:spLocks noGrp="1"/>
          </p:cNvSpPr>
          <p:nvPr>
            <p:ph type="title" idx="4294967295"/>
          </p:nvPr>
        </p:nvSpPr>
        <p:spPr>
          <a:xfrm>
            <a:off x="4081506" y="1809186"/>
            <a:ext cx="4408397" cy="10225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Questions?</a:t>
            </a:r>
          </a:p>
        </p:txBody>
      </p:sp>
      <p:sp>
        <p:nvSpPr>
          <p:cNvPr id="32" name="Subtitle 2">
            <a:extLst>
              <a:ext uri="{FF2B5EF4-FFF2-40B4-BE49-F238E27FC236}">
                <a16:creationId xmlns:a16="http://schemas.microsoft.com/office/drawing/2014/main" id="{4175526A-3CAF-35F3-580D-04A043F8B3CC}"/>
              </a:ext>
            </a:extLst>
          </p:cNvPr>
          <p:cNvSpPr txBox="1">
            <a:spLocks/>
          </p:cNvSpPr>
          <p:nvPr/>
        </p:nvSpPr>
        <p:spPr>
          <a:xfrm>
            <a:off x="4888395" y="2912744"/>
            <a:ext cx="3242733" cy="809911"/>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err="1">
                <a:solidFill>
                  <a:schemeClr val="bg1"/>
                </a:solidFill>
                <a:latin typeface="Arial" panose="020B0604020202020204" pitchFamily="34" charset="0"/>
                <a:cs typeface="Arial" panose="020B0604020202020204" pitchFamily="34" charset="0"/>
              </a:rPr>
              <a:t>CalSTRS.com</a:t>
            </a:r>
            <a:endParaRPr lang="en-US" sz="2200" b="1" i="1" dirty="0">
              <a:solidFill>
                <a:schemeClr val="bg1"/>
              </a:solidFill>
              <a:latin typeface="Arial" panose="020B0604020202020204" pitchFamily="34" charset="0"/>
              <a:cs typeface="Arial" panose="020B0604020202020204" pitchFamily="34" charset="0"/>
            </a:endParaRPr>
          </a:p>
          <a:p>
            <a:pPr algn="l"/>
            <a:r>
              <a:rPr lang="en-US" sz="2200" b="1" dirty="0" err="1">
                <a:solidFill>
                  <a:schemeClr val="bg1"/>
                </a:solidFill>
                <a:latin typeface="Arial" panose="020B0604020202020204" pitchFamily="34" charset="0"/>
                <a:cs typeface="Arial" panose="020B0604020202020204" pitchFamily="34" charset="0"/>
              </a:rPr>
              <a:t>myCalSTRS.com</a:t>
            </a:r>
            <a:endParaRPr lang="en-US" sz="2200" b="1" dirty="0">
              <a:solidFill>
                <a:schemeClr val="bg1"/>
              </a:solidFill>
              <a:latin typeface="Arial" panose="020B0604020202020204" pitchFamily="34" charset="0"/>
              <a:cs typeface="Arial" panose="020B0604020202020204" pitchFamily="34" charset="0"/>
            </a:endParaRPr>
          </a:p>
        </p:txBody>
      </p:sp>
      <p:sp>
        <p:nvSpPr>
          <p:cNvPr id="33" name="Subtitle 2">
            <a:extLst>
              <a:ext uri="{FF2B5EF4-FFF2-40B4-BE49-F238E27FC236}">
                <a16:creationId xmlns:a16="http://schemas.microsoft.com/office/drawing/2014/main" id="{49C69853-D6F4-38FC-E1DE-6C01B52393AD}"/>
              </a:ext>
            </a:extLst>
          </p:cNvPr>
          <p:cNvSpPr txBox="1">
            <a:spLocks/>
          </p:cNvSpPr>
          <p:nvPr/>
        </p:nvSpPr>
        <p:spPr>
          <a:xfrm>
            <a:off x="4888395" y="3864967"/>
            <a:ext cx="3242733" cy="181447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b="1" dirty="0">
                <a:solidFill>
                  <a:schemeClr val="bg1"/>
                </a:solidFill>
                <a:latin typeface="Arial" panose="020B0604020202020204" pitchFamily="34" charset="0"/>
                <a:cs typeface="Arial" panose="020B0604020202020204" pitchFamily="34" charset="0"/>
              </a:rPr>
              <a:t>800-228-5453</a:t>
            </a:r>
          </a:p>
          <a:p>
            <a:pPr algn="l"/>
            <a:r>
              <a:rPr lang="en-US" sz="1400" dirty="0">
                <a:solidFill>
                  <a:schemeClr val="bg1"/>
                </a:solidFill>
                <a:latin typeface="Arial" panose="020B0604020202020204" pitchFamily="34" charset="0"/>
                <a:cs typeface="Arial" panose="020B0604020202020204" pitchFamily="34" charset="0"/>
              </a:rPr>
              <a:t>  *Press 2 for Customer Service.</a:t>
            </a:r>
          </a:p>
          <a:p>
            <a:pPr algn="l"/>
            <a:r>
              <a:rPr lang="en-US" sz="2200" dirty="0">
                <a:solidFill>
                  <a:schemeClr val="bg1"/>
                </a:solidFill>
                <a:latin typeface="Arial" panose="020B0604020202020204" pitchFamily="34" charset="0"/>
                <a:cs typeface="Arial" panose="020B0604020202020204" pitchFamily="34" charset="0"/>
              </a:rPr>
              <a:t>Monday–Friday</a:t>
            </a:r>
          </a:p>
          <a:p>
            <a:pPr algn="l"/>
            <a:r>
              <a:rPr lang="en-US" sz="2200" dirty="0">
                <a:solidFill>
                  <a:schemeClr val="bg1"/>
                </a:solidFill>
                <a:latin typeface="Arial" panose="020B0604020202020204" pitchFamily="34" charset="0"/>
                <a:cs typeface="Arial" panose="020B0604020202020204" pitchFamily="34" charset="0"/>
              </a:rPr>
              <a:t>8 a.m. to 5 p.m.</a:t>
            </a:r>
          </a:p>
        </p:txBody>
      </p:sp>
      <p:sp>
        <p:nvSpPr>
          <p:cNvPr id="34" name="Rectangle 33">
            <a:extLst>
              <a:ext uri="{FF2B5EF4-FFF2-40B4-BE49-F238E27FC236}">
                <a16:creationId xmlns:a16="http://schemas.microsoft.com/office/drawing/2014/main" id="{0C28CEF4-24A0-0DDD-89BC-B1D0E4D29A17}"/>
              </a:ext>
              <a:ext uri="{C183D7F6-B498-43B3-948B-1728B52AA6E4}">
                <adec:decorative xmlns:adec="http://schemas.microsoft.com/office/drawing/2017/decorative" val="1"/>
              </a:ext>
            </a:extLst>
          </p:cNvPr>
          <p:cNvSpPr/>
          <p:nvPr/>
        </p:nvSpPr>
        <p:spPr>
          <a:xfrm>
            <a:off x="0" y="2889004"/>
            <a:ext cx="3390374" cy="1667302"/>
          </a:xfrm>
          <a:prstGeom prst="rect">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2632B62-F465-DA26-E6BE-A8F6BE69C929}"/>
              </a:ext>
            </a:extLst>
          </p:cNvPr>
          <p:cNvSpPr txBox="1"/>
          <p:nvPr/>
        </p:nvSpPr>
        <p:spPr>
          <a:xfrm>
            <a:off x="129918" y="3214823"/>
            <a:ext cx="3130537" cy="1015663"/>
          </a:xfrm>
          <a:prstGeom prst="rect">
            <a:avLst/>
          </a:prstGeom>
          <a:noFill/>
        </p:spPr>
        <p:txBody>
          <a:bodyPr wrap="square" rtlCol="0">
            <a:spAutoFit/>
          </a:bodyPr>
          <a:lstStyle/>
          <a:p>
            <a:r>
              <a:rPr lang="en-US" sz="2000" b="1" dirty="0">
                <a:solidFill>
                  <a:srgbClr val="945FBF"/>
                </a:solidFill>
                <a:latin typeface="Arial" panose="020B0604020202020204" pitchFamily="34" charset="0"/>
                <a:cs typeface="Arial" panose="020B0604020202020204" pitchFamily="34" charset="0"/>
              </a:rPr>
              <a:t>Send us a secure online message using your </a:t>
            </a:r>
            <a:r>
              <a:rPr lang="en-US" sz="2000" b="1" i="1" dirty="0" err="1">
                <a:solidFill>
                  <a:srgbClr val="945FBF"/>
                </a:solidFill>
                <a:latin typeface="Arial" panose="020B0604020202020204" pitchFamily="34" charset="0"/>
                <a:cs typeface="Arial" panose="020B0604020202020204" pitchFamily="34" charset="0"/>
              </a:rPr>
              <a:t>my</a:t>
            </a:r>
            <a:r>
              <a:rPr lang="en-US" sz="2000" b="1" dirty="0" err="1">
                <a:solidFill>
                  <a:srgbClr val="945FBF"/>
                </a:solidFill>
                <a:latin typeface="Arial" panose="020B0604020202020204" pitchFamily="34" charset="0"/>
                <a:cs typeface="Arial" panose="020B0604020202020204" pitchFamily="34" charset="0"/>
              </a:rPr>
              <a:t>CalSTRS</a:t>
            </a:r>
            <a:r>
              <a:rPr lang="en-US" sz="2000" b="1" dirty="0">
                <a:solidFill>
                  <a:srgbClr val="945FBF"/>
                </a:solidFill>
                <a:latin typeface="Arial" panose="020B0604020202020204" pitchFamily="34" charset="0"/>
                <a:cs typeface="Arial" panose="020B0604020202020204" pitchFamily="34" charset="0"/>
              </a:rPr>
              <a:t> account.</a:t>
            </a:r>
          </a:p>
        </p:txBody>
      </p:sp>
      <p:pic>
        <p:nvPicPr>
          <p:cNvPr id="36" name="Picture 35">
            <a:extLst>
              <a:ext uri="{FF2B5EF4-FFF2-40B4-BE49-F238E27FC236}">
                <a16:creationId xmlns:a16="http://schemas.microsoft.com/office/drawing/2014/main" id="{4035DEDD-1D0F-2842-027B-89191F9CEDF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144952" y="2974024"/>
            <a:ext cx="687353" cy="687353"/>
          </a:xfrm>
          <a:prstGeom prst="rect">
            <a:avLst/>
          </a:prstGeom>
        </p:spPr>
      </p:pic>
      <p:pic>
        <p:nvPicPr>
          <p:cNvPr id="37" name="Picture 36">
            <a:extLst>
              <a:ext uri="{FF2B5EF4-FFF2-40B4-BE49-F238E27FC236}">
                <a16:creationId xmlns:a16="http://schemas.microsoft.com/office/drawing/2014/main" id="{673A35BB-E9D8-7E5F-9EB0-193567E0EEC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4144951" y="4265092"/>
            <a:ext cx="687353" cy="687353"/>
          </a:xfrm>
          <a:prstGeom prst="rect">
            <a:avLst/>
          </a:prstGeom>
        </p:spPr>
      </p:pic>
    </p:spTree>
    <p:extLst>
      <p:ext uri="{BB962C8B-B14F-4D97-AF65-F5344CB8AC3E}">
        <p14:creationId xmlns:p14="http://schemas.microsoft.com/office/powerpoint/2010/main" val="154294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480BE7-2752-D34D-C7AD-A7A2F5151738}"/>
              </a:ext>
            </a:extLst>
          </p:cNvPr>
          <p:cNvSpPr txBox="1">
            <a:spLocks noGrp="1"/>
          </p:cNvSpPr>
          <p:nvPr>
            <p:ph type="title" idx="4294967295"/>
          </p:nvPr>
        </p:nvSpPr>
        <p:spPr>
          <a:xfrm>
            <a:off x="2022358" y="1687172"/>
            <a:ext cx="5217936" cy="3483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Thank you for attending!</a:t>
            </a:r>
          </a:p>
        </p:txBody>
      </p:sp>
      <p:sp>
        <p:nvSpPr>
          <p:cNvPr id="5" name="Rectangle 4">
            <a:extLst>
              <a:ext uri="{FF2B5EF4-FFF2-40B4-BE49-F238E27FC236}">
                <a16:creationId xmlns:a16="http://schemas.microsoft.com/office/drawing/2014/main" id="{687DFF6B-7C0B-B266-CAA8-E6F04B0210D1}"/>
              </a:ext>
              <a:ext uri="{C183D7F6-B498-43B3-948B-1728B52AA6E4}">
                <adec:decorative xmlns:adec="http://schemas.microsoft.com/office/drawing/2017/decorative" val="1"/>
              </a:ext>
            </a:extLst>
          </p:cNvPr>
          <p:cNvSpPr/>
          <p:nvPr/>
        </p:nvSpPr>
        <p:spPr>
          <a:xfrm rot="5400000">
            <a:off x="5528986" y="-1752711"/>
            <a:ext cx="175127" cy="7054893"/>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7E9F2A-E243-849C-ED95-89BF32652A7A}"/>
              </a:ext>
              <a:ext uri="{C183D7F6-B498-43B3-948B-1728B52AA6E4}">
                <adec:decorative xmlns:adec="http://schemas.microsoft.com/office/drawing/2017/decorative" val="1"/>
              </a:ext>
            </a:extLst>
          </p:cNvPr>
          <p:cNvSpPr/>
          <p:nvPr/>
        </p:nvSpPr>
        <p:spPr>
          <a:xfrm rot="5400000">
            <a:off x="3413185" y="1616059"/>
            <a:ext cx="175127" cy="7001503"/>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C7407A-3D35-909A-F81A-BCE4C5B57361}"/>
              </a:ext>
              <a:ext uri="{C183D7F6-B498-43B3-948B-1728B52AA6E4}">
                <adec:decorative xmlns:adec="http://schemas.microsoft.com/office/drawing/2017/decorative" val="1"/>
              </a:ext>
            </a:extLst>
          </p:cNvPr>
          <p:cNvSpPr/>
          <p:nvPr/>
        </p:nvSpPr>
        <p:spPr>
          <a:xfrm>
            <a:off x="981518" y="0"/>
            <a:ext cx="175127" cy="4084765"/>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D1C870-77AD-2E3D-7F8F-908881395D1C}"/>
              </a:ext>
              <a:ext uri="{C183D7F6-B498-43B3-948B-1728B52AA6E4}">
                <adec:decorative xmlns:adec="http://schemas.microsoft.com/office/drawing/2017/decorative" val="1"/>
              </a:ext>
            </a:extLst>
          </p:cNvPr>
          <p:cNvSpPr/>
          <p:nvPr/>
        </p:nvSpPr>
        <p:spPr>
          <a:xfrm>
            <a:off x="7987355" y="2699816"/>
            <a:ext cx="175127" cy="4158184"/>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3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11D03624-2E27-A335-1827-07D2AA279002}"/>
              </a:ext>
            </a:extLst>
          </p:cNvPr>
          <p:cNvSpPr txBox="1">
            <a:spLocks noGrp="1"/>
          </p:cNvSpPr>
          <p:nvPr>
            <p:ph type="title" idx="4294967295"/>
          </p:nvPr>
        </p:nvSpPr>
        <p:spPr>
          <a:xfrm>
            <a:off x="1330802" y="8317"/>
            <a:ext cx="7654436" cy="9453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Social Security rules</a:t>
            </a:r>
          </a:p>
        </p:txBody>
      </p:sp>
      <p:sp>
        <p:nvSpPr>
          <p:cNvPr id="29" name="Title 1">
            <a:extLst>
              <a:ext uri="{FF2B5EF4-FFF2-40B4-BE49-F238E27FC236}">
                <a16:creationId xmlns:a16="http://schemas.microsoft.com/office/drawing/2014/main" id="{AD50F832-0B6E-2D2A-4ACF-24628E31F196}"/>
              </a:ext>
            </a:extLst>
          </p:cNvPr>
          <p:cNvSpPr txBox="1">
            <a:spLocks/>
          </p:cNvSpPr>
          <p:nvPr/>
        </p:nvSpPr>
        <p:spPr>
          <a:xfrm>
            <a:off x="158762"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01</a:t>
            </a:r>
          </a:p>
        </p:txBody>
      </p:sp>
      <p:sp>
        <p:nvSpPr>
          <p:cNvPr id="3" name="TextBox 2">
            <a:extLst>
              <a:ext uri="{FF2B5EF4-FFF2-40B4-BE49-F238E27FC236}">
                <a16:creationId xmlns:a16="http://schemas.microsoft.com/office/drawing/2014/main" id="{AB331FA9-0727-BD5E-C074-CBDC74579E6B}"/>
              </a:ext>
            </a:extLst>
          </p:cNvPr>
          <p:cNvSpPr txBox="1"/>
          <p:nvPr/>
        </p:nvSpPr>
        <p:spPr>
          <a:xfrm>
            <a:off x="206752" y="6386362"/>
            <a:ext cx="8859276" cy="338554"/>
          </a:xfrm>
          <a:prstGeom prst="rect">
            <a:avLst/>
          </a:prstGeom>
          <a:noFill/>
        </p:spPr>
        <p:txBody>
          <a:bodyPr wrap="square">
            <a:spAutoFit/>
          </a:bodyPr>
          <a:lstStyle/>
          <a:p>
            <a:pPr marL="285750" indent="-285750">
              <a:buBlip>
                <a:blip r:embed="rId3"/>
              </a:buBlip>
            </a:pPr>
            <a:r>
              <a:rPr lang="en-US" sz="1600" dirty="0">
                <a:solidFill>
                  <a:schemeClr val="bg1"/>
                </a:solidFill>
                <a:latin typeface="Arial" panose="020B0604020202020204" pitchFamily="34" charset="0"/>
                <a:cs typeface="Arial" panose="020B0604020202020204" pitchFamily="34" charset="0"/>
              </a:rPr>
              <a:t>Contact the Social Security Administration for more information.</a:t>
            </a:r>
            <a:endParaRPr lang="en-US" sz="1600" dirty="0"/>
          </a:p>
        </p:txBody>
      </p:sp>
      <p:pic>
        <p:nvPicPr>
          <p:cNvPr id="5" name="Picture 4" descr="A qr code">
            <a:extLst>
              <a:ext uri="{FF2B5EF4-FFF2-40B4-BE49-F238E27FC236}">
                <a16:creationId xmlns:a16="http://schemas.microsoft.com/office/drawing/2014/main" id="{9B06F54A-7D63-EA74-0BD8-A25D0437AA00}"/>
              </a:ext>
            </a:extLst>
          </p:cNvPr>
          <p:cNvPicPr>
            <a:picLocks noChangeAspect="1"/>
          </p:cNvPicPr>
          <p:nvPr/>
        </p:nvPicPr>
        <p:blipFill>
          <a:blip r:embed="rId4"/>
          <a:stretch>
            <a:fillRect/>
          </a:stretch>
        </p:blipFill>
        <p:spPr>
          <a:xfrm>
            <a:off x="1113371" y="5325052"/>
            <a:ext cx="685800" cy="685800"/>
          </a:xfrm>
          <a:prstGeom prst="rect">
            <a:avLst/>
          </a:prstGeom>
          <a:ln w="25400">
            <a:solidFill>
              <a:srgbClr val="32004F"/>
            </a:solidFill>
          </a:ln>
        </p:spPr>
      </p:pic>
      <p:sp>
        <p:nvSpPr>
          <p:cNvPr id="7" name="TextBox 6">
            <a:extLst>
              <a:ext uri="{FF2B5EF4-FFF2-40B4-BE49-F238E27FC236}">
                <a16:creationId xmlns:a16="http://schemas.microsoft.com/office/drawing/2014/main" id="{02CCD7A1-0545-FAB1-5208-5BF6641CBA5E}"/>
              </a:ext>
            </a:extLst>
          </p:cNvPr>
          <p:cNvSpPr txBox="1"/>
          <p:nvPr/>
        </p:nvSpPr>
        <p:spPr>
          <a:xfrm>
            <a:off x="1926333" y="5417126"/>
            <a:ext cx="6264338"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Scan the QR code to review the </a:t>
            </a:r>
            <a:r>
              <a:rPr lang="en-US" sz="1600" i="1" dirty="0">
                <a:latin typeface="Arial" panose="020B0604020202020204" pitchFamily="34" charset="0"/>
                <a:cs typeface="Arial" panose="020B0604020202020204" pitchFamily="34" charset="0"/>
              </a:rPr>
              <a:t>Social Security, CalSTRS and You</a:t>
            </a:r>
            <a:r>
              <a:rPr lang="en-US" sz="1600" dirty="0">
                <a:latin typeface="Arial" panose="020B0604020202020204" pitchFamily="34" charset="0"/>
                <a:cs typeface="Arial" panose="020B0604020202020204" pitchFamily="34" charset="0"/>
              </a:rPr>
              <a:t> fact sheet at </a:t>
            </a:r>
            <a:r>
              <a:rPr lang="en-US" sz="1600" b="1" dirty="0" err="1">
                <a:latin typeface="Arial" panose="020B0604020202020204" pitchFamily="34" charset="0"/>
                <a:cs typeface="Arial" panose="020B0604020202020204" pitchFamily="34" charset="0"/>
              </a:rPr>
              <a:t>CalSTRS.com</a:t>
            </a:r>
            <a:r>
              <a:rPr lang="en-US" sz="1600" b="1" dirty="0">
                <a:latin typeface="Arial" panose="020B0604020202020204" pitchFamily="34" charset="0"/>
                <a:cs typeface="Arial" panose="020B0604020202020204" pitchFamily="34" charset="0"/>
              </a:rPr>
              <a:t>/publications</a:t>
            </a:r>
            <a:r>
              <a:rPr lang="en-US" sz="1600" dirty="0">
                <a:latin typeface="Arial" panose="020B0604020202020204" pitchFamily="34" charset="0"/>
                <a:cs typeface="Arial" panose="020B0604020202020204" pitchFamily="34" charset="0"/>
              </a:rPr>
              <a:t>.</a:t>
            </a:r>
            <a:endParaRPr lang="en-US" sz="1600" dirty="0"/>
          </a:p>
        </p:txBody>
      </p:sp>
      <p:sp>
        <p:nvSpPr>
          <p:cNvPr id="36" name="TextBox 35">
            <a:extLst>
              <a:ext uri="{FF2B5EF4-FFF2-40B4-BE49-F238E27FC236}">
                <a16:creationId xmlns:a16="http://schemas.microsoft.com/office/drawing/2014/main" id="{565D366C-FC43-8607-0A5E-051B4A497452}"/>
              </a:ext>
            </a:extLst>
          </p:cNvPr>
          <p:cNvSpPr txBox="1"/>
          <p:nvPr/>
        </p:nvSpPr>
        <p:spPr>
          <a:xfrm>
            <a:off x="1119893" y="2034880"/>
            <a:ext cx="2871216" cy="1908215"/>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Windfall Elimination Provision</a:t>
            </a:r>
          </a:p>
          <a:p>
            <a:pPr marL="285750" indent="-285750">
              <a:spcAft>
                <a:spcPts val="2400"/>
              </a:spcAft>
              <a:buBlip>
                <a:blip r:embed="rId5"/>
              </a:buBlip>
            </a:pPr>
            <a:r>
              <a:rPr lang="en-US" dirty="0">
                <a:solidFill>
                  <a:schemeClr val="bg1"/>
                </a:solidFill>
                <a:latin typeface="Arial" panose="020B0604020202020204" pitchFamily="34" charset="0"/>
                <a:cs typeface="Arial" panose="020B0604020202020204" pitchFamily="34" charset="0"/>
              </a:rPr>
              <a:t>May reduce but </a:t>
            </a:r>
            <a:r>
              <a:rPr lang="en-US" b="1" dirty="0">
                <a:solidFill>
                  <a:schemeClr val="bg1"/>
                </a:solidFill>
                <a:latin typeface="Arial" panose="020B0604020202020204" pitchFamily="34" charset="0"/>
                <a:cs typeface="Arial" panose="020B0604020202020204" pitchFamily="34" charset="0"/>
              </a:rPr>
              <a:t>cannot eliminate</a:t>
            </a:r>
            <a:r>
              <a:rPr lang="en-US" dirty="0">
                <a:solidFill>
                  <a:schemeClr val="bg1"/>
                </a:solidFill>
                <a:latin typeface="Arial" panose="020B0604020202020204" pitchFamily="34" charset="0"/>
                <a:cs typeface="Arial" panose="020B0604020202020204" pitchFamily="34" charset="0"/>
              </a:rPr>
              <a:t> your earned Social Security benefit.</a:t>
            </a:r>
          </a:p>
        </p:txBody>
      </p:sp>
      <p:cxnSp>
        <p:nvCxnSpPr>
          <p:cNvPr id="37" name="Straight Connector 36">
            <a:extLst>
              <a:ext uri="{FF2B5EF4-FFF2-40B4-BE49-F238E27FC236}">
                <a16:creationId xmlns:a16="http://schemas.microsoft.com/office/drawing/2014/main" id="{204ACFBE-D4EC-5200-8C4B-161543A0D3BE}"/>
              </a:ext>
              <a:ext uri="{C183D7F6-B498-43B3-948B-1728B52AA6E4}">
                <adec:decorative xmlns:adec="http://schemas.microsoft.com/office/drawing/2017/decorative" val="1"/>
              </a:ext>
            </a:extLst>
          </p:cNvPr>
          <p:cNvCxnSpPr>
            <a:cxnSpLocks/>
          </p:cNvCxnSpPr>
          <p:nvPr/>
        </p:nvCxnSpPr>
        <p:spPr>
          <a:xfrm>
            <a:off x="877117" y="2924848"/>
            <a:ext cx="3031510"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1490DD5-F1C2-8F5A-5BFC-513E30B7955A}"/>
              </a:ext>
            </a:extLst>
          </p:cNvPr>
          <p:cNvSpPr txBox="1"/>
          <p:nvPr/>
        </p:nvSpPr>
        <p:spPr>
          <a:xfrm>
            <a:off x="5118842" y="2034880"/>
            <a:ext cx="2871216" cy="2185214"/>
          </a:xfrm>
          <a:prstGeom prst="rect">
            <a:avLst/>
          </a:prstGeom>
          <a:noFill/>
        </p:spPr>
        <p:txBody>
          <a:bodyPr wrap="square" rtlCol="0">
            <a:spAutoFit/>
          </a:bodyPr>
          <a:lstStyle/>
          <a:p>
            <a:pPr>
              <a:spcAft>
                <a:spcPts val="2400"/>
              </a:spcAft>
            </a:pPr>
            <a:r>
              <a:rPr lang="en-US" sz="2200" b="1" dirty="0">
                <a:solidFill>
                  <a:schemeClr val="bg1"/>
                </a:solidFill>
                <a:latin typeface="Arial" panose="020B0604020202020204" pitchFamily="34" charset="0"/>
                <a:cs typeface="Arial" panose="020B0604020202020204" pitchFamily="34" charset="0"/>
              </a:rPr>
              <a:t>Government Pension Offset</a:t>
            </a:r>
          </a:p>
          <a:p>
            <a:pPr marL="285750" indent="-285750">
              <a:spcAft>
                <a:spcPts val="2400"/>
              </a:spcAft>
              <a:buBlip>
                <a:blip r:embed="rId5"/>
              </a:buBlip>
            </a:pPr>
            <a:r>
              <a:rPr lang="en-US" dirty="0">
                <a:solidFill>
                  <a:schemeClr val="bg1"/>
                </a:solidFill>
                <a:latin typeface="Arial" panose="020B0604020202020204" pitchFamily="34" charset="0"/>
                <a:cs typeface="Arial" panose="020B0604020202020204" pitchFamily="34" charset="0"/>
              </a:rPr>
              <a:t>Reduces and </a:t>
            </a:r>
            <a:r>
              <a:rPr lang="en-US" b="1" dirty="0">
                <a:solidFill>
                  <a:schemeClr val="bg1"/>
                </a:solidFill>
                <a:latin typeface="Arial" panose="020B0604020202020204" pitchFamily="34" charset="0"/>
                <a:cs typeface="Arial" panose="020B0604020202020204" pitchFamily="34" charset="0"/>
              </a:rPr>
              <a:t>may eliminate</a:t>
            </a:r>
            <a:r>
              <a:rPr lang="en-US" dirty="0">
                <a:solidFill>
                  <a:schemeClr val="bg1"/>
                </a:solidFill>
                <a:latin typeface="Arial" panose="020B0604020202020204" pitchFamily="34" charset="0"/>
                <a:cs typeface="Arial" panose="020B0604020202020204" pitchFamily="34" charset="0"/>
              </a:rPr>
              <a:t> your spousal or widow/widower Social Security benefit.</a:t>
            </a:r>
          </a:p>
        </p:txBody>
      </p:sp>
      <p:cxnSp>
        <p:nvCxnSpPr>
          <p:cNvPr id="41" name="Straight Connector 40">
            <a:extLst>
              <a:ext uri="{FF2B5EF4-FFF2-40B4-BE49-F238E27FC236}">
                <a16:creationId xmlns:a16="http://schemas.microsoft.com/office/drawing/2014/main" id="{290242BB-C631-6046-A0C2-5E6A109FCF6D}"/>
              </a:ext>
              <a:ext uri="{C183D7F6-B498-43B3-948B-1728B52AA6E4}">
                <adec:decorative xmlns:adec="http://schemas.microsoft.com/office/drawing/2017/decorative" val="1"/>
              </a:ext>
            </a:extLst>
          </p:cNvPr>
          <p:cNvCxnSpPr>
            <a:cxnSpLocks/>
          </p:cNvCxnSpPr>
          <p:nvPr/>
        </p:nvCxnSpPr>
        <p:spPr>
          <a:xfrm>
            <a:off x="4876065" y="2924848"/>
            <a:ext cx="3035808" cy="0"/>
          </a:xfrm>
          <a:prstGeom prst="line">
            <a:avLst/>
          </a:prstGeom>
          <a:ln w="76200">
            <a:solidFill>
              <a:srgbClr val="3200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11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animEffect transition="in" filter="wipe(left)">
                                      <p:cBhvr>
                                        <p:cTn id="7" dur="1000"/>
                                        <p:tgtEl>
                                          <p:spTgt spid="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wipe(left)">
                                      <p:cBhvr>
                                        <p:cTn id="12" dur="10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004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F28209-A9B8-3BD1-7BAB-B380E99F8E94}"/>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9" name="Title 1">
            <a:extLst>
              <a:ext uri="{FF2B5EF4-FFF2-40B4-BE49-F238E27FC236}">
                <a16:creationId xmlns:a16="http://schemas.microsoft.com/office/drawing/2014/main" id="{D865D975-737B-2258-C06E-A8EC24FABE3E}"/>
              </a:ext>
            </a:extLst>
          </p:cNvPr>
          <p:cNvSpPr txBox="1">
            <a:spLocks noGrp="1"/>
          </p:cNvSpPr>
          <p:nvPr>
            <p:ph type="title" idx="4294967295"/>
          </p:nvPr>
        </p:nvSpPr>
        <p:spPr>
          <a:xfrm>
            <a:off x="1828800" y="2518176"/>
            <a:ext cx="7105973" cy="39454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two</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Online resources</a:t>
            </a:r>
          </a:p>
        </p:txBody>
      </p:sp>
      <p:cxnSp>
        <p:nvCxnSpPr>
          <p:cNvPr id="3" name="Straight Connector 2">
            <a:extLst>
              <a:ext uri="{FF2B5EF4-FFF2-40B4-BE49-F238E27FC236}">
                <a16:creationId xmlns:a16="http://schemas.microsoft.com/office/drawing/2014/main" id="{753E2764-7EA4-F9C9-E049-41F458C6988F}"/>
              </a:ext>
              <a:ext uri="{C183D7F6-B498-43B3-948B-1728B52AA6E4}">
                <adec:decorative xmlns:adec="http://schemas.microsoft.com/office/drawing/2017/decorative" val="1"/>
              </a:ext>
            </a:extLst>
          </p:cNvPr>
          <p:cNvCxnSpPr>
            <a:cxnSpLocks/>
          </p:cNvCxnSpPr>
          <p:nvPr/>
        </p:nvCxnSpPr>
        <p:spPr>
          <a:xfrm>
            <a:off x="1930400" y="5636382"/>
            <a:ext cx="7213600"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60172-C47A-7444-A634-B963A545FBDD}"/>
              </a:ext>
            </a:extLst>
          </p:cNvPr>
          <p:cNvSpPr txBox="1">
            <a:spLocks noGrp="1"/>
          </p:cNvSpPr>
          <p:nvPr>
            <p:ph type="title" idx="4294967295"/>
          </p:nvPr>
        </p:nvSpPr>
        <p:spPr>
          <a:xfrm>
            <a:off x="1330804" y="8318"/>
            <a:ext cx="6863644"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CalSTRS.com</a:t>
            </a:r>
          </a:p>
        </p:txBody>
      </p:sp>
      <p:sp>
        <p:nvSpPr>
          <p:cNvPr id="11" name="Title 1">
            <a:extLst>
              <a:ext uri="{FF2B5EF4-FFF2-40B4-BE49-F238E27FC236}">
                <a16:creationId xmlns:a16="http://schemas.microsoft.com/office/drawing/2014/main" id="{6FA7198F-6883-C886-5DDB-6758EBD7D90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sp>
        <p:nvSpPr>
          <p:cNvPr id="7" name="TextBox 6">
            <a:extLst>
              <a:ext uri="{FF2B5EF4-FFF2-40B4-BE49-F238E27FC236}">
                <a16:creationId xmlns:a16="http://schemas.microsoft.com/office/drawing/2014/main" id="{0C580448-8EEA-3258-7343-1064B7F1BD0D}"/>
              </a:ext>
            </a:extLst>
          </p:cNvPr>
          <p:cNvSpPr txBox="1"/>
          <p:nvPr/>
        </p:nvSpPr>
        <p:spPr>
          <a:xfrm>
            <a:off x="4362151" y="2715053"/>
            <a:ext cx="4626865" cy="1938992"/>
          </a:xfrm>
          <a:prstGeom prst="rect">
            <a:avLst/>
          </a:prstGeom>
          <a:noFill/>
        </p:spPr>
        <p:txBody>
          <a:bodyPr wrap="square" rtlCol="0">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Learn about CalSTRS and your benefits.</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Download forms and publications.</a:t>
            </a:r>
          </a:p>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Access calculators and watch videos.</a:t>
            </a:r>
          </a:p>
        </p:txBody>
      </p:sp>
      <p:cxnSp>
        <p:nvCxnSpPr>
          <p:cNvPr id="14" name="Straight Connector 13">
            <a:extLst>
              <a:ext uri="{FF2B5EF4-FFF2-40B4-BE49-F238E27FC236}">
                <a16:creationId xmlns:a16="http://schemas.microsoft.com/office/drawing/2014/main" id="{9F2D73E7-103A-C108-7967-81E7ED7BE64E}"/>
              </a:ext>
              <a:ext uri="{C183D7F6-B498-43B3-948B-1728B52AA6E4}">
                <adec:decorative xmlns:adec="http://schemas.microsoft.com/office/drawing/2017/decorative" val="1"/>
              </a:ext>
            </a:extLst>
          </p:cNvPr>
          <p:cNvCxnSpPr>
            <a:cxnSpLocks/>
          </p:cNvCxnSpPr>
          <p:nvPr/>
        </p:nvCxnSpPr>
        <p:spPr>
          <a:xfrm>
            <a:off x="4362151" y="2441850"/>
            <a:ext cx="4781846" cy="0"/>
          </a:xfrm>
          <a:prstGeom prst="line">
            <a:avLst/>
          </a:prstGeom>
          <a:ln w="76200">
            <a:solidFill>
              <a:srgbClr val="945FB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D1763FA-43A8-55F6-49B1-24D962757809}"/>
              </a:ext>
              <a:ext uri="{C183D7F6-B498-43B3-948B-1728B52AA6E4}">
                <adec:decorative xmlns:adec="http://schemas.microsoft.com/office/drawing/2017/decorative" val="1"/>
              </a:ext>
            </a:extLst>
          </p:cNvPr>
          <p:cNvSpPr/>
          <p:nvPr/>
        </p:nvSpPr>
        <p:spPr>
          <a:xfrm rot="16200000">
            <a:off x="6613374" y="2676024"/>
            <a:ext cx="279400" cy="4781846"/>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omputer on a table showing calstrs.com homepage">
            <a:extLst>
              <a:ext uri="{FF2B5EF4-FFF2-40B4-BE49-F238E27FC236}">
                <a16:creationId xmlns:a16="http://schemas.microsoft.com/office/drawing/2014/main" id="{324DA82F-C50B-8F56-0B52-9B86C8705CE9}"/>
              </a:ext>
            </a:extLst>
          </p:cNvPr>
          <p:cNvPicPr>
            <a:picLocks noChangeAspect="1"/>
          </p:cNvPicPr>
          <p:nvPr/>
        </p:nvPicPr>
        <p:blipFill rotWithShape="1">
          <a:blip r:embed="rId4"/>
          <a:srcRect l="7483" t="11535" r="10273" b="19311"/>
          <a:stretch/>
        </p:blipFill>
        <p:spPr>
          <a:xfrm>
            <a:off x="-6" y="1069454"/>
            <a:ext cx="4112791" cy="5187196"/>
          </a:xfrm>
          <a:prstGeom prst="rect">
            <a:avLst/>
          </a:prstGeom>
        </p:spPr>
      </p:pic>
    </p:spTree>
    <p:extLst>
      <p:ext uri="{BB962C8B-B14F-4D97-AF65-F5344CB8AC3E}">
        <p14:creationId xmlns:p14="http://schemas.microsoft.com/office/powerpoint/2010/main" val="28407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C260172-C47A-7444-A634-B963A545FBDD}"/>
              </a:ext>
            </a:extLst>
          </p:cNvPr>
          <p:cNvSpPr txBox="1">
            <a:spLocks noGrp="1"/>
          </p:cNvSpPr>
          <p:nvPr>
            <p:ph type="title" idx="4294967295"/>
          </p:nvPr>
        </p:nvSpPr>
        <p:spPr>
          <a:xfrm>
            <a:off x="1330804" y="8318"/>
            <a:ext cx="6863644" cy="9370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32004F"/>
                </a:solidFill>
                <a:effectLst/>
                <a:uLnTx/>
                <a:uFillTx/>
                <a:latin typeface="Arial" panose="020B0604020202020204" pitchFamily="34" charset="0"/>
                <a:ea typeface="+mj-ea"/>
                <a:cs typeface="Arial" panose="020B0604020202020204" pitchFamily="34" charset="0"/>
              </a:rPr>
              <a:t>myCalSTRS</a:t>
            </a:r>
          </a:p>
        </p:txBody>
      </p:sp>
      <p:sp>
        <p:nvSpPr>
          <p:cNvPr id="11" name="Title 1">
            <a:extLst>
              <a:ext uri="{FF2B5EF4-FFF2-40B4-BE49-F238E27FC236}">
                <a16:creationId xmlns:a16="http://schemas.microsoft.com/office/drawing/2014/main" id="{6FA7198F-6883-C886-5DDB-6758EBD7D902}"/>
              </a:ext>
            </a:extLst>
          </p:cNvPr>
          <p:cNvSpPr txBox="1">
            <a:spLocks/>
          </p:cNvSpPr>
          <p:nvPr/>
        </p:nvSpPr>
        <p:spPr>
          <a:xfrm>
            <a:off x="158764" y="69743"/>
            <a:ext cx="922150" cy="8756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200" b="1" dirty="0">
                <a:solidFill>
                  <a:schemeClr val="bg1"/>
                </a:solidFill>
                <a:latin typeface="Arial" panose="020B0604020202020204" pitchFamily="34" charset="0"/>
                <a:cs typeface="Arial" panose="020B0604020202020204" pitchFamily="34" charset="0"/>
              </a:rPr>
              <a:t>02</a:t>
            </a:r>
          </a:p>
        </p:txBody>
      </p:sp>
      <p:grpSp>
        <p:nvGrpSpPr>
          <p:cNvPr id="4" name="Group 3">
            <a:extLst>
              <a:ext uri="{FF2B5EF4-FFF2-40B4-BE49-F238E27FC236}">
                <a16:creationId xmlns:a16="http://schemas.microsoft.com/office/drawing/2014/main" id="{B8F05F82-B383-DD63-8A2D-EFF0F32F08D9}"/>
              </a:ext>
            </a:extLst>
          </p:cNvPr>
          <p:cNvGrpSpPr/>
          <p:nvPr/>
        </p:nvGrpSpPr>
        <p:grpSpPr>
          <a:xfrm>
            <a:off x="5021451" y="2567240"/>
            <a:ext cx="4122550" cy="2090002"/>
            <a:chOff x="5021451" y="2567240"/>
            <a:chExt cx="4122550" cy="2090002"/>
          </a:xfrm>
        </p:grpSpPr>
        <p:sp>
          <p:nvSpPr>
            <p:cNvPr id="3" name="Rectangle 2">
              <a:extLst>
                <a:ext uri="{FF2B5EF4-FFF2-40B4-BE49-F238E27FC236}">
                  <a16:creationId xmlns:a16="http://schemas.microsoft.com/office/drawing/2014/main" id="{BA277E33-2963-8A73-433E-48CFA101B665}"/>
                </a:ext>
              </a:extLst>
            </p:cNvPr>
            <p:cNvSpPr/>
            <p:nvPr/>
          </p:nvSpPr>
          <p:spPr>
            <a:xfrm>
              <a:off x="5021451" y="2567240"/>
              <a:ext cx="4122550" cy="2090002"/>
            </a:xfrm>
            <a:prstGeom prst="rect">
              <a:avLst/>
            </a:prstGeom>
            <a:solidFill>
              <a:srgbClr val="945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C187D6-D654-CAF0-0DA5-FD18932773AF}"/>
                </a:ext>
              </a:extLst>
            </p:cNvPr>
            <p:cNvSpPr txBox="1"/>
            <p:nvPr/>
          </p:nvSpPr>
          <p:spPr>
            <a:xfrm>
              <a:off x="5129797" y="2915974"/>
              <a:ext cx="3711844" cy="1323439"/>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Register at </a:t>
              </a:r>
              <a:r>
                <a:rPr lang="en-US" sz="2000" b="1" dirty="0" err="1">
                  <a:solidFill>
                    <a:schemeClr val="bg1"/>
                  </a:solidFill>
                  <a:latin typeface="Arial" panose="020B0604020202020204" pitchFamily="34" charset="0"/>
                  <a:cs typeface="Arial" panose="020B0604020202020204" pitchFamily="34" charset="0"/>
                </a:rPr>
                <a:t>myCalSTRS.com</a:t>
              </a:r>
              <a:r>
                <a:rPr lang="en-US" sz="2000" dirty="0">
                  <a:solidFill>
                    <a:schemeClr val="bg1"/>
                  </a:solidFill>
                  <a:latin typeface="Arial" panose="020B0604020202020204" pitchFamily="34" charset="0"/>
                  <a:cs typeface="Arial" panose="020B0604020202020204" pitchFamily="34" charset="0"/>
                </a:rPr>
                <a:t> and update your contact information and communication preferences.</a:t>
              </a:r>
              <a:endParaRPr lang="en-US" sz="2000" dirty="0"/>
            </a:p>
          </p:txBody>
        </p:sp>
      </p:grpSp>
      <p:sp>
        <p:nvSpPr>
          <p:cNvPr id="9" name="TextBox 8">
            <a:extLst>
              <a:ext uri="{FF2B5EF4-FFF2-40B4-BE49-F238E27FC236}">
                <a16:creationId xmlns:a16="http://schemas.microsoft.com/office/drawing/2014/main" id="{E5436C15-81C0-C95D-49C9-C27AC4DD20FF}"/>
              </a:ext>
            </a:extLst>
          </p:cNvPr>
          <p:cNvSpPr txBox="1"/>
          <p:nvPr/>
        </p:nvSpPr>
        <p:spPr>
          <a:xfrm>
            <a:off x="286722" y="5039785"/>
            <a:ext cx="3052594"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View and update account information.</a:t>
            </a:r>
          </a:p>
        </p:txBody>
      </p:sp>
      <p:sp>
        <p:nvSpPr>
          <p:cNvPr id="13" name="TextBox 12">
            <a:extLst>
              <a:ext uri="{FF2B5EF4-FFF2-40B4-BE49-F238E27FC236}">
                <a16:creationId xmlns:a16="http://schemas.microsoft.com/office/drawing/2014/main" id="{DD7E4CC1-B57F-3AAD-EB45-160FB3645F91}"/>
              </a:ext>
            </a:extLst>
          </p:cNvPr>
          <p:cNvSpPr txBox="1"/>
          <p:nvPr/>
        </p:nvSpPr>
        <p:spPr>
          <a:xfrm>
            <a:off x="3033795" y="5039785"/>
            <a:ext cx="2541722"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Submit forms and send messages.</a:t>
            </a:r>
          </a:p>
        </p:txBody>
      </p:sp>
      <p:sp>
        <p:nvSpPr>
          <p:cNvPr id="16" name="TextBox 15">
            <a:extLst>
              <a:ext uri="{FF2B5EF4-FFF2-40B4-BE49-F238E27FC236}">
                <a16:creationId xmlns:a16="http://schemas.microsoft.com/office/drawing/2014/main" id="{74B98CCF-CE28-6AD9-B637-3AC899914CF2}"/>
              </a:ext>
            </a:extLst>
          </p:cNvPr>
          <p:cNvSpPr txBox="1"/>
          <p:nvPr/>
        </p:nvSpPr>
        <p:spPr>
          <a:xfrm>
            <a:off x="5641957" y="5039785"/>
            <a:ext cx="3261823" cy="707886"/>
          </a:xfrm>
          <a:prstGeom prst="rect">
            <a:avLst/>
          </a:prstGeom>
          <a:noFill/>
        </p:spPr>
        <p:txBody>
          <a:bodyPr wrap="square">
            <a:spAutoFit/>
          </a:bodyPr>
          <a:lstStyle/>
          <a:p>
            <a:pPr marL="342900" indent="-342900">
              <a:spcAft>
                <a:spcPts val="1200"/>
              </a:spcAft>
              <a:buBlip>
                <a:blip r:embed="rId3"/>
              </a:buBlip>
            </a:pPr>
            <a:r>
              <a:rPr lang="en-US" sz="2000" dirty="0">
                <a:solidFill>
                  <a:schemeClr val="bg1"/>
                </a:solidFill>
                <a:latin typeface="Arial" panose="020B0604020202020204" pitchFamily="34" charset="0"/>
                <a:cs typeface="Arial" panose="020B0604020202020204" pitchFamily="34" charset="0"/>
              </a:rPr>
              <a:t>Access your </a:t>
            </a:r>
            <a:r>
              <a:rPr lang="en-US" sz="2000" i="1" dirty="0">
                <a:solidFill>
                  <a:schemeClr val="bg1"/>
                </a:solidFill>
                <a:latin typeface="Arial" panose="020B0604020202020204" pitchFamily="34" charset="0"/>
                <a:cs typeface="Arial" panose="020B0604020202020204" pitchFamily="34" charset="0"/>
              </a:rPr>
              <a:t>Retirement Progress Report.</a:t>
            </a:r>
            <a:endParaRPr lang="en-US" sz="2000" dirty="0">
              <a:solidFill>
                <a:schemeClr val="bg1"/>
              </a:solidFill>
              <a:latin typeface="Arial" panose="020B0604020202020204" pitchFamily="34" charset="0"/>
              <a:cs typeface="Arial" panose="020B0604020202020204" pitchFamily="34" charset="0"/>
            </a:endParaRPr>
          </a:p>
        </p:txBody>
      </p:sp>
      <p:pic>
        <p:nvPicPr>
          <p:cNvPr id="18" name="Picture 17" descr="A person sitting on a couch using a computer to look at mycalstrs.com">
            <a:extLst>
              <a:ext uri="{FF2B5EF4-FFF2-40B4-BE49-F238E27FC236}">
                <a16:creationId xmlns:a16="http://schemas.microsoft.com/office/drawing/2014/main" id="{69F9F1C1-358D-79F5-222F-5EC8B8FB3282}"/>
              </a:ext>
            </a:extLst>
          </p:cNvPr>
          <p:cNvPicPr>
            <a:picLocks noChangeAspect="1"/>
          </p:cNvPicPr>
          <p:nvPr/>
        </p:nvPicPr>
        <p:blipFill>
          <a:blip r:embed="rId4"/>
          <a:stretch>
            <a:fillRect/>
          </a:stretch>
        </p:blipFill>
        <p:spPr>
          <a:xfrm>
            <a:off x="343547" y="1667981"/>
            <a:ext cx="4483891" cy="2989261"/>
          </a:xfrm>
          <a:prstGeom prst="rect">
            <a:avLst/>
          </a:prstGeom>
        </p:spPr>
      </p:pic>
    </p:spTree>
    <p:extLst>
      <p:ext uri="{BB962C8B-B14F-4D97-AF65-F5344CB8AC3E}">
        <p14:creationId xmlns:p14="http://schemas.microsoft.com/office/powerpoint/2010/main" val="84480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8F3C4991-1D91-4D76-AE8E-C1658B80FBCD}"/>
</file>

<file path=customXml/itemProps2.xml><?xml version="1.0" encoding="utf-8"?>
<ds:datastoreItem xmlns:ds="http://schemas.openxmlformats.org/officeDocument/2006/customXml" ds:itemID="{1E0CC213-D4B3-4EC0-8294-3BD416F3D726}"/>
</file>

<file path=customXml/itemProps3.xml><?xml version="1.0" encoding="utf-8"?>
<ds:datastoreItem xmlns:ds="http://schemas.openxmlformats.org/officeDocument/2006/customXml" ds:itemID="{C9626D24-981B-4C5E-BA10-063B7C3908C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5b4fa3f-e97b-4786-a085-858623f83f36"/>
    <ds:schemaRef ds:uri="http://purl.org/dc/terms/"/>
    <ds:schemaRef ds:uri="http://www.w3.org/XML/1998/namespace"/>
    <ds:schemaRef ds:uri="http://purl.org/dc/dcmitype/"/>
    <ds:schemaRef ds:uri="eaca6531-de42-4d1a-9a99-812504dc1e74"/>
    <ds:schemaRef ds:uri="185d446d-8075-4b8c-a1bd-3252dd21adcc"/>
  </ds:schemaRefs>
</ds:datastoreItem>
</file>

<file path=docProps/app.xml><?xml version="1.0" encoding="utf-8"?>
<Properties xmlns="http://schemas.openxmlformats.org/officeDocument/2006/extended-properties" xmlns:vt="http://schemas.openxmlformats.org/officeDocument/2006/docPropsVTypes">
  <TotalTime>1864</TotalTime>
  <Words>7257</Words>
  <Application>Microsoft Office PowerPoint</Application>
  <PresentationFormat>On-screen Show (4:3)</PresentationFormat>
  <Paragraphs>953</Paragraphs>
  <Slides>51</Slides>
  <Notes>50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Calibri Light</vt:lpstr>
      <vt:lpstr>Cambria Math</vt:lpstr>
      <vt:lpstr>Wingdings 2</vt:lpstr>
      <vt:lpstr>Office Theme</vt:lpstr>
      <vt:lpstr>My Retirement Benefits</vt:lpstr>
      <vt:lpstr>Trust CalSTRS,  not impersonators</vt:lpstr>
      <vt:lpstr>Objectives</vt:lpstr>
      <vt:lpstr>Section one Important considerations</vt:lpstr>
      <vt:lpstr>CalSTRS benefits</vt:lpstr>
      <vt:lpstr>Social Security rules</vt:lpstr>
      <vt:lpstr>Section two Online resources</vt:lpstr>
      <vt:lpstr>CalSTRS.com</vt:lpstr>
      <vt:lpstr>myCalSTRS</vt:lpstr>
      <vt:lpstr>Your Retirement Progress Report</vt:lpstr>
      <vt:lpstr>Section three Membership information</vt:lpstr>
      <vt:lpstr>CalSTRS hybrid system</vt:lpstr>
      <vt:lpstr>Benefit structures</vt:lpstr>
      <vt:lpstr>Section four Retirement benefits</vt:lpstr>
      <vt:lpstr>Service retirement eligibility</vt:lpstr>
      <vt:lpstr>Service retirement formula</vt:lpstr>
      <vt:lpstr>Service credit</vt:lpstr>
      <vt:lpstr>Service credit</vt:lpstr>
      <vt:lpstr>Service retirement formula</vt:lpstr>
      <vt:lpstr>Age factor</vt:lpstr>
      <vt:lpstr>Service retirement formula</vt:lpstr>
      <vt:lpstr>Crystal’s retirement benefit calculation</vt:lpstr>
      <vt:lpstr>Crystal’s final compensation</vt:lpstr>
      <vt:lpstr>Crystal’s retirement benefit</vt:lpstr>
      <vt:lpstr>Replacement ratio</vt:lpstr>
      <vt:lpstr>Replacement ratio</vt:lpstr>
      <vt:lpstr>Increasing your monthly benefit</vt:lpstr>
      <vt:lpstr>Extra-pay assignments</vt:lpstr>
      <vt:lpstr>Defined Benefit Supplement distributions</vt:lpstr>
      <vt:lpstr>Section five CalSTRS Pension2</vt:lpstr>
      <vt:lpstr>Supplemental savings</vt:lpstr>
      <vt:lpstr>CalSTRS Pension2</vt:lpstr>
      <vt:lpstr>Section six Coverage types</vt:lpstr>
      <vt:lpstr>Coverage types</vt:lpstr>
      <vt:lpstr>Section seven One-time death benefit</vt:lpstr>
      <vt:lpstr>One-time death benefit</vt:lpstr>
      <vt:lpstr>One-time death benefit</vt:lpstr>
      <vt:lpstr>Section eight Survivor benefits</vt:lpstr>
      <vt:lpstr>Survivor benefit eligibility</vt:lpstr>
      <vt:lpstr>Survivor benefit payments</vt:lpstr>
      <vt:lpstr>Survivor benefit payments</vt:lpstr>
      <vt:lpstr>Crystal’s survivor benefits</vt:lpstr>
      <vt:lpstr>Crystal’s survivor benefits</vt:lpstr>
      <vt:lpstr>Section nine Disability benefits</vt:lpstr>
      <vt:lpstr>Disability eligibility basics</vt:lpstr>
      <vt:lpstr>Disability benefit formula</vt:lpstr>
      <vt:lpstr>Section ten Learn more</vt:lpstr>
      <vt:lpstr>My Retirement Decisions webinar</vt:lpstr>
      <vt:lpstr>Financial Awareness webinars</vt:lpstr>
      <vt:lpstr>Questions?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Retirement Benefits</dc:title>
  <dc:creator>CalSTRS</dc:creator>
  <cp:lastModifiedBy>Dolly Vang</cp:lastModifiedBy>
  <cp:revision>24</cp:revision>
  <dcterms:modified xsi:type="dcterms:W3CDTF">2024-09-16T17:23:37Z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