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8" r:id="rId5"/>
    <p:sldId id="257" r:id="rId6"/>
    <p:sldId id="333" r:id="rId7"/>
    <p:sldId id="372" r:id="rId8"/>
    <p:sldId id="261" r:id="rId9"/>
    <p:sldId id="373" r:id="rId10"/>
    <p:sldId id="374" r:id="rId11"/>
    <p:sldId id="263" r:id="rId12"/>
    <p:sldId id="264" r:id="rId13"/>
    <p:sldId id="265" r:id="rId14"/>
    <p:sldId id="269" r:id="rId15"/>
    <p:sldId id="370" r:id="rId16"/>
    <p:sldId id="338" r:id="rId17"/>
    <p:sldId id="334" r:id="rId18"/>
    <p:sldId id="262" r:id="rId19"/>
    <p:sldId id="376" r:id="rId20"/>
    <p:sldId id="276" r:id="rId21"/>
    <p:sldId id="304" r:id="rId22"/>
    <p:sldId id="339" r:id="rId23"/>
    <p:sldId id="377" r:id="rId24"/>
    <p:sldId id="336" r:id="rId25"/>
    <p:sldId id="341" r:id="rId26"/>
    <p:sldId id="380" r:id="rId27"/>
    <p:sldId id="375" r:id="rId28"/>
    <p:sldId id="275" r:id="rId29"/>
    <p:sldId id="381" r:id="rId30"/>
    <p:sldId id="382" r:id="rId31"/>
    <p:sldId id="312" r:id="rId32"/>
    <p:sldId id="313" r:id="rId33"/>
    <p:sldId id="388" r:id="rId34"/>
    <p:sldId id="384" r:id="rId35"/>
    <p:sldId id="315" r:id="rId36"/>
    <p:sldId id="368" r:id="rId37"/>
    <p:sldId id="386" r:id="rId38"/>
    <p:sldId id="326" r:id="rId39"/>
    <p:sldId id="328" r:id="rId40"/>
    <p:sldId id="3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FtEVMvsxUmfv4hIrQGAIw==" hashData="ircT12s41STOPU8UpaI7ezOyFzrnQQPxCv1c+7jYxvtWHWJ5zQj7+Bg0tQ7xLYD5nG1jMjGKdJzx3sktMYQH1A=="/>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95993D-22EF-3690-CB08-7AE20A5BE08B}" name="Sienna Engstrom" initials="" userId="S::SEngstrom@calstrs.com::e4c28168-71da-40a7-abe0-43e608ce5b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18159"/>
    <a:srgbClr val="112D18"/>
    <a:srgbClr val="32004F"/>
    <a:srgbClr val="945FBF"/>
    <a:srgbClr val="03045E"/>
    <a:srgbClr val="576ED6"/>
    <a:srgbClr val="007681"/>
    <a:srgbClr val="76B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6" autoAdjust="0"/>
    <p:restoredTop sz="87192" autoAdjust="0"/>
  </p:normalViewPr>
  <p:slideViewPr>
    <p:cSldViewPr snapToGrid="0">
      <p:cViewPr varScale="1">
        <p:scale>
          <a:sx n="96" d="100"/>
          <a:sy n="96" d="100"/>
        </p:scale>
        <p:origin x="10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ly Vang" userId="fc2a6251-df01-4c41-a5eb-bd2c3dc4e609" providerId="ADAL" clId="{63F1CAF5-43F9-43ED-97B7-C9A97067022B}"/>
    <pc:docChg chg="undo custSel modSld">
      <pc:chgData name="Dolly Vang" userId="fc2a6251-df01-4c41-a5eb-bd2c3dc4e609" providerId="ADAL" clId="{63F1CAF5-43F9-43ED-97B7-C9A97067022B}" dt="2024-09-16T15:22:04.680" v="44" actId="14100"/>
      <pc:docMkLst>
        <pc:docMk/>
      </pc:docMkLst>
      <pc:sldChg chg="addSp modSp mod">
        <pc:chgData name="Dolly Vang" userId="fc2a6251-df01-4c41-a5eb-bd2c3dc4e609" providerId="ADAL" clId="{63F1CAF5-43F9-43ED-97B7-C9A97067022B}" dt="2024-09-16T15:22:04.680" v="44" actId="14100"/>
        <pc:sldMkLst>
          <pc:docMk/>
          <pc:sldMk cId="1255287426" sldId="328"/>
        </pc:sldMkLst>
        <pc:spChg chg="add mod">
          <ac:chgData name="Dolly Vang" userId="fc2a6251-df01-4c41-a5eb-bd2c3dc4e609" providerId="ADAL" clId="{63F1CAF5-43F9-43ED-97B7-C9A97067022B}" dt="2024-09-16T15:20:54.098" v="6"/>
          <ac:spMkLst>
            <pc:docMk/>
            <pc:sldMk cId="1255287426" sldId="328"/>
            <ac:spMk id="4" creationId="{E9DB8BDC-D4D4-B26A-6CC2-802874343166}"/>
          </ac:spMkLst>
        </pc:spChg>
        <pc:spChg chg="add mod">
          <ac:chgData name="Dolly Vang" userId="fc2a6251-df01-4c41-a5eb-bd2c3dc4e609" providerId="ADAL" clId="{63F1CAF5-43F9-43ED-97B7-C9A97067022B}" dt="2024-09-16T15:21:06.211" v="7"/>
          <ac:spMkLst>
            <pc:docMk/>
            <pc:sldMk cId="1255287426" sldId="328"/>
            <ac:spMk id="5" creationId="{1568216B-0A0D-0E6D-8C92-78D8A7171DDD}"/>
          </ac:spMkLst>
        </pc:spChg>
        <pc:spChg chg="mod">
          <ac:chgData name="Dolly Vang" userId="fc2a6251-df01-4c41-a5eb-bd2c3dc4e609" providerId="ADAL" clId="{63F1CAF5-43F9-43ED-97B7-C9A97067022B}" dt="2024-09-16T15:22:04.680" v="44" actId="14100"/>
          <ac:spMkLst>
            <pc:docMk/>
            <pc:sldMk cId="1255287426" sldId="328"/>
            <ac:spMk id="11" creationId="{1A5D7CDB-AB32-1AD7-59FA-EF48416E0F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4AA94-7614-4D58-AF03-ED625BFDF849}"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6C90D-A8C7-49A6-AF48-B3ED6A36891D}" type="slidenum">
              <a:rPr lang="en-US" smtClean="0"/>
              <a:t>‹#›</a:t>
            </a:fld>
            <a:endParaRPr lang="en-US"/>
          </a:p>
        </p:txBody>
      </p:sp>
    </p:spTree>
    <p:extLst>
      <p:ext uri="{BB962C8B-B14F-4D97-AF65-F5344CB8AC3E}">
        <p14:creationId xmlns:p14="http://schemas.microsoft.com/office/powerpoint/2010/main" val="139102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endParaRPr lang="en-US" dirty="0"/>
          </a:p>
          <a:p>
            <a:r>
              <a:rPr lang="en-US" sz="1200" kern="1200" dirty="0">
                <a:solidFill>
                  <a:schemeClr val="tx1"/>
                </a:solidFill>
                <a:effectLst/>
                <a:latin typeface="+mn-lt"/>
                <a:ea typeface="+mn-ea"/>
                <a:cs typeface="+mn-cs"/>
              </a:rPr>
              <a:t>Hello and welcome to the “My Retirement System” presentation.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(Full Name). I am a (Position) and have been working at CalSTRS for (# Years). I will be your host/presenter for today.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My Retirement System is the first of a three part My Retirement Series.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go ahead and cover some general housekeeping……</a:t>
            </a:r>
            <a:r>
              <a:rPr lang="en-US" sz="1200" b="1" kern="1200" dirty="0">
                <a:solidFill>
                  <a:schemeClr val="tx1"/>
                </a:solidFill>
                <a:effectLst/>
                <a:latin typeface="+mn-lt"/>
                <a:ea typeface="+mn-ea"/>
                <a:cs typeface="+mn-cs"/>
              </a:rPr>
              <a:t>***give any necessary information***</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know we are all eager to get started. Let’s dive right 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3746C90D-A8C7-49A6-AF48-B3ED6A36891D}" type="slidenum">
              <a:rPr lang="en-US" smtClean="0"/>
              <a:t>1</a:t>
            </a:fld>
            <a:endParaRPr lang="en-US"/>
          </a:p>
        </p:txBody>
      </p:sp>
    </p:spTree>
    <p:extLst>
      <p:ext uri="{BB962C8B-B14F-4D97-AF65-F5344CB8AC3E}">
        <p14:creationId xmlns:p14="http://schemas.microsoft.com/office/powerpoint/2010/main" val="182730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all have seen your most recent Retirement Progress Report. It is your annual statement that summarizes your information for the prior school year. </a:t>
            </a:r>
          </a:p>
          <a:p>
            <a:endParaRPr lang="en-US" dirty="0"/>
          </a:p>
          <a:p>
            <a:r>
              <a:rPr lang="en-US" dirty="0"/>
              <a:t>Each report has all information as of June 30</a:t>
            </a:r>
            <a:r>
              <a:rPr lang="en-US" baseline="30000" dirty="0"/>
              <a:t>th</a:t>
            </a:r>
            <a:r>
              <a:rPr lang="en-US" dirty="0"/>
              <a:t> of the previous school year. It includes information about your membership and benefits, service credit and account balances and even information reported by your employer. </a:t>
            </a:r>
          </a:p>
          <a:p>
            <a:endParaRPr lang="en-US" dirty="0"/>
          </a:p>
          <a:p>
            <a:r>
              <a:rPr lang="en-US" dirty="0"/>
              <a:t>Once you are age 45, the RPR will also start giving you estimates of what your benefit could look like at your normal retirement age.</a:t>
            </a:r>
          </a:p>
          <a:p>
            <a:endParaRPr lang="en-US" dirty="0"/>
          </a:p>
          <a:p>
            <a:r>
              <a:rPr lang="en-US" dirty="0"/>
              <a:t>It’s important to review your report each year and contact your employer directly regarding any discrepancies so they can be corrected. There’s a reminder under the action items on your worksheet.</a:t>
            </a:r>
          </a:p>
          <a:p>
            <a:endParaRPr lang="en-US" dirty="0"/>
          </a:p>
          <a:p>
            <a:r>
              <a:rPr lang="en-US" dirty="0"/>
              <a:t>Now that we’ve covered the basics, let’s get a bit more technical and look at different types of retirement plans…</a:t>
            </a:r>
          </a:p>
          <a:p>
            <a:endParaRPr lang="en-US" b="1" dirty="0"/>
          </a:p>
          <a:p>
            <a:r>
              <a:rPr lang="en-US" b="1" dirty="0"/>
              <a:t>Click.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10</a:t>
            </a:fld>
            <a:endParaRPr lang="en-US"/>
          </a:p>
        </p:txBody>
      </p:sp>
    </p:spTree>
    <p:extLst>
      <p:ext uri="{BB962C8B-B14F-4D97-AF65-F5344CB8AC3E}">
        <p14:creationId xmlns:p14="http://schemas.microsoft.com/office/powerpoint/2010/main" val="156657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type of retirement plan is CalSTRS?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look at the most common types of plans out there.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defined benefit plan offers a guaranteed life-time benefit based on a formula. It is not based on the contributions you or your employer make each year.</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cash balance plan offers a guaranteed benefit based on contributions and interest gained. There is the potential for a lifetime annuity to come out of this type of plan.</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defined contribution plan is a plan in which the employee makes regular contributions. The benefits are not guaranteed and are based on the amounts credited  	to the account plus any investment gains or minus any losses.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r>
              <a:rPr lang="en-US" dirty="0"/>
              <a:t> </a:t>
            </a:r>
          </a:p>
        </p:txBody>
      </p:sp>
      <p:sp>
        <p:nvSpPr>
          <p:cNvPr id="4" name="Slide Number Placeholder 3"/>
          <p:cNvSpPr>
            <a:spLocks noGrp="1"/>
          </p:cNvSpPr>
          <p:nvPr>
            <p:ph type="sldNum" sz="quarter" idx="5"/>
          </p:nvPr>
        </p:nvSpPr>
        <p:spPr/>
        <p:txBody>
          <a:bodyPr/>
          <a:lstStyle/>
          <a:p>
            <a:fld id="{3746C90D-A8C7-49A6-AF48-B3ED6A36891D}" type="slidenum">
              <a:rPr lang="en-US" smtClean="0"/>
              <a:t>11</a:t>
            </a:fld>
            <a:endParaRPr lang="en-US"/>
          </a:p>
        </p:txBody>
      </p:sp>
    </p:spTree>
    <p:extLst>
      <p:ext uri="{BB962C8B-B14F-4D97-AF65-F5344CB8AC3E}">
        <p14:creationId xmlns:p14="http://schemas.microsoft.com/office/powerpoint/2010/main" val="20334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CalSTRS administers a hybrid retirement system that offers all three plans we just went over.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biggest section you see at the top is our traditional defined benefit plan which you probably know as your pension. The bulk of your retirement income from CalSTRS comes out of this account.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Going in a counterclockwise direction, next you'll see the Cash Balance plan, as a full time educator this is called the Defined Benefit Supplement account (Later you may hear me refer to this account as DBS or Supplement account). Remember that is a second account you may have and can draw from in retirement. Any benefit you receive from this account is based on the account balance when you retire.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Finally, as we continue our circle, the third section is our Pension2 program. This is a voluntary program you can join to set aside additional income for retirement. To learn more, you can visit CalSTRS.com/Pension2 or call them at 888.394.2060. Also keep a lookout for emails from us to join their Start Saving Now with Pension2 webinars that are being offered.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will talk more about this hybrid system as we move 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first, let’s look at your membership and how it works.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12</a:t>
            </a:fld>
            <a:endParaRPr lang="en-US"/>
          </a:p>
        </p:txBody>
      </p:sp>
    </p:spTree>
    <p:extLst>
      <p:ext uri="{BB962C8B-B14F-4D97-AF65-F5344CB8AC3E}">
        <p14:creationId xmlns:p14="http://schemas.microsoft.com/office/powerpoint/2010/main" val="22264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we will look at how your contributions are determined and how service credit is calculated.</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13</a:t>
            </a:fld>
            <a:endParaRPr lang="en-US"/>
          </a:p>
        </p:txBody>
      </p:sp>
    </p:spTree>
    <p:extLst>
      <p:ext uri="{BB962C8B-B14F-4D97-AF65-F5344CB8AC3E}">
        <p14:creationId xmlns:p14="http://schemas.microsoft.com/office/powerpoint/2010/main" val="413769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a result of the California Public Employees' Pension Reform Act of 2013, CalSTRS has 2 benefit structures. </a:t>
            </a:r>
          </a:p>
          <a:p>
            <a:endParaRPr lang="en-US" b="0" dirty="0"/>
          </a:p>
          <a:p>
            <a:r>
              <a:rPr lang="en-US" b="0" dirty="0"/>
              <a:t>Your benefit structure is based on the date your were first hired in a CalSTRS‐covered position and it determines how your retirement benefit benefits are calculated. </a:t>
            </a:r>
          </a:p>
          <a:p>
            <a:r>
              <a:rPr lang="en-US" b="0" dirty="0"/>
              <a:t> </a:t>
            </a:r>
          </a:p>
          <a:p>
            <a:r>
              <a:rPr lang="en-US" b="0" dirty="0"/>
              <a:t>There is a space for you to note your benefit structure under the Contributions and Service section of your handout: </a:t>
            </a:r>
          </a:p>
          <a:p>
            <a:endParaRPr lang="en-US" b="0" dirty="0"/>
          </a:p>
          <a:p>
            <a:pPr marL="171450" indent="-171450">
              <a:buFont typeface="Arial" panose="020B0604020202020204" pitchFamily="34" charset="0"/>
              <a:buChar char="•"/>
            </a:pPr>
            <a:r>
              <a:rPr lang="en-US" b="0" dirty="0"/>
              <a:t>You are a CalSTRS 2% at 60 member if you were first hired before January 1, 2013.  </a:t>
            </a:r>
          </a:p>
          <a:p>
            <a:pPr marL="171450" indent="-171450">
              <a:buFont typeface="Arial" panose="020B0604020202020204" pitchFamily="34" charset="0"/>
              <a:buChar char="•"/>
            </a:pPr>
            <a:r>
              <a:rPr lang="en-US" b="0" dirty="0"/>
              <a:t>You are a CalSTRS 2% at 62 member if you were first hired on or after January 1, 2013.  </a:t>
            </a:r>
          </a:p>
          <a:p>
            <a:endParaRPr lang="en-US" b="0" dirty="0"/>
          </a:p>
          <a:p>
            <a:r>
              <a:rPr lang="en-US" b="0" dirty="0"/>
              <a:t>However, please note this isn't as black and white as it may look: </a:t>
            </a:r>
          </a:p>
          <a:p>
            <a:endParaRPr lang="en-US" b="0" dirty="0"/>
          </a:p>
          <a:p>
            <a:r>
              <a:rPr lang="en-US" b="0" dirty="0"/>
              <a:t>If you were hired after January  2013 but were a member of certain other public retirement systems within six months of  becoming a CalSTRS member, you might be a CalSTRS 2% at 60 member. </a:t>
            </a:r>
          </a:p>
          <a:p>
            <a:endParaRPr lang="en-US" b="0" dirty="0"/>
          </a:p>
          <a:p>
            <a:r>
              <a:rPr lang="en-US" b="0" dirty="0"/>
              <a:t>If you aren’t sure of your hire date you can verify your benefit structure on your Retirement Progress Report or on the home page of your myCalSTRS account. </a:t>
            </a:r>
          </a:p>
          <a:p>
            <a:endParaRPr lang="en-US" b="0" dirty="0"/>
          </a:p>
          <a:p>
            <a:r>
              <a:rPr lang="en-US" b="1" dirty="0">
                <a:solidFill>
                  <a:schemeClr val="bg1"/>
                </a:solidFill>
              </a:rPr>
              <a:t>Click. </a:t>
            </a: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14</a:t>
            </a:fld>
            <a:endParaRPr lang="en-US"/>
          </a:p>
        </p:txBody>
      </p:sp>
    </p:spTree>
    <p:extLst>
      <p:ext uri="{BB962C8B-B14F-4D97-AF65-F5344CB8AC3E}">
        <p14:creationId xmlns:p14="http://schemas.microsoft.com/office/powerpoint/2010/main" val="2650449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CalSTRS contributions are paid by 3 parties: </a:t>
            </a:r>
          </a:p>
          <a:p>
            <a:endParaRPr lang="en-US" sz="1200" dirty="0"/>
          </a:p>
          <a:p>
            <a:r>
              <a:rPr lang="en-US" sz="1200" dirty="0"/>
              <a:t>You, your employer and the state all contribute a  percentage of your earnings to CalSTRS. There is a space for your to write in your contribution rate for the current year </a:t>
            </a:r>
          </a:p>
          <a:p>
            <a:r>
              <a:rPr lang="en-US" sz="1200" dirty="0"/>
              <a:t>in the Contributions and Service section of your handout.</a:t>
            </a:r>
          </a:p>
          <a:p>
            <a:r>
              <a:rPr lang="en-US" sz="1200" dirty="0"/>
              <a:t> </a:t>
            </a:r>
          </a:p>
          <a:p>
            <a:r>
              <a:rPr lang="en-US" sz="1200" dirty="0"/>
              <a:t>If you’re a CalSTRS 2% at 60 member your contribution rate for the current school year is 10.25%.  </a:t>
            </a:r>
          </a:p>
          <a:p>
            <a:r>
              <a:rPr lang="en-US" sz="1200" dirty="0"/>
              <a:t>If you’re a CalSTRS 2% at 62 member your contribution rate for the current school year is 10.205%.  </a:t>
            </a:r>
          </a:p>
          <a:p>
            <a:endParaRPr lang="en-US" sz="1200" b="1" dirty="0"/>
          </a:p>
          <a:p>
            <a:r>
              <a:rPr lang="en-US" sz="1200" b="1" dirty="0"/>
              <a:t>Click.</a:t>
            </a:r>
            <a:r>
              <a:rPr lang="en-US" sz="1200" dirty="0"/>
              <a:t>  </a:t>
            </a:r>
          </a:p>
          <a:p>
            <a:endParaRPr lang="en-US" sz="1200" dirty="0"/>
          </a:p>
          <a:p>
            <a:r>
              <a:rPr lang="en-US" sz="1200" dirty="0"/>
              <a:t>Your member contributions go straight to your Defined Benefit account. This is that primary account that your have with CalSTRS, a summary can be found in your RPR.  </a:t>
            </a:r>
          </a:p>
          <a:p>
            <a:endParaRPr lang="en-US" sz="1200" b="1" dirty="0"/>
          </a:p>
          <a:p>
            <a:r>
              <a:rPr lang="en-US" sz="1200" b="1" dirty="0"/>
              <a:t>Click.</a:t>
            </a:r>
            <a:r>
              <a:rPr lang="en-US" sz="1200" dirty="0"/>
              <a:t>  </a:t>
            </a:r>
          </a:p>
          <a:p>
            <a:endParaRPr lang="en-US" sz="1200" dirty="0"/>
          </a:p>
          <a:p>
            <a:r>
              <a:rPr lang="en-US" sz="1200" dirty="0"/>
              <a:t>Contributions from your employer and the state go to the Teachers’ Retirement Fund to cover all CalSTRS benefits.</a:t>
            </a:r>
          </a:p>
          <a:p>
            <a:r>
              <a:rPr lang="en-US" sz="1200" dirty="0"/>
              <a:t>  </a:t>
            </a:r>
          </a:p>
          <a:p>
            <a:r>
              <a:rPr lang="en-US" sz="1200" dirty="0"/>
              <a:t>It’s important to remember that your defined benefit is guaranteed.  When you first retire, your benefit payments are being drawn from your own account that holds the contributions you've made. Once that account runs out (typically in 3-5 years), then your payments start drawing from the Teachers' Retirement Fund.</a:t>
            </a:r>
          </a:p>
          <a:p>
            <a:r>
              <a:rPr lang="en-US" sz="1200" dirty="0"/>
              <a:t>  </a:t>
            </a:r>
          </a:p>
          <a:p>
            <a:r>
              <a:rPr lang="en-US" sz="1200" dirty="0"/>
              <a:t>As you work and contribute to CalSTRS you are also earning service credit.</a:t>
            </a:r>
          </a:p>
          <a:p>
            <a:endParaRPr lang="en-US" sz="1200" dirty="0"/>
          </a:p>
          <a:p>
            <a:r>
              <a:rPr lang="en-US" sz="1200"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15</a:t>
            </a:fld>
            <a:endParaRPr lang="en-US"/>
          </a:p>
        </p:txBody>
      </p:sp>
    </p:spTree>
    <p:extLst>
      <p:ext uri="{BB962C8B-B14F-4D97-AF65-F5344CB8AC3E}">
        <p14:creationId xmlns:p14="http://schemas.microsoft.com/office/powerpoint/2010/main" val="386355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You earn service credit based on the percentage of a full‐time contract you work. </a:t>
            </a:r>
          </a:p>
          <a:p>
            <a:endParaRPr lang="en-US" dirty="0"/>
          </a:p>
          <a:p>
            <a:r>
              <a:rPr lang="en-US" b="1" dirty="0"/>
              <a:t>Click.</a:t>
            </a:r>
          </a:p>
          <a:p>
            <a:r>
              <a:rPr lang="en-US" dirty="0"/>
              <a:t>For each dollar you earn, you contribute about 10%.</a:t>
            </a:r>
          </a:p>
          <a:p>
            <a:endParaRPr lang="en-US" dirty="0"/>
          </a:p>
          <a:p>
            <a:r>
              <a:rPr lang="en-US" b="1" dirty="0"/>
              <a:t>Click.</a:t>
            </a:r>
          </a:p>
          <a:p>
            <a:r>
              <a:rPr lang="en-US" dirty="0"/>
              <a:t>All the time that you’ve worked and contributed get turned into service credit that you accrue throughout your career.</a:t>
            </a:r>
          </a:p>
          <a:p>
            <a:endParaRPr lang="en-US" b="1" dirty="0"/>
          </a:p>
          <a:p>
            <a:r>
              <a:rPr lang="en-US" b="1" dirty="0"/>
              <a:t>Click. </a:t>
            </a: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16</a:t>
            </a:fld>
            <a:endParaRPr lang="en-US"/>
          </a:p>
        </p:txBody>
      </p:sp>
    </p:spTree>
    <p:extLst>
      <p:ext uri="{BB962C8B-B14F-4D97-AF65-F5344CB8AC3E}">
        <p14:creationId xmlns:p14="http://schemas.microsoft.com/office/powerpoint/2010/main" val="1798514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Full‐time employees typically earn one year of service credit in a school year. </a:t>
            </a:r>
          </a:p>
          <a:p>
            <a:endParaRPr lang="en-US" dirty="0"/>
          </a:p>
          <a:p>
            <a:r>
              <a:rPr lang="en-US" dirty="0"/>
              <a:t>If you’re working 75 percent of a contract you would earn .750 years of service credit. </a:t>
            </a:r>
          </a:p>
          <a:p>
            <a:r>
              <a:rPr lang="en-US" dirty="0"/>
              <a:t>If you’re working half‐time you would earn .500 years of service credit and so on.  </a:t>
            </a:r>
          </a:p>
          <a:p>
            <a:endParaRPr lang="en-US" dirty="0"/>
          </a:p>
          <a:p>
            <a:r>
              <a:rPr lang="en-US" dirty="0"/>
              <a:t>You can track your service credit balance on your annual Retirement Progress Report. </a:t>
            </a:r>
          </a:p>
          <a:p>
            <a:endParaRPr lang="en-US" dirty="0"/>
          </a:p>
          <a:p>
            <a:r>
              <a:rPr lang="en-US" dirty="0"/>
              <a:t>You can earn a maximum of one year of service credit in a school year. So even if you are working more than your full-time contract, you will never be able to earn more than 1 year per year.</a:t>
            </a:r>
          </a:p>
          <a:p>
            <a:endParaRPr lang="en-US" dirty="0"/>
          </a:p>
          <a:p>
            <a:r>
              <a:rPr lang="en-US" dirty="0"/>
              <a:t>But working those additional assignments or even working more than one contract can still have a positive impact on your retirement. Let's take a look at what happens to that extra time.</a:t>
            </a:r>
          </a:p>
          <a:p>
            <a:endParaRPr lang="en-US" b="1"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17</a:t>
            </a:fld>
            <a:endParaRPr lang="en-US"/>
          </a:p>
        </p:txBody>
      </p:sp>
    </p:spTree>
    <p:extLst>
      <p:ext uri="{BB962C8B-B14F-4D97-AF65-F5344CB8AC3E}">
        <p14:creationId xmlns:p14="http://schemas.microsoft.com/office/powerpoint/2010/main" val="38753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a Defined Benefit member, you have a Defined Benefit Supplement (DBS) account. Your Defined Benefit Supplement account is a cash balance retirement plan that provides additional guaranteed income for retirement.</a:t>
            </a:r>
          </a:p>
          <a:p>
            <a:endParaRPr lang="en-US" b="0" dirty="0"/>
          </a:p>
          <a:p>
            <a:r>
              <a:rPr lang="en-US" b="0" dirty="0"/>
              <a:t>2%@60-Eight percent (2%@62 nine percent)of your contributions for service in excess of one year go into your Defined Benefit Supplement account. Your employer contributes 8% regardless of your benefit structure. Unlike the Defined Benefit program, these employer contributions do go directly into your account instead of the CalSTRS fund. </a:t>
            </a:r>
          </a:p>
          <a:p>
            <a:endParaRPr lang="en-US" b="1" dirty="0"/>
          </a:p>
          <a:p>
            <a:r>
              <a:rPr lang="en-US" b="1" dirty="0"/>
              <a:t>Click.</a:t>
            </a:r>
            <a:r>
              <a:rPr lang="en-US" b="0" dirty="0"/>
              <a:t>  </a:t>
            </a:r>
          </a:p>
          <a:p>
            <a:endParaRPr lang="en-US" b="0" dirty="0"/>
          </a:p>
          <a:p>
            <a:r>
              <a:rPr lang="en-US" b="0" dirty="0"/>
              <a:t>This is the secondary cash balance account included with your membership. The funds in your DBS account are yours at retirement. Build this account by taking on outgrowth, or extra-pay, assignments. If you are already working a full-time contract, anything extra you do will generate some additional funds for this account. This could include things like yearbook advisor, soccer coach, or band director.</a:t>
            </a:r>
          </a:p>
          <a:p>
            <a:r>
              <a:rPr lang="en-US" b="0" dirty="0"/>
              <a:t> </a:t>
            </a:r>
          </a:p>
          <a:p>
            <a:r>
              <a:rPr lang="en-US" b="0" dirty="0"/>
              <a:t>You might also have noticed that the contribution rate for this account is lower than your normal contribution rate. This does lead to some excess contributions that are returned to your employer in September. Your employer will take out any deductions and return the remaining money to you. If you aren't sure if you should be expecting this money, there will be a note at the bottom of page 3 in your Retirement Progress Report under Special Messages. </a:t>
            </a:r>
          </a:p>
          <a:p>
            <a:endParaRPr lang="en-US" b="0" dirty="0"/>
          </a:p>
          <a:p>
            <a:r>
              <a:rPr lang="en-US" b="0" dirty="0"/>
              <a:t>You can view and track your account balance on myCalSTRS.  </a:t>
            </a:r>
          </a:p>
          <a:p>
            <a:endParaRPr lang="en-US" b="0" dirty="0"/>
          </a:p>
          <a:p>
            <a:r>
              <a:rPr lang="en-US" b="0" dirty="0"/>
              <a:t>There is a three‐part video series about this account on CalSTRS.com that covers the funding history, distribution choices and tax considerations.  </a:t>
            </a:r>
          </a:p>
          <a:p>
            <a:endParaRPr lang="en-US" b="0" dirty="0"/>
          </a:p>
          <a:p>
            <a:r>
              <a:rPr lang="en-US" b="0" dirty="0"/>
              <a:t>While on the topic of contributions, let's talk about Social Security. </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18</a:t>
            </a:fld>
            <a:endParaRPr lang="en-US"/>
          </a:p>
        </p:txBody>
      </p:sp>
    </p:spTree>
    <p:extLst>
      <p:ext uri="{BB962C8B-B14F-4D97-AF65-F5344CB8AC3E}">
        <p14:creationId xmlns:p14="http://schemas.microsoft.com/office/powerpoint/2010/main" val="189437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three, social security rules.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19</a:t>
            </a:fld>
            <a:endParaRPr lang="en-US"/>
          </a:p>
        </p:txBody>
      </p:sp>
    </p:spTree>
    <p:extLst>
      <p:ext uri="{BB962C8B-B14F-4D97-AF65-F5344CB8AC3E}">
        <p14:creationId xmlns:p14="http://schemas.microsoft.com/office/powerpoint/2010/main" val="380834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Firstly, we’ve been receiving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does not provide any refreshments when we come to see you at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p:txBody>
      </p:sp>
      <p:sp>
        <p:nvSpPr>
          <p:cNvPr id="4" name="Slide Number Placeholder 3"/>
          <p:cNvSpPr>
            <a:spLocks noGrp="1"/>
          </p:cNvSpPr>
          <p:nvPr>
            <p:ph type="sldNum" sz="quarter" idx="5"/>
          </p:nvPr>
        </p:nvSpPr>
        <p:spPr/>
        <p:txBody>
          <a:bodyPr/>
          <a:lstStyle/>
          <a:p>
            <a:fld id="{3746C90D-A8C7-49A6-AF48-B3ED6A36891D}" type="slidenum">
              <a:rPr lang="en-US" smtClean="0"/>
              <a:t>2</a:t>
            </a:fld>
            <a:endParaRPr lang="en-US"/>
          </a:p>
        </p:txBody>
      </p:sp>
    </p:spTree>
    <p:extLst>
      <p:ext uri="{BB962C8B-B14F-4D97-AF65-F5344CB8AC3E}">
        <p14:creationId xmlns:p14="http://schemas.microsoft.com/office/powerpoint/2010/main" val="4057548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True or False? You contribute to Social Security for your CalSTRS-covered employment?</a:t>
            </a:r>
          </a:p>
          <a:p>
            <a:endParaRPr lang="en-US" b="1" dirty="0"/>
          </a:p>
          <a:p>
            <a:r>
              <a:rPr lang="en-US" b="1" dirty="0"/>
              <a:t>Click.</a:t>
            </a:r>
          </a:p>
          <a:p>
            <a:r>
              <a:rPr lang="en-US" b="0" dirty="0"/>
              <a:t>The correct answer is False.  As a CalSTRS member you do not contribute to Social Security for your CalSTRS‐covered service. </a:t>
            </a:r>
          </a:p>
          <a:p>
            <a:endParaRPr lang="en-US" b="0" dirty="0"/>
          </a:p>
          <a:p>
            <a:r>
              <a:rPr lang="en-US" b="0" dirty="0"/>
              <a:t>You may want to consider investing the 6.2 percent of your income that would have gone to Social Security to a supplemental savings plan instead in order to build additional income for retirement. </a:t>
            </a:r>
          </a:p>
          <a:p>
            <a:endParaRPr lang="en-US" b="0" dirty="0"/>
          </a:p>
          <a:p>
            <a:r>
              <a:rPr lang="en-US" b="0" dirty="0"/>
              <a:t>Now, although you don’t currently contribute to Social Security, you may still qualify for a benefit. If you plan on receiving a Social Security benefit there are two rules you need to be aware of and I'd like to address because I know there is a lot of misinformation out there. </a:t>
            </a:r>
          </a:p>
          <a:p>
            <a:endParaRPr lang="en-US" b="1"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20</a:t>
            </a:fld>
            <a:endParaRPr lang="en-US"/>
          </a:p>
        </p:txBody>
      </p:sp>
    </p:spTree>
    <p:extLst>
      <p:ext uri="{BB962C8B-B14F-4D97-AF65-F5344CB8AC3E}">
        <p14:creationId xmlns:p14="http://schemas.microsoft.com/office/powerpoint/2010/main" val="2336892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we talk about Social Security at CalSTRS, we have to talk about these 2 Social Security Rules that will impact you and your Social Security benefit.</a:t>
            </a:r>
          </a:p>
          <a:p>
            <a:endParaRPr lang="en-US" b="1" dirty="0"/>
          </a:p>
          <a:p>
            <a:r>
              <a:rPr lang="en-US" b="1" dirty="0"/>
              <a:t>Click.</a:t>
            </a:r>
          </a:p>
          <a:p>
            <a:r>
              <a:rPr lang="en-US" dirty="0"/>
              <a:t>The Windfall Elimination Provision impacts your earned Social Security benefit from employment outside of CalSTRS-covered employment. </a:t>
            </a:r>
          </a:p>
          <a:p>
            <a:endParaRPr lang="en-US" dirty="0"/>
          </a:p>
          <a:p>
            <a:r>
              <a:rPr lang="en-US" dirty="0"/>
              <a:t>The Social Security Administration uses an alternate formula to calculate your benefit. This can reduce your benefit but will not eliminate it. If you paid Social Security taxes on substantial earnings for more than 20 years, then the impact isn't as great. Please remember that this provision will have no impact on your CalSTRS benefit at all.</a:t>
            </a:r>
          </a:p>
          <a:p>
            <a:endParaRPr lang="en-US" dirty="0"/>
          </a:p>
          <a:p>
            <a:r>
              <a:rPr lang="en-US" dirty="0"/>
              <a:t>I've heard rumors that the Windfall will completely eliminate your social security benefit, be confident that this is untrue. If you've earned a benefit then there will be some money available to you. </a:t>
            </a:r>
          </a:p>
          <a:p>
            <a:endParaRPr lang="en-US" b="1" dirty="0"/>
          </a:p>
          <a:p>
            <a:r>
              <a:rPr lang="en-US" b="1" dirty="0"/>
              <a:t>Click.</a:t>
            </a:r>
            <a:endParaRPr lang="en-US" dirty="0"/>
          </a:p>
          <a:p>
            <a:r>
              <a:rPr lang="en-US" dirty="0"/>
              <a:t>The Government Pension Offset impacts you if you were to become eligible for a spousal, widow or widower benefit. The Social Security Administration reduces your </a:t>
            </a:r>
          </a:p>
          <a:p>
            <a:r>
              <a:rPr lang="en-US" dirty="0"/>
              <a:t>benefit by two‐thirds of your CalSTRS benefit which can eliminate your benefit all together if your CalSTRS benefit is high enough. Again this will not affect your CalSTRS benefit at all. Your spouse is not affected by this, only when you, as a member, start receiving the Social Security benefit. </a:t>
            </a:r>
          </a:p>
          <a:p>
            <a:endParaRPr lang="en-US" dirty="0"/>
          </a:p>
          <a:p>
            <a:r>
              <a:rPr lang="en-US" dirty="0"/>
              <a:t>It’s important to be aware of these rules and contact the Social Security Administration for more information since the estimates on your annual statement don’t reflect these </a:t>
            </a:r>
          </a:p>
          <a:p>
            <a:r>
              <a:rPr lang="en-US" dirty="0"/>
              <a:t>reductions. Once you are closer to retirement, they should be able to tell you exactly how your Social Security Benefit will be impacted.</a:t>
            </a:r>
          </a:p>
          <a:p>
            <a:endParaRPr lang="en-US" dirty="0"/>
          </a:p>
          <a:p>
            <a:r>
              <a:rPr lang="en-US" dirty="0"/>
              <a:t>Now let's move back to talking about CalSTRS and the benefits we offer. </a:t>
            </a:r>
          </a:p>
          <a:p>
            <a:endParaRPr lang="en-US" b="1" dirty="0"/>
          </a:p>
          <a:p>
            <a:r>
              <a:rPr lang="en-US" b="1" dirty="0"/>
              <a:t>Click.</a:t>
            </a:r>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21</a:t>
            </a:fld>
            <a:endParaRPr lang="en-US"/>
          </a:p>
        </p:txBody>
      </p:sp>
    </p:spTree>
    <p:extLst>
      <p:ext uri="{BB962C8B-B14F-4D97-AF65-F5344CB8AC3E}">
        <p14:creationId xmlns:p14="http://schemas.microsoft.com/office/powerpoint/2010/main" val="3590225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addition to retirement benefits, CalSTRS does have more to offer.</a:t>
            </a:r>
          </a:p>
          <a:p>
            <a:endParaRPr lang="en-US" b="0" dirty="0"/>
          </a:p>
          <a:p>
            <a:r>
              <a:rPr lang="en-US" b="1" dirty="0"/>
              <a:t>Click.</a:t>
            </a:r>
          </a:p>
          <a:p>
            <a:endParaRPr lang="en-US" b="0"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22</a:t>
            </a:fld>
            <a:endParaRPr lang="en-US"/>
          </a:p>
        </p:txBody>
      </p:sp>
    </p:spTree>
    <p:extLst>
      <p:ext uri="{BB962C8B-B14F-4D97-AF65-F5344CB8AC3E}">
        <p14:creationId xmlns:p14="http://schemas.microsoft.com/office/powerpoint/2010/main" val="3556435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 do you know which types of benefits are offered by CalSTRS? And what isn’t?</a:t>
            </a:r>
          </a:p>
          <a:p>
            <a:endParaRPr lang="en-US" dirty="0"/>
          </a:p>
          <a:p>
            <a:r>
              <a:rPr lang="en-US" b="1" dirty="0"/>
              <a:t>Click.</a:t>
            </a:r>
          </a:p>
          <a:p>
            <a:r>
              <a:rPr lang="en-US" dirty="0"/>
              <a:t>(health benefits disappears)</a:t>
            </a:r>
          </a:p>
          <a:p>
            <a:endParaRPr lang="en-US" dirty="0"/>
          </a:p>
          <a:p>
            <a:r>
              <a:rPr lang="en-US" dirty="0"/>
              <a:t>We offer retirement, disability and survivor benefits. CalSTRS does not offer health benefits. </a:t>
            </a:r>
          </a:p>
          <a:p>
            <a:endParaRPr lang="en-US" dirty="0"/>
          </a:p>
          <a:p>
            <a:r>
              <a:rPr lang="en-US" dirty="0"/>
              <a:t>As an active employee, your health benefits are covered through your employer. In retirement, you can continue on your employer’s plan at your own cost or seek your own coverage. </a:t>
            </a:r>
          </a:p>
          <a:p>
            <a:endParaRPr lang="en-US" dirty="0"/>
          </a:p>
          <a:p>
            <a:r>
              <a:rPr lang="en-US" dirty="0"/>
              <a:t>Either way, this is something you will want to plan ahead for. This can be a very big expense, especially if retiring before Medicare age. </a:t>
            </a:r>
          </a:p>
          <a:p>
            <a:endParaRPr lang="en-US" dirty="0"/>
          </a:p>
          <a:p>
            <a:r>
              <a:rPr lang="en-US" dirty="0"/>
              <a:t>Some employers might offer special healthcare packages to retirees. Check with your employer to see what health care benefit coverage is available to you in retirement.</a:t>
            </a:r>
          </a:p>
          <a:p>
            <a:r>
              <a:rPr lang="en-US" dirty="0"/>
              <a:t>  </a:t>
            </a:r>
          </a:p>
          <a:p>
            <a:r>
              <a:rPr lang="en-US" dirty="0"/>
              <a:t>We won’t be covering disability and survivor benefits in this workshop but if you want to learn more, attend the My Retirement Benefits workshop or view the educational videos at CalSTRS.com. </a:t>
            </a:r>
          </a:p>
          <a:p>
            <a:endParaRPr lang="en-US" dirty="0"/>
          </a:p>
          <a:p>
            <a:r>
              <a:rPr lang="en-US" dirty="0"/>
              <a:t>Let’s look at your retirement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23</a:t>
            </a:fld>
            <a:endParaRPr lang="en-US"/>
          </a:p>
        </p:txBody>
      </p:sp>
    </p:spTree>
    <p:extLst>
      <p:ext uri="{BB962C8B-B14F-4D97-AF65-F5344CB8AC3E}">
        <p14:creationId xmlns:p14="http://schemas.microsoft.com/office/powerpoint/2010/main" val="3028421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 </a:t>
            </a:r>
          </a:p>
          <a:p>
            <a:r>
              <a:rPr lang="en-US" dirty="0"/>
              <a:t>The minimum requirements to retire are age 55 with at least five years of service credit.  </a:t>
            </a:r>
          </a:p>
          <a:p>
            <a:endParaRPr lang="en-US" b="1" dirty="0"/>
          </a:p>
          <a:p>
            <a:r>
              <a:rPr lang="en-US" b="1" dirty="0"/>
              <a:t>Click. </a:t>
            </a:r>
            <a:r>
              <a:rPr lang="en-US" dirty="0"/>
              <a:t> </a:t>
            </a:r>
          </a:p>
          <a:p>
            <a:r>
              <a:rPr lang="en-US" dirty="0"/>
              <a:t>If you’re a CalSTRS 2% at 60 member, you can retire as early as age 50 with 30 years of service credit.  </a:t>
            </a:r>
          </a:p>
          <a:p>
            <a:endParaRPr lang="en-US" b="1" dirty="0"/>
          </a:p>
          <a:p>
            <a:r>
              <a:rPr lang="en-US" b="1" dirty="0"/>
              <a:t>Click.</a:t>
            </a:r>
            <a:r>
              <a:rPr lang="en-US" dirty="0"/>
              <a:t>  </a:t>
            </a:r>
          </a:p>
          <a:p>
            <a:r>
              <a:rPr lang="en-US" dirty="0"/>
              <a:t>Regardless of your benefit structure, you can retire with fewer than five years of service credit once you reach age 55 if you concurrently retire for service with certain other public retirement systems in California, such as CalPERS. </a:t>
            </a:r>
          </a:p>
          <a:p>
            <a:endParaRPr lang="en-US" dirty="0"/>
          </a:p>
          <a:p>
            <a:r>
              <a:rPr lang="en-US" dirty="0"/>
              <a:t>You can read more about concurrent retirement and service retirement eligibility in the Member Handbook.  . . . . . </a:t>
            </a:r>
          </a:p>
          <a:p>
            <a:endParaRPr lang="en-US" dirty="0"/>
          </a:p>
          <a:p>
            <a:r>
              <a:rPr lang="en-US" dirty="0"/>
              <a:t>A cool thing about a defined benefit plan is that your monthly retirement benefit is based on a formula not based on your contributions or how well our investments perform… </a:t>
            </a:r>
          </a:p>
          <a:p>
            <a:endParaRPr lang="en-US" b="1"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24</a:t>
            </a:fld>
            <a:endParaRPr lang="en-US"/>
          </a:p>
        </p:txBody>
      </p:sp>
    </p:spTree>
    <p:extLst>
      <p:ext uri="{BB962C8B-B14F-4D97-AF65-F5344CB8AC3E}">
        <p14:creationId xmlns:p14="http://schemas.microsoft.com/office/powerpoint/2010/main" val="3662809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formula is service credit x age factor x final compensation.  </a:t>
            </a:r>
          </a:p>
          <a:p>
            <a:endParaRPr lang="en-US" b="1" dirty="0"/>
          </a:p>
          <a:p>
            <a:r>
              <a:rPr lang="en-US" dirty="0"/>
              <a:t>Service credit is the time you’ve worked and contributed to CalSTRS.  </a:t>
            </a:r>
          </a:p>
          <a:p>
            <a:endParaRPr lang="en-US" b="1" dirty="0"/>
          </a:p>
          <a:p>
            <a:r>
              <a:rPr lang="en-US" b="1" dirty="0"/>
              <a:t>Click. </a:t>
            </a:r>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25</a:t>
            </a:fld>
            <a:endParaRPr lang="en-US"/>
          </a:p>
        </p:txBody>
      </p:sp>
    </p:spTree>
    <p:extLst>
      <p:ext uri="{BB962C8B-B14F-4D97-AF65-F5344CB8AC3E}">
        <p14:creationId xmlns:p14="http://schemas.microsoft.com/office/powerpoint/2010/main" val="2026448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age factor is a percentage based on your age in years and months at retirement.  </a:t>
            </a:r>
          </a:p>
          <a:p>
            <a:endParaRPr lang="en-US" b="1"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26</a:t>
            </a:fld>
            <a:endParaRPr lang="en-US"/>
          </a:p>
        </p:txBody>
      </p:sp>
    </p:spTree>
    <p:extLst>
      <p:ext uri="{BB962C8B-B14F-4D97-AF65-F5344CB8AC3E}">
        <p14:creationId xmlns:p14="http://schemas.microsoft.com/office/powerpoint/2010/main" val="1622786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 compensation is your highest average annual compensation earnable for 36 consecutive months. If you’re a CalSTRS 2% at 60 member, CalSTRS will calculate your </a:t>
            </a:r>
          </a:p>
          <a:p>
            <a:r>
              <a:rPr lang="en-US" dirty="0"/>
              <a:t>final compensation over a 12 month period if you retire with more than 25 years of service credit. </a:t>
            </a:r>
          </a:p>
          <a:p>
            <a:endParaRPr lang="en-US" dirty="0"/>
          </a:p>
          <a:p>
            <a:r>
              <a:rPr lang="en-US" dirty="0"/>
              <a:t>You might notice I said "compensation earnable." This means that if you are a part-time educator, you might be confused by the way we calculate your benefit. We base your benefit off how much could have been earned had you been working a full time contract. If you remember from before, a part-time education only earns partial service credit, so when doing the math, it all works out.</a:t>
            </a:r>
          </a:p>
          <a:p>
            <a:endParaRPr lang="en-US" dirty="0"/>
          </a:p>
          <a:p>
            <a:r>
              <a:rPr lang="en-US" dirty="0"/>
              <a:t>We multiple these three figures together to get your monthly retirement benefit. Like I mentioned early, your Annual Retirement Progress Report will include estimates beginning at age 45. </a:t>
            </a:r>
          </a:p>
          <a:p>
            <a:endParaRPr lang="en-US" dirty="0"/>
          </a:p>
          <a:p>
            <a:r>
              <a:rPr lang="en-US" dirty="0"/>
              <a:t>In the meantime, you can generate your own estimates using the Retirement Benefits Calculator on CalSTRS.com.</a:t>
            </a:r>
          </a:p>
          <a:p>
            <a:endParaRPr lang="en-US" dirty="0"/>
          </a:p>
          <a:p>
            <a:r>
              <a:rPr lang="en-US" b="1" dirty="0">
                <a:solidFill>
                  <a:schemeClr val="bg1"/>
                </a:solidFill>
              </a:rPr>
              <a:t>Click.</a:t>
            </a:r>
            <a:endParaRPr lang="en-US" b="1"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27</a:t>
            </a:fld>
            <a:endParaRPr lang="en-US"/>
          </a:p>
        </p:txBody>
      </p:sp>
    </p:spTree>
    <p:extLst>
      <p:ext uri="{BB962C8B-B14F-4D97-AF65-F5344CB8AC3E}">
        <p14:creationId xmlns:p14="http://schemas.microsoft.com/office/powerpoint/2010/main" val="2890600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CalSTRS can help you with supplemental savings.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28</a:t>
            </a:fld>
            <a:endParaRPr lang="en-US"/>
          </a:p>
        </p:txBody>
      </p:sp>
    </p:spTree>
    <p:extLst>
      <p:ext uri="{BB962C8B-B14F-4D97-AF65-F5344CB8AC3E}">
        <p14:creationId xmlns:p14="http://schemas.microsoft.com/office/powerpoint/2010/main" val="129744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the CalSTRS retirement benefit replaces about 50 percent of a member’s working income. </a:t>
            </a:r>
          </a:p>
          <a:p>
            <a:endParaRPr lang="en-US" dirty="0"/>
          </a:p>
          <a:p>
            <a:r>
              <a:rPr lang="en-US" dirty="0"/>
              <a:t>Working with members and creating estimates I've seen some average the 50% and I've seen benefits higher and lower. Maybe teaching is your 2nd career. Then you won't have the years of service that someone may have who has been an educator since right after college. Don't be discouraged. Maybe you have been teaching since right after college. If you do continue your career and retire as an educator, you could easily have over 30 years of service and a benefit that far exceeds the average 50%.</a:t>
            </a:r>
          </a:p>
          <a:p>
            <a:endParaRPr lang="en-US" dirty="0"/>
          </a:p>
          <a:p>
            <a:r>
              <a:rPr lang="en-US" dirty="0"/>
              <a:t>This means there may be a gap between your retirement income goal and your CalSTRS retirement benefit. You’ll need to close that gap with other savings and investments.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additional information, watch our educational video titled “How to fill the gap” on CALSTRS.com/videos. </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29</a:t>
            </a:fld>
            <a:endParaRPr lang="en-US"/>
          </a:p>
        </p:txBody>
      </p:sp>
    </p:spTree>
    <p:extLst>
      <p:ext uri="{BB962C8B-B14F-4D97-AF65-F5344CB8AC3E}">
        <p14:creationId xmlns:p14="http://schemas.microsoft.com/office/powerpoint/2010/main" val="387834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cover the basics of your CalSTRS membership:</a:t>
            </a:r>
          </a:p>
          <a:p>
            <a:endParaRPr lang="en-US" dirty="0"/>
          </a:p>
          <a:p>
            <a:r>
              <a:rPr lang="en-US" b="1" dirty="0"/>
              <a:t>Click.</a:t>
            </a:r>
          </a:p>
          <a:p>
            <a:r>
              <a:rPr lang="en-US" dirty="0"/>
              <a:t>CalSTRS is a hybrid retirement system, we’ll talk about the different parts that make up our system.</a:t>
            </a:r>
          </a:p>
          <a:p>
            <a:endParaRPr lang="en-US" dirty="0"/>
          </a:p>
          <a:p>
            <a:r>
              <a:rPr lang="en-US" b="1" dirty="0"/>
              <a:t>Click.</a:t>
            </a:r>
          </a:p>
          <a:p>
            <a:r>
              <a:rPr lang="en-US" dirty="0"/>
              <a:t>We’ll go through the various benefits </a:t>
            </a:r>
            <a:r>
              <a:rPr lang="en-US"/>
              <a:t>that  CalSTRS </a:t>
            </a:r>
            <a:r>
              <a:rPr lang="en-US" dirty="0"/>
              <a:t>offers besides your retirement benefit.</a:t>
            </a:r>
          </a:p>
          <a:p>
            <a:endParaRPr lang="en-US" dirty="0"/>
          </a:p>
          <a:p>
            <a:r>
              <a:rPr lang="en-US" b="1" dirty="0"/>
              <a:t>Click.</a:t>
            </a:r>
          </a:p>
          <a:p>
            <a:pPr marL="0" indent="0">
              <a:buFont typeface="Arial" panose="020B0604020202020204" pitchFamily="34" charset="0"/>
              <a:buNone/>
            </a:pPr>
            <a:r>
              <a:rPr lang="en-US" dirty="0"/>
              <a:t>We’ll cover the importance of supplemental savings plans and how they can fill in your financial gap.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Click.</a:t>
            </a:r>
          </a:p>
          <a:p>
            <a:pPr marL="0" indent="0">
              <a:buFont typeface="Arial" panose="020B0604020202020204" pitchFamily="34" charset="0"/>
              <a:buNone/>
            </a:pPr>
            <a:r>
              <a:rPr lang="en-US" dirty="0"/>
              <a:t>And lastly I’ll show you additional resources that we have made available to you.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a:t>
            </a:r>
          </a:p>
        </p:txBody>
      </p:sp>
      <p:sp>
        <p:nvSpPr>
          <p:cNvPr id="4" name="Slide Number Placeholder 3"/>
          <p:cNvSpPr>
            <a:spLocks noGrp="1"/>
          </p:cNvSpPr>
          <p:nvPr>
            <p:ph type="sldNum" sz="quarter" idx="5"/>
          </p:nvPr>
        </p:nvSpPr>
        <p:spPr/>
        <p:txBody>
          <a:bodyPr/>
          <a:lstStyle/>
          <a:p>
            <a:fld id="{3746C90D-A8C7-49A6-AF48-B3ED6A36891D}" type="slidenum">
              <a:rPr lang="en-US" smtClean="0"/>
              <a:t>3</a:t>
            </a:fld>
            <a:endParaRPr lang="en-US"/>
          </a:p>
        </p:txBody>
      </p:sp>
    </p:spTree>
    <p:extLst>
      <p:ext uri="{BB962C8B-B14F-4D97-AF65-F5344CB8AC3E}">
        <p14:creationId xmlns:p14="http://schemas.microsoft.com/office/powerpoint/2010/main" val="3823744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planning, estimate your expenses in retirement. Start thinking about what kind of lifestyle you want to live in retirement.</a:t>
            </a:r>
          </a:p>
          <a:p>
            <a:endParaRPr lang="en-US" dirty="0"/>
          </a:p>
          <a:p>
            <a:r>
              <a:rPr lang="en-US" dirty="0"/>
              <a:t>Start researching the supplemental savings plans and other income sources available to you. Do you have the funds to start saving extra now? Can you make some changes to make that a possibility for you? Retirement may seem far off, but from what I've heard, time flies and it'll be here before you know it. </a:t>
            </a:r>
          </a:p>
          <a:p>
            <a:endParaRPr lang="en-US" dirty="0"/>
          </a:p>
          <a:p>
            <a:r>
              <a:rPr lang="en-US" dirty="0"/>
              <a:t>Visit 403bCompare.com and you can filter by School District or Employer and compare the different 403b plans offered. </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30</a:t>
            </a:fld>
            <a:endParaRPr lang="en-US"/>
          </a:p>
        </p:txBody>
      </p:sp>
    </p:spTree>
    <p:extLst>
      <p:ext uri="{BB962C8B-B14F-4D97-AF65-F5344CB8AC3E}">
        <p14:creationId xmlns:p14="http://schemas.microsoft.com/office/powerpoint/2010/main" val="463456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you’re doing your research, you will come across CalSTRS Pension2 as an option for your supplemental savings.</a:t>
            </a:r>
          </a:p>
          <a:p>
            <a:endParaRPr lang="en-US" dirty="0"/>
          </a:p>
          <a:p>
            <a:r>
              <a:rPr lang="en-US" dirty="0"/>
              <a:t>Pension2 is the third piece of our hybrid system and is completely voluntary. </a:t>
            </a:r>
          </a:p>
          <a:p>
            <a:endParaRPr lang="en-US" dirty="0"/>
          </a:p>
          <a:p>
            <a:r>
              <a:rPr lang="en-US" b="1" dirty="0"/>
              <a:t>Click. </a:t>
            </a:r>
          </a:p>
          <a:p>
            <a:r>
              <a:rPr lang="en-US" dirty="0"/>
              <a:t>Pension2 offers 403(b) and 457(b) plans and the Roth versions of each. </a:t>
            </a:r>
          </a:p>
          <a:p>
            <a:endParaRPr lang="en-US" b="1" dirty="0"/>
          </a:p>
          <a:p>
            <a:r>
              <a:rPr lang="en-US" b="1" dirty="0"/>
              <a:t>Click.</a:t>
            </a:r>
            <a:r>
              <a:rPr lang="en-US" dirty="0"/>
              <a:t>  </a:t>
            </a:r>
          </a:p>
        </p:txBody>
      </p:sp>
      <p:sp>
        <p:nvSpPr>
          <p:cNvPr id="4" name="Slide Number Placeholder 3"/>
          <p:cNvSpPr>
            <a:spLocks noGrp="1"/>
          </p:cNvSpPr>
          <p:nvPr>
            <p:ph type="sldNum" sz="quarter" idx="5"/>
          </p:nvPr>
        </p:nvSpPr>
        <p:spPr/>
        <p:txBody>
          <a:bodyPr/>
          <a:lstStyle/>
          <a:p>
            <a:fld id="{3746C90D-A8C7-49A6-AF48-B3ED6A36891D}" type="slidenum">
              <a:rPr lang="en-US" smtClean="0"/>
              <a:t>31</a:t>
            </a:fld>
            <a:endParaRPr lang="en-US"/>
          </a:p>
        </p:txBody>
      </p:sp>
    </p:spTree>
    <p:extLst>
      <p:ext uri="{BB962C8B-B14F-4D97-AF65-F5344CB8AC3E}">
        <p14:creationId xmlns:p14="http://schemas.microsoft.com/office/powerpoint/2010/main" val="2282752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offers the opportunity to invest your money through pre-tax payroll deductions. The tax you aren't paying then is deferred until you start making withdrawals from that account. Or you can invest post-tax money in a Roth account. Pension2 is a revenue-neutral program, so we offer low and transparent fees. </a:t>
            </a:r>
          </a:p>
          <a:p>
            <a:endParaRPr lang="en-US" dirty="0"/>
          </a:p>
          <a:p>
            <a:r>
              <a:rPr lang="en-US" dirty="0"/>
              <a:t>Remember in the beginning we talked about the CalSTRS vision to get you a secure retirement? With that in mind, there are no commissions, no load fees, and no surrender charges. </a:t>
            </a:r>
          </a:p>
          <a:p>
            <a:endParaRPr lang="en-US" dirty="0"/>
          </a:p>
          <a:p>
            <a:r>
              <a:rPr lang="en-US" dirty="0"/>
              <a:t>Pension2 offers flexible investment options. Your choice depends on your comfort in managing your retirement portfolio. Or if you have no comfort at all, we do have ready- made portfolios that you can choose from. </a:t>
            </a:r>
          </a:p>
          <a:p>
            <a:endParaRPr lang="en-US" dirty="0"/>
          </a:p>
          <a:p>
            <a:r>
              <a:rPr lang="en-US" dirty="0"/>
              <a:t>If you have additional questions about Pension2, you can visit Pension2.com or give them a call at 888‐394‐2060. You can also register to attend a Start Saving Now with Pension2 webinar. The dates and times are listed at CalSTRS.com/webinars. </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32</a:t>
            </a:fld>
            <a:endParaRPr lang="en-US"/>
          </a:p>
        </p:txBody>
      </p:sp>
    </p:spTree>
    <p:extLst>
      <p:ext uri="{BB962C8B-B14F-4D97-AF65-F5344CB8AC3E}">
        <p14:creationId xmlns:p14="http://schemas.microsoft.com/office/powerpoint/2010/main" val="2966063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hoped you've learned a lot about the basics of your membership. We've now just barely scratched the surface of what there is to know about CalSTRS. I'd like to share more of what we offer to help you become as educated as possible.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33</a:t>
            </a:fld>
            <a:endParaRPr lang="en-US"/>
          </a:p>
        </p:txBody>
      </p:sp>
    </p:spTree>
    <p:extLst>
      <p:ext uri="{BB962C8B-B14F-4D97-AF65-F5344CB8AC3E}">
        <p14:creationId xmlns:p14="http://schemas.microsoft.com/office/powerpoint/2010/main" val="3772093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our financial awareness workshop series. </a:t>
            </a:r>
          </a:p>
          <a:p>
            <a:endParaRPr lang="en-US" dirty="0"/>
          </a:p>
          <a:p>
            <a:r>
              <a:rPr lang="en-US" dirty="0"/>
              <a:t>This isn't necessarily CalSTRS specific, but they provide good financial planning and money management strategies. </a:t>
            </a:r>
          </a:p>
          <a:p>
            <a:endParaRPr lang="en-US" b="1" dirty="0"/>
          </a:p>
          <a:p>
            <a:r>
              <a:rPr lang="en-US" dirty="0"/>
              <a:t>The first webinar in the series is Save for Your Future focuses on creating budgets, saving and investing, and managing credit and debt.  </a:t>
            </a:r>
          </a:p>
          <a:p>
            <a:endParaRPr lang="en-US" b="1" dirty="0"/>
          </a:p>
          <a:p>
            <a:r>
              <a:rPr lang="en-US" dirty="0"/>
              <a:t>Plan for Your Future focuses on reaching the retirement lifestyle you want by planning your expenses and income and how to overcome obstacles. </a:t>
            </a:r>
          </a:p>
          <a:p>
            <a:endParaRPr lang="en-US" b="1" dirty="0"/>
          </a:p>
          <a:p>
            <a:r>
              <a:rPr lang="en-US" dirty="0"/>
              <a:t>Protect your Future focuses on retirement distributions and maximizing and protecting your additional income sources. </a:t>
            </a:r>
          </a:p>
          <a:p>
            <a:endParaRPr lang="en-US" dirty="0"/>
          </a:p>
          <a:p>
            <a:r>
              <a:rPr lang="en-US" dirty="0"/>
              <a:t>You can learn more at CalSTRS.com/webinars. </a:t>
            </a:r>
          </a:p>
          <a:p>
            <a:endParaRPr lang="en-US" b="1"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34</a:t>
            </a:fld>
            <a:endParaRPr lang="en-US"/>
          </a:p>
        </p:txBody>
      </p:sp>
    </p:spTree>
    <p:extLst>
      <p:ext uri="{BB962C8B-B14F-4D97-AF65-F5344CB8AC3E}">
        <p14:creationId xmlns:p14="http://schemas.microsoft.com/office/powerpoint/2010/main" val="2297163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My Retirement Series has two other presentations we recommend.</a:t>
            </a:r>
          </a:p>
          <a:p>
            <a:endParaRPr lang="en-US" b="0" dirty="0"/>
          </a:p>
          <a:p>
            <a:r>
              <a:rPr lang="en-US" b="0" dirty="0"/>
              <a:t>My Retirement Benefits covers your disability and survivor benefits in addition to more information about your retirement benefits.</a:t>
            </a:r>
          </a:p>
          <a:p>
            <a:endParaRPr lang="en-US" b="0" dirty="0"/>
          </a:p>
          <a:p>
            <a:r>
              <a:rPr lang="en-US" b="0" dirty="0"/>
              <a:t>My Retirement Decisions focuses on the three decisions you’ll face as you near retirement, such as: </a:t>
            </a:r>
          </a:p>
          <a:p>
            <a:pPr marL="228600" indent="-228600">
              <a:buAutoNum type="arabicPeriod"/>
            </a:pPr>
            <a:r>
              <a:rPr lang="en-US" b="0" dirty="0"/>
              <a:t>When should I retire? </a:t>
            </a:r>
          </a:p>
          <a:p>
            <a:pPr marL="228600" indent="-228600">
              <a:buAutoNum type="arabicPeriod"/>
            </a:pPr>
            <a:r>
              <a:rPr lang="en-US" b="0" dirty="0"/>
              <a:t>Do I want to leave a lifetime monthly benefit to a loved one? </a:t>
            </a:r>
          </a:p>
          <a:p>
            <a:pPr marL="228600" indent="-228600">
              <a:buAutoNum type="arabicPeriod"/>
            </a:pPr>
            <a:r>
              <a:rPr lang="en-US" b="0" dirty="0"/>
              <a:t>And what should I do with my Defined Benefit Supplement funds?</a:t>
            </a:r>
          </a:p>
          <a:p>
            <a:endParaRPr lang="en-US" b="0" dirty="0"/>
          </a:p>
          <a:p>
            <a:r>
              <a:rPr lang="en-US" b="0" dirty="0"/>
              <a:t>You can register for a webinar at CalSTRS.com/webinars. These webinars are available year-round.</a:t>
            </a:r>
          </a:p>
          <a:p>
            <a:endParaRPr lang="en-US" b="0"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35</a:t>
            </a:fld>
            <a:endParaRPr lang="en-US"/>
          </a:p>
        </p:txBody>
      </p:sp>
    </p:spTree>
    <p:extLst>
      <p:ext uri="{BB962C8B-B14F-4D97-AF65-F5344CB8AC3E}">
        <p14:creationId xmlns:p14="http://schemas.microsoft.com/office/powerpoint/2010/main" val="2282005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Well this concludes our presentation for today. I’d like to take some of your questions at this time. Keep in mind that I will only be able to answer some general questions, so if you have a question related to your personal account, please call customer service or log on to your </a:t>
            </a:r>
            <a:r>
              <a:rPr lang="en-US" b="0" i="1" dirty="0"/>
              <a:t>myC</a:t>
            </a:r>
            <a:r>
              <a:rPr lang="en-US" b="0" dirty="0"/>
              <a:t>alSTRS account and send us a secure message.</a:t>
            </a:r>
          </a:p>
          <a:p>
            <a:endParaRPr lang="en-US" b="0" dirty="0"/>
          </a:p>
          <a:p>
            <a:r>
              <a:rPr lang="en-US" b="1" dirty="0"/>
              <a:t>*****CLOSING</a:t>
            </a:r>
          </a:p>
          <a:p>
            <a:endParaRPr lang="en-US" b="1" dirty="0"/>
          </a:p>
          <a:p>
            <a:r>
              <a:rPr lang="en-US" dirty="0"/>
              <a:t>For those of you still have questions or want to learn more please visit us at CalSTRS.com.  You can send also send and receive online messages with us on myCalSTRS or call us at 800‐228‐5453 weekdays from 8 a.m. to 5 p.m.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attending the CalSTRS My Retirement System workshop. We look forward to having you join us on future educational webinars.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you all have a great rest of your day!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36</a:t>
            </a:fld>
            <a:endParaRPr lang="en-US"/>
          </a:p>
        </p:txBody>
      </p:sp>
    </p:spTree>
    <p:extLst>
      <p:ext uri="{BB962C8B-B14F-4D97-AF65-F5344CB8AC3E}">
        <p14:creationId xmlns:p14="http://schemas.microsoft.com/office/powerpoint/2010/main" val="2942337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37</a:t>
            </a:fld>
            <a:endParaRPr lang="en-US"/>
          </a:p>
        </p:txBody>
      </p:sp>
    </p:spTree>
    <p:extLst>
      <p:ext uri="{BB962C8B-B14F-4D97-AF65-F5344CB8AC3E}">
        <p14:creationId xmlns:p14="http://schemas.microsoft.com/office/powerpoint/2010/main" val="424566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was CalSTRS established?</a:t>
            </a:r>
          </a:p>
          <a:p>
            <a:endParaRPr lang="en-US" dirty="0"/>
          </a:p>
          <a:p>
            <a:r>
              <a:rPr lang="en-US" dirty="0"/>
              <a:t>Some of these dates may look familiar to you and might have caused some confusion.</a:t>
            </a:r>
          </a:p>
          <a:p>
            <a:r>
              <a:rPr lang="en-US" dirty="0"/>
              <a:t>The state of California was established in 1850.</a:t>
            </a:r>
          </a:p>
          <a:p>
            <a:r>
              <a:rPr lang="en-US" dirty="0"/>
              <a:t>The California Public Employees’ Retirement System, or CalPERS, was created in 1932.</a:t>
            </a:r>
          </a:p>
          <a:p>
            <a:r>
              <a:rPr lang="en-US" dirty="0"/>
              <a:t>And the Social Security Administration was established in 1935.</a:t>
            </a:r>
          </a:p>
          <a:p>
            <a:endParaRPr lang="en-US" dirty="0"/>
          </a:p>
          <a:p>
            <a:r>
              <a:rPr lang="en-US" b="1" dirty="0"/>
              <a:t>Click.</a:t>
            </a:r>
          </a:p>
          <a:p>
            <a:endParaRPr lang="en-US" dirty="0"/>
          </a:p>
          <a:p>
            <a:r>
              <a:rPr lang="en-US" dirty="0"/>
              <a:t>As for us, we were established back in 1913 and have been serving California’s educators for over 100 years. CalSTRS stands for the California State Teachers' Retirement System. Fun Fact: Back in 1913, the pension was $500 per year paid in quarterly installments of $125 and teachers were required to have 30 years service. I don't know how that money compares to today's money, but I'm just thinking about having to budget for only 4 checks a year!</a:t>
            </a:r>
          </a:p>
          <a:p>
            <a:endParaRPr lang="en-US" dirty="0"/>
          </a:p>
          <a:p>
            <a:r>
              <a:rPr lang="en-US" b="1" dirty="0"/>
              <a:t>Click.</a:t>
            </a:r>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4</a:t>
            </a:fld>
            <a:endParaRPr lang="en-US"/>
          </a:p>
        </p:txBody>
      </p:sp>
    </p:spTree>
    <p:extLst>
      <p:ext uri="{BB962C8B-B14F-4D97-AF65-F5344CB8AC3E}">
        <p14:creationId xmlns:p14="http://schemas.microsoft.com/office/powerpoint/2010/main" val="164868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we know CalSTRS is older than all of us, in fact our state was only 63 years old when CalSTRS was established.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who exactly is CalSTRS? What does CalSTRS offer you?</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take a look.</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5</a:t>
            </a:fld>
            <a:endParaRPr lang="en-US"/>
          </a:p>
        </p:txBody>
      </p:sp>
    </p:spTree>
    <p:extLst>
      <p:ext uri="{BB962C8B-B14F-4D97-AF65-F5344CB8AC3E}">
        <p14:creationId xmlns:p14="http://schemas.microsoft.com/office/powerpoint/2010/main" val="240873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CalSTRS is the largest educator-only pension fund in the world, and the second largest pension fund in the U.S.</a:t>
            </a:r>
          </a:p>
          <a:p>
            <a:endParaRPr lang="en-US" dirty="0"/>
          </a:p>
          <a:p>
            <a:r>
              <a:rPr lang="en-US" dirty="0"/>
              <a:t>Our membership consists of California's prekindergarten through community college educators and other certificated employees like school counselors, nurses, psychologists and administrators. This means that through your career, if you're moving districts/schools/positions - as long as the position is CalSTRS covered, then you'll still be contributing to the same account.</a:t>
            </a:r>
          </a:p>
          <a:p>
            <a:endParaRPr lang="en-US" dirty="0"/>
          </a:p>
          <a:p>
            <a:r>
              <a:rPr lang="en-US" dirty="0"/>
              <a:t>Our Mission: Securing the financial future and sustaining the trust of California’s educators.</a:t>
            </a:r>
          </a:p>
          <a:p>
            <a:endParaRPr lang="en-US" dirty="0"/>
          </a:p>
          <a:p>
            <a:r>
              <a:rPr lang="en-US" dirty="0"/>
              <a:t>Our Vision: Your Reward - a secure retirement. Our reward - getting you there.</a:t>
            </a:r>
          </a:p>
          <a:p>
            <a:endParaRPr lang="en-US" dirty="0"/>
          </a:p>
          <a:p>
            <a:r>
              <a:rPr lang="en-US" dirty="0"/>
              <a:t>Now let's take a look at how someone becomes a CalSTRS member...</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6</a:t>
            </a:fld>
            <a:endParaRPr lang="en-US"/>
          </a:p>
        </p:txBody>
      </p:sp>
    </p:spTree>
    <p:extLst>
      <p:ext uri="{BB962C8B-B14F-4D97-AF65-F5344CB8AC3E}">
        <p14:creationId xmlns:p14="http://schemas.microsoft.com/office/powerpoint/2010/main" val="385187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Membership is mandated by law for full‐time employees. (So, if you’re working full time you didn't get a choice)</a:t>
            </a:r>
          </a:p>
          <a:p>
            <a:endParaRPr lang="en-US" dirty="0"/>
          </a:p>
          <a:p>
            <a:r>
              <a:rPr lang="en-US" b="1" dirty="0"/>
              <a:t>Click.</a:t>
            </a:r>
          </a:p>
          <a:p>
            <a:r>
              <a:rPr lang="en-US" dirty="0"/>
              <a:t>Conversely, Part‐time employees can choose between participating in CalSTRS or another program offered by their employer.</a:t>
            </a:r>
          </a:p>
          <a:p>
            <a:endParaRPr lang="en-US" dirty="0"/>
          </a:p>
          <a:p>
            <a:r>
              <a:rPr lang="en-US" dirty="0"/>
              <a:t>You can learn more about membership and our programs in the Member Handbook available on CalSTRS.com…</a:t>
            </a:r>
          </a:p>
          <a:p>
            <a:endParaRPr lang="en-US" dirty="0"/>
          </a:p>
          <a:p>
            <a:endParaRPr lang="en-US" dirty="0"/>
          </a:p>
          <a:p>
            <a:r>
              <a:rPr lang="en-US" dirty="0"/>
              <a:t>You'll notice on the bottom of the slide is a check box. This is a signal to you to mark your worksheet under Action Items if this is something you'd like to research more on your own. Throughout this presentation you'll hear me reminding you to mark your worksheet.</a:t>
            </a:r>
          </a:p>
          <a:p>
            <a:endParaRPr lang="en-US" dirty="0"/>
          </a:p>
          <a:p>
            <a:r>
              <a:rPr lang="en-US" dirty="0"/>
              <a:t>We mentioned CalSTRS.com, let's take a look at why you should visit our website.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7</a:t>
            </a:fld>
            <a:endParaRPr lang="en-US"/>
          </a:p>
        </p:txBody>
      </p:sp>
    </p:spTree>
    <p:extLst>
      <p:ext uri="{BB962C8B-B14F-4D97-AF65-F5344CB8AC3E}">
        <p14:creationId xmlns:p14="http://schemas.microsoft.com/office/powerpoint/2010/main" val="235908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CalSTRS.com is our public website where you can learn more about us and your benefits.</a:t>
            </a:r>
          </a:p>
          <a:p>
            <a:endParaRPr lang="en-US" dirty="0"/>
          </a:p>
          <a:p>
            <a:r>
              <a:rPr lang="en-US" dirty="0"/>
              <a:t>Under the “About Us” tab, there is a glossary to help you understand all of the terms you may hear and not understand. The retirement and investments world has a lot of terminology that you may not hear elsewhere.</a:t>
            </a:r>
          </a:p>
          <a:p>
            <a:endParaRPr lang="en-US" dirty="0"/>
          </a:p>
          <a:p>
            <a:r>
              <a:rPr lang="en-US" dirty="0"/>
              <a:t>You can download forms and publications. We have publications for easy reading for pretty much anything you'd like to know about CalSTRS and your membership.</a:t>
            </a:r>
          </a:p>
          <a:p>
            <a:endParaRPr lang="en-US" dirty="0"/>
          </a:p>
          <a:p>
            <a:r>
              <a:rPr lang="en-US" dirty="0"/>
              <a:t>You can also access retirement benefit calculators and watch short educational videos to recap the information we will be covering today. Your learning doesn't have to stop when this presentation ends.</a:t>
            </a:r>
          </a:p>
          <a:p>
            <a:endParaRPr lang="en-US" dirty="0"/>
          </a:p>
          <a:p>
            <a:r>
              <a:rPr lang="en-US" dirty="0"/>
              <a:t>Notice the check-box in that green box to remind you to mark your worksheet if this is something you want to check out after we're done.</a:t>
            </a:r>
          </a:p>
          <a:p>
            <a:endParaRPr lang="en-US" dirty="0"/>
          </a:p>
          <a:p>
            <a:r>
              <a:rPr lang="en-US" dirty="0"/>
              <a:t>When you visit calstrs.com, you’ll use the white banner at the top of the page to easily navigate to your various resources.</a:t>
            </a:r>
          </a:p>
          <a:p>
            <a:endParaRPr lang="en-US" dirty="0"/>
          </a:p>
          <a:p>
            <a:r>
              <a:rPr lang="en-US" dirty="0"/>
              <a:t>There is a red button at the top right for </a:t>
            </a:r>
            <a:r>
              <a:rPr lang="en-US" i="1" dirty="0"/>
              <a:t>my</a:t>
            </a:r>
            <a:r>
              <a:rPr lang="en-US" dirty="0"/>
              <a:t>CalSTRS. This is one of your most important resources as you continue your career as a California educator. If you haven't checked it out, let's look at what </a:t>
            </a:r>
            <a:r>
              <a:rPr lang="en-US" i="1" dirty="0"/>
              <a:t>my</a:t>
            </a:r>
            <a:r>
              <a:rPr lang="en-US" dirty="0"/>
              <a:t>CalSTRS has to offer.</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3746C90D-A8C7-49A6-AF48-B3ED6A36891D}" type="slidenum">
              <a:rPr lang="en-US" smtClean="0"/>
              <a:t>8</a:t>
            </a:fld>
            <a:endParaRPr lang="en-US"/>
          </a:p>
        </p:txBody>
      </p:sp>
    </p:spTree>
    <p:extLst>
      <p:ext uri="{BB962C8B-B14F-4D97-AF65-F5344CB8AC3E}">
        <p14:creationId xmlns:p14="http://schemas.microsoft.com/office/powerpoint/2010/main" val="217554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my</a:t>
            </a:r>
            <a:r>
              <a:rPr lang="en-US" dirty="0"/>
              <a:t>CalSTRS provides online access to your CalSTRS accounts and information 24/7.  If you haven't done so already, you'll need to register for an account and update your preferences for receiving information from us. </a:t>
            </a:r>
          </a:p>
          <a:p>
            <a:endParaRPr lang="en-US" dirty="0"/>
          </a:p>
          <a:p>
            <a:r>
              <a:rPr lang="en-US" dirty="0"/>
              <a:t>With the environment in mind, we default to electronic communication, but you can always request to receive hard copies of information by mail. </a:t>
            </a:r>
          </a:p>
          <a:p>
            <a:endParaRPr lang="en-US" dirty="0"/>
          </a:p>
          <a:p>
            <a:r>
              <a:rPr lang="en-US" dirty="0"/>
              <a:t>With </a:t>
            </a:r>
            <a:r>
              <a:rPr lang="en-US" i="1" dirty="0"/>
              <a:t>my</a:t>
            </a:r>
            <a:r>
              <a:rPr lang="en-US" dirty="0"/>
              <a:t>CalSTRS you can also submit forms (such as naming a recipient for your one-time death benefit) and you can send and receive online messages with a CalSTRS representative. The nice thing about this feature is that the electronic copies are archived in your account for future reference if you need them. </a:t>
            </a:r>
          </a:p>
          <a:p>
            <a:endParaRPr lang="en-US" dirty="0"/>
          </a:p>
          <a:p>
            <a:r>
              <a:rPr lang="en-US" dirty="0"/>
              <a:t>You can also access your Annual Retirement Progress Report (RPR) each September on </a:t>
            </a:r>
            <a:r>
              <a:rPr lang="en-US" i="1" dirty="0"/>
              <a:t>my</a:t>
            </a:r>
            <a:r>
              <a:rPr lang="en-US" dirty="0"/>
              <a:t>CalSTRS…</a:t>
            </a:r>
          </a:p>
          <a:p>
            <a:endParaRPr lang="en-US" dirty="0"/>
          </a:p>
          <a:p>
            <a:r>
              <a:rPr lang="en-US" b="1" dirty="0"/>
              <a:t>Click.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46C90D-A8C7-49A6-AF48-B3ED6A36891D}" type="slidenum">
              <a:rPr lang="en-US" smtClean="0"/>
              <a:t>9</a:t>
            </a:fld>
            <a:endParaRPr lang="en-US"/>
          </a:p>
        </p:txBody>
      </p:sp>
    </p:spTree>
    <p:extLst>
      <p:ext uri="{BB962C8B-B14F-4D97-AF65-F5344CB8AC3E}">
        <p14:creationId xmlns:p14="http://schemas.microsoft.com/office/powerpoint/2010/main" val="197334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D0E4-84BF-ABCF-6BE8-2E1411C8A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69D91-39AD-46F5-243A-30E5D242D5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7BD5D1-69F8-4195-D9CA-F8E88DD86F43}"/>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C85BE854-6825-B033-6B2F-7EECD3AB7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E9921-84A1-6842-F709-5B47EB403786}"/>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46210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ECEC-DFB3-901F-FC07-54963EDE8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2B7D6-5448-0E99-279B-618312154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EE0C0-0644-ABD6-E78E-9FC2EEA2491B}"/>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E84E1477-6919-5077-7B76-EB1910C30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558ED-B12B-C909-2BA5-50B6D565B8A1}"/>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22417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825B5-0DB2-4F9A-1EBA-08D58A35E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CC62B-FEF0-8A64-B165-9E011869B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E63FE-3B47-49BC-DE98-6B42E98C4E52}"/>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1DFAAAC0-E850-14E1-4995-F8E8E7D7B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1A815-56A7-9A07-2FEB-1FBEF04CFCCA}"/>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85271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BAD0-2F22-FD36-B638-A26851219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884B6-881E-DA9F-E6D8-356E6FA61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F0F34-6F67-17B4-BE07-7FA7166989A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849AC164-BC02-06CC-00A8-98F6C9D5A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A2115-2F69-D802-5EB6-B59E455404A7}"/>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32674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84E1-05EA-177A-26EB-63F9C742A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8606E-6F8C-9DFF-9676-1FB2A938E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2CE1D-F6B0-4629-FEE2-187A8088A87A}"/>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79451E02-C8F2-BF18-65B3-C699B6B2B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A3255-CA78-49E5-4201-85E827F8F7F2}"/>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798220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29F7-3F4B-00C0-AEA1-39A326FDF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487E9-6688-EDD3-EE60-5DCAC5FD8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E3949-2326-08A2-9C13-3406F4DC1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20912-0AE8-E4CB-1925-E1034C5447AD}"/>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9DB5DEDA-D48F-2529-BCF2-D99A40867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01D74-4642-527C-D5EE-04CE83158DA3}"/>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12452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C039-864F-2DD8-22D1-5DDA434DC7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78317-F74B-EBFF-0D94-9487BF188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A8591-CBE1-F320-FD6F-9FB2C8D89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E1CB1-864B-5DB2-B1C1-2ECD36364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C1736-62A5-225B-F62A-820BAFCF1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C4F41-EFB8-4880-1448-ED4353C8351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8" name="Footer Placeholder 7">
            <a:extLst>
              <a:ext uri="{FF2B5EF4-FFF2-40B4-BE49-F238E27FC236}">
                <a16:creationId xmlns:a16="http://schemas.microsoft.com/office/drawing/2014/main" id="{C5A9EBAF-43DE-D23E-6674-69261F49F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51C02D-7D69-8466-E3C6-311A76F1649A}"/>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50008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C9D7-98EC-10BB-72F9-877774001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2AE81-9235-1061-8758-FE718C624F51}"/>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4" name="Footer Placeholder 3">
            <a:extLst>
              <a:ext uri="{FF2B5EF4-FFF2-40B4-BE49-F238E27FC236}">
                <a16:creationId xmlns:a16="http://schemas.microsoft.com/office/drawing/2014/main" id="{88379822-D5D4-594C-53C1-9CCCA9995F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94187-115C-ED45-2DB8-2228F3F2D84E}"/>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93054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E7509-ECD2-950A-EEB6-AB8F8C83EC8A}"/>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3" name="Footer Placeholder 2">
            <a:extLst>
              <a:ext uri="{FF2B5EF4-FFF2-40B4-BE49-F238E27FC236}">
                <a16:creationId xmlns:a16="http://schemas.microsoft.com/office/drawing/2014/main" id="{66E25145-737B-EB1D-C912-EEFB3395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51ECC4-BFC7-21F0-DFD8-A6659BED36FE}"/>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47507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73B-33DC-E944-F945-EADC23725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966F8B-37FF-5685-6B74-11A40A632E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A9D74-A3BD-E04F-32D6-E276B82B4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C2FB2-A0A3-C42B-BDB6-7E2EF63F8F4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D2B10170-1257-1163-CC88-AB4E9687E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ACCF1-D46A-60BF-D1BE-2EBB218E21C8}"/>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07282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92CD-10D6-4279-DF05-397DEE014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DDAC3-9E3A-4CB2-C0C9-694E7E46B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DCE217-1D08-3A84-32E5-98A210D92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ACE21-773A-7384-0AA9-FB5A1155AFBF}"/>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76BE76C1-AF4C-C763-73B4-300745BD3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7AA029-EDEE-EA1E-914F-54B54C877A8F}"/>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72870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FD345-4FAF-E4D2-94BC-CE435F8A1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C9C2B-7C88-C300-0C94-4AFC2B0D8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43896-DF9C-364E-AC6C-78E5C264F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05AD9B7C-395C-4B1D-812C-F04C93976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72DA21-BFCA-DF9C-C019-A4074FCEF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4D18F-EABB-8747-8EC8-1D1ECE27AACD}" type="slidenum">
              <a:rPr lang="en-US" smtClean="0"/>
              <a:t>‹#›</a:t>
            </a:fld>
            <a:endParaRPr lang="en-US"/>
          </a:p>
        </p:txBody>
      </p:sp>
    </p:spTree>
    <p:extLst>
      <p:ext uri="{BB962C8B-B14F-4D97-AF65-F5344CB8AC3E}">
        <p14:creationId xmlns:p14="http://schemas.microsoft.com/office/powerpoint/2010/main" val="4124752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emf"/></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881ECA-A31D-5F5C-6DA3-152C4588AC3D}"/>
              </a:ext>
            </a:extLst>
          </p:cNvPr>
          <p:cNvSpPr txBox="1">
            <a:spLocks/>
          </p:cNvSpPr>
          <p:nvPr/>
        </p:nvSpPr>
        <p:spPr>
          <a:xfrm>
            <a:off x="2497635" y="3512177"/>
            <a:ext cx="719672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solidFill>
                <a:latin typeface="Arial" panose="020B0604020202020204" pitchFamily="34" charset="0"/>
                <a:cs typeface="Arial" panose="020B0604020202020204" pitchFamily="34" charset="0"/>
              </a:rPr>
              <a:t>My Retirement System</a:t>
            </a:r>
          </a:p>
        </p:txBody>
      </p:sp>
      <p:sp>
        <p:nvSpPr>
          <p:cNvPr id="18" name="Rectangle 17">
            <a:extLst>
              <a:ext uri="{FF2B5EF4-FFF2-40B4-BE49-F238E27FC236}">
                <a16:creationId xmlns:a16="http://schemas.microsoft.com/office/drawing/2014/main" id="{D74EB9B0-2749-BF1A-8CD5-0E465E5AD51A}"/>
              </a:ext>
            </a:extLst>
          </p:cNvPr>
          <p:cNvSpPr/>
          <p:nvPr/>
        </p:nvSpPr>
        <p:spPr>
          <a:xfrm rot="16200000">
            <a:off x="4674350" y="-1524747"/>
            <a:ext cx="279400" cy="962809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0BAE72-7140-CF8C-55EF-8884E9DE780A}"/>
              </a:ext>
            </a:extLst>
          </p:cNvPr>
          <p:cNvSpPr/>
          <p:nvPr/>
        </p:nvSpPr>
        <p:spPr>
          <a:xfrm rot="16200000">
            <a:off x="7271340" y="1375063"/>
            <a:ext cx="279400" cy="956192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4693D50-BBCA-1C6B-090C-262805D4A743}"/>
              </a:ext>
            </a:extLst>
          </p:cNvPr>
          <p:cNvSpPr/>
          <p:nvPr/>
        </p:nvSpPr>
        <p:spPr>
          <a:xfrm>
            <a:off x="0" y="166089"/>
            <a:ext cx="1907539" cy="1475479"/>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4449FCA-614C-4C47-D3C9-9F7AF2D93019}"/>
              </a:ext>
            </a:extLst>
          </p:cNvPr>
          <p:cNvPicPr>
            <a:picLocks noChangeAspect="1"/>
          </p:cNvPicPr>
          <p:nvPr/>
        </p:nvPicPr>
        <p:blipFill>
          <a:blip r:embed="rId3"/>
          <a:stretch>
            <a:fillRect/>
          </a:stretch>
        </p:blipFill>
        <p:spPr>
          <a:xfrm>
            <a:off x="371262" y="311285"/>
            <a:ext cx="1165016" cy="376440"/>
          </a:xfrm>
          <a:prstGeom prst="rect">
            <a:avLst/>
          </a:prstGeom>
        </p:spPr>
      </p:pic>
      <p:cxnSp>
        <p:nvCxnSpPr>
          <p:cNvPr id="22" name="Straight Connector 21">
            <a:extLst>
              <a:ext uri="{FF2B5EF4-FFF2-40B4-BE49-F238E27FC236}">
                <a16:creationId xmlns:a16="http://schemas.microsoft.com/office/drawing/2014/main" id="{BE5978CA-63E2-E77B-FEA5-045774D196C2}"/>
              </a:ext>
            </a:extLst>
          </p:cNvPr>
          <p:cNvCxnSpPr/>
          <p:nvPr/>
        </p:nvCxnSpPr>
        <p:spPr>
          <a:xfrm>
            <a:off x="371262" y="846166"/>
            <a:ext cx="1165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2A88858-96F7-497A-714B-31AEDC0719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1263" y="956890"/>
            <a:ext cx="1165015" cy="538663"/>
          </a:xfrm>
          <a:prstGeom prst="rect">
            <a:avLst/>
          </a:prstGeom>
        </p:spPr>
      </p:pic>
    </p:spTree>
    <p:extLst>
      <p:ext uri="{BB962C8B-B14F-4D97-AF65-F5344CB8AC3E}">
        <p14:creationId xmlns:p14="http://schemas.microsoft.com/office/powerpoint/2010/main" val="7571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B263832-EBAA-0626-6892-8551ADAE12CD}"/>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D77AB53-2EE6-5B37-7D7B-E8A36F066D80}"/>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Review your report each fall and contact your employer regarding any discrepancies.</a:t>
            </a:r>
            <a:endParaRPr lang="en-US" sz="1600" dirty="0"/>
          </a:p>
        </p:txBody>
      </p:sp>
      <p:sp>
        <p:nvSpPr>
          <p:cNvPr id="2" name="Rectangle 1">
            <a:extLst>
              <a:ext uri="{FF2B5EF4-FFF2-40B4-BE49-F238E27FC236}">
                <a16:creationId xmlns:a16="http://schemas.microsoft.com/office/drawing/2014/main" id="{C35EA15C-12C2-A379-6C11-3C11546767BB}"/>
              </a:ext>
            </a:extLst>
          </p:cNvPr>
          <p:cNvSpPr/>
          <p:nvPr/>
        </p:nvSpPr>
        <p:spPr>
          <a:xfrm>
            <a:off x="2416887" y="2402998"/>
            <a:ext cx="7358222" cy="283246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BF9B98-AED5-63D5-4DFE-0B7A021BAFE5}"/>
              </a:ext>
            </a:extLst>
          </p:cNvPr>
          <p:cNvSpPr/>
          <p:nvPr/>
        </p:nvSpPr>
        <p:spPr>
          <a:xfrm>
            <a:off x="2539729" y="2260736"/>
            <a:ext cx="7109961" cy="284797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056E0-8111-E5D1-EDF2-AB7D93BA3D62}"/>
              </a:ext>
            </a:extLst>
          </p:cNvPr>
          <p:cNvSpPr txBox="1"/>
          <p:nvPr/>
        </p:nvSpPr>
        <p:spPr>
          <a:xfrm>
            <a:off x="2807944" y="2730615"/>
            <a:ext cx="6684064" cy="1908215"/>
          </a:xfrm>
          <a:prstGeom prst="rect">
            <a:avLst/>
          </a:prstGeom>
          <a:noFill/>
        </p:spPr>
        <p:txBody>
          <a:bodyPr wrap="square">
            <a:spAutoFit/>
          </a:bodyPr>
          <a:lstStyle/>
          <a:p>
            <a:pPr>
              <a:spcAft>
                <a:spcPts val="1200"/>
              </a:spcAft>
            </a:pPr>
            <a:r>
              <a:rPr lang="en-US" sz="2200" b="1" dirty="0">
                <a:solidFill>
                  <a:schemeClr val="bg1"/>
                </a:solidFill>
                <a:latin typeface="Arial" panose="020B0604020202020204" pitchFamily="34" charset="0"/>
                <a:cs typeface="Arial" panose="020B0604020202020204" pitchFamily="34" charset="0"/>
              </a:rPr>
              <a:t>Use your </a:t>
            </a:r>
            <a:r>
              <a:rPr lang="en-US" sz="2200" b="1" i="1" dirty="0">
                <a:solidFill>
                  <a:schemeClr val="bg1"/>
                </a:solidFill>
                <a:latin typeface="Arial" panose="020B0604020202020204" pitchFamily="34" charset="0"/>
                <a:cs typeface="Arial" panose="020B0604020202020204" pitchFamily="34" charset="0"/>
              </a:rPr>
              <a:t>Retirement Progress Report </a:t>
            </a:r>
            <a:r>
              <a:rPr lang="en-US" sz="2200" b="1" dirty="0">
                <a:solidFill>
                  <a:schemeClr val="bg1"/>
                </a:solidFill>
                <a:latin typeface="Arial" panose="020B0604020202020204" pitchFamily="34" charset="0"/>
                <a:cs typeface="Arial" panose="020B0604020202020204" pitchFamily="34" charset="0"/>
              </a:rPr>
              <a:t>to review:</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Membership and benefit information.</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Service credit and account balances.</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Employer reporting.</a:t>
            </a:r>
          </a:p>
        </p:txBody>
      </p:sp>
      <p:cxnSp>
        <p:nvCxnSpPr>
          <p:cNvPr id="19" name="Straight Connector 18">
            <a:extLst>
              <a:ext uri="{FF2B5EF4-FFF2-40B4-BE49-F238E27FC236}">
                <a16:creationId xmlns:a16="http://schemas.microsoft.com/office/drawing/2014/main" id="{A7B9926F-0E5C-63DB-D162-5F8A9D81FA60}"/>
              </a:ext>
            </a:extLst>
          </p:cNvPr>
          <p:cNvCxnSpPr>
            <a:cxnSpLocks/>
          </p:cNvCxnSpPr>
          <p:nvPr/>
        </p:nvCxnSpPr>
        <p:spPr>
          <a:xfrm>
            <a:off x="2851630" y="4841961"/>
            <a:ext cx="679806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E38DEA-54A1-A056-D72B-7573E50719F8}"/>
              </a:ext>
            </a:extLst>
          </p:cNvPr>
          <p:cNvCxnSpPr>
            <a:cxnSpLocks/>
          </p:cNvCxnSpPr>
          <p:nvPr/>
        </p:nvCxnSpPr>
        <p:spPr>
          <a:xfrm>
            <a:off x="2416887" y="2536082"/>
            <a:ext cx="6843391"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D25120-BCF3-8684-342B-37DB60F87522}"/>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B10E486-0DC1-5B46-3019-17FCF01E6DD6}"/>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9DDA1137-E41A-7996-F795-05626C50F766}"/>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3EBEF623-B71E-F5BB-D132-92AB5DE6DD46}"/>
              </a:ext>
            </a:extLst>
          </p:cNvPr>
          <p:cNvSpPr txBox="1">
            <a:spLocks/>
          </p:cNvSpPr>
          <p:nvPr/>
        </p:nvSpPr>
        <p:spPr>
          <a:xfrm>
            <a:off x="1555546" y="8317"/>
            <a:ext cx="10636451"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Retirement Progress Report</a:t>
            </a:r>
          </a:p>
        </p:txBody>
      </p:sp>
    </p:spTree>
    <p:extLst>
      <p:ext uri="{BB962C8B-B14F-4D97-AF65-F5344CB8AC3E}">
        <p14:creationId xmlns:p14="http://schemas.microsoft.com/office/powerpoint/2010/main" val="19341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CFEF42-2373-2DF7-1143-2FA010D8CF71}"/>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860EF563-68E1-4FA6-8E5E-AB27BE997D84}"/>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11" name="Straight Connector 10">
            <a:extLst>
              <a:ext uri="{FF2B5EF4-FFF2-40B4-BE49-F238E27FC236}">
                <a16:creationId xmlns:a16="http://schemas.microsoft.com/office/drawing/2014/main" id="{724C71E5-C1AF-FE3A-39EB-A281B248AE07}"/>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BBB85803-666F-7FE7-B750-14097ABF0785}"/>
              </a:ext>
            </a:extLst>
          </p:cNvPr>
          <p:cNvSpPr txBox="1">
            <a:spLocks/>
          </p:cNvSpPr>
          <p:nvPr/>
        </p:nvSpPr>
        <p:spPr>
          <a:xfrm>
            <a:off x="1555546" y="8317"/>
            <a:ext cx="10636451" cy="1175915"/>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What type of retirement plan is CalSTRS?</a:t>
            </a:r>
          </a:p>
        </p:txBody>
      </p:sp>
      <p:sp>
        <p:nvSpPr>
          <p:cNvPr id="36" name="Rectangle 35">
            <a:extLst>
              <a:ext uri="{FF2B5EF4-FFF2-40B4-BE49-F238E27FC236}">
                <a16:creationId xmlns:a16="http://schemas.microsoft.com/office/drawing/2014/main" id="{CB685D02-8DA2-E378-E163-5D04310E53A6}"/>
              </a:ext>
            </a:extLst>
          </p:cNvPr>
          <p:cNvSpPr/>
          <p:nvPr/>
        </p:nvSpPr>
        <p:spPr>
          <a:xfrm>
            <a:off x="2597773" y="4421616"/>
            <a:ext cx="6996454"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8FC0ECB-FEFD-429E-2CE4-5CA78D38CC7E}"/>
              </a:ext>
            </a:extLst>
          </p:cNvPr>
          <p:cNvSpPr/>
          <p:nvPr/>
        </p:nvSpPr>
        <p:spPr>
          <a:xfrm>
            <a:off x="2728699" y="4269216"/>
            <a:ext cx="672836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AAE4BE1-3D7B-D4EA-4EA8-FCC25C8A7DFC}"/>
              </a:ext>
            </a:extLst>
          </p:cNvPr>
          <p:cNvSpPr txBox="1"/>
          <p:nvPr/>
        </p:nvSpPr>
        <p:spPr>
          <a:xfrm>
            <a:off x="2969511" y="4366234"/>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Defined contribution</a:t>
            </a:r>
          </a:p>
          <a:p>
            <a:pPr>
              <a:spcAft>
                <a:spcPts val="2400"/>
              </a:spcAft>
            </a:pPr>
            <a:r>
              <a:rPr lang="en-US" dirty="0">
                <a:solidFill>
                  <a:schemeClr val="bg1"/>
                </a:solidFill>
                <a:latin typeface="Arial" panose="020B0604020202020204" pitchFamily="34" charset="0"/>
                <a:cs typeface="Arial" panose="020B0604020202020204" pitchFamily="34" charset="0"/>
              </a:rPr>
              <a:t>Benefit based on account balance after any investment gains or losses.</a:t>
            </a:r>
          </a:p>
        </p:txBody>
      </p:sp>
      <p:cxnSp>
        <p:nvCxnSpPr>
          <p:cNvPr id="39" name="Straight Connector 38">
            <a:extLst>
              <a:ext uri="{FF2B5EF4-FFF2-40B4-BE49-F238E27FC236}">
                <a16:creationId xmlns:a16="http://schemas.microsoft.com/office/drawing/2014/main" id="{9CD8E1F4-D17A-6E73-209C-64EC456B376E}"/>
              </a:ext>
            </a:extLst>
          </p:cNvPr>
          <p:cNvCxnSpPr>
            <a:cxnSpLocks/>
          </p:cNvCxnSpPr>
          <p:nvPr/>
        </p:nvCxnSpPr>
        <p:spPr>
          <a:xfrm>
            <a:off x="2720499" y="4909306"/>
            <a:ext cx="62529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741294C-0C3D-FBE2-5AFB-B6D1A1A40790}"/>
              </a:ext>
            </a:extLst>
          </p:cNvPr>
          <p:cNvSpPr/>
          <p:nvPr/>
        </p:nvSpPr>
        <p:spPr>
          <a:xfrm>
            <a:off x="6311131" y="1982720"/>
            <a:ext cx="3283096" cy="188086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F04102D-2A3F-7216-4109-67185C4C351A}"/>
              </a:ext>
            </a:extLst>
          </p:cNvPr>
          <p:cNvSpPr/>
          <p:nvPr/>
        </p:nvSpPr>
        <p:spPr>
          <a:xfrm>
            <a:off x="6454528" y="1830319"/>
            <a:ext cx="3008774" cy="188729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66DB8F-63A2-E245-368F-FEA37EFC974C}"/>
              </a:ext>
            </a:extLst>
          </p:cNvPr>
          <p:cNvSpPr txBox="1"/>
          <p:nvPr/>
        </p:nvSpPr>
        <p:spPr>
          <a:xfrm>
            <a:off x="6689105" y="1974414"/>
            <a:ext cx="2514306" cy="156966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Cash balance</a:t>
            </a:r>
          </a:p>
          <a:p>
            <a:pPr>
              <a:spcAft>
                <a:spcPts val="600"/>
              </a:spcAft>
            </a:pPr>
            <a:r>
              <a:rPr lang="en-US" dirty="0">
                <a:solidFill>
                  <a:schemeClr val="bg1"/>
                </a:solidFill>
                <a:latin typeface="Arial" panose="020B0604020202020204" pitchFamily="34" charset="0"/>
                <a:cs typeface="Arial" panose="020B0604020202020204" pitchFamily="34" charset="0"/>
              </a:rPr>
              <a:t>Guaranteed benefit based on contributions and credits.</a:t>
            </a:r>
          </a:p>
        </p:txBody>
      </p:sp>
      <p:cxnSp>
        <p:nvCxnSpPr>
          <p:cNvPr id="43" name="Straight Connector 42">
            <a:extLst>
              <a:ext uri="{FF2B5EF4-FFF2-40B4-BE49-F238E27FC236}">
                <a16:creationId xmlns:a16="http://schemas.microsoft.com/office/drawing/2014/main" id="{1BB3FAF5-55D3-1908-95B5-BB28E44C4C2B}"/>
              </a:ext>
            </a:extLst>
          </p:cNvPr>
          <p:cNvCxnSpPr>
            <a:cxnSpLocks/>
          </p:cNvCxnSpPr>
          <p:nvPr/>
        </p:nvCxnSpPr>
        <p:spPr>
          <a:xfrm>
            <a:off x="6446327" y="2509225"/>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1C8EBB3-77E9-4571-93D5-337D803CC684}"/>
              </a:ext>
            </a:extLst>
          </p:cNvPr>
          <p:cNvSpPr/>
          <p:nvPr/>
        </p:nvSpPr>
        <p:spPr>
          <a:xfrm>
            <a:off x="2597773" y="1982720"/>
            <a:ext cx="3283096" cy="1875736"/>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7A20613-7D79-6A75-2258-C6818ED093A4}"/>
              </a:ext>
            </a:extLst>
          </p:cNvPr>
          <p:cNvSpPr/>
          <p:nvPr/>
        </p:nvSpPr>
        <p:spPr>
          <a:xfrm>
            <a:off x="2734934" y="1830319"/>
            <a:ext cx="3008774" cy="188729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5C1631FE-49D8-66ED-C1D6-34A442E26308}"/>
              </a:ext>
            </a:extLst>
          </p:cNvPr>
          <p:cNvCxnSpPr>
            <a:cxnSpLocks/>
          </p:cNvCxnSpPr>
          <p:nvPr/>
        </p:nvCxnSpPr>
        <p:spPr>
          <a:xfrm>
            <a:off x="2726733" y="2513653"/>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F35FD7D-57B3-BA8C-495C-98B7FEED815C}"/>
              </a:ext>
            </a:extLst>
          </p:cNvPr>
          <p:cNvSpPr txBox="1"/>
          <p:nvPr/>
        </p:nvSpPr>
        <p:spPr>
          <a:xfrm>
            <a:off x="2969511" y="1974414"/>
            <a:ext cx="2514306" cy="156966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Defined benefit</a:t>
            </a:r>
          </a:p>
          <a:p>
            <a:pPr>
              <a:spcAft>
                <a:spcPts val="2400"/>
              </a:spcAft>
            </a:pPr>
            <a:r>
              <a:rPr lang="en-US" dirty="0">
                <a:solidFill>
                  <a:schemeClr val="bg1"/>
                </a:solidFill>
                <a:latin typeface="Arial" panose="020B0604020202020204" pitchFamily="34" charset="0"/>
                <a:cs typeface="Arial" panose="020B0604020202020204" pitchFamily="34" charset="0"/>
              </a:rPr>
              <a:t>Guaranteed benefit based on a formula, not on contributions.</a:t>
            </a:r>
          </a:p>
        </p:txBody>
      </p:sp>
    </p:spTree>
    <p:extLst>
      <p:ext uri="{BB962C8B-B14F-4D97-AF65-F5344CB8AC3E}">
        <p14:creationId xmlns:p14="http://schemas.microsoft.com/office/powerpoint/2010/main" val="13579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xEl>
                                              <p:pRg st="1" end="1"/>
                                            </p:txEl>
                                          </p:spTgt>
                                        </p:tgtEl>
                                        <p:attrNameLst>
                                          <p:attrName>style.visibility</p:attrName>
                                        </p:attrNameLst>
                                      </p:cBhvr>
                                      <p:to>
                                        <p:strVal val="visible"/>
                                      </p:to>
                                    </p:set>
                                    <p:animEffect transition="in" filter="wipe(left)">
                                      <p:cBhvr>
                                        <p:cTn id="7" dur="1000"/>
                                        <p:tgtEl>
                                          <p:spTgt spid="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wipe(left)">
                                      <p:cBhvr>
                                        <p:cTn id="12" dur="1000"/>
                                        <p:tgtEl>
                                          <p:spTgt spid="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wipe(left)">
                                      <p:cBhvr>
                                        <p:cTn id="17" dur="10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A0591-4E68-290B-7C21-B8D89DA8BE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FABAE8D-B4C3-F133-5B3C-6AF35D2FC747}"/>
              </a:ext>
            </a:extLst>
          </p:cNvPr>
          <p:cNvSpPr/>
          <p:nvPr/>
        </p:nvSpPr>
        <p:spPr>
          <a:xfrm>
            <a:off x="0" y="2221207"/>
            <a:ext cx="12191999" cy="321796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608459-2DB5-523B-47BA-4530F3682107}"/>
              </a:ext>
            </a:extLst>
          </p:cNvPr>
          <p:cNvSpPr txBox="1"/>
          <p:nvPr/>
        </p:nvSpPr>
        <p:spPr>
          <a:xfrm>
            <a:off x="5780909" y="2610287"/>
            <a:ext cx="6411090" cy="2477601"/>
          </a:xfrm>
          <a:prstGeom prst="rect">
            <a:avLst/>
          </a:prstGeom>
          <a:noFill/>
        </p:spPr>
        <p:txBody>
          <a:bodyPr wrap="square">
            <a:spAutoFit/>
          </a:bodyPr>
          <a:lstStyle/>
          <a:p>
            <a:pPr>
              <a:spcAft>
                <a:spcPts val="1200"/>
              </a:spcAft>
            </a:pPr>
            <a:r>
              <a:rPr lang="en-US" sz="2200" b="1" dirty="0">
                <a:solidFill>
                  <a:schemeClr val="bg1"/>
                </a:solidFill>
                <a:latin typeface="Arial" panose="020B0604020202020204" pitchFamily="34" charset="0"/>
                <a:cs typeface="Arial" panose="020B0604020202020204" pitchFamily="34" charset="0"/>
              </a:rPr>
              <a:t>Membership includes:</a:t>
            </a:r>
          </a:p>
          <a:p>
            <a:pPr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Defined Benefit Program</a:t>
            </a:r>
          </a:p>
          <a:p>
            <a:pPr marL="342900" indent="-342900">
              <a:spcAft>
                <a:spcPts val="1800"/>
              </a:spcAft>
              <a:buBlip>
                <a:blip r:embed="rId3"/>
              </a:buBlip>
            </a:pPr>
            <a:r>
              <a:rPr lang="en-US" sz="2200" dirty="0">
                <a:solidFill>
                  <a:schemeClr val="bg1"/>
                </a:solidFill>
                <a:latin typeface="Arial" panose="020B0604020202020204" pitchFamily="34" charset="0"/>
                <a:cs typeface="Arial" panose="020B0604020202020204" pitchFamily="34" charset="0"/>
              </a:rPr>
              <a:t>Defined Benefit Supplement Program</a:t>
            </a:r>
          </a:p>
          <a:p>
            <a:pPr>
              <a:spcAft>
                <a:spcPts val="1200"/>
              </a:spcAft>
            </a:pPr>
            <a:r>
              <a:rPr lang="en-US" sz="2200" b="1" dirty="0">
                <a:solidFill>
                  <a:schemeClr val="bg1"/>
                </a:solidFill>
                <a:latin typeface="Arial" panose="020B0604020202020204" pitchFamily="34" charset="0"/>
                <a:cs typeface="Arial" panose="020B0604020202020204" pitchFamily="34" charset="0"/>
              </a:rPr>
              <a:t>Optional:</a:t>
            </a:r>
          </a:p>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CalSTRS Pension2</a:t>
            </a:r>
            <a:r>
              <a:rPr lang="en-US" sz="2200" baseline="30000" dirty="0">
                <a:solidFill>
                  <a:schemeClr val="bg1"/>
                </a:solidFill>
                <a:latin typeface="Arial" panose="020B0604020202020204" pitchFamily="34" charset="0"/>
                <a:cs typeface="Arial" panose="020B0604020202020204" pitchFamily="34" charset="0"/>
              </a:rPr>
              <a:t>®</a:t>
            </a:r>
          </a:p>
        </p:txBody>
      </p:sp>
      <p:cxnSp>
        <p:nvCxnSpPr>
          <p:cNvPr id="31" name="Straight Connector 30">
            <a:extLst>
              <a:ext uri="{FF2B5EF4-FFF2-40B4-BE49-F238E27FC236}">
                <a16:creationId xmlns:a16="http://schemas.microsoft.com/office/drawing/2014/main" id="{B7A24B5D-F20A-EF5A-2C01-7F5D04693B4B}"/>
              </a:ext>
            </a:extLst>
          </p:cNvPr>
          <p:cNvCxnSpPr>
            <a:cxnSpLocks/>
          </p:cNvCxnSpPr>
          <p:nvPr/>
        </p:nvCxnSpPr>
        <p:spPr>
          <a:xfrm>
            <a:off x="5866230" y="2451732"/>
            <a:ext cx="6325769"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7B6D22-205B-C9BC-F44A-EF22D7E547D6}"/>
              </a:ext>
            </a:extLst>
          </p:cNvPr>
          <p:cNvCxnSpPr>
            <a:cxnSpLocks/>
          </p:cNvCxnSpPr>
          <p:nvPr/>
        </p:nvCxnSpPr>
        <p:spPr>
          <a:xfrm>
            <a:off x="5866230" y="5221798"/>
            <a:ext cx="632577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9D55471-E407-9CB6-1DCB-88CCFA036C83}"/>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BEB61CF0-46B8-F2EA-FD5A-A6697F1E3738}"/>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4" name="Straight Connector 3">
            <a:extLst>
              <a:ext uri="{FF2B5EF4-FFF2-40B4-BE49-F238E27FC236}">
                <a16:creationId xmlns:a16="http://schemas.microsoft.com/office/drawing/2014/main" id="{D28D3738-83DE-E1A3-349F-301A558A196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726B8BE-F6BB-2392-4DBD-B08DE523FD92}"/>
              </a:ext>
            </a:extLst>
          </p:cNvPr>
          <p:cNvSpPr txBox="1">
            <a:spLocks/>
          </p:cNvSpPr>
          <p:nvPr/>
        </p:nvSpPr>
        <p:spPr>
          <a:xfrm>
            <a:off x="1555546" y="8317"/>
            <a:ext cx="10636451"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CalSTRS hybrid system</a:t>
            </a:r>
          </a:p>
        </p:txBody>
      </p:sp>
      <p:pic>
        <p:nvPicPr>
          <p:cNvPr id="13" name="Picture 12">
            <a:extLst>
              <a:ext uri="{FF2B5EF4-FFF2-40B4-BE49-F238E27FC236}">
                <a16:creationId xmlns:a16="http://schemas.microsoft.com/office/drawing/2014/main" id="{E730E38A-9EB3-2119-3D48-A3E346A0689D}"/>
              </a:ext>
            </a:extLst>
          </p:cNvPr>
          <p:cNvPicPr>
            <a:picLocks noChangeAspect="1"/>
          </p:cNvPicPr>
          <p:nvPr/>
        </p:nvPicPr>
        <p:blipFill>
          <a:blip r:embed="rId4"/>
          <a:srcRect/>
          <a:stretch/>
        </p:blipFill>
        <p:spPr>
          <a:xfrm>
            <a:off x="1045029" y="1761076"/>
            <a:ext cx="4444833" cy="4292042"/>
          </a:xfrm>
          <a:prstGeom prst="rect">
            <a:avLst/>
          </a:prstGeom>
        </p:spPr>
      </p:pic>
    </p:spTree>
    <p:extLst>
      <p:ext uri="{BB962C8B-B14F-4D97-AF65-F5344CB8AC3E}">
        <p14:creationId xmlns:p14="http://schemas.microsoft.com/office/powerpoint/2010/main" val="281271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1+#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50" fill="hold"/>
                                        <p:tgtEl>
                                          <p:spTgt spid="33"/>
                                        </p:tgtEl>
                                        <p:attrNameLst>
                                          <p:attrName>ppt_x</p:attrName>
                                        </p:attrNameLst>
                                      </p:cBhvr>
                                      <p:tavLst>
                                        <p:tav tm="0">
                                          <p:val>
                                            <p:strVal val="1+#ppt_w/2"/>
                                          </p:val>
                                        </p:tav>
                                        <p:tav tm="100000">
                                          <p:val>
                                            <p:strVal val="#ppt_x"/>
                                          </p:val>
                                        </p:tav>
                                      </p:tavLst>
                                    </p:anim>
                                    <p:anim calcmode="lin" valueType="num">
                                      <p:cBhvr additive="base">
                                        <p:cTn id="12"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a:extLst>
            <a:ext uri="{FF2B5EF4-FFF2-40B4-BE49-F238E27FC236}">
              <a16:creationId xmlns:a16="http://schemas.microsoft.com/office/drawing/2014/main" id="{E214466D-7CA1-0317-CF9B-FD3771FD83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CF75A2-7155-AF89-DD58-6EE2F04EDCA9}"/>
              </a:ext>
            </a:extLst>
          </p:cNvPr>
          <p:cNvSpPr/>
          <p:nvPr/>
        </p:nvSpPr>
        <p:spPr>
          <a:xfrm rot="16200000">
            <a:off x="-2727830" y="2727832"/>
            <a:ext cx="6858000"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4BFD9D-B1DF-45D9-2CF1-9FEF637BE8F2}"/>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sp>
        <p:nvSpPr>
          <p:cNvPr id="2" name="Title 1">
            <a:extLst>
              <a:ext uri="{FF2B5EF4-FFF2-40B4-BE49-F238E27FC236}">
                <a16:creationId xmlns:a16="http://schemas.microsoft.com/office/drawing/2014/main" id="{7B04A636-1884-3D52-8E9F-4A679395AE45}"/>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two</a:t>
            </a:r>
          </a:p>
          <a:p>
            <a:pPr algn="l"/>
            <a:r>
              <a:rPr lang="en-US" sz="5800" dirty="0">
                <a:solidFill>
                  <a:schemeClr val="bg1"/>
                </a:solidFill>
                <a:latin typeface="Arial" panose="020B0604020202020204" pitchFamily="34" charset="0"/>
                <a:cs typeface="Arial" panose="020B0604020202020204" pitchFamily="34" charset="0"/>
              </a:rPr>
              <a:t>Contributions and service</a:t>
            </a:r>
          </a:p>
        </p:txBody>
      </p:sp>
      <p:cxnSp>
        <p:nvCxnSpPr>
          <p:cNvPr id="5" name="Straight Connector 4">
            <a:extLst>
              <a:ext uri="{FF2B5EF4-FFF2-40B4-BE49-F238E27FC236}">
                <a16:creationId xmlns:a16="http://schemas.microsoft.com/office/drawing/2014/main" id="{2022B6FD-05DA-1DD0-1C6B-5901D7A13AC8}"/>
              </a:ext>
            </a:extLst>
          </p:cNvPr>
          <p:cNvCxnSpPr>
            <a:cxnSpLocks/>
          </p:cNvCxnSpPr>
          <p:nvPr/>
        </p:nvCxnSpPr>
        <p:spPr>
          <a:xfrm>
            <a:off x="0" y="1175918"/>
            <a:ext cx="154114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E9A0E3-26D2-E9E0-6B16-37A857F8641B}"/>
              </a:ext>
            </a:extLst>
          </p:cNvPr>
          <p:cNvCxnSpPr>
            <a:cxnSpLocks/>
          </p:cNvCxnSpPr>
          <p:nvPr/>
        </p:nvCxnSpPr>
        <p:spPr>
          <a:xfrm>
            <a:off x="2575859" y="5434534"/>
            <a:ext cx="9616141"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7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6889-7BAC-4997-0832-56E7D8DA38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5FC81F-1FE5-3D54-D33F-D4A84EB63A5D}"/>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6243C85-BE66-FAD2-9113-6349BD2991EB}"/>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6" name="Straight Connector 5">
            <a:extLst>
              <a:ext uri="{FF2B5EF4-FFF2-40B4-BE49-F238E27FC236}">
                <a16:creationId xmlns:a16="http://schemas.microsoft.com/office/drawing/2014/main" id="{FEB02C85-B1A8-CA91-19B5-F1647A7EDC9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6FFCEB6-B038-C3A1-4DD0-CDDB7F121163}"/>
              </a:ext>
            </a:extLst>
          </p:cNvPr>
          <p:cNvSpPr txBox="1">
            <a:spLocks/>
          </p:cNvSpPr>
          <p:nvPr/>
        </p:nvSpPr>
        <p:spPr>
          <a:xfrm>
            <a:off x="1555547" y="8317"/>
            <a:ext cx="6863644"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Two benefit structures</a:t>
            </a:r>
          </a:p>
        </p:txBody>
      </p:sp>
      <p:sp>
        <p:nvSpPr>
          <p:cNvPr id="2" name="Rectangle 1">
            <a:extLst>
              <a:ext uri="{FF2B5EF4-FFF2-40B4-BE49-F238E27FC236}">
                <a16:creationId xmlns:a16="http://schemas.microsoft.com/office/drawing/2014/main" id="{723348BF-C9B1-9961-8B67-34BA9F1F28F1}"/>
              </a:ext>
            </a:extLst>
          </p:cNvPr>
          <p:cNvSpPr/>
          <p:nvPr/>
        </p:nvSpPr>
        <p:spPr>
          <a:xfrm>
            <a:off x="2372220" y="2262792"/>
            <a:ext cx="3288132" cy="248481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78725-DAE2-6AB1-4BD7-0C5BEB9F5118}"/>
              </a:ext>
            </a:extLst>
          </p:cNvPr>
          <p:cNvSpPr/>
          <p:nvPr/>
        </p:nvSpPr>
        <p:spPr>
          <a:xfrm>
            <a:off x="2509381" y="2110392"/>
            <a:ext cx="3008774" cy="250105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7F7D1-D865-0BB1-67EF-6BE2247C7E50}"/>
              </a:ext>
            </a:extLst>
          </p:cNvPr>
          <p:cNvSpPr txBox="1"/>
          <p:nvPr/>
        </p:nvSpPr>
        <p:spPr>
          <a:xfrm>
            <a:off x="2743958" y="2368577"/>
            <a:ext cx="2774196"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60</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before January 1, 2013.</a:t>
            </a:r>
          </a:p>
        </p:txBody>
      </p:sp>
      <p:cxnSp>
        <p:nvCxnSpPr>
          <p:cNvPr id="19" name="Straight Connector 18">
            <a:extLst>
              <a:ext uri="{FF2B5EF4-FFF2-40B4-BE49-F238E27FC236}">
                <a16:creationId xmlns:a16="http://schemas.microsoft.com/office/drawing/2014/main" id="{BC580FEA-13D9-33FB-1012-13B8B30FADBD}"/>
              </a:ext>
            </a:extLst>
          </p:cNvPr>
          <p:cNvCxnSpPr>
            <a:cxnSpLocks/>
          </p:cNvCxnSpPr>
          <p:nvPr/>
        </p:nvCxnSpPr>
        <p:spPr>
          <a:xfrm>
            <a:off x="2492129" y="3475521"/>
            <a:ext cx="270807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451738-9FD6-21A8-F3BB-94203FD015AE}"/>
              </a:ext>
            </a:extLst>
          </p:cNvPr>
          <p:cNvSpPr/>
          <p:nvPr/>
        </p:nvSpPr>
        <p:spPr>
          <a:xfrm>
            <a:off x="6068564" y="2262792"/>
            <a:ext cx="3753554" cy="248481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7849B9-71C6-04B0-FB93-AEBAA21DFB60}"/>
              </a:ext>
            </a:extLst>
          </p:cNvPr>
          <p:cNvSpPr/>
          <p:nvPr/>
        </p:nvSpPr>
        <p:spPr>
          <a:xfrm>
            <a:off x="6205725" y="2110392"/>
            <a:ext cx="3481085" cy="250105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AFECC5E-4F27-4BBB-34D8-1FC3961049DC}"/>
              </a:ext>
            </a:extLst>
          </p:cNvPr>
          <p:cNvSpPr txBox="1"/>
          <p:nvPr/>
        </p:nvSpPr>
        <p:spPr>
          <a:xfrm>
            <a:off x="6440302" y="2368577"/>
            <a:ext cx="3113055"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62</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on or after January 1, 2013.</a:t>
            </a:r>
          </a:p>
        </p:txBody>
      </p:sp>
      <p:cxnSp>
        <p:nvCxnSpPr>
          <p:cNvPr id="23" name="Straight Connector 22">
            <a:extLst>
              <a:ext uri="{FF2B5EF4-FFF2-40B4-BE49-F238E27FC236}">
                <a16:creationId xmlns:a16="http://schemas.microsoft.com/office/drawing/2014/main" id="{E8223D99-EECC-FA87-0804-A542CA1FEC5B}"/>
              </a:ext>
            </a:extLst>
          </p:cNvPr>
          <p:cNvCxnSpPr>
            <a:cxnSpLocks/>
          </p:cNvCxnSpPr>
          <p:nvPr/>
        </p:nvCxnSpPr>
        <p:spPr>
          <a:xfrm>
            <a:off x="6197099" y="3475521"/>
            <a:ext cx="3191224"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B69B08-DD2D-1974-ABEB-6FFA228613CF}"/>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8706668-7FC7-8D9E-3BA4-12DA17213BE7}"/>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Find your benefit structure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or your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 account.</a:t>
            </a:r>
            <a:endParaRPr lang="en-US" sz="1600" dirty="0"/>
          </a:p>
        </p:txBody>
      </p:sp>
    </p:spTree>
    <p:extLst>
      <p:ext uri="{BB962C8B-B14F-4D97-AF65-F5344CB8AC3E}">
        <p14:creationId xmlns:p14="http://schemas.microsoft.com/office/powerpoint/2010/main" val="272414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Contributions</a:t>
            </a:r>
          </a:p>
        </p:txBody>
      </p:sp>
      <p:sp>
        <p:nvSpPr>
          <p:cNvPr id="9" name="Rectangle 8">
            <a:extLst>
              <a:ext uri="{FF2B5EF4-FFF2-40B4-BE49-F238E27FC236}">
                <a16:creationId xmlns:a16="http://schemas.microsoft.com/office/drawing/2014/main" id="{A357FBBB-C7FC-BA16-718A-B358746CEB7C}"/>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D642EFC-49DE-CB88-D5AF-F49B7806317E}"/>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your Defined Benefit Program account balance on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cxnSp>
        <p:nvCxnSpPr>
          <p:cNvPr id="33" name="Straight Connector 32">
            <a:extLst>
              <a:ext uri="{FF2B5EF4-FFF2-40B4-BE49-F238E27FC236}">
                <a16:creationId xmlns:a16="http://schemas.microsoft.com/office/drawing/2014/main" id="{D7CC030F-248B-6C78-BED0-C7E54D7FF088}"/>
              </a:ext>
            </a:extLst>
          </p:cNvPr>
          <p:cNvCxnSpPr>
            <a:cxnSpLocks/>
          </p:cNvCxnSpPr>
          <p:nvPr/>
        </p:nvCxnSpPr>
        <p:spPr>
          <a:xfrm>
            <a:off x="3934949" y="2705251"/>
            <a:ext cx="0" cy="1307947"/>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6C33E83-4703-BE80-DC58-FFF3CA4187BC}"/>
              </a:ext>
            </a:extLst>
          </p:cNvPr>
          <p:cNvSpPr/>
          <p:nvPr/>
        </p:nvSpPr>
        <p:spPr>
          <a:xfrm>
            <a:off x="2213943" y="3336937"/>
            <a:ext cx="3310128" cy="253539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FABEC1D-D90C-E203-6AF0-520471DBC261}"/>
              </a:ext>
            </a:extLst>
          </p:cNvPr>
          <p:cNvCxnSpPr>
            <a:cxnSpLocks/>
          </p:cNvCxnSpPr>
          <p:nvPr/>
        </p:nvCxnSpPr>
        <p:spPr>
          <a:xfrm>
            <a:off x="8322891" y="2888181"/>
            <a:ext cx="0" cy="1401931"/>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C9C516B8-3A6B-B947-8F4E-D672A7E82C46}"/>
              </a:ext>
            </a:extLst>
          </p:cNvPr>
          <p:cNvGrpSpPr/>
          <p:nvPr/>
        </p:nvGrpSpPr>
        <p:grpSpPr>
          <a:xfrm>
            <a:off x="7049886" y="1764796"/>
            <a:ext cx="2486505" cy="1626314"/>
            <a:chOff x="5614317" y="2250676"/>
            <a:chExt cx="2486505" cy="1626314"/>
          </a:xfrm>
        </p:grpSpPr>
        <p:sp>
          <p:nvSpPr>
            <p:cNvPr id="37" name="Rectangle 36">
              <a:extLst>
                <a:ext uri="{FF2B5EF4-FFF2-40B4-BE49-F238E27FC236}">
                  <a16:creationId xmlns:a16="http://schemas.microsoft.com/office/drawing/2014/main" id="{0EEB02F3-64D3-3E14-9CED-2E1905BC4741}"/>
                </a:ext>
              </a:extLst>
            </p:cNvPr>
            <p:cNvSpPr/>
            <p:nvPr/>
          </p:nvSpPr>
          <p:spPr>
            <a:xfrm>
              <a:off x="5614317" y="2307330"/>
              <a:ext cx="2427001" cy="156966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F45606C-C0D1-44FC-A9C3-2D0F73CEB9AC}"/>
                </a:ext>
              </a:extLst>
            </p:cNvPr>
            <p:cNvSpPr txBox="1"/>
            <p:nvPr/>
          </p:nvSpPr>
          <p:spPr>
            <a:xfrm>
              <a:off x="5673821" y="2250676"/>
              <a:ext cx="2427001" cy="1569660"/>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Employer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and state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id="{3F812EF3-5576-E44A-7329-119D9E761023}"/>
              </a:ext>
            </a:extLst>
          </p:cNvPr>
          <p:cNvSpPr/>
          <p:nvPr/>
        </p:nvSpPr>
        <p:spPr>
          <a:xfrm>
            <a:off x="6606358" y="4227256"/>
            <a:ext cx="3323320" cy="73866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2C4B3DC-27EF-34B4-3AB9-9A5EBBA62A2A}"/>
              </a:ext>
            </a:extLst>
          </p:cNvPr>
          <p:cNvSpPr txBox="1"/>
          <p:nvPr/>
        </p:nvSpPr>
        <p:spPr>
          <a:xfrm>
            <a:off x="6667727" y="4165886"/>
            <a:ext cx="3310325" cy="738664"/>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Teachers’ Retirement Fund</a:t>
            </a:r>
          </a:p>
          <a:p>
            <a:pPr algn="ctr"/>
            <a:endParaRPr lang="en-US" sz="1200" b="1" dirty="0">
              <a:solidFill>
                <a:schemeClr val="bg1"/>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2B2DBFC3-657C-13AE-CB37-C05E7DD1035F}"/>
              </a:ext>
            </a:extLst>
          </p:cNvPr>
          <p:cNvGrpSpPr/>
          <p:nvPr/>
        </p:nvGrpSpPr>
        <p:grpSpPr>
          <a:xfrm>
            <a:off x="2716877" y="1872518"/>
            <a:ext cx="2488371" cy="1077027"/>
            <a:chOff x="1091457" y="2358398"/>
            <a:chExt cx="2488371" cy="1077027"/>
          </a:xfrm>
        </p:grpSpPr>
        <p:sp>
          <p:nvSpPr>
            <p:cNvPr id="42" name="Rectangle 41">
              <a:extLst>
                <a:ext uri="{FF2B5EF4-FFF2-40B4-BE49-F238E27FC236}">
                  <a16:creationId xmlns:a16="http://schemas.microsoft.com/office/drawing/2014/main" id="{5B3FAF0F-FB4F-4849-1527-0CBAB0BC8F91}"/>
                </a:ext>
              </a:extLst>
            </p:cNvPr>
            <p:cNvSpPr/>
            <p:nvPr/>
          </p:nvSpPr>
          <p:spPr>
            <a:xfrm>
              <a:off x="1091457" y="2419766"/>
              <a:ext cx="2427001" cy="1015659"/>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E67E5A6-7166-899D-1C4D-EDB1C6771D71}"/>
                </a:ext>
              </a:extLst>
            </p:cNvPr>
            <p:cNvSpPr txBox="1"/>
            <p:nvPr/>
          </p:nvSpPr>
          <p:spPr>
            <a:xfrm>
              <a:off x="1152827" y="2358398"/>
              <a:ext cx="2427001" cy="101566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Member</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AAE46103-2A19-CBC7-25E6-0E63A8484662}"/>
              </a:ext>
            </a:extLst>
          </p:cNvPr>
          <p:cNvGrpSpPr/>
          <p:nvPr/>
        </p:nvGrpSpPr>
        <p:grpSpPr>
          <a:xfrm>
            <a:off x="2082727" y="3277557"/>
            <a:ext cx="3770753" cy="2535392"/>
            <a:chOff x="552232" y="3333814"/>
            <a:chExt cx="3770753" cy="2535392"/>
          </a:xfrm>
        </p:grpSpPr>
        <p:sp>
          <p:nvSpPr>
            <p:cNvPr id="45" name="Rectangle 44">
              <a:extLst>
                <a:ext uri="{FF2B5EF4-FFF2-40B4-BE49-F238E27FC236}">
                  <a16:creationId xmlns:a16="http://schemas.microsoft.com/office/drawing/2014/main" id="{99FADD5A-AACB-DF4E-B626-2B62AEC64262}"/>
                </a:ext>
              </a:extLst>
            </p:cNvPr>
            <p:cNvSpPr/>
            <p:nvPr/>
          </p:nvSpPr>
          <p:spPr>
            <a:xfrm>
              <a:off x="744818" y="3333814"/>
              <a:ext cx="3310128" cy="253539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FCD55A5F-6CFC-B760-EDB8-48FF8519167D}"/>
                </a:ext>
              </a:extLst>
            </p:cNvPr>
            <p:cNvPicPr>
              <a:picLocks noChangeAspect="1"/>
            </p:cNvPicPr>
            <p:nvPr/>
          </p:nvPicPr>
          <p:blipFill>
            <a:blip r:embed="rId4"/>
            <a:srcRect/>
            <a:stretch/>
          </p:blipFill>
          <p:spPr>
            <a:xfrm>
              <a:off x="1530640" y="4112304"/>
              <a:ext cx="1698068" cy="1639697"/>
            </a:xfrm>
            <a:prstGeom prst="rect">
              <a:avLst/>
            </a:prstGeom>
          </p:spPr>
        </p:pic>
        <p:sp>
          <p:nvSpPr>
            <p:cNvPr id="47" name="Rectangle 46">
              <a:extLst>
                <a:ext uri="{FF2B5EF4-FFF2-40B4-BE49-F238E27FC236}">
                  <a16:creationId xmlns:a16="http://schemas.microsoft.com/office/drawing/2014/main" id="{C3EF252A-263D-70CE-F7DE-074D26E6E853}"/>
                </a:ext>
              </a:extLst>
            </p:cNvPr>
            <p:cNvSpPr/>
            <p:nvPr/>
          </p:nvSpPr>
          <p:spPr>
            <a:xfrm>
              <a:off x="1585356" y="4498635"/>
              <a:ext cx="1525980" cy="286911"/>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077B704-55C2-E600-13A1-A3DD2D043A4C}"/>
                </a:ext>
              </a:extLst>
            </p:cNvPr>
            <p:cNvSpPr txBox="1"/>
            <p:nvPr/>
          </p:nvSpPr>
          <p:spPr>
            <a:xfrm>
              <a:off x="552232" y="3430800"/>
              <a:ext cx="3770753" cy="646331"/>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Defined Benefit Program account</a:t>
              </a:r>
              <a:endParaRPr lang="en-US" sz="1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59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CC8BB-ACB9-107A-2829-C1F78AC517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CCCB8F-A55D-A9E2-9356-29BE572AD6F8}"/>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7A7A982-4439-7AFE-2800-C0391971B38F}"/>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6" name="Straight Connector 5">
            <a:extLst>
              <a:ext uri="{FF2B5EF4-FFF2-40B4-BE49-F238E27FC236}">
                <a16:creationId xmlns:a16="http://schemas.microsoft.com/office/drawing/2014/main" id="{3A67413F-A81F-41FD-FA38-FE1F26CA7148}"/>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D2CF6DF-79E0-48CB-2C5C-7CAFE53BBB2F}"/>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Service credit</a:t>
            </a:r>
          </a:p>
        </p:txBody>
      </p:sp>
      <p:sp>
        <p:nvSpPr>
          <p:cNvPr id="9" name="Rectangle 8">
            <a:extLst>
              <a:ext uri="{FF2B5EF4-FFF2-40B4-BE49-F238E27FC236}">
                <a16:creationId xmlns:a16="http://schemas.microsoft.com/office/drawing/2014/main" id="{3382E68F-4B8D-E0EA-3FCA-B60B585DA9BA}"/>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24BE556-1A63-666E-2A96-A91784D2B5DA}"/>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each year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pic>
        <p:nvPicPr>
          <p:cNvPr id="2" name="Picture 1" descr="A green arrow pointing up&#10;&#10;Description automatically generated">
            <a:extLst>
              <a:ext uri="{FF2B5EF4-FFF2-40B4-BE49-F238E27FC236}">
                <a16:creationId xmlns:a16="http://schemas.microsoft.com/office/drawing/2014/main" id="{08240019-3DB1-8221-1446-65FD4A6D764C}"/>
              </a:ext>
            </a:extLst>
          </p:cNvPr>
          <p:cNvPicPr>
            <a:picLocks noChangeAspect="1"/>
          </p:cNvPicPr>
          <p:nvPr/>
        </p:nvPicPr>
        <p:blipFill>
          <a:blip r:embed="rId4"/>
          <a:stretch>
            <a:fillRect/>
          </a:stretch>
        </p:blipFill>
        <p:spPr>
          <a:xfrm rot="10800000">
            <a:off x="5787339" y="2550302"/>
            <a:ext cx="665634" cy="659140"/>
          </a:xfrm>
          <a:prstGeom prst="rect">
            <a:avLst/>
          </a:prstGeom>
        </p:spPr>
      </p:pic>
      <p:grpSp>
        <p:nvGrpSpPr>
          <p:cNvPr id="3" name="Group 2">
            <a:extLst>
              <a:ext uri="{FF2B5EF4-FFF2-40B4-BE49-F238E27FC236}">
                <a16:creationId xmlns:a16="http://schemas.microsoft.com/office/drawing/2014/main" id="{2E054FF7-9450-9F76-C710-09C6ACD7803A}"/>
              </a:ext>
            </a:extLst>
          </p:cNvPr>
          <p:cNvGrpSpPr/>
          <p:nvPr/>
        </p:nvGrpSpPr>
        <p:grpSpPr>
          <a:xfrm>
            <a:off x="4775816" y="3292028"/>
            <a:ext cx="2489632" cy="955171"/>
            <a:chOff x="3066996" y="2832571"/>
            <a:chExt cx="2489632" cy="955171"/>
          </a:xfrm>
        </p:grpSpPr>
        <p:sp>
          <p:nvSpPr>
            <p:cNvPr id="7" name="Rectangle 6">
              <a:extLst>
                <a:ext uri="{FF2B5EF4-FFF2-40B4-BE49-F238E27FC236}">
                  <a16:creationId xmlns:a16="http://schemas.microsoft.com/office/drawing/2014/main" id="{C7C2D658-9FCB-1707-C400-D900662019EC}"/>
                </a:ext>
              </a:extLst>
            </p:cNvPr>
            <p:cNvSpPr/>
            <p:nvPr/>
          </p:nvSpPr>
          <p:spPr>
            <a:xfrm>
              <a:off x="3066996" y="2895199"/>
              <a:ext cx="2427001" cy="89254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FE64558-D344-C9F4-97E5-FD0B59FF903E}"/>
                </a:ext>
              </a:extLst>
            </p:cNvPr>
            <p:cNvSpPr txBox="1"/>
            <p:nvPr/>
          </p:nvSpPr>
          <p:spPr>
            <a:xfrm>
              <a:off x="3129627" y="2832571"/>
              <a:ext cx="2427001" cy="892552"/>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Contribute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86F794E4-41A2-07F8-62E4-4CDA3D953F1A}"/>
              </a:ext>
            </a:extLst>
          </p:cNvPr>
          <p:cNvGrpSpPr/>
          <p:nvPr/>
        </p:nvGrpSpPr>
        <p:grpSpPr>
          <a:xfrm>
            <a:off x="4775816" y="5008876"/>
            <a:ext cx="2489632" cy="955171"/>
            <a:chOff x="5973034" y="2832571"/>
            <a:chExt cx="2489632" cy="955171"/>
          </a:xfrm>
        </p:grpSpPr>
        <p:sp>
          <p:nvSpPr>
            <p:cNvPr id="13" name="Rectangle 12">
              <a:extLst>
                <a:ext uri="{FF2B5EF4-FFF2-40B4-BE49-F238E27FC236}">
                  <a16:creationId xmlns:a16="http://schemas.microsoft.com/office/drawing/2014/main" id="{86B326D0-D38F-BB8B-7597-BF4139D22DBF}"/>
                </a:ext>
              </a:extLst>
            </p:cNvPr>
            <p:cNvSpPr/>
            <p:nvPr/>
          </p:nvSpPr>
          <p:spPr>
            <a:xfrm>
              <a:off x="5973034" y="2895199"/>
              <a:ext cx="2427001" cy="89254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3B52FD-661C-074A-D62C-7BA146461C52}"/>
                </a:ext>
              </a:extLst>
            </p:cNvPr>
            <p:cNvSpPr txBox="1"/>
            <p:nvPr/>
          </p:nvSpPr>
          <p:spPr>
            <a:xfrm>
              <a:off x="6035665" y="2832571"/>
              <a:ext cx="2427001" cy="892552"/>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Accrue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21075C9-6563-C9AA-AB01-BF1965CD4F11}"/>
              </a:ext>
            </a:extLst>
          </p:cNvPr>
          <p:cNvGrpSpPr/>
          <p:nvPr/>
        </p:nvGrpSpPr>
        <p:grpSpPr>
          <a:xfrm>
            <a:off x="4775816" y="1512553"/>
            <a:ext cx="2489632" cy="955171"/>
            <a:chOff x="261166" y="2832571"/>
            <a:chExt cx="2489632" cy="955171"/>
          </a:xfrm>
        </p:grpSpPr>
        <p:sp>
          <p:nvSpPr>
            <p:cNvPr id="16" name="Rectangle 15">
              <a:extLst>
                <a:ext uri="{FF2B5EF4-FFF2-40B4-BE49-F238E27FC236}">
                  <a16:creationId xmlns:a16="http://schemas.microsoft.com/office/drawing/2014/main" id="{EA6A5290-9AAE-F419-2917-330A7585DD98}"/>
                </a:ext>
              </a:extLst>
            </p:cNvPr>
            <p:cNvSpPr/>
            <p:nvPr/>
          </p:nvSpPr>
          <p:spPr>
            <a:xfrm>
              <a:off x="261166" y="2895199"/>
              <a:ext cx="2427001" cy="89254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3AD2D72-2555-7E3D-62EA-5C901F135388}"/>
                </a:ext>
              </a:extLst>
            </p:cNvPr>
            <p:cNvSpPr txBox="1"/>
            <p:nvPr/>
          </p:nvSpPr>
          <p:spPr>
            <a:xfrm>
              <a:off x="323797" y="2832571"/>
              <a:ext cx="2427001" cy="892552"/>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Work</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pic>
        <p:nvPicPr>
          <p:cNvPr id="18" name="Picture 17" descr="A green arrow pointing up&#10;&#10;Description automatically generated">
            <a:extLst>
              <a:ext uri="{FF2B5EF4-FFF2-40B4-BE49-F238E27FC236}">
                <a16:creationId xmlns:a16="http://schemas.microsoft.com/office/drawing/2014/main" id="{F3AE03AC-9B8C-F456-0DE4-01F8FC88325A}"/>
              </a:ext>
            </a:extLst>
          </p:cNvPr>
          <p:cNvPicPr>
            <a:picLocks noChangeAspect="1"/>
          </p:cNvPicPr>
          <p:nvPr/>
        </p:nvPicPr>
        <p:blipFill>
          <a:blip r:embed="rId4"/>
          <a:stretch>
            <a:fillRect/>
          </a:stretch>
        </p:blipFill>
        <p:spPr>
          <a:xfrm rot="10800000">
            <a:off x="5787339" y="4303946"/>
            <a:ext cx="665634" cy="659140"/>
          </a:xfrm>
          <a:prstGeom prst="rect">
            <a:avLst/>
          </a:prstGeom>
        </p:spPr>
      </p:pic>
    </p:spTree>
    <p:extLst>
      <p:ext uri="{BB962C8B-B14F-4D97-AF65-F5344CB8AC3E}">
        <p14:creationId xmlns:p14="http://schemas.microsoft.com/office/powerpoint/2010/main" val="98186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7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D0752-B373-1387-0F8A-B55CEA6802B4}"/>
              </a:ext>
            </a:extLst>
          </p:cNvPr>
          <p:cNvSpPr/>
          <p:nvPr/>
        </p:nvSpPr>
        <p:spPr>
          <a:xfrm>
            <a:off x="3375310" y="2129499"/>
            <a:ext cx="5441380" cy="3287785"/>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9D88488-CEEC-BCC5-9746-EBC27DF5DBDC}"/>
              </a:ext>
            </a:extLst>
          </p:cNvPr>
          <p:cNvSpPr/>
          <p:nvPr/>
        </p:nvSpPr>
        <p:spPr>
          <a:xfrm>
            <a:off x="3512472" y="1977100"/>
            <a:ext cx="5167854" cy="329828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C4D493-6D09-ABD7-33B4-72870823D209}"/>
              </a:ext>
            </a:extLst>
          </p:cNvPr>
          <p:cNvSpPr txBox="1"/>
          <p:nvPr/>
        </p:nvSpPr>
        <p:spPr>
          <a:xfrm>
            <a:off x="3747048" y="2121195"/>
            <a:ext cx="2377597"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Percentage of contract worked</a:t>
            </a:r>
          </a:p>
        </p:txBody>
      </p:sp>
      <p:sp>
        <p:nvSpPr>
          <p:cNvPr id="11" name="TextBox 10">
            <a:extLst>
              <a:ext uri="{FF2B5EF4-FFF2-40B4-BE49-F238E27FC236}">
                <a16:creationId xmlns:a16="http://schemas.microsoft.com/office/drawing/2014/main" id="{A201137F-D2A1-D1AD-CF33-5742241F668D}"/>
              </a:ext>
            </a:extLst>
          </p:cNvPr>
          <p:cNvSpPr txBox="1"/>
          <p:nvPr/>
        </p:nvSpPr>
        <p:spPr>
          <a:xfrm>
            <a:off x="7241484" y="3420445"/>
            <a:ext cx="1187347"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1.000</a:t>
            </a:r>
          </a:p>
          <a:p>
            <a:pPr>
              <a:spcAft>
                <a:spcPts val="2400"/>
              </a:spcAft>
            </a:pPr>
            <a:r>
              <a:rPr lang="en-US" sz="2200" dirty="0">
                <a:solidFill>
                  <a:schemeClr val="bg1"/>
                </a:solidFill>
                <a:latin typeface="Arial" panose="020B0604020202020204" pitchFamily="34" charset="0"/>
                <a:cs typeface="Arial" panose="020B0604020202020204" pitchFamily="34" charset="0"/>
              </a:rPr>
              <a:t>0.750</a:t>
            </a:r>
          </a:p>
          <a:p>
            <a:pPr>
              <a:spcAft>
                <a:spcPts val="2400"/>
              </a:spcAft>
            </a:pPr>
            <a:r>
              <a:rPr lang="en-US" sz="2200" dirty="0">
                <a:solidFill>
                  <a:schemeClr val="bg1"/>
                </a:solidFill>
                <a:latin typeface="Arial" panose="020B0604020202020204" pitchFamily="34" charset="0"/>
                <a:cs typeface="Arial" panose="020B0604020202020204" pitchFamily="34" charset="0"/>
              </a:rPr>
              <a:t>0.500</a:t>
            </a:r>
          </a:p>
        </p:txBody>
      </p:sp>
      <p:sp>
        <p:nvSpPr>
          <p:cNvPr id="12" name="TextBox 11">
            <a:extLst>
              <a:ext uri="{FF2B5EF4-FFF2-40B4-BE49-F238E27FC236}">
                <a16:creationId xmlns:a16="http://schemas.microsoft.com/office/drawing/2014/main" id="{5817CECF-1DA9-0BC7-2E61-E6916FF86DEF}"/>
              </a:ext>
            </a:extLst>
          </p:cNvPr>
          <p:cNvSpPr txBox="1"/>
          <p:nvPr/>
        </p:nvSpPr>
        <p:spPr>
          <a:xfrm>
            <a:off x="3747048" y="3412452"/>
            <a:ext cx="1463040"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Full time</a:t>
            </a:r>
          </a:p>
          <a:p>
            <a:pPr>
              <a:spcAft>
                <a:spcPts val="2400"/>
              </a:spcAft>
            </a:pPr>
            <a:r>
              <a:rPr lang="en-US" sz="2200" dirty="0">
                <a:solidFill>
                  <a:schemeClr val="bg1"/>
                </a:solidFill>
                <a:latin typeface="Arial" panose="020B0604020202020204" pitchFamily="34" charset="0"/>
                <a:cs typeface="Arial" panose="020B0604020202020204" pitchFamily="34" charset="0"/>
              </a:rPr>
              <a:t>75% time</a:t>
            </a:r>
          </a:p>
          <a:p>
            <a:pPr>
              <a:spcAft>
                <a:spcPts val="2400"/>
              </a:spcAft>
            </a:pPr>
            <a:r>
              <a:rPr lang="en-US" sz="2200" dirty="0">
                <a:solidFill>
                  <a:schemeClr val="bg1"/>
                </a:solidFill>
                <a:latin typeface="Arial" panose="020B0604020202020204" pitchFamily="34" charset="0"/>
                <a:cs typeface="Arial" panose="020B0604020202020204" pitchFamily="34" charset="0"/>
              </a:rPr>
              <a:t>50% time</a:t>
            </a:r>
          </a:p>
        </p:txBody>
      </p:sp>
      <p:cxnSp>
        <p:nvCxnSpPr>
          <p:cNvPr id="13" name="Straight Arrow Connector 12">
            <a:extLst>
              <a:ext uri="{FF2B5EF4-FFF2-40B4-BE49-F238E27FC236}">
                <a16:creationId xmlns:a16="http://schemas.microsoft.com/office/drawing/2014/main" id="{E28E60AA-1649-17C6-9B93-DF7480B801C8}"/>
              </a:ext>
            </a:extLst>
          </p:cNvPr>
          <p:cNvCxnSpPr>
            <a:cxnSpLocks/>
          </p:cNvCxnSpPr>
          <p:nvPr/>
        </p:nvCxnSpPr>
        <p:spPr>
          <a:xfrm>
            <a:off x="5283778" y="4264689"/>
            <a:ext cx="1809881" cy="0"/>
          </a:xfrm>
          <a:prstGeom prst="straightConnector1">
            <a:avLst/>
          </a:prstGeom>
          <a:ln w="28575">
            <a:solidFill>
              <a:srgbClr val="112D18"/>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94CA7C-6C42-9D24-0DA3-54AD0C089F57}"/>
              </a:ext>
            </a:extLst>
          </p:cNvPr>
          <p:cNvCxnSpPr>
            <a:cxnSpLocks/>
          </p:cNvCxnSpPr>
          <p:nvPr/>
        </p:nvCxnSpPr>
        <p:spPr>
          <a:xfrm>
            <a:off x="5283778" y="4907922"/>
            <a:ext cx="1809881" cy="0"/>
          </a:xfrm>
          <a:prstGeom prst="straightConnector1">
            <a:avLst/>
          </a:prstGeom>
          <a:ln w="28575">
            <a:solidFill>
              <a:srgbClr val="112D1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B12183-FB93-4199-C394-3A760FC33063}"/>
              </a:ext>
            </a:extLst>
          </p:cNvPr>
          <p:cNvCxnSpPr>
            <a:cxnSpLocks/>
          </p:cNvCxnSpPr>
          <p:nvPr/>
        </p:nvCxnSpPr>
        <p:spPr>
          <a:xfrm>
            <a:off x="5283778" y="3640375"/>
            <a:ext cx="1809881" cy="0"/>
          </a:xfrm>
          <a:prstGeom prst="straightConnector1">
            <a:avLst/>
          </a:prstGeom>
          <a:ln w="28575">
            <a:solidFill>
              <a:srgbClr val="112D1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D750D8-E177-3E2F-D593-0434C6F85C19}"/>
              </a:ext>
            </a:extLst>
          </p:cNvPr>
          <p:cNvSpPr txBox="1"/>
          <p:nvPr/>
        </p:nvSpPr>
        <p:spPr>
          <a:xfrm>
            <a:off x="7161661" y="2127160"/>
            <a:ext cx="1385955" cy="769441"/>
          </a:xfrm>
          <a:prstGeom prst="rect">
            <a:avLst/>
          </a:prstGeom>
          <a:noFill/>
        </p:spPr>
        <p:txBody>
          <a:bodyPr wrap="square" rtlCol="0" anchor="t">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p:txBody>
      </p:sp>
      <p:sp>
        <p:nvSpPr>
          <p:cNvPr id="24" name="Rectangle 23">
            <a:extLst>
              <a:ext uri="{FF2B5EF4-FFF2-40B4-BE49-F238E27FC236}">
                <a16:creationId xmlns:a16="http://schemas.microsoft.com/office/drawing/2014/main" id="{281C699E-319C-6474-4A28-265770EF811F}"/>
              </a:ext>
            </a:extLst>
          </p:cNvPr>
          <p:cNvSpPr/>
          <p:nvPr/>
        </p:nvSpPr>
        <p:spPr>
          <a:xfrm>
            <a:off x="0" y="6284056"/>
            <a:ext cx="12192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51DF7CB-589E-E283-EC57-83EC740057DE}"/>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each year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cxnSp>
        <p:nvCxnSpPr>
          <p:cNvPr id="26" name="Straight Connector 25">
            <a:extLst>
              <a:ext uri="{FF2B5EF4-FFF2-40B4-BE49-F238E27FC236}">
                <a16:creationId xmlns:a16="http://schemas.microsoft.com/office/drawing/2014/main" id="{EEE8156F-78F8-51C2-6CA2-4C098FB47903}"/>
              </a:ext>
            </a:extLst>
          </p:cNvPr>
          <p:cNvCxnSpPr>
            <a:cxnSpLocks/>
          </p:cNvCxnSpPr>
          <p:nvPr/>
        </p:nvCxnSpPr>
        <p:spPr>
          <a:xfrm>
            <a:off x="3455806" y="3009847"/>
            <a:ext cx="4887698"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F8ED9ED-BF05-5723-F495-B946781205E6}"/>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43E2FAD-CE47-58E3-3EDB-76C5FA58A4DE}"/>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17" name="Straight Connector 16">
            <a:extLst>
              <a:ext uri="{FF2B5EF4-FFF2-40B4-BE49-F238E27FC236}">
                <a16:creationId xmlns:a16="http://schemas.microsoft.com/office/drawing/2014/main" id="{AE30DF40-819B-068F-AC91-B7561D78F423}"/>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30519083-EBE2-DAAF-0018-31451FC2A8D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Service credit</a:t>
            </a:r>
          </a:p>
        </p:txBody>
      </p:sp>
    </p:spTree>
    <p:extLst>
      <p:ext uri="{BB962C8B-B14F-4D97-AF65-F5344CB8AC3E}">
        <p14:creationId xmlns:p14="http://schemas.microsoft.com/office/powerpoint/2010/main" val="42485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76D9A-E64F-4D3E-6113-BBE9A0EC63CB}"/>
              </a:ext>
            </a:extLst>
          </p:cNvPr>
          <p:cNvSpPr/>
          <p:nvPr/>
        </p:nvSpPr>
        <p:spPr>
          <a:xfrm>
            <a:off x="0" y="1804294"/>
            <a:ext cx="12191999" cy="321796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89DA9A-1DFF-CCDA-561F-42D18981C8B3}"/>
              </a:ext>
            </a:extLst>
          </p:cNvPr>
          <p:cNvCxnSpPr>
            <a:cxnSpLocks/>
          </p:cNvCxnSpPr>
          <p:nvPr/>
        </p:nvCxnSpPr>
        <p:spPr>
          <a:xfrm>
            <a:off x="5866230" y="2453703"/>
            <a:ext cx="6325769"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1088B-4EC8-0426-FC88-C16B7D57B208}"/>
              </a:ext>
            </a:extLst>
          </p:cNvPr>
          <p:cNvCxnSpPr>
            <a:cxnSpLocks/>
          </p:cNvCxnSpPr>
          <p:nvPr/>
        </p:nvCxnSpPr>
        <p:spPr>
          <a:xfrm>
            <a:off x="5866230" y="4358695"/>
            <a:ext cx="632577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6ED63E-E8C7-FE4A-B32F-4339006BFCCE}"/>
              </a:ext>
            </a:extLst>
          </p:cNvPr>
          <p:cNvSpPr txBox="1"/>
          <p:nvPr/>
        </p:nvSpPr>
        <p:spPr>
          <a:xfrm>
            <a:off x="5866229" y="2653234"/>
            <a:ext cx="5982060" cy="1523494"/>
          </a:xfrm>
          <a:prstGeom prst="rect">
            <a:avLst/>
          </a:prstGeom>
          <a:noFill/>
        </p:spPr>
        <p:txBody>
          <a:bodyPr wrap="square">
            <a:spAutoFit/>
          </a:bodyPr>
          <a:lstStyle/>
          <a:p>
            <a:pPr marL="285750" indent="-285750">
              <a:spcAft>
                <a:spcPts val="600"/>
              </a:spcAft>
              <a:buBlip>
                <a:blip r:embed="rId3"/>
              </a:buBlip>
            </a:pPr>
            <a:r>
              <a:rPr lang="en-US" sz="2200" dirty="0">
                <a:solidFill>
                  <a:schemeClr val="bg1"/>
                </a:solidFill>
                <a:latin typeface="Arial" panose="020B0604020202020204" pitchFamily="34" charset="0"/>
                <a:cs typeface="Arial" panose="020B0604020202020204" pitchFamily="34" charset="0"/>
              </a:rPr>
              <a:t>View your Defined Benefit Supplement account balance on </a:t>
            </a:r>
            <a:r>
              <a:rPr lang="en-US" sz="2200" i="1" dirty="0" err="1">
                <a:solidFill>
                  <a:schemeClr val="bg1"/>
                </a:solidFill>
                <a:latin typeface="Arial" panose="020B0604020202020204" pitchFamily="34" charset="0"/>
                <a:cs typeface="Arial" panose="020B0604020202020204" pitchFamily="34" charset="0"/>
              </a:rPr>
              <a:t>my</a:t>
            </a:r>
            <a:r>
              <a:rPr lang="en-US" sz="2200" dirty="0" err="1">
                <a:solidFill>
                  <a:schemeClr val="bg1"/>
                </a:solidFill>
                <a:latin typeface="Arial" panose="020B0604020202020204" pitchFamily="34" charset="0"/>
                <a:cs typeface="Arial" panose="020B0604020202020204" pitchFamily="34" charset="0"/>
              </a:rPr>
              <a:t>CalSTRS</a:t>
            </a:r>
            <a:r>
              <a:rPr lang="en-US" sz="22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2200" dirty="0">
                <a:solidFill>
                  <a:schemeClr val="bg1"/>
                </a:solidFill>
                <a:latin typeface="Arial" panose="020B0604020202020204" pitchFamily="34" charset="0"/>
                <a:cs typeface="Arial" panose="020B0604020202020204" pitchFamily="34" charset="0"/>
              </a:rPr>
              <a:t>Watch the </a:t>
            </a:r>
            <a:r>
              <a:rPr lang="en-US" sz="2200" i="1" dirty="0">
                <a:solidFill>
                  <a:schemeClr val="bg1"/>
                </a:solidFill>
                <a:latin typeface="Arial" panose="020B0604020202020204" pitchFamily="34" charset="0"/>
                <a:cs typeface="Arial" panose="020B0604020202020204" pitchFamily="34" charset="0"/>
              </a:rPr>
              <a:t>Defined Benefit Supplement</a:t>
            </a:r>
            <a:r>
              <a:rPr lang="en-US" sz="2200" dirty="0">
                <a:solidFill>
                  <a:schemeClr val="bg1"/>
                </a:solidFill>
                <a:latin typeface="Arial" panose="020B0604020202020204" pitchFamily="34" charset="0"/>
                <a:cs typeface="Arial" panose="020B0604020202020204" pitchFamily="34" charset="0"/>
              </a:rPr>
              <a:t> video series at </a:t>
            </a:r>
            <a:r>
              <a:rPr lang="en-US" sz="2200" b="1" dirty="0" err="1">
                <a:solidFill>
                  <a:schemeClr val="bg1"/>
                </a:solidFill>
                <a:latin typeface="Arial" panose="020B0604020202020204" pitchFamily="34" charset="0"/>
                <a:cs typeface="Arial" panose="020B0604020202020204" pitchFamily="34" charset="0"/>
              </a:rPr>
              <a:t>CalSTRS.com</a:t>
            </a:r>
            <a:r>
              <a:rPr lang="en-US" sz="2200" b="1" dirty="0">
                <a:solidFill>
                  <a:schemeClr val="bg1"/>
                </a:solidFill>
                <a:latin typeface="Arial" panose="020B0604020202020204" pitchFamily="34" charset="0"/>
                <a:cs typeface="Arial" panose="020B0604020202020204" pitchFamily="34" charset="0"/>
              </a:rPr>
              <a:t>/videos</a:t>
            </a:r>
            <a:r>
              <a:rPr lang="en-US" sz="2200" dirty="0">
                <a:solidFill>
                  <a:schemeClr val="bg1"/>
                </a:solidFill>
                <a:latin typeface="Arial" panose="020B0604020202020204" pitchFamily="34" charset="0"/>
                <a:cs typeface="Arial" panose="020B0604020202020204" pitchFamily="34" charset="0"/>
              </a:rPr>
              <a:t>.</a:t>
            </a:r>
            <a:endParaRPr lang="en-US" sz="2200" dirty="0">
              <a:solidFill>
                <a:schemeClr val="bg1"/>
              </a:solidFill>
            </a:endParaRPr>
          </a:p>
        </p:txBody>
      </p:sp>
      <p:sp>
        <p:nvSpPr>
          <p:cNvPr id="9" name="Rectangle 8">
            <a:extLst>
              <a:ext uri="{FF2B5EF4-FFF2-40B4-BE49-F238E27FC236}">
                <a16:creationId xmlns:a16="http://schemas.microsoft.com/office/drawing/2014/main" id="{EAF85DF4-CA4E-F3B9-17C0-7827A133C6A7}"/>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4797CC12-D4A5-DD12-91AA-8FA7DD5262ED}"/>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sp>
        <p:nvSpPr>
          <p:cNvPr id="16" name="Title 1">
            <a:extLst>
              <a:ext uri="{FF2B5EF4-FFF2-40B4-BE49-F238E27FC236}">
                <a16:creationId xmlns:a16="http://schemas.microsoft.com/office/drawing/2014/main" id="{EE80FC01-E988-89D3-9710-E07B60945815}"/>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Extra-pay assignments</a:t>
            </a:r>
          </a:p>
        </p:txBody>
      </p:sp>
      <p:cxnSp>
        <p:nvCxnSpPr>
          <p:cNvPr id="17" name="Straight Connector 16">
            <a:extLst>
              <a:ext uri="{FF2B5EF4-FFF2-40B4-BE49-F238E27FC236}">
                <a16:creationId xmlns:a16="http://schemas.microsoft.com/office/drawing/2014/main" id="{809B718E-1013-3889-4B43-95A2AE5F3365}"/>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7393E8E-8174-A27B-9B83-1573DF07CEF5}"/>
              </a:ext>
            </a:extLst>
          </p:cNvPr>
          <p:cNvPicPr>
            <a:picLocks noChangeAspect="1"/>
          </p:cNvPicPr>
          <p:nvPr/>
        </p:nvPicPr>
        <p:blipFill>
          <a:blip r:embed="rId4"/>
          <a:srcRect/>
          <a:stretch/>
        </p:blipFill>
        <p:spPr>
          <a:xfrm>
            <a:off x="1156063" y="1277667"/>
            <a:ext cx="4444833" cy="4292042"/>
          </a:xfrm>
          <a:prstGeom prst="rect">
            <a:avLst/>
          </a:prstGeom>
        </p:spPr>
      </p:pic>
      <p:sp>
        <p:nvSpPr>
          <p:cNvPr id="21" name="Rectangle 20">
            <a:extLst>
              <a:ext uri="{FF2B5EF4-FFF2-40B4-BE49-F238E27FC236}">
                <a16:creationId xmlns:a16="http://schemas.microsoft.com/office/drawing/2014/main" id="{552B23F9-81FA-E6A8-4763-FF8971682ABC}"/>
              </a:ext>
            </a:extLst>
          </p:cNvPr>
          <p:cNvSpPr/>
          <p:nvPr/>
        </p:nvSpPr>
        <p:spPr>
          <a:xfrm>
            <a:off x="1645919" y="3893506"/>
            <a:ext cx="1613263" cy="566444"/>
          </a:xfrm>
          <a:prstGeom prst="rect">
            <a:avLst/>
          </a:prstGeom>
          <a:noFill/>
          <a:ln w="25400">
            <a:solidFill>
              <a:srgbClr val="518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814919B-924D-F2CE-425F-13E701E9BC87}"/>
              </a:ext>
            </a:extLst>
          </p:cNvPr>
          <p:cNvCxnSpPr>
            <a:cxnSpLocks/>
          </p:cNvCxnSpPr>
          <p:nvPr/>
        </p:nvCxnSpPr>
        <p:spPr>
          <a:xfrm>
            <a:off x="2319399" y="4455711"/>
            <a:ext cx="0" cy="942126"/>
          </a:xfrm>
          <a:prstGeom prst="line">
            <a:avLst/>
          </a:prstGeom>
          <a:ln w="25400">
            <a:solidFill>
              <a:srgbClr val="51815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FA2790-739B-6D7F-7BCA-F5F1F0F74B46}"/>
              </a:ext>
            </a:extLst>
          </p:cNvPr>
          <p:cNvCxnSpPr>
            <a:cxnSpLocks/>
          </p:cNvCxnSpPr>
          <p:nvPr/>
        </p:nvCxnSpPr>
        <p:spPr>
          <a:xfrm>
            <a:off x="2319399" y="5397837"/>
            <a:ext cx="3546830" cy="0"/>
          </a:xfrm>
          <a:prstGeom prst="line">
            <a:avLst/>
          </a:prstGeom>
          <a:ln w="25400">
            <a:solidFill>
              <a:srgbClr val="51815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D11755B-82AB-0A21-D82A-8DAE807989A0}"/>
              </a:ext>
            </a:extLst>
          </p:cNvPr>
          <p:cNvSpPr txBox="1"/>
          <p:nvPr/>
        </p:nvSpPr>
        <p:spPr>
          <a:xfrm>
            <a:off x="5866229" y="4582229"/>
            <a:ext cx="4674379" cy="1631216"/>
          </a:xfrm>
          <a:prstGeom prst="rect">
            <a:avLst/>
          </a:prstGeom>
          <a:solidFill>
            <a:schemeClr val="bg1"/>
          </a:solidFill>
          <a:ln w="25400">
            <a:solidFill>
              <a:srgbClr val="518159"/>
            </a:solidFill>
          </a:ln>
        </p:spPr>
        <p:txBody>
          <a:bodyPr wrap="square" rtlCol="0">
            <a:spAutoFit/>
          </a:bodyPr>
          <a:lstStyle/>
          <a:p>
            <a:pPr>
              <a:spcAft>
                <a:spcPts val="600"/>
              </a:spcAft>
            </a:pPr>
            <a:r>
              <a:rPr lang="en-US" b="1" dirty="0">
                <a:solidFill>
                  <a:srgbClr val="112D18"/>
                </a:solidFill>
                <a:latin typeface="Arial" panose="020B0604020202020204" pitchFamily="34" charset="0"/>
                <a:cs typeface="Arial" panose="020B0604020202020204" pitchFamily="34" charset="0"/>
              </a:rPr>
              <a:t>Defined Benefit Supplement account</a:t>
            </a:r>
          </a:p>
          <a:p>
            <a:pPr marL="285750" indent="-285750">
              <a:buBlip>
                <a:blip r:embed="rId5"/>
              </a:buBlip>
            </a:pPr>
            <a:r>
              <a:rPr lang="en-US" dirty="0">
                <a:solidFill>
                  <a:srgbClr val="112D18"/>
                </a:solidFill>
                <a:latin typeface="Arial" panose="020B0604020202020204" pitchFamily="34" charset="0"/>
                <a:cs typeface="Arial" panose="020B0604020202020204" pitchFamily="34" charset="0"/>
              </a:rPr>
              <a:t>Member contribution rate:</a:t>
            </a:r>
          </a:p>
          <a:p>
            <a:pPr marL="742950" lvl="1" indent="-285750">
              <a:buBlip>
                <a:blip r:embed="rId5"/>
              </a:buBlip>
            </a:pPr>
            <a:r>
              <a:rPr lang="en-US" dirty="0">
                <a:solidFill>
                  <a:srgbClr val="112D18"/>
                </a:solidFill>
                <a:latin typeface="Arial" panose="020B0604020202020204" pitchFamily="34" charset="0"/>
                <a:cs typeface="Arial" panose="020B0604020202020204" pitchFamily="34" charset="0"/>
              </a:rPr>
              <a:t>8% for CalSTRS 2% at 60 members.</a:t>
            </a:r>
          </a:p>
          <a:p>
            <a:pPr marL="742950" lvl="1" indent="-285750">
              <a:spcAft>
                <a:spcPts val="600"/>
              </a:spcAft>
              <a:buBlip>
                <a:blip r:embed="rId5"/>
              </a:buBlip>
            </a:pPr>
            <a:r>
              <a:rPr lang="en-US" dirty="0">
                <a:solidFill>
                  <a:srgbClr val="112D18"/>
                </a:solidFill>
                <a:latin typeface="Arial" panose="020B0604020202020204" pitchFamily="34" charset="0"/>
                <a:cs typeface="Arial" panose="020B0604020202020204" pitchFamily="34" charset="0"/>
              </a:rPr>
              <a:t>9% for CalSTRS 2% at 62 members.</a:t>
            </a:r>
          </a:p>
          <a:p>
            <a:pPr marL="285750" indent="-285750">
              <a:buBlip>
                <a:blip r:embed="rId5"/>
              </a:buBlip>
            </a:pPr>
            <a:r>
              <a:rPr lang="en-US" dirty="0">
                <a:solidFill>
                  <a:srgbClr val="112D18"/>
                </a:solidFill>
                <a:latin typeface="Arial" panose="020B0604020202020204" pitchFamily="34" charset="0"/>
                <a:cs typeface="Arial" panose="020B0604020202020204" pitchFamily="34" charset="0"/>
              </a:rPr>
              <a:t>Employer contribution rate is 8%. </a:t>
            </a:r>
          </a:p>
        </p:txBody>
      </p:sp>
      <p:sp>
        <p:nvSpPr>
          <p:cNvPr id="3" name="Rectangle 2">
            <a:extLst>
              <a:ext uri="{FF2B5EF4-FFF2-40B4-BE49-F238E27FC236}">
                <a16:creationId xmlns:a16="http://schemas.microsoft.com/office/drawing/2014/main" id="{94A57019-E192-D022-F2F6-0F6747AC6EF0}"/>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7D5C781-5ABF-5819-F4E0-978D813AF684}"/>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Consider working extra-pay assignments to increase your account balance.</a:t>
            </a:r>
            <a:endParaRPr lang="en-US" sz="1600" dirty="0"/>
          </a:p>
        </p:txBody>
      </p:sp>
    </p:spTree>
    <p:extLst>
      <p:ext uri="{BB962C8B-B14F-4D97-AF65-F5344CB8AC3E}">
        <p14:creationId xmlns:p14="http://schemas.microsoft.com/office/powerpoint/2010/main" val="21868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a:extLst>
            <a:ext uri="{FF2B5EF4-FFF2-40B4-BE49-F238E27FC236}">
              <a16:creationId xmlns:a16="http://schemas.microsoft.com/office/drawing/2014/main" id="{F8E030DA-9992-1514-024D-546319352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331BAE-FFD8-7836-63AF-2FCDC2DF3576}"/>
              </a:ext>
            </a:extLst>
          </p:cNvPr>
          <p:cNvSpPr/>
          <p:nvPr/>
        </p:nvSpPr>
        <p:spPr>
          <a:xfrm rot="16200000">
            <a:off x="-2727830" y="2727832"/>
            <a:ext cx="6858000"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0A119BF-8D85-B7C2-D3B8-9926B2258D2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sp>
        <p:nvSpPr>
          <p:cNvPr id="2" name="Title 1">
            <a:extLst>
              <a:ext uri="{FF2B5EF4-FFF2-40B4-BE49-F238E27FC236}">
                <a16:creationId xmlns:a16="http://schemas.microsoft.com/office/drawing/2014/main" id="{3F9C1786-0C25-3641-34F5-8263D31367B8}"/>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three</a:t>
            </a:r>
          </a:p>
          <a:p>
            <a:pPr algn="l"/>
            <a:r>
              <a:rPr lang="en-US" sz="5800" dirty="0">
                <a:solidFill>
                  <a:schemeClr val="bg1"/>
                </a:solidFill>
                <a:latin typeface="Arial" panose="020B0604020202020204" pitchFamily="34" charset="0"/>
                <a:cs typeface="Arial" panose="020B0604020202020204" pitchFamily="34" charset="0"/>
              </a:rPr>
              <a:t>Social Security rules</a:t>
            </a:r>
          </a:p>
        </p:txBody>
      </p:sp>
      <p:cxnSp>
        <p:nvCxnSpPr>
          <p:cNvPr id="5" name="Straight Connector 4">
            <a:extLst>
              <a:ext uri="{FF2B5EF4-FFF2-40B4-BE49-F238E27FC236}">
                <a16:creationId xmlns:a16="http://schemas.microsoft.com/office/drawing/2014/main" id="{C42B52D2-57CE-123B-43AF-EA56ADDF0363}"/>
              </a:ext>
            </a:extLst>
          </p:cNvPr>
          <p:cNvCxnSpPr>
            <a:cxnSpLocks/>
          </p:cNvCxnSpPr>
          <p:nvPr/>
        </p:nvCxnSpPr>
        <p:spPr>
          <a:xfrm>
            <a:off x="0" y="1175918"/>
            <a:ext cx="154114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AD50B3-3025-8372-0C80-D70ED9520B51}"/>
              </a:ext>
            </a:extLst>
          </p:cNvPr>
          <p:cNvCxnSpPr>
            <a:cxnSpLocks/>
          </p:cNvCxnSpPr>
          <p:nvPr/>
        </p:nvCxnSpPr>
        <p:spPr>
          <a:xfrm>
            <a:off x="2575859" y="5434534"/>
            <a:ext cx="9616141"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4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013EC8-12F3-AD55-7979-E42E94B5BF04}"/>
              </a:ext>
            </a:extLst>
          </p:cNvPr>
          <p:cNvSpPr/>
          <p:nvPr/>
        </p:nvSpPr>
        <p:spPr>
          <a:xfrm>
            <a:off x="0" y="1794015"/>
            <a:ext cx="12192000" cy="323339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3045E"/>
              </a:solidFill>
            </a:endParaRPr>
          </a:p>
        </p:txBody>
      </p:sp>
      <p:sp>
        <p:nvSpPr>
          <p:cNvPr id="6" name="Title 1">
            <a:extLst>
              <a:ext uri="{FF2B5EF4-FFF2-40B4-BE49-F238E27FC236}">
                <a16:creationId xmlns:a16="http://schemas.microsoft.com/office/drawing/2014/main" id="{C8A45349-A52D-0C57-9B26-0789B49986FF}"/>
              </a:ext>
            </a:extLst>
          </p:cNvPr>
          <p:cNvSpPr>
            <a:spLocks noGrp="1"/>
          </p:cNvSpPr>
          <p:nvPr>
            <p:ph type="title"/>
          </p:nvPr>
        </p:nvSpPr>
        <p:spPr>
          <a:xfrm>
            <a:off x="1130912" y="373779"/>
            <a:ext cx="8988552" cy="1325563"/>
          </a:xfrm>
        </p:spPr>
        <p:txBody>
          <a:bodyPr>
            <a:normAutofit/>
          </a:bodyPr>
          <a:lstStyle/>
          <a:p>
            <a:r>
              <a:rPr lang="en-US" sz="4200" b="1" dirty="0">
                <a:solidFill>
                  <a:srgbClr val="518159"/>
                </a:solidFill>
                <a:latin typeface="Arial" panose="020B0604020202020204" pitchFamily="34" charset="0"/>
                <a:cs typeface="Arial" panose="020B0604020202020204" pitchFamily="34" charset="0"/>
              </a:rPr>
              <a:t>Trust CalSTRS, </a:t>
            </a:r>
            <a:br>
              <a:rPr lang="en-US" sz="4200" b="1" dirty="0">
                <a:solidFill>
                  <a:srgbClr val="518159"/>
                </a:solidFill>
                <a:latin typeface="Arial" panose="020B0604020202020204" pitchFamily="34" charset="0"/>
                <a:cs typeface="Arial" panose="020B0604020202020204" pitchFamily="34" charset="0"/>
              </a:rPr>
            </a:br>
            <a:r>
              <a:rPr lang="en-US" sz="4200" b="1" dirty="0">
                <a:solidFill>
                  <a:srgbClr val="518159"/>
                </a:solidFill>
                <a:latin typeface="Arial" panose="020B0604020202020204" pitchFamily="34" charset="0"/>
                <a:cs typeface="Arial" panose="020B0604020202020204" pitchFamily="34" charset="0"/>
              </a:rPr>
              <a:t>not impersonators</a:t>
            </a:r>
          </a:p>
        </p:txBody>
      </p:sp>
      <p:sp>
        <p:nvSpPr>
          <p:cNvPr id="10" name="TextBox 9">
            <a:extLst>
              <a:ext uri="{FF2B5EF4-FFF2-40B4-BE49-F238E27FC236}">
                <a16:creationId xmlns:a16="http://schemas.microsoft.com/office/drawing/2014/main" id="{E25A5547-2157-2822-091B-B415DC28EDDD}"/>
              </a:ext>
            </a:extLst>
          </p:cNvPr>
          <p:cNvSpPr txBox="1"/>
          <p:nvPr/>
        </p:nvSpPr>
        <p:spPr>
          <a:xfrm>
            <a:off x="1130912" y="2116098"/>
            <a:ext cx="7126214" cy="400110"/>
          </a:xfrm>
          <a:prstGeom prst="rect">
            <a:avLst/>
          </a:prstGeom>
          <a:noFill/>
        </p:spPr>
        <p:txBody>
          <a:bodyPr wrap="square" rtlCol="0">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CalSTRS authorized representatives:</a:t>
            </a:r>
          </a:p>
        </p:txBody>
      </p:sp>
      <p:sp>
        <p:nvSpPr>
          <p:cNvPr id="11" name="TextBox 10">
            <a:extLst>
              <a:ext uri="{FF2B5EF4-FFF2-40B4-BE49-F238E27FC236}">
                <a16:creationId xmlns:a16="http://schemas.microsoft.com/office/drawing/2014/main" id="{4A3D8A3C-F57D-1378-0349-D7310441E27D}"/>
              </a:ext>
            </a:extLst>
          </p:cNvPr>
          <p:cNvSpPr txBox="1"/>
          <p:nvPr/>
        </p:nvSpPr>
        <p:spPr>
          <a:xfrm>
            <a:off x="1130912" y="2572914"/>
            <a:ext cx="9930175" cy="2246769"/>
          </a:xfrm>
          <a:prstGeom prst="rect">
            <a:avLst/>
          </a:prstGeom>
          <a:noFill/>
        </p:spPr>
        <p:txBody>
          <a:bodyPr wrap="square" numCol="2" spcCol="457200" rtlCol="0">
            <a:spAutoFit/>
          </a:bodyPr>
          <a:lstStyle/>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 not provide refreshments at offsite events.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 no sell insurance products.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Have access to your Pension2</a:t>
            </a:r>
            <a:r>
              <a:rPr lang="en-US" sz="2000" baseline="30000" dirty="0">
                <a:solidFill>
                  <a:schemeClr val="bg1"/>
                </a:solidFill>
              </a:rPr>
              <a:t>®</a:t>
            </a:r>
            <a:r>
              <a:rPr lang="en-US" sz="2000" dirty="0">
                <a:solidFill>
                  <a:schemeClr val="bg1"/>
                </a:solidFill>
                <a:latin typeface="Arial" panose="020B0604020202020204" pitchFamily="34" charset="0"/>
                <a:cs typeface="Arial" panose="020B0604020202020204" pitchFamily="34" charset="0"/>
              </a:rPr>
              <a:t> account information.</a:t>
            </a:r>
          </a:p>
        </p:txBody>
      </p:sp>
      <p:sp>
        <p:nvSpPr>
          <p:cNvPr id="4" name="TextBox 3">
            <a:extLst>
              <a:ext uri="{FF2B5EF4-FFF2-40B4-BE49-F238E27FC236}">
                <a16:creationId xmlns:a16="http://schemas.microsoft.com/office/drawing/2014/main" id="{D7B4012D-4A47-076C-514B-1DA17226D7F2}"/>
              </a:ext>
            </a:extLst>
          </p:cNvPr>
          <p:cNvSpPr txBox="1"/>
          <p:nvPr/>
        </p:nvSpPr>
        <p:spPr>
          <a:xfrm>
            <a:off x="1415515" y="5208390"/>
            <a:ext cx="4303967" cy="1277273"/>
          </a:xfrm>
          <a:prstGeom prst="rect">
            <a:avLst/>
          </a:prstGeom>
          <a:noFill/>
        </p:spPr>
        <p:txBody>
          <a:bodyPr wrap="square" rtlCol="0">
            <a:spAutoFit/>
          </a:bodyPr>
          <a:lstStyle/>
          <a:p>
            <a:pPr>
              <a:spcAft>
                <a:spcPts val="600"/>
              </a:spcAft>
            </a:pPr>
            <a:r>
              <a:rPr lang="en-US" dirty="0">
                <a:solidFill>
                  <a:srgbClr val="518159"/>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518159"/>
                </a:solidFill>
                <a:latin typeface="Arial" panose="020B0604020202020204" pitchFamily="34" charset="0"/>
                <a:cs typeface="Arial" panose="020B0604020202020204" pitchFamily="34" charset="0"/>
              </a:rPr>
              <a:t>Their names and photos are listed at</a:t>
            </a:r>
          </a:p>
          <a:p>
            <a:r>
              <a:rPr lang="en-US" b="1" dirty="0">
                <a:solidFill>
                  <a:srgbClr val="518159"/>
                </a:solidFill>
                <a:latin typeface="Arial" panose="020B0604020202020204" pitchFamily="34" charset="0"/>
                <a:cs typeface="Arial" panose="020B0604020202020204" pitchFamily="34" charset="0"/>
              </a:rPr>
              <a:t>CalSTRS.com/trust-CalSTRS</a:t>
            </a:r>
            <a:r>
              <a:rPr lang="en-US" dirty="0">
                <a:solidFill>
                  <a:srgbClr val="518159"/>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E20FC112-3D20-A684-0263-6D4FD651046B}"/>
              </a:ext>
            </a:extLst>
          </p:cNvPr>
          <p:cNvSpPr txBox="1"/>
          <p:nvPr/>
        </p:nvSpPr>
        <p:spPr>
          <a:xfrm>
            <a:off x="6526200" y="5385361"/>
            <a:ext cx="4507992" cy="923330"/>
          </a:xfrm>
          <a:prstGeom prst="rect">
            <a:avLst/>
          </a:prstGeom>
          <a:noFill/>
        </p:spPr>
        <p:txBody>
          <a:bodyPr wrap="square" rtlCol="0">
            <a:spAutoFit/>
          </a:bodyPr>
          <a:lstStyle/>
          <a:p>
            <a:pPr>
              <a:spcAft>
                <a:spcPts val="600"/>
              </a:spcAft>
            </a:pPr>
            <a:r>
              <a:rPr lang="en-US" dirty="0">
                <a:solidFill>
                  <a:srgbClr val="518159"/>
                </a:solidFill>
                <a:latin typeface="Arial" panose="020B0604020202020204" pitchFamily="34" charset="0"/>
                <a:cs typeface="Arial" panose="020B0604020202020204" pitchFamily="34" charset="0"/>
              </a:rPr>
              <a:t>To verify a CalSTRS representative, contact us at </a:t>
            </a:r>
            <a:r>
              <a:rPr lang="en-US" b="1" dirty="0">
                <a:solidFill>
                  <a:srgbClr val="518159"/>
                </a:solidFill>
                <a:latin typeface="Arial" panose="020B0604020202020204" pitchFamily="34" charset="0"/>
                <a:cs typeface="Arial" panose="020B0604020202020204" pitchFamily="34" charset="0"/>
              </a:rPr>
              <a:t>888-394-2060</a:t>
            </a:r>
            <a:r>
              <a:rPr lang="en-US" dirty="0">
                <a:solidFill>
                  <a:srgbClr val="518159"/>
                </a:solidFill>
                <a:latin typeface="Arial" panose="020B0604020202020204" pitchFamily="34" charset="0"/>
                <a:cs typeface="Arial" panose="020B0604020202020204" pitchFamily="34" charset="0"/>
              </a:rPr>
              <a:t> or </a:t>
            </a:r>
            <a:r>
              <a:rPr lang="en-US" b="1" dirty="0" err="1">
                <a:solidFill>
                  <a:srgbClr val="518159"/>
                </a:solidFill>
                <a:latin typeface="Arial" panose="020B0604020202020204" pitchFamily="34" charset="0"/>
                <a:cs typeface="Arial" panose="020B0604020202020204" pitchFamily="34" charset="0"/>
              </a:rPr>
              <a:t>RepCheck@CalSTRS.com</a:t>
            </a:r>
            <a:r>
              <a:rPr lang="en-US" dirty="0">
                <a:solidFill>
                  <a:srgbClr val="518159"/>
                </a:solidFill>
                <a:latin typeface="Arial" panose="020B0604020202020204"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A9B30CDD-3C56-967F-B9E8-A539AF2E7D85}"/>
              </a:ext>
            </a:extLst>
          </p:cNvPr>
          <p:cNvCxnSpPr>
            <a:cxnSpLocks/>
          </p:cNvCxnSpPr>
          <p:nvPr/>
        </p:nvCxnSpPr>
        <p:spPr>
          <a:xfrm>
            <a:off x="5970494" y="5211825"/>
            <a:ext cx="0" cy="128016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4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81BD-7387-C5BB-EAE1-3CC6929A706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83A903A-FE70-F991-6978-1B1ADF94B50C}"/>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4B09C2E-7CD0-77F5-5875-34D03026760D}"/>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cxnSp>
        <p:nvCxnSpPr>
          <p:cNvPr id="17" name="Straight Connector 16">
            <a:extLst>
              <a:ext uri="{FF2B5EF4-FFF2-40B4-BE49-F238E27FC236}">
                <a16:creationId xmlns:a16="http://schemas.microsoft.com/office/drawing/2014/main" id="{17AAA941-16BF-13F8-485C-F3B3444B500A}"/>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26F24515-8C83-C968-2385-51FCBAAC78B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True or false?</a:t>
            </a:r>
          </a:p>
        </p:txBody>
      </p:sp>
      <p:cxnSp>
        <p:nvCxnSpPr>
          <p:cNvPr id="4" name="Straight Connector 3">
            <a:extLst>
              <a:ext uri="{FF2B5EF4-FFF2-40B4-BE49-F238E27FC236}">
                <a16:creationId xmlns:a16="http://schemas.microsoft.com/office/drawing/2014/main" id="{29060A79-D6D6-995F-1E6F-D417DFC45E0B}"/>
              </a:ext>
            </a:extLst>
          </p:cNvPr>
          <p:cNvCxnSpPr>
            <a:cxnSpLocks/>
          </p:cNvCxnSpPr>
          <p:nvPr/>
        </p:nvCxnSpPr>
        <p:spPr>
          <a:xfrm>
            <a:off x="8087637" y="3930659"/>
            <a:ext cx="0" cy="911735"/>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08D4F4F-E9BE-4F8F-791F-2E9C4C4960C2}"/>
              </a:ext>
            </a:extLst>
          </p:cNvPr>
          <p:cNvGrpSpPr/>
          <p:nvPr/>
        </p:nvGrpSpPr>
        <p:grpSpPr>
          <a:xfrm>
            <a:off x="2828230" y="3392288"/>
            <a:ext cx="6535539" cy="1078288"/>
            <a:chOff x="1451225" y="3062046"/>
            <a:chExt cx="6535539" cy="1078288"/>
          </a:xfrm>
        </p:grpSpPr>
        <p:grpSp>
          <p:nvGrpSpPr>
            <p:cNvPr id="6" name="Group 5">
              <a:extLst>
                <a:ext uri="{FF2B5EF4-FFF2-40B4-BE49-F238E27FC236}">
                  <a16:creationId xmlns:a16="http://schemas.microsoft.com/office/drawing/2014/main" id="{6A512147-7FC3-1215-EB00-BC78B8EB6A11}"/>
                </a:ext>
              </a:extLst>
            </p:cNvPr>
            <p:cNvGrpSpPr/>
            <p:nvPr/>
          </p:nvGrpSpPr>
          <p:grpSpPr>
            <a:xfrm>
              <a:off x="5497132" y="3062046"/>
              <a:ext cx="2489632" cy="1078288"/>
              <a:chOff x="5497132" y="3062046"/>
              <a:chExt cx="2489632" cy="1078288"/>
            </a:xfrm>
          </p:grpSpPr>
          <p:sp>
            <p:nvSpPr>
              <p:cNvPr id="21" name="Rectangle 20">
                <a:extLst>
                  <a:ext uri="{FF2B5EF4-FFF2-40B4-BE49-F238E27FC236}">
                    <a16:creationId xmlns:a16="http://schemas.microsoft.com/office/drawing/2014/main" id="{886B5A7D-C208-E7D3-9668-F749B7B3398E}"/>
                  </a:ext>
                </a:extLst>
              </p:cNvPr>
              <p:cNvSpPr/>
              <p:nvPr/>
            </p:nvSpPr>
            <p:spPr>
              <a:xfrm>
                <a:off x="5497132" y="3124676"/>
                <a:ext cx="2427001" cy="10156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6FE3AFC-DEFF-42E8-1B90-55D171135D7D}"/>
                  </a:ext>
                </a:extLst>
              </p:cNvPr>
              <p:cNvSpPr txBox="1"/>
              <p:nvPr/>
            </p:nvSpPr>
            <p:spPr>
              <a:xfrm>
                <a:off x="5559763" y="3062046"/>
                <a:ext cx="2427001" cy="1015663"/>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False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9033417D-71A0-41BB-FB9C-859B8A7C3191}"/>
                </a:ext>
              </a:extLst>
            </p:cNvPr>
            <p:cNvGrpSpPr/>
            <p:nvPr/>
          </p:nvGrpSpPr>
          <p:grpSpPr>
            <a:xfrm>
              <a:off x="1451225" y="3062046"/>
              <a:ext cx="2489632" cy="1078288"/>
              <a:chOff x="1451225" y="3062046"/>
              <a:chExt cx="2489632" cy="1078288"/>
            </a:xfrm>
          </p:grpSpPr>
          <p:sp>
            <p:nvSpPr>
              <p:cNvPr id="19" name="Rectangle 18">
                <a:extLst>
                  <a:ext uri="{FF2B5EF4-FFF2-40B4-BE49-F238E27FC236}">
                    <a16:creationId xmlns:a16="http://schemas.microsoft.com/office/drawing/2014/main" id="{E863CCD0-678D-BBD7-C904-454BDCF7342F}"/>
                  </a:ext>
                </a:extLst>
              </p:cNvPr>
              <p:cNvSpPr/>
              <p:nvPr/>
            </p:nvSpPr>
            <p:spPr>
              <a:xfrm>
                <a:off x="1451225" y="3124676"/>
                <a:ext cx="2427001" cy="10156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9C9A33-4224-F349-A7AA-BC5B665B5AE6}"/>
                  </a:ext>
                </a:extLst>
              </p:cNvPr>
              <p:cNvSpPr txBox="1"/>
              <p:nvPr/>
            </p:nvSpPr>
            <p:spPr>
              <a:xfrm>
                <a:off x="1513856" y="3062046"/>
                <a:ext cx="2427001" cy="1015663"/>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True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FDD23A51-A25D-601F-C16B-C4A35207E257}"/>
              </a:ext>
            </a:extLst>
          </p:cNvPr>
          <p:cNvGrpSpPr/>
          <p:nvPr/>
        </p:nvGrpSpPr>
        <p:grpSpPr>
          <a:xfrm>
            <a:off x="6874137" y="3392288"/>
            <a:ext cx="2489632" cy="1078288"/>
            <a:chOff x="5649532" y="3214446"/>
            <a:chExt cx="2489632" cy="1078288"/>
          </a:xfrm>
        </p:grpSpPr>
        <p:sp>
          <p:nvSpPr>
            <p:cNvPr id="27" name="Rectangle 26">
              <a:extLst>
                <a:ext uri="{FF2B5EF4-FFF2-40B4-BE49-F238E27FC236}">
                  <a16:creationId xmlns:a16="http://schemas.microsoft.com/office/drawing/2014/main" id="{C67280BD-9019-FE74-07FC-033335C8BCDF}"/>
                </a:ext>
              </a:extLst>
            </p:cNvPr>
            <p:cNvSpPr/>
            <p:nvPr/>
          </p:nvSpPr>
          <p:spPr>
            <a:xfrm>
              <a:off x="5649532" y="3277076"/>
              <a:ext cx="2427001" cy="101565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E1EFF01-90A5-4B94-B7DC-3C0D857B7704}"/>
                </a:ext>
              </a:extLst>
            </p:cNvPr>
            <p:cNvSpPr txBox="1"/>
            <p:nvPr/>
          </p:nvSpPr>
          <p:spPr>
            <a:xfrm>
              <a:off x="5712163" y="3214446"/>
              <a:ext cx="2427001" cy="101566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False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
        <p:nvSpPr>
          <p:cNvPr id="29" name="Rectangle 28">
            <a:extLst>
              <a:ext uri="{FF2B5EF4-FFF2-40B4-BE49-F238E27FC236}">
                <a16:creationId xmlns:a16="http://schemas.microsoft.com/office/drawing/2014/main" id="{10A7DD31-98B1-11CA-8101-C327D490A7BF}"/>
              </a:ext>
            </a:extLst>
          </p:cNvPr>
          <p:cNvSpPr/>
          <p:nvPr/>
        </p:nvSpPr>
        <p:spPr>
          <a:xfrm>
            <a:off x="2828230" y="1608462"/>
            <a:ext cx="6535539"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F327797-5052-D55B-C84C-FCA7B6F66269}"/>
              </a:ext>
            </a:extLst>
          </p:cNvPr>
          <p:cNvSpPr/>
          <p:nvPr/>
        </p:nvSpPr>
        <p:spPr>
          <a:xfrm>
            <a:off x="2964496" y="1464598"/>
            <a:ext cx="626927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r>
              <a:rPr lang="en-US" sz="2600" b="1" dirty="0">
                <a:solidFill>
                  <a:schemeClr val="bg1"/>
                </a:solidFill>
                <a:latin typeface="Arial" panose="020B0604020202020204" pitchFamily="34" charset="0"/>
                <a:cs typeface="Arial" panose="020B0604020202020204" pitchFamily="34" charset="0"/>
              </a:rPr>
              <a:t>I contribute to Social Security for </a:t>
            </a:r>
            <a:br>
              <a:rPr lang="en-US" sz="2600" b="1" dirty="0">
                <a:solidFill>
                  <a:schemeClr val="bg1"/>
                </a:solidFill>
                <a:latin typeface="Arial" panose="020B0604020202020204" pitchFamily="34" charset="0"/>
                <a:cs typeface="Arial" panose="020B0604020202020204" pitchFamily="34" charset="0"/>
              </a:rPr>
            </a:br>
            <a:r>
              <a:rPr lang="en-US" sz="2600" b="1" dirty="0">
                <a:solidFill>
                  <a:schemeClr val="bg1"/>
                </a:solidFill>
                <a:latin typeface="Arial" panose="020B0604020202020204" pitchFamily="34" charset="0"/>
                <a:cs typeface="Arial" panose="020B0604020202020204" pitchFamily="34" charset="0"/>
              </a:rPr>
              <a:t>my CalSTRS-covered employment.</a:t>
            </a:r>
          </a:p>
        </p:txBody>
      </p:sp>
      <p:grpSp>
        <p:nvGrpSpPr>
          <p:cNvPr id="31" name="Group 30">
            <a:extLst>
              <a:ext uri="{FF2B5EF4-FFF2-40B4-BE49-F238E27FC236}">
                <a16:creationId xmlns:a16="http://schemas.microsoft.com/office/drawing/2014/main" id="{70695CBB-6158-A2B7-99E6-D91088E3EE85}"/>
              </a:ext>
            </a:extLst>
          </p:cNvPr>
          <p:cNvGrpSpPr/>
          <p:nvPr/>
        </p:nvGrpSpPr>
        <p:grpSpPr>
          <a:xfrm>
            <a:off x="5388624" y="4842394"/>
            <a:ext cx="5332716" cy="1265639"/>
            <a:chOff x="64092" y="3816958"/>
            <a:chExt cx="5332716" cy="1265639"/>
          </a:xfrm>
        </p:grpSpPr>
        <p:sp>
          <p:nvSpPr>
            <p:cNvPr id="32" name="Rectangle 31">
              <a:extLst>
                <a:ext uri="{FF2B5EF4-FFF2-40B4-BE49-F238E27FC236}">
                  <a16:creationId xmlns:a16="http://schemas.microsoft.com/office/drawing/2014/main" id="{F93F2DE9-A87D-21F0-D721-F60814D88552}"/>
                </a:ext>
              </a:extLst>
            </p:cNvPr>
            <p:cNvSpPr/>
            <p:nvPr/>
          </p:nvSpPr>
          <p:spPr>
            <a:xfrm>
              <a:off x="64092" y="3882268"/>
              <a:ext cx="5267406" cy="1200329"/>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43DADC4-2BD7-956A-FA6C-18887E0B0A51}"/>
                </a:ext>
              </a:extLst>
            </p:cNvPr>
            <p:cNvSpPr txBox="1"/>
            <p:nvPr/>
          </p:nvSpPr>
          <p:spPr>
            <a:xfrm>
              <a:off x="129402" y="3816958"/>
              <a:ext cx="5267406" cy="1200329"/>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Consider investing the 6.2% you would have contributed to Social Security to CalSTRS Pension2 or another supplemental savings account.</a:t>
              </a:r>
            </a:p>
            <a:p>
              <a:pPr algn="ct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2" presetClass="entr" presetSubtype="1"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p:tgtEl>
                                          <p:spTgt spid="4"/>
                                        </p:tgtEl>
                                        <p:attrNameLst>
                                          <p:attrName>ppt_y</p:attrName>
                                        </p:attrNameLst>
                                      </p:cBhvr>
                                      <p:tavLst>
                                        <p:tav tm="0">
                                          <p:val>
                                            <p:strVal val="#ppt_y-#ppt_h*1.125000"/>
                                          </p:val>
                                        </p:tav>
                                        <p:tav tm="100000">
                                          <p:val>
                                            <p:strVal val="#ppt_y"/>
                                          </p:val>
                                        </p:tav>
                                      </p:tavLst>
                                    </p:anim>
                                    <p:animEffect transition="in" filter="wipe(down)">
                                      <p:cBhvr>
                                        <p:cTn id="10" dur="500"/>
                                        <p:tgtEl>
                                          <p:spTgt spid="4"/>
                                        </p:tgtEl>
                                      </p:cBhvr>
                                    </p:animEffect>
                                  </p:childTnLst>
                                </p:cTn>
                              </p:par>
                              <p:par>
                                <p:cTn id="11" presetID="22" presetClass="entr" presetSubtype="1" fill="hold" nodeType="withEffect">
                                  <p:stCondLst>
                                    <p:cond delay="150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8205-7F49-3278-906F-84C8EF6D7E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E93EF42-AB3F-36B8-7453-9AC99B933450}"/>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66D4609-5115-7D0A-6876-9651BAAF7CEE}"/>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cxnSp>
        <p:nvCxnSpPr>
          <p:cNvPr id="6" name="Straight Connector 5">
            <a:extLst>
              <a:ext uri="{FF2B5EF4-FFF2-40B4-BE49-F238E27FC236}">
                <a16:creationId xmlns:a16="http://schemas.microsoft.com/office/drawing/2014/main" id="{B1EEAA70-BE24-AF73-A591-48D15524FB2B}"/>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303A604-65AF-726B-89C6-B84C7067F7E2}"/>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Social Security rules</a:t>
            </a:r>
          </a:p>
        </p:txBody>
      </p:sp>
      <p:sp>
        <p:nvSpPr>
          <p:cNvPr id="9" name="Rectangle 8">
            <a:extLst>
              <a:ext uri="{FF2B5EF4-FFF2-40B4-BE49-F238E27FC236}">
                <a16:creationId xmlns:a16="http://schemas.microsoft.com/office/drawing/2014/main" id="{0297BCE5-8F82-7AC5-EA29-8F8613E46C72}"/>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1AD86FA-A9BF-9ABB-58B3-3E55060D9F1C}"/>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Contact the Social Security Administration for more information.</a:t>
            </a:r>
            <a:endParaRPr lang="en-US" sz="1600" dirty="0"/>
          </a:p>
        </p:txBody>
      </p:sp>
      <p:sp>
        <p:nvSpPr>
          <p:cNvPr id="26" name="Rectangle 25">
            <a:extLst>
              <a:ext uri="{FF2B5EF4-FFF2-40B4-BE49-F238E27FC236}">
                <a16:creationId xmlns:a16="http://schemas.microsoft.com/office/drawing/2014/main" id="{7E0D8045-1D98-4E41-45D7-BBD4B578C418}"/>
              </a:ext>
            </a:extLst>
          </p:cNvPr>
          <p:cNvSpPr/>
          <p:nvPr/>
        </p:nvSpPr>
        <p:spPr>
          <a:xfrm>
            <a:off x="2255456" y="2336981"/>
            <a:ext cx="3682984" cy="247359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6639D7-BEC4-AF42-936F-0B975F8F9052}"/>
              </a:ext>
            </a:extLst>
          </p:cNvPr>
          <p:cNvSpPr/>
          <p:nvPr/>
        </p:nvSpPr>
        <p:spPr>
          <a:xfrm>
            <a:off x="2409315" y="2184581"/>
            <a:ext cx="3375267" cy="248883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A4A447F-5AEC-07FD-DAA2-E0B58BE2C75A}"/>
              </a:ext>
            </a:extLst>
          </p:cNvPr>
          <p:cNvSpPr txBox="1"/>
          <p:nvPr/>
        </p:nvSpPr>
        <p:spPr>
          <a:xfrm>
            <a:off x="2643891" y="2328676"/>
            <a:ext cx="2871216" cy="190821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Windfall Elimination Provision</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May reduce but </a:t>
            </a:r>
            <a:r>
              <a:rPr lang="en-US" b="1" dirty="0">
                <a:solidFill>
                  <a:schemeClr val="bg1"/>
                </a:solidFill>
                <a:latin typeface="Arial" panose="020B0604020202020204" pitchFamily="34" charset="0"/>
                <a:cs typeface="Arial" panose="020B0604020202020204" pitchFamily="34" charset="0"/>
              </a:rPr>
              <a:t>cannot eliminate</a:t>
            </a:r>
            <a:r>
              <a:rPr lang="en-US" dirty="0">
                <a:solidFill>
                  <a:schemeClr val="bg1"/>
                </a:solidFill>
                <a:latin typeface="Arial" panose="020B0604020202020204" pitchFamily="34" charset="0"/>
                <a:cs typeface="Arial" panose="020B0604020202020204" pitchFamily="34" charset="0"/>
              </a:rPr>
              <a:t> your earned Social Security benefit.</a:t>
            </a:r>
          </a:p>
        </p:txBody>
      </p:sp>
      <p:cxnSp>
        <p:nvCxnSpPr>
          <p:cNvPr id="29" name="Straight Connector 28">
            <a:extLst>
              <a:ext uri="{FF2B5EF4-FFF2-40B4-BE49-F238E27FC236}">
                <a16:creationId xmlns:a16="http://schemas.microsoft.com/office/drawing/2014/main" id="{85C4AED2-F4AC-D593-108E-4FDFD132FEF9}"/>
              </a:ext>
            </a:extLst>
          </p:cNvPr>
          <p:cNvCxnSpPr>
            <a:cxnSpLocks/>
          </p:cNvCxnSpPr>
          <p:nvPr/>
        </p:nvCxnSpPr>
        <p:spPr>
          <a:xfrm>
            <a:off x="2401115" y="3218644"/>
            <a:ext cx="303151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7E43F75-A354-6ED9-58D4-2462F3CB9E34}"/>
              </a:ext>
            </a:extLst>
          </p:cNvPr>
          <p:cNvSpPr/>
          <p:nvPr/>
        </p:nvSpPr>
        <p:spPr>
          <a:xfrm>
            <a:off x="6251508" y="2336981"/>
            <a:ext cx="3685032" cy="247359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DAFFCFE-BD5F-F6F1-00B4-D1FDCF76FE10}"/>
              </a:ext>
            </a:extLst>
          </p:cNvPr>
          <p:cNvSpPr/>
          <p:nvPr/>
        </p:nvSpPr>
        <p:spPr>
          <a:xfrm>
            <a:off x="6408263" y="2184581"/>
            <a:ext cx="3374136" cy="248883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8F66FA5-AD6B-D278-7B77-204038D1EFC7}"/>
              </a:ext>
            </a:extLst>
          </p:cNvPr>
          <p:cNvSpPr txBox="1"/>
          <p:nvPr/>
        </p:nvSpPr>
        <p:spPr>
          <a:xfrm>
            <a:off x="6642840" y="2328676"/>
            <a:ext cx="2871216" cy="218521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Government Pension Offset</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Reduces and </a:t>
            </a:r>
            <a:r>
              <a:rPr lang="en-US" b="1" dirty="0">
                <a:solidFill>
                  <a:schemeClr val="bg1"/>
                </a:solidFill>
                <a:latin typeface="Arial" panose="020B0604020202020204" pitchFamily="34" charset="0"/>
                <a:cs typeface="Arial" panose="020B0604020202020204" pitchFamily="34" charset="0"/>
              </a:rPr>
              <a:t>may eliminate</a:t>
            </a:r>
            <a:r>
              <a:rPr lang="en-US" dirty="0">
                <a:solidFill>
                  <a:schemeClr val="bg1"/>
                </a:solidFill>
                <a:latin typeface="Arial" panose="020B0604020202020204" pitchFamily="34" charset="0"/>
                <a:cs typeface="Arial" panose="020B0604020202020204" pitchFamily="34" charset="0"/>
              </a:rPr>
              <a:t> your spousal or widow/widower Social Security benefit.</a:t>
            </a:r>
          </a:p>
        </p:txBody>
      </p:sp>
      <p:cxnSp>
        <p:nvCxnSpPr>
          <p:cNvPr id="33" name="Straight Connector 32">
            <a:extLst>
              <a:ext uri="{FF2B5EF4-FFF2-40B4-BE49-F238E27FC236}">
                <a16:creationId xmlns:a16="http://schemas.microsoft.com/office/drawing/2014/main" id="{9A2609EF-91BA-6B21-89B5-B612B6434940}"/>
              </a:ext>
            </a:extLst>
          </p:cNvPr>
          <p:cNvCxnSpPr>
            <a:cxnSpLocks/>
          </p:cNvCxnSpPr>
          <p:nvPr/>
        </p:nvCxnSpPr>
        <p:spPr>
          <a:xfrm>
            <a:off x="6400063" y="3218644"/>
            <a:ext cx="3035808"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9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wipe(left)">
                                      <p:cBhvr>
                                        <p:cTn id="7" dur="1000"/>
                                        <p:tgtEl>
                                          <p:spTgt spid="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wipe(left)">
                                      <p:cBhvr>
                                        <p:cTn id="12" dur="10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a:extLst>
            <a:ext uri="{FF2B5EF4-FFF2-40B4-BE49-F238E27FC236}">
              <a16:creationId xmlns:a16="http://schemas.microsoft.com/office/drawing/2014/main" id="{2639E8A1-FF4C-8F52-D2BD-B7EC61CEE82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5237E4-9AC9-B341-DC1D-82310769AEBA}"/>
              </a:ext>
            </a:extLst>
          </p:cNvPr>
          <p:cNvSpPr/>
          <p:nvPr/>
        </p:nvSpPr>
        <p:spPr>
          <a:xfrm rot="16200000">
            <a:off x="-2727830" y="2727832"/>
            <a:ext cx="6858000"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C6AAE2C-E919-D146-EDBC-A96C45EEA387}"/>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sp>
        <p:nvSpPr>
          <p:cNvPr id="2" name="Title 1">
            <a:extLst>
              <a:ext uri="{FF2B5EF4-FFF2-40B4-BE49-F238E27FC236}">
                <a16:creationId xmlns:a16="http://schemas.microsoft.com/office/drawing/2014/main" id="{6873B42B-6B99-FB88-6985-5927D3B84BCD}"/>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four</a:t>
            </a:r>
          </a:p>
          <a:p>
            <a:pPr algn="l"/>
            <a:r>
              <a:rPr lang="en-US" sz="5800" dirty="0">
                <a:solidFill>
                  <a:schemeClr val="bg1"/>
                </a:solidFill>
                <a:latin typeface="Arial" panose="020B0604020202020204" pitchFamily="34" charset="0"/>
                <a:cs typeface="Arial" panose="020B0604020202020204" pitchFamily="34" charset="0"/>
              </a:rPr>
              <a:t>Retirement benefits</a:t>
            </a:r>
          </a:p>
        </p:txBody>
      </p:sp>
      <p:cxnSp>
        <p:nvCxnSpPr>
          <p:cNvPr id="5" name="Straight Connector 4">
            <a:extLst>
              <a:ext uri="{FF2B5EF4-FFF2-40B4-BE49-F238E27FC236}">
                <a16:creationId xmlns:a16="http://schemas.microsoft.com/office/drawing/2014/main" id="{19343C1B-09C3-362A-C2C0-629DA1BA5B50}"/>
              </a:ext>
            </a:extLst>
          </p:cNvPr>
          <p:cNvCxnSpPr>
            <a:cxnSpLocks/>
          </p:cNvCxnSpPr>
          <p:nvPr/>
        </p:nvCxnSpPr>
        <p:spPr>
          <a:xfrm>
            <a:off x="0" y="1175918"/>
            <a:ext cx="154114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844DCB-18B0-AFE7-A52A-01CA139B923C}"/>
              </a:ext>
            </a:extLst>
          </p:cNvPr>
          <p:cNvCxnSpPr>
            <a:cxnSpLocks/>
          </p:cNvCxnSpPr>
          <p:nvPr/>
        </p:nvCxnSpPr>
        <p:spPr>
          <a:xfrm>
            <a:off x="2575859" y="5434534"/>
            <a:ext cx="9616141"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E67D0B-10BC-A675-7402-5FB7B275EAB5}"/>
              </a:ext>
            </a:extLst>
          </p:cNvPr>
          <p:cNvSpPr/>
          <p:nvPr/>
        </p:nvSpPr>
        <p:spPr>
          <a:xfrm>
            <a:off x="0" y="2546840"/>
            <a:ext cx="12192000" cy="294835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25CFA2-0569-04EF-E383-763F88771458}"/>
              </a:ext>
            </a:extLst>
          </p:cNvPr>
          <p:cNvCxnSpPr>
            <a:cxnSpLocks/>
          </p:cNvCxnSpPr>
          <p:nvPr/>
        </p:nvCxnSpPr>
        <p:spPr>
          <a:xfrm>
            <a:off x="1985556" y="2983973"/>
            <a:ext cx="1020644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2BF1FE6-3E06-F05F-5956-7C966D183E4F}"/>
              </a:ext>
            </a:extLst>
          </p:cNvPr>
          <p:cNvGrpSpPr/>
          <p:nvPr/>
        </p:nvGrpSpPr>
        <p:grpSpPr>
          <a:xfrm>
            <a:off x="8336596" y="3489076"/>
            <a:ext cx="1869847" cy="1072666"/>
            <a:chOff x="1518134" y="3815862"/>
            <a:chExt cx="2039820" cy="1072666"/>
          </a:xfrm>
        </p:grpSpPr>
        <p:sp>
          <p:nvSpPr>
            <p:cNvPr id="7" name="Rectangle 6">
              <a:extLst>
                <a:ext uri="{FF2B5EF4-FFF2-40B4-BE49-F238E27FC236}">
                  <a16:creationId xmlns:a16="http://schemas.microsoft.com/office/drawing/2014/main" id="{5E89512F-5A01-A219-5575-8914C19919D5}"/>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4DE3526-C515-A62F-56CF-86845CE9AAD1}"/>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Health benefits</a:t>
              </a:r>
            </a:p>
          </p:txBody>
        </p:sp>
      </p:grpSp>
      <p:grpSp>
        <p:nvGrpSpPr>
          <p:cNvPr id="9" name="Group 8">
            <a:extLst>
              <a:ext uri="{FF2B5EF4-FFF2-40B4-BE49-F238E27FC236}">
                <a16:creationId xmlns:a16="http://schemas.microsoft.com/office/drawing/2014/main" id="{96562E15-4695-F81D-0295-B31BF12E1234}"/>
              </a:ext>
            </a:extLst>
          </p:cNvPr>
          <p:cNvGrpSpPr/>
          <p:nvPr/>
        </p:nvGrpSpPr>
        <p:grpSpPr>
          <a:xfrm>
            <a:off x="6220580" y="3489076"/>
            <a:ext cx="1869847" cy="1072666"/>
            <a:chOff x="1518134" y="3815862"/>
            <a:chExt cx="2039820" cy="1072666"/>
          </a:xfrm>
        </p:grpSpPr>
        <p:sp>
          <p:nvSpPr>
            <p:cNvPr id="10" name="Rectangle 9">
              <a:extLst>
                <a:ext uri="{FF2B5EF4-FFF2-40B4-BE49-F238E27FC236}">
                  <a16:creationId xmlns:a16="http://schemas.microsoft.com/office/drawing/2014/main" id="{E44283A4-746C-22FD-24C4-CF9FBEA0ED98}"/>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73D24F-6399-2289-D9E7-C3E04CBE1DC4}"/>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Survivor benefits</a:t>
              </a:r>
            </a:p>
          </p:txBody>
        </p:sp>
      </p:grpSp>
      <p:grpSp>
        <p:nvGrpSpPr>
          <p:cNvPr id="12" name="Group 11">
            <a:extLst>
              <a:ext uri="{FF2B5EF4-FFF2-40B4-BE49-F238E27FC236}">
                <a16:creationId xmlns:a16="http://schemas.microsoft.com/office/drawing/2014/main" id="{7D21D076-D2E1-0DF0-AE34-AD53F04D0F03}"/>
              </a:ext>
            </a:extLst>
          </p:cNvPr>
          <p:cNvGrpSpPr/>
          <p:nvPr/>
        </p:nvGrpSpPr>
        <p:grpSpPr>
          <a:xfrm>
            <a:off x="4103068" y="3489076"/>
            <a:ext cx="1869847" cy="1072666"/>
            <a:chOff x="1518134" y="3815862"/>
            <a:chExt cx="2039820" cy="1072666"/>
          </a:xfrm>
        </p:grpSpPr>
        <p:sp>
          <p:nvSpPr>
            <p:cNvPr id="13" name="Rectangle 12">
              <a:extLst>
                <a:ext uri="{FF2B5EF4-FFF2-40B4-BE49-F238E27FC236}">
                  <a16:creationId xmlns:a16="http://schemas.microsoft.com/office/drawing/2014/main" id="{E703FF04-C54A-3441-1CE5-B5C219B35425}"/>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A681BF-75DA-B7F4-0C11-2EB90CF654B9}"/>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Disability benefits</a:t>
              </a:r>
            </a:p>
          </p:txBody>
        </p:sp>
      </p:grpSp>
      <p:grpSp>
        <p:nvGrpSpPr>
          <p:cNvPr id="15" name="Group 14">
            <a:extLst>
              <a:ext uri="{FF2B5EF4-FFF2-40B4-BE49-F238E27FC236}">
                <a16:creationId xmlns:a16="http://schemas.microsoft.com/office/drawing/2014/main" id="{42749777-9A41-C4CE-808A-448746A07801}"/>
              </a:ext>
            </a:extLst>
          </p:cNvPr>
          <p:cNvGrpSpPr/>
          <p:nvPr/>
        </p:nvGrpSpPr>
        <p:grpSpPr>
          <a:xfrm>
            <a:off x="1985556" y="3489076"/>
            <a:ext cx="1869847" cy="1072666"/>
            <a:chOff x="1518134" y="3815862"/>
            <a:chExt cx="2039820" cy="1072666"/>
          </a:xfrm>
        </p:grpSpPr>
        <p:sp>
          <p:nvSpPr>
            <p:cNvPr id="16" name="Rectangle 15">
              <a:extLst>
                <a:ext uri="{FF2B5EF4-FFF2-40B4-BE49-F238E27FC236}">
                  <a16:creationId xmlns:a16="http://schemas.microsoft.com/office/drawing/2014/main" id="{BF9B967F-9504-8521-CD67-B85F583E8275}"/>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E7FB90-B7EF-0E6E-B5E1-ECE52268861A}"/>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Retirement benefits</a:t>
              </a:r>
            </a:p>
          </p:txBody>
        </p:sp>
      </p:grpSp>
      <p:cxnSp>
        <p:nvCxnSpPr>
          <p:cNvPr id="18" name="Straight Connector 17">
            <a:extLst>
              <a:ext uri="{FF2B5EF4-FFF2-40B4-BE49-F238E27FC236}">
                <a16:creationId xmlns:a16="http://schemas.microsoft.com/office/drawing/2014/main" id="{D2E17143-99AB-079F-CC1E-1F0C5FF066A9}"/>
              </a:ext>
            </a:extLst>
          </p:cNvPr>
          <p:cNvCxnSpPr>
            <a:cxnSpLocks/>
          </p:cNvCxnSpPr>
          <p:nvPr/>
        </p:nvCxnSpPr>
        <p:spPr>
          <a:xfrm>
            <a:off x="0" y="5041373"/>
            <a:ext cx="1020493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EE33C93-0C28-F367-AD67-7F9442BE3D2B}"/>
              </a:ext>
            </a:extLst>
          </p:cNvPr>
          <p:cNvSpPr txBox="1">
            <a:spLocks/>
          </p:cNvSpPr>
          <p:nvPr/>
        </p:nvSpPr>
        <p:spPr>
          <a:xfrm>
            <a:off x="1985555" y="424910"/>
            <a:ext cx="8682445" cy="1963610"/>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2400"/>
              </a:spcAft>
            </a:pPr>
            <a:r>
              <a:rPr lang="en-US" sz="6000" b="1" dirty="0">
                <a:solidFill>
                  <a:schemeClr val="bg1"/>
                </a:solidFill>
                <a:latin typeface="Arial" panose="020B0604020202020204" pitchFamily="34" charset="0"/>
                <a:cs typeface="Arial" panose="020B0604020202020204" pitchFamily="34" charset="0"/>
              </a:rPr>
              <a:t>What types of benefits are offered by CalSTRS?</a:t>
            </a:r>
          </a:p>
        </p:txBody>
      </p:sp>
      <p:grpSp>
        <p:nvGrpSpPr>
          <p:cNvPr id="20" name="Group 19">
            <a:extLst>
              <a:ext uri="{FF2B5EF4-FFF2-40B4-BE49-F238E27FC236}">
                <a16:creationId xmlns:a16="http://schemas.microsoft.com/office/drawing/2014/main" id="{247B7B15-CDED-D326-ED88-C9CA18576CD7}"/>
              </a:ext>
            </a:extLst>
          </p:cNvPr>
          <p:cNvGrpSpPr/>
          <p:nvPr/>
        </p:nvGrpSpPr>
        <p:grpSpPr>
          <a:xfrm>
            <a:off x="6220579" y="3489076"/>
            <a:ext cx="1869847" cy="1072666"/>
            <a:chOff x="1518134" y="3815862"/>
            <a:chExt cx="2039820" cy="1072666"/>
          </a:xfrm>
        </p:grpSpPr>
        <p:sp>
          <p:nvSpPr>
            <p:cNvPr id="21" name="Rectangle 20">
              <a:extLst>
                <a:ext uri="{FF2B5EF4-FFF2-40B4-BE49-F238E27FC236}">
                  <a16:creationId xmlns:a16="http://schemas.microsoft.com/office/drawing/2014/main" id="{128B6B96-52C7-44B4-C02B-20882DA9BF93}"/>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F1E3E0-E6D3-078C-B0E2-3ED78F8B1893}"/>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12D18"/>
                  </a:solidFill>
                  <a:latin typeface="Arial" panose="020B0604020202020204" pitchFamily="34" charset="0"/>
                  <a:cs typeface="Arial" panose="020B0604020202020204" pitchFamily="34" charset="0"/>
                </a:rPr>
                <a:t>Survivor benefits</a:t>
              </a:r>
            </a:p>
          </p:txBody>
        </p:sp>
      </p:grpSp>
      <p:grpSp>
        <p:nvGrpSpPr>
          <p:cNvPr id="23" name="Group 22">
            <a:extLst>
              <a:ext uri="{FF2B5EF4-FFF2-40B4-BE49-F238E27FC236}">
                <a16:creationId xmlns:a16="http://schemas.microsoft.com/office/drawing/2014/main" id="{01DDDD3C-C4CA-407A-0745-5F28D50260C5}"/>
              </a:ext>
            </a:extLst>
          </p:cNvPr>
          <p:cNvGrpSpPr/>
          <p:nvPr/>
        </p:nvGrpSpPr>
        <p:grpSpPr>
          <a:xfrm>
            <a:off x="4103067" y="3489076"/>
            <a:ext cx="1869847" cy="1072666"/>
            <a:chOff x="1518134" y="3815862"/>
            <a:chExt cx="2039820" cy="1072666"/>
          </a:xfrm>
        </p:grpSpPr>
        <p:sp>
          <p:nvSpPr>
            <p:cNvPr id="24" name="Rectangle 23">
              <a:extLst>
                <a:ext uri="{FF2B5EF4-FFF2-40B4-BE49-F238E27FC236}">
                  <a16:creationId xmlns:a16="http://schemas.microsoft.com/office/drawing/2014/main" id="{8B5341E3-CAA8-AD62-97DB-009B333538FA}"/>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185300-DB27-FF7B-72F1-F863AA8D1CBD}"/>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12D18"/>
                  </a:solidFill>
                  <a:latin typeface="Arial" panose="020B0604020202020204" pitchFamily="34" charset="0"/>
                  <a:cs typeface="Arial" panose="020B0604020202020204" pitchFamily="34" charset="0"/>
                </a:rPr>
                <a:t>Disability benefits</a:t>
              </a:r>
            </a:p>
          </p:txBody>
        </p:sp>
      </p:grpSp>
      <p:grpSp>
        <p:nvGrpSpPr>
          <p:cNvPr id="26" name="Group 25">
            <a:extLst>
              <a:ext uri="{FF2B5EF4-FFF2-40B4-BE49-F238E27FC236}">
                <a16:creationId xmlns:a16="http://schemas.microsoft.com/office/drawing/2014/main" id="{FBDEFFDC-7102-CB11-E04F-EC674CADD540}"/>
              </a:ext>
            </a:extLst>
          </p:cNvPr>
          <p:cNvGrpSpPr/>
          <p:nvPr/>
        </p:nvGrpSpPr>
        <p:grpSpPr>
          <a:xfrm>
            <a:off x="1985555" y="3489076"/>
            <a:ext cx="1869847" cy="1072666"/>
            <a:chOff x="1518134" y="3815862"/>
            <a:chExt cx="2039820" cy="1072666"/>
          </a:xfrm>
        </p:grpSpPr>
        <p:sp>
          <p:nvSpPr>
            <p:cNvPr id="27" name="Rectangle 26">
              <a:extLst>
                <a:ext uri="{FF2B5EF4-FFF2-40B4-BE49-F238E27FC236}">
                  <a16:creationId xmlns:a16="http://schemas.microsoft.com/office/drawing/2014/main" id="{441C4572-2806-9204-07F2-322A98B8576B}"/>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58B198A-25FA-6273-E8B5-578273795F8F}"/>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12D18"/>
                  </a:solidFill>
                  <a:latin typeface="Arial" panose="020B0604020202020204" pitchFamily="34" charset="0"/>
                  <a:cs typeface="Arial" panose="020B0604020202020204" pitchFamily="34" charset="0"/>
                </a:rPr>
                <a:t>Retirement benefits</a:t>
              </a:r>
            </a:p>
          </p:txBody>
        </p:sp>
      </p:grpSp>
      <p:sp>
        <p:nvSpPr>
          <p:cNvPr id="30" name="Rectangle 29">
            <a:extLst>
              <a:ext uri="{FF2B5EF4-FFF2-40B4-BE49-F238E27FC236}">
                <a16:creationId xmlns:a16="http://schemas.microsoft.com/office/drawing/2014/main" id="{A076CB9F-513B-8A4C-95CC-3B521CB4E651}"/>
              </a:ext>
            </a:extLst>
          </p:cNvPr>
          <p:cNvSpPr/>
          <p:nvPr/>
        </p:nvSpPr>
        <p:spPr>
          <a:xfrm>
            <a:off x="8393020" y="3489071"/>
            <a:ext cx="1816112" cy="1019908"/>
          </a:xfrm>
          <a:prstGeom prst="rect">
            <a:avLst/>
          </a:prstGeom>
          <a:solidFill>
            <a:srgbClr val="112D18">
              <a:alpha val="801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97713F0-F5A5-5760-1B76-C0DC345A2D67}"/>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Check with your employer about health benefit coverage in retirement.</a:t>
            </a:r>
            <a:endParaRPr lang="en-US" sz="1600" dirty="0"/>
          </a:p>
        </p:txBody>
      </p:sp>
    </p:spTree>
    <p:extLst>
      <p:ext uri="{BB962C8B-B14F-4D97-AF65-F5344CB8AC3E}">
        <p14:creationId xmlns:p14="http://schemas.microsoft.com/office/powerpoint/2010/main" val="225212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000"/>
                            </p:stCondLst>
                            <p:childTnLst>
                              <p:par>
                                <p:cTn id="21" presetID="22" presetClass="entr" presetSubtype="8" fill="hold" grpId="0" nodeType="afterEffect">
                                  <p:stCondLst>
                                    <p:cond delay="25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AD49A-EBBC-DCF9-EF33-3A7EC0A1DF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0D5AA7-1774-5CC1-9AEB-87B440D42743}"/>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06FD7D-5C9D-0652-FEA8-253132B59075}"/>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DCF75C33-BE4B-AC2D-17F0-6C20F80CA376}"/>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13BF7F8-15F0-586D-B948-1ED0BA1ECE4B}"/>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Service retirement eligibility</a:t>
            </a:r>
          </a:p>
        </p:txBody>
      </p:sp>
      <p:sp>
        <p:nvSpPr>
          <p:cNvPr id="28" name="Rectangle 27">
            <a:extLst>
              <a:ext uri="{FF2B5EF4-FFF2-40B4-BE49-F238E27FC236}">
                <a16:creationId xmlns:a16="http://schemas.microsoft.com/office/drawing/2014/main" id="{CD2FC605-B3C5-6837-F097-8C78BBEC896B}"/>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C56799C-F752-2EF5-A4CF-9BEA0DDB8041}"/>
              </a:ext>
            </a:extLst>
          </p:cNvPr>
          <p:cNvSpPr txBox="1"/>
          <p:nvPr/>
        </p:nvSpPr>
        <p:spPr>
          <a:xfrm>
            <a:off x="284724" y="6386362"/>
            <a:ext cx="11754067"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See the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 for more information.</a:t>
            </a:r>
            <a:endParaRPr lang="en-US" sz="1600" dirty="0"/>
          </a:p>
        </p:txBody>
      </p:sp>
      <p:sp>
        <p:nvSpPr>
          <p:cNvPr id="2" name="Rectangle 1">
            <a:extLst>
              <a:ext uri="{FF2B5EF4-FFF2-40B4-BE49-F238E27FC236}">
                <a16:creationId xmlns:a16="http://schemas.microsoft.com/office/drawing/2014/main" id="{0B8EE2FD-A556-D8E0-6217-FA2658FBE1BB}"/>
              </a:ext>
            </a:extLst>
          </p:cNvPr>
          <p:cNvSpPr/>
          <p:nvPr/>
        </p:nvSpPr>
        <p:spPr>
          <a:xfrm>
            <a:off x="2597773" y="1682876"/>
            <a:ext cx="3283096" cy="224373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47F58A7-1DAD-CA94-19FF-F9A77A55163C}"/>
              </a:ext>
            </a:extLst>
          </p:cNvPr>
          <p:cNvSpPr/>
          <p:nvPr/>
        </p:nvSpPr>
        <p:spPr>
          <a:xfrm>
            <a:off x="2734934" y="1530476"/>
            <a:ext cx="3008774" cy="22575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495E52-9C32-BBC2-123F-6848AD6723A2}"/>
              </a:ext>
            </a:extLst>
          </p:cNvPr>
          <p:cNvSpPr txBox="1"/>
          <p:nvPr/>
        </p:nvSpPr>
        <p:spPr>
          <a:xfrm>
            <a:off x="2969511" y="1674570"/>
            <a:ext cx="2514306"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Minimum requirements</a:t>
            </a:r>
          </a:p>
          <a:p>
            <a:pPr>
              <a:spcAft>
                <a:spcPts val="2400"/>
              </a:spcAft>
            </a:pPr>
            <a:r>
              <a:rPr lang="en-US" dirty="0">
                <a:solidFill>
                  <a:schemeClr val="bg1"/>
                </a:solidFill>
                <a:latin typeface="Arial" panose="020B0604020202020204" pitchFamily="34" charset="0"/>
                <a:cs typeface="Arial" panose="020B0604020202020204" pitchFamily="34" charset="0"/>
              </a:rPr>
              <a:t>Age 55 with five years of service credit.</a:t>
            </a:r>
          </a:p>
        </p:txBody>
      </p:sp>
      <p:cxnSp>
        <p:nvCxnSpPr>
          <p:cNvPr id="19" name="Straight Connector 18">
            <a:extLst>
              <a:ext uri="{FF2B5EF4-FFF2-40B4-BE49-F238E27FC236}">
                <a16:creationId xmlns:a16="http://schemas.microsoft.com/office/drawing/2014/main" id="{B7C46F92-4B1B-0ACA-39C9-DB16D774C3BA}"/>
              </a:ext>
            </a:extLst>
          </p:cNvPr>
          <p:cNvCxnSpPr>
            <a:cxnSpLocks/>
          </p:cNvCxnSpPr>
          <p:nvPr/>
        </p:nvCxnSpPr>
        <p:spPr>
          <a:xfrm>
            <a:off x="2726733" y="2564538"/>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E141F67-8E31-4333-13C6-6B1264243009}"/>
              </a:ext>
            </a:extLst>
          </p:cNvPr>
          <p:cNvSpPr/>
          <p:nvPr/>
        </p:nvSpPr>
        <p:spPr>
          <a:xfrm>
            <a:off x="2597773" y="4432965"/>
            <a:ext cx="6996454"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D2D5A53-F741-1E50-4BDA-1C9247641B91}"/>
              </a:ext>
            </a:extLst>
          </p:cNvPr>
          <p:cNvSpPr/>
          <p:nvPr/>
        </p:nvSpPr>
        <p:spPr>
          <a:xfrm>
            <a:off x="2728699" y="4280565"/>
            <a:ext cx="672836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77241A6-9D60-A6EB-7A28-CE2880885B76}"/>
              </a:ext>
            </a:extLst>
          </p:cNvPr>
          <p:cNvSpPr txBox="1"/>
          <p:nvPr/>
        </p:nvSpPr>
        <p:spPr>
          <a:xfrm>
            <a:off x="2969511" y="4377583"/>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Concurrent retirement</a:t>
            </a:r>
          </a:p>
          <a:p>
            <a:pPr>
              <a:spcAft>
                <a:spcPts val="2400"/>
              </a:spcAft>
            </a:pPr>
            <a:r>
              <a:rPr lang="en-US" dirty="0">
                <a:solidFill>
                  <a:schemeClr val="bg1"/>
                </a:solidFill>
                <a:latin typeface="Arial" panose="020B0604020202020204" pitchFamily="34" charset="0"/>
                <a:cs typeface="Arial" panose="020B0604020202020204" pitchFamily="34" charset="0"/>
              </a:rPr>
              <a:t>Age 55 with fewer than five years of service credit if retiring concurrently from certain other retirement systems.</a:t>
            </a:r>
          </a:p>
        </p:txBody>
      </p:sp>
      <p:cxnSp>
        <p:nvCxnSpPr>
          <p:cNvPr id="25" name="Straight Connector 24">
            <a:extLst>
              <a:ext uri="{FF2B5EF4-FFF2-40B4-BE49-F238E27FC236}">
                <a16:creationId xmlns:a16="http://schemas.microsoft.com/office/drawing/2014/main" id="{00EB9FAB-8089-2CEF-4F55-72BC0D3DD6EE}"/>
              </a:ext>
            </a:extLst>
          </p:cNvPr>
          <p:cNvCxnSpPr>
            <a:cxnSpLocks/>
          </p:cNvCxnSpPr>
          <p:nvPr/>
        </p:nvCxnSpPr>
        <p:spPr>
          <a:xfrm>
            <a:off x="2720499" y="4920655"/>
            <a:ext cx="62529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2999491-98C9-249D-9AF6-3DE75FAEE7A6}"/>
              </a:ext>
            </a:extLst>
          </p:cNvPr>
          <p:cNvSpPr/>
          <p:nvPr/>
        </p:nvSpPr>
        <p:spPr>
          <a:xfrm>
            <a:off x="6311131" y="1682876"/>
            <a:ext cx="3283096" cy="2249865"/>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310A22-3FF4-B9E0-1FA0-07503F004109}"/>
              </a:ext>
            </a:extLst>
          </p:cNvPr>
          <p:cNvSpPr/>
          <p:nvPr/>
        </p:nvSpPr>
        <p:spPr>
          <a:xfrm>
            <a:off x="6454528" y="1530476"/>
            <a:ext cx="3008774" cy="22575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E2C568B-C01A-5B3F-66D9-3B51AFB9D921}"/>
              </a:ext>
            </a:extLst>
          </p:cNvPr>
          <p:cNvSpPr txBox="1"/>
          <p:nvPr/>
        </p:nvSpPr>
        <p:spPr>
          <a:xfrm>
            <a:off x="6689105" y="1674570"/>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Early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retirement</a:t>
            </a:r>
          </a:p>
          <a:p>
            <a:pPr>
              <a:spcAft>
                <a:spcPts val="600"/>
              </a:spcAft>
            </a:pPr>
            <a:r>
              <a:rPr lang="en-US" dirty="0">
                <a:solidFill>
                  <a:schemeClr val="bg1"/>
                </a:solidFill>
                <a:latin typeface="Arial" panose="020B0604020202020204" pitchFamily="34" charset="0"/>
                <a:cs typeface="Arial" panose="020B0604020202020204" pitchFamily="34" charset="0"/>
              </a:rPr>
              <a:t>Age 50 with 30 years of 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(CalSTRS 2% at 60 only)</a:t>
            </a:r>
          </a:p>
        </p:txBody>
      </p:sp>
      <p:cxnSp>
        <p:nvCxnSpPr>
          <p:cNvPr id="31" name="Straight Connector 30">
            <a:extLst>
              <a:ext uri="{FF2B5EF4-FFF2-40B4-BE49-F238E27FC236}">
                <a16:creationId xmlns:a16="http://schemas.microsoft.com/office/drawing/2014/main" id="{91DF35CF-54BE-602F-AEBD-8FD28C48E679}"/>
              </a:ext>
            </a:extLst>
          </p:cNvPr>
          <p:cNvCxnSpPr>
            <a:cxnSpLocks/>
          </p:cNvCxnSpPr>
          <p:nvPr/>
        </p:nvCxnSpPr>
        <p:spPr>
          <a:xfrm>
            <a:off x="6446327" y="2564538"/>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31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wipe(left)">
                                      <p:cBhvr>
                                        <p:cTn id="12" dur="1000"/>
                                        <p:tgtEl>
                                          <p:spTgt spid="3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Effect transition="in" filter="wipe(left)">
                                      <p:cBhvr>
                                        <p:cTn id="15" dur="1000"/>
                                        <p:tgtEl>
                                          <p:spTgt spid="3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left)">
                                      <p:cBhvr>
                                        <p:cTn id="20"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D9856-DA39-A0A8-FC04-C5A60BB8AB59}"/>
              </a:ext>
            </a:extLst>
          </p:cNvPr>
          <p:cNvSpPr/>
          <p:nvPr/>
        </p:nvSpPr>
        <p:spPr>
          <a:xfrm>
            <a:off x="1" y="2774198"/>
            <a:ext cx="12192000" cy="408380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CE572A-A5FE-1E2E-3C71-7248BCAE405D}"/>
              </a:ext>
            </a:extLst>
          </p:cNvPr>
          <p:cNvSpPr/>
          <p:nvPr/>
        </p:nvSpPr>
        <p:spPr>
          <a:xfrm>
            <a:off x="1841262" y="1451020"/>
            <a:ext cx="8543298" cy="1443136"/>
          </a:xfrm>
          <a:prstGeom prst="rect">
            <a:avLst/>
          </a:prstGeom>
          <a:solidFill>
            <a:srgbClr val="51815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A31851F-1DAE-1377-9CC1-2CD464EE74A9}"/>
                  </a:ext>
                </a:extLst>
              </p:cNvPr>
              <p:cNvSpPr txBox="1"/>
              <p:nvPr/>
            </p:nvSpPr>
            <p:spPr>
              <a:xfrm>
                <a:off x="1942250" y="168231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AA31851F-1DAE-1377-9CC1-2CD464EE74A9}"/>
                  </a:ext>
                </a:extLst>
              </p:cNvPr>
              <p:cNvSpPr txBox="1">
                <a:spLocks noRot="1" noChangeAspect="1" noMove="1" noResize="1" noEditPoints="1" noAdjustHandles="1" noChangeArrowheads="1" noChangeShapeType="1" noTextEdit="1"/>
              </p:cNvSpPr>
              <p:nvPr/>
            </p:nvSpPr>
            <p:spPr>
              <a:xfrm>
                <a:off x="1942250" y="1682318"/>
                <a:ext cx="8305803" cy="984885"/>
              </a:xfrm>
              <a:prstGeom prst="rect">
                <a:avLst/>
              </a:prstGeom>
              <a:blipFill>
                <a:blip r:embed="rId3"/>
                <a:stretch>
                  <a:fillRect t="-5063" b="-1139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Service retirement formula</a:t>
            </a:r>
          </a:p>
        </p:txBody>
      </p:sp>
      <p:cxnSp>
        <p:nvCxnSpPr>
          <p:cNvPr id="28" name="Straight Connector 27">
            <a:extLst>
              <a:ext uri="{FF2B5EF4-FFF2-40B4-BE49-F238E27FC236}">
                <a16:creationId xmlns:a16="http://schemas.microsoft.com/office/drawing/2014/main" id="{2D79C641-DA6C-366D-3FF6-B577EB53B194}"/>
              </a:ext>
            </a:extLst>
          </p:cNvPr>
          <p:cNvCxnSpPr>
            <a:cxnSpLocks/>
          </p:cNvCxnSpPr>
          <p:nvPr/>
        </p:nvCxnSpPr>
        <p:spPr>
          <a:xfrm>
            <a:off x="0" y="3108037"/>
            <a:ext cx="1038456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D1A5F7-CC4E-FCE3-084C-B1C9D62422FE}"/>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A472AF10-F5B3-D641-37CD-AB38CD29C886}"/>
              </a:ext>
            </a:extLst>
          </p:cNvPr>
          <p:cNvSpPr txBox="1"/>
          <p:nvPr/>
        </p:nvSpPr>
        <p:spPr>
          <a:xfrm>
            <a:off x="0" y="3188039"/>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Service credit: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Time worked and contributed.</a:t>
            </a:r>
          </a:p>
        </p:txBody>
      </p:sp>
      <p:sp>
        <p:nvSpPr>
          <p:cNvPr id="3" name="Rectangle 2">
            <a:extLst>
              <a:ext uri="{FF2B5EF4-FFF2-40B4-BE49-F238E27FC236}">
                <a16:creationId xmlns:a16="http://schemas.microsoft.com/office/drawing/2014/main" id="{B8FB26CC-7CDA-D88A-518A-7BBD4A9ABD3F}"/>
              </a:ext>
            </a:extLst>
          </p:cNvPr>
          <p:cNvSpPr/>
          <p:nvPr/>
        </p:nvSpPr>
        <p:spPr>
          <a:xfrm rot="16200000">
            <a:off x="6876934" y="615042"/>
            <a:ext cx="279400" cy="10350739"/>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36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64B1A-EAA3-7105-714D-C63FD66AC73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E28F4D4-52CD-178F-039F-49858A344EAB}"/>
              </a:ext>
            </a:extLst>
          </p:cNvPr>
          <p:cNvSpPr/>
          <p:nvPr/>
        </p:nvSpPr>
        <p:spPr>
          <a:xfrm>
            <a:off x="1" y="2774198"/>
            <a:ext cx="12192000" cy="408380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114158-2DEB-605C-CE90-DD296422D5A9}"/>
              </a:ext>
            </a:extLst>
          </p:cNvPr>
          <p:cNvSpPr/>
          <p:nvPr/>
        </p:nvSpPr>
        <p:spPr>
          <a:xfrm>
            <a:off x="1841262" y="1451020"/>
            <a:ext cx="8543298" cy="1443136"/>
          </a:xfrm>
          <a:prstGeom prst="rect">
            <a:avLst/>
          </a:prstGeom>
          <a:solidFill>
            <a:srgbClr val="51815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61B5EBC-17BD-AE96-123C-B6C9823337B7}"/>
                  </a:ext>
                </a:extLst>
              </p:cNvPr>
              <p:cNvSpPr txBox="1"/>
              <p:nvPr/>
            </p:nvSpPr>
            <p:spPr>
              <a:xfrm>
                <a:off x="1942250" y="168231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961B5EBC-17BD-AE96-123C-B6C9823337B7}"/>
                  </a:ext>
                </a:extLst>
              </p:cNvPr>
              <p:cNvSpPr txBox="1">
                <a:spLocks noRot="1" noChangeAspect="1" noMove="1" noResize="1" noEditPoints="1" noAdjustHandles="1" noChangeArrowheads="1" noChangeShapeType="1" noTextEdit="1"/>
              </p:cNvSpPr>
              <p:nvPr/>
            </p:nvSpPr>
            <p:spPr>
              <a:xfrm>
                <a:off x="1942250" y="1682318"/>
                <a:ext cx="8305803" cy="984885"/>
              </a:xfrm>
              <a:prstGeom prst="rect">
                <a:avLst/>
              </a:prstGeom>
              <a:blipFill>
                <a:blip r:embed="rId3"/>
                <a:stretch>
                  <a:fillRect t="-5063" b="-1139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685C2C2-2552-3ABE-FF65-5DDF0FAEBA92}"/>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7FF066B-324F-8025-5B0B-B25B504C6960}"/>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658DA3D0-1AE3-FD84-B98C-6E34F8B0C758}"/>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7E67450-4BB5-3BEF-9D06-668199A60810}"/>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Service retirement formula</a:t>
            </a:r>
          </a:p>
        </p:txBody>
      </p:sp>
      <p:cxnSp>
        <p:nvCxnSpPr>
          <p:cNvPr id="28" name="Straight Connector 27">
            <a:extLst>
              <a:ext uri="{FF2B5EF4-FFF2-40B4-BE49-F238E27FC236}">
                <a16:creationId xmlns:a16="http://schemas.microsoft.com/office/drawing/2014/main" id="{52637C59-454A-0BE0-3CB0-E9DD036978C7}"/>
              </a:ext>
            </a:extLst>
          </p:cNvPr>
          <p:cNvCxnSpPr>
            <a:cxnSpLocks/>
          </p:cNvCxnSpPr>
          <p:nvPr/>
        </p:nvCxnSpPr>
        <p:spPr>
          <a:xfrm>
            <a:off x="0" y="3108037"/>
            <a:ext cx="1038456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9F0124-12AD-2339-3E98-EBE7278DA31A}"/>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AAC92D42-CFE2-935F-86D7-92F2F73F4991}"/>
              </a:ext>
            </a:extLst>
          </p:cNvPr>
          <p:cNvSpPr/>
          <p:nvPr/>
        </p:nvSpPr>
        <p:spPr>
          <a:xfrm rot="16200000">
            <a:off x="6876934" y="615042"/>
            <a:ext cx="279400" cy="10350739"/>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596D120-F6BC-0ACE-3B32-03737731C84C}"/>
              </a:ext>
            </a:extLst>
          </p:cNvPr>
          <p:cNvSpPr txBox="1"/>
          <p:nvPr/>
        </p:nvSpPr>
        <p:spPr>
          <a:xfrm>
            <a:off x="0" y="3188039"/>
            <a:ext cx="12191999" cy="707886"/>
          </a:xfrm>
          <a:prstGeom prst="rect">
            <a:avLst/>
          </a:prstGeom>
          <a:noFill/>
        </p:spPr>
        <p:txBody>
          <a:bodyPr wrap="square" rtlCol="0">
            <a:spAutoFit/>
          </a:bodyPr>
          <a:lstStyle/>
          <a:p>
            <a:pPr algn="ctr">
              <a:spcAft>
                <a:spcPts val="1200"/>
              </a:spcAft>
              <a:buSzPct val="100000"/>
            </a:pPr>
            <a:r>
              <a:rPr lang="en-US" sz="2000" b="1" dirty="0">
                <a:solidFill>
                  <a:srgbClr val="518159"/>
                </a:solidFill>
                <a:latin typeface="Arial" panose="020B0604020202020204" pitchFamily="34" charset="0"/>
                <a:cs typeface="Arial" panose="020B0604020202020204" pitchFamily="34" charset="0"/>
              </a:rPr>
              <a:t>Service credit: </a:t>
            </a:r>
            <a:br>
              <a:rPr lang="en-US" sz="2000" b="1" dirty="0">
                <a:solidFill>
                  <a:srgbClr val="518159"/>
                </a:solidFill>
                <a:latin typeface="Arial" panose="020B0604020202020204" pitchFamily="34" charset="0"/>
                <a:cs typeface="Arial" panose="020B0604020202020204" pitchFamily="34" charset="0"/>
              </a:rPr>
            </a:br>
            <a:r>
              <a:rPr lang="en-US" sz="2000" dirty="0">
                <a:solidFill>
                  <a:srgbClr val="518159"/>
                </a:solidFill>
                <a:latin typeface="Arial" panose="020B0604020202020204" pitchFamily="34" charset="0"/>
                <a:cs typeface="Arial" panose="020B0604020202020204" pitchFamily="34" charset="0"/>
              </a:rPr>
              <a:t>Time worked and contributed.</a:t>
            </a:r>
          </a:p>
        </p:txBody>
      </p:sp>
      <p:sp>
        <p:nvSpPr>
          <p:cNvPr id="10" name="TextBox 9">
            <a:extLst>
              <a:ext uri="{FF2B5EF4-FFF2-40B4-BE49-F238E27FC236}">
                <a16:creationId xmlns:a16="http://schemas.microsoft.com/office/drawing/2014/main" id="{730E5EE7-AF81-3359-7A11-E2666F941E87}"/>
              </a:ext>
            </a:extLst>
          </p:cNvPr>
          <p:cNvSpPr txBox="1"/>
          <p:nvPr/>
        </p:nvSpPr>
        <p:spPr>
          <a:xfrm>
            <a:off x="0" y="3953565"/>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Age factor:</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Percentage based on age at retirement.</a:t>
            </a:r>
          </a:p>
        </p:txBody>
      </p:sp>
    </p:spTree>
    <p:extLst>
      <p:ext uri="{BB962C8B-B14F-4D97-AF65-F5344CB8AC3E}">
        <p14:creationId xmlns:p14="http://schemas.microsoft.com/office/powerpoint/2010/main" val="5291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72D3-17ED-1E12-684C-7CEDA8EBC9E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9D2D1AB-F0FB-1689-0E41-0490F7CC60B9}"/>
              </a:ext>
            </a:extLst>
          </p:cNvPr>
          <p:cNvSpPr/>
          <p:nvPr/>
        </p:nvSpPr>
        <p:spPr>
          <a:xfrm>
            <a:off x="1" y="2774198"/>
            <a:ext cx="12192000" cy="408380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0E75C0-830F-4107-EF0C-7F9FE182AEE0}"/>
              </a:ext>
            </a:extLst>
          </p:cNvPr>
          <p:cNvSpPr/>
          <p:nvPr/>
        </p:nvSpPr>
        <p:spPr>
          <a:xfrm>
            <a:off x="1841262" y="1451020"/>
            <a:ext cx="8543298" cy="1443136"/>
          </a:xfrm>
          <a:prstGeom prst="rect">
            <a:avLst/>
          </a:prstGeom>
          <a:solidFill>
            <a:srgbClr val="51815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FE2C256-54BC-DF96-73E9-19AB73BEEA74}"/>
                  </a:ext>
                </a:extLst>
              </p:cNvPr>
              <p:cNvSpPr txBox="1"/>
              <p:nvPr/>
            </p:nvSpPr>
            <p:spPr>
              <a:xfrm>
                <a:off x="1942250" y="168231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6FE2C256-54BC-DF96-73E9-19AB73BEEA74}"/>
                  </a:ext>
                </a:extLst>
              </p:cNvPr>
              <p:cNvSpPr txBox="1">
                <a:spLocks noRot="1" noChangeAspect="1" noMove="1" noResize="1" noEditPoints="1" noAdjustHandles="1" noChangeArrowheads="1" noChangeShapeType="1" noTextEdit="1"/>
              </p:cNvSpPr>
              <p:nvPr/>
            </p:nvSpPr>
            <p:spPr>
              <a:xfrm>
                <a:off x="1942250" y="1682318"/>
                <a:ext cx="8305803" cy="984885"/>
              </a:xfrm>
              <a:prstGeom prst="rect">
                <a:avLst/>
              </a:prstGeom>
              <a:blipFill>
                <a:blip r:embed="rId3"/>
                <a:stretch>
                  <a:fillRect t="-5063" b="-1139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AC76A2B-F103-4D14-797B-F32BD6AFAC95}"/>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3DF65A93-B931-9002-92E1-C7BB9DF1466E}"/>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5CBED8AB-6116-9285-4516-53CB74EFE1C7}"/>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E486B0B-4A86-55D1-C3ED-8CA27A67A99B}"/>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Service retirement formula</a:t>
            </a:r>
          </a:p>
        </p:txBody>
      </p:sp>
      <p:cxnSp>
        <p:nvCxnSpPr>
          <p:cNvPr id="28" name="Straight Connector 27">
            <a:extLst>
              <a:ext uri="{FF2B5EF4-FFF2-40B4-BE49-F238E27FC236}">
                <a16:creationId xmlns:a16="http://schemas.microsoft.com/office/drawing/2014/main" id="{8B90F51B-DA8D-9BCD-7C0B-856330FBD1EE}"/>
              </a:ext>
            </a:extLst>
          </p:cNvPr>
          <p:cNvCxnSpPr>
            <a:cxnSpLocks/>
          </p:cNvCxnSpPr>
          <p:nvPr/>
        </p:nvCxnSpPr>
        <p:spPr>
          <a:xfrm>
            <a:off x="0" y="3108037"/>
            <a:ext cx="1038456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444BC72-1E11-9400-66A6-DBCB3980E701}"/>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897D762C-D177-EAC2-5E3B-B04467F4514F}"/>
              </a:ext>
            </a:extLst>
          </p:cNvPr>
          <p:cNvSpPr/>
          <p:nvPr/>
        </p:nvSpPr>
        <p:spPr>
          <a:xfrm rot="16200000">
            <a:off x="6876934" y="615042"/>
            <a:ext cx="279400" cy="10350739"/>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D44B4E-6C34-F40C-82F0-357D49D21895}"/>
              </a:ext>
            </a:extLst>
          </p:cNvPr>
          <p:cNvSpPr txBox="1"/>
          <p:nvPr/>
        </p:nvSpPr>
        <p:spPr>
          <a:xfrm>
            <a:off x="0" y="3188039"/>
            <a:ext cx="12191999" cy="707886"/>
          </a:xfrm>
          <a:prstGeom prst="rect">
            <a:avLst/>
          </a:prstGeom>
          <a:noFill/>
        </p:spPr>
        <p:txBody>
          <a:bodyPr wrap="square" rtlCol="0">
            <a:spAutoFit/>
          </a:bodyPr>
          <a:lstStyle/>
          <a:p>
            <a:pPr algn="ctr">
              <a:spcAft>
                <a:spcPts val="1200"/>
              </a:spcAft>
              <a:buSzPct val="100000"/>
            </a:pPr>
            <a:r>
              <a:rPr lang="en-US" sz="2000" b="1" dirty="0">
                <a:solidFill>
                  <a:srgbClr val="518159"/>
                </a:solidFill>
                <a:latin typeface="Arial" panose="020B0604020202020204" pitchFamily="34" charset="0"/>
                <a:cs typeface="Arial" panose="020B0604020202020204" pitchFamily="34" charset="0"/>
              </a:rPr>
              <a:t>Service credit: </a:t>
            </a:r>
            <a:br>
              <a:rPr lang="en-US" sz="2000" b="1" dirty="0">
                <a:solidFill>
                  <a:srgbClr val="518159"/>
                </a:solidFill>
                <a:latin typeface="Arial" panose="020B0604020202020204" pitchFamily="34" charset="0"/>
                <a:cs typeface="Arial" panose="020B0604020202020204" pitchFamily="34" charset="0"/>
              </a:rPr>
            </a:br>
            <a:r>
              <a:rPr lang="en-US" sz="2000" dirty="0">
                <a:solidFill>
                  <a:srgbClr val="518159"/>
                </a:solidFill>
                <a:latin typeface="Arial" panose="020B0604020202020204" pitchFamily="34" charset="0"/>
                <a:cs typeface="Arial" panose="020B0604020202020204" pitchFamily="34" charset="0"/>
              </a:rPr>
              <a:t>Time worked and contributed.</a:t>
            </a:r>
          </a:p>
        </p:txBody>
      </p:sp>
      <p:sp>
        <p:nvSpPr>
          <p:cNvPr id="10" name="TextBox 9">
            <a:extLst>
              <a:ext uri="{FF2B5EF4-FFF2-40B4-BE49-F238E27FC236}">
                <a16:creationId xmlns:a16="http://schemas.microsoft.com/office/drawing/2014/main" id="{AF08224B-8AAC-C787-38FB-A7C4BF121E0D}"/>
              </a:ext>
            </a:extLst>
          </p:cNvPr>
          <p:cNvSpPr txBox="1"/>
          <p:nvPr/>
        </p:nvSpPr>
        <p:spPr>
          <a:xfrm>
            <a:off x="0" y="3953565"/>
            <a:ext cx="12191999" cy="707886"/>
          </a:xfrm>
          <a:prstGeom prst="rect">
            <a:avLst/>
          </a:prstGeom>
          <a:noFill/>
        </p:spPr>
        <p:txBody>
          <a:bodyPr wrap="square" rtlCol="0">
            <a:spAutoFit/>
          </a:bodyPr>
          <a:lstStyle/>
          <a:p>
            <a:pPr algn="ctr">
              <a:spcAft>
                <a:spcPts val="1200"/>
              </a:spcAft>
              <a:buSzPct val="100000"/>
            </a:pPr>
            <a:r>
              <a:rPr lang="en-US" sz="2000" b="1" dirty="0">
                <a:solidFill>
                  <a:srgbClr val="518159"/>
                </a:solidFill>
                <a:latin typeface="Arial" panose="020B0604020202020204" pitchFamily="34" charset="0"/>
                <a:cs typeface="Arial" panose="020B0604020202020204" pitchFamily="34" charset="0"/>
              </a:rPr>
              <a:t>Age factor:</a:t>
            </a:r>
            <a:br>
              <a:rPr lang="en-US" sz="2000" b="1" dirty="0">
                <a:solidFill>
                  <a:srgbClr val="518159"/>
                </a:solidFill>
                <a:latin typeface="Arial" panose="020B0604020202020204" pitchFamily="34" charset="0"/>
                <a:cs typeface="Arial" panose="020B0604020202020204" pitchFamily="34" charset="0"/>
              </a:rPr>
            </a:br>
            <a:r>
              <a:rPr lang="en-US" sz="2000" dirty="0">
                <a:solidFill>
                  <a:srgbClr val="518159"/>
                </a:solidFill>
                <a:latin typeface="Arial" panose="020B0604020202020204" pitchFamily="34" charset="0"/>
                <a:cs typeface="Arial" panose="020B0604020202020204" pitchFamily="34" charset="0"/>
              </a:rPr>
              <a:t>Percentage based on age at retirement.</a:t>
            </a:r>
          </a:p>
        </p:txBody>
      </p:sp>
      <p:sp>
        <p:nvSpPr>
          <p:cNvPr id="11" name="TextBox 10">
            <a:extLst>
              <a:ext uri="{FF2B5EF4-FFF2-40B4-BE49-F238E27FC236}">
                <a16:creationId xmlns:a16="http://schemas.microsoft.com/office/drawing/2014/main" id="{7DB99564-AA8A-477C-0101-C111E9C4C4AE}"/>
              </a:ext>
            </a:extLst>
          </p:cNvPr>
          <p:cNvSpPr txBox="1"/>
          <p:nvPr/>
        </p:nvSpPr>
        <p:spPr>
          <a:xfrm>
            <a:off x="0" y="4789043"/>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Final compensation:</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Highest average annual compensation earnable for 36 consecutive months.</a:t>
            </a:r>
          </a:p>
        </p:txBody>
      </p:sp>
    </p:spTree>
    <p:extLst>
      <p:ext uri="{BB962C8B-B14F-4D97-AF65-F5344CB8AC3E}">
        <p14:creationId xmlns:p14="http://schemas.microsoft.com/office/powerpoint/2010/main" val="333126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40234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09169BF-D045-05A4-A821-B0E18A028A50}"/>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rgbClr val="007681"/>
                </a:solidFill>
                <a:latin typeface="Arial" panose="020B0604020202020204" pitchFamily="34" charset="0"/>
                <a:cs typeface="Arial" panose="020B0604020202020204" pitchFamily="34" charset="0"/>
              </a:rPr>
              <a:t>Section five</a:t>
            </a:r>
          </a:p>
          <a:p>
            <a:pPr algn="l"/>
            <a:r>
              <a:rPr lang="en-US" sz="5800" dirty="0">
                <a:solidFill>
                  <a:srgbClr val="007681"/>
                </a:solidFill>
                <a:latin typeface="Arial" panose="020B0604020202020204" pitchFamily="34" charset="0"/>
                <a:cs typeface="Arial" panose="020B0604020202020204" pitchFamily="34" charset="0"/>
              </a:rPr>
              <a:t>Supplemental savings and CalSTRS Pension 2</a:t>
            </a:r>
          </a:p>
        </p:txBody>
      </p:sp>
      <p:cxnSp>
        <p:nvCxnSpPr>
          <p:cNvPr id="12" name="Straight Connector 11">
            <a:extLst>
              <a:ext uri="{FF2B5EF4-FFF2-40B4-BE49-F238E27FC236}">
                <a16:creationId xmlns:a16="http://schemas.microsoft.com/office/drawing/2014/main" id="{9EB4A860-B5DB-124D-D0BB-D8464D232912}"/>
              </a:ext>
            </a:extLst>
          </p:cNvPr>
          <p:cNvCxnSpPr>
            <a:cxnSpLocks/>
          </p:cNvCxnSpPr>
          <p:nvPr/>
        </p:nvCxnSpPr>
        <p:spPr>
          <a:xfrm>
            <a:off x="2575859" y="4657294"/>
            <a:ext cx="9616141"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0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Supplemental savings</a:t>
            </a:r>
          </a:p>
        </p:txBody>
      </p:sp>
      <p:sp>
        <p:nvSpPr>
          <p:cNvPr id="3" name="Rectangle 2">
            <a:extLst>
              <a:ext uri="{FF2B5EF4-FFF2-40B4-BE49-F238E27FC236}">
                <a16:creationId xmlns:a16="http://schemas.microsoft.com/office/drawing/2014/main" id="{5DBD932D-973E-F67D-245A-54620BC052F0}"/>
              </a:ext>
            </a:extLst>
          </p:cNvPr>
          <p:cNvSpPr/>
          <p:nvPr/>
        </p:nvSpPr>
        <p:spPr>
          <a:xfrm>
            <a:off x="1555546" y="2542968"/>
            <a:ext cx="10636453" cy="2938650"/>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B9D736-2CDC-FBC6-7DA5-27B94D16EBF9}"/>
              </a:ext>
            </a:extLst>
          </p:cNvPr>
          <p:cNvSpPr/>
          <p:nvPr/>
        </p:nvSpPr>
        <p:spPr>
          <a:xfrm>
            <a:off x="0" y="1976718"/>
            <a:ext cx="5630005" cy="4872959"/>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31DD15-5E3F-B485-8836-5C14372B3079}"/>
              </a:ext>
            </a:extLst>
          </p:cNvPr>
          <p:cNvSpPr txBox="1"/>
          <p:nvPr/>
        </p:nvSpPr>
        <p:spPr>
          <a:xfrm>
            <a:off x="321637" y="3355831"/>
            <a:ext cx="4986730" cy="1107996"/>
          </a:xfrm>
          <a:prstGeom prst="rect">
            <a:avLst/>
          </a:prstGeom>
          <a:noFill/>
        </p:spPr>
        <p:txBody>
          <a:bodyPr wrap="square">
            <a:spAutoFit/>
          </a:bodyPr>
          <a:lstStyle/>
          <a:p>
            <a:pPr>
              <a:spcAft>
                <a:spcPts val="600"/>
              </a:spcAft>
            </a:pPr>
            <a:r>
              <a:rPr lang="en-US" sz="2200" b="1" dirty="0">
                <a:solidFill>
                  <a:srgbClr val="00444D"/>
                </a:solidFill>
                <a:latin typeface="Arial" panose="020B0604020202020204" pitchFamily="34" charset="0"/>
                <a:cs typeface="Arial" panose="020B0604020202020204" pitchFamily="34" charset="0"/>
              </a:rPr>
              <a:t>On average, the CalSTRS retirement benefit replaces about half of a new teacher’s salary.</a:t>
            </a:r>
          </a:p>
        </p:txBody>
      </p:sp>
      <p:sp>
        <p:nvSpPr>
          <p:cNvPr id="12" name="TextBox 11">
            <a:extLst>
              <a:ext uri="{FF2B5EF4-FFF2-40B4-BE49-F238E27FC236}">
                <a16:creationId xmlns:a16="http://schemas.microsoft.com/office/drawing/2014/main" id="{078B2886-BFCD-6233-9631-6C499B19D9EC}"/>
              </a:ext>
            </a:extLst>
          </p:cNvPr>
          <p:cNvSpPr txBox="1"/>
          <p:nvPr/>
        </p:nvSpPr>
        <p:spPr>
          <a:xfrm>
            <a:off x="6095999" y="3355831"/>
            <a:ext cx="5630005" cy="1107996"/>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You’ll need to close any gap between your retirement income goal and your retirement benefit with savings and investments.</a:t>
            </a:r>
            <a:endParaRPr lang="en-US" sz="2200" dirty="0">
              <a:solidFill>
                <a:schemeClr val="bg1"/>
              </a:solidFill>
            </a:endParaRPr>
          </a:p>
        </p:txBody>
      </p:sp>
      <p:sp>
        <p:nvSpPr>
          <p:cNvPr id="13" name="Rectangle 12">
            <a:extLst>
              <a:ext uri="{FF2B5EF4-FFF2-40B4-BE49-F238E27FC236}">
                <a16:creationId xmlns:a16="http://schemas.microsoft.com/office/drawing/2014/main" id="{DCBCCC41-6A85-BE07-0C60-00BC208D80A9}"/>
              </a:ext>
            </a:extLst>
          </p:cNvPr>
          <p:cNvSpPr/>
          <p:nvPr/>
        </p:nvSpPr>
        <p:spPr>
          <a:xfrm rot="16200000">
            <a:off x="6158775" y="-908851"/>
            <a:ext cx="279400" cy="11787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6B7372D-60B1-1F8A-10C4-412D6DA40920}"/>
              </a:ext>
            </a:extLst>
          </p:cNvPr>
          <p:cNvCxnSpPr>
            <a:cxnSpLocks/>
          </p:cNvCxnSpPr>
          <p:nvPr/>
        </p:nvCxnSpPr>
        <p:spPr>
          <a:xfrm>
            <a:off x="0" y="2946974"/>
            <a:ext cx="524004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9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a:extLst>
            <a:ext uri="{FF2B5EF4-FFF2-40B4-BE49-F238E27FC236}">
              <a16:creationId xmlns:a16="http://schemas.microsoft.com/office/drawing/2014/main" id="{2686723D-3C1C-75B8-2EC7-AC0072C3813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53D2DE-DE7D-01C0-C443-124D44F879C0}"/>
              </a:ext>
            </a:extLst>
          </p:cNvPr>
          <p:cNvSpPr txBox="1">
            <a:spLocks/>
          </p:cNvSpPr>
          <p:nvPr/>
        </p:nvSpPr>
        <p:spPr>
          <a:xfrm>
            <a:off x="5840717" y="1149339"/>
            <a:ext cx="4049622"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Objectives</a:t>
            </a:r>
          </a:p>
        </p:txBody>
      </p:sp>
      <p:sp>
        <p:nvSpPr>
          <p:cNvPr id="9" name="Subtitle 2">
            <a:extLst>
              <a:ext uri="{FF2B5EF4-FFF2-40B4-BE49-F238E27FC236}">
                <a16:creationId xmlns:a16="http://schemas.microsoft.com/office/drawing/2014/main" id="{D5EB057B-1419-885D-263E-4FEB15A3E9A8}"/>
              </a:ext>
            </a:extLst>
          </p:cNvPr>
          <p:cNvSpPr txBox="1">
            <a:spLocks/>
          </p:cNvSpPr>
          <p:nvPr/>
        </p:nvSpPr>
        <p:spPr>
          <a:xfrm>
            <a:off x="5689462" y="2317586"/>
            <a:ext cx="958143" cy="596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5400" b="1" dirty="0">
                <a:solidFill>
                  <a:srgbClr val="518159"/>
                </a:solidFill>
                <a:latin typeface="Arial" panose="020B0604020202020204" pitchFamily="34" charset="0"/>
                <a:cs typeface="Arial" panose="020B0604020202020204" pitchFamily="34" charset="0"/>
              </a:rPr>
              <a:t>01</a:t>
            </a:r>
          </a:p>
        </p:txBody>
      </p:sp>
      <p:sp>
        <p:nvSpPr>
          <p:cNvPr id="10" name="Subtitle 2">
            <a:extLst>
              <a:ext uri="{FF2B5EF4-FFF2-40B4-BE49-F238E27FC236}">
                <a16:creationId xmlns:a16="http://schemas.microsoft.com/office/drawing/2014/main" id="{6BCB8099-8A7E-BBC6-528C-4F32ADE444A2}"/>
              </a:ext>
            </a:extLst>
          </p:cNvPr>
          <p:cNvSpPr txBox="1">
            <a:spLocks/>
          </p:cNvSpPr>
          <p:nvPr/>
        </p:nvSpPr>
        <p:spPr>
          <a:xfrm>
            <a:off x="6647605" y="2360454"/>
            <a:ext cx="3758418"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Understand the CalSTRS hybrid system.</a:t>
            </a:r>
          </a:p>
        </p:txBody>
      </p:sp>
      <p:sp>
        <p:nvSpPr>
          <p:cNvPr id="11" name="Subtitle 2">
            <a:extLst>
              <a:ext uri="{FF2B5EF4-FFF2-40B4-BE49-F238E27FC236}">
                <a16:creationId xmlns:a16="http://schemas.microsoft.com/office/drawing/2014/main" id="{D21F1BA9-E238-93BD-61C0-0EBA3A8775DB}"/>
              </a:ext>
            </a:extLst>
          </p:cNvPr>
          <p:cNvSpPr txBox="1">
            <a:spLocks/>
          </p:cNvSpPr>
          <p:nvPr/>
        </p:nvSpPr>
        <p:spPr>
          <a:xfrm>
            <a:off x="5689462" y="32146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518159"/>
                </a:solidFill>
                <a:latin typeface="Arial" panose="020B0604020202020204" pitchFamily="34" charset="0"/>
                <a:cs typeface="Arial" panose="020B0604020202020204" pitchFamily="34" charset="0"/>
              </a:rPr>
              <a:t>02</a:t>
            </a:r>
          </a:p>
        </p:txBody>
      </p:sp>
      <p:sp>
        <p:nvSpPr>
          <p:cNvPr id="12" name="Subtitle 2">
            <a:extLst>
              <a:ext uri="{FF2B5EF4-FFF2-40B4-BE49-F238E27FC236}">
                <a16:creationId xmlns:a16="http://schemas.microsoft.com/office/drawing/2014/main" id="{8B38BF97-98C0-B178-E9F0-66845BD87712}"/>
              </a:ext>
            </a:extLst>
          </p:cNvPr>
          <p:cNvSpPr txBox="1">
            <a:spLocks/>
          </p:cNvSpPr>
          <p:nvPr/>
        </p:nvSpPr>
        <p:spPr>
          <a:xfrm>
            <a:off x="6647605" y="3249025"/>
            <a:ext cx="3758418"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Know what benefits CalSTRS offers.</a:t>
            </a:r>
          </a:p>
        </p:txBody>
      </p:sp>
      <p:sp>
        <p:nvSpPr>
          <p:cNvPr id="13" name="Subtitle 2">
            <a:extLst>
              <a:ext uri="{FF2B5EF4-FFF2-40B4-BE49-F238E27FC236}">
                <a16:creationId xmlns:a16="http://schemas.microsoft.com/office/drawing/2014/main" id="{6F9F027C-36D8-CAAB-1A84-748FEAD2AB80}"/>
              </a:ext>
            </a:extLst>
          </p:cNvPr>
          <p:cNvSpPr txBox="1">
            <a:spLocks/>
          </p:cNvSpPr>
          <p:nvPr/>
        </p:nvSpPr>
        <p:spPr>
          <a:xfrm>
            <a:off x="5689462" y="41082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518159"/>
                </a:solidFill>
                <a:latin typeface="Arial" panose="020B0604020202020204" pitchFamily="34" charset="0"/>
                <a:cs typeface="Arial" panose="020B0604020202020204" pitchFamily="34" charset="0"/>
              </a:rPr>
              <a:t>03</a:t>
            </a:r>
          </a:p>
        </p:txBody>
      </p:sp>
      <p:sp>
        <p:nvSpPr>
          <p:cNvPr id="14" name="Subtitle 2">
            <a:extLst>
              <a:ext uri="{FF2B5EF4-FFF2-40B4-BE49-F238E27FC236}">
                <a16:creationId xmlns:a16="http://schemas.microsoft.com/office/drawing/2014/main" id="{52E5538B-CB7A-B41C-BD3B-859B58B62731}"/>
              </a:ext>
            </a:extLst>
          </p:cNvPr>
          <p:cNvSpPr txBox="1">
            <a:spLocks/>
          </p:cNvSpPr>
          <p:nvPr/>
        </p:nvSpPr>
        <p:spPr>
          <a:xfrm>
            <a:off x="6647605" y="4145974"/>
            <a:ext cx="3758418" cy="8456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Realize the importance of supplemental savings.</a:t>
            </a:r>
          </a:p>
        </p:txBody>
      </p:sp>
      <p:sp>
        <p:nvSpPr>
          <p:cNvPr id="15" name="Subtitle 2">
            <a:extLst>
              <a:ext uri="{FF2B5EF4-FFF2-40B4-BE49-F238E27FC236}">
                <a16:creationId xmlns:a16="http://schemas.microsoft.com/office/drawing/2014/main" id="{8F74657D-7EBA-12C0-225E-1C5FAD0D9538}"/>
              </a:ext>
            </a:extLst>
          </p:cNvPr>
          <p:cNvSpPr txBox="1">
            <a:spLocks/>
          </p:cNvSpPr>
          <p:nvPr/>
        </p:nvSpPr>
        <p:spPr>
          <a:xfrm>
            <a:off x="5689462" y="5004993"/>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518159"/>
                </a:solidFill>
                <a:latin typeface="Arial" panose="020B0604020202020204" pitchFamily="34" charset="0"/>
                <a:cs typeface="Arial" panose="020B0604020202020204" pitchFamily="34" charset="0"/>
              </a:rPr>
              <a:t>04</a:t>
            </a:r>
          </a:p>
        </p:txBody>
      </p:sp>
      <p:sp>
        <p:nvSpPr>
          <p:cNvPr id="16" name="Subtitle 2">
            <a:extLst>
              <a:ext uri="{FF2B5EF4-FFF2-40B4-BE49-F238E27FC236}">
                <a16:creationId xmlns:a16="http://schemas.microsoft.com/office/drawing/2014/main" id="{BD297793-A094-9022-ED0B-045A88CF64ED}"/>
              </a:ext>
            </a:extLst>
          </p:cNvPr>
          <p:cNvSpPr txBox="1">
            <a:spLocks/>
          </p:cNvSpPr>
          <p:nvPr/>
        </p:nvSpPr>
        <p:spPr>
          <a:xfrm>
            <a:off x="6647605" y="5053141"/>
            <a:ext cx="3758418" cy="59637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Take advantage of CalSTRS resources.</a:t>
            </a:r>
          </a:p>
        </p:txBody>
      </p:sp>
      <p:sp>
        <p:nvSpPr>
          <p:cNvPr id="17" name="Rectangle 16">
            <a:extLst>
              <a:ext uri="{FF2B5EF4-FFF2-40B4-BE49-F238E27FC236}">
                <a16:creationId xmlns:a16="http://schemas.microsoft.com/office/drawing/2014/main" id="{7C020A2C-67ED-E3F2-714F-5A5592488210}"/>
              </a:ext>
            </a:extLst>
          </p:cNvPr>
          <p:cNvSpPr/>
          <p:nvPr/>
        </p:nvSpPr>
        <p:spPr>
          <a:xfrm>
            <a:off x="3096055" y="2674695"/>
            <a:ext cx="1595043" cy="297867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173C47-A009-26E7-1019-F035B1BDE619}"/>
              </a:ext>
            </a:extLst>
          </p:cNvPr>
          <p:cNvSpPr/>
          <p:nvPr/>
        </p:nvSpPr>
        <p:spPr>
          <a:xfrm>
            <a:off x="2424009" y="1199964"/>
            <a:ext cx="1595043" cy="415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1A6CF1F-8E47-7C29-357F-0F2C130C44E6}"/>
              </a:ext>
            </a:extLst>
          </p:cNvPr>
          <p:cNvPicPr>
            <a:picLocks noChangeAspect="1"/>
          </p:cNvPicPr>
          <p:nvPr/>
        </p:nvPicPr>
        <p:blipFill rotWithShape="1">
          <a:blip r:embed="rId3"/>
          <a:srcRect l="4150" r="25644"/>
          <a:stretch/>
        </p:blipFill>
        <p:spPr>
          <a:xfrm>
            <a:off x="1529598" y="1542085"/>
            <a:ext cx="3663315" cy="3475249"/>
          </a:xfrm>
          <a:prstGeom prst="rect">
            <a:avLst/>
          </a:prstGeom>
          <a:ln>
            <a:noFill/>
          </a:ln>
        </p:spPr>
      </p:pic>
    </p:spTree>
    <p:extLst>
      <p:ext uri="{BB962C8B-B14F-4D97-AF65-F5344CB8AC3E}">
        <p14:creationId xmlns:p14="http://schemas.microsoft.com/office/powerpoint/2010/main" val="23523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C3CA-1B56-F82F-84D6-85E3568421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FA650DE-ADA6-3C3B-5A49-5E05E73117A7}"/>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C3F4F3A-9533-E060-8D6D-59011871569C}"/>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A4AE006D-AAA9-BB8C-FE81-093A7F7ADA41}"/>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A7E651-EE36-4FFE-BAAD-2BF892D58C4E}"/>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Supplemental savings</a:t>
            </a:r>
          </a:p>
        </p:txBody>
      </p:sp>
      <p:sp>
        <p:nvSpPr>
          <p:cNvPr id="3" name="TextBox 2">
            <a:extLst>
              <a:ext uri="{FF2B5EF4-FFF2-40B4-BE49-F238E27FC236}">
                <a16:creationId xmlns:a16="http://schemas.microsoft.com/office/drawing/2014/main" id="{E28760D9-DBB5-D16D-176B-655A29332F12}"/>
              </a:ext>
            </a:extLst>
          </p:cNvPr>
          <p:cNvSpPr txBox="1"/>
          <p:nvPr/>
        </p:nvSpPr>
        <p:spPr>
          <a:xfrm>
            <a:off x="1555546" y="2956507"/>
            <a:ext cx="10364430" cy="1415772"/>
          </a:xfrm>
          <a:prstGeom prst="rect">
            <a:avLst/>
          </a:prstGeom>
          <a:noFill/>
        </p:spPr>
        <p:txBody>
          <a:bodyPr wrap="square">
            <a:spAutoFit/>
          </a:bodyPr>
          <a:lstStyle/>
          <a:p>
            <a:pPr marL="342900" indent="-342900">
              <a:spcAft>
                <a:spcPts val="1200"/>
              </a:spcAft>
              <a:buBlip>
                <a:blip r:embed="rId3"/>
              </a:buBlip>
            </a:pPr>
            <a:r>
              <a:rPr lang="en-US" sz="2200" dirty="0">
                <a:solidFill>
                  <a:srgbClr val="007681"/>
                </a:solidFill>
                <a:latin typeface="Arial" panose="020B0604020202020204" pitchFamily="34" charset="0"/>
                <a:cs typeface="Arial" panose="020B0604020202020204" pitchFamily="34" charset="0"/>
              </a:rPr>
              <a:t>Estimate your expenses in retirement.</a:t>
            </a:r>
          </a:p>
          <a:p>
            <a:pPr marL="342900" indent="-342900">
              <a:spcAft>
                <a:spcPts val="1200"/>
              </a:spcAft>
              <a:buBlip>
                <a:blip r:embed="rId3"/>
              </a:buBlip>
            </a:pPr>
            <a:r>
              <a:rPr lang="en-US" sz="2200" dirty="0">
                <a:solidFill>
                  <a:srgbClr val="007681"/>
                </a:solidFill>
                <a:latin typeface="Arial" panose="020B0604020202020204" pitchFamily="34" charset="0"/>
                <a:cs typeface="Arial" panose="020B0604020202020204" pitchFamily="34" charset="0"/>
              </a:rPr>
              <a:t>Research supplemental savings plans like Pension2 and other income sources.</a:t>
            </a:r>
          </a:p>
          <a:p>
            <a:pPr marL="342900" indent="-342900">
              <a:spcAft>
                <a:spcPts val="1200"/>
              </a:spcAft>
              <a:buBlip>
                <a:blip r:embed="rId3"/>
              </a:buBlip>
            </a:pPr>
            <a:r>
              <a:rPr lang="en-US" sz="2200" dirty="0">
                <a:solidFill>
                  <a:srgbClr val="007681"/>
                </a:solidFill>
                <a:latin typeface="Arial" panose="020B0604020202020204" pitchFamily="34" charset="0"/>
                <a:cs typeface="Arial" panose="020B0604020202020204" pitchFamily="34" charset="0"/>
              </a:rPr>
              <a:t>Visit 403bCompare.com to compare the plans offered by your district.</a:t>
            </a:r>
          </a:p>
        </p:txBody>
      </p:sp>
      <p:sp>
        <p:nvSpPr>
          <p:cNvPr id="10" name="Rectangle 9">
            <a:extLst>
              <a:ext uri="{FF2B5EF4-FFF2-40B4-BE49-F238E27FC236}">
                <a16:creationId xmlns:a16="http://schemas.microsoft.com/office/drawing/2014/main" id="{ADBA82B1-0113-916E-D828-D5FCCE28FF03}"/>
              </a:ext>
            </a:extLst>
          </p:cNvPr>
          <p:cNvSpPr/>
          <p:nvPr/>
        </p:nvSpPr>
        <p:spPr>
          <a:xfrm rot="16200000">
            <a:off x="6780017" y="-352897"/>
            <a:ext cx="279400" cy="10544571"/>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4BC9804-72AE-E7B5-448C-9E797E903DC1}"/>
              </a:ext>
            </a:extLst>
          </p:cNvPr>
          <p:cNvCxnSpPr>
            <a:cxnSpLocks/>
          </p:cNvCxnSpPr>
          <p:nvPr/>
        </p:nvCxnSpPr>
        <p:spPr>
          <a:xfrm>
            <a:off x="1647431" y="2549097"/>
            <a:ext cx="10544569"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0E5A121-D740-ADF9-BDBB-9CE12BB70471}"/>
              </a:ext>
            </a:extLst>
          </p:cNvPr>
          <p:cNvSpPr/>
          <p:nvPr/>
        </p:nvSpPr>
        <p:spPr>
          <a:xfrm>
            <a:off x="0" y="1624765"/>
            <a:ext cx="1065841" cy="3781585"/>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9C201A-C14A-93A1-9416-139172D7BC99}"/>
              </a:ext>
            </a:extLst>
          </p:cNvPr>
          <p:cNvSpPr/>
          <p:nvPr/>
        </p:nvSpPr>
        <p:spPr>
          <a:xfrm>
            <a:off x="337198" y="2227669"/>
            <a:ext cx="999963" cy="3846790"/>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73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31DF0-9FCA-8557-9F05-900DC65A93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EC1BD5-4C58-B03F-8DBE-1C71936AA2AB}"/>
              </a:ext>
            </a:extLst>
          </p:cNvPr>
          <p:cNvPicPr>
            <a:picLocks noChangeAspect="1"/>
          </p:cNvPicPr>
          <p:nvPr/>
        </p:nvPicPr>
        <p:blipFill>
          <a:blip r:embed="rId3"/>
          <a:srcRect/>
          <a:stretch/>
        </p:blipFill>
        <p:spPr>
          <a:xfrm>
            <a:off x="1325869" y="1491017"/>
            <a:ext cx="4444833" cy="4292042"/>
          </a:xfrm>
          <a:prstGeom prst="rect">
            <a:avLst/>
          </a:prstGeom>
        </p:spPr>
      </p:pic>
      <p:sp>
        <p:nvSpPr>
          <p:cNvPr id="4" name="Rectangle 3">
            <a:extLst>
              <a:ext uri="{FF2B5EF4-FFF2-40B4-BE49-F238E27FC236}">
                <a16:creationId xmlns:a16="http://schemas.microsoft.com/office/drawing/2014/main" id="{A3D37DD4-49D7-6CA9-0B1C-9E82D1FF8385}"/>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A71FA88-AD24-B984-2E18-92C3E7311785}"/>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7B65F684-DC74-4D46-5188-47E97B2F5CD1}"/>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36F2168-F792-AD9A-A0AC-A0DD5C03F658}"/>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Supplemental savings</a:t>
            </a:r>
          </a:p>
        </p:txBody>
      </p:sp>
      <p:grpSp>
        <p:nvGrpSpPr>
          <p:cNvPr id="7" name="Group 6">
            <a:extLst>
              <a:ext uri="{FF2B5EF4-FFF2-40B4-BE49-F238E27FC236}">
                <a16:creationId xmlns:a16="http://schemas.microsoft.com/office/drawing/2014/main" id="{B906C12B-552F-A078-6F61-A5EFE825C613}"/>
              </a:ext>
            </a:extLst>
          </p:cNvPr>
          <p:cNvGrpSpPr/>
          <p:nvPr/>
        </p:nvGrpSpPr>
        <p:grpSpPr>
          <a:xfrm>
            <a:off x="3507852" y="3765342"/>
            <a:ext cx="7055778" cy="1271928"/>
            <a:chOff x="2270501" y="3827336"/>
            <a:chExt cx="7055778" cy="1271928"/>
          </a:xfrm>
        </p:grpSpPr>
        <p:sp>
          <p:nvSpPr>
            <p:cNvPr id="9" name="Rectangle 8">
              <a:extLst>
                <a:ext uri="{FF2B5EF4-FFF2-40B4-BE49-F238E27FC236}">
                  <a16:creationId xmlns:a16="http://schemas.microsoft.com/office/drawing/2014/main" id="{34AC7180-84B8-7DE3-23C0-7E26666AB957}"/>
                </a:ext>
              </a:extLst>
            </p:cNvPr>
            <p:cNvSpPr/>
            <p:nvPr/>
          </p:nvSpPr>
          <p:spPr>
            <a:xfrm>
              <a:off x="2270501" y="4201258"/>
              <a:ext cx="1697603" cy="524081"/>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8C930D2-B0F9-7670-398A-F25CA38216E5}"/>
                </a:ext>
              </a:extLst>
            </p:cNvPr>
            <p:cNvCxnSpPr>
              <a:cxnSpLocks/>
              <a:stCxn id="16" idx="1"/>
            </p:cNvCxnSpPr>
            <p:nvPr/>
          </p:nvCxnSpPr>
          <p:spPr>
            <a:xfrm flipH="1">
              <a:off x="3968104" y="4463300"/>
              <a:ext cx="2223005"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1E99550-D811-67D6-3028-7DAF475A7ECA}"/>
                </a:ext>
              </a:extLst>
            </p:cNvPr>
            <p:cNvPicPr>
              <a:picLocks noChangeAspect="1"/>
            </p:cNvPicPr>
            <p:nvPr/>
          </p:nvPicPr>
          <p:blipFill>
            <a:blip r:embed="rId4"/>
            <a:stretch>
              <a:fillRect/>
            </a:stretch>
          </p:blipFill>
          <p:spPr>
            <a:xfrm>
              <a:off x="6338789" y="3867400"/>
              <a:ext cx="2891729" cy="1191799"/>
            </a:xfrm>
            <a:prstGeom prst="rect">
              <a:avLst/>
            </a:prstGeom>
          </p:spPr>
        </p:pic>
        <p:sp>
          <p:nvSpPr>
            <p:cNvPr id="16" name="Rectangle 15">
              <a:extLst>
                <a:ext uri="{FF2B5EF4-FFF2-40B4-BE49-F238E27FC236}">
                  <a16:creationId xmlns:a16="http://schemas.microsoft.com/office/drawing/2014/main" id="{4B64E4E8-8E3D-1823-CCDB-2B7F1FCC3CD6}"/>
                </a:ext>
              </a:extLst>
            </p:cNvPr>
            <p:cNvSpPr/>
            <p:nvPr/>
          </p:nvSpPr>
          <p:spPr>
            <a:xfrm>
              <a:off x="6191109" y="3827336"/>
              <a:ext cx="3135170" cy="1271928"/>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BCE014C-DEAC-6EC2-E681-247413BBF7B5}"/>
              </a:ext>
            </a:extLst>
          </p:cNvPr>
          <p:cNvGrpSpPr/>
          <p:nvPr/>
        </p:nvGrpSpPr>
        <p:grpSpPr>
          <a:xfrm>
            <a:off x="1087053" y="5984435"/>
            <a:ext cx="10017893" cy="646331"/>
            <a:chOff x="-293706" y="6106354"/>
            <a:chExt cx="10017893" cy="646331"/>
          </a:xfrm>
        </p:grpSpPr>
        <p:sp>
          <p:nvSpPr>
            <p:cNvPr id="19" name="TextBox 18">
              <a:extLst>
                <a:ext uri="{FF2B5EF4-FFF2-40B4-BE49-F238E27FC236}">
                  <a16:creationId xmlns:a16="http://schemas.microsoft.com/office/drawing/2014/main" id="{75870D73-611E-C7F2-9885-69DEAF9397FD}"/>
                </a:ext>
              </a:extLst>
            </p:cNvPr>
            <p:cNvSpPr txBox="1"/>
            <p:nvPr/>
          </p:nvSpPr>
          <p:spPr>
            <a:xfrm>
              <a:off x="-293706" y="6106354"/>
              <a:ext cx="1540897"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403(b)</a:t>
              </a:r>
            </a:p>
          </p:txBody>
        </p:sp>
        <p:sp>
          <p:nvSpPr>
            <p:cNvPr id="20" name="TextBox 19">
              <a:extLst>
                <a:ext uri="{FF2B5EF4-FFF2-40B4-BE49-F238E27FC236}">
                  <a16:creationId xmlns:a16="http://schemas.microsoft.com/office/drawing/2014/main" id="{52F7DBEB-7286-8C47-193B-BE80BB838919}"/>
                </a:ext>
              </a:extLst>
            </p:cNvPr>
            <p:cNvSpPr txBox="1"/>
            <p:nvPr/>
          </p:nvSpPr>
          <p:spPr>
            <a:xfrm>
              <a:off x="1720187" y="6106354"/>
              <a:ext cx="2718485"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Roth 403(b)</a:t>
              </a:r>
            </a:p>
          </p:txBody>
        </p:sp>
        <p:sp>
          <p:nvSpPr>
            <p:cNvPr id="21" name="TextBox 20">
              <a:extLst>
                <a:ext uri="{FF2B5EF4-FFF2-40B4-BE49-F238E27FC236}">
                  <a16:creationId xmlns:a16="http://schemas.microsoft.com/office/drawing/2014/main" id="{6E688569-F4F3-0A16-6254-25D847149E74}"/>
                </a:ext>
              </a:extLst>
            </p:cNvPr>
            <p:cNvSpPr txBox="1"/>
            <p:nvPr/>
          </p:nvSpPr>
          <p:spPr>
            <a:xfrm>
              <a:off x="4951738" y="6106354"/>
              <a:ext cx="1540897"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457(b)</a:t>
              </a:r>
            </a:p>
          </p:txBody>
        </p:sp>
        <p:sp>
          <p:nvSpPr>
            <p:cNvPr id="22" name="TextBox 21">
              <a:extLst>
                <a:ext uri="{FF2B5EF4-FFF2-40B4-BE49-F238E27FC236}">
                  <a16:creationId xmlns:a16="http://schemas.microsoft.com/office/drawing/2014/main" id="{E2CE76D5-22C4-24AD-D081-625568841875}"/>
                </a:ext>
              </a:extLst>
            </p:cNvPr>
            <p:cNvSpPr txBox="1"/>
            <p:nvPr/>
          </p:nvSpPr>
          <p:spPr>
            <a:xfrm>
              <a:off x="7005702" y="6106354"/>
              <a:ext cx="2718485"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Roth 457(b)</a:t>
              </a:r>
            </a:p>
          </p:txBody>
        </p:sp>
        <p:pic>
          <p:nvPicPr>
            <p:cNvPr id="23" name="Picture 22">
              <a:extLst>
                <a:ext uri="{FF2B5EF4-FFF2-40B4-BE49-F238E27FC236}">
                  <a16:creationId xmlns:a16="http://schemas.microsoft.com/office/drawing/2014/main" id="{009EC431-BB27-CF4A-CAD5-EE271764C254}"/>
                </a:ext>
              </a:extLst>
            </p:cNvPr>
            <p:cNvPicPr>
              <a:picLocks noChangeAspect="1"/>
            </p:cNvPicPr>
            <p:nvPr/>
          </p:nvPicPr>
          <p:blipFill>
            <a:blip r:embed="rId5"/>
            <a:srcRect/>
            <a:stretch/>
          </p:blipFill>
          <p:spPr>
            <a:xfrm>
              <a:off x="1346241" y="6292359"/>
              <a:ext cx="274320" cy="274320"/>
            </a:xfrm>
            <a:prstGeom prst="rect">
              <a:avLst/>
            </a:prstGeom>
          </p:spPr>
        </p:pic>
        <p:pic>
          <p:nvPicPr>
            <p:cNvPr id="24" name="Picture 23">
              <a:extLst>
                <a:ext uri="{FF2B5EF4-FFF2-40B4-BE49-F238E27FC236}">
                  <a16:creationId xmlns:a16="http://schemas.microsoft.com/office/drawing/2014/main" id="{E01BE930-FB11-B5F8-8B40-3AA3445C4B50}"/>
                </a:ext>
              </a:extLst>
            </p:cNvPr>
            <p:cNvPicPr>
              <a:picLocks noChangeAspect="1"/>
            </p:cNvPicPr>
            <p:nvPr/>
          </p:nvPicPr>
          <p:blipFill>
            <a:blip r:embed="rId5"/>
            <a:srcRect/>
            <a:stretch/>
          </p:blipFill>
          <p:spPr>
            <a:xfrm>
              <a:off x="6592261" y="6292359"/>
              <a:ext cx="274320" cy="274320"/>
            </a:xfrm>
            <a:prstGeom prst="rect">
              <a:avLst/>
            </a:prstGeom>
          </p:spPr>
        </p:pic>
        <p:pic>
          <p:nvPicPr>
            <p:cNvPr id="25" name="Picture 24">
              <a:extLst>
                <a:ext uri="{FF2B5EF4-FFF2-40B4-BE49-F238E27FC236}">
                  <a16:creationId xmlns:a16="http://schemas.microsoft.com/office/drawing/2014/main" id="{7EE97C5D-6BB6-2C40-54C5-2B305EB73FD2}"/>
                </a:ext>
              </a:extLst>
            </p:cNvPr>
            <p:cNvPicPr>
              <a:picLocks noChangeAspect="1"/>
            </p:cNvPicPr>
            <p:nvPr/>
          </p:nvPicPr>
          <p:blipFill>
            <a:blip r:embed="rId5"/>
            <a:srcRect/>
            <a:stretch/>
          </p:blipFill>
          <p:spPr>
            <a:xfrm>
              <a:off x="4579460" y="6292359"/>
              <a:ext cx="274320" cy="274320"/>
            </a:xfrm>
            <a:prstGeom prst="rect">
              <a:avLst/>
            </a:prstGeom>
          </p:spPr>
        </p:pic>
      </p:grpSp>
    </p:spTree>
    <p:extLst>
      <p:ext uri="{BB962C8B-B14F-4D97-AF65-F5344CB8AC3E}">
        <p14:creationId xmlns:p14="http://schemas.microsoft.com/office/powerpoint/2010/main" val="21649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CalSTRS Pension2</a:t>
            </a:r>
          </a:p>
        </p:txBody>
      </p:sp>
      <p:sp>
        <p:nvSpPr>
          <p:cNvPr id="36" name="Rectangle 35">
            <a:extLst>
              <a:ext uri="{FF2B5EF4-FFF2-40B4-BE49-F238E27FC236}">
                <a16:creationId xmlns:a16="http://schemas.microsoft.com/office/drawing/2014/main" id="{D3517FBA-2CF1-3072-8D2B-626093862F89}"/>
              </a:ext>
            </a:extLst>
          </p:cNvPr>
          <p:cNvSpPr/>
          <p:nvPr/>
        </p:nvSpPr>
        <p:spPr>
          <a:xfrm>
            <a:off x="0" y="4810877"/>
            <a:ext cx="12192000" cy="1661925"/>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E92362DA-4EA7-8278-F741-9DF7C9ED0D66}"/>
              </a:ext>
            </a:extLst>
          </p:cNvPr>
          <p:cNvPicPr>
            <a:picLocks noChangeAspect="1"/>
          </p:cNvPicPr>
          <p:nvPr/>
        </p:nvPicPr>
        <p:blipFill>
          <a:blip r:embed="rId3"/>
          <a:stretch>
            <a:fillRect/>
          </a:stretch>
        </p:blipFill>
        <p:spPr>
          <a:xfrm>
            <a:off x="10155124" y="1341303"/>
            <a:ext cx="1590197" cy="655385"/>
          </a:xfrm>
          <a:prstGeom prst="rect">
            <a:avLst/>
          </a:prstGeom>
        </p:spPr>
      </p:pic>
      <p:sp>
        <p:nvSpPr>
          <p:cNvPr id="38" name="Rectangle 7">
            <a:extLst>
              <a:ext uri="{FF2B5EF4-FFF2-40B4-BE49-F238E27FC236}">
                <a16:creationId xmlns:a16="http://schemas.microsoft.com/office/drawing/2014/main" id="{67D14E5E-9144-7A0F-08C4-6AEA0C27D9CF}"/>
              </a:ext>
            </a:extLst>
          </p:cNvPr>
          <p:cNvSpPr>
            <a:spLocks noChangeArrowheads="1"/>
          </p:cNvSpPr>
          <p:nvPr/>
        </p:nvSpPr>
        <p:spPr bwMode="auto">
          <a:xfrm>
            <a:off x="5858359" y="2588549"/>
            <a:ext cx="6075336" cy="178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Low and transparent costs.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No commissions, load fees or surrender charges.</a:t>
            </a:r>
          </a:p>
          <a:p>
            <a:pPr marR="0" lvl="0" algn="l" defTabSz="914400" rtl="0" eaLnBrk="1" fontAlgn="auto" latinLnBrk="0" hangingPunct="1">
              <a:lnSpc>
                <a:spcPct val="100000"/>
              </a:lnSpc>
              <a:spcBef>
                <a:spcPct val="0"/>
              </a:spcBef>
              <a:spcAft>
                <a:spcPts val="1200"/>
              </a:spcAft>
              <a:buClrTx/>
              <a:buSzTx/>
              <a:buBlip>
                <a:blip r:embed="rId4"/>
              </a:buBlip>
              <a:tabLst/>
              <a:defRPr/>
            </a:pPr>
            <a:r>
              <a:rPr lang="en-US" altLang="en-US" sz="2000" dirty="0">
                <a:solidFill>
                  <a:srgbClr val="007681"/>
                </a:solidFill>
                <a:latin typeface="Arial" panose="020B0604020202020204" pitchFamily="34" charset="0"/>
                <a:cs typeface="Arial" panose="020B0604020202020204" pitchFamily="34" charset="0"/>
              </a:rPr>
              <a:t>Flexible investment options.</a:t>
            </a:r>
            <a:endPar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endParaRPr>
          </a:p>
        </p:txBody>
      </p:sp>
      <p:sp>
        <p:nvSpPr>
          <p:cNvPr id="39" name="Rectangle 7">
            <a:extLst>
              <a:ext uri="{FF2B5EF4-FFF2-40B4-BE49-F238E27FC236}">
                <a16:creationId xmlns:a16="http://schemas.microsoft.com/office/drawing/2014/main" id="{269BE845-4A2F-B8C9-CA57-83D6F492B887}"/>
              </a:ext>
            </a:extLst>
          </p:cNvPr>
          <p:cNvSpPr>
            <a:spLocks noChangeArrowheads="1"/>
          </p:cNvSpPr>
          <p:nvPr/>
        </p:nvSpPr>
        <p:spPr bwMode="auto">
          <a:xfrm>
            <a:off x="1483876" y="5334097"/>
            <a:ext cx="7047941" cy="80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 </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 call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888-394-2060</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for more information.</a:t>
            </a:r>
          </a:p>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t>
            </a:r>
            <a:r>
              <a:rPr lang="en-US" altLang="en-US" sz="1800" dirty="0">
                <a:solidFill>
                  <a:schemeClr val="bg1"/>
                </a:solidFill>
                <a:latin typeface="Arial" panose="020B0604020202020204" pitchFamily="34" charset="0"/>
                <a:cs typeface="Arial" panose="020B0604020202020204" pitchFamily="34" charset="0"/>
              </a:rPr>
              <a:t>search your employer’s plans at </a:t>
            </a:r>
            <a:r>
              <a:rPr lang="en-US" altLang="en-US" sz="1800" b="1" dirty="0">
                <a:solidFill>
                  <a:schemeClr val="bg1"/>
                </a:solidFill>
                <a:latin typeface="Arial" panose="020B0604020202020204" pitchFamily="34" charset="0"/>
                <a:cs typeface="Arial" panose="020B0604020202020204" pitchFamily="34" charset="0"/>
              </a:rPr>
              <a:t>403bCompare.com</a:t>
            </a:r>
            <a:r>
              <a:rPr lang="en-US" altLang="en-US" sz="1800" dirty="0">
                <a:solidFill>
                  <a:schemeClr val="bg1"/>
                </a:solidFill>
                <a:latin typeface="Arial" panose="020B0604020202020204" pitchFamily="34" charset="0"/>
                <a:cs typeface="Arial" panose="020B0604020202020204" pitchFamily="34" charset="0"/>
              </a:rPr>
              <a:t>.</a:t>
            </a:r>
            <a:endPar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911DC467-5F03-252E-2F7C-48A364ECC3DA}"/>
              </a:ext>
            </a:extLst>
          </p:cNvPr>
          <p:cNvSpPr/>
          <p:nvPr/>
        </p:nvSpPr>
        <p:spPr>
          <a:xfrm>
            <a:off x="0" y="1470637"/>
            <a:ext cx="1177687" cy="4663605"/>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FA89B43-0C52-49F3-BB5C-EB875A7ED5BF}"/>
              </a:ext>
            </a:extLst>
          </p:cNvPr>
          <p:cNvGrpSpPr/>
          <p:nvPr/>
        </p:nvGrpSpPr>
        <p:grpSpPr>
          <a:xfrm>
            <a:off x="4" y="1680733"/>
            <a:ext cx="5323660" cy="2976092"/>
            <a:chOff x="0" y="1548973"/>
            <a:chExt cx="5323660" cy="2976092"/>
          </a:xfrm>
        </p:grpSpPr>
        <p:pic>
          <p:nvPicPr>
            <p:cNvPr id="42" name="Picture 41">
              <a:extLst>
                <a:ext uri="{FF2B5EF4-FFF2-40B4-BE49-F238E27FC236}">
                  <a16:creationId xmlns:a16="http://schemas.microsoft.com/office/drawing/2014/main" id="{7245557E-417C-EF45-598D-FC1BEB60422A}"/>
                </a:ext>
              </a:extLst>
            </p:cNvPr>
            <p:cNvPicPr>
              <a:picLocks noChangeAspect="1"/>
            </p:cNvPicPr>
            <p:nvPr/>
          </p:nvPicPr>
          <p:blipFill rotWithShape="1">
            <a:blip r:embed="rId5"/>
            <a:srcRect t="8051" b="7778"/>
            <a:stretch/>
          </p:blipFill>
          <p:spPr>
            <a:xfrm>
              <a:off x="0" y="1548973"/>
              <a:ext cx="5323660" cy="2976092"/>
            </a:xfrm>
            <a:prstGeom prst="rect">
              <a:avLst/>
            </a:prstGeom>
          </p:spPr>
        </p:pic>
        <p:sp>
          <p:nvSpPr>
            <p:cNvPr id="43" name="TextBox 42">
              <a:extLst>
                <a:ext uri="{FF2B5EF4-FFF2-40B4-BE49-F238E27FC236}">
                  <a16:creationId xmlns:a16="http://schemas.microsoft.com/office/drawing/2014/main" id="{260B9150-D7D5-915A-D1DA-A48956053694}"/>
                </a:ext>
              </a:extLst>
            </p:cNvPr>
            <p:cNvSpPr txBox="1"/>
            <p:nvPr/>
          </p:nvSpPr>
          <p:spPr>
            <a:xfrm>
              <a:off x="3764201" y="1548973"/>
              <a:ext cx="1387027" cy="1231106"/>
            </a:xfrm>
            <a:prstGeom prst="rect">
              <a:avLst/>
            </a:prstGeom>
            <a:solidFill>
              <a:srgbClr val="007681"/>
            </a:solidFill>
          </p:spPr>
          <p:txBody>
            <a:bodyPr wrap="square" rtlCol="0">
              <a:spAutoFit/>
            </a:bodyPr>
            <a:lstStyle/>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Pension2 can take you where you want to go</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17B4B08B-3A82-665F-152E-CEF261D1738E}"/>
                </a:ext>
              </a:extLst>
            </p:cNvPr>
            <p:cNvCxnSpPr>
              <a:cxnSpLocks/>
            </p:cNvCxnSpPr>
            <p:nvPr/>
          </p:nvCxnSpPr>
          <p:spPr>
            <a:xfrm>
              <a:off x="3841508" y="1729453"/>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74CD47E-F09F-634F-2242-4098831CD76A}"/>
                </a:ext>
              </a:extLst>
            </p:cNvPr>
            <p:cNvCxnSpPr>
              <a:cxnSpLocks/>
            </p:cNvCxnSpPr>
            <p:nvPr/>
          </p:nvCxnSpPr>
          <p:spPr>
            <a:xfrm>
              <a:off x="3841507" y="2604097"/>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431D5DC-172D-630D-9720-AAF5E67BC244}"/>
              </a:ext>
            </a:extLst>
          </p:cNvPr>
          <p:cNvGrpSpPr/>
          <p:nvPr/>
        </p:nvGrpSpPr>
        <p:grpSpPr>
          <a:xfrm>
            <a:off x="9126693" y="5378299"/>
            <a:ext cx="2655986" cy="711748"/>
            <a:chOff x="6392126" y="4778160"/>
            <a:chExt cx="2655986" cy="711748"/>
          </a:xfrm>
        </p:grpSpPr>
        <p:pic>
          <p:nvPicPr>
            <p:cNvPr id="47" name="Picture 46">
              <a:extLst>
                <a:ext uri="{FF2B5EF4-FFF2-40B4-BE49-F238E27FC236}">
                  <a16:creationId xmlns:a16="http://schemas.microsoft.com/office/drawing/2014/main" id="{868A1298-18E1-34DB-77DE-A4F39EF73C6B}"/>
                </a:ext>
              </a:extLst>
            </p:cNvPr>
            <p:cNvPicPr>
              <a:picLocks noChangeAspect="1"/>
            </p:cNvPicPr>
            <p:nvPr/>
          </p:nvPicPr>
          <p:blipFill>
            <a:blip r:embed="rId6"/>
            <a:srcRect/>
            <a:stretch/>
          </p:blipFill>
          <p:spPr>
            <a:xfrm>
              <a:off x="6392126" y="4778160"/>
              <a:ext cx="711748" cy="711748"/>
            </a:xfrm>
            <a:prstGeom prst="rect">
              <a:avLst/>
            </a:prstGeom>
            <a:ln w="25400">
              <a:solidFill>
                <a:srgbClr val="76BA45"/>
              </a:solidFill>
            </a:ln>
          </p:spPr>
        </p:pic>
        <p:sp>
          <p:nvSpPr>
            <p:cNvPr id="48" name="Rectangle 7">
              <a:extLst>
                <a:ext uri="{FF2B5EF4-FFF2-40B4-BE49-F238E27FC236}">
                  <a16:creationId xmlns:a16="http://schemas.microsoft.com/office/drawing/2014/main" id="{B9165AB2-05CB-E1A2-2953-F8BA379EA735}"/>
                </a:ext>
              </a:extLst>
            </p:cNvPr>
            <p:cNvSpPr>
              <a:spLocks noChangeArrowheads="1"/>
            </p:cNvSpPr>
            <p:nvPr/>
          </p:nvSpPr>
          <p:spPr bwMode="auto">
            <a:xfrm>
              <a:off x="7212440" y="4889983"/>
              <a:ext cx="1835672"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nchor="ctr">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Scan the QR code to visit </a:t>
              </a:r>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a:t>
              </a: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grpSp>
      <p:cxnSp>
        <p:nvCxnSpPr>
          <p:cNvPr id="49" name="Straight Connector 48">
            <a:extLst>
              <a:ext uri="{FF2B5EF4-FFF2-40B4-BE49-F238E27FC236}">
                <a16:creationId xmlns:a16="http://schemas.microsoft.com/office/drawing/2014/main" id="{56CEC198-E30D-F711-D8B9-88D8BAA1F2F3}"/>
              </a:ext>
            </a:extLst>
          </p:cNvPr>
          <p:cNvCxnSpPr>
            <a:cxnSpLocks/>
          </p:cNvCxnSpPr>
          <p:nvPr/>
        </p:nvCxnSpPr>
        <p:spPr>
          <a:xfrm>
            <a:off x="5912603" y="2155086"/>
            <a:ext cx="6279397"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6745B44-8B1B-03AB-2E4A-4FD4F8A8FE9D}"/>
              </a:ext>
            </a:extLst>
          </p:cNvPr>
          <p:cNvSpPr/>
          <p:nvPr/>
        </p:nvSpPr>
        <p:spPr>
          <a:xfrm rot="5400000">
            <a:off x="8912599" y="1656831"/>
            <a:ext cx="279400" cy="6279392"/>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812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a:extLst>
            <a:ext uri="{FF2B5EF4-FFF2-40B4-BE49-F238E27FC236}">
              <a16:creationId xmlns:a16="http://schemas.microsoft.com/office/drawing/2014/main" id="{DD137CEC-711F-8987-2F37-7382BCE6FD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800D69-C982-2692-E6F1-C245DF06C13F}"/>
              </a:ext>
            </a:extLst>
          </p:cNvPr>
          <p:cNvSpPr/>
          <p:nvPr/>
        </p:nvSpPr>
        <p:spPr>
          <a:xfrm rot="16200000">
            <a:off x="-2727830" y="2727832"/>
            <a:ext cx="6858000"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F7A8619-B1ED-1567-321B-EA947ECF5C4D}"/>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8" name="Straight Connector 7">
            <a:extLst>
              <a:ext uri="{FF2B5EF4-FFF2-40B4-BE49-F238E27FC236}">
                <a16:creationId xmlns:a16="http://schemas.microsoft.com/office/drawing/2014/main" id="{EF1B7946-3A11-037E-6F20-FFA82CCDBD43}"/>
              </a:ext>
            </a:extLst>
          </p:cNvPr>
          <p:cNvCxnSpPr>
            <a:cxnSpLocks/>
          </p:cNvCxnSpPr>
          <p:nvPr/>
        </p:nvCxnSpPr>
        <p:spPr>
          <a:xfrm>
            <a:off x="0" y="1175918"/>
            <a:ext cx="154114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3C9E05-13EF-039D-2CFD-FCEE2C267332}"/>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six</a:t>
            </a:r>
          </a:p>
          <a:p>
            <a:pPr algn="l"/>
            <a:r>
              <a:rPr lang="en-US" sz="5800" dirty="0">
                <a:solidFill>
                  <a:schemeClr val="bg1"/>
                </a:solidFill>
                <a:latin typeface="Arial" panose="020B0604020202020204" pitchFamily="34" charset="0"/>
                <a:cs typeface="Arial" panose="020B0604020202020204" pitchFamily="34" charset="0"/>
              </a:rPr>
              <a:t>Learn more</a:t>
            </a:r>
          </a:p>
        </p:txBody>
      </p:sp>
      <p:cxnSp>
        <p:nvCxnSpPr>
          <p:cNvPr id="5" name="Straight Connector 4">
            <a:extLst>
              <a:ext uri="{FF2B5EF4-FFF2-40B4-BE49-F238E27FC236}">
                <a16:creationId xmlns:a16="http://schemas.microsoft.com/office/drawing/2014/main" id="{6621D251-1641-4FC2-9D5E-816DDB8052B0}"/>
              </a:ext>
            </a:extLst>
          </p:cNvPr>
          <p:cNvCxnSpPr>
            <a:cxnSpLocks/>
          </p:cNvCxnSpPr>
          <p:nvPr/>
        </p:nvCxnSpPr>
        <p:spPr>
          <a:xfrm>
            <a:off x="2575859" y="5434534"/>
            <a:ext cx="9616141"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6409F-133B-BBE2-AA15-3CEEB7E64E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ADF168-EDEF-7C17-B66F-693FD58E1CB0}"/>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F583AE1-070C-DD5E-AE17-2B98312AAC3B}"/>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4E670115-E9F5-6E3B-73EE-E0C79AAEA4D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77C36C7-FF6F-A612-2B4B-0B935AD602E8}"/>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Financial Awareness webinars</a:t>
            </a:r>
          </a:p>
        </p:txBody>
      </p:sp>
      <p:sp>
        <p:nvSpPr>
          <p:cNvPr id="30" name="Rectangle 29">
            <a:extLst>
              <a:ext uri="{FF2B5EF4-FFF2-40B4-BE49-F238E27FC236}">
                <a16:creationId xmlns:a16="http://schemas.microsoft.com/office/drawing/2014/main" id="{8361498F-EB66-520D-0CFF-C6814874F890}"/>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460D04E-9442-3DB6-05BE-958A3DA45C60}"/>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the webinar schedule and register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11" name="Group 10">
            <a:extLst>
              <a:ext uri="{FF2B5EF4-FFF2-40B4-BE49-F238E27FC236}">
                <a16:creationId xmlns:a16="http://schemas.microsoft.com/office/drawing/2014/main" id="{2C5890A5-A950-5D8F-B5E9-9E3849681168}"/>
              </a:ext>
            </a:extLst>
          </p:cNvPr>
          <p:cNvGrpSpPr/>
          <p:nvPr/>
        </p:nvGrpSpPr>
        <p:grpSpPr>
          <a:xfrm>
            <a:off x="2224630" y="1415002"/>
            <a:ext cx="3703007" cy="2204793"/>
            <a:chOff x="415130" y="2296614"/>
            <a:chExt cx="3703007" cy="2204793"/>
          </a:xfrm>
        </p:grpSpPr>
        <p:sp>
          <p:nvSpPr>
            <p:cNvPr id="13" name="Rectangle 12">
              <a:extLst>
                <a:ext uri="{FF2B5EF4-FFF2-40B4-BE49-F238E27FC236}">
                  <a16:creationId xmlns:a16="http://schemas.microsoft.com/office/drawing/2014/main" id="{8BB346A8-9B30-6120-E88C-B6A333811716}"/>
                </a:ext>
              </a:extLst>
            </p:cNvPr>
            <p:cNvSpPr/>
            <p:nvPr/>
          </p:nvSpPr>
          <p:spPr>
            <a:xfrm>
              <a:off x="415130" y="2449017"/>
              <a:ext cx="3703007" cy="205239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91B9051-D8CC-C649-1C82-E3A8C091EA44}"/>
                </a:ext>
              </a:extLst>
            </p:cNvPr>
            <p:cNvSpPr/>
            <p:nvPr/>
          </p:nvSpPr>
          <p:spPr>
            <a:xfrm>
              <a:off x="521243" y="2296614"/>
              <a:ext cx="3479253" cy="210248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33EE6C7-EAF3-3B91-6885-31BA933FDDDB}"/>
                </a:ext>
              </a:extLst>
            </p:cNvPr>
            <p:cNvSpPr txBox="1"/>
            <p:nvPr/>
          </p:nvSpPr>
          <p:spPr>
            <a:xfrm>
              <a:off x="702724" y="3411236"/>
              <a:ext cx="2865846"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Budgeting basics, savings and investing, credit and debit.</a:t>
              </a:r>
            </a:p>
          </p:txBody>
        </p:sp>
        <p:cxnSp>
          <p:nvCxnSpPr>
            <p:cNvPr id="18" name="Straight Connector 17">
              <a:extLst>
                <a:ext uri="{FF2B5EF4-FFF2-40B4-BE49-F238E27FC236}">
                  <a16:creationId xmlns:a16="http://schemas.microsoft.com/office/drawing/2014/main" id="{4F301CFA-B7DF-C16C-7870-1EB9CB54068E}"/>
                </a:ext>
              </a:extLst>
            </p:cNvPr>
            <p:cNvCxnSpPr>
              <a:cxnSpLocks/>
            </p:cNvCxnSpPr>
            <p:nvPr/>
          </p:nvCxnSpPr>
          <p:spPr>
            <a:xfrm>
              <a:off x="514900" y="3330677"/>
              <a:ext cx="3222793"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F24A140-F596-059B-02F2-9A81464CB84A}"/>
                </a:ext>
              </a:extLst>
            </p:cNvPr>
            <p:cNvPicPr>
              <a:picLocks noChangeAspect="1"/>
            </p:cNvPicPr>
            <p:nvPr/>
          </p:nvPicPr>
          <p:blipFill>
            <a:blip r:embed="rId5"/>
            <a:srcRect/>
            <a:stretch/>
          </p:blipFill>
          <p:spPr>
            <a:xfrm>
              <a:off x="756898" y="2397608"/>
              <a:ext cx="881882" cy="881882"/>
            </a:xfrm>
            <a:prstGeom prst="rect">
              <a:avLst/>
            </a:prstGeom>
          </p:spPr>
        </p:pic>
        <p:sp>
          <p:nvSpPr>
            <p:cNvPr id="21" name="TextBox 20">
              <a:extLst>
                <a:ext uri="{FF2B5EF4-FFF2-40B4-BE49-F238E27FC236}">
                  <a16:creationId xmlns:a16="http://schemas.microsoft.com/office/drawing/2014/main" id="{9D9959B3-238A-5CD1-9B37-777DE7B05F71}"/>
                </a:ext>
              </a:extLst>
            </p:cNvPr>
            <p:cNvSpPr txBox="1"/>
            <p:nvPr/>
          </p:nvSpPr>
          <p:spPr>
            <a:xfrm>
              <a:off x="1670520" y="2440709"/>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Save for Your Future</a:t>
              </a:r>
            </a:p>
          </p:txBody>
        </p:sp>
      </p:grpSp>
      <p:grpSp>
        <p:nvGrpSpPr>
          <p:cNvPr id="22" name="Group 21">
            <a:extLst>
              <a:ext uri="{FF2B5EF4-FFF2-40B4-BE49-F238E27FC236}">
                <a16:creationId xmlns:a16="http://schemas.microsoft.com/office/drawing/2014/main" id="{1BB052FC-3E9B-8F7B-5E13-92C4A17F4D4D}"/>
              </a:ext>
            </a:extLst>
          </p:cNvPr>
          <p:cNvGrpSpPr/>
          <p:nvPr/>
        </p:nvGrpSpPr>
        <p:grpSpPr>
          <a:xfrm>
            <a:off x="6291896" y="1410444"/>
            <a:ext cx="3703007" cy="2204793"/>
            <a:chOff x="415130" y="3851763"/>
            <a:chExt cx="3703007" cy="2204793"/>
          </a:xfrm>
        </p:grpSpPr>
        <p:sp>
          <p:nvSpPr>
            <p:cNvPr id="23" name="Rectangle 22">
              <a:extLst>
                <a:ext uri="{FF2B5EF4-FFF2-40B4-BE49-F238E27FC236}">
                  <a16:creationId xmlns:a16="http://schemas.microsoft.com/office/drawing/2014/main" id="{432B4D26-C4B3-0E4A-48F9-CFD5A19D674B}"/>
                </a:ext>
              </a:extLst>
            </p:cNvPr>
            <p:cNvSpPr/>
            <p:nvPr/>
          </p:nvSpPr>
          <p:spPr>
            <a:xfrm>
              <a:off x="415130" y="4004166"/>
              <a:ext cx="3703007" cy="205239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AFBC859-0153-ADEA-FE4C-C5418D719EED}"/>
                </a:ext>
              </a:extLst>
            </p:cNvPr>
            <p:cNvSpPr/>
            <p:nvPr/>
          </p:nvSpPr>
          <p:spPr>
            <a:xfrm>
              <a:off x="521243" y="3851763"/>
              <a:ext cx="3479253" cy="210248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28AF667-810A-2122-671D-6BCAF142D032}"/>
                </a:ext>
              </a:extLst>
            </p:cNvPr>
            <p:cNvSpPr txBox="1"/>
            <p:nvPr/>
          </p:nvSpPr>
          <p:spPr>
            <a:xfrm>
              <a:off x="702724" y="4966385"/>
              <a:ext cx="2659035"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lifestyle, expenses, income and obstacles.</a:t>
              </a:r>
            </a:p>
          </p:txBody>
        </p:sp>
        <p:cxnSp>
          <p:nvCxnSpPr>
            <p:cNvPr id="26" name="Straight Connector 25">
              <a:extLst>
                <a:ext uri="{FF2B5EF4-FFF2-40B4-BE49-F238E27FC236}">
                  <a16:creationId xmlns:a16="http://schemas.microsoft.com/office/drawing/2014/main" id="{ED8DD854-943B-60ED-3D5E-6E1203FA80D5}"/>
                </a:ext>
              </a:extLst>
            </p:cNvPr>
            <p:cNvCxnSpPr>
              <a:cxnSpLocks/>
            </p:cNvCxnSpPr>
            <p:nvPr/>
          </p:nvCxnSpPr>
          <p:spPr>
            <a:xfrm>
              <a:off x="514900" y="4885826"/>
              <a:ext cx="3222793"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A42D6A9-5AD9-7261-ECBF-08AFDD254EEB}"/>
                </a:ext>
              </a:extLst>
            </p:cNvPr>
            <p:cNvSpPr txBox="1"/>
            <p:nvPr/>
          </p:nvSpPr>
          <p:spPr>
            <a:xfrm>
              <a:off x="1552879"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Plan for Your Future</a:t>
              </a:r>
            </a:p>
          </p:txBody>
        </p:sp>
        <p:pic>
          <p:nvPicPr>
            <p:cNvPr id="28" name="Picture 27">
              <a:extLst>
                <a:ext uri="{FF2B5EF4-FFF2-40B4-BE49-F238E27FC236}">
                  <a16:creationId xmlns:a16="http://schemas.microsoft.com/office/drawing/2014/main" id="{4CEBFF38-7DDD-88E2-0765-3DC7A530A1C2}"/>
                </a:ext>
              </a:extLst>
            </p:cNvPr>
            <p:cNvPicPr>
              <a:picLocks noChangeAspect="1"/>
            </p:cNvPicPr>
            <p:nvPr/>
          </p:nvPicPr>
          <p:blipFill>
            <a:blip r:embed="rId6"/>
            <a:srcRect/>
            <a:stretch/>
          </p:blipFill>
          <p:spPr>
            <a:xfrm>
              <a:off x="701391" y="3932016"/>
              <a:ext cx="851488" cy="851488"/>
            </a:xfrm>
            <a:prstGeom prst="rect">
              <a:avLst/>
            </a:prstGeom>
          </p:spPr>
        </p:pic>
      </p:grpSp>
      <p:grpSp>
        <p:nvGrpSpPr>
          <p:cNvPr id="29" name="Group 28">
            <a:extLst>
              <a:ext uri="{FF2B5EF4-FFF2-40B4-BE49-F238E27FC236}">
                <a16:creationId xmlns:a16="http://schemas.microsoft.com/office/drawing/2014/main" id="{7FB7ADFC-BA58-8C0D-CEA7-BE789499E2E9}"/>
              </a:ext>
            </a:extLst>
          </p:cNvPr>
          <p:cNvGrpSpPr/>
          <p:nvPr/>
        </p:nvGrpSpPr>
        <p:grpSpPr>
          <a:xfrm>
            <a:off x="4257924" y="3861364"/>
            <a:ext cx="3703007" cy="2204793"/>
            <a:chOff x="4533267" y="3851763"/>
            <a:chExt cx="3703007" cy="2204793"/>
          </a:xfrm>
        </p:grpSpPr>
        <p:sp>
          <p:nvSpPr>
            <p:cNvPr id="32" name="Rectangle 31">
              <a:extLst>
                <a:ext uri="{FF2B5EF4-FFF2-40B4-BE49-F238E27FC236}">
                  <a16:creationId xmlns:a16="http://schemas.microsoft.com/office/drawing/2014/main" id="{84328E1A-1B4E-D1CF-15C9-694FD306AFB0}"/>
                </a:ext>
              </a:extLst>
            </p:cNvPr>
            <p:cNvSpPr/>
            <p:nvPr/>
          </p:nvSpPr>
          <p:spPr>
            <a:xfrm>
              <a:off x="4533267" y="4004166"/>
              <a:ext cx="3703007" cy="205239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7B1ACEF-045C-FDF4-6AC3-131924A67B71}"/>
                </a:ext>
              </a:extLst>
            </p:cNvPr>
            <p:cNvSpPr/>
            <p:nvPr/>
          </p:nvSpPr>
          <p:spPr>
            <a:xfrm>
              <a:off x="4639380" y="3851763"/>
              <a:ext cx="3479253" cy="210248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35839BD-EB7C-FBFF-933D-15653437250B}"/>
                </a:ext>
              </a:extLst>
            </p:cNvPr>
            <p:cNvSpPr txBox="1"/>
            <p:nvPr/>
          </p:nvSpPr>
          <p:spPr>
            <a:xfrm>
              <a:off x="4820861" y="4966385"/>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distributions, maximizing and protecting income.</a:t>
              </a:r>
            </a:p>
          </p:txBody>
        </p:sp>
        <p:cxnSp>
          <p:nvCxnSpPr>
            <p:cNvPr id="35" name="Straight Connector 34">
              <a:extLst>
                <a:ext uri="{FF2B5EF4-FFF2-40B4-BE49-F238E27FC236}">
                  <a16:creationId xmlns:a16="http://schemas.microsoft.com/office/drawing/2014/main" id="{F556AA6C-83E9-5151-C98C-D319B58009AF}"/>
                </a:ext>
              </a:extLst>
            </p:cNvPr>
            <p:cNvCxnSpPr>
              <a:cxnSpLocks/>
            </p:cNvCxnSpPr>
            <p:nvPr/>
          </p:nvCxnSpPr>
          <p:spPr>
            <a:xfrm>
              <a:off x="4633037" y="4885826"/>
              <a:ext cx="3222793"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1747B62-E38F-749D-5D63-1E191E5A1F62}"/>
                </a:ext>
              </a:extLst>
            </p:cNvPr>
            <p:cNvSpPr txBox="1"/>
            <p:nvPr/>
          </p:nvSpPr>
          <p:spPr>
            <a:xfrm>
              <a:off x="5640971"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Protect Your Future</a:t>
              </a:r>
            </a:p>
          </p:txBody>
        </p:sp>
        <p:pic>
          <p:nvPicPr>
            <p:cNvPr id="37" name="Picture 36">
              <a:extLst>
                <a:ext uri="{FF2B5EF4-FFF2-40B4-BE49-F238E27FC236}">
                  <a16:creationId xmlns:a16="http://schemas.microsoft.com/office/drawing/2014/main" id="{37796299-C7D6-B471-0AD6-D5EBDD4949B6}"/>
                </a:ext>
              </a:extLst>
            </p:cNvPr>
            <p:cNvPicPr>
              <a:picLocks noChangeAspect="1"/>
            </p:cNvPicPr>
            <p:nvPr/>
          </p:nvPicPr>
          <p:blipFill>
            <a:blip r:embed="rId7"/>
            <a:srcRect/>
            <a:stretch/>
          </p:blipFill>
          <p:spPr>
            <a:xfrm>
              <a:off x="4774624" y="3952723"/>
              <a:ext cx="878789" cy="878789"/>
            </a:xfrm>
            <a:prstGeom prst="rect">
              <a:avLst/>
            </a:prstGeom>
          </p:spPr>
        </p:pic>
      </p:grpSp>
    </p:spTree>
    <p:extLst>
      <p:ext uri="{BB962C8B-B14F-4D97-AF65-F5344CB8AC3E}">
        <p14:creationId xmlns:p14="http://schemas.microsoft.com/office/powerpoint/2010/main" val="2244356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My Retirement webinars</a:t>
            </a:r>
          </a:p>
        </p:txBody>
      </p:sp>
      <p:grpSp>
        <p:nvGrpSpPr>
          <p:cNvPr id="11" name="Group 10">
            <a:extLst>
              <a:ext uri="{FF2B5EF4-FFF2-40B4-BE49-F238E27FC236}">
                <a16:creationId xmlns:a16="http://schemas.microsoft.com/office/drawing/2014/main" id="{3AFEB781-D613-7652-0BAB-EE32BCC74B3E}"/>
              </a:ext>
            </a:extLst>
          </p:cNvPr>
          <p:cNvGrpSpPr/>
          <p:nvPr/>
        </p:nvGrpSpPr>
        <p:grpSpPr>
          <a:xfrm>
            <a:off x="1249132" y="1818796"/>
            <a:ext cx="4732242" cy="3863285"/>
            <a:chOff x="500800" y="2350438"/>
            <a:chExt cx="3948223" cy="3223231"/>
          </a:xfrm>
        </p:grpSpPr>
        <p:sp>
          <p:nvSpPr>
            <p:cNvPr id="13" name="Rectangle 12">
              <a:extLst>
                <a:ext uri="{FF2B5EF4-FFF2-40B4-BE49-F238E27FC236}">
                  <a16:creationId xmlns:a16="http://schemas.microsoft.com/office/drawing/2014/main" id="{EAB285F1-3BD0-A7B1-31C0-684ACE65779E}"/>
                </a:ext>
              </a:extLst>
            </p:cNvPr>
            <p:cNvSpPr/>
            <p:nvPr/>
          </p:nvSpPr>
          <p:spPr>
            <a:xfrm>
              <a:off x="500800" y="2350438"/>
              <a:ext cx="3948223" cy="3223231"/>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2C712BA-CDC4-BC21-AF13-5247356E5A4B}"/>
                </a:ext>
              </a:extLst>
            </p:cNvPr>
            <p:cNvPicPr>
              <a:picLocks noChangeAspect="1"/>
            </p:cNvPicPr>
            <p:nvPr/>
          </p:nvPicPr>
          <p:blipFill>
            <a:blip r:embed="rId3"/>
            <a:srcRect/>
            <a:stretch/>
          </p:blipFill>
          <p:spPr>
            <a:xfrm>
              <a:off x="3148301" y="3407492"/>
              <a:ext cx="1162815" cy="871505"/>
            </a:xfrm>
            <a:prstGeom prst="rect">
              <a:avLst/>
            </a:prstGeom>
          </p:spPr>
        </p:pic>
        <p:pic>
          <p:nvPicPr>
            <p:cNvPr id="17" name="Picture 16">
              <a:extLst>
                <a:ext uri="{FF2B5EF4-FFF2-40B4-BE49-F238E27FC236}">
                  <a16:creationId xmlns:a16="http://schemas.microsoft.com/office/drawing/2014/main" id="{D6F12922-A19C-FEC5-CA9A-1BCE3DC76775}"/>
                </a:ext>
              </a:extLst>
            </p:cNvPr>
            <p:cNvPicPr>
              <a:picLocks noChangeAspect="1"/>
            </p:cNvPicPr>
            <p:nvPr/>
          </p:nvPicPr>
          <p:blipFill>
            <a:blip r:embed="rId4"/>
            <a:srcRect/>
            <a:stretch/>
          </p:blipFill>
          <p:spPr>
            <a:xfrm>
              <a:off x="3148301" y="2476494"/>
              <a:ext cx="1162815" cy="872290"/>
            </a:xfrm>
            <a:prstGeom prst="rect">
              <a:avLst/>
            </a:prstGeom>
          </p:spPr>
        </p:pic>
        <p:pic>
          <p:nvPicPr>
            <p:cNvPr id="18" name="Picture 17">
              <a:extLst>
                <a:ext uri="{FF2B5EF4-FFF2-40B4-BE49-F238E27FC236}">
                  <a16:creationId xmlns:a16="http://schemas.microsoft.com/office/drawing/2014/main" id="{452D2C77-365F-91EE-440A-B9442A4957A4}"/>
                </a:ext>
              </a:extLst>
            </p:cNvPr>
            <p:cNvPicPr>
              <a:picLocks noChangeAspect="1"/>
            </p:cNvPicPr>
            <p:nvPr/>
          </p:nvPicPr>
          <p:blipFill rotWithShape="1">
            <a:blip r:embed="rId5"/>
            <a:srcRect t="735" r="2114" b="1396"/>
            <a:stretch/>
          </p:blipFill>
          <p:spPr>
            <a:xfrm>
              <a:off x="627589" y="2474380"/>
              <a:ext cx="2398674" cy="1800302"/>
            </a:xfrm>
            <a:prstGeom prst="rect">
              <a:avLst/>
            </a:prstGeom>
          </p:spPr>
        </p:pic>
        <p:sp>
          <p:nvSpPr>
            <p:cNvPr id="19" name="Rectangle 18">
              <a:extLst>
                <a:ext uri="{FF2B5EF4-FFF2-40B4-BE49-F238E27FC236}">
                  <a16:creationId xmlns:a16="http://schemas.microsoft.com/office/drawing/2014/main" id="{E6FFD2FD-388D-3652-1E49-AC039564FA07}"/>
                </a:ext>
              </a:extLst>
            </p:cNvPr>
            <p:cNvSpPr/>
            <p:nvPr/>
          </p:nvSpPr>
          <p:spPr>
            <a:xfrm>
              <a:off x="636216" y="4382267"/>
              <a:ext cx="3674900" cy="1058888"/>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r>
                <a:rPr lang="en-US" dirty="0">
                  <a:solidFill>
                    <a:schemeClr val="bg1"/>
                  </a:solidFill>
                  <a:latin typeface="Arial" panose="020B0604020202020204" pitchFamily="34" charset="0"/>
                  <a:cs typeface="Arial" panose="020B0604020202020204" pitchFamily="34" charset="0"/>
                </a:rPr>
                <a:t>Understand your benefits and the importance of supplemental savings.</a:t>
              </a:r>
            </a:p>
          </p:txBody>
        </p:sp>
      </p:grpSp>
      <p:grpSp>
        <p:nvGrpSpPr>
          <p:cNvPr id="20" name="Group 19">
            <a:extLst>
              <a:ext uri="{FF2B5EF4-FFF2-40B4-BE49-F238E27FC236}">
                <a16:creationId xmlns:a16="http://schemas.microsoft.com/office/drawing/2014/main" id="{B55B653A-7051-2334-B4F5-6D5C80AF6317}"/>
              </a:ext>
            </a:extLst>
          </p:cNvPr>
          <p:cNvGrpSpPr/>
          <p:nvPr/>
        </p:nvGrpSpPr>
        <p:grpSpPr>
          <a:xfrm>
            <a:off x="6210628" y="1818796"/>
            <a:ext cx="4732242" cy="3863286"/>
            <a:chOff x="4694979" y="2350438"/>
            <a:chExt cx="3948223" cy="3223232"/>
          </a:xfrm>
        </p:grpSpPr>
        <p:sp>
          <p:nvSpPr>
            <p:cNvPr id="21" name="Rectangle 20">
              <a:extLst>
                <a:ext uri="{FF2B5EF4-FFF2-40B4-BE49-F238E27FC236}">
                  <a16:creationId xmlns:a16="http://schemas.microsoft.com/office/drawing/2014/main" id="{9AE15458-2A78-242E-BAA2-36943CE2E76D}"/>
                </a:ext>
              </a:extLst>
            </p:cNvPr>
            <p:cNvSpPr/>
            <p:nvPr/>
          </p:nvSpPr>
          <p:spPr>
            <a:xfrm>
              <a:off x="4694979" y="2350438"/>
              <a:ext cx="3948223" cy="322323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B01281-4E44-CD01-F997-B02A65A05ED4}"/>
                </a:ext>
              </a:extLst>
            </p:cNvPr>
            <p:cNvSpPr/>
            <p:nvPr/>
          </p:nvSpPr>
          <p:spPr>
            <a:xfrm>
              <a:off x="4830395" y="4386162"/>
              <a:ext cx="3674900" cy="106070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r>
                <a:rPr lang="en-US" dirty="0">
                  <a:solidFill>
                    <a:schemeClr val="bg1"/>
                  </a:solidFill>
                  <a:latin typeface="Arial" panose="020B0604020202020204" pitchFamily="34" charset="0"/>
                  <a:cs typeface="Arial" panose="020B0604020202020204" pitchFamily="34" charset="0"/>
                </a:rPr>
                <a:t>Understand your retirement options and timelines.</a:t>
              </a:r>
            </a:p>
          </p:txBody>
        </p:sp>
        <p:pic>
          <p:nvPicPr>
            <p:cNvPr id="23" name="Picture 22">
              <a:extLst>
                <a:ext uri="{FF2B5EF4-FFF2-40B4-BE49-F238E27FC236}">
                  <a16:creationId xmlns:a16="http://schemas.microsoft.com/office/drawing/2014/main" id="{19521BD4-2495-EBE9-9DD2-D0052CFCEEB0}"/>
                </a:ext>
              </a:extLst>
            </p:cNvPr>
            <p:cNvPicPr>
              <a:picLocks noChangeAspect="1"/>
            </p:cNvPicPr>
            <p:nvPr/>
          </p:nvPicPr>
          <p:blipFill rotWithShape="1">
            <a:blip r:embed="rId6"/>
            <a:srcRect t="947" r="947"/>
            <a:stretch/>
          </p:blipFill>
          <p:spPr>
            <a:xfrm>
              <a:off x="7342400" y="3408120"/>
              <a:ext cx="1162895" cy="870633"/>
            </a:xfrm>
            <a:prstGeom prst="rect">
              <a:avLst/>
            </a:prstGeom>
          </p:spPr>
        </p:pic>
        <p:pic>
          <p:nvPicPr>
            <p:cNvPr id="24" name="Picture 23" descr="A person and person looking at a computer&#10;&#10;Description automatically generated">
              <a:extLst>
                <a:ext uri="{FF2B5EF4-FFF2-40B4-BE49-F238E27FC236}">
                  <a16:creationId xmlns:a16="http://schemas.microsoft.com/office/drawing/2014/main" id="{AFE86787-DDD4-A2B2-7E0A-B5F63520881A}"/>
                </a:ext>
              </a:extLst>
            </p:cNvPr>
            <p:cNvPicPr>
              <a:picLocks noChangeAspect="1"/>
            </p:cNvPicPr>
            <p:nvPr/>
          </p:nvPicPr>
          <p:blipFill>
            <a:blip r:embed="rId7"/>
            <a:stretch>
              <a:fillRect/>
            </a:stretch>
          </p:blipFill>
          <p:spPr>
            <a:xfrm>
              <a:off x="7342400" y="2475458"/>
              <a:ext cx="1162895" cy="873326"/>
            </a:xfrm>
            <a:prstGeom prst="rect">
              <a:avLst/>
            </a:prstGeom>
          </p:spPr>
        </p:pic>
        <p:pic>
          <p:nvPicPr>
            <p:cNvPr id="25" name="Picture 24" descr="A blue and white sign with white text&#10;&#10;Description automatically generated">
              <a:extLst>
                <a:ext uri="{FF2B5EF4-FFF2-40B4-BE49-F238E27FC236}">
                  <a16:creationId xmlns:a16="http://schemas.microsoft.com/office/drawing/2014/main" id="{C4BA31B0-E6FA-7DC4-C89B-D4A0BA60404D}"/>
                </a:ext>
              </a:extLst>
            </p:cNvPr>
            <p:cNvPicPr>
              <a:picLocks noChangeAspect="1"/>
            </p:cNvPicPr>
            <p:nvPr/>
          </p:nvPicPr>
          <p:blipFill rotWithShape="1">
            <a:blip r:embed="rId8"/>
            <a:srcRect t="1558" r="1558"/>
            <a:stretch/>
          </p:blipFill>
          <p:spPr>
            <a:xfrm>
              <a:off x="4818265" y="2483630"/>
              <a:ext cx="2399445" cy="1801968"/>
            </a:xfrm>
            <a:prstGeom prst="rect">
              <a:avLst/>
            </a:prstGeom>
          </p:spPr>
        </p:pic>
      </p:grpSp>
      <p:sp>
        <p:nvSpPr>
          <p:cNvPr id="26" name="Rectangle 25">
            <a:extLst>
              <a:ext uri="{FF2B5EF4-FFF2-40B4-BE49-F238E27FC236}">
                <a16:creationId xmlns:a16="http://schemas.microsoft.com/office/drawing/2014/main" id="{05205AF1-9E22-875A-7104-C01152528E8E}"/>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4CB226C-C936-C559-D2E8-DA0A9155F007}"/>
              </a:ext>
            </a:extLst>
          </p:cNvPr>
          <p:cNvSpPr txBox="1"/>
          <p:nvPr/>
        </p:nvSpPr>
        <p:spPr>
          <a:xfrm>
            <a:off x="294324" y="6386362"/>
            <a:ext cx="8769249" cy="338554"/>
          </a:xfrm>
          <a:prstGeom prst="rect">
            <a:avLst/>
          </a:prstGeom>
          <a:noFill/>
        </p:spPr>
        <p:txBody>
          <a:bodyPr wrap="square">
            <a:spAutoFit/>
          </a:bodyPr>
          <a:lstStyle/>
          <a:p>
            <a:pPr marL="285750" indent="-285750">
              <a:buBlip>
                <a:blip r:embed="rId9"/>
              </a:buBlip>
            </a:pPr>
            <a:r>
              <a:rPr lang="en-US" sz="1600" dirty="0">
                <a:solidFill>
                  <a:schemeClr val="bg1"/>
                </a:solidFill>
                <a:latin typeface="Arial" panose="020B0604020202020204" pitchFamily="34" charset="0"/>
                <a:cs typeface="Arial" panose="020B0604020202020204" pitchFamily="34" charset="0"/>
              </a:rPr>
              <a:t>View the webinar schedule and register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1722313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FB91C-3F0A-4053-4723-41C8A2FF509E}"/>
              </a:ext>
            </a:extLst>
          </p:cNvPr>
          <p:cNvSpPr/>
          <p:nvPr/>
        </p:nvSpPr>
        <p:spPr>
          <a:xfrm>
            <a:off x="3425236" y="1955614"/>
            <a:ext cx="1595043" cy="490238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04F1D2-BB17-6127-5B69-343DB7ED787B}"/>
              </a:ext>
            </a:extLst>
          </p:cNvPr>
          <p:cNvSpPr/>
          <p:nvPr/>
        </p:nvSpPr>
        <p:spPr>
          <a:xfrm>
            <a:off x="2111674" y="0"/>
            <a:ext cx="1065841" cy="512598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D561036-35A9-3131-C2D4-B276F3BC7E4D}"/>
              </a:ext>
            </a:extLst>
          </p:cNvPr>
          <p:cNvSpPr txBox="1">
            <a:spLocks/>
          </p:cNvSpPr>
          <p:nvPr/>
        </p:nvSpPr>
        <p:spPr>
          <a:xfrm>
            <a:off x="6678734" y="1809185"/>
            <a:ext cx="4408397"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Questions?</a:t>
            </a:r>
          </a:p>
        </p:txBody>
      </p:sp>
      <p:sp>
        <p:nvSpPr>
          <p:cNvPr id="10" name="Subtitle 2">
            <a:extLst>
              <a:ext uri="{FF2B5EF4-FFF2-40B4-BE49-F238E27FC236}">
                <a16:creationId xmlns:a16="http://schemas.microsoft.com/office/drawing/2014/main" id="{5AB43DBA-C1AD-6D4B-0A70-24E7C385ECCA}"/>
              </a:ext>
            </a:extLst>
          </p:cNvPr>
          <p:cNvSpPr txBox="1">
            <a:spLocks/>
          </p:cNvSpPr>
          <p:nvPr/>
        </p:nvSpPr>
        <p:spPr>
          <a:xfrm>
            <a:off x="7485623" y="2912743"/>
            <a:ext cx="3242733" cy="8099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err="1">
                <a:solidFill>
                  <a:schemeClr val="bg1"/>
                </a:solidFill>
                <a:latin typeface="Arial" panose="020B0604020202020204" pitchFamily="34" charset="0"/>
                <a:cs typeface="Arial" panose="020B0604020202020204" pitchFamily="34" charset="0"/>
              </a:rPr>
              <a:t>CalSTRS.com</a:t>
            </a:r>
            <a:endParaRPr lang="en-US" sz="2200" b="1" i="1" dirty="0">
              <a:solidFill>
                <a:schemeClr val="bg1"/>
              </a:solidFill>
              <a:latin typeface="Arial" panose="020B0604020202020204" pitchFamily="34" charset="0"/>
              <a:cs typeface="Arial" panose="020B0604020202020204" pitchFamily="34" charset="0"/>
            </a:endParaRPr>
          </a:p>
          <a:p>
            <a:pPr algn="l"/>
            <a:r>
              <a:rPr lang="en-US" sz="2200" b="1" dirty="0" err="1">
                <a:solidFill>
                  <a:schemeClr val="bg1"/>
                </a:solidFill>
                <a:latin typeface="Arial" panose="020B0604020202020204" pitchFamily="34" charset="0"/>
                <a:cs typeface="Arial" panose="020B0604020202020204" pitchFamily="34" charset="0"/>
              </a:rPr>
              <a:t>myCalSTRS.com</a:t>
            </a:r>
            <a:endParaRPr lang="en-US" sz="2200" b="1" dirty="0">
              <a:solidFill>
                <a:schemeClr val="bg1"/>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1A5D7CDB-AB32-1AD7-59FA-EF48416E0F71}"/>
              </a:ext>
            </a:extLst>
          </p:cNvPr>
          <p:cNvSpPr txBox="1">
            <a:spLocks/>
          </p:cNvSpPr>
          <p:nvPr/>
        </p:nvSpPr>
        <p:spPr>
          <a:xfrm>
            <a:off x="7485623" y="3864966"/>
            <a:ext cx="3242733" cy="17208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chemeClr val="bg1"/>
                </a:solidFill>
                <a:latin typeface="Arial" panose="020B0604020202020204" pitchFamily="34" charset="0"/>
                <a:cs typeface="Arial" panose="020B0604020202020204" pitchFamily="34" charset="0"/>
              </a:rPr>
              <a:t>800-228-5453</a:t>
            </a:r>
          </a:p>
          <a:p>
            <a:pPr algn="l"/>
            <a:r>
              <a:rPr lang="en-US" sz="1400" dirty="0">
                <a:solidFill>
                  <a:schemeClr val="bg1"/>
                </a:solidFill>
                <a:latin typeface="Arial" panose="020B0604020202020204" pitchFamily="34" charset="0"/>
                <a:cs typeface="Arial" panose="020B0604020202020204" pitchFamily="34" charset="0"/>
              </a:rPr>
              <a:t>  *Press 2 for Customer Service.</a:t>
            </a:r>
          </a:p>
          <a:p>
            <a:pPr algn="l"/>
            <a:r>
              <a:rPr lang="en-US" sz="2200" dirty="0">
                <a:solidFill>
                  <a:schemeClr val="bg1"/>
                </a:solidFill>
                <a:latin typeface="Arial" panose="020B0604020202020204" pitchFamily="34" charset="0"/>
                <a:cs typeface="Arial" panose="020B0604020202020204" pitchFamily="34" charset="0"/>
              </a:rPr>
              <a:t>Monday–Friday</a:t>
            </a:r>
          </a:p>
          <a:p>
            <a:pPr algn="l"/>
            <a:r>
              <a:rPr lang="en-US" sz="2200" dirty="0">
                <a:solidFill>
                  <a:schemeClr val="bg1"/>
                </a:solidFill>
                <a:latin typeface="Arial" panose="020B0604020202020204" pitchFamily="34" charset="0"/>
                <a:cs typeface="Arial" panose="020B0604020202020204" pitchFamily="34" charset="0"/>
              </a:rPr>
              <a:t>8 a.m. to 5 p.m.</a:t>
            </a:r>
          </a:p>
        </p:txBody>
      </p:sp>
      <p:sp>
        <p:nvSpPr>
          <p:cNvPr id="12" name="Rectangle 11">
            <a:extLst>
              <a:ext uri="{FF2B5EF4-FFF2-40B4-BE49-F238E27FC236}">
                <a16:creationId xmlns:a16="http://schemas.microsoft.com/office/drawing/2014/main" id="{030C2F8B-B042-ABB5-B310-E0AE23A80C0D}"/>
              </a:ext>
            </a:extLst>
          </p:cNvPr>
          <p:cNvSpPr/>
          <p:nvPr/>
        </p:nvSpPr>
        <p:spPr>
          <a:xfrm>
            <a:off x="1279873" y="2889003"/>
            <a:ext cx="4707729" cy="1376088"/>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FF3256-9266-5CCF-896F-5F2FF4FA7B96}"/>
              </a:ext>
            </a:extLst>
          </p:cNvPr>
          <p:cNvSpPr txBox="1"/>
          <p:nvPr/>
        </p:nvSpPr>
        <p:spPr>
          <a:xfrm>
            <a:off x="1481352" y="3214822"/>
            <a:ext cx="4376332" cy="707886"/>
          </a:xfrm>
          <a:prstGeom prst="rect">
            <a:avLst/>
          </a:prstGeom>
          <a:noFill/>
        </p:spPr>
        <p:txBody>
          <a:bodyPr wrap="square" rtlCol="0">
            <a:spAutoFit/>
          </a:bodyPr>
          <a:lstStyle/>
          <a:p>
            <a:r>
              <a:rPr lang="en-US" sz="2000" b="1" dirty="0">
                <a:solidFill>
                  <a:srgbClr val="518159"/>
                </a:solidFill>
                <a:latin typeface="Arial" panose="020B0604020202020204" pitchFamily="34" charset="0"/>
                <a:cs typeface="Arial" panose="020B0604020202020204" pitchFamily="34" charset="0"/>
              </a:rPr>
              <a:t>Send us a secure online message using your </a:t>
            </a:r>
            <a:r>
              <a:rPr lang="en-US" sz="2000" b="1" i="1" dirty="0" err="1">
                <a:solidFill>
                  <a:srgbClr val="518159"/>
                </a:solidFill>
                <a:latin typeface="Arial" panose="020B0604020202020204" pitchFamily="34" charset="0"/>
                <a:cs typeface="Arial" panose="020B0604020202020204" pitchFamily="34" charset="0"/>
              </a:rPr>
              <a:t>my</a:t>
            </a:r>
            <a:r>
              <a:rPr lang="en-US" sz="2000" b="1" dirty="0" err="1">
                <a:solidFill>
                  <a:srgbClr val="518159"/>
                </a:solidFill>
                <a:latin typeface="Arial" panose="020B0604020202020204" pitchFamily="34" charset="0"/>
                <a:cs typeface="Arial" panose="020B0604020202020204" pitchFamily="34" charset="0"/>
              </a:rPr>
              <a:t>CalSTRS</a:t>
            </a:r>
            <a:r>
              <a:rPr lang="en-US" sz="2000" b="1" dirty="0">
                <a:solidFill>
                  <a:srgbClr val="518159"/>
                </a:solidFill>
                <a:latin typeface="Arial" panose="020B0604020202020204" pitchFamily="34" charset="0"/>
                <a:cs typeface="Arial" panose="020B0604020202020204" pitchFamily="34" charset="0"/>
              </a:rPr>
              <a:t> account.</a:t>
            </a:r>
          </a:p>
        </p:txBody>
      </p:sp>
      <p:pic>
        <p:nvPicPr>
          <p:cNvPr id="6" name="Picture 5">
            <a:extLst>
              <a:ext uri="{FF2B5EF4-FFF2-40B4-BE49-F238E27FC236}">
                <a16:creationId xmlns:a16="http://schemas.microsoft.com/office/drawing/2014/main" id="{302EC937-CA6E-5A46-6511-EBCD584BF649}"/>
              </a:ext>
            </a:extLst>
          </p:cNvPr>
          <p:cNvPicPr>
            <a:picLocks noChangeAspect="1"/>
          </p:cNvPicPr>
          <p:nvPr/>
        </p:nvPicPr>
        <p:blipFill>
          <a:blip r:embed="rId3"/>
          <a:srcRect/>
          <a:stretch/>
        </p:blipFill>
        <p:spPr>
          <a:xfrm>
            <a:off x="6742179" y="2974024"/>
            <a:ext cx="687353" cy="687353"/>
          </a:xfrm>
          <a:prstGeom prst="rect">
            <a:avLst/>
          </a:prstGeom>
        </p:spPr>
      </p:pic>
      <p:pic>
        <p:nvPicPr>
          <p:cNvPr id="7" name="Picture 6">
            <a:extLst>
              <a:ext uri="{FF2B5EF4-FFF2-40B4-BE49-F238E27FC236}">
                <a16:creationId xmlns:a16="http://schemas.microsoft.com/office/drawing/2014/main" id="{EB224DC9-8F2D-1A55-E4BF-164934D85FD2}"/>
              </a:ext>
            </a:extLst>
          </p:cNvPr>
          <p:cNvPicPr>
            <a:picLocks noChangeAspect="1"/>
          </p:cNvPicPr>
          <p:nvPr/>
        </p:nvPicPr>
        <p:blipFill>
          <a:blip r:embed="rId4"/>
          <a:srcRect/>
          <a:stretch/>
        </p:blipFill>
        <p:spPr>
          <a:xfrm>
            <a:off x="6742178" y="4265092"/>
            <a:ext cx="687353" cy="687353"/>
          </a:xfrm>
          <a:prstGeom prst="rect">
            <a:avLst/>
          </a:prstGeom>
        </p:spPr>
      </p:pic>
    </p:spTree>
    <p:extLst>
      <p:ext uri="{BB962C8B-B14F-4D97-AF65-F5344CB8AC3E}">
        <p14:creationId xmlns:p14="http://schemas.microsoft.com/office/powerpoint/2010/main" val="12552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a:extLst>
            <a:ext uri="{FF2B5EF4-FFF2-40B4-BE49-F238E27FC236}">
              <a16:creationId xmlns:a16="http://schemas.microsoft.com/office/drawing/2014/main" id="{A4609B83-5BA6-543A-AE63-D87366EECC9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A84684B-320A-4ED6-9889-5BB0D94051B6}"/>
              </a:ext>
            </a:extLst>
          </p:cNvPr>
          <p:cNvSpPr txBox="1">
            <a:spLocks/>
          </p:cNvSpPr>
          <p:nvPr/>
        </p:nvSpPr>
        <p:spPr>
          <a:xfrm>
            <a:off x="3546361" y="1687172"/>
            <a:ext cx="5217936" cy="3483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Thank you for attending!</a:t>
            </a:r>
          </a:p>
        </p:txBody>
      </p:sp>
      <p:sp>
        <p:nvSpPr>
          <p:cNvPr id="21" name="Rectangle 20">
            <a:extLst>
              <a:ext uri="{FF2B5EF4-FFF2-40B4-BE49-F238E27FC236}">
                <a16:creationId xmlns:a16="http://schemas.microsoft.com/office/drawing/2014/main" id="{4CD3AEF5-202E-1155-8DDC-2AD27ABC9B34}"/>
              </a:ext>
            </a:extLst>
          </p:cNvPr>
          <p:cNvSpPr/>
          <p:nvPr/>
        </p:nvSpPr>
        <p:spPr>
          <a:xfrm rot="5400000">
            <a:off x="7843334" y="-2481495"/>
            <a:ext cx="175127" cy="852220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63850E-0CA3-6927-A705-F2E171DED63F}"/>
              </a:ext>
            </a:extLst>
          </p:cNvPr>
          <p:cNvSpPr/>
          <p:nvPr/>
        </p:nvSpPr>
        <p:spPr>
          <a:xfrm rot="5400000">
            <a:off x="4157226" y="683873"/>
            <a:ext cx="175127" cy="852220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0DA1BD-EDBF-2354-DEE2-0114F65BA690}"/>
              </a:ext>
            </a:extLst>
          </p:cNvPr>
          <p:cNvSpPr/>
          <p:nvPr/>
        </p:nvSpPr>
        <p:spPr>
          <a:xfrm>
            <a:off x="2525125" y="0"/>
            <a:ext cx="175127" cy="408476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1A67C9-243B-9636-6CBC-DADDD20F4E6D}"/>
              </a:ext>
            </a:extLst>
          </p:cNvPr>
          <p:cNvSpPr/>
          <p:nvPr/>
        </p:nvSpPr>
        <p:spPr>
          <a:xfrm>
            <a:off x="9491748" y="2696480"/>
            <a:ext cx="175127" cy="415818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45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C4048-2FA5-43FF-42C8-490780388980}"/>
              </a:ext>
            </a:extLst>
          </p:cNvPr>
          <p:cNvSpPr/>
          <p:nvPr/>
        </p:nvSpPr>
        <p:spPr>
          <a:xfrm>
            <a:off x="0" y="2546840"/>
            <a:ext cx="12192000" cy="294835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1A9515C-35D9-762C-E5BA-FF33A249CEEF}"/>
              </a:ext>
            </a:extLst>
          </p:cNvPr>
          <p:cNvCxnSpPr>
            <a:cxnSpLocks/>
          </p:cNvCxnSpPr>
          <p:nvPr/>
        </p:nvCxnSpPr>
        <p:spPr>
          <a:xfrm>
            <a:off x="1985556" y="2983973"/>
            <a:ext cx="1020644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F1EEBF9-A392-FE4A-0C48-2BA0B2E6237B}"/>
              </a:ext>
            </a:extLst>
          </p:cNvPr>
          <p:cNvGrpSpPr/>
          <p:nvPr/>
        </p:nvGrpSpPr>
        <p:grpSpPr>
          <a:xfrm>
            <a:off x="8336596" y="3489076"/>
            <a:ext cx="1869847" cy="1072666"/>
            <a:chOff x="1518134" y="3815862"/>
            <a:chExt cx="2039820" cy="1072666"/>
          </a:xfrm>
        </p:grpSpPr>
        <p:sp>
          <p:nvSpPr>
            <p:cNvPr id="7" name="Rectangle 6">
              <a:extLst>
                <a:ext uri="{FF2B5EF4-FFF2-40B4-BE49-F238E27FC236}">
                  <a16:creationId xmlns:a16="http://schemas.microsoft.com/office/drawing/2014/main" id="{477C3789-D593-903E-852C-A7F317B61FB1}"/>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96F69D-A946-BCC3-6788-7658826B95B4}"/>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1935</a:t>
              </a:r>
            </a:p>
          </p:txBody>
        </p:sp>
      </p:grpSp>
      <p:grpSp>
        <p:nvGrpSpPr>
          <p:cNvPr id="9" name="Group 8">
            <a:extLst>
              <a:ext uri="{FF2B5EF4-FFF2-40B4-BE49-F238E27FC236}">
                <a16:creationId xmlns:a16="http://schemas.microsoft.com/office/drawing/2014/main" id="{D1BDB811-E07B-947B-10D0-74A9E765ABE9}"/>
              </a:ext>
            </a:extLst>
          </p:cNvPr>
          <p:cNvGrpSpPr/>
          <p:nvPr/>
        </p:nvGrpSpPr>
        <p:grpSpPr>
          <a:xfrm>
            <a:off x="6220580" y="3489076"/>
            <a:ext cx="1869847" cy="1072666"/>
            <a:chOff x="1518134" y="3815862"/>
            <a:chExt cx="2039820" cy="1072666"/>
          </a:xfrm>
        </p:grpSpPr>
        <p:sp>
          <p:nvSpPr>
            <p:cNvPr id="10" name="Rectangle 9">
              <a:extLst>
                <a:ext uri="{FF2B5EF4-FFF2-40B4-BE49-F238E27FC236}">
                  <a16:creationId xmlns:a16="http://schemas.microsoft.com/office/drawing/2014/main" id="{DE22D939-AF6D-861A-3FC6-F971F16CB562}"/>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285D64-D625-4B0C-19DD-14BB812965BA}"/>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1932</a:t>
              </a:r>
            </a:p>
          </p:txBody>
        </p:sp>
      </p:grpSp>
      <p:grpSp>
        <p:nvGrpSpPr>
          <p:cNvPr id="12" name="Group 11">
            <a:extLst>
              <a:ext uri="{FF2B5EF4-FFF2-40B4-BE49-F238E27FC236}">
                <a16:creationId xmlns:a16="http://schemas.microsoft.com/office/drawing/2014/main" id="{97E8B94A-887E-4099-2F1A-1D58F4403C61}"/>
              </a:ext>
            </a:extLst>
          </p:cNvPr>
          <p:cNvGrpSpPr/>
          <p:nvPr/>
        </p:nvGrpSpPr>
        <p:grpSpPr>
          <a:xfrm>
            <a:off x="4103068" y="3489076"/>
            <a:ext cx="1869847" cy="1072666"/>
            <a:chOff x="1518134" y="3815862"/>
            <a:chExt cx="2039820" cy="1072666"/>
          </a:xfrm>
        </p:grpSpPr>
        <p:sp>
          <p:nvSpPr>
            <p:cNvPr id="13" name="Rectangle 12">
              <a:extLst>
                <a:ext uri="{FF2B5EF4-FFF2-40B4-BE49-F238E27FC236}">
                  <a16:creationId xmlns:a16="http://schemas.microsoft.com/office/drawing/2014/main" id="{2FF15274-67FF-15BC-7F88-BEE475FB1CEE}"/>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7EF87D-2A19-A58E-A1E9-20A31F7450B5}"/>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1913</a:t>
              </a:r>
            </a:p>
          </p:txBody>
        </p:sp>
      </p:grpSp>
      <p:grpSp>
        <p:nvGrpSpPr>
          <p:cNvPr id="15" name="Group 14">
            <a:extLst>
              <a:ext uri="{FF2B5EF4-FFF2-40B4-BE49-F238E27FC236}">
                <a16:creationId xmlns:a16="http://schemas.microsoft.com/office/drawing/2014/main" id="{519BDFCE-B246-88D7-8D32-1F05171A355B}"/>
              </a:ext>
            </a:extLst>
          </p:cNvPr>
          <p:cNvGrpSpPr/>
          <p:nvPr/>
        </p:nvGrpSpPr>
        <p:grpSpPr>
          <a:xfrm>
            <a:off x="1985556" y="3489076"/>
            <a:ext cx="1869847" cy="1072666"/>
            <a:chOff x="1518134" y="3815862"/>
            <a:chExt cx="2039820" cy="1072666"/>
          </a:xfrm>
        </p:grpSpPr>
        <p:sp>
          <p:nvSpPr>
            <p:cNvPr id="16" name="Rectangle 15">
              <a:extLst>
                <a:ext uri="{FF2B5EF4-FFF2-40B4-BE49-F238E27FC236}">
                  <a16:creationId xmlns:a16="http://schemas.microsoft.com/office/drawing/2014/main" id="{C0AC8E32-DDE6-6CB1-D18A-6C43ECE56ED1}"/>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8504B-A835-B16D-D73E-C13304D1D5A6}"/>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1850</a:t>
              </a:r>
            </a:p>
          </p:txBody>
        </p:sp>
      </p:grpSp>
      <p:cxnSp>
        <p:nvCxnSpPr>
          <p:cNvPr id="18" name="Straight Connector 17">
            <a:extLst>
              <a:ext uri="{FF2B5EF4-FFF2-40B4-BE49-F238E27FC236}">
                <a16:creationId xmlns:a16="http://schemas.microsoft.com/office/drawing/2014/main" id="{BC34F08D-02AE-4A46-78E9-9D8BCC9EE096}"/>
              </a:ext>
            </a:extLst>
          </p:cNvPr>
          <p:cNvCxnSpPr>
            <a:cxnSpLocks/>
          </p:cNvCxnSpPr>
          <p:nvPr/>
        </p:nvCxnSpPr>
        <p:spPr>
          <a:xfrm>
            <a:off x="0" y="5041373"/>
            <a:ext cx="1020493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BC0CF38-F951-4F15-A4B4-0F93F5AAF8E6}"/>
              </a:ext>
            </a:extLst>
          </p:cNvPr>
          <p:cNvSpPr txBox="1">
            <a:spLocks/>
          </p:cNvSpPr>
          <p:nvPr/>
        </p:nvSpPr>
        <p:spPr>
          <a:xfrm>
            <a:off x="1985555" y="424910"/>
            <a:ext cx="8682445" cy="19636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2400"/>
              </a:spcAft>
            </a:pPr>
            <a:r>
              <a:rPr lang="en-US" sz="6000" b="1" dirty="0">
                <a:solidFill>
                  <a:schemeClr val="bg1"/>
                </a:solidFill>
                <a:latin typeface="Arial" panose="020B0604020202020204" pitchFamily="34" charset="0"/>
                <a:cs typeface="Arial" panose="020B0604020202020204" pitchFamily="34" charset="0"/>
              </a:rPr>
              <a:t>When was CalSTRS established?</a:t>
            </a:r>
          </a:p>
        </p:txBody>
      </p:sp>
      <p:grpSp>
        <p:nvGrpSpPr>
          <p:cNvPr id="20" name="Group 19">
            <a:extLst>
              <a:ext uri="{FF2B5EF4-FFF2-40B4-BE49-F238E27FC236}">
                <a16:creationId xmlns:a16="http://schemas.microsoft.com/office/drawing/2014/main" id="{6F74BDCC-5CE8-A099-2CB1-54B05618453A}"/>
              </a:ext>
            </a:extLst>
          </p:cNvPr>
          <p:cNvGrpSpPr/>
          <p:nvPr/>
        </p:nvGrpSpPr>
        <p:grpSpPr>
          <a:xfrm>
            <a:off x="4103068" y="3489076"/>
            <a:ext cx="1869847" cy="1072666"/>
            <a:chOff x="1518134" y="3815862"/>
            <a:chExt cx="2039820" cy="1072666"/>
          </a:xfrm>
        </p:grpSpPr>
        <p:sp>
          <p:nvSpPr>
            <p:cNvPr id="21" name="Rectangle 20">
              <a:extLst>
                <a:ext uri="{FF2B5EF4-FFF2-40B4-BE49-F238E27FC236}">
                  <a16:creationId xmlns:a16="http://schemas.microsoft.com/office/drawing/2014/main" id="{1D2097F9-D00D-4A8A-19DB-6DF2179CAC62}"/>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E58FE8-0663-A509-B4BD-469B5FBAEA73}"/>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rgbClr val="112D18"/>
                  </a:solidFill>
                  <a:latin typeface="Arial" panose="020B0604020202020204" pitchFamily="34" charset="0"/>
                  <a:cs typeface="Arial" panose="020B0604020202020204" pitchFamily="34" charset="0"/>
                </a:rPr>
                <a:t>1913</a:t>
              </a:r>
            </a:p>
          </p:txBody>
        </p:sp>
      </p:grpSp>
      <p:sp>
        <p:nvSpPr>
          <p:cNvPr id="23" name="Title 1">
            <a:extLst>
              <a:ext uri="{FF2B5EF4-FFF2-40B4-BE49-F238E27FC236}">
                <a16:creationId xmlns:a16="http://schemas.microsoft.com/office/drawing/2014/main" id="{2A9366D0-C31E-2C7C-A0C1-699170C154B2}"/>
              </a:ext>
            </a:extLst>
          </p:cNvPr>
          <p:cNvSpPr txBox="1">
            <a:spLocks/>
          </p:cNvSpPr>
          <p:nvPr/>
        </p:nvSpPr>
        <p:spPr>
          <a:xfrm>
            <a:off x="1986307" y="5495192"/>
            <a:ext cx="8313097" cy="136280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2400"/>
              </a:spcAft>
            </a:pPr>
            <a:r>
              <a:rPr lang="en-US" sz="1800" dirty="0">
                <a:solidFill>
                  <a:schemeClr val="bg1"/>
                </a:solidFill>
                <a:latin typeface="Arial" panose="020B0604020202020204" pitchFamily="34" charset="0"/>
                <a:cs typeface="Arial" panose="020B0604020202020204" pitchFamily="34" charset="0"/>
              </a:rPr>
              <a:t>The California State Teachers’ Retirement System has been serving California’s educators for more than 100 years!</a:t>
            </a:r>
          </a:p>
        </p:txBody>
      </p:sp>
    </p:spTree>
    <p:extLst>
      <p:ext uri="{BB962C8B-B14F-4D97-AF65-F5344CB8AC3E}">
        <p14:creationId xmlns:p14="http://schemas.microsoft.com/office/powerpoint/2010/main" val="152152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37BD4F-52A3-41A4-2FC9-B1EB5E058CA8}"/>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one</a:t>
            </a:r>
          </a:p>
          <a:p>
            <a:pPr algn="l"/>
            <a:r>
              <a:rPr lang="en-US" sz="5800" dirty="0">
                <a:solidFill>
                  <a:schemeClr val="bg1"/>
                </a:solidFill>
                <a:latin typeface="Arial" panose="020B0604020202020204" pitchFamily="34" charset="0"/>
                <a:cs typeface="Arial" panose="020B0604020202020204" pitchFamily="34" charset="0"/>
              </a:rPr>
              <a:t>About CalSTRS</a:t>
            </a:r>
          </a:p>
        </p:txBody>
      </p:sp>
      <p:cxnSp>
        <p:nvCxnSpPr>
          <p:cNvPr id="3" name="Straight Connector 2">
            <a:extLst>
              <a:ext uri="{FF2B5EF4-FFF2-40B4-BE49-F238E27FC236}">
                <a16:creationId xmlns:a16="http://schemas.microsoft.com/office/drawing/2014/main" id="{7662E77B-165D-84D9-64A1-0A99BD1911A7}"/>
              </a:ext>
            </a:extLst>
          </p:cNvPr>
          <p:cNvCxnSpPr>
            <a:cxnSpLocks/>
          </p:cNvCxnSpPr>
          <p:nvPr/>
        </p:nvCxnSpPr>
        <p:spPr>
          <a:xfrm>
            <a:off x="2575859" y="5434534"/>
            <a:ext cx="9616141"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4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B5ED3-C7A7-96E4-7E5B-25A3CB631E4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403EE30-1E19-BE33-B759-B443DC831304}"/>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9895E57-E2D2-52A6-C5EC-7A94A78A493C}"/>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C359CD4F-4F01-0C50-4A73-C5A6A0BA0E9F}"/>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5A70693-479D-03E9-3A0F-B6AF1948216B}"/>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What is CalSTRS?</a:t>
            </a:r>
          </a:p>
        </p:txBody>
      </p:sp>
      <p:sp>
        <p:nvSpPr>
          <p:cNvPr id="19" name="Rectangle 18">
            <a:extLst>
              <a:ext uri="{FF2B5EF4-FFF2-40B4-BE49-F238E27FC236}">
                <a16:creationId xmlns:a16="http://schemas.microsoft.com/office/drawing/2014/main" id="{98FB83D8-7145-C7FD-CB7D-FD5AF7BD0834}"/>
              </a:ext>
            </a:extLst>
          </p:cNvPr>
          <p:cNvSpPr/>
          <p:nvPr/>
        </p:nvSpPr>
        <p:spPr>
          <a:xfrm>
            <a:off x="2591444" y="3915585"/>
            <a:ext cx="3283096" cy="2228166"/>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10507C-AA8C-C10C-1AAA-8F0A4AF507BB}"/>
              </a:ext>
            </a:extLst>
          </p:cNvPr>
          <p:cNvSpPr/>
          <p:nvPr/>
        </p:nvSpPr>
        <p:spPr>
          <a:xfrm>
            <a:off x="2728605" y="3763185"/>
            <a:ext cx="3008774" cy="223647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421699-3E08-262D-A4C6-1F42C5B476E8}"/>
              </a:ext>
            </a:extLst>
          </p:cNvPr>
          <p:cNvSpPr txBox="1"/>
          <p:nvPr/>
        </p:nvSpPr>
        <p:spPr>
          <a:xfrm>
            <a:off x="2963182" y="3907279"/>
            <a:ext cx="2514306" cy="184665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Our mission</a:t>
            </a:r>
          </a:p>
          <a:p>
            <a:pPr>
              <a:spcAft>
                <a:spcPts val="2400"/>
              </a:spcAft>
            </a:pPr>
            <a:r>
              <a:rPr lang="en-US" dirty="0">
                <a:solidFill>
                  <a:schemeClr val="bg1"/>
                </a:solidFill>
                <a:latin typeface="Arial" panose="020B0604020202020204" pitchFamily="34" charset="0"/>
                <a:cs typeface="Arial" panose="020B0604020202020204" pitchFamily="34" charset="0"/>
              </a:rPr>
              <a:t>Securing the financial future and sustaining the trust of California’s educators</a:t>
            </a:r>
          </a:p>
        </p:txBody>
      </p:sp>
      <p:cxnSp>
        <p:nvCxnSpPr>
          <p:cNvPr id="24" name="Straight Connector 23">
            <a:extLst>
              <a:ext uri="{FF2B5EF4-FFF2-40B4-BE49-F238E27FC236}">
                <a16:creationId xmlns:a16="http://schemas.microsoft.com/office/drawing/2014/main" id="{0BAE3D0D-E072-12EE-14E5-1078CB0DCB59}"/>
              </a:ext>
            </a:extLst>
          </p:cNvPr>
          <p:cNvCxnSpPr>
            <a:cxnSpLocks/>
          </p:cNvCxnSpPr>
          <p:nvPr/>
        </p:nvCxnSpPr>
        <p:spPr>
          <a:xfrm>
            <a:off x="2720404" y="4422400"/>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A68840C-0C46-207B-C06F-579B0BC5902A}"/>
              </a:ext>
            </a:extLst>
          </p:cNvPr>
          <p:cNvSpPr/>
          <p:nvPr/>
        </p:nvSpPr>
        <p:spPr>
          <a:xfrm>
            <a:off x="2594562" y="1869713"/>
            <a:ext cx="6996454"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272C8A7-805F-73C6-3585-ECC26F768C4F}"/>
              </a:ext>
            </a:extLst>
          </p:cNvPr>
          <p:cNvSpPr/>
          <p:nvPr/>
        </p:nvSpPr>
        <p:spPr>
          <a:xfrm>
            <a:off x="2725488" y="1717313"/>
            <a:ext cx="672836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E07452-37DF-90FC-F49D-A432679A7F02}"/>
              </a:ext>
            </a:extLst>
          </p:cNvPr>
          <p:cNvSpPr/>
          <p:nvPr/>
        </p:nvSpPr>
        <p:spPr>
          <a:xfrm>
            <a:off x="6304802" y="3914843"/>
            <a:ext cx="3283096" cy="222890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6944196-FED7-C135-BE16-6252B8C33083}"/>
              </a:ext>
            </a:extLst>
          </p:cNvPr>
          <p:cNvSpPr/>
          <p:nvPr/>
        </p:nvSpPr>
        <p:spPr>
          <a:xfrm>
            <a:off x="6448199" y="3762442"/>
            <a:ext cx="3008774" cy="223721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3ADB538-E69A-B1AD-E793-37F3B949607F}"/>
              </a:ext>
            </a:extLst>
          </p:cNvPr>
          <p:cNvSpPr txBox="1"/>
          <p:nvPr/>
        </p:nvSpPr>
        <p:spPr>
          <a:xfrm>
            <a:off x="6682776" y="3906536"/>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Our vision</a:t>
            </a:r>
          </a:p>
          <a:p>
            <a:pPr>
              <a:spcAft>
                <a:spcPts val="600"/>
              </a:spcAft>
            </a:pPr>
            <a:r>
              <a:rPr lang="en-US" dirty="0">
                <a:solidFill>
                  <a:schemeClr val="bg1"/>
                </a:solidFill>
                <a:latin typeface="Arial" panose="020B0604020202020204" pitchFamily="34" charset="0"/>
                <a:cs typeface="Arial" panose="020B0604020202020204" pitchFamily="34" charset="0"/>
              </a:rPr>
              <a:t>Your reward</a:t>
            </a:r>
            <a:r>
              <a:rPr lang="en-US" sz="1800" dirty="0">
                <a:solidFill>
                  <a:schemeClr val="bg1"/>
                </a:solidFill>
                <a:latin typeface="Arial" panose="020B0604020202020204" pitchFamily="34" charset="0"/>
                <a:cs typeface="Arial" panose="020B0604020202020204" pitchFamily="34" charset="0"/>
              </a:rPr>
              <a:t>–</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A secure retirement</a:t>
            </a:r>
          </a:p>
          <a:p>
            <a:pPr>
              <a:spcAft>
                <a:spcPts val="600"/>
              </a:spcAft>
            </a:pPr>
            <a:r>
              <a:rPr lang="en-US" dirty="0">
                <a:solidFill>
                  <a:schemeClr val="bg1"/>
                </a:solidFill>
                <a:latin typeface="Arial" panose="020B0604020202020204" pitchFamily="34" charset="0"/>
                <a:cs typeface="Arial" panose="020B0604020202020204" pitchFamily="34" charset="0"/>
              </a:rPr>
              <a:t>Our reward</a:t>
            </a:r>
            <a:r>
              <a:rPr lang="en-US" sz="18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Getting you there</a:t>
            </a:r>
          </a:p>
        </p:txBody>
      </p:sp>
      <p:cxnSp>
        <p:nvCxnSpPr>
          <p:cNvPr id="38" name="Straight Connector 37">
            <a:extLst>
              <a:ext uri="{FF2B5EF4-FFF2-40B4-BE49-F238E27FC236}">
                <a16:creationId xmlns:a16="http://schemas.microsoft.com/office/drawing/2014/main" id="{DB797494-BB19-3E57-4814-204FBBCC5EA7}"/>
              </a:ext>
            </a:extLst>
          </p:cNvPr>
          <p:cNvCxnSpPr>
            <a:cxnSpLocks/>
          </p:cNvCxnSpPr>
          <p:nvPr/>
        </p:nvCxnSpPr>
        <p:spPr>
          <a:xfrm>
            <a:off x="6439998" y="4416879"/>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944DC00A-CBAA-A413-1213-131F00F4E09E}"/>
              </a:ext>
            </a:extLst>
          </p:cNvPr>
          <p:cNvPicPr>
            <a:picLocks noChangeAspect="1"/>
          </p:cNvPicPr>
          <p:nvPr/>
        </p:nvPicPr>
        <p:blipFill>
          <a:blip r:embed="rId3"/>
          <a:srcRect/>
          <a:stretch/>
        </p:blipFill>
        <p:spPr>
          <a:xfrm>
            <a:off x="3759221" y="1823634"/>
            <a:ext cx="4660900" cy="1252930"/>
          </a:xfrm>
          <a:prstGeom prst="rect">
            <a:avLst/>
          </a:prstGeom>
        </p:spPr>
      </p:pic>
    </p:spTree>
    <p:extLst>
      <p:ext uri="{BB962C8B-B14F-4D97-AF65-F5344CB8AC3E}">
        <p14:creationId xmlns:p14="http://schemas.microsoft.com/office/powerpoint/2010/main" val="270736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8A86-A243-CAAE-F208-FAD22B5BAC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2C7155-2824-7C56-A5AC-3E9E620C96D3}"/>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AE5BFC-2338-8511-A7D4-3BE1EEA45E77}"/>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0A860CE4-8D47-E114-7821-3AFA2DB3250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F0B0F36-2603-E7E9-3033-6BFA7CC31A0B}"/>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112D18"/>
                </a:solidFill>
                <a:latin typeface="Arial" panose="020B0604020202020204" pitchFamily="34" charset="0"/>
                <a:cs typeface="Arial" panose="020B0604020202020204" pitchFamily="34" charset="0"/>
              </a:rPr>
              <a:t>CalSTRS membership</a:t>
            </a:r>
          </a:p>
        </p:txBody>
      </p:sp>
      <p:sp>
        <p:nvSpPr>
          <p:cNvPr id="68" name="Rectangle 67">
            <a:extLst>
              <a:ext uri="{FF2B5EF4-FFF2-40B4-BE49-F238E27FC236}">
                <a16:creationId xmlns:a16="http://schemas.microsoft.com/office/drawing/2014/main" id="{1FDADFEC-7AF5-F3FE-0A4B-7D7058109F0F}"/>
              </a:ext>
            </a:extLst>
          </p:cNvPr>
          <p:cNvSpPr/>
          <p:nvPr/>
        </p:nvSpPr>
        <p:spPr>
          <a:xfrm>
            <a:off x="-1" y="6284056"/>
            <a:ext cx="12191999"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02276CB8-0AA8-6F1B-CB00-E94029577183}"/>
              </a:ext>
            </a:extLst>
          </p:cNvPr>
          <p:cNvSpPr txBox="1"/>
          <p:nvPr/>
        </p:nvSpPr>
        <p:spPr>
          <a:xfrm>
            <a:off x="284724" y="6386362"/>
            <a:ext cx="11754067"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Learn more about membership and programs in the CalSTRS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71" name="Group 70">
            <a:extLst>
              <a:ext uri="{FF2B5EF4-FFF2-40B4-BE49-F238E27FC236}">
                <a16:creationId xmlns:a16="http://schemas.microsoft.com/office/drawing/2014/main" id="{AFCD9749-C712-0C37-C56A-EA92462FDAE7}"/>
              </a:ext>
            </a:extLst>
          </p:cNvPr>
          <p:cNvGrpSpPr/>
          <p:nvPr/>
        </p:nvGrpSpPr>
        <p:grpSpPr>
          <a:xfrm rot="5400000">
            <a:off x="7216458" y="2578405"/>
            <a:ext cx="1616971" cy="1871759"/>
            <a:chOff x="3777418" y="1734314"/>
            <a:chExt cx="1616971" cy="1871759"/>
          </a:xfrm>
        </p:grpSpPr>
        <p:cxnSp>
          <p:nvCxnSpPr>
            <p:cNvPr id="72" name="Straight Connector 71">
              <a:extLst>
                <a:ext uri="{FF2B5EF4-FFF2-40B4-BE49-F238E27FC236}">
                  <a16:creationId xmlns:a16="http://schemas.microsoft.com/office/drawing/2014/main" id="{3C1AE648-1EBC-FAFB-F6EE-5FF7A0DCA760}"/>
                </a:ext>
              </a:extLst>
            </p:cNvPr>
            <p:cNvCxnSpPr>
              <a:cxnSpLocks/>
            </p:cNvCxnSpPr>
            <p:nvPr/>
          </p:nvCxnSpPr>
          <p:spPr>
            <a:xfrm>
              <a:off x="3777418" y="2729028"/>
              <a:ext cx="934750"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630D1B8-7290-8885-AB2B-2E4394DCBFD2}"/>
                </a:ext>
              </a:extLst>
            </p:cNvPr>
            <p:cNvCxnSpPr>
              <a:cxnSpLocks/>
            </p:cNvCxnSpPr>
            <p:nvPr/>
          </p:nvCxnSpPr>
          <p:spPr>
            <a:xfrm rot="16200000" flipH="1">
              <a:off x="3779465" y="2670194"/>
              <a:ext cx="1871759"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7530ADE-CBBB-1329-6D96-99C52B327651}"/>
                </a:ext>
              </a:extLst>
            </p:cNvPr>
            <p:cNvCxnSpPr>
              <a:cxnSpLocks/>
            </p:cNvCxnSpPr>
            <p:nvPr/>
          </p:nvCxnSpPr>
          <p:spPr>
            <a:xfrm>
              <a:off x="4712169" y="3596745"/>
              <a:ext cx="682220"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99FA26A-FAA4-8D96-430F-73EE15A4836D}"/>
                </a:ext>
              </a:extLst>
            </p:cNvPr>
            <p:cNvCxnSpPr>
              <a:cxnSpLocks/>
            </p:cNvCxnSpPr>
            <p:nvPr/>
          </p:nvCxnSpPr>
          <p:spPr>
            <a:xfrm>
              <a:off x="4703472" y="1734315"/>
              <a:ext cx="682220"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14DB7B7D-0588-1029-6AA4-5D6E83B8EA27}"/>
              </a:ext>
            </a:extLst>
          </p:cNvPr>
          <p:cNvGrpSpPr/>
          <p:nvPr/>
        </p:nvGrpSpPr>
        <p:grpSpPr>
          <a:xfrm>
            <a:off x="6688251" y="1918602"/>
            <a:ext cx="2491357" cy="1382954"/>
            <a:chOff x="1350411" y="2963286"/>
            <a:chExt cx="2491357" cy="1382954"/>
          </a:xfrm>
        </p:grpSpPr>
        <p:sp>
          <p:nvSpPr>
            <p:cNvPr id="77" name="Rectangle 76">
              <a:extLst>
                <a:ext uri="{FF2B5EF4-FFF2-40B4-BE49-F238E27FC236}">
                  <a16:creationId xmlns:a16="http://schemas.microsoft.com/office/drawing/2014/main" id="{C3BC5DEB-527A-6D24-A095-FA49CE473C5A}"/>
                </a:ext>
              </a:extLst>
            </p:cNvPr>
            <p:cNvSpPr/>
            <p:nvPr/>
          </p:nvSpPr>
          <p:spPr>
            <a:xfrm>
              <a:off x="1350411" y="3021480"/>
              <a:ext cx="2427001" cy="13247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E61D80E-9C13-EB51-8A70-CE4E772E1D94}"/>
                </a:ext>
              </a:extLst>
            </p:cNvPr>
            <p:cNvSpPr txBox="1"/>
            <p:nvPr/>
          </p:nvSpPr>
          <p:spPr>
            <a:xfrm>
              <a:off x="1414767" y="2963286"/>
              <a:ext cx="2427001" cy="1323439"/>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Part-time employee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
        <p:nvSpPr>
          <p:cNvPr id="79" name="Rectangle 78">
            <a:extLst>
              <a:ext uri="{FF2B5EF4-FFF2-40B4-BE49-F238E27FC236}">
                <a16:creationId xmlns:a16="http://schemas.microsoft.com/office/drawing/2014/main" id="{453D3771-1E21-0490-1CE7-A7FF0CAA58CB}"/>
              </a:ext>
            </a:extLst>
          </p:cNvPr>
          <p:cNvSpPr/>
          <p:nvPr/>
        </p:nvSpPr>
        <p:spPr>
          <a:xfrm>
            <a:off x="6208297" y="4027673"/>
            <a:ext cx="1650190" cy="1138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1DF231AE-8484-C2E8-F758-ACF9C691972F}"/>
              </a:ext>
            </a:extLst>
          </p:cNvPr>
          <p:cNvSpPr txBox="1"/>
          <p:nvPr/>
        </p:nvSpPr>
        <p:spPr>
          <a:xfrm>
            <a:off x="6258269" y="3986235"/>
            <a:ext cx="1661587" cy="1123384"/>
          </a:xfrm>
          <a:prstGeom prst="rect">
            <a:avLst/>
          </a:prstGeom>
          <a:solidFill>
            <a:srgbClr val="518159"/>
          </a:solidFill>
        </p:spPr>
        <p:txBody>
          <a:bodyPr wrap="square" rtlCol="0" anchor="ctr">
            <a:spAutoFit/>
          </a:bodyPr>
          <a:lstStyle/>
          <a:p>
            <a:pPr algn="ctr"/>
            <a:endParaRPr lang="en-US" sz="225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CalSTRS</a:t>
            </a:r>
          </a:p>
          <a:p>
            <a:pPr algn="ctr"/>
            <a:endParaRPr lang="en-US" sz="2250" b="1" dirty="0">
              <a:solidFill>
                <a:schemeClr val="bg1"/>
              </a:solidFill>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639A6C09-0E96-A607-3BFB-76C78751374A}"/>
              </a:ext>
            </a:extLst>
          </p:cNvPr>
          <p:cNvSpPr/>
          <p:nvPr/>
        </p:nvSpPr>
        <p:spPr>
          <a:xfrm>
            <a:off x="8080056" y="4027673"/>
            <a:ext cx="1650190" cy="1138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F11DA543-0FEE-AA32-F987-72998A77902B}"/>
              </a:ext>
            </a:extLst>
          </p:cNvPr>
          <p:cNvSpPr txBox="1"/>
          <p:nvPr/>
        </p:nvSpPr>
        <p:spPr>
          <a:xfrm>
            <a:off x="8130028" y="3970846"/>
            <a:ext cx="1661587" cy="113877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Alternate program</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83" name="Straight Connector 82">
            <a:extLst>
              <a:ext uri="{FF2B5EF4-FFF2-40B4-BE49-F238E27FC236}">
                <a16:creationId xmlns:a16="http://schemas.microsoft.com/office/drawing/2014/main" id="{70629214-945A-1D44-411F-CB3498FEE7A6}"/>
              </a:ext>
            </a:extLst>
          </p:cNvPr>
          <p:cNvCxnSpPr>
            <a:cxnSpLocks/>
          </p:cNvCxnSpPr>
          <p:nvPr/>
        </p:nvCxnSpPr>
        <p:spPr>
          <a:xfrm>
            <a:off x="3881409" y="2905223"/>
            <a:ext cx="0" cy="1203583"/>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D69690F4-54DC-89A3-5506-07428356516B}"/>
              </a:ext>
            </a:extLst>
          </p:cNvPr>
          <p:cNvSpPr/>
          <p:nvPr/>
        </p:nvSpPr>
        <p:spPr>
          <a:xfrm>
            <a:off x="2667908" y="1975403"/>
            <a:ext cx="2427001" cy="13247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710C84CA-DE33-C949-3824-EC24EF524A16}"/>
              </a:ext>
            </a:extLst>
          </p:cNvPr>
          <p:cNvSpPr txBox="1"/>
          <p:nvPr/>
        </p:nvSpPr>
        <p:spPr>
          <a:xfrm>
            <a:off x="2724707" y="1918602"/>
            <a:ext cx="2427001" cy="1323439"/>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Full-time employee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EFEFE3D8-9818-EF57-0E3B-E951BC4A17BD}"/>
              </a:ext>
            </a:extLst>
          </p:cNvPr>
          <p:cNvSpPr/>
          <p:nvPr/>
        </p:nvSpPr>
        <p:spPr>
          <a:xfrm>
            <a:off x="2400380" y="4027645"/>
            <a:ext cx="2919988" cy="1138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2162186E-2A57-FF4F-4728-A5D6469982F6}"/>
              </a:ext>
            </a:extLst>
          </p:cNvPr>
          <p:cNvSpPr txBox="1"/>
          <p:nvPr/>
        </p:nvSpPr>
        <p:spPr>
          <a:xfrm>
            <a:off x="2454552" y="3970846"/>
            <a:ext cx="2919988" cy="113877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Mandatory CalSTRS membership</a:t>
            </a:r>
          </a:p>
          <a:p>
            <a:pPr algn="ctr"/>
            <a:endParaRPr 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0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up)">
                                      <p:cBhvr>
                                        <p:cTn id="12" dur="1000"/>
                                        <p:tgtEl>
                                          <p:spTgt spid="8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err="1">
                <a:solidFill>
                  <a:srgbClr val="112D18"/>
                </a:solidFill>
                <a:latin typeface="Arial" panose="020B0604020202020204" pitchFamily="34" charset="0"/>
                <a:cs typeface="Arial" panose="020B0604020202020204" pitchFamily="34" charset="0"/>
              </a:rPr>
              <a:t>CalSTRS.com</a:t>
            </a:r>
            <a:endParaRPr lang="en-US" sz="5800" b="1" dirty="0">
              <a:solidFill>
                <a:srgbClr val="112D18"/>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674FBF0-8BA0-B7AB-81C0-8FCCB6CBD41D}"/>
              </a:ext>
            </a:extLst>
          </p:cNvPr>
          <p:cNvSpPr/>
          <p:nvPr/>
        </p:nvSpPr>
        <p:spPr>
          <a:xfrm>
            <a:off x="-1" y="1882494"/>
            <a:ext cx="12191999" cy="388351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F948EF-5C71-0C24-2E88-B447F11AD145}"/>
              </a:ext>
            </a:extLst>
          </p:cNvPr>
          <p:cNvSpPr txBox="1"/>
          <p:nvPr/>
        </p:nvSpPr>
        <p:spPr>
          <a:xfrm>
            <a:off x="5510768" y="2343520"/>
            <a:ext cx="6095819" cy="1415772"/>
          </a:xfrm>
          <a:prstGeom prst="rect">
            <a:avLst/>
          </a:prstGeom>
          <a:noFill/>
        </p:spPr>
        <p:txBody>
          <a:bodyPr wrap="square" rtlCol="0">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Learn about CalSTRS and your benefits.</a:t>
            </a:r>
          </a:p>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Download forms and publications.</a:t>
            </a:r>
          </a:p>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Access calculators and watch videos.</a:t>
            </a:r>
          </a:p>
        </p:txBody>
      </p:sp>
      <p:grpSp>
        <p:nvGrpSpPr>
          <p:cNvPr id="3" name="Group 2">
            <a:extLst>
              <a:ext uri="{FF2B5EF4-FFF2-40B4-BE49-F238E27FC236}">
                <a16:creationId xmlns:a16="http://schemas.microsoft.com/office/drawing/2014/main" id="{51729A49-76C0-B767-A26E-A5F970312A37}"/>
              </a:ext>
            </a:extLst>
          </p:cNvPr>
          <p:cNvGrpSpPr/>
          <p:nvPr/>
        </p:nvGrpSpPr>
        <p:grpSpPr>
          <a:xfrm>
            <a:off x="5631542" y="4201002"/>
            <a:ext cx="6560456" cy="997526"/>
            <a:chOff x="4796725" y="4446365"/>
            <a:chExt cx="6560456" cy="997526"/>
          </a:xfrm>
        </p:grpSpPr>
        <p:sp>
          <p:nvSpPr>
            <p:cNvPr id="9" name="Rectangle 8">
              <a:extLst>
                <a:ext uri="{FF2B5EF4-FFF2-40B4-BE49-F238E27FC236}">
                  <a16:creationId xmlns:a16="http://schemas.microsoft.com/office/drawing/2014/main" id="{91B1D15B-1DAD-6D10-0C05-FB2EC53610CB}"/>
                </a:ext>
              </a:extLst>
            </p:cNvPr>
            <p:cNvSpPr/>
            <p:nvPr/>
          </p:nvSpPr>
          <p:spPr>
            <a:xfrm>
              <a:off x="4796725" y="4446365"/>
              <a:ext cx="6560456" cy="99752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045898E-E9E8-0E7F-018D-B7DFFD570764}"/>
                </a:ext>
              </a:extLst>
            </p:cNvPr>
            <p:cNvSpPr txBox="1"/>
            <p:nvPr/>
          </p:nvSpPr>
          <p:spPr>
            <a:xfrm>
              <a:off x="5168685" y="4745073"/>
              <a:ext cx="3602783" cy="400110"/>
            </a:xfrm>
            <a:prstGeom prst="rect">
              <a:avLst/>
            </a:prstGeom>
            <a:noFill/>
          </p:spPr>
          <p:txBody>
            <a:bodyPr wrap="square">
              <a:spAutoFit/>
            </a:bodyPr>
            <a:lstStyle/>
            <a:p>
              <a:pPr marL="342900" indent="-342900">
                <a:buBlip>
                  <a:blip r:embed="rId4"/>
                </a:buBlip>
              </a:pPr>
              <a:r>
                <a:rPr lang="en-US" sz="2000" dirty="0">
                  <a:solidFill>
                    <a:schemeClr val="bg1"/>
                  </a:solidFill>
                  <a:latin typeface="Arial" panose="020B0604020202020204" pitchFamily="34" charset="0"/>
                  <a:cs typeface="Arial" panose="020B0604020202020204" pitchFamily="34" charset="0"/>
                </a:rPr>
                <a:t>Explore </a:t>
              </a:r>
              <a:r>
                <a:rPr lang="en-US" sz="2000" b="1" dirty="0" err="1">
                  <a:solidFill>
                    <a:schemeClr val="bg1"/>
                  </a:solidFill>
                  <a:latin typeface="Arial" panose="020B0604020202020204" pitchFamily="34" charset="0"/>
                  <a:cs typeface="Arial" panose="020B0604020202020204" pitchFamily="34" charset="0"/>
                </a:rPr>
                <a:t>CalSTRS.com</a:t>
              </a:r>
              <a:r>
                <a:rPr lang="en-US" sz="2000" dirty="0">
                  <a:solidFill>
                    <a:schemeClr val="bg1"/>
                  </a:solidFill>
                  <a:latin typeface="Arial" panose="020B0604020202020204" pitchFamily="34" charset="0"/>
                  <a:cs typeface="Arial" panose="020B0604020202020204" pitchFamily="34" charset="0"/>
                </a:rPr>
                <a:t>.</a:t>
              </a:r>
              <a:endParaRPr lang="en-US" sz="2000" dirty="0"/>
            </a:p>
          </p:txBody>
        </p:sp>
      </p:grpSp>
      <p:pic>
        <p:nvPicPr>
          <p:cNvPr id="15" name="Picture 14">
            <a:extLst>
              <a:ext uri="{FF2B5EF4-FFF2-40B4-BE49-F238E27FC236}">
                <a16:creationId xmlns:a16="http://schemas.microsoft.com/office/drawing/2014/main" id="{066CA513-30C6-DF47-6760-63A6880EB4F8}"/>
              </a:ext>
            </a:extLst>
          </p:cNvPr>
          <p:cNvPicPr>
            <a:picLocks noChangeAspect="1"/>
          </p:cNvPicPr>
          <p:nvPr/>
        </p:nvPicPr>
        <p:blipFill rotWithShape="1">
          <a:blip r:embed="rId5"/>
          <a:srcRect t="19177" b="263"/>
          <a:stretch/>
        </p:blipFill>
        <p:spPr>
          <a:xfrm>
            <a:off x="881742" y="1439072"/>
            <a:ext cx="3941069" cy="4762342"/>
          </a:xfrm>
          <a:prstGeom prst="rect">
            <a:avLst/>
          </a:prstGeom>
        </p:spPr>
      </p:pic>
    </p:spTree>
    <p:extLst>
      <p:ext uri="{BB962C8B-B14F-4D97-AF65-F5344CB8AC3E}">
        <p14:creationId xmlns:p14="http://schemas.microsoft.com/office/powerpoint/2010/main" val="224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C690C5-B4CB-6A1C-92CC-986F7235EF84}"/>
              </a:ext>
            </a:extLst>
          </p:cNvPr>
          <p:cNvSpPr/>
          <p:nvPr/>
        </p:nvSpPr>
        <p:spPr>
          <a:xfrm>
            <a:off x="1" y="1873528"/>
            <a:ext cx="12191999" cy="425063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B0F6EA3-8844-296A-9AB8-4531FAB9FFC8}"/>
              </a:ext>
            </a:extLst>
          </p:cNvPr>
          <p:cNvGrpSpPr/>
          <p:nvPr/>
        </p:nvGrpSpPr>
        <p:grpSpPr>
          <a:xfrm>
            <a:off x="6096001" y="2526411"/>
            <a:ext cx="6095998" cy="1805175"/>
            <a:chOff x="5021450" y="2705616"/>
            <a:chExt cx="5672161" cy="1805175"/>
          </a:xfrm>
        </p:grpSpPr>
        <p:sp>
          <p:nvSpPr>
            <p:cNvPr id="10" name="Rectangle 9">
              <a:extLst>
                <a:ext uri="{FF2B5EF4-FFF2-40B4-BE49-F238E27FC236}">
                  <a16:creationId xmlns:a16="http://schemas.microsoft.com/office/drawing/2014/main" id="{88F28CC9-A7E2-2F34-881E-D056B8547077}"/>
                </a:ext>
              </a:extLst>
            </p:cNvPr>
            <p:cNvSpPr/>
            <p:nvPr/>
          </p:nvSpPr>
          <p:spPr>
            <a:xfrm>
              <a:off x="5021450" y="2705616"/>
              <a:ext cx="5672161" cy="180517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9CD7E6F-AAE5-63A2-2833-CCD82CE2ACE1}"/>
                </a:ext>
              </a:extLst>
            </p:cNvPr>
            <p:cNvSpPr txBox="1"/>
            <p:nvPr/>
          </p:nvSpPr>
          <p:spPr>
            <a:xfrm>
              <a:off x="5531541" y="3054205"/>
              <a:ext cx="4651977" cy="1107996"/>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Register at </a:t>
              </a:r>
              <a:r>
                <a:rPr lang="en-US" sz="2200" b="1" dirty="0">
                  <a:solidFill>
                    <a:schemeClr val="bg1"/>
                  </a:solidFill>
                  <a:latin typeface="Arial" panose="020B0604020202020204" pitchFamily="34" charset="0"/>
                  <a:cs typeface="Arial" panose="020B0604020202020204" pitchFamily="34" charset="0"/>
                </a:rPr>
                <a:t>myCalSTRS.com</a:t>
              </a:r>
              <a:r>
                <a:rPr lang="en-US" sz="2200" dirty="0">
                  <a:solidFill>
                    <a:schemeClr val="bg1"/>
                  </a:solidFill>
                  <a:latin typeface="Arial" panose="020B0604020202020204" pitchFamily="34" charset="0"/>
                  <a:cs typeface="Arial" panose="020B0604020202020204" pitchFamily="34" charset="0"/>
                </a:rPr>
                <a:t> and update your contact information and communication preferences.</a:t>
              </a:r>
              <a:endParaRPr lang="en-US" sz="2200" dirty="0"/>
            </a:p>
          </p:txBody>
        </p:sp>
      </p:grpSp>
      <p:sp>
        <p:nvSpPr>
          <p:cNvPr id="12" name="TextBox 11">
            <a:extLst>
              <a:ext uri="{FF2B5EF4-FFF2-40B4-BE49-F238E27FC236}">
                <a16:creationId xmlns:a16="http://schemas.microsoft.com/office/drawing/2014/main" id="{7D038324-C4CA-42AA-A385-7FE2617AF341}"/>
              </a:ext>
            </a:extLst>
          </p:cNvPr>
          <p:cNvSpPr txBox="1"/>
          <p:nvPr/>
        </p:nvSpPr>
        <p:spPr>
          <a:xfrm>
            <a:off x="978285" y="5167333"/>
            <a:ext cx="3052594"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View and update account information.</a:t>
            </a:r>
          </a:p>
        </p:txBody>
      </p:sp>
      <p:sp>
        <p:nvSpPr>
          <p:cNvPr id="13" name="TextBox 12">
            <a:extLst>
              <a:ext uri="{FF2B5EF4-FFF2-40B4-BE49-F238E27FC236}">
                <a16:creationId xmlns:a16="http://schemas.microsoft.com/office/drawing/2014/main" id="{7637BF01-EF21-55D2-CAA1-C45701AE4A81}"/>
              </a:ext>
            </a:extLst>
          </p:cNvPr>
          <p:cNvSpPr txBox="1"/>
          <p:nvPr/>
        </p:nvSpPr>
        <p:spPr>
          <a:xfrm>
            <a:off x="4697270" y="5167333"/>
            <a:ext cx="2859859"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Submit forms and send messages.</a:t>
            </a:r>
          </a:p>
        </p:txBody>
      </p:sp>
      <p:sp>
        <p:nvSpPr>
          <p:cNvPr id="14" name="TextBox 13">
            <a:extLst>
              <a:ext uri="{FF2B5EF4-FFF2-40B4-BE49-F238E27FC236}">
                <a16:creationId xmlns:a16="http://schemas.microsoft.com/office/drawing/2014/main" id="{22B44B09-051B-CCBD-2C7D-AEDEB187DE49}"/>
              </a:ext>
            </a:extLst>
          </p:cNvPr>
          <p:cNvSpPr txBox="1"/>
          <p:nvPr/>
        </p:nvSpPr>
        <p:spPr>
          <a:xfrm>
            <a:off x="8200739" y="5167333"/>
            <a:ext cx="3586567"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Access your </a:t>
            </a:r>
            <a:r>
              <a:rPr lang="en-US" sz="2200" i="1" dirty="0">
                <a:solidFill>
                  <a:schemeClr val="bg1"/>
                </a:solidFill>
                <a:latin typeface="Arial" panose="020B0604020202020204" pitchFamily="34" charset="0"/>
                <a:cs typeface="Arial" panose="020B0604020202020204" pitchFamily="34" charset="0"/>
              </a:rPr>
              <a:t>Retirement Progress Report.</a:t>
            </a:r>
            <a:endParaRPr lang="en-US" sz="22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C3E001B-1CDC-2158-CF33-62745DFF0958}"/>
              </a:ext>
            </a:extLst>
          </p:cNvPr>
          <p:cNvSpPr/>
          <p:nvPr/>
        </p:nvSpPr>
        <p:spPr>
          <a:xfrm rot="16200000">
            <a:off x="113211" y="-113209"/>
            <a:ext cx="1175917" cy="140233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F5A159BD-06DF-D410-D919-38A63999D146}"/>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5F774EFD-208F-4789-9F4E-79135758E37A}"/>
              </a:ext>
            </a:extLst>
          </p:cNvPr>
          <p:cNvCxnSpPr>
            <a:cxnSpLocks/>
          </p:cNvCxnSpPr>
          <p:nvPr/>
        </p:nvCxnSpPr>
        <p:spPr>
          <a:xfrm>
            <a:off x="0" y="1175918"/>
            <a:ext cx="12192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7E2EA2C-1752-BDF4-B5C5-7DADF1C157C0}"/>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err="1">
                <a:solidFill>
                  <a:srgbClr val="112D18"/>
                </a:solidFill>
                <a:latin typeface="Arial" panose="020B0604020202020204" pitchFamily="34" charset="0"/>
                <a:cs typeface="Arial" panose="020B0604020202020204" pitchFamily="34" charset="0"/>
              </a:rPr>
              <a:t>myCalSTRS</a:t>
            </a:r>
            <a:endParaRPr lang="en-US" sz="5800" b="1" dirty="0">
              <a:solidFill>
                <a:srgbClr val="112D18"/>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FC81986-975B-D829-EF66-F168FDD80386}"/>
              </a:ext>
            </a:extLst>
          </p:cNvPr>
          <p:cNvPicPr>
            <a:picLocks noChangeAspect="1"/>
          </p:cNvPicPr>
          <p:nvPr/>
        </p:nvPicPr>
        <p:blipFill rotWithShape="1">
          <a:blip r:embed="rId4"/>
          <a:srcRect l="-27" t="1960" r="17556" b="4591"/>
          <a:stretch/>
        </p:blipFill>
        <p:spPr>
          <a:xfrm>
            <a:off x="1064472" y="1597650"/>
            <a:ext cx="4387214" cy="3314141"/>
          </a:xfrm>
          <a:prstGeom prst="rect">
            <a:avLst/>
          </a:prstGeom>
        </p:spPr>
      </p:pic>
    </p:spTree>
    <p:extLst>
      <p:ext uri="{BB962C8B-B14F-4D97-AF65-F5344CB8AC3E}">
        <p14:creationId xmlns:p14="http://schemas.microsoft.com/office/powerpoint/2010/main" val="37921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148707B5-9211-4E3D-8E1C-718462B5F15F}"/>
</file>

<file path=customXml/itemProps2.xml><?xml version="1.0" encoding="utf-8"?>
<ds:datastoreItem xmlns:ds="http://schemas.openxmlformats.org/officeDocument/2006/customXml" ds:itemID="{4A93C344-76B9-404D-BFCB-F054CA5AF373}"/>
</file>

<file path=customXml/itemProps3.xml><?xml version="1.0" encoding="utf-8"?>
<ds:datastoreItem xmlns:ds="http://schemas.openxmlformats.org/officeDocument/2006/customXml" ds:itemID="{38B0031F-914F-4CA4-A4F4-2771E4978866}">
  <ds:schemaRefs>
    <ds:schemaRef ds:uri="http://schemas.microsoft.com/office/2006/documentManagement/types"/>
    <ds:schemaRef ds:uri="http://schemas.openxmlformats.org/package/2006/metadata/core-properties"/>
    <ds:schemaRef ds:uri="http://purl.org/dc/elements/1.1/"/>
    <ds:schemaRef ds:uri="http://purl.org/dc/dcmitype/"/>
    <ds:schemaRef ds:uri="http://schemas.microsoft.com/office/infopath/2007/PartnerControls"/>
    <ds:schemaRef ds:uri="http://purl.org/dc/terms/"/>
    <ds:schemaRef ds:uri="http://schemas.microsoft.com/office/2006/metadata/properties"/>
    <ds:schemaRef ds:uri="http://www.w3.org/XML/1998/namespace"/>
    <ds:schemaRef ds:uri="eaca6531-de42-4d1a-9a99-812504dc1e74"/>
    <ds:schemaRef ds:uri="185d446d-8075-4b8c-a1bd-3252dd21adcc"/>
  </ds:schemaRefs>
</ds:datastoreItem>
</file>

<file path=docProps/app.xml><?xml version="1.0" encoding="utf-8"?>
<Properties xmlns="http://schemas.openxmlformats.org/officeDocument/2006/extended-properties" xmlns:vt="http://schemas.openxmlformats.org/officeDocument/2006/docPropsVTypes">
  <TotalTime>29</TotalTime>
  <Words>6052</Words>
  <Application>Microsoft Office PowerPoint</Application>
  <PresentationFormat>Widescreen</PresentationFormat>
  <Paragraphs>702</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Cambria Math</vt:lpstr>
      <vt:lpstr>Office Theme</vt:lpstr>
      <vt:lpstr>PowerPoint Presentation</vt:lpstr>
      <vt:lpstr>Trust CalSTRS,  not impersonators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Retirement System</dc:title>
  <dc:creator>CalSTRS</dc:creator>
  <cp:lastModifiedBy>Dolly Vang</cp:lastModifiedBy>
  <cp:revision>8</cp:revision>
  <dcterms:modified xsi:type="dcterms:W3CDTF">2024-09-16T15:22:13Z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