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63"/>
  </p:notesMasterIdLst>
  <p:sldIdLst>
    <p:sldId id="256" r:id="rId4"/>
    <p:sldId id="257" r:id="rId5"/>
    <p:sldId id="259" r:id="rId6"/>
    <p:sldId id="269" r:id="rId7"/>
    <p:sldId id="270" r:id="rId8"/>
    <p:sldId id="260" r:id="rId9"/>
    <p:sldId id="271" r:id="rId10"/>
    <p:sldId id="303" r:id="rId11"/>
    <p:sldId id="272" r:id="rId12"/>
    <p:sldId id="273" r:id="rId13"/>
    <p:sldId id="261" r:id="rId14"/>
    <p:sldId id="274" r:id="rId15"/>
    <p:sldId id="262" r:id="rId16"/>
    <p:sldId id="275" r:id="rId17"/>
    <p:sldId id="276" r:id="rId18"/>
    <p:sldId id="277" r:id="rId19"/>
    <p:sldId id="315" r:id="rId20"/>
    <p:sldId id="316" r:id="rId21"/>
    <p:sldId id="278" r:id="rId22"/>
    <p:sldId id="279" r:id="rId23"/>
    <p:sldId id="280" r:id="rId24"/>
    <p:sldId id="281" r:id="rId25"/>
    <p:sldId id="282" r:id="rId26"/>
    <p:sldId id="283" r:id="rId27"/>
    <p:sldId id="284" r:id="rId28"/>
    <p:sldId id="285" r:id="rId29"/>
    <p:sldId id="263" r:id="rId30"/>
    <p:sldId id="286" r:id="rId31"/>
    <p:sldId id="287" r:id="rId32"/>
    <p:sldId id="308" r:id="rId33"/>
    <p:sldId id="307" r:id="rId34"/>
    <p:sldId id="306" r:id="rId35"/>
    <p:sldId id="305" r:id="rId36"/>
    <p:sldId id="288" r:id="rId37"/>
    <p:sldId id="289" r:id="rId38"/>
    <p:sldId id="290" r:id="rId39"/>
    <p:sldId id="309" r:id="rId40"/>
    <p:sldId id="291" r:id="rId41"/>
    <p:sldId id="310" r:id="rId42"/>
    <p:sldId id="264" r:id="rId43"/>
    <p:sldId id="292" r:id="rId44"/>
    <p:sldId id="265" r:id="rId45"/>
    <p:sldId id="293" r:id="rId46"/>
    <p:sldId id="266" r:id="rId47"/>
    <p:sldId id="294" r:id="rId48"/>
    <p:sldId id="295" r:id="rId49"/>
    <p:sldId id="296" r:id="rId50"/>
    <p:sldId id="297" r:id="rId51"/>
    <p:sldId id="313" r:id="rId52"/>
    <p:sldId id="312" r:id="rId53"/>
    <p:sldId id="311" r:id="rId54"/>
    <p:sldId id="267" r:id="rId55"/>
    <p:sldId id="298" r:id="rId56"/>
    <p:sldId id="299" r:id="rId57"/>
    <p:sldId id="268" r:id="rId58"/>
    <p:sldId id="300" r:id="rId59"/>
    <p:sldId id="301" r:id="rId60"/>
    <p:sldId id="302" r:id="rId61"/>
    <p:sldId id="314" r:id="rId62"/>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H6h4SyS3dn3DiVLEpSleg==" hashData="f+3Nuy09W+WJLEsn3vFz7s/11v5I5YNwAIKptkPfK0qTCV+4byYimyCrUS1TWjH3W0Ndf6Yf1D+88MAHDB5MmQ=="/>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54E"/>
    <a:srgbClr val="637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9"/>
    <p:restoredTop sz="78848" autoAdjust="0"/>
  </p:normalViewPr>
  <p:slideViewPr>
    <p:cSldViewPr snapToGrid="0" snapToObjects="1" showGuides="1">
      <p:cViewPr varScale="1">
        <p:scale>
          <a:sx n="75" d="100"/>
          <a:sy n="75" d="100"/>
        </p:scale>
        <p:origin x="114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3BF1D-FD32-4B24-B21B-03F555FC5D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AB5388-9DB4-4D72-9E21-4498237B7C14}">
      <dgm:prSet phldrT="[Text]" custT="1"/>
      <dgm:spPr>
        <a:solidFill>
          <a:srgbClr val="5D354E"/>
        </a:solidFill>
        <a:ln>
          <a:solidFill>
            <a:srgbClr val="5D354E"/>
          </a:solidFill>
        </a:ln>
      </dgm:spPr>
      <dgm:t>
        <a:bodyPr/>
        <a:lstStyle/>
        <a:p>
          <a:r>
            <a:rPr lang="en-US" sz="4800" b="1" dirty="0">
              <a:latin typeface="+mn-lt"/>
              <a:cs typeface="Arial" panose="020B0604020202020204" pitchFamily="34" charset="0"/>
            </a:rPr>
            <a:t>Retirement</a:t>
          </a:r>
          <a:r>
            <a:rPr lang="en-US" sz="4800" b="1" dirty="0">
              <a:latin typeface="+mn-lt"/>
            </a:rPr>
            <a:t> </a:t>
          </a:r>
        </a:p>
      </dgm:t>
    </dgm:pt>
    <dgm:pt modelId="{8223C29A-E5C6-435E-A1DD-9E7D3A058D91}" type="parTrans" cxnId="{EB2C7B8F-6079-4CCA-BDF1-F2A52FED5B74}">
      <dgm:prSet/>
      <dgm:spPr/>
      <dgm:t>
        <a:bodyPr/>
        <a:lstStyle/>
        <a:p>
          <a:endParaRPr lang="en-US" b="1">
            <a:latin typeface="+mn-lt"/>
          </a:endParaRPr>
        </a:p>
      </dgm:t>
    </dgm:pt>
    <dgm:pt modelId="{6EE1F187-7B60-46AC-A6C6-7F4941F4D663}" type="sibTrans" cxnId="{EB2C7B8F-6079-4CCA-BDF1-F2A52FED5B74}">
      <dgm:prSet/>
      <dgm:spPr/>
      <dgm:t>
        <a:bodyPr/>
        <a:lstStyle/>
        <a:p>
          <a:endParaRPr lang="en-US" b="1">
            <a:latin typeface="+mn-lt"/>
          </a:endParaRPr>
        </a:p>
      </dgm:t>
    </dgm:pt>
    <dgm:pt modelId="{7CB6FC66-D1BA-4AB0-9504-83E7CBD79FEC}">
      <dgm:prSet phldrT="[Text]" custT="1"/>
      <dgm:spPr>
        <a:solidFill>
          <a:srgbClr val="5D354E"/>
        </a:solidFill>
        <a:ln>
          <a:solidFill>
            <a:srgbClr val="5D354E"/>
          </a:solidFill>
        </a:ln>
      </dgm:spPr>
      <dgm:t>
        <a:bodyPr/>
        <a:lstStyle/>
        <a:p>
          <a:r>
            <a:rPr lang="en-US" sz="4800" b="1" dirty="0">
              <a:latin typeface="+mn-lt"/>
              <a:cs typeface="Arial" panose="020B0604020202020204" pitchFamily="34" charset="0"/>
            </a:rPr>
            <a:t>Survivor</a:t>
          </a:r>
        </a:p>
      </dgm:t>
    </dgm:pt>
    <dgm:pt modelId="{2CF26552-4DE0-42F8-945A-A3F0A9E31EF3}" type="parTrans" cxnId="{3C9629D3-0479-4DA9-A481-5052D38EFE53}">
      <dgm:prSet/>
      <dgm:spPr/>
      <dgm:t>
        <a:bodyPr/>
        <a:lstStyle/>
        <a:p>
          <a:endParaRPr lang="en-US" b="1">
            <a:latin typeface="+mn-lt"/>
          </a:endParaRPr>
        </a:p>
      </dgm:t>
    </dgm:pt>
    <dgm:pt modelId="{CB19AE16-3A55-4212-8D60-2BAB48EC0220}" type="sibTrans" cxnId="{3C9629D3-0479-4DA9-A481-5052D38EFE53}">
      <dgm:prSet/>
      <dgm:spPr/>
      <dgm:t>
        <a:bodyPr/>
        <a:lstStyle/>
        <a:p>
          <a:endParaRPr lang="en-US" b="1">
            <a:latin typeface="+mn-lt"/>
          </a:endParaRPr>
        </a:p>
      </dgm:t>
    </dgm:pt>
    <dgm:pt modelId="{C7A17555-728A-4F5A-99B9-943AA7E6BA78}">
      <dgm:prSet phldrT="[Text]" custT="1"/>
      <dgm:spPr>
        <a:solidFill>
          <a:srgbClr val="5D354E"/>
        </a:solidFill>
        <a:ln>
          <a:solidFill>
            <a:srgbClr val="5D354E"/>
          </a:solidFill>
        </a:ln>
      </dgm:spPr>
      <dgm:t>
        <a:bodyPr/>
        <a:lstStyle/>
        <a:p>
          <a:r>
            <a:rPr lang="en-US" sz="4800" b="1" dirty="0">
              <a:latin typeface="+mn-lt"/>
              <a:cs typeface="Arial" panose="020B0604020202020204" pitchFamily="34" charset="0"/>
            </a:rPr>
            <a:t>Disability</a:t>
          </a:r>
        </a:p>
      </dgm:t>
    </dgm:pt>
    <dgm:pt modelId="{A223E6D5-D3DB-4CB7-A698-3F6F94AEB3D8}" type="parTrans" cxnId="{C93AF922-4FF3-455D-8EB5-F001FC9CFDDE}">
      <dgm:prSet/>
      <dgm:spPr/>
      <dgm:t>
        <a:bodyPr/>
        <a:lstStyle/>
        <a:p>
          <a:endParaRPr lang="en-US" b="1">
            <a:latin typeface="+mn-lt"/>
          </a:endParaRPr>
        </a:p>
      </dgm:t>
    </dgm:pt>
    <dgm:pt modelId="{3440BBF9-8894-4238-AFE4-1F2B04B8869D}" type="sibTrans" cxnId="{C93AF922-4FF3-455D-8EB5-F001FC9CFDDE}">
      <dgm:prSet/>
      <dgm:spPr/>
      <dgm:t>
        <a:bodyPr/>
        <a:lstStyle/>
        <a:p>
          <a:endParaRPr lang="en-US" b="1">
            <a:latin typeface="+mn-lt"/>
          </a:endParaRPr>
        </a:p>
      </dgm:t>
    </dgm:pt>
    <dgm:pt modelId="{274EEA65-E511-47DC-9242-562555AFF557}" type="pres">
      <dgm:prSet presAssocID="{7943BF1D-FD32-4B24-B21B-03F555FC5D08}" presName="linear" presStyleCnt="0">
        <dgm:presLayoutVars>
          <dgm:dir/>
          <dgm:animLvl val="lvl"/>
          <dgm:resizeHandles val="exact"/>
        </dgm:presLayoutVars>
      </dgm:prSet>
      <dgm:spPr/>
    </dgm:pt>
    <dgm:pt modelId="{41632DF9-26EF-4741-B2D6-DC7FB7B036F3}" type="pres">
      <dgm:prSet presAssocID="{62AB5388-9DB4-4D72-9E21-4498237B7C14}" presName="parentLin" presStyleCnt="0"/>
      <dgm:spPr/>
    </dgm:pt>
    <dgm:pt modelId="{2898148D-2F58-4A6F-98A0-FB6411E87296}" type="pres">
      <dgm:prSet presAssocID="{62AB5388-9DB4-4D72-9E21-4498237B7C14}" presName="parentLeftMargin" presStyleLbl="node1" presStyleIdx="0" presStyleCnt="3"/>
      <dgm:spPr/>
    </dgm:pt>
    <dgm:pt modelId="{C821751A-6FFF-49D4-BAF4-16B8FFA4E131}" type="pres">
      <dgm:prSet presAssocID="{62AB5388-9DB4-4D72-9E21-4498237B7C14}" presName="parentText" presStyleLbl="node1" presStyleIdx="0" presStyleCnt="3">
        <dgm:presLayoutVars>
          <dgm:chMax val="0"/>
          <dgm:bulletEnabled val="1"/>
        </dgm:presLayoutVars>
      </dgm:prSet>
      <dgm:spPr/>
    </dgm:pt>
    <dgm:pt modelId="{5C8A3B4B-D024-47C0-972C-75053CA4319C}" type="pres">
      <dgm:prSet presAssocID="{62AB5388-9DB4-4D72-9E21-4498237B7C14}" presName="negativeSpace" presStyleCnt="0"/>
      <dgm:spPr/>
    </dgm:pt>
    <dgm:pt modelId="{90878B1D-1E1E-4BC5-9E1F-2061FFD33954}" type="pres">
      <dgm:prSet presAssocID="{62AB5388-9DB4-4D72-9E21-4498237B7C14}" presName="childText" presStyleLbl="conFgAcc1" presStyleIdx="0" presStyleCnt="3">
        <dgm:presLayoutVars>
          <dgm:bulletEnabled val="1"/>
        </dgm:presLayoutVars>
      </dgm:prSet>
      <dgm:spPr>
        <a:noFill/>
        <a:ln>
          <a:solidFill>
            <a:srgbClr val="5D354E"/>
          </a:solidFill>
        </a:ln>
      </dgm:spPr>
    </dgm:pt>
    <dgm:pt modelId="{10481DBF-A95D-4A7D-90A0-A2BEA1C09D0E}" type="pres">
      <dgm:prSet presAssocID="{6EE1F187-7B60-46AC-A6C6-7F4941F4D663}" presName="spaceBetweenRectangles" presStyleCnt="0"/>
      <dgm:spPr/>
    </dgm:pt>
    <dgm:pt modelId="{26E63E63-54AE-4024-A35D-D7FE1A1BD197}" type="pres">
      <dgm:prSet presAssocID="{7CB6FC66-D1BA-4AB0-9504-83E7CBD79FEC}" presName="parentLin" presStyleCnt="0"/>
      <dgm:spPr/>
    </dgm:pt>
    <dgm:pt modelId="{FF1A29ED-EFE1-4095-B77C-038C3C210904}" type="pres">
      <dgm:prSet presAssocID="{7CB6FC66-D1BA-4AB0-9504-83E7CBD79FEC}" presName="parentLeftMargin" presStyleLbl="node1" presStyleIdx="0" presStyleCnt="3"/>
      <dgm:spPr/>
    </dgm:pt>
    <dgm:pt modelId="{24583482-8A95-4C9D-8543-47FDCF19C7D6}" type="pres">
      <dgm:prSet presAssocID="{7CB6FC66-D1BA-4AB0-9504-83E7CBD79FEC}" presName="parentText" presStyleLbl="node1" presStyleIdx="1" presStyleCnt="3">
        <dgm:presLayoutVars>
          <dgm:chMax val="0"/>
          <dgm:bulletEnabled val="1"/>
        </dgm:presLayoutVars>
      </dgm:prSet>
      <dgm:spPr/>
    </dgm:pt>
    <dgm:pt modelId="{D97366C7-A7E8-41FB-9833-C8D3D06DCC3D}" type="pres">
      <dgm:prSet presAssocID="{7CB6FC66-D1BA-4AB0-9504-83E7CBD79FEC}" presName="negativeSpace" presStyleCnt="0"/>
      <dgm:spPr/>
    </dgm:pt>
    <dgm:pt modelId="{C36D2C97-8588-47D0-9488-266EE481BE02}" type="pres">
      <dgm:prSet presAssocID="{7CB6FC66-D1BA-4AB0-9504-83E7CBD79FEC}" presName="childText" presStyleLbl="conFgAcc1" presStyleIdx="1" presStyleCnt="3">
        <dgm:presLayoutVars>
          <dgm:bulletEnabled val="1"/>
        </dgm:presLayoutVars>
      </dgm:prSet>
      <dgm:spPr>
        <a:noFill/>
        <a:ln>
          <a:solidFill>
            <a:srgbClr val="5D354E"/>
          </a:solidFill>
        </a:ln>
      </dgm:spPr>
    </dgm:pt>
    <dgm:pt modelId="{D6CCA70F-C4B6-474E-9C31-4EDA827F38DE}" type="pres">
      <dgm:prSet presAssocID="{CB19AE16-3A55-4212-8D60-2BAB48EC0220}" presName="spaceBetweenRectangles" presStyleCnt="0"/>
      <dgm:spPr/>
    </dgm:pt>
    <dgm:pt modelId="{4149D2BD-011E-4C7B-B852-A36E175E57F4}" type="pres">
      <dgm:prSet presAssocID="{C7A17555-728A-4F5A-99B9-943AA7E6BA78}" presName="parentLin" presStyleCnt="0"/>
      <dgm:spPr/>
    </dgm:pt>
    <dgm:pt modelId="{9C9CAEC8-179F-43B0-BC73-02C22CA9C14A}" type="pres">
      <dgm:prSet presAssocID="{C7A17555-728A-4F5A-99B9-943AA7E6BA78}" presName="parentLeftMargin" presStyleLbl="node1" presStyleIdx="1" presStyleCnt="3"/>
      <dgm:spPr/>
    </dgm:pt>
    <dgm:pt modelId="{673E71CC-0A40-46A2-8F6D-81211FCD2E10}" type="pres">
      <dgm:prSet presAssocID="{C7A17555-728A-4F5A-99B9-943AA7E6BA78}" presName="parentText" presStyleLbl="node1" presStyleIdx="2" presStyleCnt="3">
        <dgm:presLayoutVars>
          <dgm:chMax val="0"/>
          <dgm:bulletEnabled val="1"/>
        </dgm:presLayoutVars>
      </dgm:prSet>
      <dgm:spPr/>
    </dgm:pt>
    <dgm:pt modelId="{14B9964D-B245-403E-8E9A-DAAB6E6BE9C0}" type="pres">
      <dgm:prSet presAssocID="{C7A17555-728A-4F5A-99B9-943AA7E6BA78}" presName="negativeSpace" presStyleCnt="0"/>
      <dgm:spPr/>
    </dgm:pt>
    <dgm:pt modelId="{5767CBE4-6B1E-4C0C-ABEA-DDA6A0ACB995}" type="pres">
      <dgm:prSet presAssocID="{C7A17555-728A-4F5A-99B9-943AA7E6BA78}" presName="childText" presStyleLbl="conFgAcc1" presStyleIdx="2" presStyleCnt="3" custLinFactNeighborY="1412">
        <dgm:presLayoutVars>
          <dgm:bulletEnabled val="1"/>
        </dgm:presLayoutVars>
      </dgm:prSet>
      <dgm:spPr>
        <a:noFill/>
        <a:ln>
          <a:solidFill>
            <a:srgbClr val="5D354E"/>
          </a:solidFill>
        </a:ln>
      </dgm:spPr>
    </dgm:pt>
  </dgm:ptLst>
  <dgm:cxnLst>
    <dgm:cxn modelId="{C93AF922-4FF3-455D-8EB5-F001FC9CFDDE}" srcId="{7943BF1D-FD32-4B24-B21B-03F555FC5D08}" destId="{C7A17555-728A-4F5A-99B9-943AA7E6BA78}" srcOrd="2" destOrd="0" parTransId="{A223E6D5-D3DB-4CB7-A698-3F6F94AEB3D8}" sibTransId="{3440BBF9-8894-4238-AFE4-1F2B04B8869D}"/>
    <dgm:cxn modelId="{2A56875F-B19F-40E3-B10E-FE76289B947D}" type="presOf" srcId="{62AB5388-9DB4-4D72-9E21-4498237B7C14}" destId="{2898148D-2F58-4A6F-98A0-FB6411E87296}" srcOrd="0" destOrd="0" presId="urn:microsoft.com/office/officeart/2005/8/layout/list1"/>
    <dgm:cxn modelId="{B3C11B60-E5FE-4263-B002-6CC657CFB142}" type="presOf" srcId="{7CB6FC66-D1BA-4AB0-9504-83E7CBD79FEC}" destId="{FF1A29ED-EFE1-4095-B77C-038C3C210904}" srcOrd="0" destOrd="0" presId="urn:microsoft.com/office/officeart/2005/8/layout/list1"/>
    <dgm:cxn modelId="{F922CF47-D3BA-4B0F-A78E-B74BD7FA91F8}" type="presOf" srcId="{7CB6FC66-D1BA-4AB0-9504-83E7CBD79FEC}" destId="{24583482-8A95-4C9D-8543-47FDCF19C7D6}" srcOrd="1" destOrd="0" presId="urn:microsoft.com/office/officeart/2005/8/layout/list1"/>
    <dgm:cxn modelId="{DDA4B48D-1005-4684-9965-CE063F25D037}" type="presOf" srcId="{7943BF1D-FD32-4B24-B21B-03F555FC5D08}" destId="{274EEA65-E511-47DC-9242-562555AFF557}" srcOrd="0" destOrd="0" presId="urn:microsoft.com/office/officeart/2005/8/layout/list1"/>
    <dgm:cxn modelId="{EB2C7B8F-6079-4CCA-BDF1-F2A52FED5B74}" srcId="{7943BF1D-FD32-4B24-B21B-03F555FC5D08}" destId="{62AB5388-9DB4-4D72-9E21-4498237B7C14}" srcOrd="0" destOrd="0" parTransId="{8223C29A-E5C6-435E-A1DD-9E7D3A058D91}" sibTransId="{6EE1F187-7B60-46AC-A6C6-7F4941F4D663}"/>
    <dgm:cxn modelId="{DD2A739C-277E-4117-B132-E71E9B02183D}" type="presOf" srcId="{62AB5388-9DB4-4D72-9E21-4498237B7C14}" destId="{C821751A-6FFF-49D4-BAF4-16B8FFA4E131}" srcOrd="1" destOrd="0" presId="urn:microsoft.com/office/officeart/2005/8/layout/list1"/>
    <dgm:cxn modelId="{3C9629D3-0479-4DA9-A481-5052D38EFE53}" srcId="{7943BF1D-FD32-4B24-B21B-03F555FC5D08}" destId="{7CB6FC66-D1BA-4AB0-9504-83E7CBD79FEC}" srcOrd="1" destOrd="0" parTransId="{2CF26552-4DE0-42F8-945A-A3F0A9E31EF3}" sibTransId="{CB19AE16-3A55-4212-8D60-2BAB48EC0220}"/>
    <dgm:cxn modelId="{2FB007E6-D00F-4805-A127-2A66C2BC271A}" type="presOf" srcId="{C7A17555-728A-4F5A-99B9-943AA7E6BA78}" destId="{9C9CAEC8-179F-43B0-BC73-02C22CA9C14A}" srcOrd="0" destOrd="0" presId="urn:microsoft.com/office/officeart/2005/8/layout/list1"/>
    <dgm:cxn modelId="{56BD4BF1-3086-483A-949D-A88C444600A8}" type="presOf" srcId="{C7A17555-728A-4F5A-99B9-943AA7E6BA78}" destId="{673E71CC-0A40-46A2-8F6D-81211FCD2E10}" srcOrd="1" destOrd="0" presId="urn:microsoft.com/office/officeart/2005/8/layout/list1"/>
    <dgm:cxn modelId="{59082E74-3853-43E5-8783-C13D7128877F}" type="presParOf" srcId="{274EEA65-E511-47DC-9242-562555AFF557}" destId="{41632DF9-26EF-4741-B2D6-DC7FB7B036F3}" srcOrd="0" destOrd="0" presId="urn:microsoft.com/office/officeart/2005/8/layout/list1"/>
    <dgm:cxn modelId="{D6D24880-D59F-4691-85FA-C2AE564C5911}" type="presParOf" srcId="{41632DF9-26EF-4741-B2D6-DC7FB7B036F3}" destId="{2898148D-2F58-4A6F-98A0-FB6411E87296}" srcOrd="0" destOrd="0" presId="urn:microsoft.com/office/officeart/2005/8/layout/list1"/>
    <dgm:cxn modelId="{A2D2C660-0598-43F7-9DFA-5099AC0CDCBE}" type="presParOf" srcId="{41632DF9-26EF-4741-B2D6-DC7FB7B036F3}" destId="{C821751A-6FFF-49D4-BAF4-16B8FFA4E131}" srcOrd="1" destOrd="0" presId="urn:microsoft.com/office/officeart/2005/8/layout/list1"/>
    <dgm:cxn modelId="{F42F9F9E-CF2B-4F4C-9B23-15C4CCDB5F42}" type="presParOf" srcId="{274EEA65-E511-47DC-9242-562555AFF557}" destId="{5C8A3B4B-D024-47C0-972C-75053CA4319C}" srcOrd="1" destOrd="0" presId="urn:microsoft.com/office/officeart/2005/8/layout/list1"/>
    <dgm:cxn modelId="{D051F322-DD5A-4B33-B9D3-8CFFE2499C53}" type="presParOf" srcId="{274EEA65-E511-47DC-9242-562555AFF557}" destId="{90878B1D-1E1E-4BC5-9E1F-2061FFD33954}" srcOrd="2" destOrd="0" presId="urn:microsoft.com/office/officeart/2005/8/layout/list1"/>
    <dgm:cxn modelId="{02AF93F5-7424-4C3E-8EAB-20C5B52DBD7E}" type="presParOf" srcId="{274EEA65-E511-47DC-9242-562555AFF557}" destId="{10481DBF-A95D-4A7D-90A0-A2BEA1C09D0E}" srcOrd="3" destOrd="0" presId="urn:microsoft.com/office/officeart/2005/8/layout/list1"/>
    <dgm:cxn modelId="{E5772DC9-3274-45E0-8C19-AD03011C3AFE}" type="presParOf" srcId="{274EEA65-E511-47DC-9242-562555AFF557}" destId="{26E63E63-54AE-4024-A35D-D7FE1A1BD197}" srcOrd="4" destOrd="0" presId="urn:microsoft.com/office/officeart/2005/8/layout/list1"/>
    <dgm:cxn modelId="{9FCF64A1-DD5B-48C9-A245-F412C08FF4F4}" type="presParOf" srcId="{26E63E63-54AE-4024-A35D-D7FE1A1BD197}" destId="{FF1A29ED-EFE1-4095-B77C-038C3C210904}" srcOrd="0" destOrd="0" presId="urn:microsoft.com/office/officeart/2005/8/layout/list1"/>
    <dgm:cxn modelId="{A1A6AC62-E9D4-4ED4-9E12-8E65D4629B23}" type="presParOf" srcId="{26E63E63-54AE-4024-A35D-D7FE1A1BD197}" destId="{24583482-8A95-4C9D-8543-47FDCF19C7D6}" srcOrd="1" destOrd="0" presId="urn:microsoft.com/office/officeart/2005/8/layout/list1"/>
    <dgm:cxn modelId="{1DF3185C-216C-441B-B102-307F4B2C1596}" type="presParOf" srcId="{274EEA65-E511-47DC-9242-562555AFF557}" destId="{D97366C7-A7E8-41FB-9833-C8D3D06DCC3D}" srcOrd="5" destOrd="0" presId="urn:microsoft.com/office/officeart/2005/8/layout/list1"/>
    <dgm:cxn modelId="{ABCF68C7-7F81-442F-86C6-D3DFE1618107}" type="presParOf" srcId="{274EEA65-E511-47DC-9242-562555AFF557}" destId="{C36D2C97-8588-47D0-9488-266EE481BE02}" srcOrd="6" destOrd="0" presId="urn:microsoft.com/office/officeart/2005/8/layout/list1"/>
    <dgm:cxn modelId="{BB94F9CD-50A8-47AE-8A94-464F2CEAE221}" type="presParOf" srcId="{274EEA65-E511-47DC-9242-562555AFF557}" destId="{D6CCA70F-C4B6-474E-9C31-4EDA827F38DE}" srcOrd="7" destOrd="0" presId="urn:microsoft.com/office/officeart/2005/8/layout/list1"/>
    <dgm:cxn modelId="{884A694D-657A-4171-8B56-DD5FEBD694E0}" type="presParOf" srcId="{274EEA65-E511-47DC-9242-562555AFF557}" destId="{4149D2BD-011E-4C7B-B852-A36E175E57F4}" srcOrd="8" destOrd="0" presId="urn:microsoft.com/office/officeart/2005/8/layout/list1"/>
    <dgm:cxn modelId="{B05E2C84-C9E4-4C7B-866A-4FD7E25ED09A}" type="presParOf" srcId="{4149D2BD-011E-4C7B-B852-A36E175E57F4}" destId="{9C9CAEC8-179F-43B0-BC73-02C22CA9C14A}" srcOrd="0" destOrd="0" presId="urn:microsoft.com/office/officeart/2005/8/layout/list1"/>
    <dgm:cxn modelId="{F31D350F-838A-495B-989B-F0D35F9276DA}" type="presParOf" srcId="{4149D2BD-011E-4C7B-B852-A36E175E57F4}" destId="{673E71CC-0A40-46A2-8F6D-81211FCD2E10}" srcOrd="1" destOrd="0" presId="urn:microsoft.com/office/officeart/2005/8/layout/list1"/>
    <dgm:cxn modelId="{EE9CDE2E-4E84-401F-8CBC-AC6A094D31BF}" type="presParOf" srcId="{274EEA65-E511-47DC-9242-562555AFF557}" destId="{14B9964D-B245-403E-8E9A-DAAB6E6BE9C0}" srcOrd="9" destOrd="0" presId="urn:microsoft.com/office/officeart/2005/8/layout/list1"/>
    <dgm:cxn modelId="{0760D209-D67B-4E08-937E-F3437A9EC2C7}" type="presParOf" srcId="{274EEA65-E511-47DC-9242-562555AFF557}" destId="{5767CBE4-6B1E-4C0C-ABEA-DDA6A0ACB9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dgm:spPr>
        <a:solidFill>
          <a:srgbClr val="5D354E"/>
        </a:solidFill>
        <a:ln>
          <a:solidFill>
            <a:srgbClr val="5D354E"/>
          </a:solidFill>
        </a:ln>
      </dgm:spPr>
      <dgm:t>
        <a:bodyPr/>
        <a:lstStyle/>
        <a:p>
          <a:r>
            <a:rPr lang="en-US" b="1" dirty="0"/>
            <a:t>Learn about us and benefits</a:t>
          </a:r>
        </a:p>
      </dgm:t>
    </dgm:pt>
    <dgm:pt modelId="{A072E435-8424-450F-96B4-FED8B9E44C62}" type="parTrans" cxnId="{DABB5E42-DC28-434E-845E-D48CC4BA21C7}">
      <dgm:prSet/>
      <dgm:spPr/>
      <dgm:t>
        <a:bodyPr/>
        <a:lstStyle/>
        <a:p>
          <a:endParaRPr lang="en-US" b="1"/>
        </a:p>
      </dgm:t>
    </dgm:pt>
    <dgm:pt modelId="{A94ECD34-8BAE-4780-8B6C-C7DFA6F25CF8}" type="sibTrans" cxnId="{DABB5E42-DC28-434E-845E-D48CC4BA21C7}">
      <dgm:prSet/>
      <dgm:spPr>
        <a:ln>
          <a:solidFill>
            <a:srgbClr val="5D354E"/>
          </a:solidFill>
        </a:ln>
      </dgm:spPr>
      <dgm:t>
        <a:bodyPr/>
        <a:lstStyle/>
        <a:p>
          <a:endParaRPr lang="en-US" b="1"/>
        </a:p>
      </dgm:t>
    </dgm:pt>
    <dgm:pt modelId="{AB682490-4B0B-466A-A4FE-34B335FF11B7}">
      <dgm:prSet phldrT="[Text]"/>
      <dgm:spPr>
        <a:solidFill>
          <a:srgbClr val="5D354E"/>
        </a:solidFill>
        <a:ln>
          <a:solidFill>
            <a:srgbClr val="5D354E"/>
          </a:solidFill>
        </a:ln>
      </dgm:spPr>
      <dgm:t>
        <a:bodyPr/>
        <a:lstStyle/>
        <a:p>
          <a:r>
            <a:rPr lang="en-US" b="1" dirty="0"/>
            <a:t>Download forms and publications</a:t>
          </a:r>
        </a:p>
      </dgm:t>
    </dgm:pt>
    <dgm:pt modelId="{DA2282DD-71D9-43BA-A96A-224ED06EFDBA}" type="parTrans" cxnId="{FEC46267-E605-4DD7-A25E-F830863C8EEA}">
      <dgm:prSet/>
      <dgm:spPr/>
      <dgm:t>
        <a:bodyPr/>
        <a:lstStyle/>
        <a:p>
          <a:endParaRPr lang="en-US" b="1"/>
        </a:p>
      </dgm:t>
    </dgm:pt>
    <dgm:pt modelId="{643C0F40-ABD8-449F-81E8-BC946F4F34B3}" type="sibTrans" cxnId="{FEC46267-E605-4DD7-A25E-F830863C8EEA}">
      <dgm:prSet/>
      <dgm:spPr/>
      <dgm:t>
        <a:bodyPr/>
        <a:lstStyle/>
        <a:p>
          <a:endParaRPr lang="en-US" b="1"/>
        </a:p>
      </dgm:t>
    </dgm:pt>
    <dgm:pt modelId="{020FFE36-FB82-43EC-9BF8-BA4FAA39ADE1}">
      <dgm:prSet phldrT="[Text]"/>
      <dgm:spPr>
        <a:solidFill>
          <a:srgbClr val="5D354E"/>
        </a:solidFill>
        <a:ln>
          <a:solidFill>
            <a:srgbClr val="5D354E"/>
          </a:solidFill>
        </a:ln>
      </dgm:spPr>
      <dgm:t>
        <a:bodyPr/>
        <a:lstStyle/>
        <a:p>
          <a:r>
            <a:rPr lang="en-US" b="1" dirty="0"/>
            <a:t>Access calculators and watch videos</a:t>
          </a:r>
        </a:p>
      </dgm:t>
    </dgm:pt>
    <dgm:pt modelId="{04F3E932-B1DF-4216-AE99-A1D4086F3031}" type="parTrans" cxnId="{C7FC465E-42AE-4C86-9C37-3C5682D190F3}">
      <dgm:prSet/>
      <dgm:spPr/>
      <dgm:t>
        <a:bodyPr/>
        <a:lstStyle/>
        <a:p>
          <a:endParaRPr lang="en-US" b="1"/>
        </a:p>
      </dgm:t>
    </dgm:pt>
    <dgm:pt modelId="{995CE6A7-42C6-431E-85DC-9E813797AB8B}" type="sibTrans" cxnId="{C7FC465E-42AE-4C86-9C37-3C5682D190F3}">
      <dgm:prSet/>
      <dgm:spPr/>
      <dgm:t>
        <a:bodyPr/>
        <a:lstStyle/>
        <a:p>
          <a:endParaRPr lang="en-US" b="1"/>
        </a:p>
      </dgm:t>
    </dgm:pt>
    <dgm:pt modelId="{F2BA41D4-89A3-4C3B-8FB2-7B7FE1112ABD}" type="pres">
      <dgm:prSet presAssocID="{D18AD5F5-B095-459C-9E8B-60F3060DF6FA}" presName="Name0" presStyleCnt="0">
        <dgm:presLayoutVars>
          <dgm:chMax val="7"/>
          <dgm:chPref val="7"/>
          <dgm:dir/>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5D354E"/>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5D354E"/>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5D354E"/>
          </a:solidFill>
        </a:ln>
      </dgm:spPr>
    </dgm:pt>
  </dgm:ptLst>
  <dgm:cxnLst>
    <dgm:cxn modelId="{C3CFEA0C-6341-4A19-BBEA-B800D2763DAA}" type="presOf" srcId="{AB682490-4B0B-466A-A4FE-34B335FF11B7}" destId="{956B6D62-89CD-4CA9-89E6-200E22C6A141}" srcOrd="0" destOrd="0" presId="urn:microsoft.com/office/officeart/2008/layout/VerticalCurvedList"/>
    <dgm:cxn modelId="{DB9E2C1F-23BF-48BC-A34C-EA63FA3DBB0C}" type="presOf" srcId="{03C4556C-8779-48DC-823F-975C3772BBA9}" destId="{F817F39E-3D7D-4825-B834-8231459393AA}" srcOrd="0" destOrd="0" presId="urn:microsoft.com/office/officeart/2008/layout/VerticalCurvedList"/>
    <dgm:cxn modelId="{D8520F38-BCAF-4874-90D1-0B654F13FEE9}" type="presOf" srcId="{020FFE36-FB82-43EC-9BF8-BA4FAA39ADE1}" destId="{A1AFBCD5-33AD-460A-BA9B-A293CEA8555A}"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8A85DD9F-A009-4E0B-948F-90765148FA75}" type="presOf" srcId="{D18AD5F5-B095-459C-9E8B-60F3060DF6FA}" destId="{F2BA41D4-89A3-4C3B-8FB2-7B7FE1112ABD}" srcOrd="0" destOrd="0" presId="urn:microsoft.com/office/officeart/2008/layout/VerticalCurvedList"/>
    <dgm:cxn modelId="{78F010FE-EBC8-461E-93ED-73F01EB71E68}" type="presOf" srcId="{A94ECD34-8BAE-4780-8B6C-C7DFA6F25CF8}" destId="{BD834062-8F9B-4FAA-8C31-43ECDD6DB20D}" srcOrd="0" destOrd="0" presId="urn:microsoft.com/office/officeart/2008/layout/VerticalCurvedList"/>
    <dgm:cxn modelId="{A4AEC261-A10F-41C4-B5C5-4378C51CC7FC}" type="presParOf" srcId="{F2BA41D4-89A3-4C3B-8FB2-7B7FE1112ABD}" destId="{C9838007-76AE-4C30-B7D3-68727746B969}" srcOrd="0" destOrd="0" presId="urn:microsoft.com/office/officeart/2008/layout/VerticalCurvedList"/>
    <dgm:cxn modelId="{26EDF43A-E420-463A-95E0-3CE8E88D20C5}" type="presParOf" srcId="{C9838007-76AE-4C30-B7D3-68727746B969}" destId="{64A94511-E12B-49F9-B539-3EC51703D8D6}" srcOrd="0" destOrd="0" presId="urn:microsoft.com/office/officeart/2008/layout/VerticalCurvedList"/>
    <dgm:cxn modelId="{52E665EC-6E62-4BA4-9CCE-36707FDBE602}" type="presParOf" srcId="{64A94511-E12B-49F9-B539-3EC51703D8D6}" destId="{A13675B4-632D-4843-8CDA-84926C9D7759}" srcOrd="0" destOrd="0" presId="urn:microsoft.com/office/officeart/2008/layout/VerticalCurvedList"/>
    <dgm:cxn modelId="{717BD6ED-3B8B-4487-B453-C04944C5F59C}" type="presParOf" srcId="{64A94511-E12B-49F9-B539-3EC51703D8D6}" destId="{BD834062-8F9B-4FAA-8C31-43ECDD6DB20D}" srcOrd="1" destOrd="0" presId="urn:microsoft.com/office/officeart/2008/layout/VerticalCurvedList"/>
    <dgm:cxn modelId="{1590D9A9-E388-418B-B3F9-2631E617E205}" type="presParOf" srcId="{64A94511-E12B-49F9-B539-3EC51703D8D6}" destId="{9B52FF19-D41B-4290-B5A0-590B7CB065CE}" srcOrd="2" destOrd="0" presId="urn:microsoft.com/office/officeart/2008/layout/VerticalCurvedList"/>
    <dgm:cxn modelId="{2486C6FC-26F6-4C2C-B81E-550C0F2A736B}" type="presParOf" srcId="{64A94511-E12B-49F9-B539-3EC51703D8D6}" destId="{45122C50-9542-47CB-9DD2-AC3D945A964A}" srcOrd="3" destOrd="0" presId="urn:microsoft.com/office/officeart/2008/layout/VerticalCurvedList"/>
    <dgm:cxn modelId="{F79E5850-6513-4C21-AFC3-2973761C6B62}" type="presParOf" srcId="{C9838007-76AE-4C30-B7D3-68727746B969}" destId="{F817F39E-3D7D-4825-B834-8231459393AA}" srcOrd="1" destOrd="0" presId="urn:microsoft.com/office/officeart/2008/layout/VerticalCurvedList"/>
    <dgm:cxn modelId="{C4DA79FB-CD99-4A6B-9FEB-E029A8A2204F}" type="presParOf" srcId="{C9838007-76AE-4C30-B7D3-68727746B969}" destId="{3D14A73F-2B60-47BD-A613-6C52F90CC715}" srcOrd="2" destOrd="0" presId="urn:microsoft.com/office/officeart/2008/layout/VerticalCurvedList"/>
    <dgm:cxn modelId="{7628AF72-1902-4D21-B243-95C87401AF3C}" type="presParOf" srcId="{3D14A73F-2B60-47BD-A613-6C52F90CC715}" destId="{4C020C34-68BE-4C5A-BD87-60E7A4453D6E}" srcOrd="0" destOrd="0" presId="urn:microsoft.com/office/officeart/2008/layout/VerticalCurvedList"/>
    <dgm:cxn modelId="{DBFA0511-2588-40A6-8269-F5E0340C61BF}" type="presParOf" srcId="{C9838007-76AE-4C30-B7D3-68727746B969}" destId="{956B6D62-89CD-4CA9-89E6-200E22C6A141}" srcOrd="3" destOrd="0" presId="urn:microsoft.com/office/officeart/2008/layout/VerticalCurvedList"/>
    <dgm:cxn modelId="{1390A7FD-5A77-4B93-9B93-7443422B2B93}" type="presParOf" srcId="{C9838007-76AE-4C30-B7D3-68727746B969}" destId="{D94294AE-C657-4D66-85EA-45E750BDF163}" srcOrd="4" destOrd="0" presId="urn:microsoft.com/office/officeart/2008/layout/VerticalCurvedList"/>
    <dgm:cxn modelId="{AD95677A-5696-4F62-B4C6-DB2B17600ABC}" type="presParOf" srcId="{D94294AE-C657-4D66-85EA-45E750BDF163}" destId="{0DB27D56-5A28-4D48-B205-1544A1CBD0D1}" srcOrd="0" destOrd="0" presId="urn:microsoft.com/office/officeart/2008/layout/VerticalCurvedList"/>
    <dgm:cxn modelId="{47B518EE-A5EC-49AC-A77C-74F1A85D1B7E}" type="presParOf" srcId="{C9838007-76AE-4C30-B7D3-68727746B969}" destId="{A1AFBCD5-33AD-460A-BA9B-A293CEA8555A}" srcOrd="5" destOrd="0" presId="urn:microsoft.com/office/officeart/2008/layout/VerticalCurvedList"/>
    <dgm:cxn modelId="{507BC78A-9628-469D-9C29-63F78320167B}" type="presParOf" srcId="{C9838007-76AE-4C30-B7D3-68727746B969}" destId="{D65BCC7D-013E-4D44-823B-B706E806FE04}" srcOrd="6" destOrd="0" presId="urn:microsoft.com/office/officeart/2008/layout/VerticalCurvedList"/>
    <dgm:cxn modelId="{9543DF12-01F3-4B96-930B-4D6FC9FC29B6}"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View and update account information</a:t>
          </a:r>
        </a:p>
      </dgm:t>
    </dgm:pt>
    <dgm:pt modelId="{A072E435-8424-450F-96B4-FED8B9E44C62}" type="parTrans" cxnId="{DABB5E42-DC28-434E-845E-D48CC4BA21C7}">
      <dgm:prSet/>
      <dgm:spPr/>
      <dgm:t>
        <a:bodyPr/>
        <a:lstStyle/>
        <a:p>
          <a:endParaRPr lang="en-US" sz="4000" b="1"/>
        </a:p>
      </dgm:t>
    </dgm:pt>
    <dgm:pt modelId="{A94ECD34-8BAE-4780-8B6C-C7DFA6F25CF8}" type="sibTrans" cxnId="{DABB5E42-DC28-434E-845E-D48CC4BA21C7}">
      <dgm:prSet/>
      <dgm:spPr>
        <a:ln>
          <a:solidFill>
            <a:srgbClr val="5D354E"/>
          </a:solidFill>
        </a:ln>
      </dgm:spPr>
      <dgm:t>
        <a:bodyPr/>
        <a:lstStyle/>
        <a:p>
          <a:endParaRPr lang="en-US" sz="4000" b="1"/>
        </a:p>
      </dgm:t>
    </dgm:pt>
    <dgm:pt modelId="{AB682490-4B0B-466A-A4FE-34B335FF11B7}">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Submit forms and messages</a:t>
          </a:r>
          <a:endParaRPr lang="en-US" sz="4000" b="1" i="1" dirty="0">
            <a:latin typeface="+mn-lt"/>
            <a:cs typeface="Arial" panose="020B0604020202020204" pitchFamily="34" charset="0"/>
          </a:endParaRPr>
        </a:p>
      </dgm:t>
    </dgm:pt>
    <dgm:pt modelId="{DA2282DD-71D9-43BA-A96A-224ED06EFDBA}" type="parTrans" cxnId="{FEC46267-E605-4DD7-A25E-F830863C8EEA}">
      <dgm:prSet/>
      <dgm:spPr/>
      <dgm:t>
        <a:bodyPr/>
        <a:lstStyle/>
        <a:p>
          <a:endParaRPr lang="en-US" sz="4000" b="1"/>
        </a:p>
      </dgm:t>
    </dgm:pt>
    <dgm:pt modelId="{643C0F40-ABD8-449F-81E8-BC946F4F34B3}" type="sibTrans" cxnId="{FEC46267-E605-4DD7-A25E-F830863C8EEA}">
      <dgm:prSet/>
      <dgm:spPr/>
      <dgm:t>
        <a:bodyPr/>
        <a:lstStyle/>
        <a:p>
          <a:endParaRPr lang="en-US" sz="4000" b="1"/>
        </a:p>
      </dgm:t>
    </dgm:pt>
    <dgm:pt modelId="{020FFE36-FB82-43EC-9BF8-BA4FAA39ADE1}">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Access your </a:t>
          </a:r>
          <a:r>
            <a:rPr lang="en-US" sz="4000" b="1" i="1" dirty="0">
              <a:latin typeface="+mn-lt"/>
              <a:cs typeface="Arial" panose="020B0604020202020204" pitchFamily="34" charset="0"/>
            </a:rPr>
            <a:t>Retirement Progress Report</a:t>
          </a:r>
        </a:p>
      </dgm:t>
    </dgm:pt>
    <dgm:pt modelId="{04F3E932-B1DF-4216-AE99-A1D4086F3031}" type="parTrans" cxnId="{C7FC465E-42AE-4C86-9C37-3C5682D190F3}">
      <dgm:prSet/>
      <dgm:spPr/>
      <dgm:t>
        <a:bodyPr/>
        <a:lstStyle/>
        <a:p>
          <a:endParaRPr lang="en-US" sz="4000" b="1"/>
        </a:p>
      </dgm:t>
    </dgm:pt>
    <dgm:pt modelId="{995CE6A7-42C6-431E-85DC-9E813797AB8B}" type="sibTrans" cxnId="{C7FC465E-42AE-4C86-9C37-3C5682D190F3}">
      <dgm:prSet/>
      <dgm:spPr/>
      <dgm:t>
        <a:bodyPr/>
        <a:lstStyle/>
        <a:p>
          <a:endParaRPr lang="en-US" sz="4000" b="1"/>
        </a:p>
      </dgm:t>
    </dgm:pt>
    <dgm:pt modelId="{F2BA41D4-89A3-4C3B-8FB2-7B7FE1112ABD}" type="pres">
      <dgm:prSet presAssocID="{D18AD5F5-B095-459C-9E8B-60F3060DF6FA}" presName="Name0" presStyleCnt="0">
        <dgm:presLayoutVars>
          <dgm:chMax val="7"/>
          <dgm:chPref val="7"/>
          <dgm:dir val="rev"/>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custLinFactNeighborX="-4026" custLinFactNeighborY="9360">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5D354E"/>
          </a:solidFill>
        </a:ln>
      </dgm:spPr>
    </dgm:pt>
    <dgm:pt modelId="{956B6D62-89CD-4CA9-89E6-200E22C6A141}" type="pres">
      <dgm:prSet presAssocID="{AB682490-4B0B-466A-A4FE-34B335FF11B7}" presName="text_2" presStyleLbl="node1" presStyleIdx="1" presStyleCnt="3" custLinFactNeighborX="-3970" custLinFactNeighborY="8324">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5D354E"/>
          </a:solidFill>
        </a:ln>
      </dgm:spPr>
    </dgm:pt>
    <dgm:pt modelId="{A1AFBCD5-33AD-460A-BA9B-A293CEA8555A}" type="pres">
      <dgm:prSet presAssocID="{020FFE36-FB82-43EC-9BF8-BA4FAA39ADE1}" presName="text_3" presStyleLbl="node1" presStyleIdx="2" presStyleCnt="3" custLinFactNeighborX="-6805" custLinFactNeighborY="1680">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5D354E"/>
          </a:solidFill>
        </a:ln>
      </dgm:spPr>
    </dgm:pt>
  </dgm:ptLst>
  <dgm:cxnL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F7C8CA53-4404-4188-A47A-08078BFAFB8F}" type="presOf" srcId="{03C4556C-8779-48DC-823F-975C3772BBA9}" destId="{F817F39E-3D7D-4825-B834-8231459393AA}" srcOrd="0" destOrd="0" presId="urn:microsoft.com/office/officeart/2008/layout/VerticalCurvedList"/>
    <dgm:cxn modelId="{2FDBD78C-F74E-4B34-B0D9-F5C75F09D1DB}" type="presOf" srcId="{D18AD5F5-B095-459C-9E8B-60F3060DF6FA}" destId="{F2BA41D4-89A3-4C3B-8FB2-7B7FE1112ABD}" srcOrd="0" destOrd="0" presId="urn:microsoft.com/office/officeart/2008/layout/VerticalCurvedList"/>
    <dgm:cxn modelId="{553758EA-DA7C-4E6C-846C-678C526E7D58}" type="presOf" srcId="{A94ECD34-8BAE-4780-8B6C-C7DFA6F25CF8}" destId="{BD834062-8F9B-4FAA-8C31-43ECDD6DB20D}" srcOrd="0" destOrd="0" presId="urn:microsoft.com/office/officeart/2008/layout/VerticalCurvedList"/>
    <dgm:cxn modelId="{6DE1C8EF-B83C-4EBA-9CAB-FF2E51004F51}" type="presOf" srcId="{020FFE36-FB82-43EC-9BF8-BA4FAA39ADE1}" destId="{A1AFBCD5-33AD-460A-BA9B-A293CEA8555A}" srcOrd="0" destOrd="0" presId="urn:microsoft.com/office/officeart/2008/layout/VerticalCurvedList"/>
    <dgm:cxn modelId="{299F66FB-478B-42D3-9A12-9E50546E1DCB}" type="presOf" srcId="{AB682490-4B0B-466A-A4FE-34B335FF11B7}" destId="{956B6D62-89CD-4CA9-89E6-200E22C6A141}" srcOrd="0" destOrd="0" presId="urn:microsoft.com/office/officeart/2008/layout/VerticalCurvedList"/>
    <dgm:cxn modelId="{41FBCDE9-5D61-406B-9183-52E026AE24B1}" type="presParOf" srcId="{F2BA41D4-89A3-4C3B-8FB2-7B7FE1112ABD}" destId="{C9838007-76AE-4C30-B7D3-68727746B969}" srcOrd="0" destOrd="0" presId="urn:microsoft.com/office/officeart/2008/layout/VerticalCurvedList"/>
    <dgm:cxn modelId="{5885EBB3-CBE0-49DD-AC9E-AF9E9B32232A}" type="presParOf" srcId="{C9838007-76AE-4C30-B7D3-68727746B969}" destId="{64A94511-E12B-49F9-B539-3EC51703D8D6}" srcOrd="0" destOrd="0" presId="urn:microsoft.com/office/officeart/2008/layout/VerticalCurvedList"/>
    <dgm:cxn modelId="{DDA3B7F6-1029-4F9D-9190-4453C162EF87}" type="presParOf" srcId="{64A94511-E12B-49F9-B539-3EC51703D8D6}" destId="{A13675B4-632D-4843-8CDA-84926C9D7759}" srcOrd="0" destOrd="0" presId="urn:microsoft.com/office/officeart/2008/layout/VerticalCurvedList"/>
    <dgm:cxn modelId="{BD0F184E-7624-493A-B10C-1F2E951F7F6C}" type="presParOf" srcId="{64A94511-E12B-49F9-B539-3EC51703D8D6}" destId="{BD834062-8F9B-4FAA-8C31-43ECDD6DB20D}" srcOrd="1" destOrd="0" presId="urn:microsoft.com/office/officeart/2008/layout/VerticalCurvedList"/>
    <dgm:cxn modelId="{EB6D6528-F5D0-4D3A-B870-0EB9D522B6A5}" type="presParOf" srcId="{64A94511-E12B-49F9-B539-3EC51703D8D6}" destId="{9B52FF19-D41B-4290-B5A0-590B7CB065CE}" srcOrd="2" destOrd="0" presId="urn:microsoft.com/office/officeart/2008/layout/VerticalCurvedList"/>
    <dgm:cxn modelId="{F9FB3A7D-E73C-4E37-BFDE-EAA71AE3E5AC}" type="presParOf" srcId="{64A94511-E12B-49F9-B539-3EC51703D8D6}" destId="{45122C50-9542-47CB-9DD2-AC3D945A964A}" srcOrd="3" destOrd="0" presId="urn:microsoft.com/office/officeart/2008/layout/VerticalCurvedList"/>
    <dgm:cxn modelId="{9099BF92-0754-472D-B04F-7DBBFF68C195}" type="presParOf" srcId="{C9838007-76AE-4C30-B7D3-68727746B969}" destId="{F817F39E-3D7D-4825-B834-8231459393AA}" srcOrd="1" destOrd="0" presId="urn:microsoft.com/office/officeart/2008/layout/VerticalCurvedList"/>
    <dgm:cxn modelId="{1AD30806-506D-45FD-9DD2-F4AEDBF41215}" type="presParOf" srcId="{C9838007-76AE-4C30-B7D3-68727746B969}" destId="{3D14A73F-2B60-47BD-A613-6C52F90CC715}" srcOrd="2" destOrd="0" presId="urn:microsoft.com/office/officeart/2008/layout/VerticalCurvedList"/>
    <dgm:cxn modelId="{76557485-3E59-4243-898D-4392DFAF5C3B}" type="presParOf" srcId="{3D14A73F-2B60-47BD-A613-6C52F90CC715}" destId="{4C020C34-68BE-4C5A-BD87-60E7A4453D6E}" srcOrd="0" destOrd="0" presId="urn:microsoft.com/office/officeart/2008/layout/VerticalCurvedList"/>
    <dgm:cxn modelId="{44F5C451-F843-4040-AF8B-1469F593354D}" type="presParOf" srcId="{C9838007-76AE-4C30-B7D3-68727746B969}" destId="{956B6D62-89CD-4CA9-89E6-200E22C6A141}" srcOrd="3" destOrd="0" presId="urn:microsoft.com/office/officeart/2008/layout/VerticalCurvedList"/>
    <dgm:cxn modelId="{74FE89F2-98B3-433E-925B-CAC61D2E912A}" type="presParOf" srcId="{C9838007-76AE-4C30-B7D3-68727746B969}" destId="{D94294AE-C657-4D66-85EA-45E750BDF163}" srcOrd="4" destOrd="0" presId="urn:microsoft.com/office/officeart/2008/layout/VerticalCurvedList"/>
    <dgm:cxn modelId="{4B18B271-4972-4311-BBE7-7BD47D147B7D}" type="presParOf" srcId="{D94294AE-C657-4D66-85EA-45E750BDF163}" destId="{0DB27D56-5A28-4D48-B205-1544A1CBD0D1}" srcOrd="0" destOrd="0" presId="urn:microsoft.com/office/officeart/2008/layout/VerticalCurvedList"/>
    <dgm:cxn modelId="{4067B1EE-4868-408A-A68B-E156F67C16C2}" type="presParOf" srcId="{C9838007-76AE-4C30-B7D3-68727746B969}" destId="{A1AFBCD5-33AD-460A-BA9B-A293CEA8555A}" srcOrd="5" destOrd="0" presId="urn:microsoft.com/office/officeart/2008/layout/VerticalCurvedList"/>
    <dgm:cxn modelId="{276D8FCE-B4F1-44D4-AB62-F767EDDDBB4C}" type="presParOf" srcId="{C9838007-76AE-4C30-B7D3-68727746B969}" destId="{D65BCC7D-013E-4D44-823B-B706E806FE04}" srcOrd="6" destOrd="0" presId="urn:microsoft.com/office/officeart/2008/layout/VerticalCurvedList"/>
    <dgm:cxn modelId="{8E71547F-8800-4029-9D6A-A85D7F5B125A}"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Membership and Benefit Information</a:t>
          </a:r>
        </a:p>
      </dgm:t>
    </dgm:pt>
    <dgm:pt modelId="{A072E435-8424-450F-96B4-FED8B9E44C62}" type="parTrans" cxnId="{DABB5E42-DC28-434E-845E-D48CC4BA21C7}">
      <dgm:prSet/>
      <dgm:spPr/>
      <dgm:t>
        <a:bodyPr/>
        <a:lstStyle/>
        <a:p>
          <a:endParaRPr lang="en-US" sz="2400" b="1"/>
        </a:p>
      </dgm:t>
    </dgm:pt>
    <dgm:pt modelId="{A94ECD34-8BAE-4780-8B6C-C7DFA6F25CF8}" type="sibTrans" cxnId="{DABB5E42-DC28-434E-845E-D48CC4BA21C7}">
      <dgm:prSet/>
      <dgm:spPr>
        <a:ln>
          <a:solidFill>
            <a:srgbClr val="5D354E"/>
          </a:solidFill>
        </a:ln>
      </dgm:spPr>
      <dgm:t>
        <a:bodyPr/>
        <a:lstStyle/>
        <a:p>
          <a:endParaRPr lang="en-US" sz="2400" b="1"/>
        </a:p>
      </dgm:t>
    </dgm:pt>
    <dgm:pt modelId="{AB682490-4B0B-466A-A4FE-34B335FF11B7}">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Service Credit and Account Balances</a:t>
          </a:r>
        </a:p>
      </dgm:t>
    </dgm:pt>
    <dgm:pt modelId="{DA2282DD-71D9-43BA-A96A-224ED06EFDBA}" type="parTrans" cxnId="{FEC46267-E605-4DD7-A25E-F830863C8EEA}">
      <dgm:prSet/>
      <dgm:spPr/>
      <dgm:t>
        <a:bodyPr/>
        <a:lstStyle/>
        <a:p>
          <a:endParaRPr lang="en-US" sz="2400" b="1"/>
        </a:p>
      </dgm:t>
    </dgm:pt>
    <dgm:pt modelId="{643C0F40-ABD8-449F-81E8-BC946F4F34B3}" type="sibTrans" cxnId="{FEC46267-E605-4DD7-A25E-F830863C8EEA}">
      <dgm:prSet/>
      <dgm:spPr/>
      <dgm:t>
        <a:bodyPr/>
        <a:lstStyle/>
        <a:p>
          <a:endParaRPr lang="en-US" sz="2400" b="1"/>
        </a:p>
      </dgm:t>
    </dgm:pt>
    <dgm:pt modelId="{020FFE36-FB82-43EC-9BF8-BA4FAA39ADE1}">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Employer Reporting</a:t>
          </a:r>
        </a:p>
      </dgm:t>
    </dgm:pt>
    <dgm:pt modelId="{04F3E932-B1DF-4216-AE99-A1D4086F3031}" type="parTrans" cxnId="{C7FC465E-42AE-4C86-9C37-3C5682D190F3}">
      <dgm:prSet/>
      <dgm:spPr/>
      <dgm:t>
        <a:bodyPr/>
        <a:lstStyle/>
        <a:p>
          <a:endParaRPr lang="en-US" sz="2400" b="1"/>
        </a:p>
      </dgm:t>
    </dgm:pt>
    <dgm:pt modelId="{995CE6A7-42C6-431E-85DC-9E813797AB8B}" type="sibTrans" cxnId="{C7FC465E-42AE-4C86-9C37-3C5682D190F3}">
      <dgm:prSet/>
      <dgm:spPr/>
      <dgm:t>
        <a:bodyPr/>
        <a:lstStyle/>
        <a:p>
          <a:endParaRPr lang="en-US" sz="2400" b="1"/>
        </a:p>
      </dgm:t>
    </dgm:pt>
    <dgm:pt modelId="{F2BA41D4-89A3-4C3B-8FB2-7B7FE1112ABD}" type="pres">
      <dgm:prSet presAssocID="{D18AD5F5-B095-459C-9E8B-60F3060DF6FA}" presName="Name0" presStyleCnt="0">
        <dgm:presLayoutVars>
          <dgm:chMax val="7"/>
          <dgm:chPref val="7"/>
          <dgm:dir/>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5D354E"/>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5D354E"/>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5D354E"/>
          </a:solidFill>
        </a:ln>
      </dgm:spPr>
    </dgm:pt>
  </dgm:ptLst>
  <dgm:cxnLst>
    <dgm:cxn modelId="{9B8E1811-B775-4A91-808E-7C2B73DEF84D}" type="presOf" srcId="{A94ECD34-8BAE-4780-8B6C-C7DFA6F25CF8}" destId="{BD834062-8F9B-4FAA-8C31-43ECDD6DB20D}" srcOrd="0" destOrd="0" presId="urn:microsoft.com/office/officeart/2008/layout/VerticalCurvedList"/>
    <dgm:cxn modelId="{D5762C17-FC67-4726-9264-6FC69B915176}" type="presOf" srcId="{03C4556C-8779-48DC-823F-975C3772BBA9}" destId="{F817F39E-3D7D-4825-B834-8231459393AA}" srcOrd="0" destOrd="0" presId="urn:microsoft.com/office/officeart/2008/layout/VerticalCurvedList"/>
    <dgm:cxn modelId="{0F24C72D-6248-4338-9684-6C243F650D97}" type="presOf" srcId="{AB682490-4B0B-466A-A4FE-34B335FF11B7}" destId="{956B6D62-89CD-4CA9-89E6-200E22C6A141}"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27DE0F8B-B653-4B7F-90D6-CEF8594B4526}" type="presOf" srcId="{020FFE36-FB82-43EC-9BF8-BA4FAA39ADE1}" destId="{A1AFBCD5-33AD-460A-BA9B-A293CEA8555A}" srcOrd="0" destOrd="0" presId="urn:microsoft.com/office/officeart/2008/layout/VerticalCurvedList"/>
    <dgm:cxn modelId="{EC743CB0-4A07-4004-B0A2-8D28FF0A1716}" type="presOf" srcId="{D18AD5F5-B095-459C-9E8B-60F3060DF6FA}" destId="{F2BA41D4-89A3-4C3B-8FB2-7B7FE1112ABD}" srcOrd="0" destOrd="0" presId="urn:microsoft.com/office/officeart/2008/layout/VerticalCurvedList"/>
    <dgm:cxn modelId="{5B995AF9-3134-43D5-A1A9-F0CD9777C2B8}" type="presParOf" srcId="{F2BA41D4-89A3-4C3B-8FB2-7B7FE1112ABD}" destId="{C9838007-76AE-4C30-B7D3-68727746B969}" srcOrd="0" destOrd="0" presId="urn:microsoft.com/office/officeart/2008/layout/VerticalCurvedList"/>
    <dgm:cxn modelId="{4957F91C-2FAA-4297-9478-460F5273CF50}" type="presParOf" srcId="{C9838007-76AE-4C30-B7D3-68727746B969}" destId="{64A94511-E12B-49F9-B539-3EC51703D8D6}" srcOrd="0" destOrd="0" presId="urn:microsoft.com/office/officeart/2008/layout/VerticalCurvedList"/>
    <dgm:cxn modelId="{7294826E-A5C8-4E2A-B6E0-D7C6418FB7D7}" type="presParOf" srcId="{64A94511-E12B-49F9-B539-3EC51703D8D6}" destId="{A13675B4-632D-4843-8CDA-84926C9D7759}" srcOrd="0" destOrd="0" presId="urn:microsoft.com/office/officeart/2008/layout/VerticalCurvedList"/>
    <dgm:cxn modelId="{873FC1AC-A0D1-4354-80A2-5E005167553D}" type="presParOf" srcId="{64A94511-E12B-49F9-B539-3EC51703D8D6}" destId="{BD834062-8F9B-4FAA-8C31-43ECDD6DB20D}" srcOrd="1" destOrd="0" presId="urn:microsoft.com/office/officeart/2008/layout/VerticalCurvedList"/>
    <dgm:cxn modelId="{20EFDDEA-7919-490A-BDDC-9BA388BB65B0}" type="presParOf" srcId="{64A94511-E12B-49F9-B539-3EC51703D8D6}" destId="{9B52FF19-D41B-4290-B5A0-590B7CB065CE}" srcOrd="2" destOrd="0" presId="urn:microsoft.com/office/officeart/2008/layout/VerticalCurvedList"/>
    <dgm:cxn modelId="{EBAE1011-E0E3-40B8-9224-8D27E02EE423}" type="presParOf" srcId="{64A94511-E12B-49F9-B539-3EC51703D8D6}" destId="{45122C50-9542-47CB-9DD2-AC3D945A964A}" srcOrd="3" destOrd="0" presId="urn:microsoft.com/office/officeart/2008/layout/VerticalCurvedList"/>
    <dgm:cxn modelId="{94C4829A-1D0B-457A-B0E5-7F4DDBBAAA9C}" type="presParOf" srcId="{C9838007-76AE-4C30-B7D3-68727746B969}" destId="{F817F39E-3D7D-4825-B834-8231459393AA}" srcOrd="1" destOrd="0" presId="urn:microsoft.com/office/officeart/2008/layout/VerticalCurvedList"/>
    <dgm:cxn modelId="{4ABE6EE4-D38F-451C-A3F1-067B689815B5}" type="presParOf" srcId="{C9838007-76AE-4C30-B7D3-68727746B969}" destId="{3D14A73F-2B60-47BD-A613-6C52F90CC715}" srcOrd="2" destOrd="0" presId="urn:microsoft.com/office/officeart/2008/layout/VerticalCurvedList"/>
    <dgm:cxn modelId="{884C6943-0E5D-453E-912E-66C56DA34627}" type="presParOf" srcId="{3D14A73F-2B60-47BD-A613-6C52F90CC715}" destId="{4C020C34-68BE-4C5A-BD87-60E7A4453D6E}" srcOrd="0" destOrd="0" presId="urn:microsoft.com/office/officeart/2008/layout/VerticalCurvedList"/>
    <dgm:cxn modelId="{2378A28C-AD49-4937-88D6-FC0349582869}" type="presParOf" srcId="{C9838007-76AE-4C30-B7D3-68727746B969}" destId="{956B6D62-89CD-4CA9-89E6-200E22C6A141}" srcOrd="3" destOrd="0" presId="urn:microsoft.com/office/officeart/2008/layout/VerticalCurvedList"/>
    <dgm:cxn modelId="{208C7C81-83D1-4256-BBB9-CDAEEC520C2C}" type="presParOf" srcId="{C9838007-76AE-4C30-B7D3-68727746B969}" destId="{D94294AE-C657-4D66-85EA-45E750BDF163}" srcOrd="4" destOrd="0" presId="urn:microsoft.com/office/officeart/2008/layout/VerticalCurvedList"/>
    <dgm:cxn modelId="{89012DEF-557D-4283-AA61-98D3B8E059DD}" type="presParOf" srcId="{D94294AE-C657-4D66-85EA-45E750BDF163}" destId="{0DB27D56-5A28-4D48-B205-1544A1CBD0D1}" srcOrd="0" destOrd="0" presId="urn:microsoft.com/office/officeart/2008/layout/VerticalCurvedList"/>
    <dgm:cxn modelId="{F0CBCD44-F831-4E80-BFE3-127D6AC1417B}" type="presParOf" srcId="{C9838007-76AE-4C30-B7D3-68727746B969}" destId="{A1AFBCD5-33AD-460A-BA9B-A293CEA8555A}" srcOrd="5" destOrd="0" presId="urn:microsoft.com/office/officeart/2008/layout/VerticalCurvedList"/>
    <dgm:cxn modelId="{25911E1D-CE31-44CA-8287-1FF967D57AEE}" type="presParOf" srcId="{C9838007-76AE-4C30-B7D3-68727746B969}" destId="{D65BCC7D-013E-4D44-823B-B706E806FE04}" srcOrd="6" destOrd="0" presId="urn:microsoft.com/office/officeart/2008/layout/VerticalCurvedList"/>
    <dgm:cxn modelId="{1B274FB5-EAB8-4172-8473-1D46D9FB63C9}"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A5F7B-5A17-4A81-B14D-83A8FE695D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97499A-D5F7-4EEF-BB42-DAD35B92A952}">
      <dgm:prSet phldrT="[Text]" custT="1"/>
      <dgm:spPr>
        <a:solidFill>
          <a:srgbClr val="5D354E"/>
        </a:solidFill>
        <a:ln>
          <a:solidFill>
            <a:srgbClr val="5D354E"/>
          </a:solidFill>
        </a:ln>
      </dgm:spPr>
      <dgm:t>
        <a:bodyPr/>
        <a:lstStyle/>
        <a:p>
          <a:r>
            <a:rPr lang="en-US" sz="6000" b="1" dirty="0">
              <a:latin typeface="+mn-lt"/>
              <a:cs typeface="Arial" panose="020B0604020202020204" pitchFamily="34" charset="0"/>
            </a:rPr>
            <a:t>CalSTRS 2% at 60</a:t>
          </a:r>
        </a:p>
      </dgm:t>
    </dgm:pt>
    <dgm:pt modelId="{4B5999EC-A995-4ADE-9BCF-41B07F6D5F98}" type="parTrans" cxnId="{8E7543FD-AB42-48DD-B10E-CFFAF630AF30}">
      <dgm:prSet/>
      <dgm:spPr/>
      <dgm:t>
        <a:bodyPr/>
        <a:lstStyle/>
        <a:p>
          <a:endParaRPr lang="en-US"/>
        </a:p>
      </dgm:t>
    </dgm:pt>
    <dgm:pt modelId="{5B8FD9AD-BD5F-48B3-AC13-0ED6B716E00D}" type="sibTrans" cxnId="{8E7543FD-AB42-48DD-B10E-CFFAF630AF30}">
      <dgm:prSet/>
      <dgm:spPr/>
      <dgm:t>
        <a:bodyPr/>
        <a:lstStyle/>
        <a:p>
          <a:endParaRPr lang="en-US"/>
        </a:p>
      </dgm:t>
    </dgm:pt>
    <dgm:pt modelId="{09324D3E-CD1E-46D1-9B5A-A35CB70C947C}">
      <dgm:prSet phldrT="[Text]" custT="1"/>
      <dgm:spPr/>
      <dgm:t>
        <a:bodyPr/>
        <a:lstStyle/>
        <a:p>
          <a:pPr>
            <a:buFont typeface="Wingdings" panose="05000000000000000000" pitchFamily="2" charset="2"/>
            <a:buChar char="Ø"/>
          </a:pPr>
          <a:r>
            <a:rPr lang="en-US" sz="3600" dirty="0">
              <a:latin typeface="+mn-lt"/>
              <a:cs typeface="Arial" panose="020B0604020202020204" pitchFamily="34" charset="0"/>
            </a:rPr>
            <a:t> First hired before January 1, 2013</a:t>
          </a:r>
        </a:p>
      </dgm:t>
    </dgm:pt>
    <dgm:pt modelId="{9B71CBF8-2D96-4053-82D5-337E1F9AB9C9}" type="parTrans" cxnId="{068F0B4D-A06A-4F6B-B1D4-C996FCAE6A13}">
      <dgm:prSet/>
      <dgm:spPr/>
      <dgm:t>
        <a:bodyPr/>
        <a:lstStyle/>
        <a:p>
          <a:endParaRPr lang="en-US"/>
        </a:p>
      </dgm:t>
    </dgm:pt>
    <dgm:pt modelId="{371D823A-031B-4968-B0C6-A4B7EF55ED5E}" type="sibTrans" cxnId="{068F0B4D-A06A-4F6B-B1D4-C996FCAE6A13}">
      <dgm:prSet/>
      <dgm:spPr/>
      <dgm:t>
        <a:bodyPr/>
        <a:lstStyle/>
        <a:p>
          <a:endParaRPr lang="en-US"/>
        </a:p>
      </dgm:t>
    </dgm:pt>
    <dgm:pt modelId="{7763B83C-6700-4188-A253-DC66052DA48F}">
      <dgm:prSet phldrT="[Text]" custT="1"/>
      <dgm:spPr>
        <a:solidFill>
          <a:srgbClr val="5D354E"/>
        </a:solidFill>
        <a:ln>
          <a:solidFill>
            <a:srgbClr val="5D354E"/>
          </a:solidFill>
        </a:ln>
      </dgm:spPr>
      <dgm:t>
        <a:bodyPr/>
        <a:lstStyle/>
        <a:p>
          <a:r>
            <a:rPr lang="en-US" sz="6000" b="1" dirty="0">
              <a:latin typeface="+mn-lt"/>
              <a:cs typeface="Arial" panose="020B0604020202020204" pitchFamily="34" charset="0"/>
            </a:rPr>
            <a:t>CalSTRS 2% at 62</a:t>
          </a:r>
        </a:p>
      </dgm:t>
    </dgm:pt>
    <dgm:pt modelId="{9375096C-1A9A-4CD6-B8E6-F2D97B869FD5}" type="parTrans" cxnId="{B7D62315-01E4-48E6-B951-C74D2BE7460A}">
      <dgm:prSet/>
      <dgm:spPr/>
      <dgm:t>
        <a:bodyPr/>
        <a:lstStyle/>
        <a:p>
          <a:endParaRPr lang="en-US"/>
        </a:p>
      </dgm:t>
    </dgm:pt>
    <dgm:pt modelId="{02099FCA-FBE8-400F-9053-719D1B2CCA9D}" type="sibTrans" cxnId="{B7D62315-01E4-48E6-B951-C74D2BE7460A}">
      <dgm:prSet/>
      <dgm:spPr/>
      <dgm:t>
        <a:bodyPr/>
        <a:lstStyle/>
        <a:p>
          <a:endParaRPr lang="en-US"/>
        </a:p>
      </dgm:t>
    </dgm:pt>
    <dgm:pt modelId="{D7AC2C70-0FC9-4A28-9866-00B27A7B1014}">
      <dgm:prSet phldrT="[Text]" custT="1"/>
      <dgm:spPr/>
      <dgm:t>
        <a:bodyPr/>
        <a:lstStyle/>
        <a:p>
          <a:pPr>
            <a:buFont typeface="Wingdings" panose="05000000000000000000" pitchFamily="2" charset="2"/>
            <a:buChar char="Ø"/>
          </a:pPr>
          <a:r>
            <a:rPr lang="en-US" sz="3200" dirty="0">
              <a:latin typeface="+mn-lt"/>
              <a:cs typeface="Arial" panose="020B0604020202020204" pitchFamily="34" charset="0"/>
            </a:rPr>
            <a:t> </a:t>
          </a:r>
          <a:r>
            <a:rPr lang="en-US" sz="3600" dirty="0">
              <a:latin typeface="+mn-lt"/>
              <a:cs typeface="Arial" panose="020B0604020202020204" pitchFamily="34" charset="0"/>
            </a:rPr>
            <a:t>First hired on or after January 1, 2013</a:t>
          </a:r>
        </a:p>
      </dgm:t>
    </dgm:pt>
    <dgm:pt modelId="{48DBD9E3-4A56-4CE9-9619-594C9676E5EF}" type="parTrans" cxnId="{3DF0C3F8-BD46-4191-B252-79D10165D3C7}">
      <dgm:prSet/>
      <dgm:spPr/>
      <dgm:t>
        <a:bodyPr/>
        <a:lstStyle/>
        <a:p>
          <a:endParaRPr lang="en-US"/>
        </a:p>
      </dgm:t>
    </dgm:pt>
    <dgm:pt modelId="{B3590203-BF9B-409E-953D-10FDDE4D641C}" type="sibTrans" cxnId="{3DF0C3F8-BD46-4191-B252-79D10165D3C7}">
      <dgm:prSet/>
      <dgm:spPr/>
      <dgm:t>
        <a:bodyPr/>
        <a:lstStyle/>
        <a:p>
          <a:endParaRPr lang="en-US"/>
        </a:p>
      </dgm:t>
    </dgm:pt>
    <dgm:pt modelId="{ACA137FF-9CE0-491D-A829-0775C3614FB3}">
      <dgm:prSet phldrT="[Text]" custT="1"/>
      <dgm:spPr/>
      <dgm:t>
        <a:bodyPr/>
        <a:lstStyle/>
        <a:p>
          <a:endParaRPr lang="en-US" sz="3200" dirty="0">
            <a:latin typeface="+mn-lt"/>
          </a:endParaRPr>
        </a:p>
      </dgm:t>
    </dgm:pt>
    <dgm:pt modelId="{9F353F02-EBCB-4D08-8205-4CC7374FA061}" type="parTrans" cxnId="{5DA2169F-CD1B-4378-ACB2-00BBC9450A07}">
      <dgm:prSet/>
      <dgm:spPr/>
      <dgm:t>
        <a:bodyPr/>
        <a:lstStyle/>
        <a:p>
          <a:endParaRPr lang="en-US"/>
        </a:p>
      </dgm:t>
    </dgm:pt>
    <dgm:pt modelId="{21B41DC8-C069-403D-A380-E0D11B477ED8}" type="sibTrans" cxnId="{5DA2169F-CD1B-4378-ACB2-00BBC9450A07}">
      <dgm:prSet/>
      <dgm:spPr/>
      <dgm:t>
        <a:bodyPr/>
        <a:lstStyle/>
        <a:p>
          <a:endParaRPr lang="en-US"/>
        </a:p>
      </dgm:t>
    </dgm:pt>
    <dgm:pt modelId="{681F8DCA-E741-4066-882F-A6629AD4086F}">
      <dgm:prSet phldrT="[Text]" custT="1"/>
      <dgm:spPr/>
      <dgm:t>
        <a:bodyPr/>
        <a:lstStyle/>
        <a:p>
          <a:endParaRPr lang="en-US" sz="3200" dirty="0">
            <a:latin typeface="+mn-lt"/>
          </a:endParaRPr>
        </a:p>
      </dgm:t>
    </dgm:pt>
    <dgm:pt modelId="{4FE1EDB8-4334-4224-9952-B88F269FE1D1}" type="parTrans" cxnId="{3BAA25AE-E2FB-46C6-8380-7EAC529937AD}">
      <dgm:prSet/>
      <dgm:spPr/>
      <dgm:t>
        <a:bodyPr/>
        <a:lstStyle/>
        <a:p>
          <a:endParaRPr lang="en-US"/>
        </a:p>
      </dgm:t>
    </dgm:pt>
    <dgm:pt modelId="{AD45606F-8FC1-47CB-8EA8-0352BA5B2410}" type="sibTrans" cxnId="{3BAA25AE-E2FB-46C6-8380-7EAC529937AD}">
      <dgm:prSet/>
      <dgm:spPr/>
      <dgm:t>
        <a:bodyPr/>
        <a:lstStyle/>
        <a:p>
          <a:endParaRPr lang="en-US"/>
        </a:p>
      </dgm:t>
    </dgm:pt>
    <dgm:pt modelId="{A1EED552-FA77-4C46-B6E0-0EF29B26C9D5}" type="pres">
      <dgm:prSet presAssocID="{38DA5F7B-5A17-4A81-B14D-83A8FE695D76}" presName="linear" presStyleCnt="0">
        <dgm:presLayoutVars>
          <dgm:animLvl val="lvl"/>
          <dgm:resizeHandles val="exact"/>
        </dgm:presLayoutVars>
      </dgm:prSet>
      <dgm:spPr/>
    </dgm:pt>
    <dgm:pt modelId="{835857C7-C20B-4672-9D3E-8437B4E55179}" type="pres">
      <dgm:prSet presAssocID="{A397499A-D5F7-4EEF-BB42-DAD35B92A952}" presName="parentText" presStyleLbl="node1" presStyleIdx="0" presStyleCnt="2">
        <dgm:presLayoutVars>
          <dgm:chMax val="0"/>
          <dgm:bulletEnabled val="1"/>
        </dgm:presLayoutVars>
      </dgm:prSet>
      <dgm:spPr/>
    </dgm:pt>
    <dgm:pt modelId="{C2ECC6B9-56A7-45C1-815F-B00520FFDAE4}" type="pres">
      <dgm:prSet presAssocID="{A397499A-D5F7-4EEF-BB42-DAD35B92A952}" presName="childText" presStyleLbl="revTx" presStyleIdx="0" presStyleCnt="2">
        <dgm:presLayoutVars>
          <dgm:bulletEnabled val="1"/>
        </dgm:presLayoutVars>
      </dgm:prSet>
      <dgm:spPr/>
    </dgm:pt>
    <dgm:pt modelId="{379587F2-B36A-465B-9BAB-11783FA131AD}" type="pres">
      <dgm:prSet presAssocID="{7763B83C-6700-4188-A253-DC66052DA48F}" presName="parentText" presStyleLbl="node1" presStyleIdx="1" presStyleCnt="2">
        <dgm:presLayoutVars>
          <dgm:chMax val="0"/>
          <dgm:bulletEnabled val="1"/>
        </dgm:presLayoutVars>
      </dgm:prSet>
      <dgm:spPr/>
    </dgm:pt>
    <dgm:pt modelId="{8224C506-4989-4B81-862B-88F3CD331D44}" type="pres">
      <dgm:prSet presAssocID="{7763B83C-6700-4188-A253-DC66052DA48F}" presName="childText" presStyleLbl="revTx" presStyleIdx="1" presStyleCnt="2" custScaleY="43626">
        <dgm:presLayoutVars>
          <dgm:bulletEnabled val="1"/>
        </dgm:presLayoutVars>
      </dgm:prSet>
      <dgm:spPr/>
    </dgm:pt>
  </dgm:ptLst>
  <dgm:cxnLst>
    <dgm:cxn modelId="{0B8A9502-9291-4BCA-8268-2403CE2EB34B}" type="presOf" srcId="{A397499A-D5F7-4EEF-BB42-DAD35B92A952}" destId="{835857C7-C20B-4672-9D3E-8437B4E55179}" srcOrd="0" destOrd="0" presId="urn:microsoft.com/office/officeart/2005/8/layout/vList2"/>
    <dgm:cxn modelId="{B7D62315-01E4-48E6-B951-C74D2BE7460A}" srcId="{38DA5F7B-5A17-4A81-B14D-83A8FE695D76}" destId="{7763B83C-6700-4188-A253-DC66052DA48F}" srcOrd="1" destOrd="0" parTransId="{9375096C-1A9A-4CD6-B8E6-F2D97B869FD5}" sibTransId="{02099FCA-FBE8-400F-9053-719D1B2CCA9D}"/>
    <dgm:cxn modelId="{1931711E-C01A-4E92-BD10-6F8DBD7EB4BD}" type="presOf" srcId="{09324D3E-CD1E-46D1-9B5A-A35CB70C947C}" destId="{C2ECC6B9-56A7-45C1-815F-B00520FFDAE4}" srcOrd="0" destOrd="0" presId="urn:microsoft.com/office/officeart/2005/8/layout/vList2"/>
    <dgm:cxn modelId="{D232F934-C25B-4144-B722-809F5F2535B0}" type="presOf" srcId="{38DA5F7B-5A17-4A81-B14D-83A8FE695D76}" destId="{A1EED552-FA77-4C46-B6E0-0EF29B26C9D5}" srcOrd="0" destOrd="0" presId="urn:microsoft.com/office/officeart/2005/8/layout/vList2"/>
    <dgm:cxn modelId="{60C6C260-BEC8-4EA0-B5A4-403219E31092}" type="presOf" srcId="{ACA137FF-9CE0-491D-A829-0775C3614FB3}" destId="{C2ECC6B9-56A7-45C1-815F-B00520FFDAE4}" srcOrd="0" destOrd="1" presId="urn:microsoft.com/office/officeart/2005/8/layout/vList2"/>
    <dgm:cxn modelId="{068F0B4D-A06A-4F6B-B1D4-C996FCAE6A13}" srcId="{A397499A-D5F7-4EEF-BB42-DAD35B92A952}" destId="{09324D3E-CD1E-46D1-9B5A-A35CB70C947C}" srcOrd="0" destOrd="0" parTransId="{9B71CBF8-2D96-4053-82D5-337E1F9AB9C9}" sibTransId="{371D823A-031B-4968-B0C6-A4B7EF55ED5E}"/>
    <dgm:cxn modelId="{5DA2169F-CD1B-4378-ACB2-00BBC9450A07}" srcId="{A397499A-D5F7-4EEF-BB42-DAD35B92A952}" destId="{ACA137FF-9CE0-491D-A829-0775C3614FB3}" srcOrd="1" destOrd="0" parTransId="{9F353F02-EBCB-4D08-8205-4CC7374FA061}" sibTransId="{21B41DC8-C069-403D-A380-E0D11B477ED8}"/>
    <dgm:cxn modelId="{3BAA25AE-E2FB-46C6-8380-7EAC529937AD}" srcId="{7763B83C-6700-4188-A253-DC66052DA48F}" destId="{681F8DCA-E741-4066-882F-A6629AD4086F}" srcOrd="1" destOrd="0" parTransId="{4FE1EDB8-4334-4224-9952-B88F269FE1D1}" sibTransId="{AD45606F-8FC1-47CB-8EA8-0352BA5B2410}"/>
    <dgm:cxn modelId="{D54789C9-0C7B-4759-B630-91A41734BFB5}" type="presOf" srcId="{D7AC2C70-0FC9-4A28-9866-00B27A7B1014}" destId="{8224C506-4989-4B81-862B-88F3CD331D44}" srcOrd="0" destOrd="0" presId="urn:microsoft.com/office/officeart/2005/8/layout/vList2"/>
    <dgm:cxn modelId="{AB7508CA-4386-4549-8905-28446E305DC6}" type="presOf" srcId="{681F8DCA-E741-4066-882F-A6629AD4086F}" destId="{8224C506-4989-4B81-862B-88F3CD331D44}" srcOrd="0" destOrd="1" presId="urn:microsoft.com/office/officeart/2005/8/layout/vList2"/>
    <dgm:cxn modelId="{0A8F0BE4-701E-4886-BC9D-0DBAF7BD83B4}" type="presOf" srcId="{7763B83C-6700-4188-A253-DC66052DA48F}" destId="{379587F2-B36A-465B-9BAB-11783FA131AD}" srcOrd="0" destOrd="0" presId="urn:microsoft.com/office/officeart/2005/8/layout/vList2"/>
    <dgm:cxn modelId="{3DF0C3F8-BD46-4191-B252-79D10165D3C7}" srcId="{7763B83C-6700-4188-A253-DC66052DA48F}" destId="{D7AC2C70-0FC9-4A28-9866-00B27A7B1014}" srcOrd="0" destOrd="0" parTransId="{48DBD9E3-4A56-4CE9-9619-594C9676E5EF}" sibTransId="{B3590203-BF9B-409E-953D-10FDDE4D641C}"/>
    <dgm:cxn modelId="{8E7543FD-AB42-48DD-B10E-CFFAF630AF30}" srcId="{38DA5F7B-5A17-4A81-B14D-83A8FE695D76}" destId="{A397499A-D5F7-4EEF-BB42-DAD35B92A952}" srcOrd="0" destOrd="0" parTransId="{4B5999EC-A995-4ADE-9BCF-41B07F6D5F98}" sibTransId="{5B8FD9AD-BD5F-48B3-AC13-0ED6B716E00D}"/>
    <dgm:cxn modelId="{44A0EF4B-9EEE-47BD-9015-A53B4E8E7891}" type="presParOf" srcId="{A1EED552-FA77-4C46-B6E0-0EF29B26C9D5}" destId="{835857C7-C20B-4672-9D3E-8437B4E55179}" srcOrd="0" destOrd="0" presId="urn:microsoft.com/office/officeart/2005/8/layout/vList2"/>
    <dgm:cxn modelId="{8B097DB4-3507-4BE9-9F83-6A267AFEA103}" type="presParOf" srcId="{A1EED552-FA77-4C46-B6E0-0EF29B26C9D5}" destId="{C2ECC6B9-56A7-45C1-815F-B00520FFDAE4}" srcOrd="1" destOrd="0" presId="urn:microsoft.com/office/officeart/2005/8/layout/vList2"/>
    <dgm:cxn modelId="{3B50B1C4-8B3E-4578-83A7-1B370049CD0F}" type="presParOf" srcId="{A1EED552-FA77-4C46-B6E0-0EF29B26C9D5}" destId="{379587F2-B36A-465B-9BAB-11783FA131AD}" srcOrd="2" destOrd="0" presId="urn:microsoft.com/office/officeart/2005/8/layout/vList2"/>
    <dgm:cxn modelId="{02F6EF73-927A-4AB4-99D5-A3F0B6BFC683}" type="presParOf" srcId="{A1EED552-FA77-4C46-B6E0-0EF29B26C9D5}" destId="{8224C506-4989-4B81-862B-88F3CD331D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E4331-58C9-4C89-B654-14FDA7BEBA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0F686D-1E4A-4039-B9A2-22D5D9F7801B}">
      <dgm:prSet phldrT="[Text]" custT="1"/>
      <dgm:spPr>
        <a:solidFill>
          <a:srgbClr val="5D354E"/>
        </a:solidFill>
        <a:ln>
          <a:solidFill>
            <a:srgbClr val="5D354E"/>
          </a:solidFill>
        </a:ln>
      </dgm:spPr>
      <dgm:t>
        <a:bodyPr/>
        <a:lstStyle/>
        <a:p>
          <a:r>
            <a:rPr lang="en-US" sz="4400" b="1" dirty="0"/>
            <a:t>403(b)</a:t>
          </a:r>
        </a:p>
      </dgm:t>
    </dgm:pt>
    <dgm:pt modelId="{B5AC52AB-09FF-4D6F-9004-8FA584D20D99}" type="parTrans" cxnId="{0430583A-72BB-4550-AC31-C6A131C8EA22}">
      <dgm:prSet/>
      <dgm:spPr/>
      <dgm:t>
        <a:bodyPr/>
        <a:lstStyle/>
        <a:p>
          <a:endParaRPr lang="en-US"/>
        </a:p>
      </dgm:t>
    </dgm:pt>
    <dgm:pt modelId="{B096D5DA-47EC-4A2F-90C5-69EB9DBADBAB}" type="sibTrans" cxnId="{0430583A-72BB-4550-AC31-C6A131C8EA22}">
      <dgm:prSet/>
      <dgm:spPr/>
      <dgm:t>
        <a:bodyPr/>
        <a:lstStyle/>
        <a:p>
          <a:endParaRPr lang="en-US"/>
        </a:p>
      </dgm:t>
    </dgm:pt>
    <dgm:pt modelId="{5581E503-F449-48D1-B3D0-EFFAD87DA56C}">
      <dgm:prSet phldrT="[Text]" custT="1"/>
      <dgm:spPr>
        <a:solidFill>
          <a:srgbClr val="5D354E"/>
        </a:solidFill>
        <a:ln>
          <a:solidFill>
            <a:srgbClr val="5D354E"/>
          </a:solidFill>
        </a:ln>
      </dgm:spPr>
      <dgm:t>
        <a:bodyPr/>
        <a:lstStyle/>
        <a:p>
          <a:r>
            <a:rPr lang="en-US" sz="4400" b="1" dirty="0"/>
            <a:t>457(b)</a:t>
          </a:r>
        </a:p>
      </dgm:t>
    </dgm:pt>
    <dgm:pt modelId="{9D3B3DFC-5EB4-49A0-ACB9-1B3D60FD2B95}" type="parTrans" cxnId="{466DF3E5-7A56-4A65-94FF-8405AC55B3C0}">
      <dgm:prSet/>
      <dgm:spPr/>
      <dgm:t>
        <a:bodyPr/>
        <a:lstStyle/>
        <a:p>
          <a:endParaRPr lang="en-US"/>
        </a:p>
      </dgm:t>
    </dgm:pt>
    <dgm:pt modelId="{66B67ACA-8CD0-4BD1-B4C6-1602B84C353F}" type="sibTrans" cxnId="{466DF3E5-7A56-4A65-94FF-8405AC55B3C0}">
      <dgm:prSet/>
      <dgm:spPr/>
      <dgm:t>
        <a:bodyPr/>
        <a:lstStyle/>
        <a:p>
          <a:endParaRPr lang="en-US"/>
        </a:p>
      </dgm:t>
    </dgm:pt>
    <dgm:pt modelId="{53062B43-6151-4F9B-B22F-BF1D5D2F7D6E}">
      <dgm:prSet phldrT="[Text]" custT="1"/>
      <dgm:spPr>
        <a:solidFill>
          <a:srgbClr val="5D354E"/>
        </a:solidFill>
        <a:ln>
          <a:solidFill>
            <a:srgbClr val="5D354E"/>
          </a:solidFill>
        </a:ln>
      </dgm:spPr>
      <dgm:t>
        <a:bodyPr/>
        <a:lstStyle/>
        <a:p>
          <a:r>
            <a:rPr lang="en-US" sz="4400" b="1" dirty="0"/>
            <a:t>Roth 403(b)</a:t>
          </a:r>
        </a:p>
      </dgm:t>
    </dgm:pt>
    <dgm:pt modelId="{FDD04E9B-1FB5-416E-9490-A008B45D7931}" type="parTrans" cxnId="{691F66EE-27CF-4392-BBA7-6D8C5BE8DFD9}">
      <dgm:prSet/>
      <dgm:spPr/>
      <dgm:t>
        <a:bodyPr/>
        <a:lstStyle/>
        <a:p>
          <a:endParaRPr lang="en-US"/>
        </a:p>
      </dgm:t>
    </dgm:pt>
    <dgm:pt modelId="{94A1F810-1728-4F0A-A89F-133A1391EAF3}" type="sibTrans" cxnId="{691F66EE-27CF-4392-BBA7-6D8C5BE8DFD9}">
      <dgm:prSet/>
      <dgm:spPr/>
      <dgm:t>
        <a:bodyPr/>
        <a:lstStyle/>
        <a:p>
          <a:endParaRPr lang="en-US"/>
        </a:p>
      </dgm:t>
    </dgm:pt>
    <dgm:pt modelId="{735487C6-67B2-47FA-9206-C7C0808BFC52}">
      <dgm:prSet phldrT="[Text]" custT="1"/>
      <dgm:spPr>
        <a:solidFill>
          <a:srgbClr val="5D354E"/>
        </a:solidFill>
        <a:ln>
          <a:solidFill>
            <a:srgbClr val="5D354E"/>
          </a:solidFill>
        </a:ln>
      </dgm:spPr>
      <dgm:t>
        <a:bodyPr/>
        <a:lstStyle/>
        <a:p>
          <a:r>
            <a:rPr lang="en-US" sz="4400" b="1" dirty="0">
              <a:latin typeface="+mn-lt"/>
              <a:cs typeface="Arial" panose="020B0604020202020204" pitchFamily="34" charset="0"/>
            </a:rPr>
            <a:t>Roth 457(b)</a:t>
          </a:r>
        </a:p>
      </dgm:t>
    </dgm:pt>
    <dgm:pt modelId="{9D7F4C20-8018-45DD-943C-7D7434355381}" type="parTrans" cxnId="{133800E4-D984-4EBB-B2D7-CDEB9333FF1D}">
      <dgm:prSet/>
      <dgm:spPr/>
      <dgm:t>
        <a:bodyPr/>
        <a:lstStyle/>
        <a:p>
          <a:endParaRPr lang="en-US"/>
        </a:p>
      </dgm:t>
    </dgm:pt>
    <dgm:pt modelId="{08A2064A-1F71-4D85-8961-84F0579CCEC7}" type="sibTrans" cxnId="{133800E4-D984-4EBB-B2D7-CDEB9333FF1D}">
      <dgm:prSet/>
      <dgm:spPr/>
      <dgm:t>
        <a:bodyPr/>
        <a:lstStyle/>
        <a:p>
          <a:endParaRPr lang="en-US"/>
        </a:p>
      </dgm:t>
    </dgm:pt>
    <dgm:pt modelId="{9319D638-9062-4132-8F73-DE9819F9F3D5}" type="pres">
      <dgm:prSet presAssocID="{255E4331-58C9-4C89-B654-14FDA7BEBA2E}" presName="linear" presStyleCnt="0">
        <dgm:presLayoutVars>
          <dgm:dir/>
          <dgm:animLvl val="lvl"/>
          <dgm:resizeHandles val="exact"/>
        </dgm:presLayoutVars>
      </dgm:prSet>
      <dgm:spPr/>
    </dgm:pt>
    <dgm:pt modelId="{9C089DC4-E6C9-4732-AD05-C5992C615EF9}" type="pres">
      <dgm:prSet presAssocID="{500F686D-1E4A-4039-B9A2-22D5D9F7801B}" presName="parentLin" presStyleCnt="0"/>
      <dgm:spPr/>
    </dgm:pt>
    <dgm:pt modelId="{390642FF-13F3-435C-B89F-400AD2D631D6}" type="pres">
      <dgm:prSet presAssocID="{500F686D-1E4A-4039-B9A2-22D5D9F7801B}" presName="parentLeftMargin" presStyleLbl="node1" presStyleIdx="0" presStyleCnt="4"/>
      <dgm:spPr/>
    </dgm:pt>
    <dgm:pt modelId="{7AB03398-D2F6-45A5-83E8-11ECE0CA3A10}" type="pres">
      <dgm:prSet presAssocID="{500F686D-1E4A-4039-B9A2-22D5D9F7801B}" presName="parentText" presStyleLbl="node1" presStyleIdx="0" presStyleCnt="4">
        <dgm:presLayoutVars>
          <dgm:chMax val="0"/>
          <dgm:bulletEnabled val="1"/>
        </dgm:presLayoutVars>
      </dgm:prSet>
      <dgm:spPr/>
    </dgm:pt>
    <dgm:pt modelId="{48C26719-C567-4AC3-B476-A0233EE90147}" type="pres">
      <dgm:prSet presAssocID="{500F686D-1E4A-4039-B9A2-22D5D9F7801B}" presName="negativeSpace" presStyleCnt="0"/>
      <dgm:spPr/>
    </dgm:pt>
    <dgm:pt modelId="{FC0536C5-997D-413B-ACD1-F376FE484F07}" type="pres">
      <dgm:prSet presAssocID="{500F686D-1E4A-4039-B9A2-22D5D9F7801B}" presName="childText" presStyleLbl="conFgAcc1" presStyleIdx="0" presStyleCnt="4">
        <dgm:presLayoutVars>
          <dgm:bulletEnabled val="1"/>
        </dgm:presLayoutVars>
      </dgm:prSet>
      <dgm:spPr>
        <a:noFill/>
        <a:ln>
          <a:solidFill>
            <a:srgbClr val="5D354E"/>
          </a:solidFill>
        </a:ln>
      </dgm:spPr>
    </dgm:pt>
    <dgm:pt modelId="{97D29D3C-374F-4DF1-99E7-241D4CB1FAF7}" type="pres">
      <dgm:prSet presAssocID="{B096D5DA-47EC-4A2F-90C5-69EB9DBADBAB}" presName="spaceBetweenRectangles" presStyleCnt="0"/>
      <dgm:spPr/>
    </dgm:pt>
    <dgm:pt modelId="{25140773-BD6E-437D-87AA-B298BD6524FA}" type="pres">
      <dgm:prSet presAssocID="{5581E503-F449-48D1-B3D0-EFFAD87DA56C}" presName="parentLin" presStyleCnt="0"/>
      <dgm:spPr/>
    </dgm:pt>
    <dgm:pt modelId="{B66BCAE2-8BB2-4EF4-ABAE-0C138F675A11}" type="pres">
      <dgm:prSet presAssocID="{5581E503-F449-48D1-B3D0-EFFAD87DA56C}" presName="parentLeftMargin" presStyleLbl="node1" presStyleIdx="0" presStyleCnt="4"/>
      <dgm:spPr/>
    </dgm:pt>
    <dgm:pt modelId="{5BCF035F-4C2E-4802-9608-2132EF308748}" type="pres">
      <dgm:prSet presAssocID="{5581E503-F449-48D1-B3D0-EFFAD87DA56C}" presName="parentText" presStyleLbl="node1" presStyleIdx="1" presStyleCnt="4">
        <dgm:presLayoutVars>
          <dgm:chMax val="0"/>
          <dgm:bulletEnabled val="1"/>
        </dgm:presLayoutVars>
      </dgm:prSet>
      <dgm:spPr/>
    </dgm:pt>
    <dgm:pt modelId="{4AD267A3-5CBE-4CA3-B498-323B25112819}" type="pres">
      <dgm:prSet presAssocID="{5581E503-F449-48D1-B3D0-EFFAD87DA56C}" presName="negativeSpace" presStyleCnt="0"/>
      <dgm:spPr/>
    </dgm:pt>
    <dgm:pt modelId="{BDFC8AF9-E6E5-4094-9475-1E18D2C5F1E2}" type="pres">
      <dgm:prSet presAssocID="{5581E503-F449-48D1-B3D0-EFFAD87DA56C}" presName="childText" presStyleLbl="conFgAcc1" presStyleIdx="1" presStyleCnt="4">
        <dgm:presLayoutVars>
          <dgm:bulletEnabled val="1"/>
        </dgm:presLayoutVars>
      </dgm:prSet>
      <dgm:spPr>
        <a:noFill/>
        <a:ln>
          <a:solidFill>
            <a:srgbClr val="5D354E"/>
          </a:solidFill>
        </a:ln>
      </dgm:spPr>
    </dgm:pt>
    <dgm:pt modelId="{59AE3EB1-C380-4A98-A60D-E60E587E851A}" type="pres">
      <dgm:prSet presAssocID="{66B67ACA-8CD0-4BD1-B4C6-1602B84C353F}" presName="spaceBetweenRectangles" presStyleCnt="0"/>
      <dgm:spPr/>
    </dgm:pt>
    <dgm:pt modelId="{762626C8-488E-4419-8955-DC6904FB51F7}" type="pres">
      <dgm:prSet presAssocID="{53062B43-6151-4F9B-B22F-BF1D5D2F7D6E}" presName="parentLin" presStyleCnt="0"/>
      <dgm:spPr/>
    </dgm:pt>
    <dgm:pt modelId="{EDCFDED0-D3B3-4DCB-93AF-F2D3B60F173D}" type="pres">
      <dgm:prSet presAssocID="{53062B43-6151-4F9B-B22F-BF1D5D2F7D6E}" presName="parentLeftMargin" presStyleLbl="node1" presStyleIdx="1" presStyleCnt="4"/>
      <dgm:spPr/>
    </dgm:pt>
    <dgm:pt modelId="{FBBB0318-4C0B-441B-8129-9FA6483D5754}" type="pres">
      <dgm:prSet presAssocID="{53062B43-6151-4F9B-B22F-BF1D5D2F7D6E}" presName="parentText" presStyleLbl="node1" presStyleIdx="2" presStyleCnt="4">
        <dgm:presLayoutVars>
          <dgm:chMax val="0"/>
          <dgm:bulletEnabled val="1"/>
        </dgm:presLayoutVars>
      </dgm:prSet>
      <dgm:spPr/>
    </dgm:pt>
    <dgm:pt modelId="{226E011C-7CB0-45D5-85E9-EE357AF31E17}" type="pres">
      <dgm:prSet presAssocID="{53062B43-6151-4F9B-B22F-BF1D5D2F7D6E}" presName="negativeSpace" presStyleCnt="0"/>
      <dgm:spPr/>
    </dgm:pt>
    <dgm:pt modelId="{EECE431A-C5FC-4E1A-BE4D-D78B3B10680D}" type="pres">
      <dgm:prSet presAssocID="{53062B43-6151-4F9B-B22F-BF1D5D2F7D6E}" presName="childText" presStyleLbl="conFgAcc1" presStyleIdx="2" presStyleCnt="4">
        <dgm:presLayoutVars>
          <dgm:bulletEnabled val="1"/>
        </dgm:presLayoutVars>
      </dgm:prSet>
      <dgm:spPr>
        <a:noFill/>
        <a:ln>
          <a:solidFill>
            <a:srgbClr val="5D354E"/>
          </a:solidFill>
        </a:ln>
      </dgm:spPr>
    </dgm:pt>
    <dgm:pt modelId="{A80A6979-413A-4067-AD92-E92397748413}" type="pres">
      <dgm:prSet presAssocID="{94A1F810-1728-4F0A-A89F-133A1391EAF3}" presName="spaceBetweenRectangles" presStyleCnt="0"/>
      <dgm:spPr/>
    </dgm:pt>
    <dgm:pt modelId="{3EB6CB86-1666-49EB-AB44-419E1ADA63CA}" type="pres">
      <dgm:prSet presAssocID="{735487C6-67B2-47FA-9206-C7C0808BFC52}" presName="parentLin" presStyleCnt="0"/>
      <dgm:spPr/>
    </dgm:pt>
    <dgm:pt modelId="{2506016C-E071-4F37-9258-0195823F2EB3}" type="pres">
      <dgm:prSet presAssocID="{735487C6-67B2-47FA-9206-C7C0808BFC52}" presName="parentLeftMargin" presStyleLbl="node1" presStyleIdx="2" presStyleCnt="4"/>
      <dgm:spPr/>
    </dgm:pt>
    <dgm:pt modelId="{87988B07-48EC-459C-91B0-26EF86E39BD4}" type="pres">
      <dgm:prSet presAssocID="{735487C6-67B2-47FA-9206-C7C0808BFC52}" presName="parentText" presStyleLbl="node1" presStyleIdx="3" presStyleCnt="4">
        <dgm:presLayoutVars>
          <dgm:chMax val="0"/>
          <dgm:bulletEnabled val="1"/>
        </dgm:presLayoutVars>
      </dgm:prSet>
      <dgm:spPr/>
    </dgm:pt>
    <dgm:pt modelId="{5C8D150E-38FE-425A-AAD5-ECFA21D61C20}" type="pres">
      <dgm:prSet presAssocID="{735487C6-67B2-47FA-9206-C7C0808BFC52}" presName="negativeSpace" presStyleCnt="0"/>
      <dgm:spPr/>
    </dgm:pt>
    <dgm:pt modelId="{022EB68B-9751-47C8-9318-76D679A89596}" type="pres">
      <dgm:prSet presAssocID="{735487C6-67B2-47FA-9206-C7C0808BFC52}" presName="childText" presStyleLbl="conFgAcc1" presStyleIdx="3" presStyleCnt="4">
        <dgm:presLayoutVars>
          <dgm:bulletEnabled val="1"/>
        </dgm:presLayoutVars>
      </dgm:prSet>
      <dgm:spPr>
        <a:noFill/>
        <a:ln>
          <a:solidFill>
            <a:srgbClr val="5D354E"/>
          </a:solidFill>
        </a:ln>
      </dgm:spPr>
    </dgm:pt>
  </dgm:ptLst>
  <dgm:cxnLst>
    <dgm:cxn modelId="{FEC99708-4391-433E-8C75-22D35CCA85D6}" type="presOf" srcId="{53062B43-6151-4F9B-B22F-BF1D5D2F7D6E}" destId="{FBBB0318-4C0B-441B-8129-9FA6483D5754}" srcOrd="1" destOrd="0" presId="urn:microsoft.com/office/officeart/2005/8/layout/list1"/>
    <dgm:cxn modelId="{79B0BE0F-15CF-4FC8-B241-846A87873CF5}" type="presOf" srcId="{735487C6-67B2-47FA-9206-C7C0808BFC52}" destId="{87988B07-48EC-459C-91B0-26EF86E39BD4}" srcOrd="1" destOrd="0" presId="urn:microsoft.com/office/officeart/2005/8/layout/list1"/>
    <dgm:cxn modelId="{71599F34-5621-456B-A7CA-0077E61C9E8C}" type="presOf" srcId="{500F686D-1E4A-4039-B9A2-22D5D9F7801B}" destId="{7AB03398-D2F6-45A5-83E8-11ECE0CA3A10}" srcOrd="1" destOrd="0" presId="urn:microsoft.com/office/officeart/2005/8/layout/list1"/>
    <dgm:cxn modelId="{2AE94235-84B7-4A15-85E3-AE9798B2E193}" type="presOf" srcId="{5581E503-F449-48D1-B3D0-EFFAD87DA56C}" destId="{5BCF035F-4C2E-4802-9608-2132EF308748}" srcOrd="1" destOrd="0" presId="urn:microsoft.com/office/officeart/2005/8/layout/list1"/>
    <dgm:cxn modelId="{0430583A-72BB-4550-AC31-C6A131C8EA22}" srcId="{255E4331-58C9-4C89-B654-14FDA7BEBA2E}" destId="{500F686D-1E4A-4039-B9A2-22D5D9F7801B}" srcOrd="0" destOrd="0" parTransId="{B5AC52AB-09FF-4D6F-9004-8FA584D20D99}" sibTransId="{B096D5DA-47EC-4A2F-90C5-69EB9DBADBAB}"/>
    <dgm:cxn modelId="{60776A46-6568-4706-A47A-E0403A45A10A}" type="presOf" srcId="{500F686D-1E4A-4039-B9A2-22D5D9F7801B}" destId="{390642FF-13F3-435C-B89F-400AD2D631D6}" srcOrd="0" destOrd="0" presId="urn:microsoft.com/office/officeart/2005/8/layout/list1"/>
    <dgm:cxn modelId="{26A4676C-1FAB-4D61-9F7B-AF83AAD8E2AC}" type="presOf" srcId="{255E4331-58C9-4C89-B654-14FDA7BEBA2E}" destId="{9319D638-9062-4132-8F73-DE9819F9F3D5}" srcOrd="0" destOrd="0" presId="urn:microsoft.com/office/officeart/2005/8/layout/list1"/>
    <dgm:cxn modelId="{B4401F79-A285-40C8-9326-3B594BF17009}" type="presOf" srcId="{53062B43-6151-4F9B-B22F-BF1D5D2F7D6E}" destId="{EDCFDED0-D3B3-4DCB-93AF-F2D3B60F173D}" srcOrd="0" destOrd="0" presId="urn:microsoft.com/office/officeart/2005/8/layout/list1"/>
    <dgm:cxn modelId="{AD537EA2-07B9-4264-A28B-8DF0C967BA70}" type="presOf" srcId="{5581E503-F449-48D1-B3D0-EFFAD87DA56C}" destId="{B66BCAE2-8BB2-4EF4-ABAE-0C138F675A11}" srcOrd="0" destOrd="0" presId="urn:microsoft.com/office/officeart/2005/8/layout/list1"/>
    <dgm:cxn modelId="{97F569E2-AB33-4323-812B-96AC936FA694}" type="presOf" srcId="{735487C6-67B2-47FA-9206-C7C0808BFC52}" destId="{2506016C-E071-4F37-9258-0195823F2EB3}" srcOrd="0" destOrd="0" presId="urn:microsoft.com/office/officeart/2005/8/layout/list1"/>
    <dgm:cxn modelId="{133800E4-D984-4EBB-B2D7-CDEB9333FF1D}" srcId="{255E4331-58C9-4C89-B654-14FDA7BEBA2E}" destId="{735487C6-67B2-47FA-9206-C7C0808BFC52}" srcOrd="3" destOrd="0" parTransId="{9D7F4C20-8018-45DD-943C-7D7434355381}" sibTransId="{08A2064A-1F71-4D85-8961-84F0579CCEC7}"/>
    <dgm:cxn modelId="{466DF3E5-7A56-4A65-94FF-8405AC55B3C0}" srcId="{255E4331-58C9-4C89-B654-14FDA7BEBA2E}" destId="{5581E503-F449-48D1-B3D0-EFFAD87DA56C}" srcOrd="1" destOrd="0" parTransId="{9D3B3DFC-5EB4-49A0-ACB9-1B3D60FD2B95}" sibTransId="{66B67ACA-8CD0-4BD1-B4C6-1602B84C353F}"/>
    <dgm:cxn modelId="{691F66EE-27CF-4392-BBA7-6D8C5BE8DFD9}" srcId="{255E4331-58C9-4C89-B654-14FDA7BEBA2E}" destId="{53062B43-6151-4F9B-B22F-BF1D5D2F7D6E}" srcOrd="2" destOrd="0" parTransId="{FDD04E9B-1FB5-416E-9490-A008B45D7931}" sibTransId="{94A1F810-1728-4F0A-A89F-133A1391EAF3}"/>
    <dgm:cxn modelId="{B82B6CD0-BCC5-415B-B10D-1FB6EF0A4EDF}" type="presParOf" srcId="{9319D638-9062-4132-8F73-DE9819F9F3D5}" destId="{9C089DC4-E6C9-4732-AD05-C5992C615EF9}" srcOrd="0" destOrd="0" presId="urn:microsoft.com/office/officeart/2005/8/layout/list1"/>
    <dgm:cxn modelId="{8AF3EC41-F63B-43CF-B75A-32839B9B90F1}" type="presParOf" srcId="{9C089DC4-E6C9-4732-AD05-C5992C615EF9}" destId="{390642FF-13F3-435C-B89F-400AD2D631D6}" srcOrd="0" destOrd="0" presId="urn:microsoft.com/office/officeart/2005/8/layout/list1"/>
    <dgm:cxn modelId="{4752B25D-6F0F-4053-A79A-9F77023972B8}" type="presParOf" srcId="{9C089DC4-E6C9-4732-AD05-C5992C615EF9}" destId="{7AB03398-D2F6-45A5-83E8-11ECE0CA3A10}" srcOrd="1" destOrd="0" presId="urn:microsoft.com/office/officeart/2005/8/layout/list1"/>
    <dgm:cxn modelId="{9F64443F-B2F7-4EE9-8C64-6E81369FCC8E}" type="presParOf" srcId="{9319D638-9062-4132-8F73-DE9819F9F3D5}" destId="{48C26719-C567-4AC3-B476-A0233EE90147}" srcOrd="1" destOrd="0" presId="urn:microsoft.com/office/officeart/2005/8/layout/list1"/>
    <dgm:cxn modelId="{F6DDF7AF-FC8D-4891-BD8B-B99E7B08CC58}" type="presParOf" srcId="{9319D638-9062-4132-8F73-DE9819F9F3D5}" destId="{FC0536C5-997D-413B-ACD1-F376FE484F07}" srcOrd="2" destOrd="0" presId="urn:microsoft.com/office/officeart/2005/8/layout/list1"/>
    <dgm:cxn modelId="{ECF93C2D-B618-4B51-A134-CB216715DFB0}" type="presParOf" srcId="{9319D638-9062-4132-8F73-DE9819F9F3D5}" destId="{97D29D3C-374F-4DF1-99E7-241D4CB1FAF7}" srcOrd="3" destOrd="0" presId="urn:microsoft.com/office/officeart/2005/8/layout/list1"/>
    <dgm:cxn modelId="{6D7EB29A-CC89-451A-8505-8C2FBD457038}" type="presParOf" srcId="{9319D638-9062-4132-8F73-DE9819F9F3D5}" destId="{25140773-BD6E-437D-87AA-B298BD6524FA}" srcOrd="4" destOrd="0" presId="urn:microsoft.com/office/officeart/2005/8/layout/list1"/>
    <dgm:cxn modelId="{377554CF-E14C-427C-AA86-809930EE8DE8}" type="presParOf" srcId="{25140773-BD6E-437D-87AA-B298BD6524FA}" destId="{B66BCAE2-8BB2-4EF4-ABAE-0C138F675A11}" srcOrd="0" destOrd="0" presId="urn:microsoft.com/office/officeart/2005/8/layout/list1"/>
    <dgm:cxn modelId="{DBF97FC8-3271-471A-88EB-2F061BBC68A3}" type="presParOf" srcId="{25140773-BD6E-437D-87AA-B298BD6524FA}" destId="{5BCF035F-4C2E-4802-9608-2132EF308748}" srcOrd="1" destOrd="0" presId="urn:microsoft.com/office/officeart/2005/8/layout/list1"/>
    <dgm:cxn modelId="{F12B26F7-EE5A-4162-A1D5-9B6A011D1996}" type="presParOf" srcId="{9319D638-9062-4132-8F73-DE9819F9F3D5}" destId="{4AD267A3-5CBE-4CA3-B498-323B25112819}" srcOrd="5" destOrd="0" presId="urn:microsoft.com/office/officeart/2005/8/layout/list1"/>
    <dgm:cxn modelId="{F1483AFC-CF5A-489C-B6A2-2D9872FE1720}" type="presParOf" srcId="{9319D638-9062-4132-8F73-DE9819F9F3D5}" destId="{BDFC8AF9-E6E5-4094-9475-1E18D2C5F1E2}" srcOrd="6" destOrd="0" presId="urn:microsoft.com/office/officeart/2005/8/layout/list1"/>
    <dgm:cxn modelId="{4A273071-0FF5-4202-AFCE-3D2EBC9CE9D5}" type="presParOf" srcId="{9319D638-9062-4132-8F73-DE9819F9F3D5}" destId="{59AE3EB1-C380-4A98-A60D-E60E587E851A}" srcOrd="7" destOrd="0" presId="urn:microsoft.com/office/officeart/2005/8/layout/list1"/>
    <dgm:cxn modelId="{ABADE5A6-77B8-4E25-81B6-6A6F43887441}" type="presParOf" srcId="{9319D638-9062-4132-8F73-DE9819F9F3D5}" destId="{762626C8-488E-4419-8955-DC6904FB51F7}" srcOrd="8" destOrd="0" presId="urn:microsoft.com/office/officeart/2005/8/layout/list1"/>
    <dgm:cxn modelId="{93EA145F-CCCD-4810-8779-06F7BEBFBF02}" type="presParOf" srcId="{762626C8-488E-4419-8955-DC6904FB51F7}" destId="{EDCFDED0-D3B3-4DCB-93AF-F2D3B60F173D}" srcOrd="0" destOrd="0" presId="urn:microsoft.com/office/officeart/2005/8/layout/list1"/>
    <dgm:cxn modelId="{E46C7CAB-6C57-477E-8A0F-79B5B84607F5}" type="presParOf" srcId="{762626C8-488E-4419-8955-DC6904FB51F7}" destId="{FBBB0318-4C0B-441B-8129-9FA6483D5754}" srcOrd="1" destOrd="0" presId="urn:microsoft.com/office/officeart/2005/8/layout/list1"/>
    <dgm:cxn modelId="{976948B3-CD9E-4CA1-A9F5-A40A08BCE49E}" type="presParOf" srcId="{9319D638-9062-4132-8F73-DE9819F9F3D5}" destId="{226E011C-7CB0-45D5-85E9-EE357AF31E17}" srcOrd="9" destOrd="0" presId="urn:microsoft.com/office/officeart/2005/8/layout/list1"/>
    <dgm:cxn modelId="{E27B2F16-4D26-414D-B40B-D0E0A4134468}" type="presParOf" srcId="{9319D638-9062-4132-8F73-DE9819F9F3D5}" destId="{EECE431A-C5FC-4E1A-BE4D-D78B3B10680D}" srcOrd="10" destOrd="0" presId="urn:microsoft.com/office/officeart/2005/8/layout/list1"/>
    <dgm:cxn modelId="{BB0B5C91-28E0-4D7F-9FC6-EB1A1FC994FD}" type="presParOf" srcId="{9319D638-9062-4132-8F73-DE9819F9F3D5}" destId="{A80A6979-413A-4067-AD92-E92397748413}" srcOrd="11" destOrd="0" presId="urn:microsoft.com/office/officeart/2005/8/layout/list1"/>
    <dgm:cxn modelId="{02CAF192-ADD0-452C-8A53-22814FA11E37}" type="presParOf" srcId="{9319D638-9062-4132-8F73-DE9819F9F3D5}" destId="{3EB6CB86-1666-49EB-AB44-419E1ADA63CA}" srcOrd="12" destOrd="0" presId="urn:microsoft.com/office/officeart/2005/8/layout/list1"/>
    <dgm:cxn modelId="{6EF2A9FC-FE2E-49F6-B854-55CC44EBD54C}" type="presParOf" srcId="{3EB6CB86-1666-49EB-AB44-419E1ADA63CA}" destId="{2506016C-E071-4F37-9258-0195823F2EB3}" srcOrd="0" destOrd="0" presId="urn:microsoft.com/office/officeart/2005/8/layout/list1"/>
    <dgm:cxn modelId="{B28DAC12-7E31-4E01-8FA6-3E757CF3230E}" type="presParOf" srcId="{3EB6CB86-1666-49EB-AB44-419E1ADA63CA}" destId="{87988B07-48EC-459C-91B0-26EF86E39BD4}" srcOrd="1" destOrd="0" presId="urn:microsoft.com/office/officeart/2005/8/layout/list1"/>
    <dgm:cxn modelId="{1E2FA7A6-02A4-4228-A055-1798BCC089D7}" type="presParOf" srcId="{9319D638-9062-4132-8F73-DE9819F9F3D5}" destId="{5C8D150E-38FE-425A-AAD5-ECFA21D61C20}" srcOrd="13" destOrd="0" presId="urn:microsoft.com/office/officeart/2005/8/layout/list1"/>
    <dgm:cxn modelId="{0C8438CE-E35D-42BE-A1B8-2E7966035632}" type="presParOf" srcId="{9319D638-9062-4132-8F73-DE9819F9F3D5}" destId="{022EB68B-9751-47C8-9318-76D679A8959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AC8297-28F1-4E68-A0C2-4B797666E619}" type="doc">
      <dgm:prSet loTypeId="urn:microsoft.com/office/officeart/2005/8/layout/vList3" loCatId="picture" qsTypeId="urn:microsoft.com/office/officeart/2005/8/quickstyle/simple1" qsCatId="simple" csTypeId="urn:microsoft.com/office/officeart/2005/8/colors/accent1_2" csCatId="accent1" phldr="1"/>
      <dgm:spPr/>
    </dgm:pt>
    <dgm:pt modelId="{7DB27339-BB73-48DF-95FD-C374D95775B3}">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CalSTRS.com</a:t>
          </a:r>
        </a:p>
        <a:p>
          <a:r>
            <a:rPr lang="en-US" sz="4000" b="1" i="1" dirty="0">
              <a:latin typeface="+mn-lt"/>
              <a:cs typeface="Arial" panose="020B0604020202020204" pitchFamily="34" charset="0"/>
            </a:rPr>
            <a:t>my</a:t>
          </a:r>
          <a:r>
            <a:rPr lang="en-US" sz="4000" b="1" dirty="0">
              <a:latin typeface="+mn-lt"/>
              <a:cs typeface="Arial" panose="020B0604020202020204" pitchFamily="34" charset="0"/>
            </a:rPr>
            <a:t>CalSTRS</a:t>
          </a:r>
        </a:p>
      </dgm:t>
    </dgm:pt>
    <dgm:pt modelId="{8BAFB769-CB4F-42EB-BC6B-4C067B211051}" type="parTrans" cxnId="{4B08A683-CBC6-47C1-AD0F-4C8066208841}">
      <dgm:prSet/>
      <dgm:spPr/>
      <dgm:t>
        <a:bodyPr/>
        <a:lstStyle/>
        <a:p>
          <a:endParaRPr lang="en-US" sz="4000">
            <a:latin typeface="+mn-lt"/>
          </a:endParaRPr>
        </a:p>
      </dgm:t>
    </dgm:pt>
    <dgm:pt modelId="{31392041-77AE-465E-A700-FB8AAB51A29B}" type="sibTrans" cxnId="{4B08A683-CBC6-47C1-AD0F-4C8066208841}">
      <dgm:prSet/>
      <dgm:spPr/>
      <dgm:t>
        <a:bodyPr/>
        <a:lstStyle/>
        <a:p>
          <a:endParaRPr lang="en-US" sz="4000">
            <a:latin typeface="+mn-lt"/>
          </a:endParaRPr>
        </a:p>
      </dgm:t>
    </dgm:pt>
    <dgm:pt modelId="{959AD79D-5E45-453B-AB12-1873C8F64D78}">
      <dgm:prSet phldrT="[Text]" custT="1"/>
      <dgm:spPr>
        <a:solidFill>
          <a:srgbClr val="5D354E"/>
        </a:solidFill>
        <a:ln>
          <a:solidFill>
            <a:srgbClr val="5D354E"/>
          </a:solidFill>
        </a:ln>
      </dgm:spPr>
      <dgm:t>
        <a:bodyPr/>
        <a:lstStyle/>
        <a:p>
          <a:r>
            <a:rPr lang="en-US" sz="4000" b="1" dirty="0">
              <a:latin typeface="+mn-lt"/>
              <a:cs typeface="Arial" panose="020B0604020202020204" pitchFamily="34" charset="0"/>
            </a:rPr>
            <a:t>800-228-5453</a:t>
          </a:r>
        </a:p>
        <a:p>
          <a:r>
            <a:rPr lang="en-US" sz="4000" b="1" dirty="0">
              <a:latin typeface="+mn-lt"/>
              <a:cs typeface="Arial" panose="020B0604020202020204" pitchFamily="34" charset="0"/>
            </a:rPr>
            <a:t>Monday – Friday </a:t>
          </a:r>
        </a:p>
        <a:p>
          <a:r>
            <a:rPr lang="en-US" sz="4000" b="1" dirty="0">
              <a:latin typeface="+mn-lt"/>
              <a:cs typeface="Arial" panose="020B0604020202020204" pitchFamily="34" charset="0"/>
            </a:rPr>
            <a:t>7 a.m. to 6 p.m.</a:t>
          </a:r>
        </a:p>
      </dgm:t>
    </dgm:pt>
    <dgm:pt modelId="{11138D7F-41F6-46B4-9810-D2C541C9E10C}" type="parTrans" cxnId="{902F795D-5A0F-49BA-895B-3C2C1C36A63D}">
      <dgm:prSet/>
      <dgm:spPr/>
      <dgm:t>
        <a:bodyPr/>
        <a:lstStyle/>
        <a:p>
          <a:endParaRPr lang="en-US" sz="4000">
            <a:latin typeface="+mn-lt"/>
          </a:endParaRPr>
        </a:p>
      </dgm:t>
    </dgm:pt>
    <dgm:pt modelId="{D2398BE1-C041-44AE-91FB-5825DBE26B21}" type="sibTrans" cxnId="{902F795D-5A0F-49BA-895B-3C2C1C36A63D}">
      <dgm:prSet/>
      <dgm:spPr/>
      <dgm:t>
        <a:bodyPr/>
        <a:lstStyle/>
        <a:p>
          <a:endParaRPr lang="en-US" sz="4000">
            <a:latin typeface="+mn-lt"/>
          </a:endParaRPr>
        </a:p>
      </dgm:t>
    </dgm:pt>
    <dgm:pt modelId="{B110B2A0-863A-431E-B136-3090A47739EE}" type="pres">
      <dgm:prSet presAssocID="{41AC8297-28F1-4E68-A0C2-4B797666E619}" presName="linearFlow" presStyleCnt="0">
        <dgm:presLayoutVars>
          <dgm:dir/>
          <dgm:resizeHandles val="exact"/>
        </dgm:presLayoutVars>
      </dgm:prSet>
      <dgm:spPr/>
    </dgm:pt>
    <dgm:pt modelId="{2A0424BF-6E28-479F-B9A0-8D4E95E70101}" type="pres">
      <dgm:prSet presAssocID="{7DB27339-BB73-48DF-95FD-C374D95775B3}" presName="composite" presStyleCnt="0"/>
      <dgm:spPr/>
    </dgm:pt>
    <dgm:pt modelId="{1D26E13F-3178-4D07-A3D1-458B892C4877}" type="pres">
      <dgm:prSet presAssocID="{7DB27339-BB73-48DF-95FD-C374D95775B3}" presName="imgShp" presStyleLbl="fgImgPlace1" presStyleIdx="0" presStyleCnt="2"/>
      <dgm:spPr/>
    </dgm:pt>
    <dgm:pt modelId="{E42B130D-D83B-4484-A311-D719EE3F2A56}" type="pres">
      <dgm:prSet presAssocID="{7DB27339-BB73-48DF-95FD-C374D95775B3}" presName="txShp" presStyleLbl="node1" presStyleIdx="0" presStyleCnt="2">
        <dgm:presLayoutVars>
          <dgm:bulletEnabled val="1"/>
        </dgm:presLayoutVars>
      </dgm:prSet>
      <dgm:spPr/>
    </dgm:pt>
    <dgm:pt modelId="{6D30CA8D-1E79-4CA7-9E32-DD577F41F032}" type="pres">
      <dgm:prSet presAssocID="{31392041-77AE-465E-A700-FB8AAB51A29B}" presName="spacing" presStyleCnt="0"/>
      <dgm:spPr/>
    </dgm:pt>
    <dgm:pt modelId="{E8BD3FF6-A46A-4C2E-8BD7-A4C25692DF29}" type="pres">
      <dgm:prSet presAssocID="{959AD79D-5E45-453B-AB12-1873C8F64D78}" presName="composite" presStyleCnt="0"/>
      <dgm:spPr/>
    </dgm:pt>
    <dgm:pt modelId="{E90B1D7D-D524-48B6-974A-66995B8B0D0C}" type="pres">
      <dgm:prSet presAssocID="{959AD79D-5E45-453B-AB12-1873C8F64D78}" presName="imgShp" presStyleLbl="fgImgPlace1" presStyleIdx="1" presStyleCnt="2"/>
      <dgm:spPr/>
    </dgm:pt>
    <dgm:pt modelId="{C3FF7CA2-05E3-4129-87D7-060645DBA4C0}" type="pres">
      <dgm:prSet presAssocID="{959AD79D-5E45-453B-AB12-1873C8F64D78}" presName="txShp" presStyleLbl="node1" presStyleIdx="1" presStyleCnt="2">
        <dgm:presLayoutVars>
          <dgm:bulletEnabled val="1"/>
        </dgm:presLayoutVars>
      </dgm:prSet>
      <dgm:spPr/>
    </dgm:pt>
  </dgm:ptLst>
  <dgm:cxnLst>
    <dgm:cxn modelId="{902F795D-5A0F-49BA-895B-3C2C1C36A63D}" srcId="{41AC8297-28F1-4E68-A0C2-4B797666E619}" destId="{959AD79D-5E45-453B-AB12-1873C8F64D78}" srcOrd="1" destOrd="0" parTransId="{11138D7F-41F6-46B4-9810-D2C541C9E10C}" sibTransId="{D2398BE1-C041-44AE-91FB-5825DBE26B21}"/>
    <dgm:cxn modelId="{4B08A683-CBC6-47C1-AD0F-4C8066208841}" srcId="{41AC8297-28F1-4E68-A0C2-4B797666E619}" destId="{7DB27339-BB73-48DF-95FD-C374D95775B3}" srcOrd="0" destOrd="0" parTransId="{8BAFB769-CB4F-42EB-BC6B-4C067B211051}" sibTransId="{31392041-77AE-465E-A700-FB8AAB51A29B}"/>
    <dgm:cxn modelId="{DDCF0785-5548-4577-8D82-17BEE06C7FBA}" type="presOf" srcId="{41AC8297-28F1-4E68-A0C2-4B797666E619}" destId="{B110B2A0-863A-431E-B136-3090A47739EE}" srcOrd="0" destOrd="0" presId="urn:microsoft.com/office/officeart/2005/8/layout/vList3"/>
    <dgm:cxn modelId="{BDE76386-849B-4FDA-8670-37C1D23904F8}" type="presOf" srcId="{7DB27339-BB73-48DF-95FD-C374D95775B3}" destId="{E42B130D-D83B-4484-A311-D719EE3F2A56}" srcOrd="0" destOrd="0" presId="urn:microsoft.com/office/officeart/2005/8/layout/vList3"/>
    <dgm:cxn modelId="{5AFF9BD8-C57B-4239-9DC8-D7254971E390}" type="presOf" srcId="{959AD79D-5E45-453B-AB12-1873C8F64D78}" destId="{C3FF7CA2-05E3-4129-87D7-060645DBA4C0}" srcOrd="0" destOrd="0" presId="urn:microsoft.com/office/officeart/2005/8/layout/vList3"/>
    <dgm:cxn modelId="{874DA6CD-0B71-431D-AF1A-5A3C90895959}" type="presParOf" srcId="{B110B2A0-863A-431E-B136-3090A47739EE}" destId="{2A0424BF-6E28-479F-B9A0-8D4E95E70101}" srcOrd="0" destOrd="0" presId="urn:microsoft.com/office/officeart/2005/8/layout/vList3"/>
    <dgm:cxn modelId="{B7DEB993-B442-4BA2-9379-7A88BED92ED6}" type="presParOf" srcId="{2A0424BF-6E28-479F-B9A0-8D4E95E70101}" destId="{1D26E13F-3178-4D07-A3D1-458B892C4877}" srcOrd="0" destOrd="0" presId="urn:microsoft.com/office/officeart/2005/8/layout/vList3"/>
    <dgm:cxn modelId="{1D460CBD-D789-4662-9A85-F8137B7C7F6C}" type="presParOf" srcId="{2A0424BF-6E28-479F-B9A0-8D4E95E70101}" destId="{E42B130D-D83B-4484-A311-D719EE3F2A56}" srcOrd="1" destOrd="0" presId="urn:microsoft.com/office/officeart/2005/8/layout/vList3"/>
    <dgm:cxn modelId="{064CC443-63C1-44EE-9DCD-E794149E1760}" type="presParOf" srcId="{B110B2A0-863A-431E-B136-3090A47739EE}" destId="{6D30CA8D-1E79-4CA7-9E32-DD577F41F032}" srcOrd="1" destOrd="0" presId="urn:microsoft.com/office/officeart/2005/8/layout/vList3"/>
    <dgm:cxn modelId="{1DC541A3-A617-4EF0-B4CF-C739873441B4}" type="presParOf" srcId="{B110B2A0-863A-431E-B136-3090A47739EE}" destId="{E8BD3FF6-A46A-4C2E-8BD7-A4C25692DF29}" srcOrd="2" destOrd="0" presId="urn:microsoft.com/office/officeart/2005/8/layout/vList3"/>
    <dgm:cxn modelId="{1452B181-F922-4CF2-8D67-780A663CE295}" type="presParOf" srcId="{E8BD3FF6-A46A-4C2E-8BD7-A4C25692DF29}" destId="{E90B1D7D-D524-48B6-974A-66995B8B0D0C}" srcOrd="0" destOrd="0" presId="urn:microsoft.com/office/officeart/2005/8/layout/vList3"/>
    <dgm:cxn modelId="{63C06D3E-273E-441B-B743-201909C02FE2}" type="presParOf" srcId="{E8BD3FF6-A46A-4C2E-8BD7-A4C25692DF29}" destId="{C3FF7CA2-05E3-4129-87D7-060645DBA4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8B1D-1E1E-4BC5-9E1F-2061FFD33954}">
      <dsp:nvSpPr>
        <dsp:cNvPr id="0" name=""/>
        <dsp:cNvSpPr/>
      </dsp:nvSpPr>
      <dsp:spPr>
        <a:xfrm>
          <a:off x="0" y="634080"/>
          <a:ext cx="6491189" cy="10584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C821751A-6FFF-49D4-BAF4-16B8FFA4E131}">
      <dsp:nvSpPr>
        <dsp:cNvPr id="0" name=""/>
        <dsp:cNvSpPr/>
      </dsp:nvSpPr>
      <dsp:spPr>
        <a:xfrm>
          <a:off x="324559" y="14160"/>
          <a:ext cx="4543832" cy="123984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6" tIns="0" rIns="171746" bIns="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n-lt"/>
              <a:cs typeface="Arial" panose="020B0604020202020204" pitchFamily="34" charset="0"/>
            </a:rPr>
            <a:t>Retirement</a:t>
          </a:r>
          <a:r>
            <a:rPr lang="en-US" sz="4800" b="1" kern="1200" dirty="0">
              <a:latin typeface="+mn-lt"/>
            </a:rPr>
            <a:t> </a:t>
          </a:r>
        </a:p>
      </dsp:txBody>
      <dsp:txXfrm>
        <a:off x="385083" y="74684"/>
        <a:ext cx="4422784" cy="1118792"/>
      </dsp:txXfrm>
    </dsp:sp>
    <dsp:sp modelId="{C36D2C97-8588-47D0-9488-266EE481BE02}">
      <dsp:nvSpPr>
        <dsp:cNvPr id="0" name=""/>
        <dsp:cNvSpPr/>
      </dsp:nvSpPr>
      <dsp:spPr>
        <a:xfrm>
          <a:off x="0" y="2539200"/>
          <a:ext cx="6491189" cy="10584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24583482-8A95-4C9D-8543-47FDCF19C7D6}">
      <dsp:nvSpPr>
        <dsp:cNvPr id="0" name=""/>
        <dsp:cNvSpPr/>
      </dsp:nvSpPr>
      <dsp:spPr>
        <a:xfrm>
          <a:off x="324559" y="1919280"/>
          <a:ext cx="4543832" cy="123984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6" tIns="0" rIns="171746" bIns="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n-lt"/>
              <a:cs typeface="Arial" panose="020B0604020202020204" pitchFamily="34" charset="0"/>
            </a:rPr>
            <a:t>Survivor</a:t>
          </a:r>
        </a:p>
      </dsp:txBody>
      <dsp:txXfrm>
        <a:off x="385083" y="1979804"/>
        <a:ext cx="4422784" cy="1118792"/>
      </dsp:txXfrm>
    </dsp:sp>
    <dsp:sp modelId="{5767CBE4-6B1E-4C0C-ABEA-DDA6A0ACB995}">
      <dsp:nvSpPr>
        <dsp:cNvPr id="0" name=""/>
        <dsp:cNvSpPr/>
      </dsp:nvSpPr>
      <dsp:spPr>
        <a:xfrm>
          <a:off x="0" y="4453074"/>
          <a:ext cx="6491189" cy="10584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673E71CC-0A40-46A2-8F6D-81211FCD2E10}">
      <dsp:nvSpPr>
        <dsp:cNvPr id="0" name=""/>
        <dsp:cNvSpPr/>
      </dsp:nvSpPr>
      <dsp:spPr>
        <a:xfrm>
          <a:off x="324559" y="3824401"/>
          <a:ext cx="4543832" cy="123984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46" tIns="0" rIns="171746" bIns="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n-lt"/>
              <a:cs typeface="Arial" panose="020B0604020202020204" pitchFamily="34" charset="0"/>
            </a:rPr>
            <a:t>Disability</a:t>
          </a:r>
        </a:p>
      </dsp:txBody>
      <dsp:txXfrm>
        <a:off x="385083" y="3884925"/>
        <a:ext cx="4422784" cy="111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6376473" y="-975681"/>
          <a:ext cx="7592537" cy="7592537"/>
        </a:xfrm>
        <a:prstGeom prst="blockArc">
          <a:avLst>
            <a:gd name="adj1" fmla="val 18900000"/>
            <a:gd name="adj2" fmla="val 2700000"/>
            <a:gd name="adj3" fmla="val 284"/>
          </a:avLst>
        </a:prstGeom>
        <a:noFill/>
        <a:ln w="12700" cap="flat" cmpd="sng" algn="ctr">
          <a:solidFill>
            <a:srgbClr val="5D354E"/>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782994" y="564117"/>
          <a:ext cx="7869136"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b="1" kern="1200" dirty="0"/>
            <a:t>Learn about us and benefits</a:t>
          </a:r>
        </a:p>
      </dsp:txBody>
      <dsp:txXfrm>
        <a:off x="782994" y="564117"/>
        <a:ext cx="7869136" cy="1128234"/>
      </dsp:txXfrm>
    </dsp:sp>
    <dsp:sp modelId="{4C020C34-68BE-4C5A-BD87-60E7A4453D6E}">
      <dsp:nvSpPr>
        <dsp:cNvPr id="0" name=""/>
        <dsp:cNvSpPr/>
      </dsp:nvSpPr>
      <dsp:spPr>
        <a:xfrm>
          <a:off x="77848" y="423088"/>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1193108" y="2256469"/>
          <a:ext cx="7459023"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b="1" kern="1200" dirty="0"/>
            <a:t>Download forms and publications</a:t>
          </a:r>
        </a:p>
      </dsp:txBody>
      <dsp:txXfrm>
        <a:off x="1193108" y="2256469"/>
        <a:ext cx="7459023" cy="1128234"/>
      </dsp:txXfrm>
    </dsp:sp>
    <dsp:sp modelId="{0DB27D56-5A28-4D48-B205-1544A1CBD0D1}">
      <dsp:nvSpPr>
        <dsp:cNvPr id="0" name=""/>
        <dsp:cNvSpPr/>
      </dsp:nvSpPr>
      <dsp:spPr>
        <a:xfrm>
          <a:off x="487961" y="2115440"/>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782994" y="3948821"/>
          <a:ext cx="7869136"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b="1" kern="1200" dirty="0"/>
            <a:t>Access calculators and watch videos</a:t>
          </a:r>
        </a:p>
      </dsp:txBody>
      <dsp:txXfrm>
        <a:off x="782994" y="3948821"/>
        <a:ext cx="7869136" cy="1128234"/>
      </dsp:txXfrm>
    </dsp:sp>
    <dsp:sp modelId="{3DB2B318-A0CF-45F4-8567-D6C411A9C10D}">
      <dsp:nvSpPr>
        <dsp:cNvPr id="0" name=""/>
        <dsp:cNvSpPr/>
      </dsp:nvSpPr>
      <dsp:spPr>
        <a:xfrm>
          <a:off x="77848" y="3807792"/>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7912598" y="-973595"/>
          <a:ext cx="7576237" cy="7576237"/>
        </a:xfrm>
        <a:prstGeom prst="blockArc">
          <a:avLst>
            <a:gd name="adj1" fmla="val 8100000"/>
            <a:gd name="adj2" fmla="val 13500000"/>
            <a:gd name="adj3" fmla="val 285"/>
          </a:avLst>
        </a:prstGeom>
        <a:noFill/>
        <a:ln w="12700" cap="flat" cmpd="sng" algn="ctr">
          <a:solidFill>
            <a:srgbClr val="5D354E"/>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0" y="668280"/>
          <a:ext cx="8267067" cy="1125809"/>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893611" bIns="101600" numCol="1" spcCol="1270" anchor="ctr" anchorCtr="0">
          <a:noAutofit/>
        </a:bodyPr>
        <a:lstStyle/>
        <a:p>
          <a:pPr marL="0" lvl="0" indent="0" algn="r" defTabSz="1778000">
            <a:lnSpc>
              <a:spcPct val="90000"/>
            </a:lnSpc>
            <a:spcBef>
              <a:spcPct val="0"/>
            </a:spcBef>
            <a:spcAft>
              <a:spcPct val="35000"/>
            </a:spcAft>
            <a:buNone/>
          </a:pPr>
          <a:r>
            <a:rPr lang="en-US" sz="4000" b="1" kern="1200" dirty="0">
              <a:latin typeface="+mn-lt"/>
              <a:cs typeface="Arial" panose="020B0604020202020204" pitchFamily="34" charset="0"/>
            </a:rPr>
            <a:t>View and update account information</a:t>
          </a:r>
        </a:p>
      </dsp:txBody>
      <dsp:txXfrm>
        <a:off x="0" y="668280"/>
        <a:ext cx="8267067" cy="1125809"/>
      </dsp:txXfrm>
    </dsp:sp>
    <dsp:sp modelId="{4C020C34-68BE-4C5A-BD87-60E7A4453D6E}">
      <dsp:nvSpPr>
        <dsp:cNvPr id="0" name=""/>
        <dsp:cNvSpPr/>
      </dsp:nvSpPr>
      <dsp:spPr>
        <a:xfrm>
          <a:off x="7641117" y="422178"/>
          <a:ext cx="1407261" cy="1407261"/>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0" y="2345330"/>
          <a:ext cx="7857835" cy="1125809"/>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893611" bIns="101600" numCol="1" spcCol="1270" anchor="ctr" anchorCtr="0">
          <a:noAutofit/>
        </a:bodyPr>
        <a:lstStyle/>
        <a:p>
          <a:pPr marL="0" lvl="0" indent="0" algn="r" defTabSz="1778000">
            <a:lnSpc>
              <a:spcPct val="90000"/>
            </a:lnSpc>
            <a:spcBef>
              <a:spcPct val="0"/>
            </a:spcBef>
            <a:spcAft>
              <a:spcPct val="35000"/>
            </a:spcAft>
            <a:buNone/>
          </a:pPr>
          <a:r>
            <a:rPr lang="en-US" sz="4000" b="1" kern="1200" dirty="0">
              <a:latin typeface="+mn-lt"/>
              <a:cs typeface="Arial" panose="020B0604020202020204" pitchFamily="34" charset="0"/>
            </a:rPr>
            <a:t>Submit forms and messages</a:t>
          </a:r>
          <a:endParaRPr lang="en-US" sz="4000" b="1" i="1" kern="1200" dirty="0">
            <a:latin typeface="+mn-lt"/>
            <a:cs typeface="Arial" panose="020B0604020202020204" pitchFamily="34" charset="0"/>
          </a:endParaRPr>
        </a:p>
      </dsp:txBody>
      <dsp:txXfrm>
        <a:off x="0" y="2345330"/>
        <a:ext cx="7857835" cy="1125809"/>
      </dsp:txXfrm>
    </dsp:sp>
    <dsp:sp modelId="{0DB27D56-5A28-4D48-B205-1544A1CBD0D1}">
      <dsp:nvSpPr>
        <dsp:cNvPr id="0" name=""/>
        <dsp:cNvSpPr/>
      </dsp:nvSpPr>
      <dsp:spPr>
        <a:xfrm>
          <a:off x="7231886" y="2110892"/>
          <a:ext cx="1407261" cy="1407261"/>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0" y="3959245"/>
          <a:ext cx="8267067" cy="1125809"/>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893611" bIns="101600" numCol="1" spcCol="1270" anchor="ctr" anchorCtr="0">
          <a:noAutofit/>
        </a:bodyPr>
        <a:lstStyle/>
        <a:p>
          <a:pPr marL="0" lvl="0" indent="0" algn="r" defTabSz="1778000">
            <a:lnSpc>
              <a:spcPct val="90000"/>
            </a:lnSpc>
            <a:spcBef>
              <a:spcPct val="0"/>
            </a:spcBef>
            <a:spcAft>
              <a:spcPct val="35000"/>
            </a:spcAft>
            <a:buNone/>
          </a:pPr>
          <a:r>
            <a:rPr lang="en-US" sz="4000" b="1" kern="1200" dirty="0">
              <a:latin typeface="+mn-lt"/>
              <a:cs typeface="Arial" panose="020B0604020202020204" pitchFamily="34" charset="0"/>
            </a:rPr>
            <a:t>Access your </a:t>
          </a:r>
          <a:r>
            <a:rPr lang="en-US" sz="4000" b="1" i="1" kern="1200" dirty="0">
              <a:latin typeface="+mn-lt"/>
              <a:cs typeface="Arial" panose="020B0604020202020204" pitchFamily="34" charset="0"/>
            </a:rPr>
            <a:t>Retirement Progress Report</a:t>
          </a:r>
        </a:p>
      </dsp:txBody>
      <dsp:txXfrm>
        <a:off x="0" y="3959245"/>
        <a:ext cx="8267067" cy="1125809"/>
      </dsp:txXfrm>
    </dsp:sp>
    <dsp:sp modelId="{3DB2B318-A0CF-45F4-8567-D6C411A9C10D}">
      <dsp:nvSpPr>
        <dsp:cNvPr id="0" name=""/>
        <dsp:cNvSpPr/>
      </dsp:nvSpPr>
      <dsp:spPr>
        <a:xfrm>
          <a:off x="7641117" y="3799606"/>
          <a:ext cx="1407261" cy="1407261"/>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6376473" y="-975681"/>
          <a:ext cx="7592537" cy="7592537"/>
        </a:xfrm>
        <a:prstGeom prst="blockArc">
          <a:avLst>
            <a:gd name="adj1" fmla="val 18900000"/>
            <a:gd name="adj2" fmla="val 2700000"/>
            <a:gd name="adj3" fmla="val 284"/>
          </a:avLst>
        </a:prstGeom>
        <a:noFill/>
        <a:ln w="12700" cap="flat" cmpd="sng" algn="ctr">
          <a:solidFill>
            <a:srgbClr val="5D354E"/>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782994" y="564117"/>
          <a:ext cx="7871851"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mn-lt"/>
              <a:cs typeface="Arial" panose="020B0604020202020204" pitchFamily="34" charset="0"/>
            </a:rPr>
            <a:t>Membership and Benefit Information</a:t>
          </a:r>
        </a:p>
      </dsp:txBody>
      <dsp:txXfrm>
        <a:off x="782994" y="564117"/>
        <a:ext cx="7871851" cy="1128234"/>
      </dsp:txXfrm>
    </dsp:sp>
    <dsp:sp modelId="{4C020C34-68BE-4C5A-BD87-60E7A4453D6E}">
      <dsp:nvSpPr>
        <dsp:cNvPr id="0" name=""/>
        <dsp:cNvSpPr/>
      </dsp:nvSpPr>
      <dsp:spPr>
        <a:xfrm>
          <a:off x="77848" y="423088"/>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1193108" y="2256469"/>
          <a:ext cx="7461738"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mn-lt"/>
              <a:cs typeface="Arial" panose="020B0604020202020204" pitchFamily="34" charset="0"/>
            </a:rPr>
            <a:t>Service Credit and Account Balances</a:t>
          </a:r>
        </a:p>
      </dsp:txBody>
      <dsp:txXfrm>
        <a:off x="1193108" y="2256469"/>
        <a:ext cx="7461738" cy="1128234"/>
      </dsp:txXfrm>
    </dsp:sp>
    <dsp:sp modelId="{0DB27D56-5A28-4D48-B205-1544A1CBD0D1}">
      <dsp:nvSpPr>
        <dsp:cNvPr id="0" name=""/>
        <dsp:cNvSpPr/>
      </dsp:nvSpPr>
      <dsp:spPr>
        <a:xfrm>
          <a:off x="487961" y="2115440"/>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782994" y="3948821"/>
          <a:ext cx="7871851" cy="1128234"/>
        </a:xfrm>
        <a:prstGeom prst="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mn-lt"/>
              <a:cs typeface="Arial" panose="020B0604020202020204" pitchFamily="34" charset="0"/>
            </a:rPr>
            <a:t>Employer Reporting</a:t>
          </a:r>
        </a:p>
      </dsp:txBody>
      <dsp:txXfrm>
        <a:off x="782994" y="3948821"/>
        <a:ext cx="7871851" cy="1128234"/>
      </dsp:txXfrm>
    </dsp:sp>
    <dsp:sp modelId="{3DB2B318-A0CF-45F4-8567-D6C411A9C10D}">
      <dsp:nvSpPr>
        <dsp:cNvPr id="0" name=""/>
        <dsp:cNvSpPr/>
      </dsp:nvSpPr>
      <dsp:spPr>
        <a:xfrm>
          <a:off x="77848" y="3807792"/>
          <a:ext cx="1410293" cy="1410293"/>
        </a:xfrm>
        <a:prstGeom prst="ellipse">
          <a:avLst/>
        </a:prstGeom>
        <a:solidFill>
          <a:schemeClr val="lt1">
            <a:hueOff val="0"/>
            <a:satOff val="0"/>
            <a:lumOff val="0"/>
            <a:alphaOff val="0"/>
          </a:schemeClr>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57C7-C20B-4672-9D3E-8437B4E55179}">
      <dsp:nvSpPr>
        <dsp:cNvPr id="0" name=""/>
        <dsp:cNvSpPr/>
      </dsp:nvSpPr>
      <dsp:spPr>
        <a:xfrm>
          <a:off x="0" y="472517"/>
          <a:ext cx="8820430" cy="1383927"/>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dirty="0">
              <a:latin typeface="+mn-lt"/>
              <a:cs typeface="Arial" panose="020B0604020202020204" pitchFamily="34" charset="0"/>
            </a:rPr>
            <a:t>CalSTRS 2% at 60</a:t>
          </a:r>
        </a:p>
      </dsp:txBody>
      <dsp:txXfrm>
        <a:off x="67558" y="540075"/>
        <a:ext cx="8685314" cy="1248811"/>
      </dsp:txXfrm>
    </dsp:sp>
    <dsp:sp modelId="{C2ECC6B9-56A7-45C1-815F-B00520FFDAE4}">
      <dsp:nvSpPr>
        <dsp:cNvPr id="0" name=""/>
        <dsp:cNvSpPr/>
      </dsp:nvSpPr>
      <dsp:spPr>
        <a:xfrm>
          <a:off x="0" y="1856444"/>
          <a:ext cx="8820430" cy="109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49" tIns="45720" rIns="256032" bIns="45720" numCol="1" spcCol="1270" anchor="t" anchorCtr="0">
          <a:noAutofit/>
        </a:bodyPr>
        <a:lstStyle/>
        <a:p>
          <a:pPr marL="285750" lvl="1" indent="-285750" algn="l" defTabSz="1600200">
            <a:lnSpc>
              <a:spcPct val="90000"/>
            </a:lnSpc>
            <a:spcBef>
              <a:spcPct val="0"/>
            </a:spcBef>
            <a:spcAft>
              <a:spcPct val="20000"/>
            </a:spcAft>
            <a:buFont typeface="Wingdings" panose="05000000000000000000" pitchFamily="2" charset="2"/>
            <a:buChar char="Ø"/>
          </a:pPr>
          <a:r>
            <a:rPr lang="en-US" sz="3600" kern="1200" dirty="0">
              <a:latin typeface="+mn-lt"/>
              <a:cs typeface="Arial" panose="020B0604020202020204" pitchFamily="34" charset="0"/>
            </a:rPr>
            <a:t> First hired before January 1, 2013</a:t>
          </a:r>
        </a:p>
        <a:p>
          <a:pPr marL="285750" lvl="1" indent="-285750" algn="l" defTabSz="1422400">
            <a:lnSpc>
              <a:spcPct val="90000"/>
            </a:lnSpc>
            <a:spcBef>
              <a:spcPct val="0"/>
            </a:spcBef>
            <a:spcAft>
              <a:spcPct val="20000"/>
            </a:spcAft>
            <a:buChar char="•"/>
          </a:pPr>
          <a:endParaRPr lang="en-US" sz="3200" kern="1200" dirty="0">
            <a:latin typeface="+mn-lt"/>
          </a:endParaRPr>
        </a:p>
      </dsp:txBody>
      <dsp:txXfrm>
        <a:off x="0" y="1856444"/>
        <a:ext cx="8820430" cy="1091892"/>
      </dsp:txXfrm>
    </dsp:sp>
    <dsp:sp modelId="{379587F2-B36A-465B-9BAB-11783FA131AD}">
      <dsp:nvSpPr>
        <dsp:cNvPr id="0" name=""/>
        <dsp:cNvSpPr/>
      </dsp:nvSpPr>
      <dsp:spPr>
        <a:xfrm>
          <a:off x="0" y="2948337"/>
          <a:ext cx="8820430" cy="1383927"/>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dirty="0">
              <a:latin typeface="+mn-lt"/>
              <a:cs typeface="Arial" panose="020B0604020202020204" pitchFamily="34" charset="0"/>
            </a:rPr>
            <a:t>CalSTRS 2% at 62</a:t>
          </a:r>
        </a:p>
      </dsp:txBody>
      <dsp:txXfrm>
        <a:off x="67558" y="3015895"/>
        <a:ext cx="8685314" cy="1248811"/>
      </dsp:txXfrm>
    </dsp:sp>
    <dsp:sp modelId="{8224C506-4989-4B81-862B-88F3CD331D44}">
      <dsp:nvSpPr>
        <dsp:cNvPr id="0" name=""/>
        <dsp:cNvSpPr/>
      </dsp:nvSpPr>
      <dsp:spPr>
        <a:xfrm>
          <a:off x="0" y="4332264"/>
          <a:ext cx="8820430" cy="47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49" tIns="40640" rIns="227584" bIns="40640" numCol="1" spcCol="1270" anchor="t" anchorCtr="0">
          <a:noAutofit/>
        </a:bodyPr>
        <a:lstStyle/>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latin typeface="+mn-lt"/>
              <a:cs typeface="Arial" panose="020B0604020202020204" pitchFamily="34" charset="0"/>
            </a:rPr>
            <a:t> </a:t>
          </a:r>
          <a:r>
            <a:rPr lang="en-US" sz="3600" kern="1200" dirty="0">
              <a:latin typeface="+mn-lt"/>
              <a:cs typeface="Arial" panose="020B0604020202020204" pitchFamily="34" charset="0"/>
            </a:rPr>
            <a:t>First hired on or after January 1, 2013</a:t>
          </a:r>
        </a:p>
        <a:p>
          <a:pPr marL="285750" lvl="1" indent="-285750" algn="l" defTabSz="1422400">
            <a:lnSpc>
              <a:spcPct val="90000"/>
            </a:lnSpc>
            <a:spcBef>
              <a:spcPct val="0"/>
            </a:spcBef>
            <a:spcAft>
              <a:spcPct val="20000"/>
            </a:spcAft>
            <a:buChar char="•"/>
          </a:pPr>
          <a:endParaRPr lang="en-US" sz="3200" kern="1200" dirty="0">
            <a:latin typeface="+mn-lt"/>
          </a:endParaRPr>
        </a:p>
      </dsp:txBody>
      <dsp:txXfrm>
        <a:off x="0" y="4332264"/>
        <a:ext cx="8820430" cy="476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36C5-997D-413B-ACD1-F376FE484F07}">
      <dsp:nvSpPr>
        <dsp:cNvPr id="0" name=""/>
        <dsp:cNvSpPr/>
      </dsp:nvSpPr>
      <dsp:spPr>
        <a:xfrm>
          <a:off x="0" y="497581"/>
          <a:ext cx="5698496" cy="8316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7AB03398-D2F6-45A5-83E8-11ECE0CA3A10}">
      <dsp:nvSpPr>
        <dsp:cNvPr id="0" name=""/>
        <dsp:cNvSpPr/>
      </dsp:nvSpPr>
      <dsp:spPr>
        <a:xfrm>
          <a:off x="284924" y="10501"/>
          <a:ext cx="3988947" cy="97416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403(b)</a:t>
          </a:r>
        </a:p>
      </dsp:txBody>
      <dsp:txXfrm>
        <a:off x="332479" y="58056"/>
        <a:ext cx="3893837" cy="879050"/>
      </dsp:txXfrm>
    </dsp:sp>
    <dsp:sp modelId="{BDFC8AF9-E6E5-4094-9475-1E18D2C5F1E2}">
      <dsp:nvSpPr>
        <dsp:cNvPr id="0" name=""/>
        <dsp:cNvSpPr/>
      </dsp:nvSpPr>
      <dsp:spPr>
        <a:xfrm>
          <a:off x="0" y="1994461"/>
          <a:ext cx="5698496" cy="8316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5BCF035F-4C2E-4802-9608-2132EF308748}">
      <dsp:nvSpPr>
        <dsp:cNvPr id="0" name=""/>
        <dsp:cNvSpPr/>
      </dsp:nvSpPr>
      <dsp:spPr>
        <a:xfrm>
          <a:off x="284924" y="1507381"/>
          <a:ext cx="3988947" cy="97416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457(b)</a:t>
          </a:r>
        </a:p>
      </dsp:txBody>
      <dsp:txXfrm>
        <a:off x="332479" y="1554936"/>
        <a:ext cx="3893837" cy="879050"/>
      </dsp:txXfrm>
    </dsp:sp>
    <dsp:sp modelId="{EECE431A-C5FC-4E1A-BE4D-D78B3B10680D}">
      <dsp:nvSpPr>
        <dsp:cNvPr id="0" name=""/>
        <dsp:cNvSpPr/>
      </dsp:nvSpPr>
      <dsp:spPr>
        <a:xfrm>
          <a:off x="0" y="3491341"/>
          <a:ext cx="5698496" cy="8316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FBBB0318-4C0B-441B-8129-9FA6483D5754}">
      <dsp:nvSpPr>
        <dsp:cNvPr id="0" name=""/>
        <dsp:cNvSpPr/>
      </dsp:nvSpPr>
      <dsp:spPr>
        <a:xfrm>
          <a:off x="284924" y="3004261"/>
          <a:ext cx="3988947" cy="97416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Roth 403(b)</a:t>
          </a:r>
        </a:p>
      </dsp:txBody>
      <dsp:txXfrm>
        <a:off x="332479" y="3051816"/>
        <a:ext cx="3893837" cy="879050"/>
      </dsp:txXfrm>
    </dsp:sp>
    <dsp:sp modelId="{022EB68B-9751-47C8-9318-76D679A89596}">
      <dsp:nvSpPr>
        <dsp:cNvPr id="0" name=""/>
        <dsp:cNvSpPr/>
      </dsp:nvSpPr>
      <dsp:spPr>
        <a:xfrm>
          <a:off x="0" y="4988221"/>
          <a:ext cx="5698496" cy="831600"/>
        </a:xfrm>
        <a:prstGeom prst="rect">
          <a:avLst/>
        </a:prstGeom>
        <a:no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dsp:style>
    </dsp:sp>
    <dsp:sp modelId="{87988B07-48EC-459C-91B0-26EF86E39BD4}">
      <dsp:nvSpPr>
        <dsp:cNvPr id="0" name=""/>
        <dsp:cNvSpPr/>
      </dsp:nvSpPr>
      <dsp:spPr>
        <a:xfrm>
          <a:off x="284924" y="4501141"/>
          <a:ext cx="3988947" cy="974160"/>
        </a:xfrm>
        <a:prstGeom prst="roundRect">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latin typeface="+mn-lt"/>
              <a:cs typeface="Arial" panose="020B0604020202020204" pitchFamily="34" charset="0"/>
            </a:rPr>
            <a:t>Roth 457(b)</a:t>
          </a:r>
        </a:p>
      </dsp:txBody>
      <dsp:txXfrm>
        <a:off x="332479" y="4548696"/>
        <a:ext cx="3893837"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130D-D83B-4484-A311-D719EE3F2A56}">
      <dsp:nvSpPr>
        <dsp:cNvPr id="0" name=""/>
        <dsp:cNvSpPr/>
      </dsp:nvSpPr>
      <dsp:spPr>
        <a:xfrm rot="10800000">
          <a:off x="1986612" y="2480"/>
          <a:ext cx="5825056" cy="2077597"/>
        </a:xfrm>
        <a:prstGeom prst="homePlate">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6163"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mn-lt"/>
              <a:cs typeface="Arial" panose="020B0604020202020204" pitchFamily="34" charset="0"/>
            </a:rPr>
            <a:t>CalSTRS.com</a:t>
          </a:r>
        </a:p>
        <a:p>
          <a:pPr marL="0" lvl="0" indent="0" algn="ctr" defTabSz="1778000">
            <a:lnSpc>
              <a:spcPct val="90000"/>
            </a:lnSpc>
            <a:spcBef>
              <a:spcPct val="0"/>
            </a:spcBef>
            <a:spcAft>
              <a:spcPct val="35000"/>
            </a:spcAft>
            <a:buNone/>
          </a:pPr>
          <a:r>
            <a:rPr lang="en-US" sz="4000" b="1" i="1" kern="1200" dirty="0">
              <a:latin typeface="+mn-lt"/>
              <a:cs typeface="Arial" panose="020B0604020202020204" pitchFamily="34" charset="0"/>
            </a:rPr>
            <a:t>my</a:t>
          </a:r>
          <a:r>
            <a:rPr lang="en-US" sz="4000" b="1" kern="1200" dirty="0">
              <a:latin typeface="+mn-lt"/>
              <a:cs typeface="Arial" panose="020B0604020202020204" pitchFamily="34" charset="0"/>
            </a:rPr>
            <a:t>CalSTRS</a:t>
          </a:r>
        </a:p>
      </dsp:txBody>
      <dsp:txXfrm rot="10800000">
        <a:off x="2506011" y="2480"/>
        <a:ext cx="5305657" cy="2077597"/>
      </dsp:txXfrm>
    </dsp:sp>
    <dsp:sp modelId="{1D26E13F-3178-4D07-A3D1-458B892C4877}">
      <dsp:nvSpPr>
        <dsp:cNvPr id="0" name=""/>
        <dsp:cNvSpPr/>
      </dsp:nvSpPr>
      <dsp:spPr>
        <a:xfrm>
          <a:off x="947814" y="2480"/>
          <a:ext cx="2077597" cy="207759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F7CA2-05E3-4129-87D7-060645DBA4C0}">
      <dsp:nvSpPr>
        <dsp:cNvPr id="0" name=""/>
        <dsp:cNvSpPr/>
      </dsp:nvSpPr>
      <dsp:spPr>
        <a:xfrm rot="10800000">
          <a:off x="1986612" y="2700255"/>
          <a:ext cx="5825056" cy="2077597"/>
        </a:xfrm>
        <a:prstGeom prst="homePlate">
          <a:avLst/>
        </a:prstGeom>
        <a:solidFill>
          <a:srgbClr val="5D354E"/>
        </a:solidFill>
        <a:ln w="12700" cap="flat" cmpd="sng" algn="ctr">
          <a:solidFill>
            <a:srgbClr val="5D35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6163"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mn-lt"/>
              <a:cs typeface="Arial" panose="020B0604020202020204" pitchFamily="34" charset="0"/>
            </a:rPr>
            <a:t>800-228-5453</a:t>
          </a:r>
        </a:p>
        <a:p>
          <a:pPr marL="0" lvl="0" indent="0" algn="ctr" defTabSz="1778000">
            <a:lnSpc>
              <a:spcPct val="90000"/>
            </a:lnSpc>
            <a:spcBef>
              <a:spcPct val="0"/>
            </a:spcBef>
            <a:spcAft>
              <a:spcPct val="35000"/>
            </a:spcAft>
            <a:buNone/>
          </a:pPr>
          <a:r>
            <a:rPr lang="en-US" sz="4000" b="1" kern="1200" dirty="0">
              <a:latin typeface="+mn-lt"/>
              <a:cs typeface="Arial" panose="020B0604020202020204" pitchFamily="34" charset="0"/>
            </a:rPr>
            <a:t>Monday – Friday </a:t>
          </a:r>
        </a:p>
        <a:p>
          <a:pPr marL="0" lvl="0" indent="0" algn="ctr" defTabSz="1778000">
            <a:lnSpc>
              <a:spcPct val="90000"/>
            </a:lnSpc>
            <a:spcBef>
              <a:spcPct val="0"/>
            </a:spcBef>
            <a:spcAft>
              <a:spcPct val="35000"/>
            </a:spcAft>
            <a:buNone/>
          </a:pPr>
          <a:r>
            <a:rPr lang="en-US" sz="4000" b="1" kern="1200" dirty="0">
              <a:latin typeface="+mn-lt"/>
              <a:cs typeface="Arial" panose="020B0604020202020204" pitchFamily="34" charset="0"/>
            </a:rPr>
            <a:t>7 a.m. to 6 p.m.</a:t>
          </a:r>
        </a:p>
      </dsp:txBody>
      <dsp:txXfrm rot="10800000">
        <a:off x="2506011" y="2700255"/>
        <a:ext cx="5305657" cy="2077597"/>
      </dsp:txXfrm>
    </dsp:sp>
    <dsp:sp modelId="{E90B1D7D-D524-48B6-974A-66995B8B0D0C}">
      <dsp:nvSpPr>
        <dsp:cNvPr id="0" name=""/>
        <dsp:cNvSpPr/>
      </dsp:nvSpPr>
      <dsp:spPr>
        <a:xfrm>
          <a:off x="947814" y="2700255"/>
          <a:ext cx="2077597" cy="207759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7D684-A733-4FF3-AE63-BA9E2D119F16}" type="datetimeFigureOut">
              <a:rPr lang="en-US" smtClean="0"/>
              <a:t>12/26/2019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A4305-D4C0-495C-ACD9-C198BDE21EB1}" type="slidenum">
              <a:rPr lang="en-US" smtClean="0"/>
              <a:t>‹#›</a:t>
            </a:fld>
            <a:endParaRPr lang="en-US"/>
          </a:p>
        </p:txBody>
      </p:sp>
    </p:spTree>
    <p:extLst>
      <p:ext uri="{BB962C8B-B14F-4D97-AF65-F5344CB8AC3E}">
        <p14:creationId xmlns:p14="http://schemas.microsoft.com/office/powerpoint/2010/main" val="296443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96B8A7C-A0A2-4B72-A71B-AF6C9E74A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AC7648B-23B2-41DA-85E0-44EB6FBF0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Retirement benefits.</a:t>
            </a:r>
          </a:p>
          <a:p>
            <a:pPr eaLnBrk="1" hangingPunct="1"/>
            <a:endParaRPr lang="en-US" altLang="en-US" dirty="0"/>
          </a:p>
          <a:p>
            <a:pPr eaLnBrk="1" hangingPunct="1"/>
            <a:r>
              <a:rPr lang="en-US" altLang="en-US" dirty="0"/>
              <a:t>Survivor benefits.</a:t>
            </a:r>
          </a:p>
          <a:p>
            <a:pPr eaLnBrk="1" hangingPunct="1"/>
            <a:endParaRPr lang="en-US" altLang="en-US" dirty="0"/>
          </a:p>
          <a:p>
            <a:pPr eaLnBrk="1" hangingPunct="1"/>
            <a:r>
              <a:rPr lang="en-US" altLang="en-US" dirty="0"/>
              <a:t>And disability benefits.</a:t>
            </a:r>
          </a:p>
          <a:p>
            <a:pPr eaLnBrk="1" hangingPunct="1"/>
            <a:endParaRPr lang="en-US" altLang="en-US" dirty="0"/>
          </a:p>
          <a:p>
            <a:pPr eaLnBrk="1" hangingPunct="1"/>
            <a:r>
              <a:rPr lang="en-US" altLang="en-US" dirty="0"/>
              <a:t>It’s important to keep in mind that CalSTRS does not offer health benefits. As an active member, your health benefits are offered through your employer. In retirement, you will be responsible for your own coverage.</a:t>
            </a:r>
          </a:p>
          <a:p>
            <a:pPr eaLnBrk="1" hangingPunct="1"/>
            <a:endParaRPr lang="en-US" altLang="en-US" dirty="0"/>
          </a:p>
          <a:p>
            <a:pPr eaLnBrk="1" hangingPunct="1"/>
            <a:r>
              <a:rPr lang="en-US" altLang="en-US" dirty="0"/>
              <a:t>Your employer is required to let you stay on their plan at your own cost but some employers offer special benefit packages to retirees. Check with your employer about what health benefit coverage is available to you in retirement so you can plan ahead for any additional costs. </a:t>
            </a:r>
          </a:p>
          <a:p>
            <a:pPr eaLnBrk="1" hangingPunct="1"/>
            <a:endParaRPr lang="en-US" altLang="en-US" dirty="0"/>
          </a:p>
          <a:p>
            <a:pPr eaLnBrk="1" hangingPunct="1"/>
            <a:r>
              <a:rPr lang="en-US" altLang="en-US" dirty="0"/>
              <a:t>Some benefit packages for retirees might be contingent on how long you’ve been with the district – this is something you might want to consider if you’re looking at changing employers throughout your career. </a:t>
            </a:r>
          </a:p>
          <a:p>
            <a:pPr eaLnBrk="1" hangingPunct="1"/>
            <a:endParaRPr lang="en-US" altLang="en-US" dirty="0"/>
          </a:p>
          <a:p>
            <a:pPr eaLnBrk="1" hangingPunct="1"/>
            <a:r>
              <a:rPr lang="en-US" altLang="en-US" dirty="0"/>
              <a:t>Another thing you will want to plan ahead for are potential reductions to any Social Security benefits you might receive….</a:t>
            </a:r>
          </a:p>
          <a:p>
            <a:pPr eaLnBrk="1" hangingPunct="1"/>
            <a:r>
              <a:rPr lang="en-US" altLang="en-US" b="1" dirty="0"/>
              <a:t>Click.</a:t>
            </a:r>
          </a:p>
          <a:p>
            <a:pPr eaLnBrk="1" hangingPunct="1"/>
            <a:endParaRPr lang="en-US" altLang="en-US" dirty="0"/>
          </a:p>
        </p:txBody>
      </p:sp>
      <p:sp>
        <p:nvSpPr>
          <p:cNvPr id="58372" name="Slide Number Placeholder 3">
            <a:extLst>
              <a:ext uri="{FF2B5EF4-FFF2-40B4-BE49-F238E27FC236}">
                <a16:creationId xmlns:a16="http://schemas.microsoft.com/office/drawing/2014/main" id="{ACAAB422-44A9-4FAD-B94D-9FC6ACCD31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D622F1-86F2-4C9A-8EC5-8A35DB99A5FB}" type="slidenum">
              <a:rPr lang="en-US" altLang="en-US"/>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707461D-7A7F-4530-B8F9-BABF328735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D815A71-F77B-4F9C-8201-9411A36F6906}"/>
              </a:ext>
            </a:extLst>
          </p:cNvPr>
          <p:cNvSpPr>
            <a:spLocks noGrp="1"/>
          </p:cNvSpPr>
          <p:nvPr>
            <p:ph type="body" idx="1"/>
          </p:nvPr>
        </p:nvSpPr>
        <p:spPr bwMode="auto">
          <a:xfrm>
            <a:off x="685800" y="4343400"/>
            <a:ext cx="548640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If you’re working full time you should earn one year of service credit, half-time you would earn a half year and so on. </a:t>
            </a:r>
          </a:p>
          <a:p>
            <a:pPr eaLnBrk="1" hangingPunct="1"/>
            <a:endParaRPr lang="en-US" altLang="en-US" dirty="0"/>
          </a:p>
          <a:p>
            <a:pPr eaLnBrk="1" hangingPunct="1"/>
            <a:r>
              <a:rPr lang="en-US" altLang="en-US" dirty="0"/>
              <a:t>You can earn up to one year of service credit in a school year. We’ll talk about what happens to contributions in excess of one year a little later. </a:t>
            </a:r>
          </a:p>
          <a:p>
            <a:pPr eaLnBrk="1" hangingPunct="1"/>
            <a:endParaRPr lang="en-US" altLang="en-US" dirty="0"/>
          </a:p>
          <a:p>
            <a:pPr eaLnBrk="1" hangingPunct="1"/>
            <a:r>
              <a:rPr lang="en-US" altLang="en-US" dirty="0"/>
              <a:t>You can also receive service credit for any unused sick leave you have at retirement.</a:t>
            </a:r>
          </a:p>
          <a:p>
            <a:pPr eaLnBrk="1" hangingPunct="1"/>
            <a:endParaRPr lang="en-US" altLang="en-US" dirty="0"/>
          </a:p>
          <a:p>
            <a:pPr eaLnBrk="1" hangingPunct="1"/>
            <a:r>
              <a:rPr lang="en-US" altLang="en-US" b="1" dirty="0"/>
              <a:t>Click.</a:t>
            </a:r>
          </a:p>
        </p:txBody>
      </p:sp>
      <p:sp>
        <p:nvSpPr>
          <p:cNvPr id="66564" name="Slide Number Placeholder 3">
            <a:extLst>
              <a:ext uri="{FF2B5EF4-FFF2-40B4-BE49-F238E27FC236}">
                <a16:creationId xmlns:a16="http://schemas.microsoft.com/office/drawing/2014/main" id="{797A9451-8963-4C0B-8579-9F142E5D2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83BB59-75EC-460A-B8E5-544C8010B431}" type="slidenum">
              <a:rPr lang="en-US" altLang="en-US"/>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707461D-7A7F-4530-B8F9-BABF328735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D815A71-F77B-4F9C-8201-9411A36F6906}"/>
              </a:ext>
            </a:extLst>
          </p:cNvPr>
          <p:cNvSpPr>
            <a:spLocks noGrp="1"/>
          </p:cNvSpPr>
          <p:nvPr>
            <p:ph type="body" idx="1"/>
          </p:nvPr>
        </p:nvSpPr>
        <p:spPr bwMode="auto">
          <a:xfrm>
            <a:off x="685800" y="4343400"/>
            <a:ext cx="548640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calculate the service credit increase by dividing the number of unused sick leave days you have at retirement by the number of days in your annual contract.</a:t>
            </a:r>
          </a:p>
          <a:p>
            <a:pPr eaLnBrk="1" hangingPunct="1"/>
            <a:endParaRPr lang="en-US" altLang="en-US" dirty="0"/>
          </a:p>
          <a:p>
            <a:pPr eaLnBrk="1" hangingPunct="1"/>
            <a:r>
              <a:rPr lang="en-US" altLang="en-US" b="1" dirty="0"/>
              <a:t>Click.</a:t>
            </a:r>
          </a:p>
        </p:txBody>
      </p:sp>
      <p:sp>
        <p:nvSpPr>
          <p:cNvPr id="66564" name="Slide Number Placeholder 3">
            <a:extLst>
              <a:ext uri="{FF2B5EF4-FFF2-40B4-BE49-F238E27FC236}">
                <a16:creationId xmlns:a16="http://schemas.microsoft.com/office/drawing/2014/main" id="{797A9451-8963-4C0B-8579-9F142E5D2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83BB59-75EC-460A-B8E5-544C8010B431}" type="slidenum">
              <a:rPr lang="en-US" altLang="en-US"/>
              <a:pPr/>
              <a:t>17</a:t>
            </a:fld>
            <a:endParaRPr lang="en-US" altLang="en-US"/>
          </a:p>
        </p:txBody>
      </p:sp>
    </p:spTree>
    <p:extLst>
      <p:ext uri="{BB962C8B-B14F-4D97-AF65-F5344CB8AC3E}">
        <p14:creationId xmlns:p14="http://schemas.microsoft.com/office/powerpoint/2010/main" val="402949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707461D-7A7F-4530-B8F9-BABF328735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D815A71-F77B-4F9C-8201-9411A36F6906}"/>
              </a:ext>
            </a:extLst>
          </p:cNvPr>
          <p:cNvSpPr>
            <a:spLocks noGrp="1"/>
          </p:cNvSpPr>
          <p:nvPr>
            <p:ph type="body" idx="1"/>
          </p:nvPr>
        </p:nvSpPr>
        <p:spPr bwMode="auto">
          <a:xfrm>
            <a:off x="685800" y="4343400"/>
            <a:ext cx="548640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For example, if you have 100 unused sick leave days at retirement and a 180-day contract, you would receive an additional .556 years of service credit in your retirement benefit. It’s important that you transfer your unused sick leave balances to your current employer if you change positions throughout your career. </a:t>
            </a:r>
          </a:p>
          <a:p>
            <a:pPr eaLnBrk="1" hangingPunct="1"/>
            <a:endParaRPr lang="en-US" altLang="en-US" dirty="0"/>
          </a:p>
          <a:p>
            <a:pPr eaLnBrk="1" hangingPunct="1"/>
            <a:r>
              <a:rPr lang="en-US" altLang="en-US" dirty="0"/>
              <a:t>Also, remember to track your service credit balance on your annual </a:t>
            </a:r>
            <a:r>
              <a:rPr lang="en-US" altLang="en-US" i="1" dirty="0"/>
              <a:t>Retirement Progress Report </a:t>
            </a:r>
            <a:r>
              <a:rPr lang="en-US" altLang="en-US" dirty="0"/>
              <a:t>each year and contact your employer regarding any discrepancies…. (Please note: Unused sick leave time is not reflected on the RPR—that information will be certified during the retirement process.)</a:t>
            </a:r>
          </a:p>
          <a:p>
            <a:pPr eaLnBrk="1" hangingPunct="1"/>
            <a:r>
              <a:rPr lang="en-US" altLang="en-US" b="1" dirty="0"/>
              <a:t>Click.</a:t>
            </a:r>
          </a:p>
        </p:txBody>
      </p:sp>
      <p:sp>
        <p:nvSpPr>
          <p:cNvPr id="66564" name="Slide Number Placeholder 3">
            <a:extLst>
              <a:ext uri="{FF2B5EF4-FFF2-40B4-BE49-F238E27FC236}">
                <a16:creationId xmlns:a16="http://schemas.microsoft.com/office/drawing/2014/main" id="{797A9451-8963-4C0B-8579-9F142E5D2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83BB59-75EC-460A-B8E5-544C8010B431}" type="slidenum">
              <a:rPr lang="en-US" altLang="en-US"/>
              <a:pPr/>
              <a:t>18</a:t>
            </a:fld>
            <a:endParaRPr lang="en-US" altLang="en-US"/>
          </a:p>
        </p:txBody>
      </p:sp>
    </p:spTree>
    <p:extLst>
      <p:ext uri="{BB962C8B-B14F-4D97-AF65-F5344CB8AC3E}">
        <p14:creationId xmlns:p14="http://schemas.microsoft.com/office/powerpoint/2010/main" val="375967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1DB6FD4-106F-482C-AAF2-46DFEEBF6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0A8F1F0-489F-45AA-89D2-19B75FFF66D8}"/>
              </a:ext>
            </a:extLst>
          </p:cNvPr>
          <p:cNvSpPr>
            <a:spLocks noGrp="1"/>
          </p:cNvSpPr>
          <p:nvPr>
            <p:ph type="body" idx="1"/>
          </p:nvPr>
        </p:nvSpPr>
        <p:spPr/>
        <p:txBody>
          <a:bodyPr/>
          <a:lstStyle/>
          <a:p>
            <a:pPr defTabSz="257129" eaLnBrk="1" hangingPunct="1">
              <a:defRPr/>
            </a:pPr>
            <a:r>
              <a:rPr lang="en-US" sz="1200" dirty="0">
                <a:ea typeface="+mn-ea"/>
              </a:rPr>
              <a:t>Now let’s discuss the age factor portion of the retirement formula</a:t>
            </a:r>
          </a:p>
          <a:p>
            <a:pPr defTabSz="257129" eaLnBrk="1" hangingPunct="1">
              <a:defRPr/>
            </a:pPr>
            <a:r>
              <a:rPr lang="en-US" sz="1200" dirty="0">
                <a:ea typeface="+mn-ea"/>
              </a:rPr>
              <a:t> </a:t>
            </a:r>
          </a:p>
          <a:p>
            <a:pPr defTabSz="257129" eaLnBrk="1" hangingPunct="1">
              <a:defRPr/>
            </a:pPr>
            <a:r>
              <a:rPr lang="en-US" sz="1200" b="1" dirty="0">
                <a:ea typeface="+mn-ea"/>
              </a:rPr>
              <a:t>Click.</a:t>
            </a:r>
            <a:br>
              <a:rPr lang="en-US" sz="1200" dirty="0">
                <a:ea typeface="+mn-ea"/>
              </a:rPr>
            </a:br>
            <a:r>
              <a:rPr lang="en-US" sz="1200" dirty="0">
                <a:ea typeface="+mn-ea"/>
              </a:rPr>
              <a:t>Your age factor is a percentage based on your age at retirement.</a:t>
            </a:r>
          </a:p>
          <a:p>
            <a:pPr defTabSz="257129" eaLnBrk="1" hangingPunct="1">
              <a:defRPr/>
            </a:pPr>
            <a:endParaRPr lang="en-US" sz="1200" dirty="0">
              <a:ea typeface="+mn-ea"/>
            </a:endParaRPr>
          </a:p>
          <a:p>
            <a:pPr defTabSz="257129" eaLnBrk="1" hangingPunct="1">
              <a:defRPr/>
            </a:pPr>
            <a:endParaRPr lang="en-US" sz="1200" dirty="0">
              <a:ea typeface="+mn-ea"/>
            </a:endParaRP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 </a:t>
            </a:r>
          </a:p>
          <a:p>
            <a:pPr defTabSz="257129" eaLnBrk="1" hangingPunct="1">
              <a:defRPr/>
            </a:pPr>
            <a:endParaRPr lang="en-US" b="1" dirty="0"/>
          </a:p>
        </p:txBody>
      </p:sp>
      <p:sp>
        <p:nvSpPr>
          <p:cNvPr id="67588" name="Slide Number Placeholder 3">
            <a:extLst>
              <a:ext uri="{FF2B5EF4-FFF2-40B4-BE49-F238E27FC236}">
                <a16:creationId xmlns:a16="http://schemas.microsoft.com/office/drawing/2014/main" id="{405A164F-511D-418C-902C-C63435CBFB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6EB81B-D3E1-4027-B279-A373CEEB48F5}" type="slidenum">
              <a:rPr lang="en-US" altLang="en-US"/>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46A98D0-92D2-44BA-BD2F-B76EBD17C4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697C208-BB94-4AA3-B6A7-6CE60647BD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standard age factor for CalSTRS 2% at 60 members is 2% at 60. The age factor gradually decreases if you retire before age 60 and gradually increases to a maximum age factor of 2.4% at age 63. </a:t>
            </a:r>
          </a:p>
          <a:p>
            <a:pPr eaLnBrk="1" hangingPunct="1"/>
            <a:endParaRPr lang="en-US" altLang="en-US" dirty="0"/>
          </a:p>
          <a:p>
            <a:pPr eaLnBrk="1" hangingPunct="1"/>
            <a:r>
              <a:rPr lang="en-US" altLang="en-US" dirty="0"/>
              <a:t>The standard age factor for CalSTRS 2% at 62 members is 2% at 62. The age factor gradually decreases if you retire before 62 and gradually increases to a maximum age factor of 2.4% at age 65. </a:t>
            </a:r>
          </a:p>
          <a:p>
            <a:pPr eaLnBrk="1" hangingPunct="1"/>
            <a:endParaRPr lang="en-US" altLang="en-US" dirty="0"/>
          </a:p>
          <a:p>
            <a:pPr eaLnBrk="1" hangingPunct="1"/>
            <a:endParaRPr lang="en-US" altLang="en-US" dirty="0"/>
          </a:p>
          <a:p>
            <a:pPr eaLnBrk="1" hangingPunct="1"/>
            <a:r>
              <a:rPr lang="en-US" altLang="en-US" dirty="0"/>
              <a:t>The age factor is based on your age in years and months at retirement. You can view the complete age factor table in the </a:t>
            </a:r>
            <a:r>
              <a:rPr lang="en-US" altLang="en-US" i="1" dirty="0"/>
              <a:t>Member Handbook</a:t>
            </a:r>
            <a:r>
              <a:rPr lang="en-US" altLang="en-US" dirty="0"/>
              <a:t>… </a:t>
            </a:r>
          </a:p>
          <a:p>
            <a:pPr eaLnBrk="1" hangingPunct="1"/>
            <a:endParaRPr lang="en-US" altLang="en-US" dirty="0"/>
          </a:p>
          <a:p>
            <a:pPr eaLnBrk="1" hangingPunct="1"/>
            <a:endParaRPr lang="en-US" altLang="en-US" dirty="0"/>
          </a:p>
          <a:p>
            <a:pPr eaLnBrk="1" hangingPunct="1"/>
            <a:r>
              <a:rPr lang="en-US" altLang="en-US" b="1" dirty="0"/>
              <a:t>Click. </a:t>
            </a:r>
          </a:p>
          <a:p>
            <a:pPr eaLnBrk="1" hangingPunct="1"/>
            <a:r>
              <a:rPr lang="en-US" altLang="en-US" dirty="0"/>
              <a:t>If you’re a CalSTRS 2% at 60 member with 30 or more years of service credit at retirement, CalSTRS will increase your age factor by .200 percent up to the maximum of 2.4 percent. This is known as the career factor. </a:t>
            </a:r>
          </a:p>
          <a:p>
            <a:pPr eaLnBrk="1" hangingPunct="1"/>
            <a:endParaRPr lang="en-US" altLang="en-US" dirty="0"/>
          </a:p>
          <a:p>
            <a:pPr eaLnBrk="1" hangingPunct="1"/>
            <a:endParaRPr lang="en-US" altLang="en-US" dirty="0"/>
          </a:p>
          <a:p>
            <a:pPr eaLnBrk="1" hangingPunct="1"/>
            <a:r>
              <a:rPr lang="en-US" altLang="en-US" b="1" dirty="0"/>
              <a:t>Click.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68612" name="Slide Number Placeholder 3">
            <a:extLst>
              <a:ext uri="{FF2B5EF4-FFF2-40B4-BE49-F238E27FC236}">
                <a16:creationId xmlns:a16="http://schemas.microsoft.com/office/drawing/2014/main" id="{08BF70B7-0436-4128-BB60-581A5F0DD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57B792C-2EAE-4DB6-B368-013A5C32916F}" type="slidenum">
              <a:rPr lang="en-US" altLang="en-US"/>
              <a:pPr/>
              <a:t>20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8CA41DF-15D0-41EC-9B64-186071560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37E31AE-8377-4604-B802-FDFAB7B71F6F}"/>
              </a:ext>
            </a:extLst>
          </p:cNvPr>
          <p:cNvSpPr>
            <a:spLocks noGrp="1"/>
          </p:cNvSpPr>
          <p:nvPr>
            <p:ph type="body" idx="1"/>
          </p:nvPr>
        </p:nvSpPr>
        <p:spPr/>
        <p:txBody>
          <a:bodyPr/>
          <a:lstStyle/>
          <a:p>
            <a:pPr defTabSz="257129" eaLnBrk="1" hangingPunct="1">
              <a:defRPr/>
            </a:pPr>
            <a:r>
              <a:rPr lang="en-US" sz="1200" dirty="0">
                <a:ea typeface="+mn-ea"/>
              </a:rPr>
              <a:t>Now we will discuss final compensation. </a:t>
            </a:r>
          </a:p>
          <a:p>
            <a:pPr defTabSz="257129" eaLnBrk="1" hangingPunct="1">
              <a:defRPr/>
            </a:pPr>
            <a:r>
              <a:rPr lang="en-US" sz="1200" dirty="0">
                <a:ea typeface="+mn-ea"/>
              </a:rPr>
              <a:t> </a:t>
            </a: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Final compensation is the highest average annual compensation earnable for 36 consecutive months.</a:t>
            </a:r>
          </a:p>
          <a:p>
            <a:pPr defTabSz="257129" eaLnBrk="1" hangingPunct="1">
              <a:defRPr/>
            </a:pPr>
            <a:r>
              <a:rPr lang="en-US" sz="1200" dirty="0">
                <a:ea typeface="+mn-ea"/>
              </a:rPr>
              <a:t> </a:t>
            </a: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 </a:t>
            </a:r>
          </a:p>
          <a:p>
            <a:pPr defTabSz="257129" eaLnBrk="1" hangingPunct="1">
              <a:defRPr/>
            </a:pPr>
            <a:endParaRPr lang="en-US" b="1" dirty="0"/>
          </a:p>
        </p:txBody>
      </p:sp>
      <p:sp>
        <p:nvSpPr>
          <p:cNvPr id="69636" name="Slide Number Placeholder 3">
            <a:extLst>
              <a:ext uri="{FF2B5EF4-FFF2-40B4-BE49-F238E27FC236}">
                <a16:creationId xmlns:a16="http://schemas.microsoft.com/office/drawing/2014/main" id="{2FE2FB26-5A86-4554-A4FF-D2C3DF04C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B9E2B2-FEBA-4FFB-96BB-15D57E8D3F6D}" type="slidenum">
              <a:rPr lang="en-US" altLang="en-US"/>
              <a:pPr/>
              <a:t>21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9837E88-6ECA-40E9-BC5D-F972300BA1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4DEBC7A-1AEB-4A67-A666-A59037F11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other words, final compensation is based on the weighted average of the various pay rates you work at rather than your earnings. </a:t>
            </a:r>
          </a:p>
          <a:p>
            <a:pPr eaLnBrk="1" hangingPunct="1"/>
            <a:endParaRPr lang="en-US" altLang="en-US" dirty="0"/>
          </a:p>
          <a:p>
            <a:pPr eaLnBrk="1" hangingPunct="1"/>
            <a:r>
              <a:rPr lang="en-US" altLang="en-US" dirty="0"/>
              <a:t>For example, let’s assume your highest compensation earnable amounts occurred during the last 36 months, or three school years, and are $57,500, $60,000 and $62,500.</a:t>
            </a:r>
          </a:p>
          <a:p>
            <a:pPr eaLnBrk="1" hangingPunct="1"/>
            <a:endParaRPr lang="en-US" altLang="en-US" dirty="0"/>
          </a:p>
          <a:p>
            <a:pPr eaLnBrk="1" hangingPunct="1"/>
            <a:r>
              <a:rPr lang="en-US" altLang="en-US" b="1" dirty="0"/>
              <a:t>Click.</a:t>
            </a:r>
          </a:p>
          <a:p>
            <a:pPr eaLnBrk="1" hangingPunct="1"/>
            <a:r>
              <a:rPr lang="en-US" altLang="en-US" dirty="0"/>
              <a:t>We add these figures together and divide by 36 months to get a final compensation of $5,000. </a:t>
            </a:r>
          </a:p>
          <a:p>
            <a:pPr eaLnBrk="1" hangingPunct="1"/>
            <a:endParaRPr lang="en-US" altLang="en-US" dirty="0"/>
          </a:p>
          <a:p>
            <a:pPr eaLnBrk="1" hangingPunct="1"/>
            <a:r>
              <a:rPr lang="en-US" altLang="en-US" b="1" dirty="0"/>
              <a:t>Click.</a:t>
            </a:r>
          </a:p>
          <a:p>
            <a:pPr eaLnBrk="1" hangingPunct="1"/>
            <a:r>
              <a:rPr lang="en-US" altLang="en-US" dirty="0"/>
              <a:t>If you’re a CalSTRS 2% at 60 member with 25 or more years of service credit, we will use a period of 12 consecutive months to calculate your final compensation. </a:t>
            </a:r>
          </a:p>
          <a:p>
            <a:pPr eaLnBrk="1" hangingPunct="1"/>
            <a:endParaRPr lang="en-US" altLang="en-US" dirty="0"/>
          </a:p>
          <a:p>
            <a:pPr eaLnBrk="1" hangingPunct="1"/>
            <a:endParaRPr lang="en-US" altLang="en-US" dirty="0"/>
          </a:p>
          <a:p>
            <a:pPr eaLnBrk="1" hangingPunct="1"/>
            <a:r>
              <a:rPr lang="en-US" altLang="en-US" b="1" dirty="0"/>
              <a:t>Click. </a:t>
            </a:r>
          </a:p>
          <a:p>
            <a:pPr eaLnBrk="1" hangingPunct="1"/>
            <a:endParaRPr lang="en-US" altLang="en-US" dirty="0"/>
          </a:p>
          <a:p>
            <a:pPr eaLnBrk="1" hangingPunct="1"/>
            <a:endParaRPr lang="en-US" altLang="en-US" dirty="0"/>
          </a:p>
        </p:txBody>
      </p:sp>
      <p:sp>
        <p:nvSpPr>
          <p:cNvPr id="70660" name="Slide Number Placeholder 3">
            <a:extLst>
              <a:ext uri="{FF2B5EF4-FFF2-40B4-BE49-F238E27FC236}">
                <a16:creationId xmlns:a16="http://schemas.microsoft.com/office/drawing/2014/main" id="{AD07388B-1000-45A5-ADBB-BFF8E2047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FB65D8-FA74-4E32-8AFE-F6C4B2DDE0A0}" type="slidenum">
              <a:rPr lang="en-US" altLang="en-US"/>
              <a:pPr/>
              <a:t>22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1A931BF-F98E-4D5F-9D9A-5971BFC31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DFE571B-45F3-4CA0-972E-1E1EF92AE2C9}"/>
              </a:ext>
            </a:extLst>
          </p:cNvPr>
          <p:cNvSpPr>
            <a:spLocks noGrp="1"/>
          </p:cNvSpPr>
          <p:nvPr>
            <p:ph type="body" idx="1"/>
          </p:nvPr>
        </p:nvSpPr>
        <p:spPr/>
        <p:txBody>
          <a:bodyPr/>
          <a:lstStyle/>
          <a:p>
            <a:pPr defTabSz="897301" eaLnBrk="1" fontAlgn="auto" hangingPunct="1">
              <a:spcBef>
                <a:spcPts val="0"/>
              </a:spcBef>
              <a:spcAft>
                <a:spcPts val="0"/>
              </a:spcAft>
              <a:defRPr/>
            </a:pPr>
            <a:r>
              <a:rPr lang="en-US" dirty="0"/>
              <a:t>Now, let’s work through an example. Go ahead and calculate Laura’s final compensation at the bottom of page 2 of your handout. Assume Laura has a three-year final compensation.</a:t>
            </a:r>
          </a:p>
          <a:p>
            <a:pPr defTabSz="257129" eaLnBrk="1" hangingPunct="1">
              <a:defRPr/>
            </a:pPr>
            <a:endParaRPr lang="en-US" b="1" dirty="0"/>
          </a:p>
          <a:p>
            <a:pPr defTabSz="257129" eaLnBrk="1" hangingPunct="1">
              <a:defRPr/>
            </a:pPr>
            <a:endParaRPr lang="en-US" b="1" dirty="0"/>
          </a:p>
          <a:p>
            <a:pPr defTabSz="257129" eaLnBrk="1" hangingPunct="1">
              <a:defRPr/>
            </a:pPr>
            <a:r>
              <a:rPr lang="en-US" b="1" dirty="0"/>
              <a:t>(5 minute wait for attendees to work on calculation)</a:t>
            </a:r>
          </a:p>
          <a:p>
            <a:pPr defTabSz="257129" eaLnBrk="1" hangingPunct="1">
              <a:defRPr/>
            </a:pPr>
            <a:endParaRPr lang="en-US" dirty="0"/>
          </a:p>
          <a:p>
            <a:pPr defTabSz="257129" eaLnBrk="1" hangingPunct="1">
              <a:defRPr/>
            </a:pPr>
            <a:r>
              <a:rPr lang="en-US" dirty="0"/>
              <a:t>OK, let’s walk through Laura’s final compensation together.</a:t>
            </a:r>
          </a:p>
          <a:p>
            <a:pPr defTabSz="257129" eaLnBrk="1" hangingPunct="1">
              <a:defRPr/>
            </a:pPr>
            <a:endParaRPr lang="en-US" dirty="0"/>
          </a:p>
          <a:p>
            <a:pPr defTabSz="897301" eaLnBrk="1" fontAlgn="auto" hangingPunct="1">
              <a:spcBef>
                <a:spcPts val="0"/>
              </a:spcBef>
              <a:spcAft>
                <a:spcPts val="0"/>
              </a:spcAft>
              <a:defRPr/>
            </a:pPr>
            <a:r>
              <a:rPr lang="en-US" b="1" dirty="0"/>
              <a:t>Click. </a:t>
            </a:r>
            <a:endParaRPr lang="en-US" dirty="0"/>
          </a:p>
          <a:p>
            <a:pPr defTabSz="257129" eaLnBrk="1" hangingPunct="1">
              <a:defRPr/>
            </a:pPr>
            <a:r>
              <a:rPr lang="en-US" dirty="0"/>
              <a:t>Based on the information you were provided, what are Laura’s highest 36 months of compensation earnable?</a:t>
            </a:r>
          </a:p>
          <a:p>
            <a:pPr defTabSz="257129" eaLnBrk="1" hangingPunct="1">
              <a:defRPr/>
            </a:pPr>
            <a:endParaRPr lang="en-US" dirty="0"/>
          </a:p>
          <a:p>
            <a:pPr defTabSz="257129" eaLnBrk="1" hangingPunct="1">
              <a:defRPr/>
            </a:pPr>
            <a:r>
              <a:rPr lang="en-US" b="1" dirty="0"/>
              <a:t>Click. </a:t>
            </a:r>
          </a:p>
          <a:p>
            <a:pPr defTabSz="257129" eaLnBrk="1" hangingPunct="1">
              <a:defRPr/>
            </a:pPr>
            <a:r>
              <a:rPr lang="en-US" sz="1200" dirty="0">
                <a:ea typeface="+mn-ea"/>
              </a:rPr>
              <a:t>Her highest consecutive 36 months occurred during school years A, B and C.</a:t>
            </a:r>
          </a:p>
          <a:p>
            <a:pPr defTabSz="257129" eaLnBrk="1" hangingPunct="1">
              <a:defRPr/>
            </a:pPr>
            <a:r>
              <a:rPr lang="en-US" sz="1200" dirty="0">
                <a:ea typeface="+mn-ea"/>
              </a:rPr>
              <a:t> </a:t>
            </a:r>
            <a:endParaRPr lang="en-US" b="1" dirty="0"/>
          </a:p>
          <a:p>
            <a:pPr defTabSz="897301" eaLnBrk="1" fontAlgn="auto" hangingPunct="1">
              <a:spcBef>
                <a:spcPts val="0"/>
              </a:spcBef>
              <a:spcAft>
                <a:spcPts val="0"/>
              </a:spcAft>
              <a:defRPr/>
            </a:pPr>
            <a:r>
              <a:rPr lang="en-US" b="1" dirty="0"/>
              <a:t>Click. </a:t>
            </a:r>
          </a:p>
          <a:p>
            <a:pPr defTabSz="257129" eaLnBrk="1" hangingPunct="1">
              <a:defRPr/>
            </a:pPr>
            <a:r>
              <a:rPr lang="en-US" dirty="0"/>
              <a:t>We add these figures together and divide by 36 to get a final compensation of $5,050. </a:t>
            </a:r>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r>
              <a:rPr lang="en-US" sz="1200" dirty="0">
                <a:ea typeface="+mn-ea"/>
              </a:rPr>
              <a:t>Now let’s review the complete retirement formula.</a:t>
            </a: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 </a:t>
            </a:r>
          </a:p>
          <a:p>
            <a:pPr defTabSz="257129" eaLnBrk="1" hangingPunct="1">
              <a:defRPr/>
            </a:pPr>
            <a:endParaRPr lang="en-US" dirty="0"/>
          </a:p>
        </p:txBody>
      </p:sp>
      <p:sp>
        <p:nvSpPr>
          <p:cNvPr id="71684" name="Slide Number Placeholder 3">
            <a:extLst>
              <a:ext uri="{FF2B5EF4-FFF2-40B4-BE49-F238E27FC236}">
                <a16:creationId xmlns:a16="http://schemas.microsoft.com/office/drawing/2014/main" id="{C86F8D22-8FF8-447F-A8FE-CFDD9EB643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E303BE-0577-45FC-A452-F7B081700A9C}" type="slidenum">
              <a:rPr lang="en-US" altLang="en-US"/>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D91F926-8DB1-4CA1-B078-5496CB6D82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5D2CCA7D-0150-4934-84E0-8BE63516F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Keep in mind your retirement benefit is a guaranteed lifetime monthly benefit based on this formula not what you contributed or how well our investments perform. </a:t>
            </a:r>
          </a:p>
          <a:p>
            <a:pPr eaLnBrk="1" hangingPunct="1"/>
            <a:endParaRPr lang="en-US" altLang="en-US"/>
          </a:p>
          <a:p>
            <a:pPr eaLnBrk="1" hangingPunct="1"/>
            <a:endParaRPr lang="en-US" altLang="en-US"/>
          </a:p>
          <a:p>
            <a:pPr eaLnBrk="1" hangingPunct="1"/>
            <a:endParaRPr lang="en-US" altLang="en-US"/>
          </a:p>
          <a:p>
            <a:pPr eaLnBrk="1" hangingPunct="1"/>
            <a:r>
              <a:rPr lang="en-US" altLang="en-US"/>
              <a:t>You can recap this information including benefit enhancements by reviewing the </a:t>
            </a:r>
            <a:r>
              <a:rPr lang="en-US" altLang="en-US" i="1"/>
              <a:t>Understanding the Formula </a:t>
            </a:r>
            <a:r>
              <a:rPr lang="en-US" altLang="en-US"/>
              <a:t>fact sheet or video on CalSTRS.com...</a:t>
            </a:r>
          </a:p>
          <a:p>
            <a:pPr eaLnBrk="1" hangingPunct="1"/>
            <a:r>
              <a:rPr lang="en-US" altLang="en-US" b="1"/>
              <a:t>Click. </a:t>
            </a:r>
          </a:p>
        </p:txBody>
      </p:sp>
      <p:sp>
        <p:nvSpPr>
          <p:cNvPr id="72708" name="Slide Number Placeholder 3">
            <a:extLst>
              <a:ext uri="{FF2B5EF4-FFF2-40B4-BE49-F238E27FC236}">
                <a16:creationId xmlns:a16="http://schemas.microsoft.com/office/drawing/2014/main" id="{019B49A8-C086-44BB-8896-B444EC4955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7D2305-7C94-402E-B5BC-2635266E4569}" type="slidenum">
              <a:rPr lang="en-US" altLang="en-US"/>
              <a:pPr/>
              <a:t>24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663C09B-4B51-4786-A348-BF93B18EF3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20AA4E2-EC9D-4698-9803-3E8933E84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Now that we’ve reviewed the entire formula, let’s walk through an example together.</a:t>
            </a:r>
            <a:endParaRPr lang="en-US" altLang="en-US" b="1" dirty="0"/>
          </a:p>
          <a:p>
            <a:pPr eaLnBrk="1" hangingPunct="1"/>
            <a:endParaRPr lang="en-US" altLang="en-US" dirty="0"/>
          </a:p>
          <a:p>
            <a:pPr eaLnBrk="1" hangingPunct="1"/>
            <a:endParaRPr lang="en-US" altLang="en-US" dirty="0"/>
          </a:p>
          <a:p>
            <a:pPr eaLnBrk="1" hangingPunct="1"/>
            <a:r>
              <a:rPr lang="en-US" altLang="en-US" b="1" dirty="0"/>
              <a:t>Click. </a:t>
            </a:r>
          </a:p>
        </p:txBody>
      </p:sp>
      <p:sp>
        <p:nvSpPr>
          <p:cNvPr id="73732" name="Slide Number Placeholder 3">
            <a:extLst>
              <a:ext uri="{FF2B5EF4-FFF2-40B4-BE49-F238E27FC236}">
                <a16:creationId xmlns:a16="http://schemas.microsoft.com/office/drawing/2014/main" id="{1194004B-1FEE-40E7-86F7-3970BE819E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F354DFB-8B8E-46EB-82BF-23CAC45F95AD}" type="slidenum">
              <a:rPr lang="en-US" altLang="en-US"/>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56C6436-B04F-47F3-8683-D40A813185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D5C3E45-0BFF-410C-80E1-75E085611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 a CalSTRS member, you do not contribute to Social Security for your CalSTRS-covered employment. If you anticipate receiving a Social Security benefit from other employment or from a spouse, there are two government rules that can reduce your benefit or leave you with no benefit at all. </a:t>
            </a:r>
          </a:p>
          <a:p>
            <a:pPr eaLnBrk="1" hangingPunct="1"/>
            <a:endParaRPr lang="en-US" altLang="en-US"/>
          </a:p>
          <a:p>
            <a:pPr eaLnBrk="1" hangingPunct="1"/>
            <a:r>
              <a:rPr lang="en-US" altLang="en-US" b="1"/>
              <a:t>Click. </a:t>
            </a:r>
          </a:p>
          <a:p>
            <a:pPr eaLnBrk="1" hangingPunct="1"/>
            <a:r>
              <a:rPr lang="en-US" altLang="en-US"/>
              <a:t>The Windfall Elimination Provision impacts your earned Social Security benefit from employment outside of CalSTRS. The Social Security Administration uses an alternate formula to calculate your benefit. This can reduce your benefit but will not eliminate it.</a:t>
            </a:r>
          </a:p>
          <a:p>
            <a:pPr eaLnBrk="1" hangingPunct="1"/>
            <a:endParaRPr lang="en-US" altLang="en-US"/>
          </a:p>
          <a:p>
            <a:pPr eaLnBrk="1" hangingPunct="1"/>
            <a:r>
              <a:rPr lang="en-US" altLang="en-US" b="1"/>
              <a:t>Click. </a:t>
            </a:r>
          </a:p>
          <a:p>
            <a:pPr eaLnBrk="1" hangingPunct="1"/>
            <a:r>
              <a:rPr lang="en-US" altLang="en-US"/>
              <a:t>The Government Pension Offset impacts your spousal, widow or widower benefit. The Social Security Administration reduces your benefit by two-thirds of your CalSTRS benefit which can eliminate your benefit all together. </a:t>
            </a:r>
          </a:p>
          <a:p>
            <a:pPr eaLnBrk="1" hangingPunct="1"/>
            <a:endParaRPr lang="en-US" altLang="en-US"/>
          </a:p>
          <a:p>
            <a:pPr eaLnBrk="1" hangingPunct="1"/>
            <a:r>
              <a:rPr lang="en-US" altLang="en-US"/>
              <a:t>It’s important to be aware of these rules and contact the Social Security Administration for more information since the estimates on your annual statement don’t reflect these reductions. </a:t>
            </a:r>
          </a:p>
          <a:p>
            <a:pPr eaLnBrk="1" hangingPunct="1"/>
            <a:endParaRPr lang="en-US" altLang="en-US"/>
          </a:p>
          <a:p>
            <a:pPr eaLnBrk="1" hangingPunct="1"/>
            <a:r>
              <a:rPr lang="en-US" altLang="en-US"/>
              <a:t>You can also read learn more by reviewing the </a:t>
            </a:r>
            <a:r>
              <a:rPr lang="en-US" altLang="en-US" i="1"/>
              <a:t>CalSTRS, Social Security and You </a:t>
            </a:r>
            <a:r>
              <a:rPr lang="en-US" altLang="en-US"/>
              <a:t>fact sheet on CalSTRS.com…</a:t>
            </a:r>
          </a:p>
          <a:p>
            <a:pPr eaLnBrk="1" hangingPunct="1"/>
            <a:r>
              <a:rPr lang="en-US" altLang="en-US" b="1"/>
              <a:t>Click.</a:t>
            </a:r>
          </a:p>
          <a:p>
            <a:pPr eaLnBrk="1" hangingPunct="1"/>
            <a:endParaRPr lang="en-US" altLang="en-US"/>
          </a:p>
        </p:txBody>
      </p:sp>
      <p:sp>
        <p:nvSpPr>
          <p:cNvPr id="59396" name="Slide Number Placeholder 3">
            <a:extLst>
              <a:ext uri="{FF2B5EF4-FFF2-40B4-BE49-F238E27FC236}">
                <a16:creationId xmlns:a16="http://schemas.microsoft.com/office/drawing/2014/main" id="{7FC89949-7CC4-4B3B-92E9-04067CBE73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B9F859-5C4B-4399-B1D7-1E48FA17D510}" type="slidenum">
              <a:rPr lang="en-US" altLang="en-US"/>
              <a:pPr/>
              <a:t>5</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C174711-E471-4EA1-82A0-4FB492622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3AFD281-91B1-4252-A34B-6CFECB8D227B}"/>
              </a:ext>
            </a:extLst>
          </p:cNvPr>
          <p:cNvSpPr>
            <a:spLocks noGrp="1"/>
          </p:cNvSpPr>
          <p:nvPr>
            <p:ph type="body" idx="1"/>
          </p:nvPr>
        </p:nvSpPr>
        <p:spPr bwMode="auto">
          <a:xfrm>
            <a:off x="685800" y="4343400"/>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So here we have the formula.</a:t>
            </a:r>
          </a:p>
          <a:p>
            <a:pPr eaLnBrk="1" hangingPunct="1"/>
            <a:endParaRPr lang="en-US" altLang="en-US" dirty="0"/>
          </a:p>
          <a:p>
            <a:pPr eaLnBrk="1" hangingPunct="1"/>
            <a:r>
              <a:rPr lang="en-US" altLang="en-US" b="1" dirty="0"/>
              <a:t>Click.</a:t>
            </a:r>
          </a:p>
          <a:p>
            <a:pPr eaLnBrk="1" hangingPunct="1"/>
            <a:endParaRPr lang="en-US" altLang="en-US" b="1" dirty="0"/>
          </a:p>
          <a:p>
            <a:pPr eaLnBrk="1" hangingPunct="1"/>
            <a:r>
              <a:rPr lang="en-US" altLang="en-US" dirty="0"/>
              <a:t>For the sake of this example, we know Laura has 3 years of service credit. Since she is working full-time we can assume she will earn 32 more years of service credit by retirement for a total of 35 years. </a:t>
            </a:r>
          </a:p>
          <a:p>
            <a:pPr eaLnBrk="1" hangingPunct="1"/>
            <a:endParaRPr lang="en-US" altLang="en-US" dirty="0"/>
          </a:p>
          <a:p>
            <a:pPr eaLnBrk="1" hangingPunct="1"/>
            <a:r>
              <a:rPr lang="en-US" altLang="en-US" b="1" dirty="0"/>
              <a:t>Click. </a:t>
            </a:r>
          </a:p>
          <a:p>
            <a:pPr eaLnBrk="1" hangingPunct="1"/>
            <a:r>
              <a:rPr lang="en-US" altLang="en-US" dirty="0"/>
              <a:t>Laura is a CalSTRS 2% at 62 member, her age factor would be 2 percent when she retires at age 62.</a:t>
            </a:r>
          </a:p>
          <a:p>
            <a:pPr eaLnBrk="1" hangingPunct="1"/>
            <a:endParaRPr lang="en-US" altLang="en-US" dirty="0"/>
          </a:p>
          <a:p>
            <a:pPr eaLnBrk="1" hangingPunct="1">
              <a:spcBef>
                <a:spcPct val="0"/>
              </a:spcBef>
            </a:pPr>
            <a:r>
              <a:rPr lang="en-US" altLang="en-US" b="1" dirty="0"/>
              <a:t>Click. </a:t>
            </a:r>
            <a:endParaRPr lang="en-US" altLang="en-US" dirty="0"/>
          </a:p>
          <a:p>
            <a:pPr eaLnBrk="1" hangingPunct="1"/>
            <a:r>
              <a:rPr lang="en-US" altLang="en-US" dirty="0"/>
              <a:t>Using the figure we calculated earlier, we’ll use a final compensation of $5,050.  </a:t>
            </a:r>
          </a:p>
          <a:p>
            <a:pPr eaLnBrk="1" hangingPunct="1"/>
            <a:endParaRPr lang="en-US" altLang="en-US" dirty="0"/>
          </a:p>
          <a:p>
            <a:pPr eaLnBrk="1" hangingPunct="1"/>
            <a:endParaRPr lang="en-US" altLang="en-US" dirty="0"/>
          </a:p>
          <a:p>
            <a:pPr eaLnBrk="1" hangingPunct="1"/>
            <a:r>
              <a:rPr lang="en-US" altLang="en-US" b="1" dirty="0"/>
              <a:t>Click. </a:t>
            </a:r>
          </a:p>
          <a:p>
            <a:pPr eaLnBrk="1" hangingPunct="1"/>
            <a:r>
              <a:rPr lang="en-US" altLang="en-US" dirty="0"/>
              <a:t>When we plug these figures into the formula, we get a retirement benefit of $3,535. </a:t>
            </a:r>
          </a:p>
          <a:p>
            <a:pPr eaLnBrk="1" hangingPunct="1"/>
            <a:endParaRPr lang="en-US" altLang="en-US" dirty="0"/>
          </a:p>
          <a:p>
            <a:pPr eaLnBrk="1" hangingPunct="1"/>
            <a:r>
              <a:rPr lang="en-US" altLang="en-US" dirty="0"/>
              <a:t>Your </a:t>
            </a:r>
            <a:r>
              <a:rPr lang="en-US" altLang="en-US" i="1" dirty="0"/>
              <a:t>Retirement Progress Report </a:t>
            </a:r>
            <a:r>
              <a:rPr lang="en-US" altLang="en-US" dirty="0"/>
              <a:t>will contain estimates based on information we have on file once you reach age 45. If you want to calculate your benefit in the interim or look at different retirement scenarios, you can use the </a:t>
            </a:r>
            <a:r>
              <a:rPr lang="en-US" altLang="en-US" i="1" dirty="0"/>
              <a:t>Retirement Benefits Calculator</a:t>
            </a:r>
            <a:r>
              <a:rPr lang="en-US" altLang="en-US" dirty="0"/>
              <a:t> on CalSTRS.com… </a:t>
            </a:r>
          </a:p>
          <a:p>
            <a:pPr eaLnBrk="1" hangingPunct="1"/>
            <a:r>
              <a:rPr lang="en-US" altLang="en-US" b="1" dirty="0"/>
              <a:t>Click. </a:t>
            </a:r>
          </a:p>
          <a:p>
            <a:pPr eaLnBrk="1" hangingPunct="1"/>
            <a:endParaRPr lang="en-US" altLang="en-US" dirty="0"/>
          </a:p>
        </p:txBody>
      </p:sp>
      <p:sp>
        <p:nvSpPr>
          <p:cNvPr id="74756" name="Slide Number Placeholder 3">
            <a:extLst>
              <a:ext uri="{FF2B5EF4-FFF2-40B4-BE49-F238E27FC236}">
                <a16:creationId xmlns:a16="http://schemas.microsoft.com/office/drawing/2014/main" id="{606A779F-A0EC-44CC-9184-B3F065D35D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54BBE5-30DA-4FD5-9A41-A126D4AD519A}" type="slidenum">
              <a:rPr lang="en-US" altLang="en-US"/>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C620FBB-CDB7-42EF-92B9-E41E4E0B85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50A229A-EE48-4814-A725-69C97B14BE3C}"/>
              </a:ext>
            </a:extLst>
          </p:cNvPr>
          <p:cNvSpPr>
            <a:spLocks noGrp="1"/>
          </p:cNvSpPr>
          <p:nvPr>
            <p:ph type="body" idx="1"/>
          </p:nvPr>
        </p:nvSpPr>
        <p:spPr bwMode="auto">
          <a:xfrm>
            <a:off x="685800" y="4343400"/>
            <a:ext cx="5486400" cy="4522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You can increase your monthly benefit by increasing any part of the formula </a:t>
            </a:r>
          </a:p>
          <a:p>
            <a:pPr eaLnBrk="1" hangingPunct="1"/>
            <a:r>
              <a:rPr lang="en-US" altLang="en-US" dirty="0"/>
              <a:t>– Your service credit, your age factor or your final compensation. </a:t>
            </a:r>
          </a:p>
          <a:p>
            <a:pPr eaLnBrk="1" hangingPunct="1"/>
            <a:endParaRPr lang="en-US" altLang="en-US" dirty="0"/>
          </a:p>
          <a:p>
            <a:pPr eaLnBrk="1" hangingPunct="1"/>
            <a:r>
              <a:rPr lang="en-US" altLang="en-US" b="1" dirty="0"/>
              <a:t>Click. </a:t>
            </a:r>
          </a:p>
          <a:p>
            <a:pPr eaLnBrk="1" hangingPunct="1"/>
            <a:r>
              <a:rPr lang="en-US" altLang="en-US" dirty="0"/>
              <a:t>You can increase your service credit by working longer, purchasing permissive service credit such as unpaid medical or family leaves, sabbatical or time from an out-state-system you wont receive a benefit from. You can also redeposit or buy back service you lost when you took a refund of your contributions. </a:t>
            </a:r>
          </a:p>
          <a:p>
            <a:pPr eaLnBrk="1" hangingPunct="1"/>
            <a:endParaRPr lang="en-US" altLang="en-US" dirty="0"/>
          </a:p>
          <a:p>
            <a:pPr eaLnBrk="1" hangingPunct="1"/>
            <a:r>
              <a:rPr lang="en-US" altLang="en-US" dirty="0"/>
              <a:t>If you’re interested in purchasing service credit, read the </a:t>
            </a:r>
            <a:r>
              <a:rPr lang="en-US" altLang="en-US" i="1" dirty="0"/>
              <a:t>Purchase Additional Service Credit</a:t>
            </a:r>
            <a:r>
              <a:rPr lang="en-US" altLang="en-US" dirty="0"/>
              <a:t> booklet and use the calculators on CalSTRS.com to estimate the cost of your purchase and the increase to your benefit. </a:t>
            </a:r>
          </a:p>
          <a:p>
            <a:pPr eaLnBrk="1" hangingPunct="1"/>
            <a:endParaRPr lang="en-US" altLang="en-US" dirty="0"/>
          </a:p>
          <a:p>
            <a:pPr eaLnBrk="1" hangingPunct="1"/>
            <a:r>
              <a:rPr lang="en-US" altLang="en-US" b="1" dirty="0"/>
              <a:t>Click. </a:t>
            </a:r>
          </a:p>
          <a:p>
            <a:pPr eaLnBrk="1" hangingPunct="1"/>
            <a:r>
              <a:rPr lang="en-US" altLang="en-US" dirty="0"/>
              <a:t>You can increase your age factor by working longer or, if you stop working and don’t need to collect your benefit right away, wait to retire until you reach the maximum age factor. </a:t>
            </a:r>
          </a:p>
          <a:p>
            <a:pPr eaLnBrk="1" hangingPunct="1"/>
            <a:endParaRPr lang="en-US" altLang="en-US" dirty="0"/>
          </a:p>
          <a:p>
            <a:pPr eaLnBrk="1" hangingPunct="1"/>
            <a:r>
              <a:rPr lang="en-US" altLang="en-US" b="1" dirty="0"/>
              <a:t>Click. </a:t>
            </a:r>
          </a:p>
          <a:p>
            <a:pPr eaLnBrk="1" hangingPunct="1"/>
            <a:r>
              <a:rPr lang="en-US" altLang="en-US" dirty="0"/>
              <a:t>Finally, you can increase your final compensation by working at higher pay rates. If you’re working in multiple positions it can be advantageous to stop working in your lower paying positions as you approach retirement in order to increase your final compensation. </a:t>
            </a:r>
          </a:p>
          <a:p>
            <a:pPr eaLnBrk="1" hangingPunct="1"/>
            <a:endParaRPr lang="en-US" altLang="en-US" dirty="0"/>
          </a:p>
          <a:p>
            <a:pPr eaLnBrk="1" hangingPunct="1"/>
            <a:r>
              <a:rPr lang="en-US" altLang="en-US" b="1" dirty="0"/>
              <a:t>Click. </a:t>
            </a:r>
          </a:p>
        </p:txBody>
      </p:sp>
      <p:sp>
        <p:nvSpPr>
          <p:cNvPr id="75780" name="Slide Number Placeholder 3">
            <a:extLst>
              <a:ext uri="{FF2B5EF4-FFF2-40B4-BE49-F238E27FC236}">
                <a16:creationId xmlns:a16="http://schemas.microsoft.com/office/drawing/2014/main" id="{235CA8B0-BE67-4E85-99E7-D311331326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D5BE3C-68B0-4083-BC48-6D68EC92119C}" type="slidenum">
              <a:rPr lang="en-US" altLang="en-US"/>
              <a:pPr/>
              <a:t>28</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01CD78C-D3D1-410C-81CC-A42864784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5B36988-0A6C-4E39-8622-55689C62E0E8}"/>
              </a:ext>
            </a:extLst>
          </p:cNvPr>
          <p:cNvSpPr>
            <a:spLocks noGrp="1"/>
          </p:cNvSpPr>
          <p:nvPr>
            <p:ph type="body" idx="1"/>
          </p:nvPr>
        </p:nvSpPr>
        <p:spPr bwMode="auto">
          <a:xfrm>
            <a:off x="685800" y="4343400"/>
            <a:ext cx="54864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On average, the CalSTRS retirement benefit replaces about 50 percent of a members final compensation. </a:t>
            </a:r>
          </a:p>
          <a:p>
            <a:pPr eaLnBrk="1" hangingPunct="1"/>
            <a:endParaRPr lang="en-US" altLang="en-US" dirty="0"/>
          </a:p>
          <a:p>
            <a:pPr eaLnBrk="1" hangingPunct="1"/>
            <a:r>
              <a:rPr lang="en-US" altLang="en-US" b="1" dirty="0"/>
              <a:t>Click. </a:t>
            </a:r>
          </a:p>
        </p:txBody>
      </p:sp>
      <p:sp>
        <p:nvSpPr>
          <p:cNvPr id="76804" name="Slide Number Placeholder 3">
            <a:extLst>
              <a:ext uri="{FF2B5EF4-FFF2-40B4-BE49-F238E27FC236}">
                <a16:creationId xmlns:a16="http://schemas.microsoft.com/office/drawing/2014/main" id="{723A29DA-64CA-4DDB-BD99-19CEE4F5B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764CF8-6BC1-4068-B0D8-638B35C9D3A7}" type="slidenum">
              <a:rPr lang="en-US" altLang="en-US"/>
              <a:pPr/>
              <a:t>29</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01CD78C-D3D1-410C-81CC-A42864784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5B36988-0A6C-4E39-8622-55689C62E0E8}"/>
              </a:ext>
            </a:extLst>
          </p:cNvPr>
          <p:cNvSpPr>
            <a:spLocks noGrp="1"/>
          </p:cNvSpPr>
          <p:nvPr>
            <p:ph type="body" idx="1"/>
          </p:nvPr>
        </p:nvSpPr>
        <p:spPr bwMode="auto">
          <a:xfrm>
            <a:off x="685800" y="4343400"/>
            <a:ext cx="54864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You can calculate your own replacement ratio by multiplying your service credit by your age factor. </a:t>
            </a:r>
          </a:p>
          <a:p>
            <a:pPr eaLnBrk="1" hangingPunct="1"/>
            <a:endParaRPr lang="en-US" altLang="en-US" dirty="0"/>
          </a:p>
          <a:p>
            <a:pPr eaLnBrk="1" hangingPunct="1"/>
            <a:r>
              <a:rPr lang="en-US" altLang="en-US" b="1" dirty="0"/>
              <a:t>Click. </a:t>
            </a:r>
          </a:p>
        </p:txBody>
      </p:sp>
      <p:sp>
        <p:nvSpPr>
          <p:cNvPr id="76804" name="Slide Number Placeholder 3">
            <a:extLst>
              <a:ext uri="{FF2B5EF4-FFF2-40B4-BE49-F238E27FC236}">
                <a16:creationId xmlns:a16="http://schemas.microsoft.com/office/drawing/2014/main" id="{723A29DA-64CA-4DDB-BD99-19CEE4F5B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764CF8-6BC1-4068-B0D8-638B35C9D3A7}" type="slidenum">
              <a:rPr lang="en-US" altLang="en-US"/>
              <a:pPr/>
              <a:t>30</a:t>
            </a:fld>
            <a:endParaRPr lang="en-US" altLang="en-US"/>
          </a:p>
        </p:txBody>
      </p:sp>
    </p:spTree>
    <p:extLst>
      <p:ext uri="{BB962C8B-B14F-4D97-AF65-F5344CB8AC3E}">
        <p14:creationId xmlns:p14="http://schemas.microsoft.com/office/powerpoint/2010/main" val="377064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01CD78C-D3D1-410C-81CC-A42864784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5B36988-0A6C-4E39-8622-55689C62E0E8}"/>
              </a:ext>
            </a:extLst>
          </p:cNvPr>
          <p:cNvSpPr>
            <a:spLocks noGrp="1"/>
          </p:cNvSpPr>
          <p:nvPr>
            <p:ph type="body" idx="1"/>
          </p:nvPr>
        </p:nvSpPr>
        <p:spPr bwMode="auto">
          <a:xfrm>
            <a:off x="685800" y="4343400"/>
            <a:ext cx="54864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Laura’s case, her service credit at retirement would be 35 and her age factor would be 2%</a:t>
            </a:r>
          </a:p>
          <a:p>
            <a:pPr eaLnBrk="1" hangingPunct="1"/>
            <a:endParaRPr lang="en-US" altLang="en-US" dirty="0"/>
          </a:p>
          <a:p>
            <a:pPr eaLnBrk="1" hangingPunct="1"/>
            <a:r>
              <a:rPr lang="en-US" altLang="en-US" b="1" dirty="0"/>
              <a:t>Click. </a:t>
            </a:r>
          </a:p>
        </p:txBody>
      </p:sp>
      <p:sp>
        <p:nvSpPr>
          <p:cNvPr id="76804" name="Slide Number Placeholder 3">
            <a:extLst>
              <a:ext uri="{FF2B5EF4-FFF2-40B4-BE49-F238E27FC236}">
                <a16:creationId xmlns:a16="http://schemas.microsoft.com/office/drawing/2014/main" id="{723A29DA-64CA-4DDB-BD99-19CEE4F5B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764CF8-6BC1-4068-B0D8-638B35C9D3A7}" type="slidenum">
              <a:rPr lang="en-US" altLang="en-US"/>
              <a:pPr/>
              <a:t>31</a:t>
            </a:fld>
            <a:endParaRPr lang="en-US" altLang="en-US"/>
          </a:p>
        </p:txBody>
      </p:sp>
    </p:spTree>
    <p:extLst>
      <p:ext uri="{BB962C8B-B14F-4D97-AF65-F5344CB8AC3E}">
        <p14:creationId xmlns:p14="http://schemas.microsoft.com/office/powerpoint/2010/main" val="255405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01CD78C-D3D1-410C-81CC-A42864784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5B36988-0A6C-4E39-8622-55689C62E0E8}"/>
              </a:ext>
            </a:extLst>
          </p:cNvPr>
          <p:cNvSpPr>
            <a:spLocks noGrp="1"/>
          </p:cNvSpPr>
          <p:nvPr>
            <p:ph type="body" idx="1"/>
          </p:nvPr>
        </p:nvSpPr>
        <p:spPr bwMode="auto">
          <a:xfrm>
            <a:off x="685800" y="4343400"/>
            <a:ext cx="54864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gives her a replacement ratio of 70%. In other words, her retirement benefit will replace about 70% of her final compensation. </a:t>
            </a:r>
          </a:p>
          <a:p>
            <a:pPr eaLnBrk="1" hangingPunct="1"/>
            <a:endParaRPr lang="en-US" altLang="en-US" dirty="0"/>
          </a:p>
          <a:p>
            <a:pPr eaLnBrk="1" hangingPunct="1"/>
            <a:r>
              <a:rPr lang="en-US" altLang="en-US" b="1" dirty="0"/>
              <a:t>Click. </a:t>
            </a:r>
          </a:p>
        </p:txBody>
      </p:sp>
      <p:sp>
        <p:nvSpPr>
          <p:cNvPr id="76804" name="Slide Number Placeholder 3">
            <a:extLst>
              <a:ext uri="{FF2B5EF4-FFF2-40B4-BE49-F238E27FC236}">
                <a16:creationId xmlns:a16="http://schemas.microsoft.com/office/drawing/2014/main" id="{723A29DA-64CA-4DDB-BD99-19CEE4F5B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764CF8-6BC1-4068-B0D8-638B35C9D3A7}" type="slidenum">
              <a:rPr lang="en-US" altLang="en-US"/>
              <a:pPr/>
              <a:t>32</a:t>
            </a:fld>
            <a:endParaRPr lang="en-US" altLang="en-US"/>
          </a:p>
        </p:txBody>
      </p:sp>
    </p:spTree>
    <p:extLst>
      <p:ext uri="{BB962C8B-B14F-4D97-AF65-F5344CB8AC3E}">
        <p14:creationId xmlns:p14="http://schemas.microsoft.com/office/powerpoint/2010/main" val="3180123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01CD78C-D3D1-410C-81CC-A42864784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5B36988-0A6C-4E39-8622-55689C62E0E8}"/>
              </a:ext>
            </a:extLst>
          </p:cNvPr>
          <p:cNvSpPr>
            <a:spLocks noGrp="1"/>
          </p:cNvSpPr>
          <p:nvPr>
            <p:ph type="body" idx="1"/>
          </p:nvPr>
        </p:nvSpPr>
        <p:spPr bwMode="auto">
          <a:xfrm>
            <a:off x="685800" y="4343400"/>
            <a:ext cx="54864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Financial experts recommend replacing about 80-90 percent of your income to maintain your current standard of living. You will need to rely on your savings and investments to fill the gap between your monthly retirement benefit and your retirement income goals. Start planning ahead by estimating your expenses in retirement and researching the supplemental plans and income sources available to you.</a:t>
            </a:r>
          </a:p>
          <a:p>
            <a:pPr eaLnBrk="1" hangingPunct="1"/>
            <a:endParaRPr lang="en-US" altLang="en-US" dirty="0"/>
          </a:p>
          <a:p>
            <a:pPr eaLnBrk="1" hangingPunct="1"/>
            <a:r>
              <a:rPr lang="en-US" altLang="en-US" dirty="0"/>
              <a:t>Keep in mind CalSTRS is a hybrid system with three different programs…</a:t>
            </a:r>
          </a:p>
          <a:p>
            <a:pPr eaLnBrk="1" hangingPunct="1"/>
            <a:r>
              <a:rPr lang="en-US" altLang="en-US" b="1" dirty="0"/>
              <a:t>Click. </a:t>
            </a:r>
          </a:p>
        </p:txBody>
      </p:sp>
      <p:sp>
        <p:nvSpPr>
          <p:cNvPr id="76804" name="Slide Number Placeholder 3">
            <a:extLst>
              <a:ext uri="{FF2B5EF4-FFF2-40B4-BE49-F238E27FC236}">
                <a16:creationId xmlns:a16="http://schemas.microsoft.com/office/drawing/2014/main" id="{723A29DA-64CA-4DDB-BD99-19CEE4F5B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764CF8-6BC1-4068-B0D8-638B35C9D3A7}" type="slidenum">
              <a:rPr lang="en-US" altLang="en-US"/>
              <a:pPr/>
              <a:t>33</a:t>
            </a:fld>
            <a:endParaRPr lang="en-US" altLang="en-US"/>
          </a:p>
        </p:txBody>
      </p:sp>
    </p:spTree>
    <p:extLst>
      <p:ext uri="{BB962C8B-B14F-4D97-AF65-F5344CB8AC3E}">
        <p14:creationId xmlns:p14="http://schemas.microsoft.com/office/powerpoint/2010/main" val="392145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5C8F937-A4A4-4C8F-AB2F-D14C82DEB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ED9137-A42A-4440-A69F-39BB2F6C76EB}"/>
              </a:ext>
            </a:extLst>
          </p:cNvPr>
          <p:cNvSpPr>
            <a:spLocks noGrp="1"/>
          </p:cNvSpPr>
          <p:nvPr>
            <p:ph type="body" idx="1"/>
          </p:nvPr>
        </p:nvSpPr>
        <p:spPr/>
        <p:txBody>
          <a:bodyPr/>
          <a:lstStyle/>
          <a:p>
            <a:pPr defTabSz="257129" eaLnBrk="1" hangingPunct="1">
              <a:defRPr/>
            </a:pPr>
            <a:r>
              <a:rPr lang="en-US" sz="1200" dirty="0">
                <a:ea typeface="+mn-ea"/>
              </a:rPr>
              <a:t>Up to this point, everything we’ve talked about is only the Defined Benefit Program.</a:t>
            </a:r>
          </a:p>
          <a:p>
            <a:pPr defTabSz="257129" eaLnBrk="1" hangingPunct="1">
              <a:defRPr/>
            </a:pPr>
            <a:r>
              <a:rPr lang="en-US" sz="1200" dirty="0">
                <a:ea typeface="+mn-ea"/>
              </a:rPr>
              <a:t> </a:t>
            </a:r>
          </a:p>
          <a:p>
            <a:pPr defTabSz="257129" eaLnBrk="1" hangingPunct="1">
              <a:defRPr/>
            </a:pPr>
            <a:endParaRPr lang="en-US" dirty="0"/>
          </a:p>
          <a:p>
            <a:pPr marL="0" marR="0" lvl="0" indent="0" algn="l" defTabSz="257129" rtl="0" eaLnBrk="1" fontAlgn="auto" latinLnBrk="0" hangingPunct="1">
              <a:lnSpc>
                <a:spcPct val="100000"/>
              </a:lnSpc>
              <a:spcBef>
                <a:spcPts val="0"/>
              </a:spcBef>
              <a:spcAft>
                <a:spcPts val="0"/>
              </a:spcAft>
              <a:buClrTx/>
              <a:buSzTx/>
              <a:buFontTx/>
              <a:buNone/>
              <a:tabLst/>
              <a:defRPr/>
            </a:pPr>
            <a:r>
              <a:rPr lang="en-US" altLang="en-US" b="1" dirty="0"/>
              <a:t>Click. </a:t>
            </a:r>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r>
              <a:rPr lang="en-US" dirty="0"/>
              <a:t>Your membership also includes a Defined Benefit Supplement account…</a:t>
            </a:r>
          </a:p>
          <a:p>
            <a:pPr defTabSz="257129" eaLnBrk="1" hangingPunct="1">
              <a:defRPr/>
            </a:pPr>
            <a:r>
              <a:rPr lang="en-US" b="1" dirty="0"/>
              <a:t>Click</a:t>
            </a:r>
            <a:r>
              <a:rPr lang="en-US" dirty="0"/>
              <a:t>. </a:t>
            </a:r>
          </a:p>
        </p:txBody>
      </p:sp>
      <p:sp>
        <p:nvSpPr>
          <p:cNvPr id="77828" name="Slide Number Placeholder 3">
            <a:extLst>
              <a:ext uri="{FF2B5EF4-FFF2-40B4-BE49-F238E27FC236}">
                <a16:creationId xmlns:a16="http://schemas.microsoft.com/office/drawing/2014/main" id="{5BED70EB-4878-464E-98AF-385956546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6E18C8-865E-4D67-AFFE-AB50FAFF20DE}" type="slidenum">
              <a:rPr lang="en-US" altLang="en-US"/>
              <a:pPr/>
              <a:t>34</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373F3ED-3238-4321-8A15-59EF5D19F1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7FA34D18-B995-4FAF-86E4-D44C975238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Defined Benefit Supplement account is a cash balance account that offers guaranteed benefits based on your contributions and credits. </a:t>
            </a:r>
          </a:p>
          <a:p>
            <a:pPr eaLnBrk="1" hangingPunct="1"/>
            <a:endParaRPr lang="en-US" altLang="en-US" dirty="0"/>
          </a:p>
          <a:p>
            <a:pPr eaLnBrk="1" hangingPunct="1"/>
            <a:r>
              <a:rPr lang="en-US" altLang="en-US" dirty="0"/>
              <a:t>The Defined Benefit Supplement Program was created back in 2001. Between 2001 and 2010 we redirected a quarter of your monthly contribution to this account to give you additional income in retirement. </a:t>
            </a:r>
          </a:p>
          <a:p>
            <a:pPr eaLnBrk="1" hangingPunct="1"/>
            <a:endParaRPr lang="en-US" altLang="en-US" dirty="0"/>
          </a:p>
          <a:p>
            <a:pPr eaLnBrk="1" hangingPunct="1"/>
            <a:r>
              <a:rPr lang="en-US" altLang="en-US" b="1" dirty="0"/>
              <a:t>Click. </a:t>
            </a:r>
          </a:p>
          <a:p>
            <a:pPr eaLnBrk="1" hangingPunct="1"/>
            <a:endParaRPr lang="en-US" altLang="en-US" b="1" dirty="0"/>
          </a:p>
          <a:p>
            <a:pPr eaLnBrk="1" hangingPunct="1"/>
            <a:r>
              <a:rPr lang="en-US" altLang="en-US" dirty="0"/>
              <a:t>You also contribute to this account by working anything above one year of service credit (such as summer school, coaching, yearbook, etc.). 8 percent of your and your employers contributions for service in excess of one year go into your Defined Benefit Supplement account. Your account also gains a guaranteed interest rate each year. </a:t>
            </a:r>
          </a:p>
          <a:p>
            <a:pPr eaLnBrk="1" hangingPunct="1"/>
            <a:endParaRPr lang="en-US" altLang="en-US" dirty="0"/>
          </a:p>
          <a:p>
            <a:pPr eaLnBrk="1" hangingPunct="1"/>
            <a:endParaRPr lang="en-US" altLang="en-US" dirty="0"/>
          </a:p>
          <a:p>
            <a:pPr eaLnBrk="1" hangingPunct="1"/>
            <a:r>
              <a:rPr lang="en-US" altLang="en-US" b="1" dirty="0"/>
              <a:t>Click.  </a:t>
            </a:r>
          </a:p>
        </p:txBody>
      </p:sp>
      <p:sp>
        <p:nvSpPr>
          <p:cNvPr id="78852" name="Slide Number Placeholder 3">
            <a:extLst>
              <a:ext uri="{FF2B5EF4-FFF2-40B4-BE49-F238E27FC236}">
                <a16:creationId xmlns:a16="http://schemas.microsoft.com/office/drawing/2014/main" id="{00ACCBB4-E499-46CB-AFED-AE3DA74E1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ACD1C6-722B-4E70-9C57-EC1635187664}" type="slidenum">
              <a:rPr lang="en-US" altLang="en-US"/>
              <a:pPr/>
              <a:t>35</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730ECF4-AD56-4108-B7A1-09C821E4E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BFE9A26-AA64-4401-8328-97FAC84C2E20}"/>
              </a:ext>
            </a:extLst>
          </p:cNvPr>
          <p:cNvSpPr>
            <a:spLocks noGrp="1"/>
          </p:cNvSpPr>
          <p:nvPr>
            <p:ph type="body" idx="1"/>
          </p:nvPr>
        </p:nvSpPr>
        <p:spPr/>
        <p:txBody>
          <a:bodyPr/>
          <a:lstStyle/>
          <a:p>
            <a:pPr defTabSz="257129" eaLnBrk="1" hangingPunct="1">
              <a:defRPr/>
            </a:pPr>
            <a:r>
              <a:rPr lang="en-US" dirty="0"/>
              <a:t>At retirement, you will have to decide how you want to receive these funds. </a:t>
            </a:r>
          </a:p>
          <a:p>
            <a:pPr defTabSz="257129" eaLnBrk="1" hangingPunct="1">
              <a:defRPr/>
            </a:pPr>
            <a:endParaRPr lang="en-US" dirty="0"/>
          </a:p>
          <a:p>
            <a:pPr defTabSz="257129" eaLnBrk="1" hangingPunct="1">
              <a:defRPr/>
            </a:pPr>
            <a:r>
              <a:rPr lang="en-US" dirty="0"/>
              <a:t>You can take them in a lump-sum, annuitize them or do a combination of the two. </a:t>
            </a:r>
          </a:p>
          <a:p>
            <a:pPr defTabSz="257129" eaLnBrk="1" hangingPunct="1">
              <a:defRPr/>
            </a:pPr>
            <a:endParaRPr lang="en-US" dirty="0"/>
          </a:p>
          <a:p>
            <a:pPr defTabSz="257129" eaLnBrk="1" hangingPunct="1">
              <a:defRPr/>
            </a:pPr>
            <a:r>
              <a:rPr lang="en-US" dirty="0"/>
              <a:t>There are several tax considerations for this account so it’s a good idea to review the </a:t>
            </a:r>
            <a:r>
              <a:rPr lang="en-US" i="1" dirty="0"/>
              <a:t>Defined Benefit Supplement </a:t>
            </a:r>
            <a:r>
              <a:rPr lang="en-US" dirty="0"/>
              <a:t>video series on CalSTRS.com and discuss your choices for this account with your financial representative as you near retirement. </a:t>
            </a:r>
          </a:p>
          <a:p>
            <a:pPr defTabSz="257129" eaLnBrk="1" hangingPunct="1">
              <a:defRPr/>
            </a:pPr>
            <a:endParaRPr lang="en-US" dirty="0"/>
          </a:p>
          <a:p>
            <a:pPr defTabSz="257129" eaLnBrk="1" hangingPunct="1">
              <a:defRPr/>
            </a:pPr>
            <a:r>
              <a:rPr lang="en-US" sz="1200" dirty="0">
                <a:ea typeface="+mn-ea"/>
              </a:rPr>
              <a:t>You may want to consider rolling the Defined Benefit Supplement account funds into a qualified plan... </a:t>
            </a:r>
          </a:p>
          <a:p>
            <a:pPr defTabSz="257129" eaLnBrk="1" hangingPunct="1">
              <a:defRPr/>
            </a:pPr>
            <a:r>
              <a:rPr lang="en-US" sz="1200" b="1" dirty="0">
                <a:ea typeface="+mn-ea"/>
              </a:rPr>
              <a:t>Click.</a:t>
            </a:r>
            <a:endParaRPr lang="en-US" sz="1200" dirty="0">
              <a:ea typeface="+mn-ea"/>
            </a:endParaRPr>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endParaRPr lang="en-US" dirty="0"/>
          </a:p>
        </p:txBody>
      </p:sp>
      <p:sp>
        <p:nvSpPr>
          <p:cNvPr id="79876" name="Slide Number Placeholder 3">
            <a:extLst>
              <a:ext uri="{FF2B5EF4-FFF2-40B4-BE49-F238E27FC236}">
                <a16:creationId xmlns:a16="http://schemas.microsoft.com/office/drawing/2014/main" id="{C793B88D-79CF-4DEC-A4AC-79D62CD926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CA34F4-9C0F-4B82-8578-FBC45727173F}" type="slidenum">
              <a:rPr lang="en-US" altLang="en-US"/>
              <a:pPr/>
              <a:t>36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01E4E1F-00D3-460A-854D-6EF3375C1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488D815-7ADE-48D0-A4BD-FFBC6655FD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CalSTRS.com is our public website where you can learn more about us and your benefits. </a:t>
            </a:r>
          </a:p>
          <a:p>
            <a:pPr eaLnBrk="1" hangingPunct="1"/>
            <a:endParaRPr lang="en-US" altLang="en-US" dirty="0"/>
          </a:p>
          <a:p>
            <a:pPr eaLnBrk="1" hangingPunct="1"/>
            <a:r>
              <a:rPr lang="en-US" altLang="en-US" dirty="0"/>
              <a:t>You can download forms and publications, access retirement benefit calculators and even watch short educational videos to recap the information we will be covering today. </a:t>
            </a:r>
          </a:p>
          <a:p>
            <a:pPr eaLnBrk="1" hangingPunct="1"/>
            <a:endParaRPr lang="en-US" altLang="en-US" dirty="0"/>
          </a:p>
          <a:p>
            <a:pPr eaLnBrk="1" hangingPunct="1"/>
            <a:r>
              <a:rPr lang="en-US" altLang="en-US" b="1" dirty="0"/>
              <a:t>Click. </a:t>
            </a:r>
          </a:p>
          <a:p>
            <a:pPr eaLnBrk="1" hangingPunct="1"/>
            <a:endParaRPr lang="en-US" altLang="en-US" dirty="0"/>
          </a:p>
        </p:txBody>
      </p:sp>
      <p:sp>
        <p:nvSpPr>
          <p:cNvPr id="60420" name="Slide Number Placeholder 3">
            <a:extLst>
              <a:ext uri="{FF2B5EF4-FFF2-40B4-BE49-F238E27FC236}">
                <a16:creationId xmlns:a16="http://schemas.microsoft.com/office/drawing/2014/main" id="{591AFD36-E82C-40E4-98E0-35E32D0744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4AEC7B-F604-4EFD-B8EB-671B0CBB2788}" type="slidenum">
              <a:rPr lang="en-US" altLang="en-US"/>
              <a:pPr/>
              <a:t>7</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A860D35-64D7-4EB4-8D4A-B3373F323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605160-CB6B-4DAD-8B32-4BA3B1F58891}"/>
              </a:ext>
            </a:extLst>
          </p:cNvPr>
          <p:cNvSpPr>
            <a:spLocks noGrp="1"/>
          </p:cNvSpPr>
          <p:nvPr>
            <p:ph type="body" idx="1"/>
          </p:nvPr>
        </p:nvSpPr>
        <p:spPr/>
        <p:txBody>
          <a:bodyPr/>
          <a:lstStyle/>
          <a:p>
            <a:pPr defTabSz="257129" eaLnBrk="1" hangingPunct="1">
              <a:defRPr/>
            </a:pPr>
            <a:r>
              <a:rPr lang="en-US" sz="1200" dirty="0">
                <a:ea typeface="+mn-ea"/>
              </a:rPr>
              <a:t>This brings up the third part of the CalSTRS hybrid. You can roll your Defined Benefit Supplement funds into a CalSTRS Pension2 account, or you can also roll over funds from an existing plan you might have. Our Pension2 representatives are not paid on commission and can offer you nonbiased advice on what accounts may be a good fit for you and if rolling funds over is in your best interest.</a:t>
            </a:r>
          </a:p>
          <a:p>
            <a:pPr defTabSz="257129" eaLnBrk="1" hangingPunct="1">
              <a:defRPr/>
            </a:pPr>
            <a:endParaRPr lang="en-US" dirty="0"/>
          </a:p>
          <a:p>
            <a:pPr defTabSz="257129" eaLnBrk="1" hangingPunct="1">
              <a:defRPr/>
            </a:pPr>
            <a:r>
              <a:rPr lang="en-US" b="1" dirty="0"/>
              <a:t>Click. </a:t>
            </a:r>
            <a:endParaRPr lang="en-US" dirty="0"/>
          </a:p>
        </p:txBody>
      </p:sp>
      <p:sp>
        <p:nvSpPr>
          <p:cNvPr id="80900" name="Slide Number Placeholder 3">
            <a:extLst>
              <a:ext uri="{FF2B5EF4-FFF2-40B4-BE49-F238E27FC236}">
                <a16:creationId xmlns:a16="http://schemas.microsoft.com/office/drawing/2014/main" id="{BCE73978-96F1-42FD-98A3-7B5EC6E62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2941C2-0FC4-43F3-BCEA-17477E416920}" type="slidenum">
              <a:rPr lang="en-US" altLang="en-US"/>
              <a:pPr/>
              <a:t>37</a:t>
            </a:fld>
            <a:endParaRPr lang="en-US" altLang="en-US"/>
          </a:p>
        </p:txBody>
      </p:sp>
    </p:spTree>
    <p:extLst>
      <p:ext uri="{BB962C8B-B14F-4D97-AF65-F5344CB8AC3E}">
        <p14:creationId xmlns:p14="http://schemas.microsoft.com/office/powerpoint/2010/main" val="2050105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A860D35-64D7-4EB4-8D4A-B3373F323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605160-CB6B-4DAD-8B32-4BA3B1F58891}"/>
              </a:ext>
            </a:extLst>
          </p:cNvPr>
          <p:cNvSpPr>
            <a:spLocks noGrp="1"/>
          </p:cNvSpPr>
          <p:nvPr>
            <p:ph type="body" idx="1"/>
          </p:nvPr>
        </p:nvSpPr>
        <p:spPr/>
        <p:txBody>
          <a:bodyPr/>
          <a:lstStyle/>
          <a:p>
            <a:pPr defTabSz="257129" eaLnBrk="1" hangingPunct="1">
              <a:defRPr/>
            </a:pPr>
            <a:r>
              <a:rPr lang="en-US" dirty="0"/>
              <a:t>Pension2 offers 403(b), 457(b), Roth 403(b) and Roth 457(b) plans that often have lower fees and expenses compared to other plans. </a:t>
            </a:r>
          </a:p>
          <a:p>
            <a:pPr defTabSz="257129" eaLnBrk="1" hangingPunct="1">
              <a:defRPr/>
            </a:pPr>
            <a:endParaRPr lang="en-US" dirty="0"/>
          </a:p>
          <a:p>
            <a:pPr defTabSz="257129" eaLnBrk="1" hangingPunct="1">
              <a:defRPr/>
            </a:pPr>
            <a:r>
              <a:rPr lang="en-US" dirty="0"/>
              <a:t>There are a variety of investment options – you can chose your own investments or let us do the work for you based on your anticipated distribution date and risk tolerance. </a:t>
            </a:r>
          </a:p>
          <a:p>
            <a:pPr defTabSz="257129" eaLnBrk="1" hangingPunct="1">
              <a:defRPr/>
            </a:pPr>
            <a:r>
              <a:rPr lang="en-US" dirty="0"/>
              <a:t>You can learn more, watch educational videos and use a personal wellness plan calculator to estimates your account balance based on various contribution amounts at Pension2.com. </a:t>
            </a:r>
          </a:p>
          <a:p>
            <a:pPr defTabSz="257129" eaLnBrk="1" hangingPunct="1">
              <a:defRPr/>
            </a:pPr>
            <a:endParaRPr lang="en-US" dirty="0"/>
          </a:p>
          <a:p>
            <a:pPr defTabSz="257129" eaLnBrk="1" hangingPunct="1">
              <a:defRPr/>
            </a:pPr>
            <a:r>
              <a:rPr lang="en-US" dirty="0"/>
              <a:t>You can also research the fees and expenses of other plans offered by your employer at 403bCompare.com. </a:t>
            </a:r>
          </a:p>
          <a:p>
            <a:pPr defTabSz="257129" eaLnBrk="1" hangingPunct="1">
              <a:spcBef>
                <a:spcPts val="0"/>
              </a:spcBef>
              <a:defRPr/>
            </a:pPr>
            <a:endParaRPr lang="en-US" dirty="0"/>
          </a:p>
          <a:p>
            <a:pPr defTabSz="257129" eaLnBrk="1" hangingPunct="1">
              <a:spcBef>
                <a:spcPts val="0"/>
              </a:spcBef>
              <a:defRPr/>
            </a:pPr>
            <a:endParaRPr lang="en-US" dirty="0"/>
          </a:p>
          <a:p>
            <a:pPr defTabSz="257129" eaLnBrk="1" hangingPunct="1">
              <a:spcBef>
                <a:spcPts val="0"/>
              </a:spcBef>
              <a:defRPr/>
            </a:pPr>
            <a:r>
              <a:rPr lang="en-US" dirty="0"/>
              <a:t>If you’re interested in learning more about investing or money management, check out our Financial Awareness workshops series, which we will discuss more in a moment.</a:t>
            </a:r>
          </a:p>
          <a:p>
            <a:pPr defTabSz="257129" eaLnBrk="1" hangingPunct="1">
              <a:spcBef>
                <a:spcPts val="0"/>
              </a:spcBef>
              <a:defRPr/>
            </a:pPr>
            <a:r>
              <a:rPr lang="en-US" b="1" dirty="0"/>
              <a:t>Click. </a:t>
            </a:r>
          </a:p>
        </p:txBody>
      </p:sp>
      <p:sp>
        <p:nvSpPr>
          <p:cNvPr id="80900" name="Slide Number Placeholder 3">
            <a:extLst>
              <a:ext uri="{FF2B5EF4-FFF2-40B4-BE49-F238E27FC236}">
                <a16:creationId xmlns:a16="http://schemas.microsoft.com/office/drawing/2014/main" id="{BCE73978-96F1-42FD-98A3-7B5EC6E62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2941C2-0FC4-43F3-BCEA-17477E416920}" type="slidenum">
              <a:rPr lang="en-US" altLang="en-US"/>
              <a:pPr/>
              <a:t>38</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Pension2 is a great way to save more for your future because you can contribute tax-deferred money, there are low and transparent costs, no commissions, load fees or surrender changes, because CalSTRS is a nonprofit organization, we want you to keep all of your hard earned money. There are also flexible investment options.</a:t>
            </a:r>
          </a:p>
          <a:p>
            <a:endParaRPr lang="en-US" dirty="0"/>
          </a:p>
          <a:p>
            <a:r>
              <a:rPr lang="en-US" dirty="0"/>
              <a:t>If you have additional questions about Pension2, you can visit Pension2.com or give them a call at 888-394-2060.</a:t>
            </a:r>
          </a:p>
          <a:p>
            <a:endParaRPr lang="en-US" dirty="0"/>
          </a:p>
          <a:p>
            <a:r>
              <a:rPr lang="en-US" b="1" dirty="0"/>
              <a:t>Click</a:t>
            </a:r>
          </a:p>
          <a:p>
            <a:endParaRPr lang="en-US" dirty="0"/>
          </a:p>
        </p:txBody>
      </p:sp>
      <p:sp>
        <p:nvSpPr>
          <p:cNvPr id="4" name="Slide Number Placeholder 3"/>
          <p:cNvSpPr>
            <a:spLocks noGrp="1"/>
          </p:cNvSpPr>
          <p:nvPr>
            <p:ph type="sldNum" sz="quarter" idx="10"/>
          </p:nvPr>
        </p:nvSpPr>
        <p:spPr/>
        <p:txBody>
          <a:bodyPr/>
          <a:lstStyle/>
          <a:p>
            <a:fld id="{43C52478-5E67-4531-874C-906BE756AAD4}" type="slidenum">
              <a:rPr lang="en-US" smtClean="0"/>
              <a:t>39</a:t>
            </a:fld>
            <a:endParaRPr lang="en-US"/>
          </a:p>
        </p:txBody>
      </p:sp>
    </p:spTree>
    <p:extLst>
      <p:ext uri="{BB962C8B-B14F-4D97-AF65-F5344CB8AC3E}">
        <p14:creationId xmlns:p14="http://schemas.microsoft.com/office/powerpoint/2010/main" val="3753151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B1E8C2D-BE9A-41A3-82E9-C1682C4A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5C284F1-70DF-4190-9CB8-8738597C23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Now, just as I’ve reviewed the different benefit structures today, I also want to discuss coverage types—there are two of them…</a:t>
            </a:r>
          </a:p>
          <a:p>
            <a:pPr eaLnBrk="1" hangingPunct="1"/>
            <a:endParaRPr lang="en-US" altLang="en-US" dirty="0"/>
          </a:p>
          <a:p>
            <a:pPr eaLnBrk="1" hangingPunct="1"/>
            <a:r>
              <a:rPr lang="en-US" altLang="en-US" dirty="0"/>
              <a:t>Your coverage type determines how your disability and survivor benefits are calculated.</a:t>
            </a:r>
          </a:p>
          <a:p>
            <a:pPr eaLnBrk="1" hangingPunct="1"/>
            <a:endParaRPr lang="en-US" altLang="en-US" dirty="0"/>
          </a:p>
          <a:p>
            <a:pPr eaLnBrk="1" hangingPunct="1"/>
            <a:r>
              <a:rPr lang="en-US" altLang="en-US" dirty="0"/>
              <a:t>Fill in your Coverage Type on the bottom of page 3, section 6 of your handout. </a:t>
            </a:r>
          </a:p>
          <a:p>
            <a:pPr eaLnBrk="1" hangingPunct="1"/>
            <a:endParaRPr lang="en-US" altLang="en-US" dirty="0"/>
          </a:p>
          <a:p>
            <a:pPr eaLnBrk="1" hangingPunct="1"/>
            <a:r>
              <a:rPr lang="en-US" altLang="en-US" dirty="0"/>
              <a:t>If you became a CalSTRS member prior to October 15, 1992, you have Coverage A. </a:t>
            </a:r>
          </a:p>
          <a:p>
            <a:pPr eaLnBrk="1" hangingPunct="1"/>
            <a:endParaRPr lang="en-US" altLang="en-US" dirty="0"/>
          </a:p>
          <a:p>
            <a:pPr eaLnBrk="1" hangingPunct="1"/>
            <a:r>
              <a:rPr lang="en-US" altLang="en-US" dirty="0"/>
              <a:t>If you became a member of CalSTRS on or after October 15, 1992, or elected the coverage during a special window period, you have Coverage B. </a:t>
            </a:r>
          </a:p>
          <a:p>
            <a:pPr eaLnBrk="1" hangingPunct="1"/>
            <a:endParaRPr lang="en-US" altLang="en-US" dirty="0"/>
          </a:p>
          <a:p>
            <a:pPr eaLnBrk="1" hangingPunct="1"/>
            <a:endParaRPr lang="en-US" altLang="en-US" dirty="0"/>
          </a:p>
          <a:p>
            <a:pPr eaLnBrk="1" hangingPunct="1"/>
            <a:r>
              <a:rPr lang="en-US" altLang="en-US" dirty="0"/>
              <a:t>Your coverage type also determines the amount of your one-time death benefit….</a:t>
            </a:r>
          </a:p>
          <a:p>
            <a:pPr eaLnBrk="1" hangingPunct="1"/>
            <a:r>
              <a:rPr lang="en-US" altLang="en-US" b="1" dirty="0"/>
              <a:t>Click.</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81924" name="Slide Number Placeholder 3">
            <a:extLst>
              <a:ext uri="{FF2B5EF4-FFF2-40B4-BE49-F238E27FC236}">
                <a16:creationId xmlns:a16="http://schemas.microsoft.com/office/drawing/2014/main" id="{D6D4C61E-4718-435A-9FA9-ED4C85B39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D60B3B-F636-474A-A71B-C9219EA46403}" type="slidenum">
              <a:rPr lang="en-US" altLang="en-US"/>
              <a:pPr/>
              <a:t>41</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E428CB3-B09D-4C48-B7F1-1E8DBD6E13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ABFA40-907E-44E8-BA94-3C352DA214F9}"/>
              </a:ext>
            </a:extLst>
          </p:cNvPr>
          <p:cNvSpPr>
            <a:spLocks noGrp="1"/>
          </p:cNvSpPr>
          <p:nvPr>
            <p:ph type="body" idx="1"/>
          </p:nvPr>
        </p:nvSpPr>
        <p:spPr/>
        <p:txBody>
          <a:bodyPr/>
          <a:lstStyle/>
          <a:p>
            <a:pPr defTabSz="257129" eaLnBrk="1" hangingPunct="1">
              <a:defRPr/>
            </a:pPr>
            <a:r>
              <a:rPr lang="en-US" dirty="0"/>
              <a:t>This is a one-time, lump-sum payment paid to a recipient or recipients of your choosing upon your death.</a:t>
            </a:r>
          </a:p>
          <a:p>
            <a:pPr defTabSz="257129" eaLnBrk="1" hangingPunct="1">
              <a:defRPr/>
            </a:pPr>
            <a:endParaRPr lang="en-US" dirty="0"/>
          </a:p>
          <a:p>
            <a:pPr defTabSz="257129" eaLnBrk="1" hangingPunct="1">
              <a:defRPr/>
            </a:pPr>
            <a:r>
              <a:rPr lang="en-US" dirty="0"/>
              <a:t>There is a spot to note your benefit amount before and after retirement on the top of page 3 of your handout. </a:t>
            </a:r>
          </a:p>
          <a:p>
            <a:pPr defTabSz="257129" eaLnBrk="1" hangingPunct="1">
              <a:defRPr/>
            </a:pPr>
            <a:endParaRPr lang="en-US" dirty="0"/>
          </a:p>
          <a:p>
            <a:pPr defTabSz="257129" eaLnBrk="1" hangingPunct="1">
              <a:defRPr/>
            </a:pPr>
            <a:r>
              <a:rPr lang="en-US" b="1" dirty="0"/>
              <a:t>Click. </a:t>
            </a:r>
          </a:p>
          <a:p>
            <a:pPr defTabSz="257129" eaLnBrk="1" hangingPunct="1">
              <a:defRPr/>
            </a:pPr>
            <a:r>
              <a:rPr lang="en-US" dirty="0"/>
              <a:t>If you have Coverage A, your benefit is $6,163 before or after retirement. </a:t>
            </a:r>
          </a:p>
          <a:p>
            <a:pPr defTabSz="257129" eaLnBrk="1" hangingPunct="1">
              <a:defRPr/>
            </a:pPr>
            <a:endParaRPr lang="en-US" dirty="0"/>
          </a:p>
          <a:p>
            <a:pPr defTabSz="257129" eaLnBrk="1" hangingPunct="1">
              <a:defRPr/>
            </a:pPr>
            <a:r>
              <a:rPr lang="en-US" b="1" dirty="0"/>
              <a:t>Click. </a:t>
            </a:r>
          </a:p>
          <a:p>
            <a:pPr defTabSz="257129" eaLnBrk="1" hangingPunct="1">
              <a:defRPr/>
            </a:pPr>
            <a:r>
              <a:rPr lang="en-US" dirty="0"/>
              <a:t>If you have Coverage B, your benefit is $24,652 before retirement and $6,163 after retirement. </a:t>
            </a:r>
          </a:p>
          <a:p>
            <a:pPr defTabSz="257129" eaLnBrk="1" hangingPunct="1">
              <a:defRPr/>
            </a:pPr>
            <a:endParaRPr lang="en-US" dirty="0"/>
          </a:p>
          <a:p>
            <a:pPr defTabSz="257129" eaLnBrk="1" hangingPunct="1">
              <a:defRPr/>
            </a:pPr>
            <a:r>
              <a:rPr lang="en-US" dirty="0"/>
              <a:t>We will pay this amount to your estate upon your death if you have no recipient on file. You can designate one or multiple primary and secondary recipients to receive this benefit by completing the </a:t>
            </a:r>
            <a:r>
              <a:rPr lang="en-US" i="1" dirty="0"/>
              <a:t>Recipient Designation</a:t>
            </a:r>
            <a:r>
              <a:rPr lang="en-US" dirty="0"/>
              <a:t> form on </a:t>
            </a:r>
            <a:r>
              <a:rPr lang="en-US" i="1" dirty="0" err="1"/>
              <a:t>my</a:t>
            </a:r>
            <a:r>
              <a:rPr lang="en-US" dirty="0" err="1"/>
              <a:t>CalSTRS</a:t>
            </a:r>
            <a:r>
              <a:rPr lang="en-US" dirty="0"/>
              <a:t> or via the paper document.  *Please note: If you are married, your spouse must sign this form as well.</a:t>
            </a:r>
          </a:p>
          <a:p>
            <a:pPr defTabSz="257129" eaLnBrk="1" hangingPunct="1">
              <a:defRPr/>
            </a:pPr>
            <a:endParaRPr lang="en-US" dirty="0"/>
          </a:p>
          <a:p>
            <a:pPr defTabSz="257129" eaLnBrk="1" hangingPunct="1">
              <a:defRPr/>
            </a:pPr>
            <a:r>
              <a:rPr lang="en-US" dirty="0"/>
              <a:t>We recommend you review your recipient designation every five years or after any major life events such as marriage, divorce, or the birth or death of a loved one. </a:t>
            </a:r>
          </a:p>
          <a:p>
            <a:pPr defTabSz="257129" eaLnBrk="1" hangingPunct="1">
              <a:defRPr/>
            </a:pPr>
            <a:endParaRPr lang="en-US" dirty="0"/>
          </a:p>
          <a:p>
            <a:pPr defTabSz="257129" eaLnBrk="1" hangingPunct="1">
              <a:defRPr/>
            </a:pPr>
            <a:r>
              <a:rPr lang="en-US" sz="1200" dirty="0">
                <a:ea typeface="+mn-ea"/>
              </a:rPr>
              <a:t>Another benefit that may be payable upon your death is a survivor benefit…</a:t>
            </a:r>
          </a:p>
          <a:p>
            <a:pPr defTabSz="257129" eaLnBrk="1" hangingPunct="1">
              <a:defRPr/>
            </a:pPr>
            <a:r>
              <a:rPr lang="en-US" b="1" dirty="0"/>
              <a:t>Click.</a:t>
            </a:r>
          </a:p>
          <a:p>
            <a:pPr defTabSz="257129" eaLnBrk="1" hangingPunct="1">
              <a:defRPr/>
            </a:pPr>
            <a:endParaRPr lang="en-US" dirty="0"/>
          </a:p>
          <a:p>
            <a:pPr defTabSz="257129" eaLnBrk="1" hangingPunct="1">
              <a:defRPr/>
            </a:pPr>
            <a:endParaRPr lang="en-US" dirty="0"/>
          </a:p>
          <a:p>
            <a:pPr defTabSz="257129" eaLnBrk="1" hangingPunct="1">
              <a:defRPr/>
            </a:pPr>
            <a:endParaRPr lang="en-US" dirty="0"/>
          </a:p>
        </p:txBody>
      </p:sp>
      <p:sp>
        <p:nvSpPr>
          <p:cNvPr id="82948" name="Slide Number Placeholder 3">
            <a:extLst>
              <a:ext uri="{FF2B5EF4-FFF2-40B4-BE49-F238E27FC236}">
                <a16:creationId xmlns:a16="http://schemas.microsoft.com/office/drawing/2014/main" id="{78E6E0BE-FE89-4474-8384-DBA6118A18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4D5630-DA63-41F7-B672-8D3F42E0256D}" type="slidenum">
              <a:rPr lang="en-US" altLang="en-US"/>
              <a:pPr/>
              <a:t>43</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0C6C498-512F-499B-AEAD-ED53A4E70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6970821C-6407-4AE0-97A4-6EC9D0D70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Survivor Benefits are payable if you have one year of service credit and pass away while an active member. </a:t>
            </a:r>
          </a:p>
          <a:p>
            <a:pPr eaLnBrk="1" hangingPunct="1"/>
            <a:endParaRPr lang="en-US" altLang="en-US" dirty="0"/>
          </a:p>
          <a:p>
            <a:pPr eaLnBrk="1" hangingPunct="1"/>
            <a:r>
              <a:rPr lang="en-US" altLang="en-US" dirty="0"/>
              <a:t>Your eligible survivors include your spouse or registered domestic partner and financially dependent children. </a:t>
            </a:r>
          </a:p>
          <a:p>
            <a:pPr eaLnBrk="1" hangingPunct="1"/>
            <a:endParaRPr lang="en-US" altLang="en-US" dirty="0"/>
          </a:p>
          <a:p>
            <a:pPr eaLnBrk="1" hangingPunct="1"/>
            <a:r>
              <a:rPr lang="en-US" altLang="en-US" dirty="0"/>
              <a:t>Fill in the dependent child age limit on page 4, section 8 of your handout. </a:t>
            </a:r>
          </a:p>
          <a:p>
            <a:pPr eaLnBrk="1" hangingPunct="1"/>
            <a:endParaRPr lang="en-US" altLang="en-US" dirty="0"/>
          </a:p>
          <a:p>
            <a:pPr eaLnBrk="1" hangingPunct="1"/>
            <a:r>
              <a:rPr lang="en-US" altLang="en-US" dirty="0"/>
              <a:t>For Coverage A, eligible survivors include financially dependent children under age 22.</a:t>
            </a:r>
          </a:p>
          <a:p>
            <a:pPr eaLnBrk="1" hangingPunct="1"/>
            <a:endParaRPr lang="en-US" altLang="en-US" dirty="0"/>
          </a:p>
          <a:p>
            <a:pPr eaLnBrk="1" hangingPunct="1"/>
            <a:r>
              <a:rPr lang="en-US" altLang="en-US" dirty="0"/>
              <a:t>For Coverage B, eligible survivors include financially dependent children under age 21.</a:t>
            </a:r>
          </a:p>
          <a:p>
            <a:pPr eaLnBrk="1" hangingPunct="1"/>
            <a:endParaRPr lang="en-US" altLang="en-US" dirty="0"/>
          </a:p>
          <a:p>
            <a:pPr eaLnBrk="1" hangingPunct="1"/>
            <a:r>
              <a:rPr lang="en-US" altLang="en-US" dirty="0"/>
              <a:t>In some circumstances, dependent parents may qualify for a survivor benefit if you have Coverage A. </a:t>
            </a:r>
          </a:p>
          <a:p>
            <a:pPr eaLnBrk="1" hangingPunct="1"/>
            <a:endParaRPr lang="en-US" altLang="en-US" dirty="0"/>
          </a:p>
          <a:p>
            <a:pPr eaLnBrk="1" hangingPunct="1"/>
            <a:r>
              <a:rPr lang="en-US" altLang="en-US" dirty="0"/>
              <a:t>You can find more details about eligibility in the </a:t>
            </a:r>
            <a:r>
              <a:rPr lang="en-US" altLang="en-US" i="1" dirty="0"/>
              <a:t>Member Handbook</a:t>
            </a:r>
            <a:r>
              <a:rPr lang="en-US" altLang="en-US" dirty="0"/>
              <a:t>.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You can also view the </a:t>
            </a:r>
            <a:r>
              <a:rPr lang="en-US" altLang="en-US" i="1" dirty="0"/>
              <a:t>Survivor Benefits </a:t>
            </a:r>
            <a:r>
              <a:rPr lang="en-US" altLang="en-US" dirty="0"/>
              <a:t>video at CalSTRS.com to recap information we’re going over and different benefit scenarios…</a:t>
            </a:r>
          </a:p>
          <a:p>
            <a:pPr eaLnBrk="1" hangingPunct="1"/>
            <a:r>
              <a:rPr lang="en-US" altLang="en-US" b="1" dirty="0"/>
              <a:t>Click. </a:t>
            </a:r>
          </a:p>
          <a:p>
            <a:pPr eaLnBrk="1" hangingPunct="1"/>
            <a:endParaRPr lang="en-US" altLang="en-US" dirty="0"/>
          </a:p>
        </p:txBody>
      </p:sp>
      <p:sp>
        <p:nvSpPr>
          <p:cNvPr id="83972" name="Slide Number Placeholder 3">
            <a:extLst>
              <a:ext uri="{FF2B5EF4-FFF2-40B4-BE49-F238E27FC236}">
                <a16:creationId xmlns:a16="http://schemas.microsoft.com/office/drawing/2014/main" id="{4AB3EEC9-A053-48B2-91AF-F55179ABE4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5F24A3F-FDE7-47E7-B206-B5B006816075}" type="slidenum">
              <a:rPr lang="en-US" altLang="en-US"/>
              <a:pPr/>
              <a:t>45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671A94C-AE49-403A-B725-C41D7F366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159B2CE-D65B-4233-8A75-3B1E9E617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If you don’t have any eligible survivors or are otherwise not eligible for a benefit, your account balance will be paid to your one-time death benefit recipient. </a:t>
            </a:r>
          </a:p>
          <a:p>
            <a:pPr eaLnBrk="1" hangingPunct="1"/>
            <a:endParaRPr lang="en-US" altLang="en-US" dirty="0"/>
          </a:p>
          <a:p>
            <a:pPr eaLnBrk="1" hangingPunct="1"/>
            <a:r>
              <a:rPr lang="en-US" altLang="en-US" dirty="0"/>
              <a:t>Keep in mind you can track your account balances on </a:t>
            </a:r>
            <a:r>
              <a:rPr lang="en-US" altLang="en-US" i="1" dirty="0" err="1"/>
              <a:t>my</a:t>
            </a:r>
            <a:r>
              <a:rPr lang="en-US" altLang="en-US" dirty="0" err="1"/>
              <a:t>CalSTRS</a:t>
            </a:r>
            <a:r>
              <a:rPr lang="en-US" altLang="en-US" dirty="0"/>
              <a:t>. </a:t>
            </a:r>
          </a:p>
          <a:p>
            <a:pPr eaLnBrk="1" hangingPunct="1"/>
            <a:endParaRPr lang="en-US" altLang="en-US" dirty="0"/>
          </a:p>
          <a:p>
            <a:pPr eaLnBrk="1" hangingPunct="1"/>
            <a:endParaRPr lang="en-US" altLang="en-US" dirty="0"/>
          </a:p>
          <a:p>
            <a:pPr eaLnBrk="1" hangingPunct="1"/>
            <a:r>
              <a:rPr lang="en-US" altLang="en-US" dirty="0"/>
              <a:t>It’s important that your eligible survivors know to notify CalSTRS of your passing as soon as possible so we can initiate their benefits…</a:t>
            </a:r>
          </a:p>
          <a:p>
            <a:pPr eaLnBrk="1" hangingPunct="1"/>
            <a:r>
              <a:rPr lang="en-US" altLang="en-US" b="1" dirty="0"/>
              <a:t>Click. </a:t>
            </a:r>
          </a:p>
          <a:p>
            <a:pPr eaLnBrk="1" hangingPunct="1"/>
            <a:endParaRPr lang="en-US" altLang="en-US" dirty="0"/>
          </a:p>
        </p:txBody>
      </p:sp>
      <p:sp>
        <p:nvSpPr>
          <p:cNvPr id="84996" name="Slide Number Placeholder 3">
            <a:extLst>
              <a:ext uri="{FF2B5EF4-FFF2-40B4-BE49-F238E27FC236}">
                <a16:creationId xmlns:a16="http://schemas.microsoft.com/office/drawing/2014/main" id="{C07E8FC3-3662-474F-B0F8-1A5AA74E8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608FB7-E386-4FF5-8A60-BC8A8AADBDBE}" type="slidenum">
              <a:rPr lang="en-US" altLang="en-US"/>
              <a:pPr/>
              <a:t>46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C5291E3-5CBB-4EFC-8623-A9F21EBF5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EAB599-9928-4819-9EFF-19E7E7AEB484}"/>
              </a:ext>
            </a:extLst>
          </p:cNvPr>
          <p:cNvSpPr>
            <a:spLocks noGrp="1"/>
          </p:cNvSpPr>
          <p:nvPr>
            <p:ph type="body" idx="1"/>
          </p:nvPr>
        </p:nvSpPr>
        <p:spPr/>
        <p:txBody>
          <a:bodyPr/>
          <a:lstStyle/>
          <a:p>
            <a:pPr defTabSz="257129" eaLnBrk="1" hangingPunct="1">
              <a:defRPr/>
            </a:pPr>
            <a:r>
              <a:rPr lang="en-US" sz="1200" dirty="0">
                <a:ea typeface="+mn-ea"/>
              </a:rPr>
              <a:t>Your surviving spouse’s available choices depend on your coverage type and whether you have eligible children , but your spouse may be able to  chose between receiving a monthly benefit or a return of your account balance.</a:t>
            </a:r>
          </a:p>
          <a:p>
            <a:pPr defTabSz="257129" eaLnBrk="1" hangingPunct="1">
              <a:defRPr/>
            </a:pPr>
            <a:r>
              <a:rPr lang="en-US" sz="1200" dirty="0">
                <a:ea typeface="+mn-ea"/>
              </a:rPr>
              <a:t> </a:t>
            </a:r>
          </a:p>
          <a:p>
            <a:pPr defTabSz="257129" eaLnBrk="1" hangingPunct="1">
              <a:defRPr/>
            </a:pPr>
            <a:r>
              <a:rPr lang="en-US" sz="1200" dirty="0">
                <a:ea typeface="+mn-ea"/>
              </a:rPr>
              <a:t>Additionally, and in some case depending on the choice your spouse makes, your surviving dependent children can each receive 10% of your final compensation up to a combined total of 50%.</a:t>
            </a:r>
          </a:p>
          <a:p>
            <a:pPr defTabSz="257129" eaLnBrk="1" hangingPunct="1">
              <a:defRPr/>
            </a:pPr>
            <a:r>
              <a:rPr lang="en-US" sz="1200" dirty="0">
                <a:ea typeface="+mn-ea"/>
              </a:rPr>
              <a:t> </a:t>
            </a:r>
          </a:p>
          <a:p>
            <a:pPr defTabSz="257129" eaLnBrk="1" hangingPunct="1">
              <a:defRPr/>
            </a:pPr>
            <a:r>
              <a:rPr lang="en-US" sz="1200" dirty="0">
                <a:ea typeface="+mn-ea"/>
              </a:rPr>
              <a:t>Read The Member Handbook for further Coverage A and B survivor benefit considerations. </a:t>
            </a:r>
          </a:p>
          <a:p>
            <a:pPr defTabSz="257129" eaLnBrk="1" hangingPunct="1">
              <a:defRPr/>
            </a:pPr>
            <a:r>
              <a:rPr lang="en-US" sz="1200" dirty="0">
                <a:ea typeface="+mn-ea"/>
              </a:rPr>
              <a:t> </a:t>
            </a:r>
          </a:p>
          <a:p>
            <a:pPr defTabSz="257129" eaLnBrk="1" hangingPunct="1">
              <a:defRPr/>
            </a:pPr>
            <a:endParaRPr lang="en-US" dirty="0"/>
          </a:p>
          <a:p>
            <a:pPr defTabSz="257129" eaLnBrk="1" hangingPunct="1">
              <a:defRPr/>
            </a:pPr>
            <a:r>
              <a:rPr lang="en-US" sz="1200" dirty="0">
                <a:ea typeface="+mn-ea"/>
              </a:rPr>
              <a:t>Let’s take a look at a survivor benefits example. </a:t>
            </a:r>
          </a:p>
          <a:p>
            <a:pPr defTabSz="257129" eaLnBrk="1" hangingPunct="1">
              <a:defRPr/>
            </a:pPr>
            <a:r>
              <a:rPr lang="en-US" b="1" dirty="0"/>
              <a:t>Click. </a:t>
            </a:r>
          </a:p>
          <a:p>
            <a:pPr defTabSz="257129" eaLnBrk="1" hangingPunct="1">
              <a:defRPr/>
            </a:pPr>
            <a:endParaRPr lang="en-US" dirty="0"/>
          </a:p>
        </p:txBody>
      </p:sp>
      <p:sp>
        <p:nvSpPr>
          <p:cNvPr id="86020" name="Slide Number Placeholder 3">
            <a:extLst>
              <a:ext uri="{FF2B5EF4-FFF2-40B4-BE49-F238E27FC236}">
                <a16:creationId xmlns:a16="http://schemas.microsoft.com/office/drawing/2014/main" id="{3E35E5A6-D080-41E5-88B0-04B1AF039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449021-F604-4B9A-9D52-EFEEAB673F42}" type="slidenum">
              <a:rPr lang="en-US" altLang="en-US"/>
              <a:pPr/>
              <a:t>47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197DF1C-4B36-4CFA-8C72-D6FDF107D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70CBE48-59F8-4589-8DD6-C1EDB06CA0D5}"/>
              </a:ext>
            </a:extLst>
          </p:cNvPr>
          <p:cNvSpPr>
            <a:spLocks noGrp="1"/>
          </p:cNvSpPr>
          <p:nvPr>
            <p:ph type="body" idx="1"/>
          </p:nvPr>
        </p:nvSpPr>
        <p:spPr bwMode="auto">
          <a:xfrm>
            <a:off x="685800" y="4343400"/>
            <a:ext cx="54864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Let’s assume:</a:t>
            </a:r>
          </a:p>
          <a:p>
            <a:pPr eaLnBrk="1" hangingPunct="1"/>
            <a:r>
              <a:rPr lang="en-US" altLang="en-US" dirty="0"/>
              <a:t>Laura is an active member with no children, her fiancé Raymond is her one-time death benefit recipient and she dies before retirement. What would happen?</a:t>
            </a:r>
          </a:p>
          <a:p>
            <a:pPr eaLnBrk="1" hangingPunct="1"/>
            <a:r>
              <a:rPr lang="en-US" altLang="en-US" b="1" dirty="0"/>
              <a:t>(pause for response)</a:t>
            </a:r>
          </a:p>
          <a:p>
            <a:pPr eaLnBrk="1" hangingPunct="1"/>
            <a:endParaRPr lang="en-US" altLang="en-US" dirty="0"/>
          </a:p>
          <a:p>
            <a:pPr eaLnBrk="1" hangingPunct="1"/>
            <a:r>
              <a:rPr lang="en-US" altLang="en-US" b="1" dirty="0"/>
              <a:t>Click.</a:t>
            </a:r>
          </a:p>
          <a:p>
            <a:pPr eaLnBrk="1" hangingPunct="1"/>
            <a:endParaRPr lang="en-US" altLang="en-US" dirty="0"/>
          </a:p>
        </p:txBody>
      </p:sp>
      <p:sp>
        <p:nvSpPr>
          <p:cNvPr id="87044" name="Slide Number Placeholder 3">
            <a:extLst>
              <a:ext uri="{FF2B5EF4-FFF2-40B4-BE49-F238E27FC236}">
                <a16:creationId xmlns:a16="http://schemas.microsoft.com/office/drawing/2014/main" id="{19D52A68-361D-4FE6-B45D-D50908827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D6C415-22E1-4565-AED8-4AE12D815017}" type="slidenum">
              <a:rPr lang="en-US" altLang="en-US"/>
              <a:pPr/>
              <a:t>48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197DF1C-4B36-4CFA-8C72-D6FDF107D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70CBE48-59F8-4589-8DD6-C1EDB06CA0D5}"/>
              </a:ext>
            </a:extLst>
          </p:cNvPr>
          <p:cNvSpPr>
            <a:spLocks noGrp="1"/>
          </p:cNvSpPr>
          <p:nvPr>
            <p:ph type="body" idx="1"/>
          </p:nvPr>
        </p:nvSpPr>
        <p:spPr bwMode="auto">
          <a:xfrm>
            <a:off x="685800" y="4343400"/>
            <a:ext cx="54864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this case, Laura doesn’t have any eligible survivors so her one-time death benefit recipient, Raymond, would receive a return of her account balance</a:t>
            </a:r>
          </a:p>
          <a:p>
            <a:pPr eaLnBrk="1" hangingPunct="1"/>
            <a:endParaRPr lang="en-US" altLang="en-US" dirty="0"/>
          </a:p>
          <a:p>
            <a:pPr eaLnBrk="1" hangingPunct="1"/>
            <a:r>
              <a:rPr lang="en-US" altLang="en-US" b="1" dirty="0"/>
              <a:t>Click.</a:t>
            </a:r>
          </a:p>
          <a:p>
            <a:pPr eaLnBrk="1" hangingPunct="1"/>
            <a:endParaRPr lang="en-US" altLang="en-US" dirty="0"/>
          </a:p>
        </p:txBody>
      </p:sp>
      <p:sp>
        <p:nvSpPr>
          <p:cNvPr id="87044" name="Slide Number Placeholder 3">
            <a:extLst>
              <a:ext uri="{FF2B5EF4-FFF2-40B4-BE49-F238E27FC236}">
                <a16:creationId xmlns:a16="http://schemas.microsoft.com/office/drawing/2014/main" id="{19D52A68-361D-4FE6-B45D-D50908827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D6C415-22E1-4565-AED8-4AE12D815017}" type="slidenum">
              <a:rPr lang="en-US" altLang="en-US"/>
              <a:pPr/>
              <a:t>49</a:t>
            </a:fld>
            <a:endParaRPr lang="en-US" altLang="en-US"/>
          </a:p>
        </p:txBody>
      </p:sp>
    </p:spTree>
    <p:extLst>
      <p:ext uri="{BB962C8B-B14F-4D97-AF65-F5344CB8AC3E}">
        <p14:creationId xmlns:p14="http://schemas.microsoft.com/office/powerpoint/2010/main" val="165783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01E4E1F-00D3-460A-854D-6EF3375C1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488D815-7ADE-48D0-A4BD-FFBC6655FD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Use the red Quick Links at the top of the page to easily navigate to your various resources. </a:t>
            </a:r>
          </a:p>
          <a:p>
            <a:pPr eaLnBrk="1" hangingPunct="1"/>
            <a:endParaRPr lang="en-US" altLang="en-US" dirty="0"/>
          </a:p>
          <a:p>
            <a:pPr eaLnBrk="1" hangingPunct="1"/>
            <a:r>
              <a:rPr lang="en-US" altLang="en-US" dirty="0"/>
              <a:t>You can use the publications Quick Link to download or request a copy of the </a:t>
            </a:r>
            <a:r>
              <a:rPr lang="en-US" altLang="en-US" i="1" dirty="0"/>
              <a:t>Member Handbook</a:t>
            </a:r>
            <a:r>
              <a:rPr lang="en-US" altLang="en-US" dirty="0"/>
              <a:t>. The </a:t>
            </a:r>
            <a:r>
              <a:rPr lang="en-US" altLang="en-US" i="1" dirty="0"/>
              <a:t>Member Handbook </a:t>
            </a:r>
            <a:r>
              <a:rPr lang="en-US" altLang="en-US" dirty="0"/>
              <a:t>provides detailed information about the benefits we will be discussing today. </a:t>
            </a:r>
          </a:p>
          <a:p>
            <a:pPr eaLnBrk="1" hangingPunct="1"/>
            <a:endParaRPr lang="en-US" altLang="en-US" dirty="0"/>
          </a:p>
          <a:p>
            <a:pPr eaLnBrk="1" hangingPunct="1"/>
            <a:r>
              <a:rPr lang="en-US" altLang="en-US" dirty="0"/>
              <a:t>You can use the </a:t>
            </a:r>
            <a:r>
              <a:rPr lang="en-US" altLang="en-US" i="1" dirty="0" err="1"/>
              <a:t>m</a:t>
            </a:r>
            <a:r>
              <a:rPr lang="en-US" altLang="en-US" dirty="0" err="1"/>
              <a:t>yCalSTRS</a:t>
            </a:r>
            <a:r>
              <a:rPr lang="en-US" altLang="en-US" dirty="0"/>
              <a:t> Quick Link to register for a </a:t>
            </a:r>
            <a:r>
              <a:rPr lang="en-US" altLang="en-US" i="1" dirty="0" err="1"/>
              <a:t>my</a:t>
            </a:r>
            <a:r>
              <a:rPr lang="en-US" altLang="en-US" dirty="0" err="1"/>
              <a:t>CalSTRS</a:t>
            </a:r>
            <a:r>
              <a:rPr lang="en-US" altLang="en-US" dirty="0"/>
              <a:t> account…</a:t>
            </a:r>
          </a:p>
          <a:p>
            <a:pPr eaLnBrk="1" hangingPunct="1"/>
            <a:r>
              <a:rPr lang="en-US" altLang="en-US" b="1" dirty="0"/>
              <a:t>Click. </a:t>
            </a:r>
          </a:p>
          <a:p>
            <a:pPr eaLnBrk="1" hangingPunct="1"/>
            <a:endParaRPr lang="en-US" altLang="en-US" dirty="0"/>
          </a:p>
        </p:txBody>
      </p:sp>
      <p:sp>
        <p:nvSpPr>
          <p:cNvPr id="60420" name="Slide Number Placeholder 3">
            <a:extLst>
              <a:ext uri="{FF2B5EF4-FFF2-40B4-BE49-F238E27FC236}">
                <a16:creationId xmlns:a16="http://schemas.microsoft.com/office/drawing/2014/main" id="{591AFD36-E82C-40E4-98E0-35E32D0744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4AEC7B-F604-4EFD-B8EB-671B0CBB2788}" type="slidenum">
              <a:rPr lang="en-US" altLang="en-US"/>
              <a:pPr/>
              <a:t>8</a:t>
            </a:fld>
            <a:endParaRPr lang="en-US" altLang="en-US"/>
          </a:p>
        </p:txBody>
      </p:sp>
    </p:spTree>
    <p:extLst>
      <p:ext uri="{BB962C8B-B14F-4D97-AF65-F5344CB8AC3E}">
        <p14:creationId xmlns:p14="http://schemas.microsoft.com/office/powerpoint/2010/main" val="1627935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197DF1C-4B36-4CFA-8C72-D6FDF107D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70CBE48-59F8-4589-8DD6-C1EDB06CA0D5}"/>
              </a:ext>
            </a:extLst>
          </p:cNvPr>
          <p:cNvSpPr>
            <a:spLocks noGrp="1"/>
          </p:cNvSpPr>
          <p:nvPr>
            <p:ph type="body" idx="1"/>
          </p:nvPr>
        </p:nvSpPr>
        <p:spPr bwMode="auto">
          <a:xfrm>
            <a:off x="685800" y="4343400"/>
            <a:ext cx="54864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Now lets make all the same assumptions but assume Raymond and Laura were married when she died. What would happen? </a:t>
            </a:r>
          </a:p>
          <a:p>
            <a:pPr eaLnBrk="1" hangingPunct="1"/>
            <a:r>
              <a:rPr lang="en-US" altLang="en-US" b="1" dirty="0"/>
              <a:t>(pause for response)</a:t>
            </a:r>
          </a:p>
          <a:p>
            <a:pPr eaLnBrk="1" hangingPunct="1"/>
            <a:endParaRPr lang="en-US" altLang="en-US" dirty="0"/>
          </a:p>
          <a:p>
            <a:pPr eaLnBrk="1" hangingPunct="1"/>
            <a:r>
              <a:rPr lang="en-US" altLang="en-US" b="1" dirty="0"/>
              <a:t>Click. </a:t>
            </a:r>
          </a:p>
          <a:p>
            <a:pPr eaLnBrk="1" hangingPunct="1"/>
            <a:endParaRPr lang="en-US" altLang="en-US" dirty="0"/>
          </a:p>
        </p:txBody>
      </p:sp>
      <p:sp>
        <p:nvSpPr>
          <p:cNvPr id="87044" name="Slide Number Placeholder 3">
            <a:extLst>
              <a:ext uri="{FF2B5EF4-FFF2-40B4-BE49-F238E27FC236}">
                <a16:creationId xmlns:a16="http://schemas.microsoft.com/office/drawing/2014/main" id="{19D52A68-361D-4FE6-B45D-D50908827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D6C415-22E1-4565-AED8-4AE12D815017}" type="slidenum">
              <a:rPr lang="en-US" altLang="en-US"/>
              <a:pPr/>
              <a:t>50</a:t>
            </a:fld>
            <a:endParaRPr lang="en-US" altLang="en-US"/>
          </a:p>
        </p:txBody>
      </p:sp>
    </p:spTree>
    <p:extLst>
      <p:ext uri="{BB962C8B-B14F-4D97-AF65-F5344CB8AC3E}">
        <p14:creationId xmlns:p14="http://schemas.microsoft.com/office/powerpoint/2010/main" val="1893735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197DF1C-4B36-4CFA-8C72-D6FDF107D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70CBE48-59F8-4589-8DD6-C1EDB06CA0D5}"/>
              </a:ext>
            </a:extLst>
          </p:cNvPr>
          <p:cNvSpPr>
            <a:spLocks noGrp="1"/>
          </p:cNvSpPr>
          <p:nvPr>
            <p:ph type="body" idx="1"/>
          </p:nvPr>
        </p:nvSpPr>
        <p:spPr bwMode="auto">
          <a:xfrm>
            <a:off x="685800" y="4343400"/>
            <a:ext cx="54864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this case, Raymond would be considered a surviving spouse and could chose to receive a monthly benefit or a return of Laura’s account balance. </a:t>
            </a:r>
          </a:p>
          <a:p>
            <a:pPr eaLnBrk="1" hangingPunct="1"/>
            <a:endParaRPr lang="en-US" altLang="en-US" dirty="0"/>
          </a:p>
          <a:p>
            <a:pPr eaLnBrk="1" hangingPunct="1"/>
            <a:r>
              <a:rPr lang="en-US" altLang="en-US" dirty="0"/>
              <a:t>Are there any questions about survivor benefits? </a:t>
            </a:r>
          </a:p>
          <a:p>
            <a:pPr eaLnBrk="1" hangingPunct="1"/>
            <a:r>
              <a:rPr lang="en-US" altLang="en-US" b="1" dirty="0"/>
              <a:t>(provide time for questions)</a:t>
            </a:r>
          </a:p>
          <a:p>
            <a:pPr eaLnBrk="1" hangingPunct="1"/>
            <a:endParaRPr lang="en-US" altLang="en-US" dirty="0"/>
          </a:p>
          <a:p>
            <a:pPr eaLnBrk="1" hangingPunct="1"/>
            <a:endParaRPr lang="en-US" altLang="en-US" dirty="0"/>
          </a:p>
          <a:p>
            <a:pPr eaLnBrk="1" hangingPunct="1"/>
            <a:r>
              <a:rPr lang="en-US" altLang="en-US" dirty="0"/>
              <a:t>Now let’s look at the disability benefits you have with CalSTRS…</a:t>
            </a:r>
          </a:p>
          <a:p>
            <a:pPr eaLnBrk="1" hangingPunct="1"/>
            <a:r>
              <a:rPr lang="en-US" altLang="en-US" b="1" dirty="0"/>
              <a:t>Click. </a:t>
            </a:r>
          </a:p>
          <a:p>
            <a:pPr eaLnBrk="1" hangingPunct="1"/>
            <a:endParaRPr lang="en-US" altLang="en-US" dirty="0"/>
          </a:p>
        </p:txBody>
      </p:sp>
      <p:sp>
        <p:nvSpPr>
          <p:cNvPr id="87044" name="Slide Number Placeholder 3">
            <a:extLst>
              <a:ext uri="{FF2B5EF4-FFF2-40B4-BE49-F238E27FC236}">
                <a16:creationId xmlns:a16="http://schemas.microsoft.com/office/drawing/2014/main" id="{19D52A68-361D-4FE6-B45D-D50908827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D6C415-22E1-4565-AED8-4AE12D815017}" type="slidenum">
              <a:rPr lang="en-US" altLang="en-US"/>
              <a:pPr/>
              <a:t>51</a:t>
            </a:fld>
            <a:endParaRPr lang="en-US" altLang="en-US"/>
          </a:p>
        </p:txBody>
      </p:sp>
    </p:spTree>
    <p:extLst>
      <p:ext uri="{BB962C8B-B14F-4D97-AF65-F5344CB8AC3E}">
        <p14:creationId xmlns:p14="http://schemas.microsoft.com/office/powerpoint/2010/main" val="1195708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3C2CEDF-E2F9-4EF6-95D2-B497596E7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0A4B67BA-8089-4AFA-B30E-6F59250431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basic eligibility requirements for a disability benefit are five years of service credit or one year of service credit if your impairment was due to an unlawful act of bodily injury while teaching.</a:t>
            </a:r>
          </a:p>
          <a:p>
            <a:pPr eaLnBrk="1" hangingPunct="1"/>
            <a:endParaRPr lang="en-US" altLang="en-US" dirty="0"/>
          </a:p>
          <a:p>
            <a:pPr eaLnBrk="1" hangingPunct="1"/>
            <a:r>
              <a:rPr lang="en-US" altLang="en-US" dirty="0"/>
              <a:t>Your impairment must be permanent or expected to last more than 12 continuous months. It must also prevent you from performing your usual duties or those of a comparable level position. </a:t>
            </a:r>
          </a:p>
          <a:p>
            <a:pPr eaLnBrk="1" hangingPunct="1"/>
            <a:endParaRPr lang="en-US" altLang="en-US" dirty="0"/>
          </a:p>
          <a:p>
            <a:pPr eaLnBrk="1" hangingPunct="1"/>
            <a:r>
              <a:rPr lang="en-US" altLang="en-US" dirty="0"/>
              <a:t>If you should suffer an impairment and believe you may qualify for a disability benefit, contact CalSTRS as soon as possible to schedule a disability benefits planning session. A benefits specialist can prepare estimates and walk you through the application process.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Your eligibility and benefits can depend on when you apply so it’s important not to delay in initiating the process.</a:t>
            </a:r>
          </a:p>
          <a:p>
            <a:pPr eaLnBrk="1" hangingPunct="1"/>
            <a:r>
              <a:rPr lang="en-US" altLang="en-US" b="1" dirty="0"/>
              <a:t>Click. </a:t>
            </a:r>
          </a:p>
          <a:p>
            <a:pPr eaLnBrk="1" hangingPunct="1"/>
            <a:endParaRPr lang="en-US" altLang="en-US" dirty="0"/>
          </a:p>
        </p:txBody>
      </p:sp>
      <p:sp>
        <p:nvSpPr>
          <p:cNvPr id="88068" name="Slide Number Placeholder 3">
            <a:extLst>
              <a:ext uri="{FF2B5EF4-FFF2-40B4-BE49-F238E27FC236}">
                <a16:creationId xmlns:a16="http://schemas.microsoft.com/office/drawing/2014/main" id="{8D3377FB-492C-4C79-88BE-A1761771F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4DB901-FB48-40C7-86E0-5D51BB7C69A5}" type="slidenum">
              <a:rPr lang="en-US" altLang="en-US"/>
              <a:pPr/>
              <a:t>53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CA99613-C9C2-4D21-8832-4F98B7EC4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7A0A80-4ECA-42A6-BB47-6CA7D5E28F4B}"/>
              </a:ext>
            </a:extLst>
          </p:cNvPr>
          <p:cNvSpPr>
            <a:spLocks noGrp="1"/>
          </p:cNvSpPr>
          <p:nvPr>
            <p:ph type="body" idx="1"/>
          </p:nvPr>
        </p:nvSpPr>
        <p:spPr/>
        <p:txBody>
          <a:bodyPr/>
          <a:lstStyle/>
          <a:p>
            <a:pPr defTabSz="257129" eaLnBrk="1" hangingPunct="1">
              <a:defRPr/>
            </a:pPr>
            <a:r>
              <a:rPr lang="en-US" dirty="0"/>
              <a:t>The basic disability benefit is 50% of your final compensation plus an additional 10% per dependent child up to a combined total of 40% for your children. </a:t>
            </a:r>
          </a:p>
          <a:p>
            <a:pPr defTabSz="257129" eaLnBrk="1" hangingPunct="1">
              <a:defRPr/>
            </a:pPr>
            <a:endParaRPr lang="en-US" dirty="0"/>
          </a:p>
          <a:p>
            <a:pPr defTabSz="257129" eaLnBrk="1" hangingPunct="1">
              <a:defRPr/>
            </a:pPr>
            <a:r>
              <a:rPr lang="en-US" dirty="0"/>
              <a:t>Your disability benefit might be calculated differently if you work part time or if you’re a Coverage A member over age 45 with fewer than 10 years of service credit. </a:t>
            </a:r>
          </a:p>
          <a:p>
            <a:pPr defTabSz="257129" eaLnBrk="1" hangingPunct="1">
              <a:defRPr/>
            </a:pPr>
            <a:endParaRPr lang="en-US" dirty="0"/>
          </a:p>
          <a:p>
            <a:pPr defTabSz="257129" eaLnBrk="1" hangingPunct="1">
              <a:defRPr/>
            </a:pPr>
            <a:r>
              <a:rPr lang="en-US" dirty="0"/>
              <a:t>The </a:t>
            </a:r>
            <a:r>
              <a:rPr lang="en-US" i="1" dirty="0"/>
              <a:t>Your Disability Benefits Guide </a:t>
            </a:r>
            <a:r>
              <a:rPr lang="en-US" dirty="0"/>
              <a:t>provides comprehensive information on benefits for both coverage types and includes the forms you will need to apply. It’s important to read the guide and contact us if you believe you may qualify for a benefit. </a:t>
            </a:r>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r>
              <a:rPr lang="en-US" sz="1200" dirty="0">
                <a:ea typeface="+mn-ea"/>
              </a:rPr>
              <a:t>Are there any questions about disability benefits?</a:t>
            </a:r>
          </a:p>
          <a:p>
            <a:pPr defTabSz="257129" eaLnBrk="1" hangingPunct="1">
              <a:defRPr/>
            </a:pPr>
            <a:r>
              <a:rPr lang="en-US" sz="1200" b="1" dirty="0">
                <a:ea typeface="+mn-ea"/>
              </a:rPr>
              <a:t>(provide time for questions)</a:t>
            </a:r>
            <a:endParaRPr lang="en-US" sz="1200" dirty="0">
              <a:ea typeface="+mn-ea"/>
            </a:endParaRPr>
          </a:p>
          <a:p>
            <a:pPr defTabSz="257129" eaLnBrk="1" hangingPunct="1">
              <a:defRPr/>
            </a:pPr>
            <a:r>
              <a:rPr lang="en-US" sz="1200" dirty="0">
                <a:ea typeface="+mn-ea"/>
              </a:rPr>
              <a:t> </a:t>
            </a: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 </a:t>
            </a:r>
          </a:p>
        </p:txBody>
      </p:sp>
      <p:sp>
        <p:nvSpPr>
          <p:cNvPr id="89092" name="Slide Number Placeholder 3">
            <a:extLst>
              <a:ext uri="{FF2B5EF4-FFF2-40B4-BE49-F238E27FC236}">
                <a16:creationId xmlns:a16="http://schemas.microsoft.com/office/drawing/2014/main" id="{20BF847A-F6B5-471A-A015-F31C7B299C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851341-C469-43C2-9A83-6A4E056EB339}" type="slidenum">
              <a:rPr lang="en-US" altLang="en-US"/>
              <a:pPr/>
              <a:t>54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9F5AF6A-3058-4DFB-9905-B56618563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BCC43B3-7652-4512-93F4-FB35BDB9A210}"/>
              </a:ext>
            </a:extLst>
          </p:cNvPr>
          <p:cNvSpPr>
            <a:spLocks noGrp="1"/>
          </p:cNvSpPr>
          <p:nvPr>
            <p:ph type="body" idx="1"/>
          </p:nvPr>
        </p:nvSpPr>
        <p:spPr/>
        <p:txBody>
          <a:bodyPr/>
          <a:lstStyle/>
          <a:p>
            <a:pPr defTabSz="257129" eaLnBrk="1" hangingPunct="1">
              <a:defRPr/>
            </a:pPr>
            <a:r>
              <a:rPr lang="en-US" dirty="0"/>
              <a:t>I want to let you know more about our other workshops….</a:t>
            </a:r>
          </a:p>
          <a:p>
            <a:pPr defTabSz="257129" eaLnBrk="1" hangingPunct="1">
              <a:defRPr/>
            </a:pPr>
            <a:endParaRPr lang="en-US" dirty="0"/>
          </a:p>
          <a:p>
            <a:pPr defTabSz="257129" eaLnBrk="1" hangingPunct="1">
              <a:defRPr/>
            </a:pPr>
            <a:r>
              <a:rPr lang="en-US" dirty="0"/>
              <a:t>In My Retirement Decisions, our third workshop in this series, you will learn more about your retirement timeline and the decisions you will face as you near the end of your career such as:</a:t>
            </a:r>
          </a:p>
          <a:p>
            <a:pPr defTabSz="257129" eaLnBrk="1" hangingPunct="1">
              <a:defRPr/>
            </a:pPr>
            <a:endParaRPr lang="en-US" dirty="0"/>
          </a:p>
          <a:p>
            <a:pPr marL="224325" indent="-224325" defTabSz="257129" eaLnBrk="1" hangingPunct="1">
              <a:buFontTx/>
              <a:buAutoNum type="arabicPeriod"/>
              <a:defRPr/>
            </a:pPr>
            <a:r>
              <a:rPr lang="en-US" dirty="0"/>
              <a:t>When should I retire?</a:t>
            </a:r>
          </a:p>
          <a:p>
            <a:pPr marL="224325" indent="-224325" defTabSz="257129" eaLnBrk="1" hangingPunct="1">
              <a:buFontTx/>
              <a:buAutoNum type="arabicPeriod"/>
              <a:defRPr/>
            </a:pPr>
            <a:r>
              <a:rPr lang="en-US" dirty="0"/>
              <a:t>Do I want to leave a lifetime monthly benefit to a loved one?</a:t>
            </a:r>
          </a:p>
          <a:p>
            <a:pPr marL="224325" indent="-224325" defTabSz="257129" eaLnBrk="1" hangingPunct="1">
              <a:buFontTx/>
              <a:buAutoNum type="arabicPeriod"/>
              <a:defRPr/>
            </a:pPr>
            <a:r>
              <a:rPr lang="en-US" dirty="0"/>
              <a:t>And what should I do with my Defined Benefit Supplement funds?</a:t>
            </a:r>
          </a:p>
          <a:p>
            <a:pPr defTabSz="257129" eaLnBrk="1" hangingPunct="1">
              <a:defRPr/>
            </a:pPr>
            <a:endParaRPr lang="en-US" dirty="0"/>
          </a:p>
          <a:p>
            <a:pPr defTabSz="257129" eaLnBrk="1" hangingPunct="1">
              <a:defRPr/>
            </a:pPr>
            <a:endParaRPr lang="en-US" dirty="0"/>
          </a:p>
          <a:p>
            <a:pPr defTabSz="257129" eaLnBrk="1" hangingPunct="1">
              <a:defRPr/>
            </a:pPr>
            <a:endParaRPr lang="en-US" dirty="0"/>
          </a:p>
          <a:p>
            <a:pPr defTabSz="257129" eaLnBrk="1" hangingPunct="1">
              <a:defRPr/>
            </a:pPr>
            <a:r>
              <a:rPr lang="en-US" sz="1200" dirty="0">
                <a:ea typeface="+mn-ea"/>
              </a:rPr>
              <a:t>We also offer the Financial Awareness Series I mentioned earlier… </a:t>
            </a:r>
          </a:p>
          <a:p>
            <a:pPr defTabSz="257129" eaLnBrk="1" hangingPunct="1">
              <a:defRPr/>
            </a:pPr>
            <a:r>
              <a:rPr lang="en-US" b="1" dirty="0"/>
              <a:t>Click. </a:t>
            </a:r>
          </a:p>
        </p:txBody>
      </p:sp>
      <p:sp>
        <p:nvSpPr>
          <p:cNvPr id="90116" name="Slide Number Placeholder 3">
            <a:extLst>
              <a:ext uri="{FF2B5EF4-FFF2-40B4-BE49-F238E27FC236}">
                <a16:creationId xmlns:a16="http://schemas.microsoft.com/office/drawing/2014/main" id="{E4F4C278-161C-472C-90C9-D169508FA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FDA482-3A0B-493F-A391-A17EEFB1E96F}" type="slidenum">
              <a:rPr lang="en-US" altLang="en-US"/>
              <a:pPr/>
              <a:t>56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6936E26-EACE-4749-A19F-F9FBC8A5B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A43D6DD-1875-4588-A76C-F80B88B36E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There are three separate workshops that can be beneficial at any time throughout your career.  </a:t>
            </a:r>
          </a:p>
          <a:p>
            <a:pPr eaLnBrk="1" hangingPunct="1"/>
            <a:endParaRPr lang="en-US" altLang="en-US" dirty="0"/>
          </a:p>
          <a:p>
            <a:pPr eaLnBrk="1" hangingPunct="1"/>
            <a:r>
              <a:rPr lang="en-US" altLang="en-US" b="1" dirty="0"/>
              <a:t>Click. </a:t>
            </a:r>
          </a:p>
          <a:p>
            <a:pPr eaLnBrk="1" hangingPunct="1"/>
            <a:r>
              <a:rPr lang="en-US" altLang="en-US" dirty="0"/>
              <a:t>Save for Your Future focuses on creating budgets, saving and investing, and managing credit and debt. </a:t>
            </a:r>
          </a:p>
          <a:p>
            <a:pPr eaLnBrk="1" hangingPunct="1"/>
            <a:endParaRPr lang="en-US" altLang="en-US" dirty="0"/>
          </a:p>
          <a:p>
            <a:pPr eaLnBrk="1" hangingPunct="1"/>
            <a:r>
              <a:rPr lang="en-US" altLang="en-US" b="1" dirty="0"/>
              <a:t>Click. </a:t>
            </a:r>
          </a:p>
          <a:p>
            <a:pPr eaLnBrk="1" hangingPunct="1"/>
            <a:r>
              <a:rPr lang="en-US" altLang="en-US" dirty="0"/>
              <a:t>Plan for Your Future focuses on reaching the retirement lifestyle you want by planning your expenses and income and how to overcome obstacles.</a:t>
            </a:r>
          </a:p>
          <a:p>
            <a:pPr eaLnBrk="1" hangingPunct="1"/>
            <a:endParaRPr lang="en-US" altLang="en-US" dirty="0"/>
          </a:p>
          <a:p>
            <a:pPr eaLnBrk="1" hangingPunct="1"/>
            <a:r>
              <a:rPr lang="en-US" altLang="en-US" b="1" dirty="0"/>
              <a:t>Click. </a:t>
            </a:r>
          </a:p>
          <a:p>
            <a:pPr eaLnBrk="1" hangingPunct="1"/>
            <a:r>
              <a:rPr lang="en-US" altLang="en-US" dirty="0"/>
              <a:t>Protect your Future focuses on retirement distributions and maximizing and protecting your additional income sources.</a:t>
            </a:r>
          </a:p>
          <a:p>
            <a:pPr eaLnBrk="1" hangingPunct="1"/>
            <a:endParaRPr lang="en-US" altLang="en-US" dirty="0"/>
          </a:p>
          <a:p>
            <a:pPr eaLnBrk="1" hangingPunct="1"/>
            <a:r>
              <a:rPr lang="en-US" altLang="en-US" dirty="0"/>
              <a:t>You can learn more at CalSTRS.com/</a:t>
            </a:r>
            <a:r>
              <a:rPr lang="en-US" altLang="en-US" dirty="0" err="1"/>
              <a:t>financialawareness</a:t>
            </a:r>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Are there any questions?</a:t>
            </a:r>
          </a:p>
          <a:p>
            <a:pPr eaLnBrk="1" hangingPunct="1"/>
            <a:r>
              <a:rPr lang="en-US" altLang="en-US" b="1" dirty="0"/>
              <a:t>Click. </a:t>
            </a:r>
          </a:p>
        </p:txBody>
      </p:sp>
      <p:sp>
        <p:nvSpPr>
          <p:cNvPr id="91140" name="Slide Number Placeholder 3">
            <a:extLst>
              <a:ext uri="{FF2B5EF4-FFF2-40B4-BE49-F238E27FC236}">
                <a16:creationId xmlns:a16="http://schemas.microsoft.com/office/drawing/2014/main" id="{AF479700-03EE-4F0B-993D-BDB0D30F5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1A8025-78C0-48E5-BB69-7555923CE901}" type="slidenum">
              <a:rPr lang="en-US" altLang="en-US"/>
              <a:pPr/>
              <a:t>57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EEDBA87-9CA1-4A7E-A03F-CEDB92128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322C9377-F41E-482F-8C24-7ADEDCC578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t>
            </a:r>
            <a:r>
              <a:rPr lang="en-US" altLang="en-US" b="1" dirty="0"/>
              <a:t>Provide time for questions)</a:t>
            </a:r>
          </a:p>
          <a:p>
            <a:pPr eaLnBrk="1" hangingPunct="1"/>
            <a:endParaRPr lang="en-US" altLang="en-US" dirty="0"/>
          </a:p>
          <a:p>
            <a:pPr eaLnBrk="1" hangingPunct="1"/>
            <a:r>
              <a:rPr lang="en-US" altLang="en-US" dirty="0"/>
              <a:t>If you have additional questions check out the variety of resources at CalSTRS.com. You can send and receive online messages with us on </a:t>
            </a:r>
            <a:r>
              <a:rPr lang="en-US" altLang="en-US" i="1" dirty="0" err="1"/>
              <a:t>my</a:t>
            </a:r>
            <a:r>
              <a:rPr lang="en-US" altLang="en-US" dirty="0" err="1"/>
              <a:t>CalSTRS</a:t>
            </a:r>
            <a:r>
              <a:rPr lang="en-US" altLang="en-US" dirty="0"/>
              <a:t> or call us at 800-228-5453  weekdays from 7 a.m. to 6 p.m.</a:t>
            </a:r>
          </a:p>
          <a:p>
            <a:pPr eaLnBrk="1" hangingPunct="1"/>
            <a:endParaRPr lang="en-US" altLang="en-US" dirty="0"/>
          </a:p>
          <a:p>
            <a:pPr eaLnBrk="1" hangingPunct="1"/>
            <a:r>
              <a:rPr lang="en-US" altLang="en-US" dirty="0"/>
              <a:t>Thanks for attending! We welcome your feedback. Please look for a short survey in your email inbox about today’s session in the next few weeks. </a:t>
            </a:r>
          </a:p>
        </p:txBody>
      </p:sp>
      <p:sp>
        <p:nvSpPr>
          <p:cNvPr id="92164" name="Slide Number Placeholder 3">
            <a:extLst>
              <a:ext uri="{FF2B5EF4-FFF2-40B4-BE49-F238E27FC236}">
                <a16:creationId xmlns:a16="http://schemas.microsoft.com/office/drawing/2014/main" id="{1724C135-41E6-40C4-827D-CF63105D38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272923-23BF-4B91-A718-9C2048B089AE}" type="slidenum">
              <a:rPr lang="en-US" altLang="en-US"/>
              <a:pPr/>
              <a:t>58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81461D4-761B-4B04-8135-D72632F11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7815FCD-1E36-4945-B430-77286A00E5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t>my</a:t>
            </a:r>
            <a:r>
              <a:rPr lang="en-US" altLang="en-US"/>
              <a:t>CalSTRS provides online access to your CalSTRS accounts and information 24/7. </a:t>
            </a:r>
          </a:p>
          <a:p>
            <a:pPr eaLnBrk="1" hangingPunct="1"/>
            <a:endParaRPr lang="en-US" altLang="en-US"/>
          </a:p>
          <a:p>
            <a:pPr eaLnBrk="1" hangingPunct="1"/>
            <a:r>
              <a:rPr lang="en-US" altLang="en-US"/>
              <a:t>Register for an account and update your preferences for receiving information from us if you haven’t done so already. With the environment in mind, we default to electronic communication but you can always request to receive hard copies of information by mail. </a:t>
            </a:r>
          </a:p>
          <a:p>
            <a:pPr eaLnBrk="1" hangingPunct="1"/>
            <a:endParaRPr lang="en-US" altLang="en-US"/>
          </a:p>
          <a:p>
            <a:pPr eaLnBrk="1" hangingPunct="1"/>
            <a:r>
              <a:rPr lang="en-US" altLang="en-US"/>
              <a:t>With </a:t>
            </a:r>
            <a:r>
              <a:rPr lang="en-US" altLang="en-US" i="1"/>
              <a:t>my</a:t>
            </a:r>
            <a:r>
              <a:rPr lang="en-US" altLang="en-US"/>
              <a:t>CalSTRS you can also submit forms and send and receive online messages with a CalSTRS representative. The nice thing about this feature is that the electronic copies are archived in your account for future reference if you need them.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You can access your annual </a:t>
            </a:r>
            <a:r>
              <a:rPr lang="en-US" altLang="en-US" i="1"/>
              <a:t>Retirement Progress Report </a:t>
            </a:r>
            <a:r>
              <a:rPr lang="en-US" altLang="en-US"/>
              <a:t>each September on </a:t>
            </a:r>
            <a:r>
              <a:rPr lang="en-US" altLang="en-US" i="1"/>
              <a:t>my</a:t>
            </a:r>
            <a:r>
              <a:rPr lang="en-US" altLang="en-US"/>
              <a:t>CalSTRS…</a:t>
            </a:r>
          </a:p>
          <a:p>
            <a:pPr eaLnBrk="1" hangingPunct="1"/>
            <a:r>
              <a:rPr lang="en-US" altLang="en-US" b="1"/>
              <a:t>Click. </a:t>
            </a:r>
          </a:p>
          <a:p>
            <a:pPr eaLnBrk="1" hangingPunct="1"/>
            <a:endParaRPr lang="en-US" altLang="en-US"/>
          </a:p>
        </p:txBody>
      </p:sp>
      <p:sp>
        <p:nvSpPr>
          <p:cNvPr id="61444" name="Slide Number Placeholder 3">
            <a:extLst>
              <a:ext uri="{FF2B5EF4-FFF2-40B4-BE49-F238E27FC236}">
                <a16:creationId xmlns:a16="http://schemas.microsoft.com/office/drawing/2014/main" id="{E8BF0ADD-CD73-4021-8F83-29D811D3B5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ADAC78-6C2D-44C3-AF0A-E9D10E69812F}" type="slidenum">
              <a:rPr lang="en-US" altLang="en-US"/>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FC58633-79B9-4F2F-8FE8-2A4AFA99A5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630738E-705B-4D80-992E-6B66F1338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Your </a:t>
            </a:r>
            <a:r>
              <a:rPr lang="en-US" altLang="en-US" i="1"/>
              <a:t>Retirement Progress Report </a:t>
            </a:r>
            <a:r>
              <a:rPr lang="en-US" altLang="en-US"/>
              <a:t>is your annual statement that summarizes your information for the prior school year. </a:t>
            </a:r>
          </a:p>
          <a:p>
            <a:pPr eaLnBrk="1" hangingPunct="1"/>
            <a:endParaRPr lang="en-US" altLang="en-US"/>
          </a:p>
          <a:p>
            <a:pPr eaLnBrk="1" hangingPunct="1"/>
            <a:r>
              <a:rPr lang="en-US" altLang="en-US"/>
              <a:t>It includes information about your membership and benefits, service credit and account balances and even information reported by your employer. </a:t>
            </a:r>
          </a:p>
          <a:p>
            <a:pPr eaLnBrk="1" hangingPunct="1"/>
            <a:endParaRPr lang="en-US" altLang="en-US"/>
          </a:p>
          <a:p>
            <a:pPr eaLnBrk="1" hangingPunct="1"/>
            <a:r>
              <a:rPr lang="en-US" altLang="en-US"/>
              <a:t>Since we use information reported by your employer to calculate your benefit, it’s important to review your report each year and contact your employer directly regarding any discrepancies so they can be corrected.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You can find your benefit structure on your </a:t>
            </a:r>
            <a:r>
              <a:rPr lang="en-US" altLang="en-US" i="1"/>
              <a:t>Retirement Progress Report</a:t>
            </a:r>
            <a:r>
              <a:rPr lang="en-US" altLang="en-US"/>
              <a:t>…</a:t>
            </a:r>
          </a:p>
          <a:p>
            <a:pPr eaLnBrk="1" hangingPunct="1"/>
            <a:r>
              <a:rPr lang="en-US" altLang="en-US" b="1"/>
              <a:t>Click.</a:t>
            </a:r>
          </a:p>
          <a:p>
            <a:pPr eaLnBrk="1" hangingPunct="1"/>
            <a:endParaRPr lang="en-US" altLang="en-US"/>
          </a:p>
        </p:txBody>
      </p:sp>
      <p:sp>
        <p:nvSpPr>
          <p:cNvPr id="62468" name="Slide Number Placeholder 3">
            <a:extLst>
              <a:ext uri="{FF2B5EF4-FFF2-40B4-BE49-F238E27FC236}">
                <a16:creationId xmlns:a16="http://schemas.microsoft.com/office/drawing/2014/main" id="{25D69E84-E3DB-41AE-8459-A8C2D84C09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CFCD01-CC10-40AD-AC70-7725B19347CE}"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97F1F10-4F4F-4725-841C-32D8EE583F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D5A9A43-71EC-4BAA-9C4B-6AE444A826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Your benefit structure is based on the date your were first hired in a CalSTRS-covered position and determines how your retirement benefits are calculated. </a:t>
            </a:r>
          </a:p>
          <a:p>
            <a:pPr eaLnBrk="1" hangingPunct="1"/>
            <a:endParaRPr lang="en-US" altLang="en-US" dirty="0"/>
          </a:p>
          <a:p>
            <a:pPr eaLnBrk="1" hangingPunct="1">
              <a:spcBef>
                <a:spcPct val="0"/>
              </a:spcBef>
            </a:pPr>
            <a:r>
              <a:rPr lang="en-US" altLang="en-US" dirty="0"/>
              <a:t>There is a space for you to note your benefit structure at the bottom of page 1 of your handout. After the California Public Employees’ Pension Reform Act of 2013, there are two different benefit structures:</a:t>
            </a:r>
          </a:p>
          <a:p>
            <a:pPr eaLnBrk="1" hangingPunct="1"/>
            <a:endParaRPr lang="en-US" altLang="en-US" dirty="0"/>
          </a:p>
          <a:p>
            <a:pPr eaLnBrk="1" hangingPunct="1">
              <a:buFont typeface="Wingdings 2" panose="05020102010507070707" pitchFamily="18" charset="2"/>
              <a:buChar char="!"/>
            </a:pPr>
            <a:r>
              <a:rPr lang="en-US" altLang="en-US" dirty="0"/>
              <a:t> You are a CalSTRS 2% at 60 member if you were first hired </a:t>
            </a:r>
            <a:r>
              <a:rPr lang="en-US" altLang="en-US" u="sng" dirty="0"/>
              <a:t>before</a:t>
            </a:r>
            <a:r>
              <a:rPr lang="en-US" altLang="en-US" dirty="0"/>
              <a:t> January 1, 2013. </a:t>
            </a:r>
          </a:p>
          <a:p>
            <a:pPr eaLnBrk="1" hangingPunct="1">
              <a:buFont typeface="Wingdings 2" panose="05020102010507070707" pitchFamily="18" charset="2"/>
              <a:buChar char="!"/>
            </a:pPr>
            <a:endParaRPr lang="en-US" altLang="en-US" dirty="0"/>
          </a:p>
          <a:p>
            <a:pPr eaLnBrk="1" hangingPunct="1">
              <a:buFont typeface="Wingdings 2" panose="05020102010507070707" pitchFamily="18" charset="2"/>
              <a:buChar char="!"/>
            </a:pPr>
            <a:r>
              <a:rPr lang="en-US" altLang="en-US" dirty="0"/>
              <a:t> You are a CalSTRS 2% at 62 member if you were first hired </a:t>
            </a:r>
            <a:r>
              <a:rPr lang="en-US" altLang="en-US" u="sng" dirty="0"/>
              <a:t>on or after</a:t>
            </a:r>
            <a:r>
              <a:rPr lang="en-US" altLang="en-US" dirty="0"/>
              <a:t> January 1, 2013. </a:t>
            </a:r>
          </a:p>
          <a:p>
            <a:pPr eaLnBrk="1" hangingPunct="1"/>
            <a:endParaRPr lang="en-US" altLang="en-US" dirty="0"/>
          </a:p>
          <a:p>
            <a:pPr eaLnBrk="1" hangingPunct="1"/>
            <a:r>
              <a:rPr lang="en-US" altLang="en-US" dirty="0"/>
              <a:t>However, please note: If you were hired after January 2013 but were a member of certain other public retirement systems within six months of becoming a CalSTRS member, you might be a CalSTRS 2% at 60 member. </a:t>
            </a:r>
          </a:p>
          <a:p>
            <a:pPr eaLnBrk="1" hangingPunct="1"/>
            <a:endParaRPr lang="en-US" altLang="en-US" dirty="0"/>
          </a:p>
          <a:p>
            <a:pPr eaLnBrk="1" hangingPunct="1"/>
            <a:r>
              <a:rPr lang="en-US" altLang="en-US" dirty="0"/>
              <a:t>If you aren’t sure of your hire date you can verify your benefit structure on your </a:t>
            </a:r>
            <a:r>
              <a:rPr lang="en-US" altLang="en-US" i="1" dirty="0"/>
              <a:t>Retirement Progress Report</a:t>
            </a:r>
            <a:r>
              <a:rPr lang="en-US" altLang="en-US" dirty="0"/>
              <a:t> or on the home page of your </a:t>
            </a:r>
            <a:r>
              <a:rPr lang="en-US" altLang="en-US" dirty="0" err="1"/>
              <a:t>myCalSTRS</a:t>
            </a:r>
            <a:r>
              <a:rPr lang="en-US" altLang="en-US" dirty="0"/>
              <a:t> account.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Next, let’s discuss eligibility requirements for Service Retirement…</a:t>
            </a:r>
          </a:p>
          <a:p>
            <a:pPr eaLnBrk="1" hangingPunct="1"/>
            <a:r>
              <a:rPr lang="en-US" altLang="en-US" b="1" dirty="0"/>
              <a:t>Click.</a:t>
            </a:r>
          </a:p>
          <a:p>
            <a:pPr eaLnBrk="1" hangingPunct="1"/>
            <a:endParaRPr lang="en-US" altLang="en-US" dirty="0"/>
          </a:p>
        </p:txBody>
      </p:sp>
      <p:sp>
        <p:nvSpPr>
          <p:cNvPr id="63492" name="Slide Number Placeholder 3">
            <a:extLst>
              <a:ext uri="{FF2B5EF4-FFF2-40B4-BE49-F238E27FC236}">
                <a16:creationId xmlns:a16="http://schemas.microsoft.com/office/drawing/2014/main" id="{E1FF04EB-9440-4507-99D4-1C3898EC9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6992BD-7EC2-41A0-88DD-1ECA4241FD9D}" type="slidenum">
              <a:rPr lang="en-US" altLang="en-US"/>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0F6C306-A81C-4050-B872-D0CBAC96B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C73CAC9-D8C6-43C1-9855-C0818585A6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minimum requirements for a service retirement benefit are age 55 with five years of service credit.</a:t>
            </a:r>
          </a:p>
          <a:p>
            <a:pPr eaLnBrk="1" hangingPunct="1"/>
            <a:endParaRPr lang="en-US" altLang="en-US"/>
          </a:p>
          <a:p>
            <a:pPr eaLnBrk="1" hangingPunct="1"/>
            <a:r>
              <a:rPr lang="en-US" altLang="en-US" b="1"/>
              <a:t>Click. </a:t>
            </a:r>
          </a:p>
          <a:p>
            <a:pPr eaLnBrk="1" hangingPunct="1"/>
            <a:r>
              <a:rPr lang="en-US" altLang="en-US"/>
              <a:t>If you’re a CalSTRS 2% at 60 member, you can retire as early as age 50 with 30 years of service credit.</a:t>
            </a:r>
          </a:p>
          <a:p>
            <a:pPr eaLnBrk="1" hangingPunct="1"/>
            <a:endParaRPr lang="en-US" altLang="en-US"/>
          </a:p>
          <a:p>
            <a:pPr eaLnBrk="1" hangingPunct="1"/>
            <a:r>
              <a:rPr lang="en-US" altLang="en-US" b="1"/>
              <a:t>Click. </a:t>
            </a:r>
          </a:p>
          <a:p>
            <a:pPr eaLnBrk="1" hangingPunct="1"/>
            <a:r>
              <a:rPr lang="en-US" altLang="en-US"/>
              <a:t>If you have fewer than five years of service credit you can retire at age 55 if you retire concurrently with certain other public retirement systems in California such as CalPERS. </a:t>
            </a:r>
          </a:p>
          <a:p>
            <a:pPr eaLnBrk="1" hangingPunct="1"/>
            <a:endParaRPr lang="en-US" altLang="en-US"/>
          </a:p>
          <a:p>
            <a:pPr eaLnBrk="1" hangingPunct="1"/>
            <a:r>
              <a:rPr lang="en-US" altLang="en-US"/>
              <a:t>You can read more about concurrent retirement and eligibility in the </a:t>
            </a:r>
            <a:r>
              <a:rPr lang="en-US" altLang="en-US" i="1"/>
              <a:t>Member Handbook</a:t>
            </a:r>
            <a:r>
              <a:rPr lang="en-US" altLang="en-US"/>
              <a:t>.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Your retirement benefit is based on a formula…</a:t>
            </a:r>
          </a:p>
          <a:p>
            <a:pPr eaLnBrk="1" hangingPunct="1"/>
            <a:r>
              <a:rPr lang="en-US" altLang="en-US" b="1"/>
              <a:t>Click. </a:t>
            </a:r>
          </a:p>
          <a:p>
            <a:pPr eaLnBrk="1" hangingPunct="1"/>
            <a:endParaRPr lang="en-US" altLang="en-US"/>
          </a:p>
        </p:txBody>
      </p:sp>
      <p:sp>
        <p:nvSpPr>
          <p:cNvPr id="64516" name="Slide Number Placeholder 3">
            <a:extLst>
              <a:ext uri="{FF2B5EF4-FFF2-40B4-BE49-F238E27FC236}">
                <a16:creationId xmlns:a16="http://schemas.microsoft.com/office/drawing/2014/main" id="{0A5D97D1-6693-4416-9CFD-F6BBC1AC4F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9F198-84E7-4EAE-934D-B056CA2A37E5}"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4D09C0A-C92A-49DD-ABD7-8E9F3787E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A3F94D-4982-4833-851F-860369FB3707}"/>
              </a:ext>
            </a:extLst>
          </p:cNvPr>
          <p:cNvSpPr>
            <a:spLocks noGrp="1"/>
          </p:cNvSpPr>
          <p:nvPr>
            <p:ph type="body" idx="1"/>
          </p:nvPr>
        </p:nvSpPr>
        <p:spPr/>
        <p:txBody>
          <a:bodyPr/>
          <a:lstStyle/>
          <a:p>
            <a:pPr defTabSz="257129" eaLnBrk="1" hangingPunct="1">
              <a:defRPr/>
            </a:pPr>
            <a:r>
              <a:rPr lang="en-US" sz="1200" dirty="0">
                <a:ea typeface="+mn-ea"/>
              </a:rPr>
              <a:t>The formula is based on three figures – service credit, age factor and final compensation.</a:t>
            </a:r>
          </a:p>
          <a:p>
            <a:pPr defTabSz="257129" eaLnBrk="1" hangingPunct="1">
              <a:defRPr/>
            </a:pPr>
            <a:r>
              <a:rPr lang="en-US" sz="1200" dirty="0">
                <a:ea typeface="+mn-ea"/>
              </a:rPr>
              <a:t> </a:t>
            </a:r>
          </a:p>
          <a:p>
            <a:pPr defTabSz="257129" eaLnBrk="1" hangingPunct="1">
              <a:defRPr/>
            </a:pPr>
            <a:r>
              <a:rPr lang="en-US" sz="1200" dirty="0">
                <a:ea typeface="+mn-ea"/>
              </a:rPr>
              <a:t> </a:t>
            </a:r>
          </a:p>
          <a:p>
            <a:pPr defTabSz="257129" eaLnBrk="1" hangingPunct="1">
              <a:defRPr/>
            </a:pPr>
            <a:r>
              <a:rPr lang="en-US" sz="1200" b="1" dirty="0">
                <a:ea typeface="+mn-ea"/>
              </a:rPr>
              <a:t>Click.</a:t>
            </a:r>
            <a:endParaRPr lang="en-US" sz="1200" dirty="0">
              <a:ea typeface="+mn-ea"/>
            </a:endParaRPr>
          </a:p>
          <a:p>
            <a:pPr defTabSz="257129" eaLnBrk="1" hangingPunct="1">
              <a:defRPr/>
            </a:pPr>
            <a:r>
              <a:rPr lang="en-US" sz="1200" dirty="0">
                <a:ea typeface="+mn-ea"/>
              </a:rPr>
              <a:t>Service credit  is the time you’ve worked and contributed to CalSTRS.</a:t>
            </a:r>
          </a:p>
          <a:p>
            <a:pPr defTabSz="257129" eaLnBrk="1" hangingPunct="1">
              <a:defRPr/>
            </a:pPr>
            <a:r>
              <a:rPr lang="en-US" sz="1200" dirty="0">
                <a:ea typeface="+mn-ea"/>
              </a:rPr>
              <a:t> </a:t>
            </a:r>
            <a:endParaRPr lang="en-US" dirty="0"/>
          </a:p>
          <a:p>
            <a:pPr defTabSz="257129" eaLnBrk="1" hangingPunct="1">
              <a:defRPr/>
            </a:pPr>
            <a:endParaRPr lang="en-US" dirty="0"/>
          </a:p>
          <a:p>
            <a:pPr defTabSz="257129" eaLnBrk="1" hangingPunct="1">
              <a:defRPr/>
            </a:pPr>
            <a:r>
              <a:rPr lang="en-US" dirty="0"/>
              <a:t>You accrue service credit based on the percentage of a full-time contract you work…</a:t>
            </a:r>
          </a:p>
          <a:p>
            <a:pPr defTabSz="257129" eaLnBrk="1" hangingPunct="1">
              <a:defRPr/>
            </a:pPr>
            <a:r>
              <a:rPr lang="en-US" b="1" dirty="0"/>
              <a:t>Click. </a:t>
            </a:r>
          </a:p>
          <a:p>
            <a:pPr defTabSz="257129" eaLnBrk="1" hangingPunct="1">
              <a:defRPr/>
            </a:pPr>
            <a:endParaRPr lang="en-US" dirty="0"/>
          </a:p>
        </p:txBody>
      </p:sp>
      <p:sp>
        <p:nvSpPr>
          <p:cNvPr id="65540" name="Slide Number Placeholder 3">
            <a:extLst>
              <a:ext uri="{FF2B5EF4-FFF2-40B4-BE49-F238E27FC236}">
                <a16:creationId xmlns:a16="http://schemas.microsoft.com/office/drawing/2014/main" id="{5E83D94A-EB12-4A68-A7AB-A26ED80416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8A29B1-F874-4B1D-BF72-BB87DD77D8BB}"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3CA1-4DB4-ED4E-A7EC-DB316B21A0BE}"/>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C35B-78F6-AD40-92C3-73694FB37BA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99A816-BAD4-954D-A8A1-252387818F34}"/>
              </a:ext>
            </a:extLst>
          </p:cNvPr>
          <p:cNvSpPr>
            <a:spLocks noGrp="1"/>
          </p:cNvSpPr>
          <p:nvPr>
            <p:ph type="dt" sz="half" idx="10"/>
          </p:nvPr>
        </p:nvSpPr>
        <p:spPr>
          <a:xfrm>
            <a:off x="1006475" y="7627938"/>
            <a:ext cx="3290888" cy="438150"/>
          </a:xfrm>
          <a:prstGeom prst="rect">
            <a:avLst/>
          </a:prstGeom>
        </p:spPr>
        <p:txBody>
          <a:bodyPr/>
          <a:lstStyle/>
          <a:p>
            <a:fld id="{5315F616-30C8-6C44-A087-50D1DEABA353}" type="datetimeFigureOut">
              <a:rPr lang="en-US" smtClean="0"/>
              <a:t>12/26/2019</a:t>
            </a:fld>
            <a:endParaRPr lang="en-US"/>
          </a:p>
        </p:txBody>
      </p:sp>
      <p:sp>
        <p:nvSpPr>
          <p:cNvPr id="5" name="Footer Placeholder 4">
            <a:extLst>
              <a:ext uri="{FF2B5EF4-FFF2-40B4-BE49-F238E27FC236}">
                <a16:creationId xmlns:a16="http://schemas.microsoft.com/office/drawing/2014/main" id="{F5155CE8-8254-7B45-8136-D601DE9BE635}"/>
              </a:ext>
            </a:extLst>
          </p:cNvPr>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5CA1C5-3249-3D4E-B8EF-7D21459938B5}"/>
              </a:ext>
            </a:extLst>
          </p:cNvPr>
          <p:cNvSpPr>
            <a:spLocks noGrp="1"/>
          </p:cNvSpPr>
          <p:nvPr>
            <p:ph type="sldNum" sz="quarter" idx="12"/>
          </p:nvPr>
        </p:nvSpPr>
        <p:spPr>
          <a:xfrm>
            <a:off x="10333038" y="7627938"/>
            <a:ext cx="3290887" cy="438150"/>
          </a:xfrm>
          <a:prstGeom prst="rect">
            <a:avLst/>
          </a:prstGeom>
        </p:spPr>
        <p:txBody>
          <a:bodyPr/>
          <a:lstStyle/>
          <a:p>
            <a:fld id="{7CCE9116-50D4-A64D-A2A3-F47FD4455223}" type="slidenum">
              <a:rPr lang="en-US" smtClean="0"/>
              <a:t>‹#›</a:t>
            </a:fld>
            <a:endParaRPr lang="en-US"/>
          </a:p>
        </p:txBody>
      </p:sp>
    </p:spTree>
    <p:extLst>
      <p:ext uri="{BB962C8B-B14F-4D97-AF65-F5344CB8AC3E}">
        <p14:creationId xmlns:p14="http://schemas.microsoft.com/office/powerpoint/2010/main" val="166711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17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636" y="1701642"/>
            <a:ext cx="13167502" cy="89598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62612" y="2805436"/>
            <a:ext cx="13167502" cy="40259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BBA21-5F35-4587-8608-466BC953810C}"/>
              </a:ext>
            </a:extLst>
          </p:cNvPr>
          <p:cNvSpPr>
            <a:spLocks noGrp="1"/>
          </p:cNvSpPr>
          <p:nvPr>
            <p:ph type="dt" sz="half" idx="10"/>
          </p:nvPr>
        </p:nvSpPr>
        <p:spPr>
          <a:xfrm>
            <a:off x="731520" y="7627621"/>
            <a:ext cx="3413760" cy="436880"/>
          </a:xfrm>
        </p:spPr>
        <p:txBody>
          <a:bodyPr/>
          <a:lstStyle>
            <a:lvl1pPr>
              <a:defRPr/>
            </a:lvl1pPr>
          </a:lstStyle>
          <a:p>
            <a:pPr>
              <a:defRPr/>
            </a:pPr>
            <a:fld id="{B74FD716-FE1D-4EDA-B0E6-A6D25C7FD199}" type="datetimeFigureOut">
              <a:rPr lang="en-US" altLang="en-US"/>
              <a:pPr>
                <a:defRPr/>
              </a:pPr>
              <a:t>12/26/2019</a:t>
            </a:fld>
            <a:endParaRPr lang="en-US" altLang="en-US"/>
          </a:p>
        </p:txBody>
      </p:sp>
      <p:sp>
        <p:nvSpPr>
          <p:cNvPr id="5" name="Footer Placeholder 4">
            <a:extLst>
              <a:ext uri="{FF2B5EF4-FFF2-40B4-BE49-F238E27FC236}">
                <a16:creationId xmlns:a16="http://schemas.microsoft.com/office/drawing/2014/main" id="{BA5378D6-9889-4424-871B-3CC0713A2A8A}"/>
              </a:ext>
            </a:extLst>
          </p:cNvPr>
          <p:cNvSpPr>
            <a:spLocks noGrp="1"/>
          </p:cNvSpPr>
          <p:nvPr>
            <p:ph type="ftr" sz="quarter" idx="11"/>
          </p:nvPr>
        </p:nvSpPr>
        <p:spPr>
          <a:xfrm>
            <a:off x="4998720" y="7627621"/>
            <a:ext cx="4632960" cy="43688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E4DFE7-6995-4238-8D1B-F356264215BD}"/>
              </a:ext>
            </a:extLst>
          </p:cNvPr>
          <p:cNvSpPr>
            <a:spLocks noGrp="1"/>
          </p:cNvSpPr>
          <p:nvPr>
            <p:ph type="sldNum" sz="quarter" idx="12"/>
          </p:nvPr>
        </p:nvSpPr>
        <p:spPr>
          <a:xfrm>
            <a:off x="10485120" y="7627621"/>
            <a:ext cx="3413760" cy="436880"/>
          </a:xfrm>
        </p:spPr>
        <p:txBody>
          <a:bodyPr/>
          <a:lstStyle>
            <a:lvl1pPr>
              <a:defRPr/>
            </a:lvl1pPr>
          </a:lstStyle>
          <a:p>
            <a:fld id="{2555E8E2-447E-4786-802C-2ABC99AD540D}" type="slidenum">
              <a:rPr lang="en-US" altLang="en-US"/>
              <a:pPr/>
              <a:t>‹#›</a:t>
            </a:fld>
            <a:endParaRPr lang="en-US" altLang="en-US"/>
          </a:p>
        </p:txBody>
      </p:sp>
    </p:spTree>
    <p:extLst>
      <p:ext uri="{BB962C8B-B14F-4D97-AF65-F5344CB8AC3E}">
        <p14:creationId xmlns:p14="http://schemas.microsoft.com/office/powerpoint/2010/main" val="1658585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716889-AF02-8349-B61E-F2657BE28FF0}"/>
              </a:ext>
            </a:extLst>
          </p:cNvPr>
          <p:cNvPicPr>
            <a:picLocks noChangeAspect="1"/>
          </p:cNvPicPr>
          <p:nvPr userDrawn="1"/>
        </p:nvPicPr>
        <p:blipFill>
          <a:blip r:embed="rId3"/>
          <a:stretch>
            <a:fillRect/>
          </a:stretch>
        </p:blipFill>
        <p:spPr>
          <a:xfrm>
            <a:off x="0" y="0"/>
            <a:ext cx="14630400" cy="8229600"/>
          </a:xfrm>
          <a:prstGeom prst="rect">
            <a:avLst/>
          </a:prstGeom>
        </p:spPr>
      </p:pic>
    </p:spTree>
    <p:extLst>
      <p:ext uri="{BB962C8B-B14F-4D97-AF65-F5344CB8AC3E}">
        <p14:creationId xmlns:p14="http://schemas.microsoft.com/office/powerpoint/2010/main" val="18963675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AF685B-091C-B44D-99C0-2E973CAE6F5A}"/>
              </a:ext>
            </a:extLst>
          </p:cNvPr>
          <p:cNvPicPr>
            <a:picLocks noChangeAspect="1"/>
          </p:cNvPicPr>
          <p:nvPr userDrawn="1"/>
        </p:nvPicPr>
        <p:blipFill>
          <a:blip r:embed="rId3"/>
          <a:stretch>
            <a:fillRect/>
          </a:stretch>
        </p:blipFill>
        <p:spPr>
          <a:xfrm>
            <a:off x="0" y="0"/>
            <a:ext cx="14630400" cy="8229600"/>
          </a:xfrm>
          <a:prstGeom prst="rect">
            <a:avLst/>
          </a:prstGeom>
        </p:spPr>
      </p:pic>
    </p:spTree>
    <p:extLst>
      <p:ext uri="{BB962C8B-B14F-4D97-AF65-F5344CB8AC3E}">
        <p14:creationId xmlns:p14="http://schemas.microsoft.com/office/powerpoint/2010/main" val="295071056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06F04B-E335-D74F-AD31-E7E57B19B0A6}"/>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304816887"/>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B798-AB9D-F846-AA0C-507D46B80E7A}"/>
              </a:ext>
            </a:extLst>
          </p:cNvPr>
          <p:cNvSpPr>
            <a:spLocks noGrp="1"/>
          </p:cNvSpPr>
          <p:nvPr>
            <p:ph type="ctrTitle" idx="4294967295"/>
          </p:nvPr>
        </p:nvSpPr>
        <p:spPr>
          <a:xfrm>
            <a:off x="2153789" y="3419521"/>
            <a:ext cx="10469125" cy="1149246"/>
          </a:xfrm>
          <a:prstGeom prst="rect">
            <a:avLst/>
          </a:prstGeom>
          <a:ln w="38100">
            <a:solidFill>
              <a:schemeClr val="bg1"/>
            </a:solidFill>
          </a:ln>
        </p:spPr>
        <p:txBody>
          <a:bodyPr>
            <a:normAutofit/>
          </a:bodyPr>
          <a:lstStyle/>
          <a:p>
            <a:pPr algn="ctr"/>
            <a:r>
              <a:rPr lang="en-US" sz="7200" b="1" dirty="0">
                <a:solidFill>
                  <a:schemeClr val="bg1"/>
                </a:solidFill>
                <a:latin typeface="+mn-lt"/>
                <a:cs typeface="Arial" panose="020B0604020202020204" pitchFamily="34" charset="0"/>
              </a:rPr>
              <a:t>My Retirement Benefits</a:t>
            </a:r>
          </a:p>
        </p:txBody>
      </p:sp>
      <p:pic>
        <p:nvPicPr>
          <p:cNvPr id="3" name="Picture 2">
            <a:extLst>
              <a:ext uri="{FF2B5EF4-FFF2-40B4-BE49-F238E27FC236}">
                <a16:creationId xmlns:a16="http://schemas.microsoft.com/office/drawing/2014/main" id="{7D118352-67CF-4B96-B7E2-26203DF201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637" y="677493"/>
            <a:ext cx="4632433" cy="15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1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114C77-9EFF-41EE-8045-E92947F05070}"/>
              </a:ext>
            </a:extLst>
          </p:cNvPr>
          <p:cNvSpPr>
            <a:spLocks noGrp="1"/>
          </p:cNvSpPr>
          <p:nvPr>
            <p:ph type="title"/>
          </p:nvPr>
        </p:nvSpPr>
        <p:spPr>
          <a:xfrm>
            <a:off x="243665" y="391232"/>
            <a:ext cx="11229007" cy="1016001"/>
          </a:xfrm>
        </p:spPr>
        <p:txBody>
          <a:bodyPr>
            <a:noAutofit/>
          </a:bodyPr>
          <a:lstStyle/>
          <a:p>
            <a:pPr defTabSz="411406">
              <a:defRPr/>
            </a:pPr>
            <a:r>
              <a:rPr lang="en-US" sz="5400" b="1" dirty="0">
                <a:solidFill>
                  <a:schemeClr val="bg1"/>
                </a:solidFill>
                <a:latin typeface="+mn-lt"/>
              </a:rPr>
              <a:t>Your Retirement Progress Report</a:t>
            </a:r>
          </a:p>
        </p:txBody>
      </p:sp>
      <p:graphicFrame>
        <p:nvGraphicFramePr>
          <p:cNvPr id="5" name="Diagram 4">
            <a:extLst>
              <a:ext uri="{FF2B5EF4-FFF2-40B4-BE49-F238E27FC236}">
                <a16:creationId xmlns:a16="http://schemas.microsoft.com/office/drawing/2014/main" id="{D0F768C9-50B5-4CA7-96D8-18CA83B60BE2}"/>
              </a:ext>
            </a:extLst>
          </p:cNvPr>
          <p:cNvGraphicFramePr/>
          <p:nvPr>
            <p:extLst>
              <p:ext uri="{D42A27DB-BD31-4B8C-83A1-F6EECF244321}">
                <p14:modId xmlns:p14="http://schemas.microsoft.com/office/powerpoint/2010/main" val="3689111920"/>
              </p:ext>
            </p:extLst>
          </p:nvPr>
        </p:nvGraphicFramePr>
        <p:xfrm>
          <a:off x="243664" y="1938055"/>
          <a:ext cx="8732695" cy="564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A0979D15-9E21-4153-858A-441F862E3B87}"/>
              </a:ext>
            </a:extLst>
          </p:cNvPr>
          <p:cNvSpPr>
            <a:spLocks noGrp="1"/>
          </p:cNvSpPr>
          <p:nvPr>
            <p:ph idx="1"/>
          </p:nvPr>
        </p:nvSpPr>
        <p:spPr>
          <a:xfrm>
            <a:off x="10020809" y="2346960"/>
            <a:ext cx="4445000" cy="2583181"/>
          </a:xfrm>
        </p:spPr>
        <p:txBody>
          <a:bodyPr>
            <a:noAutofit/>
          </a:bodyPr>
          <a:lstStyle/>
          <a:p>
            <a:pPr marL="0" indent="0" defTabSz="411406">
              <a:lnSpc>
                <a:spcPct val="100000"/>
              </a:lnSpc>
              <a:buNone/>
              <a:defRPr/>
            </a:pPr>
            <a:r>
              <a:rPr lang="en-US" sz="3840" dirty="0">
                <a:sym typeface="Wingdings"/>
              </a:rPr>
              <a:t>Review your report each fall. Contact your employer regarding any discrepancies.</a:t>
            </a:r>
            <a:endParaRPr lang="en-US" sz="3840" dirty="0"/>
          </a:p>
        </p:txBody>
      </p:sp>
      <p:sp>
        <p:nvSpPr>
          <p:cNvPr id="7" name="Content Placeholder 2">
            <a:extLst>
              <a:ext uri="{FF2B5EF4-FFF2-40B4-BE49-F238E27FC236}">
                <a16:creationId xmlns:a16="http://schemas.microsoft.com/office/drawing/2014/main" id="{3117CEFD-8FBB-4A8A-9D73-3D149B507591}"/>
              </a:ext>
            </a:extLst>
          </p:cNvPr>
          <p:cNvSpPr txBox="1">
            <a:spLocks/>
          </p:cNvSpPr>
          <p:nvPr/>
        </p:nvSpPr>
        <p:spPr>
          <a:xfrm>
            <a:off x="9208008" y="2346960"/>
            <a:ext cx="835661"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840" dirty="0">
                <a:solidFill>
                  <a:schemeClr val="tx1"/>
                </a:solidFill>
                <a:sym typeface="Wingdings"/>
              </a:rPr>
              <a:t></a:t>
            </a:r>
            <a:endParaRPr lang="en-US" sz="3840" dirty="0">
              <a:solidFill>
                <a:schemeClr val="tx1"/>
              </a:solidFill>
            </a:endParaRPr>
          </a:p>
        </p:txBody>
      </p:sp>
      <p:sp>
        <p:nvSpPr>
          <p:cNvPr id="8" name="TextBox 2">
            <a:extLst>
              <a:ext uri="{FF2B5EF4-FFF2-40B4-BE49-F238E27FC236}">
                <a16:creationId xmlns:a16="http://schemas.microsoft.com/office/drawing/2014/main" id="{C05F5D7D-3219-4686-8514-23006084E2E0}"/>
              </a:ext>
            </a:extLst>
          </p:cNvPr>
          <p:cNvSpPr txBox="1">
            <a:spLocks noChangeArrowheads="1"/>
          </p:cNvSpPr>
          <p:nvPr/>
        </p:nvSpPr>
        <p:spPr bwMode="auto">
          <a:xfrm>
            <a:off x="11472672" y="439239"/>
            <a:ext cx="27538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Calibri" panose="020F0502020204030204"/>
                <a:ea typeface="+mj-ea"/>
                <a:cs typeface="+mj-cs"/>
              </a:rPr>
              <a:t>Section 3:</a:t>
            </a:r>
            <a:br>
              <a:rPr kumimoji="0" lang="en-US" sz="7200" b="1" i="0" u="none" strike="noStrike" kern="1200" cap="none" spc="0" normalizeH="0" baseline="0" noProof="0" dirty="0">
                <a:ln>
                  <a:noFill/>
                </a:ln>
                <a:solidFill>
                  <a:srgbClr val="5D354E"/>
                </a:solidFill>
                <a:effectLst/>
                <a:uLnTx/>
                <a:uFillTx/>
                <a:latin typeface="Calibri" panose="020F0502020204030204"/>
                <a:ea typeface="+mj-ea"/>
                <a:cs typeface="+mj-cs"/>
              </a:rPr>
            </a:br>
            <a:r>
              <a:rPr kumimoji="0" lang="en-US" sz="7200" b="1" i="0" u="none" strike="noStrike" kern="1200" cap="none" spc="0" normalizeH="0" baseline="0" noProof="0" dirty="0">
                <a:ln>
                  <a:noFill/>
                </a:ln>
                <a:solidFill>
                  <a:srgbClr val="5D354E"/>
                </a:solidFill>
                <a:effectLst/>
                <a:uLnTx/>
                <a:uFillTx/>
                <a:latin typeface="Calibri" panose="020F0502020204030204"/>
                <a:ea typeface="+mj-ea"/>
                <a:cs typeface="+mj-cs"/>
              </a:rPr>
              <a:t>Membership Information</a:t>
            </a:r>
          </a:p>
        </p:txBody>
      </p:sp>
    </p:spTree>
    <p:extLst>
      <p:ext uri="{BB962C8B-B14F-4D97-AF65-F5344CB8AC3E}">
        <p14:creationId xmlns:p14="http://schemas.microsoft.com/office/powerpoint/2010/main" val="173143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D77BA7-207F-4940-AF75-DD697CF9BDA8}"/>
              </a:ext>
            </a:extLst>
          </p:cNvPr>
          <p:cNvSpPr>
            <a:spLocks noGrp="1"/>
          </p:cNvSpPr>
          <p:nvPr>
            <p:ph type="title"/>
          </p:nvPr>
        </p:nvSpPr>
        <p:spPr>
          <a:xfrm>
            <a:off x="403858" y="319087"/>
            <a:ext cx="9949182" cy="861059"/>
          </a:xfrm>
        </p:spPr>
        <p:txBody>
          <a:bodyPr>
            <a:noAutofit/>
          </a:bodyPr>
          <a:lstStyle/>
          <a:p>
            <a:pPr defTabSz="411406">
              <a:defRPr/>
            </a:pPr>
            <a:r>
              <a:rPr lang="en-US" sz="6600" b="1" dirty="0">
                <a:solidFill>
                  <a:schemeClr val="bg1"/>
                </a:solidFill>
                <a:latin typeface="+mn-lt"/>
              </a:rPr>
              <a:t>Benefit Structures</a:t>
            </a:r>
          </a:p>
        </p:txBody>
      </p:sp>
      <p:graphicFrame>
        <p:nvGraphicFramePr>
          <p:cNvPr id="5" name="Content Placeholder 3">
            <a:extLst>
              <a:ext uri="{FF2B5EF4-FFF2-40B4-BE49-F238E27FC236}">
                <a16:creationId xmlns:a16="http://schemas.microsoft.com/office/drawing/2014/main" id="{FF69F2CA-5BDC-4DFF-B794-6DCF6CEE506B}"/>
              </a:ext>
            </a:extLst>
          </p:cNvPr>
          <p:cNvGraphicFramePr>
            <a:graphicFrameLocks noGrp="1"/>
          </p:cNvGraphicFramePr>
          <p:nvPr>
            <p:ph idx="1"/>
            <p:extLst>
              <p:ext uri="{D42A27DB-BD31-4B8C-83A1-F6EECF244321}">
                <p14:modId xmlns:p14="http://schemas.microsoft.com/office/powerpoint/2010/main" val="161546952"/>
              </p:ext>
            </p:extLst>
          </p:nvPr>
        </p:nvGraphicFramePr>
        <p:xfrm>
          <a:off x="5659091" y="1787807"/>
          <a:ext cx="8820430" cy="528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DF401E8D-68D9-4311-BFC7-E80CAC99A500}"/>
              </a:ext>
            </a:extLst>
          </p:cNvPr>
          <p:cNvSpPr txBox="1">
            <a:spLocks/>
          </p:cNvSpPr>
          <p:nvPr/>
        </p:nvSpPr>
        <p:spPr>
          <a:xfrm>
            <a:off x="150879" y="3690621"/>
            <a:ext cx="790796"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7" name="Content Placeholder 2">
            <a:extLst>
              <a:ext uri="{FF2B5EF4-FFF2-40B4-BE49-F238E27FC236}">
                <a16:creationId xmlns:a16="http://schemas.microsoft.com/office/drawing/2014/main" id="{D9986AC6-2D4E-4E6B-9815-AE97BE0E3AD1}"/>
              </a:ext>
            </a:extLst>
          </p:cNvPr>
          <p:cNvSpPr txBox="1">
            <a:spLocks/>
          </p:cNvSpPr>
          <p:nvPr/>
        </p:nvSpPr>
        <p:spPr>
          <a:xfrm>
            <a:off x="953517" y="3703320"/>
            <a:ext cx="4727955" cy="2052320"/>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Verify your benefit structure on your </a:t>
            </a:r>
            <a:r>
              <a:rPr lang="en-US" sz="4000" i="1" dirty="0">
                <a:solidFill>
                  <a:schemeClr val="tx1"/>
                </a:solidFill>
                <a:cs typeface="Arial" panose="020B0604020202020204" pitchFamily="34" charset="0"/>
              </a:rPr>
              <a:t>Retirement Progress Report.</a:t>
            </a:r>
          </a:p>
        </p:txBody>
      </p:sp>
      <p:sp>
        <p:nvSpPr>
          <p:cNvPr id="10" name="Content Placeholder 2">
            <a:extLst>
              <a:ext uri="{FF2B5EF4-FFF2-40B4-BE49-F238E27FC236}">
                <a16:creationId xmlns:a16="http://schemas.microsoft.com/office/drawing/2014/main" id="{9095CF68-B90B-4E3B-8138-0339976C34FC}"/>
              </a:ext>
            </a:extLst>
          </p:cNvPr>
          <p:cNvSpPr txBox="1">
            <a:spLocks/>
          </p:cNvSpPr>
          <p:nvPr/>
        </p:nvSpPr>
        <p:spPr>
          <a:xfrm>
            <a:off x="41657" y="2113281"/>
            <a:ext cx="790798"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b="1" dirty="0">
                <a:solidFill>
                  <a:schemeClr val="tx1"/>
                </a:solidFill>
                <a:sym typeface="Wingdings 2"/>
              </a:rPr>
              <a:t></a:t>
            </a:r>
            <a:endParaRPr lang="en-US" sz="4000" b="1" dirty="0">
              <a:solidFill>
                <a:schemeClr val="tx1"/>
              </a:solidFill>
            </a:endParaRPr>
          </a:p>
        </p:txBody>
      </p:sp>
      <p:sp>
        <p:nvSpPr>
          <p:cNvPr id="11" name="Content Placeholder 2">
            <a:extLst>
              <a:ext uri="{FF2B5EF4-FFF2-40B4-BE49-F238E27FC236}">
                <a16:creationId xmlns:a16="http://schemas.microsoft.com/office/drawing/2014/main" id="{81208334-3918-4B42-B2E7-2BE0F772ED8D}"/>
              </a:ext>
            </a:extLst>
          </p:cNvPr>
          <p:cNvSpPr txBox="1">
            <a:spLocks/>
          </p:cNvSpPr>
          <p:nvPr/>
        </p:nvSpPr>
        <p:spPr>
          <a:xfrm>
            <a:off x="953517" y="2100582"/>
            <a:ext cx="4727955" cy="1191259"/>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Fill in your benefit structure on page 1.</a:t>
            </a:r>
            <a:endParaRPr lang="en-US" sz="4000" i="1" dirty="0">
              <a:solidFill>
                <a:schemeClr val="tx1"/>
              </a:solidFill>
              <a:cs typeface="Arial" panose="020B0604020202020204" pitchFamily="34" charset="0"/>
            </a:endParaRPr>
          </a:p>
        </p:txBody>
      </p:sp>
      <p:sp>
        <p:nvSpPr>
          <p:cNvPr id="9" name="TextBox 2">
            <a:extLst>
              <a:ext uri="{FF2B5EF4-FFF2-40B4-BE49-F238E27FC236}">
                <a16:creationId xmlns:a16="http://schemas.microsoft.com/office/drawing/2014/main" id="{F3306123-BBDC-48E2-B4D5-697888B5B7A1}"/>
              </a:ext>
            </a:extLst>
          </p:cNvPr>
          <p:cNvSpPr txBox="1">
            <a:spLocks noChangeArrowheads="1"/>
          </p:cNvSpPr>
          <p:nvPr/>
        </p:nvSpPr>
        <p:spPr bwMode="auto">
          <a:xfrm>
            <a:off x="11704320" y="439239"/>
            <a:ext cx="252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4:</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Retirement Benefits</a:t>
            </a:r>
          </a:p>
        </p:txBody>
      </p:sp>
    </p:spTree>
    <p:extLst>
      <p:ext uri="{BB962C8B-B14F-4D97-AF65-F5344CB8AC3E}">
        <p14:creationId xmlns:p14="http://schemas.microsoft.com/office/powerpoint/2010/main" val="308826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E6020A-D90D-49DD-B97A-CEFD964AAE2F}"/>
              </a:ext>
            </a:extLst>
          </p:cNvPr>
          <p:cNvSpPr>
            <a:spLocks noGrp="1"/>
          </p:cNvSpPr>
          <p:nvPr>
            <p:ph type="title"/>
          </p:nvPr>
        </p:nvSpPr>
        <p:spPr>
          <a:xfrm>
            <a:off x="487681" y="317502"/>
            <a:ext cx="10899647" cy="1038856"/>
          </a:xfrm>
        </p:spPr>
        <p:txBody>
          <a:bodyPr>
            <a:noAutofit/>
          </a:bodyPr>
          <a:lstStyle/>
          <a:p>
            <a:pPr defTabSz="411406">
              <a:defRPr/>
            </a:pPr>
            <a:r>
              <a:rPr lang="en-US" sz="6000" b="1" dirty="0">
                <a:solidFill>
                  <a:schemeClr val="bg1"/>
                </a:solidFill>
                <a:latin typeface="+mn-lt"/>
              </a:rPr>
              <a:t>Service Retirement Eligibility</a:t>
            </a:r>
          </a:p>
        </p:txBody>
      </p:sp>
      <p:grpSp>
        <p:nvGrpSpPr>
          <p:cNvPr id="26627" name="Group 4">
            <a:extLst>
              <a:ext uri="{FF2B5EF4-FFF2-40B4-BE49-F238E27FC236}">
                <a16:creationId xmlns:a16="http://schemas.microsoft.com/office/drawing/2014/main" id="{B23B5D46-3E44-4E4F-A485-BFB0726932F2}"/>
              </a:ext>
            </a:extLst>
          </p:cNvPr>
          <p:cNvGrpSpPr>
            <a:grpSpLocks/>
          </p:cNvGrpSpPr>
          <p:nvPr/>
        </p:nvGrpSpPr>
        <p:grpSpPr bwMode="auto">
          <a:xfrm>
            <a:off x="426721" y="1866902"/>
            <a:ext cx="8217407" cy="1945640"/>
            <a:chOff x="267195" y="1599869"/>
            <a:chExt cx="4874821" cy="1621874"/>
          </a:xfrm>
        </p:grpSpPr>
        <p:sp>
          <p:nvSpPr>
            <p:cNvPr id="6" name="Straight Connector 5">
              <a:extLst>
                <a:ext uri="{FF2B5EF4-FFF2-40B4-BE49-F238E27FC236}">
                  <a16:creationId xmlns:a16="http://schemas.microsoft.com/office/drawing/2014/main" id="{F8F52CDC-A017-4B88-A16A-96BE7DE5BBF1}"/>
                </a:ext>
              </a:extLst>
            </p:cNvPr>
            <p:cNvSpPr/>
            <p:nvPr/>
          </p:nvSpPr>
          <p:spPr>
            <a:xfrm>
              <a:off x="644990" y="2139787"/>
              <a:ext cx="4497026"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94A83103-F3E1-49D1-8098-5C882744D982}"/>
                </a:ext>
              </a:extLst>
            </p:cNvPr>
            <p:cNvSpPr/>
            <p:nvPr/>
          </p:nvSpPr>
          <p:spPr>
            <a:xfrm>
              <a:off x="267195" y="1599869"/>
              <a:ext cx="4244634" cy="539918"/>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3840" b="1" dirty="0">
                  <a:cs typeface="Arial" panose="020B0604020202020204" pitchFamily="34" charset="0"/>
                </a:rPr>
                <a:t>Minimum Requirements</a:t>
              </a:r>
            </a:p>
          </p:txBody>
        </p:sp>
        <p:sp>
          <p:nvSpPr>
            <p:cNvPr id="8" name="Freeform 7">
              <a:extLst>
                <a:ext uri="{FF2B5EF4-FFF2-40B4-BE49-F238E27FC236}">
                  <a16:creationId xmlns:a16="http://schemas.microsoft.com/office/drawing/2014/main" id="{84B36F12-DB0A-4BD1-83BB-5BB7080F1387}"/>
                </a:ext>
              </a:extLst>
            </p:cNvPr>
            <p:cNvSpPr/>
            <p:nvPr/>
          </p:nvSpPr>
          <p:spPr>
            <a:xfrm>
              <a:off x="267195" y="2139787"/>
              <a:ext cx="4674812" cy="1081956"/>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lvl="1" indent="-457200" defTabSz="1706880">
                <a:spcAft>
                  <a:spcPct val="15000"/>
                </a:spcAft>
                <a:buFont typeface="Wingdings" panose="05000000000000000000" pitchFamily="2" charset="2"/>
                <a:buChar char="Ø"/>
                <a:defRPr/>
              </a:pPr>
              <a:r>
                <a:rPr lang="en-US" sz="3200" dirty="0">
                  <a:cs typeface="Arial" panose="020B0604020202020204" pitchFamily="34" charset="0"/>
                </a:rPr>
                <a:t>Age 55 with five years of service credit</a:t>
              </a:r>
            </a:p>
          </p:txBody>
        </p:sp>
      </p:grpSp>
      <p:grpSp>
        <p:nvGrpSpPr>
          <p:cNvPr id="9" name="Group 8">
            <a:extLst>
              <a:ext uri="{FF2B5EF4-FFF2-40B4-BE49-F238E27FC236}">
                <a16:creationId xmlns:a16="http://schemas.microsoft.com/office/drawing/2014/main" id="{CEEEC042-D1B1-4ADF-B201-0C824B1F5876}"/>
              </a:ext>
            </a:extLst>
          </p:cNvPr>
          <p:cNvGrpSpPr>
            <a:grpSpLocks/>
          </p:cNvGrpSpPr>
          <p:nvPr/>
        </p:nvGrpSpPr>
        <p:grpSpPr bwMode="auto">
          <a:xfrm>
            <a:off x="426721" y="3672841"/>
            <a:ext cx="8217407" cy="2181861"/>
            <a:chOff x="267196" y="3248772"/>
            <a:chExt cx="4874820" cy="1621876"/>
          </a:xfrm>
        </p:grpSpPr>
        <p:sp>
          <p:nvSpPr>
            <p:cNvPr id="10" name="Straight Connector 9">
              <a:extLst>
                <a:ext uri="{FF2B5EF4-FFF2-40B4-BE49-F238E27FC236}">
                  <a16:creationId xmlns:a16="http://schemas.microsoft.com/office/drawing/2014/main" id="{DAFAC391-8F76-4D78-BACD-6A23FC16764D}"/>
                </a:ext>
              </a:extLst>
            </p:cNvPr>
            <p:cNvSpPr/>
            <p:nvPr/>
          </p:nvSpPr>
          <p:spPr>
            <a:xfrm>
              <a:off x="644991" y="3788768"/>
              <a:ext cx="4497025"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54242330-B352-4193-A503-51A7AFB22AD7}"/>
                </a:ext>
              </a:extLst>
            </p:cNvPr>
            <p:cNvSpPr/>
            <p:nvPr/>
          </p:nvSpPr>
          <p:spPr>
            <a:xfrm>
              <a:off x="267196" y="3248772"/>
              <a:ext cx="4244633" cy="539996"/>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3840" b="1" dirty="0">
                  <a:cs typeface="Arial" panose="020B0604020202020204" pitchFamily="34" charset="0"/>
                </a:rPr>
                <a:t>Early Retirement</a:t>
              </a:r>
            </a:p>
          </p:txBody>
        </p:sp>
        <p:sp>
          <p:nvSpPr>
            <p:cNvPr id="12" name="Freeform 11">
              <a:extLst>
                <a:ext uri="{FF2B5EF4-FFF2-40B4-BE49-F238E27FC236}">
                  <a16:creationId xmlns:a16="http://schemas.microsoft.com/office/drawing/2014/main" id="{895AD2FE-628C-4C1C-A82C-255D6005C17F}"/>
                </a:ext>
              </a:extLst>
            </p:cNvPr>
            <p:cNvSpPr/>
            <p:nvPr/>
          </p:nvSpPr>
          <p:spPr>
            <a:xfrm>
              <a:off x="267196" y="3788768"/>
              <a:ext cx="4674811" cy="1081880"/>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lvl="1" indent="-457200" defTabSz="1706880">
                <a:spcAft>
                  <a:spcPct val="15000"/>
                </a:spcAft>
                <a:buFont typeface="Wingdings" panose="05000000000000000000" pitchFamily="2" charset="2"/>
                <a:buChar char="Ø"/>
                <a:defRPr/>
              </a:pPr>
              <a:r>
                <a:rPr lang="en-US" sz="3200" dirty="0">
                  <a:cs typeface="Arial" panose="020B0604020202020204" pitchFamily="34" charset="0"/>
                </a:rPr>
                <a:t>Age 50 with 30 years of service credit (CalSTRS 2% at 60 only)</a:t>
              </a:r>
            </a:p>
          </p:txBody>
        </p:sp>
      </p:grpSp>
      <p:grpSp>
        <p:nvGrpSpPr>
          <p:cNvPr id="13" name="Group 12">
            <a:extLst>
              <a:ext uri="{FF2B5EF4-FFF2-40B4-BE49-F238E27FC236}">
                <a16:creationId xmlns:a16="http://schemas.microsoft.com/office/drawing/2014/main" id="{864FB33D-2AB8-4148-9F98-C4D36EBAAF1E}"/>
              </a:ext>
            </a:extLst>
          </p:cNvPr>
          <p:cNvGrpSpPr>
            <a:grpSpLocks/>
          </p:cNvGrpSpPr>
          <p:nvPr/>
        </p:nvGrpSpPr>
        <p:grpSpPr bwMode="auto">
          <a:xfrm>
            <a:off x="426721" y="5570221"/>
            <a:ext cx="8217407" cy="2570480"/>
            <a:chOff x="267196" y="4897677"/>
            <a:chExt cx="4874820" cy="1621875"/>
          </a:xfrm>
        </p:grpSpPr>
        <p:sp>
          <p:nvSpPr>
            <p:cNvPr id="14" name="Straight Connector 13">
              <a:extLst>
                <a:ext uri="{FF2B5EF4-FFF2-40B4-BE49-F238E27FC236}">
                  <a16:creationId xmlns:a16="http://schemas.microsoft.com/office/drawing/2014/main" id="{33754735-637A-4A8B-9665-90B28EA11BEE}"/>
                </a:ext>
              </a:extLst>
            </p:cNvPr>
            <p:cNvSpPr/>
            <p:nvPr/>
          </p:nvSpPr>
          <p:spPr>
            <a:xfrm flipV="1">
              <a:off x="267196" y="5437767"/>
              <a:ext cx="4874820"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9A6485F4-D54C-4033-9405-2766614B92FC}"/>
                </a:ext>
              </a:extLst>
            </p:cNvPr>
            <p:cNvSpPr/>
            <p:nvPr/>
          </p:nvSpPr>
          <p:spPr>
            <a:xfrm>
              <a:off x="267196" y="4897677"/>
              <a:ext cx="4244633" cy="54009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3840" b="1" dirty="0">
                  <a:cs typeface="Arial" panose="020B0604020202020204" pitchFamily="34" charset="0"/>
                </a:rPr>
                <a:t>Concurrent Retirement</a:t>
              </a:r>
            </a:p>
          </p:txBody>
        </p:sp>
        <p:sp>
          <p:nvSpPr>
            <p:cNvPr id="16" name="Freeform 15">
              <a:extLst>
                <a:ext uri="{FF2B5EF4-FFF2-40B4-BE49-F238E27FC236}">
                  <a16:creationId xmlns:a16="http://schemas.microsoft.com/office/drawing/2014/main" id="{A4569352-BC04-4359-AEC9-8591292FC08C}"/>
                </a:ext>
              </a:extLst>
            </p:cNvPr>
            <p:cNvSpPr/>
            <p:nvPr/>
          </p:nvSpPr>
          <p:spPr>
            <a:xfrm>
              <a:off x="267196" y="5437767"/>
              <a:ext cx="4674811" cy="1081785"/>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lvl="1" indent="-457200" defTabSz="1706880">
                <a:spcAft>
                  <a:spcPct val="15000"/>
                </a:spcAft>
                <a:buFont typeface="Wingdings" panose="05000000000000000000" pitchFamily="2" charset="2"/>
                <a:buChar char="Ø"/>
                <a:defRPr/>
              </a:pPr>
              <a:r>
                <a:rPr lang="en-US" sz="3200" dirty="0">
                  <a:cs typeface="Arial" panose="020B0604020202020204" pitchFamily="34" charset="0"/>
                </a:rPr>
                <a:t>Age 55 with fewer than five years of service credit if retiring concurrently from certain other retirement systems</a:t>
              </a:r>
            </a:p>
          </p:txBody>
        </p:sp>
      </p:grpSp>
      <p:sp>
        <p:nvSpPr>
          <p:cNvPr id="17" name="Content Placeholder 2">
            <a:extLst>
              <a:ext uri="{FF2B5EF4-FFF2-40B4-BE49-F238E27FC236}">
                <a16:creationId xmlns:a16="http://schemas.microsoft.com/office/drawing/2014/main" id="{C47E4B57-0405-4529-9FB6-FD14057B6C4F}"/>
              </a:ext>
            </a:extLst>
          </p:cNvPr>
          <p:cNvSpPr txBox="1">
            <a:spLocks/>
          </p:cNvSpPr>
          <p:nvPr/>
        </p:nvSpPr>
        <p:spPr>
          <a:xfrm>
            <a:off x="9372600" y="1889761"/>
            <a:ext cx="835661"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8" name="Content Placeholder 2">
            <a:extLst>
              <a:ext uri="{FF2B5EF4-FFF2-40B4-BE49-F238E27FC236}">
                <a16:creationId xmlns:a16="http://schemas.microsoft.com/office/drawing/2014/main" id="{67DAA65F-04A4-4920-90CB-7671BB6DAE73}"/>
              </a:ext>
            </a:extLst>
          </p:cNvPr>
          <p:cNvSpPr txBox="1">
            <a:spLocks/>
          </p:cNvSpPr>
          <p:nvPr/>
        </p:nvSpPr>
        <p:spPr>
          <a:xfrm>
            <a:off x="10139680" y="1879600"/>
            <a:ext cx="4222496" cy="275590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See the </a:t>
            </a:r>
            <a:r>
              <a:rPr lang="en-US" sz="4000" i="1" dirty="0">
                <a:solidFill>
                  <a:schemeClr val="tx1"/>
                </a:solidFill>
                <a:cs typeface="Arial" panose="020B0604020202020204" pitchFamily="34" charset="0"/>
              </a:rPr>
              <a:t>Member Handbook </a:t>
            </a:r>
            <a:r>
              <a:rPr lang="en-US" sz="4000" dirty="0">
                <a:solidFill>
                  <a:schemeClr val="tx1"/>
                </a:solidFill>
                <a:cs typeface="Arial" panose="020B0604020202020204" pitchFamily="34" charset="0"/>
              </a:rPr>
              <a:t>for more information.</a:t>
            </a:r>
            <a:endParaRPr lang="en-US" sz="4000" i="1" dirty="0">
              <a:solidFill>
                <a:schemeClr val="tx1"/>
              </a:solidFill>
              <a:cs typeface="Arial" panose="020B0604020202020204" pitchFamily="34" charset="0"/>
            </a:endParaRPr>
          </a:p>
        </p:txBody>
      </p:sp>
      <p:sp>
        <p:nvSpPr>
          <p:cNvPr id="19" name="TextBox 2">
            <a:extLst>
              <a:ext uri="{FF2B5EF4-FFF2-40B4-BE49-F238E27FC236}">
                <a16:creationId xmlns:a16="http://schemas.microsoft.com/office/drawing/2014/main" id="{BED2D3AC-8CE4-484E-BA77-53380E3BA48C}"/>
              </a:ext>
            </a:extLst>
          </p:cNvPr>
          <p:cNvSpPr txBox="1">
            <a:spLocks noChangeArrowheads="1"/>
          </p:cNvSpPr>
          <p:nvPr/>
        </p:nvSpPr>
        <p:spPr bwMode="auto">
          <a:xfrm>
            <a:off x="11606784" y="439239"/>
            <a:ext cx="2619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35F4C4-49A7-4B66-8225-7D32F9E15A3C}"/>
              </a:ext>
            </a:extLst>
          </p:cNvPr>
          <p:cNvSpPr txBox="1">
            <a:spLocks/>
          </p:cNvSpPr>
          <p:nvPr/>
        </p:nvSpPr>
        <p:spPr>
          <a:xfrm>
            <a:off x="403858" y="249604"/>
            <a:ext cx="9674862" cy="1036503"/>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The Retirement Formula</a:t>
            </a:r>
          </a:p>
        </p:txBody>
      </p:sp>
      <p:cxnSp>
        <p:nvCxnSpPr>
          <p:cNvPr id="5" name="Straight Connector 4">
            <a:extLst>
              <a:ext uri="{FF2B5EF4-FFF2-40B4-BE49-F238E27FC236}">
                <a16:creationId xmlns:a16="http://schemas.microsoft.com/office/drawing/2014/main" id="{6D0AFB99-6317-49C0-8308-DDB3D85F4167}"/>
              </a:ext>
            </a:extLst>
          </p:cNvPr>
          <p:cNvCxnSpPr>
            <a:cxnSpLocks/>
          </p:cNvCxnSpPr>
          <p:nvPr/>
        </p:nvCxnSpPr>
        <p:spPr>
          <a:xfrm>
            <a:off x="5120641" y="6675120"/>
            <a:ext cx="9306560"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A4B3CF1F-DD86-4A1D-816D-F9EB0009707A}"/>
              </a:ext>
            </a:extLst>
          </p:cNvPr>
          <p:cNvSpPr/>
          <p:nvPr/>
        </p:nvSpPr>
        <p:spPr>
          <a:xfrm>
            <a:off x="5303520" y="3429001"/>
            <a:ext cx="3767327"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Age Factor</a:t>
            </a:r>
          </a:p>
        </p:txBody>
      </p:sp>
      <p:sp>
        <p:nvSpPr>
          <p:cNvPr id="11" name="Freeform 10">
            <a:extLst>
              <a:ext uri="{FF2B5EF4-FFF2-40B4-BE49-F238E27FC236}">
                <a16:creationId xmlns:a16="http://schemas.microsoft.com/office/drawing/2014/main" id="{73483FDC-AE52-4678-BDA6-04E3E0C19D4E}"/>
              </a:ext>
            </a:extLst>
          </p:cNvPr>
          <p:cNvSpPr/>
          <p:nvPr/>
        </p:nvSpPr>
        <p:spPr>
          <a:xfrm>
            <a:off x="5303520" y="4980941"/>
            <a:ext cx="3767327"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800" b="1" dirty="0">
                <a:cs typeface="Arial" panose="020B0604020202020204" pitchFamily="34" charset="0"/>
              </a:rPr>
              <a:t>Final Compensation</a:t>
            </a:r>
          </a:p>
        </p:txBody>
      </p:sp>
      <p:sp>
        <p:nvSpPr>
          <p:cNvPr id="13" name="Multiply 12">
            <a:extLst>
              <a:ext uri="{FF2B5EF4-FFF2-40B4-BE49-F238E27FC236}">
                <a16:creationId xmlns:a16="http://schemas.microsoft.com/office/drawing/2014/main" id="{789E8189-777F-4D86-AC71-1D2EC4D594FF}"/>
              </a:ext>
            </a:extLst>
          </p:cNvPr>
          <p:cNvSpPr/>
          <p:nvPr/>
        </p:nvSpPr>
        <p:spPr>
          <a:xfrm>
            <a:off x="6714701" y="4625341"/>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14" name="Group 26">
            <a:extLst>
              <a:ext uri="{FF2B5EF4-FFF2-40B4-BE49-F238E27FC236}">
                <a16:creationId xmlns:a16="http://schemas.microsoft.com/office/drawing/2014/main" id="{4B8A06F0-416F-485E-84A1-ACE33E4883FE}"/>
              </a:ext>
            </a:extLst>
          </p:cNvPr>
          <p:cNvGrpSpPr>
            <a:grpSpLocks/>
          </p:cNvGrpSpPr>
          <p:nvPr/>
        </p:nvGrpSpPr>
        <p:grpSpPr bwMode="auto">
          <a:xfrm>
            <a:off x="6400203" y="6848350"/>
            <a:ext cx="7587344" cy="1097280"/>
            <a:chOff x="0" y="1862"/>
            <a:chExt cx="1833829" cy="1229469"/>
          </a:xfrm>
          <a:solidFill>
            <a:srgbClr val="5D354E"/>
          </a:solidFill>
        </p:grpSpPr>
        <p:sp>
          <p:nvSpPr>
            <p:cNvPr id="15" name="Rounded Rectangle 14">
              <a:extLst>
                <a:ext uri="{FF2B5EF4-FFF2-40B4-BE49-F238E27FC236}">
                  <a16:creationId xmlns:a16="http://schemas.microsoft.com/office/drawing/2014/main" id="{7E292666-7567-4822-A47B-9E463751F5D5}"/>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E45D6E9A-6BBC-41BC-BFE9-C48F2B6F58A0}"/>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800" b="1" dirty="0">
                  <a:cs typeface="Arial" panose="020B0604020202020204" pitchFamily="34" charset="0"/>
                </a:rPr>
                <a:t>Monthly Retirement Benefit </a:t>
              </a:r>
            </a:p>
          </p:txBody>
        </p:sp>
      </p:grpSp>
      <p:sp>
        <p:nvSpPr>
          <p:cNvPr id="17" name="Freeform 16">
            <a:extLst>
              <a:ext uri="{FF2B5EF4-FFF2-40B4-BE49-F238E27FC236}">
                <a16:creationId xmlns:a16="http://schemas.microsoft.com/office/drawing/2014/main" id="{48333997-088C-4C01-A561-80A32CA2A333}"/>
              </a:ext>
            </a:extLst>
          </p:cNvPr>
          <p:cNvSpPr/>
          <p:nvPr/>
        </p:nvSpPr>
        <p:spPr>
          <a:xfrm>
            <a:off x="8841742" y="2029461"/>
            <a:ext cx="549148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8E3FE62F-63B6-4D73-8EA2-B2D3186727BD}"/>
              </a:ext>
            </a:extLst>
          </p:cNvPr>
          <p:cNvSpPr/>
          <p:nvPr/>
        </p:nvSpPr>
        <p:spPr>
          <a:xfrm>
            <a:off x="5319179" y="1882142"/>
            <a:ext cx="3751086"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Service Credit</a:t>
            </a:r>
          </a:p>
        </p:txBody>
      </p:sp>
      <p:sp>
        <p:nvSpPr>
          <p:cNvPr id="12" name="Multiply 11">
            <a:extLst>
              <a:ext uri="{FF2B5EF4-FFF2-40B4-BE49-F238E27FC236}">
                <a16:creationId xmlns:a16="http://schemas.microsoft.com/office/drawing/2014/main" id="{E89B88F9-2A2D-4CAD-819A-0D375C57AC1B}"/>
              </a:ext>
            </a:extLst>
          </p:cNvPr>
          <p:cNvSpPr/>
          <p:nvPr/>
        </p:nvSpPr>
        <p:spPr>
          <a:xfrm>
            <a:off x="6714701" y="3070861"/>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sp>
        <p:nvSpPr>
          <p:cNvPr id="18" name="Content Placeholder 2">
            <a:extLst>
              <a:ext uri="{FF2B5EF4-FFF2-40B4-BE49-F238E27FC236}">
                <a16:creationId xmlns:a16="http://schemas.microsoft.com/office/drawing/2014/main" id="{65B09F26-DE31-4389-B78F-9B529917AB8A}"/>
              </a:ext>
            </a:extLst>
          </p:cNvPr>
          <p:cNvSpPr txBox="1">
            <a:spLocks/>
          </p:cNvSpPr>
          <p:nvPr/>
        </p:nvSpPr>
        <p:spPr>
          <a:xfrm>
            <a:off x="365761" y="2841753"/>
            <a:ext cx="716280" cy="158146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840" dirty="0">
                <a:solidFill>
                  <a:schemeClr val="tx1"/>
                </a:solidFill>
                <a:sym typeface="Wingdings"/>
              </a:rPr>
              <a:t></a:t>
            </a:r>
            <a:endParaRPr lang="en-US" sz="3840" dirty="0">
              <a:solidFill>
                <a:schemeClr val="tx1"/>
              </a:solidFill>
            </a:endParaRPr>
          </a:p>
        </p:txBody>
      </p:sp>
      <p:sp>
        <p:nvSpPr>
          <p:cNvPr id="19" name="Content Placeholder 2">
            <a:extLst>
              <a:ext uri="{FF2B5EF4-FFF2-40B4-BE49-F238E27FC236}">
                <a16:creationId xmlns:a16="http://schemas.microsoft.com/office/drawing/2014/main" id="{A55FD7BA-6F07-4459-9F43-E9E9684D1CB2}"/>
              </a:ext>
            </a:extLst>
          </p:cNvPr>
          <p:cNvSpPr txBox="1">
            <a:spLocks/>
          </p:cNvSpPr>
          <p:nvPr/>
        </p:nvSpPr>
        <p:spPr>
          <a:xfrm>
            <a:off x="1076961" y="2846832"/>
            <a:ext cx="4043680" cy="2585213"/>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3840" dirty="0">
                <a:solidFill>
                  <a:schemeClr val="tx1"/>
                </a:solidFill>
                <a:cs typeface="Arial" panose="020B0604020202020204" pitchFamily="34" charset="0"/>
              </a:rPr>
              <a:t>Review the </a:t>
            </a:r>
            <a:r>
              <a:rPr lang="en-US" sz="3840" i="1" dirty="0">
                <a:solidFill>
                  <a:schemeClr val="tx1"/>
                </a:solidFill>
                <a:cs typeface="Arial" panose="020B0604020202020204" pitchFamily="34" charset="0"/>
              </a:rPr>
              <a:t>Understanding the Formula </a:t>
            </a:r>
            <a:r>
              <a:rPr lang="en-US" sz="3840" dirty="0">
                <a:solidFill>
                  <a:schemeClr val="tx1"/>
                </a:solidFill>
                <a:cs typeface="Arial" panose="020B0604020202020204" pitchFamily="34" charset="0"/>
              </a:rPr>
              <a:t>fact sheet and video.</a:t>
            </a:r>
            <a:endParaRPr lang="en-US" sz="3840" i="1" dirty="0">
              <a:solidFill>
                <a:schemeClr val="tx1"/>
              </a:solidFill>
              <a:cs typeface="Arial" panose="020B0604020202020204" pitchFamily="34" charset="0"/>
            </a:endParaRPr>
          </a:p>
        </p:txBody>
      </p:sp>
      <p:sp>
        <p:nvSpPr>
          <p:cNvPr id="20" name="TextBox 2">
            <a:extLst>
              <a:ext uri="{FF2B5EF4-FFF2-40B4-BE49-F238E27FC236}">
                <a16:creationId xmlns:a16="http://schemas.microsoft.com/office/drawing/2014/main" id="{963654DC-3ED9-4CF9-8167-3DD2364DCA7F}"/>
              </a:ext>
            </a:extLst>
          </p:cNvPr>
          <p:cNvSpPr txBox="1">
            <a:spLocks noChangeArrowheads="1"/>
          </p:cNvSpPr>
          <p:nvPr/>
        </p:nvSpPr>
        <p:spPr bwMode="auto">
          <a:xfrm>
            <a:off x="11484864" y="439239"/>
            <a:ext cx="2741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
        <p:nvSpPr>
          <p:cNvPr id="21" name="Content Placeholder 2">
            <a:extLst>
              <a:ext uri="{FF2B5EF4-FFF2-40B4-BE49-F238E27FC236}">
                <a16:creationId xmlns:a16="http://schemas.microsoft.com/office/drawing/2014/main" id="{6B52D800-AADD-4C4A-B5CF-A388E4726404}"/>
              </a:ext>
            </a:extLst>
          </p:cNvPr>
          <p:cNvSpPr txBox="1">
            <a:spLocks/>
          </p:cNvSpPr>
          <p:nvPr/>
        </p:nvSpPr>
        <p:spPr>
          <a:xfrm>
            <a:off x="403858" y="5538203"/>
            <a:ext cx="716280" cy="655828"/>
          </a:xfrm>
          <a:prstGeom prst="rect">
            <a:avLst/>
          </a:prstGeom>
        </p:spPr>
        <p:txBody>
          <a:bodyPr lIns="92157" tIns="46078" rIns="92157" bIns="46078">
            <a:normAutofit fontScale="92500"/>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840" dirty="0">
                <a:solidFill>
                  <a:schemeClr val="tx1"/>
                </a:solidFill>
                <a:sym typeface="Wingdings"/>
              </a:rPr>
              <a:t></a:t>
            </a:r>
            <a:endParaRPr lang="en-US" sz="3840" dirty="0">
              <a:solidFill>
                <a:schemeClr val="tx1"/>
              </a:solidFill>
            </a:endParaRPr>
          </a:p>
        </p:txBody>
      </p:sp>
      <p:sp>
        <p:nvSpPr>
          <p:cNvPr id="2" name="TextBox 1">
            <a:extLst>
              <a:ext uri="{FF2B5EF4-FFF2-40B4-BE49-F238E27FC236}">
                <a16:creationId xmlns:a16="http://schemas.microsoft.com/office/drawing/2014/main" id="{4F74D3AC-6FD2-4899-9EC0-9DA96AEDCE20}"/>
              </a:ext>
            </a:extLst>
          </p:cNvPr>
          <p:cNvSpPr txBox="1"/>
          <p:nvPr/>
        </p:nvSpPr>
        <p:spPr>
          <a:xfrm>
            <a:off x="1114924" y="5536169"/>
            <a:ext cx="4005717" cy="2456057"/>
          </a:xfrm>
          <a:prstGeom prst="rect">
            <a:avLst/>
          </a:prstGeom>
          <a:noFill/>
        </p:spPr>
        <p:txBody>
          <a:bodyPr wrap="square" rtlCol="0">
            <a:spAutoFit/>
          </a:bodyPr>
          <a:lstStyle/>
          <a:p>
            <a:r>
              <a:rPr lang="en-US" sz="3840" dirty="0"/>
              <a:t>Use the Retirement Benefit Calculator</a:t>
            </a:r>
          </a:p>
        </p:txBody>
      </p:sp>
      <p:sp>
        <p:nvSpPr>
          <p:cNvPr id="3" name="TextBox 2">
            <a:extLst>
              <a:ext uri="{FF2B5EF4-FFF2-40B4-BE49-F238E27FC236}">
                <a16:creationId xmlns:a16="http://schemas.microsoft.com/office/drawing/2014/main" id="{03F8C01F-588C-44E7-B778-A381035F09CA}"/>
              </a:ext>
            </a:extLst>
          </p:cNvPr>
          <p:cNvSpPr txBox="1"/>
          <p:nvPr/>
        </p:nvSpPr>
        <p:spPr>
          <a:xfrm>
            <a:off x="403858" y="2051595"/>
            <a:ext cx="4235455" cy="683264"/>
          </a:xfrm>
          <a:prstGeom prst="rect">
            <a:avLst/>
          </a:prstGeom>
          <a:noFill/>
        </p:spPr>
        <p:txBody>
          <a:bodyPr wrap="none" rtlCol="0">
            <a:spAutoFit/>
          </a:bodyPr>
          <a:lstStyle/>
          <a:p>
            <a:r>
              <a:rPr lang="en-US" sz="3840" b="1" dirty="0"/>
              <a:t>On CalSTRS.com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879070-83E1-4888-8BA7-04D13938E9AD}"/>
              </a:ext>
            </a:extLst>
          </p:cNvPr>
          <p:cNvSpPr>
            <a:spLocks noGrp="1"/>
          </p:cNvSpPr>
          <p:nvPr>
            <p:ph type="title"/>
          </p:nvPr>
        </p:nvSpPr>
        <p:spPr>
          <a:xfrm>
            <a:off x="538480" y="303275"/>
            <a:ext cx="6679183" cy="861061"/>
          </a:xfrm>
        </p:spPr>
        <p:txBody>
          <a:bodyPr>
            <a:noAutofit/>
          </a:bodyPr>
          <a:lstStyle/>
          <a:p>
            <a:pPr defTabSz="411406">
              <a:defRPr/>
            </a:pPr>
            <a:r>
              <a:rPr lang="en-US" sz="6600" b="1" dirty="0">
                <a:solidFill>
                  <a:schemeClr val="bg1"/>
                </a:solidFill>
                <a:latin typeface="+mn-lt"/>
              </a:rPr>
              <a:t>Service Credit</a:t>
            </a:r>
          </a:p>
        </p:txBody>
      </p:sp>
      <p:sp>
        <p:nvSpPr>
          <p:cNvPr id="5" name="Content Placeholder 2">
            <a:extLst>
              <a:ext uri="{FF2B5EF4-FFF2-40B4-BE49-F238E27FC236}">
                <a16:creationId xmlns:a16="http://schemas.microsoft.com/office/drawing/2014/main" id="{0382841E-4593-48B1-BEFC-DB16CF171F91}"/>
              </a:ext>
            </a:extLst>
          </p:cNvPr>
          <p:cNvSpPr>
            <a:spLocks noGrp="1"/>
          </p:cNvSpPr>
          <p:nvPr>
            <p:ph idx="1"/>
          </p:nvPr>
        </p:nvSpPr>
        <p:spPr>
          <a:xfrm>
            <a:off x="1356361" y="2054862"/>
            <a:ext cx="4272280" cy="2463800"/>
          </a:xfrm>
        </p:spPr>
        <p:txBody>
          <a:bodyPr>
            <a:noAutofit/>
          </a:bodyPr>
          <a:lstStyle/>
          <a:p>
            <a:pPr marL="0" indent="0" defTabSz="411406">
              <a:lnSpc>
                <a:spcPct val="100000"/>
              </a:lnSpc>
              <a:buNone/>
              <a:defRPr/>
            </a:pPr>
            <a:r>
              <a:rPr lang="en-US" sz="4000" dirty="0"/>
              <a:t>Track your service credit balance on your </a:t>
            </a:r>
            <a:r>
              <a:rPr lang="en-US" sz="4000" i="1" dirty="0"/>
              <a:t>Retirement Progress Report </a:t>
            </a:r>
            <a:r>
              <a:rPr lang="en-US" sz="4000" dirty="0"/>
              <a:t>each year.</a:t>
            </a:r>
          </a:p>
        </p:txBody>
      </p:sp>
      <p:sp>
        <p:nvSpPr>
          <p:cNvPr id="28676" name="Content Placeholder 2">
            <a:extLst>
              <a:ext uri="{FF2B5EF4-FFF2-40B4-BE49-F238E27FC236}">
                <a16:creationId xmlns:a16="http://schemas.microsoft.com/office/drawing/2014/main" id="{A923FED4-C194-4E68-9720-850351950640}"/>
              </a:ext>
            </a:extLst>
          </p:cNvPr>
          <p:cNvSpPr txBox="1">
            <a:spLocks/>
          </p:cNvSpPr>
          <p:nvPr/>
        </p:nvSpPr>
        <p:spPr bwMode="auto">
          <a:xfrm>
            <a:off x="614680" y="2024381"/>
            <a:ext cx="835661" cy="10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lnSpc>
                <a:spcPct val="110000"/>
              </a:lnSpc>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466725" indent="-179388" defTabSz="287338" eaLnBrk="0" hangingPunct="0">
              <a:lnSpc>
                <a:spcPct val="110000"/>
              </a:lnSpc>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2pPr>
            <a:lvl3pPr marL="719138" indent="-142875" defTabSz="287338" eaLnBrk="0" hangingPunct="0">
              <a:lnSpc>
                <a:spcPct val="110000"/>
              </a:lnSpc>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3pPr>
            <a:lvl4pPr marL="1006475" indent="-142875" defTabSz="287338"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4pPr>
            <a:lvl5pPr marL="1295400" indent="-142875" defTabSz="287338"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5pPr>
            <a:lvl6pPr marL="1752600" indent="-142875" defTabSz="28733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6pPr>
            <a:lvl7pPr marL="2209800" indent="-142875" defTabSz="28733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7pPr>
            <a:lvl8pPr marL="2667000" indent="-142875" defTabSz="28733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8pPr>
            <a:lvl9pPr marL="3124200" indent="-142875" defTabSz="28733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buFontTx/>
              <a:buNone/>
            </a:pPr>
            <a:r>
              <a:rPr lang="en-US" altLang="en-US" sz="4000" dirty="0">
                <a:solidFill>
                  <a:schemeClr val="tx1"/>
                </a:solidFill>
                <a:latin typeface="+mn-lt"/>
                <a:sym typeface="Wingdings" panose="05000000000000000000" pitchFamily="2" charset="2"/>
              </a:rPr>
              <a:t></a:t>
            </a:r>
            <a:endParaRPr lang="en-US" altLang="en-US" sz="4000" dirty="0">
              <a:solidFill>
                <a:schemeClr val="tx1"/>
              </a:solidFill>
              <a:latin typeface="+mn-lt"/>
            </a:endParaRPr>
          </a:p>
        </p:txBody>
      </p:sp>
      <p:sp>
        <p:nvSpPr>
          <p:cNvPr id="7" name="Freeform 6">
            <a:extLst>
              <a:ext uri="{FF2B5EF4-FFF2-40B4-BE49-F238E27FC236}">
                <a16:creationId xmlns:a16="http://schemas.microsoft.com/office/drawing/2014/main" id="{5DF7CC84-AFAA-4AB1-A75B-1664DF735059}"/>
              </a:ext>
            </a:extLst>
          </p:cNvPr>
          <p:cNvSpPr/>
          <p:nvPr/>
        </p:nvSpPr>
        <p:spPr>
          <a:xfrm>
            <a:off x="6979920" y="5991861"/>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50% Time</a:t>
            </a:r>
          </a:p>
        </p:txBody>
      </p:sp>
      <p:sp>
        <p:nvSpPr>
          <p:cNvPr id="8" name="Right Arrow 7">
            <a:extLst>
              <a:ext uri="{FF2B5EF4-FFF2-40B4-BE49-F238E27FC236}">
                <a16:creationId xmlns:a16="http://schemas.microsoft.com/office/drawing/2014/main" id="{DD342222-EFA0-4526-BB7C-9686FF15EC16}"/>
              </a:ext>
            </a:extLst>
          </p:cNvPr>
          <p:cNvSpPr/>
          <p:nvPr/>
        </p:nvSpPr>
        <p:spPr>
          <a:xfrm>
            <a:off x="9634221" y="6332221"/>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sp>
        <p:nvSpPr>
          <p:cNvPr id="9" name="Freeform 8">
            <a:extLst>
              <a:ext uri="{FF2B5EF4-FFF2-40B4-BE49-F238E27FC236}">
                <a16:creationId xmlns:a16="http://schemas.microsoft.com/office/drawing/2014/main" id="{A56C31C5-201B-4AF0-8937-03607939F63F}"/>
              </a:ext>
            </a:extLst>
          </p:cNvPr>
          <p:cNvSpPr/>
          <p:nvPr/>
        </p:nvSpPr>
        <p:spPr>
          <a:xfrm>
            <a:off x="6979920" y="4079240"/>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75% Time</a:t>
            </a:r>
          </a:p>
        </p:txBody>
      </p:sp>
      <p:sp>
        <p:nvSpPr>
          <p:cNvPr id="10" name="Right Arrow 9">
            <a:extLst>
              <a:ext uri="{FF2B5EF4-FFF2-40B4-BE49-F238E27FC236}">
                <a16:creationId xmlns:a16="http://schemas.microsoft.com/office/drawing/2014/main" id="{923CDC78-6D34-42C3-AAB9-9A2DD6AD785A}"/>
              </a:ext>
            </a:extLst>
          </p:cNvPr>
          <p:cNvSpPr/>
          <p:nvPr/>
        </p:nvSpPr>
        <p:spPr>
          <a:xfrm>
            <a:off x="9634221" y="4419600"/>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sp>
        <p:nvSpPr>
          <p:cNvPr id="11" name="Freeform 10">
            <a:extLst>
              <a:ext uri="{FF2B5EF4-FFF2-40B4-BE49-F238E27FC236}">
                <a16:creationId xmlns:a16="http://schemas.microsoft.com/office/drawing/2014/main" id="{4A71656C-188C-4807-B1A3-F2FC9F03931F}"/>
              </a:ext>
            </a:extLst>
          </p:cNvPr>
          <p:cNvSpPr/>
          <p:nvPr/>
        </p:nvSpPr>
        <p:spPr>
          <a:xfrm>
            <a:off x="6979920" y="1841501"/>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Full Time</a:t>
            </a:r>
          </a:p>
        </p:txBody>
      </p:sp>
      <p:sp>
        <p:nvSpPr>
          <p:cNvPr id="12" name="Right Arrow 11">
            <a:extLst>
              <a:ext uri="{FF2B5EF4-FFF2-40B4-BE49-F238E27FC236}">
                <a16:creationId xmlns:a16="http://schemas.microsoft.com/office/drawing/2014/main" id="{77110A94-6BA9-4F8D-B0B3-D1139C4FCB30}"/>
              </a:ext>
            </a:extLst>
          </p:cNvPr>
          <p:cNvSpPr/>
          <p:nvPr/>
        </p:nvSpPr>
        <p:spPr>
          <a:xfrm>
            <a:off x="9634221" y="2181861"/>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grpSp>
        <p:nvGrpSpPr>
          <p:cNvPr id="13" name="Group 30">
            <a:extLst>
              <a:ext uri="{FF2B5EF4-FFF2-40B4-BE49-F238E27FC236}">
                <a16:creationId xmlns:a16="http://schemas.microsoft.com/office/drawing/2014/main" id="{D6545B1B-FF7D-460C-ACBC-86637BEEDAA1}"/>
              </a:ext>
            </a:extLst>
          </p:cNvPr>
          <p:cNvGrpSpPr>
            <a:grpSpLocks/>
          </p:cNvGrpSpPr>
          <p:nvPr/>
        </p:nvGrpSpPr>
        <p:grpSpPr bwMode="auto">
          <a:xfrm>
            <a:off x="11463020" y="1983222"/>
            <a:ext cx="1671586" cy="1503709"/>
            <a:chOff x="2971800" y="4874567"/>
            <a:chExt cx="1390650" cy="1371600"/>
          </a:xfrm>
          <a:solidFill>
            <a:srgbClr val="856278"/>
          </a:solidFill>
        </p:grpSpPr>
        <p:sp>
          <p:nvSpPr>
            <p:cNvPr id="14" name="Oval 13">
              <a:extLst>
                <a:ext uri="{FF2B5EF4-FFF2-40B4-BE49-F238E27FC236}">
                  <a16:creationId xmlns:a16="http://schemas.microsoft.com/office/drawing/2014/main" id="{B7406FDD-E542-4AA4-B500-04CE427178C4}"/>
                </a:ext>
              </a:extLst>
            </p:cNvPr>
            <p:cNvSpPr/>
            <p:nvPr/>
          </p:nvSpPr>
          <p:spPr>
            <a:xfrm>
              <a:off x="2971800" y="4874567"/>
              <a:ext cx="1371600" cy="137160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sp>
          <p:nvSpPr>
            <p:cNvPr id="15" name="TextBox 32">
              <a:extLst>
                <a:ext uri="{FF2B5EF4-FFF2-40B4-BE49-F238E27FC236}">
                  <a16:creationId xmlns:a16="http://schemas.microsoft.com/office/drawing/2014/main" id="{539218BA-02C1-4D28-B816-BFC02E12941A}"/>
                </a:ext>
              </a:extLst>
            </p:cNvPr>
            <p:cNvSpPr txBox="1">
              <a:spLocks noChangeArrowheads="1"/>
            </p:cNvSpPr>
            <p:nvPr/>
          </p:nvSpPr>
          <p:spPr bwMode="auto">
            <a:xfrm>
              <a:off x="2990851" y="5329535"/>
              <a:ext cx="1371599" cy="533399"/>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634253" eaLnBrk="1" hangingPunct="1">
                <a:defRPr/>
              </a:pPr>
              <a:r>
                <a:rPr lang="en-US" altLang="en-US" sz="3200" b="1" dirty="0">
                  <a:solidFill>
                    <a:schemeClr val="bg1"/>
                  </a:solidFill>
                  <a:latin typeface="+mn-lt"/>
                </a:rPr>
                <a:t>1.000</a:t>
              </a:r>
            </a:p>
          </p:txBody>
        </p:sp>
      </p:grpSp>
      <p:grpSp>
        <p:nvGrpSpPr>
          <p:cNvPr id="3" name="Group 2">
            <a:extLst>
              <a:ext uri="{FF2B5EF4-FFF2-40B4-BE49-F238E27FC236}">
                <a16:creationId xmlns:a16="http://schemas.microsoft.com/office/drawing/2014/main" id="{6EA03A37-2D0B-484D-9F2C-6738A1D9CF71}"/>
              </a:ext>
            </a:extLst>
          </p:cNvPr>
          <p:cNvGrpSpPr>
            <a:grpSpLocks/>
          </p:cNvGrpSpPr>
          <p:nvPr/>
        </p:nvGrpSpPr>
        <p:grpSpPr bwMode="auto">
          <a:xfrm>
            <a:off x="11556062" y="5795484"/>
            <a:ext cx="1717977" cy="1645918"/>
            <a:chOff x="7183407" y="4896495"/>
            <a:chExt cx="1429472" cy="1529768"/>
          </a:xfrm>
          <a:solidFill>
            <a:srgbClr val="5D354E"/>
          </a:solidFill>
        </p:grpSpPr>
        <p:sp>
          <p:nvSpPr>
            <p:cNvPr id="17" name="Pie 16">
              <a:extLst>
                <a:ext uri="{FF2B5EF4-FFF2-40B4-BE49-F238E27FC236}">
                  <a16:creationId xmlns:a16="http://schemas.microsoft.com/office/drawing/2014/main" id="{B9A7F56C-9DDE-42B9-B16F-C0B8FFA57590}"/>
                </a:ext>
              </a:extLst>
            </p:cNvPr>
            <p:cNvSpPr/>
            <p:nvPr/>
          </p:nvSpPr>
          <p:spPr>
            <a:xfrm>
              <a:off x="7183407" y="4896495"/>
              <a:ext cx="1429472" cy="1529768"/>
            </a:xfrm>
            <a:prstGeom prst="pie">
              <a:avLst>
                <a:gd name="adj1" fmla="val 70512"/>
                <a:gd name="adj2" fmla="val 10779915"/>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solidFill>
                  <a:schemeClr val="tx1"/>
                </a:solidFill>
              </a:endParaRPr>
            </a:p>
          </p:txBody>
        </p:sp>
        <p:sp>
          <p:nvSpPr>
            <p:cNvPr id="28699" name="TextBox 36">
              <a:extLst>
                <a:ext uri="{FF2B5EF4-FFF2-40B4-BE49-F238E27FC236}">
                  <a16:creationId xmlns:a16="http://schemas.microsoft.com/office/drawing/2014/main" id="{A5D9BE22-17CA-4F1C-A038-010B534333E5}"/>
                </a:ext>
              </a:extLst>
            </p:cNvPr>
            <p:cNvSpPr txBox="1">
              <a:spLocks noChangeArrowheads="1"/>
            </p:cNvSpPr>
            <p:nvPr/>
          </p:nvSpPr>
          <p:spPr bwMode="auto">
            <a:xfrm>
              <a:off x="7420113" y="5674155"/>
              <a:ext cx="1002776" cy="514903"/>
            </a:xfrm>
            <a:prstGeom prst="rect">
              <a:avLst/>
            </a:prstGeom>
            <a:solidFill>
              <a:schemeClr val="bg1">
                <a:lumMod val="50000"/>
              </a:schemeClr>
            </a:solidFill>
            <a:ln w="9525">
              <a:noFill/>
              <a:miter lim="800000"/>
              <a:headEnd/>
              <a:tailEnd/>
            </a:ln>
          </p:spPr>
          <p:txBody>
            <a:bodyPr wrap="square">
              <a:spAutoFit/>
            </a:bodyPr>
            <a:lstStyle>
              <a:lvl1pPr eaLnBrk="0" hangingPunct="0">
                <a:lnSpc>
                  <a:spcPct val="110000"/>
                </a:lnSpc>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lnSpc>
                  <a:spcPct val="110000"/>
                </a:lnSpc>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lnSpc>
                  <a:spcPct val="110000"/>
                </a:lnSpc>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lnSpc>
                  <a:spcPct val="100000"/>
                </a:lnSpc>
                <a:spcBef>
                  <a:spcPct val="0"/>
                </a:spcBef>
                <a:buFontTx/>
                <a:buNone/>
              </a:pPr>
              <a:r>
                <a:rPr lang="en-US" altLang="en-US" sz="3000" b="1" dirty="0">
                  <a:solidFill>
                    <a:schemeClr val="bg1"/>
                  </a:solidFill>
                  <a:latin typeface="+mn-lt"/>
                </a:rPr>
                <a:t>0.500</a:t>
              </a:r>
            </a:p>
          </p:txBody>
        </p:sp>
      </p:grpSp>
      <p:grpSp>
        <p:nvGrpSpPr>
          <p:cNvPr id="2" name="Group 1">
            <a:extLst>
              <a:ext uri="{FF2B5EF4-FFF2-40B4-BE49-F238E27FC236}">
                <a16:creationId xmlns:a16="http://schemas.microsoft.com/office/drawing/2014/main" id="{5A09DA9D-A19E-401A-B48C-76B57BCA48E3}"/>
              </a:ext>
            </a:extLst>
          </p:cNvPr>
          <p:cNvGrpSpPr>
            <a:grpSpLocks/>
          </p:cNvGrpSpPr>
          <p:nvPr/>
        </p:nvGrpSpPr>
        <p:grpSpPr bwMode="auto">
          <a:xfrm>
            <a:off x="11389359" y="4182666"/>
            <a:ext cx="1884680" cy="1645919"/>
            <a:chOff x="7183437" y="3244905"/>
            <a:chExt cx="1371600" cy="1383302"/>
          </a:xfrm>
          <a:solidFill>
            <a:schemeClr val="bg1">
              <a:lumMod val="50000"/>
            </a:schemeClr>
          </a:solidFill>
        </p:grpSpPr>
        <p:sp>
          <p:nvSpPr>
            <p:cNvPr id="16" name="Pie 15">
              <a:extLst>
                <a:ext uri="{FF2B5EF4-FFF2-40B4-BE49-F238E27FC236}">
                  <a16:creationId xmlns:a16="http://schemas.microsoft.com/office/drawing/2014/main" id="{63C16EEA-5326-4153-AA9F-6A93385E580F}"/>
                </a:ext>
              </a:extLst>
            </p:cNvPr>
            <p:cNvSpPr/>
            <p:nvPr/>
          </p:nvSpPr>
          <p:spPr>
            <a:xfrm>
              <a:off x="7183437" y="3244905"/>
              <a:ext cx="1371600" cy="1383302"/>
            </a:xfrm>
            <a:prstGeom prst="pi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solidFill>
                  <a:schemeClr val="tx1"/>
                </a:solidFill>
              </a:endParaRPr>
            </a:p>
          </p:txBody>
        </p:sp>
        <p:sp>
          <p:nvSpPr>
            <p:cNvPr id="28697" name="TextBox 34">
              <a:extLst>
                <a:ext uri="{FF2B5EF4-FFF2-40B4-BE49-F238E27FC236}">
                  <a16:creationId xmlns:a16="http://schemas.microsoft.com/office/drawing/2014/main" id="{D962134E-1243-47EE-A072-0C8C13B40A3E}"/>
                </a:ext>
              </a:extLst>
            </p:cNvPr>
            <p:cNvSpPr txBox="1">
              <a:spLocks noChangeArrowheads="1"/>
            </p:cNvSpPr>
            <p:nvPr/>
          </p:nvSpPr>
          <p:spPr bwMode="auto">
            <a:xfrm>
              <a:off x="7404325" y="3943200"/>
              <a:ext cx="880830" cy="491470"/>
            </a:xfrm>
            <a:prstGeom prst="rect">
              <a:avLst/>
            </a:prstGeom>
            <a:grpFill/>
            <a:ln w="9525">
              <a:solidFill>
                <a:schemeClr val="bg1">
                  <a:lumMod val="50000"/>
                </a:schemeClr>
              </a:solidFill>
              <a:miter lim="800000"/>
              <a:headEnd/>
              <a:tailEnd/>
            </a:ln>
            <a:extLst/>
          </p:spPr>
          <p:txBody>
            <a:bodyPr wrap="square">
              <a:spAutoFit/>
            </a:bodyPr>
            <a:lstStyle>
              <a:lvl1pPr eaLnBrk="0" hangingPunct="0">
                <a:lnSpc>
                  <a:spcPct val="110000"/>
                </a:lnSpc>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lnSpc>
                  <a:spcPct val="110000"/>
                </a:lnSpc>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lnSpc>
                  <a:spcPct val="110000"/>
                </a:lnSpc>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lnSpc>
                  <a:spcPct val="110000"/>
                </a:lnSpc>
                <a:spcBef>
                  <a:spcPct val="20000"/>
                </a:spcBef>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395288" eaLnBrk="0" fontAlgn="base" hangingPunct="0">
                <a:lnSpc>
                  <a:spcPct val="110000"/>
                </a:lnSpc>
                <a:spcBef>
                  <a:spcPct val="20000"/>
                </a:spcBef>
                <a:spcAft>
                  <a:spcPct val="0"/>
                </a:spcAft>
                <a:buFont typeface="Arial" panose="020B0604020202020204" pitchFamily="34" charset="0"/>
                <a:buChar char="»"/>
                <a:defRPr sz="13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lnSpc>
                  <a:spcPct val="100000"/>
                </a:lnSpc>
                <a:spcBef>
                  <a:spcPct val="0"/>
                </a:spcBef>
                <a:buFontTx/>
                <a:buNone/>
              </a:pPr>
              <a:r>
                <a:rPr lang="en-US" altLang="en-US" sz="3200" b="1" dirty="0">
                  <a:solidFill>
                    <a:schemeClr val="bg1"/>
                  </a:solidFill>
                  <a:latin typeface="+mn-lt"/>
                </a:rPr>
                <a:t>0.750</a:t>
              </a:r>
              <a:endParaRPr lang="en-US" altLang="en-US" sz="3840" b="1" dirty="0">
                <a:solidFill>
                  <a:schemeClr val="bg1"/>
                </a:solidFill>
                <a:latin typeface="+mn-lt"/>
              </a:endParaRPr>
            </a:p>
          </p:txBody>
        </p:sp>
      </p:grpSp>
      <p:cxnSp>
        <p:nvCxnSpPr>
          <p:cNvPr id="30" name="Straight Connector 29">
            <a:extLst>
              <a:ext uri="{FF2B5EF4-FFF2-40B4-BE49-F238E27FC236}">
                <a16:creationId xmlns:a16="http://schemas.microsoft.com/office/drawing/2014/main" id="{D7496B0A-A207-41F3-9FF8-3DF28BF9600F}"/>
              </a:ext>
            </a:extLst>
          </p:cNvPr>
          <p:cNvCxnSpPr/>
          <p:nvPr/>
        </p:nvCxnSpPr>
        <p:spPr>
          <a:xfrm>
            <a:off x="8183881" y="5923280"/>
            <a:ext cx="4719320" cy="0"/>
          </a:xfrm>
          <a:prstGeom prst="line">
            <a:avLst/>
          </a:prstGeom>
          <a:ln w="38100">
            <a:solidFill>
              <a:srgbClr val="5B525A"/>
            </a:solidFill>
          </a:ln>
        </p:spPr>
        <p:style>
          <a:lnRef idx="2">
            <a:schemeClr val="accent1"/>
          </a:lnRef>
          <a:fillRef idx="0">
            <a:schemeClr val="accent1"/>
          </a:fillRef>
          <a:effectRef idx="1">
            <a:schemeClr val="accent1"/>
          </a:effectRef>
          <a:fontRef idx="minor">
            <a:schemeClr val="tx1"/>
          </a:fontRef>
        </p:style>
      </p:cxnSp>
      <p:sp>
        <p:nvSpPr>
          <p:cNvPr id="40" name="TextBox 2">
            <a:extLst>
              <a:ext uri="{FF2B5EF4-FFF2-40B4-BE49-F238E27FC236}">
                <a16:creationId xmlns:a16="http://schemas.microsoft.com/office/drawing/2014/main" id="{737590FA-8988-4AE4-B4A4-FE60AAEA9D8F}"/>
              </a:ext>
            </a:extLst>
          </p:cNvPr>
          <p:cNvSpPr txBox="1">
            <a:spLocks noChangeArrowheads="1"/>
          </p:cNvSpPr>
          <p:nvPr/>
        </p:nvSpPr>
        <p:spPr bwMode="auto">
          <a:xfrm>
            <a:off x="11644965" y="439239"/>
            <a:ext cx="2581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DEB471E-C06D-4BBE-9AFA-04A15BC0F877}"/>
              </a:ext>
            </a:extLst>
          </p:cNvPr>
          <p:cNvGrpSpPr>
            <a:grpSpLocks/>
          </p:cNvGrpSpPr>
          <p:nvPr/>
        </p:nvGrpSpPr>
        <p:grpSpPr bwMode="auto">
          <a:xfrm>
            <a:off x="8643623" y="6337300"/>
            <a:ext cx="3802379" cy="1572259"/>
            <a:chOff x="5401496" y="5281090"/>
            <a:chExt cx="2377440" cy="1309687"/>
          </a:xfrm>
          <a:solidFill>
            <a:srgbClr val="5D354E"/>
          </a:solidFill>
        </p:grpSpPr>
        <p:sp>
          <p:nvSpPr>
            <p:cNvPr id="28" name="Freeform 27">
              <a:extLst>
                <a:ext uri="{FF2B5EF4-FFF2-40B4-BE49-F238E27FC236}">
                  <a16:creationId xmlns:a16="http://schemas.microsoft.com/office/drawing/2014/main" id="{4888A68E-F242-4B62-BFF1-A404AEF2E612}"/>
                </a:ext>
              </a:extLst>
            </p:cNvPr>
            <p:cNvSpPr/>
            <p:nvPr/>
          </p:nvSpPr>
          <p:spPr>
            <a:xfrm>
              <a:off x="5401496"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28695" name="TextBox 28">
              <a:extLst>
                <a:ext uri="{FF2B5EF4-FFF2-40B4-BE49-F238E27FC236}">
                  <a16:creationId xmlns:a16="http://schemas.microsoft.com/office/drawing/2014/main" id="{CC9059B7-2DDA-4F52-8020-44699B8D9931}"/>
                </a:ext>
              </a:extLst>
            </p:cNvPr>
            <p:cNvSpPr txBox="1">
              <a:spLocks noChangeArrowheads="1"/>
            </p:cNvSpPr>
            <p:nvPr/>
          </p:nvSpPr>
          <p:spPr bwMode="auto">
            <a:xfrm>
              <a:off x="5503242" y="5335767"/>
              <a:ext cx="2173946" cy="897320"/>
            </a:xfrm>
            <a:prstGeom prst="rect">
              <a:avLst/>
            </a:prstGeom>
            <a:grpFill/>
            <a:ln w="9525">
              <a:solidFill>
                <a:srgbClr val="5D354E"/>
              </a:solidFill>
              <a:miter lim="800000"/>
              <a:headEnd/>
              <a:tailEnd/>
            </a:ln>
          </p:spPr>
          <p:txBody>
            <a:bodyPr>
              <a:spAutoFit/>
            </a:bodyPr>
            <a:lstStyle/>
            <a:p>
              <a:pPr algn="ctr"/>
              <a:r>
                <a:rPr lang="en-US" altLang="en-US" sz="3200" b="1" dirty="0">
                  <a:solidFill>
                    <a:schemeClr val="bg1"/>
                  </a:solidFill>
                </a:rPr>
                <a:t>Additional Service Credit</a:t>
              </a:r>
            </a:p>
          </p:txBody>
        </p:sp>
      </p:grpSp>
      <p:grpSp>
        <p:nvGrpSpPr>
          <p:cNvPr id="25" name="Group 24">
            <a:extLst>
              <a:ext uri="{FF2B5EF4-FFF2-40B4-BE49-F238E27FC236}">
                <a16:creationId xmlns:a16="http://schemas.microsoft.com/office/drawing/2014/main" id="{D6C5B6A2-DDB3-4CE1-8029-6B39B970BBE4}"/>
              </a:ext>
            </a:extLst>
          </p:cNvPr>
          <p:cNvGrpSpPr/>
          <p:nvPr/>
        </p:nvGrpSpPr>
        <p:grpSpPr>
          <a:xfrm>
            <a:off x="8642392" y="4066712"/>
            <a:ext cx="3803904" cy="1463661"/>
            <a:chOff x="609599" y="4728653"/>
            <a:chExt cx="2194560" cy="1309687"/>
          </a:xfrm>
          <a:solidFill>
            <a:srgbClr val="5D354E"/>
          </a:solidFill>
        </p:grpSpPr>
        <p:sp>
          <p:nvSpPr>
            <p:cNvPr id="26" name="Freeform 25">
              <a:extLst>
                <a:ext uri="{FF2B5EF4-FFF2-40B4-BE49-F238E27FC236}">
                  <a16:creationId xmlns:a16="http://schemas.microsoft.com/office/drawing/2014/main" id="{753857E6-44AA-44AA-B073-E28AE7B690F5}"/>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27" name="TextBox 26">
              <a:extLst>
                <a:ext uri="{FF2B5EF4-FFF2-40B4-BE49-F238E27FC236}">
                  <a16:creationId xmlns:a16="http://schemas.microsoft.com/office/drawing/2014/main" id="{85276CE4-A80B-4F82-9784-E61B6A3BD742}"/>
                </a:ext>
              </a:extLst>
            </p:cNvPr>
            <p:cNvSpPr txBox="1"/>
            <p:nvPr/>
          </p:nvSpPr>
          <p:spPr>
            <a:xfrm>
              <a:off x="703519" y="4783332"/>
              <a:ext cx="2006719" cy="1052025"/>
            </a:xfrm>
            <a:prstGeom prst="rect">
              <a:avLst/>
            </a:prstGeom>
            <a:grpFill/>
            <a:ln>
              <a:solidFill>
                <a:srgbClr val="5D354E"/>
              </a:solidFill>
            </a:ln>
          </p:spPr>
          <p:txBody>
            <a:bodyPr>
              <a:spAutoFit/>
            </a:bodyPr>
            <a:lstStyle/>
            <a:p>
              <a:pPr algn="ctr" defTabSz="634253">
                <a:defRPr/>
              </a:pPr>
              <a:r>
                <a:rPr lang="en-US" sz="3520" b="1" dirty="0">
                  <a:solidFill>
                    <a:schemeClr val="bg1"/>
                  </a:solidFill>
                </a:rPr>
                <a:t>Number of Contract Days</a:t>
              </a:r>
            </a:p>
          </p:txBody>
        </p:sp>
      </p:grpSp>
      <p:grpSp>
        <p:nvGrpSpPr>
          <p:cNvPr id="21" name="Group 20">
            <a:extLst>
              <a:ext uri="{FF2B5EF4-FFF2-40B4-BE49-F238E27FC236}">
                <a16:creationId xmlns:a16="http://schemas.microsoft.com/office/drawing/2014/main" id="{ABA36921-F7BD-4E6F-876D-AF7890922260}"/>
              </a:ext>
            </a:extLst>
          </p:cNvPr>
          <p:cNvGrpSpPr/>
          <p:nvPr/>
        </p:nvGrpSpPr>
        <p:grpSpPr>
          <a:xfrm>
            <a:off x="8642392" y="1697121"/>
            <a:ext cx="3803904" cy="1571624"/>
            <a:chOff x="609599" y="4728653"/>
            <a:chExt cx="2194560" cy="1309687"/>
          </a:xfrm>
          <a:solidFill>
            <a:srgbClr val="5D354E"/>
          </a:solidFill>
        </p:grpSpPr>
        <p:sp>
          <p:nvSpPr>
            <p:cNvPr id="22" name="Freeform 21">
              <a:extLst>
                <a:ext uri="{FF2B5EF4-FFF2-40B4-BE49-F238E27FC236}">
                  <a16:creationId xmlns:a16="http://schemas.microsoft.com/office/drawing/2014/main" id="{E533D48B-FF75-4F4F-884E-2714B5AA1330}"/>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23" name="TextBox 22">
              <a:extLst>
                <a:ext uri="{FF2B5EF4-FFF2-40B4-BE49-F238E27FC236}">
                  <a16:creationId xmlns:a16="http://schemas.microsoft.com/office/drawing/2014/main" id="{4E7882B0-4228-47FC-93DB-73F29F3490FD}"/>
                </a:ext>
              </a:extLst>
            </p:cNvPr>
            <p:cNvSpPr txBox="1"/>
            <p:nvPr/>
          </p:nvSpPr>
          <p:spPr>
            <a:xfrm>
              <a:off x="703519" y="4967072"/>
              <a:ext cx="2006719" cy="897682"/>
            </a:xfrm>
            <a:prstGeom prst="rect">
              <a:avLst/>
            </a:prstGeom>
            <a:grpFill/>
            <a:ln>
              <a:solidFill>
                <a:srgbClr val="5D354E"/>
              </a:solidFill>
            </a:ln>
          </p:spPr>
          <p:txBody>
            <a:bodyPr>
              <a:spAutoFit/>
            </a:bodyPr>
            <a:lstStyle/>
            <a:p>
              <a:pPr algn="ctr" defTabSz="634253">
                <a:defRPr/>
              </a:pPr>
              <a:r>
                <a:rPr lang="en-US" sz="3200" b="1" dirty="0">
                  <a:solidFill>
                    <a:schemeClr val="bg1"/>
                  </a:solidFill>
                </a:rPr>
                <a:t>Unused Sick Leave Days</a:t>
              </a:r>
            </a:p>
          </p:txBody>
        </p:sp>
      </p:grpSp>
      <p:sp>
        <p:nvSpPr>
          <p:cNvPr id="4" name="Title 1">
            <a:extLst>
              <a:ext uri="{FF2B5EF4-FFF2-40B4-BE49-F238E27FC236}">
                <a16:creationId xmlns:a16="http://schemas.microsoft.com/office/drawing/2014/main" id="{E3879070-83E1-4888-8BA7-04D13938E9AD}"/>
              </a:ext>
            </a:extLst>
          </p:cNvPr>
          <p:cNvSpPr>
            <a:spLocks noGrp="1"/>
          </p:cNvSpPr>
          <p:nvPr>
            <p:ph type="title"/>
          </p:nvPr>
        </p:nvSpPr>
        <p:spPr>
          <a:xfrm>
            <a:off x="538480" y="303275"/>
            <a:ext cx="6679183" cy="861061"/>
          </a:xfrm>
        </p:spPr>
        <p:txBody>
          <a:bodyPr>
            <a:noAutofit/>
          </a:bodyPr>
          <a:lstStyle/>
          <a:p>
            <a:pPr defTabSz="411406">
              <a:defRPr/>
            </a:pPr>
            <a:r>
              <a:rPr lang="en-US" sz="6600" b="1" dirty="0">
                <a:solidFill>
                  <a:schemeClr val="bg1"/>
                </a:solidFill>
                <a:latin typeface="+mn-lt"/>
              </a:rPr>
              <a:t>Service Credit</a:t>
            </a:r>
          </a:p>
        </p:txBody>
      </p:sp>
      <p:sp>
        <p:nvSpPr>
          <p:cNvPr id="24" name="Division 23">
            <a:extLst>
              <a:ext uri="{FF2B5EF4-FFF2-40B4-BE49-F238E27FC236}">
                <a16:creationId xmlns:a16="http://schemas.microsoft.com/office/drawing/2014/main" id="{D89E20D1-215A-4CC2-AC98-3ECC97527153}"/>
              </a:ext>
            </a:extLst>
          </p:cNvPr>
          <p:cNvSpPr/>
          <p:nvPr/>
        </p:nvSpPr>
        <p:spPr>
          <a:xfrm>
            <a:off x="9994901" y="3253741"/>
            <a:ext cx="1097280" cy="822960"/>
          </a:xfrm>
          <a:prstGeom prst="mathDivide">
            <a:avLst/>
          </a:prstGeom>
          <a:solidFill>
            <a:srgbClr val="5B525A"/>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cxnSp>
        <p:nvCxnSpPr>
          <p:cNvPr id="30" name="Straight Connector 29">
            <a:extLst>
              <a:ext uri="{FF2B5EF4-FFF2-40B4-BE49-F238E27FC236}">
                <a16:creationId xmlns:a16="http://schemas.microsoft.com/office/drawing/2014/main" id="{D7496B0A-A207-41F3-9FF8-3DF28BF9600F}"/>
              </a:ext>
            </a:extLst>
          </p:cNvPr>
          <p:cNvCxnSpPr/>
          <p:nvPr/>
        </p:nvCxnSpPr>
        <p:spPr>
          <a:xfrm>
            <a:off x="8183881" y="5923280"/>
            <a:ext cx="4719320" cy="0"/>
          </a:xfrm>
          <a:prstGeom prst="line">
            <a:avLst/>
          </a:prstGeom>
          <a:ln w="38100">
            <a:solidFill>
              <a:srgbClr val="5B525A"/>
            </a:solidFill>
          </a:ln>
        </p:spPr>
        <p:style>
          <a:lnRef idx="2">
            <a:schemeClr val="accent1"/>
          </a:lnRef>
          <a:fillRef idx="0">
            <a:schemeClr val="accent1"/>
          </a:fillRef>
          <a:effectRef idx="1">
            <a:schemeClr val="accent1"/>
          </a:effectRef>
          <a:fontRef idx="minor">
            <a:schemeClr val="tx1"/>
          </a:fontRef>
        </p:style>
      </p:cxnSp>
      <p:sp>
        <p:nvSpPr>
          <p:cNvPr id="40" name="TextBox 2">
            <a:extLst>
              <a:ext uri="{FF2B5EF4-FFF2-40B4-BE49-F238E27FC236}">
                <a16:creationId xmlns:a16="http://schemas.microsoft.com/office/drawing/2014/main" id="{737590FA-8988-4AE4-B4A4-FE60AAEA9D8F}"/>
              </a:ext>
            </a:extLst>
          </p:cNvPr>
          <p:cNvSpPr txBox="1">
            <a:spLocks noChangeArrowheads="1"/>
          </p:cNvSpPr>
          <p:nvPr/>
        </p:nvSpPr>
        <p:spPr bwMode="auto">
          <a:xfrm>
            <a:off x="11644965" y="439239"/>
            <a:ext cx="2581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extLst>
      <p:ext uri="{BB962C8B-B14F-4D97-AF65-F5344CB8AC3E}">
        <p14:creationId xmlns:p14="http://schemas.microsoft.com/office/powerpoint/2010/main" val="315024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5DE5647-9F3C-4CEF-8166-31D3493635AA}"/>
              </a:ext>
            </a:extLst>
          </p:cNvPr>
          <p:cNvGrpSpPr/>
          <p:nvPr/>
        </p:nvGrpSpPr>
        <p:grpSpPr>
          <a:xfrm>
            <a:off x="8643622" y="6353810"/>
            <a:ext cx="3803904" cy="1571625"/>
            <a:chOff x="5401495" y="5281090"/>
            <a:chExt cx="2377440" cy="1309687"/>
          </a:xfrm>
          <a:solidFill>
            <a:schemeClr val="bg1">
              <a:lumMod val="50000"/>
            </a:schemeClr>
          </a:solidFill>
        </p:grpSpPr>
        <p:sp>
          <p:nvSpPr>
            <p:cNvPr id="48" name="Freeform 47">
              <a:extLst>
                <a:ext uri="{FF2B5EF4-FFF2-40B4-BE49-F238E27FC236}">
                  <a16:creationId xmlns:a16="http://schemas.microsoft.com/office/drawing/2014/main" id="{5C4EA35F-7850-42DD-A0CF-F321E07250AE}"/>
                </a:ext>
              </a:extLst>
            </p:cNvPr>
            <p:cNvSpPr/>
            <p:nvPr/>
          </p:nvSpPr>
          <p:spPr>
            <a:xfrm>
              <a:off x="5401495"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49" name="TextBox 48">
              <a:extLst>
                <a:ext uri="{FF2B5EF4-FFF2-40B4-BE49-F238E27FC236}">
                  <a16:creationId xmlns:a16="http://schemas.microsoft.com/office/drawing/2014/main" id="{C9D78E4F-9E30-4F2C-93EC-BFDF7122CDF2}"/>
                </a:ext>
              </a:extLst>
            </p:cNvPr>
            <p:cNvSpPr txBox="1"/>
            <p:nvPr/>
          </p:nvSpPr>
          <p:spPr>
            <a:xfrm>
              <a:off x="5503242" y="5579179"/>
              <a:ext cx="2173946" cy="733534"/>
            </a:xfrm>
            <a:prstGeom prst="rect">
              <a:avLst/>
            </a:prstGeom>
            <a:grpFill/>
            <a:ln>
              <a:solidFill>
                <a:schemeClr val="bg1">
                  <a:lumMod val="50000"/>
                </a:schemeClr>
              </a:solidFill>
            </a:ln>
          </p:spPr>
          <p:txBody>
            <a:bodyPr>
              <a:spAutoFit/>
            </a:bodyPr>
            <a:lstStyle/>
            <a:p>
              <a:pPr algn="ctr" defTabSz="634253">
                <a:defRPr/>
              </a:pPr>
              <a:r>
                <a:rPr lang="en-US" sz="5120" b="1" dirty="0">
                  <a:solidFill>
                    <a:schemeClr val="bg1"/>
                  </a:solidFill>
                </a:rPr>
                <a:t>0.556</a:t>
              </a:r>
            </a:p>
          </p:txBody>
        </p:sp>
      </p:grpSp>
      <p:grpSp>
        <p:nvGrpSpPr>
          <p:cNvPr id="44" name="Group 43">
            <a:extLst>
              <a:ext uri="{FF2B5EF4-FFF2-40B4-BE49-F238E27FC236}">
                <a16:creationId xmlns:a16="http://schemas.microsoft.com/office/drawing/2014/main" id="{0ECBB6D2-033F-4107-999E-160117001DD2}"/>
              </a:ext>
            </a:extLst>
          </p:cNvPr>
          <p:cNvGrpSpPr/>
          <p:nvPr/>
        </p:nvGrpSpPr>
        <p:grpSpPr>
          <a:xfrm>
            <a:off x="8641589" y="4043003"/>
            <a:ext cx="3803904" cy="1560916"/>
            <a:chOff x="609599" y="4728653"/>
            <a:chExt cx="2194560" cy="1309687"/>
          </a:xfrm>
          <a:solidFill>
            <a:schemeClr val="bg1">
              <a:lumMod val="50000"/>
            </a:schemeClr>
          </a:solidFill>
        </p:grpSpPr>
        <p:sp>
          <p:nvSpPr>
            <p:cNvPr id="45" name="Freeform 44">
              <a:extLst>
                <a:ext uri="{FF2B5EF4-FFF2-40B4-BE49-F238E27FC236}">
                  <a16:creationId xmlns:a16="http://schemas.microsoft.com/office/drawing/2014/main" id="{4933EA40-DFE7-48FB-8ECB-D58A24E414A2}"/>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46" name="TextBox 45">
              <a:extLst>
                <a:ext uri="{FF2B5EF4-FFF2-40B4-BE49-F238E27FC236}">
                  <a16:creationId xmlns:a16="http://schemas.microsoft.com/office/drawing/2014/main" id="{F740FAF1-1AA4-42B0-B734-603AE176C1C5}"/>
                </a:ext>
              </a:extLst>
            </p:cNvPr>
            <p:cNvSpPr txBox="1"/>
            <p:nvPr/>
          </p:nvSpPr>
          <p:spPr>
            <a:xfrm>
              <a:off x="703519" y="5089102"/>
              <a:ext cx="2006719" cy="738566"/>
            </a:xfrm>
            <a:prstGeom prst="rect">
              <a:avLst/>
            </a:prstGeom>
            <a:grpFill/>
            <a:ln>
              <a:solidFill>
                <a:schemeClr val="bg1">
                  <a:lumMod val="50000"/>
                </a:schemeClr>
              </a:solidFill>
            </a:ln>
          </p:spPr>
          <p:txBody>
            <a:bodyPr>
              <a:spAutoFit/>
            </a:bodyPr>
            <a:lstStyle/>
            <a:p>
              <a:pPr algn="ctr" defTabSz="634253">
                <a:defRPr/>
              </a:pPr>
              <a:r>
                <a:rPr lang="en-US" sz="5120" b="1" dirty="0">
                  <a:solidFill>
                    <a:schemeClr val="bg1"/>
                  </a:solidFill>
                </a:rPr>
                <a:t>180</a:t>
              </a:r>
            </a:p>
          </p:txBody>
        </p:sp>
      </p:grpSp>
      <p:grpSp>
        <p:nvGrpSpPr>
          <p:cNvPr id="41" name="Group 40">
            <a:extLst>
              <a:ext uri="{FF2B5EF4-FFF2-40B4-BE49-F238E27FC236}">
                <a16:creationId xmlns:a16="http://schemas.microsoft.com/office/drawing/2014/main" id="{79A233C9-809D-42E7-940F-E8AB88B3FE50}"/>
              </a:ext>
            </a:extLst>
          </p:cNvPr>
          <p:cNvGrpSpPr/>
          <p:nvPr/>
        </p:nvGrpSpPr>
        <p:grpSpPr>
          <a:xfrm>
            <a:off x="8665292" y="1697121"/>
            <a:ext cx="3803904" cy="1571625"/>
            <a:chOff x="609599" y="4728653"/>
            <a:chExt cx="2194560" cy="1309687"/>
          </a:xfrm>
          <a:solidFill>
            <a:schemeClr val="bg1">
              <a:lumMod val="50000"/>
            </a:schemeClr>
          </a:solidFill>
        </p:grpSpPr>
        <p:sp>
          <p:nvSpPr>
            <p:cNvPr id="42" name="Freeform 41">
              <a:extLst>
                <a:ext uri="{FF2B5EF4-FFF2-40B4-BE49-F238E27FC236}">
                  <a16:creationId xmlns:a16="http://schemas.microsoft.com/office/drawing/2014/main" id="{FEC1B8AD-A528-437B-961C-922D77BCC54C}"/>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b="1" dirty="0"/>
            </a:p>
          </p:txBody>
        </p:sp>
        <p:sp>
          <p:nvSpPr>
            <p:cNvPr id="43" name="TextBox 42">
              <a:extLst>
                <a:ext uri="{FF2B5EF4-FFF2-40B4-BE49-F238E27FC236}">
                  <a16:creationId xmlns:a16="http://schemas.microsoft.com/office/drawing/2014/main" id="{A849EB42-4F91-458F-ACAB-180197DBD427}"/>
                </a:ext>
              </a:extLst>
            </p:cNvPr>
            <p:cNvSpPr txBox="1"/>
            <p:nvPr/>
          </p:nvSpPr>
          <p:spPr>
            <a:xfrm>
              <a:off x="703519" y="5026742"/>
              <a:ext cx="2006719" cy="733534"/>
            </a:xfrm>
            <a:prstGeom prst="rect">
              <a:avLst/>
            </a:prstGeom>
            <a:grpFill/>
            <a:ln>
              <a:solidFill>
                <a:schemeClr val="bg1">
                  <a:lumMod val="50000"/>
                </a:schemeClr>
              </a:solidFill>
            </a:ln>
          </p:spPr>
          <p:txBody>
            <a:bodyPr>
              <a:spAutoFit/>
            </a:bodyPr>
            <a:lstStyle/>
            <a:p>
              <a:pPr algn="ctr" defTabSz="634253">
                <a:defRPr/>
              </a:pPr>
              <a:r>
                <a:rPr lang="en-US" sz="5120" b="1" dirty="0">
                  <a:solidFill>
                    <a:schemeClr val="bg1"/>
                  </a:solidFill>
                </a:rPr>
                <a:t>100</a:t>
              </a:r>
            </a:p>
          </p:txBody>
        </p:sp>
      </p:grpSp>
      <p:sp>
        <p:nvSpPr>
          <p:cNvPr id="4" name="Title 1">
            <a:extLst>
              <a:ext uri="{FF2B5EF4-FFF2-40B4-BE49-F238E27FC236}">
                <a16:creationId xmlns:a16="http://schemas.microsoft.com/office/drawing/2014/main" id="{E3879070-83E1-4888-8BA7-04D13938E9AD}"/>
              </a:ext>
            </a:extLst>
          </p:cNvPr>
          <p:cNvSpPr>
            <a:spLocks noGrp="1"/>
          </p:cNvSpPr>
          <p:nvPr>
            <p:ph type="title"/>
          </p:nvPr>
        </p:nvSpPr>
        <p:spPr>
          <a:xfrm>
            <a:off x="538480" y="303275"/>
            <a:ext cx="6679183" cy="861061"/>
          </a:xfrm>
        </p:spPr>
        <p:txBody>
          <a:bodyPr>
            <a:noAutofit/>
          </a:bodyPr>
          <a:lstStyle/>
          <a:p>
            <a:pPr defTabSz="411406">
              <a:defRPr/>
            </a:pPr>
            <a:r>
              <a:rPr lang="en-US" sz="6600" b="1" dirty="0">
                <a:solidFill>
                  <a:schemeClr val="bg1"/>
                </a:solidFill>
                <a:latin typeface="+mn-lt"/>
              </a:rPr>
              <a:t>Service Credit</a:t>
            </a:r>
          </a:p>
        </p:txBody>
      </p:sp>
      <p:sp>
        <p:nvSpPr>
          <p:cNvPr id="24" name="Division 23">
            <a:extLst>
              <a:ext uri="{FF2B5EF4-FFF2-40B4-BE49-F238E27FC236}">
                <a16:creationId xmlns:a16="http://schemas.microsoft.com/office/drawing/2014/main" id="{D89E20D1-215A-4CC2-AC98-3ECC97527153}"/>
              </a:ext>
            </a:extLst>
          </p:cNvPr>
          <p:cNvSpPr/>
          <p:nvPr/>
        </p:nvSpPr>
        <p:spPr>
          <a:xfrm>
            <a:off x="9994901" y="3253741"/>
            <a:ext cx="1097280" cy="822960"/>
          </a:xfrm>
          <a:prstGeom prst="mathDivide">
            <a:avLst/>
          </a:prstGeom>
          <a:solidFill>
            <a:srgbClr val="5B525A"/>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p>
        </p:txBody>
      </p:sp>
      <p:cxnSp>
        <p:nvCxnSpPr>
          <p:cNvPr id="30" name="Straight Connector 29">
            <a:extLst>
              <a:ext uri="{FF2B5EF4-FFF2-40B4-BE49-F238E27FC236}">
                <a16:creationId xmlns:a16="http://schemas.microsoft.com/office/drawing/2014/main" id="{D7496B0A-A207-41F3-9FF8-3DF28BF9600F}"/>
              </a:ext>
            </a:extLst>
          </p:cNvPr>
          <p:cNvCxnSpPr/>
          <p:nvPr/>
        </p:nvCxnSpPr>
        <p:spPr>
          <a:xfrm>
            <a:off x="8183881" y="5923280"/>
            <a:ext cx="4719320" cy="0"/>
          </a:xfrm>
          <a:prstGeom prst="line">
            <a:avLst/>
          </a:prstGeom>
          <a:ln w="38100">
            <a:solidFill>
              <a:srgbClr val="5B525A"/>
            </a:solidFill>
          </a:ln>
        </p:spPr>
        <p:style>
          <a:lnRef idx="2">
            <a:schemeClr val="accent1"/>
          </a:lnRef>
          <a:fillRef idx="0">
            <a:schemeClr val="accent1"/>
          </a:fillRef>
          <a:effectRef idx="1">
            <a:schemeClr val="accent1"/>
          </a:effectRef>
          <a:fontRef idx="minor">
            <a:schemeClr val="tx1"/>
          </a:fontRef>
        </p:style>
      </p:cxnSp>
      <p:sp>
        <p:nvSpPr>
          <p:cNvPr id="40" name="TextBox 2">
            <a:extLst>
              <a:ext uri="{FF2B5EF4-FFF2-40B4-BE49-F238E27FC236}">
                <a16:creationId xmlns:a16="http://schemas.microsoft.com/office/drawing/2014/main" id="{737590FA-8988-4AE4-B4A4-FE60AAEA9D8F}"/>
              </a:ext>
            </a:extLst>
          </p:cNvPr>
          <p:cNvSpPr txBox="1">
            <a:spLocks noChangeArrowheads="1"/>
          </p:cNvSpPr>
          <p:nvPr/>
        </p:nvSpPr>
        <p:spPr bwMode="auto">
          <a:xfrm>
            <a:off x="11644965" y="439239"/>
            <a:ext cx="2581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extLst>
      <p:ext uri="{BB962C8B-B14F-4D97-AF65-F5344CB8AC3E}">
        <p14:creationId xmlns:p14="http://schemas.microsoft.com/office/powerpoint/2010/main" val="246481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B3CF366-21B8-4B6E-9FF9-53A1C656D1EC}"/>
              </a:ext>
            </a:extLst>
          </p:cNvPr>
          <p:cNvSpPr/>
          <p:nvPr/>
        </p:nvSpPr>
        <p:spPr>
          <a:xfrm>
            <a:off x="8939278" y="3525520"/>
            <a:ext cx="549148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Percentage based on age at retirement</a:t>
            </a:r>
          </a:p>
        </p:txBody>
      </p:sp>
      <p:cxnSp>
        <p:nvCxnSpPr>
          <p:cNvPr id="5" name="Straight Connector 4">
            <a:extLst>
              <a:ext uri="{FF2B5EF4-FFF2-40B4-BE49-F238E27FC236}">
                <a16:creationId xmlns:a16="http://schemas.microsoft.com/office/drawing/2014/main" id="{8C2FB13F-0530-4DAA-87CD-516A8FE42751}"/>
              </a:ext>
            </a:extLst>
          </p:cNvPr>
          <p:cNvCxnSpPr>
            <a:cxnSpLocks/>
          </p:cNvCxnSpPr>
          <p:nvPr/>
        </p:nvCxnSpPr>
        <p:spPr>
          <a:xfrm>
            <a:off x="5244157" y="6621781"/>
            <a:ext cx="9183044"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0896889-C4EF-42DE-8E54-88CB1204A5C1}"/>
              </a:ext>
            </a:extLst>
          </p:cNvPr>
          <p:cNvSpPr/>
          <p:nvPr/>
        </p:nvSpPr>
        <p:spPr>
          <a:xfrm>
            <a:off x="5425441" y="3375662"/>
            <a:ext cx="3755136"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Age Factor</a:t>
            </a:r>
          </a:p>
        </p:txBody>
      </p:sp>
      <p:sp>
        <p:nvSpPr>
          <p:cNvPr id="11" name="Freeform 10">
            <a:extLst>
              <a:ext uri="{FF2B5EF4-FFF2-40B4-BE49-F238E27FC236}">
                <a16:creationId xmlns:a16="http://schemas.microsoft.com/office/drawing/2014/main" id="{A40313DF-95D4-4437-981F-5E5BD286238C}"/>
              </a:ext>
            </a:extLst>
          </p:cNvPr>
          <p:cNvSpPr/>
          <p:nvPr/>
        </p:nvSpPr>
        <p:spPr>
          <a:xfrm>
            <a:off x="5434308" y="4927600"/>
            <a:ext cx="3800653"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800" b="1" dirty="0">
                <a:cs typeface="Arial" panose="020B0604020202020204" pitchFamily="34" charset="0"/>
              </a:rPr>
              <a:t>Final Compensation</a:t>
            </a:r>
          </a:p>
        </p:txBody>
      </p:sp>
      <p:sp>
        <p:nvSpPr>
          <p:cNvPr id="13" name="Multiply 12">
            <a:extLst>
              <a:ext uri="{FF2B5EF4-FFF2-40B4-BE49-F238E27FC236}">
                <a16:creationId xmlns:a16="http://schemas.microsoft.com/office/drawing/2014/main" id="{491CCAF6-EF4E-44F2-B4F7-FC9914EC3176}"/>
              </a:ext>
            </a:extLst>
          </p:cNvPr>
          <p:cNvSpPr/>
          <p:nvPr/>
        </p:nvSpPr>
        <p:spPr>
          <a:xfrm>
            <a:off x="6816600" y="4584701"/>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14" name="Group 26">
            <a:extLst>
              <a:ext uri="{FF2B5EF4-FFF2-40B4-BE49-F238E27FC236}">
                <a16:creationId xmlns:a16="http://schemas.microsoft.com/office/drawing/2014/main" id="{B6FA9EFE-E124-49DD-A51D-0CA7FBA88075}"/>
              </a:ext>
            </a:extLst>
          </p:cNvPr>
          <p:cNvGrpSpPr>
            <a:grpSpLocks/>
          </p:cNvGrpSpPr>
          <p:nvPr/>
        </p:nvGrpSpPr>
        <p:grpSpPr bwMode="auto">
          <a:xfrm>
            <a:off x="5754185" y="6794162"/>
            <a:ext cx="7961218" cy="1097280"/>
            <a:chOff x="0" y="1862"/>
            <a:chExt cx="1833829" cy="1229469"/>
          </a:xfrm>
          <a:solidFill>
            <a:srgbClr val="5D354E"/>
          </a:solidFill>
        </p:grpSpPr>
        <p:sp>
          <p:nvSpPr>
            <p:cNvPr id="15" name="Rounded Rectangle 14">
              <a:extLst>
                <a:ext uri="{FF2B5EF4-FFF2-40B4-BE49-F238E27FC236}">
                  <a16:creationId xmlns:a16="http://schemas.microsoft.com/office/drawing/2014/main" id="{9EC8D61F-023A-471B-A5A0-D3F5D407E26F}"/>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A0183736-8249-4938-A508-1804A379FB9F}"/>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800" b="1" dirty="0">
                  <a:cs typeface="Arial" panose="020B0604020202020204" pitchFamily="34" charset="0"/>
                </a:rPr>
                <a:t>Monthly Retirement Benefit </a:t>
              </a:r>
            </a:p>
          </p:txBody>
        </p:sp>
      </p:grpSp>
      <p:sp>
        <p:nvSpPr>
          <p:cNvPr id="17" name="Freeform 16">
            <a:extLst>
              <a:ext uri="{FF2B5EF4-FFF2-40B4-BE49-F238E27FC236}">
                <a16:creationId xmlns:a16="http://schemas.microsoft.com/office/drawing/2014/main" id="{4B70DB7A-AA0F-4C92-999D-D2C3BE9EA333}"/>
              </a:ext>
            </a:extLst>
          </p:cNvPr>
          <p:cNvSpPr/>
          <p:nvPr/>
        </p:nvSpPr>
        <p:spPr>
          <a:xfrm>
            <a:off x="8939278" y="1976120"/>
            <a:ext cx="549148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23FB394B-5A9B-4B72-BC74-1F21FD3734B4}"/>
              </a:ext>
            </a:extLst>
          </p:cNvPr>
          <p:cNvSpPr/>
          <p:nvPr/>
        </p:nvSpPr>
        <p:spPr>
          <a:xfrm>
            <a:off x="5425441" y="1828800"/>
            <a:ext cx="3755136" cy="1475741"/>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Service Credit</a:t>
            </a:r>
          </a:p>
        </p:txBody>
      </p:sp>
      <p:sp>
        <p:nvSpPr>
          <p:cNvPr id="12" name="Multiply 11">
            <a:extLst>
              <a:ext uri="{FF2B5EF4-FFF2-40B4-BE49-F238E27FC236}">
                <a16:creationId xmlns:a16="http://schemas.microsoft.com/office/drawing/2014/main" id="{CBAC7A1F-9020-4F7D-B1D3-6589E32A9251}"/>
              </a:ext>
            </a:extLst>
          </p:cNvPr>
          <p:cNvSpPr/>
          <p:nvPr/>
        </p:nvSpPr>
        <p:spPr>
          <a:xfrm>
            <a:off x="6816600" y="3030221"/>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sp>
        <p:nvSpPr>
          <p:cNvPr id="21" name="TextBox 2">
            <a:extLst>
              <a:ext uri="{FF2B5EF4-FFF2-40B4-BE49-F238E27FC236}">
                <a16:creationId xmlns:a16="http://schemas.microsoft.com/office/drawing/2014/main" id="{F7BB81F1-9409-4614-9CBF-30D18EBC9AB1}"/>
              </a:ext>
            </a:extLst>
          </p:cNvPr>
          <p:cNvSpPr txBox="1">
            <a:spLocks noChangeArrowheads="1"/>
          </p:cNvSpPr>
          <p:nvPr/>
        </p:nvSpPr>
        <p:spPr bwMode="auto">
          <a:xfrm>
            <a:off x="11570208" y="439239"/>
            <a:ext cx="2656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
        <p:nvSpPr>
          <p:cNvPr id="22" name="Title 1">
            <a:extLst>
              <a:ext uri="{FF2B5EF4-FFF2-40B4-BE49-F238E27FC236}">
                <a16:creationId xmlns:a16="http://schemas.microsoft.com/office/drawing/2014/main" id="{349F7662-AB68-4151-A60A-71D28FCCA65A}"/>
              </a:ext>
            </a:extLst>
          </p:cNvPr>
          <p:cNvSpPr txBox="1">
            <a:spLocks/>
          </p:cNvSpPr>
          <p:nvPr/>
        </p:nvSpPr>
        <p:spPr>
          <a:xfrm>
            <a:off x="403858" y="249604"/>
            <a:ext cx="9674862" cy="1036503"/>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The Retirement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ADD66-ADBB-2D42-A439-6AC3C5DCBC72}"/>
              </a:ext>
            </a:extLst>
          </p:cNvPr>
          <p:cNvSpPr txBox="1"/>
          <p:nvPr/>
        </p:nvSpPr>
        <p:spPr>
          <a:xfrm>
            <a:off x="1004341" y="494675"/>
            <a:ext cx="12531777" cy="1107996"/>
          </a:xfrm>
          <a:prstGeom prst="rect">
            <a:avLst/>
          </a:prstGeom>
          <a:noFill/>
        </p:spPr>
        <p:txBody>
          <a:bodyPr wrap="square" rtlCol="0">
            <a:spAutoFit/>
          </a:bodyPr>
          <a:lstStyle/>
          <a:p>
            <a:r>
              <a:rPr lang="en-US" sz="6600" b="1" dirty="0">
                <a:solidFill>
                  <a:srgbClr val="5D354E"/>
                </a:solidFill>
                <a:cs typeface="Arial" panose="020B0604020202020204" pitchFamily="34" charset="0"/>
              </a:rPr>
              <a:t>Today’s Objectives</a:t>
            </a:r>
          </a:p>
        </p:txBody>
      </p:sp>
      <p:sp>
        <p:nvSpPr>
          <p:cNvPr id="3" name="Content Placeholder 4">
            <a:extLst>
              <a:ext uri="{FF2B5EF4-FFF2-40B4-BE49-F238E27FC236}">
                <a16:creationId xmlns:a16="http://schemas.microsoft.com/office/drawing/2014/main" id="{B394B3ED-2552-4C14-A594-CAA4BF1D912E}"/>
              </a:ext>
            </a:extLst>
          </p:cNvPr>
          <p:cNvSpPr txBox="1">
            <a:spLocks/>
          </p:cNvSpPr>
          <p:nvPr/>
        </p:nvSpPr>
        <p:spPr>
          <a:xfrm>
            <a:off x="504469" y="1864755"/>
            <a:ext cx="13796747" cy="4549411"/>
          </a:xfrm>
          <a:prstGeom prst="rect">
            <a:avLst/>
          </a:prstGeom>
        </p:spPr>
        <p:txBody>
          <a:bodyPr vert="horz" lIns="57598" tIns="28799" rIns="57598" bIns="28799" rtlCol="0">
            <a:noAutofit/>
          </a:bodyPr>
          <a:lst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MS PGothic" pitchFamily="34"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MS PGothic" pitchFamily="34"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MS PGothic" pitchFamily="34"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R="0" lvl="0" algn="l" defTabSz="28799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4800" b="0" i="0" u="none" strike="noStrike" kern="1200" cap="none" spc="-31" normalizeH="0" baseline="0" noProof="0" dirty="0">
                <a:ln>
                  <a:noFill/>
                </a:ln>
                <a:solidFill>
                  <a:schemeClr val="tx1"/>
                </a:solidFill>
                <a:effectLst/>
                <a:uLnTx/>
                <a:uFillTx/>
                <a:ea typeface="MS PGothic" pitchFamily="34" charset="-128"/>
                <a:cs typeface="+mn-cs"/>
              </a:rPr>
              <a:t> Know the basic benefit eligibility requirements</a:t>
            </a:r>
          </a:p>
          <a:p>
            <a:pPr marR="0" lvl="0" algn="l" defTabSz="28799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4800" b="0" i="0" u="none" strike="noStrike" kern="1200" cap="none" spc="-31" normalizeH="0" baseline="0" noProof="0" dirty="0">
                <a:ln>
                  <a:noFill/>
                </a:ln>
                <a:solidFill>
                  <a:schemeClr val="tx1"/>
                </a:solidFill>
                <a:effectLst/>
                <a:uLnTx/>
                <a:uFillTx/>
                <a:ea typeface="MS PGothic" pitchFamily="34" charset="-128"/>
                <a:cs typeface="+mn-cs"/>
              </a:rPr>
              <a:t> Understand how your benefits are calculated</a:t>
            </a:r>
          </a:p>
          <a:p>
            <a:pPr marR="0" lvl="0" algn="l" defTabSz="28799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4800" b="0" i="0" u="none" strike="noStrike" kern="1200" cap="none" spc="-31" normalizeH="0" baseline="0" noProof="0" dirty="0">
                <a:ln>
                  <a:noFill/>
                </a:ln>
                <a:solidFill>
                  <a:schemeClr val="tx1"/>
                </a:solidFill>
                <a:effectLst/>
                <a:uLnTx/>
                <a:uFillTx/>
                <a:ea typeface="MS PGothic" pitchFamily="34" charset="-128"/>
                <a:cs typeface="+mn-cs"/>
              </a:rPr>
              <a:t> Take steps to increase your income in retirement</a:t>
            </a:r>
          </a:p>
          <a:p>
            <a:pPr marR="0" lvl="0" algn="l" defTabSz="28799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4800" b="0" i="0" u="none" strike="noStrike" kern="1200" cap="none" spc="-31" normalizeH="0" baseline="0" noProof="0" dirty="0">
                <a:ln>
                  <a:noFill/>
                </a:ln>
                <a:solidFill>
                  <a:schemeClr val="tx1"/>
                </a:solidFill>
                <a:effectLst/>
                <a:uLnTx/>
                <a:uFillTx/>
                <a:ea typeface="MS PGothic" pitchFamily="34" charset="-128"/>
                <a:cs typeface="+mn-cs"/>
              </a:rPr>
              <a:t> Take advantage of CalSTRS resources</a:t>
            </a:r>
          </a:p>
          <a:p>
            <a:pPr marL="215900" marR="0" lvl="0" indent="-215900" algn="l" defTabSz="287990" rtl="0" eaLnBrk="1" fontAlgn="auto" latinLnBrk="0" hangingPunct="1">
              <a:lnSpc>
                <a:spcPct val="100000"/>
              </a:lnSpc>
              <a:spcBef>
                <a:spcPct val="20000"/>
              </a:spcBef>
              <a:spcAft>
                <a:spcPts val="0"/>
              </a:spcAft>
              <a:buClrTx/>
              <a:buSzTx/>
              <a:buFont typeface="Arial" charset="0"/>
              <a:buChar char="•"/>
              <a:tabLst/>
              <a:defRPr/>
            </a:pPr>
            <a:endParaRPr kumimoji="0" lang="en-US" sz="4800" b="0" i="0" u="none" strike="noStrike" kern="1200" cap="none" spc="-31" normalizeH="0" baseline="0" noProof="0" dirty="0">
              <a:ln>
                <a:noFill/>
              </a:ln>
              <a:solidFill>
                <a:schemeClr val="tx1"/>
              </a:solidFill>
              <a:effectLst/>
              <a:uLnTx/>
              <a:uFillTx/>
              <a:ea typeface="MS PGothic" pitchFamily="34" charset="-128"/>
              <a:cs typeface="+mn-cs"/>
            </a:endParaRPr>
          </a:p>
        </p:txBody>
      </p:sp>
    </p:spTree>
    <p:extLst>
      <p:ext uri="{BB962C8B-B14F-4D97-AF65-F5344CB8AC3E}">
        <p14:creationId xmlns:p14="http://schemas.microsoft.com/office/powerpoint/2010/main" val="191638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C6BD-8101-40FD-8899-302B5C4D4BA1}"/>
              </a:ext>
            </a:extLst>
          </p:cNvPr>
          <p:cNvSpPr>
            <a:spLocks noGrp="1"/>
          </p:cNvSpPr>
          <p:nvPr>
            <p:ph type="title"/>
          </p:nvPr>
        </p:nvSpPr>
        <p:spPr>
          <a:xfrm>
            <a:off x="805180" y="218330"/>
            <a:ext cx="5278627" cy="1013516"/>
          </a:xfrm>
        </p:spPr>
        <p:txBody>
          <a:bodyPr>
            <a:noAutofit/>
          </a:bodyPr>
          <a:lstStyle/>
          <a:p>
            <a:pPr defTabSz="411406">
              <a:defRPr/>
            </a:pPr>
            <a:r>
              <a:rPr lang="en-US" sz="6600" b="1" dirty="0">
                <a:solidFill>
                  <a:schemeClr val="bg1"/>
                </a:solidFill>
                <a:latin typeface="+mn-lt"/>
              </a:rPr>
              <a:t>Age Factor</a:t>
            </a:r>
          </a:p>
        </p:txBody>
      </p:sp>
      <p:sp>
        <p:nvSpPr>
          <p:cNvPr id="6" name="Content Placeholder 2">
            <a:extLst>
              <a:ext uri="{FF2B5EF4-FFF2-40B4-BE49-F238E27FC236}">
                <a16:creationId xmlns:a16="http://schemas.microsoft.com/office/drawing/2014/main" id="{58223A9F-60AD-4B47-A3A1-FBB1B7BD9EC8}"/>
              </a:ext>
            </a:extLst>
          </p:cNvPr>
          <p:cNvSpPr>
            <a:spLocks noGrp="1"/>
          </p:cNvSpPr>
          <p:nvPr>
            <p:ph idx="1"/>
          </p:nvPr>
        </p:nvSpPr>
        <p:spPr>
          <a:xfrm>
            <a:off x="9050021" y="1813561"/>
            <a:ext cx="4621911" cy="2463800"/>
          </a:xfrm>
        </p:spPr>
        <p:txBody>
          <a:bodyPr>
            <a:noAutofit/>
          </a:bodyPr>
          <a:lstStyle/>
          <a:p>
            <a:pPr marL="0" indent="0" defTabSz="411406">
              <a:lnSpc>
                <a:spcPct val="100000"/>
              </a:lnSpc>
              <a:buNone/>
              <a:defRPr/>
            </a:pPr>
            <a:r>
              <a:rPr lang="en-US" sz="4000" dirty="0"/>
              <a:t>View the complete age factor table in the </a:t>
            </a:r>
            <a:r>
              <a:rPr lang="en-US" sz="4000" i="1" dirty="0"/>
              <a:t>Member Handbook.</a:t>
            </a:r>
          </a:p>
        </p:txBody>
      </p:sp>
      <p:sp>
        <p:nvSpPr>
          <p:cNvPr id="7" name="Content Placeholder 2">
            <a:extLst>
              <a:ext uri="{FF2B5EF4-FFF2-40B4-BE49-F238E27FC236}">
                <a16:creationId xmlns:a16="http://schemas.microsoft.com/office/drawing/2014/main" id="{1EFAF51E-36B8-46C1-A668-20174ADA21CC}"/>
              </a:ext>
            </a:extLst>
          </p:cNvPr>
          <p:cNvSpPr txBox="1">
            <a:spLocks/>
          </p:cNvSpPr>
          <p:nvPr/>
        </p:nvSpPr>
        <p:spPr>
          <a:xfrm>
            <a:off x="8295640" y="1783938"/>
            <a:ext cx="835661"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graphicFrame>
        <p:nvGraphicFramePr>
          <p:cNvPr id="9" name="Table 8">
            <a:extLst>
              <a:ext uri="{FF2B5EF4-FFF2-40B4-BE49-F238E27FC236}">
                <a16:creationId xmlns:a16="http://schemas.microsoft.com/office/drawing/2014/main" id="{A1AC7DF5-D23E-4537-86A9-76D23F036F7A}"/>
              </a:ext>
            </a:extLst>
          </p:cNvPr>
          <p:cNvGraphicFramePr>
            <a:graphicFrameLocks noGrp="1"/>
          </p:cNvGraphicFramePr>
          <p:nvPr>
            <p:extLst>
              <p:ext uri="{D42A27DB-BD31-4B8C-83A1-F6EECF244321}">
                <p14:modId xmlns:p14="http://schemas.microsoft.com/office/powerpoint/2010/main" val="3177830067"/>
              </p:ext>
            </p:extLst>
          </p:nvPr>
        </p:nvGraphicFramePr>
        <p:xfrm>
          <a:off x="805181" y="1849121"/>
          <a:ext cx="6662418" cy="6070656"/>
        </p:xfrm>
        <a:graphic>
          <a:graphicData uri="http://schemas.openxmlformats.org/drawingml/2006/table">
            <a:tbl>
              <a:tblPr firstRow="1" bandRow="1">
                <a:tableStyleId>{073A0DAA-6AF3-43AB-8588-CEC1D06C72B9}</a:tableStyleId>
              </a:tblPr>
              <a:tblGrid>
                <a:gridCol w="2426821">
                  <a:extLst>
                    <a:ext uri="{9D8B030D-6E8A-4147-A177-3AD203B41FA5}">
                      <a16:colId xmlns:a16="http://schemas.microsoft.com/office/drawing/2014/main" val="20000"/>
                    </a:ext>
                  </a:extLst>
                </a:gridCol>
                <a:gridCol w="2126304">
                  <a:extLst>
                    <a:ext uri="{9D8B030D-6E8A-4147-A177-3AD203B41FA5}">
                      <a16:colId xmlns:a16="http://schemas.microsoft.com/office/drawing/2014/main" val="20001"/>
                    </a:ext>
                  </a:extLst>
                </a:gridCol>
                <a:gridCol w="2109293">
                  <a:extLst>
                    <a:ext uri="{9D8B030D-6E8A-4147-A177-3AD203B41FA5}">
                      <a16:colId xmlns:a16="http://schemas.microsoft.com/office/drawing/2014/main" val="20002"/>
                    </a:ext>
                  </a:extLst>
                </a:gridCol>
              </a:tblGrid>
              <a:tr h="841168">
                <a:tc>
                  <a:txBody>
                    <a:bodyPr/>
                    <a:lstStyle/>
                    <a:p>
                      <a:pPr algn="ctr"/>
                      <a:r>
                        <a:rPr lang="en-US" sz="2400" dirty="0">
                          <a:latin typeface="+mn-lt"/>
                          <a:cs typeface="Arial" panose="020B0604020202020204" pitchFamily="34" charset="0"/>
                        </a:rPr>
                        <a:t>Age at Retirement</a:t>
                      </a:r>
                    </a:p>
                  </a:txBody>
                  <a:tcPr marL="146290" marR="146290" marT="54824" marB="54824" anchor="ctr">
                    <a:solidFill>
                      <a:srgbClr val="5D354E"/>
                    </a:solidFill>
                  </a:tcPr>
                </a:tc>
                <a:tc>
                  <a:txBody>
                    <a:bodyPr/>
                    <a:lstStyle/>
                    <a:p>
                      <a:pPr algn="ctr"/>
                      <a:r>
                        <a:rPr lang="en-US" sz="2400" dirty="0">
                          <a:latin typeface="+mn-lt"/>
                          <a:cs typeface="Arial" panose="020B0604020202020204" pitchFamily="34" charset="0"/>
                        </a:rPr>
                        <a:t>CalSTRS 2% at 60</a:t>
                      </a:r>
                    </a:p>
                  </a:txBody>
                  <a:tcPr marL="146290" marR="146290" marT="54824" marB="54824" anchor="ctr">
                    <a:solidFill>
                      <a:srgbClr val="5D354E"/>
                    </a:solidFill>
                  </a:tcPr>
                </a:tc>
                <a:tc>
                  <a:txBody>
                    <a:bodyPr/>
                    <a:lstStyle/>
                    <a:p>
                      <a:pPr algn="ctr"/>
                      <a:r>
                        <a:rPr lang="en-US" sz="2400" dirty="0">
                          <a:latin typeface="+mn-lt"/>
                          <a:cs typeface="Arial" panose="020B0604020202020204" pitchFamily="34" charset="0"/>
                        </a:rPr>
                        <a:t>CalSTRS 2% at 62</a:t>
                      </a:r>
                    </a:p>
                  </a:txBody>
                  <a:tcPr marL="146290" marR="146290" marT="54824" marB="54824" anchor="ctr">
                    <a:solidFill>
                      <a:srgbClr val="5D354E"/>
                    </a:solidFill>
                  </a:tcPr>
                </a:tc>
                <a:extLst>
                  <a:ext uri="{0D108BD9-81ED-4DB2-BD59-A6C34878D82A}">
                    <a16:rowId xmlns:a16="http://schemas.microsoft.com/office/drawing/2014/main" val="10000"/>
                  </a:ext>
                </a:extLst>
              </a:tr>
              <a:tr h="475408">
                <a:tc>
                  <a:txBody>
                    <a:bodyPr/>
                    <a:lstStyle/>
                    <a:p>
                      <a:pPr algn="ctr"/>
                      <a:r>
                        <a:rPr lang="en-US" sz="2400" dirty="0">
                          <a:latin typeface="+mn-lt"/>
                          <a:cs typeface="Arial" panose="020B0604020202020204" pitchFamily="34" charset="0"/>
                        </a:rPr>
                        <a:t>55</a:t>
                      </a:r>
                    </a:p>
                  </a:txBody>
                  <a:tcPr marL="146290" marR="146290" marT="54824" marB="54824" anchor="ctr"/>
                </a:tc>
                <a:tc>
                  <a:txBody>
                    <a:bodyPr/>
                    <a:lstStyle/>
                    <a:p>
                      <a:pPr algn="ctr"/>
                      <a:r>
                        <a:rPr lang="en-US" sz="2400" dirty="0">
                          <a:latin typeface="+mn-lt"/>
                          <a:cs typeface="Arial" panose="020B0604020202020204" pitchFamily="34" charset="0"/>
                        </a:rPr>
                        <a:t>1.40%</a:t>
                      </a:r>
                    </a:p>
                  </a:txBody>
                  <a:tcPr marL="146290" marR="146290" marT="54824" marB="54824" anchor="ctr"/>
                </a:tc>
                <a:tc>
                  <a:txBody>
                    <a:bodyPr/>
                    <a:lstStyle/>
                    <a:p>
                      <a:pPr algn="ctr"/>
                      <a:r>
                        <a:rPr lang="en-US" sz="2400" dirty="0">
                          <a:latin typeface="+mn-lt"/>
                          <a:cs typeface="Arial" panose="020B0604020202020204" pitchFamily="34" charset="0"/>
                        </a:rPr>
                        <a:t>1.16%</a:t>
                      </a:r>
                    </a:p>
                  </a:txBody>
                  <a:tcPr marL="146290" marR="146290" marT="54824" marB="54824" anchor="ctr"/>
                </a:tc>
                <a:extLst>
                  <a:ext uri="{0D108BD9-81ED-4DB2-BD59-A6C34878D82A}">
                    <a16:rowId xmlns:a16="http://schemas.microsoft.com/office/drawing/2014/main" val="10001"/>
                  </a:ext>
                </a:extLst>
              </a:tr>
              <a:tr h="475408">
                <a:tc>
                  <a:txBody>
                    <a:bodyPr/>
                    <a:lstStyle/>
                    <a:p>
                      <a:pPr algn="ctr"/>
                      <a:r>
                        <a:rPr lang="en-US" sz="2400" dirty="0">
                          <a:latin typeface="+mn-lt"/>
                          <a:cs typeface="Arial" panose="020B0604020202020204" pitchFamily="34" charset="0"/>
                        </a:rPr>
                        <a:t>56</a:t>
                      </a:r>
                    </a:p>
                  </a:txBody>
                  <a:tcPr marL="146290" marR="146290" marT="54824" marB="54824" anchor="ctr"/>
                </a:tc>
                <a:tc>
                  <a:txBody>
                    <a:bodyPr/>
                    <a:lstStyle/>
                    <a:p>
                      <a:pPr algn="ctr"/>
                      <a:r>
                        <a:rPr lang="en-US" sz="2400" dirty="0">
                          <a:latin typeface="+mn-lt"/>
                          <a:cs typeface="Arial" panose="020B0604020202020204" pitchFamily="34" charset="0"/>
                        </a:rPr>
                        <a:t>1.52%</a:t>
                      </a:r>
                    </a:p>
                  </a:txBody>
                  <a:tcPr marL="146290" marR="146290" marT="54824" marB="54824" anchor="ctr"/>
                </a:tc>
                <a:tc>
                  <a:txBody>
                    <a:bodyPr/>
                    <a:lstStyle/>
                    <a:p>
                      <a:pPr algn="ctr"/>
                      <a:r>
                        <a:rPr lang="en-US" sz="2400" dirty="0">
                          <a:latin typeface="+mn-lt"/>
                          <a:cs typeface="Arial" panose="020B0604020202020204" pitchFamily="34" charset="0"/>
                        </a:rPr>
                        <a:t>1.28%</a:t>
                      </a:r>
                    </a:p>
                  </a:txBody>
                  <a:tcPr marL="146290" marR="146290" marT="54824" marB="54824" anchor="ctr"/>
                </a:tc>
                <a:extLst>
                  <a:ext uri="{0D108BD9-81ED-4DB2-BD59-A6C34878D82A}">
                    <a16:rowId xmlns:a16="http://schemas.microsoft.com/office/drawing/2014/main" val="10002"/>
                  </a:ext>
                </a:extLst>
              </a:tr>
              <a:tr h="475408">
                <a:tc>
                  <a:txBody>
                    <a:bodyPr/>
                    <a:lstStyle/>
                    <a:p>
                      <a:pPr algn="ctr"/>
                      <a:r>
                        <a:rPr lang="en-US" sz="2400" dirty="0">
                          <a:latin typeface="+mn-lt"/>
                          <a:cs typeface="Arial" panose="020B0604020202020204" pitchFamily="34" charset="0"/>
                        </a:rPr>
                        <a:t>57</a:t>
                      </a:r>
                    </a:p>
                  </a:txBody>
                  <a:tcPr marL="146290" marR="146290" marT="54824" marB="54824" anchor="ctr"/>
                </a:tc>
                <a:tc>
                  <a:txBody>
                    <a:bodyPr/>
                    <a:lstStyle/>
                    <a:p>
                      <a:pPr algn="ctr"/>
                      <a:r>
                        <a:rPr lang="en-US" sz="2400" dirty="0">
                          <a:latin typeface="+mn-lt"/>
                          <a:cs typeface="Arial" panose="020B0604020202020204" pitchFamily="34" charset="0"/>
                        </a:rPr>
                        <a:t>1.64%</a:t>
                      </a:r>
                    </a:p>
                  </a:txBody>
                  <a:tcPr marL="146290" marR="146290" marT="54824" marB="54824" anchor="ctr"/>
                </a:tc>
                <a:tc>
                  <a:txBody>
                    <a:bodyPr/>
                    <a:lstStyle/>
                    <a:p>
                      <a:pPr algn="ctr"/>
                      <a:r>
                        <a:rPr lang="en-US" sz="2400" dirty="0">
                          <a:latin typeface="+mn-lt"/>
                          <a:cs typeface="Arial" panose="020B0604020202020204" pitchFamily="34" charset="0"/>
                        </a:rPr>
                        <a:t>1.40%</a:t>
                      </a:r>
                    </a:p>
                  </a:txBody>
                  <a:tcPr marL="146290" marR="146290" marT="54824" marB="54824" anchor="ctr"/>
                </a:tc>
                <a:extLst>
                  <a:ext uri="{0D108BD9-81ED-4DB2-BD59-A6C34878D82A}">
                    <a16:rowId xmlns:a16="http://schemas.microsoft.com/office/drawing/2014/main" val="10003"/>
                  </a:ext>
                </a:extLst>
              </a:tr>
              <a:tr h="475408">
                <a:tc>
                  <a:txBody>
                    <a:bodyPr/>
                    <a:lstStyle/>
                    <a:p>
                      <a:pPr algn="ctr"/>
                      <a:r>
                        <a:rPr lang="en-US" sz="2400" dirty="0">
                          <a:latin typeface="+mn-lt"/>
                          <a:cs typeface="Arial" panose="020B0604020202020204" pitchFamily="34" charset="0"/>
                        </a:rPr>
                        <a:t>58</a:t>
                      </a:r>
                    </a:p>
                  </a:txBody>
                  <a:tcPr marL="146290" marR="146290" marT="54824" marB="54824" anchor="ctr"/>
                </a:tc>
                <a:tc>
                  <a:txBody>
                    <a:bodyPr/>
                    <a:lstStyle/>
                    <a:p>
                      <a:pPr algn="ctr"/>
                      <a:r>
                        <a:rPr lang="en-US" sz="2400" dirty="0">
                          <a:latin typeface="+mn-lt"/>
                          <a:cs typeface="Arial" panose="020B0604020202020204" pitchFamily="34" charset="0"/>
                        </a:rPr>
                        <a:t>1.76%</a:t>
                      </a:r>
                    </a:p>
                  </a:txBody>
                  <a:tcPr marL="146290" marR="146290" marT="54824" marB="54824" anchor="ctr"/>
                </a:tc>
                <a:tc>
                  <a:txBody>
                    <a:bodyPr/>
                    <a:lstStyle/>
                    <a:p>
                      <a:pPr algn="ctr"/>
                      <a:r>
                        <a:rPr lang="en-US" sz="2400" dirty="0">
                          <a:latin typeface="+mn-lt"/>
                          <a:cs typeface="Arial" panose="020B0604020202020204" pitchFamily="34" charset="0"/>
                        </a:rPr>
                        <a:t>1.52%</a:t>
                      </a:r>
                    </a:p>
                  </a:txBody>
                  <a:tcPr marL="146290" marR="146290" marT="54824" marB="54824" anchor="ctr"/>
                </a:tc>
                <a:extLst>
                  <a:ext uri="{0D108BD9-81ED-4DB2-BD59-A6C34878D82A}">
                    <a16:rowId xmlns:a16="http://schemas.microsoft.com/office/drawing/2014/main" val="10004"/>
                  </a:ext>
                </a:extLst>
              </a:tr>
              <a:tr h="475408">
                <a:tc>
                  <a:txBody>
                    <a:bodyPr/>
                    <a:lstStyle/>
                    <a:p>
                      <a:pPr algn="ctr"/>
                      <a:r>
                        <a:rPr lang="en-US" sz="2400" dirty="0">
                          <a:latin typeface="+mn-lt"/>
                          <a:cs typeface="Arial" panose="020B0604020202020204" pitchFamily="34" charset="0"/>
                        </a:rPr>
                        <a:t>59</a:t>
                      </a:r>
                    </a:p>
                  </a:txBody>
                  <a:tcPr marL="146290" marR="146290" marT="54824" marB="54824" anchor="ctr"/>
                </a:tc>
                <a:tc>
                  <a:txBody>
                    <a:bodyPr/>
                    <a:lstStyle/>
                    <a:p>
                      <a:pPr algn="ctr"/>
                      <a:r>
                        <a:rPr lang="en-US" sz="2400" dirty="0">
                          <a:latin typeface="+mn-lt"/>
                          <a:cs typeface="Arial" panose="020B0604020202020204" pitchFamily="34" charset="0"/>
                        </a:rPr>
                        <a:t>1.88%</a:t>
                      </a:r>
                    </a:p>
                  </a:txBody>
                  <a:tcPr marL="146290" marR="146290" marT="54824" marB="54824" anchor="ctr"/>
                </a:tc>
                <a:tc>
                  <a:txBody>
                    <a:bodyPr/>
                    <a:lstStyle/>
                    <a:p>
                      <a:pPr algn="ctr"/>
                      <a:r>
                        <a:rPr lang="en-US" sz="2400" dirty="0">
                          <a:latin typeface="+mn-lt"/>
                          <a:cs typeface="Arial" panose="020B0604020202020204" pitchFamily="34" charset="0"/>
                        </a:rPr>
                        <a:t>1.64%</a:t>
                      </a:r>
                    </a:p>
                  </a:txBody>
                  <a:tcPr marL="146290" marR="146290" marT="54824" marB="54824" anchor="ctr"/>
                </a:tc>
                <a:extLst>
                  <a:ext uri="{0D108BD9-81ED-4DB2-BD59-A6C34878D82A}">
                    <a16:rowId xmlns:a16="http://schemas.microsoft.com/office/drawing/2014/main" val="10005"/>
                  </a:ext>
                </a:extLst>
              </a:tr>
              <a:tr h="475408">
                <a:tc>
                  <a:txBody>
                    <a:bodyPr/>
                    <a:lstStyle/>
                    <a:p>
                      <a:pPr algn="ctr"/>
                      <a:r>
                        <a:rPr lang="en-US" sz="2400" dirty="0">
                          <a:latin typeface="+mn-lt"/>
                          <a:cs typeface="Arial" panose="020B0604020202020204" pitchFamily="34" charset="0"/>
                        </a:rPr>
                        <a:t>60</a:t>
                      </a:r>
                    </a:p>
                  </a:txBody>
                  <a:tcPr marL="146290" marR="146290" marT="54824" marB="54824" anchor="ctr"/>
                </a:tc>
                <a:tc>
                  <a:txBody>
                    <a:bodyPr/>
                    <a:lstStyle/>
                    <a:p>
                      <a:pPr algn="ctr"/>
                      <a:r>
                        <a:rPr lang="en-US" sz="2400" dirty="0">
                          <a:latin typeface="+mn-lt"/>
                          <a:cs typeface="Arial" panose="020B0604020202020204" pitchFamily="34" charset="0"/>
                        </a:rPr>
                        <a:t>2.00%</a:t>
                      </a:r>
                      <a:endParaRPr lang="en-US" sz="2400" b="1" dirty="0">
                        <a:latin typeface="+mn-lt"/>
                        <a:cs typeface="Arial" panose="020B0604020202020204" pitchFamily="34" charset="0"/>
                      </a:endParaRPr>
                    </a:p>
                  </a:txBody>
                  <a:tcPr marL="146290" marR="146290" marT="54824" marB="54824" anchor="ctr"/>
                </a:tc>
                <a:tc>
                  <a:txBody>
                    <a:bodyPr/>
                    <a:lstStyle/>
                    <a:p>
                      <a:pPr algn="ctr"/>
                      <a:r>
                        <a:rPr lang="en-US" sz="2400" dirty="0">
                          <a:latin typeface="+mn-lt"/>
                          <a:cs typeface="Arial" panose="020B0604020202020204" pitchFamily="34" charset="0"/>
                        </a:rPr>
                        <a:t>1.76%</a:t>
                      </a:r>
                    </a:p>
                  </a:txBody>
                  <a:tcPr marL="146290" marR="146290" marT="54824" marB="54824" anchor="ctr"/>
                </a:tc>
                <a:extLst>
                  <a:ext uri="{0D108BD9-81ED-4DB2-BD59-A6C34878D82A}">
                    <a16:rowId xmlns:a16="http://schemas.microsoft.com/office/drawing/2014/main" val="10006"/>
                  </a:ext>
                </a:extLst>
              </a:tr>
              <a:tr h="475408">
                <a:tc>
                  <a:txBody>
                    <a:bodyPr/>
                    <a:lstStyle/>
                    <a:p>
                      <a:pPr algn="ctr"/>
                      <a:r>
                        <a:rPr lang="en-US" sz="2400" dirty="0">
                          <a:latin typeface="+mn-lt"/>
                          <a:cs typeface="Arial" panose="020B0604020202020204" pitchFamily="34" charset="0"/>
                        </a:rPr>
                        <a:t>61</a:t>
                      </a:r>
                    </a:p>
                  </a:txBody>
                  <a:tcPr marL="146290" marR="146290" marT="54824" marB="54824" anchor="ctr"/>
                </a:tc>
                <a:tc>
                  <a:txBody>
                    <a:bodyPr/>
                    <a:lstStyle/>
                    <a:p>
                      <a:pPr algn="ctr"/>
                      <a:r>
                        <a:rPr lang="en-US" sz="2400" dirty="0">
                          <a:latin typeface="+mn-lt"/>
                          <a:cs typeface="Arial" panose="020B0604020202020204" pitchFamily="34" charset="0"/>
                        </a:rPr>
                        <a:t>2.13%</a:t>
                      </a:r>
                    </a:p>
                  </a:txBody>
                  <a:tcPr marL="146290" marR="146290" marT="54824" marB="54824" anchor="ctr"/>
                </a:tc>
                <a:tc>
                  <a:txBody>
                    <a:bodyPr/>
                    <a:lstStyle/>
                    <a:p>
                      <a:pPr algn="ctr"/>
                      <a:r>
                        <a:rPr lang="en-US" sz="2400" dirty="0">
                          <a:latin typeface="+mn-lt"/>
                          <a:cs typeface="Arial" panose="020B0604020202020204" pitchFamily="34" charset="0"/>
                        </a:rPr>
                        <a:t>1.88%</a:t>
                      </a:r>
                    </a:p>
                  </a:txBody>
                  <a:tcPr marL="146290" marR="146290" marT="54824" marB="54824" anchor="ctr"/>
                </a:tc>
                <a:extLst>
                  <a:ext uri="{0D108BD9-81ED-4DB2-BD59-A6C34878D82A}">
                    <a16:rowId xmlns:a16="http://schemas.microsoft.com/office/drawing/2014/main" val="10007"/>
                  </a:ext>
                </a:extLst>
              </a:tr>
              <a:tr h="475408">
                <a:tc>
                  <a:txBody>
                    <a:bodyPr/>
                    <a:lstStyle/>
                    <a:p>
                      <a:pPr algn="ctr"/>
                      <a:r>
                        <a:rPr lang="en-US" sz="2400" dirty="0">
                          <a:latin typeface="+mn-lt"/>
                          <a:cs typeface="Arial" panose="020B0604020202020204" pitchFamily="34" charset="0"/>
                        </a:rPr>
                        <a:t>62</a:t>
                      </a:r>
                    </a:p>
                  </a:txBody>
                  <a:tcPr marL="146290" marR="146290" marT="54824" marB="54824" anchor="ctr"/>
                </a:tc>
                <a:tc>
                  <a:txBody>
                    <a:bodyPr/>
                    <a:lstStyle/>
                    <a:p>
                      <a:pPr algn="ctr"/>
                      <a:r>
                        <a:rPr lang="en-US" sz="2400" dirty="0">
                          <a:latin typeface="+mn-lt"/>
                          <a:cs typeface="Arial" panose="020B0604020202020204" pitchFamily="34" charset="0"/>
                        </a:rPr>
                        <a:t>2.27%</a:t>
                      </a:r>
                    </a:p>
                  </a:txBody>
                  <a:tcPr marL="146290" marR="146290" marT="54824" marB="54824" anchor="ctr"/>
                </a:tc>
                <a:tc>
                  <a:txBody>
                    <a:bodyPr/>
                    <a:lstStyle/>
                    <a:p>
                      <a:pPr algn="ctr"/>
                      <a:r>
                        <a:rPr lang="en-US" sz="2400" dirty="0">
                          <a:latin typeface="+mn-lt"/>
                          <a:cs typeface="Arial" panose="020B0604020202020204" pitchFamily="34" charset="0"/>
                        </a:rPr>
                        <a:t>2.00%</a:t>
                      </a:r>
                    </a:p>
                  </a:txBody>
                  <a:tcPr marL="146290" marR="146290" marT="54824" marB="54824" anchor="ctr"/>
                </a:tc>
                <a:extLst>
                  <a:ext uri="{0D108BD9-81ED-4DB2-BD59-A6C34878D82A}">
                    <a16:rowId xmlns:a16="http://schemas.microsoft.com/office/drawing/2014/main" val="10008"/>
                  </a:ext>
                </a:extLst>
              </a:tr>
              <a:tr h="475408">
                <a:tc>
                  <a:txBody>
                    <a:bodyPr/>
                    <a:lstStyle/>
                    <a:p>
                      <a:pPr algn="ctr"/>
                      <a:r>
                        <a:rPr lang="en-US" sz="2400" dirty="0">
                          <a:latin typeface="+mn-lt"/>
                          <a:cs typeface="Arial" panose="020B0604020202020204" pitchFamily="34" charset="0"/>
                        </a:rPr>
                        <a:t>63</a:t>
                      </a:r>
                    </a:p>
                  </a:txBody>
                  <a:tcPr marL="146290" marR="146290" marT="54824" marB="54824" anchor="ctr"/>
                </a:tc>
                <a:tc>
                  <a:txBody>
                    <a:bodyPr/>
                    <a:lstStyle/>
                    <a:p>
                      <a:pPr algn="ctr"/>
                      <a:r>
                        <a:rPr lang="en-US" sz="2400" dirty="0">
                          <a:latin typeface="+mn-lt"/>
                          <a:cs typeface="Arial" panose="020B0604020202020204" pitchFamily="34" charset="0"/>
                        </a:rPr>
                        <a:t>2.40%</a:t>
                      </a:r>
                    </a:p>
                  </a:txBody>
                  <a:tcPr marL="146290" marR="146290" marT="54824" marB="54824" anchor="ctr"/>
                </a:tc>
                <a:tc>
                  <a:txBody>
                    <a:bodyPr/>
                    <a:lstStyle/>
                    <a:p>
                      <a:pPr algn="ctr"/>
                      <a:r>
                        <a:rPr lang="en-US" sz="2400" dirty="0">
                          <a:latin typeface="+mn-lt"/>
                          <a:cs typeface="Arial" panose="020B0604020202020204" pitchFamily="34" charset="0"/>
                        </a:rPr>
                        <a:t>2.13%</a:t>
                      </a:r>
                    </a:p>
                  </a:txBody>
                  <a:tcPr marL="146290" marR="146290" marT="54824" marB="54824" anchor="ctr"/>
                </a:tc>
                <a:extLst>
                  <a:ext uri="{0D108BD9-81ED-4DB2-BD59-A6C34878D82A}">
                    <a16:rowId xmlns:a16="http://schemas.microsoft.com/office/drawing/2014/main" val="10009"/>
                  </a:ext>
                </a:extLst>
              </a:tr>
              <a:tr h="475408">
                <a:tc>
                  <a:txBody>
                    <a:bodyPr/>
                    <a:lstStyle/>
                    <a:p>
                      <a:pPr algn="ctr"/>
                      <a:r>
                        <a:rPr lang="en-US" sz="2400" dirty="0">
                          <a:latin typeface="+mn-lt"/>
                          <a:cs typeface="Arial" panose="020B0604020202020204" pitchFamily="34" charset="0"/>
                        </a:rPr>
                        <a:t>64</a:t>
                      </a:r>
                    </a:p>
                  </a:txBody>
                  <a:tcPr marL="146290" marR="146290" marT="54824" marB="54824" anchor="ctr"/>
                </a:tc>
                <a:tc>
                  <a:txBody>
                    <a:bodyPr/>
                    <a:lstStyle/>
                    <a:p>
                      <a:pPr algn="ctr"/>
                      <a:r>
                        <a:rPr lang="en-US" sz="2400" dirty="0">
                          <a:latin typeface="+mn-lt"/>
                          <a:cs typeface="Arial" panose="020B0604020202020204" pitchFamily="34" charset="0"/>
                        </a:rPr>
                        <a:t>2.40%</a:t>
                      </a:r>
                    </a:p>
                  </a:txBody>
                  <a:tcPr marL="146290" marR="146290" marT="54824" marB="54824" anchor="ctr"/>
                </a:tc>
                <a:tc>
                  <a:txBody>
                    <a:bodyPr/>
                    <a:lstStyle/>
                    <a:p>
                      <a:pPr algn="ctr"/>
                      <a:r>
                        <a:rPr lang="en-US" sz="2400" dirty="0">
                          <a:latin typeface="+mn-lt"/>
                          <a:cs typeface="Arial" panose="020B0604020202020204" pitchFamily="34" charset="0"/>
                        </a:rPr>
                        <a:t>2.27%</a:t>
                      </a:r>
                    </a:p>
                  </a:txBody>
                  <a:tcPr marL="146290" marR="146290" marT="54824" marB="54824" anchor="ctr"/>
                </a:tc>
                <a:extLst>
                  <a:ext uri="{0D108BD9-81ED-4DB2-BD59-A6C34878D82A}">
                    <a16:rowId xmlns:a16="http://schemas.microsoft.com/office/drawing/2014/main" val="10010"/>
                  </a:ext>
                </a:extLst>
              </a:tr>
              <a:tr h="475408">
                <a:tc>
                  <a:txBody>
                    <a:bodyPr/>
                    <a:lstStyle/>
                    <a:p>
                      <a:pPr algn="ctr"/>
                      <a:r>
                        <a:rPr lang="en-US" sz="2400" dirty="0">
                          <a:latin typeface="+mn-lt"/>
                          <a:cs typeface="Arial" panose="020B0604020202020204" pitchFamily="34" charset="0"/>
                        </a:rPr>
                        <a:t>65</a:t>
                      </a:r>
                    </a:p>
                  </a:txBody>
                  <a:tcPr marL="146290" marR="146290" marT="54824" marB="54824" anchor="ctr"/>
                </a:tc>
                <a:tc>
                  <a:txBody>
                    <a:bodyPr/>
                    <a:lstStyle/>
                    <a:p>
                      <a:pPr algn="ctr"/>
                      <a:r>
                        <a:rPr lang="en-US" sz="2400" dirty="0">
                          <a:latin typeface="+mn-lt"/>
                          <a:cs typeface="Arial" panose="020B0604020202020204" pitchFamily="34" charset="0"/>
                        </a:rPr>
                        <a:t>2.40%</a:t>
                      </a:r>
                    </a:p>
                  </a:txBody>
                  <a:tcPr marL="146290" marR="146290" marT="54824" marB="54824" anchor="ctr"/>
                </a:tc>
                <a:tc>
                  <a:txBody>
                    <a:bodyPr/>
                    <a:lstStyle/>
                    <a:p>
                      <a:pPr algn="ctr"/>
                      <a:r>
                        <a:rPr lang="en-US" sz="2400" dirty="0">
                          <a:latin typeface="+mn-lt"/>
                          <a:cs typeface="Arial" panose="020B0604020202020204" pitchFamily="34" charset="0"/>
                        </a:rPr>
                        <a:t>2.40%</a:t>
                      </a:r>
                    </a:p>
                  </a:txBody>
                  <a:tcPr marL="146290" marR="146290" marT="54824" marB="54824" anchor="ctr"/>
                </a:tc>
                <a:extLst>
                  <a:ext uri="{0D108BD9-81ED-4DB2-BD59-A6C34878D82A}">
                    <a16:rowId xmlns:a16="http://schemas.microsoft.com/office/drawing/2014/main" val="10011"/>
                  </a:ext>
                </a:extLst>
              </a:tr>
            </a:tbl>
          </a:graphicData>
        </a:graphic>
      </p:graphicFrame>
      <p:sp>
        <p:nvSpPr>
          <p:cNvPr id="10" name="Content Placeholder 2">
            <a:extLst>
              <a:ext uri="{FF2B5EF4-FFF2-40B4-BE49-F238E27FC236}">
                <a16:creationId xmlns:a16="http://schemas.microsoft.com/office/drawing/2014/main" id="{0E825C1F-3645-4FAB-9C85-551ACB1C1333}"/>
              </a:ext>
            </a:extLst>
          </p:cNvPr>
          <p:cNvSpPr txBox="1">
            <a:spLocks/>
          </p:cNvSpPr>
          <p:nvPr/>
        </p:nvSpPr>
        <p:spPr>
          <a:xfrm>
            <a:off x="8234680" y="4874262"/>
            <a:ext cx="6007101" cy="2433320"/>
          </a:xfrm>
          <a:prstGeom prst="rect">
            <a:avLst/>
          </a:prstGeom>
        </p:spPr>
        <p:txBody>
          <a:bodyPr lIns="92157" tIns="46078" rIns="92157" bIns="46078">
            <a:noAutofit/>
          </a:bodyPr>
          <a:lst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MS PGothic" pitchFamily="34"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MS PGothic" pitchFamily="34"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MS PGothic" pitchFamily="34"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600" b="1" dirty="0">
                <a:solidFill>
                  <a:schemeClr val="tx1"/>
                </a:solidFill>
                <a:cs typeface="Arial" panose="020B0604020202020204" pitchFamily="34" charset="0"/>
              </a:rPr>
              <a:t>Career Factor</a:t>
            </a:r>
          </a:p>
          <a:p>
            <a:pPr marL="0" indent="0">
              <a:buNone/>
              <a:defRPr/>
            </a:pPr>
            <a:r>
              <a:rPr lang="en-US" sz="3600" dirty="0">
                <a:solidFill>
                  <a:schemeClr val="tx1"/>
                </a:solidFill>
                <a:cs typeface="Arial" panose="020B0604020202020204" pitchFamily="34" charset="0"/>
              </a:rPr>
              <a:t>0.20 percent increase for CalSTRS 2% at 60 members with 30 or more years of service credit</a:t>
            </a:r>
            <a:endParaRPr lang="en-US" sz="3600" i="1" dirty="0">
              <a:solidFill>
                <a:schemeClr val="tx1"/>
              </a:solidFill>
              <a:cs typeface="Arial" panose="020B0604020202020204" pitchFamily="34" charset="0"/>
            </a:endParaRPr>
          </a:p>
        </p:txBody>
      </p:sp>
      <p:sp>
        <p:nvSpPr>
          <p:cNvPr id="8" name="TextBox 2">
            <a:extLst>
              <a:ext uri="{FF2B5EF4-FFF2-40B4-BE49-F238E27FC236}">
                <a16:creationId xmlns:a16="http://schemas.microsoft.com/office/drawing/2014/main" id="{CDE61F6D-6D53-4E04-8E82-A8768EFCE2AB}"/>
              </a:ext>
            </a:extLst>
          </p:cNvPr>
          <p:cNvSpPr txBox="1">
            <a:spLocks noChangeArrowheads="1"/>
          </p:cNvSpPr>
          <p:nvPr/>
        </p:nvSpPr>
        <p:spPr bwMode="auto">
          <a:xfrm>
            <a:off x="11106912" y="439239"/>
            <a:ext cx="3119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26123BB-37C0-41FA-97B0-B2EDD11BFFDA}"/>
              </a:ext>
            </a:extLst>
          </p:cNvPr>
          <p:cNvSpPr/>
          <p:nvPr/>
        </p:nvSpPr>
        <p:spPr>
          <a:xfrm>
            <a:off x="8813800" y="3553461"/>
            <a:ext cx="5597143"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Percentage based on age at retirement</a:t>
            </a:r>
          </a:p>
        </p:txBody>
      </p:sp>
      <p:sp>
        <p:nvSpPr>
          <p:cNvPr id="17" name="Freeform 16">
            <a:extLst>
              <a:ext uri="{FF2B5EF4-FFF2-40B4-BE49-F238E27FC236}">
                <a16:creationId xmlns:a16="http://schemas.microsoft.com/office/drawing/2014/main" id="{38A1372D-BC0E-4629-8015-3B4E7940913A}"/>
              </a:ext>
            </a:extLst>
          </p:cNvPr>
          <p:cNvSpPr/>
          <p:nvPr/>
        </p:nvSpPr>
        <p:spPr>
          <a:xfrm>
            <a:off x="8813800" y="2004061"/>
            <a:ext cx="5597143"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Time worked and contributed</a:t>
            </a:r>
          </a:p>
        </p:txBody>
      </p:sp>
      <p:sp>
        <p:nvSpPr>
          <p:cNvPr id="4" name="Title 1">
            <a:extLst>
              <a:ext uri="{FF2B5EF4-FFF2-40B4-BE49-F238E27FC236}">
                <a16:creationId xmlns:a16="http://schemas.microsoft.com/office/drawing/2014/main" id="{FA38ADB4-3D2A-40A8-80B5-C39FEC715388}"/>
              </a:ext>
            </a:extLst>
          </p:cNvPr>
          <p:cNvSpPr txBox="1">
            <a:spLocks/>
          </p:cNvSpPr>
          <p:nvPr/>
        </p:nvSpPr>
        <p:spPr>
          <a:xfrm>
            <a:off x="332738" y="184322"/>
            <a:ext cx="13072785" cy="1040440"/>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The Retirement Formula</a:t>
            </a:r>
          </a:p>
        </p:txBody>
      </p:sp>
      <p:cxnSp>
        <p:nvCxnSpPr>
          <p:cNvPr id="5" name="Straight Connector 4">
            <a:extLst>
              <a:ext uri="{FF2B5EF4-FFF2-40B4-BE49-F238E27FC236}">
                <a16:creationId xmlns:a16="http://schemas.microsoft.com/office/drawing/2014/main" id="{13354C3E-DC61-4C6E-B853-3CD7A11F0B0D}"/>
              </a:ext>
            </a:extLst>
          </p:cNvPr>
          <p:cNvCxnSpPr>
            <a:cxnSpLocks/>
          </p:cNvCxnSpPr>
          <p:nvPr/>
        </p:nvCxnSpPr>
        <p:spPr>
          <a:xfrm>
            <a:off x="5157216" y="6649720"/>
            <a:ext cx="9269985"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0268C59-C65D-46C1-ADA4-FB73D18C4F91}"/>
              </a:ext>
            </a:extLst>
          </p:cNvPr>
          <p:cNvSpPr/>
          <p:nvPr/>
        </p:nvSpPr>
        <p:spPr>
          <a:xfrm>
            <a:off x="5195316" y="3403601"/>
            <a:ext cx="3814571"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Age Factor</a:t>
            </a:r>
          </a:p>
        </p:txBody>
      </p:sp>
      <p:sp>
        <p:nvSpPr>
          <p:cNvPr id="10" name="Freeform 9">
            <a:extLst>
              <a:ext uri="{FF2B5EF4-FFF2-40B4-BE49-F238E27FC236}">
                <a16:creationId xmlns:a16="http://schemas.microsoft.com/office/drawing/2014/main" id="{95A1817C-E938-40C5-9B3B-44F88B05ED8F}"/>
              </a:ext>
            </a:extLst>
          </p:cNvPr>
          <p:cNvSpPr/>
          <p:nvPr/>
        </p:nvSpPr>
        <p:spPr>
          <a:xfrm>
            <a:off x="8813801" y="5102862"/>
            <a:ext cx="5691122"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Highest average annual compensation earnable for 36 consecutive months</a:t>
            </a:r>
          </a:p>
        </p:txBody>
      </p:sp>
      <p:sp>
        <p:nvSpPr>
          <p:cNvPr id="11" name="Freeform 10">
            <a:extLst>
              <a:ext uri="{FF2B5EF4-FFF2-40B4-BE49-F238E27FC236}">
                <a16:creationId xmlns:a16="http://schemas.microsoft.com/office/drawing/2014/main" id="{549FF98C-2F89-4C27-B17F-200C32930706}"/>
              </a:ext>
            </a:extLst>
          </p:cNvPr>
          <p:cNvSpPr/>
          <p:nvPr/>
        </p:nvSpPr>
        <p:spPr>
          <a:xfrm>
            <a:off x="5192351" y="4955541"/>
            <a:ext cx="3831086"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800" b="1" dirty="0">
                <a:cs typeface="Arial" panose="020B0604020202020204" pitchFamily="34" charset="0"/>
              </a:rPr>
              <a:t>Final Compensation</a:t>
            </a:r>
          </a:p>
        </p:txBody>
      </p:sp>
      <p:sp>
        <p:nvSpPr>
          <p:cNvPr id="13" name="Multiply 12">
            <a:extLst>
              <a:ext uri="{FF2B5EF4-FFF2-40B4-BE49-F238E27FC236}">
                <a16:creationId xmlns:a16="http://schemas.microsoft.com/office/drawing/2014/main" id="{A366EBD2-7BEF-4D6A-BB76-0E693883F979}"/>
              </a:ext>
            </a:extLst>
          </p:cNvPr>
          <p:cNvSpPr/>
          <p:nvPr/>
        </p:nvSpPr>
        <p:spPr>
          <a:xfrm>
            <a:off x="6710467" y="462280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solidFill>
                <a:schemeClr val="bg1"/>
              </a:solidFill>
            </a:endParaRPr>
          </a:p>
        </p:txBody>
      </p:sp>
      <p:grpSp>
        <p:nvGrpSpPr>
          <p:cNvPr id="14" name="Group 26">
            <a:extLst>
              <a:ext uri="{FF2B5EF4-FFF2-40B4-BE49-F238E27FC236}">
                <a16:creationId xmlns:a16="http://schemas.microsoft.com/office/drawing/2014/main" id="{E0F72244-3B0B-4E66-8274-867D28E60C05}"/>
              </a:ext>
            </a:extLst>
          </p:cNvPr>
          <p:cNvGrpSpPr>
            <a:grpSpLocks/>
          </p:cNvGrpSpPr>
          <p:nvPr/>
        </p:nvGrpSpPr>
        <p:grpSpPr bwMode="auto">
          <a:xfrm>
            <a:off x="6266091" y="6821256"/>
            <a:ext cx="7315200" cy="1097280"/>
            <a:chOff x="0" y="1862"/>
            <a:chExt cx="1833829" cy="1229469"/>
          </a:xfrm>
          <a:solidFill>
            <a:srgbClr val="5D354E"/>
          </a:solidFill>
        </p:grpSpPr>
        <p:sp>
          <p:nvSpPr>
            <p:cNvPr id="15" name="Rounded Rectangle 14">
              <a:extLst>
                <a:ext uri="{FF2B5EF4-FFF2-40B4-BE49-F238E27FC236}">
                  <a16:creationId xmlns:a16="http://schemas.microsoft.com/office/drawing/2014/main" id="{F01C0C6A-CA7F-40FC-860D-D2D58E22C1F7}"/>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B64E4F59-547C-4FA2-8E8C-AD49914595D5}"/>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sp>
        <p:nvSpPr>
          <p:cNvPr id="7" name="Freeform 6">
            <a:extLst>
              <a:ext uri="{FF2B5EF4-FFF2-40B4-BE49-F238E27FC236}">
                <a16:creationId xmlns:a16="http://schemas.microsoft.com/office/drawing/2014/main" id="{7977C0D3-5732-4609-9CA7-4EC2440681D1}"/>
              </a:ext>
            </a:extLst>
          </p:cNvPr>
          <p:cNvSpPr/>
          <p:nvPr/>
        </p:nvSpPr>
        <p:spPr>
          <a:xfrm>
            <a:off x="5195316" y="1856742"/>
            <a:ext cx="3814571"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Service Credit</a:t>
            </a:r>
          </a:p>
        </p:txBody>
      </p:sp>
      <p:sp>
        <p:nvSpPr>
          <p:cNvPr id="12" name="Multiply 11">
            <a:extLst>
              <a:ext uri="{FF2B5EF4-FFF2-40B4-BE49-F238E27FC236}">
                <a16:creationId xmlns:a16="http://schemas.microsoft.com/office/drawing/2014/main" id="{96ADBAB9-238F-42A7-A35E-4870804E4BDB}"/>
              </a:ext>
            </a:extLst>
          </p:cNvPr>
          <p:cNvSpPr/>
          <p:nvPr/>
        </p:nvSpPr>
        <p:spPr>
          <a:xfrm>
            <a:off x="6710467" y="306832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solidFill>
                <a:schemeClr val="bg1"/>
              </a:solidFill>
            </a:endParaRPr>
          </a:p>
        </p:txBody>
      </p:sp>
      <p:sp>
        <p:nvSpPr>
          <p:cNvPr id="21" name="TextBox 2">
            <a:extLst>
              <a:ext uri="{FF2B5EF4-FFF2-40B4-BE49-F238E27FC236}">
                <a16:creationId xmlns:a16="http://schemas.microsoft.com/office/drawing/2014/main" id="{7CDA9525-3250-4595-A3FE-1427161D16A2}"/>
              </a:ext>
            </a:extLst>
          </p:cNvPr>
          <p:cNvSpPr txBox="1">
            <a:spLocks noChangeArrowheads="1"/>
          </p:cNvSpPr>
          <p:nvPr/>
        </p:nvSpPr>
        <p:spPr bwMode="auto">
          <a:xfrm>
            <a:off x="11533632" y="439239"/>
            <a:ext cx="2692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ACF26E-3C3D-42E7-B013-60FC0AC97F46}"/>
              </a:ext>
            </a:extLst>
          </p:cNvPr>
          <p:cNvSpPr>
            <a:spLocks noGrp="1"/>
          </p:cNvSpPr>
          <p:nvPr>
            <p:ph type="title"/>
          </p:nvPr>
        </p:nvSpPr>
        <p:spPr>
          <a:xfrm>
            <a:off x="301179" y="272708"/>
            <a:ext cx="9808021" cy="1133284"/>
          </a:xfrm>
        </p:spPr>
        <p:txBody>
          <a:bodyPr>
            <a:noAutofit/>
          </a:bodyPr>
          <a:lstStyle/>
          <a:p>
            <a:pPr defTabSz="411406">
              <a:defRPr/>
            </a:pPr>
            <a:r>
              <a:rPr lang="en-US" sz="6600" b="1" dirty="0">
                <a:solidFill>
                  <a:schemeClr val="bg1"/>
                </a:solidFill>
                <a:latin typeface="+mn-lt"/>
              </a:rPr>
              <a:t>Final Compensation</a:t>
            </a:r>
          </a:p>
        </p:txBody>
      </p:sp>
      <p:graphicFrame>
        <p:nvGraphicFramePr>
          <p:cNvPr id="5" name="Table 4">
            <a:extLst>
              <a:ext uri="{FF2B5EF4-FFF2-40B4-BE49-F238E27FC236}">
                <a16:creationId xmlns:a16="http://schemas.microsoft.com/office/drawing/2014/main" id="{64D6D145-E74F-4718-B6A7-F216EF9D28B9}"/>
              </a:ext>
            </a:extLst>
          </p:cNvPr>
          <p:cNvGraphicFramePr>
            <a:graphicFrameLocks noGrp="1"/>
          </p:cNvGraphicFramePr>
          <p:nvPr>
            <p:extLst>
              <p:ext uri="{D42A27DB-BD31-4B8C-83A1-F6EECF244321}">
                <p14:modId xmlns:p14="http://schemas.microsoft.com/office/powerpoint/2010/main" val="4097003208"/>
              </p:ext>
            </p:extLst>
          </p:nvPr>
        </p:nvGraphicFramePr>
        <p:xfrm>
          <a:off x="185422" y="2212342"/>
          <a:ext cx="8092442" cy="2268220"/>
        </p:xfrm>
        <a:graphic>
          <a:graphicData uri="http://schemas.openxmlformats.org/drawingml/2006/table">
            <a:tbl>
              <a:tblPr firstRow="1" bandRow="1">
                <a:tableStyleId>{073A0DAA-6AF3-43AB-8588-CEC1D06C72B9}</a:tableStyleId>
              </a:tblPr>
              <a:tblGrid>
                <a:gridCol w="2546256">
                  <a:extLst>
                    <a:ext uri="{9D8B030D-6E8A-4147-A177-3AD203B41FA5}">
                      <a16:colId xmlns:a16="http://schemas.microsoft.com/office/drawing/2014/main" val="20000"/>
                    </a:ext>
                  </a:extLst>
                </a:gridCol>
                <a:gridCol w="3181400">
                  <a:extLst>
                    <a:ext uri="{9D8B030D-6E8A-4147-A177-3AD203B41FA5}">
                      <a16:colId xmlns:a16="http://schemas.microsoft.com/office/drawing/2014/main" val="20001"/>
                    </a:ext>
                  </a:extLst>
                </a:gridCol>
                <a:gridCol w="2364786">
                  <a:extLst>
                    <a:ext uri="{9D8B030D-6E8A-4147-A177-3AD203B41FA5}">
                      <a16:colId xmlns:a16="http://schemas.microsoft.com/office/drawing/2014/main" val="20002"/>
                    </a:ext>
                  </a:extLst>
                </a:gridCol>
              </a:tblGrid>
              <a:tr h="841435">
                <a:tc>
                  <a:txBody>
                    <a:bodyPr/>
                    <a:lstStyle/>
                    <a:p>
                      <a:pPr algn="ctr"/>
                      <a:r>
                        <a:rPr lang="en-US" sz="2400" dirty="0">
                          <a:latin typeface="+mn-lt"/>
                          <a:cs typeface="Arial" panose="020B0604020202020204" pitchFamily="34" charset="0"/>
                        </a:rPr>
                        <a:t>Schoo</a:t>
                      </a:r>
                      <a:r>
                        <a:rPr lang="en-US" sz="2400" baseline="0" dirty="0">
                          <a:latin typeface="+mn-lt"/>
                          <a:cs typeface="Arial" panose="020B0604020202020204" pitchFamily="34" charset="0"/>
                        </a:rPr>
                        <a:t>l </a:t>
                      </a:r>
                    </a:p>
                    <a:p>
                      <a:pPr algn="ctr"/>
                      <a:r>
                        <a:rPr lang="en-US" sz="2400" baseline="0" dirty="0">
                          <a:latin typeface="+mn-lt"/>
                          <a:cs typeface="Arial" panose="020B0604020202020204" pitchFamily="34" charset="0"/>
                        </a:rPr>
                        <a:t>Year</a:t>
                      </a:r>
                      <a:endParaRPr lang="en-US" sz="2400" dirty="0">
                        <a:latin typeface="+mn-lt"/>
                        <a:cs typeface="Arial" panose="020B0604020202020204" pitchFamily="34" charset="0"/>
                      </a:endParaRPr>
                    </a:p>
                  </a:txBody>
                  <a:tcPr marL="146310" marR="146310" marT="54877" marB="54877">
                    <a:solidFill>
                      <a:srgbClr val="5D354E"/>
                    </a:solidFill>
                  </a:tcPr>
                </a:tc>
                <a:tc>
                  <a:txBody>
                    <a:bodyPr/>
                    <a:lstStyle/>
                    <a:p>
                      <a:pPr algn="ctr"/>
                      <a:r>
                        <a:rPr lang="en-US" sz="2400" dirty="0">
                          <a:latin typeface="+mn-lt"/>
                          <a:cs typeface="Arial" panose="020B0604020202020204" pitchFamily="34" charset="0"/>
                        </a:rPr>
                        <a:t>Compensation</a:t>
                      </a:r>
                      <a:r>
                        <a:rPr lang="en-US" sz="2400" baseline="0" dirty="0">
                          <a:latin typeface="+mn-lt"/>
                          <a:cs typeface="Arial" panose="020B0604020202020204" pitchFamily="34" charset="0"/>
                        </a:rPr>
                        <a:t> Earnable</a:t>
                      </a:r>
                      <a:endParaRPr lang="en-US" sz="2400" dirty="0">
                        <a:latin typeface="+mn-lt"/>
                        <a:cs typeface="Arial" panose="020B0604020202020204" pitchFamily="34" charset="0"/>
                      </a:endParaRPr>
                    </a:p>
                  </a:txBody>
                  <a:tcPr marL="146310" marR="146310" marT="54877" marB="54877">
                    <a:solidFill>
                      <a:srgbClr val="5D354E"/>
                    </a:solidFill>
                  </a:tcPr>
                </a:tc>
                <a:tc>
                  <a:txBody>
                    <a:bodyPr/>
                    <a:lstStyle/>
                    <a:p>
                      <a:pPr algn="ctr"/>
                      <a:r>
                        <a:rPr lang="en-US" sz="2400" dirty="0">
                          <a:latin typeface="+mn-lt"/>
                          <a:cs typeface="Arial" panose="020B0604020202020204" pitchFamily="34" charset="0"/>
                        </a:rPr>
                        <a:t> Number </a:t>
                      </a:r>
                    </a:p>
                    <a:p>
                      <a:pPr algn="ctr"/>
                      <a:r>
                        <a:rPr lang="en-US" sz="2400" dirty="0">
                          <a:latin typeface="+mn-lt"/>
                          <a:cs typeface="Arial" panose="020B0604020202020204" pitchFamily="34" charset="0"/>
                        </a:rPr>
                        <a:t>of Months</a:t>
                      </a:r>
                    </a:p>
                  </a:txBody>
                  <a:tcPr marL="146310" marR="146310" marT="54877" marB="54877">
                    <a:solidFill>
                      <a:srgbClr val="5D354E"/>
                    </a:solidFill>
                  </a:tcPr>
                </a:tc>
                <a:extLst>
                  <a:ext uri="{0D108BD9-81ED-4DB2-BD59-A6C34878D82A}">
                    <a16:rowId xmlns:a16="http://schemas.microsoft.com/office/drawing/2014/main" val="10000"/>
                  </a:ext>
                </a:extLst>
              </a:tr>
              <a:tr h="475595">
                <a:tc>
                  <a:txBody>
                    <a:bodyPr/>
                    <a:lstStyle/>
                    <a:p>
                      <a:pPr algn="ctr"/>
                      <a:r>
                        <a:rPr lang="en-US" sz="2400" dirty="0">
                          <a:latin typeface="+mn-lt"/>
                          <a:cs typeface="Arial" panose="020B0604020202020204" pitchFamily="34" charset="0"/>
                        </a:rPr>
                        <a:t>Year A</a:t>
                      </a:r>
                    </a:p>
                  </a:txBody>
                  <a:tcPr marL="146310" marR="146310" marT="54877" marB="54877"/>
                </a:tc>
                <a:tc>
                  <a:txBody>
                    <a:bodyPr/>
                    <a:lstStyle/>
                    <a:p>
                      <a:pPr algn="ctr"/>
                      <a:r>
                        <a:rPr lang="en-US" sz="2400" dirty="0">
                          <a:latin typeface="+mn-lt"/>
                          <a:cs typeface="Arial" panose="020B0604020202020204" pitchFamily="34" charset="0"/>
                        </a:rPr>
                        <a:t>$62,500</a:t>
                      </a:r>
                    </a:p>
                  </a:txBody>
                  <a:tcPr marL="146310" marR="146310" marT="54877" marB="54877"/>
                </a:tc>
                <a:tc>
                  <a:txBody>
                    <a:bodyPr/>
                    <a:lstStyle/>
                    <a:p>
                      <a:pPr algn="ctr"/>
                      <a:r>
                        <a:rPr lang="en-US" sz="2400" dirty="0">
                          <a:latin typeface="+mn-lt"/>
                          <a:cs typeface="Arial" panose="020B0604020202020204" pitchFamily="34" charset="0"/>
                        </a:rPr>
                        <a:t>12</a:t>
                      </a:r>
                    </a:p>
                  </a:txBody>
                  <a:tcPr marL="146310" marR="146310" marT="54877" marB="54877"/>
                </a:tc>
                <a:extLst>
                  <a:ext uri="{0D108BD9-81ED-4DB2-BD59-A6C34878D82A}">
                    <a16:rowId xmlns:a16="http://schemas.microsoft.com/office/drawing/2014/main" val="10001"/>
                  </a:ext>
                </a:extLst>
              </a:tr>
              <a:tr h="475595">
                <a:tc>
                  <a:txBody>
                    <a:bodyPr/>
                    <a:lstStyle/>
                    <a:p>
                      <a:pPr algn="ctr"/>
                      <a:r>
                        <a:rPr lang="en-US" sz="2400" dirty="0">
                          <a:latin typeface="+mn-lt"/>
                          <a:cs typeface="Arial" panose="020B0604020202020204" pitchFamily="34" charset="0"/>
                        </a:rPr>
                        <a:t>Year B</a:t>
                      </a:r>
                    </a:p>
                  </a:txBody>
                  <a:tcPr marL="146310" marR="146310" marT="54877" marB="54877"/>
                </a:tc>
                <a:tc>
                  <a:txBody>
                    <a:bodyPr/>
                    <a:lstStyle/>
                    <a:p>
                      <a:pPr algn="ctr"/>
                      <a:r>
                        <a:rPr lang="en-US" sz="2400" dirty="0">
                          <a:latin typeface="+mn-lt"/>
                          <a:cs typeface="Arial" panose="020B0604020202020204" pitchFamily="34" charset="0"/>
                        </a:rPr>
                        <a:t>$60,000</a:t>
                      </a:r>
                    </a:p>
                  </a:txBody>
                  <a:tcPr marL="146310" marR="146310" marT="54877" marB="54877"/>
                </a:tc>
                <a:tc>
                  <a:txBody>
                    <a:bodyPr/>
                    <a:lstStyle/>
                    <a:p>
                      <a:pPr algn="ctr"/>
                      <a:r>
                        <a:rPr lang="en-US" sz="2400" dirty="0">
                          <a:latin typeface="+mn-lt"/>
                          <a:cs typeface="Arial" panose="020B0604020202020204" pitchFamily="34" charset="0"/>
                        </a:rPr>
                        <a:t>12</a:t>
                      </a:r>
                    </a:p>
                  </a:txBody>
                  <a:tcPr marL="146310" marR="146310" marT="54877" marB="54877"/>
                </a:tc>
                <a:extLst>
                  <a:ext uri="{0D108BD9-81ED-4DB2-BD59-A6C34878D82A}">
                    <a16:rowId xmlns:a16="http://schemas.microsoft.com/office/drawing/2014/main" val="10002"/>
                  </a:ext>
                </a:extLst>
              </a:tr>
              <a:tr h="475595">
                <a:tc>
                  <a:txBody>
                    <a:bodyPr/>
                    <a:lstStyle/>
                    <a:p>
                      <a:pPr algn="ctr"/>
                      <a:r>
                        <a:rPr lang="en-US" sz="2400" dirty="0">
                          <a:latin typeface="+mn-lt"/>
                          <a:cs typeface="Arial" panose="020B0604020202020204" pitchFamily="34" charset="0"/>
                        </a:rPr>
                        <a:t>Year C</a:t>
                      </a:r>
                    </a:p>
                  </a:txBody>
                  <a:tcPr marL="146310" marR="146310" marT="54877" marB="54877"/>
                </a:tc>
                <a:tc>
                  <a:txBody>
                    <a:bodyPr/>
                    <a:lstStyle/>
                    <a:p>
                      <a:pPr algn="ctr"/>
                      <a:r>
                        <a:rPr lang="en-US" sz="2400" dirty="0">
                          <a:latin typeface="+mn-lt"/>
                          <a:cs typeface="Arial" panose="020B0604020202020204" pitchFamily="34" charset="0"/>
                        </a:rPr>
                        <a:t>$57,500</a:t>
                      </a:r>
                    </a:p>
                  </a:txBody>
                  <a:tcPr marL="146310" marR="146310" marT="54877" marB="54877"/>
                </a:tc>
                <a:tc>
                  <a:txBody>
                    <a:bodyPr/>
                    <a:lstStyle/>
                    <a:p>
                      <a:pPr algn="ctr"/>
                      <a:r>
                        <a:rPr lang="en-US" sz="2400" dirty="0">
                          <a:latin typeface="+mn-lt"/>
                          <a:cs typeface="Arial" panose="020B0604020202020204" pitchFamily="34" charset="0"/>
                        </a:rPr>
                        <a:t>12</a:t>
                      </a:r>
                    </a:p>
                  </a:txBody>
                  <a:tcPr marL="146310" marR="146310" marT="54877" marB="54877"/>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F0192DBE-98C1-4951-9F18-6D692BDE0F05}"/>
              </a:ext>
            </a:extLst>
          </p:cNvPr>
          <p:cNvGrpSpPr/>
          <p:nvPr/>
        </p:nvGrpSpPr>
        <p:grpSpPr>
          <a:xfrm>
            <a:off x="2757419" y="1829055"/>
            <a:ext cx="3511296" cy="1571624"/>
            <a:chOff x="-2223345" y="1966019"/>
            <a:chExt cx="2194560" cy="1309687"/>
          </a:xfrm>
          <a:solidFill>
            <a:srgbClr val="5D354E"/>
          </a:solidFill>
        </p:grpSpPr>
        <p:sp>
          <p:nvSpPr>
            <p:cNvPr id="7" name="Freeform 6">
              <a:extLst>
                <a:ext uri="{FF2B5EF4-FFF2-40B4-BE49-F238E27FC236}">
                  <a16:creationId xmlns:a16="http://schemas.microsoft.com/office/drawing/2014/main" id="{B9C7DE98-4D34-45D4-8257-1337C58F68E4}"/>
                </a:ext>
              </a:extLst>
            </p:cNvPr>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8" name="TextBox 7">
              <a:extLst>
                <a:ext uri="{FF2B5EF4-FFF2-40B4-BE49-F238E27FC236}">
                  <a16:creationId xmlns:a16="http://schemas.microsoft.com/office/drawing/2014/main" id="{AD21D966-8393-4EC1-B9A7-494BF74DA87B}"/>
                </a:ext>
              </a:extLst>
            </p:cNvPr>
            <p:cNvSpPr txBox="1"/>
            <p:nvPr/>
          </p:nvSpPr>
          <p:spPr>
            <a:xfrm>
              <a:off x="-2067097" y="2312730"/>
              <a:ext cx="1882064" cy="610423"/>
            </a:xfrm>
            <a:prstGeom prst="rect">
              <a:avLst/>
            </a:prstGeom>
            <a:grpFill/>
            <a:ln>
              <a:solidFill>
                <a:srgbClr val="5D354E"/>
              </a:solidFill>
            </a:ln>
          </p:spPr>
          <p:txBody>
            <a:bodyPr>
              <a:spAutoFit/>
            </a:bodyPr>
            <a:lstStyle/>
            <a:p>
              <a:pPr algn="ctr" defTabSz="634253">
                <a:defRPr/>
              </a:pPr>
              <a:r>
                <a:rPr lang="en-US" sz="4160" b="1" dirty="0">
                  <a:solidFill>
                    <a:schemeClr val="bg1"/>
                  </a:solidFill>
                </a:rPr>
                <a:t>$180,000</a:t>
              </a:r>
            </a:p>
          </p:txBody>
        </p:sp>
      </p:grpSp>
      <p:sp>
        <p:nvSpPr>
          <p:cNvPr id="9" name="Division 8">
            <a:extLst>
              <a:ext uri="{FF2B5EF4-FFF2-40B4-BE49-F238E27FC236}">
                <a16:creationId xmlns:a16="http://schemas.microsoft.com/office/drawing/2014/main" id="{B5D3CDA9-D289-4D5E-A299-C9B1CE841E4E}"/>
              </a:ext>
            </a:extLst>
          </p:cNvPr>
          <p:cNvSpPr/>
          <p:nvPr/>
        </p:nvSpPr>
        <p:spPr>
          <a:xfrm>
            <a:off x="3964941" y="3423920"/>
            <a:ext cx="1097280" cy="822960"/>
          </a:xfrm>
          <a:prstGeom prst="mathDivid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10" name="Group 9">
            <a:extLst>
              <a:ext uri="{FF2B5EF4-FFF2-40B4-BE49-F238E27FC236}">
                <a16:creationId xmlns:a16="http://schemas.microsoft.com/office/drawing/2014/main" id="{A270A906-383F-4B56-9BCA-8FC8AF882010}"/>
              </a:ext>
            </a:extLst>
          </p:cNvPr>
          <p:cNvGrpSpPr/>
          <p:nvPr/>
        </p:nvGrpSpPr>
        <p:grpSpPr>
          <a:xfrm>
            <a:off x="2757419" y="4479793"/>
            <a:ext cx="3511296" cy="1571624"/>
            <a:chOff x="-2000645" y="3888429"/>
            <a:chExt cx="2194560" cy="1309687"/>
          </a:xfrm>
          <a:solidFill>
            <a:srgbClr val="5D354E"/>
          </a:solidFill>
        </p:grpSpPr>
        <p:sp>
          <p:nvSpPr>
            <p:cNvPr id="11" name="Freeform 10">
              <a:extLst>
                <a:ext uri="{FF2B5EF4-FFF2-40B4-BE49-F238E27FC236}">
                  <a16:creationId xmlns:a16="http://schemas.microsoft.com/office/drawing/2014/main" id="{B535BD20-C416-4E7F-B118-19EE5949E9C8}"/>
                </a:ext>
              </a:extLst>
            </p:cNvPr>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12" name="TextBox 11">
              <a:extLst>
                <a:ext uri="{FF2B5EF4-FFF2-40B4-BE49-F238E27FC236}">
                  <a16:creationId xmlns:a16="http://schemas.microsoft.com/office/drawing/2014/main" id="{2BE625C1-8249-439B-81AD-4E32C41D6B07}"/>
                </a:ext>
              </a:extLst>
            </p:cNvPr>
            <p:cNvSpPr txBox="1"/>
            <p:nvPr/>
          </p:nvSpPr>
          <p:spPr>
            <a:xfrm>
              <a:off x="-1850069" y="3982085"/>
              <a:ext cx="1882064" cy="1143903"/>
            </a:xfrm>
            <a:prstGeom prst="rect">
              <a:avLst/>
            </a:prstGeom>
            <a:grpFill/>
            <a:ln>
              <a:solidFill>
                <a:srgbClr val="5D354E"/>
              </a:solidFill>
            </a:ln>
          </p:spPr>
          <p:txBody>
            <a:bodyPr>
              <a:spAutoFit/>
            </a:bodyPr>
            <a:lstStyle/>
            <a:p>
              <a:pPr algn="ctr" defTabSz="634253">
                <a:defRPr/>
              </a:pPr>
              <a:r>
                <a:rPr lang="en-US" sz="4160" b="1" dirty="0">
                  <a:solidFill>
                    <a:schemeClr val="bg1"/>
                  </a:solidFill>
                </a:rPr>
                <a:t>36</a:t>
              </a:r>
            </a:p>
            <a:p>
              <a:pPr algn="ctr" defTabSz="634253">
                <a:defRPr/>
              </a:pPr>
              <a:r>
                <a:rPr lang="en-US" sz="4160" b="1" dirty="0">
                  <a:solidFill>
                    <a:schemeClr val="bg1"/>
                  </a:solidFill>
                </a:rPr>
                <a:t>Months</a:t>
              </a:r>
            </a:p>
          </p:txBody>
        </p:sp>
      </p:grpSp>
      <p:grpSp>
        <p:nvGrpSpPr>
          <p:cNvPr id="13" name="Group 12">
            <a:extLst>
              <a:ext uri="{FF2B5EF4-FFF2-40B4-BE49-F238E27FC236}">
                <a16:creationId xmlns:a16="http://schemas.microsoft.com/office/drawing/2014/main" id="{A54B199D-BD89-4541-9689-C92340246BDC}"/>
              </a:ext>
            </a:extLst>
          </p:cNvPr>
          <p:cNvGrpSpPr/>
          <p:nvPr/>
        </p:nvGrpSpPr>
        <p:grpSpPr>
          <a:xfrm>
            <a:off x="2757419" y="6505239"/>
            <a:ext cx="3511296" cy="1571623"/>
            <a:chOff x="-2000645" y="3888429"/>
            <a:chExt cx="2194560" cy="1309687"/>
          </a:xfrm>
          <a:solidFill>
            <a:srgbClr val="5D354E"/>
          </a:solidFill>
        </p:grpSpPr>
        <p:sp>
          <p:nvSpPr>
            <p:cNvPr id="14" name="Freeform 13">
              <a:extLst>
                <a:ext uri="{FF2B5EF4-FFF2-40B4-BE49-F238E27FC236}">
                  <a16:creationId xmlns:a16="http://schemas.microsoft.com/office/drawing/2014/main" id="{204E65AA-801D-4910-8A2C-84AD02773EE5}"/>
                </a:ext>
              </a:extLst>
            </p:cNvPr>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15" name="TextBox 14">
              <a:extLst>
                <a:ext uri="{FF2B5EF4-FFF2-40B4-BE49-F238E27FC236}">
                  <a16:creationId xmlns:a16="http://schemas.microsoft.com/office/drawing/2014/main" id="{E8A6586D-F7FE-4E9D-93FF-69E7C89F65EF}"/>
                </a:ext>
              </a:extLst>
            </p:cNvPr>
            <p:cNvSpPr txBox="1"/>
            <p:nvPr/>
          </p:nvSpPr>
          <p:spPr>
            <a:xfrm>
              <a:off x="-1850069" y="4250884"/>
              <a:ext cx="1882064" cy="610424"/>
            </a:xfrm>
            <a:prstGeom prst="rect">
              <a:avLst/>
            </a:prstGeom>
            <a:grpFill/>
            <a:ln>
              <a:solidFill>
                <a:srgbClr val="5D354E"/>
              </a:solidFill>
            </a:ln>
          </p:spPr>
          <p:txBody>
            <a:bodyPr>
              <a:spAutoFit/>
            </a:bodyPr>
            <a:lstStyle/>
            <a:p>
              <a:pPr algn="ctr" defTabSz="634253">
                <a:defRPr/>
              </a:pPr>
              <a:r>
                <a:rPr lang="en-US" sz="4160" b="1" dirty="0">
                  <a:solidFill>
                    <a:schemeClr val="bg1"/>
                  </a:solidFill>
                </a:rPr>
                <a:t>$5,000</a:t>
              </a:r>
            </a:p>
          </p:txBody>
        </p:sp>
      </p:grpSp>
      <p:cxnSp>
        <p:nvCxnSpPr>
          <p:cNvPr id="16" name="Straight Connector 15">
            <a:extLst>
              <a:ext uri="{FF2B5EF4-FFF2-40B4-BE49-F238E27FC236}">
                <a16:creationId xmlns:a16="http://schemas.microsoft.com/office/drawing/2014/main" id="{9753F75B-49F6-4AA2-BC24-779088758A9C}"/>
              </a:ext>
            </a:extLst>
          </p:cNvPr>
          <p:cNvCxnSpPr/>
          <p:nvPr/>
        </p:nvCxnSpPr>
        <p:spPr>
          <a:xfrm>
            <a:off x="2087881" y="6268720"/>
            <a:ext cx="5267960" cy="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E6A955C-4888-4601-AE84-48C0CAE3989A}"/>
              </a:ext>
            </a:extLst>
          </p:cNvPr>
          <p:cNvSpPr txBox="1">
            <a:spLocks noChangeArrowheads="1"/>
          </p:cNvSpPr>
          <p:nvPr/>
        </p:nvSpPr>
        <p:spPr bwMode="auto">
          <a:xfrm>
            <a:off x="9144001" y="2212342"/>
            <a:ext cx="516890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000" b="1" dirty="0"/>
              <a:t>One-Year Final Compensation</a:t>
            </a:r>
            <a:r>
              <a:rPr lang="en-US" altLang="en-US" sz="4000" dirty="0"/>
              <a:t> </a:t>
            </a:r>
          </a:p>
          <a:p>
            <a:r>
              <a:rPr lang="en-US" altLang="en-US" sz="4000" dirty="0"/>
              <a:t>12 consecutive months for CalSTRS 2% at 60 members with 25 or more years of service credit</a:t>
            </a:r>
          </a:p>
        </p:txBody>
      </p:sp>
      <p:sp>
        <p:nvSpPr>
          <p:cNvPr id="17" name="TextBox 2">
            <a:extLst>
              <a:ext uri="{FF2B5EF4-FFF2-40B4-BE49-F238E27FC236}">
                <a16:creationId xmlns:a16="http://schemas.microsoft.com/office/drawing/2014/main" id="{FD09564B-704A-4449-883B-8CDDAF7ACD1F}"/>
              </a:ext>
            </a:extLst>
          </p:cNvPr>
          <p:cNvSpPr txBox="1">
            <a:spLocks noChangeArrowheads="1"/>
          </p:cNvSpPr>
          <p:nvPr/>
        </p:nvSpPr>
        <p:spPr bwMode="auto">
          <a:xfrm>
            <a:off x="11436096" y="439239"/>
            <a:ext cx="27904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38E9-C713-42CD-9625-B20A944E9F71}"/>
              </a:ext>
            </a:extLst>
          </p:cNvPr>
          <p:cNvSpPr>
            <a:spLocks noGrp="1"/>
          </p:cNvSpPr>
          <p:nvPr>
            <p:ph type="title"/>
          </p:nvPr>
        </p:nvSpPr>
        <p:spPr>
          <a:xfrm>
            <a:off x="403857" y="282141"/>
            <a:ext cx="11767823" cy="1022082"/>
          </a:xfrm>
        </p:spPr>
        <p:txBody>
          <a:bodyPr>
            <a:noAutofit/>
          </a:bodyPr>
          <a:lstStyle/>
          <a:p>
            <a:pPr defTabSz="411406">
              <a:defRPr/>
            </a:pPr>
            <a:r>
              <a:rPr lang="en-US" sz="6000" b="1" dirty="0">
                <a:solidFill>
                  <a:schemeClr val="bg1"/>
                </a:solidFill>
                <a:latin typeface="+mn-lt"/>
              </a:rPr>
              <a:t>Laura’s Final Compensation</a:t>
            </a:r>
          </a:p>
        </p:txBody>
      </p:sp>
      <p:pic>
        <p:nvPicPr>
          <p:cNvPr id="1026" name="Picture 2" descr="C:\Users\MHarris\Desktop\Laura.PNG">
            <a:extLst>
              <a:ext uri="{FF2B5EF4-FFF2-40B4-BE49-F238E27FC236}">
                <a16:creationId xmlns:a16="http://schemas.microsoft.com/office/drawing/2014/main" id="{7CCF2FE0-EA27-4AF7-A430-E52CB064D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559" y="1932940"/>
            <a:ext cx="6134101" cy="6020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B3B516-2E40-4671-94D9-6945DE5FED80}"/>
              </a:ext>
            </a:extLst>
          </p:cNvPr>
          <p:cNvSpPr txBox="1">
            <a:spLocks/>
          </p:cNvSpPr>
          <p:nvPr/>
        </p:nvSpPr>
        <p:spPr>
          <a:xfrm>
            <a:off x="157481" y="1884681"/>
            <a:ext cx="716280"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400" b="1" dirty="0">
                <a:solidFill>
                  <a:schemeClr val="tx1"/>
                </a:solidFill>
                <a:sym typeface="Wingdings 2"/>
              </a:rPr>
              <a:t></a:t>
            </a:r>
            <a:endParaRPr lang="en-US" sz="4400" b="1" dirty="0">
              <a:solidFill>
                <a:schemeClr val="tx1"/>
              </a:solidFill>
            </a:endParaRPr>
          </a:p>
          <a:p>
            <a:pPr marL="0" indent="0">
              <a:buNone/>
              <a:defRPr/>
            </a:pPr>
            <a:endParaRPr lang="en-US" sz="6600" dirty="0">
              <a:solidFill>
                <a:schemeClr val="tx1"/>
              </a:solidFill>
            </a:endParaRPr>
          </a:p>
        </p:txBody>
      </p:sp>
      <p:sp>
        <p:nvSpPr>
          <p:cNvPr id="6" name="Content Placeholder 2">
            <a:extLst>
              <a:ext uri="{FF2B5EF4-FFF2-40B4-BE49-F238E27FC236}">
                <a16:creationId xmlns:a16="http://schemas.microsoft.com/office/drawing/2014/main" id="{D3B9BA2E-9645-4F6C-AC41-ADE6DD7682D6}"/>
              </a:ext>
            </a:extLst>
          </p:cNvPr>
          <p:cNvSpPr txBox="1">
            <a:spLocks/>
          </p:cNvSpPr>
          <p:nvPr/>
        </p:nvSpPr>
        <p:spPr>
          <a:xfrm>
            <a:off x="1009397" y="1943102"/>
            <a:ext cx="4720844" cy="208788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Calculate Laura’s final compensation on page 2.</a:t>
            </a:r>
            <a:endParaRPr lang="en-US" sz="4000" i="1" dirty="0">
              <a:solidFill>
                <a:schemeClr val="tx1"/>
              </a:solidFill>
              <a:cs typeface="Arial" panose="020B0604020202020204" pitchFamily="34" charset="0"/>
            </a:endParaRPr>
          </a:p>
        </p:txBody>
      </p:sp>
      <p:graphicFrame>
        <p:nvGraphicFramePr>
          <p:cNvPr id="7" name="Table 6">
            <a:extLst>
              <a:ext uri="{FF2B5EF4-FFF2-40B4-BE49-F238E27FC236}">
                <a16:creationId xmlns:a16="http://schemas.microsoft.com/office/drawing/2014/main" id="{24592C4A-2069-48EE-8A95-A9F17560790D}"/>
              </a:ext>
            </a:extLst>
          </p:cNvPr>
          <p:cNvGraphicFramePr>
            <a:graphicFrameLocks noGrp="1"/>
          </p:cNvGraphicFramePr>
          <p:nvPr>
            <p:extLst>
              <p:ext uri="{D42A27DB-BD31-4B8C-83A1-F6EECF244321}">
                <p14:modId xmlns:p14="http://schemas.microsoft.com/office/powerpoint/2010/main" val="2442705349"/>
              </p:ext>
            </p:extLst>
          </p:nvPr>
        </p:nvGraphicFramePr>
        <p:xfrm>
          <a:off x="6385561" y="1910080"/>
          <a:ext cx="8092442" cy="3220723"/>
        </p:xfrm>
        <a:graphic>
          <a:graphicData uri="http://schemas.openxmlformats.org/drawingml/2006/table">
            <a:tbl>
              <a:tblPr firstRow="1" bandRow="1">
                <a:tableStyleId>{073A0DAA-6AF3-43AB-8588-CEC1D06C72B9}</a:tableStyleId>
              </a:tblPr>
              <a:tblGrid>
                <a:gridCol w="2546256">
                  <a:extLst>
                    <a:ext uri="{9D8B030D-6E8A-4147-A177-3AD203B41FA5}">
                      <a16:colId xmlns:a16="http://schemas.microsoft.com/office/drawing/2014/main" val="20000"/>
                    </a:ext>
                  </a:extLst>
                </a:gridCol>
                <a:gridCol w="3181400">
                  <a:extLst>
                    <a:ext uri="{9D8B030D-6E8A-4147-A177-3AD203B41FA5}">
                      <a16:colId xmlns:a16="http://schemas.microsoft.com/office/drawing/2014/main" val="20001"/>
                    </a:ext>
                  </a:extLst>
                </a:gridCol>
                <a:gridCol w="2364786">
                  <a:extLst>
                    <a:ext uri="{9D8B030D-6E8A-4147-A177-3AD203B41FA5}">
                      <a16:colId xmlns:a16="http://schemas.microsoft.com/office/drawing/2014/main" val="20002"/>
                    </a:ext>
                  </a:extLst>
                </a:gridCol>
              </a:tblGrid>
              <a:tr h="841778">
                <a:tc>
                  <a:txBody>
                    <a:bodyPr/>
                    <a:lstStyle/>
                    <a:p>
                      <a:pPr algn="ctr"/>
                      <a:r>
                        <a:rPr lang="en-US" sz="2400" dirty="0">
                          <a:latin typeface="+mn-lt"/>
                          <a:cs typeface="Arial" panose="020B0604020202020204" pitchFamily="34" charset="0"/>
                        </a:rPr>
                        <a:t>Schoo</a:t>
                      </a:r>
                      <a:r>
                        <a:rPr lang="en-US" sz="2400" baseline="0" dirty="0">
                          <a:latin typeface="+mn-lt"/>
                          <a:cs typeface="Arial" panose="020B0604020202020204" pitchFamily="34" charset="0"/>
                        </a:rPr>
                        <a:t>l </a:t>
                      </a:r>
                    </a:p>
                    <a:p>
                      <a:pPr algn="ctr"/>
                      <a:r>
                        <a:rPr lang="en-US" sz="2400" baseline="0" dirty="0">
                          <a:latin typeface="+mn-lt"/>
                          <a:cs typeface="Arial" panose="020B0604020202020204" pitchFamily="34" charset="0"/>
                        </a:rPr>
                        <a:t>Year</a:t>
                      </a:r>
                      <a:endParaRPr lang="en-US" sz="2400" dirty="0">
                        <a:latin typeface="+mn-lt"/>
                        <a:cs typeface="Arial" panose="020B0604020202020204" pitchFamily="34" charset="0"/>
                      </a:endParaRPr>
                    </a:p>
                  </a:txBody>
                  <a:tcPr marL="146310" marR="146310" marT="54899" marB="54899">
                    <a:solidFill>
                      <a:srgbClr val="5D354E"/>
                    </a:solidFill>
                  </a:tcPr>
                </a:tc>
                <a:tc>
                  <a:txBody>
                    <a:bodyPr/>
                    <a:lstStyle/>
                    <a:p>
                      <a:pPr algn="ctr"/>
                      <a:r>
                        <a:rPr lang="en-US" sz="2400" dirty="0">
                          <a:latin typeface="+mn-lt"/>
                          <a:cs typeface="Arial" panose="020B0604020202020204" pitchFamily="34" charset="0"/>
                        </a:rPr>
                        <a:t>Compensation</a:t>
                      </a:r>
                      <a:r>
                        <a:rPr lang="en-US" sz="2400" baseline="0" dirty="0">
                          <a:latin typeface="+mn-lt"/>
                          <a:cs typeface="Arial" panose="020B0604020202020204" pitchFamily="34" charset="0"/>
                        </a:rPr>
                        <a:t> Earnable</a:t>
                      </a:r>
                      <a:endParaRPr lang="en-US" sz="2400" dirty="0">
                        <a:latin typeface="+mn-lt"/>
                        <a:cs typeface="Arial" panose="020B0604020202020204" pitchFamily="34" charset="0"/>
                      </a:endParaRPr>
                    </a:p>
                  </a:txBody>
                  <a:tcPr marL="146310" marR="146310" marT="54899" marB="54899">
                    <a:solidFill>
                      <a:srgbClr val="5D354E"/>
                    </a:solidFill>
                  </a:tcPr>
                </a:tc>
                <a:tc>
                  <a:txBody>
                    <a:bodyPr/>
                    <a:lstStyle/>
                    <a:p>
                      <a:pPr algn="ctr"/>
                      <a:r>
                        <a:rPr lang="en-US" sz="2400" dirty="0">
                          <a:latin typeface="+mn-lt"/>
                          <a:cs typeface="Arial" panose="020B0604020202020204" pitchFamily="34" charset="0"/>
                        </a:rPr>
                        <a:t> Number </a:t>
                      </a:r>
                    </a:p>
                    <a:p>
                      <a:pPr algn="ctr"/>
                      <a:r>
                        <a:rPr lang="en-US" sz="2400" dirty="0">
                          <a:latin typeface="+mn-lt"/>
                          <a:cs typeface="Arial" panose="020B0604020202020204" pitchFamily="34" charset="0"/>
                        </a:rPr>
                        <a:t>of Months</a:t>
                      </a:r>
                    </a:p>
                  </a:txBody>
                  <a:tcPr marL="146310" marR="146310" marT="54899" marB="54899">
                    <a:solidFill>
                      <a:srgbClr val="5D354E"/>
                    </a:solidFill>
                  </a:tcPr>
                </a:tc>
                <a:extLst>
                  <a:ext uri="{0D108BD9-81ED-4DB2-BD59-A6C34878D82A}">
                    <a16:rowId xmlns:a16="http://schemas.microsoft.com/office/drawing/2014/main" val="10000"/>
                  </a:ext>
                </a:extLst>
              </a:tr>
              <a:tr h="475789">
                <a:tc>
                  <a:txBody>
                    <a:bodyPr/>
                    <a:lstStyle/>
                    <a:p>
                      <a:pPr algn="ctr"/>
                      <a:r>
                        <a:rPr lang="en-US" sz="2400" dirty="0">
                          <a:latin typeface="+mn-lt"/>
                          <a:cs typeface="Arial" panose="020B0604020202020204" pitchFamily="34" charset="0"/>
                        </a:rPr>
                        <a:t>Year A</a:t>
                      </a:r>
                    </a:p>
                  </a:txBody>
                  <a:tcPr marL="146310" marR="146310" marT="54899" marB="54899"/>
                </a:tc>
                <a:tc>
                  <a:txBody>
                    <a:bodyPr/>
                    <a:lstStyle/>
                    <a:p>
                      <a:pPr algn="ctr"/>
                      <a:r>
                        <a:rPr lang="en-US" sz="2400" dirty="0">
                          <a:latin typeface="+mn-lt"/>
                          <a:cs typeface="Arial" panose="020B0604020202020204" pitchFamily="34" charset="0"/>
                        </a:rPr>
                        <a:t>$61,800</a:t>
                      </a:r>
                    </a:p>
                  </a:txBody>
                  <a:tcPr marL="146310" marR="146310" marT="54899" marB="54899"/>
                </a:tc>
                <a:tc>
                  <a:txBody>
                    <a:bodyPr/>
                    <a:lstStyle/>
                    <a:p>
                      <a:pPr algn="ctr"/>
                      <a:r>
                        <a:rPr lang="en-US" sz="2400" dirty="0">
                          <a:latin typeface="+mn-lt"/>
                          <a:cs typeface="Arial" panose="020B0604020202020204" pitchFamily="34" charset="0"/>
                        </a:rPr>
                        <a:t>12</a:t>
                      </a:r>
                    </a:p>
                  </a:txBody>
                  <a:tcPr marL="146310" marR="146310" marT="54899" marB="54899"/>
                </a:tc>
                <a:extLst>
                  <a:ext uri="{0D108BD9-81ED-4DB2-BD59-A6C34878D82A}">
                    <a16:rowId xmlns:a16="http://schemas.microsoft.com/office/drawing/2014/main" val="10001"/>
                  </a:ext>
                </a:extLst>
              </a:tr>
              <a:tr h="475789">
                <a:tc>
                  <a:txBody>
                    <a:bodyPr/>
                    <a:lstStyle/>
                    <a:p>
                      <a:pPr algn="ctr"/>
                      <a:r>
                        <a:rPr lang="en-US" sz="2400" dirty="0">
                          <a:latin typeface="+mn-lt"/>
                          <a:cs typeface="Arial" panose="020B0604020202020204" pitchFamily="34" charset="0"/>
                        </a:rPr>
                        <a:t>Year B</a:t>
                      </a:r>
                    </a:p>
                  </a:txBody>
                  <a:tcPr marL="146310" marR="146310" marT="54899" marB="54899"/>
                </a:tc>
                <a:tc>
                  <a:txBody>
                    <a:bodyPr/>
                    <a:lstStyle/>
                    <a:p>
                      <a:pPr algn="ctr"/>
                      <a:r>
                        <a:rPr lang="en-US" sz="2400" dirty="0">
                          <a:latin typeface="+mn-lt"/>
                          <a:cs typeface="Arial" panose="020B0604020202020204" pitchFamily="34" charset="0"/>
                        </a:rPr>
                        <a:t>$60,600</a:t>
                      </a:r>
                    </a:p>
                  </a:txBody>
                  <a:tcPr marL="146310" marR="146310" marT="54899" marB="54899"/>
                </a:tc>
                <a:tc>
                  <a:txBody>
                    <a:bodyPr/>
                    <a:lstStyle/>
                    <a:p>
                      <a:pPr algn="ctr"/>
                      <a:r>
                        <a:rPr lang="en-US" sz="2400" dirty="0">
                          <a:latin typeface="+mn-lt"/>
                          <a:cs typeface="Arial" panose="020B0604020202020204" pitchFamily="34" charset="0"/>
                        </a:rPr>
                        <a:t>12</a:t>
                      </a:r>
                    </a:p>
                  </a:txBody>
                  <a:tcPr marL="146310" marR="146310" marT="54899" marB="54899"/>
                </a:tc>
                <a:extLst>
                  <a:ext uri="{0D108BD9-81ED-4DB2-BD59-A6C34878D82A}">
                    <a16:rowId xmlns:a16="http://schemas.microsoft.com/office/drawing/2014/main" val="10002"/>
                  </a:ext>
                </a:extLst>
              </a:tr>
              <a:tr h="475789">
                <a:tc>
                  <a:txBody>
                    <a:bodyPr/>
                    <a:lstStyle/>
                    <a:p>
                      <a:pPr algn="ctr"/>
                      <a:r>
                        <a:rPr lang="en-US" sz="2400" dirty="0">
                          <a:latin typeface="+mn-lt"/>
                          <a:cs typeface="Arial" panose="020B0604020202020204" pitchFamily="34" charset="0"/>
                        </a:rPr>
                        <a:t>Year C</a:t>
                      </a:r>
                    </a:p>
                  </a:txBody>
                  <a:tcPr marL="146310" marR="146310" marT="54899" marB="54899"/>
                </a:tc>
                <a:tc>
                  <a:txBody>
                    <a:bodyPr/>
                    <a:lstStyle/>
                    <a:p>
                      <a:pPr algn="ctr"/>
                      <a:r>
                        <a:rPr lang="en-US" sz="2400" dirty="0">
                          <a:latin typeface="+mn-lt"/>
                          <a:cs typeface="Arial" panose="020B0604020202020204" pitchFamily="34" charset="0"/>
                        </a:rPr>
                        <a:t>$59,400</a:t>
                      </a:r>
                    </a:p>
                  </a:txBody>
                  <a:tcPr marL="146310" marR="146310" marT="54899" marB="54899"/>
                </a:tc>
                <a:tc>
                  <a:txBody>
                    <a:bodyPr/>
                    <a:lstStyle/>
                    <a:p>
                      <a:pPr algn="ctr"/>
                      <a:r>
                        <a:rPr lang="en-US" sz="2400" dirty="0">
                          <a:latin typeface="+mn-lt"/>
                          <a:cs typeface="Arial" panose="020B0604020202020204" pitchFamily="34" charset="0"/>
                        </a:rPr>
                        <a:t>12</a:t>
                      </a:r>
                    </a:p>
                  </a:txBody>
                  <a:tcPr marL="146310" marR="146310" marT="54899" marB="54899"/>
                </a:tc>
                <a:extLst>
                  <a:ext uri="{0D108BD9-81ED-4DB2-BD59-A6C34878D82A}">
                    <a16:rowId xmlns:a16="http://schemas.microsoft.com/office/drawing/2014/main" val="10003"/>
                  </a:ext>
                </a:extLst>
              </a:tr>
              <a:tr h="475789">
                <a:tc>
                  <a:txBody>
                    <a:bodyPr/>
                    <a:lstStyle/>
                    <a:p>
                      <a:pPr algn="ctr"/>
                      <a:r>
                        <a:rPr lang="en-US" sz="2400" dirty="0">
                          <a:latin typeface="+mn-lt"/>
                          <a:cs typeface="Arial" panose="020B0604020202020204" pitchFamily="34" charset="0"/>
                        </a:rPr>
                        <a:t>Year D</a:t>
                      </a:r>
                    </a:p>
                  </a:txBody>
                  <a:tcPr marL="146310" marR="146310" marT="54899" marB="54899"/>
                </a:tc>
                <a:tc>
                  <a:txBody>
                    <a:bodyPr/>
                    <a:lstStyle/>
                    <a:p>
                      <a:pPr algn="ctr"/>
                      <a:r>
                        <a:rPr lang="en-US" sz="2400" dirty="0">
                          <a:latin typeface="+mn-lt"/>
                          <a:cs typeface="Arial" panose="020B0604020202020204" pitchFamily="34" charset="0"/>
                        </a:rPr>
                        <a:t>$58,300</a:t>
                      </a:r>
                    </a:p>
                  </a:txBody>
                  <a:tcPr marL="146310" marR="146310" marT="54899" marB="54899"/>
                </a:tc>
                <a:tc>
                  <a:txBody>
                    <a:bodyPr/>
                    <a:lstStyle/>
                    <a:p>
                      <a:pPr algn="ctr"/>
                      <a:r>
                        <a:rPr lang="en-US" sz="2400" dirty="0">
                          <a:latin typeface="+mn-lt"/>
                          <a:cs typeface="Arial" panose="020B0604020202020204" pitchFamily="34" charset="0"/>
                        </a:rPr>
                        <a:t>12</a:t>
                      </a:r>
                    </a:p>
                  </a:txBody>
                  <a:tcPr marL="146310" marR="146310" marT="54899" marB="54899"/>
                </a:tc>
                <a:extLst>
                  <a:ext uri="{0D108BD9-81ED-4DB2-BD59-A6C34878D82A}">
                    <a16:rowId xmlns:a16="http://schemas.microsoft.com/office/drawing/2014/main" val="10004"/>
                  </a:ext>
                </a:extLst>
              </a:tr>
              <a:tr h="475789">
                <a:tc>
                  <a:txBody>
                    <a:bodyPr/>
                    <a:lstStyle/>
                    <a:p>
                      <a:pPr algn="ctr"/>
                      <a:r>
                        <a:rPr lang="en-US" sz="2400" dirty="0">
                          <a:latin typeface="+mn-lt"/>
                          <a:cs typeface="Arial" panose="020B0604020202020204" pitchFamily="34" charset="0"/>
                        </a:rPr>
                        <a:t>Year E</a:t>
                      </a:r>
                    </a:p>
                  </a:txBody>
                  <a:tcPr marL="146310" marR="146310" marT="54899" marB="54899"/>
                </a:tc>
                <a:tc>
                  <a:txBody>
                    <a:bodyPr/>
                    <a:lstStyle/>
                    <a:p>
                      <a:pPr algn="ctr"/>
                      <a:r>
                        <a:rPr lang="en-US" sz="2400" dirty="0">
                          <a:latin typeface="+mn-lt"/>
                          <a:cs typeface="Arial" panose="020B0604020202020204" pitchFamily="34" charset="0"/>
                        </a:rPr>
                        <a:t>$57,200</a:t>
                      </a:r>
                    </a:p>
                  </a:txBody>
                  <a:tcPr marL="146310" marR="146310" marT="54899" marB="54899"/>
                </a:tc>
                <a:tc>
                  <a:txBody>
                    <a:bodyPr/>
                    <a:lstStyle/>
                    <a:p>
                      <a:pPr algn="ctr"/>
                      <a:r>
                        <a:rPr lang="en-US" sz="2400" dirty="0">
                          <a:latin typeface="+mn-lt"/>
                          <a:cs typeface="Arial" panose="020B0604020202020204" pitchFamily="34" charset="0"/>
                        </a:rPr>
                        <a:t>12</a:t>
                      </a:r>
                    </a:p>
                  </a:txBody>
                  <a:tcPr marL="146310" marR="146310" marT="54899" marB="54899"/>
                </a:tc>
                <a:extLst>
                  <a:ext uri="{0D108BD9-81ED-4DB2-BD59-A6C34878D82A}">
                    <a16:rowId xmlns:a16="http://schemas.microsoft.com/office/drawing/2014/main" val="10005"/>
                  </a:ext>
                </a:extLst>
              </a:tr>
            </a:tbl>
          </a:graphicData>
        </a:graphic>
      </p:graphicFrame>
      <p:sp>
        <p:nvSpPr>
          <p:cNvPr id="4" name="Rounded Rectangle 3">
            <a:extLst>
              <a:ext uri="{FF2B5EF4-FFF2-40B4-BE49-F238E27FC236}">
                <a16:creationId xmlns:a16="http://schemas.microsoft.com/office/drawing/2014/main" id="{1068835B-CD78-4D99-9405-B5D0846C3BA6}"/>
              </a:ext>
            </a:extLst>
          </p:cNvPr>
          <p:cNvSpPr/>
          <p:nvPr/>
        </p:nvSpPr>
        <p:spPr>
          <a:xfrm>
            <a:off x="6405881" y="2720341"/>
            <a:ext cx="8072120" cy="1470659"/>
          </a:xfrm>
          <a:prstGeom prst="roundRect">
            <a:avLst/>
          </a:prstGeom>
          <a:noFill/>
          <a:ln w="63500">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ctr" defTabSz="634253">
              <a:defRPr/>
            </a:pPr>
            <a:endParaRPr lang="en-US" sz="2880" dirty="0"/>
          </a:p>
        </p:txBody>
      </p:sp>
      <p:grpSp>
        <p:nvGrpSpPr>
          <p:cNvPr id="24" name="Group 23">
            <a:extLst>
              <a:ext uri="{FF2B5EF4-FFF2-40B4-BE49-F238E27FC236}">
                <a16:creationId xmlns:a16="http://schemas.microsoft.com/office/drawing/2014/main" id="{F853D876-F76A-4DDC-B48E-2BB1D38B851D}"/>
              </a:ext>
            </a:extLst>
          </p:cNvPr>
          <p:cNvGrpSpPr/>
          <p:nvPr/>
        </p:nvGrpSpPr>
        <p:grpSpPr>
          <a:xfrm>
            <a:off x="8642392" y="1910483"/>
            <a:ext cx="3803904" cy="1571624"/>
            <a:chOff x="609599" y="4728653"/>
            <a:chExt cx="2194560" cy="1309687"/>
          </a:xfrm>
          <a:solidFill>
            <a:srgbClr val="5D354E"/>
          </a:solidFill>
        </p:grpSpPr>
        <p:sp>
          <p:nvSpPr>
            <p:cNvPr id="25" name="Freeform 24">
              <a:extLst>
                <a:ext uri="{FF2B5EF4-FFF2-40B4-BE49-F238E27FC236}">
                  <a16:creationId xmlns:a16="http://schemas.microsoft.com/office/drawing/2014/main" id="{23218059-D11B-4D6B-BCE4-7594FC35251F}"/>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6" name="TextBox 25">
              <a:extLst>
                <a:ext uri="{FF2B5EF4-FFF2-40B4-BE49-F238E27FC236}">
                  <a16:creationId xmlns:a16="http://schemas.microsoft.com/office/drawing/2014/main" id="{6731595A-512F-4A89-800F-C5175B64B23A}"/>
                </a:ext>
              </a:extLst>
            </p:cNvPr>
            <p:cNvSpPr txBox="1"/>
            <p:nvPr/>
          </p:nvSpPr>
          <p:spPr>
            <a:xfrm>
              <a:off x="703519" y="5091108"/>
              <a:ext cx="2006719" cy="610424"/>
            </a:xfrm>
            <a:prstGeom prst="rect">
              <a:avLst/>
            </a:prstGeom>
            <a:grpFill/>
            <a:ln>
              <a:solidFill>
                <a:srgbClr val="5D354E"/>
              </a:solidFill>
            </a:ln>
          </p:spPr>
          <p:txBody>
            <a:bodyPr>
              <a:spAutoFit/>
            </a:bodyPr>
            <a:lstStyle/>
            <a:p>
              <a:pPr algn="ctr" defTabSz="634253">
                <a:defRPr/>
              </a:pPr>
              <a:r>
                <a:rPr lang="en-US" sz="4160" b="1" dirty="0">
                  <a:solidFill>
                    <a:schemeClr val="bg1"/>
                  </a:solidFill>
                </a:rPr>
                <a:t>$181,800</a:t>
              </a:r>
            </a:p>
          </p:txBody>
        </p:sp>
      </p:grpSp>
      <p:sp>
        <p:nvSpPr>
          <p:cNvPr id="15" name="Division 14">
            <a:extLst>
              <a:ext uri="{FF2B5EF4-FFF2-40B4-BE49-F238E27FC236}">
                <a16:creationId xmlns:a16="http://schemas.microsoft.com/office/drawing/2014/main" id="{2902A110-B9CE-4992-A900-4FFFAA31DA25}"/>
              </a:ext>
            </a:extLst>
          </p:cNvPr>
          <p:cNvSpPr/>
          <p:nvPr/>
        </p:nvSpPr>
        <p:spPr>
          <a:xfrm>
            <a:off x="9832341" y="3489960"/>
            <a:ext cx="1097280" cy="822960"/>
          </a:xfrm>
          <a:prstGeom prst="mathDivid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28" name="Group 27">
            <a:extLst>
              <a:ext uri="{FF2B5EF4-FFF2-40B4-BE49-F238E27FC236}">
                <a16:creationId xmlns:a16="http://schemas.microsoft.com/office/drawing/2014/main" id="{48218FF3-E057-448D-8972-99563F5E55E7}"/>
              </a:ext>
            </a:extLst>
          </p:cNvPr>
          <p:cNvGrpSpPr/>
          <p:nvPr/>
        </p:nvGrpSpPr>
        <p:grpSpPr>
          <a:xfrm>
            <a:off x="8642392" y="4454498"/>
            <a:ext cx="3803904" cy="1571626"/>
            <a:chOff x="609599" y="4728653"/>
            <a:chExt cx="2194560" cy="1309687"/>
          </a:xfrm>
          <a:solidFill>
            <a:srgbClr val="5D354E"/>
          </a:solidFill>
        </p:grpSpPr>
        <p:sp>
          <p:nvSpPr>
            <p:cNvPr id="29" name="Freeform 28">
              <a:extLst>
                <a:ext uri="{FF2B5EF4-FFF2-40B4-BE49-F238E27FC236}">
                  <a16:creationId xmlns:a16="http://schemas.microsoft.com/office/drawing/2014/main" id="{34ECB5C5-FA91-4341-9088-1C6BC2CAC2D9}"/>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0" name="TextBox 29">
              <a:extLst>
                <a:ext uri="{FF2B5EF4-FFF2-40B4-BE49-F238E27FC236}">
                  <a16:creationId xmlns:a16="http://schemas.microsoft.com/office/drawing/2014/main" id="{F39A9FC4-2057-47D5-9E3A-0C8B33BB4506}"/>
                </a:ext>
              </a:extLst>
            </p:cNvPr>
            <p:cNvSpPr txBox="1"/>
            <p:nvPr/>
          </p:nvSpPr>
          <p:spPr>
            <a:xfrm>
              <a:off x="703519" y="4761464"/>
              <a:ext cx="2006719" cy="1143901"/>
            </a:xfrm>
            <a:prstGeom prst="rect">
              <a:avLst/>
            </a:prstGeom>
            <a:grpFill/>
            <a:ln>
              <a:solidFill>
                <a:srgbClr val="5D354E"/>
              </a:solidFill>
            </a:ln>
          </p:spPr>
          <p:txBody>
            <a:bodyPr>
              <a:spAutoFit/>
            </a:bodyPr>
            <a:lstStyle/>
            <a:p>
              <a:pPr algn="ctr" defTabSz="634253">
                <a:defRPr/>
              </a:pPr>
              <a:r>
                <a:rPr lang="en-US" sz="4160" b="1" dirty="0">
                  <a:solidFill>
                    <a:schemeClr val="bg1"/>
                  </a:solidFill>
                </a:rPr>
                <a:t>36</a:t>
              </a:r>
            </a:p>
            <a:p>
              <a:pPr algn="ctr" defTabSz="634253">
                <a:defRPr/>
              </a:pPr>
              <a:r>
                <a:rPr lang="en-US" sz="4160" b="1" dirty="0">
                  <a:solidFill>
                    <a:schemeClr val="bg1"/>
                  </a:solidFill>
                </a:rPr>
                <a:t>Months</a:t>
              </a:r>
            </a:p>
          </p:txBody>
        </p:sp>
      </p:grpSp>
      <p:sp>
        <p:nvSpPr>
          <p:cNvPr id="35" name="Freeform 34">
            <a:extLst>
              <a:ext uri="{FF2B5EF4-FFF2-40B4-BE49-F238E27FC236}">
                <a16:creationId xmlns:a16="http://schemas.microsoft.com/office/drawing/2014/main" id="{7864859D-C29D-4153-8592-751D96EA302F}"/>
              </a:ext>
            </a:extLst>
          </p:cNvPr>
          <p:cNvSpPr/>
          <p:nvPr/>
        </p:nvSpPr>
        <p:spPr>
          <a:xfrm>
            <a:off x="8643622" y="6499861"/>
            <a:ext cx="3802379" cy="1572259"/>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8" name="TextBox 37">
            <a:extLst>
              <a:ext uri="{FF2B5EF4-FFF2-40B4-BE49-F238E27FC236}">
                <a16:creationId xmlns:a16="http://schemas.microsoft.com/office/drawing/2014/main" id="{3AD1D7ED-C48C-409D-B67B-B0A213DAA6F8}"/>
              </a:ext>
            </a:extLst>
          </p:cNvPr>
          <p:cNvSpPr txBox="1">
            <a:spLocks noChangeArrowheads="1"/>
          </p:cNvSpPr>
          <p:nvPr/>
        </p:nvSpPr>
        <p:spPr bwMode="auto">
          <a:xfrm>
            <a:off x="8691881" y="6771640"/>
            <a:ext cx="3479800" cy="732508"/>
          </a:xfrm>
          <a:prstGeom prst="rect">
            <a:avLst/>
          </a:prstGeom>
          <a:solidFill>
            <a:srgbClr val="5D354E"/>
          </a:solidFill>
          <a:ln w="9525">
            <a:solidFill>
              <a:srgbClr val="5D354E"/>
            </a:solidFill>
            <a:miter lim="800000"/>
            <a:headEnd/>
            <a:tailEnd/>
          </a:ln>
        </p:spPr>
        <p:txBody>
          <a:bodyPr>
            <a:spAutoFit/>
          </a:bodyPr>
          <a:lstStyle/>
          <a:p>
            <a:pPr algn="ctr"/>
            <a:r>
              <a:rPr lang="en-US" altLang="en-US" sz="4160" b="1" dirty="0">
                <a:solidFill>
                  <a:schemeClr val="bg1"/>
                </a:solidFill>
              </a:rPr>
              <a:t>$5,050</a:t>
            </a:r>
          </a:p>
        </p:txBody>
      </p:sp>
      <p:cxnSp>
        <p:nvCxnSpPr>
          <p:cNvPr id="39" name="Straight Connector 38">
            <a:extLst>
              <a:ext uri="{FF2B5EF4-FFF2-40B4-BE49-F238E27FC236}">
                <a16:creationId xmlns:a16="http://schemas.microsoft.com/office/drawing/2014/main" id="{0F3E192D-0A28-451E-A921-996AC4BF0319}"/>
              </a:ext>
            </a:extLst>
          </p:cNvPr>
          <p:cNvCxnSpPr/>
          <p:nvPr/>
        </p:nvCxnSpPr>
        <p:spPr>
          <a:xfrm>
            <a:off x="8183881" y="6263640"/>
            <a:ext cx="4719320"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8" name="TextBox 2">
            <a:extLst>
              <a:ext uri="{FF2B5EF4-FFF2-40B4-BE49-F238E27FC236}">
                <a16:creationId xmlns:a16="http://schemas.microsoft.com/office/drawing/2014/main" id="{9336D253-C1CC-4291-8C0E-2588B1EEF1DA}"/>
              </a:ext>
            </a:extLst>
          </p:cNvPr>
          <p:cNvSpPr txBox="1">
            <a:spLocks noChangeArrowheads="1"/>
          </p:cNvSpPr>
          <p:nvPr/>
        </p:nvSpPr>
        <p:spPr bwMode="auto">
          <a:xfrm>
            <a:off x="11679936" y="439239"/>
            <a:ext cx="2546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4348E-F353-4E74-AF4B-4F07A94230F1}"/>
              </a:ext>
            </a:extLst>
          </p:cNvPr>
          <p:cNvCxnSpPr>
            <a:cxnSpLocks/>
          </p:cNvCxnSpPr>
          <p:nvPr/>
        </p:nvCxnSpPr>
        <p:spPr>
          <a:xfrm>
            <a:off x="5181600" y="6637021"/>
            <a:ext cx="9164321"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 name="Freeform 5">
            <a:extLst>
              <a:ext uri="{FF2B5EF4-FFF2-40B4-BE49-F238E27FC236}">
                <a16:creationId xmlns:a16="http://schemas.microsoft.com/office/drawing/2014/main" id="{26241F27-C87C-4992-804B-E272E3615F18}"/>
              </a:ext>
            </a:extLst>
          </p:cNvPr>
          <p:cNvSpPr/>
          <p:nvPr/>
        </p:nvSpPr>
        <p:spPr>
          <a:xfrm>
            <a:off x="8854440" y="1991360"/>
            <a:ext cx="5666231"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D3AB0799-A733-48CC-9A35-15E4BEEACAB5}"/>
              </a:ext>
            </a:extLst>
          </p:cNvPr>
          <p:cNvSpPr/>
          <p:nvPr/>
        </p:nvSpPr>
        <p:spPr>
          <a:xfrm>
            <a:off x="5181600" y="1844040"/>
            <a:ext cx="3925823" cy="1475741"/>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Service Credit</a:t>
            </a:r>
          </a:p>
        </p:txBody>
      </p:sp>
      <p:sp>
        <p:nvSpPr>
          <p:cNvPr id="8" name="Freeform 7">
            <a:extLst>
              <a:ext uri="{FF2B5EF4-FFF2-40B4-BE49-F238E27FC236}">
                <a16:creationId xmlns:a16="http://schemas.microsoft.com/office/drawing/2014/main" id="{C6784CEF-893D-456A-BB3D-6593D060ABF4}"/>
              </a:ext>
            </a:extLst>
          </p:cNvPr>
          <p:cNvSpPr/>
          <p:nvPr/>
        </p:nvSpPr>
        <p:spPr>
          <a:xfrm>
            <a:off x="8854440" y="3540760"/>
            <a:ext cx="5666231"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Percentage based on age at retirement</a:t>
            </a:r>
          </a:p>
        </p:txBody>
      </p:sp>
      <p:sp>
        <p:nvSpPr>
          <p:cNvPr id="9" name="Freeform 8">
            <a:extLst>
              <a:ext uri="{FF2B5EF4-FFF2-40B4-BE49-F238E27FC236}">
                <a16:creationId xmlns:a16="http://schemas.microsoft.com/office/drawing/2014/main" id="{33775748-62C6-4C2A-98F8-BDE1D9F1F30F}"/>
              </a:ext>
            </a:extLst>
          </p:cNvPr>
          <p:cNvSpPr/>
          <p:nvPr/>
        </p:nvSpPr>
        <p:spPr>
          <a:xfrm>
            <a:off x="5181600" y="3390902"/>
            <a:ext cx="3925823"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800" b="1" dirty="0">
                <a:cs typeface="Arial" panose="020B0604020202020204" pitchFamily="34" charset="0"/>
              </a:rPr>
              <a:t>Age Factor</a:t>
            </a:r>
          </a:p>
        </p:txBody>
      </p:sp>
      <p:sp>
        <p:nvSpPr>
          <p:cNvPr id="10" name="Freeform 9">
            <a:extLst>
              <a:ext uri="{FF2B5EF4-FFF2-40B4-BE49-F238E27FC236}">
                <a16:creationId xmlns:a16="http://schemas.microsoft.com/office/drawing/2014/main" id="{08C5DF60-2AC0-4290-8DC1-1874CFE9422D}"/>
              </a:ext>
            </a:extLst>
          </p:cNvPr>
          <p:cNvSpPr/>
          <p:nvPr/>
        </p:nvSpPr>
        <p:spPr>
          <a:xfrm>
            <a:off x="8854440" y="5090160"/>
            <a:ext cx="5666231" cy="1181101"/>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Highest average annual compensation earnable for 36 consecutive months</a:t>
            </a:r>
          </a:p>
        </p:txBody>
      </p:sp>
      <p:sp>
        <p:nvSpPr>
          <p:cNvPr id="11" name="Freeform 10">
            <a:extLst>
              <a:ext uri="{FF2B5EF4-FFF2-40B4-BE49-F238E27FC236}">
                <a16:creationId xmlns:a16="http://schemas.microsoft.com/office/drawing/2014/main" id="{0506F8AE-7293-4C3C-B408-0B602DB28F5F}"/>
              </a:ext>
            </a:extLst>
          </p:cNvPr>
          <p:cNvSpPr/>
          <p:nvPr/>
        </p:nvSpPr>
        <p:spPr>
          <a:xfrm>
            <a:off x="5181600" y="4942840"/>
            <a:ext cx="3925823"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800" b="1" dirty="0">
                <a:cs typeface="Arial" panose="020B0604020202020204" pitchFamily="34" charset="0"/>
              </a:rPr>
              <a:t>Final Compensation</a:t>
            </a:r>
          </a:p>
        </p:txBody>
      </p:sp>
      <p:sp>
        <p:nvSpPr>
          <p:cNvPr id="12" name="Multiply 11">
            <a:extLst>
              <a:ext uri="{FF2B5EF4-FFF2-40B4-BE49-F238E27FC236}">
                <a16:creationId xmlns:a16="http://schemas.microsoft.com/office/drawing/2014/main" id="{00590DA0-0970-481E-B203-5B9463092F3A}"/>
              </a:ext>
            </a:extLst>
          </p:cNvPr>
          <p:cNvSpPr/>
          <p:nvPr/>
        </p:nvSpPr>
        <p:spPr>
          <a:xfrm>
            <a:off x="6743446" y="3040382"/>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sp>
        <p:nvSpPr>
          <p:cNvPr id="13" name="Multiply 12">
            <a:extLst>
              <a:ext uri="{FF2B5EF4-FFF2-40B4-BE49-F238E27FC236}">
                <a16:creationId xmlns:a16="http://schemas.microsoft.com/office/drawing/2014/main" id="{02C4C19D-948C-4266-AE1F-5176C1D26F67}"/>
              </a:ext>
            </a:extLst>
          </p:cNvPr>
          <p:cNvSpPr/>
          <p:nvPr/>
        </p:nvSpPr>
        <p:spPr>
          <a:xfrm>
            <a:off x="6743446" y="4594862"/>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14" name="Group 26">
            <a:extLst>
              <a:ext uri="{FF2B5EF4-FFF2-40B4-BE49-F238E27FC236}">
                <a16:creationId xmlns:a16="http://schemas.microsoft.com/office/drawing/2014/main" id="{35278D42-F338-458A-B915-62844A96313B}"/>
              </a:ext>
            </a:extLst>
          </p:cNvPr>
          <p:cNvGrpSpPr>
            <a:grpSpLocks/>
          </p:cNvGrpSpPr>
          <p:nvPr/>
        </p:nvGrpSpPr>
        <p:grpSpPr bwMode="auto">
          <a:xfrm>
            <a:off x="6320894" y="6809698"/>
            <a:ext cx="7315200" cy="1097280"/>
            <a:chOff x="0" y="1862"/>
            <a:chExt cx="1833829" cy="1229469"/>
          </a:xfrm>
          <a:solidFill>
            <a:srgbClr val="5D354E"/>
          </a:solidFill>
        </p:grpSpPr>
        <p:sp>
          <p:nvSpPr>
            <p:cNvPr id="15" name="Rounded Rectangle 14">
              <a:extLst>
                <a:ext uri="{FF2B5EF4-FFF2-40B4-BE49-F238E27FC236}">
                  <a16:creationId xmlns:a16="http://schemas.microsoft.com/office/drawing/2014/main" id="{0F40F61D-16FF-43E6-8671-2EF010E4971E}"/>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DD991E02-7698-4133-A4BA-22318A89991C}"/>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800" b="1" dirty="0">
                  <a:cs typeface="Arial" panose="020B0604020202020204" pitchFamily="34" charset="0"/>
                </a:rPr>
                <a:t>Monthly Retirement Benefit </a:t>
              </a:r>
            </a:p>
          </p:txBody>
        </p:sp>
      </p:grpSp>
      <p:sp>
        <p:nvSpPr>
          <p:cNvPr id="17" name="Content Placeholder 2">
            <a:extLst>
              <a:ext uri="{FF2B5EF4-FFF2-40B4-BE49-F238E27FC236}">
                <a16:creationId xmlns:a16="http://schemas.microsoft.com/office/drawing/2014/main" id="{2F03C184-52C1-4835-8F7D-7349FEF1226C}"/>
              </a:ext>
            </a:extLst>
          </p:cNvPr>
          <p:cNvSpPr txBox="1">
            <a:spLocks/>
          </p:cNvSpPr>
          <p:nvPr/>
        </p:nvSpPr>
        <p:spPr>
          <a:xfrm>
            <a:off x="35054" y="1973581"/>
            <a:ext cx="71628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8" name="Content Placeholder 2">
            <a:extLst>
              <a:ext uri="{FF2B5EF4-FFF2-40B4-BE49-F238E27FC236}">
                <a16:creationId xmlns:a16="http://schemas.microsoft.com/office/drawing/2014/main" id="{4426D79F-D5FE-4ABD-AAC4-0B725DF763DF}"/>
              </a:ext>
            </a:extLst>
          </p:cNvPr>
          <p:cNvSpPr txBox="1">
            <a:spLocks/>
          </p:cNvSpPr>
          <p:nvPr/>
        </p:nvSpPr>
        <p:spPr>
          <a:xfrm>
            <a:off x="822453" y="1973582"/>
            <a:ext cx="4541520" cy="1427480"/>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Review the </a:t>
            </a:r>
            <a:r>
              <a:rPr lang="en-US" sz="4000" i="1" dirty="0">
                <a:solidFill>
                  <a:schemeClr val="tx1"/>
                </a:solidFill>
                <a:cs typeface="Arial" panose="020B0604020202020204" pitchFamily="34" charset="0"/>
              </a:rPr>
              <a:t>Understanding the Formula </a:t>
            </a:r>
            <a:r>
              <a:rPr lang="en-US" sz="4000" dirty="0">
                <a:solidFill>
                  <a:schemeClr val="tx1"/>
                </a:solidFill>
                <a:cs typeface="Arial" panose="020B0604020202020204" pitchFamily="34" charset="0"/>
              </a:rPr>
              <a:t>fact sheet and video at CalSTRS.com.</a:t>
            </a:r>
            <a:endParaRPr lang="en-US" sz="4000" i="1" dirty="0">
              <a:solidFill>
                <a:schemeClr val="tx1"/>
              </a:solidFill>
              <a:cs typeface="Arial" panose="020B0604020202020204" pitchFamily="34" charset="0"/>
            </a:endParaRPr>
          </a:p>
        </p:txBody>
      </p:sp>
      <p:sp>
        <p:nvSpPr>
          <p:cNvPr id="19" name="TextBox 2">
            <a:extLst>
              <a:ext uri="{FF2B5EF4-FFF2-40B4-BE49-F238E27FC236}">
                <a16:creationId xmlns:a16="http://schemas.microsoft.com/office/drawing/2014/main" id="{26B72684-0CD8-4688-85CC-D8A1831F48B4}"/>
              </a:ext>
            </a:extLst>
          </p:cNvPr>
          <p:cNvSpPr txBox="1">
            <a:spLocks noChangeArrowheads="1"/>
          </p:cNvSpPr>
          <p:nvPr/>
        </p:nvSpPr>
        <p:spPr bwMode="auto">
          <a:xfrm>
            <a:off x="11460480" y="439239"/>
            <a:ext cx="2766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
        <p:nvSpPr>
          <p:cNvPr id="20" name="Title 1">
            <a:extLst>
              <a:ext uri="{FF2B5EF4-FFF2-40B4-BE49-F238E27FC236}">
                <a16:creationId xmlns:a16="http://schemas.microsoft.com/office/drawing/2014/main" id="{B845E5A1-1334-4600-87F4-F257CFA9AA87}"/>
              </a:ext>
            </a:extLst>
          </p:cNvPr>
          <p:cNvSpPr txBox="1">
            <a:spLocks/>
          </p:cNvSpPr>
          <p:nvPr/>
        </p:nvSpPr>
        <p:spPr>
          <a:xfrm>
            <a:off x="332738" y="184322"/>
            <a:ext cx="13072785" cy="1040440"/>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The Retirement Formula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11A8-B9F1-4AB0-BE7B-1222C2A4020E}"/>
              </a:ext>
            </a:extLst>
          </p:cNvPr>
          <p:cNvSpPr>
            <a:spLocks noGrp="1"/>
          </p:cNvSpPr>
          <p:nvPr>
            <p:ph type="title"/>
          </p:nvPr>
        </p:nvSpPr>
        <p:spPr>
          <a:xfrm>
            <a:off x="320041" y="285182"/>
            <a:ext cx="11242039" cy="1016000"/>
          </a:xfrm>
        </p:spPr>
        <p:txBody>
          <a:bodyPr>
            <a:noAutofit/>
          </a:bodyPr>
          <a:lstStyle/>
          <a:p>
            <a:pPr defTabSz="411406">
              <a:defRPr/>
            </a:pPr>
            <a:r>
              <a:rPr lang="en-US" sz="6600" b="1" dirty="0">
                <a:solidFill>
                  <a:schemeClr val="bg1"/>
                </a:solidFill>
                <a:latin typeface="+mn-lt"/>
              </a:rPr>
              <a:t>Laura’s Retirement Benefit </a:t>
            </a:r>
          </a:p>
        </p:txBody>
      </p:sp>
      <p:pic>
        <p:nvPicPr>
          <p:cNvPr id="35843" name="Picture 2" descr="C:\Users\MHarris\Desktop\Laura.PNG">
            <a:extLst>
              <a:ext uri="{FF2B5EF4-FFF2-40B4-BE49-F238E27FC236}">
                <a16:creationId xmlns:a16="http://schemas.microsoft.com/office/drawing/2014/main" id="{0F69469B-CA7E-4CC2-80D8-25DFE7E0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921" y="1984194"/>
            <a:ext cx="6070599" cy="5960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E75BA6D-F0C3-423A-91C4-FC6FC3394481}"/>
              </a:ext>
            </a:extLst>
          </p:cNvPr>
          <p:cNvSpPr>
            <a:spLocks noGrp="1"/>
          </p:cNvSpPr>
          <p:nvPr>
            <p:ph idx="1"/>
          </p:nvPr>
        </p:nvSpPr>
        <p:spPr>
          <a:xfrm>
            <a:off x="690880" y="2286002"/>
            <a:ext cx="6209792" cy="782320"/>
          </a:xfrm>
        </p:spPr>
        <p:txBody>
          <a:bodyPr>
            <a:noAutofit/>
          </a:bodyPr>
          <a:lstStyle/>
          <a:p>
            <a:pPr marL="0" indent="0" defTabSz="411406">
              <a:lnSpc>
                <a:spcPct val="100000"/>
              </a:lnSpc>
              <a:buNone/>
              <a:defRPr/>
            </a:pPr>
            <a:r>
              <a:rPr lang="en-US" sz="4400" dirty="0"/>
              <a:t>An example calculation</a:t>
            </a:r>
          </a:p>
        </p:txBody>
      </p:sp>
      <p:sp>
        <p:nvSpPr>
          <p:cNvPr id="6" name="Content Placeholder 2">
            <a:extLst>
              <a:ext uri="{FF2B5EF4-FFF2-40B4-BE49-F238E27FC236}">
                <a16:creationId xmlns:a16="http://schemas.microsoft.com/office/drawing/2014/main" id="{1AF2ED71-5B03-4C33-904F-E2637A84F0A9}"/>
              </a:ext>
            </a:extLst>
          </p:cNvPr>
          <p:cNvSpPr txBox="1">
            <a:spLocks/>
          </p:cNvSpPr>
          <p:nvPr/>
        </p:nvSpPr>
        <p:spPr>
          <a:xfrm>
            <a:off x="320041" y="3599181"/>
            <a:ext cx="718821" cy="1016000"/>
          </a:xfrm>
          <a:prstGeom prst="rect">
            <a:avLst/>
          </a:prstGeom>
        </p:spPr>
        <p:txBody>
          <a:bodyPr lIns="92157" tIns="46078" rIns="92157" bIns="46078">
            <a:normAutofit fontScale="92500" lnSpcReduction="10000"/>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endParaRPr lang="en-US" sz="6400" b="1" dirty="0"/>
          </a:p>
          <a:p>
            <a:pPr marL="0" indent="0">
              <a:buNone/>
              <a:defRPr/>
            </a:pPr>
            <a:endParaRPr lang="en-US" sz="6400" dirty="0"/>
          </a:p>
        </p:txBody>
      </p:sp>
      <p:sp>
        <p:nvSpPr>
          <p:cNvPr id="7" name="TextBox 2">
            <a:extLst>
              <a:ext uri="{FF2B5EF4-FFF2-40B4-BE49-F238E27FC236}">
                <a16:creationId xmlns:a16="http://schemas.microsoft.com/office/drawing/2014/main" id="{82818FF7-BB51-4905-A81A-A5DB5DE454FC}"/>
              </a:ext>
            </a:extLst>
          </p:cNvPr>
          <p:cNvSpPr txBox="1">
            <a:spLocks noChangeArrowheads="1"/>
          </p:cNvSpPr>
          <p:nvPr/>
        </p:nvSpPr>
        <p:spPr bwMode="auto">
          <a:xfrm>
            <a:off x="11753088" y="439239"/>
            <a:ext cx="24734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2987125-8D77-4C4F-95C1-AF513EF8B9BD}"/>
              </a:ext>
            </a:extLst>
          </p:cNvPr>
          <p:cNvCxnSpPr/>
          <p:nvPr/>
        </p:nvCxnSpPr>
        <p:spPr>
          <a:xfrm>
            <a:off x="5748022" y="6609080"/>
            <a:ext cx="843788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Freeform 5">
            <a:extLst>
              <a:ext uri="{FF2B5EF4-FFF2-40B4-BE49-F238E27FC236}">
                <a16:creationId xmlns:a16="http://schemas.microsoft.com/office/drawing/2014/main" id="{02BC77F9-DF72-4991-ABBB-01CD51CBFCB6}"/>
              </a:ext>
            </a:extLst>
          </p:cNvPr>
          <p:cNvSpPr/>
          <p:nvPr/>
        </p:nvSpPr>
        <p:spPr>
          <a:xfrm>
            <a:off x="8694421" y="1963421"/>
            <a:ext cx="5565139"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07DFC9D1-F393-4637-AB5D-F47B93872879}"/>
              </a:ext>
            </a:extLst>
          </p:cNvPr>
          <p:cNvSpPr/>
          <p:nvPr/>
        </p:nvSpPr>
        <p:spPr>
          <a:xfrm>
            <a:off x="5760721" y="1816102"/>
            <a:ext cx="2933701"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2880" b="1" dirty="0">
                <a:cs typeface="Arial" panose="020B0604020202020204" pitchFamily="34" charset="0"/>
              </a:rPr>
              <a:t>Service Credit</a:t>
            </a:r>
          </a:p>
        </p:txBody>
      </p:sp>
      <p:sp>
        <p:nvSpPr>
          <p:cNvPr id="8" name="Freeform 7">
            <a:extLst>
              <a:ext uri="{FF2B5EF4-FFF2-40B4-BE49-F238E27FC236}">
                <a16:creationId xmlns:a16="http://schemas.microsoft.com/office/drawing/2014/main" id="{1FD2AEB7-AB7F-4817-A5F0-531C1BA76DED}"/>
              </a:ext>
            </a:extLst>
          </p:cNvPr>
          <p:cNvSpPr/>
          <p:nvPr/>
        </p:nvSpPr>
        <p:spPr>
          <a:xfrm>
            <a:off x="8694421" y="3512821"/>
            <a:ext cx="5565139"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Percentage based on age at retirement</a:t>
            </a:r>
          </a:p>
        </p:txBody>
      </p:sp>
      <p:sp>
        <p:nvSpPr>
          <p:cNvPr id="9" name="Freeform 8">
            <a:extLst>
              <a:ext uri="{FF2B5EF4-FFF2-40B4-BE49-F238E27FC236}">
                <a16:creationId xmlns:a16="http://schemas.microsoft.com/office/drawing/2014/main" id="{E194094A-FD30-41AA-B687-8A83D4D62E7F}"/>
              </a:ext>
            </a:extLst>
          </p:cNvPr>
          <p:cNvSpPr/>
          <p:nvPr/>
        </p:nvSpPr>
        <p:spPr>
          <a:xfrm>
            <a:off x="5760721" y="3362961"/>
            <a:ext cx="2933701"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2880" b="1" dirty="0">
                <a:cs typeface="Arial" panose="020B0604020202020204" pitchFamily="34" charset="0"/>
              </a:rPr>
              <a:t>Age Factor</a:t>
            </a:r>
          </a:p>
        </p:txBody>
      </p:sp>
      <p:sp>
        <p:nvSpPr>
          <p:cNvPr id="10" name="Freeform 9">
            <a:extLst>
              <a:ext uri="{FF2B5EF4-FFF2-40B4-BE49-F238E27FC236}">
                <a16:creationId xmlns:a16="http://schemas.microsoft.com/office/drawing/2014/main" id="{C7CFC5F8-B807-4AAA-9706-B43D3DDFEBCA}"/>
              </a:ext>
            </a:extLst>
          </p:cNvPr>
          <p:cNvSpPr/>
          <p:nvPr/>
        </p:nvSpPr>
        <p:spPr>
          <a:xfrm>
            <a:off x="8694421" y="5062222"/>
            <a:ext cx="5565139"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Highest average annual compensation earnable for 36 consecutive months</a:t>
            </a:r>
          </a:p>
        </p:txBody>
      </p:sp>
      <p:sp>
        <p:nvSpPr>
          <p:cNvPr id="11" name="Freeform 10">
            <a:extLst>
              <a:ext uri="{FF2B5EF4-FFF2-40B4-BE49-F238E27FC236}">
                <a16:creationId xmlns:a16="http://schemas.microsoft.com/office/drawing/2014/main" id="{C9080F62-F8D4-4869-8E0F-BB89C08F16DD}"/>
              </a:ext>
            </a:extLst>
          </p:cNvPr>
          <p:cNvSpPr/>
          <p:nvPr/>
        </p:nvSpPr>
        <p:spPr>
          <a:xfrm>
            <a:off x="5760721" y="4914901"/>
            <a:ext cx="2933701"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2720" b="1" dirty="0">
                <a:cs typeface="Arial" panose="020B0604020202020204" pitchFamily="34" charset="0"/>
              </a:rPr>
              <a:t>Final Compensation</a:t>
            </a:r>
          </a:p>
        </p:txBody>
      </p:sp>
      <p:grpSp>
        <p:nvGrpSpPr>
          <p:cNvPr id="14" name="Group 26">
            <a:extLst>
              <a:ext uri="{FF2B5EF4-FFF2-40B4-BE49-F238E27FC236}">
                <a16:creationId xmlns:a16="http://schemas.microsoft.com/office/drawing/2014/main" id="{A41DAC3A-262C-4CAA-B97C-75F9837C165E}"/>
              </a:ext>
            </a:extLst>
          </p:cNvPr>
          <p:cNvGrpSpPr>
            <a:grpSpLocks/>
          </p:cNvGrpSpPr>
          <p:nvPr/>
        </p:nvGrpSpPr>
        <p:grpSpPr bwMode="auto">
          <a:xfrm>
            <a:off x="6158864" y="6780614"/>
            <a:ext cx="7315200" cy="1097280"/>
            <a:chOff x="0" y="1862"/>
            <a:chExt cx="1833829" cy="1229469"/>
          </a:xfrm>
          <a:solidFill>
            <a:srgbClr val="5D354E"/>
          </a:solidFill>
        </p:grpSpPr>
        <p:sp>
          <p:nvSpPr>
            <p:cNvPr id="15" name="Rounded Rectangle 14">
              <a:extLst>
                <a:ext uri="{FF2B5EF4-FFF2-40B4-BE49-F238E27FC236}">
                  <a16:creationId xmlns:a16="http://schemas.microsoft.com/office/drawing/2014/main" id="{6FE8DCFE-5FBB-4E28-A57E-188E2F29699E}"/>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16AACF2B-1A31-4608-B607-303CF51E152F}"/>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200" b="1" dirty="0">
                  <a:cs typeface="Arial" panose="020B0604020202020204" pitchFamily="34" charset="0"/>
                </a:rPr>
                <a:t>Monthly  Retirement Benefit </a:t>
              </a:r>
            </a:p>
          </p:txBody>
        </p:sp>
      </p:grpSp>
      <p:sp>
        <p:nvSpPr>
          <p:cNvPr id="22" name="Freeform 21">
            <a:extLst>
              <a:ext uri="{FF2B5EF4-FFF2-40B4-BE49-F238E27FC236}">
                <a16:creationId xmlns:a16="http://schemas.microsoft.com/office/drawing/2014/main" id="{006A3B40-F211-48C3-8F14-B906ADCAD803}"/>
              </a:ext>
            </a:extLst>
          </p:cNvPr>
          <p:cNvSpPr/>
          <p:nvPr/>
        </p:nvSpPr>
        <p:spPr>
          <a:xfrm>
            <a:off x="8628382" y="1958087"/>
            <a:ext cx="5631178"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3 years + 32 more by retirement</a:t>
            </a:r>
          </a:p>
        </p:txBody>
      </p:sp>
      <p:sp>
        <p:nvSpPr>
          <p:cNvPr id="23" name="Freeform 22">
            <a:extLst>
              <a:ext uri="{FF2B5EF4-FFF2-40B4-BE49-F238E27FC236}">
                <a16:creationId xmlns:a16="http://schemas.microsoft.com/office/drawing/2014/main" id="{8AB7362A-EACA-45D5-B786-5550924F4C6F}"/>
              </a:ext>
            </a:extLst>
          </p:cNvPr>
          <p:cNvSpPr/>
          <p:nvPr/>
        </p:nvSpPr>
        <p:spPr>
          <a:xfrm>
            <a:off x="5748022" y="1813560"/>
            <a:ext cx="2933701"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35</a:t>
            </a:r>
          </a:p>
        </p:txBody>
      </p:sp>
      <p:sp>
        <p:nvSpPr>
          <p:cNvPr id="24" name="Freeform 23">
            <a:extLst>
              <a:ext uri="{FF2B5EF4-FFF2-40B4-BE49-F238E27FC236}">
                <a16:creationId xmlns:a16="http://schemas.microsoft.com/office/drawing/2014/main" id="{2F1A3A01-B6DC-4D7F-9BC6-3CCB604D4F61}"/>
              </a:ext>
            </a:extLst>
          </p:cNvPr>
          <p:cNvSpPr/>
          <p:nvPr/>
        </p:nvSpPr>
        <p:spPr>
          <a:xfrm>
            <a:off x="8694422" y="3522981"/>
            <a:ext cx="549148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2% at 62</a:t>
            </a:r>
          </a:p>
        </p:txBody>
      </p:sp>
      <p:sp>
        <p:nvSpPr>
          <p:cNvPr id="25" name="Freeform 24">
            <a:extLst>
              <a:ext uri="{FF2B5EF4-FFF2-40B4-BE49-F238E27FC236}">
                <a16:creationId xmlns:a16="http://schemas.microsoft.com/office/drawing/2014/main" id="{8E406C94-D2C5-4B19-A729-FC481D85A264}"/>
              </a:ext>
            </a:extLst>
          </p:cNvPr>
          <p:cNvSpPr/>
          <p:nvPr/>
        </p:nvSpPr>
        <p:spPr>
          <a:xfrm>
            <a:off x="5748024" y="3364799"/>
            <a:ext cx="2933701"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.0200</a:t>
            </a:r>
          </a:p>
        </p:txBody>
      </p:sp>
      <p:sp>
        <p:nvSpPr>
          <p:cNvPr id="12" name="Multiply 11">
            <a:extLst>
              <a:ext uri="{FF2B5EF4-FFF2-40B4-BE49-F238E27FC236}">
                <a16:creationId xmlns:a16="http://schemas.microsoft.com/office/drawing/2014/main" id="{77576F2B-9408-46E0-A7E4-DCAF9DFCBDE5}"/>
              </a:ext>
            </a:extLst>
          </p:cNvPr>
          <p:cNvSpPr/>
          <p:nvPr/>
        </p:nvSpPr>
        <p:spPr>
          <a:xfrm>
            <a:off x="6797040" y="3004821"/>
            <a:ext cx="731520" cy="54864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solidFill>
                <a:schemeClr val="tx1"/>
              </a:solidFill>
            </a:endParaRPr>
          </a:p>
        </p:txBody>
      </p:sp>
      <p:sp>
        <p:nvSpPr>
          <p:cNvPr id="26" name="Freeform 25">
            <a:extLst>
              <a:ext uri="{FF2B5EF4-FFF2-40B4-BE49-F238E27FC236}">
                <a16:creationId xmlns:a16="http://schemas.microsoft.com/office/drawing/2014/main" id="{ECA99D7C-EF6E-4705-98FE-506B1F1C81A6}"/>
              </a:ext>
            </a:extLst>
          </p:cNvPr>
          <p:cNvSpPr/>
          <p:nvPr/>
        </p:nvSpPr>
        <p:spPr>
          <a:xfrm>
            <a:off x="8715980" y="5055292"/>
            <a:ext cx="5557520"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($61,800 + $60,600 + $59,400) / 36</a:t>
            </a:r>
          </a:p>
        </p:txBody>
      </p:sp>
      <p:sp>
        <p:nvSpPr>
          <p:cNvPr id="27" name="Freeform 26">
            <a:extLst>
              <a:ext uri="{FF2B5EF4-FFF2-40B4-BE49-F238E27FC236}">
                <a16:creationId xmlns:a16="http://schemas.microsoft.com/office/drawing/2014/main" id="{B7F1F686-17E4-4EC2-88ED-074181088FE5}"/>
              </a:ext>
            </a:extLst>
          </p:cNvPr>
          <p:cNvSpPr/>
          <p:nvPr/>
        </p:nvSpPr>
        <p:spPr>
          <a:xfrm>
            <a:off x="5768339" y="4913062"/>
            <a:ext cx="2933701"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4480" b="1" dirty="0">
                <a:cs typeface="Arial" panose="020B0604020202020204" pitchFamily="34" charset="0"/>
              </a:rPr>
              <a:t>$5,050</a:t>
            </a:r>
          </a:p>
        </p:txBody>
      </p:sp>
      <p:sp>
        <p:nvSpPr>
          <p:cNvPr id="13" name="Multiply 12">
            <a:extLst>
              <a:ext uri="{FF2B5EF4-FFF2-40B4-BE49-F238E27FC236}">
                <a16:creationId xmlns:a16="http://schemas.microsoft.com/office/drawing/2014/main" id="{AC70AEDF-E273-4D53-AFF7-D2F392E4555D}"/>
              </a:ext>
            </a:extLst>
          </p:cNvPr>
          <p:cNvSpPr/>
          <p:nvPr/>
        </p:nvSpPr>
        <p:spPr>
          <a:xfrm>
            <a:off x="6797040" y="4559301"/>
            <a:ext cx="731520" cy="54864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solidFill>
                <a:schemeClr val="tx1"/>
              </a:solidFill>
            </a:endParaRPr>
          </a:p>
        </p:txBody>
      </p:sp>
      <p:grpSp>
        <p:nvGrpSpPr>
          <p:cNvPr id="29" name="Group 26">
            <a:extLst>
              <a:ext uri="{FF2B5EF4-FFF2-40B4-BE49-F238E27FC236}">
                <a16:creationId xmlns:a16="http://schemas.microsoft.com/office/drawing/2014/main" id="{0263F6CF-E11D-47D3-88E8-63D219DE2EDD}"/>
              </a:ext>
            </a:extLst>
          </p:cNvPr>
          <p:cNvGrpSpPr>
            <a:grpSpLocks/>
          </p:cNvGrpSpPr>
          <p:nvPr/>
        </p:nvGrpSpPr>
        <p:grpSpPr bwMode="auto">
          <a:xfrm>
            <a:off x="6158863" y="6753860"/>
            <a:ext cx="7315200" cy="1309568"/>
            <a:chOff x="0" y="1862"/>
            <a:chExt cx="1833829" cy="1467332"/>
          </a:xfrm>
          <a:solidFill>
            <a:srgbClr val="505F8B"/>
          </a:solidFill>
        </p:grpSpPr>
        <p:sp>
          <p:nvSpPr>
            <p:cNvPr id="30" name="Rounded Rectangle 29">
              <a:extLst>
                <a:ext uri="{FF2B5EF4-FFF2-40B4-BE49-F238E27FC236}">
                  <a16:creationId xmlns:a16="http://schemas.microsoft.com/office/drawing/2014/main" id="{CD22ADED-75AE-4B8F-AC6F-F06589E69743}"/>
                </a:ext>
              </a:extLst>
            </p:cNvPr>
            <p:cNvSpPr/>
            <p:nvPr/>
          </p:nvSpPr>
          <p:spPr>
            <a:xfrm>
              <a:off x="0" y="1862"/>
              <a:ext cx="1833829" cy="1467332"/>
            </a:xfrm>
            <a:prstGeom prst="roundRect">
              <a:avLst/>
            </a:pr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a:extLst>
                <a:ext uri="{FF2B5EF4-FFF2-40B4-BE49-F238E27FC236}">
                  <a16:creationId xmlns:a16="http://schemas.microsoft.com/office/drawing/2014/main" id="{52B574A9-9BD0-48A5-9DEF-0F4ACBD76C47}"/>
                </a:ext>
              </a:extLst>
            </p:cNvPr>
            <p:cNvSpPr/>
            <p:nvPr/>
          </p:nvSpPr>
          <p:spPr>
            <a:xfrm>
              <a:off x="59854" y="61629"/>
              <a:ext cx="1714121" cy="1407565"/>
            </a:xfrm>
            <a:prstGeom prst="rect">
              <a:avLst/>
            </a:prstGeom>
            <a:solidFill>
              <a:schemeClr val="bg1">
                <a:lumMod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ts val="960"/>
                </a:spcAft>
                <a:defRPr/>
              </a:pPr>
              <a:r>
                <a:rPr lang="en-US" sz="4480" b="1" dirty="0">
                  <a:cs typeface="Arial" panose="020B0604020202020204" pitchFamily="34" charset="0"/>
                </a:rPr>
                <a:t>$3,535</a:t>
              </a:r>
            </a:p>
            <a:p>
              <a:pPr algn="ctr" defTabSz="1422400">
                <a:lnSpc>
                  <a:spcPct val="90000"/>
                </a:lnSpc>
                <a:spcAft>
                  <a:spcPts val="960"/>
                </a:spcAft>
                <a:defRPr/>
              </a:pPr>
              <a:r>
                <a:rPr lang="en-US" sz="3200" b="1" dirty="0">
                  <a:cs typeface="Arial" panose="020B0604020202020204" pitchFamily="34" charset="0"/>
                </a:rPr>
                <a:t>Monthly  Retirement Benefit </a:t>
              </a:r>
            </a:p>
          </p:txBody>
        </p:sp>
      </p:grpSp>
      <p:sp>
        <p:nvSpPr>
          <p:cNvPr id="32" name="Content Placeholder 2">
            <a:extLst>
              <a:ext uri="{FF2B5EF4-FFF2-40B4-BE49-F238E27FC236}">
                <a16:creationId xmlns:a16="http://schemas.microsoft.com/office/drawing/2014/main" id="{928359A5-E129-446F-9C8E-04E4FDC52B14}"/>
              </a:ext>
            </a:extLst>
          </p:cNvPr>
          <p:cNvSpPr txBox="1">
            <a:spLocks/>
          </p:cNvSpPr>
          <p:nvPr/>
        </p:nvSpPr>
        <p:spPr>
          <a:xfrm>
            <a:off x="381001" y="1851661"/>
            <a:ext cx="71628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33" name="Content Placeholder 2">
            <a:extLst>
              <a:ext uri="{FF2B5EF4-FFF2-40B4-BE49-F238E27FC236}">
                <a16:creationId xmlns:a16="http://schemas.microsoft.com/office/drawing/2014/main" id="{2C365211-748C-4E70-A690-0B2D4E759D9D}"/>
              </a:ext>
            </a:extLst>
          </p:cNvPr>
          <p:cNvSpPr txBox="1">
            <a:spLocks/>
          </p:cNvSpPr>
          <p:nvPr/>
        </p:nvSpPr>
        <p:spPr>
          <a:xfrm>
            <a:off x="1178560" y="1861821"/>
            <a:ext cx="4381501" cy="3431539"/>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Use the </a:t>
            </a:r>
            <a:r>
              <a:rPr lang="en-US" sz="4000" i="1" dirty="0">
                <a:solidFill>
                  <a:schemeClr val="tx1"/>
                </a:solidFill>
                <a:cs typeface="Arial" panose="020B0604020202020204" pitchFamily="34" charset="0"/>
              </a:rPr>
              <a:t>Retirement Benefits Calculator </a:t>
            </a:r>
            <a:r>
              <a:rPr lang="en-US" sz="4000" dirty="0">
                <a:solidFill>
                  <a:schemeClr val="tx1"/>
                </a:solidFill>
                <a:cs typeface="Arial" panose="020B0604020202020204" pitchFamily="34" charset="0"/>
              </a:rPr>
              <a:t>at CalSTRS.com to estimate your benefit.</a:t>
            </a:r>
            <a:endParaRPr lang="en-US" sz="4000" i="1" dirty="0">
              <a:solidFill>
                <a:schemeClr val="tx1"/>
              </a:solidFill>
              <a:cs typeface="Arial" panose="020B0604020202020204" pitchFamily="34" charset="0"/>
            </a:endParaRPr>
          </a:p>
        </p:txBody>
      </p:sp>
      <p:sp>
        <p:nvSpPr>
          <p:cNvPr id="28" name="TextBox 2">
            <a:extLst>
              <a:ext uri="{FF2B5EF4-FFF2-40B4-BE49-F238E27FC236}">
                <a16:creationId xmlns:a16="http://schemas.microsoft.com/office/drawing/2014/main" id="{1385B098-91B4-4E10-994E-DB2E44B32AB1}"/>
              </a:ext>
            </a:extLst>
          </p:cNvPr>
          <p:cNvSpPr txBox="1">
            <a:spLocks noChangeArrowheads="1"/>
          </p:cNvSpPr>
          <p:nvPr/>
        </p:nvSpPr>
        <p:spPr bwMode="auto">
          <a:xfrm>
            <a:off x="11562080" y="439239"/>
            <a:ext cx="2664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4</a:t>
            </a:r>
          </a:p>
        </p:txBody>
      </p:sp>
      <p:sp>
        <p:nvSpPr>
          <p:cNvPr id="34" name="Title 1">
            <a:extLst>
              <a:ext uri="{FF2B5EF4-FFF2-40B4-BE49-F238E27FC236}">
                <a16:creationId xmlns:a16="http://schemas.microsoft.com/office/drawing/2014/main" id="{5F515C03-64A0-4FBF-8A8D-37F3054FB9BD}"/>
              </a:ext>
            </a:extLst>
          </p:cNvPr>
          <p:cNvSpPr>
            <a:spLocks noGrp="1"/>
          </p:cNvSpPr>
          <p:nvPr>
            <p:ph type="title"/>
          </p:nvPr>
        </p:nvSpPr>
        <p:spPr>
          <a:xfrm>
            <a:off x="320041" y="285182"/>
            <a:ext cx="11242039" cy="1016000"/>
          </a:xfrm>
        </p:spPr>
        <p:txBody>
          <a:bodyPr>
            <a:noAutofit/>
          </a:bodyPr>
          <a:lstStyle/>
          <a:p>
            <a:pPr defTabSz="411406">
              <a:defRPr/>
            </a:pPr>
            <a:r>
              <a:rPr lang="en-US" sz="6600" b="1" dirty="0">
                <a:solidFill>
                  <a:schemeClr val="bg1"/>
                </a:solidFill>
                <a:latin typeface="+mn-lt"/>
              </a:rPr>
              <a:t>Laura’s Retirement Benefit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2" grpId="0" animBg="1"/>
      <p:bldP spid="23" grpId="0" animBg="1"/>
      <p:bldP spid="24" grpId="0" animBg="1"/>
      <p:bldP spid="25" grpId="0" animBg="1"/>
      <p:bldP spid="26" grpId="0" animBg="1"/>
      <p:bldP spid="27" grpId="0" animBg="1"/>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2006122"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5:</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Additional Income Sources</a:t>
            </a:r>
          </a:p>
        </p:txBody>
      </p:sp>
    </p:spTree>
    <p:extLst>
      <p:ext uri="{BB962C8B-B14F-4D97-AF65-F5344CB8AC3E}">
        <p14:creationId xmlns:p14="http://schemas.microsoft.com/office/powerpoint/2010/main" val="308607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9162-A521-4D28-BA48-B1BB7F167B62}"/>
              </a:ext>
            </a:extLst>
          </p:cNvPr>
          <p:cNvSpPr>
            <a:spLocks noGrp="1"/>
          </p:cNvSpPr>
          <p:nvPr>
            <p:ph type="title"/>
          </p:nvPr>
        </p:nvSpPr>
        <p:spPr>
          <a:xfrm>
            <a:off x="215898" y="302512"/>
            <a:ext cx="11305542" cy="1015749"/>
          </a:xfrm>
        </p:spPr>
        <p:txBody>
          <a:bodyPr>
            <a:noAutofit/>
          </a:bodyPr>
          <a:lstStyle/>
          <a:p>
            <a:pPr defTabSz="411406">
              <a:defRPr/>
            </a:pPr>
            <a:r>
              <a:rPr lang="en-US" sz="6000" b="1" dirty="0">
                <a:solidFill>
                  <a:schemeClr val="bg1"/>
                </a:solidFill>
                <a:latin typeface="+mn-lt"/>
              </a:rPr>
              <a:t>Increase Your Monthly Benefit </a:t>
            </a:r>
          </a:p>
        </p:txBody>
      </p:sp>
      <p:cxnSp>
        <p:nvCxnSpPr>
          <p:cNvPr id="6" name="Straight Connector 5">
            <a:extLst>
              <a:ext uri="{FF2B5EF4-FFF2-40B4-BE49-F238E27FC236}">
                <a16:creationId xmlns:a16="http://schemas.microsoft.com/office/drawing/2014/main" id="{B28FAD7D-88A8-41BD-A5C7-A9EA4C9E7077}"/>
              </a:ext>
            </a:extLst>
          </p:cNvPr>
          <p:cNvCxnSpPr>
            <a:cxnSpLocks/>
          </p:cNvCxnSpPr>
          <p:nvPr/>
        </p:nvCxnSpPr>
        <p:spPr>
          <a:xfrm>
            <a:off x="4889687" y="6672581"/>
            <a:ext cx="9499415"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EA2C030F-E374-4051-A5E3-EEFEFD17D829}"/>
              </a:ext>
            </a:extLst>
          </p:cNvPr>
          <p:cNvSpPr/>
          <p:nvPr/>
        </p:nvSpPr>
        <p:spPr>
          <a:xfrm>
            <a:off x="8827008" y="2026920"/>
            <a:ext cx="560781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2880" b="1" dirty="0">
                <a:cs typeface="Arial" panose="020B0604020202020204" pitchFamily="34" charset="0"/>
              </a:rPr>
              <a:t>Work longer</a:t>
            </a:r>
          </a:p>
          <a:p>
            <a:pPr lvl="1" indent="-457200" defTabSz="1280160">
              <a:lnSpc>
                <a:spcPct val="90000"/>
              </a:lnSpc>
              <a:spcAft>
                <a:spcPct val="15000"/>
              </a:spcAft>
              <a:buFont typeface="Wingdings" panose="05000000000000000000" pitchFamily="2" charset="2"/>
              <a:buChar char="Ø"/>
              <a:defRPr/>
            </a:pPr>
            <a:r>
              <a:rPr lang="en-US" sz="2880" b="1" dirty="0">
                <a:cs typeface="Arial" panose="020B0604020202020204" pitchFamily="34" charset="0"/>
              </a:rPr>
              <a:t>Purchase service credit</a:t>
            </a:r>
          </a:p>
        </p:txBody>
      </p:sp>
      <p:sp>
        <p:nvSpPr>
          <p:cNvPr id="8" name="Freeform 7">
            <a:extLst>
              <a:ext uri="{FF2B5EF4-FFF2-40B4-BE49-F238E27FC236}">
                <a16:creationId xmlns:a16="http://schemas.microsoft.com/office/drawing/2014/main" id="{BB51725F-65B9-4E19-99D7-2A9F62CDFF96}"/>
              </a:ext>
            </a:extLst>
          </p:cNvPr>
          <p:cNvSpPr/>
          <p:nvPr/>
        </p:nvSpPr>
        <p:spPr>
          <a:xfrm>
            <a:off x="5486401" y="1879600"/>
            <a:ext cx="3589022" cy="1475741"/>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Service Credit</a:t>
            </a:r>
          </a:p>
        </p:txBody>
      </p:sp>
      <p:sp>
        <p:nvSpPr>
          <p:cNvPr id="9" name="Freeform 8">
            <a:extLst>
              <a:ext uri="{FF2B5EF4-FFF2-40B4-BE49-F238E27FC236}">
                <a16:creationId xmlns:a16="http://schemas.microsoft.com/office/drawing/2014/main" id="{261FDB4F-3B77-4211-BE0D-F153A0F61AB3}"/>
              </a:ext>
            </a:extLst>
          </p:cNvPr>
          <p:cNvSpPr/>
          <p:nvPr/>
        </p:nvSpPr>
        <p:spPr>
          <a:xfrm>
            <a:off x="8827008" y="3576320"/>
            <a:ext cx="560781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2880" b="1" dirty="0">
                <a:cs typeface="Arial" panose="020B0604020202020204" pitchFamily="34" charset="0"/>
              </a:rPr>
              <a:t>Retire later</a:t>
            </a:r>
          </a:p>
        </p:txBody>
      </p:sp>
      <p:sp>
        <p:nvSpPr>
          <p:cNvPr id="10" name="Freeform 9">
            <a:extLst>
              <a:ext uri="{FF2B5EF4-FFF2-40B4-BE49-F238E27FC236}">
                <a16:creationId xmlns:a16="http://schemas.microsoft.com/office/drawing/2014/main" id="{92D90F8B-17EF-4559-B019-1E647CB73979}"/>
              </a:ext>
            </a:extLst>
          </p:cNvPr>
          <p:cNvSpPr/>
          <p:nvPr/>
        </p:nvSpPr>
        <p:spPr>
          <a:xfrm>
            <a:off x="5486401" y="3426462"/>
            <a:ext cx="3589022"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Age Factor</a:t>
            </a:r>
          </a:p>
        </p:txBody>
      </p:sp>
      <p:sp>
        <p:nvSpPr>
          <p:cNvPr id="11" name="Freeform 10">
            <a:extLst>
              <a:ext uri="{FF2B5EF4-FFF2-40B4-BE49-F238E27FC236}">
                <a16:creationId xmlns:a16="http://schemas.microsoft.com/office/drawing/2014/main" id="{566E61E7-CDC3-42AD-8D62-7062D7A12946}"/>
              </a:ext>
            </a:extLst>
          </p:cNvPr>
          <p:cNvSpPr/>
          <p:nvPr/>
        </p:nvSpPr>
        <p:spPr>
          <a:xfrm>
            <a:off x="8827008" y="5125720"/>
            <a:ext cx="5607810" cy="1181101"/>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2880" b="1" dirty="0">
                <a:cs typeface="Arial" panose="020B0604020202020204" pitchFamily="34" charset="0"/>
              </a:rPr>
              <a:t>Work at higher pay rates</a:t>
            </a:r>
          </a:p>
        </p:txBody>
      </p:sp>
      <p:sp>
        <p:nvSpPr>
          <p:cNvPr id="12" name="Freeform 11">
            <a:extLst>
              <a:ext uri="{FF2B5EF4-FFF2-40B4-BE49-F238E27FC236}">
                <a16:creationId xmlns:a16="http://schemas.microsoft.com/office/drawing/2014/main" id="{B2DBFAE5-9CD0-4D6F-9E2E-F2A63227AD86}"/>
              </a:ext>
            </a:extLst>
          </p:cNvPr>
          <p:cNvSpPr/>
          <p:nvPr/>
        </p:nvSpPr>
        <p:spPr>
          <a:xfrm>
            <a:off x="5486401" y="5017771"/>
            <a:ext cx="3589022"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600" b="1" dirty="0">
                <a:cs typeface="Arial" panose="020B0604020202020204" pitchFamily="34" charset="0"/>
              </a:rPr>
              <a:t>Final Compensation</a:t>
            </a:r>
          </a:p>
        </p:txBody>
      </p:sp>
      <p:sp>
        <p:nvSpPr>
          <p:cNvPr id="13" name="Multiply 12">
            <a:extLst>
              <a:ext uri="{FF2B5EF4-FFF2-40B4-BE49-F238E27FC236}">
                <a16:creationId xmlns:a16="http://schemas.microsoft.com/office/drawing/2014/main" id="{39906587-2EDB-458F-AEAB-5589F2319017}"/>
              </a:ext>
            </a:extLst>
          </p:cNvPr>
          <p:cNvSpPr/>
          <p:nvPr/>
        </p:nvSpPr>
        <p:spPr>
          <a:xfrm>
            <a:off x="6731093" y="3096261"/>
            <a:ext cx="851223"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sp>
        <p:nvSpPr>
          <p:cNvPr id="14" name="Multiply 13">
            <a:extLst>
              <a:ext uri="{FF2B5EF4-FFF2-40B4-BE49-F238E27FC236}">
                <a16:creationId xmlns:a16="http://schemas.microsoft.com/office/drawing/2014/main" id="{96FB7CD5-9DB4-4478-8356-38B65C456B97}"/>
              </a:ext>
            </a:extLst>
          </p:cNvPr>
          <p:cNvSpPr/>
          <p:nvPr/>
        </p:nvSpPr>
        <p:spPr>
          <a:xfrm>
            <a:off x="6731093" y="4663442"/>
            <a:ext cx="851223"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nvGrpSpPr>
          <p:cNvPr id="15" name="Group 26">
            <a:extLst>
              <a:ext uri="{FF2B5EF4-FFF2-40B4-BE49-F238E27FC236}">
                <a16:creationId xmlns:a16="http://schemas.microsoft.com/office/drawing/2014/main" id="{AB7F07A8-8EFA-4F9F-9EA9-44D0A364DEFB}"/>
              </a:ext>
            </a:extLst>
          </p:cNvPr>
          <p:cNvGrpSpPr>
            <a:grpSpLocks/>
          </p:cNvGrpSpPr>
          <p:nvPr/>
        </p:nvGrpSpPr>
        <p:grpSpPr bwMode="auto">
          <a:xfrm>
            <a:off x="5063914" y="6845048"/>
            <a:ext cx="8512232" cy="1097280"/>
            <a:chOff x="0" y="1862"/>
            <a:chExt cx="1833829" cy="1229469"/>
          </a:xfrm>
          <a:solidFill>
            <a:srgbClr val="5D354E"/>
          </a:solidFill>
        </p:grpSpPr>
        <p:sp>
          <p:nvSpPr>
            <p:cNvPr id="16" name="Rounded Rectangle 15">
              <a:extLst>
                <a:ext uri="{FF2B5EF4-FFF2-40B4-BE49-F238E27FC236}">
                  <a16:creationId xmlns:a16="http://schemas.microsoft.com/office/drawing/2014/main" id="{3BD95FD5-B503-4486-B90C-36A31F4D243F}"/>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75ABF3B9-2252-4BB5-8A12-8D251977A0BD}"/>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4000" b="1" dirty="0">
                  <a:cs typeface="Arial" panose="020B0604020202020204" pitchFamily="34" charset="0"/>
                </a:rPr>
                <a:t>Monthly  Retirement Benefit </a:t>
              </a:r>
            </a:p>
          </p:txBody>
        </p:sp>
      </p:grpSp>
      <p:sp>
        <p:nvSpPr>
          <p:cNvPr id="18" name="Content Placeholder 2">
            <a:extLst>
              <a:ext uri="{FF2B5EF4-FFF2-40B4-BE49-F238E27FC236}">
                <a16:creationId xmlns:a16="http://schemas.microsoft.com/office/drawing/2014/main" id="{CD95FF9A-11E0-4A47-9CE5-487EB66056B2}"/>
              </a:ext>
            </a:extLst>
          </p:cNvPr>
          <p:cNvSpPr txBox="1">
            <a:spLocks/>
          </p:cNvSpPr>
          <p:nvPr/>
        </p:nvSpPr>
        <p:spPr>
          <a:xfrm>
            <a:off x="73662" y="1892301"/>
            <a:ext cx="835659" cy="123952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9" name="Content Placeholder 2">
            <a:extLst>
              <a:ext uri="{FF2B5EF4-FFF2-40B4-BE49-F238E27FC236}">
                <a16:creationId xmlns:a16="http://schemas.microsoft.com/office/drawing/2014/main" id="{B75229B0-EDEA-4ED2-BCF0-4C7C0C3EC60D}"/>
              </a:ext>
            </a:extLst>
          </p:cNvPr>
          <p:cNvSpPr>
            <a:spLocks noGrp="1"/>
          </p:cNvSpPr>
          <p:nvPr>
            <p:ph idx="1"/>
          </p:nvPr>
        </p:nvSpPr>
        <p:spPr>
          <a:xfrm>
            <a:off x="759462" y="1938022"/>
            <a:ext cx="4252145" cy="1366520"/>
          </a:xfrm>
        </p:spPr>
        <p:txBody>
          <a:bodyPr>
            <a:noAutofit/>
          </a:bodyPr>
          <a:lstStyle/>
          <a:p>
            <a:pPr marL="0" indent="0" defTabSz="411406">
              <a:lnSpc>
                <a:spcPct val="100000"/>
              </a:lnSpc>
              <a:buNone/>
              <a:defRPr/>
            </a:pPr>
            <a:r>
              <a:rPr lang="en-US" sz="4000" dirty="0"/>
              <a:t>Read the </a:t>
            </a:r>
            <a:r>
              <a:rPr lang="en-US" sz="4000" i="1" dirty="0"/>
              <a:t>Purchase Additional Service Credit</a:t>
            </a:r>
            <a:r>
              <a:rPr lang="en-US" sz="4000" dirty="0"/>
              <a:t> booklet and use the service credit purchase calculators at CalSTRS.com.</a:t>
            </a:r>
            <a:endParaRPr lang="en-US" sz="4000" i="1" dirty="0"/>
          </a:p>
        </p:txBody>
      </p:sp>
      <p:sp>
        <p:nvSpPr>
          <p:cNvPr id="22" name="TextBox 2">
            <a:extLst>
              <a:ext uri="{FF2B5EF4-FFF2-40B4-BE49-F238E27FC236}">
                <a16:creationId xmlns:a16="http://schemas.microsoft.com/office/drawing/2014/main" id="{4AA669DE-1D75-4896-A2F5-55E7BBE935E8}"/>
              </a:ext>
            </a:extLst>
          </p:cNvPr>
          <p:cNvSpPr txBox="1">
            <a:spLocks noChangeArrowheads="1"/>
          </p:cNvSpPr>
          <p:nvPr/>
        </p:nvSpPr>
        <p:spPr bwMode="auto">
          <a:xfrm>
            <a:off x="11704320" y="439239"/>
            <a:ext cx="252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8" grpId="0"/>
      <p:bldP spid="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D73A97-9E28-4D56-BB71-16BD3CB678DE}"/>
              </a:ext>
            </a:extLst>
          </p:cNvPr>
          <p:cNvGrpSpPr>
            <a:grpSpLocks/>
          </p:cNvGrpSpPr>
          <p:nvPr/>
        </p:nvGrpSpPr>
        <p:grpSpPr bwMode="auto">
          <a:xfrm>
            <a:off x="99061" y="2278382"/>
            <a:ext cx="6134099" cy="5339080"/>
            <a:chOff x="0" y="1899340"/>
            <a:chExt cx="4628263" cy="4447586"/>
          </a:xfrm>
        </p:grpSpPr>
        <p:sp>
          <p:nvSpPr>
            <p:cNvPr id="5" name="Freeform 4">
              <a:extLst>
                <a:ext uri="{FF2B5EF4-FFF2-40B4-BE49-F238E27FC236}">
                  <a16:creationId xmlns:a16="http://schemas.microsoft.com/office/drawing/2014/main" id="{55E13E7E-0488-4E22-9C58-834BFDF687FF}"/>
                </a:ext>
              </a:extLst>
            </p:cNvPr>
            <p:cNvSpPr/>
            <p:nvPr/>
          </p:nvSpPr>
          <p:spPr>
            <a:xfrm>
              <a:off x="180148" y="1899340"/>
              <a:ext cx="4448115" cy="4447586"/>
            </a:xfrm>
            <a:custGeom>
              <a:avLst/>
              <a:gdLst>
                <a:gd name="connsiteX0" fmla="*/ 2223793 w 4447586"/>
                <a:gd name="connsiteY0" fmla="*/ 4447586 h 4447586"/>
                <a:gd name="connsiteX1" fmla="*/ 0 w 4447586"/>
                <a:gd name="connsiteY1" fmla="*/ 2223793 h 4447586"/>
                <a:gd name="connsiteX2" fmla="*/ 2223793 w 4447586"/>
                <a:gd name="connsiteY2" fmla="*/ 0 h 4447586"/>
                <a:gd name="connsiteX3" fmla="*/ 2223793 w 4447586"/>
                <a:gd name="connsiteY3" fmla="*/ 2223793 h 4447586"/>
                <a:gd name="connsiteX4" fmla="*/ 2223793 w 4447586"/>
                <a:gd name="connsiteY4" fmla="*/ 4447586 h 444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7586" h="4447586">
                  <a:moveTo>
                    <a:pt x="2223793" y="4447586"/>
                  </a:moveTo>
                  <a:cubicBezTo>
                    <a:pt x="995626" y="4447586"/>
                    <a:pt x="0" y="3451960"/>
                    <a:pt x="0" y="2223793"/>
                  </a:cubicBezTo>
                  <a:cubicBezTo>
                    <a:pt x="0" y="995626"/>
                    <a:pt x="995626" y="0"/>
                    <a:pt x="2223793" y="0"/>
                  </a:cubicBezTo>
                  <a:lnTo>
                    <a:pt x="2223793" y="2223793"/>
                  </a:lnTo>
                  <a:lnTo>
                    <a:pt x="2223793" y="444758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670" tIns="1191029" rIns="3732507" bIns="1191029" spcCol="1270" anchor="ctr"/>
            <a:lstStyle/>
            <a:p>
              <a:pPr algn="ctr" defTabSz="4622800">
                <a:lnSpc>
                  <a:spcPct val="90000"/>
                </a:lnSpc>
                <a:spcAft>
                  <a:spcPct val="35000"/>
                </a:spcAft>
                <a:defRPr/>
              </a:pPr>
              <a:endParaRPr lang="en-US" sz="10400" dirty="0"/>
            </a:p>
          </p:txBody>
        </p:sp>
        <p:sp>
          <p:nvSpPr>
            <p:cNvPr id="38939" name="Rectangle 5">
              <a:extLst>
                <a:ext uri="{FF2B5EF4-FFF2-40B4-BE49-F238E27FC236}">
                  <a16:creationId xmlns:a16="http://schemas.microsoft.com/office/drawing/2014/main" id="{2F4EF54A-DA42-4BEF-8679-33FE84A5A2B8}"/>
                </a:ext>
              </a:extLst>
            </p:cNvPr>
            <p:cNvSpPr>
              <a:spLocks noChangeArrowheads="1"/>
            </p:cNvSpPr>
            <p:nvPr/>
          </p:nvSpPr>
          <p:spPr bwMode="auto">
            <a:xfrm>
              <a:off x="0" y="2225497"/>
              <a:ext cx="2286000" cy="146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3600" b="1" dirty="0">
                  <a:solidFill>
                    <a:schemeClr val="bg1"/>
                  </a:solidFill>
                </a:rPr>
                <a:t>My </a:t>
              </a:r>
            </a:p>
            <a:p>
              <a:pPr algn="r"/>
              <a:r>
                <a:rPr lang="en-US" altLang="en-US" sz="3600" b="1" dirty="0">
                  <a:solidFill>
                    <a:schemeClr val="bg1"/>
                  </a:solidFill>
                </a:rPr>
                <a:t>CalSTRS </a:t>
              </a:r>
            </a:p>
            <a:p>
              <a:pPr algn="r"/>
              <a:r>
                <a:rPr lang="en-US" altLang="en-US" sz="3600" b="1" dirty="0">
                  <a:solidFill>
                    <a:schemeClr val="bg1"/>
                  </a:solidFill>
                </a:rPr>
                <a:t>benefit</a:t>
              </a:r>
            </a:p>
          </p:txBody>
        </p:sp>
      </p:grpSp>
      <p:sp>
        <p:nvSpPr>
          <p:cNvPr id="10" name="Title 1">
            <a:extLst>
              <a:ext uri="{FF2B5EF4-FFF2-40B4-BE49-F238E27FC236}">
                <a16:creationId xmlns:a16="http://schemas.microsoft.com/office/drawing/2014/main" id="{120388D6-339D-4838-A005-10BA37B0C4DA}"/>
              </a:ext>
            </a:extLst>
          </p:cNvPr>
          <p:cNvSpPr>
            <a:spLocks noGrp="1"/>
          </p:cNvSpPr>
          <p:nvPr>
            <p:ph type="title"/>
          </p:nvPr>
        </p:nvSpPr>
        <p:spPr>
          <a:xfrm>
            <a:off x="337821" y="362652"/>
            <a:ext cx="9324339" cy="861059"/>
          </a:xfrm>
        </p:spPr>
        <p:txBody>
          <a:bodyPr>
            <a:noAutofit/>
          </a:bodyPr>
          <a:lstStyle/>
          <a:p>
            <a:pPr defTabSz="411406">
              <a:defRPr/>
            </a:pPr>
            <a:r>
              <a:rPr lang="en-US" sz="6600" b="1" dirty="0">
                <a:solidFill>
                  <a:schemeClr val="bg1"/>
                </a:solidFill>
                <a:latin typeface="+mn-lt"/>
              </a:rPr>
              <a:t>Replacement Ratio</a:t>
            </a:r>
          </a:p>
        </p:txBody>
      </p:sp>
      <p:sp>
        <p:nvSpPr>
          <p:cNvPr id="29" name="TextBox 2">
            <a:extLst>
              <a:ext uri="{FF2B5EF4-FFF2-40B4-BE49-F238E27FC236}">
                <a16:creationId xmlns:a16="http://schemas.microsoft.com/office/drawing/2014/main" id="{42C3CA9A-73A5-42D5-B5B3-7C9E27DFF24F}"/>
              </a:ext>
            </a:extLst>
          </p:cNvPr>
          <p:cNvSpPr txBox="1">
            <a:spLocks noChangeArrowheads="1"/>
          </p:cNvSpPr>
          <p:nvPr/>
        </p:nvSpPr>
        <p:spPr bwMode="auto">
          <a:xfrm>
            <a:off x="11301984" y="439239"/>
            <a:ext cx="2924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1347754"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1:</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Important Considerations</a:t>
            </a:r>
          </a:p>
        </p:txBody>
      </p:sp>
    </p:spTree>
    <p:extLst>
      <p:ext uri="{BB962C8B-B14F-4D97-AF65-F5344CB8AC3E}">
        <p14:creationId xmlns:p14="http://schemas.microsoft.com/office/powerpoint/2010/main" val="18174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660FE8E-C286-4198-9CAD-DD9B21711A02}"/>
              </a:ext>
            </a:extLst>
          </p:cNvPr>
          <p:cNvGrpSpPr>
            <a:grpSpLocks/>
          </p:cNvGrpSpPr>
          <p:nvPr/>
        </p:nvGrpSpPr>
        <p:grpSpPr bwMode="auto">
          <a:xfrm>
            <a:off x="185421" y="3190242"/>
            <a:ext cx="8641587" cy="3025140"/>
            <a:chOff x="-3308720" y="5881097"/>
            <a:chExt cx="4576166" cy="2520949"/>
          </a:xfrm>
        </p:grpSpPr>
        <p:sp>
          <p:nvSpPr>
            <p:cNvPr id="15" name="Freeform 14">
              <a:extLst>
                <a:ext uri="{FF2B5EF4-FFF2-40B4-BE49-F238E27FC236}">
                  <a16:creationId xmlns:a16="http://schemas.microsoft.com/office/drawing/2014/main" id="{829AFAE9-0800-4161-AB7D-8C022E869B40}"/>
                </a:ext>
              </a:extLst>
            </p:cNvPr>
            <p:cNvSpPr/>
            <p:nvPr/>
          </p:nvSpPr>
          <p:spPr>
            <a:xfrm>
              <a:off x="-1543650" y="7295029"/>
              <a:ext cx="2811096" cy="98213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Percentage based on age at retirement</a:t>
              </a:r>
            </a:p>
          </p:txBody>
        </p:sp>
        <p:sp>
          <p:nvSpPr>
            <p:cNvPr id="16" name="Freeform 15">
              <a:extLst>
                <a:ext uri="{FF2B5EF4-FFF2-40B4-BE49-F238E27FC236}">
                  <a16:creationId xmlns:a16="http://schemas.microsoft.com/office/drawing/2014/main" id="{A159E5A6-B990-4A32-8BE7-1D33181C306D}"/>
                </a:ext>
              </a:extLst>
            </p:cNvPr>
            <p:cNvSpPr/>
            <p:nvPr/>
          </p:nvSpPr>
          <p:spPr>
            <a:xfrm>
              <a:off x="-1543650" y="6013571"/>
              <a:ext cx="2788874" cy="98424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Time worked and contributed</a:t>
              </a:r>
            </a:p>
          </p:txBody>
        </p:sp>
        <p:sp>
          <p:nvSpPr>
            <p:cNvPr id="17" name="Freeform 16">
              <a:extLst>
                <a:ext uri="{FF2B5EF4-FFF2-40B4-BE49-F238E27FC236}">
                  <a16:creationId xmlns:a16="http://schemas.microsoft.com/office/drawing/2014/main" id="{4738CE81-A661-43B2-B47A-3819E53CC9FA}"/>
                </a:ext>
              </a:extLst>
            </p:cNvPr>
            <p:cNvSpPr/>
            <p:nvPr/>
          </p:nvSpPr>
          <p:spPr>
            <a:xfrm>
              <a:off x="-3308720" y="5881097"/>
              <a:ext cx="1769831" cy="1229784"/>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Service Credit</a:t>
              </a:r>
            </a:p>
          </p:txBody>
        </p:sp>
        <p:sp>
          <p:nvSpPr>
            <p:cNvPr id="18" name="Freeform 17">
              <a:extLst>
                <a:ext uri="{FF2B5EF4-FFF2-40B4-BE49-F238E27FC236}">
                  <a16:creationId xmlns:a16="http://schemas.microsoft.com/office/drawing/2014/main" id="{CA67C6AB-98C5-4CBC-8669-2058179938EB}"/>
                </a:ext>
              </a:extLst>
            </p:cNvPr>
            <p:cNvSpPr/>
            <p:nvPr/>
          </p:nvSpPr>
          <p:spPr>
            <a:xfrm>
              <a:off x="-3308720" y="7172262"/>
              <a:ext cx="1769831" cy="1229784"/>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Age Factor</a:t>
              </a:r>
            </a:p>
          </p:txBody>
        </p:sp>
        <p:sp>
          <p:nvSpPr>
            <p:cNvPr id="19" name="Multiply 18">
              <a:extLst>
                <a:ext uri="{FF2B5EF4-FFF2-40B4-BE49-F238E27FC236}">
                  <a16:creationId xmlns:a16="http://schemas.microsoft.com/office/drawing/2014/main" id="{593999AF-EC78-4DF6-B359-6E65790BB160}"/>
                </a:ext>
              </a:extLst>
            </p:cNvPr>
            <p:cNvSpPr/>
            <p:nvPr/>
          </p:nvSpPr>
          <p:spPr>
            <a:xfrm>
              <a:off x="-2646025" y="6882281"/>
              <a:ext cx="439680"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sp>
        <p:nvSpPr>
          <p:cNvPr id="29" name="TextBox 2">
            <a:extLst>
              <a:ext uri="{FF2B5EF4-FFF2-40B4-BE49-F238E27FC236}">
                <a16:creationId xmlns:a16="http://schemas.microsoft.com/office/drawing/2014/main" id="{42C3CA9A-73A5-42D5-B5B3-7C9E27DFF24F}"/>
              </a:ext>
            </a:extLst>
          </p:cNvPr>
          <p:cNvSpPr txBox="1">
            <a:spLocks noChangeArrowheads="1"/>
          </p:cNvSpPr>
          <p:nvPr/>
        </p:nvSpPr>
        <p:spPr bwMode="auto">
          <a:xfrm>
            <a:off x="11460480" y="439239"/>
            <a:ext cx="2766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30" name="Title 1">
            <a:extLst>
              <a:ext uri="{FF2B5EF4-FFF2-40B4-BE49-F238E27FC236}">
                <a16:creationId xmlns:a16="http://schemas.microsoft.com/office/drawing/2014/main" id="{86E7E55D-8303-4889-8852-FDBBA1E58D78}"/>
              </a:ext>
            </a:extLst>
          </p:cNvPr>
          <p:cNvSpPr txBox="1">
            <a:spLocks/>
          </p:cNvSpPr>
          <p:nvPr/>
        </p:nvSpPr>
        <p:spPr>
          <a:xfrm>
            <a:off x="337821" y="362652"/>
            <a:ext cx="9324339" cy="8610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1406">
              <a:defRPr/>
            </a:pPr>
            <a:r>
              <a:rPr lang="en-US" sz="6600" b="1" dirty="0">
                <a:solidFill>
                  <a:schemeClr val="bg1"/>
                </a:solidFill>
                <a:latin typeface="+mn-lt"/>
              </a:rPr>
              <a:t>Replacement Ratio</a:t>
            </a:r>
          </a:p>
        </p:txBody>
      </p:sp>
    </p:spTree>
    <p:extLst>
      <p:ext uri="{BB962C8B-B14F-4D97-AF65-F5344CB8AC3E}">
        <p14:creationId xmlns:p14="http://schemas.microsoft.com/office/powerpoint/2010/main" val="2736474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2239E99-64D0-43C0-9FF7-29AC021041AA}"/>
              </a:ext>
            </a:extLst>
          </p:cNvPr>
          <p:cNvGrpSpPr>
            <a:grpSpLocks/>
          </p:cNvGrpSpPr>
          <p:nvPr/>
        </p:nvGrpSpPr>
        <p:grpSpPr bwMode="auto">
          <a:xfrm>
            <a:off x="121920" y="3230881"/>
            <a:ext cx="7373621" cy="3025141"/>
            <a:chOff x="1867003" y="-1330517"/>
            <a:chExt cx="4607346" cy="2520950"/>
          </a:xfrm>
        </p:grpSpPr>
        <p:sp>
          <p:nvSpPr>
            <p:cNvPr id="20" name="Freeform 19">
              <a:extLst>
                <a:ext uri="{FF2B5EF4-FFF2-40B4-BE49-F238E27FC236}">
                  <a16:creationId xmlns:a16="http://schemas.microsoft.com/office/drawing/2014/main" id="{635D7258-7E47-404A-A7CA-AF6EB5DDEAE8}"/>
                </a:ext>
              </a:extLst>
            </p:cNvPr>
            <p:cNvSpPr/>
            <p:nvPr/>
          </p:nvSpPr>
          <p:spPr>
            <a:xfrm>
              <a:off x="3688199" y="-1206692"/>
              <a:ext cx="2782183" cy="98213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3 years + 32 more by retirement</a:t>
              </a:r>
            </a:p>
          </p:txBody>
        </p:sp>
        <p:sp>
          <p:nvSpPr>
            <p:cNvPr id="21" name="Freeform 20">
              <a:extLst>
                <a:ext uri="{FF2B5EF4-FFF2-40B4-BE49-F238E27FC236}">
                  <a16:creationId xmlns:a16="http://schemas.microsoft.com/office/drawing/2014/main" id="{A2F9FA94-A6EB-4ED5-9886-3CF3295C4AB2}"/>
                </a:ext>
              </a:extLst>
            </p:cNvPr>
            <p:cNvSpPr/>
            <p:nvPr/>
          </p:nvSpPr>
          <p:spPr>
            <a:xfrm>
              <a:off x="1867003" y="-1330517"/>
              <a:ext cx="1833099" cy="1229784"/>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35</a:t>
              </a:r>
            </a:p>
          </p:txBody>
        </p:sp>
        <p:sp>
          <p:nvSpPr>
            <p:cNvPr id="22" name="Freeform 21">
              <a:extLst>
                <a:ext uri="{FF2B5EF4-FFF2-40B4-BE49-F238E27FC236}">
                  <a16:creationId xmlns:a16="http://schemas.microsoft.com/office/drawing/2014/main" id="{1F75734F-5887-41EB-8D32-D04170213A80}"/>
                </a:ext>
              </a:extLst>
            </p:cNvPr>
            <p:cNvSpPr/>
            <p:nvPr/>
          </p:nvSpPr>
          <p:spPr>
            <a:xfrm>
              <a:off x="3684231" y="81300"/>
              <a:ext cx="2790118" cy="98424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80" b="1" dirty="0">
                  <a:cs typeface="Arial" panose="020B0604020202020204" pitchFamily="34" charset="0"/>
                </a:rPr>
                <a:t>2% at 62</a:t>
              </a:r>
            </a:p>
          </p:txBody>
        </p:sp>
        <p:sp>
          <p:nvSpPr>
            <p:cNvPr id="23" name="Freeform 22">
              <a:extLst>
                <a:ext uri="{FF2B5EF4-FFF2-40B4-BE49-F238E27FC236}">
                  <a16:creationId xmlns:a16="http://schemas.microsoft.com/office/drawing/2014/main" id="{B9861748-AF51-4DA8-ACE3-F98556E768FC}"/>
                </a:ext>
              </a:extLst>
            </p:cNvPr>
            <p:cNvSpPr/>
            <p:nvPr/>
          </p:nvSpPr>
          <p:spPr>
            <a:xfrm>
              <a:off x="1867003" y="-39351"/>
              <a:ext cx="1833099" cy="1229784"/>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.0200</a:t>
              </a:r>
            </a:p>
          </p:txBody>
        </p:sp>
        <p:sp>
          <p:nvSpPr>
            <p:cNvPr id="24" name="Multiply 23">
              <a:extLst>
                <a:ext uri="{FF2B5EF4-FFF2-40B4-BE49-F238E27FC236}">
                  <a16:creationId xmlns:a16="http://schemas.microsoft.com/office/drawing/2014/main" id="{42BCA3C8-0AA2-4FAD-9CB6-677A61CCB2B6}"/>
                </a:ext>
              </a:extLst>
            </p:cNvPr>
            <p:cNvSpPr/>
            <p:nvPr/>
          </p:nvSpPr>
          <p:spPr>
            <a:xfrm>
              <a:off x="2549059" y="-297584"/>
              <a:ext cx="457084" cy="457200"/>
            </a:xfrm>
            <a:prstGeom prst="mathMultiply">
              <a:avLst/>
            </a:prstGeom>
            <a:solidFill>
              <a:srgbClr val="5D354E"/>
            </a:solidFill>
            <a:ln>
              <a:solidFill>
                <a:srgbClr val="5D354E"/>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grpSp>
      <p:sp>
        <p:nvSpPr>
          <p:cNvPr id="29" name="TextBox 2">
            <a:extLst>
              <a:ext uri="{FF2B5EF4-FFF2-40B4-BE49-F238E27FC236}">
                <a16:creationId xmlns:a16="http://schemas.microsoft.com/office/drawing/2014/main" id="{42C3CA9A-73A5-42D5-B5B3-7C9E27DFF24F}"/>
              </a:ext>
            </a:extLst>
          </p:cNvPr>
          <p:cNvSpPr txBox="1">
            <a:spLocks noChangeArrowheads="1"/>
          </p:cNvSpPr>
          <p:nvPr/>
        </p:nvSpPr>
        <p:spPr bwMode="auto">
          <a:xfrm>
            <a:off x="11350752" y="439239"/>
            <a:ext cx="2875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30" name="Title 1">
            <a:extLst>
              <a:ext uri="{FF2B5EF4-FFF2-40B4-BE49-F238E27FC236}">
                <a16:creationId xmlns:a16="http://schemas.microsoft.com/office/drawing/2014/main" id="{CB8D34E9-9406-4DCB-B73D-6F1107DBFA9F}"/>
              </a:ext>
            </a:extLst>
          </p:cNvPr>
          <p:cNvSpPr txBox="1">
            <a:spLocks/>
          </p:cNvSpPr>
          <p:nvPr/>
        </p:nvSpPr>
        <p:spPr>
          <a:xfrm>
            <a:off x="337821" y="362652"/>
            <a:ext cx="9324339" cy="8610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1406">
              <a:defRPr/>
            </a:pPr>
            <a:r>
              <a:rPr lang="en-US" sz="6600" b="1" dirty="0">
                <a:solidFill>
                  <a:schemeClr val="bg1"/>
                </a:solidFill>
                <a:latin typeface="+mn-lt"/>
              </a:rPr>
              <a:t>Replacement Ratio</a:t>
            </a:r>
          </a:p>
        </p:txBody>
      </p:sp>
    </p:spTree>
    <p:extLst>
      <p:ext uri="{BB962C8B-B14F-4D97-AF65-F5344CB8AC3E}">
        <p14:creationId xmlns:p14="http://schemas.microsoft.com/office/powerpoint/2010/main" val="65310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29A7FCA-D896-43DE-9F67-3C2D32FC9732}"/>
              </a:ext>
            </a:extLst>
          </p:cNvPr>
          <p:cNvGrpSpPr>
            <a:grpSpLocks/>
          </p:cNvGrpSpPr>
          <p:nvPr/>
        </p:nvGrpSpPr>
        <p:grpSpPr bwMode="auto">
          <a:xfrm>
            <a:off x="337821" y="2088537"/>
            <a:ext cx="6421120" cy="5778412"/>
            <a:chOff x="5708541" y="527991"/>
            <a:chExt cx="4443984" cy="4443984"/>
          </a:xfrm>
        </p:grpSpPr>
        <p:sp>
          <p:nvSpPr>
            <p:cNvPr id="2" name="Pie 1">
              <a:extLst>
                <a:ext uri="{FF2B5EF4-FFF2-40B4-BE49-F238E27FC236}">
                  <a16:creationId xmlns:a16="http://schemas.microsoft.com/office/drawing/2014/main" id="{127C0E98-3B8B-4D50-84DF-033D6185FEA9}"/>
                </a:ext>
              </a:extLst>
            </p:cNvPr>
            <p:cNvSpPr/>
            <p:nvPr/>
          </p:nvSpPr>
          <p:spPr>
            <a:xfrm rot="5400000" flipH="1">
              <a:off x="5708541" y="527991"/>
              <a:ext cx="4443984" cy="4443984"/>
            </a:xfrm>
            <a:prstGeom prst="pie">
              <a:avLst>
                <a:gd name="adj1" fmla="val 0"/>
                <a:gd name="adj2" fmla="val 14793209"/>
              </a:avLst>
            </a:prstGeom>
            <a:solidFill>
              <a:srgbClr val="5D354E"/>
            </a:solidFill>
            <a:ln>
              <a:solidFill>
                <a:srgbClr val="5D354E"/>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a:solidFill>
                  <a:schemeClr val="tx1"/>
                </a:solidFill>
              </a:endParaRPr>
            </a:p>
          </p:txBody>
        </p:sp>
        <p:sp>
          <p:nvSpPr>
            <p:cNvPr id="38925" name="TextBox 2">
              <a:extLst>
                <a:ext uri="{FF2B5EF4-FFF2-40B4-BE49-F238E27FC236}">
                  <a16:creationId xmlns:a16="http://schemas.microsoft.com/office/drawing/2014/main" id="{45450B32-7160-4721-B5E0-CEED24FBF04F}"/>
                </a:ext>
              </a:extLst>
            </p:cNvPr>
            <p:cNvSpPr txBox="1">
              <a:spLocks noChangeArrowheads="1"/>
            </p:cNvSpPr>
            <p:nvPr/>
          </p:nvSpPr>
          <p:spPr bwMode="auto">
            <a:xfrm>
              <a:off x="5984273" y="1905732"/>
              <a:ext cx="2823454" cy="220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600" b="1" dirty="0">
                  <a:solidFill>
                    <a:schemeClr val="bg1"/>
                  </a:solidFill>
                </a:rPr>
                <a:t>Laura’s Retirement       Benefit = 70% </a:t>
              </a:r>
            </a:p>
            <a:p>
              <a:r>
                <a:rPr lang="en-US" altLang="en-US" sz="3600" b="1" dirty="0">
                  <a:solidFill>
                    <a:schemeClr val="bg1"/>
                  </a:solidFill>
                </a:rPr>
                <a:t>of Final Compensation</a:t>
              </a:r>
            </a:p>
          </p:txBody>
        </p:sp>
      </p:grpSp>
      <p:sp>
        <p:nvSpPr>
          <p:cNvPr id="29" name="TextBox 2">
            <a:extLst>
              <a:ext uri="{FF2B5EF4-FFF2-40B4-BE49-F238E27FC236}">
                <a16:creationId xmlns:a16="http://schemas.microsoft.com/office/drawing/2014/main" id="{42C3CA9A-73A5-42D5-B5B3-7C9E27DFF24F}"/>
              </a:ext>
            </a:extLst>
          </p:cNvPr>
          <p:cNvSpPr txBox="1">
            <a:spLocks noChangeArrowheads="1"/>
          </p:cNvSpPr>
          <p:nvPr/>
        </p:nvSpPr>
        <p:spPr bwMode="auto">
          <a:xfrm>
            <a:off x="11582400" y="439239"/>
            <a:ext cx="2644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30" name="Title 1">
            <a:extLst>
              <a:ext uri="{FF2B5EF4-FFF2-40B4-BE49-F238E27FC236}">
                <a16:creationId xmlns:a16="http://schemas.microsoft.com/office/drawing/2014/main" id="{4827D2DE-C8EF-4060-9191-090C142CC084}"/>
              </a:ext>
            </a:extLst>
          </p:cNvPr>
          <p:cNvSpPr txBox="1">
            <a:spLocks/>
          </p:cNvSpPr>
          <p:nvPr/>
        </p:nvSpPr>
        <p:spPr>
          <a:xfrm>
            <a:off x="337821" y="362652"/>
            <a:ext cx="9324339" cy="8610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1406">
              <a:defRPr/>
            </a:pPr>
            <a:r>
              <a:rPr lang="en-US" sz="6600" b="1">
                <a:solidFill>
                  <a:schemeClr val="bg1"/>
                </a:solidFill>
                <a:latin typeface="+mn-lt"/>
              </a:rPr>
              <a:t>Replacement Ratio</a:t>
            </a:r>
            <a:endParaRPr lang="en-US" sz="6600" b="1" dirty="0">
              <a:solidFill>
                <a:schemeClr val="bg1"/>
              </a:solidFill>
              <a:latin typeface="+mn-lt"/>
            </a:endParaRPr>
          </a:p>
        </p:txBody>
      </p:sp>
    </p:spTree>
    <p:extLst>
      <p:ext uri="{BB962C8B-B14F-4D97-AF65-F5344CB8AC3E}">
        <p14:creationId xmlns:p14="http://schemas.microsoft.com/office/powerpoint/2010/main" val="304662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EED3D57-B50B-45E6-B464-915C68478F0B}"/>
              </a:ext>
            </a:extLst>
          </p:cNvPr>
          <p:cNvSpPr txBox="1">
            <a:spLocks/>
          </p:cNvSpPr>
          <p:nvPr/>
        </p:nvSpPr>
        <p:spPr>
          <a:xfrm>
            <a:off x="7644525" y="2248836"/>
            <a:ext cx="835661" cy="123952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2" name="Content Placeholder 2">
            <a:extLst>
              <a:ext uri="{FF2B5EF4-FFF2-40B4-BE49-F238E27FC236}">
                <a16:creationId xmlns:a16="http://schemas.microsoft.com/office/drawing/2014/main" id="{61155727-B722-4592-8C2F-6C4C24012533}"/>
              </a:ext>
            </a:extLst>
          </p:cNvPr>
          <p:cNvSpPr>
            <a:spLocks noGrp="1"/>
          </p:cNvSpPr>
          <p:nvPr>
            <p:ph idx="1"/>
          </p:nvPr>
        </p:nvSpPr>
        <p:spPr>
          <a:xfrm>
            <a:off x="8551306" y="2199341"/>
            <a:ext cx="5688317" cy="1150621"/>
          </a:xfrm>
        </p:spPr>
        <p:txBody>
          <a:bodyPr>
            <a:noAutofit/>
          </a:bodyPr>
          <a:lstStyle/>
          <a:p>
            <a:pPr marL="0" indent="0" defTabSz="411406">
              <a:lnSpc>
                <a:spcPct val="120000"/>
              </a:lnSpc>
              <a:buNone/>
              <a:defRPr/>
            </a:pPr>
            <a:r>
              <a:rPr lang="en-US" sz="4000" dirty="0"/>
              <a:t>Estimate your expenses in retirement and research supplemental savings plans and other income sources.</a:t>
            </a:r>
            <a:endParaRPr lang="en-US" sz="4000" i="1" dirty="0"/>
          </a:p>
        </p:txBody>
      </p:sp>
      <p:sp>
        <p:nvSpPr>
          <p:cNvPr id="29" name="TextBox 2">
            <a:extLst>
              <a:ext uri="{FF2B5EF4-FFF2-40B4-BE49-F238E27FC236}">
                <a16:creationId xmlns:a16="http://schemas.microsoft.com/office/drawing/2014/main" id="{42C3CA9A-73A5-42D5-B5B3-7C9E27DFF24F}"/>
              </a:ext>
            </a:extLst>
          </p:cNvPr>
          <p:cNvSpPr txBox="1">
            <a:spLocks noChangeArrowheads="1"/>
          </p:cNvSpPr>
          <p:nvPr/>
        </p:nvSpPr>
        <p:spPr bwMode="auto">
          <a:xfrm>
            <a:off x="10485120" y="439239"/>
            <a:ext cx="3741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30" name="Title 1">
            <a:extLst>
              <a:ext uri="{FF2B5EF4-FFF2-40B4-BE49-F238E27FC236}">
                <a16:creationId xmlns:a16="http://schemas.microsoft.com/office/drawing/2014/main" id="{915F1E19-4B08-40C2-8FCD-F53D5A47A1C7}"/>
              </a:ext>
            </a:extLst>
          </p:cNvPr>
          <p:cNvSpPr txBox="1">
            <a:spLocks/>
          </p:cNvSpPr>
          <p:nvPr/>
        </p:nvSpPr>
        <p:spPr>
          <a:xfrm>
            <a:off x="337821" y="362652"/>
            <a:ext cx="9324339" cy="8610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1406">
              <a:defRPr/>
            </a:pPr>
            <a:r>
              <a:rPr lang="en-US" sz="6600" b="1">
                <a:solidFill>
                  <a:schemeClr val="bg1"/>
                </a:solidFill>
                <a:latin typeface="+mn-lt"/>
              </a:rPr>
              <a:t>Replacement Ratio</a:t>
            </a:r>
            <a:endParaRPr lang="en-US" sz="6600" b="1" dirty="0">
              <a:solidFill>
                <a:schemeClr val="bg1"/>
              </a:solidFill>
              <a:latin typeface="+mn-lt"/>
            </a:endParaRPr>
          </a:p>
        </p:txBody>
      </p:sp>
      <p:grpSp>
        <p:nvGrpSpPr>
          <p:cNvPr id="31" name="Group 30">
            <a:extLst>
              <a:ext uri="{FF2B5EF4-FFF2-40B4-BE49-F238E27FC236}">
                <a16:creationId xmlns:a16="http://schemas.microsoft.com/office/drawing/2014/main" id="{594F6607-3902-454C-9E9E-6D7F29DF46F4}"/>
              </a:ext>
            </a:extLst>
          </p:cNvPr>
          <p:cNvGrpSpPr/>
          <p:nvPr/>
        </p:nvGrpSpPr>
        <p:grpSpPr>
          <a:xfrm>
            <a:off x="151227" y="1922513"/>
            <a:ext cx="6136374" cy="5665956"/>
            <a:chOff x="0" y="1899340"/>
            <a:chExt cx="4628263" cy="4447586"/>
          </a:xfrm>
        </p:grpSpPr>
        <p:sp>
          <p:nvSpPr>
            <p:cNvPr id="32" name="Freeform 4">
              <a:extLst>
                <a:ext uri="{FF2B5EF4-FFF2-40B4-BE49-F238E27FC236}">
                  <a16:creationId xmlns:a16="http://schemas.microsoft.com/office/drawing/2014/main" id="{8A494F8E-7F24-4F55-AE01-A45B6651AD95}"/>
                </a:ext>
              </a:extLst>
            </p:cNvPr>
            <p:cNvSpPr/>
            <p:nvPr/>
          </p:nvSpPr>
          <p:spPr>
            <a:xfrm>
              <a:off x="180677" y="1899340"/>
              <a:ext cx="4447586" cy="4447586"/>
            </a:xfrm>
            <a:custGeom>
              <a:avLst/>
              <a:gdLst>
                <a:gd name="connsiteX0" fmla="*/ 2223793 w 4447586"/>
                <a:gd name="connsiteY0" fmla="*/ 4447586 h 4447586"/>
                <a:gd name="connsiteX1" fmla="*/ 0 w 4447586"/>
                <a:gd name="connsiteY1" fmla="*/ 2223793 h 4447586"/>
                <a:gd name="connsiteX2" fmla="*/ 2223793 w 4447586"/>
                <a:gd name="connsiteY2" fmla="*/ 0 h 4447586"/>
                <a:gd name="connsiteX3" fmla="*/ 2223793 w 4447586"/>
                <a:gd name="connsiteY3" fmla="*/ 2223793 h 4447586"/>
                <a:gd name="connsiteX4" fmla="*/ 2223793 w 4447586"/>
                <a:gd name="connsiteY4" fmla="*/ 4447586 h 444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7586" h="4447586">
                  <a:moveTo>
                    <a:pt x="2223793" y="4447586"/>
                  </a:moveTo>
                  <a:cubicBezTo>
                    <a:pt x="995626" y="4447586"/>
                    <a:pt x="0" y="3451960"/>
                    <a:pt x="0" y="2223793"/>
                  </a:cubicBezTo>
                  <a:cubicBezTo>
                    <a:pt x="0" y="995626"/>
                    <a:pt x="995626" y="0"/>
                    <a:pt x="2223793" y="0"/>
                  </a:cubicBezTo>
                  <a:lnTo>
                    <a:pt x="2223793" y="2223793"/>
                  </a:lnTo>
                  <a:lnTo>
                    <a:pt x="2223793" y="4447586"/>
                  </a:lnTo>
                  <a:close/>
                </a:path>
              </a:pathLst>
            </a:cu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7919" tIns="744393" rIns="2332817" bIns="74439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33" name="Rectangle 32">
              <a:extLst>
                <a:ext uri="{FF2B5EF4-FFF2-40B4-BE49-F238E27FC236}">
                  <a16:creationId xmlns:a16="http://schemas.microsoft.com/office/drawing/2014/main" id="{AC45148A-2256-4B42-B155-906E513FFAF0}"/>
                </a:ext>
              </a:extLst>
            </p:cNvPr>
            <p:cNvSpPr/>
            <p:nvPr/>
          </p:nvSpPr>
          <p:spPr>
            <a:xfrm>
              <a:off x="0" y="2225496"/>
              <a:ext cx="2286000" cy="1377087"/>
            </a:xfrm>
            <a:prstGeom prst="rect">
              <a:avLst/>
            </a:prstGeom>
          </p:spPr>
          <p:txBody>
            <a:bodyPr>
              <a:spAutoFit/>
            </a:bodyPr>
            <a:lstStyle/>
            <a:p>
              <a:pPr algn="r"/>
              <a:r>
                <a:rPr lang="en-US" sz="3600" b="1" dirty="0">
                  <a:solidFill>
                    <a:schemeClr val="bg1"/>
                  </a:solidFill>
                </a:rPr>
                <a:t>My </a:t>
              </a:r>
            </a:p>
            <a:p>
              <a:pPr algn="r"/>
              <a:r>
                <a:rPr lang="en-US" sz="3600" b="1" dirty="0">
                  <a:solidFill>
                    <a:schemeClr val="bg1"/>
                  </a:solidFill>
                </a:rPr>
                <a:t>CalSTRS </a:t>
              </a:r>
            </a:p>
            <a:p>
              <a:pPr algn="r"/>
              <a:r>
                <a:rPr lang="en-US" sz="3600" b="1" dirty="0">
                  <a:solidFill>
                    <a:schemeClr val="bg1"/>
                  </a:solidFill>
                </a:rPr>
                <a:t>benefit</a:t>
              </a:r>
            </a:p>
          </p:txBody>
        </p:sp>
      </p:grpSp>
      <p:grpSp>
        <p:nvGrpSpPr>
          <p:cNvPr id="34" name="Group 33">
            <a:extLst>
              <a:ext uri="{FF2B5EF4-FFF2-40B4-BE49-F238E27FC236}">
                <a16:creationId xmlns:a16="http://schemas.microsoft.com/office/drawing/2014/main" id="{E4BB19C2-69FD-4E5E-AAB5-4CD63B755BEF}"/>
              </a:ext>
            </a:extLst>
          </p:cNvPr>
          <p:cNvGrpSpPr/>
          <p:nvPr/>
        </p:nvGrpSpPr>
        <p:grpSpPr>
          <a:xfrm>
            <a:off x="530535" y="1922513"/>
            <a:ext cx="5896823" cy="5665956"/>
            <a:chOff x="286572" y="1899340"/>
            <a:chExt cx="4447586" cy="4447586"/>
          </a:xfrm>
        </p:grpSpPr>
        <p:sp>
          <p:nvSpPr>
            <p:cNvPr id="35" name="Freeform 7">
              <a:extLst>
                <a:ext uri="{FF2B5EF4-FFF2-40B4-BE49-F238E27FC236}">
                  <a16:creationId xmlns:a16="http://schemas.microsoft.com/office/drawing/2014/main" id="{17D2466E-4246-4D8A-95B6-B84DBCB7F9C7}"/>
                </a:ext>
              </a:extLst>
            </p:cNvPr>
            <p:cNvSpPr/>
            <p:nvPr/>
          </p:nvSpPr>
          <p:spPr>
            <a:xfrm>
              <a:off x="286572" y="1899340"/>
              <a:ext cx="4447586" cy="4447586"/>
            </a:xfrm>
            <a:custGeom>
              <a:avLst/>
              <a:gdLst>
                <a:gd name="connsiteX0" fmla="*/ 2223793 w 4447586"/>
                <a:gd name="connsiteY0" fmla="*/ 0 h 4447586"/>
                <a:gd name="connsiteX1" fmla="*/ 4447586 w 4447586"/>
                <a:gd name="connsiteY1" fmla="*/ 2223793 h 4447586"/>
                <a:gd name="connsiteX2" fmla="*/ 2223793 w 4447586"/>
                <a:gd name="connsiteY2" fmla="*/ 4447586 h 4447586"/>
                <a:gd name="connsiteX3" fmla="*/ 2223793 w 4447586"/>
                <a:gd name="connsiteY3" fmla="*/ 2223793 h 4447586"/>
                <a:gd name="connsiteX4" fmla="*/ 2223793 w 4447586"/>
                <a:gd name="connsiteY4" fmla="*/ 0 h 444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7586" h="4447586">
                  <a:moveTo>
                    <a:pt x="2223793" y="0"/>
                  </a:moveTo>
                  <a:cubicBezTo>
                    <a:pt x="3451960" y="0"/>
                    <a:pt x="4447586" y="995626"/>
                    <a:pt x="4447586" y="2223793"/>
                  </a:cubicBezTo>
                  <a:cubicBezTo>
                    <a:pt x="4447586" y="3451960"/>
                    <a:pt x="3451960" y="4447586"/>
                    <a:pt x="2223793" y="4447586"/>
                  </a:cubicBezTo>
                  <a:lnTo>
                    <a:pt x="2223793" y="2223793"/>
                  </a:lnTo>
                  <a:lnTo>
                    <a:pt x="2223793" y="0"/>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6343" tIns="744393" rIns="744393" bIns="74439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36" name="Rectangle 35">
              <a:extLst>
                <a:ext uri="{FF2B5EF4-FFF2-40B4-BE49-F238E27FC236}">
                  <a16:creationId xmlns:a16="http://schemas.microsoft.com/office/drawing/2014/main" id="{A92F3629-10B7-4701-B80B-528A2E7D4241}"/>
                </a:ext>
              </a:extLst>
            </p:cNvPr>
            <p:cNvSpPr/>
            <p:nvPr/>
          </p:nvSpPr>
          <p:spPr>
            <a:xfrm>
              <a:off x="2467163" y="3441179"/>
              <a:ext cx="2161586" cy="1377087"/>
            </a:xfrm>
            <a:prstGeom prst="rect">
              <a:avLst/>
            </a:prstGeom>
          </p:spPr>
          <p:txBody>
            <a:bodyPr wrap="square">
              <a:spAutoFit/>
            </a:bodyPr>
            <a:lstStyle/>
            <a:p>
              <a:r>
                <a:rPr lang="en-US" sz="3600" b="1" dirty="0">
                  <a:solidFill>
                    <a:schemeClr val="bg1"/>
                  </a:solidFill>
                </a:rPr>
                <a:t>My </a:t>
              </a:r>
            </a:p>
            <a:p>
              <a:r>
                <a:rPr lang="en-US" sz="3600" b="1" dirty="0">
                  <a:solidFill>
                    <a:schemeClr val="bg1"/>
                  </a:solidFill>
                </a:rPr>
                <a:t>savings and investments</a:t>
              </a:r>
            </a:p>
          </p:txBody>
        </p:sp>
      </p:grpSp>
    </p:spTree>
    <p:extLst>
      <p:ext uri="{BB962C8B-B14F-4D97-AF65-F5344CB8AC3E}">
        <p14:creationId xmlns:p14="http://schemas.microsoft.com/office/powerpoint/2010/main" val="10659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3">
            <a:extLst>
              <a:ext uri="{FF2B5EF4-FFF2-40B4-BE49-F238E27FC236}">
                <a16:creationId xmlns:a16="http://schemas.microsoft.com/office/drawing/2014/main" id="{A3B6DC36-389D-40B4-BC24-75D5090AC611}"/>
              </a:ext>
            </a:extLst>
          </p:cNvPr>
          <p:cNvSpPr txBox="1">
            <a:spLocks/>
          </p:cNvSpPr>
          <p:nvPr/>
        </p:nvSpPr>
        <p:spPr>
          <a:xfrm>
            <a:off x="6964100" y="5011919"/>
            <a:ext cx="7101840" cy="156717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spcBef>
                <a:spcPts val="0"/>
              </a:spcBef>
              <a:buNone/>
              <a:defRPr/>
            </a:pPr>
            <a:r>
              <a:rPr lang="en-US" sz="4000" b="1" dirty="0">
                <a:solidFill>
                  <a:schemeClr val="tx1"/>
                </a:solidFill>
                <a:cs typeface="Arial" panose="020B0604020202020204" pitchFamily="34" charset="0"/>
              </a:rPr>
              <a:t>Optional:</a:t>
            </a:r>
          </a:p>
          <a:p>
            <a:pPr lvl="1">
              <a:lnSpc>
                <a:spcPct val="100000"/>
              </a:lnSpc>
              <a:spcBef>
                <a:spcPts val="0"/>
              </a:spcBef>
              <a:buFont typeface="Wingdings" panose="05000000000000000000" pitchFamily="2" charset="2"/>
              <a:buChar char="Ø"/>
              <a:defRPr/>
            </a:pPr>
            <a:r>
              <a:rPr lang="en-US" sz="4000" dirty="0">
                <a:solidFill>
                  <a:schemeClr val="tx1"/>
                </a:solidFill>
                <a:cs typeface="Arial" panose="020B0604020202020204" pitchFamily="34" charset="0"/>
              </a:rPr>
              <a:t> CalSTRS Pension2</a:t>
            </a:r>
            <a:endParaRPr lang="en-US" sz="4000" baseline="30000" dirty="0">
              <a:solidFill>
                <a:schemeClr val="tx1"/>
              </a:solidFill>
              <a:cs typeface="Arial" panose="020B0604020202020204" pitchFamily="34" charset="0"/>
            </a:endParaRPr>
          </a:p>
          <a:p>
            <a:pPr marL="0" indent="0">
              <a:lnSpc>
                <a:spcPct val="100000"/>
              </a:lnSpc>
              <a:buNone/>
              <a:defRPr/>
            </a:pPr>
            <a:endParaRPr lang="en-US" sz="4000" dirty="0">
              <a:solidFill>
                <a:schemeClr val="tx1"/>
              </a:solidFill>
            </a:endParaRPr>
          </a:p>
        </p:txBody>
      </p:sp>
      <p:sp>
        <p:nvSpPr>
          <p:cNvPr id="32" name="Title 1">
            <a:extLst>
              <a:ext uri="{FF2B5EF4-FFF2-40B4-BE49-F238E27FC236}">
                <a16:creationId xmlns:a16="http://schemas.microsoft.com/office/drawing/2014/main" id="{7AD14BB9-DA53-4FF9-877D-1BA8EFC7C1E0}"/>
              </a:ext>
            </a:extLst>
          </p:cNvPr>
          <p:cNvSpPr txBox="1">
            <a:spLocks/>
          </p:cNvSpPr>
          <p:nvPr/>
        </p:nvSpPr>
        <p:spPr>
          <a:xfrm>
            <a:off x="403858" y="116839"/>
            <a:ext cx="9910574" cy="1440179"/>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CalSTRS Hybrid System</a:t>
            </a:r>
          </a:p>
        </p:txBody>
      </p:sp>
      <p:sp>
        <p:nvSpPr>
          <p:cNvPr id="33" name="Content Placeholder 3">
            <a:extLst>
              <a:ext uri="{FF2B5EF4-FFF2-40B4-BE49-F238E27FC236}">
                <a16:creationId xmlns:a16="http://schemas.microsoft.com/office/drawing/2014/main" id="{E7AA1B52-B90D-4232-8E60-5BC847B897F6}"/>
              </a:ext>
            </a:extLst>
          </p:cNvPr>
          <p:cNvSpPr txBox="1">
            <a:spLocks/>
          </p:cNvSpPr>
          <p:nvPr/>
        </p:nvSpPr>
        <p:spPr>
          <a:xfrm>
            <a:off x="6964100" y="1812281"/>
            <a:ext cx="7366000" cy="2806699"/>
          </a:xfrm>
          <a:prstGeom prst="rect">
            <a:avLst/>
          </a:prstGeom>
        </p:spPr>
        <p:txBody>
          <a:bodyPr lIns="92157" tIns="46078" rIns="92157" bIns="46078">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b="1" dirty="0">
                <a:solidFill>
                  <a:schemeClr val="tx1"/>
                </a:solidFill>
                <a:cs typeface="Arial" panose="020B0604020202020204" pitchFamily="34" charset="0"/>
              </a:rPr>
              <a:t>Membership includes:</a:t>
            </a:r>
          </a:p>
          <a:p>
            <a:pPr lvl="1">
              <a:lnSpc>
                <a:spcPct val="100000"/>
              </a:lnSpc>
              <a:buFont typeface="Wingdings" panose="05000000000000000000" pitchFamily="2" charset="2"/>
              <a:buChar char="Ø"/>
              <a:defRPr/>
            </a:pPr>
            <a:r>
              <a:rPr lang="en-US" sz="4000" dirty="0">
                <a:solidFill>
                  <a:schemeClr val="tx1"/>
                </a:solidFill>
                <a:cs typeface="Arial" panose="020B0604020202020204" pitchFamily="34" charset="0"/>
              </a:rPr>
              <a:t> Defined Benefit Program</a:t>
            </a:r>
          </a:p>
          <a:p>
            <a:pPr lvl="1">
              <a:lnSpc>
                <a:spcPct val="100000"/>
              </a:lnSpc>
              <a:buFont typeface="Wingdings" panose="05000000000000000000" pitchFamily="2" charset="2"/>
              <a:buChar char="Ø"/>
              <a:defRPr/>
            </a:pPr>
            <a:r>
              <a:rPr lang="en-US" sz="4000" dirty="0">
                <a:solidFill>
                  <a:schemeClr val="tx1"/>
                </a:solidFill>
                <a:cs typeface="Arial" panose="020B0604020202020204" pitchFamily="34" charset="0"/>
              </a:rPr>
              <a:t> Defined Benefit Supplement Program</a:t>
            </a:r>
          </a:p>
          <a:p>
            <a:pPr marL="0" indent="0">
              <a:lnSpc>
                <a:spcPct val="100000"/>
              </a:lnSpc>
              <a:buNone/>
              <a:defRPr/>
            </a:pPr>
            <a:endParaRPr lang="en-US" sz="4000" dirty="0">
              <a:solidFill>
                <a:schemeClr val="tx1"/>
              </a:solidFill>
            </a:endParaRPr>
          </a:p>
          <a:p>
            <a:pPr marL="0" indent="0">
              <a:lnSpc>
                <a:spcPct val="100000"/>
              </a:lnSpc>
              <a:buNone/>
              <a:defRPr/>
            </a:pPr>
            <a:endParaRPr lang="en-US" sz="4000" dirty="0">
              <a:solidFill>
                <a:schemeClr val="tx1"/>
              </a:solidFill>
            </a:endParaRPr>
          </a:p>
        </p:txBody>
      </p:sp>
      <p:pic>
        <p:nvPicPr>
          <p:cNvPr id="39941" name="Picture 2">
            <a:extLst>
              <a:ext uri="{FF2B5EF4-FFF2-40B4-BE49-F238E27FC236}">
                <a16:creationId xmlns:a16="http://schemas.microsoft.com/office/drawing/2014/main" id="{1D3C472A-6746-4A78-BCAA-58693A522CCB}"/>
              </a:ext>
            </a:extLst>
          </p:cNvPr>
          <p:cNvPicPr>
            <a:picLocks noChangeAspect="1" noChangeArrowheads="1"/>
          </p:cNvPicPr>
          <p:nvPr/>
        </p:nvPicPr>
        <p:blipFill>
          <a:blip r:embed="rId3"/>
          <a:stretch>
            <a:fillRect/>
          </a:stretch>
        </p:blipFill>
        <p:spPr bwMode="auto">
          <a:xfrm>
            <a:off x="571502" y="2016756"/>
            <a:ext cx="5560059" cy="52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1C625593-E505-40B2-B81C-E86CE2B4DDB8}"/>
              </a:ext>
            </a:extLst>
          </p:cNvPr>
          <p:cNvSpPr txBox="1">
            <a:spLocks noChangeArrowheads="1"/>
          </p:cNvSpPr>
          <p:nvPr/>
        </p:nvSpPr>
        <p:spPr bwMode="auto">
          <a:xfrm>
            <a:off x="11777472" y="439239"/>
            <a:ext cx="2449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A26C93-739D-4EE4-BC42-6B8ECA061205}"/>
              </a:ext>
            </a:extLst>
          </p:cNvPr>
          <p:cNvSpPr txBox="1">
            <a:spLocks/>
          </p:cNvSpPr>
          <p:nvPr/>
        </p:nvSpPr>
        <p:spPr>
          <a:xfrm>
            <a:off x="342901" y="37695"/>
            <a:ext cx="11878836" cy="1364221"/>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80C0C1"/>
                </a:solidFill>
                <a:latin typeface="+mj-lt"/>
                <a:ea typeface="MS PGothic" pitchFamily="34" charset="-128"/>
                <a:cs typeface="+mj-cs"/>
              </a:defRPr>
            </a:lvl1pPr>
            <a:lvl2pPr algn="l" defTabSz="287338" rtl="0" fontAlgn="base">
              <a:spcBef>
                <a:spcPct val="0"/>
              </a:spcBef>
              <a:spcAft>
                <a:spcPct val="0"/>
              </a:spcAft>
              <a:defRPr sz="2800">
                <a:solidFill>
                  <a:srgbClr val="80C0C1"/>
                </a:solidFill>
                <a:latin typeface="Arial" charset="0"/>
                <a:ea typeface="MS PGothic" pitchFamily="34" charset="-128"/>
              </a:defRPr>
            </a:lvl2pPr>
            <a:lvl3pPr algn="l" defTabSz="287338" rtl="0" fontAlgn="base">
              <a:spcBef>
                <a:spcPct val="0"/>
              </a:spcBef>
              <a:spcAft>
                <a:spcPct val="0"/>
              </a:spcAft>
              <a:defRPr sz="2800">
                <a:solidFill>
                  <a:srgbClr val="80C0C1"/>
                </a:solidFill>
                <a:latin typeface="Arial" charset="0"/>
                <a:ea typeface="MS PGothic" pitchFamily="34" charset="-128"/>
              </a:defRPr>
            </a:lvl3pPr>
            <a:lvl4pPr algn="l" defTabSz="287338" rtl="0" fontAlgn="base">
              <a:spcBef>
                <a:spcPct val="0"/>
              </a:spcBef>
              <a:spcAft>
                <a:spcPct val="0"/>
              </a:spcAft>
              <a:defRPr sz="2800">
                <a:solidFill>
                  <a:srgbClr val="80C0C1"/>
                </a:solidFill>
                <a:latin typeface="Arial" charset="0"/>
                <a:ea typeface="MS PGothic" pitchFamily="34" charset="-128"/>
              </a:defRPr>
            </a:lvl4pPr>
            <a:lvl5pPr algn="l" defTabSz="287338" rtl="0" fontAlgn="base">
              <a:spcBef>
                <a:spcPct val="0"/>
              </a:spcBef>
              <a:spcAft>
                <a:spcPct val="0"/>
              </a:spcAft>
              <a:defRPr sz="2800">
                <a:solidFill>
                  <a:srgbClr val="80C0C1"/>
                </a:solidFill>
                <a:latin typeface="Arial" charset="0"/>
                <a:ea typeface="MS PGothic" pitchFamily="34" charset="-128"/>
              </a:defRPr>
            </a:lvl5pPr>
            <a:lvl6pPr marL="457200" algn="l" defTabSz="287338" rtl="0" fontAlgn="base">
              <a:spcBef>
                <a:spcPct val="0"/>
              </a:spcBef>
              <a:spcAft>
                <a:spcPct val="0"/>
              </a:spcAft>
              <a:defRPr sz="2800">
                <a:solidFill>
                  <a:srgbClr val="80C0C1"/>
                </a:solidFill>
                <a:latin typeface="Arial" charset="0"/>
                <a:ea typeface="MS PGothic" pitchFamily="34" charset="-128"/>
              </a:defRPr>
            </a:lvl6pPr>
            <a:lvl7pPr marL="914400" algn="l" defTabSz="287338" rtl="0" fontAlgn="base">
              <a:spcBef>
                <a:spcPct val="0"/>
              </a:spcBef>
              <a:spcAft>
                <a:spcPct val="0"/>
              </a:spcAft>
              <a:defRPr sz="2800">
                <a:solidFill>
                  <a:srgbClr val="80C0C1"/>
                </a:solidFill>
                <a:latin typeface="Arial" charset="0"/>
                <a:ea typeface="MS PGothic" pitchFamily="34" charset="-128"/>
              </a:defRPr>
            </a:lvl7pPr>
            <a:lvl8pPr marL="1371600" algn="l" defTabSz="287338" rtl="0" fontAlgn="base">
              <a:spcBef>
                <a:spcPct val="0"/>
              </a:spcBef>
              <a:spcAft>
                <a:spcPct val="0"/>
              </a:spcAft>
              <a:defRPr sz="2800">
                <a:solidFill>
                  <a:srgbClr val="80C0C1"/>
                </a:solidFill>
                <a:latin typeface="Arial" charset="0"/>
                <a:ea typeface="MS PGothic" pitchFamily="34" charset="-128"/>
              </a:defRPr>
            </a:lvl8pPr>
            <a:lvl9pPr marL="1828800" algn="l" defTabSz="287338" rtl="0" fontAlgn="base">
              <a:spcBef>
                <a:spcPct val="0"/>
              </a:spcBef>
              <a:spcAft>
                <a:spcPct val="0"/>
              </a:spcAft>
              <a:defRPr sz="2800">
                <a:solidFill>
                  <a:srgbClr val="80C0C1"/>
                </a:solidFill>
                <a:latin typeface="Arial" charset="0"/>
                <a:ea typeface="MS PGothic" pitchFamily="34" charset="-128"/>
              </a:defRPr>
            </a:lvl9pPr>
          </a:lstStyle>
          <a:p>
            <a:pPr>
              <a:defRPr/>
            </a:pPr>
            <a:r>
              <a:rPr lang="en-US" sz="6600" b="1" dirty="0">
                <a:solidFill>
                  <a:schemeClr val="bg1"/>
                </a:solidFill>
                <a:latin typeface="+mn-lt"/>
                <a:cs typeface="Arial" panose="020B0604020202020204" pitchFamily="34" charset="0"/>
              </a:rPr>
              <a:t>Extra-Pay Assignments</a:t>
            </a:r>
          </a:p>
        </p:txBody>
      </p:sp>
      <p:sp>
        <p:nvSpPr>
          <p:cNvPr id="5" name="Content Placeholder 2">
            <a:extLst>
              <a:ext uri="{FF2B5EF4-FFF2-40B4-BE49-F238E27FC236}">
                <a16:creationId xmlns:a16="http://schemas.microsoft.com/office/drawing/2014/main" id="{F7087EC7-0F93-48F7-9AA3-D70067008F7B}"/>
              </a:ext>
            </a:extLst>
          </p:cNvPr>
          <p:cNvSpPr txBox="1">
            <a:spLocks/>
          </p:cNvSpPr>
          <p:nvPr/>
        </p:nvSpPr>
        <p:spPr>
          <a:xfrm>
            <a:off x="7605628" y="2303350"/>
            <a:ext cx="1056640"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6" name="Content Placeholder 2">
            <a:extLst>
              <a:ext uri="{FF2B5EF4-FFF2-40B4-BE49-F238E27FC236}">
                <a16:creationId xmlns:a16="http://schemas.microsoft.com/office/drawing/2014/main" id="{8E2AABA6-E278-4B85-8D3B-75C26CAFAD56}"/>
              </a:ext>
            </a:extLst>
          </p:cNvPr>
          <p:cNvSpPr>
            <a:spLocks noGrp="1"/>
          </p:cNvSpPr>
          <p:nvPr>
            <p:ph idx="1"/>
          </p:nvPr>
        </p:nvSpPr>
        <p:spPr>
          <a:xfrm>
            <a:off x="8418428" y="2371931"/>
            <a:ext cx="5285741" cy="2684779"/>
          </a:xfrm>
        </p:spPr>
        <p:txBody>
          <a:bodyPr>
            <a:noAutofit/>
          </a:bodyPr>
          <a:lstStyle/>
          <a:p>
            <a:pPr marL="0" indent="0" defTabSz="411406">
              <a:lnSpc>
                <a:spcPct val="110000"/>
              </a:lnSpc>
              <a:buNone/>
              <a:defRPr/>
            </a:pPr>
            <a:r>
              <a:rPr lang="en-US" sz="4000" dirty="0"/>
              <a:t>Find your Defined Benefit Supplement account balance on </a:t>
            </a:r>
            <a:r>
              <a:rPr lang="en-US" sz="4000" i="1" dirty="0" err="1"/>
              <a:t>my</a:t>
            </a:r>
            <a:r>
              <a:rPr lang="en-US" sz="4000" dirty="0" err="1"/>
              <a:t>CalSTRS</a:t>
            </a:r>
            <a:r>
              <a:rPr lang="en-US" sz="4000" dirty="0"/>
              <a:t> or your </a:t>
            </a:r>
            <a:r>
              <a:rPr lang="en-US" sz="4000" i="1" dirty="0"/>
              <a:t>Retirement Progress Report</a:t>
            </a:r>
            <a:r>
              <a:rPr lang="en-US" sz="4000" dirty="0"/>
              <a:t>.</a:t>
            </a:r>
            <a:endParaRPr lang="en-US" sz="4000" i="1" dirty="0"/>
          </a:p>
        </p:txBody>
      </p:sp>
      <p:sp>
        <p:nvSpPr>
          <p:cNvPr id="13" name="Right Arrow 12">
            <a:extLst>
              <a:ext uri="{FF2B5EF4-FFF2-40B4-BE49-F238E27FC236}">
                <a16:creationId xmlns:a16="http://schemas.microsoft.com/office/drawing/2014/main" id="{80ABE584-5774-45BB-B15F-6237AE0F096C}"/>
              </a:ext>
            </a:extLst>
          </p:cNvPr>
          <p:cNvSpPr/>
          <p:nvPr/>
        </p:nvSpPr>
        <p:spPr>
          <a:xfrm rot="5400000">
            <a:off x="2183130" y="2439670"/>
            <a:ext cx="3429000" cy="3589021"/>
          </a:xfrm>
          <a:prstGeom prst="rightArrow">
            <a:avLst/>
          </a:prstGeom>
          <a:solidFill>
            <a:schemeClr val="bg1">
              <a:lumMod val="6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F4D2E77F-428D-4F10-BFFD-98C880711C9A}"/>
              </a:ext>
            </a:extLst>
          </p:cNvPr>
          <p:cNvSpPr/>
          <p:nvPr/>
        </p:nvSpPr>
        <p:spPr>
          <a:xfrm>
            <a:off x="2103119" y="2925918"/>
            <a:ext cx="3449322" cy="1188882"/>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t>8% Employer</a:t>
            </a:r>
          </a:p>
          <a:p>
            <a:pPr algn="ctr" defTabSz="1066800">
              <a:lnSpc>
                <a:spcPct val="90000"/>
              </a:lnSpc>
              <a:spcAft>
                <a:spcPct val="35000"/>
              </a:spcAft>
              <a:defRPr/>
            </a:pPr>
            <a:r>
              <a:rPr lang="en-US" sz="3600" b="1" dirty="0"/>
              <a:t>Contribution</a:t>
            </a:r>
          </a:p>
        </p:txBody>
      </p:sp>
      <p:sp>
        <p:nvSpPr>
          <p:cNvPr id="15" name="Freeform 14">
            <a:extLst>
              <a:ext uri="{FF2B5EF4-FFF2-40B4-BE49-F238E27FC236}">
                <a16:creationId xmlns:a16="http://schemas.microsoft.com/office/drawing/2014/main" id="{04A4912B-51C5-463D-8BC8-98ACE4D7EDB2}"/>
              </a:ext>
            </a:extLst>
          </p:cNvPr>
          <p:cNvSpPr/>
          <p:nvPr/>
        </p:nvSpPr>
        <p:spPr>
          <a:xfrm>
            <a:off x="2103119" y="1682496"/>
            <a:ext cx="3449322" cy="121056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spcAft>
                <a:spcPct val="35000"/>
              </a:spcAft>
              <a:defRPr/>
            </a:pPr>
            <a:r>
              <a:rPr lang="en-US" sz="3600" b="1" dirty="0"/>
              <a:t>8% Member</a:t>
            </a:r>
          </a:p>
          <a:p>
            <a:pPr algn="ctr" defTabSz="1066800">
              <a:spcAft>
                <a:spcPct val="35000"/>
              </a:spcAft>
              <a:defRPr/>
            </a:pPr>
            <a:r>
              <a:rPr lang="en-US" sz="3600" b="1" dirty="0"/>
              <a:t>Contribution </a:t>
            </a:r>
          </a:p>
        </p:txBody>
      </p:sp>
      <p:pic>
        <p:nvPicPr>
          <p:cNvPr id="2050" name="Picture 2">
            <a:extLst>
              <a:ext uri="{FF2B5EF4-FFF2-40B4-BE49-F238E27FC236}">
                <a16:creationId xmlns:a16="http://schemas.microsoft.com/office/drawing/2014/main" id="{F8C5A123-D39F-47F0-8CF1-CBD7F205A39E}"/>
              </a:ext>
            </a:extLst>
          </p:cNvPr>
          <p:cNvPicPr>
            <a:picLocks noChangeAspect="1" noChangeArrowheads="1"/>
          </p:cNvPicPr>
          <p:nvPr/>
        </p:nvPicPr>
        <p:blipFill>
          <a:blip r:embed="rId3"/>
          <a:stretch>
            <a:fillRect/>
          </a:stretch>
        </p:blipFill>
        <p:spPr bwMode="auto">
          <a:xfrm>
            <a:off x="1335215" y="1682496"/>
            <a:ext cx="4985129" cy="47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Right Arrow 9">
            <a:extLst>
              <a:ext uri="{FF2B5EF4-FFF2-40B4-BE49-F238E27FC236}">
                <a16:creationId xmlns:a16="http://schemas.microsoft.com/office/drawing/2014/main" id="{B1AEA700-8260-45E3-BCCF-AFE9E79969E4}"/>
              </a:ext>
            </a:extLst>
          </p:cNvPr>
          <p:cNvSpPr/>
          <p:nvPr/>
        </p:nvSpPr>
        <p:spPr>
          <a:xfrm rot="10800000" flipH="1">
            <a:off x="342901" y="4716966"/>
            <a:ext cx="1440179" cy="2443296"/>
          </a:xfrm>
          <a:prstGeom prst="curvedRightArrow">
            <a:avLst/>
          </a:prstGeom>
          <a:solidFill>
            <a:srgbClr val="856278"/>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b="1" dirty="0">
              <a:solidFill>
                <a:schemeClr val="tx1"/>
              </a:solidFill>
            </a:endParaRPr>
          </a:p>
        </p:txBody>
      </p:sp>
      <p:sp>
        <p:nvSpPr>
          <p:cNvPr id="11" name="Freeform 10">
            <a:extLst>
              <a:ext uri="{FF2B5EF4-FFF2-40B4-BE49-F238E27FC236}">
                <a16:creationId xmlns:a16="http://schemas.microsoft.com/office/drawing/2014/main" id="{BE4140FC-0DA1-485F-A02B-26629A5732DF}"/>
              </a:ext>
            </a:extLst>
          </p:cNvPr>
          <p:cNvSpPr/>
          <p:nvPr/>
        </p:nvSpPr>
        <p:spPr>
          <a:xfrm>
            <a:off x="1625600" y="6428994"/>
            <a:ext cx="4371341" cy="157480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cs typeface="Arial" panose="020B0604020202020204" pitchFamily="34" charset="0"/>
              </a:rPr>
              <a:t>Defined Benefit Supplement Account</a:t>
            </a:r>
          </a:p>
        </p:txBody>
      </p:sp>
      <p:sp>
        <p:nvSpPr>
          <p:cNvPr id="12" name="TextBox 2">
            <a:extLst>
              <a:ext uri="{FF2B5EF4-FFF2-40B4-BE49-F238E27FC236}">
                <a16:creationId xmlns:a16="http://schemas.microsoft.com/office/drawing/2014/main" id="{F8CC9676-4951-48B2-9D50-147A108FA7C5}"/>
              </a:ext>
            </a:extLst>
          </p:cNvPr>
          <p:cNvSpPr txBox="1">
            <a:spLocks noChangeArrowheads="1"/>
          </p:cNvSpPr>
          <p:nvPr/>
        </p:nvSpPr>
        <p:spPr bwMode="auto">
          <a:xfrm>
            <a:off x="11728704" y="439239"/>
            <a:ext cx="2497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16" name="TextBox 15">
            <a:extLst>
              <a:ext uri="{FF2B5EF4-FFF2-40B4-BE49-F238E27FC236}">
                <a16:creationId xmlns:a16="http://schemas.microsoft.com/office/drawing/2014/main" id="{6120997D-579F-4808-9E58-0ABAB4C5A431}"/>
              </a:ext>
            </a:extLst>
          </p:cNvPr>
          <p:cNvSpPr txBox="1"/>
          <p:nvPr/>
        </p:nvSpPr>
        <p:spPr>
          <a:xfrm>
            <a:off x="8133948" y="7043251"/>
            <a:ext cx="6301380" cy="707886"/>
          </a:xfrm>
          <a:prstGeom prst="rect">
            <a:avLst/>
          </a:prstGeom>
          <a:noFill/>
        </p:spPr>
        <p:txBody>
          <a:bodyPr wrap="square" rtlCol="0">
            <a:spAutoFit/>
          </a:bodyPr>
          <a:lstStyle/>
          <a:p>
            <a:pPr defTabSz="455613" fontAlgn="base">
              <a:spcBef>
                <a:spcPct val="0"/>
              </a:spcBef>
              <a:spcAft>
                <a:spcPct val="0"/>
              </a:spcAft>
            </a:pPr>
            <a:r>
              <a:rPr lang="en-US" sz="4000" dirty="0">
                <a:solidFill>
                  <a:prstClr val="black"/>
                </a:solidFill>
                <a:ea typeface="MS PGothic" pitchFamily="34" charset="-128"/>
              </a:rPr>
              <a:t>*9% for 2% at 62 members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5BD5-BE95-4F19-8C27-54ACB574F9F4}"/>
              </a:ext>
            </a:extLst>
          </p:cNvPr>
          <p:cNvSpPr>
            <a:spLocks noGrp="1"/>
          </p:cNvSpPr>
          <p:nvPr>
            <p:ph type="title"/>
          </p:nvPr>
        </p:nvSpPr>
        <p:spPr>
          <a:xfrm>
            <a:off x="159057" y="367360"/>
            <a:ext cx="11021007" cy="851643"/>
          </a:xfrm>
        </p:spPr>
        <p:txBody>
          <a:bodyPr>
            <a:noAutofit/>
          </a:bodyPr>
          <a:lstStyle/>
          <a:p>
            <a:pPr defTabSz="411406">
              <a:defRPr/>
            </a:pPr>
            <a:r>
              <a:rPr lang="en-US" sz="4800" b="1" dirty="0">
                <a:solidFill>
                  <a:schemeClr val="bg1"/>
                </a:solidFill>
                <a:latin typeface="+mn-lt"/>
              </a:rPr>
              <a:t>Defined Benefit Supplement Account</a:t>
            </a:r>
          </a:p>
        </p:txBody>
      </p:sp>
      <p:sp>
        <p:nvSpPr>
          <p:cNvPr id="8" name="Freeform 7">
            <a:extLst>
              <a:ext uri="{FF2B5EF4-FFF2-40B4-BE49-F238E27FC236}">
                <a16:creationId xmlns:a16="http://schemas.microsoft.com/office/drawing/2014/main" id="{0AE9EABB-AB9C-43FA-9D4E-90035FBAF736}"/>
              </a:ext>
            </a:extLst>
          </p:cNvPr>
          <p:cNvSpPr/>
          <p:nvPr/>
        </p:nvSpPr>
        <p:spPr>
          <a:xfrm>
            <a:off x="3621904" y="4905140"/>
            <a:ext cx="2803280" cy="2588240"/>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05662" tIns="405662" rIns="405662" bIns="405662" spcCol="1270" anchor="ctr"/>
          <a:lstStyle/>
          <a:p>
            <a:pPr algn="ctr" defTabSz="1920240">
              <a:lnSpc>
                <a:spcPct val="90000"/>
              </a:lnSpc>
              <a:spcAft>
                <a:spcPct val="35000"/>
              </a:spcAft>
              <a:defRPr/>
            </a:pPr>
            <a:r>
              <a:rPr lang="en-US" sz="3840" b="1" dirty="0">
                <a:cs typeface="Arial" panose="020B0604020202020204" pitchFamily="34" charset="0"/>
              </a:rPr>
              <a:t>Choices</a:t>
            </a:r>
          </a:p>
        </p:txBody>
      </p:sp>
      <p:sp>
        <p:nvSpPr>
          <p:cNvPr id="9" name="Left Arrow 8">
            <a:extLst>
              <a:ext uri="{FF2B5EF4-FFF2-40B4-BE49-F238E27FC236}">
                <a16:creationId xmlns:a16="http://schemas.microsoft.com/office/drawing/2014/main" id="{78914E9D-E3D8-4DAA-9B7B-D6A90FE73CF2}"/>
              </a:ext>
            </a:extLst>
          </p:cNvPr>
          <p:cNvSpPr/>
          <p:nvPr/>
        </p:nvSpPr>
        <p:spPr>
          <a:xfrm rot="1960130">
            <a:off x="3414130" y="4822844"/>
            <a:ext cx="518160" cy="553720"/>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a:extLst>
              <a:ext uri="{FF2B5EF4-FFF2-40B4-BE49-F238E27FC236}">
                <a16:creationId xmlns:a16="http://schemas.microsoft.com/office/drawing/2014/main" id="{141379D9-6308-491C-945F-79ED595D3B8C}"/>
              </a:ext>
            </a:extLst>
          </p:cNvPr>
          <p:cNvSpPr/>
          <p:nvPr/>
        </p:nvSpPr>
        <p:spPr>
          <a:xfrm>
            <a:off x="937632" y="3601103"/>
            <a:ext cx="2453640" cy="1470661"/>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cs typeface="Arial" panose="020B0604020202020204" pitchFamily="34" charset="0"/>
              </a:rPr>
              <a:t>Lump Sum</a:t>
            </a:r>
          </a:p>
        </p:txBody>
      </p:sp>
      <p:sp>
        <p:nvSpPr>
          <p:cNvPr id="11" name="Left Arrow 10">
            <a:extLst>
              <a:ext uri="{FF2B5EF4-FFF2-40B4-BE49-F238E27FC236}">
                <a16:creationId xmlns:a16="http://schemas.microsoft.com/office/drawing/2014/main" id="{EC311FB1-10F4-4129-87B4-D4D366D62B15}"/>
              </a:ext>
            </a:extLst>
          </p:cNvPr>
          <p:cNvSpPr/>
          <p:nvPr/>
        </p:nvSpPr>
        <p:spPr>
          <a:xfrm rot="5400000">
            <a:off x="4611742" y="3998613"/>
            <a:ext cx="825499" cy="736600"/>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D3526310-5D5F-48E6-AB86-4322C95CE17C}"/>
              </a:ext>
            </a:extLst>
          </p:cNvPr>
          <p:cNvSpPr/>
          <p:nvPr/>
        </p:nvSpPr>
        <p:spPr>
          <a:xfrm>
            <a:off x="3797672" y="2483503"/>
            <a:ext cx="2453640" cy="1470661"/>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cs typeface="Arial" panose="020B0604020202020204" pitchFamily="34" charset="0"/>
              </a:rPr>
              <a:t>Annuity</a:t>
            </a:r>
          </a:p>
        </p:txBody>
      </p:sp>
      <p:sp>
        <p:nvSpPr>
          <p:cNvPr id="13" name="Left Arrow 12">
            <a:extLst>
              <a:ext uri="{FF2B5EF4-FFF2-40B4-BE49-F238E27FC236}">
                <a16:creationId xmlns:a16="http://schemas.microsoft.com/office/drawing/2014/main" id="{72368317-E4C4-49BA-A1DA-88B872409A35}"/>
              </a:ext>
            </a:extLst>
          </p:cNvPr>
          <p:cNvSpPr/>
          <p:nvPr/>
        </p:nvSpPr>
        <p:spPr>
          <a:xfrm rot="8984748">
            <a:off x="6101450" y="4807604"/>
            <a:ext cx="490221" cy="551179"/>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id="{D08B3565-E2B8-4A2C-8B5D-B9FF4EBDC7C3}"/>
              </a:ext>
            </a:extLst>
          </p:cNvPr>
          <p:cNvSpPr/>
          <p:nvPr/>
        </p:nvSpPr>
        <p:spPr>
          <a:xfrm>
            <a:off x="6657712" y="3601103"/>
            <a:ext cx="2453640" cy="1470661"/>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cs typeface="Arial" panose="020B0604020202020204" pitchFamily="34" charset="0"/>
              </a:rPr>
              <a:t>Combo</a:t>
            </a:r>
          </a:p>
        </p:txBody>
      </p:sp>
      <p:sp>
        <p:nvSpPr>
          <p:cNvPr id="15" name="Content Placeholder 2">
            <a:extLst>
              <a:ext uri="{FF2B5EF4-FFF2-40B4-BE49-F238E27FC236}">
                <a16:creationId xmlns:a16="http://schemas.microsoft.com/office/drawing/2014/main" id="{9762D543-EF8B-4618-9E16-E3A25DAB6D85}"/>
              </a:ext>
            </a:extLst>
          </p:cNvPr>
          <p:cNvSpPr txBox="1">
            <a:spLocks/>
          </p:cNvSpPr>
          <p:nvPr/>
        </p:nvSpPr>
        <p:spPr>
          <a:xfrm>
            <a:off x="9631556" y="1955741"/>
            <a:ext cx="83820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6" name="Content Placeholder 2">
            <a:extLst>
              <a:ext uri="{FF2B5EF4-FFF2-40B4-BE49-F238E27FC236}">
                <a16:creationId xmlns:a16="http://schemas.microsoft.com/office/drawing/2014/main" id="{89030DD1-BC5F-4A0E-8403-958DF7455AC9}"/>
              </a:ext>
            </a:extLst>
          </p:cNvPr>
          <p:cNvSpPr txBox="1">
            <a:spLocks/>
          </p:cNvSpPr>
          <p:nvPr/>
        </p:nvSpPr>
        <p:spPr>
          <a:xfrm>
            <a:off x="10365617" y="2011621"/>
            <a:ext cx="3723640" cy="3035299"/>
          </a:xfrm>
          <a:prstGeom prst="rect">
            <a:avLst/>
          </a:prstGeom>
        </p:spPr>
        <p:txBody>
          <a:bodyPr lIns="92157" tIns="46078" rIns="92157" bIns="46078">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cs typeface="Arial" panose="020B0604020202020204" pitchFamily="34" charset="0"/>
              </a:rPr>
              <a:t>Watch the </a:t>
            </a:r>
            <a:r>
              <a:rPr lang="en-US" sz="4000" i="1" dirty="0">
                <a:solidFill>
                  <a:schemeClr val="tx1"/>
                </a:solidFill>
                <a:cs typeface="Arial" panose="020B0604020202020204" pitchFamily="34" charset="0"/>
              </a:rPr>
              <a:t>Defined Benefit Supplement </a:t>
            </a:r>
            <a:r>
              <a:rPr lang="en-US" sz="4000" dirty="0">
                <a:solidFill>
                  <a:schemeClr val="tx1"/>
                </a:solidFill>
                <a:cs typeface="Arial" panose="020B0604020202020204" pitchFamily="34" charset="0"/>
              </a:rPr>
              <a:t>video series at CalSTRS.com.</a:t>
            </a:r>
            <a:endParaRPr lang="en-US" sz="4000" i="1" dirty="0">
              <a:solidFill>
                <a:schemeClr val="tx1"/>
              </a:solidFill>
              <a:cs typeface="Arial" panose="020B0604020202020204" pitchFamily="34" charset="0"/>
            </a:endParaRPr>
          </a:p>
        </p:txBody>
      </p:sp>
      <p:sp>
        <p:nvSpPr>
          <p:cNvPr id="17" name="TextBox 2">
            <a:extLst>
              <a:ext uri="{FF2B5EF4-FFF2-40B4-BE49-F238E27FC236}">
                <a16:creationId xmlns:a16="http://schemas.microsoft.com/office/drawing/2014/main" id="{F0D658E8-063A-48EB-A660-EE294728E292}"/>
              </a:ext>
            </a:extLst>
          </p:cNvPr>
          <p:cNvSpPr txBox="1">
            <a:spLocks noChangeArrowheads="1"/>
          </p:cNvSpPr>
          <p:nvPr/>
        </p:nvSpPr>
        <p:spPr bwMode="auto">
          <a:xfrm>
            <a:off x="11765280" y="439239"/>
            <a:ext cx="2461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535B4878-2672-4D09-951E-253B3AE0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641" y="2379544"/>
            <a:ext cx="40894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D07D229B-CE6C-4B28-8D2F-6AD497EDF9EE}"/>
              </a:ext>
            </a:extLst>
          </p:cNvPr>
          <p:cNvPicPr>
            <a:picLocks noChangeAspect="1" noChangeArrowheads="1"/>
          </p:cNvPicPr>
          <p:nvPr/>
        </p:nvPicPr>
        <p:blipFill>
          <a:blip r:embed="rId4"/>
          <a:stretch>
            <a:fillRect/>
          </a:stretch>
        </p:blipFill>
        <p:spPr bwMode="auto">
          <a:xfrm>
            <a:off x="1432561" y="2105472"/>
            <a:ext cx="5420360" cy="515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rved Right Arrow 5">
            <a:extLst>
              <a:ext uri="{FF2B5EF4-FFF2-40B4-BE49-F238E27FC236}">
                <a16:creationId xmlns:a16="http://schemas.microsoft.com/office/drawing/2014/main" id="{CDE63EB3-5121-4DC3-9F76-05024A06BEA6}"/>
              </a:ext>
            </a:extLst>
          </p:cNvPr>
          <p:cNvSpPr/>
          <p:nvPr/>
        </p:nvSpPr>
        <p:spPr>
          <a:xfrm rot="2968299" flipH="1">
            <a:off x="6313171" y="3795595"/>
            <a:ext cx="1079499" cy="3352800"/>
          </a:xfrm>
          <a:prstGeom prst="curvedRightArrow">
            <a:avLst/>
          </a:prstGeom>
          <a:solidFill>
            <a:srgbClr val="856278"/>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solidFill>
                <a:schemeClr val="tx1"/>
              </a:solidFill>
            </a:endParaRPr>
          </a:p>
        </p:txBody>
      </p:sp>
      <p:sp>
        <p:nvSpPr>
          <p:cNvPr id="12" name="TextBox 2">
            <a:extLst>
              <a:ext uri="{FF2B5EF4-FFF2-40B4-BE49-F238E27FC236}">
                <a16:creationId xmlns:a16="http://schemas.microsoft.com/office/drawing/2014/main" id="{3A87A3F8-C93E-4821-A470-CA4CB7ECF401}"/>
              </a:ext>
            </a:extLst>
          </p:cNvPr>
          <p:cNvSpPr txBox="1">
            <a:spLocks noChangeArrowheads="1"/>
          </p:cNvSpPr>
          <p:nvPr/>
        </p:nvSpPr>
        <p:spPr bwMode="auto">
          <a:xfrm>
            <a:off x="11753088" y="439239"/>
            <a:ext cx="24734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2" name="TextBox 1">
            <a:extLst>
              <a:ext uri="{FF2B5EF4-FFF2-40B4-BE49-F238E27FC236}">
                <a16:creationId xmlns:a16="http://schemas.microsoft.com/office/drawing/2014/main" id="{C1DCC247-33A6-4DBD-B724-D874D4045EC6}"/>
              </a:ext>
            </a:extLst>
          </p:cNvPr>
          <p:cNvSpPr txBox="1"/>
          <p:nvPr/>
        </p:nvSpPr>
        <p:spPr>
          <a:xfrm>
            <a:off x="403858" y="93166"/>
            <a:ext cx="9224000" cy="1107996"/>
          </a:xfrm>
          <a:prstGeom prst="rect">
            <a:avLst/>
          </a:prstGeom>
          <a:noFill/>
        </p:spPr>
        <p:txBody>
          <a:bodyPr wrap="none" rtlCol="0">
            <a:spAutoFit/>
          </a:bodyPr>
          <a:lstStyle/>
          <a:p>
            <a:r>
              <a:rPr lang="en-US" sz="6600" b="1" dirty="0">
                <a:solidFill>
                  <a:schemeClr val="bg1"/>
                </a:solidFill>
              </a:rPr>
              <a:t>Supplemental Savings</a:t>
            </a:r>
          </a:p>
        </p:txBody>
      </p:sp>
    </p:spTree>
    <p:extLst>
      <p:ext uri="{BB962C8B-B14F-4D97-AF65-F5344CB8AC3E}">
        <p14:creationId xmlns:p14="http://schemas.microsoft.com/office/powerpoint/2010/main" val="402296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535B4878-2672-4D09-951E-253B3AE0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132" y="1846072"/>
            <a:ext cx="40894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25F79BD9-1DDE-4102-B862-6321234959DE}"/>
              </a:ext>
            </a:extLst>
          </p:cNvPr>
          <p:cNvGraphicFramePr/>
          <p:nvPr>
            <p:extLst>
              <p:ext uri="{D42A27DB-BD31-4B8C-83A1-F6EECF244321}">
                <p14:modId xmlns:p14="http://schemas.microsoft.com/office/powerpoint/2010/main" val="2323228775"/>
              </p:ext>
            </p:extLst>
          </p:nvPr>
        </p:nvGraphicFramePr>
        <p:xfrm>
          <a:off x="904026" y="1977837"/>
          <a:ext cx="5698496" cy="5830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a:extLst>
              <a:ext uri="{FF2B5EF4-FFF2-40B4-BE49-F238E27FC236}">
                <a16:creationId xmlns:a16="http://schemas.microsoft.com/office/drawing/2014/main" id="{3AC27572-804B-48A0-B809-E351E1650591}"/>
              </a:ext>
            </a:extLst>
          </p:cNvPr>
          <p:cNvSpPr txBox="1">
            <a:spLocks/>
          </p:cNvSpPr>
          <p:nvPr/>
        </p:nvSpPr>
        <p:spPr>
          <a:xfrm>
            <a:off x="7546342" y="3820160"/>
            <a:ext cx="880889"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9" name="Content Placeholder 2">
            <a:extLst>
              <a:ext uri="{FF2B5EF4-FFF2-40B4-BE49-F238E27FC236}">
                <a16:creationId xmlns:a16="http://schemas.microsoft.com/office/drawing/2014/main" id="{0AB1CEC1-13A9-453E-BFE0-379773EDD948}"/>
              </a:ext>
            </a:extLst>
          </p:cNvPr>
          <p:cNvSpPr>
            <a:spLocks noGrp="1"/>
          </p:cNvSpPr>
          <p:nvPr>
            <p:ph idx="1"/>
          </p:nvPr>
        </p:nvSpPr>
        <p:spPr>
          <a:xfrm>
            <a:off x="8313420" y="3817621"/>
            <a:ext cx="5772641" cy="3208019"/>
          </a:xfrm>
        </p:spPr>
        <p:txBody>
          <a:bodyPr/>
          <a:lstStyle/>
          <a:p>
            <a:pPr marL="0" indent="0" defTabSz="411406">
              <a:lnSpc>
                <a:spcPct val="100000"/>
              </a:lnSpc>
              <a:buNone/>
              <a:defRPr/>
            </a:pPr>
            <a:r>
              <a:rPr lang="en-US" sz="4000" dirty="0"/>
              <a:t>Visit Pension2.com for more information, educational videos and savings calculators.</a:t>
            </a:r>
            <a:endParaRPr lang="en-US" sz="4000" i="1" dirty="0"/>
          </a:p>
        </p:txBody>
      </p:sp>
      <p:sp>
        <p:nvSpPr>
          <p:cNvPr id="10" name="Content Placeholder 2">
            <a:extLst>
              <a:ext uri="{FF2B5EF4-FFF2-40B4-BE49-F238E27FC236}">
                <a16:creationId xmlns:a16="http://schemas.microsoft.com/office/drawing/2014/main" id="{B58521AD-C1ED-4150-9CA8-213575EBD75D}"/>
              </a:ext>
            </a:extLst>
          </p:cNvPr>
          <p:cNvSpPr txBox="1">
            <a:spLocks/>
          </p:cNvSpPr>
          <p:nvPr/>
        </p:nvSpPr>
        <p:spPr>
          <a:xfrm>
            <a:off x="8313421" y="6548121"/>
            <a:ext cx="6134099" cy="1305560"/>
          </a:xfrm>
          <a:prstGeom prst="rect">
            <a:avLst/>
          </a:prstGeom>
        </p:spPr>
        <p:txBody>
          <a:bodyPr lIns="92157" tIns="46078" rIns="92157" bIns="46078">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cs typeface="Arial" panose="020B0604020202020204" pitchFamily="34" charset="0"/>
              </a:rPr>
              <a:t>See your employer’s plans at 403bCompare.com</a:t>
            </a:r>
            <a:endParaRPr lang="en-US" sz="4000" i="1" dirty="0">
              <a:solidFill>
                <a:schemeClr val="tx1"/>
              </a:solidFill>
              <a:cs typeface="Arial" panose="020B0604020202020204" pitchFamily="34" charset="0"/>
            </a:endParaRPr>
          </a:p>
        </p:txBody>
      </p:sp>
      <p:sp>
        <p:nvSpPr>
          <p:cNvPr id="11" name="Content Placeholder 2">
            <a:extLst>
              <a:ext uri="{FF2B5EF4-FFF2-40B4-BE49-F238E27FC236}">
                <a16:creationId xmlns:a16="http://schemas.microsoft.com/office/drawing/2014/main" id="{EA8FF470-98C3-4F0A-B208-C8639FB22E80}"/>
              </a:ext>
            </a:extLst>
          </p:cNvPr>
          <p:cNvSpPr txBox="1">
            <a:spLocks/>
          </p:cNvSpPr>
          <p:nvPr/>
        </p:nvSpPr>
        <p:spPr>
          <a:xfrm>
            <a:off x="7546342" y="6535422"/>
            <a:ext cx="880889" cy="130556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2" name="TextBox 2">
            <a:extLst>
              <a:ext uri="{FF2B5EF4-FFF2-40B4-BE49-F238E27FC236}">
                <a16:creationId xmlns:a16="http://schemas.microsoft.com/office/drawing/2014/main" id="{3A87A3F8-C93E-4821-A470-CA4CB7ECF401}"/>
              </a:ext>
            </a:extLst>
          </p:cNvPr>
          <p:cNvSpPr txBox="1">
            <a:spLocks noChangeArrowheads="1"/>
          </p:cNvSpPr>
          <p:nvPr/>
        </p:nvSpPr>
        <p:spPr bwMode="auto">
          <a:xfrm>
            <a:off x="11436096" y="439239"/>
            <a:ext cx="27904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
        <p:nvSpPr>
          <p:cNvPr id="2" name="TextBox 1">
            <a:extLst>
              <a:ext uri="{FF2B5EF4-FFF2-40B4-BE49-F238E27FC236}">
                <a16:creationId xmlns:a16="http://schemas.microsoft.com/office/drawing/2014/main" id="{C1DCC247-33A6-4DBD-B724-D874D4045EC6}"/>
              </a:ext>
            </a:extLst>
          </p:cNvPr>
          <p:cNvSpPr txBox="1"/>
          <p:nvPr/>
        </p:nvSpPr>
        <p:spPr>
          <a:xfrm>
            <a:off x="403858" y="93166"/>
            <a:ext cx="9224000" cy="1107996"/>
          </a:xfrm>
          <a:prstGeom prst="rect">
            <a:avLst/>
          </a:prstGeom>
          <a:noFill/>
        </p:spPr>
        <p:txBody>
          <a:bodyPr wrap="none" rtlCol="0">
            <a:spAutoFit/>
          </a:bodyPr>
          <a:lstStyle/>
          <a:p>
            <a:r>
              <a:rPr lang="en-US" sz="6600" b="1" dirty="0">
                <a:solidFill>
                  <a:schemeClr val="bg1"/>
                </a:solidFill>
              </a:rPr>
              <a:t>Supplemental Savings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3670"/>
            <a:ext cx="7217664" cy="1200330"/>
          </a:xfrm>
        </p:spPr>
        <p:txBody>
          <a:bodyPr/>
          <a:lstStyle/>
          <a:p>
            <a:pPr algn="l"/>
            <a:r>
              <a:rPr lang="en-US" sz="6000" b="1" dirty="0">
                <a:solidFill>
                  <a:schemeClr val="bg1"/>
                </a:solidFill>
                <a:latin typeface="Arial" panose="020B0604020202020204" pitchFamily="34" charset="0"/>
                <a:cs typeface="Arial" panose="020B0604020202020204" pitchFamily="34" charset="0"/>
              </a:rPr>
              <a:t>CalSTRS Pension2</a:t>
            </a:r>
          </a:p>
        </p:txBody>
      </p:sp>
      <p:sp>
        <p:nvSpPr>
          <p:cNvPr id="4" name="Content Placeholder 3"/>
          <p:cNvSpPr>
            <a:spLocks noGrp="1"/>
          </p:cNvSpPr>
          <p:nvPr>
            <p:ph idx="1"/>
          </p:nvPr>
        </p:nvSpPr>
        <p:spPr>
          <a:xfrm>
            <a:off x="7747003" y="1828800"/>
            <a:ext cx="6883397" cy="4669536"/>
          </a:xfrm>
        </p:spPr>
        <p:txBody>
          <a:bodyPr>
            <a:noAutofit/>
          </a:bodyPr>
          <a:lstStyle/>
          <a:p>
            <a:pPr indent="-391846">
              <a:lnSpc>
                <a:spcPct val="110000"/>
              </a:lnSpc>
              <a:spcBef>
                <a:spcPts val="0"/>
              </a:spcBef>
              <a:buFont typeface="Wingdings" panose="05000000000000000000" pitchFamily="2" charset="2"/>
              <a:buChar char="Ø"/>
            </a:pPr>
            <a:r>
              <a:rPr lang="en-US" sz="4000" dirty="0">
                <a:cs typeface="Arial" panose="020B0604020202020204" pitchFamily="34" charset="0"/>
              </a:rPr>
              <a:t> Tax-deferred retirement savings</a:t>
            </a:r>
          </a:p>
          <a:p>
            <a:pPr marL="408174" indent="-408174">
              <a:lnSpc>
                <a:spcPct val="110000"/>
              </a:lnSpc>
              <a:buFont typeface="Wingdings" panose="05000000000000000000" pitchFamily="2" charset="2"/>
              <a:buChar char="Ø"/>
            </a:pPr>
            <a:r>
              <a:rPr lang="en-US" sz="4000" dirty="0">
                <a:cs typeface="Arial" panose="020B0604020202020204" pitchFamily="34" charset="0"/>
              </a:rPr>
              <a:t> Low and transparent costs</a:t>
            </a:r>
          </a:p>
          <a:p>
            <a:pPr marL="489808" indent="-489808">
              <a:lnSpc>
                <a:spcPct val="110000"/>
              </a:lnSpc>
              <a:buFont typeface="Wingdings" panose="05000000000000000000" pitchFamily="2" charset="2"/>
              <a:buChar char="Ø"/>
            </a:pPr>
            <a:r>
              <a:rPr lang="en-US" sz="4000" dirty="0">
                <a:cs typeface="Arial" panose="020B0604020202020204" pitchFamily="34" charset="0"/>
              </a:rPr>
              <a:t>No commissions, load fees or surrender charges</a:t>
            </a:r>
          </a:p>
          <a:p>
            <a:pPr marL="489808" indent="-489808">
              <a:lnSpc>
                <a:spcPct val="110000"/>
              </a:lnSpc>
              <a:buFont typeface="Wingdings" panose="05000000000000000000" pitchFamily="2" charset="2"/>
              <a:buChar char="Ø"/>
            </a:pPr>
            <a:r>
              <a:rPr lang="en-US" sz="4000" dirty="0">
                <a:cs typeface="Arial" panose="020B0604020202020204" pitchFamily="34" charset="0"/>
              </a:rPr>
              <a:t>Flexible investment options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896" y="1828911"/>
            <a:ext cx="7466528" cy="418345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896" y="6016265"/>
            <a:ext cx="7466528" cy="1200329"/>
          </a:xfrm>
          <a:prstGeom prst="rect">
            <a:avLst/>
          </a:prstGeom>
          <a:noFill/>
          <a:ln w="3175">
            <a:solidFill>
              <a:schemeClr val="tx1"/>
            </a:solidFill>
          </a:ln>
        </p:spPr>
        <p:txBody>
          <a:bodyPr wrap="square" rtlCol="0">
            <a:spAutoFit/>
          </a:bodyPr>
          <a:lstStyle/>
          <a:p>
            <a:r>
              <a:rPr lang="en-US" sz="3600" dirty="0">
                <a:cs typeface="Arial" panose="020B0604020202020204" pitchFamily="34" charset="0"/>
              </a:rPr>
              <a:t>Visit Pension2.com or call                     </a:t>
            </a:r>
            <a:r>
              <a:rPr lang="en-US" sz="3600" b="1" dirty="0">
                <a:cs typeface="Arial" panose="020B0604020202020204" pitchFamily="34" charset="0"/>
              </a:rPr>
              <a:t>888-394-2060 </a:t>
            </a:r>
            <a:r>
              <a:rPr lang="en-US" sz="3600" dirty="0">
                <a:cs typeface="Arial" panose="020B0604020202020204" pitchFamily="34" charset="0"/>
              </a:rPr>
              <a:t>for more information.</a:t>
            </a:r>
          </a:p>
        </p:txBody>
      </p:sp>
      <p:sp>
        <p:nvSpPr>
          <p:cNvPr id="7" name="TextBox 2">
            <a:extLst>
              <a:ext uri="{FF2B5EF4-FFF2-40B4-BE49-F238E27FC236}">
                <a16:creationId xmlns:a16="http://schemas.microsoft.com/office/drawing/2014/main" id="{7D04BE45-EAFF-4C19-894C-ABA86FEEE098}"/>
              </a:ext>
            </a:extLst>
          </p:cNvPr>
          <p:cNvSpPr txBox="1">
            <a:spLocks noChangeArrowheads="1"/>
          </p:cNvSpPr>
          <p:nvPr/>
        </p:nvSpPr>
        <p:spPr bwMode="auto">
          <a:xfrm>
            <a:off x="11436096" y="439239"/>
            <a:ext cx="27904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5</a:t>
            </a:r>
          </a:p>
        </p:txBody>
      </p:sp>
    </p:spTree>
    <p:extLst>
      <p:ext uri="{BB962C8B-B14F-4D97-AF65-F5344CB8AC3E}">
        <p14:creationId xmlns:p14="http://schemas.microsoft.com/office/powerpoint/2010/main" val="303684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215E-B52D-48E1-87BE-0BE815A1F38F}"/>
              </a:ext>
            </a:extLst>
          </p:cNvPr>
          <p:cNvSpPr>
            <a:spLocks noGrp="1"/>
          </p:cNvSpPr>
          <p:nvPr>
            <p:ph type="title"/>
          </p:nvPr>
        </p:nvSpPr>
        <p:spPr>
          <a:xfrm>
            <a:off x="563880" y="308742"/>
            <a:ext cx="8021320" cy="1013462"/>
          </a:xfrm>
        </p:spPr>
        <p:txBody>
          <a:bodyPr>
            <a:noAutofit/>
          </a:bodyPr>
          <a:lstStyle/>
          <a:p>
            <a:pPr defTabSz="411406">
              <a:defRPr/>
            </a:pPr>
            <a:r>
              <a:rPr lang="en-US" sz="6600" b="1" dirty="0">
                <a:solidFill>
                  <a:schemeClr val="bg1"/>
                </a:solidFill>
                <a:latin typeface="+mn-lt"/>
              </a:rPr>
              <a:t>CalSTRS Benefits </a:t>
            </a:r>
          </a:p>
        </p:txBody>
      </p:sp>
      <p:graphicFrame>
        <p:nvGraphicFramePr>
          <p:cNvPr id="6" name="Diagram 5">
            <a:extLst>
              <a:ext uri="{FF2B5EF4-FFF2-40B4-BE49-F238E27FC236}">
                <a16:creationId xmlns:a16="http://schemas.microsoft.com/office/drawing/2014/main" id="{0A15F17D-9DF9-41A5-9BD4-974B909BA543}"/>
              </a:ext>
            </a:extLst>
          </p:cNvPr>
          <p:cNvGraphicFramePr/>
          <p:nvPr>
            <p:extLst>
              <p:ext uri="{D42A27DB-BD31-4B8C-83A1-F6EECF244321}">
                <p14:modId xmlns:p14="http://schemas.microsoft.com/office/powerpoint/2010/main" val="1009780308"/>
              </p:ext>
            </p:extLst>
          </p:nvPr>
        </p:nvGraphicFramePr>
        <p:xfrm>
          <a:off x="647439" y="1986455"/>
          <a:ext cx="6491189" cy="551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4ED20938-D5B5-4262-AA9D-0939BD9933AD}"/>
              </a:ext>
            </a:extLst>
          </p:cNvPr>
          <p:cNvSpPr txBox="1">
            <a:spLocks/>
          </p:cNvSpPr>
          <p:nvPr/>
        </p:nvSpPr>
        <p:spPr>
          <a:xfrm>
            <a:off x="8506461" y="2016761"/>
            <a:ext cx="822960"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8" name="Content Placeholder 2">
            <a:extLst>
              <a:ext uri="{FF2B5EF4-FFF2-40B4-BE49-F238E27FC236}">
                <a16:creationId xmlns:a16="http://schemas.microsoft.com/office/drawing/2014/main" id="{3FF9CC3C-F3E1-4A83-BC6D-65AAC2F01329}"/>
              </a:ext>
            </a:extLst>
          </p:cNvPr>
          <p:cNvSpPr txBox="1">
            <a:spLocks/>
          </p:cNvSpPr>
          <p:nvPr/>
        </p:nvSpPr>
        <p:spPr>
          <a:xfrm>
            <a:off x="9243061" y="2014221"/>
            <a:ext cx="4569459" cy="2852419"/>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Check with your employer about health benefit coverage in retirement.</a:t>
            </a:r>
            <a:endParaRPr lang="en-US" sz="4000" i="1" dirty="0">
              <a:solidFill>
                <a:schemeClr val="tx1"/>
              </a:solidFill>
              <a:cs typeface="Arial" panose="020B0604020202020204" pitchFamily="34" charset="0"/>
            </a:endParaRPr>
          </a:p>
        </p:txBody>
      </p:sp>
      <p:sp>
        <p:nvSpPr>
          <p:cNvPr id="20486" name="TextBox 2">
            <a:extLst>
              <a:ext uri="{FF2B5EF4-FFF2-40B4-BE49-F238E27FC236}">
                <a16:creationId xmlns:a16="http://schemas.microsoft.com/office/drawing/2014/main" id="{A33C1E50-36CB-499F-8D33-590D5B1FCE42}"/>
              </a:ext>
            </a:extLst>
          </p:cNvPr>
          <p:cNvSpPr txBox="1">
            <a:spLocks noChangeArrowheads="1"/>
          </p:cNvSpPr>
          <p:nvPr/>
        </p:nvSpPr>
        <p:spPr bwMode="auto">
          <a:xfrm>
            <a:off x="11643360" y="439239"/>
            <a:ext cx="2583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6:</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Coverage Types</a:t>
            </a:r>
          </a:p>
        </p:txBody>
      </p:sp>
    </p:spTree>
    <p:extLst>
      <p:ext uri="{BB962C8B-B14F-4D97-AF65-F5344CB8AC3E}">
        <p14:creationId xmlns:p14="http://schemas.microsoft.com/office/powerpoint/2010/main" val="26531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E7C0D8-E4D3-475C-A6B1-2CA82D6FD816}"/>
              </a:ext>
            </a:extLst>
          </p:cNvPr>
          <p:cNvSpPr>
            <a:spLocks noGrp="1"/>
          </p:cNvSpPr>
          <p:nvPr>
            <p:ph type="title"/>
          </p:nvPr>
        </p:nvSpPr>
        <p:spPr>
          <a:xfrm>
            <a:off x="403858" y="302258"/>
            <a:ext cx="7216142" cy="1047040"/>
          </a:xfrm>
        </p:spPr>
        <p:txBody>
          <a:bodyPr>
            <a:noAutofit/>
          </a:bodyPr>
          <a:lstStyle/>
          <a:p>
            <a:pPr defTabSz="411406">
              <a:defRPr/>
            </a:pPr>
            <a:r>
              <a:rPr lang="en-US" sz="6600" b="1" dirty="0">
                <a:solidFill>
                  <a:schemeClr val="bg1"/>
                </a:solidFill>
                <a:latin typeface="+mn-lt"/>
              </a:rPr>
              <a:t>Coverage Types</a:t>
            </a:r>
          </a:p>
        </p:txBody>
      </p:sp>
      <p:sp>
        <p:nvSpPr>
          <p:cNvPr id="5" name="Freeform 4">
            <a:extLst>
              <a:ext uri="{FF2B5EF4-FFF2-40B4-BE49-F238E27FC236}">
                <a16:creationId xmlns:a16="http://schemas.microsoft.com/office/drawing/2014/main" id="{2A19E570-8E12-4015-BD9E-404E52B53827}"/>
              </a:ext>
            </a:extLst>
          </p:cNvPr>
          <p:cNvSpPr/>
          <p:nvPr/>
        </p:nvSpPr>
        <p:spPr>
          <a:xfrm>
            <a:off x="500382" y="2118360"/>
            <a:ext cx="6870699" cy="927101"/>
          </a:xfrm>
          <a:custGeom>
            <a:avLst/>
            <a:gdLst>
              <a:gd name="connsiteX0" fmla="*/ 0 w 5375563"/>
              <a:gd name="connsiteY0" fmla="*/ 128703 h 772200"/>
              <a:gd name="connsiteX1" fmla="*/ 128703 w 5375563"/>
              <a:gd name="connsiteY1" fmla="*/ 0 h 772200"/>
              <a:gd name="connsiteX2" fmla="*/ 5246860 w 5375563"/>
              <a:gd name="connsiteY2" fmla="*/ 0 h 772200"/>
              <a:gd name="connsiteX3" fmla="*/ 5375563 w 5375563"/>
              <a:gd name="connsiteY3" fmla="*/ 128703 h 772200"/>
              <a:gd name="connsiteX4" fmla="*/ 5375563 w 5375563"/>
              <a:gd name="connsiteY4" fmla="*/ 643497 h 772200"/>
              <a:gd name="connsiteX5" fmla="*/ 5246860 w 5375563"/>
              <a:gd name="connsiteY5" fmla="*/ 772200 h 772200"/>
              <a:gd name="connsiteX6" fmla="*/ 128703 w 5375563"/>
              <a:gd name="connsiteY6" fmla="*/ 772200 h 772200"/>
              <a:gd name="connsiteX7" fmla="*/ 0 w 5375563"/>
              <a:gd name="connsiteY7" fmla="*/ 643497 h 772200"/>
              <a:gd name="connsiteX8" fmla="*/ 0 w 5375563"/>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563" h="772200">
                <a:moveTo>
                  <a:pt x="0" y="128703"/>
                </a:moveTo>
                <a:cubicBezTo>
                  <a:pt x="0" y="57622"/>
                  <a:pt x="57622" y="0"/>
                  <a:pt x="128703" y="0"/>
                </a:cubicBezTo>
                <a:lnTo>
                  <a:pt x="5246860" y="0"/>
                </a:lnTo>
                <a:cubicBezTo>
                  <a:pt x="5317941" y="0"/>
                  <a:pt x="5375563" y="57622"/>
                  <a:pt x="5375563" y="128703"/>
                </a:cubicBezTo>
                <a:lnTo>
                  <a:pt x="5375563" y="643497"/>
                </a:lnTo>
                <a:cubicBezTo>
                  <a:pt x="5375563" y="714578"/>
                  <a:pt x="5317941" y="772200"/>
                  <a:pt x="5246860" y="772200"/>
                </a:cubicBezTo>
                <a:lnTo>
                  <a:pt x="128703" y="772200"/>
                </a:lnTo>
                <a:cubicBezTo>
                  <a:pt x="57622" y="772200"/>
                  <a:pt x="0" y="714578"/>
                  <a:pt x="0" y="643497"/>
                </a:cubicBezTo>
                <a:lnTo>
                  <a:pt x="0" y="128703"/>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482" tIns="261482" rIns="261482" bIns="261482" spcCol="1270" anchor="ctr"/>
          <a:lstStyle/>
          <a:p>
            <a:pPr defTabSz="2346960">
              <a:lnSpc>
                <a:spcPct val="90000"/>
              </a:lnSpc>
              <a:spcAft>
                <a:spcPct val="35000"/>
              </a:spcAft>
              <a:defRPr/>
            </a:pPr>
            <a:r>
              <a:rPr lang="en-US" sz="5280" b="1" dirty="0">
                <a:cs typeface="Arial" panose="020B0604020202020204" pitchFamily="34" charset="0"/>
              </a:rPr>
              <a:t>Coverage A</a:t>
            </a:r>
          </a:p>
        </p:txBody>
      </p:sp>
      <p:sp>
        <p:nvSpPr>
          <p:cNvPr id="6" name="Freeform 5">
            <a:extLst>
              <a:ext uri="{FF2B5EF4-FFF2-40B4-BE49-F238E27FC236}">
                <a16:creationId xmlns:a16="http://schemas.microsoft.com/office/drawing/2014/main" id="{78EEC3DE-8016-401E-ADF4-2F60BA5E939E}"/>
              </a:ext>
            </a:extLst>
          </p:cNvPr>
          <p:cNvSpPr/>
          <p:nvPr/>
        </p:nvSpPr>
        <p:spPr>
          <a:xfrm>
            <a:off x="500382" y="3045462"/>
            <a:ext cx="6870699" cy="1435099"/>
          </a:xfrm>
          <a:custGeom>
            <a:avLst/>
            <a:gdLst>
              <a:gd name="connsiteX0" fmla="*/ 0 w 5375563"/>
              <a:gd name="connsiteY0" fmla="*/ 0 h 1195424"/>
              <a:gd name="connsiteX1" fmla="*/ 5375563 w 5375563"/>
              <a:gd name="connsiteY1" fmla="*/ 0 h 1195424"/>
              <a:gd name="connsiteX2" fmla="*/ 5375563 w 5375563"/>
              <a:gd name="connsiteY2" fmla="*/ 1195424 h 1195424"/>
              <a:gd name="connsiteX3" fmla="*/ 0 w 5375563"/>
              <a:gd name="connsiteY3" fmla="*/ 1195424 h 1195424"/>
              <a:gd name="connsiteX4" fmla="*/ 0 w 5375563"/>
              <a:gd name="connsiteY4" fmla="*/ 0 h 119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63" h="1195424">
                <a:moveTo>
                  <a:pt x="0" y="0"/>
                </a:moveTo>
                <a:lnTo>
                  <a:pt x="5375563" y="0"/>
                </a:lnTo>
                <a:lnTo>
                  <a:pt x="5375563" y="1195424"/>
                </a:lnTo>
                <a:lnTo>
                  <a:pt x="0" y="11954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3078" tIns="67056" rIns="375514" bIns="67056" spcCol="1270"/>
          <a:lstStyle/>
          <a:p>
            <a:pPr marL="571500" lvl="1" indent="-571500" defTabSz="1849120">
              <a:spcAft>
                <a:spcPct val="20000"/>
              </a:spcAft>
              <a:buFont typeface="Wingdings" panose="05000000000000000000" pitchFamily="2" charset="2"/>
              <a:buChar char="Ø"/>
              <a:defRPr/>
            </a:pPr>
            <a:r>
              <a:rPr lang="en-US" sz="3840" dirty="0">
                <a:cs typeface="Arial" panose="020B0604020202020204" pitchFamily="34" charset="0"/>
              </a:rPr>
              <a:t>Member prior to              October 15, 1992</a:t>
            </a:r>
          </a:p>
          <a:p>
            <a:pPr marL="365760" lvl="1" indent="-365760" defTabSz="1849120">
              <a:spcAft>
                <a:spcPct val="20000"/>
              </a:spcAft>
              <a:buFontTx/>
              <a:buChar char="••"/>
              <a:defRPr/>
            </a:pPr>
            <a:endParaRPr lang="en-US" sz="4160" dirty="0"/>
          </a:p>
        </p:txBody>
      </p:sp>
      <p:sp>
        <p:nvSpPr>
          <p:cNvPr id="7" name="Freeform 6">
            <a:extLst>
              <a:ext uri="{FF2B5EF4-FFF2-40B4-BE49-F238E27FC236}">
                <a16:creationId xmlns:a16="http://schemas.microsoft.com/office/drawing/2014/main" id="{0668C9D8-4329-4C27-8B9A-38AB68B9FC12}"/>
              </a:ext>
            </a:extLst>
          </p:cNvPr>
          <p:cNvSpPr/>
          <p:nvPr/>
        </p:nvSpPr>
        <p:spPr>
          <a:xfrm>
            <a:off x="500382" y="4480560"/>
            <a:ext cx="6870699" cy="927101"/>
          </a:xfrm>
          <a:custGeom>
            <a:avLst/>
            <a:gdLst>
              <a:gd name="connsiteX0" fmla="*/ 0 w 5375563"/>
              <a:gd name="connsiteY0" fmla="*/ 128703 h 772200"/>
              <a:gd name="connsiteX1" fmla="*/ 128703 w 5375563"/>
              <a:gd name="connsiteY1" fmla="*/ 0 h 772200"/>
              <a:gd name="connsiteX2" fmla="*/ 5246860 w 5375563"/>
              <a:gd name="connsiteY2" fmla="*/ 0 h 772200"/>
              <a:gd name="connsiteX3" fmla="*/ 5375563 w 5375563"/>
              <a:gd name="connsiteY3" fmla="*/ 128703 h 772200"/>
              <a:gd name="connsiteX4" fmla="*/ 5375563 w 5375563"/>
              <a:gd name="connsiteY4" fmla="*/ 643497 h 772200"/>
              <a:gd name="connsiteX5" fmla="*/ 5246860 w 5375563"/>
              <a:gd name="connsiteY5" fmla="*/ 772200 h 772200"/>
              <a:gd name="connsiteX6" fmla="*/ 128703 w 5375563"/>
              <a:gd name="connsiteY6" fmla="*/ 772200 h 772200"/>
              <a:gd name="connsiteX7" fmla="*/ 0 w 5375563"/>
              <a:gd name="connsiteY7" fmla="*/ 643497 h 772200"/>
              <a:gd name="connsiteX8" fmla="*/ 0 w 5375563"/>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563" h="772200">
                <a:moveTo>
                  <a:pt x="0" y="128703"/>
                </a:moveTo>
                <a:cubicBezTo>
                  <a:pt x="0" y="57622"/>
                  <a:pt x="57622" y="0"/>
                  <a:pt x="128703" y="0"/>
                </a:cubicBezTo>
                <a:lnTo>
                  <a:pt x="5246860" y="0"/>
                </a:lnTo>
                <a:cubicBezTo>
                  <a:pt x="5317941" y="0"/>
                  <a:pt x="5375563" y="57622"/>
                  <a:pt x="5375563" y="128703"/>
                </a:cubicBezTo>
                <a:lnTo>
                  <a:pt x="5375563" y="643497"/>
                </a:lnTo>
                <a:cubicBezTo>
                  <a:pt x="5375563" y="714578"/>
                  <a:pt x="5317941" y="772200"/>
                  <a:pt x="5246860" y="772200"/>
                </a:cubicBezTo>
                <a:lnTo>
                  <a:pt x="128703" y="772200"/>
                </a:lnTo>
                <a:cubicBezTo>
                  <a:pt x="57622" y="772200"/>
                  <a:pt x="0" y="714578"/>
                  <a:pt x="0" y="643497"/>
                </a:cubicBezTo>
                <a:lnTo>
                  <a:pt x="0" y="128703"/>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1482" tIns="261482" rIns="261482" bIns="261482" spcCol="1270" anchor="ctr"/>
          <a:lstStyle/>
          <a:p>
            <a:pPr defTabSz="2346960">
              <a:lnSpc>
                <a:spcPct val="90000"/>
              </a:lnSpc>
              <a:spcAft>
                <a:spcPct val="35000"/>
              </a:spcAft>
              <a:defRPr/>
            </a:pPr>
            <a:r>
              <a:rPr lang="en-US" sz="5280" b="1" dirty="0">
                <a:cs typeface="Arial" panose="020B0604020202020204" pitchFamily="34" charset="0"/>
              </a:rPr>
              <a:t>Coverage B</a:t>
            </a:r>
          </a:p>
        </p:txBody>
      </p:sp>
      <p:sp>
        <p:nvSpPr>
          <p:cNvPr id="8" name="Freeform 7">
            <a:extLst>
              <a:ext uri="{FF2B5EF4-FFF2-40B4-BE49-F238E27FC236}">
                <a16:creationId xmlns:a16="http://schemas.microsoft.com/office/drawing/2014/main" id="{F525FFD6-8D2D-477D-80A1-AC0CA3801472}"/>
              </a:ext>
            </a:extLst>
          </p:cNvPr>
          <p:cNvSpPr/>
          <p:nvPr/>
        </p:nvSpPr>
        <p:spPr>
          <a:xfrm>
            <a:off x="500382" y="5407662"/>
            <a:ext cx="6870699" cy="2612618"/>
          </a:xfrm>
          <a:custGeom>
            <a:avLst/>
            <a:gdLst>
              <a:gd name="connsiteX0" fmla="*/ 0 w 5375563"/>
              <a:gd name="connsiteY0" fmla="*/ 0 h 1553558"/>
              <a:gd name="connsiteX1" fmla="*/ 5375563 w 5375563"/>
              <a:gd name="connsiteY1" fmla="*/ 0 h 1553558"/>
              <a:gd name="connsiteX2" fmla="*/ 5375563 w 5375563"/>
              <a:gd name="connsiteY2" fmla="*/ 1553558 h 1553558"/>
              <a:gd name="connsiteX3" fmla="*/ 0 w 5375563"/>
              <a:gd name="connsiteY3" fmla="*/ 1553558 h 1553558"/>
              <a:gd name="connsiteX4" fmla="*/ 0 w 5375563"/>
              <a:gd name="connsiteY4" fmla="*/ 0 h 155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63" h="1553558">
                <a:moveTo>
                  <a:pt x="0" y="0"/>
                </a:moveTo>
                <a:lnTo>
                  <a:pt x="5375563" y="0"/>
                </a:lnTo>
                <a:lnTo>
                  <a:pt x="5375563" y="1553558"/>
                </a:lnTo>
                <a:lnTo>
                  <a:pt x="0" y="1553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3078" tIns="67056" rIns="375514" bIns="67056" spcCol="1270"/>
          <a:lstStyle/>
          <a:p>
            <a:pPr marL="571500" lvl="1" indent="-571500" defTabSz="1849120">
              <a:spcBef>
                <a:spcPts val="960"/>
              </a:spcBef>
              <a:spcAft>
                <a:spcPts val="960"/>
              </a:spcAft>
              <a:buFont typeface="Wingdings" panose="05000000000000000000" pitchFamily="2" charset="2"/>
              <a:buChar char="Ø"/>
              <a:defRPr/>
            </a:pPr>
            <a:r>
              <a:rPr lang="en-US" sz="3840" dirty="0">
                <a:cs typeface="Arial" panose="020B0604020202020204" pitchFamily="34" charset="0"/>
              </a:rPr>
              <a:t>Member on or after         October 15, 1992</a:t>
            </a:r>
          </a:p>
          <a:p>
            <a:pPr marL="571500" lvl="1" indent="-571500" defTabSz="1849120">
              <a:spcBef>
                <a:spcPts val="960"/>
              </a:spcBef>
              <a:spcAft>
                <a:spcPts val="960"/>
              </a:spcAft>
              <a:buFont typeface="Wingdings" panose="05000000000000000000" pitchFamily="2" charset="2"/>
              <a:buChar char="Ø"/>
              <a:defRPr/>
            </a:pPr>
            <a:r>
              <a:rPr lang="en-US" sz="3840" dirty="0">
                <a:cs typeface="Arial" panose="020B0604020202020204" pitchFamily="34" charset="0"/>
              </a:rPr>
              <a:t>Chose coverage during     special election period</a:t>
            </a:r>
          </a:p>
        </p:txBody>
      </p:sp>
      <p:sp>
        <p:nvSpPr>
          <p:cNvPr id="9" name="Content Placeholder 2">
            <a:extLst>
              <a:ext uri="{FF2B5EF4-FFF2-40B4-BE49-F238E27FC236}">
                <a16:creationId xmlns:a16="http://schemas.microsoft.com/office/drawing/2014/main" id="{99812FD9-4B8B-4F4E-B368-BD8FF52D742B}"/>
              </a:ext>
            </a:extLst>
          </p:cNvPr>
          <p:cNvSpPr txBox="1">
            <a:spLocks/>
          </p:cNvSpPr>
          <p:nvPr/>
        </p:nvSpPr>
        <p:spPr>
          <a:xfrm>
            <a:off x="8359142" y="3730767"/>
            <a:ext cx="71628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0" name="Content Placeholder 2">
            <a:extLst>
              <a:ext uri="{FF2B5EF4-FFF2-40B4-BE49-F238E27FC236}">
                <a16:creationId xmlns:a16="http://schemas.microsoft.com/office/drawing/2014/main" id="{183E76A8-C777-4762-8E0A-190F4A337DB8}"/>
              </a:ext>
            </a:extLst>
          </p:cNvPr>
          <p:cNvSpPr txBox="1">
            <a:spLocks/>
          </p:cNvSpPr>
          <p:nvPr/>
        </p:nvSpPr>
        <p:spPr>
          <a:xfrm>
            <a:off x="9133841" y="3726476"/>
            <a:ext cx="5016501" cy="285496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Verify your coverage type on your </a:t>
            </a:r>
            <a:r>
              <a:rPr lang="en-US" sz="4000" i="1" dirty="0">
                <a:solidFill>
                  <a:schemeClr val="tx1"/>
                </a:solidFill>
                <a:cs typeface="Arial" panose="020B0604020202020204" pitchFamily="34" charset="0"/>
              </a:rPr>
              <a:t>Retirement Progress Report.</a:t>
            </a:r>
          </a:p>
        </p:txBody>
      </p:sp>
      <p:sp>
        <p:nvSpPr>
          <p:cNvPr id="13" name="Content Placeholder 2">
            <a:extLst>
              <a:ext uri="{FF2B5EF4-FFF2-40B4-BE49-F238E27FC236}">
                <a16:creationId xmlns:a16="http://schemas.microsoft.com/office/drawing/2014/main" id="{F6C53AC4-BF8C-4A62-921A-14839CE4AF6C}"/>
              </a:ext>
            </a:extLst>
          </p:cNvPr>
          <p:cNvSpPr txBox="1">
            <a:spLocks/>
          </p:cNvSpPr>
          <p:nvPr/>
        </p:nvSpPr>
        <p:spPr>
          <a:xfrm>
            <a:off x="8295640" y="2040150"/>
            <a:ext cx="835661"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b="1" dirty="0">
                <a:solidFill>
                  <a:schemeClr val="tx1"/>
                </a:solidFill>
                <a:sym typeface="Wingdings 2"/>
              </a:rPr>
              <a:t></a:t>
            </a:r>
            <a:endParaRPr lang="en-US" sz="4000" b="1" dirty="0">
              <a:solidFill>
                <a:schemeClr val="tx1"/>
              </a:solidFill>
            </a:endParaRPr>
          </a:p>
        </p:txBody>
      </p:sp>
      <p:sp>
        <p:nvSpPr>
          <p:cNvPr id="14" name="Content Placeholder 2">
            <a:extLst>
              <a:ext uri="{FF2B5EF4-FFF2-40B4-BE49-F238E27FC236}">
                <a16:creationId xmlns:a16="http://schemas.microsoft.com/office/drawing/2014/main" id="{DB96A0B9-4D44-4268-AC4B-8B2100C21A6C}"/>
              </a:ext>
            </a:extLst>
          </p:cNvPr>
          <p:cNvSpPr txBox="1">
            <a:spLocks/>
          </p:cNvSpPr>
          <p:nvPr/>
        </p:nvSpPr>
        <p:spPr>
          <a:xfrm>
            <a:off x="9131301" y="2026299"/>
            <a:ext cx="4998720" cy="1191259"/>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Fill in your coverage type on page 3.</a:t>
            </a:r>
            <a:endParaRPr lang="en-US" sz="4000" i="1" dirty="0">
              <a:solidFill>
                <a:schemeClr val="tx1"/>
              </a:solidFill>
              <a:cs typeface="Arial" panose="020B0604020202020204" pitchFamily="34" charset="0"/>
            </a:endParaRPr>
          </a:p>
        </p:txBody>
      </p:sp>
      <p:sp>
        <p:nvSpPr>
          <p:cNvPr id="12" name="TextBox 2">
            <a:extLst>
              <a:ext uri="{FF2B5EF4-FFF2-40B4-BE49-F238E27FC236}">
                <a16:creationId xmlns:a16="http://schemas.microsoft.com/office/drawing/2014/main" id="{13D5FC67-095F-4F97-88B3-6855325CBE0D}"/>
              </a:ext>
            </a:extLst>
          </p:cNvPr>
          <p:cNvSpPr txBox="1">
            <a:spLocks noChangeArrowheads="1"/>
          </p:cNvSpPr>
          <p:nvPr/>
        </p:nvSpPr>
        <p:spPr bwMode="auto">
          <a:xfrm>
            <a:off x="11679936" y="439239"/>
            <a:ext cx="2546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1518442"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7:</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One-Time Death Benefit</a:t>
            </a:r>
          </a:p>
        </p:txBody>
      </p:sp>
    </p:spTree>
    <p:extLst>
      <p:ext uri="{BB962C8B-B14F-4D97-AF65-F5344CB8AC3E}">
        <p14:creationId xmlns:p14="http://schemas.microsoft.com/office/powerpoint/2010/main" val="1987029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2BD267-A579-46E7-8F0F-99FEFF074E8A}"/>
              </a:ext>
            </a:extLst>
          </p:cNvPr>
          <p:cNvSpPr>
            <a:spLocks noGrp="1"/>
          </p:cNvSpPr>
          <p:nvPr>
            <p:ph type="title"/>
          </p:nvPr>
        </p:nvSpPr>
        <p:spPr>
          <a:xfrm>
            <a:off x="403857" y="359663"/>
            <a:ext cx="9813039" cy="1052576"/>
          </a:xfrm>
        </p:spPr>
        <p:txBody>
          <a:bodyPr>
            <a:noAutofit/>
          </a:bodyPr>
          <a:lstStyle/>
          <a:p>
            <a:pPr defTabSz="411406">
              <a:defRPr/>
            </a:pPr>
            <a:r>
              <a:rPr lang="en-US" sz="6600" b="1" dirty="0">
                <a:solidFill>
                  <a:schemeClr val="bg1"/>
                </a:solidFill>
                <a:latin typeface="+mn-lt"/>
              </a:rPr>
              <a:t>One-Time Death Benefit</a:t>
            </a:r>
          </a:p>
        </p:txBody>
      </p:sp>
      <p:sp>
        <p:nvSpPr>
          <p:cNvPr id="8" name="Right Arrow 7">
            <a:extLst>
              <a:ext uri="{FF2B5EF4-FFF2-40B4-BE49-F238E27FC236}">
                <a16:creationId xmlns:a16="http://schemas.microsoft.com/office/drawing/2014/main" id="{1F66E8E1-914A-4D02-B288-DE6D2FABDF4F}"/>
              </a:ext>
            </a:extLst>
          </p:cNvPr>
          <p:cNvSpPr/>
          <p:nvPr/>
        </p:nvSpPr>
        <p:spPr bwMode="auto">
          <a:xfrm>
            <a:off x="629920" y="1851661"/>
            <a:ext cx="4023360" cy="27432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53CCF639-1DB1-4E36-9E59-1754DAC9D52E}"/>
              </a:ext>
            </a:extLst>
          </p:cNvPr>
          <p:cNvGrpSpPr/>
          <p:nvPr/>
        </p:nvGrpSpPr>
        <p:grpSpPr bwMode="auto">
          <a:xfrm>
            <a:off x="4930284" y="2399722"/>
            <a:ext cx="3290827" cy="1645920"/>
            <a:chOff x="1569725" y="707707"/>
            <a:chExt cx="1927899" cy="943610"/>
          </a:xfrm>
          <a:solidFill>
            <a:srgbClr val="505F8B"/>
          </a:solidFill>
        </p:grpSpPr>
        <p:sp>
          <p:nvSpPr>
            <p:cNvPr id="10" name="Rounded Rectangle 9">
              <a:extLst>
                <a:ext uri="{FF2B5EF4-FFF2-40B4-BE49-F238E27FC236}">
                  <a16:creationId xmlns:a16="http://schemas.microsoft.com/office/drawing/2014/main" id="{1425E17A-5A3C-4C63-BB64-15467AF1916C}"/>
                </a:ext>
              </a:extLst>
            </p:cNvPr>
            <p:cNvSpPr/>
            <p:nvPr/>
          </p:nvSpPr>
          <p:spPr>
            <a:xfrm>
              <a:off x="1569725" y="707707"/>
              <a:ext cx="1927899" cy="943610"/>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48BC7E75-33A2-41C9-81BC-24FE89A81E54}"/>
                </a:ext>
              </a:extLst>
            </p:cNvPr>
            <p:cNvSpPr/>
            <p:nvPr/>
          </p:nvSpPr>
          <p:spPr>
            <a:xfrm>
              <a:off x="1569725" y="753770"/>
              <a:ext cx="1835773" cy="851484"/>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840" b="1" dirty="0">
                  <a:cs typeface="Arial" panose="020B0604020202020204" pitchFamily="34" charset="0"/>
                </a:rPr>
                <a:t>$6,372</a:t>
              </a:r>
            </a:p>
            <a:p>
              <a:pPr algn="ctr" defTabSz="1493520">
                <a:lnSpc>
                  <a:spcPct val="110000"/>
                </a:lnSpc>
                <a:defRPr/>
              </a:pPr>
              <a:r>
                <a:rPr lang="en-US" sz="3200" b="1" dirty="0">
                  <a:cs typeface="Arial" panose="020B0604020202020204" pitchFamily="34" charset="0"/>
                </a:rPr>
                <a:t>Before or after retirement</a:t>
              </a:r>
            </a:p>
          </p:txBody>
        </p:sp>
      </p:grpSp>
      <p:sp>
        <p:nvSpPr>
          <p:cNvPr id="7" name="Freeform 6">
            <a:extLst>
              <a:ext uri="{FF2B5EF4-FFF2-40B4-BE49-F238E27FC236}">
                <a16:creationId xmlns:a16="http://schemas.microsoft.com/office/drawing/2014/main" id="{14B3E994-FCD4-4F7D-9469-C7A0E528D4DF}"/>
              </a:ext>
            </a:extLst>
          </p:cNvPr>
          <p:cNvSpPr/>
          <p:nvPr/>
        </p:nvSpPr>
        <p:spPr bwMode="auto">
          <a:xfrm>
            <a:off x="325120" y="2644142"/>
            <a:ext cx="2926080" cy="113029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4000" b="1" dirty="0">
                <a:cs typeface="Arial" panose="020B0604020202020204" pitchFamily="34" charset="0"/>
              </a:rPr>
              <a:t>Coverage A</a:t>
            </a:r>
          </a:p>
        </p:txBody>
      </p:sp>
      <p:sp>
        <p:nvSpPr>
          <p:cNvPr id="13" name="Right Arrow 12">
            <a:extLst>
              <a:ext uri="{FF2B5EF4-FFF2-40B4-BE49-F238E27FC236}">
                <a16:creationId xmlns:a16="http://schemas.microsoft.com/office/drawing/2014/main" id="{C29FB2F5-2487-4967-A2BA-B12361F9CAAE}"/>
              </a:ext>
            </a:extLst>
          </p:cNvPr>
          <p:cNvSpPr/>
          <p:nvPr/>
        </p:nvSpPr>
        <p:spPr bwMode="auto">
          <a:xfrm>
            <a:off x="629920" y="4815840"/>
            <a:ext cx="4145280" cy="290576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EB8E3498-A0E1-4DB3-A300-91B44CA89743}"/>
              </a:ext>
            </a:extLst>
          </p:cNvPr>
          <p:cNvSpPr/>
          <p:nvPr/>
        </p:nvSpPr>
        <p:spPr bwMode="auto">
          <a:xfrm>
            <a:off x="325120" y="5687062"/>
            <a:ext cx="2926080" cy="113029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4000" b="1" dirty="0">
                <a:cs typeface="Arial" panose="020B0604020202020204" pitchFamily="34" charset="0"/>
              </a:rPr>
              <a:t>Coverage B</a:t>
            </a:r>
          </a:p>
        </p:txBody>
      </p:sp>
      <p:grpSp>
        <p:nvGrpSpPr>
          <p:cNvPr id="2" name="Group 1">
            <a:extLst>
              <a:ext uri="{FF2B5EF4-FFF2-40B4-BE49-F238E27FC236}">
                <a16:creationId xmlns:a16="http://schemas.microsoft.com/office/drawing/2014/main" id="{1DE24FA7-30DA-43BF-BD3C-DC3294B4D10A}"/>
              </a:ext>
            </a:extLst>
          </p:cNvPr>
          <p:cNvGrpSpPr>
            <a:grpSpLocks/>
          </p:cNvGrpSpPr>
          <p:nvPr/>
        </p:nvGrpSpPr>
        <p:grpSpPr bwMode="auto">
          <a:xfrm>
            <a:off x="4930141" y="4620261"/>
            <a:ext cx="3291840" cy="1645920"/>
            <a:chOff x="3081339" y="3670300"/>
            <a:chExt cx="2057400" cy="1371600"/>
          </a:xfrm>
          <a:solidFill>
            <a:srgbClr val="5D354E"/>
          </a:solidFill>
        </p:grpSpPr>
        <p:sp>
          <p:nvSpPr>
            <p:cNvPr id="15" name="Rounded Rectangle 14">
              <a:extLst>
                <a:ext uri="{FF2B5EF4-FFF2-40B4-BE49-F238E27FC236}">
                  <a16:creationId xmlns:a16="http://schemas.microsoft.com/office/drawing/2014/main" id="{9289E1BF-1E54-4E4E-AFEE-77A7BC58F8B7}"/>
                </a:ext>
              </a:extLst>
            </p:cNvPr>
            <p:cNvSpPr/>
            <p:nvPr/>
          </p:nvSpPr>
          <p:spPr bwMode="auto">
            <a:xfrm>
              <a:off x="3081339" y="3670300"/>
              <a:ext cx="2057400" cy="1371600"/>
            </a:xfrm>
            <a:prstGeom prst="roundRect">
              <a:avLst/>
            </a:prstGeom>
            <a:grp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2F5578F5-3F53-40BC-96E1-17C9913E8EFB}"/>
                </a:ext>
              </a:extLst>
            </p:cNvPr>
            <p:cNvSpPr/>
            <p:nvPr/>
          </p:nvSpPr>
          <p:spPr bwMode="auto">
            <a:xfrm>
              <a:off x="3130551" y="3738033"/>
              <a:ext cx="1958975" cy="1238249"/>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840" b="1" dirty="0">
                  <a:cs typeface="Arial" panose="020B0604020202020204" pitchFamily="34" charset="0"/>
                </a:rPr>
                <a:t>$25,488</a:t>
              </a:r>
            </a:p>
            <a:p>
              <a:pPr algn="ctr" defTabSz="1493520">
                <a:lnSpc>
                  <a:spcPct val="110000"/>
                </a:lnSpc>
                <a:defRPr/>
              </a:pPr>
              <a:r>
                <a:rPr lang="en-US" sz="3200" b="1" dirty="0">
                  <a:cs typeface="Arial" panose="020B0604020202020204" pitchFamily="34" charset="0"/>
                </a:rPr>
                <a:t>Before retirement</a:t>
              </a:r>
            </a:p>
          </p:txBody>
        </p:sp>
      </p:grpSp>
      <p:grpSp>
        <p:nvGrpSpPr>
          <p:cNvPr id="3" name="Group 2">
            <a:extLst>
              <a:ext uri="{FF2B5EF4-FFF2-40B4-BE49-F238E27FC236}">
                <a16:creationId xmlns:a16="http://schemas.microsoft.com/office/drawing/2014/main" id="{7B319962-C41C-4D4E-B39B-DFBC3672C7B9}"/>
              </a:ext>
            </a:extLst>
          </p:cNvPr>
          <p:cNvGrpSpPr>
            <a:grpSpLocks/>
          </p:cNvGrpSpPr>
          <p:nvPr/>
        </p:nvGrpSpPr>
        <p:grpSpPr bwMode="auto">
          <a:xfrm>
            <a:off x="4930141" y="6380480"/>
            <a:ext cx="3291840" cy="1645920"/>
            <a:chOff x="3081339" y="5137150"/>
            <a:chExt cx="2057400" cy="1371600"/>
          </a:xfrm>
        </p:grpSpPr>
        <p:sp>
          <p:nvSpPr>
            <p:cNvPr id="17" name="Rounded Rectangle 16">
              <a:extLst>
                <a:ext uri="{FF2B5EF4-FFF2-40B4-BE49-F238E27FC236}">
                  <a16:creationId xmlns:a16="http://schemas.microsoft.com/office/drawing/2014/main" id="{0C931DB7-BAD6-42A3-BEB1-75BFA93FC21B}"/>
                </a:ext>
              </a:extLst>
            </p:cNvPr>
            <p:cNvSpPr/>
            <p:nvPr/>
          </p:nvSpPr>
          <p:spPr bwMode="auto">
            <a:xfrm>
              <a:off x="3081339" y="5137150"/>
              <a:ext cx="2057400" cy="1371600"/>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A4FD0EED-258A-4D7B-AD23-CB1C242A2605}"/>
                </a:ext>
              </a:extLst>
            </p:cNvPr>
            <p:cNvSpPr/>
            <p:nvPr/>
          </p:nvSpPr>
          <p:spPr bwMode="auto">
            <a:xfrm>
              <a:off x="3130551" y="5204883"/>
              <a:ext cx="1958975" cy="1236133"/>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840" b="1" dirty="0">
                  <a:cs typeface="Arial" panose="020B0604020202020204" pitchFamily="34" charset="0"/>
                </a:rPr>
                <a:t>$6,372</a:t>
              </a:r>
            </a:p>
            <a:p>
              <a:pPr algn="ctr" defTabSz="1493520">
                <a:lnSpc>
                  <a:spcPct val="110000"/>
                </a:lnSpc>
                <a:defRPr/>
              </a:pPr>
              <a:r>
                <a:rPr lang="en-US" sz="3200" b="1" dirty="0">
                  <a:cs typeface="Arial" panose="020B0604020202020204" pitchFamily="34" charset="0"/>
                </a:rPr>
                <a:t>After retirement</a:t>
              </a:r>
            </a:p>
          </p:txBody>
        </p:sp>
      </p:grpSp>
      <p:sp>
        <p:nvSpPr>
          <p:cNvPr id="19" name="Content Placeholder 2">
            <a:extLst>
              <a:ext uri="{FF2B5EF4-FFF2-40B4-BE49-F238E27FC236}">
                <a16:creationId xmlns:a16="http://schemas.microsoft.com/office/drawing/2014/main" id="{90828C6A-7574-4091-971A-FA735EC86958}"/>
              </a:ext>
            </a:extLst>
          </p:cNvPr>
          <p:cNvSpPr txBox="1">
            <a:spLocks/>
          </p:cNvSpPr>
          <p:nvPr/>
        </p:nvSpPr>
        <p:spPr>
          <a:xfrm>
            <a:off x="9458807" y="4786724"/>
            <a:ext cx="5093588" cy="2219960"/>
          </a:xfrm>
          <a:prstGeom prst="rect">
            <a:avLst/>
          </a:prstGeom>
        </p:spPr>
        <p:txBody>
          <a:bodyPr lIns="92157" tIns="46078" rIns="92157" bIns="46078">
            <a:noAutofit/>
          </a:bodyPr>
          <a:lstStyle>
            <a:lvl1pPr marL="215900" indent="-215900" algn="l" defTabSz="287338" rtl="0" eaLnBrk="0" fontAlgn="base" hangingPunct="0">
              <a:lnSpc>
                <a:spcPct val="110000"/>
              </a:lnSpc>
              <a:spcBef>
                <a:spcPct val="20000"/>
              </a:spcBef>
              <a:spcAft>
                <a:spcPct val="0"/>
              </a:spcAft>
              <a:buFont typeface="Arial" charset="0"/>
              <a:buChar char="•"/>
              <a:defRPr sz="2300" kern="1200" spc="-31">
                <a:solidFill>
                  <a:srgbClr val="404040"/>
                </a:solidFill>
                <a:latin typeface="+mn-lt"/>
                <a:ea typeface="ＭＳ Ｐゴシック" pitchFamily="34" charset="-128"/>
                <a:cs typeface="+mn-cs"/>
              </a:defRPr>
            </a:lvl1pPr>
            <a:lvl2pPr marL="466725" indent="-179388" algn="l" defTabSz="287338" rtl="0" eaLnBrk="0" fontAlgn="base" hangingPunct="0">
              <a:lnSpc>
                <a:spcPct val="110000"/>
              </a:lnSpc>
              <a:spcBef>
                <a:spcPct val="20000"/>
              </a:spcBef>
              <a:spcAft>
                <a:spcPct val="0"/>
              </a:spcAft>
              <a:buFont typeface="Arial" charset="0"/>
              <a:buChar char="–"/>
              <a:defRPr sz="2000" kern="1200" spc="-31">
                <a:solidFill>
                  <a:srgbClr val="404040"/>
                </a:solidFill>
                <a:latin typeface="+mn-lt"/>
                <a:ea typeface="ＭＳ Ｐゴシック" pitchFamily="34" charset="-128"/>
                <a:cs typeface="+mn-cs"/>
              </a:defRPr>
            </a:lvl2pPr>
            <a:lvl3pPr marL="719138"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mn-lt"/>
                <a:ea typeface="ＭＳ Ｐゴシック" pitchFamily="34" charset="-128"/>
                <a:cs typeface="+mn-cs"/>
              </a:defRPr>
            </a:lvl3pPr>
            <a:lvl4pPr marL="1006475" indent="-142875" algn="l" defTabSz="287338" rtl="0" eaLnBrk="0" fontAlgn="base" hangingPunct="0">
              <a:lnSpc>
                <a:spcPct val="110000"/>
              </a:lnSpc>
              <a:spcBef>
                <a:spcPct val="20000"/>
              </a:spcBef>
              <a:spcAft>
                <a:spcPct val="0"/>
              </a:spcAft>
              <a:buFont typeface="Arial" charset="0"/>
              <a:buChar char="–"/>
              <a:defRPr sz="1500" kern="1200" spc="-31">
                <a:solidFill>
                  <a:srgbClr val="404040"/>
                </a:solidFill>
                <a:latin typeface="+mn-lt"/>
                <a:ea typeface="ＭＳ Ｐゴシック" pitchFamily="34" charset="-128"/>
                <a:cs typeface="+mn-cs"/>
              </a:defRPr>
            </a:lvl4pPr>
            <a:lvl5pPr marL="1295400" indent="-142875" algn="l" defTabSz="287338" rtl="0" eaLnBrk="0" fontAlgn="base" hangingPunct="0">
              <a:lnSpc>
                <a:spcPct val="110000"/>
              </a:lnSpc>
              <a:spcBef>
                <a:spcPct val="20000"/>
              </a:spcBef>
              <a:spcAft>
                <a:spcPct val="0"/>
              </a:spcAft>
              <a:buFont typeface="Arial"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20000"/>
              </a:lnSpc>
              <a:spcBef>
                <a:spcPts val="0"/>
              </a:spcBef>
              <a:buNone/>
              <a:defRPr/>
            </a:pPr>
            <a:r>
              <a:rPr lang="en-US" sz="4000" dirty="0">
                <a:solidFill>
                  <a:schemeClr val="tx1"/>
                </a:solidFill>
                <a:cs typeface="Arial" panose="020B0604020202020204" pitchFamily="34" charset="0"/>
                <a:sym typeface="Wingdings"/>
              </a:rPr>
              <a:t>Complete the </a:t>
            </a:r>
            <a:r>
              <a:rPr lang="en-US" sz="4000" i="1" dirty="0">
                <a:solidFill>
                  <a:schemeClr val="tx1"/>
                </a:solidFill>
                <a:cs typeface="Arial" panose="020B0604020202020204" pitchFamily="34" charset="0"/>
                <a:sym typeface="Wingdings"/>
              </a:rPr>
              <a:t>Recipient Designation</a:t>
            </a:r>
            <a:r>
              <a:rPr lang="en-US" sz="4000" dirty="0">
                <a:solidFill>
                  <a:schemeClr val="tx1"/>
                </a:solidFill>
                <a:cs typeface="Arial" panose="020B0604020202020204" pitchFamily="34" charset="0"/>
                <a:sym typeface="Wingdings"/>
              </a:rPr>
              <a:t> form to name or update recipients.</a:t>
            </a:r>
            <a:endParaRPr lang="en-US" sz="4000" dirty="0">
              <a:solidFill>
                <a:schemeClr val="tx1"/>
              </a:solidFill>
              <a:cs typeface="Arial" panose="020B0604020202020204" pitchFamily="34" charset="0"/>
            </a:endParaRPr>
          </a:p>
        </p:txBody>
      </p:sp>
      <p:sp>
        <p:nvSpPr>
          <p:cNvPr id="20" name="Content Placeholder 2">
            <a:extLst>
              <a:ext uri="{FF2B5EF4-FFF2-40B4-BE49-F238E27FC236}">
                <a16:creationId xmlns:a16="http://schemas.microsoft.com/office/drawing/2014/main" id="{8228BFE5-336D-4EB0-AD97-16F4B6083720}"/>
              </a:ext>
            </a:extLst>
          </p:cNvPr>
          <p:cNvSpPr txBox="1">
            <a:spLocks/>
          </p:cNvSpPr>
          <p:nvPr/>
        </p:nvSpPr>
        <p:spPr>
          <a:xfrm>
            <a:off x="8658706" y="4793328"/>
            <a:ext cx="113284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23" name="Content Placeholder 2">
            <a:extLst>
              <a:ext uri="{FF2B5EF4-FFF2-40B4-BE49-F238E27FC236}">
                <a16:creationId xmlns:a16="http://schemas.microsoft.com/office/drawing/2014/main" id="{6B367966-CEFB-456E-9321-486C57C476A2}"/>
              </a:ext>
            </a:extLst>
          </p:cNvPr>
          <p:cNvSpPr txBox="1">
            <a:spLocks/>
          </p:cNvSpPr>
          <p:nvPr/>
        </p:nvSpPr>
        <p:spPr>
          <a:xfrm>
            <a:off x="8577426" y="2383636"/>
            <a:ext cx="838200"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b="1" dirty="0">
                <a:solidFill>
                  <a:schemeClr val="tx1"/>
                </a:solidFill>
                <a:sym typeface="Wingdings 2"/>
              </a:rPr>
              <a:t></a:t>
            </a:r>
            <a:endParaRPr lang="en-US" sz="4000" b="1" dirty="0">
              <a:solidFill>
                <a:schemeClr val="tx1"/>
              </a:solidFill>
            </a:endParaRPr>
          </a:p>
        </p:txBody>
      </p:sp>
      <p:sp>
        <p:nvSpPr>
          <p:cNvPr id="24" name="Content Placeholder 2">
            <a:extLst>
              <a:ext uri="{FF2B5EF4-FFF2-40B4-BE49-F238E27FC236}">
                <a16:creationId xmlns:a16="http://schemas.microsoft.com/office/drawing/2014/main" id="{10AD6DC9-99E9-4C8E-92A9-463C7A4C9B37}"/>
              </a:ext>
            </a:extLst>
          </p:cNvPr>
          <p:cNvSpPr txBox="1">
            <a:spLocks/>
          </p:cNvSpPr>
          <p:nvPr/>
        </p:nvSpPr>
        <p:spPr>
          <a:xfrm>
            <a:off x="9415626" y="2399722"/>
            <a:ext cx="5093588" cy="1193800"/>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Fill in your one-time death benefit amount on page 3.</a:t>
            </a:r>
            <a:endParaRPr lang="en-US" sz="4000" i="1" dirty="0">
              <a:solidFill>
                <a:schemeClr val="tx1"/>
              </a:solidFill>
              <a:cs typeface="Arial" panose="020B0604020202020204" pitchFamily="34" charset="0"/>
            </a:endParaRPr>
          </a:p>
        </p:txBody>
      </p:sp>
      <p:sp>
        <p:nvSpPr>
          <p:cNvPr id="21" name="TextBox 2">
            <a:extLst>
              <a:ext uri="{FF2B5EF4-FFF2-40B4-BE49-F238E27FC236}">
                <a16:creationId xmlns:a16="http://schemas.microsoft.com/office/drawing/2014/main" id="{82742FBD-BCE4-4B07-BB13-8E0F80589B46}"/>
              </a:ext>
            </a:extLst>
          </p:cNvPr>
          <p:cNvSpPr txBox="1">
            <a:spLocks noChangeArrowheads="1"/>
          </p:cNvSpPr>
          <p:nvPr/>
        </p:nvSpPr>
        <p:spPr bwMode="auto">
          <a:xfrm>
            <a:off x="11716512" y="439239"/>
            <a:ext cx="25100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8:</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Survivor Benefits</a:t>
            </a:r>
          </a:p>
        </p:txBody>
      </p:sp>
    </p:spTree>
    <p:extLst>
      <p:ext uri="{BB962C8B-B14F-4D97-AF65-F5344CB8AC3E}">
        <p14:creationId xmlns:p14="http://schemas.microsoft.com/office/powerpoint/2010/main" val="1396538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a:extLst>
              <a:ext uri="{FF2B5EF4-FFF2-40B4-BE49-F238E27FC236}">
                <a16:creationId xmlns:a16="http://schemas.microsoft.com/office/drawing/2014/main" id="{68E34B2E-B503-483C-973E-8417EC4B43D7}"/>
              </a:ext>
            </a:extLst>
          </p:cNvPr>
          <p:cNvGrpSpPr>
            <a:grpSpLocks/>
          </p:cNvGrpSpPr>
          <p:nvPr/>
        </p:nvGrpSpPr>
        <p:grpSpPr bwMode="auto">
          <a:xfrm>
            <a:off x="426721" y="1874521"/>
            <a:ext cx="8460968" cy="1945640"/>
            <a:chOff x="267196" y="1599869"/>
            <a:chExt cx="4874820" cy="1621874"/>
          </a:xfrm>
        </p:grpSpPr>
        <p:sp>
          <p:nvSpPr>
            <p:cNvPr id="5" name="Straight Connector 4">
              <a:extLst>
                <a:ext uri="{FF2B5EF4-FFF2-40B4-BE49-F238E27FC236}">
                  <a16:creationId xmlns:a16="http://schemas.microsoft.com/office/drawing/2014/main" id="{09A50F69-FD32-4697-ACFB-E8108EAF1871}"/>
                </a:ext>
              </a:extLst>
            </p:cNvPr>
            <p:cNvSpPr/>
            <p:nvPr/>
          </p:nvSpPr>
          <p:spPr>
            <a:xfrm>
              <a:off x="267196" y="2091635"/>
              <a:ext cx="4874820" cy="48153"/>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9B725609-E139-4ACA-8F41-2C4E0AF0062C}"/>
                </a:ext>
              </a:extLst>
            </p:cNvPr>
            <p:cNvSpPr/>
            <p:nvPr/>
          </p:nvSpPr>
          <p:spPr>
            <a:xfrm>
              <a:off x="267196" y="1599869"/>
              <a:ext cx="3865251" cy="53992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Membership</a:t>
              </a:r>
            </a:p>
          </p:txBody>
        </p:sp>
        <p:sp>
          <p:nvSpPr>
            <p:cNvPr id="7" name="Freeform 6">
              <a:extLst>
                <a:ext uri="{FF2B5EF4-FFF2-40B4-BE49-F238E27FC236}">
                  <a16:creationId xmlns:a16="http://schemas.microsoft.com/office/drawing/2014/main" id="{6231737B-30B3-4202-91A3-047536FB4094}"/>
                </a:ext>
              </a:extLst>
            </p:cNvPr>
            <p:cNvSpPr/>
            <p:nvPr/>
          </p:nvSpPr>
          <p:spPr>
            <a:xfrm>
              <a:off x="267196" y="2139789"/>
              <a:ext cx="4674811" cy="108195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One year of service credit</a:t>
              </a:r>
            </a:p>
            <a:p>
              <a:pPr marL="571500" lvl="1"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Actively contributing at time of death</a:t>
              </a:r>
            </a:p>
            <a:p>
              <a:pPr marL="365760" lvl="1" indent="-365760" defTabSz="1706880">
                <a:spcAft>
                  <a:spcPct val="15000"/>
                </a:spcAft>
                <a:buFontTx/>
                <a:buChar char="••"/>
                <a:defRPr/>
              </a:pPr>
              <a:endParaRPr lang="en-US" sz="4000" dirty="0"/>
            </a:p>
          </p:txBody>
        </p:sp>
      </p:grpSp>
      <p:grpSp>
        <p:nvGrpSpPr>
          <p:cNvPr id="46083" name="Group 7">
            <a:extLst>
              <a:ext uri="{FF2B5EF4-FFF2-40B4-BE49-F238E27FC236}">
                <a16:creationId xmlns:a16="http://schemas.microsoft.com/office/drawing/2014/main" id="{859AC351-85BE-495E-B8C8-DBC6C6D62CC6}"/>
              </a:ext>
            </a:extLst>
          </p:cNvPr>
          <p:cNvGrpSpPr>
            <a:grpSpLocks/>
          </p:cNvGrpSpPr>
          <p:nvPr/>
        </p:nvGrpSpPr>
        <p:grpSpPr bwMode="auto">
          <a:xfrm>
            <a:off x="426720" y="4145281"/>
            <a:ext cx="8766047" cy="1945640"/>
            <a:chOff x="267195" y="1599869"/>
            <a:chExt cx="5050594" cy="1621874"/>
          </a:xfrm>
        </p:grpSpPr>
        <p:sp>
          <p:nvSpPr>
            <p:cNvPr id="9" name="Straight Connector 8">
              <a:extLst>
                <a:ext uri="{FF2B5EF4-FFF2-40B4-BE49-F238E27FC236}">
                  <a16:creationId xmlns:a16="http://schemas.microsoft.com/office/drawing/2014/main" id="{9A45F351-E7BB-4B38-86A0-E3186D8FFE4F}"/>
                </a:ext>
              </a:extLst>
            </p:cNvPr>
            <p:cNvSpPr/>
            <p:nvPr/>
          </p:nvSpPr>
          <p:spPr>
            <a:xfrm>
              <a:off x="267195" y="2139789"/>
              <a:ext cx="4874821"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1F7FB192-D90F-4379-AD89-4F9A7C784FFA}"/>
                </a:ext>
              </a:extLst>
            </p:cNvPr>
            <p:cNvSpPr/>
            <p:nvPr/>
          </p:nvSpPr>
          <p:spPr>
            <a:xfrm>
              <a:off x="267195" y="1599869"/>
              <a:ext cx="3865252" cy="53992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Survivor</a:t>
              </a:r>
            </a:p>
          </p:txBody>
        </p:sp>
        <p:sp>
          <p:nvSpPr>
            <p:cNvPr id="11" name="Freeform 10">
              <a:extLst>
                <a:ext uri="{FF2B5EF4-FFF2-40B4-BE49-F238E27FC236}">
                  <a16:creationId xmlns:a16="http://schemas.microsoft.com/office/drawing/2014/main" id="{BBD29BD6-9065-44C9-97F3-714D83BB0E6A}"/>
                </a:ext>
              </a:extLst>
            </p:cNvPr>
            <p:cNvSpPr/>
            <p:nvPr/>
          </p:nvSpPr>
          <p:spPr>
            <a:xfrm>
              <a:off x="267195" y="2139789"/>
              <a:ext cx="5050594" cy="108195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Spouse or registered domestic partner</a:t>
              </a:r>
            </a:p>
            <a:p>
              <a:pPr marL="571500" lvl="1"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Financially dependent children</a:t>
              </a:r>
            </a:p>
            <a:p>
              <a:pPr marL="1303020" lvl="2"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Coverage A – under 22</a:t>
              </a:r>
            </a:p>
            <a:p>
              <a:pPr marL="1303020" lvl="2" indent="-571500" defTabSz="1706880">
                <a:spcBef>
                  <a:spcPts val="960"/>
                </a:spcBef>
                <a:spcAft>
                  <a:spcPts val="960"/>
                </a:spcAft>
                <a:buFont typeface="Wingdings" panose="05000000000000000000" pitchFamily="2" charset="2"/>
                <a:buChar char="Ø"/>
                <a:defRPr/>
              </a:pPr>
              <a:r>
                <a:rPr lang="en-US" sz="3600" dirty="0">
                  <a:cs typeface="Arial" panose="020B0604020202020204" pitchFamily="34" charset="0"/>
                </a:rPr>
                <a:t>Coverage B – under 21</a:t>
              </a:r>
            </a:p>
            <a:p>
              <a:pPr marL="365760" lvl="1" indent="-365760" defTabSz="1706880">
                <a:spcAft>
                  <a:spcPct val="15000"/>
                </a:spcAft>
                <a:buFontTx/>
                <a:buChar char="••"/>
                <a:defRPr/>
              </a:pPr>
              <a:endParaRPr lang="en-US" sz="4000" dirty="0"/>
            </a:p>
          </p:txBody>
        </p:sp>
      </p:grpSp>
      <p:sp>
        <p:nvSpPr>
          <p:cNvPr id="12" name="Title 1">
            <a:extLst>
              <a:ext uri="{FF2B5EF4-FFF2-40B4-BE49-F238E27FC236}">
                <a16:creationId xmlns:a16="http://schemas.microsoft.com/office/drawing/2014/main" id="{3FB464C6-4728-4373-B72C-469F6D729E92}"/>
              </a:ext>
            </a:extLst>
          </p:cNvPr>
          <p:cNvSpPr>
            <a:spLocks noGrp="1"/>
          </p:cNvSpPr>
          <p:nvPr>
            <p:ph type="title"/>
          </p:nvPr>
        </p:nvSpPr>
        <p:spPr>
          <a:xfrm>
            <a:off x="352318" y="234319"/>
            <a:ext cx="10754593" cy="1090926"/>
          </a:xfrm>
        </p:spPr>
        <p:txBody>
          <a:bodyPr>
            <a:noAutofit/>
          </a:bodyPr>
          <a:lstStyle/>
          <a:p>
            <a:pPr defTabSz="411406">
              <a:defRPr/>
            </a:pPr>
            <a:r>
              <a:rPr lang="en-US" sz="6600" b="1" dirty="0">
                <a:solidFill>
                  <a:schemeClr val="bg1"/>
                </a:solidFill>
                <a:latin typeface="+mn-lt"/>
              </a:rPr>
              <a:t>Survivor Benefit Eligibility</a:t>
            </a:r>
          </a:p>
        </p:txBody>
      </p:sp>
      <p:sp>
        <p:nvSpPr>
          <p:cNvPr id="13" name="Content Placeholder 2">
            <a:extLst>
              <a:ext uri="{FF2B5EF4-FFF2-40B4-BE49-F238E27FC236}">
                <a16:creationId xmlns:a16="http://schemas.microsoft.com/office/drawing/2014/main" id="{ABA136E8-FF1A-490D-AE25-A0278DA1663B}"/>
              </a:ext>
            </a:extLst>
          </p:cNvPr>
          <p:cNvSpPr txBox="1">
            <a:spLocks/>
          </p:cNvSpPr>
          <p:nvPr/>
        </p:nvSpPr>
        <p:spPr>
          <a:xfrm>
            <a:off x="9033256" y="4238754"/>
            <a:ext cx="988061"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4" name="Content Placeholder 2">
            <a:extLst>
              <a:ext uri="{FF2B5EF4-FFF2-40B4-BE49-F238E27FC236}">
                <a16:creationId xmlns:a16="http://schemas.microsoft.com/office/drawing/2014/main" id="{5C7276AC-6647-4FBD-867C-F1AD4E98B7F4}"/>
              </a:ext>
            </a:extLst>
          </p:cNvPr>
          <p:cNvSpPr txBox="1">
            <a:spLocks/>
          </p:cNvSpPr>
          <p:nvPr/>
        </p:nvSpPr>
        <p:spPr>
          <a:xfrm>
            <a:off x="9873998" y="4238754"/>
            <a:ext cx="4635499" cy="21082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Read more about eligibility in the </a:t>
            </a:r>
            <a:r>
              <a:rPr lang="en-US" sz="4000" i="1" dirty="0">
                <a:solidFill>
                  <a:schemeClr val="tx1"/>
                </a:solidFill>
                <a:cs typeface="Arial" panose="020B0604020202020204" pitchFamily="34" charset="0"/>
              </a:rPr>
              <a:t>Member Handbook.</a:t>
            </a:r>
          </a:p>
        </p:txBody>
      </p:sp>
      <p:sp>
        <p:nvSpPr>
          <p:cNvPr id="15" name="Content Placeholder 2">
            <a:extLst>
              <a:ext uri="{FF2B5EF4-FFF2-40B4-BE49-F238E27FC236}">
                <a16:creationId xmlns:a16="http://schemas.microsoft.com/office/drawing/2014/main" id="{53ED39E0-A696-445E-91B2-F7660DF6BCAC}"/>
              </a:ext>
            </a:extLst>
          </p:cNvPr>
          <p:cNvSpPr txBox="1">
            <a:spLocks/>
          </p:cNvSpPr>
          <p:nvPr/>
        </p:nvSpPr>
        <p:spPr>
          <a:xfrm>
            <a:off x="9033256" y="1877062"/>
            <a:ext cx="988061"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b="1" dirty="0">
                <a:solidFill>
                  <a:schemeClr val="tx1"/>
                </a:solidFill>
                <a:sym typeface="Wingdings 2"/>
              </a:rPr>
              <a:t></a:t>
            </a:r>
            <a:endParaRPr lang="en-US" sz="4000" b="1" dirty="0">
              <a:solidFill>
                <a:schemeClr val="tx1"/>
              </a:solidFill>
            </a:endParaRPr>
          </a:p>
        </p:txBody>
      </p:sp>
      <p:sp>
        <p:nvSpPr>
          <p:cNvPr id="16" name="Content Placeholder 2">
            <a:extLst>
              <a:ext uri="{FF2B5EF4-FFF2-40B4-BE49-F238E27FC236}">
                <a16:creationId xmlns:a16="http://schemas.microsoft.com/office/drawing/2014/main" id="{8EED7BB0-74D0-4482-B3E7-3A57D3EED94D}"/>
              </a:ext>
            </a:extLst>
          </p:cNvPr>
          <p:cNvSpPr txBox="1">
            <a:spLocks/>
          </p:cNvSpPr>
          <p:nvPr/>
        </p:nvSpPr>
        <p:spPr>
          <a:xfrm>
            <a:off x="9873998" y="1874521"/>
            <a:ext cx="4451602" cy="1191261"/>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Fill in the age for eligible dependent children on </a:t>
            </a:r>
            <a:r>
              <a:rPr lang="en-US" sz="4000" dirty="0">
                <a:solidFill>
                  <a:schemeClr val="tx1"/>
                </a:solidFill>
              </a:rPr>
              <a:t>page 4. </a:t>
            </a:r>
            <a:endParaRPr lang="en-US" sz="4000" i="1" dirty="0">
              <a:solidFill>
                <a:schemeClr val="tx1"/>
              </a:solidFill>
            </a:endParaRPr>
          </a:p>
        </p:txBody>
      </p:sp>
      <p:sp>
        <p:nvSpPr>
          <p:cNvPr id="17" name="TextBox 2">
            <a:extLst>
              <a:ext uri="{FF2B5EF4-FFF2-40B4-BE49-F238E27FC236}">
                <a16:creationId xmlns:a16="http://schemas.microsoft.com/office/drawing/2014/main" id="{E1527449-DAC6-425E-88CE-1623604D52AC}"/>
              </a:ext>
            </a:extLst>
          </p:cNvPr>
          <p:cNvSpPr txBox="1">
            <a:spLocks noChangeArrowheads="1"/>
          </p:cNvSpPr>
          <p:nvPr/>
        </p:nvSpPr>
        <p:spPr bwMode="auto">
          <a:xfrm>
            <a:off x="11740896" y="439239"/>
            <a:ext cx="24856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Up Arrow 6">
            <a:extLst>
              <a:ext uri="{FF2B5EF4-FFF2-40B4-BE49-F238E27FC236}">
                <a16:creationId xmlns:a16="http://schemas.microsoft.com/office/drawing/2014/main" id="{5BDAEDCE-D9CA-4E02-9CF9-2966E728D8B5}"/>
              </a:ext>
            </a:extLst>
          </p:cNvPr>
          <p:cNvSpPr/>
          <p:nvPr/>
        </p:nvSpPr>
        <p:spPr>
          <a:xfrm rot="5400000">
            <a:off x="1130056" y="2476501"/>
            <a:ext cx="1419861" cy="2075181"/>
          </a:xfrm>
          <a:prstGeom prst="bentUpArrow">
            <a:avLst>
              <a:gd name="adj1" fmla="val 32840"/>
              <a:gd name="adj2" fmla="val 25000"/>
              <a:gd name="adj3" fmla="val 35780"/>
            </a:avLst>
          </a:prstGeom>
          <a:solidFill>
            <a:schemeClr val="bg1">
              <a:lumMod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ight Arrow 3">
            <a:extLst>
              <a:ext uri="{FF2B5EF4-FFF2-40B4-BE49-F238E27FC236}">
                <a16:creationId xmlns:a16="http://schemas.microsoft.com/office/drawing/2014/main" id="{D5B8719F-BFDD-46BE-A61E-33FC4B4386C2}"/>
              </a:ext>
            </a:extLst>
          </p:cNvPr>
          <p:cNvSpPr/>
          <p:nvPr/>
        </p:nvSpPr>
        <p:spPr>
          <a:xfrm rot="5400000">
            <a:off x="3049028" y="2797810"/>
            <a:ext cx="3147059" cy="361188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4">
            <a:extLst>
              <a:ext uri="{FF2B5EF4-FFF2-40B4-BE49-F238E27FC236}">
                <a16:creationId xmlns:a16="http://schemas.microsoft.com/office/drawing/2014/main" id="{3DA1FCCE-830D-48EC-8E77-911F807E9022}"/>
              </a:ext>
            </a:extLst>
          </p:cNvPr>
          <p:cNvSpPr/>
          <p:nvPr/>
        </p:nvSpPr>
        <p:spPr>
          <a:xfrm>
            <a:off x="2376690" y="6255511"/>
            <a:ext cx="4572750" cy="164140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4000" b="1" dirty="0">
                <a:cs typeface="Arial" panose="020B0604020202020204" pitchFamily="34" charset="0"/>
              </a:rPr>
              <a:t>One-Time Death Benefit Recipient</a:t>
            </a:r>
          </a:p>
        </p:txBody>
      </p:sp>
      <p:sp>
        <p:nvSpPr>
          <p:cNvPr id="6" name="Freeform 5">
            <a:extLst>
              <a:ext uri="{FF2B5EF4-FFF2-40B4-BE49-F238E27FC236}">
                <a16:creationId xmlns:a16="http://schemas.microsoft.com/office/drawing/2014/main" id="{12B5FC65-4365-4458-B8A3-281D90D2873E}"/>
              </a:ext>
            </a:extLst>
          </p:cNvPr>
          <p:cNvSpPr/>
          <p:nvPr/>
        </p:nvSpPr>
        <p:spPr>
          <a:xfrm>
            <a:off x="403858" y="1682497"/>
            <a:ext cx="2981720" cy="1208026"/>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4000" b="1" dirty="0">
                <a:cs typeface="Arial" panose="020B0604020202020204" pitchFamily="34" charset="0"/>
              </a:rPr>
              <a:t>No Eligible Survivors</a:t>
            </a:r>
          </a:p>
        </p:txBody>
      </p:sp>
      <p:sp>
        <p:nvSpPr>
          <p:cNvPr id="8" name="Freeform 7">
            <a:extLst>
              <a:ext uri="{FF2B5EF4-FFF2-40B4-BE49-F238E27FC236}">
                <a16:creationId xmlns:a16="http://schemas.microsoft.com/office/drawing/2014/main" id="{42455278-379C-4FB8-954C-4835B18F0E86}"/>
              </a:ext>
            </a:extLst>
          </p:cNvPr>
          <p:cNvSpPr/>
          <p:nvPr/>
        </p:nvSpPr>
        <p:spPr>
          <a:xfrm>
            <a:off x="2877578" y="3029231"/>
            <a:ext cx="3449320" cy="1333499"/>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4000" b="1" dirty="0">
                <a:cs typeface="Arial" panose="020B0604020202020204" pitchFamily="34" charset="0"/>
              </a:rPr>
              <a:t>Account Balance</a:t>
            </a:r>
          </a:p>
        </p:txBody>
      </p:sp>
      <p:sp>
        <p:nvSpPr>
          <p:cNvPr id="9" name="Title 1">
            <a:extLst>
              <a:ext uri="{FF2B5EF4-FFF2-40B4-BE49-F238E27FC236}">
                <a16:creationId xmlns:a16="http://schemas.microsoft.com/office/drawing/2014/main" id="{DF500CCA-CECA-4109-9C1C-FA07CD3203D8}"/>
              </a:ext>
            </a:extLst>
          </p:cNvPr>
          <p:cNvSpPr>
            <a:spLocks noGrp="1"/>
          </p:cNvSpPr>
          <p:nvPr>
            <p:ph type="title"/>
          </p:nvPr>
        </p:nvSpPr>
        <p:spPr>
          <a:xfrm>
            <a:off x="403858" y="286451"/>
            <a:ext cx="11081006" cy="1013462"/>
          </a:xfrm>
        </p:spPr>
        <p:txBody>
          <a:bodyPr>
            <a:noAutofit/>
          </a:bodyPr>
          <a:lstStyle/>
          <a:p>
            <a:pPr defTabSz="411406">
              <a:defRPr/>
            </a:pPr>
            <a:r>
              <a:rPr lang="en-US" sz="5400" b="1" dirty="0">
                <a:solidFill>
                  <a:schemeClr val="bg1"/>
                </a:solidFill>
                <a:latin typeface="+mn-lt"/>
              </a:rPr>
              <a:t>If There Are No Eligible Survivors</a:t>
            </a:r>
          </a:p>
        </p:txBody>
      </p:sp>
      <p:sp>
        <p:nvSpPr>
          <p:cNvPr id="10" name="Content Placeholder 2">
            <a:extLst>
              <a:ext uri="{FF2B5EF4-FFF2-40B4-BE49-F238E27FC236}">
                <a16:creationId xmlns:a16="http://schemas.microsoft.com/office/drawing/2014/main" id="{D982A348-0CDD-43EE-B179-9F5067CCC157}"/>
              </a:ext>
            </a:extLst>
          </p:cNvPr>
          <p:cNvSpPr txBox="1">
            <a:spLocks/>
          </p:cNvSpPr>
          <p:nvPr/>
        </p:nvSpPr>
        <p:spPr>
          <a:xfrm>
            <a:off x="7964691" y="1987803"/>
            <a:ext cx="716280"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1" name="Content Placeholder 2">
            <a:extLst>
              <a:ext uri="{FF2B5EF4-FFF2-40B4-BE49-F238E27FC236}">
                <a16:creationId xmlns:a16="http://schemas.microsoft.com/office/drawing/2014/main" id="{BBDEC287-9C58-4AE8-A077-15443DC75055}"/>
              </a:ext>
            </a:extLst>
          </p:cNvPr>
          <p:cNvSpPr txBox="1">
            <a:spLocks/>
          </p:cNvSpPr>
          <p:nvPr/>
        </p:nvSpPr>
        <p:spPr>
          <a:xfrm>
            <a:off x="8820671" y="1985264"/>
            <a:ext cx="4124960" cy="208788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View the </a:t>
            </a:r>
            <a:r>
              <a:rPr lang="en-US" sz="4000" i="1" dirty="0">
                <a:solidFill>
                  <a:schemeClr val="tx1"/>
                </a:solidFill>
                <a:cs typeface="Arial" panose="020B0604020202020204" pitchFamily="34" charset="0"/>
              </a:rPr>
              <a:t>Survivor Benefits</a:t>
            </a:r>
            <a:r>
              <a:rPr lang="en-US" sz="4000" dirty="0">
                <a:solidFill>
                  <a:schemeClr val="tx1"/>
                </a:solidFill>
                <a:cs typeface="Arial" panose="020B0604020202020204" pitchFamily="34" charset="0"/>
              </a:rPr>
              <a:t> video at CalSTRS.com.</a:t>
            </a:r>
            <a:endParaRPr lang="en-US" sz="4000" i="1" dirty="0">
              <a:solidFill>
                <a:schemeClr val="tx1"/>
              </a:solidFill>
              <a:cs typeface="Arial" panose="020B0604020202020204" pitchFamily="34" charset="0"/>
            </a:endParaRPr>
          </a:p>
        </p:txBody>
      </p:sp>
      <p:sp>
        <p:nvSpPr>
          <p:cNvPr id="12" name="TextBox 2">
            <a:extLst>
              <a:ext uri="{FF2B5EF4-FFF2-40B4-BE49-F238E27FC236}">
                <a16:creationId xmlns:a16="http://schemas.microsoft.com/office/drawing/2014/main" id="{A3CAC284-ABE5-4EE7-B666-BC3F5024B7EB}"/>
              </a:ext>
            </a:extLst>
          </p:cNvPr>
          <p:cNvSpPr txBox="1">
            <a:spLocks noChangeArrowheads="1"/>
          </p:cNvSpPr>
          <p:nvPr/>
        </p:nvSpPr>
        <p:spPr bwMode="auto">
          <a:xfrm>
            <a:off x="11667744" y="439239"/>
            <a:ext cx="25587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59CE8E-E97A-452A-AA44-7D12A562BB7E}"/>
              </a:ext>
            </a:extLst>
          </p:cNvPr>
          <p:cNvSpPr>
            <a:spLocks noGrp="1"/>
          </p:cNvSpPr>
          <p:nvPr>
            <p:ph type="title"/>
          </p:nvPr>
        </p:nvSpPr>
        <p:spPr>
          <a:xfrm>
            <a:off x="403858" y="289279"/>
            <a:ext cx="11226864" cy="1059182"/>
          </a:xfrm>
        </p:spPr>
        <p:txBody>
          <a:bodyPr>
            <a:noAutofit/>
          </a:bodyPr>
          <a:lstStyle/>
          <a:p>
            <a:pPr defTabSz="411406">
              <a:defRPr/>
            </a:pPr>
            <a:r>
              <a:rPr lang="en-US" sz="6600" b="1" dirty="0">
                <a:solidFill>
                  <a:schemeClr val="bg1"/>
                </a:solidFill>
                <a:latin typeface="+mn-lt"/>
              </a:rPr>
              <a:t>Survivor Benefit Payments</a:t>
            </a:r>
          </a:p>
        </p:txBody>
      </p:sp>
      <p:grpSp>
        <p:nvGrpSpPr>
          <p:cNvPr id="48131" name="Group 4">
            <a:extLst>
              <a:ext uri="{FF2B5EF4-FFF2-40B4-BE49-F238E27FC236}">
                <a16:creationId xmlns:a16="http://schemas.microsoft.com/office/drawing/2014/main" id="{E9B9D1AB-D5FD-48CE-83B0-F8AAAB06E31D}"/>
              </a:ext>
            </a:extLst>
          </p:cNvPr>
          <p:cNvGrpSpPr>
            <a:grpSpLocks/>
          </p:cNvGrpSpPr>
          <p:nvPr/>
        </p:nvGrpSpPr>
        <p:grpSpPr bwMode="auto">
          <a:xfrm>
            <a:off x="840742" y="1838961"/>
            <a:ext cx="7581899" cy="3154680"/>
            <a:chOff x="202496" y="3670104"/>
            <a:chExt cx="4985849" cy="2837485"/>
          </a:xfrm>
        </p:grpSpPr>
        <p:sp>
          <p:nvSpPr>
            <p:cNvPr id="6" name="Right Arrow 5">
              <a:extLst>
                <a:ext uri="{FF2B5EF4-FFF2-40B4-BE49-F238E27FC236}">
                  <a16:creationId xmlns:a16="http://schemas.microsoft.com/office/drawing/2014/main" id="{F2EE3F37-2A83-4013-9FE6-A31926A69196}"/>
                </a:ext>
              </a:extLst>
            </p:cNvPr>
            <p:cNvSpPr/>
            <p:nvPr/>
          </p:nvSpPr>
          <p:spPr>
            <a:xfrm>
              <a:off x="488117" y="3672389"/>
              <a:ext cx="2515474" cy="2803215"/>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a:extLst>
                <a:ext uri="{FF2B5EF4-FFF2-40B4-BE49-F238E27FC236}">
                  <a16:creationId xmlns:a16="http://schemas.microsoft.com/office/drawing/2014/main" id="{3B6F26FA-ED51-4732-8A7B-86134C37E800}"/>
                </a:ext>
              </a:extLst>
            </p:cNvPr>
            <p:cNvSpPr/>
            <p:nvPr/>
          </p:nvSpPr>
          <p:spPr>
            <a:xfrm>
              <a:off x="202496" y="4561102"/>
              <a:ext cx="1828979" cy="94354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840" b="1" dirty="0">
                  <a:cs typeface="Arial" panose="020B0604020202020204" pitchFamily="34" charset="0"/>
                </a:rPr>
                <a:t>Surviving Spouse</a:t>
              </a:r>
            </a:p>
          </p:txBody>
        </p:sp>
        <p:sp>
          <p:nvSpPr>
            <p:cNvPr id="8" name="Rounded Rectangle 7">
              <a:extLst>
                <a:ext uri="{FF2B5EF4-FFF2-40B4-BE49-F238E27FC236}">
                  <a16:creationId xmlns:a16="http://schemas.microsoft.com/office/drawing/2014/main" id="{59D9B4D9-682C-4885-BEAF-A272B8C94DDE}"/>
                </a:ext>
              </a:extLst>
            </p:cNvPr>
            <p:cNvSpPr/>
            <p:nvPr/>
          </p:nvSpPr>
          <p:spPr>
            <a:xfrm>
              <a:off x="3080425" y="3670104"/>
              <a:ext cx="2057811" cy="1373051"/>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D199D4C4-76C8-45BA-AE6E-7E5247A56F22}"/>
                </a:ext>
              </a:extLst>
            </p:cNvPr>
            <p:cNvSpPr/>
            <p:nvPr/>
          </p:nvSpPr>
          <p:spPr>
            <a:xfrm>
              <a:off x="3130534" y="3738642"/>
              <a:ext cx="1960934" cy="1235974"/>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4000" b="1" dirty="0">
                  <a:cs typeface="Arial" panose="020B0604020202020204" pitchFamily="34" charset="0"/>
                </a:rPr>
                <a:t>Monthly Benefit</a:t>
              </a:r>
              <a:endParaRPr lang="en-US" sz="4000" dirty="0">
                <a:cs typeface="Arial" panose="020B0604020202020204" pitchFamily="34" charset="0"/>
              </a:endParaRPr>
            </a:p>
          </p:txBody>
        </p:sp>
        <p:sp>
          <p:nvSpPr>
            <p:cNvPr id="10" name="Rounded Rectangle 9">
              <a:extLst>
                <a:ext uri="{FF2B5EF4-FFF2-40B4-BE49-F238E27FC236}">
                  <a16:creationId xmlns:a16="http://schemas.microsoft.com/office/drawing/2014/main" id="{F2BB5BC2-CA70-4915-8033-2FE0F6CF1976}"/>
                </a:ext>
              </a:extLst>
            </p:cNvPr>
            <p:cNvSpPr/>
            <p:nvPr/>
          </p:nvSpPr>
          <p:spPr>
            <a:xfrm>
              <a:off x="3080425" y="5136823"/>
              <a:ext cx="2107920" cy="1370766"/>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F9512D3A-C8D3-4CEB-8526-68D5E76CFBC4}"/>
                </a:ext>
              </a:extLst>
            </p:cNvPr>
            <p:cNvSpPr/>
            <p:nvPr/>
          </p:nvSpPr>
          <p:spPr>
            <a:xfrm>
              <a:off x="3195737" y="5195452"/>
              <a:ext cx="1960934" cy="1235974"/>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200" b="1" dirty="0">
                  <a:cs typeface="Arial" panose="020B0604020202020204" pitchFamily="34" charset="0"/>
                </a:rPr>
                <a:t>Return of Account Balance</a:t>
              </a:r>
              <a:endParaRPr lang="en-US" sz="3200" dirty="0">
                <a:cs typeface="Arial" panose="020B0604020202020204" pitchFamily="34" charset="0"/>
              </a:endParaRPr>
            </a:p>
          </p:txBody>
        </p:sp>
      </p:grpSp>
      <p:grpSp>
        <p:nvGrpSpPr>
          <p:cNvPr id="48132" name="Group 11">
            <a:extLst>
              <a:ext uri="{FF2B5EF4-FFF2-40B4-BE49-F238E27FC236}">
                <a16:creationId xmlns:a16="http://schemas.microsoft.com/office/drawing/2014/main" id="{C4013727-C6FB-406F-B52A-5B47DF3E92ED}"/>
              </a:ext>
            </a:extLst>
          </p:cNvPr>
          <p:cNvGrpSpPr>
            <a:grpSpLocks/>
          </p:cNvGrpSpPr>
          <p:nvPr/>
        </p:nvGrpSpPr>
        <p:grpSpPr bwMode="auto">
          <a:xfrm>
            <a:off x="891542" y="5019041"/>
            <a:ext cx="7813545" cy="3157221"/>
            <a:chOff x="419018" y="3870646"/>
            <a:chExt cx="4965679" cy="2399143"/>
          </a:xfrm>
        </p:grpSpPr>
        <p:sp>
          <p:nvSpPr>
            <p:cNvPr id="13" name="Right Arrow 12">
              <a:extLst>
                <a:ext uri="{FF2B5EF4-FFF2-40B4-BE49-F238E27FC236}">
                  <a16:creationId xmlns:a16="http://schemas.microsoft.com/office/drawing/2014/main" id="{3D63C79F-B3F0-44D6-841A-FF3352DA4977}"/>
                </a:ext>
              </a:extLst>
            </p:cNvPr>
            <p:cNvSpPr/>
            <p:nvPr/>
          </p:nvSpPr>
          <p:spPr bwMode="auto">
            <a:xfrm>
              <a:off x="693436" y="3870646"/>
              <a:ext cx="2419724" cy="2399143"/>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01C1661F-065A-45C4-A22F-C48CEBE3A381}"/>
                </a:ext>
              </a:extLst>
            </p:cNvPr>
            <p:cNvSpPr/>
            <p:nvPr/>
          </p:nvSpPr>
          <p:spPr bwMode="auto">
            <a:xfrm>
              <a:off x="419018" y="4656207"/>
              <a:ext cx="1759506" cy="808721"/>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840" b="1" dirty="0">
                  <a:cs typeface="Arial" panose="020B0604020202020204" pitchFamily="34" charset="0"/>
                </a:rPr>
                <a:t>Surviving Children</a:t>
              </a:r>
            </a:p>
          </p:txBody>
        </p:sp>
        <p:grpSp>
          <p:nvGrpSpPr>
            <p:cNvPr id="48137" name="Group 14">
              <a:extLst>
                <a:ext uri="{FF2B5EF4-FFF2-40B4-BE49-F238E27FC236}">
                  <a16:creationId xmlns:a16="http://schemas.microsoft.com/office/drawing/2014/main" id="{03555F2A-B216-4BA4-BA71-14AD495D1F63}"/>
                </a:ext>
              </a:extLst>
            </p:cNvPr>
            <p:cNvGrpSpPr>
              <a:grpSpLocks/>
            </p:cNvGrpSpPr>
            <p:nvPr/>
          </p:nvGrpSpPr>
          <p:grpSpPr bwMode="auto">
            <a:xfrm>
              <a:off x="3113160" y="4147043"/>
              <a:ext cx="2271537" cy="1801958"/>
              <a:chOff x="3046314" y="4225012"/>
              <a:chExt cx="2271537" cy="1801958"/>
            </a:xfrm>
          </p:grpSpPr>
          <p:sp>
            <p:nvSpPr>
              <p:cNvPr id="16" name="Rounded Rectangle 15">
                <a:extLst>
                  <a:ext uri="{FF2B5EF4-FFF2-40B4-BE49-F238E27FC236}">
                    <a16:creationId xmlns:a16="http://schemas.microsoft.com/office/drawing/2014/main" id="{7CE16692-B9A0-46A2-B53C-BD5DDC644ECA}"/>
                  </a:ext>
                </a:extLst>
              </p:cNvPr>
              <p:cNvSpPr/>
              <p:nvPr/>
            </p:nvSpPr>
            <p:spPr bwMode="auto">
              <a:xfrm>
                <a:off x="3046314" y="4225012"/>
                <a:ext cx="2271537" cy="1801958"/>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EAE557D8-B9F9-4697-8063-AB8B37541ABD}"/>
                  </a:ext>
                </a:extLst>
              </p:cNvPr>
              <p:cNvSpPr/>
              <p:nvPr/>
            </p:nvSpPr>
            <p:spPr bwMode="auto">
              <a:xfrm>
                <a:off x="3101198" y="4288318"/>
                <a:ext cx="2216653" cy="1692330"/>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600" b="1" dirty="0">
                    <a:cs typeface="Arial" panose="020B0604020202020204" pitchFamily="34" charset="0"/>
                  </a:rPr>
                  <a:t>10% Final Compensation per child up to 50%</a:t>
                </a:r>
                <a:endParaRPr lang="en-US" sz="3600" dirty="0">
                  <a:cs typeface="Arial" panose="020B0604020202020204" pitchFamily="34" charset="0"/>
                </a:endParaRPr>
              </a:p>
            </p:txBody>
          </p:sp>
        </p:grpSp>
      </p:grpSp>
      <p:sp>
        <p:nvSpPr>
          <p:cNvPr id="18" name="Content Placeholder 2">
            <a:extLst>
              <a:ext uri="{FF2B5EF4-FFF2-40B4-BE49-F238E27FC236}">
                <a16:creationId xmlns:a16="http://schemas.microsoft.com/office/drawing/2014/main" id="{54893BFB-D61B-4513-A653-40C871E5170C}"/>
              </a:ext>
            </a:extLst>
          </p:cNvPr>
          <p:cNvSpPr txBox="1">
            <a:spLocks/>
          </p:cNvSpPr>
          <p:nvPr/>
        </p:nvSpPr>
        <p:spPr>
          <a:xfrm>
            <a:off x="9179560" y="1845471"/>
            <a:ext cx="718819"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9" name="Content Placeholder 2">
            <a:extLst>
              <a:ext uri="{FF2B5EF4-FFF2-40B4-BE49-F238E27FC236}">
                <a16:creationId xmlns:a16="http://schemas.microsoft.com/office/drawing/2014/main" id="{E5F3CA1D-B5AF-437C-B15D-CDE4A888871E}"/>
              </a:ext>
            </a:extLst>
          </p:cNvPr>
          <p:cNvSpPr txBox="1">
            <a:spLocks/>
          </p:cNvSpPr>
          <p:nvPr/>
        </p:nvSpPr>
        <p:spPr>
          <a:xfrm>
            <a:off x="9966960" y="1865792"/>
            <a:ext cx="4124960" cy="3516982"/>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Be sure your loved ones know to notify CalSTRS of your passing. </a:t>
            </a:r>
            <a:endParaRPr lang="en-US" sz="4000" i="1" dirty="0">
              <a:solidFill>
                <a:schemeClr val="tx1"/>
              </a:solidFill>
              <a:cs typeface="Arial" panose="020B0604020202020204" pitchFamily="34" charset="0"/>
            </a:endParaRPr>
          </a:p>
        </p:txBody>
      </p:sp>
      <p:sp>
        <p:nvSpPr>
          <p:cNvPr id="20" name="TextBox 2">
            <a:extLst>
              <a:ext uri="{FF2B5EF4-FFF2-40B4-BE49-F238E27FC236}">
                <a16:creationId xmlns:a16="http://schemas.microsoft.com/office/drawing/2014/main" id="{3FC32105-2807-4003-90CD-C0E2635E007A}"/>
              </a:ext>
            </a:extLst>
          </p:cNvPr>
          <p:cNvSpPr txBox="1">
            <a:spLocks noChangeArrowheads="1"/>
          </p:cNvSpPr>
          <p:nvPr/>
        </p:nvSpPr>
        <p:spPr bwMode="auto">
          <a:xfrm>
            <a:off x="11716512" y="439239"/>
            <a:ext cx="25100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9D9-9D1C-4793-BAA3-5A3E57FB48FB}"/>
              </a:ext>
            </a:extLst>
          </p:cNvPr>
          <p:cNvSpPr>
            <a:spLocks noGrp="1"/>
          </p:cNvSpPr>
          <p:nvPr>
            <p:ph type="title"/>
          </p:nvPr>
        </p:nvSpPr>
        <p:spPr>
          <a:xfrm>
            <a:off x="495302" y="264159"/>
            <a:ext cx="10487658" cy="861059"/>
          </a:xfrm>
        </p:spPr>
        <p:txBody>
          <a:bodyPr>
            <a:noAutofit/>
          </a:bodyPr>
          <a:lstStyle/>
          <a:p>
            <a:pPr defTabSz="411406">
              <a:defRPr/>
            </a:pPr>
            <a:r>
              <a:rPr lang="en-US" sz="6600" b="1" dirty="0">
                <a:solidFill>
                  <a:schemeClr val="bg1"/>
                </a:solidFill>
                <a:latin typeface="+mn-lt"/>
              </a:rPr>
              <a:t>Laura’s Survivor Benefits</a:t>
            </a:r>
          </a:p>
        </p:txBody>
      </p:sp>
      <p:sp>
        <p:nvSpPr>
          <p:cNvPr id="3" name="Content Placeholder 2">
            <a:extLst>
              <a:ext uri="{FF2B5EF4-FFF2-40B4-BE49-F238E27FC236}">
                <a16:creationId xmlns:a16="http://schemas.microsoft.com/office/drawing/2014/main" id="{8A382587-EBDC-417C-8326-2164D026C6FD}"/>
              </a:ext>
            </a:extLst>
          </p:cNvPr>
          <p:cNvSpPr>
            <a:spLocks noGrp="1"/>
          </p:cNvSpPr>
          <p:nvPr>
            <p:ph idx="1"/>
          </p:nvPr>
        </p:nvSpPr>
        <p:spPr>
          <a:xfrm>
            <a:off x="6316717" y="2036029"/>
            <a:ext cx="8313683" cy="5312222"/>
          </a:xfrm>
        </p:spPr>
        <p:txBody>
          <a:bodyPr>
            <a:noAutofit/>
          </a:bodyPr>
          <a:lstStyle/>
          <a:p>
            <a:pPr marL="0" indent="0" defTabSz="411406">
              <a:lnSpc>
                <a:spcPct val="100000"/>
              </a:lnSpc>
              <a:buNone/>
              <a:defRPr/>
            </a:pPr>
            <a:r>
              <a:rPr lang="en-US" sz="4400" dirty="0"/>
              <a:t>Let’s assume:</a:t>
            </a:r>
          </a:p>
          <a:p>
            <a:pPr marL="982906" lvl="1" indent="-571500" defTabSz="411406">
              <a:lnSpc>
                <a:spcPct val="100000"/>
              </a:lnSpc>
              <a:buFont typeface="Wingdings" panose="05000000000000000000" pitchFamily="2" charset="2"/>
              <a:buChar char="Ø"/>
              <a:defRPr/>
            </a:pPr>
            <a:r>
              <a:rPr lang="en-US" sz="4400" dirty="0"/>
              <a:t>Laura is an active member</a:t>
            </a:r>
          </a:p>
          <a:p>
            <a:pPr marL="982906" lvl="1" indent="-571500" defTabSz="411406">
              <a:lnSpc>
                <a:spcPct val="100000"/>
              </a:lnSpc>
              <a:buFont typeface="Wingdings" panose="05000000000000000000" pitchFamily="2" charset="2"/>
              <a:buChar char="Ø"/>
              <a:defRPr/>
            </a:pPr>
            <a:r>
              <a:rPr lang="en-US" sz="4400" dirty="0"/>
              <a:t>Laura has no children</a:t>
            </a:r>
          </a:p>
          <a:p>
            <a:pPr marL="982906" lvl="1" indent="-571500" defTabSz="411406">
              <a:lnSpc>
                <a:spcPct val="100000"/>
              </a:lnSpc>
              <a:buFont typeface="Wingdings" panose="05000000000000000000" pitchFamily="2" charset="2"/>
              <a:buChar char="Ø"/>
              <a:defRPr/>
            </a:pPr>
            <a:r>
              <a:rPr lang="en-US" sz="4400" dirty="0"/>
              <a:t>Her fiancé Raymond is her  one-time death benefit recipient</a:t>
            </a:r>
          </a:p>
          <a:p>
            <a:pPr marL="982906" lvl="1" indent="-571500" defTabSz="411406">
              <a:lnSpc>
                <a:spcPct val="100000"/>
              </a:lnSpc>
              <a:buFont typeface="Wingdings" panose="05000000000000000000" pitchFamily="2" charset="2"/>
              <a:buChar char="Ø"/>
              <a:defRPr/>
            </a:pPr>
            <a:r>
              <a:rPr lang="en-US" sz="4400" dirty="0"/>
              <a:t>Laura dies before retirement</a:t>
            </a:r>
          </a:p>
        </p:txBody>
      </p:sp>
      <p:pic>
        <p:nvPicPr>
          <p:cNvPr id="49157" name="Picture 3" descr="C:\Users\MHarris\Desktop\Laura.PNG">
            <a:extLst>
              <a:ext uri="{FF2B5EF4-FFF2-40B4-BE49-F238E27FC236}">
                <a16:creationId xmlns:a16="http://schemas.microsoft.com/office/drawing/2014/main" id="{E29F2652-A96B-42A8-9672-C8933FC5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0" y="2036029"/>
            <a:ext cx="5799383" cy="5691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2">
            <a:extLst>
              <a:ext uri="{FF2B5EF4-FFF2-40B4-BE49-F238E27FC236}">
                <a16:creationId xmlns:a16="http://schemas.microsoft.com/office/drawing/2014/main" id="{CF3C5380-20C4-4654-A6F4-26DF57CBF0D2}"/>
              </a:ext>
            </a:extLst>
          </p:cNvPr>
          <p:cNvSpPr txBox="1">
            <a:spLocks noChangeArrowheads="1"/>
          </p:cNvSpPr>
          <p:nvPr/>
        </p:nvSpPr>
        <p:spPr bwMode="auto">
          <a:xfrm>
            <a:off x="11594592" y="439239"/>
            <a:ext cx="2631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a:extLst>
              <a:ext uri="{FF2B5EF4-FFF2-40B4-BE49-F238E27FC236}">
                <a16:creationId xmlns:a16="http://schemas.microsoft.com/office/drawing/2014/main" id="{5990FF04-DC47-45AC-9A55-8DE5E89AA7E6}"/>
              </a:ext>
            </a:extLst>
          </p:cNvPr>
          <p:cNvSpPr/>
          <p:nvPr/>
        </p:nvSpPr>
        <p:spPr>
          <a:xfrm rot="5400000">
            <a:off x="7669226" y="2398192"/>
            <a:ext cx="1419861" cy="2075179"/>
          </a:xfrm>
          <a:prstGeom prst="bentUpArrow">
            <a:avLst>
              <a:gd name="adj1" fmla="val 32840"/>
              <a:gd name="adj2" fmla="val 25000"/>
              <a:gd name="adj3" fmla="val 35780"/>
            </a:avLst>
          </a:prstGeom>
          <a:solidFill>
            <a:schemeClr val="bg1">
              <a:lumMod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a:extLst>
              <a:ext uri="{FF2B5EF4-FFF2-40B4-BE49-F238E27FC236}">
                <a16:creationId xmlns:a16="http://schemas.microsoft.com/office/drawing/2014/main" id="{534EA9D9-9D1C-4793-BAA3-5A3E57FB48FB}"/>
              </a:ext>
            </a:extLst>
          </p:cNvPr>
          <p:cNvSpPr>
            <a:spLocks noGrp="1"/>
          </p:cNvSpPr>
          <p:nvPr>
            <p:ph type="title"/>
          </p:nvPr>
        </p:nvSpPr>
        <p:spPr>
          <a:xfrm>
            <a:off x="495302" y="264159"/>
            <a:ext cx="10487658" cy="861059"/>
          </a:xfrm>
        </p:spPr>
        <p:txBody>
          <a:bodyPr>
            <a:noAutofit/>
          </a:bodyPr>
          <a:lstStyle/>
          <a:p>
            <a:pPr defTabSz="411406">
              <a:defRPr/>
            </a:pPr>
            <a:r>
              <a:rPr lang="en-US" sz="6600" b="1" dirty="0">
                <a:solidFill>
                  <a:schemeClr val="bg1"/>
                </a:solidFill>
                <a:latin typeface="+mn-lt"/>
              </a:rPr>
              <a:t>Laura’s Survivor Benefits</a:t>
            </a:r>
          </a:p>
        </p:txBody>
      </p:sp>
      <p:pic>
        <p:nvPicPr>
          <p:cNvPr id="49157" name="Picture 3" descr="C:\Users\MHarris\Desktop\Laura.PNG">
            <a:extLst>
              <a:ext uri="{FF2B5EF4-FFF2-40B4-BE49-F238E27FC236}">
                <a16:creationId xmlns:a16="http://schemas.microsoft.com/office/drawing/2014/main" id="{E29F2652-A96B-42A8-9672-C8933FC5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0" y="2036029"/>
            <a:ext cx="5799383" cy="5691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DAF16329-5FAE-47F2-8756-1F2E44BC0667}"/>
              </a:ext>
            </a:extLst>
          </p:cNvPr>
          <p:cNvSpPr/>
          <p:nvPr/>
        </p:nvSpPr>
        <p:spPr>
          <a:xfrm rot="5400000">
            <a:off x="9762186" y="3147491"/>
            <a:ext cx="2811781" cy="3116581"/>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63B70C93-3C0F-4BC7-AA04-46634A8BE309}"/>
              </a:ext>
            </a:extLst>
          </p:cNvPr>
          <p:cNvSpPr/>
          <p:nvPr/>
        </p:nvSpPr>
        <p:spPr>
          <a:xfrm>
            <a:off x="9114486" y="6149771"/>
            <a:ext cx="4315459" cy="140716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cs typeface="Arial" panose="020B0604020202020204" pitchFamily="34" charset="0"/>
              </a:rPr>
              <a:t>One-Time Death Benefit Recipient</a:t>
            </a:r>
          </a:p>
        </p:txBody>
      </p:sp>
      <p:sp>
        <p:nvSpPr>
          <p:cNvPr id="11" name="Freeform 10">
            <a:extLst>
              <a:ext uri="{FF2B5EF4-FFF2-40B4-BE49-F238E27FC236}">
                <a16:creationId xmlns:a16="http://schemas.microsoft.com/office/drawing/2014/main" id="{C3C5E9DB-7B5B-4488-899F-26B172096284}"/>
              </a:ext>
            </a:extLst>
          </p:cNvPr>
          <p:cNvSpPr/>
          <p:nvPr/>
        </p:nvSpPr>
        <p:spPr>
          <a:xfrm>
            <a:off x="6998209" y="1877568"/>
            <a:ext cx="2926538" cy="1168322"/>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cs typeface="Arial" panose="020B0604020202020204" pitchFamily="34" charset="0"/>
              </a:rPr>
              <a:t>No Eligible Survivors</a:t>
            </a:r>
          </a:p>
        </p:txBody>
      </p:sp>
      <p:sp>
        <p:nvSpPr>
          <p:cNvPr id="13" name="Freeform 12">
            <a:extLst>
              <a:ext uri="{FF2B5EF4-FFF2-40B4-BE49-F238E27FC236}">
                <a16:creationId xmlns:a16="http://schemas.microsoft.com/office/drawing/2014/main" id="{EA9E0851-D6F4-42D7-AB06-C2241E10CC46}"/>
              </a:ext>
            </a:extLst>
          </p:cNvPr>
          <p:cNvSpPr/>
          <p:nvPr/>
        </p:nvSpPr>
        <p:spPr>
          <a:xfrm>
            <a:off x="9416746" y="3203370"/>
            <a:ext cx="3451861" cy="1333501"/>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cs typeface="Arial" panose="020B0604020202020204" pitchFamily="34" charset="0"/>
              </a:rPr>
              <a:t>Account Balance</a:t>
            </a:r>
          </a:p>
        </p:txBody>
      </p:sp>
      <p:sp>
        <p:nvSpPr>
          <p:cNvPr id="23" name="TextBox 2">
            <a:extLst>
              <a:ext uri="{FF2B5EF4-FFF2-40B4-BE49-F238E27FC236}">
                <a16:creationId xmlns:a16="http://schemas.microsoft.com/office/drawing/2014/main" id="{CF3C5380-20C4-4654-A6F4-26DF57CBF0D2}"/>
              </a:ext>
            </a:extLst>
          </p:cNvPr>
          <p:cNvSpPr txBox="1">
            <a:spLocks noChangeArrowheads="1"/>
          </p:cNvSpPr>
          <p:nvPr/>
        </p:nvSpPr>
        <p:spPr bwMode="auto">
          <a:xfrm>
            <a:off x="11716512" y="439239"/>
            <a:ext cx="25100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extLst>
      <p:ext uri="{BB962C8B-B14F-4D97-AF65-F5344CB8AC3E}">
        <p14:creationId xmlns:p14="http://schemas.microsoft.com/office/powerpoint/2010/main" val="77054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124290-0972-4613-A82D-46A3CDB72144}"/>
              </a:ext>
            </a:extLst>
          </p:cNvPr>
          <p:cNvSpPr>
            <a:spLocks noGrp="1"/>
          </p:cNvSpPr>
          <p:nvPr>
            <p:ph type="title"/>
          </p:nvPr>
        </p:nvSpPr>
        <p:spPr>
          <a:xfrm>
            <a:off x="482600" y="355574"/>
            <a:ext cx="10408920" cy="1013461"/>
          </a:xfrm>
        </p:spPr>
        <p:txBody>
          <a:bodyPr>
            <a:noAutofit/>
          </a:bodyPr>
          <a:lstStyle/>
          <a:p>
            <a:pPr defTabSz="411406">
              <a:defRPr/>
            </a:pPr>
            <a:r>
              <a:rPr lang="en-US" sz="6600" b="1" dirty="0">
                <a:solidFill>
                  <a:schemeClr val="bg1"/>
                </a:solidFill>
                <a:latin typeface="+mn-lt"/>
              </a:rPr>
              <a:t>Social Security Rules</a:t>
            </a:r>
          </a:p>
        </p:txBody>
      </p:sp>
      <p:sp>
        <p:nvSpPr>
          <p:cNvPr id="6" name="Freeform 5">
            <a:extLst>
              <a:ext uri="{FF2B5EF4-FFF2-40B4-BE49-F238E27FC236}">
                <a16:creationId xmlns:a16="http://schemas.microsoft.com/office/drawing/2014/main" id="{9CBD9400-06BB-45BB-BF0B-F3ABFD990A0D}"/>
              </a:ext>
            </a:extLst>
          </p:cNvPr>
          <p:cNvSpPr/>
          <p:nvPr/>
        </p:nvSpPr>
        <p:spPr>
          <a:xfrm>
            <a:off x="243841" y="1905001"/>
            <a:ext cx="8956040" cy="871221"/>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45634" tIns="245634" rIns="245634" bIns="245634" spcCol="1270" anchor="ctr"/>
          <a:lstStyle/>
          <a:p>
            <a:pPr defTabSz="2204720">
              <a:lnSpc>
                <a:spcPct val="90000"/>
              </a:lnSpc>
              <a:spcAft>
                <a:spcPct val="35000"/>
              </a:spcAft>
              <a:defRPr/>
            </a:pPr>
            <a:r>
              <a:rPr lang="en-US" sz="4400" b="1" dirty="0">
                <a:cs typeface="Arial" panose="020B0604020202020204" pitchFamily="34" charset="0"/>
              </a:rPr>
              <a:t>Windfall Elimination Provision</a:t>
            </a:r>
          </a:p>
        </p:txBody>
      </p:sp>
      <p:sp>
        <p:nvSpPr>
          <p:cNvPr id="7" name="Freeform 6">
            <a:extLst>
              <a:ext uri="{FF2B5EF4-FFF2-40B4-BE49-F238E27FC236}">
                <a16:creationId xmlns:a16="http://schemas.microsoft.com/office/drawing/2014/main" id="{7B5BBBB7-B885-4D26-A960-19A7305BA881}"/>
              </a:ext>
            </a:extLst>
          </p:cNvPr>
          <p:cNvSpPr/>
          <p:nvPr/>
        </p:nvSpPr>
        <p:spPr>
          <a:xfrm>
            <a:off x="243841" y="2776222"/>
            <a:ext cx="8956040" cy="1539240"/>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62992" rIns="352755" bIns="62992" spcCol="1270"/>
          <a:lstStyle/>
          <a:p>
            <a:pPr marL="571500" lvl="1" indent="-571500" defTabSz="1706880">
              <a:buFont typeface="Wingdings" panose="05000000000000000000" pitchFamily="2" charset="2"/>
              <a:buChar char="Ø"/>
              <a:defRPr/>
            </a:pPr>
            <a:r>
              <a:rPr lang="en-US" sz="3840" dirty="0">
                <a:cs typeface="Arial" panose="020B0604020202020204" pitchFamily="34" charset="0"/>
              </a:rPr>
              <a:t>May reduce but cannot eliminate your earned Social Security benefit</a:t>
            </a:r>
          </a:p>
          <a:p>
            <a:pPr marL="365760" lvl="1" indent="-365760" defTabSz="1706880">
              <a:buFontTx/>
              <a:buChar char="••"/>
              <a:defRPr/>
            </a:pPr>
            <a:endParaRPr lang="en-US" sz="3840" dirty="0">
              <a:cs typeface="Arial" panose="020B0604020202020204" pitchFamily="34" charset="0"/>
            </a:endParaRPr>
          </a:p>
        </p:txBody>
      </p:sp>
      <p:sp>
        <p:nvSpPr>
          <p:cNvPr id="9" name="Freeform 8">
            <a:extLst>
              <a:ext uri="{FF2B5EF4-FFF2-40B4-BE49-F238E27FC236}">
                <a16:creationId xmlns:a16="http://schemas.microsoft.com/office/drawing/2014/main" id="{CF1AF48E-BBEF-40E0-B1E4-A7F7ED846B51}"/>
              </a:ext>
            </a:extLst>
          </p:cNvPr>
          <p:cNvSpPr/>
          <p:nvPr/>
        </p:nvSpPr>
        <p:spPr>
          <a:xfrm>
            <a:off x="243841" y="4315461"/>
            <a:ext cx="8956040" cy="871219"/>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45634" tIns="245634" rIns="245634" bIns="245634" spcCol="1270" anchor="ctr"/>
          <a:lstStyle/>
          <a:p>
            <a:pPr defTabSz="2204720">
              <a:lnSpc>
                <a:spcPct val="90000"/>
              </a:lnSpc>
              <a:spcAft>
                <a:spcPct val="35000"/>
              </a:spcAft>
              <a:defRPr/>
            </a:pPr>
            <a:r>
              <a:rPr lang="en-US" sz="4400" b="1" dirty="0">
                <a:cs typeface="Arial" panose="020B0604020202020204" pitchFamily="34" charset="0"/>
              </a:rPr>
              <a:t>Government Pension Offset</a:t>
            </a:r>
          </a:p>
        </p:txBody>
      </p:sp>
      <p:sp>
        <p:nvSpPr>
          <p:cNvPr id="10" name="Freeform 9">
            <a:extLst>
              <a:ext uri="{FF2B5EF4-FFF2-40B4-BE49-F238E27FC236}">
                <a16:creationId xmlns:a16="http://schemas.microsoft.com/office/drawing/2014/main" id="{AA694019-58C3-435C-A7C8-8D784A4B73A5}"/>
              </a:ext>
            </a:extLst>
          </p:cNvPr>
          <p:cNvSpPr/>
          <p:nvPr/>
        </p:nvSpPr>
        <p:spPr>
          <a:xfrm>
            <a:off x="243841" y="5186681"/>
            <a:ext cx="8956040" cy="1539240"/>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62992" rIns="352755" bIns="62992" spcCol="1270"/>
          <a:lstStyle/>
          <a:p>
            <a:pPr marL="571500" lvl="1" indent="-571500" defTabSz="1706880">
              <a:spcAft>
                <a:spcPct val="20000"/>
              </a:spcAft>
              <a:buFont typeface="Wingdings" panose="05000000000000000000" pitchFamily="2" charset="2"/>
              <a:buChar char="Ø"/>
              <a:defRPr/>
            </a:pPr>
            <a:r>
              <a:rPr lang="en-US" sz="3840" dirty="0">
                <a:cs typeface="Arial" panose="020B0604020202020204" pitchFamily="34" charset="0"/>
              </a:rPr>
              <a:t>Reduces and may eliminate your spousal or widow/widower Social Security benefit</a:t>
            </a:r>
          </a:p>
        </p:txBody>
      </p:sp>
      <p:sp>
        <p:nvSpPr>
          <p:cNvPr id="11" name="Content Placeholder 2">
            <a:extLst>
              <a:ext uri="{FF2B5EF4-FFF2-40B4-BE49-F238E27FC236}">
                <a16:creationId xmlns:a16="http://schemas.microsoft.com/office/drawing/2014/main" id="{1A91EC31-2903-4FDC-83D2-9A68C3187CD8}"/>
              </a:ext>
            </a:extLst>
          </p:cNvPr>
          <p:cNvSpPr>
            <a:spLocks noGrp="1"/>
          </p:cNvSpPr>
          <p:nvPr>
            <p:ph idx="1"/>
          </p:nvPr>
        </p:nvSpPr>
        <p:spPr>
          <a:xfrm>
            <a:off x="10095486" y="1809688"/>
            <a:ext cx="4169664" cy="2438400"/>
          </a:xfrm>
        </p:spPr>
        <p:txBody>
          <a:bodyPr>
            <a:noAutofit/>
          </a:bodyPr>
          <a:lstStyle/>
          <a:p>
            <a:pPr marL="0" indent="0" defTabSz="411406">
              <a:lnSpc>
                <a:spcPct val="100000"/>
              </a:lnSpc>
              <a:spcBef>
                <a:spcPts val="0"/>
              </a:spcBef>
              <a:buNone/>
              <a:defRPr/>
            </a:pPr>
            <a:r>
              <a:rPr lang="en-US" sz="4000" dirty="0">
                <a:sym typeface="Wingdings"/>
              </a:rPr>
              <a:t>Contact the  Social Security Administration for more information.</a:t>
            </a:r>
            <a:endParaRPr lang="en-US" sz="4000" dirty="0"/>
          </a:p>
        </p:txBody>
      </p:sp>
      <p:sp>
        <p:nvSpPr>
          <p:cNvPr id="12" name="Content Placeholder 2">
            <a:extLst>
              <a:ext uri="{FF2B5EF4-FFF2-40B4-BE49-F238E27FC236}">
                <a16:creationId xmlns:a16="http://schemas.microsoft.com/office/drawing/2014/main" id="{25613850-C96E-4035-AD81-C92264C5C320}"/>
              </a:ext>
            </a:extLst>
          </p:cNvPr>
          <p:cNvSpPr txBox="1">
            <a:spLocks/>
          </p:cNvSpPr>
          <p:nvPr/>
        </p:nvSpPr>
        <p:spPr>
          <a:xfrm>
            <a:off x="9456422" y="1782255"/>
            <a:ext cx="835659"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3" name="Content Placeholder 2">
            <a:extLst>
              <a:ext uri="{FF2B5EF4-FFF2-40B4-BE49-F238E27FC236}">
                <a16:creationId xmlns:a16="http://schemas.microsoft.com/office/drawing/2014/main" id="{8CB551B6-1997-4919-A3DE-FEDE226AAA39}"/>
              </a:ext>
            </a:extLst>
          </p:cNvPr>
          <p:cNvSpPr txBox="1">
            <a:spLocks/>
          </p:cNvSpPr>
          <p:nvPr/>
        </p:nvSpPr>
        <p:spPr>
          <a:xfrm>
            <a:off x="10095486" y="4892489"/>
            <a:ext cx="4549139" cy="1844040"/>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MS PGothic" pitchFamily="34"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MS PGothic" pitchFamily="34"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MS PGothic" pitchFamily="34"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spcBef>
                <a:spcPts val="0"/>
              </a:spcBef>
              <a:buNone/>
              <a:defRPr/>
            </a:pPr>
            <a:r>
              <a:rPr lang="en-US" sz="4000" dirty="0">
                <a:solidFill>
                  <a:schemeClr val="tx1"/>
                </a:solidFill>
                <a:cs typeface="Arial" panose="020B0604020202020204" pitchFamily="34" charset="0"/>
                <a:sym typeface="Wingdings"/>
              </a:rPr>
              <a:t>Review the </a:t>
            </a:r>
            <a:r>
              <a:rPr lang="en-US" sz="4000" i="1" dirty="0" err="1">
                <a:solidFill>
                  <a:schemeClr val="tx1"/>
                </a:solidFill>
                <a:cs typeface="Arial" panose="020B0604020202020204" pitchFamily="34" charset="0"/>
                <a:sym typeface="Wingdings"/>
              </a:rPr>
              <a:t>CalSTRS</a:t>
            </a:r>
            <a:r>
              <a:rPr lang="en-US" sz="4000" i="1" dirty="0">
                <a:solidFill>
                  <a:schemeClr val="tx1"/>
                </a:solidFill>
                <a:cs typeface="Arial" panose="020B0604020202020204" pitchFamily="34" charset="0"/>
                <a:sym typeface="Wingdings"/>
              </a:rPr>
              <a:t>, Social Security and You</a:t>
            </a:r>
            <a:r>
              <a:rPr lang="en-US" sz="4000" dirty="0">
                <a:solidFill>
                  <a:schemeClr val="tx1"/>
                </a:solidFill>
                <a:cs typeface="Arial" panose="020B0604020202020204" pitchFamily="34" charset="0"/>
                <a:sym typeface="Wingdings"/>
              </a:rPr>
              <a:t> fact sheet.</a:t>
            </a:r>
            <a:endParaRPr lang="en-US" sz="4000" dirty="0">
              <a:solidFill>
                <a:schemeClr val="tx1"/>
              </a:solidFill>
              <a:cs typeface="Arial" panose="020B0604020202020204" pitchFamily="34" charset="0"/>
            </a:endParaRPr>
          </a:p>
        </p:txBody>
      </p:sp>
      <p:sp>
        <p:nvSpPr>
          <p:cNvPr id="14" name="Content Placeholder 2">
            <a:extLst>
              <a:ext uri="{FF2B5EF4-FFF2-40B4-BE49-F238E27FC236}">
                <a16:creationId xmlns:a16="http://schemas.microsoft.com/office/drawing/2014/main" id="{136A4B86-3317-4A3B-A887-628D3BF761FD}"/>
              </a:ext>
            </a:extLst>
          </p:cNvPr>
          <p:cNvSpPr txBox="1">
            <a:spLocks/>
          </p:cNvSpPr>
          <p:nvPr/>
        </p:nvSpPr>
        <p:spPr>
          <a:xfrm>
            <a:off x="9456421" y="4892489"/>
            <a:ext cx="835659" cy="101346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5" name="TextBox 2">
            <a:extLst>
              <a:ext uri="{FF2B5EF4-FFF2-40B4-BE49-F238E27FC236}">
                <a16:creationId xmlns:a16="http://schemas.microsoft.com/office/drawing/2014/main" id="{3A10929F-DBB0-4075-A863-CE7D9AFB169A}"/>
              </a:ext>
            </a:extLst>
          </p:cNvPr>
          <p:cNvSpPr txBox="1">
            <a:spLocks noChangeArrowheads="1"/>
          </p:cNvSpPr>
          <p:nvPr/>
        </p:nvSpPr>
        <p:spPr bwMode="auto">
          <a:xfrm>
            <a:off x="11362944" y="439239"/>
            <a:ext cx="2863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9D9-9D1C-4793-BAA3-5A3E57FB48FB}"/>
              </a:ext>
            </a:extLst>
          </p:cNvPr>
          <p:cNvSpPr>
            <a:spLocks noGrp="1"/>
          </p:cNvSpPr>
          <p:nvPr>
            <p:ph type="title"/>
          </p:nvPr>
        </p:nvSpPr>
        <p:spPr>
          <a:xfrm>
            <a:off x="495302" y="264159"/>
            <a:ext cx="10487658" cy="861059"/>
          </a:xfrm>
        </p:spPr>
        <p:txBody>
          <a:bodyPr>
            <a:noAutofit/>
          </a:bodyPr>
          <a:lstStyle/>
          <a:p>
            <a:pPr defTabSz="411406">
              <a:defRPr/>
            </a:pPr>
            <a:r>
              <a:rPr lang="en-US" sz="6600" b="1" dirty="0">
                <a:solidFill>
                  <a:schemeClr val="bg1"/>
                </a:solidFill>
                <a:latin typeface="+mn-lt"/>
              </a:rPr>
              <a:t>Laura’s Survivor Benefits</a:t>
            </a:r>
          </a:p>
        </p:txBody>
      </p:sp>
      <p:pic>
        <p:nvPicPr>
          <p:cNvPr id="49157" name="Picture 3" descr="C:\Users\MHarris\Desktop\Laura.PNG">
            <a:extLst>
              <a:ext uri="{FF2B5EF4-FFF2-40B4-BE49-F238E27FC236}">
                <a16:creationId xmlns:a16="http://schemas.microsoft.com/office/drawing/2014/main" id="{E29F2652-A96B-42A8-9672-C8933FC5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0" y="2036029"/>
            <a:ext cx="5799383" cy="5691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20FBB183-9DE0-4751-86C0-3AA6A5837E59}"/>
              </a:ext>
            </a:extLst>
          </p:cNvPr>
          <p:cNvSpPr txBox="1">
            <a:spLocks/>
          </p:cNvSpPr>
          <p:nvPr/>
        </p:nvSpPr>
        <p:spPr>
          <a:xfrm>
            <a:off x="6376417" y="1951946"/>
            <a:ext cx="8054286" cy="6013495"/>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MS PGothic" pitchFamily="34"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MS PGothic" pitchFamily="34"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MS PGothic" pitchFamily="34"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400" dirty="0">
                <a:solidFill>
                  <a:schemeClr val="tx1"/>
                </a:solidFill>
                <a:cs typeface="Arial" panose="020B0604020202020204" pitchFamily="34" charset="0"/>
              </a:rPr>
              <a:t>Let’s assume:</a:t>
            </a:r>
          </a:p>
          <a:p>
            <a:pPr lvl="1">
              <a:lnSpc>
                <a:spcPct val="100000"/>
              </a:lnSpc>
              <a:buFont typeface="Wingdings" panose="05000000000000000000" pitchFamily="2" charset="2"/>
              <a:buChar char="Ø"/>
              <a:defRPr/>
            </a:pPr>
            <a:r>
              <a:rPr lang="en-US" sz="4400" dirty="0">
                <a:solidFill>
                  <a:schemeClr val="tx1"/>
                </a:solidFill>
                <a:cs typeface="Arial" panose="020B0604020202020204" pitchFamily="34" charset="0"/>
              </a:rPr>
              <a:t> Laura is an active member</a:t>
            </a:r>
          </a:p>
          <a:p>
            <a:pPr lvl="1">
              <a:lnSpc>
                <a:spcPct val="100000"/>
              </a:lnSpc>
              <a:buFont typeface="Wingdings" panose="05000000000000000000" pitchFamily="2" charset="2"/>
              <a:buChar char="Ø"/>
              <a:defRPr/>
            </a:pPr>
            <a:r>
              <a:rPr lang="en-US" sz="4400" dirty="0">
                <a:solidFill>
                  <a:schemeClr val="tx1"/>
                </a:solidFill>
                <a:cs typeface="Arial" panose="020B0604020202020204" pitchFamily="34" charset="0"/>
              </a:rPr>
              <a:t> Laura has no children</a:t>
            </a:r>
          </a:p>
          <a:p>
            <a:pPr lvl="1">
              <a:lnSpc>
                <a:spcPct val="100000"/>
              </a:lnSpc>
              <a:buFont typeface="Wingdings" panose="05000000000000000000" pitchFamily="2" charset="2"/>
              <a:buChar char="Ø"/>
              <a:defRPr/>
            </a:pPr>
            <a:r>
              <a:rPr lang="en-US" sz="4400" dirty="0">
                <a:solidFill>
                  <a:schemeClr val="tx1"/>
                </a:solidFill>
                <a:cs typeface="Arial" panose="020B0604020202020204" pitchFamily="34" charset="0"/>
              </a:rPr>
              <a:t> Her </a:t>
            </a:r>
            <a:r>
              <a:rPr lang="en-US" sz="4400" b="1" strike="sngStrike" dirty="0">
                <a:solidFill>
                  <a:schemeClr val="tx1"/>
                </a:solidFill>
                <a:cs typeface="Arial" panose="020B0604020202020204" pitchFamily="34" charset="0"/>
              </a:rPr>
              <a:t>fiancé</a:t>
            </a:r>
            <a:r>
              <a:rPr lang="en-US" sz="4400" b="1" dirty="0">
                <a:solidFill>
                  <a:schemeClr val="tx1"/>
                </a:solidFill>
                <a:cs typeface="Arial" panose="020B0604020202020204" pitchFamily="34" charset="0"/>
              </a:rPr>
              <a:t> husband </a:t>
            </a:r>
            <a:r>
              <a:rPr lang="en-US" sz="4400" dirty="0">
                <a:solidFill>
                  <a:schemeClr val="tx1"/>
                </a:solidFill>
                <a:cs typeface="Arial" panose="020B0604020202020204" pitchFamily="34" charset="0"/>
              </a:rPr>
              <a:t>Raymond is her one-time death benefit recipient</a:t>
            </a:r>
          </a:p>
          <a:p>
            <a:pPr lvl="1">
              <a:lnSpc>
                <a:spcPct val="100000"/>
              </a:lnSpc>
              <a:buFont typeface="Wingdings" panose="05000000000000000000" pitchFamily="2" charset="2"/>
              <a:buChar char="Ø"/>
              <a:defRPr/>
            </a:pPr>
            <a:r>
              <a:rPr lang="en-US" sz="4400" dirty="0">
                <a:solidFill>
                  <a:schemeClr val="tx1"/>
                </a:solidFill>
                <a:cs typeface="Arial" panose="020B0604020202020204" pitchFamily="34" charset="0"/>
              </a:rPr>
              <a:t> Laura dies before retirement</a:t>
            </a:r>
          </a:p>
        </p:txBody>
      </p:sp>
      <p:sp>
        <p:nvSpPr>
          <p:cNvPr id="23" name="TextBox 2">
            <a:extLst>
              <a:ext uri="{FF2B5EF4-FFF2-40B4-BE49-F238E27FC236}">
                <a16:creationId xmlns:a16="http://schemas.microsoft.com/office/drawing/2014/main" id="{CF3C5380-20C4-4654-A6F4-26DF57CBF0D2}"/>
              </a:ext>
            </a:extLst>
          </p:cNvPr>
          <p:cNvSpPr txBox="1">
            <a:spLocks noChangeArrowheads="1"/>
          </p:cNvSpPr>
          <p:nvPr/>
        </p:nvSpPr>
        <p:spPr bwMode="auto">
          <a:xfrm>
            <a:off x="11704320" y="439239"/>
            <a:ext cx="252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extLst>
      <p:ext uri="{BB962C8B-B14F-4D97-AF65-F5344CB8AC3E}">
        <p14:creationId xmlns:p14="http://schemas.microsoft.com/office/powerpoint/2010/main" val="2534767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9D9-9D1C-4793-BAA3-5A3E57FB48FB}"/>
              </a:ext>
            </a:extLst>
          </p:cNvPr>
          <p:cNvSpPr>
            <a:spLocks noGrp="1"/>
          </p:cNvSpPr>
          <p:nvPr>
            <p:ph type="title"/>
          </p:nvPr>
        </p:nvSpPr>
        <p:spPr>
          <a:xfrm>
            <a:off x="495302" y="264159"/>
            <a:ext cx="10487658" cy="861059"/>
          </a:xfrm>
        </p:spPr>
        <p:txBody>
          <a:bodyPr>
            <a:noAutofit/>
          </a:bodyPr>
          <a:lstStyle/>
          <a:p>
            <a:pPr defTabSz="411406">
              <a:defRPr/>
            </a:pPr>
            <a:r>
              <a:rPr lang="en-US" sz="6600" b="1" dirty="0">
                <a:solidFill>
                  <a:schemeClr val="bg1"/>
                </a:solidFill>
                <a:latin typeface="+mn-lt"/>
              </a:rPr>
              <a:t>Laura’s Survivor Benefits</a:t>
            </a:r>
          </a:p>
        </p:txBody>
      </p:sp>
      <p:pic>
        <p:nvPicPr>
          <p:cNvPr id="49157" name="Picture 3" descr="C:\Users\MHarris\Desktop\Laura.PNG">
            <a:extLst>
              <a:ext uri="{FF2B5EF4-FFF2-40B4-BE49-F238E27FC236}">
                <a16:creationId xmlns:a16="http://schemas.microsoft.com/office/drawing/2014/main" id="{E29F2652-A96B-42A8-9672-C8933FC5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0" y="2036029"/>
            <a:ext cx="5799383" cy="5691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A0AC3BE5-0F79-4DC0-B205-21C248FA964F}"/>
              </a:ext>
            </a:extLst>
          </p:cNvPr>
          <p:cNvGrpSpPr>
            <a:grpSpLocks/>
          </p:cNvGrpSpPr>
          <p:nvPr/>
        </p:nvGrpSpPr>
        <p:grpSpPr bwMode="auto">
          <a:xfrm>
            <a:off x="6449569" y="3136905"/>
            <a:ext cx="7774431" cy="3350254"/>
            <a:chOff x="135138" y="3509616"/>
            <a:chExt cx="5053207" cy="3256749"/>
          </a:xfrm>
        </p:grpSpPr>
        <p:sp>
          <p:nvSpPr>
            <p:cNvPr id="17" name="Right Arrow 16">
              <a:extLst>
                <a:ext uri="{FF2B5EF4-FFF2-40B4-BE49-F238E27FC236}">
                  <a16:creationId xmlns:a16="http://schemas.microsoft.com/office/drawing/2014/main" id="{636BEAFF-3538-400B-B675-ED87C7E563F6}"/>
                </a:ext>
              </a:extLst>
            </p:cNvPr>
            <p:cNvSpPr/>
            <p:nvPr/>
          </p:nvSpPr>
          <p:spPr>
            <a:xfrm>
              <a:off x="488110" y="3672574"/>
              <a:ext cx="2516038" cy="2930832"/>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1069ECDD-3162-4BA2-9617-7E0F23611D9F}"/>
                </a:ext>
              </a:extLst>
            </p:cNvPr>
            <p:cNvSpPr/>
            <p:nvPr/>
          </p:nvSpPr>
          <p:spPr>
            <a:xfrm>
              <a:off x="135138" y="4555034"/>
              <a:ext cx="1896604" cy="1101223"/>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600" b="1" dirty="0">
                  <a:cs typeface="Arial" panose="020B0604020202020204" pitchFamily="34" charset="0"/>
                </a:rPr>
                <a:t>Surviving Spouse</a:t>
              </a:r>
            </a:p>
          </p:txBody>
        </p:sp>
        <p:sp>
          <p:nvSpPr>
            <p:cNvPr id="19" name="Rounded Rectangle 18">
              <a:extLst>
                <a:ext uri="{FF2B5EF4-FFF2-40B4-BE49-F238E27FC236}">
                  <a16:creationId xmlns:a16="http://schemas.microsoft.com/office/drawing/2014/main" id="{CD068C75-A0D3-4882-BDF4-E2C8B4C7F9DC}"/>
                </a:ext>
              </a:extLst>
            </p:cNvPr>
            <p:cNvSpPr/>
            <p:nvPr/>
          </p:nvSpPr>
          <p:spPr>
            <a:xfrm>
              <a:off x="3004147" y="3509616"/>
              <a:ext cx="2134669" cy="1530845"/>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a:extLst>
                <a:ext uri="{FF2B5EF4-FFF2-40B4-BE49-F238E27FC236}">
                  <a16:creationId xmlns:a16="http://schemas.microsoft.com/office/drawing/2014/main" id="{E29757BB-FCC4-4AA5-BA4C-AC89FE7F3D60}"/>
                </a:ext>
              </a:extLst>
            </p:cNvPr>
            <p:cNvSpPr/>
            <p:nvPr/>
          </p:nvSpPr>
          <p:spPr>
            <a:xfrm>
              <a:off x="3131270" y="3641956"/>
              <a:ext cx="1958019" cy="1237023"/>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600" b="1" dirty="0">
                  <a:cs typeface="Arial" panose="020B0604020202020204" pitchFamily="34" charset="0"/>
                </a:rPr>
                <a:t>Monthly Benefit</a:t>
              </a:r>
            </a:p>
          </p:txBody>
        </p:sp>
        <p:sp>
          <p:nvSpPr>
            <p:cNvPr id="21" name="Rounded Rectangle 20">
              <a:extLst>
                <a:ext uri="{FF2B5EF4-FFF2-40B4-BE49-F238E27FC236}">
                  <a16:creationId xmlns:a16="http://schemas.microsoft.com/office/drawing/2014/main" id="{612F296B-6CAF-4D4F-BB2A-2B791F852BA6}"/>
                </a:ext>
              </a:extLst>
            </p:cNvPr>
            <p:cNvSpPr/>
            <p:nvPr/>
          </p:nvSpPr>
          <p:spPr>
            <a:xfrm>
              <a:off x="3004147" y="5136754"/>
              <a:ext cx="2184198" cy="1629611"/>
            </a:xfrm>
            <a:prstGeom prst="roundRect">
              <a:avLst/>
            </a:pr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EBCE5075-C286-4367-B3A2-15DD170A83AF}"/>
                </a:ext>
              </a:extLst>
            </p:cNvPr>
            <p:cNvSpPr/>
            <p:nvPr/>
          </p:nvSpPr>
          <p:spPr>
            <a:xfrm>
              <a:off x="3174236" y="5325550"/>
              <a:ext cx="1958019" cy="1234555"/>
            </a:xfrm>
            <a:prstGeom prst="rect">
              <a:avLst/>
            </a:prstGeom>
            <a:noFill/>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1493520">
                <a:lnSpc>
                  <a:spcPct val="110000"/>
                </a:lnSpc>
                <a:defRPr/>
              </a:pPr>
              <a:r>
                <a:rPr lang="en-US" sz="3600" b="1" dirty="0">
                  <a:cs typeface="Arial" panose="020B0604020202020204" pitchFamily="34" charset="0"/>
                </a:rPr>
                <a:t>Return of Account Balance</a:t>
              </a:r>
            </a:p>
          </p:txBody>
        </p:sp>
      </p:grpSp>
      <p:sp>
        <p:nvSpPr>
          <p:cNvPr id="23" name="TextBox 2">
            <a:extLst>
              <a:ext uri="{FF2B5EF4-FFF2-40B4-BE49-F238E27FC236}">
                <a16:creationId xmlns:a16="http://schemas.microsoft.com/office/drawing/2014/main" id="{CF3C5380-20C4-4654-A6F4-26DF57CBF0D2}"/>
              </a:ext>
            </a:extLst>
          </p:cNvPr>
          <p:cNvSpPr txBox="1">
            <a:spLocks noChangeArrowheads="1"/>
          </p:cNvSpPr>
          <p:nvPr/>
        </p:nvSpPr>
        <p:spPr bwMode="auto">
          <a:xfrm>
            <a:off x="11582400" y="439239"/>
            <a:ext cx="2644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8</a:t>
            </a:r>
          </a:p>
        </p:txBody>
      </p:sp>
    </p:spTree>
    <p:extLst>
      <p:ext uri="{BB962C8B-B14F-4D97-AF65-F5344CB8AC3E}">
        <p14:creationId xmlns:p14="http://schemas.microsoft.com/office/powerpoint/2010/main" val="4232996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9:</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Disability Benefits</a:t>
            </a:r>
          </a:p>
        </p:txBody>
      </p:sp>
    </p:spTree>
    <p:extLst>
      <p:ext uri="{BB962C8B-B14F-4D97-AF65-F5344CB8AC3E}">
        <p14:creationId xmlns:p14="http://schemas.microsoft.com/office/powerpoint/2010/main" val="3709955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3">
            <a:extLst>
              <a:ext uri="{FF2B5EF4-FFF2-40B4-BE49-F238E27FC236}">
                <a16:creationId xmlns:a16="http://schemas.microsoft.com/office/drawing/2014/main" id="{666C9279-6EED-4746-B6D3-3A5ACCE5079A}"/>
              </a:ext>
            </a:extLst>
          </p:cNvPr>
          <p:cNvGrpSpPr>
            <a:grpSpLocks/>
          </p:cNvGrpSpPr>
          <p:nvPr/>
        </p:nvGrpSpPr>
        <p:grpSpPr bwMode="auto">
          <a:xfrm>
            <a:off x="426721" y="1856742"/>
            <a:ext cx="9375648" cy="1945640"/>
            <a:chOff x="267196" y="1599869"/>
            <a:chExt cx="4874820" cy="1621874"/>
          </a:xfrm>
        </p:grpSpPr>
        <p:sp>
          <p:nvSpPr>
            <p:cNvPr id="5" name="Straight Connector 4">
              <a:extLst>
                <a:ext uri="{FF2B5EF4-FFF2-40B4-BE49-F238E27FC236}">
                  <a16:creationId xmlns:a16="http://schemas.microsoft.com/office/drawing/2014/main" id="{9F0BD900-7C4D-48E3-A44C-F169E87C906A}"/>
                </a:ext>
              </a:extLst>
            </p:cNvPr>
            <p:cNvSpPr/>
            <p:nvPr/>
          </p:nvSpPr>
          <p:spPr>
            <a:xfrm>
              <a:off x="644991" y="2139787"/>
              <a:ext cx="4497025"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3B62205C-901C-49C5-BDD0-FD373CF86812}"/>
                </a:ext>
              </a:extLst>
            </p:cNvPr>
            <p:cNvSpPr/>
            <p:nvPr/>
          </p:nvSpPr>
          <p:spPr>
            <a:xfrm>
              <a:off x="267196" y="1599869"/>
              <a:ext cx="3865251" cy="539918"/>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Service Credit</a:t>
              </a:r>
            </a:p>
          </p:txBody>
        </p:sp>
        <p:sp>
          <p:nvSpPr>
            <p:cNvPr id="7" name="Freeform 6">
              <a:extLst>
                <a:ext uri="{FF2B5EF4-FFF2-40B4-BE49-F238E27FC236}">
                  <a16:creationId xmlns:a16="http://schemas.microsoft.com/office/drawing/2014/main" id="{BEA0665E-AD64-4E31-9087-689E12C1458D}"/>
                </a:ext>
              </a:extLst>
            </p:cNvPr>
            <p:cNvSpPr/>
            <p:nvPr/>
          </p:nvSpPr>
          <p:spPr>
            <a:xfrm>
              <a:off x="267196" y="2139787"/>
              <a:ext cx="4874820" cy="1081956"/>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Bef>
                  <a:spcPts val="960"/>
                </a:spcBef>
                <a:spcAft>
                  <a:spcPts val="960"/>
                </a:spcAft>
                <a:buFont typeface="Wingdings" panose="05000000000000000000" pitchFamily="2" charset="2"/>
                <a:buChar char="Ø"/>
                <a:defRPr/>
              </a:pPr>
              <a:r>
                <a:rPr lang="en-US" sz="3840" dirty="0">
                  <a:cs typeface="Arial" panose="020B0604020202020204" pitchFamily="34" charset="0"/>
                </a:rPr>
                <a:t>Five years or</a:t>
              </a:r>
            </a:p>
            <a:p>
              <a:pPr marL="571500" lvl="1" indent="-571500" defTabSz="1706880">
                <a:spcBef>
                  <a:spcPts val="960"/>
                </a:spcBef>
                <a:spcAft>
                  <a:spcPts val="960"/>
                </a:spcAft>
                <a:buFont typeface="Wingdings" panose="05000000000000000000" pitchFamily="2" charset="2"/>
                <a:buChar char="Ø"/>
                <a:defRPr/>
              </a:pPr>
              <a:r>
                <a:rPr lang="en-US" sz="3840" dirty="0">
                  <a:cs typeface="Arial" panose="020B0604020202020204" pitchFamily="34" charset="0"/>
                </a:rPr>
                <a:t>One year if disability is due to unlawful act while working</a:t>
              </a:r>
            </a:p>
            <a:p>
              <a:pPr marL="365760" lvl="1" indent="-365760" defTabSz="1706880">
                <a:spcAft>
                  <a:spcPct val="15000"/>
                </a:spcAft>
                <a:buFontTx/>
                <a:buChar char="••"/>
                <a:defRPr/>
              </a:pPr>
              <a:endParaRPr lang="en-US" sz="3840" dirty="0"/>
            </a:p>
          </p:txBody>
        </p:sp>
      </p:grpSp>
      <p:grpSp>
        <p:nvGrpSpPr>
          <p:cNvPr id="50179" name="Group 7">
            <a:extLst>
              <a:ext uri="{FF2B5EF4-FFF2-40B4-BE49-F238E27FC236}">
                <a16:creationId xmlns:a16="http://schemas.microsoft.com/office/drawing/2014/main" id="{330F8594-DA13-431E-8CF6-280A2058895C}"/>
              </a:ext>
            </a:extLst>
          </p:cNvPr>
          <p:cNvGrpSpPr>
            <a:grpSpLocks/>
          </p:cNvGrpSpPr>
          <p:nvPr/>
        </p:nvGrpSpPr>
        <p:grpSpPr bwMode="auto">
          <a:xfrm>
            <a:off x="426721" y="4622957"/>
            <a:ext cx="9375648" cy="1945640"/>
            <a:chOff x="267195" y="1599869"/>
            <a:chExt cx="4874821" cy="1621874"/>
          </a:xfrm>
        </p:grpSpPr>
        <p:sp>
          <p:nvSpPr>
            <p:cNvPr id="9" name="Straight Connector 8">
              <a:extLst>
                <a:ext uri="{FF2B5EF4-FFF2-40B4-BE49-F238E27FC236}">
                  <a16:creationId xmlns:a16="http://schemas.microsoft.com/office/drawing/2014/main" id="{2341255B-675E-423C-A5E2-06E8F12EF264}"/>
                </a:ext>
              </a:extLst>
            </p:cNvPr>
            <p:cNvSpPr/>
            <p:nvPr/>
          </p:nvSpPr>
          <p:spPr>
            <a:xfrm>
              <a:off x="644990" y="2139787"/>
              <a:ext cx="4497026"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31D06B0D-0B56-442B-BC80-F7B9EAD01564}"/>
                </a:ext>
              </a:extLst>
            </p:cNvPr>
            <p:cNvSpPr/>
            <p:nvPr/>
          </p:nvSpPr>
          <p:spPr>
            <a:xfrm>
              <a:off x="267195" y="1599869"/>
              <a:ext cx="3865252" cy="539918"/>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Medical</a:t>
              </a:r>
            </a:p>
          </p:txBody>
        </p:sp>
        <p:sp>
          <p:nvSpPr>
            <p:cNvPr id="11" name="Freeform 10">
              <a:extLst>
                <a:ext uri="{FF2B5EF4-FFF2-40B4-BE49-F238E27FC236}">
                  <a16:creationId xmlns:a16="http://schemas.microsoft.com/office/drawing/2014/main" id="{03CC6B15-D95E-4F90-A9B8-6C34BC4F6D8A}"/>
                </a:ext>
              </a:extLst>
            </p:cNvPr>
            <p:cNvSpPr/>
            <p:nvPr/>
          </p:nvSpPr>
          <p:spPr>
            <a:xfrm>
              <a:off x="267196" y="2139787"/>
              <a:ext cx="4874820" cy="1081956"/>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Bef>
                  <a:spcPts val="960"/>
                </a:spcBef>
                <a:spcAft>
                  <a:spcPts val="960"/>
                </a:spcAft>
                <a:buFont typeface="Wingdings" panose="05000000000000000000" pitchFamily="2" charset="2"/>
                <a:buChar char="Ø"/>
                <a:defRPr/>
              </a:pPr>
              <a:r>
                <a:rPr lang="en-US" sz="3840" dirty="0">
                  <a:cs typeface="Arial" panose="020B0604020202020204" pitchFamily="34" charset="0"/>
                </a:rPr>
                <a:t>Permanent or continuous impairment</a:t>
              </a:r>
            </a:p>
            <a:p>
              <a:pPr marL="571500" lvl="1" indent="-571500" defTabSz="1706880">
                <a:spcBef>
                  <a:spcPts val="960"/>
                </a:spcBef>
                <a:spcAft>
                  <a:spcPts val="960"/>
                </a:spcAft>
                <a:buFont typeface="Wingdings" panose="05000000000000000000" pitchFamily="2" charset="2"/>
                <a:buChar char="Ø"/>
                <a:defRPr/>
              </a:pPr>
              <a:r>
                <a:rPr lang="en-US" sz="3840" dirty="0">
                  <a:cs typeface="Arial" panose="020B0604020202020204" pitchFamily="34" charset="0"/>
                </a:rPr>
                <a:t>Prevents you from performing usual duties or those of a comparable position</a:t>
              </a:r>
            </a:p>
            <a:p>
              <a:pPr marL="365760" lvl="1" indent="-365760" defTabSz="1706880">
                <a:spcAft>
                  <a:spcPct val="15000"/>
                </a:spcAft>
                <a:buFontTx/>
                <a:buChar char="••"/>
                <a:defRPr/>
              </a:pPr>
              <a:endParaRPr lang="en-US" sz="3840" dirty="0"/>
            </a:p>
          </p:txBody>
        </p:sp>
      </p:grpSp>
      <p:sp>
        <p:nvSpPr>
          <p:cNvPr id="12" name="Title 1">
            <a:extLst>
              <a:ext uri="{FF2B5EF4-FFF2-40B4-BE49-F238E27FC236}">
                <a16:creationId xmlns:a16="http://schemas.microsoft.com/office/drawing/2014/main" id="{6E71AFF0-DD6B-478B-BEB3-E183D9E20493}"/>
              </a:ext>
            </a:extLst>
          </p:cNvPr>
          <p:cNvSpPr>
            <a:spLocks noGrp="1"/>
          </p:cNvSpPr>
          <p:nvPr>
            <p:ph type="title"/>
          </p:nvPr>
        </p:nvSpPr>
        <p:spPr>
          <a:xfrm>
            <a:off x="426720" y="286452"/>
            <a:ext cx="11045951" cy="1013460"/>
          </a:xfrm>
        </p:spPr>
        <p:txBody>
          <a:bodyPr>
            <a:noAutofit/>
          </a:bodyPr>
          <a:lstStyle/>
          <a:p>
            <a:pPr defTabSz="411406">
              <a:defRPr/>
            </a:pPr>
            <a:r>
              <a:rPr lang="en-US" sz="6600" b="1" dirty="0">
                <a:solidFill>
                  <a:schemeClr val="bg1"/>
                </a:solidFill>
                <a:latin typeface="+mn-lt"/>
              </a:rPr>
              <a:t>Disability Eligibility Basics</a:t>
            </a:r>
          </a:p>
        </p:txBody>
      </p:sp>
      <p:sp>
        <p:nvSpPr>
          <p:cNvPr id="13" name="Content Placeholder 2">
            <a:extLst>
              <a:ext uri="{FF2B5EF4-FFF2-40B4-BE49-F238E27FC236}">
                <a16:creationId xmlns:a16="http://schemas.microsoft.com/office/drawing/2014/main" id="{44FB0569-8136-48D3-89AE-430728AEAB1D}"/>
              </a:ext>
            </a:extLst>
          </p:cNvPr>
          <p:cNvSpPr txBox="1">
            <a:spLocks/>
          </p:cNvSpPr>
          <p:nvPr/>
        </p:nvSpPr>
        <p:spPr>
          <a:xfrm>
            <a:off x="9782163" y="1759715"/>
            <a:ext cx="71628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4" name="Content Placeholder 2">
            <a:extLst>
              <a:ext uri="{FF2B5EF4-FFF2-40B4-BE49-F238E27FC236}">
                <a16:creationId xmlns:a16="http://schemas.microsoft.com/office/drawing/2014/main" id="{E079769A-FF88-4160-BBA0-C8BC1EB393B3}"/>
              </a:ext>
            </a:extLst>
          </p:cNvPr>
          <p:cNvSpPr txBox="1">
            <a:spLocks/>
          </p:cNvSpPr>
          <p:nvPr/>
        </p:nvSpPr>
        <p:spPr>
          <a:xfrm>
            <a:off x="10529430" y="1747014"/>
            <a:ext cx="4100969" cy="2854960"/>
          </a:xfrm>
          <a:prstGeom prst="rect">
            <a:avLst/>
          </a:prstGeom>
        </p:spPr>
        <p:txBody>
          <a:bodyPr lIns="92157" tIns="46078" rIns="92157" bIns="46078">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Schedule a disability benefits planning session if needed.</a:t>
            </a:r>
            <a:endParaRPr lang="en-US" sz="4000" i="1" dirty="0">
              <a:solidFill>
                <a:schemeClr val="tx1"/>
              </a:solidFill>
              <a:cs typeface="Arial" panose="020B0604020202020204" pitchFamily="34" charset="0"/>
            </a:endParaRPr>
          </a:p>
        </p:txBody>
      </p:sp>
      <p:sp>
        <p:nvSpPr>
          <p:cNvPr id="15" name="TextBox 2">
            <a:extLst>
              <a:ext uri="{FF2B5EF4-FFF2-40B4-BE49-F238E27FC236}">
                <a16:creationId xmlns:a16="http://schemas.microsoft.com/office/drawing/2014/main" id="{A5EA6EA3-4AEE-4E7A-B72B-ACF11AF36A78}"/>
              </a:ext>
            </a:extLst>
          </p:cNvPr>
          <p:cNvSpPr txBox="1">
            <a:spLocks noChangeArrowheads="1"/>
          </p:cNvSpPr>
          <p:nvPr/>
        </p:nvSpPr>
        <p:spPr bwMode="auto">
          <a:xfrm>
            <a:off x="11704320" y="439239"/>
            <a:ext cx="252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a:extLst>
              <a:ext uri="{FF2B5EF4-FFF2-40B4-BE49-F238E27FC236}">
                <a16:creationId xmlns:a16="http://schemas.microsoft.com/office/drawing/2014/main" id="{CCBD460F-73AD-4793-961A-A85A61B68357}"/>
              </a:ext>
            </a:extLst>
          </p:cNvPr>
          <p:cNvGrpSpPr>
            <a:grpSpLocks/>
          </p:cNvGrpSpPr>
          <p:nvPr/>
        </p:nvGrpSpPr>
        <p:grpSpPr bwMode="auto">
          <a:xfrm>
            <a:off x="289556" y="1940561"/>
            <a:ext cx="8842247" cy="3784908"/>
            <a:chOff x="1524000" y="1105758"/>
            <a:chExt cx="5526882" cy="3155052"/>
          </a:xfrm>
        </p:grpSpPr>
        <p:sp>
          <p:nvSpPr>
            <p:cNvPr id="7" name="Freeform 6">
              <a:extLst>
                <a:ext uri="{FF2B5EF4-FFF2-40B4-BE49-F238E27FC236}">
                  <a16:creationId xmlns:a16="http://schemas.microsoft.com/office/drawing/2014/main" id="{8F10B2EF-303D-4AF4-AC0D-A3923E285980}"/>
                </a:ext>
              </a:extLst>
            </p:cNvPr>
            <p:cNvSpPr/>
            <p:nvPr/>
          </p:nvSpPr>
          <p:spPr>
            <a:xfrm>
              <a:off x="3408210" y="2884890"/>
              <a:ext cx="3642672" cy="134729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a:solidFill>
              <a:schemeClr val="bg1">
                <a:lumMod val="75000"/>
                <a:alpha val="90000"/>
              </a:schemeClr>
            </a:solidFill>
            <a:ln>
              <a:solidFill>
                <a:schemeClr val="bg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52402" tIns="158035" rIns="234234" bIns="158035" spcCol="1270" anchor="ctr"/>
            <a:lstStyle/>
            <a:p>
              <a:pPr marL="0" lvl="1" defTabSz="1778000">
                <a:lnSpc>
                  <a:spcPct val="90000"/>
                </a:lnSpc>
                <a:spcAft>
                  <a:spcPct val="15000"/>
                </a:spcAft>
                <a:defRPr/>
              </a:pPr>
              <a:r>
                <a:rPr lang="en-US" sz="3840" b="1" dirty="0">
                  <a:cs typeface="Arial" panose="020B0604020202020204" pitchFamily="34" charset="0"/>
                </a:rPr>
                <a:t>Final compensation             per eligible dependent child</a:t>
              </a:r>
            </a:p>
          </p:txBody>
        </p:sp>
        <p:sp>
          <p:nvSpPr>
            <p:cNvPr id="5" name="Freeform 4">
              <a:extLst>
                <a:ext uri="{FF2B5EF4-FFF2-40B4-BE49-F238E27FC236}">
                  <a16:creationId xmlns:a16="http://schemas.microsoft.com/office/drawing/2014/main" id="{864D11B5-62A2-4889-B0A8-289103EFD78A}"/>
                </a:ext>
              </a:extLst>
            </p:cNvPr>
            <p:cNvSpPr/>
            <p:nvPr/>
          </p:nvSpPr>
          <p:spPr>
            <a:xfrm>
              <a:off x="3408210" y="1198920"/>
              <a:ext cx="3642671" cy="1048071"/>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a:solidFill>
              <a:schemeClr val="bg1">
                <a:lumMod val="75000"/>
                <a:alpha val="90000"/>
              </a:schemeClr>
            </a:solidFill>
            <a:ln>
              <a:solidFill>
                <a:schemeClr val="bg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52402" tIns="158034" rIns="234234" bIns="158037" spcCol="1270" anchor="ctr"/>
            <a:lstStyle/>
            <a:p>
              <a:pPr marL="0" lvl="1" defTabSz="1778000">
                <a:lnSpc>
                  <a:spcPct val="90000"/>
                </a:lnSpc>
                <a:spcAft>
                  <a:spcPct val="15000"/>
                </a:spcAft>
                <a:defRPr/>
              </a:pPr>
              <a:r>
                <a:rPr lang="en-US" sz="3840" b="1" dirty="0">
                  <a:cs typeface="Arial" panose="020B0604020202020204" pitchFamily="34" charset="0"/>
                </a:rPr>
                <a:t> Final compensation</a:t>
              </a:r>
            </a:p>
          </p:txBody>
        </p:sp>
        <p:sp>
          <p:nvSpPr>
            <p:cNvPr id="6" name="Freeform 5">
              <a:extLst>
                <a:ext uri="{FF2B5EF4-FFF2-40B4-BE49-F238E27FC236}">
                  <a16:creationId xmlns:a16="http://schemas.microsoft.com/office/drawing/2014/main" id="{4C5B4AAB-6F61-479C-AB56-7F5C930D0507}"/>
                </a:ext>
              </a:extLst>
            </p:cNvPr>
            <p:cNvSpPr/>
            <p:nvPr/>
          </p:nvSpPr>
          <p:spPr>
            <a:xfrm>
              <a:off x="1524000" y="1105758"/>
              <a:ext cx="1975654" cy="1234395"/>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4800" b="1" dirty="0">
                  <a:cs typeface="Arial" panose="020B0604020202020204" pitchFamily="34" charset="0"/>
                </a:rPr>
                <a:t>50%</a:t>
              </a:r>
            </a:p>
          </p:txBody>
        </p:sp>
        <p:sp>
          <p:nvSpPr>
            <p:cNvPr id="8" name="Freeform 7">
              <a:extLst>
                <a:ext uri="{FF2B5EF4-FFF2-40B4-BE49-F238E27FC236}">
                  <a16:creationId xmlns:a16="http://schemas.microsoft.com/office/drawing/2014/main" id="{363D27A0-0571-4000-9118-62506E4B1282}"/>
                </a:ext>
              </a:extLst>
            </p:cNvPr>
            <p:cNvSpPr/>
            <p:nvPr/>
          </p:nvSpPr>
          <p:spPr>
            <a:xfrm>
              <a:off x="1524000" y="2842375"/>
              <a:ext cx="1975654" cy="1418435"/>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5D354E"/>
            </a:solidFill>
            <a:ln>
              <a:solidFill>
                <a:srgbClr val="5D354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4800" b="1" dirty="0">
                  <a:cs typeface="Arial" panose="020B0604020202020204" pitchFamily="34" charset="0"/>
                </a:rPr>
                <a:t>10%</a:t>
              </a:r>
            </a:p>
          </p:txBody>
        </p:sp>
      </p:grpSp>
      <p:grpSp>
        <p:nvGrpSpPr>
          <p:cNvPr id="9" name="Group 26">
            <a:extLst>
              <a:ext uri="{FF2B5EF4-FFF2-40B4-BE49-F238E27FC236}">
                <a16:creationId xmlns:a16="http://schemas.microsoft.com/office/drawing/2014/main" id="{4F9AF02E-5D93-4B45-BB56-0B04393C1212}"/>
              </a:ext>
            </a:extLst>
          </p:cNvPr>
          <p:cNvGrpSpPr>
            <a:grpSpLocks/>
          </p:cNvGrpSpPr>
          <p:nvPr/>
        </p:nvGrpSpPr>
        <p:grpSpPr bwMode="auto">
          <a:xfrm>
            <a:off x="677701" y="6224150"/>
            <a:ext cx="7315200" cy="1097280"/>
            <a:chOff x="0" y="1862"/>
            <a:chExt cx="1833829" cy="1229469"/>
          </a:xfrm>
          <a:solidFill>
            <a:srgbClr val="5D354E"/>
          </a:solidFill>
        </p:grpSpPr>
        <p:sp>
          <p:nvSpPr>
            <p:cNvPr id="10" name="Rounded Rectangle 9">
              <a:extLst>
                <a:ext uri="{FF2B5EF4-FFF2-40B4-BE49-F238E27FC236}">
                  <a16:creationId xmlns:a16="http://schemas.microsoft.com/office/drawing/2014/main" id="{EDB4270F-281F-4B41-80C1-40C8FDC253B9}"/>
                </a:ext>
              </a:extLst>
            </p:cNvPr>
            <p:cNvSpPr/>
            <p:nvPr/>
          </p:nvSpPr>
          <p:spPr>
            <a:xfrm>
              <a:off x="0" y="1862"/>
              <a:ext cx="1833829" cy="1229469"/>
            </a:xfrm>
            <a:prstGeom prst="roundRect">
              <a:avLst/>
            </a:prstGeom>
            <a:grp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52A076CB-9B98-4A8A-962F-DF42AD6A35C0}"/>
                </a:ext>
              </a:extLst>
            </p:cNvPr>
            <p:cNvSpPr/>
            <p:nvPr/>
          </p:nvSpPr>
          <p:spPr>
            <a:xfrm>
              <a:off x="59854" y="61628"/>
              <a:ext cx="1714121" cy="1109937"/>
            </a:xfrm>
            <a:prstGeom prst="rect">
              <a:avLst/>
            </a:prstGeom>
            <a:grpFill/>
            <a:ln>
              <a:solidFill>
                <a:srgbClr val="5D354E"/>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4800" b="1" dirty="0">
                  <a:cs typeface="Arial" panose="020B0604020202020204" pitchFamily="34" charset="0"/>
                </a:rPr>
                <a:t>Disability Benefit </a:t>
              </a:r>
            </a:p>
          </p:txBody>
        </p:sp>
      </p:grpSp>
      <p:sp>
        <p:nvSpPr>
          <p:cNvPr id="12" name="Title 1">
            <a:extLst>
              <a:ext uri="{FF2B5EF4-FFF2-40B4-BE49-F238E27FC236}">
                <a16:creationId xmlns:a16="http://schemas.microsoft.com/office/drawing/2014/main" id="{90F7796E-38CD-45D9-A86D-A1BF6F368D41}"/>
              </a:ext>
            </a:extLst>
          </p:cNvPr>
          <p:cNvSpPr>
            <a:spLocks noGrp="1"/>
          </p:cNvSpPr>
          <p:nvPr>
            <p:ph type="title"/>
          </p:nvPr>
        </p:nvSpPr>
        <p:spPr>
          <a:xfrm>
            <a:off x="410999" y="262711"/>
            <a:ext cx="10717918" cy="1060941"/>
          </a:xfrm>
        </p:spPr>
        <p:txBody>
          <a:bodyPr>
            <a:noAutofit/>
          </a:bodyPr>
          <a:lstStyle/>
          <a:p>
            <a:pPr defTabSz="411406">
              <a:defRPr/>
            </a:pPr>
            <a:r>
              <a:rPr lang="en-US" sz="6600" b="1" dirty="0">
                <a:solidFill>
                  <a:schemeClr val="bg1"/>
                </a:solidFill>
                <a:latin typeface="+mn-lt"/>
              </a:rPr>
              <a:t>Disability Benefit Formula</a:t>
            </a:r>
          </a:p>
        </p:txBody>
      </p:sp>
      <p:sp>
        <p:nvSpPr>
          <p:cNvPr id="13" name="Content Placeholder 2">
            <a:extLst>
              <a:ext uri="{FF2B5EF4-FFF2-40B4-BE49-F238E27FC236}">
                <a16:creationId xmlns:a16="http://schemas.microsoft.com/office/drawing/2014/main" id="{FD3C0DF2-E6CB-4CC3-985C-19C05CDDE56A}"/>
              </a:ext>
            </a:extLst>
          </p:cNvPr>
          <p:cNvSpPr txBox="1">
            <a:spLocks/>
          </p:cNvSpPr>
          <p:nvPr/>
        </p:nvSpPr>
        <p:spPr>
          <a:xfrm>
            <a:off x="9413242" y="2057530"/>
            <a:ext cx="716280" cy="1016000"/>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14" name="Content Placeholder 2">
            <a:extLst>
              <a:ext uri="{FF2B5EF4-FFF2-40B4-BE49-F238E27FC236}">
                <a16:creationId xmlns:a16="http://schemas.microsoft.com/office/drawing/2014/main" id="{6C2DC60E-DCD1-4CA4-A6FD-2956C9786F3C}"/>
              </a:ext>
            </a:extLst>
          </p:cNvPr>
          <p:cNvSpPr txBox="1">
            <a:spLocks/>
          </p:cNvSpPr>
          <p:nvPr/>
        </p:nvSpPr>
        <p:spPr>
          <a:xfrm>
            <a:off x="10253982" y="2088011"/>
            <a:ext cx="4205730" cy="2819400"/>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rPr>
              <a:t>Read </a:t>
            </a:r>
            <a:r>
              <a:rPr lang="en-US" sz="4000" i="1" dirty="0">
                <a:solidFill>
                  <a:schemeClr val="tx1"/>
                </a:solidFill>
                <a:cs typeface="Arial" panose="020B0604020202020204" pitchFamily="34" charset="0"/>
              </a:rPr>
              <a:t>Your Disability Benefits Guide</a:t>
            </a:r>
            <a:r>
              <a:rPr lang="en-US" sz="4000" dirty="0">
                <a:solidFill>
                  <a:schemeClr val="tx1"/>
                </a:solidFill>
                <a:cs typeface="Arial" panose="020B0604020202020204" pitchFamily="34" charset="0"/>
              </a:rPr>
              <a:t> for more  about alternate calculations.</a:t>
            </a:r>
            <a:endParaRPr lang="en-US" sz="4000" i="1" dirty="0">
              <a:solidFill>
                <a:schemeClr val="tx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2627D884-F789-4643-B469-68E29DD014BC}"/>
              </a:ext>
            </a:extLst>
          </p:cNvPr>
          <p:cNvCxnSpPr>
            <a:cxnSpLocks/>
          </p:cNvCxnSpPr>
          <p:nvPr/>
        </p:nvCxnSpPr>
        <p:spPr>
          <a:xfrm>
            <a:off x="355601" y="6003037"/>
            <a:ext cx="9227311" cy="0"/>
          </a:xfrm>
          <a:prstGeom prst="line">
            <a:avLst/>
          </a:prstGeom>
          <a:ln w="38100">
            <a:solidFill>
              <a:srgbClr val="856278"/>
            </a:solidFill>
          </a:ln>
        </p:spPr>
        <p:style>
          <a:lnRef idx="2">
            <a:schemeClr val="accent1"/>
          </a:lnRef>
          <a:fillRef idx="0">
            <a:schemeClr val="accent1"/>
          </a:fillRef>
          <a:effectRef idx="1">
            <a:schemeClr val="accent1"/>
          </a:effectRef>
          <a:fontRef idx="minor">
            <a:schemeClr val="tx1"/>
          </a:fontRef>
        </p:style>
      </p:cxnSp>
      <p:sp>
        <p:nvSpPr>
          <p:cNvPr id="16" name="Plus 15">
            <a:extLst>
              <a:ext uri="{FF2B5EF4-FFF2-40B4-BE49-F238E27FC236}">
                <a16:creationId xmlns:a16="http://schemas.microsoft.com/office/drawing/2014/main" id="{D54CE840-A256-47AD-A08F-B02622AD062D}"/>
              </a:ext>
            </a:extLst>
          </p:cNvPr>
          <p:cNvSpPr/>
          <p:nvPr/>
        </p:nvSpPr>
        <p:spPr>
          <a:xfrm>
            <a:off x="1394461" y="3454400"/>
            <a:ext cx="641603" cy="548640"/>
          </a:xfrm>
          <a:prstGeom prst="mathPlus">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34253">
              <a:defRPr/>
            </a:pPr>
            <a:endParaRPr lang="en-US" sz="2880" dirty="0"/>
          </a:p>
        </p:txBody>
      </p:sp>
      <p:sp>
        <p:nvSpPr>
          <p:cNvPr id="17" name="TextBox 2">
            <a:extLst>
              <a:ext uri="{FF2B5EF4-FFF2-40B4-BE49-F238E27FC236}">
                <a16:creationId xmlns:a16="http://schemas.microsoft.com/office/drawing/2014/main" id="{1846FB86-CC4A-449B-852D-93E943CA62A5}"/>
              </a:ext>
            </a:extLst>
          </p:cNvPr>
          <p:cNvSpPr txBox="1">
            <a:spLocks noChangeArrowheads="1"/>
          </p:cNvSpPr>
          <p:nvPr/>
        </p:nvSpPr>
        <p:spPr bwMode="auto">
          <a:xfrm>
            <a:off x="11655552" y="439239"/>
            <a:ext cx="25709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10:</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Learn More</a:t>
            </a:r>
          </a:p>
        </p:txBody>
      </p:sp>
    </p:spTree>
    <p:extLst>
      <p:ext uri="{BB962C8B-B14F-4D97-AF65-F5344CB8AC3E}">
        <p14:creationId xmlns:p14="http://schemas.microsoft.com/office/powerpoint/2010/main" val="850139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C1E7A3B7-A4AA-4795-816F-3BFD4158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51" y="2354395"/>
            <a:ext cx="6569394" cy="5139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58A6322-E328-47AD-8F99-5811C28A8716}"/>
              </a:ext>
            </a:extLst>
          </p:cNvPr>
          <p:cNvSpPr>
            <a:spLocks noGrp="1"/>
          </p:cNvSpPr>
          <p:nvPr>
            <p:ph type="title"/>
          </p:nvPr>
        </p:nvSpPr>
        <p:spPr>
          <a:xfrm>
            <a:off x="267228" y="271970"/>
            <a:ext cx="11912580" cy="995859"/>
          </a:xfrm>
        </p:spPr>
        <p:txBody>
          <a:bodyPr>
            <a:noAutofit/>
          </a:bodyPr>
          <a:lstStyle/>
          <a:p>
            <a:pPr defTabSz="411406">
              <a:defRPr/>
            </a:pPr>
            <a:r>
              <a:rPr lang="en-US" sz="4800" b="1" dirty="0">
                <a:solidFill>
                  <a:schemeClr val="bg1"/>
                </a:solidFill>
                <a:latin typeface="+mn-lt"/>
              </a:rPr>
              <a:t>My Retirement Decisions Workshop</a:t>
            </a:r>
          </a:p>
        </p:txBody>
      </p:sp>
      <p:sp>
        <p:nvSpPr>
          <p:cNvPr id="6" name="Content Placeholder 2">
            <a:extLst>
              <a:ext uri="{FF2B5EF4-FFF2-40B4-BE49-F238E27FC236}">
                <a16:creationId xmlns:a16="http://schemas.microsoft.com/office/drawing/2014/main" id="{A126D95A-6B9A-4727-B44A-635BDDF3601E}"/>
              </a:ext>
            </a:extLst>
          </p:cNvPr>
          <p:cNvSpPr txBox="1">
            <a:spLocks/>
          </p:cNvSpPr>
          <p:nvPr/>
        </p:nvSpPr>
        <p:spPr>
          <a:xfrm>
            <a:off x="7310688" y="2328996"/>
            <a:ext cx="731520"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840" dirty="0">
                <a:solidFill>
                  <a:schemeClr val="tx1"/>
                </a:solidFill>
                <a:sym typeface="Wingdings"/>
              </a:rPr>
              <a:t></a:t>
            </a:r>
            <a:endParaRPr lang="en-US" sz="3840" dirty="0">
              <a:solidFill>
                <a:schemeClr val="tx1"/>
              </a:solidFill>
            </a:endParaRPr>
          </a:p>
        </p:txBody>
      </p:sp>
      <p:sp>
        <p:nvSpPr>
          <p:cNvPr id="7" name="Content Placeholder 2">
            <a:extLst>
              <a:ext uri="{FF2B5EF4-FFF2-40B4-BE49-F238E27FC236}">
                <a16:creationId xmlns:a16="http://schemas.microsoft.com/office/drawing/2014/main" id="{D5000E00-7C1E-49BA-90F7-74915995BC3D}"/>
              </a:ext>
            </a:extLst>
          </p:cNvPr>
          <p:cNvSpPr>
            <a:spLocks noGrp="1"/>
          </p:cNvSpPr>
          <p:nvPr>
            <p:ph idx="1"/>
          </p:nvPr>
        </p:nvSpPr>
        <p:spPr>
          <a:xfrm>
            <a:off x="7924800" y="2354395"/>
            <a:ext cx="6729983" cy="1976120"/>
          </a:xfrm>
        </p:spPr>
        <p:txBody>
          <a:bodyPr>
            <a:noAutofit/>
          </a:bodyPr>
          <a:lstStyle/>
          <a:p>
            <a:pPr marL="0" indent="0" defTabSz="411406">
              <a:lnSpc>
                <a:spcPct val="100000"/>
              </a:lnSpc>
              <a:buNone/>
              <a:defRPr/>
            </a:pPr>
            <a:r>
              <a:rPr lang="en-US" sz="3840" dirty="0"/>
              <a:t>View schedule and register at </a:t>
            </a:r>
          </a:p>
          <a:p>
            <a:pPr marL="0" indent="0" defTabSz="411406">
              <a:lnSpc>
                <a:spcPct val="100000"/>
              </a:lnSpc>
              <a:buNone/>
              <a:defRPr/>
            </a:pPr>
            <a:r>
              <a:rPr lang="en-US" sz="3840" dirty="0"/>
              <a:t>CalSTRS.com/workshops.</a:t>
            </a:r>
            <a:endParaRPr lang="en-US" sz="3840" i="1" dirty="0"/>
          </a:p>
        </p:txBody>
      </p:sp>
      <p:sp>
        <p:nvSpPr>
          <p:cNvPr id="8" name="TextBox 2">
            <a:extLst>
              <a:ext uri="{FF2B5EF4-FFF2-40B4-BE49-F238E27FC236}">
                <a16:creationId xmlns:a16="http://schemas.microsoft.com/office/drawing/2014/main" id="{1EAF04FA-3641-4C5E-BAD7-217EC91155E6}"/>
              </a:ext>
            </a:extLst>
          </p:cNvPr>
          <p:cNvSpPr txBox="1">
            <a:spLocks noChangeArrowheads="1"/>
          </p:cNvSpPr>
          <p:nvPr/>
        </p:nvSpPr>
        <p:spPr bwMode="auto">
          <a:xfrm>
            <a:off x="11728704" y="439239"/>
            <a:ext cx="2759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10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F1DCF5-150A-4138-8859-2CDF5E535EE8}"/>
              </a:ext>
            </a:extLst>
          </p:cNvPr>
          <p:cNvSpPr>
            <a:spLocks noGrp="1"/>
          </p:cNvSpPr>
          <p:nvPr>
            <p:ph type="title"/>
          </p:nvPr>
        </p:nvSpPr>
        <p:spPr>
          <a:xfrm>
            <a:off x="426720" y="311250"/>
            <a:ext cx="13508736" cy="928270"/>
          </a:xfrm>
        </p:spPr>
        <p:txBody>
          <a:bodyPr>
            <a:noAutofit/>
          </a:bodyPr>
          <a:lstStyle/>
          <a:p>
            <a:pPr defTabSz="411406">
              <a:defRPr/>
            </a:pPr>
            <a:r>
              <a:rPr lang="en-US" sz="5400" b="1" dirty="0">
                <a:solidFill>
                  <a:schemeClr val="bg1"/>
                </a:solidFill>
                <a:latin typeface="+mn-lt"/>
              </a:rPr>
              <a:t>Financial Awareness Workshops</a:t>
            </a:r>
          </a:p>
        </p:txBody>
      </p:sp>
      <p:sp>
        <p:nvSpPr>
          <p:cNvPr id="6" name="Straight Connector 5">
            <a:extLst>
              <a:ext uri="{FF2B5EF4-FFF2-40B4-BE49-F238E27FC236}">
                <a16:creationId xmlns:a16="http://schemas.microsoft.com/office/drawing/2014/main" id="{AA3EC91D-01E9-45BD-B7E1-3AA748F58842}"/>
              </a:ext>
            </a:extLst>
          </p:cNvPr>
          <p:cNvSpPr/>
          <p:nvPr/>
        </p:nvSpPr>
        <p:spPr>
          <a:xfrm>
            <a:off x="1033780" y="2567941"/>
            <a:ext cx="7984173"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58B67B36-22B2-40E1-807F-C332A61E4CC2}"/>
              </a:ext>
            </a:extLst>
          </p:cNvPr>
          <p:cNvSpPr/>
          <p:nvPr/>
        </p:nvSpPr>
        <p:spPr>
          <a:xfrm>
            <a:off x="426721" y="1920241"/>
            <a:ext cx="6864924" cy="647701"/>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Save for Your Future</a:t>
            </a:r>
          </a:p>
        </p:txBody>
      </p:sp>
      <p:sp>
        <p:nvSpPr>
          <p:cNvPr id="8" name="Freeform 7">
            <a:extLst>
              <a:ext uri="{FF2B5EF4-FFF2-40B4-BE49-F238E27FC236}">
                <a16:creationId xmlns:a16="http://schemas.microsoft.com/office/drawing/2014/main" id="{CC404BE0-E3B3-4BBF-8933-7863461886DE}"/>
              </a:ext>
            </a:extLst>
          </p:cNvPr>
          <p:cNvSpPr/>
          <p:nvPr/>
        </p:nvSpPr>
        <p:spPr>
          <a:xfrm>
            <a:off x="426720" y="2567941"/>
            <a:ext cx="8302752" cy="129793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Aft>
                <a:spcPct val="15000"/>
              </a:spcAft>
              <a:buFont typeface="Wingdings" panose="05000000000000000000" pitchFamily="2" charset="2"/>
              <a:buChar char="Ø"/>
              <a:defRPr/>
            </a:pPr>
            <a:r>
              <a:rPr lang="en-US" sz="3840" dirty="0">
                <a:cs typeface="Arial" panose="020B0604020202020204" pitchFamily="34" charset="0"/>
              </a:rPr>
              <a:t>Budgeting basics, savings and investing, credit and debt</a:t>
            </a:r>
          </a:p>
        </p:txBody>
      </p:sp>
      <p:sp>
        <p:nvSpPr>
          <p:cNvPr id="10" name="Straight Connector 9">
            <a:extLst>
              <a:ext uri="{FF2B5EF4-FFF2-40B4-BE49-F238E27FC236}">
                <a16:creationId xmlns:a16="http://schemas.microsoft.com/office/drawing/2014/main" id="{717DEAFF-87C0-4746-930B-D8E27B76D009}"/>
              </a:ext>
            </a:extLst>
          </p:cNvPr>
          <p:cNvSpPr/>
          <p:nvPr/>
        </p:nvSpPr>
        <p:spPr>
          <a:xfrm>
            <a:off x="1033780" y="4546600"/>
            <a:ext cx="7984173"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D091CB53-763F-426D-9783-07953B38C42A}"/>
              </a:ext>
            </a:extLst>
          </p:cNvPr>
          <p:cNvSpPr/>
          <p:nvPr/>
        </p:nvSpPr>
        <p:spPr>
          <a:xfrm>
            <a:off x="426721" y="3898901"/>
            <a:ext cx="6864924" cy="647699"/>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Plan for Your Future</a:t>
            </a:r>
          </a:p>
        </p:txBody>
      </p:sp>
      <p:sp>
        <p:nvSpPr>
          <p:cNvPr id="12" name="Freeform 11">
            <a:extLst>
              <a:ext uri="{FF2B5EF4-FFF2-40B4-BE49-F238E27FC236}">
                <a16:creationId xmlns:a16="http://schemas.microsoft.com/office/drawing/2014/main" id="{B72669E6-FF30-4820-B88C-80BF73A30E84}"/>
              </a:ext>
            </a:extLst>
          </p:cNvPr>
          <p:cNvSpPr/>
          <p:nvPr/>
        </p:nvSpPr>
        <p:spPr>
          <a:xfrm>
            <a:off x="426720" y="4546601"/>
            <a:ext cx="8302752" cy="1297941"/>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Aft>
                <a:spcPct val="15000"/>
              </a:spcAft>
              <a:buFont typeface="Wingdings" panose="05000000000000000000" pitchFamily="2" charset="2"/>
              <a:buChar char="Ø"/>
              <a:defRPr/>
            </a:pPr>
            <a:r>
              <a:rPr lang="en-US" sz="3840" dirty="0">
                <a:cs typeface="Arial" panose="020B0604020202020204" pitchFamily="34" charset="0"/>
              </a:rPr>
              <a:t>Retirement lifestyle, expenses, income and obstacles</a:t>
            </a:r>
          </a:p>
        </p:txBody>
      </p:sp>
      <p:sp>
        <p:nvSpPr>
          <p:cNvPr id="14" name="Straight Connector 13">
            <a:extLst>
              <a:ext uri="{FF2B5EF4-FFF2-40B4-BE49-F238E27FC236}">
                <a16:creationId xmlns:a16="http://schemas.microsoft.com/office/drawing/2014/main" id="{8E1AEDDE-5CC6-42C9-80FF-4FC8FE4B0F9D}"/>
              </a:ext>
            </a:extLst>
          </p:cNvPr>
          <p:cNvSpPr/>
          <p:nvPr/>
        </p:nvSpPr>
        <p:spPr>
          <a:xfrm flipV="1">
            <a:off x="1033780" y="6525261"/>
            <a:ext cx="7984173" cy="0"/>
          </a:xfrm>
          <a:prstGeom prst="line">
            <a:avLst/>
          </a:prstGeom>
          <a:ln>
            <a:solidFill>
              <a:srgbClr val="5D354E"/>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3FD5A660-264B-4839-BC0A-9A52F122DE82}"/>
              </a:ext>
            </a:extLst>
          </p:cNvPr>
          <p:cNvSpPr/>
          <p:nvPr/>
        </p:nvSpPr>
        <p:spPr>
          <a:xfrm>
            <a:off x="426721" y="5877561"/>
            <a:ext cx="6864924" cy="647701"/>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5D354E"/>
          </a:solidFill>
          <a:ln>
            <a:solidFill>
              <a:srgbClr val="5D354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cs typeface="Arial" panose="020B0604020202020204" pitchFamily="34" charset="0"/>
              </a:rPr>
              <a:t>Protect Your Future</a:t>
            </a:r>
          </a:p>
        </p:txBody>
      </p:sp>
      <p:sp>
        <p:nvSpPr>
          <p:cNvPr id="16" name="Freeform 15">
            <a:extLst>
              <a:ext uri="{FF2B5EF4-FFF2-40B4-BE49-F238E27FC236}">
                <a16:creationId xmlns:a16="http://schemas.microsoft.com/office/drawing/2014/main" id="{7DDE126B-7031-477D-B9BE-4B75B1EFA3B0}"/>
              </a:ext>
            </a:extLst>
          </p:cNvPr>
          <p:cNvSpPr/>
          <p:nvPr/>
        </p:nvSpPr>
        <p:spPr>
          <a:xfrm>
            <a:off x="426719" y="6525261"/>
            <a:ext cx="8426799" cy="129793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spcAft>
                <a:spcPct val="15000"/>
              </a:spcAft>
              <a:buFont typeface="Wingdings" panose="05000000000000000000" pitchFamily="2" charset="2"/>
              <a:buChar char="Ø"/>
              <a:defRPr/>
            </a:pPr>
            <a:r>
              <a:rPr lang="en-US" sz="3840" dirty="0">
                <a:cs typeface="Arial" panose="020B0604020202020204" pitchFamily="34" charset="0"/>
              </a:rPr>
              <a:t>Retirement distributions, maximizing and protecting income</a:t>
            </a:r>
          </a:p>
        </p:txBody>
      </p:sp>
      <p:sp>
        <p:nvSpPr>
          <p:cNvPr id="17" name="Content Placeholder 2">
            <a:extLst>
              <a:ext uri="{FF2B5EF4-FFF2-40B4-BE49-F238E27FC236}">
                <a16:creationId xmlns:a16="http://schemas.microsoft.com/office/drawing/2014/main" id="{41B4DF5C-C964-4956-938C-2BA9433B1543}"/>
              </a:ext>
            </a:extLst>
          </p:cNvPr>
          <p:cNvSpPr txBox="1">
            <a:spLocks/>
          </p:cNvSpPr>
          <p:nvPr/>
        </p:nvSpPr>
        <p:spPr>
          <a:xfrm>
            <a:off x="8834121" y="1915160"/>
            <a:ext cx="789939" cy="82550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cs typeface="Arial" panose="020B0604020202020204" pitchFamily="34" charset="0"/>
                <a:sym typeface="Wingdings"/>
              </a:rPr>
              <a:t></a:t>
            </a:r>
            <a:endParaRPr lang="en-US" sz="4000" dirty="0">
              <a:solidFill>
                <a:schemeClr val="tx1"/>
              </a:solidFill>
              <a:cs typeface="Arial" panose="020B0604020202020204" pitchFamily="34" charset="0"/>
            </a:endParaRPr>
          </a:p>
        </p:txBody>
      </p:sp>
      <p:sp>
        <p:nvSpPr>
          <p:cNvPr id="18" name="Content Placeholder 2">
            <a:extLst>
              <a:ext uri="{FF2B5EF4-FFF2-40B4-BE49-F238E27FC236}">
                <a16:creationId xmlns:a16="http://schemas.microsoft.com/office/drawing/2014/main" id="{94CC56E3-D21E-4C66-B4A6-9BBC380ADB50}"/>
              </a:ext>
            </a:extLst>
          </p:cNvPr>
          <p:cNvSpPr>
            <a:spLocks noGrp="1"/>
          </p:cNvSpPr>
          <p:nvPr>
            <p:ph idx="1"/>
          </p:nvPr>
        </p:nvSpPr>
        <p:spPr>
          <a:xfrm>
            <a:off x="9667241" y="1920241"/>
            <a:ext cx="4963159" cy="1772920"/>
          </a:xfrm>
        </p:spPr>
        <p:txBody>
          <a:bodyPr/>
          <a:lstStyle/>
          <a:p>
            <a:pPr marL="0" indent="0" defTabSz="411406">
              <a:lnSpc>
                <a:spcPct val="100000"/>
              </a:lnSpc>
              <a:buNone/>
              <a:defRPr/>
            </a:pPr>
            <a:r>
              <a:rPr lang="en-US" sz="4000" dirty="0"/>
              <a:t>Visit CalSTRS.com/ financial-awareness.</a:t>
            </a:r>
            <a:endParaRPr lang="en-US" sz="4000" i="1" dirty="0"/>
          </a:p>
        </p:txBody>
      </p:sp>
      <p:sp>
        <p:nvSpPr>
          <p:cNvPr id="19" name="TextBox 2">
            <a:extLst>
              <a:ext uri="{FF2B5EF4-FFF2-40B4-BE49-F238E27FC236}">
                <a16:creationId xmlns:a16="http://schemas.microsoft.com/office/drawing/2014/main" id="{3A1D7067-A86F-4E40-8683-8A6038ED0C51}"/>
              </a:ext>
            </a:extLst>
          </p:cNvPr>
          <p:cNvSpPr txBox="1">
            <a:spLocks noChangeArrowheads="1"/>
          </p:cNvSpPr>
          <p:nvPr/>
        </p:nvSpPr>
        <p:spPr bwMode="auto">
          <a:xfrm>
            <a:off x="11606784" y="439239"/>
            <a:ext cx="2881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10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295C47-9465-4249-B5F0-04E98C1734CD}"/>
              </a:ext>
            </a:extLst>
          </p:cNvPr>
          <p:cNvSpPr>
            <a:spLocks noGrp="1"/>
          </p:cNvSpPr>
          <p:nvPr>
            <p:ph type="title"/>
          </p:nvPr>
        </p:nvSpPr>
        <p:spPr>
          <a:xfrm>
            <a:off x="586742" y="420836"/>
            <a:ext cx="5472682" cy="861059"/>
          </a:xfrm>
        </p:spPr>
        <p:txBody>
          <a:bodyPr>
            <a:noAutofit/>
          </a:bodyPr>
          <a:lstStyle/>
          <a:p>
            <a:pPr defTabSz="411406">
              <a:defRPr/>
            </a:pPr>
            <a:r>
              <a:rPr lang="en-US" sz="6600" b="1" dirty="0">
                <a:solidFill>
                  <a:schemeClr val="bg1"/>
                </a:solidFill>
                <a:latin typeface="+mn-lt"/>
              </a:rPr>
              <a:t>Questions?</a:t>
            </a:r>
          </a:p>
        </p:txBody>
      </p:sp>
      <p:sp>
        <p:nvSpPr>
          <p:cNvPr id="5" name="Content Placeholder 2">
            <a:extLst>
              <a:ext uri="{FF2B5EF4-FFF2-40B4-BE49-F238E27FC236}">
                <a16:creationId xmlns:a16="http://schemas.microsoft.com/office/drawing/2014/main" id="{5BE264E6-7DDB-406C-8642-1A9FBD858096}"/>
              </a:ext>
            </a:extLst>
          </p:cNvPr>
          <p:cNvSpPr txBox="1">
            <a:spLocks/>
          </p:cNvSpPr>
          <p:nvPr/>
        </p:nvSpPr>
        <p:spPr>
          <a:xfrm>
            <a:off x="7647319" y="2160978"/>
            <a:ext cx="688538"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3840" dirty="0">
                <a:solidFill>
                  <a:schemeClr val="tx1"/>
                </a:solidFill>
                <a:cs typeface="Arial" panose="020B0604020202020204" pitchFamily="34" charset="0"/>
                <a:sym typeface="Wingdings"/>
              </a:rPr>
              <a:t></a:t>
            </a:r>
            <a:endParaRPr lang="en-US" sz="3840" dirty="0">
              <a:solidFill>
                <a:schemeClr val="tx1"/>
              </a:solidFill>
              <a:cs typeface="Arial" panose="020B0604020202020204" pitchFamily="34" charset="0"/>
            </a:endParaRPr>
          </a:p>
        </p:txBody>
      </p:sp>
      <p:sp>
        <p:nvSpPr>
          <p:cNvPr id="6" name="Content Placeholder 2">
            <a:extLst>
              <a:ext uri="{FF2B5EF4-FFF2-40B4-BE49-F238E27FC236}">
                <a16:creationId xmlns:a16="http://schemas.microsoft.com/office/drawing/2014/main" id="{D2C0C2EF-1207-4FD4-B3B1-763AFB1EFD69}"/>
              </a:ext>
            </a:extLst>
          </p:cNvPr>
          <p:cNvSpPr>
            <a:spLocks noGrp="1"/>
          </p:cNvSpPr>
          <p:nvPr>
            <p:ph idx="1"/>
          </p:nvPr>
        </p:nvSpPr>
        <p:spPr>
          <a:xfrm>
            <a:off x="8346834" y="2166059"/>
            <a:ext cx="6332334" cy="1976120"/>
          </a:xfrm>
        </p:spPr>
        <p:txBody>
          <a:bodyPr>
            <a:noAutofit/>
          </a:bodyPr>
          <a:lstStyle/>
          <a:p>
            <a:pPr marL="0" indent="0" defTabSz="411406">
              <a:lnSpc>
                <a:spcPct val="100000"/>
              </a:lnSpc>
              <a:buNone/>
              <a:defRPr/>
            </a:pPr>
            <a:r>
              <a:rPr lang="en-US" sz="3840" dirty="0"/>
              <a:t>Send us an online message using </a:t>
            </a:r>
            <a:r>
              <a:rPr lang="en-US" sz="3840" i="1" dirty="0" err="1"/>
              <a:t>my</a:t>
            </a:r>
            <a:r>
              <a:rPr lang="en-US" sz="3840" dirty="0" err="1"/>
              <a:t>CalSTRS</a:t>
            </a:r>
            <a:r>
              <a:rPr lang="en-US" sz="3840" dirty="0"/>
              <a:t> or give us a call.</a:t>
            </a:r>
            <a:endParaRPr lang="en-US" sz="3840" i="1" dirty="0"/>
          </a:p>
        </p:txBody>
      </p:sp>
      <p:graphicFrame>
        <p:nvGraphicFramePr>
          <p:cNvPr id="7" name="Diagram 6">
            <a:extLst>
              <a:ext uri="{FF2B5EF4-FFF2-40B4-BE49-F238E27FC236}">
                <a16:creationId xmlns:a16="http://schemas.microsoft.com/office/drawing/2014/main" id="{2F88EDD5-3D03-40BB-BC6C-FCAFD3536B44}"/>
              </a:ext>
            </a:extLst>
          </p:cNvPr>
          <p:cNvGraphicFramePr/>
          <p:nvPr>
            <p:extLst>
              <p:ext uri="{D42A27DB-BD31-4B8C-83A1-F6EECF244321}">
                <p14:modId xmlns:p14="http://schemas.microsoft.com/office/powerpoint/2010/main" val="971431720"/>
              </p:ext>
            </p:extLst>
          </p:nvPr>
        </p:nvGraphicFramePr>
        <p:xfrm>
          <a:off x="-342009" y="2166059"/>
          <a:ext cx="8759483" cy="478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78" name="Picture 2" descr="C:\Users\jcorbin\Desktop\mouse.png">
            <a:extLst>
              <a:ext uri="{FF2B5EF4-FFF2-40B4-BE49-F238E27FC236}">
                <a16:creationId xmlns:a16="http://schemas.microsoft.com/office/drawing/2014/main" id="{3ECDADA4-0E16-4046-BAB0-A0955D4320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2" y="2151382"/>
            <a:ext cx="218948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 descr="C:\Users\jcorbin\Desktop\phone.png">
            <a:extLst>
              <a:ext uri="{FF2B5EF4-FFF2-40B4-BE49-F238E27FC236}">
                <a16:creationId xmlns:a16="http://schemas.microsoft.com/office/drawing/2014/main" id="{114255DF-C57C-4C86-9E3A-A8E1121AD5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2" y="4838702"/>
            <a:ext cx="218948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B798-AB9D-F846-AA0C-507D46B80E7A}"/>
              </a:ext>
            </a:extLst>
          </p:cNvPr>
          <p:cNvSpPr>
            <a:spLocks noGrp="1"/>
          </p:cNvSpPr>
          <p:nvPr>
            <p:ph type="ctrTitle" idx="4294967295"/>
          </p:nvPr>
        </p:nvSpPr>
        <p:spPr>
          <a:xfrm>
            <a:off x="2080636" y="3454291"/>
            <a:ext cx="10257667" cy="1149246"/>
          </a:xfrm>
          <a:prstGeom prst="rect">
            <a:avLst/>
          </a:prstGeom>
          <a:ln w="38100">
            <a:noFill/>
          </a:ln>
        </p:spPr>
        <p:txBody>
          <a:bodyPr>
            <a:normAutofit fontScale="90000"/>
          </a:bodyPr>
          <a:lstStyle/>
          <a:p>
            <a:pPr algn="ctr"/>
            <a:r>
              <a:rPr lang="en-US" sz="7200" b="1" dirty="0">
                <a:solidFill>
                  <a:schemeClr val="bg1"/>
                </a:solidFill>
                <a:latin typeface="+mn-lt"/>
                <a:cs typeface="Arial" panose="020B0604020202020204" pitchFamily="34" charset="0"/>
              </a:rPr>
              <a:t>Thank You For Attending</a:t>
            </a:r>
          </a:p>
        </p:txBody>
      </p:sp>
      <p:pic>
        <p:nvPicPr>
          <p:cNvPr id="3" name="Picture 2">
            <a:extLst>
              <a:ext uri="{FF2B5EF4-FFF2-40B4-BE49-F238E27FC236}">
                <a16:creationId xmlns:a16="http://schemas.microsoft.com/office/drawing/2014/main" id="{7D118352-67CF-4B96-B7E2-26203DF201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637" y="677493"/>
            <a:ext cx="4632433" cy="15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9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790E6B2-1C77-435D-82B5-BA5044E101D7}"/>
              </a:ext>
            </a:extLst>
          </p:cNvPr>
          <p:cNvSpPr txBox="1">
            <a:spLocks/>
          </p:cNvSpPr>
          <p:nvPr/>
        </p:nvSpPr>
        <p:spPr>
          <a:xfrm>
            <a:off x="1295350" y="3305001"/>
            <a:ext cx="10388650" cy="161959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5D354E"/>
                </a:solidFill>
                <a:effectLst/>
                <a:uLnTx/>
                <a:uFillTx/>
                <a:latin typeface="+mn-lt"/>
                <a:ea typeface="+mj-ea"/>
                <a:cs typeface="+mj-cs"/>
              </a:rPr>
              <a:t>Section 2:</a:t>
            </a:r>
            <a:br>
              <a:rPr kumimoji="0" lang="en-US" sz="7200" b="1" i="0" u="none" strike="noStrike" kern="1200" cap="none" spc="0" normalizeH="0" baseline="0" noProof="0" dirty="0">
                <a:ln>
                  <a:noFill/>
                </a:ln>
                <a:solidFill>
                  <a:srgbClr val="5D354E"/>
                </a:solidFill>
                <a:effectLst/>
                <a:uLnTx/>
                <a:uFillTx/>
                <a:latin typeface="+mn-lt"/>
                <a:ea typeface="+mj-ea"/>
                <a:cs typeface="+mj-cs"/>
              </a:rPr>
            </a:br>
            <a:r>
              <a:rPr kumimoji="0" lang="en-US" sz="7200" b="1" i="0" u="none" strike="noStrike" kern="1200" cap="none" spc="0" normalizeH="0" baseline="0" noProof="0" dirty="0">
                <a:ln>
                  <a:noFill/>
                </a:ln>
                <a:solidFill>
                  <a:srgbClr val="5D354E"/>
                </a:solidFill>
                <a:effectLst/>
                <a:uLnTx/>
                <a:uFillTx/>
                <a:latin typeface="+mn-lt"/>
                <a:ea typeface="+mj-ea"/>
                <a:cs typeface="+mj-cs"/>
              </a:rPr>
              <a:t>Online Resources</a:t>
            </a:r>
          </a:p>
        </p:txBody>
      </p:sp>
    </p:spTree>
    <p:extLst>
      <p:ext uri="{BB962C8B-B14F-4D97-AF65-F5344CB8AC3E}">
        <p14:creationId xmlns:p14="http://schemas.microsoft.com/office/powerpoint/2010/main" val="298245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C5AA1C-63AD-4BA2-ABCA-3C2F1204526A}"/>
              </a:ext>
            </a:extLst>
          </p:cNvPr>
          <p:cNvSpPr txBox="1">
            <a:spLocks/>
          </p:cNvSpPr>
          <p:nvPr/>
        </p:nvSpPr>
        <p:spPr>
          <a:xfrm>
            <a:off x="497840" y="243271"/>
            <a:ext cx="6317487" cy="855981"/>
          </a:xfrm>
          <a:prstGeom prst="rect">
            <a:avLst/>
          </a:prstGeom>
        </p:spPr>
        <p:txBody>
          <a:bodyPr lIns="92157" tIns="46078" rIns="92157" bIns="46078" anchor="ctr"/>
          <a:lstStyle>
            <a:lvl1pPr algn="l" defTabSz="287338" rtl="0" fontAlgn="base">
              <a:spcBef>
                <a:spcPct val="0"/>
              </a:spcBef>
              <a:spcAft>
                <a:spcPct val="0"/>
              </a:spcAft>
              <a:defRPr sz="3200" kern="1200" spc="-63">
                <a:solidFill>
                  <a:srgbClr val="856278"/>
                </a:solidFill>
                <a:latin typeface="+mj-lt"/>
                <a:ea typeface="ＭＳ Ｐゴシック" pitchFamily="34" charset="-128"/>
                <a:cs typeface="+mj-cs"/>
              </a:defRPr>
            </a:lvl1pPr>
            <a:lvl2pPr algn="l" defTabSz="287338" rtl="0" fontAlgn="base">
              <a:spcBef>
                <a:spcPct val="0"/>
              </a:spcBef>
              <a:spcAft>
                <a:spcPct val="0"/>
              </a:spcAft>
              <a:defRPr sz="3200">
                <a:solidFill>
                  <a:srgbClr val="856278"/>
                </a:solidFill>
                <a:latin typeface="Arial" pitchFamily="34" charset="0"/>
                <a:ea typeface="ＭＳ Ｐゴシック" pitchFamily="34" charset="-128"/>
              </a:defRPr>
            </a:lvl2pPr>
            <a:lvl3pPr algn="l" defTabSz="287338" rtl="0" fontAlgn="base">
              <a:spcBef>
                <a:spcPct val="0"/>
              </a:spcBef>
              <a:spcAft>
                <a:spcPct val="0"/>
              </a:spcAft>
              <a:defRPr sz="3200">
                <a:solidFill>
                  <a:srgbClr val="856278"/>
                </a:solidFill>
                <a:latin typeface="Arial" pitchFamily="34" charset="0"/>
                <a:ea typeface="ＭＳ Ｐゴシック" pitchFamily="34" charset="-128"/>
              </a:defRPr>
            </a:lvl3pPr>
            <a:lvl4pPr algn="l" defTabSz="287338" rtl="0" fontAlgn="base">
              <a:spcBef>
                <a:spcPct val="0"/>
              </a:spcBef>
              <a:spcAft>
                <a:spcPct val="0"/>
              </a:spcAft>
              <a:defRPr sz="3200">
                <a:solidFill>
                  <a:srgbClr val="856278"/>
                </a:solidFill>
                <a:latin typeface="Arial" pitchFamily="34" charset="0"/>
                <a:ea typeface="ＭＳ Ｐゴシック" pitchFamily="34" charset="-128"/>
              </a:defRPr>
            </a:lvl4pPr>
            <a:lvl5pPr algn="l" defTabSz="287338" rtl="0" fontAlgn="base">
              <a:spcBef>
                <a:spcPct val="0"/>
              </a:spcBef>
              <a:spcAft>
                <a:spcPct val="0"/>
              </a:spcAft>
              <a:defRPr sz="3200">
                <a:solidFill>
                  <a:srgbClr val="856278"/>
                </a:solidFill>
                <a:latin typeface="Arial" pitchFamily="34" charset="0"/>
                <a:ea typeface="ＭＳ Ｐゴシック" pitchFamily="34" charset="-128"/>
              </a:defRPr>
            </a:lvl5pPr>
            <a:lvl6pPr marL="457200" algn="l" defTabSz="287338" rtl="0" fontAlgn="base">
              <a:spcBef>
                <a:spcPct val="0"/>
              </a:spcBef>
              <a:spcAft>
                <a:spcPct val="0"/>
              </a:spcAft>
              <a:defRPr sz="3200">
                <a:solidFill>
                  <a:srgbClr val="856278"/>
                </a:solidFill>
                <a:latin typeface="Arial" pitchFamily="34" charset="0"/>
                <a:ea typeface="ＭＳ Ｐゴシック" pitchFamily="34" charset="-128"/>
              </a:defRPr>
            </a:lvl6pPr>
            <a:lvl7pPr marL="914400" algn="l" defTabSz="287338" rtl="0" fontAlgn="base">
              <a:spcBef>
                <a:spcPct val="0"/>
              </a:spcBef>
              <a:spcAft>
                <a:spcPct val="0"/>
              </a:spcAft>
              <a:defRPr sz="3200">
                <a:solidFill>
                  <a:srgbClr val="856278"/>
                </a:solidFill>
                <a:latin typeface="Arial" pitchFamily="34" charset="0"/>
                <a:ea typeface="ＭＳ Ｐゴシック" pitchFamily="34" charset="-128"/>
              </a:defRPr>
            </a:lvl7pPr>
            <a:lvl8pPr marL="1371600" algn="l" defTabSz="287338" rtl="0" fontAlgn="base">
              <a:spcBef>
                <a:spcPct val="0"/>
              </a:spcBef>
              <a:spcAft>
                <a:spcPct val="0"/>
              </a:spcAft>
              <a:defRPr sz="3200">
                <a:solidFill>
                  <a:srgbClr val="856278"/>
                </a:solidFill>
                <a:latin typeface="Arial" pitchFamily="34" charset="0"/>
                <a:ea typeface="ＭＳ Ｐゴシック" pitchFamily="34" charset="-128"/>
              </a:defRPr>
            </a:lvl8pPr>
            <a:lvl9pPr marL="1828800" algn="l" defTabSz="287338" rtl="0" fontAlgn="base">
              <a:spcBef>
                <a:spcPct val="0"/>
              </a:spcBef>
              <a:spcAft>
                <a:spcPct val="0"/>
              </a:spcAft>
              <a:defRPr sz="3200">
                <a:solidFill>
                  <a:srgbClr val="856278"/>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CalSTRS.com</a:t>
            </a:r>
          </a:p>
        </p:txBody>
      </p:sp>
      <p:graphicFrame>
        <p:nvGraphicFramePr>
          <p:cNvPr id="5" name="Diagram 4">
            <a:extLst>
              <a:ext uri="{FF2B5EF4-FFF2-40B4-BE49-F238E27FC236}">
                <a16:creationId xmlns:a16="http://schemas.microsoft.com/office/drawing/2014/main" id="{CBD257CA-24DD-420A-BE32-8BDEA6CB0673}"/>
              </a:ext>
            </a:extLst>
          </p:cNvPr>
          <p:cNvGraphicFramePr/>
          <p:nvPr>
            <p:extLst>
              <p:ext uri="{D42A27DB-BD31-4B8C-83A1-F6EECF244321}">
                <p14:modId xmlns:p14="http://schemas.microsoft.com/office/powerpoint/2010/main" val="3834307931"/>
              </p:ext>
            </p:extLst>
          </p:nvPr>
        </p:nvGraphicFramePr>
        <p:xfrm>
          <a:off x="464820" y="1938055"/>
          <a:ext cx="8729980" cy="564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
            <a:extLst>
              <a:ext uri="{FF2B5EF4-FFF2-40B4-BE49-F238E27FC236}">
                <a16:creationId xmlns:a16="http://schemas.microsoft.com/office/drawing/2014/main" id="{9166F089-E0D2-41E8-A09B-D15A9B5B449C}"/>
              </a:ext>
            </a:extLst>
          </p:cNvPr>
          <p:cNvSpPr txBox="1">
            <a:spLocks noChangeArrowheads="1"/>
          </p:cNvSpPr>
          <p:nvPr/>
        </p:nvSpPr>
        <p:spPr bwMode="auto">
          <a:xfrm>
            <a:off x="11606784" y="439239"/>
            <a:ext cx="2619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C5AA1C-63AD-4BA2-ABCA-3C2F1204526A}"/>
              </a:ext>
            </a:extLst>
          </p:cNvPr>
          <p:cNvSpPr txBox="1">
            <a:spLocks/>
          </p:cNvSpPr>
          <p:nvPr/>
        </p:nvSpPr>
        <p:spPr>
          <a:xfrm>
            <a:off x="497840" y="255463"/>
            <a:ext cx="6061455" cy="855981"/>
          </a:xfrm>
          <a:prstGeom prst="rect">
            <a:avLst/>
          </a:prstGeom>
        </p:spPr>
        <p:txBody>
          <a:bodyPr lIns="92157" tIns="46078" rIns="92157" bIns="46078" anchor="ctr"/>
          <a:lstStyle>
            <a:lvl1pPr algn="l" defTabSz="287338" rtl="0" fontAlgn="base">
              <a:spcBef>
                <a:spcPct val="0"/>
              </a:spcBef>
              <a:spcAft>
                <a:spcPct val="0"/>
              </a:spcAft>
              <a:defRPr sz="3200" kern="1200" spc="-63">
                <a:solidFill>
                  <a:srgbClr val="856278"/>
                </a:solidFill>
                <a:latin typeface="+mj-lt"/>
                <a:ea typeface="ＭＳ Ｐゴシック" pitchFamily="34" charset="-128"/>
                <a:cs typeface="+mj-cs"/>
              </a:defRPr>
            </a:lvl1pPr>
            <a:lvl2pPr algn="l" defTabSz="287338" rtl="0" fontAlgn="base">
              <a:spcBef>
                <a:spcPct val="0"/>
              </a:spcBef>
              <a:spcAft>
                <a:spcPct val="0"/>
              </a:spcAft>
              <a:defRPr sz="3200">
                <a:solidFill>
                  <a:srgbClr val="856278"/>
                </a:solidFill>
                <a:latin typeface="Arial" pitchFamily="34" charset="0"/>
                <a:ea typeface="ＭＳ Ｐゴシック" pitchFamily="34" charset="-128"/>
              </a:defRPr>
            </a:lvl2pPr>
            <a:lvl3pPr algn="l" defTabSz="287338" rtl="0" fontAlgn="base">
              <a:spcBef>
                <a:spcPct val="0"/>
              </a:spcBef>
              <a:spcAft>
                <a:spcPct val="0"/>
              </a:spcAft>
              <a:defRPr sz="3200">
                <a:solidFill>
                  <a:srgbClr val="856278"/>
                </a:solidFill>
                <a:latin typeface="Arial" pitchFamily="34" charset="0"/>
                <a:ea typeface="ＭＳ Ｐゴシック" pitchFamily="34" charset="-128"/>
              </a:defRPr>
            </a:lvl3pPr>
            <a:lvl4pPr algn="l" defTabSz="287338" rtl="0" fontAlgn="base">
              <a:spcBef>
                <a:spcPct val="0"/>
              </a:spcBef>
              <a:spcAft>
                <a:spcPct val="0"/>
              </a:spcAft>
              <a:defRPr sz="3200">
                <a:solidFill>
                  <a:srgbClr val="856278"/>
                </a:solidFill>
                <a:latin typeface="Arial" pitchFamily="34" charset="0"/>
                <a:ea typeface="ＭＳ Ｐゴシック" pitchFamily="34" charset="-128"/>
              </a:defRPr>
            </a:lvl4pPr>
            <a:lvl5pPr algn="l" defTabSz="287338" rtl="0" fontAlgn="base">
              <a:spcBef>
                <a:spcPct val="0"/>
              </a:spcBef>
              <a:spcAft>
                <a:spcPct val="0"/>
              </a:spcAft>
              <a:defRPr sz="3200">
                <a:solidFill>
                  <a:srgbClr val="856278"/>
                </a:solidFill>
                <a:latin typeface="Arial" pitchFamily="34" charset="0"/>
                <a:ea typeface="ＭＳ Ｐゴシック" pitchFamily="34" charset="-128"/>
              </a:defRPr>
            </a:lvl5pPr>
            <a:lvl6pPr marL="457200" algn="l" defTabSz="287338" rtl="0" fontAlgn="base">
              <a:spcBef>
                <a:spcPct val="0"/>
              </a:spcBef>
              <a:spcAft>
                <a:spcPct val="0"/>
              </a:spcAft>
              <a:defRPr sz="3200">
                <a:solidFill>
                  <a:srgbClr val="856278"/>
                </a:solidFill>
                <a:latin typeface="Arial" pitchFamily="34" charset="0"/>
                <a:ea typeface="ＭＳ Ｐゴシック" pitchFamily="34" charset="-128"/>
              </a:defRPr>
            </a:lvl6pPr>
            <a:lvl7pPr marL="914400" algn="l" defTabSz="287338" rtl="0" fontAlgn="base">
              <a:spcBef>
                <a:spcPct val="0"/>
              </a:spcBef>
              <a:spcAft>
                <a:spcPct val="0"/>
              </a:spcAft>
              <a:defRPr sz="3200">
                <a:solidFill>
                  <a:srgbClr val="856278"/>
                </a:solidFill>
                <a:latin typeface="Arial" pitchFamily="34" charset="0"/>
                <a:ea typeface="ＭＳ Ｐゴシック" pitchFamily="34" charset="-128"/>
              </a:defRPr>
            </a:lvl7pPr>
            <a:lvl8pPr marL="1371600" algn="l" defTabSz="287338" rtl="0" fontAlgn="base">
              <a:spcBef>
                <a:spcPct val="0"/>
              </a:spcBef>
              <a:spcAft>
                <a:spcPct val="0"/>
              </a:spcAft>
              <a:defRPr sz="3200">
                <a:solidFill>
                  <a:srgbClr val="856278"/>
                </a:solidFill>
                <a:latin typeface="Arial" pitchFamily="34" charset="0"/>
                <a:ea typeface="ＭＳ Ｐゴシック" pitchFamily="34" charset="-128"/>
              </a:defRPr>
            </a:lvl8pPr>
            <a:lvl9pPr marL="1828800" algn="l" defTabSz="287338" rtl="0" fontAlgn="base">
              <a:spcBef>
                <a:spcPct val="0"/>
              </a:spcBef>
              <a:spcAft>
                <a:spcPct val="0"/>
              </a:spcAft>
              <a:defRPr sz="3200">
                <a:solidFill>
                  <a:srgbClr val="856278"/>
                </a:solidFill>
                <a:latin typeface="Arial" pitchFamily="34" charset="0"/>
                <a:ea typeface="ＭＳ Ｐゴシック" pitchFamily="34" charset="-128"/>
              </a:defRPr>
            </a:lvl9pPr>
          </a:lstStyle>
          <a:p>
            <a:pPr>
              <a:defRPr/>
            </a:pPr>
            <a:r>
              <a:rPr lang="en-US" sz="6600" b="1" dirty="0">
                <a:solidFill>
                  <a:schemeClr val="bg1"/>
                </a:solidFill>
                <a:latin typeface="+mn-lt"/>
                <a:cs typeface="Arial" panose="020B0604020202020204" pitchFamily="34" charset="0"/>
              </a:rPr>
              <a:t>CalSTRS.com</a:t>
            </a:r>
          </a:p>
        </p:txBody>
      </p:sp>
      <p:sp>
        <p:nvSpPr>
          <p:cNvPr id="6" name="Content Placeholder 2">
            <a:extLst>
              <a:ext uri="{FF2B5EF4-FFF2-40B4-BE49-F238E27FC236}">
                <a16:creationId xmlns:a16="http://schemas.microsoft.com/office/drawing/2014/main" id="{61175BD7-3235-42BE-8755-39CD52BFF42E}"/>
              </a:ext>
            </a:extLst>
          </p:cNvPr>
          <p:cNvSpPr txBox="1">
            <a:spLocks/>
          </p:cNvSpPr>
          <p:nvPr/>
        </p:nvSpPr>
        <p:spPr>
          <a:xfrm>
            <a:off x="10165787" y="1800093"/>
            <a:ext cx="4401819" cy="2649221"/>
          </a:xfrm>
          <a:prstGeom prst="rect">
            <a:avLst/>
          </a:prstGeom>
        </p:spPr>
        <p:txBody>
          <a:bodyPr lIns="92157" tIns="46078" rIns="92157" bIns="46078"/>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None/>
              <a:defRPr/>
            </a:pPr>
            <a:r>
              <a:rPr lang="en-US" sz="4000" dirty="0">
                <a:solidFill>
                  <a:schemeClr val="tx1"/>
                </a:solidFill>
                <a:cs typeface="Arial" panose="020B0604020202020204" pitchFamily="34" charset="0"/>
                <a:sym typeface="Wingdings"/>
              </a:rPr>
              <a:t>Read the </a:t>
            </a:r>
            <a:r>
              <a:rPr lang="en-US" sz="4000" i="1" dirty="0">
                <a:solidFill>
                  <a:schemeClr val="tx1"/>
                </a:solidFill>
                <a:cs typeface="Arial" panose="020B0604020202020204" pitchFamily="34" charset="0"/>
                <a:sym typeface="Wingdings"/>
              </a:rPr>
              <a:t>Member Handbook </a:t>
            </a:r>
            <a:r>
              <a:rPr lang="en-US" sz="4000" dirty="0">
                <a:solidFill>
                  <a:schemeClr val="tx1"/>
                </a:solidFill>
                <a:cs typeface="Arial" panose="020B0604020202020204" pitchFamily="34" charset="0"/>
                <a:sym typeface="Wingdings"/>
              </a:rPr>
              <a:t>and browse the Members tab. </a:t>
            </a:r>
            <a:endParaRPr lang="en-US" sz="4000" dirty="0">
              <a:solidFill>
                <a:schemeClr val="tx1"/>
              </a:solidFill>
              <a:cs typeface="Arial" panose="020B0604020202020204" pitchFamily="34" charset="0"/>
            </a:endParaRPr>
          </a:p>
        </p:txBody>
      </p:sp>
      <p:sp>
        <p:nvSpPr>
          <p:cNvPr id="7" name="Content Placeholder 2">
            <a:extLst>
              <a:ext uri="{FF2B5EF4-FFF2-40B4-BE49-F238E27FC236}">
                <a16:creationId xmlns:a16="http://schemas.microsoft.com/office/drawing/2014/main" id="{39E10BC0-28A5-4EED-AAEB-0B13E63CBDC6}"/>
              </a:ext>
            </a:extLst>
          </p:cNvPr>
          <p:cNvSpPr txBox="1">
            <a:spLocks/>
          </p:cNvSpPr>
          <p:nvPr/>
        </p:nvSpPr>
        <p:spPr>
          <a:xfrm>
            <a:off x="9413947" y="1800093"/>
            <a:ext cx="838200" cy="1003301"/>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8" name="TextBox 2">
            <a:extLst>
              <a:ext uri="{FF2B5EF4-FFF2-40B4-BE49-F238E27FC236}">
                <a16:creationId xmlns:a16="http://schemas.microsoft.com/office/drawing/2014/main" id="{9166F089-E0D2-41E8-A09B-D15A9B5B449C}"/>
              </a:ext>
            </a:extLst>
          </p:cNvPr>
          <p:cNvSpPr txBox="1">
            <a:spLocks noChangeArrowheads="1"/>
          </p:cNvSpPr>
          <p:nvPr/>
        </p:nvSpPr>
        <p:spPr bwMode="auto">
          <a:xfrm>
            <a:off x="11740896" y="439239"/>
            <a:ext cx="24856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2</a:t>
            </a:r>
          </a:p>
        </p:txBody>
      </p:sp>
      <p:pic>
        <p:nvPicPr>
          <p:cNvPr id="10" name="Picture 9">
            <a:extLst>
              <a:ext uri="{FF2B5EF4-FFF2-40B4-BE49-F238E27FC236}">
                <a16:creationId xmlns:a16="http://schemas.microsoft.com/office/drawing/2014/main" id="{19629132-6D7F-4973-B5DB-9020F8DB87F1}"/>
              </a:ext>
            </a:extLst>
          </p:cNvPr>
          <p:cNvPicPr>
            <a:picLocks noChangeAspect="1"/>
          </p:cNvPicPr>
          <p:nvPr/>
        </p:nvPicPr>
        <p:blipFill>
          <a:blip r:embed="rId3"/>
          <a:stretch>
            <a:fillRect/>
          </a:stretch>
        </p:blipFill>
        <p:spPr>
          <a:xfrm>
            <a:off x="0" y="1653546"/>
            <a:ext cx="8999572" cy="6576054"/>
          </a:xfrm>
          <a:prstGeom prst="rect">
            <a:avLst/>
          </a:prstGeom>
        </p:spPr>
      </p:pic>
    </p:spTree>
    <p:extLst>
      <p:ext uri="{BB962C8B-B14F-4D97-AF65-F5344CB8AC3E}">
        <p14:creationId xmlns:p14="http://schemas.microsoft.com/office/powerpoint/2010/main" val="150784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554A2A-DFAD-4426-A3D0-ABCB22B73A1B}"/>
              </a:ext>
            </a:extLst>
          </p:cNvPr>
          <p:cNvSpPr>
            <a:spLocks noGrp="1"/>
          </p:cNvSpPr>
          <p:nvPr>
            <p:ph idx="1"/>
          </p:nvPr>
        </p:nvSpPr>
        <p:spPr>
          <a:xfrm>
            <a:off x="706782" y="2527057"/>
            <a:ext cx="4132429" cy="2887979"/>
          </a:xfrm>
        </p:spPr>
        <p:txBody>
          <a:bodyPr>
            <a:noAutofit/>
          </a:bodyPr>
          <a:lstStyle/>
          <a:p>
            <a:pPr marL="0" indent="0" defTabSz="411406">
              <a:lnSpc>
                <a:spcPct val="100000"/>
              </a:lnSpc>
              <a:buNone/>
              <a:defRPr/>
            </a:pPr>
            <a:r>
              <a:rPr lang="en-US" sz="4000" dirty="0"/>
              <a:t>Register at myCalSTRS.com and update your communication preferences.</a:t>
            </a:r>
          </a:p>
        </p:txBody>
      </p:sp>
      <p:graphicFrame>
        <p:nvGraphicFramePr>
          <p:cNvPr id="6" name="Diagram 5">
            <a:extLst>
              <a:ext uri="{FF2B5EF4-FFF2-40B4-BE49-F238E27FC236}">
                <a16:creationId xmlns:a16="http://schemas.microsoft.com/office/drawing/2014/main" id="{085A5E17-07F2-40C2-BAC2-2F8F4015F990}"/>
              </a:ext>
            </a:extLst>
          </p:cNvPr>
          <p:cNvGraphicFramePr/>
          <p:nvPr>
            <p:extLst>
              <p:ext uri="{D42A27DB-BD31-4B8C-83A1-F6EECF244321}">
                <p14:modId xmlns:p14="http://schemas.microsoft.com/office/powerpoint/2010/main" val="2703008631"/>
              </p:ext>
            </p:extLst>
          </p:nvPr>
        </p:nvGraphicFramePr>
        <p:xfrm>
          <a:off x="5229356" y="1920666"/>
          <a:ext cx="9126060" cy="562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A50D21CC-B18A-41E2-AFDE-C3DCA8021D3D}"/>
              </a:ext>
            </a:extLst>
          </p:cNvPr>
          <p:cNvSpPr txBox="1">
            <a:spLocks/>
          </p:cNvSpPr>
          <p:nvPr/>
        </p:nvSpPr>
        <p:spPr>
          <a:xfrm>
            <a:off x="-17625" y="2521977"/>
            <a:ext cx="867495" cy="1013459"/>
          </a:xfrm>
          <a:prstGeom prst="rect">
            <a:avLst/>
          </a:prstGeom>
        </p:spPr>
        <p:txBody>
          <a:bodyPr lIns="92157" tIns="46078" rIns="92157" bIns="46078">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None/>
              <a:defRPr/>
            </a:pPr>
            <a:r>
              <a:rPr lang="en-US" sz="4000" dirty="0">
                <a:solidFill>
                  <a:schemeClr val="tx1"/>
                </a:solidFill>
                <a:sym typeface="Wingdings"/>
              </a:rPr>
              <a:t></a:t>
            </a:r>
            <a:endParaRPr lang="en-US" sz="4000" dirty="0">
              <a:solidFill>
                <a:schemeClr val="tx1"/>
              </a:solidFill>
            </a:endParaRPr>
          </a:p>
        </p:txBody>
      </p:sp>
      <p:sp>
        <p:nvSpPr>
          <p:cNvPr id="8" name="TextBox 2">
            <a:extLst>
              <a:ext uri="{FF2B5EF4-FFF2-40B4-BE49-F238E27FC236}">
                <a16:creationId xmlns:a16="http://schemas.microsoft.com/office/drawing/2014/main" id="{87342482-6D01-4BB0-B20B-547052552ECD}"/>
              </a:ext>
            </a:extLst>
          </p:cNvPr>
          <p:cNvSpPr txBox="1">
            <a:spLocks noChangeArrowheads="1"/>
          </p:cNvSpPr>
          <p:nvPr/>
        </p:nvSpPr>
        <p:spPr bwMode="auto">
          <a:xfrm>
            <a:off x="11728704" y="439239"/>
            <a:ext cx="2497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000" b="1" dirty="0">
                <a:solidFill>
                  <a:schemeClr val="bg1"/>
                </a:solidFill>
              </a:rPr>
              <a:t>Section 2</a:t>
            </a:r>
          </a:p>
        </p:txBody>
      </p:sp>
      <p:sp>
        <p:nvSpPr>
          <p:cNvPr id="2" name="TextBox 1">
            <a:extLst>
              <a:ext uri="{FF2B5EF4-FFF2-40B4-BE49-F238E27FC236}">
                <a16:creationId xmlns:a16="http://schemas.microsoft.com/office/drawing/2014/main" id="{597F2221-A26F-4914-B716-27FDB648E9E8}"/>
              </a:ext>
            </a:extLst>
          </p:cNvPr>
          <p:cNvSpPr txBox="1"/>
          <p:nvPr/>
        </p:nvSpPr>
        <p:spPr>
          <a:xfrm>
            <a:off x="674252" y="190416"/>
            <a:ext cx="3994107" cy="1107996"/>
          </a:xfrm>
          <a:prstGeom prst="rect">
            <a:avLst/>
          </a:prstGeom>
          <a:noFill/>
        </p:spPr>
        <p:txBody>
          <a:bodyPr wrap="none" rtlCol="0">
            <a:spAutoFit/>
          </a:bodyPr>
          <a:lstStyle/>
          <a:p>
            <a:r>
              <a:rPr lang="en-US" sz="6600" b="1" i="1" dirty="0" err="1">
                <a:solidFill>
                  <a:schemeClr val="bg1"/>
                </a:solidFill>
              </a:rPr>
              <a:t>myC</a:t>
            </a:r>
            <a:r>
              <a:rPr lang="en-US" sz="6600" b="1" dirty="0" err="1">
                <a:solidFill>
                  <a:schemeClr val="bg1"/>
                </a:solidFill>
              </a:rPr>
              <a:t>alSTRS</a:t>
            </a:r>
            <a:endParaRPr lang="en-US" sz="66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2457</TotalTime>
  <Words>5641</Words>
  <Application>Microsoft Office PowerPoint</Application>
  <PresentationFormat>Custom</PresentationFormat>
  <Paragraphs>970</Paragraphs>
  <Slides>59</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59</vt:i4>
      </vt:variant>
    </vt:vector>
  </HeadingPairs>
  <TitlesOfParts>
    <vt:vector size="66" baseType="lpstr">
      <vt:lpstr>Arial</vt:lpstr>
      <vt:lpstr>Calibri</vt:lpstr>
      <vt:lpstr>Wingdings</vt:lpstr>
      <vt:lpstr>Wingdings 2</vt:lpstr>
      <vt:lpstr>Office Theme</vt:lpstr>
      <vt:lpstr>Custom Design</vt:lpstr>
      <vt:lpstr>1_Custom Design</vt:lpstr>
      <vt:lpstr>My Retirement Benefits</vt:lpstr>
      <vt:lpstr>PowerPoint Presentation</vt:lpstr>
      <vt:lpstr>PowerPoint Presentation</vt:lpstr>
      <vt:lpstr>CalSTRS Benefits </vt:lpstr>
      <vt:lpstr>Social Security Rules</vt:lpstr>
      <vt:lpstr>PowerPoint Presentation</vt:lpstr>
      <vt:lpstr>PowerPoint Presentation</vt:lpstr>
      <vt:lpstr>PowerPoint Presentation</vt:lpstr>
      <vt:lpstr>PowerPoint Presentation</vt:lpstr>
      <vt:lpstr>Your Retirement Progress Report</vt:lpstr>
      <vt:lpstr>PowerPoint Presentation</vt:lpstr>
      <vt:lpstr>Benefit Structures</vt:lpstr>
      <vt:lpstr>PowerPoint Presentation</vt:lpstr>
      <vt:lpstr>Service Retirement Eligibility</vt:lpstr>
      <vt:lpstr>PowerPoint Presentation</vt:lpstr>
      <vt:lpstr>Service Credit</vt:lpstr>
      <vt:lpstr>Service Credit</vt:lpstr>
      <vt:lpstr>Service Credit</vt:lpstr>
      <vt:lpstr>PowerPoint Presentation</vt:lpstr>
      <vt:lpstr>Age Factor</vt:lpstr>
      <vt:lpstr>PowerPoint Presentation</vt:lpstr>
      <vt:lpstr>Final Compensation</vt:lpstr>
      <vt:lpstr>Laura’s Final Compensation</vt:lpstr>
      <vt:lpstr>PowerPoint Presentation</vt:lpstr>
      <vt:lpstr>Laura’s Retirement Benefit </vt:lpstr>
      <vt:lpstr>Laura’s Retirement Benefit </vt:lpstr>
      <vt:lpstr>PowerPoint Presentation</vt:lpstr>
      <vt:lpstr>Increase Your Monthly Benefit </vt:lpstr>
      <vt:lpstr>Replacement Ratio</vt:lpstr>
      <vt:lpstr>PowerPoint Presentation</vt:lpstr>
      <vt:lpstr>PowerPoint Presentation</vt:lpstr>
      <vt:lpstr>PowerPoint Presentation</vt:lpstr>
      <vt:lpstr>PowerPoint Presentation</vt:lpstr>
      <vt:lpstr>PowerPoint Presentation</vt:lpstr>
      <vt:lpstr>PowerPoint Presentation</vt:lpstr>
      <vt:lpstr>Defined Benefit Supplement Account</vt:lpstr>
      <vt:lpstr>PowerPoint Presentation</vt:lpstr>
      <vt:lpstr>PowerPoint Presentation</vt:lpstr>
      <vt:lpstr>CalSTRS Pension2</vt:lpstr>
      <vt:lpstr>PowerPoint Presentation</vt:lpstr>
      <vt:lpstr>Coverage Types</vt:lpstr>
      <vt:lpstr>PowerPoint Presentation</vt:lpstr>
      <vt:lpstr>One-Time Death Benefit</vt:lpstr>
      <vt:lpstr>PowerPoint Presentation</vt:lpstr>
      <vt:lpstr>Survivor Benefit Eligibility</vt:lpstr>
      <vt:lpstr>If There Are No Eligible Survivors</vt:lpstr>
      <vt:lpstr>Survivor Benefit Payments</vt:lpstr>
      <vt:lpstr>Laura’s Survivor Benefits</vt:lpstr>
      <vt:lpstr>Laura’s Survivor Benefits</vt:lpstr>
      <vt:lpstr>Laura’s Survivor Benefits</vt:lpstr>
      <vt:lpstr>Laura’s Survivor Benefits</vt:lpstr>
      <vt:lpstr>PowerPoint Presentation</vt:lpstr>
      <vt:lpstr>Disability Eligibility Basics</vt:lpstr>
      <vt:lpstr>Disability Benefit Formula</vt:lpstr>
      <vt:lpstr>PowerPoint Presentation</vt:lpstr>
      <vt:lpstr>My Retirement Decisions Workshop</vt:lpstr>
      <vt:lpstr>Financial Awareness Workshops</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Espinoza</dc:creator>
  <cp:lastModifiedBy>James Doak</cp:lastModifiedBy>
  <cp:revision>71</cp:revision>
  <cp:lastPrinted>2019-07-15T19:40:08Z</cp:lastPrinted>
  <dcterms:created xsi:type="dcterms:W3CDTF">2019-07-15T19:40:02Z</dcterms:created>
  <dcterms:modified xsi:type="dcterms:W3CDTF">2019-12-26T16:32:43Z</dcterms:modified>
</cp:coreProperties>
</file>