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tags/tag35.xml" ContentType="application/vnd.openxmlformats-officedocument.presentationml.tags+xml"/>
  <Override PartName="/ppt/notesSlides/notesSlide42.xml" ContentType="application/vnd.openxmlformats-officedocument.presentationml.notesSlide+xml"/>
  <Override PartName="/ppt/tags/tag36.xml" ContentType="application/vnd.openxmlformats-officedocument.presentationml.tags+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38.xml" ContentType="application/vnd.openxmlformats-officedocument.presentationml.tags+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tags/tag41.xml" ContentType="application/vnd.openxmlformats-officedocument.presentationml.tags+xml"/>
  <Override PartName="/ppt/notesSlides/notesSlide51.xml" ContentType="application/vnd.openxmlformats-officedocument.presentationml.notesSlide+xml"/>
  <Override PartName="/ppt/tags/tag4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5.xml" ContentType="application/vnd.openxmlformats-officedocument.presentationml.tags+xml"/>
  <Override PartName="/ppt/notesSlides/notesSlide59.xml" ContentType="application/vnd.openxmlformats-officedocument.presentationml.notesSlide+xml"/>
  <Override PartName="/ppt/tags/tag4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7.xml" ContentType="application/vnd.openxmlformats-officedocument.presentationml.tags+xml"/>
  <Override PartName="/ppt/notesSlides/notesSlide62.xml" ContentType="application/vnd.openxmlformats-officedocument.presentationml.notesSlide+xml"/>
  <Override PartName="/ppt/tags/tag48.xml" ContentType="application/vnd.openxmlformats-officedocument.presentationml.tags+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8"/>
  </p:notesMasterIdLst>
  <p:sldIdLst>
    <p:sldId id="599" r:id="rId5"/>
    <p:sldId id="684" r:id="rId6"/>
    <p:sldId id="676" r:id="rId7"/>
    <p:sldId id="692" r:id="rId8"/>
    <p:sldId id="700" r:id="rId9"/>
    <p:sldId id="685" r:id="rId10"/>
    <p:sldId id="601" r:id="rId11"/>
    <p:sldId id="3909" r:id="rId12"/>
    <p:sldId id="687" r:id="rId13"/>
    <p:sldId id="263" r:id="rId14"/>
    <p:sldId id="264" r:id="rId15"/>
    <p:sldId id="334" r:id="rId16"/>
    <p:sldId id="689" r:id="rId17"/>
    <p:sldId id="691" r:id="rId18"/>
    <p:sldId id="690" r:id="rId19"/>
    <p:sldId id="674" r:id="rId20"/>
    <p:sldId id="602" r:id="rId21"/>
    <p:sldId id="3910" r:id="rId22"/>
    <p:sldId id="261" r:id="rId23"/>
    <p:sldId id="672" r:id="rId24"/>
    <p:sldId id="693" r:id="rId25"/>
    <p:sldId id="3906" r:id="rId26"/>
    <p:sldId id="729" r:id="rId27"/>
    <p:sldId id="694" r:id="rId28"/>
    <p:sldId id="696" r:id="rId29"/>
    <p:sldId id="706" r:id="rId30"/>
    <p:sldId id="675" r:id="rId31"/>
    <p:sldId id="702" r:id="rId32"/>
    <p:sldId id="683" r:id="rId33"/>
    <p:sldId id="3902" r:id="rId34"/>
    <p:sldId id="3911" r:id="rId35"/>
    <p:sldId id="319" r:id="rId36"/>
    <p:sldId id="719" r:id="rId37"/>
    <p:sldId id="3914" r:id="rId38"/>
    <p:sldId id="3903" r:id="rId39"/>
    <p:sldId id="697" r:id="rId40"/>
    <p:sldId id="710" r:id="rId41"/>
    <p:sldId id="714" r:id="rId42"/>
    <p:sldId id="715" r:id="rId43"/>
    <p:sldId id="716" r:id="rId44"/>
    <p:sldId id="717" r:id="rId45"/>
    <p:sldId id="718" r:id="rId46"/>
    <p:sldId id="3912" r:id="rId47"/>
    <p:sldId id="3915" r:id="rId48"/>
    <p:sldId id="673" r:id="rId49"/>
    <p:sldId id="679" r:id="rId50"/>
    <p:sldId id="678" r:id="rId51"/>
    <p:sldId id="677" r:id="rId52"/>
    <p:sldId id="3901" r:id="rId53"/>
    <p:sldId id="720" r:id="rId54"/>
    <p:sldId id="721" r:id="rId55"/>
    <p:sldId id="3913" r:id="rId56"/>
    <p:sldId id="682" r:id="rId57"/>
    <p:sldId id="681" r:id="rId58"/>
    <p:sldId id="724" r:id="rId59"/>
    <p:sldId id="725" r:id="rId60"/>
    <p:sldId id="3905" r:id="rId61"/>
    <p:sldId id="686" r:id="rId62"/>
    <p:sldId id="501" r:id="rId63"/>
    <p:sldId id="318" r:id="rId64"/>
    <p:sldId id="727" r:id="rId65"/>
    <p:sldId id="573" r:id="rId66"/>
    <p:sldId id="297" r:id="rId67"/>
  </p:sldIdLst>
  <p:sldSz cx="12192000" cy="6858000"/>
  <p:notesSz cx="7315200" cy="96012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RclacuuhLnF814vPe9IUg==" hashData="/upZdJl7h9VWhpaAKnLV01qgzR5iE8aUcS3ISaOmiTyAtgL2jFagtJUBrFq8veyMwOXvsm4HWhY5YaPwwdHQdw=="/>
  <p:extLst>
    <p:ext uri="{EFAFB233-063F-42B5-8137-9DF3F51BA10A}">
      <p15:sldGuideLst xmlns:p15="http://schemas.microsoft.com/office/powerpoint/2012/main">
        <p15:guide id="1" pos="624" userDrawn="1">
          <p15:clr>
            <a:srgbClr val="A4A3A4"/>
          </p15:clr>
        </p15:guide>
        <p15:guide id="3" orient="horz" pos="1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BCC"/>
    <a:srgbClr val="D3EDE5"/>
    <a:srgbClr val="D4D3D3"/>
    <a:srgbClr val="D4D3D2"/>
    <a:srgbClr val="D7DFDC"/>
    <a:srgbClr val="436D65"/>
    <a:srgbClr val="DCDBDB"/>
    <a:srgbClr val="C8C8C8"/>
    <a:srgbClr val="419D81"/>
    <a:srgbClr val="57B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8" autoAdjust="0"/>
    <p:restoredTop sz="57895" autoAdjust="0"/>
  </p:normalViewPr>
  <p:slideViewPr>
    <p:cSldViewPr snapToGrid="0">
      <p:cViewPr varScale="1">
        <p:scale>
          <a:sx n="66" d="100"/>
          <a:sy n="66" d="100"/>
        </p:scale>
        <p:origin x="1986" y="60"/>
      </p:cViewPr>
      <p:guideLst>
        <p:guide pos="624"/>
        <p:guide orient="horz" pos="117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B4BF3-C3F4-4465-B8C3-A338F03B42E3}" type="doc">
      <dgm:prSet loTypeId="urn:microsoft.com/office/officeart/2005/8/layout/lProcess2" loCatId="list" qsTypeId="urn:microsoft.com/office/officeart/2005/8/quickstyle/simple4" qsCatId="simple" csTypeId="urn:microsoft.com/office/officeart/2005/8/colors/accent0_1" csCatId="mainScheme" phldr="1"/>
      <dgm:spPr/>
      <dgm:t>
        <a:bodyPr/>
        <a:lstStyle/>
        <a:p>
          <a:endParaRPr lang="en-US"/>
        </a:p>
      </dgm:t>
    </dgm:pt>
    <dgm:pt modelId="{37599491-A9D0-4506-B8DA-365F8950E735}">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Beneficiary option</a:t>
          </a:r>
        </a:p>
      </dgm:t>
    </dgm:pt>
    <dgm:pt modelId="{29460077-A4D7-46AB-BBEC-8596D34451B8}" type="parTrans" cxnId="{38E53238-0E2D-4464-8E61-32E5E2BAEF12}">
      <dgm:prSet/>
      <dgm:spPr/>
      <dgm:t>
        <a:bodyPr/>
        <a:lstStyle/>
        <a:p>
          <a:pPr algn="ctr"/>
          <a:endParaRPr lang="en-US"/>
        </a:p>
      </dgm:t>
    </dgm:pt>
    <dgm:pt modelId="{73A5B662-8700-4FE3-8130-4E4EAD5C70B3}" type="sibTrans" cxnId="{38E53238-0E2D-4464-8E61-32E5E2BAEF12}">
      <dgm:prSet/>
      <dgm:spPr/>
      <dgm:t>
        <a:bodyPr/>
        <a:lstStyle/>
        <a:p>
          <a:pPr algn="ctr"/>
          <a:endParaRPr lang="en-US"/>
        </a:p>
      </dgm:t>
    </dgm:pt>
    <dgm:pt modelId="{1079568F-C499-4B46-9C68-2FEDFA81644E}">
      <dgm:prSet phldrT="[Text]"/>
      <dgm:spPr>
        <a:solidFill>
          <a:schemeClr val="tx1">
            <a:lumMod val="95000"/>
            <a:lumOff val="5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100%</a:t>
          </a:r>
        </a:p>
      </dgm:t>
    </dgm:pt>
    <dgm:pt modelId="{B8145BF7-F2DF-4FA1-9CA5-2B7AE4A6DF42}" type="parTrans" cxnId="{4220F599-7876-4DF8-9B6F-1A0D09768CF7}">
      <dgm:prSet/>
      <dgm:spPr/>
      <dgm:t>
        <a:bodyPr/>
        <a:lstStyle/>
        <a:p>
          <a:pPr algn="ctr"/>
          <a:endParaRPr lang="en-US"/>
        </a:p>
      </dgm:t>
    </dgm:pt>
    <dgm:pt modelId="{AF8C6CBC-1AA3-45F8-A22E-9C0FB4787C8B}" type="sibTrans" cxnId="{4220F599-7876-4DF8-9B6F-1A0D09768CF7}">
      <dgm:prSet/>
      <dgm:spPr/>
      <dgm:t>
        <a:bodyPr/>
        <a:lstStyle/>
        <a:p>
          <a:pPr algn="ctr"/>
          <a:endParaRPr lang="en-US"/>
        </a:p>
      </dgm:t>
    </dgm:pt>
    <dgm:pt modelId="{57C58F24-B749-42B3-8853-4420371E79C3}">
      <dgm:prSet phldrT="[Text]"/>
      <dgm:spPr/>
      <dgm:t>
        <a:bodyPr/>
        <a:lstStyle/>
        <a:p>
          <a:pPr algn="ctr"/>
          <a:r>
            <a:rPr lang="en-US" dirty="0">
              <a:latin typeface="Arial" panose="020B0604020202020204" pitchFamily="34" charset="0"/>
              <a:cs typeface="Arial" panose="020B0604020202020204" pitchFamily="34" charset="0"/>
            </a:rPr>
            <a:t>50%</a:t>
          </a:r>
        </a:p>
      </dgm:t>
    </dgm:pt>
    <dgm:pt modelId="{4E92AF07-4CF4-4050-AEED-AADC9571CA8A}" type="parTrans" cxnId="{976FF564-24AC-4E70-9BB1-A44F257C7B93}">
      <dgm:prSet/>
      <dgm:spPr/>
      <dgm:t>
        <a:bodyPr/>
        <a:lstStyle/>
        <a:p>
          <a:pPr algn="ctr"/>
          <a:endParaRPr lang="en-US"/>
        </a:p>
      </dgm:t>
    </dgm:pt>
    <dgm:pt modelId="{723451F3-88C3-45A9-915D-D1F00F9BBF52}" type="sibTrans" cxnId="{976FF564-24AC-4E70-9BB1-A44F257C7B93}">
      <dgm:prSet/>
      <dgm:spPr/>
      <dgm:t>
        <a:bodyPr/>
        <a:lstStyle/>
        <a:p>
          <a:pPr algn="ctr"/>
          <a:endParaRPr lang="en-US"/>
        </a:p>
      </dgm:t>
    </dgm:pt>
    <dgm:pt modelId="{FB7525A4-DAC2-468D-BA77-BEABD418F0F7}">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Modified Benefit</a:t>
          </a:r>
        </a:p>
      </dgm:t>
    </dgm:pt>
    <dgm:pt modelId="{16AE1E1D-D87C-44AA-87F4-97EB8F44CB69}" type="parTrans" cxnId="{3920712F-7B76-49AD-937F-9CC46D6AF4E8}">
      <dgm:prSet/>
      <dgm:spPr/>
      <dgm:t>
        <a:bodyPr/>
        <a:lstStyle/>
        <a:p>
          <a:pPr algn="ctr"/>
          <a:endParaRPr lang="en-US"/>
        </a:p>
      </dgm:t>
    </dgm:pt>
    <dgm:pt modelId="{50ED9C16-B855-4C98-BFB3-C6FDA545D41A}" type="sibTrans" cxnId="{3920712F-7B76-49AD-937F-9CC46D6AF4E8}">
      <dgm:prSet/>
      <dgm:spPr/>
      <dgm:t>
        <a:bodyPr/>
        <a:lstStyle/>
        <a:p>
          <a:pPr algn="ctr"/>
          <a:endParaRPr lang="en-US"/>
        </a:p>
      </dgm:t>
    </dgm:pt>
    <dgm:pt modelId="{001938E3-70F6-4C03-B862-0026A0FE83EF}">
      <dgm:prSet phldrT="[Text]"/>
      <dgm:spPr>
        <a:solidFill>
          <a:schemeClr val="tx1">
            <a:lumMod val="95000"/>
            <a:lumOff val="5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$6,291</a:t>
          </a:r>
        </a:p>
      </dgm:t>
    </dgm:pt>
    <dgm:pt modelId="{C3C81667-9809-4EDE-BEBF-2086A818A473}" type="parTrans" cxnId="{9310ABEB-A393-43F4-9107-5EAD24B61EE6}">
      <dgm:prSet/>
      <dgm:spPr/>
      <dgm:t>
        <a:bodyPr/>
        <a:lstStyle/>
        <a:p>
          <a:pPr algn="ctr"/>
          <a:endParaRPr lang="en-US"/>
        </a:p>
      </dgm:t>
    </dgm:pt>
    <dgm:pt modelId="{72FEE956-8D32-4AB0-B5D8-74E3522A0D86}" type="sibTrans" cxnId="{9310ABEB-A393-43F4-9107-5EAD24B61EE6}">
      <dgm:prSet/>
      <dgm:spPr/>
      <dgm:t>
        <a:bodyPr/>
        <a:lstStyle/>
        <a:p>
          <a:pPr algn="ctr"/>
          <a:endParaRPr lang="en-US"/>
        </a:p>
      </dgm:t>
    </dgm:pt>
    <dgm:pt modelId="{CE3D7A05-8358-43F7-B65A-5C42CE36275F}">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$6,532</a:t>
          </a:r>
        </a:p>
      </dgm:t>
    </dgm:pt>
    <dgm:pt modelId="{695938F0-3D67-4E6D-99DF-A4283F9404B5}" type="parTrans" cxnId="{195F70FE-13F2-4833-BE41-7F07942C9D7E}">
      <dgm:prSet/>
      <dgm:spPr/>
      <dgm:t>
        <a:bodyPr/>
        <a:lstStyle/>
        <a:p>
          <a:pPr algn="ctr"/>
          <a:endParaRPr lang="en-US"/>
        </a:p>
      </dgm:t>
    </dgm:pt>
    <dgm:pt modelId="{26EE7BAF-A3C7-43AD-8B96-80C48E25D65F}" type="sibTrans" cxnId="{195F70FE-13F2-4833-BE41-7F07942C9D7E}">
      <dgm:prSet/>
      <dgm:spPr/>
      <dgm:t>
        <a:bodyPr/>
        <a:lstStyle/>
        <a:p>
          <a:pPr algn="ctr"/>
          <a:endParaRPr lang="en-US"/>
        </a:p>
      </dgm:t>
    </dgm:pt>
    <dgm:pt modelId="{C2D08F43-6B5F-48F9-BC22-A6E532687C45}">
      <dgm:prSet phldrT="[Text]"/>
      <dgm:spPr>
        <a:solidFill>
          <a:schemeClr val="tx1">
            <a:lumMod val="95000"/>
            <a:lumOff val="5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$6,291</a:t>
          </a:r>
        </a:p>
      </dgm:t>
    </dgm:pt>
    <dgm:pt modelId="{55A36015-337F-48D5-8B9A-113B6B033513}" type="parTrans" cxnId="{F737B57A-D9FF-4F7C-89EF-4F37710BCDB0}">
      <dgm:prSet/>
      <dgm:spPr/>
      <dgm:t>
        <a:bodyPr/>
        <a:lstStyle/>
        <a:p>
          <a:pPr algn="ctr"/>
          <a:endParaRPr lang="en-US"/>
        </a:p>
      </dgm:t>
    </dgm:pt>
    <dgm:pt modelId="{865C6C53-164B-4F4D-B1B3-27145569EF1D}" type="sibTrans" cxnId="{F737B57A-D9FF-4F7C-89EF-4F37710BCDB0}">
      <dgm:prSet/>
      <dgm:spPr/>
      <dgm:t>
        <a:bodyPr/>
        <a:lstStyle/>
        <a:p>
          <a:pPr algn="ctr"/>
          <a:endParaRPr lang="en-US"/>
        </a:p>
      </dgm:t>
    </dgm:pt>
    <dgm:pt modelId="{E11857A5-CA6F-4C8D-A46D-C81F8AE6C9A3}">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$4,899</a:t>
          </a:r>
        </a:p>
      </dgm:t>
    </dgm:pt>
    <dgm:pt modelId="{901FE67E-6C93-4F6C-AC31-86E737D9E419}" type="parTrans" cxnId="{5EDDFC56-F946-4912-BF80-AC2976E7BA01}">
      <dgm:prSet/>
      <dgm:spPr/>
      <dgm:t>
        <a:bodyPr/>
        <a:lstStyle/>
        <a:p>
          <a:pPr algn="ctr"/>
          <a:endParaRPr lang="en-US"/>
        </a:p>
      </dgm:t>
    </dgm:pt>
    <dgm:pt modelId="{15A04F75-F61E-4C3B-8867-9CECA490FD5C}" type="sibTrans" cxnId="{5EDDFC56-F946-4912-BF80-AC2976E7BA01}">
      <dgm:prSet/>
      <dgm:spPr/>
      <dgm:t>
        <a:bodyPr/>
        <a:lstStyle/>
        <a:p>
          <a:pPr algn="ctr"/>
          <a:endParaRPr lang="en-US"/>
        </a:p>
      </dgm:t>
    </dgm:pt>
    <dgm:pt modelId="{45787A6A-3023-4ECC-8DCC-72B9E9A8B0D3}">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75%</a:t>
          </a:r>
        </a:p>
      </dgm:t>
    </dgm:pt>
    <dgm:pt modelId="{DC74BF31-47FC-4321-BB7A-08E18A87D9ED}" type="parTrans" cxnId="{D69A5046-D89B-4389-8809-4C59C84CFE53}">
      <dgm:prSet/>
      <dgm:spPr/>
      <dgm:t>
        <a:bodyPr/>
        <a:lstStyle/>
        <a:p>
          <a:pPr algn="ctr"/>
          <a:endParaRPr lang="en-US"/>
        </a:p>
      </dgm:t>
    </dgm:pt>
    <dgm:pt modelId="{3CB3ADD7-C3C7-450B-A30D-F34F75C3908E}" type="sibTrans" cxnId="{D69A5046-D89B-4389-8809-4C59C84CFE53}">
      <dgm:prSet/>
      <dgm:spPr/>
      <dgm:t>
        <a:bodyPr/>
        <a:lstStyle/>
        <a:p>
          <a:pPr algn="ctr"/>
          <a:endParaRPr lang="en-US"/>
        </a:p>
      </dgm:t>
    </dgm:pt>
    <dgm:pt modelId="{3FD1BFA4-2E98-473A-910D-6D3886789FF4}">
      <dgm:prSet phldrT="[Text]"/>
      <dgm:spPr/>
      <dgm:t>
        <a:bodyPr/>
        <a:lstStyle/>
        <a:p>
          <a:pPr algn="ctr"/>
          <a:r>
            <a:rPr lang="en-US" dirty="0">
              <a:latin typeface="Arial" panose="020B0604020202020204" pitchFamily="34" charset="0"/>
              <a:cs typeface="Arial" panose="020B0604020202020204" pitchFamily="34" charset="0"/>
            </a:rPr>
            <a:t>$3,370</a:t>
          </a:r>
        </a:p>
      </dgm:t>
    </dgm:pt>
    <dgm:pt modelId="{5E96310E-96B7-49ED-BACB-A0363A37CABA}" type="parTrans" cxnId="{D734CC8C-A5B7-489A-931A-82AE0E40564C}">
      <dgm:prSet/>
      <dgm:spPr/>
      <dgm:t>
        <a:bodyPr/>
        <a:lstStyle/>
        <a:p>
          <a:pPr algn="ctr"/>
          <a:endParaRPr lang="en-US"/>
        </a:p>
      </dgm:t>
    </dgm:pt>
    <dgm:pt modelId="{17B27F2E-8AF3-4EB6-8DB9-BA30BC80AB18}" type="sibTrans" cxnId="{D734CC8C-A5B7-489A-931A-82AE0E40564C}">
      <dgm:prSet/>
      <dgm:spPr/>
      <dgm:t>
        <a:bodyPr/>
        <a:lstStyle/>
        <a:p>
          <a:pPr algn="ctr"/>
          <a:endParaRPr lang="en-US"/>
        </a:p>
      </dgm:t>
    </dgm:pt>
    <dgm:pt modelId="{49BB77B6-A0A6-458B-812C-2A0256540A1B}">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Member-Only Benefit</a:t>
          </a:r>
        </a:p>
      </dgm:t>
    </dgm:pt>
    <dgm:pt modelId="{A1456332-DEB8-4204-9964-E98142D30C27}" type="parTrans" cxnId="{3FFB93E0-D811-48F2-9090-63250E05E7C4}">
      <dgm:prSet/>
      <dgm:spPr/>
      <dgm:t>
        <a:bodyPr/>
        <a:lstStyle/>
        <a:p>
          <a:pPr algn="ctr"/>
          <a:endParaRPr lang="en-US"/>
        </a:p>
      </dgm:t>
    </dgm:pt>
    <dgm:pt modelId="{6E5E8035-261E-4E5E-BC61-2B6400D1ADF6}" type="sibTrans" cxnId="{3FFB93E0-D811-48F2-9090-63250E05E7C4}">
      <dgm:prSet/>
      <dgm:spPr/>
      <dgm:t>
        <a:bodyPr/>
        <a:lstStyle/>
        <a:p>
          <a:pPr algn="ctr"/>
          <a:endParaRPr lang="en-US"/>
        </a:p>
      </dgm:t>
    </dgm:pt>
    <dgm:pt modelId="{1092F0A6-6455-484C-BD7F-F893BC4A86A6}">
      <dgm:prSet phldrT="[Text]"/>
      <dgm:spPr/>
      <dgm:t>
        <a:bodyPr/>
        <a:lstStyle/>
        <a:p>
          <a:pPr algn="ctr"/>
          <a:r>
            <a:rPr lang="en-US" dirty="0">
              <a:latin typeface="Arial" panose="020B0604020202020204" pitchFamily="34" charset="0"/>
              <a:cs typeface="Arial" panose="020B0604020202020204" pitchFamily="34" charset="0"/>
            </a:rPr>
            <a:t>$7,131</a:t>
          </a:r>
        </a:p>
      </dgm:t>
    </dgm:pt>
    <dgm:pt modelId="{ABE5347F-9A25-4C0A-A33E-7DCE25F1B8E6}" type="parTrans" cxnId="{62D60A68-24E2-403F-A8AC-057F76410DCE}">
      <dgm:prSet/>
      <dgm:spPr/>
      <dgm:t>
        <a:bodyPr/>
        <a:lstStyle/>
        <a:p>
          <a:pPr algn="ctr"/>
          <a:endParaRPr lang="en-US"/>
        </a:p>
      </dgm:t>
    </dgm:pt>
    <dgm:pt modelId="{35AB5C9D-FC8F-476F-BEAE-39173954047B}" type="sibTrans" cxnId="{62D60A68-24E2-403F-A8AC-057F76410DCE}">
      <dgm:prSet/>
      <dgm:spPr/>
      <dgm:t>
        <a:bodyPr/>
        <a:lstStyle/>
        <a:p>
          <a:pPr algn="ctr"/>
          <a:endParaRPr lang="en-US"/>
        </a:p>
      </dgm:t>
    </dgm:pt>
    <dgm:pt modelId="{E0E64198-9AEF-4949-99B4-7DAFEAD9A863}">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Option factor</a:t>
          </a:r>
        </a:p>
      </dgm:t>
    </dgm:pt>
    <dgm:pt modelId="{8D0124FB-A22F-4BD9-9A83-C46000E05E64}" type="parTrans" cxnId="{655D99F9-5507-4623-A44A-598293D3C5A4}">
      <dgm:prSet/>
      <dgm:spPr/>
      <dgm:t>
        <a:bodyPr/>
        <a:lstStyle/>
        <a:p>
          <a:pPr algn="ctr"/>
          <a:endParaRPr lang="en-US"/>
        </a:p>
      </dgm:t>
    </dgm:pt>
    <dgm:pt modelId="{69B69DFF-C273-486B-B526-8989479F40E5}" type="sibTrans" cxnId="{655D99F9-5507-4623-A44A-598293D3C5A4}">
      <dgm:prSet/>
      <dgm:spPr/>
      <dgm:t>
        <a:bodyPr/>
        <a:lstStyle/>
        <a:p>
          <a:pPr algn="ctr"/>
          <a:endParaRPr lang="en-US"/>
        </a:p>
      </dgm:t>
    </dgm:pt>
    <dgm:pt modelId="{EF1233AC-730E-4E5A-8337-52772ED286F1}">
      <dgm:prSet phldrT="[Text]"/>
      <dgm:spPr>
        <a:solidFill>
          <a:schemeClr val="tx1">
            <a:lumMod val="95000"/>
            <a:lumOff val="5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0.8822</a:t>
          </a:r>
        </a:p>
      </dgm:t>
    </dgm:pt>
    <dgm:pt modelId="{BF6C60D5-AD1D-49F0-9429-EA48A21AD250}" type="parTrans" cxnId="{6E2E99E7-9E91-4129-BAAD-17E0E3FA4483}">
      <dgm:prSet/>
      <dgm:spPr/>
      <dgm:t>
        <a:bodyPr/>
        <a:lstStyle/>
        <a:p>
          <a:pPr algn="ctr"/>
          <a:endParaRPr lang="en-US"/>
        </a:p>
      </dgm:t>
    </dgm:pt>
    <dgm:pt modelId="{EB513BD2-4F84-44DE-84D1-2B40C462FED9}" type="sibTrans" cxnId="{6E2E99E7-9E91-4129-BAAD-17E0E3FA4483}">
      <dgm:prSet/>
      <dgm:spPr/>
      <dgm:t>
        <a:bodyPr/>
        <a:lstStyle/>
        <a:p>
          <a:pPr algn="ctr"/>
          <a:endParaRPr lang="en-US"/>
        </a:p>
      </dgm:t>
    </dgm:pt>
    <dgm:pt modelId="{59D72E25-D595-4EEE-8734-C8126172ABE4}">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0.9160</a:t>
          </a:r>
        </a:p>
      </dgm:t>
    </dgm:pt>
    <dgm:pt modelId="{433DB2D3-6E6A-4217-A095-7E966BF9A66B}" type="parTrans" cxnId="{3E6964BE-27A7-4E4B-A8ED-2E6A4A6BD72F}">
      <dgm:prSet/>
      <dgm:spPr/>
      <dgm:t>
        <a:bodyPr/>
        <a:lstStyle/>
        <a:p>
          <a:pPr algn="ctr"/>
          <a:endParaRPr lang="en-US"/>
        </a:p>
      </dgm:t>
    </dgm:pt>
    <dgm:pt modelId="{6CA23761-B30C-4A6E-A07C-FE964416A7E6}" type="sibTrans" cxnId="{3E6964BE-27A7-4E4B-A8ED-2E6A4A6BD72F}">
      <dgm:prSet/>
      <dgm:spPr/>
      <dgm:t>
        <a:bodyPr/>
        <a:lstStyle/>
        <a:p>
          <a:pPr algn="ctr"/>
          <a:endParaRPr lang="en-US"/>
        </a:p>
      </dgm:t>
    </dgm:pt>
    <dgm:pt modelId="{3DE54DCA-1FBA-4724-83A4-B6638D294F0E}">
      <dgm:prSet phldrT="[Text]"/>
      <dgm:spPr/>
      <dgm:t>
        <a:bodyPr/>
        <a:lstStyle/>
        <a:p>
          <a:pPr algn="ctr"/>
          <a:r>
            <a:rPr lang="en-US" dirty="0">
              <a:latin typeface="Arial" panose="020B0604020202020204" pitchFamily="34" charset="0"/>
              <a:cs typeface="Arial" panose="020B0604020202020204" pitchFamily="34" charset="0"/>
            </a:rPr>
            <a:t>0.9451</a:t>
          </a:r>
        </a:p>
      </dgm:t>
    </dgm:pt>
    <dgm:pt modelId="{56E7E8EB-4F40-43CC-A14B-509C54D4C756}" type="parTrans" cxnId="{DC818DE8-AD74-4CE0-8405-02AE0A380587}">
      <dgm:prSet/>
      <dgm:spPr/>
      <dgm:t>
        <a:bodyPr/>
        <a:lstStyle/>
        <a:p>
          <a:pPr algn="ctr"/>
          <a:endParaRPr lang="en-US"/>
        </a:p>
      </dgm:t>
    </dgm:pt>
    <dgm:pt modelId="{6B252CE7-06AA-45D1-9216-6BDEE7127CE3}" type="sibTrans" cxnId="{DC818DE8-AD74-4CE0-8405-02AE0A380587}">
      <dgm:prSet/>
      <dgm:spPr/>
      <dgm:t>
        <a:bodyPr/>
        <a:lstStyle/>
        <a:p>
          <a:pPr algn="ctr"/>
          <a:endParaRPr lang="en-US"/>
        </a:p>
      </dgm:t>
    </dgm:pt>
    <dgm:pt modelId="{3A318B60-275D-437D-82B6-6842B3E3AADB}">
      <dgm:prSet phldrT="[Text]"/>
      <dgm:spPr/>
      <dgm:t>
        <a:bodyPr/>
        <a:lstStyle/>
        <a:p>
          <a:pPr algn="ctr"/>
          <a:r>
            <a:rPr lang="en-US" dirty="0">
              <a:latin typeface="Arial" panose="020B0604020202020204" pitchFamily="34" charset="0"/>
              <a:cs typeface="Arial" panose="020B0604020202020204" pitchFamily="34" charset="0"/>
            </a:rPr>
            <a:t>$6,740</a:t>
          </a:r>
        </a:p>
      </dgm:t>
    </dgm:pt>
    <dgm:pt modelId="{113DA78F-A152-46ED-A15B-FC28FF4A4BFD}" type="sibTrans" cxnId="{41AC9E80-7E73-48D9-86A4-703E7D8FC7C9}">
      <dgm:prSet/>
      <dgm:spPr/>
      <dgm:t>
        <a:bodyPr/>
        <a:lstStyle/>
        <a:p>
          <a:pPr algn="ctr"/>
          <a:endParaRPr lang="en-US"/>
        </a:p>
      </dgm:t>
    </dgm:pt>
    <dgm:pt modelId="{7DAD7309-F964-4598-B5ED-C32511425968}" type="parTrans" cxnId="{41AC9E80-7E73-48D9-86A4-703E7D8FC7C9}">
      <dgm:prSet/>
      <dgm:spPr/>
      <dgm:t>
        <a:bodyPr/>
        <a:lstStyle/>
        <a:p>
          <a:pPr algn="ctr"/>
          <a:endParaRPr lang="en-US"/>
        </a:p>
      </dgm:t>
    </dgm:pt>
    <dgm:pt modelId="{9ECBF025-0C89-4D37-82DF-8B2289475383}">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Beneficiary benefit</a:t>
          </a:r>
        </a:p>
      </dgm:t>
    </dgm:pt>
    <dgm:pt modelId="{0ECB8B35-02CA-49B8-81E0-D5611147B98E}" type="sibTrans" cxnId="{4F08A8FA-1EBE-4FEB-8C16-DB311894B95F}">
      <dgm:prSet/>
      <dgm:spPr/>
      <dgm:t>
        <a:bodyPr/>
        <a:lstStyle/>
        <a:p>
          <a:pPr algn="ctr"/>
          <a:endParaRPr lang="en-US"/>
        </a:p>
      </dgm:t>
    </dgm:pt>
    <dgm:pt modelId="{CE747C17-23E8-4342-8156-D441DB759D59}" type="parTrans" cxnId="{4F08A8FA-1EBE-4FEB-8C16-DB311894B95F}">
      <dgm:prSet/>
      <dgm:spPr/>
      <dgm:t>
        <a:bodyPr/>
        <a:lstStyle/>
        <a:p>
          <a:pPr algn="ctr"/>
          <a:endParaRPr lang="en-US"/>
        </a:p>
      </dgm:t>
    </dgm:pt>
    <dgm:pt modelId="{E9E36F8E-A850-4EA0-8953-E54399DEF061}" type="pres">
      <dgm:prSet presAssocID="{08CB4BF3-C3F4-4465-B8C3-A338F03B42E3}" presName="theList" presStyleCnt="0">
        <dgm:presLayoutVars>
          <dgm:dir/>
          <dgm:animLvl val="lvl"/>
          <dgm:resizeHandles val="exact"/>
        </dgm:presLayoutVars>
      </dgm:prSet>
      <dgm:spPr/>
    </dgm:pt>
    <dgm:pt modelId="{8A1EA2ED-288B-4A0A-9F51-51012876762D}" type="pres">
      <dgm:prSet presAssocID="{49BB77B6-A0A6-458B-812C-2A0256540A1B}" presName="compNode" presStyleCnt="0"/>
      <dgm:spPr/>
    </dgm:pt>
    <dgm:pt modelId="{696560EB-7E26-4998-90E7-2109DF24E68B}" type="pres">
      <dgm:prSet presAssocID="{49BB77B6-A0A6-458B-812C-2A0256540A1B}" presName="aNode" presStyleLbl="bgShp" presStyleIdx="0" presStyleCnt="5"/>
      <dgm:spPr/>
    </dgm:pt>
    <dgm:pt modelId="{45867B21-7577-4BED-8F98-8CFB966B4EFF}" type="pres">
      <dgm:prSet presAssocID="{49BB77B6-A0A6-458B-812C-2A0256540A1B}" presName="textNode" presStyleLbl="bgShp" presStyleIdx="0" presStyleCnt="5"/>
      <dgm:spPr/>
    </dgm:pt>
    <dgm:pt modelId="{1FB00F66-572C-4B59-B1FA-4A6C7B4DC6B3}" type="pres">
      <dgm:prSet presAssocID="{49BB77B6-A0A6-458B-812C-2A0256540A1B}" presName="compChildNode" presStyleCnt="0"/>
      <dgm:spPr/>
    </dgm:pt>
    <dgm:pt modelId="{6D286DE7-69D1-430E-814D-B58265EC95CA}" type="pres">
      <dgm:prSet presAssocID="{49BB77B6-A0A6-458B-812C-2A0256540A1B}" presName="theInnerList" presStyleCnt="0"/>
      <dgm:spPr/>
    </dgm:pt>
    <dgm:pt modelId="{E85E3BB0-C6A2-4441-93AD-83DDDDBB771C}" type="pres">
      <dgm:prSet presAssocID="{1092F0A6-6455-484C-BD7F-F893BC4A86A6}" presName="childNode" presStyleLbl="node1" presStyleIdx="0" presStyleCnt="13">
        <dgm:presLayoutVars>
          <dgm:bulletEnabled val="1"/>
        </dgm:presLayoutVars>
      </dgm:prSet>
      <dgm:spPr/>
    </dgm:pt>
    <dgm:pt modelId="{E064E631-AF33-4755-B264-0891464E6A28}" type="pres">
      <dgm:prSet presAssocID="{49BB77B6-A0A6-458B-812C-2A0256540A1B}" presName="aSpace" presStyleCnt="0"/>
      <dgm:spPr/>
    </dgm:pt>
    <dgm:pt modelId="{4A21EED2-2CA3-4DBA-97B0-F3B8CD47C26A}" type="pres">
      <dgm:prSet presAssocID="{37599491-A9D0-4506-B8DA-365F8950E735}" presName="compNode" presStyleCnt="0"/>
      <dgm:spPr/>
    </dgm:pt>
    <dgm:pt modelId="{94008D43-ED20-45ED-AA11-E2065F35D41D}" type="pres">
      <dgm:prSet presAssocID="{37599491-A9D0-4506-B8DA-365F8950E735}" presName="aNode" presStyleLbl="bgShp" presStyleIdx="1" presStyleCnt="5"/>
      <dgm:spPr/>
    </dgm:pt>
    <dgm:pt modelId="{2B4A4BBF-66AF-402F-9CC8-1851028A536E}" type="pres">
      <dgm:prSet presAssocID="{37599491-A9D0-4506-B8DA-365F8950E735}" presName="textNode" presStyleLbl="bgShp" presStyleIdx="1" presStyleCnt="5"/>
      <dgm:spPr/>
    </dgm:pt>
    <dgm:pt modelId="{8AA5D478-F0B5-4368-9C50-2EFDE5133EDA}" type="pres">
      <dgm:prSet presAssocID="{37599491-A9D0-4506-B8DA-365F8950E735}" presName="compChildNode" presStyleCnt="0"/>
      <dgm:spPr/>
    </dgm:pt>
    <dgm:pt modelId="{8E295ECE-0806-4436-8A26-6816A495EE2C}" type="pres">
      <dgm:prSet presAssocID="{37599491-A9D0-4506-B8DA-365F8950E735}" presName="theInnerList" presStyleCnt="0"/>
      <dgm:spPr/>
    </dgm:pt>
    <dgm:pt modelId="{11B753AE-1C84-4796-8395-A51A445A7D64}" type="pres">
      <dgm:prSet presAssocID="{1079568F-C499-4B46-9C68-2FEDFA81644E}" presName="childNode" presStyleLbl="node1" presStyleIdx="1" presStyleCnt="13">
        <dgm:presLayoutVars>
          <dgm:bulletEnabled val="1"/>
        </dgm:presLayoutVars>
      </dgm:prSet>
      <dgm:spPr/>
    </dgm:pt>
    <dgm:pt modelId="{6A772973-8998-4877-9A16-1C9335685246}" type="pres">
      <dgm:prSet presAssocID="{1079568F-C499-4B46-9C68-2FEDFA81644E}" presName="aSpace2" presStyleCnt="0"/>
      <dgm:spPr/>
    </dgm:pt>
    <dgm:pt modelId="{94169B40-BA80-4D88-AF18-2C2183F7807A}" type="pres">
      <dgm:prSet presAssocID="{45787A6A-3023-4ECC-8DCC-72B9E9A8B0D3}" presName="childNode" presStyleLbl="node1" presStyleIdx="2" presStyleCnt="13">
        <dgm:presLayoutVars>
          <dgm:bulletEnabled val="1"/>
        </dgm:presLayoutVars>
      </dgm:prSet>
      <dgm:spPr/>
    </dgm:pt>
    <dgm:pt modelId="{4E71F44C-E73E-49B3-B3D9-108A8496929F}" type="pres">
      <dgm:prSet presAssocID="{45787A6A-3023-4ECC-8DCC-72B9E9A8B0D3}" presName="aSpace2" presStyleCnt="0"/>
      <dgm:spPr/>
    </dgm:pt>
    <dgm:pt modelId="{4618ABCE-F171-42AE-BDDE-28EE75176024}" type="pres">
      <dgm:prSet presAssocID="{57C58F24-B749-42B3-8853-4420371E79C3}" presName="childNode" presStyleLbl="node1" presStyleIdx="3" presStyleCnt="13">
        <dgm:presLayoutVars>
          <dgm:bulletEnabled val="1"/>
        </dgm:presLayoutVars>
      </dgm:prSet>
      <dgm:spPr/>
    </dgm:pt>
    <dgm:pt modelId="{F815B124-8B3D-44F6-B3B6-B7729F001F5F}" type="pres">
      <dgm:prSet presAssocID="{37599491-A9D0-4506-B8DA-365F8950E735}" presName="aSpace" presStyleCnt="0"/>
      <dgm:spPr/>
    </dgm:pt>
    <dgm:pt modelId="{0809E65A-B26B-415B-8D17-4D47CCF09B37}" type="pres">
      <dgm:prSet presAssocID="{E0E64198-9AEF-4949-99B4-7DAFEAD9A863}" presName="compNode" presStyleCnt="0"/>
      <dgm:spPr/>
    </dgm:pt>
    <dgm:pt modelId="{744C3D2A-CBB4-449A-9779-4B583009BB45}" type="pres">
      <dgm:prSet presAssocID="{E0E64198-9AEF-4949-99B4-7DAFEAD9A863}" presName="aNode" presStyleLbl="bgShp" presStyleIdx="2" presStyleCnt="5"/>
      <dgm:spPr/>
    </dgm:pt>
    <dgm:pt modelId="{B70736BA-A187-42CD-9BB2-C1BC487D282A}" type="pres">
      <dgm:prSet presAssocID="{E0E64198-9AEF-4949-99B4-7DAFEAD9A863}" presName="textNode" presStyleLbl="bgShp" presStyleIdx="2" presStyleCnt="5"/>
      <dgm:spPr/>
    </dgm:pt>
    <dgm:pt modelId="{E1A61664-A82C-43E4-A63D-285AED86194D}" type="pres">
      <dgm:prSet presAssocID="{E0E64198-9AEF-4949-99B4-7DAFEAD9A863}" presName="compChildNode" presStyleCnt="0"/>
      <dgm:spPr/>
    </dgm:pt>
    <dgm:pt modelId="{8DFC2DDA-9EE4-4EFF-917F-FD3A65A86CEC}" type="pres">
      <dgm:prSet presAssocID="{E0E64198-9AEF-4949-99B4-7DAFEAD9A863}" presName="theInnerList" presStyleCnt="0"/>
      <dgm:spPr/>
    </dgm:pt>
    <dgm:pt modelId="{9344D967-2D5D-4255-800C-48A0E878231C}" type="pres">
      <dgm:prSet presAssocID="{EF1233AC-730E-4E5A-8337-52772ED286F1}" presName="childNode" presStyleLbl="node1" presStyleIdx="4" presStyleCnt="13">
        <dgm:presLayoutVars>
          <dgm:bulletEnabled val="1"/>
        </dgm:presLayoutVars>
      </dgm:prSet>
      <dgm:spPr/>
    </dgm:pt>
    <dgm:pt modelId="{E283328C-B463-4771-8B37-E136F5FCB6E2}" type="pres">
      <dgm:prSet presAssocID="{EF1233AC-730E-4E5A-8337-52772ED286F1}" presName="aSpace2" presStyleCnt="0"/>
      <dgm:spPr/>
    </dgm:pt>
    <dgm:pt modelId="{777C033E-3E0B-4CAF-AAC3-B09701DF70BF}" type="pres">
      <dgm:prSet presAssocID="{59D72E25-D595-4EEE-8734-C8126172ABE4}" presName="childNode" presStyleLbl="node1" presStyleIdx="5" presStyleCnt="13">
        <dgm:presLayoutVars>
          <dgm:bulletEnabled val="1"/>
        </dgm:presLayoutVars>
      </dgm:prSet>
      <dgm:spPr/>
    </dgm:pt>
    <dgm:pt modelId="{E7F82AAE-73FF-46DB-8BD4-41CD28DC7E91}" type="pres">
      <dgm:prSet presAssocID="{59D72E25-D595-4EEE-8734-C8126172ABE4}" presName="aSpace2" presStyleCnt="0"/>
      <dgm:spPr/>
    </dgm:pt>
    <dgm:pt modelId="{A88D2C68-33C2-4A6C-B4AD-FCECAE1CE6B4}" type="pres">
      <dgm:prSet presAssocID="{3DE54DCA-1FBA-4724-83A4-B6638D294F0E}" presName="childNode" presStyleLbl="node1" presStyleIdx="6" presStyleCnt="13">
        <dgm:presLayoutVars>
          <dgm:bulletEnabled val="1"/>
        </dgm:presLayoutVars>
      </dgm:prSet>
      <dgm:spPr/>
    </dgm:pt>
    <dgm:pt modelId="{FC253C93-46E9-461C-B1F8-A8F39D9D5336}" type="pres">
      <dgm:prSet presAssocID="{E0E64198-9AEF-4949-99B4-7DAFEAD9A863}" presName="aSpace" presStyleCnt="0"/>
      <dgm:spPr/>
    </dgm:pt>
    <dgm:pt modelId="{F6F341F2-0803-4171-913A-DED643CCD128}" type="pres">
      <dgm:prSet presAssocID="{FB7525A4-DAC2-468D-BA77-BEABD418F0F7}" presName="compNode" presStyleCnt="0"/>
      <dgm:spPr/>
    </dgm:pt>
    <dgm:pt modelId="{7877BCE3-6470-4D89-97E2-8E24E1B2E5BD}" type="pres">
      <dgm:prSet presAssocID="{FB7525A4-DAC2-468D-BA77-BEABD418F0F7}" presName="aNode" presStyleLbl="bgShp" presStyleIdx="3" presStyleCnt="5"/>
      <dgm:spPr/>
    </dgm:pt>
    <dgm:pt modelId="{988D390B-3263-41D0-A065-917BB7EEB9EC}" type="pres">
      <dgm:prSet presAssocID="{FB7525A4-DAC2-468D-BA77-BEABD418F0F7}" presName="textNode" presStyleLbl="bgShp" presStyleIdx="3" presStyleCnt="5"/>
      <dgm:spPr/>
    </dgm:pt>
    <dgm:pt modelId="{E2FC422C-03C0-44CA-AB3E-B3ACCD5C56B5}" type="pres">
      <dgm:prSet presAssocID="{FB7525A4-DAC2-468D-BA77-BEABD418F0F7}" presName="compChildNode" presStyleCnt="0"/>
      <dgm:spPr/>
    </dgm:pt>
    <dgm:pt modelId="{23580E23-CDB2-45C7-8E4D-4C7D730FAE17}" type="pres">
      <dgm:prSet presAssocID="{FB7525A4-DAC2-468D-BA77-BEABD418F0F7}" presName="theInnerList" presStyleCnt="0"/>
      <dgm:spPr/>
    </dgm:pt>
    <dgm:pt modelId="{7B3DA7A7-CED9-4E5A-A296-CB5ACBE7AA42}" type="pres">
      <dgm:prSet presAssocID="{001938E3-70F6-4C03-B862-0026A0FE83EF}" presName="childNode" presStyleLbl="node1" presStyleIdx="7" presStyleCnt="13">
        <dgm:presLayoutVars>
          <dgm:bulletEnabled val="1"/>
        </dgm:presLayoutVars>
      </dgm:prSet>
      <dgm:spPr/>
    </dgm:pt>
    <dgm:pt modelId="{35F2B187-F28B-4048-95D7-1B5A29A167B7}" type="pres">
      <dgm:prSet presAssocID="{001938E3-70F6-4C03-B862-0026A0FE83EF}" presName="aSpace2" presStyleCnt="0"/>
      <dgm:spPr/>
    </dgm:pt>
    <dgm:pt modelId="{EBA9A47B-91D4-49BC-A821-76E3C55A5C8D}" type="pres">
      <dgm:prSet presAssocID="{CE3D7A05-8358-43F7-B65A-5C42CE36275F}" presName="childNode" presStyleLbl="node1" presStyleIdx="8" presStyleCnt="13">
        <dgm:presLayoutVars>
          <dgm:bulletEnabled val="1"/>
        </dgm:presLayoutVars>
      </dgm:prSet>
      <dgm:spPr/>
    </dgm:pt>
    <dgm:pt modelId="{74E5F9AE-B42A-4D4B-A4AB-8FC3D9B34AD3}" type="pres">
      <dgm:prSet presAssocID="{CE3D7A05-8358-43F7-B65A-5C42CE36275F}" presName="aSpace2" presStyleCnt="0"/>
      <dgm:spPr/>
    </dgm:pt>
    <dgm:pt modelId="{AE3DEA54-9DED-4300-8B72-C7285DE42991}" type="pres">
      <dgm:prSet presAssocID="{3A318B60-275D-437D-82B6-6842B3E3AADB}" presName="childNode" presStyleLbl="node1" presStyleIdx="9" presStyleCnt="13">
        <dgm:presLayoutVars>
          <dgm:bulletEnabled val="1"/>
        </dgm:presLayoutVars>
      </dgm:prSet>
      <dgm:spPr/>
    </dgm:pt>
    <dgm:pt modelId="{733C3CC8-8757-4D0C-9CD9-FA530392DA70}" type="pres">
      <dgm:prSet presAssocID="{FB7525A4-DAC2-468D-BA77-BEABD418F0F7}" presName="aSpace" presStyleCnt="0"/>
      <dgm:spPr/>
    </dgm:pt>
    <dgm:pt modelId="{155F8FA2-0CA0-48ED-9D1C-CBFA021E40E3}" type="pres">
      <dgm:prSet presAssocID="{9ECBF025-0C89-4D37-82DF-8B2289475383}" presName="compNode" presStyleCnt="0"/>
      <dgm:spPr/>
    </dgm:pt>
    <dgm:pt modelId="{120F32C7-5D10-4D65-925A-2CC36230FF1F}" type="pres">
      <dgm:prSet presAssocID="{9ECBF025-0C89-4D37-82DF-8B2289475383}" presName="aNode" presStyleLbl="bgShp" presStyleIdx="4" presStyleCnt="5"/>
      <dgm:spPr/>
    </dgm:pt>
    <dgm:pt modelId="{BF162BC8-F8A8-47BE-A674-F48E357A4ED6}" type="pres">
      <dgm:prSet presAssocID="{9ECBF025-0C89-4D37-82DF-8B2289475383}" presName="textNode" presStyleLbl="bgShp" presStyleIdx="4" presStyleCnt="5"/>
      <dgm:spPr/>
    </dgm:pt>
    <dgm:pt modelId="{C108DE69-BF36-49B8-B505-656A75C6F4D7}" type="pres">
      <dgm:prSet presAssocID="{9ECBF025-0C89-4D37-82DF-8B2289475383}" presName="compChildNode" presStyleCnt="0"/>
      <dgm:spPr/>
    </dgm:pt>
    <dgm:pt modelId="{03DC8361-6432-4901-B48A-44669F400603}" type="pres">
      <dgm:prSet presAssocID="{9ECBF025-0C89-4D37-82DF-8B2289475383}" presName="theInnerList" presStyleCnt="0"/>
      <dgm:spPr/>
    </dgm:pt>
    <dgm:pt modelId="{B4D63B01-47D1-48CC-9B93-144E330B4AE9}" type="pres">
      <dgm:prSet presAssocID="{C2D08F43-6B5F-48F9-BC22-A6E532687C45}" presName="childNode" presStyleLbl="node1" presStyleIdx="10" presStyleCnt="13">
        <dgm:presLayoutVars>
          <dgm:bulletEnabled val="1"/>
        </dgm:presLayoutVars>
      </dgm:prSet>
      <dgm:spPr/>
    </dgm:pt>
    <dgm:pt modelId="{E5F26D33-6D07-4F2D-AAAB-1B3DCC24A400}" type="pres">
      <dgm:prSet presAssocID="{C2D08F43-6B5F-48F9-BC22-A6E532687C45}" presName="aSpace2" presStyleCnt="0"/>
      <dgm:spPr/>
    </dgm:pt>
    <dgm:pt modelId="{9B1E7862-26F9-45B0-9513-D8316189E1C2}" type="pres">
      <dgm:prSet presAssocID="{E11857A5-CA6F-4C8D-A46D-C81F8AE6C9A3}" presName="childNode" presStyleLbl="node1" presStyleIdx="11" presStyleCnt="13">
        <dgm:presLayoutVars>
          <dgm:bulletEnabled val="1"/>
        </dgm:presLayoutVars>
      </dgm:prSet>
      <dgm:spPr/>
    </dgm:pt>
    <dgm:pt modelId="{8DB0159D-8EA4-46A7-AD81-EC4CE6A5628A}" type="pres">
      <dgm:prSet presAssocID="{E11857A5-CA6F-4C8D-A46D-C81F8AE6C9A3}" presName="aSpace2" presStyleCnt="0"/>
      <dgm:spPr/>
    </dgm:pt>
    <dgm:pt modelId="{AB5FBF1E-F0B2-4AE0-9FB0-AEF1BE001153}" type="pres">
      <dgm:prSet presAssocID="{3FD1BFA4-2E98-473A-910D-6D3886789FF4}" presName="childNode" presStyleLbl="node1" presStyleIdx="12" presStyleCnt="13">
        <dgm:presLayoutVars>
          <dgm:bulletEnabled val="1"/>
        </dgm:presLayoutVars>
      </dgm:prSet>
      <dgm:spPr/>
    </dgm:pt>
  </dgm:ptLst>
  <dgm:cxnLst>
    <dgm:cxn modelId="{E3905305-CA0D-4ABC-B83A-E3CB3AEE5254}" type="presOf" srcId="{E11857A5-CA6F-4C8D-A46D-C81F8AE6C9A3}" destId="{9B1E7862-26F9-45B0-9513-D8316189E1C2}" srcOrd="0" destOrd="0" presId="urn:microsoft.com/office/officeart/2005/8/layout/lProcess2"/>
    <dgm:cxn modelId="{777DD31B-BE10-4DFF-A0BA-17DF96F7720C}" type="presOf" srcId="{C2D08F43-6B5F-48F9-BC22-A6E532687C45}" destId="{B4D63B01-47D1-48CC-9B93-144E330B4AE9}" srcOrd="0" destOrd="0" presId="urn:microsoft.com/office/officeart/2005/8/layout/lProcess2"/>
    <dgm:cxn modelId="{B2B8C828-4DA1-4D63-8C3F-5CFD2F1510FA}" type="presOf" srcId="{37599491-A9D0-4506-B8DA-365F8950E735}" destId="{94008D43-ED20-45ED-AA11-E2065F35D41D}" srcOrd="0" destOrd="0" presId="urn:microsoft.com/office/officeart/2005/8/layout/lProcess2"/>
    <dgm:cxn modelId="{C771B72C-9C41-43AE-8E9B-7F363412C58C}" type="presOf" srcId="{FB7525A4-DAC2-468D-BA77-BEABD418F0F7}" destId="{7877BCE3-6470-4D89-97E2-8E24E1B2E5BD}" srcOrd="0" destOrd="0" presId="urn:microsoft.com/office/officeart/2005/8/layout/lProcess2"/>
    <dgm:cxn modelId="{3920712F-7B76-49AD-937F-9CC46D6AF4E8}" srcId="{08CB4BF3-C3F4-4465-B8C3-A338F03B42E3}" destId="{FB7525A4-DAC2-468D-BA77-BEABD418F0F7}" srcOrd="3" destOrd="0" parTransId="{16AE1E1D-D87C-44AA-87F4-97EB8F44CB69}" sibTransId="{50ED9C16-B855-4C98-BFB3-C6FDA545D41A}"/>
    <dgm:cxn modelId="{A5C47132-05C7-4626-8E48-87A98895CDAA}" type="presOf" srcId="{9ECBF025-0C89-4D37-82DF-8B2289475383}" destId="{120F32C7-5D10-4D65-925A-2CC36230FF1F}" srcOrd="0" destOrd="0" presId="urn:microsoft.com/office/officeart/2005/8/layout/lProcess2"/>
    <dgm:cxn modelId="{38E53238-0E2D-4464-8E61-32E5E2BAEF12}" srcId="{08CB4BF3-C3F4-4465-B8C3-A338F03B42E3}" destId="{37599491-A9D0-4506-B8DA-365F8950E735}" srcOrd="1" destOrd="0" parTransId="{29460077-A4D7-46AB-BBEC-8596D34451B8}" sibTransId="{73A5B662-8700-4FE3-8130-4E4EAD5C70B3}"/>
    <dgm:cxn modelId="{EBBA063A-F0C3-4440-BF2F-C3089929B5DB}" type="presOf" srcId="{E0E64198-9AEF-4949-99B4-7DAFEAD9A863}" destId="{B70736BA-A187-42CD-9BB2-C1BC487D282A}" srcOrd="1" destOrd="0" presId="urn:microsoft.com/office/officeart/2005/8/layout/lProcess2"/>
    <dgm:cxn modelId="{976FF564-24AC-4E70-9BB1-A44F257C7B93}" srcId="{37599491-A9D0-4506-B8DA-365F8950E735}" destId="{57C58F24-B749-42B3-8853-4420371E79C3}" srcOrd="2" destOrd="0" parTransId="{4E92AF07-4CF4-4050-AEED-AADC9571CA8A}" sibTransId="{723451F3-88C3-45A9-915D-D1F00F9BBF52}"/>
    <dgm:cxn modelId="{D69A5046-D89B-4389-8809-4C59C84CFE53}" srcId="{37599491-A9D0-4506-B8DA-365F8950E735}" destId="{45787A6A-3023-4ECC-8DCC-72B9E9A8B0D3}" srcOrd="1" destOrd="0" parTransId="{DC74BF31-47FC-4321-BB7A-08E18A87D9ED}" sibTransId="{3CB3ADD7-C3C7-450B-A30D-F34F75C3908E}"/>
    <dgm:cxn modelId="{62D60A68-24E2-403F-A8AC-057F76410DCE}" srcId="{49BB77B6-A0A6-458B-812C-2A0256540A1B}" destId="{1092F0A6-6455-484C-BD7F-F893BC4A86A6}" srcOrd="0" destOrd="0" parTransId="{ABE5347F-9A25-4C0A-A33E-7DCE25F1B8E6}" sibTransId="{35AB5C9D-FC8F-476F-BEAE-39173954047B}"/>
    <dgm:cxn modelId="{9A3E134A-F87F-4F45-A86C-DC6DDF9685AA}" type="presOf" srcId="{3A318B60-275D-437D-82B6-6842B3E3AADB}" destId="{AE3DEA54-9DED-4300-8B72-C7285DE42991}" srcOrd="0" destOrd="0" presId="urn:microsoft.com/office/officeart/2005/8/layout/lProcess2"/>
    <dgm:cxn modelId="{B53A304A-77D3-4217-9AAB-F4AD5904ABA9}" type="presOf" srcId="{3FD1BFA4-2E98-473A-910D-6D3886789FF4}" destId="{AB5FBF1E-F0B2-4AE0-9FB0-AEF1BE001153}" srcOrd="0" destOrd="0" presId="urn:microsoft.com/office/officeart/2005/8/layout/lProcess2"/>
    <dgm:cxn modelId="{9B7A1152-9052-4268-93A8-D82B532DA6F8}" type="presOf" srcId="{49BB77B6-A0A6-458B-812C-2A0256540A1B}" destId="{45867B21-7577-4BED-8F98-8CFB966B4EFF}" srcOrd="1" destOrd="0" presId="urn:microsoft.com/office/officeart/2005/8/layout/lProcess2"/>
    <dgm:cxn modelId="{5EDDFC56-F946-4912-BF80-AC2976E7BA01}" srcId="{9ECBF025-0C89-4D37-82DF-8B2289475383}" destId="{E11857A5-CA6F-4C8D-A46D-C81F8AE6C9A3}" srcOrd="1" destOrd="0" parTransId="{901FE67E-6C93-4F6C-AC31-86E737D9E419}" sibTransId="{15A04F75-F61E-4C3B-8867-9CECA490FD5C}"/>
    <dgm:cxn modelId="{13281577-F944-41FF-876A-6574F46D04E9}" type="presOf" srcId="{08CB4BF3-C3F4-4465-B8C3-A338F03B42E3}" destId="{E9E36F8E-A850-4EA0-8953-E54399DEF061}" srcOrd="0" destOrd="0" presId="urn:microsoft.com/office/officeart/2005/8/layout/lProcess2"/>
    <dgm:cxn modelId="{F737B57A-D9FF-4F7C-89EF-4F37710BCDB0}" srcId="{9ECBF025-0C89-4D37-82DF-8B2289475383}" destId="{C2D08F43-6B5F-48F9-BC22-A6E532687C45}" srcOrd="0" destOrd="0" parTransId="{55A36015-337F-48D5-8B9A-113B6B033513}" sibTransId="{865C6C53-164B-4F4D-B1B3-27145569EF1D}"/>
    <dgm:cxn modelId="{41AC9E80-7E73-48D9-86A4-703E7D8FC7C9}" srcId="{FB7525A4-DAC2-468D-BA77-BEABD418F0F7}" destId="{3A318B60-275D-437D-82B6-6842B3E3AADB}" srcOrd="2" destOrd="0" parTransId="{7DAD7309-F964-4598-B5ED-C32511425968}" sibTransId="{113DA78F-A152-46ED-A15B-FC28FF4A4BFD}"/>
    <dgm:cxn modelId="{6A367188-85A7-461D-9825-D3B4626325C0}" type="presOf" srcId="{FB7525A4-DAC2-468D-BA77-BEABD418F0F7}" destId="{988D390B-3263-41D0-A065-917BB7EEB9EC}" srcOrd="1" destOrd="0" presId="urn:microsoft.com/office/officeart/2005/8/layout/lProcess2"/>
    <dgm:cxn modelId="{3268948B-D6D8-44D1-A421-364E4A8E0160}" type="presOf" srcId="{49BB77B6-A0A6-458B-812C-2A0256540A1B}" destId="{696560EB-7E26-4998-90E7-2109DF24E68B}" srcOrd="0" destOrd="0" presId="urn:microsoft.com/office/officeart/2005/8/layout/lProcess2"/>
    <dgm:cxn modelId="{D734CC8C-A5B7-489A-931A-82AE0E40564C}" srcId="{9ECBF025-0C89-4D37-82DF-8B2289475383}" destId="{3FD1BFA4-2E98-473A-910D-6D3886789FF4}" srcOrd="2" destOrd="0" parTransId="{5E96310E-96B7-49ED-BACB-A0363A37CABA}" sibTransId="{17B27F2E-8AF3-4EB6-8DB9-BA30BC80AB18}"/>
    <dgm:cxn modelId="{035AC390-0A61-4FB7-A112-D851BCB95FEC}" type="presOf" srcId="{57C58F24-B749-42B3-8853-4420371E79C3}" destId="{4618ABCE-F171-42AE-BDDE-28EE75176024}" srcOrd="0" destOrd="0" presId="urn:microsoft.com/office/officeart/2005/8/layout/lProcess2"/>
    <dgm:cxn modelId="{51C94C95-5C69-473A-8D58-84C25D2F5CB5}" type="presOf" srcId="{9ECBF025-0C89-4D37-82DF-8B2289475383}" destId="{BF162BC8-F8A8-47BE-A674-F48E357A4ED6}" srcOrd="1" destOrd="0" presId="urn:microsoft.com/office/officeart/2005/8/layout/lProcess2"/>
    <dgm:cxn modelId="{4220F599-7876-4DF8-9B6F-1A0D09768CF7}" srcId="{37599491-A9D0-4506-B8DA-365F8950E735}" destId="{1079568F-C499-4B46-9C68-2FEDFA81644E}" srcOrd="0" destOrd="0" parTransId="{B8145BF7-F2DF-4FA1-9CA5-2B7AE4A6DF42}" sibTransId="{AF8C6CBC-1AA3-45F8-A22E-9C0FB4787C8B}"/>
    <dgm:cxn modelId="{2385C0A0-8296-4F92-8A7C-AED3BD68E5C8}" type="presOf" srcId="{59D72E25-D595-4EEE-8734-C8126172ABE4}" destId="{777C033E-3E0B-4CAF-AAC3-B09701DF70BF}" srcOrd="0" destOrd="0" presId="urn:microsoft.com/office/officeart/2005/8/layout/lProcess2"/>
    <dgm:cxn modelId="{355503A2-C489-47A0-BEDB-B06EB591139C}" type="presOf" srcId="{37599491-A9D0-4506-B8DA-365F8950E735}" destId="{2B4A4BBF-66AF-402F-9CC8-1851028A536E}" srcOrd="1" destOrd="0" presId="urn:microsoft.com/office/officeart/2005/8/layout/lProcess2"/>
    <dgm:cxn modelId="{622786A5-3F69-4CD6-83D7-1001CBB7630A}" type="presOf" srcId="{1092F0A6-6455-484C-BD7F-F893BC4A86A6}" destId="{E85E3BB0-C6A2-4441-93AD-83DDDDBB771C}" srcOrd="0" destOrd="0" presId="urn:microsoft.com/office/officeart/2005/8/layout/lProcess2"/>
    <dgm:cxn modelId="{3E6964BE-27A7-4E4B-A8ED-2E6A4A6BD72F}" srcId="{E0E64198-9AEF-4949-99B4-7DAFEAD9A863}" destId="{59D72E25-D595-4EEE-8734-C8126172ABE4}" srcOrd="1" destOrd="0" parTransId="{433DB2D3-6E6A-4217-A095-7E966BF9A66B}" sibTransId="{6CA23761-B30C-4A6E-A07C-FE964416A7E6}"/>
    <dgm:cxn modelId="{38A400CA-57D4-4908-823C-6E85B5A42980}" type="presOf" srcId="{1079568F-C499-4B46-9C68-2FEDFA81644E}" destId="{11B753AE-1C84-4796-8395-A51A445A7D64}" srcOrd="0" destOrd="0" presId="urn:microsoft.com/office/officeart/2005/8/layout/lProcess2"/>
    <dgm:cxn modelId="{873EC5CD-5D1F-468A-8396-2A9C256158EA}" type="presOf" srcId="{45787A6A-3023-4ECC-8DCC-72B9E9A8B0D3}" destId="{94169B40-BA80-4D88-AF18-2C2183F7807A}" srcOrd="0" destOrd="0" presId="urn:microsoft.com/office/officeart/2005/8/layout/lProcess2"/>
    <dgm:cxn modelId="{528BD4CD-C6DB-4EB2-8A83-0D78BE1698C8}" type="presOf" srcId="{001938E3-70F6-4C03-B862-0026A0FE83EF}" destId="{7B3DA7A7-CED9-4E5A-A296-CB5ACBE7AA42}" srcOrd="0" destOrd="0" presId="urn:microsoft.com/office/officeart/2005/8/layout/lProcess2"/>
    <dgm:cxn modelId="{3FFB93E0-D811-48F2-9090-63250E05E7C4}" srcId="{08CB4BF3-C3F4-4465-B8C3-A338F03B42E3}" destId="{49BB77B6-A0A6-458B-812C-2A0256540A1B}" srcOrd="0" destOrd="0" parTransId="{A1456332-DEB8-4204-9964-E98142D30C27}" sibTransId="{6E5E8035-261E-4E5E-BC61-2B6400D1ADF6}"/>
    <dgm:cxn modelId="{CF8FAFE2-0A91-47BE-93EF-5633C02227BD}" type="presOf" srcId="{E0E64198-9AEF-4949-99B4-7DAFEAD9A863}" destId="{744C3D2A-CBB4-449A-9779-4B583009BB45}" srcOrd="0" destOrd="0" presId="urn:microsoft.com/office/officeart/2005/8/layout/lProcess2"/>
    <dgm:cxn modelId="{6E2E99E7-9E91-4129-BAAD-17E0E3FA4483}" srcId="{E0E64198-9AEF-4949-99B4-7DAFEAD9A863}" destId="{EF1233AC-730E-4E5A-8337-52772ED286F1}" srcOrd="0" destOrd="0" parTransId="{BF6C60D5-AD1D-49F0-9429-EA48A21AD250}" sibTransId="{EB513BD2-4F84-44DE-84D1-2B40C462FED9}"/>
    <dgm:cxn modelId="{DC818DE8-AD74-4CE0-8405-02AE0A380587}" srcId="{E0E64198-9AEF-4949-99B4-7DAFEAD9A863}" destId="{3DE54DCA-1FBA-4724-83A4-B6638D294F0E}" srcOrd="2" destOrd="0" parTransId="{56E7E8EB-4F40-43CC-A14B-509C54D4C756}" sibTransId="{6B252CE7-06AA-45D1-9216-6BDEE7127CE3}"/>
    <dgm:cxn modelId="{632956E9-AAE5-4711-B23B-617F8B56FDB2}" type="presOf" srcId="{CE3D7A05-8358-43F7-B65A-5C42CE36275F}" destId="{EBA9A47B-91D4-49BC-A821-76E3C55A5C8D}" srcOrd="0" destOrd="0" presId="urn:microsoft.com/office/officeart/2005/8/layout/lProcess2"/>
    <dgm:cxn modelId="{FF08D1E9-ADBB-415C-A595-4BC0167F34A4}" type="presOf" srcId="{3DE54DCA-1FBA-4724-83A4-B6638D294F0E}" destId="{A88D2C68-33C2-4A6C-B4AD-FCECAE1CE6B4}" srcOrd="0" destOrd="0" presId="urn:microsoft.com/office/officeart/2005/8/layout/lProcess2"/>
    <dgm:cxn modelId="{9310ABEB-A393-43F4-9107-5EAD24B61EE6}" srcId="{FB7525A4-DAC2-468D-BA77-BEABD418F0F7}" destId="{001938E3-70F6-4C03-B862-0026A0FE83EF}" srcOrd="0" destOrd="0" parTransId="{C3C81667-9809-4EDE-BEBF-2086A818A473}" sibTransId="{72FEE956-8D32-4AB0-B5D8-74E3522A0D86}"/>
    <dgm:cxn modelId="{7F74E5F5-3115-4CC3-931D-862C97C26786}" type="presOf" srcId="{EF1233AC-730E-4E5A-8337-52772ED286F1}" destId="{9344D967-2D5D-4255-800C-48A0E878231C}" srcOrd="0" destOrd="0" presId="urn:microsoft.com/office/officeart/2005/8/layout/lProcess2"/>
    <dgm:cxn modelId="{655D99F9-5507-4623-A44A-598293D3C5A4}" srcId="{08CB4BF3-C3F4-4465-B8C3-A338F03B42E3}" destId="{E0E64198-9AEF-4949-99B4-7DAFEAD9A863}" srcOrd="2" destOrd="0" parTransId="{8D0124FB-A22F-4BD9-9A83-C46000E05E64}" sibTransId="{69B69DFF-C273-486B-B526-8989479F40E5}"/>
    <dgm:cxn modelId="{4F08A8FA-1EBE-4FEB-8C16-DB311894B95F}" srcId="{08CB4BF3-C3F4-4465-B8C3-A338F03B42E3}" destId="{9ECBF025-0C89-4D37-82DF-8B2289475383}" srcOrd="4" destOrd="0" parTransId="{CE747C17-23E8-4342-8156-D441DB759D59}" sibTransId="{0ECB8B35-02CA-49B8-81E0-D5611147B98E}"/>
    <dgm:cxn modelId="{195F70FE-13F2-4833-BE41-7F07942C9D7E}" srcId="{FB7525A4-DAC2-468D-BA77-BEABD418F0F7}" destId="{CE3D7A05-8358-43F7-B65A-5C42CE36275F}" srcOrd="1" destOrd="0" parTransId="{695938F0-3D67-4E6D-99DF-A4283F9404B5}" sibTransId="{26EE7BAF-A3C7-43AD-8B96-80C48E25D65F}"/>
    <dgm:cxn modelId="{495D0B5C-096D-4101-AA77-949C988BA0B9}" type="presParOf" srcId="{E9E36F8E-A850-4EA0-8953-E54399DEF061}" destId="{8A1EA2ED-288B-4A0A-9F51-51012876762D}" srcOrd="0" destOrd="0" presId="urn:microsoft.com/office/officeart/2005/8/layout/lProcess2"/>
    <dgm:cxn modelId="{4F4B92B5-F381-4316-B7E2-15066BA3E9F4}" type="presParOf" srcId="{8A1EA2ED-288B-4A0A-9F51-51012876762D}" destId="{696560EB-7E26-4998-90E7-2109DF24E68B}" srcOrd="0" destOrd="0" presId="urn:microsoft.com/office/officeart/2005/8/layout/lProcess2"/>
    <dgm:cxn modelId="{6632AC35-00DC-4D50-BA30-0D36E903A7F8}" type="presParOf" srcId="{8A1EA2ED-288B-4A0A-9F51-51012876762D}" destId="{45867B21-7577-4BED-8F98-8CFB966B4EFF}" srcOrd="1" destOrd="0" presId="urn:microsoft.com/office/officeart/2005/8/layout/lProcess2"/>
    <dgm:cxn modelId="{E1A21C90-F010-4D99-A1DF-C4CC59EAFCAD}" type="presParOf" srcId="{8A1EA2ED-288B-4A0A-9F51-51012876762D}" destId="{1FB00F66-572C-4B59-B1FA-4A6C7B4DC6B3}" srcOrd="2" destOrd="0" presId="urn:microsoft.com/office/officeart/2005/8/layout/lProcess2"/>
    <dgm:cxn modelId="{B19B709E-D48B-4E95-9B42-6730B803251E}" type="presParOf" srcId="{1FB00F66-572C-4B59-B1FA-4A6C7B4DC6B3}" destId="{6D286DE7-69D1-430E-814D-B58265EC95CA}" srcOrd="0" destOrd="0" presId="urn:microsoft.com/office/officeart/2005/8/layout/lProcess2"/>
    <dgm:cxn modelId="{65B578D8-D676-4A56-8167-A7A90070F5BA}" type="presParOf" srcId="{6D286DE7-69D1-430E-814D-B58265EC95CA}" destId="{E85E3BB0-C6A2-4441-93AD-83DDDDBB771C}" srcOrd="0" destOrd="0" presId="urn:microsoft.com/office/officeart/2005/8/layout/lProcess2"/>
    <dgm:cxn modelId="{86B551E0-062C-4792-B5D4-9126305FE581}" type="presParOf" srcId="{E9E36F8E-A850-4EA0-8953-E54399DEF061}" destId="{E064E631-AF33-4755-B264-0891464E6A28}" srcOrd="1" destOrd="0" presId="urn:microsoft.com/office/officeart/2005/8/layout/lProcess2"/>
    <dgm:cxn modelId="{6D2C1ACA-15A9-4D25-B88A-FD93FD7AB883}" type="presParOf" srcId="{E9E36F8E-A850-4EA0-8953-E54399DEF061}" destId="{4A21EED2-2CA3-4DBA-97B0-F3B8CD47C26A}" srcOrd="2" destOrd="0" presId="urn:microsoft.com/office/officeart/2005/8/layout/lProcess2"/>
    <dgm:cxn modelId="{2B04676B-E0C9-4679-96A6-AE6144EB6A8B}" type="presParOf" srcId="{4A21EED2-2CA3-4DBA-97B0-F3B8CD47C26A}" destId="{94008D43-ED20-45ED-AA11-E2065F35D41D}" srcOrd="0" destOrd="0" presId="urn:microsoft.com/office/officeart/2005/8/layout/lProcess2"/>
    <dgm:cxn modelId="{CD190A09-AA55-4ECF-AB71-936EC6E7C506}" type="presParOf" srcId="{4A21EED2-2CA3-4DBA-97B0-F3B8CD47C26A}" destId="{2B4A4BBF-66AF-402F-9CC8-1851028A536E}" srcOrd="1" destOrd="0" presId="urn:microsoft.com/office/officeart/2005/8/layout/lProcess2"/>
    <dgm:cxn modelId="{0F5C84C7-8A36-4A16-A61C-E854C65946A5}" type="presParOf" srcId="{4A21EED2-2CA3-4DBA-97B0-F3B8CD47C26A}" destId="{8AA5D478-F0B5-4368-9C50-2EFDE5133EDA}" srcOrd="2" destOrd="0" presId="urn:microsoft.com/office/officeart/2005/8/layout/lProcess2"/>
    <dgm:cxn modelId="{6E0C14F8-C6CA-4CE6-9503-81626586EC00}" type="presParOf" srcId="{8AA5D478-F0B5-4368-9C50-2EFDE5133EDA}" destId="{8E295ECE-0806-4436-8A26-6816A495EE2C}" srcOrd="0" destOrd="0" presId="urn:microsoft.com/office/officeart/2005/8/layout/lProcess2"/>
    <dgm:cxn modelId="{D3774F22-7D4D-4BFB-A5EC-21029FE2DF17}" type="presParOf" srcId="{8E295ECE-0806-4436-8A26-6816A495EE2C}" destId="{11B753AE-1C84-4796-8395-A51A445A7D64}" srcOrd="0" destOrd="0" presId="urn:microsoft.com/office/officeart/2005/8/layout/lProcess2"/>
    <dgm:cxn modelId="{0D04C8A6-05B0-4D81-AE5C-62736E132E09}" type="presParOf" srcId="{8E295ECE-0806-4436-8A26-6816A495EE2C}" destId="{6A772973-8998-4877-9A16-1C9335685246}" srcOrd="1" destOrd="0" presId="urn:microsoft.com/office/officeart/2005/8/layout/lProcess2"/>
    <dgm:cxn modelId="{0F75B83F-FCD0-4E41-B636-E6C1F174BDF3}" type="presParOf" srcId="{8E295ECE-0806-4436-8A26-6816A495EE2C}" destId="{94169B40-BA80-4D88-AF18-2C2183F7807A}" srcOrd="2" destOrd="0" presId="urn:microsoft.com/office/officeart/2005/8/layout/lProcess2"/>
    <dgm:cxn modelId="{FC3F74ED-3F85-4CDE-8089-FFA733E54C59}" type="presParOf" srcId="{8E295ECE-0806-4436-8A26-6816A495EE2C}" destId="{4E71F44C-E73E-49B3-B3D9-108A8496929F}" srcOrd="3" destOrd="0" presId="urn:microsoft.com/office/officeart/2005/8/layout/lProcess2"/>
    <dgm:cxn modelId="{A83B848C-C7D9-4BFB-AC08-0E602FFED709}" type="presParOf" srcId="{8E295ECE-0806-4436-8A26-6816A495EE2C}" destId="{4618ABCE-F171-42AE-BDDE-28EE75176024}" srcOrd="4" destOrd="0" presId="urn:microsoft.com/office/officeart/2005/8/layout/lProcess2"/>
    <dgm:cxn modelId="{244614DF-69C9-4ED7-A27D-264205729ABB}" type="presParOf" srcId="{E9E36F8E-A850-4EA0-8953-E54399DEF061}" destId="{F815B124-8B3D-44F6-B3B6-B7729F001F5F}" srcOrd="3" destOrd="0" presId="urn:microsoft.com/office/officeart/2005/8/layout/lProcess2"/>
    <dgm:cxn modelId="{850FA014-44DD-494F-8D56-BCF1D381176A}" type="presParOf" srcId="{E9E36F8E-A850-4EA0-8953-E54399DEF061}" destId="{0809E65A-B26B-415B-8D17-4D47CCF09B37}" srcOrd="4" destOrd="0" presId="urn:microsoft.com/office/officeart/2005/8/layout/lProcess2"/>
    <dgm:cxn modelId="{D64F94CF-27CD-48E4-9B8A-51A6F15B50FB}" type="presParOf" srcId="{0809E65A-B26B-415B-8D17-4D47CCF09B37}" destId="{744C3D2A-CBB4-449A-9779-4B583009BB45}" srcOrd="0" destOrd="0" presId="urn:microsoft.com/office/officeart/2005/8/layout/lProcess2"/>
    <dgm:cxn modelId="{A4209348-0635-4D60-A3A3-C995F02E2C44}" type="presParOf" srcId="{0809E65A-B26B-415B-8D17-4D47CCF09B37}" destId="{B70736BA-A187-42CD-9BB2-C1BC487D282A}" srcOrd="1" destOrd="0" presId="urn:microsoft.com/office/officeart/2005/8/layout/lProcess2"/>
    <dgm:cxn modelId="{ED635A4B-BBF3-49FC-940D-BFB35517AD7F}" type="presParOf" srcId="{0809E65A-B26B-415B-8D17-4D47CCF09B37}" destId="{E1A61664-A82C-43E4-A63D-285AED86194D}" srcOrd="2" destOrd="0" presId="urn:microsoft.com/office/officeart/2005/8/layout/lProcess2"/>
    <dgm:cxn modelId="{583F2CE1-03F3-4E2E-A306-7451AC636E7B}" type="presParOf" srcId="{E1A61664-A82C-43E4-A63D-285AED86194D}" destId="{8DFC2DDA-9EE4-4EFF-917F-FD3A65A86CEC}" srcOrd="0" destOrd="0" presId="urn:microsoft.com/office/officeart/2005/8/layout/lProcess2"/>
    <dgm:cxn modelId="{9F86CDE2-8B73-4E03-869A-E68EF5608A9F}" type="presParOf" srcId="{8DFC2DDA-9EE4-4EFF-917F-FD3A65A86CEC}" destId="{9344D967-2D5D-4255-800C-48A0E878231C}" srcOrd="0" destOrd="0" presId="urn:microsoft.com/office/officeart/2005/8/layout/lProcess2"/>
    <dgm:cxn modelId="{46D9F782-C7F9-418A-BDA6-4A3EC43D3B4B}" type="presParOf" srcId="{8DFC2DDA-9EE4-4EFF-917F-FD3A65A86CEC}" destId="{E283328C-B463-4771-8B37-E136F5FCB6E2}" srcOrd="1" destOrd="0" presId="urn:microsoft.com/office/officeart/2005/8/layout/lProcess2"/>
    <dgm:cxn modelId="{62887EB5-2137-4D50-8661-D1CC9FFED530}" type="presParOf" srcId="{8DFC2DDA-9EE4-4EFF-917F-FD3A65A86CEC}" destId="{777C033E-3E0B-4CAF-AAC3-B09701DF70BF}" srcOrd="2" destOrd="0" presId="urn:microsoft.com/office/officeart/2005/8/layout/lProcess2"/>
    <dgm:cxn modelId="{8F4CEDF7-6F19-468A-8260-C9632A14B5E2}" type="presParOf" srcId="{8DFC2DDA-9EE4-4EFF-917F-FD3A65A86CEC}" destId="{E7F82AAE-73FF-46DB-8BD4-41CD28DC7E91}" srcOrd="3" destOrd="0" presId="urn:microsoft.com/office/officeart/2005/8/layout/lProcess2"/>
    <dgm:cxn modelId="{DADFFEBF-0E8C-452B-AAAC-C78DD9B38C76}" type="presParOf" srcId="{8DFC2DDA-9EE4-4EFF-917F-FD3A65A86CEC}" destId="{A88D2C68-33C2-4A6C-B4AD-FCECAE1CE6B4}" srcOrd="4" destOrd="0" presId="urn:microsoft.com/office/officeart/2005/8/layout/lProcess2"/>
    <dgm:cxn modelId="{9E886967-EAB0-4BC0-A0E4-7E67630EA5F7}" type="presParOf" srcId="{E9E36F8E-A850-4EA0-8953-E54399DEF061}" destId="{FC253C93-46E9-461C-B1F8-A8F39D9D5336}" srcOrd="5" destOrd="0" presId="urn:microsoft.com/office/officeart/2005/8/layout/lProcess2"/>
    <dgm:cxn modelId="{A309DB2B-FB3E-478C-8FA6-1B1FF3BE0180}" type="presParOf" srcId="{E9E36F8E-A850-4EA0-8953-E54399DEF061}" destId="{F6F341F2-0803-4171-913A-DED643CCD128}" srcOrd="6" destOrd="0" presId="urn:microsoft.com/office/officeart/2005/8/layout/lProcess2"/>
    <dgm:cxn modelId="{7FFC0AD8-4DD5-4DD9-8A6C-F8A993E71912}" type="presParOf" srcId="{F6F341F2-0803-4171-913A-DED643CCD128}" destId="{7877BCE3-6470-4D89-97E2-8E24E1B2E5BD}" srcOrd="0" destOrd="0" presId="urn:microsoft.com/office/officeart/2005/8/layout/lProcess2"/>
    <dgm:cxn modelId="{0DA382C0-60F2-4943-9F4E-DCE2D29697F5}" type="presParOf" srcId="{F6F341F2-0803-4171-913A-DED643CCD128}" destId="{988D390B-3263-41D0-A065-917BB7EEB9EC}" srcOrd="1" destOrd="0" presId="urn:microsoft.com/office/officeart/2005/8/layout/lProcess2"/>
    <dgm:cxn modelId="{13A7D673-F2A4-428B-B06A-05B203D13238}" type="presParOf" srcId="{F6F341F2-0803-4171-913A-DED643CCD128}" destId="{E2FC422C-03C0-44CA-AB3E-B3ACCD5C56B5}" srcOrd="2" destOrd="0" presId="urn:microsoft.com/office/officeart/2005/8/layout/lProcess2"/>
    <dgm:cxn modelId="{E1DA2508-D8A5-4178-8BA0-932BE5FEB912}" type="presParOf" srcId="{E2FC422C-03C0-44CA-AB3E-B3ACCD5C56B5}" destId="{23580E23-CDB2-45C7-8E4D-4C7D730FAE17}" srcOrd="0" destOrd="0" presId="urn:microsoft.com/office/officeart/2005/8/layout/lProcess2"/>
    <dgm:cxn modelId="{5A7F7424-E6C7-4C26-AD8C-2C469CCA165F}" type="presParOf" srcId="{23580E23-CDB2-45C7-8E4D-4C7D730FAE17}" destId="{7B3DA7A7-CED9-4E5A-A296-CB5ACBE7AA42}" srcOrd="0" destOrd="0" presId="urn:microsoft.com/office/officeart/2005/8/layout/lProcess2"/>
    <dgm:cxn modelId="{839DD7E8-B78A-4408-8985-EA42095FB80A}" type="presParOf" srcId="{23580E23-CDB2-45C7-8E4D-4C7D730FAE17}" destId="{35F2B187-F28B-4048-95D7-1B5A29A167B7}" srcOrd="1" destOrd="0" presId="urn:microsoft.com/office/officeart/2005/8/layout/lProcess2"/>
    <dgm:cxn modelId="{C03874BF-5F3A-4800-A548-E04AB1C7505C}" type="presParOf" srcId="{23580E23-CDB2-45C7-8E4D-4C7D730FAE17}" destId="{EBA9A47B-91D4-49BC-A821-76E3C55A5C8D}" srcOrd="2" destOrd="0" presId="urn:microsoft.com/office/officeart/2005/8/layout/lProcess2"/>
    <dgm:cxn modelId="{625B184D-F44A-47EF-82E5-C0BD135E59D9}" type="presParOf" srcId="{23580E23-CDB2-45C7-8E4D-4C7D730FAE17}" destId="{74E5F9AE-B42A-4D4B-A4AB-8FC3D9B34AD3}" srcOrd="3" destOrd="0" presId="urn:microsoft.com/office/officeart/2005/8/layout/lProcess2"/>
    <dgm:cxn modelId="{42B43C46-493E-437C-82FB-466CA6F948ED}" type="presParOf" srcId="{23580E23-CDB2-45C7-8E4D-4C7D730FAE17}" destId="{AE3DEA54-9DED-4300-8B72-C7285DE42991}" srcOrd="4" destOrd="0" presId="urn:microsoft.com/office/officeart/2005/8/layout/lProcess2"/>
    <dgm:cxn modelId="{585526BF-FA66-4532-A918-B8A4BDFFBC31}" type="presParOf" srcId="{E9E36F8E-A850-4EA0-8953-E54399DEF061}" destId="{733C3CC8-8757-4D0C-9CD9-FA530392DA70}" srcOrd="7" destOrd="0" presId="urn:microsoft.com/office/officeart/2005/8/layout/lProcess2"/>
    <dgm:cxn modelId="{60CD5410-1E11-4420-ADE6-A65A70AFBF89}" type="presParOf" srcId="{E9E36F8E-A850-4EA0-8953-E54399DEF061}" destId="{155F8FA2-0CA0-48ED-9D1C-CBFA021E40E3}" srcOrd="8" destOrd="0" presId="urn:microsoft.com/office/officeart/2005/8/layout/lProcess2"/>
    <dgm:cxn modelId="{B107B1C1-B47D-437B-B0F4-5581AE699249}" type="presParOf" srcId="{155F8FA2-0CA0-48ED-9D1C-CBFA021E40E3}" destId="{120F32C7-5D10-4D65-925A-2CC36230FF1F}" srcOrd="0" destOrd="0" presId="urn:microsoft.com/office/officeart/2005/8/layout/lProcess2"/>
    <dgm:cxn modelId="{8DFD0531-5057-457C-AC51-7BED73355E16}" type="presParOf" srcId="{155F8FA2-0CA0-48ED-9D1C-CBFA021E40E3}" destId="{BF162BC8-F8A8-47BE-A674-F48E357A4ED6}" srcOrd="1" destOrd="0" presId="urn:microsoft.com/office/officeart/2005/8/layout/lProcess2"/>
    <dgm:cxn modelId="{54705999-0EC6-482F-84AC-DC394BAD3D4A}" type="presParOf" srcId="{155F8FA2-0CA0-48ED-9D1C-CBFA021E40E3}" destId="{C108DE69-BF36-49B8-B505-656A75C6F4D7}" srcOrd="2" destOrd="0" presId="urn:microsoft.com/office/officeart/2005/8/layout/lProcess2"/>
    <dgm:cxn modelId="{67411268-958E-4139-B0B2-53417665EDB9}" type="presParOf" srcId="{C108DE69-BF36-49B8-B505-656A75C6F4D7}" destId="{03DC8361-6432-4901-B48A-44669F400603}" srcOrd="0" destOrd="0" presId="urn:microsoft.com/office/officeart/2005/8/layout/lProcess2"/>
    <dgm:cxn modelId="{50F0CDAB-8C24-4838-9E2A-15AF946C6540}" type="presParOf" srcId="{03DC8361-6432-4901-B48A-44669F400603}" destId="{B4D63B01-47D1-48CC-9B93-144E330B4AE9}" srcOrd="0" destOrd="0" presId="urn:microsoft.com/office/officeart/2005/8/layout/lProcess2"/>
    <dgm:cxn modelId="{D138B654-FB70-4C81-8EB7-AF5B11CB1DA9}" type="presParOf" srcId="{03DC8361-6432-4901-B48A-44669F400603}" destId="{E5F26D33-6D07-4F2D-AAAB-1B3DCC24A400}" srcOrd="1" destOrd="0" presId="urn:microsoft.com/office/officeart/2005/8/layout/lProcess2"/>
    <dgm:cxn modelId="{4550110D-E16C-47AA-B8DD-A5DFC8EDC04B}" type="presParOf" srcId="{03DC8361-6432-4901-B48A-44669F400603}" destId="{9B1E7862-26F9-45B0-9513-D8316189E1C2}" srcOrd="2" destOrd="0" presId="urn:microsoft.com/office/officeart/2005/8/layout/lProcess2"/>
    <dgm:cxn modelId="{EF35B03E-5718-42D4-BBDE-9C46891F65CA}" type="presParOf" srcId="{03DC8361-6432-4901-B48A-44669F400603}" destId="{8DB0159D-8EA4-46A7-AD81-EC4CE6A5628A}" srcOrd="3" destOrd="0" presId="urn:microsoft.com/office/officeart/2005/8/layout/lProcess2"/>
    <dgm:cxn modelId="{8B91108B-768B-4946-8B9D-D463989247DC}" type="presParOf" srcId="{03DC8361-6432-4901-B48A-44669F400603}" destId="{AB5FBF1E-F0B2-4AE0-9FB0-AEF1BE001153}"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CB4BF3-C3F4-4465-B8C3-A338F03B42E3}" type="doc">
      <dgm:prSet loTypeId="urn:microsoft.com/office/officeart/2005/8/layout/lProcess2" loCatId="list" qsTypeId="urn:microsoft.com/office/officeart/2005/8/quickstyle/simple4" qsCatId="simple" csTypeId="urn:microsoft.com/office/officeart/2005/8/colors/accent0_1" csCatId="mainScheme" phldr="1"/>
      <dgm:spPr/>
      <dgm:t>
        <a:bodyPr/>
        <a:lstStyle/>
        <a:p>
          <a:endParaRPr lang="en-US"/>
        </a:p>
      </dgm:t>
    </dgm:pt>
    <dgm:pt modelId="{37599491-A9D0-4506-B8DA-365F8950E735}">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Beneficiary option</a:t>
          </a:r>
        </a:p>
      </dgm:t>
    </dgm:pt>
    <dgm:pt modelId="{29460077-A4D7-46AB-BBEC-8596D34451B8}" type="parTrans" cxnId="{38E53238-0E2D-4464-8E61-32E5E2BAEF12}">
      <dgm:prSet/>
      <dgm:spPr/>
      <dgm:t>
        <a:bodyPr/>
        <a:lstStyle/>
        <a:p>
          <a:pPr algn="ctr"/>
          <a:endParaRPr lang="en-US"/>
        </a:p>
      </dgm:t>
    </dgm:pt>
    <dgm:pt modelId="{73A5B662-8700-4FE3-8130-4E4EAD5C70B3}" type="sibTrans" cxnId="{38E53238-0E2D-4464-8E61-32E5E2BAEF12}">
      <dgm:prSet/>
      <dgm:spPr/>
      <dgm:t>
        <a:bodyPr/>
        <a:lstStyle/>
        <a:p>
          <a:pPr algn="ctr"/>
          <a:endParaRPr lang="en-US"/>
        </a:p>
      </dgm:t>
    </dgm:pt>
    <dgm:pt modelId="{1079568F-C499-4B46-9C68-2FEDFA81644E}">
      <dgm:prSet phldrT="[Text]"/>
      <dgm:spPr>
        <a:solidFill>
          <a:schemeClr val="tx1"/>
        </a:solidFill>
      </dgm:spPr>
      <dgm:t>
        <a:bodyPr/>
        <a:lstStyle/>
        <a:p>
          <a:pPr algn="ctr"/>
          <a:r>
            <a:rPr lang="en-US" dirty="0">
              <a:solidFill>
                <a:schemeClr val="bg1"/>
              </a:solidFill>
              <a:latin typeface="Arial" panose="020B0604020202020204" pitchFamily="34" charset="0"/>
              <a:cs typeface="Arial" panose="020B0604020202020204" pitchFamily="34" charset="0"/>
            </a:rPr>
            <a:t>100%</a:t>
          </a:r>
        </a:p>
      </dgm:t>
    </dgm:pt>
    <dgm:pt modelId="{B8145BF7-F2DF-4FA1-9CA5-2B7AE4A6DF42}" type="parTrans" cxnId="{4220F599-7876-4DF8-9B6F-1A0D09768CF7}">
      <dgm:prSet/>
      <dgm:spPr/>
      <dgm:t>
        <a:bodyPr/>
        <a:lstStyle/>
        <a:p>
          <a:pPr algn="ctr"/>
          <a:endParaRPr lang="en-US"/>
        </a:p>
      </dgm:t>
    </dgm:pt>
    <dgm:pt modelId="{AF8C6CBC-1AA3-45F8-A22E-9C0FB4787C8B}" type="sibTrans" cxnId="{4220F599-7876-4DF8-9B6F-1A0D09768CF7}">
      <dgm:prSet/>
      <dgm:spPr/>
      <dgm:t>
        <a:bodyPr/>
        <a:lstStyle/>
        <a:p>
          <a:pPr algn="ctr"/>
          <a:endParaRPr lang="en-US"/>
        </a:p>
      </dgm:t>
    </dgm:pt>
    <dgm:pt modelId="{57C58F24-B749-42B3-8853-4420371E79C3}">
      <dgm:prSet phldrT="[Text]"/>
      <dgm:spPr>
        <a:solidFill>
          <a:schemeClr val="bg1">
            <a:lumMod val="95000"/>
          </a:schemeClr>
        </a:solidFill>
      </dgm:spPr>
      <dgm:t>
        <a:bodyPr/>
        <a:lstStyle/>
        <a:p>
          <a:pPr algn="ctr"/>
          <a:r>
            <a:rPr lang="en-US" dirty="0">
              <a:latin typeface="Arial" panose="020B0604020202020204" pitchFamily="34" charset="0"/>
              <a:cs typeface="Arial" panose="020B0604020202020204" pitchFamily="34" charset="0"/>
            </a:rPr>
            <a:t>50%</a:t>
          </a:r>
        </a:p>
      </dgm:t>
    </dgm:pt>
    <dgm:pt modelId="{4E92AF07-4CF4-4050-AEED-AADC9571CA8A}" type="parTrans" cxnId="{976FF564-24AC-4E70-9BB1-A44F257C7B93}">
      <dgm:prSet/>
      <dgm:spPr/>
      <dgm:t>
        <a:bodyPr/>
        <a:lstStyle/>
        <a:p>
          <a:pPr algn="ctr"/>
          <a:endParaRPr lang="en-US"/>
        </a:p>
      </dgm:t>
    </dgm:pt>
    <dgm:pt modelId="{723451F3-88C3-45A9-915D-D1F00F9BBF52}" type="sibTrans" cxnId="{976FF564-24AC-4E70-9BB1-A44F257C7B93}">
      <dgm:prSet/>
      <dgm:spPr/>
      <dgm:t>
        <a:bodyPr/>
        <a:lstStyle/>
        <a:p>
          <a:pPr algn="ctr"/>
          <a:endParaRPr lang="en-US"/>
        </a:p>
      </dgm:t>
    </dgm:pt>
    <dgm:pt modelId="{FB7525A4-DAC2-468D-BA77-BEABD418F0F7}">
      <dgm:prSet phldrT="[Text]"/>
      <dgm:spPr>
        <a:solidFill>
          <a:schemeClr val="accent3">
            <a:lumMod val="40000"/>
            <a:lumOff val="60000"/>
          </a:schemeClr>
        </a:solidFill>
      </dgm:spPr>
      <dgm:t>
        <a:bodyPr/>
        <a:lstStyle/>
        <a:p>
          <a:pPr algn="ctr"/>
          <a:r>
            <a:rPr lang="en-US" dirty="0">
              <a:solidFill>
                <a:schemeClr val="tx1"/>
              </a:solidFill>
              <a:latin typeface="Arial" panose="020B0604020202020204" pitchFamily="34" charset="0"/>
              <a:cs typeface="Arial" panose="020B0604020202020204" pitchFamily="34" charset="0"/>
            </a:rPr>
            <a:t>Modified Benefit</a:t>
          </a:r>
        </a:p>
      </dgm:t>
    </dgm:pt>
    <dgm:pt modelId="{16AE1E1D-D87C-44AA-87F4-97EB8F44CB69}" type="parTrans" cxnId="{3920712F-7B76-49AD-937F-9CC46D6AF4E8}">
      <dgm:prSet/>
      <dgm:spPr/>
      <dgm:t>
        <a:bodyPr/>
        <a:lstStyle/>
        <a:p>
          <a:pPr algn="ctr"/>
          <a:endParaRPr lang="en-US"/>
        </a:p>
      </dgm:t>
    </dgm:pt>
    <dgm:pt modelId="{50ED9C16-B855-4C98-BFB3-C6FDA545D41A}" type="sibTrans" cxnId="{3920712F-7B76-49AD-937F-9CC46D6AF4E8}">
      <dgm:prSet/>
      <dgm:spPr/>
      <dgm:t>
        <a:bodyPr/>
        <a:lstStyle/>
        <a:p>
          <a:pPr algn="ctr"/>
          <a:endParaRPr lang="en-US"/>
        </a:p>
      </dgm:t>
    </dgm:pt>
    <dgm:pt modelId="{001938E3-70F6-4C03-B862-0026A0FE83EF}">
      <dgm:prSet phldrT="[Text]"/>
      <dgm:spPr>
        <a:solidFill>
          <a:schemeClr val="tx1"/>
        </a:solidFill>
      </dgm:spPr>
      <dgm:t>
        <a:bodyPr/>
        <a:lstStyle/>
        <a:p>
          <a:pPr algn="ctr"/>
          <a:r>
            <a:rPr lang="en-US" dirty="0">
              <a:solidFill>
                <a:schemeClr val="bg1"/>
              </a:solidFill>
              <a:latin typeface="Arial" panose="020B0604020202020204" pitchFamily="34" charset="0"/>
              <a:cs typeface="Arial" panose="020B0604020202020204" pitchFamily="34" charset="0"/>
            </a:rPr>
            <a:t>$6,291</a:t>
          </a:r>
        </a:p>
      </dgm:t>
    </dgm:pt>
    <dgm:pt modelId="{C3C81667-9809-4EDE-BEBF-2086A818A473}" type="parTrans" cxnId="{9310ABEB-A393-43F4-9107-5EAD24B61EE6}">
      <dgm:prSet/>
      <dgm:spPr/>
      <dgm:t>
        <a:bodyPr/>
        <a:lstStyle/>
        <a:p>
          <a:pPr algn="ctr"/>
          <a:endParaRPr lang="en-US"/>
        </a:p>
      </dgm:t>
    </dgm:pt>
    <dgm:pt modelId="{72FEE956-8D32-4AB0-B5D8-74E3522A0D86}" type="sibTrans" cxnId="{9310ABEB-A393-43F4-9107-5EAD24B61EE6}">
      <dgm:prSet/>
      <dgm:spPr/>
      <dgm:t>
        <a:bodyPr/>
        <a:lstStyle/>
        <a:p>
          <a:pPr algn="ctr"/>
          <a:endParaRPr lang="en-US"/>
        </a:p>
      </dgm:t>
    </dgm:pt>
    <dgm:pt modelId="{CE3D7A05-8358-43F7-B65A-5C42CE36275F}">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$6,532</a:t>
          </a:r>
        </a:p>
      </dgm:t>
    </dgm:pt>
    <dgm:pt modelId="{695938F0-3D67-4E6D-99DF-A4283F9404B5}" type="parTrans" cxnId="{195F70FE-13F2-4833-BE41-7F07942C9D7E}">
      <dgm:prSet/>
      <dgm:spPr/>
      <dgm:t>
        <a:bodyPr/>
        <a:lstStyle/>
        <a:p>
          <a:pPr algn="ctr"/>
          <a:endParaRPr lang="en-US"/>
        </a:p>
      </dgm:t>
    </dgm:pt>
    <dgm:pt modelId="{26EE7BAF-A3C7-43AD-8B96-80C48E25D65F}" type="sibTrans" cxnId="{195F70FE-13F2-4833-BE41-7F07942C9D7E}">
      <dgm:prSet/>
      <dgm:spPr/>
      <dgm:t>
        <a:bodyPr/>
        <a:lstStyle/>
        <a:p>
          <a:pPr algn="ctr"/>
          <a:endParaRPr lang="en-US"/>
        </a:p>
      </dgm:t>
    </dgm:pt>
    <dgm:pt modelId="{C2D08F43-6B5F-48F9-BC22-A6E532687C45}">
      <dgm:prSet phldrT="[Text]"/>
      <dgm:spPr>
        <a:solidFill>
          <a:schemeClr val="tx1"/>
        </a:solidFill>
      </dgm:spPr>
      <dgm:t>
        <a:bodyPr/>
        <a:lstStyle/>
        <a:p>
          <a:pPr algn="ctr"/>
          <a:r>
            <a:rPr lang="en-US" dirty="0">
              <a:solidFill>
                <a:schemeClr val="bg1"/>
              </a:solidFill>
              <a:latin typeface="Arial" panose="020B0604020202020204" pitchFamily="34" charset="0"/>
              <a:cs typeface="Arial" panose="020B0604020202020204" pitchFamily="34" charset="0"/>
            </a:rPr>
            <a:t>$6,291</a:t>
          </a:r>
        </a:p>
      </dgm:t>
    </dgm:pt>
    <dgm:pt modelId="{55A36015-337F-48D5-8B9A-113B6B033513}" type="parTrans" cxnId="{F737B57A-D9FF-4F7C-89EF-4F37710BCDB0}">
      <dgm:prSet/>
      <dgm:spPr/>
      <dgm:t>
        <a:bodyPr/>
        <a:lstStyle/>
        <a:p>
          <a:pPr algn="ctr"/>
          <a:endParaRPr lang="en-US"/>
        </a:p>
      </dgm:t>
    </dgm:pt>
    <dgm:pt modelId="{865C6C53-164B-4F4D-B1B3-27145569EF1D}" type="sibTrans" cxnId="{F737B57A-D9FF-4F7C-89EF-4F37710BCDB0}">
      <dgm:prSet/>
      <dgm:spPr/>
      <dgm:t>
        <a:bodyPr/>
        <a:lstStyle/>
        <a:p>
          <a:pPr algn="ctr"/>
          <a:endParaRPr lang="en-US"/>
        </a:p>
      </dgm:t>
    </dgm:pt>
    <dgm:pt modelId="{E11857A5-CA6F-4C8D-A46D-C81F8AE6C9A3}">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$4,899</a:t>
          </a:r>
        </a:p>
      </dgm:t>
    </dgm:pt>
    <dgm:pt modelId="{901FE67E-6C93-4F6C-AC31-86E737D9E419}" type="parTrans" cxnId="{5EDDFC56-F946-4912-BF80-AC2976E7BA01}">
      <dgm:prSet/>
      <dgm:spPr/>
      <dgm:t>
        <a:bodyPr/>
        <a:lstStyle/>
        <a:p>
          <a:pPr algn="ctr"/>
          <a:endParaRPr lang="en-US"/>
        </a:p>
      </dgm:t>
    </dgm:pt>
    <dgm:pt modelId="{15A04F75-F61E-4C3B-8867-9CECA490FD5C}" type="sibTrans" cxnId="{5EDDFC56-F946-4912-BF80-AC2976E7BA01}">
      <dgm:prSet/>
      <dgm:spPr/>
      <dgm:t>
        <a:bodyPr/>
        <a:lstStyle/>
        <a:p>
          <a:pPr algn="ctr"/>
          <a:endParaRPr lang="en-US"/>
        </a:p>
      </dgm:t>
    </dgm:pt>
    <dgm:pt modelId="{45787A6A-3023-4ECC-8DCC-72B9E9A8B0D3}">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75%</a:t>
          </a:r>
        </a:p>
      </dgm:t>
    </dgm:pt>
    <dgm:pt modelId="{DC74BF31-47FC-4321-BB7A-08E18A87D9ED}" type="parTrans" cxnId="{D69A5046-D89B-4389-8809-4C59C84CFE53}">
      <dgm:prSet/>
      <dgm:spPr/>
      <dgm:t>
        <a:bodyPr/>
        <a:lstStyle/>
        <a:p>
          <a:pPr algn="ctr"/>
          <a:endParaRPr lang="en-US"/>
        </a:p>
      </dgm:t>
    </dgm:pt>
    <dgm:pt modelId="{3CB3ADD7-C3C7-450B-A30D-F34F75C3908E}" type="sibTrans" cxnId="{D69A5046-D89B-4389-8809-4C59C84CFE53}">
      <dgm:prSet/>
      <dgm:spPr/>
      <dgm:t>
        <a:bodyPr/>
        <a:lstStyle/>
        <a:p>
          <a:pPr algn="ctr"/>
          <a:endParaRPr lang="en-US"/>
        </a:p>
      </dgm:t>
    </dgm:pt>
    <dgm:pt modelId="{3FD1BFA4-2E98-473A-910D-6D3886789FF4}">
      <dgm:prSet phldrT="[Text]"/>
      <dgm:spPr>
        <a:solidFill>
          <a:schemeClr val="bg1">
            <a:lumMod val="95000"/>
          </a:schemeClr>
        </a:solidFill>
      </dgm:spPr>
      <dgm:t>
        <a:bodyPr/>
        <a:lstStyle/>
        <a:p>
          <a:pPr algn="ctr"/>
          <a:r>
            <a:rPr lang="en-US" dirty="0">
              <a:latin typeface="Arial" panose="020B0604020202020204" pitchFamily="34" charset="0"/>
              <a:cs typeface="Arial" panose="020B0604020202020204" pitchFamily="34" charset="0"/>
            </a:rPr>
            <a:t>$3,370</a:t>
          </a:r>
        </a:p>
      </dgm:t>
    </dgm:pt>
    <dgm:pt modelId="{5E96310E-96B7-49ED-BACB-A0363A37CABA}" type="parTrans" cxnId="{D734CC8C-A5B7-489A-931A-82AE0E40564C}">
      <dgm:prSet/>
      <dgm:spPr/>
      <dgm:t>
        <a:bodyPr/>
        <a:lstStyle/>
        <a:p>
          <a:pPr algn="ctr"/>
          <a:endParaRPr lang="en-US"/>
        </a:p>
      </dgm:t>
    </dgm:pt>
    <dgm:pt modelId="{17B27F2E-8AF3-4EB6-8DB9-BA30BC80AB18}" type="sibTrans" cxnId="{D734CC8C-A5B7-489A-931A-82AE0E40564C}">
      <dgm:prSet/>
      <dgm:spPr/>
      <dgm:t>
        <a:bodyPr/>
        <a:lstStyle/>
        <a:p>
          <a:pPr algn="ctr"/>
          <a:endParaRPr lang="en-US"/>
        </a:p>
      </dgm:t>
    </dgm:pt>
    <dgm:pt modelId="{49BB77B6-A0A6-458B-812C-2A0256540A1B}">
      <dgm:prSet phldrT="[Text]"/>
      <dgm:spPr>
        <a:solidFill>
          <a:schemeClr val="bg1">
            <a:lumMod val="50000"/>
          </a:schemeClr>
        </a:solidFill>
      </dgm:spPr>
      <dgm:t>
        <a:bodyPr/>
        <a:lstStyle/>
        <a:p>
          <a:pPr algn="ctr"/>
          <a:r>
            <a:rPr lang="en-US" dirty="0">
              <a:solidFill>
                <a:schemeClr val="bg1"/>
              </a:solidFill>
              <a:latin typeface="Arial" panose="020B0604020202020204" pitchFamily="34" charset="0"/>
              <a:cs typeface="Arial" panose="020B0604020202020204" pitchFamily="34" charset="0"/>
            </a:rPr>
            <a:t>Member-Only Benefit</a:t>
          </a:r>
        </a:p>
      </dgm:t>
    </dgm:pt>
    <dgm:pt modelId="{A1456332-DEB8-4204-9964-E98142D30C27}" type="parTrans" cxnId="{3FFB93E0-D811-48F2-9090-63250E05E7C4}">
      <dgm:prSet/>
      <dgm:spPr/>
      <dgm:t>
        <a:bodyPr/>
        <a:lstStyle/>
        <a:p>
          <a:pPr algn="ctr"/>
          <a:endParaRPr lang="en-US"/>
        </a:p>
      </dgm:t>
    </dgm:pt>
    <dgm:pt modelId="{6E5E8035-261E-4E5E-BC61-2B6400D1ADF6}" type="sibTrans" cxnId="{3FFB93E0-D811-48F2-9090-63250E05E7C4}">
      <dgm:prSet/>
      <dgm:spPr/>
      <dgm:t>
        <a:bodyPr/>
        <a:lstStyle/>
        <a:p>
          <a:pPr algn="ctr"/>
          <a:endParaRPr lang="en-US"/>
        </a:p>
      </dgm:t>
    </dgm:pt>
    <dgm:pt modelId="{1092F0A6-6455-484C-BD7F-F893BC4A86A6}">
      <dgm:prSet phldrT="[Text]"/>
      <dgm:spPr/>
      <dgm:t>
        <a:bodyPr/>
        <a:lstStyle/>
        <a:p>
          <a:pPr algn="ctr"/>
          <a:r>
            <a:rPr lang="en-US" dirty="0">
              <a:latin typeface="Arial" panose="020B0604020202020204" pitchFamily="34" charset="0"/>
              <a:cs typeface="Arial" panose="020B0604020202020204" pitchFamily="34" charset="0"/>
            </a:rPr>
            <a:t>$7,131</a:t>
          </a:r>
        </a:p>
      </dgm:t>
    </dgm:pt>
    <dgm:pt modelId="{ABE5347F-9A25-4C0A-A33E-7DCE25F1B8E6}" type="parTrans" cxnId="{62D60A68-24E2-403F-A8AC-057F76410DCE}">
      <dgm:prSet/>
      <dgm:spPr/>
      <dgm:t>
        <a:bodyPr/>
        <a:lstStyle/>
        <a:p>
          <a:pPr algn="ctr"/>
          <a:endParaRPr lang="en-US"/>
        </a:p>
      </dgm:t>
    </dgm:pt>
    <dgm:pt modelId="{35AB5C9D-FC8F-476F-BEAE-39173954047B}" type="sibTrans" cxnId="{62D60A68-24E2-403F-A8AC-057F76410DCE}">
      <dgm:prSet/>
      <dgm:spPr/>
      <dgm:t>
        <a:bodyPr/>
        <a:lstStyle/>
        <a:p>
          <a:pPr algn="ctr"/>
          <a:endParaRPr lang="en-US"/>
        </a:p>
      </dgm:t>
    </dgm:pt>
    <dgm:pt modelId="{3A318B60-275D-437D-82B6-6842B3E3AADB}">
      <dgm:prSet phldrT="[Text]"/>
      <dgm:spPr>
        <a:solidFill>
          <a:schemeClr val="bg1">
            <a:lumMod val="95000"/>
          </a:schemeClr>
        </a:solidFill>
      </dgm:spPr>
      <dgm:t>
        <a:bodyPr/>
        <a:lstStyle/>
        <a:p>
          <a:pPr algn="ctr"/>
          <a:r>
            <a:rPr lang="en-US" dirty="0">
              <a:latin typeface="Arial" panose="020B0604020202020204" pitchFamily="34" charset="0"/>
              <a:cs typeface="Arial" panose="020B0604020202020204" pitchFamily="34" charset="0"/>
            </a:rPr>
            <a:t>$6,740</a:t>
          </a:r>
        </a:p>
      </dgm:t>
    </dgm:pt>
    <dgm:pt modelId="{113DA78F-A152-46ED-A15B-FC28FF4A4BFD}" type="sibTrans" cxnId="{41AC9E80-7E73-48D9-86A4-703E7D8FC7C9}">
      <dgm:prSet/>
      <dgm:spPr/>
      <dgm:t>
        <a:bodyPr/>
        <a:lstStyle/>
        <a:p>
          <a:pPr algn="ctr"/>
          <a:endParaRPr lang="en-US"/>
        </a:p>
      </dgm:t>
    </dgm:pt>
    <dgm:pt modelId="{7DAD7309-F964-4598-B5ED-C32511425968}" type="parTrans" cxnId="{41AC9E80-7E73-48D9-86A4-703E7D8FC7C9}">
      <dgm:prSet/>
      <dgm:spPr/>
      <dgm:t>
        <a:bodyPr/>
        <a:lstStyle/>
        <a:p>
          <a:pPr algn="ctr"/>
          <a:endParaRPr lang="en-US"/>
        </a:p>
      </dgm:t>
    </dgm:pt>
    <dgm:pt modelId="{9ECBF025-0C89-4D37-82DF-8B2289475383}">
      <dgm:prSet phldrT="[Text]"/>
      <dgm:spPr>
        <a:solidFill>
          <a:schemeClr val="accent3">
            <a:lumMod val="40000"/>
            <a:lumOff val="60000"/>
          </a:schemeClr>
        </a:solidFill>
      </dgm:spPr>
      <dgm:t>
        <a:bodyPr/>
        <a:lstStyle/>
        <a:p>
          <a:pPr algn="ctr"/>
          <a:r>
            <a:rPr lang="en-US" dirty="0">
              <a:solidFill>
                <a:schemeClr val="tx1"/>
              </a:solidFill>
              <a:latin typeface="Arial" panose="020B0604020202020204" pitchFamily="34" charset="0"/>
              <a:cs typeface="Arial" panose="020B0604020202020204" pitchFamily="34" charset="0"/>
            </a:rPr>
            <a:t>Beneficiary benefit</a:t>
          </a:r>
        </a:p>
      </dgm:t>
    </dgm:pt>
    <dgm:pt modelId="{0ECB8B35-02CA-49B8-81E0-D5611147B98E}" type="sibTrans" cxnId="{4F08A8FA-1EBE-4FEB-8C16-DB311894B95F}">
      <dgm:prSet/>
      <dgm:spPr/>
      <dgm:t>
        <a:bodyPr/>
        <a:lstStyle/>
        <a:p>
          <a:pPr algn="ctr"/>
          <a:endParaRPr lang="en-US"/>
        </a:p>
      </dgm:t>
    </dgm:pt>
    <dgm:pt modelId="{CE747C17-23E8-4342-8156-D441DB759D59}" type="parTrans" cxnId="{4F08A8FA-1EBE-4FEB-8C16-DB311894B95F}">
      <dgm:prSet/>
      <dgm:spPr/>
      <dgm:t>
        <a:bodyPr/>
        <a:lstStyle/>
        <a:p>
          <a:pPr algn="ctr"/>
          <a:endParaRPr lang="en-US"/>
        </a:p>
      </dgm:t>
    </dgm:pt>
    <dgm:pt modelId="{3A68835E-9FF3-45DB-8347-643F17FF7AAB}">
      <dgm:prSet phldrT="[Text]"/>
      <dgm:spPr>
        <a:solidFill>
          <a:srgbClr val="7F7F7F"/>
        </a:solidFill>
      </dgm:spPr>
      <dgm:t>
        <a:bodyPr/>
        <a:lstStyle/>
        <a:p>
          <a:pPr algn="ctr"/>
          <a:r>
            <a:rPr lang="en-US" dirty="0">
              <a:solidFill>
                <a:schemeClr val="bg1"/>
              </a:solidFill>
              <a:latin typeface="Arial" panose="020B0604020202020204" pitchFamily="34" charset="0"/>
              <a:cs typeface="Arial" panose="020B0604020202020204" pitchFamily="34" charset="0"/>
            </a:rPr>
            <a:t>Modified Benefit with PRE*</a:t>
          </a:r>
        </a:p>
      </dgm:t>
    </dgm:pt>
    <dgm:pt modelId="{B011CB04-4BEB-4D3C-AC37-80E10E4F9BA0}" type="parTrans" cxnId="{1BB744BE-B4EA-428E-99B6-D54EFC0C37C2}">
      <dgm:prSet/>
      <dgm:spPr/>
      <dgm:t>
        <a:bodyPr/>
        <a:lstStyle/>
        <a:p>
          <a:endParaRPr lang="en-US"/>
        </a:p>
      </dgm:t>
    </dgm:pt>
    <dgm:pt modelId="{EBAFC427-4410-47D9-AFCA-01968D69AC46}" type="sibTrans" cxnId="{1BB744BE-B4EA-428E-99B6-D54EFC0C37C2}">
      <dgm:prSet/>
      <dgm:spPr/>
      <dgm:t>
        <a:bodyPr/>
        <a:lstStyle/>
        <a:p>
          <a:endParaRPr lang="en-US"/>
        </a:p>
      </dgm:t>
    </dgm:pt>
    <dgm:pt modelId="{6F142F35-6129-44BB-A156-93F6D00E74AE}">
      <dgm:prSet phldrT="[Text]"/>
      <dgm:spPr>
        <a:solidFill>
          <a:schemeClr val="tx1"/>
        </a:solidFill>
      </dgm:spPr>
      <dgm:t>
        <a:bodyPr/>
        <a:lstStyle/>
        <a:p>
          <a:pPr algn="ctr"/>
          <a:r>
            <a:rPr lang="en-US" dirty="0">
              <a:solidFill>
                <a:schemeClr val="bg1"/>
              </a:solidFill>
              <a:latin typeface="Arial" panose="020B0604020202020204" pitchFamily="34" charset="0"/>
              <a:cs typeface="Arial" panose="020B0604020202020204" pitchFamily="34" charset="0"/>
            </a:rPr>
            <a:t>$6,446</a:t>
          </a:r>
        </a:p>
      </dgm:t>
    </dgm:pt>
    <dgm:pt modelId="{E107A1F9-DF36-47D4-B882-F3F80933AE53}" type="parTrans" cxnId="{FA1BDE3A-C778-4C2F-9C12-3769284353D2}">
      <dgm:prSet/>
      <dgm:spPr/>
      <dgm:t>
        <a:bodyPr/>
        <a:lstStyle/>
        <a:p>
          <a:endParaRPr lang="en-US"/>
        </a:p>
      </dgm:t>
    </dgm:pt>
    <dgm:pt modelId="{01505215-C3A5-463C-A978-E9026CC045BC}" type="sibTrans" cxnId="{FA1BDE3A-C778-4C2F-9C12-3769284353D2}">
      <dgm:prSet/>
      <dgm:spPr/>
      <dgm:t>
        <a:bodyPr/>
        <a:lstStyle/>
        <a:p>
          <a:endParaRPr lang="en-US"/>
        </a:p>
      </dgm:t>
    </dgm:pt>
    <dgm:pt modelId="{C9BDB44C-A1E5-4D5E-A095-31F632A5099A}">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$6,645</a:t>
          </a:r>
        </a:p>
      </dgm:t>
    </dgm:pt>
    <dgm:pt modelId="{F3720266-7560-4BFE-88CE-2D603F3594C3}" type="parTrans" cxnId="{7A47D68A-8920-410B-9FC0-B1E0C2B80207}">
      <dgm:prSet/>
      <dgm:spPr/>
      <dgm:t>
        <a:bodyPr/>
        <a:lstStyle/>
        <a:p>
          <a:endParaRPr lang="en-US"/>
        </a:p>
      </dgm:t>
    </dgm:pt>
    <dgm:pt modelId="{EC1D2328-2D68-4D8A-A93A-00C59A65C826}" type="sibTrans" cxnId="{7A47D68A-8920-410B-9FC0-B1E0C2B80207}">
      <dgm:prSet/>
      <dgm:spPr/>
      <dgm:t>
        <a:bodyPr/>
        <a:lstStyle/>
        <a:p>
          <a:endParaRPr lang="en-US"/>
        </a:p>
      </dgm:t>
    </dgm:pt>
    <dgm:pt modelId="{3FBD938C-BFF5-4848-8628-16501246B063}">
      <dgm:prSet phldrT="[Text]"/>
      <dgm:spPr>
        <a:solidFill>
          <a:schemeClr val="bg1">
            <a:lumMod val="95000"/>
          </a:schemeClr>
        </a:solidFill>
      </dgm:spPr>
      <dgm:t>
        <a:bodyPr/>
        <a:lstStyle/>
        <a:p>
          <a:pPr algn="ctr"/>
          <a:r>
            <a:rPr lang="en-US" dirty="0">
              <a:latin typeface="Arial" panose="020B0604020202020204" pitchFamily="34" charset="0"/>
              <a:cs typeface="Arial" panose="020B0604020202020204" pitchFamily="34" charset="0"/>
            </a:rPr>
            <a:t>$6,816</a:t>
          </a:r>
        </a:p>
      </dgm:t>
    </dgm:pt>
    <dgm:pt modelId="{BE048BE5-82E4-43C8-8A3A-4EE86FB66301}" type="parTrans" cxnId="{8D4CC676-88E6-4C7C-87E3-4AC468B889D0}">
      <dgm:prSet/>
      <dgm:spPr/>
      <dgm:t>
        <a:bodyPr/>
        <a:lstStyle/>
        <a:p>
          <a:endParaRPr lang="en-US"/>
        </a:p>
      </dgm:t>
    </dgm:pt>
    <dgm:pt modelId="{8365E221-C48E-461F-9AEC-93A2CDD3D11C}" type="sibTrans" cxnId="{8D4CC676-88E6-4C7C-87E3-4AC468B889D0}">
      <dgm:prSet/>
      <dgm:spPr/>
      <dgm:t>
        <a:bodyPr/>
        <a:lstStyle/>
        <a:p>
          <a:endParaRPr lang="en-US"/>
        </a:p>
      </dgm:t>
    </dgm:pt>
    <dgm:pt modelId="{B3CC976E-A69B-4166-B184-1FD6B7581BC9}">
      <dgm:prSet phldrT="[Text]"/>
      <dgm:spPr>
        <a:solidFill>
          <a:srgbClr val="7F7F7F"/>
        </a:solidFill>
      </dgm:spPr>
      <dgm:t>
        <a:bodyPr/>
        <a:lstStyle/>
        <a:p>
          <a:pPr algn="ctr"/>
          <a:r>
            <a:rPr lang="en-US" dirty="0">
              <a:solidFill>
                <a:schemeClr val="bg1"/>
              </a:solidFill>
              <a:latin typeface="Arial" panose="020B0604020202020204" pitchFamily="34" charset="0"/>
              <a:cs typeface="Arial" panose="020B0604020202020204" pitchFamily="34" charset="0"/>
            </a:rPr>
            <a:t>Beneficiary benefit with PRE*</a:t>
          </a:r>
        </a:p>
      </dgm:t>
    </dgm:pt>
    <dgm:pt modelId="{2464C3E3-AAEB-4820-8BCF-44B332365FBA}" type="parTrans" cxnId="{BF3C9195-EC51-4E1E-B736-E698D93D3C3D}">
      <dgm:prSet/>
      <dgm:spPr/>
      <dgm:t>
        <a:bodyPr/>
        <a:lstStyle/>
        <a:p>
          <a:endParaRPr lang="en-US"/>
        </a:p>
      </dgm:t>
    </dgm:pt>
    <dgm:pt modelId="{840558BC-4EC5-49DD-AB09-F90C241C2E04}" type="sibTrans" cxnId="{BF3C9195-EC51-4E1E-B736-E698D93D3C3D}">
      <dgm:prSet/>
      <dgm:spPr/>
      <dgm:t>
        <a:bodyPr/>
        <a:lstStyle/>
        <a:p>
          <a:endParaRPr lang="en-US"/>
        </a:p>
      </dgm:t>
    </dgm:pt>
    <dgm:pt modelId="{C2922CE6-0B7F-4AAD-B52C-50888E0E5DA9}">
      <dgm:prSet phldrT="[Text]"/>
      <dgm:spPr>
        <a:solidFill>
          <a:schemeClr val="tx1"/>
        </a:solidFill>
      </dgm:spPr>
      <dgm:t>
        <a:bodyPr/>
        <a:lstStyle/>
        <a:p>
          <a:pPr algn="ctr"/>
          <a:r>
            <a:rPr lang="en-US" dirty="0">
              <a:solidFill>
                <a:schemeClr val="bg1"/>
              </a:solidFill>
              <a:latin typeface="Arial" panose="020B0604020202020204" pitchFamily="34" charset="0"/>
              <a:cs typeface="Arial" panose="020B0604020202020204" pitchFamily="34" charset="0"/>
            </a:rPr>
            <a:t>$6,446</a:t>
          </a:r>
        </a:p>
      </dgm:t>
    </dgm:pt>
    <dgm:pt modelId="{12A67FFB-2DB3-43A8-B275-5F464E07758F}" type="parTrans" cxnId="{E1732B86-B7F0-4A7B-92DE-EBB208C18F8C}">
      <dgm:prSet/>
      <dgm:spPr/>
      <dgm:t>
        <a:bodyPr/>
        <a:lstStyle/>
        <a:p>
          <a:endParaRPr lang="en-US"/>
        </a:p>
      </dgm:t>
    </dgm:pt>
    <dgm:pt modelId="{BA23B58C-404F-4ABC-B18C-F43FA13AAD87}" type="sibTrans" cxnId="{E1732B86-B7F0-4A7B-92DE-EBB208C18F8C}">
      <dgm:prSet/>
      <dgm:spPr/>
      <dgm:t>
        <a:bodyPr/>
        <a:lstStyle/>
        <a:p>
          <a:endParaRPr lang="en-US"/>
        </a:p>
      </dgm:t>
    </dgm:pt>
    <dgm:pt modelId="{06EFEF59-AB0B-4B9F-B982-B0BB5093A777}">
      <dgm:prSet phldrT="[Text]"/>
      <dgm:spPr>
        <a:solidFill>
          <a:schemeClr val="bg1">
            <a:lumMod val="75000"/>
          </a:schemeClr>
        </a:solidFill>
      </dgm:spPr>
      <dgm:t>
        <a:bodyPr/>
        <a:lstStyle/>
        <a:p>
          <a:pPr algn="ctr"/>
          <a:r>
            <a:rPr lang="en-US" dirty="0">
              <a:latin typeface="Arial" panose="020B0604020202020204" pitchFamily="34" charset="0"/>
              <a:cs typeface="Arial" panose="020B0604020202020204" pitchFamily="34" charset="0"/>
            </a:rPr>
            <a:t>$4,984</a:t>
          </a:r>
        </a:p>
      </dgm:t>
    </dgm:pt>
    <dgm:pt modelId="{838765C4-7C79-49D8-B027-AF27484956BC}" type="parTrans" cxnId="{7B23907C-DCAE-4A50-A987-F0B9699C7ABC}">
      <dgm:prSet/>
      <dgm:spPr/>
      <dgm:t>
        <a:bodyPr/>
        <a:lstStyle/>
        <a:p>
          <a:endParaRPr lang="en-US"/>
        </a:p>
      </dgm:t>
    </dgm:pt>
    <dgm:pt modelId="{5D7E6199-8419-4EE6-92C6-15FB7E146B6E}" type="sibTrans" cxnId="{7B23907C-DCAE-4A50-A987-F0B9699C7ABC}">
      <dgm:prSet/>
      <dgm:spPr/>
      <dgm:t>
        <a:bodyPr/>
        <a:lstStyle/>
        <a:p>
          <a:endParaRPr lang="en-US"/>
        </a:p>
      </dgm:t>
    </dgm:pt>
    <dgm:pt modelId="{D7796F49-0048-485B-A669-93325043B653}">
      <dgm:prSet phldrT="[Text]"/>
      <dgm:spPr>
        <a:solidFill>
          <a:schemeClr val="bg1">
            <a:lumMod val="95000"/>
          </a:schemeClr>
        </a:solidFill>
      </dgm:spPr>
      <dgm:t>
        <a:bodyPr/>
        <a:lstStyle/>
        <a:p>
          <a:pPr algn="ctr"/>
          <a:r>
            <a:rPr lang="en-US" dirty="0">
              <a:latin typeface="Arial" panose="020B0604020202020204" pitchFamily="34" charset="0"/>
              <a:cs typeface="Arial" panose="020B0604020202020204" pitchFamily="34" charset="0"/>
            </a:rPr>
            <a:t>$3,408</a:t>
          </a:r>
        </a:p>
      </dgm:t>
    </dgm:pt>
    <dgm:pt modelId="{AB7C9194-9295-4BC0-B48C-2A2E8179C1F5}" type="parTrans" cxnId="{85FD2762-0F38-49C6-B038-0EC8ED6CB3DA}">
      <dgm:prSet/>
      <dgm:spPr/>
      <dgm:t>
        <a:bodyPr/>
        <a:lstStyle/>
        <a:p>
          <a:endParaRPr lang="en-US"/>
        </a:p>
      </dgm:t>
    </dgm:pt>
    <dgm:pt modelId="{DAE0EF01-0CAF-4E03-8BF7-B4DBF36F375C}" type="sibTrans" cxnId="{85FD2762-0F38-49C6-B038-0EC8ED6CB3DA}">
      <dgm:prSet/>
      <dgm:spPr/>
      <dgm:t>
        <a:bodyPr/>
        <a:lstStyle/>
        <a:p>
          <a:endParaRPr lang="en-US"/>
        </a:p>
      </dgm:t>
    </dgm:pt>
    <dgm:pt modelId="{E9E36F8E-A850-4EA0-8953-E54399DEF061}" type="pres">
      <dgm:prSet presAssocID="{08CB4BF3-C3F4-4465-B8C3-A338F03B42E3}" presName="theList" presStyleCnt="0">
        <dgm:presLayoutVars>
          <dgm:dir/>
          <dgm:animLvl val="lvl"/>
          <dgm:resizeHandles val="exact"/>
        </dgm:presLayoutVars>
      </dgm:prSet>
      <dgm:spPr/>
    </dgm:pt>
    <dgm:pt modelId="{8A1EA2ED-288B-4A0A-9F51-51012876762D}" type="pres">
      <dgm:prSet presAssocID="{49BB77B6-A0A6-458B-812C-2A0256540A1B}" presName="compNode" presStyleCnt="0"/>
      <dgm:spPr/>
    </dgm:pt>
    <dgm:pt modelId="{696560EB-7E26-4998-90E7-2109DF24E68B}" type="pres">
      <dgm:prSet presAssocID="{49BB77B6-A0A6-458B-812C-2A0256540A1B}" presName="aNode" presStyleLbl="bgShp" presStyleIdx="0" presStyleCnt="6"/>
      <dgm:spPr/>
    </dgm:pt>
    <dgm:pt modelId="{45867B21-7577-4BED-8F98-8CFB966B4EFF}" type="pres">
      <dgm:prSet presAssocID="{49BB77B6-A0A6-458B-812C-2A0256540A1B}" presName="textNode" presStyleLbl="bgShp" presStyleIdx="0" presStyleCnt="6"/>
      <dgm:spPr/>
    </dgm:pt>
    <dgm:pt modelId="{1FB00F66-572C-4B59-B1FA-4A6C7B4DC6B3}" type="pres">
      <dgm:prSet presAssocID="{49BB77B6-A0A6-458B-812C-2A0256540A1B}" presName="compChildNode" presStyleCnt="0"/>
      <dgm:spPr/>
    </dgm:pt>
    <dgm:pt modelId="{6D286DE7-69D1-430E-814D-B58265EC95CA}" type="pres">
      <dgm:prSet presAssocID="{49BB77B6-A0A6-458B-812C-2A0256540A1B}" presName="theInnerList" presStyleCnt="0"/>
      <dgm:spPr/>
    </dgm:pt>
    <dgm:pt modelId="{E85E3BB0-C6A2-4441-93AD-83DDDDBB771C}" type="pres">
      <dgm:prSet presAssocID="{1092F0A6-6455-484C-BD7F-F893BC4A86A6}" presName="childNode" presStyleLbl="node1" presStyleIdx="0" presStyleCnt="16">
        <dgm:presLayoutVars>
          <dgm:bulletEnabled val="1"/>
        </dgm:presLayoutVars>
      </dgm:prSet>
      <dgm:spPr/>
    </dgm:pt>
    <dgm:pt modelId="{E064E631-AF33-4755-B264-0891464E6A28}" type="pres">
      <dgm:prSet presAssocID="{49BB77B6-A0A6-458B-812C-2A0256540A1B}" presName="aSpace" presStyleCnt="0"/>
      <dgm:spPr/>
    </dgm:pt>
    <dgm:pt modelId="{4A21EED2-2CA3-4DBA-97B0-F3B8CD47C26A}" type="pres">
      <dgm:prSet presAssocID="{37599491-A9D0-4506-B8DA-365F8950E735}" presName="compNode" presStyleCnt="0"/>
      <dgm:spPr/>
    </dgm:pt>
    <dgm:pt modelId="{94008D43-ED20-45ED-AA11-E2065F35D41D}" type="pres">
      <dgm:prSet presAssocID="{37599491-A9D0-4506-B8DA-365F8950E735}" presName="aNode" presStyleLbl="bgShp" presStyleIdx="1" presStyleCnt="6"/>
      <dgm:spPr/>
    </dgm:pt>
    <dgm:pt modelId="{2B4A4BBF-66AF-402F-9CC8-1851028A536E}" type="pres">
      <dgm:prSet presAssocID="{37599491-A9D0-4506-B8DA-365F8950E735}" presName="textNode" presStyleLbl="bgShp" presStyleIdx="1" presStyleCnt="6"/>
      <dgm:spPr/>
    </dgm:pt>
    <dgm:pt modelId="{8AA5D478-F0B5-4368-9C50-2EFDE5133EDA}" type="pres">
      <dgm:prSet presAssocID="{37599491-A9D0-4506-B8DA-365F8950E735}" presName="compChildNode" presStyleCnt="0"/>
      <dgm:spPr/>
    </dgm:pt>
    <dgm:pt modelId="{8E295ECE-0806-4436-8A26-6816A495EE2C}" type="pres">
      <dgm:prSet presAssocID="{37599491-A9D0-4506-B8DA-365F8950E735}" presName="theInnerList" presStyleCnt="0"/>
      <dgm:spPr/>
    </dgm:pt>
    <dgm:pt modelId="{11B753AE-1C84-4796-8395-A51A445A7D64}" type="pres">
      <dgm:prSet presAssocID="{1079568F-C499-4B46-9C68-2FEDFA81644E}" presName="childNode" presStyleLbl="node1" presStyleIdx="1" presStyleCnt="16">
        <dgm:presLayoutVars>
          <dgm:bulletEnabled val="1"/>
        </dgm:presLayoutVars>
      </dgm:prSet>
      <dgm:spPr/>
    </dgm:pt>
    <dgm:pt modelId="{6A772973-8998-4877-9A16-1C9335685246}" type="pres">
      <dgm:prSet presAssocID="{1079568F-C499-4B46-9C68-2FEDFA81644E}" presName="aSpace2" presStyleCnt="0"/>
      <dgm:spPr/>
    </dgm:pt>
    <dgm:pt modelId="{94169B40-BA80-4D88-AF18-2C2183F7807A}" type="pres">
      <dgm:prSet presAssocID="{45787A6A-3023-4ECC-8DCC-72B9E9A8B0D3}" presName="childNode" presStyleLbl="node1" presStyleIdx="2" presStyleCnt="16">
        <dgm:presLayoutVars>
          <dgm:bulletEnabled val="1"/>
        </dgm:presLayoutVars>
      </dgm:prSet>
      <dgm:spPr/>
    </dgm:pt>
    <dgm:pt modelId="{4E71F44C-E73E-49B3-B3D9-108A8496929F}" type="pres">
      <dgm:prSet presAssocID="{45787A6A-3023-4ECC-8DCC-72B9E9A8B0D3}" presName="aSpace2" presStyleCnt="0"/>
      <dgm:spPr/>
    </dgm:pt>
    <dgm:pt modelId="{4618ABCE-F171-42AE-BDDE-28EE75176024}" type="pres">
      <dgm:prSet presAssocID="{57C58F24-B749-42B3-8853-4420371E79C3}" presName="childNode" presStyleLbl="node1" presStyleIdx="3" presStyleCnt="16">
        <dgm:presLayoutVars>
          <dgm:bulletEnabled val="1"/>
        </dgm:presLayoutVars>
      </dgm:prSet>
      <dgm:spPr/>
    </dgm:pt>
    <dgm:pt modelId="{F815B124-8B3D-44F6-B3B6-B7729F001F5F}" type="pres">
      <dgm:prSet presAssocID="{37599491-A9D0-4506-B8DA-365F8950E735}" presName="aSpace" presStyleCnt="0"/>
      <dgm:spPr/>
    </dgm:pt>
    <dgm:pt modelId="{F6F341F2-0803-4171-913A-DED643CCD128}" type="pres">
      <dgm:prSet presAssocID="{FB7525A4-DAC2-468D-BA77-BEABD418F0F7}" presName="compNode" presStyleCnt="0"/>
      <dgm:spPr/>
    </dgm:pt>
    <dgm:pt modelId="{7877BCE3-6470-4D89-97E2-8E24E1B2E5BD}" type="pres">
      <dgm:prSet presAssocID="{FB7525A4-DAC2-468D-BA77-BEABD418F0F7}" presName="aNode" presStyleLbl="bgShp" presStyleIdx="2" presStyleCnt="6"/>
      <dgm:spPr/>
    </dgm:pt>
    <dgm:pt modelId="{988D390B-3263-41D0-A065-917BB7EEB9EC}" type="pres">
      <dgm:prSet presAssocID="{FB7525A4-DAC2-468D-BA77-BEABD418F0F7}" presName="textNode" presStyleLbl="bgShp" presStyleIdx="2" presStyleCnt="6"/>
      <dgm:spPr/>
    </dgm:pt>
    <dgm:pt modelId="{E2FC422C-03C0-44CA-AB3E-B3ACCD5C56B5}" type="pres">
      <dgm:prSet presAssocID="{FB7525A4-DAC2-468D-BA77-BEABD418F0F7}" presName="compChildNode" presStyleCnt="0"/>
      <dgm:spPr/>
    </dgm:pt>
    <dgm:pt modelId="{23580E23-CDB2-45C7-8E4D-4C7D730FAE17}" type="pres">
      <dgm:prSet presAssocID="{FB7525A4-DAC2-468D-BA77-BEABD418F0F7}" presName="theInnerList" presStyleCnt="0"/>
      <dgm:spPr/>
    </dgm:pt>
    <dgm:pt modelId="{7B3DA7A7-CED9-4E5A-A296-CB5ACBE7AA42}" type="pres">
      <dgm:prSet presAssocID="{001938E3-70F6-4C03-B862-0026A0FE83EF}" presName="childNode" presStyleLbl="node1" presStyleIdx="4" presStyleCnt="16">
        <dgm:presLayoutVars>
          <dgm:bulletEnabled val="1"/>
        </dgm:presLayoutVars>
      </dgm:prSet>
      <dgm:spPr/>
    </dgm:pt>
    <dgm:pt modelId="{35F2B187-F28B-4048-95D7-1B5A29A167B7}" type="pres">
      <dgm:prSet presAssocID="{001938E3-70F6-4C03-B862-0026A0FE83EF}" presName="aSpace2" presStyleCnt="0"/>
      <dgm:spPr/>
    </dgm:pt>
    <dgm:pt modelId="{EBA9A47B-91D4-49BC-A821-76E3C55A5C8D}" type="pres">
      <dgm:prSet presAssocID="{CE3D7A05-8358-43F7-B65A-5C42CE36275F}" presName="childNode" presStyleLbl="node1" presStyleIdx="5" presStyleCnt="16">
        <dgm:presLayoutVars>
          <dgm:bulletEnabled val="1"/>
        </dgm:presLayoutVars>
      </dgm:prSet>
      <dgm:spPr/>
    </dgm:pt>
    <dgm:pt modelId="{74E5F9AE-B42A-4D4B-A4AB-8FC3D9B34AD3}" type="pres">
      <dgm:prSet presAssocID="{CE3D7A05-8358-43F7-B65A-5C42CE36275F}" presName="aSpace2" presStyleCnt="0"/>
      <dgm:spPr/>
    </dgm:pt>
    <dgm:pt modelId="{AE3DEA54-9DED-4300-8B72-C7285DE42991}" type="pres">
      <dgm:prSet presAssocID="{3A318B60-275D-437D-82B6-6842B3E3AADB}" presName="childNode" presStyleLbl="node1" presStyleIdx="6" presStyleCnt="16">
        <dgm:presLayoutVars>
          <dgm:bulletEnabled val="1"/>
        </dgm:presLayoutVars>
      </dgm:prSet>
      <dgm:spPr/>
    </dgm:pt>
    <dgm:pt modelId="{733C3CC8-8757-4D0C-9CD9-FA530392DA70}" type="pres">
      <dgm:prSet presAssocID="{FB7525A4-DAC2-468D-BA77-BEABD418F0F7}" presName="aSpace" presStyleCnt="0"/>
      <dgm:spPr/>
    </dgm:pt>
    <dgm:pt modelId="{4F452D80-C2CB-41E5-A6CC-E66E7D22667D}" type="pres">
      <dgm:prSet presAssocID="{3A68835E-9FF3-45DB-8347-643F17FF7AAB}" presName="compNode" presStyleCnt="0"/>
      <dgm:spPr/>
    </dgm:pt>
    <dgm:pt modelId="{18B92615-47D8-413B-84AB-81926ECD1E3E}" type="pres">
      <dgm:prSet presAssocID="{3A68835E-9FF3-45DB-8347-643F17FF7AAB}" presName="aNode" presStyleLbl="bgShp" presStyleIdx="3" presStyleCnt="6"/>
      <dgm:spPr/>
    </dgm:pt>
    <dgm:pt modelId="{E73D8046-B032-4807-84CE-EDE0CD6D272C}" type="pres">
      <dgm:prSet presAssocID="{3A68835E-9FF3-45DB-8347-643F17FF7AAB}" presName="textNode" presStyleLbl="bgShp" presStyleIdx="3" presStyleCnt="6"/>
      <dgm:spPr/>
    </dgm:pt>
    <dgm:pt modelId="{C06E10BC-E207-4314-9FDF-12C9D582B434}" type="pres">
      <dgm:prSet presAssocID="{3A68835E-9FF3-45DB-8347-643F17FF7AAB}" presName="compChildNode" presStyleCnt="0"/>
      <dgm:spPr/>
    </dgm:pt>
    <dgm:pt modelId="{BB6E7276-B665-4AF1-BD38-2A3E9527E9A0}" type="pres">
      <dgm:prSet presAssocID="{3A68835E-9FF3-45DB-8347-643F17FF7AAB}" presName="theInnerList" presStyleCnt="0"/>
      <dgm:spPr/>
    </dgm:pt>
    <dgm:pt modelId="{2BF2FE92-EA23-41AD-90AA-EA4F098D2D75}" type="pres">
      <dgm:prSet presAssocID="{6F142F35-6129-44BB-A156-93F6D00E74AE}" presName="childNode" presStyleLbl="node1" presStyleIdx="7" presStyleCnt="16">
        <dgm:presLayoutVars>
          <dgm:bulletEnabled val="1"/>
        </dgm:presLayoutVars>
      </dgm:prSet>
      <dgm:spPr/>
    </dgm:pt>
    <dgm:pt modelId="{F35B823B-B155-4A89-8B42-04A508B07B5F}" type="pres">
      <dgm:prSet presAssocID="{6F142F35-6129-44BB-A156-93F6D00E74AE}" presName="aSpace2" presStyleCnt="0"/>
      <dgm:spPr/>
    </dgm:pt>
    <dgm:pt modelId="{6B23D260-1528-4963-B576-84E0DADA824F}" type="pres">
      <dgm:prSet presAssocID="{C9BDB44C-A1E5-4D5E-A095-31F632A5099A}" presName="childNode" presStyleLbl="node1" presStyleIdx="8" presStyleCnt="16">
        <dgm:presLayoutVars>
          <dgm:bulletEnabled val="1"/>
        </dgm:presLayoutVars>
      </dgm:prSet>
      <dgm:spPr/>
    </dgm:pt>
    <dgm:pt modelId="{42A2AEA6-13CD-46E7-BEB4-B08969BE7A66}" type="pres">
      <dgm:prSet presAssocID="{C9BDB44C-A1E5-4D5E-A095-31F632A5099A}" presName="aSpace2" presStyleCnt="0"/>
      <dgm:spPr/>
    </dgm:pt>
    <dgm:pt modelId="{123A459E-D201-4273-9DA5-C63C0F81ECB7}" type="pres">
      <dgm:prSet presAssocID="{3FBD938C-BFF5-4848-8628-16501246B063}" presName="childNode" presStyleLbl="node1" presStyleIdx="9" presStyleCnt="16">
        <dgm:presLayoutVars>
          <dgm:bulletEnabled val="1"/>
        </dgm:presLayoutVars>
      </dgm:prSet>
      <dgm:spPr/>
    </dgm:pt>
    <dgm:pt modelId="{5806D5B6-B32B-4003-B748-1C25C7D26015}" type="pres">
      <dgm:prSet presAssocID="{3A68835E-9FF3-45DB-8347-643F17FF7AAB}" presName="aSpace" presStyleCnt="0"/>
      <dgm:spPr/>
    </dgm:pt>
    <dgm:pt modelId="{155F8FA2-0CA0-48ED-9D1C-CBFA021E40E3}" type="pres">
      <dgm:prSet presAssocID="{9ECBF025-0C89-4D37-82DF-8B2289475383}" presName="compNode" presStyleCnt="0"/>
      <dgm:spPr/>
    </dgm:pt>
    <dgm:pt modelId="{120F32C7-5D10-4D65-925A-2CC36230FF1F}" type="pres">
      <dgm:prSet presAssocID="{9ECBF025-0C89-4D37-82DF-8B2289475383}" presName="aNode" presStyleLbl="bgShp" presStyleIdx="4" presStyleCnt="6"/>
      <dgm:spPr/>
    </dgm:pt>
    <dgm:pt modelId="{BF162BC8-F8A8-47BE-A674-F48E357A4ED6}" type="pres">
      <dgm:prSet presAssocID="{9ECBF025-0C89-4D37-82DF-8B2289475383}" presName="textNode" presStyleLbl="bgShp" presStyleIdx="4" presStyleCnt="6"/>
      <dgm:spPr/>
    </dgm:pt>
    <dgm:pt modelId="{C108DE69-BF36-49B8-B505-656A75C6F4D7}" type="pres">
      <dgm:prSet presAssocID="{9ECBF025-0C89-4D37-82DF-8B2289475383}" presName="compChildNode" presStyleCnt="0"/>
      <dgm:spPr/>
    </dgm:pt>
    <dgm:pt modelId="{03DC8361-6432-4901-B48A-44669F400603}" type="pres">
      <dgm:prSet presAssocID="{9ECBF025-0C89-4D37-82DF-8B2289475383}" presName="theInnerList" presStyleCnt="0"/>
      <dgm:spPr/>
    </dgm:pt>
    <dgm:pt modelId="{B4D63B01-47D1-48CC-9B93-144E330B4AE9}" type="pres">
      <dgm:prSet presAssocID="{C2D08F43-6B5F-48F9-BC22-A6E532687C45}" presName="childNode" presStyleLbl="node1" presStyleIdx="10" presStyleCnt="16">
        <dgm:presLayoutVars>
          <dgm:bulletEnabled val="1"/>
        </dgm:presLayoutVars>
      </dgm:prSet>
      <dgm:spPr/>
    </dgm:pt>
    <dgm:pt modelId="{E5F26D33-6D07-4F2D-AAAB-1B3DCC24A400}" type="pres">
      <dgm:prSet presAssocID="{C2D08F43-6B5F-48F9-BC22-A6E532687C45}" presName="aSpace2" presStyleCnt="0"/>
      <dgm:spPr/>
    </dgm:pt>
    <dgm:pt modelId="{9B1E7862-26F9-45B0-9513-D8316189E1C2}" type="pres">
      <dgm:prSet presAssocID="{E11857A5-CA6F-4C8D-A46D-C81F8AE6C9A3}" presName="childNode" presStyleLbl="node1" presStyleIdx="11" presStyleCnt="16">
        <dgm:presLayoutVars>
          <dgm:bulletEnabled val="1"/>
        </dgm:presLayoutVars>
      </dgm:prSet>
      <dgm:spPr/>
    </dgm:pt>
    <dgm:pt modelId="{8DB0159D-8EA4-46A7-AD81-EC4CE6A5628A}" type="pres">
      <dgm:prSet presAssocID="{E11857A5-CA6F-4C8D-A46D-C81F8AE6C9A3}" presName="aSpace2" presStyleCnt="0"/>
      <dgm:spPr/>
    </dgm:pt>
    <dgm:pt modelId="{AB5FBF1E-F0B2-4AE0-9FB0-AEF1BE001153}" type="pres">
      <dgm:prSet presAssocID="{3FD1BFA4-2E98-473A-910D-6D3886789FF4}" presName="childNode" presStyleLbl="node1" presStyleIdx="12" presStyleCnt="16">
        <dgm:presLayoutVars>
          <dgm:bulletEnabled val="1"/>
        </dgm:presLayoutVars>
      </dgm:prSet>
      <dgm:spPr/>
    </dgm:pt>
    <dgm:pt modelId="{E02EB635-BABB-4EB6-BC27-B3594DFE5262}" type="pres">
      <dgm:prSet presAssocID="{9ECBF025-0C89-4D37-82DF-8B2289475383}" presName="aSpace" presStyleCnt="0"/>
      <dgm:spPr/>
    </dgm:pt>
    <dgm:pt modelId="{5BEE6BF3-6C1A-49FE-84F7-D8EE87273C35}" type="pres">
      <dgm:prSet presAssocID="{B3CC976E-A69B-4166-B184-1FD6B7581BC9}" presName="compNode" presStyleCnt="0"/>
      <dgm:spPr/>
    </dgm:pt>
    <dgm:pt modelId="{F87CD33E-0B38-44B6-9913-A8BC44AE7C5C}" type="pres">
      <dgm:prSet presAssocID="{B3CC976E-A69B-4166-B184-1FD6B7581BC9}" presName="aNode" presStyleLbl="bgShp" presStyleIdx="5" presStyleCnt="6"/>
      <dgm:spPr/>
    </dgm:pt>
    <dgm:pt modelId="{7E8310BF-788E-4B65-8FE3-C143F59BF9DC}" type="pres">
      <dgm:prSet presAssocID="{B3CC976E-A69B-4166-B184-1FD6B7581BC9}" presName="textNode" presStyleLbl="bgShp" presStyleIdx="5" presStyleCnt="6"/>
      <dgm:spPr/>
    </dgm:pt>
    <dgm:pt modelId="{A3C7DD7B-D605-4EC2-99EA-F0BB6D294A8C}" type="pres">
      <dgm:prSet presAssocID="{B3CC976E-A69B-4166-B184-1FD6B7581BC9}" presName="compChildNode" presStyleCnt="0"/>
      <dgm:spPr/>
    </dgm:pt>
    <dgm:pt modelId="{CDE09E25-6390-4647-8F24-93495455A6B4}" type="pres">
      <dgm:prSet presAssocID="{B3CC976E-A69B-4166-B184-1FD6B7581BC9}" presName="theInnerList" presStyleCnt="0"/>
      <dgm:spPr/>
    </dgm:pt>
    <dgm:pt modelId="{DA2218B9-3A48-479B-AA4E-85DDF330C231}" type="pres">
      <dgm:prSet presAssocID="{C2922CE6-0B7F-4AAD-B52C-50888E0E5DA9}" presName="childNode" presStyleLbl="node1" presStyleIdx="13" presStyleCnt="16">
        <dgm:presLayoutVars>
          <dgm:bulletEnabled val="1"/>
        </dgm:presLayoutVars>
      </dgm:prSet>
      <dgm:spPr/>
    </dgm:pt>
    <dgm:pt modelId="{287A9A71-5225-4492-8AFA-E27958AA278B}" type="pres">
      <dgm:prSet presAssocID="{C2922CE6-0B7F-4AAD-B52C-50888E0E5DA9}" presName="aSpace2" presStyleCnt="0"/>
      <dgm:spPr/>
    </dgm:pt>
    <dgm:pt modelId="{CFF9724C-47F2-426F-A90C-1AA1E9071186}" type="pres">
      <dgm:prSet presAssocID="{06EFEF59-AB0B-4B9F-B982-B0BB5093A777}" presName="childNode" presStyleLbl="node1" presStyleIdx="14" presStyleCnt="16">
        <dgm:presLayoutVars>
          <dgm:bulletEnabled val="1"/>
        </dgm:presLayoutVars>
      </dgm:prSet>
      <dgm:spPr/>
    </dgm:pt>
    <dgm:pt modelId="{4104389E-8BF9-42B6-92D7-FDE7C68AFA4A}" type="pres">
      <dgm:prSet presAssocID="{06EFEF59-AB0B-4B9F-B982-B0BB5093A777}" presName="aSpace2" presStyleCnt="0"/>
      <dgm:spPr/>
    </dgm:pt>
    <dgm:pt modelId="{57F2C9F7-3F0C-4B9A-9613-D86C62E8C3A1}" type="pres">
      <dgm:prSet presAssocID="{D7796F49-0048-485B-A669-93325043B653}" presName="childNode" presStyleLbl="node1" presStyleIdx="15" presStyleCnt="16">
        <dgm:presLayoutVars>
          <dgm:bulletEnabled val="1"/>
        </dgm:presLayoutVars>
      </dgm:prSet>
      <dgm:spPr/>
    </dgm:pt>
  </dgm:ptLst>
  <dgm:cxnLst>
    <dgm:cxn modelId="{E3905305-CA0D-4ABC-B83A-E3CB3AEE5254}" type="presOf" srcId="{E11857A5-CA6F-4C8D-A46D-C81F8AE6C9A3}" destId="{9B1E7862-26F9-45B0-9513-D8316189E1C2}" srcOrd="0" destOrd="0" presId="urn:microsoft.com/office/officeart/2005/8/layout/lProcess2"/>
    <dgm:cxn modelId="{777DD31B-BE10-4DFF-A0BA-17DF96F7720C}" type="presOf" srcId="{C2D08F43-6B5F-48F9-BC22-A6E532687C45}" destId="{B4D63B01-47D1-48CC-9B93-144E330B4AE9}" srcOrd="0" destOrd="0" presId="urn:microsoft.com/office/officeart/2005/8/layout/lProcess2"/>
    <dgm:cxn modelId="{B2B8C828-4DA1-4D63-8C3F-5CFD2F1510FA}" type="presOf" srcId="{37599491-A9D0-4506-B8DA-365F8950E735}" destId="{94008D43-ED20-45ED-AA11-E2065F35D41D}" srcOrd="0" destOrd="0" presId="urn:microsoft.com/office/officeart/2005/8/layout/lProcess2"/>
    <dgm:cxn modelId="{C771B72C-9C41-43AE-8E9B-7F363412C58C}" type="presOf" srcId="{FB7525A4-DAC2-468D-BA77-BEABD418F0F7}" destId="{7877BCE3-6470-4D89-97E2-8E24E1B2E5BD}" srcOrd="0" destOrd="0" presId="urn:microsoft.com/office/officeart/2005/8/layout/lProcess2"/>
    <dgm:cxn modelId="{3920712F-7B76-49AD-937F-9CC46D6AF4E8}" srcId="{08CB4BF3-C3F4-4465-B8C3-A338F03B42E3}" destId="{FB7525A4-DAC2-468D-BA77-BEABD418F0F7}" srcOrd="2" destOrd="0" parTransId="{16AE1E1D-D87C-44AA-87F4-97EB8F44CB69}" sibTransId="{50ED9C16-B855-4C98-BFB3-C6FDA545D41A}"/>
    <dgm:cxn modelId="{A5C47132-05C7-4626-8E48-87A98895CDAA}" type="presOf" srcId="{9ECBF025-0C89-4D37-82DF-8B2289475383}" destId="{120F32C7-5D10-4D65-925A-2CC36230FF1F}" srcOrd="0" destOrd="0" presId="urn:microsoft.com/office/officeart/2005/8/layout/lProcess2"/>
    <dgm:cxn modelId="{B46FA337-50BB-466B-80EA-D2AD62951653}" type="presOf" srcId="{B3CC976E-A69B-4166-B184-1FD6B7581BC9}" destId="{F87CD33E-0B38-44B6-9913-A8BC44AE7C5C}" srcOrd="0" destOrd="0" presId="urn:microsoft.com/office/officeart/2005/8/layout/lProcess2"/>
    <dgm:cxn modelId="{38E53238-0E2D-4464-8E61-32E5E2BAEF12}" srcId="{08CB4BF3-C3F4-4465-B8C3-A338F03B42E3}" destId="{37599491-A9D0-4506-B8DA-365F8950E735}" srcOrd="1" destOrd="0" parTransId="{29460077-A4D7-46AB-BBEC-8596D34451B8}" sibTransId="{73A5B662-8700-4FE3-8130-4E4EAD5C70B3}"/>
    <dgm:cxn modelId="{FA1BDE3A-C778-4C2F-9C12-3769284353D2}" srcId="{3A68835E-9FF3-45DB-8347-643F17FF7AAB}" destId="{6F142F35-6129-44BB-A156-93F6D00E74AE}" srcOrd="0" destOrd="0" parTransId="{E107A1F9-DF36-47D4-B882-F3F80933AE53}" sibTransId="{01505215-C3A5-463C-A978-E9026CC045BC}"/>
    <dgm:cxn modelId="{85FD2762-0F38-49C6-B038-0EC8ED6CB3DA}" srcId="{B3CC976E-A69B-4166-B184-1FD6B7581BC9}" destId="{D7796F49-0048-485B-A669-93325043B653}" srcOrd="2" destOrd="0" parTransId="{AB7C9194-9295-4BC0-B48C-2A2E8179C1F5}" sibTransId="{DAE0EF01-0CAF-4E03-8BF7-B4DBF36F375C}"/>
    <dgm:cxn modelId="{976FF564-24AC-4E70-9BB1-A44F257C7B93}" srcId="{37599491-A9D0-4506-B8DA-365F8950E735}" destId="{57C58F24-B749-42B3-8853-4420371E79C3}" srcOrd="2" destOrd="0" parTransId="{4E92AF07-4CF4-4050-AEED-AADC9571CA8A}" sibTransId="{723451F3-88C3-45A9-915D-D1F00F9BBF52}"/>
    <dgm:cxn modelId="{D69A5046-D89B-4389-8809-4C59C84CFE53}" srcId="{37599491-A9D0-4506-B8DA-365F8950E735}" destId="{45787A6A-3023-4ECC-8DCC-72B9E9A8B0D3}" srcOrd="1" destOrd="0" parTransId="{DC74BF31-47FC-4321-BB7A-08E18A87D9ED}" sibTransId="{3CB3ADD7-C3C7-450B-A30D-F34F75C3908E}"/>
    <dgm:cxn modelId="{62D60A68-24E2-403F-A8AC-057F76410DCE}" srcId="{49BB77B6-A0A6-458B-812C-2A0256540A1B}" destId="{1092F0A6-6455-484C-BD7F-F893BC4A86A6}" srcOrd="0" destOrd="0" parTransId="{ABE5347F-9A25-4C0A-A33E-7DCE25F1B8E6}" sibTransId="{35AB5C9D-FC8F-476F-BEAE-39173954047B}"/>
    <dgm:cxn modelId="{9A3E134A-F87F-4F45-A86C-DC6DDF9685AA}" type="presOf" srcId="{3A318B60-275D-437D-82B6-6842B3E3AADB}" destId="{AE3DEA54-9DED-4300-8B72-C7285DE42991}" srcOrd="0" destOrd="0" presId="urn:microsoft.com/office/officeart/2005/8/layout/lProcess2"/>
    <dgm:cxn modelId="{B53A304A-77D3-4217-9AAB-F4AD5904ABA9}" type="presOf" srcId="{3FD1BFA4-2E98-473A-910D-6D3886789FF4}" destId="{AB5FBF1E-F0B2-4AE0-9FB0-AEF1BE001153}" srcOrd="0" destOrd="0" presId="urn:microsoft.com/office/officeart/2005/8/layout/lProcess2"/>
    <dgm:cxn modelId="{9B7A1152-9052-4268-93A8-D82B532DA6F8}" type="presOf" srcId="{49BB77B6-A0A6-458B-812C-2A0256540A1B}" destId="{45867B21-7577-4BED-8F98-8CFB966B4EFF}" srcOrd="1" destOrd="0" presId="urn:microsoft.com/office/officeart/2005/8/layout/lProcess2"/>
    <dgm:cxn modelId="{8D4CC676-88E6-4C7C-87E3-4AC468B889D0}" srcId="{3A68835E-9FF3-45DB-8347-643F17FF7AAB}" destId="{3FBD938C-BFF5-4848-8628-16501246B063}" srcOrd="2" destOrd="0" parTransId="{BE048BE5-82E4-43C8-8A3A-4EE86FB66301}" sibTransId="{8365E221-C48E-461F-9AEC-93A2CDD3D11C}"/>
    <dgm:cxn modelId="{5EDDFC56-F946-4912-BF80-AC2976E7BA01}" srcId="{9ECBF025-0C89-4D37-82DF-8B2289475383}" destId="{E11857A5-CA6F-4C8D-A46D-C81F8AE6C9A3}" srcOrd="1" destOrd="0" parTransId="{901FE67E-6C93-4F6C-AC31-86E737D9E419}" sibTransId="{15A04F75-F61E-4C3B-8867-9CECA490FD5C}"/>
    <dgm:cxn modelId="{13281577-F944-41FF-876A-6574F46D04E9}" type="presOf" srcId="{08CB4BF3-C3F4-4465-B8C3-A338F03B42E3}" destId="{E9E36F8E-A850-4EA0-8953-E54399DEF061}" srcOrd="0" destOrd="0" presId="urn:microsoft.com/office/officeart/2005/8/layout/lProcess2"/>
    <dgm:cxn modelId="{48D82758-99A3-4E41-BA2C-C03128CFF873}" type="presOf" srcId="{3A68835E-9FF3-45DB-8347-643F17FF7AAB}" destId="{E73D8046-B032-4807-84CE-EDE0CD6D272C}" srcOrd="1" destOrd="0" presId="urn:microsoft.com/office/officeart/2005/8/layout/lProcess2"/>
    <dgm:cxn modelId="{CA91A978-E19A-4D63-819F-DF2E4CC23A15}" type="presOf" srcId="{3FBD938C-BFF5-4848-8628-16501246B063}" destId="{123A459E-D201-4273-9DA5-C63C0F81ECB7}" srcOrd="0" destOrd="0" presId="urn:microsoft.com/office/officeart/2005/8/layout/lProcess2"/>
    <dgm:cxn modelId="{F737B57A-D9FF-4F7C-89EF-4F37710BCDB0}" srcId="{9ECBF025-0C89-4D37-82DF-8B2289475383}" destId="{C2D08F43-6B5F-48F9-BC22-A6E532687C45}" srcOrd="0" destOrd="0" parTransId="{55A36015-337F-48D5-8B9A-113B6B033513}" sibTransId="{865C6C53-164B-4F4D-B1B3-27145569EF1D}"/>
    <dgm:cxn modelId="{A591077B-F233-461D-8CC1-6578046A8AE5}" type="presOf" srcId="{C9BDB44C-A1E5-4D5E-A095-31F632A5099A}" destId="{6B23D260-1528-4963-B576-84E0DADA824F}" srcOrd="0" destOrd="0" presId="urn:microsoft.com/office/officeart/2005/8/layout/lProcess2"/>
    <dgm:cxn modelId="{7B23907C-DCAE-4A50-A987-F0B9699C7ABC}" srcId="{B3CC976E-A69B-4166-B184-1FD6B7581BC9}" destId="{06EFEF59-AB0B-4B9F-B982-B0BB5093A777}" srcOrd="1" destOrd="0" parTransId="{838765C4-7C79-49D8-B027-AF27484956BC}" sibTransId="{5D7E6199-8419-4EE6-92C6-15FB7E146B6E}"/>
    <dgm:cxn modelId="{0FFA2180-79BB-48AC-B616-D5F4C0BF5D39}" type="presOf" srcId="{06EFEF59-AB0B-4B9F-B982-B0BB5093A777}" destId="{CFF9724C-47F2-426F-A90C-1AA1E9071186}" srcOrd="0" destOrd="0" presId="urn:microsoft.com/office/officeart/2005/8/layout/lProcess2"/>
    <dgm:cxn modelId="{41AC9E80-7E73-48D9-86A4-703E7D8FC7C9}" srcId="{FB7525A4-DAC2-468D-BA77-BEABD418F0F7}" destId="{3A318B60-275D-437D-82B6-6842B3E3AADB}" srcOrd="2" destOrd="0" parTransId="{7DAD7309-F964-4598-B5ED-C32511425968}" sibTransId="{113DA78F-A152-46ED-A15B-FC28FF4A4BFD}"/>
    <dgm:cxn modelId="{E1732B86-B7F0-4A7B-92DE-EBB208C18F8C}" srcId="{B3CC976E-A69B-4166-B184-1FD6B7581BC9}" destId="{C2922CE6-0B7F-4AAD-B52C-50888E0E5DA9}" srcOrd="0" destOrd="0" parTransId="{12A67FFB-2DB3-43A8-B275-5F464E07758F}" sibTransId="{BA23B58C-404F-4ABC-B18C-F43FA13AAD87}"/>
    <dgm:cxn modelId="{6A367188-85A7-461D-9825-D3B4626325C0}" type="presOf" srcId="{FB7525A4-DAC2-468D-BA77-BEABD418F0F7}" destId="{988D390B-3263-41D0-A065-917BB7EEB9EC}" srcOrd="1" destOrd="0" presId="urn:microsoft.com/office/officeart/2005/8/layout/lProcess2"/>
    <dgm:cxn modelId="{7A47D68A-8920-410B-9FC0-B1E0C2B80207}" srcId="{3A68835E-9FF3-45DB-8347-643F17FF7AAB}" destId="{C9BDB44C-A1E5-4D5E-A095-31F632A5099A}" srcOrd="1" destOrd="0" parTransId="{F3720266-7560-4BFE-88CE-2D603F3594C3}" sibTransId="{EC1D2328-2D68-4D8A-A93A-00C59A65C826}"/>
    <dgm:cxn modelId="{3268948B-D6D8-44D1-A421-364E4A8E0160}" type="presOf" srcId="{49BB77B6-A0A6-458B-812C-2A0256540A1B}" destId="{696560EB-7E26-4998-90E7-2109DF24E68B}" srcOrd="0" destOrd="0" presId="urn:microsoft.com/office/officeart/2005/8/layout/lProcess2"/>
    <dgm:cxn modelId="{D734CC8C-A5B7-489A-931A-82AE0E40564C}" srcId="{9ECBF025-0C89-4D37-82DF-8B2289475383}" destId="{3FD1BFA4-2E98-473A-910D-6D3886789FF4}" srcOrd="2" destOrd="0" parTransId="{5E96310E-96B7-49ED-BACB-A0363A37CABA}" sibTransId="{17B27F2E-8AF3-4EB6-8DB9-BA30BC80AB18}"/>
    <dgm:cxn modelId="{035AC390-0A61-4FB7-A112-D851BCB95FEC}" type="presOf" srcId="{57C58F24-B749-42B3-8853-4420371E79C3}" destId="{4618ABCE-F171-42AE-BDDE-28EE75176024}" srcOrd="0" destOrd="0" presId="urn:microsoft.com/office/officeart/2005/8/layout/lProcess2"/>
    <dgm:cxn modelId="{51C94C95-5C69-473A-8D58-84C25D2F5CB5}" type="presOf" srcId="{9ECBF025-0C89-4D37-82DF-8B2289475383}" destId="{BF162BC8-F8A8-47BE-A674-F48E357A4ED6}" srcOrd="1" destOrd="0" presId="urn:microsoft.com/office/officeart/2005/8/layout/lProcess2"/>
    <dgm:cxn modelId="{BF3C9195-EC51-4E1E-B736-E698D93D3C3D}" srcId="{08CB4BF3-C3F4-4465-B8C3-A338F03B42E3}" destId="{B3CC976E-A69B-4166-B184-1FD6B7581BC9}" srcOrd="5" destOrd="0" parTransId="{2464C3E3-AAEB-4820-8BCF-44B332365FBA}" sibTransId="{840558BC-4EC5-49DD-AB09-F90C241C2E04}"/>
    <dgm:cxn modelId="{4220F599-7876-4DF8-9B6F-1A0D09768CF7}" srcId="{37599491-A9D0-4506-B8DA-365F8950E735}" destId="{1079568F-C499-4B46-9C68-2FEDFA81644E}" srcOrd="0" destOrd="0" parTransId="{B8145BF7-F2DF-4FA1-9CA5-2B7AE4A6DF42}" sibTransId="{AF8C6CBC-1AA3-45F8-A22E-9C0FB4787C8B}"/>
    <dgm:cxn modelId="{519678A0-5744-47D5-AF4A-3C16059381B1}" type="presOf" srcId="{C2922CE6-0B7F-4AAD-B52C-50888E0E5DA9}" destId="{DA2218B9-3A48-479B-AA4E-85DDF330C231}" srcOrd="0" destOrd="0" presId="urn:microsoft.com/office/officeart/2005/8/layout/lProcess2"/>
    <dgm:cxn modelId="{355503A2-C489-47A0-BEDB-B06EB591139C}" type="presOf" srcId="{37599491-A9D0-4506-B8DA-365F8950E735}" destId="{2B4A4BBF-66AF-402F-9CC8-1851028A536E}" srcOrd="1" destOrd="0" presId="urn:microsoft.com/office/officeart/2005/8/layout/lProcess2"/>
    <dgm:cxn modelId="{8DA19FA3-CC39-4500-83A1-67FD58E9A2F0}" type="presOf" srcId="{6F142F35-6129-44BB-A156-93F6D00E74AE}" destId="{2BF2FE92-EA23-41AD-90AA-EA4F098D2D75}" srcOrd="0" destOrd="0" presId="urn:microsoft.com/office/officeart/2005/8/layout/lProcess2"/>
    <dgm:cxn modelId="{622786A5-3F69-4CD6-83D7-1001CBB7630A}" type="presOf" srcId="{1092F0A6-6455-484C-BD7F-F893BC4A86A6}" destId="{E85E3BB0-C6A2-4441-93AD-83DDDDBB771C}" srcOrd="0" destOrd="0" presId="urn:microsoft.com/office/officeart/2005/8/layout/lProcess2"/>
    <dgm:cxn modelId="{1BB744BE-B4EA-428E-99B6-D54EFC0C37C2}" srcId="{08CB4BF3-C3F4-4465-B8C3-A338F03B42E3}" destId="{3A68835E-9FF3-45DB-8347-643F17FF7AAB}" srcOrd="3" destOrd="0" parTransId="{B011CB04-4BEB-4D3C-AC37-80E10E4F9BA0}" sibTransId="{EBAFC427-4410-47D9-AFCA-01968D69AC46}"/>
    <dgm:cxn modelId="{787320C3-AADF-419D-94E4-AED820E5542D}" type="presOf" srcId="{3A68835E-9FF3-45DB-8347-643F17FF7AAB}" destId="{18B92615-47D8-413B-84AB-81926ECD1E3E}" srcOrd="0" destOrd="0" presId="urn:microsoft.com/office/officeart/2005/8/layout/lProcess2"/>
    <dgm:cxn modelId="{38A400CA-57D4-4908-823C-6E85B5A42980}" type="presOf" srcId="{1079568F-C499-4B46-9C68-2FEDFA81644E}" destId="{11B753AE-1C84-4796-8395-A51A445A7D64}" srcOrd="0" destOrd="0" presId="urn:microsoft.com/office/officeart/2005/8/layout/lProcess2"/>
    <dgm:cxn modelId="{873EC5CD-5D1F-468A-8396-2A9C256158EA}" type="presOf" srcId="{45787A6A-3023-4ECC-8DCC-72B9E9A8B0D3}" destId="{94169B40-BA80-4D88-AF18-2C2183F7807A}" srcOrd="0" destOrd="0" presId="urn:microsoft.com/office/officeart/2005/8/layout/lProcess2"/>
    <dgm:cxn modelId="{528BD4CD-C6DB-4EB2-8A83-0D78BE1698C8}" type="presOf" srcId="{001938E3-70F6-4C03-B862-0026A0FE83EF}" destId="{7B3DA7A7-CED9-4E5A-A296-CB5ACBE7AA42}" srcOrd="0" destOrd="0" presId="urn:microsoft.com/office/officeart/2005/8/layout/lProcess2"/>
    <dgm:cxn modelId="{3FFB93E0-D811-48F2-9090-63250E05E7C4}" srcId="{08CB4BF3-C3F4-4465-B8C3-A338F03B42E3}" destId="{49BB77B6-A0A6-458B-812C-2A0256540A1B}" srcOrd="0" destOrd="0" parTransId="{A1456332-DEB8-4204-9964-E98142D30C27}" sibTransId="{6E5E8035-261E-4E5E-BC61-2B6400D1ADF6}"/>
    <dgm:cxn modelId="{0E821CE6-63E9-442D-B589-63975459CE61}" type="presOf" srcId="{B3CC976E-A69B-4166-B184-1FD6B7581BC9}" destId="{7E8310BF-788E-4B65-8FE3-C143F59BF9DC}" srcOrd="1" destOrd="0" presId="urn:microsoft.com/office/officeart/2005/8/layout/lProcess2"/>
    <dgm:cxn modelId="{632956E9-AAE5-4711-B23B-617F8B56FDB2}" type="presOf" srcId="{CE3D7A05-8358-43F7-B65A-5C42CE36275F}" destId="{EBA9A47B-91D4-49BC-A821-76E3C55A5C8D}" srcOrd="0" destOrd="0" presId="urn:microsoft.com/office/officeart/2005/8/layout/lProcess2"/>
    <dgm:cxn modelId="{9310ABEB-A393-43F4-9107-5EAD24B61EE6}" srcId="{FB7525A4-DAC2-468D-BA77-BEABD418F0F7}" destId="{001938E3-70F6-4C03-B862-0026A0FE83EF}" srcOrd="0" destOrd="0" parTransId="{C3C81667-9809-4EDE-BEBF-2086A818A473}" sibTransId="{72FEE956-8D32-4AB0-B5D8-74E3522A0D86}"/>
    <dgm:cxn modelId="{DE866BFA-2687-41FA-96A3-5193F6E0419A}" type="presOf" srcId="{D7796F49-0048-485B-A669-93325043B653}" destId="{57F2C9F7-3F0C-4B9A-9613-D86C62E8C3A1}" srcOrd="0" destOrd="0" presId="urn:microsoft.com/office/officeart/2005/8/layout/lProcess2"/>
    <dgm:cxn modelId="{4F08A8FA-1EBE-4FEB-8C16-DB311894B95F}" srcId="{08CB4BF3-C3F4-4465-B8C3-A338F03B42E3}" destId="{9ECBF025-0C89-4D37-82DF-8B2289475383}" srcOrd="4" destOrd="0" parTransId="{CE747C17-23E8-4342-8156-D441DB759D59}" sibTransId="{0ECB8B35-02CA-49B8-81E0-D5611147B98E}"/>
    <dgm:cxn modelId="{195F70FE-13F2-4833-BE41-7F07942C9D7E}" srcId="{FB7525A4-DAC2-468D-BA77-BEABD418F0F7}" destId="{CE3D7A05-8358-43F7-B65A-5C42CE36275F}" srcOrd="1" destOrd="0" parTransId="{695938F0-3D67-4E6D-99DF-A4283F9404B5}" sibTransId="{26EE7BAF-A3C7-43AD-8B96-80C48E25D65F}"/>
    <dgm:cxn modelId="{495D0B5C-096D-4101-AA77-949C988BA0B9}" type="presParOf" srcId="{E9E36F8E-A850-4EA0-8953-E54399DEF061}" destId="{8A1EA2ED-288B-4A0A-9F51-51012876762D}" srcOrd="0" destOrd="0" presId="urn:microsoft.com/office/officeart/2005/8/layout/lProcess2"/>
    <dgm:cxn modelId="{4F4B92B5-F381-4316-B7E2-15066BA3E9F4}" type="presParOf" srcId="{8A1EA2ED-288B-4A0A-9F51-51012876762D}" destId="{696560EB-7E26-4998-90E7-2109DF24E68B}" srcOrd="0" destOrd="0" presId="urn:microsoft.com/office/officeart/2005/8/layout/lProcess2"/>
    <dgm:cxn modelId="{6632AC35-00DC-4D50-BA30-0D36E903A7F8}" type="presParOf" srcId="{8A1EA2ED-288B-4A0A-9F51-51012876762D}" destId="{45867B21-7577-4BED-8F98-8CFB966B4EFF}" srcOrd="1" destOrd="0" presId="urn:microsoft.com/office/officeart/2005/8/layout/lProcess2"/>
    <dgm:cxn modelId="{E1A21C90-F010-4D99-A1DF-C4CC59EAFCAD}" type="presParOf" srcId="{8A1EA2ED-288B-4A0A-9F51-51012876762D}" destId="{1FB00F66-572C-4B59-B1FA-4A6C7B4DC6B3}" srcOrd="2" destOrd="0" presId="urn:microsoft.com/office/officeart/2005/8/layout/lProcess2"/>
    <dgm:cxn modelId="{B19B709E-D48B-4E95-9B42-6730B803251E}" type="presParOf" srcId="{1FB00F66-572C-4B59-B1FA-4A6C7B4DC6B3}" destId="{6D286DE7-69D1-430E-814D-B58265EC95CA}" srcOrd="0" destOrd="0" presId="urn:microsoft.com/office/officeart/2005/8/layout/lProcess2"/>
    <dgm:cxn modelId="{65B578D8-D676-4A56-8167-A7A90070F5BA}" type="presParOf" srcId="{6D286DE7-69D1-430E-814D-B58265EC95CA}" destId="{E85E3BB0-C6A2-4441-93AD-83DDDDBB771C}" srcOrd="0" destOrd="0" presId="urn:microsoft.com/office/officeart/2005/8/layout/lProcess2"/>
    <dgm:cxn modelId="{86B551E0-062C-4792-B5D4-9126305FE581}" type="presParOf" srcId="{E9E36F8E-A850-4EA0-8953-E54399DEF061}" destId="{E064E631-AF33-4755-B264-0891464E6A28}" srcOrd="1" destOrd="0" presId="urn:microsoft.com/office/officeart/2005/8/layout/lProcess2"/>
    <dgm:cxn modelId="{6D2C1ACA-15A9-4D25-B88A-FD93FD7AB883}" type="presParOf" srcId="{E9E36F8E-A850-4EA0-8953-E54399DEF061}" destId="{4A21EED2-2CA3-4DBA-97B0-F3B8CD47C26A}" srcOrd="2" destOrd="0" presId="urn:microsoft.com/office/officeart/2005/8/layout/lProcess2"/>
    <dgm:cxn modelId="{2B04676B-E0C9-4679-96A6-AE6144EB6A8B}" type="presParOf" srcId="{4A21EED2-2CA3-4DBA-97B0-F3B8CD47C26A}" destId="{94008D43-ED20-45ED-AA11-E2065F35D41D}" srcOrd="0" destOrd="0" presId="urn:microsoft.com/office/officeart/2005/8/layout/lProcess2"/>
    <dgm:cxn modelId="{CD190A09-AA55-4ECF-AB71-936EC6E7C506}" type="presParOf" srcId="{4A21EED2-2CA3-4DBA-97B0-F3B8CD47C26A}" destId="{2B4A4BBF-66AF-402F-9CC8-1851028A536E}" srcOrd="1" destOrd="0" presId="urn:microsoft.com/office/officeart/2005/8/layout/lProcess2"/>
    <dgm:cxn modelId="{0F5C84C7-8A36-4A16-A61C-E854C65946A5}" type="presParOf" srcId="{4A21EED2-2CA3-4DBA-97B0-F3B8CD47C26A}" destId="{8AA5D478-F0B5-4368-9C50-2EFDE5133EDA}" srcOrd="2" destOrd="0" presId="urn:microsoft.com/office/officeart/2005/8/layout/lProcess2"/>
    <dgm:cxn modelId="{6E0C14F8-C6CA-4CE6-9503-81626586EC00}" type="presParOf" srcId="{8AA5D478-F0B5-4368-9C50-2EFDE5133EDA}" destId="{8E295ECE-0806-4436-8A26-6816A495EE2C}" srcOrd="0" destOrd="0" presId="urn:microsoft.com/office/officeart/2005/8/layout/lProcess2"/>
    <dgm:cxn modelId="{D3774F22-7D4D-4BFB-A5EC-21029FE2DF17}" type="presParOf" srcId="{8E295ECE-0806-4436-8A26-6816A495EE2C}" destId="{11B753AE-1C84-4796-8395-A51A445A7D64}" srcOrd="0" destOrd="0" presId="urn:microsoft.com/office/officeart/2005/8/layout/lProcess2"/>
    <dgm:cxn modelId="{0D04C8A6-05B0-4D81-AE5C-62736E132E09}" type="presParOf" srcId="{8E295ECE-0806-4436-8A26-6816A495EE2C}" destId="{6A772973-8998-4877-9A16-1C9335685246}" srcOrd="1" destOrd="0" presId="urn:microsoft.com/office/officeart/2005/8/layout/lProcess2"/>
    <dgm:cxn modelId="{0F75B83F-FCD0-4E41-B636-E6C1F174BDF3}" type="presParOf" srcId="{8E295ECE-0806-4436-8A26-6816A495EE2C}" destId="{94169B40-BA80-4D88-AF18-2C2183F7807A}" srcOrd="2" destOrd="0" presId="urn:microsoft.com/office/officeart/2005/8/layout/lProcess2"/>
    <dgm:cxn modelId="{FC3F74ED-3F85-4CDE-8089-FFA733E54C59}" type="presParOf" srcId="{8E295ECE-0806-4436-8A26-6816A495EE2C}" destId="{4E71F44C-E73E-49B3-B3D9-108A8496929F}" srcOrd="3" destOrd="0" presId="urn:microsoft.com/office/officeart/2005/8/layout/lProcess2"/>
    <dgm:cxn modelId="{A83B848C-C7D9-4BFB-AC08-0E602FFED709}" type="presParOf" srcId="{8E295ECE-0806-4436-8A26-6816A495EE2C}" destId="{4618ABCE-F171-42AE-BDDE-28EE75176024}" srcOrd="4" destOrd="0" presId="urn:microsoft.com/office/officeart/2005/8/layout/lProcess2"/>
    <dgm:cxn modelId="{244614DF-69C9-4ED7-A27D-264205729ABB}" type="presParOf" srcId="{E9E36F8E-A850-4EA0-8953-E54399DEF061}" destId="{F815B124-8B3D-44F6-B3B6-B7729F001F5F}" srcOrd="3" destOrd="0" presId="urn:microsoft.com/office/officeart/2005/8/layout/lProcess2"/>
    <dgm:cxn modelId="{A309DB2B-FB3E-478C-8FA6-1B1FF3BE0180}" type="presParOf" srcId="{E9E36F8E-A850-4EA0-8953-E54399DEF061}" destId="{F6F341F2-0803-4171-913A-DED643CCD128}" srcOrd="4" destOrd="0" presId="urn:microsoft.com/office/officeart/2005/8/layout/lProcess2"/>
    <dgm:cxn modelId="{7FFC0AD8-4DD5-4DD9-8A6C-F8A993E71912}" type="presParOf" srcId="{F6F341F2-0803-4171-913A-DED643CCD128}" destId="{7877BCE3-6470-4D89-97E2-8E24E1B2E5BD}" srcOrd="0" destOrd="0" presId="urn:microsoft.com/office/officeart/2005/8/layout/lProcess2"/>
    <dgm:cxn modelId="{0DA382C0-60F2-4943-9F4E-DCE2D29697F5}" type="presParOf" srcId="{F6F341F2-0803-4171-913A-DED643CCD128}" destId="{988D390B-3263-41D0-A065-917BB7EEB9EC}" srcOrd="1" destOrd="0" presId="urn:microsoft.com/office/officeart/2005/8/layout/lProcess2"/>
    <dgm:cxn modelId="{13A7D673-F2A4-428B-B06A-05B203D13238}" type="presParOf" srcId="{F6F341F2-0803-4171-913A-DED643CCD128}" destId="{E2FC422C-03C0-44CA-AB3E-B3ACCD5C56B5}" srcOrd="2" destOrd="0" presId="urn:microsoft.com/office/officeart/2005/8/layout/lProcess2"/>
    <dgm:cxn modelId="{E1DA2508-D8A5-4178-8BA0-932BE5FEB912}" type="presParOf" srcId="{E2FC422C-03C0-44CA-AB3E-B3ACCD5C56B5}" destId="{23580E23-CDB2-45C7-8E4D-4C7D730FAE17}" srcOrd="0" destOrd="0" presId="urn:microsoft.com/office/officeart/2005/8/layout/lProcess2"/>
    <dgm:cxn modelId="{5A7F7424-E6C7-4C26-AD8C-2C469CCA165F}" type="presParOf" srcId="{23580E23-CDB2-45C7-8E4D-4C7D730FAE17}" destId="{7B3DA7A7-CED9-4E5A-A296-CB5ACBE7AA42}" srcOrd="0" destOrd="0" presId="urn:microsoft.com/office/officeart/2005/8/layout/lProcess2"/>
    <dgm:cxn modelId="{839DD7E8-B78A-4408-8985-EA42095FB80A}" type="presParOf" srcId="{23580E23-CDB2-45C7-8E4D-4C7D730FAE17}" destId="{35F2B187-F28B-4048-95D7-1B5A29A167B7}" srcOrd="1" destOrd="0" presId="urn:microsoft.com/office/officeart/2005/8/layout/lProcess2"/>
    <dgm:cxn modelId="{C03874BF-5F3A-4800-A548-E04AB1C7505C}" type="presParOf" srcId="{23580E23-CDB2-45C7-8E4D-4C7D730FAE17}" destId="{EBA9A47B-91D4-49BC-A821-76E3C55A5C8D}" srcOrd="2" destOrd="0" presId="urn:microsoft.com/office/officeart/2005/8/layout/lProcess2"/>
    <dgm:cxn modelId="{625B184D-F44A-47EF-82E5-C0BD135E59D9}" type="presParOf" srcId="{23580E23-CDB2-45C7-8E4D-4C7D730FAE17}" destId="{74E5F9AE-B42A-4D4B-A4AB-8FC3D9B34AD3}" srcOrd="3" destOrd="0" presId="urn:microsoft.com/office/officeart/2005/8/layout/lProcess2"/>
    <dgm:cxn modelId="{42B43C46-493E-437C-82FB-466CA6F948ED}" type="presParOf" srcId="{23580E23-CDB2-45C7-8E4D-4C7D730FAE17}" destId="{AE3DEA54-9DED-4300-8B72-C7285DE42991}" srcOrd="4" destOrd="0" presId="urn:microsoft.com/office/officeart/2005/8/layout/lProcess2"/>
    <dgm:cxn modelId="{585526BF-FA66-4532-A918-B8A4BDFFBC31}" type="presParOf" srcId="{E9E36F8E-A850-4EA0-8953-E54399DEF061}" destId="{733C3CC8-8757-4D0C-9CD9-FA530392DA70}" srcOrd="5" destOrd="0" presId="urn:microsoft.com/office/officeart/2005/8/layout/lProcess2"/>
    <dgm:cxn modelId="{12F9A924-D802-4149-AE60-FA7895095AC3}" type="presParOf" srcId="{E9E36F8E-A850-4EA0-8953-E54399DEF061}" destId="{4F452D80-C2CB-41E5-A6CC-E66E7D22667D}" srcOrd="6" destOrd="0" presId="urn:microsoft.com/office/officeart/2005/8/layout/lProcess2"/>
    <dgm:cxn modelId="{8AA1D971-D453-4E90-9596-80F64BD77AA3}" type="presParOf" srcId="{4F452D80-C2CB-41E5-A6CC-E66E7D22667D}" destId="{18B92615-47D8-413B-84AB-81926ECD1E3E}" srcOrd="0" destOrd="0" presId="urn:microsoft.com/office/officeart/2005/8/layout/lProcess2"/>
    <dgm:cxn modelId="{8AEBD673-7EA5-4B3D-867E-AE01B57B1661}" type="presParOf" srcId="{4F452D80-C2CB-41E5-A6CC-E66E7D22667D}" destId="{E73D8046-B032-4807-84CE-EDE0CD6D272C}" srcOrd="1" destOrd="0" presId="urn:microsoft.com/office/officeart/2005/8/layout/lProcess2"/>
    <dgm:cxn modelId="{EF8DDFBD-2895-44C0-B989-52AAE26D7A0F}" type="presParOf" srcId="{4F452D80-C2CB-41E5-A6CC-E66E7D22667D}" destId="{C06E10BC-E207-4314-9FDF-12C9D582B434}" srcOrd="2" destOrd="0" presId="urn:microsoft.com/office/officeart/2005/8/layout/lProcess2"/>
    <dgm:cxn modelId="{1B248B17-62B2-4921-9400-8244B82DA7B0}" type="presParOf" srcId="{C06E10BC-E207-4314-9FDF-12C9D582B434}" destId="{BB6E7276-B665-4AF1-BD38-2A3E9527E9A0}" srcOrd="0" destOrd="0" presId="urn:microsoft.com/office/officeart/2005/8/layout/lProcess2"/>
    <dgm:cxn modelId="{48AE1C9B-7470-41D7-9F11-6A00B05470C3}" type="presParOf" srcId="{BB6E7276-B665-4AF1-BD38-2A3E9527E9A0}" destId="{2BF2FE92-EA23-41AD-90AA-EA4F098D2D75}" srcOrd="0" destOrd="0" presId="urn:microsoft.com/office/officeart/2005/8/layout/lProcess2"/>
    <dgm:cxn modelId="{9A74B6A3-C1A0-45A0-9E5D-46F7AE4EEA6F}" type="presParOf" srcId="{BB6E7276-B665-4AF1-BD38-2A3E9527E9A0}" destId="{F35B823B-B155-4A89-8B42-04A508B07B5F}" srcOrd="1" destOrd="0" presId="urn:microsoft.com/office/officeart/2005/8/layout/lProcess2"/>
    <dgm:cxn modelId="{C4A7EC32-999E-4482-BC98-245C5EE41181}" type="presParOf" srcId="{BB6E7276-B665-4AF1-BD38-2A3E9527E9A0}" destId="{6B23D260-1528-4963-B576-84E0DADA824F}" srcOrd="2" destOrd="0" presId="urn:microsoft.com/office/officeart/2005/8/layout/lProcess2"/>
    <dgm:cxn modelId="{FC347A80-0E2C-4652-94BB-362F70F828DC}" type="presParOf" srcId="{BB6E7276-B665-4AF1-BD38-2A3E9527E9A0}" destId="{42A2AEA6-13CD-46E7-BEB4-B08969BE7A66}" srcOrd="3" destOrd="0" presId="urn:microsoft.com/office/officeart/2005/8/layout/lProcess2"/>
    <dgm:cxn modelId="{FB5356AC-D5A9-495A-A235-E1789BAB7121}" type="presParOf" srcId="{BB6E7276-B665-4AF1-BD38-2A3E9527E9A0}" destId="{123A459E-D201-4273-9DA5-C63C0F81ECB7}" srcOrd="4" destOrd="0" presId="urn:microsoft.com/office/officeart/2005/8/layout/lProcess2"/>
    <dgm:cxn modelId="{3C8915D0-CDC0-469C-BD07-63BE2E7EFF35}" type="presParOf" srcId="{E9E36F8E-A850-4EA0-8953-E54399DEF061}" destId="{5806D5B6-B32B-4003-B748-1C25C7D26015}" srcOrd="7" destOrd="0" presId="urn:microsoft.com/office/officeart/2005/8/layout/lProcess2"/>
    <dgm:cxn modelId="{60CD5410-1E11-4420-ADE6-A65A70AFBF89}" type="presParOf" srcId="{E9E36F8E-A850-4EA0-8953-E54399DEF061}" destId="{155F8FA2-0CA0-48ED-9D1C-CBFA021E40E3}" srcOrd="8" destOrd="0" presId="urn:microsoft.com/office/officeart/2005/8/layout/lProcess2"/>
    <dgm:cxn modelId="{B107B1C1-B47D-437B-B0F4-5581AE699249}" type="presParOf" srcId="{155F8FA2-0CA0-48ED-9D1C-CBFA021E40E3}" destId="{120F32C7-5D10-4D65-925A-2CC36230FF1F}" srcOrd="0" destOrd="0" presId="urn:microsoft.com/office/officeart/2005/8/layout/lProcess2"/>
    <dgm:cxn modelId="{8DFD0531-5057-457C-AC51-7BED73355E16}" type="presParOf" srcId="{155F8FA2-0CA0-48ED-9D1C-CBFA021E40E3}" destId="{BF162BC8-F8A8-47BE-A674-F48E357A4ED6}" srcOrd="1" destOrd="0" presId="urn:microsoft.com/office/officeart/2005/8/layout/lProcess2"/>
    <dgm:cxn modelId="{54705999-0EC6-482F-84AC-DC394BAD3D4A}" type="presParOf" srcId="{155F8FA2-0CA0-48ED-9D1C-CBFA021E40E3}" destId="{C108DE69-BF36-49B8-B505-656A75C6F4D7}" srcOrd="2" destOrd="0" presId="urn:microsoft.com/office/officeart/2005/8/layout/lProcess2"/>
    <dgm:cxn modelId="{67411268-958E-4139-B0B2-53417665EDB9}" type="presParOf" srcId="{C108DE69-BF36-49B8-B505-656A75C6F4D7}" destId="{03DC8361-6432-4901-B48A-44669F400603}" srcOrd="0" destOrd="0" presId="urn:microsoft.com/office/officeart/2005/8/layout/lProcess2"/>
    <dgm:cxn modelId="{50F0CDAB-8C24-4838-9E2A-15AF946C6540}" type="presParOf" srcId="{03DC8361-6432-4901-B48A-44669F400603}" destId="{B4D63B01-47D1-48CC-9B93-144E330B4AE9}" srcOrd="0" destOrd="0" presId="urn:microsoft.com/office/officeart/2005/8/layout/lProcess2"/>
    <dgm:cxn modelId="{D138B654-FB70-4C81-8EB7-AF5B11CB1DA9}" type="presParOf" srcId="{03DC8361-6432-4901-B48A-44669F400603}" destId="{E5F26D33-6D07-4F2D-AAAB-1B3DCC24A400}" srcOrd="1" destOrd="0" presId="urn:microsoft.com/office/officeart/2005/8/layout/lProcess2"/>
    <dgm:cxn modelId="{4550110D-E16C-47AA-B8DD-A5DFC8EDC04B}" type="presParOf" srcId="{03DC8361-6432-4901-B48A-44669F400603}" destId="{9B1E7862-26F9-45B0-9513-D8316189E1C2}" srcOrd="2" destOrd="0" presId="urn:microsoft.com/office/officeart/2005/8/layout/lProcess2"/>
    <dgm:cxn modelId="{EF35B03E-5718-42D4-BBDE-9C46891F65CA}" type="presParOf" srcId="{03DC8361-6432-4901-B48A-44669F400603}" destId="{8DB0159D-8EA4-46A7-AD81-EC4CE6A5628A}" srcOrd="3" destOrd="0" presId="urn:microsoft.com/office/officeart/2005/8/layout/lProcess2"/>
    <dgm:cxn modelId="{8B91108B-768B-4946-8B9D-D463989247DC}" type="presParOf" srcId="{03DC8361-6432-4901-B48A-44669F400603}" destId="{AB5FBF1E-F0B2-4AE0-9FB0-AEF1BE001153}" srcOrd="4" destOrd="0" presId="urn:microsoft.com/office/officeart/2005/8/layout/lProcess2"/>
    <dgm:cxn modelId="{FD2D0466-C3C8-4E13-A588-E48F6A4FC564}" type="presParOf" srcId="{E9E36F8E-A850-4EA0-8953-E54399DEF061}" destId="{E02EB635-BABB-4EB6-BC27-B3594DFE5262}" srcOrd="9" destOrd="0" presId="urn:microsoft.com/office/officeart/2005/8/layout/lProcess2"/>
    <dgm:cxn modelId="{254F9B6B-8407-42D6-A044-D530EF54E0B7}" type="presParOf" srcId="{E9E36F8E-A850-4EA0-8953-E54399DEF061}" destId="{5BEE6BF3-6C1A-49FE-84F7-D8EE87273C35}" srcOrd="10" destOrd="0" presId="urn:microsoft.com/office/officeart/2005/8/layout/lProcess2"/>
    <dgm:cxn modelId="{5EC7FC60-3FCD-48E4-8C72-69952FCEB418}" type="presParOf" srcId="{5BEE6BF3-6C1A-49FE-84F7-D8EE87273C35}" destId="{F87CD33E-0B38-44B6-9913-A8BC44AE7C5C}" srcOrd="0" destOrd="0" presId="urn:microsoft.com/office/officeart/2005/8/layout/lProcess2"/>
    <dgm:cxn modelId="{894271E9-D834-48E6-B957-9116377CF096}" type="presParOf" srcId="{5BEE6BF3-6C1A-49FE-84F7-D8EE87273C35}" destId="{7E8310BF-788E-4B65-8FE3-C143F59BF9DC}" srcOrd="1" destOrd="0" presId="urn:microsoft.com/office/officeart/2005/8/layout/lProcess2"/>
    <dgm:cxn modelId="{6070CD67-4318-4358-9700-55F0B89B3EFD}" type="presParOf" srcId="{5BEE6BF3-6C1A-49FE-84F7-D8EE87273C35}" destId="{A3C7DD7B-D605-4EC2-99EA-F0BB6D294A8C}" srcOrd="2" destOrd="0" presId="urn:microsoft.com/office/officeart/2005/8/layout/lProcess2"/>
    <dgm:cxn modelId="{F40980B1-7123-402F-BE0E-0AEFBA993933}" type="presParOf" srcId="{A3C7DD7B-D605-4EC2-99EA-F0BB6D294A8C}" destId="{CDE09E25-6390-4647-8F24-93495455A6B4}" srcOrd="0" destOrd="0" presId="urn:microsoft.com/office/officeart/2005/8/layout/lProcess2"/>
    <dgm:cxn modelId="{44955C28-79B2-4944-BA7E-694C582E7057}" type="presParOf" srcId="{CDE09E25-6390-4647-8F24-93495455A6B4}" destId="{DA2218B9-3A48-479B-AA4E-85DDF330C231}" srcOrd="0" destOrd="0" presId="urn:microsoft.com/office/officeart/2005/8/layout/lProcess2"/>
    <dgm:cxn modelId="{7E7051C9-B0FA-4AC6-9DF6-2F646A20A794}" type="presParOf" srcId="{CDE09E25-6390-4647-8F24-93495455A6B4}" destId="{287A9A71-5225-4492-8AFA-E27958AA278B}" srcOrd="1" destOrd="0" presId="urn:microsoft.com/office/officeart/2005/8/layout/lProcess2"/>
    <dgm:cxn modelId="{B391BC31-CBE0-4BC1-BF0D-2B4D213B2C62}" type="presParOf" srcId="{CDE09E25-6390-4647-8F24-93495455A6B4}" destId="{CFF9724C-47F2-426F-A90C-1AA1E9071186}" srcOrd="2" destOrd="0" presId="urn:microsoft.com/office/officeart/2005/8/layout/lProcess2"/>
    <dgm:cxn modelId="{423EA7A1-EDF2-40AA-9E58-2C51ACA98515}" type="presParOf" srcId="{CDE09E25-6390-4647-8F24-93495455A6B4}" destId="{4104389E-8BF9-42B6-92D7-FDE7C68AFA4A}" srcOrd="3" destOrd="0" presId="urn:microsoft.com/office/officeart/2005/8/layout/lProcess2"/>
    <dgm:cxn modelId="{BCFCE2F9-DA9B-4310-B6D3-0CF12B5D6BEF}" type="presParOf" srcId="{CDE09E25-6390-4647-8F24-93495455A6B4}" destId="{57F2C9F7-3F0C-4B9A-9613-D86C62E8C3A1}"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60EB-7E26-4998-90E7-2109DF24E68B}">
      <dsp:nvSpPr>
        <dsp:cNvPr id="0" name=""/>
        <dsp:cNvSpPr/>
      </dsp:nvSpPr>
      <dsp:spPr>
        <a:xfrm>
          <a:off x="6062" y="0"/>
          <a:ext cx="2127278"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Member-Only Benefit</a:t>
          </a:r>
        </a:p>
      </dsp:txBody>
      <dsp:txXfrm>
        <a:off x="6062" y="0"/>
        <a:ext cx="2127278" cy="1343793"/>
      </dsp:txXfrm>
    </dsp:sp>
    <dsp:sp modelId="{E85E3BB0-C6A2-4441-93AD-83DDDDBB771C}">
      <dsp:nvSpPr>
        <dsp:cNvPr id="0" name=""/>
        <dsp:cNvSpPr/>
      </dsp:nvSpPr>
      <dsp:spPr>
        <a:xfrm>
          <a:off x="218790" y="1343793"/>
          <a:ext cx="1701822" cy="29115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$7,131</a:t>
          </a:r>
        </a:p>
      </dsp:txBody>
      <dsp:txXfrm>
        <a:off x="268635" y="1393638"/>
        <a:ext cx="1602132" cy="2811861"/>
      </dsp:txXfrm>
    </dsp:sp>
    <dsp:sp modelId="{94008D43-ED20-45ED-AA11-E2065F35D41D}">
      <dsp:nvSpPr>
        <dsp:cNvPr id="0" name=""/>
        <dsp:cNvSpPr/>
      </dsp:nvSpPr>
      <dsp:spPr>
        <a:xfrm>
          <a:off x="2292886" y="0"/>
          <a:ext cx="2127278"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Beneficiary option</a:t>
          </a:r>
        </a:p>
      </dsp:txBody>
      <dsp:txXfrm>
        <a:off x="2292886" y="0"/>
        <a:ext cx="2127278" cy="1343793"/>
      </dsp:txXfrm>
    </dsp:sp>
    <dsp:sp modelId="{11B753AE-1C84-4796-8395-A51A445A7D64}">
      <dsp:nvSpPr>
        <dsp:cNvPr id="0" name=""/>
        <dsp:cNvSpPr/>
      </dsp:nvSpPr>
      <dsp:spPr>
        <a:xfrm>
          <a:off x="2505614" y="1344175"/>
          <a:ext cx="1701822" cy="880005"/>
        </a:xfrm>
        <a:prstGeom prst="roundRect">
          <a:avLst>
            <a:gd name="adj" fmla="val 10000"/>
          </a:avLst>
        </a:prstGeom>
        <a:solidFill>
          <a:schemeClr val="tx1">
            <a:lumMod val="95000"/>
            <a:lumOff val="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Arial" panose="020B0604020202020204" pitchFamily="34" charset="0"/>
              <a:cs typeface="Arial" panose="020B0604020202020204" pitchFamily="34" charset="0"/>
            </a:rPr>
            <a:t>100%</a:t>
          </a:r>
        </a:p>
      </dsp:txBody>
      <dsp:txXfrm>
        <a:off x="2531388" y="1369949"/>
        <a:ext cx="1650274" cy="828457"/>
      </dsp:txXfrm>
    </dsp:sp>
    <dsp:sp modelId="{94169B40-BA80-4D88-AF18-2C2183F7807A}">
      <dsp:nvSpPr>
        <dsp:cNvPr id="0" name=""/>
        <dsp:cNvSpPr/>
      </dsp:nvSpPr>
      <dsp:spPr>
        <a:xfrm>
          <a:off x="2505614" y="2359566"/>
          <a:ext cx="1701822"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75%</a:t>
          </a:r>
        </a:p>
      </dsp:txBody>
      <dsp:txXfrm>
        <a:off x="2531388" y="2385340"/>
        <a:ext cx="1650274" cy="828457"/>
      </dsp:txXfrm>
    </dsp:sp>
    <dsp:sp modelId="{4618ABCE-F171-42AE-BDDE-28EE75176024}">
      <dsp:nvSpPr>
        <dsp:cNvPr id="0" name=""/>
        <dsp:cNvSpPr/>
      </dsp:nvSpPr>
      <dsp:spPr>
        <a:xfrm>
          <a:off x="2505614" y="3374956"/>
          <a:ext cx="1701822" cy="88000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50%</a:t>
          </a:r>
        </a:p>
      </dsp:txBody>
      <dsp:txXfrm>
        <a:off x="2531388" y="3400730"/>
        <a:ext cx="1650274" cy="828457"/>
      </dsp:txXfrm>
    </dsp:sp>
    <dsp:sp modelId="{744C3D2A-CBB4-449A-9779-4B583009BB45}">
      <dsp:nvSpPr>
        <dsp:cNvPr id="0" name=""/>
        <dsp:cNvSpPr/>
      </dsp:nvSpPr>
      <dsp:spPr>
        <a:xfrm>
          <a:off x="4579710" y="0"/>
          <a:ext cx="2127278"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Option factor</a:t>
          </a:r>
        </a:p>
      </dsp:txBody>
      <dsp:txXfrm>
        <a:off x="4579710" y="0"/>
        <a:ext cx="2127278" cy="1343793"/>
      </dsp:txXfrm>
    </dsp:sp>
    <dsp:sp modelId="{9344D967-2D5D-4255-800C-48A0E878231C}">
      <dsp:nvSpPr>
        <dsp:cNvPr id="0" name=""/>
        <dsp:cNvSpPr/>
      </dsp:nvSpPr>
      <dsp:spPr>
        <a:xfrm>
          <a:off x="4792438" y="1344175"/>
          <a:ext cx="1701822" cy="880005"/>
        </a:xfrm>
        <a:prstGeom prst="roundRect">
          <a:avLst>
            <a:gd name="adj" fmla="val 10000"/>
          </a:avLst>
        </a:prstGeom>
        <a:solidFill>
          <a:schemeClr val="tx1">
            <a:lumMod val="95000"/>
            <a:lumOff val="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Arial" panose="020B0604020202020204" pitchFamily="34" charset="0"/>
              <a:cs typeface="Arial" panose="020B0604020202020204" pitchFamily="34" charset="0"/>
            </a:rPr>
            <a:t>0.8822</a:t>
          </a:r>
        </a:p>
      </dsp:txBody>
      <dsp:txXfrm>
        <a:off x="4818212" y="1369949"/>
        <a:ext cx="1650274" cy="828457"/>
      </dsp:txXfrm>
    </dsp:sp>
    <dsp:sp modelId="{777C033E-3E0B-4CAF-AAC3-B09701DF70BF}">
      <dsp:nvSpPr>
        <dsp:cNvPr id="0" name=""/>
        <dsp:cNvSpPr/>
      </dsp:nvSpPr>
      <dsp:spPr>
        <a:xfrm>
          <a:off x="4792438" y="2359566"/>
          <a:ext cx="1701822"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0.9160</a:t>
          </a:r>
        </a:p>
      </dsp:txBody>
      <dsp:txXfrm>
        <a:off x="4818212" y="2385340"/>
        <a:ext cx="1650274" cy="828457"/>
      </dsp:txXfrm>
    </dsp:sp>
    <dsp:sp modelId="{A88D2C68-33C2-4A6C-B4AD-FCECAE1CE6B4}">
      <dsp:nvSpPr>
        <dsp:cNvPr id="0" name=""/>
        <dsp:cNvSpPr/>
      </dsp:nvSpPr>
      <dsp:spPr>
        <a:xfrm>
          <a:off x="4792438" y="3374956"/>
          <a:ext cx="1701822" cy="88000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0.9451</a:t>
          </a:r>
        </a:p>
      </dsp:txBody>
      <dsp:txXfrm>
        <a:off x="4818212" y="3400730"/>
        <a:ext cx="1650274" cy="828457"/>
      </dsp:txXfrm>
    </dsp:sp>
    <dsp:sp modelId="{7877BCE3-6470-4D89-97E2-8E24E1B2E5BD}">
      <dsp:nvSpPr>
        <dsp:cNvPr id="0" name=""/>
        <dsp:cNvSpPr/>
      </dsp:nvSpPr>
      <dsp:spPr>
        <a:xfrm>
          <a:off x="6866534" y="0"/>
          <a:ext cx="2127278"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Modified Benefit</a:t>
          </a:r>
        </a:p>
      </dsp:txBody>
      <dsp:txXfrm>
        <a:off x="6866534" y="0"/>
        <a:ext cx="2127278" cy="1343793"/>
      </dsp:txXfrm>
    </dsp:sp>
    <dsp:sp modelId="{7B3DA7A7-CED9-4E5A-A296-CB5ACBE7AA42}">
      <dsp:nvSpPr>
        <dsp:cNvPr id="0" name=""/>
        <dsp:cNvSpPr/>
      </dsp:nvSpPr>
      <dsp:spPr>
        <a:xfrm>
          <a:off x="7079262" y="1344175"/>
          <a:ext cx="1701822" cy="880005"/>
        </a:xfrm>
        <a:prstGeom prst="roundRect">
          <a:avLst>
            <a:gd name="adj" fmla="val 10000"/>
          </a:avLst>
        </a:prstGeom>
        <a:solidFill>
          <a:schemeClr val="tx1">
            <a:lumMod val="95000"/>
            <a:lumOff val="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Arial" panose="020B0604020202020204" pitchFamily="34" charset="0"/>
              <a:cs typeface="Arial" panose="020B0604020202020204" pitchFamily="34" charset="0"/>
            </a:rPr>
            <a:t>$6,291</a:t>
          </a:r>
        </a:p>
      </dsp:txBody>
      <dsp:txXfrm>
        <a:off x="7105036" y="1369949"/>
        <a:ext cx="1650274" cy="828457"/>
      </dsp:txXfrm>
    </dsp:sp>
    <dsp:sp modelId="{EBA9A47B-91D4-49BC-A821-76E3C55A5C8D}">
      <dsp:nvSpPr>
        <dsp:cNvPr id="0" name=""/>
        <dsp:cNvSpPr/>
      </dsp:nvSpPr>
      <dsp:spPr>
        <a:xfrm>
          <a:off x="7079262" y="2359566"/>
          <a:ext cx="1701822"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$6,532</a:t>
          </a:r>
        </a:p>
      </dsp:txBody>
      <dsp:txXfrm>
        <a:off x="7105036" y="2385340"/>
        <a:ext cx="1650274" cy="828457"/>
      </dsp:txXfrm>
    </dsp:sp>
    <dsp:sp modelId="{AE3DEA54-9DED-4300-8B72-C7285DE42991}">
      <dsp:nvSpPr>
        <dsp:cNvPr id="0" name=""/>
        <dsp:cNvSpPr/>
      </dsp:nvSpPr>
      <dsp:spPr>
        <a:xfrm>
          <a:off x="7079262" y="3374956"/>
          <a:ext cx="1701822" cy="88000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$6,740</a:t>
          </a:r>
        </a:p>
      </dsp:txBody>
      <dsp:txXfrm>
        <a:off x="7105036" y="3400730"/>
        <a:ext cx="1650274" cy="828457"/>
      </dsp:txXfrm>
    </dsp:sp>
    <dsp:sp modelId="{120F32C7-5D10-4D65-925A-2CC36230FF1F}">
      <dsp:nvSpPr>
        <dsp:cNvPr id="0" name=""/>
        <dsp:cNvSpPr/>
      </dsp:nvSpPr>
      <dsp:spPr>
        <a:xfrm>
          <a:off x="9153358" y="0"/>
          <a:ext cx="2127278"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Beneficiary benefit</a:t>
          </a:r>
        </a:p>
      </dsp:txBody>
      <dsp:txXfrm>
        <a:off x="9153358" y="0"/>
        <a:ext cx="2127278" cy="1343793"/>
      </dsp:txXfrm>
    </dsp:sp>
    <dsp:sp modelId="{B4D63B01-47D1-48CC-9B93-144E330B4AE9}">
      <dsp:nvSpPr>
        <dsp:cNvPr id="0" name=""/>
        <dsp:cNvSpPr/>
      </dsp:nvSpPr>
      <dsp:spPr>
        <a:xfrm>
          <a:off x="9366086" y="1344175"/>
          <a:ext cx="1701822" cy="880005"/>
        </a:xfrm>
        <a:prstGeom prst="roundRect">
          <a:avLst>
            <a:gd name="adj" fmla="val 10000"/>
          </a:avLst>
        </a:prstGeom>
        <a:solidFill>
          <a:schemeClr val="tx1">
            <a:lumMod val="95000"/>
            <a:lumOff val="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Arial" panose="020B0604020202020204" pitchFamily="34" charset="0"/>
              <a:cs typeface="Arial" panose="020B0604020202020204" pitchFamily="34" charset="0"/>
            </a:rPr>
            <a:t>$6,291</a:t>
          </a:r>
        </a:p>
      </dsp:txBody>
      <dsp:txXfrm>
        <a:off x="9391860" y="1369949"/>
        <a:ext cx="1650274" cy="828457"/>
      </dsp:txXfrm>
    </dsp:sp>
    <dsp:sp modelId="{9B1E7862-26F9-45B0-9513-D8316189E1C2}">
      <dsp:nvSpPr>
        <dsp:cNvPr id="0" name=""/>
        <dsp:cNvSpPr/>
      </dsp:nvSpPr>
      <dsp:spPr>
        <a:xfrm>
          <a:off x="9366086" y="2359566"/>
          <a:ext cx="1701822"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$4,899</a:t>
          </a:r>
        </a:p>
      </dsp:txBody>
      <dsp:txXfrm>
        <a:off x="9391860" y="2385340"/>
        <a:ext cx="1650274" cy="828457"/>
      </dsp:txXfrm>
    </dsp:sp>
    <dsp:sp modelId="{AB5FBF1E-F0B2-4AE0-9FB0-AEF1BE001153}">
      <dsp:nvSpPr>
        <dsp:cNvPr id="0" name=""/>
        <dsp:cNvSpPr/>
      </dsp:nvSpPr>
      <dsp:spPr>
        <a:xfrm>
          <a:off x="9366086" y="3374956"/>
          <a:ext cx="1701822" cy="880005"/>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$3,370</a:t>
          </a:r>
        </a:p>
      </dsp:txBody>
      <dsp:txXfrm>
        <a:off x="9391860" y="3400730"/>
        <a:ext cx="1650274" cy="828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60EB-7E26-4998-90E7-2109DF24E68B}">
      <dsp:nvSpPr>
        <dsp:cNvPr id="0" name=""/>
        <dsp:cNvSpPr/>
      </dsp:nvSpPr>
      <dsp:spPr>
        <a:xfrm>
          <a:off x="4477" y="0"/>
          <a:ext cx="1769057"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Arial" panose="020B0604020202020204" pitchFamily="34" charset="0"/>
              <a:cs typeface="Arial" panose="020B0604020202020204" pitchFamily="34" charset="0"/>
            </a:rPr>
            <a:t>Member-Only Benefit</a:t>
          </a:r>
        </a:p>
      </dsp:txBody>
      <dsp:txXfrm>
        <a:off x="4477" y="0"/>
        <a:ext cx="1769057" cy="1343793"/>
      </dsp:txXfrm>
    </dsp:sp>
    <dsp:sp modelId="{E85E3BB0-C6A2-4441-93AD-83DDDDBB771C}">
      <dsp:nvSpPr>
        <dsp:cNvPr id="0" name=""/>
        <dsp:cNvSpPr/>
      </dsp:nvSpPr>
      <dsp:spPr>
        <a:xfrm>
          <a:off x="181383" y="1343793"/>
          <a:ext cx="1415246" cy="291155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$7,131</a:t>
          </a:r>
        </a:p>
      </dsp:txBody>
      <dsp:txXfrm>
        <a:off x="222834" y="1385244"/>
        <a:ext cx="1332344" cy="2828649"/>
      </dsp:txXfrm>
    </dsp:sp>
    <dsp:sp modelId="{94008D43-ED20-45ED-AA11-E2065F35D41D}">
      <dsp:nvSpPr>
        <dsp:cNvPr id="0" name=""/>
        <dsp:cNvSpPr/>
      </dsp:nvSpPr>
      <dsp:spPr>
        <a:xfrm>
          <a:off x="1906214" y="0"/>
          <a:ext cx="1769057" cy="4479310"/>
        </a:xfrm>
        <a:prstGeom prst="roundRect">
          <a:avLst>
            <a:gd name="adj" fmla="val 10000"/>
          </a:avLst>
        </a:prstGeom>
        <a:solidFill>
          <a:schemeClr val="bg1">
            <a:lumMod val="5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Arial" panose="020B0604020202020204" pitchFamily="34" charset="0"/>
              <a:cs typeface="Arial" panose="020B0604020202020204" pitchFamily="34" charset="0"/>
            </a:rPr>
            <a:t>Beneficiary option</a:t>
          </a:r>
        </a:p>
      </dsp:txBody>
      <dsp:txXfrm>
        <a:off x="1906214" y="0"/>
        <a:ext cx="1769057" cy="1343793"/>
      </dsp:txXfrm>
    </dsp:sp>
    <dsp:sp modelId="{11B753AE-1C84-4796-8395-A51A445A7D64}">
      <dsp:nvSpPr>
        <dsp:cNvPr id="0" name=""/>
        <dsp:cNvSpPr/>
      </dsp:nvSpPr>
      <dsp:spPr>
        <a:xfrm>
          <a:off x="2083120" y="1344175"/>
          <a:ext cx="1415246" cy="880005"/>
        </a:xfrm>
        <a:prstGeom prst="roundRect">
          <a:avLst>
            <a:gd name="adj" fmla="val 1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100%</a:t>
          </a:r>
        </a:p>
      </dsp:txBody>
      <dsp:txXfrm>
        <a:off x="2108894" y="1369949"/>
        <a:ext cx="1363698" cy="828457"/>
      </dsp:txXfrm>
    </dsp:sp>
    <dsp:sp modelId="{94169B40-BA80-4D88-AF18-2C2183F7807A}">
      <dsp:nvSpPr>
        <dsp:cNvPr id="0" name=""/>
        <dsp:cNvSpPr/>
      </dsp:nvSpPr>
      <dsp:spPr>
        <a:xfrm>
          <a:off x="2083120" y="2359566"/>
          <a:ext cx="1415246"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75%</a:t>
          </a:r>
        </a:p>
      </dsp:txBody>
      <dsp:txXfrm>
        <a:off x="2108894" y="2385340"/>
        <a:ext cx="1363698" cy="828457"/>
      </dsp:txXfrm>
    </dsp:sp>
    <dsp:sp modelId="{4618ABCE-F171-42AE-BDDE-28EE75176024}">
      <dsp:nvSpPr>
        <dsp:cNvPr id="0" name=""/>
        <dsp:cNvSpPr/>
      </dsp:nvSpPr>
      <dsp:spPr>
        <a:xfrm>
          <a:off x="2083120" y="3374956"/>
          <a:ext cx="1415246" cy="880005"/>
        </a:xfrm>
        <a:prstGeom prst="roundRect">
          <a:avLst>
            <a:gd name="adj" fmla="val 10000"/>
          </a:avLst>
        </a:prstGeom>
        <a:solidFill>
          <a:schemeClr val="bg1">
            <a:lumMod val="9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50%</a:t>
          </a:r>
        </a:p>
      </dsp:txBody>
      <dsp:txXfrm>
        <a:off x="2108894" y="3400730"/>
        <a:ext cx="1363698" cy="828457"/>
      </dsp:txXfrm>
    </dsp:sp>
    <dsp:sp modelId="{7877BCE3-6470-4D89-97E2-8E24E1B2E5BD}">
      <dsp:nvSpPr>
        <dsp:cNvPr id="0" name=""/>
        <dsp:cNvSpPr/>
      </dsp:nvSpPr>
      <dsp:spPr>
        <a:xfrm>
          <a:off x="3807952" y="0"/>
          <a:ext cx="1769057" cy="4479310"/>
        </a:xfrm>
        <a:prstGeom prst="roundRect">
          <a:avLst>
            <a:gd name="adj" fmla="val 10000"/>
          </a:avLst>
        </a:prstGeom>
        <a:solidFill>
          <a:schemeClr val="accent3">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latin typeface="Arial" panose="020B0604020202020204" pitchFamily="34" charset="0"/>
              <a:cs typeface="Arial" panose="020B0604020202020204" pitchFamily="34" charset="0"/>
            </a:rPr>
            <a:t>Modified Benefit</a:t>
          </a:r>
        </a:p>
      </dsp:txBody>
      <dsp:txXfrm>
        <a:off x="3807952" y="0"/>
        <a:ext cx="1769057" cy="1343793"/>
      </dsp:txXfrm>
    </dsp:sp>
    <dsp:sp modelId="{7B3DA7A7-CED9-4E5A-A296-CB5ACBE7AA42}">
      <dsp:nvSpPr>
        <dsp:cNvPr id="0" name=""/>
        <dsp:cNvSpPr/>
      </dsp:nvSpPr>
      <dsp:spPr>
        <a:xfrm>
          <a:off x="3984857" y="1344175"/>
          <a:ext cx="1415246" cy="880005"/>
        </a:xfrm>
        <a:prstGeom prst="roundRect">
          <a:avLst>
            <a:gd name="adj" fmla="val 1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$6,291</a:t>
          </a:r>
        </a:p>
      </dsp:txBody>
      <dsp:txXfrm>
        <a:off x="4010631" y="1369949"/>
        <a:ext cx="1363698" cy="828457"/>
      </dsp:txXfrm>
    </dsp:sp>
    <dsp:sp modelId="{EBA9A47B-91D4-49BC-A821-76E3C55A5C8D}">
      <dsp:nvSpPr>
        <dsp:cNvPr id="0" name=""/>
        <dsp:cNvSpPr/>
      </dsp:nvSpPr>
      <dsp:spPr>
        <a:xfrm>
          <a:off x="3984857" y="2359566"/>
          <a:ext cx="1415246"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$6,532</a:t>
          </a:r>
        </a:p>
      </dsp:txBody>
      <dsp:txXfrm>
        <a:off x="4010631" y="2385340"/>
        <a:ext cx="1363698" cy="828457"/>
      </dsp:txXfrm>
    </dsp:sp>
    <dsp:sp modelId="{AE3DEA54-9DED-4300-8B72-C7285DE42991}">
      <dsp:nvSpPr>
        <dsp:cNvPr id="0" name=""/>
        <dsp:cNvSpPr/>
      </dsp:nvSpPr>
      <dsp:spPr>
        <a:xfrm>
          <a:off x="3984857" y="3374956"/>
          <a:ext cx="1415246" cy="880005"/>
        </a:xfrm>
        <a:prstGeom prst="roundRect">
          <a:avLst>
            <a:gd name="adj" fmla="val 10000"/>
          </a:avLst>
        </a:prstGeom>
        <a:solidFill>
          <a:schemeClr val="bg1">
            <a:lumMod val="9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$6,740</a:t>
          </a:r>
        </a:p>
      </dsp:txBody>
      <dsp:txXfrm>
        <a:off x="4010631" y="3400730"/>
        <a:ext cx="1363698" cy="828457"/>
      </dsp:txXfrm>
    </dsp:sp>
    <dsp:sp modelId="{18B92615-47D8-413B-84AB-81926ECD1E3E}">
      <dsp:nvSpPr>
        <dsp:cNvPr id="0" name=""/>
        <dsp:cNvSpPr/>
      </dsp:nvSpPr>
      <dsp:spPr>
        <a:xfrm>
          <a:off x="5709689" y="0"/>
          <a:ext cx="1769057" cy="4479310"/>
        </a:xfrm>
        <a:prstGeom prst="roundRect">
          <a:avLst>
            <a:gd name="adj" fmla="val 10000"/>
          </a:avLst>
        </a:prstGeom>
        <a:solidFill>
          <a:srgbClr val="7F7F7F"/>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Arial" panose="020B0604020202020204" pitchFamily="34" charset="0"/>
              <a:cs typeface="Arial" panose="020B0604020202020204" pitchFamily="34" charset="0"/>
            </a:rPr>
            <a:t>Modified Benefit with PRE*</a:t>
          </a:r>
        </a:p>
      </dsp:txBody>
      <dsp:txXfrm>
        <a:off x="5709689" y="0"/>
        <a:ext cx="1769057" cy="1343793"/>
      </dsp:txXfrm>
    </dsp:sp>
    <dsp:sp modelId="{2BF2FE92-EA23-41AD-90AA-EA4F098D2D75}">
      <dsp:nvSpPr>
        <dsp:cNvPr id="0" name=""/>
        <dsp:cNvSpPr/>
      </dsp:nvSpPr>
      <dsp:spPr>
        <a:xfrm>
          <a:off x="5886594" y="1344175"/>
          <a:ext cx="1415246" cy="880005"/>
        </a:xfrm>
        <a:prstGeom prst="roundRect">
          <a:avLst>
            <a:gd name="adj" fmla="val 1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$6,446</a:t>
          </a:r>
        </a:p>
      </dsp:txBody>
      <dsp:txXfrm>
        <a:off x="5912368" y="1369949"/>
        <a:ext cx="1363698" cy="828457"/>
      </dsp:txXfrm>
    </dsp:sp>
    <dsp:sp modelId="{6B23D260-1528-4963-B576-84E0DADA824F}">
      <dsp:nvSpPr>
        <dsp:cNvPr id="0" name=""/>
        <dsp:cNvSpPr/>
      </dsp:nvSpPr>
      <dsp:spPr>
        <a:xfrm>
          <a:off x="5886594" y="2359566"/>
          <a:ext cx="1415246"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$6,645</a:t>
          </a:r>
        </a:p>
      </dsp:txBody>
      <dsp:txXfrm>
        <a:off x="5912368" y="2385340"/>
        <a:ext cx="1363698" cy="828457"/>
      </dsp:txXfrm>
    </dsp:sp>
    <dsp:sp modelId="{123A459E-D201-4273-9DA5-C63C0F81ECB7}">
      <dsp:nvSpPr>
        <dsp:cNvPr id="0" name=""/>
        <dsp:cNvSpPr/>
      </dsp:nvSpPr>
      <dsp:spPr>
        <a:xfrm>
          <a:off x="5886594" y="3374956"/>
          <a:ext cx="1415246" cy="880005"/>
        </a:xfrm>
        <a:prstGeom prst="roundRect">
          <a:avLst>
            <a:gd name="adj" fmla="val 10000"/>
          </a:avLst>
        </a:prstGeom>
        <a:solidFill>
          <a:schemeClr val="bg1">
            <a:lumMod val="9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$6,816</a:t>
          </a:r>
        </a:p>
      </dsp:txBody>
      <dsp:txXfrm>
        <a:off x="5912368" y="3400730"/>
        <a:ext cx="1363698" cy="828457"/>
      </dsp:txXfrm>
    </dsp:sp>
    <dsp:sp modelId="{120F32C7-5D10-4D65-925A-2CC36230FF1F}">
      <dsp:nvSpPr>
        <dsp:cNvPr id="0" name=""/>
        <dsp:cNvSpPr/>
      </dsp:nvSpPr>
      <dsp:spPr>
        <a:xfrm>
          <a:off x="7611426" y="0"/>
          <a:ext cx="1769057" cy="4479310"/>
        </a:xfrm>
        <a:prstGeom prst="roundRect">
          <a:avLst>
            <a:gd name="adj" fmla="val 10000"/>
          </a:avLst>
        </a:prstGeom>
        <a:solidFill>
          <a:schemeClr val="accent3">
            <a:lumMod val="40000"/>
            <a:lumOff val="6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latin typeface="Arial" panose="020B0604020202020204" pitchFamily="34" charset="0"/>
              <a:cs typeface="Arial" panose="020B0604020202020204" pitchFamily="34" charset="0"/>
            </a:rPr>
            <a:t>Beneficiary benefit</a:t>
          </a:r>
        </a:p>
      </dsp:txBody>
      <dsp:txXfrm>
        <a:off x="7611426" y="0"/>
        <a:ext cx="1769057" cy="1343793"/>
      </dsp:txXfrm>
    </dsp:sp>
    <dsp:sp modelId="{B4D63B01-47D1-48CC-9B93-144E330B4AE9}">
      <dsp:nvSpPr>
        <dsp:cNvPr id="0" name=""/>
        <dsp:cNvSpPr/>
      </dsp:nvSpPr>
      <dsp:spPr>
        <a:xfrm>
          <a:off x="7788332" y="1344175"/>
          <a:ext cx="1415246" cy="880005"/>
        </a:xfrm>
        <a:prstGeom prst="roundRect">
          <a:avLst>
            <a:gd name="adj" fmla="val 1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$6,291</a:t>
          </a:r>
        </a:p>
      </dsp:txBody>
      <dsp:txXfrm>
        <a:off x="7814106" y="1369949"/>
        <a:ext cx="1363698" cy="828457"/>
      </dsp:txXfrm>
    </dsp:sp>
    <dsp:sp modelId="{9B1E7862-26F9-45B0-9513-D8316189E1C2}">
      <dsp:nvSpPr>
        <dsp:cNvPr id="0" name=""/>
        <dsp:cNvSpPr/>
      </dsp:nvSpPr>
      <dsp:spPr>
        <a:xfrm>
          <a:off x="7788332" y="2359566"/>
          <a:ext cx="1415246"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$4,899</a:t>
          </a:r>
        </a:p>
      </dsp:txBody>
      <dsp:txXfrm>
        <a:off x="7814106" y="2385340"/>
        <a:ext cx="1363698" cy="828457"/>
      </dsp:txXfrm>
    </dsp:sp>
    <dsp:sp modelId="{AB5FBF1E-F0B2-4AE0-9FB0-AEF1BE001153}">
      <dsp:nvSpPr>
        <dsp:cNvPr id="0" name=""/>
        <dsp:cNvSpPr/>
      </dsp:nvSpPr>
      <dsp:spPr>
        <a:xfrm>
          <a:off x="7788332" y="3374956"/>
          <a:ext cx="1415246" cy="880005"/>
        </a:xfrm>
        <a:prstGeom prst="roundRect">
          <a:avLst>
            <a:gd name="adj" fmla="val 10000"/>
          </a:avLst>
        </a:prstGeom>
        <a:solidFill>
          <a:schemeClr val="bg1">
            <a:lumMod val="9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$3,370</a:t>
          </a:r>
        </a:p>
      </dsp:txBody>
      <dsp:txXfrm>
        <a:off x="7814106" y="3400730"/>
        <a:ext cx="1363698" cy="828457"/>
      </dsp:txXfrm>
    </dsp:sp>
    <dsp:sp modelId="{F87CD33E-0B38-44B6-9913-A8BC44AE7C5C}">
      <dsp:nvSpPr>
        <dsp:cNvPr id="0" name=""/>
        <dsp:cNvSpPr/>
      </dsp:nvSpPr>
      <dsp:spPr>
        <a:xfrm>
          <a:off x="9513163" y="0"/>
          <a:ext cx="1769057" cy="4479310"/>
        </a:xfrm>
        <a:prstGeom prst="roundRect">
          <a:avLst>
            <a:gd name="adj" fmla="val 10000"/>
          </a:avLst>
        </a:prstGeom>
        <a:solidFill>
          <a:srgbClr val="7F7F7F"/>
        </a:solidFill>
        <a:ln>
          <a:noFill/>
        </a:ln>
        <a:effectLst/>
      </dsp:spPr>
      <dsp:style>
        <a:lnRef idx="0">
          <a:scrgbClr r="0" g="0" b="0"/>
        </a:lnRef>
        <a:fillRef idx="1">
          <a:scrgbClr r="0" g="0" b="0"/>
        </a:fillRef>
        <a:effectRef idx="2">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Arial" panose="020B0604020202020204" pitchFamily="34" charset="0"/>
              <a:cs typeface="Arial" panose="020B0604020202020204" pitchFamily="34" charset="0"/>
            </a:rPr>
            <a:t>Beneficiary benefit with PRE*</a:t>
          </a:r>
        </a:p>
      </dsp:txBody>
      <dsp:txXfrm>
        <a:off x="9513163" y="0"/>
        <a:ext cx="1769057" cy="1343793"/>
      </dsp:txXfrm>
    </dsp:sp>
    <dsp:sp modelId="{DA2218B9-3A48-479B-AA4E-85DDF330C231}">
      <dsp:nvSpPr>
        <dsp:cNvPr id="0" name=""/>
        <dsp:cNvSpPr/>
      </dsp:nvSpPr>
      <dsp:spPr>
        <a:xfrm>
          <a:off x="9690069" y="1344175"/>
          <a:ext cx="1415246" cy="880005"/>
        </a:xfrm>
        <a:prstGeom prst="roundRect">
          <a:avLst>
            <a:gd name="adj" fmla="val 10000"/>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latin typeface="Arial" panose="020B0604020202020204" pitchFamily="34" charset="0"/>
              <a:cs typeface="Arial" panose="020B0604020202020204" pitchFamily="34" charset="0"/>
            </a:rPr>
            <a:t>$6,446</a:t>
          </a:r>
        </a:p>
      </dsp:txBody>
      <dsp:txXfrm>
        <a:off x="9715843" y="1369949"/>
        <a:ext cx="1363698" cy="828457"/>
      </dsp:txXfrm>
    </dsp:sp>
    <dsp:sp modelId="{CFF9724C-47F2-426F-A90C-1AA1E9071186}">
      <dsp:nvSpPr>
        <dsp:cNvPr id="0" name=""/>
        <dsp:cNvSpPr/>
      </dsp:nvSpPr>
      <dsp:spPr>
        <a:xfrm>
          <a:off x="9690069" y="2359566"/>
          <a:ext cx="1415246" cy="880005"/>
        </a:xfrm>
        <a:prstGeom prst="roundRect">
          <a:avLst>
            <a:gd name="adj" fmla="val 10000"/>
          </a:avLst>
        </a:prstGeom>
        <a:solidFill>
          <a:schemeClr val="bg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$4,984</a:t>
          </a:r>
        </a:p>
      </dsp:txBody>
      <dsp:txXfrm>
        <a:off x="9715843" y="2385340"/>
        <a:ext cx="1363698" cy="828457"/>
      </dsp:txXfrm>
    </dsp:sp>
    <dsp:sp modelId="{57F2C9F7-3F0C-4B9A-9613-D86C62E8C3A1}">
      <dsp:nvSpPr>
        <dsp:cNvPr id="0" name=""/>
        <dsp:cNvSpPr/>
      </dsp:nvSpPr>
      <dsp:spPr>
        <a:xfrm>
          <a:off x="9690069" y="3374956"/>
          <a:ext cx="1415246" cy="880005"/>
        </a:xfrm>
        <a:prstGeom prst="roundRect">
          <a:avLst>
            <a:gd name="adj" fmla="val 10000"/>
          </a:avLst>
        </a:prstGeom>
        <a:solidFill>
          <a:schemeClr val="bg1">
            <a:lumMod val="9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$3,408</a:t>
          </a:r>
        </a:p>
      </dsp:txBody>
      <dsp:txXfrm>
        <a:off x="9715843" y="3400730"/>
        <a:ext cx="1363698" cy="82845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7F27D78-AFFC-41E3-81F4-AD22E0F992B0}" type="datetimeFigureOut">
              <a:rPr lang="en-US" smtClean="0"/>
              <a:t>9/27/2024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2DDCCC8-0895-4A2A-BC24-4960F9D0ED1C}" type="slidenum">
              <a:rPr lang="en-US" smtClean="0"/>
              <a:t>‹#›</a:t>
            </a:fld>
            <a:endParaRPr lang="en-US"/>
          </a:p>
        </p:txBody>
      </p:sp>
    </p:spTree>
    <p:extLst>
      <p:ext uri="{BB962C8B-B14F-4D97-AF65-F5344CB8AC3E}">
        <p14:creationId xmlns:p14="http://schemas.microsoft.com/office/powerpoint/2010/main" val="199686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t>Welcome everyone, thank you for joining us. The time is </a:t>
            </a:r>
            <a:r>
              <a:rPr lang="en-US" sz="1200" u="sng" dirty="0"/>
              <a:t>             </a:t>
            </a:r>
            <a:r>
              <a:rPr lang="en-US" sz="1200" dirty="0"/>
              <a:t>, but we would like to wait a few more minutes to allow others to join. </a:t>
            </a:r>
          </a:p>
          <a:p>
            <a:pPr defTabSz="966612">
              <a:defRPr/>
            </a:pPr>
            <a:endParaRPr lang="en-US" sz="1200" dirty="0"/>
          </a:p>
          <a:p>
            <a:pPr defTabSz="966612">
              <a:defRPr/>
            </a:pPr>
            <a:r>
              <a:rPr lang="en-US" sz="1200" b="1" dirty="0"/>
              <a:t>*Wait one minute or until incoming numbers seem to be steady.”</a:t>
            </a:r>
          </a:p>
          <a:p>
            <a:endParaRPr lang="en-US" sz="1200" dirty="0"/>
          </a:p>
          <a:p>
            <a:r>
              <a:rPr lang="en-US" sz="1200" dirty="0"/>
              <a:t>Welcome to the CalSTRS Protecting Your Loved Ones webinar. My name is </a:t>
            </a:r>
            <a:r>
              <a:rPr lang="en-US" sz="1200" u="sng" dirty="0"/>
              <a:t>                    </a:t>
            </a:r>
            <a:r>
              <a:rPr lang="en-US" sz="1200" dirty="0"/>
              <a:t>, and I am a benefits specialist at the __________ Member Service Center/ office.</a:t>
            </a:r>
          </a:p>
          <a:p>
            <a:r>
              <a:rPr lang="en-US" sz="1200" dirty="0"/>
              <a:t> </a:t>
            </a:r>
          </a:p>
          <a:p>
            <a:r>
              <a:rPr lang="en-US" sz="1200" b="1" dirty="0"/>
              <a:t>**feel free to input a personalized introduction about yourself and your background**</a:t>
            </a:r>
          </a:p>
          <a:p>
            <a:endParaRPr lang="en-US" sz="1200" dirty="0"/>
          </a:p>
          <a:p>
            <a:r>
              <a:rPr lang="en-US" sz="1200" dirty="0"/>
              <a:t>Before we start, I’d like to address a couple items:</a:t>
            </a:r>
          </a:p>
          <a:p>
            <a:endParaRPr lang="en-US" sz="1200" dirty="0"/>
          </a:p>
          <a:p>
            <a:r>
              <a:rPr lang="en-US" sz="1200" dirty="0"/>
              <a:t>First, I’d like to thank you for joining us today! If you find today helpful, please tell your colleagues! We are constantly striving to educate as many educators as we can! So please, refer them to us! </a:t>
            </a:r>
          </a:p>
          <a:p>
            <a:endParaRPr lang="en-US" sz="1200" dirty="0"/>
          </a:p>
          <a:p>
            <a:r>
              <a:rPr lang="en-US" sz="1200" dirty="0"/>
              <a:t>Today’s presentation is packed with a lot of information and resources. Please be sure you have a pen and paper available to take notes as we move thorough the presentation, we encourage you to submit any questions you may have. </a:t>
            </a:r>
          </a:p>
          <a:p>
            <a:endParaRPr lang="en-US" sz="1200" dirty="0"/>
          </a:p>
          <a:p>
            <a:pPr lvl="0"/>
            <a:r>
              <a:rPr lang="en-US" sz="1200" dirty="0"/>
              <a:t>When asking your questions, please do not submit any personal information OR request from us any information that is specific to your account.  For your security we ask that if you do have any questions specific to your retirement account you email those through your secured myCalSTRS account or call us at 1-800-228-5453 and speak with a CalSTRS representative.  </a:t>
            </a:r>
          </a:p>
          <a:p>
            <a:r>
              <a:rPr lang="en-US" sz="1200" dirty="0"/>
              <a:t>   </a:t>
            </a:r>
          </a:p>
          <a:p>
            <a:r>
              <a:rPr lang="en-US" sz="1200" dirty="0"/>
              <a:t>If you find that you have questions after the webinar is complete, I urge you to log into your myCalSTRS account and send a secure online message. You can log onto myCalSTRS anytime, 24/7. But, if you’d rather speak with a live person, you can reach a representative Monday – Friday from 8a.m. – 5p.m.</a:t>
            </a:r>
          </a:p>
          <a:p>
            <a:r>
              <a:rPr lang="en-US" sz="1200" dirty="0"/>
              <a:t> </a:t>
            </a:r>
          </a:p>
          <a:p>
            <a:r>
              <a:rPr lang="en-US" sz="1200" b="1" dirty="0"/>
              <a:t>Click</a:t>
            </a:r>
            <a:r>
              <a:rPr lang="en-US" sz="1200"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865ED8D-6330-7A43-99F9-602A4729BB03}" type="slidenum">
              <a:rPr lang="en-US" smtClean="0"/>
              <a:t>1</a:t>
            </a:fld>
            <a:endParaRPr lang="en-US"/>
          </a:p>
        </p:txBody>
      </p:sp>
    </p:spTree>
    <p:extLst>
      <p:ext uri="{BB962C8B-B14F-4D97-AF65-F5344CB8AC3E}">
        <p14:creationId xmlns:p14="http://schemas.microsoft.com/office/powerpoint/2010/main" val="31517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Click.</a:t>
            </a:r>
          </a:p>
          <a:p>
            <a:endParaRPr lang="en-US" sz="1200" b="1" dirty="0"/>
          </a:p>
          <a:p>
            <a:r>
              <a:rPr lang="en-US" sz="1200" dirty="0"/>
              <a:t>If you have a surviving spouse their available choices depend on your coverage type and whether you have eligible children. Your spouse may be able to choose between receiving a monthly benefit or a return of your account balance. The amount of the lifetime monthly benefit would be equivalent to the 50% option choice and does depend on your spouse’s age.</a:t>
            </a:r>
          </a:p>
          <a:p>
            <a:endParaRPr lang="en-US" sz="1200" dirty="0"/>
          </a:p>
          <a:p>
            <a:r>
              <a:rPr lang="en-US" sz="1200" b="1" dirty="0"/>
              <a:t>Click.</a:t>
            </a:r>
          </a:p>
          <a:p>
            <a:r>
              <a:rPr lang="en-US" sz="1200" dirty="0"/>
              <a:t> </a:t>
            </a:r>
          </a:p>
          <a:p>
            <a:r>
              <a:rPr lang="en-US" sz="1200" dirty="0"/>
              <a:t>In some cases, depending on the choice your spouse makes, your surviving dependent children can each receive 10% of your final compensation up to a combined total of 50%.</a:t>
            </a:r>
          </a:p>
          <a:p>
            <a:r>
              <a:rPr lang="en-US" sz="1200" dirty="0"/>
              <a:t> </a:t>
            </a:r>
          </a:p>
          <a:p>
            <a:r>
              <a:rPr lang="en-US" sz="1200" dirty="0"/>
              <a:t>Read The Member Handbook for further Coverage A and B survivor benefit considerations. </a:t>
            </a:r>
          </a:p>
          <a:p>
            <a:r>
              <a:rPr lang="en-US" sz="1200" dirty="0"/>
              <a:t> </a:t>
            </a:r>
            <a:endParaRPr lang="en-US" dirty="0"/>
          </a:p>
          <a:p>
            <a:pPr defTabSz="966612">
              <a:defRPr/>
            </a:pPr>
            <a:r>
              <a:rPr lang="en-US" sz="1200" dirty="0"/>
              <a:t>Let’s look at a survivor benefits example. </a:t>
            </a:r>
          </a:p>
          <a:p>
            <a:endParaRPr lang="en-US"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10</a:t>
            </a:fld>
            <a:endParaRPr lang="en-US" dirty="0"/>
          </a:p>
        </p:txBody>
      </p:sp>
    </p:spTree>
    <p:extLst>
      <p:ext uri="{BB962C8B-B14F-4D97-AF65-F5344CB8AC3E}">
        <p14:creationId xmlns:p14="http://schemas.microsoft.com/office/powerpoint/2010/main" val="3391900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p>
          <a:p>
            <a:endParaRPr lang="en-US" b="1" dirty="0"/>
          </a:p>
          <a:p>
            <a:r>
              <a:rPr lang="en-US" dirty="0"/>
              <a:t>If you don’t have any eligible survivors or are otherwise not eligible for a benefit, your account balance will instead be paid to your one-time death benefit recipient. If you have not named this recipient, the balance will be paid to your estate.</a:t>
            </a:r>
          </a:p>
          <a:p>
            <a:endParaRPr lang="en-US" dirty="0"/>
          </a:p>
          <a:p>
            <a:pPr defTabSz="966612">
              <a:defRPr/>
            </a:pPr>
            <a:r>
              <a:rPr lang="en-US" dirty="0"/>
              <a:t>It’s important that your survivors know to notify CalSTRS of your passing as soon as possible so we can initiate this payment…</a:t>
            </a:r>
          </a:p>
          <a:p>
            <a:endParaRPr lang="en-US" dirty="0"/>
          </a:p>
          <a:p>
            <a:r>
              <a:rPr lang="en-US" b="1" dirty="0"/>
              <a:t>Click.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11</a:t>
            </a:fld>
            <a:endParaRPr lang="en-US" dirty="0"/>
          </a:p>
        </p:txBody>
      </p:sp>
    </p:spTree>
    <p:extLst>
      <p:ext uri="{BB962C8B-B14F-4D97-AF65-F5344CB8AC3E}">
        <p14:creationId xmlns:p14="http://schemas.microsoft.com/office/powerpoint/2010/main" val="264381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 </a:t>
            </a:r>
          </a:p>
          <a:p>
            <a:endParaRPr lang="en-US" b="1" dirty="0"/>
          </a:p>
          <a:p>
            <a:r>
              <a:rPr lang="en-US" dirty="0"/>
              <a:t>Let’s assume:</a:t>
            </a:r>
          </a:p>
          <a:p>
            <a:r>
              <a:rPr lang="en-US" dirty="0"/>
              <a:t>Edwin is an active member with no children, he is engaged to his fiancée Rosa, and she is his one-time death benefit recipient. In this scenario he dies before retirement. </a:t>
            </a:r>
          </a:p>
          <a:p>
            <a:endParaRPr lang="en-US" b="1"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12</a:t>
            </a:fld>
            <a:endParaRPr lang="en-US" dirty="0"/>
          </a:p>
        </p:txBody>
      </p:sp>
    </p:spTree>
    <p:extLst>
      <p:ext uri="{BB962C8B-B14F-4D97-AF65-F5344CB8AC3E}">
        <p14:creationId xmlns:p14="http://schemas.microsoft.com/office/powerpoint/2010/main" val="3826770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a:t>
            </a:r>
          </a:p>
          <a:p>
            <a:endParaRPr lang="en-US" b="1" dirty="0"/>
          </a:p>
          <a:p>
            <a:r>
              <a:rPr lang="en-US" dirty="0"/>
              <a:t>Rosa is his fiancée so is not considered an eligible survivor. </a:t>
            </a:r>
          </a:p>
          <a:p>
            <a:endParaRPr lang="en-US" dirty="0"/>
          </a:p>
          <a:p>
            <a:r>
              <a:rPr lang="en-US" b="1" dirty="0"/>
              <a:t>Click.</a:t>
            </a:r>
          </a:p>
          <a:p>
            <a:endParaRPr lang="en-US" b="1" dirty="0"/>
          </a:p>
          <a:p>
            <a:r>
              <a:rPr lang="en-US" dirty="0"/>
              <a:t>But she is his one-time death benefit recipient so will qualify to receive is account balance.</a:t>
            </a:r>
          </a:p>
          <a:p>
            <a:endParaRPr lang="en-US" b="1" dirty="0"/>
          </a:p>
          <a:p>
            <a:r>
              <a:rPr lang="en-US" b="1" dirty="0"/>
              <a:t>Click.</a:t>
            </a:r>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13</a:t>
            </a:fld>
            <a:endParaRPr lang="en-US" dirty="0"/>
          </a:p>
        </p:txBody>
      </p:sp>
    </p:spTree>
    <p:extLst>
      <p:ext uri="{BB962C8B-B14F-4D97-AF65-F5344CB8AC3E}">
        <p14:creationId xmlns:p14="http://schemas.microsoft.com/office/powerpoint/2010/main" val="784269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 </a:t>
            </a:r>
          </a:p>
          <a:p>
            <a:endParaRPr lang="en-US" b="1" dirty="0"/>
          </a:p>
          <a:p>
            <a:r>
              <a:rPr lang="en-US" dirty="0"/>
              <a:t>Now let’s make one change and assume:</a:t>
            </a:r>
          </a:p>
          <a:p>
            <a:r>
              <a:rPr lang="en-US" dirty="0"/>
              <a:t>Edwin is an active member with no children. His fiancé, Rosa is now his wife and his one-time death benefit recipient, and he dies before retirement. </a:t>
            </a:r>
          </a:p>
          <a:p>
            <a:endParaRPr lang="en-US" b="1" dirty="0"/>
          </a:p>
          <a:p>
            <a:r>
              <a:rPr lang="en-US" b="1" dirty="0"/>
              <a:t>Click.</a:t>
            </a:r>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14</a:t>
            </a:fld>
            <a:endParaRPr lang="en-US" dirty="0"/>
          </a:p>
        </p:txBody>
      </p:sp>
    </p:spTree>
    <p:extLst>
      <p:ext uri="{BB962C8B-B14F-4D97-AF65-F5344CB8AC3E}">
        <p14:creationId xmlns:p14="http://schemas.microsoft.com/office/powerpoint/2010/main" val="276905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a:t>
            </a:r>
          </a:p>
          <a:p>
            <a:r>
              <a:rPr lang="en-US" b="0" dirty="0"/>
              <a:t>Rosa is now Edwin’s wife and is considered an eligible survivor.</a:t>
            </a:r>
          </a:p>
          <a:p>
            <a:endParaRPr lang="en-US" b="0" dirty="0"/>
          </a:p>
          <a:p>
            <a:r>
              <a:rPr lang="en-US" b="1" dirty="0"/>
              <a:t>Click.</a:t>
            </a:r>
          </a:p>
          <a:p>
            <a:r>
              <a:rPr lang="en-US" b="0" dirty="0"/>
              <a:t>As Edwin’s surviving spouse now has a choice and she can choose between a lifetime monthly benefit or a return of Edwin’s account balance.</a:t>
            </a:r>
          </a:p>
          <a:p>
            <a:endParaRPr lang="en-US" b="0"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15</a:t>
            </a:fld>
            <a:endParaRPr lang="en-US" dirty="0"/>
          </a:p>
        </p:txBody>
      </p:sp>
    </p:spTree>
    <p:extLst>
      <p:ext uri="{BB962C8B-B14F-4D97-AF65-F5344CB8AC3E}">
        <p14:creationId xmlns:p14="http://schemas.microsoft.com/office/powerpoint/2010/main" val="3313292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One-Time Death Benefit. </a:t>
            </a:r>
          </a:p>
          <a:p>
            <a:endParaRPr lang="en-US" dirty="0"/>
          </a:p>
          <a:p>
            <a:r>
              <a:rPr lang="en-US" b="1" dirty="0"/>
              <a:t>Click.</a:t>
            </a:r>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16</a:t>
            </a:fld>
            <a:endParaRPr lang="en-US"/>
          </a:p>
        </p:txBody>
      </p:sp>
    </p:spTree>
    <p:extLst>
      <p:ext uri="{BB962C8B-B14F-4D97-AF65-F5344CB8AC3E}">
        <p14:creationId xmlns:p14="http://schemas.microsoft.com/office/powerpoint/2010/main" val="998215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We’ll start this section with an introduction to who or what you can leave this benefit to.</a:t>
            </a:r>
          </a:p>
          <a:p>
            <a:endParaRPr lang="en-US" b="0" dirty="0"/>
          </a:p>
          <a:p>
            <a:r>
              <a:rPr lang="en-US" b="1" dirty="0"/>
              <a:t>Click.</a:t>
            </a:r>
          </a:p>
          <a:p>
            <a:r>
              <a:rPr lang="en-US" b="0" dirty="0"/>
              <a:t>It can be a person or persons, but it doesn’t have to be. As you can see you can name a trust, charity, your estate, a parochial institution, a corporation, or any other public entity.</a:t>
            </a:r>
          </a:p>
        </p:txBody>
      </p:sp>
      <p:sp>
        <p:nvSpPr>
          <p:cNvPr id="4" name="Slide Number Placeholder 3"/>
          <p:cNvSpPr>
            <a:spLocks noGrp="1"/>
          </p:cNvSpPr>
          <p:nvPr>
            <p:ph type="sldNum" sz="quarter" idx="10"/>
          </p:nvPr>
        </p:nvSpPr>
        <p:spPr/>
        <p:txBody>
          <a:bodyPr/>
          <a:lstStyle/>
          <a:p>
            <a:fld id="{9A1B449B-CB1C-494F-8AB8-B6E401A20419}" type="slidenum">
              <a:rPr lang="en-US" smtClean="0"/>
              <a:t>17</a:t>
            </a:fld>
            <a:endParaRPr lang="en-US" dirty="0"/>
          </a:p>
        </p:txBody>
      </p:sp>
    </p:spTree>
    <p:extLst>
      <p:ext uri="{BB962C8B-B14F-4D97-AF65-F5344CB8AC3E}">
        <p14:creationId xmlns:p14="http://schemas.microsoft.com/office/powerpoint/2010/main" val="1104150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one-time death benefit is a one-time, lump-sum payment paid to a </a:t>
            </a:r>
            <a:r>
              <a:rPr lang="en-US" i="1" dirty="0"/>
              <a:t>designated recipient </a:t>
            </a:r>
            <a:r>
              <a:rPr lang="en-US" dirty="0"/>
              <a:t>upon your death if eligibility requirements are met. </a:t>
            </a:r>
          </a:p>
          <a:p>
            <a:endParaRPr lang="en-US" dirty="0"/>
          </a:p>
          <a:p>
            <a:r>
              <a:rPr lang="en-US" dirty="0"/>
              <a:t>The amount of the benefit varies based on your membership status when you die.</a:t>
            </a:r>
          </a:p>
          <a:p>
            <a:endParaRPr lang="en-US" dirty="0"/>
          </a:p>
          <a:p>
            <a:r>
              <a:rPr lang="en-US" b="1" dirty="0"/>
              <a:t>Click.</a:t>
            </a:r>
          </a:p>
          <a:p>
            <a:endParaRPr lang="en-US" b="1" dirty="0"/>
          </a:p>
          <a:p>
            <a:r>
              <a:rPr lang="en-US" b="0" dirty="0"/>
              <a:t>Your loved one will be eligible for this one-time death benefit…</a:t>
            </a:r>
          </a:p>
          <a:p>
            <a:endParaRPr lang="en-US" b="0" dirty="0"/>
          </a:p>
          <a:p>
            <a:r>
              <a:rPr lang="en-US" b="1" dirty="0"/>
              <a:t>Click.</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your death occurs during active service. Meaning you were performing creditable service at the time of your death. Eligibility also requires that you performed at least one year of service credit.</a:t>
            </a:r>
          </a:p>
          <a:p>
            <a:endParaRPr lang="en-US" b="0" dirty="0"/>
          </a:p>
          <a:p>
            <a:r>
              <a:rPr lang="en-US" b="1" dirty="0"/>
              <a:t>Click.</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your death occurs in service retirement, meaning you are done working and have applied for a retirement benefit from CalSTRS.</a:t>
            </a:r>
          </a:p>
          <a:p>
            <a:endParaRPr lang="en-US" b="0" dirty="0"/>
          </a:p>
          <a:p>
            <a:r>
              <a:rPr lang="en-US" b="1" dirty="0"/>
              <a:t>Click.</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die while receiving, or are qualified for, a CalSTRS disability benefit. This is a benefit you would have applied for after becoming unable to perform your normal job duties.</a:t>
            </a:r>
          </a:p>
          <a:p>
            <a:endParaRPr lang="en-US" b="0" dirty="0"/>
          </a:p>
          <a:p>
            <a:endParaRPr lang="en-US" b="0" dirty="0"/>
          </a:p>
          <a:p>
            <a:r>
              <a:rPr lang="en-US" b="0" dirty="0"/>
              <a:t>More eligibility scenarios and timeframes can be found in our Member Handbook.  </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18</a:t>
            </a:fld>
            <a:endParaRPr lang="en-US" dirty="0"/>
          </a:p>
        </p:txBody>
      </p:sp>
    </p:spTree>
    <p:extLst>
      <p:ext uri="{BB962C8B-B14F-4D97-AF65-F5344CB8AC3E}">
        <p14:creationId xmlns:p14="http://schemas.microsoft.com/office/powerpoint/2010/main" val="399634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your membership status affect the benefit amount, your coverage type also has an impact. We determined your coverage type when we looked at Survivor benefits.</a:t>
            </a:r>
          </a:p>
          <a:p>
            <a:endParaRPr lang="en-US" dirty="0"/>
          </a:p>
          <a:p>
            <a:r>
              <a:rPr lang="en-US" b="1" dirty="0"/>
              <a:t>Click. </a:t>
            </a:r>
          </a:p>
          <a:p>
            <a:endParaRPr lang="en-US" dirty="0"/>
          </a:p>
          <a:p>
            <a:r>
              <a:rPr lang="en-US" dirty="0"/>
              <a:t>If you have Coverage A, the benefit is $7,093, regardless if your death occurs before or after retirement. </a:t>
            </a:r>
          </a:p>
          <a:p>
            <a:endParaRPr lang="en-US" dirty="0"/>
          </a:p>
          <a:p>
            <a:r>
              <a:rPr lang="en-US" b="1" dirty="0"/>
              <a:t>Click. </a:t>
            </a:r>
          </a:p>
          <a:p>
            <a:endParaRPr lang="en-US" dirty="0"/>
          </a:p>
          <a:p>
            <a:r>
              <a:rPr lang="en-US" dirty="0"/>
              <a:t>If you have Coverage B it is a little different. The benefit is </a:t>
            </a:r>
            <a:r>
              <a:rPr lang="en-US"/>
              <a:t>$28,372 </a:t>
            </a:r>
            <a:r>
              <a:rPr lang="en-US" dirty="0"/>
              <a:t>if your death occurs before retirement </a:t>
            </a:r>
            <a:r>
              <a:rPr lang="en-US"/>
              <a:t>and $7,093 </a:t>
            </a:r>
            <a:r>
              <a:rPr lang="en-US" dirty="0"/>
              <a:t>if it is after. </a:t>
            </a:r>
          </a:p>
          <a:p>
            <a:endParaRPr lang="en-US" dirty="0"/>
          </a:p>
          <a:p>
            <a:r>
              <a:rPr lang="en-US" dirty="0"/>
              <a:t>We will pay this amount to your estate upon your death if you have not designated a recipient. You can designate one or multiple primary and secondary recipients to receive this benefit. We will go over the process next.</a:t>
            </a:r>
          </a:p>
          <a:p>
            <a:endParaRPr lang="en-US" dirty="0"/>
          </a:p>
          <a:p>
            <a:r>
              <a:rPr lang="en-US" b="1" dirty="0"/>
              <a:t>Click.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19</a:t>
            </a:fld>
            <a:endParaRPr lang="en-US" dirty="0"/>
          </a:p>
        </p:txBody>
      </p:sp>
    </p:spTree>
    <p:extLst>
      <p:ext uri="{BB962C8B-B14F-4D97-AF65-F5344CB8AC3E}">
        <p14:creationId xmlns:p14="http://schemas.microsoft.com/office/powerpoint/2010/main" val="197434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webinar is called “Protecting Your Loved Ones” and my goal today is to ensure you are aware of the different benefits available to your loved ones upon your passing. The benefits we talk about today are going to be specific to the Defined Benefit Program. </a:t>
            </a:r>
          </a:p>
          <a:p>
            <a:endParaRPr lang="en-US" dirty="0"/>
          </a:p>
          <a:p>
            <a:r>
              <a:rPr lang="en-US" dirty="0"/>
              <a:t>Today’s topics.</a:t>
            </a:r>
          </a:p>
          <a:p>
            <a:r>
              <a:rPr lang="en-US" b="1" dirty="0"/>
              <a:t>Click.</a:t>
            </a:r>
          </a:p>
          <a:p>
            <a:endParaRPr lang="en-US" b="1" dirty="0"/>
          </a:p>
          <a:p>
            <a:r>
              <a:rPr lang="en-US" b="0" dirty="0"/>
              <a:t>First, we will look at the Survivor Benefits that are included with your CalSTRS membership. This protection is in place in the event your death occurs before retirement. We will look at the ways your loved ones may qualify. </a:t>
            </a:r>
          </a:p>
          <a:p>
            <a:r>
              <a:rPr lang="en-US" b="1" dirty="0"/>
              <a:t>Click.</a:t>
            </a:r>
          </a:p>
          <a:p>
            <a:endParaRPr lang="en-US" b="1" dirty="0"/>
          </a:p>
          <a:p>
            <a:r>
              <a:rPr lang="en-US" b="0" dirty="0"/>
              <a:t>One of those built-in benefits is the one-time death benefit. , we will discuss the one-time death benefit – a one time benefit paid to a recipient of your choosing after your death. I will show you why this recipient designation is so important.</a:t>
            </a:r>
          </a:p>
          <a:p>
            <a:r>
              <a:rPr lang="en-US" b="1" dirty="0"/>
              <a:t>Click.</a:t>
            </a:r>
          </a:p>
          <a:p>
            <a:endParaRPr lang="en-US" b="1" dirty="0"/>
          </a:p>
          <a:p>
            <a:r>
              <a:rPr lang="en-US" b="0" dirty="0"/>
              <a:t>Finally, you do have the opportunity to leave a lifetime benefit to a loved one after your passing. We will look at the Defined Benefit and Defined Benefit Supplement options that you may elect to take precedence over the default benefits. Naming an option beneficiary gives you some control over how your account balances will be distributed.</a:t>
            </a:r>
          </a:p>
          <a:p>
            <a:r>
              <a:rPr lang="en-US" b="1" dirty="0"/>
              <a:t>Click.</a:t>
            </a:r>
            <a:endParaRPr lang="en-US" b="0" dirty="0"/>
          </a:p>
          <a:p>
            <a:endParaRPr lang="en-US" b="0" dirty="0"/>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2</a:t>
            </a:fld>
            <a:endParaRPr lang="en-US"/>
          </a:p>
        </p:txBody>
      </p:sp>
    </p:spTree>
    <p:extLst>
      <p:ext uri="{BB962C8B-B14F-4D97-AF65-F5344CB8AC3E}">
        <p14:creationId xmlns:p14="http://schemas.microsoft.com/office/powerpoint/2010/main" val="224230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paper form that is used to name a recipient for the one-time death benefit. </a:t>
            </a:r>
            <a:r>
              <a:rPr lang="en-US" i="1" dirty="0"/>
              <a:t>Recipient Designation form MS 0002. </a:t>
            </a:r>
            <a:r>
              <a:rPr lang="en-US" i="0" dirty="0"/>
              <a:t>It can be found in myCalSTRS or calstrs.com/forms</a:t>
            </a:r>
          </a:p>
          <a:p>
            <a:endParaRPr lang="en-US" dirty="0"/>
          </a:p>
          <a:p>
            <a:r>
              <a:rPr lang="en-US" b="1" dirty="0"/>
              <a:t>Click.</a:t>
            </a:r>
            <a:endParaRPr lang="en-US" b="0" dirty="0"/>
          </a:p>
          <a:p>
            <a:endParaRPr lang="en-US" b="0" dirty="0"/>
          </a:p>
          <a:p>
            <a:r>
              <a:rPr lang="en-US" b="0" dirty="0"/>
              <a:t>To review what we’ve talked about already: You are allowed to name one recipient to receive the lump-sum of the benefit, or you can name multiple recipients to split it.</a:t>
            </a:r>
            <a:endParaRPr lang="en-US" b="1" dirty="0"/>
          </a:p>
          <a:p>
            <a:endParaRPr lang="en-US" dirty="0"/>
          </a:p>
          <a:p>
            <a:r>
              <a:rPr lang="en-US" b="1" dirty="0"/>
              <a:t>Click.</a:t>
            </a:r>
          </a:p>
          <a:p>
            <a:endParaRPr lang="en-US" b="1" dirty="0"/>
          </a:p>
          <a:p>
            <a:r>
              <a:rPr lang="en-US" b="0" dirty="0"/>
              <a:t>The recipient you name doesn’t have to be human! It can be, or it can be a charity, trust, estate, parochial institution, corporation, or public entity.</a:t>
            </a:r>
          </a:p>
          <a:p>
            <a:endParaRPr lang="en-US" b="0" dirty="0"/>
          </a:p>
          <a:p>
            <a:r>
              <a:rPr lang="en-US" b="1" dirty="0"/>
              <a:t>Click.</a:t>
            </a:r>
          </a:p>
          <a:p>
            <a:endParaRPr lang="en-US" b="1" dirty="0"/>
          </a:p>
          <a:p>
            <a:r>
              <a:rPr lang="en-US" b="0" dirty="0"/>
              <a:t>CalSTRS gives you the opportunity to elect both a primary and secondary recipient for the one-time benefit. </a:t>
            </a:r>
          </a:p>
          <a:p>
            <a:endParaRPr lang="en-US" b="0" dirty="0"/>
          </a:p>
          <a:p>
            <a:r>
              <a:rPr lang="en-US" b="1" dirty="0"/>
              <a:t>Click.</a:t>
            </a:r>
          </a:p>
          <a:p>
            <a:r>
              <a:rPr lang="en-US" b="0" dirty="0"/>
              <a:t> </a:t>
            </a:r>
          </a:p>
          <a:p>
            <a:r>
              <a:rPr lang="en-US" dirty="0"/>
              <a:t>You can name a recipient by completing this form on </a:t>
            </a:r>
            <a:r>
              <a:rPr lang="en-US" i="1" dirty="0"/>
              <a:t>my</a:t>
            </a:r>
            <a:r>
              <a:rPr lang="en-US" dirty="0"/>
              <a:t>CalSTRS or via the paper</a:t>
            </a:r>
            <a:r>
              <a:rPr lang="en-US" baseline="0" dirty="0"/>
              <a:t> document</a:t>
            </a:r>
            <a:r>
              <a:rPr lang="en-US" dirty="0"/>
              <a:t>.  </a:t>
            </a:r>
          </a:p>
          <a:p>
            <a:r>
              <a:rPr lang="en-US" dirty="0"/>
              <a:t>*Please note:</a:t>
            </a:r>
            <a:r>
              <a:rPr lang="en-US" baseline="0" dirty="0"/>
              <a:t> If you are married, your spouse must sign this form as well.</a:t>
            </a:r>
          </a:p>
          <a:p>
            <a:endParaRPr lang="en-US" baseline="0" dirty="0"/>
          </a:p>
          <a:p>
            <a:r>
              <a:rPr lang="en-US" baseline="0" dirty="0"/>
              <a:t>If you are not sure of who you have designated, you can view your current recipients on your Retirement Progress Report or in your myCalSTRS account. </a:t>
            </a:r>
          </a:p>
          <a:p>
            <a:endParaRPr lang="en-US" dirty="0"/>
          </a:p>
          <a:p>
            <a:r>
              <a:rPr lang="en-US" dirty="0"/>
              <a:t>We recommend you review your recipient designation every five years or after any major life events such as marriage, divorce, or the birth or death of a loved one. </a:t>
            </a:r>
          </a:p>
          <a:p>
            <a:pPr defTabSz="966612">
              <a:defRPr/>
            </a:pPr>
            <a:endParaRPr lang="en-US" dirty="0"/>
          </a:p>
          <a:p>
            <a:pPr defTabSz="966612">
              <a:defRPr/>
            </a:pPr>
            <a:r>
              <a:rPr lang="en-US" dirty="0"/>
              <a:t>A separate form should also be completed if you also participate in the Cash Balance Benefit Program. See Cash Balance Benefit program booklet for more information.</a:t>
            </a:r>
          </a:p>
          <a:p>
            <a:pPr defTabSz="966612">
              <a:defRPr/>
            </a:pPr>
            <a:endParaRPr lang="en-US" dirty="0"/>
          </a:p>
          <a:p>
            <a:pPr defTabSz="966612">
              <a:defRPr/>
            </a:pPr>
            <a:r>
              <a:rPr lang="en-US" b="1" dirty="0"/>
              <a:t>Click.</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2DDCCC8-0895-4A2A-BC24-4960F9D0ED1C}" type="slidenum">
              <a:rPr lang="en-US" smtClean="0"/>
              <a:t>20</a:t>
            </a:fld>
            <a:endParaRPr lang="en-US"/>
          </a:p>
        </p:txBody>
      </p:sp>
    </p:spTree>
    <p:extLst>
      <p:ext uri="{BB962C8B-B14F-4D97-AF65-F5344CB8AC3E}">
        <p14:creationId xmlns:p14="http://schemas.microsoft.com/office/powerpoint/2010/main" val="359477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endParaRPr lang="en-US" b="1" dirty="0"/>
          </a:p>
          <a:p>
            <a:r>
              <a:rPr lang="en-US" dirty="0"/>
              <a:t>When you log on to your myCalSTRS account, you can go through either of these menu items to access and update your recipient designations.</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21</a:t>
            </a:fld>
            <a:endParaRPr lang="en-US"/>
          </a:p>
        </p:txBody>
      </p:sp>
    </p:spTree>
    <p:extLst>
      <p:ext uri="{BB962C8B-B14F-4D97-AF65-F5344CB8AC3E}">
        <p14:creationId xmlns:p14="http://schemas.microsoft.com/office/powerpoint/2010/main" val="3340124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looked at the default benefits that are available to you as a fulltime CalSTRS member.</a:t>
            </a:r>
          </a:p>
          <a:p>
            <a:endParaRPr lang="en-US" b="0" dirty="0"/>
          </a:p>
          <a:p>
            <a:r>
              <a:rPr lang="en-US" b="0" dirty="0"/>
              <a:t>Next we will look at an optional opportunity for you to leave a lifetime benefit for a loved one after your passing. This is a great opportunity for you to protect your loved ones and I hope you come away from today with a greater understanding of your choices.</a:t>
            </a:r>
          </a:p>
        </p:txBody>
      </p:sp>
      <p:sp>
        <p:nvSpPr>
          <p:cNvPr id="4" name="Slide Number Placeholder 3"/>
          <p:cNvSpPr>
            <a:spLocks noGrp="1"/>
          </p:cNvSpPr>
          <p:nvPr>
            <p:ph type="sldNum" sz="quarter" idx="5"/>
          </p:nvPr>
        </p:nvSpPr>
        <p:spPr/>
        <p:txBody>
          <a:bodyPr/>
          <a:lstStyle/>
          <a:p>
            <a:fld id="{62DDCCC8-0895-4A2A-BC24-4960F9D0ED1C}" type="slidenum">
              <a:rPr lang="en-US" smtClean="0"/>
              <a:t>22</a:t>
            </a:fld>
            <a:endParaRPr lang="en-US"/>
          </a:p>
        </p:txBody>
      </p:sp>
    </p:spTree>
    <p:extLst>
      <p:ext uri="{BB962C8B-B14F-4D97-AF65-F5344CB8AC3E}">
        <p14:creationId xmlns:p14="http://schemas.microsoft.com/office/powerpoint/2010/main" val="3686694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leave a lifetime benefit after your passing, you’ll have to elect an option benefit</a:t>
            </a:r>
          </a:p>
          <a:p>
            <a:endParaRPr lang="en-US" dirty="0"/>
          </a:p>
          <a:p>
            <a:r>
              <a:rPr lang="en-US" b="1" dirty="0"/>
              <a:t>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Making this election means you’ll be distributing your benefit over your lifetime, then over the lifetime of your loved ones you choose as your option beneficiaries.</a:t>
            </a:r>
          </a:p>
          <a:p>
            <a:endParaRPr lang="en-US" b="1" dirty="0"/>
          </a:p>
          <a:p>
            <a:r>
              <a:rPr lang="en-US" b="1" dirty="0"/>
              <a:t>Click.</a:t>
            </a:r>
          </a:p>
          <a:p>
            <a:endParaRPr lang="en-US" b="1" dirty="0"/>
          </a:p>
          <a:p>
            <a:r>
              <a:rPr lang="en-US" b="0" dirty="0"/>
              <a:t>You are able to put this option in place as soon as your eligible to retire even if you aren’t ready to actually retire from CalSTRS. We call this a preretirement election.</a:t>
            </a:r>
          </a:p>
          <a:p>
            <a:endParaRPr lang="en-US" b="0" dirty="0"/>
          </a:p>
          <a:p>
            <a:r>
              <a:rPr lang="en-US" b="0" dirty="0"/>
              <a:t>The last opportunity you’ll have to name an option beneficiary is at retirement on your service retirement application. </a:t>
            </a:r>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23</a:t>
            </a:fld>
            <a:endParaRPr lang="en-US" dirty="0"/>
          </a:p>
        </p:txBody>
      </p:sp>
    </p:spTree>
    <p:extLst>
      <p:ext uri="{BB962C8B-B14F-4D97-AF65-F5344CB8AC3E}">
        <p14:creationId xmlns:p14="http://schemas.microsoft.com/office/powerpoint/2010/main" val="5795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make the decision to leave a lifetime benefit for your loved one, you may have up to 4 Option types to choose from. These are available both before and at retirement.</a:t>
            </a:r>
          </a:p>
          <a:p>
            <a:endParaRPr lang="en-US" dirty="0"/>
          </a:p>
          <a:p>
            <a:r>
              <a:rPr lang="en-US" b="1" dirty="0"/>
              <a:t>Click.</a:t>
            </a:r>
          </a:p>
          <a:p>
            <a:r>
              <a:rPr lang="en-US" dirty="0"/>
              <a:t>You can provide your option beneficiary with 100% of the amount you were receiving upon your death. Choosing this option results in the largest reduction to your monthly benefit, while you and your option beneficiary are living. </a:t>
            </a:r>
          </a:p>
          <a:p>
            <a:endParaRPr lang="en-US" b="1" dirty="0"/>
          </a:p>
          <a:p>
            <a:r>
              <a:rPr lang="en-US" b="1" dirty="0"/>
              <a:t>Click.</a:t>
            </a:r>
          </a:p>
          <a:p>
            <a:r>
              <a:rPr lang="en-US" dirty="0"/>
              <a:t>The 75% option provides your option beneficiary with 75% of the amount you were receiving upon your death. </a:t>
            </a:r>
          </a:p>
          <a:p>
            <a:endParaRPr lang="en-US" b="1" dirty="0"/>
          </a:p>
          <a:p>
            <a:r>
              <a:rPr lang="en-US" b="1" dirty="0"/>
              <a:t>Click.</a:t>
            </a:r>
          </a:p>
          <a:p>
            <a:r>
              <a:rPr lang="en-US" dirty="0"/>
              <a:t>The 50% option will provide your option beneficiary with 50% of the amount you were receiving upon your death. Choosing this option results in the smallest reduction to your monthly benefit while still providing a monthly benefit for someone after your death. </a:t>
            </a:r>
          </a:p>
          <a:p>
            <a:endParaRPr lang="en-US" b="0" dirty="0"/>
          </a:p>
          <a:p>
            <a:r>
              <a:rPr lang="en-US" b="1" dirty="0"/>
              <a:t>Click.</a:t>
            </a:r>
            <a:endParaRPr lang="en-US" b="0" dirty="0"/>
          </a:p>
          <a:p>
            <a:r>
              <a:rPr lang="en-US" dirty="0"/>
              <a:t>The compound option allows for various choices. You may name one or more option beneficiaries and retain a portion of your benefit as a Member-Only Benefit. Or you might name two or more option beneficiaries, with an option choice for each, and not retain any of your benefit as a Member-Only Benefit.</a:t>
            </a:r>
          </a:p>
          <a:p>
            <a:endParaRPr lang="en-US" dirty="0"/>
          </a:p>
          <a:p>
            <a:r>
              <a:rPr lang="en-US" dirty="0"/>
              <a:t>We will be looking at an example so you can see how this might look in a real-life scenario.</a:t>
            </a:r>
          </a:p>
          <a:p>
            <a:endParaRPr lang="en-US" b="0" dirty="0"/>
          </a:p>
          <a:p>
            <a:r>
              <a:rPr lang="en-US" b="1" dirty="0"/>
              <a:t>Click.</a:t>
            </a:r>
          </a:p>
          <a:p>
            <a:r>
              <a:rPr lang="en-US" b="0" dirty="0"/>
              <a:t>Finally, I’d like to point out that any option you choose will result in a decrease to the amount of your monthly retirement benefit. We call this a modified benefit. If you choose not to elect an option, then you will be receiving a member-only benefit and that payment stops on the date of your passing.</a:t>
            </a:r>
          </a:p>
          <a:p>
            <a:endParaRPr lang="en-US" b="0" dirty="0"/>
          </a:p>
          <a:p>
            <a:r>
              <a:rPr lang="en-US" b="1" dirty="0"/>
              <a:t>Click.</a:t>
            </a:r>
            <a:endParaRPr lang="en-US" b="0"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24</a:t>
            </a:fld>
            <a:endParaRPr lang="en-US" dirty="0"/>
          </a:p>
        </p:txBody>
      </p:sp>
    </p:spTree>
    <p:extLst>
      <p:ext uri="{BB962C8B-B14F-4D97-AF65-F5344CB8AC3E}">
        <p14:creationId xmlns:p14="http://schemas.microsoft.com/office/powerpoint/2010/main" val="2673744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I’m sure you’re probably wondering how much naming an option beneficiary is going to cost you. To determine this, we calculate your modified benefit using an option factor.</a:t>
            </a:r>
          </a:p>
          <a:p>
            <a:endParaRPr lang="en-US" b="0" dirty="0"/>
          </a:p>
          <a:p>
            <a:r>
              <a:rPr lang="en-US" b="1" dirty="0"/>
              <a:t>Click.</a:t>
            </a:r>
          </a:p>
          <a:p>
            <a:endParaRPr lang="en-US" b="1" dirty="0"/>
          </a:p>
          <a:p>
            <a:r>
              <a:rPr lang="en-US" dirty="0"/>
              <a:t>This factor is actuarily determined and may differ depending on when you elect your option beneficiary. The percentage tells you how much of your member-only benefit that you will retain.</a:t>
            </a:r>
          </a:p>
          <a:p>
            <a:endParaRPr lang="en-US" dirty="0"/>
          </a:p>
          <a:p>
            <a:pPr defTabSz="966612">
              <a:defRPr/>
            </a:pPr>
            <a:r>
              <a:rPr lang="en-US" b="1" dirty="0"/>
              <a:t>Click.</a:t>
            </a:r>
          </a:p>
          <a:p>
            <a:endParaRPr lang="en-US" dirty="0"/>
          </a:p>
          <a:p>
            <a:r>
              <a:rPr lang="en-US" dirty="0"/>
              <a:t>The option factor is based on </a:t>
            </a:r>
          </a:p>
          <a:p>
            <a:endParaRPr lang="en-US" dirty="0"/>
          </a:p>
          <a:p>
            <a:pPr defTabSz="966612">
              <a:defRPr/>
            </a:pPr>
            <a:r>
              <a:rPr lang="en-US" b="1" dirty="0"/>
              <a:t>Click.</a:t>
            </a:r>
          </a:p>
          <a:p>
            <a:endParaRPr lang="en-US" dirty="0"/>
          </a:p>
          <a:p>
            <a:r>
              <a:rPr lang="en-US" dirty="0"/>
              <a:t>your age ;</a:t>
            </a:r>
          </a:p>
          <a:p>
            <a:endParaRPr lang="en-US" dirty="0"/>
          </a:p>
          <a:p>
            <a:r>
              <a:rPr lang="en-US" dirty="0"/>
              <a:t>and the age of your option beneficiary on the effective date of your retirement or when you make a preretirement election of an option;</a:t>
            </a:r>
          </a:p>
          <a:p>
            <a:endParaRPr lang="en-US" dirty="0"/>
          </a:p>
          <a:p>
            <a:r>
              <a:rPr lang="en-US" dirty="0"/>
              <a:t>the option you elect;</a:t>
            </a:r>
          </a:p>
          <a:p>
            <a:endParaRPr lang="en-US" dirty="0"/>
          </a:p>
          <a:p>
            <a:r>
              <a:rPr lang="en-US" dirty="0"/>
              <a:t>And the date you put the option in place.</a:t>
            </a:r>
          </a:p>
          <a:p>
            <a:endParaRPr lang="en-US" dirty="0"/>
          </a:p>
          <a:p>
            <a:r>
              <a:rPr lang="en-US" dirty="0"/>
              <a:t>Usually, the earlier you elect your beneficiary, the higher your modified benefit will be at retirement.</a:t>
            </a:r>
          </a:p>
          <a:p>
            <a:endParaRPr lang="en-US" dirty="0"/>
          </a:p>
          <a:p>
            <a:r>
              <a:rPr lang="en-US" dirty="0"/>
              <a:t>To see Service Retirement Option Factor tables, see Member Handbook.</a:t>
            </a:r>
          </a:p>
          <a:p>
            <a:endParaRPr lang="en-US" b="1" dirty="0"/>
          </a:p>
          <a:p>
            <a:pPr defTabSz="966612">
              <a:defRPr/>
            </a:pPr>
            <a:r>
              <a:rPr lang="en-US" b="1" dirty="0"/>
              <a:t>Click.</a:t>
            </a:r>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25</a:t>
            </a:fld>
            <a:endParaRPr lang="en-US" dirty="0"/>
          </a:p>
        </p:txBody>
      </p:sp>
    </p:spTree>
    <p:extLst>
      <p:ext uri="{BB962C8B-B14F-4D97-AF65-F5344CB8AC3E}">
        <p14:creationId xmlns:p14="http://schemas.microsoft.com/office/powerpoint/2010/main" val="240919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0" dirty="0"/>
              <a:t>Let’s revisit Edwin’s example.</a:t>
            </a:r>
          </a:p>
          <a:p>
            <a:endParaRPr lang="en-US" b="0" dirty="0"/>
          </a:p>
          <a:p>
            <a:pPr defTabSz="966612">
              <a:defRPr/>
            </a:pPr>
            <a:r>
              <a:rPr lang="en-US" dirty="0"/>
              <a:t>Edwin is an active member and currently working fulltime. He recently attended a group benefit planning session and received an estimate to see how naming a beneficiary would affect his benefit. </a:t>
            </a:r>
          </a:p>
          <a:p>
            <a:endParaRPr lang="en-US" b="0" dirty="0"/>
          </a:p>
          <a:p>
            <a:r>
              <a:rPr lang="en-US" b="1" dirty="0"/>
              <a:t>Click. </a:t>
            </a:r>
          </a:p>
          <a:p>
            <a:endParaRPr lang="en-US" b="1" dirty="0"/>
          </a:p>
          <a:p>
            <a:r>
              <a:rPr lang="en-US" dirty="0"/>
              <a:t>Let’s assume:</a:t>
            </a:r>
          </a:p>
          <a:p>
            <a:r>
              <a:rPr lang="en-US" dirty="0"/>
              <a:t>Edwin hopes to retire at age 61</a:t>
            </a:r>
          </a:p>
          <a:p>
            <a:r>
              <a:rPr lang="en-US" dirty="0"/>
              <a:t>He wants to name his wife, Rosa, as an option beneficiary. He’s unsure which option is best for them</a:t>
            </a:r>
          </a:p>
          <a:p>
            <a:r>
              <a:rPr lang="en-US" dirty="0"/>
              <a:t>When Edwin retires, Rosa will be age 59</a:t>
            </a:r>
          </a:p>
          <a:p>
            <a:r>
              <a:rPr lang="en-US" dirty="0"/>
              <a:t>Right now, he is looking to add her at retirement on his retirement application because the default benefits satisfy his needs.</a:t>
            </a:r>
          </a:p>
          <a:p>
            <a:endParaRPr lang="en-US" dirty="0"/>
          </a:p>
          <a:p>
            <a:r>
              <a:rPr lang="en-US" dirty="0"/>
              <a:t>As we look through the following examples, keep in mind that these numbers are specific to Edwin. Your numbers will be unique to you. Check your Retirement Progress Report for your account balances. </a:t>
            </a:r>
          </a:p>
          <a:p>
            <a:endParaRPr lang="en-US" b="1"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26</a:t>
            </a:fld>
            <a:endParaRPr lang="en-US" dirty="0"/>
          </a:p>
        </p:txBody>
      </p:sp>
    </p:spTree>
    <p:extLst>
      <p:ext uri="{BB962C8B-B14F-4D97-AF65-F5344CB8AC3E}">
        <p14:creationId xmlns:p14="http://schemas.microsoft.com/office/powerpoint/2010/main" val="294234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a visual representation of how those option choices will affect his benefit and the benefit he will be leaving for Rosa.</a:t>
            </a:r>
          </a:p>
          <a:p>
            <a:endParaRPr lang="en-US" b="0" dirty="0"/>
          </a:p>
          <a:p>
            <a:pPr defTabSz="966612">
              <a:defRPr/>
            </a:pPr>
            <a:r>
              <a:rPr lang="en-US" b="1" dirty="0"/>
              <a:t>Click.</a:t>
            </a:r>
          </a:p>
          <a:p>
            <a:endParaRPr lang="en-US" b="1" dirty="0"/>
          </a:p>
          <a:p>
            <a:r>
              <a:rPr lang="en-US" dirty="0"/>
              <a:t>The Member-Only Benefit is the highest monthly benefit available when you retire. It provides a monthly benefit for your lifetime, but the benefit stops when you die. For Edwin, this would be a gross amount of $7,131.</a:t>
            </a:r>
          </a:p>
          <a:p>
            <a:endParaRPr lang="en-US" b="1" dirty="0"/>
          </a:p>
          <a:p>
            <a:r>
              <a:rPr lang="en-US" b="1" dirty="0"/>
              <a:t>Click.</a:t>
            </a:r>
          </a:p>
          <a:p>
            <a:endParaRPr lang="en-US" b="1" dirty="0"/>
          </a:p>
          <a:p>
            <a:r>
              <a:rPr lang="en-US" b="0" dirty="0"/>
              <a:t>The key above will help us read the graph, Light gray represents Edwin’s benefit. The dark gray represents Rosa’s benefit upon Edwin’s death.</a:t>
            </a:r>
          </a:p>
          <a:p>
            <a:endParaRPr lang="en-US" b="1" dirty="0"/>
          </a:p>
          <a:p>
            <a:pPr defTabSz="966612">
              <a:defRPr/>
            </a:pPr>
            <a:r>
              <a:rPr lang="en-US" dirty="0"/>
              <a:t>We’ll start with the 100% Beneficiary Option. The beneficiary will receive 100% of the amount the member was receiving upon his death. Edwin’s benefit in retirement will be reduced from $7,131 to $6,291 His beneficiary, Rosa, would receive that same amount. As you’ll see on this chart, as we go through the remaining option choices, this will be the lowest modified benefit for the member, but the largest beneficiary benefit. </a:t>
            </a:r>
          </a:p>
          <a:p>
            <a:pPr defTabSz="966612">
              <a:defRPr/>
            </a:pPr>
            <a:endParaRPr lang="en-US" b="0" dirty="0"/>
          </a:p>
          <a:p>
            <a:r>
              <a:rPr lang="en-US" b="1" dirty="0"/>
              <a:t>Click.</a:t>
            </a:r>
          </a:p>
          <a:p>
            <a:endParaRPr lang="en-US" b="1" dirty="0"/>
          </a:p>
          <a:p>
            <a:r>
              <a:rPr lang="en-US" dirty="0"/>
              <a:t>Next option provides the option beneficiary with 75% of the amount Edwin was receiving upon his death. The modified amount is greater than choosing 100% but the beneficiary benefit is lower. Edwin would receive $6,532 in retirement. After his passing, Rosa would receive 75% of that amount, so $4,899.</a:t>
            </a:r>
          </a:p>
          <a:p>
            <a:endParaRPr lang="en-US" b="1" dirty="0"/>
          </a:p>
          <a:p>
            <a:r>
              <a:rPr lang="en-US" b="1" dirty="0"/>
              <a:t>Click.</a:t>
            </a:r>
          </a:p>
          <a:p>
            <a:endParaRPr lang="en-US" b="1" dirty="0"/>
          </a:p>
          <a:p>
            <a:r>
              <a:rPr lang="en-US" dirty="0"/>
              <a:t>The final option will provide Rosa with 50% of the amount Edwin was receiving upon his death. Choosing this option means he’ll be receiving the highest modified benefit, but his beneficiary’s benefit is the smallest of the 3 beneficiary choices. Edwin’s modified benefit here is $6,740. His beneficiary would receive half after his passing, in this case $3,370.</a:t>
            </a:r>
          </a:p>
          <a:p>
            <a:endParaRPr lang="en-US" b="0" dirty="0"/>
          </a:p>
          <a:p>
            <a:r>
              <a:rPr lang="en-US" b="1" dirty="0"/>
              <a:t>Click.</a:t>
            </a:r>
          </a:p>
          <a:p>
            <a:endParaRPr lang="en-US" b="1" dirty="0"/>
          </a:p>
          <a:p>
            <a:r>
              <a:rPr lang="en-US" b="0" dirty="0"/>
              <a:t>And regardless of the option chosen, i</a:t>
            </a:r>
            <a:r>
              <a:rPr lang="en-US" dirty="0"/>
              <a:t>f in retirement, Edwin’s option beneficiary dies before him, his benefit will rise up to the Member-Only Benefit of $7,131.</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27</a:t>
            </a:fld>
            <a:endParaRPr lang="en-US"/>
          </a:p>
        </p:txBody>
      </p:sp>
    </p:spTree>
    <p:extLst>
      <p:ext uri="{BB962C8B-B14F-4D97-AF65-F5344CB8AC3E}">
        <p14:creationId xmlns:p14="http://schemas.microsoft.com/office/powerpoint/2010/main" val="948486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better breakdown on Edwin’s Option choices, let’s look at this table. This is closer to what you’d see on a CalSTRS generated estimate.</a:t>
            </a:r>
          </a:p>
          <a:p>
            <a:endParaRPr lang="en-US" dirty="0"/>
          </a:p>
          <a:p>
            <a:r>
              <a:rPr lang="en-US" b="1" dirty="0"/>
              <a:t>Click.</a:t>
            </a:r>
          </a:p>
          <a:p>
            <a:endParaRPr lang="en-US" b="1" dirty="0"/>
          </a:p>
          <a:p>
            <a:r>
              <a:rPr lang="en-US" b="0" dirty="0"/>
              <a:t>As we saw on that bar graph, Edwin’s member only amount would be $7,131. This is the amount he’d receive if he did not name an Option Beneficiary. It’s his highest possible benefit but there would be no lifetime benefit that carries on after his passing.</a:t>
            </a:r>
          </a:p>
          <a:p>
            <a:endParaRPr lang="en-US" b="0" dirty="0"/>
          </a:p>
          <a:p>
            <a:r>
              <a:rPr lang="en-US" b="1" dirty="0"/>
              <a:t>Click.</a:t>
            </a:r>
            <a:r>
              <a:rPr lang="en-US" b="0" dirty="0"/>
              <a:t> </a:t>
            </a:r>
          </a:p>
          <a:p>
            <a:endParaRPr lang="en-US" b="0" dirty="0"/>
          </a:p>
          <a:p>
            <a:r>
              <a:rPr lang="en-US" b="0" dirty="0"/>
              <a:t>This column shows the 3 option choices available. 100%. 75%. And 50%.</a:t>
            </a:r>
          </a:p>
          <a:p>
            <a:endParaRPr lang="en-US" b="0" dirty="0"/>
          </a:p>
          <a:p>
            <a:r>
              <a:rPr lang="en-US" b="1" dirty="0"/>
              <a:t>Click.</a:t>
            </a:r>
          </a:p>
          <a:p>
            <a:endParaRPr lang="en-US" b="0" dirty="0"/>
          </a:p>
          <a:p>
            <a:r>
              <a:rPr lang="en-US" b="0" dirty="0"/>
              <a:t>The option factor, remember this is an actuarially determined number based on the chosen option and the age of our member and his beneficiary at the time of election.</a:t>
            </a:r>
          </a:p>
          <a:p>
            <a:endParaRPr lang="en-US" b="0" dirty="0"/>
          </a:p>
          <a:p>
            <a:r>
              <a:rPr lang="en-US" b="1" dirty="0"/>
              <a:t>Click.</a:t>
            </a:r>
            <a:endParaRPr lang="en-US" b="0" dirty="0"/>
          </a:p>
          <a:p>
            <a:endParaRPr lang="en-US" b="0" dirty="0"/>
          </a:p>
          <a:p>
            <a:r>
              <a:rPr lang="en-US" b="0" dirty="0"/>
              <a:t>The modified benefit is the amount that Edwin, the member, would receive in retirement. It is calculated by taking the member-only amount and multiplying it by the option factor. These numbers are gross and are taxable in retirement.</a:t>
            </a:r>
          </a:p>
          <a:p>
            <a:endParaRPr lang="en-US" b="0" dirty="0"/>
          </a:p>
          <a:p>
            <a:r>
              <a:rPr lang="en-US" b="1" dirty="0"/>
              <a:t>Click.</a:t>
            </a:r>
            <a:endParaRPr lang="en-US" b="0" dirty="0"/>
          </a:p>
          <a:p>
            <a:endParaRPr lang="en-US" b="0" dirty="0"/>
          </a:p>
          <a:p>
            <a:r>
              <a:rPr lang="en-US" b="0" dirty="0"/>
              <a:t>The beneficiary benefit is the gross amount that Edwin’s designated beneficiary, Rosa, will receive upon his passing. This is calculated by taking the modified amount and multiplying it by the option percentage chosen.</a:t>
            </a:r>
          </a:p>
          <a:p>
            <a:endParaRPr lang="en-US" b="0" dirty="0"/>
          </a:p>
          <a:p>
            <a:r>
              <a:rPr lang="en-US" b="0" dirty="0"/>
              <a:t>I want to remind you that all dollar amounts shown are the gross amount and are considered taxable income.</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28</a:t>
            </a:fld>
            <a:endParaRPr lang="en-US"/>
          </a:p>
        </p:txBody>
      </p:sp>
    </p:spTree>
    <p:extLst>
      <p:ext uri="{BB962C8B-B14F-4D97-AF65-F5344CB8AC3E}">
        <p14:creationId xmlns:p14="http://schemas.microsoft.com/office/powerpoint/2010/main" val="302757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decided it is time to retire, you’ll arrive at your last opportunity to name an option beneficiary.</a:t>
            </a:r>
          </a:p>
          <a:p>
            <a:endParaRPr lang="en-US" dirty="0"/>
          </a:p>
          <a:p>
            <a:r>
              <a:rPr lang="en-US" b="1" dirty="0"/>
              <a:t>Click.</a:t>
            </a:r>
            <a:endParaRPr lang="en-US" b="0" dirty="0"/>
          </a:p>
          <a:p>
            <a:endParaRPr lang="en-US" b="0" dirty="0"/>
          </a:p>
          <a:p>
            <a:r>
              <a:rPr lang="en-US" b="0" dirty="0"/>
              <a:t>This can be done on the service retirement application.  </a:t>
            </a:r>
          </a:p>
          <a:p>
            <a:endParaRPr lang="en-US" b="0" dirty="0"/>
          </a:p>
          <a:p>
            <a:r>
              <a:rPr lang="en-US" dirty="0"/>
              <a:t>The deadline to change or cancel an option election made on your Service Retirement Application is 30 days from the date your first benefit payment is issued. Once this deadline passes, your option election is irrevocable, except under certain limited circumstances</a:t>
            </a:r>
            <a:r>
              <a:rPr lang="en-US" b="1" dirty="0"/>
              <a:t>.</a:t>
            </a:r>
          </a:p>
          <a:p>
            <a:endParaRPr lang="en-US" b="1" dirty="0"/>
          </a:p>
          <a:p>
            <a:r>
              <a:rPr lang="en-US" b="1" dirty="0"/>
              <a:t>Click.</a:t>
            </a:r>
          </a:p>
          <a:p>
            <a:endParaRPr lang="en-US" b="1" dirty="0"/>
          </a:p>
          <a:p>
            <a:r>
              <a:rPr lang="en-US" dirty="0"/>
              <a:t>Your option beneficiary can be a person or special needs trust— you cannot designate another type of trust, charity, estate, organization or other entity. </a:t>
            </a:r>
            <a:endParaRPr lang="en-US" b="0" dirty="0"/>
          </a:p>
          <a:p>
            <a:endParaRPr lang="en-US" b="0" dirty="0"/>
          </a:p>
          <a:p>
            <a:r>
              <a:rPr lang="en-US" b="1" dirty="0"/>
              <a:t>Click.</a:t>
            </a:r>
            <a:endParaRPr lang="en-US" b="0" dirty="0"/>
          </a:p>
          <a:p>
            <a:endParaRPr lang="en-US" b="0" dirty="0"/>
          </a:p>
          <a:p>
            <a:r>
              <a:rPr lang="en-US" b="0" dirty="0"/>
              <a:t>All the same option choices are available.</a:t>
            </a:r>
          </a:p>
          <a:p>
            <a:endParaRPr lang="en-US" b="0" dirty="0"/>
          </a:p>
          <a:p>
            <a:r>
              <a:rPr lang="en-US" b="1" dirty="0"/>
              <a:t>Click.</a:t>
            </a:r>
          </a:p>
          <a:p>
            <a:endParaRPr lang="en-US" b="1" dirty="0"/>
          </a:p>
          <a:p>
            <a:r>
              <a:rPr lang="en-US" b="0" dirty="0"/>
              <a:t>The image here is the paper format of the application to retire. This can also be completed through your myCalSTRS account. It is much easier for both you and CalSTRS if you do it online.</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29</a:t>
            </a:fld>
            <a:endParaRPr lang="en-US"/>
          </a:p>
        </p:txBody>
      </p:sp>
    </p:spTree>
    <p:extLst>
      <p:ext uri="{BB962C8B-B14F-4D97-AF65-F5344CB8AC3E}">
        <p14:creationId xmlns:p14="http://schemas.microsoft.com/office/powerpoint/2010/main" val="87596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we were going to focus on the benefits that come with your membership in the Defined Benefit program. If you are a part-time employee, you’ll want to check your Retirement Progress Report to verify you are in this program.</a:t>
            </a:r>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3</a:t>
            </a:fld>
            <a:endParaRPr lang="en-US"/>
          </a:p>
        </p:txBody>
      </p:sp>
    </p:spTree>
    <p:extLst>
      <p:ext uri="{BB962C8B-B14F-4D97-AF65-F5344CB8AC3E}">
        <p14:creationId xmlns:p14="http://schemas.microsoft.com/office/powerpoint/2010/main" val="2110409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Remember I said you can elect an option as soon as you’re eligible to retire even if you aren’t yet ready to retire.</a:t>
            </a:r>
          </a:p>
        </p:txBody>
      </p:sp>
      <p:sp>
        <p:nvSpPr>
          <p:cNvPr id="4" name="Slide Number Placeholder 3"/>
          <p:cNvSpPr>
            <a:spLocks noGrp="1"/>
          </p:cNvSpPr>
          <p:nvPr>
            <p:ph type="sldNum" sz="quarter" idx="5"/>
          </p:nvPr>
        </p:nvSpPr>
        <p:spPr/>
        <p:txBody>
          <a:bodyPr/>
          <a:lstStyle/>
          <a:p>
            <a:fld id="{62DDCCC8-0895-4A2A-BC24-4960F9D0ED1C}" type="slidenum">
              <a:rPr lang="en-US" smtClean="0"/>
              <a:t>30</a:t>
            </a:fld>
            <a:endParaRPr lang="en-US"/>
          </a:p>
        </p:txBody>
      </p:sp>
    </p:spTree>
    <p:extLst>
      <p:ext uri="{BB962C8B-B14F-4D97-AF65-F5344CB8AC3E}">
        <p14:creationId xmlns:p14="http://schemas.microsoft.com/office/powerpoint/2010/main" val="171348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when you’re eligible to retire. This is the soonest that you can elect to have an option beneficiary on file.</a:t>
            </a:r>
          </a:p>
          <a:p>
            <a:endParaRPr lang="en-US" dirty="0"/>
          </a:p>
          <a:p>
            <a:r>
              <a:rPr lang="en-US" dirty="0"/>
              <a:t>The minimum requirements for a service retirement benefit are age 55 with five years of service credit.</a:t>
            </a:r>
          </a:p>
          <a:p>
            <a:endParaRPr lang="en-US" dirty="0"/>
          </a:p>
          <a:p>
            <a:r>
              <a:rPr lang="en-US" b="1" dirty="0"/>
              <a:t>Click. </a:t>
            </a:r>
          </a:p>
          <a:p>
            <a:r>
              <a:rPr lang="en-US" dirty="0"/>
              <a:t>If you’re a CalSTRS 2% at 60 member, you can retire as early as age 50 with 30 years of service credit.</a:t>
            </a:r>
          </a:p>
          <a:p>
            <a:endParaRPr lang="en-US" dirty="0"/>
          </a:p>
          <a:p>
            <a:r>
              <a:rPr lang="en-US" b="1" dirty="0"/>
              <a:t>Click. </a:t>
            </a:r>
          </a:p>
          <a:p>
            <a:r>
              <a:rPr lang="en-US" dirty="0"/>
              <a:t>If you have fewer than five years of service credit you can retire at age 55 if you retire concurrently with certain other public retirement systems in California such as CalPERS. </a:t>
            </a:r>
          </a:p>
          <a:p>
            <a:endParaRPr lang="en-US" dirty="0"/>
          </a:p>
          <a:p>
            <a:r>
              <a:rPr lang="en-US" dirty="0"/>
              <a:t>You can read more about concurrent retirement and eligibility in the Member Handbook</a:t>
            </a:r>
          </a:p>
          <a:p>
            <a:endParaRPr lang="en-US" dirty="0"/>
          </a:p>
          <a:p>
            <a:r>
              <a:rPr lang="en-US" b="1" dirty="0"/>
              <a:t>Click. </a:t>
            </a:r>
          </a:p>
          <a:p>
            <a:endParaRPr lang="en-US"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31</a:t>
            </a:fld>
            <a:endParaRPr lang="en-US" dirty="0"/>
          </a:p>
        </p:txBody>
      </p:sp>
    </p:spTree>
    <p:extLst>
      <p:ext uri="{BB962C8B-B14F-4D97-AF65-F5344CB8AC3E}">
        <p14:creationId xmlns:p14="http://schemas.microsoft.com/office/powerpoint/2010/main" val="2377436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As with most things in life, there are advantages and disadvantages of a preretirement election of an option. </a:t>
            </a:r>
          </a:p>
          <a:p>
            <a:endParaRPr lang="en-US" dirty="0"/>
          </a:p>
          <a:p>
            <a:r>
              <a:rPr lang="en-US" b="1" dirty="0"/>
              <a:t>Click.</a:t>
            </a:r>
          </a:p>
          <a:p>
            <a:endParaRPr lang="en-US" b="1" dirty="0"/>
          </a:p>
          <a:p>
            <a:r>
              <a:rPr lang="en-US" dirty="0"/>
              <a:t>The benefit of electing your option prior to retirement is that you’re putting protection in place and securing the lifetime benefit for your beneficiary if you pass away before retirement. </a:t>
            </a:r>
          </a:p>
          <a:p>
            <a:endParaRPr lang="en-US" dirty="0"/>
          </a:p>
          <a:p>
            <a:r>
              <a:rPr lang="en-US" b="1" dirty="0"/>
              <a:t>Click. </a:t>
            </a:r>
          </a:p>
          <a:p>
            <a:endParaRPr lang="en-US" b="1" dirty="0"/>
          </a:p>
          <a:p>
            <a:r>
              <a:rPr lang="en-US" dirty="0"/>
              <a:t>Another advantage is that the option factor could be more favorable the earlier you elect the option. Let’s say the actuarial tables change enough that the option factor is higher when you retire, then we will use the greatest of the 2 to give you the best benefit possible. </a:t>
            </a:r>
          </a:p>
          <a:p>
            <a:endParaRPr lang="en-US" dirty="0"/>
          </a:p>
          <a:p>
            <a:r>
              <a:rPr lang="en-US" b="1" dirty="0"/>
              <a:t>Click. </a:t>
            </a:r>
          </a:p>
          <a:p>
            <a:endParaRPr lang="en-US" b="1" dirty="0"/>
          </a:p>
          <a:p>
            <a:r>
              <a:rPr lang="en-US" dirty="0"/>
              <a:t>The disadvantage to electing an option before retirement is if your change or cancel your option, then you will be subject to an assessment that can reduce your future benefit. If your pre-elected option beneficiary dies before you retire, that is considered a cancelation and an assessment would still apply. The assessment is based on the coverage you chose and how long it was in place. </a:t>
            </a:r>
          </a:p>
          <a:p>
            <a:endParaRPr lang="en-US" dirty="0"/>
          </a:p>
          <a:p>
            <a:r>
              <a:rPr lang="en-US" dirty="0"/>
              <a:t>We highly recommend attending a benefits planning session or obtaining an estimate prior to electing an option so that you are aware of the impacts to your benefit and can fully understand the coverage.</a:t>
            </a:r>
          </a:p>
          <a:p>
            <a:endParaRPr lang="en-US" dirty="0"/>
          </a:p>
          <a:p>
            <a:r>
              <a:rPr lang="en-US" b="1" dirty="0"/>
              <a:t>Click.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32</a:t>
            </a:fld>
            <a:endParaRPr lang="en-US" dirty="0"/>
          </a:p>
        </p:txBody>
      </p:sp>
    </p:spTree>
    <p:extLst>
      <p:ext uri="{BB962C8B-B14F-4D97-AF65-F5344CB8AC3E}">
        <p14:creationId xmlns:p14="http://schemas.microsoft.com/office/powerpoint/2010/main" val="616427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the option factor tends to be higher the earlier you elect an option. Let’s compare what Edwin’s benefit would look like depending on when he elected his option beneficiary. We’ve updated the previous table to now show the changes to both Edwin’s modified benefit and the changes to his beneficiary’s benefit.</a:t>
            </a:r>
          </a:p>
          <a:p>
            <a:endParaRPr lang="en-US" dirty="0"/>
          </a:p>
          <a:p>
            <a:r>
              <a:rPr lang="en-US" b="1" dirty="0"/>
              <a:t>Click.</a:t>
            </a:r>
          </a:p>
          <a:p>
            <a:endParaRPr lang="en-US" b="1" dirty="0"/>
          </a:p>
          <a:p>
            <a:r>
              <a:rPr lang="en-US" b="0" dirty="0"/>
              <a:t>If Edwin were to elect his wife 5 years prior to retirement, he would be ensuring that both he and his spouse get a higher benefit than if he waited to add her on his retirement application. After attending a group benefits planning session and seeing this difference, Edwin might change his mind and decide to submit the Preretirement election of an option. Remember this is a 5 year difference between estimates and your numbers will be different. Again, I encourage you to schedule a benefits planning session or check out our online calculator at calstrs.com/calculators to see how a preretirement election of an option can benefit you.</a:t>
            </a:r>
          </a:p>
          <a:p>
            <a:endParaRPr lang="en-US" b="0" dirty="0"/>
          </a:p>
          <a:p>
            <a:r>
              <a:rPr lang="en-US" b="1" dirty="0"/>
              <a:t>Click.</a:t>
            </a:r>
            <a:endParaRPr lang="en-US" b="0" dirty="0"/>
          </a:p>
          <a:p>
            <a:r>
              <a:rPr lang="en-US" b="0" dirty="0"/>
              <a:t>His Member-Only benefit is the same, if he chooses not to elect an option, he will receive his highest possible benefit.</a:t>
            </a:r>
          </a:p>
          <a:p>
            <a:endParaRPr lang="en-US" b="0" dirty="0"/>
          </a:p>
          <a:p>
            <a:r>
              <a:rPr lang="en-US" b="1" dirty="0"/>
              <a:t>Click.</a:t>
            </a:r>
            <a:endParaRPr lang="en-US" b="0" dirty="0"/>
          </a:p>
          <a:p>
            <a:r>
              <a:rPr lang="en-US" b="0" dirty="0"/>
              <a:t>The beneficiary options are the same regardless of when an option is elected.</a:t>
            </a:r>
          </a:p>
          <a:p>
            <a:endParaRPr lang="en-US" b="0" dirty="0"/>
          </a:p>
          <a:p>
            <a:r>
              <a:rPr lang="en-US" b="1" dirty="0"/>
              <a:t>Click.</a:t>
            </a:r>
            <a:endParaRPr lang="en-US" b="0" dirty="0"/>
          </a:p>
          <a:p>
            <a:r>
              <a:rPr lang="en-US" b="0" dirty="0"/>
              <a:t>This modified benefit column is the same that we saw with the previous estimate.</a:t>
            </a:r>
          </a:p>
          <a:p>
            <a:endParaRPr lang="en-US" b="0" dirty="0"/>
          </a:p>
          <a:p>
            <a:r>
              <a:rPr lang="en-US" b="1" dirty="0"/>
              <a:t>Click</a:t>
            </a:r>
            <a:r>
              <a:rPr lang="en-US" b="0" dirty="0"/>
              <a:t>.</a:t>
            </a:r>
          </a:p>
          <a:p>
            <a:r>
              <a:rPr lang="en-US" b="0" dirty="0"/>
              <a:t>This modified benefit with PRE column shows that if Edwin were to pre-elect the option, he will receive a higher benefit in retirement. </a:t>
            </a:r>
          </a:p>
          <a:p>
            <a:endParaRPr lang="en-US" b="0" dirty="0"/>
          </a:p>
          <a:p>
            <a:r>
              <a:rPr lang="en-US" b="1" dirty="0"/>
              <a:t>Click.</a:t>
            </a:r>
          </a:p>
          <a:p>
            <a:r>
              <a:rPr lang="en-US" b="0" dirty="0"/>
              <a:t>This beneficiary benefit is from the previous estimate.</a:t>
            </a:r>
          </a:p>
          <a:p>
            <a:endParaRPr lang="en-US" b="0" dirty="0"/>
          </a:p>
          <a:p>
            <a:r>
              <a:rPr lang="en-US" b="1" dirty="0"/>
              <a:t>Click.</a:t>
            </a:r>
          </a:p>
          <a:p>
            <a:r>
              <a:rPr lang="en-US" b="0" dirty="0"/>
              <a:t>Because Edwin will receive a higher benefit if electing his option before retirement, his beneficiary will receive a higher benefit as well.</a:t>
            </a:r>
          </a:p>
          <a:p>
            <a:endParaRPr lang="en-US" b="1" dirty="0"/>
          </a:p>
          <a:p>
            <a:r>
              <a:rPr lang="en-US" b="1" dirty="0"/>
              <a:t>Click.</a:t>
            </a:r>
          </a:p>
        </p:txBody>
      </p:sp>
      <p:sp>
        <p:nvSpPr>
          <p:cNvPr id="4" name="Slide Number Placeholder 3"/>
          <p:cNvSpPr>
            <a:spLocks noGrp="1"/>
          </p:cNvSpPr>
          <p:nvPr>
            <p:ph type="sldNum" sz="quarter" idx="5"/>
          </p:nvPr>
        </p:nvSpPr>
        <p:spPr/>
        <p:txBody>
          <a:bodyPr/>
          <a:lstStyle/>
          <a:p>
            <a:fld id="{62DDCCC8-0895-4A2A-BC24-4960F9D0ED1C}" type="slidenum">
              <a:rPr lang="en-US" smtClean="0"/>
              <a:t>33</a:t>
            </a:fld>
            <a:endParaRPr lang="en-US"/>
          </a:p>
        </p:txBody>
      </p:sp>
    </p:spTree>
    <p:extLst>
      <p:ext uri="{BB962C8B-B14F-4D97-AF65-F5344CB8AC3E}">
        <p14:creationId xmlns:p14="http://schemas.microsoft.com/office/powerpoint/2010/main" val="90628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the form for a preretirement election of an option. Can be used to elect, change, or cancel.</a:t>
            </a:r>
          </a:p>
          <a:p>
            <a:endParaRPr lang="en-US" b="0" dirty="0"/>
          </a:p>
          <a:p>
            <a:r>
              <a:rPr lang="en-US" b="0" dirty="0"/>
              <a:t>If electing a special needs trust, there is an additional form you’ll have to submit, “Certification of Special Needs Trust”</a:t>
            </a:r>
          </a:p>
          <a:p>
            <a:endParaRPr lang="en-US" b="0" dirty="0"/>
          </a:p>
          <a:p>
            <a:r>
              <a:rPr lang="en-US" b="0" dirty="0"/>
              <a:t>Birth date verification.</a:t>
            </a:r>
          </a:p>
          <a:p>
            <a:endParaRPr lang="en-US" b="0" dirty="0"/>
          </a:p>
          <a:p>
            <a:r>
              <a:rPr lang="en-US" b="0" dirty="0"/>
              <a:t>Signature of spouse/</a:t>
            </a:r>
            <a:r>
              <a:rPr lang="en-US" b="0" dirty="0" err="1"/>
              <a:t>rdp</a:t>
            </a:r>
            <a:r>
              <a:rPr lang="en-US" b="0" dirty="0"/>
              <a:t>.</a:t>
            </a:r>
          </a:p>
          <a:p>
            <a:endParaRPr lang="en-US" b="0" dirty="0"/>
          </a:p>
          <a:p>
            <a:r>
              <a:rPr lang="en-US" b="0" dirty="0"/>
              <a:t>Not an application to retire.</a:t>
            </a:r>
          </a:p>
          <a:p>
            <a:endParaRPr lang="en-US" b="0" dirty="0"/>
          </a:p>
        </p:txBody>
      </p:sp>
      <p:sp>
        <p:nvSpPr>
          <p:cNvPr id="4" name="Slide Number Placeholder 3"/>
          <p:cNvSpPr>
            <a:spLocks noGrp="1"/>
          </p:cNvSpPr>
          <p:nvPr>
            <p:ph type="sldNum" sz="quarter" idx="5"/>
          </p:nvPr>
        </p:nvSpPr>
        <p:spPr/>
        <p:txBody>
          <a:bodyPr/>
          <a:lstStyle/>
          <a:p>
            <a:fld id="{62DDCCC8-0895-4A2A-BC24-4960F9D0ED1C}" type="slidenum">
              <a:rPr lang="en-US" smtClean="0"/>
              <a:t>34</a:t>
            </a:fld>
            <a:endParaRPr lang="en-US"/>
          </a:p>
        </p:txBody>
      </p:sp>
    </p:spTree>
    <p:extLst>
      <p:ext uri="{BB962C8B-B14F-4D97-AF65-F5344CB8AC3E}">
        <p14:creationId xmlns:p14="http://schemas.microsoft.com/office/powerpoint/2010/main" val="115389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estimates we looked at for Edwin only showed the 100, 75, and 50 percent Options. But there is a 4</a:t>
            </a:r>
            <a:r>
              <a:rPr lang="en-US" b="0" baseline="30000" dirty="0"/>
              <a:t>th</a:t>
            </a:r>
            <a:r>
              <a:rPr lang="en-US" b="0" dirty="0"/>
              <a:t> type, the compound option.</a:t>
            </a:r>
          </a:p>
        </p:txBody>
      </p:sp>
      <p:sp>
        <p:nvSpPr>
          <p:cNvPr id="4" name="Slide Number Placeholder 3"/>
          <p:cNvSpPr>
            <a:spLocks noGrp="1"/>
          </p:cNvSpPr>
          <p:nvPr>
            <p:ph type="sldNum" sz="quarter" idx="5"/>
          </p:nvPr>
        </p:nvSpPr>
        <p:spPr/>
        <p:txBody>
          <a:bodyPr/>
          <a:lstStyle/>
          <a:p>
            <a:fld id="{62DDCCC8-0895-4A2A-BC24-4960F9D0ED1C}" type="slidenum">
              <a:rPr lang="en-US" smtClean="0"/>
              <a:t>35</a:t>
            </a:fld>
            <a:endParaRPr lang="en-US"/>
          </a:p>
        </p:txBody>
      </p:sp>
    </p:spTree>
    <p:extLst>
      <p:ext uri="{BB962C8B-B14F-4D97-AF65-F5344CB8AC3E}">
        <p14:creationId xmlns:p14="http://schemas.microsoft.com/office/powerpoint/2010/main" val="37735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options we looked at with Edwin were naming only one beneficiary and he was looking at leaving a portion of his entire benefit to his wife. A compound option utilizes the same 100, 75, or 50 option choices but with an additional step of dividing up your benefit between more than one person. We will look at Janice next and see how she plans to elect a compound option.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r>
              <a:rPr lang="en-US" b="0" dirty="0"/>
              <a:t>Naming a compound option has a few choices to really customize your benefit.</a:t>
            </a:r>
          </a:p>
          <a:p>
            <a:endParaRPr lang="en-US" dirty="0"/>
          </a:p>
          <a:p>
            <a:r>
              <a:rPr lang="en-US" dirty="0"/>
              <a:t>Name one option beneficiary, with an option choice, and retain a portion of your benefit as the Member-Only Benefit. The portion retained as Member-Only will not be impacted by the Option Factor and you receive 100% of that portion. Upon your death, your beneficiary will receive a percentage only of the portion named for the Beneficiary Option. </a:t>
            </a:r>
          </a:p>
          <a:p>
            <a:endParaRPr lang="en-US" b="0" dirty="0"/>
          </a:p>
          <a:p>
            <a:r>
              <a:rPr lang="en-US" b="1" dirty="0"/>
              <a:t>Click.</a:t>
            </a:r>
            <a:endParaRPr lang="en-US" b="0" dirty="0"/>
          </a:p>
          <a:p>
            <a:endParaRPr lang="en-US" b="0" dirty="0"/>
          </a:p>
          <a:p>
            <a:r>
              <a:rPr lang="en-US" dirty="0"/>
              <a:t>Name two or more option beneficiaries, with an option choice for each, and retain a portion of your benefit as the Member-Only Benefit. </a:t>
            </a:r>
            <a:r>
              <a:rPr lang="en-US" b="0" dirty="0"/>
              <a:t> </a:t>
            </a:r>
          </a:p>
          <a:p>
            <a:endParaRPr lang="en-US" b="0" dirty="0"/>
          </a:p>
          <a:p>
            <a:r>
              <a:rPr lang="en-US" b="1" dirty="0"/>
              <a:t>Click.</a:t>
            </a:r>
            <a:endParaRPr lang="en-US" b="0" dirty="0"/>
          </a:p>
          <a:p>
            <a:endParaRPr lang="en-US" b="0" dirty="0"/>
          </a:p>
          <a:p>
            <a:r>
              <a:rPr lang="en-US" dirty="0"/>
              <a:t>Name two or more option beneficiaries, with an option choice for each, and not retain any of your benefit as the Member-Only Benefit.</a:t>
            </a:r>
          </a:p>
          <a:p>
            <a:endParaRPr lang="en-US" dirty="0"/>
          </a:p>
          <a:p>
            <a:r>
              <a:rPr lang="en-US" dirty="0"/>
              <a:t>Let’s look at an example.</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36</a:t>
            </a:fld>
            <a:endParaRPr lang="en-US"/>
          </a:p>
        </p:txBody>
      </p:sp>
    </p:spTree>
    <p:extLst>
      <p:ext uri="{BB962C8B-B14F-4D97-AF65-F5344CB8AC3E}">
        <p14:creationId xmlns:p14="http://schemas.microsoft.com/office/powerpoint/2010/main" val="1539195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 </a:t>
            </a:r>
          </a:p>
          <a:p>
            <a:endParaRPr lang="en-US" b="1" dirty="0"/>
          </a:p>
          <a:p>
            <a:r>
              <a:rPr lang="en-US" dirty="0"/>
              <a:t>Let’s assume:</a:t>
            </a:r>
          </a:p>
          <a:p>
            <a:endParaRPr lang="en-US" b="1" dirty="0"/>
          </a:p>
          <a:p>
            <a:r>
              <a:rPr lang="en-US" b="0" dirty="0"/>
              <a:t>Janice is retiring this June. She has 2 adult daughters and wants to leave a little money for each of them after her passing.</a:t>
            </a:r>
          </a:p>
          <a:p>
            <a:endParaRPr lang="en-US" b="0" dirty="0"/>
          </a:p>
          <a:p>
            <a:r>
              <a:rPr lang="en-US" b="0" dirty="0"/>
              <a:t>Janice knows that she must elect a compound option in order to name more than 1 beneficiary</a:t>
            </a:r>
          </a:p>
          <a:p>
            <a:endParaRPr lang="en-US" b="0" dirty="0"/>
          </a:p>
          <a:p>
            <a:endParaRPr lang="en-US" b="0"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37</a:t>
            </a:fld>
            <a:endParaRPr lang="en-US" dirty="0"/>
          </a:p>
        </p:txBody>
      </p:sp>
    </p:spTree>
    <p:extLst>
      <p:ext uri="{BB962C8B-B14F-4D97-AF65-F5344CB8AC3E}">
        <p14:creationId xmlns:p14="http://schemas.microsoft.com/office/powerpoint/2010/main" val="1367593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 </a:t>
            </a:r>
          </a:p>
          <a:p>
            <a:endParaRPr lang="en-US" dirty="0"/>
          </a:p>
          <a:p>
            <a:r>
              <a:rPr lang="en-US" b="0" dirty="0"/>
              <a:t>A few more facts to help us talk about Janice. </a:t>
            </a:r>
            <a:r>
              <a:rPr lang="en-US" b="1" dirty="0"/>
              <a:t> </a:t>
            </a:r>
            <a:r>
              <a:rPr lang="en-US" dirty="0"/>
              <a:t>Let’s also assume:</a:t>
            </a:r>
            <a:endParaRPr lang="en-US" b="0" dirty="0"/>
          </a:p>
          <a:p>
            <a:endParaRPr lang="en-US" b="0" dirty="0"/>
          </a:p>
          <a:p>
            <a:r>
              <a:rPr lang="en-US" b="0" dirty="0"/>
              <a:t>She will be 67 at retirement while her daughters will be 40 and 42. </a:t>
            </a:r>
          </a:p>
          <a:p>
            <a:endParaRPr lang="en-US" b="0" dirty="0"/>
          </a:p>
          <a:p>
            <a:r>
              <a:rPr lang="en-US" b="0" dirty="0"/>
              <a:t>Janice has heard the benefits of a preretirement election and decides that is what she will do.</a:t>
            </a:r>
          </a:p>
          <a:p>
            <a:endParaRPr lang="en-US" b="0" dirty="0"/>
          </a:p>
          <a:p>
            <a:r>
              <a:rPr lang="en-US" b="0" dirty="0"/>
              <a:t>When Janice comes to us for a benefits planning session, we will let her know about the federal age restrictions and how they affect her.</a:t>
            </a:r>
          </a:p>
          <a:p>
            <a:endParaRPr lang="en-US" b="0"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38</a:t>
            </a:fld>
            <a:endParaRPr lang="en-US" dirty="0"/>
          </a:p>
        </p:txBody>
      </p:sp>
    </p:spTree>
    <p:extLst>
      <p:ext uri="{BB962C8B-B14F-4D97-AF65-F5344CB8AC3E}">
        <p14:creationId xmlns:p14="http://schemas.microsoft.com/office/powerpoint/2010/main" val="1371062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actually 2 age restrictions that we will look at:</a:t>
            </a:r>
          </a:p>
          <a:p>
            <a:endParaRPr lang="en-US" dirty="0"/>
          </a:p>
          <a:p>
            <a:r>
              <a:rPr lang="en-US" b="0" dirty="0"/>
              <a:t>These age restrictions only apply to someone other than your spouse or a former spouse. They apply to registered domestic partners too.</a:t>
            </a:r>
          </a:p>
          <a:p>
            <a:endParaRPr lang="en-US" b="0" dirty="0"/>
          </a:p>
          <a:p>
            <a:r>
              <a:rPr lang="en-US" b="0" dirty="0"/>
              <a:t>The age restriction depends on both your age and your beneficiary’s age. </a:t>
            </a:r>
          </a:p>
          <a:p>
            <a:endParaRPr lang="en-US" b="0" dirty="0"/>
          </a:p>
          <a:p>
            <a:r>
              <a:rPr lang="en-US" b="0" dirty="0"/>
              <a:t>If electing the 75% Beneficiary Option, your </a:t>
            </a:r>
            <a:r>
              <a:rPr lang="en-US" b="0" dirty="0" err="1"/>
              <a:t>nonspouse</a:t>
            </a:r>
            <a:r>
              <a:rPr lang="en-US" b="0" dirty="0"/>
              <a:t> option beneficiary cannot be more than exactly 19 years younger than you.</a:t>
            </a:r>
          </a:p>
          <a:p>
            <a:endParaRPr lang="en-US" b="0" dirty="0"/>
          </a:p>
          <a:p>
            <a:r>
              <a:rPr lang="en-US" b="0" dirty="0"/>
              <a:t>Under the Compound Option, that 75% rule applies, as well as another for the 100% Beneficiary Option. To elect 100%, your </a:t>
            </a:r>
            <a:r>
              <a:rPr lang="en-US" b="0" dirty="0" err="1"/>
              <a:t>nonspouse</a:t>
            </a:r>
            <a:r>
              <a:rPr lang="en-US" b="0" dirty="0"/>
              <a:t> option beneficiary more than exactly 10 years younger than you.</a:t>
            </a:r>
          </a:p>
          <a:p>
            <a:endParaRPr lang="en-US" b="0" dirty="0"/>
          </a:p>
          <a:p>
            <a:r>
              <a:rPr lang="en-US" b="0" dirty="0"/>
              <a:t>Janice’s daughters are 25 and 27 years younger than their mother. This restricts Janice from choosing anything other than the 50% beneficiary option.</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39</a:t>
            </a:fld>
            <a:endParaRPr lang="en-US" dirty="0"/>
          </a:p>
        </p:txBody>
      </p:sp>
    </p:spTree>
    <p:extLst>
      <p:ext uri="{BB962C8B-B14F-4D97-AF65-F5344CB8AC3E}">
        <p14:creationId xmlns:p14="http://schemas.microsoft.com/office/powerpoint/2010/main" val="120792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b="0" dirty="0"/>
              <a:t>One way to protect your loved ones is to build your guaranteed lifetime retirement benefit. The more you earn in retirement the more you may be able to leave for your loved one.</a:t>
            </a:r>
          </a:p>
          <a:p>
            <a:endParaRPr lang="en-US" b="1" dirty="0"/>
          </a:p>
          <a:p>
            <a:r>
              <a:rPr lang="en-US" b="1" dirty="0"/>
              <a:t>Click.</a:t>
            </a:r>
          </a:p>
          <a:p>
            <a:r>
              <a:rPr lang="en-US" b="0" dirty="0"/>
              <a:t>The benefit you receive from CalSTRS is based on a formula and not on the balance in your account. To learn more about the defined benefit formula you can attend the My Retirement Benefits Webinar or watch our Understanding the Formula video. Today we will focus more on your loved ones</a:t>
            </a:r>
          </a:p>
          <a:p>
            <a:endParaRPr lang="en-US" b="0" dirty="0"/>
          </a:p>
          <a:p>
            <a:r>
              <a:rPr lang="en-US" b="1" dirty="0"/>
              <a:t>Click.</a:t>
            </a:r>
            <a:endParaRPr lang="en-US" b="0" dirty="0"/>
          </a:p>
          <a:p>
            <a:r>
              <a:rPr lang="en-US" b="0" dirty="0"/>
              <a:t>Your membership has built in survivor and disability benefits should the need arise during your career. Today we will only be talking about the survivor benefits. If downloaded the Coverage A or B sheet from the resources for this webinar, then you’ll be able to see a summary of disability benefits on the opposite side of the survivor benefits. We will be looking at the coverage types more in-depth so if you aren’t sure what type you’re under, we’ll discuss that shortly.</a:t>
            </a:r>
          </a:p>
          <a:p>
            <a:endParaRPr lang="en-US" b="1" dirty="0"/>
          </a:p>
          <a:p>
            <a:r>
              <a:rPr lang="en-US" b="1" dirty="0"/>
              <a:t>Click.</a:t>
            </a:r>
          </a:p>
          <a:p>
            <a:r>
              <a:rPr lang="en-US" b="0" dirty="0"/>
              <a:t>You have the opportunity to leave a lifetime benefit for a loved one upon your passing. You’ll get to see a few sample scenarios to better understand how this works.</a:t>
            </a:r>
          </a:p>
          <a:p>
            <a:endParaRPr lang="en-US" b="1" dirty="0"/>
          </a:p>
          <a:p>
            <a:r>
              <a:rPr lang="en-US" b="1" dirty="0"/>
              <a:t>Click.</a:t>
            </a:r>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4</a:t>
            </a:fld>
            <a:endParaRPr lang="en-US" dirty="0"/>
          </a:p>
        </p:txBody>
      </p:sp>
    </p:spTree>
    <p:extLst>
      <p:ext uri="{BB962C8B-B14F-4D97-AF65-F5344CB8AC3E}">
        <p14:creationId xmlns:p14="http://schemas.microsoft.com/office/powerpoint/2010/main" val="3071810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p>
          <a:p>
            <a:endParaRPr lang="en-US" b="1" dirty="0"/>
          </a:p>
          <a:p>
            <a:r>
              <a:rPr lang="en-US" b="0" dirty="0"/>
              <a:t>This is an estimate for the benefit Janice would receive if she were to name her daughters as beneficiaries at retirement on her Service Retirement application. We start with the Member-Only amount. This is the amount she would receive if she chose not to name any beneficiary.</a:t>
            </a:r>
          </a:p>
          <a:p>
            <a:endParaRPr lang="en-US" b="0" dirty="0"/>
          </a:p>
          <a:p>
            <a:r>
              <a:rPr lang="en-US" b="1" dirty="0"/>
              <a:t>Click.</a:t>
            </a:r>
            <a:endParaRPr lang="en-US" b="0" dirty="0"/>
          </a:p>
          <a:p>
            <a:endParaRPr lang="en-US" b="0" dirty="0"/>
          </a:p>
          <a:p>
            <a:r>
              <a:rPr lang="en-US" b="0" dirty="0"/>
              <a:t>From here, we will split into 2 rows and have an estimated benefit for both daughters, Sara and Kelley.</a:t>
            </a:r>
          </a:p>
          <a:p>
            <a:endParaRPr lang="en-US" b="0" dirty="0"/>
          </a:p>
          <a:p>
            <a:r>
              <a:rPr lang="en-US" b="1" dirty="0"/>
              <a:t>Click.</a:t>
            </a:r>
          </a:p>
          <a:p>
            <a:endParaRPr lang="en-US" b="1" dirty="0"/>
          </a:p>
          <a:p>
            <a:r>
              <a:rPr lang="en-US" b="0" dirty="0"/>
              <a:t>We saw on the previous slide that Janice can ONLY choose the 50% option.</a:t>
            </a:r>
          </a:p>
          <a:p>
            <a:endParaRPr lang="en-US" b="0" dirty="0"/>
          </a:p>
          <a:p>
            <a:r>
              <a:rPr lang="en-US" b="1" dirty="0"/>
              <a:t>Click.</a:t>
            </a:r>
          </a:p>
          <a:p>
            <a:endParaRPr lang="en-US" b="1" dirty="0"/>
          </a:p>
          <a:p>
            <a:r>
              <a:rPr lang="en-US" b="0" dirty="0"/>
              <a:t>Percent of Benefit is not to be confused with the option. What this is actually doing is splitting up the member-only benefit. In this case, half will be calculated for Sara and half will be calculated for Kelley.</a:t>
            </a:r>
          </a:p>
          <a:p>
            <a:endParaRPr lang="en-US" b="0" dirty="0"/>
          </a:p>
          <a:p>
            <a:r>
              <a:rPr lang="en-US" b="1" dirty="0"/>
              <a:t>Click.</a:t>
            </a:r>
          </a:p>
          <a:p>
            <a:endParaRPr lang="en-US" b="1" dirty="0"/>
          </a:p>
          <a:p>
            <a:r>
              <a:rPr lang="en-US" b="0" dirty="0"/>
              <a:t>Now we’ve taken half of the member-only benefit and multiplied it by the option factor for each beneficiary. Kelly is older, so her option factor was a little bit greater than Sara’s. Now this isn’t what the daughters will be receiving as their benefit, this is still Janice’s benefit, but its calculation is split. So, we must add both parts and we see Janice’s total estimated Modified Benefit.</a:t>
            </a:r>
          </a:p>
          <a:p>
            <a:endParaRPr lang="en-US" b="0" dirty="0"/>
          </a:p>
          <a:p>
            <a:r>
              <a:rPr lang="en-US" b="1" dirty="0"/>
              <a:t>Click.</a:t>
            </a:r>
          </a:p>
          <a:p>
            <a:endParaRPr lang="en-US" b="1" dirty="0"/>
          </a:p>
          <a:p>
            <a:r>
              <a:rPr lang="en-US" b="0" dirty="0"/>
              <a:t>Now this is the amount each daughter will receive after their mom’s passing. Kelley will receive just a little more because she is 2 years older than Sara, so it’s assumed she will be paid for a shorter length of time than her younger sister.</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40</a:t>
            </a:fld>
            <a:endParaRPr lang="en-US"/>
          </a:p>
        </p:txBody>
      </p:sp>
    </p:spTree>
    <p:extLst>
      <p:ext uri="{BB962C8B-B14F-4D97-AF65-F5344CB8AC3E}">
        <p14:creationId xmlns:p14="http://schemas.microsoft.com/office/powerpoint/2010/main" val="3733669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That compound option estimate was an example of this style. The entire benefit split between 2 beneficiaries.</a:t>
            </a:r>
          </a:p>
          <a:p>
            <a:endParaRPr lang="en-US" b="0" dirty="0"/>
          </a:p>
          <a:p>
            <a:r>
              <a:rPr lang="en-US" b="1" dirty="0"/>
              <a:t>Click.</a:t>
            </a:r>
          </a:p>
          <a:p>
            <a:endParaRPr lang="en-US" b="1" dirty="0"/>
          </a:p>
          <a:p>
            <a:r>
              <a:rPr lang="en-US" b="0" dirty="0"/>
              <a:t>We saw Janice’s modified estimate was going to be $5,321. Let’s say that Janice really can’t afford to live off this amount. The modified benefit is almost $900 less than the member-only benefit. She is still very much interested in leaving money for both of her daughters. She might instead look at this next style of compound option.</a:t>
            </a:r>
          </a:p>
          <a:p>
            <a:endParaRPr lang="en-US" b="0" dirty="0"/>
          </a:p>
          <a:p>
            <a:r>
              <a:rPr lang="en-US" b="1" dirty="0"/>
              <a:t>Click.</a:t>
            </a:r>
            <a:endParaRPr lang="en-US" b="0" dirty="0"/>
          </a:p>
          <a:p>
            <a:endParaRPr lang="en-US" b="0" dirty="0"/>
          </a:p>
          <a:p>
            <a:r>
              <a:rPr lang="en-US" b="0" dirty="0"/>
              <a:t>In this case, she will keep a portion for herself. That portion will not be reduced by an option factor, so it would help to increase her modified benefit. </a:t>
            </a:r>
          </a:p>
          <a:p>
            <a:endParaRPr lang="en-US" b="0" dirty="0"/>
          </a:p>
          <a:p>
            <a:r>
              <a:rPr lang="en-US" b="0" dirty="0"/>
              <a:t>The possibilities really are endless for how Janice could split this up for her and her daughters. She could keep half as member-only and split the other half between the daughters. They’d each get 25%. Or she could keep a greater portion like 90% and each daughter get 5%. In this case, Janice needs enough to live on. She doesn’t have any minimum requirements for how much she wants to leave behind. That isn’t always the case as some members decide how much they want to leave for the beneficiary, and we have to then calculate towards that goal.</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41</a:t>
            </a:fld>
            <a:endParaRPr lang="en-US"/>
          </a:p>
        </p:txBody>
      </p:sp>
    </p:spTree>
    <p:extLst>
      <p:ext uri="{BB962C8B-B14F-4D97-AF65-F5344CB8AC3E}">
        <p14:creationId xmlns:p14="http://schemas.microsoft.com/office/powerpoint/2010/main" val="3529107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in the previous estimate, Janice’s member-only benefit is $6,205. </a:t>
            </a:r>
          </a:p>
          <a:p>
            <a:endParaRPr lang="en-US" dirty="0"/>
          </a:p>
          <a:p>
            <a:r>
              <a:rPr lang="en-US" b="1" dirty="0"/>
              <a:t>Click.</a:t>
            </a:r>
            <a:endParaRPr lang="en-US" b="0" dirty="0"/>
          </a:p>
          <a:p>
            <a:endParaRPr lang="en-US" b="0" dirty="0"/>
          </a:p>
          <a:p>
            <a:r>
              <a:rPr lang="en-US" b="0" dirty="0"/>
              <a:t>Now you see “member” in this section. Before, only Sara and Kelley were listed. Member is the row that will show Janice’s member-only section that she is retaining. We are still looking at an estimate for naming her daughters </a:t>
            </a:r>
            <a:r>
              <a:rPr lang="en-US" b="0"/>
              <a:t>at retirement.</a:t>
            </a:r>
            <a:endParaRPr lang="en-US" b="0" dirty="0"/>
          </a:p>
          <a:p>
            <a:endParaRPr lang="en-US" b="0" dirty="0"/>
          </a:p>
          <a:p>
            <a:r>
              <a:rPr lang="en-US" b="1" dirty="0"/>
              <a:t>Click.</a:t>
            </a:r>
          </a:p>
          <a:p>
            <a:endParaRPr lang="en-US" b="1" dirty="0"/>
          </a:p>
          <a:p>
            <a:r>
              <a:rPr lang="en-US" b="0" dirty="0"/>
              <a:t>Same age restrictions apply to this compound option. Janice can only choose 50%.</a:t>
            </a:r>
          </a:p>
          <a:p>
            <a:endParaRPr lang="en-US" b="0" dirty="0"/>
          </a:p>
          <a:p>
            <a:r>
              <a:rPr lang="en-US" b="1" dirty="0"/>
              <a:t>Click.</a:t>
            </a:r>
          </a:p>
          <a:p>
            <a:endParaRPr lang="en-US" b="1" dirty="0"/>
          </a:p>
          <a:p>
            <a:r>
              <a:rPr lang="en-US" b="0" dirty="0"/>
              <a:t>We can see here that Janice has chosen to retain 80% of her benefit and her daughters would split the remaining 20%. Janice’s portion will NOT be modified.</a:t>
            </a:r>
          </a:p>
          <a:p>
            <a:endParaRPr lang="en-US" b="0" dirty="0"/>
          </a:p>
          <a:p>
            <a:r>
              <a:rPr lang="en-US" b="1" dirty="0"/>
              <a:t>Click.</a:t>
            </a:r>
          </a:p>
          <a:p>
            <a:endParaRPr lang="en-US" b="0" dirty="0"/>
          </a:p>
          <a:p>
            <a:r>
              <a:rPr lang="en-US" b="0" dirty="0"/>
              <a:t>After multiplying Sara’s and Kelley’s portion by an option factor, we see that Janice now has a modified benefit of $6,028. That is about $700 more than the previous estimate.</a:t>
            </a:r>
          </a:p>
          <a:p>
            <a:endParaRPr lang="en-US" b="0" dirty="0"/>
          </a:p>
          <a:p>
            <a:r>
              <a:rPr lang="en-US" b="1" dirty="0"/>
              <a:t>Click.</a:t>
            </a:r>
          </a:p>
          <a:p>
            <a:endParaRPr lang="en-US" b="1" dirty="0"/>
          </a:p>
          <a:p>
            <a:r>
              <a:rPr lang="en-US" b="0" dirty="0"/>
              <a:t>Finally we see the Beneficiary benefit amounts. That top is a $0 because that portion ends when Janice dies. The daughters are each estimated to receive $266. Over $1000 less than the previous estimate. Janice is happy to learn there is a way for her to retain enough of her benefit to live on and still be able to leave a little money for her loved ones.</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42</a:t>
            </a:fld>
            <a:endParaRPr lang="en-US"/>
          </a:p>
        </p:txBody>
      </p:sp>
    </p:spTree>
    <p:extLst>
      <p:ext uri="{BB962C8B-B14F-4D97-AF65-F5344CB8AC3E}">
        <p14:creationId xmlns:p14="http://schemas.microsoft.com/office/powerpoint/2010/main" val="3628281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compound option can be named as a preretirement election or at retirement.</a:t>
            </a:r>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43</a:t>
            </a:fld>
            <a:endParaRPr lang="en-US"/>
          </a:p>
        </p:txBody>
      </p:sp>
    </p:spTree>
    <p:extLst>
      <p:ext uri="{BB962C8B-B14F-4D97-AF65-F5344CB8AC3E}">
        <p14:creationId xmlns:p14="http://schemas.microsoft.com/office/powerpoint/2010/main" val="1349740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44</a:t>
            </a:fld>
            <a:endParaRPr lang="en-US"/>
          </a:p>
        </p:txBody>
      </p:sp>
    </p:spTree>
    <p:extLst>
      <p:ext uri="{BB962C8B-B14F-4D97-AF65-F5344CB8AC3E}">
        <p14:creationId xmlns:p14="http://schemas.microsoft.com/office/powerpoint/2010/main" val="2622147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If you die BEFORE retirement….</a:t>
            </a:r>
          </a:p>
          <a:p>
            <a:endParaRPr lang="en-US" dirty="0"/>
          </a:p>
          <a:p>
            <a:r>
              <a:rPr lang="en-US" b="1" dirty="0"/>
              <a:t>Click. </a:t>
            </a:r>
          </a:p>
          <a:p>
            <a:endParaRPr lang="en-US" b="1" dirty="0"/>
          </a:p>
          <a:p>
            <a:r>
              <a:rPr lang="en-US" b="0" dirty="0"/>
              <a:t>And you completed the paperwork to elect an option prior to retirement.</a:t>
            </a:r>
          </a:p>
          <a:p>
            <a:endParaRPr lang="en-US" b="0" dirty="0"/>
          </a:p>
          <a:p>
            <a:r>
              <a:rPr lang="en-US" b="1" dirty="0"/>
              <a:t>Click.</a:t>
            </a:r>
          </a:p>
          <a:p>
            <a:endParaRPr lang="en-US" b="1" dirty="0"/>
          </a:p>
          <a:p>
            <a:r>
              <a:rPr lang="en-US" b="0" dirty="0"/>
              <a:t>Then the beneficiary that you named will receive a lifetime monthly benefit. And we will begin paying that benefit as if you retired on the date of your death. Meaning they will begin receiving that benefit the day after your death.</a:t>
            </a:r>
          </a:p>
          <a:p>
            <a:endParaRPr lang="en-US" b="0" dirty="0"/>
          </a:p>
          <a:p>
            <a:r>
              <a:rPr lang="en-US" b="1" dirty="0"/>
              <a:t>Click.</a:t>
            </a:r>
          </a:p>
          <a:p>
            <a:endParaRPr lang="en-US" b="1" dirty="0"/>
          </a:p>
          <a:p>
            <a:r>
              <a:rPr lang="en-US" b="0" dirty="0"/>
              <a:t>However, if you did not elect an option prior to retirement…</a:t>
            </a:r>
          </a:p>
          <a:p>
            <a:endParaRPr lang="en-US" b="0" dirty="0"/>
          </a:p>
          <a:p>
            <a:r>
              <a:rPr lang="en-US" b="1" dirty="0"/>
              <a:t>Click.</a:t>
            </a:r>
          </a:p>
          <a:p>
            <a:endParaRPr lang="en-US" b="1" dirty="0"/>
          </a:p>
          <a:p>
            <a:r>
              <a:rPr lang="en-US" b="0" dirty="0"/>
              <a:t>Then your survivors MAY be eligible for a lifetime monthly benefit. But they must meet certain qualifications first. </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45</a:t>
            </a:fld>
            <a:endParaRPr lang="en-US"/>
          </a:p>
        </p:txBody>
      </p:sp>
    </p:spTree>
    <p:extLst>
      <p:ext uri="{BB962C8B-B14F-4D97-AF65-F5344CB8AC3E}">
        <p14:creationId xmlns:p14="http://schemas.microsoft.com/office/powerpoint/2010/main" val="27694972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seen what happens when death occurs before retirement. We will now look at what happens when the member dies in retirement.</a:t>
            </a:r>
          </a:p>
          <a:p>
            <a:endParaRPr lang="en-US" dirty="0"/>
          </a:p>
          <a:p>
            <a:r>
              <a:rPr lang="en-US" b="1" dirty="0"/>
              <a:t>Click.</a:t>
            </a:r>
            <a:endParaRPr lang="en-US" b="0" dirty="0"/>
          </a:p>
          <a:p>
            <a:endParaRPr lang="en-US" b="0" dirty="0"/>
          </a:p>
          <a:p>
            <a:r>
              <a:rPr lang="en-US" b="0" dirty="0"/>
              <a:t>If you elected an option, either at retirement or as a preretirement election…</a:t>
            </a:r>
          </a:p>
          <a:p>
            <a:endParaRPr lang="en-US" b="0" dirty="0"/>
          </a:p>
          <a:p>
            <a:r>
              <a:rPr lang="en-US" b="1" dirty="0"/>
              <a:t>Click.</a:t>
            </a:r>
          </a:p>
          <a:p>
            <a:endParaRPr lang="en-US" b="1" dirty="0"/>
          </a:p>
          <a:p>
            <a:r>
              <a:rPr lang="en-US" dirty="0"/>
              <a:t>your service retirement benefit will be reduced. </a:t>
            </a:r>
          </a:p>
          <a:p>
            <a:endParaRPr lang="en-US" dirty="0"/>
          </a:p>
          <a:p>
            <a:r>
              <a:rPr lang="en-US" b="1" dirty="0"/>
              <a:t>Click.</a:t>
            </a:r>
          </a:p>
          <a:p>
            <a:endParaRPr lang="en-US" b="1" dirty="0"/>
          </a:p>
          <a:p>
            <a:r>
              <a:rPr lang="en-US" dirty="0"/>
              <a:t>Your option beneficiaries will receive a lifetime monthly benefit after your death. </a:t>
            </a:r>
          </a:p>
          <a:p>
            <a:endParaRPr lang="en-US" b="0" dirty="0"/>
          </a:p>
          <a:p>
            <a:r>
              <a:rPr lang="en-US" b="1" dirty="0"/>
              <a:t>Click.</a:t>
            </a:r>
          </a:p>
          <a:p>
            <a:endParaRPr lang="en-US" b="1" dirty="0"/>
          </a:p>
          <a:p>
            <a:r>
              <a:rPr lang="en-US" dirty="0"/>
              <a:t>If your option beneficiary dies before you, your benefit will rise to the Member-Only Benefit.</a:t>
            </a:r>
            <a:endParaRPr lang="en-US" b="1" dirty="0"/>
          </a:p>
          <a:p>
            <a:endParaRPr lang="en-US" b="1"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46</a:t>
            </a:fld>
            <a:endParaRPr lang="en-US"/>
          </a:p>
        </p:txBody>
      </p:sp>
    </p:spTree>
    <p:extLst>
      <p:ext uri="{BB962C8B-B14F-4D97-AF65-F5344CB8AC3E}">
        <p14:creationId xmlns:p14="http://schemas.microsoft.com/office/powerpoint/2010/main" val="233853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endParaRPr lang="en-US" b="1" dirty="0"/>
          </a:p>
          <a:p>
            <a:r>
              <a:rPr lang="en-US" dirty="0"/>
              <a:t>If you do not elect an option at the time you retire… </a:t>
            </a:r>
          </a:p>
          <a:p>
            <a:endParaRPr lang="en-US" dirty="0"/>
          </a:p>
          <a:p>
            <a:pPr defTabSz="966612">
              <a:defRPr/>
            </a:pPr>
            <a:r>
              <a:rPr lang="en-US" b="1" dirty="0"/>
              <a:t>Click.</a:t>
            </a:r>
          </a:p>
          <a:p>
            <a:endParaRPr lang="en-US" dirty="0"/>
          </a:p>
          <a:p>
            <a:r>
              <a:rPr lang="en-US" dirty="0"/>
              <a:t>you will receive your full service retirement </a:t>
            </a:r>
            <a:r>
              <a:rPr lang="en-US" dirty="0" err="1"/>
              <a:t>retirement</a:t>
            </a:r>
            <a:r>
              <a:rPr lang="en-US" dirty="0"/>
              <a:t> benefit. </a:t>
            </a:r>
          </a:p>
          <a:p>
            <a:endParaRPr lang="en-US" dirty="0"/>
          </a:p>
          <a:p>
            <a:pPr defTabSz="966612">
              <a:defRPr/>
            </a:pPr>
            <a:r>
              <a:rPr lang="en-US" b="1" dirty="0"/>
              <a:t>Click.</a:t>
            </a:r>
          </a:p>
          <a:p>
            <a:endParaRPr lang="en-US" dirty="0"/>
          </a:p>
          <a:p>
            <a:r>
              <a:rPr lang="en-US" dirty="0"/>
              <a:t>When you die, your lifetime benefit will end </a:t>
            </a:r>
          </a:p>
          <a:p>
            <a:endParaRPr lang="en-US" dirty="0"/>
          </a:p>
          <a:p>
            <a:pPr defTabSz="966612">
              <a:defRPr/>
            </a:pPr>
            <a:r>
              <a:rPr lang="en-US" b="1" dirty="0"/>
              <a:t>Click.</a:t>
            </a:r>
          </a:p>
          <a:p>
            <a:endParaRPr lang="en-US" dirty="0"/>
          </a:p>
          <a:p>
            <a:r>
              <a:rPr lang="en-US" dirty="0"/>
              <a:t>and any remaining contributions and interest in your Defined Benefit account will be paid to your one-time death benefit recipient in a lump-sum distribution. If you did not name a one-time death benefit recipient, we will make the payment to your estate.</a:t>
            </a:r>
          </a:p>
          <a:p>
            <a:endParaRPr lang="en-US" dirty="0"/>
          </a:p>
          <a:p>
            <a:endParaRPr lang="en-US" dirty="0"/>
          </a:p>
        </p:txBody>
      </p:sp>
      <p:sp>
        <p:nvSpPr>
          <p:cNvPr id="4" name="Slide Number Placeholder 3"/>
          <p:cNvSpPr>
            <a:spLocks noGrp="1"/>
          </p:cNvSpPr>
          <p:nvPr>
            <p:ph type="sldNum" sz="quarter" idx="5"/>
          </p:nvPr>
        </p:nvSpPr>
        <p:spPr/>
        <p:txBody>
          <a:bodyPr/>
          <a:lstStyle/>
          <a:p>
            <a:fld id="{62DDCCC8-0895-4A2A-BC24-4960F9D0ED1C}" type="slidenum">
              <a:rPr lang="en-US" smtClean="0"/>
              <a:t>47</a:t>
            </a:fld>
            <a:endParaRPr lang="en-US"/>
          </a:p>
        </p:txBody>
      </p:sp>
    </p:spTree>
    <p:extLst>
      <p:ext uri="{BB962C8B-B14F-4D97-AF65-F5344CB8AC3E}">
        <p14:creationId xmlns:p14="http://schemas.microsoft.com/office/powerpoint/2010/main" val="315270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look at the Defined Benefit Supplement account.</a:t>
            </a:r>
          </a:p>
          <a:p>
            <a:endParaRPr lang="en-US" dirty="0"/>
          </a:p>
          <a:p>
            <a:r>
              <a:rPr lang="en-US" dirty="0"/>
              <a:t>This is separate from your Defined Benefit account.</a:t>
            </a:r>
          </a:p>
          <a:p>
            <a:endParaRPr lang="en-US" dirty="0"/>
          </a:p>
          <a:p>
            <a:r>
              <a:rPr lang="en-US" dirty="0"/>
              <a:t>A 2</a:t>
            </a:r>
            <a:r>
              <a:rPr lang="en-US" baseline="30000" dirty="0"/>
              <a:t>nd</a:t>
            </a:r>
            <a:r>
              <a:rPr lang="en-US" dirty="0"/>
              <a:t> account to draw from in retirement.</a:t>
            </a:r>
          </a:p>
          <a:p>
            <a:endParaRPr lang="en-US" dirty="0"/>
          </a:p>
          <a:p>
            <a:r>
              <a:rPr lang="en-US" dirty="0"/>
              <a:t>Earnings in excess of 1 year</a:t>
            </a:r>
          </a:p>
          <a:p>
            <a:pPr marL="181240" indent="-181240">
              <a:buFont typeface="Arial" panose="020B0604020202020204" pitchFamily="34" charset="0"/>
              <a:buChar char="•"/>
            </a:pPr>
            <a:r>
              <a:rPr lang="en-US" dirty="0"/>
              <a:t>8% for 2%@60; 9% for 2%@62</a:t>
            </a:r>
          </a:p>
          <a:p>
            <a:pPr marL="181240" indent="-181240">
              <a:buFont typeface="Arial" panose="020B0604020202020204" pitchFamily="34" charset="0"/>
              <a:buChar char="•"/>
            </a:pPr>
            <a:r>
              <a:rPr lang="en-US" dirty="0"/>
              <a:t>8% employer contributions</a:t>
            </a:r>
          </a:p>
          <a:p>
            <a:pPr marL="181240" indent="-181240">
              <a:buFont typeface="Arial" panose="020B0604020202020204" pitchFamily="34" charset="0"/>
              <a:buChar char="•"/>
            </a:pPr>
            <a:r>
              <a:rPr lang="en-US" dirty="0"/>
              <a:t>Guaranteed interest</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48</a:t>
            </a:fld>
            <a:endParaRPr lang="en-US"/>
          </a:p>
        </p:txBody>
      </p:sp>
    </p:spTree>
    <p:extLst>
      <p:ext uri="{BB962C8B-B14F-4D97-AF65-F5344CB8AC3E}">
        <p14:creationId xmlns:p14="http://schemas.microsoft.com/office/powerpoint/2010/main" val="181127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the Defined Benefit account, you can not elect anything for this account before retirement. This is another reason for you to designate your OTDB recipient. If your death were to occur before retirement..</a:t>
            </a:r>
          </a:p>
          <a:p>
            <a:endParaRPr lang="en-US" dirty="0"/>
          </a:p>
          <a:p>
            <a:r>
              <a:rPr lang="en-US" b="1" dirty="0"/>
              <a:t>Click.</a:t>
            </a:r>
          </a:p>
          <a:p>
            <a:endParaRPr lang="en-US" b="1" dirty="0"/>
          </a:p>
          <a:p>
            <a:r>
              <a:rPr lang="en-US" dirty="0"/>
              <a:t>Your Defined Benefit Supplement account balance will be distributed to your one-time death benefit recipient. </a:t>
            </a:r>
          </a:p>
          <a:p>
            <a:endParaRPr lang="en-US" dirty="0"/>
          </a:p>
          <a:p>
            <a:r>
              <a:rPr lang="en-US" b="1" dirty="0"/>
              <a:t>Click.</a:t>
            </a:r>
          </a:p>
          <a:p>
            <a:endParaRPr lang="en-US" b="1" dirty="0"/>
          </a:p>
          <a:p>
            <a:r>
              <a:rPr lang="en-US" dirty="0"/>
              <a:t>If you did not name a one-time death benefit recipient, we will make the payment to your estate. Your family will have to go through the probate process to access the funds. </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49</a:t>
            </a:fld>
            <a:endParaRPr lang="en-US"/>
          </a:p>
        </p:txBody>
      </p:sp>
    </p:spTree>
    <p:extLst>
      <p:ext uri="{BB962C8B-B14F-4D97-AF65-F5344CB8AC3E}">
        <p14:creationId xmlns:p14="http://schemas.microsoft.com/office/powerpoint/2010/main" val="2133729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quickly, let’s take a look at the retirement formula.</a:t>
            </a:r>
          </a:p>
          <a:p>
            <a:endParaRPr lang="en-US" dirty="0"/>
          </a:p>
          <a:p>
            <a:r>
              <a:rPr lang="en-US" b="1" dirty="0"/>
              <a:t>Click.</a:t>
            </a:r>
            <a:endParaRPr lang="en-US" b="0" dirty="0"/>
          </a:p>
          <a:p>
            <a:endParaRPr lang="en-US" b="0" dirty="0"/>
          </a:p>
          <a:p>
            <a:r>
              <a:rPr lang="en-US" b="0" dirty="0"/>
              <a:t>First is Service Credit. This is credit earned for every year you work as a public educator and contribute into your CalSTRS account. Every year you work, your retirement benefit is increasing. CalSTRS has no limit on service credit you can earn in your career.</a:t>
            </a:r>
          </a:p>
          <a:p>
            <a:endParaRPr lang="en-US" b="0" dirty="0"/>
          </a:p>
          <a:p>
            <a:r>
              <a:rPr lang="en-US" b="1" dirty="0"/>
              <a:t>Click.</a:t>
            </a:r>
          </a:p>
          <a:p>
            <a:endParaRPr lang="en-US" dirty="0"/>
          </a:p>
          <a:p>
            <a:r>
              <a:rPr lang="en-US" dirty="0"/>
              <a:t>Next is your Age Factor. This is a percentage determined by your age at retirement. There is a maximum age factor you can earn of 2.4%.</a:t>
            </a:r>
          </a:p>
          <a:p>
            <a:endParaRPr lang="en-US" dirty="0"/>
          </a:p>
          <a:p>
            <a:r>
              <a:rPr lang="en-US" b="1" dirty="0"/>
              <a:t>Click.</a:t>
            </a:r>
          </a:p>
          <a:p>
            <a:endParaRPr lang="en-US" b="1" dirty="0"/>
          </a:p>
          <a:p>
            <a:r>
              <a:rPr lang="en-US" b="0" dirty="0"/>
              <a:t>Last is Final Compensation. We will take your highest 36 consecutive months and average them out. The higher your salary while working, the higher your retirement benefit can be. If you are 2% at 60, you might qualify for 12 months if you reach 25 service credits.</a:t>
            </a:r>
          </a:p>
          <a:p>
            <a:endParaRPr lang="en-US" b="0" dirty="0"/>
          </a:p>
          <a:p>
            <a:r>
              <a:rPr lang="en-US" b="1" dirty="0"/>
              <a:t>Click.</a:t>
            </a:r>
          </a:p>
          <a:p>
            <a:endParaRPr lang="en-US" b="1" dirty="0"/>
          </a:p>
          <a:p>
            <a:r>
              <a:rPr lang="en-US" b="0" dirty="0"/>
              <a:t>When those 3 numbers are multiplied, the product is your retirement benefit. The more you are receiving in retirement, the more you can possibly leave for a loved one. Increasing either service credit or age factor or final compensation will result in increasing your benefit in retirement. This is taxable income so keep that in mind when looking at your numbers.</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5</a:t>
            </a:fld>
            <a:endParaRPr lang="en-US"/>
          </a:p>
        </p:txBody>
      </p:sp>
    </p:spTree>
    <p:extLst>
      <p:ext uri="{BB962C8B-B14F-4D97-AF65-F5344CB8AC3E}">
        <p14:creationId xmlns:p14="http://schemas.microsoft.com/office/powerpoint/2010/main" val="2242164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a:t>
            </a:r>
          </a:p>
          <a:p>
            <a:endParaRPr lang="en-US" b="1" dirty="0"/>
          </a:p>
          <a:p>
            <a:r>
              <a:rPr lang="en-US" dirty="0"/>
              <a:t>If you have less than $3,500 in your account at the time you retire, you must elect to receive the account balance as a lump-sum payment. Your lump-sum distribution may be paid directly to you or rolled over to a qualified plan such as CalSTRS Pension2. </a:t>
            </a:r>
          </a:p>
          <a:p>
            <a:endParaRPr lang="en-US" dirty="0"/>
          </a:p>
          <a:p>
            <a:r>
              <a:rPr lang="en-US" b="1" dirty="0"/>
              <a:t>Click</a:t>
            </a:r>
          </a:p>
          <a:p>
            <a:endParaRPr lang="en-US" b="1" dirty="0"/>
          </a:p>
          <a:p>
            <a:r>
              <a:rPr lang="en-US" dirty="0"/>
              <a:t>If your account balance is $3,500 or more, you have choices for electing how to receive your distribution, depending on whether you elect the Member-Only Benefit or the Modified Benefit.</a:t>
            </a:r>
          </a:p>
          <a:p>
            <a:endParaRPr lang="en-US" b="1" dirty="0"/>
          </a:p>
          <a:p>
            <a:r>
              <a:rPr lang="en-US" dirty="0"/>
              <a:t>Your most recent Retirement Progress Report shows the total balance in your Defined Benefit Supplement account at the end of the last school year. </a:t>
            </a:r>
            <a:endParaRPr lang="en-US" b="1" dirty="0"/>
          </a:p>
          <a:p>
            <a:endParaRPr lang="en-US" b="1" dirty="0"/>
          </a:p>
          <a:p>
            <a:r>
              <a:rPr lang="en-US" b="1" dirty="0"/>
              <a:t>Click.</a:t>
            </a:r>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50</a:t>
            </a:fld>
            <a:endParaRPr lang="en-US" dirty="0"/>
          </a:p>
        </p:txBody>
      </p:sp>
    </p:spTree>
    <p:extLst>
      <p:ext uri="{BB962C8B-B14F-4D97-AF65-F5344CB8AC3E}">
        <p14:creationId xmlns:p14="http://schemas.microsoft.com/office/powerpoint/2010/main" val="3560024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1" dirty="0"/>
              <a:t>Click</a:t>
            </a:r>
          </a:p>
          <a:p>
            <a:r>
              <a:rPr lang="en-US" dirty="0"/>
              <a:t>If you elect a Member-Only Benefit for your Defined Benefit account and have $3,500 or more in your Defined Benefit Supplement account, you have the following payment choices:</a:t>
            </a:r>
          </a:p>
          <a:p>
            <a:r>
              <a:rPr lang="en-US" dirty="0"/>
              <a:t>Lump-sum payment, Member-Only Annuity, Period-certain annuity, Combination of lump-sum payment and annuity.</a:t>
            </a:r>
          </a:p>
          <a:p>
            <a:endParaRPr lang="en-US" b="1" dirty="0"/>
          </a:p>
          <a:p>
            <a:r>
              <a:rPr lang="en-US" b="1" dirty="0"/>
              <a:t>Click</a:t>
            </a:r>
          </a:p>
          <a:p>
            <a:r>
              <a:rPr lang="en-US" dirty="0"/>
              <a:t>If you elect a Modified Benefit for your Defined Benefit account and have $3,500 or more in your Defined Benefit Supplement account, you have the following payment choices: </a:t>
            </a:r>
          </a:p>
          <a:p>
            <a:r>
              <a:rPr lang="en-US" dirty="0"/>
              <a:t>Lump-sum payment, 100% Beneficiary Annuity, 75% Beneficiary Annuity, 50% Beneficiary Annuity, Period-certain annuity, Combination of lump-sum payment and annuity.</a:t>
            </a:r>
          </a:p>
          <a:p>
            <a:endParaRPr lang="en-US" b="1" dirty="0"/>
          </a:p>
          <a:p>
            <a:r>
              <a:rPr lang="en-US" b="1" dirty="0"/>
              <a:t>Click.</a:t>
            </a:r>
          </a:p>
          <a:p>
            <a:endParaRPr lang="en-US" b="1" dirty="0"/>
          </a:p>
          <a:p>
            <a:endParaRPr lang="en-US" b="1" dirty="0"/>
          </a:p>
        </p:txBody>
      </p:sp>
      <p:sp>
        <p:nvSpPr>
          <p:cNvPr id="4" name="Slide Number Placeholder 3"/>
          <p:cNvSpPr>
            <a:spLocks noGrp="1"/>
          </p:cNvSpPr>
          <p:nvPr>
            <p:ph type="sldNum" sz="quarter" idx="10"/>
          </p:nvPr>
        </p:nvSpPr>
        <p:spPr/>
        <p:txBody>
          <a:bodyPr/>
          <a:lstStyle/>
          <a:p>
            <a:fld id="{9A1B449B-CB1C-494F-8AB8-B6E401A20419}" type="slidenum">
              <a:rPr lang="en-US" smtClean="0"/>
              <a:t>51</a:t>
            </a:fld>
            <a:endParaRPr lang="en-US" dirty="0"/>
          </a:p>
        </p:txBody>
      </p:sp>
    </p:spTree>
    <p:extLst>
      <p:ext uri="{BB962C8B-B14F-4D97-AF65-F5344CB8AC3E}">
        <p14:creationId xmlns:p14="http://schemas.microsoft.com/office/powerpoint/2010/main" val="1406357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decide you want to receive a lifetime annuity from your supplement account, there are a few things to keep in mind.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beneficiary or beneficiaries you name must remain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may be able to choose a different Option, for example maybe you choose 50% for your spouse in your Defined Benefit account but choose 100% in your Supplement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are electing a compound option, the allocation must match. Meaning if you split your benefit 50/50 between 2 people, you can’t change it to an 80/20 split in your supplement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you’re getting ready to elect an option beneficiary, it’s a good idea to meet with us either in a group or individual setting to ensure you have a proper understanding of how your benefit will be impacted and what your choices will be.</a:t>
            </a:r>
          </a:p>
        </p:txBody>
      </p:sp>
      <p:sp>
        <p:nvSpPr>
          <p:cNvPr id="4" name="Slide Number Placeholder 3"/>
          <p:cNvSpPr>
            <a:spLocks noGrp="1"/>
          </p:cNvSpPr>
          <p:nvPr>
            <p:ph type="sldNum" sz="quarter" idx="10"/>
          </p:nvPr>
        </p:nvSpPr>
        <p:spPr/>
        <p:txBody>
          <a:bodyPr/>
          <a:lstStyle/>
          <a:p>
            <a:fld id="{9A1B449B-CB1C-494F-8AB8-B6E401A20419}" type="slidenum">
              <a:rPr lang="en-US" smtClean="0"/>
              <a:t>52</a:t>
            </a:fld>
            <a:endParaRPr lang="en-US" dirty="0"/>
          </a:p>
        </p:txBody>
      </p:sp>
    </p:spTree>
    <p:extLst>
      <p:ext uri="{BB962C8B-B14F-4D97-AF65-F5344CB8AC3E}">
        <p14:creationId xmlns:p14="http://schemas.microsoft.com/office/powerpoint/2010/main" val="2437408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die after retirement, you will have already made your Defined Benefit Supplement election. An ongoing monthly annuity may be paid depending on your election at retirement.</a:t>
            </a:r>
          </a:p>
          <a:p>
            <a:endParaRPr lang="en-US" dirty="0"/>
          </a:p>
          <a:p>
            <a:r>
              <a:rPr lang="en-US" b="1" dirty="0"/>
              <a:t>Click.</a:t>
            </a:r>
            <a:endParaRPr lang="en-US" b="0" dirty="0"/>
          </a:p>
          <a:p>
            <a:endParaRPr lang="en-US" b="0" dirty="0"/>
          </a:p>
          <a:p>
            <a:r>
              <a:rPr lang="en-US" dirty="0"/>
              <a:t>If you elect a 100%, 75% or 50% Beneficiary Annuity for your Defined Benefit Supplement account and die after retirement, your option beneficiary will receive a lifetime monthly annuity after your death.</a:t>
            </a:r>
          </a:p>
          <a:p>
            <a:endParaRPr lang="en-US" b="1" dirty="0"/>
          </a:p>
          <a:p>
            <a:r>
              <a:rPr lang="en-US" b="1" dirty="0"/>
              <a:t>Click.</a:t>
            </a:r>
            <a:endParaRPr lang="en-US" b="0" dirty="0"/>
          </a:p>
          <a:p>
            <a:endParaRPr lang="en-US" b="0" dirty="0"/>
          </a:p>
          <a:p>
            <a:r>
              <a:rPr lang="en-US" dirty="0"/>
              <a:t>If you elect a Period-Certain Annuity of three to 10 years for your Defined Benefit Supplement account and die after retirement, </a:t>
            </a:r>
          </a:p>
          <a:p>
            <a:endParaRPr lang="en-US" dirty="0"/>
          </a:p>
          <a:p>
            <a:r>
              <a:rPr lang="en-US" b="1" dirty="0"/>
              <a:t>Click.</a:t>
            </a:r>
          </a:p>
          <a:p>
            <a:endParaRPr lang="en-US" b="1" dirty="0"/>
          </a:p>
          <a:p>
            <a:r>
              <a:rPr lang="en-US" dirty="0"/>
              <a:t>any remaining annuity will continue to be paid to your one-time death benefit recipient. If you did not name a one-time death benefit recipient, any remaining balance in this account will be paid in a lump-sum distribution to your estate. </a:t>
            </a:r>
          </a:p>
          <a:p>
            <a:endParaRPr lang="en-US" b="1"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53</a:t>
            </a:fld>
            <a:endParaRPr lang="en-US"/>
          </a:p>
        </p:txBody>
      </p:sp>
    </p:spTree>
    <p:extLst>
      <p:ext uri="{BB962C8B-B14F-4D97-AF65-F5344CB8AC3E}">
        <p14:creationId xmlns:p14="http://schemas.microsoft.com/office/powerpoint/2010/main" val="1583245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elect an annuity for your Defined Benefit Supplement account at the time you retire, </a:t>
            </a:r>
          </a:p>
          <a:p>
            <a:endParaRPr lang="en-US" dirty="0"/>
          </a:p>
          <a:p>
            <a:r>
              <a:rPr lang="en-US" b="1" dirty="0"/>
              <a:t>Click.</a:t>
            </a:r>
            <a:endParaRPr lang="en-US" b="0" dirty="0"/>
          </a:p>
          <a:p>
            <a:endParaRPr lang="en-US" b="0" dirty="0"/>
          </a:p>
          <a:p>
            <a:r>
              <a:rPr lang="en-US" dirty="0"/>
              <a:t>any remaining balance in this account will be distributed to your one-time death benefit recipient. If you did not name a one-time death benefit recipient, we will make the payment to your estate.</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54</a:t>
            </a:fld>
            <a:endParaRPr lang="en-US"/>
          </a:p>
        </p:txBody>
      </p:sp>
    </p:spTree>
    <p:extLst>
      <p:ext uri="{BB962C8B-B14F-4D97-AF65-F5344CB8AC3E}">
        <p14:creationId xmlns:p14="http://schemas.microsoft.com/office/powerpoint/2010/main" val="1642866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0" dirty="0"/>
              <a:t>Let’s travel forward in time and look at Edwin’s example one more time as he is applying for retirement and deciding what to do with his DBS account balance</a:t>
            </a:r>
            <a:endParaRPr lang="en-US" dirty="0"/>
          </a:p>
          <a:p>
            <a:endParaRPr lang="en-US" b="0" dirty="0"/>
          </a:p>
          <a:p>
            <a:r>
              <a:rPr lang="en-US" b="1" dirty="0"/>
              <a:t>Click. </a:t>
            </a:r>
          </a:p>
          <a:p>
            <a:endParaRPr lang="en-US" b="1" dirty="0"/>
          </a:p>
          <a:p>
            <a:r>
              <a:rPr lang="en-US" b="0" dirty="0"/>
              <a:t>We will look at 2 scenarios. Here is the first</a:t>
            </a:r>
            <a:r>
              <a:rPr lang="en-US" dirty="0"/>
              <a:t>:</a:t>
            </a:r>
          </a:p>
          <a:p>
            <a:endParaRPr lang="en-US" dirty="0"/>
          </a:p>
          <a:p>
            <a:r>
              <a:rPr lang="en-US" b="1" dirty="0"/>
              <a:t>Click.</a:t>
            </a:r>
          </a:p>
          <a:p>
            <a:endParaRPr lang="en-US" dirty="0"/>
          </a:p>
          <a:p>
            <a:r>
              <a:rPr lang="en-US" dirty="0"/>
              <a:t>For his Defined Balance account, he chose to leave money for his wife and elected a modified benefit.</a:t>
            </a:r>
          </a:p>
          <a:p>
            <a:r>
              <a:rPr lang="en-US" dirty="0"/>
              <a:t>Because he named Rosa on his Defined Benefit account, he now qualifies to elect a modified benefit for his DBS account too.</a:t>
            </a:r>
          </a:p>
          <a:p>
            <a:r>
              <a:rPr lang="en-US" dirty="0"/>
              <a:t>Edwin decides to choose the 50% beneficiary annuity, he likes the idea of having 2 checks for his lifetime and that of his wife.</a:t>
            </a:r>
          </a:p>
          <a:p>
            <a:r>
              <a:rPr lang="en-US" b="0" dirty="0"/>
              <a:t>After Edwin’s death, Rosa can collect a benefit from both DB and DBS. Alternatively, if Rosa were to die first, Edwin’s benefits would both pop up to the member-only amount.</a:t>
            </a:r>
          </a:p>
          <a:p>
            <a:endParaRPr lang="en-US" b="0"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55</a:t>
            </a:fld>
            <a:endParaRPr lang="en-US" dirty="0"/>
          </a:p>
        </p:txBody>
      </p:sp>
    </p:spTree>
    <p:extLst>
      <p:ext uri="{BB962C8B-B14F-4D97-AF65-F5344CB8AC3E}">
        <p14:creationId xmlns:p14="http://schemas.microsoft.com/office/powerpoint/2010/main" val="42400216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7776" y="4636579"/>
            <a:ext cx="5982208" cy="4765350"/>
          </a:xfrm>
        </p:spPr>
        <p:txBody>
          <a:bodyPr/>
          <a:lstStyle/>
          <a:p>
            <a:r>
              <a:rPr lang="en-US" b="0" dirty="0"/>
              <a:t>Let’s look at another scenario that Edwin could be facing:</a:t>
            </a:r>
            <a:endParaRPr lang="en-US" dirty="0"/>
          </a:p>
          <a:p>
            <a:endParaRPr lang="en-US" b="0" dirty="0"/>
          </a:p>
          <a:p>
            <a:r>
              <a:rPr lang="en-US" b="1" dirty="0"/>
              <a:t>Click. </a:t>
            </a:r>
          </a:p>
          <a:p>
            <a:endParaRPr lang="en-US" b="1" dirty="0"/>
          </a:p>
          <a:p>
            <a:r>
              <a:rPr lang="en-US" b="0" dirty="0"/>
              <a:t>In this scenario, Edwin did not leave a lifetime benefit for his wife. He instead elected the Member-Only benefit.</a:t>
            </a:r>
          </a:p>
          <a:p>
            <a:r>
              <a:rPr lang="en-US" b="0" dirty="0"/>
              <a:t>Because he elected the member-only benefit, he now qualifies to elect a member-only benefit from his DBS account too. He NO LONGER qualifies to elect a modified benefit for this account.</a:t>
            </a:r>
          </a:p>
          <a:p>
            <a:r>
              <a:rPr lang="en-US" b="0" dirty="0"/>
              <a:t>Edwin choose the member-only lifetime annuity.</a:t>
            </a:r>
          </a:p>
          <a:p>
            <a:r>
              <a:rPr lang="en-US" b="0" dirty="0"/>
              <a:t>After Edwin’s death, Rosa will be able to collect any remaining account balance as she is named as his recipient. There is no lifetime benefit left for Rosa.</a:t>
            </a:r>
          </a:p>
          <a:p>
            <a:endParaRPr lang="en-US" b="1" dirty="0"/>
          </a:p>
          <a:p>
            <a:r>
              <a:rPr lang="en-US" b="1" dirty="0"/>
              <a:t>Click.</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A1B449B-CB1C-494F-8AB8-B6E401A20419}" type="slidenum">
              <a:rPr lang="en-US" smtClean="0"/>
              <a:t>56</a:t>
            </a:fld>
            <a:endParaRPr lang="en-US" dirty="0"/>
          </a:p>
        </p:txBody>
      </p:sp>
    </p:spTree>
    <p:extLst>
      <p:ext uri="{BB962C8B-B14F-4D97-AF65-F5344CB8AC3E}">
        <p14:creationId xmlns:p14="http://schemas.microsoft.com/office/powerpoint/2010/main" val="2931420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57</a:t>
            </a:fld>
            <a:endParaRPr lang="en-US"/>
          </a:p>
        </p:txBody>
      </p:sp>
    </p:spTree>
    <p:extLst>
      <p:ext uri="{BB962C8B-B14F-4D97-AF65-F5344CB8AC3E}">
        <p14:creationId xmlns:p14="http://schemas.microsoft.com/office/powerpoint/2010/main" val="3879137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visit calstrs.com/publications, you’ll find these 2 great resources. If you would like any more information on anything we’ve talked about today, you’ll be able to find answers in either of these books.</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58</a:t>
            </a:fld>
            <a:endParaRPr lang="en-US"/>
          </a:p>
        </p:txBody>
      </p:sp>
    </p:spTree>
    <p:extLst>
      <p:ext uri="{BB962C8B-B14F-4D97-AF65-F5344CB8AC3E}">
        <p14:creationId xmlns:p14="http://schemas.microsoft.com/office/powerpoint/2010/main" val="1896900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Another way to protect your loved ones is by growing your supplemental savings. If you have any accounts outside of your CalSTRS Defined Benefit Program, you’ll want to make sure that your beneficiary is named there as well.</a:t>
            </a:r>
          </a:p>
          <a:p>
            <a:endParaRPr lang="en-US" sz="1200" dirty="0"/>
          </a:p>
          <a:p>
            <a:r>
              <a:rPr lang="en-US" sz="1200" dirty="0"/>
              <a:t>If you’re interested in starting your supplemental savings plan account today or if you already have a supplemental savings plan account through another company and are interested in our free, unbiased, statement comparison service, please give us a call at 888-394-2060. We want to help ensure you have enough money to meet your retirement income needs. </a:t>
            </a:r>
          </a:p>
          <a:p>
            <a:endParaRPr lang="en-US" sz="1200" dirty="0"/>
          </a:p>
          <a:p>
            <a:r>
              <a:rPr lang="en-US" sz="1200" dirty="0"/>
              <a:t>Also, if you aren’t quite ready and just want to learn more about the Pension2 program, we offer a webinar called Start Saving Now with Pension2. I encourage you to attend and receive some more in-depth information about the ways in which Pension2 can help you reach your retirement income goals.</a:t>
            </a:r>
          </a:p>
          <a:p>
            <a:endParaRPr lang="en-US" dirty="0"/>
          </a:p>
          <a:p>
            <a:r>
              <a:rPr lang="en-US" b="1" dirty="0"/>
              <a:t>Click</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193EBA6D-DAAF-479E-AD32-04A45BD5715A}" type="slidenum">
              <a:rPr lang="en-US">
                <a:solidFill>
                  <a:prstClr val="black"/>
                </a:solidFill>
                <a:latin typeface="Calibri" panose="020F0502020204030204"/>
              </a:rPr>
              <a:pPr defTabSz="966612">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07231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CalSTRS does have built-in protections for your loved ones in place if you were to die before retirement. These benefits your survivors may be eligible for are based upon your coverage type.</a:t>
            </a:r>
          </a:p>
          <a:p>
            <a:endParaRPr lang="en-US"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62DDCCC8-0895-4A2A-BC24-4960F9D0ED1C}" type="slidenum">
              <a:rPr lang="en-US" smtClean="0"/>
              <a:t>6</a:t>
            </a:fld>
            <a:endParaRPr lang="en-US"/>
          </a:p>
        </p:txBody>
      </p:sp>
    </p:spTree>
    <p:extLst>
      <p:ext uri="{BB962C8B-B14F-4D97-AF65-F5344CB8AC3E}">
        <p14:creationId xmlns:p14="http://schemas.microsoft.com/office/powerpoint/2010/main" val="3440403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CalSTRS member it is very important to be your own advocate.</a:t>
            </a:r>
          </a:p>
          <a:p>
            <a:endParaRPr lang="en-US" dirty="0"/>
          </a:p>
          <a:p>
            <a:r>
              <a:rPr lang="en-US" dirty="0"/>
              <a:t>Make sure you create a myCalSTRS account.</a:t>
            </a:r>
          </a:p>
          <a:p>
            <a:endParaRPr lang="en-US" dirty="0"/>
          </a:p>
          <a:p>
            <a:r>
              <a:rPr lang="en-US" dirty="0"/>
              <a:t>Review you Retirement Progress Reports annually. Especially, if you have multiple employers you want to keep track of each employers reporting.</a:t>
            </a:r>
          </a:p>
          <a:p>
            <a:endParaRPr lang="en-US" dirty="0"/>
          </a:p>
          <a:p>
            <a:r>
              <a:rPr lang="en-US" dirty="0"/>
              <a:t>You can subscribe to the CalSTRS’ online newsletter and stay in the know with us.</a:t>
            </a:r>
          </a:p>
          <a:p>
            <a:endParaRPr lang="en-US" dirty="0"/>
          </a:p>
          <a:p>
            <a:r>
              <a:rPr lang="en-US" dirty="0"/>
              <a:t>Lastly make sure your one-time death benefit information is correct.</a:t>
            </a:r>
          </a:p>
          <a:p>
            <a:endParaRPr lang="en-US" dirty="0"/>
          </a:p>
          <a:p>
            <a:r>
              <a:rPr lang="en-US" b="1" dirty="0"/>
              <a:t>Click</a:t>
            </a:r>
            <a:r>
              <a:rPr lang="en-US" dirty="0"/>
              <a:t>.</a:t>
            </a:r>
          </a:p>
          <a:p>
            <a:endParaRPr lang="en-US" dirty="0"/>
          </a:p>
        </p:txBody>
      </p:sp>
      <p:sp>
        <p:nvSpPr>
          <p:cNvPr id="4" name="Slide Number Placeholder 3"/>
          <p:cNvSpPr>
            <a:spLocks noGrp="1"/>
          </p:cNvSpPr>
          <p:nvPr>
            <p:ph type="sldNum" sz="quarter" idx="5"/>
          </p:nvPr>
        </p:nvSpPr>
        <p:spPr/>
        <p:txBody>
          <a:bodyPr/>
          <a:lstStyle/>
          <a:p>
            <a:pPr defTabSz="966612">
              <a:defRPr/>
            </a:pPr>
            <a:fld id="{138F5603-74C4-E742-BD88-2534A6282AF8}" type="slidenum">
              <a:rPr lang="en-US">
                <a:solidFill>
                  <a:prstClr val="black"/>
                </a:solidFill>
                <a:latin typeface="Calibri" panose="020F0502020204030204"/>
              </a:rPr>
              <a:pPr defTabSz="966612">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20957419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gone through a lot of information today. Here are some steps you can take after attending today’s webinar.</a:t>
            </a:r>
          </a:p>
          <a:p>
            <a:endParaRPr lang="en-US" dirty="0"/>
          </a:p>
          <a:p>
            <a:r>
              <a:rPr lang="en-US" dirty="0"/>
              <a:t>You can log on to calstrs.com/calculators. You have the ability to create an estimate that shows the impact of electing an option.</a:t>
            </a:r>
          </a:p>
          <a:p>
            <a:endParaRPr lang="en-US" dirty="0"/>
          </a:p>
          <a:p>
            <a:r>
              <a:rPr lang="en-US" dirty="0"/>
              <a:t>Talk to a financial advisor. Get help looking at your retirement income wholistically to decide if electing an option is right for you.</a:t>
            </a:r>
          </a:p>
          <a:p>
            <a:endParaRPr lang="en-US" dirty="0"/>
          </a:p>
          <a:p>
            <a:r>
              <a:rPr lang="en-US" dirty="0"/>
              <a:t>Once you’ve decided to take that step, you can log on to your myCalSTRS account and submit the required forms.</a:t>
            </a:r>
          </a:p>
          <a:p>
            <a:endParaRPr lang="en-US" dirty="0"/>
          </a:p>
          <a:p>
            <a:r>
              <a:rPr lang="en-US" dirty="0"/>
              <a:t>Finally, if you haven’t done so recently, we recommend you review and update your one-time death benefit recipient. This can also be done in your myCalSTRS account.</a:t>
            </a:r>
          </a:p>
          <a:p>
            <a:endParaRPr lang="en-US"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61</a:t>
            </a:fld>
            <a:endParaRPr lang="en-US"/>
          </a:p>
        </p:txBody>
      </p:sp>
    </p:spTree>
    <p:extLst>
      <p:ext uri="{BB962C8B-B14F-4D97-AF65-F5344CB8AC3E}">
        <p14:creationId xmlns:p14="http://schemas.microsoft.com/office/powerpoint/2010/main" val="1049183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more information, we have several online resources. </a:t>
            </a:r>
          </a:p>
          <a:p>
            <a:endParaRPr lang="en-US" dirty="0"/>
          </a:p>
          <a:p>
            <a:r>
              <a:rPr lang="en-US" dirty="0"/>
              <a:t>You can schedule a benefits planning sessions</a:t>
            </a:r>
          </a:p>
          <a:p>
            <a:endParaRPr lang="en-US" dirty="0"/>
          </a:p>
          <a:p>
            <a:r>
              <a:rPr lang="en-US" dirty="0"/>
              <a:t>We also have a 3–part workshop or webinar financial awareness series that really focuses on financial literacy at different stages of your career.</a:t>
            </a:r>
          </a:p>
          <a:p>
            <a:endParaRPr lang="en-US" dirty="0"/>
          </a:p>
          <a:p>
            <a:r>
              <a:rPr lang="en-US" b="1" dirty="0"/>
              <a:t>Click</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defTabSz="966612">
              <a:defRPr/>
            </a:pPr>
            <a:fld id="{193EBA6D-DAAF-479E-AD32-04A45BD5715A}" type="slidenum">
              <a:rPr lang="en-US">
                <a:solidFill>
                  <a:prstClr val="black"/>
                </a:solidFill>
                <a:latin typeface="Calibri" panose="020F0502020204030204"/>
              </a:rPr>
              <a:pPr defTabSz="966612">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7206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pPr defTabSz="966612">
              <a:defRPr/>
            </a:pPr>
            <a:fld id="{138F5603-74C4-E742-BD88-2534A6282AF8}" type="slidenum">
              <a:rPr lang="en-US">
                <a:solidFill>
                  <a:prstClr val="black"/>
                </a:solidFill>
                <a:latin typeface="Calibri" panose="020F0502020204030204"/>
              </a:rPr>
              <a:pPr defTabSz="966612">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875213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coverage type you are under mainly depends on the date you became a member.</a:t>
            </a:r>
          </a:p>
          <a:p>
            <a:endParaRPr lang="en-US" dirty="0"/>
          </a:p>
          <a:p>
            <a:r>
              <a:rPr lang="en-US" b="1" dirty="0"/>
              <a:t>Click.</a:t>
            </a:r>
          </a:p>
          <a:p>
            <a:endParaRPr lang="en-US" b="1" dirty="0"/>
          </a:p>
          <a:p>
            <a:r>
              <a:rPr lang="en-US" b="0" dirty="0"/>
              <a:t>We have 2 types of coverages, the first is Coverage A</a:t>
            </a:r>
          </a:p>
          <a:p>
            <a:endParaRPr lang="en-US" b="0" dirty="0"/>
          </a:p>
          <a:p>
            <a:r>
              <a:rPr lang="en-US" b="0" dirty="0"/>
              <a:t>If you became a member on or before October 15, 1992, then you were automatically given this coverage. At the time, it was all CalSTRS had to offer.</a:t>
            </a:r>
          </a:p>
          <a:p>
            <a:endParaRPr lang="en-US" b="0" dirty="0"/>
          </a:p>
          <a:p>
            <a:r>
              <a:rPr lang="en-US" b="0" dirty="0"/>
              <a:t>For more information, we have attached information sheets for both types of coverage on the page where you registered for this webinar.</a:t>
            </a:r>
          </a:p>
          <a:p>
            <a:endParaRPr lang="en-US" b="0" dirty="0"/>
          </a:p>
          <a:p>
            <a:r>
              <a:rPr lang="en-US" b="1" dirty="0"/>
              <a:t>Click.</a:t>
            </a:r>
            <a:endParaRPr lang="en-US" b="0" dirty="0"/>
          </a:p>
          <a:p>
            <a:endParaRPr lang="en-US" b="0" dirty="0"/>
          </a:p>
          <a:p>
            <a:r>
              <a:rPr lang="en-US" b="0" dirty="0"/>
              <a:t>Then in 1992, we introduced our 2</a:t>
            </a:r>
            <a:r>
              <a:rPr lang="en-US" b="0" baseline="30000" dirty="0"/>
              <a:t>nd</a:t>
            </a:r>
            <a:r>
              <a:rPr lang="en-US" b="0" dirty="0"/>
              <a:t> coverage, Coverage B.</a:t>
            </a:r>
          </a:p>
          <a:p>
            <a:endParaRPr lang="en-US" b="0" dirty="0"/>
          </a:p>
          <a:p>
            <a:r>
              <a:rPr lang="en-US" b="0" dirty="0"/>
              <a:t>If you became a member after October 15, 1992, you were automatically given Coverage B.</a:t>
            </a:r>
          </a:p>
          <a:p>
            <a:endParaRPr lang="en-US" b="0" dirty="0"/>
          </a:p>
          <a:p>
            <a:r>
              <a:rPr lang="en-US" b="0" dirty="0"/>
              <a:t>When Coverage B was introduced, all existing members were given a one-time opportunity, until March 1993, to elect to change from Coverage A to Coverage B. If no response was received, you were left under Coverage A.</a:t>
            </a:r>
          </a:p>
          <a:p>
            <a:endParaRPr lang="en-US" b="0" dirty="0"/>
          </a:p>
          <a:p>
            <a:r>
              <a:rPr lang="en-US" b="0" dirty="0"/>
              <a:t>If you aren’t sure which coverage you have, you can always log on to your myCalSTRS account and check on your Retirement Progress Report. Not only does it give you your coverage type, it also gives a brief summary of the benefits.</a:t>
            </a:r>
          </a:p>
          <a:p>
            <a:endParaRPr lang="en-US" b="0" dirty="0"/>
          </a:p>
          <a:p>
            <a:r>
              <a:rPr lang="en-US" b="0" dirty="0"/>
              <a:t>Also, now that you know your Coverage type, you can be sure to download the correct coverage sheet from the webinar’s webpage on calstrs.com</a:t>
            </a:r>
          </a:p>
          <a:p>
            <a:endParaRPr lang="en-US" b="0" dirty="0"/>
          </a:p>
          <a:p>
            <a:r>
              <a:rPr lang="en-US" b="1" dirty="0"/>
              <a:t>Click.</a:t>
            </a:r>
          </a:p>
          <a:p>
            <a:endParaRPr lang="en-US" b="1" dirty="0"/>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7</a:t>
            </a:fld>
            <a:endParaRPr lang="en-US"/>
          </a:p>
        </p:txBody>
      </p:sp>
    </p:spTree>
    <p:extLst>
      <p:ext uri="{BB962C8B-B14F-4D97-AF65-F5344CB8AC3E}">
        <p14:creationId xmlns:p14="http://schemas.microsoft.com/office/powerpoint/2010/main" val="273510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didn’t download this yet, remember to grab the coverage sheet that corresponds with YOUR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the coverage sheet I referred to earlier, you can find a summary of disability benefits on page 1 of the document.</a:t>
            </a:r>
          </a:p>
          <a:p>
            <a:endParaRPr lang="en-US" b="1" dirty="0"/>
          </a:p>
        </p:txBody>
      </p:sp>
      <p:sp>
        <p:nvSpPr>
          <p:cNvPr id="4" name="Slide Number Placeholder 3"/>
          <p:cNvSpPr>
            <a:spLocks noGrp="1"/>
          </p:cNvSpPr>
          <p:nvPr>
            <p:ph type="sldNum" sz="quarter" idx="5"/>
          </p:nvPr>
        </p:nvSpPr>
        <p:spPr/>
        <p:txBody>
          <a:bodyPr/>
          <a:lstStyle/>
          <a:p>
            <a:fld id="{62DDCCC8-0895-4A2A-BC24-4960F9D0ED1C}" type="slidenum">
              <a:rPr lang="en-US" smtClean="0"/>
              <a:t>8</a:t>
            </a:fld>
            <a:endParaRPr lang="en-US"/>
          </a:p>
        </p:txBody>
      </p:sp>
    </p:spTree>
    <p:extLst>
      <p:ext uri="{BB962C8B-B14F-4D97-AF65-F5344CB8AC3E}">
        <p14:creationId xmlns:p14="http://schemas.microsoft.com/office/powerpoint/2010/main" val="4057021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a benefit to be payable, both you and your survivor have to meet certain criteria.</a:t>
            </a:r>
          </a:p>
          <a:p>
            <a:endParaRPr lang="en-US" dirty="0"/>
          </a:p>
          <a:p>
            <a:r>
              <a:rPr lang="en-US" b="1" dirty="0"/>
              <a:t>Click.</a:t>
            </a:r>
          </a:p>
          <a:p>
            <a:endParaRPr lang="en-US" b="1" dirty="0"/>
          </a:p>
          <a:p>
            <a:r>
              <a:rPr lang="en-US" dirty="0"/>
              <a:t>For CalSTRS to pay this benefit, you, the member, must have earned at least one year of service credit, and your death must have occurred while performing creditable service. There are other time periods considered eligible, please check our member handbook for more information.</a:t>
            </a:r>
          </a:p>
          <a:p>
            <a:endParaRPr lang="en-US" b="0" dirty="0"/>
          </a:p>
          <a:p>
            <a:r>
              <a:rPr lang="en-US" b="1" dirty="0"/>
              <a:t>Click.</a:t>
            </a:r>
          </a:p>
          <a:p>
            <a:endParaRPr lang="en-US" b="1" dirty="0"/>
          </a:p>
          <a:p>
            <a:r>
              <a:rPr lang="en-US" b="0" dirty="0"/>
              <a:t>For your survivor to be eligible to receive a survivor benefit, they must either be your spouse or registered domestic partner OR a financially dependent child. As you can see, the age limit is different depending on which coverage you have. Also, if you have financially dependent parents, they would be protected under coverage A only.</a:t>
            </a:r>
          </a:p>
          <a:p>
            <a:endParaRPr lang="en-US" b="0" dirty="0"/>
          </a:p>
          <a:p>
            <a:r>
              <a:rPr lang="en-US" b="1" dirty="0"/>
              <a:t>Click.</a:t>
            </a:r>
          </a:p>
          <a:p>
            <a:endParaRPr lang="en-US" b="1" dirty="0"/>
          </a:p>
        </p:txBody>
      </p:sp>
      <p:sp>
        <p:nvSpPr>
          <p:cNvPr id="4" name="Slide Number Placeholder 3"/>
          <p:cNvSpPr>
            <a:spLocks noGrp="1"/>
          </p:cNvSpPr>
          <p:nvPr>
            <p:ph type="sldNum" sz="quarter" idx="10"/>
          </p:nvPr>
        </p:nvSpPr>
        <p:spPr/>
        <p:txBody>
          <a:bodyPr/>
          <a:lstStyle/>
          <a:p>
            <a:pPr>
              <a:defRPr/>
            </a:pPr>
            <a:fld id="{121D57E4-282D-466A-8E6D-570F2B483434}" type="slidenum">
              <a:rPr lang="en-US" smtClean="0"/>
              <a:pPr>
                <a:defRPr/>
              </a:pPr>
              <a:t>9</a:t>
            </a:fld>
            <a:endParaRPr lang="en-US" dirty="0"/>
          </a:p>
        </p:txBody>
      </p:sp>
    </p:spTree>
    <p:extLst>
      <p:ext uri="{BB962C8B-B14F-4D97-AF65-F5344CB8AC3E}">
        <p14:creationId xmlns:p14="http://schemas.microsoft.com/office/powerpoint/2010/main" val="78814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CFF665-8CEF-48DB-B4ED-5F61650C4384}"/>
              </a:ext>
            </a:extLst>
          </p:cNvPr>
          <p:cNvSpPr/>
          <p:nvPr userDrawn="1"/>
        </p:nvSpPr>
        <p:spPr>
          <a:xfrm>
            <a:off x="0" y="0"/>
            <a:ext cx="12192000" cy="6858000"/>
          </a:xfrm>
          <a:prstGeom prst="rect">
            <a:avLst/>
          </a:prstGeom>
          <a:solidFill>
            <a:schemeClr val="bg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63D0A74-1A58-4DE4-8FE9-E0F174F4E146}"/>
              </a:ext>
            </a:extLst>
          </p:cNvPr>
          <p:cNvSpPr>
            <a:spLocks noGrp="1"/>
          </p:cNvSpPr>
          <p:nvPr>
            <p:ph type="title"/>
          </p:nvPr>
        </p:nvSpPr>
        <p:spPr>
          <a:xfrm>
            <a:off x="1141413" y="609600"/>
            <a:ext cx="9905998" cy="1905000"/>
          </a:xfrm>
        </p:spPr>
        <p:txBody>
          <a:bodyPr/>
          <a:lstStyle>
            <a:lvl1pPr>
              <a:defRPr>
                <a:solidFill>
                  <a:schemeClr val="bg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F3C60BE3-F52E-4B19-ADFB-D1649284AA38}"/>
              </a:ext>
            </a:extLst>
          </p:cNvPr>
          <p:cNvSpPr>
            <a:spLocks noGrp="1"/>
          </p:cNvSpPr>
          <p:nvPr>
            <p:ph sz="half" idx="1"/>
          </p:nvPr>
        </p:nvSpPr>
        <p:spPr>
          <a:xfrm>
            <a:off x="1141412" y="2666999"/>
            <a:ext cx="4876800" cy="31242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CF118AA9-37EB-46A1-8FE5-9DBE9269CD8F}"/>
              </a:ext>
            </a:extLst>
          </p:cNvPr>
          <p:cNvSpPr>
            <a:spLocks noGrp="1"/>
          </p:cNvSpPr>
          <p:nvPr>
            <p:ph sz="half" idx="2"/>
          </p:nvPr>
        </p:nvSpPr>
        <p:spPr>
          <a:xfrm>
            <a:off x="6170612" y="2667000"/>
            <a:ext cx="4876800" cy="3124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542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print">
            <a:alphaModFix amt="90000"/>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CFF665-8CEF-48DB-B4ED-5F61650C4384}"/>
              </a:ext>
            </a:extLst>
          </p:cNvPr>
          <p:cNvSpPr/>
          <p:nvPr userDrawn="1"/>
        </p:nvSpPr>
        <p:spPr>
          <a:xfrm>
            <a:off x="0" y="0"/>
            <a:ext cx="12192000" cy="6858000"/>
          </a:xfrm>
          <a:prstGeom prst="rect">
            <a:avLst/>
          </a:prstGeom>
          <a:solidFill>
            <a:srgbClr val="9DD6C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07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CFF665-8CEF-48DB-B4ED-5F61650C4384}"/>
              </a:ext>
            </a:extLst>
          </p:cNvPr>
          <p:cNvSpPr/>
          <p:nvPr userDrawn="1"/>
        </p:nvSpPr>
        <p:spPr>
          <a:xfrm>
            <a:off x="0" y="0"/>
            <a:ext cx="12192000" cy="6858000"/>
          </a:xfrm>
          <a:prstGeom prst="rect">
            <a:avLst/>
          </a:prstGeom>
          <a:solidFill>
            <a:srgbClr val="9DD6C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459B0E9-C700-43AB-BBFD-89C70CAF3C5F}"/>
              </a:ext>
            </a:extLst>
          </p:cNvPr>
          <p:cNvSpPr>
            <a:spLocks noGrp="1"/>
          </p:cNvSpPr>
          <p:nvPr>
            <p:ph type="title"/>
          </p:nvPr>
        </p:nvSpPr>
        <p:spPr>
          <a:xfrm>
            <a:off x="1141413" y="609600"/>
            <a:ext cx="9905998" cy="1905000"/>
          </a:xfrm>
        </p:spPr>
        <p:txBody>
          <a:bodyPr/>
          <a:lstStyle/>
          <a:p>
            <a:r>
              <a:rPr lang="en-US" dirty="0"/>
              <a:t>Click to edit Master title style</a:t>
            </a:r>
          </a:p>
        </p:txBody>
      </p:sp>
      <p:sp>
        <p:nvSpPr>
          <p:cNvPr id="5" name="Content Placeholder 2">
            <a:extLst>
              <a:ext uri="{FF2B5EF4-FFF2-40B4-BE49-F238E27FC236}">
                <a16:creationId xmlns:a16="http://schemas.microsoft.com/office/drawing/2014/main" id="{6DD422A1-81B3-492F-8BBF-32724C8FB959}"/>
              </a:ext>
            </a:extLst>
          </p:cNvPr>
          <p:cNvSpPr>
            <a:spLocks noGrp="1"/>
          </p:cNvSpPr>
          <p:nvPr>
            <p:ph idx="1"/>
          </p:nvPr>
        </p:nvSpPr>
        <p:spPr>
          <a:xfrm>
            <a:off x="1141413" y="2666999"/>
            <a:ext cx="9905998" cy="312420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19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CFF665-8CEF-48DB-B4ED-5F61650C4384}"/>
              </a:ext>
            </a:extLst>
          </p:cNvPr>
          <p:cNvSpPr/>
          <p:nvPr userDrawn="1"/>
        </p:nvSpPr>
        <p:spPr>
          <a:xfrm>
            <a:off x="0" y="0"/>
            <a:ext cx="12192000" cy="6858000"/>
          </a:xfrm>
          <a:prstGeom prst="rect">
            <a:avLst/>
          </a:prstGeom>
          <a:solidFill>
            <a:srgbClr val="9DD6C5">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A33254F-A9C5-4960-9938-610005FB0379}"/>
              </a:ext>
            </a:extLst>
          </p:cNvPr>
          <p:cNvSpPr>
            <a:spLocks noGrp="1"/>
          </p:cNvSpPr>
          <p:nvPr>
            <p:ph type="title"/>
          </p:nvPr>
        </p:nvSpPr>
        <p:spPr>
          <a:xfrm>
            <a:off x="1141413" y="609600"/>
            <a:ext cx="9905998" cy="1905000"/>
          </a:xfrm>
        </p:spPr>
        <p:txBody>
          <a:bodyPr/>
          <a:lstStyle>
            <a:lvl1pPr>
              <a:defRPr>
                <a:solidFill>
                  <a:schemeClr val="tx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CFA3D1BF-02D8-4DC6-BC4E-3479A22807E1}"/>
              </a:ext>
            </a:extLst>
          </p:cNvPr>
          <p:cNvSpPr>
            <a:spLocks noGrp="1"/>
          </p:cNvSpPr>
          <p:nvPr>
            <p:ph sz="half" idx="1"/>
          </p:nvPr>
        </p:nvSpPr>
        <p:spPr>
          <a:xfrm>
            <a:off x="1141412" y="2666999"/>
            <a:ext cx="4876800" cy="3124201"/>
          </a:xfrm>
        </p:spPr>
        <p:txBody>
          <a:bodyPr>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endParaRPr lang="en-US" dirty="0"/>
          </a:p>
        </p:txBody>
      </p:sp>
      <p:sp>
        <p:nvSpPr>
          <p:cNvPr id="8" name="Content Placeholder 3">
            <a:extLst>
              <a:ext uri="{FF2B5EF4-FFF2-40B4-BE49-F238E27FC236}">
                <a16:creationId xmlns:a16="http://schemas.microsoft.com/office/drawing/2014/main" id="{B7A98662-3F33-420F-AEC9-53C16153827A}"/>
              </a:ext>
            </a:extLst>
          </p:cNvPr>
          <p:cNvSpPr>
            <a:spLocks noGrp="1"/>
          </p:cNvSpPr>
          <p:nvPr>
            <p:ph sz="half" idx="2"/>
          </p:nvPr>
        </p:nvSpPr>
        <p:spPr>
          <a:xfrm>
            <a:off x="6170612" y="2667000"/>
            <a:ext cx="4876800" cy="3124200"/>
          </a:xfrm>
        </p:spPr>
        <p:txBody>
          <a:bodyPr>
            <a:normAutofit/>
          </a:bodyPr>
          <a:lstStyle>
            <a:lvl1pPr>
              <a:defRPr sz="24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marL="1828800" indent="0">
              <a:buNone/>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103783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A7E96-DB3D-463A-B79F-11E9BA79CCB5}"/>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AF4B577-FFB0-40B0-BF7D-485B8F63568D}"/>
              </a:ext>
            </a:extLst>
          </p:cNvPr>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4" name="Text Placeholder 2">
            <a:extLst>
              <a:ext uri="{FF2B5EF4-FFF2-40B4-BE49-F238E27FC236}">
                <a16:creationId xmlns:a16="http://schemas.microsoft.com/office/drawing/2014/main" id="{81918BA5-7758-4908-BD85-B14895A5F756}"/>
              </a:ext>
            </a:extLst>
          </p:cNvPr>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2192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AFC4F38-6849-4DAF-87C2-C06DA0B3B2A2}"/>
              </a:ext>
            </a:extLst>
          </p:cNvPr>
          <p:cNvSpPr>
            <a:spLocks noGrp="1"/>
          </p:cNvSpPr>
          <p:nvPr>
            <p:ph sz="quarter" idx="10"/>
          </p:nvPr>
        </p:nvSpPr>
        <p:spPr>
          <a:xfrm>
            <a:off x="2636838" y="0"/>
            <a:ext cx="9555162"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FBCA7E96-DB3D-463A-B79F-11E9BA79CCB5}"/>
              </a:ext>
            </a:extLst>
          </p:cNvPr>
          <p:cNvSpPr/>
          <p:nvPr userDrawn="1"/>
        </p:nvSpPr>
        <p:spPr>
          <a:xfrm>
            <a:off x="-88900" y="-139700"/>
            <a:ext cx="12534900" cy="7239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2">
            <a:extLst>
              <a:ext uri="{FF2B5EF4-FFF2-40B4-BE49-F238E27FC236}">
                <a16:creationId xmlns:a16="http://schemas.microsoft.com/office/drawing/2014/main" id="{1D30A02A-17BF-438A-9130-1E3873420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E1418794-BA85-4FB4-B747-8E81C482598A}"/>
              </a:ext>
            </a:extLst>
          </p:cNvPr>
          <p:cNvSpPr>
            <a:spLocks noGrp="1"/>
          </p:cNvSpPr>
          <p:nvPr>
            <p:ph type="title"/>
          </p:nvPr>
        </p:nvSpPr>
        <p:spPr>
          <a:xfrm>
            <a:off x="1141413" y="609600"/>
            <a:ext cx="9905998" cy="1905000"/>
          </a:xfrm>
        </p:spPr>
        <p:txBody>
          <a:bodyPr/>
          <a:lstStyle/>
          <a:p>
            <a:r>
              <a:rPr lang="en-US" dirty="0"/>
              <a:t>Click to edit Master title style</a:t>
            </a:r>
          </a:p>
        </p:txBody>
      </p:sp>
      <p:sp>
        <p:nvSpPr>
          <p:cNvPr id="14" name="Content Placeholder 2">
            <a:extLst>
              <a:ext uri="{FF2B5EF4-FFF2-40B4-BE49-F238E27FC236}">
                <a16:creationId xmlns:a16="http://schemas.microsoft.com/office/drawing/2014/main" id="{6F6A46D8-6CAC-47B8-8DE8-2C78DF53EF71}"/>
              </a:ext>
            </a:extLst>
          </p:cNvPr>
          <p:cNvSpPr>
            <a:spLocks noGrp="1"/>
          </p:cNvSpPr>
          <p:nvPr>
            <p:ph sz="half" idx="1"/>
          </p:nvPr>
        </p:nvSpPr>
        <p:spPr>
          <a:xfrm>
            <a:off x="1141412" y="2666998"/>
            <a:ext cx="4876800" cy="35814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123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0120-A4CD-49C8-96DD-720F335106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6DB33D-E03A-4DD6-AC78-5EB99E2BD39A}"/>
              </a:ext>
            </a:extLst>
          </p:cNvPr>
          <p:cNvSpPr>
            <a:spLocks noGrp="1"/>
          </p:cNvSpPr>
          <p:nvPr>
            <p:ph type="dt" sz="half" idx="10"/>
          </p:nvPr>
        </p:nvSpPr>
        <p:spPr>
          <a:xfrm>
            <a:off x="838200" y="6356350"/>
            <a:ext cx="2743200" cy="365125"/>
          </a:xfrm>
          <a:prstGeom prst="rect">
            <a:avLst/>
          </a:prstGeom>
        </p:spPr>
        <p:txBody>
          <a:bodyPr/>
          <a:lstStyle/>
          <a:p>
            <a:fld id="{361AE9CE-08C9-44EB-B1A3-754F6B3181A0}" type="datetimeFigureOut">
              <a:rPr lang="en-US" smtClean="0"/>
              <a:t>9/27/2024</a:t>
            </a:fld>
            <a:endParaRPr lang="en-US"/>
          </a:p>
        </p:txBody>
      </p:sp>
      <p:sp>
        <p:nvSpPr>
          <p:cNvPr id="4" name="Footer Placeholder 3">
            <a:extLst>
              <a:ext uri="{FF2B5EF4-FFF2-40B4-BE49-F238E27FC236}">
                <a16:creationId xmlns:a16="http://schemas.microsoft.com/office/drawing/2014/main" id="{9DD11D79-21AD-463A-983F-824FB8104F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7EA64D6-CA77-4B66-AA52-2DB49C3CC72A}"/>
              </a:ext>
            </a:extLst>
          </p:cNvPr>
          <p:cNvSpPr>
            <a:spLocks noGrp="1"/>
          </p:cNvSpPr>
          <p:nvPr>
            <p:ph type="sldNum" sz="quarter" idx="12"/>
          </p:nvPr>
        </p:nvSpPr>
        <p:spPr>
          <a:xfrm>
            <a:off x="8610600" y="6356350"/>
            <a:ext cx="2743200" cy="365125"/>
          </a:xfrm>
          <a:prstGeom prst="rect">
            <a:avLst/>
          </a:prstGeom>
        </p:spPr>
        <p:txBody>
          <a:bodyPr/>
          <a:lstStyle/>
          <a:p>
            <a:fld id="{268068A2-9F1E-4101-ACCB-C56307CDCFE9}" type="slidenum">
              <a:rPr lang="en-US" smtClean="0"/>
              <a:t>‹#›</a:t>
            </a:fld>
            <a:endParaRPr lang="en-US"/>
          </a:p>
        </p:txBody>
      </p:sp>
    </p:spTree>
    <p:extLst>
      <p:ext uri="{BB962C8B-B14F-4D97-AF65-F5344CB8AC3E}">
        <p14:creationId xmlns:p14="http://schemas.microsoft.com/office/powerpoint/2010/main" val="2540929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855E19-C6D6-F62B-4837-7162A6F1DF9C}"/>
              </a:ext>
            </a:extLst>
          </p:cNvPr>
          <p:cNvSpPr/>
          <p:nvPr userDrawn="1"/>
        </p:nvSpPr>
        <p:spPr>
          <a:xfrm>
            <a:off x="0" y="0"/>
            <a:ext cx="12192000" cy="6858000"/>
          </a:xfrm>
          <a:prstGeom prst="rect">
            <a:avLst/>
          </a:prstGeom>
          <a:solidFill>
            <a:srgbClr val="419D81">
              <a:alpha val="79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16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A025-8D99-8A40-A5A3-9E47905568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83831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alphaModFix amt="90000"/>
            <a:lum/>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4B50526-0CED-4C94-8D72-F4C4899F9BFC}"/>
              </a:ext>
            </a:extLst>
          </p:cNvPr>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14F41A77-7105-4647-A5FD-67108D7E6C5B}"/>
              </a:ext>
            </a:extLst>
          </p:cNvPr>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429303"/>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7" r:id="rId3"/>
    <p:sldLayoutId id="2147483669" r:id="rId4"/>
    <p:sldLayoutId id="2147483663" r:id="rId5"/>
    <p:sldLayoutId id="2147483668" r:id="rId6"/>
    <p:sldLayoutId id="2147483654" r:id="rId7"/>
    <p:sldLayoutId id="2147483655" r:id="rId8"/>
    <p:sldLayoutId id="2147483666"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59.xml"/><Relationship Id="rId7" Type="http://schemas.openxmlformats.org/officeDocument/2006/relationships/image" Target="../media/image27.png"/><Relationship Id="rId2" Type="http://schemas.openxmlformats.org/officeDocument/2006/relationships/slideLayout" Target="../slideLayouts/slideLayout9.xml"/><Relationship Id="rId1" Type="http://schemas.openxmlformats.org/officeDocument/2006/relationships/tags" Target="../tags/tag45.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30.svg"/><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46.xml"/><Relationship Id="rId5" Type="http://schemas.microsoft.com/office/2007/relationships/hdphoto" Target="../media/hdphoto4.wdp"/><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2.xml"/><Relationship Id="rId7" Type="http://schemas.openxmlformats.org/officeDocument/2006/relationships/image" Target="../media/image35.sv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xml"/><Relationship Id="rId1" Type="http://schemas.openxmlformats.org/officeDocument/2006/relationships/tags" Target="../tags/tag48.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mily having fun">
            <a:extLst>
              <a:ext uri="{FF2B5EF4-FFF2-40B4-BE49-F238E27FC236}">
                <a16:creationId xmlns:a16="http://schemas.microsoft.com/office/drawing/2014/main" id="{59E7544C-0B5D-B644-AB20-64974B0A7C54}"/>
              </a:ext>
            </a:extLst>
          </p:cNvPr>
          <p:cNvPicPr>
            <a:picLocks noChangeAspect="1"/>
          </p:cNvPicPr>
          <p:nvPr/>
        </p:nvPicPr>
        <p:blipFill rotWithShape="1">
          <a:blip r:embed="rId4">
            <a:extLst>
              <a:ext uri="{28A0092B-C50C-407E-A947-70E740481C1C}">
                <a14:useLocalDpi xmlns:a14="http://schemas.microsoft.com/office/drawing/2010/main"/>
              </a:ext>
            </a:extLst>
          </a:blip>
          <a:srcRect l="-3" t="16620" r="10239" b="7640"/>
          <a:stretch/>
        </p:blipFill>
        <p:spPr>
          <a:xfrm>
            <a:off x="-1" y="0"/>
            <a:ext cx="12192000" cy="6858000"/>
          </a:xfrm>
          <a:prstGeom prst="rect">
            <a:avLst/>
          </a:prstGeom>
        </p:spPr>
      </p:pic>
      <p:pic>
        <p:nvPicPr>
          <p:cNvPr id="5" name="Picture 4" descr="Shape, arrow&#10;&#10;Description automatically generated">
            <a:extLst>
              <a:ext uri="{FF2B5EF4-FFF2-40B4-BE49-F238E27FC236}">
                <a16:creationId xmlns:a16="http://schemas.microsoft.com/office/drawing/2014/main" id="{7F90B34E-4608-4089-A517-5F7B9D0E32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988" b="9592"/>
          <a:stretch/>
        </p:blipFill>
        <p:spPr>
          <a:xfrm>
            <a:off x="-1" y="657824"/>
            <a:ext cx="8242661" cy="6200176"/>
          </a:xfrm>
          <a:prstGeom prst="rect">
            <a:avLst/>
          </a:prstGeom>
        </p:spPr>
      </p:pic>
      <p:pic>
        <p:nvPicPr>
          <p:cNvPr id="10" name="Picture 9">
            <a:extLst>
              <a:ext uri="{FF2B5EF4-FFF2-40B4-BE49-F238E27FC236}">
                <a16:creationId xmlns:a16="http://schemas.microsoft.com/office/drawing/2014/main" id="{79F03DBD-5E3F-ED46-9039-8344FEEBEA0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50820" y="4002278"/>
            <a:ext cx="1918059" cy="505534"/>
          </a:xfrm>
          <a:prstGeom prst="rect">
            <a:avLst/>
          </a:prstGeom>
          <a:noFill/>
        </p:spPr>
      </p:pic>
      <p:sp>
        <p:nvSpPr>
          <p:cNvPr id="7" name="TextBox 6">
            <a:extLst>
              <a:ext uri="{FF2B5EF4-FFF2-40B4-BE49-F238E27FC236}">
                <a16:creationId xmlns:a16="http://schemas.microsoft.com/office/drawing/2014/main" id="{54115AC6-0176-7441-A977-3D7AAA8F0A2B}"/>
              </a:ext>
            </a:extLst>
          </p:cNvPr>
          <p:cNvSpPr txBox="1"/>
          <p:nvPr/>
        </p:nvSpPr>
        <p:spPr>
          <a:xfrm>
            <a:off x="189413" y="5056449"/>
            <a:ext cx="5486401" cy="1569660"/>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Protecting Your Loved Ones</a:t>
            </a:r>
          </a:p>
        </p:txBody>
      </p:sp>
      <p:cxnSp>
        <p:nvCxnSpPr>
          <p:cNvPr id="13" name="Straight Connector 12">
            <a:extLst>
              <a:ext uri="{FF2B5EF4-FFF2-40B4-BE49-F238E27FC236}">
                <a16:creationId xmlns:a16="http://schemas.microsoft.com/office/drawing/2014/main" id="{5A93B0A1-BCCF-4F82-BC8D-75432B5F8485}"/>
              </a:ext>
            </a:extLst>
          </p:cNvPr>
          <p:cNvCxnSpPr/>
          <p:nvPr/>
        </p:nvCxnSpPr>
        <p:spPr>
          <a:xfrm>
            <a:off x="-1" y="1238250"/>
            <a:ext cx="7372351" cy="56527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2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53357" y="412260"/>
            <a:ext cx="9677400" cy="1097281"/>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Survivor benefit </a:t>
            </a:r>
            <a:r>
              <a:rPr lang="en-US" sz="3800" b="1" dirty="0">
                <a:effectLst>
                  <a:outerShdw blurRad="38100" dist="38100" dir="2700000" algn="tl">
                    <a:srgbClr val="000000">
                      <a:alpha val="43137"/>
                    </a:srgbClr>
                  </a:outerShdw>
                </a:effectLst>
              </a:rPr>
              <a:t>p</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ayments</a:t>
            </a:r>
          </a:p>
        </p:txBody>
      </p:sp>
      <p:sp>
        <p:nvSpPr>
          <p:cNvPr id="21" name="Right Arrow 3">
            <a:extLst>
              <a:ext uri="{FF2B5EF4-FFF2-40B4-BE49-F238E27FC236}">
                <a16:creationId xmlns:a16="http://schemas.microsoft.com/office/drawing/2014/main" id="{3C4EA87B-FCD9-4B4B-8E31-88C726C6F8D0}"/>
              </a:ext>
            </a:extLst>
          </p:cNvPr>
          <p:cNvSpPr/>
          <p:nvPr/>
        </p:nvSpPr>
        <p:spPr>
          <a:xfrm rot="5400000">
            <a:off x="7698608" y="2426223"/>
            <a:ext cx="2624514" cy="2257519"/>
          </a:xfrm>
          <a:prstGeom prst="rightArrow">
            <a:avLst/>
          </a:prstGeom>
          <a:solidFill>
            <a:schemeClr val="bg1">
              <a:lumMod val="85000"/>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Right Arrow 3">
            <a:extLst>
              <a:ext uri="{FF2B5EF4-FFF2-40B4-BE49-F238E27FC236}">
                <a16:creationId xmlns:a16="http://schemas.microsoft.com/office/drawing/2014/main" id="{02BE8A4A-A4D2-4BF6-8C2A-3A034199A33D}"/>
              </a:ext>
            </a:extLst>
          </p:cNvPr>
          <p:cNvSpPr/>
          <p:nvPr/>
        </p:nvSpPr>
        <p:spPr>
          <a:xfrm rot="5400000">
            <a:off x="2511336" y="2426224"/>
            <a:ext cx="2624514" cy="2257519"/>
          </a:xfrm>
          <a:prstGeom prst="rightArrow">
            <a:avLst/>
          </a:prstGeom>
          <a:solidFill>
            <a:schemeClr val="bg1">
              <a:lumMod val="85000"/>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p:cNvSpPr/>
          <p:nvPr/>
        </p:nvSpPr>
        <p:spPr bwMode="auto">
          <a:xfrm>
            <a:off x="2759090" y="1692322"/>
            <a:ext cx="2129008" cy="91440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Surviving spouse</a:t>
            </a:r>
          </a:p>
        </p:txBody>
      </p:sp>
      <p:sp>
        <p:nvSpPr>
          <p:cNvPr id="9" name="Rounded Rectangle 4"/>
          <p:cNvSpPr/>
          <p:nvPr/>
        </p:nvSpPr>
        <p:spPr bwMode="auto">
          <a:xfrm>
            <a:off x="1480085" y="4950265"/>
            <a:ext cx="2286000" cy="109728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Lifetime monthly benefit</a:t>
            </a:r>
          </a:p>
        </p:txBody>
      </p:sp>
      <p:sp>
        <p:nvSpPr>
          <p:cNvPr id="11" name="Rounded Rectangle 4"/>
          <p:cNvSpPr/>
          <p:nvPr/>
        </p:nvSpPr>
        <p:spPr bwMode="auto">
          <a:xfrm>
            <a:off x="3881101" y="4942031"/>
            <a:ext cx="2286000" cy="109728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Return of account balance</a:t>
            </a:r>
          </a:p>
        </p:txBody>
      </p:sp>
      <p:sp>
        <p:nvSpPr>
          <p:cNvPr id="14" name="Freeform 13"/>
          <p:cNvSpPr/>
          <p:nvPr/>
        </p:nvSpPr>
        <p:spPr bwMode="auto">
          <a:xfrm>
            <a:off x="7946360" y="1692322"/>
            <a:ext cx="2129008" cy="91440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Surviving children</a:t>
            </a:r>
          </a:p>
        </p:txBody>
      </p:sp>
      <p:sp>
        <p:nvSpPr>
          <p:cNvPr id="17" name="Rounded Rectangle 4"/>
          <p:cNvSpPr/>
          <p:nvPr/>
        </p:nvSpPr>
        <p:spPr bwMode="auto">
          <a:xfrm>
            <a:off x="7309814" y="4950265"/>
            <a:ext cx="3402102" cy="1089046"/>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10% of final compensation per child up to 50%</a:t>
            </a:r>
          </a:p>
        </p:txBody>
      </p:sp>
    </p:spTree>
    <p:custDataLst>
      <p:tags r:id="rId1"/>
    </p:custDataLst>
    <p:extLst>
      <p:ext uri="{BB962C8B-B14F-4D97-AF65-F5344CB8AC3E}">
        <p14:creationId xmlns:p14="http://schemas.microsoft.com/office/powerpoint/2010/main" val="164340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34503" y="317990"/>
            <a:ext cx="9677400" cy="1325563"/>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no eligible survivors</a:t>
            </a:r>
          </a:p>
        </p:txBody>
      </p:sp>
      <p:sp>
        <p:nvSpPr>
          <p:cNvPr id="7" name="Bent-Up Arrow 6"/>
          <p:cNvSpPr/>
          <p:nvPr/>
        </p:nvSpPr>
        <p:spPr>
          <a:xfrm rot="5400000">
            <a:off x="3727800" y="2310606"/>
            <a:ext cx="1183263" cy="1296963"/>
          </a:xfrm>
          <a:prstGeom prst="bentUpArrow">
            <a:avLst>
              <a:gd name="adj1" fmla="val 32840"/>
              <a:gd name="adj2" fmla="val 25000"/>
              <a:gd name="adj3" fmla="val 35780"/>
            </a:avLst>
          </a:prstGeom>
          <a:solidFill>
            <a:schemeClr val="bg1">
              <a:lumMod val="85000"/>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Right Arrow 3"/>
          <p:cNvSpPr/>
          <p:nvPr/>
        </p:nvSpPr>
        <p:spPr>
          <a:xfrm rot="5400000">
            <a:off x="4740139" y="2937104"/>
            <a:ext cx="2624514" cy="2257519"/>
          </a:xfrm>
          <a:prstGeom prst="rightArrow">
            <a:avLst/>
          </a:prstGeom>
          <a:solidFill>
            <a:schemeClr val="bg1">
              <a:lumMod val="85000"/>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4"/>
          <p:cNvSpPr/>
          <p:nvPr/>
        </p:nvSpPr>
        <p:spPr>
          <a:xfrm>
            <a:off x="3033002" y="5387191"/>
            <a:ext cx="2696496" cy="1172127"/>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One-time death benefit recipient</a:t>
            </a:r>
          </a:p>
        </p:txBody>
      </p:sp>
      <p:sp>
        <p:nvSpPr>
          <p:cNvPr id="6" name="Freeform 5"/>
          <p:cNvSpPr/>
          <p:nvPr/>
        </p:nvSpPr>
        <p:spPr>
          <a:xfrm>
            <a:off x="3484643" y="1452883"/>
            <a:ext cx="1920240" cy="91457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No eligible survivors</a:t>
            </a:r>
          </a:p>
        </p:txBody>
      </p:sp>
      <p:sp>
        <p:nvSpPr>
          <p:cNvPr id="8" name="Freeform 7"/>
          <p:cNvSpPr/>
          <p:nvPr/>
        </p:nvSpPr>
        <p:spPr>
          <a:xfrm>
            <a:off x="4967914" y="2739382"/>
            <a:ext cx="2156093" cy="1112182"/>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Account balance</a:t>
            </a:r>
          </a:p>
        </p:txBody>
      </p:sp>
      <p:sp>
        <p:nvSpPr>
          <p:cNvPr id="16" name="Freeform 4">
            <a:extLst>
              <a:ext uri="{FF2B5EF4-FFF2-40B4-BE49-F238E27FC236}">
                <a16:creationId xmlns:a16="http://schemas.microsoft.com/office/drawing/2014/main" id="{C8466843-A498-4CBE-A5A5-1EC057CA5BAD}"/>
              </a:ext>
            </a:extLst>
          </p:cNvPr>
          <p:cNvSpPr/>
          <p:nvPr/>
        </p:nvSpPr>
        <p:spPr>
          <a:xfrm>
            <a:off x="6462502" y="5387191"/>
            <a:ext cx="2696496" cy="1172127"/>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Member’s estate</a:t>
            </a:r>
          </a:p>
        </p:txBody>
      </p:sp>
      <p:sp>
        <p:nvSpPr>
          <p:cNvPr id="2" name="TextBox 1">
            <a:extLst>
              <a:ext uri="{FF2B5EF4-FFF2-40B4-BE49-F238E27FC236}">
                <a16:creationId xmlns:a16="http://schemas.microsoft.com/office/drawing/2014/main" id="{19A3C91F-DDED-461B-99D3-E44B885D08E5}"/>
              </a:ext>
            </a:extLst>
          </p:cNvPr>
          <p:cNvSpPr txBox="1"/>
          <p:nvPr/>
        </p:nvSpPr>
        <p:spPr>
          <a:xfrm>
            <a:off x="5782917" y="5768942"/>
            <a:ext cx="636734" cy="408623"/>
          </a:xfrm>
          <a:prstGeom prst="roundRect">
            <a:avLst/>
          </a:prstGeom>
          <a:solidFill>
            <a:srgbClr val="C8C8C8"/>
          </a:solidFill>
          <a:ln>
            <a:noFill/>
          </a:ln>
          <a:effectLst>
            <a:outerShdw blurRad="50800" dist="38100" dir="2700000" algn="tl" rotWithShape="0">
              <a:prstClr val="black">
                <a:alpha val="40000"/>
              </a:prstClr>
            </a:outerShdw>
          </a:effectLst>
        </p:spPr>
        <p:txBody>
          <a:bodyPr wrap="square" rtlCol="0">
            <a:spAutoFit/>
          </a:bodyPr>
          <a:lstStyle/>
          <a:p>
            <a:pPr algn="ctr"/>
            <a:r>
              <a:rPr lang="en-US" dirty="0">
                <a:latin typeface="Arial" panose="020B0604020202020204" pitchFamily="34" charset="0"/>
                <a:cs typeface="Arial" panose="020B0604020202020204" pitchFamily="34" charset="0"/>
              </a:rPr>
              <a:t>OR</a:t>
            </a:r>
          </a:p>
        </p:txBody>
      </p:sp>
    </p:spTree>
    <p:custDataLst>
      <p:tags r:id="rId1"/>
    </p:custDataLst>
    <p:extLst>
      <p:ext uri="{BB962C8B-B14F-4D97-AF65-F5344CB8AC3E}">
        <p14:creationId xmlns:p14="http://schemas.microsoft.com/office/powerpoint/2010/main" val="5280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3" descr="Bearded man sitting on couch">
            <a:extLst>
              <a:ext uri="{FF2B5EF4-FFF2-40B4-BE49-F238E27FC236}">
                <a16:creationId xmlns:a16="http://schemas.microsoft.com/office/drawing/2014/main" id="{58CC0D5A-674F-4550-9EC1-981EA5632FC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492" r="23988" b="565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0922F73-0B71-8D2F-944A-CAC2D3405C9F}"/>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753357" y="412260"/>
            <a:ext cx="686263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survivor benefits</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871687"/>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Let’s assume:</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740748"/>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is an active member</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09809"/>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has no children</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4478870"/>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His fiancée, Rosa, is his one-time death benefit recipient</a:t>
            </a:r>
            <a:endParaRPr lang="en-US" sz="28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5530811"/>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dies before retirement with no option in effect</a:t>
            </a:r>
            <a:endParaRPr lang="en-US" sz="2800" dirty="0">
              <a:solidFill>
                <a:schemeClr val="tx1"/>
              </a:solidFill>
            </a:endParaRPr>
          </a:p>
        </p:txBody>
      </p:sp>
    </p:spTree>
    <p:custDataLst>
      <p:tags r:id="rId1"/>
    </p:custDataLst>
    <p:extLst>
      <p:ext uri="{BB962C8B-B14F-4D97-AF65-F5344CB8AC3E}">
        <p14:creationId xmlns:p14="http://schemas.microsoft.com/office/powerpoint/2010/main" val="4430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18" r="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a:extLst>
              <a:ext uri="{FF2B5EF4-FFF2-40B4-BE49-F238E27FC236}">
                <a16:creationId xmlns:a16="http://schemas.microsoft.com/office/drawing/2014/main" id="{2D80B98D-CE75-421B-8836-1F9621B4D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F5EBDA9-888B-0A7E-5FC8-FBD50A79E37C}"/>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753357" y="412260"/>
            <a:ext cx="686263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survivor benefits</a:t>
            </a:r>
          </a:p>
        </p:txBody>
      </p:sp>
      <p:sp>
        <p:nvSpPr>
          <p:cNvPr id="11" name="Bent-Up Arrow 6">
            <a:extLst>
              <a:ext uri="{FF2B5EF4-FFF2-40B4-BE49-F238E27FC236}">
                <a16:creationId xmlns:a16="http://schemas.microsoft.com/office/drawing/2014/main" id="{D58FF1C4-9953-46A2-A82D-101625810D2C}"/>
              </a:ext>
            </a:extLst>
          </p:cNvPr>
          <p:cNvSpPr/>
          <p:nvPr/>
        </p:nvSpPr>
        <p:spPr>
          <a:xfrm rot="5400000">
            <a:off x="1091019" y="2367264"/>
            <a:ext cx="1183263" cy="1296963"/>
          </a:xfrm>
          <a:prstGeom prst="bentUpArrow">
            <a:avLst>
              <a:gd name="adj1" fmla="val 32840"/>
              <a:gd name="adj2" fmla="val 25000"/>
              <a:gd name="adj3" fmla="val 35780"/>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ight Arrow 3">
            <a:extLst>
              <a:ext uri="{FF2B5EF4-FFF2-40B4-BE49-F238E27FC236}">
                <a16:creationId xmlns:a16="http://schemas.microsoft.com/office/drawing/2014/main" id="{698F41B5-6DA8-4A99-A07C-BECAEF0D3952}"/>
              </a:ext>
            </a:extLst>
          </p:cNvPr>
          <p:cNvSpPr/>
          <p:nvPr/>
        </p:nvSpPr>
        <p:spPr>
          <a:xfrm rot="5400000">
            <a:off x="2103358" y="2993762"/>
            <a:ext cx="2624514" cy="2257519"/>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Freeform 5">
            <a:extLst>
              <a:ext uri="{FF2B5EF4-FFF2-40B4-BE49-F238E27FC236}">
                <a16:creationId xmlns:a16="http://schemas.microsoft.com/office/drawing/2014/main" id="{5B1F85D5-8186-4770-B271-4620A9F7CC8F}"/>
              </a:ext>
            </a:extLst>
          </p:cNvPr>
          <p:cNvSpPr/>
          <p:nvPr/>
        </p:nvSpPr>
        <p:spPr>
          <a:xfrm>
            <a:off x="358588" y="1894465"/>
            <a:ext cx="1920240" cy="914573"/>
          </a:xfrm>
          <a:custGeom>
            <a:avLst/>
            <a:gdLst>
              <a:gd name="connsiteX0" fmla="*/ 0 w 1502125"/>
              <a:gd name="connsiteY0" fmla="*/ 144317 h 865884"/>
              <a:gd name="connsiteX1" fmla="*/ 144317 w 1502125"/>
              <a:gd name="connsiteY1" fmla="*/ 0 h 865884"/>
              <a:gd name="connsiteX2" fmla="*/ 1357808 w 1502125"/>
              <a:gd name="connsiteY2" fmla="*/ 0 h 865884"/>
              <a:gd name="connsiteX3" fmla="*/ 1502125 w 1502125"/>
              <a:gd name="connsiteY3" fmla="*/ 144317 h 865884"/>
              <a:gd name="connsiteX4" fmla="*/ 1502125 w 1502125"/>
              <a:gd name="connsiteY4" fmla="*/ 721567 h 865884"/>
              <a:gd name="connsiteX5" fmla="*/ 1357808 w 1502125"/>
              <a:gd name="connsiteY5" fmla="*/ 865884 h 865884"/>
              <a:gd name="connsiteX6" fmla="*/ 144317 w 1502125"/>
              <a:gd name="connsiteY6" fmla="*/ 865884 h 865884"/>
              <a:gd name="connsiteX7" fmla="*/ 0 w 1502125"/>
              <a:gd name="connsiteY7" fmla="*/ 721567 h 865884"/>
              <a:gd name="connsiteX8" fmla="*/ 0 w 1502125"/>
              <a:gd name="connsiteY8" fmla="*/ 144317 h 8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125" h="865884">
                <a:moveTo>
                  <a:pt x="0" y="144317"/>
                </a:moveTo>
                <a:cubicBezTo>
                  <a:pt x="0" y="64613"/>
                  <a:pt x="64613" y="0"/>
                  <a:pt x="144317" y="0"/>
                </a:cubicBezTo>
                <a:lnTo>
                  <a:pt x="1357808" y="0"/>
                </a:lnTo>
                <a:cubicBezTo>
                  <a:pt x="1437512" y="0"/>
                  <a:pt x="1502125" y="64613"/>
                  <a:pt x="1502125" y="144317"/>
                </a:cubicBezTo>
                <a:lnTo>
                  <a:pt x="1502125" y="721567"/>
                </a:lnTo>
                <a:cubicBezTo>
                  <a:pt x="1502125" y="801271"/>
                  <a:pt x="1437512" y="865884"/>
                  <a:pt x="1357808" y="865884"/>
                </a:cubicBezTo>
                <a:lnTo>
                  <a:pt x="144317" y="865884"/>
                </a:lnTo>
                <a:cubicBezTo>
                  <a:pt x="64613" y="865884"/>
                  <a:pt x="0" y="801271"/>
                  <a:pt x="0" y="721567"/>
                </a:cubicBezTo>
                <a:lnTo>
                  <a:pt x="0" y="144317"/>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No eligible survivors</a:t>
            </a:r>
          </a:p>
        </p:txBody>
      </p:sp>
      <p:sp>
        <p:nvSpPr>
          <p:cNvPr id="17" name="Freeform 7">
            <a:extLst>
              <a:ext uri="{FF2B5EF4-FFF2-40B4-BE49-F238E27FC236}">
                <a16:creationId xmlns:a16="http://schemas.microsoft.com/office/drawing/2014/main" id="{6C7ECFE9-11D8-4001-A237-7DCF3351D7CB}"/>
              </a:ext>
            </a:extLst>
          </p:cNvPr>
          <p:cNvSpPr/>
          <p:nvPr/>
        </p:nvSpPr>
        <p:spPr>
          <a:xfrm>
            <a:off x="2331133" y="2796040"/>
            <a:ext cx="2156093" cy="1112182"/>
          </a:xfrm>
          <a:custGeom>
            <a:avLst/>
            <a:gdLst>
              <a:gd name="connsiteX0" fmla="*/ 0 w 1502125"/>
              <a:gd name="connsiteY0" fmla="*/ 144317 h 865884"/>
              <a:gd name="connsiteX1" fmla="*/ 144317 w 1502125"/>
              <a:gd name="connsiteY1" fmla="*/ 0 h 865884"/>
              <a:gd name="connsiteX2" fmla="*/ 1357808 w 1502125"/>
              <a:gd name="connsiteY2" fmla="*/ 0 h 865884"/>
              <a:gd name="connsiteX3" fmla="*/ 1502125 w 1502125"/>
              <a:gd name="connsiteY3" fmla="*/ 144317 h 865884"/>
              <a:gd name="connsiteX4" fmla="*/ 1502125 w 1502125"/>
              <a:gd name="connsiteY4" fmla="*/ 721567 h 865884"/>
              <a:gd name="connsiteX5" fmla="*/ 1357808 w 1502125"/>
              <a:gd name="connsiteY5" fmla="*/ 865884 h 865884"/>
              <a:gd name="connsiteX6" fmla="*/ 144317 w 1502125"/>
              <a:gd name="connsiteY6" fmla="*/ 865884 h 865884"/>
              <a:gd name="connsiteX7" fmla="*/ 0 w 1502125"/>
              <a:gd name="connsiteY7" fmla="*/ 721567 h 865884"/>
              <a:gd name="connsiteX8" fmla="*/ 0 w 1502125"/>
              <a:gd name="connsiteY8" fmla="*/ 144317 h 8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125" h="865884">
                <a:moveTo>
                  <a:pt x="0" y="144317"/>
                </a:moveTo>
                <a:cubicBezTo>
                  <a:pt x="0" y="64613"/>
                  <a:pt x="64613" y="0"/>
                  <a:pt x="144317" y="0"/>
                </a:cubicBezTo>
                <a:lnTo>
                  <a:pt x="1357808" y="0"/>
                </a:lnTo>
                <a:cubicBezTo>
                  <a:pt x="1437512" y="0"/>
                  <a:pt x="1502125" y="64613"/>
                  <a:pt x="1502125" y="144317"/>
                </a:cubicBezTo>
                <a:lnTo>
                  <a:pt x="1502125" y="721567"/>
                </a:lnTo>
                <a:cubicBezTo>
                  <a:pt x="1502125" y="801271"/>
                  <a:pt x="1437512" y="865884"/>
                  <a:pt x="1357808" y="865884"/>
                </a:cubicBezTo>
                <a:lnTo>
                  <a:pt x="144317" y="865884"/>
                </a:lnTo>
                <a:cubicBezTo>
                  <a:pt x="64613" y="865884"/>
                  <a:pt x="0" y="801271"/>
                  <a:pt x="0" y="721567"/>
                </a:cubicBezTo>
                <a:lnTo>
                  <a:pt x="0" y="144317"/>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Account balance</a:t>
            </a:r>
          </a:p>
        </p:txBody>
      </p:sp>
      <p:sp>
        <p:nvSpPr>
          <p:cNvPr id="16" name="Rectangle: Rounded Corners 15">
            <a:extLst>
              <a:ext uri="{FF2B5EF4-FFF2-40B4-BE49-F238E27FC236}">
                <a16:creationId xmlns:a16="http://schemas.microsoft.com/office/drawing/2014/main" id="{A25AE147-BDDB-4229-B247-707FB81BB2C4}"/>
              </a:ext>
            </a:extLst>
          </p:cNvPr>
          <p:cNvSpPr/>
          <p:nvPr/>
        </p:nvSpPr>
        <p:spPr>
          <a:xfrm>
            <a:off x="878263" y="5531340"/>
            <a:ext cx="5061831"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400" dirty="0">
                <a:solidFill>
                  <a:schemeClr val="tx1"/>
                </a:solidFill>
                <a:latin typeface="Arial" panose="020B0604020202020204" pitchFamily="34" charset="0"/>
                <a:cs typeface="Arial" panose="020B0604020202020204" pitchFamily="34" charset="0"/>
              </a:rPr>
              <a:t>One-time death benefit recipient (Rosa)</a:t>
            </a:r>
          </a:p>
        </p:txBody>
      </p:sp>
    </p:spTree>
    <p:custDataLst>
      <p:tags r:id="rId1"/>
    </p:custDataLst>
    <p:extLst>
      <p:ext uri="{BB962C8B-B14F-4D97-AF65-F5344CB8AC3E}">
        <p14:creationId xmlns:p14="http://schemas.microsoft.com/office/powerpoint/2010/main" val="35247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18" r="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a:extLst>
              <a:ext uri="{FF2B5EF4-FFF2-40B4-BE49-F238E27FC236}">
                <a16:creationId xmlns:a16="http://schemas.microsoft.com/office/drawing/2014/main" id="{6144F645-0E4A-4562-8C7C-286AC55F0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D01A061-8BB0-88EE-C30C-ABC5CA4E679E}"/>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753357" y="412260"/>
            <a:ext cx="686263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survivor benefits</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871687"/>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Let’s make one change and assume:</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739524"/>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is an active member</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07361"/>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has no children</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4475198"/>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His </a:t>
            </a:r>
            <a:r>
              <a:rPr lang="en-US" sz="2800" strike="sngStrike" dirty="0">
                <a:solidFill>
                  <a:schemeClr val="tx1">
                    <a:lumMod val="65000"/>
                    <a:lumOff val="35000"/>
                  </a:schemeClr>
                </a:solidFill>
                <a:latin typeface="Arial" panose="020B0604020202020204" pitchFamily="34" charset="0"/>
                <a:cs typeface="Arial" panose="020B0604020202020204" pitchFamily="34" charset="0"/>
              </a:rPr>
              <a:t>fiancée</a:t>
            </a:r>
            <a:r>
              <a:rPr lang="en-US" sz="2800" dirty="0">
                <a:solidFill>
                  <a:schemeClr val="tx1"/>
                </a:solidFill>
                <a:latin typeface="Arial" panose="020B0604020202020204" pitchFamily="34" charset="0"/>
                <a:cs typeface="Arial" panose="020B0604020202020204" pitchFamily="34" charset="0"/>
              </a:rPr>
              <a:t> </a:t>
            </a:r>
            <a:r>
              <a:rPr lang="en-US" sz="2800" b="1" dirty="0">
                <a:solidFill>
                  <a:schemeClr val="tx1"/>
                </a:solidFill>
                <a:latin typeface="Arial" panose="020B0604020202020204" pitchFamily="34" charset="0"/>
                <a:cs typeface="Arial" panose="020B0604020202020204" pitchFamily="34" charset="0"/>
              </a:rPr>
              <a:t>wife</a:t>
            </a:r>
            <a:r>
              <a:rPr lang="en-US" sz="2800" dirty="0">
                <a:solidFill>
                  <a:schemeClr val="tx1"/>
                </a:solidFill>
                <a:latin typeface="Arial" panose="020B0604020202020204" pitchFamily="34" charset="0"/>
                <a:cs typeface="Arial" panose="020B0604020202020204" pitchFamily="34" charset="0"/>
              </a:rPr>
              <a:t>, Rosa, is his </a:t>
            </a:r>
          </a:p>
          <a:p>
            <a:r>
              <a:rPr lang="en-US" sz="2800" dirty="0">
                <a:solidFill>
                  <a:schemeClr val="tx1"/>
                </a:solidFill>
                <a:latin typeface="Arial" panose="020B0604020202020204" pitchFamily="34" charset="0"/>
                <a:cs typeface="Arial" panose="020B0604020202020204" pitchFamily="34" charset="0"/>
              </a:rPr>
              <a:t>one-time death benefit recipient</a:t>
            </a:r>
            <a:endParaRPr lang="en-US" sz="28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5525915"/>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Edwin dies before retirement</a:t>
            </a:r>
            <a:endParaRPr lang="en-US" sz="2800" dirty="0">
              <a:solidFill>
                <a:schemeClr val="tx1"/>
              </a:solidFill>
            </a:endParaRPr>
          </a:p>
        </p:txBody>
      </p:sp>
    </p:spTree>
    <p:custDataLst>
      <p:tags r:id="rId1"/>
    </p:custDataLst>
    <p:extLst>
      <p:ext uri="{BB962C8B-B14F-4D97-AF65-F5344CB8AC3E}">
        <p14:creationId xmlns:p14="http://schemas.microsoft.com/office/powerpoint/2010/main" val="20545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18" r="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a:extLst>
              <a:ext uri="{FF2B5EF4-FFF2-40B4-BE49-F238E27FC236}">
                <a16:creationId xmlns:a16="http://schemas.microsoft.com/office/drawing/2014/main" id="{2D80B98D-CE75-421B-8836-1F9621B4D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D7D8163-83B2-B521-A78E-CC272DA61D96}"/>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753357" y="412260"/>
            <a:ext cx="686263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survivor benefits</a:t>
            </a:r>
          </a:p>
        </p:txBody>
      </p:sp>
      <p:sp>
        <p:nvSpPr>
          <p:cNvPr id="16" name="Right Arrow 3">
            <a:extLst>
              <a:ext uri="{FF2B5EF4-FFF2-40B4-BE49-F238E27FC236}">
                <a16:creationId xmlns:a16="http://schemas.microsoft.com/office/drawing/2014/main" id="{3EFA731C-6FBA-4104-BA94-663DEBF2D475}"/>
              </a:ext>
            </a:extLst>
          </p:cNvPr>
          <p:cNvSpPr/>
          <p:nvPr/>
        </p:nvSpPr>
        <p:spPr>
          <a:xfrm rot="5400000">
            <a:off x="1912204" y="2488983"/>
            <a:ext cx="2624514" cy="2257519"/>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a:extLst>
              <a:ext uri="{FF2B5EF4-FFF2-40B4-BE49-F238E27FC236}">
                <a16:creationId xmlns:a16="http://schemas.microsoft.com/office/drawing/2014/main" id="{EAC8FEFF-24DC-4BCE-8A6A-18FDE49BA3F1}"/>
              </a:ext>
            </a:extLst>
          </p:cNvPr>
          <p:cNvGrpSpPr/>
          <p:nvPr/>
        </p:nvGrpSpPr>
        <p:grpSpPr>
          <a:xfrm>
            <a:off x="880952" y="5026252"/>
            <a:ext cx="4687016" cy="1105514"/>
            <a:chOff x="1114478" y="4942031"/>
            <a:chExt cx="4687016" cy="1105514"/>
          </a:xfrm>
        </p:grpSpPr>
        <p:sp>
          <p:nvSpPr>
            <p:cNvPr id="19" name="Rounded Rectangle 4">
              <a:extLst>
                <a:ext uri="{FF2B5EF4-FFF2-40B4-BE49-F238E27FC236}">
                  <a16:creationId xmlns:a16="http://schemas.microsoft.com/office/drawing/2014/main" id="{45F381FD-324A-4976-AA39-3E92C815CD5C}"/>
                </a:ext>
              </a:extLst>
            </p:cNvPr>
            <p:cNvSpPr/>
            <p:nvPr/>
          </p:nvSpPr>
          <p:spPr bwMode="auto">
            <a:xfrm>
              <a:off x="1114478" y="4950265"/>
              <a:ext cx="2286000" cy="109728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Lifetime monthly benefit</a:t>
              </a:r>
            </a:p>
          </p:txBody>
        </p:sp>
        <p:sp>
          <p:nvSpPr>
            <p:cNvPr id="20" name="Rounded Rectangle 4">
              <a:extLst>
                <a:ext uri="{FF2B5EF4-FFF2-40B4-BE49-F238E27FC236}">
                  <a16:creationId xmlns:a16="http://schemas.microsoft.com/office/drawing/2014/main" id="{C86F3D45-2789-4D73-BFB4-B2DF5D433A67}"/>
                </a:ext>
              </a:extLst>
            </p:cNvPr>
            <p:cNvSpPr/>
            <p:nvPr/>
          </p:nvSpPr>
          <p:spPr bwMode="auto">
            <a:xfrm>
              <a:off x="3515494" y="4942031"/>
              <a:ext cx="2286000" cy="109728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Return of account balance</a:t>
              </a:r>
            </a:p>
          </p:txBody>
        </p:sp>
      </p:grpSp>
      <p:sp>
        <p:nvSpPr>
          <p:cNvPr id="13" name="Rectangle: Rounded Corners 12">
            <a:extLst>
              <a:ext uri="{FF2B5EF4-FFF2-40B4-BE49-F238E27FC236}">
                <a16:creationId xmlns:a16="http://schemas.microsoft.com/office/drawing/2014/main" id="{3DF7A535-7F9A-4437-A90B-58EB54D88FF4}"/>
              </a:ext>
            </a:extLst>
          </p:cNvPr>
          <p:cNvSpPr/>
          <p:nvPr/>
        </p:nvSpPr>
        <p:spPr>
          <a:xfrm>
            <a:off x="1780671" y="1842560"/>
            <a:ext cx="2887579"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400" dirty="0">
                <a:solidFill>
                  <a:schemeClr val="tx1"/>
                </a:solidFill>
                <a:latin typeface="Arial" panose="020B0604020202020204" pitchFamily="34" charset="0"/>
                <a:cs typeface="Arial" panose="020B0604020202020204" pitchFamily="34" charset="0"/>
              </a:rPr>
              <a:t>Surviving spouse</a:t>
            </a:r>
          </a:p>
          <a:p>
            <a:pPr algn="ctr"/>
            <a:r>
              <a:rPr lang="en-US" sz="2400" dirty="0">
                <a:solidFill>
                  <a:schemeClr val="tx1"/>
                </a:solidFill>
                <a:latin typeface="Arial" panose="020B0604020202020204" pitchFamily="34" charset="0"/>
                <a:cs typeface="Arial" panose="020B0604020202020204" pitchFamily="34" charset="0"/>
              </a:rPr>
              <a:t>(Rosa)</a:t>
            </a:r>
          </a:p>
        </p:txBody>
      </p:sp>
    </p:spTree>
    <p:custDataLst>
      <p:tags r:id="rId1"/>
    </p:custDataLst>
    <p:extLst>
      <p:ext uri="{BB962C8B-B14F-4D97-AF65-F5344CB8AC3E}">
        <p14:creationId xmlns:p14="http://schemas.microsoft.com/office/powerpoint/2010/main" val="2520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743200"/>
            <a:ext cx="9601200" cy="1371600"/>
          </a:xfrm>
          <a:prstGeom prst="roundRect">
            <a:avLst/>
          </a:prstGeom>
          <a:solidFill>
            <a:srgbClr val="9DD6C5">
              <a:alpha val="5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One-time death benefit</a:t>
            </a:r>
          </a:p>
        </p:txBody>
      </p:sp>
    </p:spTree>
    <p:extLst>
      <p:ext uri="{BB962C8B-B14F-4D97-AF65-F5344CB8AC3E}">
        <p14:creationId xmlns:p14="http://schemas.microsoft.com/office/powerpoint/2010/main" val="19584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One-time </a:t>
            </a:r>
            <a:r>
              <a:rPr lang="en-US" sz="3800" b="1" dirty="0">
                <a:effectLst>
                  <a:outerShdw blurRad="38100" dist="38100" dir="2700000" algn="tl">
                    <a:srgbClr val="000000">
                      <a:alpha val="43137"/>
                    </a:srgbClr>
                  </a:outerShdw>
                </a:effectLst>
              </a:rPr>
              <a:t>d</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eath </a:t>
            </a:r>
            <a:r>
              <a:rPr lang="en-US" sz="3800" b="1" dirty="0">
                <a:effectLst>
                  <a:outerShdw blurRad="38100" dist="38100" dir="2700000" algn="tl">
                    <a:srgbClr val="000000">
                      <a:alpha val="43137"/>
                    </a:srgbClr>
                  </a:outerShdw>
                </a:effectLst>
              </a:rPr>
              <a:t>b</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enefit </a:t>
            </a:r>
            <a:r>
              <a:rPr lang="en-US" sz="3800" b="1" dirty="0">
                <a:effectLst>
                  <a:outerShdw blurRad="38100" dist="38100" dir="2700000" algn="tl">
                    <a:srgbClr val="000000">
                      <a:alpha val="43137"/>
                    </a:srgbClr>
                  </a:outerShdw>
                </a:effectLst>
              </a:rPr>
              <a:t>recipient</a:t>
            </a:r>
            <a:endPar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EC07026-DECE-44B8-9C9F-E18F9A906CC0}"/>
              </a:ext>
            </a:extLst>
          </p:cNvPr>
          <p:cNvSpPr/>
          <p:nvPr/>
        </p:nvSpPr>
        <p:spPr>
          <a:xfrm>
            <a:off x="1396300" y="1670124"/>
            <a:ext cx="939940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Name one or more recipients to receive this benefit: </a:t>
            </a:r>
          </a:p>
        </p:txBody>
      </p:sp>
      <p:sp>
        <p:nvSpPr>
          <p:cNvPr id="22" name="Rectangle: Rounded Corners 21">
            <a:extLst>
              <a:ext uri="{FF2B5EF4-FFF2-40B4-BE49-F238E27FC236}">
                <a16:creationId xmlns:a16="http://schemas.microsoft.com/office/drawing/2014/main" id="{FE418E4D-05A1-454C-ADB3-3451AD334375}"/>
              </a:ext>
            </a:extLst>
          </p:cNvPr>
          <p:cNvSpPr/>
          <p:nvPr/>
        </p:nvSpPr>
        <p:spPr>
          <a:xfrm>
            <a:off x="1852005" y="2793774"/>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Person</a:t>
            </a:r>
          </a:p>
        </p:txBody>
      </p:sp>
      <p:sp>
        <p:nvSpPr>
          <p:cNvPr id="3" name="Rectangle: Rounded Corners 2">
            <a:extLst>
              <a:ext uri="{FF2B5EF4-FFF2-40B4-BE49-F238E27FC236}">
                <a16:creationId xmlns:a16="http://schemas.microsoft.com/office/drawing/2014/main" id="{B45B8DDA-529E-C66D-F552-6427E3D5C752}"/>
              </a:ext>
            </a:extLst>
          </p:cNvPr>
          <p:cNvSpPr/>
          <p:nvPr/>
        </p:nvSpPr>
        <p:spPr>
          <a:xfrm>
            <a:off x="6590955" y="2793774"/>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Estate </a:t>
            </a:r>
          </a:p>
        </p:txBody>
      </p:sp>
      <p:sp>
        <p:nvSpPr>
          <p:cNvPr id="19" name="Rectangle: Rounded Corners 18">
            <a:extLst>
              <a:ext uri="{FF2B5EF4-FFF2-40B4-BE49-F238E27FC236}">
                <a16:creationId xmlns:a16="http://schemas.microsoft.com/office/drawing/2014/main" id="{0B2783EC-D200-465F-B55D-11A848539DD6}"/>
              </a:ext>
            </a:extLst>
          </p:cNvPr>
          <p:cNvSpPr/>
          <p:nvPr/>
        </p:nvSpPr>
        <p:spPr>
          <a:xfrm>
            <a:off x="1852005" y="3747898"/>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Trust </a:t>
            </a:r>
          </a:p>
        </p:txBody>
      </p:sp>
      <p:sp>
        <p:nvSpPr>
          <p:cNvPr id="5" name="Rectangle: Rounded Corners 4">
            <a:extLst>
              <a:ext uri="{FF2B5EF4-FFF2-40B4-BE49-F238E27FC236}">
                <a16:creationId xmlns:a16="http://schemas.microsoft.com/office/drawing/2014/main" id="{73AD8674-E97E-B250-2276-917AE5922F7F}"/>
              </a:ext>
            </a:extLst>
          </p:cNvPr>
          <p:cNvSpPr/>
          <p:nvPr/>
        </p:nvSpPr>
        <p:spPr>
          <a:xfrm>
            <a:off x="6590955" y="3747898"/>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Parochial institution </a:t>
            </a:r>
          </a:p>
        </p:txBody>
      </p:sp>
      <p:sp>
        <p:nvSpPr>
          <p:cNvPr id="21" name="Rectangle: Rounded Corners 20">
            <a:extLst>
              <a:ext uri="{FF2B5EF4-FFF2-40B4-BE49-F238E27FC236}">
                <a16:creationId xmlns:a16="http://schemas.microsoft.com/office/drawing/2014/main" id="{0DB80D17-00CC-4733-89F3-2FB5B5C11ECA}"/>
              </a:ext>
            </a:extLst>
          </p:cNvPr>
          <p:cNvSpPr/>
          <p:nvPr/>
        </p:nvSpPr>
        <p:spPr>
          <a:xfrm>
            <a:off x="1852005" y="4702022"/>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Charity </a:t>
            </a:r>
          </a:p>
        </p:txBody>
      </p:sp>
      <p:sp>
        <p:nvSpPr>
          <p:cNvPr id="6" name="Rectangle: Rounded Corners 5">
            <a:extLst>
              <a:ext uri="{FF2B5EF4-FFF2-40B4-BE49-F238E27FC236}">
                <a16:creationId xmlns:a16="http://schemas.microsoft.com/office/drawing/2014/main" id="{27E5B9D5-80F0-97D8-ADBB-4F6599027847}"/>
              </a:ext>
            </a:extLst>
          </p:cNvPr>
          <p:cNvSpPr/>
          <p:nvPr/>
        </p:nvSpPr>
        <p:spPr>
          <a:xfrm>
            <a:off x="6590955" y="4702022"/>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Corporation</a:t>
            </a:r>
          </a:p>
        </p:txBody>
      </p:sp>
      <p:sp>
        <p:nvSpPr>
          <p:cNvPr id="7" name="Rectangle: Rounded Corners 6">
            <a:extLst>
              <a:ext uri="{FF2B5EF4-FFF2-40B4-BE49-F238E27FC236}">
                <a16:creationId xmlns:a16="http://schemas.microsoft.com/office/drawing/2014/main" id="{EB71FB4E-D9C9-C7F4-EB95-0C7AE8844812}"/>
              </a:ext>
            </a:extLst>
          </p:cNvPr>
          <p:cNvSpPr/>
          <p:nvPr/>
        </p:nvSpPr>
        <p:spPr>
          <a:xfrm>
            <a:off x="4221480" y="5656147"/>
            <a:ext cx="374904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lgn="ctr"/>
            <a:r>
              <a:rPr lang="en-US" sz="2800" dirty="0">
                <a:solidFill>
                  <a:schemeClr val="tx1"/>
                </a:solidFill>
                <a:latin typeface="Arial" panose="020B0604020202020204" pitchFamily="34" charset="0"/>
                <a:cs typeface="Arial" panose="020B0604020202020204" pitchFamily="34" charset="0"/>
              </a:rPr>
              <a:t>Public entity </a:t>
            </a:r>
          </a:p>
        </p:txBody>
      </p:sp>
    </p:spTree>
    <p:custDataLst>
      <p:tags r:id="rId1"/>
    </p:custDataLst>
    <p:extLst>
      <p:ext uri="{BB962C8B-B14F-4D97-AF65-F5344CB8AC3E}">
        <p14:creationId xmlns:p14="http://schemas.microsoft.com/office/powerpoint/2010/main" val="276516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9" grpId="0" animBg="1"/>
      <p:bldP spid="5" grpId="0" animBg="1"/>
      <p:bldP spid="21"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One-time </a:t>
            </a:r>
            <a:r>
              <a:rPr lang="en-US" sz="3800" b="1" dirty="0">
                <a:effectLst>
                  <a:outerShdw blurRad="38100" dist="38100" dir="2700000" algn="tl">
                    <a:srgbClr val="000000">
                      <a:alpha val="43137"/>
                    </a:srgbClr>
                  </a:outerShdw>
                </a:effectLst>
              </a:rPr>
              <a:t>d</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eath </a:t>
            </a:r>
            <a:r>
              <a:rPr lang="en-US" sz="3800" b="1" dirty="0">
                <a:effectLst>
                  <a:outerShdw blurRad="38100" dist="38100" dir="2700000" algn="tl">
                    <a:srgbClr val="000000">
                      <a:alpha val="43137"/>
                    </a:srgbClr>
                  </a:outerShdw>
                </a:effectLst>
              </a:rPr>
              <a:t>b</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enefit </a:t>
            </a:r>
            <a:r>
              <a:rPr lang="en-US" sz="3800" b="1" dirty="0">
                <a:effectLst>
                  <a:outerShdw blurRad="38100" dist="38100" dir="2700000" algn="tl">
                    <a:srgbClr val="000000">
                      <a:alpha val="43137"/>
                    </a:srgbClr>
                  </a:outerShdw>
                </a:effectLst>
              </a:rPr>
              <a:t>e</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ligibility</a:t>
            </a:r>
          </a:p>
        </p:txBody>
      </p:sp>
      <p:sp>
        <p:nvSpPr>
          <p:cNvPr id="19" name="Rectangle: Rounded Corners 18">
            <a:extLst>
              <a:ext uri="{FF2B5EF4-FFF2-40B4-BE49-F238E27FC236}">
                <a16:creationId xmlns:a16="http://schemas.microsoft.com/office/drawing/2014/main" id="{0B2783EC-D200-465F-B55D-11A848539DD6}"/>
              </a:ext>
            </a:extLst>
          </p:cNvPr>
          <p:cNvSpPr/>
          <p:nvPr/>
        </p:nvSpPr>
        <p:spPr>
          <a:xfrm>
            <a:off x="2712720" y="4072344"/>
            <a:ext cx="8302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While receiving a service retirement benefit</a:t>
            </a:r>
          </a:p>
        </p:txBody>
      </p:sp>
      <p:sp>
        <p:nvSpPr>
          <p:cNvPr id="21" name="Rectangle: Rounded Corners 20">
            <a:extLst>
              <a:ext uri="{FF2B5EF4-FFF2-40B4-BE49-F238E27FC236}">
                <a16:creationId xmlns:a16="http://schemas.microsoft.com/office/drawing/2014/main" id="{0DB80D17-00CC-4733-89F3-2FB5B5C11ECA}"/>
              </a:ext>
            </a:extLst>
          </p:cNvPr>
          <p:cNvSpPr/>
          <p:nvPr/>
        </p:nvSpPr>
        <p:spPr>
          <a:xfrm>
            <a:off x="2712720" y="5000626"/>
            <a:ext cx="8302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While receiving a CalSTRS disability benefit</a:t>
            </a:r>
          </a:p>
        </p:txBody>
      </p:sp>
      <p:sp>
        <p:nvSpPr>
          <p:cNvPr id="22" name="Rectangle: Rounded Corners 21">
            <a:extLst>
              <a:ext uri="{FF2B5EF4-FFF2-40B4-BE49-F238E27FC236}">
                <a16:creationId xmlns:a16="http://schemas.microsoft.com/office/drawing/2014/main" id="{FE418E4D-05A1-454C-ADB3-3451AD334375}"/>
              </a:ext>
            </a:extLst>
          </p:cNvPr>
          <p:cNvSpPr/>
          <p:nvPr/>
        </p:nvSpPr>
        <p:spPr>
          <a:xfrm>
            <a:off x="2712719" y="2781285"/>
            <a:ext cx="8302121" cy="1094298"/>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While performing creditable service with at least one year of service credit</a:t>
            </a:r>
          </a:p>
        </p:txBody>
      </p:sp>
      <p:sp>
        <p:nvSpPr>
          <p:cNvPr id="23" name="Rectangle: Rounded Corners 22">
            <a:extLst>
              <a:ext uri="{FF2B5EF4-FFF2-40B4-BE49-F238E27FC236}">
                <a16:creationId xmlns:a16="http://schemas.microsoft.com/office/drawing/2014/main" id="{4EC07026-DECE-44B8-9C9F-E18F9A906CC0}"/>
              </a:ext>
            </a:extLst>
          </p:cNvPr>
          <p:cNvSpPr/>
          <p:nvPr/>
        </p:nvSpPr>
        <p:spPr>
          <a:xfrm>
            <a:off x="1615440" y="1670124"/>
            <a:ext cx="939940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Paid to your designated recipient if your death occurs:</a:t>
            </a:r>
          </a:p>
        </p:txBody>
      </p:sp>
      <p:sp>
        <p:nvSpPr>
          <p:cNvPr id="2" name="TextBox 1">
            <a:extLst>
              <a:ext uri="{FF2B5EF4-FFF2-40B4-BE49-F238E27FC236}">
                <a16:creationId xmlns:a16="http://schemas.microsoft.com/office/drawing/2014/main" id="{20E83F06-366F-41AF-B860-E2FF8B1DCF06}"/>
              </a:ext>
            </a:extLst>
          </p:cNvPr>
          <p:cNvSpPr txBox="1"/>
          <p:nvPr/>
        </p:nvSpPr>
        <p:spPr>
          <a:xfrm>
            <a:off x="4713" y="5928908"/>
            <a:ext cx="1218257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See the CalSTRS </a:t>
            </a:r>
            <a:r>
              <a:rPr lang="en-US" sz="2400" b="1" i="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Member Handbook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for more details.</a:t>
            </a:r>
          </a:p>
        </p:txBody>
      </p:sp>
    </p:spTree>
    <p:custDataLst>
      <p:tags r:id="rId1"/>
    </p:custDataLst>
    <p:extLst>
      <p:ext uri="{BB962C8B-B14F-4D97-AF65-F5344CB8AC3E}">
        <p14:creationId xmlns:p14="http://schemas.microsoft.com/office/powerpoint/2010/main" val="311803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09673"/>
            <a:ext cx="10654802" cy="11128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One-time </a:t>
            </a:r>
            <a:r>
              <a:rPr lang="en-US" sz="3800" b="1" dirty="0">
                <a:effectLst>
                  <a:outerShdw blurRad="38100" dist="38100" dir="2700000" algn="tl">
                    <a:srgbClr val="000000">
                      <a:alpha val="43137"/>
                    </a:srgbClr>
                  </a:outerShdw>
                </a:effectLst>
              </a:rPr>
              <a:t>d</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eath </a:t>
            </a:r>
            <a:r>
              <a:rPr lang="en-US" sz="3800" b="1" dirty="0">
                <a:effectLst>
                  <a:outerShdw blurRad="38100" dist="38100" dir="2700000" algn="tl">
                    <a:srgbClr val="000000">
                      <a:alpha val="43137"/>
                    </a:srgbClr>
                  </a:outerShdw>
                </a:effectLst>
              </a:rPr>
              <a:t>b</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enefit amount </a:t>
            </a:r>
          </a:p>
        </p:txBody>
      </p:sp>
      <p:sp>
        <p:nvSpPr>
          <p:cNvPr id="10" name="Rounded Rectangle 9"/>
          <p:cNvSpPr/>
          <p:nvPr/>
        </p:nvSpPr>
        <p:spPr bwMode="auto">
          <a:xfrm>
            <a:off x="1025764" y="4793456"/>
            <a:ext cx="4910328" cy="1543844"/>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dirty="0">
                <a:solidFill>
                  <a:schemeClr val="tx1"/>
                </a:solidFill>
                <a:latin typeface="Arial" panose="020B0604020202020204" pitchFamily="34" charset="0"/>
                <a:cs typeface="Arial" panose="020B0604020202020204" pitchFamily="34" charset="0"/>
              </a:rPr>
              <a:t>Before or after retirement</a:t>
            </a:r>
          </a:p>
          <a:p>
            <a:pPr algn="ctr" defTabSz="1111250">
              <a:lnSpc>
                <a:spcPct val="90000"/>
              </a:lnSpc>
              <a:spcAft>
                <a:spcPct val="35000"/>
              </a:spcAft>
            </a:pPr>
            <a:r>
              <a:rPr lang="en-US" sz="2800" b="1" dirty="0">
                <a:solidFill>
                  <a:schemeClr val="tx1"/>
                </a:solidFill>
                <a:latin typeface="Arial" panose="020B0604020202020204" pitchFamily="34" charset="0"/>
                <a:cs typeface="Arial" panose="020B0604020202020204" pitchFamily="34" charset="0"/>
              </a:rPr>
              <a:t>$7,093</a:t>
            </a:r>
          </a:p>
        </p:txBody>
      </p:sp>
      <p:sp>
        <p:nvSpPr>
          <p:cNvPr id="8" name="Right Arrow 7"/>
          <p:cNvSpPr/>
          <p:nvPr/>
        </p:nvSpPr>
        <p:spPr bwMode="auto">
          <a:xfrm rot="5400000">
            <a:off x="2273245" y="2150268"/>
            <a:ext cx="2514600" cy="2286000"/>
          </a:xfrm>
          <a:prstGeom prst="rightArrow">
            <a:avLst/>
          </a:prstGeom>
          <a:solidFill>
            <a:schemeClr val="bg1">
              <a:lumMod val="85000"/>
              <a:alpha val="83000"/>
            </a:schemeClr>
          </a:solidFill>
          <a:ln w="9525">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6"/>
          <p:cNvSpPr/>
          <p:nvPr/>
        </p:nvSpPr>
        <p:spPr bwMode="auto">
          <a:xfrm>
            <a:off x="2452228" y="1491456"/>
            <a:ext cx="2057401" cy="941387"/>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defRPr/>
            </a:pPr>
            <a:r>
              <a:rPr lang="en-US" sz="2800" dirty="0">
                <a:solidFill>
                  <a:schemeClr val="tx1"/>
                </a:solidFill>
                <a:latin typeface="Arial" panose="020B0604020202020204" pitchFamily="34" charset="0"/>
                <a:cs typeface="Arial" panose="020B0604020202020204" pitchFamily="34" charset="0"/>
              </a:rPr>
              <a:t>Coverage A</a:t>
            </a:r>
          </a:p>
        </p:txBody>
      </p:sp>
      <p:sp>
        <p:nvSpPr>
          <p:cNvPr id="13" name="Right Arrow 12"/>
          <p:cNvSpPr/>
          <p:nvPr/>
        </p:nvSpPr>
        <p:spPr bwMode="auto">
          <a:xfrm rot="5400000">
            <a:off x="7417344" y="2064055"/>
            <a:ext cx="2587625" cy="2385401"/>
          </a:xfrm>
          <a:prstGeom prst="rightArrow">
            <a:avLst/>
          </a:prstGeom>
          <a:solidFill>
            <a:schemeClr val="bg1">
              <a:lumMod val="85000"/>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13"/>
          <p:cNvSpPr/>
          <p:nvPr/>
        </p:nvSpPr>
        <p:spPr bwMode="auto">
          <a:xfrm>
            <a:off x="7682456" y="1491456"/>
            <a:ext cx="2057401" cy="942975"/>
          </a:xfrm>
          <a:custGeom>
            <a:avLst/>
            <a:gdLst>
              <a:gd name="connsiteX0" fmla="*/ 0 w 1451109"/>
              <a:gd name="connsiteY0" fmla="*/ 157271 h 943610"/>
              <a:gd name="connsiteX1" fmla="*/ 157271 w 1451109"/>
              <a:gd name="connsiteY1" fmla="*/ 0 h 943610"/>
              <a:gd name="connsiteX2" fmla="*/ 1293838 w 1451109"/>
              <a:gd name="connsiteY2" fmla="*/ 0 h 943610"/>
              <a:gd name="connsiteX3" fmla="*/ 1451109 w 1451109"/>
              <a:gd name="connsiteY3" fmla="*/ 157271 h 943610"/>
              <a:gd name="connsiteX4" fmla="*/ 1451109 w 1451109"/>
              <a:gd name="connsiteY4" fmla="*/ 786339 h 943610"/>
              <a:gd name="connsiteX5" fmla="*/ 1293838 w 1451109"/>
              <a:gd name="connsiteY5" fmla="*/ 943610 h 943610"/>
              <a:gd name="connsiteX6" fmla="*/ 157271 w 1451109"/>
              <a:gd name="connsiteY6" fmla="*/ 943610 h 943610"/>
              <a:gd name="connsiteX7" fmla="*/ 0 w 1451109"/>
              <a:gd name="connsiteY7" fmla="*/ 786339 h 943610"/>
              <a:gd name="connsiteX8" fmla="*/ 0 w 1451109"/>
              <a:gd name="connsiteY8" fmla="*/ 157271 h 94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09" h="943610">
                <a:moveTo>
                  <a:pt x="0" y="157271"/>
                </a:moveTo>
                <a:cubicBezTo>
                  <a:pt x="0" y="70413"/>
                  <a:pt x="70413" y="0"/>
                  <a:pt x="157271" y="0"/>
                </a:cubicBezTo>
                <a:lnTo>
                  <a:pt x="1293838" y="0"/>
                </a:lnTo>
                <a:cubicBezTo>
                  <a:pt x="1380696" y="0"/>
                  <a:pt x="1451109" y="70413"/>
                  <a:pt x="1451109" y="157271"/>
                </a:cubicBezTo>
                <a:lnTo>
                  <a:pt x="1451109" y="786339"/>
                </a:lnTo>
                <a:cubicBezTo>
                  <a:pt x="1451109" y="873197"/>
                  <a:pt x="1380696" y="943610"/>
                  <a:pt x="1293838" y="943610"/>
                </a:cubicBezTo>
                <a:lnTo>
                  <a:pt x="157271" y="943610"/>
                </a:lnTo>
                <a:cubicBezTo>
                  <a:pt x="70413" y="943610"/>
                  <a:pt x="0" y="873197"/>
                  <a:pt x="0" y="786339"/>
                </a:cubicBezTo>
                <a:lnTo>
                  <a:pt x="0" y="157271"/>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dirty="0">
                <a:solidFill>
                  <a:schemeClr val="tx1"/>
                </a:solidFill>
                <a:latin typeface="Arial" panose="020B0604020202020204" pitchFamily="34" charset="0"/>
                <a:cs typeface="Arial" panose="020B0604020202020204" pitchFamily="34" charset="0"/>
              </a:rPr>
              <a:t>Coverage B</a:t>
            </a:r>
          </a:p>
        </p:txBody>
      </p:sp>
      <p:grpSp>
        <p:nvGrpSpPr>
          <p:cNvPr id="5" name="Group 4">
            <a:extLst>
              <a:ext uri="{FF2B5EF4-FFF2-40B4-BE49-F238E27FC236}">
                <a16:creationId xmlns:a16="http://schemas.microsoft.com/office/drawing/2014/main" id="{8B3FF9D5-822F-4922-8A1A-89F1856F5553}"/>
              </a:ext>
            </a:extLst>
          </p:cNvPr>
          <p:cNvGrpSpPr/>
          <p:nvPr/>
        </p:nvGrpSpPr>
        <p:grpSpPr>
          <a:xfrm>
            <a:off x="6256076" y="4793456"/>
            <a:ext cx="4910160" cy="1543844"/>
            <a:chOff x="6413329" y="4679156"/>
            <a:chExt cx="4910160" cy="1543844"/>
          </a:xfrm>
        </p:grpSpPr>
        <p:sp>
          <p:nvSpPr>
            <p:cNvPr id="15" name="Rounded Rectangle 14"/>
            <p:cNvSpPr/>
            <p:nvPr/>
          </p:nvSpPr>
          <p:spPr bwMode="auto">
            <a:xfrm>
              <a:off x="6413329" y="4679156"/>
              <a:ext cx="2377440" cy="1543844"/>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dirty="0">
                  <a:solidFill>
                    <a:schemeClr val="tx1"/>
                  </a:solidFill>
                  <a:latin typeface="Arial" panose="020B0604020202020204" pitchFamily="34" charset="0"/>
                  <a:cs typeface="Arial" panose="020B0604020202020204" pitchFamily="34" charset="0"/>
                </a:rPr>
                <a:t>Before retirement</a:t>
              </a:r>
            </a:p>
            <a:p>
              <a:pPr algn="ctr" defTabSz="1111250">
                <a:lnSpc>
                  <a:spcPct val="90000"/>
                </a:lnSpc>
                <a:spcAft>
                  <a:spcPct val="35000"/>
                </a:spcAft>
              </a:pPr>
              <a:r>
                <a:rPr lang="en-US" sz="2800" b="1" dirty="0">
                  <a:solidFill>
                    <a:schemeClr val="tx1"/>
                  </a:solidFill>
                  <a:latin typeface="Arial" panose="020B0604020202020204" pitchFamily="34" charset="0"/>
                  <a:cs typeface="Arial" panose="020B0604020202020204" pitchFamily="34" charset="0"/>
                </a:rPr>
                <a:t>$28,372</a:t>
              </a:r>
            </a:p>
          </p:txBody>
        </p:sp>
        <p:sp>
          <p:nvSpPr>
            <p:cNvPr id="17" name="Rounded Rectangle 16"/>
            <p:cNvSpPr/>
            <p:nvPr/>
          </p:nvSpPr>
          <p:spPr bwMode="auto">
            <a:xfrm>
              <a:off x="8946049" y="4679156"/>
              <a:ext cx="2377440" cy="1543844"/>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800" dirty="0">
                  <a:solidFill>
                    <a:schemeClr val="tx1"/>
                  </a:solidFill>
                  <a:latin typeface="Arial" panose="020B0604020202020204" pitchFamily="34" charset="0"/>
                  <a:cs typeface="Arial" panose="020B0604020202020204" pitchFamily="34" charset="0"/>
                </a:rPr>
                <a:t>After retirement</a:t>
              </a:r>
            </a:p>
            <a:p>
              <a:pPr algn="ctr" defTabSz="1111250">
                <a:lnSpc>
                  <a:spcPct val="90000"/>
                </a:lnSpc>
                <a:spcAft>
                  <a:spcPct val="35000"/>
                </a:spcAft>
              </a:pPr>
              <a:r>
                <a:rPr lang="en-US" sz="2800" b="1" dirty="0">
                  <a:solidFill>
                    <a:schemeClr val="tx1"/>
                  </a:solidFill>
                  <a:latin typeface="Arial" panose="020B0604020202020204" pitchFamily="34" charset="0"/>
                  <a:cs typeface="Arial" panose="020B0604020202020204" pitchFamily="34" charset="0"/>
                </a:rPr>
                <a:t>$7,093</a:t>
              </a:r>
            </a:p>
          </p:txBody>
        </p:sp>
      </p:grpSp>
    </p:spTree>
    <p:custDataLst>
      <p:tags r:id="rId1"/>
    </p:custDataLst>
    <p:extLst>
      <p:ext uri="{BB962C8B-B14F-4D97-AF65-F5344CB8AC3E}">
        <p14:creationId xmlns:p14="http://schemas.microsoft.com/office/powerpoint/2010/main" val="309695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C68E-58C4-4875-AC8B-484607C5AF5D}"/>
              </a:ext>
            </a:extLst>
          </p:cNvPr>
          <p:cNvSpPr txBox="1">
            <a:spLocks/>
          </p:cNvSpPr>
          <p:nvPr/>
        </p:nvSpPr>
        <p:spPr>
          <a:xfrm>
            <a:off x="752181" y="31393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Today’s topics</a:t>
            </a:r>
          </a:p>
        </p:txBody>
      </p:sp>
      <p:sp>
        <p:nvSpPr>
          <p:cNvPr id="4" name="Rectangle: Rounded Corners 3">
            <a:extLst>
              <a:ext uri="{FF2B5EF4-FFF2-40B4-BE49-F238E27FC236}">
                <a16:creationId xmlns:a16="http://schemas.microsoft.com/office/drawing/2014/main" id="{A7890F6A-A68F-479F-9595-3AAA1AE0E992}"/>
              </a:ext>
            </a:extLst>
          </p:cNvPr>
          <p:cNvSpPr/>
          <p:nvPr/>
        </p:nvSpPr>
        <p:spPr>
          <a:xfrm>
            <a:off x="1295400" y="2206265"/>
            <a:ext cx="9601200" cy="91440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Survivor benefits</a:t>
            </a:r>
          </a:p>
        </p:txBody>
      </p:sp>
      <p:sp>
        <p:nvSpPr>
          <p:cNvPr id="6" name="Rectangle: Rounded Corners 5">
            <a:extLst>
              <a:ext uri="{FF2B5EF4-FFF2-40B4-BE49-F238E27FC236}">
                <a16:creationId xmlns:a16="http://schemas.microsoft.com/office/drawing/2014/main" id="{05D0CBF9-1A71-49D8-BB7E-E2A6B6F98757}"/>
              </a:ext>
            </a:extLst>
          </p:cNvPr>
          <p:cNvSpPr/>
          <p:nvPr/>
        </p:nvSpPr>
        <p:spPr>
          <a:xfrm>
            <a:off x="1295400" y="3350323"/>
            <a:ext cx="9601200" cy="91440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One-time death benefit</a:t>
            </a:r>
          </a:p>
        </p:txBody>
      </p:sp>
      <p:sp>
        <p:nvSpPr>
          <p:cNvPr id="7" name="Rectangle: Rounded Corners 6">
            <a:extLst>
              <a:ext uri="{FF2B5EF4-FFF2-40B4-BE49-F238E27FC236}">
                <a16:creationId xmlns:a16="http://schemas.microsoft.com/office/drawing/2014/main" id="{791897B4-C5DF-4158-9866-91C09E795D22}"/>
              </a:ext>
            </a:extLst>
          </p:cNvPr>
          <p:cNvSpPr/>
          <p:nvPr/>
        </p:nvSpPr>
        <p:spPr>
          <a:xfrm>
            <a:off x="1295400" y="4494381"/>
            <a:ext cx="9601200" cy="91440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Defined Benefit and Defined Benefit Supplement options</a:t>
            </a:r>
          </a:p>
        </p:txBody>
      </p:sp>
    </p:spTree>
    <p:extLst>
      <p:ext uri="{BB962C8B-B14F-4D97-AF65-F5344CB8AC3E}">
        <p14:creationId xmlns:p14="http://schemas.microsoft.com/office/powerpoint/2010/main" val="8846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2F21A52E-0A6E-41E2-8D7F-47825789D7F1}"/>
              </a:ext>
            </a:extLst>
          </p:cNvPr>
          <p:cNvSpPr>
            <a:spLocks noGrp="1"/>
          </p:cNvSpPr>
          <p:nvPr>
            <p:ph type="title" idx="4294967295"/>
          </p:nvPr>
        </p:nvSpPr>
        <p:spPr>
          <a:xfrm>
            <a:off x="730446" y="574772"/>
            <a:ext cx="10474325" cy="807273"/>
          </a:xfrm>
          <a:prstGeom prst="rect">
            <a:avLst/>
          </a:prstGeom>
        </p:spPr>
        <p:txBody>
          <a:bodyPr wrap="square">
            <a:noAutofit/>
          </a:body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Recipient designation</a:t>
            </a:r>
          </a:p>
        </p:txBody>
      </p:sp>
      <p:pic>
        <p:nvPicPr>
          <p:cNvPr id="16" name="Picture 15">
            <a:extLst>
              <a:ext uri="{FF2B5EF4-FFF2-40B4-BE49-F238E27FC236}">
                <a16:creationId xmlns:a16="http://schemas.microsoft.com/office/drawing/2014/main" id="{E9B4260E-1ABA-40ED-8F07-AD76F6A482D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58800" y="1409916"/>
            <a:ext cx="3852280" cy="4940701"/>
          </a:xfrm>
          <a:prstGeom prst="rect">
            <a:avLst/>
          </a:prstGeom>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CEED306A-B68A-41C2-B7C8-177B720CCD1D}"/>
              </a:ext>
            </a:extLst>
          </p:cNvPr>
          <p:cNvSpPr/>
          <p:nvPr/>
        </p:nvSpPr>
        <p:spPr>
          <a:xfrm>
            <a:off x="4876800" y="1445623"/>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One or more recipients allowed</a:t>
            </a:r>
          </a:p>
        </p:txBody>
      </p:sp>
      <p:sp>
        <p:nvSpPr>
          <p:cNvPr id="18" name="Rectangle: Rounded Corners 17">
            <a:extLst>
              <a:ext uri="{FF2B5EF4-FFF2-40B4-BE49-F238E27FC236}">
                <a16:creationId xmlns:a16="http://schemas.microsoft.com/office/drawing/2014/main" id="{B2183BD0-B588-4EFF-AF79-EA1A63327E5E}"/>
              </a:ext>
            </a:extLst>
          </p:cNvPr>
          <p:cNvSpPr/>
          <p:nvPr/>
        </p:nvSpPr>
        <p:spPr>
          <a:xfrm>
            <a:off x="4876800" y="2558297"/>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Person, charity, trust, estate, etc.</a:t>
            </a:r>
          </a:p>
        </p:txBody>
      </p:sp>
      <p:sp>
        <p:nvSpPr>
          <p:cNvPr id="19" name="Rectangle: Rounded Corners 18">
            <a:extLst>
              <a:ext uri="{FF2B5EF4-FFF2-40B4-BE49-F238E27FC236}">
                <a16:creationId xmlns:a16="http://schemas.microsoft.com/office/drawing/2014/main" id="{DBD88378-B372-4191-A254-4866EAD75C95}"/>
              </a:ext>
            </a:extLst>
          </p:cNvPr>
          <p:cNvSpPr/>
          <p:nvPr/>
        </p:nvSpPr>
        <p:spPr>
          <a:xfrm>
            <a:off x="4876800" y="3670971"/>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Primary and secondary designations</a:t>
            </a:r>
          </a:p>
        </p:txBody>
      </p:sp>
      <p:sp>
        <p:nvSpPr>
          <p:cNvPr id="20" name="Rectangle: Rounded Corners 19">
            <a:extLst>
              <a:ext uri="{FF2B5EF4-FFF2-40B4-BE49-F238E27FC236}">
                <a16:creationId xmlns:a16="http://schemas.microsoft.com/office/drawing/2014/main" id="{EF6BFD72-7986-44EF-A010-47C2BE0DB20D}"/>
              </a:ext>
            </a:extLst>
          </p:cNvPr>
          <p:cNvSpPr/>
          <p:nvPr/>
        </p:nvSpPr>
        <p:spPr>
          <a:xfrm>
            <a:off x="4876800" y="4783644"/>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Update through </a:t>
            </a:r>
            <a:r>
              <a:rPr lang="en-US" sz="2800" i="1" dirty="0">
                <a:solidFill>
                  <a:schemeClr val="bg1"/>
                </a:solidFill>
                <a:latin typeface="Arial" panose="020B0604020202020204" pitchFamily="34" charset="0"/>
                <a:cs typeface="Arial" panose="020B0604020202020204" pitchFamily="34" charset="0"/>
              </a:rPr>
              <a:t>my</a:t>
            </a:r>
            <a:r>
              <a:rPr lang="en-US" sz="2800" dirty="0">
                <a:solidFill>
                  <a:schemeClr val="bg1"/>
                </a:solidFill>
                <a:latin typeface="Arial" panose="020B0604020202020204" pitchFamily="34" charset="0"/>
                <a:cs typeface="Arial" panose="020B0604020202020204" pitchFamily="34" charset="0"/>
              </a:rPr>
              <a:t>CalSTRS</a:t>
            </a:r>
          </a:p>
        </p:txBody>
      </p:sp>
      <p:grpSp>
        <p:nvGrpSpPr>
          <p:cNvPr id="3" name="Group 2">
            <a:extLst>
              <a:ext uri="{FF2B5EF4-FFF2-40B4-BE49-F238E27FC236}">
                <a16:creationId xmlns:a16="http://schemas.microsoft.com/office/drawing/2014/main" id="{2BF21195-0A11-010A-D2D5-192C3C9CBD3A}"/>
              </a:ext>
            </a:extLst>
          </p:cNvPr>
          <p:cNvGrpSpPr/>
          <p:nvPr/>
        </p:nvGrpSpPr>
        <p:grpSpPr>
          <a:xfrm>
            <a:off x="2856600" y="4796137"/>
            <a:ext cx="1554480" cy="1554480"/>
            <a:chOff x="1640" y="5303520"/>
            <a:chExt cx="1554480" cy="1554480"/>
          </a:xfrm>
        </p:grpSpPr>
        <p:sp>
          <p:nvSpPr>
            <p:cNvPr id="8" name="Rectangle 7">
              <a:extLst>
                <a:ext uri="{FF2B5EF4-FFF2-40B4-BE49-F238E27FC236}">
                  <a16:creationId xmlns:a16="http://schemas.microsoft.com/office/drawing/2014/main" id="{0B1888CC-ADBC-48FA-BD20-29BF18293013}"/>
                </a:ext>
              </a:extLst>
            </p:cNvPr>
            <p:cNvSpPr/>
            <p:nvPr/>
          </p:nvSpPr>
          <p:spPr>
            <a:xfrm>
              <a:off x="1640" y="5303520"/>
              <a:ext cx="1554480" cy="1554480"/>
            </a:xfrm>
            <a:prstGeom prst="rect">
              <a:avLst/>
            </a:prstGeom>
            <a:solidFill>
              <a:srgbClr val="AADB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989C2F92-CDBB-47A2-828D-38D6F18020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080" y="5394960"/>
              <a:ext cx="1371600" cy="1371600"/>
            </a:xfrm>
            <a:prstGeom prst="rect">
              <a:avLst/>
            </a:prstGeom>
          </p:spPr>
        </p:pic>
      </p:grpSp>
      <p:sp>
        <p:nvSpPr>
          <p:cNvPr id="2" name="TextBox 1">
            <a:extLst>
              <a:ext uri="{FF2B5EF4-FFF2-40B4-BE49-F238E27FC236}">
                <a16:creationId xmlns:a16="http://schemas.microsoft.com/office/drawing/2014/main" id="{E5CB7B0A-A738-431A-9EA1-EF1025930309}"/>
              </a:ext>
            </a:extLst>
          </p:cNvPr>
          <p:cNvSpPr txBox="1"/>
          <p:nvPr/>
        </p:nvSpPr>
        <p:spPr>
          <a:xfrm>
            <a:off x="4583380" y="6059122"/>
            <a:ext cx="3025239" cy="400110"/>
          </a:xfrm>
          <a:prstGeom prst="rect">
            <a:avLst/>
          </a:prstGeom>
          <a:noFill/>
        </p:spPr>
        <p:txBody>
          <a:bodyPr wrap="square" rtlCol="0" anchor="ctr">
            <a:spAutoFit/>
          </a:bodyPr>
          <a:lstStyle/>
          <a:p>
            <a:r>
              <a:rPr lang="en-US" sz="2000" b="1" dirty="0">
                <a:latin typeface="Arial" panose="020B0604020202020204" pitchFamily="34" charset="0"/>
                <a:cs typeface="Arial" panose="020B0604020202020204" pitchFamily="34" charset="0"/>
              </a:rPr>
              <a:t>CalSTRS.com/forms</a:t>
            </a:r>
          </a:p>
        </p:txBody>
      </p:sp>
    </p:spTree>
    <p:custDataLst>
      <p:tags r:id="rId1"/>
    </p:custDataLst>
    <p:extLst>
      <p:ext uri="{BB962C8B-B14F-4D97-AF65-F5344CB8AC3E}">
        <p14:creationId xmlns:p14="http://schemas.microsoft.com/office/powerpoint/2010/main" val="30070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9BA816-F027-4965-A380-8C3856BEE4F6}"/>
              </a:ext>
            </a:extLst>
          </p:cNvPr>
          <p:cNvPicPr>
            <a:picLocks noChangeAspect="1"/>
          </p:cNvPicPr>
          <p:nvPr/>
        </p:nvPicPr>
        <p:blipFill rotWithShape="1">
          <a:blip r:embed="rId4"/>
          <a:srcRect l="9313" t="2423" r="9313" b="13703"/>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599531B-B8DF-4106-AE70-B0B4C5815838}"/>
              </a:ext>
            </a:extLst>
          </p:cNvPr>
          <p:cNvPicPr>
            <a:picLocks noChangeAspect="1"/>
          </p:cNvPicPr>
          <p:nvPr/>
        </p:nvPicPr>
        <p:blipFill rotWithShape="1">
          <a:blip r:embed="rId5"/>
          <a:srcRect l="9310" t="2421" r="9339" b="13779"/>
          <a:stretch/>
        </p:blipFill>
        <p:spPr>
          <a:xfrm>
            <a:off x="0" y="-1"/>
            <a:ext cx="12192000" cy="6858001"/>
          </a:xfrm>
          <a:prstGeom prst="rect">
            <a:avLst/>
          </a:prstGeom>
        </p:spPr>
      </p:pic>
      <p:sp>
        <p:nvSpPr>
          <p:cNvPr id="6" name="Rectangle: Rounded Corners 5">
            <a:extLst>
              <a:ext uri="{FF2B5EF4-FFF2-40B4-BE49-F238E27FC236}">
                <a16:creationId xmlns:a16="http://schemas.microsoft.com/office/drawing/2014/main" id="{B85EE263-A34C-4CCC-BFBB-7BF4DD537494}"/>
              </a:ext>
            </a:extLst>
          </p:cNvPr>
          <p:cNvSpPr/>
          <p:nvPr/>
        </p:nvSpPr>
        <p:spPr>
          <a:xfrm>
            <a:off x="4754880" y="2621280"/>
            <a:ext cx="2606040" cy="1661160"/>
          </a:xfrm>
          <a:prstGeom prst="roundRect">
            <a:avLst>
              <a:gd name="adj" fmla="val 8334"/>
            </a:avLst>
          </a:prstGeom>
          <a:noFill/>
          <a:ln w="3175">
            <a:solidFill>
              <a:srgbClr val="EF4836"/>
            </a:solidFill>
          </a:ln>
          <a:effectLst>
            <a:glow rad="101600">
              <a:srgbClr val="EF4836">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105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971800"/>
            <a:ext cx="9601200" cy="914400"/>
          </a:xfrm>
          <a:prstGeom prst="roundRect">
            <a:avLst/>
          </a:prstGeom>
          <a:solidFill>
            <a:srgbClr val="DCDBDB">
              <a:alpha val="8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A lifetime benefit for your survivors</a:t>
            </a:r>
          </a:p>
        </p:txBody>
      </p:sp>
    </p:spTree>
    <p:custDataLst>
      <p:tags r:id="rId1"/>
    </p:custDataLst>
    <p:extLst>
      <p:ext uri="{BB962C8B-B14F-4D97-AF65-F5344CB8AC3E}">
        <p14:creationId xmlns:p14="http://schemas.microsoft.com/office/powerpoint/2010/main" val="120644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7400" y="439738"/>
            <a:ext cx="8001000" cy="1008061"/>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 an option benefit</a:t>
            </a:r>
          </a:p>
        </p:txBody>
      </p:sp>
      <p:sp>
        <p:nvSpPr>
          <p:cNvPr id="17" name="Rectangle: Rounded Corners 16">
            <a:extLst>
              <a:ext uri="{FF2B5EF4-FFF2-40B4-BE49-F238E27FC236}">
                <a16:creationId xmlns:a16="http://schemas.microsoft.com/office/drawing/2014/main" id="{788B8F64-25C6-4E33-9164-34FFB9A37F22}"/>
              </a:ext>
            </a:extLst>
          </p:cNvPr>
          <p:cNvSpPr/>
          <p:nvPr/>
        </p:nvSpPr>
        <p:spPr>
          <a:xfrm>
            <a:off x="1650146" y="2604452"/>
            <a:ext cx="9144000" cy="96850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Distribute your benefit over your lifetime and the lifetime of your option beneficiaries</a:t>
            </a:r>
          </a:p>
        </p:txBody>
      </p:sp>
      <p:sp>
        <p:nvSpPr>
          <p:cNvPr id="19" name="Rectangle: Rounded Corners 18">
            <a:extLst>
              <a:ext uri="{FF2B5EF4-FFF2-40B4-BE49-F238E27FC236}">
                <a16:creationId xmlns:a16="http://schemas.microsoft.com/office/drawing/2014/main" id="{7342DAB6-9D72-4E71-9D21-F14C666AB717}"/>
              </a:ext>
            </a:extLst>
          </p:cNvPr>
          <p:cNvSpPr/>
          <p:nvPr/>
        </p:nvSpPr>
        <p:spPr>
          <a:xfrm>
            <a:off x="1650147" y="4860168"/>
            <a:ext cx="91440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As soon as you’re eligible to retire (preretirement election)</a:t>
            </a:r>
          </a:p>
        </p:txBody>
      </p:sp>
      <p:sp>
        <p:nvSpPr>
          <p:cNvPr id="20" name="Rectangle: Rounded Corners 19">
            <a:extLst>
              <a:ext uri="{FF2B5EF4-FFF2-40B4-BE49-F238E27FC236}">
                <a16:creationId xmlns:a16="http://schemas.microsoft.com/office/drawing/2014/main" id="{CDA74870-B86C-4862-AD71-1837D1747745}"/>
              </a:ext>
            </a:extLst>
          </p:cNvPr>
          <p:cNvSpPr/>
          <p:nvPr/>
        </p:nvSpPr>
        <p:spPr>
          <a:xfrm>
            <a:off x="609601" y="1595084"/>
            <a:ext cx="46634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What?</a:t>
            </a:r>
          </a:p>
        </p:txBody>
      </p:sp>
      <p:sp>
        <p:nvSpPr>
          <p:cNvPr id="10" name="Rectangle: Rounded Corners 9">
            <a:extLst>
              <a:ext uri="{FF2B5EF4-FFF2-40B4-BE49-F238E27FC236}">
                <a16:creationId xmlns:a16="http://schemas.microsoft.com/office/drawing/2014/main" id="{3226BA30-164E-4A99-930F-0877FFE65154}"/>
              </a:ext>
            </a:extLst>
          </p:cNvPr>
          <p:cNvSpPr/>
          <p:nvPr/>
        </p:nvSpPr>
        <p:spPr>
          <a:xfrm>
            <a:off x="609601" y="3850800"/>
            <a:ext cx="46634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When?</a:t>
            </a:r>
          </a:p>
        </p:txBody>
      </p:sp>
      <p:sp>
        <p:nvSpPr>
          <p:cNvPr id="2" name="Rectangle: Rounded Corners 1">
            <a:extLst>
              <a:ext uri="{FF2B5EF4-FFF2-40B4-BE49-F238E27FC236}">
                <a16:creationId xmlns:a16="http://schemas.microsoft.com/office/drawing/2014/main" id="{B330AA92-C714-D4D3-FAB2-CFA2C56CB3BF}"/>
              </a:ext>
            </a:extLst>
          </p:cNvPr>
          <p:cNvSpPr/>
          <p:nvPr/>
        </p:nvSpPr>
        <p:spPr>
          <a:xfrm>
            <a:off x="1650147" y="5686656"/>
            <a:ext cx="91440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At retirement on your </a:t>
            </a:r>
            <a:r>
              <a:rPr lang="en-US" sz="2400" i="1" dirty="0">
                <a:solidFill>
                  <a:schemeClr val="tx1"/>
                </a:solidFill>
                <a:latin typeface="Arial" panose="020B0604020202020204" pitchFamily="34" charset="0"/>
                <a:cs typeface="Arial" panose="020B0604020202020204" pitchFamily="34" charset="0"/>
              </a:rPr>
              <a:t>Service Retirement Application</a:t>
            </a:r>
            <a:endParaRPr lang="en-US" sz="24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445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10"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 choices</a:t>
            </a:r>
          </a:p>
        </p:txBody>
      </p:sp>
      <p:sp>
        <p:nvSpPr>
          <p:cNvPr id="7" name="Rectangle: Rounded Corners 6">
            <a:extLst>
              <a:ext uri="{FF2B5EF4-FFF2-40B4-BE49-F238E27FC236}">
                <a16:creationId xmlns:a16="http://schemas.microsoft.com/office/drawing/2014/main" id="{EBFFDB5E-DC1A-49EE-839F-2436E22C1B7C}"/>
              </a:ext>
            </a:extLst>
          </p:cNvPr>
          <p:cNvSpPr/>
          <p:nvPr/>
        </p:nvSpPr>
        <p:spPr>
          <a:xfrm>
            <a:off x="2709327" y="4483951"/>
            <a:ext cx="70256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dirty="0">
                <a:solidFill>
                  <a:schemeClr val="tx1"/>
                </a:solidFill>
                <a:latin typeface="Arial" panose="020B0604020202020204" pitchFamily="34" charset="0"/>
                <a:cs typeface="Arial" panose="020B0604020202020204" pitchFamily="34" charset="0"/>
              </a:rPr>
              <a:t>Compound Option</a:t>
            </a:r>
          </a:p>
        </p:txBody>
      </p:sp>
      <p:sp>
        <p:nvSpPr>
          <p:cNvPr id="11" name="Rectangle: Rounded Corners 10">
            <a:extLst>
              <a:ext uri="{FF2B5EF4-FFF2-40B4-BE49-F238E27FC236}">
                <a16:creationId xmlns:a16="http://schemas.microsoft.com/office/drawing/2014/main" id="{1C4944D2-BF8E-487A-9EC5-8725DB38BF67}"/>
              </a:ext>
            </a:extLst>
          </p:cNvPr>
          <p:cNvSpPr/>
          <p:nvPr/>
        </p:nvSpPr>
        <p:spPr>
          <a:xfrm>
            <a:off x="2709327" y="1616158"/>
            <a:ext cx="70256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dirty="0">
                <a:solidFill>
                  <a:schemeClr val="tx1"/>
                </a:solidFill>
                <a:latin typeface="Arial" panose="020B0604020202020204" pitchFamily="34" charset="0"/>
                <a:cs typeface="Arial" panose="020B0604020202020204" pitchFamily="34" charset="0"/>
              </a:rPr>
              <a:t>100% Beneficiary Option</a:t>
            </a:r>
          </a:p>
        </p:txBody>
      </p:sp>
      <p:sp>
        <p:nvSpPr>
          <p:cNvPr id="12" name="Rectangle: Rounded Corners 11">
            <a:extLst>
              <a:ext uri="{FF2B5EF4-FFF2-40B4-BE49-F238E27FC236}">
                <a16:creationId xmlns:a16="http://schemas.microsoft.com/office/drawing/2014/main" id="{D6489112-EAA7-41D6-9EE9-E94FEF8E108E}"/>
              </a:ext>
            </a:extLst>
          </p:cNvPr>
          <p:cNvSpPr/>
          <p:nvPr/>
        </p:nvSpPr>
        <p:spPr>
          <a:xfrm>
            <a:off x="2709327" y="2572089"/>
            <a:ext cx="70256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dirty="0">
                <a:solidFill>
                  <a:schemeClr val="tx1"/>
                </a:solidFill>
                <a:latin typeface="Arial" panose="020B0604020202020204" pitchFamily="34" charset="0"/>
                <a:cs typeface="Arial" panose="020B0604020202020204" pitchFamily="34" charset="0"/>
              </a:rPr>
              <a:t>75% Beneficiary Option</a:t>
            </a:r>
          </a:p>
        </p:txBody>
      </p:sp>
      <p:sp>
        <p:nvSpPr>
          <p:cNvPr id="13" name="Rectangle: Rounded Corners 12">
            <a:extLst>
              <a:ext uri="{FF2B5EF4-FFF2-40B4-BE49-F238E27FC236}">
                <a16:creationId xmlns:a16="http://schemas.microsoft.com/office/drawing/2014/main" id="{3EDA5F0F-D62E-44A1-8016-363FEEADBCB8}"/>
              </a:ext>
            </a:extLst>
          </p:cNvPr>
          <p:cNvSpPr/>
          <p:nvPr/>
        </p:nvSpPr>
        <p:spPr>
          <a:xfrm>
            <a:off x="2709327" y="3528020"/>
            <a:ext cx="70256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dirty="0">
                <a:solidFill>
                  <a:schemeClr val="tx1"/>
                </a:solidFill>
                <a:latin typeface="Arial" panose="020B0604020202020204" pitchFamily="34" charset="0"/>
                <a:cs typeface="Arial" panose="020B0604020202020204" pitchFamily="34" charset="0"/>
              </a:rPr>
              <a:t>50% Beneficiary Option</a:t>
            </a:r>
          </a:p>
        </p:txBody>
      </p:sp>
      <p:sp>
        <p:nvSpPr>
          <p:cNvPr id="2" name="Rectangle: Rounded Corners 1">
            <a:extLst>
              <a:ext uri="{FF2B5EF4-FFF2-40B4-BE49-F238E27FC236}">
                <a16:creationId xmlns:a16="http://schemas.microsoft.com/office/drawing/2014/main" id="{FA9EC437-4623-4016-D6B5-80EDCA6D7D24}"/>
              </a:ext>
            </a:extLst>
          </p:cNvPr>
          <p:cNvSpPr/>
          <p:nvPr/>
        </p:nvSpPr>
        <p:spPr>
          <a:xfrm>
            <a:off x="1650147" y="5439882"/>
            <a:ext cx="9144000" cy="968501"/>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Any option you choose will result in a decrease to the amount </a:t>
            </a:r>
          </a:p>
          <a:p>
            <a:r>
              <a:rPr lang="en-US" sz="2400" dirty="0">
                <a:solidFill>
                  <a:schemeClr val="tx1"/>
                </a:solidFill>
                <a:latin typeface="Arial" panose="020B0604020202020204" pitchFamily="34" charset="0"/>
                <a:cs typeface="Arial" panose="020B0604020202020204" pitchFamily="34" charset="0"/>
              </a:rPr>
              <a:t>of your monthly benefit (Modified Benefit)</a:t>
            </a:r>
          </a:p>
        </p:txBody>
      </p:sp>
    </p:spTree>
    <p:custDataLst>
      <p:tags r:id="rId1"/>
    </p:custDataLst>
    <p:extLst>
      <p:ext uri="{BB962C8B-B14F-4D97-AF65-F5344CB8AC3E}">
        <p14:creationId xmlns:p14="http://schemas.microsoft.com/office/powerpoint/2010/main" val="166209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 factor</a:t>
            </a:r>
          </a:p>
        </p:txBody>
      </p:sp>
      <p:sp>
        <p:nvSpPr>
          <p:cNvPr id="8" name="Rectangle: Rounded Corners 7">
            <a:extLst>
              <a:ext uri="{FF2B5EF4-FFF2-40B4-BE49-F238E27FC236}">
                <a16:creationId xmlns:a16="http://schemas.microsoft.com/office/drawing/2014/main" id="{C50B7205-11DA-45B0-92A3-89B337041512}"/>
              </a:ext>
            </a:extLst>
          </p:cNvPr>
          <p:cNvSpPr/>
          <p:nvPr/>
        </p:nvSpPr>
        <p:spPr>
          <a:xfrm>
            <a:off x="1615440" y="1528403"/>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Percentage used to calculate the modified benefit</a:t>
            </a:r>
          </a:p>
        </p:txBody>
      </p:sp>
      <p:sp>
        <p:nvSpPr>
          <p:cNvPr id="9" name="Rectangle: Rounded Corners 8">
            <a:extLst>
              <a:ext uri="{FF2B5EF4-FFF2-40B4-BE49-F238E27FC236}">
                <a16:creationId xmlns:a16="http://schemas.microsoft.com/office/drawing/2014/main" id="{D789BD52-554D-4E58-8453-722AF086E361}"/>
              </a:ext>
            </a:extLst>
          </p:cNvPr>
          <p:cNvSpPr/>
          <p:nvPr/>
        </p:nvSpPr>
        <p:spPr>
          <a:xfrm>
            <a:off x="1615440" y="2401404"/>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Option factor is based on:</a:t>
            </a:r>
          </a:p>
        </p:txBody>
      </p:sp>
      <p:sp>
        <p:nvSpPr>
          <p:cNvPr id="10" name="Rectangle: Rounded Corners 9">
            <a:extLst>
              <a:ext uri="{FF2B5EF4-FFF2-40B4-BE49-F238E27FC236}">
                <a16:creationId xmlns:a16="http://schemas.microsoft.com/office/drawing/2014/main" id="{C0DA1C70-2FC0-4051-8E36-511C5375A95C}"/>
              </a:ext>
            </a:extLst>
          </p:cNvPr>
          <p:cNvSpPr/>
          <p:nvPr/>
        </p:nvSpPr>
        <p:spPr>
          <a:xfrm>
            <a:off x="2895600" y="3274405"/>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Your age</a:t>
            </a:r>
          </a:p>
        </p:txBody>
      </p:sp>
      <p:sp>
        <p:nvSpPr>
          <p:cNvPr id="14" name="Rectangle: Rounded Corners 13">
            <a:extLst>
              <a:ext uri="{FF2B5EF4-FFF2-40B4-BE49-F238E27FC236}">
                <a16:creationId xmlns:a16="http://schemas.microsoft.com/office/drawing/2014/main" id="{660D54FB-9706-46F7-AEE6-5AC3CC325797}"/>
              </a:ext>
            </a:extLst>
          </p:cNvPr>
          <p:cNvSpPr/>
          <p:nvPr/>
        </p:nvSpPr>
        <p:spPr>
          <a:xfrm>
            <a:off x="2895600" y="5020407"/>
            <a:ext cx="7680960" cy="731521"/>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Option you elect</a:t>
            </a:r>
          </a:p>
        </p:txBody>
      </p:sp>
      <p:sp>
        <p:nvSpPr>
          <p:cNvPr id="15" name="Rectangle: Rounded Corners 14">
            <a:extLst>
              <a:ext uri="{FF2B5EF4-FFF2-40B4-BE49-F238E27FC236}">
                <a16:creationId xmlns:a16="http://schemas.microsoft.com/office/drawing/2014/main" id="{19EB0B51-DBD7-402F-AE0A-8B33FD6442C9}"/>
              </a:ext>
            </a:extLst>
          </p:cNvPr>
          <p:cNvSpPr/>
          <p:nvPr/>
        </p:nvSpPr>
        <p:spPr>
          <a:xfrm>
            <a:off x="2895600" y="4147406"/>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Age of your option beneficiary</a:t>
            </a:r>
          </a:p>
        </p:txBody>
      </p:sp>
      <p:sp>
        <p:nvSpPr>
          <p:cNvPr id="11" name="Rectangle: Rounded Corners 10">
            <a:extLst>
              <a:ext uri="{FF2B5EF4-FFF2-40B4-BE49-F238E27FC236}">
                <a16:creationId xmlns:a16="http://schemas.microsoft.com/office/drawing/2014/main" id="{2C17BD9B-42DC-462B-ABB7-EBC0951E54C2}"/>
              </a:ext>
            </a:extLst>
          </p:cNvPr>
          <p:cNvSpPr/>
          <p:nvPr/>
        </p:nvSpPr>
        <p:spPr>
          <a:xfrm>
            <a:off x="2895600" y="5893408"/>
            <a:ext cx="7680960" cy="731521"/>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Date of election</a:t>
            </a:r>
          </a:p>
        </p:txBody>
      </p:sp>
    </p:spTree>
    <p:custDataLst>
      <p:tags r:id="rId1"/>
    </p:custDataLst>
    <p:extLst>
      <p:ext uri="{BB962C8B-B14F-4D97-AF65-F5344CB8AC3E}">
        <p14:creationId xmlns:p14="http://schemas.microsoft.com/office/powerpoint/2010/main" val="324746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602" r="602"/>
          <a:stretch/>
        </p:blipFill>
        <p:spPr bwMode="auto">
          <a:xfrm>
            <a:off x="3624818" y="1"/>
            <a:ext cx="856717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ABD21A96-FF95-4DF4-81BD-30BCE491C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A60571C5-CDD7-6984-A4DC-E756C95C469A}"/>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453104" y="412260"/>
            <a:ext cx="686263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option beneficiary</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921791"/>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Let’s assume:</a:t>
            </a:r>
            <a:endParaRPr lang="en-US" sz="2800"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796732"/>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Edwin plans to retire at age 61</a:t>
            </a:r>
            <a:endParaRPr lang="en-US" sz="24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71673"/>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He plans to name his wife, Rosa, as his option beneficiary</a:t>
            </a:r>
            <a:endParaRPr lang="en-US" sz="24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5604437"/>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He wants to name her on his retirement application</a:t>
            </a:r>
            <a:endParaRPr lang="en-US" sz="24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4729494"/>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Rosa will be 59 when he retires</a:t>
            </a:r>
            <a:endParaRPr lang="en-US" sz="2400" dirty="0">
              <a:solidFill>
                <a:schemeClr val="tx1"/>
              </a:solidFill>
            </a:endParaRPr>
          </a:p>
        </p:txBody>
      </p:sp>
    </p:spTree>
    <p:custDataLst>
      <p:tags r:id="rId1"/>
    </p:custDataLst>
    <p:extLst>
      <p:ext uri="{BB962C8B-B14F-4D97-AF65-F5344CB8AC3E}">
        <p14:creationId xmlns:p14="http://schemas.microsoft.com/office/powerpoint/2010/main" val="27014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2F21A52E-0A6E-41E2-8D7F-47825789D7F1}"/>
              </a:ext>
            </a:extLst>
          </p:cNvPr>
          <p:cNvSpPr>
            <a:spLocks noGrp="1"/>
          </p:cNvSpPr>
          <p:nvPr>
            <p:ph type="title" idx="4294967295"/>
          </p:nvPr>
        </p:nvSpPr>
        <p:spPr>
          <a:xfrm>
            <a:off x="717411" y="630107"/>
            <a:ext cx="10296525" cy="819973"/>
          </a:xfrm>
          <a:prstGeom prst="rect">
            <a:avLst/>
          </a:prstGeom>
        </p:spPr>
        <p:txBody>
          <a:bodyPr wrap="square">
            <a:noAutofit/>
          </a:bodyPr>
          <a:lstStyle/>
          <a:p>
            <a:r>
              <a:rPr lang="en-US" sz="3800" b="1" dirty="0">
                <a:effectLst>
                  <a:outerShdw blurRad="38100" dist="38100" dir="2700000" algn="tl">
                    <a:srgbClr val="000000">
                      <a:alpha val="43137"/>
                    </a:srgbClr>
                  </a:outerShdw>
                </a:effectLst>
              </a:rPr>
              <a:t>Edwin’s beneficiary option estimate</a:t>
            </a:r>
          </a:p>
        </p:txBody>
      </p:sp>
      <p:sp>
        <p:nvSpPr>
          <p:cNvPr id="14" name="Rectangle 13">
            <a:extLst>
              <a:ext uri="{FF2B5EF4-FFF2-40B4-BE49-F238E27FC236}">
                <a16:creationId xmlns:a16="http://schemas.microsoft.com/office/drawing/2014/main" id="{F55EA9BA-509F-408F-A932-90F91C4F4238}"/>
              </a:ext>
            </a:extLst>
          </p:cNvPr>
          <p:cNvSpPr/>
          <p:nvPr/>
        </p:nvSpPr>
        <p:spPr>
          <a:xfrm>
            <a:off x="10052034" y="2132800"/>
            <a:ext cx="1920240" cy="4572000"/>
          </a:xfrm>
          <a:prstGeom prst="rect">
            <a:avLst/>
          </a:prstGeom>
          <a:solidFill>
            <a:srgbClr val="419D81">
              <a:alpha val="65000"/>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b="1" dirty="0">
                <a:solidFill>
                  <a:schemeClr val="tx1"/>
                </a:solidFill>
                <a:latin typeface="Arial" panose="020B0604020202020204" pitchFamily="34" charset="0"/>
                <a:cs typeface="Arial" panose="020B0604020202020204" pitchFamily="34" charset="0"/>
              </a:rPr>
              <a:t>$7,131</a:t>
            </a:r>
          </a:p>
          <a:p>
            <a:pPr algn="ctr"/>
            <a:r>
              <a:rPr lang="en-US" dirty="0">
                <a:solidFill>
                  <a:schemeClr val="tx1"/>
                </a:solidFill>
                <a:latin typeface="Arial" panose="020B0604020202020204" pitchFamily="34" charset="0"/>
                <a:cs typeface="Arial" panose="020B0604020202020204" pitchFamily="34" charset="0"/>
              </a:rPr>
              <a:t>Edwin’s benefit </a:t>
            </a:r>
          </a:p>
          <a:p>
            <a:pPr algn="ctr"/>
            <a:r>
              <a:rPr lang="en-US" dirty="0">
                <a:solidFill>
                  <a:schemeClr val="tx1"/>
                </a:solidFill>
                <a:latin typeface="Arial" panose="020B0604020202020204" pitchFamily="34" charset="0"/>
                <a:cs typeface="Arial" panose="020B0604020202020204" pitchFamily="34" charset="0"/>
              </a:rPr>
              <a:t>if his option beneficiary </a:t>
            </a:r>
          </a:p>
          <a:p>
            <a:pPr algn="ctr"/>
            <a:r>
              <a:rPr lang="en-US" dirty="0">
                <a:solidFill>
                  <a:schemeClr val="tx1"/>
                </a:solidFill>
                <a:latin typeface="Arial" panose="020B0604020202020204" pitchFamily="34" charset="0"/>
                <a:cs typeface="Arial" panose="020B0604020202020204" pitchFamily="34" charset="0"/>
              </a:rPr>
              <a:t>dies after</a:t>
            </a:r>
          </a:p>
          <a:p>
            <a:pPr algn="ctr"/>
            <a:r>
              <a:rPr lang="en-US" dirty="0">
                <a:solidFill>
                  <a:schemeClr val="tx1"/>
                </a:solidFill>
                <a:latin typeface="Arial" panose="020B0604020202020204" pitchFamily="34" charset="0"/>
                <a:cs typeface="Arial" panose="020B0604020202020204" pitchFamily="34" charset="0"/>
              </a:rPr>
              <a:t>he retires</a:t>
            </a:r>
          </a:p>
        </p:txBody>
      </p:sp>
      <p:sp>
        <p:nvSpPr>
          <p:cNvPr id="7" name="TextBox 6">
            <a:extLst>
              <a:ext uri="{FF2B5EF4-FFF2-40B4-BE49-F238E27FC236}">
                <a16:creationId xmlns:a16="http://schemas.microsoft.com/office/drawing/2014/main" id="{879403CE-5B52-446A-8C6B-43FCF851FCBC}"/>
              </a:ext>
            </a:extLst>
          </p:cNvPr>
          <p:cNvSpPr txBox="1"/>
          <p:nvPr/>
        </p:nvSpPr>
        <p:spPr>
          <a:xfrm>
            <a:off x="3080893" y="1406113"/>
            <a:ext cx="3015108" cy="646329"/>
          </a:xfrm>
          <a:prstGeom prst="rect">
            <a:avLst/>
          </a:prstGeom>
          <a:solidFill>
            <a:schemeClr val="bg2">
              <a:lumMod val="90000"/>
              <a:alpha val="70000"/>
            </a:schemeClr>
          </a:solidFill>
          <a:ln>
            <a:noFill/>
          </a:ln>
          <a:effectLst>
            <a:outerShdw blurRad="50800" dist="38100" dir="2700000" algn="tl" rotWithShape="0">
              <a:prstClr val="black">
                <a:alpha val="40000"/>
              </a:prstClr>
            </a:outerShdw>
          </a:effectLst>
        </p:spPr>
        <p:txBody>
          <a:bodyPr wrap="square" rtlCol="0" anchor="ctr">
            <a:noAutofit/>
          </a:bodyPr>
          <a:lstStyle/>
          <a:p>
            <a:pPr algn="ctr"/>
            <a:r>
              <a:rPr lang="en-US" dirty="0">
                <a:latin typeface="Arial" panose="020B0604020202020204" pitchFamily="34" charset="0"/>
                <a:cs typeface="Arial" panose="020B0604020202020204" pitchFamily="34" charset="0"/>
              </a:rPr>
              <a:t>Edwin’s Modified Benefit</a:t>
            </a:r>
          </a:p>
        </p:txBody>
      </p:sp>
      <p:sp>
        <p:nvSpPr>
          <p:cNvPr id="26" name="TextBox 25">
            <a:extLst>
              <a:ext uri="{FF2B5EF4-FFF2-40B4-BE49-F238E27FC236}">
                <a16:creationId xmlns:a16="http://schemas.microsoft.com/office/drawing/2014/main" id="{0EED396B-5A0D-4D32-8193-16FA3D802AB4}"/>
              </a:ext>
            </a:extLst>
          </p:cNvPr>
          <p:cNvSpPr txBox="1"/>
          <p:nvPr/>
        </p:nvSpPr>
        <p:spPr>
          <a:xfrm>
            <a:off x="6096000" y="1406113"/>
            <a:ext cx="3015108" cy="646331"/>
          </a:xfrm>
          <a:prstGeom prst="rect">
            <a:avLst/>
          </a:prstGeom>
          <a:solidFill>
            <a:schemeClr val="bg2">
              <a:lumMod val="10000"/>
              <a:alpha val="65000"/>
            </a:schemeClr>
          </a:solidFill>
          <a:ln>
            <a:noFill/>
          </a:ln>
          <a:effectLst>
            <a:outerShdw blurRad="50800" dist="38100" dir="2700000" algn="tl" rotWithShape="0">
              <a:prstClr val="black">
                <a:alpha val="40000"/>
              </a:prstClr>
            </a:outerShdw>
          </a:effectLst>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Rosa’s lifetime benefit </a:t>
            </a:r>
          </a:p>
          <a:p>
            <a:pPr algn="ctr"/>
            <a:r>
              <a:rPr lang="en-US" dirty="0">
                <a:solidFill>
                  <a:schemeClr val="bg1"/>
                </a:solidFill>
                <a:latin typeface="Arial" panose="020B0604020202020204" pitchFamily="34" charset="0"/>
                <a:cs typeface="Arial" panose="020B0604020202020204" pitchFamily="34" charset="0"/>
              </a:rPr>
              <a:t>upon Edwin’s death</a:t>
            </a:r>
          </a:p>
        </p:txBody>
      </p:sp>
      <p:sp>
        <p:nvSpPr>
          <p:cNvPr id="12" name="Rectangle 11">
            <a:extLst>
              <a:ext uri="{FF2B5EF4-FFF2-40B4-BE49-F238E27FC236}">
                <a16:creationId xmlns:a16="http://schemas.microsoft.com/office/drawing/2014/main" id="{A19B9FE1-60B8-4C77-96A6-79265980314D}"/>
              </a:ext>
            </a:extLst>
          </p:cNvPr>
          <p:cNvSpPr/>
          <p:nvPr/>
        </p:nvSpPr>
        <p:spPr>
          <a:xfrm>
            <a:off x="2563296" y="3304137"/>
            <a:ext cx="914400" cy="3398996"/>
          </a:xfrm>
          <a:prstGeom prst="rect">
            <a:avLst/>
          </a:prstGeom>
          <a:solidFill>
            <a:schemeClr val="bg2">
              <a:lumMod val="90000"/>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ysClr val="windowText" lastClr="000000"/>
                </a:solidFill>
                <a:latin typeface="Arial" panose="020B0604020202020204" pitchFamily="34" charset="0"/>
                <a:cs typeface="Arial" panose="020B0604020202020204" pitchFamily="34" charset="0"/>
              </a:rPr>
              <a:t>$6,291</a:t>
            </a:r>
          </a:p>
        </p:txBody>
      </p:sp>
      <p:sp>
        <p:nvSpPr>
          <p:cNvPr id="21" name="Rectangle 20">
            <a:extLst>
              <a:ext uri="{FF2B5EF4-FFF2-40B4-BE49-F238E27FC236}">
                <a16:creationId xmlns:a16="http://schemas.microsoft.com/office/drawing/2014/main" id="{DE3A6593-EDFD-4EA9-A2A3-DB0511ADBEB6}"/>
              </a:ext>
            </a:extLst>
          </p:cNvPr>
          <p:cNvSpPr/>
          <p:nvPr/>
        </p:nvSpPr>
        <p:spPr>
          <a:xfrm>
            <a:off x="5195053" y="2878282"/>
            <a:ext cx="914400" cy="3836161"/>
          </a:xfrm>
          <a:prstGeom prst="rect">
            <a:avLst/>
          </a:prstGeom>
          <a:solidFill>
            <a:schemeClr val="bg2">
              <a:lumMod val="90000"/>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ysClr val="windowText" lastClr="000000"/>
                </a:solidFill>
                <a:latin typeface="Arial" panose="020B0604020202020204" pitchFamily="34" charset="0"/>
                <a:cs typeface="Arial" panose="020B0604020202020204" pitchFamily="34" charset="0"/>
              </a:rPr>
              <a:t>$6,532</a:t>
            </a:r>
          </a:p>
        </p:txBody>
      </p:sp>
      <p:sp>
        <p:nvSpPr>
          <p:cNvPr id="23" name="Rectangle 22">
            <a:extLst>
              <a:ext uri="{FF2B5EF4-FFF2-40B4-BE49-F238E27FC236}">
                <a16:creationId xmlns:a16="http://schemas.microsoft.com/office/drawing/2014/main" id="{32920A34-BB7F-4E9F-ADFA-237BA2F7095F}"/>
              </a:ext>
            </a:extLst>
          </p:cNvPr>
          <p:cNvSpPr/>
          <p:nvPr/>
        </p:nvSpPr>
        <p:spPr>
          <a:xfrm>
            <a:off x="7794487" y="2621416"/>
            <a:ext cx="914400" cy="4099091"/>
          </a:xfrm>
          <a:prstGeom prst="rect">
            <a:avLst/>
          </a:prstGeom>
          <a:solidFill>
            <a:schemeClr val="bg2">
              <a:lumMod val="90000"/>
              <a:alpha val="7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ysClr val="windowText" lastClr="000000"/>
                </a:solidFill>
                <a:latin typeface="Arial" panose="020B0604020202020204" pitchFamily="34" charset="0"/>
                <a:cs typeface="Arial" panose="020B0604020202020204" pitchFamily="34" charset="0"/>
              </a:rPr>
              <a:t>$6,740</a:t>
            </a:r>
          </a:p>
        </p:txBody>
      </p:sp>
      <p:sp>
        <p:nvSpPr>
          <p:cNvPr id="13" name="Rectangle 12">
            <a:extLst>
              <a:ext uri="{FF2B5EF4-FFF2-40B4-BE49-F238E27FC236}">
                <a16:creationId xmlns:a16="http://schemas.microsoft.com/office/drawing/2014/main" id="{F3D4BF34-95A3-4DA7-AAEE-2375E6B1147A}"/>
              </a:ext>
            </a:extLst>
          </p:cNvPr>
          <p:cNvSpPr/>
          <p:nvPr/>
        </p:nvSpPr>
        <p:spPr>
          <a:xfrm>
            <a:off x="3476760" y="3312521"/>
            <a:ext cx="914400" cy="3398996"/>
          </a:xfrm>
          <a:prstGeom prst="rect">
            <a:avLst/>
          </a:prstGeom>
          <a:solidFill>
            <a:schemeClr val="bg2">
              <a:lumMod val="10000"/>
              <a:alpha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Arial" panose="020B0604020202020204" pitchFamily="34" charset="0"/>
                <a:cs typeface="Arial" panose="020B0604020202020204" pitchFamily="34" charset="0"/>
              </a:rPr>
              <a:t>$6,291</a:t>
            </a:r>
          </a:p>
        </p:txBody>
      </p:sp>
      <p:sp>
        <p:nvSpPr>
          <p:cNvPr id="22" name="Rectangle 21">
            <a:extLst>
              <a:ext uri="{FF2B5EF4-FFF2-40B4-BE49-F238E27FC236}">
                <a16:creationId xmlns:a16="http://schemas.microsoft.com/office/drawing/2014/main" id="{80EC75EC-32B7-4D2A-9098-FD314F66E859}"/>
              </a:ext>
            </a:extLst>
          </p:cNvPr>
          <p:cNvSpPr/>
          <p:nvPr/>
        </p:nvSpPr>
        <p:spPr>
          <a:xfrm>
            <a:off x="6107582" y="3857935"/>
            <a:ext cx="914400" cy="2854841"/>
          </a:xfrm>
          <a:prstGeom prst="rect">
            <a:avLst/>
          </a:prstGeom>
          <a:solidFill>
            <a:schemeClr val="bg2">
              <a:lumMod val="10000"/>
              <a:alpha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Arial" panose="020B0604020202020204" pitchFamily="34" charset="0"/>
                <a:cs typeface="Arial" panose="020B0604020202020204" pitchFamily="34" charset="0"/>
              </a:rPr>
              <a:t>$4,899</a:t>
            </a:r>
          </a:p>
        </p:txBody>
      </p:sp>
      <p:sp>
        <p:nvSpPr>
          <p:cNvPr id="25" name="Rectangle 24">
            <a:extLst>
              <a:ext uri="{FF2B5EF4-FFF2-40B4-BE49-F238E27FC236}">
                <a16:creationId xmlns:a16="http://schemas.microsoft.com/office/drawing/2014/main" id="{7B2A9CD0-2D26-4ABF-9B9E-399AEC299EDE}"/>
              </a:ext>
            </a:extLst>
          </p:cNvPr>
          <p:cNvSpPr/>
          <p:nvPr/>
        </p:nvSpPr>
        <p:spPr>
          <a:xfrm>
            <a:off x="8707016" y="4536624"/>
            <a:ext cx="914400" cy="2176272"/>
          </a:xfrm>
          <a:prstGeom prst="rect">
            <a:avLst/>
          </a:prstGeom>
          <a:solidFill>
            <a:schemeClr val="bg2">
              <a:lumMod val="10000"/>
              <a:alpha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latin typeface="Arial" panose="020B0604020202020204" pitchFamily="34" charset="0"/>
                <a:cs typeface="Arial" panose="020B0604020202020204" pitchFamily="34" charset="0"/>
              </a:rPr>
              <a:t>$3,370</a:t>
            </a:r>
          </a:p>
        </p:txBody>
      </p:sp>
      <p:sp>
        <p:nvSpPr>
          <p:cNvPr id="32" name="TextBox 31">
            <a:extLst>
              <a:ext uri="{FF2B5EF4-FFF2-40B4-BE49-F238E27FC236}">
                <a16:creationId xmlns:a16="http://schemas.microsoft.com/office/drawing/2014/main" id="{08F94BA7-6A9B-4ACA-BFBA-C051C9A1416F}"/>
              </a:ext>
            </a:extLst>
          </p:cNvPr>
          <p:cNvSpPr txBox="1"/>
          <p:nvPr/>
        </p:nvSpPr>
        <p:spPr>
          <a:xfrm>
            <a:off x="2563296" y="5403982"/>
            <a:ext cx="1827864" cy="923330"/>
          </a:xfrm>
          <a:prstGeom prst="rect">
            <a:avLst/>
          </a:prstGeom>
          <a:solidFill>
            <a:schemeClr val="bg2">
              <a:lumMod val="90000"/>
              <a:alpha val="90000"/>
            </a:schemeClr>
          </a:solidFill>
          <a:effectLst>
            <a:outerShdw blurRad="50800" dist="38100" dir="2700000" algn="tl" rotWithShape="0">
              <a:prstClr val="black">
                <a:alpha val="40000"/>
              </a:prstClr>
            </a:outerShdw>
          </a:effectLst>
        </p:spPr>
        <p:txBody>
          <a:bodyPr wrap="square">
            <a:spAutoFit/>
          </a:bodyPr>
          <a:lstStyle/>
          <a:p>
            <a:pPr algn="ctr"/>
            <a:r>
              <a:rPr lang="en-US" dirty="0">
                <a:latin typeface="Arial" panose="020B0604020202020204" pitchFamily="34" charset="0"/>
                <a:cs typeface="Arial" panose="020B0604020202020204" pitchFamily="34" charset="0"/>
              </a:rPr>
              <a:t>100%</a:t>
            </a:r>
          </a:p>
          <a:p>
            <a:pPr algn="ctr"/>
            <a:r>
              <a:rPr lang="en-US" dirty="0">
                <a:latin typeface="Arial" panose="020B0604020202020204" pitchFamily="34" charset="0"/>
                <a:cs typeface="Arial" panose="020B0604020202020204" pitchFamily="34" charset="0"/>
              </a:rPr>
              <a:t>Beneficiary Option</a:t>
            </a:r>
          </a:p>
        </p:txBody>
      </p:sp>
      <p:sp>
        <p:nvSpPr>
          <p:cNvPr id="34" name="TextBox 33">
            <a:extLst>
              <a:ext uri="{FF2B5EF4-FFF2-40B4-BE49-F238E27FC236}">
                <a16:creationId xmlns:a16="http://schemas.microsoft.com/office/drawing/2014/main" id="{3AB3741A-7A8E-4B32-8B4C-702161439D1E}"/>
              </a:ext>
            </a:extLst>
          </p:cNvPr>
          <p:cNvSpPr txBox="1"/>
          <p:nvPr/>
        </p:nvSpPr>
        <p:spPr>
          <a:xfrm>
            <a:off x="5193702" y="5403982"/>
            <a:ext cx="1831501" cy="923330"/>
          </a:xfrm>
          <a:prstGeom prst="rect">
            <a:avLst/>
          </a:prstGeom>
          <a:solidFill>
            <a:schemeClr val="bg2">
              <a:lumMod val="90000"/>
              <a:alpha val="90000"/>
            </a:schemeClr>
          </a:solidFill>
          <a:effectLst>
            <a:outerShdw blurRad="50800" dist="38100" dir="2700000" algn="tl" rotWithShape="0">
              <a:prstClr val="black">
                <a:alpha val="40000"/>
              </a:prstClr>
            </a:outerShdw>
          </a:effectLst>
        </p:spPr>
        <p:txBody>
          <a:bodyPr wrap="square">
            <a:spAutoFit/>
          </a:bodyPr>
          <a:lstStyle/>
          <a:p>
            <a:pPr algn="ctr"/>
            <a:r>
              <a:rPr lang="en-US" dirty="0">
                <a:latin typeface="Arial" panose="020B0604020202020204" pitchFamily="34" charset="0"/>
                <a:cs typeface="Arial" panose="020B0604020202020204" pitchFamily="34" charset="0"/>
              </a:rPr>
              <a:t>75%</a:t>
            </a:r>
          </a:p>
          <a:p>
            <a:pPr algn="ctr"/>
            <a:r>
              <a:rPr lang="en-US" dirty="0">
                <a:latin typeface="Arial" panose="020B0604020202020204" pitchFamily="34" charset="0"/>
                <a:cs typeface="Arial" panose="020B0604020202020204" pitchFamily="34" charset="0"/>
              </a:rPr>
              <a:t>Beneficiary Option</a:t>
            </a:r>
          </a:p>
        </p:txBody>
      </p:sp>
      <p:sp>
        <p:nvSpPr>
          <p:cNvPr id="36" name="TextBox 35">
            <a:extLst>
              <a:ext uri="{FF2B5EF4-FFF2-40B4-BE49-F238E27FC236}">
                <a16:creationId xmlns:a16="http://schemas.microsoft.com/office/drawing/2014/main" id="{C310D832-5596-4ACE-BAB2-816FD9E826CC}"/>
              </a:ext>
            </a:extLst>
          </p:cNvPr>
          <p:cNvSpPr txBox="1"/>
          <p:nvPr/>
        </p:nvSpPr>
        <p:spPr>
          <a:xfrm>
            <a:off x="7801775" y="5403982"/>
            <a:ext cx="1826929" cy="923330"/>
          </a:xfrm>
          <a:prstGeom prst="rect">
            <a:avLst/>
          </a:prstGeom>
          <a:solidFill>
            <a:schemeClr val="bg2">
              <a:lumMod val="90000"/>
              <a:alpha val="90000"/>
            </a:schemeClr>
          </a:solidFill>
          <a:effectLst>
            <a:outerShdw blurRad="50800" dist="38100" dir="2700000" algn="tl" rotWithShape="0">
              <a:prstClr val="black">
                <a:alpha val="40000"/>
              </a:prstClr>
            </a:outerShdw>
          </a:effectLst>
        </p:spPr>
        <p:txBody>
          <a:bodyPr wrap="square">
            <a:spAutoFit/>
          </a:bodyPr>
          <a:lstStyle/>
          <a:p>
            <a:pPr algn="ctr"/>
            <a:r>
              <a:rPr lang="en-US" dirty="0">
                <a:latin typeface="Arial" panose="020B0604020202020204" pitchFamily="34" charset="0"/>
                <a:cs typeface="Arial" panose="020B0604020202020204" pitchFamily="34" charset="0"/>
              </a:rPr>
              <a:t>50%</a:t>
            </a:r>
          </a:p>
          <a:p>
            <a:pPr algn="ctr"/>
            <a:r>
              <a:rPr lang="en-US" dirty="0">
                <a:latin typeface="Arial" panose="020B0604020202020204" pitchFamily="34" charset="0"/>
                <a:cs typeface="Arial" panose="020B0604020202020204" pitchFamily="34" charset="0"/>
              </a:rPr>
              <a:t>Beneficiary Option</a:t>
            </a:r>
          </a:p>
        </p:txBody>
      </p:sp>
      <p:cxnSp>
        <p:nvCxnSpPr>
          <p:cNvPr id="38" name="Straight Connector 37">
            <a:extLst>
              <a:ext uri="{FF2B5EF4-FFF2-40B4-BE49-F238E27FC236}">
                <a16:creationId xmlns:a16="http://schemas.microsoft.com/office/drawing/2014/main" id="{F849B402-AC29-416B-B247-8DF696ED78C0}"/>
              </a:ext>
            </a:extLst>
          </p:cNvPr>
          <p:cNvCxnSpPr>
            <a:cxnSpLocks/>
          </p:cNvCxnSpPr>
          <p:nvPr/>
        </p:nvCxnSpPr>
        <p:spPr>
          <a:xfrm>
            <a:off x="2139966" y="2608615"/>
            <a:ext cx="6567050" cy="12801"/>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22EAEC-CE2A-4366-ADC6-0A610FD4ACAB}"/>
              </a:ext>
            </a:extLst>
          </p:cNvPr>
          <p:cNvCxnSpPr>
            <a:cxnSpLocks/>
          </p:cNvCxnSpPr>
          <p:nvPr/>
        </p:nvCxnSpPr>
        <p:spPr>
          <a:xfrm>
            <a:off x="2107692" y="2868909"/>
            <a:ext cx="3988308" cy="0"/>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8A5053-4F4E-4EA8-B00E-9C9556D18241}"/>
              </a:ext>
            </a:extLst>
          </p:cNvPr>
          <p:cNvCxnSpPr>
            <a:cxnSpLocks/>
          </p:cNvCxnSpPr>
          <p:nvPr/>
        </p:nvCxnSpPr>
        <p:spPr>
          <a:xfrm>
            <a:off x="2139966" y="3304137"/>
            <a:ext cx="2278009" cy="0"/>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6BFBB3-2FA4-464B-840C-C2825419C191}"/>
              </a:ext>
            </a:extLst>
          </p:cNvPr>
          <p:cNvCxnSpPr>
            <a:cxnSpLocks/>
          </p:cNvCxnSpPr>
          <p:nvPr/>
        </p:nvCxnSpPr>
        <p:spPr>
          <a:xfrm>
            <a:off x="2139966" y="3857935"/>
            <a:ext cx="4882015" cy="0"/>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73DC3B9-AC38-409A-8F7E-9F68B9A78BEE}"/>
              </a:ext>
            </a:extLst>
          </p:cNvPr>
          <p:cNvCxnSpPr>
            <a:cxnSpLocks/>
          </p:cNvCxnSpPr>
          <p:nvPr/>
        </p:nvCxnSpPr>
        <p:spPr>
          <a:xfrm>
            <a:off x="2102518" y="4529011"/>
            <a:ext cx="7518898" cy="0"/>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54E063C-08F6-4E12-AAF4-F7629E890280}"/>
              </a:ext>
            </a:extLst>
          </p:cNvPr>
          <p:cNvSpPr/>
          <p:nvPr/>
        </p:nvSpPr>
        <p:spPr>
          <a:xfrm>
            <a:off x="219727" y="2132800"/>
            <a:ext cx="1920240" cy="4572000"/>
          </a:xfrm>
          <a:prstGeom prst="rect">
            <a:avLst/>
          </a:prstGeom>
          <a:solidFill>
            <a:srgbClr val="419D81">
              <a:alpha val="65000"/>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b="1" dirty="0">
                <a:solidFill>
                  <a:schemeClr val="tx1"/>
                </a:solidFill>
                <a:latin typeface="Arial" panose="020B0604020202020204" pitchFamily="34" charset="0"/>
                <a:cs typeface="Arial" panose="020B0604020202020204" pitchFamily="34" charset="0"/>
              </a:rPr>
              <a:t>$7,131</a:t>
            </a:r>
          </a:p>
          <a:p>
            <a:pPr algn="ctr"/>
            <a:r>
              <a:rPr lang="en-US" dirty="0">
                <a:solidFill>
                  <a:schemeClr val="tx1"/>
                </a:solidFill>
                <a:latin typeface="Arial" panose="020B0604020202020204" pitchFamily="34" charset="0"/>
                <a:cs typeface="Arial" panose="020B0604020202020204" pitchFamily="34" charset="0"/>
              </a:rPr>
              <a:t>Edwin’s Member-Only Benefit</a:t>
            </a:r>
          </a:p>
        </p:txBody>
      </p:sp>
      <p:cxnSp>
        <p:nvCxnSpPr>
          <p:cNvPr id="29" name="Straight Connector 28">
            <a:extLst>
              <a:ext uri="{FF2B5EF4-FFF2-40B4-BE49-F238E27FC236}">
                <a16:creationId xmlns:a16="http://schemas.microsoft.com/office/drawing/2014/main" id="{382EE840-A1AC-4217-9DA7-6615F018E396}"/>
              </a:ext>
            </a:extLst>
          </p:cNvPr>
          <p:cNvCxnSpPr>
            <a:cxnSpLocks/>
          </p:cNvCxnSpPr>
          <p:nvPr/>
        </p:nvCxnSpPr>
        <p:spPr>
          <a:xfrm>
            <a:off x="120346" y="6703133"/>
            <a:ext cx="11951307" cy="0"/>
          </a:xfrm>
          <a:prstGeom prst="line">
            <a:avLst/>
          </a:prstGeom>
          <a:ln w="63500" cap="rnd"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3">
            <a:extLst>
              <a:ext uri="{FF2B5EF4-FFF2-40B4-BE49-F238E27FC236}">
                <a16:creationId xmlns:a16="http://schemas.microsoft.com/office/drawing/2014/main" id="{B0442D9D-7AD1-4A30-9AB9-B33136CF11E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280" t="-97" r="-5246" b="97"/>
          <a:stretch/>
        </p:blipFill>
        <p:spPr bwMode="auto">
          <a:xfrm>
            <a:off x="10211142" y="-1524"/>
            <a:ext cx="1980858" cy="1567132"/>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4C2168C3-B25B-40F5-8E27-D888F732E244}"/>
              </a:ext>
            </a:extLst>
          </p:cNvPr>
          <p:cNvCxnSpPr>
            <a:cxnSpLocks/>
          </p:cNvCxnSpPr>
          <p:nvPr/>
        </p:nvCxnSpPr>
        <p:spPr>
          <a:xfrm>
            <a:off x="2139966" y="2164263"/>
            <a:ext cx="7912068" cy="0"/>
          </a:xfrm>
          <a:prstGeom prst="line">
            <a:avLst/>
          </a:prstGeom>
          <a:ln w="38100" cap="rnd" cmpd="sng">
            <a:solidFill>
              <a:schemeClr val="bg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67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4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26" grpId="0" animBg="1"/>
      <p:bldP spid="12" grpId="0" animBg="1"/>
      <p:bldP spid="21" grpId="0" animBg="1"/>
      <p:bldP spid="23" grpId="0" animBg="1"/>
      <p:bldP spid="13" grpId="0" animBg="1"/>
      <p:bldP spid="22" grpId="0" animBg="1"/>
      <p:bldP spid="25" grpId="0" animBg="1"/>
      <p:bldP spid="32" grpId="0" animBg="1"/>
      <p:bldP spid="34" grpId="0" animBg="1"/>
      <p:bldP spid="36"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AF48290-F750-4CF4-BC58-596C6A3B4D11}"/>
              </a:ext>
            </a:extLst>
          </p:cNvPr>
          <p:cNvGraphicFramePr/>
          <p:nvPr>
            <p:extLst>
              <p:ext uri="{D42A27DB-BD31-4B8C-83A1-F6EECF244321}">
                <p14:modId xmlns:p14="http://schemas.microsoft.com/office/powerpoint/2010/main" val="404974470"/>
              </p:ext>
            </p:extLst>
          </p:nvPr>
        </p:nvGraphicFramePr>
        <p:xfrm>
          <a:off x="452651" y="1866900"/>
          <a:ext cx="11286699" cy="4479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7">
            <a:extLst>
              <a:ext uri="{FF2B5EF4-FFF2-40B4-BE49-F238E27FC236}">
                <a16:creationId xmlns:a16="http://schemas.microsoft.com/office/drawing/2014/main" id="{E975C8D3-947A-4E83-94B0-187DF9157201}"/>
              </a:ext>
            </a:extLst>
          </p:cNvPr>
          <p:cNvSpPr txBox="1">
            <a:spLocks/>
          </p:cNvSpPr>
          <p:nvPr/>
        </p:nvSpPr>
        <p:spPr>
          <a:xfrm>
            <a:off x="717411" y="630107"/>
            <a:ext cx="10296525"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Edwin’s beneficiary option estimate</a:t>
            </a:r>
          </a:p>
        </p:txBody>
      </p:sp>
      <p:pic>
        <p:nvPicPr>
          <p:cNvPr id="2" name="Picture 3">
            <a:extLst>
              <a:ext uri="{FF2B5EF4-FFF2-40B4-BE49-F238E27FC236}">
                <a16:creationId xmlns:a16="http://schemas.microsoft.com/office/drawing/2014/main" id="{69AF5038-FAD6-8FCC-7F3C-AA74F248B2CC}"/>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5280" t="-97" r="-5246" b="97"/>
          <a:stretch/>
        </p:blipFill>
        <p:spPr bwMode="auto">
          <a:xfrm>
            <a:off x="10211142" y="-1524"/>
            <a:ext cx="1980858" cy="15671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04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96560EB-7E26-4998-90E7-2109DF24E6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E85E3BB0-C6A2-4441-93AD-83DDDDBB771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4008D43-ED20-45ED-AA11-E2065F35D41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11B753AE-1C84-4796-8395-A51A445A7D6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94169B40-BA80-4D88-AF18-2C2183F7807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4618ABCE-F171-42AE-BDDE-28EE7517602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744C3D2A-CBB4-449A-9779-4B583009BB45}"/>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9344D967-2D5D-4255-800C-48A0E878231C}"/>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777C033E-3E0B-4CAF-AAC3-B09701DF70B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A88D2C68-33C2-4A6C-B4AD-FCECAE1CE6B4}"/>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7877BCE3-6470-4D89-97E2-8E24E1B2E5B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7B3DA7A7-CED9-4E5A-A296-CB5ACBE7AA4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EBA9A47B-91D4-49BC-A821-76E3C55A5C8D}"/>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AE3DEA54-9DED-4300-8B72-C7285DE42991}"/>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120F32C7-5D10-4D65-925A-2CC36230FF1F}"/>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B4D63B01-47D1-48CC-9B93-144E330B4AE9}"/>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9B1E7862-26F9-45B0-9513-D8316189E1C2}"/>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AB5FBF1E-F0B2-4AE0-9FB0-AEF1BE0011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2F21A52E-0A6E-41E2-8D7F-47825789D7F1}"/>
              </a:ext>
            </a:extLst>
          </p:cNvPr>
          <p:cNvSpPr>
            <a:spLocks noGrp="1"/>
          </p:cNvSpPr>
          <p:nvPr>
            <p:ph type="title" idx="4294967295"/>
          </p:nvPr>
        </p:nvSpPr>
        <p:spPr>
          <a:xfrm>
            <a:off x="742478" y="557465"/>
            <a:ext cx="10385425" cy="845372"/>
          </a:xfrm>
          <a:prstGeom prst="rect">
            <a:avLst/>
          </a:prstGeom>
        </p:spPr>
        <p:txBody>
          <a:bodyPr wrap="square">
            <a:noAutofit/>
          </a:bodyPr>
          <a:lstStyle/>
          <a:p>
            <a:r>
              <a:rPr lang="en-US" sz="3800" b="1" dirty="0">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Electing an option at retirement</a:t>
            </a:r>
          </a:p>
        </p:txBody>
      </p:sp>
      <p:pic>
        <p:nvPicPr>
          <p:cNvPr id="16" name="Picture 15">
            <a:extLst>
              <a:ext uri="{FF2B5EF4-FFF2-40B4-BE49-F238E27FC236}">
                <a16:creationId xmlns:a16="http://schemas.microsoft.com/office/drawing/2014/main" id="{E9B4260E-1ABA-40ED-8F07-AD76F6A48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1363" y="1355645"/>
            <a:ext cx="3827154" cy="4959303"/>
          </a:xfrm>
          <a:prstGeom prst="rect">
            <a:avLst/>
          </a:prstGeom>
          <a:effectLst>
            <a:outerShdw blurRad="50800" dist="38100" dir="2700000" algn="tl" rotWithShape="0">
              <a:prstClr val="black">
                <a:alpha val="40000"/>
              </a:prstClr>
            </a:outerShdw>
          </a:effectLst>
        </p:spPr>
      </p:pic>
      <p:sp>
        <p:nvSpPr>
          <p:cNvPr id="17" name="Rectangle: Rounded Corners 16">
            <a:extLst>
              <a:ext uri="{FF2B5EF4-FFF2-40B4-BE49-F238E27FC236}">
                <a16:creationId xmlns:a16="http://schemas.microsoft.com/office/drawing/2014/main" id="{CEED306A-B68A-41C2-B7C8-177B720CCD1D}"/>
              </a:ext>
            </a:extLst>
          </p:cNvPr>
          <p:cNvSpPr/>
          <p:nvPr/>
        </p:nvSpPr>
        <p:spPr>
          <a:xfrm>
            <a:off x="4876800" y="1551151"/>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Elect on </a:t>
            </a:r>
            <a:r>
              <a:rPr lang="en-US" sz="2800" i="1" dirty="0">
                <a:solidFill>
                  <a:schemeClr val="bg1"/>
                </a:solidFill>
                <a:latin typeface="Arial" panose="020B0604020202020204" pitchFamily="34" charset="0"/>
                <a:cs typeface="Arial" panose="020B0604020202020204" pitchFamily="34" charset="0"/>
              </a:rPr>
              <a:t>Service Retirement Application</a:t>
            </a:r>
          </a:p>
        </p:txBody>
      </p:sp>
      <p:sp>
        <p:nvSpPr>
          <p:cNvPr id="18" name="Rectangle: Rounded Corners 17">
            <a:extLst>
              <a:ext uri="{FF2B5EF4-FFF2-40B4-BE49-F238E27FC236}">
                <a16:creationId xmlns:a16="http://schemas.microsoft.com/office/drawing/2014/main" id="{B2183BD0-B588-4EFF-AF79-EA1A63327E5E}"/>
              </a:ext>
            </a:extLst>
          </p:cNvPr>
          <p:cNvSpPr/>
          <p:nvPr/>
        </p:nvSpPr>
        <p:spPr>
          <a:xfrm>
            <a:off x="4876800" y="4825894"/>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Can be completed in </a:t>
            </a:r>
            <a:r>
              <a:rPr lang="en-US" sz="2800" i="1" dirty="0">
                <a:solidFill>
                  <a:schemeClr val="bg1"/>
                </a:solidFill>
                <a:latin typeface="Arial" panose="020B0604020202020204" pitchFamily="34" charset="0"/>
                <a:cs typeface="Arial" panose="020B0604020202020204" pitchFamily="34" charset="0"/>
              </a:rPr>
              <a:t>my</a:t>
            </a:r>
            <a:r>
              <a:rPr lang="en-US" sz="2800" dirty="0">
                <a:solidFill>
                  <a:schemeClr val="bg1"/>
                </a:solidFill>
                <a:latin typeface="Arial" panose="020B0604020202020204" pitchFamily="34" charset="0"/>
                <a:cs typeface="Arial" panose="020B0604020202020204" pitchFamily="34" charset="0"/>
              </a:rPr>
              <a:t>CalSTRS </a:t>
            </a:r>
          </a:p>
        </p:txBody>
      </p:sp>
      <p:sp>
        <p:nvSpPr>
          <p:cNvPr id="19" name="Rectangle: Rounded Corners 18">
            <a:extLst>
              <a:ext uri="{FF2B5EF4-FFF2-40B4-BE49-F238E27FC236}">
                <a16:creationId xmlns:a16="http://schemas.microsoft.com/office/drawing/2014/main" id="{DBD88378-B372-4191-A254-4866EAD75C95}"/>
              </a:ext>
            </a:extLst>
          </p:cNvPr>
          <p:cNvSpPr/>
          <p:nvPr/>
        </p:nvSpPr>
        <p:spPr>
          <a:xfrm>
            <a:off x="4876800" y="2558977"/>
            <a:ext cx="6868180" cy="731520"/>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Can name a special needs trust</a:t>
            </a:r>
          </a:p>
        </p:txBody>
      </p:sp>
      <p:sp>
        <p:nvSpPr>
          <p:cNvPr id="20" name="Rectangle: Rounded Corners 19">
            <a:extLst>
              <a:ext uri="{FF2B5EF4-FFF2-40B4-BE49-F238E27FC236}">
                <a16:creationId xmlns:a16="http://schemas.microsoft.com/office/drawing/2014/main" id="{EF6BFD72-7986-44EF-A010-47C2BE0DB20D}"/>
              </a:ext>
            </a:extLst>
          </p:cNvPr>
          <p:cNvSpPr/>
          <p:nvPr/>
        </p:nvSpPr>
        <p:spPr>
          <a:xfrm>
            <a:off x="4876800" y="3566802"/>
            <a:ext cx="6868180" cy="982787"/>
          </a:xfrm>
          <a:prstGeom prst="roundRect">
            <a:avLst/>
          </a:prstGeom>
          <a:solidFill>
            <a:schemeClr val="bg2">
              <a:lumMod val="50000"/>
              <a:alpha val="90000"/>
            </a:scheme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bg1"/>
                </a:solidFill>
                <a:latin typeface="Arial" panose="020B0604020202020204" pitchFamily="34" charset="0"/>
                <a:cs typeface="Arial" panose="020B0604020202020204" pitchFamily="34" charset="0"/>
              </a:rPr>
              <a:t>Choose from 100%, 75%, 50% or Compound Option</a:t>
            </a:r>
          </a:p>
        </p:txBody>
      </p:sp>
      <p:grpSp>
        <p:nvGrpSpPr>
          <p:cNvPr id="2" name="Group 1">
            <a:extLst>
              <a:ext uri="{FF2B5EF4-FFF2-40B4-BE49-F238E27FC236}">
                <a16:creationId xmlns:a16="http://schemas.microsoft.com/office/drawing/2014/main" id="{3FCD7942-F81F-C1A8-4ED5-5274B9B47257}"/>
              </a:ext>
            </a:extLst>
          </p:cNvPr>
          <p:cNvGrpSpPr/>
          <p:nvPr/>
        </p:nvGrpSpPr>
        <p:grpSpPr>
          <a:xfrm>
            <a:off x="2827285" y="4746055"/>
            <a:ext cx="1554480" cy="1554480"/>
            <a:chOff x="1640" y="5303520"/>
            <a:chExt cx="1554480" cy="1554480"/>
          </a:xfrm>
        </p:grpSpPr>
        <p:sp>
          <p:nvSpPr>
            <p:cNvPr id="8" name="Rectangle 7">
              <a:extLst>
                <a:ext uri="{FF2B5EF4-FFF2-40B4-BE49-F238E27FC236}">
                  <a16:creationId xmlns:a16="http://schemas.microsoft.com/office/drawing/2014/main" id="{6474B0F3-7BC7-4BCF-8E7F-0FF9C7D3F3BD}"/>
                </a:ext>
              </a:extLst>
            </p:cNvPr>
            <p:cNvSpPr/>
            <p:nvPr/>
          </p:nvSpPr>
          <p:spPr>
            <a:xfrm>
              <a:off x="1640" y="5303520"/>
              <a:ext cx="1554480" cy="1554480"/>
            </a:xfrm>
            <a:prstGeom prst="rect">
              <a:avLst/>
            </a:prstGeom>
            <a:solidFill>
              <a:srgbClr val="AADB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11D22960-9180-4D50-AC23-BD18E26E4F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080" y="5394960"/>
              <a:ext cx="1371600" cy="1371600"/>
            </a:xfrm>
            <a:prstGeom prst="rect">
              <a:avLst/>
            </a:prstGeom>
          </p:spPr>
        </p:pic>
      </p:grpSp>
      <p:sp>
        <p:nvSpPr>
          <p:cNvPr id="10" name="TextBox 9">
            <a:extLst>
              <a:ext uri="{FF2B5EF4-FFF2-40B4-BE49-F238E27FC236}">
                <a16:creationId xmlns:a16="http://schemas.microsoft.com/office/drawing/2014/main" id="{1CE065E9-12D6-43EB-8394-E0CAB212A8BD}"/>
              </a:ext>
            </a:extLst>
          </p:cNvPr>
          <p:cNvSpPr txBox="1"/>
          <p:nvPr/>
        </p:nvSpPr>
        <p:spPr>
          <a:xfrm>
            <a:off x="4876800" y="6009040"/>
            <a:ext cx="565129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CalSTRS.com/forms</a:t>
            </a:r>
          </a:p>
        </p:txBody>
      </p:sp>
    </p:spTree>
    <p:extLst>
      <p:ext uri="{BB962C8B-B14F-4D97-AF65-F5344CB8AC3E}">
        <p14:creationId xmlns:p14="http://schemas.microsoft.com/office/powerpoint/2010/main" val="34854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743200"/>
            <a:ext cx="9601200" cy="1371600"/>
          </a:xfrm>
          <a:prstGeom prst="roundRect">
            <a:avLst/>
          </a:prstGeom>
          <a:solidFill>
            <a:srgbClr val="9DD6C5">
              <a:alpha val="5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Defined Benefit Program</a:t>
            </a:r>
          </a:p>
        </p:txBody>
      </p:sp>
    </p:spTree>
    <p:extLst>
      <p:ext uri="{BB962C8B-B14F-4D97-AF65-F5344CB8AC3E}">
        <p14:creationId xmlns:p14="http://schemas.microsoft.com/office/powerpoint/2010/main" val="233272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971800"/>
            <a:ext cx="9601200" cy="914400"/>
          </a:xfrm>
          <a:prstGeom prst="roundRect">
            <a:avLst/>
          </a:prstGeom>
          <a:solidFill>
            <a:srgbClr val="DCDBDB">
              <a:alpha val="8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Preretirement election of an option</a:t>
            </a:r>
          </a:p>
        </p:txBody>
      </p:sp>
    </p:spTree>
    <p:custDataLst>
      <p:tags r:id="rId1"/>
    </p:custDataLst>
    <p:extLst>
      <p:ext uri="{BB962C8B-B14F-4D97-AF65-F5344CB8AC3E}">
        <p14:creationId xmlns:p14="http://schemas.microsoft.com/office/powerpoint/2010/main" val="1268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7400" y="439738"/>
            <a:ext cx="8001000" cy="1008061"/>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Eligibility to retire</a:t>
            </a:r>
          </a:p>
        </p:txBody>
      </p:sp>
      <p:sp>
        <p:nvSpPr>
          <p:cNvPr id="17" name="Rectangle: Rounded Corners 16">
            <a:extLst>
              <a:ext uri="{FF2B5EF4-FFF2-40B4-BE49-F238E27FC236}">
                <a16:creationId xmlns:a16="http://schemas.microsoft.com/office/drawing/2014/main" id="{788B8F64-25C6-4E33-9164-34FFB9A37F22}"/>
              </a:ext>
            </a:extLst>
          </p:cNvPr>
          <p:cNvSpPr/>
          <p:nvPr/>
        </p:nvSpPr>
        <p:spPr>
          <a:xfrm>
            <a:off x="1650147" y="2437196"/>
            <a:ext cx="91440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Age 55 with five years of service credit</a:t>
            </a:r>
          </a:p>
        </p:txBody>
      </p:sp>
      <p:sp>
        <p:nvSpPr>
          <p:cNvPr id="19" name="Rectangle: Rounded Corners 18">
            <a:extLst>
              <a:ext uri="{FF2B5EF4-FFF2-40B4-BE49-F238E27FC236}">
                <a16:creationId xmlns:a16="http://schemas.microsoft.com/office/drawing/2014/main" id="{7342DAB6-9D72-4E71-9D21-F14C666AB717}"/>
              </a:ext>
            </a:extLst>
          </p:cNvPr>
          <p:cNvSpPr/>
          <p:nvPr/>
        </p:nvSpPr>
        <p:spPr>
          <a:xfrm>
            <a:off x="1650147" y="3938540"/>
            <a:ext cx="91440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Age 50 with 30 years of service credit (CalSTRS 2% at 60 only)</a:t>
            </a:r>
          </a:p>
        </p:txBody>
      </p:sp>
      <p:sp>
        <p:nvSpPr>
          <p:cNvPr id="20" name="Rectangle: Rounded Corners 19">
            <a:extLst>
              <a:ext uri="{FF2B5EF4-FFF2-40B4-BE49-F238E27FC236}">
                <a16:creationId xmlns:a16="http://schemas.microsoft.com/office/drawing/2014/main" id="{CDA74870-B86C-4862-AD71-1837D1747745}"/>
              </a:ext>
            </a:extLst>
          </p:cNvPr>
          <p:cNvSpPr/>
          <p:nvPr/>
        </p:nvSpPr>
        <p:spPr>
          <a:xfrm>
            <a:off x="609601" y="1595084"/>
            <a:ext cx="46634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Minimum requirements</a:t>
            </a:r>
          </a:p>
        </p:txBody>
      </p:sp>
      <p:sp>
        <p:nvSpPr>
          <p:cNvPr id="21" name="Rectangle: Rounded Corners 20">
            <a:extLst>
              <a:ext uri="{FF2B5EF4-FFF2-40B4-BE49-F238E27FC236}">
                <a16:creationId xmlns:a16="http://schemas.microsoft.com/office/drawing/2014/main" id="{B583FFF1-5E2A-4DEA-9BE4-F58A477517F3}"/>
              </a:ext>
            </a:extLst>
          </p:cNvPr>
          <p:cNvSpPr/>
          <p:nvPr/>
        </p:nvSpPr>
        <p:spPr>
          <a:xfrm>
            <a:off x="1650147" y="5439882"/>
            <a:ext cx="9144000" cy="968501"/>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Age 55 with fewer than five years of service credit if retiring for service with a concurrent retirement system</a:t>
            </a:r>
          </a:p>
        </p:txBody>
      </p:sp>
      <p:sp>
        <p:nvSpPr>
          <p:cNvPr id="23" name="Rectangle: Rounded Corners 22">
            <a:extLst>
              <a:ext uri="{FF2B5EF4-FFF2-40B4-BE49-F238E27FC236}">
                <a16:creationId xmlns:a16="http://schemas.microsoft.com/office/drawing/2014/main" id="{4AE0A90D-44AB-4C55-B88A-01C829C9F69D}"/>
              </a:ext>
            </a:extLst>
          </p:cNvPr>
          <p:cNvSpPr/>
          <p:nvPr/>
        </p:nvSpPr>
        <p:spPr>
          <a:xfrm>
            <a:off x="609601" y="4597772"/>
            <a:ext cx="46634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Concurrent retirement</a:t>
            </a:r>
          </a:p>
        </p:txBody>
      </p:sp>
      <p:sp>
        <p:nvSpPr>
          <p:cNvPr id="10" name="Rectangle: Rounded Corners 9">
            <a:extLst>
              <a:ext uri="{FF2B5EF4-FFF2-40B4-BE49-F238E27FC236}">
                <a16:creationId xmlns:a16="http://schemas.microsoft.com/office/drawing/2014/main" id="{3226BA30-164E-4A99-930F-0877FFE65154}"/>
              </a:ext>
            </a:extLst>
          </p:cNvPr>
          <p:cNvSpPr/>
          <p:nvPr/>
        </p:nvSpPr>
        <p:spPr>
          <a:xfrm>
            <a:off x="609601" y="3096428"/>
            <a:ext cx="466344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Early retirement</a:t>
            </a:r>
          </a:p>
        </p:txBody>
      </p:sp>
    </p:spTree>
    <p:custDataLst>
      <p:tags r:id="rId1"/>
    </p:custDataLst>
    <p:extLst>
      <p:ext uri="{BB962C8B-B14F-4D97-AF65-F5344CB8AC3E}">
        <p14:creationId xmlns:p14="http://schemas.microsoft.com/office/powerpoint/2010/main" val="346165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3"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7973" y="439738"/>
            <a:ext cx="8001000" cy="1008061"/>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Advantages and disadvantages </a:t>
            </a:r>
          </a:p>
        </p:txBody>
      </p:sp>
      <p:sp>
        <p:nvSpPr>
          <p:cNvPr id="17" name="Rectangle: Rounded Corners 16">
            <a:extLst>
              <a:ext uri="{FF2B5EF4-FFF2-40B4-BE49-F238E27FC236}">
                <a16:creationId xmlns:a16="http://schemas.microsoft.com/office/drawing/2014/main" id="{788B8F64-25C6-4E33-9164-34FFB9A37F22}"/>
              </a:ext>
            </a:extLst>
          </p:cNvPr>
          <p:cNvSpPr/>
          <p:nvPr/>
        </p:nvSpPr>
        <p:spPr>
          <a:xfrm>
            <a:off x="501650" y="2682461"/>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Secure coverage for beneficiary if you should die before retirement</a:t>
            </a:r>
          </a:p>
        </p:txBody>
      </p:sp>
      <p:sp>
        <p:nvSpPr>
          <p:cNvPr id="19" name="Rectangle: Rounded Corners 18">
            <a:extLst>
              <a:ext uri="{FF2B5EF4-FFF2-40B4-BE49-F238E27FC236}">
                <a16:creationId xmlns:a16="http://schemas.microsoft.com/office/drawing/2014/main" id="{7342DAB6-9D72-4E71-9D21-F14C666AB717}"/>
              </a:ext>
            </a:extLst>
          </p:cNvPr>
          <p:cNvSpPr/>
          <p:nvPr/>
        </p:nvSpPr>
        <p:spPr>
          <a:xfrm>
            <a:off x="501650" y="3377598"/>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Option factor tends to be higher the earlier you elect an option</a:t>
            </a:r>
          </a:p>
        </p:txBody>
      </p:sp>
      <p:sp>
        <p:nvSpPr>
          <p:cNvPr id="20" name="Rectangle: Rounded Corners 19">
            <a:extLst>
              <a:ext uri="{FF2B5EF4-FFF2-40B4-BE49-F238E27FC236}">
                <a16:creationId xmlns:a16="http://schemas.microsoft.com/office/drawing/2014/main" id="{CDA74870-B86C-4862-AD71-1837D1747745}"/>
              </a:ext>
            </a:extLst>
          </p:cNvPr>
          <p:cNvSpPr/>
          <p:nvPr/>
        </p:nvSpPr>
        <p:spPr>
          <a:xfrm>
            <a:off x="480384" y="1817144"/>
            <a:ext cx="32004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Advantages</a:t>
            </a:r>
          </a:p>
        </p:txBody>
      </p:sp>
      <p:sp>
        <p:nvSpPr>
          <p:cNvPr id="21" name="Rectangle: Rounded Corners 20">
            <a:extLst>
              <a:ext uri="{FF2B5EF4-FFF2-40B4-BE49-F238E27FC236}">
                <a16:creationId xmlns:a16="http://schemas.microsoft.com/office/drawing/2014/main" id="{B583FFF1-5E2A-4DEA-9BE4-F58A477517F3}"/>
              </a:ext>
            </a:extLst>
          </p:cNvPr>
          <p:cNvSpPr/>
          <p:nvPr/>
        </p:nvSpPr>
        <p:spPr>
          <a:xfrm>
            <a:off x="2101850" y="4950748"/>
            <a:ext cx="9601200" cy="82296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Subject to an assessment if you change or cancel your option </a:t>
            </a:r>
          </a:p>
          <a:p>
            <a:r>
              <a:rPr lang="en-US" sz="2400" dirty="0">
                <a:solidFill>
                  <a:schemeClr val="tx1"/>
                </a:solidFill>
                <a:latin typeface="Arial" panose="020B0604020202020204" pitchFamily="34" charset="0"/>
                <a:cs typeface="Arial" panose="020B0604020202020204" pitchFamily="34" charset="0"/>
              </a:rPr>
              <a:t>or if your beneficiary dies before you retire</a:t>
            </a:r>
          </a:p>
        </p:txBody>
      </p:sp>
      <p:sp>
        <p:nvSpPr>
          <p:cNvPr id="22" name="Rectangle: Rounded Corners 21">
            <a:extLst>
              <a:ext uri="{FF2B5EF4-FFF2-40B4-BE49-F238E27FC236}">
                <a16:creationId xmlns:a16="http://schemas.microsoft.com/office/drawing/2014/main" id="{A44B025D-F35C-4691-B9F6-35BEC6CD08D0}"/>
              </a:ext>
            </a:extLst>
          </p:cNvPr>
          <p:cNvSpPr/>
          <p:nvPr/>
        </p:nvSpPr>
        <p:spPr>
          <a:xfrm>
            <a:off x="2101850" y="5920203"/>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Assessment can reduce your future monthly benefit</a:t>
            </a:r>
          </a:p>
        </p:txBody>
      </p:sp>
      <p:sp>
        <p:nvSpPr>
          <p:cNvPr id="23" name="Rectangle: Rounded Corners 22">
            <a:extLst>
              <a:ext uri="{FF2B5EF4-FFF2-40B4-BE49-F238E27FC236}">
                <a16:creationId xmlns:a16="http://schemas.microsoft.com/office/drawing/2014/main" id="{4AE0A90D-44AB-4C55-B88A-01C829C9F69D}"/>
              </a:ext>
            </a:extLst>
          </p:cNvPr>
          <p:cNvSpPr/>
          <p:nvPr/>
        </p:nvSpPr>
        <p:spPr>
          <a:xfrm>
            <a:off x="8470900" y="4072733"/>
            <a:ext cx="32004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Disadvantages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AF48290-F750-4CF4-BC58-596C6A3B4D11}"/>
              </a:ext>
            </a:extLst>
          </p:cNvPr>
          <p:cNvGraphicFramePr/>
          <p:nvPr>
            <p:extLst>
              <p:ext uri="{D42A27DB-BD31-4B8C-83A1-F6EECF244321}">
                <p14:modId xmlns:p14="http://schemas.microsoft.com/office/powerpoint/2010/main" val="1302831983"/>
              </p:ext>
            </p:extLst>
          </p:nvPr>
        </p:nvGraphicFramePr>
        <p:xfrm>
          <a:off x="452651" y="1790700"/>
          <a:ext cx="11286699" cy="4479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7">
            <a:extLst>
              <a:ext uri="{FF2B5EF4-FFF2-40B4-BE49-F238E27FC236}">
                <a16:creationId xmlns:a16="http://schemas.microsoft.com/office/drawing/2014/main" id="{E975C8D3-947A-4E83-94B0-187DF9157201}"/>
              </a:ext>
            </a:extLst>
          </p:cNvPr>
          <p:cNvSpPr txBox="1">
            <a:spLocks/>
          </p:cNvSpPr>
          <p:nvPr/>
        </p:nvSpPr>
        <p:spPr>
          <a:xfrm>
            <a:off x="622818" y="630107"/>
            <a:ext cx="10296525"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Beneficiary option estimate with preretirement election of an option (PRE)</a:t>
            </a:r>
          </a:p>
        </p:txBody>
      </p:sp>
      <p:pic>
        <p:nvPicPr>
          <p:cNvPr id="2" name="Picture 3">
            <a:extLst>
              <a:ext uri="{FF2B5EF4-FFF2-40B4-BE49-F238E27FC236}">
                <a16:creationId xmlns:a16="http://schemas.microsoft.com/office/drawing/2014/main" id="{D7703A01-32C9-553A-0DC2-E2CDE4164AA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5280" t="-97" r="-5246" b="97"/>
          <a:stretch/>
        </p:blipFill>
        <p:spPr bwMode="auto">
          <a:xfrm>
            <a:off x="10211142" y="-1524"/>
            <a:ext cx="1980858" cy="15671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C908EC-BEFA-8A3A-B663-DE0D11F72E35}"/>
              </a:ext>
            </a:extLst>
          </p:cNvPr>
          <p:cNvSpPr txBox="1"/>
          <p:nvPr/>
        </p:nvSpPr>
        <p:spPr>
          <a:xfrm>
            <a:off x="1885950" y="6457950"/>
            <a:ext cx="84201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*Assumes Edwin will elect an option 5 years prior to retirement</a:t>
            </a:r>
          </a:p>
        </p:txBody>
      </p:sp>
    </p:spTree>
    <p:custDataLst>
      <p:tags r:id="rId1"/>
    </p:custDataLst>
    <p:extLst>
      <p:ext uri="{BB962C8B-B14F-4D97-AF65-F5344CB8AC3E}">
        <p14:creationId xmlns:p14="http://schemas.microsoft.com/office/powerpoint/2010/main" val="192879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96560EB-7E26-4998-90E7-2109DF24E6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E85E3BB0-C6A2-4441-93AD-83DDDDBB771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94008D43-ED20-45ED-AA11-E2065F35D41D}"/>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11B753AE-1C84-4796-8395-A51A445A7D6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94169B40-BA80-4D88-AF18-2C2183F7807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4618ABCE-F171-42AE-BDDE-28EE7517602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7877BCE3-6470-4D89-97E2-8E24E1B2E5B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7B3DA7A7-CED9-4E5A-A296-CB5ACBE7AA4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EBA9A47B-91D4-49BC-A821-76E3C55A5C8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AE3DEA54-9DED-4300-8B72-C7285DE4299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graphicEl>
                                              <a:dgm id="{18B92615-47D8-413B-84AB-81926ECD1E3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graphicEl>
                                              <a:dgm id="{2BF2FE92-EA23-41AD-90AA-EA4F098D2D75}"/>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graphicEl>
                                              <a:dgm id="{6B23D260-1528-4963-B576-84E0DADA824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graphicEl>
                                              <a:dgm id="{123A459E-D201-4273-9DA5-C63C0F81ECB7}"/>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graphicEl>
                                              <a:dgm id="{120F32C7-5D10-4D65-925A-2CC36230FF1F}"/>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graphicEl>
                                              <a:dgm id="{B4D63B01-47D1-48CC-9B93-144E330B4AE9}"/>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graphicEl>
                                              <a:dgm id="{9B1E7862-26F9-45B0-9513-D8316189E1C2}"/>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graphicEl>
                                              <a:dgm id="{AB5FBF1E-F0B2-4AE0-9FB0-AEF1BE001153}"/>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graphicEl>
                                              <a:dgm id="{F87CD33E-0B38-44B6-9913-A8BC44AE7C5C}"/>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graphicEl>
                                              <a:dgm id="{DA2218B9-3A48-479B-AA4E-85DDF330C231}"/>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graphicEl>
                                              <a:dgm id="{CFF9724C-47F2-426F-A90C-1AA1E9071186}"/>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graphicEl>
                                              <a:dgm id="{57F2C9F7-3F0C-4B9A-9613-D86C62E8C3A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2F21A52E-0A6E-41E2-8D7F-47825789D7F1}"/>
              </a:ext>
            </a:extLst>
          </p:cNvPr>
          <p:cNvSpPr>
            <a:spLocks noGrp="1"/>
          </p:cNvSpPr>
          <p:nvPr>
            <p:ph type="title" idx="4294967295"/>
          </p:nvPr>
        </p:nvSpPr>
        <p:spPr>
          <a:xfrm>
            <a:off x="749300" y="545992"/>
            <a:ext cx="10296525" cy="819973"/>
          </a:xfrm>
          <a:prstGeom prst="rect">
            <a:avLst/>
          </a:prstGeom>
        </p:spPr>
        <p:txBody>
          <a:bodyPr wrap="square">
            <a:noAutofit/>
          </a:body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Preretirement e</a:t>
            </a:r>
            <a:r>
              <a:rPr lang="en-US" sz="3800" b="1" dirty="0">
                <a:effectLst>
                  <a:outerShdw blurRad="38100" dist="38100" dir="2700000" algn="tl">
                    <a:srgbClr val="000000">
                      <a:alpha val="43137"/>
                    </a:srgbClr>
                  </a:outerShdw>
                </a:effectLst>
              </a:rPr>
              <a:t>lection of an option</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C6F3EC3-2EB5-F236-0FAB-EC65EB0F9188}"/>
              </a:ext>
            </a:extLst>
          </p:cNvPr>
          <p:cNvGrpSpPr/>
          <p:nvPr/>
        </p:nvGrpSpPr>
        <p:grpSpPr>
          <a:xfrm>
            <a:off x="9207322" y="4341088"/>
            <a:ext cx="1554480" cy="1554480"/>
            <a:chOff x="10637520" y="5304185"/>
            <a:chExt cx="1554480" cy="1554480"/>
          </a:xfrm>
        </p:grpSpPr>
        <p:sp>
          <p:nvSpPr>
            <p:cNvPr id="13" name="Rectangle 12">
              <a:extLst>
                <a:ext uri="{FF2B5EF4-FFF2-40B4-BE49-F238E27FC236}">
                  <a16:creationId xmlns:a16="http://schemas.microsoft.com/office/drawing/2014/main" id="{B5CE41E5-D7F3-4E07-8794-212F96828FD3}"/>
                </a:ext>
              </a:extLst>
            </p:cNvPr>
            <p:cNvSpPr/>
            <p:nvPr/>
          </p:nvSpPr>
          <p:spPr>
            <a:xfrm>
              <a:off x="10637520" y="5304185"/>
              <a:ext cx="1554480" cy="1554480"/>
            </a:xfrm>
            <a:prstGeom prst="rect">
              <a:avLst/>
            </a:prstGeom>
            <a:solidFill>
              <a:srgbClr val="DCDB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Qr code&#10;&#10;Description automatically generated">
              <a:extLst>
                <a:ext uri="{FF2B5EF4-FFF2-40B4-BE49-F238E27FC236}">
                  <a16:creationId xmlns:a16="http://schemas.microsoft.com/office/drawing/2014/main" id="{7D03CF04-A42D-42F1-B939-9915840C9D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28960" y="5395625"/>
              <a:ext cx="1371600" cy="1371600"/>
            </a:xfrm>
            <a:prstGeom prst="rect">
              <a:avLst/>
            </a:prstGeom>
          </p:spPr>
        </p:pic>
      </p:grpSp>
      <p:sp>
        <p:nvSpPr>
          <p:cNvPr id="15" name="TextBox 14">
            <a:extLst>
              <a:ext uri="{FF2B5EF4-FFF2-40B4-BE49-F238E27FC236}">
                <a16:creationId xmlns:a16="http://schemas.microsoft.com/office/drawing/2014/main" id="{2B2C0F67-2431-4663-84C2-57B53FAF9610}"/>
              </a:ext>
            </a:extLst>
          </p:cNvPr>
          <p:cNvSpPr txBox="1"/>
          <p:nvPr/>
        </p:nvSpPr>
        <p:spPr>
          <a:xfrm>
            <a:off x="6097654" y="6000257"/>
            <a:ext cx="5651291" cy="400110"/>
          </a:xfrm>
          <a:prstGeom prst="rect">
            <a:avLst/>
          </a:prstGeom>
          <a:noFill/>
        </p:spPr>
        <p:txBody>
          <a:bodyPr wrap="square" rtlCol="0">
            <a:spAutoFit/>
          </a:bodyPr>
          <a:lstStyle/>
          <a:p>
            <a:pPr algn="r"/>
            <a:r>
              <a:rPr lang="en-US" sz="2000" b="1" dirty="0">
                <a:latin typeface="Arial" panose="020B0604020202020204" pitchFamily="34" charset="0"/>
                <a:cs typeface="Arial" panose="020B0604020202020204" pitchFamily="34" charset="0"/>
              </a:rPr>
              <a:t>CalSTRS.com/forms</a:t>
            </a:r>
          </a:p>
        </p:txBody>
      </p:sp>
      <p:pic>
        <p:nvPicPr>
          <p:cNvPr id="2" name="Picture 1">
            <a:extLst>
              <a:ext uri="{FF2B5EF4-FFF2-40B4-BE49-F238E27FC236}">
                <a16:creationId xmlns:a16="http://schemas.microsoft.com/office/drawing/2014/main" id="{F6FD0573-82EE-0D0C-5166-67A0B079BD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3671" y="1335219"/>
            <a:ext cx="3839558" cy="497678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5B70FA0-2F04-8CFC-51BE-59ECDD767C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81859" y="1335219"/>
            <a:ext cx="3837181" cy="49737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051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971800"/>
            <a:ext cx="9601200" cy="914400"/>
          </a:xfrm>
          <a:prstGeom prst="roundRect">
            <a:avLst/>
          </a:prstGeom>
          <a:solidFill>
            <a:srgbClr val="DCDBDB">
              <a:alpha val="8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Compound Option</a:t>
            </a:r>
          </a:p>
        </p:txBody>
      </p:sp>
    </p:spTree>
    <p:extLst>
      <p:ext uri="{BB962C8B-B14F-4D97-AF65-F5344CB8AC3E}">
        <p14:creationId xmlns:p14="http://schemas.microsoft.com/office/powerpoint/2010/main" val="271331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EED306A-B68A-41C2-B7C8-177B720CCD1D}"/>
              </a:ext>
            </a:extLst>
          </p:cNvPr>
          <p:cNvSpPr/>
          <p:nvPr/>
        </p:nvSpPr>
        <p:spPr>
          <a:xfrm>
            <a:off x="2106016" y="2970825"/>
            <a:ext cx="3943655"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Member-Only</a:t>
            </a:r>
          </a:p>
        </p:txBody>
      </p:sp>
      <p:sp>
        <p:nvSpPr>
          <p:cNvPr id="19" name="Rectangle: Rounded Corners 18">
            <a:extLst>
              <a:ext uri="{FF2B5EF4-FFF2-40B4-BE49-F238E27FC236}">
                <a16:creationId xmlns:a16="http://schemas.microsoft.com/office/drawing/2014/main" id="{DBD88378-B372-4191-A254-4866EAD75C95}"/>
              </a:ext>
            </a:extLst>
          </p:cNvPr>
          <p:cNvSpPr/>
          <p:nvPr/>
        </p:nvSpPr>
        <p:spPr>
          <a:xfrm>
            <a:off x="2106016" y="5170025"/>
            <a:ext cx="3943656"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20" name="Rectangle: Rounded Corners 19">
            <a:extLst>
              <a:ext uri="{FF2B5EF4-FFF2-40B4-BE49-F238E27FC236}">
                <a16:creationId xmlns:a16="http://schemas.microsoft.com/office/drawing/2014/main" id="{EF6BFD72-7986-44EF-A010-47C2BE0DB20D}"/>
              </a:ext>
            </a:extLst>
          </p:cNvPr>
          <p:cNvSpPr/>
          <p:nvPr/>
        </p:nvSpPr>
        <p:spPr>
          <a:xfrm>
            <a:off x="2440338" y="1871225"/>
            <a:ext cx="7311325"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Provides various choices to meet your needs:</a:t>
            </a:r>
          </a:p>
        </p:txBody>
      </p:sp>
      <p:sp>
        <p:nvSpPr>
          <p:cNvPr id="8" name="Rectangle: Rounded Corners 7">
            <a:extLst>
              <a:ext uri="{FF2B5EF4-FFF2-40B4-BE49-F238E27FC236}">
                <a16:creationId xmlns:a16="http://schemas.microsoft.com/office/drawing/2014/main" id="{EC7F7A71-4130-4E35-A034-8CDFC7E83747}"/>
              </a:ext>
            </a:extLst>
          </p:cNvPr>
          <p:cNvSpPr/>
          <p:nvPr/>
        </p:nvSpPr>
        <p:spPr>
          <a:xfrm>
            <a:off x="6138881" y="2970825"/>
            <a:ext cx="4312873"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12" name="Rectangle: Rounded Corners 11">
            <a:extLst>
              <a:ext uri="{FF2B5EF4-FFF2-40B4-BE49-F238E27FC236}">
                <a16:creationId xmlns:a16="http://schemas.microsoft.com/office/drawing/2014/main" id="{EB6E9B3E-8399-43DB-97FC-7B6F1CF76414}"/>
              </a:ext>
            </a:extLst>
          </p:cNvPr>
          <p:cNvSpPr/>
          <p:nvPr/>
        </p:nvSpPr>
        <p:spPr>
          <a:xfrm>
            <a:off x="6138880" y="5170025"/>
            <a:ext cx="4312873"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11" name="Title 17">
            <a:extLst>
              <a:ext uri="{FF2B5EF4-FFF2-40B4-BE49-F238E27FC236}">
                <a16:creationId xmlns:a16="http://schemas.microsoft.com/office/drawing/2014/main" id="{432D0ED2-498F-3624-19DB-2449C78E9E8E}"/>
              </a:ext>
            </a:extLst>
          </p:cNvPr>
          <p:cNvSpPr txBox="1">
            <a:spLocks/>
          </p:cNvSpPr>
          <p:nvPr/>
        </p:nvSpPr>
        <p:spPr>
          <a:xfrm>
            <a:off x="749300" y="545992"/>
            <a:ext cx="10296525"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a:solidFill>
                  <a:schemeClr val="bg1"/>
                </a:solidFill>
                <a:effectLst>
                  <a:outerShdw blurRad="38100" dist="38100" dir="2700000" algn="tl">
                    <a:srgbClr val="000000">
                      <a:alpha val="43137"/>
                    </a:srgbClr>
                  </a:outerShdw>
                </a:effectLst>
              </a:rPr>
              <a:t>Preretirement Compound Option election</a:t>
            </a:r>
            <a:endParaRPr lang="en-US" sz="3800" b="1" dirty="0">
              <a:solidFill>
                <a:schemeClr val="bg1"/>
              </a:solidFill>
              <a:effectLst>
                <a:outerShdw blurRad="38100" dist="38100" dir="2700000" algn="tl">
                  <a:srgbClr val="000000">
                    <a:alpha val="43137"/>
                  </a:srgbClr>
                </a:outerShdw>
              </a:effectLst>
            </a:endParaRPr>
          </a:p>
        </p:txBody>
      </p:sp>
      <p:sp>
        <p:nvSpPr>
          <p:cNvPr id="2" name="Rectangle: Rounded Corners 17">
            <a:extLst>
              <a:ext uri="{FF2B5EF4-FFF2-40B4-BE49-F238E27FC236}">
                <a16:creationId xmlns:a16="http://schemas.microsoft.com/office/drawing/2014/main" id="{BE6D667B-A2A8-7906-7C68-5EFAD55CA536}"/>
              </a:ext>
            </a:extLst>
          </p:cNvPr>
          <p:cNvSpPr/>
          <p:nvPr/>
        </p:nvSpPr>
        <p:spPr>
          <a:xfrm>
            <a:off x="7520629" y="4070425"/>
            <a:ext cx="2931125"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3" name="Rectangle: Rounded Corners 8">
            <a:extLst>
              <a:ext uri="{FF2B5EF4-FFF2-40B4-BE49-F238E27FC236}">
                <a16:creationId xmlns:a16="http://schemas.microsoft.com/office/drawing/2014/main" id="{A77AA27E-787D-54A5-E94E-731F4875465D}"/>
              </a:ext>
            </a:extLst>
          </p:cNvPr>
          <p:cNvSpPr/>
          <p:nvPr/>
        </p:nvSpPr>
        <p:spPr>
          <a:xfrm>
            <a:off x="2106016" y="4070425"/>
            <a:ext cx="2439904"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Member-Only</a:t>
            </a:r>
          </a:p>
        </p:txBody>
      </p:sp>
      <p:sp>
        <p:nvSpPr>
          <p:cNvPr id="4" name="Rectangle: Rounded Corners 9">
            <a:extLst>
              <a:ext uri="{FF2B5EF4-FFF2-40B4-BE49-F238E27FC236}">
                <a16:creationId xmlns:a16="http://schemas.microsoft.com/office/drawing/2014/main" id="{634CAF2C-2B9B-3402-BBFF-8F7CAC38F194}"/>
              </a:ext>
            </a:extLst>
          </p:cNvPr>
          <p:cNvSpPr/>
          <p:nvPr/>
        </p:nvSpPr>
        <p:spPr>
          <a:xfrm>
            <a:off x="4625564" y="4070425"/>
            <a:ext cx="2815421"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Tree>
    <p:custDataLst>
      <p:tags r:id="rId1"/>
    </p:custDataLst>
    <p:extLst>
      <p:ext uri="{BB962C8B-B14F-4D97-AF65-F5344CB8AC3E}">
        <p14:creationId xmlns:p14="http://schemas.microsoft.com/office/powerpoint/2010/main" val="255679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8" grpId="0" animBg="1"/>
      <p:bldP spid="12" grpId="0" animBg="1"/>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9ACC2A-B657-4DCC-A959-B18C2DCFED0E}"/>
              </a:ext>
            </a:extLst>
          </p:cNvPr>
          <p:cNvSpPr/>
          <p:nvPr/>
        </p:nvSpPr>
        <p:spPr>
          <a:xfrm>
            <a:off x="0" y="1"/>
            <a:ext cx="6412256" cy="6857989"/>
          </a:xfrm>
          <a:prstGeom prst="rect">
            <a:avLst/>
          </a:prstGeom>
          <a:solidFill>
            <a:srgbClr val="DC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Daughter, mother and grandmother">
            <a:extLst>
              <a:ext uri="{FF2B5EF4-FFF2-40B4-BE49-F238E27FC236}">
                <a16:creationId xmlns:a16="http://schemas.microsoft.com/office/drawing/2014/main" id="{58CC0D5A-674F-4550-9EC1-981EA5632FC7}"/>
              </a:ext>
            </a:extLst>
          </p:cNvPr>
          <p:cNvPicPr>
            <a:picLocks noChangeAspect="1" noChangeArrowheads="1"/>
          </p:cNvPicPr>
          <p:nvPr/>
        </p:nvPicPr>
        <p:blipFill rotWithShape="1">
          <a:blip r:embed="rId4" cstate="print">
            <a:alphaModFix amt="89000"/>
            <a:extLst>
              <a:ext uri="{28A0092B-C50C-407E-A947-70E740481C1C}">
                <a14:useLocalDpi xmlns:a14="http://schemas.microsoft.com/office/drawing/2010/main"/>
              </a:ext>
            </a:extLst>
          </a:blip>
          <a:srcRect l="18184" r="7825"/>
          <a:stretch/>
        </p:blipFill>
        <p:spPr bwMode="auto">
          <a:xfrm flipH="1">
            <a:off x="4588018" y="10"/>
            <a:ext cx="7603982" cy="685799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9FD466A2-2789-41C9-BDAC-A9798B65E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45000">
                <a:srgbClr val="DCDBDB"/>
              </a:gs>
              <a:gs pos="27000">
                <a:schemeClr val="bg1">
                  <a:alpha val="78000"/>
                </a:schemeClr>
              </a:gs>
              <a:gs pos="12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853846" y="412260"/>
            <a:ext cx="7230584"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Janice’s option beneficiaries</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921791"/>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Let’s assume:</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790852"/>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Janice is retiring in June</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59913"/>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She has two adult children</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4528974"/>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Janice wants to leave money for both daughters after passing</a:t>
            </a:r>
            <a:endParaRPr lang="en-US" sz="28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5580915"/>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Janice will elect a Compound Option</a:t>
            </a:r>
            <a:endParaRPr lang="en-US" sz="2800" dirty="0">
              <a:solidFill>
                <a:schemeClr val="tx1"/>
              </a:solidFill>
            </a:endParaRPr>
          </a:p>
        </p:txBody>
      </p:sp>
    </p:spTree>
    <p:custDataLst>
      <p:tags r:id="rId1"/>
    </p:custDataLst>
    <p:extLst>
      <p:ext uri="{BB962C8B-B14F-4D97-AF65-F5344CB8AC3E}">
        <p14:creationId xmlns:p14="http://schemas.microsoft.com/office/powerpoint/2010/main" val="20383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9ACC2A-B657-4DCC-A959-B18C2DCFED0E}"/>
              </a:ext>
            </a:extLst>
          </p:cNvPr>
          <p:cNvSpPr/>
          <p:nvPr/>
        </p:nvSpPr>
        <p:spPr>
          <a:xfrm>
            <a:off x="0" y="0"/>
            <a:ext cx="6412256" cy="6858000"/>
          </a:xfrm>
          <a:prstGeom prst="rect">
            <a:avLst/>
          </a:prstGeom>
          <a:solidFill>
            <a:srgbClr val="DCDB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Daughter, mother and grandmother">
            <a:extLst>
              <a:ext uri="{FF2B5EF4-FFF2-40B4-BE49-F238E27FC236}">
                <a16:creationId xmlns:a16="http://schemas.microsoft.com/office/drawing/2014/main" id="{58CC0D5A-674F-4550-9EC1-981EA5632FC7}"/>
              </a:ext>
            </a:extLst>
          </p:cNvPr>
          <p:cNvPicPr>
            <a:picLocks noChangeAspect="1" noChangeArrowheads="1"/>
          </p:cNvPicPr>
          <p:nvPr/>
        </p:nvPicPr>
        <p:blipFill rotWithShape="1">
          <a:blip r:embed="rId4" cstate="print">
            <a:alphaModFix amt="89000"/>
            <a:extLst>
              <a:ext uri="{28A0092B-C50C-407E-A947-70E740481C1C}">
                <a14:useLocalDpi xmlns:a14="http://schemas.microsoft.com/office/drawing/2010/main"/>
              </a:ext>
            </a:extLst>
          </a:blip>
          <a:srcRect l="18184" r="7825"/>
          <a:stretch/>
        </p:blipFill>
        <p:spPr bwMode="auto">
          <a:xfrm flipH="1">
            <a:off x="4588018" y="10"/>
            <a:ext cx="7603980" cy="685799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9FD466A2-2789-41C9-BDAC-A9798B65E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45000">
                <a:srgbClr val="DCDBDB"/>
              </a:gs>
              <a:gs pos="27000">
                <a:schemeClr val="bg1">
                  <a:alpha val="78000"/>
                </a:schemeClr>
              </a:gs>
              <a:gs pos="12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111912" y="412260"/>
            <a:ext cx="7230584"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Janice’s option beneficiaries</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921791"/>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Let’s assume:</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836699"/>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Janice will be 67 at retirement</a:t>
            </a:r>
            <a:endParaRPr lang="en-US" sz="28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751607"/>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Her daughters will be 42 and 40</a:t>
            </a:r>
            <a:endParaRPr lang="en-US" sz="28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4666515"/>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Janice plans to elect the compound option </a:t>
            </a:r>
            <a:r>
              <a:rPr lang="en-US" sz="2800" b="1" dirty="0">
                <a:solidFill>
                  <a:schemeClr val="tx1"/>
                </a:solidFill>
                <a:latin typeface="Arial" panose="020B0604020202020204" pitchFamily="34" charset="0"/>
                <a:cs typeface="Arial" panose="020B0604020202020204" pitchFamily="34" charset="0"/>
              </a:rPr>
              <a:t>before</a:t>
            </a:r>
            <a:r>
              <a:rPr lang="en-US" sz="2800" dirty="0">
                <a:solidFill>
                  <a:schemeClr val="tx1"/>
                </a:solidFill>
                <a:latin typeface="Arial" panose="020B0604020202020204" pitchFamily="34" charset="0"/>
                <a:cs typeface="Arial" panose="020B0604020202020204" pitchFamily="34" charset="0"/>
              </a:rPr>
              <a:t> she retires</a:t>
            </a:r>
            <a:endParaRPr lang="en-US" sz="28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5764303"/>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Federal age restrictions will apply</a:t>
            </a:r>
          </a:p>
        </p:txBody>
      </p:sp>
    </p:spTree>
    <p:custDataLst>
      <p:tags r:id="rId1"/>
    </p:custDataLst>
    <p:extLst>
      <p:ext uri="{BB962C8B-B14F-4D97-AF65-F5344CB8AC3E}">
        <p14:creationId xmlns:p14="http://schemas.microsoft.com/office/powerpoint/2010/main" val="230116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Federal age </a:t>
            </a:r>
            <a:r>
              <a:rPr lang="en-US" sz="3800" b="1" dirty="0">
                <a:effectLst>
                  <a:outerShdw blurRad="38100" dist="38100" dir="2700000" algn="tl">
                    <a:srgbClr val="000000">
                      <a:alpha val="43137"/>
                    </a:srgbClr>
                  </a:outerShdw>
                </a:effectLst>
              </a:rPr>
              <a:t>r</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estrictions</a:t>
            </a:r>
          </a:p>
        </p:txBody>
      </p:sp>
      <p:grpSp>
        <p:nvGrpSpPr>
          <p:cNvPr id="25" name="Group 24">
            <a:extLst>
              <a:ext uri="{FF2B5EF4-FFF2-40B4-BE49-F238E27FC236}">
                <a16:creationId xmlns:a16="http://schemas.microsoft.com/office/drawing/2014/main" id="{50CB1696-EDAC-4E5A-A8AA-F6A4CE200F99}"/>
              </a:ext>
            </a:extLst>
          </p:cNvPr>
          <p:cNvGrpSpPr/>
          <p:nvPr/>
        </p:nvGrpSpPr>
        <p:grpSpPr>
          <a:xfrm>
            <a:off x="790574" y="1701189"/>
            <a:ext cx="10610851" cy="3982794"/>
            <a:chOff x="175259" y="1967889"/>
            <a:chExt cx="10610851" cy="3982794"/>
          </a:xfrm>
        </p:grpSpPr>
        <p:sp>
          <p:nvSpPr>
            <p:cNvPr id="7" name="Rectangle: Rounded Corners 6">
              <a:extLst>
                <a:ext uri="{FF2B5EF4-FFF2-40B4-BE49-F238E27FC236}">
                  <a16:creationId xmlns:a16="http://schemas.microsoft.com/office/drawing/2014/main" id="{EBFFDB5E-DC1A-49EE-839F-2436E22C1B7C}"/>
                </a:ext>
              </a:extLst>
            </p:cNvPr>
            <p:cNvSpPr/>
            <p:nvPr/>
          </p:nvSpPr>
          <p:spPr>
            <a:xfrm>
              <a:off x="1642110" y="4944843"/>
              <a:ext cx="9144000" cy="10058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Beneficiary can’t be more than exactly 10 years younger than you (Compound Option only)</a:t>
              </a:r>
            </a:p>
          </p:txBody>
        </p:sp>
        <p:sp>
          <p:nvSpPr>
            <p:cNvPr id="13" name="Rectangle: Rounded Corners 12">
              <a:extLst>
                <a:ext uri="{FF2B5EF4-FFF2-40B4-BE49-F238E27FC236}">
                  <a16:creationId xmlns:a16="http://schemas.microsoft.com/office/drawing/2014/main" id="{3EDA5F0F-D62E-44A1-8016-363FEEADBCB8}"/>
                </a:ext>
              </a:extLst>
            </p:cNvPr>
            <p:cNvSpPr/>
            <p:nvPr/>
          </p:nvSpPr>
          <p:spPr>
            <a:xfrm>
              <a:off x="175260" y="2868767"/>
              <a:ext cx="9144000" cy="10058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Beneficiary can’t be more than exactly 19 years younger than you</a:t>
              </a:r>
            </a:p>
          </p:txBody>
        </p:sp>
        <p:sp>
          <p:nvSpPr>
            <p:cNvPr id="8" name="Rectangle: Rounded Corners 7">
              <a:extLst>
                <a:ext uri="{FF2B5EF4-FFF2-40B4-BE49-F238E27FC236}">
                  <a16:creationId xmlns:a16="http://schemas.microsoft.com/office/drawing/2014/main" id="{D9B0298A-E45B-44FC-9601-08085C747EC3}"/>
                </a:ext>
              </a:extLst>
            </p:cNvPr>
            <p:cNvSpPr/>
            <p:nvPr/>
          </p:nvSpPr>
          <p:spPr>
            <a:xfrm>
              <a:off x="175259" y="1967889"/>
              <a:ext cx="45720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75% Beneficiary Option</a:t>
              </a:r>
            </a:p>
          </p:txBody>
        </p:sp>
        <p:sp>
          <p:nvSpPr>
            <p:cNvPr id="9" name="Rectangle: Rounded Corners 8">
              <a:extLst>
                <a:ext uri="{FF2B5EF4-FFF2-40B4-BE49-F238E27FC236}">
                  <a16:creationId xmlns:a16="http://schemas.microsoft.com/office/drawing/2014/main" id="{0DC11C5F-0AEA-4C3A-AB72-6CE6EA964738}"/>
                </a:ext>
              </a:extLst>
            </p:cNvPr>
            <p:cNvSpPr/>
            <p:nvPr/>
          </p:nvSpPr>
          <p:spPr>
            <a:xfrm>
              <a:off x="6214110" y="4043965"/>
              <a:ext cx="45720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100% Beneficiary Option</a:t>
              </a:r>
            </a:p>
          </p:txBody>
        </p:sp>
      </p:grpSp>
      <p:sp>
        <p:nvSpPr>
          <p:cNvPr id="26" name="TextBox 25">
            <a:extLst>
              <a:ext uri="{FF2B5EF4-FFF2-40B4-BE49-F238E27FC236}">
                <a16:creationId xmlns:a16="http://schemas.microsoft.com/office/drawing/2014/main" id="{11CA67E7-0135-4B70-83AA-30C548970DE1}"/>
              </a:ext>
            </a:extLst>
          </p:cNvPr>
          <p:cNvSpPr txBox="1"/>
          <p:nvPr/>
        </p:nvSpPr>
        <p:spPr>
          <a:xfrm>
            <a:off x="4713" y="5974354"/>
            <a:ext cx="1218257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Restrictions do not apply to spouse or former spouse</a:t>
            </a:r>
          </a:p>
        </p:txBody>
      </p:sp>
    </p:spTree>
    <p:custDataLst>
      <p:tags r:id="rId1"/>
    </p:custDataLst>
    <p:extLst>
      <p:ext uri="{BB962C8B-B14F-4D97-AF65-F5344CB8AC3E}">
        <p14:creationId xmlns:p14="http://schemas.microsoft.com/office/powerpoint/2010/main" val="2931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4718" y="421981"/>
            <a:ext cx="11437856" cy="1100138"/>
          </a:xfrm>
          <a:prstGeom prst="rect">
            <a:avLst/>
          </a:prstGeom>
        </p:spPr>
        <p:txBody>
          <a:bodyPr>
            <a:no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Program membership</a:t>
            </a:r>
          </a:p>
        </p:txBody>
      </p:sp>
      <p:sp>
        <p:nvSpPr>
          <p:cNvPr id="7" name="Rectangle: Rounded Corners 6">
            <a:extLst>
              <a:ext uri="{FF2B5EF4-FFF2-40B4-BE49-F238E27FC236}">
                <a16:creationId xmlns:a16="http://schemas.microsoft.com/office/drawing/2014/main" id="{EBFFDB5E-DC1A-49EE-839F-2436E22C1B7C}"/>
              </a:ext>
            </a:extLst>
          </p:cNvPr>
          <p:cNvSpPr/>
          <p:nvPr/>
        </p:nvSpPr>
        <p:spPr>
          <a:xfrm>
            <a:off x="1615440" y="5366701"/>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Possible lifetime benefit for a loved one</a:t>
            </a:r>
          </a:p>
        </p:txBody>
      </p:sp>
      <p:sp>
        <p:nvSpPr>
          <p:cNvPr id="11" name="Rectangle: Rounded Corners 10">
            <a:extLst>
              <a:ext uri="{FF2B5EF4-FFF2-40B4-BE49-F238E27FC236}">
                <a16:creationId xmlns:a16="http://schemas.microsoft.com/office/drawing/2014/main" id="{1C4944D2-BF8E-487A-9EC5-8725DB38BF67}"/>
              </a:ext>
            </a:extLst>
          </p:cNvPr>
          <p:cNvSpPr/>
          <p:nvPr/>
        </p:nvSpPr>
        <p:spPr>
          <a:xfrm>
            <a:off x="1615440" y="1979227"/>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Lifetime retirement benefit</a:t>
            </a:r>
          </a:p>
        </p:txBody>
      </p:sp>
      <p:sp>
        <p:nvSpPr>
          <p:cNvPr id="12" name="Rectangle: Rounded Corners 11">
            <a:extLst>
              <a:ext uri="{FF2B5EF4-FFF2-40B4-BE49-F238E27FC236}">
                <a16:creationId xmlns:a16="http://schemas.microsoft.com/office/drawing/2014/main" id="{D6489112-EAA7-41D6-9EE9-E94FEF8E108E}"/>
              </a:ext>
            </a:extLst>
          </p:cNvPr>
          <p:cNvSpPr/>
          <p:nvPr/>
        </p:nvSpPr>
        <p:spPr>
          <a:xfrm>
            <a:off x="1615440" y="3108385"/>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Benefit is based on a retirement formula</a:t>
            </a:r>
          </a:p>
        </p:txBody>
      </p:sp>
      <p:sp>
        <p:nvSpPr>
          <p:cNvPr id="13" name="Rectangle: Rounded Corners 12">
            <a:extLst>
              <a:ext uri="{FF2B5EF4-FFF2-40B4-BE49-F238E27FC236}">
                <a16:creationId xmlns:a16="http://schemas.microsoft.com/office/drawing/2014/main" id="{3EDA5F0F-D62E-44A1-8016-363FEEADBCB8}"/>
              </a:ext>
            </a:extLst>
          </p:cNvPr>
          <p:cNvSpPr/>
          <p:nvPr/>
        </p:nvSpPr>
        <p:spPr>
          <a:xfrm>
            <a:off x="1615440" y="4237543"/>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Survivor and disability benefits</a:t>
            </a:r>
          </a:p>
        </p:txBody>
      </p:sp>
    </p:spTree>
    <p:custDataLst>
      <p:tags r:id="rId1"/>
    </p:custDataLst>
    <p:extLst>
      <p:ext uri="{BB962C8B-B14F-4D97-AF65-F5344CB8AC3E}">
        <p14:creationId xmlns:p14="http://schemas.microsoft.com/office/powerpoint/2010/main" val="379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B523396A-71FC-46F0-92E1-F2FEA3930C53}"/>
              </a:ext>
            </a:extLst>
          </p:cNvPr>
          <p:cNvGrpSpPr/>
          <p:nvPr/>
        </p:nvGrpSpPr>
        <p:grpSpPr>
          <a:xfrm>
            <a:off x="457128" y="1866900"/>
            <a:ext cx="1769057" cy="3471582"/>
            <a:chOff x="457128" y="1866900"/>
            <a:chExt cx="1769057" cy="3471582"/>
          </a:xfrm>
        </p:grpSpPr>
        <p:sp>
          <p:nvSpPr>
            <p:cNvPr id="11" name="Freeform: Shape 10">
              <a:extLst>
                <a:ext uri="{FF2B5EF4-FFF2-40B4-BE49-F238E27FC236}">
                  <a16:creationId xmlns:a16="http://schemas.microsoft.com/office/drawing/2014/main" id="{4DC35C83-5293-4C09-B436-728189E383AA}"/>
                </a:ext>
              </a:extLst>
            </p:cNvPr>
            <p:cNvSpPr/>
            <p:nvPr/>
          </p:nvSpPr>
          <p:spPr>
            <a:xfrm>
              <a:off x="457128"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Member-Only Benefit</a:t>
              </a:r>
            </a:p>
          </p:txBody>
        </p:sp>
        <p:sp>
          <p:nvSpPr>
            <p:cNvPr id="12" name="Freeform: Shape 11">
              <a:extLst>
                <a:ext uri="{FF2B5EF4-FFF2-40B4-BE49-F238E27FC236}">
                  <a16:creationId xmlns:a16="http://schemas.microsoft.com/office/drawing/2014/main" id="{5C8B72BF-B65C-4E5D-A0B6-8040235E4573}"/>
                </a:ext>
              </a:extLst>
            </p:cNvPr>
            <p:cNvSpPr/>
            <p:nvPr/>
          </p:nvSpPr>
          <p:spPr>
            <a:xfrm>
              <a:off x="634034" y="2908374"/>
              <a:ext cx="1415246" cy="2256528"/>
            </a:xfrm>
            <a:custGeom>
              <a:avLst/>
              <a:gdLst>
                <a:gd name="connsiteX0" fmla="*/ 0 w 1415246"/>
                <a:gd name="connsiteY0" fmla="*/ 141525 h 2256528"/>
                <a:gd name="connsiteX1" fmla="*/ 141525 w 1415246"/>
                <a:gd name="connsiteY1" fmla="*/ 0 h 2256528"/>
                <a:gd name="connsiteX2" fmla="*/ 1273721 w 1415246"/>
                <a:gd name="connsiteY2" fmla="*/ 0 h 2256528"/>
                <a:gd name="connsiteX3" fmla="*/ 1415246 w 1415246"/>
                <a:gd name="connsiteY3" fmla="*/ 141525 h 2256528"/>
                <a:gd name="connsiteX4" fmla="*/ 1415246 w 1415246"/>
                <a:gd name="connsiteY4" fmla="*/ 2115003 h 2256528"/>
                <a:gd name="connsiteX5" fmla="*/ 1273721 w 1415246"/>
                <a:gd name="connsiteY5" fmla="*/ 2256528 h 2256528"/>
                <a:gd name="connsiteX6" fmla="*/ 141525 w 1415246"/>
                <a:gd name="connsiteY6" fmla="*/ 2256528 h 2256528"/>
                <a:gd name="connsiteX7" fmla="*/ 0 w 1415246"/>
                <a:gd name="connsiteY7" fmla="*/ 2115003 h 2256528"/>
                <a:gd name="connsiteX8" fmla="*/ 0 w 1415246"/>
                <a:gd name="connsiteY8" fmla="*/ 141525 h 225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2256528">
                  <a:moveTo>
                    <a:pt x="0" y="141525"/>
                  </a:moveTo>
                  <a:cubicBezTo>
                    <a:pt x="0" y="63363"/>
                    <a:pt x="63363" y="0"/>
                    <a:pt x="141525" y="0"/>
                  </a:cubicBezTo>
                  <a:lnTo>
                    <a:pt x="1273721" y="0"/>
                  </a:lnTo>
                  <a:cubicBezTo>
                    <a:pt x="1351883" y="0"/>
                    <a:pt x="1415246" y="63363"/>
                    <a:pt x="1415246" y="141525"/>
                  </a:cubicBezTo>
                  <a:lnTo>
                    <a:pt x="1415246" y="2115003"/>
                  </a:lnTo>
                  <a:cubicBezTo>
                    <a:pt x="1415246" y="2193165"/>
                    <a:pt x="1351883" y="2256528"/>
                    <a:pt x="1273721" y="2256528"/>
                  </a:cubicBezTo>
                  <a:lnTo>
                    <a:pt x="141525" y="2256528"/>
                  </a:lnTo>
                  <a:cubicBezTo>
                    <a:pt x="63363" y="2256528"/>
                    <a:pt x="0" y="2193165"/>
                    <a:pt x="0" y="2115003"/>
                  </a:cubicBezTo>
                  <a:lnTo>
                    <a:pt x="0" y="141525"/>
                  </a:lnTo>
                  <a:close/>
                </a:path>
              </a:pathLst>
            </a:custGeom>
            <a:solidFill>
              <a:srgbClr val="D3EDE5"/>
            </a:solidFill>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7651" tIns="98601" rIns="117651" bIns="98601"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$6,205</a:t>
              </a:r>
            </a:p>
          </p:txBody>
        </p:sp>
      </p:grpSp>
      <p:grpSp>
        <p:nvGrpSpPr>
          <p:cNvPr id="29" name="Group 28">
            <a:extLst>
              <a:ext uri="{FF2B5EF4-FFF2-40B4-BE49-F238E27FC236}">
                <a16:creationId xmlns:a16="http://schemas.microsoft.com/office/drawing/2014/main" id="{A8D5E3BE-3E38-49DC-87E8-77C9F1228574}"/>
              </a:ext>
            </a:extLst>
          </p:cNvPr>
          <p:cNvGrpSpPr/>
          <p:nvPr/>
        </p:nvGrpSpPr>
        <p:grpSpPr>
          <a:xfrm>
            <a:off x="2358865" y="1866900"/>
            <a:ext cx="1769057" cy="3471582"/>
            <a:chOff x="2358865" y="1866900"/>
            <a:chExt cx="1769057" cy="3471582"/>
          </a:xfrm>
        </p:grpSpPr>
        <p:sp>
          <p:nvSpPr>
            <p:cNvPr id="13" name="Freeform: Shape 12">
              <a:extLst>
                <a:ext uri="{FF2B5EF4-FFF2-40B4-BE49-F238E27FC236}">
                  <a16:creationId xmlns:a16="http://schemas.microsoft.com/office/drawing/2014/main" id="{AB2D72D9-311C-4473-BCA9-42E13A448FBD}"/>
                </a:ext>
              </a:extLst>
            </p:cNvPr>
            <p:cNvSpPr/>
            <p:nvPr/>
          </p:nvSpPr>
          <p:spPr>
            <a:xfrm>
              <a:off x="2358865"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Beneficiary name</a:t>
              </a:r>
            </a:p>
          </p:txBody>
        </p:sp>
        <p:sp>
          <p:nvSpPr>
            <p:cNvPr id="14" name="Freeform: Shape 13">
              <a:extLst>
                <a:ext uri="{FF2B5EF4-FFF2-40B4-BE49-F238E27FC236}">
                  <a16:creationId xmlns:a16="http://schemas.microsoft.com/office/drawing/2014/main" id="{21D1397F-2F4E-4CF7-9F73-859659F1DA09}"/>
                </a:ext>
              </a:extLst>
            </p:cNvPr>
            <p:cNvSpPr/>
            <p:nvPr/>
          </p:nvSpPr>
          <p:spPr>
            <a:xfrm>
              <a:off x="2535771" y="2909391"/>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Sara</a:t>
              </a:r>
            </a:p>
            <a:p>
              <a:pPr marL="0" lvl="0" indent="0" algn="ctr" defTabSz="1333500">
                <a:lnSpc>
                  <a:spcPct val="90000"/>
                </a:lnSpc>
                <a:spcBef>
                  <a:spcPct val="0"/>
                </a:spcBef>
                <a:spcAft>
                  <a:spcPct val="35000"/>
                </a:spcAft>
                <a:buNone/>
              </a:pPr>
              <a:r>
                <a:rPr lang="en-US" sz="2000" dirty="0">
                  <a:latin typeface="Arial" panose="020B0604020202020204" pitchFamily="34" charset="0"/>
                  <a:cs typeface="Arial" panose="020B0604020202020204" pitchFamily="34" charset="0"/>
                </a:rPr>
                <a:t>Age 40</a:t>
              </a:r>
              <a:endParaRPr lang="en-US" sz="3000" kern="1200" dirty="0">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8CEB05D0-592A-43C3-B619-94F2979BF75E}"/>
                </a:ext>
              </a:extLst>
            </p:cNvPr>
            <p:cNvSpPr/>
            <p:nvPr/>
          </p:nvSpPr>
          <p:spPr>
            <a:xfrm>
              <a:off x="2535771" y="4117156"/>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a:solidFill>
              <a:srgbClr val="C8C8C8"/>
            </a:solidFill>
          </p:spPr>
          <p:style>
            <a:lnRef idx="0">
              <a:schemeClr val="dk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Kelley</a:t>
              </a:r>
            </a:p>
            <a:p>
              <a:pPr marL="0" lvl="0" indent="0" algn="ctr" defTabSz="1333500">
                <a:lnSpc>
                  <a:spcPct val="90000"/>
                </a:lnSpc>
                <a:spcBef>
                  <a:spcPct val="0"/>
                </a:spcBef>
                <a:spcAft>
                  <a:spcPct val="35000"/>
                </a:spcAft>
                <a:buNone/>
              </a:pPr>
              <a:r>
                <a:rPr lang="en-US" sz="2000" dirty="0">
                  <a:latin typeface="Arial" panose="020B0604020202020204" pitchFamily="34" charset="0"/>
                  <a:cs typeface="Arial" panose="020B0604020202020204" pitchFamily="34" charset="0"/>
                </a:rPr>
                <a:t>Age 42</a:t>
              </a:r>
              <a:endParaRPr lang="en-US" sz="3000" kern="1200"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1EB9B268-7F9E-4932-94CA-7DC67A1B06A0}"/>
              </a:ext>
            </a:extLst>
          </p:cNvPr>
          <p:cNvGrpSpPr/>
          <p:nvPr/>
        </p:nvGrpSpPr>
        <p:grpSpPr>
          <a:xfrm>
            <a:off x="4260603" y="1866900"/>
            <a:ext cx="1769057" cy="3471582"/>
            <a:chOff x="4260603" y="1866900"/>
            <a:chExt cx="1769057" cy="3471582"/>
          </a:xfrm>
        </p:grpSpPr>
        <p:sp>
          <p:nvSpPr>
            <p:cNvPr id="16" name="Freeform: Shape 15">
              <a:extLst>
                <a:ext uri="{FF2B5EF4-FFF2-40B4-BE49-F238E27FC236}">
                  <a16:creationId xmlns:a16="http://schemas.microsoft.com/office/drawing/2014/main" id="{FB43EB1F-3684-4C57-8BCE-B8FBCE8FC18E}"/>
                </a:ext>
              </a:extLst>
            </p:cNvPr>
            <p:cNvSpPr/>
            <p:nvPr/>
          </p:nvSpPr>
          <p:spPr>
            <a:xfrm>
              <a:off x="4260603"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Option</a:t>
              </a:r>
            </a:p>
          </p:txBody>
        </p:sp>
        <p:sp>
          <p:nvSpPr>
            <p:cNvPr id="17" name="Freeform: Shape 16">
              <a:extLst>
                <a:ext uri="{FF2B5EF4-FFF2-40B4-BE49-F238E27FC236}">
                  <a16:creationId xmlns:a16="http://schemas.microsoft.com/office/drawing/2014/main" id="{A19F7017-2F1D-4BE8-B248-3D4DAFC9B149}"/>
                </a:ext>
              </a:extLst>
            </p:cNvPr>
            <p:cNvSpPr/>
            <p:nvPr/>
          </p:nvSpPr>
          <p:spPr>
            <a:xfrm>
              <a:off x="4437508" y="2909391"/>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50%</a:t>
              </a:r>
            </a:p>
          </p:txBody>
        </p:sp>
        <p:sp>
          <p:nvSpPr>
            <p:cNvPr id="18" name="Freeform: Shape 17">
              <a:extLst>
                <a:ext uri="{FF2B5EF4-FFF2-40B4-BE49-F238E27FC236}">
                  <a16:creationId xmlns:a16="http://schemas.microsoft.com/office/drawing/2014/main" id="{C2E77783-000C-4EBE-B4ED-284B38F80F37}"/>
                </a:ext>
              </a:extLst>
            </p:cNvPr>
            <p:cNvSpPr/>
            <p:nvPr/>
          </p:nvSpPr>
          <p:spPr>
            <a:xfrm>
              <a:off x="4437508" y="4117156"/>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a:solidFill>
              <a:srgbClr val="C8C8C8"/>
            </a:solidFill>
          </p:spPr>
          <p:style>
            <a:lnRef idx="0">
              <a:schemeClr val="dk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50%</a:t>
              </a:r>
            </a:p>
          </p:txBody>
        </p:sp>
      </p:grpSp>
      <p:grpSp>
        <p:nvGrpSpPr>
          <p:cNvPr id="31" name="Group 30">
            <a:extLst>
              <a:ext uri="{FF2B5EF4-FFF2-40B4-BE49-F238E27FC236}">
                <a16:creationId xmlns:a16="http://schemas.microsoft.com/office/drawing/2014/main" id="{FF863A67-36D8-4AF8-9B04-24054CDA8ABB}"/>
              </a:ext>
            </a:extLst>
          </p:cNvPr>
          <p:cNvGrpSpPr/>
          <p:nvPr/>
        </p:nvGrpSpPr>
        <p:grpSpPr>
          <a:xfrm>
            <a:off x="6162340" y="1866900"/>
            <a:ext cx="1769057" cy="3471582"/>
            <a:chOff x="6162340" y="1866900"/>
            <a:chExt cx="1769057" cy="3471582"/>
          </a:xfrm>
        </p:grpSpPr>
        <p:sp>
          <p:nvSpPr>
            <p:cNvPr id="19" name="Freeform: Shape 18">
              <a:extLst>
                <a:ext uri="{FF2B5EF4-FFF2-40B4-BE49-F238E27FC236}">
                  <a16:creationId xmlns:a16="http://schemas.microsoft.com/office/drawing/2014/main" id="{590D615C-380C-4BA0-A529-BF65D108F725}"/>
                </a:ext>
              </a:extLst>
            </p:cNvPr>
            <p:cNvSpPr/>
            <p:nvPr/>
          </p:nvSpPr>
          <p:spPr>
            <a:xfrm>
              <a:off x="6162340"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Percentage of benefit</a:t>
              </a:r>
            </a:p>
          </p:txBody>
        </p:sp>
        <p:sp>
          <p:nvSpPr>
            <p:cNvPr id="20" name="Freeform: Shape 19">
              <a:extLst>
                <a:ext uri="{FF2B5EF4-FFF2-40B4-BE49-F238E27FC236}">
                  <a16:creationId xmlns:a16="http://schemas.microsoft.com/office/drawing/2014/main" id="{7803D371-5383-4EED-938E-F5241EF65F1D}"/>
                </a:ext>
              </a:extLst>
            </p:cNvPr>
            <p:cNvSpPr/>
            <p:nvPr/>
          </p:nvSpPr>
          <p:spPr>
            <a:xfrm>
              <a:off x="6339245" y="2909391"/>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50%</a:t>
              </a:r>
            </a:p>
          </p:txBody>
        </p:sp>
        <p:sp>
          <p:nvSpPr>
            <p:cNvPr id="21" name="Freeform: Shape 20">
              <a:extLst>
                <a:ext uri="{FF2B5EF4-FFF2-40B4-BE49-F238E27FC236}">
                  <a16:creationId xmlns:a16="http://schemas.microsoft.com/office/drawing/2014/main" id="{D0E7C894-EC31-4ECD-B7CD-09697F5E13DC}"/>
                </a:ext>
              </a:extLst>
            </p:cNvPr>
            <p:cNvSpPr/>
            <p:nvPr/>
          </p:nvSpPr>
          <p:spPr>
            <a:xfrm>
              <a:off x="6339245" y="4117156"/>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a:solidFill>
              <a:srgbClr val="C8C8C8"/>
            </a:solidFill>
          </p:spPr>
          <p:style>
            <a:lnRef idx="0">
              <a:schemeClr val="dk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50%</a:t>
              </a:r>
            </a:p>
          </p:txBody>
        </p:sp>
      </p:grpSp>
      <p:grpSp>
        <p:nvGrpSpPr>
          <p:cNvPr id="33" name="Group 32">
            <a:extLst>
              <a:ext uri="{FF2B5EF4-FFF2-40B4-BE49-F238E27FC236}">
                <a16:creationId xmlns:a16="http://schemas.microsoft.com/office/drawing/2014/main" id="{34C8BE2C-8D0D-48E6-B272-F940412F232C}"/>
              </a:ext>
            </a:extLst>
          </p:cNvPr>
          <p:cNvGrpSpPr/>
          <p:nvPr/>
        </p:nvGrpSpPr>
        <p:grpSpPr>
          <a:xfrm>
            <a:off x="9965814" y="1866900"/>
            <a:ext cx="1769057" cy="3471582"/>
            <a:chOff x="9965814" y="1866900"/>
            <a:chExt cx="1769057" cy="3471582"/>
          </a:xfrm>
        </p:grpSpPr>
        <p:sp>
          <p:nvSpPr>
            <p:cNvPr id="25" name="Freeform: Shape 24">
              <a:extLst>
                <a:ext uri="{FF2B5EF4-FFF2-40B4-BE49-F238E27FC236}">
                  <a16:creationId xmlns:a16="http://schemas.microsoft.com/office/drawing/2014/main" id="{ECD802F8-F7E4-4324-9563-8CE709482B7F}"/>
                </a:ext>
              </a:extLst>
            </p:cNvPr>
            <p:cNvSpPr/>
            <p:nvPr/>
          </p:nvSpPr>
          <p:spPr>
            <a:xfrm>
              <a:off x="9965814"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Beneficiary benefit</a:t>
              </a:r>
            </a:p>
          </p:txBody>
        </p:sp>
        <p:sp>
          <p:nvSpPr>
            <p:cNvPr id="26" name="Freeform: Shape 25">
              <a:extLst>
                <a:ext uri="{FF2B5EF4-FFF2-40B4-BE49-F238E27FC236}">
                  <a16:creationId xmlns:a16="http://schemas.microsoft.com/office/drawing/2014/main" id="{45EB1F9B-6818-4ABE-9FDC-496CE4B15180}"/>
                </a:ext>
              </a:extLst>
            </p:cNvPr>
            <p:cNvSpPr/>
            <p:nvPr/>
          </p:nvSpPr>
          <p:spPr>
            <a:xfrm>
              <a:off x="10142720" y="2909391"/>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$1,328</a:t>
              </a:r>
            </a:p>
          </p:txBody>
        </p:sp>
        <p:sp>
          <p:nvSpPr>
            <p:cNvPr id="27" name="Freeform: Shape 26">
              <a:extLst>
                <a:ext uri="{FF2B5EF4-FFF2-40B4-BE49-F238E27FC236}">
                  <a16:creationId xmlns:a16="http://schemas.microsoft.com/office/drawing/2014/main" id="{93F0F336-56A2-478D-B5D6-591799F223A4}"/>
                </a:ext>
              </a:extLst>
            </p:cNvPr>
            <p:cNvSpPr/>
            <p:nvPr/>
          </p:nvSpPr>
          <p:spPr>
            <a:xfrm>
              <a:off x="10142720" y="4117156"/>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a:solidFill>
              <a:srgbClr val="C8C8C8"/>
            </a:solidFill>
          </p:spPr>
          <p:style>
            <a:lnRef idx="0">
              <a:schemeClr val="dk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$1,332</a:t>
              </a:r>
            </a:p>
          </p:txBody>
        </p:sp>
      </p:grpSp>
      <p:sp>
        <p:nvSpPr>
          <p:cNvPr id="9" name="Title 17">
            <a:extLst>
              <a:ext uri="{FF2B5EF4-FFF2-40B4-BE49-F238E27FC236}">
                <a16:creationId xmlns:a16="http://schemas.microsoft.com/office/drawing/2014/main" id="{E975C8D3-947A-4E83-94B0-187DF9157201}"/>
              </a:ext>
            </a:extLst>
          </p:cNvPr>
          <p:cNvSpPr txBox="1">
            <a:spLocks/>
          </p:cNvSpPr>
          <p:nvPr/>
        </p:nvSpPr>
        <p:spPr>
          <a:xfrm>
            <a:off x="717412" y="630107"/>
            <a:ext cx="9113526"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Janice’s Compound Option estimate</a:t>
            </a:r>
          </a:p>
        </p:txBody>
      </p:sp>
      <p:pic>
        <p:nvPicPr>
          <p:cNvPr id="10" name="Picture 3">
            <a:extLst>
              <a:ext uri="{FF2B5EF4-FFF2-40B4-BE49-F238E27FC236}">
                <a16:creationId xmlns:a16="http://schemas.microsoft.com/office/drawing/2014/main" id="{C9B7D04C-B5D1-48C5-BAF7-2B735CE69C1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210" t="9536" r="6788" b="8089"/>
          <a:stretch/>
        </p:blipFill>
        <p:spPr bwMode="auto">
          <a:xfrm>
            <a:off x="10771368" y="-15352"/>
            <a:ext cx="1406441" cy="129091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C977DB9E-36BA-4E23-AABB-41BCC81DB338}"/>
              </a:ext>
            </a:extLst>
          </p:cNvPr>
          <p:cNvGrpSpPr/>
          <p:nvPr/>
        </p:nvGrpSpPr>
        <p:grpSpPr>
          <a:xfrm>
            <a:off x="8064077" y="1866900"/>
            <a:ext cx="1769057" cy="4708713"/>
            <a:chOff x="8064077" y="1866900"/>
            <a:chExt cx="1769057" cy="4708713"/>
          </a:xfrm>
        </p:grpSpPr>
        <p:sp>
          <p:nvSpPr>
            <p:cNvPr id="2" name="Rectangle: Rounded Corners 1">
              <a:extLst>
                <a:ext uri="{FF2B5EF4-FFF2-40B4-BE49-F238E27FC236}">
                  <a16:creationId xmlns:a16="http://schemas.microsoft.com/office/drawing/2014/main" id="{AE0BF1FD-8CBF-4B0F-B1BF-7249EE0ABDC5}"/>
                </a:ext>
              </a:extLst>
            </p:cNvPr>
            <p:cNvSpPr/>
            <p:nvPr/>
          </p:nvSpPr>
          <p:spPr>
            <a:xfrm>
              <a:off x="8065827" y="4519244"/>
              <a:ext cx="1765110" cy="205636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ED27D72-2343-4D31-88F7-A1CFF85210C0}"/>
                </a:ext>
              </a:extLst>
            </p:cNvPr>
            <p:cNvSpPr/>
            <p:nvPr/>
          </p:nvSpPr>
          <p:spPr>
            <a:xfrm>
              <a:off x="8064077" y="1866900"/>
              <a:ext cx="1769057" cy="3471582"/>
            </a:xfrm>
            <a:custGeom>
              <a:avLst/>
              <a:gdLst>
                <a:gd name="connsiteX0" fmla="*/ 0 w 1769057"/>
                <a:gd name="connsiteY0" fmla="*/ 176906 h 3471582"/>
                <a:gd name="connsiteX1" fmla="*/ 176906 w 1769057"/>
                <a:gd name="connsiteY1" fmla="*/ 0 h 3471582"/>
                <a:gd name="connsiteX2" fmla="*/ 1592151 w 1769057"/>
                <a:gd name="connsiteY2" fmla="*/ 0 h 3471582"/>
                <a:gd name="connsiteX3" fmla="*/ 1769057 w 1769057"/>
                <a:gd name="connsiteY3" fmla="*/ 176906 h 3471582"/>
                <a:gd name="connsiteX4" fmla="*/ 1769057 w 1769057"/>
                <a:gd name="connsiteY4" fmla="*/ 3294676 h 3471582"/>
                <a:gd name="connsiteX5" fmla="*/ 1592151 w 1769057"/>
                <a:gd name="connsiteY5" fmla="*/ 3471582 h 3471582"/>
                <a:gd name="connsiteX6" fmla="*/ 176906 w 1769057"/>
                <a:gd name="connsiteY6" fmla="*/ 3471582 h 3471582"/>
                <a:gd name="connsiteX7" fmla="*/ 0 w 1769057"/>
                <a:gd name="connsiteY7" fmla="*/ 3294676 h 3471582"/>
                <a:gd name="connsiteX8" fmla="*/ 0 w 1769057"/>
                <a:gd name="connsiteY8" fmla="*/ 176906 h 347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9057" h="3471582">
                  <a:moveTo>
                    <a:pt x="0" y="176906"/>
                  </a:moveTo>
                  <a:cubicBezTo>
                    <a:pt x="0" y="79204"/>
                    <a:pt x="79204" y="0"/>
                    <a:pt x="176906" y="0"/>
                  </a:cubicBezTo>
                  <a:lnTo>
                    <a:pt x="1592151" y="0"/>
                  </a:lnTo>
                  <a:cubicBezTo>
                    <a:pt x="1689853" y="0"/>
                    <a:pt x="1769057" y="79204"/>
                    <a:pt x="1769057" y="176906"/>
                  </a:cubicBezTo>
                  <a:lnTo>
                    <a:pt x="1769057" y="3294676"/>
                  </a:lnTo>
                  <a:cubicBezTo>
                    <a:pt x="1769057" y="3392378"/>
                    <a:pt x="1689853" y="3471582"/>
                    <a:pt x="1592151" y="3471582"/>
                  </a:cubicBezTo>
                  <a:lnTo>
                    <a:pt x="176906" y="3471582"/>
                  </a:lnTo>
                  <a:cubicBezTo>
                    <a:pt x="79204" y="3471582"/>
                    <a:pt x="0" y="3392378"/>
                    <a:pt x="0" y="3294676"/>
                  </a:cubicBezTo>
                  <a:lnTo>
                    <a:pt x="0" y="176906"/>
                  </a:lnTo>
                  <a:close/>
                </a:path>
              </a:pathLst>
            </a:custGeom>
            <a:solidFill>
              <a:schemeClr val="bg1">
                <a:lumMod val="50000"/>
              </a:schemeClr>
            </a:solidFill>
          </p:spPr>
          <p:style>
            <a:lnRef idx="0">
              <a:schemeClr val="dk1">
                <a:hueOff val="0"/>
                <a:satOff val="0"/>
                <a:lumOff val="0"/>
                <a:alphaOff val="0"/>
              </a:schemeClr>
            </a:lnRef>
            <a:fillRef idx="1">
              <a:scrgbClr r="0" g="0" b="0"/>
            </a:fillRef>
            <a:effectRef idx="2">
              <a:schemeClr val="dk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517738"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Modified Benefit</a:t>
              </a:r>
            </a:p>
          </p:txBody>
        </p:sp>
        <p:sp>
          <p:nvSpPr>
            <p:cNvPr id="23" name="Freeform: Shape 22">
              <a:extLst>
                <a:ext uri="{FF2B5EF4-FFF2-40B4-BE49-F238E27FC236}">
                  <a16:creationId xmlns:a16="http://schemas.microsoft.com/office/drawing/2014/main" id="{4A631DA6-A425-4A40-B342-DA3F071C3EE9}"/>
                </a:ext>
              </a:extLst>
            </p:cNvPr>
            <p:cNvSpPr/>
            <p:nvPr/>
          </p:nvSpPr>
          <p:spPr>
            <a:xfrm>
              <a:off x="8240983" y="2909391"/>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$2,656</a:t>
              </a:r>
            </a:p>
          </p:txBody>
        </p:sp>
        <p:sp>
          <p:nvSpPr>
            <p:cNvPr id="24" name="Freeform: Shape 23">
              <a:extLst>
                <a:ext uri="{FF2B5EF4-FFF2-40B4-BE49-F238E27FC236}">
                  <a16:creationId xmlns:a16="http://schemas.microsoft.com/office/drawing/2014/main" id="{BAB3DCC7-F536-460E-86F5-D7C95C37928C}"/>
                </a:ext>
              </a:extLst>
            </p:cNvPr>
            <p:cNvSpPr/>
            <p:nvPr/>
          </p:nvSpPr>
          <p:spPr>
            <a:xfrm>
              <a:off x="8240983" y="4117156"/>
              <a:ext cx="1415246" cy="1046729"/>
            </a:xfrm>
            <a:custGeom>
              <a:avLst/>
              <a:gdLst>
                <a:gd name="connsiteX0" fmla="*/ 0 w 1415246"/>
                <a:gd name="connsiteY0" fmla="*/ 104673 h 1046729"/>
                <a:gd name="connsiteX1" fmla="*/ 104673 w 1415246"/>
                <a:gd name="connsiteY1" fmla="*/ 0 h 1046729"/>
                <a:gd name="connsiteX2" fmla="*/ 1310573 w 1415246"/>
                <a:gd name="connsiteY2" fmla="*/ 0 h 1046729"/>
                <a:gd name="connsiteX3" fmla="*/ 1415246 w 1415246"/>
                <a:gd name="connsiteY3" fmla="*/ 104673 h 1046729"/>
                <a:gd name="connsiteX4" fmla="*/ 1415246 w 1415246"/>
                <a:gd name="connsiteY4" fmla="*/ 942056 h 1046729"/>
                <a:gd name="connsiteX5" fmla="*/ 1310573 w 1415246"/>
                <a:gd name="connsiteY5" fmla="*/ 1046729 h 1046729"/>
                <a:gd name="connsiteX6" fmla="*/ 104673 w 1415246"/>
                <a:gd name="connsiteY6" fmla="*/ 1046729 h 1046729"/>
                <a:gd name="connsiteX7" fmla="*/ 0 w 1415246"/>
                <a:gd name="connsiteY7" fmla="*/ 942056 h 1046729"/>
                <a:gd name="connsiteX8" fmla="*/ 0 w 1415246"/>
                <a:gd name="connsiteY8" fmla="*/ 104673 h 10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246" h="1046729">
                  <a:moveTo>
                    <a:pt x="0" y="104673"/>
                  </a:moveTo>
                  <a:cubicBezTo>
                    <a:pt x="0" y="46864"/>
                    <a:pt x="46864" y="0"/>
                    <a:pt x="104673" y="0"/>
                  </a:cubicBezTo>
                  <a:lnTo>
                    <a:pt x="1310573" y="0"/>
                  </a:lnTo>
                  <a:cubicBezTo>
                    <a:pt x="1368382" y="0"/>
                    <a:pt x="1415246" y="46864"/>
                    <a:pt x="1415246" y="104673"/>
                  </a:cubicBezTo>
                  <a:lnTo>
                    <a:pt x="1415246" y="942056"/>
                  </a:lnTo>
                  <a:cubicBezTo>
                    <a:pt x="1415246" y="999865"/>
                    <a:pt x="1368382" y="1046729"/>
                    <a:pt x="1310573" y="1046729"/>
                  </a:cubicBezTo>
                  <a:lnTo>
                    <a:pt x="104673" y="1046729"/>
                  </a:lnTo>
                  <a:cubicBezTo>
                    <a:pt x="46864" y="1046729"/>
                    <a:pt x="0" y="999865"/>
                    <a:pt x="0" y="942056"/>
                  </a:cubicBezTo>
                  <a:lnTo>
                    <a:pt x="0" y="104673"/>
                  </a:lnTo>
                  <a:close/>
                </a:path>
              </a:pathLst>
            </a:custGeom>
            <a:solidFill>
              <a:srgbClr val="C8C8C8"/>
            </a:solidFill>
          </p:spPr>
          <p:style>
            <a:lnRef idx="0">
              <a:schemeClr val="dk1">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06858" tIns="87808" rIns="106858" bIns="87808"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$2,665</a:t>
              </a:r>
            </a:p>
          </p:txBody>
        </p:sp>
        <p:grpSp>
          <p:nvGrpSpPr>
            <p:cNvPr id="6" name="Group 5">
              <a:extLst>
                <a:ext uri="{FF2B5EF4-FFF2-40B4-BE49-F238E27FC236}">
                  <a16:creationId xmlns:a16="http://schemas.microsoft.com/office/drawing/2014/main" id="{F5889B67-FFD2-40EF-8BC5-C63365C0EA46}"/>
                </a:ext>
              </a:extLst>
            </p:cNvPr>
            <p:cNvGrpSpPr/>
            <p:nvPr/>
          </p:nvGrpSpPr>
          <p:grpSpPr>
            <a:xfrm>
              <a:off x="8239153" y="5366448"/>
              <a:ext cx="1415246" cy="1046729"/>
              <a:chOff x="7788332" y="2250256"/>
              <a:chExt cx="1415246" cy="1046729"/>
            </a:xfrm>
            <a:solidFill>
              <a:srgbClr val="D3EDE5"/>
            </a:solidFill>
          </p:grpSpPr>
          <p:sp>
            <p:nvSpPr>
              <p:cNvPr id="7" name="Rectangle: Rounded Corners 6">
                <a:extLst>
                  <a:ext uri="{FF2B5EF4-FFF2-40B4-BE49-F238E27FC236}">
                    <a16:creationId xmlns:a16="http://schemas.microsoft.com/office/drawing/2014/main" id="{43141D51-B4DB-47F0-83D4-A27E9D866F3C}"/>
                  </a:ext>
                </a:extLst>
              </p:cNvPr>
              <p:cNvSpPr/>
              <p:nvPr/>
            </p:nvSpPr>
            <p:spPr>
              <a:xfrm>
                <a:off x="7788332" y="2250256"/>
                <a:ext cx="1415246" cy="1046729"/>
              </a:xfrm>
              <a:prstGeom prst="roundRect">
                <a:avLst>
                  <a:gd name="adj" fmla="val 10000"/>
                </a:avLst>
              </a:prstGeom>
              <a:grpFill/>
              <a:ln>
                <a:noFill/>
              </a:ln>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4">
                <a:extLst>
                  <a:ext uri="{FF2B5EF4-FFF2-40B4-BE49-F238E27FC236}">
                    <a16:creationId xmlns:a16="http://schemas.microsoft.com/office/drawing/2014/main" id="{BF4CD7BB-C058-42B6-B6E5-0A8EC4C5422A}"/>
                  </a:ext>
                </a:extLst>
              </p:cNvPr>
              <p:cNvSpPr txBox="1"/>
              <p:nvPr/>
            </p:nvSpPr>
            <p:spPr>
              <a:xfrm>
                <a:off x="7818990" y="2280914"/>
                <a:ext cx="1353930" cy="9854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57150" rIns="762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latin typeface="Arial" panose="020B0604020202020204" pitchFamily="34" charset="0"/>
                    <a:cs typeface="Arial" panose="020B0604020202020204" pitchFamily="34" charset="0"/>
                  </a:rPr>
                  <a:t>$5,321</a:t>
                </a:r>
              </a:p>
            </p:txBody>
          </p:sp>
        </p:grpSp>
      </p:grpSp>
      <p:sp>
        <p:nvSpPr>
          <p:cNvPr id="4" name="TextBox 3">
            <a:extLst>
              <a:ext uri="{FF2B5EF4-FFF2-40B4-BE49-F238E27FC236}">
                <a16:creationId xmlns:a16="http://schemas.microsoft.com/office/drawing/2014/main" id="{98FC3E14-64E9-4B03-98CE-DADD31FFDCF3}"/>
              </a:ext>
            </a:extLst>
          </p:cNvPr>
          <p:cNvSpPr txBox="1"/>
          <p:nvPr/>
        </p:nvSpPr>
        <p:spPr>
          <a:xfrm>
            <a:off x="4126174" y="5495579"/>
            <a:ext cx="3852990" cy="830997"/>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Estimated amount Janice will receive in retirement:</a:t>
            </a:r>
          </a:p>
        </p:txBody>
      </p:sp>
    </p:spTree>
    <p:custDataLst>
      <p:tags r:id="rId1"/>
    </p:custDataLst>
    <p:extLst>
      <p:ext uri="{BB962C8B-B14F-4D97-AF65-F5344CB8AC3E}">
        <p14:creationId xmlns:p14="http://schemas.microsoft.com/office/powerpoint/2010/main" val="188563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EED306A-B68A-41C2-B7C8-177B720CCD1D}"/>
              </a:ext>
            </a:extLst>
          </p:cNvPr>
          <p:cNvSpPr/>
          <p:nvPr/>
        </p:nvSpPr>
        <p:spPr>
          <a:xfrm>
            <a:off x="2106016" y="2407755"/>
            <a:ext cx="383805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Member-Only</a:t>
            </a:r>
          </a:p>
        </p:txBody>
      </p:sp>
      <p:sp>
        <p:nvSpPr>
          <p:cNvPr id="18" name="Rectangle: Rounded Corners 17">
            <a:extLst>
              <a:ext uri="{FF2B5EF4-FFF2-40B4-BE49-F238E27FC236}">
                <a16:creationId xmlns:a16="http://schemas.microsoft.com/office/drawing/2014/main" id="{B2183BD0-B588-4EFF-AF79-EA1A63327E5E}"/>
              </a:ext>
            </a:extLst>
          </p:cNvPr>
          <p:cNvSpPr/>
          <p:nvPr/>
        </p:nvSpPr>
        <p:spPr>
          <a:xfrm>
            <a:off x="7520629" y="3507355"/>
            <a:ext cx="2931125"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19" name="Rectangle: Rounded Corners 18">
            <a:extLst>
              <a:ext uri="{FF2B5EF4-FFF2-40B4-BE49-F238E27FC236}">
                <a16:creationId xmlns:a16="http://schemas.microsoft.com/office/drawing/2014/main" id="{DBD88378-B372-4191-A254-4866EAD75C95}"/>
              </a:ext>
            </a:extLst>
          </p:cNvPr>
          <p:cNvSpPr/>
          <p:nvPr/>
        </p:nvSpPr>
        <p:spPr>
          <a:xfrm>
            <a:off x="2106016" y="4732215"/>
            <a:ext cx="3838050"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8" name="Rectangle: Rounded Corners 7">
            <a:extLst>
              <a:ext uri="{FF2B5EF4-FFF2-40B4-BE49-F238E27FC236}">
                <a16:creationId xmlns:a16="http://schemas.microsoft.com/office/drawing/2014/main" id="{EC7F7A71-4130-4E35-A034-8CDFC7E83747}"/>
              </a:ext>
            </a:extLst>
          </p:cNvPr>
          <p:cNvSpPr/>
          <p:nvPr/>
        </p:nvSpPr>
        <p:spPr>
          <a:xfrm>
            <a:off x="6033275" y="2407755"/>
            <a:ext cx="4418479"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9" name="Rectangle: Rounded Corners 8">
            <a:extLst>
              <a:ext uri="{FF2B5EF4-FFF2-40B4-BE49-F238E27FC236}">
                <a16:creationId xmlns:a16="http://schemas.microsoft.com/office/drawing/2014/main" id="{CBF233B4-A1A9-4E74-AD6E-E641E02E67BA}"/>
              </a:ext>
            </a:extLst>
          </p:cNvPr>
          <p:cNvSpPr/>
          <p:nvPr/>
        </p:nvSpPr>
        <p:spPr>
          <a:xfrm>
            <a:off x="2106016" y="3507355"/>
            <a:ext cx="2439904"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Member-Only</a:t>
            </a:r>
          </a:p>
        </p:txBody>
      </p:sp>
      <p:sp>
        <p:nvSpPr>
          <p:cNvPr id="10" name="Rectangle: Rounded Corners 9">
            <a:extLst>
              <a:ext uri="{FF2B5EF4-FFF2-40B4-BE49-F238E27FC236}">
                <a16:creationId xmlns:a16="http://schemas.microsoft.com/office/drawing/2014/main" id="{05D49E77-A1FF-437F-A409-57E9A9EBA1FB}"/>
              </a:ext>
            </a:extLst>
          </p:cNvPr>
          <p:cNvSpPr/>
          <p:nvPr/>
        </p:nvSpPr>
        <p:spPr>
          <a:xfrm>
            <a:off x="4625564" y="3507355"/>
            <a:ext cx="2815421"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12" name="Rectangle: Rounded Corners 11">
            <a:extLst>
              <a:ext uri="{FF2B5EF4-FFF2-40B4-BE49-F238E27FC236}">
                <a16:creationId xmlns:a16="http://schemas.microsoft.com/office/drawing/2014/main" id="{EB6E9B3E-8399-43DB-97FC-7B6F1CF76414}"/>
              </a:ext>
            </a:extLst>
          </p:cNvPr>
          <p:cNvSpPr/>
          <p:nvPr/>
        </p:nvSpPr>
        <p:spPr>
          <a:xfrm>
            <a:off x="6033274" y="4732215"/>
            <a:ext cx="4418479" cy="731520"/>
          </a:xfrm>
          <a:prstGeom prst="roundRect">
            <a:avLst/>
          </a:prstGeom>
          <a:solidFill>
            <a:srgbClr val="AADBCC">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a:solidFill>
                  <a:schemeClr val="tx1"/>
                </a:solidFill>
                <a:latin typeface="Arial" panose="020B0604020202020204" pitchFamily="34" charset="0"/>
                <a:cs typeface="Arial" panose="020B0604020202020204" pitchFamily="34" charset="0"/>
              </a:rPr>
              <a:t>Beneficiary Option</a:t>
            </a:r>
          </a:p>
        </p:txBody>
      </p:sp>
      <p:sp>
        <p:nvSpPr>
          <p:cNvPr id="2" name="Rectangle: Rounded Corners 1">
            <a:extLst>
              <a:ext uri="{FF2B5EF4-FFF2-40B4-BE49-F238E27FC236}">
                <a16:creationId xmlns:a16="http://schemas.microsoft.com/office/drawing/2014/main" id="{BC16F7E1-376C-430F-9C2E-9434985CBFBD}"/>
              </a:ext>
            </a:extLst>
          </p:cNvPr>
          <p:cNvSpPr/>
          <p:nvPr/>
        </p:nvSpPr>
        <p:spPr>
          <a:xfrm>
            <a:off x="2004163" y="4617914"/>
            <a:ext cx="8567803" cy="1005840"/>
          </a:xfrm>
          <a:prstGeom prst="roundRect">
            <a:avLst/>
          </a:prstGeom>
          <a:noFill/>
          <a:ln w="38100">
            <a:solidFill>
              <a:srgbClr val="D3ED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E4A4094-79F9-473C-A23D-34878B7B0E69}"/>
              </a:ext>
            </a:extLst>
          </p:cNvPr>
          <p:cNvSpPr/>
          <p:nvPr/>
        </p:nvSpPr>
        <p:spPr>
          <a:xfrm>
            <a:off x="2004163" y="3372956"/>
            <a:ext cx="8567803" cy="1005840"/>
          </a:xfrm>
          <a:prstGeom prst="roundRect">
            <a:avLst/>
          </a:prstGeom>
          <a:noFill/>
          <a:ln w="38100">
            <a:solidFill>
              <a:srgbClr val="D3ED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a:extLst>
              <a:ext uri="{FF2B5EF4-FFF2-40B4-BE49-F238E27FC236}">
                <a16:creationId xmlns:a16="http://schemas.microsoft.com/office/drawing/2014/main" id="{5A3929A6-482A-4BE6-89A5-36356DF4AD5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210" t="9536" r="6788" b="8089"/>
          <a:stretch/>
        </p:blipFill>
        <p:spPr bwMode="auto">
          <a:xfrm>
            <a:off x="10771368" y="-15352"/>
            <a:ext cx="1406441" cy="129091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7">
            <a:extLst>
              <a:ext uri="{FF2B5EF4-FFF2-40B4-BE49-F238E27FC236}">
                <a16:creationId xmlns:a16="http://schemas.microsoft.com/office/drawing/2014/main" id="{E7FA75FC-9FFB-C8B0-D03A-1BD2846AEA73}"/>
              </a:ext>
            </a:extLst>
          </p:cNvPr>
          <p:cNvSpPr txBox="1">
            <a:spLocks/>
          </p:cNvSpPr>
          <p:nvPr/>
        </p:nvSpPr>
        <p:spPr>
          <a:xfrm>
            <a:off x="749300" y="545992"/>
            <a:ext cx="10296525"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solidFill>
                  <a:schemeClr val="bg1"/>
                </a:solidFill>
                <a:effectLst>
                  <a:outerShdw blurRad="38100" dist="38100" dir="2700000" algn="tl">
                    <a:srgbClr val="000000">
                      <a:alpha val="43137"/>
                    </a:srgbClr>
                  </a:outerShdw>
                </a:effectLst>
              </a:rPr>
              <a:t>Compound Option election</a:t>
            </a:r>
          </a:p>
        </p:txBody>
      </p:sp>
    </p:spTree>
    <p:custDataLst>
      <p:tags r:id="rId1"/>
    </p:custDataLst>
    <p:extLst>
      <p:ext uri="{BB962C8B-B14F-4D97-AF65-F5344CB8AC3E}">
        <p14:creationId xmlns:p14="http://schemas.microsoft.com/office/powerpoint/2010/main" val="390984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Freeform: Shape 75">
            <a:extLst>
              <a:ext uri="{FF2B5EF4-FFF2-40B4-BE49-F238E27FC236}">
                <a16:creationId xmlns:a16="http://schemas.microsoft.com/office/drawing/2014/main" id="{C32169FA-BA87-4043-884F-A20CD4165655}"/>
              </a:ext>
            </a:extLst>
          </p:cNvPr>
          <p:cNvSpPr/>
          <p:nvPr/>
        </p:nvSpPr>
        <p:spPr>
          <a:xfrm>
            <a:off x="8090345" y="264689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endParaRPr lang="en-US" sz="2300" b="0" kern="1200" dirty="0">
              <a:solidFill>
                <a:schemeClr val="bg1"/>
              </a:solidFill>
              <a:latin typeface="Arial" panose="020B0604020202020204" pitchFamily="34" charset="0"/>
              <a:cs typeface="Arial" panose="020B0604020202020204" pitchFamily="34" charset="0"/>
            </a:endParaRPr>
          </a:p>
        </p:txBody>
      </p:sp>
      <p:sp>
        <p:nvSpPr>
          <p:cNvPr id="4" name="Title 17">
            <a:extLst>
              <a:ext uri="{FF2B5EF4-FFF2-40B4-BE49-F238E27FC236}">
                <a16:creationId xmlns:a16="http://schemas.microsoft.com/office/drawing/2014/main" id="{74CE9D42-806F-4D42-B04A-F98CB8D34D39}"/>
              </a:ext>
            </a:extLst>
          </p:cNvPr>
          <p:cNvSpPr txBox="1">
            <a:spLocks/>
          </p:cNvSpPr>
          <p:nvPr/>
        </p:nvSpPr>
        <p:spPr>
          <a:xfrm>
            <a:off x="717411" y="630107"/>
            <a:ext cx="10296525" cy="8199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Janice’s Compound Option estimate</a:t>
            </a:r>
          </a:p>
        </p:txBody>
      </p:sp>
      <p:pic>
        <p:nvPicPr>
          <p:cNvPr id="5" name="Picture 3">
            <a:extLst>
              <a:ext uri="{FF2B5EF4-FFF2-40B4-BE49-F238E27FC236}">
                <a16:creationId xmlns:a16="http://schemas.microsoft.com/office/drawing/2014/main" id="{DA8B5307-436D-49CD-930F-D25F99F679A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210" t="9536" r="6788" b="8089"/>
          <a:stretch/>
        </p:blipFill>
        <p:spPr bwMode="auto">
          <a:xfrm>
            <a:off x="10771368" y="-15352"/>
            <a:ext cx="1406441" cy="1290918"/>
          </a:xfrm>
          <a:prstGeom prst="rect">
            <a:avLst/>
          </a:prstGeom>
          <a:noFill/>
          <a:extLst>
            <a:ext uri="{909E8E84-426E-40DD-AFC4-6F175D3DCCD1}">
              <a14:hiddenFill xmlns:a14="http://schemas.microsoft.com/office/drawing/2010/main">
                <a:solidFill>
                  <a:srgbClr val="FFFFFF"/>
                </a:solidFill>
              </a14:hiddenFill>
            </a:ext>
          </a:extLst>
        </p:spPr>
      </p:pic>
      <p:sp>
        <p:nvSpPr>
          <p:cNvPr id="54" name="Freeform: Shape 53">
            <a:extLst>
              <a:ext uri="{FF2B5EF4-FFF2-40B4-BE49-F238E27FC236}">
                <a16:creationId xmlns:a16="http://schemas.microsoft.com/office/drawing/2014/main" id="{E61B5539-6BCA-4BBA-A080-981A55CE7F63}"/>
              </a:ext>
            </a:extLst>
          </p:cNvPr>
          <p:cNvSpPr/>
          <p:nvPr/>
        </p:nvSpPr>
        <p:spPr>
          <a:xfrm>
            <a:off x="381864"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Member-Only Benefit</a:t>
            </a:r>
          </a:p>
        </p:txBody>
      </p:sp>
      <p:sp>
        <p:nvSpPr>
          <p:cNvPr id="55" name="Freeform: Shape 54">
            <a:extLst>
              <a:ext uri="{FF2B5EF4-FFF2-40B4-BE49-F238E27FC236}">
                <a16:creationId xmlns:a16="http://schemas.microsoft.com/office/drawing/2014/main" id="{F41FD5AE-6BB7-420B-B956-6A7D12E20EC1}"/>
              </a:ext>
            </a:extLst>
          </p:cNvPr>
          <p:cNvSpPr/>
          <p:nvPr/>
        </p:nvSpPr>
        <p:spPr>
          <a:xfrm>
            <a:off x="561131" y="2825116"/>
            <a:ext cx="1434136" cy="2488882"/>
          </a:xfrm>
          <a:custGeom>
            <a:avLst/>
            <a:gdLst>
              <a:gd name="connsiteX0" fmla="*/ 0 w 1434136"/>
              <a:gd name="connsiteY0" fmla="*/ 143414 h 2488882"/>
              <a:gd name="connsiteX1" fmla="*/ 143414 w 1434136"/>
              <a:gd name="connsiteY1" fmla="*/ 0 h 2488882"/>
              <a:gd name="connsiteX2" fmla="*/ 1290722 w 1434136"/>
              <a:gd name="connsiteY2" fmla="*/ 0 h 2488882"/>
              <a:gd name="connsiteX3" fmla="*/ 1434136 w 1434136"/>
              <a:gd name="connsiteY3" fmla="*/ 143414 h 2488882"/>
              <a:gd name="connsiteX4" fmla="*/ 1434136 w 1434136"/>
              <a:gd name="connsiteY4" fmla="*/ 2345468 h 2488882"/>
              <a:gd name="connsiteX5" fmla="*/ 1290722 w 1434136"/>
              <a:gd name="connsiteY5" fmla="*/ 2488882 h 2488882"/>
              <a:gd name="connsiteX6" fmla="*/ 143414 w 1434136"/>
              <a:gd name="connsiteY6" fmla="*/ 2488882 h 2488882"/>
              <a:gd name="connsiteX7" fmla="*/ 0 w 1434136"/>
              <a:gd name="connsiteY7" fmla="*/ 2345468 h 2488882"/>
              <a:gd name="connsiteX8" fmla="*/ 0 w 1434136"/>
              <a:gd name="connsiteY8" fmla="*/ 143414 h 248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2488882">
                <a:moveTo>
                  <a:pt x="0" y="143414"/>
                </a:moveTo>
                <a:cubicBezTo>
                  <a:pt x="0" y="64209"/>
                  <a:pt x="64209" y="0"/>
                  <a:pt x="143414" y="0"/>
                </a:cubicBezTo>
                <a:lnTo>
                  <a:pt x="1290722" y="0"/>
                </a:lnTo>
                <a:cubicBezTo>
                  <a:pt x="1369927" y="0"/>
                  <a:pt x="1434136" y="64209"/>
                  <a:pt x="1434136" y="143414"/>
                </a:cubicBezTo>
                <a:lnTo>
                  <a:pt x="1434136" y="2345468"/>
                </a:lnTo>
                <a:cubicBezTo>
                  <a:pt x="1434136" y="2424673"/>
                  <a:pt x="1369927" y="2488882"/>
                  <a:pt x="1290722" y="2488882"/>
                </a:cubicBezTo>
                <a:lnTo>
                  <a:pt x="143414" y="2488882"/>
                </a:lnTo>
                <a:cubicBezTo>
                  <a:pt x="64209" y="2488882"/>
                  <a:pt x="0" y="2424673"/>
                  <a:pt x="0" y="2345468"/>
                </a:cubicBezTo>
                <a:lnTo>
                  <a:pt x="0" y="143414"/>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08044" tIns="91534" rIns="108044" bIns="91534"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$6,205</a:t>
            </a:r>
          </a:p>
        </p:txBody>
      </p:sp>
      <p:sp>
        <p:nvSpPr>
          <p:cNvPr id="56" name="Freeform: Shape 55">
            <a:extLst>
              <a:ext uri="{FF2B5EF4-FFF2-40B4-BE49-F238E27FC236}">
                <a16:creationId xmlns:a16="http://schemas.microsoft.com/office/drawing/2014/main" id="{4AF167F8-0884-4BF5-9DB0-A3C9755F470D}"/>
              </a:ext>
            </a:extLst>
          </p:cNvPr>
          <p:cNvSpPr/>
          <p:nvPr/>
        </p:nvSpPr>
        <p:spPr>
          <a:xfrm>
            <a:off x="2308984"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Beneficiary name</a:t>
            </a:r>
          </a:p>
        </p:txBody>
      </p:sp>
      <p:sp>
        <p:nvSpPr>
          <p:cNvPr id="57" name="Freeform: Shape 56">
            <a:extLst>
              <a:ext uri="{FF2B5EF4-FFF2-40B4-BE49-F238E27FC236}">
                <a16:creationId xmlns:a16="http://schemas.microsoft.com/office/drawing/2014/main" id="{E9A4789E-0C91-4078-89E3-7B8CBC7BC146}"/>
              </a:ext>
            </a:extLst>
          </p:cNvPr>
          <p:cNvSpPr/>
          <p:nvPr/>
        </p:nvSpPr>
        <p:spPr>
          <a:xfrm>
            <a:off x="2488251" y="2825443"/>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Member</a:t>
            </a:r>
          </a:p>
        </p:txBody>
      </p:sp>
      <p:sp>
        <p:nvSpPr>
          <p:cNvPr id="58" name="Freeform: Shape 57">
            <a:extLst>
              <a:ext uri="{FF2B5EF4-FFF2-40B4-BE49-F238E27FC236}">
                <a16:creationId xmlns:a16="http://schemas.microsoft.com/office/drawing/2014/main" id="{FBC1297A-3E97-4D55-8FAE-F6E2BC65CE84}"/>
              </a:ext>
            </a:extLst>
          </p:cNvPr>
          <p:cNvSpPr/>
          <p:nvPr/>
        </p:nvSpPr>
        <p:spPr>
          <a:xfrm>
            <a:off x="2488251" y="3693429"/>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Sara</a:t>
            </a:r>
          </a:p>
          <a:p>
            <a:pPr marL="0" lvl="0" indent="0" algn="ctr" defTabSz="1155700">
              <a:lnSpc>
                <a:spcPct val="90000"/>
              </a:lnSpc>
              <a:spcBef>
                <a:spcPct val="0"/>
              </a:spcBef>
              <a:spcAft>
                <a:spcPct val="35000"/>
              </a:spcAft>
              <a:buNone/>
            </a:pPr>
            <a:r>
              <a:rPr lang="en-US" sz="1600" dirty="0">
                <a:solidFill>
                  <a:schemeClr val="tx1"/>
                </a:solidFill>
                <a:latin typeface="Arial" panose="020B0604020202020204" pitchFamily="34" charset="0"/>
                <a:cs typeface="Arial" panose="020B0604020202020204" pitchFamily="34" charset="0"/>
              </a:rPr>
              <a:t>Age 40</a:t>
            </a:r>
            <a:endParaRPr lang="en-US" sz="2400" kern="1200" dirty="0">
              <a:solidFill>
                <a:schemeClr val="tx1"/>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5677B9D4-3971-48F2-8284-5F2D202D33A3}"/>
              </a:ext>
            </a:extLst>
          </p:cNvPr>
          <p:cNvSpPr/>
          <p:nvPr/>
        </p:nvSpPr>
        <p:spPr>
          <a:xfrm>
            <a:off x="2488251" y="456141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C8C8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Kelley</a:t>
            </a:r>
          </a:p>
          <a:p>
            <a:pPr marL="0" lvl="0" indent="0" algn="ctr" defTabSz="1155700">
              <a:lnSpc>
                <a:spcPct val="90000"/>
              </a:lnSpc>
              <a:spcBef>
                <a:spcPct val="0"/>
              </a:spcBef>
              <a:spcAft>
                <a:spcPct val="35000"/>
              </a:spcAft>
              <a:buNone/>
            </a:pPr>
            <a:r>
              <a:rPr lang="en-US" sz="1600" dirty="0">
                <a:solidFill>
                  <a:schemeClr val="tx1"/>
                </a:solidFill>
                <a:latin typeface="Arial" panose="020B0604020202020204" pitchFamily="34" charset="0"/>
                <a:cs typeface="Arial" panose="020B0604020202020204" pitchFamily="34" charset="0"/>
              </a:rPr>
              <a:t>Age 42</a:t>
            </a:r>
            <a:endParaRPr lang="en-US" sz="2400" kern="1200" dirty="0">
              <a:solidFill>
                <a:schemeClr val="tx1"/>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04EF6483-8F45-49F3-BDEC-AD8063F95C6C}"/>
              </a:ext>
            </a:extLst>
          </p:cNvPr>
          <p:cNvSpPr/>
          <p:nvPr/>
        </p:nvSpPr>
        <p:spPr>
          <a:xfrm>
            <a:off x="4236105"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Option</a:t>
            </a:r>
          </a:p>
        </p:txBody>
      </p:sp>
      <p:sp>
        <p:nvSpPr>
          <p:cNvPr id="62" name="Freeform: Shape 61">
            <a:extLst>
              <a:ext uri="{FF2B5EF4-FFF2-40B4-BE49-F238E27FC236}">
                <a16:creationId xmlns:a16="http://schemas.microsoft.com/office/drawing/2014/main" id="{37427E2C-066E-4C99-A1A1-509DB28CF429}"/>
              </a:ext>
            </a:extLst>
          </p:cNvPr>
          <p:cNvSpPr/>
          <p:nvPr/>
        </p:nvSpPr>
        <p:spPr>
          <a:xfrm>
            <a:off x="4415372" y="3693429"/>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50%</a:t>
            </a:r>
          </a:p>
        </p:txBody>
      </p:sp>
      <p:sp>
        <p:nvSpPr>
          <p:cNvPr id="63" name="Freeform: Shape 62">
            <a:extLst>
              <a:ext uri="{FF2B5EF4-FFF2-40B4-BE49-F238E27FC236}">
                <a16:creationId xmlns:a16="http://schemas.microsoft.com/office/drawing/2014/main" id="{7F7526DD-960F-4ECB-8AE8-19FF1CDA1ACB}"/>
              </a:ext>
            </a:extLst>
          </p:cNvPr>
          <p:cNvSpPr/>
          <p:nvPr/>
        </p:nvSpPr>
        <p:spPr>
          <a:xfrm>
            <a:off x="4415372" y="456141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C8C8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50%</a:t>
            </a:r>
          </a:p>
        </p:txBody>
      </p:sp>
      <p:sp>
        <p:nvSpPr>
          <p:cNvPr id="64" name="Freeform: Shape 63">
            <a:extLst>
              <a:ext uri="{FF2B5EF4-FFF2-40B4-BE49-F238E27FC236}">
                <a16:creationId xmlns:a16="http://schemas.microsoft.com/office/drawing/2014/main" id="{68E5CA4E-942A-4D8C-8221-4339EDD96FC2}"/>
              </a:ext>
            </a:extLst>
          </p:cNvPr>
          <p:cNvSpPr/>
          <p:nvPr/>
        </p:nvSpPr>
        <p:spPr>
          <a:xfrm>
            <a:off x="6163225"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Percentage of benefit</a:t>
            </a:r>
          </a:p>
        </p:txBody>
      </p:sp>
      <p:sp>
        <p:nvSpPr>
          <p:cNvPr id="65" name="Freeform: Shape 64">
            <a:extLst>
              <a:ext uri="{FF2B5EF4-FFF2-40B4-BE49-F238E27FC236}">
                <a16:creationId xmlns:a16="http://schemas.microsoft.com/office/drawing/2014/main" id="{079CDC97-0CF4-43CB-9CEF-FA46E96E1EC5}"/>
              </a:ext>
            </a:extLst>
          </p:cNvPr>
          <p:cNvSpPr/>
          <p:nvPr/>
        </p:nvSpPr>
        <p:spPr>
          <a:xfrm>
            <a:off x="6342492" y="2825443"/>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80%</a:t>
            </a:r>
          </a:p>
        </p:txBody>
      </p:sp>
      <p:sp>
        <p:nvSpPr>
          <p:cNvPr id="66" name="Freeform: Shape 65">
            <a:extLst>
              <a:ext uri="{FF2B5EF4-FFF2-40B4-BE49-F238E27FC236}">
                <a16:creationId xmlns:a16="http://schemas.microsoft.com/office/drawing/2014/main" id="{F41D9592-D657-4B1E-BA80-DF20838C5EC5}"/>
              </a:ext>
            </a:extLst>
          </p:cNvPr>
          <p:cNvSpPr/>
          <p:nvPr/>
        </p:nvSpPr>
        <p:spPr>
          <a:xfrm>
            <a:off x="6342492" y="3693429"/>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10%</a:t>
            </a:r>
          </a:p>
        </p:txBody>
      </p:sp>
      <p:sp>
        <p:nvSpPr>
          <p:cNvPr id="67" name="Freeform: Shape 66">
            <a:extLst>
              <a:ext uri="{FF2B5EF4-FFF2-40B4-BE49-F238E27FC236}">
                <a16:creationId xmlns:a16="http://schemas.microsoft.com/office/drawing/2014/main" id="{AF30F6DC-82B9-414A-8AC1-09D912B4F5A3}"/>
              </a:ext>
            </a:extLst>
          </p:cNvPr>
          <p:cNvSpPr/>
          <p:nvPr/>
        </p:nvSpPr>
        <p:spPr>
          <a:xfrm>
            <a:off x="6342492" y="456141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C8C8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10%</a:t>
            </a:r>
          </a:p>
        </p:txBody>
      </p:sp>
      <p:sp>
        <p:nvSpPr>
          <p:cNvPr id="68" name="Freeform: Shape 67">
            <a:extLst>
              <a:ext uri="{FF2B5EF4-FFF2-40B4-BE49-F238E27FC236}">
                <a16:creationId xmlns:a16="http://schemas.microsoft.com/office/drawing/2014/main" id="{31A2556B-B324-4243-93C7-0A5E631B8BDC}"/>
              </a:ext>
            </a:extLst>
          </p:cNvPr>
          <p:cNvSpPr/>
          <p:nvPr/>
        </p:nvSpPr>
        <p:spPr>
          <a:xfrm>
            <a:off x="8090345"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Modified Benefit</a:t>
            </a:r>
          </a:p>
        </p:txBody>
      </p:sp>
      <p:sp>
        <p:nvSpPr>
          <p:cNvPr id="69" name="Freeform: Shape 68">
            <a:extLst>
              <a:ext uri="{FF2B5EF4-FFF2-40B4-BE49-F238E27FC236}">
                <a16:creationId xmlns:a16="http://schemas.microsoft.com/office/drawing/2014/main" id="{97DA4932-C447-4939-9EAF-AF51821042E3}"/>
              </a:ext>
            </a:extLst>
          </p:cNvPr>
          <p:cNvSpPr/>
          <p:nvPr/>
        </p:nvSpPr>
        <p:spPr>
          <a:xfrm>
            <a:off x="8269613" y="2825443"/>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$4,964</a:t>
            </a:r>
          </a:p>
        </p:txBody>
      </p:sp>
      <p:sp>
        <p:nvSpPr>
          <p:cNvPr id="70" name="Freeform: Shape 69">
            <a:extLst>
              <a:ext uri="{FF2B5EF4-FFF2-40B4-BE49-F238E27FC236}">
                <a16:creationId xmlns:a16="http://schemas.microsoft.com/office/drawing/2014/main" id="{EC05C845-7C28-4AC5-8DB3-35606D176F41}"/>
              </a:ext>
            </a:extLst>
          </p:cNvPr>
          <p:cNvSpPr/>
          <p:nvPr/>
        </p:nvSpPr>
        <p:spPr>
          <a:xfrm>
            <a:off x="8269613" y="3693429"/>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$531</a:t>
            </a:r>
          </a:p>
        </p:txBody>
      </p:sp>
      <p:sp>
        <p:nvSpPr>
          <p:cNvPr id="71" name="Freeform: Shape 70">
            <a:extLst>
              <a:ext uri="{FF2B5EF4-FFF2-40B4-BE49-F238E27FC236}">
                <a16:creationId xmlns:a16="http://schemas.microsoft.com/office/drawing/2014/main" id="{915ADCBE-A635-4C3D-AEA0-B6FAB275842C}"/>
              </a:ext>
            </a:extLst>
          </p:cNvPr>
          <p:cNvSpPr/>
          <p:nvPr/>
        </p:nvSpPr>
        <p:spPr>
          <a:xfrm>
            <a:off x="8269613" y="456141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C8C8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$533</a:t>
            </a:r>
          </a:p>
        </p:txBody>
      </p:sp>
      <p:sp>
        <p:nvSpPr>
          <p:cNvPr id="72" name="Freeform: Shape 71">
            <a:extLst>
              <a:ext uri="{FF2B5EF4-FFF2-40B4-BE49-F238E27FC236}">
                <a16:creationId xmlns:a16="http://schemas.microsoft.com/office/drawing/2014/main" id="{29BB2FE4-925B-41E5-ABC7-54BC9FC36DBD}"/>
              </a:ext>
            </a:extLst>
          </p:cNvPr>
          <p:cNvSpPr/>
          <p:nvPr/>
        </p:nvSpPr>
        <p:spPr>
          <a:xfrm>
            <a:off x="10017466" y="1676401"/>
            <a:ext cx="1792670" cy="3829050"/>
          </a:xfrm>
          <a:custGeom>
            <a:avLst/>
            <a:gdLst>
              <a:gd name="connsiteX0" fmla="*/ 0 w 1792670"/>
              <a:gd name="connsiteY0" fmla="*/ 179267 h 3829050"/>
              <a:gd name="connsiteX1" fmla="*/ 179267 w 1792670"/>
              <a:gd name="connsiteY1" fmla="*/ 0 h 3829050"/>
              <a:gd name="connsiteX2" fmla="*/ 1613403 w 1792670"/>
              <a:gd name="connsiteY2" fmla="*/ 0 h 3829050"/>
              <a:gd name="connsiteX3" fmla="*/ 1792670 w 1792670"/>
              <a:gd name="connsiteY3" fmla="*/ 179267 h 3829050"/>
              <a:gd name="connsiteX4" fmla="*/ 1792670 w 1792670"/>
              <a:gd name="connsiteY4" fmla="*/ 3649783 h 3829050"/>
              <a:gd name="connsiteX5" fmla="*/ 1613403 w 1792670"/>
              <a:gd name="connsiteY5" fmla="*/ 3829050 h 3829050"/>
              <a:gd name="connsiteX6" fmla="*/ 179267 w 1792670"/>
              <a:gd name="connsiteY6" fmla="*/ 3829050 h 3829050"/>
              <a:gd name="connsiteX7" fmla="*/ 0 w 1792670"/>
              <a:gd name="connsiteY7" fmla="*/ 3649783 h 3829050"/>
              <a:gd name="connsiteX8" fmla="*/ 0 w 1792670"/>
              <a:gd name="connsiteY8" fmla="*/ 179267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2670" h="3829050">
                <a:moveTo>
                  <a:pt x="0" y="179267"/>
                </a:moveTo>
                <a:cubicBezTo>
                  <a:pt x="0" y="80261"/>
                  <a:pt x="80261" y="0"/>
                  <a:pt x="179267" y="0"/>
                </a:cubicBezTo>
                <a:lnTo>
                  <a:pt x="1613403" y="0"/>
                </a:lnTo>
                <a:cubicBezTo>
                  <a:pt x="1712409" y="0"/>
                  <a:pt x="1792670" y="80261"/>
                  <a:pt x="1792670" y="179267"/>
                </a:cubicBezTo>
                <a:lnTo>
                  <a:pt x="1792670" y="3649783"/>
                </a:lnTo>
                <a:cubicBezTo>
                  <a:pt x="1792670" y="3748789"/>
                  <a:pt x="1712409" y="3829050"/>
                  <a:pt x="1613403" y="3829050"/>
                </a:cubicBezTo>
                <a:lnTo>
                  <a:pt x="179267" y="3829050"/>
                </a:lnTo>
                <a:cubicBezTo>
                  <a:pt x="80261" y="3829050"/>
                  <a:pt x="0" y="3748789"/>
                  <a:pt x="0" y="3649783"/>
                </a:cubicBezTo>
                <a:lnTo>
                  <a:pt x="0" y="179267"/>
                </a:lnTo>
                <a:close/>
              </a:path>
            </a:pathLst>
          </a:custGeom>
          <a:solidFill>
            <a:schemeClr val="bg1">
              <a:lumMod val="50000"/>
            </a:schemeClr>
          </a:solidFill>
          <a:ln>
            <a:no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7630" tIns="87630" rIns="87630" bIns="2767965" numCol="1" spcCol="1270" anchor="ctr" anchorCtr="0">
            <a:noAutofit/>
          </a:bodyPr>
          <a:lstStyle/>
          <a:p>
            <a:pPr marL="0" lvl="0" indent="0" algn="ctr" defTabSz="1022350">
              <a:lnSpc>
                <a:spcPct val="90000"/>
              </a:lnSpc>
              <a:spcBef>
                <a:spcPct val="0"/>
              </a:spcBef>
              <a:spcAft>
                <a:spcPct val="35000"/>
              </a:spcAft>
              <a:buNone/>
            </a:pPr>
            <a:r>
              <a:rPr lang="en-US" sz="2300" b="0" kern="1200" dirty="0">
                <a:solidFill>
                  <a:schemeClr val="bg1"/>
                </a:solidFill>
                <a:latin typeface="Arial" panose="020B0604020202020204" pitchFamily="34" charset="0"/>
                <a:cs typeface="Arial" panose="020B0604020202020204" pitchFamily="34" charset="0"/>
              </a:rPr>
              <a:t>Beneficiary benefit</a:t>
            </a:r>
          </a:p>
        </p:txBody>
      </p:sp>
      <p:sp>
        <p:nvSpPr>
          <p:cNvPr id="73" name="Freeform: Shape 72">
            <a:extLst>
              <a:ext uri="{FF2B5EF4-FFF2-40B4-BE49-F238E27FC236}">
                <a16:creationId xmlns:a16="http://schemas.microsoft.com/office/drawing/2014/main" id="{D855884D-11ED-450F-843C-09DCE213AE74}"/>
              </a:ext>
            </a:extLst>
          </p:cNvPr>
          <p:cNvSpPr/>
          <p:nvPr/>
        </p:nvSpPr>
        <p:spPr>
          <a:xfrm>
            <a:off x="10196733" y="2825443"/>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$0</a:t>
            </a:r>
          </a:p>
        </p:txBody>
      </p:sp>
      <p:sp>
        <p:nvSpPr>
          <p:cNvPr id="74" name="Freeform: Shape 73">
            <a:extLst>
              <a:ext uri="{FF2B5EF4-FFF2-40B4-BE49-F238E27FC236}">
                <a16:creationId xmlns:a16="http://schemas.microsoft.com/office/drawing/2014/main" id="{50BB619D-FDC4-4E4B-8787-D80DF5424F94}"/>
              </a:ext>
            </a:extLst>
          </p:cNvPr>
          <p:cNvSpPr/>
          <p:nvPr/>
        </p:nvSpPr>
        <p:spPr>
          <a:xfrm>
            <a:off x="10196733" y="3693429"/>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chemeClr val="bg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$266</a:t>
            </a:r>
          </a:p>
        </p:txBody>
      </p:sp>
      <p:sp>
        <p:nvSpPr>
          <p:cNvPr id="75" name="Freeform: Shape 74">
            <a:extLst>
              <a:ext uri="{FF2B5EF4-FFF2-40B4-BE49-F238E27FC236}">
                <a16:creationId xmlns:a16="http://schemas.microsoft.com/office/drawing/2014/main" id="{1DD70D66-967A-48CD-82F5-FE3DB0651E29}"/>
              </a:ext>
            </a:extLst>
          </p:cNvPr>
          <p:cNvSpPr/>
          <p:nvPr/>
        </p:nvSpPr>
        <p:spPr>
          <a:xfrm>
            <a:off x="10196733" y="456141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C8C8C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kern="1200" dirty="0">
                <a:solidFill>
                  <a:schemeClr val="tx1"/>
                </a:solidFill>
                <a:latin typeface="Arial" panose="020B0604020202020204" pitchFamily="34" charset="0"/>
                <a:cs typeface="Arial" panose="020B0604020202020204" pitchFamily="34" charset="0"/>
              </a:rPr>
              <a:t>$266</a:t>
            </a:r>
          </a:p>
        </p:txBody>
      </p:sp>
      <p:sp>
        <p:nvSpPr>
          <p:cNvPr id="77" name="Freeform: Shape 76">
            <a:extLst>
              <a:ext uri="{FF2B5EF4-FFF2-40B4-BE49-F238E27FC236}">
                <a16:creationId xmlns:a16="http://schemas.microsoft.com/office/drawing/2014/main" id="{6EC2792F-234D-4E63-BD9F-BFD39E96B61B}"/>
              </a:ext>
            </a:extLst>
          </p:cNvPr>
          <p:cNvSpPr/>
          <p:nvPr/>
        </p:nvSpPr>
        <p:spPr>
          <a:xfrm>
            <a:off x="8269613" y="5531906"/>
            <a:ext cx="1434136" cy="752255"/>
          </a:xfrm>
          <a:custGeom>
            <a:avLst/>
            <a:gdLst>
              <a:gd name="connsiteX0" fmla="*/ 0 w 1434136"/>
              <a:gd name="connsiteY0" fmla="*/ 75226 h 752255"/>
              <a:gd name="connsiteX1" fmla="*/ 75226 w 1434136"/>
              <a:gd name="connsiteY1" fmla="*/ 0 h 752255"/>
              <a:gd name="connsiteX2" fmla="*/ 1358911 w 1434136"/>
              <a:gd name="connsiteY2" fmla="*/ 0 h 752255"/>
              <a:gd name="connsiteX3" fmla="*/ 1434137 w 1434136"/>
              <a:gd name="connsiteY3" fmla="*/ 75226 h 752255"/>
              <a:gd name="connsiteX4" fmla="*/ 1434136 w 1434136"/>
              <a:gd name="connsiteY4" fmla="*/ 677030 h 752255"/>
              <a:gd name="connsiteX5" fmla="*/ 1358910 w 1434136"/>
              <a:gd name="connsiteY5" fmla="*/ 752256 h 752255"/>
              <a:gd name="connsiteX6" fmla="*/ 75226 w 1434136"/>
              <a:gd name="connsiteY6" fmla="*/ 752255 h 752255"/>
              <a:gd name="connsiteX7" fmla="*/ 0 w 1434136"/>
              <a:gd name="connsiteY7" fmla="*/ 677029 h 752255"/>
              <a:gd name="connsiteX8" fmla="*/ 0 w 1434136"/>
              <a:gd name="connsiteY8" fmla="*/ 75226 h 75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136" h="752255">
                <a:moveTo>
                  <a:pt x="0" y="75226"/>
                </a:moveTo>
                <a:cubicBezTo>
                  <a:pt x="0" y="33680"/>
                  <a:pt x="33680" y="0"/>
                  <a:pt x="75226" y="0"/>
                </a:cubicBezTo>
                <a:lnTo>
                  <a:pt x="1358911" y="0"/>
                </a:lnTo>
                <a:cubicBezTo>
                  <a:pt x="1400457" y="0"/>
                  <a:pt x="1434137" y="33680"/>
                  <a:pt x="1434137" y="75226"/>
                </a:cubicBezTo>
                <a:cubicBezTo>
                  <a:pt x="1434137" y="275827"/>
                  <a:pt x="1434136" y="476429"/>
                  <a:pt x="1434136" y="677030"/>
                </a:cubicBezTo>
                <a:cubicBezTo>
                  <a:pt x="1434136" y="718576"/>
                  <a:pt x="1400456" y="752256"/>
                  <a:pt x="1358910" y="752256"/>
                </a:cubicBezTo>
                <a:lnTo>
                  <a:pt x="75226" y="752255"/>
                </a:lnTo>
                <a:cubicBezTo>
                  <a:pt x="33680" y="752255"/>
                  <a:pt x="0" y="718575"/>
                  <a:pt x="0" y="677029"/>
                </a:cubicBezTo>
                <a:lnTo>
                  <a:pt x="0" y="75226"/>
                </a:lnTo>
                <a:close/>
              </a:path>
            </a:pathLst>
          </a:custGeom>
          <a:solidFill>
            <a:srgbClr val="D3EDE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8073" tIns="71563" rIns="88073" bIns="71563" numCol="1" spcCol="1270" anchor="ctr" anchorCtr="0">
            <a:noAutofit/>
          </a:bodyPr>
          <a:lstStyle/>
          <a:p>
            <a:pPr marL="0" lvl="0" indent="0" algn="ctr" defTabSz="11557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$6,028</a:t>
            </a:r>
          </a:p>
        </p:txBody>
      </p:sp>
      <p:sp>
        <p:nvSpPr>
          <p:cNvPr id="78" name="TextBox 77">
            <a:extLst>
              <a:ext uri="{FF2B5EF4-FFF2-40B4-BE49-F238E27FC236}">
                <a16:creationId xmlns:a16="http://schemas.microsoft.com/office/drawing/2014/main" id="{3BA1802B-6E06-4586-A15B-78FA6136DF27}"/>
              </a:ext>
            </a:extLst>
          </p:cNvPr>
          <p:cNvSpPr txBox="1"/>
          <p:nvPr/>
        </p:nvSpPr>
        <p:spPr>
          <a:xfrm>
            <a:off x="4101654" y="5552515"/>
            <a:ext cx="3921466" cy="830997"/>
          </a:xfrm>
          <a:prstGeom prst="rect">
            <a:avLst/>
          </a:prstGeom>
          <a:noFill/>
        </p:spPr>
        <p:txBody>
          <a:bodyPr wrap="square" rtlCol="0">
            <a:spAutoFit/>
          </a:bodyPr>
          <a:lstStyle/>
          <a:p>
            <a:pPr algn="r"/>
            <a:r>
              <a:rPr lang="en-US" sz="2400" dirty="0">
                <a:latin typeface="Arial" panose="020B0604020202020204" pitchFamily="34" charset="0"/>
                <a:cs typeface="Arial" panose="020B0604020202020204" pitchFamily="34" charset="0"/>
              </a:rPr>
              <a:t>Estimated amount Janice will receive in retirement</a:t>
            </a:r>
            <a:r>
              <a:rPr lang="en-US" sz="2400" i="1"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341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7" grpId="0" animBg="1"/>
      <p:bldP spid="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7">
            <a:extLst>
              <a:ext uri="{FF2B5EF4-FFF2-40B4-BE49-F238E27FC236}">
                <a16:creationId xmlns:a16="http://schemas.microsoft.com/office/drawing/2014/main" id="{2F21A52E-0A6E-41E2-8D7F-47825789D7F1}"/>
              </a:ext>
            </a:extLst>
          </p:cNvPr>
          <p:cNvSpPr>
            <a:spLocks noGrp="1"/>
          </p:cNvSpPr>
          <p:nvPr>
            <p:ph type="title" idx="4294967295"/>
          </p:nvPr>
        </p:nvSpPr>
        <p:spPr>
          <a:xfrm>
            <a:off x="749300" y="545992"/>
            <a:ext cx="10296525" cy="819973"/>
          </a:xfrm>
          <a:prstGeom prst="rect">
            <a:avLst/>
          </a:prstGeom>
        </p:spPr>
        <p:txBody>
          <a:bodyPr wrap="square">
            <a:noAutofit/>
          </a:body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Electing a Compound Option</a:t>
            </a:r>
          </a:p>
        </p:txBody>
      </p:sp>
      <p:pic>
        <p:nvPicPr>
          <p:cNvPr id="16" name="Picture 15">
            <a:extLst>
              <a:ext uri="{FF2B5EF4-FFF2-40B4-BE49-F238E27FC236}">
                <a16:creationId xmlns:a16="http://schemas.microsoft.com/office/drawing/2014/main" id="{E9B4260E-1ABA-40ED-8F07-AD76F6A482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6975" y="1440812"/>
            <a:ext cx="3807361" cy="4937760"/>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D1DFB4E2-A79E-80DB-81D3-F8ED7587540A}"/>
              </a:ext>
            </a:extLst>
          </p:cNvPr>
          <p:cNvGrpSpPr/>
          <p:nvPr/>
        </p:nvGrpSpPr>
        <p:grpSpPr>
          <a:xfrm>
            <a:off x="9007447" y="4396471"/>
            <a:ext cx="1554480" cy="1554480"/>
            <a:chOff x="10637520" y="5304185"/>
            <a:chExt cx="1554480" cy="1554480"/>
          </a:xfrm>
        </p:grpSpPr>
        <p:sp>
          <p:nvSpPr>
            <p:cNvPr id="13" name="Rectangle 12">
              <a:extLst>
                <a:ext uri="{FF2B5EF4-FFF2-40B4-BE49-F238E27FC236}">
                  <a16:creationId xmlns:a16="http://schemas.microsoft.com/office/drawing/2014/main" id="{B5CE41E5-D7F3-4E07-8794-212F96828FD3}"/>
                </a:ext>
              </a:extLst>
            </p:cNvPr>
            <p:cNvSpPr/>
            <p:nvPr/>
          </p:nvSpPr>
          <p:spPr>
            <a:xfrm>
              <a:off x="10637520" y="5304185"/>
              <a:ext cx="1554480" cy="1554480"/>
            </a:xfrm>
            <a:prstGeom prst="rect">
              <a:avLst/>
            </a:prstGeom>
            <a:solidFill>
              <a:srgbClr val="DCDB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Qr code&#10;&#10;Description automatically generated">
              <a:extLst>
                <a:ext uri="{FF2B5EF4-FFF2-40B4-BE49-F238E27FC236}">
                  <a16:creationId xmlns:a16="http://schemas.microsoft.com/office/drawing/2014/main" id="{7D03CF04-A42D-42F1-B939-9915840C9D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28960" y="5395625"/>
              <a:ext cx="1371600" cy="1371600"/>
            </a:xfrm>
            <a:prstGeom prst="rect">
              <a:avLst/>
            </a:prstGeom>
          </p:spPr>
        </p:pic>
      </p:grpSp>
      <p:sp>
        <p:nvSpPr>
          <p:cNvPr id="15" name="TextBox 14">
            <a:extLst>
              <a:ext uri="{FF2B5EF4-FFF2-40B4-BE49-F238E27FC236}">
                <a16:creationId xmlns:a16="http://schemas.microsoft.com/office/drawing/2014/main" id="{2B2C0F67-2431-4663-84C2-57B53FAF9610}"/>
              </a:ext>
            </a:extLst>
          </p:cNvPr>
          <p:cNvSpPr txBox="1"/>
          <p:nvPr/>
        </p:nvSpPr>
        <p:spPr>
          <a:xfrm>
            <a:off x="5897562" y="6025798"/>
            <a:ext cx="5651291" cy="400110"/>
          </a:xfrm>
          <a:prstGeom prst="rect">
            <a:avLst/>
          </a:prstGeom>
          <a:noFill/>
        </p:spPr>
        <p:txBody>
          <a:bodyPr wrap="square" rtlCol="0">
            <a:spAutoFit/>
          </a:bodyPr>
          <a:lstStyle/>
          <a:p>
            <a:pPr algn="r"/>
            <a:r>
              <a:rPr lang="en-US" sz="2000" b="1" dirty="0">
                <a:latin typeface="Arial" panose="020B0604020202020204" pitchFamily="34" charset="0"/>
                <a:cs typeface="Arial" panose="020B0604020202020204" pitchFamily="34" charset="0"/>
              </a:rPr>
              <a:t>CalSTRS.com/forms</a:t>
            </a:r>
          </a:p>
        </p:txBody>
      </p:sp>
      <p:pic>
        <p:nvPicPr>
          <p:cNvPr id="2" name="Picture 1">
            <a:extLst>
              <a:ext uri="{FF2B5EF4-FFF2-40B4-BE49-F238E27FC236}">
                <a16:creationId xmlns:a16="http://schemas.microsoft.com/office/drawing/2014/main" id="{F6FD0573-82EE-0D0C-5166-67A0B079BD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04775" y="1443054"/>
            <a:ext cx="3803904" cy="4933277"/>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7713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971800"/>
            <a:ext cx="9601200" cy="914400"/>
          </a:xfrm>
          <a:prstGeom prst="roundRect">
            <a:avLst/>
          </a:prstGeom>
          <a:solidFill>
            <a:srgbClr val="DCDBDB">
              <a:alpha val="8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Let’s review</a:t>
            </a:r>
          </a:p>
        </p:txBody>
      </p:sp>
    </p:spTree>
    <p:custDataLst>
      <p:tags r:id="rId1"/>
    </p:custDataLst>
    <p:extLst>
      <p:ext uri="{BB962C8B-B14F-4D97-AF65-F5344CB8AC3E}">
        <p14:creationId xmlns:p14="http://schemas.microsoft.com/office/powerpoint/2010/main" val="14704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4503" y="339627"/>
            <a:ext cx="11353800" cy="1271588"/>
          </a:xfrm>
          <a:prstGeom prst="rect">
            <a:avLst/>
          </a:prstGeom>
        </p:spPr>
        <p:txBody>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Monthly survivor </a:t>
            </a:r>
            <a:r>
              <a:rPr lang="en-US" sz="3800" b="1" dirty="0">
                <a:effectLst>
                  <a:outerShdw blurRad="38100" dist="38100" dir="2700000" algn="tl">
                    <a:srgbClr val="000000">
                      <a:alpha val="43137"/>
                    </a:srgbClr>
                  </a:outerShdw>
                </a:effectLst>
              </a:rPr>
              <a:t>b</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enefit  </a:t>
            </a:r>
            <a:b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rPr>
              <a:t>I</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 death occurs before </a:t>
            </a:r>
            <a:r>
              <a:rPr lang="en-US" sz="2800" b="1" dirty="0">
                <a:effectLst>
                  <a:outerShdw blurRad="38100" dist="38100" dir="2700000" algn="tl">
                    <a:srgbClr val="000000">
                      <a:alpha val="43137"/>
                    </a:srgbClr>
                  </a:outerShdw>
                </a:effectLst>
              </a:rPr>
              <a:t>r</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153BB6-AA5C-449A-956C-534379CF4BF7}"/>
              </a:ext>
            </a:extLst>
          </p:cNvPr>
          <p:cNvSpPr/>
          <p:nvPr/>
        </p:nvSpPr>
        <p:spPr>
          <a:xfrm>
            <a:off x="1615440" y="1881884"/>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With</a:t>
            </a:r>
            <a:r>
              <a:rPr lang="en-US" sz="2800" dirty="0">
                <a:solidFill>
                  <a:schemeClr val="tx1"/>
                </a:solidFill>
                <a:latin typeface="Arial" panose="020B0604020202020204" pitchFamily="34" charset="0"/>
                <a:cs typeface="Arial" panose="020B0604020202020204" pitchFamily="34" charset="0"/>
              </a:rPr>
              <a:t> preretirement election of an option:</a:t>
            </a:r>
          </a:p>
        </p:txBody>
      </p:sp>
      <p:sp>
        <p:nvSpPr>
          <p:cNvPr id="9" name="Rectangle: Rounded Corners 8">
            <a:extLst>
              <a:ext uri="{FF2B5EF4-FFF2-40B4-BE49-F238E27FC236}">
                <a16:creationId xmlns:a16="http://schemas.microsoft.com/office/drawing/2014/main" id="{7D8CF8A0-0BD5-4FCC-92A6-DD5DB024BC30}"/>
              </a:ext>
            </a:extLst>
          </p:cNvPr>
          <p:cNvSpPr/>
          <p:nvPr/>
        </p:nvSpPr>
        <p:spPr>
          <a:xfrm>
            <a:off x="1615440" y="4734800"/>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Without</a:t>
            </a:r>
            <a:r>
              <a:rPr lang="en-US" sz="2800" dirty="0">
                <a:solidFill>
                  <a:schemeClr val="tx1"/>
                </a:solidFill>
                <a:latin typeface="Arial" panose="020B0604020202020204" pitchFamily="34" charset="0"/>
                <a:cs typeface="Arial" panose="020B0604020202020204" pitchFamily="34" charset="0"/>
              </a:rPr>
              <a:t> preretirement election of an option:</a:t>
            </a:r>
            <a:endParaRPr lang="en-US" sz="2800" dirty="0">
              <a:solidFill>
                <a:schemeClr val="tx1"/>
              </a:solidFill>
            </a:endParaRPr>
          </a:p>
        </p:txBody>
      </p:sp>
      <p:sp>
        <p:nvSpPr>
          <p:cNvPr id="10" name="Rectangle: Rounded Corners 9">
            <a:extLst>
              <a:ext uri="{FF2B5EF4-FFF2-40B4-BE49-F238E27FC236}">
                <a16:creationId xmlns:a16="http://schemas.microsoft.com/office/drawing/2014/main" id="{D4A8D4AE-3112-45D4-A98B-85633A970908}"/>
              </a:ext>
            </a:extLst>
          </p:cNvPr>
          <p:cNvSpPr/>
          <p:nvPr/>
        </p:nvSpPr>
        <p:spPr>
          <a:xfrm>
            <a:off x="2895600" y="2771896"/>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Beneficiary will receive a lifetime monthly benefit</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986728ED-6A80-4EC6-B70D-D4DFE02F4BF4}"/>
              </a:ext>
            </a:extLst>
          </p:cNvPr>
          <p:cNvSpPr/>
          <p:nvPr/>
        </p:nvSpPr>
        <p:spPr>
          <a:xfrm>
            <a:off x="2895600" y="5624812"/>
            <a:ext cx="7680960" cy="916681"/>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Survivors </a:t>
            </a:r>
            <a:r>
              <a:rPr lang="en-US" sz="2800" i="1" dirty="0">
                <a:solidFill>
                  <a:schemeClr val="tx1"/>
                </a:solidFill>
                <a:latin typeface="Arial" panose="020B0604020202020204" pitchFamily="34" charset="0"/>
                <a:cs typeface="Arial" panose="020B0604020202020204" pitchFamily="34" charset="0"/>
              </a:rPr>
              <a:t>may</a:t>
            </a:r>
            <a:r>
              <a:rPr lang="en-US" sz="2800" dirty="0">
                <a:solidFill>
                  <a:schemeClr val="tx1"/>
                </a:solidFill>
                <a:latin typeface="Arial" panose="020B0604020202020204" pitchFamily="34" charset="0"/>
                <a:cs typeface="Arial" panose="020B0604020202020204" pitchFamily="34" charset="0"/>
              </a:rPr>
              <a:t> be eligible for a lifetime monthly benefit</a:t>
            </a:r>
            <a:endParaRPr lang="en-US" sz="2800" dirty="0">
              <a:solidFill>
                <a:schemeClr val="tx1"/>
              </a:solidFill>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2895600" y="3844788"/>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Paid as if you retired on the date of death</a:t>
            </a:r>
            <a:endParaRPr lang="en-US" sz="2800" dirty="0">
              <a:solidFill>
                <a:schemeClr val="tx1"/>
              </a:solidFill>
            </a:endParaRPr>
          </a:p>
        </p:txBody>
      </p:sp>
    </p:spTree>
    <p:custDataLst>
      <p:tags r:id="rId1"/>
    </p:custDataLst>
    <p:extLst>
      <p:ext uri="{BB962C8B-B14F-4D97-AF65-F5344CB8AC3E}">
        <p14:creationId xmlns:p14="http://schemas.microsoft.com/office/powerpoint/2010/main" val="8111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5290" y="339627"/>
            <a:ext cx="11437856" cy="1271588"/>
          </a:xfrm>
          <a:prstGeom prst="rect">
            <a:avLst/>
          </a:prstGeom>
        </p:spPr>
        <p:txBody>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Monthly survivor </a:t>
            </a:r>
            <a:r>
              <a:rPr lang="en-US" sz="3800" b="1" dirty="0">
                <a:effectLst>
                  <a:outerShdw blurRad="38100" dist="38100" dir="2700000" algn="tl">
                    <a:srgbClr val="000000">
                      <a:alpha val="43137"/>
                    </a:srgbClr>
                  </a:outerShdw>
                </a:effectLst>
              </a:rPr>
              <a:t>b</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enefit  </a:t>
            </a:r>
            <a:b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rPr>
              <a:t>I</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 death occurs after retirement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153BB6-AA5C-449A-956C-534379CF4BF7}"/>
              </a:ext>
            </a:extLst>
          </p:cNvPr>
          <p:cNvSpPr/>
          <p:nvPr/>
        </p:nvSpPr>
        <p:spPr>
          <a:xfrm>
            <a:off x="1615440" y="1881536"/>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you elect an option:</a:t>
            </a:r>
          </a:p>
        </p:txBody>
      </p:sp>
      <p:sp>
        <p:nvSpPr>
          <p:cNvPr id="10" name="Rectangle: Rounded Corners 9">
            <a:extLst>
              <a:ext uri="{FF2B5EF4-FFF2-40B4-BE49-F238E27FC236}">
                <a16:creationId xmlns:a16="http://schemas.microsoft.com/office/drawing/2014/main" id="{D4A8D4AE-3112-45D4-A98B-85633A970908}"/>
              </a:ext>
            </a:extLst>
          </p:cNvPr>
          <p:cNvSpPr/>
          <p:nvPr/>
        </p:nvSpPr>
        <p:spPr>
          <a:xfrm>
            <a:off x="2895600" y="2838418"/>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Monthly retirement benefit will be reduced</a:t>
            </a:r>
            <a:endParaRPr lang="en-US" sz="2800" dirty="0">
              <a:solidFill>
                <a:schemeClr val="tx1"/>
              </a:solidFill>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2895600" y="3795300"/>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Option beneficiary will receive a lifetime monthly benefit after your death</a:t>
            </a:r>
            <a:endParaRPr lang="en-US" sz="2800" dirty="0">
              <a:solidFill>
                <a:schemeClr val="tx1"/>
              </a:solidFill>
            </a:endParaRPr>
          </a:p>
        </p:txBody>
      </p:sp>
      <p:sp>
        <p:nvSpPr>
          <p:cNvPr id="14" name="Rectangle: Rounded Corners 13">
            <a:extLst>
              <a:ext uri="{FF2B5EF4-FFF2-40B4-BE49-F238E27FC236}">
                <a16:creationId xmlns:a16="http://schemas.microsoft.com/office/drawing/2014/main" id="{A697CB12-6790-486D-AC5A-907DA117CFB1}"/>
              </a:ext>
            </a:extLst>
          </p:cNvPr>
          <p:cNvSpPr/>
          <p:nvPr/>
        </p:nvSpPr>
        <p:spPr>
          <a:xfrm>
            <a:off x="2895600" y="4935062"/>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Reduction is eliminated if beneficiary dies first</a:t>
            </a:r>
            <a:endParaRPr lang="en-US" sz="2800" dirty="0">
              <a:solidFill>
                <a:schemeClr val="tx1"/>
              </a:solidFill>
            </a:endParaRPr>
          </a:p>
        </p:txBody>
      </p:sp>
    </p:spTree>
    <p:custDataLst>
      <p:tags r:id="rId1"/>
    </p:custDataLst>
    <p:extLst>
      <p:ext uri="{BB962C8B-B14F-4D97-AF65-F5344CB8AC3E}">
        <p14:creationId xmlns:p14="http://schemas.microsoft.com/office/powerpoint/2010/main" val="133794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9220" y="330200"/>
            <a:ext cx="10896600" cy="1271588"/>
          </a:xfrm>
          <a:prstGeom prst="rect">
            <a:avLst/>
          </a:prstGeom>
        </p:spPr>
        <p:txBody>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Monthly survivor benefit  </a:t>
            </a:r>
            <a:b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rPr>
              <a:t>I</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 death occurs after retirement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7D8CF8A0-0BD5-4FCC-92A6-DD5DB024BC30}"/>
              </a:ext>
            </a:extLst>
          </p:cNvPr>
          <p:cNvSpPr/>
          <p:nvPr/>
        </p:nvSpPr>
        <p:spPr>
          <a:xfrm>
            <a:off x="1460500" y="1881982"/>
            <a:ext cx="956310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you do </a:t>
            </a:r>
            <a:r>
              <a:rPr lang="en-US" sz="2800" b="1" dirty="0">
                <a:solidFill>
                  <a:schemeClr val="tx1"/>
                </a:solidFill>
                <a:latin typeface="Arial" panose="020B0604020202020204" pitchFamily="34" charset="0"/>
                <a:cs typeface="Arial" panose="020B0604020202020204" pitchFamily="34" charset="0"/>
              </a:rPr>
              <a:t>NOT</a:t>
            </a:r>
            <a:r>
              <a:rPr lang="en-US" sz="2800" dirty="0">
                <a:solidFill>
                  <a:schemeClr val="tx1"/>
                </a:solidFill>
                <a:latin typeface="Arial" panose="020B0604020202020204" pitchFamily="34" charset="0"/>
                <a:cs typeface="Arial" panose="020B0604020202020204" pitchFamily="34" charset="0"/>
              </a:rPr>
              <a:t> elect an option:</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986728ED-6A80-4EC6-B70D-D4DFE02F4BF4}"/>
              </a:ext>
            </a:extLst>
          </p:cNvPr>
          <p:cNvSpPr/>
          <p:nvPr/>
        </p:nvSpPr>
        <p:spPr>
          <a:xfrm>
            <a:off x="2019300" y="2832515"/>
            <a:ext cx="90043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Full retirement benefit</a:t>
            </a:r>
            <a:endParaRPr lang="en-US" sz="2800" dirty="0">
              <a:solidFill>
                <a:schemeClr val="tx1"/>
              </a:solidFill>
            </a:endParaRPr>
          </a:p>
        </p:txBody>
      </p:sp>
      <p:sp>
        <p:nvSpPr>
          <p:cNvPr id="13" name="Rectangle: Rounded Corners 12">
            <a:extLst>
              <a:ext uri="{FF2B5EF4-FFF2-40B4-BE49-F238E27FC236}">
                <a16:creationId xmlns:a16="http://schemas.microsoft.com/office/drawing/2014/main" id="{70207304-569C-49F1-A6B5-D3F071B13AC4}"/>
              </a:ext>
            </a:extLst>
          </p:cNvPr>
          <p:cNvSpPr/>
          <p:nvPr/>
        </p:nvSpPr>
        <p:spPr>
          <a:xfrm>
            <a:off x="2019300" y="3783048"/>
            <a:ext cx="90043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Lifetime benefit ends with your death</a:t>
            </a:r>
            <a:endParaRPr lang="en-US" sz="2800" dirty="0">
              <a:solidFill>
                <a:schemeClr val="tx1"/>
              </a:solidFill>
            </a:endParaRPr>
          </a:p>
        </p:txBody>
      </p:sp>
      <p:sp>
        <p:nvSpPr>
          <p:cNvPr id="15" name="Rectangle: Rounded Corners 14">
            <a:extLst>
              <a:ext uri="{FF2B5EF4-FFF2-40B4-BE49-F238E27FC236}">
                <a16:creationId xmlns:a16="http://schemas.microsoft.com/office/drawing/2014/main" id="{5E161238-CD9F-400C-BE00-224676F3C4FC}"/>
              </a:ext>
            </a:extLst>
          </p:cNvPr>
          <p:cNvSpPr/>
          <p:nvPr/>
        </p:nvSpPr>
        <p:spPr>
          <a:xfrm>
            <a:off x="2019300" y="4733581"/>
            <a:ext cx="900430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Recipient or estate will receive remaining balance of contributions and interest as a lump-sum payment</a:t>
            </a:r>
            <a:endParaRPr lang="en-US" sz="2800" dirty="0">
              <a:solidFill>
                <a:schemeClr val="tx1"/>
              </a:solidFill>
            </a:endParaRPr>
          </a:p>
        </p:txBody>
      </p:sp>
    </p:spTree>
    <p:extLst>
      <p:ext uri="{BB962C8B-B14F-4D97-AF65-F5344CB8AC3E}">
        <p14:creationId xmlns:p14="http://schemas.microsoft.com/office/powerpoint/2010/main" val="156908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743200"/>
            <a:ext cx="9601200" cy="1371600"/>
          </a:xfrm>
          <a:prstGeom prst="roundRect">
            <a:avLst/>
          </a:prstGeom>
          <a:solidFill>
            <a:srgbClr val="9DD6C5">
              <a:alpha val="5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 panose="020B0604020202020204" pitchFamily="34" charset="0"/>
                <a:cs typeface="Arial" panose="020B0604020202020204" pitchFamily="34" charset="0"/>
              </a:rPr>
              <a:t>Defined Benefit Supplement</a:t>
            </a:r>
          </a:p>
        </p:txBody>
      </p:sp>
    </p:spTree>
    <p:extLst>
      <p:ext uri="{BB962C8B-B14F-4D97-AF65-F5344CB8AC3E}">
        <p14:creationId xmlns:p14="http://schemas.microsoft.com/office/powerpoint/2010/main" val="31053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9219" y="339627"/>
            <a:ext cx="10896600" cy="1271588"/>
          </a:xfrm>
          <a:prstGeom prst="rect">
            <a:avLst/>
          </a:prstGeo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before retirement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153BB6-AA5C-449A-956C-534379CF4BF7}"/>
              </a:ext>
            </a:extLst>
          </p:cNvPr>
          <p:cNvSpPr/>
          <p:nvPr/>
        </p:nvSpPr>
        <p:spPr>
          <a:xfrm>
            <a:off x="1615440" y="1931988"/>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one-time death benefit recipient is named:</a:t>
            </a:r>
          </a:p>
        </p:txBody>
      </p:sp>
      <p:sp>
        <p:nvSpPr>
          <p:cNvPr id="10" name="Rectangle: Rounded Corners 9">
            <a:extLst>
              <a:ext uri="{FF2B5EF4-FFF2-40B4-BE49-F238E27FC236}">
                <a16:creationId xmlns:a16="http://schemas.microsoft.com/office/drawing/2014/main" id="{D4A8D4AE-3112-45D4-A98B-85633A970908}"/>
              </a:ext>
            </a:extLst>
          </p:cNvPr>
          <p:cNvSpPr/>
          <p:nvPr/>
        </p:nvSpPr>
        <p:spPr>
          <a:xfrm>
            <a:off x="2895600" y="2848145"/>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Account balance is distributed to one-time death benefit recipient</a:t>
            </a:r>
            <a:endParaRPr lang="en-US" sz="2800" dirty="0">
              <a:solidFill>
                <a:schemeClr val="tx1"/>
              </a:solidFill>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2895600" y="4863338"/>
            <a:ext cx="768096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Account balance will go to estate</a:t>
            </a:r>
            <a:endParaRPr lang="en-US" sz="2800" dirty="0">
              <a:solidFill>
                <a:schemeClr val="tx1"/>
              </a:solidFill>
            </a:endParaRPr>
          </a:p>
        </p:txBody>
      </p:sp>
      <p:sp>
        <p:nvSpPr>
          <p:cNvPr id="13" name="Rectangle: Rounded Corners 12">
            <a:extLst>
              <a:ext uri="{FF2B5EF4-FFF2-40B4-BE49-F238E27FC236}">
                <a16:creationId xmlns:a16="http://schemas.microsoft.com/office/drawing/2014/main" id="{72085876-D5A5-4D32-97DE-50BE5989A556}"/>
              </a:ext>
            </a:extLst>
          </p:cNvPr>
          <p:cNvSpPr/>
          <p:nvPr/>
        </p:nvSpPr>
        <p:spPr>
          <a:xfrm>
            <a:off x="1615440" y="3947182"/>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one-time death benefit recipient is </a:t>
            </a:r>
            <a:r>
              <a:rPr lang="en-US" sz="2800" b="1" dirty="0">
                <a:solidFill>
                  <a:schemeClr val="tx1"/>
                </a:solidFill>
                <a:latin typeface="Arial" panose="020B0604020202020204" pitchFamily="34" charset="0"/>
                <a:cs typeface="Arial" panose="020B0604020202020204" pitchFamily="34" charset="0"/>
              </a:rPr>
              <a:t>not </a:t>
            </a:r>
            <a:r>
              <a:rPr lang="en-US" sz="2800" dirty="0">
                <a:solidFill>
                  <a:schemeClr val="tx1"/>
                </a:solidFill>
                <a:latin typeface="Arial" panose="020B0604020202020204" pitchFamily="34" charset="0"/>
                <a:cs typeface="Arial" panose="020B0604020202020204" pitchFamily="34" charset="0"/>
              </a:rPr>
              <a:t>named:</a:t>
            </a:r>
          </a:p>
        </p:txBody>
      </p:sp>
    </p:spTree>
    <p:extLst>
      <p:ext uri="{BB962C8B-B14F-4D97-AF65-F5344CB8AC3E}">
        <p14:creationId xmlns:p14="http://schemas.microsoft.com/office/powerpoint/2010/main" val="37563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684437" y="2276519"/>
            <a:ext cx="2944046" cy="1314360"/>
          </a:xfrm>
          <a:prstGeom prst="roundRect">
            <a:avLst/>
          </a:prstGeom>
          <a:solidFill>
            <a:srgbClr val="9DD6C5">
              <a:alpha val="55000"/>
            </a:srgbClr>
          </a:solid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service credit</a:t>
            </a:r>
          </a:p>
        </p:txBody>
      </p:sp>
      <p:sp>
        <p:nvSpPr>
          <p:cNvPr id="4" name="Title 17">
            <a:extLst>
              <a:ext uri="{FF2B5EF4-FFF2-40B4-BE49-F238E27FC236}">
                <a16:creationId xmlns:a16="http://schemas.microsoft.com/office/drawing/2014/main" id="{CF73D46B-BDF7-4BE0-A69E-EEBF2423999D}"/>
              </a:ext>
            </a:extLst>
          </p:cNvPr>
          <p:cNvSpPr txBox="1">
            <a:spLocks/>
          </p:cNvSpPr>
          <p:nvPr/>
        </p:nvSpPr>
        <p:spPr>
          <a:xfrm>
            <a:off x="685801" y="660401"/>
            <a:ext cx="10359746" cy="759386"/>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Retirement formula</a:t>
            </a:r>
          </a:p>
        </p:txBody>
      </p:sp>
      <p:sp>
        <p:nvSpPr>
          <p:cNvPr id="5" name="Rectangle: Rounded Corners 4">
            <a:extLst>
              <a:ext uri="{FF2B5EF4-FFF2-40B4-BE49-F238E27FC236}">
                <a16:creationId xmlns:a16="http://schemas.microsoft.com/office/drawing/2014/main" id="{5DAC6D4A-A84D-4808-83DD-8214660C9FEA}"/>
              </a:ext>
            </a:extLst>
          </p:cNvPr>
          <p:cNvSpPr/>
          <p:nvPr/>
        </p:nvSpPr>
        <p:spPr>
          <a:xfrm>
            <a:off x="4623977" y="2276519"/>
            <a:ext cx="2944046" cy="1314360"/>
          </a:xfrm>
          <a:prstGeom prst="roundRect">
            <a:avLst/>
          </a:prstGeom>
          <a:solidFill>
            <a:srgbClr val="9DD6C5">
              <a:alpha val="55000"/>
            </a:srgbClr>
          </a:solid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age factor</a:t>
            </a:r>
          </a:p>
        </p:txBody>
      </p:sp>
      <p:sp>
        <p:nvSpPr>
          <p:cNvPr id="6" name="Rectangle: Rounded Corners 5">
            <a:extLst>
              <a:ext uri="{FF2B5EF4-FFF2-40B4-BE49-F238E27FC236}">
                <a16:creationId xmlns:a16="http://schemas.microsoft.com/office/drawing/2014/main" id="{B0EDEA3F-F0BF-4FDF-9125-ECE3C6527FCD}"/>
              </a:ext>
            </a:extLst>
          </p:cNvPr>
          <p:cNvSpPr/>
          <p:nvPr/>
        </p:nvSpPr>
        <p:spPr>
          <a:xfrm>
            <a:off x="8563517" y="2276519"/>
            <a:ext cx="2944046" cy="1314360"/>
          </a:xfrm>
          <a:prstGeom prst="roundRect">
            <a:avLst/>
          </a:prstGeom>
          <a:solidFill>
            <a:srgbClr val="9DD6C5">
              <a:alpha val="55000"/>
            </a:srgbClr>
          </a:solid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final compensation</a:t>
            </a:r>
          </a:p>
        </p:txBody>
      </p:sp>
      <p:sp>
        <p:nvSpPr>
          <p:cNvPr id="7" name="Rectangle: Rounded Corners 6">
            <a:extLst>
              <a:ext uri="{FF2B5EF4-FFF2-40B4-BE49-F238E27FC236}">
                <a16:creationId xmlns:a16="http://schemas.microsoft.com/office/drawing/2014/main" id="{CCDEF9CA-7A2D-4180-8740-DB14D3DCEE7D}"/>
              </a:ext>
            </a:extLst>
          </p:cNvPr>
          <p:cNvSpPr/>
          <p:nvPr/>
        </p:nvSpPr>
        <p:spPr>
          <a:xfrm>
            <a:off x="3151953" y="4605382"/>
            <a:ext cx="5888094" cy="1314360"/>
          </a:xfrm>
          <a:prstGeom prst="roundRect">
            <a:avLst/>
          </a:prstGeom>
          <a:solidFill>
            <a:srgbClr val="9DD6C5">
              <a:alpha val="55000"/>
            </a:srgbClr>
          </a:solidFill>
          <a:ln w="38100"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your retirement benefit</a:t>
            </a:r>
          </a:p>
        </p:txBody>
      </p:sp>
      <p:cxnSp>
        <p:nvCxnSpPr>
          <p:cNvPr id="8" name="Straight Connector 7">
            <a:extLst>
              <a:ext uri="{FF2B5EF4-FFF2-40B4-BE49-F238E27FC236}">
                <a16:creationId xmlns:a16="http://schemas.microsoft.com/office/drawing/2014/main" id="{C3180CB3-E70D-4A91-B8BE-AD2B3383FE67}"/>
              </a:ext>
            </a:extLst>
          </p:cNvPr>
          <p:cNvCxnSpPr>
            <a:cxnSpLocks/>
          </p:cNvCxnSpPr>
          <p:nvPr/>
        </p:nvCxnSpPr>
        <p:spPr>
          <a:xfrm>
            <a:off x="2615609" y="4105275"/>
            <a:ext cx="7176977" cy="0"/>
          </a:xfrm>
          <a:prstGeom prst="line">
            <a:avLst/>
          </a:prstGeom>
          <a:ln w="76200" cap="rnd" cmpd="sng"/>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9" name="Multiplication Sign 8">
            <a:extLst>
              <a:ext uri="{FF2B5EF4-FFF2-40B4-BE49-F238E27FC236}">
                <a16:creationId xmlns:a16="http://schemas.microsoft.com/office/drawing/2014/main" id="{0C2D7C0D-C938-415C-A287-7A21E13CC50C}"/>
              </a:ext>
            </a:extLst>
          </p:cNvPr>
          <p:cNvSpPr/>
          <p:nvPr/>
        </p:nvSpPr>
        <p:spPr>
          <a:xfrm>
            <a:off x="3776433" y="2624958"/>
            <a:ext cx="699594" cy="617480"/>
          </a:xfrm>
          <a:prstGeom prst="mathMultiply">
            <a:avLst>
              <a:gd name="adj1" fmla="val 1637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ultiplication Sign 10">
            <a:extLst>
              <a:ext uri="{FF2B5EF4-FFF2-40B4-BE49-F238E27FC236}">
                <a16:creationId xmlns:a16="http://schemas.microsoft.com/office/drawing/2014/main" id="{6C8F5244-7836-49D9-BFE3-0187F05A9436}"/>
              </a:ext>
            </a:extLst>
          </p:cNvPr>
          <p:cNvSpPr/>
          <p:nvPr/>
        </p:nvSpPr>
        <p:spPr>
          <a:xfrm>
            <a:off x="7715973" y="2624958"/>
            <a:ext cx="699594" cy="617480"/>
          </a:xfrm>
          <a:prstGeom prst="mathMultiply">
            <a:avLst>
              <a:gd name="adj1" fmla="val 16377"/>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46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CF8280-96FE-41C3-B463-B68E07A1985C}"/>
              </a:ext>
            </a:extLst>
          </p:cNvPr>
          <p:cNvSpPr txBox="1">
            <a:spLocks/>
          </p:cNvSpPr>
          <p:nvPr/>
        </p:nvSpPr>
        <p:spPr>
          <a:xfrm>
            <a:off x="753356" y="412260"/>
            <a:ext cx="10600443"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at retirement</a:t>
            </a:r>
          </a:p>
        </p:txBody>
      </p:sp>
      <p:sp>
        <p:nvSpPr>
          <p:cNvPr id="13" name="Freeform 5">
            <a:extLst>
              <a:ext uri="{FF2B5EF4-FFF2-40B4-BE49-F238E27FC236}">
                <a16:creationId xmlns:a16="http://schemas.microsoft.com/office/drawing/2014/main" id="{78882DBF-363D-4BA8-939C-19A805A41DA0}"/>
              </a:ext>
            </a:extLst>
          </p:cNvPr>
          <p:cNvSpPr/>
          <p:nvPr/>
        </p:nvSpPr>
        <p:spPr>
          <a:xfrm>
            <a:off x="3840571" y="1461260"/>
            <a:ext cx="4510858" cy="91457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Defined Benefit Supplement account balance at retirement</a:t>
            </a:r>
          </a:p>
        </p:txBody>
      </p:sp>
      <p:grpSp>
        <p:nvGrpSpPr>
          <p:cNvPr id="5" name="Group 4">
            <a:extLst>
              <a:ext uri="{FF2B5EF4-FFF2-40B4-BE49-F238E27FC236}">
                <a16:creationId xmlns:a16="http://schemas.microsoft.com/office/drawing/2014/main" id="{460A4F1F-194F-4DD6-BAC2-2B99EACB49BA}"/>
              </a:ext>
            </a:extLst>
          </p:cNvPr>
          <p:cNvGrpSpPr/>
          <p:nvPr/>
        </p:nvGrpSpPr>
        <p:grpSpPr>
          <a:xfrm>
            <a:off x="6291969" y="2796040"/>
            <a:ext cx="5061831" cy="3649700"/>
            <a:chOff x="6446550" y="2796040"/>
            <a:chExt cx="5061831" cy="3649700"/>
          </a:xfrm>
        </p:grpSpPr>
        <p:grpSp>
          <p:nvGrpSpPr>
            <p:cNvPr id="4" name="Group 3">
              <a:extLst>
                <a:ext uri="{FF2B5EF4-FFF2-40B4-BE49-F238E27FC236}">
                  <a16:creationId xmlns:a16="http://schemas.microsoft.com/office/drawing/2014/main" id="{11AC846F-DE07-40F6-B983-F8718A073B20}"/>
                </a:ext>
              </a:extLst>
            </p:cNvPr>
            <p:cNvGrpSpPr/>
            <p:nvPr/>
          </p:nvGrpSpPr>
          <p:grpSpPr>
            <a:xfrm>
              <a:off x="7855142" y="2796040"/>
              <a:ext cx="2257519" cy="2638739"/>
              <a:chOff x="7855142" y="2796040"/>
              <a:chExt cx="2257519" cy="2638739"/>
            </a:xfrm>
          </p:grpSpPr>
          <p:sp>
            <p:nvSpPr>
              <p:cNvPr id="10" name="Right Arrow 3">
                <a:extLst>
                  <a:ext uri="{FF2B5EF4-FFF2-40B4-BE49-F238E27FC236}">
                    <a16:creationId xmlns:a16="http://schemas.microsoft.com/office/drawing/2014/main" id="{706BF881-ECD7-4F89-AD66-4E9FFE9DA1D2}"/>
                  </a:ext>
                </a:extLst>
              </p:cNvPr>
              <p:cNvSpPr/>
              <p:nvPr/>
            </p:nvSpPr>
            <p:spPr>
              <a:xfrm rot="5400000">
                <a:off x="7671645" y="2993762"/>
                <a:ext cx="2624514" cy="2257519"/>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Freeform 7">
                <a:extLst>
                  <a:ext uri="{FF2B5EF4-FFF2-40B4-BE49-F238E27FC236}">
                    <a16:creationId xmlns:a16="http://schemas.microsoft.com/office/drawing/2014/main" id="{F9D3DEAF-F260-4EDE-A03B-A57B57E30B79}"/>
                  </a:ext>
                </a:extLst>
              </p:cNvPr>
              <p:cNvSpPr/>
              <p:nvPr/>
            </p:nvSpPr>
            <p:spPr>
              <a:xfrm>
                <a:off x="7899420" y="2796040"/>
                <a:ext cx="2156093" cy="1112182"/>
              </a:xfrm>
              <a:custGeom>
                <a:avLst/>
                <a:gdLst>
                  <a:gd name="connsiteX0" fmla="*/ 0 w 1502125"/>
                  <a:gd name="connsiteY0" fmla="*/ 144317 h 865884"/>
                  <a:gd name="connsiteX1" fmla="*/ 144317 w 1502125"/>
                  <a:gd name="connsiteY1" fmla="*/ 0 h 865884"/>
                  <a:gd name="connsiteX2" fmla="*/ 1357808 w 1502125"/>
                  <a:gd name="connsiteY2" fmla="*/ 0 h 865884"/>
                  <a:gd name="connsiteX3" fmla="*/ 1502125 w 1502125"/>
                  <a:gd name="connsiteY3" fmla="*/ 144317 h 865884"/>
                  <a:gd name="connsiteX4" fmla="*/ 1502125 w 1502125"/>
                  <a:gd name="connsiteY4" fmla="*/ 721567 h 865884"/>
                  <a:gd name="connsiteX5" fmla="*/ 1357808 w 1502125"/>
                  <a:gd name="connsiteY5" fmla="*/ 865884 h 865884"/>
                  <a:gd name="connsiteX6" fmla="*/ 144317 w 1502125"/>
                  <a:gd name="connsiteY6" fmla="*/ 865884 h 865884"/>
                  <a:gd name="connsiteX7" fmla="*/ 0 w 1502125"/>
                  <a:gd name="connsiteY7" fmla="*/ 721567 h 865884"/>
                  <a:gd name="connsiteX8" fmla="*/ 0 w 1502125"/>
                  <a:gd name="connsiteY8" fmla="*/ 144317 h 8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125" h="865884">
                    <a:moveTo>
                      <a:pt x="0" y="144317"/>
                    </a:moveTo>
                    <a:cubicBezTo>
                      <a:pt x="0" y="64613"/>
                      <a:pt x="64613" y="0"/>
                      <a:pt x="144317" y="0"/>
                    </a:cubicBezTo>
                    <a:lnTo>
                      <a:pt x="1357808" y="0"/>
                    </a:lnTo>
                    <a:cubicBezTo>
                      <a:pt x="1437512" y="0"/>
                      <a:pt x="1502125" y="64613"/>
                      <a:pt x="1502125" y="144317"/>
                    </a:cubicBezTo>
                    <a:lnTo>
                      <a:pt x="1502125" y="721567"/>
                    </a:lnTo>
                    <a:cubicBezTo>
                      <a:pt x="1502125" y="801271"/>
                      <a:pt x="1437512" y="865884"/>
                      <a:pt x="1357808" y="865884"/>
                    </a:cubicBezTo>
                    <a:lnTo>
                      <a:pt x="144317" y="865884"/>
                    </a:lnTo>
                    <a:cubicBezTo>
                      <a:pt x="64613" y="865884"/>
                      <a:pt x="0" y="801271"/>
                      <a:pt x="0" y="721567"/>
                    </a:cubicBezTo>
                    <a:lnTo>
                      <a:pt x="0" y="144317"/>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$3,500        or more</a:t>
                </a:r>
              </a:p>
            </p:txBody>
          </p:sp>
        </p:grpSp>
        <p:sp>
          <p:nvSpPr>
            <p:cNvPr id="19" name="Rectangle: Rounded Corners 18">
              <a:extLst>
                <a:ext uri="{FF2B5EF4-FFF2-40B4-BE49-F238E27FC236}">
                  <a16:creationId xmlns:a16="http://schemas.microsoft.com/office/drawing/2014/main" id="{1614738E-25EC-4FBC-9D08-455242957F1C}"/>
                </a:ext>
              </a:extLst>
            </p:cNvPr>
            <p:cNvSpPr/>
            <p:nvPr/>
          </p:nvSpPr>
          <p:spPr>
            <a:xfrm>
              <a:off x="6446550" y="5531340"/>
              <a:ext cx="5061831"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200" dirty="0">
                  <a:solidFill>
                    <a:schemeClr val="tx1"/>
                  </a:solidFill>
                  <a:latin typeface="Arial" panose="020B0604020202020204" pitchFamily="34" charset="0"/>
                  <a:cs typeface="Arial" panose="020B0604020202020204" pitchFamily="34" charset="0"/>
                </a:rPr>
                <a:t>You can choose how </a:t>
              </a:r>
            </a:p>
            <a:p>
              <a:pPr algn="ctr"/>
              <a:r>
                <a:rPr lang="en-US" sz="2200" dirty="0">
                  <a:solidFill>
                    <a:schemeClr val="tx1"/>
                  </a:solidFill>
                  <a:latin typeface="Arial" panose="020B0604020202020204" pitchFamily="34" charset="0"/>
                  <a:cs typeface="Arial" panose="020B0604020202020204" pitchFamily="34" charset="0"/>
                </a:rPr>
                <a:t>to receive your distribution</a:t>
              </a:r>
            </a:p>
          </p:txBody>
        </p:sp>
      </p:grpSp>
      <p:grpSp>
        <p:nvGrpSpPr>
          <p:cNvPr id="8" name="Group 7">
            <a:extLst>
              <a:ext uri="{FF2B5EF4-FFF2-40B4-BE49-F238E27FC236}">
                <a16:creationId xmlns:a16="http://schemas.microsoft.com/office/drawing/2014/main" id="{39F396B7-6DF8-4EC0-9CE8-78F79D471378}"/>
              </a:ext>
            </a:extLst>
          </p:cNvPr>
          <p:cNvGrpSpPr/>
          <p:nvPr/>
        </p:nvGrpSpPr>
        <p:grpSpPr>
          <a:xfrm>
            <a:off x="4481406" y="2440310"/>
            <a:ext cx="3229188" cy="1183264"/>
            <a:chOff x="4481406" y="2440310"/>
            <a:chExt cx="3229188" cy="1183264"/>
          </a:xfrm>
        </p:grpSpPr>
        <p:sp>
          <p:nvSpPr>
            <p:cNvPr id="9" name="Bent-Up Arrow 6">
              <a:extLst>
                <a:ext uri="{FF2B5EF4-FFF2-40B4-BE49-F238E27FC236}">
                  <a16:creationId xmlns:a16="http://schemas.microsoft.com/office/drawing/2014/main" id="{D0677A0B-82D6-4129-8DA4-A5972BB0DAD1}"/>
                </a:ext>
              </a:extLst>
            </p:cNvPr>
            <p:cNvSpPr/>
            <p:nvPr/>
          </p:nvSpPr>
          <p:spPr>
            <a:xfrm rot="5400000">
              <a:off x="6470481" y="2383461"/>
              <a:ext cx="1183263" cy="1296963"/>
            </a:xfrm>
            <a:prstGeom prst="bentUpArrow">
              <a:avLst>
                <a:gd name="adj1" fmla="val 32840"/>
                <a:gd name="adj2" fmla="val 25000"/>
                <a:gd name="adj3" fmla="val 35780"/>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Bent-Up Arrow 6">
              <a:extLst>
                <a:ext uri="{FF2B5EF4-FFF2-40B4-BE49-F238E27FC236}">
                  <a16:creationId xmlns:a16="http://schemas.microsoft.com/office/drawing/2014/main" id="{7B73F62C-5D67-410F-8415-24B47B426F69}"/>
                </a:ext>
              </a:extLst>
            </p:cNvPr>
            <p:cNvSpPr/>
            <p:nvPr/>
          </p:nvSpPr>
          <p:spPr>
            <a:xfrm rot="16200000" flipH="1">
              <a:off x="4538256" y="2383460"/>
              <a:ext cx="1183263" cy="1296963"/>
            </a:xfrm>
            <a:prstGeom prst="bentUpArrow">
              <a:avLst>
                <a:gd name="adj1" fmla="val 32840"/>
                <a:gd name="adj2" fmla="val 25000"/>
                <a:gd name="adj3" fmla="val 35780"/>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7" name="Group 6">
            <a:extLst>
              <a:ext uri="{FF2B5EF4-FFF2-40B4-BE49-F238E27FC236}">
                <a16:creationId xmlns:a16="http://schemas.microsoft.com/office/drawing/2014/main" id="{2E234E42-0921-4EC9-A76C-C6F042D927B4}"/>
              </a:ext>
            </a:extLst>
          </p:cNvPr>
          <p:cNvGrpSpPr/>
          <p:nvPr/>
        </p:nvGrpSpPr>
        <p:grpSpPr>
          <a:xfrm>
            <a:off x="838200" y="2807572"/>
            <a:ext cx="5061831" cy="3649700"/>
            <a:chOff x="1034169" y="2808800"/>
            <a:chExt cx="5061831" cy="3649700"/>
          </a:xfrm>
        </p:grpSpPr>
        <p:grpSp>
          <p:nvGrpSpPr>
            <p:cNvPr id="3" name="Group 2">
              <a:extLst>
                <a:ext uri="{FF2B5EF4-FFF2-40B4-BE49-F238E27FC236}">
                  <a16:creationId xmlns:a16="http://schemas.microsoft.com/office/drawing/2014/main" id="{0550B56F-823A-4260-AE35-8921CCFEC613}"/>
                </a:ext>
              </a:extLst>
            </p:cNvPr>
            <p:cNvGrpSpPr/>
            <p:nvPr/>
          </p:nvGrpSpPr>
          <p:grpSpPr>
            <a:xfrm>
              <a:off x="2442761" y="2808800"/>
              <a:ext cx="2257519" cy="2638740"/>
              <a:chOff x="2442761" y="2808800"/>
              <a:chExt cx="2257519" cy="2638740"/>
            </a:xfrm>
          </p:grpSpPr>
          <p:sp>
            <p:nvSpPr>
              <p:cNvPr id="21" name="Right Arrow 3">
                <a:extLst>
                  <a:ext uri="{FF2B5EF4-FFF2-40B4-BE49-F238E27FC236}">
                    <a16:creationId xmlns:a16="http://schemas.microsoft.com/office/drawing/2014/main" id="{6D7AA9C2-C46A-462B-89BC-3B6BE9F8FB00}"/>
                  </a:ext>
                </a:extLst>
              </p:cNvPr>
              <p:cNvSpPr/>
              <p:nvPr/>
            </p:nvSpPr>
            <p:spPr>
              <a:xfrm rot="5400000">
                <a:off x="2259264" y="3006523"/>
                <a:ext cx="2624514" cy="2257519"/>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Freeform 7">
                <a:extLst>
                  <a:ext uri="{FF2B5EF4-FFF2-40B4-BE49-F238E27FC236}">
                    <a16:creationId xmlns:a16="http://schemas.microsoft.com/office/drawing/2014/main" id="{086318C5-066A-4BA9-8EEC-D486B67FFE45}"/>
                  </a:ext>
                </a:extLst>
              </p:cNvPr>
              <p:cNvSpPr/>
              <p:nvPr/>
            </p:nvSpPr>
            <p:spPr>
              <a:xfrm>
                <a:off x="2487039" y="2808800"/>
                <a:ext cx="2156093" cy="1112182"/>
              </a:xfrm>
              <a:custGeom>
                <a:avLst/>
                <a:gdLst>
                  <a:gd name="connsiteX0" fmla="*/ 0 w 1502125"/>
                  <a:gd name="connsiteY0" fmla="*/ 144317 h 865884"/>
                  <a:gd name="connsiteX1" fmla="*/ 144317 w 1502125"/>
                  <a:gd name="connsiteY1" fmla="*/ 0 h 865884"/>
                  <a:gd name="connsiteX2" fmla="*/ 1357808 w 1502125"/>
                  <a:gd name="connsiteY2" fmla="*/ 0 h 865884"/>
                  <a:gd name="connsiteX3" fmla="*/ 1502125 w 1502125"/>
                  <a:gd name="connsiteY3" fmla="*/ 144317 h 865884"/>
                  <a:gd name="connsiteX4" fmla="*/ 1502125 w 1502125"/>
                  <a:gd name="connsiteY4" fmla="*/ 721567 h 865884"/>
                  <a:gd name="connsiteX5" fmla="*/ 1357808 w 1502125"/>
                  <a:gd name="connsiteY5" fmla="*/ 865884 h 865884"/>
                  <a:gd name="connsiteX6" fmla="*/ 144317 w 1502125"/>
                  <a:gd name="connsiteY6" fmla="*/ 865884 h 865884"/>
                  <a:gd name="connsiteX7" fmla="*/ 0 w 1502125"/>
                  <a:gd name="connsiteY7" fmla="*/ 721567 h 865884"/>
                  <a:gd name="connsiteX8" fmla="*/ 0 w 1502125"/>
                  <a:gd name="connsiteY8" fmla="*/ 144317 h 86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125" h="865884">
                    <a:moveTo>
                      <a:pt x="0" y="144317"/>
                    </a:moveTo>
                    <a:cubicBezTo>
                      <a:pt x="0" y="64613"/>
                      <a:pt x="64613" y="0"/>
                      <a:pt x="144317" y="0"/>
                    </a:cubicBezTo>
                    <a:lnTo>
                      <a:pt x="1357808" y="0"/>
                    </a:lnTo>
                    <a:cubicBezTo>
                      <a:pt x="1437512" y="0"/>
                      <a:pt x="1502125" y="64613"/>
                      <a:pt x="1502125" y="144317"/>
                    </a:cubicBezTo>
                    <a:lnTo>
                      <a:pt x="1502125" y="721567"/>
                    </a:lnTo>
                    <a:cubicBezTo>
                      <a:pt x="1502125" y="801271"/>
                      <a:pt x="1437512" y="865884"/>
                      <a:pt x="1357808" y="865884"/>
                    </a:cubicBezTo>
                    <a:lnTo>
                      <a:pt x="144317" y="865884"/>
                    </a:lnTo>
                    <a:cubicBezTo>
                      <a:pt x="64613" y="865884"/>
                      <a:pt x="0" y="801271"/>
                      <a:pt x="0" y="721567"/>
                    </a:cubicBezTo>
                    <a:lnTo>
                      <a:pt x="0" y="144317"/>
                    </a:lnTo>
                    <a:close/>
                  </a:path>
                </a:pathLst>
              </a:cu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Less than $3,500</a:t>
                </a:r>
              </a:p>
            </p:txBody>
          </p:sp>
        </p:grpSp>
        <p:sp>
          <p:nvSpPr>
            <p:cNvPr id="24" name="Rectangle: Rounded Corners 23">
              <a:extLst>
                <a:ext uri="{FF2B5EF4-FFF2-40B4-BE49-F238E27FC236}">
                  <a16:creationId xmlns:a16="http://schemas.microsoft.com/office/drawing/2014/main" id="{3CB3BAB4-D732-4E19-9ED8-94C8C38320E8}"/>
                </a:ext>
              </a:extLst>
            </p:cNvPr>
            <p:cNvSpPr/>
            <p:nvPr/>
          </p:nvSpPr>
          <p:spPr>
            <a:xfrm>
              <a:off x="1034169" y="5544100"/>
              <a:ext cx="5061831"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200" dirty="0">
                  <a:solidFill>
                    <a:schemeClr val="tx1"/>
                  </a:solidFill>
                  <a:latin typeface="Arial" panose="020B0604020202020204" pitchFamily="34" charset="0"/>
                  <a:cs typeface="Arial" panose="020B0604020202020204" pitchFamily="34" charset="0"/>
                </a:rPr>
                <a:t>You must receive the account balance as a lump-sum payment</a:t>
              </a:r>
            </a:p>
          </p:txBody>
        </p:sp>
      </p:grpSp>
    </p:spTree>
    <p:custDataLst>
      <p:tags r:id="rId1"/>
    </p:custDataLst>
    <p:extLst>
      <p:ext uri="{BB962C8B-B14F-4D97-AF65-F5344CB8AC3E}">
        <p14:creationId xmlns:p14="http://schemas.microsoft.com/office/powerpoint/2010/main" val="27716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CF8280-96FE-41C3-B463-B68E07A1985C}"/>
              </a:ext>
            </a:extLst>
          </p:cNvPr>
          <p:cNvSpPr txBox="1">
            <a:spLocks/>
          </p:cNvSpPr>
          <p:nvPr/>
        </p:nvSpPr>
        <p:spPr>
          <a:xfrm>
            <a:off x="753356" y="412260"/>
            <a:ext cx="11108929"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account  distribution</a:t>
            </a:r>
          </a:p>
        </p:txBody>
      </p:sp>
      <p:grpSp>
        <p:nvGrpSpPr>
          <p:cNvPr id="8" name="Group 7">
            <a:extLst>
              <a:ext uri="{FF2B5EF4-FFF2-40B4-BE49-F238E27FC236}">
                <a16:creationId xmlns:a16="http://schemas.microsoft.com/office/drawing/2014/main" id="{39F396B7-6DF8-4EC0-9CE8-78F79D471378}"/>
              </a:ext>
            </a:extLst>
          </p:cNvPr>
          <p:cNvGrpSpPr/>
          <p:nvPr/>
        </p:nvGrpSpPr>
        <p:grpSpPr>
          <a:xfrm>
            <a:off x="4481406" y="2197246"/>
            <a:ext cx="3229188" cy="1183264"/>
            <a:chOff x="4481406" y="2440310"/>
            <a:chExt cx="3229188" cy="1183264"/>
          </a:xfrm>
        </p:grpSpPr>
        <p:sp>
          <p:nvSpPr>
            <p:cNvPr id="9" name="Bent-Up Arrow 6">
              <a:extLst>
                <a:ext uri="{FF2B5EF4-FFF2-40B4-BE49-F238E27FC236}">
                  <a16:creationId xmlns:a16="http://schemas.microsoft.com/office/drawing/2014/main" id="{D0677A0B-82D6-4129-8DA4-A5972BB0DAD1}"/>
                </a:ext>
              </a:extLst>
            </p:cNvPr>
            <p:cNvSpPr/>
            <p:nvPr/>
          </p:nvSpPr>
          <p:spPr>
            <a:xfrm rot="5400000">
              <a:off x="6470481" y="2383461"/>
              <a:ext cx="1183263" cy="1296963"/>
            </a:xfrm>
            <a:prstGeom prst="bentUpArrow">
              <a:avLst>
                <a:gd name="adj1" fmla="val 32840"/>
                <a:gd name="adj2" fmla="val 25000"/>
                <a:gd name="adj3" fmla="val 35780"/>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Bent-Up Arrow 6">
              <a:extLst>
                <a:ext uri="{FF2B5EF4-FFF2-40B4-BE49-F238E27FC236}">
                  <a16:creationId xmlns:a16="http://schemas.microsoft.com/office/drawing/2014/main" id="{7B73F62C-5D67-410F-8415-24B47B426F69}"/>
                </a:ext>
              </a:extLst>
            </p:cNvPr>
            <p:cNvSpPr/>
            <p:nvPr/>
          </p:nvSpPr>
          <p:spPr>
            <a:xfrm rot="16200000" flipH="1">
              <a:off x="4538256" y="2383460"/>
              <a:ext cx="1183263" cy="1296963"/>
            </a:xfrm>
            <a:prstGeom prst="bentUpArrow">
              <a:avLst>
                <a:gd name="adj1" fmla="val 32840"/>
                <a:gd name="adj2" fmla="val 25000"/>
                <a:gd name="adj3" fmla="val 35780"/>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13" name="Freeform 5">
            <a:extLst>
              <a:ext uri="{FF2B5EF4-FFF2-40B4-BE49-F238E27FC236}">
                <a16:creationId xmlns:a16="http://schemas.microsoft.com/office/drawing/2014/main" id="{78882DBF-363D-4BA8-939C-19A805A41DA0}"/>
              </a:ext>
            </a:extLst>
          </p:cNvPr>
          <p:cNvSpPr/>
          <p:nvPr/>
        </p:nvSpPr>
        <p:spPr>
          <a:xfrm>
            <a:off x="3840571" y="1220408"/>
            <a:ext cx="4510858" cy="1155426"/>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400" dirty="0">
                <a:solidFill>
                  <a:schemeClr val="tx1"/>
                </a:solidFill>
                <a:latin typeface="Arial" panose="020B0604020202020204" pitchFamily="34" charset="0"/>
                <a:cs typeface="Arial" panose="020B0604020202020204" pitchFamily="34" charset="0"/>
              </a:rPr>
              <a:t>Defined Benefit Supplement account balance of $3,500 </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or more</a:t>
            </a:r>
          </a:p>
        </p:txBody>
      </p:sp>
      <p:grpSp>
        <p:nvGrpSpPr>
          <p:cNvPr id="11" name="Group 10">
            <a:extLst>
              <a:ext uri="{FF2B5EF4-FFF2-40B4-BE49-F238E27FC236}">
                <a16:creationId xmlns:a16="http://schemas.microsoft.com/office/drawing/2014/main" id="{CA243114-8183-4C7F-B954-91E5C876E32F}"/>
              </a:ext>
            </a:extLst>
          </p:cNvPr>
          <p:cNvGrpSpPr/>
          <p:nvPr/>
        </p:nvGrpSpPr>
        <p:grpSpPr>
          <a:xfrm>
            <a:off x="329715" y="2675030"/>
            <a:ext cx="4008425" cy="3841723"/>
            <a:chOff x="422592" y="2694004"/>
            <a:chExt cx="4008425" cy="3841723"/>
          </a:xfrm>
        </p:grpSpPr>
        <p:sp>
          <p:nvSpPr>
            <p:cNvPr id="21" name="Right Arrow 3">
              <a:extLst>
                <a:ext uri="{FF2B5EF4-FFF2-40B4-BE49-F238E27FC236}">
                  <a16:creationId xmlns:a16="http://schemas.microsoft.com/office/drawing/2014/main" id="{6D7AA9C2-C46A-462B-89BC-3B6BE9F8FB00}"/>
                </a:ext>
              </a:extLst>
            </p:cNvPr>
            <p:cNvSpPr/>
            <p:nvPr/>
          </p:nvSpPr>
          <p:spPr>
            <a:xfrm rot="5400000">
              <a:off x="1558124" y="3110314"/>
              <a:ext cx="1737360" cy="914400"/>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US" dirty="0"/>
                <a:t>2</a:t>
              </a:r>
            </a:p>
          </p:txBody>
        </p:sp>
        <p:sp>
          <p:nvSpPr>
            <p:cNvPr id="23" name="Freeform 7">
              <a:extLst>
                <a:ext uri="{FF2B5EF4-FFF2-40B4-BE49-F238E27FC236}">
                  <a16:creationId xmlns:a16="http://schemas.microsoft.com/office/drawing/2014/main" id="{086318C5-066A-4BA9-8EEC-D486B67FFE45}"/>
                </a:ext>
              </a:extLst>
            </p:cNvPr>
            <p:cNvSpPr/>
            <p:nvPr/>
          </p:nvSpPr>
          <p:spPr>
            <a:xfrm>
              <a:off x="441481" y="2694004"/>
              <a:ext cx="3970646" cy="719400"/>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Defined Benefit: </a:t>
              </a:r>
              <a:br>
                <a:rPr lang="en-US" sz="2200" dirty="0">
                  <a:solidFill>
                    <a:schemeClr val="tx1"/>
                  </a:solidFill>
                  <a:latin typeface="Arial" panose="020B0604020202020204" pitchFamily="34" charset="0"/>
                  <a:cs typeface="Arial" panose="020B0604020202020204" pitchFamily="34" charset="0"/>
                </a:rPr>
              </a:br>
              <a:r>
                <a:rPr lang="en-US" sz="2200" dirty="0">
                  <a:solidFill>
                    <a:schemeClr val="tx1"/>
                  </a:solidFill>
                  <a:latin typeface="Arial" panose="020B0604020202020204" pitchFamily="34" charset="0"/>
                  <a:cs typeface="Arial" panose="020B0604020202020204" pitchFamily="34" charset="0"/>
                </a:rPr>
                <a:t>Member-Only Benefit</a:t>
              </a:r>
            </a:p>
          </p:txBody>
        </p:sp>
        <p:grpSp>
          <p:nvGrpSpPr>
            <p:cNvPr id="6" name="Group 5">
              <a:extLst>
                <a:ext uri="{FF2B5EF4-FFF2-40B4-BE49-F238E27FC236}">
                  <a16:creationId xmlns:a16="http://schemas.microsoft.com/office/drawing/2014/main" id="{0DF0A032-CE83-4917-BD01-772E84D7C6F9}"/>
                </a:ext>
              </a:extLst>
            </p:cNvPr>
            <p:cNvGrpSpPr/>
            <p:nvPr/>
          </p:nvGrpSpPr>
          <p:grpSpPr>
            <a:xfrm>
              <a:off x="422592" y="4579329"/>
              <a:ext cx="4008425" cy="1956398"/>
              <a:chOff x="406445" y="4579329"/>
              <a:chExt cx="4008425" cy="1956398"/>
            </a:xfrm>
          </p:grpSpPr>
          <p:sp>
            <p:nvSpPr>
              <p:cNvPr id="19" name="Rectangle: Rounded Corners 18">
                <a:extLst>
                  <a:ext uri="{FF2B5EF4-FFF2-40B4-BE49-F238E27FC236}">
                    <a16:creationId xmlns:a16="http://schemas.microsoft.com/office/drawing/2014/main" id="{1614738E-25EC-4FBC-9D08-455242957F1C}"/>
                  </a:ext>
                </a:extLst>
              </p:cNvPr>
              <p:cNvSpPr/>
              <p:nvPr/>
            </p:nvSpPr>
            <p:spPr>
              <a:xfrm>
                <a:off x="2494630" y="5621327"/>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Combination lump sum and annuity</a:t>
                </a:r>
              </a:p>
            </p:txBody>
          </p:sp>
          <p:sp>
            <p:nvSpPr>
              <p:cNvPr id="24" name="Rectangle: Rounded Corners 23">
                <a:extLst>
                  <a:ext uri="{FF2B5EF4-FFF2-40B4-BE49-F238E27FC236}">
                    <a16:creationId xmlns:a16="http://schemas.microsoft.com/office/drawing/2014/main" id="{3CB3BAB4-D732-4E19-9ED8-94C8C38320E8}"/>
                  </a:ext>
                </a:extLst>
              </p:cNvPr>
              <p:cNvSpPr/>
              <p:nvPr/>
            </p:nvSpPr>
            <p:spPr>
              <a:xfrm>
                <a:off x="406445" y="4579329"/>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Lump-sum payment</a:t>
                </a:r>
              </a:p>
            </p:txBody>
          </p:sp>
          <p:sp>
            <p:nvSpPr>
              <p:cNvPr id="17" name="Rectangle: Rounded Corners 16">
                <a:extLst>
                  <a:ext uri="{FF2B5EF4-FFF2-40B4-BE49-F238E27FC236}">
                    <a16:creationId xmlns:a16="http://schemas.microsoft.com/office/drawing/2014/main" id="{DD90D74E-DC40-4687-AC97-AAFA10B84086}"/>
                  </a:ext>
                </a:extLst>
              </p:cNvPr>
              <p:cNvSpPr/>
              <p:nvPr/>
            </p:nvSpPr>
            <p:spPr>
              <a:xfrm>
                <a:off x="2494630" y="4579329"/>
                <a:ext cx="1920240" cy="914400"/>
              </a:xfrm>
              <a:prstGeom prst="roundRect">
                <a:avLst/>
              </a:prstGeom>
              <a:solidFill>
                <a:srgbClr val="D3EDE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Lifetime Member-Only Annuity</a:t>
                </a:r>
              </a:p>
            </p:txBody>
          </p:sp>
          <p:sp>
            <p:nvSpPr>
              <p:cNvPr id="22" name="Rectangle: Rounded Corners 21">
                <a:extLst>
                  <a:ext uri="{FF2B5EF4-FFF2-40B4-BE49-F238E27FC236}">
                    <a16:creationId xmlns:a16="http://schemas.microsoft.com/office/drawing/2014/main" id="{325856E7-5171-42C6-AE4B-3F95283BFEB3}"/>
                  </a:ext>
                </a:extLst>
              </p:cNvPr>
              <p:cNvSpPr/>
              <p:nvPr/>
            </p:nvSpPr>
            <p:spPr>
              <a:xfrm>
                <a:off x="406445" y="5621327"/>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Period-certain annuity</a:t>
                </a:r>
              </a:p>
            </p:txBody>
          </p:sp>
        </p:grpSp>
      </p:grpSp>
      <p:grpSp>
        <p:nvGrpSpPr>
          <p:cNvPr id="12" name="Group 11">
            <a:extLst>
              <a:ext uri="{FF2B5EF4-FFF2-40B4-BE49-F238E27FC236}">
                <a16:creationId xmlns:a16="http://schemas.microsoft.com/office/drawing/2014/main" id="{77877E83-F87A-44FE-81E6-87780F6DDE29}"/>
              </a:ext>
            </a:extLst>
          </p:cNvPr>
          <p:cNvGrpSpPr/>
          <p:nvPr/>
        </p:nvGrpSpPr>
        <p:grpSpPr>
          <a:xfrm>
            <a:off x="7853861" y="2679860"/>
            <a:ext cx="4008425" cy="3861945"/>
            <a:chOff x="7531889" y="2699131"/>
            <a:chExt cx="4008425" cy="3861945"/>
          </a:xfrm>
        </p:grpSpPr>
        <p:sp>
          <p:nvSpPr>
            <p:cNvPr id="32" name="Right Arrow 3">
              <a:extLst>
                <a:ext uri="{FF2B5EF4-FFF2-40B4-BE49-F238E27FC236}">
                  <a16:creationId xmlns:a16="http://schemas.microsoft.com/office/drawing/2014/main" id="{213D6339-DBA5-4C63-8F35-3DD34C321FFC}"/>
                </a:ext>
              </a:extLst>
            </p:cNvPr>
            <p:cNvSpPr/>
            <p:nvPr/>
          </p:nvSpPr>
          <p:spPr>
            <a:xfrm rot="5400000">
              <a:off x="8667421" y="3117211"/>
              <a:ext cx="1737360" cy="914400"/>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7">
              <a:extLst>
                <a:ext uri="{FF2B5EF4-FFF2-40B4-BE49-F238E27FC236}">
                  <a16:creationId xmlns:a16="http://schemas.microsoft.com/office/drawing/2014/main" id="{50B24131-A429-4D5B-8672-8BAB373DDD95}"/>
                </a:ext>
              </a:extLst>
            </p:cNvPr>
            <p:cNvSpPr/>
            <p:nvPr/>
          </p:nvSpPr>
          <p:spPr>
            <a:xfrm>
              <a:off x="7550778" y="2699131"/>
              <a:ext cx="3970646" cy="725702"/>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Defined Benefit: </a:t>
              </a:r>
              <a:br>
                <a:rPr lang="en-US" sz="2200" dirty="0">
                  <a:solidFill>
                    <a:schemeClr val="tx1"/>
                  </a:solidFill>
                  <a:latin typeface="Arial" panose="020B0604020202020204" pitchFamily="34" charset="0"/>
                  <a:cs typeface="Arial" panose="020B0604020202020204" pitchFamily="34" charset="0"/>
                </a:rPr>
              </a:br>
              <a:r>
                <a:rPr lang="en-US" sz="2200" dirty="0">
                  <a:solidFill>
                    <a:schemeClr val="tx1"/>
                  </a:solidFill>
                  <a:latin typeface="Arial" panose="020B0604020202020204" pitchFamily="34" charset="0"/>
                  <a:cs typeface="Arial" panose="020B0604020202020204" pitchFamily="34" charset="0"/>
                </a:rPr>
                <a:t>Modified Benefit</a:t>
              </a:r>
            </a:p>
          </p:txBody>
        </p:sp>
        <p:grpSp>
          <p:nvGrpSpPr>
            <p:cNvPr id="2" name="Group 1">
              <a:extLst>
                <a:ext uri="{FF2B5EF4-FFF2-40B4-BE49-F238E27FC236}">
                  <a16:creationId xmlns:a16="http://schemas.microsoft.com/office/drawing/2014/main" id="{2404A264-AE49-49A2-BD27-276849A686F8}"/>
                </a:ext>
              </a:extLst>
            </p:cNvPr>
            <p:cNvGrpSpPr/>
            <p:nvPr/>
          </p:nvGrpSpPr>
          <p:grpSpPr>
            <a:xfrm>
              <a:off x="7531889" y="4604678"/>
              <a:ext cx="4008425" cy="1956398"/>
              <a:chOff x="7658578" y="4604678"/>
              <a:chExt cx="4008425" cy="1956398"/>
            </a:xfrm>
          </p:grpSpPr>
          <p:sp>
            <p:nvSpPr>
              <p:cNvPr id="31" name="Rectangle: Rounded Corners 30">
                <a:extLst>
                  <a:ext uri="{FF2B5EF4-FFF2-40B4-BE49-F238E27FC236}">
                    <a16:creationId xmlns:a16="http://schemas.microsoft.com/office/drawing/2014/main" id="{C3F19B64-DA7D-421E-A571-B947C298778B}"/>
                  </a:ext>
                </a:extLst>
              </p:cNvPr>
              <p:cNvSpPr/>
              <p:nvPr/>
            </p:nvSpPr>
            <p:spPr>
              <a:xfrm>
                <a:off x="9746763" y="5646676"/>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Combination lump sum and annuity</a:t>
                </a:r>
              </a:p>
            </p:txBody>
          </p:sp>
          <p:sp>
            <p:nvSpPr>
              <p:cNvPr id="33" name="Rectangle: Rounded Corners 32">
                <a:extLst>
                  <a:ext uri="{FF2B5EF4-FFF2-40B4-BE49-F238E27FC236}">
                    <a16:creationId xmlns:a16="http://schemas.microsoft.com/office/drawing/2014/main" id="{07668403-8FDF-40C0-BB37-4ACFE9E3E059}"/>
                  </a:ext>
                </a:extLst>
              </p:cNvPr>
              <p:cNvSpPr/>
              <p:nvPr/>
            </p:nvSpPr>
            <p:spPr>
              <a:xfrm>
                <a:off x="7658578" y="4604678"/>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Lump-sum payment</a:t>
                </a:r>
              </a:p>
            </p:txBody>
          </p:sp>
          <p:sp>
            <p:nvSpPr>
              <p:cNvPr id="34" name="Rectangle: Rounded Corners 33">
                <a:extLst>
                  <a:ext uri="{FF2B5EF4-FFF2-40B4-BE49-F238E27FC236}">
                    <a16:creationId xmlns:a16="http://schemas.microsoft.com/office/drawing/2014/main" id="{057740AA-1D16-4891-8141-356A06F8CF85}"/>
                  </a:ext>
                </a:extLst>
              </p:cNvPr>
              <p:cNvSpPr/>
              <p:nvPr/>
            </p:nvSpPr>
            <p:spPr>
              <a:xfrm>
                <a:off x="9746763" y="4604678"/>
                <a:ext cx="1920240" cy="914400"/>
              </a:xfrm>
              <a:prstGeom prst="roundRect">
                <a:avLst/>
              </a:prstGeom>
              <a:solidFill>
                <a:srgbClr val="D3EDE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Lifetime Beneficiary Annuity</a:t>
                </a:r>
              </a:p>
            </p:txBody>
          </p:sp>
          <p:sp>
            <p:nvSpPr>
              <p:cNvPr id="35" name="Rectangle: Rounded Corners 34">
                <a:extLst>
                  <a:ext uri="{FF2B5EF4-FFF2-40B4-BE49-F238E27FC236}">
                    <a16:creationId xmlns:a16="http://schemas.microsoft.com/office/drawing/2014/main" id="{E613187D-6B30-4ABE-A3E0-88A8D06FBECC}"/>
                  </a:ext>
                </a:extLst>
              </p:cNvPr>
              <p:cNvSpPr/>
              <p:nvPr/>
            </p:nvSpPr>
            <p:spPr>
              <a:xfrm>
                <a:off x="7658578" y="5646676"/>
                <a:ext cx="192024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dirty="0">
                    <a:solidFill>
                      <a:schemeClr val="tx1"/>
                    </a:solidFill>
                    <a:latin typeface="Arial" panose="020B0604020202020204" pitchFamily="34" charset="0"/>
                    <a:cs typeface="Arial" panose="020B0604020202020204" pitchFamily="34" charset="0"/>
                  </a:rPr>
                  <a:t>Period-certain annuity</a:t>
                </a:r>
              </a:p>
            </p:txBody>
          </p:sp>
        </p:grpSp>
      </p:grpSp>
    </p:spTree>
    <p:custDataLst>
      <p:tags r:id="rId1"/>
    </p:custDataLst>
    <p:extLst>
      <p:ext uri="{BB962C8B-B14F-4D97-AF65-F5344CB8AC3E}">
        <p14:creationId xmlns:p14="http://schemas.microsoft.com/office/powerpoint/2010/main" val="13485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1CF8280-96FE-41C3-B463-B68E07A1985C}"/>
              </a:ext>
            </a:extLst>
          </p:cNvPr>
          <p:cNvSpPr txBox="1">
            <a:spLocks/>
          </p:cNvSpPr>
          <p:nvPr/>
        </p:nvSpPr>
        <p:spPr>
          <a:xfrm>
            <a:off x="753356" y="412260"/>
            <a:ext cx="11108929"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lifetime annuity</a:t>
            </a:r>
          </a:p>
        </p:txBody>
      </p:sp>
      <p:sp>
        <p:nvSpPr>
          <p:cNvPr id="21" name="Right Arrow 3">
            <a:extLst>
              <a:ext uri="{FF2B5EF4-FFF2-40B4-BE49-F238E27FC236}">
                <a16:creationId xmlns:a16="http://schemas.microsoft.com/office/drawing/2014/main" id="{6D7AA9C2-C46A-462B-89BC-3B6BE9F8FB00}"/>
              </a:ext>
            </a:extLst>
          </p:cNvPr>
          <p:cNvSpPr/>
          <p:nvPr/>
        </p:nvSpPr>
        <p:spPr>
          <a:xfrm rot="5400000">
            <a:off x="1465247" y="2052885"/>
            <a:ext cx="1737360" cy="914400"/>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US" dirty="0"/>
              <a:t>2</a:t>
            </a:r>
          </a:p>
        </p:txBody>
      </p:sp>
      <p:sp>
        <p:nvSpPr>
          <p:cNvPr id="23" name="Freeform 7">
            <a:extLst>
              <a:ext uri="{FF2B5EF4-FFF2-40B4-BE49-F238E27FC236}">
                <a16:creationId xmlns:a16="http://schemas.microsoft.com/office/drawing/2014/main" id="{086318C5-066A-4BA9-8EEC-D486B67FFE45}"/>
              </a:ext>
            </a:extLst>
          </p:cNvPr>
          <p:cNvSpPr/>
          <p:nvPr/>
        </p:nvSpPr>
        <p:spPr>
          <a:xfrm>
            <a:off x="348604" y="1515990"/>
            <a:ext cx="3970646" cy="717217"/>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Defined Benefit: </a:t>
            </a:r>
            <a:br>
              <a:rPr lang="en-US" sz="2200" dirty="0">
                <a:solidFill>
                  <a:schemeClr val="tx1"/>
                </a:solidFill>
                <a:latin typeface="Arial" panose="020B0604020202020204" pitchFamily="34" charset="0"/>
                <a:cs typeface="Arial" panose="020B0604020202020204" pitchFamily="34" charset="0"/>
              </a:rPr>
            </a:br>
            <a:r>
              <a:rPr lang="en-US" sz="2200" dirty="0">
                <a:solidFill>
                  <a:schemeClr val="tx1"/>
                </a:solidFill>
                <a:latin typeface="Arial" panose="020B0604020202020204" pitchFamily="34" charset="0"/>
                <a:cs typeface="Arial" panose="020B0604020202020204" pitchFamily="34" charset="0"/>
              </a:rPr>
              <a:t>Modified Benefit</a:t>
            </a:r>
          </a:p>
        </p:txBody>
      </p:sp>
      <p:sp>
        <p:nvSpPr>
          <p:cNvPr id="32" name="Right Arrow 3">
            <a:extLst>
              <a:ext uri="{FF2B5EF4-FFF2-40B4-BE49-F238E27FC236}">
                <a16:creationId xmlns:a16="http://schemas.microsoft.com/office/drawing/2014/main" id="{213D6339-DBA5-4C63-8F35-3DD34C321FFC}"/>
              </a:ext>
            </a:extLst>
          </p:cNvPr>
          <p:cNvSpPr/>
          <p:nvPr/>
        </p:nvSpPr>
        <p:spPr>
          <a:xfrm rot="5400000">
            <a:off x="8989393" y="2052885"/>
            <a:ext cx="1737360" cy="914400"/>
          </a:xfrm>
          <a:prstGeom prst="rightArrow">
            <a:avLst/>
          </a:prstGeom>
          <a:solidFill>
            <a:schemeClr val="bg1">
              <a:alpha val="83000"/>
            </a:schemeClr>
          </a:solidFill>
          <a:ln>
            <a:noFill/>
          </a:ln>
          <a:effectLst>
            <a:outerShdw blurRad="50800" dist="38100" dir="2700000" algn="tl"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Freeform 7">
            <a:extLst>
              <a:ext uri="{FF2B5EF4-FFF2-40B4-BE49-F238E27FC236}">
                <a16:creationId xmlns:a16="http://schemas.microsoft.com/office/drawing/2014/main" id="{50B24131-A429-4D5B-8672-8BAB373DDD95}"/>
              </a:ext>
            </a:extLst>
          </p:cNvPr>
          <p:cNvSpPr/>
          <p:nvPr/>
        </p:nvSpPr>
        <p:spPr>
          <a:xfrm>
            <a:off x="7872750" y="1403798"/>
            <a:ext cx="3970646" cy="829112"/>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Defined Benefit Supplement: Modified Annuity</a:t>
            </a:r>
          </a:p>
        </p:txBody>
      </p:sp>
      <p:sp>
        <p:nvSpPr>
          <p:cNvPr id="3" name="Freeform 7">
            <a:extLst>
              <a:ext uri="{FF2B5EF4-FFF2-40B4-BE49-F238E27FC236}">
                <a16:creationId xmlns:a16="http://schemas.microsoft.com/office/drawing/2014/main" id="{7BF5D675-B369-46A6-0B4C-460911A50811}"/>
              </a:ext>
            </a:extLst>
          </p:cNvPr>
          <p:cNvSpPr/>
          <p:nvPr/>
        </p:nvSpPr>
        <p:spPr>
          <a:xfrm>
            <a:off x="733727" y="3504180"/>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Beneficiary named</a:t>
            </a:r>
          </a:p>
        </p:txBody>
      </p:sp>
      <p:sp>
        <p:nvSpPr>
          <p:cNvPr id="4" name="Freeform 7">
            <a:extLst>
              <a:ext uri="{FF2B5EF4-FFF2-40B4-BE49-F238E27FC236}">
                <a16:creationId xmlns:a16="http://schemas.microsoft.com/office/drawing/2014/main" id="{6444C076-D9AC-A3F9-33D5-D909EB00BA32}"/>
              </a:ext>
            </a:extLst>
          </p:cNvPr>
          <p:cNvSpPr/>
          <p:nvPr/>
        </p:nvSpPr>
        <p:spPr>
          <a:xfrm>
            <a:off x="8257873" y="3504180"/>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Beneficiary named</a:t>
            </a:r>
          </a:p>
        </p:txBody>
      </p:sp>
      <p:sp>
        <p:nvSpPr>
          <p:cNvPr id="7" name="Freeform 7">
            <a:extLst>
              <a:ext uri="{FF2B5EF4-FFF2-40B4-BE49-F238E27FC236}">
                <a16:creationId xmlns:a16="http://schemas.microsoft.com/office/drawing/2014/main" id="{80893D18-5205-BF49-B09F-98112A8C7343}"/>
              </a:ext>
            </a:extLst>
          </p:cNvPr>
          <p:cNvSpPr/>
          <p:nvPr/>
        </p:nvSpPr>
        <p:spPr>
          <a:xfrm>
            <a:off x="733727" y="4649738"/>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Option selected</a:t>
            </a:r>
          </a:p>
        </p:txBody>
      </p:sp>
      <p:sp>
        <p:nvSpPr>
          <p:cNvPr id="10" name="Freeform 7">
            <a:extLst>
              <a:ext uri="{FF2B5EF4-FFF2-40B4-BE49-F238E27FC236}">
                <a16:creationId xmlns:a16="http://schemas.microsoft.com/office/drawing/2014/main" id="{82FB09D7-EA97-6866-B005-41136159C060}"/>
              </a:ext>
            </a:extLst>
          </p:cNvPr>
          <p:cNvSpPr/>
          <p:nvPr/>
        </p:nvSpPr>
        <p:spPr>
          <a:xfrm>
            <a:off x="8257873" y="4649738"/>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Option selected</a:t>
            </a:r>
          </a:p>
        </p:txBody>
      </p:sp>
      <p:sp>
        <p:nvSpPr>
          <p:cNvPr id="16" name="Freeform 7">
            <a:extLst>
              <a:ext uri="{FF2B5EF4-FFF2-40B4-BE49-F238E27FC236}">
                <a16:creationId xmlns:a16="http://schemas.microsoft.com/office/drawing/2014/main" id="{408D06D2-514D-0465-7BCA-03477CE43024}"/>
              </a:ext>
            </a:extLst>
          </p:cNvPr>
          <p:cNvSpPr/>
          <p:nvPr/>
        </p:nvSpPr>
        <p:spPr>
          <a:xfrm>
            <a:off x="733727" y="5689576"/>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Compound Option</a:t>
            </a:r>
          </a:p>
        </p:txBody>
      </p:sp>
      <p:sp>
        <p:nvSpPr>
          <p:cNvPr id="18" name="Freeform 7">
            <a:extLst>
              <a:ext uri="{FF2B5EF4-FFF2-40B4-BE49-F238E27FC236}">
                <a16:creationId xmlns:a16="http://schemas.microsoft.com/office/drawing/2014/main" id="{91568BE1-0ACF-51A0-36FD-C0CFAE52B393}"/>
              </a:ext>
            </a:extLst>
          </p:cNvPr>
          <p:cNvSpPr/>
          <p:nvPr/>
        </p:nvSpPr>
        <p:spPr>
          <a:xfrm>
            <a:off x="8257873" y="5689576"/>
            <a:ext cx="3200400" cy="591503"/>
          </a:xfrm>
          <a:prstGeom prst="roundRect">
            <a:avLst/>
          </a:prstGeom>
          <a:solidFill>
            <a:srgbClr val="9DD6C5"/>
          </a:solidFill>
          <a:ln w="31750">
            <a:no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41313" tIns="141313" rIns="141313" bIns="141313" spcCol="1270" anchor="ctr"/>
          <a:lstStyle/>
          <a:p>
            <a:pPr algn="ctr" defTabSz="1111250">
              <a:lnSpc>
                <a:spcPct val="90000"/>
              </a:lnSpc>
              <a:spcAft>
                <a:spcPct val="35000"/>
              </a:spcAft>
            </a:pPr>
            <a:r>
              <a:rPr lang="en-US" sz="2200" dirty="0">
                <a:solidFill>
                  <a:schemeClr val="tx1"/>
                </a:solidFill>
                <a:latin typeface="Arial" panose="020B0604020202020204" pitchFamily="34" charset="0"/>
                <a:cs typeface="Arial" panose="020B0604020202020204" pitchFamily="34" charset="0"/>
              </a:rPr>
              <a:t>Compound Option</a:t>
            </a:r>
          </a:p>
        </p:txBody>
      </p:sp>
      <p:sp>
        <p:nvSpPr>
          <p:cNvPr id="5" name="Arrow: Left-Right 4">
            <a:extLst>
              <a:ext uri="{FF2B5EF4-FFF2-40B4-BE49-F238E27FC236}">
                <a16:creationId xmlns:a16="http://schemas.microsoft.com/office/drawing/2014/main" id="{56423EA4-168C-DA21-3A46-FA5F73E30788}"/>
              </a:ext>
            </a:extLst>
          </p:cNvPr>
          <p:cNvSpPr/>
          <p:nvPr/>
        </p:nvSpPr>
        <p:spPr>
          <a:xfrm>
            <a:off x="4404360" y="3379262"/>
            <a:ext cx="3383280" cy="841339"/>
          </a:xfrm>
          <a:prstGeom prst="leftRightArrow">
            <a:avLst/>
          </a:prstGeom>
          <a:solidFill>
            <a:srgbClr val="D3E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Must match</a:t>
            </a:r>
          </a:p>
        </p:txBody>
      </p:sp>
      <p:sp>
        <p:nvSpPr>
          <p:cNvPr id="15" name="Arrow: Left-Right 14">
            <a:extLst>
              <a:ext uri="{FF2B5EF4-FFF2-40B4-BE49-F238E27FC236}">
                <a16:creationId xmlns:a16="http://schemas.microsoft.com/office/drawing/2014/main" id="{1AE6CB5C-3E2C-E1EF-C656-7EE914804143}"/>
              </a:ext>
            </a:extLst>
          </p:cNvPr>
          <p:cNvSpPr/>
          <p:nvPr/>
        </p:nvSpPr>
        <p:spPr>
          <a:xfrm>
            <a:off x="4404360" y="4524820"/>
            <a:ext cx="3383280" cy="841339"/>
          </a:xfrm>
          <a:prstGeom prst="leftRightArrow">
            <a:avLst/>
          </a:prstGeom>
          <a:solidFill>
            <a:srgbClr val="D3E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Can differ</a:t>
            </a:r>
          </a:p>
        </p:txBody>
      </p:sp>
      <p:sp>
        <p:nvSpPr>
          <p:cNvPr id="26" name="Arrow: Left-Right 25">
            <a:extLst>
              <a:ext uri="{FF2B5EF4-FFF2-40B4-BE49-F238E27FC236}">
                <a16:creationId xmlns:a16="http://schemas.microsoft.com/office/drawing/2014/main" id="{50542192-069A-396C-8306-E1FD031F82F3}"/>
              </a:ext>
            </a:extLst>
          </p:cNvPr>
          <p:cNvSpPr/>
          <p:nvPr/>
        </p:nvSpPr>
        <p:spPr>
          <a:xfrm>
            <a:off x="4404360" y="5564658"/>
            <a:ext cx="3383280" cy="841339"/>
          </a:xfrm>
          <a:prstGeom prst="leftRightArrow">
            <a:avLst/>
          </a:prstGeom>
          <a:solidFill>
            <a:srgbClr val="D3E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Allocation</a:t>
            </a:r>
            <a:r>
              <a:rPr lang="en-US" sz="2000" b="1" dirty="0">
                <a:solidFill>
                  <a:schemeClr val="tx1"/>
                </a:solidFill>
              </a:rPr>
              <a:t> </a:t>
            </a:r>
            <a:r>
              <a:rPr lang="en-US" sz="2000" b="1" dirty="0">
                <a:solidFill>
                  <a:schemeClr val="tx1"/>
                </a:solidFill>
                <a:latin typeface="Arial" panose="020B0604020202020204" pitchFamily="34" charset="0"/>
                <a:cs typeface="Arial" panose="020B0604020202020204" pitchFamily="34" charset="0"/>
              </a:rPr>
              <a:t>must</a:t>
            </a:r>
            <a:r>
              <a:rPr lang="en-US" sz="2000" b="1" dirty="0">
                <a:solidFill>
                  <a:schemeClr val="tx1"/>
                </a:solidFill>
              </a:rPr>
              <a:t> </a:t>
            </a:r>
            <a:r>
              <a:rPr lang="en-US" sz="2000" b="1" dirty="0">
                <a:solidFill>
                  <a:schemeClr val="tx1"/>
                </a:solidFill>
                <a:latin typeface="Arial" panose="020B0604020202020204" pitchFamily="34" charset="0"/>
                <a:cs typeface="Arial" panose="020B0604020202020204" pitchFamily="34" charset="0"/>
              </a:rPr>
              <a:t>match</a:t>
            </a:r>
          </a:p>
        </p:txBody>
      </p:sp>
    </p:spTree>
    <p:custDataLst>
      <p:tags r:id="rId1"/>
    </p:custDataLst>
    <p:extLst>
      <p:ext uri="{BB962C8B-B14F-4D97-AF65-F5344CB8AC3E}">
        <p14:creationId xmlns:p14="http://schemas.microsoft.com/office/powerpoint/2010/main" val="268110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0" grpId="0" animBg="1"/>
      <p:bldP spid="16" grpId="0" animBg="1"/>
      <p:bldP spid="18" grpId="0" animBg="1"/>
      <p:bldP spid="5" grpId="0" animBg="1"/>
      <p:bldP spid="1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9212" y="330200"/>
            <a:ext cx="10896600" cy="1271588"/>
          </a:xfrm>
          <a:prstGeom prst="rect">
            <a:avLst/>
          </a:prstGeo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account distribution </a:t>
            </a:r>
            <a:b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death occurs after retirement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CC153BB6-AA5C-449A-956C-534379CF4BF7}"/>
              </a:ext>
            </a:extLst>
          </p:cNvPr>
          <p:cNvSpPr/>
          <p:nvPr/>
        </p:nvSpPr>
        <p:spPr>
          <a:xfrm>
            <a:off x="1615440" y="1906588"/>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you elect a beneficiary annuity:</a:t>
            </a:r>
          </a:p>
        </p:txBody>
      </p:sp>
      <p:sp>
        <p:nvSpPr>
          <p:cNvPr id="10" name="Rectangle: Rounded Corners 9">
            <a:extLst>
              <a:ext uri="{FF2B5EF4-FFF2-40B4-BE49-F238E27FC236}">
                <a16:creationId xmlns:a16="http://schemas.microsoft.com/office/drawing/2014/main" id="{D4A8D4AE-3112-45D4-A98B-85633A970908}"/>
              </a:ext>
            </a:extLst>
          </p:cNvPr>
          <p:cNvSpPr/>
          <p:nvPr/>
        </p:nvSpPr>
        <p:spPr>
          <a:xfrm>
            <a:off x="2895600" y="2769320"/>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Your option beneficiary will receive a lifetime monthly annuity</a:t>
            </a:r>
            <a:endParaRPr lang="en-US" sz="2800" dirty="0">
              <a:solidFill>
                <a:schemeClr val="tx1"/>
              </a:solidFill>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2895600" y="4677664"/>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Remaining annuity will continue to be paid to your one-time death benefit recipient</a:t>
            </a:r>
            <a:endParaRPr lang="en-US" sz="2800" dirty="0">
              <a:solidFill>
                <a:schemeClr val="tx1"/>
              </a:solidFill>
            </a:endParaRPr>
          </a:p>
        </p:txBody>
      </p:sp>
      <p:sp>
        <p:nvSpPr>
          <p:cNvPr id="6" name="Rectangle: Rounded Corners 5">
            <a:extLst>
              <a:ext uri="{FF2B5EF4-FFF2-40B4-BE49-F238E27FC236}">
                <a16:creationId xmlns:a16="http://schemas.microsoft.com/office/drawing/2014/main" id="{15C3FDE6-E5E1-4D0A-B377-FB8A85B00461}"/>
              </a:ext>
            </a:extLst>
          </p:cNvPr>
          <p:cNvSpPr/>
          <p:nvPr/>
        </p:nvSpPr>
        <p:spPr>
          <a:xfrm>
            <a:off x="1615440" y="3814932"/>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you elect a period-certain annuity:</a:t>
            </a:r>
          </a:p>
        </p:txBody>
      </p:sp>
      <p:sp>
        <p:nvSpPr>
          <p:cNvPr id="7" name="Rectangle: Rounded Corners 6">
            <a:extLst>
              <a:ext uri="{FF2B5EF4-FFF2-40B4-BE49-F238E27FC236}">
                <a16:creationId xmlns:a16="http://schemas.microsoft.com/office/drawing/2014/main" id="{BC34FAD2-EBE7-4148-BEE6-84FBB82F5C75}"/>
              </a:ext>
            </a:extLst>
          </p:cNvPr>
          <p:cNvSpPr/>
          <p:nvPr/>
        </p:nvSpPr>
        <p:spPr>
          <a:xfrm>
            <a:off x="2895600" y="5723278"/>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Or a lump sum will be paid to your estate</a:t>
            </a:r>
            <a:endParaRPr lang="en-US" sz="2800" dirty="0">
              <a:solidFill>
                <a:schemeClr val="tx1"/>
              </a:solidFill>
            </a:endParaRPr>
          </a:p>
        </p:txBody>
      </p:sp>
    </p:spTree>
    <p:extLst>
      <p:ext uri="{BB962C8B-B14F-4D97-AF65-F5344CB8AC3E}">
        <p14:creationId xmlns:p14="http://schemas.microsoft.com/office/powerpoint/2010/main" val="55007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4503" y="339627"/>
            <a:ext cx="11334946" cy="1271588"/>
          </a:xfrm>
          <a:prstGeom prst="rect">
            <a:avLst/>
          </a:prstGeo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Defined Benefit Supplement account distribution </a:t>
            </a:r>
            <a:b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death occurs after retirement</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2895600" y="2856872"/>
            <a:ext cx="7680960"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There is no balance to be paid to your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one-time death benefit recipient or estate</a:t>
            </a:r>
            <a:endParaRPr lang="en-US" sz="2800" dirty="0">
              <a:solidFill>
                <a:schemeClr val="tx1"/>
              </a:solidFill>
            </a:endParaRPr>
          </a:p>
        </p:txBody>
      </p:sp>
      <p:sp>
        <p:nvSpPr>
          <p:cNvPr id="9" name="Rectangle: Rounded Corners 8">
            <a:extLst>
              <a:ext uri="{FF2B5EF4-FFF2-40B4-BE49-F238E27FC236}">
                <a16:creationId xmlns:a16="http://schemas.microsoft.com/office/drawing/2014/main" id="{69F43991-BC46-4CAA-B47E-73EE8DBAAAE6}"/>
              </a:ext>
            </a:extLst>
          </p:cNvPr>
          <p:cNvSpPr/>
          <p:nvPr/>
        </p:nvSpPr>
        <p:spPr>
          <a:xfrm>
            <a:off x="1615440" y="1906588"/>
            <a:ext cx="896112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If you do </a:t>
            </a:r>
            <a:r>
              <a:rPr lang="en-US" sz="2800" b="1" dirty="0">
                <a:solidFill>
                  <a:schemeClr val="tx1"/>
                </a:solidFill>
                <a:latin typeface="Arial" panose="020B0604020202020204" pitchFamily="34" charset="0"/>
                <a:cs typeface="Arial" panose="020B0604020202020204" pitchFamily="34" charset="0"/>
              </a:rPr>
              <a:t>not</a:t>
            </a:r>
            <a:r>
              <a:rPr lang="en-US" sz="2800" dirty="0">
                <a:solidFill>
                  <a:schemeClr val="tx1"/>
                </a:solidFill>
                <a:latin typeface="Arial" panose="020B0604020202020204" pitchFamily="34" charset="0"/>
                <a:cs typeface="Arial" panose="020B0604020202020204" pitchFamily="34" charset="0"/>
              </a:rPr>
              <a:t> elect an annuity:</a:t>
            </a:r>
          </a:p>
        </p:txBody>
      </p:sp>
    </p:spTree>
    <p:extLst>
      <p:ext uri="{BB962C8B-B14F-4D97-AF65-F5344CB8AC3E}">
        <p14:creationId xmlns:p14="http://schemas.microsoft.com/office/powerpoint/2010/main" val="28415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18" r="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ABD21A96-FF95-4DF4-81BD-30BCE491C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93CBEC4-35E2-D0D9-4AAC-E7A294FF9315}"/>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453104" y="412260"/>
            <a:ext cx="7876704"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Defined Benefit Supplement account distribution</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758953"/>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Scenario 1</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634452"/>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Edwin named his wife, Rosa, as an option beneficiary for his Defined Benefit account</a:t>
            </a:r>
            <a:endParaRPr lang="en-US" sz="22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92831"/>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He qualifies to elect a modified benefit</a:t>
            </a:r>
            <a:endParaRPr lang="en-US" sz="22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5443828"/>
            <a:ext cx="6303832" cy="1102472"/>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After Edwin’s death, Rosa will collect a benefit from both the Defined Benefit and Defined Benefit Supplement</a:t>
            </a:r>
            <a:endParaRPr lang="en-US" sz="22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4568330"/>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Edwin chooses the 50% Beneficiary Annuity</a:t>
            </a:r>
            <a:endParaRPr lang="en-US" sz="2200" dirty="0">
              <a:solidFill>
                <a:schemeClr val="tx1"/>
              </a:solidFill>
            </a:endParaRPr>
          </a:p>
        </p:txBody>
      </p:sp>
    </p:spTree>
    <p:custDataLst>
      <p:tags r:id="rId1"/>
    </p:custDataLst>
    <p:extLst>
      <p:ext uri="{BB962C8B-B14F-4D97-AF65-F5344CB8AC3E}">
        <p14:creationId xmlns:p14="http://schemas.microsoft.com/office/powerpoint/2010/main" val="10532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8CC0D5A-674F-4550-9EC1-981EA5632FC7}"/>
              </a:ext>
            </a:extLst>
          </p:cNvPr>
          <p:cNvPicPr>
            <a:picLocks noChangeAspect="1" noChangeArrowheads="1"/>
          </p:cNvPicPr>
          <p:nvPr/>
        </p:nvPicPr>
        <p:blipFill>
          <a:blip r:embed="rId4">
            <a:extLst>
              <a:ext uri="{28A0092B-C50C-407E-A947-70E740481C1C}">
                <a14:useLocalDpi xmlns:a14="http://schemas.microsoft.com/office/drawing/2010/main"/>
              </a:ext>
            </a:extLst>
          </a:blip>
          <a:srcRect l="18" r="1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ABD21A96-FF95-4DF4-81BD-30BCE491C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rgbClr val="C8C8C8"/>
              </a:gs>
              <a:gs pos="35000">
                <a:schemeClr val="bg1">
                  <a:alpha val="78000"/>
                </a:schemeClr>
              </a:gs>
              <a:gs pos="19000">
                <a:schemeClr val="bg1">
                  <a:alpha val="38000"/>
                </a:schemeClr>
              </a:gs>
              <a:gs pos="0">
                <a:schemeClr val="bg1">
                  <a:alpha val="0"/>
                </a:schemeClr>
              </a:gs>
              <a:gs pos="100000">
                <a:srgbClr val="A2A2A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0BF8EF2-2158-5E90-AD5F-FA6A16142353}"/>
              </a:ext>
            </a:extLst>
          </p:cNvPr>
          <p:cNvSpPr/>
          <p:nvPr/>
        </p:nvSpPr>
        <p:spPr>
          <a:xfrm>
            <a:off x="0" y="6204"/>
            <a:ext cx="5098941" cy="6878139"/>
          </a:xfrm>
          <a:prstGeom prst="rect">
            <a:avLst/>
          </a:prstGeom>
          <a:solidFill>
            <a:srgbClr val="D4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CF8280-96FE-41C3-B463-B68E07A1985C}"/>
              </a:ext>
            </a:extLst>
          </p:cNvPr>
          <p:cNvSpPr txBox="1">
            <a:spLocks/>
          </p:cNvSpPr>
          <p:nvPr/>
        </p:nvSpPr>
        <p:spPr>
          <a:xfrm>
            <a:off x="453104" y="412260"/>
            <a:ext cx="7975822" cy="1097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Edwin’s Defined Benefit Supplement account distribution</a:t>
            </a:r>
          </a:p>
        </p:txBody>
      </p:sp>
      <p:sp>
        <p:nvSpPr>
          <p:cNvPr id="16" name="Rectangle: Rounded Corners 15">
            <a:extLst>
              <a:ext uri="{FF2B5EF4-FFF2-40B4-BE49-F238E27FC236}">
                <a16:creationId xmlns:a16="http://schemas.microsoft.com/office/drawing/2014/main" id="{A9DB1803-5CBA-4140-AD31-BFC930C59B89}"/>
              </a:ext>
            </a:extLst>
          </p:cNvPr>
          <p:cNvSpPr/>
          <p:nvPr/>
        </p:nvSpPr>
        <p:spPr>
          <a:xfrm>
            <a:off x="193503" y="1771479"/>
            <a:ext cx="6862632"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Scenario 2</a:t>
            </a:r>
            <a:endParaRPr lang="en-US" sz="2800" b="1" dirty="0">
              <a:solidFill>
                <a:schemeClr val="tx1"/>
              </a:solidFill>
            </a:endParaRPr>
          </a:p>
        </p:txBody>
      </p:sp>
      <p:sp>
        <p:nvSpPr>
          <p:cNvPr id="18" name="Rectangle: Rounded Corners 17">
            <a:extLst>
              <a:ext uri="{FF2B5EF4-FFF2-40B4-BE49-F238E27FC236}">
                <a16:creationId xmlns:a16="http://schemas.microsoft.com/office/drawing/2014/main" id="{E74E13F1-35A5-412E-857D-72FD76CB6535}"/>
              </a:ext>
            </a:extLst>
          </p:cNvPr>
          <p:cNvSpPr/>
          <p:nvPr/>
        </p:nvSpPr>
        <p:spPr>
          <a:xfrm>
            <a:off x="752303" y="2642882"/>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Edwin elected to receive the Member-Only Benefit for his Defined Benefit account</a:t>
            </a:r>
            <a:endParaRPr lang="en-US" sz="2200" dirty="0">
              <a:solidFill>
                <a:schemeClr val="tx1"/>
              </a:solidFill>
            </a:endParaRPr>
          </a:p>
        </p:txBody>
      </p:sp>
      <p:sp>
        <p:nvSpPr>
          <p:cNvPr id="19" name="Rectangle: Rounded Corners 18">
            <a:extLst>
              <a:ext uri="{FF2B5EF4-FFF2-40B4-BE49-F238E27FC236}">
                <a16:creationId xmlns:a16="http://schemas.microsoft.com/office/drawing/2014/main" id="{0B27631B-FEDC-468D-8C20-706A62201CB3}"/>
              </a:ext>
            </a:extLst>
          </p:cNvPr>
          <p:cNvSpPr/>
          <p:nvPr/>
        </p:nvSpPr>
        <p:spPr>
          <a:xfrm>
            <a:off x="752303" y="3697165"/>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He qualifies to elect a Member-Only Benefit</a:t>
            </a:r>
            <a:endParaRPr lang="en-US" sz="2200" dirty="0">
              <a:solidFill>
                <a:schemeClr val="tx1"/>
              </a:solidFill>
            </a:endParaRPr>
          </a:p>
        </p:txBody>
      </p:sp>
      <p:sp>
        <p:nvSpPr>
          <p:cNvPr id="20" name="Rectangle: Rounded Corners 19">
            <a:extLst>
              <a:ext uri="{FF2B5EF4-FFF2-40B4-BE49-F238E27FC236}">
                <a16:creationId xmlns:a16="http://schemas.microsoft.com/office/drawing/2014/main" id="{D65F63D6-9F8D-49B3-82E2-CE9AC50E0C4D}"/>
              </a:ext>
            </a:extLst>
          </p:cNvPr>
          <p:cNvSpPr/>
          <p:nvPr/>
        </p:nvSpPr>
        <p:spPr>
          <a:xfrm>
            <a:off x="752303" y="5439971"/>
            <a:ext cx="6303832" cy="91440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After Edwin’s death, Rosa will collect any remaining account balance</a:t>
            </a:r>
            <a:endParaRPr lang="en-US" sz="2200" dirty="0">
              <a:solidFill>
                <a:schemeClr val="tx1"/>
              </a:solidFill>
            </a:endParaRPr>
          </a:p>
        </p:txBody>
      </p:sp>
      <p:sp>
        <p:nvSpPr>
          <p:cNvPr id="21" name="Rectangle: Rounded Corners 20">
            <a:extLst>
              <a:ext uri="{FF2B5EF4-FFF2-40B4-BE49-F238E27FC236}">
                <a16:creationId xmlns:a16="http://schemas.microsoft.com/office/drawing/2014/main" id="{6B2B93F8-A555-4155-AFEF-5BC0802E1D4E}"/>
              </a:ext>
            </a:extLst>
          </p:cNvPr>
          <p:cNvSpPr/>
          <p:nvPr/>
        </p:nvSpPr>
        <p:spPr>
          <a:xfrm>
            <a:off x="752303" y="4568568"/>
            <a:ext cx="6303832"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200" dirty="0">
                <a:solidFill>
                  <a:schemeClr val="tx1"/>
                </a:solidFill>
                <a:latin typeface="Arial" panose="020B0604020202020204" pitchFamily="34" charset="0"/>
                <a:cs typeface="Arial" panose="020B0604020202020204" pitchFamily="34" charset="0"/>
              </a:rPr>
              <a:t>Edwin chooses the Member-Only Annuity</a:t>
            </a:r>
            <a:endParaRPr lang="en-US" sz="2200" dirty="0">
              <a:solidFill>
                <a:schemeClr val="tx1"/>
              </a:solidFill>
            </a:endParaRPr>
          </a:p>
        </p:txBody>
      </p:sp>
    </p:spTree>
    <p:custDataLst>
      <p:tags r:id="rId1"/>
    </p:custDataLst>
    <p:extLst>
      <p:ext uri="{BB962C8B-B14F-4D97-AF65-F5344CB8AC3E}">
        <p14:creationId xmlns:p14="http://schemas.microsoft.com/office/powerpoint/2010/main" val="1855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971800"/>
            <a:ext cx="9601200" cy="914400"/>
          </a:xfrm>
          <a:prstGeom prst="roundRect">
            <a:avLst/>
          </a:prstGeom>
          <a:solidFill>
            <a:srgbClr val="DCDBDB">
              <a:alpha val="8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139249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DF914B6-66B5-44DF-90B6-FA1841AA8044}"/>
              </a:ext>
            </a:extLst>
          </p:cNvPr>
          <p:cNvSpPr/>
          <p:nvPr/>
        </p:nvSpPr>
        <p:spPr>
          <a:xfrm>
            <a:off x="409732" y="1378772"/>
            <a:ext cx="5141626" cy="5246879"/>
          </a:xfrm>
          <a:prstGeom prst="roundRect">
            <a:avLst>
              <a:gd name="adj" fmla="val 2964"/>
            </a:avLst>
          </a:prstGeom>
          <a:solidFill>
            <a:srgbClr val="DCDB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FBDF1781-AC0C-48FF-93D2-878B0C39C0B3}"/>
              </a:ext>
            </a:extLst>
          </p:cNvPr>
          <p:cNvSpPr/>
          <p:nvPr/>
        </p:nvSpPr>
        <p:spPr>
          <a:xfrm>
            <a:off x="6640643" y="1378773"/>
            <a:ext cx="5141626" cy="5246879"/>
          </a:xfrm>
          <a:prstGeom prst="roundRect">
            <a:avLst>
              <a:gd name="adj" fmla="val 2964"/>
            </a:avLst>
          </a:prstGeom>
          <a:solidFill>
            <a:srgbClr val="DCDBD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7">
            <a:extLst>
              <a:ext uri="{FF2B5EF4-FFF2-40B4-BE49-F238E27FC236}">
                <a16:creationId xmlns:a16="http://schemas.microsoft.com/office/drawing/2014/main" id="{B82DECED-2C47-4759-BA59-BEFFC5CA9CA8}"/>
              </a:ext>
            </a:extLst>
          </p:cNvPr>
          <p:cNvSpPr txBox="1">
            <a:spLocks/>
          </p:cNvSpPr>
          <p:nvPr/>
        </p:nvSpPr>
        <p:spPr>
          <a:xfrm>
            <a:off x="749300" y="533401"/>
            <a:ext cx="10385425" cy="845372"/>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CalSTRS.com/publications</a:t>
            </a:r>
          </a:p>
        </p:txBody>
      </p:sp>
      <p:grpSp>
        <p:nvGrpSpPr>
          <p:cNvPr id="20" name="Group 19">
            <a:extLst>
              <a:ext uri="{FF2B5EF4-FFF2-40B4-BE49-F238E27FC236}">
                <a16:creationId xmlns:a16="http://schemas.microsoft.com/office/drawing/2014/main" id="{76EFD470-5D01-488D-B55F-6D148C15A156}"/>
              </a:ext>
            </a:extLst>
          </p:cNvPr>
          <p:cNvGrpSpPr/>
          <p:nvPr/>
        </p:nvGrpSpPr>
        <p:grpSpPr>
          <a:xfrm>
            <a:off x="409730" y="1780465"/>
            <a:ext cx="5141625" cy="4443493"/>
            <a:chOff x="495023" y="1799946"/>
            <a:chExt cx="5141625" cy="4443493"/>
          </a:xfrm>
        </p:grpSpPr>
        <p:sp>
          <p:nvSpPr>
            <p:cNvPr id="7" name="Rectangle 6">
              <a:extLst>
                <a:ext uri="{FF2B5EF4-FFF2-40B4-BE49-F238E27FC236}">
                  <a16:creationId xmlns:a16="http://schemas.microsoft.com/office/drawing/2014/main" id="{43487CE6-535B-4EFC-8116-A97366BC2643}"/>
                </a:ext>
              </a:extLst>
            </p:cNvPr>
            <p:cNvSpPr/>
            <p:nvPr/>
          </p:nvSpPr>
          <p:spPr>
            <a:xfrm>
              <a:off x="495023" y="5511919"/>
              <a:ext cx="5141625" cy="731520"/>
            </a:xfrm>
            <a:prstGeom prst="rect">
              <a:avLst/>
            </a:prstGeom>
            <a:solidFill>
              <a:schemeClr val="bg2">
                <a:lumMod val="50000"/>
                <a:alpha val="9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2800" dirty="0">
                  <a:solidFill>
                    <a:schemeClr val="bg1"/>
                  </a:solidFill>
                  <a:latin typeface="Arial" panose="020B0604020202020204" pitchFamily="34" charset="0"/>
                  <a:cs typeface="Arial" panose="020B0604020202020204" pitchFamily="34" charset="0"/>
                </a:rPr>
                <a:t>Member Handbook</a:t>
              </a:r>
            </a:p>
          </p:txBody>
        </p:sp>
        <p:grpSp>
          <p:nvGrpSpPr>
            <p:cNvPr id="18" name="Group 17">
              <a:extLst>
                <a:ext uri="{FF2B5EF4-FFF2-40B4-BE49-F238E27FC236}">
                  <a16:creationId xmlns:a16="http://schemas.microsoft.com/office/drawing/2014/main" id="{E523E946-D7CB-465B-9C6B-6C453DDEFA01}"/>
                </a:ext>
              </a:extLst>
            </p:cNvPr>
            <p:cNvGrpSpPr/>
            <p:nvPr/>
          </p:nvGrpSpPr>
          <p:grpSpPr>
            <a:xfrm>
              <a:off x="983134" y="1799946"/>
              <a:ext cx="4180405" cy="3329761"/>
              <a:chOff x="1084685" y="1853584"/>
              <a:chExt cx="4180405" cy="3329761"/>
            </a:xfrm>
          </p:grpSpPr>
          <p:pic>
            <p:nvPicPr>
              <p:cNvPr id="4" name="Picture 3">
                <a:extLst>
                  <a:ext uri="{FF2B5EF4-FFF2-40B4-BE49-F238E27FC236}">
                    <a16:creationId xmlns:a16="http://schemas.microsoft.com/office/drawing/2014/main" id="{B37ED8CB-218D-42BB-A35B-F4E39285E2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4685" y="1853584"/>
                <a:ext cx="2527264" cy="3329761"/>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Qr code&#10;&#10;Description automatically generated">
                <a:extLst>
                  <a:ext uri="{FF2B5EF4-FFF2-40B4-BE49-F238E27FC236}">
                    <a16:creationId xmlns:a16="http://schemas.microsoft.com/office/drawing/2014/main" id="{82DF2702-FE7E-4D16-9C47-534DA3CAFD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93490" y="2832664"/>
                <a:ext cx="1371600" cy="1371600"/>
              </a:xfrm>
              <a:prstGeom prst="rect">
                <a:avLst/>
              </a:prstGeom>
            </p:spPr>
          </p:pic>
        </p:grpSp>
      </p:grpSp>
      <p:grpSp>
        <p:nvGrpSpPr>
          <p:cNvPr id="19" name="Group 18">
            <a:extLst>
              <a:ext uri="{FF2B5EF4-FFF2-40B4-BE49-F238E27FC236}">
                <a16:creationId xmlns:a16="http://schemas.microsoft.com/office/drawing/2014/main" id="{1A255DBF-0E7A-4F89-802C-A08D1CC908D3}"/>
              </a:ext>
            </a:extLst>
          </p:cNvPr>
          <p:cNvGrpSpPr/>
          <p:nvPr/>
        </p:nvGrpSpPr>
        <p:grpSpPr>
          <a:xfrm>
            <a:off x="6640643" y="1760985"/>
            <a:ext cx="5141625" cy="4482454"/>
            <a:chOff x="6741217" y="1853584"/>
            <a:chExt cx="5141625" cy="4482454"/>
          </a:xfrm>
        </p:grpSpPr>
        <p:sp>
          <p:nvSpPr>
            <p:cNvPr id="6" name="Rectangle: Rounded Corners 5">
              <a:extLst>
                <a:ext uri="{FF2B5EF4-FFF2-40B4-BE49-F238E27FC236}">
                  <a16:creationId xmlns:a16="http://schemas.microsoft.com/office/drawing/2014/main" id="{8832ADE8-126A-4F74-AE9E-A5E49F047E8A}"/>
                </a:ext>
              </a:extLst>
            </p:cNvPr>
            <p:cNvSpPr/>
            <p:nvPr/>
          </p:nvSpPr>
          <p:spPr>
            <a:xfrm>
              <a:off x="6741217" y="5604518"/>
              <a:ext cx="5141625" cy="731520"/>
            </a:xfrm>
            <a:prstGeom prst="rect">
              <a:avLst/>
            </a:prstGeom>
            <a:solidFill>
              <a:schemeClr val="bg2">
                <a:lumMod val="50000"/>
                <a:alpha val="9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2800" dirty="0">
                  <a:solidFill>
                    <a:schemeClr val="bg1"/>
                  </a:solidFill>
                  <a:latin typeface="Arial" panose="020B0604020202020204" pitchFamily="34" charset="0"/>
                  <a:cs typeface="Arial" panose="020B0604020202020204" pitchFamily="34" charset="0"/>
                </a:rPr>
                <a:t>Survivor Benefits</a:t>
              </a:r>
            </a:p>
          </p:txBody>
        </p:sp>
        <p:grpSp>
          <p:nvGrpSpPr>
            <p:cNvPr id="17" name="Group 16">
              <a:extLst>
                <a:ext uri="{FF2B5EF4-FFF2-40B4-BE49-F238E27FC236}">
                  <a16:creationId xmlns:a16="http://schemas.microsoft.com/office/drawing/2014/main" id="{F947E059-9907-4254-A505-1B1404E67940}"/>
                </a:ext>
              </a:extLst>
            </p:cNvPr>
            <p:cNvGrpSpPr/>
            <p:nvPr/>
          </p:nvGrpSpPr>
          <p:grpSpPr>
            <a:xfrm>
              <a:off x="7219321" y="1853584"/>
              <a:ext cx="4185418" cy="3371959"/>
              <a:chOff x="7330307" y="1853584"/>
              <a:chExt cx="4185418" cy="3371959"/>
            </a:xfrm>
          </p:grpSpPr>
          <p:pic>
            <p:nvPicPr>
              <p:cNvPr id="2" name="Picture 1">
                <a:extLst>
                  <a:ext uri="{FF2B5EF4-FFF2-40B4-BE49-F238E27FC236}">
                    <a16:creationId xmlns:a16="http://schemas.microsoft.com/office/drawing/2014/main" id="{0B23CE31-7C33-4AB0-B3AD-6A52F9DD029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330307" y="1853584"/>
                <a:ext cx="2547274" cy="3371959"/>
              </a:xfrm>
              <a:prstGeom prst="rect">
                <a:avLst/>
              </a:prstGeom>
              <a:noFill/>
              <a:ln w="12700" cap="sq">
                <a:solidFill>
                  <a:schemeClr val="tx1"/>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Picture 9" descr="Qr code&#10;&#10;Description automatically generated">
                <a:extLst>
                  <a:ext uri="{FF2B5EF4-FFF2-40B4-BE49-F238E27FC236}">
                    <a16:creationId xmlns:a16="http://schemas.microsoft.com/office/drawing/2014/main" id="{0C26413A-B7EE-4ED7-B5DF-1356BDA271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44125" y="2853763"/>
                <a:ext cx="1371600" cy="1371600"/>
              </a:xfrm>
              <a:prstGeom prst="rect">
                <a:avLst/>
              </a:prstGeom>
            </p:spPr>
          </p:pic>
        </p:grpSp>
      </p:grpSp>
    </p:spTree>
    <p:extLst>
      <p:ext uri="{BB962C8B-B14F-4D97-AF65-F5344CB8AC3E}">
        <p14:creationId xmlns:p14="http://schemas.microsoft.com/office/powerpoint/2010/main" val="344729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n laughing at laptop screen">
            <a:extLst>
              <a:ext uri="{FF2B5EF4-FFF2-40B4-BE49-F238E27FC236}">
                <a16:creationId xmlns:a16="http://schemas.microsoft.com/office/drawing/2014/main" id="{C092D71C-F676-0148-A5C8-C234BB16865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6749" t="16613" r="848" b="13845"/>
          <a:stretch/>
        </p:blipFill>
        <p:spPr>
          <a:xfrm>
            <a:off x="-1" y="0"/>
            <a:ext cx="12189215" cy="6857999"/>
          </a:xfrm>
          <a:prstGeom prst="rect">
            <a:avLst/>
          </a:prstGeom>
        </p:spPr>
      </p:pic>
      <p:sp>
        <p:nvSpPr>
          <p:cNvPr id="17" name="Rectangle 16">
            <a:extLst>
              <a:ext uri="{FF2B5EF4-FFF2-40B4-BE49-F238E27FC236}">
                <a16:creationId xmlns:a16="http://schemas.microsoft.com/office/drawing/2014/main" id="{AE44CB1F-31FA-5B4E-BF28-3DB435011D6A}"/>
              </a:ext>
            </a:extLst>
          </p:cNvPr>
          <p:cNvSpPr/>
          <p:nvPr/>
        </p:nvSpPr>
        <p:spPr>
          <a:xfrm>
            <a:off x="6997336" y="1"/>
            <a:ext cx="5199993" cy="6857999"/>
          </a:xfrm>
          <a:prstGeom prst="rect">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nsion 2 logo">
            <a:extLst>
              <a:ext uri="{FF2B5EF4-FFF2-40B4-BE49-F238E27FC236}">
                <a16:creationId xmlns:a16="http://schemas.microsoft.com/office/drawing/2014/main" id="{8D6F71A2-196B-4E45-AFED-C2CB8C8CDEE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0204" y="98405"/>
            <a:ext cx="4331614" cy="2165807"/>
          </a:xfrm>
          <a:prstGeom prst="rect">
            <a:avLst/>
          </a:prstGeom>
        </p:spPr>
      </p:pic>
      <p:pic>
        <p:nvPicPr>
          <p:cNvPr id="4" name="Graphic 3" descr="Laptop">
            <a:extLst>
              <a:ext uri="{FF2B5EF4-FFF2-40B4-BE49-F238E27FC236}">
                <a16:creationId xmlns:a16="http://schemas.microsoft.com/office/drawing/2014/main" id="{A162A549-93BE-4AD1-99C0-877510612D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2354" y="5571412"/>
            <a:ext cx="1032424" cy="1032424"/>
          </a:xfrm>
          <a:prstGeom prst="rect">
            <a:avLst/>
          </a:prstGeom>
        </p:spPr>
      </p:pic>
      <p:pic>
        <p:nvPicPr>
          <p:cNvPr id="6" name="Graphic 5" descr="Call center">
            <a:extLst>
              <a:ext uri="{FF2B5EF4-FFF2-40B4-BE49-F238E27FC236}">
                <a16:creationId xmlns:a16="http://schemas.microsoft.com/office/drawing/2014/main" id="{FC494812-1DC4-42DD-A28E-40B0399852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7436" y="4583016"/>
            <a:ext cx="1093573" cy="1093573"/>
          </a:xfrm>
          <a:prstGeom prst="rect">
            <a:avLst/>
          </a:prstGeom>
        </p:spPr>
      </p:pic>
      <p:sp>
        <p:nvSpPr>
          <p:cNvPr id="7" name="TextBox 6">
            <a:extLst>
              <a:ext uri="{FF2B5EF4-FFF2-40B4-BE49-F238E27FC236}">
                <a16:creationId xmlns:a16="http://schemas.microsoft.com/office/drawing/2014/main" id="{26607409-06BD-4315-80CA-66C2E9B4B4B4}"/>
              </a:ext>
            </a:extLst>
          </p:cNvPr>
          <p:cNvSpPr txBox="1"/>
          <p:nvPr/>
        </p:nvSpPr>
        <p:spPr>
          <a:xfrm>
            <a:off x="8275927" y="4791248"/>
            <a:ext cx="379893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888-394-2060</a:t>
            </a:r>
          </a:p>
        </p:txBody>
      </p:sp>
      <p:sp>
        <p:nvSpPr>
          <p:cNvPr id="9" name="TextBox 8">
            <a:extLst>
              <a:ext uri="{FF2B5EF4-FFF2-40B4-BE49-F238E27FC236}">
                <a16:creationId xmlns:a16="http://schemas.microsoft.com/office/drawing/2014/main" id="{A0E96334-72E8-446D-8A93-775FC3C6A626}"/>
              </a:ext>
            </a:extLst>
          </p:cNvPr>
          <p:cNvSpPr txBox="1"/>
          <p:nvPr/>
        </p:nvSpPr>
        <p:spPr>
          <a:xfrm>
            <a:off x="8275927" y="5764940"/>
            <a:ext cx="354930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Pension2.com</a:t>
            </a:r>
          </a:p>
        </p:txBody>
      </p:sp>
      <p:sp>
        <p:nvSpPr>
          <p:cNvPr id="11" name="Rectangle 7">
            <a:extLst>
              <a:ext uri="{FF2B5EF4-FFF2-40B4-BE49-F238E27FC236}">
                <a16:creationId xmlns:a16="http://schemas.microsoft.com/office/drawing/2014/main" id="{5534403B-35C3-4FD8-857E-4BAB4FD5639B}"/>
              </a:ext>
            </a:extLst>
          </p:cNvPr>
          <p:cNvSpPr>
            <a:spLocks noChangeArrowheads="1"/>
          </p:cNvSpPr>
          <p:nvPr/>
        </p:nvSpPr>
        <p:spPr bwMode="auto">
          <a:xfrm>
            <a:off x="7488542" y="2350350"/>
            <a:ext cx="4535818" cy="243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Tax-deferred retirement savings</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Low cost</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Flexible investment options</a:t>
            </a:r>
          </a:p>
          <a:p>
            <a:pPr marL="342900" marR="0" lvl="0" indent="-342900" algn="l" defTabSz="914400" rtl="0" eaLnBrk="1" fontAlgn="auto" latinLnBrk="0" hangingPunct="1">
              <a:lnSpc>
                <a:spcPct val="150000"/>
              </a:lnSpc>
              <a:spcBef>
                <a:spcPct val="0"/>
              </a:spcBef>
              <a:spcAft>
                <a:spcPts val="0"/>
              </a:spcAft>
              <a:buClrTx/>
              <a:buSzTx/>
              <a:buFont typeface="Arial" charset="0"/>
              <a:buChar char="•"/>
              <a:tabLst/>
              <a:defRPr/>
            </a:pPr>
            <a:r>
              <a:rPr lang="en-US" altLang="en-US" sz="2000" dirty="0">
                <a:solidFill>
                  <a:prstClr val="black">
                    <a:lumMod val="75000"/>
                    <a:lumOff val="25000"/>
                  </a:prstClr>
                </a:solidFill>
                <a:latin typeface="Arial" panose="020B0604020202020204" pitchFamily="34" charset="0"/>
                <a:cs typeface="Arial" panose="020B0604020202020204" pitchFamily="34" charset="0"/>
              </a:rPr>
              <a:t>Friendly support team</a:t>
            </a: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 typeface="Arial" charset="0"/>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itchFamily="34" charset="-128"/>
              <a:cs typeface="+mn-cs"/>
            </a:endParaRPr>
          </a:p>
        </p:txBody>
      </p:sp>
    </p:spTree>
    <p:custDataLst>
      <p:tags r:id="rId1"/>
    </p:custDataLst>
    <p:extLst>
      <p:ext uri="{BB962C8B-B14F-4D97-AF65-F5344CB8AC3E}">
        <p14:creationId xmlns:p14="http://schemas.microsoft.com/office/powerpoint/2010/main" val="2191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CDB6BA-FE4B-48E9-B6C2-B47B7E96C439}"/>
              </a:ext>
            </a:extLst>
          </p:cNvPr>
          <p:cNvSpPr/>
          <p:nvPr/>
        </p:nvSpPr>
        <p:spPr>
          <a:xfrm>
            <a:off x="1295400" y="2743200"/>
            <a:ext cx="9601200" cy="1906292"/>
          </a:xfrm>
          <a:prstGeom prst="roundRect">
            <a:avLst/>
          </a:prstGeom>
          <a:solidFill>
            <a:srgbClr val="9DD6C5">
              <a:alpha val="55000"/>
            </a:srgbClr>
          </a:solidFill>
          <a:ln w="50800" cmpd="dbl">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chemeClr val="tx1"/>
                </a:solidFill>
                <a:latin typeface="Arial" panose="020B0604020202020204" pitchFamily="34" charset="0"/>
                <a:cs typeface="Arial" panose="020B0604020202020204" pitchFamily="34" charset="0"/>
              </a:rPr>
              <a:t>Survivor benefits</a:t>
            </a:r>
          </a:p>
        </p:txBody>
      </p:sp>
      <p:sp>
        <p:nvSpPr>
          <p:cNvPr id="2" name="TextBox 1">
            <a:extLst>
              <a:ext uri="{FF2B5EF4-FFF2-40B4-BE49-F238E27FC236}">
                <a16:creationId xmlns:a16="http://schemas.microsoft.com/office/drawing/2014/main" id="{354C12F3-314B-4368-71FE-96E5B1E259F7}"/>
              </a:ext>
            </a:extLst>
          </p:cNvPr>
          <p:cNvSpPr txBox="1"/>
          <p:nvPr/>
        </p:nvSpPr>
        <p:spPr>
          <a:xfrm>
            <a:off x="2187416" y="3771585"/>
            <a:ext cx="7817168"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if death occurs prior to retirement</a:t>
            </a:r>
          </a:p>
        </p:txBody>
      </p:sp>
    </p:spTree>
    <p:extLst>
      <p:ext uri="{BB962C8B-B14F-4D97-AF65-F5344CB8AC3E}">
        <p14:creationId xmlns:p14="http://schemas.microsoft.com/office/powerpoint/2010/main" val="5352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F60B76-737E-7AC8-DD7A-3FF017176577}"/>
              </a:ext>
            </a:extLst>
          </p:cNvPr>
          <p:cNvSpPr/>
          <p:nvPr/>
        </p:nvSpPr>
        <p:spPr>
          <a:xfrm>
            <a:off x="0" y="-1"/>
            <a:ext cx="3053166" cy="6858000"/>
          </a:xfrm>
          <a:prstGeom prst="rect">
            <a:avLst/>
          </a:prstGeom>
          <a:solidFill>
            <a:srgbClr val="D7DF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oman using laptop">
            <a:extLst>
              <a:ext uri="{FF2B5EF4-FFF2-40B4-BE49-F238E27FC236}">
                <a16:creationId xmlns:a16="http://schemas.microsoft.com/office/drawing/2014/main" id="{B268B3D1-AB05-91A9-A330-33BDF76A0ED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7815" r="11952" b="7835"/>
          <a:stretch/>
        </p:blipFill>
        <p:spPr>
          <a:xfrm>
            <a:off x="1459218" y="0"/>
            <a:ext cx="10732782" cy="6858000"/>
          </a:xfrm>
          <a:prstGeom prst="rect">
            <a:avLst/>
          </a:prstGeom>
        </p:spPr>
      </p:pic>
      <p:sp>
        <p:nvSpPr>
          <p:cNvPr id="3" name="Rectangle 2">
            <a:extLst>
              <a:ext uri="{FF2B5EF4-FFF2-40B4-BE49-F238E27FC236}">
                <a16:creationId xmlns:a16="http://schemas.microsoft.com/office/drawing/2014/main" id="{A3F6652E-4AF4-7142-907C-5469331C493C}"/>
              </a:ext>
            </a:extLst>
          </p:cNvPr>
          <p:cNvSpPr/>
          <p:nvPr/>
        </p:nvSpPr>
        <p:spPr>
          <a:xfrm>
            <a:off x="0" y="0"/>
            <a:ext cx="5872223" cy="6858001"/>
          </a:xfrm>
          <a:prstGeom prst="rect">
            <a:avLst/>
          </a:prstGeom>
          <a:solidFill>
            <a:srgbClr val="AADBCC">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AC63FA0-3A9F-3547-86B9-57794135F484}"/>
              </a:ext>
            </a:extLst>
          </p:cNvPr>
          <p:cNvSpPr/>
          <p:nvPr/>
        </p:nvSpPr>
        <p:spPr>
          <a:xfrm>
            <a:off x="514623" y="1706340"/>
            <a:ext cx="4922081" cy="4524315"/>
          </a:xfrm>
          <a:prstGeom prst="rect">
            <a:avLst/>
          </a:prstGeom>
          <a:noFill/>
          <a:ln>
            <a:noFill/>
          </a:ln>
          <a:effectLst>
            <a:outerShdw blurRad="50800" dist="50800" dir="5400000" sx="60000" sy="60000" algn="ctr" rotWithShape="0">
              <a:srgbClr val="000000">
                <a:alpha val="35000"/>
              </a:srgbClr>
            </a:outerShdw>
          </a:effectLst>
        </p:spPr>
        <p:style>
          <a:lnRef idx="0">
            <a:scrgbClr r="0" g="0" b="0"/>
          </a:lnRef>
          <a:fillRef idx="0">
            <a:scrgbClr r="0" g="0" b="0"/>
          </a:fillRef>
          <a:effectRef idx="0">
            <a:scrgbClr r="0" g="0" b="0"/>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Create your </a:t>
            </a:r>
            <a:r>
              <a:rPr kumimoji="0" lang="en-US" sz="240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myCalSTRS</a:t>
            </a: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account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your CalSTRS </a:t>
            </a:r>
            <a:r>
              <a:rPr kumimoji="0" lang="en-US" sz="240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Retirement Progress Report </a:t>
            </a: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annually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Subscribe to CalSTRS’ </a:t>
            </a:r>
            <a:b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online newsletter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Verify your one-time death benefit information is current</a:t>
            </a:r>
          </a:p>
        </p:txBody>
      </p:sp>
      <p:sp>
        <p:nvSpPr>
          <p:cNvPr id="4" name="Title 3">
            <a:extLst>
              <a:ext uri="{FF2B5EF4-FFF2-40B4-BE49-F238E27FC236}">
                <a16:creationId xmlns:a16="http://schemas.microsoft.com/office/drawing/2014/main" id="{63C5A5DA-168D-184C-BD09-AAA690B035E5}"/>
              </a:ext>
            </a:extLst>
          </p:cNvPr>
          <p:cNvSpPr>
            <a:spLocks noGrp="1"/>
          </p:cNvSpPr>
          <p:nvPr>
            <p:ph type="title"/>
          </p:nvPr>
        </p:nvSpPr>
        <p:spPr>
          <a:xfrm>
            <a:off x="194685" y="614663"/>
            <a:ext cx="5508471" cy="696919"/>
          </a:xfrm>
        </p:spPr>
        <p:txBody>
          <a:bodyPr>
            <a:normAutofit/>
          </a:bodyPr>
          <a:lstStyle/>
          <a:p>
            <a:r>
              <a:rPr lang="en-US" sz="3800" b="1" dirty="0">
                <a:effectLst>
                  <a:outerShdw blurRad="50800" dist="50800" dir="5400000" algn="ctr" rotWithShape="0">
                    <a:srgbClr val="000000">
                      <a:alpha val="20000"/>
                    </a:srgbClr>
                  </a:outerShdw>
                </a:effectLst>
                <a:latin typeface="Arial" panose="020B0604020202020204" pitchFamily="34" charset="0"/>
                <a:cs typeface="Arial" panose="020B0604020202020204" pitchFamily="34" charset="0"/>
              </a:rPr>
              <a:t>Be your own advocate</a:t>
            </a:r>
            <a:endParaRPr lang="en-US" sz="3800" dirty="0"/>
          </a:p>
        </p:txBody>
      </p:sp>
    </p:spTree>
    <p:custDataLst>
      <p:tags r:id="rId1"/>
    </p:custDataLst>
    <p:extLst>
      <p:ext uri="{BB962C8B-B14F-4D97-AF65-F5344CB8AC3E}">
        <p14:creationId xmlns:p14="http://schemas.microsoft.com/office/powerpoint/2010/main" val="365937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7">
            <a:extLst>
              <a:ext uri="{FF2B5EF4-FFF2-40B4-BE49-F238E27FC236}">
                <a16:creationId xmlns:a16="http://schemas.microsoft.com/office/drawing/2014/main" id="{B1C103A8-616C-4C7C-B794-29A5ECA256D1}"/>
              </a:ext>
            </a:extLst>
          </p:cNvPr>
          <p:cNvSpPr txBox="1">
            <a:spLocks/>
          </p:cNvSpPr>
          <p:nvPr/>
        </p:nvSpPr>
        <p:spPr>
          <a:xfrm>
            <a:off x="730446" y="574772"/>
            <a:ext cx="10474325" cy="8072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Next steps</a:t>
            </a:r>
          </a:p>
        </p:txBody>
      </p:sp>
      <p:sp>
        <p:nvSpPr>
          <p:cNvPr id="14" name="Rectangle: Rounded Corners 13">
            <a:extLst>
              <a:ext uri="{FF2B5EF4-FFF2-40B4-BE49-F238E27FC236}">
                <a16:creationId xmlns:a16="http://schemas.microsoft.com/office/drawing/2014/main" id="{29A6085A-4A0F-48E4-8FE2-12D7E8ABC8E3}"/>
              </a:ext>
            </a:extLst>
          </p:cNvPr>
          <p:cNvSpPr/>
          <p:nvPr/>
        </p:nvSpPr>
        <p:spPr>
          <a:xfrm>
            <a:off x="1112519" y="5366701"/>
            <a:ext cx="10333245"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Review and update your one-time death benefit recipient</a:t>
            </a:r>
          </a:p>
        </p:txBody>
      </p:sp>
      <p:sp>
        <p:nvSpPr>
          <p:cNvPr id="15" name="Rectangle: Rounded Corners 14">
            <a:extLst>
              <a:ext uri="{FF2B5EF4-FFF2-40B4-BE49-F238E27FC236}">
                <a16:creationId xmlns:a16="http://schemas.microsoft.com/office/drawing/2014/main" id="{7E4A961E-AC65-40B1-AC76-D53D3BBB8904}"/>
              </a:ext>
            </a:extLst>
          </p:cNvPr>
          <p:cNvSpPr/>
          <p:nvPr/>
        </p:nvSpPr>
        <p:spPr>
          <a:xfrm>
            <a:off x="1112520" y="1979227"/>
            <a:ext cx="10333246"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Visit </a:t>
            </a:r>
            <a:r>
              <a:rPr lang="en-US" sz="2800" b="1" dirty="0">
                <a:solidFill>
                  <a:schemeClr val="tx1"/>
                </a:solidFill>
                <a:latin typeface="Arial" panose="020B0604020202020204" pitchFamily="34" charset="0"/>
                <a:cs typeface="Arial" panose="020B0604020202020204" pitchFamily="34" charset="0"/>
              </a:rPr>
              <a:t>CalSTRS.com/calculators </a:t>
            </a:r>
            <a:r>
              <a:rPr lang="en-US" sz="2800" dirty="0">
                <a:solidFill>
                  <a:schemeClr val="tx1"/>
                </a:solidFill>
                <a:latin typeface="Arial" panose="020B0604020202020204" pitchFamily="34" charset="0"/>
                <a:cs typeface="Arial" panose="020B0604020202020204" pitchFamily="34" charset="0"/>
              </a:rPr>
              <a:t>to estimate your benefit</a:t>
            </a:r>
          </a:p>
        </p:txBody>
      </p:sp>
      <p:sp>
        <p:nvSpPr>
          <p:cNvPr id="16" name="Rectangle: Rounded Corners 15">
            <a:extLst>
              <a:ext uri="{FF2B5EF4-FFF2-40B4-BE49-F238E27FC236}">
                <a16:creationId xmlns:a16="http://schemas.microsoft.com/office/drawing/2014/main" id="{56C0C982-3CF3-4391-BA64-BB22D9A43790}"/>
              </a:ext>
            </a:extLst>
          </p:cNvPr>
          <p:cNvSpPr/>
          <p:nvPr/>
        </p:nvSpPr>
        <p:spPr>
          <a:xfrm>
            <a:off x="1112520" y="3108385"/>
            <a:ext cx="10333246"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Talk to a financial advisor</a:t>
            </a:r>
          </a:p>
        </p:txBody>
      </p:sp>
      <p:sp>
        <p:nvSpPr>
          <p:cNvPr id="17" name="Rectangle: Rounded Corners 16">
            <a:extLst>
              <a:ext uri="{FF2B5EF4-FFF2-40B4-BE49-F238E27FC236}">
                <a16:creationId xmlns:a16="http://schemas.microsoft.com/office/drawing/2014/main" id="{08AC7EC2-65F9-436F-AD39-70A073D2E237}"/>
              </a:ext>
            </a:extLst>
          </p:cNvPr>
          <p:cNvSpPr/>
          <p:nvPr/>
        </p:nvSpPr>
        <p:spPr>
          <a:xfrm>
            <a:off x="1112520" y="4237543"/>
            <a:ext cx="10333246"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Submit the forms to elect an option</a:t>
            </a:r>
          </a:p>
        </p:txBody>
      </p:sp>
    </p:spTree>
    <p:extLst>
      <p:ext uri="{BB962C8B-B14F-4D97-AF65-F5344CB8AC3E}">
        <p14:creationId xmlns:p14="http://schemas.microsoft.com/office/powerpoint/2010/main" val="2949019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10D076-8A5A-4C29-B66F-7AEEBE63A4D8}"/>
              </a:ext>
            </a:extLst>
          </p:cNvPr>
          <p:cNvSpPr/>
          <p:nvPr/>
        </p:nvSpPr>
        <p:spPr>
          <a:xfrm>
            <a:off x="571733" y="3661563"/>
            <a:ext cx="2686979" cy="2926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CalSTRS.com</a:t>
            </a:r>
            <a:endParaRPr kumimoji="0" lang="en-US" sz="2400" b="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my</a:t>
            </a:r>
            <a:r>
              <a:rPr kumimoji="0" lang="en-US" sz="24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CalSTRS</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Retirement Progress Report</a:t>
            </a:r>
          </a:p>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73D23EFE-425D-4DD7-A9FB-B7670D37762D}"/>
              </a:ext>
            </a:extLst>
          </p:cNvPr>
          <p:cNvSpPr/>
          <p:nvPr/>
        </p:nvSpPr>
        <p:spPr>
          <a:xfrm>
            <a:off x="6642539" y="3620290"/>
            <a:ext cx="5132184" cy="1511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Financial Awareness Series</a:t>
            </a:r>
          </a:p>
          <a:p>
            <a:pPr marL="685800" marR="0" lvl="1" indent="-2286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Save for Your Future</a:t>
            </a:r>
          </a:p>
          <a:p>
            <a:pPr marL="688975" marR="0" lvl="1" indent="-23177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Plan for Your Future</a:t>
            </a:r>
          </a:p>
          <a:p>
            <a:pPr marL="688975" marR="0" lvl="1" indent="-231775"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Protect Your Future</a:t>
            </a:r>
          </a:p>
        </p:txBody>
      </p:sp>
      <p:sp>
        <p:nvSpPr>
          <p:cNvPr id="10" name="Rectangle 9">
            <a:extLst>
              <a:ext uri="{FF2B5EF4-FFF2-40B4-BE49-F238E27FC236}">
                <a16:creationId xmlns:a16="http://schemas.microsoft.com/office/drawing/2014/main" id="{921884DA-BD9B-4448-8E6B-79BB900DC921}"/>
              </a:ext>
            </a:extLst>
          </p:cNvPr>
          <p:cNvSpPr/>
          <p:nvPr/>
        </p:nvSpPr>
        <p:spPr>
          <a:xfrm>
            <a:off x="7024704" y="5189528"/>
            <a:ext cx="4750018" cy="1511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CalSTRS.com/workshops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Arial" panose="020B0604020202020204" pitchFamily="34" charset="0"/>
                <a:cs typeface="Arial" panose="020B0604020202020204" pitchFamily="34" charset="0"/>
              </a:rPr>
              <a:t>CalSTRS.com/webinars</a:t>
            </a:r>
            <a:endParaRPr kumimoji="0" lang="en-US" sz="2400" b="1" i="0"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DBCC0AB-471C-4312-BB53-F9B6A30491A7}"/>
              </a:ext>
            </a:extLst>
          </p:cNvPr>
          <p:cNvSpPr/>
          <p:nvPr/>
        </p:nvSpPr>
        <p:spPr>
          <a:xfrm>
            <a:off x="726188" y="2770924"/>
            <a:ext cx="2489725" cy="754998"/>
          </a:xfrm>
          <a:prstGeom prst="rect">
            <a:avLst/>
          </a:prstGeom>
          <a:solidFill>
            <a:srgbClr val="419D81"/>
          </a:solidFill>
          <a:ln>
            <a:solidFill>
              <a:srgbClr val="419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Online resources</a:t>
            </a:r>
          </a:p>
        </p:txBody>
      </p:sp>
      <p:sp>
        <p:nvSpPr>
          <p:cNvPr id="27" name="Rectangle 26">
            <a:extLst>
              <a:ext uri="{FF2B5EF4-FFF2-40B4-BE49-F238E27FC236}">
                <a16:creationId xmlns:a16="http://schemas.microsoft.com/office/drawing/2014/main" id="{BC711AA8-2A06-4CF4-9DC8-813FCC1A4CCA}"/>
              </a:ext>
            </a:extLst>
          </p:cNvPr>
          <p:cNvSpPr/>
          <p:nvPr/>
        </p:nvSpPr>
        <p:spPr>
          <a:xfrm>
            <a:off x="726188" y="2100943"/>
            <a:ext cx="2471597" cy="4470400"/>
          </a:xfrm>
          <a:prstGeom prst="rect">
            <a:avLst/>
          </a:prstGeom>
          <a:noFill/>
          <a:ln w="88900">
            <a:solidFill>
              <a:srgbClr val="419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Connector 24">
            <a:extLst>
              <a:ext uri="{FF2B5EF4-FFF2-40B4-BE49-F238E27FC236}">
                <a16:creationId xmlns:a16="http://schemas.microsoft.com/office/drawing/2014/main" id="{431F4436-C2B6-42AE-AF53-E2386CC1C254}"/>
              </a:ext>
            </a:extLst>
          </p:cNvPr>
          <p:cNvSpPr/>
          <p:nvPr/>
        </p:nvSpPr>
        <p:spPr>
          <a:xfrm>
            <a:off x="1270595" y="1429983"/>
            <a:ext cx="1324160" cy="1324160"/>
          </a:xfrm>
          <a:prstGeom prst="flowChartConnector">
            <a:avLst/>
          </a:prstGeom>
          <a:solidFill>
            <a:srgbClr val="419D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4E2A715-210A-492C-A89F-CB263EB5AFAF}"/>
              </a:ext>
            </a:extLst>
          </p:cNvPr>
          <p:cNvSpPr/>
          <p:nvPr/>
        </p:nvSpPr>
        <p:spPr>
          <a:xfrm>
            <a:off x="3674855" y="3601240"/>
            <a:ext cx="2686979" cy="154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Attend a group session</a:t>
            </a:r>
          </a:p>
        </p:txBody>
      </p:sp>
      <p:sp>
        <p:nvSpPr>
          <p:cNvPr id="29" name="Rectangle 28">
            <a:extLst>
              <a:ext uri="{FF2B5EF4-FFF2-40B4-BE49-F238E27FC236}">
                <a16:creationId xmlns:a16="http://schemas.microsoft.com/office/drawing/2014/main" id="{B4030B43-5C43-4CA0-A5BA-CDC5F77BFF13}"/>
              </a:ext>
            </a:extLst>
          </p:cNvPr>
          <p:cNvSpPr/>
          <p:nvPr/>
        </p:nvSpPr>
        <p:spPr>
          <a:xfrm>
            <a:off x="3768384" y="2770924"/>
            <a:ext cx="2686979" cy="75499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Benefits planning session</a:t>
            </a:r>
          </a:p>
        </p:txBody>
      </p:sp>
      <p:sp>
        <p:nvSpPr>
          <p:cNvPr id="30" name="Rectangle 29">
            <a:extLst>
              <a:ext uri="{FF2B5EF4-FFF2-40B4-BE49-F238E27FC236}">
                <a16:creationId xmlns:a16="http://schemas.microsoft.com/office/drawing/2014/main" id="{8E9569F9-7B9C-469A-9DF0-4F3C955DDB7D}"/>
              </a:ext>
            </a:extLst>
          </p:cNvPr>
          <p:cNvSpPr/>
          <p:nvPr/>
        </p:nvSpPr>
        <p:spPr>
          <a:xfrm>
            <a:off x="3786513" y="2100943"/>
            <a:ext cx="2668850" cy="4470400"/>
          </a:xfrm>
          <a:prstGeom prst="rect">
            <a:avLst/>
          </a:prstGeom>
          <a:noFill/>
          <a:ln w="889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D23FB6F-D6D3-4BB4-B79D-CD011BC02879}"/>
              </a:ext>
            </a:extLst>
          </p:cNvPr>
          <p:cNvSpPr/>
          <p:nvPr/>
        </p:nvSpPr>
        <p:spPr>
          <a:xfrm>
            <a:off x="7044090" y="2721032"/>
            <a:ext cx="4770824" cy="754998"/>
          </a:xfrm>
          <a:prstGeom prst="rect">
            <a:avLst/>
          </a:prstGeom>
          <a:solidFill>
            <a:schemeClr val="tx1"/>
          </a:solidFill>
          <a:ln>
            <a:solidFill>
              <a:srgbClr val="DCC2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uLnTx/>
                <a:uFillTx/>
                <a:latin typeface="Arial" panose="020B0604020202020204" pitchFamily="34" charset="0"/>
                <a:ea typeface="+mn-ea"/>
                <a:cs typeface="Arial" panose="020B0604020202020204" pitchFamily="34" charset="0"/>
              </a:rPr>
              <a:t>Attend a workshop or webinar</a:t>
            </a:r>
          </a:p>
        </p:txBody>
      </p:sp>
      <p:sp>
        <p:nvSpPr>
          <p:cNvPr id="36" name="Rectangle 35">
            <a:extLst>
              <a:ext uri="{FF2B5EF4-FFF2-40B4-BE49-F238E27FC236}">
                <a16:creationId xmlns:a16="http://schemas.microsoft.com/office/drawing/2014/main" id="{5FB5F0B7-6526-4459-92A8-E82E989EFA61}"/>
              </a:ext>
            </a:extLst>
          </p:cNvPr>
          <p:cNvSpPr/>
          <p:nvPr/>
        </p:nvSpPr>
        <p:spPr>
          <a:xfrm>
            <a:off x="7044090" y="2051051"/>
            <a:ext cx="4770824" cy="4470400"/>
          </a:xfrm>
          <a:prstGeom prst="rect">
            <a:avLst/>
          </a:prstGeom>
          <a:noFill/>
          <a:ln w="952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lowchart: Connector 31">
            <a:extLst>
              <a:ext uri="{FF2B5EF4-FFF2-40B4-BE49-F238E27FC236}">
                <a16:creationId xmlns:a16="http://schemas.microsoft.com/office/drawing/2014/main" id="{F116DEFF-23D6-4DEC-B79A-3050E007D8EE}"/>
              </a:ext>
            </a:extLst>
          </p:cNvPr>
          <p:cNvSpPr/>
          <p:nvPr/>
        </p:nvSpPr>
        <p:spPr>
          <a:xfrm>
            <a:off x="4436973" y="1429983"/>
            <a:ext cx="1324160" cy="13241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Connector 37">
            <a:extLst>
              <a:ext uri="{FF2B5EF4-FFF2-40B4-BE49-F238E27FC236}">
                <a16:creationId xmlns:a16="http://schemas.microsoft.com/office/drawing/2014/main" id="{5D01136C-0F97-4102-A879-D87080E171D5}"/>
              </a:ext>
            </a:extLst>
          </p:cNvPr>
          <p:cNvSpPr/>
          <p:nvPr/>
        </p:nvSpPr>
        <p:spPr>
          <a:xfrm>
            <a:off x="8784111" y="1380091"/>
            <a:ext cx="1324160" cy="1324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Graphic 22" descr="Laptop">
            <a:extLst>
              <a:ext uri="{FF2B5EF4-FFF2-40B4-BE49-F238E27FC236}">
                <a16:creationId xmlns:a16="http://schemas.microsoft.com/office/drawing/2014/main" id="{3CA539D1-5D6B-4E45-9931-E0449B084A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62129" y="1512521"/>
            <a:ext cx="1032424" cy="1032424"/>
          </a:xfrm>
          <a:prstGeom prst="rect">
            <a:avLst/>
          </a:prstGeom>
          <a:effectLst/>
        </p:spPr>
      </p:pic>
      <p:pic>
        <p:nvPicPr>
          <p:cNvPr id="24" name="Graphic 23" descr="Call center">
            <a:extLst>
              <a:ext uri="{FF2B5EF4-FFF2-40B4-BE49-F238E27FC236}">
                <a16:creationId xmlns:a16="http://schemas.microsoft.com/office/drawing/2014/main" id="{A6F27753-55D3-164F-91D5-97762DAC16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61292" y="1491492"/>
            <a:ext cx="1093573" cy="1093573"/>
          </a:xfrm>
          <a:prstGeom prst="rect">
            <a:avLst/>
          </a:prstGeom>
        </p:spPr>
      </p:pic>
      <p:pic>
        <p:nvPicPr>
          <p:cNvPr id="31" name="Picture 30">
            <a:extLst>
              <a:ext uri="{FF2B5EF4-FFF2-40B4-BE49-F238E27FC236}">
                <a16:creationId xmlns:a16="http://schemas.microsoft.com/office/drawing/2014/main" id="{EF5C9618-3547-E242-91BB-F5181A30739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6203" y="1322805"/>
            <a:ext cx="1613095" cy="1448119"/>
          </a:xfrm>
          <a:prstGeom prst="rect">
            <a:avLst/>
          </a:prstGeom>
          <a:noFill/>
          <a:effectLst/>
        </p:spPr>
      </p:pic>
      <p:sp>
        <p:nvSpPr>
          <p:cNvPr id="21" name="Title 17">
            <a:extLst>
              <a:ext uri="{FF2B5EF4-FFF2-40B4-BE49-F238E27FC236}">
                <a16:creationId xmlns:a16="http://schemas.microsoft.com/office/drawing/2014/main" id="{E8C32277-36BE-4B51-97AB-C3B568E870D1}"/>
              </a:ext>
            </a:extLst>
          </p:cNvPr>
          <p:cNvSpPr txBox="1">
            <a:spLocks/>
          </p:cNvSpPr>
          <p:nvPr/>
        </p:nvSpPr>
        <p:spPr>
          <a:xfrm>
            <a:off x="730446" y="574772"/>
            <a:ext cx="10474325" cy="807273"/>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b="1" dirty="0">
                <a:effectLst>
                  <a:outerShdw blurRad="38100" dist="38100" dir="2700000" algn="tl">
                    <a:srgbClr val="000000">
                      <a:alpha val="43137"/>
                    </a:srgbClr>
                  </a:outerShdw>
                </a:effectLst>
              </a:rPr>
              <a:t>For more information</a:t>
            </a:r>
          </a:p>
        </p:txBody>
      </p:sp>
    </p:spTree>
    <p:custDataLst>
      <p:tags r:id="rId1"/>
    </p:custDataLst>
    <p:extLst>
      <p:ext uri="{BB962C8B-B14F-4D97-AF65-F5344CB8AC3E}">
        <p14:creationId xmlns:p14="http://schemas.microsoft.com/office/powerpoint/2010/main" val="82326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question mark on a hardwood floor against a wall">
            <a:extLst>
              <a:ext uri="{FF2B5EF4-FFF2-40B4-BE49-F238E27FC236}">
                <a16:creationId xmlns:a16="http://schemas.microsoft.com/office/drawing/2014/main" id="{CBC7E2DD-EC9C-334E-BFFC-1A34C14F115F}"/>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l="770" t="1262" r="17098" b="4702"/>
          <a:stretch/>
        </p:blipFill>
        <p:spPr>
          <a:xfrm>
            <a:off x="1" y="-1"/>
            <a:ext cx="12192000" cy="6858001"/>
          </a:xfrm>
          <a:prstGeom prst="rect">
            <a:avLst/>
          </a:prstGeom>
        </p:spPr>
      </p:pic>
      <p:sp>
        <p:nvSpPr>
          <p:cNvPr id="15" name="Rectangle 14">
            <a:extLst>
              <a:ext uri="{FF2B5EF4-FFF2-40B4-BE49-F238E27FC236}">
                <a16:creationId xmlns:a16="http://schemas.microsoft.com/office/drawing/2014/main" id="{2ADE5752-32E8-434E-BDDA-6ED238E361AB}"/>
              </a:ext>
            </a:extLst>
          </p:cNvPr>
          <p:cNvSpPr/>
          <p:nvPr/>
        </p:nvSpPr>
        <p:spPr>
          <a:xfrm>
            <a:off x="6096001" y="0"/>
            <a:ext cx="6095999" cy="6858000"/>
          </a:xfrm>
          <a:prstGeom prst="rect">
            <a:avLst/>
          </a:prstGeom>
          <a:solidFill>
            <a:srgbClr val="9DD6C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F87A4ED5-08EE-FB47-8F26-60538E750EBC}"/>
              </a:ext>
            </a:extLst>
          </p:cNvPr>
          <p:cNvGrpSpPr/>
          <p:nvPr/>
        </p:nvGrpSpPr>
        <p:grpSpPr>
          <a:xfrm>
            <a:off x="6379971" y="1742909"/>
            <a:ext cx="5528058" cy="1407214"/>
            <a:chOff x="918320" y="3684107"/>
            <a:chExt cx="5528058" cy="1407214"/>
          </a:xfrm>
        </p:grpSpPr>
        <p:pic>
          <p:nvPicPr>
            <p:cNvPr id="23" name="Picture 22">
              <a:extLst>
                <a:ext uri="{FF2B5EF4-FFF2-40B4-BE49-F238E27FC236}">
                  <a16:creationId xmlns:a16="http://schemas.microsoft.com/office/drawing/2014/main" id="{03C95E11-0FBE-D843-887E-153B15447CD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320" y="3684107"/>
              <a:ext cx="1391215" cy="1248931"/>
            </a:xfrm>
            <a:prstGeom prst="rect">
              <a:avLst/>
            </a:prstGeom>
            <a:effectLst/>
          </p:spPr>
        </p:pic>
        <p:sp>
          <p:nvSpPr>
            <p:cNvPr id="5" name="TextBox 4">
              <a:extLst>
                <a:ext uri="{FF2B5EF4-FFF2-40B4-BE49-F238E27FC236}">
                  <a16:creationId xmlns:a16="http://schemas.microsoft.com/office/drawing/2014/main" id="{B736DA30-64F5-49C4-AD7F-D52ADDC372F5}"/>
                </a:ext>
              </a:extLst>
            </p:cNvPr>
            <p:cNvSpPr txBox="1"/>
            <p:nvPr/>
          </p:nvSpPr>
          <p:spPr>
            <a:xfrm>
              <a:off x="2146976" y="3921770"/>
              <a:ext cx="429940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CalSTRS.com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uLnTx/>
                  <a:uFillTx/>
                  <a:latin typeface="Arial" panose="020B0604020202020204" pitchFamily="34" charset="0"/>
                  <a:ea typeface="+mn-ea"/>
                  <a:cs typeface="Arial" panose="020B0604020202020204" pitchFamily="34" charset="0"/>
                </a:rPr>
                <a:t>my</a:t>
              </a:r>
              <a:r>
                <a:rPr kumimoji="0" lang="en-US" sz="3200" b="1"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CalSTRS</a:t>
              </a:r>
            </a:p>
          </p:txBody>
        </p:sp>
      </p:grpSp>
      <p:grpSp>
        <p:nvGrpSpPr>
          <p:cNvPr id="7" name="Group 6">
            <a:extLst>
              <a:ext uri="{FF2B5EF4-FFF2-40B4-BE49-F238E27FC236}">
                <a16:creationId xmlns:a16="http://schemas.microsoft.com/office/drawing/2014/main" id="{CFCDAF62-A289-514A-9AEC-A0FDED64927B}"/>
              </a:ext>
            </a:extLst>
          </p:cNvPr>
          <p:cNvGrpSpPr/>
          <p:nvPr/>
        </p:nvGrpSpPr>
        <p:grpSpPr>
          <a:xfrm>
            <a:off x="6379971" y="3935942"/>
            <a:ext cx="6275310" cy="2267356"/>
            <a:chOff x="5916690" y="4508177"/>
            <a:chExt cx="6275310" cy="2267356"/>
          </a:xfrm>
        </p:grpSpPr>
        <p:pic>
          <p:nvPicPr>
            <p:cNvPr id="20" name="Picture 19">
              <a:extLst>
                <a:ext uri="{FF2B5EF4-FFF2-40B4-BE49-F238E27FC236}">
                  <a16:creationId xmlns:a16="http://schemas.microsoft.com/office/drawing/2014/main" id="{1941B220-5B7B-B441-AEFB-527475CE297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690" y="4508177"/>
              <a:ext cx="1391215" cy="1245666"/>
            </a:xfrm>
            <a:prstGeom prst="rect">
              <a:avLst/>
            </a:prstGeom>
            <a:effectLst/>
          </p:spPr>
        </p:pic>
        <p:sp>
          <p:nvSpPr>
            <p:cNvPr id="18" name="TextBox 17">
              <a:extLst>
                <a:ext uri="{FF2B5EF4-FFF2-40B4-BE49-F238E27FC236}">
                  <a16:creationId xmlns:a16="http://schemas.microsoft.com/office/drawing/2014/main" id="{D0B793F6-D0CE-4099-A06C-C5B02AB7DFDA}"/>
                </a:ext>
              </a:extLst>
            </p:cNvPr>
            <p:cNvSpPr txBox="1"/>
            <p:nvPr/>
          </p:nvSpPr>
          <p:spPr>
            <a:xfrm>
              <a:off x="7145346" y="4744208"/>
              <a:ext cx="504665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800-228-5453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*Press 2 for Customer Service.</a:t>
              </a:r>
              <a:endParaRPr kumimoji="0" lang="en-US" sz="2000" b="1" i="0" u="none" strike="noStrike" kern="1200" cap="none" spc="0" normalizeH="0" baseline="0" noProof="0" dirty="0">
                <a:ln>
                  <a:noFill/>
                </a:ln>
                <a:uLnTx/>
                <a:uFillTx/>
                <a:latin typeface="Arial" panose="020B0604020202020204" pitchFamily="34" charset="0"/>
                <a:ea typeface="+mn-ea"/>
                <a:cs typeface="Arial" panose="020B0604020202020204" pitchFamily="34" charset="0"/>
              </a:endParaRPr>
            </a:p>
            <a:p>
              <a:pPr lvl="0">
                <a:defRPr/>
              </a:pPr>
              <a:r>
                <a:rPr lang="en-US" sz="3200" b="1" dirty="0">
                  <a:latin typeface="Arial" panose="020B0604020202020204" pitchFamily="34" charset="0"/>
                  <a:cs typeface="Arial" panose="020B0604020202020204" pitchFamily="34" charset="0"/>
                </a:rPr>
                <a:t>Monday – </a:t>
              </a:r>
              <a:r>
                <a:rPr kumimoji="0" lang="en-US" sz="3200" b="1"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­Friday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uLnTx/>
                  <a:uFillTx/>
                  <a:latin typeface="Arial" panose="020B0604020202020204" pitchFamily="34" charset="0"/>
                  <a:ea typeface="+mn-ea"/>
                  <a:cs typeface="Arial" panose="020B0604020202020204" pitchFamily="34" charset="0"/>
                </a:rPr>
                <a:t>8 a.m. – 5 p.m.</a:t>
              </a:r>
            </a:p>
          </p:txBody>
        </p:sp>
      </p:grpSp>
      <p:sp>
        <p:nvSpPr>
          <p:cNvPr id="16" name="Title 1">
            <a:extLst>
              <a:ext uri="{FF2B5EF4-FFF2-40B4-BE49-F238E27FC236}">
                <a16:creationId xmlns:a16="http://schemas.microsoft.com/office/drawing/2014/main" id="{43FA0B21-8991-A94E-A614-6E3414D83B09}"/>
              </a:ext>
            </a:extLst>
          </p:cNvPr>
          <p:cNvSpPr>
            <a:spLocks noGrp="1"/>
          </p:cNvSpPr>
          <p:nvPr>
            <p:ph type="title" idx="4294967295"/>
          </p:nvPr>
        </p:nvSpPr>
        <p:spPr>
          <a:xfrm>
            <a:off x="6096000" y="456561"/>
            <a:ext cx="6096000" cy="1004600"/>
          </a:xfrm>
          <a:prstGeom prst="rect">
            <a:avLst/>
          </a:prstGeom>
        </p:spPr>
        <p:txBody>
          <a:bodyPr>
            <a:normAutofit/>
          </a:bodyPr>
          <a:lstStyle/>
          <a:p>
            <a:pPr algn="ctr"/>
            <a:r>
              <a:rPr lang="en-US" sz="4800" b="1" dirty="0"/>
              <a:t>Questions?</a:t>
            </a:r>
            <a:endParaRPr lang="en-US" sz="4800" dirty="0"/>
          </a:p>
        </p:txBody>
      </p:sp>
    </p:spTree>
    <p:custDataLst>
      <p:tags r:id="rId1"/>
    </p:custDataLst>
    <p:extLst>
      <p:ext uri="{BB962C8B-B14F-4D97-AF65-F5344CB8AC3E}">
        <p14:creationId xmlns:p14="http://schemas.microsoft.com/office/powerpoint/2010/main" val="168206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0E2D9-B145-4050-84C2-A9A6AC0B8695}"/>
              </a:ext>
            </a:extLst>
          </p:cNvPr>
          <p:cNvSpPr>
            <a:spLocks noGrp="1"/>
          </p:cNvSpPr>
          <p:nvPr>
            <p:ph type="title"/>
          </p:nvPr>
        </p:nvSpPr>
        <p:spPr>
          <a:xfrm>
            <a:off x="735289" y="313933"/>
            <a:ext cx="10515600" cy="1325563"/>
          </a:xfrm>
          <a:prstGeom prst="rect">
            <a:avLst/>
          </a:prstGeo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Determine your coverage type		</a:t>
            </a:r>
          </a:p>
        </p:txBody>
      </p:sp>
      <p:sp>
        <p:nvSpPr>
          <p:cNvPr id="8" name="Rectangle: Rounded Corners 7">
            <a:extLst>
              <a:ext uri="{FF2B5EF4-FFF2-40B4-BE49-F238E27FC236}">
                <a16:creationId xmlns:a16="http://schemas.microsoft.com/office/drawing/2014/main" id="{CC153BB6-AA5C-449A-956C-534379CF4BF7}"/>
              </a:ext>
            </a:extLst>
          </p:cNvPr>
          <p:cNvSpPr/>
          <p:nvPr/>
        </p:nvSpPr>
        <p:spPr>
          <a:xfrm>
            <a:off x="2019300" y="1591628"/>
            <a:ext cx="815340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dirty="0">
                <a:solidFill>
                  <a:schemeClr val="tx1"/>
                </a:solidFill>
                <a:latin typeface="Arial" panose="020B0604020202020204" pitchFamily="34" charset="0"/>
                <a:cs typeface="Arial" panose="020B0604020202020204" pitchFamily="34" charset="0"/>
              </a:rPr>
              <a:t>Coverage A</a:t>
            </a:r>
          </a:p>
        </p:txBody>
      </p:sp>
      <p:sp>
        <p:nvSpPr>
          <p:cNvPr id="9" name="Rectangle: Rounded Corners 8">
            <a:extLst>
              <a:ext uri="{FF2B5EF4-FFF2-40B4-BE49-F238E27FC236}">
                <a16:creationId xmlns:a16="http://schemas.microsoft.com/office/drawing/2014/main" id="{7D8CF8A0-0BD5-4FCC-92A6-DD5DB024BC30}"/>
              </a:ext>
            </a:extLst>
          </p:cNvPr>
          <p:cNvSpPr/>
          <p:nvPr/>
        </p:nvSpPr>
        <p:spPr>
          <a:xfrm>
            <a:off x="2019300" y="3406900"/>
            <a:ext cx="8153400" cy="73152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b="1">
                <a:solidFill>
                  <a:schemeClr val="tx1"/>
                </a:solidFill>
                <a:latin typeface="Arial" panose="020B0604020202020204" pitchFamily="34" charset="0"/>
                <a:cs typeface="Arial" panose="020B0604020202020204" pitchFamily="34" charset="0"/>
              </a:rPr>
              <a:t>Coverage B</a:t>
            </a:r>
            <a:endParaRPr lang="en-US" sz="2800">
              <a:solidFill>
                <a:schemeClr val="tx1"/>
              </a:solidFill>
            </a:endParaRPr>
          </a:p>
        </p:txBody>
      </p:sp>
      <p:sp>
        <p:nvSpPr>
          <p:cNvPr id="10" name="Rectangle: Rounded Corners 9">
            <a:extLst>
              <a:ext uri="{FF2B5EF4-FFF2-40B4-BE49-F238E27FC236}">
                <a16:creationId xmlns:a16="http://schemas.microsoft.com/office/drawing/2014/main" id="{D4A8D4AE-3112-45D4-A98B-85633A970908}"/>
              </a:ext>
            </a:extLst>
          </p:cNvPr>
          <p:cNvSpPr/>
          <p:nvPr/>
        </p:nvSpPr>
        <p:spPr>
          <a:xfrm>
            <a:off x="3086100" y="2499264"/>
            <a:ext cx="70866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Member on or before October 15, 1992</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986728ED-6A80-4EC6-B70D-D4DFE02F4BF4}"/>
              </a:ext>
            </a:extLst>
          </p:cNvPr>
          <p:cNvSpPr/>
          <p:nvPr/>
        </p:nvSpPr>
        <p:spPr>
          <a:xfrm>
            <a:off x="3086100" y="5222171"/>
            <a:ext cx="70866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dirty="0">
                <a:solidFill>
                  <a:schemeClr val="tx1"/>
                </a:solidFill>
                <a:latin typeface="Arial" panose="020B0604020202020204" pitchFamily="34" charset="0"/>
                <a:cs typeface="Arial" panose="020B0604020202020204" pitchFamily="34" charset="0"/>
              </a:rPr>
              <a:t>Elected Coverage B before March 1993</a:t>
            </a:r>
            <a:endParaRPr lang="en-US" sz="2800" dirty="0">
              <a:solidFill>
                <a:schemeClr val="tx1"/>
              </a:solidFill>
            </a:endParaRPr>
          </a:p>
        </p:txBody>
      </p:sp>
      <p:sp>
        <p:nvSpPr>
          <p:cNvPr id="12" name="Rectangle: Rounded Corners 11">
            <a:extLst>
              <a:ext uri="{FF2B5EF4-FFF2-40B4-BE49-F238E27FC236}">
                <a16:creationId xmlns:a16="http://schemas.microsoft.com/office/drawing/2014/main" id="{59F36328-AE3B-412D-817B-277FE6865C32}"/>
              </a:ext>
            </a:extLst>
          </p:cNvPr>
          <p:cNvSpPr/>
          <p:nvPr/>
        </p:nvSpPr>
        <p:spPr>
          <a:xfrm>
            <a:off x="3086100" y="4314536"/>
            <a:ext cx="70866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800">
                <a:solidFill>
                  <a:schemeClr val="tx1"/>
                </a:solidFill>
                <a:latin typeface="Arial" panose="020B0604020202020204" pitchFamily="34" charset="0"/>
                <a:cs typeface="Arial" panose="020B0604020202020204" pitchFamily="34" charset="0"/>
              </a:rPr>
              <a:t>Member after October 15, 1992</a:t>
            </a:r>
            <a:endParaRPr lang="en-US" sz="2800">
              <a:solidFill>
                <a:schemeClr val="tx1"/>
              </a:solidFill>
            </a:endParaRPr>
          </a:p>
        </p:txBody>
      </p:sp>
      <p:sp>
        <p:nvSpPr>
          <p:cNvPr id="3" name="TextBox 2">
            <a:extLst>
              <a:ext uri="{FF2B5EF4-FFF2-40B4-BE49-F238E27FC236}">
                <a16:creationId xmlns:a16="http://schemas.microsoft.com/office/drawing/2014/main" id="{4F602D8E-6C4F-A9E4-BC2A-11EF662F6641}"/>
              </a:ext>
            </a:extLst>
          </p:cNvPr>
          <p:cNvSpPr txBox="1"/>
          <p:nvPr/>
        </p:nvSpPr>
        <p:spPr>
          <a:xfrm>
            <a:off x="4713" y="6082402"/>
            <a:ext cx="1218257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See your </a:t>
            </a:r>
            <a:r>
              <a:rPr lang="en-US" sz="2400" b="1" i="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Retirement Progress Report </a:t>
            </a:r>
            <a:r>
              <a:rPr lang="en-US" sz="24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for more details.</a:t>
            </a:r>
          </a:p>
        </p:txBody>
      </p:sp>
    </p:spTree>
    <p:custDataLst>
      <p:tags r:id="rId1"/>
    </p:custDataLst>
    <p:extLst>
      <p:ext uri="{BB962C8B-B14F-4D97-AF65-F5344CB8AC3E}">
        <p14:creationId xmlns:p14="http://schemas.microsoft.com/office/powerpoint/2010/main" val="61075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50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6F004-2B31-23EC-00BE-1679C8D9906A}"/>
              </a:ext>
            </a:extLst>
          </p:cNvPr>
          <p:cNvGrpSpPr/>
          <p:nvPr/>
        </p:nvGrpSpPr>
        <p:grpSpPr>
          <a:xfrm>
            <a:off x="738923" y="201829"/>
            <a:ext cx="10714155" cy="6454342"/>
            <a:chOff x="738923" y="201829"/>
            <a:chExt cx="10714155" cy="6454342"/>
          </a:xfrm>
        </p:grpSpPr>
        <p:pic>
          <p:nvPicPr>
            <p:cNvPr id="7" name="Picture 6">
              <a:extLst>
                <a:ext uri="{FF2B5EF4-FFF2-40B4-BE49-F238E27FC236}">
                  <a16:creationId xmlns:a16="http://schemas.microsoft.com/office/drawing/2014/main" id="{A708B428-DFEB-4076-5415-73AC2C475F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8923" y="201829"/>
              <a:ext cx="4983912" cy="6454342"/>
            </a:xfrm>
            <a:prstGeom prst="rect">
              <a:avLst/>
            </a:prstGeom>
          </p:spPr>
        </p:pic>
        <p:pic>
          <p:nvPicPr>
            <p:cNvPr id="14" name="Picture 13">
              <a:extLst>
                <a:ext uri="{FF2B5EF4-FFF2-40B4-BE49-F238E27FC236}">
                  <a16:creationId xmlns:a16="http://schemas.microsoft.com/office/drawing/2014/main" id="{1C3F98D1-D408-440E-04F8-C03F2BD8D5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69166" y="201829"/>
              <a:ext cx="4983912" cy="6454342"/>
            </a:xfrm>
            <a:prstGeom prst="rect">
              <a:avLst/>
            </a:prstGeom>
          </p:spPr>
        </p:pic>
      </p:grpSp>
      <p:sp>
        <p:nvSpPr>
          <p:cNvPr id="15" name="Rectangle: Rounded Corners 14">
            <a:extLst>
              <a:ext uri="{FF2B5EF4-FFF2-40B4-BE49-F238E27FC236}">
                <a16:creationId xmlns:a16="http://schemas.microsoft.com/office/drawing/2014/main" id="{B0112599-C72C-9475-1683-294791F74BAA}"/>
              </a:ext>
            </a:extLst>
          </p:cNvPr>
          <p:cNvSpPr/>
          <p:nvPr/>
        </p:nvSpPr>
        <p:spPr>
          <a:xfrm>
            <a:off x="1678675" y="5199800"/>
            <a:ext cx="8834650" cy="955344"/>
          </a:xfrm>
          <a:prstGeom prst="roundRect">
            <a:avLst/>
          </a:prstGeom>
          <a:solidFill>
            <a:srgbClr val="AADB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panose="020B0604020202020204" pitchFamily="34" charset="0"/>
                <a:cs typeface="Arial" panose="020B0604020202020204" pitchFamily="34" charset="0"/>
              </a:rPr>
              <a:t>CalSTRS.com/protecting-your-loved-ones</a:t>
            </a:r>
            <a:endParaRPr lang="en-US" sz="3200" dirty="0">
              <a:solidFill>
                <a:schemeClr val="tx1"/>
              </a:solidFill>
            </a:endParaRPr>
          </a:p>
        </p:txBody>
      </p:sp>
    </p:spTree>
    <p:custDataLst>
      <p:tags r:id="rId1"/>
    </p:custDataLst>
    <p:extLst>
      <p:ext uri="{BB962C8B-B14F-4D97-AF65-F5344CB8AC3E}">
        <p14:creationId xmlns:p14="http://schemas.microsoft.com/office/powerpoint/2010/main" val="116456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87400" y="439738"/>
            <a:ext cx="8001000" cy="1008061"/>
          </a:xfrm>
          <a:prstGeom prst="rect">
            <a:avLst/>
          </a:prstGeom>
        </p:spPr>
        <p:txBody>
          <a:bodyPr lIns="57598" tIns="28799" rIns="57598" bIns="28799" anchor="ctr">
            <a:normAutofit/>
          </a:bodyPr>
          <a:lstStyle>
            <a:lvl1pPr algn="l" defTabSz="287338" rtl="0" fontAlgn="base">
              <a:spcBef>
                <a:spcPct val="0"/>
              </a:spcBef>
              <a:spcAft>
                <a:spcPct val="0"/>
              </a:spcAft>
              <a:defRPr sz="2800" kern="1200" spc="-63">
                <a:solidFill>
                  <a:srgbClr val="C96D2D"/>
                </a:solidFill>
                <a:latin typeface="+mj-lt"/>
                <a:ea typeface="ＭＳ Ｐゴシック" pitchFamily="34" charset="-128"/>
                <a:cs typeface="+mj-cs"/>
              </a:defRPr>
            </a:lvl1pPr>
            <a:lvl2pPr algn="l" defTabSz="287338" rtl="0" fontAlgn="base">
              <a:spcBef>
                <a:spcPct val="0"/>
              </a:spcBef>
              <a:spcAft>
                <a:spcPct val="0"/>
              </a:spcAft>
              <a:defRPr sz="2800">
                <a:solidFill>
                  <a:srgbClr val="C96D2D"/>
                </a:solidFill>
                <a:latin typeface="Arial" pitchFamily="34" charset="0"/>
                <a:ea typeface="ＭＳ Ｐゴシック" pitchFamily="34" charset="-128"/>
              </a:defRPr>
            </a:lvl2pPr>
            <a:lvl3pPr algn="l" defTabSz="287338" rtl="0" fontAlgn="base">
              <a:spcBef>
                <a:spcPct val="0"/>
              </a:spcBef>
              <a:spcAft>
                <a:spcPct val="0"/>
              </a:spcAft>
              <a:defRPr sz="2800">
                <a:solidFill>
                  <a:srgbClr val="C96D2D"/>
                </a:solidFill>
                <a:latin typeface="Arial" pitchFamily="34" charset="0"/>
                <a:ea typeface="ＭＳ Ｐゴシック" pitchFamily="34" charset="-128"/>
              </a:defRPr>
            </a:lvl3pPr>
            <a:lvl4pPr algn="l" defTabSz="287338" rtl="0" fontAlgn="base">
              <a:spcBef>
                <a:spcPct val="0"/>
              </a:spcBef>
              <a:spcAft>
                <a:spcPct val="0"/>
              </a:spcAft>
              <a:defRPr sz="2800">
                <a:solidFill>
                  <a:srgbClr val="C96D2D"/>
                </a:solidFill>
                <a:latin typeface="Arial" pitchFamily="34" charset="0"/>
                <a:ea typeface="ＭＳ Ｐゴシック" pitchFamily="34" charset="-128"/>
              </a:defRPr>
            </a:lvl4pPr>
            <a:lvl5pPr algn="l" defTabSz="287338" rtl="0" fontAlgn="base">
              <a:spcBef>
                <a:spcPct val="0"/>
              </a:spcBef>
              <a:spcAft>
                <a:spcPct val="0"/>
              </a:spcAft>
              <a:defRPr sz="2800">
                <a:solidFill>
                  <a:srgbClr val="C96D2D"/>
                </a:solidFill>
                <a:latin typeface="Arial" pitchFamily="34" charset="0"/>
                <a:ea typeface="ＭＳ Ｐゴシック" pitchFamily="34" charset="-128"/>
              </a:defRPr>
            </a:lvl5pPr>
            <a:lvl6pPr marL="457200" algn="l" defTabSz="287338" rtl="0" fontAlgn="base">
              <a:spcBef>
                <a:spcPct val="0"/>
              </a:spcBef>
              <a:spcAft>
                <a:spcPct val="0"/>
              </a:spcAft>
              <a:defRPr sz="2800">
                <a:solidFill>
                  <a:srgbClr val="C96D2D"/>
                </a:solidFill>
                <a:latin typeface="Arial" pitchFamily="34" charset="0"/>
                <a:ea typeface="ＭＳ Ｐゴシック" pitchFamily="34" charset="-128"/>
              </a:defRPr>
            </a:lvl6pPr>
            <a:lvl7pPr marL="914400" algn="l" defTabSz="287338" rtl="0" fontAlgn="base">
              <a:spcBef>
                <a:spcPct val="0"/>
              </a:spcBef>
              <a:spcAft>
                <a:spcPct val="0"/>
              </a:spcAft>
              <a:defRPr sz="2800">
                <a:solidFill>
                  <a:srgbClr val="C96D2D"/>
                </a:solidFill>
                <a:latin typeface="Arial" pitchFamily="34" charset="0"/>
                <a:ea typeface="ＭＳ Ｐゴシック" pitchFamily="34" charset="-128"/>
              </a:defRPr>
            </a:lvl7pPr>
            <a:lvl8pPr marL="1371600" algn="l" defTabSz="287338" rtl="0" fontAlgn="base">
              <a:spcBef>
                <a:spcPct val="0"/>
              </a:spcBef>
              <a:spcAft>
                <a:spcPct val="0"/>
              </a:spcAft>
              <a:defRPr sz="2800">
                <a:solidFill>
                  <a:srgbClr val="C96D2D"/>
                </a:solidFill>
                <a:latin typeface="Arial" pitchFamily="34" charset="0"/>
                <a:ea typeface="ＭＳ Ｐゴシック" pitchFamily="34" charset="-128"/>
              </a:defRPr>
            </a:lvl8pPr>
            <a:lvl9pPr marL="1828800" algn="l" defTabSz="287338" rtl="0" fontAlgn="base">
              <a:spcBef>
                <a:spcPct val="0"/>
              </a:spcBef>
              <a:spcAft>
                <a:spcPct val="0"/>
              </a:spcAft>
              <a:defRPr sz="2800">
                <a:solidFill>
                  <a:srgbClr val="C96D2D"/>
                </a:solidFill>
                <a:latin typeface="Arial" pitchFamily="34" charset="0"/>
                <a:ea typeface="ＭＳ Ｐゴシック" pitchFamily="34" charset="-128"/>
              </a:defRPr>
            </a:lvl9pPr>
          </a:lstStyle>
          <a:p>
            <a:pPr>
              <a:defRPr/>
            </a:pP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Survivor benefit eligibility</a:t>
            </a:r>
          </a:p>
        </p:txBody>
      </p:sp>
      <p:sp>
        <p:nvSpPr>
          <p:cNvPr id="17" name="Rectangle: Rounded Corners 16">
            <a:extLst>
              <a:ext uri="{FF2B5EF4-FFF2-40B4-BE49-F238E27FC236}">
                <a16:creationId xmlns:a16="http://schemas.microsoft.com/office/drawing/2014/main" id="{788B8F64-25C6-4E33-9164-34FFB9A37F22}"/>
              </a:ext>
            </a:extLst>
          </p:cNvPr>
          <p:cNvSpPr/>
          <p:nvPr/>
        </p:nvSpPr>
        <p:spPr>
          <a:xfrm>
            <a:off x="501650" y="2340922"/>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At least one year of service credit</a:t>
            </a:r>
          </a:p>
        </p:txBody>
      </p:sp>
      <p:sp>
        <p:nvSpPr>
          <p:cNvPr id="19" name="Rectangle: Rounded Corners 18">
            <a:extLst>
              <a:ext uri="{FF2B5EF4-FFF2-40B4-BE49-F238E27FC236}">
                <a16:creationId xmlns:a16="http://schemas.microsoft.com/office/drawing/2014/main" id="{7342DAB6-9D72-4E71-9D21-F14C666AB717}"/>
              </a:ext>
            </a:extLst>
          </p:cNvPr>
          <p:cNvSpPr/>
          <p:nvPr/>
        </p:nvSpPr>
        <p:spPr>
          <a:xfrm>
            <a:off x="501650" y="3013064"/>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Actively performing creditable CalSTRS service at time of death</a:t>
            </a:r>
          </a:p>
        </p:txBody>
      </p:sp>
      <p:sp>
        <p:nvSpPr>
          <p:cNvPr id="20" name="Rectangle: Rounded Corners 19">
            <a:extLst>
              <a:ext uri="{FF2B5EF4-FFF2-40B4-BE49-F238E27FC236}">
                <a16:creationId xmlns:a16="http://schemas.microsoft.com/office/drawing/2014/main" id="{CDA74870-B86C-4862-AD71-1837D1747745}"/>
              </a:ext>
            </a:extLst>
          </p:cNvPr>
          <p:cNvSpPr/>
          <p:nvPr/>
        </p:nvSpPr>
        <p:spPr>
          <a:xfrm>
            <a:off x="501650" y="1485900"/>
            <a:ext cx="32004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Member</a:t>
            </a:r>
          </a:p>
        </p:txBody>
      </p:sp>
      <p:sp>
        <p:nvSpPr>
          <p:cNvPr id="21" name="Rectangle: Rounded Corners 20">
            <a:extLst>
              <a:ext uri="{FF2B5EF4-FFF2-40B4-BE49-F238E27FC236}">
                <a16:creationId xmlns:a16="http://schemas.microsoft.com/office/drawing/2014/main" id="{B583FFF1-5E2A-4DEA-9BE4-F58A477517F3}"/>
              </a:ext>
            </a:extLst>
          </p:cNvPr>
          <p:cNvSpPr/>
          <p:nvPr/>
        </p:nvSpPr>
        <p:spPr>
          <a:xfrm>
            <a:off x="2101850" y="4540228"/>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Spouse or registered domestic partner</a:t>
            </a:r>
          </a:p>
        </p:txBody>
      </p:sp>
      <p:sp>
        <p:nvSpPr>
          <p:cNvPr id="22" name="Rectangle: Rounded Corners 21">
            <a:extLst>
              <a:ext uri="{FF2B5EF4-FFF2-40B4-BE49-F238E27FC236}">
                <a16:creationId xmlns:a16="http://schemas.microsoft.com/office/drawing/2014/main" id="{A44B025D-F35C-4691-B9F6-35BEC6CD08D0}"/>
              </a:ext>
            </a:extLst>
          </p:cNvPr>
          <p:cNvSpPr/>
          <p:nvPr/>
        </p:nvSpPr>
        <p:spPr>
          <a:xfrm>
            <a:off x="2101850" y="5212370"/>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Financially dependent children (</a:t>
            </a:r>
            <a:r>
              <a:rPr lang="en-US" sz="2400" dirty="0" err="1">
                <a:solidFill>
                  <a:schemeClr val="tx1"/>
                </a:solidFill>
                <a:latin typeface="Arial" panose="020B0604020202020204" pitchFamily="34" charset="0"/>
                <a:cs typeface="Arial" panose="020B0604020202020204" pitchFamily="34" charset="0"/>
              </a:rPr>
              <a:t>Cov</a:t>
            </a:r>
            <a:r>
              <a:rPr lang="en-US" sz="2400" dirty="0">
                <a:solidFill>
                  <a:schemeClr val="tx1"/>
                </a:solidFill>
                <a:latin typeface="Arial" panose="020B0604020202020204" pitchFamily="34" charset="0"/>
                <a:cs typeface="Arial" panose="020B0604020202020204" pitchFamily="34" charset="0"/>
              </a:rPr>
              <a:t>. A under 22; </a:t>
            </a:r>
            <a:r>
              <a:rPr lang="en-US" sz="2400" dirty="0" err="1">
                <a:solidFill>
                  <a:schemeClr val="tx1"/>
                </a:solidFill>
                <a:latin typeface="Arial" panose="020B0604020202020204" pitchFamily="34" charset="0"/>
                <a:cs typeface="Arial" panose="020B0604020202020204" pitchFamily="34" charset="0"/>
              </a:rPr>
              <a:t>Cov</a:t>
            </a:r>
            <a:r>
              <a:rPr lang="en-US" sz="2400" dirty="0">
                <a:solidFill>
                  <a:schemeClr val="tx1"/>
                </a:solidFill>
                <a:latin typeface="Arial" panose="020B0604020202020204" pitchFamily="34" charset="0"/>
                <a:cs typeface="Arial" panose="020B0604020202020204" pitchFamily="34" charset="0"/>
              </a:rPr>
              <a:t>. B under 21)</a:t>
            </a:r>
          </a:p>
        </p:txBody>
      </p:sp>
      <p:sp>
        <p:nvSpPr>
          <p:cNvPr id="23" name="Rectangle: Rounded Corners 22">
            <a:extLst>
              <a:ext uri="{FF2B5EF4-FFF2-40B4-BE49-F238E27FC236}">
                <a16:creationId xmlns:a16="http://schemas.microsoft.com/office/drawing/2014/main" id="{4AE0A90D-44AB-4C55-B88A-01C829C9F69D}"/>
              </a:ext>
            </a:extLst>
          </p:cNvPr>
          <p:cNvSpPr/>
          <p:nvPr/>
        </p:nvSpPr>
        <p:spPr>
          <a:xfrm>
            <a:off x="8470900" y="3685206"/>
            <a:ext cx="3200400" cy="731520"/>
          </a:xfrm>
          <a:prstGeom prst="roundRect">
            <a:avLst/>
          </a:prstGeom>
          <a:solidFill>
            <a:srgbClr val="9DD6C5">
              <a:alpha val="90000"/>
            </a:srgbClr>
          </a:solidFill>
          <a:ln w="317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800" b="1" dirty="0">
                <a:solidFill>
                  <a:schemeClr val="tx1"/>
                </a:solidFill>
                <a:latin typeface="Arial" panose="020B0604020202020204" pitchFamily="34" charset="0"/>
                <a:cs typeface="Arial" panose="020B0604020202020204" pitchFamily="34" charset="0"/>
              </a:rPr>
              <a:t>Survivor</a:t>
            </a:r>
          </a:p>
        </p:txBody>
      </p:sp>
      <p:sp>
        <p:nvSpPr>
          <p:cNvPr id="9" name="Rectangle: Rounded Corners 8">
            <a:extLst>
              <a:ext uri="{FF2B5EF4-FFF2-40B4-BE49-F238E27FC236}">
                <a16:creationId xmlns:a16="http://schemas.microsoft.com/office/drawing/2014/main" id="{3009C471-E836-45C9-BBF4-359B8839DA95}"/>
              </a:ext>
            </a:extLst>
          </p:cNvPr>
          <p:cNvSpPr/>
          <p:nvPr/>
        </p:nvSpPr>
        <p:spPr>
          <a:xfrm>
            <a:off x="2101850" y="5884514"/>
            <a:ext cx="9601200" cy="548640"/>
          </a:xfrm>
          <a:prstGeom prst="roundRect">
            <a:avLst/>
          </a:prstGeom>
          <a:solidFill>
            <a:schemeClr val="bg1">
              <a:alpha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solidFill>
                  <a:schemeClr val="tx1"/>
                </a:solidFill>
                <a:latin typeface="Arial" panose="020B0604020202020204" pitchFamily="34" charset="0"/>
                <a:cs typeface="Arial" panose="020B0604020202020204" pitchFamily="34" charset="0"/>
              </a:rPr>
              <a:t>Financially dependent parents (Coverage A only)</a:t>
            </a:r>
          </a:p>
        </p:txBody>
      </p:sp>
    </p:spTree>
    <p:custDataLst>
      <p:tags r:id="rId1"/>
    </p:custDataLst>
    <p:extLst>
      <p:ext uri="{BB962C8B-B14F-4D97-AF65-F5344CB8AC3E}">
        <p14:creationId xmlns:p14="http://schemas.microsoft.com/office/powerpoint/2010/main" val="26357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D560FD-AA3B-471D-9750-4256CDF78ABE}"/>
</file>

<file path=customXml/itemProps2.xml><?xml version="1.0" encoding="utf-8"?>
<ds:datastoreItem xmlns:ds="http://schemas.openxmlformats.org/officeDocument/2006/customXml" ds:itemID="{F0D4189C-387D-4DF5-A2F9-E62948C57A5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5b4fa3f-e97b-4786-a085-858623f83f36"/>
    <ds:schemaRef ds:uri="http://schemas.microsoft.com/office/2006/documentManagement/types"/>
    <ds:schemaRef ds:uri="http://www.w3.org/XML/1998/namespace"/>
    <ds:schemaRef ds:uri="eaca6531-de42-4d1a-9a99-812504dc1e74"/>
    <ds:schemaRef ds:uri="185d446d-8075-4b8c-a1bd-3252dd21adcc"/>
  </ds:schemaRefs>
</ds:datastoreItem>
</file>

<file path=customXml/itemProps3.xml><?xml version="1.0" encoding="utf-8"?>
<ds:datastoreItem xmlns:ds="http://schemas.openxmlformats.org/officeDocument/2006/customXml" ds:itemID="{AE243916-EF8F-473B-A184-78FCCF11272C}"/>
</file>

<file path=docProps/app.xml><?xml version="1.0" encoding="utf-8"?>
<Properties xmlns="http://schemas.openxmlformats.org/officeDocument/2006/extended-properties" xmlns:vt="http://schemas.openxmlformats.org/officeDocument/2006/docPropsVTypes">
  <Template/>
  <TotalTime>0</TotalTime>
  <Words>9616</Words>
  <Application>Microsoft Office PowerPoint</Application>
  <PresentationFormat>Widescreen</PresentationFormat>
  <Paragraphs>1254</Paragraphs>
  <Slides>63</Slides>
  <Notes>63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PowerPoint Presentation</vt:lpstr>
      <vt:lpstr>PowerPoint Presentation</vt:lpstr>
      <vt:lpstr>PowerPoint Presentation</vt:lpstr>
      <vt:lpstr>Defined Benefit Program membership</vt:lpstr>
      <vt:lpstr>PowerPoint Presentation</vt:lpstr>
      <vt:lpstr>PowerPoint Presentation</vt:lpstr>
      <vt:lpstr>Determine your coverage type  </vt:lpstr>
      <vt:lpstr>PowerPoint Presentation</vt:lpstr>
      <vt:lpstr>PowerPoint Presentation</vt:lpstr>
      <vt:lpstr>Survivor benefit payments</vt:lpstr>
      <vt:lpstr>If no eligible survivors</vt:lpstr>
      <vt:lpstr>PowerPoint Presentation</vt:lpstr>
      <vt:lpstr>PowerPoint Presentation</vt:lpstr>
      <vt:lpstr>PowerPoint Presentation</vt:lpstr>
      <vt:lpstr>PowerPoint Presentation</vt:lpstr>
      <vt:lpstr>PowerPoint Presentation</vt:lpstr>
      <vt:lpstr>One-time death benefit recipient</vt:lpstr>
      <vt:lpstr>One-time death benefit eligibility</vt:lpstr>
      <vt:lpstr>One-time death benefit amount </vt:lpstr>
      <vt:lpstr>Recipient designation</vt:lpstr>
      <vt:lpstr>PowerPoint Presentation</vt:lpstr>
      <vt:lpstr>PowerPoint Presentation</vt:lpstr>
      <vt:lpstr>PowerPoint Presentation</vt:lpstr>
      <vt:lpstr>Option choices</vt:lpstr>
      <vt:lpstr>Option factor</vt:lpstr>
      <vt:lpstr>PowerPoint Presentation</vt:lpstr>
      <vt:lpstr>Edwin’s beneficiary option estimate</vt:lpstr>
      <vt:lpstr>PowerPoint Presentation</vt:lpstr>
      <vt:lpstr>Electing an option at retirement</vt:lpstr>
      <vt:lpstr>PowerPoint Presentation</vt:lpstr>
      <vt:lpstr>PowerPoint Presentation</vt:lpstr>
      <vt:lpstr>PowerPoint Presentation</vt:lpstr>
      <vt:lpstr>PowerPoint Presentation</vt:lpstr>
      <vt:lpstr>Preretirement election of an option</vt:lpstr>
      <vt:lpstr>PowerPoint Presentation</vt:lpstr>
      <vt:lpstr>PowerPoint Presentation</vt:lpstr>
      <vt:lpstr>PowerPoint Presentation</vt:lpstr>
      <vt:lpstr>PowerPoint Presentation</vt:lpstr>
      <vt:lpstr>Federal age restrictions</vt:lpstr>
      <vt:lpstr>PowerPoint Presentation</vt:lpstr>
      <vt:lpstr>PowerPoint Presentation</vt:lpstr>
      <vt:lpstr>PowerPoint Presentation</vt:lpstr>
      <vt:lpstr>Electing a Compound Option</vt:lpstr>
      <vt:lpstr>PowerPoint Presentation</vt:lpstr>
      <vt:lpstr>Monthly survivor benefit    If death occurs before retirement</vt:lpstr>
      <vt:lpstr>Monthly survivor benefit    If death occurs after retirement</vt:lpstr>
      <vt:lpstr>Monthly survivor benefit    If death occurs after retirement</vt:lpstr>
      <vt:lpstr>PowerPoint Presentation</vt:lpstr>
      <vt:lpstr>Defined Benefit Supplement before retirement</vt:lpstr>
      <vt:lpstr>PowerPoint Presentation</vt:lpstr>
      <vt:lpstr>PowerPoint Presentation</vt:lpstr>
      <vt:lpstr>PowerPoint Presentation</vt:lpstr>
      <vt:lpstr>Defined Benefit Supplement account distribution   If death occurs after retirement</vt:lpstr>
      <vt:lpstr>Defined Benefit Supplement account distribution   If death occurs after retirement</vt:lpstr>
      <vt:lpstr>PowerPoint Presentation</vt:lpstr>
      <vt:lpstr>PowerPoint Presentation</vt:lpstr>
      <vt:lpstr>PowerPoint Presentation</vt:lpstr>
      <vt:lpstr>PowerPoint Presentation</vt:lpstr>
      <vt:lpstr>PowerPoint Presentation</vt:lpstr>
      <vt:lpstr>Be your own advocate</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Your Loved Ones</dc:title>
  <dc:creator/>
  <cp:lastModifiedBy/>
  <cp:revision>17</cp:revision>
  <dcterms:created xsi:type="dcterms:W3CDTF">2021-08-20T22:17:08Z</dcterms:created>
  <dcterms:modified xsi:type="dcterms:W3CDTF">2024-09-27T22:54:08Z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3B557AAC-776F-4C39-AC04-1A10F67514ED</vt:lpwstr>
  </property>
  <property fmtid="{D5CDD505-2E9C-101B-9397-08002B2CF9AE}" pid="3" name="ArticulatePath">
    <vt:lpwstr>Protecting_Your_Loved_Ones</vt:lpwstr>
  </property>
  <property fmtid="{D5CDD505-2E9C-101B-9397-08002B2CF9AE}" pid="4" name="ContentTypeId">
    <vt:lpwstr>0x0101003F94940101FC6A44A8E4B10AE948FA2B</vt:lpwstr>
  </property>
  <property fmtid="{D5CDD505-2E9C-101B-9397-08002B2CF9AE}" pid="5" name="Order">
    <vt:lpwstr>100.000000000000</vt:lpwstr>
  </property>
  <property fmtid="{D5CDD505-2E9C-101B-9397-08002B2CF9AE}" pid="6" name="MediaServiceImageTags">
    <vt:lpwstr/>
  </property>
</Properties>
</file>