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53.xml" ContentType="application/vnd.openxmlformats-officedocument.presentationml.tags+xml"/>
  <Override PartName="/ppt/notesSlides/notesSlide5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ppt/tags/tag60.xml" ContentType="application/vnd.openxmlformats-officedocument.presentationml.tags+xml"/>
  <Override PartName="/ppt/notesSlides/notesSlide59.xml" ContentType="application/vnd.openxmlformats-officedocument.presentationml.notesSlide+xml"/>
  <Override PartName="/ppt/tags/tag61.xml" ContentType="application/vnd.openxmlformats-officedocument.presentationml.tags+xml"/>
  <Override PartName="/ppt/notesSlides/notesSlide60.xml" ContentType="application/vnd.openxmlformats-officedocument.presentationml.notesSlide+xml"/>
  <Override PartName="/ppt/tags/tag62.xml" ContentType="application/vnd.openxmlformats-officedocument.presentationml.tags+xml"/>
  <Override PartName="/ppt/notesSlides/notesSlide61.xml" ContentType="application/vnd.openxmlformats-officedocument.presentationml.notesSlide+xml"/>
  <Override PartName="/ppt/tags/tag63.xml" ContentType="application/vnd.openxmlformats-officedocument.presentationml.tags+xml"/>
  <Override PartName="/ppt/notesSlides/notesSlide62.xml" ContentType="application/vnd.openxmlformats-officedocument.presentationml.notesSlide+xml"/>
  <Override PartName="/ppt/tags/tag64.xml" ContentType="application/vnd.openxmlformats-officedocument.presentationml.tags+xml"/>
  <Override PartName="/ppt/notesSlides/notesSlide63.xml" ContentType="application/vnd.openxmlformats-officedocument.presentationml.notesSlide+xml"/>
  <Override PartName="/ppt/tags/tag65.xml" ContentType="application/vnd.openxmlformats-officedocument.presentationml.tags+xml"/>
  <Override PartName="/ppt/notesSlides/notesSlide64.xml" ContentType="application/vnd.openxmlformats-officedocument.presentationml.notesSlide+xml"/>
  <Override PartName="/ppt/tags/tag66.xml" ContentType="application/vnd.openxmlformats-officedocument.presentationml.tags+xml"/>
  <Override PartName="/ppt/notesSlides/notesSlide6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0" r:id="rId5"/>
  </p:sldMasterIdLst>
  <p:notesMasterIdLst>
    <p:notesMasterId r:id="rId71"/>
  </p:notesMasterIdLst>
  <p:handoutMasterIdLst>
    <p:handoutMasterId r:id="rId72"/>
  </p:handoutMasterIdLst>
  <p:sldIdLst>
    <p:sldId id="256" r:id="rId6"/>
    <p:sldId id="528" r:id="rId7"/>
    <p:sldId id="666" r:id="rId8"/>
    <p:sldId id="687" r:id="rId9"/>
    <p:sldId id="633" r:id="rId10"/>
    <p:sldId id="576" r:id="rId11"/>
    <p:sldId id="594" r:id="rId12"/>
    <p:sldId id="679" r:id="rId13"/>
    <p:sldId id="669" r:id="rId14"/>
    <p:sldId id="676" r:id="rId15"/>
    <p:sldId id="670" r:id="rId16"/>
    <p:sldId id="681" r:id="rId17"/>
    <p:sldId id="698" r:id="rId18"/>
    <p:sldId id="686" r:id="rId19"/>
    <p:sldId id="535" r:id="rId20"/>
    <p:sldId id="601" r:id="rId21"/>
    <p:sldId id="694" r:id="rId22"/>
    <p:sldId id="626" r:id="rId23"/>
    <p:sldId id="618" r:id="rId24"/>
    <p:sldId id="663" r:id="rId25"/>
    <p:sldId id="587" r:id="rId26"/>
    <p:sldId id="602" r:id="rId27"/>
    <p:sldId id="603" r:id="rId28"/>
    <p:sldId id="552" r:id="rId29"/>
    <p:sldId id="553" r:id="rId30"/>
    <p:sldId id="589" r:id="rId31"/>
    <p:sldId id="591" r:id="rId32"/>
    <p:sldId id="506" r:id="rId33"/>
    <p:sldId id="695" r:id="rId34"/>
    <p:sldId id="696" r:id="rId35"/>
    <p:sldId id="619" r:id="rId36"/>
    <p:sldId id="625" r:id="rId37"/>
    <p:sldId id="620" r:id="rId38"/>
    <p:sldId id="621" r:id="rId39"/>
    <p:sldId id="622" r:id="rId40"/>
    <p:sldId id="600" r:id="rId41"/>
    <p:sldId id="623" r:id="rId42"/>
    <p:sldId id="677" r:id="rId43"/>
    <p:sldId id="592" r:id="rId44"/>
    <p:sldId id="692" r:id="rId45"/>
    <p:sldId id="693" r:id="rId46"/>
    <p:sldId id="688" r:id="rId47"/>
    <p:sldId id="689" r:id="rId48"/>
    <p:sldId id="690" r:id="rId49"/>
    <p:sldId id="691" r:id="rId50"/>
    <p:sldId id="593" r:id="rId51"/>
    <p:sldId id="699" r:id="rId52"/>
    <p:sldId id="700" r:id="rId53"/>
    <p:sldId id="697" r:id="rId54"/>
    <p:sldId id="660" r:id="rId55"/>
    <p:sldId id="665" r:id="rId56"/>
    <p:sldId id="657" r:id="rId57"/>
    <p:sldId id="671" r:id="rId58"/>
    <p:sldId id="612" r:id="rId59"/>
    <p:sldId id="415" r:id="rId60"/>
    <p:sldId id="605" r:id="rId61"/>
    <p:sldId id="606" r:id="rId62"/>
    <p:sldId id="701" r:id="rId63"/>
    <p:sldId id="608" r:id="rId64"/>
    <p:sldId id="479" r:id="rId65"/>
    <p:sldId id="573" r:id="rId66"/>
    <p:sldId id="628" r:id="rId67"/>
    <p:sldId id="629" r:id="rId68"/>
    <p:sldId id="631" r:id="rId69"/>
    <p:sldId id="297" r:id="rId70"/>
  </p:sldIdLst>
  <p:sldSz cx="12192000" cy="6858000"/>
  <p:notesSz cx="6858000" cy="9144000"/>
  <p:custDataLst>
    <p:tags r:id="rId7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5gbCj8sH3guEt7Y6Kvx2+Q==" hashData="7JRAM+2SNlrEWtJXThPjRgT/rLzIxfQJFf7seDQiYib6lmtgLOcC7yaVoLf+sXtlmgv+sSTD40XtScONQXDi3g=="/>
  <p:extLst>
    <p:ext uri="{EFAFB233-063F-42B5-8137-9DF3F51BA10A}">
      <p15:sldGuideLst xmlns:p15="http://schemas.microsoft.com/office/powerpoint/2012/main">
        <p15:guide id="1" orient="horz" pos="360" userDrawn="1">
          <p15:clr>
            <a:srgbClr val="A4A3A4"/>
          </p15:clr>
        </p15:guide>
        <p15:guide id="2" pos="672" userDrawn="1">
          <p15:clr>
            <a:srgbClr val="A4A3A4"/>
          </p15:clr>
        </p15:guide>
        <p15:guide id="4" orient="horz" pos="1896" userDrawn="1">
          <p15:clr>
            <a:srgbClr val="A4A3A4"/>
          </p15:clr>
        </p15:guide>
        <p15:guide id="5" orient="horz" pos="2712" userDrawn="1">
          <p15:clr>
            <a:srgbClr val="A4A3A4"/>
          </p15:clr>
        </p15:guide>
        <p15:guide id="6" orient="horz" pos="355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nee Evarts" initials="RE" lastIdx="28" clrIdx="0">
    <p:extLst>
      <p:ext uri="{19B8F6BF-5375-455C-9EA6-DF929625EA0E}">
        <p15:presenceInfo xmlns:p15="http://schemas.microsoft.com/office/powerpoint/2012/main" userId="S::REvarts@calstrs.com::b422f266-834d-479a-9bc0-e6f570ba9344" providerId="AD"/>
      </p:ext>
    </p:extLst>
  </p:cmAuthor>
  <p:cmAuthor id="2" name="Nicole Wible" initials="NW" lastIdx="7" clrIdx="1">
    <p:extLst>
      <p:ext uri="{19B8F6BF-5375-455C-9EA6-DF929625EA0E}">
        <p15:presenceInfo xmlns:p15="http://schemas.microsoft.com/office/powerpoint/2012/main" userId="S::NWible@calstrs.com::a0e7e227-9248-44ec-a601-84519f6eb189" providerId="AD"/>
      </p:ext>
    </p:extLst>
  </p:cmAuthor>
  <p:cmAuthor id="3" name="Liew Saechao" initials="LS" lastIdx="1" clrIdx="2">
    <p:extLst>
      <p:ext uri="{19B8F6BF-5375-455C-9EA6-DF929625EA0E}">
        <p15:presenceInfo xmlns:p15="http://schemas.microsoft.com/office/powerpoint/2012/main" userId="S::LSaechao@calstrs.com::26afcbe1-336f-4924-84a2-2a1695574ad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3C1B"/>
    <a:srgbClr val="794626"/>
    <a:srgbClr val="FFFFFF"/>
    <a:srgbClr val="F2F2F2"/>
    <a:srgbClr val="919191"/>
    <a:srgbClr val="DDCBC2"/>
    <a:srgbClr val="E6D4CC"/>
    <a:srgbClr val="CC3300"/>
    <a:srgbClr val="70330A"/>
    <a:srgbClr val="3E1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15" autoAdjust="0"/>
    <p:restoredTop sz="81649" autoAdjust="0"/>
  </p:normalViewPr>
  <p:slideViewPr>
    <p:cSldViewPr snapToGrid="0" snapToObjects="1" showGuides="1">
      <p:cViewPr varScale="1">
        <p:scale>
          <a:sx n="93" d="100"/>
          <a:sy n="93" d="100"/>
        </p:scale>
        <p:origin x="858" y="84"/>
      </p:cViewPr>
      <p:guideLst>
        <p:guide orient="horz" pos="360"/>
        <p:guide pos="672"/>
        <p:guide orient="horz" pos="1896"/>
        <p:guide orient="horz" pos="2712"/>
        <p:guide orient="horz" pos="3552"/>
      </p:guideLst>
    </p:cSldViewPr>
  </p:slideViewPr>
  <p:outlineViewPr>
    <p:cViewPr>
      <p:scale>
        <a:sx n="33" d="100"/>
        <a:sy n="33" d="100"/>
      </p:scale>
      <p:origin x="0" y="-4952"/>
    </p:cViewPr>
  </p:outlineViewPr>
  <p:notesTextViewPr>
    <p:cViewPr>
      <p:scale>
        <a:sx n="3" d="2"/>
        <a:sy n="3" d="2"/>
      </p:scale>
      <p:origin x="0" y="0"/>
    </p:cViewPr>
  </p:notesTextViewPr>
  <p:sorterViewPr>
    <p:cViewPr varScale="1">
      <p:scale>
        <a:sx n="100" d="100"/>
        <a:sy n="100" d="100"/>
      </p:scale>
      <p:origin x="0" y="-19492"/>
    </p:cViewPr>
  </p:sorterViewPr>
  <p:notesViewPr>
    <p:cSldViewPr snapToGrid="0" snapToObjects="1">
      <p:cViewPr varScale="1">
        <p:scale>
          <a:sx n="85" d="100"/>
          <a:sy n="85" d="100"/>
        </p:scale>
        <p:origin x="3168"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commentAuthors" Target="commentAuthors.xml"/><Relationship Id="rId79"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gs" Target="tags/tag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Wible" userId="a0e7e227-9248-44ec-a601-84519f6eb189" providerId="ADAL" clId="{4C2F8A3E-6A2B-47C0-859B-FB17CE0AE081}"/>
    <pc:docChg chg="custSel modSld">
      <pc:chgData name="Nicole Wible" userId="a0e7e227-9248-44ec-a601-84519f6eb189" providerId="ADAL" clId="{4C2F8A3E-6A2B-47C0-859B-FB17CE0AE081}" dt="2024-09-27T23:41:49.874" v="7"/>
      <pc:docMkLst>
        <pc:docMk/>
      </pc:docMkLst>
      <pc:sldChg chg="addSp delSp modSp mod">
        <pc:chgData name="Nicole Wible" userId="a0e7e227-9248-44ec-a601-84519f6eb189" providerId="ADAL" clId="{4C2F8A3E-6A2B-47C0-859B-FB17CE0AE081}" dt="2024-09-27T23:41:49.874" v="7"/>
        <pc:sldMkLst>
          <pc:docMk/>
          <pc:sldMk cId="1682066606" sldId="297"/>
        </pc:sldMkLst>
        <pc:spChg chg="add mod">
          <ac:chgData name="Nicole Wible" userId="a0e7e227-9248-44ec-a601-84519f6eb189" providerId="ADAL" clId="{4C2F8A3E-6A2B-47C0-859B-FB17CE0AE081}" dt="2024-09-27T23:41:49.874" v="7"/>
          <ac:spMkLst>
            <pc:docMk/>
            <pc:sldMk cId="1682066606" sldId="297"/>
            <ac:spMk id="3" creationId="{FE174788-F2F4-2076-5A74-663020D379BD}"/>
          </ac:spMkLst>
        </pc:spChg>
        <pc:spChg chg="mod">
          <ac:chgData name="Nicole Wible" userId="a0e7e227-9248-44ec-a601-84519f6eb189" providerId="ADAL" clId="{4C2F8A3E-6A2B-47C0-859B-FB17CE0AE081}" dt="2024-09-27T23:41:49.874" v="7"/>
          <ac:spMkLst>
            <pc:docMk/>
            <pc:sldMk cId="1682066606" sldId="297"/>
            <ac:spMk id="10" creationId="{91584CA8-5636-C2D2-5F54-85E9C75C5476}"/>
          </ac:spMkLst>
        </pc:spChg>
        <pc:spChg chg="mod">
          <ac:chgData name="Nicole Wible" userId="a0e7e227-9248-44ec-a601-84519f6eb189" providerId="ADAL" clId="{4C2F8A3E-6A2B-47C0-859B-FB17CE0AE081}" dt="2024-09-27T23:41:49.874" v="7"/>
          <ac:spMkLst>
            <pc:docMk/>
            <pc:sldMk cId="1682066606" sldId="297"/>
            <ac:spMk id="13" creationId="{B2F549F7-FB02-09CF-6591-A9888E4A0F12}"/>
          </ac:spMkLst>
        </pc:spChg>
        <pc:spChg chg="add mod">
          <ac:chgData name="Nicole Wible" userId="a0e7e227-9248-44ec-a601-84519f6eb189" providerId="ADAL" clId="{4C2F8A3E-6A2B-47C0-859B-FB17CE0AE081}" dt="2024-09-27T23:41:49.874" v="7"/>
          <ac:spMkLst>
            <pc:docMk/>
            <pc:sldMk cId="1682066606" sldId="297"/>
            <ac:spMk id="14" creationId="{8287C3BA-CD78-BAE4-58CB-8A79B580F521}"/>
          </ac:spMkLst>
        </pc:spChg>
        <pc:spChg chg="del">
          <ac:chgData name="Nicole Wible" userId="a0e7e227-9248-44ec-a601-84519f6eb189" providerId="ADAL" clId="{4C2F8A3E-6A2B-47C0-859B-FB17CE0AE081}" dt="2024-09-27T23:41:49.445" v="6" actId="478"/>
          <ac:spMkLst>
            <pc:docMk/>
            <pc:sldMk cId="1682066606" sldId="297"/>
            <ac:spMk id="15" creationId="{2ADE5752-32E8-434E-BDDA-6ED238E361AB}"/>
          </ac:spMkLst>
        </pc:spChg>
        <pc:spChg chg="del">
          <ac:chgData name="Nicole Wible" userId="a0e7e227-9248-44ec-a601-84519f6eb189" providerId="ADAL" clId="{4C2F8A3E-6A2B-47C0-859B-FB17CE0AE081}" dt="2024-09-27T23:41:49.445" v="6" actId="478"/>
          <ac:spMkLst>
            <pc:docMk/>
            <pc:sldMk cId="1682066606" sldId="297"/>
            <ac:spMk id="16" creationId="{43FA0B21-8991-A94E-A614-6E3414D83B09}"/>
          </ac:spMkLst>
        </pc:spChg>
        <pc:spChg chg="del">
          <ac:chgData name="Nicole Wible" userId="a0e7e227-9248-44ec-a601-84519f6eb189" providerId="ADAL" clId="{4C2F8A3E-6A2B-47C0-859B-FB17CE0AE081}" dt="2024-09-27T23:41:49.445" v="6" actId="478"/>
          <ac:spMkLst>
            <pc:docMk/>
            <pc:sldMk cId="1682066606" sldId="297"/>
            <ac:spMk id="24" creationId="{D870E853-9599-894A-A358-8D561AC8D08D}"/>
          </ac:spMkLst>
        </pc:spChg>
        <pc:grpChg chg="add mod">
          <ac:chgData name="Nicole Wible" userId="a0e7e227-9248-44ec-a601-84519f6eb189" providerId="ADAL" clId="{4C2F8A3E-6A2B-47C0-859B-FB17CE0AE081}" dt="2024-09-27T23:41:49.874" v="7"/>
          <ac:grpSpMkLst>
            <pc:docMk/>
            <pc:sldMk cId="1682066606" sldId="297"/>
            <ac:grpSpMk id="4" creationId="{5544863F-20EE-E370-5FD5-01AE6DCA8DD6}"/>
          </ac:grpSpMkLst>
        </pc:grpChg>
        <pc:grpChg chg="del">
          <ac:chgData name="Nicole Wible" userId="a0e7e227-9248-44ec-a601-84519f6eb189" providerId="ADAL" clId="{4C2F8A3E-6A2B-47C0-859B-FB17CE0AE081}" dt="2024-09-27T23:41:49.445" v="6" actId="478"/>
          <ac:grpSpMkLst>
            <pc:docMk/>
            <pc:sldMk cId="1682066606" sldId="297"/>
            <ac:grpSpMk id="7" creationId="{CFCDAF62-A289-514A-9AEC-A0FDED64927B}"/>
          </ac:grpSpMkLst>
        </pc:grpChg>
        <pc:grpChg chg="del">
          <ac:chgData name="Nicole Wible" userId="a0e7e227-9248-44ec-a601-84519f6eb189" providerId="ADAL" clId="{4C2F8A3E-6A2B-47C0-859B-FB17CE0AE081}" dt="2024-09-27T23:41:49.445" v="6" actId="478"/>
          <ac:grpSpMkLst>
            <pc:docMk/>
            <pc:sldMk cId="1682066606" sldId="297"/>
            <ac:grpSpMk id="8" creationId="{F87A4ED5-08EE-FB47-8F26-60538E750EBC}"/>
          </ac:grpSpMkLst>
        </pc:grpChg>
        <pc:grpChg chg="add mod">
          <ac:chgData name="Nicole Wible" userId="a0e7e227-9248-44ec-a601-84519f6eb189" providerId="ADAL" clId="{4C2F8A3E-6A2B-47C0-859B-FB17CE0AE081}" dt="2024-09-27T23:41:49.874" v="7"/>
          <ac:grpSpMkLst>
            <pc:docMk/>
            <pc:sldMk cId="1682066606" sldId="297"/>
            <ac:grpSpMk id="11" creationId="{BCA29137-17DA-2790-D9EB-B2FF361CD800}"/>
          </ac:grpSpMkLst>
        </pc:grpChg>
        <pc:picChg chg="add mod">
          <ac:chgData name="Nicole Wible" userId="a0e7e227-9248-44ec-a601-84519f6eb189" providerId="ADAL" clId="{4C2F8A3E-6A2B-47C0-859B-FB17CE0AE081}" dt="2024-09-27T23:41:49.874" v="7"/>
          <ac:picMkLst>
            <pc:docMk/>
            <pc:sldMk cId="1682066606" sldId="297"/>
            <ac:picMk id="2" creationId="{40D3E706-DF10-3338-80F5-6BFC6C891AFD}"/>
          </ac:picMkLst>
        </pc:picChg>
        <pc:picChg chg="del">
          <ac:chgData name="Nicole Wible" userId="a0e7e227-9248-44ec-a601-84519f6eb189" providerId="ADAL" clId="{4C2F8A3E-6A2B-47C0-859B-FB17CE0AE081}" dt="2024-09-27T23:41:49.445" v="6" actId="478"/>
          <ac:picMkLst>
            <pc:docMk/>
            <pc:sldMk cId="1682066606" sldId="297"/>
            <ac:picMk id="6" creationId="{CBC7E2DD-EC9C-334E-BFFC-1A34C14F115F}"/>
          </ac:picMkLst>
        </pc:picChg>
        <pc:picChg chg="mod">
          <ac:chgData name="Nicole Wible" userId="a0e7e227-9248-44ec-a601-84519f6eb189" providerId="ADAL" clId="{4C2F8A3E-6A2B-47C0-859B-FB17CE0AE081}" dt="2024-09-27T23:41:49.874" v="7"/>
          <ac:picMkLst>
            <pc:docMk/>
            <pc:sldMk cId="1682066606" sldId="297"/>
            <ac:picMk id="9" creationId="{F40D0E0E-AF4C-07C6-B646-86EED035D220}"/>
          </ac:picMkLst>
        </pc:picChg>
        <pc:picChg chg="mod">
          <ac:chgData name="Nicole Wible" userId="a0e7e227-9248-44ec-a601-84519f6eb189" providerId="ADAL" clId="{4C2F8A3E-6A2B-47C0-859B-FB17CE0AE081}" dt="2024-09-27T23:41:49.874" v="7"/>
          <ac:picMkLst>
            <pc:docMk/>
            <pc:sldMk cId="1682066606" sldId="297"/>
            <ac:picMk id="12" creationId="{EA12FB38-B075-C11A-0EFE-E665B7EAD0FB}"/>
          </ac:picMkLst>
        </pc:picChg>
      </pc:sldChg>
      <pc:sldChg chg="addSp delSp modSp mod">
        <pc:chgData name="Nicole Wible" userId="a0e7e227-9248-44ec-a601-84519f6eb189" providerId="ADAL" clId="{4C2F8A3E-6A2B-47C0-859B-FB17CE0AE081}" dt="2024-09-27T23:40:13.968" v="1"/>
        <pc:sldMkLst>
          <pc:docMk/>
          <pc:sldMk cId="1534486217" sldId="605"/>
        </pc:sldMkLst>
        <pc:picChg chg="add mod">
          <ac:chgData name="Nicole Wible" userId="a0e7e227-9248-44ec-a601-84519f6eb189" providerId="ADAL" clId="{4C2F8A3E-6A2B-47C0-859B-FB17CE0AE081}" dt="2024-09-27T23:40:13.968" v="1"/>
          <ac:picMkLst>
            <pc:docMk/>
            <pc:sldMk cId="1534486217" sldId="605"/>
            <ac:picMk id="2" creationId="{CFF710DF-BFA4-9C5B-B9CB-EA951AD7AD10}"/>
          </ac:picMkLst>
        </pc:picChg>
        <pc:picChg chg="del">
          <ac:chgData name="Nicole Wible" userId="a0e7e227-9248-44ec-a601-84519f6eb189" providerId="ADAL" clId="{4C2F8A3E-6A2B-47C0-859B-FB17CE0AE081}" dt="2024-09-27T23:40:13.757" v="0" actId="478"/>
          <ac:picMkLst>
            <pc:docMk/>
            <pc:sldMk cId="1534486217" sldId="605"/>
            <ac:picMk id="5" creationId="{85B719A9-0DBC-480C-85CA-DF7C594542C6}"/>
          </ac:picMkLst>
        </pc:picChg>
      </pc:sldChg>
      <pc:sldChg chg="addSp delSp modSp mod delAnim modAnim">
        <pc:chgData name="Nicole Wible" userId="a0e7e227-9248-44ec-a601-84519f6eb189" providerId="ADAL" clId="{4C2F8A3E-6A2B-47C0-859B-FB17CE0AE081}" dt="2024-09-27T23:40:24.141" v="3"/>
        <pc:sldMkLst>
          <pc:docMk/>
          <pc:sldMk cId="3621269681" sldId="606"/>
        </pc:sldMkLst>
        <pc:spChg chg="add mod">
          <ac:chgData name="Nicole Wible" userId="a0e7e227-9248-44ec-a601-84519f6eb189" providerId="ADAL" clId="{4C2F8A3E-6A2B-47C0-859B-FB17CE0AE081}" dt="2024-09-27T23:40:24.141" v="3"/>
          <ac:spMkLst>
            <pc:docMk/>
            <pc:sldMk cId="3621269681" sldId="606"/>
            <ac:spMk id="3" creationId="{71E45BFA-D31C-1243-0B8A-2059A1CDF7CA}"/>
          </ac:spMkLst>
        </pc:spChg>
        <pc:spChg chg="del">
          <ac:chgData name="Nicole Wible" userId="a0e7e227-9248-44ec-a601-84519f6eb189" providerId="ADAL" clId="{4C2F8A3E-6A2B-47C0-859B-FB17CE0AE081}" dt="2024-09-27T23:40:23.974" v="2" actId="478"/>
          <ac:spMkLst>
            <pc:docMk/>
            <pc:sldMk cId="3621269681" sldId="606"/>
            <ac:spMk id="4" creationId="{937AC943-BA2D-4E31-86DE-08F5549C8F85}"/>
          </ac:spMkLst>
        </pc:spChg>
        <pc:picChg chg="add mod">
          <ac:chgData name="Nicole Wible" userId="a0e7e227-9248-44ec-a601-84519f6eb189" providerId="ADAL" clId="{4C2F8A3E-6A2B-47C0-859B-FB17CE0AE081}" dt="2024-09-27T23:40:24.141" v="3"/>
          <ac:picMkLst>
            <pc:docMk/>
            <pc:sldMk cId="3621269681" sldId="606"/>
            <ac:picMk id="2" creationId="{1B437D6D-0282-8599-A4E7-485194393336}"/>
          </ac:picMkLst>
        </pc:picChg>
        <pc:picChg chg="del">
          <ac:chgData name="Nicole Wible" userId="a0e7e227-9248-44ec-a601-84519f6eb189" providerId="ADAL" clId="{4C2F8A3E-6A2B-47C0-859B-FB17CE0AE081}" dt="2024-09-27T23:40:23.974" v="2" actId="478"/>
          <ac:picMkLst>
            <pc:docMk/>
            <pc:sldMk cId="3621269681" sldId="606"/>
            <ac:picMk id="5" creationId="{BC7CC19A-E546-4E3F-9E3F-137391AD852A}"/>
          </ac:picMkLst>
        </pc:picChg>
      </pc:sldChg>
      <pc:sldChg chg="addSp delSp modSp mod delAnim modAnim">
        <pc:chgData name="Nicole Wible" userId="a0e7e227-9248-44ec-a601-84519f6eb189" providerId="ADAL" clId="{4C2F8A3E-6A2B-47C0-859B-FB17CE0AE081}" dt="2024-09-27T23:40:40.143" v="5"/>
        <pc:sldMkLst>
          <pc:docMk/>
          <pc:sldMk cId="2540076921" sldId="701"/>
        </pc:sldMkLst>
        <pc:spChg chg="del">
          <ac:chgData name="Nicole Wible" userId="a0e7e227-9248-44ec-a601-84519f6eb189" providerId="ADAL" clId="{4C2F8A3E-6A2B-47C0-859B-FB17CE0AE081}" dt="2024-09-27T23:40:39.941" v="4" actId="478"/>
          <ac:spMkLst>
            <pc:docMk/>
            <pc:sldMk cId="2540076921" sldId="701"/>
            <ac:spMk id="2" creationId="{F88A3326-42E2-4389-AB24-185B2219BBEE}"/>
          </ac:spMkLst>
        </pc:spChg>
        <pc:spChg chg="del">
          <ac:chgData name="Nicole Wible" userId="a0e7e227-9248-44ec-a601-84519f6eb189" providerId="ADAL" clId="{4C2F8A3E-6A2B-47C0-859B-FB17CE0AE081}" dt="2024-09-27T23:40:39.941" v="4" actId="478"/>
          <ac:spMkLst>
            <pc:docMk/>
            <pc:sldMk cId="2540076921" sldId="701"/>
            <ac:spMk id="4" creationId="{937AC943-BA2D-4E31-86DE-08F5549C8F85}"/>
          </ac:spMkLst>
        </pc:spChg>
        <pc:spChg chg="add mod">
          <ac:chgData name="Nicole Wible" userId="a0e7e227-9248-44ec-a601-84519f6eb189" providerId="ADAL" clId="{4C2F8A3E-6A2B-47C0-859B-FB17CE0AE081}" dt="2024-09-27T23:40:40.143" v="5"/>
          <ac:spMkLst>
            <pc:docMk/>
            <pc:sldMk cId="2540076921" sldId="701"/>
            <ac:spMk id="6" creationId="{A0D1C15C-7CF0-B71D-483B-AB00E10D8950}"/>
          </ac:spMkLst>
        </pc:spChg>
        <pc:spChg chg="add mod">
          <ac:chgData name="Nicole Wible" userId="a0e7e227-9248-44ec-a601-84519f6eb189" providerId="ADAL" clId="{4C2F8A3E-6A2B-47C0-859B-FB17CE0AE081}" dt="2024-09-27T23:40:40.143" v="5"/>
          <ac:spMkLst>
            <pc:docMk/>
            <pc:sldMk cId="2540076921" sldId="701"/>
            <ac:spMk id="7" creationId="{F5DB4B14-B875-0386-D398-A2CF4B4058E3}"/>
          </ac:spMkLst>
        </pc:spChg>
        <pc:picChg chg="add mod">
          <ac:chgData name="Nicole Wible" userId="a0e7e227-9248-44ec-a601-84519f6eb189" providerId="ADAL" clId="{4C2F8A3E-6A2B-47C0-859B-FB17CE0AE081}" dt="2024-09-27T23:40:40.143" v="5"/>
          <ac:picMkLst>
            <pc:docMk/>
            <pc:sldMk cId="2540076921" sldId="701"/>
            <ac:picMk id="3" creationId="{3FB21D82-3496-A1AD-DA8D-B1D8D9EE4EFC}"/>
          </ac:picMkLst>
        </pc:picChg>
        <pc:picChg chg="del">
          <ac:chgData name="Nicole Wible" userId="a0e7e227-9248-44ec-a601-84519f6eb189" providerId="ADAL" clId="{4C2F8A3E-6A2B-47C0-859B-FB17CE0AE081}" dt="2024-09-27T23:40:39.941" v="4" actId="478"/>
          <ac:picMkLst>
            <pc:docMk/>
            <pc:sldMk cId="2540076921" sldId="701"/>
            <ac:picMk id="5" creationId="{BC7CC19A-E546-4E3F-9E3F-137391AD852A}"/>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explosion val="2"/>
          <c:dPt>
            <c:idx val="0"/>
            <c:bubble3D val="0"/>
            <c:spPr>
              <a:solidFill>
                <a:srgbClr val="70330A"/>
              </a:solidFill>
              <a:ln w="19050">
                <a:solidFill>
                  <a:schemeClr val="lt1"/>
                </a:solidFill>
              </a:ln>
              <a:effectLst/>
            </c:spPr>
            <c:extLst>
              <c:ext xmlns:c16="http://schemas.microsoft.com/office/drawing/2014/chart" uri="{C3380CC4-5D6E-409C-BE32-E72D297353CC}">
                <c16:uniqueId val="{00000001-80ED-4522-A31F-842C24FE3522}"/>
              </c:ext>
            </c:extLst>
          </c:dPt>
          <c:dPt>
            <c:idx val="1"/>
            <c:bubble3D val="0"/>
            <c:explosion val="11"/>
            <c:spPr>
              <a:solidFill>
                <a:srgbClr val="F2A068"/>
              </a:solidFill>
              <a:ln w="19050">
                <a:solidFill>
                  <a:schemeClr val="lt1"/>
                </a:solidFill>
              </a:ln>
              <a:effectLst/>
            </c:spPr>
            <c:extLst>
              <c:ext xmlns:c16="http://schemas.microsoft.com/office/drawing/2014/chart" uri="{C3380CC4-5D6E-409C-BE32-E72D297353CC}">
                <c16:uniqueId val="{00000003-80ED-4522-A31F-842C24FE352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0ED-4522-A31F-842C24FE352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0ED-4522-A31F-842C24FE3522}"/>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1.9</c:v>
                </c:pt>
                <c:pt idx="1">
                  <c:v>0.44090000000000001</c:v>
                </c:pt>
              </c:numCache>
            </c:numRef>
          </c:val>
          <c:extLst>
            <c:ext xmlns:c16="http://schemas.microsoft.com/office/drawing/2014/chart" uri="{C3380CC4-5D6E-409C-BE32-E72D297353CC}">
              <c16:uniqueId val="{00000008-80ED-4522-A31F-842C24FE352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explosion val="13"/>
          <c:dPt>
            <c:idx val="0"/>
            <c:bubble3D val="0"/>
            <c:spPr>
              <a:solidFill>
                <a:srgbClr val="70330A"/>
              </a:solidFill>
              <a:ln w="25400" cmpd="sng">
                <a:solidFill>
                  <a:schemeClr val="lt1"/>
                </a:solidFill>
              </a:ln>
              <a:effectLst/>
            </c:spPr>
            <c:extLst>
              <c:ext xmlns:c16="http://schemas.microsoft.com/office/drawing/2014/chart" uri="{C3380CC4-5D6E-409C-BE32-E72D297353CC}">
                <c16:uniqueId val="{00000002-F0C3-4CA3-AB92-ADDEF3709EA7}"/>
              </c:ext>
            </c:extLst>
          </c:dPt>
          <c:dPt>
            <c:idx val="1"/>
            <c:bubble3D val="0"/>
            <c:spPr>
              <a:solidFill>
                <a:srgbClr val="F2A068"/>
              </a:solidFill>
              <a:ln w="19050">
                <a:solidFill>
                  <a:schemeClr val="lt1"/>
                </a:solidFill>
              </a:ln>
              <a:effectLst/>
            </c:spPr>
            <c:extLst>
              <c:ext xmlns:c16="http://schemas.microsoft.com/office/drawing/2014/chart" uri="{C3380CC4-5D6E-409C-BE32-E72D297353CC}">
                <c16:uniqueId val="{00000003-F0C3-4CA3-AB92-ADDEF3709EA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EB0-44C4-AEFB-56C161485D3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EB0-44C4-AEFB-56C161485D3E}"/>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1.9</c:v>
                </c:pt>
                <c:pt idx="1">
                  <c:v>0.44090000000000001</c:v>
                </c:pt>
              </c:numCache>
            </c:numRef>
          </c:val>
          <c:extLst>
            <c:ext xmlns:c16="http://schemas.microsoft.com/office/drawing/2014/chart" uri="{C3380CC4-5D6E-409C-BE32-E72D297353CC}">
              <c16:uniqueId val="{00000000-F0C3-4CA3-AB92-ADDEF3709EA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31E406-76DB-436D-A892-0C9AB8378FE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C6FCDA8-F631-4AAB-822A-D7AAAEA64BD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9EA15D-BEBA-4BB5-9001-70569DF0EE4D}" type="datetimeFigureOut">
              <a:rPr lang="en-US" smtClean="0"/>
              <a:t>9/27/2024</a:t>
            </a:fld>
            <a:endParaRPr lang="en-US"/>
          </a:p>
        </p:txBody>
      </p:sp>
      <p:sp>
        <p:nvSpPr>
          <p:cNvPr id="4" name="Footer Placeholder 3">
            <a:extLst>
              <a:ext uri="{FF2B5EF4-FFF2-40B4-BE49-F238E27FC236}">
                <a16:creationId xmlns:a16="http://schemas.microsoft.com/office/drawing/2014/main" id="{34A7BBA4-B386-4132-A510-B6CC098C3D6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E9809BB-5FA7-4D54-AFD0-313B902800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E14A658-9D56-4A3F-894E-C88DED145115}" type="slidenum">
              <a:rPr lang="en-US" smtClean="0"/>
              <a:t>‹#›</a:t>
            </a:fld>
            <a:endParaRPr lang="en-US"/>
          </a:p>
        </p:txBody>
      </p:sp>
    </p:spTree>
    <p:extLst>
      <p:ext uri="{BB962C8B-B14F-4D97-AF65-F5344CB8AC3E}">
        <p14:creationId xmlns:p14="http://schemas.microsoft.com/office/powerpoint/2010/main" val="8641826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4BDDA5-2149-0B4E-B773-A2415176C327}" type="datetimeFigureOut">
              <a:rPr lang="en-US" smtClean="0"/>
              <a:t>9/27/2024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65ED8D-6330-7A43-99F9-602A4729BB03}" type="slidenum">
              <a:rPr lang="en-US" smtClean="0"/>
              <a:t>‹#›</a:t>
            </a:fld>
            <a:endParaRPr lang="en-US"/>
          </a:p>
        </p:txBody>
      </p:sp>
    </p:spTree>
    <p:extLst>
      <p:ext uri="{BB962C8B-B14F-4D97-AF65-F5344CB8AC3E}">
        <p14:creationId xmlns:p14="http://schemas.microsoft.com/office/powerpoint/2010/main" val="3628519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dirty="0">
                <a:solidFill>
                  <a:schemeClr val="tx1"/>
                </a:solidFill>
                <a:effectLst/>
                <a:latin typeface="+mn-lt"/>
                <a:ea typeface="+mn-ea"/>
                <a:cs typeface="+mn-cs"/>
              </a:rPr>
              <a:t>Welcome to the CalSTRS Consolidation of Benefits webinar. My name is</a:t>
            </a:r>
            <a:r>
              <a:rPr lang="en-US" sz="1200" u="sng" kern="1200" dirty="0">
                <a:solidFill>
                  <a:schemeClr val="tx1"/>
                </a:solidFill>
                <a:effectLst/>
                <a:latin typeface="+mn-lt"/>
                <a:ea typeface="+mn-ea"/>
                <a:cs typeface="+mn-cs"/>
              </a:rPr>
              <a:t>                  </a:t>
            </a:r>
            <a:r>
              <a:rPr lang="en-US" sz="1200" u="none" kern="1200" dirty="0">
                <a:solidFill>
                  <a:schemeClr val="tx1"/>
                </a:solidFill>
                <a:effectLst/>
                <a:latin typeface="+mn-lt"/>
                <a:ea typeface="+mn-ea"/>
                <a:cs typeface="+mn-cs"/>
              </a:rPr>
              <a:t>, and I work out of the</a:t>
            </a:r>
            <a:r>
              <a:rPr lang="en-US" sz="1200" u="sng" kern="1200" dirty="0">
                <a:solidFill>
                  <a:schemeClr val="tx1"/>
                </a:solidFill>
                <a:effectLst/>
                <a:latin typeface="+mn-lt"/>
                <a:ea typeface="+mn-ea"/>
                <a:cs typeface="+mn-cs"/>
              </a:rPr>
              <a:t>                                 </a:t>
            </a:r>
            <a:r>
              <a:rPr lang="en-US" sz="1200" u="none" kern="1200" dirty="0">
                <a:solidFill>
                  <a:schemeClr val="tx1"/>
                </a:solidFill>
                <a:effectLst/>
                <a:latin typeface="+mn-lt"/>
                <a:ea typeface="+mn-ea"/>
                <a:cs typeface="+mn-cs"/>
              </a:rPr>
              <a:t> Member Service Center. I hope you’re all safe and healthy out there.</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Before we start today, I’d like to address a couple housekeeping items:</a:t>
            </a:r>
          </a:p>
          <a:p>
            <a:endParaRPr lang="en-US"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Thank you</a:t>
            </a:r>
          </a:p>
          <a:p>
            <a:endParaRPr lang="en-US"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Lots of information and resources, be ready to take notes. </a:t>
            </a:r>
          </a:p>
          <a:p>
            <a:pPr marL="171450" indent="-171450">
              <a:buFont typeface="Arial" panose="020B0604020202020204" pitchFamily="34" charset="0"/>
              <a:buChar char="•"/>
            </a:pPr>
            <a:endParaRPr lang="en-US" sz="1200" b="0" i="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highlight>
                  <a:srgbClr val="FFFF00"/>
                </a:highlight>
                <a:latin typeface="+mn-lt"/>
                <a:ea typeface="+mn-ea"/>
                <a:cs typeface="+mn-cs"/>
              </a:rPr>
              <a:t>We will have strategic stopping points to answer questions throughout today’s session, please jot down your questions on the material covered as we go. Use the Q&amp;A function to submit your questions during the designated stopping points.</a:t>
            </a:r>
          </a:p>
          <a:p>
            <a:pPr lvl="0"/>
            <a:endParaRPr lang="en-US" sz="1200" b="0" kern="1200" dirty="0">
              <a:solidFill>
                <a:schemeClr val="tx1"/>
              </a:solidFill>
              <a:effectLst/>
              <a:highlight>
                <a:srgbClr val="FFFF00"/>
              </a:highlight>
              <a:latin typeface="+mn-lt"/>
              <a:ea typeface="+mn-ea"/>
              <a:cs typeface="+mn-cs"/>
            </a:endParaRPr>
          </a:p>
          <a:p>
            <a:pPr marL="171450" lvl="0" indent="-171450">
              <a:buFont typeface="Arial" panose="020B0604020202020204" pitchFamily="34" charset="0"/>
              <a:buChar char="•"/>
            </a:pPr>
            <a:r>
              <a:rPr lang="en-US" sz="1200" b="0" kern="1200" dirty="0">
                <a:solidFill>
                  <a:schemeClr val="tx1"/>
                </a:solidFill>
                <a:effectLst/>
                <a:highlight>
                  <a:srgbClr val="FFFF00"/>
                </a:highlight>
                <a:latin typeface="+mn-lt"/>
                <a:ea typeface="+mn-ea"/>
                <a:cs typeface="+mn-cs"/>
              </a:rPr>
              <a:t>No personal information. Nothing specific to your account.</a:t>
            </a:r>
          </a:p>
          <a:p>
            <a:pPr marL="171450" lvl="0" indent="-171450">
              <a:buFont typeface="Arial" panose="020B0604020202020204" pitchFamily="34" charset="0"/>
              <a:buChar char="•"/>
            </a:pPr>
            <a:r>
              <a:rPr lang="en-US" sz="1200" b="0" kern="1200" dirty="0">
                <a:solidFill>
                  <a:schemeClr val="tx1"/>
                </a:solidFill>
                <a:effectLst/>
                <a:highlight>
                  <a:srgbClr val="FFFF00"/>
                </a:highlight>
                <a:latin typeface="+mn-lt"/>
                <a:ea typeface="+mn-ea"/>
                <a:cs typeface="+mn-cs"/>
              </a:rPr>
              <a:t>If you find you have questions after the webinar is over.</a:t>
            </a:r>
          </a:p>
          <a:p>
            <a:pPr marL="628650" lvl="1" indent="-171450">
              <a:buFont typeface="Arial" panose="020B0604020202020204" pitchFamily="34" charset="0"/>
              <a:buChar char="•"/>
            </a:pPr>
            <a:r>
              <a:rPr lang="en-US" sz="1200" b="0" kern="1200" dirty="0">
                <a:solidFill>
                  <a:schemeClr val="tx1"/>
                </a:solidFill>
                <a:effectLst/>
                <a:highlight>
                  <a:srgbClr val="FFFF00"/>
                </a:highlight>
                <a:latin typeface="+mn-lt"/>
                <a:ea typeface="+mn-ea"/>
                <a:cs typeface="+mn-cs"/>
              </a:rPr>
              <a:t>myCalSTRS</a:t>
            </a:r>
          </a:p>
          <a:p>
            <a:pPr marL="628650" lvl="1" indent="-171450">
              <a:buFont typeface="Arial" panose="020B0604020202020204" pitchFamily="34" charset="0"/>
              <a:buChar char="•"/>
            </a:pPr>
            <a:r>
              <a:rPr lang="en-US" sz="1200" b="0" kern="1200" dirty="0">
                <a:solidFill>
                  <a:schemeClr val="tx1"/>
                </a:solidFill>
                <a:effectLst/>
                <a:highlight>
                  <a:srgbClr val="FFFF00"/>
                </a:highlight>
                <a:latin typeface="+mn-lt"/>
                <a:ea typeface="+mn-ea"/>
                <a:cs typeface="+mn-cs"/>
              </a:rPr>
              <a:t>Call </a:t>
            </a:r>
            <a:r>
              <a:rPr lang="en-US" sz="1200" kern="1200" dirty="0">
                <a:solidFill>
                  <a:schemeClr val="tx1"/>
                </a:solidFill>
                <a:effectLst/>
                <a:highlight>
                  <a:srgbClr val="FFFF00"/>
                </a:highlight>
                <a:latin typeface="+mn-lt"/>
                <a:ea typeface="+mn-ea"/>
                <a:cs typeface="+mn-cs"/>
              </a:rPr>
              <a:t>us at 1-800-228-5453 and speak with a CalSTRS representative </a:t>
            </a:r>
          </a:p>
          <a:p>
            <a:r>
              <a:rPr lang="en-US" sz="1200" kern="1200" dirty="0">
                <a:solidFill>
                  <a:schemeClr val="tx1"/>
                </a:solidFill>
                <a:effectLst/>
                <a:highlight>
                  <a:srgbClr val="FFFF00"/>
                </a:highlight>
                <a:latin typeface="+mn-lt"/>
                <a:ea typeface="+mn-ea"/>
                <a:cs typeface="+mn-cs"/>
              </a:rPr>
              <a:t> </a:t>
            </a:r>
          </a:p>
          <a:p>
            <a:r>
              <a:rPr lang="en-US" sz="1200" b="1" kern="1200" dirty="0">
                <a:solidFill>
                  <a:schemeClr val="tx1"/>
                </a:solidFill>
                <a:effectLst/>
                <a:highlight>
                  <a:srgbClr val="FFFF00"/>
                </a:highlight>
                <a:latin typeface="+mn-lt"/>
                <a:ea typeface="+mn-ea"/>
                <a:cs typeface="+mn-cs"/>
              </a:rPr>
              <a:t>Click</a:t>
            </a:r>
            <a:r>
              <a:rPr lang="en-US" sz="1200" kern="1200" dirty="0">
                <a:solidFill>
                  <a:schemeClr val="tx1"/>
                </a:solidFill>
                <a:effectLst/>
                <a:highlight>
                  <a:srgbClr val="FFFF00"/>
                </a:highligh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1</a:t>
            </a:fld>
            <a:endParaRPr lang="en-US"/>
          </a:p>
        </p:txBody>
      </p:sp>
    </p:spTree>
    <p:extLst>
      <p:ext uri="{BB962C8B-B14F-4D97-AF65-F5344CB8AC3E}">
        <p14:creationId xmlns:p14="http://schemas.microsoft.com/office/powerpoint/2010/main" val="3151748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interested in Pension2 and how we can help you, please call 888-394-2060. </a:t>
            </a:r>
            <a:r>
              <a:rPr lang="en-US" i="0" dirty="0"/>
              <a:t>A representative will be happy to schedule you for a statement comparison.</a:t>
            </a:r>
          </a:p>
          <a:p>
            <a:endParaRPr lang="en-US" dirty="0"/>
          </a:p>
          <a:p>
            <a:r>
              <a:rPr lang="en-US" b="1" dirty="0"/>
              <a:t>Click.</a:t>
            </a:r>
          </a:p>
        </p:txBody>
      </p:sp>
      <p:sp>
        <p:nvSpPr>
          <p:cNvPr id="4" name="Slide Number Placeholder 3"/>
          <p:cNvSpPr>
            <a:spLocks noGrp="1"/>
          </p:cNvSpPr>
          <p:nvPr>
            <p:ph type="sldNum" sz="quarter" idx="5"/>
          </p:nvPr>
        </p:nvSpPr>
        <p:spPr/>
        <p:txBody>
          <a:bodyPr/>
          <a:lstStyle/>
          <a:p>
            <a:fld id="{0865ED8D-6330-7A43-99F9-602A4729BB03}" type="slidenum">
              <a:rPr lang="en-US" smtClean="0"/>
              <a:t>10</a:t>
            </a:fld>
            <a:endParaRPr lang="en-US"/>
          </a:p>
        </p:txBody>
      </p:sp>
    </p:spTree>
    <p:extLst>
      <p:ext uri="{BB962C8B-B14F-4D97-AF65-F5344CB8AC3E}">
        <p14:creationId xmlns:p14="http://schemas.microsoft.com/office/powerpoint/2010/main" val="1266768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One of the most common questions we receive from all educators, but especially part-time educators are pertaining to the Social Security offsets. In this particular webinar the question is, “How will consolidation impact Social Security?”</a:t>
            </a:r>
          </a:p>
          <a:p>
            <a:endParaRPr lang="en-US" i="0" dirty="0"/>
          </a:p>
          <a:p>
            <a:r>
              <a:rPr lang="en-US" i="0" dirty="0"/>
              <a:t>You can also review more information on these offsets if you download this factsheet from our website.</a:t>
            </a:r>
          </a:p>
          <a:p>
            <a:endParaRPr lang="en-US" i="0" dirty="0"/>
          </a:p>
          <a:p>
            <a:r>
              <a:rPr lang="en-US" i="0" dirty="0"/>
              <a:t>Click.</a:t>
            </a:r>
          </a:p>
        </p:txBody>
      </p:sp>
      <p:sp>
        <p:nvSpPr>
          <p:cNvPr id="4" name="Slide Number Placeholder 3"/>
          <p:cNvSpPr>
            <a:spLocks noGrp="1"/>
          </p:cNvSpPr>
          <p:nvPr>
            <p:ph type="sldNum" sz="quarter" idx="5"/>
          </p:nvPr>
        </p:nvSpPr>
        <p:spPr/>
        <p:txBody>
          <a:bodyPr/>
          <a:lstStyle/>
          <a:p>
            <a:fld id="{0865ED8D-6330-7A43-99F9-602A4729BB03}" type="slidenum">
              <a:rPr lang="en-US" smtClean="0"/>
              <a:t>11</a:t>
            </a:fld>
            <a:endParaRPr lang="en-US"/>
          </a:p>
        </p:txBody>
      </p:sp>
    </p:spTree>
    <p:extLst>
      <p:ext uri="{BB962C8B-B14F-4D97-AF65-F5344CB8AC3E}">
        <p14:creationId xmlns:p14="http://schemas.microsoft.com/office/powerpoint/2010/main" val="1309705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Let’s look at some different scenarios </a:t>
            </a:r>
            <a:r>
              <a:rPr lang="en-US" i="0" dirty="0"/>
              <a:t>to help determine the potential impact to Social Security .</a:t>
            </a:r>
          </a:p>
          <a:p>
            <a:endParaRPr lang="en-US" dirty="0"/>
          </a:p>
          <a:p>
            <a:r>
              <a:rPr lang="en-US" b="1" dirty="0"/>
              <a:t>Click.</a:t>
            </a:r>
          </a:p>
          <a:p>
            <a:endParaRPr lang="en-US" b="0" dirty="0"/>
          </a:p>
          <a:p>
            <a:r>
              <a:rPr lang="en-US" b="0" i="0" dirty="0"/>
              <a:t>The Defined Benefit account is a public pension as an alternative to Social Security</a:t>
            </a:r>
            <a:r>
              <a:rPr lang="en-US" b="0" i="0"/>
              <a:t>, makes </a:t>
            </a:r>
            <a:r>
              <a:rPr lang="en-US" b="0" i="0" dirty="0"/>
              <a:t>you automatically subject to the offsets.</a:t>
            </a:r>
          </a:p>
          <a:p>
            <a:endParaRPr lang="en-US" b="0" dirty="0"/>
          </a:p>
          <a:p>
            <a:r>
              <a:rPr lang="en-US" b="1" dirty="0"/>
              <a:t>Click.</a:t>
            </a:r>
          </a:p>
          <a:p>
            <a:endParaRPr lang="en-US" b="1" dirty="0"/>
          </a:p>
          <a:p>
            <a:r>
              <a:rPr lang="en-US" b="0" i="0" dirty="0"/>
              <a:t>Cash Balance program was created specifically as a social security alternative for part-time educators to establish retirement savings, this program features immediate vesting and is also subject to the offsets…</a:t>
            </a:r>
          </a:p>
          <a:p>
            <a:endParaRPr lang="en-US" b="0" dirty="0"/>
          </a:p>
          <a:p>
            <a:r>
              <a:rPr lang="en-US" b="1" dirty="0"/>
              <a:t>Click.</a:t>
            </a:r>
          </a:p>
          <a:p>
            <a:endParaRPr lang="en-US" b="1" dirty="0"/>
          </a:p>
          <a:p>
            <a:r>
              <a:rPr lang="en-US" b="0" i="0" dirty="0"/>
              <a:t>Consolidation is combining two accounts that are both subject to the offsets – you are simply combining them into one.</a:t>
            </a:r>
          </a:p>
          <a:p>
            <a:endParaRPr lang="en-US" b="0" dirty="0"/>
          </a:p>
          <a:p>
            <a:r>
              <a:rPr lang="en-US" b="1" dirty="0"/>
              <a:t>Click.</a:t>
            </a:r>
          </a:p>
          <a:p>
            <a:endParaRPr lang="en-US" b="1" i="0" dirty="0"/>
          </a:p>
          <a:p>
            <a:r>
              <a:rPr lang="en-US" b="0" i="0" dirty="0"/>
              <a:t>we are often asked, “So what if I refund both?” – The short answer is, Refunding your account won’t stop those offsets from taking effect.</a:t>
            </a:r>
          </a:p>
          <a:p>
            <a:endParaRPr lang="en-US" b="0" dirty="0"/>
          </a:p>
          <a:p>
            <a:r>
              <a:rPr lang="en-US" b="0" i="0" dirty="0"/>
              <a:t>I have provided you a high level overview on this, which I hope is helpful. It is important to contact Social Security directly to discuss their offsets and how they pertain specifically to your situation.</a:t>
            </a:r>
          </a:p>
          <a:p>
            <a:endParaRPr lang="en-US" b="0" i="0" dirty="0"/>
          </a:p>
          <a:p>
            <a:r>
              <a:rPr lang="en-US" b="1" dirty="0"/>
              <a:t>Click.</a:t>
            </a:r>
          </a:p>
        </p:txBody>
      </p:sp>
      <p:sp>
        <p:nvSpPr>
          <p:cNvPr id="4" name="Slide Number Placeholder 3"/>
          <p:cNvSpPr>
            <a:spLocks noGrp="1"/>
          </p:cNvSpPr>
          <p:nvPr>
            <p:ph type="sldNum" sz="quarter" idx="5"/>
          </p:nvPr>
        </p:nvSpPr>
        <p:spPr/>
        <p:txBody>
          <a:bodyPr/>
          <a:lstStyle/>
          <a:p>
            <a:fld id="{0865ED8D-6330-7A43-99F9-602A4729BB03}" type="slidenum">
              <a:rPr lang="en-US" smtClean="0"/>
              <a:t>12</a:t>
            </a:fld>
            <a:endParaRPr lang="en-US"/>
          </a:p>
        </p:txBody>
      </p:sp>
    </p:spTree>
    <p:extLst>
      <p:ext uri="{BB962C8B-B14F-4D97-AF65-F5344CB8AC3E}">
        <p14:creationId xmlns:p14="http://schemas.microsoft.com/office/powerpoint/2010/main" val="1421213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discuss what CalSTRS considers eligible service to consolidate.</a:t>
            </a:r>
          </a:p>
          <a:p>
            <a:endParaRPr lang="en-US" dirty="0"/>
          </a:p>
          <a:p>
            <a:r>
              <a:rPr lang="en-US" b="1" dirty="0"/>
              <a:t>Click.</a:t>
            </a:r>
          </a:p>
          <a:p>
            <a:endParaRPr lang="en-US" dirty="0"/>
          </a:p>
          <a:p>
            <a:pPr marL="171450" indent="-171450">
              <a:buFont typeface="Arial" panose="020B0604020202020204" pitchFamily="34" charset="0"/>
              <a:buChar char="•"/>
            </a:pPr>
            <a:r>
              <a:rPr lang="en-US" dirty="0"/>
              <a:t>part-time employment covered under the Cash Balance Benefit Program is considered eligible</a:t>
            </a:r>
          </a:p>
          <a:p>
            <a:endParaRPr lang="en-US" dirty="0"/>
          </a:p>
          <a:p>
            <a:r>
              <a:rPr lang="en-US" b="1" dirty="0"/>
              <a:t>Click.</a:t>
            </a:r>
          </a:p>
          <a:p>
            <a:endParaRPr lang="en-US" b="1" dirty="0"/>
          </a:p>
          <a:p>
            <a:pPr marL="171450" indent="-171450">
              <a:buFont typeface="Arial" panose="020B0604020202020204" pitchFamily="34" charset="0"/>
              <a:buChar char="•"/>
            </a:pPr>
            <a:r>
              <a:rPr lang="en-US" b="0" dirty="0"/>
              <a:t>Prior to July 1, 2002</a:t>
            </a:r>
          </a:p>
          <a:p>
            <a:pPr marL="171450" indent="-171450">
              <a:buFont typeface="Arial" panose="020B0604020202020204" pitchFamily="34" charset="0"/>
              <a:buChar char="•"/>
            </a:pPr>
            <a:r>
              <a:rPr lang="en-US" b="0" dirty="0"/>
              <a:t>overtime was covered under the Cash Balance Benefit Program</a:t>
            </a:r>
          </a:p>
          <a:p>
            <a:pPr marL="171450" indent="-171450">
              <a:buFont typeface="Arial" panose="020B0604020202020204" pitchFamily="34" charset="0"/>
              <a:buChar char="•"/>
            </a:pPr>
            <a:r>
              <a:rPr lang="en-US" b="0" dirty="0"/>
              <a:t>not eligible to consolidate into DB service credit.</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b="0" dirty="0"/>
          </a:p>
          <a:p>
            <a:pPr marL="171450" indent="-171450">
              <a:buFont typeface="Arial" panose="020B0604020202020204" pitchFamily="34" charset="0"/>
              <a:buChar char="•"/>
            </a:pPr>
            <a:r>
              <a:rPr lang="en-US" b="0" dirty="0"/>
              <a:t>rollover funds cannot be converted into service credit</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all funds can be used to purchase service credit.</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EBA6D-DAAF-479E-AD32-04A45BD571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2761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Consolidation can be a lengthy and often expensive process. There might be many reasons you’re interested in consolidating benefits; we are going to look at 4 possible reasons today.</a:t>
            </a:r>
          </a:p>
          <a:p>
            <a:endParaRPr lang="en-US" dirty="0"/>
          </a:p>
          <a:p>
            <a:r>
              <a:rPr lang="en-US" b="1" dirty="0"/>
              <a:t>Click.</a:t>
            </a:r>
            <a:endParaRPr lang="en-US" b="0" dirty="0"/>
          </a:p>
          <a:p>
            <a:endParaRPr lang="en-US" b="0" dirty="0"/>
          </a:p>
          <a:p>
            <a:r>
              <a:rPr lang="en-US" b="0" dirty="0"/>
              <a:t>Service credit is one of the 3 parts of our benefit formula in the Defined Benefit program. When you consolidate benefits, your years of service credit will increase which will have a positive impact on that formula.</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b="0" dirty="0"/>
          </a:p>
          <a:p>
            <a:r>
              <a:rPr lang="en-US" b="0" dirty="0"/>
              <a:t>Maybe some of the service you’ve performed is covered under another California public retirement system. If that’s the case, while a Defined Benefit member, you can take advantage of what we call concurrent retirement. You may be entitled to these advantages even if you don’t meet the vesting requirements of one of those other systems.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b="0" dirty="0"/>
          </a:p>
          <a:p>
            <a:r>
              <a:rPr lang="en-US" b="0" dirty="0"/>
              <a:t>Speaking of vesting, consolidating benefits might provide you the crucial service credit years you need to reach our 5.000 service credit vesting requirement in the Defined Benefit Program.</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b="0" dirty="0"/>
          </a:p>
          <a:p>
            <a:r>
              <a:rPr lang="en-US" b="0" dirty="0"/>
              <a:t>Finally, if your Cash Balance account has less than $3,500 and you don’t anticipate it will reach that threshold, consolidation might help you get the most out of the service in that account. I mention $3,500 because that is the minimum amount needed to qualify to annuitize your Cash Balance account.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EBA6D-DAAF-479E-AD32-04A45BD571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4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the beginning I mentioned that we would have a brief overview of our two programs here at CalSTRS.</a:t>
            </a:r>
          </a:p>
          <a:p>
            <a:pPr marL="171450" indent="-171450">
              <a:buFont typeface="Arial" panose="020B0604020202020204" pitchFamily="34" charset="0"/>
              <a:buChar char="•"/>
            </a:pPr>
            <a:r>
              <a:rPr lang="en-US" dirty="0"/>
              <a:t>These next few slides are for those of you not yet paying into the Defined Benefit program. </a:t>
            </a:r>
          </a:p>
          <a:p>
            <a:pPr marL="171450" indent="-171450">
              <a:buFont typeface="Arial" panose="020B0604020202020204" pitchFamily="34" charset="0"/>
              <a:buChar char="•"/>
            </a:pPr>
            <a:r>
              <a:rPr lang="en-US" dirty="0"/>
              <a:t>Key features to consider.</a:t>
            </a:r>
          </a:p>
          <a:p>
            <a:endParaRPr lang="en-US" dirty="0"/>
          </a:p>
          <a:p>
            <a:r>
              <a:rPr lang="en-US" b="1" dirty="0"/>
              <a:t>Click.</a:t>
            </a:r>
          </a:p>
          <a:p>
            <a:endParaRPr lang="en-US" dirty="0"/>
          </a:p>
          <a:p>
            <a:pPr marL="171450" indent="-171450">
              <a:buFont typeface="Arial" panose="020B0604020202020204" pitchFamily="34" charset="0"/>
              <a:buChar char="•"/>
            </a:pPr>
            <a:r>
              <a:rPr lang="en-US" dirty="0"/>
              <a:t>contribution rate</a:t>
            </a:r>
          </a:p>
          <a:p>
            <a:pPr marL="171450" indent="-171450">
              <a:buFont typeface="Arial" panose="020B0604020202020204" pitchFamily="34" charset="0"/>
              <a:buChar char="•"/>
            </a:pPr>
            <a:r>
              <a:rPr lang="en-US" dirty="0"/>
              <a:t>2 benefit structures </a:t>
            </a:r>
          </a:p>
          <a:p>
            <a:pPr marL="628650" lvl="1" indent="-171450">
              <a:buFont typeface="Arial" panose="020B0604020202020204" pitchFamily="34" charset="0"/>
              <a:buChar char="•"/>
            </a:pPr>
            <a:r>
              <a:rPr lang="en-US" dirty="0"/>
              <a:t>CalSTRS 2% at 60 </a:t>
            </a:r>
          </a:p>
          <a:p>
            <a:pPr marL="628650" lvl="1" indent="-171450">
              <a:buFont typeface="Arial" panose="020B0604020202020204" pitchFamily="34" charset="0"/>
              <a:buChar char="•"/>
            </a:pPr>
            <a:r>
              <a:rPr lang="en-US" dirty="0"/>
              <a:t>CalSTRS 2% at 62</a:t>
            </a:r>
          </a:p>
          <a:p>
            <a:pPr marL="1085850" lvl="2" indent="-171450">
              <a:buFont typeface="Arial" panose="020B0604020202020204" pitchFamily="34" charset="0"/>
              <a:buChar char="•"/>
            </a:pPr>
            <a:r>
              <a:rPr lang="en-US" dirty="0"/>
              <a:t>rate is just over 10%</a:t>
            </a:r>
          </a:p>
          <a:p>
            <a:pPr marL="628650" lvl="1" indent="-171450">
              <a:buFont typeface="Arial" panose="020B0604020202020204" pitchFamily="34" charset="0"/>
              <a:buChar char="•"/>
            </a:pPr>
            <a:r>
              <a:rPr lang="en-US" dirty="0"/>
              <a:t>Cash Balance program </a:t>
            </a:r>
          </a:p>
          <a:p>
            <a:pPr marL="1085850" lvl="2" indent="-171450">
              <a:buFont typeface="Arial" panose="020B0604020202020204" pitchFamily="34" charset="0"/>
              <a:buChar char="•"/>
            </a:pPr>
            <a:r>
              <a:rPr lang="en-US" dirty="0"/>
              <a:t>rate is generally 4%. </a:t>
            </a:r>
          </a:p>
          <a:p>
            <a:pPr marL="171450" lvl="0" indent="-171450">
              <a:buFont typeface="Arial" panose="020B0604020202020204" pitchFamily="34" charset="0"/>
              <a:buChar char="•"/>
            </a:pPr>
            <a:r>
              <a:rPr lang="en-US" dirty="0"/>
              <a:t>Defined Benefit Program is our more robust retirement program.</a:t>
            </a:r>
          </a:p>
          <a:p>
            <a:endParaRPr lang="en-US" dirty="0"/>
          </a:p>
          <a:p>
            <a:r>
              <a:rPr lang="en-US" b="1" dirty="0"/>
              <a:t>Click.</a:t>
            </a:r>
          </a:p>
          <a:p>
            <a:endParaRPr lang="en-US" dirty="0"/>
          </a:p>
          <a:p>
            <a:pPr marL="171450" indent="-171450">
              <a:buFont typeface="Arial" panose="020B0604020202020204" pitchFamily="34" charset="0"/>
              <a:buChar char="•"/>
            </a:pPr>
            <a:r>
              <a:rPr lang="en-US" dirty="0"/>
              <a:t>concurrent retirement. </a:t>
            </a:r>
          </a:p>
          <a:p>
            <a:pPr marL="171450" indent="-171450">
              <a:buFont typeface="Arial" panose="020B0604020202020204" pitchFamily="34" charset="0"/>
              <a:buChar char="•"/>
            </a:pPr>
            <a:r>
              <a:rPr lang="en-US" dirty="0"/>
              <a:t>may be some advantages from retiring from both systems at the same time.</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15</a:t>
            </a:fld>
            <a:endParaRPr lang="en-US"/>
          </a:p>
        </p:txBody>
      </p:sp>
    </p:spTree>
    <p:extLst>
      <p:ext uri="{BB962C8B-B14F-4D97-AF65-F5344CB8AC3E}">
        <p14:creationId xmlns:p14="http://schemas.microsoft.com/office/powerpoint/2010/main" val="748990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For more information on Concurrent Retirement, please download this factsheet</a:t>
            </a:r>
          </a:p>
          <a:p>
            <a:pPr eaLnBrk="1" hangingPunct="1">
              <a:spcBef>
                <a:spcPct val="0"/>
              </a:spcBef>
            </a:pPr>
            <a:r>
              <a:rPr lang="en-US" dirty="0"/>
              <a:t> </a:t>
            </a:r>
          </a:p>
          <a:p>
            <a:pPr eaLnBrk="1" hangingPunct="1">
              <a:spcBef>
                <a:spcPct val="0"/>
              </a:spcBef>
            </a:pPr>
            <a:r>
              <a:rPr lang="en-US" dirty="0"/>
              <a:t>A few quick reminders:</a:t>
            </a:r>
          </a:p>
          <a:p>
            <a:pPr eaLnBrk="1" hangingPunct="1">
              <a:spcBef>
                <a:spcPct val="0"/>
              </a:spcBef>
            </a:pPr>
            <a:endParaRPr lang="en-US" dirty="0"/>
          </a:p>
          <a:p>
            <a:pPr eaLnBrk="1" hangingPunct="1">
              <a:spcBef>
                <a:spcPct val="0"/>
              </a:spcBef>
            </a:pPr>
            <a:r>
              <a:rPr lang="en-US" dirty="0"/>
              <a:t>Concurrent Retirement is a benefit for Defined Benefit members only.</a:t>
            </a:r>
          </a:p>
          <a:p>
            <a:pPr eaLnBrk="1" hangingPunct="1">
              <a:spcBef>
                <a:spcPct val="0"/>
              </a:spcBef>
            </a:pPr>
            <a:endParaRPr lang="en-US" dirty="0"/>
          </a:p>
          <a:p>
            <a:pPr eaLnBrk="1" hangingPunct="1">
              <a:spcBef>
                <a:spcPct val="0"/>
              </a:spcBef>
            </a:pPr>
            <a:r>
              <a:rPr lang="en-US" dirty="0"/>
              <a:t>If you are a member of another eligible California public retirement system, you may be eligible to retire without meeting our 5.000 service credit vesting requirement.</a:t>
            </a:r>
          </a:p>
          <a:p>
            <a:pPr eaLnBrk="1" hangingPunct="1">
              <a:spcBef>
                <a:spcPct val="0"/>
              </a:spcBef>
            </a:pPr>
            <a:endParaRPr lang="en-US" dirty="0"/>
          </a:p>
          <a:p>
            <a:pPr eaLnBrk="1" hangingPunct="1">
              <a:spcBef>
                <a:spcPct val="0"/>
              </a:spcBef>
            </a:pPr>
            <a:r>
              <a:rPr lang="en-US" dirty="0"/>
              <a:t>It’s also good to note that when taking advantage of this feature, you will be retiring from both systems on the same day.</a:t>
            </a:r>
          </a:p>
          <a:p>
            <a:pPr eaLnBrk="1" hangingPunct="1">
              <a:spcBef>
                <a:spcPct val="0"/>
              </a:spcBef>
            </a:pPr>
            <a:endParaRPr lang="en-US"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If Concurrent Retirement sounds like something you might be interested in or eligible for, we recommend you download this factsheet you see here. It is available on our website at CalSTRS.com/publications.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We also recommend you talk to your other retirement system for any requirements they may have.</a:t>
            </a:r>
          </a:p>
          <a:p>
            <a:pPr eaLnBrk="1" hangingPunct="1">
              <a:spcBef>
                <a:spcPct val="0"/>
              </a:spcBef>
            </a:pPr>
            <a:endParaRPr lang="en-US" dirty="0"/>
          </a:p>
          <a:p>
            <a:pPr eaLnBrk="1" hangingPunct="1">
              <a:spcBef>
                <a:spcPct val="0"/>
              </a:spcBef>
            </a:pPr>
            <a:r>
              <a:rPr lang="en-US" b="1" dirty="0"/>
              <a:t>Click</a:t>
            </a:r>
            <a:r>
              <a:rPr lang="en-US" dirty="0"/>
              <a:t>.</a:t>
            </a:r>
          </a:p>
          <a:p>
            <a:pPr eaLnBrk="1" hangingPunct="1">
              <a:spcBef>
                <a:spcPct val="0"/>
              </a:spcBef>
            </a:pPr>
            <a:endParaRPr lang="en-US" dirty="0"/>
          </a:p>
        </p:txBody>
      </p:sp>
      <p:sp>
        <p:nvSpPr>
          <p:cNvPr id="4" name="Slide Number Placeholder 3"/>
          <p:cNvSpPr>
            <a:spLocks noGrp="1"/>
          </p:cNvSpPr>
          <p:nvPr>
            <p:ph type="sldNum" sz="quarter" idx="5"/>
          </p:nvPr>
        </p:nvSpPr>
        <p:spPr/>
        <p:txBody>
          <a:bodyPr/>
          <a:lstStyle/>
          <a:p>
            <a:fld id="{193EBA6D-DAAF-479E-AD32-04A45BD5715A}" type="slidenum">
              <a:rPr lang="en-US" smtClean="0"/>
              <a:t>16</a:t>
            </a:fld>
            <a:endParaRPr lang="en-US"/>
          </a:p>
        </p:txBody>
      </p:sp>
    </p:spTree>
    <p:extLst>
      <p:ext uri="{BB962C8B-B14F-4D97-AF65-F5344CB8AC3E}">
        <p14:creationId xmlns:p14="http://schemas.microsoft.com/office/powerpoint/2010/main" val="4041108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Both programs provide disability and survivor benefits that are unique to each plan.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Again DB has more involved benefits.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We will look at some resources to learn more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Click.</a:t>
            </a:r>
          </a:p>
          <a:p>
            <a:endParaRPr lang="en-US" dirty="0"/>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17</a:t>
            </a:fld>
            <a:endParaRPr lang="en-US"/>
          </a:p>
        </p:txBody>
      </p:sp>
    </p:spTree>
    <p:extLst>
      <p:ext uri="{BB962C8B-B14F-4D97-AF65-F5344CB8AC3E}">
        <p14:creationId xmlns:p14="http://schemas.microsoft.com/office/powerpoint/2010/main" val="2393756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A reminder:</a:t>
            </a:r>
            <a:r>
              <a:rPr lang="en-US" sz="1200" kern="1200" dirty="0">
                <a:solidFill>
                  <a:schemeClr val="tx1"/>
                </a:solidFill>
                <a:effectLst/>
                <a:latin typeface="+mn-lt"/>
                <a:ea typeface="+mn-ea"/>
                <a:cs typeface="+mn-cs"/>
              </a:rPr>
              <a:t> each program provides unique disability and survivor benefits. As you research, you’ll notice that the Defined Benefit program has a lot more to offer One of those benefits that is offered only under Defined Benefit is the one-time death benefit that is paid out to a recipient of your choosing. Further details on disability and survivor benefits are available in multiple publications on calstrs.com/publications.</a:t>
            </a:r>
          </a:p>
          <a:p>
            <a:pPr eaLnBrk="1" hangingPunct="1">
              <a:spcBef>
                <a:spcPct val="0"/>
              </a:spcBef>
            </a:pPr>
            <a:endParaRPr lang="en-US" dirty="0"/>
          </a:p>
          <a:p>
            <a:pPr eaLnBrk="1" hangingPunct="1">
              <a:spcBef>
                <a:spcPct val="0"/>
              </a:spcBef>
            </a:pPr>
            <a:r>
              <a:rPr lang="en-US" b="1" dirty="0"/>
              <a:t>Click</a:t>
            </a:r>
            <a:r>
              <a:rPr lang="en-US" dirty="0"/>
              <a:t>.</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93EBA6D-DAAF-479E-AD32-04A45BD5715A}" type="slidenum">
              <a:rPr lang="en-US" smtClean="0"/>
              <a:t>18</a:t>
            </a:fld>
            <a:endParaRPr lang="en-US"/>
          </a:p>
        </p:txBody>
      </p:sp>
    </p:spTree>
    <p:extLst>
      <p:ext uri="{BB962C8B-B14F-4D97-AF65-F5344CB8AC3E}">
        <p14:creationId xmlns:p14="http://schemas.microsoft.com/office/powerpoint/2010/main" val="2928269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a:t>
            </a:r>
          </a:p>
          <a:p>
            <a:endParaRPr lang="en-US" b="1" dirty="0"/>
          </a:p>
          <a:p>
            <a:r>
              <a:rPr lang="en-US" dirty="0"/>
              <a:t>The Defined Benefit program has an additional survivor benefit called the one-time death benefit built into it. This is a one-time lump sum paid out to the recipient of your choice upon your passing.</a:t>
            </a:r>
          </a:p>
          <a:p>
            <a:endParaRPr lang="en-US" dirty="0"/>
          </a:p>
          <a:p>
            <a:r>
              <a:rPr lang="en-US" b="1" dirty="0"/>
              <a:t>Click.</a:t>
            </a:r>
          </a:p>
          <a:p>
            <a:endParaRPr lang="en-US" dirty="0"/>
          </a:p>
          <a:p>
            <a:r>
              <a:rPr lang="en-US" dirty="0"/>
              <a:t>Lastly, the Defined Benefit program also has built in inflation protection that the Cash Balance program does not have. There is an annual benefit adjustment and additional Purchasing Power protection to keep your benefit safe. </a:t>
            </a:r>
          </a:p>
          <a:p>
            <a:endParaRPr lang="en-US" dirty="0"/>
          </a:p>
          <a:p>
            <a:r>
              <a:rPr lang="en-US" b="1" dirty="0"/>
              <a:t>Click. </a:t>
            </a:r>
          </a:p>
          <a:p>
            <a:endParaRPr lang="en-US" b="1" dirty="0"/>
          </a:p>
        </p:txBody>
      </p:sp>
      <p:sp>
        <p:nvSpPr>
          <p:cNvPr id="4" name="Slide Number Placeholder 3"/>
          <p:cNvSpPr>
            <a:spLocks noGrp="1"/>
          </p:cNvSpPr>
          <p:nvPr>
            <p:ph type="sldNum" sz="quarter" idx="5"/>
          </p:nvPr>
        </p:nvSpPr>
        <p:spPr/>
        <p:txBody>
          <a:bodyPr/>
          <a:lstStyle/>
          <a:p>
            <a:fld id="{0865ED8D-6330-7A43-99F9-602A4729BB03}" type="slidenum">
              <a:rPr lang="en-US" smtClean="0"/>
              <a:t>19</a:t>
            </a:fld>
            <a:endParaRPr lang="en-US"/>
          </a:p>
        </p:txBody>
      </p:sp>
    </p:spTree>
    <p:extLst>
      <p:ext uri="{BB962C8B-B14F-4D97-AF65-F5344CB8AC3E}">
        <p14:creationId xmlns:p14="http://schemas.microsoft.com/office/powerpoint/2010/main" val="1130696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kumimoji="0" lang="en-US" sz="1200" b="0" i="0" u="none" strike="noStrike" kern="1200" cap="none" spc="0" normalizeH="0" baseline="0" noProof="0" dirty="0">
                <a:ln>
                  <a:noFill/>
                </a:ln>
                <a:solidFill>
                  <a:prstClr val="black"/>
                </a:solidFill>
                <a:effectLst/>
                <a:uLnTx/>
                <a:uFillTx/>
                <a:latin typeface="+mn-lt"/>
                <a:ea typeface="+mn-ea"/>
                <a:cs typeface="+mn-cs"/>
              </a:rPr>
              <a:t>our four main objectives are as follows: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Click</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Help you determine if this webinar is for you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Click.</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We will look at an actual definition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What service is eligible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Why consolidation is important?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Reasons to consolidate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Program features and resources for the Defined Benefit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Click</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advantages of consolidating.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process can be lengthy,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Help decide if it’s worth your time and effort.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Click</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Walk through the process of consolidating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your role in the process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CalSTRS role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your employer(s)’ role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Click</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2</a:t>
            </a:fld>
            <a:endParaRPr lang="en-US"/>
          </a:p>
        </p:txBody>
      </p:sp>
    </p:spTree>
    <p:extLst>
      <p:ext uri="{BB962C8B-B14F-4D97-AF65-F5344CB8AC3E}">
        <p14:creationId xmlns:p14="http://schemas.microsoft.com/office/powerpoint/2010/main" val="16353081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mentioned the inflation protection offered by the Defined Benefit program. </a:t>
            </a:r>
          </a:p>
          <a:p>
            <a:endParaRPr lang="en-US" dirty="0"/>
          </a:p>
          <a:p>
            <a:pPr marL="171450" indent="-171450">
              <a:buFont typeface="Arial" panose="020B0604020202020204" pitchFamily="34" charset="0"/>
              <a:buChar char="•"/>
            </a:pPr>
            <a:r>
              <a:rPr lang="en-US" dirty="0"/>
              <a:t>The annual benefit adjustment is a 2% increase to your initial benefit </a:t>
            </a:r>
          </a:p>
          <a:p>
            <a:pPr marL="171450" indent="-171450">
              <a:buFont typeface="Arial" panose="020B0604020202020204" pitchFamily="34" charset="0"/>
              <a:buChar char="•"/>
            </a:pPr>
            <a:r>
              <a:rPr lang="en-US" dirty="0"/>
              <a:t>not compounded </a:t>
            </a:r>
          </a:p>
          <a:p>
            <a:pPr marL="171450" indent="-171450">
              <a:buFont typeface="Arial" panose="020B0604020202020204" pitchFamily="34" charset="0"/>
              <a:buChar char="•"/>
            </a:pPr>
            <a:r>
              <a:rPr lang="en-US" dirty="0"/>
              <a:t>not directly tied to inflation</a:t>
            </a:r>
          </a:p>
          <a:p>
            <a:pPr marL="171450" indent="-171450">
              <a:buFont typeface="Arial" panose="020B0604020202020204" pitchFamily="34" charset="0"/>
              <a:buChar char="•"/>
            </a:pPr>
            <a:r>
              <a:rPr lang="en-US" dirty="0"/>
              <a:t>Yearly</a:t>
            </a:r>
          </a:p>
          <a:p>
            <a:endParaRPr lang="en-US" dirty="0"/>
          </a:p>
          <a:p>
            <a:r>
              <a:rPr lang="en-US" b="1" dirty="0"/>
              <a:t>Click.</a:t>
            </a:r>
          </a:p>
          <a:p>
            <a:endParaRPr lang="en-US" dirty="0"/>
          </a:p>
          <a:p>
            <a:pPr marL="171450" indent="-171450">
              <a:buFont typeface="Arial" panose="020B0604020202020204" pitchFamily="34" charset="0"/>
              <a:buChar char="•"/>
            </a:pPr>
            <a:r>
              <a:rPr lang="en-US" dirty="0"/>
              <a:t>Purchasing Power Protection does not kick in until well into retirement. </a:t>
            </a:r>
          </a:p>
          <a:p>
            <a:pPr marL="171450" indent="-171450">
              <a:buFont typeface="Arial" panose="020B0604020202020204" pitchFamily="34" charset="0"/>
              <a:buChar char="•"/>
            </a:pPr>
            <a:r>
              <a:rPr lang="en-US" dirty="0"/>
              <a:t>CalSTRS will monitor the purchasing power of your benefit</a:t>
            </a:r>
          </a:p>
          <a:p>
            <a:pPr marL="171450" indent="-171450">
              <a:buFont typeface="Arial" panose="020B0604020202020204" pitchFamily="34" charset="0"/>
              <a:buChar char="•"/>
            </a:pPr>
            <a:r>
              <a:rPr lang="en-US" dirty="0"/>
              <a:t>if/when the purchasing power of your benefit goes below 85% </a:t>
            </a:r>
          </a:p>
          <a:p>
            <a:pPr marL="628650" lvl="1" indent="-171450">
              <a:buFont typeface="Arial" panose="020B0604020202020204" pitchFamily="34" charset="0"/>
              <a:buChar char="•"/>
            </a:pPr>
            <a:r>
              <a:rPr lang="en-US" dirty="0"/>
              <a:t>CalSTRS will start paying you quarterly supplemental payments to support your retirement benefit’s purchasing power. </a:t>
            </a:r>
          </a:p>
          <a:p>
            <a:endParaRPr lang="en-US" dirty="0"/>
          </a:p>
          <a:p>
            <a:r>
              <a:rPr lang="en-US" dirty="0"/>
              <a:t>For more information on these protections please refer to the Member Handbook that can also be found at CalSTRS.com/publications.</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20</a:t>
            </a:fld>
            <a:endParaRPr lang="en-US"/>
          </a:p>
        </p:txBody>
      </p:sp>
    </p:spTree>
    <p:extLst>
      <p:ext uri="{BB962C8B-B14F-4D97-AF65-F5344CB8AC3E}">
        <p14:creationId xmlns:p14="http://schemas.microsoft.com/office/powerpoint/2010/main" val="288594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still aren’t sure if Consolidation is right for you, we will now look at a few advantages of doing so.</a:t>
            </a:r>
          </a:p>
          <a:p>
            <a:endParaRPr lang="en-US" dirty="0"/>
          </a:p>
          <a:p>
            <a:r>
              <a:rPr lang="en-US" b="1" dirty="0"/>
              <a:t>Click</a:t>
            </a:r>
            <a:r>
              <a:rPr lang="en-US" dirty="0"/>
              <a:t>.</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21</a:t>
            </a:fld>
            <a:endParaRPr lang="en-US"/>
          </a:p>
        </p:txBody>
      </p:sp>
    </p:spTree>
    <p:extLst>
      <p:ext uri="{BB962C8B-B14F-4D97-AF65-F5344CB8AC3E}">
        <p14:creationId xmlns:p14="http://schemas.microsoft.com/office/powerpoint/2010/main" val="5220208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member of the Defined Benefit program, you are subject to a 5.000 service credit vesting requirement. If you joined or are joining the Defined Benefit program late in your career, reaching five service credits might be a real concern for you. Consolidating your benefits could help to reach that requirement quicker and retire sooner.</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0865ED8D-6330-7A43-99F9-602A4729BB03}" type="slidenum">
              <a:rPr lang="en-US" smtClean="0"/>
              <a:t>22</a:t>
            </a:fld>
            <a:endParaRPr lang="en-US"/>
          </a:p>
        </p:txBody>
      </p:sp>
    </p:spTree>
    <p:extLst>
      <p:ext uri="{BB962C8B-B14F-4D97-AF65-F5344CB8AC3E}">
        <p14:creationId xmlns:p14="http://schemas.microsoft.com/office/powerpoint/2010/main" val="2645108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both programs offer lifetime retirement benefits, they are each calculated differently.</a:t>
            </a:r>
          </a:p>
          <a:p>
            <a:endParaRPr lang="en-US" dirty="0"/>
          </a:p>
          <a:p>
            <a:r>
              <a:rPr lang="en-US" dirty="0"/>
              <a:t>Under the Defined Benefit program, your benefit is calculated using a formula versus the Cash Balance program, which calculates your benefit based on the balance of your account. This can lead to a significant difference in the amount you receive in retirement. This is something to consider when deciding if you want to consolidate.</a:t>
            </a:r>
          </a:p>
          <a:p>
            <a:endParaRPr lang="en-US" dirty="0"/>
          </a:p>
          <a:p>
            <a:r>
              <a:rPr lang="en-US" dirty="0"/>
              <a:t>I’ll show you </a:t>
            </a:r>
            <a:r>
              <a:rPr lang="en-US"/>
              <a:t>the formula in just a moment.</a:t>
            </a:r>
            <a:endParaRPr lang="en-US" dirty="0"/>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0865ED8D-6330-7A43-99F9-602A4729BB03}" type="slidenum">
              <a:rPr lang="en-US" smtClean="0"/>
              <a:t>23</a:t>
            </a:fld>
            <a:endParaRPr lang="en-US"/>
          </a:p>
        </p:txBody>
      </p:sp>
    </p:spTree>
    <p:extLst>
      <p:ext uri="{BB962C8B-B14F-4D97-AF65-F5344CB8AC3E}">
        <p14:creationId xmlns:p14="http://schemas.microsoft.com/office/powerpoint/2010/main" val="37755389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 of the formula for Defined Benefit. One of the components we use is your service credit. When consolidating, you will be building your service credit, which leads to a higher monthly benefit in retirement.</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24</a:t>
            </a:fld>
            <a:endParaRPr lang="en-US"/>
          </a:p>
        </p:txBody>
      </p:sp>
    </p:spTree>
    <p:extLst>
      <p:ext uri="{BB962C8B-B14F-4D97-AF65-F5344CB8AC3E}">
        <p14:creationId xmlns:p14="http://schemas.microsoft.com/office/powerpoint/2010/main" val="25007376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236538" algn="l" defTabSz="914400" rtl="0" eaLnBrk="1" latinLnBrk="0" hangingPunct="1">
              <a:spcBef>
                <a:spcPct val="0"/>
              </a:spcBef>
            </a:pPr>
            <a:r>
              <a:rPr lang="en-US" altLang="en-US" sz="1200" kern="1200" dirty="0">
                <a:solidFill>
                  <a:schemeClr val="tx1"/>
                </a:solidFill>
                <a:effectLst/>
                <a:latin typeface="+mn-lt"/>
                <a:ea typeface="+mn-ea"/>
                <a:cs typeface="+mn-cs"/>
              </a:rPr>
              <a:t>Let’s briefly look at the formula used in the Defined Benefit program. There are 3 components that contribute to the calculation.</a:t>
            </a:r>
          </a:p>
          <a:p>
            <a:pPr marL="0" indent="-236538" algn="l" defTabSz="914400" rtl="0" eaLnBrk="1" latinLnBrk="0" hangingPunct="1">
              <a:spcBef>
                <a:spcPct val="0"/>
              </a:spcBef>
            </a:pPr>
            <a:endParaRPr lang="en-US" altLang="en-US" sz="1200" kern="1200" dirty="0">
              <a:solidFill>
                <a:schemeClr val="tx1"/>
              </a:solidFill>
              <a:effectLst/>
              <a:latin typeface="+mn-lt"/>
              <a:ea typeface="+mn-ea"/>
              <a:cs typeface="+mn-cs"/>
            </a:endParaRPr>
          </a:p>
          <a:p>
            <a:pPr marL="0" indent="-236538" algn="l" defTabSz="914400" rtl="0" eaLnBrk="1" latinLnBrk="0" hangingPunct="1">
              <a:spcBef>
                <a:spcPct val="0"/>
              </a:spcBef>
            </a:pPr>
            <a:r>
              <a:rPr lang="en-US" altLang="en-US" sz="1200" b="1" kern="1200" dirty="0">
                <a:solidFill>
                  <a:schemeClr val="tx1"/>
                </a:solidFill>
                <a:effectLst/>
                <a:latin typeface="+mn-lt"/>
                <a:ea typeface="+mn-ea"/>
                <a:cs typeface="+mn-cs"/>
              </a:rPr>
              <a:t>Click</a:t>
            </a:r>
            <a:r>
              <a:rPr lang="en-US" altLang="en-US" sz="1200" kern="1200" dirty="0">
                <a:solidFill>
                  <a:schemeClr val="tx1"/>
                </a:solidFill>
                <a:effectLst/>
                <a:latin typeface="+mn-lt"/>
                <a:ea typeface="+mn-ea"/>
                <a:cs typeface="+mn-cs"/>
              </a:rPr>
              <a:t>. </a:t>
            </a:r>
          </a:p>
          <a:p>
            <a:pPr marL="0" indent="-236538" algn="l" defTabSz="914400" rtl="0" eaLnBrk="1" latinLnBrk="0" hangingPunct="1">
              <a:spcBef>
                <a:spcPct val="0"/>
              </a:spcBef>
            </a:pPr>
            <a:endParaRPr lang="en-US" altLang="en-US" sz="1200" kern="1200" dirty="0">
              <a:solidFill>
                <a:schemeClr val="tx1"/>
              </a:solidFill>
              <a:effectLst/>
              <a:latin typeface="+mn-lt"/>
              <a:ea typeface="+mn-ea"/>
              <a:cs typeface="+mn-cs"/>
            </a:endParaRPr>
          </a:p>
          <a:p>
            <a:pPr marL="0" indent="-236538" algn="l" defTabSz="914400" rtl="0" eaLnBrk="1" latinLnBrk="0" hangingPunct="1">
              <a:spcBef>
                <a:spcPct val="0"/>
              </a:spcBef>
            </a:pPr>
            <a:r>
              <a:rPr lang="en-US" altLang="en-US" sz="1200" kern="1200" dirty="0">
                <a:solidFill>
                  <a:schemeClr val="tx1"/>
                </a:solidFill>
                <a:effectLst/>
                <a:latin typeface="+mn-lt"/>
                <a:ea typeface="+mn-ea"/>
                <a:cs typeface="+mn-cs"/>
              </a:rPr>
              <a:t>First, we look at service credit. Service credit is the time you work and contribute to the defined benefit program. You can earn up to 1.00 year per school year. </a:t>
            </a:r>
          </a:p>
          <a:p>
            <a:pPr marL="0" indent="-236538" algn="l" defTabSz="914400" rtl="0" eaLnBrk="1" latinLnBrk="0" hangingPunct="1">
              <a:spcBef>
                <a:spcPct val="0"/>
              </a:spcBef>
            </a:pPr>
            <a:endParaRPr lang="en-US" altLang="en-US" sz="1200" kern="1200" dirty="0">
              <a:solidFill>
                <a:schemeClr val="tx1"/>
              </a:solidFill>
              <a:effectLst/>
              <a:latin typeface="+mn-lt"/>
              <a:ea typeface="+mn-ea"/>
              <a:cs typeface="+mn-cs"/>
            </a:endParaRPr>
          </a:p>
          <a:p>
            <a:pPr marL="0" indent="-236538" algn="l" defTabSz="914400" rtl="0" eaLnBrk="1" latinLnBrk="0" hangingPunct="1">
              <a:spcBef>
                <a:spcPct val="0"/>
              </a:spcBef>
            </a:pPr>
            <a:r>
              <a:rPr lang="en-US" altLang="en-US" sz="1200" b="1" kern="1200" dirty="0">
                <a:solidFill>
                  <a:schemeClr val="tx1"/>
                </a:solidFill>
                <a:effectLst/>
                <a:latin typeface="+mn-lt"/>
                <a:ea typeface="+mn-ea"/>
                <a:cs typeface="+mn-cs"/>
              </a:rPr>
              <a:t>Click</a:t>
            </a:r>
            <a:r>
              <a:rPr lang="en-US" altLang="en-US" sz="1200" kern="1200" dirty="0">
                <a:solidFill>
                  <a:schemeClr val="tx1"/>
                </a:solidFill>
                <a:effectLst/>
                <a:latin typeface="+mn-lt"/>
                <a:ea typeface="+mn-ea"/>
                <a:cs typeface="+mn-cs"/>
              </a:rPr>
              <a:t>.</a:t>
            </a:r>
          </a:p>
          <a:p>
            <a:pPr marL="0" indent="-236538" algn="l" defTabSz="914400" rtl="0" eaLnBrk="1" latinLnBrk="0" hangingPunct="1">
              <a:spcBef>
                <a:spcPct val="0"/>
              </a:spcBef>
            </a:pPr>
            <a:endParaRPr lang="en-US" altLang="en-US" sz="1200" kern="1200" dirty="0">
              <a:solidFill>
                <a:schemeClr val="tx1"/>
              </a:solidFill>
              <a:effectLst/>
              <a:latin typeface="+mn-lt"/>
              <a:ea typeface="+mn-ea"/>
              <a:cs typeface="+mn-cs"/>
            </a:endParaRPr>
          </a:p>
          <a:p>
            <a:pPr marL="0" indent="-236538" algn="l" defTabSz="914400" rtl="0" eaLnBrk="1" latinLnBrk="0" hangingPunct="1">
              <a:spcBef>
                <a:spcPct val="0"/>
              </a:spcBef>
            </a:pPr>
            <a:r>
              <a:rPr lang="en-US" altLang="en-US" sz="1200" kern="1200" dirty="0">
                <a:solidFill>
                  <a:schemeClr val="tx1"/>
                </a:solidFill>
                <a:effectLst/>
                <a:latin typeface="+mn-lt"/>
                <a:ea typeface="+mn-ea"/>
                <a:cs typeface="+mn-cs"/>
              </a:rPr>
              <a:t>Next, we look at age factor. This is a percentage based on your age in years and months at retirement </a:t>
            </a:r>
          </a:p>
          <a:p>
            <a:pPr marL="0" indent="-236538" algn="l" defTabSz="914400" rtl="0" eaLnBrk="1" latinLnBrk="0" hangingPunct="1">
              <a:spcBef>
                <a:spcPct val="0"/>
              </a:spcBef>
            </a:pPr>
            <a:endParaRPr lang="en-US" altLang="en-US" sz="1200" kern="1200" dirty="0">
              <a:solidFill>
                <a:schemeClr val="tx1"/>
              </a:solidFill>
              <a:effectLst/>
              <a:latin typeface="+mn-lt"/>
              <a:ea typeface="+mn-ea"/>
              <a:cs typeface="+mn-cs"/>
            </a:endParaRPr>
          </a:p>
          <a:p>
            <a:pPr marL="0" indent="-236538" algn="l" defTabSz="914400" rtl="0" eaLnBrk="1" latinLnBrk="0" hangingPunct="1">
              <a:spcBef>
                <a:spcPct val="0"/>
              </a:spcBef>
            </a:pPr>
            <a:r>
              <a:rPr lang="en-US" altLang="en-US" sz="1200" b="1" kern="1200" dirty="0">
                <a:solidFill>
                  <a:schemeClr val="tx1"/>
                </a:solidFill>
                <a:effectLst/>
                <a:latin typeface="+mn-lt"/>
                <a:ea typeface="+mn-ea"/>
                <a:cs typeface="+mn-cs"/>
              </a:rPr>
              <a:t>Click</a:t>
            </a:r>
            <a:r>
              <a:rPr lang="en-US" altLang="en-US" sz="1200" kern="1200" dirty="0">
                <a:solidFill>
                  <a:schemeClr val="tx1"/>
                </a:solidFill>
                <a:effectLst/>
                <a:latin typeface="+mn-lt"/>
                <a:ea typeface="+mn-ea"/>
                <a:cs typeface="+mn-cs"/>
              </a:rPr>
              <a:t>.</a:t>
            </a:r>
          </a:p>
          <a:p>
            <a:pPr marL="0" indent="-236538" algn="l" defTabSz="914400" rtl="0" eaLnBrk="1" latinLnBrk="0" hangingPunct="1">
              <a:spcBef>
                <a:spcPct val="0"/>
              </a:spcBef>
            </a:pPr>
            <a:endParaRPr lang="en-US" altLang="en-US" sz="1200" kern="1200" dirty="0">
              <a:solidFill>
                <a:schemeClr val="tx1"/>
              </a:solidFill>
              <a:effectLst/>
              <a:latin typeface="+mn-lt"/>
              <a:ea typeface="+mn-ea"/>
              <a:cs typeface="+mn-cs"/>
            </a:endParaRPr>
          </a:p>
          <a:p>
            <a:pPr marL="0" indent="-236538" algn="l" defTabSz="914400" rtl="0" eaLnBrk="1" latinLnBrk="0" hangingPunct="1">
              <a:spcBef>
                <a:spcPct val="0"/>
              </a:spcBef>
            </a:pPr>
            <a:r>
              <a:rPr lang="en-US" altLang="en-US" sz="1200" kern="1200" dirty="0">
                <a:solidFill>
                  <a:schemeClr val="tx1"/>
                </a:solidFill>
                <a:effectLst/>
                <a:latin typeface="+mn-lt"/>
                <a:ea typeface="+mn-ea"/>
                <a:cs typeface="+mn-cs"/>
              </a:rPr>
              <a:t>Finally, we calculate your final compensation, which is your highest average annual compensation earnable for 36 consecutive months.</a:t>
            </a:r>
          </a:p>
          <a:p>
            <a:pPr marL="0" indent="-236538" algn="l" defTabSz="914400" rtl="0" eaLnBrk="1" latinLnBrk="0" hangingPunct="1">
              <a:spcBef>
                <a:spcPct val="0"/>
              </a:spcBef>
            </a:pPr>
            <a:endParaRPr lang="en-US" altLang="en-US" sz="1200" kern="1200" dirty="0">
              <a:solidFill>
                <a:schemeClr val="tx1"/>
              </a:solidFill>
              <a:effectLst/>
              <a:latin typeface="+mn-lt"/>
              <a:ea typeface="+mn-ea"/>
              <a:cs typeface="+mn-cs"/>
            </a:endParaRPr>
          </a:p>
          <a:p>
            <a:pPr marL="0" indent="-236538" algn="l" defTabSz="914400" rtl="0" eaLnBrk="1" latinLnBrk="0" hangingPunct="1">
              <a:spcBef>
                <a:spcPct val="0"/>
              </a:spcBef>
            </a:pPr>
            <a:r>
              <a:rPr lang="en-US" altLang="en-US" sz="1200" b="1" kern="1200" dirty="0">
                <a:solidFill>
                  <a:schemeClr val="tx1"/>
                </a:solidFill>
                <a:effectLst/>
                <a:latin typeface="+mn-lt"/>
                <a:ea typeface="+mn-ea"/>
                <a:cs typeface="+mn-cs"/>
              </a:rPr>
              <a:t>Click</a:t>
            </a:r>
            <a:r>
              <a:rPr lang="en-US" altLang="en-US" sz="1200" kern="1200" dirty="0">
                <a:solidFill>
                  <a:schemeClr val="tx1"/>
                </a:solidFill>
                <a:effectLst/>
                <a:latin typeface="+mn-lt"/>
                <a:ea typeface="+mn-ea"/>
                <a:cs typeface="+mn-cs"/>
              </a:rPr>
              <a:t>.</a:t>
            </a:r>
          </a:p>
          <a:p>
            <a:pPr marL="0" indent="-236538" algn="l" defTabSz="914400" rtl="0" eaLnBrk="1" latinLnBrk="0" hangingPunct="1">
              <a:spcBef>
                <a:spcPct val="0"/>
              </a:spcBef>
            </a:pPr>
            <a:endParaRPr lang="en-US" altLang="en-US" sz="1200" kern="1200" dirty="0">
              <a:solidFill>
                <a:schemeClr val="tx1"/>
              </a:solidFill>
              <a:effectLst/>
              <a:latin typeface="+mn-lt"/>
              <a:ea typeface="+mn-ea"/>
              <a:cs typeface="+mn-cs"/>
            </a:endParaRPr>
          </a:p>
          <a:p>
            <a:pPr marL="0" indent="-236538" algn="l" defTabSz="914400" rtl="0" eaLnBrk="1" latinLnBrk="0" hangingPunct="1">
              <a:spcBef>
                <a:spcPct val="0"/>
              </a:spcBef>
            </a:pPr>
            <a:r>
              <a:rPr lang="en-US" altLang="en-US" sz="1200" kern="1200" dirty="0">
                <a:solidFill>
                  <a:schemeClr val="tx1"/>
                </a:solidFill>
                <a:effectLst/>
                <a:latin typeface="+mn-lt"/>
                <a:ea typeface="+mn-ea"/>
                <a:cs typeface="+mn-cs"/>
              </a:rPr>
              <a:t>We then multiply all three components together to get your monthly member-only retirement benefit.</a:t>
            </a:r>
          </a:p>
          <a:p>
            <a:pPr marL="0" indent="-236538" algn="l" defTabSz="914400" rtl="0" eaLnBrk="1" latinLnBrk="0" hangingPunct="1">
              <a:spcBef>
                <a:spcPct val="0"/>
              </a:spcBef>
            </a:pPr>
            <a:endParaRPr lang="en-US" altLang="en-US" sz="1200" kern="1200" dirty="0">
              <a:solidFill>
                <a:schemeClr val="tx1"/>
              </a:solidFill>
              <a:effectLst/>
              <a:latin typeface="+mn-lt"/>
              <a:ea typeface="+mn-ea"/>
              <a:cs typeface="+mn-cs"/>
            </a:endParaRPr>
          </a:p>
          <a:p>
            <a:pPr marL="0" indent="-236538" algn="l" defTabSz="914400" rtl="0" eaLnBrk="1" latinLnBrk="0" hangingPunct="1">
              <a:spcBef>
                <a:spcPct val="0"/>
              </a:spcBef>
            </a:pPr>
            <a:r>
              <a:rPr lang="en-US" altLang="en-US" sz="1200" kern="1200" dirty="0">
                <a:solidFill>
                  <a:schemeClr val="tx1"/>
                </a:solidFill>
                <a:effectLst/>
                <a:latin typeface="+mn-lt"/>
                <a:ea typeface="+mn-ea"/>
                <a:cs typeface="+mn-cs"/>
              </a:rPr>
              <a:t>As a part-time educator, contributing to the Defined Benefit program service credit and final compensation require some special considerations while planning for retirement. For more information about these 2 considerations please review the Considerations for Part-time Educators factsheet.</a:t>
            </a:r>
          </a:p>
          <a:p>
            <a:pPr marL="0" indent="-236538" algn="l" defTabSz="914400" rtl="0" eaLnBrk="1" latinLnBrk="0" hangingPunct="1">
              <a:spcBef>
                <a:spcPct val="0"/>
              </a:spcBef>
            </a:pPr>
            <a:endParaRPr lang="en-US" altLang="en-US" sz="1200" kern="1200" dirty="0">
              <a:solidFill>
                <a:schemeClr val="tx1"/>
              </a:solidFill>
              <a:effectLst/>
              <a:latin typeface="+mn-lt"/>
              <a:ea typeface="+mn-ea"/>
              <a:cs typeface="+mn-cs"/>
            </a:endParaRPr>
          </a:p>
          <a:p>
            <a:pPr marL="0" indent="-236538" algn="l" defTabSz="914400" rtl="0" eaLnBrk="1" latinLnBrk="0" hangingPunct="1">
              <a:spcBef>
                <a:spcPct val="0"/>
              </a:spcBef>
            </a:pPr>
            <a:r>
              <a:rPr lang="en-US" altLang="en-US" sz="1200" b="1" kern="1200" dirty="0">
                <a:solidFill>
                  <a:schemeClr val="tx1"/>
                </a:solidFill>
                <a:effectLst/>
                <a:latin typeface="+mn-lt"/>
                <a:ea typeface="+mn-ea"/>
                <a:cs typeface="+mn-cs"/>
              </a:rPr>
              <a:t>Click</a:t>
            </a:r>
            <a:r>
              <a:rPr lang="en-US" alt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25</a:t>
            </a:fld>
            <a:endParaRPr lang="en-US"/>
          </a:p>
        </p:txBody>
      </p:sp>
    </p:spTree>
    <p:extLst>
      <p:ext uri="{BB962C8B-B14F-4D97-AF65-F5344CB8AC3E}">
        <p14:creationId xmlns:p14="http://schemas.microsoft.com/office/powerpoint/2010/main" val="34697541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are going to discuss the steps of the consolidation process. </a:t>
            </a:r>
          </a:p>
          <a:p>
            <a:endParaRPr lang="en-US" dirty="0"/>
          </a:p>
          <a:p>
            <a:r>
              <a:rPr lang="en-US" b="1" dirty="0"/>
              <a:t>Click</a:t>
            </a:r>
            <a:r>
              <a:rPr lang="en-US" dirty="0"/>
              <a:t>.</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26</a:t>
            </a:fld>
            <a:endParaRPr lang="en-US"/>
          </a:p>
        </p:txBody>
      </p:sp>
    </p:spTree>
    <p:extLst>
      <p:ext uri="{BB962C8B-B14F-4D97-AF65-F5344CB8AC3E}">
        <p14:creationId xmlns:p14="http://schemas.microsoft.com/office/powerpoint/2010/main" val="4235274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There are four conditions you must meet in order to be eligible for consolidation.</a:t>
            </a:r>
          </a:p>
          <a:p>
            <a:pPr eaLnBrk="1" hangingPunct="1">
              <a:spcBef>
                <a:spcPct val="0"/>
              </a:spcBef>
            </a:pPr>
            <a:endParaRPr lang="en-US" dirty="0"/>
          </a:p>
          <a:p>
            <a:pPr eaLnBrk="1" hangingPunct="1">
              <a:spcBef>
                <a:spcPct val="0"/>
              </a:spcBef>
            </a:pPr>
            <a:r>
              <a:rPr lang="en-US" b="1" dirty="0"/>
              <a:t>Click.</a:t>
            </a:r>
            <a:endParaRPr lang="en-US" b="0" dirty="0"/>
          </a:p>
          <a:p>
            <a:pPr eaLnBrk="1" hangingPunct="1">
              <a:spcBef>
                <a:spcPct val="0"/>
              </a:spcBef>
            </a:pPr>
            <a:endParaRPr lang="en-US" b="0" dirty="0"/>
          </a:p>
          <a:p>
            <a:pPr eaLnBrk="1" hangingPunct="1">
              <a:spcBef>
                <a:spcPct val="0"/>
              </a:spcBef>
            </a:pPr>
            <a:r>
              <a:rPr lang="en-US" b="0" dirty="0"/>
              <a:t>You must be actively contributing to the Defined Benefit Program. So, if you haven’t established membership yet, this will be your first step.</a:t>
            </a:r>
          </a:p>
          <a:p>
            <a:pPr eaLnBrk="1" hangingPunct="1">
              <a:spcBef>
                <a:spcPct val="0"/>
              </a:spcBef>
            </a:pPr>
            <a:endParaRPr lang="en-US" b="0" dirty="0"/>
          </a:p>
          <a:p>
            <a:pPr eaLnBrk="1" hangingPunct="1">
              <a:spcBef>
                <a:spcPct val="0"/>
              </a:spcBef>
            </a:pPr>
            <a:r>
              <a:rPr lang="en-US" b="1" dirty="0"/>
              <a:t>Click.</a:t>
            </a:r>
            <a:endParaRPr lang="en-US" b="0" dirty="0"/>
          </a:p>
          <a:p>
            <a:pPr eaLnBrk="1" hangingPunct="1">
              <a:spcBef>
                <a:spcPct val="0"/>
              </a:spcBef>
            </a:pPr>
            <a:endParaRPr lang="en-US" b="0" dirty="0"/>
          </a:p>
          <a:p>
            <a:pPr eaLnBrk="1" hangingPunct="1">
              <a:spcBef>
                <a:spcPct val="0"/>
              </a:spcBef>
            </a:pPr>
            <a:r>
              <a:rPr lang="en-US" b="0" dirty="0"/>
              <a:t>Your Cash Balance should be inactive, meaning you are no longer making contributions into that account. </a:t>
            </a:r>
          </a:p>
          <a:p>
            <a:pPr eaLnBrk="1" hangingPunct="1">
              <a:spcBef>
                <a:spcPct val="0"/>
              </a:spcBef>
            </a:pPr>
            <a:endParaRPr lang="en-US" b="0" dirty="0"/>
          </a:p>
          <a:p>
            <a:pPr eaLnBrk="1" hangingPunct="1">
              <a:spcBef>
                <a:spcPct val="0"/>
              </a:spcBef>
            </a:pPr>
            <a:r>
              <a:rPr lang="en-US" b="1" dirty="0"/>
              <a:t>Click.</a:t>
            </a:r>
            <a:endParaRPr lang="en-US" b="0" dirty="0"/>
          </a:p>
          <a:p>
            <a:pPr eaLnBrk="1" hangingPunct="1">
              <a:spcBef>
                <a:spcPct val="0"/>
              </a:spcBef>
            </a:pPr>
            <a:endParaRPr lang="en-US" b="0" dirty="0"/>
          </a:p>
          <a:p>
            <a:pPr eaLnBrk="1" hangingPunct="1">
              <a:spcBef>
                <a:spcPct val="0"/>
              </a:spcBef>
            </a:pPr>
            <a:r>
              <a:rPr lang="en-US" b="0" dirty="0"/>
              <a:t>We already looked at the service that is considered eligible. You must have performed eligible service under the Cash Balance Benefit Program.</a:t>
            </a:r>
          </a:p>
          <a:p>
            <a:pPr eaLnBrk="1" hangingPunct="1">
              <a:spcBef>
                <a:spcPct val="0"/>
              </a:spcBef>
            </a:pPr>
            <a:endParaRPr lang="en-US" b="0" dirty="0"/>
          </a:p>
          <a:p>
            <a:pPr eaLnBrk="1" hangingPunct="1">
              <a:spcBef>
                <a:spcPct val="0"/>
              </a:spcBef>
            </a:pPr>
            <a:r>
              <a:rPr lang="en-US" b="1" dirty="0"/>
              <a:t>Click.</a:t>
            </a:r>
            <a:endParaRPr lang="en-US" b="0" dirty="0"/>
          </a:p>
          <a:p>
            <a:pPr eaLnBrk="1" hangingPunct="1">
              <a:spcBef>
                <a:spcPct val="0"/>
              </a:spcBef>
            </a:pPr>
            <a:endParaRPr lang="en-US" b="0" dirty="0"/>
          </a:p>
          <a:p>
            <a:pPr eaLnBrk="1" hangingPunct="1">
              <a:spcBef>
                <a:spcPct val="0"/>
              </a:spcBef>
            </a:pPr>
            <a:r>
              <a:rPr lang="en-US" b="0" dirty="0"/>
              <a:t>Finally, you must still have funds in your Cash Balance account. If you previously refunded this account, you are no longer eligible for consolidation.</a:t>
            </a:r>
          </a:p>
          <a:p>
            <a:pPr eaLnBrk="1" hangingPunct="1">
              <a:spcBef>
                <a:spcPct val="0"/>
              </a:spcBef>
            </a:pPr>
            <a:endParaRPr lang="en-US" b="0" dirty="0"/>
          </a:p>
          <a:p>
            <a:pPr eaLnBrk="1" hangingPunct="1">
              <a:spcBef>
                <a:spcPct val="0"/>
              </a:spcBef>
            </a:pPr>
            <a:r>
              <a:rPr lang="en-US" b="1" dirty="0"/>
              <a:t>Click.</a:t>
            </a:r>
          </a:p>
          <a:p>
            <a:pPr eaLnBrk="1" hangingPunct="1">
              <a:spcBef>
                <a:spcPct val="0"/>
              </a:spcBef>
            </a:pPr>
            <a:endParaRPr lang="en-US" b="1" dirty="0"/>
          </a:p>
        </p:txBody>
      </p:sp>
      <p:sp>
        <p:nvSpPr>
          <p:cNvPr id="4" name="Slide Number Placeholder 3"/>
          <p:cNvSpPr>
            <a:spLocks noGrp="1"/>
          </p:cNvSpPr>
          <p:nvPr>
            <p:ph type="sldNum" sz="quarter" idx="5"/>
          </p:nvPr>
        </p:nvSpPr>
        <p:spPr/>
        <p:txBody>
          <a:bodyPr/>
          <a:lstStyle/>
          <a:p>
            <a:fld id="{193EBA6D-DAAF-479E-AD32-04A45BD5715A}" type="slidenum">
              <a:rPr lang="en-US" smtClean="0"/>
              <a:t>27</a:t>
            </a:fld>
            <a:endParaRPr lang="en-US"/>
          </a:p>
        </p:txBody>
      </p:sp>
    </p:spTree>
    <p:extLst>
      <p:ext uri="{BB962C8B-B14F-4D97-AF65-F5344CB8AC3E}">
        <p14:creationId xmlns:p14="http://schemas.microsoft.com/office/powerpoint/2010/main" val="7090629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There is a common misconception that we require you to quit any job that is contributing into Cash Balance. This is not true; you can remain in your current position during and beyond the consolidation process. </a:t>
            </a:r>
            <a:r>
              <a:rPr lang="en-US" i="0" dirty="0"/>
              <a:t>It simply means you switch retirement programs and begin making contributions to the Defined Benefit for that position.</a:t>
            </a:r>
          </a:p>
          <a:p>
            <a:pPr eaLnBrk="1" hangingPunct="1">
              <a:spcBef>
                <a:spcPct val="0"/>
              </a:spcBef>
            </a:pPr>
            <a:endParaRPr lang="en-US" dirty="0"/>
          </a:p>
          <a:p>
            <a:pPr eaLnBrk="1" hangingPunct="1">
              <a:spcBef>
                <a:spcPct val="0"/>
              </a:spcBef>
            </a:pPr>
            <a:r>
              <a:rPr lang="en-US" b="1" dirty="0"/>
              <a:t>Click.</a:t>
            </a:r>
            <a:endParaRPr lang="en-US" b="0" dirty="0"/>
          </a:p>
          <a:p>
            <a:pPr eaLnBrk="1" hangingPunct="1">
              <a:spcBef>
                <a:spcPct val="0"/>
              </a:spcBef>
            </a:pPr>
            <a:endParaRPr lang="en-US" b="0" dirty="0"/>
          </a:p>
          <a:p>
            <a:pPr eaLnBrk="1" hangingPunct="1">
              <a:spcBef>
                <a:spcPct val="0"/>
              </a:spcBef>
            </a:pPr>
            <a:r>
              <a:rPr lang="en-US" b="0" dirty="0"/>
              <a:t>The first thing you’ll want to do is complete the </a:t>
            </a:r>
            <a:r>
              <a:rPr lang="en-US" b="1" dirty="0"/>
              <a:t>required paperwork </a:t>
            </a:r>
            <a:r>
              <a:rPr lang="en-US" b="0" dirty="0"/>
              <a:t>to permissively elect membership into the Defined Benefit program. This can be done at anytime during your career. </a:t>
            </a:r>
            <a:r>
              <a:rPr lang="en-US" b="1" dirty="0"/>
              <a:t>This election is irrevocable.</a:t>
            </a:r>
          </a:p>
          <a:p>
            <a:pPr eaLnBrk="1" hangingPunct="1">
              <a:spcBef>
                <a:spcPct val="0"/>
              </a:spcBef>
            </a:pPr>
            <a:endParaRPr lang="en-US" b="0" dirty="0"/>
          </a:p>
          <a:p>
            <a:pPr eaLnBrk="1" hangingPunct="1">
              <a:spcBef>
                <a:spcPct val="0"/>
              </a:spcBef>
            </a:pPr>
            <a:r>
              <a:rPr lang="en-US" b="1" dirty="0"/>
              <a:t>Click.</a:t>
            </a:r>
            <a:endParaRPr lang="en-US" b="0" dirty="0"/>
          </a:p>
          <a:p>
            <a:pPr eaLnBrk="1" hangingPunct="1">
              <a:spcBef>
                <a:spcPct val="0"/>
              </a:spcBef>
            </a:pPr>
            <a:endParaRPr lang="en-US" b="0" dirty="0"/>
          </a:p>
          <a:p>
            <a:pPr eaLnBrk="1" hangingPunct="1">
              <a:spcBef>
                <a:spcPct val="0"/>
              </a:spcBef>
            </a:pPr>
            <a:r>
              <a:rPr lang="en-US" b="0" dirty="0"/>
              <a:t>Now that you’ve decided to open a Defined Benefit account, you will no longer be making contributions into Cash Balance.</a:t>
            </a:r>
          </a:p>
          <a:p>
            <a:pPr eaLnBrk="1" hangingPunct="1">
              <a:spcBef>
                <a:spcPct val="0"/>
              </a:spcBef>
            </a:pPr>
            <a:endParaRPr lang="en-US" b="0" dirty="0"/>
          </a:p>
          <a:p>
            <a:pPr eaLnBrk="1" hangingPunct="1">
              <a:spcBef>
                <a:spcPct val="0"/>
              </a:spcBef>
            </a:pPr>
            <a:r>
              <a:rPr lang="en-US" b="1" dirty="0"/>
              <a:t>Click.</a:t>
            </a:r>
          </a:p>
          <a:p>
            <a:pPr eaLnBrk="1" hangingPunct="1">
              <a:spcBef>
                <a:spcPct val="0"/>
              </a:spcBef>
            </a:pPr>
            <a:endParaRPr lang="en-US" b="1" dirty="0"/>
          </a:p>
          <a:p>
            <a:pPr eaLnBrk="1" hangingPunct="1">
              <a:spcBef>
                <a:spcPct val="0"/>
              </a:spcBef>
            </a:pPr>
            <a:r>
              <a:rPr lang="en-US" b="0" dirty="0"/>
              <a:t>If you’re working for multiple employers, you’ll want to ensure this switch is made for each one. This will effectively make your Cash Balance account inactive.</a:t>
            </a:r>
          </a:p>
          <a:p>
            <a:pPr eaLnBrk="1" hangingPunct="1">
              <a:spcBef>
                <a:spcPct val="0"/>
              </a:spcBef>
            </a:pPr>
            <a:endParaRPr lang="en-US" b="0" dirty="0"/>
          </a:p>
          <a:p>
            <a:pPr eaLnBrk="1" hangingPunct="1">
              <a:spcBef>
                <a:spcPct val="0"/>
              </a:spcBef>
            </a:pPr>
            <a:r>
              <a:rPr lang="en-US" b="1" dirty="0"/>
              <a:t>Click.</a:t>
            </a:r>
          </a:p>
          <a:p>
            <a:pPr eaLnBrk="1" hangingPunct="1">
              <a:spcBef>
                <a:spcPct val="0"/>
              </a:spcBef>
            </a:pPr>
            <a:endParaRPr lang="en-US" b="1" dirty="0"/>
          </a:p>
          <a:p>
            <a:pPr eaLnBrk="1" hangingPunct="1">
              <a:spcBef>
                <a:spcPct val="0"/>
              </a:spcBef>
            </a:pPr>
            <a:r>
              <a:rPr lang="en-US" b="0" dirty="0"/>
              <a:t>You will notice a change in your pay deductions. Your contribution rate will go up and those contributions will be directed to your new Defined Benefit account. After the appropriate forms are completed, your employer will be able to do this in their payroll system.</a:t>
            </a:r>
          </a:p>
          <a:p>
            <a:pPr eaLnBrk="1" hangingPunct="1">
              <a:spcBef>
                <a:spcPct val="0"/>
              </a:spcBef>
            </a:pPr>
            <a:endParaRPr lang="en-US" b="0" dirty="0"/>
          </a:p>
          <a:p>
            <a:pPr eaLnBrk="1" hangingPunct="1">
              <a:spcBef>
                <a:spcPct val="0"/>
              </a:spcBef>
            </a:pPr>
            <a:r>
              <a:rPr lang="en-US" b="1" dirty="0"/>
              <a:t>Click.</a:t>
            </a:r>
          </a:p>
          <a:p>
            <a:pPr eaLnBrk="1" hangingPunct="1">
              <a:spcBef>
                <a:spcPct val="0"/>
              </a:spcBef>
            </a:pPr>
            <a:endParaRPr lang="en-US" b="1" dirty="0"/>
          </a:p>
        </p:txBody>
      </p:sp>
      <p:sp>
        <p:nvSpPr>
          <p:cNvPr id="4" name="Slide Number Placeholder 3"/>
          <p:cNvSpPr>
            <a:spLocks noGrp="1"/>
          </p:cNvSpPr>
          <p:nvPr>
            <p:ph type="sldNum" sz="quarter" idx="5"/>
          </p:nvPr>
        </p:nvSpPr>
        <p:spPr/>
        <p:txBody>
          <a:bodyPr/>
          <a:lstStyle/>
          <a:p>
            <a:fld id="{193EBA6D-DAAF-479E-AD32-04A45BD5715A}" type="slidenum">
              <a:rPr lang="en-US" smtClean="0"/>
              <a:t>28</a:t>
            </a:fld>
            <a:endParaRPr lang="en-US"/>
          </a:p>
        </p:txBody>
      </p:sp>
    </p:spTree>
    <p:extLst>
      <p:ext uri="{BB962C8B-B14F-4D97-AF65-F5344CB8AC3E}">
        <p14:creationId xmlns:p14="http://schemas.microsoft.com/office/powerpoint/2010/main" val="9354702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There is a single, 2-sided form to permissively elect membership. Remember that this choice is irrevocable.</a:t>
            </a:r>
          </a:p>
          <a:p>
            <a:endParaRPr lang="en-US" b="0" dirty="0"/>
          </a:p>
          <a:p>
            <a:r>
              <a:rPr lang="en-US" b="0" dirty="0"/>
              <a:t>On page 1 of 2, you’ll want to complete all of section 1 with your information. For section 2 you will check that you are electing membership and you can state the first day that you’d like to begin those contributions. The earliest you can backdate it is the first day of the pay period in which you are making the election, or the first day of employment, whichever is later.</a:t>
            </a:r>
          </a:p>
          <a:p>
            <a:endParaRPr lang="en-US" b="0" dirty="0"/>
          </a:p>
          <a:p>
            <a:r>
              <a:rPr lang="en-US" b="1" dirty="0"/>
              <a:t>Click.</a:t>
            </a:r>
          </a:p>
        </p:txBody>
      </p:sp>
      <p:sp>
        <p:nvSpPr>
          <p:cNvPr id="4" name="Slide Number Placeholder 3"/>
          <p:cNvSpPr>
            <a:spLocks noGrp="1"/>
          </p:cNvSpPr>
          <p:nvPr>
            <p:ph type="sldNum" sz="quarter" idx="5"/>
          </p:nvPr>
        </p:nvSpPr>
        <p:spPr/>
        <p:txBody>
          <a:bodyPr/>
          <a:lstStyle/>
          <a:p>
            <a:fld id="{0865ED8D-6330-7A43-99F9-602A4729BB03}" type="slidenum">
              <a:rPr lang="en-US" smtClean="0"/>
              <a:t>29</a:t>
            </a:fld>
            <a:endParaRPr lang="en-US"/>
          </a:p>
        </p:txBody>
      </p:sp>
    </p:spTree>
    <p:extLst>
      <p:ext uri="{BB962C8B-B14F-4D97-AF65-F5344CB8AC3E}">
        <p14:creationId xmlns:p14="http://schemas.microsoft.com/office/powerpoint/2010/main" val="3196999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CalSTRS is a hybrid retirement system.</a:t>
            </a:r>
          </a:p>
          <a:p>
            <a:endParaRPr lang="en-US" dirty="0"/>
          </a:p>
          <a:p>
            <a:r>
              <a:rPr lang="en-US" dirty="0"/>
              <a:t>Our main program is the Defined Benefit Program. The Defined Benefit Program consists of the Defined Benefit Account and Defined Benefit Supplement account. If you’re a member of this program, all of your service up to </a:t>
            </a:r>
            <a:r>
              <a:rPr lang="en-US" i="0" dirty="0"/>
              <a:t>1.000 service credit is applied</a:t>
            </a:r>
            <a:r>
              <a:rPr lang="en-US" dirty="0"/>
              <a:t> to your defined benefit account. When you retire, the benefit is calculated with a formula. </a:t>
            </a:r>
          </a:p>
          <a:p>
            <a:endParaRPr lang="en-US" dirty="0"/>
          </a:p>
          <a:p>
            <a:r>
              <a:rPr lang="en-US" dirty="0"/>
              <a:t>If you happen to work any extra duties or multiple contracts, then you might actually be working more than </a:t>
            </a:r>
            <a:r>
              <a:rPr lang="en-US" i="0" dirty="0"/>
              <a:t>1.000 of service credit. Any extra service over 1.000 is credited to the Defined Benefit Supplement account. At retirement, the benefit you receive is based on the balance of the account. This is a 2</a:t>
            </a:r>
            <a:r>
              <a:rPr lang="en-US" i="0" baseline="30000" dirty="0"/>
              <a:t>nd</a:t>
            </a:r>
            <a:r>
              <a:rPr lang="en-US" i="0" dirty="0"/>
              <a:t> account to draw from in the Defined Benefit Program upon retirement.</a:t>
            </a:r>
          </a:p>
          <a:p>
            <a:endParaRPr lang="en-US" b="0" dirty="0"/>
          </a:p>
          <a:p>
            <a:r>
              <a:rPr lang="en-US" b="0" i="0" dirty="0"/>
              <a:t>We also have the Cash Balance Benefit Program. This program was created specifically for part-time educators to establish retirement savings. This is a cash balance plan (as defined by IRS) which basically means, the retirement benefit depends on the account balance at retirement. If you are participating in this program, then you are working 1 or more part-time contracts.</a:t>
            </a:r>
          </a:p>
          <a:p>
            <a:endParaRPr lang="en-US" b="0" dirty="0"/>
          </a:p>
          <a:p>
            <a:r>
              <a:rPr lang="en-US" b="0" dirty="0"/>
              <a:t>Finally, there is the Defined Contribution program we call Pension2. This is an opportunity for you as a California educator to invest and save more money for retirement. This program is completely voluntary, separate, and in addition to both the Defined Benefit and Cash Balance programs. </a:t>
            </a:r>
          </a:p>
          <a:p>
            <a:endParaRPr lang="en-US" b="0" dirty="0"/>
          </a:p>
          <a:p>
            <a:r>
              <a:rPr lang="en-US" b="1" dirty="0"/>
              <a:t>Click.</a:t>
            </a:r>
          </a:p>
        </p:txBody>
      </p:sp>
      <p:sp>
        <p:nvSpPr>
          <p:cNvPr id="4" name="Slide Number Placeholder 3"/>
          <p:cNvSpPr>
            <a:spLocks noGrp="1"/>
          </p:cNvSpPr>
          <p:nvPr>
            <p:ph type="sldNum" sz="quarter" idx="5"/>
          </p:nvPr>
        </p:nvSpPr>
        <p:spPr/>
        <p:txBody>
          <a:bodyPr/>
          <a:lstStyle/>
          <a:p>
            <a:fld id="{0865ED8D-6330-7A43-99F9-602A4729BB03}" type="slidenum">
              <a:rPr lang="en-US" smtClean="0"/>
              <a:t>3</a:t>
            </a:fld>
            <a:endParaRPr lang="en-US"/>
          </a:p>
        </p:txBody>
      </p:sp>
    </p:spTree>
    <p:extLst>
      <p:ext uri="{BB962C8B-B14F-4D97-AF65-F5344CB8AC3E}">
        <p14:creationId xmlns:p14="http://schemas.microsoft.com/office/powerpoint/2010/main" val="36915491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On the backside of that form, page 2 of 2, your signature is required in Section 3.</a:t>
            </a:r>
          </a:p>
          <a:p>
            <a:endParaRPr lang="en-US" b="0" dirty="0"/>
          </a:p>
          <a:p>
            <a:r>
              <a:rPr lang="en-US" b="0" dirty="0"/>
              <a:t>Your employer will complete sections 4 and 5. It is then your employer’s responsibility to send the form to CalSTRS.</a:t>
            </a:r>
          </a:p>
          <a:p>
            <a:endParaRPr lang="en-US" b="0" dirty="0"/>
          </a:p>
          <a:p>
            <a:r>
              <a:rPr lang="en-US" b="1" dirty="0"/>
              <a:t>Click.</a:t>
            </a:r>
          </a:p>
        </p:txBody>
      </p:sp>
      <p:sp>
        <p:nvSpPr>
          <p:cNvPr id="4" name="Slide Number Placeholder 3"/>
          <p:cNvSpPr>
            <a:spLocks noGrp="1"/>
          </p:cNvSpPr>
          <p:nvPr>
            <p:ph type="sldNum" sz="quarter" idx="5"/>
          </p:nvPr>
        </p:nvSpPr>
        <p:spPr/>
        <p:txBody>
          <a:bodyPr/>
          <a:lstStyle/>
          <a:p>
            <a:fld id="{0865ED8D-6330-7A43-99F9-602A4729BB03}" type="slidenum">
              <a:rPr lang="en-US" smtClean="0"/>
              <a:t>30</a:t>
            </a:fld>
            <a:endParaRPr lang="en-US"/>
          </a:p>
        </p:txBody>
      </p:sp>
    </p:spTree>
    <p:extLst>
      <p:ext uri="{BB962C8B-B14F-4D97-AF65-F5344CB8AC3E}">
        <p14:creationId xmlns:p14="http://schemas.microsoft.com/office/powerpoint/2010/main" val="37676293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meet all 4 requirements</a:t>
            </a:r>
          </a:p>
          <a:p>
            <a:endParaRPr lang="en-US" dirty="0"/>
          </a:p>
          <a:p>
            <a:r>
              <a:rPr lang="en-US" dirty="0"/>
              <a:t>Once you are ready to take the next step, the consolidation process begins with you.</a:t>
            </a:r>
          </a:p>
          <a:p>
            <a:endParaRPr lang="en-US" dirty="0"/>
          </a:p>
          <a:p>
            <a:r>
              <a:rPr lang="en-US" dirty="0"/>
              <a:t>It is up to you to download the forms and get them completed by all appropriate parties. We will go into more detail on those forms next. In the event that you cannot download and print the forms don’t hesitate to call our customer service line at (800)228-5453 Monday – Friday 8am -5pm and a CalSTRS representative can mail you the appropriate forms.</a:t>
            </a:r>
          </a:p>
          <a:p>
            <a:endParaRPr lang="en-US" dirty="0"/>
          </a:p>
          <a:p>
            <a:r>
              <a:rPr lang="en-US" b="1" dirty="0"/>
              <a:t>Click.</a:t>
            </a:r>
          </a:p>
          <a:p>
            <a:endParaRPr lang="en-US" dirty="0"/>
          </a:p>
          <a:p>
            <a:r>
              <a:rPr lang="en-US" dirty="0"/>
              <a:t>istockphoto-949435100-2048x2048</a:t>
            </a:r>
          </a:p>
          <a:p>
            <a:endParaRPr lang="en-US" dirty="0"/>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31</a:t>
            </a:fld>
            <a:endParaRPr lang="en-US"/>
          </a:p>
        </p:txBody>
      </p:sp>
    </p:spTree>
    <p:extLst>
      <p:ext uri="{BB962C8B-B14F-4D97-AF65-F5344CB8AC3E}">
        <p14:creationId xmlns:p14="http://schemas.microsoft.com/office/powerpoint/2010/main" val="41091118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required forms to consolidate benefits can be found in the Cash Balance Request to Consolidate Benefits packet. The packet consists of three forms: Request to Consolidate Benefits, Cash Balance Employment Certification and Defined Benefit Employment certification.</a:t>
            </a:r>
          </a:p>
          <a:p>
            <a:endParaRPr lang="en-US" dirty="0"/>
          </a:p>
          <a:p>
            <a:r>
              <a:rPr lang="en-US" dirty="0"/>
              <a:t>At the beginning of the packet there is a letter to the applicant that will detail the process and the requirements for completing this request. Each form will also have an accompanying detailed instructions page.</a:t>
            </a:r>
          </a:p>
          <a:p>
            <a:endParaRPr lang="en-US" dirty="0"/>
          </a:p>
          <a:p>
            <a:r>
              <a:rPr lang="en-US" dirty="0"/>
              <a:t>Let’s take the next few slides to look at each form you are required to submit.</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0865ED8D-6330-7A43-99F9-602A4729BB03}" type="slidenum">
              <a:rPr lang="en-US" smtClean="0"/>
              <a:t>32</a:t>
            </a:fld>
            <a:endParaRPr lang="en-US"/>
          </a:p>
        </p:txBody>
      </p:sp>
    </p:spTree>
    <p:extLst>
      <p:ext uri="{BB962C8B-B14F-4D97-AF65-F5344CB8AC3E}">
        <p14:creationId xmlns:p14="http://schemas.microsoft.com/office/powerpoint/2010/main" val="35442424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form in the packet is the Request to Consolidate Benefits.</a:t>
            </a:r>
          </a:p>
          <a:p>
            <a:endParaRPr lang="en-US" dirty="0"/>
          </a:p>
          <a:p>
            <a:r>
              <a:rPr lang="en-US" dirty="0"/>
              <a:t>Regardless of how many employers you have or have had you will only need to fill out one copy of this form. Sections A, B, and C are all to be completed by you, the CalSTRS member.</a:t>
            </a:r>
          </a:p>
          <a:p>
            <a:endParaRPr lang="en-US" dirty="0"/>
          </a:p>
          <a:p>
            <a:r>
              <a:rPr lang="en-US" dirty="0"/>
              <a:t>This form identifies your personal information, the type of consolidation request and a signature. Completing the form is certifying with CalSTRS that you are requesting an estimate of the cost to consolidate. </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0865ED8D-6330-7A43-99F9-602A4729BB03}" type="slidenum">
              <a:rPr lang="en-US" smtClean="0"/>
              <a:t>33</a:t>
            </a:fld>
            <a:endParaRPr lang="en-US"/>
          </a:p>
        </p:txBody>
      </p:sp>
    </p:spTree>
    <p:extLst>
      <p:ext uri="{BB962C8B-B14F-4D97-AF65-F5344CB8AC3E}">
        <p14:creationId xmlns:p14="http://schemas.microsoft.com/office/powerpoint/2010/main" val="37181662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form to fill out is the Cash Balance Employment Certification.</a:t>
            </a:r>
          </a:p>
          <a:p>
            <a:endParaRPr lang="en-US" dirty="0"/>
          </a:p>
          <a:p>
            <a:r>
              <a:rPr lang="en-US" dirty="0"/>
              <a:t>You will need a separate form to be completed by each Cash Balance employer you have ever performed CB service with.</a:t>
            </a:r>
          </a:p>
          <a:p>
            <a:endParaRPr lang="en-US" dirty="0"/>
          </a:p>
          <a:p>
            <a:r>
              <a:rPr lang="en-US" dirty="0"/>
              <a:t>Parts A, B, and D  will need to be completed by you, the CalSTRS member </a:t>
            </a:r>
          </a:p>
          <a:p>
            <a:endParaRPr lang="en-US" dirty="0"/>
          </a:p>
          <a:p>
            <a:r>
              <a:rPr lang="en-US" dirty="0"/>
              <a:t>Part C needs to be completed by the Cash Balance employer.</a:t>
            </a:r>
          </a:p>
          <a:p>
            <a:endParaRPr lang="en-US" dirty="0"/>
          </a:p>
          <a:p>
            <a:r>
              <a:rPr lang="en-US" dirty="0"/>
              <a:t>Your employer is certifying that you have terminated all Cash Balance service with them.</a:t>
            </a:r>
          </a:p>
          <a:p>
            <a:endParaRPr lang="en-US" dirty="0"/>
          </a:p>
          <a:p>
            <a:endParaRPr lang="en-US" b="1" dirty="0"/>
          </a:p>
        </p:txBody>
      </p:sp>
      <p:sp>
        <p:nvSpPr>
          <p:cNvPr id="4" name="Slide Number Placeholder 3"/>
          <p:cNvSpPr>
            <a:spLocks noGrp="1"/>
          </p:cNvSpPr>
          <p:nvPr>
            <p:ph type="sldNum" sz="quarter" idx="5"/>
          </p:nvPr>
        </p:nvSpPr>
        <p:spPr/>
        <p:txBody>
          <a:bodyPr/>
          <a:lstStyle/>
          <a:p>
            <a:fld id="{0865ED8D-6330-7A43-99F9-602A4729BB03}" type="slidenum">
              <a:rPr lang="en-US" smtClean="0"/>
              <a:t>34</a:t>
            </a:fld>
            <a:endParaRPr lang="en-US"/>
          </a:p>
        </p:txBody>
      </p:sp>
    </p:spTree>
    <p:extLst>
      <p:ext uri="{BB962C8B-B14F-4D97-AF65-F5344CB8AC3E}">
        <p14:creationId xmlns:p14="http://schemas.microsoft.com/office/powerpoint/2010/main" val="34570302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form that needs to be completed in the packet is the Defined Benefit Employment certification.</a:t>
            </a:r>
          </a:p>
          <a:p>
            <a:endParaRPr lang="en-US" dirty="0"/>
          </a:p>
          <a:p>
            <a:r>
              <a:rPr lang="en-US" dirty="0"/>
              <a:t>This form needs to be completed by your current Defined Benefit employer in which you are actively performing creditable DB service</a:t>
            </a:r>
          </a:p>
          <a:p>
            <a:endParaRPr lang="en-US" dirty="0"/>
          </a:p>
          <a:p>
            <a:r>
              <a:rPr lang="en-US" dirty="0"/>
              <a:t>Parts A, B, and D  will need to be completed by you, the CalSTRS member </a:t>
            </a:r>
          </a:p>
          <a:p>
            <a:endParaRPr lang="en-US" dirty="0"/>
          </a:p>
          <a:p>
            <a:r>
              <a:rPr lang="en-US" dirty="0"/>
              <a:t>Part C needs to be completed by your current Defined Benefit employer.</a:t>
            </a:r>
          </a:p>
          <a:p>
            <a:endParaRPr lang="en-US" dirty="0"/>
          </a:p>
          <a:p>
            <a:r>
              <a:rPr lang="en-US" dirty="0"/>
              <a:t>Your employer is certifying that you are making contributions into the Defined Benefit program. They are also certifying that all reporting is up-to-date.</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35</a:t>
            </a:fld>
            <a:endParaRPr lang="en-US"/>
          </a:p>
        </p:txBody>
      </p:sp>
    </p:spTree>
    <p:extLst>
      <p:ext uri="{BB962C8B-B14F-4D97-AF65-F5344CB8AC3E}">
        <p14:creationId xmlns:p14="http://schemas.microsoft.com/office/powerpoint/2010/main" val="20581978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all the required information is received, CalSTRS will do the research. It can take up to 6 months to receive a billing statement detailing the available service to consolidate.</a:t>
            </a:r>
          </a:p>
          <a:p>
            <a:endParaRPr lang="en-US" dirty="0"/>
          </a:p>
          <a:p>
            <a:r>
              <a:rPr lang="en-US" dirty="0"/>
              <a:t>Most requests will be completed within this 6-month period. However, it is possible for a request to go over this time frame. For example, any reporting errors that may need to be corrected can increase the time it takes CalSTRS to generate a billing statement.</a:t>
            </a:r>
          </a:p>
          <a:p>
            <a:endParaRPr lang="en-US" dirty="0"/>
          </a:p>
          <a:p>
            <a:r>
              <a:rPr lang="en-US" dirty="0"/>
              <a:t>If you find that you are affected by reporting errors and delayed processing times you can be proactive and speak with the employer whose reporting needs to be corrected. You can also work with your local teacher's union to work with you on making sure reporting errors are corrected.</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36</a:t>
            </a:fld>
            <a:endParaRPr lang="en-US"/>
          </a:p>
        </p:txBody>
      </p:sp>
    </p:spTree>
    <p:extLst>
      <p:ext uri="{BB962C8B-B14F-4D97-AF65-F5344CB8AC3E}">
        <p14:creationId xmlns:p14="http://schemas.microsoft.com/office/powerpoint/2010/main" val="4014038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mentioned CalSTRS will need to research your account. </a:t>
            </a:r>
          </a:p>
          <a:p>
            <a:endParaRPr lang="en-US" dirty="0"/>
          </a:p>
          <a:p>
            <a:r>
              <a:rPr lang="en-US" b="1" dirty="0"/>
              <a:t>Click.</a:t>
            </a:r>
          </a:p>
          <a:p>
            <a:endParaRPr lang="en-US" b="1" dirty="0"/>
          </a:p>
          <a:p>
            <a:r>
              <a:rPr lang="en-US" dirty="0"/>
              <a:t>Through research, CalSTRS will determine what service reported to your Cash Balance account is considered eligible service credit. </a:t>
            </a:r>
          </a:p>
          <a:p>
            <a:endParaRPr lang="en-US" dirty="0"/>
          </a:p>
          <a:p>
            <a:r>
              <a:rPr lang="en-US" b="1" dirty="0"/>
              <a:t>Click.</a:t>
            </a:r>
          </a:p>
          <a:p>
            <a:endParaRPr lang="en-US" b="1" dirty="0"/>
          </a:p>
          <a:p>
            <a:r>
              <a:rPr lang="en-US" b="0" dirty="0"/>
              <a:t>When we dive into your account, we might find a few types of service reported in your account. There is the Cash balance covered service that we already know is eligible. There could be some Defined Benefit Nonmember service, this would be service performed in a CalSTRS covered position, but contributions were not paid to CalSTRS, they may have been paid to another retirement program instead. Finally, overtime service could be there which does not qualify.</a:t>
            </a:r>
          </a:p>
          <a:p>
            <a:endParaRPr lang="en-US" b="0" dirty="0"/>
          </a:p>
          <a:p>
            <a:r>
              <a:rPr lang="en-US" b="1" dirty="0"/>
              <a:t>Click.</a:t>
            </a:r>
          </a:p>
          <a:p>
            <a:endParaRPr lang="en-US" b="1" dirty="0"/>
          </a:p>
          <a:p>
            <a:r>
              <a:rPr lang="en-US" dirty="0"/>
              <a:t>Once the eligible service is identified we will calculate the total number of service credit years available to consolidate and provide you with a billing statement that breaks down the cost.</a:t>
            </a:r>
          </a:p>
          <a:p>
            <a:endParaRPr lang="en-US" dirty="0"/>
          </a:p>
          <a:p>
            <a:r>
              <a:rPr lang="en-US" b="1" dirty="0"/>
              <a:t>Click.</a:t>
            </a:r>
            <a:r>
              <a:rPr lang="en-US" dirty="0"/>
              <a:t> </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37</a:t>
            </a:fld>
            <a:endParaRPr lang="en-US"/>
          </a:p>
        </p:txBody>
      </p:sp>
    </p:spTree>
    <p:extLst>
      <p:ext uri="{BB962C8B-B14F-4D97-AF65-F5344CB8AC3E}">
        <p14:creationId xmlns:p14="http://schemas.microsoft.com/office/powerpoint/2010/main" val="34934547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also be looking at the funds available in your account.</a:t>
            </a:r>
          </a:p>
          <a:p>
            <a:endParaRPr lang="en-US" dirty="0"/>
          </a:p>
          <a:p>
            <a:r>
              <a:rPr lang="en-US" b="1" dirty="0"/>
              <a:t>Click.</a:t>
            </a:r>
          </a:p>
          <a:p>
            <a:endParaRPr lang="en-US" b="1" dirty="0"/>
          </a:p>
          <a:p>
            <a:r>
              <a:rPr lang="en-US" b="0" dirty="0"/>
              <a:t>When we dive into your account, we might find contributions and interest, contributions from overtime, or rollover funds. </a:t>
            </a:r>
          </a:p>
          <a:p>
            <a:endParaRPr lang="en-US" b="0" dirty="0"/>
          </a:p>
          <a:p>
            <a:r>
              <a:rPr lang="en-US" b="1" dirty="0"/>
              <a:t>Click.</a:t>
            </a:r>
          </a:p>
          <a:p>
            <a:endParaRPr lang="en-US" b="1" dirty="0"/>
          </a:p>
          <a:p>
            <a:r>
              <a:rPr lang="en-US" dirty="0"/>
              <a:t>We will provide you with your account balance at the time of our research. This amount is subject to change due to a constant earning of interest. If you choose to move forward with the consolidation all funds in your account will be used to purchase a portion of the eligible service.</a:t>
            </a:r>
          </a:p>
          <a:p>
            <a:endParaRPr lang="en-US" dirty="0"/>
          </a:p>
          <a:p>
            <a:r>
              <a:rPr lang="en-US" b="1" dirty="0"/>
              <a:t>Click.</a:t>
            </a:r>
            <a:r>
              <a:rPr lang="en-US" dirty="0"/>
              <a:t> </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38</a:t>
            </a:fld>
            <a:endParaRPr lang="en-US"/>
          </a:p>
        </p:txBody>
      </p:sp>
    </p:spTree>
    <p:extLst>
      <p:ext uri="{BB962C8B-B14F-4D97-AF65-F5344CB8AC3E}">
        <p14:creationId xmlns:p14="http://schemas.microsoft.com/office/powerpoint/2010/main" val="16260037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6486997-8CF4-45EB-986F-E0328B5EEB7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noProof="0" dirty="0">
                <a:ln>
                  <a:noFill/>
                </a:ln>
                <a:solidFill>
                  <a:prstClr val="white"/>
                </a:solidFill>
                <a:effectLst/>
                <a:uLnTx/>
                <a:uFillTx/>
                <a:latin typeface="+mn-lt"/>
                <a:ea typeface="+mn-ea"/>
                <a:cs typeface="+mn-cs"/>
              </a:rPr>
              <a:t>If you have attended our main Part-Time webinar, you’ll recognize Jack.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noProof="0" dirty="0">
              <a:ln>
                <a:noFill/>
              </a:ln>
              <a:solidFill>
                <a:prstClr val="white"/>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noProof="0" dirty="0">
                <a:ln>
                  <a:noFill/>
                </a:ln>
                <a:solidFill>
                  <a:prstClr val="white"/>
                </a:solidFill>
                <a:effectLst/>
                <a:uLnTx/>
                <a:uFillTx/>
                <a:latin typeface="+mn-lt"/>
                <a:ea typeface="+mn-ea"/>
                <a:cs typeface="+mn-cs"/>
              </a:rPr>
              <a:t>Jack began his career as a participant in the Cash Balance Benefit Program. He has decided that he wants to move forward with the Consolidation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noProof="0" dirty="0">
              <a:ln>
                <a:noFill/>
              </a:ln>
              <a:solidFill>
                <a:prstClr val="white"/>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noProof="0" dirty="0">
                <a:ln>
                  <a:noFill/>
                </a:ln>
                <a:solidFill>
                  <a:prstClr val="white"/>
                </a:solidFill>
                <a:effectLst/>
                <a:uLnTx/>
                <a:uFillTx/>
                <a:latin typeface="+mn-lt"/>
                <a:ea typeface="+mn-ea"/>
                <a:cs typeface="+mn-cs"/>
              </a:rPr>
              <a:t>Click.</a:t>
            </a:r>
            <a:endParaRPr kumimoji="0" lang="en-US" sz="1200" b="0" i="0" u="none" strike="noStrike" kern="1200" cap="none" spc="0" normalizeH="0" noProof="0" dirty="0">
              <a:ln>
                <a:noFill/>
              </a:ln>
              <a:solidFill>
                <a:prstClr val="white"/>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noProof="0" dirty="0">
              <a:ln>
                <a:noFill/>
              </a:ln>
              <a:solidFill>
                <a:prstClr val="white"/>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noProof="0" dirty="0">
                <a:ln>
                  <a:noFill/>
                </a:ln>
                <a:solidFill>
                  <a:prstClr val="white"/>
                </a:solidFill>
                <a:effectLst/>
                <a:uLnTx/>
                <a:uFillTx/>
                <a:latin typeface="+mn-lt"/>
                <a:ea typeface="+mn-ea"/>
                <a:cs typeface="+mn-cs"/>
              </a:rPr>
              <a:t>The first step Jack will make is to permissively elect membership into the Defined Benefit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noProof="0" dirty="0">
              <a:ln>
                <a:noFill/>
              </a:ln>
              <a:solidFill>
                <a:prstClr val="white"/>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noProof="0" dirty="0">
                <a:ln>
                  <a:noFill/>
                </a:ln>
                <a:solidFill>
                  <a:prstClr val="white"/>
                </a:solidFill>
                <a:effectLst/>
                <a:uLnTx/>
                <a:uFillTx/>
                <a:latin typeface="+mn-lt"/>
                <a:ea typeface="+mn-ea"/>
                <a:cs typeface="+mn-cs"/>
              </a:rPr>
              <a:t>Click.</a:t>
            </a:r>
            <a:endParaRPr kumimoji="0" lang="en-US" sz="1200" b="0" i="0" u="none" strike="noStrike" kern="1200" cap="none" spc="0" normalizeH="0" noProof="0" dirty="0">
              <a:ln>
                <a:noFill/>
              </a:ln>
              <a:solidFill>
                <a:prstClr val="white"/>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noProof="0" dirty="0">
              <a:ln>
                <a:noFill/>
              </a:ln>
              <a:solidFill>
                <a:prstClr val="white"/>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noProof="0" dirty="0">
                <a:ln>
                  <a:noFill/>
                </a:ln>
                <a:solidFill>
                  <a:prstClr val="white"/>
                </a:solidFill>
                <a:effectLst/>
                <a:uLnTx/>
                <a:uFillTx/>
                <a:latin typeface="+mn-lt"/>
                <a:ea typeface="+mn-ea"/>
                <a:cs typeface="+mn-cs"/>
              </a:rPr>
              <a:t>As we noted before, once he has elected membership in DB, his contributions into Cash Balance will cease. That account is inactive and ready to consolidate.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noProof="0" dirty="0">
              <a:ln>
                <a:noFill/>
              </a:ln>
              <a:solidFill>
                <a:prstClr val="white"/>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noProof="0" dirty="0">
                <a:ln>
                  <a:noFill/>
                </a:ln>
                <a:solidFill>
                  <a:prstClr val="white"/>
                </a:solidFill>
                <a:effectLst/>
                <a:uLnTx/>
                <a:uFillTx/>
                <a:latin typeface="+mn-lt"/>
                <a:ea typeface="+mn-ea"/>
                <a:cs typeface="+mn-cs"/>
              </a:rPr>
              <a:t>Click.</a:t>
            </a:r>
            <a:endParaRPr kumimoji="0" lang="en-US" sz="1200" b="0" i="0" u="none" strike="noStrike" kern="1200" cap="none" spc="0" normalizeH="0" noProof="0" dirty="0">
              <a:ln>
                <a:noFill/>
              </a:ln>
              <a:solidFill>
                <a:prstClr val="white"/>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noProof="0" dirty="0">
              <a:ln>
                <a:noFill/>
              </a:ln>
              <a:solidFill>
                <a:prstClr val="white"/>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noProof="0" dirty="0">
                <a:ln>
                  <a:noFill/>
                </a:ln>
                <a:solidFill>
                  <a:prstClr val="white"/>
                </a:solidFill>
                <a:effectLst/>
                <a:uLnTx/>
                <a:uFillTx/>
                <a:latin typeface="+mn-lt"/>
                <a:ea typeface="+mn-ea"/>
                <a:cs typeface="+mn-cs"/>
              </a:rPr>
              <a:t>Jack then goes online, downloads the Request to Consolidate Benefits packet. He and his employer complete the forms before sending them to CalSTRS for processing.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noProof="0" dirty="0">
              <a:ln>
                <a:noFill/>
              </a:ln>
              <a:solidFill>
                <a:prstClr val="white"/>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noProof="0" dirty="0">
                <a:ln>
                  <a:noFill/>
                </a:ln>
                <a:solidFill>
                  <a:prstClr val="white"/>
                </a:solidFill>
                <a:effectLst/>
                <a:uLnTx/>
                <a:uFillTx/>
                <a:latin typeface="+mn-lt"/>
                <a:ea typeface="+mn-ea"/>
                <a:cs typeface="+mn-cs"/>
              </a:rPr>
              <a:t>Click.</a:t>
            </a:r>
            <a:endParaRPr kumimoji="0" lang="en-US" sz="1200" b="0" i="0" u="none" strike="noStrike" kern="1200" cap="none" spc="0" normalizeH="0" noProof="0" dirty="0">
              <a:ln>
                <a:noFill/>
              </a:ln>
              <a:solidFill>
                <a:prstClr val="white"/>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noProof="0" dirty="0">
              <a:ln>
                <a:noFill/>
              </a:ln>
              <a:solidFill>
                <a:prstClr val="white"/>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noProof="0" dirty="0">
                <a:ln>
                  <a:noFill/>
                </a:ln>
                <a:solidFill>
                  <a:prstClr val="white"/>
                </a:solidFill>
                <a:effectLst/>
                <a:uLnTx/>
                <a:uFillTx/>
                <a:latin typeface="+mn-lt"/>
                <a:ea typeface="+mn-ea"/>
                <a:cs typeface="+mn-cs"/>
              </a:rPr>
              <a:t>After processing the request, CalSTRS will send Jack a billing statement.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noProof="0" dirty="0">
              <a:ln>
                <a:noFill/>
              </a:ln>
              <a:solidFill>
                <a:prstClr val="white"/>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noProof="0" dirty="0">
                <a:ln>
                  <a:noFill/>
                </a:ln>
                <a:solidFill>
                  <a:prstClr val="white"/>
                </a:solidFill>
                <a:effectLst/>
                <a:uLnTx/>
                <a:uFillTx/>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noProof="0" dirty="0">
              <a:ln>
                <a:noFill/>
              </a:ln>
              <a:solidFill>
                <a:prstClr val="white"/>
              </a:solidFill>
              <a:effectLst/>
              <a:uLnTx/>
              <a:uFillTx/>
              <a:latin typeface="+mn-lt"/>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Cash Balance Benefit account and the Defined Benefit Supplement account are both considered cash balance </a:t>
            </a:r>
            <a:r>
              <a:rPr lang="en-US" b="0" i="0" dirty="0"/>
              <a:t>plans from an IRS perspective</a:t>
            </a:r>
            <a:r>
              <a:rPr lang="en-US" b="0" dirty="0"/>
              <a:t>. They have similar distribution rules but their contributions come from different circumstances.</a:t>
            </a:r>
          </a:p>
          <a:p>
            <a:endParaRPr lang="en-US" b="0" dirty="0"/>
          </a:p>
          <a:p>
            <a:r>
              <a:rPr lang="en-US" b="0" dirty="0"/>
              <a:t>Let’s look at Cash Balance first,</a:t>
            </a:r>
          </a:p>
          <a:p>
            <a:endParaRPr lang="en-US" b="0" dirty="0"/>
          </a:p>
          <a:p>
            <a:r>
              <a:rPr lang="en-US" b="1" dirty="0"/>
              <a:t>Click.</a:t>
            </a:r>
          </a:p>
          <a:p>
            <a:endParaRPr lang="en-US" b="0" dirty="0"/>
          </a:p>
          <a:p>
            <a:r>
              <a:rPr lang="en-US" b="0" dirty="0"/>
              <a:t>This program is ONLY for part-time educators. If you’re working a full-time contract, you are not eligible to participate in this program.</a:t>
            </a:r>
          </a:p>
          <a:p>
            <a:endParaRPr lang="en-US" b="0" dirty="0"/>
          </a:p>
          <a:p>
            <a:r>
              <a:rPr lang="en-US" b="1" dirty="0"/>
              <a:t>Click.</a:t>
            </a:r>
            <a:endParaRPr lang="en-US" b="0" dirty="0"/>
          </a:p>
          <a:p>
            <a:endParaRPr lang="en-US" b="0" dirty="0"/>
          </a:p>
          <a:p>
            <a:r>
              <a:rPr lang="en-US" b="0" i="0" dirty="0"/>
              <a:t>If it is offered by your district and you choose to participate, it is an alternative </a:t>
            </a:r>
            <a:r>
              <a:rPr lang="en-US" b="0" dirty="0"/>
              <a:t>to social security. Meaning you will see no withholding going to the social security administration for your service.</a:t>
            </a:r>
          </a:p>
          <a:p>
            <a:endParaRPr lang="en-US" b="0" dirty="0"/>
          </a:p>
          <a:p>
            <a:r>
              <a:rPr lang="en-US" b="1" dirty="0"/>
              <a:t>Click.</a:t>
            </a:r>
            <a:endParaRPr lang="en-US" b="0" dirty="0"/>
          </a:p>
          <a:p>
            <a:endParaRPr lang="en-US" b="0" dirty="0"/>
          </a:p>
          <a:p>
            <a:r>
              <a:rPr lang="en-US" b="0" i="0" dirty="0"/>
              <a:t>Finally, this program was created to provide part-time educators a secure choice for retirement savings with employer matching, a guaranteed interest rate and no plan costs. </a:t>
            </a:r>
          </a:p>
          <a:p>
            <a:endParaRPr lang="en-US" b="0" i="0" dirty="0"/>
          </a:p>
          <a:p>
            <a:r>
              <a:rPr lang="en-US" b="1" dirty="0"/>
              <a:t>Click.</a:t>
            </a:r>
            <a:endParaRPr lang="en-US" b="0" dirty="0"/>
          </a:p>
          <a:p>
            <a:endParaRPr lang="en-US" b="1" dirty="0"/>
          </a:p>
          <a:p>
            <a:r>
              <a:rPr lang="en-US" b="0" dirty="0"/>
              <a:t>Only Defined Benefit members will have a Defined Benefit Supplement account.</a:t>
            </a:r>
          </a:p>
          <a:p>
            <a:endParaRPr lang="en-US" b="0" dirty="0"/>
          </a:p>
          <a:p>
            <a:r>
              <a:rPr lang="en-US" b="1" dirty="0"/>
              <a:t>Click.</a:t>
            </a:r>
          </a:p>
          <a:p>
            <a:endParaRPr lang="en-US" b="1" dirty="0"/>
          </a:p>
          <a:p>
            <a:r>
              <a:rPr lang="en-US" b="0" dirty="0"/>
              <a:t>Contributions come from any duties performed above and beyond </a:t>
            </a:r>
            <a:r>
              <a:rPr lang="en-US" b="0" i="1" dirty="0"/>
              <a:t>a </a:t>
            </a:r>
            <a:r>
              <a:rPr lang="en-US" b="0" i="0" dirty="0"/>
              <a:t>full-time contract or 1.000 service credit. Or if you are working multiple contracts, it would be any amount of service credit earned over the 1.000 maximum per school year.</a:t>
            </a:r>
          </a:p>
          <a:p>
            <a:endParaRPr lang="en-US" b="0" i="0" dirty="0"/>
          </a:p>
          <a:p>
            <a:r>
              <a:rPr lang="en-US" b="1" dirty="0"/>
              <a:t>Click.</a:t>
            </a:r>
          </a:p>
          <a:p>
            <a:endParaRPr lang="en-US" b="1" dirty="0"/>
          </a:p>
          <a:p>
            <a:r>
              <a:rPr lang="en-US" b="0" dirty="0"/>
              <a:t>This is not the main account for the program, instead it provides you with additional retirement savings. Any distribution coming from this account will be paid separately from the retirement benefit coming out of the Defined Benefit account </a:t>
            </a:r>
            <a:r>
              <a:rPr lang="en-US" b="0" i="0" dirty="0"/>
              <a:t>and will be based upon the account balance upon retirement.</a:t>
            </a:r>
          </a:p>
          <a:p>
            <a:endParaRPr lang="en-US" b="0" dirty="0"/>
          </a:p>
          <a:p>
            <a:r>
              <a:rPr lang="en-US" b="1" dirty="0"/>
              <a:t>Click.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EBA6D-DAAF-479E-AD32-04A45BD571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5622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receive the billing statement from CalSTRS, you’ll notice a table to breakdown the findings of our research. </a:t>
            </a:r>
          </a:p>
          <a:p>
            <a:endParaRPr lang="en-US" dirty="0"/>
          </a:p>
          <a:p>
            <a:r>
              <a:rPr lang="en-US" b="1" dirty="0"/>
              <a:t>Click.</a:t>
            </a:r>
            <a:endParaRPr lang="en-US" b="0" dirty="0"/>
          </a:p>
          <a:p>
            <a:endParaRPr lang="en-US" b="0" dirty="0"/>
          </a:p>
          <a:p>
            <a:r>
              <a:rPr lang="en-US" b="0" dirty="0"/>
              <a:t>First you’ll notice the timeframe that you were enrolled in and contributing to the Cash Balance Benefit Program.</a:t>
            </a:r>
          </a:p>
          <a:p>
            <a:endParaRPr lang="en-US" b="1" dirty="0"/>
          </a:p>
          <a:p>
            <a:r>
              <a:rPr lang="en-US" b="1" dirty="0"/>
              <a:t>Click.</a:t>
            </a:r>
            <a:endParaRPr lang="en-US" b="0" dirty="0"/>
          </a:p>
          <a:p>
            <a:endParaRPr lang="en-US" b="0" dirty="0"/>
          </a:p>
          <a:p>
            <a:r>
              <a:rPr lang="en-US" b="0" dirty="0"/>
              <a:t>CalSTRS will give you the total amount of eligible service credit that was reported under the Cash Balance Program.</a:t>
            </a:r>
          </a:p>
          <a:p>
            <a:endParaRPr lang="en-US" b="0" dirty="0"/>
          </a:p>
          <a:p>
            <a:r>
              <a:rPr lang="en-US" b="1" dirty="0"/>
              <a:t>Click.</a:t>
            </a:r>
          </a:p>
          <a:p>
            <a:endParaRPr lang="en-US" b="1" dirty="0"/>
          </a:p>
          <a:p>
            <a:r>
              <a:rPr lang="en-US" b="0" dirty="0"/>
              <a:t>As we continue counterclockwise.</a:t>
            </a:r>
          </a:p>
          <a:p>
            <a:endParaRPr lang="en-US" b="0" dirty="0"/>
          </a:p>
          <a:p>
            <a:r>
              <a:rPr lang="en-US" b="0" dirty="0"/>
              <a:t>CalSTRS will also calculate the total cost to consolidate all of that service credit into your defined benefit account.</a:t>
            </a:r>
          </a:p>
          <a:p>
            <a:endParaRPr lang="en-US" b="0" dirty="0"/>
          </a:p>
          <a:p>
            <a:r>
              <a:rPr lang="en-US" b="1" dirty="0"/>
              <a:t>Click.</a:t>
            </a:r>
          </a:p>
          <a:p>
            <a:endParaRPr lang="en-US" b="1" dirty="0"/>
          </a:p>
          <a:p>
            <a:r>
              <a:rPr lang="en-US" b="0" dirty="0"/>
              <a:t>You’ll be given your account balance at the time of processing. This will usually be less than the total cost of all the service.</a:t>
            </a:r>
          </a:p>
          <a:p>
            <a:endParaRPr lang="en-US" b="0" dirty="0"/>
          </a:p>
          <a:p>
            <a:r>
              <a:rPr lang="en-US" b="1" dirty="0"/>
              <a:t>Click.</a:t>
            </a:r>
          </a:p>
          <a:p>
            <a:endParaRPr lang="en-US" b="1" dirty="0"/>
          </a:p>
          <a:p>
            <a:r>
              <a:rPr lang="en-US" b="0" dirty="0"/>
              <a:t>Because the balance is less, we will give you the prorated amount of service credit purchasable with the amount of funds in the account.</a:t>
            </a:r>
          </a:p>
          <a:p>
            <a:endParaRPr lang="en-US" b="0"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40</a:t>
            </a:fld>
            <a:endParaRPr lang="en-US"/>
          </a:p>
        </p:txBody>
      </p:sp>
    </p:spTree>
    <p:extLst>
      <p:ext uri="{BB962C8B-B14F-4D97-AF65-F5344CB8AC3E}">
        <p14:creationId xmlns:p14="http://schemas.microsoft.com/office/powerpoint/2010/main" val="30247561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dirty="0"/>
              <a:t>When you receive the billing statement from CalSTRS, you’ll notice a table to breakdown the findings of our research. The table won’t look exactly like this, but it will have the same 5 components.</a:t>
            </a:r>
          </a:p>
          <a:p>
            <a:endParaRPr lang="en-US" dirty="0"/>
          </a:p>
          <a:p>
            <a:r>
              <a:rPr lang="en-US" b="1" dirty="0"/>
              <a:t>Click.</a:t>
            </a:r>
            <a:endParaRPr lang="en-US" b="0" dirty="0"/>
          </a:p>
          <a:p>
            <a:endParaRPr lang="en-US" b="0" dirty="0"/>
          </a:p>
          <a:p>
            <a:r>
              <a:rPr lang="en-US" b="0" dirty="0"/>
              <a:t>The first thing to note will be the school years you were contributing to the Cash Balance Program.</a:t>
            </a:r>
          </a:p>
          <a:p>
            <a:r>
              <a:rPr lang="en-US" b="0" dirty="0"/>
              <a:t>These are the actual school years the work was performed. Even if 3 school years are listed, it does not mean you’ll be eligible for 3 years of service credit. For our example, Jack worked from 2015 to 2018.</a:t>
            </a:r>
          </a:p>
          <a:p>
            <a:endParaRPr lang="en-US" b="0"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41</a:t>
            </a:fld>
            <a:endParaRPr lang="en-US"/>
          </a:p>
        </p:txBody>
      </p:sp>
    </p:spTree>
    <p:extLst>
      <p:ext uri="{BB962C8B-B14F-4D97-AF65-F5344CB8AC3E}">
        <p14:creationId xmlns:p14="http://schemas.microsoft.com/office/powerpoint/2010/main" val="34118365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example, our research showed that Jack is eligible to purchase 1.9 years of service credit. This covers the total of eligible service covered under the Cash Balance Benefit Program.</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0865ED8D-6330-7A43-99F9-602A4729BB03}" type="slidenum">
              <a:rPr lang="en-US" smtClean="0"/>
              <a:t>42</a:t>
            </a:fld>
            <a:endParaRPr lang="en-US"/>
          </a:p>
        </p:txBody>
      </p:sp>
    </p:spTree>
    <p:extLst>
      <p:ext uri="{BB962C8B-B14F-4D97-AF65-F5344CB8AC3E}">
        <p14:creationId xmlns:p14="http://schemas.microsoft.com/office/powerpoint/2010/main" val="12028108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Below that, we can see that the total cost to purchase Jack’s 1.9 years of service credit is $17,860.00.</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0865ED8D-6330-7A43-99F9-602A4729BB03}" type="slidenum">
              <a:rPr lang="en-US" smtClean="0"/>
              <a:t>43</a:t>
            </a:fld>
            <a:endParaRPr lang="en-US"/>
          </a:p>
        </p:txBody>
      </p:sp>
    </p:spTree>
    <p:extLst>
      <p:ext uri="{BB962C8B-B14F-4D97-AF65-F5344CB8AC3E}">
        <p14:creationId xmlns:p14="http://schemas.microsoft.com/office/powerpoint/2010/main" val="33613559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billing statement will give you the total account balance of contributions and interest gained.</a:t>
            </a:r>
          </a:p>
          <a:p>
            <a:endParaRPr lang="en-US" dirty="0"/>
          </a:p>
          <a:p>
            <a:r>
              <a:rPr lang="en-US" dirty="0"/>
              <a:t>Because your account is continuously accruing interest, these numbers are subject to change from the time you receive the billing statement to the time your accounts are consolidated.</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0865ED8D-6330-7A43-99F9-602A4729BB03}" type="slidenum">
              <a:rPr lang="en-US" smtClean="0"/>
              <a:t>44</a:t>
            </a:fld>
            <a:endParaRPr lang="en-US"/>
          </a:p>
        </p:txBody>
      </p:sp>
    </p:spTree>
    <p:extLst>
      <p:ext uri="{BB962C8B-B14F-4D97-AF65-F5344CB8AC3E}">
        <p14:creationId xmlns:p14="http://schemas.microsoft.com/office/powerpoint/2010/main" val="22743045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most cases, the cost to purchase the service credit will far outweigh the total balance of your Cash Balance account.</a:t>
            </a:r>
          </a:p>
          <a:p>
            <a:endParaRPr lang="en-US" dirty="0"/>
          </a:p>
          <a:p>
            <a:r>
              <a:rPr lang="en-US" dirty="0"/>
              <a:t>If Jack were to only purchase the service credit afforded him by the amount in his cash balance account, he would see 0.4406 years of service credit added to his Defined Benefit account. For your convenience, we will calculate the prorated amount for you.</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0865ED8D-6330-7A43-99F9-602A4729BB03}" type="slidenum">
              <a:rPr lang="en-US" smtClean="0"/>
              <a:t>45</a:t>
            </a:fld>
            <a:endParaRPr lang="en-US"/>
          </a:p>
        </p:txBody>
      </p:sp>
    </p:spTree>
    <p:extLst>
      <p:ext uri="{BB962C8B-B14F-4D97-AF65-F5344CB8AC3E}">
        <p14:creationId xmlns:p14="http://schemas.microsoft.com/office/powerpoint/2010/main" val="38622194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A613B0E-941C-4DDE-8B3F-D10A7C37A47F}"/>
              </a:ext>
            </a:extLst>
          </p:cNvPr>
          <p:cNvSpPr>
            <a:spLocks noGrp="1"/>
          </p:cNvSpPr>
          <p:nvPr>
            <p:ph type="body" idx="1"/>
          </p:nvPr>
        </p:nvSpPr>
        <p:spPr/>
        <p:txBody>
          <a:bodyPr/>
          <a:lstStyle/>
          <a:p>
            <a:r>
              <a:rPr lang="en-US" dirty="0"/>
              <a:t>If you’re curious as to how much that extra service credit can add to your retirement benefit, we recommend you use the calculators available on calstrs.com. Hover over the members tab at the top of the page</a:t>
            </a:r>
          </a:p>
          <a:p>
            <a:endParaRPr lang="en-US" dirty="0"/>
          </a:p>
          <a:p>
            <a:r>
              <a:rPr lang="en-US" b="1" dirty="0"/>
              <a:t>Click.</a:t>
            </a:r>
          </a:p>
          <a:p>
            <a:endParaRPr lang="en-US" b="1" dirty="0"/>
          </a:p>
          <a:p>
            <a:r>
              <a:rPr lang="en-US" b="0" dirty="0"/>
              <a:t>Click Calculators from the drop-down menu.</a:t>
            </a:r>
          </a:p>
          <a:p>
            <a:endParaRPr lang="en-US" b="0" dirty="0"/>
          </a:p>
          <a:p>
            <a:r>
              <a:rPr lang="en-US" b="1" dirty="0"/>
              <a:t>Click.</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A613B0E-941C-4DDE-8B3F-D10A7C37A47F}"/>
              </a:ext>
            </a:extLst>
          </p:cNvPr>
          <p:cNvSpPr>
            <a:spLocks noGrp="1"/>
          </p:cNvSpPr>
          <p:nvPr>
            <p:ph type="body" idx="1"/>
          </p:nvPr>
        </p:nvSpPr>
        <p:spPr/>
        <p:txBody>
          <a:bodyPr/>
          <a:lstStyle/>
          <a:p>
            <a:r>
              <a:rPr lang="en-US" b="1" dirty="0"/>
              <a:t>Click.</a:t>
            </a:r>
          </a:p>
          <a:p>
            <a:endParaRPr lang="en-US" b="1" dirty="0"/>
          </a:p>
          <a:p>
            <a:r>
              <a:rPr lang="en-US" b="0" dirty="0"/>
              <a:t>You’ll want to use the Retirement Benefits Calculator</a:t>
            </a:r>
          </a:p>
          <a:p>
            <a:endParaRPr lang="en-US" b="0" dirty="0"/>
          </a:p>
          <a:p>
            <a:r>
              <a:rPr lang="en-US" b="1" dirty="0"/>
              <a:t>Click.</a:t>
            </a:r>
          </a:p>
        </p:txBody>
      </p:sp>
    </p:spTree>
    <p:extLst>
      <p:ext uri="{BB962C8B-B14F-4D97-AF65-F5344CB8AC3E}">
        <p14:creationId xmlns:p14="http://schemas.microsoft.com/office/powerpoint/2010/main" val="3506080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A613B0E-941C-4DDE-8B3F-D10A7C37A47F}"/>
              </a:ext>
            </a:extLst>
          </p:cNvPr>
          <p:cNvSpPr>
            <a:spLocks noGrp="1"/>
          </p:cNvSpPr>
          <p:nvPr>
            <p:ph type="body" idx="1"/>
          </p:nvPr>
        </p:nvSpPr>
        <p:spPr/>
        <p:txBody>
          <a:bodyPr/>
          <a:lstStyle/>
          <a:p>
            <a:r>
              <a:rPr lang="en-US" dirty="0"/>
              <a:t>I’m not going to go through this today, but this is what your screen should look like when you go into the calculator. If you have any questions, please call our 800 number.</a:t>
            </a:r>
          </a:p>
        </p:txBody>
      </p:sp>
    </p:spTree>
    <p:extLst>
      <p:ext uri="{BB962C8B-B14F-4D97-AF65-F5344CB8AC3E}">
        <p14:creationId xmlns:p14="http://schemas.microsoft.com/office/powerpoint/2010/main" val="18599438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A613B0E-941C-4DDE-8B3F-D10A7C37A47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noProof="0" dirty="0">
              <a:ln>
                <a:noFill/>
              </a:ln>
              <a:solidFill>
                <a:prstClr val="white"/>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this point, Jack has three options to choose from.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noProof="0" dirty="0">
                <a:ln>
                  <a:noFill/>
                </a:ln>
                <a:solidFill>
                  <a:prstClr val="white"/>
                </a:solidFill>
                <a:effectLst/>
                <a:uLnTx/>
                <a:uFillTx/>
                <a:latin typeface="+mn-lt"/>
              </a:rPr>
              <a:t>Jack can choose to have CalSTRS apply his entire CB account balance to the cost of consolidating benefits. He will receive a proportionate share of the service credit that was covered under the Cash Balance Benefit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noProof="0" dirty="0">
              <a:ln>
                <a:noFill/>
              </a:ln>
              <a:solidFill>
                <a:prstClr val="white"/>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noProof="0" dirty="0">
                <a:ln>
                  <a:noFill/>
                </a:ln>
                <a:solidFill>
                  <a:prstClr val="white"/>
                </a:solidFill>
                <a:effectLst/>
                <a:uLnTx/>
                <a:uFillTx/>
                <a:latin typeface="+mn-lt"/>
              </a:rPr>
              <a:t>Click.</a:t>
            </a:r>
            <a:endParaRPr kumimoji="0" lang="en-US" sz="1200" b="0" i="0" u="none" strike="noStrike" kern="1200" cap="none" spc="0" normalizeH="0" noProof="0" dirty="0">
              <a:ln>
                <a:noFill/>
              </a:ln>
              <a:solidFill>
                <a:prstClr val="white"/>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noProof="0" dirty="0">
              <a:ln>
                <a:noFill/>
              </a:ln>
              <a:solidFill>
                <a:prstClr val="white"/>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noProof="0" dirty="0">
                <a:ln>
                  <a:noFill/>
                </a:ln>
                <a:solidFill>
                  <a:prstClr val="white"/>
                </a:solidFill>
                <a:effectLst/>
                <a:uLnTx/>
                <a:uFillTx/>
                <a:latin typeface="+mn-lt"/>
              </a:rPr>
              <a:t>Or Jack can choose to not only receive the proportionate share mentioned in Option A, but he will also request a billing statement of the cost to purchase the remaining eligible Cash Balance time. When he receives this 2</a:t>
            </a:r>
            <a:r>
              <a:rPr kumimoji="0" lang="en-US" sz="1200" b="0" i="0" u="none" strike="noStrike" kern="1200" cap="none" spc="0" normalizeH="0" baseline="30000" noProof="0" dirty="0">
                <a:ln>
                  <a:noFill/>
                </a:ln>
                <a:solidFill>
                  <a:prstClr val="white"/>
                </a:solidFill>
                <a:effectLst/>
                <a:uLnTx/>
                <a:uFillTx/>
                <a:latin typeface="+mn-lt"/>
              </a:rPr>
              <a:t>nd</a:t>
            </a:r>
            <a:r>
              <a:rPr kumimoji="0" lang="en-US" sz="1200" b="0" i="0" u="none" strike="noStrike" kern="1200" cap="none" spc="0" normalizeH="0" noProof="0" dirty="0">
                <a:ln>
                  <a:noFill/>
                </a:ln>
                <a:solidFill>
                  <a:prstClr val="white"/>
                </a:solidFill>
                <a:effectLst/>
                <a:uLnTx/>
                <a:uFillTx/>
                <a:latin typeface="+mn-lt"/>
              </a:rPr>
              <a:t> billing statement, information will be included regarding payment options.</a:t>
            </a:r>
            <a:endParaRPr kumimoji="0" lang="en-US" sz="1200" b="1" i="0" u="none" strike="noStrike" kern="1200" cap="none" spc="0" normalizeH="0" noProof="0" dirty="0">
              <a:ln>
                <a:noFill/>
              </a:ln>
              <a:solidFill>
                <a:prstClr val="white"/>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Regardless if Jack chooses A or B, it is important to note that an election to consolidate benefits is irrevocable.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prstClr val="white"/>
                </a:solidFill>
                <a:latin typeface="+mn-lt"/>
              </a:rPr>
              <a:t>Finally, Jack can decide to not respond to the letter at this time. There</a:t>
            </a:r>
            <a:r>
              <a:rPr lang="en-US" sz="1200" dirty="0">
                <a:solidFill>
                  <a:prstClr val="white"/>
                </a:solidFill>
                <a:latin typeface="+mn-lt"/>
              </a:rPr>
              <a:t> is no obligation for him to consolidate his accounts after requesting the consolidation estimate. He still has a right to elect a consolidation of benefits at a future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white"/>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prstClr val="white"/>
                </a:solidFill>
                <a:latin typeface="+mn-lt"/>
              </a:rPr>
              <a:t>However, please note that as a general rule cost will increase as time passes due to age and salary increases.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white"/>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prstClr val="white"/>
                </a:solidFill>
                <a:latin typeface="+mn-lt"/>
              </a:rPr>
              <a:t>Click.</a:t>
            </a:r>
          </a:p>
          <a:p>
            <a:endParaRPr lang="en-US" dirty="0"/>
          </a:p>
        </p:txBody>
      </p:sp>
    </p:spTree>
    <p:extLst>
      <p:ext uri="{BB962C8B-B14F-4D97-AF65-F5344CB8AC3E}">
        <p14:creationId xmlns:p14="http://schemas.microsoft.com/office/powerpoint/2010/main" val="3953143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When we created this webinar, we had to figure out who our audience would be. </a:t>
            </a:r>
          </a:p>
          <a:p>
            <a:pPr marL="171450" indent="-171450">
              <a:buFont typeface="Arial" panose="020B0604020202020204" pitchFamily="34" charset="0"/>
              <a:buChar char="•"/>
            </a:pPr>
            <a:r>
              <a:rPr lang="en-US" dirty="0"/>
              <a:t>Different scenarios you might find yourself in now. </a:t>
            </a:r>
          </a:p>
          <a:p>
            <a:endParaRPr lang="en-US" dirty="0"/>
          </a:p>
          <a:p>
            <a:r>
              <a:rPr lang="en-US" b="1" dirty="0"/>
              <a:t>Click. </a:t>
            </a:r>
          </a:p>
          <a:p>
            <a:endParaRPr lang="en-US" b="1" dirty="0"/>
          </a:p>
          <a:p>
            <a:pPr marL="171450" indent="-171450">
              <a:buFont typeface="Arial" panose="020B0604020202020204" pitchFamily="34" charset="0"/>
              <a:buChar char="•"/>
            </a:pPr>
            <a:r>
              <a:rPr lang="en-US" dirty="0"/>
              <a:t>part-time and actively paying into the Cash Balance program. </a:t>
            </a:r>
          </a:p>
          <a:p>
            <a:pPr marL="628650" lvl="1" indent="-171450">
              <a:buFont typeface="Arial" panose="020B0604020202020204" pitchFamily="34" charset="0"/>
              <a:buChar char="•"/>
            </a:pPr>
            <a:r>
              <a:rPr lang="en-US" dirty="0"/>
              <a:t>bits of this presentation are specific to you. </a:t>
            </a:r>
          </a:p>
          <a:p>
            <a:pPr marL="628650" lvl="1" indent="-171450">
              <a:buFont typeface="Arial" panose="020B0604020202020204" pitchFamily="34" charset="0"/>
              <a:buChar char="•"/>
            </a:pPr>
            <a:r>
              <a:rPr lang="en-US" dirty="0"/>
              <a:t>brief description </a:t>
            </a:r>
          </a:p>
          <a:p>
            <a:pPr marL="1085850" lvl="2" indent="-171450">
              <a:buFont typeface="Arial" panose="020B0604020202020204" pitchFamily="34" charset="0"/>
              <a:buChar char="•"/>
            </a:pPr>
            <a:r>
              <a:rPr lang="en-US" dirty="0"/>
              <a:t>stop your current contributions </a:t>
            </a:r>
          </a:p>
          <a:p>
            <a:pPr marL="1085850" lvl="2" indent="-171450">
              <a:buFont typeface="Arial" panose="020B0604020202020204" pitchFamily="34" charset="0"/>
              <a:buChar char="•"/>
            </a:pPr>
            <a:r>
              <a:rPr lang="en-US" dirty="0"/>
              <a:t>switch to the Defined Benefit program</a:t>
            </a:r>
          </a:p>
          <a:p>
            <a:pPr marL="1085850" lvl="2" indent="-171450">
              <a:buFont typeface="Arial" panose="020B0604020202020204" pitchFamily="34" charset="0"/>
              <a:buChar char="•"/>
            </a:pPr>
            <a:r>
              <a:rPr lang="en-US" dirty="0"/>
              <a:t>advantages of making that switch</a:t>
            </a:r>
          </a:p>
          <a:p>
            <a:pPr marL="171450" lvl="0" indent="-171450">
              <a:buFont typeface="Arial" panose="020B0604020202020204" pitchFamily="34" charset="0"/>
              <a:buChar char="•"/>
            </a:pPr>
            <a:r>
              <a:rPr lang="en-US" dirty="0"/>
              <a:t>Part-Time Educator webinar</a:t>
            </a:r>
          </a:p>
          <a:p>
            <a:pPr marL="628650" lvl="1" indent="-171450">
              <a:buFont typeface="Arial" panose="020B0604020202020204" pitchFamily="34" charset="0"/>
              <a:buChar char="•"/>
            </a:pPr>
            <a:r>
              <a:rPr lang="en-US" dirty="0"/>
              <a:t>More information</a:t>
            </a:r>
          </a:p>
          <a:p>
            <a:pPr marL="628650" lvl="1" indent="-171450">
              <a:buFont typeface="Arial" panose="020B0604020202020204" pitchFamily="34" charset="0"/>
              <a:buChar char="•"/>
            </a:pPr>
            <a:r>
              <a:rPr lang="en-US" dirty="0"/>
              <a:t>in-depth comparison</a:t>
            </a:r>
          </a:p>
          <a:p>
            <a:pPr marL="457200" lvl="1" indent="0">
              <a:buFont typeface="Arial" panose="020B0604020202020204" pitchFamily="34" charset="0"/>
              <a:buNone/>
            </a:pPr>
            <a:endParaRPr lang="en-US" dirty="0"/>
          </a:p>
          <a:p>
            <a:r>
              <a:rPr lang="en-US" b="1" dirty="0"/>
              <a:t>Click.</a:t>
            </a:r>
          </a:p>
          <a:p>
            <a:endParaRPr lang="en-US" dirty="0"/>
          </a:p>
          <a:p>
            <a:pPr marL="171450" indent="-171450">
              <a:buFont typeface="Arial" panose="020B0604020202020204" pitchFamily="34" charset="0"/>
              <a:buChar char="•"/>
            </a:pPr>
            <a:r>
              <a:rPr lang="en-US" dirty="0"/>
              <a:t>already made that switch into the Defined Benefit program</a:t>
            </a:r>
          </a:p>
          <a:p>
            <a:pPr marL="628650" lvl="1" indent="-171450">
              <a:buFont typeface="Arial" panose="020B0604020202020204" pitchFamily="34" charset="0"/>
              <a:buChar char="•"/>
            </a:pPr>
            <a:r>
              <a:rPr lang="en-US" dirty="0"/>
              <a:t>inactive Cash Balance account</a:t>
            </a:r>
          </a:p>
          <a:p>
            <a:pPr marL="171450" indent="-171450">
              <a:buFont typeface="Arial" panose="020B0604020202020204" pitchFamily="34" charset="0"/>
              <a:buChar char="•"/>
            </a:pPr>
            <a:r>
              <a:rPr lang="en-US" dirty="0"/>
              <a:t>advantages of consolidating the two programs </a:t>
            </a:r>
          </a:p>
          <a:p>
            <a:pPr marL="628650" lvl="1" indent="-171450">
              <a:buFont typeface="Arial" panose="020B0604020202020204" pitchFamily="34" charset="0"/>
              <a:buChar char="•"/>
            </a:pPr>
            <a:r>
              <a:rPr lang="en-US" dirty="0"/>
              <a:t>or what it could look like if you don’t. </a:t>
            </a:r>
          </a:p>
          <a:p>
            <a:pPr marL="171450" lvl="0" indent="-171450">
              <a:buFont typeface="Arial" panose="020B0604020202020204" pitchFamily="34" charset="0"/>
              <a:buChar char="•"/>
            </a:pPr>
            <a:r>
              <a:rPr lang="en-US" dirty="0"/>
              <a:t>Since your Cash Balance account is already inactive, some of the steps we cover will no longer apply to you.</a:t>
            </a:r>
          </a:p>
          <a:p>
            <a:endParaRPr lang="en-US" dirty="0"/>
          </a:p>
          <a:p>
            <a:r>
              <a:rPr lang="en-US" b="1" dirty="0"/>
              <a:t>Click.</a:t>
            </a:r>
          </a:p>
          <a:p>
            <a:endParaRPr lang="en-US" dirty="0"/>
          </a:p>
          <a:p>
            <a:pPr marL="171450" indent="-171450">
              <a:buFont typeface="Arial" panose="020B0604020202020204" pitchFamily="34" charset="0"/>
              <a:buChar char="•"/>
            </a:pPr>
            <a:r>
              <a:rPr lang="en-US" dirty="0"/>
              <a:t>multiple employers </a:t>
            </a:r>
          </a:p>
          <a:p>
            <a:pPr marL="171450" indent="-171450">
              <a:buFont typeface="Arial" panose="020B0604020202020204" pitchFamily="34" charset="0"/>
              <a:buChar char="•"/>
            </a:pPr>
            <a:r>
              <a:rPr lang="en-US" dirty="0"/>
              <a:t>actively contributing to both</a:t>
            </a:r>
          </a:p>
          <a:p>
            <a:pPr marL="171450" indent="-171450">
              <a:buFont typeface="Arial" panose="020B0604020202020204" pitchFamily="34" charset="0"/>
              <a:buChar char="•"/>
            </a:pPr>
            <a:r>
              <a:rPr lang="en-US" dirty="0"/>
              <a:t>or not eligible to consolidate as long as you’re making contributions into that Cash Balance account. </a:t>
            </a:r>
          </a:p>
          <a:p>
            <a:endParaRPr lang="en-US" dirty="0"/>
          </a:p>
          <a:p>
            <a:r>
              <a:rPr lang="en-US" b="1" dirty="0"/>
              <a:t>Click.</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EBA6D-DAAF-479E-AD32-04A45BD571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26745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Jack’s numbers again, he has a total of 1.9 years of service credit that are available for purchase. The total estimated cost is $17,860.00.</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0865ED8D-6330-7A43-99F9-602A4729BB03}" type="slidenum">
              <a:rPr lang="en-US" smtClean="0"/>
              <a:t>50</a:t>
            </a:fld>
            <a:endParaRPr lang="en-US"/>
          </a:p>
        </p:txBody>
      </p:sp>
    </p:spTree>
    <p:extLst>
      <p:ext uri="{BB962C8B-B14F-4D97-AF65-F5344CB8AC3E}">
        <p14:creationId xmlns:p14="http://schemas.microsoft.com/office/powerpoint/2010/main" val="26224433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Jack chooses option A, he will only receive this orange slice of the pie. It is only a portion, but it means he has no additional money coming out of pocket for this consolidation.</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0865ED8D-6330-7A43-99F9-602A4729BB03}" type="slidenum">
              <a:rPr lang="en-US" smtClean="0"/>
              <a:t>51</a:t>
            </a:fld>
            <a:endParaRPr lang="en-US"/>
          </a:p>
        </p:txBody>
      </p:sp>
    </p:spTree>
    <p:extLst>
      <p:ext uri="{BB962C8B-B14F-4D97-AF65-F5344CB8AC3E}">
        <p14:creationId xmlns:p14="http://schemas.microsoft.com/office/powerpoint/2010/main" val="11046629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Jack chooses option B, he will receive that orange slice of the pie, but he will also be given options to purchase what is remaining.</a:t>
            </a:r>
          </a:p>
          <a:p>
            <a:endParaRPr lang="en-US" dirty="0"/>
          </a:p>
          <a:p>
            <a:r>
              <a:rPr lang="en-US" dirty="0"/>
              <a:t>Based on the numbers from his estimate, he is still eligible to purchase 1.4594 years of service credit. The estimated cost would be $14,181.46. Again, this number is subject to change through the process based on accruing interest in the cash balance account.</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0865ED8D-6330-7A43-99F9-602A4729BB03}" type="slidenum">
              <a:rPr lang="en-US" smtClean="0"/>
              <a:t>52</a:t>
            </a:fld>
            <a:endParaRPr lang="en-US"/>
          </a:p>
        </p:txBody>
      </p:sp>
    </p:spTree>
    <p:extLst>
      <p:ext uri="{BB962C8B-B14F-4D97-AF65-F5344CB8AC3E}">
        <p14:creationId xmlns:p14="http://schemas.microsoft.com/office/powerpoint/2010/main" val="10489250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A613B0E-941C-4DDE-8B3F-D10A7C37A47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noProof="0" dirty="0">
                <a:ln>
                  <a:noFill/>
                </a:ln>
                <a:solidFill>
                  <a:prstClr val="white"/>
                </a:solidFill>
                <a:effectLst/>
                <a:uLnTx/>
                <a:uFillTx/>
                <a:latin typeface="+mn-lt"/>
              </a:rPr>
              <a:t>At the end of Option B Jack receives the new Billing Statement. Now</a:t>
            </a:r>
            <a:r>
              <a:rPr lang="en-US" dirty="0"/>
              <a:t>, Jack has four options to choose from.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noProof="0" dirty="0">
                <a:ln>
                  <a:noFill/>
                </a:ln>
                <a:solidFill>
                  <a:prstClr val="white"/>
                </a:solidFill>
                <a:effectLst/>
                <a:uLnTx/>
                <a:uFillTx/>
                <a:latin typeface="+mn-lt"/>
              </a:rPr>
              <a:t>Jack can elect to pay cash. Either as a lump sum or through monthly payments. If doing monthly payments, he will have up to 120 months to pay the balance. These funds are post-tax and will not be taxed again in retirement.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noProof="0" dirty="0">
              <a:ln>
                <a:noFill/>
              </a:ln>
              <a:solidFill>
                <a:prstClr val="white"/>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noProof="0" dirty="0">
                <a:ln>
                  <a:noFill/>
                </a:ln>
                <a:solidFill>
                  <a:prstClr val="white"/>
                </a:solidFill>
                <a:effectLst/>
                <a:uLnTx/>
                <a:uFillTx/>
                <a:latin typeface="+mn-lt"/>
              </a:rPr>
              <a:t>Click.</a:t>
            </a:r>
            <a:endParaRPr kumimoji="0" lang="en-US" sz="1200" b="0" i="0" u="none" strike="noStrike" kern="1200" cap="none" spc="0" normalizeH="0" noProof="0" dirty="0">
              <a:ln>
                <a:noFill/>
              </a:ln>
              <a:solidFill>
                <a:prstClr val="white"/>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noProof="0" dirty="0">
              <a:ln>
                <a:noFill/>
              </a:ln>
              <a:solidFill>
                <a:prstClr val="white"/>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noProof="0" dirty="0">
                <a:ln>
                  <a:noFill/>
                </a:ln>
                <a:solidFill>
                  <a:prstClr val="white"/>
                </a:solidFill>
                <a:effectLst/>
                <a:uLnTx/>
                <a:uFillTx/>
                <a:latin typeface="+mn-lt"/>
              </a:rPr>
              <a:t>Or, if Jack has an outside investment account, he can choose to rollover those funds to purchase his service credit. With a rollover, taxes are not withheld during the transaction. Taxes will instead be paid in retirement.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prstClr val="white"/>
                </a:solidFill>
                <a:latin typeface="+mn-lt"/>
              </a:rPr>
              <a:t>Another option, Jack can elect to have pre-tax payroll deductions taken from his paycheck.  The longest he’ll have to pay off the bill is 120 months.</a:t>
            </a:r>
            <a:endParaRPr lang="en-US" sz="1200" dirty="0">
              <a:solidFill>
                <a:prstClr val="white"/>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white"/>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prstClr val="white"/>
                </a:solidFill>
                <a:latin typeface="+mn-lt"/>
              </a:rPr>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prstClr val="white"/>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prstClr val="white"/>
                </a:solidFill>
                <a:latin typeface="+mn-lt"/>
              </a:rPr>
              <a:t>Jack can choose a combination of payment options 1 2 and 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prstClr val="white"/>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prstClr val="white"/>
                </a:solidFill>
                <a:latin typeface="+mn-lt"/>
              </a:rPr>
              <a:t>Click.</a:t>
            </a:r>
          </a:p>
          <a:p>
            <a:endParaRPr lang="en-US" dirty="0"/>
          </a:p>
          <a:p>
            <a:r>
              <a:rPr lang="en-US" dirty="0"/>
              <a:t>Finally, and like before, Jack can choose to do nothing. If he doesn’t respond by the due date, we will assume he is not purchasing and close out accounts receivable for the request. Jack can request to purchase that time at a later date if he chooses, </a:t>
            </a:r>
            <a:r>
              <a:rPr lang="en-US" i="0" dirty="0"/>
              <a:t>at a potentially higher cost.</a:t>
            </a:r>
          </a:p>
        </p:txBody>
      </p:sp>
    </p:spTree>
    <p:extLst>
      <p:ext uri="{BB962C8B-B14F-4D97-AF65-F5344CB8AC3E}">
        <p14:creationId xmlns:p14="http://schemas.microsoft.com/office/powerpoint/2010/main" val="26287776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7E3C1B"/>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E3C1B"/>
                </a:solidFill>
                <a:latin typeface="Arial" panose="020B0604020202020204" pitchFamily="34" charset="0"/>
                <a:cs typeface="Arial" panose="020B0604020202020204" pitchFamily="34" charset="0"/>
              </a:rPr>
              <a:t>Finally, Jack could choose to Do nothing. So, what will happen to his CalSTRS accounts?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7E3C1B"/>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7E3C1B"/>
                </a:solidFill>
                <a:latin typeface="Arial" panose="020B0604020202020204" pitchFamily="34" charset="0"/>
                <a:cs typeface="Arial" panose="020B0604020202020204" pitchFamily="34"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7E3C1B"/>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7E3C1B"/>
                </a:solidFill>
                <a:latin typeface="Arial" panose="020B0604020202020204" pitchFamily="34" charset="0"/>
                <a:cs typeface="Arial" panose="020B0604020202020204" pitchFamily="34" charset="0"/>
              </a:rPr>
              <a:t>Jack has permissively elected membership into the Defined Benefit program, so he will continue making contributions into that account.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7E3C1B"/>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7E3C1B"/>
                </a:solidFill>
                <a:latin typeface="Arial" panose="020B0604020202020204" pitchFamily="34" charset="0"/>
                <a:cs typeface="Arial" panose="020B0604020202020204" pitchFamily="34"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7E3C1B"/>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7E3C1B"/>
                </a:solidFill>
                <a:latin typeface="Arial" panose="020B0604020202020204" pitchFamily="34" charset="0"/>
                <a:cs typeface="Arial" panose="020B0604020202020204" pitchFamily="34" charset="0"/>
              </a:rPr>
              <a:t>His cash balance account will remain inactive. Once he elects Defined Benefit, that election is irrevocable.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7E3C1B"/>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7E3C1B"/>
                </a:solidFill>
                <a:latin typeface="Arial" panose="020B0604020202020204" pitchFamily="34" charset="0"/>
                <a:cs typeface="Arial" panose="020B0604020202020204" pitchFamily="34"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7E3C1B"/>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7E3C1B"/>
                </a:solidFill>
                <a:latin typeface="Arial" panose="020B0604020202020204" pitchFamily="34" charset="0"/>
                <a:cs typeface="Arial" panose="020B0604020202020204" pitchFamily="34" charset="0"/>
              </a:rPr>
              <a:t>Although Jack won’t be contributing to his cash balance account, that balance will continue to grow by collecting interest.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7E3C1B"/>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7E3C1B"/>
                </a:solidFill>
                <a:latin typeface="Arial" panose="020B0604020202020204" pitchFamily="34" charset="0"/>
                <a:cs typeface="Arial" panose="020B0604020202020204" pitchFamily="34"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7E3C1B"/>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7E3C1B"/>
                </a:solidFill>
                <a:latin typeface="Arial" panose="020B0604020202020204" pitchFamily="34" charset="0"/>
                <a:cs typeface="Arial" panose="020B0604020202020204" pitchFamily="34" charset="0"/>
              </a:rPr>
              <a:t>At retirement, Jack can choose to collect from both accounts. We saw that his Cash Balance account is above $3,500, so he would be eligible to choose a lifetime or period-certain annuity when retiring.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7E3C1B"/>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7E3C1B"/>
                </a:solidFill>
                <a:latin typeface="Arial" panose="020B0604020202020204" pitchFamily="34" charset="0"/>
                <a:cs typeface="Arial" panose="020B0604020202020204" pitchFamily="34" charset="0"/>
              </a:rPr>
              <a:t>I also want to remind you that in this scenario, just because Jack decides not to move forward, he is still eligible to request another consolidation estimate in the future, </a:t>
            </a:r>
            <a:r>
              <a:rPr lang="en-US" sz="1200" b="0" i="0" dirty="0">
                <a:solidFill>
                  <a:srgbClr val="7E3C1B"/>
                </a:solidFill>
                <a:latin typeface="Arial" panose="020B0604020202020204" pitchFamily="34" charset="0"/>
                <a:cs typeface="Arial" panose="020B0604020202020204" pitchFamily="34" charset="0"/>
              </a:rPr>
              <a:t>keeping</a:t>
            </a:r>
            <a:r>
              <a:rPr lang="en-US" sz="1200" b="0" i="1" dirty="0">
                <a:solidFill>
                  <a:srgbClr val="7E3C1B"/>
                </a:solidFill>
                <a:latin typeface="Arial" panose="020B0604020202020204" pitchFamily="34" charset="0"/>
                <a:cs typeface="Arial" panose="020B0604020202020204" pitchFamily="34" charset="0"/>
              </a:rPr>
              <a:t> </a:t>
            </a:r>
            <a:r>
              <a:rPr lang="en-US" sz="1200" b="0" i="0" dirty="0">
                <a:solidFill>
                  <a:srgbClr val="7E3C1B"/>
                </a:solidFill>
                <a:latin typeface="Arial" panose="020B0604020202020204" pitchFamily="34" charset="0"/>
                <a:cs typeface="Arial" panose="020B0604020202020204" pitchFamily="34" charset="0"/>
              </a:rPr>
              <a:t>in mind that the cost may be even substantially higher depending on how long .</a:t>
            </a:r>
            <a:endParaRPr kumimoji="0" lang="en-US" sz="1200" b="0" i="0" u="none" strike="noStrike" kern="1200" cap="none" spc="0" normalizeH="0" baseline="0" noProof="0" dirty="0">
              <a:ln>
                <a:noFill/>
              </a:ln>
              <a:solidFill>
                <a:srgbClr val="7E3C1B"/>
              </a:solidFill>
              <a:effectLst/>
              <a:uLnTx/>
              <a:uFillTx/>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54</a:t>
            </a:fld>
            <a:endParaRPr lang="en-US"/>
          </a:p>
        </p:txBody>
      </p:sp>
    </p:spTree>
    <p:extLst>
      <p:ext uri="{BB962C8B-B14F-4D97-AF65-F5344CB8AC3E}">
        <p14:creationId xmlns:p14="http://schemas.microsoft.com/office/powerpoint/2010/main" val="12585089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choose to consolidate your Cash Balance account into your Define Benefit account, Remember the process starts with you.</a:t>
            </a:r>
          </a:p>
          <a:p>
            <a:endParaRPr lang="en-US" dirty="0"/>
          </a:p>
          <a:p>
            <a:r>
              <a:rPr lang="en-US" dirty="0"/>
              <a:t>I am going to show you where on our website you can go to download the forms you will need.</a:t>
            </a:r>
          </a:p>
          <a:p>
            <a:endParaRPr lang="en-US" dirty="0"/>
          </a:p>
          <a:p>
            <a:r>
              <a:rPr lang="en-US" dirty="0"/>
              <a:t>From The CalSTRS.com landing page hover over Forms and publications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a:p>
            <a:r>
              <a:rPr lang="en-US" dirty="0"/>
              <a:t>select forms from the drop-down menu.</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193EBA6D-DAAF-479E-AD32-04A45BD5715A}" type="slidenum">
              <a:rPr lang="en-US" smtClean="0"/>
              <a:t>55</a:t>
            </a:fld>
            <a:endParaRPr lang="en-US"/>
          </a:p>
        </p:txBody>
      </p:sp>
    </p:spTree>
    <p:extLst>
      <p:ext uri="{BB962C8B-B14F-4D97-AF65-F5344CB8AC3E}">
        <p14:creationId xmlns:p14="http://schemas.microsoft.com/office/powerpoint/2010/main" val="42776009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CalSTRS forms are separated here by relevant topic</a:t>
            </a:r>
          </a:p>
          <a:p>
            <a:endParaRPr lang="en-US" dirty="0"/>
          </a:p>
          <a:p>
            <a:r>
              <a:rPr lang="en-US" b="1" dirty="0"/>
              <a:t>Click.</a:t>
            </a:r>
          </a:p>
          <a:p>
            <a:endParaRPr lang="en-US" dirty="0"/>
          </a:p>
          <a:p>
            <a:endParaRPr lang="en-US" b="1" dirty="0"/>
          </a:p>
        </p:txBody>
      </p:sp>
      <p:sp>
        <p:nvSpPr>
          <p:cNvPr id="4" name="Slide Number Placeholder 3"/>
          <p:cNvSpPr>
            <a:spLocks noGrp="1"/>
          </p:cNvSpPr>
          <p:nvPr>
            <p:ph type="sldNum" sz="quarter" idx="5"/>
          </p:nvPr>
        </p:nvSpPr>
        <p:spPr/>
        <p:txBody>
          <a:bodyPr/>
          <a:lstStyle/>
          <a:p>
            <a:fld id="{0865ED8D-6330-7A43-99F9-602A4729BB03}" type="slidenum">
              <a:rPr lang="en-US" smtClean="0"/>
              <a:t>56</a:t>
            </a:fld>
            <a:endParaRPr lang="en-US"/>
          </a:p>
        </p:txBody>
      </p:sp>
    </p:spTree>
    <p:extLst>
      <p:ext uri="{BB962C8B-B14F-4D97-AF65-F5344CB8AC3E}">
        <p14:creationId xmlns:p14="http://schemas.microsoft.com/office/powerpoint/2010/main" val="30537343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option Increase your benefit- purchase, consolidate, redeposit.</a:t>
            </a:r>
          </a:p>
          <a:p>
            <a:endParaRPr lang="en-US" dirty="0"/>
          </a:p>
          <a:p>
            <a:r>
              <a:rPr lang="en-US" b="1" dirty="0"/>
              <a:t>Click.</a:t>
            </a:r>
          </a:p>
          <a:p>
            <a:endParaRPr lang="en-US" dirty="0"/>
          </a:p>
          <a:p>
            <a:endParaRPr lang="en-US" b="1" dirty="0"/>
          </a:p>
        </p:txBody>
      </p:sp>
      <p:sp>
        <p:nvSpPr>
          <p:cNvPr id="4" name="Slide Number Placeholder 3"/>
          <p:cNvSpPr>
            <a:spLocks noGrp="1"/>
          </p:cNvSpPr>
          <p:nvPr>
            <p:ph type="sldNum" sz="quarter" idx="5"/>
          </p:nvPr>
        </p:nvSpPr>
        <p:spPr/>
        <p:txBody>
          <a:bodyPr/>
          <a:lstStyle/>
          <a:p>
            <a:fld id="{0865ED8D-6330-7A43-99F9-602A4729BB03}" type="slidenum">
              <a:rPr lang="en-US" smtClean="0"/>
              <a:t>57</a:t>
            </a:fld>
            <a:endParaRPr lang="en-US"/>
          </a:p>
        </p:txBody>
      </p:sp>
    </p:spTree>
    <p:extLst>
      <p:ext uri="{BB962C8B-B14F-4D97-AF65-F5344CB8AC3E}">
        <p14:creationId xmlns:p14="http://schemas.microsoft.com/office/powerpoint/2010/main" val="22337615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looking to select the Cash Balance Request to Consolidate Benefits Packet. </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0865ED8D-6330-7A43-99F9-602A4729BB03}" type="slidenum">
              <a:rPr lang="en-US" smtClean="0"/>
              <a:t>58</a:t>
            </a:fld>
            <a:endParaRPr lang="en-US"/>
          </a:p>
        </p:txBody>
      </p:sp>
    </p:spTree>
    <p:extLst>
      <p:ext uri="{BB962C8B-B14F-4D97-AF65-F5344CB8AC3E}">
        <p14:creationId xmlns:p14="http://schemas.microsoft.com/office/powerpoint/2010/main" val="10401114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When you access the packet you will notice it begins with a letter to the applicant that looks like this. This letter details the process and requirements to complete this request. I want to point out a very important bullet in this letter.</a:t>
            </a:r>
          </a:p>
          <a:p>
            <a:pPr eaLnBrk="1" hangingPunct="1">
              <a:spcBef>
                <a:spcPct val="0"/>
              </a:spcBef>
            </a:pPr>
            <a:endParaRPr lang="en-US" dirty="0"/>
          </a:p>
          <a:p>
            <a:pPr eaLnBrk="1" hangingPunct="1">
              <a:spcBef>
                <a:spcPct val="0"/>
              </a:spcBef>
            </a:pPr>
            <a:r>
              <a:rPr lang="en-US" b="1" dirty="0"/>
              <a:t>Click.</a:t>
            </a:r>
          </a:p>
          <a:p>
            <a:pPr eaLnBrk="1" hangingPunct="1">
              <a:spcBef>
                <a:spcPct val="0"/>
              </a:spcBef>
            </a:pPr>
            <a:endParaRPr lang="en-US" dirty="0"/>
          </a:p>
          <a:p>
            <a:pPr eaLnBrk="1" hangingPunct="1">
              <a:spcBef>
                <a:spcPct val="0"/>
              </a:spcBef>
            </a:pPr>
            <a:r>
              <a:rPr lang="en-US" dirty="0"/>
              <a:t>This bullet says you must cease all CB service… this does not mean you should quit your job. It just means that you should be contributing to the Defined Benefit Program and your CB account will need to be inactive.</a:t>
            </a:r>
          </a:p>
          <a:p>
            <a:pPr eaLnBrk="1" hangingPunct="1">
              <a:spcBef>
                <a:spcPct val="0"/>
              </a:spcBef>
            </a:pPr>
            <a:endParaRPr lang="en-US" dirty="0"/>
          </a:p>
          <a:p>
            <a:pPr eaLnBrk="1" hangingPunct="1">
              <a:spcBef>
                <a:spcPct val="0"/>
              </a:spcBef>
            </a:pPr>
            <a:r>
              <a:rPr lang="en-US" b="1" dirty="0"/>
              <a:t>Click.</a:t>
            </a:r>
          </a:p>
          <a:p>
            <a:pPr eaLnBrk="1" hangingPunct="1">
              <a:spcBef>
                <a:spcPct val="0"/>
              </a:spcBef>
            </a:pPr>
            <a:endParaRPr lang="en-US" dirty="0"/>
          </a:p>
        </p:txBody>
      </p:sp>
      <p:sp>
        <p:nvSpPr>
          <p:cNvPr id="4" name="Slide Number Placeholder 3"/>
          <p:cNvSpPr>
            <a:spLocks noGrp="1"/>
          </p:cNvSpPr>
          <p:nvPr>
            <p:ph type="sldNum" sz="quarter" idx="5"/>
          </p:nvPr>
        </p:nvSpPr>
        <p:spPr/>
        <p:txBody>
          <a:bodyPr/>
          <a:lstStyle/>
          <a:p>
            <a:fld id="{193EBA6D-DAAF-479E-AD32-04A45BD5715A}" type="slidenum">
              <a:rPr lang="en-US" smtClean="0"/>
              <a:t>59</a:t>
            </a:fld>
            <a:endParaRPr lang="en-US"/>
          </a:p>
        </p:txBody>
      </p:sp>
    </p:spTree>
    <p:extLst>
      <p:ext uri="{BB962C8B-B14F-4D97-AF65-F5344CB8AC3E}">
        <p14:creationId xmlns:p14="http://schemas.microsoft.com/office/powerpoint/2010/main" val="4055911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Merriam-Webster</a:t>
            </a:r>
          </a:p>
          <a:p>
            <a:pPr marL="171450" indent="-171450">
              <a:buFont typeface="Arial" panose="020B0604020202020204" pitchFamily="34" charset="0"/>
              <a:buChar char="•"/>
            </a:pPr>
            <a:r>
              <a:rPr lang="en-US" dirty="0"/>
              <a:t>to consolidate </a:t>
            </a:r>
          </a:p>
          <a:p>
            <a:pPr marL="628650" lvl="1" indent="-171450">
              <a:buFont typeface="Arial" panose="020B0604020202020204" pitchFamily="34" charset="0"/>
              <a:buChar char="•"/>
            </a:pPr>
            <a:r>
              <a:rPr lang="en-US" dirty="0"/>
              <a:t>‘to join together into one whole’ </a:t>
            </a:r>
          </a:p>
          <a:p>
            <a:pPr marL="628650" lvl="1" indent="-171450">
              <a:buFont typeface="Arial" panose="020B0604020202020204" pitchFamily="34" charset="0"/>
              <a:buChar char="•"/>
            </a:pPr>
            <a:r>
              <a:rPr lang="en-US" dirty="0"/>
              <a:t>‘to make firm or secure.’</a:t>
            </a:r>
          </a:p>
          <a:p>
            <a:pPr marL="457200" lvl="1" indent="0">
              <a:buFont typeface="Arial" panose="020B0604020202020204" pitchFamily="34" charset="0"/>
              <a:buNone/>
            </a:pPr>
            <a:endParaRPr lang="en-US" dirty="0"/>
          </a:p>
          <a:p>
            <a:r>
              <a:rPr lang="en-US" b="1" dirty="0"/>
              <a:t>Click</a:t>
            </a:r>
            <a:r>
              <a:rPr lang="en-US" dirty="0"/>
              <a:t>.</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6</a:t>
            </a:fld>
            <a:endParaRPr lang="en-US"/>
          </a:p>
        </p:txBody>
      </p:sp>
    </p:spTree>
    <p:extLst>
      <p:ext uri="{BB962C8B-B14F-4D97-AF65-F5344CB8AC3E}">
        <p14:creationId xmlns:p14="http://schemas.microsoft.com/office/powerpoint/2010/main" val="38501789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I previously mentioned that there may be some additional considerations for part-time educators working in the Defined Benefit Plan. If you are a part-time educator who is a member of the Defined Benefit program, I encourage you to download and review this factsheet that can be found at CalSTRS.com/publications.</a:t>
            </a:r>
          </a:p>
          <a:p>
            <a:pPr eaLnBrk="1" hangingPunct="1">
              <a:spcBef>
                <a:spcPct val="0"/>
              </a:spcBef>
            </a:pPr>
            <a:endParaRPr lang="en-US" dirty="0"/>
          </a:p>
          <a:p>
            <a:pPr eaLnBrk="1" hangingPunct="1">
              <a:spcBef>
                <a:spcPct val="0"/>
              </a:spcBef>
            </a:pPr>
            <a:r>
              <a:rPr lang="en-US" b="1" dirty="0"/>
              <a:t>Click</a:t>
            </a:r>
            <a:r>
              <a:rPr lang="en-US" dirty="0"/>
              <a:t>.</a:t>
            </a:r>
          </a:p>
          <a:p>
            <a:pPr eaLnBrk="1" hangingPunct="1">
              <a:spcBef>
                <a:spcPct val="0"/>
              </a:spcBef>
            </a:pPr>
            <a:endParaRPr lang="en-US" dirty="0"/>
          </a:p>
        </p:txBody>
      </p:sp>
      <p:sp>
        <p:nvSpPr>
          <p:cNvPr id="4" name="Slide Number Placeholder 3"/>
          <p:cNvSpPr>
            <a:spLocks noGrp="1"/>
          </p:cNvSpPr>
          <p:nvPr>
            <p:ph type="sldNum" sz="quarter" idx="5"/>
          </p:nvPr>
        </p:nvSpPr>
        <p:spPr/>
        <p:txBody>
          <a:bodyPr/>
          <a:lstStyle/>
          <a:p>
            <a:fld id="{193EBA6D-DAAF-479E-AD32-04A45BD5715A}" type="slidenum">
              <a:rPr lang="en-US" smtClean="0"/>
              <a:t>60</a:t>
            </a:fld>
            <a:endParaRPr lang="en-US"/>
          </a:p>
        </p:txBody>
      </p:sp>
    </p:spTree>
    <p:extLst>
      <p:ext uri="{BB962C8B-B14F-4D97-AF65-F5344CB8AC3E}">
        <p14:creationId xmlns:p14="http://schemas.microsoft.com/office/powerpoint/2010/main" val="23555908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need more information, we have several online resources. I specifically want to point out the Part-time Educator webpage. This webpage is really the “one-stop shop” for all things a part-time educator might need.</a:t>
            </a:r>
          </a:p>
          <a:p>
            <a:endParaRPr lang="en-US" dirty="0"/>
          </a:p>
          <a:p>
            <a:r>
              <a:rPr lang="en-US" dirty="0"/>
              <a:t>Before I show you how to navigate to this page, I want to remind you that </a:t>
            </a:r>
            <a:r>
              <a:rPr lang="en-US" dirty="0" err="1"/>
              <a:t>myCalSTRS</a:t>
            </a:r>
            <a:r>
              <a:rPr lang="en-US" dirty="0"/>
              <a:t> and your annual retirement progress report  are both going to be excellent online resources for you.</a:t>
            </a:r>
          </a:p>
          <a:p>
            <a:endParaRPr lang="en-US" dirty="0"/>
          </a:p>
          <a:p>
            <a:r>
              <a:rPr lang="en-US" dirty="0"/>
              <a:t>You can schedule a benefits planning session</a:t>
            </a:r>
          </a:p>
          <a:p>
            <a:endParaRPr lang="en-US" dirty="0"/>
          </a:p>
          <a:p>
            <a:r>
              <a:rPr lang="en-US" dirty="0"/>
              <a:t>There is also several webinars that were created specifically </a:t>
            </a:r>
            <a:r>
              <a:rPr lang="en-US"/>
              <a:t>for you the </a:t>
            </a:r>
            <a:r>
              <a:rPr lang="en-US" dirty="0"/>
              <a:t>part-time educator .</a:t>
            </a:r>
          </a:p>
          <a:p>
            <a:endParaRPr lang="en-US" dirty="0"/>
          </a:p>
          <a:p>
            <a:r>
              <a:rPr lang="en-US" b="1" dirty="0"/>
              <a:t>Click</a:t>
            </a:r>
            <a:r>
              <a:rPr lang="en-US"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EBA6D-DAAF-479E-AD32-04A45BD571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72068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Like I said I want to go ahead and show you how you can get to the Part-time Educator webpage.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From the CalSTRS.com landing page hover your mouse over “Members” from the top menu.</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193EBA6D-DAAF-479E-AD32-04A45BD5715A}" type="slidenum">
              <a:rPr lang="en-US" smtClean="0"/>
              <a:t>62</a:t>
            </a:fld>
            <a:endParaRPr lang="en-US"/>
          </a:p>
        </p:txBody>
      </p:sp>
    </p:spTree>
    <p:extLst>
      <p:ext uri="{BB962C8B-B14F-4D97-AF65-F5344CB8AC3E}">
        <p14:creationId xmlns:p14="http://schemas.microsoft.com/office/powerpoint/2010/main" val="36195777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menu that drops down,</a:t>
            </a:r>
          </a:p>
          <a:p>
            <a:endParaRPr lang="en-US" dirty="0"/>
          </a:p>
          <a:p>
            <a:r>
              <a:rPr lang="en-US" b="1" dirty="0"/>
              <a:t>Click.</a:t>
            </a:r>
          </a:p>
          <a:p>
            <a:endParaRPr lang="en-US" dirty="0"/>
          </a:p>
          <a:p>
            <a:r>
              <a:rPr lang="en-US" dirty="0"/>
              <a:t>you will select “Part-time educator”</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0865ED8D-6330-7A43-99F9-602A4729BB03}" type="slidenum">
              <a:rPr lang="en-US" smtClean="0"/>
              <a:t>63</a:t>
            </a:fld>
            <a:endParaRPr lang="en-US"/>
          </a:p>
        </p:txBody>
      </p:sp>
    </p:spTree>
    <p:extLst>
      <p:ext uri="{BB962C8B-B14F-4D97-AF65-F5344CB8AC3E}">
        <p14:creationId xmlns:p14="http://schemas.microsoft.com/office/powerpoint/2010/main" val="42262931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will bring you to the part-time educator webpage where you can access all things part-time.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64</a:t>
            </a:fld>
            <a:endParaRPr lang="en-US"/>
          </a:p>
        </p:txBody>
      </p:sp>
    </p:spTree>
    <p:extLst>
      <p:ext uri="{BB962C8B-B14F-4D97-AF65-F5344CB8AC3E}">
        <p14:creationId xmlns:p14="http://schemas.microsoft.com/office/powerpoint/2010/main" val="3607745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Questions?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F5603-74C4-E742-BD88-2534A6282A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213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pPr marL="171450" indent="-171450">
              <a:buFont typeface="Arial" panose="020B0604020202020204" pitchFamily="34" charset="0"/>
              <a:buChar char="•"/>
            </a:pPr>
            <a:r>
              <a:rPr lang="en-US" dirty="0"/>
              <a:t>CalSTRS definition </a:t>
            </a:r>
          </a:p>
          <a:p>
            <a:pPr marL="628650" lvl="1" indent="-171450">
              <a:buFont typeface="Arial" panose="020B0604020202020204" pitchFamily="34" charset="0"/>
              <a:buChar char="•"/>
            </a:pPr>
            <a:r>
              <a:rPr lang="en-US" dirty="0"/>
              <a:t>a process to receive Defined Benefit service credit for prior eligible Cash Balance service. </a:t>
            </a:r>
          </a:p>
          <a:p>
            <a:endParaRPr lang="en-US" dirty="0"/>
          </a:p>
          <a:p>
            <a:r>
              <a:rPr lang="en-US" b="1" dirty="0"/>
              <a:t>Click.</a:t>
            </a:r>
          </a:p>
          <a:p>
            <a:endParaRPr lang="en-US" b="1" dirty="0"/>
          </a:p>
          <a:p>
            <a:pPr marL="171450" indent="-171450">
              <a:buFont typeface="Arial" panose="020B0604020202020204" pitchFamily="34" charset="0"/>
              <a:buChar char="•"/>
            </a:pPr>
            <a:r>
              <a:rPr lang="en-US" b="0" dirty="0"/>
              <a:t>It is the merging of your Cash Balance account</a:t>
            </a:r>
          </a:p>
          <a:p>
            <a:endParaRPr lang="en-US" b="0" dirty="0"/>
          </a:p>
          <a:p>
            <a:r>
              <a:rPr lang="en-US" b="1" dirty="0"/>
              <a:t>Click.</a:t>
            </a:r>
          </a:p>
          <a:p>
            <a:endParaRPr lang="en-US" b="1" dirty="0"/>
          </a:p>
          <a:p>
            <a:pPr marL="171450" indent="-171450">
              <a:buFont typeface="Arial" panose="020B0604020202020204" pitchFamily="34" charset="0"/>
              <a:buChar char="•"/>
            </a:pPr>
            <a:r>
              <a:rPr lang="en-US" b="0" dirty="0"/>
              <a:t>into your Defined Benefit account.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b="0" dirty="0"/>
          </a:p>
          <a:p>
            <a:pPr marL="171450" indent="-171450">
              <a:buFont typeface="Arial" panose="020B0604020202020204" pitchFamily="34" charset="0"/>
              <a:buChar char="•"/>
            </a:pPr>
            <a:r>
              <a:rPr lang="en-US" b="0" dirty="0"/>
              <a:t>you’re left with your membership in the Defined Benefit Program.</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b="0" dirty="0"/>
          </a:p>
        </p:txBody>
      </p:sp>
      <p:sp>
        <p:nvSpPr>
          <p:cNvPr id="4" name="Slide Number Placeholder 3"/>
          <p:cNvSpPr>
            <a:spLocks noGrp="1"/>
          </p:cNvSpPr>
          <p:nvPr>
            <p:ph type="sldNum" sz="quarter" idx="5"/>
          </p:nvPr>
        </p:nvSpPr>
        <p:spPr/>
        <p:txBody>
          <a:bodyPr/>
          <a:lstStyle/>
          <a:p>
            <a:fld id="{0865ED8D-6330-7A43-99F9-602A4729BB03}" type="slidenum">
              <a:rPr lang="en-US" smtClean="0"/>
              <a:t>7</a:t>
            </a:fld>
            <a:endParaRPr lang="en-US"/>
          </a:p>
        </p:txBody>
      </p:sp>
    </p:spTree>
    <p:extLst>
      <p:ext uri="{BB962C8B-B14F-4D97-AF65-F5344CB8AC3E}">
        <p14:creationId xmlns:p14="http://schemas.microsoft.com/office/powerpoint/2010/main" val="421966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b="0" dirty="0"/>
              <a:t>To further clear up any confusion, when we are talking about consolidation today, we are only talking about the CB and DB programs.</a:t>
            </a:r>
          </a:p>
          <a:p>
            <a:pPr eaLnBrk="1" hangingPunct="1">
              <a:spcBef>
                <a:spcPct val="0"/>
              </a:spcBef>
            </a:pPr>
            <a:endParaRPr lang="en-US" b="1" dirty="0"/>
          </a:p>
          <a:p>
            <a:pPr eaLnBrk="1" hangingPunct="1">
              <a:spcBef>
                <a:spcPct val="0"/>
              </a:spcBef>
            </a:pPr>
            <a:r>
              <a:rPr lang="en-US" b="1" dirty="0"/>
              <a:t>Click.</a:t>
            </a:r>
          </a:p>
          <a:p>
            <a:pPr eaLnBrk="1" hangingPunct="1">
              <a:spcBef>
                <a:spcPct val="0"/>
              </a:spcBef>
            </a:pPr>
            <a:endParaRPr lang="en-US" b="1" dirty="0"/>
          </a:p>
          <a:p>
            <a:pPr eaLnBrk="1" hangingPunct="1">
              <a:spcBef>
                <a:spcPct val="0"/>
              </a:spcBef>
            </a:pPr>
            <a:r>
              <a:rPr lang="en-US" b="0" dirty="0"/>
              <a:t>We will not be discussing the consolidation of outside investments into one place. </a:t>
            </a:r>
          </a:p>
          <a:p>
            <a:pPr eaLnBrk="1" hangingPunct="1">
              <a:spcBef>
                <a:spcPct val="0"/>
              </a:spcBef>
            </a:pPr>
            <a:endParaRPr lang="en-US" b="0" dirty="0"/>
          </a:p>
          <a:p>
            <a:pPr eaLnBrk="1" hangingPunct="1">
              <a:spcBef>
                <a:spcPct val="0"/>
              </a:spcBef>
            </a:pPr>
            <a:r>
              <a:rPr lang="en-US" b="1" dirty="0"/>
              <a:t>Click.</a:t>
            </a:r>
          </a:p>
          <a:p>
            <a:pPr eaLnBrk="1" hangingPunct="1">
              <a:spcBef>
                <a:spcPct val="0"/>
              </a:spcBef>
            </a:pPr>
            <a:endParaRPr lang="en-US" b="1" dirty="0"/>
          </a:p>
          <a:p>
            <a:pPr eaLnBrk="1" hangingPunct="1">
              <a:spcBef>
                <a:spcPct val="0"/>
              </a:spcBef>
            </a:pPr>
            <a:r>
              <a:rPr lang="en-US" b="0" dirty="0"/>
              <a:t>If this is something you’re interested in doing, </a:t>
            </a:r>
            <a:r>
              <a:rPr lang="en-US" b="0" i="0" dirty="0"/>
              <a:t>we will provide some potential resources and may recommend that you speak with financial advisor.</a:t>
            </a:r>
          </a:p>
          <a:p>
            <a:pPr eaLnBrk="1" hangingPunct="1">
              <a:spcBef>
                <a:spcPct val="0"/>
              </a:spcBef>
            </a:pPr>
            <a:endParaRPr lang="en-US" b="1" dirty="0"/>
          </a:p>
          <a:p>
            <a:pPr eaLnBrk="1" hangingPunct="1">
              <a:spcBef>
                <a:spcPct val="0"/>
              </a:spcBef>
            </a:pPr>
            <a:r>
              <a:rPr lang="en-US" b="1" dirty="0"/>
              <a:t>Click.</a:t>
            </a:r>
          </a:p>
          <a:p>
            <a:pPr eaLnBrk="1" hangingPunct="1">
              <a:spcBef>
                <a:spcPct val="0"/>
              </a:spcBef>
            </a:pPr>
            <a:endParaRPr lang="en-US" b="1" dirty="0"/>
          </a:p>
          <a:p>
            <a:pPr eaLnBrk="1" hangingPunct="1">
              <a:spcBef>
                <a:spcPct val="0"/>
              </a:spcBef>
            </a:pPr>
            <a:r>
              <a:rPr lang="en-US" b="0" i="0" dirty="0"/>
              <a:t>Furthermore, we will not be discussing how to combine the defined benefit with the defined benefit supplement account, </a:t>
            </a:r>
          </a:p>
          <a:p>
            <a:pPr eaLnBrk="1" hangingPunct="1">
              <a:spcBef>
                <a:spcPct val="0"/>
              </a:spcBef>
            </a:pPr>
            <a:endParaRPr lang="en-US" b="0" i="0" dirty="0"/>
          </a:p>
          <a:p>
            <a:pPr eaLnBrk="1" hangingPunct="1">
              <a:spcBef>
                <a:spcPct val="0"/>
              </a:spcBef>
            </a:pPr>
            <a:r>
              <a:rPr lang="en-US" b="1" i="0" dirty="0"/>
              <a:t>Click.</a:t>
            </a:r>
          </a:p>
          <a:p>
            <a:pPr eaLnBrk="1" hangingPunct="1">
              <a:spcBef>
                <a:spcPct val="0"/>
              </a:spcBef>
            </a:pPr>
            <a:endParaRPr lang="en-US" b="1" i="0" dirty="0"/>
          </a:p>
          <a:p>
            <a:pPr eaLnBrk="1" hangingPunct="1">
              <a:spcBef>
                <a:spcPct val="0"/>
              </a:spcBef>
            </a:pPr>
            <a:r>
              <a:rPr lang="en-US" b="0" i="0" dirty="0"/>
              <a:t>as you just learned, those accounts remain separate.</a:t>
            </a:r>
          </a:p>
          <a:p>
            <a:pPr eaLnBrk="1" hangingPunct="1">
              <a:spcBef>
                <a:spcPct val="0"/>
              </a:spcBef>
            </a:pPr>
            <a:endParaRPr lang="en-US" b="0" dirty="0"/>
          </a:p>
          <a:p>
            <a:pPr eaLnBrk="1" hangingPunct="1">
              <a:spcBef>
                <a:spcPct val="0"/>
              </a:spcBef>
            </a:pPr>
            <a:r>
              <a:rPr lang="en-US" b="1" dirty="0"/>
              <a:t>Click.</a:t>
            </a:r>
            <a:endParaRPr lang="en-US" b="0" dirty="0"/>
          </a:p>
          <a:p>
            <a:pPr eaLnBrk="1" hangingPunct="1">
              <a:spcBef>
                <a:spcPct val="0"/>
              </a:spcBef>
            </a:pPr>
            <a:endParaRPr lang="en-US" b="0" dirty="0"/>
          </a:p>
          <a:p>
            <a:pPr eaLnBrk="1" hangingPunct="1">
              <a:spcBef>
                <a:spcPct val="0"/>
              </a:spcBef>
            </a:pPr>
            <a:r>
              <a:rPr lang="en-US" b="0" dirty="0"/>
              <a:t>Finally, we are not talking about </a:t>
            </a:r>
            <a:r>
              <a:rPr lang="en-US" b="0" i="0" dirty="0"/>
              <a:t>combining</a:t>
            </a:r>
            <a:r>
              <a:rPr lang="en-US" b="0" dirty="0"/>
              <a:t> your Pension2 account with your Defined Benefit account.</a:t>
            </a:r>
          </a:p>
          <a:p>
            <a:pPr eaLnBrk="1" hangingPunct="1">
              <a:spcBef>
                <a:spcPct val="0"/>
              </a:spcBef>
            </a:pPr>
            <a:endParaRPr lang="en-US" b="0" dirty="0"/>
          </a:p>
          <a:p>
            <a:pPr eaLnBrk="1" hangingPunct="1">
              <a:spcBef>
                <a:spcPct val="0"/>
              </a:spcBef>
            </a:pPr>
            <a:r>
              <a:rPr lang="en-US" b="1" dirty="0"/>
              <a:t>Click. </a:t>
            </a:r>
          </a:p>
          <a:p>
            <a:pPr eaLnBrk="1" hangingPunct="1">
              <a:spcBef>
                <a:spcPct val="0"/>
              </a:spcBef>
            </a:pPr>
            <a:endParaRPr lang="en-US" b="1" dirty="0"/>
          </a:p>
          <a:p>
            <a:pPr eaLnBrk="1" hangingPunct="1">
              <a:spcBef>
                <a:spcPct val="0"/>
              </a:spcBef>
            </a:pPr>
            <a:r>
              <a:rPr lang="en-US" b="0" dirty="0"/>
              <a:t>If you are interested in ways to grow your Pension2 account, we recommend you speak with Pension2 about other options that may be available to you.</a:t>
            </a:r>
          </a:p>
          <a:p>
            <a:pPr eaLnBrk="1" hangingPunct="1">
              <a:spcBef>
                <a:spcPct val="0"/>
              </a:spcBef>
            </a:pPr>
            <a:endParaRPr lang="en-US" b="0" dirty="0"/>
          </a:p>
          <a:p>
            <a:pPr eaLnBrk="1" hangingPunct="1">
              <a:spcBef>
                <a:spcPct val="0"/>
              </a:spcBef>
            </a:pPr>
            <a:r>
              <a:rPr lang="en-US" b="1" dirty="0"/>
              <a:t>Click.</a:t>
            </a:r>
          </a:p>
        </p:txBody>
      </p:sp>
      <p:sp>
        <p:nvSpPr>
          <p:cNvPr id="4" name="Slide Number Placeholder 3"/>
          <p:cNvSpPr>
            <a:spLocks noGrp="1"/>
          </p:cNvSpPr>
          <p:nvPr>
            <p:ph type="sldNum" sz="quarter" idx="5"/>
          </p:nvPr>
        </p:nvSpPr>
        <p:spPr/>
        <p:txBody>
          <a:bodyPr/>
          <a:lstStyle/>
          <a:p>
            <a:fld id="{193EBA6D-DAAF-479E-AD32-04A45BD5715A}" type="slidenum">
              <a:rPr lang="en-US" smtClean="0"/>
              <a:t>8</a:t>
            </a:fld>
            <a:endParaRPr lang="en-US"/>
          </a:p>
        </p:txBody>
      </p:sp>
    </p:spTree>
    <p:extLst>
      <p:ext uri="{BB962C8B-B14F-4D97-AF65-F5344CB8AC3E}">
        <p14:creationId xmlns:p14="http://schemas.microsoft.com/office/powerpoint/2010/main" val="2630847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we aren’t talking about it today, the combining of outside accounts is a possibility with our voluntary Pension2 program. </a:t>
            </a:r>
            <a:r>
              <a:rPr lang="en-US" i="0" dirty="0"/>
              <a:t>Our Pension2 representatives can answer questions, provide unbiased information and resources and even assist you in comparing plans.</a:t>
            </a:r>
          </a:p>
          <a:p>
            <a:endParaRPr lang="en-US" dirty="0"/>
          </a:p>
          <a:p>
            <a:r>
              <a:rPr lang="en-US" b="1" dirty="0"/>
              <a:t>Click.</a:t>
            </a:r>
          </a:p>
        </p:txBody>
      </p:sp>
      <p:sp>
        <p:nvSpPr>
          <p:cNvPr id="4" name="Slide Number Placeholder 3"/>
          <p:cNvSpPr>
            <a:spLocks noGrp="1"/>
          </p:cNvSpPr>
          <p:nvPr>
            <p:ph type="sldNum" sz="quarter" idx="5"/>
          </p:nvPr>
        </p:nvSpPr>
        <p:spPr/>
        <p:txBody>
          <a:bodyPr/>
          <a:lstStyle/>
          <a:p>
            <a:fld id="{0865ED8D-6330-7A43-99F9-602A4729BB03}" type="slidenum">
              <a:rPr lang="en-US" smtClean="0"/>
              <a:t>9</a:t>
            </a:fld>
            <a:endParaRPr lang="en-US"/>
          </a:p>
        </p:txBody>
      </p:sp>
    </p:spTree>
    <p:extLst>
      <p:ext uri="{BB962C8B-B14F-4D97-AF65-F5344CB8AC3E}">
        <p14:creationId xmlns:p14="http://schemas.microsoft.com/office/powerpoint/2010/main" val="2329419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493E4-1FA4-DB40-B4E1-EC41931F8B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CA7A80-EC0E-9C42-997D-4687486983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C25838-E65D-634C-BB43-CD4E1D4EAA55}"/>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5" name="Footer Placeholder 4">
            <a:extLst>
              <a:ext uri="{FF2B5EF4-FFF2-40B4-BE49-F238E27FC236}">
                <a16:creationId xmlns:a16="http://schemas.microsoft.com/office/drawing/2014/main" id="{43798827-01BE-CF49-BAF8-0B4972C959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2FBF42-DC25-8240-BD0E-918642E1E1E7}"/>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1672007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pic>
        <p:nvPicPr>
          <p:cNvPr id="8" name="Picture 7" descr="A close up of a computer&#10;&#10;Description automatically generated">
            <a:extLst>
              <a:ext uri="{FF2B5EF4-FFF2-40B4-BE49-F238E27FC236}">
                <a16:creationId xmlns:a16="http://schemas.microsoft.com/office/drawing/2014/main" id="{06460255-82AF-4B40-B9EB-F8AF1B61EB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0509" cy="6858000"/>
          </a:xfrm>
          <a:prstGeom prst="rect">
            <a:avLst/>
          </a:prstGeom>
        </p:spPr>
      </p:pic>
      <p:sp>
        <p:nvSpPr>
          <p:cNvPr id="2" name="Date Placeholder 1">
            <a:extLst>
              <a:ext uri="{FF2B5EF4-FFF2-40B4-BE49-F238E27FC236}">
                <a16:creationId xmlns:a16="http://schemas.microsoft.com/office/drawing/2014/main" id="{4A77AAF3-9B27-974F-BAD2-7CDC4D680503}"/>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3" name="Footer Placeholder 2">
            <a:extLst>
              <a:ext uri="{FF2B5EF4-FFF2-40B4-BE49-F238E27FC236}">
                <a16:creationId xmlns:a16="http://schemas.microsoft.com/office/drawing/2014/main" id="{EF1FC34C-9BCE-AF47-834F-31760DB254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4C6782-92E0-E740-A632-F3D26F0EC5B5}"/>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2329680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CAA696">
            <a:alpha val="80000"/>
          </a:srgb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1F58F8-19F1-8847-BD83-C8B59F54EC1C}"/>
              </a:ext>
            </a:extLst>
          </p:cNvPr>
          <p:cNvPicPr>
            <a:picLocks noChangeAspect="1"/>
          </p:cNvPicPr>
          <p:nvPr userDrawn="1"/>
        </p:nvPicPr>
        <p:blipFill>
          <a:blip r:embed="rId2">
            <a:alphaModFix amt="36000"/>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4A77AAF3-9B27-974F-BAD2-7CDC4D680503}"/>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3" name="Footer Placeholder 2">
            <a:extLst>
              <a:ext uri="{FF2B5EF4-FFF2-40B4-BE49-F238E27FC236}">
                <a16:creationId xmlns:a16="http://schemas.microsoft.com/office/drawing/2014/main" id="{EF1FC34C-9BCE-AF47-834F-31760DB254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4C6782-92E0-E740-A632-F3D26F0EC5B5}"/>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2497204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7_Blank">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1F58F8-19F1-8847-BD83-C8B59F54EC1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174C7039-8201-CD4B-8A44-B7B97F9BE24B}"/>
              </a:ext>
            </a:extLst>
          </p:cNvPr>
          <p:cNvSpPr/>
          <p:nvPr userDrawn="1"/>
        </p:nvSpPr>
        <p:spPr>
          <a:xfrm>
            <a:off x="0" y="0"/>
            <a:ext cx="12192000" cy="6858000"/>
          </a:xfrm>
          <a:prstGeom prst="rect">
            <a:avLst/>
          </a:prstGeom>
          <a:solidFill>
            <a:srgbClr val="CC821E">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4A77AAF3-9B27-974F-BAD2-7CDC4D680503}"/>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3" name="Footer Placeholder 2">
            <a:extLst>
              <a:ext uri="{FF2B5EF4-FFF2-40B4-BE49-F238E27FC236}">
                <a16:creationId xmlns:a16="http://schemas.microsoft.com/office/drawing/2014/main" id="{EF1FC34C-9BCE-AF47-834F-31760DB254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4C6782-92E0-E740-A632-F3D26F0EC5B5}"/>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317944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1F58F8-19F1-8847-BD83-C8B59F54EC1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EF6533DC-E2AB-0343-AE00-194AB1BFE5D0}"/>
              </a:ext>
            </a:extLst>
          </p:cNvPr>
          <p:cNvSpPr/>
          <p:nvPr userDrawn="1"/>
        </p:nvSpPr>
        <p:spPr>
          <a:xfrm>
            <a:off x="0" y="0"/>
            <a:ext cx="12192000" cy="6858000"/>
          </a:xfrm>
          <a:prstGeom prst="rect">
            <a:avLst/>
          </a:prstGeom>
          <a:solidFill>
            <a:schemeClr val="tx1">
              <a:lumMod val="65000"/>
              <a:lumOff val="35000"/>
              <a:alpha val="71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4A77AAF3-9B27-974F-BAD2-7CDC4D680503}"/>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3" name="Footer Placeholder 2">
            <a:extLst>
              <a:ext uri="{FF2B5EF4-FFF2-40B4-BE49-F238E27FC236}">
                <a16:creationId xmlns:a16="http://schemas.microsoft.com/office/drawing/2014/main" id="{EF1FC34C-9BCE-AF47-834F-31760DB254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4C6782-92E0-E740-A632-F3D26F0EC5B5}"/>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3803023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1F58F8-19F1-8847-BD83-C8B59F54EC1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4A77AAF3-9B27-974F-BAD2-7CDC4D680503}"/>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3" name="Footer Placeholder 2">
            <a:extLst>
              <a:ext uri="{FF2B5EF4-FFF2-40B4-BE49-F238E27FC236}">
                <a16:creationId xmlns:a16="http://schemas.microsoft.com/office/drawing/2014/main" id="{EF1FC34C-9BCE-AF47-834F-31760DB254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4C6782-92E0-E740-A632-F3D26F0EC5B5}"/>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23698721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A0ECD-5EE8-1346-BB9B-976A2900BA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D64C04-8E92-274C-89FC-1A81075841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D762E2-D6FF-8A4D-AE84-5AC749552C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64DE29-1530-6747-809D-101875193EB6}"/>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6" name="Footer Placeholder 5">
            <a:extLst>
              <a:ext uri="{FF2B5EF4-FFF2-40B4-BE49-F238E27FC236}">
                <a16:creationId xmlns:a16="http://schemas.microsoft.com/office/drawing/2014/main" id="{01CF7283-AACD-354E-B793-533766FFBE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08E10B-4CFE-8344-83A3-86A487F67BFE}"/>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164420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91652-5E17-E84C-9226-726E067296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DB20BD-6661-6846-B1EC-6F0B40BF86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2C5D14-A7E9-EF48-A571-6C79C322FF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0DD914-13E6-E143-B65C-664AE77CF623}"/>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6" name="Footer Placeholder 5">
            <a:extLst>
              <a:ext uri="{FF2B5EF4-FFF2-40B4-BE49-F238E27FC236}">
                <a16:creationId xmlns:a16="http://schemas.microsoft.com/office/drawing/2014/main" id="{8D78A05B-AC09-C34D-A516-EC4313ED35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996B3E-9F28-AC46-9FFA-89EB40332A84}"/>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16677523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C5658-9E91-CD4A-930B-7D10A0F2A3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E1608B-AEFC-5543-A9D2-EE15397A3C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440243-A9B6-074C-9E86-C33816ED75B3}"/>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5" name="Footer Placeholder 4">
            <a:extLst>
              <a:ext uri="{FF2B5EF4-FFF2-40B4-BE49-F238E27FC236}">
                <a16:creationId xmlns:a16="http://schemas.microsoft.com/office/drawing/2014/main" id="{F888F349-95DC-4244-9066-DE3FE1B6C0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6579E8-C218-6945-B249-54A6B3E5E52E}"/>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3084635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61C5FD-58C2-E24C-90D7-0D6E9D8E31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216C5A-FE4E-2542-8171-DBB47432B3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8DC519-4B21-EC4E-87FD-C578E0BF53BC}"/>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5" name="Footer Placeholder 4">
            <a:extLst>
              <a:ext uri="{FF2B5EF4-FFF2-40B4-BE49-F238E27FC236}">
                <a16:creationId xmlns:a16="http://schemas.microsoft.com/office/drawing/2014/main" id="{1C13E692-0E77-0942-9681-ADB02C0D1B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D08C9C-883E-A54A-B92C-9D6ED960A8D3}"/>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16000808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007B6A-3AF5-AE44-8791-C7F77334B682}"/>
              </a:ext>
            </a:extLst>
          </p:cNvPr>
          <p:cNvSpPr/>
          <p:nvPr userDrawn="1"/>
        </p:nvSpPr>
        <p:spPr>
          <a:xfrm>
            <a:off x="0" y="0"/>
            <a:ext cx="12190509" cy="6858000"/>
          </a:xfrm>
          <a:prstGeom prst="rect">
            <a:avLst/>
          </a:prstGeom>
          <a:solidFill>
            <a:srgbClr val="2664C2"/>
          </a:solidFill>
          <a:ln>
            <a:solidFill>
              <a:srgbClr val="2664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4406FC5-1D66-1E46-B95C-BF9D68BE77B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39375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62BF6-503C-EF4F-A5E0-BBAF230AA6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DDDC16-4824-DE4A-BC05-3C34DA39A6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424949-446B-7842-9803-470E728E3B0C}"/>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5" name="Footer Placeholder 4">
            <a:extLst>
              <a:ext uri="{FF2B5EF4-FFF2-40B4-BE49-F238E27FC236}">
                <a16:creationId xmlns:a16="http://schemas.microsoft.com/office/drawing/2014/main" id="{88ED8328-28CC-B544-9B5B-99F6861425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A17B37-19DF-C44E-9AC2-9C9B346FDF03}"/>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1698893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85EBF20-EC89-A646-8344-8095959BDE31}"/>
              </a:ext>
            </a:extLst>
          </p:cNvPr>
          <p:cNvSpPr>
            <a:spLocks noGrp="1"/>
          </p:cNvSpPr>
          <p:nvPr>
            <p:ph type="dt" sz="half" idx="10"/>
          </p:nvPr>
        </p:nvSpPr>
        <p:spPr/>
        <p:txBody>
          <a:bodyPr/>
          <a:lstStyle/>
          <a:p>
            <a:fld id="{EE5502E8-5E2C-D140-8388-FEA80B4B2A14}" type="datetimeFigureOut">
              <a:rPr lang="en-US" smtClean="0"/>
              <a:t>9/27/2024</a:t>
            </a:fld>
            <a:endParaRPr lang="en-US"/>
          </a:p>
        </p:txBody>
      </p:sp>
      <p:sp>
        <p:nvSpPr>
          <p:cNvPr id="5" name="Footer Placeholder 4">
            <a:extLst>
              <a:ext uri="{FF2B5EF4-FFF2-40B4-BE49-F238E27FC236}">
                <a16:creationId xmlns:a16="http://schemas.microsoft.com/office/drawing/2014/main" id="{681E6DB1-36CD-974F-B547-C9105D3FFF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98882D-B4D8-214C-AFE0-0D8B77693234}"/>
              </a:ext>
            </a:extLst>
          </p:cNvPr>
          <p:cNvSpPr>
            <a:spLocks noGrp="1"/>
          </p:cNvSpPr>
          <p:nvPr>
            <p:ph type="sldNum" sz="quarter" idx="12"/>
          </p:nvPr>
        </p:nvSpPr>
        <p:spPr/>
        <p:txBody>
          <a:bodyPr/>
          <a:lstStyle/>
          <a:p>
            <a:fld id="{9A7C7410-E8E5-A44F-B13A-8455BBD8D94E}" type="slidenum">
              <a:rPr lang="en-US" smtClean="0"/>
              <a:t>‹#›</a:t>
            </a:fld>
            <a:endParaRPr lang="en-US"/>
          </a:p>
        </p:txBody>
      </p:sp>
      <p:sp>
        <p:nvSpPr>
          <p:cNvPr id="9" name="Rectangle 8">
            <a:extLst>
              <a:ext uri="{FF2B5EF4-FFF2-40B4-BE49-F238E27FC236}">
                <a16:creationId xmlns:a16="http://schemas.microsoft.com/office/drawing/2014/main" id="{D59B216E-FF26-4448-A26B-EA7317F258CA}"/>
              </a:ext>
            </a:extLst>
          </p:cNvPr>
          <p:cNvSpPr/>
          <p:nvPr userDrawn="1"/>
        </p:nvSpPr>
        <p:spPr>
          <a:xfrm>
            <a:off x="0" y="0"/>
            <a:ext cx="12190509" cy="6858000"/>
          </a:xfrm>
          <a:prstGeom prst="rect">
            <a:avLst/>
          </a:prstGeom>
          <a:solidFill>
            <a:srgbClr val="2664C2"/>
          </a:solidFill>
          <a:ln>
            <a:solidFill>
              <a:srgbClr val="2664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large mountain in the background&#10;&#10;Description automatically generated">
            <a:extLst>
              <a:ext uri="{FF2B5EF4-FFF2-40B4-BE49-F238E27FC236}">
                <a16:creationId xmlns:a16="http://schemas.microsoft.com/office/drawing/2014/main" id="{B5BBFA4B-2D8C-6F4C-A398-B134B4C6A1BE}"/>
              </a:ext>
            </a:extLst>
          </p:cNvPr>
          <p:cNvPicPr>
            <a:picLocks noChangeAspect="1"/>
          </p:cNvPicPr>
          <p:nvPr userDrawn="1"/>
        </p:nvPicPr>
        <p:blipFill>
          <a:blip r:embed="rId2" cstate="screen">
            <a:alphaModFix amt="69000"/>
            <a:extLst>
              <a:ext uri="{28A0092B-C50C-407E-A947-70E740481C1C}">
                <a14:useLocalDpi xmlns:a14="http://schemas.microsoft.com/office/drawing/2010/main"/>
              </a:ext>
            </a:extLst>
          </a:blip>
          <a:stretch>
            <a:fillRect/>
          </a:stretch>
        </p:blipFill>
        <p:spPr>
          <a:xfrm>
            <a:off x="0" y="0"/>
            <a:ext cx="12190509" cy="6858000"/>
          </a:xfrm>
          <a:prstGeom prst="rect">
            <a:avLst/>
          </a:prstGeom>
        </p:spPr>
      </p:pic>
      <p:sp>
        <p:nvSpPr>
          <p:cNvPr id="7" name="Title 6">
            <a:extLst>
              <a:ext uri="{FF2B5EF4-FFF2-40B4-BE49-F238E27FC236}">
                <a16:creationId xmlns:a16="http://schemas.microsoft.com/office/drawing/2014/main" id="{9113288B-4331-A348-8724-5511E01D910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061346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10" name="Graphic 9" descr="Calculator">
            <a:extLst>
              <a:ext uri="{FF2B5EF4-FFF2-40B4-BE49-F238E27FC236}">
                <a16:creationId xmlns:a16="http://schemas.microsoft.com/office/drawing/2014/main" id="{9EF477C6-DBD0-EC48-985D-9EE6CC89454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720" y="1834097"/>
            <a:ext cx="760728" cy="760728"/>
          </a:xfrm>
          <a:prstGeom prst="rect">
            <a:avLst/>
          </a:prstGeom>
        </p:spPr>
      </p:pic>
      <p:pic>
        <p:nvPicPr>
          <p:cNvPr id="12" name="Graphic 11" descr="Bar chart">
            <a:extLst>
              <a:ext uri="{FF2B5EF4-FFF2-40B4-BE49-F238E27FC236}">
                <a16:creationId xmlns:a16="http://schemas.microsoft.com/office/drawing/2014/main" id="{D9E5BA8E-6610-054D-9B33-BA49F7A3F697}"/>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6890" y="2917885"/>
            <a:ext cx="652898" cy="652898"/>
          </a:xfrm>
          <a:prstGeom prst="rect">
            <a:avLst/>
          </a:prstGeom>
        </p:spPr>
      </p:pic>
      <p:pic>
        <p:nvPicPr>
          <p:cNvPr id="14" name="Graphic 13" descr="Coins">
            <a:extLst>
              <a:ext uri="{FF2B5EF4-FFF2-40B4-BE49-F238E27FC236}">
                <a16:creationId xmlns:a16="http://schemas.microsoft.com/office/drawing/2014/main" id="{8859EB1B-7947-B44F-8113-F89566CF1EC8}"/>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24721" y="3893843"/>
            <a:ext cx="546869" cy="546869"/>
          </a:xfrm>
          <a:prstGeom prst="rect">
            <a:avLst/>
          </a:prstGeom>
        </p:spPr>
      </p:pic>
      <p:sp>
        <p:nvSpPr>
          <p:cNvPr id="2" name="Title 1">
            <a:extLst>
              <a:ext uri="{FF2B5EF4-FFF2-40B4-BE49-F238E27FC236}">
                <a16:creationId xmlns:a16="http://schemas.microsoft.com/office/drawing/2014/main" id="{019AA025-8D99-8A40-A5A3-9E47905568EC}"/>
              </a:ext>
            </a:extLst>
          </p:cNvPr>
          <p:cNvSpPr>
            <a:spLocks noGrp="1"/>
          </p:cNvSpPr>
          <p:nvPr>
            <p:ph type="title"/>
          </p:nvPr>
        </p:nvSpPr>
        <p:spPr/>
        <p:txBody>
          <a:bodyPr/>
          <a:lstStyle/>
          <a:p>
            <a:r>
              <a:rPr lang="en-US"/>
              <a:t>Click to edit Master title style</a:t>
            </a:r>
          </a:p>
        </p:txBody>
      </p:sp>
      <p:pic>
        <p:nvPicPr>
          <p:cNvPr id="4" name="Picture 3" descr="A large mountain in the background&#10;&#10;Description automatically generated">
            <a:extLst>
              <a:ext uri="{FF2B5EF4-FFF2-40B4-BE49-F238E27FC236}">
                <a16:creationId xmlns:a16="http://schemas.microsoft.com/office/drawing/2014/main" id="{2DBCF77A-FF94-5C4A-89EB-9F57D7D36D79}"/>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45" y="0"/>
            <a:ext cx="12190509" cy="6858000"/>
          </a:xfrm>
          <a:prstGeom prst="rect">
            <a:avLst/>
          </a:prstGeom>
        </p:spPr>
      </p:pic>
    </p:spTree>
    <p:extLst>
      <p:ext uri="{BB962C8B-B14F-4D97-AF65-F5344CB8AC3E}">
        <p14:creationId xmlns:p14="http://schemas.microsoft.com/office/powerpoint/2010/main" val="2469040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0DBE8-FDAE-D941-97ED-D2C99AE4DF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5F0744-FC5B-6D4A-B73E-85BD8D2302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C964BF-B604-0647-B965-81C7A571EACB}"/>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5" name="Footer Placeholder 4">
            <a:extLst>
              <a:ext uri="{FF2B5EF4-FFF2-40B4-BE49-F238E27FC236}">
                <a16:creationId xmlns:a16="http://schemas.microsoft.com/office/drawing/2014/main" id="{A2ACD744-8585-CA4A-B515-CB62AC4383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A81210-7C01-BA46-A63A-A2D57BC460FB}"/>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3603489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DE857-E938-964B-8B2E-16E4488E6B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37B843-E16A-E44A-A630-D8E3C9EE13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5E894F-E8DD-054E-AAB9-C5F34C9679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8BB171-80AA-EA46-B87E-D11873D22074}"/>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6" name="Footer Placeholder 5">
            <a:extLst>
              <a:ext uri="{FF2B5EF4-FFF2-40B4-BE49-F238E27FC236}">
                <a16:creationId xmlns:a16="http://schemas.microsoft.com/office/drawing/2014/main" id="{F647D707-5B54-3049-B6F8-9EC919F291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33087E-10C2-294E-8F92-8F0C3106AC91}"/>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707633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4987F-14B6-C544-B7E3-8A222D5FC5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55E573-2075-9343-880A-A8BF739D3E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7BB61F-2B53-854C-8B07-AF92EAB94B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DCC80B-5A60-304C-9F86-9EB0F8B416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E8A22A-23E3-A946-B634-16A7FBC387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CF6CEB-2B9A-6443-ABA4-B181EA47B6FE}"/>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8" name="Footer Placeholder 7">
            <a:extLst>
              <a:ext uri="{FF2B5EF4-FFF2-40B4-BE49-F238E27FC236}">
                <a16:creationId xmlns:a16="http://schemas.microsoft.com/office/drawing/2014/main" id="{C2635D2A-C341-9849-88F7-E485D3B9D7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D85A4B-C6F5-644F-A371-5A3DEBED5F11}"/>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72789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1E8DA-1AE8-784F-B29C-FD76F8D8A9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F173AB-C6D4-ED4E-BE4E-2427B895FEE0}"/>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4" name="Footer Placeholder 3">
            <a:extLst>
              <a:ext uri="{FF2B5EF4-FFF2-40B4-BE49-F238E27FC236}">
                <a16:creationId xmlns:a16="http://schemas.microsoft.com/office/drawing/2014/main" id="{68036C03-0DE4-F941-9545-79B4EC3424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3132CF-6032-DA43-839A-EF5AB56C91E5}"/>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913784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77AAF3-9B27-974F-BAD2-7CDC4D680503}"/>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3" name="Footer Placeholder 2">
            <a:extLst>
              <a:ext uri="{FF2B5EF4-FFF2-40B4-BE49-F238E27FC236}">
                <a16:creationId xmlns:a16="http://schemas.microsoft.com/office/drawing/2014/main" id="{EF1FC34C-9BCE-AF47-834F-31760DB254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4C6782-92E0-E740-A632-F3D26F0EC5B5}"/>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4189235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1F58F8-19F1-8847-BD83-C8B59F54EC1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AAA79FA8-4213-8340-B6BD-8A7ACB58D26E}"/>
              </a:ext>
            </a:extLst>
          </p:cNvPr>
          <p:cNvSpPr/>
          <p:nvPr userDrawn="1"/>
        </p:nvSpPr>
        <p:spPr>
          <a:xfrm>
            <a:off x="0" y="-71120"/>
            <a:ext cx="12192000" cy="6929120"/>
          </a:xfrm>
          <a:prstGeom prst="rect">
            <a:avLst/>
          </a:prstGeom>
          <a:solidFill>
            <a:srgbClr val="7E3C1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4A77AAF3-9B27-974F-BAD2-7CDC4D680503}"/>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3" name="Footer Placeholder 2">
            <a:extLst>
              <a:ext uri="{FF2B5EF4-FFF2-40B4-BE49-F238E27FC236}">
                <a16:creationId xmlns:a16="http://schemas.microsoft.com/office/drawing/2014/main" id="{EF1FC34C-9BCE-AF47-834F-31760DB254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4C6782-92E0-E740-A632-F3D26F0EC5B5}"/>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3302631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pic>
        <p:nvPicPr>
          <p:cNvPr id="8" name="Picture 7" descr="A wooden table&#10;&#10;Description automatically generated">
            <a:extLst>
              <a:ext uri="{FF2B5EF4-FFF2-40B4-BE49-F238E27FC236}">
                <a16:creationId xmlns:a16="http://schemas.microsoft.com/office/drawing/2014/main" id="{6D5DF767-9609-AB47-A7B9-8A82660E82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AAA79FA8-4213-8340-B6BD-8A7ACB58D26E}"/>
              </a:ext>
            </a:extLst>
          </p:cNvPr>
          <p:cNvSpPr/>
          <p:nvPr userDrawn="1"/>
        </p:nvSpPr>
        <p:spPr>
          <a:xfrm>
            <a:off x="0" y="0"/>
            <a:ext cx="12192000" cy="6929120"/>
          </a:xfrm>
          <a:prstGeom prst="rect">
            <a:avLst/>
          </a:prstGeom>
          <a:solidFill>
            <a:srgbClr val="7E3C1B">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4A77AAF3-9B27-974F-BAD2-7CDC4D680503}"/>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3" name="Footer Placeholder 2">
            <a:extLst>
              <a:ext uri="{FF2B5EF4-FFF2-40B4-BE49-F238E27FC236}">
                <a16:creationId xmlns:a16="http://schemas.microsoft.com/office/drawing/2014/main" id="{EF1FC34C-9BCE-AF47-834F-31760DB254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4C6782-92E0-E740-A632-F3D26F0EC5B5}"/>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3569458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DB1874-5357-9A4D-ABF2-ED5E150378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B79B67-5E5B-3144-9050-8663949829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E47156-DC2D-A745-9838-5A2D9F8BEC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01C4B1-64AA-3E47-A4B5-58E5BFE8FF03}" type="datetimeFigureOut">
              <a:rPr lang="en-US" smtClean="0"/>
              <a:t>9/27/2024</a:t>
            </a:fld>
            <a:endParaRPr lang="en-US"/>
          </a:p>
        </p:txBody>
      </p:sp>
      <p:sp>
        <p:nvSpPr>
          <p:cNvPr id="5" name="Footer Placeholder 4">
            <a:extLst>
              <a:ext uri="{FF2B5EF4-FFF2-40B4-BE49-F238E27FC236}">
                <a16:creationId xmlns:a16="http://schemas.microsoft.com/office/drawing/2014/main" id="{29A464D7-6249-544F-AE45-041F63B605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9943C5-6AB4-024B-BA60-705CBBA24B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7E6417-3DC0-7840-B9C3-526DDAB4933F}" type="slidenum">
              <a:rPr lang="en-US" smtClean="0"/>
              <a:t>‹#›</a:t>
            </a:fld>
            <a:endParaRPr lang="en-US"/>
          </a:p>
        </p:txBody>
      </p:sp>
    </p:spTree>
    <p:extLst>
      <p:ext uri="{BB962C8B-B14F-4D97-AF65-F5344CB8AC3E}">
        <p14:creationId xmlns:p14="http://schemas.microsoft.com/office/powerpoint/2010/main" val="32450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55" r:id="rId8"/>
    <p:sldLayoutId id="2147483665" r:id="rId9"/>
    <p:sldLayoutId id="2147483664" r:id="rId10"/>
    <p:sldLayoutId id="2147483660" r:id="rId11"/>
    <p:sldLayoutId id="2147483669" r:id="rId12"/>
    <p:sldLayoutId id="2147483662" r:id="rId13"/>
    <p:sldLayoutId id="2147483663" r:id="rId14"/>
    <p:sldLayoutId id="2147483656" r:id="rId15"/>
    <p:sldLayoutId id="2147483657" r:id="rId16"/>
    <p:sldLayoutId id="2147483658" r:id="rId17"/>
    <p:sldLayoutId id="2147483659" r:id="rId18"/>
    <p:sldLayoutId id="2147483666" r:id="rId19"/>
    <p:sldLayoutId id="2147483667" r:id="rId20"/>
    <p:sldLayoutId id="2147483668"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4DE82CA-92FC-C04F-A26C-798F0BAE9F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6126941"/>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14.png"/><Relationship Id="rId4" Type="http://schemas.openxmlformats.org/officeDocument/2006/relationships/image" Target="../media/image13.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hyperlink" Target="http://www.calstrs.com/trust-calstrs"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1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1.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1.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25.svg"/><Relationship Id="rId2" Type="http://schemas.openxmlformats.org/officeDocument/2006/relationships/slideLayout" Target="../slideLayouts/slideLayout13.xml"/><Relationship Id="rId1" Type="http://schemas.openxmlformats.org/officeDocument/2006/relationships/tags" Target="../tags/tag16.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1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5.svg"/><Relationship Id="rId2" Type="http://schemas.openxmlformats.org/officeDocument/2006/relationships/slideLayout" Target="../slideLayouts/slideLayout13.xml"/><Relationship Id="rId1" Type="http://schemas.openxmlformats.org/officeDocument/2006/relationships/tags" Target="../tags/tag18.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19.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25.svg"/><Relationship Id="rId2" Type="http://schemas.openxmlformats.org/officeDocument/2006/relationships/slideLayout" Target="../slideLayouts/slideLayout13.xml"/><Relationship Id="rId1" Type="http://schemas.openxmlformats.org/officeDocument/2006/relationships/tags" Target="../tags/tag20.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1.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32.svg"/><Relationship Id="rId2" Type="http://schemas.openxmlformats.org/officeDocument/2006/relationships/slideLayout" Target="../slideLayouts/slideLayout13.xml"/><Relationship Id="rId1" Type="http://schemas.openxmlformats.org/officeDocument/2006/relationships/tags" Target="../tags/tag23.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36.svg"/><Relationship Id="rId2" Type="http://schemas.openxmlformats.org/officeDocument/2006/relationships/slideLayout" Target="../slideLayouts/slideLayout11.xml"/><Relationship Id="rId1" Type="http://schemas.openxmlformats.org/officeDocument/2006/relationships/tags" Target="../tags/tag24.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40.svg"/><Relationship Id="rId2" Type="http://schemas.openxmlformats.org/officeDocument/2006/relationships/slideLayout" Target="../slideLayouts/slideLayout11.xml"/><Relationship Id="rId1" Type="http://schemas.openxmlformats.org/officeDocument/2006/relationships/tags" Target="../tags/tag25.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tags" Target="../tags/tag26.xml"/><Relationship Id="rId5" Type="http://schemas.openxmlformats.org/officeDocument/2006/relationships/image" Target="../media/image42.sv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8.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tags" Target="../tags/tag28.xml"/><Relationship Id="rId5" Type="http://schemas.openxmlformats.org/officeDocument/2006/relationships/image" Target="../media/image44.sv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1.xml"/><Relationship Id="rId1" Type="http://schemas.openxmlformats.org/officeDocument/2006/relationships/tags" Target="../tags/tag30.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1.xml"/><Relationship Id="rId1" Type="http://schemas.openxmlformats.org/officeDocument/2006/relationships/tags" Target="../tags/tag31.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image" Target="../media/image49.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3.xml"/><Relationship Id="rId1" Type="http://schemas.openxmlformats.org/officeDocument/2006/relationships/tags" Target="../tags/tag33.xml"/><Relationship Id="rId5" Type="http://schemas.openxmlformats.org/officeDocument/2006/relationships/image" Target="../media/image51.sv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1.xml"/><Relationship Id="rId1" Type="http://schemas.openxmlformats.org/officeDocument/2006/relationships/tags" Target="../tags/tag34.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52.tmp"/></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1.xml"/><Relationship Id="rId1" Type="http://schemas.openxmlformats.org/officeDocument/2006/relationships/tags" Target="../tags/tag35.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53.tmp"/></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1.xml"/><Relationship Id="rId1" Type="http://schemas.openxmlformats.org/officeDocument/2006/relationships/tags" Target="../tags/tag36.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54.tmp"/></Relationships>
</file>

<file path=ppt/slides/_rels/slide36.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notesSlide" Target="../notesSlides/notesSlide36.xml"/><Relationship Id="rId7" Type="http://schemas.openxmlformats.org/officeDocument/2006/relationships/image" Target="../media/image58.svg"/><Relationship Id="rId2" Type="http://schemas.openxmlformats.org/officeDocument/2006/relationships/slideLayout" Target="../slideLayouts/slideLayout11.xml"/><Relationship Id="rId1" Type="http://schemas.openxmlformats.org/officeDocument/2006/relationships/tags" Target="../tags/tag37.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1.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1.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3.xml"/><Relationship Id="rId1" Type="http://schemas.openxmlformats.org/officeDocument/2006/relationships/tags" Target="../tags/tag40.xml"/><Relationship Id="rId4" Type="http://schemas.openxmlformats.org/officeDocument/2006/relationships/image" Target="../media/image60.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1.xml"/><Relationship Id="rId1" Type="http://schemas.openxmlformats.org/officeDocument/2006/relationships/tags" Target="../tags/tag41.xml"/><Relationship Id="rId4" Type="http://schemas.openxmlformats.org/officeDocument/2006/relationships/image" Target="../media/image60.jp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1.xml"/><Relationship Id="rId1" Type="http://schemas.openxmlformats.org/officeDocument/2006/relationships/tags" Target="../tags/tag42.xml"/><Relationship Id="rId4" Type="http://schemas.openxmlformats.org/officeDocument/2006/relationships/image" Target="../media/image60.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1.xml"/><Relationship Id="rId1" Type="http://schemas.openxmlformats.org/officeDocument/2006/relationships/tags" Target="../tags/tag43.xml"/><Relationship Id="rId4" Type="http://schemas.openxmlformats.org/officeDocument/2006/relationships/image" Target="../media/image60.jp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1.xml"/><Relationship Id="rId1" Type="http://schemas.openxmlformats.org/officeDocument/2006/relationships/tags" Target="../tags/tag44.xml"/><Relationship Id="rId4" Type="http://schemas.openxmlformats.org/officeDocument/2006/relationships/image" Target="../media/image60.jp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1.xml"/><Relationship Id="rId1" Type="http://schemas.openxmlformats.org/officeDocument/2006/relationships/tags" Target="../tags/tag45.xml"/><Relationship Id="rId4" Type="http://schemas.openxmlformats.org/officeDocument/2006/relationships/image" Target="../media/image60.jp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1.xml"/><Relationship Id="rId1" Type="http://schemas.openxmlformats.org/officeDocument/2006/relationships/tags" Target="../tags/tag46.xml"/><Relationship Id="rId4" Type="http://schemas.openxmlformats.org/officeDocument/2006/relationships/image" Target="../media/image60.jp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3.xml"/><Relationship Id="rId1" Type="http://schemas.openxmlformats.org/officeDocument/2006/relationships/tags" Target="../tags/tag47.xml"/><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3.xml"/><Relationship Id="rId1" Type="http://schemas.openxmlformats.org/officeDocument/2006/relationships/tags" Target="../tags/tag48.xml"/><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3.xml"/><Relationship Id="rId1" Type="http://schemas.openxmlformats.org/officeDocument/2006/relationships/tags" Target="../tags/tag49.xml"/><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3.xml"/><Relationship Id="rId1" Type="http://schemas.openxmlformats.org/officeDocument/2006/relationships/tags" Target="../tags/tag50.xml"/><Relationship Id="rId4" Type="http://schemas.openxmlformats.org/officeDocument/2006/relationships/image" Target="../media/image60.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tags" Target="../tags/tag6.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jp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1.xml"/><Relationship Id="rId1" Type="http://schemas.openxmlformats.org/officeDocument/2006/relationships/tags" Target="../tags/tag51.xml"/><Relationship Id="rId4" Type="http://schemas.openxmlformats.org/officeDocument/2006/relationships/image" Target="../media/image60.jp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1.xml"/><Relationship Id="rId1" Type="http://schemas.openxmlformats.org/officeDocument/2006/relationships/tags" Target="../tags/tag52.xml"/><Relationship Id="rId5" Type="http://schemas.openxmlformats.org/officeDocument/2006/relationships/chart" Target="../charts/chart1.xml"/><Relationship Id="rId4" Type="http://schemas.openxmlformats.org/officeDocument/2006/relationships/image" Target="../media/image60.jp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1.xml"/><Relationship Id="rId1" Type="http://schemas.openxmlformats.org/officeDocument/2006/relationships/tags" Target="../tags/tag53.xml"/><Relationship Id="rId5" Type="http://schemas.openxmlformats.org/officeDocument/2006/relationships/image" Target="../media/image60.jpg"/><Relationship Id="rId4" Type="http://schemas.openxmlformats.org/officeDocument/2006/relationships/chart" Target="../charts/char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3.xml"/><Relationship Id="rId1" Type="http://schemas.openxmlformats.org/officeDocument/2006/relationships/tags" Target="../tags/tag54.xml"/><Relationship Id="rId4" Type="http://schemas.openxmlformats.org/officeDocument/2006/relationships/image" Target="../media/image60.jp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3.xml"/><Relationship Id="rId1" Type="http://schemas.openxmlformats.org/officeDocument/2006/relationships/tags" Target="../tags/tag5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6.xml"/><Relationship Id="rId1" Type="http://schemas.openxmlformats.org/officeDocument/2006/relationships/tags" Target="../tags/tag56.xml"/><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tags" Target="../tags/tag57.xml"/><Relationship Id="rId4" Type="http://schemas.openxmlformats.org/officeDocument/2006/relationships/image" Target="../media/image65.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tags" Target="../tags/tag58.xml"/><Relationship Id="rId4" Type="http://schemas.openxmlformats.org/officeDocument/2006/relationships/image" Target="../media/image66.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tags" Target="../tags/tag59.xml"/><Relationship Id="rId4" Type="http://schemas.openxmlformats.org/officeDocument/2006/relationships/image" Target="../media/image67.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3.xml"/><Relationship Id="rId1" Type="http://schemas.openxmlformats.org/officeDocument/2006/relationships/tags" Target="../tags/tag60.xml"/><Relationship Id="rId4" Type="http://schemas.openxmlformats.org/officeDocument/2006/relationships/image" Target="../media/image68.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3.xml"/><Relationship Id="rId1" Type="http://schemas.openxmlformats.org/officeDocument/2006/relationships/tags" Target="../tags/tag61.xml"/><Relationship Id="rId4" Type="http://schemas.openxmlformats.org/officeDocument/2006/relationships/image" Target="../media/image69.jpeg"/></Relationships>
</file>

<file path=ppt/slides/_rels/slide6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61.xml"/><Relationship Id="rId7" Type="http://schemas.openxmlformats.org/officeDocument/2006/relationships/hyperlink" Target="http://www.calstrs.com/webinars" TargetMode="External"/><Relationship Id="rId2" Type="http://schemas.openxmlformats.org/officeDocument/2006/relationships/slideLayout" Target="../slideLayouts/slideLayout13.xml"/><Relationship Id="rId1" Type="http://schemas.openxmlformats.org/officeDocument/2006/relationships/tags" Target="../tags/tag62.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 Id="rId9" Type="http://schemas.openxmlformats.org/officeDocument/2006/relationships/image" Target="../media/image74.sv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6.xml"/><Relationship Id="rId1" Type="http://schemas.openxmlformats.org/officeDocument/2006/relationships/tags" Target="../tags/tag6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tags" Target="../tags/tag64.xml"/><Relationship Id="rId4" Type="http://schemas.openxmlformats.org/officeDocument/2006/relationships/image" Target="../media/image78.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7.xml"/><Relationship Id="rId1" Type="http://schemas.openxmlformats.org/officeDocument/2006/relationships/tags" Target="../tags/tag65.xml"/><Relationship Id="rId4" Type="http://schemas.openxmlformats.org/officeDocument/2006/relationships/image" Target="../media/image79.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7.xml"/><Relationship Id="rId1" Type="http://schemas.openxmlformats.org/officeDocument/2006/relationships/tags" Target="../tags/tag66.xml"/><Relationship Id="rId6" Type="http://schemas.openxmlformats.org/officeDocument/2006/relationships/image" Target="../media/image81.png"/><Relationship Id="rId5" Type="http://schemas.openxmlformats.org/officeDocument/2006/relationships/image" Target="../media/image72.png"/><Relationship Id="rId4" Type="http://schemas.openxmlformats.org/officeDocument/2006/relationships/image" Target="../media/image80.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itting at a table&#10;&#10;Description automatically generated with low confidence">
            <a:extLst>
              <a:ext uri="{FF2B5EF4-FFF2-40B4-BE49-F238E27FC236}">
                <a16:creationId xmlns:a16="http://schemas.microsoft.com/office/drawing/2014/main" id="{AF10C50F-17B7-6E40-974A-17D5C4DB1069}"/>
              </a:ext>
            </a:extLst>
          </p:cNvPr>
          <p:cNvPicPr>
            <a:picLocks noChangeAspect="1"/>
          </p:cNvPicPr>
          <p:nvPr/>
        </p:nvPicPr>
        <p:blipFill rotWithShape="1">
          <a:blip r:embed="rId4"/>
          <a:srcRect t="7807" r="31738" b="33058"/>
          <a:stretch/>
        </p:blipFill>
        <p:spPr>
          <a:xfrm>
            <a:off x="-73151" y="-1"/>
            <a:ext cx="12265152" cy="6858001"/>
          </a:xfrm>
          <a:prstGeom prst="rect">
            <a:avLst/>
          </a:prstGeom>
        </p:spPr>
      </p:pic>
      <p:grpSp>
        <p:nvGrpSpPr>
          <p:cNvPr id="4" name="Group 3">
            <a:extLst>
              <a:ext uri="{FF2B5EF4-FFF2-40B4-BE49-F238E27FC236}">
                <a16:creationId xmlns:a16="http://schemas.microsoft.com/office/drawing/2014/main" id="{122E79D3-B3B4-A042-AD91-B483DC146FA4}"/>
              </a:ext>
            </a:extLst>
          </p:cNvPr>
          <p:cNvGrpSpPr/>
          <p:nvPr/>
        </p:nvGrpSpPr>
        <p:grpSpPr>
          <a:xfrm>
            <a:off x="-288957" y="-1114111"/>
            <a:ext cx="6221924" cy="8655916"/>
            <a:chOff x="-240228" y="-1102659"/>
            <a:chExt cx="6804212" cy="8655916"/>
          </a:xfrm>
        </p:grpSpPr>
        <p:sp>
          <p:nvSpPr>
            <p:cNvPr id="6" name="Triangle 5">
              <a:extLst>
                <a:ext uri="{FF2B5EF4-FFF2-40B4-BE49-F238E27FC236}">
                  <a16:creationId xmlns:a16="http://schemas.microsoft.com/office/drawing/2014/main" id="{57443B75-7879-1641-BF93-5986B540A104}"/>
                </a:ext>
              </a:extLst>
            </p:cNvPr>
            <p:cNvSpPr/>
            <p:nvPr/>
          </p:nvSpPr>
          <p:spPr>
            <a:xfrm rot="5400000">
              <a:off x="-1166080" y="-176807"/>
              <a:ext cx="8655916" cy="6804212"/>
            </a:xfrm>
            <a:prstGeom prst="triangle">
              <a:avLst>
                <a:gd name="adj" fmla="val 52212"/>
              </a:avLst>
            </a:prstGeom>
            <a:solidFill>
              <a:srgbClr val="7E3C1B">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CalSTRS logo">
              <a:extLst>
                <a:ext uri="{FF2B5EF4-FFF2-40B4-BE49-F238E27FC236}">
                  <a16:creationId xmlns:a16="http://schemas.microsoft.com/office/drawing/2014/main" id="{79F03DBD-5E3F-ED46-9039-8344FEEBEA0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0080" y="4334882"/>
              <a:ext cx="1999783" cy="699924"/>
            </a:xfrm>
            <a:prstGeom prst="rect">
              <a:avLst/>
            </a:prstGeom>
          </p:spPr>
        </p:pic>
        <p:sp>
          <p:nvSpPr>
            <p:cNvPr id="7" name="TextBox 6">
              <a:extLst>
                <a:ext uri="{FF2B5EF4-FFF2-40B4-BE49-F238E27FC236}">
                  <a16:creationId xmlns:a16="http://schemas.microsoft.com/office/drawing/2014/main" id="{54115AC6-0176-7441-A977-3D7AAA8F0A2B}"/>
                </a:ext>
              </a:extLst>
            </p:cNvPr>
            <p:cNvSpPr txBox="1"/>
            <p:nvPr/>
          </p:nvSpPr>
          <p:spPr>
            <a:xfrm>
              <a:off x="397920" y="2507074"/>
              <a:ext cx="4828896" cy="1661993"/>
            </a:xfrm>
            <a:prstGeom prst="rect">
              <a:avLst/>
            </a:prstGeom>
            <a:noFill/>
          </p:spPr>
          <p:txBody>
            <a:bodyPr wrap="square" rtlCol="0">
              <a:spAutoFit/>
            </a:bodyPr>
            <a:lstStyle/>
            <a:p>
              <a:r>
                <a:rPr lang="en-US" sz="4800" b="1" dirty="0">
                  <a:solidFill>
                    <a:schemeClr val="bg1"/>
                  </a:solidFill>
                  <a:latin typeface="Arial" panose="020B0604020202020204" pitchFamily="34" charset="0"/>
                  <a:cs typeface="Arial" panose="020B0604020202020204" pitchFamily="34" charset="0"/>
                </a:rPr>
                <a:t>Consolidation of Benefits</a:t>
              </a:r>
              <a:r>
                <a:rPr lang="en-US" sz="5400" b="1" dirty="0">
                  <a:solidFill>
                    <a:schemeClr val="bg1"/>
                  </a:solidFill>
                  <a:latin typeface="Arial" panose="020B0604020202020204" pitchFamily="34" charset="0"/>
                  <a:cs typeface="Arial" panose="020B0604020202020204" pitchFamily="34" charset="0"/>
                </a:rPr>
                <a:t> </a:t>
              </a:r>
            </a:p>
          </p:txBody>
        </p:sp>
      </p:grpSp>
      <p:sp>
        <p:nvSpPr>
          <p:cNvPr id="9" name="Triangle 8">
            <a:extLst>
              <a:ext uri="{FF2B5EF4-FFF2-40B4-BE49-F238E27FC236}">
                <a16:creationId xmlns:a16="http://schemas.microsoft.com/office/drawing/2014/main" id="{DA89C740-250D-3D4F-88CA-8BB35B23E39A}"/>
              </a:ext>
            </a:extLst>
          </p:cNvPr>
          <p:cNvSpPr/>
          <p:nvPr/>
        </p:nvSpPr>
        <p:spPr>
          <a:xfrm rot="5400000">
            <a:off x="-1278811" y="423637"/>
            <a:ext cx="8068236" cy="5580420"/>
          </a:xfrm>
          <a:prstGeom prst="triangle">
            <a:avLst>
              <a:gd name="adj" fmla="val 52212"/>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95201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0297944-AA9C-48A1-ACEE-AD3EF8E2D653}"/>
              </a:ext>
            </a:extLst>
          </p:cNvPr>
          <p:cNvSpPr txBox="1"/>
          <p:nvPr/>
        </p:nvSpPr>
        <p:spPr>
          <a:xfrm>
            <a:off x="1246415" y="1230093"/>
            <a:ext cx="9699171" cy="5334000"/>
          </a:xfrm>
          <a:prstGeom prst="rect">
            <a:avLst/>
          </a:prstGeom>
          <a:solidFill>
            <a:srgbClr val="FFFFFF"/>
          </a:solidFill>
          <a:ln>
            <a:noFill/>
          </a:ln>
        </p:spPr>
        <p:txBody>
          <a:bodyPr wrap="square" rtlCol="0">
            <a:spAutoFit/>
          </a:bodyPr>
          <a:lstStyle/>
          <a:p>
            <a:endParaRPr lang="en-US" dirty="0"/>
          </a:p>
        </p:txBody>
      </p:sp>
      <p:grpSp>
        <p:nvGrpSpPr>
          <p:cNvPr id="10" name="Group 9">
            <a:extLst>
              <a:ext uri="{FF2B5EF4-FFF2-40B4-BE49-F238E27FC236}">
                <a16:creationId xmlns:a16="http://schemas.microsoft.com/office/drawing/2014/main" id="{E4A00703-68A1-466E-A37B-53A7B696B208}"/>
              </a:ext>
            </a:extLst>
          </p:cNvPr>
          <p:cNvGrpSpPr/>
          <p:nvPr/>
        </p:nvGrpSpPr>
        <p:grpSpPr>
          <a:xfrm>
            <a:off x="1951281" y="1615623"/>
            <a:ext cx="8289439" cy="4562941"/>
            <a:chOff x="1988501" y="1228514"/>
            <a:chExt cx="8289439" cy="4562941"/>
          </a:xfrm>
        </p:grpSpPr>
        <p:pic>
          <p:nvPicPr>
            <p:cNvPr id="2" name="Picture 1">
              <a:extLst>
                <a:ext uri="{FF2B5EF4-FFF2-40B4-BE49-F238E27FC236}">
                  <a16:creationId xmlns:a16="http://schemas.microsoft.com/office/drawing/2014/main" id="{20115848-6E59-4F31-BE3C-DCFEF547EB28}"/>
                </a:ext>
              </a:extLst>
            </p:cNvPr>
            <p:cNvPicPr>
              <a:picLocks noChangeAspect="1"/>
            </p:cNvPicPr>
            <p:nvPr/>
          </p:nvPicPr>
          <p:blipFill>
            <a:blip r:embed="rId4">
              <a:duotone>
                <a:schemeClr val="bg2">
                  <a:shade val="45000"/>
                  <a:satMod val="135000"/>
                </a:schemeClr>
                <a:prstClr val="white"/>
              </a:duotone>
            </a:blip>
            <a:stretch>
              <a:fillRect/>
            </a:stretch>
          </p:blipFill>
          <p:spPr>
            <a:xfrm>
              <a:off x="4737162" y="2082150"/>
              <a:ext cx="2844378" cy="2089747"/>
            </a:xfrm>
            <a:prstGeom prst="rect">
              <a:avLst/>
            </a:prstGeom>
          </p:spPr>
        </p:pic>
        <p:sp>
          <p:nvSpPr>
            <p:cNvPr id="3" name="Isosceles Triangle 2">
              <a:extLst>
                <a:ext uri="{FF2B5EF4-FFF2-40B4-BE49-F238E27FC236}">
                  <a16:creationId xmlns:a16="http://schemas.microsoft.com/office/drawing/2014/main" id="{09B7140A-772D-443E-A3CA-417528405B2E}"/>
                </a:ext>
              </a:extLst>
            </p:cNvPr>
            <p:cNvSpPr/>
            <p:nvPr/>
          </p:nvSpPr>
          <p:spPr>
            <a:xfrm>
              <a:off x="4627564" y="2120735"/>
              <a:ext cx="857780" cy="729525"/>
            </a:xfrm>
            <a:prstGeom prst="triangle">
              <a:avLst/>
            </a:prstGeom>
            <a:solidFill>
              <a:srgbClr val="505F8B"/>
            </a:solidFill>
            <a:ln>
              <a:noFill/>
            </a:ln>
            <a:effectLst>
              <a:reflection blurRad="6350" stA="52000" endA="300" endPos="350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9AE2692-E52F-45AD-AF0D-686C78658C84}"/>
                </a:ext>
              </a:extLst>
            </p:cNvPr>
            <p:cNvSpPr/>
            <p:nvPr/>
          </p:nvSpPr>
          <p:spPr>
            <a:xfrm>
              <a:off x="6848048" y="2120735"/>
              <a:ext cx="843090" cy="729525"/>
            </a:xfrm>
            <a:prstGeom prst="rect">
              <a:avLst/>
            </a:prstGeom>
            <a:solidFill>
              <a:srgbClr val="7CC244"/>
            </a:solidFill>
            <a:ln>
              <a:noFill/>
            </a:ln>
            <a:effectLst>
              <a:reflection blurRad="6350" stA="52000" endA="300" endPos="35000" dir="5400000" sy="-100000" algn="bl" rotWithShape="0"/>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99240FD-78FC-4BFC-ABB2-FE6AC3140774}"/>
                </a:ext>
              </a:extLst>
            </p:cNvPr>
            <p:cNvPicPr>
              <a:picLocks noChangeAspect="1"/>
            </p:cNvPicPr>
            <p:nvPr/>
          </p:nvPicPr>
          <p:blipFill>
            <a:blip r:embed="rId5"/>
            <a:stretch>
              <a:fillRect/>
            </a:stretch>
          </p:blipFill>
          <p:spPr>
            <a:xfrm>
              <a:off x="5216322" y="1228514"/>
              <a:ext cx="1833799" cy="661417"/>
            </a:xfrm>
            <a:prstGeom prst="rect">
              <a:avLst/>
            </a:prstGeom>
          </p:spPr>
        </p:pic>
        <p:sp>
          <p:nvSpPr>
            <p:cNvPr id="6" name="TextBox 5">
              <a:extLst>
                <a:ext uri="{FF2B5EF4-FFF2-40B4-BE49-F238E27FC236}">
                  <a16:creationId xmlns:a16="http://schemas.microsoft.com/office/drawing/2014/main" id="{DF937FA7-08F0-454B-8112-DE16BEBDF610}"/>
                </a:ext>
              </a:extLst>
            </p:cNvPr>
            <p:cNvSpPr txBox="1"/>
            <p:nvPr/>
          </p:nvSpPr>
          <p:spPr>
            <a:xfrm>
              <a:off x="2409263" y="1884021"/>
              <a:ext cx="2942130" cy="1015663"/>
            </a:xfrm>
            <a:prstGeom prst="rect">
              <a:avLst/>
            </a:prstGeom>
            <a:noFill/>
          </p:spPr>
          <p:txBody>
            <a:bodyPr wrap="square" rtlCol="0">
              <a:spAutoFit/>
            </a:bodyPr>
            <a:lstStyle/>
            <a:p>
              <a:pPr algn="ctr"/>
              <a:r>
                <a:rPr lang="en-US" sz="2000" b="1" dirty="0">
                  <a:solidFill>
                    <a:srgbClr val="505F8B"/>
                  </a:solidFill>
                </a:rPr>
                <a:t>Your</a:t>
              </a:r>
            </a:p>
            <a:p>
              <a:pPr algn="ctr"/>
              <a:r>
                <a:rPr lang="en-US" sz="2000" b="1" dirty="0">
                  <a:solidFill>
                    <a:srgbClr val="505F8B"/>
                  </a:solidFill>
                </a:rPr>
                <a:t>Current</a:t>
              </a:r>
            </a:p>
            <a:p>
              <a:pPr algn="ctr"/>
              <a:r>
                <a:rPr lang="en-US" sz="2000" b="1" dirty="0">
                  <a:solidFill>
                    <a:srgbClr val="505F8B"/>
                  </a:solidFill>
                </a:rPr>
                <a:t>Accounts</a:t>
              </a:r>
            </a:p>
          </p:txBody>
        </p:sp>
        <p:sp>
          <p:nvSpPr>
            <p:cNvPr id="7" name="TextBox 6">
              <a:extLst>
                <a:ext uri="{FF2B5EF4-FFF2-40B4-BE49-F238E27FC236}">
                  <a16:creationId xmlns:a16="http://schemas.microsoft.com/office/drawing/2014/main" id="{EF0B26EC-1351-472F-AC54-C21624BE89D8}"/>
                </a:ext>
              </a:extLst>
            </p:cNvPr>
            <p:cNvSpPr txBox="1"/>
            <p:nvPr/>
          </p:nvSpPr>
          <p:spPr>
            <a:xfrm>
              <a:off x="6979816" y="2110186"/>
              <a:ext cx="2942130" cy="707886"/>
            </a:xfrm>
            <a:prstGeom prst="rect">
              <a:avLst/>
            </a:prstGeom>
            <a:noFill/>
          </p:spPr>
          <p:txBody>
            <a:bodyPr wrap="square" rtlCol="0">
              <a:spAutoFit/>
            </a:bodyPr>
            <a:lstStyle/>
            <a:p>
              <a:pPr algn="ctr"/>
              <a:r>
                <a:rPr lang="en-US" sz="2000" b="1" dirty="0">
                  <a:solidFill>
                    <a:srgbClr val="7CC244"/>
                  </a:solidFill>
                </a:rPr>
                <a:t>CalSTRS</a:t>
              </a:r>
            </a:p>
            <a:p>
              <a:pPr algn="ctr"/>
              <a:r>
                <a:rPr lang="en-US" sz="2000" b="1" dirty="0">
                  <a:solidFill>
                    <a:srgbClr val="7CC244"/>
                  </a:solidFill>
                </a:rPr>
                <a:t>Pension2</a:t>
              </a:r>
            </a:p>
          </p:txBody>
        </p:sp>
        <p:sp>
          <p:nvSpPr>
            <p:cNvPr id="8" name="Rectangle 7">
              <a:extLst>
                <a:ext uri="{FF2B5EF4-FFF2-40B4-BE49-F238E27FC236}">
                  <a16:creationId xmlns:a16="http://schemas.microsoft.com/office/drawing/2014/main" id="{EC3CB476-658C-46EE-9F5E-CE5E233F2D6F}"/>
                </a:ext>
              </a:extLst>
            </p:cNvPr>
            <p:cNvSpPr/>
            <p:nvPr/>
          </p:nvSpPr>
          <p:spPr>
            <a:xfrm>
              <a:off x="2538003" y="3732101"/>
              <a:ext cx="7131567" cy="1015663"/>
            </a:xfrm>
            <a:prstGeom prst="rect">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LET US COMPARE!</a:t>
              </a:r>
            </a:p>
            <a:p>
              <a:pPr algn="ctr"/>
              <a:r>
                <a:rPr lang="en-US" sz="2400" b="1" dirty="0">
                  <a:latin typeface="Arial" panose="020B0604020202020204" pitchFamily="34" charset="0"/>
                  <a:cs typeface="Arial" panose="020B0604020202020204" pitchFamily="34" charset="0"/>
                </a:rPr>
                <a:t>Call 888-394-2060 for a statement comparison</a:t>
              </a:r>
            </a:p>
          </p:txBody>
        </p:sp>
        <p:sp>
          <p:nvSpPr>
            <p:cNvPr id="9" name="Rectangle 8">
              <a:extLst>
                <a:ext uri="{FF2B5EF4-FFF2-40B4-BE49-F238E27FC236}">
                  <a16:creationId xmlns:a16="http://schemas.microsoft.com/office/drawing/2014/main" id="{D82BD5BA-E4A0-4A0E-9515-5C911DC79525}"/>
                </a:ext>
              </a:extLst>
            </p:cNvPr>
            <p:cNvSpPr/>
            <p:nvPr/>
          </p:nvSpPr>
          <p:spPr>
            <a:xfrm>
              <a:off x="1988501" y="4775792"/>
              <a:ext cx="8289439" cy="1015663"/>
            </a:xfrm>
            <a:prstGeom prst="rect">
              <a:avLst/>
            </a:prstGeom>
          </p:spPr>
          <p:txBody>
            <a:bodyPr wrap="square">
              <a:spAutoFit/>
            </a:bodyPr>
            <a:lstStyle/>
            <a:p>
              <a:pPr algn="ctr"/>
              <a:r>
                <a:rPr lang="en-US" sz="2000" dirty="0"/>
                <a:t>Statement comparisons will be conducted by Voya Financial representatives working exclusively with Pension2</a:t>
              </a:r>
              <a:r>
                <a:rPr lang="en-US" sz="2000" baseline="30000" dirty="0"/>
                <a:t>®</a:t>
              </a:r>
              <a:r>
                <a:rPr lang="en-US" sz="2000" dirty="0"/>
                <a:t>. Their names and photos are listed at </a:t>
              </a:r>
              <a:r>
                <a:rPr lang="en-US" sz="2000" u="sng" dirty="0">
                  <a:hlinkClick r:id="rId6">
                    <a:extLst>
                      <a:ext uri="{A12FA001-AC4F-418D-AE19-62706E023703}">
                        <ahyp:hlinkClr xmlns:ahyp="http://schemas.microsoft.com/office/drawing/2018/hyperlinkcolor" val="tx"/>
                      </a:ext>
                    </a:extLst>
                  </a:hlinkClick>
                </a:rPr>
                <a:t>CalSTRS.com/Trust-CalSTRS</a:t>
              </a:r>
              <a:r>
                <a:rPr lang="en-US" sz="2000" dirty="0"/>
                <a:t>.</a:t>
              </a:r>
            </a:p>
          </p:txBody>
        </p:sp>
      </p:grpSp>
      <p:sp>
        <p:nvSpPr>
          <p:cNvPr id="14" name="Title 19">
            <a:extLst>
              <a:ext uri="{FF2B5EF4-FFF2-40B4-BE49-F238E27FC236}">
                <a16:creationId xmlns:a16="http://schemas.microsoft.com/office/drawing/2014/main" id="{58D5E8B0-AA99-4C0E-9B5E-12BC8F946250}"/>
              </a:ext>
            </a:extLst>
          </p:cNvPr>
          <p:cNvSpPr txBox="1">
            <a:spLocks/>
          </p:cNvSpPr>
          <p:nvPr/>
        </p:nvSpPr>
        <p:spPr>
          <a:xfrm>
            <a:off x="1161289" y="444500"/>
            <a:ext cx="9692242" cy="618631"/>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Is Pension2 right for you?</a:t>
            </a:r>
          </a:p>
        </p:txBody>
      </p:sp>
    </p:spTree>
    <p:custDataLst>
      <p:tags r:id="rId1"/>
    </p:custDataLst>
    <p:extLst>
      <p:ext uri="{BB962C8B-B14F-4D97-AF65-F5344CB8AC3E}">
        <p14:creationId xmlns:p14="http://schemas.microsoft.com/office/powerpoint/2010/main" val="4011595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54D2BB-2E9F-4447-838B-781CCADE244E}"/>
              </a:ext>
            </a:extLst>
          </p:cNvPr>
          <p:cNvSpPr/>
          <p:nvPr/>
        </p:nvSpPr>
        <p:spPr>
          <a:xfrm>
            <a:off x="4869091" y="2163375"/>
            <a:ext cx="6844825" cy="1430548"/>
          </a:xfrm>
          <a:prstGeom prst="rect">
            <a:avLst/>
          </a:prstGeom>
          <a:solidFill>
            <a:schemeClr val="bg1">
              <a:lumMod val="95000"/>
            </a:schemeClr>
          </a:solidFill>
          <a:ln>
            <a:noFill/>
          </a:ln>
          <a:effectLst>
            <a:outerShdw blurRad="50800" dist="381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algn="ctr" defTabSz="1066800" fontAlgn="base">
              <a:spcBef>
                <a:spcPct val="0"/>
              </a:spcBef>
              <a:defRPr/>
            </a:pPr>
            <a:r>
              <a:rPr lang="en-US" sz="2400" dirty="0">
                <a:solidFill>
                  <a:srgbClr val="7E3C1B"/>
                </a:solidFill>
                <a:latin typeface="Arial" panose="020B0604020202020204" pitchFamily="34" charset="0"/>
                <a:ea typeface="ＭＳ Ｐゴシック"/>
                <a:cs typeface="Arial" panose="020B0604020202020204" pitchFamily="34" charset="0"/>
              </a:rPr>
              <a:t>May reduce but cannot eliminate </a:t>
            </a:r>
          </a:p>
          <a:p>
            <a:pPr marL="0" lvl="1" algn="ctr" defTabSz="1066800" fontAlgn="base">
              <a:spcBef>
                <a:spcPct val="0"/>
              </a:spcBef>
              <a:defRPr/>
            </a:pPr>
            <a:r>
              <a:rPr lang="en-US" sz="2400" dirty="0">
                <a:solidFill>
                  <a:srgbClr val="7E3C1B"/>
                </a:solidFill>
                <a:latin typeface="Arial" panose="020B0604020202020204" pitchFamily="34" charset="0"/>
                <a:ea typeface="ＭＳ Ｐゴシック"/>
                <a:cs typeface="Arial" panose="020B0604020202020204" pitchFamily="34" charset="0"/>
              </a:rPr>
              <a:t>your Social Security benefit.</a:t>
            </a:r>
          </a:p>
        </p:txBody>
      </p:sp>
      <p:sp>
        <p:nvSpPr>
          <p:cNvPr id="3" name="Rectangle 2">
            <a:extLst>
              <a:ext uri="{FF2B5EF4-FFF2-40B4-BE49-F238E27FC236}">
                <a16:creationId xmlns:a16="http://schemas.microsoft.com/office/drawing/2014/main" id="{8046BE17-046D-45B0-B4AD-7AC24ED18BFF}"/>
              </a:ext>
            </a:extLst>
          </p:cNvPr>
          <p:cNvSpPr/>
          <p:nvPr/>
        </p:nvSpPr>
        <p:spPr>
          <a:xfrm>
            <a:off x="4869091" y="1551953"/>
            <a:ext cx="6844824" cy="611422"/>
          </a:xfrm>
          <a:prstGeom prst="rect">
            <a:avLst/>
          </a:prstGeom>
          <a:solidFill>
            <a:srgbClr val="DCC2BC"/>
          </a:solidFill>
          <a:ln>
            <a:solidFill>
              <a:srgbClr val="DCC2BC"/>
            </a:solidFill>
          </a:ln>
          <a:effectLst>
            <a:outerShdw blurRad="50800" dist="381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E3C1B"/>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70E82DE-BF04-419F-AC75-5DD09330D215}"/>
              </a:ext>
            </a:extLst>
          </p:cNvPr>
          <p:cNvSpPr/>
          <p:nvPr/>
        </p:nvSpPr>
        <p:spPr>
          <a:xfrm>
            <a:off x="4886202" y="1677106"/>
            <a:ext cx="6844824" cy="44627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US" sz="2300" b="1" dirty="0">
                <a:solidFill>
                  <a:srgbClr val="7E3C1B"/>
                </a:solidFill>
                <a:latin typeface="Arial" panose="020B0604020202020204" pitchFamily="34" charset="0"/>
                <a:cs typeface="Arial" panose="020B0604020202020204" pitchFamily="34" charset="0"/>
              </a:rPr>
              <a:t>Windfall Elimination Provision</a:t>
            </a:r>
          </a:p>
        </p:txBody>
      </p:sp>
      <p:grpSp>
        <p:nvGrpSpPr>
          <p:cNvPr id="5" name="Group 4">
            <a:extLst>
              <a:ext uri="{FF2B5EF4-FFF2-40B4-BE49-F238E27FC236}">
                <a16:creationId xmlns:a16="http://schemas.microsoft.com/office/drawing/2014/main" id="{A92B5464-55E6-924D-8C26-2760A2943B33}"/>
              </a:ext>
            </a:extLst>
          </p:cNvPr>
          <p:cNvGrpSpPr/>
          <p:nvPr/>
        </p:nvGrpSpPr>
        <p:grpSpPr>
          <a:xfrm>
            <a:off x="4765482" y="4040889"/>
            <a:ext cx="6948433" cy="2043115"/>
            <a:chOff x="4990030" y="4662020"/>
            <a:chExt cx="6948433" cy="2043115"/>
          </a:xfrm>
        </p:grpSpPr>
        <p:sp>
          <p:nvSpPr>
            <p:cNvPr id="9" name="Rectangle 8">
              <a:extLst>
                <a:ext uri="{FF2B5EF4-FFF2-40B4-BE49-F238E27FC236}">
                  <a16:creationId xmlns:a16="http://schemas.microsoft.com/office/drawing/2014/main" id="{D486C0B1-8FBE-4859-9963-12E2611B4DC0}"/>
                </a:ext>
              </a:extLst>
            </p:cNvPr>
            <p:cNvSpPr/>
            <p:nvPr/>
          </p:nvSpPr>
          <p:spPr>
            <a:xfrm>
              <a:off x="5093641" y="5273442"/>
              <a:ext cx="6844822" cy="1431693"/>
            </a:xfrm>
            <a:prstGeom prst="rect">
              <a:avLst/>
            </a:prstGeom>
            <a:solidFill>
              <a:schemeClr val="bg1">
                <a:lumMod val="95000"/>
              </a:schemeClr>
            </a:solidFill>
            <a:ln>
              <a:noFill/>
            </a:ln>
            <a:effectLst>
              <a:outerShdw blurRad="50800" dist="381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algn="ctr" defTabSz="889000" fontAlgn="base">
                <a:spcBef>
                  <a:spcPct val="0"/>
                </a:spcBef>
                <a:spcAft>
                  <a:spcPct val="20000"/>
                </a:spcAft>
                <a:defRPr/>
              </a:pPr>
              <a:r>
                <a:rPr lang="en-US" sz="2400" dirty="0">
                  <a:solidFill>
                    <a:srgbClr val="7E3C1B"/>
                  </a:solidFill>
                  <a:latin typeface="Arial" panose="020B0604020202020204" pitchFamily="34" charset="0"/>
                  <a:ea typeface="ＭＳ Ｐゴシック"/>
                  <a:cs typeface="Arial" panose="020B0604020202020204" pitchFamily="34" charset="0"/>
                </a:rPr>
                <a:t>Reduces and may eliminate your spousal, </a:t>
              </a:r>
            </a:p>
            <a:p>
              <a:pPr marL="0" lvl="1" algn="ctr" defTabSz="889000" fontAlgn="base">
                <a:spcBef>
                  <a:spcPct val="0"/>
                </a:spcBef>
                <a:spcAft>
                  <a:spcPct val="20000"/>
                </a:spcAft>
                <a:defRPr/>
              </a:pPr>
              <a:r>
                <a:rPr lang="en-US" sz="2400" dirty="0">
                  <a:solidFill>
                    <a:srgbClr val="7E3C1B"/>
                  </a:solidFill>
                  <a:latin typeface="Arial" panose="020B0604020202020204" pitchFamily="34" charset="0"/>
                  <a:ea typeface="ＭＳ Ｐゴシック"/>
                  <a:cs typeface="Arial" panose="020B0604020202020204" pitchFamily="34" charset="0"/>
                </a:rPr>
                <a:t>widow or widower Social Security benefit.</a:t>
              </a:r>
              <a:endParaRPr kumimoji="0" lang="en-US" sz="2400" b="0" i="0" u="none" strike="noStrike" kern="1200" cap="none" spc="0" normalizeH="0" baseline="0" noProof="0" dirty="0">
                <a:ln>
                  <a:noFill/>
                </a:ln>
                <a:solidFill>
                  <a:srgbClr val="7E3C1B"/>
                </a:solidFill>
                <a:effectLst/>
                <a:uLnTx/>
                <a:uFillTx/>
                <a:latin typeface="Arial" panose="020B0604020202020204" pitchFamily="34" charset="0"/>
                <a:ea typeface="ＭＳ Ｐゴシック"/>
                <a:cs typeface="Arial" panose="020B0604020202020204" pitchFamily="34" charset="0"/>
              </a:endParaRPr>
            </a:p>
          </p:txBody>
        </p:sp>
        <p:sp>
          <p:nvSpPr>
            <p:cNvPr id="10" name="Rectangle 9">
              <a:extLst>
                <a:ext uri="{FF2B5EF4-FFF2-40B4-BE49-F238E27FC236}">
                  <a16:creationId xmlns:a16="http://schemas.microsoft.com/office/drawing/2014/main" id="{A12028AA-AA3E-4F92-8F96-23CFF0628125}"/>
                </a:ext>
              </a:extLst>
            </p:cNvPr>
            <p:cNvSpPr/>
            <p:nvPr/>
          </p:nvSpPr>
          <p:spPr>
            <a:xfrm>
              <a:off x="5093641" y="4662020"/>
              <a:ext cx="6844822" cy="611422"/>
            </a:xfrm>
            <a:prstGeom prst="rect">
              <a:avLst/>
            </a:prstGeom>
            <a:solidFill>
              <a:srgbClr val="DCC2BC"/>
            </a:solidFill>
            <a:ln>
              <a:solidFill>
                <a:srgbClr val="DCC2BC"/>
              </a:solidFill>
            </a:ln>
            <a:effectLst>
              <a:outerShdw blurRad="50800" dist="381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01350AA-D1A1-4A0E-A565-2EA0CDF09049}"/>
                </a:ext>
              </a:extLst>
            </p:cNvPr>
            <p:cNvSpPr/>
            <p:nvPr/>
          </p:nvSpPr>
          <p:spPr>
            <a:xfrm>
              <a:off x="4990030" y="4740113"/>
              <a:ext cx="6844825" cy="44627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US" sz="2300" b="1" dirty="0">
                  <a:solidFill>
                    <a:srgbClr val="7E3C1B"/>
                  </a:solidFill>
                  <a:latin typeface="Arial" panose="020B0604020202020204" pitchFamily="34" charset="0"/>
                  <a:cs typeface="Arial" panose="020B0604020202020204" pitchFamily="34" charset="0"/>
                </a:rPr>
                <a:t>Government </a:t>
              </a:r>
              <a:r>
                <a:rPr lang="en-US" sz="2300" b="1">
                  <a:solidFill>
                    <a:srgbClr val="7E3C1B"/>
                  </a:solidFill>
                  <a:latin typeface="Arial" panose="020B0604020202020204" pitchFamily="34" charset="0"/>
                  <a:cs typeface="Arial" panose="020B0604020202020204" pitchFamily="34" charset="0"/>
                </a:rPr>
                <a:t>Pension Offset</a:t>
              </a:r>
              <a:endParaRPr lang="en-US" sz="2300" b="1" dirty="0">
                <a:solidFill>
                  <a:srgbClr val="7E3C1B"/>
                </a:solidFill>
                <a:latin typeface="Arial" panose="020B0604020202020204" pitchFamily="34" charset="0"/>
                <a:cs typeface="Arial" panose="020B0604020202020204" pitchFamily="34" charset="0"/>
              </a:endParaRPr>
            </a:p>
          </p:txBody>
        </p:sp>
      </p:grpSp>
      <p:sp>
        <p:nvSpPr>
          <p:cNvPr id="6" name="Title 1">
            <a:extLst>
              <a:ext uri="{FF2B5EF4-FFF2-40B4-BE49-F238E27FC236}">
                <a16:creationId xmlns:a16="http://schemas.microsoft.com/office/drawing/2014/main" id="{B91243D8-1618-6F40-9A3A-F3BDE5B06F15}"/>
              </a:ext>
            </a:extLst>
          </p:cNvPr>
          <p:cNvSpPr>
            <a:spLocks noGrp="1"/>
          </p:cNvSpPr>
          <p:nvPr/>
        </p:nvSpPr>
        <p:spPr>
          <a:xfrm>
            <a:off x="964958" y="409662"/>
            <a:ext cx="10515600" cy="7325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Social Security, CalSTRS and You</a:t>
            </a:r>
            <a:endParaRPr lang="en-US" sz="3800" dirty="0"/>
          </a:p>
        </p:txBody>
      </p:sp>
      <p:sp>
        <p:nvSpPr>
          <p:cNvPr id="8" name="TextBox 13">
            <a:extLst>
              <a:ext uri="{FF2B5EF4-FFF2-40B4-BE49-F238E27FC236}">
                <a16:creationId xmlns:a16="http://schemas.microsoft.com/office/drawing/2014/main" id="{391989AB-8370-47D5-9A29-0DC006126E78}"/>
              </a:ext>
            </a:extLst>
          </p:cNvPr>
          <p:cNvSpPr txBox="1"/>
          <p:nvPr/>
        </p:nvSpPr>
        <p:spPr>
          <a:xfrm>
            <a:off x="5007695" y="6254548"/>
            <a:ext cx="6729150"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Wingdings"/>
              </a:rPr>
              <a:t> Contact the Social Security Administration for more information.</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2" name="Picture 2">
            <a:extLst>
              <a:ext uri="{FF2B5EF4-FFF2-40B4-BE49-F238E27FC236}">
                <a16:creationId xmlns:a16="http://schemas.microsoft.com/office/drawing/2014/main" id="{F513731F-3898-BC93-2C31-61702FF29B37}"/>
              </a:ext>
            </a:extLst>
          </p:cNvPr>
          <p:cNvPicPr>
            <a:picLocks noChangeAspect="1" noChangeArrowheads="1"/>
          </p:cNvPicPr>
          <p:nvPr/>
        </p:nvPicPr>
        <p:blipFill>
          <a:blip r:embed="rId4"/>
          <a:srcRect/>
          <a:stretch/>
        </p:blipFill>
        <p:spPr bwMode="auto">
          <a:xfrm>
            <a:off x="527250" y="1382096"/>
            <a:ext cx="3864619" cy="502859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44339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2F28D198-D67F-4C6E-9C72-D3925C444F35}"/>
              </a:ext>
            </a:extLst>
          </p:cNvPr>
          <p:cNvSpPr txBox="1">
            <a:spLocks/>
          </p:cNvSpPr>
          <p:nvPr/>
        </p:nvSpPr>
        <p:spPr>
          <a:xfrm>
            <a:off x="948652" y="475732"/>
            <a:ext cx="10515600" cy="618631"/>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Do Social Security offsets apply?</a:t>
            </a:r>
          </a:p>
        </p:txBody>
      </p:sp>
      <p:sp>
        <p:nvSpPr>
          <p:cNvPr id="2" name="TextBox 1">
            <a:extLst>
              <a:ext uri="{FF2B5EF4-FFF2-40B4-BE49-F238E27FC236}">
                <a16:creationId xmlns:a16="http://schemas.microsoft.com/office/drawing/2014/main" id="{D235B985-C967-4BF9-A863-9E9BAC0AF3D7}"/>
              </a:ext>
            </a:extLst>
          </p:cNvPr>
          <p:cNvSpPr txBox="1"/>
          <p:nvPr/>
        </p:nvSpPr>
        <p:spPr>
          <a:xfrm>
            <a:off x="0" y="6389264"/>
            <a:ext cx="12156789" cy="369332"/>
          </a:xfrm>
          <a:prstGeom prst="rect">
            <a:avLst/>
          </a:prstGeom>
          <a:noFill/>
        </p:spPr>
        <p:txBody>
          <a:bodyPr wrap="square" rtlCol="0">
            <a:spAutoFit/>
          </a:bodyPr>
          <a:lstStyle/>
          <a:p>
            <a:pPr algn="ctr"/>
            <a:r>
              <a:rPr lang="en-US" dirty="0">
                <a:solidFill>
                  <a:schemeClr val="bg1"/>
                </a:solidFill>
              </a:rPr>
              <a:t>Contact Social Security for information regarding offsets pertaining to your specific situation.</a:t>
            </a:r>
          </a:p>
        </p:txBody>
      </p:sp>
      <p:sp>
        <p:nvSpPr>
          <p:cNvPr id="28" name="Rectangle 27">
            <a:extLst>
              <a:ext uri="{FF2B5EF4-FFF2-40B4-BE49-F238E27FC236}">
                <a16:creationId xmlns:a16="http://schemas.microsoft.com/office/drawing/2014/main" id="{41D33F0C-0543-4A9F-B6EF-A7B45794C6AA}"/>
              </a:ext>
            </a:extLst>
          </p:cNvPr>
          <p:cNvSpPr/>
          <p:nvPr/>
        </p:nvSpPr>
        <p:spPr>
          <a:xfrm>
            <a:off x="3142204" y="1738080"/>
            <a:ext cx="64008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a:defRPr/>
            </a:pPr>
            <a:r>
              <a:rPr lang="en-US" sz="2400" dirty="0">
                <a:solidFill>
                  <a:srgbClr val="7E3C1B"/>
                </a:solidFill>
                <a:latin typeface="Arial" panose="020B0604020202020204" pitchFamily="34" charset="0"/>
                <a:cs typeface="Arial" panose="020B0604020202020204" pitchFamily="34" charset="0"/>
              </a:rPr>
              <a:t>Defined Benefit account</a:t>
            </a:r>
          </a:p>
        </p:txBody>
      </p:sp>
      <p:grpSp>
        <p:nvGrpSpPr>
          <p:cNvPr id="34" name="Group 33">
            <a:extLst>
              <a:ext uri="{FF2B5EF4-FFF2-40B4-BE49-F238E27FC236}">
                <a16:creationId xmlns:a16="http://schemas.microsoft.com/office/drawing/2014/main" id="{F181C11F-D43B-47AE-87A8-617319EBE7A1}"/>
              </a:ext>
            </a:extLst>
          </p:cNvPr>
          <p:cNvGrpSpPr/>
          <p:nvPr/>
        </p:nvGrpSpPr>
        <p:grpSpPr>
          <a:xfrm rot="16200000">
            <a:off x="2720061" y="1818005"/>
            <a:ext cx="632195" cy="774322"/>
            <a:chOff x="937638" y="1607117"/>
            <a:chExt cx="4910257" cy="1363851"/>
          </a:xfrm>
          <a:solidFill>
            <a:srgbClr val="A04E22"/>
          </a:solidFill>
        </p:grpSpPr>
        <p:sp>
          <p:nvSpPr>
            <p:cNvPr id="41" name="Arrow: Pentagon 16">
              <a:extLst>
                <a:ext uri="{FF2B5EF4-FFF2-40B4-BE49-F238E27FC236}">
                  <a16:creationId xmlns:a16="http://schemas.microsoft.com/office/drawing/2014/main" id="{8339EF0E-3789-489C-A78F-6EB33D99EC8D}"/>
                </a:ext>
              </a:extLst>
            </p:cNvPr>
            <p:cNvSpPr/>
            <p:nvPr/>
          </p:nvSpPr>
          <p:spPr>
            <a:xfrm rot="5400000">
              <a:off x="3025471" y="148544"/>
              <a:ext cx="888173" cy="4756675"/>
            </a:xfrm>
            <a:prstGeom prst="homePlate">
              <a:avLst/>
            </a:prstGeom>
            <a:grpFill/>
            <a:ln w="28575">
              <a:solidFill>
                <a:srgbClr val="A04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A334E76C-78CF-45B7-996D-A8833D4C0B69}"/>
                </a:ext>
              </a:extLst>
            </p:cNvPr>
            <p:cNvSpPr/>
            <p:nvPr/>
          </p:nvSpPr>
          <p:spPr>
            <a:xfrm>
              <a:off x="937638" y="1607117"/>
              <a:ext cx="4792649" cy="44627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grpSp>
      <p:sp>
        <p:nvSpPr>
          <p:cNvPr id="49" name="Rectangle 48">
            <a:extLst>
              <a:ext uri="{FF2B5EF4-FFF2-40B4-BE49-F238E27FC236}">
                <a16:creationId xmlns:a16="http://schemas.microsoft.com/office/drawing/2014/main" id="{1DFC857E-4A13-4832-84CA-6AD96B9BDE22}"/>
              </a:ext>
            </a:extLst>
          </p:cNvPr>
          <p:cNvSpPr/>
          <p:nvPr/>
        </p:nvSpPr>
        <p:spPr>
          <a:xfrm>
            <a:off x="3142202" y="2961886"/>
            <a:ext cx="64008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a:defRPr/>
            </a:pPr>
            <a:r>
              <a:rPr lang="en-US" sz="2400" dirty="0">
                <a:solidFill>
                  <a:srgbClr val="7E3C1B"/>
                </a:solidFill>
                <a:latin typeface="Arial" panose="020B0604020202020204" pitchFamily="34" charset="0"/>
                <a:cs typeface="Arial" panose="020B0604020202020204" pitchFamily="34" charset="0"/>
              </a:rPr>
              <a:t>Cash Balance account</a:t>
            </a:r>
          </a:p>
        </p:txBody>
      </p:sp>
      <p:grpSp>
        <p:nvGrpSpPr>
          <p:cNvPr id="50" name="Group 49">
            <a:extLst>
              <a:ext uri="{FF2B5EF4-FFF2-40B4-BE49-F238E27FC236}">
                <a16:creationId xmlns:a16="http://schemas.microsoft.com/office/drawing/2014/main" id="{ABB0176F-A86A-4C81-BBB3-70FF380A4668}"/>
              </a:ext>
            </a:extLst>
          </p:cNvPr>
          <p:cNvGrpSpPr/>
          <p:nvPr/>
        </p:nvGrpSpPr>
        <p:grpSpPr>
          <a:xfrm rot="16200000">
            <a:off x="2711715" y="3050157"/>
            <a:ext cx="632195" cy="757629"/>
            <a:chOff x="937638" y="1607117"/>
            <a:chExt cx="4910257" cy="1334450"/>
          </a:xfrm>
          <a:solidFill>
            <a:srgbClr val="A04E22"/>
          </a:solidFill>
        </p:grpSpPr>
        <p:sp>
          <p:nvSpPr>
            <p:cNvPr id="51" name="Arrow: Pentagon 16">
              <a:extLst>
                <a:ext uri="{FF2B5EF4-FFF2-40B4-BE49-F238E27FC236}">
                  <a16:creationId xmlns:a16="http://schemas.microsoft.com/office/drawing/2014/main" id="{8F68375B-4F99-429A-8967-407CBC56DCE6}"/>
                </a:ext>
              </a:extLst>
            </p:cNvPr>
            <p:cNvSpPr/>
            <p:nvPr/>
          </p:nvSpPr>
          <p:spPr>
            <a:xfrm rot="5400000">
              <a:off x="3025471" y="119143"/>
              <a:ext cx="888173" cy="4756675"/>
            </a:xfrm>
            <a:prstGeom prst="homePlate">
              <a:avLst/>
            </a:prstGeom>
            <a:grpFill/>
            <a:ln w="28575">
              <a:solidFill>
                <a:srgbClr val="A04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2F46CED1-143E-43EA-A5B6-1834EAC376A2}"/>
                </a:ext>
              </a:extLst>
            </p:cNvPr>
            <p:cNvSpPr/>
            <p:nvPr/>
          </p:nvSpPr>
          <p:spPr>
            <a:xfrm>
              <a:off x="937638" y="1607117"/>
              <a:ext cx="4792649" cy="44627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grpSp>
      <p:sp>
        <p:nvSpPr>
          <p:cNvPr id="54" name="Rectangle 53">
            <a:extLst>
              <a:ext uri="{FF2B5EF4-FFF2-40B4-BE49-F238E27FC236}">
                <a16:creationId xmlns:a16="http://schemas.microsoft.com/office/drawing/2014/main" id="{6F31DAC0-F712-40BF-9EEF-AD924114DBB9}"/>
              </a:ext>
            </a:extLst>
          </p:cNvPr>
          <p:cNvSpPr/>
          <p:nvPr/>
        </p:nvSpPr>
        <p:spPr>
          <a:xfrm>
            <a:off x="3142203" y="4185692"/>
            <a:ext cx="64008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a:defRPr/>
            </a:pPr>
            <a:r>
              <a:rPr lang="en-US" sz="2400" dirty="0">
                <a:solidFill>
                  <a:srgbClr val="7E3C1B"/>
                </a:solidFill>
                <a:latin typeface="Arial" panose="020B0604020202020204" pitchFamily="34" charset="0"/>
                <a:cs typeface="Arial" panose="020B0604020202020204" pitchFamily="34" charset="0"/>
              </a:rPr>
              <a:t>Consolidated account</a:t>
            </a:r>
          </a:p>
        </p:txBody>
      </p:sp>
      <p:grpSp>
        <p:nvGrpSpPr>
          <p:cNvPr id="55" name="Group 54">
            <a:extLst>
              <a:ext uri="{FF2B5EF4-FFF2-40B4-BE49-F238E27FC236}">
                <a16:creationId xmlns:a16="http://schemas.microsoft.com/office/drawing/2014/main" id="{2C9AC56A-505C-472E-B84B-562173A7429D}"/>
              </a:ext>
            </a:extLst>
          </p:cNvPr>
          <p:cNvGrpSpPr/>
          <p:nvPr/>
        </p:nvGrpSpPr>
        <p:grpSpPr>
          <a:xfrm rot="16200000">
            <a:off x="2720061" y="4265617"/>
            <a:ext cx="632195" cy="774323"/>
            <a:chOff x="937638" y="1607117"/>
            <a:chExt cx="4910257" cy="1363853"/>
          </a:xfrm>
          <a:solidFill>
            <a:srgbClr val="A04E22"/>
          </a:solidFill>
        </p:grpSpPr>
        <p:sp>
          <p:nvSpPr>
            <p:cNvPr id="56" name="Arrow: Pentagon 16">
              <a:extLst>
                <a:ext uri="{FF2B5EF4-FFF2-40B4-BE49-F238E27FC236}">
                  <a16:creationId xmlns:a16="http://schemas.microsoft.com/office/drawing/2014/main" id="{4C283C74-A715-4C6D-8263-FD4B721896E5}"/>
                </a:ext>
              </a:extLst>
            </p:cNvPr>
            <p:cNvSpPr/>
            <p:nvPr/>
          </p:nvSpPr>
          <p:spPr>
            <a:xfrm rot="5400000">
              <a:off x="3025471" y="148546"/>
              <a:ext cx="888173" cy="4756675"/>
            </a:xfrm>
            <a:prstGeom prst="homePlate">
              <a:avLst/>
            </a:prstGeom>
            <a:grpFill/>
            <a:ln w="28575">
              <a:solidFill>
                <a:srgbClr val="A04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14DD9523-0287-4247-8738-3A9CD2A32DBA}"/>
                </a:ext>
              </a:extLst>
            </p:cNvPr>
            <p:cNvSpPr/>
            <p:nvPr/>
          </p:nvSpPr>
          <p:spPr>
            <a:xfrm>
              <a:off x="937638" y="1607117"/>
              <a:ext cx="4792649" cy="44627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grpSp>
      <p:sp>
        <p:nvSpPr>
          <p:cNvPr id="59" name="Rectangle 58">
            <a:extLst>
              <a:ext uri="{FF2B5EF4-FFF2-40B4-BE49-F238E27FC236}">
                <a16:creationId xmlns:a16="http://schemas.microsoft.com/office/drawing/2014/main" id="{8E95D988-7B5E-4D11-8EE2-9519AEFD0B44}"/>
              </a:ext>
            </a:extLst>
          </p:cNvPr>
          <p:cNvSpPr/>
          <p:nvPr/>
        </p:nvSpPr>
        <p:spPr>
          <a:xfrm>
            <a:off x="3142204" y="5409499"/>
            <a:ext cx="64008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a:defRPr/>
            </a:pPr>
            <a:r>
              <a:rPr lang="en-US" sz="2400" dirty="0">
                <a:solidFill>
                  <a:srgbClr val="7E3C1B"/>
                </a:solidFill>
                <a:latin typeface="Arial" panose="020B0604020202020204" pitchFamily="34" charset="0"/>
                <a:cs typeface="Arial" panose="020B0604020202020204" pitchFamily="34" charset="0"/>
              </a:rPr>
              <a:t>Refunded account</a:t>
            </a:r>
          </a:p>
        </p:txBody>
      </p:sp>
      <p:grpSp>
        <p:nvGrpSpPr>
          <p:cNvPr id="60" name="Group 59">
            <a:extLst>
              <a:ext uri="{FF2B5EF4-FFF2-40B4-BE49-F238E27FC236}">
                <a16:creationId xmlns:a16="http://schemas.microsoft.com/office/drawing/2014/main" id="{EFFCF170-5CB3-451C-95C3-7EA7E95B671C}"/>
              </a:ext>
            </a:extLst>
          </p:cNvPr>
          <p:cNvGrpSpPr/>
          <p:nvPr/>
        </p:nvGrpSpPr>
        <p:grpSpPr>
          <a:xfrm rot="16200000">
            <a:off x="2719044" y="5488408"/>
            <a:ext cx="634228" cy="774323"/>
            <a:chOff x="937638" y="1607117"/>
            <a:chExt cx="4926047" cy="1363853"/>
          </a:xfrm>
          <a:solidFill>
            <a:srgbClr val="A04E22"/>
          </a:solidFill>
        </p:grpSpPr>
        <p:sp>
          <p:nvSpPr>
            <p:cNvPr id="61" name="Arrow: Pentagon 16">
              <a:extLst>
                <a:ext uri="{FF2B5EF4-FFF2-40B4-BE49-F238E27FC236}">
                  <a16:creationId xmlns:a16="http://schemas.microsoft.com/office/drawing/2014/main" id="{05A00DC2-92D3-48B5-9EB9-C42B3183C6F3}"/>
                </a:ext>
              </a:extLst>
            </p:cNvPr>
            <p:cNvSpPr/>
            <p:nvPr/>
          </p:nvSpPr>
          <p:spPr>
            <a:xfrm rot="5400000">
              <a:off x="3041261" y="148546"/>
              <a:ext cx="888173" cy="4756675"/>
            </a:xfrm>
            <a:prstGeom prst="homePlate">
              <a:avLst/>
            </a:prstGeom>
            <a:grpFill/>
            <a:ln w="28575">
              <a:solidFill>
                <a:srgbClr val="A04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4F10A8C2-2B8C-4BD6-84C5-72A7B70E03FB}"/>
                </a:ext>
              </a:extLst>
            </p:cNvPr>
            <p:cNvSpPr/>
            <p:nvPr/>
          </p:nvSpPr>
          <p:spPr>
            <a:xfrm>
              <a:off x="937638" y="1607117"/>
              <a:ext cx="4792649" cy="44627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145195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left)">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wipe(left)">
                                      <p:cBhvr>
                                        <p:cTn id="17" dur="5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wipe(left)">
                                      <p:cBhvr>
                                        <p:cTn id="2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9" grpId="0" animBg="1"/>
      <p:bldP spid="54" grpId="0" animBg="1"/>
      <p:bldP spid="5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7">
            <a:extLst>
              <a:ext uri="{FF2B5EF4-FFF2-40B4-BE49-F238E27FC236}">
                <a16:creationId xmlns:a16="http://schemas.microsoft.com/office/drawing/2014/main" id="{98A661B2-AC06-47DB-A30B-D98D196CB4E0}"/>
              </a:ext>
            </a:extLst>
          </p:cNvPr>
          <p:cNvSpPr>
            <a:spLocks noGrp="1"/>
          </p:cNvSpPr>
          <p:nvPr>
            <p:ph type="title" idx="4294967295"/>
          </p:nvPr>
        </p:nvSpPr>
        <p:spPr>
          <a:xfrm>
            <a:off x="948199" y="466431"/>
            <a:ext cx="11152908" cy="617537"/>
          </a:xfrm>
          <a:prstGeom prst="rect">
            <a:avLst/>
          </a:prstGeom>
        </p:spPr>
        <p:txBody>
          <a:bodyPr wrap="square">
            <a:spAutoFit/>
          </a:bodyPr>
          <a:lstStyle/>
          <a:p>
            <a:r>
              <a:rPr lang="en-US" sz="3800" b="1" dirty="0">
                <a:solidFill>
                  <a:srgbClr val="70330A"/>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Eligible Cash Balance Benefit service</a:t>
            </a:r>
          </a:p>
        </p:txBody>
      </p:sp>
      <p:sp>
        <p:nvSpPr>
          <p:cNvPr id="28" name="Rectangle 27">
            <a:extLst>
              <a:ext uri="{FF2B5EF4-FFF2-40B4-BE49-F238E27FC236}">
                <a16:creationId xmlns:a16="http://schemas.microsoft.com/office/drawing/2014/main" id="{7E2D742A-E78F-404C-88E7-F46EAAF92401}"/>
              </a:ext>
            </a:extLst>
          </p:cNvPr>
          <p:cNvSpPr/>
          <p:nvPr/>
        </p:nvSpPr>
        <p:spPr>
          <a:xfrm>
            <a:off x="1481180" y="1733613"/>
            <a:ext cx="9446367"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a:defRPr/>
            </a:pPr>
            <a:r>
              <a:rPr lang="en-US" sz="2400" dirty="0">
                <a:solidFill>
                  <a:srgbClr val="7E3C1B"/>
                </a:solidFill>
                <a:latin typeface="Arial" panose="020B0604020202020204" pitchFamily="34" charset="0"/>
                <a:cs typeface="Arial" panose="020B0604020202020204" pitchFamily="34" charset="0"/>
              </a:rPr>
              <a:t>Service covered under the Cash Balance Benefit Program is eligible</a:t>
            </a:r>
          </a:p>
        </p:txBody>
      </p:sp>
      <p:grpSp>
        <p:nvGrpSpPr>
          <p:cNvPr id="29" name="Group 28">
            <a:extLst>
              <a:ext uri="{FF2B5EF4-FFF2-40B4-BE49-F238E27FC236}">
                <a16:creationId xmlns:a16="http://schemas.microsoft.com/office/drawing/2014/main" id="{F9BAA64F-71C5-43E9-A03D-1332B9B6401C}"/>
              </a:ext>
            </a:extLst>
          </p:cNvPr>
          <p:cNvGrpSpPr/>
          <p:nvPr/>
        </p:nvGrpSpPr>
        <p:grpSpPr>
          <a:xfrm rot="16200000">
            <a:off x="1059630" y="1815704"/>
            <a:ext cx="632195" cy="769991"/>
            <a:chOff x="937638" y="1607117"/>
            <a:chExt cx="4910257" cy="1363851"/>
          </a:xfrm>
          <a:solidFill>
            <a:srgbClr val="A04E22"/>
          </a:solidFill>
        </p:grpSpPr>
        <p:sp>
          <p:nvSpPr>
            <p:cNvPr id="30" name="Arrow: Pentagon 16">
              <a:extLst>
                <a:ext uri="{FF2B5EF4-FFF2-40B4-BE49-F238E27FC236}">
                  <a16:creationId xmlns:a16="http://schemas.microsoft.com/office/drawing/2014/main" id="{67206AAD-083D-4F59-8A61-9B34178548BF}"/>
                </a:ext>
              </a:extLst>
            </p:cNvPr>
            <p:cNvSpPr/>
            <p:nvPr/>
          </p:nvSpPr>
          <p:spPr>
            <a:xfrm rot="5400000">
              <a:off x="3025471" y="148544"/>
              <a:ext cx="888173" cy="4756675"/>
            </a:xfrm>
            <a:prstGeom prst="homePlate">
              <a:avLst/>
            </a:prstGeom>
            <a:grpFill/>
            <a:ln w="28575">
              <a:solidFill>
                <a:srgbClr val="A04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CE9EF752-3324-4936-B816-10C4698179F9}"/>
                </a:ext>
              </a:extLst>
            </p:cNvPr>
            <p:cNvSpPr/>
            <p:nvPr/>
          </p:nvSpPr>
          <p:spPr>
            <a:xfrm>
              <a:off x="937638" y="1607117"/>
              <a:ext cx="4792649" cy="44627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grpSp>
      <p:sp>
        <p:nvSpPr>
          <p:cNvPr id="34" name="Rectangle 33">
            <a:extLst>
              <a:ext uri="{FF2B5EF4-FFF2-40B4-BE49-F238E27FC236}">
                <a16:creationId xmlns:a16="http://schemas.microsoft.com/office/drawing/2014/main" id="{BB57527C-58C6-443B-B039-A6C016080B72}"/>
              </a:ext>
            </a:extLst>
          </p:cNvPr>
          <p:cNvSpPr/>
          <p:nvPr/>
        </p:nvSpPr>
        <p:spPr>
          <a:xfrm>
            <a:off x="1481180" y="3025603"/>
            <a:ext cx="9446367"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a:defRPr/>
            </a:pPr>
            <a:r>
              <a:rPr lang="en-US" sz="2400" dirty="0">
                <a:solidFill>
                  <a:srgbClr val="7E3C1B"/>
                </a:solidFill>
                <a:latin typeface="Arial" panose="020B0604020202020204" pitchFamily="34" charset="0"/>
                <a:cs typeface="Arial" panose="020B0604020202020204" pitchFamily="34" charset="0"/>
              </a:rPr>
              <a:t>Overtime service is not eligible</a:t>
            </a:r>
          </a:p>
        </p:txBody>
      </p:sp>
      <p:grpSp>
        <p:nvGrpSpPr>
          <p:cNvPr id="35" name="Group 34">
            <a:extLst>
              <a:ext uri="{FF2B5EF4-FFF2-40B4-BE49-F238E27FC236}">
                <a16:creationId xmlns:a16="http://schemas.microsoft.com/office/drawing/2014/main" id="{4128FC65-5238-4324-BF0D-C3C2500B6998}"/>
              </a:ext>
            </a:extLst>
          </p:cNvPr>
          <p:cNvGrpSpPr/>
          <p:nvPr/>
        </p:nvGrpSpPr>
        <p:grpSpPr>
          <a:xfrm rot="16200000">
            <a:off x="1051332" y="3115993"/>
            <a:ext cx="632195" cy="753392"/>
            <a:chOff x="937638" y="1607117"/>
            <a:chExt cx="4910257" cy="1334450"/>
          </a:xfrm>
          <a:solidFill>
            <a:srgbClr val="A04E22"/>
          </a:solidFill>
        </p:grpSpPr>
        <p:sp>
          <p:nvSpPr>
            <p:cNvPr id="37" name="Arrow: Pentagon 16">
              <a:extLst>
                <a:ext uri="{FF2B5EF4-FFF2-40B4-BE49-F238E27FC236}">
                  <a16:creationId xmlns:a16="http://schemas.microsoft.com/office/drawing/2014/main" id="{C8A91E84-F42E-4AF0-BB77-D1136652225D}"/>
                </a:ext>
              </a:extLst>
            </p:cNvPr>
            <p:cNvSpPr/>
            <p:nvPr/>
          </p:nvSpPr>
          <p:spPr>
            <a:xfrm rot="5400000">
              <a:off x="3025471" y="119143"/>
              <a:ext cx="888173" cy="4756675"/>
            </a:xfrm>
            <a:prstGeom prst="homePlate">
              <a:avLst/>
            </a:prstGeom>
            <a:grpFill/>
            <a:ln w="28575">
              <a:solidFill>
                <a:srgbClr val="A04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79D22F79-8CDF-40E6-9559-8E37B84A8F1E}"/>
                </a:ext>
              </a:extLst>
            </p:cNvPr>
            <p:cNvSpPr/>
            <p:nvPr/>
          </p:nvSpPr>
          <p:spPr>
            <a:xfrm>
              <a:off x="937638" y="1607117"/>
              <a:ext cx="4792649" cy="44627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grpSp>
      <p:sp>
        <p:nvSpPr>
          <p:cNvPr id="41" name="Rectangle 40">
            <a:extLst>
              <a:ext uri="{FF2B5EF4-FFF2-40B4-BE49-F238E27FC236}">
                <a16:creationId xmlns:a16="http://schemas.microsoft.com/office/drawing/2014/main" id="{ADF8F16B-0681-4DD2-BC0E-C86AF76B028A}"/>
              </a:ext>
            </a:extLst>
          </p:cNvPr>
          <p:cNvSpPr/>
          <p:nvPr/>
        </p:nvSpPr>
        <p:spPr>
          <a:xfrm>
            <a:off x="1481179" y="4317593"/>
            <a:ext cx="9446367"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a:defRPr/>
            </a:pPr>
            <a:r>
              <a:rPr lang="en-US" sz="2400" dirty="0">
                <a:solidFill>
                  <a:srgbClr val="7E3C1B"/>
                </a:solidFill>
                <a:latin typeface="Arial" panose="020B0604020202020204" pitchFamily="34" charset="0"/>
                <a:cs typeface="Arial" panose="020B0604020202020204" pitchFamily="34" charset="0"/>
              </a:rPr>
              <a:t>Rollover funds cannot be turned into service credit</a:t>
            </a:r>
          </a:p>
        </p:txBody>
      </p:sp>
      <p:grpSp>
        <p:nvGrpSpPr>
          <p:cNvPr id="42" name="Group 41">
            <a:extLst>
              <a:ext uri="{FF2B5EF4-FFF2-40B4-BE49-F238E27FC236}">
                <a16:creationId xmlns:a16="http://schemas.microsoft.com/office/drawing/2014/main" id="{D85AB5CC-195C-48CC-8965-377A7E377455}"/>
              </a:ext>
            </a:extLst>
          </p:cNvPr>
          <p:cNvGrpSpPr/>
          <p:nvPr/>
        </p:nvGrpSpPr>
        <p:grpSpPr>
          <a:xfrm rot="16200000">
            <a:off x="1059630" y="4399683"/>
            <a:ext cx="632195" cy="769992"/>
            <a:chOff x="937638" y="1607117"/>
            <a:chExt cx="4910257" cy="1363853"/>
          </a:xfrm>
          <a:solidFill>
            <a:srgbClr val="A04E22"/>
          </a:solidFill>
        </p:grpSpPr>
        <p:sp>
          <p:nvSpPr>
            <p:cNvPr id="50" name="Arrow: Pentagon 16">
              <a:extLst>
                <a:ext uri="{FF2B5EF4-FFF2-40B4-BE49-F238E27FC236}">
                  <a16:creationId xmlns:a16="http://schemas.microsoft.com/office/drawing/2014/main" id="{331B8EE5-17E6-438C-9851-DADC3B0F6BED}"/>
                </a:ext>
              </a:extLst>
            </p:cNvPr>
            <p:cNvSpPr/>
            <p:nvPr/>
          </p:nvSpPr>
          <p:spPr>
            <a:xfrm rot="5400000">
              <a:off x="3025471" y="148546"/>
              <a:ext cx="888173" cy="4756675"/>
            </a:xfrm>
            <a:prstGeom prst="homePlate">
              <a:avLst/>
            </a:prstGeom>
            <a:grpFill/>
            <a:ln w="28575">
              <a:solidFill>
                <a:srgbClr val="A04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47E63359-1575-4E85-9184-4A4FA192746A}"/>
                </a:ext>
              </a:extLst>
            </p:cNvPr>
            <p:cNvSpPr/>
            <p:nvPr/>
          </p:nvSpPr>
          <p:spPr>
            <a:xfrm>
              <a:off x="937638" y="1607117"/>
              <a:ext cx="4792649" cy="44627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grpSp>
      <p:sp>
        <p:nvSpPr>
          <p:cNvPr id="56" name="Rectangle 55">
            <a:extLst>
              <a:ext uri="{FF2B5EF4-FFF2-40B4-BE49-F238E27FC236}">
                <a16:creationId xmlns:a16="http://schemas.microsoft.com/office/drawing/2014/main" id="{E60DD735-FB21-4B86-AC44-D4E8BF579C48}"/>
              </a:ext>
            </a:extLst>
          </p:cNvPr>
          <p:cNvSpPr/>
          <p:nvPr/>
        </p:nvSpPr>
        <p:spPr>
          <a:xfrm>
            <a:off x="1481181" y="5621615"/>
            <a:ext cx="9446366"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a:defRPr/>
            </a:pPr>
            <a:r>
              <a:rPr lang="en-US" sz="2400" dirty="0">
                <a:solidFill>
                  <a:srgbClr val="7E3C1B"/>
                </a:solidFill>
                <a:latin typeface="Arial" panose="020B0604020202020204" pitchFamily="34" charset="0"/>
                <a:cs typeface="Arial" panose="020B0604020202020204" pitchFamily="34" charset="0"/>
              </a:rPr>
              <a:t>All money can be used for purchasing service credit</a:t>
            </a:r>
          </a:p>
        </p:txBody>
      </p:sp>
      <p:grpSp>
        <p:nvGrpSpPr>
          <p:cNvPr id="57" name="Group 56">
            <a:extLst>
              <a:ext uri="{FF2B5EF4-FFF2-40B4-BE49-F238E27FC236}">
                <a16:creationId xmlns:a16="http://schemas.microsoft.com/office/drawing/2014/main" id="{A0A82492-77DF-4347-A40E-2A3FE3A595BC}"/>
              </a:ext>
            </a:extLst>
          </p:cNvPr>
          <p:cNvGrpSpPr/>
          <p:nvPr/>
        </p:nvGrpSpPr>
        <p:grpSpPr>
          <a:xfrm rot="16200000">
            <a:off x="1058614" y="5702689"/>
            <a:ext cx="634228" cy="769992"/>
            <a:chOff x="937638" y="1607117"/>
            <a:chExt cx="4926047" cy="1363853"/>
          </a:xfrm>
          <a:solidFill>
            <a:srgbClr val="A04E22"/>
          </a:solidFill>
        </p:grpSpPr>
        <p:sp>
          <p:nvSpPr>
            <p:cNvPr id="58" name="Arrow: Pentagon 16">
              <a:extLst>
                <a:ext uri="{FF2B5EF4-FFF2-40B4-BE49-F238E27FC236}">
                  <a16:creationId xmlns:a16="http://schemas.microsoft.com/office/drawing/2014/main" id="{0E605F2A-3934-48AC-8769-C37540536501}"/>
                </a:ext>
              </a:extLst>
            </p:cNvPr>
            <p:cNvSpPr/>
            <p:nvPr/>
          </p:nvSpPr>
          <p:spPr>
            <a:xfrm rot="5400000">
              <a:off x="3041261" y="148546"/>
              <a:ext cx="888173" cy="4756675"/>
            </a:xfrm>
            <a:prstGeom prst="homePlate">
              <a:avLst/>
            </a:prstGeom>
            <a:grpFill/>
            <a:ln w="28575">
              <a:solidFill>
                <a:srgbClr val="A04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0AF96754-BE1B-4A79-B4EC-7A0CB5928A17}"/>
                </a:ext>
              </a:extLst>
            </p:cNvPr>
            <p:cNvSpPr/>
            <p:nvPr/>
          </p:nvSpPr>
          <p:spPr>
            <a:xfrm>
              <a:off x="937638" y="1607117"/>
              <a:ext cx="4792649" cy="44627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278644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left)">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wipe(left)">
                                      <p:cBhvr>
                                        <p:cTn id="2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41" grpId="0" animBg="1"/>
      <p:bldP spid="5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7">
            <a:extLst>
              <a:ext uri="{FF2B5EF4-FFF2-40B4-BE49-F238E27FC236}">
                <a16:creationId xmlns:a16="http://schemas.microsoft.com/office/drawing/2014/main" id="{98A661B2-AC06-47DB-A30B-D98D196CB4E0}"/>
              </a:ext>
            </a:extLst>
          </p:cNvPr>
          <p:cNvSpPr>
            <a:spLocks noGrp="1"/>
          </p:cNvSpPr>
          <p:nvPr>
            <p:ph type="title" idx="4294967295"/>
          </p:nvPr>
        </p:nvSpPr>
        <p:spPr>
          <a:xfrm>
            <a:off x="954028" y="456934"/>
            <a:ext cx="11152908" cy="617537"/>
          </a:xfrm>
          <a:prstGeom prst="rect">
            <a:avLst/>
          </a:prstGeom>
        </p:spPr>
        <p:txBody>
          <a:bodyPr wrap="square">
            <a:spAutoFit/>
          </a:bodyPr>
          <a:lstStyle/>
          <a:p>
            <a:r>
              <a:rPr lang="en-US" sz="3800" b="1" dirty="0">
                <a:solidFill>
                  <a:srgbClr val="70330A"/>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Reasons to consolidate</a:t>
            </a:r>
          </a:p>
        </p:txBody>
      </p:sp>
      <p:sp>
        <p:nvSpPr>
          <p:cNvPr id="28" name="Rectangle 27">
            <a:extLst>
              <a:ext uri="{FF2B5EF4-FFF2-40B4-BE49-F238E27FC236}">
                <a16:creationId xmlns:a16="http://schemas.microsoft.com/office/drawing/2014/main" id="{008B164C-BB8E-423C-89FA-5DD5F037CCA1}"/>
              </a:ext>
            </a:extLst>
          </p:cNvPr>
          <p:cNvSpPr/>
          <p:nvPr/>
        </p:nvSpPr>
        <p:spPr>
          <a:xfrm>
            <a:off x="1481180" y="1733610"/>
            <a:ext cx="9446367"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a:defRPr/>
            </a:pPr>
            <a:r>
              <a:rPr lang="en-US" sz="2400" dirty="0">
                <a:solidFill>
                  <a:srgbClr val="7E3C1B"/>
                </a:solidFill>
                <a:latin typeface="Arial" panose="020B0604020202020204" pitchFamily="34" charset="0"/>
                <a:cs typeface="Arial" panose="020B0604020202020204" pitchFamily="34" charset="0"/>
              </a:rPr>
              <a:t>Increase my service credit</a:t>
            </a:r>
          </a:p>
        </p:txBody>
      </p:sp>
      <p:grpSp>
        <p:nvGrpSpPr>
          <p:cNvPr id="29" name="Group 28">
            <a:extLst>
              <a:ext uri="{FF2B5EF4-FFF2-40B4-BE49-F238E27FC236}">
                <a16:creationId xmlns:a16="http://schemas.microsoft.com/office/drawing/2014/main" id="{ACEBD7A4-363A-4EF8-B928-AABBFE3F5707}"/>
              </a:ext>
            </a:extLst>
          </p:cNvPr>
          <p:cNvGrpSpPr/>
          <p:nvPr/>
        </p:nvGrpSpPr>
        <p:grpSpPr>
          <a:xfrm rot="16200000">
            <a:off x="1059630" y="1815701"/>
            <a:ext cx="632195" cy="769991"/>
            <a:chOff x="937638" y="1607117"/>
            <a:chExt cx="4910257" cy="1363851"/>
          </a:xfrm>
          <a:solidFill>
            <a:srgbClr val="A04E22"/>
          </a:solidFill>
        </p:grpSpPr>
        <p:sp>
          <p:nvSpPr>
            <p:cNvPr id="30" name="Arrow: Pentagon 16">
              <a:extLst>
                <a:ext uri="{FF2B5EF4-FFF2-40B4-BE49-F238E27FC236}">
                  <a16:creationId xmlns:a16="http://schemas.microsoft.com/office/drawing/2014/main" id="{E0FB35A5-3852-43D0-947F-54BD306B7DFB}"/>
                </a:ext>
              </a:extLst>
            </p:cNvPr>
            <p:cNvSpPr/>
            <p:nvPr/>
          </p:nvSpPr>
          <p:spPr>
            <a:xfrm rot="5400000">
              <a:off x="3025471" y="148544"/>
              <a:ext cx="888173" cy="4756675"/>
            </a:xfrm>
            <a:prstGeom prst="homePlate">
              <a:avLst/>
            </a:prstGeom>
            <a:grpFill/>
            <a:ln w="28575">
              <a:solidFill>
                <a:srgbClr val="A04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CB540B9F-48F5-4552-8A33-9849E51C42B5}"/>
                </a:ext>
              </a:extLst>
            </p:cNvPr>
            <p:cNvSpPr/>
            <p:nvPr/>
          </p:nvSpPr>
          <p:spPr>
            <a:xfrm>
              <a:off x="937638" y="1607117"/>
              <a:ext cx="4792649" cy="44627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grpSp>
      <p:sp>
        <p:nvSpPr>
          <p:cNvPr id="34" name="Rectangle 33">
            <a:extLst>
              <a:ext uri="{FF2B5EF4-FFF2-40B4-BE49-F238E27FC236}">
                <a16:creationId xmlns:a16="http://schemas.microsoft.com/office/drawing/2014/main" id="{A863E95A-6F1E-4B80-87E7-3D7050DD4DF5}"/>
              </a:ext>
            </a:extLst>
          </p:cNvPr>
          <p:cNvSpPr/>
          <p:nvPr/>
        </p:nvSpPr>
        <p:spPr>
          <a:xfrm>
            <a:off x="1481180" y="3037632"/>
            <a:ext cx="9446367"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a:defRPr/>
            </a:pPr>
            <a:r>
              <a:rPr lang="en-US" sz="2400" dirty="0">
                <a:solidFill>
                  <a:srgbClr val="7E3C1B"/>
                </a:solidFill>
                <a:latin typeface="Arial" panose="020B0604020202020204" pitchFamily="34" charset="0"/>
                <a:cs typeface="Arial" panose="020B0604020202020204" pitchFamily="34" charset="0"/>
              </a:rPr>
              <a:t>Take advantage of concurrent retirement</a:t>
            </a:r>
          </a:p>
        </p:txBody>
      </p:sp>
      <p:grpSp>
        <p:nvGrpSpPr>
          <p:cNvPr id="35" name="Group 34">
            <a:extLst>
              <a:ext uri="{FF2B5EF4-FFF2-40B4-BE49-F238E27FC236}">
                <a16:creationId xmlns:a16="http://schemas.microsoft.com/office/drawing/2014/main" id="{F7F0FF78-AB6E-4376-AAE0-D23424498AC9}"/>
              </a:ext>
            </a:extLst>
          </p:cNvPr>
          <p:cNvGrpSpPr/>
          <p:nvPr/>
        </p:nvGrpSpPr>
        <p:grpSpPr>
          <a:xfrm rot="16200000">
            <a:off x="1051332" y="3128022"/>
            <a:ext cx="632195" cy="753392"/>
            <a:chOff x="937638" y="1607117"/>
            <a:chExt cx="4910257" cy="1334450"/>
          </a:xfrm>
          <a:solidFill>
            <a:srgbClr val="A04E22"/>
          </a:solidFill>
        </p:grpSpPr>
        <p:sp>
          <p:nvSpPr>
            <p:cNvPr id="37" name="Arrow: Pentagon 16">
              <a:extLst>
                <a:ext uri="{FF2B5EF4-FFF2-40B4-BE49-F238E27FC236}">
                  <a16:creationId xmlns:a16="http://schemas.microsoft.com/office/drawing/2014/main" id="{B0E54549-920E-4413-9CC6-61026304AA7F}"/>
                </a:ext>
              </a:extLst>
            </p:cNvPr>
            <p:cNvSpPr/>
            <p:nvPr/>
          </p:nvSpPr>
          <p:spPr>
            <a:xfrm rot="5400000">
              <a:off x="3025471" y="119143"/>
              <a:ext cx="888173" cy="4756675"/>
            </a:xfrm>
            <a:prstGeom prst="homePlate">
              <a:avLst/>
            </a:prstGeom>
            <a:grpFill/>
            <a:ln w="28575">
              <a:solidFill>
                <a:srgbClr val="A04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CE15114E-5D78-4E96-8792-CB722F61DB5E}"/>
                </a:ext>
              </a:extLst>
            </p:cNvPr>
            <p:cNvSpPr/>
            <p:nvPr/>
          </p:nvSpPr>
          <p:spPr>
            <a:xfrm>
              <a:off x="937638" y="1607117"/>
              <a:ext cx="4792649" cy="44627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grpSp>
      <p:sp>
        <p:nvSpPr>
          <p:cNvPr id="41" name="Rectangle 40">
            <a:extLst>
              <a:ext uri="{FF2B5EF4-FFF2-40B4-BE49-F238E27FC236}">
                <a16:creationId xmlns:a16="http://schemas.microsoft.com/office/drawing/2014/main" id="{8CF28D37-AF50-44A1-A8EF-DED416906F04}"/>
              </a:ext>
            </a:extLst>
          </p:cNvPr>
          <p:cNvSpPr/>
          <p:nvPr/>
        </p:nvSpPr>
        <p:spPr>
          <a:xfrm>
            <a:off x="1481179" y="4317590"/>
            <a:ext cx="9446367"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a:defRPr/>
            </a:pPr>
            <a:r>
              <a:rPr lang="en-US" sz="2400" dirty="0">
                <a:solidFill>
                  <a:srgbClr val="7E3C1B"/>
                </a:solidFill>
                <a:latin typeface="Arial" panose="020B0604020202020204" pitchFamily="34" charset="0"/>
                <a:cs typeface="Arial" panose="020B0604020202020204" pitchFamily="34" charset="0"/>
              </a:rPr>
              <a:t>Meet the 5.000 service credit vesting requirement</a:t>
            </a:r>
          </a:p>
        </p:txBody>
      </p:sp>
      <p:grpSp>
        <p:nvGrpSpPr>
          <p:cNvPr id="42" name="Group 41">
            <a:extLst>
              <a:ext uri="{FF2B5EF4-FFF2-40B4-BE49-F238E27FC236}">
                <a16:creationId xmlns:a16="http://schemas.microsoft.com/office/drawing/2014/main" id="{BAA91831-F530-4BF1-8AFF-66E74B330B12}"/>
              </a:ext>
            </a:extLst>
          </p:cNvPr>
          <p:cNvGrpSpPr/>
          <p:nvPr/>
        </p:nvGrpSpPr>
        <p:grpSpPr>
          <a:xfrm rot="16200000">
            <a:off x="1059630" y="4399680"/>
            <a:ext cx="632195" cy="769992"/>
            <a:chOff x="937638" y="1607117"/>
            <a:chExt cx="4910257" cy="1363853"/>
          </a:xfrm>
          <a:solidFill>
            <a:srgbClr val="A04E22"/>
          </a:solidFill>
        </p:grpSpPr>
        <p:sp>
          <p:nvSpPr>
            <p:cNvPr id="50" name="Arrow: Pentagon 16">
              <a:extLst>
                <a:ext uri="{FF2B5EF4-FFF2-40B4-BE49-F238E27FC236}">
                  <a16:creationId xmlns:a16="http://schemas.microsoft.com/office/drawing/2014/main" id="{8FB6D2B5-D040-4C4B-BBCB-F8F1CBA0A369}"/>
                </a:ext>
              </a:extLst>
            </p:cNvPr>
            <p:cNvSpPr/>
            <p:nvPr/>
          </p:nvSpPr>
          <p:spPr>
            <a:xfrm rot="5400000">
              <a:off x="3025471" y="148546"/>
              <a:ext cx="888173" cy="4756675"/>
            </a:xfrm>
            <a:prstGeom prst="homePlate">
              <a:avLst/>
            </a:prstGeom>
            <a:grpFill/>
            <a:ln w="28575">
              <a:solidFill>
                <a:srgbClr val="A04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FAC2C417-AE91-47ED-AC24-661D4BB995BB}"/>
                </a:ext>
              </a:extLst>
            </p:cNvPr>
            <p:cNvSpPr/>
            <p:nvPr/>
          </p:nvSpPr>
          <p:spPr>
            <a:xfrm>
              <a:off x="937638" y="1607117"/>
              <a:ext cx="4792649" cy="44627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grpSp>
      <p:sp>
        <p:nvSpPr>
          <p:cNvPr id="56" name="Rectangle 55">
            <a:extLst>
              <a:ext uri="{FF2B5EF4-FFF2-40B4-BE49-F238E27FC236}">
                <a16:creationId xmlns:a16="http://schemas.microsoft.com/office/drawing/2014/main" id="{CCB3FA2A-74F2-4A29-8C19-5B3357EB1B4B}"/>
              </a:ext>
            </a:extLst>
          </p:cNvPr>
          <p:cNvSpPr/>
          <p:nvPr/>
        </p:nvSpPr>
        <p:spPr>
          <a:xfrm>
            <a:off x="1481181" y="5621612"/>
            <a:ext cx="9446366"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a:defRPr/>
            </a:pPr>
            <a:r>
              <a:rPr lang="en-US" sz="2400" dirty="0">
                <a:solidFill>
                  <a:srgbClr val="7E3C1B"/>
                </a:solidFill>
                <a:latin typeface="Arial" panose="020B0604020202020204" pitchFamily="34" charset="0"/>
                <a:cs typeface="Arial" panose="020B0604020202020204" pitchFamily="34" charset="0"/>
              </a:rPr>
              <a:t>Less than $3,500 in Cash Balance Benefit account</a:t>
            </a:r>
          </a:p>
        </p:txBody>
      </p:sp>
      <p:grpSp>
        <p:nvGrpSpPr>
          <p:cNvPr id="57" name="Group 56">
            <a:extLst>
              <a:ext uri="{FF2B5EF4-FFF2-40B4-BE49-F238E27FC236}">
                <a16:creationId xmlns:a16="http://schemas.microsoft.com/office/drawing/2014/main" id="{7DDC8D23-4B1A-45C9-B7EE-2EC047CC3702}"/>
              </a:ext>
            </a:extLst>
          </p:cNvPr>
          <p:cNvGrpSpPr/>
          <p:nvPr/>
        </p:nvGrpSpPr>
        <p:grpSpPr>
          <a:xfrm rot="16200000">
            <a:off x="1058614" y="5702686"/>
            <a:ext cx="634228" cy="769992"/>
            <a:chOff x="937638" y="1607117"/>
            <a:chExt cx="4926047" cy="1363853"/>
          </a:xfrm>
          <a:solidFill>
            <a:srgbClr val="A04E22"/>
          </a:solidFill>
        </p:grpSpPr>
        <p:sp>
          <p:nvSpPr>
            <p:cNvPr id="58" name="Arrow: Pentagon 16">
              <a:extLst>
                <a:ext uri="{FF2B5EF4-FFF2-40B4-BE49-F238E27FC236}">
                  <a16:creationId xmlns:a16="http://schemas.microsoft.com/office/drawing/2014/main" id="{5697D9E8-5A0F-4324-AD15-D2059207410D}"/>
                </a:ext>
              </a:extLst>
            </p:cNvPr>
            <p:cNvSpPr/>
            <p:nvPr/>
          </p:nvSpPr>
          <p:spPr>
            <a:xfrm rot="5400000">
              <a:off x="3041261" y="148546"/>
              <a:ext cx="888173" cy="4756675"/>
            </a:xfrm>
            <a:prstGeom prst="homePlate">
              <a:avLst/>
            </a:prstGeom>
            <a:grpFill/>
            <a:ln w="28575">
              <a:solidFill>
                <a:srgbClr val="A04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C38E8D82-D87D-4CFC-B9AE-79A33761AA8D}"/>
                </a:ext>
              </a:extLst>
            </p:cNvPr>
            <p:cNvSpPr/>
            <p:nvPr/>
          </p:nvSpPr>
          <p:spPr>
            <a:xfrm>
              <a:off x="937638" y="1607117"/>
              <a:ext cx="4792649" cy="44627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159808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left)">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wipe(left)">
                                      <p:cBhvr>
                                        <p:cTn id="2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41" grpId="0" animBg="1"/>
      <p:bldP spid="5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2F28D198-D67F-4C6E-9C72-D3925C444F35}"/>
              </a:ext>
            </a:extLst>
          </p:cNvPr>
          <p:cNvSpPr txBox="1">
            <a:spLocks/>
          </p:cNvSpPr>
          <p:nvPr/>
        </p:nvSpPr>
        <p:spPr>
          <a:xfrm>
            <a:off x="960633" y="469256"/>
            <a:ext cx="10515600" cy="618631"/>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CalSTRS program features</a:t>
            </a:r>
          </a:p>
        </p:txBody>
      </p:sp>
      <p:graphicFrame>
        <p:nvGraphicFramePr>
          <p:cNvPr id="26" name="Table 26">
            <a:extLst>
              <a:ext uri="{FF2B5EF4-FFF2-40B4-BE49-F238E27FC236}">
                <a16:creationId xmlns:a16="http://schemas.microsoft.com/office/drawing/2014/main" id="{8D143C9C-63DE-40C4-A95F-2E7ABAA09D49}"/>
              </a:ext>
            </a:extLst>
          </p:cNvPr>
          <p:cNvGraphicFramePr>
            <a:graphicFrameLocks noGrp="1"/>
          </p:cNvGraphicFramePr>
          <p:nvPr>
            <p:extLst>
              <p:ext uri="{D42A27DB-BD31-4B8C-83A1-F6EECF244321}">
                <p14:modId xmlns:p14="http://schemas.microsoft.com/office/powerpoint/2010/main" val="3759842062"/>
              </p:ext>
            </p:extLst>
          </p:nvPr>
        </p:nvGraphicFramePr>
        <p:xfrm>
          <a:off x="4047344" y="2396496"/>
          <a:ext cx="7649298" cy="3918854"/>
        </p:xfrm>
        <a:graphic>
          <a:graphicData uri="http://schemas.openxmlformats.org/drawingml/2006/table">
            <a:tbl>
              <a:tblPr firstRow="1" bandRow="1">
                <a:tableStyleId>{5C22544A-7EE6-4342-B048-85BDC9FD1C3A}</a:tableStyleId>
              </a:tblPr>
              <a:tblGrid>
                <a:gridCol w="3824649">
                  <a:extLst>
                    <a:ext uri="{9D8B030D-6E8A-4147-A177-3AD203B41FA5}">
                      <a16:colId xmlns:a16="http://schemas.microsoft.com/office/drawing/2014/main" val="1593354723"/>
                    </a:ext>
                  </a:extLst>
                </a:gridCol>
                <a:gridCol w="3824649">
                  <a:extLst>
                    <a:ext uri="{9D8B030D-6E8A-4147-A177-3AD203B41FA5}">
                      <a16:colId xmlns:a16="http://schemas.microsoft.com/office/drawing/2014/main" val="307271519"/>
                    </a:ext>
                  </a:extLst>
                </a:gridCol>
              </a:tblGrid>
              <a:tr h="832614">
                <a:tc>
                  <a:txBody>
                    <a:bodyPr/>
                    <a:lstStyle/>
                    <a:p>
                      <a:pPr algn="ctr"/>
                      <a:r>
                        <a:rPr lang="en-US" sz="2400" b="1" dirty="0"/>
                        <a:t>Defined Benefit Program</a:t>
                      </a:r>
                    </a:p>
                  </a:txBody>
                  <a:tcPr marL="108602" marR="108602" marT="54301" marB="54301" anchor="ctr">
                    <a:solidFill>
                      <a:srgbClr val="7E3C1B"/>
                    </a:solidFill>
                  </a:tcPr>
                </a:tc>
                <a:tc>
                  <a:txBody>
                    <a:bodyPr/>
                    <a:lstStyle/>
                    <a:p>
                      <a:pPr algn="ctr"/>
                      <a:r>
                        <a:rPr lang="en-US" sz="2400" dirty="0">
                          <a:solidFill>
                            <a:srgbClr val="7E3C1B"/>
                          </a:solidFill>
                        </a:rPr>
                        <a:t>Cash Balance Program</a:t>
                      </a:r>
                    </a:p>
                  </a:txBody>
                  <a:tcPr marL="108602" marR="108602" marT="54301" marB="54301" anchor="ctr">
                    <a:solidFill>
                      <a:srgbClr val="F8CBAD"/>
                    </a:solidFill>
                  </a:tcPr>
                </a:tc>
                <a:extLst>
                  <a:ext uri="{0D108BD9-81ED-4DB2-BD59-A6C34878D82A}">
                    <a16:rowId xmlns:a16="http://schemas.microsoft.com/office/drawing/2014/main" val="2781359546"/>
                  </a:ext>
                </a:extLst>
              </a:tr>
              <a:tr h="771560">
                <a:tc>
                  <a:txBody>
                    <a:bodyPr/>
                    <a:lstStyle/>
                    <a:p>
                      <a:pPr algn="ctr"/>
                      <a:endParaRPr lang="en-US" sz="2400" b="1" dirty="0"/>
                    </a:p>
                  </a:txBody>
                  <a:tcPr marL="108602" marR="108602" marT="54301" marB="54301" anchor="ctr">
                    <a:solidFill>
                      <a:schemeClr val="bg1">
                        <a:lumMod val="85000"/>
                      </a:schemeClr>
                    </a:solidFill>
                  </a:tcPr>
                </a:tc>
                <a:tc>
                  <a:txBody>
                    <a:bodyPr/>
                    <a:lstStyle/>
                    <a:p>
                      <a:pPr algn="ctr"/>
                      <a:endParaRPr lang="en-US" sz="2400" dirty="0">
                        <a:solidFill>
                          <a:srgbClr val="7E3C1B"/>
                        </a:solidFill>
                      </a:endParaRPr>
                    </a:p>
                  </a:txBody>
                  <a:tcPr marL="108602" marR="108602" marT="54301" marB="54301" anchor="ctr">
                    <a:solidFill>
                      <a:schemeClr val="bg1">
                        <a:lumMod val="85000"/>
                      </a:schemeClr>
                    </a:solidFill>
                  </a:tcPr>
                </a:tc>
                <a:extLst>
                  <a:ext uri="{0D108BD9-81ED-4DB2-BD59-A6C34878D82A}">
                    <a16:rowId xmlns:a16="http://schemas.microsoft.com/office/drawing/2014/main" val="4140436148"/>
                  </a:ext>
                </a:extLst>
              </a:tr>
              <a:tr h="771560">
                <a:tc>
                  <a:txBody>
                    <a:bodyPr/>
                    <a:lstStyle/>
                    <a:p>
                      <a:pPr algn="ctr"/>
                      <a:endParaRPr lang="en-US" sz="2400" b="1" dirty="0"/>
                    </a:p>
                  </a:txBody>
                  <a:tcPr marL="108602" marR="108602" marT="54301" marB="54301" anchor="ctr">
                    <a:solidFill>
                      <a:schemeClr val="bg1">
                        <a:lumMod val="85000"/>
                      </a:schemeClr>
                    </a:solidFill>
                  </a:tcPr>
                </a:tc>
                <a:tc>
                  <a:txBody>
                    <a:bodyPr/>
                    <a:lstStyle/>
                    <a:p>
                      <a:pPr algn="ctr"/>
                      <a:endParaRPr lang="en-US" sz="2400" dirty="0">
                        <a:solidFill>
                          <a:srgbClr val="7E3C1B"/>
                        </a:solidFill>
                      </a:endParaRPr>
                    </a:p>
                  </a:txBody>
                  <a:tcPr marL="108602" marR="108602" marT="54301" marB="54301" anchor="ctr">
                    <a:solidFill>
                      <a:schemeClr val="bg1">
                        <a:lumMod val="85000"/>
                      </a:schemeClr>
                    </a:solidFill>
                  </a:tcPr>
                </a:tc>
                <a:extLst>
                  <a:ext uri="{0D108BD9-81ED-4DB2-BD59-A6C34878D82A}">
                    <a16:rowId xmlns:a16="http://schemas.microsoft.com/office/drawing/2014/main" val="459057351"/>
                  </a:ext>
                </a:extLst>
              </a:tr>
              <a:tr h="771560">
                <a:tc>
                  <a:txBody>
                    <a:bodyPr/>
                    <a:lstStyle/>
                    <a:p>
                      <a:pPr algn="ctr"/>
                      <a:endParaRPr lang="en-US" sz="2400" b="1" dirty="0"/>
                    </a:p>
                  </a:txBody>
                  <a:tcPr marL="108602" marR="108602" marT="54301" marB="54301" anchor="ctr">
                    <a:solidFill>
                      <a:schemeClr val="bg1">
                        <a:lumMod val="85000"/>
                      </a:schemeClr>
                    </a:solidFill>
                  </a:tcPr>
                </a:tc>
                <a:tc>
                  <a:txBody>
                    <a:bodyPr/>
                    <a:lstStyle/>
                    <a:p>
                      <a:pPr algn="ctr"/>
                      <a:endParaRPr lang="en-US" sz="2400" dirty="0">
                        <a:solidFill>
                          <a:srgbClr val="7E3C1B"/>
                        </a:solidFill>
                      </a:endParaRPr>
                    </a:p>
                  </a:txBody>
                  <a:tcPr marL="108602" marR="108602" marT="54301" marB="54301" anchor="ctr">
                    <a:solidFill>
                      <a:schemeClr val="bg1">
                        <a:lumMod val="85000"/>
                      </a:schemeClr>
                    </a:solidFill>
                  </a:tcPr>
                </a:tc>
                <a:extLst>
                  <a:ext uri="{0D108BD9-81ED-4DB2-BD59-A6C34878D82A}">
                    <a16:rowId xmlns:a16="http://schemas.microsoft.com/office/drawing/2014/main" val="426745949"/>
                  </a:ext>
                </a:extLst>
              </a:tr>
              <a:tr h="771560">
                <a:tc>
                  <a:txBody>
                    <a:bodyPr/>
                    <a:lstStyle/>
                    <a:p>
                      <a:pPr marL="4762" lvl="2" indent="0" algn="ctr" defTabSz="889000" fontAlgn="base">
                        <a:spcBef>
                          <a:spcPct val="0"/>
                        </a:spcBef>
                        <a:spcAft>
                          <a:spcPct val="20000"/>
                        </a:spcAft>
                        <a:buFont typeface="Arial" panose="020B0604020202020204" pitchFamily="34" charset="0"/>
                        <a:buNone/>
                        <a:defRPr/>
                      </a:pPr>
                      <a:endParaRPr lang="en-US" sz="2000" b="1" noProof="0" dirty="0">
                        <a:solidFill>
                          <a:schemeClr val="tx1"/>
                        </a:solidFill>
                        <a:latin typeface="Arial" panose="020B0604020202020204" pitchFamily="34" charset="0"/>
                        <a:ea typeface="ＭＳ Ｐゴシック"/>
                        <a:cs typeface="Arial" panose="020B0604020202020204" pitchFamily="34" charset="0"/>
                      </a:endParaRPr>
                    </a:p>
                  </a:txBody>
                  <a:tcPr marL="108602" marR="108602" marT="54301" marB="54301" anchor="ctr">
                    <a:solidFill>
                      <a:schemeClr val="bg1">
                        <a:lumMod val="85000"/>
                      </a:schemeClr>
                    </a:solidFill>
                  </a:tcPr>
                </a:tc>
                <a:tc>
                  <a:txBody>
                    <a:bodyPr/>
                    <a:lstStyle/>
                    <a:p>
                      <a:pPr marL="4762" marR="0" lvl="2" indent="0" algn="ctr" defTabSz="889000" rtl="0" eaLnBrk="1" fontAlgn="base" latinLnBrk="0" hangingPunct="1">
                        <a:lnSpc>
                          <a:spcPct val="100000"/>
                        </a:lnSpc>
                        <a:spcBef>
                          <a:spcPct val="0"/>
                        </a:spcBef>
                        <a:spcAft>
                          <a:spcPct val="20000"/>
                        </a:spcAft>
                        <a:buClrTx/>
                        <a:buSzTx/>
                        <a:buFont typeface="Arial" panose="020B0604020202020204" pitchFamily="34" charset="0"/>
                        <a:buNone/>
                        <a:tabLst/>
                        <a:defRPr/>
                      </a:pPr>
                      <a:endParaRPr lang="en-US" sz="2000" b="1" dirty="0"/>
                    </a:p>
                  </a:txBody>
                  <a:tcPr marL="108602" marR="108602" marT="54301" marB="54301" anchor="ctr">
                    <a:solidFill>
                      <a:schemeClr val="bg1">
                        <a:lumMod val="85000"/>
                      </a:schemeClr>
                    </a:solidFill>
                  </a:tcPr>
                </a:tc>
                <a:extLst>
                  <a:ext uri="{0D108BD9-81ED-4DB2-BD59-A6C34878D82A}">
                    <a16:rowId xmlns:a16="http://schemas.microsoft.com/office/drawing/2014/main" val="4087948580"/>
                  </a:ext>
                </a:extLst>
              </a:tr>
            </a:tbl>
          </a:graphicData>
        </a:graphic>
      </p:graphicFrame>
      <p:graphicFrame>
        <p:nvGraphicFramePr>
          <p:cNvPr id="29" name="Table 29">
            <a:extLst>
              <a:ext uri="{FF2B5EF4-FFF2-40B4-BE49-F238E27FC236}">
                <a16:creationId xmlns:a16="http://schemas.microsoft.com/office/drawing/2014/main" id="{D40DE6D0-6986-4E97-A230-BB82EE3E9D4D}"/>
              </a:ext>
            </a:extLst>
          </p:cNvPr>
          <p:cNvGraphicFramePr>
            <a:graphicFrameLocks noGrp="1"/>
          </p:cNvGraphicFramePr>
          <p:nvPr>
            <p:extLst>
              <p:ext uri="{D42A27DB-BD31-4B8C-83A1-F6EECF244321}">
                <p14:modId xmlns:p14="http://schemas.microsoft.com/office/powerpoint/2010/main" val="3460446654"/>
              </p:ext>
            </p:extLst>
          </p:nvPr>
        </p:nvGraphicFramePr>
        <p:xfrm>
          <a:off x="473410" y="3222361"/>
          <a:ext cx="3573934" cy="3097644"/>
        </p:xfrm>
        <a:graphic>
          <a:graphicData uri="http://schemas.openxmlformats.org/drawingml/2006/table">
            <a:tbl>
              <a:tblPr firstRow="1" bandRow="1">
                <a:tableStyleId>{2D5ABB26-0587-4C30-8999-92F81FD0307C}</a:tableStyleId>
              </a:tblPr>
              <a:tblGrid>
                <a:gridCol w="3573934">
                  <a:extLst>
                    <a:ext uri="{9D8B030D-6E8A-4147-A177-3AD203B41FA5}">
                      <a16:colId xmlns:a16="http://schemas.microsoft.com/office/drawing/2014/main" val="2466384144"/>
                    </a:ext>
                  </a:extLst>
                </a:gridCol>
              </a:tblGrid>
              <a:tr h="774411">
                <a:tc>
                  <a:txBody>
                    <a:bodyPr/>
                    <a:lstStyle/>
                    <a:p>
                      <a:endParaRPr lang="en-US" sz="2100" dirty="0"/>
                    </a:p>
                  </a:txBody>
                  <a:tcPr marL="108602" marR="108602" marT="54301" marB="5430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7D8"/>
                    </a:solidFill>
                  </a:tcPr>
                </a:tc>
                <a:extLst>
                  <a:ext uri="{0D108BD9-81ED-4DB2-BD59-A6C34878D82A}">
                    <a16:rowId xmlns:a16="http://schemas.microsoft.com/office/drawing/2014/main" val="1568289372"/>
                  </a:ext>
                </a:extLst>
              </a:tr>
              <a:tr h="774411">
                <a:tc>
                  <a:txBody>
                    <a:bodyPr/>
                    <a:lstStyle/>
                    <a:p>
                      <a:endParaRPr lang="en-US" sz="2100"/>
                    </a:p>
                  </a:txBody>
                  <a:tcPr marL="108602" marR="108602" marT="54301" marB="5430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7D8"/>
                    </a:solidFill>
                  </a:tcPr>
                </a:tc>
                <a:extLst>
                  <a:ext uri="{0D108BD9-81ED-4DB2-BD59-A6C34878D82A}">
                    <a16:rowId xmlns:a16="http://schemas.microsoft.com/office/drawing/2014/main" val="758596037"/>
                  </a:ext>
                </a:extLst>
              </a:tr>
              <a:tr h="774411">
                <a:tc>
                  <a:txBody>
                    <a:bodyPr/>
                    <a:lstStyle/>
                    <a:p>
                      <a:endParaRPr lang="en-US" sz="2100" dirty="0"/>
                    </a:p>
                  </a:txBody>
                  <a:tcPr marL="108602" marR="108602" marT="54301" marB="5430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7D8"/>
                    </a:solidFill>
                  </a:tcPr>
                </a:tc>
                <a:extLst>
                  <a:ext uri="{0D108BD9-81ED-4DB2-BD59-A6C34878D82A}">
                    <a16:rowId xmlns:a16="http://schemas.microsoft.com/office/drawing/2014/main" val="711978130"/>
                  </a:ext>
                </a:extLst>
              </a:tr>
              <a:tr h="774411">
                <a:tc>
                  <a:txBody>
                    <a:bodyPr/>
                    <a:lstStyle/>
                    <a:p>
                      <a:endParaRPr lang="en-US" sz="2100" dirty="0"/>
                    </a:p>
                  </a:txBody>
                  <a:tcPr marL="108602" marR="108602" marT="54301" marB="5430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7D8"/>
                    </a:solidFill>
                  </a:tcPr>
                </a:tc>
                <a:extLst>
                  <a:ext uri="{0D108BD9-81ED-4DB2-BD59-A6C34878D82A}">
                    <a16:rowId xmlns:a16="http://schemas.microsoft.com/office/drawing/2014/main" val="461077523"/>
                  </a:ext>
                </a:extLst>
              </a:tr>
            </a:tbl>
          </a:graphicData>
        </a:graphic>
      </p:graphicFrame>
      <p:sp>
        <p:nvSpPr>
          <p:cNvPr id="34" name="Rectangle 33">
            <a:extLst>
              <a:ext uri="{FF2B5EF4-FFF2-40B4-BE49-F238E27FC236}">
                <a16:creationId xmlns:a16="http://schemas.microsoft.com/office/drawing/2014/main" id="{B63B3415-E3B9-4A8E-B0A8-4E39E4508FD9}"/>
              </a:ext>
            </a:extLst>
          </p:cNvPr>
          <p:cNvSpPr/>
          <p:nvPr/>
        </p:nvSpPr>
        <p:spPr>
          <a:xfrm>
            <a:off x="623769" y="4140478"/>
            <a:ext cx="4031289" cy="430887"/>
          </a:xfrm>
          <a:prstGeom prst="rect">
            <a:avLst/>
          </a:prstGeom>
        </p:spPr>
        <p:txBody>
          <a:bodyPr wrap="square">
            <a:spAutoFit/>
          </a:bodyPr>
          <a:lstStyle/>
          <a:p>
            <a:pPr lvl="0">
              <a:defRPr/>
            </a:pPr>
            <a:r>
              <a:rPr lang="en-US" sz="2200" b="1" dirty="0">
                <a:solidFill>
                  <a:srgbClr val="7E3C1B"/>
                </a:solidFill>
                <a:latin typeface="Arial" panose="020B0604020202020204" pitchFamily="34" charset="0"/>
                <a:cs typeface="Arial" panose="020B0604020202020204" pitchFamily="34" charset="0"/>
              </a:rPr>
              <a:t>Concurrent retirement</a:t>
            </a:r>
            <a:endParaRPr lang="en-US" sz="2200" b="1" i="1" dirty="0">
              <a:solidFill>
                <a:srgbClr val="7E3C1B"/>
              </a:solidFill>
              <a:latin typeface="Arial" panose="020B0604020202020204" pitchFamily="34" charset="0"/>
              <a:cs typeface="Arial" panose="020B0604020202020204" pitchFamily="34" charset="0"/>
            </a:endParaRPr>
          </a:p>
        </p:txBody>
      </p:sp>
      <p:pic>
        <p:nvPicPr>
          <p:cNvPr id="41" name="Graphic 40" descr="Checkmark">
            <a:extLst>
              <a:ext uri="{FF2B5EF4-FFF2-40B4-BE49-F238E27FC236}">
                <a16:creationId xmlns:a16="http://schemas.microsoft.com/office/drawing/2014/main" id="{153E5464-F09E-4E07-BDA7-3A80748DFB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43101" y="4178833"/>
            <a:ext cx="534741" cy="534741"/>
          </a:xfrm>
          <a:prstGeom prst="rect">
            <a:avLst/>
          </a:prstGeom>
        </p:spPr>
      </p:pic>
      <p:pic>
        <p:nvPicPr>
          <p:cNvPr id="42" name="Graphic 41" descr="Close">
            <a:extLst>
              <a:ext uri="{FF2B5EF4-FFF2-40B4-BE49-F238E27FC236}">
                <a16:creationId xmlns:a16="http://schemas.microsoft.com/office/drawing/2014/main" id="{09FBBBCA-52D2-41D9-ADE9-18EBD7A1CB9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76708" y="4108007"/>
            <a:ext cx="495831" cy="495831"/>
          </a:xfrm>
          <a:prstGeom prst="rect">
            <a:avLst/>
          </a:prstGeom>
        </p:spPr>
      </p:pic>
      <p:sp>
        <p:nvSpPr>
          <p:cNvPr id="21" name="Rectangle 20">
            <a:extLst>
              <a:ext uri="{FF2B5EF4-FFF2-40B4-BE49-F238E27FC236}">
                <a16:creationId xmlns:a16="http://schemas.microsoft.com/office/drawing/2014/main" id="{D3F6845A-346B-47FD-A880-B789EA8D5302}"/>
              </a:ext>
            </a:extLst>
          </p:cNvPr>
          <p:cNvSpPr/>
          <p:nvPr/>
        </p:nvSpPr>
        <p:spPr>
          <a:xfrm>
            <a:off x="623768" y="3400938"/>
            <a:ext cx="4031289" cy="430887"/>
          </a:xfrm>
          <a:prstGeom prst="rect">
            <a:avLst/>
          </a:prstGeom>
        </p:spPr>
        <p:txBody>
          <a:bodyPr wrap="square">
            <a:spAutoFit/>
          </a:bodyPr>
          <a:lstStyle/>
          <a:p>
            <a:pPr lvl="0">
              <a:defRPr/>
            </a:pPr>
            <a:r>
              <a:rPr lang="en-US" sz="2200" b="1" dirty="0">
                <a:solidFill>
                  <a:srgbClr val="7E3C1B"/>
                </a:solidFill>
                <a:latin typeface="Arial" panose="020B0604020202020204" pitchFamily="34" charset="0"/>
                <a:cs typeface="Arial" panose="020B0604020202020204" pitchFamily="34" charset="0"/>
              </a:rPr>
              <a:t>Contribution rates</a:t>
            </a:r>
            <a:endParaRPr lang="en-US" sz="2200" b="1" i="1" dirty="0">
              <a:solidFill>
                <a:srgbClr val="7E3C1B"/>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97612CC-14A3-4029-9FB9-74D99F922112}"/>
              </a:ext>
            </a:extLst>
          </p:cNvPr>
          <p:cNvSpPr txBox="1"/>
          <p:nvPr/>
        </p:nvSpPr>
        <p:spPr>
          <a:xfrm>
            <a:off x="4019521" y="3253184"/>
            <a:ext cx="3852472" cy="769441"/>
          </a:xfrm>
          <a:prstGeom prst="rect">
            <a:avLst/>
          </a:prstGeom>
          <a:noFill/>
        </p:spPr>
        <p:txBody>
          <a:bodyPr wrap="square" rtlCol="0">
            <a:spAutoFit/>
          </a:bodyPr>
          <a:lstStyle/>
          <a:p>
            <a:pPr marL="4762" lvl="2" indent="0" algn="ctr" defTabSz="889000" fontAlgn="base">
              <a:spcBef>
                <a:spcPct val="0"/>
              </a:spcBef>
              <a:spcAft>
                <a:spcPct val="20000"/>
              </a:spcAft>
              <a:buFont typeface="Arial" panose="020B0604020202020204" pitchFamily="34" charset="0"/>
              <a:buNone/>
              <a:defRPr/>
            </a:pPr>
            <a:r>
              <a:rPr lang="en-US" sz="2000" b="1" dirty="0">
                <a:latin typeface="Arial" panose="020B0604020202020204" pitchFamily="34" charset="0"/>
                <a:ea typeface="ＭＳ Ｐゴシック"/>
                <a:cs typeface="Arial" panose="020B0604020202020204" pitchFamily="34" charset="0"/>
              </a:rPr>
              <a:t>CalSTRS 2% at 60 </a:t>
            </a:r>
            <a:r>
              <a:rPr lang="en-US" sz="2000" b="1" dirty="0">
                <a:latin typeface="Arial" panose="020B0604020202020204" pitchFamily="34" charset="0"/>
                <a:ea typeface="ＭＳ Ｐゴシック"/>
                <a:cs typeface="Arial" panose="020B0604020202020204" pitchFamily="34" charset="0"/>
                <a:sym typeface="Wingdings" panose="05000000000000000000" pitchFamily="2" charset="2"/>
              </a:rPr>
              <a:t> </a:t>
            </a:r>
            <a:r>
              <a:rPr lang="en-US" sz="2000" b="1" dirty="0">
                <a:latin typeface="Arial" panose="020B0604020202020204" pitchFamily="34" charset="0"/>
                <a:ea typeface="ＭＳ Ｐゴシック"/>
                <a:cs typeface="Arial" panose="020B0604020202020204" pitchFamily="34" charset="0"/>
              </a:rPr>
              <a:t>10.25%</a:t>
            </a:r>
          </a:p>
          <a:p>
            <a:pPr marL="0" lvl="2" indent="0" algn="ctr" defTabSz="889000" fontAlgn="base">
              <a:spcBef>
                <a:spcPct val="0"/>
              </a:spcBef>
              <a:spcAft>
                <a:spcPct val="20000"/>
              </a:spcAft>
              <a:buFont typeface="Arial" panose="020B0604020202020204" pitchFamily="34" charset="0"/>
              <a:buNone/>
              <a:defRPr/>
            </a:pPr>
            <a:r>
              <a:rPr lang="en-US" sz="2000" b="1" dirty="0">
                <a:latin typeface="Arial" panose="020B0604020202020204" pitchFamily="34" charset="0"/>
                <a:ea typeface="ＭＳ Ｐゴシック"/>
                <a:cs typeface="Arial" panose="020B0604020202020204" pitchFamily="34" charset="0"/>
              </a:rPr>
              <a:t>CalSTRS 2% at 62 </a:t>
            </a:r>
            <a:r>
              <a:rPr lang="en-US" sz="2000" b="1" dirty="0">
                <a:latin typeface="Arial" panose="020B0604020202020204" pitchFamily="34" charset="0"/>
                <a:ea typeface="ＭＳ Ｐゴシック"/>
                <a:cs typeface="Arial" panose="020B0604020202020204" pitchFamily="34" charset="0"/>
                <a:sym typeface="Wingdings" panose="05000000000000000000" pitchFamily="2" charset="2"/>
              </a:rPr>
              <a:t></a:t>
            </a:r>
            <a:r>
              <a:rPr lang="en-US" sz="2000" b="1" dirty="0">
                <a:latin typeface="Arial" panose="020B0604020202020204" pitchFamily="34" charset="0"/>
                <a:ea typeface="ＭＳ Ｐゴシック"/>
                <a:cs typeface="Arial" panose="020B0604020202020204" pitchFamily="34" charset="0"/>
              </a:rPr>
              <a:t> 10.205%</a:t>
            </a:r>
          </a:p>
        </p:txBody>
      </p:sp>
      <p:sp>
        <p:nvSpPr>
          <p:cNvPr id="23" name="TextBox 22">
            <a:extLst>
              <a:ext uri="{FF2B5EF4-FFF2-40B4-BE49-F238E27FC236}">
                <a16:creationId xmlns:a16="http://schemas.microsoft.com/office/drawing/2014/main" id="{5EA4ECA5-EDF2-4395-8B31-18424B111AD8}"/>
              </a:ext>
            </a:extLst>
          </p:cNvPr>
          <p:cNvSpPr txBox="1"/>
          <p:nvPr/>
        </p:nvSpPr>
        <p:spPr>
          <a:xfrm>
            <a:off x="8144658" y="3375634"/>
            <a:ext cx="3414531" cy="400110"/>
          </a:xfrm>
          <a:prstGeom prst="rect">
            <a:avLst/>
          </a:prstGeom>
          <a:noFill/>
        </p:spPr>
        <p:txBody>
          <a:bodyPr wrap="square" rtlCol="0">
            <a:spAutoFit/>
          </a:bodyPr>
          <a:lstStyle/>
          <a:p>
            <a:pPr marL="4762" lvl="2" algn="ctr" defTabSz="889000" fontAlgn="base">
              <a:spcBef>
                <a:spcPct val="0"/>
              </a:spcBef>
              <a:spcAft>
                <a:spcPct val="20000"/>
              </a:spcAft>
              <a:defRPr/>
            </a:pPr>
            <a:r>
              <a:rPr lang="en-US" sz="2000" b="1" dirty="0"/>
              <a:t>Typically 4%</a:t>
            </a:r>
          </a:p>
        </p:txBody>
      </p:sp>
    </p:spTree>
    <p:custDataLst>
      <p:tags r:id="rId1"/>
    </p:custDataLst>
    <p:extLst>
      <p:ext uri="{BB962C8B-B14F-4D97-AF65-F5344CB8AC3E}">
        <p14:creationId xmlns:p14="http://schemas.microsoft.com/office/powerpoint/2010/main" val="17158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250"/>
                            </p:stCondLst>
                            <p:childTnLst>
                              <p:par>
                                <p:cTn id="13" presetID="10" presetClass="entr" presetSubtype="0" fill="hold" grpId="0" nodeType="afterEffect">
                                  <p:stCondLst>
                                    <p:cond delay="25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par>
                          <p:cTn id="21" fill="hold">
                            <p:stCondLst>
                              <p:cond delay="500"/>
                            </p:stCondLst>
                            <p:childTnLst>
                              <p:par>
                                <p:cTn id="22" presetID="10" presetClass="entr" presetSubtype="0" fill="hold" nodeType="afterEffect">
                                  <p:stCondLst>
                                    <p:cond delay="25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childTnLst>
                                </p:cTn>
                              </p:par>
                            </p:childTnLst>
                          </p:cTn>
                        </p:par>
                        <p:par>
                          <p:cTn id="25" fill="hold">
                            <p:stCondLst>
                              <p:cond delay="1250"/>
                            </p:stCondLst>
                            <p:childTnLst>
                              <p:par>
                                <p:cTn id="26" presetID="10" presetClass="entr" presetSubtype="0" fill="hold" nodeType="afterEffect">
                                  <p:stCondLst>
                                    <p:cond delay="25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1" grpId="0"/>
      <p:bldP spid="2"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9">
            <a:extLst>
              <a:ext uri="{FF2B5EF4-FFF2-40B4-BE49-F238E27FC236}">
                <a16:creationId xmlns:a16="http://schemas.microsoft.com/office/drawing/2014/main" id="{C404B3F4-FB05-4764-968C-6E710D320543}"/>
              </a:ext>
            </a:extLst>
          </p:cNvPr>
          <p:cNvSpPr>
            <a:spLocks noGrp="1"/>
          </p:cNvSpPr>
          <p:nvPr>
            <p:ph type="title" idx="4294967295"/>
          </p:nvPr>
        </p:nvSpPr>
        <p:spPr>
          <a:xfrm>
            <a:off x="964616" y="456702"/>
            <a:ext cx="9766300" cy="619125"/>
          </a:xfrm>
          <a:prstGeom prst="rect">
            <a:avLst/>
          </a:prstGeom>
        </p:spPr>
        <p:txBody>
          <a:bodyPr wrap="square">
            <a:spAutoFit/>
          </a:bodyPr>
          <a:lstStyle/>
          <a:p>
            <a:r>
              <a:rPr lang="en-US" sz="3800"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Concurrent retirement</a:t>
            </a:r>
          </a:p>
        </p:txBody>
      </p:sp>
      <p:sp>
        <p:nvSpPr>
          <p:cNvPr id="25" name="Rectangle 24">
            <a:extLst>
              <a:ext uri="{FF2B5EF4-FFF2-40B4-BE49-F238E27FC236}">
                <a16:creationId xmlns:a16="http://schemas.microsoft.com/office/drawing/2014/main" id="{BE97D509-86EA-4098-805A-E0EA124785E3}"/>
              </a:ext>
            </a:extLst>
          </p:cNvPr>
          <p:cNvSpPr/>
          <p:nvPr/>
        </p:nvSpPr>
        <p:spPr>
          <a:xfrm>
            <a:off x="4740442" y="1638679"/>
            <a:ext cx="6830235" cy="10287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dirty="0">
                <a:solidFill>
                  <a:srgbClr val="7E3C1B"/>
                </a:solidFill>
                <a:latin typeface="Arial" panose="020B0604020202020204" pitchFamily="34" charset="0"/>
                <a:cs typeface="Arial" panose="020B0604020202020204" pitchFamily="34" charset="0"/>
              </a:rPr>
              <a:t>Defined Benefit Program only</a:t>
            </a:r>
            <a:endParaRPr kumimoji="0" lang="en-US" sz="2400" b="1" i="0" u="none" strike="noStrike" kern="1200" cap="none" spc="0" normalizeH="0" baseline="0" noProof="0" dirty="0">
              <a:ln>
                <a:noFill/>
              </a:ln>
              <a:solidFill>
                <a:srgbClr val="7E3C1B"/>
              </a:solidFill>
              <a:effectLst/>
              <a:uLnTx/>
              <a:uFillTx/>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ECAD2422-FAB0-43DA-922E-8D9788A15EB6}"/>
              </a:ext>
            </a:extLst>
          </p:cNvPr>
          <p:cNvSpPr/>
          <p:nvPr/>
        </p:nvSpPr>
        <p:spPr>
          <a:xfrm>
            <a:off x="4740441" y="3167617"/>
            <a:ext cx="6830235" cy="10287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lvl="0">
              <a:defRPr/>
            </a:pPr>
            <a:r>
              <a:rPr lang="en-US" sz="2400" b="1" dirty="0">
                <a:solidFill>
                  <a:srgbClr val="7E3C1B"/>
                </a:solidFill>
                <a:latin typeface="Arial" panose="020B0604020202020204" pitchFamily="34" charset="0"/>
                <a:cs typeface="Arial" panose="020B0604020202020204" pitchFamily="34" charset="0"/>
              </a:rPr>
              <a:t>Retire with less than 5.000 service credits</a:t>
            </a:r>
            <a:endParaRPr kumimoji="0" lang="en-US" sz="2400" b="1" i="1" u="none" strike="noStrike" kern="1200" cap="none" spc="0" normalizeH="0" baseline="0" noProof="0" dirty="0">
              <a:ln>
                <a:noFill/>
              </a:ln>
              <a:solidFill>
                <a:srgbClr val="7E3C1B"/>
              </a:solidFill>
              <a:effectLst/>
              <a:uLnTx/>
              <a:uFillTx/>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35C4CB9C-394F-4DCD-B4BF-5A0575745345}"/>
              </a:ext>
            </a:extLst>
          </p:cNvPr>
          <p:cNvSpPr/>
          <p:nvPr/>
        </p:nvSpPr>
        <p:spPr>
          <a:xfrm>
            <a:off x="4740440" y="4814554"/>
            <a:ext cx="6830236" cy="10287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lvl="0">
              <a:defRPr/>
            </a:pPr>
            <a:r>
              <a:rPr lang="en-US" sz="2400" b="1" dirty="0">
                <a:solidFill>
                  <a:srgbClr val="7E3C1B"/>
                </a:solidFill>
                <a:latin typeface="Arial" panose="020B0604020202020204" pitchFamily="34" charset="0"/>
                <a:cs typeface="Arial" panose="020B0604020202020204" pitchFamily="34" charset="0"/>
              </a:rPr>
              <a:t>Retire on the same day</a:t>
            </a:r>
            <a:endParaRPr lang="en-US" sz="2400" b="1" i="1" dirty="0">
              <a:solidFill>
                <a:srgbClr val="7E3C1B"/>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0F59F980-3A88-4189-8EA9-6FDC6B241279}"/>
              </a:ext>
            </a:extLst>
          </p:cNvPr>
          <p:cNvPicPr>
            <a:picLocks noChangeAspect="1"/>
          </p:cNvPicPr>
          <p:nvPr/>
        </p:nvPicPr>
        <p:blipFill>
          <a:blip r:embed="rId4"/>
          <a:srcRect/>
          <a:stretch/>
        </p:blipFill>
        <p:spPr>
          <a:xfrm>
            <a:off x="475238" y="1419727"/>
            <a:ext cx="3746891" cy="4827283"/>
          </a:xfrm>
          <a:prstGeom prst="rect">
            <a:avLst/>
          </a:prstGeom>
        </p:spPr>
      </p:pic>
      <p:sp>
        <p:nvSpPr>
          <p:cNvPr id="7" name="Rectangle 6">
            <a:extLst>
              <a:ext uri="{FF2B5EF4-FFF2-40B4-BE49-F238E27FC236}">
                <a16:creationId xmlns:a16="http://schemas.microsoft.com/office/drawing/2014/main" id="{EA28C1ED-5B69-4E46-81E9-833096BAE15B}"/>
              </a:ext>
            </a:extLst>
          </p:cNvPr>
          <p:cNvSpPr/>
          <p:nvPr/>
        </p:nvSpPr>
        <p:spPr>
          <a:xfrm>
            <a:off x="4740440" y="6012326"/>
            <a:ext cx="6830237" cy="461665"/>
          </a:xfrm>
          <a:prstGeom prst="rect">
            <a:avLst/>
          </a:prstGeom>
        </p:spPr>
        <p:txBody>
          <a:bodyPr wrap="square">
            <a:spAutoFit/>
          </a:bodyPr>
          <a:lstStyle/>
          <a:p>
            <a:pPr lvl="0" algn="ctr">
              <a:defRPr/>
            </a:pPr>
            <a:r>
              <a:rPr lang="en-US" sz="2400" b="1" dirty="0">
                <a:solidFill>
                  <a:schemeClr val="bg1"/>
                </a:solidFill>
                <a:latin typeface="Arial" panose="020B0604020202020204" pitchFamily="34" charset="0"/>
                <a:cs typeface="Arial" panose="020B0604020202020204" pitchFamily="34" charset="0"/>
                <a:sym typeface="Wingdings"/>
              </a:rPr>
              <a:t> CalSTRS.com/publications</a:t>
            </a:r>
            <a:endParaRPr lang="en-US" sz="2400" b="1"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61258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2F28D198-D67F-4C6E-9C72-D3925C444F35}"/>
              </a:ext>
            </a:extLst>
          </p:cNvPr>
          <p:cNvSpPr txBox="1">
            <a:spLocks/>
          </p:cNvSpPr>
          <p:nvPr/>
        </p:nvSpPr>
        <p:spPr>
          <a:xfrm>
            <a:off x="960634" y="469256"/>
            <a:ext cx="10515600" cy="618631"/>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CalSTRS program features</a:t>
            </a:r>
          </a:p>
        </p:txBody>
      </p:sp>
      <p:graphicFrame>
        <p:nvGraphicFramePr>
          <p:cNvPr id="26" name="Table 26">
            <a:extLst>
              <a:ext uri="{FF2B5EF4-FFF2-40B4-BE49-F238E27FC236}">
                <a16:creationId xmlns:a16="http://schemas.microsoft.com/office/drawing/2014/main" id="{8D143C9C-63DE-40C4-A95F-2E7ABAA09D49}"/>
              </a:ext>
            </a:extLst>
          </p:cNvPr>
          <p:cNvGraphicFramePr>
            <a:graphicFrameLocks noGrp="1"/>
          </p:cNvGraphicFramePr>
          <p:nvPr/>
        </p:nvGraphicFramePr>
        <p:xfrm>
          <a:off x="4047344" y="2396496"/>
          <a:ext cx="7649298" cy="3918854"/>
        </p:xfrm>
        <a:graphic>
          <a:graphicData uri="http://schemas.openxmlformats.org/drawingml/2006/table">
            <a:tbl>
              <a:tblPr firstRow="1" bandRow="1">
                <a:tableStyleId>{5C22544A-7EE6-4342-B048-85BDC9FD1C3A}</a:tableStyleId>
              </a:tblPr>
              <a:tblGrid>
                <a:gridCol w="3824649">
                  <a:extLst>
                    <a:ext uri="{9D8B030D-6E8A-4147-A177-3AD203B41FA5}">
                      <a16:colId xmlns:a16="http://schemas.microsoft.com/office/drawing/2014/main" val="1593354723"/>
                    </a:ext>
                  </a:extLst>
                </a:gridCol>
                <a:gridCol w="3824649">
                  <a:extLst>
                    <a:ext uri="{9D8B030D-6E8A-4147-A177-3AD203B41FA5}">
                      <a16:colId xmlns:a16="http://schemas.microsoft.com/office/drawing/2014/main" val="307271519"/>
                    </a:ext>
                  </a:extLst>
                </a:gridCol>
              </a:tblGrid>
              <a:tr h="832614">
                <a:tc>
                  <a:txBody>
                    <a:bodyPr/>
                    <a:lstStyle/>
                    <a:p>
                      <a:pPr algn="ctr"/>
                      <a:r>
                        <a:rPr lang="en-US" sz="2400" b="1" dirty="0"/>
                        <a:t>Defined Benefit Program</a:t>
                      </a:r>
                    </a:p>
                  </a:txBody>
                  <a:tcPr marL="108602" marR="108602" marT="54301" marB="54301" anchor="ctr">
                    <a:solidFill>
                      <a:srgbClr val="7E3C1B"/>
                    </a:solidFill>
                  </a:tcPr>
                </a:tc>
                <a:tc>
                  <a:txBody>
                    <a:bodyPr/>
                    <a:lstStyle/>
                    <a:p>
                      <a:pPr algn="ctr"/>
                      <a:r>
                        <a:rPr lang="en-US" sz="2400" dirty="0">
                          <a:solidFill>
                            <a:srgbClr val="7E3C1B"/>
                          </a:solidFill>
                        </a:rPr>
                        <a:t>Cash Balance Program</a:t>
                      </a:r>
                    </a:p>
                  </a:txBody>
                  <a:tcPr marL="108602" marR="108602" marT="54301" marB="54301" anchor="ctr">
                    <a:solidFill>
                      <a:srgbClr val="F8CBAD"/>
                    </a:solidFill>
                  </a:tcPr>
                </a:tc>
                <a:extLst>
                  <a:ext uri="{0D108BD9-81ED-4DB2-BD59-A6C34878D82A}">
                    <a16:rowId xmlns:a16="http://schemas.microsoft.com/office/drawing/2014/main" val="2781359546"/>
                  </a:ext>
                </a:extLst>
              </a:tr>
              <a:tr h="771560">
                <a:tc>
                  <a:txBody>
                    <a:bodyPr/>
                    <a:lstStyle/>
                    <a:p>
                      <a:pPr algn="ctr"/>
                      <a:endParaRPr lang="en-US" sz="2400" b="1" dirty="0"/>
                    </a:p>
                  </a:txBody>
                  <a:tcPr marL="108602" marR="108602" marT="54301" marB="54301" anchor="ctr">
                    <a:solidFill>
                      <a:schemeClr val="bg1">
                        <a:lumMod val="85000"/>
                      </a:schemeClr>
                    </a:solidFill>
                  </a:tcPr>
                </a:tc>
                <a:tc>
                  <a:txBody>
                    <a:bodyPr/>
                    <a:lstStyle/>
                    <a:p>
                      <a:pPr algn="ctr"/>
                      <a:endParaRPr lang="en-US" sz="2400" dirty="0">
                        <a:solidFill>
                          <a:srgbClr val="7E3C1B"/>
                        </a:solidFill>
                      </a:endParaRPr>
                    </a:p>
                  </a:txBody>
                  <a:tcPr marL="108602" marR="108602" marT="54301" marB="54301" anchor="ctr">
                    <a:solidFill>
                      <a:schemeClr val="bg1">
                        <a:lumMod val="85000"/>
                      </a:schemeClr>
                    </a:solidFill>
                  </a:tcPr>
                </a:tc>
                <a:extLst>
                  <a:ext uri="{0D108BD9-81ED-4DB2-BD59-A6C34878D82A}">
                    <a16:rowId xmlns:a16="http://schemas.microsoft.com/office/drawing/2014/main" val="4140436148"/>
                  </a:ext>
                </a:extLst>
              </a:tr>
              <a:tr h="771560">
                <a:tc>
                  <a:txBody>
                    <a:bodyPr/>
                    <a:lstStyle/>
                    <a:p>
                      <a:pPr algn="ctr"/>
                      <a:endParaRPr lang="en-US" sz="2400" b="1" dirty="0"/>
                    </a:p>
                  </a:txBody>
                  <a:tcPr marL="108602" marR="108602" marT="54301" marB="54301" anchor="ctr">
                    <a:solidFill>
                      <a:schemeClr val="bg1">
                        <a:lumMod val="85000"/>
                      </a:schemeClr>
                    </a:solidFill>
                  </a:tcPr>
                </a:tc>
                <a:tc>
                  <a:txBody>
                    <a:bodyPr/>
                    <a:lstStyle/>
                    <a:p>
                      <a:pPr algn="ctr"/>
                      <a:endParaRPr lang="en-US" sz="2400" dirty="0">
                        <a:solidFill>
                          <a:srgbClr val="7E3C1B"/>
                        </a:solidFill>
                      </a:endParaRPr>
                    </a:p>
                  </a:txBody>
                  <a:tcPr marL="108602" marR="108602" marT="54301" marB="54301" anchor="ctr">
                    <a:solidFill>
                      <a:schemeClr val="bg1">
                        <a:lumMod val="85000"/>
                      </a:schemeClr>
                    </a:solidFill>
                  </a:tcPr>
                </a:tc>
                <a:extLst>
                  <a:ext uri="{0D108BD9-81ED-4DB2-BD59-A6C34878D82A}">
                    <a16:rowId xmlns:a16="http://schemas.microsoft.com/office/drawing/2014/main" val="459057351"/>
                  </a:ext>
                </a:extLst>
              </a:tr>
              <a:tr h="771560">
                <a:tc>
                  <a:txBody>
                    <a:bodyPr/>
                    <a:lstStyle/>
                    <a:p>
                      <a:pPr algn="ctr"/>
                      <a:endParaRPr lang="en-US" sz="2400" b="1" dirty="0"/>
                    </a:p>
                  </a:txBody>
                  <a:tcPr marL="108602" marR="108602" marT="54301" marB="54301" anchor="ctr">
                    <a:solidFill>
                      <a:schemeClr val="bg1">
                        <a:lumMod val="85000"/>
                      </a:schemeClr>
                    </a:solidFill>
                  </a:tcPr>
                </a:tc>
                <a:tc>
                  <a:txBody>
                    <a:bodyPr/>
                    <a:lstStyle/>
                    <a:p>
                      <a:pPr algn="ctr"/>
                      <a:endParaRPr lang="en-US" sz="2400" dirty="0">
                        <a:solidFill>
                          <a:srgbClr val="7E3C1B"/>
                        </a:solidFill>
                      </a:endParaRPr>
                    </a:p>
                  </a:txBody>
                  <a:tcPr marL="108602" marR="108602" marT="54301" marB="54301" anchor="ctr">
                    <a:solidFill>
                      <a:schemeClr val="bg1">
                        <a:lumMod val="85000"/>
                      </a:schemeClr>
                    </a:solidFill>
                  </a:tcPr>
                </a:tc>
                <a:extLst>
                  <a:ext uri="{0D108BD9-81ED-4DB2-BD59-A6C34878D82A}">
                    <a16:rowId xmlns:a16="http://schemas.microsoft.com/office/drawing/2014/main" val="426745949"/>
                  </a:ext>
                </a:extLst>
              </a:tr>
              <a:tr h="771560">
                <a:tc>
                  <a:txBody>
                    <a:bodyPr/>
                    <a:lstStyle/>
                    <a:p>
                      <a:pPr marL="4762" lvl="2" indent="0" algn="ctr" defTabSz="889000" fontAlgn="base">
                        <a:spcBef>
                          <a:spcPct val="0"/>
                        </a:spcBef>
                        <a:spcAft>
                          <a:spcPct val="20000"/>
                        </a:spcAft>
                        <a:buFont typeface="Arial" panose="020B0604020202020204" pitchFamily="34" charset="0"/>
                        <a:buNone/>
                        <a:defRPr/>
                      </a:pPr>
                      <a:endParaRPr lang="en-US" sz="2000" b="1" noProof="0" dirty="0">
                        <a:solidFill>
                          <a:schemeClr val="tx1"/>
                        </a:solidFill>
                        <a:latin typeface="Arial" panose="020B0604020202020204" pitchFamily="34" charset="0"/>
                        <a:ea typeface="ＭＳ Ｐゴシック"/>
                        <a:cs typeface="Arial" panose="020B0604020202020204" pitchFamily="34" charset="0"/>
                      </a:endParaRPr>
                    </a:p>
                  </a:txBody>
                  <a:tcPr marL="108602" marR="108602" marT="54301" marB="54301" anchor="ctr">
                    <a:solidFill>
                      <a:schemeClr val="bg1">
                        <a:lumMod val="85000"/>
                      </a:schemeClr>
                    </a:solidFill>
                  </a:tcPr>
                </a:tc>
                <a:tc>
                  <a:txBody>
                    <a:bodyPr/>
                    <a:lstStyle/>
                    <a:p>
                      <a:pPr marL="4762" marR="0" lvl="2" indent="0" algn="ctr" defTabSz="889000" rtl="0" eaLnBrk="1" fontAlgn="base" latinLnBrk="0" hangingPunct="1">
                        <a:lnSpc>
                          <a:spcPct val="100000"/>
                        </a:lnSpc>
                        <a:spcBef>
                          <a:spcPct val="0"/>
                        </a:spcBef>
                        <a:spcAft>
                          <a:spcPct val="20000"/>
                        </a:spcAft>
                        <a:buClrTx/>
                        <a:buSzTx/>
                        <a:buFont typeface="Arial" panose="020B0604020202020204" pitchFamily="34" charset="0"/>
                        <a:buNone/>
                        <a:tabLst/>
                        <a:defRPr/>
                      </a:pPr>
                      <a:endParaRPr lang="en-US" sz="2000" b="1" dirty="0"/>
                    </a:p>
                  </a:txBody>
                  <a:tcPr marL="108602" marR="108602" marT="54301" marB="54301" anchor="ctr">
                    <a:solidFill>
                      <a:schemeClr val="bg1">
                        <a:lumMod val="85000"/>
                      </a:schemeClr>
                    </a:solidFill>
                  </a:tcPr>
                </a:tc>
                <a:extLst>
                  <a:ext uri="{0D108BD9-81ED-4DB2-BD59-A6C34878D82A}">
                    <a16:rowId xmlns:a16="http://schemas.microsoft.com/office/drawing/2014/main" val="4087948580"/>
                  </a:ext>
                </a:extLst>
              </a:tr>
            </a:tbl>
          </a:graphicData>
        </a:graphic>
      </p:graphicFrame>
      <p:graphicFrame>
        <p:nvGraphicFramePr>
          <p:cNvPr id="29" name="Table 29">
            <a:extLst>
              <a:ext uri="{FF2B5EF4-FFF2-40B4-BE49-F238E27FC236}">
                <a16:creationId xmlns:a16="http://schemas.microsoft.com/office/drawing/2014/main" id="{D40DE6D0-6986-4E97-A230-BB82EE3E9D4D}"/>
              </a:ext>
            </a:extLst>
          </p:cNvPr>
          <p:cNvGraphicFramePr>
            <a:graphicFrameLocks noGrp="1"/>
          </p:cNvGraphicFramePr>
          <p:nvPr/>
        </p:nvGraphicFramePr>
        <p:xfrm>
          <a:off x="473410" y="3222361"/>
          <a:ext cx="3573934" cy="3097644"/>
        </p:xfrm>
        <a:graphic>
          <a:graphicData uri="http://schemas.openxmlformats.org/drawingml/2006/table">
            <a:tbl>
              <a:tblPr firstRow="1" bandRow="1">
                <a:tableStyleId>{2D5ABB26-0587-4C30-8999-92F81FD0307C}</a:tableStyleId>
              </a:tblPr>
              <a:tblGrid>
                <a:gridCol w="3573934">
                  <a:extLst>
                    <a:ext uri="{9D8B030D-6E8A-4147-A177-3AD203B41FA5}">
                      <a16:colId xmlns:a16="http://schemas.microsoft.com/office/drawing/2014/main" val="2466384144"/>
                    </a:ext>
                  </a:extLst>
                </a:gridCol>
              </a:tblGrid>
              <a:tr h="774411">
                <a:tc>
                  <a:txBody>
                    <a:bodyPr/>
                    <a:lstStyle/>
                    <a:p>
                      <a:endParaRPr lang="en-US" sz="2100" dirty="0"/>
                    </a:p>
                  </a:txBody>
                  <a:tcPr marL="108602" marR="108602" marT="54301" marB="5430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7D8"/>
                    </a:solidFill>
                  </a:tcPr>
                </a:tc>
                <a:extLst>
                  <a:ext uri="{0D108BD9-81ED-4DB2-BD59-A6C34878D82A}">
                    <a16:rowId xmlns:a16="http://schemas.microsoft.com/office/drawing/2014/main" val="1568289372"/>
                  </a:ext>
                </a:extLst>
              </a:tr>
              <a:tr h="774411">
                <a:tc>
                  <a:txBody>
                    <a:bodyPr/>
                    <a:lstStyle/>
                    <a:p>
                      <a:endParaRPr lang="en-US" sz="2100"/>
                    </a:p>
                  </a:txBody>
                  <a:tcPr marL="108602" marR="108602" marT="54301" marB="5430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7D8"/>
                    </a:solidFill>
                  </a:tcPr>
                </a:tc>
                <a:extLst>
                  <a:ext uri="{0D108BD9-81ED-4DB2-BD59-A6C34878D82A}">
                    <a16:rowId xmlns:a16="http://schemas.microsoft.com/office/drawing/2014/main" val="758596037"/>
                  </a:ext>
                </a:extLst>
              </a:tr>
              <a:tr h="774411">
                <a:tc>
                  <a:txBody>
                    <a:bodyPr/>
                    <a:lstStyle/>
                    <a:p>
                      <a:endParaRPr lang="en-US" sz="2100" dirty="0"/>
                    </a:p>
                  </a:txBody>
                  <a:tcPr marL="108602" marR="108602" marT="54301" marB="5430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7D8"/>
                    </a:solidFill>
                  </a:tcPr>
                </a:tc>
                <a:extLst>
                  <a:ext uri="{0D108BD9-81ED-4DB2-BD59-A6C34878D82A}">
                    <a16:rowId xmlns:a16="http://schemas.microsoft.com/office/drawing/2014/main" val="711978130"/>
                  </a:ext>
                </a:extLst>
              </a:tr>
              <a:tr h="774411">
                <a:tc>
                  <a:txBody>
                    <a:bodyPr/>
                    <a:lstStyle/>
                    <a:p>
                      <a:endParaRPr lang="en-US" sz="2100" dirty="0"/>
                    </a:p>
                  </a:txBody>
                  <a:tcPr marL="108602" marR="108602" marT="54301" marB="5430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7D8"/>
                    </a:solidFill>
                  </a:tcPr>
                </a:tc>
                <a:extLst>
                  <a:ext uri="{0D108BD9-81ED-4DB2-BD59-A6C34878D82A}">
                    <a16:rowId xmlns:a16="http://schemas.microsoft.com/office/drawing/2014/main" val="461077523"/>
                  </a:ext>
                </a:extLst>
              </a:tr>
            </a:tbl>
          </a:graphicData>
        </a:graphic>
      </p:graphicFrame>
      <p:sp>
        <p:nvSpPr>
          <p:cNvPr id="34" name="Rectangle 33">
            <a:extLst>
              <a:ext uri="{FF2B5EF4-FFF2-40B4-BE49-F238E27FC236}">
                <a16:creationId xmlns:a16="http://schemas.microsoft.com/office/drawing/2014/main" id="{B63B3415-E3B9-4A8E-B0A8-4E39E4508FD9}"/>
              </a:ext>
            </a:extLst>
          </p:cNvPr>
          <p:cNvSpPr/>
          <p:nvPr/>
        </p:nvSpPr>
        <p:spPr>
          <a:xfrm>
            <a:off x="623769" y="4140478"/>
            <a:ext cx="4031289" cy="430887"/>
          </a:xfrm>
          <a:prstGeom prst="rect">
            <a:avLst/>
          </a:prstGeom>
        </p:spPr>
        <p:txBody>
          <a:bodyPr wrap="square">
            <a:spAutoFit/>
          </a:bodyPr>
          <a:lstStyle/>
          <a:p>
            <a:pPr lvl="0">
              <a:defRPr/>
            </a:pPr>
            <a:r>
              <a:rPr lang="en-US" sz="2200" b="1" dirty="0">
                <a:solidFill>
                  <a:srgbClr val="7E3C1B"/>
                </a:solidFill>
                <a:latin typeface="Arial" panose="020B0604020202020204" pitchFamily="34" charset="0"/>
                <a:cs typeface="Arial" panose="020B0604020202020204" pitchFamily="34" charset="0"/>
              </a:rPr>
              <a:t>Concurrent retirement</a:t>
            </a:r>
            <a:endParaRPr lang="en-US" sz="2200" b="1" i="1" dirty="0">
              <a:solidFill>
                <a:srgbClr val="7E3C1B"/>
              </a:solidFill>
              <a:latin typeface="Arial" panose="020B0604020202020204" pitchFamily="34" charset="0"/>
              <a:cs typeface="Arial" panose="020B0604020202020204" pitchFamily="34" charset="0"/>
            </a:endParaRPr>
          </a:p>
        </p:txBody>
      </p:sp>
      <p:pic>
        <p:nvPicPr>
          <p:cNvPr id="41" name="Graphic 40" descr="Checkmark">
            <a:extLst>
              <a:ext uri="{FF2B5EF4-FFF2-40B4-BE49-F238E27FC236}">
                <a16:creationId xmlns:a16="http://schemas.microsoft.com/office/drawing/2014/main" id="{153E5464-F09E-4E07-BDA7-3A80748DFB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43101" y="4178833"/>
            <a:ext cx="534741" cy="534741"/>
          </a:xfrm>
          <a:prstGeom prst="rect">
            <a:avLst/>
          </a:prstGeom>
        </p:spPr>
      </p:pic>
      <p:pic>
        <p:nvPicPr>
          <p:cNvPr id="42" name="Graphic 41" descr="Close">
            <a:extLst>
              <a:ext uri="{FF2B5EF4-FFF2-40B4-BE49-F238E27FC236}">
                <a16:creationId xmlns:a16="http://schemas.microsoft.com/office/drawing/2014/main" id="{09FBBBCA-52D2-41D9-ADE9-18EBD7A1CB9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76708" y="4108007"/>
            <a:ext cx="495831" cy="495831"/>
          </a:xfrm>
          <a:prstGeom prst="rect">
            <a:avLst/>
          </a:prstGeom>
        </p:spPr>
      </p:pic>
      <p:sp>
        <p:nvSpPr>
          <p:cNvPr id="21" name="Rectangle 20">
            <a:extLst>
              <a:ext uri="{FF2B5EF4-FFF2-40B4-BE49-F238E27FC236}">
                <a16:creationId xmlns:a16="http://schemas.microsoft.com/office/drawing/2014/main" id="{D3F6845A-346B-47FD-A880-B789EA8D5302}"/>
              </a:ext>
            </a:extLst>
          </p:cNvPr>
          <p:cNvSpPr/>
          <p:nvPr/>
        </p:nvSpPr>
        <p:spPr>
          <a:xfrm>
            <a:off x="623768" y="3400938"/>
            <a:ext cx="4031289" cy="430887"/>
          </a:xfrm>
          <a:prstGeom prst="rect">
            <a:avLst/>
          </a:prstGeom>
        </p:spPr>
        <p:txBody>
          <a:bodyPr wrap="square">
            <a:spAutoFit/>
          </a:bodyPr>
          <a:lstStyle/>
          <a:p>
            <a:pPr lvl="0">
              <a:defRPr/>
            </a:pPr>
            <a:r>
              <a:rPr lang="en-US" sz="2200" b="1" dirty="0">
                <a:solidFill>
                  <a:srgbClr val="7E3C1B"/>
                </a:solidFill>
                <a:latin typeface="Arial" panose="020B0604020202020204" pitchFamily="34" charset="0"/>
                <a:cs typeface="Arial" panose="020B0604020202020204" pitchFamily="34" charset="0"/>
              </a:rPr>
              <a:t>Contribution rates</a:t>
            </a:r>
            <a:endParaRPr lang="en-US" sz="2200" b="1" i="1" dirty="0">
              <a:solidFill>
                <a:srgbClr val="7E3C1B"/>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97612CC-14A3-4029-9FB9-74D99F922112}"/>
              </a:ext>
            </a:extLst>
          </p:cNvPr>
          <p:cNvSpPr txBox="1"/>
          <p:nvPr/>
        </p:nvSpPr>
        <p:spPr>
          <a:xfrm>
            <a:off x="4019521" y="3253184"/>
            <a:ext cx="3852472" cy="769441"/>
          </a:xfrm>
          <a:prstGeom prst="rect">
            <a:avLst/>
          </a:prstGeom>
          <a:noFill/>
        </p:spPr>
        <p:txBody>
          <a:bodyPr wrap="square" rtlCol="0">
            <a:spAutoFit/>
          </a:bodyPr>
          <a:lstStyle/>
          <a:p>
            <a:pPr marL="4762" lvl="2" indent="0" algn="ctr" defTabSz="889000" fontAlgn="base">
              <a:spcBef>
                <a:spcPct val="0"/>
              </a:spcBef>
              <a:spcAft>
                <a:spcPct val="20000"/>
              </a:spcAft>
              <a:buFont typeface="Arial" panose="020B0604020202020204" pitchFamily="34" charset="0"/>
              <a:buNone/>
              <a:defRPr/>
            </a:pPr>
            <a:r>
              <a:rPr lang="en-US" sz="2000" b="1" dirty="0">
                <a:latin typeface="Arial" panose="020B0604020202020204" pitchFamily="34" charset="0"/>
                <a:ea typeface="ＭＳ Ｐゴシック"/>
                <a:cs typeface="Arial" panose="020B0604020202020204" pitchFamily="34" charset="0"/>
              </a:rPr>
              <a:t>CalSTRS 2% at 60 </a:t>
            </a:r>
            <a:r>
              <a:rPr lang="en-US" sz="2000" b="1" dirty="0">
                <a:latin typeface="Arial" panose="020B0604020202020204" pitchFamily="34" charset="0"/>
                <a:ea typeface="ＭＳ Ｐゴシック"/>
                <a:cs typeface="Arial" panose="020B0604020202020204" pitchFamily="34" charset="0"/>
                <a:sym typeface="Wingdings" panose="05000000000000000000" pitchFamily="2" charset="2"/>
              </a:rPr>
              <a:t> </a:t>
            </a:r>
            <a:r>
              <a:rPr lang="en-US" sz="2000" b="1" dirty="0">
                <a:latin typeface="Arial" panose="020B0604020202020204" pitchFamily="34" charset="0"/>
                <a:ea typeface="ＭＳ Ｐゴシック"/>
                <a:cs typeface="Arial" panose="020B0604020202020204" pitchFamily="34" charset="0"/>
              </a:rPr>
              <a:t>10.25%</a:t>
            </a:r>
          </a:p>
          <a:p>
            <a:pPr marL="0" lvl="2" indent="0" algn="ctr" defTabSz="889000" fontAlgn="base">
              <a:spcBef>
                <a:spcPct val="0"/>
              </a:spcBef>
              <a:spcAft>
                <a:spcPct val="20000"/>
              </a:spcAft>
              <a:buFont typeface="Arial" panose="020B0604020202020204" pitchFamily="34" charset="0"/>
              <a:buNone/>
              <a:defRPr/>
            </a:pPr>
            <a:r>
              <a:rPr lang="en-US" sz="2000" b="1" dirty="0">
                <a:latin typeface="Arial" panose="020B0604020202020204" pitchFamily="34" charset="0"/>
                <a:ea typeface="ＭＳ Ｐゴシック"/>
                <a:cs typeface="Arial" panose="020B0604020202020204" pitchFamily="34" charset="0"/>
              </a:rPr>
              <a:t>CalSTRS 2% at 62 </a:t>
            </a:r>
            <a:r>
              <a:rPr lang="en-US" sz="2000" b="1" dirty="0">
                <a:latin typeface="Arial" panose="020B0604020202020204" pitchFamily="34" charset="0"/>
                <a:ea typeface="ＭＳ Ｐゴシック"/>
                <a:cs typeface="Arial" panose="020B0604020202020204" pitchFamily="34" charset="0"/>
                <a:sym typeface="Wingdings" panose="05000000000000000000" pitchFamily="2" charset="2"/>
              </a:rPr>
              <a:t></a:t>
            </a:r>
            <a:r>
              <a:rPr lang="en-US" sz="2000" b="1" dirty="0">
                <a:latin typeface="Arial" panose="020B0604020202020204" pitchFamily="34" charset="0"/>
                <a:ea typeface="ＭＳ Ｐゴシック"/>
                <a:cs typeface="Arial" panose="020B0604020202020204" pitchFamily="34" charset="0"/>
              </a:rPr>
              <a:t> 10.205%</a:t>
            </a:r>
          </a:p>
        </p:txBody>
      </p:sp>
      <p:sp>
        <p:nvSpPr>
          <p:cNvPr id="23" name="TextBox 22">
            <a:extLst>
              <a:ext uri="{FF2B5EF4-FFF2-40B4-BE49-F238E27FC236}">
                <a16:creationId xmlns:a16="http://schemas.microsoft.com/office/drawing/2014/main" id="{5EA4ECA5-EDF2-4395-8B31-18424B111AD8}"/>
              </a:ext>
            </a:extLst>
          </p:cNvPr>
          <p:cNvSpPr txBox="1"/>
          <p:nvPr/>
        </p:nvSpPr>
        <p:spPr>
          <a:xfrm>
            <a:off x="8144658" y="3375634"/>
            <a:ext cx="3414531" cy="400110"/>
          </a:xfrm>
          <a:prstGeom prst="rect">
            <a:avLst/>
          </a:prstGeom>
          <a:noFill/>
        </p:spPr>
        <p:txBody>
          <a:bodyPr wrap="square" rtlCol="0">
            <a:spAutoFit/>
          </a:bodyPr>
          <a:lstStyle/>
          <a:p>
            <a:pPr marL="4762" lvl="2" algn="ctr" defTabSz="889000" fontAlgn="base">
              <a:spcBef>
                <a:spcPct val="0"/>
              </a:spcBef>
              <a:spcAft>
                <a:spcPct val="20000"/>
              </a:spcAft>
              <a:defRPr/>
            </a:pPr>
            <a:r>
              <a:rPr lang="en-US" sz="2000" b="1" dirty="0"/>
              <a:t>Typically 4%</a:t>
            </a:r>
          </a:p>
        </p:txBody>
      </p:sp>
      <p:sp>
        <p:nvSpPr>
          <p:cNvPr id="48" name="Rectangle 47">
            <a:extLst>
              <a:ext uri="{FF2B5EF4-FFF2-40B4-BE49-F238E27FC236}">
                <a16:creationId xmlns:a16="http://schemas.microsoft.com/office/drawing/2014/main" id="{12BB80E9-0DAA-4305-AD06-A46AD42B2214}"/>
              </a:ext>
            </a:extLst>
          </p:cNvPr>
          <p:cNvSpPr/>
          <p:nvPr/>
        </p:nvSpPr>
        <p:spPr>
          <a:xfrm>
            <a:off x="677395" y="5690978"/>
            <a:ext cx="4031289" cy="430887"/>
          </a:xfrm>
          <a:prstGeom prst="rect">
            <a:avLst/>
          </a:prstGeom>
        </p:spPr>
        <p:txBody>
          <a:bodyPr wrap="square">
            <a:spAutoFit/>
          </a:bodyPr>
          <a:lstStyle/>
          <a:p>
            <a:pPr lvl="0">
              <a:defRPr/>
            </a:pPr>
            <a:r>
              <a:rPr lang="en-US" sz="2200" b="1" dirty="0">
                <a:solidFill>
                  <a:srgbClr val="7E3C1B"/>
                </a:solidFill>
                <a:latin typeface="Arial" panose="020B0604020202020204" pitchFamily="34" charset="0"/>
                <a:cs typeface="Arial" panose="020B0604020202020204" pitchFamily="34" charset="0"/>
              </a:rPr>
              <a:t>Survivor benefits</a:t>
            </a:r>
            <a:endParaRPr lang="en-US" sz="2200" b="1" i="1" dirty="0">
              <a:solidFill>
                <a:srgbClr val="7E3C1B"/>
              </a:solidFill>
              <a:latin typeface="Arial" panose="020B0604020202020204" pitchFamily="34" charset="0"/>
              <a:cs typeface="Arial" panose="020B0604020202020204" pitchFamily="34" charset="0"/>
            </a:endParaRPr>
          </a:p>
        </p:txBody>
      </p:sp>
      <p:pic>
        <p:nvPicPr>
          <p:cNvPr id="49" name="Graphic 48" descr="Checkmark">
            <a:extLst>
              <a:ext uri="{FF2B5EF4-FFF2-40B4-BE49-F238E27FC236}">
                <a16:creationId xmlns:a16="http://schemas.microsoft.com/office/drawing/2014/main" id="{6089BAC0-4284-415F-98BA-115D6FEE6D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83275" y="5639050"/>
            <a:ext cx="534741" cy="534741"/>
          </a:xfrm>
          <a:prstGeom prst="rect">
            <a:avLst/>
          </a:prstGeom>
        </p:spPr>
      </p:pic>
      <p:pic>
        <p:nvPicPr>
          <p:cNvPr id="51" name="Graphic 50" descr="Checkmark">
            <a:extLst>
              <a:ext uri="{FF2B5EF4-FFF2-40B4-BE49-F238E27FC236}">
                <a16:creationId xmlns:a16="http://schemas.microsoft.com/office/drawing/2014/main" id="{2CE6FE65-564E-4551-9D65-3FFD63BEB4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62300" y="5690102"/>
            <a:ext cx="534741" cy="534741"/>
          </a:xfrm>
          <a:prstGeom prst="rect">
            <a:avLst/>
          </a:prstGeom>
        </p:spPr>
      </p:pic>
      <p:sp>
        <p:nvSpPr>
          <p:cNvPr id="27" name="Rectangle 26">
            <a:extLst>
              <a:ext uri="{FF2B5EF4-FFF2-40B4-BE49-F238E27FC236}">
                <a16:creationId xmlns:a16="http://schemas.microsoft.com/office/drawing/2014/main" id="{B1494E63-4D89-41F5-80F4-B68A80E3709F}"/>
              </a:ext>
            </a:extLst>
          </p:cNvPr>
          <p:cNvSpPr/>
          <p:nvPr/>
        </p:nvSpPr>
        <p:spPr>
          <a:xfrm>
            <a:off x="665221" y="4966716"/>
            <a:ext cx="4031289" cy="430887"/>
          </a:xfrm>
          <a:prstGeom prst="rect">
            <a:avLst/>
          </a:prstGeom>
        </p:spPr>
        <p:txBody>
          <a:bodyPr wrap="square">
            <a:spAutoFit/>
          </a:bodyPr>
          <a:lstStyle/>
          <a:p>
            <a:pPr lvl="0">
              <a:defRPr/>
            </a:pPr>
            <a:r>
              <a:rPr lang="en-US" sz="2200" b="1" dirty="0">
                <a:solidFill>
                  <a:srgbClr val="7E3C1B"/>
                </a:solidFill>
                <a:latin typeface="Arial" panose="020B0604020202020204" pitchFamily="34" charset="0"/>
                <a:cs typeface="Arial" panose="020B0604020202020204" pitchFamily="34" charset="0"/>
              </a:rPr>
              <a:t>Disability benefits</a:t>
            </a:r>
            <a:endParaRPr lang="en-US" sz="2200" b="1" i="1" dirty="0">
              <a:solidFill>
                <a:srgbClr val="7E3C1B"/>
              </a:solidFill>
              <a:latin typeface="Arial" panose="020B0604020202020204" pitchFamily="34" charset="0"/>
              <a:cs typeface="Arial" panose="020B0604020202020204" pitchFamily="34" charset="0"/>
            </a:endParaRPr>
          </a:p>
        </p:txBody>
      </p:sp>
      <p:pic>
        <p:nvPicPr>
          <p:cNvPr id="28" name="Graphic 27" descr="Checkmark">
            <a:extLst>
              <a:ext uri="{FF2B5EF4-FFF2-40B4-BE49-F238E27FC236}">
                <a16:creationId xmlns:a16="http://schemas.microsoft.com/office/drawing/2014/main" id="{8C17A1F5-C65E-4C78-A95B-45780AB169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83275" y="4901617"/>
            <a:ext cx="534741" cy="534741"/>
          </a:xfrm>
          <a:prstGeom prst="rect">
            <a:avLst/>
          </a:prstGeom>
        </p:spPr>
      </p:pic>
      <p:pic>
        <p:nvPicPr>
          <p:cNvPr id="52" name="Graphic 51" descr="Checkmark">
            <a:extLst>
              <a:ext uri="{FF2B5EF4-FFF2-40B4-BE49-F238E27FC236}">
                <a16:creationId xmlns:a16="http://schemas.microsoft.com/office/drawing/2014/main" id="{7C89223E-CBF4-4717-A97F-2290917969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24579" y="4882948"/>
            <a:ext cx="534741" cy="534741"/>
          </a:xfrm>
          <a:prstGeom prst="rect">
            <a:avLst/>
          </a:prstGeom>
        </p:spPr>
      </p:pic>
    </p:spTree>
    <p:custDataLst>
      <p:tags r:id="rId1"/>
    </p:custDataLst>
    <p:extLst>
      <p:ext uri="{BB962C8B-B14F-4D97-AF65-F5344CB8AC3E}">
        <p14:creationId xmlns:p14="http://schemas.microsoft.com/office/powerpoint/2010/main" val="316523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1250"/>
                            </p:stCondLst>
                            <p:childTnLst>
                              <p:par>
                                <p:cTn id="13" presetID="10" presetClass="entr" presetSubtype="0" fill="hold" nodeType="afterEffect">
                                  <p:stCondLst>
                                    <p:cond delay="25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childTnLst>
                          </p:cTn>
                        </p:par>
                        <p:par>
                          <p:cTn id="16" fill="hold">
                            <p:stCondLst>
                              <p:cond delay="2000"/>
                            </p:stCondLst>
                            <p:childTnLst>
                              <p:par>
                                <p:cTn id="17" presetID="10" presetClass="entr" presetSubtype="0" fill="hold" grpId="0" nodeType="afterEffect">
                                  <p:stCondLst>
                                    <p:cond delay="50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childTnLst>
                          </p:cTn>
                        </p:par>
                        <p:par>
                          <p:cTn id="20" fill="hold">
                            <p:stCondLst>
                              <p:cond delay="3000"/>
                            </p:stCondLst>
                            <p:childTnLst>
                              <p:par>
                                <p:cTn id="21" presetID="10" presetClass="entr" presetSubtype="0" fill="hold" nodeType="afterEffect">
                                  <p:stCondLst>
                                    <p:cond delay="25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500"/>
                                        <p:tgtEl>
                                          <p:spTgt spid="49"/>
                                        </p:tgtEl>
                                      </p:cBhvr>
                                    </p:animEffect>
                                  </p:childTnLst>
                                </p:cTn>
                              </p:par>
                            </p:childTnLst>
                          </p:cTn>
                        </p:par>
                        <p:par>
                          <p:cTn id="24" fill="hold">
                            <p:stCondLst>
                              <p:cond delay="3750"/>
                            </p:stCondLst>
                            <p:childTnLst>
                              <p:par>
                                <p:cTn id="25" presetID="10" presetClass="entr" presetSubtype="0" fill="hold" nodeType="afterEffect">
                                  <p:stCondLst>
                                    <p:cond delay="25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9">
            <a:extLst>
              <a:ext uri="{FF2B5EF4-FFF2-40B4-BE49-F238E27FC236}">
                <a16:creationId xmlns:a16="http://schemas.microsoft.com/office/drawing/2014/main" id="{C404B3F4-FB05-4764-968C-6E710D320543}"/>
              </a:ext>
            </a:extLst>
          </p:cNvPr>
          <p:cNvSpPr>
            <a:spLocks noGrp="1"/>
          </p:cNvSpPr>
          <p:nvPr>
            <p:ph type="title" idx="4294967295"/>
          </p:nvPr>
        </p:nvSpPr>
        <p:spPr>
          <a:xfrm>
            <a:off x="964616" y="456702"/>
            <a:ext cx="9766300" cy="619125"/>
          </a:xfrm>
          <a:prstGeom prst="rect">
            <a:avLst/>
          </a:prstGeom>
        </p:spPr>
        <p:txBody>
          <a:bodyPr wrap="square">
            <a:spAutoFit/>
          </a:bodyPr>
          <a:lstStyle/>
          <a:p>
            <a:r>
              <a:rPr lang="en-US" sz="3800"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Survivor and disability benefits</a:t>
            </a:r>
          </a:p>
        </p:txBody>
      </p:sp>
      <p:sp>
        <p:nvSpPr>
          <p:cNvPr id="25" name="Rectangle 24">
            <a:extLst>
              <a:ext uri="{FF2B5EF4-FFF2-40B4-BE49-F238E27FC236}">
                <a16:creationId xmlns:a16="http://schemas.microsoft.com/office/drawing/2014/main" id="{BE97D509-86EA-4098-805A-E0EA124785E3}"/>
              </a:ext>
            </a:extLst>
          </p:cNvPr>
          <p:cNvSpPr/>
          <p:nvPr/>
        </p:nvSpPr>
        <p:spPr>
          <a:xfrm>
            <a:off x="4772526" y="1638679"/>
            <a:ext cx="6830235" cy="10287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dirty="0">
                <a:solidFill>
                  <a:srgbClr val="7E3C1B"/>
                </a:solidFill>
                <a:latin typeface="Arial" panose="020B0604020202020204" pitchFamily="34" charset="0"/>
                <a:cs typeface="Arial" panose="020B0604020202020204" pitchFamily="34" charset="0"/>
              </a:rPr>
              <a:t>Benefits offered under both plans</a:t>
            </a:r>
            <a:endParaRPr kumimoji="0" lang="en-US" sz="2400" b="1" i="0" u="none" strike="noStrike" kern="1200" cap="none" spc="0" normalizeH="0" baseline="0" noProof="0" dirty="0">
              <a:ln>
                <a:noFill/>
              </a:ln>
              <a:solidFill>
                <a:srgbClr val="7E3C1B"/>
              </a:solidFill>
              <a:effectLst/>
              <a:uLnTx/>
              <a:uFillTx/>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ECAD2422-FAB0-43DA-922E-8D9788A15EB6}"/>
              </a:ext>
            </a:extLst>
          </p:cNvPr>
          <p:cNvSpPr/>
          <p:nvPr/>
        </p:nvSpPr>
        <p:spPr>
          <a:xfrm>
            <a:off x="4772524" y="3161922"/>
            <a:ext cx="6830235" cy="10287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7E3C1B"/>
                </a:solidFill>
                <a:latin typeface="Arial" panose="020B0604020202020204" pitchFamily="34" charset="0"/>
                <a:cs typeface="Arial" panose="020B0604020202020204" pitchFamily="34" charset="0"/>
              </a:rPr>
              <a:t>Defined Benefit offers greater benefits</a:t>
            </a:r>
            <a:endParaRPr kumimoji="0" lang="en-US" sz="2400" b="1" i="1" u="none" strike="noStrike" kern="1200" cap="none" spc="0" normalizeH="0" baseline="0" noProof="0" dirty="0">
              <a:ln>
                <a:noFill/>
              </a:ln>
              <a:solidFill>
                <a:srgbClr val="7E3C1B"/>
              </a:solidFill>
              <a:effectLst/>
              <a:uLnTx/>
              <a:uFillTx/>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35C4CB9C-394F-4DCD-B4BF-5A0575745345}"/>
              </a:ext>
            </a:extLst>
          </p:cNvPr>
          <p:cNvSpPr/>
          <p:nvPr/>
        </p:nvSpPr>
        <p:spPr>
          <a:xfrm>
            <a:off x="4772524" y="4814554"/>
            <a:ext cx="6830236" cy="10287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7E3C1B"/>
                </a:solidFill>
                <a:latin typeface="Arial" panose="020B0604020202020204" pitchFamily="34" charset="0"/>
                <a:cs typeface="Arial" panose="020B0604020202020204" pitchFamily="34" charset="0"/>
              </a:rPr>
              <a:t>One-time death benefit recipient designation</a:t>
            </a:r>
            <a:endParaRPr kumimoji="0" lang="en-US" sz="2400" b="1" i="0" u="none" strike="noStrike" kern="1200" cap="none" spc="0" normalizeH="0" baseline="0" noProof="0" dirty="0">
              <a:ln>
                <a:noFill/>
              </a:ln>
              <a:solidFill>
                <a:srgbClr val="7E3C1B"/>
              </a:solidFill>
              <a:effectLst/>
              <a:uLnTx/>
              <a:uFillTx/>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0F59F980-3A88-4189-8EA9-6FDC6B241279}"/>
              </a:ext>
            </a:extLst>
          </p:cNvPr>
          <p:cNvPicPr>
            <a:picLocks noChangeAspect="1"/>
          </p:cNvPicPr>
          <p:nvPr/>
        </p:nvPicPr>
        <p:blipFill>
          <a:blip r:embed="rId4"/>
          <a:srcRect/>
          <a:stretch/>
        </p:blipFill>
        <p:spPr>
          <a:xfrm>
            <a:off x="199213" y="1319993"/>
            <a:ext cx="2999368" cy="3878016"/>
          </a:xfrm>
          <a:prstGeom prst="rect">
            <a:avLst/>
          </a:prstGeom>
        </p:spPr>
      </p:pic>
      <p:sp>
        <p:nvSpPr>
          <p:cNvPr id="8" name="Rectangle 7">
            <a:extLst>
              <a:ext uri="{FF2B5EF4-FFF2-40B4-BE49-F238E27FC236}">
                <a16:creationId xmlns:a16="http://schemas.microsoft.com/office/drawing/2014/main" id="{DA1159D9-65D3-44C8-8FC6-0EC52000BE4F}"/>
              </a:ext>
            </a:extLst>
          </p:cNvPr>
          <p:cNvSpPr/>
          <p:nvPr/>
        </p:nvSpPr>
        <p:spPr>
          <a:xfrm>
            <a:off x="4740440" y="6012326"/>
            <a:ext cx="6830237" cy="461665"/>
          </a:xfrm>
          <a:prstGeom prst="rect">
            <a:avLst/>
          </a:prstGeom>
        </p:spPr>
        <p:txBody>
          <a:bodyPr wrap="square">
            <a:spAutoFit/>
          </a:bodyPr>
          <a:lstStyle/>
          <a:p>
            <a:pPr lvl="0" algn="ctr">
              <a:defRPr/>
            </a:pPr>
            <a:r>
              <a:rPr lang="en-US" sz="2400" b="1" dirty="0">
                <a:solidFill>
                  <a:schemeClr val="bg1"/>
                </a:solidFill>
                <a:latin typeface="Arial" panose="020B0604020202020204" pitchFamily="34" charset="0"/>
                <a:cs typeface="Arial" panose="020B0604020202020204" pitchFamily="34" charset="0"/>
                <a:sym typeface="Wingdings"/>
              </a:rPr>
              <a:t> CalSTRS.com/publications</a:t>
            </a:r>
            <a:endParaRPr lang="en-US" sz="2400" b="1" dirty="0">
              <a:solidFill>
                <a:schemeClr val="bg1"/>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A39D44F2-40ED-170A-4AF0-4E8A60AC369A}"/>
              </a:ext>
            </a:extLst>
          </p:cNvPr>
          <p:cNvPicPr>
            <a:picLocks noChangeAspect="1" noChangeArrowheads="1"/>
          </p:cNvPicPr>
          <p:nvPr/>
        </p:nvPicPr>
        <p:blipFill>
          <a:blip r:embed="rId5"/>
          <a:srcRect/>
          <a:stretch/>
        </p:blipFill>
        <p:spPr bwMode="auto">
          <a:xfrm>
            <a:off x="1605949" y="2876004"/>
            <a:ext cx="2940444" cy="38771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74285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2F28D198-D67F-4C6E-9C72-D3925C444F35}"/>
              </a:ext>
            </a:extLst>
          </p:cNvPr>
          <p:cNvSpPr txBox="1">
            <a:spLocks/>
          </p:cNvSpPr>
          <p:nvPr/>
        </p:nvSpPr>
        <p:spPr>
          <a:xfrm>
            <a:off x="960629" y="460990"/>
            <a:ext cx="10515600" cy="618631"/>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CalSTRS program features </a:t>
            </a:r>
          </a:p>
        </p:txBody>
      </p:sp>
      <p:graphicFrame>
        <p:nvGraphicFramePr>
          <p:cNvPr id="26" name="Table 26">
            <a:extLst>
              <a:ext uri="{FF2B5EF4-FFF2-40B4-BE49-F238E27FC236}">
                <a16:creationId xmlns:a16="http://schemas.microsoft.com/office/drawing/2014/main" id="{8D143C9C-63DE-40C4-A95F-2E7ABAA09D49}"/>
              </a:ext>
            </a:extLst>
          </p:cNvPr>
          <p:cNvGraphicFramePr>
            <a:graphicFrameLocks noGrp="1"/>
          </p:cNvGraphicFramePr>
          <p:nvPr>
            <p:extLst>
              <p:ext uri="{D42A27DB-BD31-4B8C-83A1-F6EECF244321}">
                <p14:modId xmlns:p14="http://schemas.microsoft.com/office/powerpoint/2010/main" val="1423642991"/>
              </p:ext>
            </p:extLst>
          </p:nvPr>
        </p:nvGraphicFramePr>
        <p:xfrm>
          <a:off x="4743889" y="2655357"/>
          <a:ext cx="7020336" cy="3154802"/>
        </p:xfrm>
        <a:graphic>
          <a:graphicData uri="http://schemas.openxmlformats.org/drawingml/2006/table">
            <a:tbl>
              <a:tblPr firstRow="1" bandRow="1">
                <a:tableStyleId>{5C22544A-7EE6-4342-B048-85BDC9FD1C3A}</a:tableStyleId>
              </a:tblPr>
              <a:tblGrid>
                <a:gridCol w="3510168">
                  <a:extLst>
                    <a:ext uri="{9D8B030D-6E8A-4147-A177-3AD203B41FA5}">
                      <a16:colId xmlns:a16="http://schemas.microsoft.com/office/drawing/2014/main" val="1593354723"/>
                    </a:ext>
                  </a:extLst>
                </a:gridCol>
                <a:gridCol w="3510168">
                  <a:extLst>
                    <a:ext uri="{9D8B030D-6E8A-4147-A177-3AD203B41FA5}">
                      <a16:colId xmlns:a16="http://schemas.microsoft.com/office/drawing/2014/main" val="307271519"/>
                    </a:ext>
                  </a:extLst>
                </a:gridCol>
              </a:tblGrid>
              <a:tr h="832614">
                <a:tc>
                  <a:txBody>
                    <a:bodyPr/>
                    <a:lstStyle/>
                    <a:p>
                      <a:pPr algn="ctr"/>
                      <a:r>
                        <a:rPr lang="en-US" sz="2400" b="1" dirty="0"/>
                        <a:t>Defined Benefit Program</a:t>
                      </a:r>
                    </a:p>
                  </a:txBody>
                  <a:tcPr marL="108602" marR="108602" marT="54301" marB="54301" anchor="ctr">
                    <a:solidFill>
                      <a:srgbClr val="7E3C1B"/>
                    </a:solidFill>
                  </a:tcPr>
                </a:tc>
                <a:tc>
                  <a:txBody>
                    <a:bodyPr/>
                    <a:lstStyle/>
                    <a:p>
                      <a:pPr algn="ctr"/>
                      <a:r>
                        <a:rPr lang="en-US" sz="2400" dirty="0">
                          <a:solidFill>
                            <a:srgbClr val="7E3C1B"/>
                          </a:solidFill>
                        </a:rPr>
                        <a:t>Cash Balance Program</a:t>
                      </a:r>
                    </a:p>
                  </a:txBody>
                  <a:tcPr marL="108602" marR="108602" marT="54301" marB="54301" anchor="ctr">
                    <a:solidFill>
                      <a:srgbClr val="F8CBAD"/>
                    </a:solidFill>
                  </a:tcPr>
                </a:tc>
                <a:extLst>
                  <a:ext uri="{0D108BD9-81ED-4DB2-BD59-A6C34878D82A}">
                    <a16:rowId xmlns:a16="http://schemas.microsoft.com/office/drawing/2014/main" val="2781359546"/>
                  </a:ext>
                </a:extLst>
              </a:tr>
              <a:tr h="771560">
                <a:tc>
                  <a:txBody>
                    <a:bodyPr/>
                    <a:lstStyle/>
                    <a:p>
                      <a:pPr algn="ctr"/>
                      <a:endParaRPr lang="en-US" sz="2400" b="1" dirty="0"/>
                    </a:p>
                  </a:txBody>
                  <a:tcPr marL="108602" marR="108602" marT="54301" marB="54301" anchor="ctr">
                    <a:solidFill>
                      <a:schemeClr val="bg1">
                        <a:lumMod val="85000"/>
                      </a:schemeClr>
                    </a:solidFill>
                  </a:tcPr>
                </a:tc>
                <a:tc>
                  <a:txBody>
                    <a:bodyPr/>
                    <a:lstStyle/>
                    <a:p>
                      <a:pPr algn="ctr"/>
                      <a:endParaRPr lang="en-US" sz="2400" dirty="0">
                        <a:solidFill>
                          <a:srgbClr val="7E3C1B"/>
                        </a:solidFill>
                      </a:endParaRPr>
                    </a:p>
                  </a:txBody>
                  <a:tcPr marL="108602" marR="108602" marT="54301" marB="54301" anchor="ctr">
                    <a:solidFill>
                      <a:schemeClr val="bg1">
                        <a:lumMod val="85000"/>
                      </a:schemeClr>
                    </a:solidFill>
                  </a:tcPr>
                </a:tc>
                <a:extLst>
                  <a:ext uri="{0D108BD9-81ED-4DB2-BD59-A6C34878D82A}">
                    <a16:rowId xmlns:a16="http://schemas.microsoft.com/office/drawing/2014/main" val="4140436148"/>
                  </a:ext>
                </a:extLst>
              </a:tr>
              <a:tr h="771560">
                <a:tc>
                  <a:txBody>
                    <a:bodyPr/>
                    <a:lstStyle/>
                    <a:p>
                      <a:pPr algn="ctr"/>
                      <a:endParaRPr lang="en-US" sz="2400" b="1" dirty="0"/>
                    </a:p>
                  </a:txBody>
                  <a:tcPr marL="108602" marR="108602" marT="54301" marB="54301" anchor="ctr">
                    <a:solidFill>
                      <a:schemeClr val="bg1">
                        <a:lumMod val="85000"/>
                      </a:schemeClr>
                    </a:solidFill>
                  </a:tcPr>
                </a:tc>
                <a:tc>
                  <a:txBody>
                    <a:bodyPr/>
                    <a:lstStyle/>
                    <a:p>
                      <a:pPr algn="ctr"/>
                      <a:endParaRPr lang="en-US" sz="2400" dirty="0">
                        <a:solidFill>
                          <a:srgbClr val="7E3C1B"/>
                        </a:solidFill>
                      </a:endParaRPr>
                    </a:p>
                  </a:txBody>
                  <a:tcPr marL="108602" marR="108602" marT="54301" marB="54301" anchor="ctr">
                    <a:solidFill>
                      <a:schemeClr val="bg1">
                        <a:lumMod val="85000"/>
                      </a:schemeClr>
                    </a:solidFill>
                  </a:tcPr>
                </a:tc>
                <a:extLst>
                  <a:ext uri="{0D108BD9-81ED-4DB2-BD59-A6C34878D82A}">
                    <a16:rowId xmlns:a16="http://schemas.microsoft.com/office/drawing/2014/main" val="459057351"/>
                  </a:ext>
                </a:extLst>
              </a:tr>
              <a:tr h="771560">
                <a:tc>
                  <a:txBody>
                    <a:bodyPr/>
                    <a:lstStyle/>
                    <a:p>
                      <a:pPr algn="ctr"/>
                      <a:endParaRPr lang="en-US" sz="2400" b="1" dirty="0"/>
                    </a:p>
                  </a:txBody>
                  <a:tcPr marL="108602" marR="108602" marT="54301" marB="54301" anchor="ctr">
                    <a:solidFill>
                      <a:schemeClr val="bg1">
                        <a:lumMod val="85000"/>
                      </a:schemeClr>
                    </a:solidFill>
                  </a:tcPr>
                </a:tc>
                <a:tc>
                  <a:txBody>
                    <a:bodyPr/>
                    <a:lstStyle/>
                    <a:p>
                      <a:pPr algn="ctr"/>
                      <a:endParaRPr lang="en-US" sz="2400" dirty="0">
                        <a:solidFill>
                          <a:srgbClr val="7E3C1B"/>
                        </a:solidFill>
                      </a:endParaRPr>
                    </a:p>
                  </a:txBody>
                  <a:tcPr marL="108602" marR="108602" marT="54301" marB="54301" anchor="ctr">
                    <a:solidFill>
                      <a:schemeClr val="bg1">
                        <a:lumMod val="85000"/>
                      </a:schemeClr>
                    </a:solidFill>
                  </a:tcPr>
                </a:tc>
                <a:extLst>
                  <a:ext uri="{0D108BD9-81ED-4DB2-BD59-A6C34878D82A}">
                    <a16:rowId xmlns:a16="http://schemas.microsoft.com/office/drawing/2014/main" val="1631328272"/>
                  </a:ext>
                </a:extLst>
              </a:tr>
            </a:tbl>
          </a:graphicData>
        </a:graphic>
      </p:graphicFrame>
      <p:graphicFrame>
        <p:nvGraphicFramePr>
          <p:cNvPr id="29" name="Table 29">
            <a:extLst>
              <a:ext uri="{FF2B5EF4-FFF2-40B4-BE49-F238E27FC236}">
                <a16:creationId xmlns:a16="http://schemas.microsoft.com/office/drawing/2014/main" id="{D40DE6D0-6986-4E97-A230-BB82EE3E9D4D}"/>
              </a:ext>
            </a:extLst>
          </p:cNvPr>
          <p:cNvGraphicFramePr>
            <a:graphicFrameLocks noGrp="1"/>
          </p:cNvGraphicFramePr>
          <p:nvPr>
            <p:extLst>
              <p:ext uri="{D42A27DB-BD31-4B8C-83A1-F6EECF244321}">
                <p14:modId xmlns:p14="http://schemas.microsoft.com/office/powerpoint/2010/main" val="374216677"/>
              </p:ext>
            </p:extLst>
          </p:nvPr>
        </p:nvGraphicFramePr>
        <p:xfrm>
          <a:off x="549245" y="3486926"/>
          <a:ext cx="4194644" cy="2323233"/>
        </p:xfrm>
        <a:graphic>
          <a:graphicData uri="http://schemas.openxmlformats.org/drawingml/2006/table">
            <a:tbl>
              <a:tblPr firstRow="1" bandRow="1">
                <a:tableStyleId>{2D5ABB26-0587-4C30-8999-92F81FD0307C}</a:tableStyleId>
              </a:tblPr>
              <a:tblGrid>
                <a:gridCol w="4194644">
                  <a:extLst>
                    <a:ext uri="{9D8B030D-6E8A-4147-A177-3AD203B41FA5}">
                      <a16:colId xmlns:a16="http://schemas.microsoft.com/office/drawing/2014/main" val="2466384144"/>
                    </a:ext>
                  </a:extLst>
                </a:gridCol>
              </a:tblGrid>
              <a:tr h="774411">
                <a:tc>
                  <a:txBody>
                    <a:bodyPr/>
                    <a:lstStyle/>
                    <a:p>
                      <a:endParaRPr lang="en-US" sz="2100" dirty="0"/>
                    </a:p>
                  </a:txBody>
                  <a:tcPr marL="108602" marR="108602" marT="54301" marB="5430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7D8"/>
                    </a:solidFill>
                  </a:tcPr>
                </a:tc>
                <a:extLst>
                  <a:ext uri="{0D108BD9-81ED-4DB2-BD59-A6C34878D82A}">
                    <a16:rowId xmlns:a16="http://schemas.microsoft.com/office/drawing/2014/main" val="1568289372"/>
                  </a:ext>
                </a:extLst>
              </a:tr>
              <a:tr h="774411">
                <a:tc>
                  <a:txBody>
                    <a:bodyPr/>
                    <a:lstStyle/>
                    <a:p>
                      <a:endParaRPr lang="en-US" sz="2100"/>
                    </a:p>
                  </a:txBody>
                  <a:tcPr marL="108602" marR="108602" marT="54301" marB="5430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7D8"/>
                    </a:solidFill>
                  </a:tcPr>
                </a:tc>
                <a:extLst>
                  <a:ext uri="{0D108BD9-81ED-4DB2-BD59-A6C34878D82A}">
                    <a16:rowId xmlns:a16="http://schemas.microsoft.com/office/drawing/2014/main" val="758596037"/>
                  </a:ext>
                </a:extLst>
              </a:tr>
              <a:tr h="774411">
                <a:tc>
                  <a:txBody>
                    <a:bodyPr/>
                    <a:lstStyle/>
                    <a:p>
                      <a:endParaRPr lang="en-US" sz="2100" dirty="0"/>
                    </a:p>
                  </a:txBody>
                  <a:tcPr marL="108602" marR="108602" marT="54301" marB="5430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7D8"/>
                    </a:solidFill>
                  </a:tcPr>
                </a:tc>
                <a:extLst>
                  <a:ext uri="{0D108BD9-81ED-4DB2-BD59-A6C34878D82A}">
                    <a16:rowId xmlns:a16="http://schemas.microsoft.com/office/drawing/2014/main" val="711978130"/>
                  </a:ext>
                </a:extLst>
              </a:tr>
            </a:tbl>
          </a:graphicData>
        </a:graphic>
      </p:graphicFrame>
      <p:pic>
        <p:nvPicPr>
          <p:cNvPr id="37" name="Graphic 36" descr="Checkmark">
            <a:extLst>
              <a:ext uri="{FF2B5EF4-FFF2-40B4-BE49-F238E27FC236}">
                <a16:creationId xmlns:a16="http://schemas.microsoft.com/office/drawing/2014/main" id="{A5A4477F-3625-4BD0-905D-A17FCF4DA0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39726" y="3615193"/>
            <a:ext cx="534741" cy="534741"/>
          </a:xfrm>
          <a:prstGeom prst="rect">
            <a:avLst/>
          </a:prstGeom>
        </p:spPr>
      </p:pic>
      <p:pic>
        <p:nvPicPr>
          <p:cNvPr id="38" name="Graphic 37" descr="Close">
            <a:extLst>
              <a:ext uri="{FF2B5EF4-FFF2-40B4-BE49-F238E27FC236}">
                <a16:creationId xmlns:a16="http://schemas.microsoft.com/office/drawing/2014/main" id="{7E03BDCC-7EC8-4A2A-93F6-D38F5A90268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29044" y="3634647"/>
            <a:ext cx="495831" cy="495831"/>
          </a:xfrm>
          <a:prstGeom prst="rect">
            <a:avLst/>
          </a:prstGeom>
        </p:spPr>
      </p:pic>
      <p:sp>
        <p:nvSpPr>
          <p:cNvPr id="33" name="Rectangle 32">
            <a:extLst>
              <a:ext uri="{FF2B5EF4-FFF2-40B4-BE49-F238E27FC236}">
                <a16:creationId xmlns:a16="http://schemas.microsoft.com/office/drawing/2014/main" id="{18F16842-FADF-4E6C-BD06-44FFE79E88BB}"/>
              </a:ext>
            </a:extLst>
          </p:cNvPr>
          <p:cNvSpPr/>
          <p:nvPr/>
        </p:nvSpPr>
        <p:spPr>
          <a:xfrm>
            <a:off x="712600" y="3623253"/>
            <a:ext cx="4031289" cy="430887"/>
          </a:xfrm>
          <a:prstGeom prst="rect">
            <a:avLst/>
          </a:prstGeom>
        </p:spPr>
        <p:txBody>
          <a:bodyPr wrap="square">
            <a:spAutoFit/>
          </a:bodyPr>
          <a:lstStyle/>
          <a:p>
            <a:pPr lvl="0">
              <a:defRPr/>
            </a:pPr>
            <a:r>
              <a:rPr lang="en-US" sz="2200" b="1" dirty="0">
                <a:solidFill>
                  <a:srgbClr val="7E3C1B"/>
                </a:solidFill>
                <a:latin typeface="Arial" panose="020B0604020202020204" pitchFamily="34" charset="0"/>
                <a:cs typeface="Arial" panose="020B0604020202020204" pitchFamily="34" charset="0"/>
              </a:rPr>
              <a:t>One-time death benefit</a:t>
            </a:r>
            <a:endParaRPr lang="en-US" sz="2200" b="1" i="1" dirty="0">
              <a:solidFill>
                <a:srgbClr val="7E3C1B"/>
              </a:solidFill>
              <a:latin typeface="Arial" panose="020B0604020202020204" pitchFamily="34" charset="0"/>
              <a:cs typeface="Arial" panose="020B0604020202020204" pitchFamily="34" charset="0"/>
            </a:endParaRPr>
          </a:p>
        </p:txBody>
      </p:sp>
      <p:pic>
        <p:nvPicPr>
          <p:cNvPr id="39" name="Graphic 38" descr="Checkmark">
            <a:extLst>
              <a:ext uri="{FF2B5EF4-FFF2-40B4-BE49-F238E27FC236}">
                <a16:creationId xmlns:a16="http://schemas.microsoft.com/office/drawing/2014/main" id="{38795FC9-CFFC-40D9-9927-FF1578F791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65127" y="4341248"/>
            <a:ext cx="534741" cy="534741"/>
          </a:xfrm>
          <a:prstGeom prst="rect">
            <a:avLst/>
          </a:prstGeom>
        </p:spPr>
      </p:pic>
      <p:pic>
        <p:nvPicPr>
          <p:cNvPr id="40" name="Graphic 39" descr="Close">
            <a:extLst>
              <a:ext uri="{FF2B5EF4-FFF2-40B4-BE49-F238E27FC236}">
                <a16:creationId xmlns:a16="http://schemas.microsoft.com/office/drawing/2014/main" id="{32499026-B002-4559-84FC-BA42A8CF8E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29045" y="4360702"/>
            <a:ext cx="495831" cy="495831"/>
          </a:xfrm>
          <a:prstGeom prst="rect">
            <a:avLst/>
          </a:prstGeom>
        </p:spPr>
      </p:pic>
      <p:sp>
        <p:nvSpPr>
          <p:cNvPr id="27" name="Rectangle 26">
            <a:extLst>
              <a:ext uri="{FF2B5EF4-FFF2-40B4-BE49-F238E27FC236}">
                <a16:creationId xmlns:a16="http://schemas.microsoft.com/office/drawing/2014/main" id="{44FBFB60-5226-4B8C-98AE-70E7E356126A}"/>
              </a:ext>
            </a:extLst>
          </p:cNvPr>
          <p:cNvSpPr/>
          <p:nvPr/>
        </p:nvSpPr>
        <p:spPr>
          <a:xfrm>
            <a:off x="712600" y="4359245"/>
            <a:ext cx="4042280" cy="430887"/>
          </a:xfrm>
          <a:prstGeom prst="rect">
            <a:avLst/>
          </a:prstGeom>
        </p:spPr>
        <p:txBody>
          <a:bodyPr wrap="square">
            <a:spAutoFit/>
          </a:bodyPr>
          <a:lstStyle/>
          <a:p>
            <a:pPr lvl="0">
              <a:defRPr/>
            </a:pPr>
            <a:r>
              <a:rPr lang="en-US" sz="2200" b="1" dirty="0">
                <a:solidFill>
                  <a:srgbClr val="7E3C1B"/>
                </a:solidFill>
                <a:latin typeface="Arial" panose="020B0604020202020204" pitchFamily="34" charset="0"/>
                <a:cs typeface="Arial" panose="020B0604020202020204" pitchFamily="34" charset="0"/>
              </a:rPr>
              <a:t>Annual benefit adjustment</a:t>
            </a:r>
          </a:p>
        </p:txBody>
      </p:sp>
      <p:sp>
        <p:nvSpPr>
          <p:cNvPr id="32" name="Rectangle 31">
            <a:extLst>
              <a:ext uri="{FF2B5EF4-FFF2-40B4-BE49-F238E27FC236}">
                <a16:creationId xmlns:a16="http://schemas.microsoft.com/office/drawing/2014/main" id="{AD308065-4267-4744-A375-5CB869CA5E2D}"/>
              </a:ext>
            </a:extLst>
          </p:cNvPr>
          <p:cNvSpPr/>
          <p:nvPr/>
        </p:nvSpPr>
        <p:spPr>
          <a:xfrm>
            <a:off x="712600" y="5169773"/>
            <a:ext cx="4194644" cy="430887"/>
          </a:xfrm>
          <a:prstGeom prst="rect">
            <a:avLst/>
          </a:prstGeom>
        </p:spPr>
        <p:txBody>
          <a:bodyPr wrap="square">
            <a:spAutoFit/>
          </a:bodyPr>
          <a:lstStyle/>
          <a:p>
            <a:pPr lvl="0">
              <a:defRPr/>
            </a:pPr>
            <a:r>
              <a:rPr lang="en-US" sz="2200" b="1" dirty="0">
                <a:solidFill>
                  <a:srgbClr val="7E3C1B"/>
                </a:solidFill>
                <a:latin typeface="Arial" panose="020B0604020202020204" pitchFamily="34" charset="0"/>
                <a:cs typeface="Arial" panose="020B0604020202020204" pitchFamily="34" charset="0"/>
              </a:rPr>
              <a:t>Purchasing power protection</a:t>
            </a:r>
          </a:p>
        </p:txBody>
      </p:sp>
      <p:pic>
        <p:nvPicPr>
          <p:cNvPr id="28" name="Graphic 27" descr="Checkmark">
            <a:extLst>
              <a:ext uri="{FF2B5EF4-FFF2-40B4-BE49-F238E27FC236}">
                <a16:creationId xmlns:a16="http://schemas.microsoft.com/office/drawing/2014/main" id="{6673B244-4AF7-422E-A102-F338C15515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43070" y="5147281"/>
            <a:ext cx="534741" cy="534741"/>
          </a:xfrm>
          <a:prstGeom prst="rect">
            <a:avLst/>
          </a:prstGeom>
        </p:spPr>
      </p:pic>
      <p:pic>
        <p:nvPicPr>
          <p:cNvPr id="30" name="Graphic 29" descr="Close">
            <a:extLst>
              <a:ext uri="{FF2B5EF4-FFF2-40B4-BE49-F238E27FC236}">
                <a16:creationId xmlns:a16="http://schemas.microsoft.com/office/drawing/2014/main" id="{E4FB582A-775E-42B9-B0BE-E8907F11D42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29045" y="5137302"/>
            <a:ext cx="495831" cy="495831"/>
          </a:xfrm>
          <a:prstGeom prst="rect">
            <a:avLst/>
          </a:prstGeom>
        </p:spPr>
      </p:pic>
    </p:spTree>
    <p:custDataLst>
      <p:tags r:id="rId1"/>
    </p:custDataLst>
    <p:extLst>
      <p:ext uri="{BB962C8B-B14F-4D97-AF65-F5344CB8AC3E}">
        <p14:creationId xmlns:p14="http://schemas.microsoft.com/office/powerpoint/2010/main" val="189591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childTnLst>
                          </p:cTn>
                        </p:par>
                        <p:par>
                          <p:cTn id="12" fill="hold">
                            <p:stCondLst>
                              <p:cond delay="1250"/>
                            </p:stCondLst>
                            <p:childTnLst>
                              <p:par>
                                <p:cTn id="13" presetID="10" presetClass="entr" presetSubtype="0" fill="hold" nodeType="afterEffect">
                                  <p:stCondLst>
                                    <p:cond delay="25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par>
                          <p:cTn id="21" fill="hold">
                            <p:stCondLst>
                              <p:cond delay="500"/>
                            </p:stCondLst>
                            <p:childTnLst>
                              <p:par>
                                <p:cTn id="22" presetID="10" presetClass="entr" presetSubtype="0" fill="hold" nodeType="afterEffect">
                                  <p:stCondLst>
                                    <p:cond delay="25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childTnLst>
                          </p:cTn>
                        </p:par>
                        <p:par>
                          <p:cTn id="25" fill="hold">
                            <p:stCondLst>
                              <p:cond delay="1250"/>
                            </p:stCondLst>
                            <p:childTnLst>
                              <p:par>
                                <p:cTn id="26" presetID="10" presetClass="entr" presetSubtype="0" fill="hold" nodeType="afterEffect">
                                  <p:stCondLst>
                                    <p:cond delay="25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childTnLst>
                          </p:cTn>
                        </p:par>
                        <p:par>
                          <p:cTn id="29" fill="hold">
                            <p:stCondLst>
                              <p:cond delay="2000"/>
                            </p:stCondLst>
                            <p:childTnLst>
                              <p:par>
                                <p:cTn id="30" presetID="10" presetClass="entr" presetSubtype="0" fill="hold" grpId="0" nodeType="afterEffect">
                                  <p:stCondLst>
                                    <p:cond delay="25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childTnLst>
                          </p:cTn>
                        </p:par>
                        <p:par>
                          <p:cTn id="33" fill="hold">
                            <p:stCondLst>
                              <p:cond delay="2750"/>
                            </p:stCondLst>
                            <p:childTnLst>
                              <p:par>
                                <p:cTn id="34" presetID="10" presetClass="entr" presetSubtype="0" fill="hold" nodeType="after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par>
                          <p:cTn id="37" fill="hold">
                            <p:stCondLst>
                              <p:cond delay="3500"/>
                            </p:stCondLst>
                            <p:childTnLst>
                              <p:par>
                                <p:cTn id="38" presetID="10" presetClass="entr" presetSubtype="0" fill="hold" nodeType="afterEffect">
                                  <p:stCondLst>
                                    <p:cond delay="25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7" grpId="0"/>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9">
            <a:extLst>
              <a:ext uri="{FF2B5EF4-FFF2-40B4-BE49-F238E27FC236}">
                <a16:creationId xmlns:a16="http://schemas.microsoft.com/office/drawing/2014/main" id="{D55F5940-25D5-5D4A-9192-0093A6E5CE6B}"/>
              </a:ext>
            </a:extLst>
          </p:cNvPr>
          <p:cNvSpPr txBox="1">
            <a:spLocks/>
          </p:cNvSpPr>
          <p:nvPr/>
        </p:nvSpPr>
        <p:spPr>
          <a:xfrm>
            <a:off x="969897" y="465766"/>
            <a:ext cx="9692242" cy="618631"/>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Objectives</a:t>
            </a:r>
          </a:p>
        </p:txBody>
      </p:sp>
      <p:sp>
        <p:nvSpPr>
          <p:cNvPr id="5" name="Rectangle 4">
            <a:extLst>
              <a:ext uri="{FF2B5EF4-FFF2-40B4-BE49-F238E27FC236}">
                <a16:creationId xmlns:a16="http://schemas.microsoft.com/office/drawing/2014/main" id="{0ABDD17B-51C5-5245-9011-7B9D7990DA55}"/>
              </a:ext>
            </a:extLst>
          </p:cNvPr>
          <p:cNvSpPr/>
          <p:nvPr/>
        </p:nvSpPr>
        <p:spPr>
          <a:xfrm>
            <a:off x="1559847" y="3025064"/>
            <a:ext cx="8702209"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7E3C1B"/>
                </a:solidFill>
                <a:latin typeface="Arial" panose="020B0604020202020204" pitchFamily="34" charset="0"/>
                <a:cs typeface="Arial" panose="020B0604020202020204" pitchFamily="34" charset="0"/>
              </a:rPr>
              <a:t>Define consolidation and eligibility</a:t>
            </a:r>
            <a:endParaRPr kumimoji="0" lang="en-US" sz="2400" b="0"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endParaRPr>
          </a:p>
        </p:txBody>
      </p:sp>
      <p:grpSp>
        <p:nvGrpSpPr>
          <p:cNvPr id="15" name="Group 14">
            <a:extLst>
              <a:ext uri="{FF2B5EF4-FFF2-40B4-BE49-F238E27FC236}">
                <a16:creationId xmlns:a16="http://schemas.microsoft.com/office/drawing/2014/main" id="{5390613B-09C0-4DDC-BB0E-3EB25963564F}"/>
              </a:ext>
            </a:extLst>
          </p:cNvPr>
          <p:cNvGrpSpPr/>
          <p:nvPr/>
        </p:nvGrpSpPr>
        <p:grpSpPr>
          <a:xfrm rot="16200000">
            <a:off x="1060408" y="3096203"/>
            <a:ext cx="673578" cy="769992"/>
            <a:chOff x="498605" y="1607117"/>
            <a:chExt cx="5231682" cy="1363853"/>
          </a:xfrm>
          <a:solidFill>
            <a:srgbClr val="A04E22"/>
          </a:solidFill>
        </p:grpSpPr>
        <p:sp>
          <p:nvSpPr>
            <p:cNvPr id="16" name="Arrow: Pentagon 16">
              <a:extLst>
                <a:ext uri="{FF2B5EF4-FFF2-40B4-BE49-F238E27FC236}">
                  <a16:creationId xmlns:a16="http://schemas.microsoft.com/office/drawing/2014/main" id="{0B89B224-70B9-4FBE-9FF8-EBD3F5A259BD}"/>
                </a:ext>
              </a:extLst>
            </p:cNvPr>
            <p:cNvSpPr/>
            <p:nvPr/>
          </p:nvSpPr>
          <p:spPr>
            <a:xfrm rot="5400000">
              <a:off x="2432856" y="148545"/>
              <a:ext cx="888174" cy="4756675"/>
            </a:xfrm>
            <a:prstGeom prst="homePlate">
              <a:avLst/>
            </a:prstGeom>
            <a:grpFill/>
            <a:ln w="28575">
              <a:solidFill>
                <a:srgbClr val="A04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6A5D1F3-7AFD-4599-AA5C-F7C5E49C75C3}"/>
                </a:ext>
              </a:extLst>
            </p:cNvPr>
            <p:cNvSpPr/>
            <p:nvPr/>
          </p:nvSpPr>
          <p:spPr>
            <a:xfrm>
              <a:off x="937638" y="1607117"/>
              <a:ext cx="4792649" cy="44627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grpSp>
      <p:sp>
        <p:nvSpPr>
          <p:cNvPr id="9" name="Rectangle 8">
            <a:extLst>
              <a:ext uri="{FF2B5EF4-FFF2-40B4-BE49-F238E27FC236}">
                <a16:creationId xmlns:a16="http://schemas.microsoft.com/office/drawing/2014/main" id="{1B5D25EE-97EE-D447-95FC-6514EA16B1EB}"/>
              </a:ext>
            </a:extLst>
          </p:cNvPr>
          <p:cNvSpPr/>
          <p:nvPr/>
        </p:nvSpPr>
        <p:spPr>
          <a:xfrm>
            <a:off x="1614448" y="4314620"/>
            <a:ext cx="8702209"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7E3C1B"/>
                </a:solidFill>
                <a:latin typeface="Arial" panose="020B0604020202020204" pitchFamily="34" charset="0"/>
                <a:cs typeface="Arial" panose="020B0604020202020204" pitchFamily="34" charset="0"/>
              </a:rPr>
              <a:t>Explore the advantages of consolidating</a:t>
            </a:r>
            <a:endParaRPr kumimoji="0" lang="en-US" sz="2400" b="0" i="1"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25D15459-1036-40E2-9871-FAE1E22DC234}"/>
              </a:ext>
            </a:extLst>
          </p:cNvPr>
          <p:cNvGrpSpPr/>
          <p:nvPr/>
        </p:nvGrpSpPr>
        <p:grpSpPr>
          <a:xfrm rot="16200000">
            <a:off x="1115007" y="4380118"/>
            <a:ext cx="673578" cy="769992"/>
            <a:chOff x="498605" y="1607117"/>
            <a:chExt cx="5231682" cy="1363853"/>
          </a:xfrm>
          <a:solidFill>
            <a:srgbClr val="A04E22"/>
          </a:solidFill>
        </p:grpSpPr>
        <p:sp>
          <p:nvSpPr>
            <p:cNvPr id="19" name="Arrow: Pentagon 16">
              <a:extLst>
                <a:ext uri="{FF2B5EF4-FFF2-40B4-BE49-F238E27FC236}">
                  <a16:creationId xmlns:a16="http://schemas.microsoft.com/office/drawing/2014/main" id="{4BACBEB5-8854-4B08-98AC-CC5A0337F3C2}"/>
                </a:ext>
              </a:extLst>
            </p:cNvPr>
            <p:cNvSpPr/>
            <p:nvPr/>
          </p:nvSpPr>
          <p:spPr>
            <a:xfrm rot="5400000">
              <a:off x="2432856" y="148545"/>
              <a:ext cx="888174" cy="4756675"/>
            </a:xfrm>
            <a:prstGeom prst="homePlate">
              <a:avLst/>
            </a:prstGeom>
            <a:grpFill/>
            <a:ln w="28575">
              <a:solidFill>
                <a:srgbClr val="A04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46007AD-D121-40AD-B6B5-BAFCC52F8916}"/>
                </a:ext>
              </a:extLst>
            </p:cNvPr>
            <p:cNvSpPr/>
            <p:nvPr/>
          </p:nvSpPr>
          <p:spPr>
            <a:xfrm>
              <a:off x="937638" y="1607117"/>
              <a:ext cx="4792649" cy="44627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grpSp>
      <p:sp>
        <p:nvSpPr>
          <p:cNvPr id="13" name="Rectangle 12">
            <a:extLst>
              <a:ext uri="{FF2B5EF4-FFF2-40B4-BE49-F238E27FC236}">
                <a16:creationId xmlns:a16="http://schemas.microsoft.com/office/drawing/2014/main" id="{D6AA5726-F362-8B44-9C56-8EDF7970513C}"/>
              </a:ext>
            </a:extLst>
          </p:cNvPr>
          <p:cNvSpPr/>
          <p:nvPr/>
        </p:nvSpPr>
        <p:spPr>
          <a:xfrm>
            <a:off x="1559851" y="5622797"/>
            <a:ext cx="8702209"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7E3C1B"/>
                </a:solidFill>
                <a:latin typeface="Arial" panose="020B0604020202020204" pitchFamily="34" charset="0"/>
                <a:cs typeface="Arial" panose="020B0604020202020204" pitchFamily="34" charset="0"/>
              </a:rPr>
              <a:t>Learn the process of consolidation</a:t>
            </a:r>
            <a:endParaRPr kumimoji="0" lang="en-US" sz="2400" b="0" i="0"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endParaRPr>
          </a:p>
        </p:txBody>
      </p:sp>
      <p:grpSp>
        <p:nvGrpSpPr>
          <p:cNvPr id="21" name="Group 20">
            <a:extLst>
              <a:ext uri="{FF2B5EF4-FFF2-40B4-BE49-F238E27FC236}">
                <a16:creationId xmlns:a16="http://schemas.microsoft.com/office/drawing/2014/main" id="{DC525345-8D19-47A9-9977-C2C77BC88B38}"/>
              </a:ext>
            </a:extLst>
          </p:cNvPr>
          <p:cNvGrpSpPr/>
          <p:nvPr/>
        </p:nvGrpSpPr>
        <p:grpSpPr>
          <a:xfrm rot="16200000">
            <a:off x="1060406" y="5666339"/>
            <a:ext cx="673578" cy="769992"/>
            <a:chOff x="498605" y="1607117"/>
            <a:chExt cx="5231682" cy="1363853"/>
          </a:xfrm>
          <a:solidFill>
            <a:srgbClr val="A04E22"/>
          </a:solidFill>
        </p:grpSpPr>
        <p:sp>
          <p:nvSpPr>
            <p:cNvPr id="22" name="Arrow: Pentagon 16">
              <a:extLst>
                <a:ext uri="{FF2B5EF4-FFF2-40B4-BE49-F238E27FC236}">
                  <a16:creationId xmlns:a16="http://schemas.microsoft.com/office/drawing/2014/main" id="{2EDBCDD6-FEAC-40DB-9038-230302423E63}"/>
                </a:ext>
              </a:extLst>
            </p:cNvPr>
            <p:cNvSpPr/>
            <p:nvPr/>
          </p:nvSpPr>
          <p:spPr>
            <a:xfrm rot="5400000">
              <a:off x="2432856" y="148545"/>
              <a:ext cx="888174" cy="4756675"/>
            </a:xfrm>
            <a:prstGeom prst="homePlate">
              <a:avLst/>
            </a:prstGeom>
            <a:grpFill/>
            <a:ln w="28575">
              <a:solidFill>
                <a:srgbClr val="A04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6ED25E59-83A3-45F1-9E8C-2C8D222A8D8E}"/>
                </a:ext>
              </a:extLst>
            </p:cNvPr>
            <p:cNvSpPr/>
            <p:nvPr/>
          </p:nvSpPr>
          <p:spPr>
            <a:xfrm>
              <a:off x="937638" y="1607117"/>
              <a:ext cx="4792649" cy="44627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grpSp>
      <p:sp>
        <p:nvSpPr>
          <p:cNvPr id="27" name="Rectangle 26">
            <a:extLst>
              <a:ext uri="{FF2B5EF4-FFF2-40B4-BE49-F238E27FC236}">
                <a16:creationId xmlns:a16="http://schemas.microsoft.com/office/drawing/2014/main" id="{26E92DE7-F3DA-4405-A1CF-7C4AF7F10A9F}"/>
              </a:ext>
            </a:extLst>
          </p:cNvPr>
          <p:cNvSpPr/>
          <p:nvPr/>
        </p:nvSpPr>
        <p:spPr>
          <a:xfrm>
            <a:off x="1559851" y="1738234"/>
            <a:ext cx="8702209"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7E3C1B"/>
                </a:solidFill>
                <a:latin typeface="Arial" panose="020B0604020202020204" pitchFamily="34" charset="0"/>
                <a:cs typeface="Arial" panose="020B0604020202020204" pitchFamily="34" charset="0"/>
              </a:rPr>
              <a:t>Determine if this webinar pertains to you</a:t>
            </a:r>
            <a:endParaRPr kumimoji="0" lang="en-US" sz="2400" b="0"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endParaRPr>
          </a:p>
        </p:txBody>
      </p:sp>
      <p:grpSp>
        <p:nvGrpSpPr>
          <p:cNvPr id="24" name="Group 23">
            <a:extLst>
              <a:ext uri="{FF2B5EF4-FFF2-40B4-BE49-F238E27FC236}">
                <a16:creationId xmlns:a16="http://schemas.microsoft.com/office/drawing/2014/main" id="{3E0A76EF-86D8-4F56-A05A-58BF54630A99}"/>
              </a:ext>
            </a:extLst>
          </p:cNvPr>
          <p:cNvGrpSpPr/>
          <p:nvPr/>
        </p:nvGrpSpPr>
        <p:grpSpPr>
          <a:xfrm rot="16200000">
            <a:off x="1060408" y="1810438"/>
            <a:ext cx="673578" cy="769992"/>
            <a:chOff x="498605" y="1607117"/>
            <a:chExt cx="5231682" cy="1363853"/>
          </a:xfrm>
          <a:solidFill>
            <a:srgbClr val="A04E22"/>
          </a:solidFill>
        </p:grpSpPr>
        <p:sp>
          <p:nvSpPr>
            <p:cNvPr id="25" name="Arrow: Pentagon 16">
              <a:extLst>
                <a:ext uri="{FF2B5EF4-FFF2-40B4-BE49-F238E27FC236}">
                  <a16:creationId xmlns:a16="http://schemas.microsoft.com/office/drawing/2014/main" id="{97D00536-2450-46F1-8B75-2C598A4BBFBB}"/>
                </a:ext>
              </a:extLst>
            </p:cNvPr>
            <p:cNvSpPr/>
            <p:nvPr/>
          </p:nvSpPr>
          <p:spPr>
            <a:xfrm rot="5400000">
              <a:off x="2432856" y="148545"/>
              <a:ext cx="888174" cy="4756675"/>
            </a:xfrm>
            <a:prstGeom prst="homePlate">
              <a:avLst/>
            </a:prstGeom>
            <a:grpFill/>
            <a:ln w="28575">
              <a:solidFill>
                <a:srgbClr val="A04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6DBF9379-C3EB-420E-8CB8-0766C7FBE81E}"/>
                </a:ext>
              </a:extLst>
            </p:cNvPr>
            <p:cNvSpPr/>
            <p:nvPr/>
          </p:nvSpPr>
          <p:spPr>
            <a:xfrm>
              <a:off x="937638" y="1607117"/>
              <a:ext cx="4792649" cy="44627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102684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3" grpId="0" animBg="1"/>
      <p:bldP spid="2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35A7CB-467B-B34E-BCC2-84195FD6B4C7}"/>
              </a:ext>
            </a:extLst>
          </p:cNvPr>
          <p:cNvSpPr/>
          <p:nvPr/>
        </p:nvSpPr>
        <p:spPr>
          <a:xfrm>
            <a:off x="2038130" y="2246547"/>
            <a:ext cx="8115742" cy="1112241"/>
          </a:xfrm>
          <a:prstGeom prst="rect">
            <a:avLst/>
          </a:prstGeom>
          <a:solidFill>
            <a:schemeClr val="bg1"/>
          </a:solidFill>
          <a:ln>
            <a:noFill/>
          </a:ln>
          <a:effectLst>
            <a:outerShdw blurRad="50800" dist="381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algn="ctr" defTabSz="1066800" rtl="0" eaLnBrk="1" fontAlgn="base" latinLnBrk="0" hangingPunct="1">
              <a:lnSpc>
                <a:spcPct val="100000"/>
              </a:lnSpc>
              <a:spcBef>
                <a:spcPct val="0"/>
              </a:spcBef>
              <a:spcAft>
                <a:spcPts val="0"/>
              </a:spcAft>
              <a:buClrTx/>
              <a:buSzTx/>
              <a:buFontTx/>
              <a:buNone/>
              <a:tabLst/>
              <a:defRPr/>
            </a:pPr>
            <a:r>
              <a:rPr lang="en-US" sz="2400" dirty="0">
                <a:solidFill>
                  <a:srgbClr val="7E3C1B"/>
                </a:solidFill>
                <a:latin typeface="Arial" panose="020B0604020202020204" pitchFamily="34" charset="0"/>
                <a:ea typeface="ＭＳ Ｐゴシック"/>
                <a:cs typeface="Arial" panose="020B0604020202020204" pitchFamily="34" charset="0"/>
              </a:rPr>
              <a:t>An increase equal to 2% of your initial retirement benefit</a:t>
            </a:r>
            <a:endParaRPr kumimoji="0" lang="en-US" sz="2400" b="0" i="0" u="none" strike="noStrike" kern="1200" cap="none" spc="0" normalizeH="0" baseline="0" noProof="0" dirty="0">
              <a:ln>
                <a:noFill/>
              </a:ln>
              <a:solidFill>
                <a:srgbClr val="7E3C1B"/>
              </a:solidFill>
              <a:effectLst/>
              <a:uLnTx/>
              <a:uFillTx/>
              <a:latin typeface="Arial" panose="020B0604020202020204" pitchFamily="34" charset="0"/>
              <a:ea typeface="ＭＳ Ｐゴシック"/>
              <a:cs typeface="Arial" panose="020B0604020202020204" pitchFamily="34" charset="0"/>
            </a:endParaRPr>
          </a:p>
        </p:txBody>
      </p:sp>
      <p:sp>
        <p:nvSpPr>
          <p:cNvPr id="3" name="Rectangle 2">
            <a:extLst>
              <a:ext uri="{FF2B5EF4-FFF2-40B4-BE49-F238E27FC236}">
                <a16:creationId xmlns:a16="http://schemas.microsoft.com/office/drawing/2014/main" id="{CDF23C94-E82F-BD42-9C93-367BBE913187}"/>
              </a:ext>
            </a:extLst>
          </p:cNvPr>
          <p:cNvSpPr/>
          <p:nvPr/>
        </p:nvSpPr>
        <p:spPr>
          <a:xfrm>
            <a:off x="2038130" y="4360213"/>
            <a:ext cx="8115742" cy="1112241"/>
          </a:xfrm>
          <a:prstGeom prst="rect">
            <a:avLst/>
          </a:prstGeom>
          <a:solidFill>
            <a:schemeClr val="bg1">
              <a:lumMod val="95000"/>
            </a:schemeClr>
          </a:solidFill>
          <a:ln>
            <a:noFill/>
          </a:ln>
          <a:effectLst>
            <a:outerShdw blurRad="50800" dist="381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algn="ctr" defTabSz="889000" rtl="0" eaLnBrk="1" fontAlgn="base" latinLnBrk="0" hangingPunct="1">
              <a:lnSpc>
                <a:spcPct val="100000"/>
              </a:lnSpc>
              <a:spcBef>
                <a:spcPct val="0"/>
              </a:spcBef>
              <a:buClrTx/>
              <a:buSzTx/>
              <a:buFontTx/>
              <a:buNone/>
              <a:tabLst/>
              <a:defRPr/>
            </a:pPr>
            <a:r>
              <a:rPr kumimoji="0" lang="en-US" sz="2400" b="0" i="0" u="none" strike="noStrike" kern="1200" cap="none" spc="0" normalizeH="0" baseline="0" noProof="0" dirty="0">
                <a:ln>
                  <a:noFill/>
                </a:ln>
                <a:solidFill>
                  <a:srgbClr val="7E3C1B"/>
                </a:solidFill>
                <a:effectLst/>
                <a:uLnTx/>
                <a:uFillTx/>
                <a:latin typeface="Arial" panose="020B0604020202020204" pitchFamily="34" charset="0"/>
                <a:ea typeface="ＭＳ Ｐゴシック"/>
                <a:cs typeface="Arial" panose="020B0604020202020204" pitchFamily="34" charset="0"/>
              </a:rPr>
              <a:t>Currently </a:t>
            </a:r>
            <a:r>
              <a:rPr kumimoji="0" lang="en-US" sz="2400" b="0" i="0" u="none" strike="noStrike" kern="1200" cap="none" spc="0" normalizeH="0" noProof="0" dirty="0">
                <a:ln>
                  <a:noFill/>
                </a:ln>
                <a:solidFill>
                  <a:srgbClr val="7E3C1B"/>
                </a:solidFill>
                <a:effectLst/>
                <a:uLnTx/>
                <a:uFillTx/>
                <a:latin typeface="Arial" panose="020B0604020202020204" pitchFamily="34" charset="0"/>
                <a:ea typeface="ＭＳ Ｐゴシック"/>
                <a:cs typeface="Arial" panose="020B0604020202020204" pitchFamily="34" charset="0"/>
              </a:rPr>
              <a:t>set at 85% of your initial benefit</a:t>
            </a:r>
            <a:endParaRPr kumimoji="0" lang="en-US" sz="2400" b="0" i="0" u="none" strike="noStrike" kern="1200" cap="none" spc="0" normalizeH="0" baseline="0" noProof="0" dirty="0">
              <a:ln>
                <a:noFill/>
              </a:ln>
              <a:solidFill>
                <a:srgbClr val="7E3C1B"/>
              </a:solidFill>
              <a:effectLst/>
              <a:uLnTx/>
              <a:uFillTx/>
              <a:latin typeface="Arial" panose="020B0604020202020204" pitchFamily="34" charset="0"/>
              <a:ea typeface="ＭＳ Ｐゴシック"/>
              <a:cs typeface="Arial" panose="020B0604020202020204" pitchFamily="34" charset="0"/>
            </a:endParaRPr>
          </a:p>
        </p:txBody>
      </p:sp>
      <p:sp>
        <p:nvSpPr>
          <p:cNvPr id="4" name="Rectangle 3">
            <a:extLst>
              <a:ext uri="{FF2B5EF4-FFF2-40B4-BE49-F238E27FC236}">
                <a16:creationId xmlns:a16="http://schemas.microsoft.com/office/drawing/2014/main" id="{CE125154-5C3A-A647-9DD5-3444677B51D0}"/>
              </a:ext>
            </a:extLst>
          </p:cNvPr>
          <p:cNvSpPr/>
          <p:nvPr/>
        </p:nvSpPr>
        <p:spPr>
          <a:xfrm>
            <a:off x="2038130" y="1635126"/>
            <a:ext cx="8115742" cy="611422"/>
          </a:xfrm>
          <a:prstGeom prst="rect">
            <a:avLst/>
          </a:prstGeom>
          <a:solidFill>
            <a:srgbClr val="7E3C1B"/>
          </a:solidFill>
          <a:ln>
            <a:noFill/>
          </a:ln>
          <a:effectLst>
            <a:outerShdw blurRad="50800" dist="381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DB9CB73-A819-564A-A55E-CA192502546C}"/>
              </a:ext>
            </a:extLst>
          </p:cNvPr>
          <p:cNvSpPr/>
          <p:nvPr/>
        </p:nvSpPr>
        <p:spPr>
          <a:xfrm>
            <a:off x="2038128" y="1718728"/>
            <a:ext cx="8115741"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Annual </a:t>
            </a:r>
            <a:r>
              <a:rPr lang="en-US" sz="2400" b="1" dirty="0">
                <a:solidFill>
                  <a:prstClr val="white">
                    <a:lumMod val="95000"/>
                  </a:prstClr>
                </a:solidFill>
                <a:latin typeface="Arial" panose="020B0604020202020204" pitchFamily="34" charset="0"/>
                <a:cs typeface="Arial" panose="020B0604020202020204" pitchFamily="34" charset="0"/>
              </a:rPr>
              <a:t>benefit adjustment </a:t>
            </a:r>
            <a:endParaRPr kumimoji="0" lang="en-US" sz="24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1C2ED20B-3B19-C74D-8F62-A16163FF6DEC}"/>
              </a:ext>
            </a:extLst>
          </p:cNvPr>
          <p:cNvSpPr/>
          <p:nvPr/>
        </p:nvSpPr>
        <p:spPr>
          <a:xfrm>
            <a:off x="2038131" y="3749936"/>
            <a:ext cx="8115741" cy="611422"/>
          </a:xfrm>
          <a:prstGeom prst="rect">
            <a:avLst/>
          </a:prstGeom>
          <a:solidFill>
            <a:srgbClr val="7E3C1B"/>
          </a:solidFill>
          <a:ln>
            <a:noFill/>
          </a:ln>
          <a:effectLst>
            <a:outerShdw blurRad="50800" dist="381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15DCDA1-6403-5244-A406-3C398D25BBC1}"/>
              </a:ext>
            </a:extLst>
          </p:cNvPr>
          <p:cNvSpPr/>
          <p:nvPr/>
        </p:nvSpPr>
        <p:spPr>
          <a:xfrm>
            <a:off x="2076621" y="3838449"/>
            <a:ext cx="8115741"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prstClr val="white">
                    <a:lumMod val="95000"/>
                  </a:prstClr>
                </a:solidFill>
                <a:latin typeface="Arial" panose="020B0604020202020204" pitchFamily="34" charset="0"/>
                <a:cs typeface="Arial" panose="020B0604020202020204" pitchFamily="34" charset="0"/>
              </a:rPr>
              <a:t>Purchasing power protection</a:t>
            </a:r>
            <a:endParaRPr kumimoji="0" lang="en-US" sz="24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DDF1AD65-B17D-9247-A0DC-150B82C3B005}"/>
              </a:ext>
            </a:extLst>
          </p:cNvPr>
          <p:cNvSpPr txBox="1"/>
          <p:nvPr/>
        </p:nvSpPr>
        <p:spPr>
          <a:xfrm>
            <a:off x="1463866" y="6065220"/>
            <a:ext cx="9264267"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30A"/>
                </a:solidFill>
                <a:effectLst/>
                <a:uLnTx/>
                <a:uFillTx/>
                <a:latin typeface="Arial" panose="020B0604020202020204" pitchFamily="34" charset="0"/>
                <a:ea typeface="+mn-ea"/>
                <a:cs typeface="Arial" panose="020B0604020202020204" pitchFamily="34" charset="0"/>
                <a:sym typeface="Wingdings"/>
              </a:rPr>
              <a:t>Defined Benefit Program only. See the </a:t>
            </a:r>
            <a:r>
              <a:rPr kumimoji="0" lang="en-US" sz="2000" b="1" i="1" u="none" strike="noStrike" kern="1200" cap="none" spc="0" normalizeH="0" baseline="0" noProof="0" dirty="0">
                <a:ln>
                  <a:noFill/>
                </a:ln>
                <a:solidFill>
                  <a:srgbClr val="70330A"/>
                </a:solidFill>
                <a:effectLst/>
                <a:uLnTx/>
                <a:uFillTx/>
                <a:latin typeface="Arial" panose="020B0604020202020204" pitchFamily="34" charset="0"/>
                <a:ea typeface="+mn-ea"/>
                <a:cs typeface="Arial" panose="020B0604020202020204" pitchFamily="34" charset="0"/>
                <a:sym typeface="Wingdings"/>
              </a:rPr>
              <a:t>Member Handbook </a:t>
            </a:r>
            <a:r>
              <a:rPr kumimoji="0" lang="en-US" sz="2000" b="1" i="0" u="none" strike="noStrike" kern="1200" cap="none" spc="0" normalizeH="0" baseline="0" noProof="0" dirty="0">
                <a:ln>
                  <a:noFill/>
                </a:ln>
                <a:solidFill>
                  <a:srgbClr val="70330A"/>
                </a:solidFill>
                <a:effectLst/>
                <a:uLnTx/>
                <a:uFillTx/>
                <a:latin typeface="Arial" panose="020B0604020202020204" pitchFamily="34" charset="0"/>
                <a:ea typeface="+mn-ea"/>
                <a:cs typeface="Arial" panose="020B0604020202020204" pitchFamily="34" charset="0"/>
                <a:sym typeface="Wingdings"/>
              </a:rPr>
              <a:t>for more details.</a:t>
            </a:r>
            <a:endParaRPr kumimoji="0" lang="en-US" sz="2000" b="1" i="0" u="none" strike="noStrike" kern="1200" cap="none" spc="0" normalizeH="0" baseline="0" noProof="0" dirty="0">
              <a:ln>
                <a:noFill/>
              </a:ln>
              <a:solidFill>
                <a:srgbClr val="70330A"/>
              </a:solidFill>
              <a:effectLst/>
              <a:uLnTx/>
              <a:uFillTx/>
              <a:latin typeface="Arial" panose="020B0604020202020204" pitchFamily="34" charset="0"/>
              <a:ea typeface="+mn-ea"/>
              <a:cs typeface="Arial" panose="020B0604020202020204" pitchFamily="34" charset="0"/>
            </a:endParaRPr>
          </a:p>
        </p:txBody>
      </p:sp>
      <p:sp>
        <p:nvSpPr>
          <p:cNvPr id="9" name="Title 1">
            <a:extLst>
              <a:ext uri="{FF2B5EF4-FFF2-40B4-BE49-F238E27FC236}">
                <a16:creationId xmlns:a16="http://schemas.microsoft.com/office/drawing/2014/main" id="{0B6E6CE2-E123-EB4C-ADED-2253DD46FE3C}"/>
              </a:ext>
            </a:extLst>
          </p:cNvPr>
          <p:cNvSpPr txBox="1">
            <a:spLocks/>
          </p:cNvSpPr>
          <p:nvPr/>
        </p:nvSpPr>
        <p:spPr>
          <a:xfrm>
            <a:off x="927100" y="4413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rgbClr val="70330A"/>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Built-in inflation protection (DB only)</a:t>
            </a:r>
            <a:endParaRPr lang="en-US" sz="3800" dirty="0">
              <a:solidFill>
                <a:srgbClr val="70330A"/>
              </a:solidFill>
            </a:endParaRPr>
          </a:p>
        </p:txBody>
      </p:sp>
    </p:spTree>
    <p:custDataLst>
      <p:tags r:id="rId1"/>
    </p:custDataLst>
    <p:extLst>
      <p:ext uri="{BB962C8B-B14F-4D97-AF65-F5344CB8AC3E}">
        <p14:creationId xmlns:p14="http://schemas.microsoft.com/office/powerpoint/2010/main" val="111481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500"/>
                            </p:stCondLst>
                            <p:childTnLst>
                              <p:par>
                                <p:cTn id="13" presetID="10" presetClass="entr" presetSubtype="0" fill="hold" grpId="0" nodeType="afterEffect">
                                  <p:stCondLst>
                                    <p:cond delay="25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P spid="6" grpId="0" animBg="1"/>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1FC87A-9FAC-5C46-9D81-890923D949AC}"/>
              </a:ext>
            </a:extLst>
          </p:cNvPr>
          <p:cNvSpPr/>
          <p:nvPr/>
        </p:nvSpPr>
        <p:spPr>
          <a:xfrm>
            <a:off x="1819421" y="3090445"/>
            <a:ext cx="8553157" cy="6771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800" b="1" dirty="0">
                <a:solidFill>
                  <a:prstClr val="white"/>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Advantages of consolidation</a:t>
            </a:r>
            <a:endParaRPr kumimoji="0" lang="en-US" sz="3800" b="1" i="0" u="none" strike="noStrike" kern="1200" cap="none" spc="0" normalizeH="0" baseline="0" noProof="0" dirty="0">
              <a:ln>
                <a:noFill/>
              </a:ln>
              <a:solidFill>
                <a:prstClr val="white"/>
              </a:solidFill>
              <a:effectLst>
                <a:outerShdw blurRad="50800" dist="50800" dir="5400000" algn="ctr" rotWithShape="0">
                  <a:srgbClr val="000000">
                    <a:alpha val="20000"/>
                  </a:srgbClr>
                </a:outerShdw>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19D50D52-35D5-D54C-A8CF-988933C0D4FA}"/>
              </a:ext>
            </a:extLst>
          </p:cNvPr>
          <p:cNvSpPr/>
          <p:nvPr/>
        </p:nvSpPr>
        <p:spPr>
          <a:xfrm>
            <a:off x="1683433" y="2591911"/>
            <a:ext cx="8825132" cy="1674175"/>
          </a:xfrm>
          <a:prstGeom prst="rect">
            <a:avLst/>
          </a:prstGeom>
          <a:noFill/>
          <a:ln w="38100">
            <a:solidFill>
              <a:schemeClr val="bg1"/>
            </a:solidFill>
          </a:ln>
          <a:effectLst>
            <a:outerShdw blurRad="76200" dist="12700" dir="378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409465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sosceles Triangle 8">
            <a:extLst>
              <a:ext uri="{FF2B5EF4-FFF2-40B4-BE49-F238E27FC236}">
                <a16:creationId xmlns:a16="http://schemas.microsoft.com/office/drawing/2014/main" id="{9D7F48EB-6B68-400D-94EF-33803107A5BC}"/>
              </a:ext>
            </a:extLst>
          </p:cNvPr>
          <p:cNvSpPr/>
          <p:nvPr/>
        </p:nvSpPr>
        <p:spPr>
          <a:xfrm rot="5400000">
            <a:off x="6077698" y="3202059"/>
            <a:ext cx="339634" cy="307308"/>
          </a:xfrm>
          <a:prstGeom prst="triangl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F0CDACC4-52E6-4696-9047-C3C0E317C1E2}"/>
              </a:ext>
            </a:extLst>
          </p:cNvPr>
          <p:cNvGrpSpPr/>
          <p:nvPr/>
        </p:nvGrpSpPr>
        <p:grpSpPr>
          <a:xfrm>
            <a:off x="1299747" y="1271238"/>
            <a:ext cx="3934253" cy="4251390"/>
            <a:chOff x="1201773" y="1271238"/>
            <a:chExt cx="3934253" cy="4251390"/>
          </a:xfrm>
        </p:grpSpPr>
        <p:sp>
          <p:nvSpPr>
            <p:cNvPr id="28" name="Rectangle: Rounded Corners 5">
              <a:extLst>
                <a:ext uri="{FF2B5EF4-FFF2-40B4-BE49-F238E27FC236}">
                  <a16:creationId xmlns:a16="http://schemas.microsoft.com/office/drawing/2014/main" id="{B4D4C28E-AB59-1F41-A067-AA480256FD3E}"/>
                </a:ext>
              </a:extLst>
            </p:cNvPr>
            <p:cNvSpPr/>
            <p:nvPr/>
          </p:nvSpPr>
          <p:spPr>
            <a:xfrm>
              <a:off x="1252949" y="3084095"/>
              <a:ext cx="3883077" cy="2438533"/>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chemeClr val="bg1"/>
                  </a:solidFill>
                  <a:latin typeface="Arial" panose="020B0604020202020204" pitchFamily="34" charset="0"/>
                  <a:cs typeface="Arial" panose="020B0604020202020204" pitchFamily="34" charset="0"/>
                </a:rPr>
                <a:t>Reach the 5.000 service credit  vesting requirement</a:t>
              </a:r>
              <a:endPar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5" name="Graphic 4" descr="Upward trend">
              <a:extLst>
                <a:ext uri="{FF2B5EF4-FFF2-40B4-BE49-F238E27FC236}">
                  <a16:creationId xmlns:a16="http://schemas.microsoft.com/office/drawing/2014/main" id="{C78049E7-5839-4012-98EA-E5C9289C2C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89916" y="2116339"/>
              <a:ext cx="1330969" cy="1330969"/>
            </a:xfrm>
            <a:prstGeom prst="rect">
              <a:avLst/>
            </a:prstGeom>
          </p:spPr>
        </p:pic>
        <p:sp>
          <p:nvSpPr>
            <p:cNvPr id="24" name="Rectangle 23">
              <a:extLst>
                <a:ext uri="{FF2B5EF4-FFF2-40B4-BE49-F238E27FC236}">
                  <a16:creationId xmlns:a16="http://schemas.microsoft.com/office/drawing/2014/main" id="{4C71A8F4-1BBA-450F-8087-D3B11FFD83EA}"/>
                </a:ext>
                <a:ext uri="{C183D7F6-B498-43B3-948B-1728B52AA6E4}">
                  <adec:decorative xmlns:adec="http://schemas.microsoft.com/office/drawing/2017/decorative" val="1"/>
                </a:ext>
              </a:extLst>
            </p:cNvPr>
            <p:cNvSpPr/>
            <p:nvPr/>
          </p:nvSpPr>
          <p:spPr>
            <a:xfrm>
              <a:off x="1201773" y="1271238"/>
              <a:ext cx="3934253" cy="4215161"/>
            </a:xfrm>
            <a:prstGeom prst="rect">
              <a:avLst/>
            </a:prstGeom>
            <a:noFill/>
            <a:ln w="38100">
              <a:solidFill>
                <a:schemeClr val="bg1"/>
              </a:solidFill>
            </a:ln>
            <a:effectLst>
              <a:outerShdw blurRad="76200" dist="12700" dir="378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DBBCB59D-5D57-43E9-8DE3-64DC3F66B5EA}"/>
              </a:ext>
            </a:extLst>
          </p:cNvPr>
          <p:cNvGrpSpPr/>
          <p:nvPr/>
        </p:nvGrpSpPr>
        <p:grpSpPr>
          <a:xfrm>
            <a:off x="7027360" y="1231013"/>
            <a:ext cx="3813717" cy="4215161"/>
            <a:chOff x="6929386" y="1231013"/>
            <a:chExt cx="3813717" cy="4215161"/>
          </a:xfrm>
        </p:grpSpPr>
        <p:sp>
          <p:nvSpPr>
            <p:cNvPr id="29" name="Rectangle: Rounded Corners 6">
              <a:extLst>
                <a:ext uri="{FF2B5EF4-FFF2-40B4-BE49-F238E27FC236}">
                  <a16:creationId xmlns:a16="http://schemas.microsoft.com/office/drawing/2014/main" id="{B83C415C-7E28-AE4B-ADFB-CCC9515F5134}"/>
                </a:ext>
              </a:extLst>
            </p:cNvPr>
            <p:cNvSpPr/>
            <p:nvPr/>
          </p:nvSpPr>
          <p:spPr>
            <a:xfrm>
              <a:off x="6929387" y="3554065"/>
              <a:ext cx="3813716" cy="1611984"/>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chemeClr val="bg1"/>
                  </a:solidFill>
                  <a:latin typeface="Arial" panose="020B0604020202020204" pitchFamily="34" charset="0"/>
                  <a:cs typeface="Arial" panose="020B0604020202020204" pitchFamily="34" charset="0"/>
                </a:rPr>
                <a:t>Take advantage of Defined Benefit Program features</a:t>
              </a:r>
              <a:endPar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16" name="Graphic 15" descr="Grinning face with no fill">
              <a:extLst>
                <a:ext uri="{FF2B5EF4-FFF2-40B4-BE49-F238E27FC236}">
                  <a16:creationId xmlns:a16="http://schemas.microsoft.com/office/drawing/2014/main" id="{60F44AB2-0939-4CE5-9A84-2F30D85A98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25708" y="2176476"/>
              <a:ext cx="1210693" cy="1210693"/>
            </a:xfrm>
            <a:prstGeom prst="rect">
              <a:avLst/>
            </a:prstGeom>
          </p:spPr>
        </p:pic>
        <p:sp>
          <p:nvSpPr>
            <p:cNvPr id="25" name="Rectangle 24">
              <a:extLst>
                <a:ext uri="{FF2B5EF4-FFF2-40B4-BE49-F238E27FC236}">
                  <a16:creationId xmlns:a16="http://schemas.microsoft.com/office/drawing/2014/main" id="{1577F5A7-AD24-48A5-89B0-6F60ED298856}"/>
                </a:ext>
                <a:ext uri="{C183D7F6-B498-43B3-948B-1728B52AA6E4}">
                  <adec:decorative xmlns:adec="http://schemas.microsoft.com/office/drawing/2017/decorative" val="1"/>
                </a:ext>
              </a:extLst>
            </p:cNvPr>
            <p:cNvSpPr/>
            <p:nvPr/>
          </p:nvSpPr>
          <p:spPr>
            <a:xfrm>
              <a:off x="6929386" y="1231013"/>
              <a:ext cx="3813717" cy="4215161"/>
            </a:xfrm>
            <a:prstGeom prst="rect">
              <a:avLst/>
            </a:prstGeom>
            <a:noFill/>
            <a:ln w="38100">
              <a:solidFill>
                <a:schemeClr val="bg1"/>
              </a:solidFill>
            </a:ln>
            <a:effectLst>
              <a:outerShdw blurRad="76200" dist="12700" dir="378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192921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100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0CDACC4-52E6-4696-9047-C3C0E317C1E2}"/>
              </a:ext>
            </a:extLst>
          </p:cNvPr>
          <p:cNvGrpSpPr/>
          <p:nvPr/>
        </p:nvGrpSpPr>
        <p:grpSpPr>
          <a:xfrm>
            <a:off x="1299747" y="1271238"/>
            <a:ext cx="3934253" cy="4315524"/>
            <a:chOff x="1201773" y="1271238"/>
            <a:chExt cx="3934253" cy="4315524"/>
          </a:xfrm>
        </p:grpSpPr>
        <p:sp>
          <p:nvSpPr>
            <p:cNvPr id="28" name="Rectangle: Rounded Corners 5">
              <a:extLst>
                <a:ext uri="{FF2B5EF4-FFF2-40B4-BE49-F238E27FC236}">
                  <a16:creationId xmlns:a16="http://schemas.microsoft.com/office/drawing/2014/main" id="{B4D4C28E-AB59-1F41-A067-AA480256FD3E}"/>
                </a:ext>
              </a:extLst>
            </p:cNvPr>
            <p:cNvSpPr/>
            <p:nvPr/>
          </p:nvSpPr>
          <p:spPr>
            <a:xfrm>
              <a:off x="1252949" y="3148229"/>
              <a:ext cx="3883077" cy="2438533"/>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330A"/>
                  </a:solidFill>
                  <a:latin typeface="Arial" panose="020B0604020202020204" pitchFamily="34" charset="0"/>
                  <a:cs typeface="Arial" panose="020B0604020202020204" pitchFamily="34" charset="0"/>
                </a:rPr>
                <a:t>A retirement benefit based on a formula</a:t>
              </a:r>
              <a:endParaRPr kumimoji="0" lang="en-US" sz="2000" b="1" i="0" u="none" strike="noStrike" kern="1200" cap="none" spc="0" normalizeH="0" baseline="0" noProof="0" dirty="0">
                <a:ln>
                  <a:noFill/>
                </a:ln>
                <a:solidFill>
                  <a:srgbClr val="70330A"/>
                </a:solidFill>
                <a:effectLst/>
                <a:uLnTx/>
                <a:uFillTx/>
                <a:latin typeface="Arial" panose="020B0604020202020204" pitchFamily="34" charset="0"/>
                <a:ea typeface="+mn-ea"/>
                <a:cs typeface="Arial" panose="020B0604020202020204" pitchFamily="34" charset="0"/>
              </a:endParaRPr>
            </a:p>
          </p:txBody>
        </p:sp>
        <p:pic>
          <p:nvPicPr>
            <p:cNvPr id="5" name="Graphic 4" descr="Head with gears">
              <a:extLst>
                <a:ext uri="{FF2B5EF4-FFF2-40B4-BE49-F238E27FC236}">
                  <a16:creationId xmlns:a16="http://schemas.microsoft.com/office/drawing/2014/main" id="{C78049E7-5839-4012-98EA-E5C9289C2C6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489916" y="2116339"/>
              <a:ext cx="1330969" cy="1330969"/>
            </a:xfrm>
            <a:prstGeom prst="rect">
              <a:avLst/>
            </a:prstGeom>
          </p:spPr>
        </p:pic>
        <p:sp>
          <p:nvSpPr>
            <p:cNvPr id="24" name="Rectangle 23">
              <a:extLst>
                <a:ext uri="{FF2B5EF4-FFF2-40B4-BE49-F238E27FC236}">
                  <a16:creationId xmlns:a16="http://schemas.microsoft.com/office/drawing/2014/main" id="{4C71A8F4-1BBA-450F-8087-D3B11FFD83EA}"/>
                </a:ext>
                <a:ext uri="{C183D7F6-B498-43B3-948B-1728B52AA6E4}">
                  <adec:decorative xmlns:adec="http://schemas.microsoft.com/office/drawing/2017/decorative" val="1"/>
                </a:ext>
              </a:extLst>
            </p:cNvPr>
            <p:cNvSpPr/>
            <p:nvPr/>
          </p:nvSpPr>
          <p:spPr>
            <a:xfrm>
              <a:off x="1201773" y="1271238"/>
              <a:ext cx="3934253" cy="4215161"/>
            </a:xfrm>
            <a:prstGeom prst="rect">
              <a:avLst/>
            </a:prstGeom>
            <a:noFill/>
            <a:ln w="38100">
              <a:solidFill>
                <a:srgbClr val="70330A"/>
              </a:solidFill>
            </a:ln>
            <a:effectLst>
              <a:outerShdw blurRad="76200" dist="12700" dir="378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DBBCB59D-5D57-43E9-8DE3-64DC3F66B5EA}"/>
              </a:ext>
            </a:extLst>
          </p:cNvPr>
          <p:cNvGrpSpPr/>
          <p:nvPr/>
        </p:nvGrpSpPr>
        <p:grpSpPr>
          <a:xfrm>
            <a:off x="7027359" y="1231013"/>
            <a:ext cx="3813718" cy="4215161"/>
            <a:chOff x="6929385" y="1231013"/>
            <a:chExt cx="3813718" cy="4215161"/>
          </a:xfrm>
        </p:grpSpPr>
        <p:sp>
          <p:nvSpPr>
            <p:cNvPr id="29" name="Rectangle: Rounded Corners 6">
              <a:extLst>
                <a:ext uri="{FF2B5EF4-FFF2-40B4-BE49-F238E27FC236}">
                  <a16:creationId xmlns:a16="http://schemas.microsoft.com/office/drawing/2014/main" id="{B83C415C-7E28-AE4B-ADFB-CCC9515F5134}"/>
                </a:ext>
              </a:extLst>
            </p:cNvPr>
            <p:cNvSpPr/>
            <p:nvPr/>
          </p:nvSpPr>
          <p:spPr>
            <a:xfrm>
              <a:off x="6929385" y="3698225"/>
              <a:ext cx="3813717" cy="1611984"/>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330A"/>
                  </a:solidFill>
                  <a:latin typeface="Arial" panose="020B0604020202020204" pitchFamily="34" charset="0"/>
                  <a:cs typeface="Arial" panose="020B0604020202020204" pitchFamily="34" charset="0"/>
                </a:rPr>
                <a:t>A retirement benefit based on your account balance</a:t>
              </a:r>
              <a:endParaRPr kumimoji="0" lang="en-US" sz="2800" b="1" i="0" u="none" strike="noStrike" kern="1200" cap="none" spc="0" normalizeH="0" baseline="0" noProof="0" dirty="0">
                <a:ln>
                  <a:noFill/>
                </a:ln>
                <a:solidFill>
                  <a:srgbClr val="70330A"/>
                </a:solidFill>
                <a:effectLst/>
                <a:uLnTx/>
                <a:uFillTx/>
                <a:latin typeface="Arial" panose="020B0604020202020204" pitchFamily="34" charset="0"/>
                <a:ea typeface="+mn-ea"/>
                <a:cs typeface="Arial" panose="020B0604020202020204" pitchFamily="34" charset="0"/>
              </a:endParaRPr>
            </a:p>
          </p:txBody>
        </p:sp>
        <p:pic>
          <p:nvPicPr>
            <p:cNvPr id="16" name="Graphic 15" descr="Magnifying glass">
              <a:extLst>
                <a:ext uri="{FF2B5EF4-FFF2-40B4-BE49-F238E27FC236}">
                  <a16:creationId xmlns:a16="http://schemas.microsoft.com/office/drawing/2014/main" id="{60F44AB2-0939-4CE5-9A84-2F30D85A98B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225708" y="2176476"/>
              <a:ext cx="1210693" cy="1210693"/>
            </a:xfrm>
            <a:prstGeom prst="rect">
              <a:avLst/>
            </a:prstGeom>
          </p:spPr>
        </p:pic>
        <p:sp>
          <p:nvSpPr>
            <p:cNvPr id="25" name="Rectangle 24">
              <a:extLst>
                <a:ext uri="{FF2B5EF4-FFF2-40B4-BE49-F238E27FC236}">
                  <a16:creationId xmlns:a16="http://schemas.microsoft.com/office/drawing/2014/main" id="{1577F5A7-AD24-48A5-89B0-6F60ED298856}"/>
                </a:ext>
                <a:ext uri="{C183D7F6-B498-43B3-948B-1728B52AA6E4}">
                  <adec:decorative xmlns:adec="http://schemas.microsoft.com/office/drawing/2017/decorative" val="1"/>
                </a:ext>
              </a:extLst>
            </p:cNvPr>
            <p:cNvSpPr/>
            <p:nvPr/>
          </p:nvSpPr>
          <p:spPr>
            <a:xfrm>
              <a:off x="6929386" y="1231013"/>
              <a:ext cx="3813717" cy="4215161"/>
            </a:xfrm>
            <a:prstGeom prst="rect">
              <a:avLst/>
            </a:prstGeom>
            <a:noFill/>
            <a:ln w="38100">
              <a:solidFill>
                <a:srgbClr val="70330A"/>
              </a:solidFill>
            </a:ln>
            <a:effectLst>
              <a:outerShdw blurRad="76200" dist="12700" dir="378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F4DC9929-E13D-4E4A-9231-C54861A4FB27}"/>
              </a:ext>
            </a:extLst>
          </p:cNvPr>
          <p:cNvSpPr txBox="1"/>
          <p:nvPr/>
        </p:nvSpPr>
        <p:spPr>
          <a:xfrm>
            <a:off x="5140702" y="2733176"/>
            <a:ext cx="1934490" cy="1015663"/>
          </a:xfrm>
          <a:prstGeom prst="rect">
            <a:avLst/>
          </a:prstGeom>
          <a:noFill/>
        </p:spPr>
        <p:txBody>
          <a:bodyPr wrap="square" rtlCol="0">
            <a:spAutoFit/>
          </a:bodyPr>
          <a:lstStyle/>
          <a:p>
            <a:pPr algn="ctr"/>
            <a:r>
              <a:rPr lang="en-US" sz="6000" dirty="0">
                <a:solidFill>
                  <a:srgbClr val="70330A"/>
                </a:solidFill>
              </a:rPr>
              <a:t>vs.</a:t>
            </a:r>
          </a:p>
        </p:txBody>
      </p:sp>
      <p:sp>
        <p:nvSpPr>
          <p:cNvPr id="11" name="Rectangle: Rounded Corners 6">
            <a:extLst>
              <a:ext uri="{FF2B5EF4-FFF2-40B4-BE49-F238E27FC236}">
                <a16:creationId xmlns:a16="http://schemas.microsoft.com/office/drawing/2014/main" id="{DA86A2FE-212A-4C11-949A-6681CE2C3A77}"/>
              </a:ext>
            </a:extLst>
          </p:cNvPr>
          <p:cNvSpPr/>
          <p:nvPr/>
        </p:nvSpPr>
        <p:spPr>
          <a:xfrm>
            <a:off x="1299747" y="-17990"/>
            <a:ext cx="3813717" cy="1611984"/>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30A"/>
                </a:solidFill>
                <a:effectLst/>
                <a:uLnTx/>
                <a:uFillTx/>
                <a:latin typeface="Arial" panose="020B0604020202020204" pitchFamily="34" charset="0"/>
                <a:ea typeface="+mn-ea"/>
                <a:cs typeface="Arial" panose="020B0604020202020204" pitchFamily="34" charset="0"/>
              </a:rPr>
              <a:t>Defined Benefit Program</a:t>
            </a:r>
          </a:p>
        </p:txBody>
      </p:sp>
      <p:sp>
        <p:nvSpPr>
          <p:cNvPr id="12" name="Rectangle: Rounded Corners 6">
            <a:extLst>
              <a:ext uri="{FF2B5EF4-FFF2-40B4-BE49-F238E27FC236}">
                <a16:creationId xmlns:a16="http://schemas.microsoft.com/office/drawing/2014/main" id="{67968EEA-1213-4477-9801-8BBF9A8EAB16}"/>
              </a:ext>
            </a:extLst>
          </p:cNvPr>
          <p:cNvSpPr/>
          <p:nvPr/>
        </p:nvSpPr>
        <p:spPr>
          <a:xfrm>
            <a:off x="7075192" y="-166477"/>
            <a:ext cx="3813717" cy="1611984"/>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30A"/>
                </a:solidFill>
                <a:effectLst/>
                <a:uLnTx/>
                <a:uFillTx/>
                <a:latin typeface="Arial" panose="020B0604020202020204" pitchFamily="34" charset="0"/>
                <a:ea typeface="+mn-ea"/>
                <a:cs typeface="Arial" panose="020B0604020202020204" pitchFamily="34" charset="0"/>
              </a:rPr>
              <a:t>Cash Balance Benefit Program</a:t>
            </a:r>
          </a:p>
        </p:txBody>
      </p:sp>
    </p:spTree>
    <p:custDataLst>
      <p:tags r:id="rId1"/>
    </p:custDataLst>
    <p:extLst>
      <p:ext uri="{BB962C8B-B14F-4D97-AF65-F5344CB8AC3E}">
        <p14:creationId xmlns:p14="http://schemas.microsoft.com/office/powerpoint/2010/main" val="205567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100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sosceles Triangle 8">
            <a:extLst>
              <a:ext uri="{FF2B5EF4-FFF2-40B4-BE49-F238E27FC236}">
                <a16:creationId xmlns:a16="http://schemas.microsoft.com/office/drawing/2014/main" id="{9D7F48EB-6B68-400D-94EF-33803107A5BC}"/>
              </a:ext>
            </a:extLst>
          </p:cNvPr>
          <p:cNvSpPr/>
          <p:nvPr/>
        </p:nvSpPr>
        <p:spPr>
          <a:xfrm rot="5400000">
            <a:off x="5759625" y="2897665"/>
            <a:ext cx="659238" cy="596492"/>
          </a:xfrm>
          <a:prstGeom prst="triangle">
            <a:avLst/>
          </a:prstGeom>
          <a:solidFill>
            <a:srgbClr val="70330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F0CDACC4-52E6-4696-9047-C3C0E317C1E2}"/>
              </a:ext>
            </a:extLst>
          </p:cNvPr>
          <p:cNvGrpSpPr/>
          <p:nvPr/>
        </p:nvGrpSpPr>
        <p:grpSpPr>
          <a:xfrm>
            <a:off x="1299747" y="1271238"/>
            <a:ext cx="3934253" cy="4483062"/>
            <a:chOff x="1201773" y="1271238"/>
            <a:chExt cx="3934253" cy="4483062"/>
          </a:xfrm>
        </p:grpSpPr>
        <p:sp>
          <p:nvSpPr>
            <p:cNvPr id="28" name="Rectangle: Rounded Corners 5">
              <a:extLst>
                <a:ext uri="{FF2B5EF4-FFF2-40B4-BE49-F238E27FC236}">
                  <a16:creationId xmlns:a16="http://schemas.microsoft.com/office/drawing/2014/main" id="{B4D4C28E-AB59-1F41-A067-AA480256FD3E}"/>
                </a:ext>
              </a:extLst>
            </p:cNvPr>
            <p:cNvSpPr/>
            <p:nvPr/>
          </p:nvSpPr>
          <p:spPr>
            <a:xfrm>
              <a:off x="1252949" y="3315767"/>
              <a:ext cx="3883077" cy="2438533"/>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330A"/>
                  </a:solidFill>
                  <a:latin typeface="Arial" panose="020B0604020202020204" pitchFamily="34" charset="0"/>
                  <a:cs typeface="Arial" panose="020B0604020202020204" pitchFamily="34" charset="0"/>
                </a:rPr>
                <a:t>Increases the amount of Defined Benefit service</a:t>
              </a:r>
              <a:r>
                <a:rPr kumimoji="0" lang="en-US" sz="2800" b="1" i="0" u="none" strike="noStrike" kern="1200" cap="none" spc="0" normalizeH="0" noProof="0" dirty="0">
                  <a:ln>
                    <a:noFill/>
                  </a:ln>
                  <a:solidFill>
                    <a:srgbClr val="70330A"/>
                  </a:solidFill>
                  <a:effectLst/>
                  <a:uLnTx/>
                  <a:uFillTx/>
                  <a:latin typeface="Arial" panose="020B0604020202020204" pitchFamily="34" charset="0"/>
                  <a:ea typeface="+mn-ea"/>
                  <a:cs typeface="Arial" panose="020B0604020202020204" pitchFamily="34" charset="0"/>
                </a:rPr>
                <a:t> credit</a:t>
              </a:r>
              <a:endParaRPr kumimoji="0" lang="en-US" sz="2800" b="1" i="0" u="none" strike="noStrike" kern="1200" cap="none" spc="0" normalizeH="0" baseline="0" noProof="0" dirty="0">
                <a:ln>
                  <a:noFill/>
                </a:ln>
                <a:solidFill>
                  <a:srgbClr val="70330A"/>
                </a:solidFill>
                <a:effectLst/>
                <a:uLnTx/>
                <a:uFillTx/>
                <a:latin typeface="Arial" panose="020B0604020202020204" pitchFamily="34" charset="0"/>
                <a:ea typeface="+mn-ea"/>
                <a:cs typeface="Arial" panose="020B0604020202020204" pitchFamily="34" charset="0"/>
              </a:endParaRPr>
            </a:p>
          </p:txBody>
        </p:sp>
        <p:pic>
          <p:nvPicPr>
            <p:cNvPr id="5" name="Graphic 4" descr="Upward trend">
              <a:extLst>
                <a:ext uri="{FF2B5EF4-FFF2-40B4-BE49-F238E27FC236}">
                  <a16:creationId xmlns:a16="http://schemas.microsoft.com/office/drawing/2014/main" id="{C78049E7-5839-4012-98EA-E5C9289C2C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89916" y="2116339"/>
              <a:ext cx="1330969" cy="1330969"/>
            </a:xfrm>
            <a:prstGeom prst="rect">
              <a:avLst/>
            </a:prstGeom>
          </p:spPr>
        </p:pic>
        <p:sp>
          <p:nvSpPr>
            <p:cNvPr id="24" name="Rectangle 23">
              <a:extLst>
                <a:ext uri="{FF2B5EF4-FFF2-40B4-BE49-F238E27FC236}">
                  <a16:creationId xmlns:a16="http://schemas.microsoft.com/office/drawing/2014/main" id="{4C71A8F4-1BBA-450F-8087-D3B11FFD83EA}"/>
                </a:ext>
                <a:ext uri="{C183D7F6-B498-43B3-948B-1728B52AA6E4}">
                  <adec:decorative xmlns:adec="http://schemas.microsoft.com/office/drawing/2017/decorative" val="1"/>
                </a:ext>
              </a:extLst>
            </p:cNvPr>
            <p:cNvSpPr/>
            <p:nvPr/>
          </p:nvSpPr>
          <p:spPr>
            <a:xfrm>
              <a:off x="1201773" y="1271238"/>
              <a:ext cx="3934253" cy="4215161"/>
            </a:xfrm>
            <a:prstGeom prst="rect">
              <a:avLst/>
            </a:prstGeom>
            <a:noFill/>
            <a:ln w="38100">
              <a:solidFill>
                <a:srgbClr val="70330A"/>
              </a:solidFill>
            </a:ln>
            <a:effectLst>
              <a:outerShdw blurRad="76200" dist="12700" dir="378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DBBCB59D-5D57-43E9-8DE3-64DC3F66B5EA}"/>
              </a:ext>
            </a:extLst>
          </p:cNvPr>
          <p:cNvGrpSpPr/>
          <p:nvPr/>
        </p:nvGrpSpPr>
        <p:grpSpPr>
          <a:xfrm>
            <a:off x="7027360" y="1231013"/>
            <a:ext cx="3813717" cy="4215161"/>
            <a:chOff x="6929386" y="1231013"/>
            <a:chExt cx="3813717" cy="4215161"/>
          </a:xfrm>
        </p:grpSpPr>
        <p:sp>
          <p:nvSpPr>
            <p:cNvPr id="29" name="Rectangle: Rounded Corners 6">
              <a:extLst>
                <a:ext uri="{FF2B5EF4-FFF2-40B4-BE49-F238E27FC236}">
                  <a16:creationId xmlns:a16="http://schemas.microsoft.com/office/drawing/2014/main" id="{B83C415C-7E28-AE4B-ADFB-CCC9515F5134}"/>
                </a:ext>
              </a:extLst>
            </p:cNvPr>
            <p:cNvSpPr/>
            <p:nvPr/>
          </p:nvSpPr>
          <p:spPr>
            <a:xfrm>
              <a:off x="6961470" y="3583215"/>
              <a:ext cx="3744358" cy="1611984"/>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330A"/>
                  </a:solidFill>
                  <a:latin typeface="Arial" panose="020B0604020202020204" pitchFamily="34" charset="0"/>
                  <a:cs typeface="Arial" panose="020B0604020202020204" pitchFamily="34" charset="0"/>
                </a:rPr>
                <a:t>Increases monthly retirement benefit</a:t>
              </a:r>
              <a:endParaRPr kumimoji="0" lang="en-US" sz="2800" b="1" i="0" u="none" strike="noStrike" kern="1200" cap="none" spc="0" normalizeH="0" baseline="0" noProof="0" dirty="0">
                <a:ln>
                  <a:noFill/>
                </a:ln>
                <a:solidFill>
                  <a:srgbClr val="70330A"/>
                </a:solidFill>
                <a:effectLst/>
                <a:uLnTx/>
                <a:uFillTx/>
                <a:latin typeface="Arial" panose="020B0604020202020204" pitchFamily="34" charset="0"/>
                <a:ea typeface="+mn-ea"/>
                <a:cs typeface="Arial" panose="020B0604020202020204" pitchFamily="34" charset="0"/>
              </a:endParaRPr>
            </a:p>
          </p:txBody>
        </p:sp>
        <p:pic>
          <p:nvPicPr>
            <p:cNvPr id="16" name="Graphic 15" descr="Grinning face with no fill">
              <a:extLst>
                <a:ext uri="{FF2B5EF4-FFF2-40B4-BE49-F238E27FC236}">
                  <a16:creationId xmlns:a16="http://schemas.microsoft.com/office/drawing/2014/main" id="{60F44AB2-0939-4CE5-9A84-2F30D85A98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25708" y="2176476"/>
              <a:ext cx="1210693" cy="1210693"/>
            </a:xfrm>
            <a:prstGeom prst="rect">
              <a:avLst/>
            </a:prstGeom>
          </p:spPr>
        </p:pic>
        <p:sp>
          <p:nvSpPr>
            <p:cNvPr id="25" name="Rectangle 24">
              <a:extLst>
                <a:ext uri="{FF2B5EF4-FFF2-40B4-BE49-F238E27FC236}">
                  <a16:creationId xmlns:a16="http://schemas.microsoft.com/office/drawing/2014/main" id="{1577F5A7-AD24-48A5-89B0-6F60ED298856}"/>
                </a:ext>
                <a:ext uri="{C183D7F6-B498-43B3-948B-1728B52AA6E4}">
                  <adec:decorative xmlns:adec="http://schemas.microsoft.com/office/drawing/2017/decorative" val="1"/>
                </a:ext>
              </a:extLst>
            </p:cNvPr>
            <p:cNvSpPr/>
            <p:nvPr/>
          </p:nvSpPr>
          <p:spPr>
            <a:xfrm>
              <a:off x="6929386" y="1231013"/>
              <a:ext cx="3813717" cy="4215161"/>
            </a:xfrm>
            <a:prstGeom prst="rect">
              <a:avLst/>
            </a:prstGeom>
            <a:noFill/>
            <a:ln w="38100">
              <a:solidFill>
                <a:srgbClr val="70330A"/>
              </a:solidFill>
            </a:ln>
            <a:effectLst>
              <a:outerShdw blurRad="76200" dist="12700" dir="378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387906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100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3737803A-30FB-4390-91D4-6CC215471D7D}"/>
              </a:ext>
            </a:extLst>
          </p:cNvPr>
          <p:cNvSpPr/>
          <p:nvPr/>
        </p:nvSpPr>
        <p:spPr>
          <a:xfrm>
            <a:off x="8517126" y="1839829"/>
            <a:ext cx="3139380" cy="101341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7">
            <a:extLst>
              <a:ext uri="{FF2B5EF4-FFF2-40B4-BE49-F238E27FC236}">
                <a16:creationId xmlns:a16="http://schemas.microsoft.com/office/drawing/2014/main" id="{3520CAE7-D9E9-BF48-953A-334564BB0572}"/>
              </a:ext>
            </a:extLst>
          </p:cNvPr>
          <p:cNvSpPr txBox="1">
            <a:spLocks/>
          </p:cNvSpPr>
          <p:nvPr/>
        </p:nvSpPr>
        <p:spPr>
          <a:xfrm>
            <a:off x="270889" y="462193"/>
            <a:ext cx="6994251" cy="618631"/>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Defined Benefit formula</a:t>
            </a:r>
          </a:p>
        </p:txBody>
      </p:sp>
      <p:grpSp>
        <p:nvGrpSpPr>
          <p:cNvPr id="3" name="Group 2">
            <a:extLst>
              <a:ext uri="{FF2B5EF4-FFF2-40B4-BE49-F238E27FC236}">
                <a16:creationId xmlns:a16="http://schemas.microsoft.com/office/drawing/2014/main" id="{B99E33A8-3203-42F5-A65E-F9762950F8EC}"/>
              </a:ext>
            </a:extLst>
          </p:cNvPr>
          <p:cNvGrpSpPr/>
          <p:nvPr/>
        </p:nvGrpSpPr>
        <p:grpSpPr>
          <a:xfrm>
            <a:off x="506146" y="1851557"/>
            <a:ext cx="3139380" cy="2738372"/>
            <a:chOff x="431196" y="1851557"/>
            <a:chExt cx="3139380" cy="2738372"/>
          </a:xfrm>
        </p:grpSpPr>
        <p:sp>
          <p:nvSpPr>
            <p:cNvPr id="36" name="Rectangle: Rounded Corners 35">
              <a:extLst>
                <a:ext uri="{FF2B5EF4-FFF2-40B4-BE49-F238E27FC236}">
                  <a16:creationId xmlns:a16="http://schemas.microsoft.com/office/drawing/2014/main" id="{746285BE-F992-448E-9DF6-EEF6337BCE67}"/>
                </a:ext>
              </a:extLst>
            </p:cNvPr>
            <p:cNvSpPr/>
            <p:nvPr/>
          </p:nvSpPr>
          <p:spPr>
            <a:xfrm>
              <a:off x="431196" y="1882584"/>
              <a:ext cx="3139380" cy="101341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FE088D91-61CF-426D-8B71-D1E60B0E815C}"/>
                </a:ext>
              </a:extLst>
            </p:cNvPr>
            <p:cNvGrpSpPr/>
            <p:nvPr/>
          </p:nvGrpSpPr>
          <p:grpSpPr>
            <a:xfrm>
              <a:off x="734028" y="1851557"/>
              <a:ext cx="2574698" cy="2738372"/>
              <a:chOff x="734028" y="1851557"/>
              <a:chExt cx="2574698" cy="2738372"/>
            </a:xfrm>
          </p:grpSpPr>
          <p:grpSp>
            <p:nvGrpSpPr>
              <p:cNvPr id="24" name="Group 23">
                <a:extLst>
                  <a:ext uri="{FF2B5EF4-FFF2-40B4-BE49-F238E27FC236}">
                    <a16:creationId xmlns:a16="http://schemas.microsoft.com/office/drawing/2014/main" id="{B44F6201-39DB-435A-BB5A-2D67EEAD4E1F}"/>
                  </a:ext>
                </a:extLst>
              </p:cNvPr>
              <p:cNvGrpSpPr/>
              <p:nvPr/>
            </p:nvGrpSpPr>
            <p:grpSpPr>
              <a:xfrm>
                <a:off x="734028" y="1851557"/>
                <a:ext cx="2574698" cy="2738372"/>
                <a:chOff x="680241" y="1833628"/>
                <a:chExt cx="2574698" cy="2738372"/>
              </a:xfrm>
            </p:grpSpPr>
            <p:sp>
              <p:nvSpPr>
                <p:cNvPr id="20" name="Rectangle 19">
                  <a:extLst>
                    <a:ext uri="{FF2B5EF4-FFF2-40B4-BE49-F238E27FC236}">
                      <a16:creationId xmlns:a16="http://schemas.microsoft.com/office/drawing/2014/main" id="{FABDA7BD-73DA-4BB0-8EA1-4E63F99DE91E}"/>
                    </a:ext>
                  </a:extLst>
                </p:cNvPr>
                <p:cNvSpPr/>
                <p:nvPr/>
              </p:nvSpPr>
              <p:spPr>
                <a:xfrm>
                  <a:off x="680241" y="3283113"/>
                  <a:ext cx="2574698" cy="1288887"/>
                </a:xfrm>
                <a:prstGeom prst="rect">
                  <a:avLst/>
                </a:prstGeom>
                <a:solidFill>
                  <a:schemeClr val="bg1">
                    <a:lumMod val="95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FA78D26-556E-42E2-9701-4CF6FBC71535}"/>
                    </a:ext>
                  </a:extLst>
                </p:cNvPr>
                <p:cNvSpPr txBox="1"/>
                <p:nvPr/>
              </p:nvSpPr>
              <p:spPr>
                <a:xfrm>
                  <a:off x="1133071" y="1833628"/>
                  <a:ext cx="1628057" cy="954107"/>
                </a:xfrm>
                <a:prstGeom prst="rect">
                  <a:avLst/>
                </a:prstGeom>
                <a:noFill/>
              </p:spPr>
              <p:txBody>
                <a:bodyPr wrap="square" rtlCol="0">
                  <a:spAutoFit/>
                </a:bodyPr>
                <a:lstStyle/>
                <a:p>
                  <a:pPr algn="ctr"/>
                  <a:r>
                    <a:rPr lang="en-US" sz="2800" b="1" dirty="0">
                      <a:solidFill>
                        <a:schemeClr val="bg1"/>
                      </a:solidFill>
                    </a:rPr>
                    <a:t>Service credit</a:t>
                  </a:r>
                </a:p>
              </p:txBody>
            </p:sp>
          </p:grpSp>
          <p:sp>
            <p:nvSpPr>
              <p:cNvPr id="22" name="Rectangle 21">
                <a:extLst>
                  <a:ext uri="{FF2B5EF4-FFF2-40B4-BE49-F238E27FC236}">
                    <a16:creationId xmlns:a16="http://schemas.microsoft.com/office/drawing/2014/main" id="{24ABBD0D-993E-4678-96B0-AC6614707808}"/>
                  </a:ext>
                </a:extLst>
              </p:cNvPr>
              <p:cNvSpPr/>
              <p:nvPr/>
            </p:nvSpPr>
            <p:spPr>
              <a:xfrm>
                <a:off x="842776" y="3485929"/>
                <a:ext cx="2330730" cy="923330"/>
              </a:xfrm>
              <a:prstGeom prst="rect">
                <a:avLst/>
              </a:prstGeom>
            </p:spPr>
            <p:txBody>
              <a:bodyPr wrap="square">
                <a:spAutoFit/>
              </a:bodyPr>
              <a:lstStyle/>
              <a:p>
                <a:pPr marL="0" lvl="1" algn="ctr" defTabSz="800100">
                  <a:lnSpc>
                    <a:spcPct val="90000"/>
                  </a:lnSpc>
                  <a:spcAft>
                    <a:spcPct val="15000"/>
                  </a:spcAft>
                  <a:defRPr/>
                </a:pPr>
                <a:r>
                  <a:rPr lang="en-US" sz="2000" dirty="0">
                    <a:cs typeface="Arial" panose="020B0604020202020204" pitchFamily="34" charset="0"/>
                  </a:rPr>
                  <a:t>Time worked and contributed up to 1.000 per year</a:t>
                </a:r>
              </a:p>
            </p:txBody>
          </p:sp>
        </p:grpSp>
      </p:grpSp>
      <p:pic>
        <p:nvPicPr>
          <p:cNvPr id="23" name="Graphic 22" descr="Close">
            <a:extLst>
              <a:ext uri="{FF2B5EF4-FFF2-40B4-BE49-F238E27FC236}">
                <a16:creationId xmlns:a16="http://schemas.microsoft.com/office/drawing/2014/main" id="{B277FE67-BA6B-474C-88E2-EFBFC7027D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14506" y="2098623"/>
            <a:ext cx="495831" cy="495831"/>
          </a:xfrm>
          <a:prstGeom prst="rect">
            <a:avLst/>
          </a:prstGeom>
        </p:spPr>
      </p:pic>
      <p:grpSp>
        <p:nvGrpSpPr>
          <p:cNvPr id="25" name="Group 24">
            <a:extLst>
              <a:ext uri="{FF2B5EF4-FFF2-40B4-BE49-F238E27FC236}">
                <a16:creationId xmlns:a16="http://schemas.microsoft.com/office/drawing/2014/main" id="{AB90CC9B-B09E-49BA-9EF2-2B979A881C5D}"/>
              </a:ext>
            </a:extLst>
          </p:cNvPr>
          <p:cNvGrpSpPr/>
          <p:nvPr/>
        </p:nvGrpSpPr>
        <p:grpSpPr>
          <a:xfrm>
            <a:off x="4701075" y="1851557"/>
            <a:ext cx="2574698" cy="2738372"/>
            <a:chOff x="680241" y="1833628"/>
            <a:chExt cx="2574698" cy="2738372"/>
          </a:xfrm>
        </p:grpSpPr>
        <p:sp>
          <p:nvSpPr>
            <p:cNvPr id="27" name="Rectangle 26">
              <a:extLst>
                <a:ext uri="{FF2B5EF4-FFF2-40B4-BE49-F238E27FC236}">
                  <a16:creationId xmlns:a16="http://schemas.microsoft.com/office/drawing/2014/main" id="{B0B19332-D0F0-4833-A49C-F05516CBD887}"/>
                </a:ext>
              </a:extLst>
            </p:cNvPr>
            <p:cNvSpPr/>
            <p:nvPr/>
          </p:nvSpPr>
          <p:spPr>
            <a:xfrm>
              <a:off x="680241" y="3283113"/>
              <a:ext cx="2574698" cy="1288887"/>
            </a:xfrm>
            <a:prstGeom prst="rect">
              <a:avLst/>
            </a:prstGeom>
            <a:solidFill>
              <a:schemeClr val="bg1">
                <a:lumMod val="95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cs typeface="Arial" panose="020B0604020202020204" pitchFamily="34" charset="0"/>
                </a:rPr>
                <a:t>Percentage based on age at retirement, with a maximum of 2.4%</a:t>
              </a:r>
              <a:endParaRPr lang="en-US" dirty="0">
                <a:solidFill>
                  <a:schemeClr val="tx1"/>
                </a:solidFill>
                <a:cs typeface="Arial" panose="020B0604020202020204" pitchFamily="34" charset="0"/>
              </a:endParaRPr>
            </a:p>
          </p:txBody>
        </p:sp>
        <p:sp>
          <p:nvSpPr>
            <p:cNvPr id="28" name="TextBox 27">
              <a:extLst>
                <a:ext uri="{FF2B5EF4-FFF2-40B4-BE49-F238E27FC236}">
                  <a16:creationId xmlns:a16="http://schemas.microsoft.com/office/drawing/2014/main" id="{5F6F6D27-7495-4892-AD38-D0C4852F4DFA}"/>
                </a:ext>
              </a:extLst>
            </p:cNvPr>
            <p:cNvSpPr txBox="1"/>
            <p:nvPr/>
          </p:nvSpPr>
          <p:spPr>
            <a:xfrm>
              <a:off x="1133071" y="1833628"/>
              <a:ext cx="1628057" cy="954107"/>
            </a:xfrm>
            <a:prstGeom prst="rect">
              <a:avLst/>
            </a:prstGeom>
            <a:noFill/>
          </p:spPr>
          <p:txBody>
            <a:bodyPr wrap="square" rtlCol="0">
              <a:spAutoFit/>
            </a:bodyPr>
            <a:lstStyle/>
            <a:p>
              <a:pPr algn="ctr"/>
              <a:r>
                <a:rPr lang="en-US" sz="2800" b="1" dirty="0">
                  <a:solidFill>
                    <a:schemeClr val="bg1"/>
                  </a:solidFill>
                </a:rPr>
                <a:t>Age</a:t>
              </a:r>
            </a:p>
            <a:p>
              <a:pPr algn="ctr"/>
              <a:r>
                <a:rPr lang="en-US" sz="2800" b="1" dirty="0">
                  <a:solidFill>
                    <a:schemeClr val="bg1"/>
                  </a:solidFill>
                </a:rPr>
                <a:t>factor</a:t>
              </a:r>
            </a:p>
          </p:txBody>
        </p:sp>
      </p:grpSp>
      <p:grpSp>
        <p:nvGrpSpPr>
          <p:cNvPr id="29" name="Group 28">
            <a:extLst>
              <a:ext uri="{FF2B5EF4-FFF2-40B4-BE49-F238E27FC236}">
                <a16:creationId xmlns:a16="http://schemas.microsoft.com/office/drawing/2014/main" id="{48356426-4E51-4718-89F0-21CA72A892AE}"/>
              </a:ext>
            </a:extLst>
          </p:cNvPr>
          <p:cNvGrpSpPr/>
          <p:nvPr/>
        </p:nvGrpSpPr>
        <p:grpSpPr>
          <a:xfrm>
            <a:off x="8668122" y="1828107"/>
            <a:ext cx="2797827" cy="2761822"/>
            <a:chOff x="564686" y="1810178"/>
            <a:chExt cx="2797827" cy="2761822"/>
          </a:xfrm>
        </p:grpSpPr>
        <p:sp>
          <p:nvSpPr>
            <p:cNvPr id="31" name="Rectangle 30">
              <a:extLst>
                <a:ext uri="{FF2B5EF4-FFF2-40B4-BE49-F238E27FC236}">
                  <a16:creationId xmlns:a16="http://schemas.microsoft.com/office/drawing/2014/main" id="{8D094442-859B-4F48-B276-0DDC177A532E}"/>
                </a:ext>
              </a:extLst>
            </p:cNvPr>
            <p:cNvSpPr/>
            <p:nvPr/>
          </p:nvSpPr>
          <p:spPr>
            <a:xfrm>
              <a:off x="564686" y="3283113"/>
              <a:ext cx="2690253" cy="1288887"/>
            </a:xfrm>
            <a:prstGeom prst="rect">
              <a:avLst/>
            </a:prstGeom>
            <a:solidFill>
              <a:schemeClr val="bg1">
                <a:lumMod val="95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cs typeface="Arial" panose="020B0604020202020204" pitchFamily="34" charset="0"/>
                </a:rPr>
                <a:t>Highest average annual compensation earnable for 36 consecutive months</a:t>
              </a:r>
              <a:endParaRPr lang="en-US" dirty="0">
                <a:solidFill>
                  <a:schemeClr val="tx1"/>
                </a:solidFill>
                <a:cs typeface="Arial" panose="020B0604020202020204" pitchFamily="34" charset="0"/>
              </a:endParaRPr>
            </a:p>
          </p:txBody>
        </p:sp>
        <p:sp>
          <p:nvSpPr>
            <p:cNvPr id="32" name="TextBox 31">
              <a:extLst>
                <a:ext uri="{FF2B5EF4-FFF2-40B4-BE49-F238E27FC236}">
                  <a16:creationId xmlns:a16="http://schemas.microsoft.com/office/drawing/2014/main" id="{BE516684-477B-4DFF-BC4E-E26AF3A1A3F9}"/>
                </a:ext>
              </a:extLst>
            </p:cNvPr>
            <p:cNvSpPr txBox="1"/>
            <p:nvPr/>
          </p:nvSpPr>
          <p:spPr>
            <a:xfrm>
              <a:off x="604247" y="1810178"/>
              <a:ext cx="2758266" cy="954107"/>
            </a:xfrm>
            <a:prstGeom prst="rect">
              <a:avLst/>
            </a:prstGeom>
            <a:noFill/>
          </p:spPr>
          <p:txBody>
            <a:bodyPr wrap="square" rtlCol="0">
              <a:spAutoFit/>
            </a:bodyPr>
            <a:lstStyle/>
            <a:p>
              <a:pPr algn="ctr"/>
              <a:r>
                <a:rPr lang="en-US" sz="2800" b="1" dirty="0">
                  <a:solidFill>
                    <a:schemeClr val="bg1"/>
                  </a:solidFill>
                </a:rPr>
                <a:t>Final</a:t>
              </a:r>
            </a:p>
            <a:p>
              <a:pPr algn="ctr"/>
              <a:r>
                <a:rPr lang="en-US" sz="2800" b="1" dirty="0">
                  <a:solidFill>
                    <a:schemeClr val="bg1"/>
                  </a:solidFill>
                </a:rPr>
                <a:t>compensation</a:t>
              </a:r>
            </a:p>
          </p:txBody>
        </p:sp>
      </p:grpSp>
      <p:pic>
        <p:nvPicPr>
          <p:cNvPr id="33" name="Graphic 32" descr="Close">
            <a:extLst>
              <a:ext uri="{FF2B5EF4-FFF2-40B4-BE49-F238E27FC236}">
                <a16:creationId xmlns:a16="http://schemas.microsoft.com/office/drawing/2014/main" id="{5C1BAA5D-03C3-4973-AF08-E0D5CFAEDE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09948" y="2098622"/>
            <a:ext cx="495831" cy="495831"/>
          </a:xfrm>
          <a:prstGeom prst="rect">
            <a:avLst/>
          </a:prstGeom>
        </p:spPr>
      </p:pic>
      <p:sp>
        <p:nvSpPr>
          <p:cNvPr id="37" name="Rectangle: Rounded Corners 36">
            <a:extLst>
              <a:ext uri="{FF2B5EF4-FFF2-40B4-BE49-F238E27FC236}">
                <a16:creationId xmlns:a16="http://schemas.microsoft.com/office/drawing/2014/main" id="{46EC7E65-7DBC-4F9E-B344-FCD7C1F152F3}"/>
              </a:ext>
            </a:extLst>
          </p:cNvPr>
          <p:cNvSpPr/>
          <p:nvPr/>
        </p:nvSpPr>
        <p:spPr>
          <a:xfrm>
            <a:off x="4474161" y="1828107"/>
            <a:ext cx="3139380" cy="101341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9" name="Straight Connector 38">
            <a:extLst>
              <a:ext uri="{FF2B5EF4-FFF2-40B4-BE49-F238E27FC236}">
                <a16:creationId xmlns:a16="http://schemas.microsoft.com/office/drawing/2014/main" id="{8F5098D5-8994-410C-A258-5B2E8E807D67}"/>
              </a:ext>
            </a:extLst>
          </p:cNvPr>
          <p:cNvCxnSpPr/>
          <p:nvPr/>
        </p:nvCxnSpPr>
        <p:spPr>
          <a:xfrm>
            <a:off x="950349" y="5056097"/>
            <a:ext cx="1040802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1" name="Group 26">
            <a:extLst>
              <a:ext uri="{FF2B5EF4-FFF2-40B4-BE49-F238E27FC236}">
                <a16:creationId xmlns:a16="http://schemas.microsoft.com/office/drawing/2014/main" id="{1C2D154C-18CA-4418-BF13-0D6044A25436}"/>
              </a:ext>
            </a:extLst>
          </p:cNvPr>
          <p:cNvGrpSpPr>
            <a:grpSpLocks/>
          </p:cNvGrpSpPr>
          <p:nvPr/>
        </p:nvGrpSpPr>
        <p:grpSpPr bwMode="auto">
          <a:xfrm>
            <a:off x="1129653" y="5329107"/>
            <a:ext cx="10228722" cy="914400"/>
            <a:chOff x="0" y="1862"/>
            <a:chExt cx="1833829" cy="1229469"/>
          </a:xfrm>
          <a:solidFill>
            <a:srgbClr val="7E3C1B"/>
          </a:solidFill>
        </p:grpSpPr>
        <p:sp>
          <p:nvSpPr>
            <p:cNvPr id="42" name="Rounded Rectangle 26">
              <a:extLst>
                <a:ext uri="{FF2B5EF4-FFF2-40B4-BE49-F238E27FC236}">
                  <a16:creationId xmlns:a16="http://schemas.microsoft.com/office/drawing/2014/main" id="{1240E43A-0576-4E16-856D-3FDADEDAAAB7}"/>
                </a:ext>
              </a:extLst>
            </p:cNvPr>
            <p:cNvSpPr/>
            <p:nvPr/>
          </p:nvSpPr>
          <p:spPr>
            <a:xfrm>
              <a:off x="0" y="1862"/>
              <a:ext cx="1833829" cy="1229469"/>
            </a:xfrm>
            <a:prstGeom prst="roundRect">
              <a:avLst/>
            </a:prstGeom>
            <a:solidFill>
              <a:schemeClr val="bg1"/>
            </a:solidFill>
            <a:ln w="38100">
              <a:solidFill>
                <a:srgbClr val="7E3C1B"/>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43" name="Rounded Rectangle 4">
              <a:extLst>
                <a:ext uri="{FF2B5EF4-FFF2-40B4-BE49-F238E27FC236}">
                  <a16:creationId xmlns:a16="http://schemas.microsoft.com/office/drawing/2014/main" id="{80FDE1AB-165A-4739-AB10-9EA2FBAAD9B3}"/>
                </a:ext>
              </a:extLst>
            </p:cNvPr>
            <p:cNvSpPr/>
            <p:nvPr/>
          </p:nvSpPr>
          <p:spPr>
            <a:xfrm>
              <a:off x="43783" y="109839"/>
              <a:ext cx="1714121" cy="1109937"/>
            </a:xfrm>
            <a:prstGeom prst="rect">
              <a:avLst/>
            </a:prstGeom>
            <a:noFill/>
          </p:spPr>
          <p:style>
            <a:lnRef idx="0">
              <a:scrgbClr r="0" g="0" b="0"/>
            </a:lnRef>
            <a:fillRef idx="0">
              <a:scrgbClr r="0" g="0" b="0"/>
            </a:fillRef>
            <a:effectRef idx="0">
              <a:scrgbClr r="0" g="0" b="0"/>
            </a:effectRef>
            <a:fontRef idx="minor">
              <a:schemeClr val="lt1"/>
            </a:fontRef>
          </p:style>
          <p:txBody>
            <a:bodyPr lIns="76200" tIns="38100" rIns="76200" bIns="38100" spcCol="1270" anchor="ctr"/>
            <a:lstStyle/>
            <a:p>
              <a:pPr algn="ctr" defTabSz="889000">
                <a:lnSpc>
                  <a:spcPct val="90000"/>
                </a:lnSpc>
                <a:spcAft>
                  <a:spcPct val="35000"/>
                </a:spcAft>
                <a:defRPr/>
              </a:pPr>
              <a:r>
                <a:rPr lang="en-US" sz="3200" b="1" dirty="0">
                  <a:solidFill>
                    <a:srgbClr val="7E3C1B"/>
                  </a:solidFill>
                  <a:cs typeface="Arial" panose="020B0604020202020204" pitchFamily="34" charset="0"/>
                </a:rPr>
                <a:t>=  Monthly Member-Only retirement benefit </a:t>
              </a:r>
            </a:p>
          </p:txBody>
        </p:sp>
      </p:grpSp>
    </p:spTree>
    <p:custDataLst>
      <p:tags r:id="rId1"/>
    </p:custDataLst>
    <p:extLst>
      <p:ext uri="{BB962C8B-B14F-4D97-AF65-F5344CB8AC3E}">
        <p14:creationId xmlns:p14="http://schemas.microsoft.com/office/powerpoint/2010/main" val="33757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1FC87A-9FAC-5C46-9D81-890923D949AC}"/>
              </a:ext>
            </a:extLst>
          </p:cNvPr>
          <p:cNvSpPr/>
          <p:nvPr/>
        </p:nvSpPr>
        <p:spPr>
          <a:xfrm>
            <a:off x="1819421" y="3090445"/>
            <a:ext cx="8553157" cy="6771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800" b="1" dirty="0">
                <a:solidFill>
                  <a:prstClr val="white"/>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C</a:t>
            </a:r>
            <a:r>
              <a:rPr kumimoji="0" lang="en-US" sz="3800" b="1" i="0" u="none" strike="noStrike" kern="1200" cap="none" spc="0" normalizeH="0" baseline="0" noProof="0" dirty="0" err="1">
                <a:ln>
                  <a:noFill/>
                </a:ln>
                <a:solidFill>
                  <a:prstClr val="white"/>
                </a:solidFill>
                <a:effectLst>
                  <a:outerShdw blurRad="50800" dist="50800" dir="5400000" algn="ctr" rotWithShape="0">
                    <a:srgbClr val="000000">
                      <a:alpha val="20000"/>
                    </a:srgbClr>
                  </a:outerShdw>
                </a:effectLst>
                <a:uLnTx/>
                <a:uFillTx/>
                <a:latin typeface="Arial" panose="020B0604020202020204" pitchFamily="34" charset="0"/>
                <a:ea typeface="+mn-ea"/>
                <a:cs typeface="Arial" panose="020B0604020202020204" pitchFamily="34" charset="0"/>
              </a:rPr>
              <a:t>onsolidation</a:t>
            </a:r>
            <a:r>
              <a:rPr kumimoji="0" lang="en-US" sz="3800" b="1" i="0" u="none" strike="noStrike" kern="1200" cap="none" spc="0" normalizeH="0" baseline="0" noProof="0" dirty="0">
                <a:ln>
                  <a:noFill/>
                </a:ln>
                <a:solidFill>
                  <a:prstClr val="white"/>
                </a:solidFill>
                <a:effectLst>
                  <a:outerShdw blurRad="50800" dist="50800" dir="5400000" algn="ctr" rotWithShape="0">
                    <a:srgbClr val="000000">
                      <a:alpha val="20000"/>
                    </a:srgbClr>
                  </a:outerShdw>
                </a:effectLst>
                <a:uLnTx/>
                <a:uFillTx/>
                <a:latin typeface="Arial" panose="020B0604020202020204" pitchFamily="34" charset="0"/>
                <a:ea typeface="+mn-ea"/>
                <a:cs typeface="Arial" panose="020B0604020202020204" pitchFamily="34" charset="0"/>
              </a:rPr>
              <a:t> process</a:t>
            </a:r>
          </a:p>
        </p:txBody>
      </p:sp>
      <p:sp>
        <p:nvSpPr>
          <p:cNvPr id="3" name="Rectangle 2">
            <a:extLst>
              <a:ext uri="{FF2B5EF4-FFF2-40B4-BE49-F238E27FC236}">
                <a16:creationId xmlns:a16="http://schemas.microsoft.com/office/drawing/2014/main" id="{19D50D52-35D5-D54C-A8CF-988933C0D4FA}"/>
              </a:ext>
            </a:extLst>
          </p:cNvPr>
          <p:cNvSpPr/>
          <p:nvPr/>
        </p:nvSpPr>
        <p:spPr>
          <a:xfrm>
            <a:off x="1683433" y="2591911"/>
            <a:ext cx="8825132" cy="1674175"/>
          </a:xfrm>
          <a:prstGeom prst="rect">
            <a:avLst/>
          </a:prstGeom>
          <a:noFill/>
          <a:ln w="38100">
            <a:solidFill>
              <a:schemeClr val="bg1"/>
            </a:solidFill>
          </a:ln>
          <a:effectLst>
            <a:outerShdw blurRad="76200" dist="12700" dir="378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795930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9">
            <a:extLst>
              <a:ext uri="{FF2B5EF4-FFF2-40B4-BE49-F238E27FC236}">
                <a16:creationId xmlns:a16="http://schemas.microsoft.com/office/drawing/2014/main" id="{C404B3F4-FB05-4764-968C-6E710D320543}"/>
              </a:ext>
            </a:extLst>
          </p:cNvPr>
          <p:cNvSpPr>
            <a:spLocks noGrp="1"/>
          </p:cNvSpPr>
          <p:nvPr>
            <p:ph type="title" idx="4294967295"/>
          </p:nvPr>
        </p:nvSpPr>
        <p:spPr>
          <a:xfrm>
            <a:off x="951621" y="463787"/>
            <a:ext cx="9764713" cy="618631"/>
          </a:xfrm>
          <a:prstGeom prst="rect">
            <a:avLst/>
          </a:prstGeom>
        </p:spPr>
        <p:txBody>
          <a:bodyPr wrap="square">
            <a:spAutoFit/>
          </a:bodyPr>
          <a:lstStyle/>
          <a:p>
            <a:r>
              <a:rPr lang="en-US" sz="3800"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Eligibility to participate</a:t>
            </a:r>
          </a:p>
        </p:txBody>
      </p:sp>
      <p:sp>
        <p:nvSpPr>
          <p:cNvPr id="25" name="Rectangle 24">
            <a:extLst>
              <a:ext uri="{FF2B5EF4-FFF2-40B4-BE49-F238E27FC236}">
                <a16:creationId xmlns:a16="http://schemas.microsoft.com/office/drawing/2014/main" id="{BE97D509-86EA-4098-805A-E0EA124785E3}"/>
              </a:ext>
            </a:extLst>
          </p:cNvPr>
          <p:cNvSpPr/>
          <p:nvPr/>
        </p:nvSpPr>
        <p:spPr>
          <a:xfrm>
            <a:off x="3202801" y="1691474"/>
            <a:ext cx="8309645" cy="10287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i="0" dirty="0">
                <a:solidFill>
                  <a:srgbClr val="7E3C1B"/>
                </a:solidFill>
                <a:latin typeface="Arial" panose="020B0604020202020204" pitchFamily="34" charset="0"/>
                <a:cs typeface="Arial" panose="020B0604020202020204" pitchFamily="34" charset="0"/>
              </a:rPr>
              <a:t>Contributing </a:t>
            </a:r>
            <a:r>
              <a:rPr lang="en-US" sz="2400" dirty="0">
                <a:solidFill>
                  <a:srgbClr val="7E3C1B"/>
                </a:solidFill>
                <a:latin typeface="Arial" panose="020B0604020202020204" pitchFamily="34" charset="0"/>
                <a:cs typeface="Arial" panose="020B0604020202020204" pitchFamily="34" charset="0"/>
              </a:rPr>
              <a:t>to the Defined Benefit Program</a:t>
            </a:r>
            <a:endParaRPr kumimoji="0" lang="en-US" sz="2400" b="0" i="0" u="none" strike="noStrike" kern="1200" cap="none" spc="0" normalizeH="0" baseline="0" noProof="0" dirty="0">
              <a:ln>
                <a:noFill/>
              </a:ln>
              <a:solidFill>
                <a:srgbClr val="7E3C1B"/>
              </a:solidFill>
              <a:effectLst/>
              <a:uLnTx/>
              <a:uFillTx/>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ECAD2422-FAB0-43DA-922E-8D9788A15EB6}"/>
              </a:ext>
            </a:extLst>
          </p:cNvPr>
          <p:cNvSpPr/>
          <p:nvPr/>
        </p:nvSpPr>
        <p:spPr>
          <a:xfrm>
            <a:off x="3221612" y="4158334"/>
            <a:ext cx="8290834" cy="10287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7E3C1B"/>
                </a:solidFill>
                <a:latin typeface="Arial" panose="020B0604020202020204" pitchFamily="34" charset="0"/>
                <a:cs typeface="Arial" panose="020B0604020202020204" pitchFamily="34" charset="0"/>
              </a:rPr>
              <a:t>Eligible Cash Balance Benefit service to convert</a:t>
            </a:r>
            <a:endParaRPr kumimoji="0" lang="en-US" sz="2400" b="0" i="1" u="none" strike="noStrike" kern="1200" cap="none" spc="0" normalizeH="0" baseline="0" noProof="0" dirty="0">
              <a:ln>
                <a:noFill/>
              </a:ln>
              <a:solidFill>
                <a:srgbClr val="7E3C1B"/>
              </a:solidFill>
              <a:effectLst/>
              <a:uLnTx/>
              <a:uFillTx/>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35C4CB9C-394F-4DCD-B4BF-5A0575745345}"/>
              </a:ext>
            </a:extLst>
          </p:cNvPr>
          <p:cNvSpPr/>
          <p:nvPr/>
        </p:nvSpPr>
        <p:spPr>
          <a:xfrm>
            <a:off x="3215023" y="5376146"/>
            <a:ext cx="8297423" cy="10287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lvl="0">
              <a:defRPr/>
            </a:pPr>
            <a:r>
              <a:rPr lang="en-US" sz="2400" dirty="0">
                <a:solidFill>
                  <a:srgbClr val="7E3C1B"/>
                </a:solidFill>
                <a:latin typeface="Arial" panose="020B0604020202020204" pitchFamily="34" charset="0"/>
                <a:cs typeface="Arial" panose="020B0604020202020204" pitchFamily="34" charset="0"/>
              </a:rPr>
              <a:t>Cash Balance Benefit funds in your account</a:t>
            </a:r>
            <a:endParaRPr kumimoji="0" lang="en-US" sz="2400" b="0" i="0" u="none" strike="noStrike" kern="1200" cap="none" spc="0" normalizeH="0" baseline="0" noProof="0" dirty="0">
              <a:ln>
                <a:noFill/>
              </a:ln>
              <a:solidFill>
                <a:srgbClr val="7E3C1B"/>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BEC3422-CDE7-4BC2-A2C0-A6AE6B2FE845}"/>
              </a:ext>
            </a:extLst>
          </p:cNvPr>
          <p:cNvSpPr/>
          <p:nvPr/>
        </p:nvSpPr>
        <p:spPr>
          <a:xfrm>
            <a:off x="631854" y="3030425"/>
            <a:ext cx="1796143" cy="1786409"/>
          </a:xfrm>
          <a:prstGeom prst="rect">
            <a:avLst/>
          </a:prstGeom>
          <a:solidFill>
            <a:srgbClr val="7E3C1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CEC71D1-5A77-4A97-AB0A-52849CCA3175}"/>
              </a:ext>
            </a:extLst>
          </p:cNvPr>
          <p:cNvSpPr/>
          <p:nvPr/>
        </p:nvSpPr>
        <p:spPr>
          <a:xfrm>
            <a:off x="3228201" y="2948877"/>
            <a:ext cx="8331945" cy="10287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7E3C1B"/>
                </a:solidFill>
                <a:latin typeface="Arial" panose="020B0604020202020204" pitchFamily="34" charset="0"/>
                <a:cs typeface="Arial" panose="020B0604020202020204" pitchFamily="34" charset="0"/>
              </a:rPr>
              <a:t>No longer contributing to your Cash Balance Benefit account</a:t>
            </a:r>
            <a:endParaRPr kumimoji="0" lang="en-US" sz="2400" b="0" i="1" u="none" strike="noStrike" kern="1200" cap="none" spc="0" normalizeH="0" baseline="0" noProof="0" dirty="0">
              <a:ln>
                <a:noFill/>
              </a:ln>
              <a:solidFill>
                <a:srgbClr val="7E3C1B"/>
              </a:solidFill>
              <a:effectLst/>
              <a:uLnTx/>
              <a:uFillTx/>
              <a:latin typeface="Arial" panose="020B0604020202020204" pitchFamily="34" charset="0"/>
              <a:cs typeface="Arial" panose="020B0604020202020204" pitchFamily="34" charset="0"/>
            </a:endParaRPr>
          </a:p>
        </p:txBody>
      </p:sp>
      <p:pic>
        <p:nvPicPr>
          <p:cNvPr id="4" name="Graphic 3" descr="Checklist">
            <a:extLst>
              <a:ext uri="{FF2B5EF4-FFF2-40B4-BE49-F238E27FC236}">
                <a16:creationId xmlns:a16="http://schemas.microsoft.com/office/drawing/2014/main" id="{C99D7D47-A95C-4FB7-A40E-14FE6ADD24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0355" y="3340388"/>
            <a:ext cx="1166482" cy="1166482"/>
          </a:xfrm>
          <a:prstGeom prst="rect">
            <a:avLst/>
          </a:prstGeom>
        </p:spPr>
      </p:pic>
      <p:cxnSp>
        <p:nvCxnSpPr>
          <p:cNvPr id="8" name="Connector: Elbow 7">
            <a:extLst>
              <a:ext uri="{FF2B5EF4-FFF2-40B4-BE49-F238E27FC236}">
                <a16:creationId xmlns:a16="http://schemas.microsoft.com/office/drawing/2014/main" id="{0D137719-3808-4063-A6AA-CB38AE817F6C}"/>
              </a:ext>
            </a:extLst>
          </p:cNvPr>
          <p:cNvCxnSpPr>
            <a:cxnSpLocks/>
            <a:stCxn id="5" idx="0"/>
          </p:cNvCxnSpPr>
          <p:nvPr/>
        </p:nvCxnSpPr>
        <p:spPr>
          <a:xfrm rot="5400000" flipH="1" flipV="1">
            <a:off x="1632519" y="1588882"/>
            <a:ext cx="1338951" cy="1544137"/>
          </a:xfrm>
          <a:prstGeom prst="bentConnector2">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35B0FF59-E7F5-43BB-9706-CA1B933E73C9}"/>
              </a:ext>
            </a:extLst>
          </p:cNvPr>
          <p:cNvCxnSpPr>
            <a:cxnSpLocks/>
            <a:stCxn id="5" idx="2"/>
          </p:cNvCxnSpPr>
          <p:nvPr/>
        </p:nvCxnSpPr>
        <p:spPr>
          <a:xfrm rot="16200000" flipH="1">
            <a:off x="1516149" y="4830611"/>
            <a:ext cx="1571684" cy="1544130"/>
          </a:xfrm>
          <a:prstGeom prst="bentConnector3">
            <a:avLst>
              <a:gd name="adj1" fmla="val 99868"/>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B5012F18-4D7E-4CFB-A3C1-34A55E4F90AC}"/>
              </a:ext>
            </a:extLst>
          </p:cNvPr>
          <p:cNvSpPr/>
          <p:nvPr/>
        </p:nvSpPr>
        <p:spPr>
          <a:xfrm>
            <a:off x="3099815" y="1691474"/>
            <a:ext cx="114300" cy="1028700"/>
          </a:xfrm>
          <a:prstGeom prst="rect">
            <a:avLst/>
          </a:prstGeom>
          <a:solidFill>
            <a:srgbClr val="7E3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98724BA-9D78-4B28-BA62-99CB0903476B}"/>
              </a:ext>
            </a:extLst>
          </p:cNvPr>
          <p:cNvSpPr/>
          <p:nvPr/>
        </p:nvSpPr>
        <p:spPr>
          <a:xfrm>
            <a:off x="3125111" y="2948877"/>
            <a:ext cx="114300" cy="1028700"/>
          </a:xfrm>
          <a:prstGeom prst="rect">
            <a:avLst/>
          </a:prstGeom>
          <a:solidFill>
            <a:srgbClr val="7E3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05CEF7B-C0D0-4483-B13B-7A6D6D64146E}"/>
              </a:ext>
            </a:extLst>
          </p:cNvPr>
          <p:cNvSpPr/>
          <p:nvPr/>
        </p:nvSpPr>
        <p:spPr>
          <a:xfrm>
            <a:off x="3136340" y="4158334"/>
            <a:ext cx="114300" cy="1028700"/>
          </a:xfrm>
          <a:prstGeom prst="rect">
            <a:avLst/>
          </a:prstGeom>
          <a:solidFill>
            <a:srgbClr val="7E3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AF59FB36-C537-485A-8E85-310F016EEB34}"/>
              </a:ext>
            </a:extLst>
          </p:cNvPr>
          <p:cNvSpPr/>
          <p:nvPr/>
        </p:nvSpPr>
        <p:spPr>
          <a:xfrm>
            <a:off x="3125111" y="5376146"/>
            <a:ext cx="114300" cy="1028700"/>
          </a:xfrm>
          <a:prstGeom prst="rect">
            <a:avLst/>
          </a:prstGeom>
          <a:solidFill>
            <a:srgbClr val="7E3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2468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1" grpId="0" animBg="1"/>
      <p:bldP spid="33"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9">
            <a:extLst>
              <a:ext uri="{FF2B5EF4-FFF2-40B4-BE49-F238E27FC236}">
                <a16:creationId xmlns:a16="http://schemas.microsoft.com/office/drawing/2014/main" id="{C404B3F4-FB05-4764-968C-6E710D320543}"/>
              </a:ext>
            </a:extLst>
          </p:cNvPr>
          <p:cNvSpPr>
            <a:spLocks noGrp="1"/>
          </p:cNvSpPr>
          <p:nvPr>
            <p:ph type="title" idx="4294967295"/>
          </p:nvPr>
        </p:nvSpPr>
        <p:spPr>
          <a:xfrm>
            <a:off x="969465" y="463251"/>
            <a:ext cx="11201268" cy="1144929"/>
          </a:xfrm>
          <a:prstGeom prst="rect">
            <a:avLst/>
          </a:prstGeom>
        </p:spPr>
        <p:txBody>
          <a:bodyPr wrap="square">
            <a:spAutoFit/>
          </a:bodyPr>
          <a:lstStyle/>
          <a:p>
            <a:r>
              <a:rPr lang="en-US" sz="3800"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Switching from Cash Balance to Defined Benefit</a:t>
            </a:r>
          </a:p>
        </p:txBody>
      </p:sp>
      <p:sp>
        <p:nvSpPr>
          <p:cNvPr id="25" name="Rectangle 24">
            <a:extLst>
              <a:ext uri="{FF2B5EF4-FFF2-40B4-BE49-F238E27FC236}">
                <a16:creationId xmlns:a16="http://schemas.microsoft.com/office/drawing/2014/main" id="{BE97D509-86EA-4098-805A-E0EA124785E3}"/>
              </a:ext>
            </a:extLst>
          </p:cNvPr>
          <p:cNvSpPr/>
          <p:nvPr/>
        </p:nvSpPr>
        <p:spPr>
          <a:xfrm>
            <a:off x="1481180" y="1732495"/>
            <a:ext cx="9446367"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a:noFill/>
                </a:ln>
                <a:solidFill>
                  <a:srgbClr val="7E3C1B"/>
                </a:solidFill>
                <a:effectLst/>
                <a:uLnTx/>
                <a:uFillTx/>
                <a:latin typeface="Arial" panose="020B0604020202020204" pitchFamily="34" charset="0"/>
                <a:cs typeface="Arial" panose="020B0604020202020204" pitchFamily="34" charset="0"/>
              </a:rPr>
              <a:t>Permissively elect Defined Benefit Program membership</a:t>
            </a:r>
            <a:endParaRPr kumimoji="0" lang="en-US" sz="2400" b="0" i="0" u="none" strike="noStrike" kern="1200" cap="none" spc="0" normalizeH="0" baseline="0" noProof="0" dirty="0">
              <a:ln>
                <a:noFill/>
              </a:ln>
              <a:solidFill>
                <a:srgbClr val="7E3C1B"/>
              </a:solidFill>
              <a:effectLst/>
              <a:uLnTx/>
              <a:uFillTx/>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40FF0222-5D1D-4A00-8359-8E739225CB24}"/>
              </a:ext>
            </a:extLst>
          </p:cNvPr>
          <p:cNvGrpSpPr/>
          <p:nvPr/>
        </p:nvGrpSpPr>
        <p:grpSpPr>
          <a:xfrm rot="16200000">
            <a:off x="1083972" y="1790283"/>
            <a:ext cx="583510" cy="769991"/>
            <a:chOff x="744954" y="1607117"/>
            <a:chExt cx="4985333" cy="1363852"/>
          </a:xfrm>
          <a:solidFill>
            <a:srgbClr val="A04E22"/>
          </a:solidFill>
        </p:grpSpPr>
        <p:sp>
          <p:nvSpPr>
            <p:cNvPr id="24" name="Arrow: Pentagon 16">
              <a:extLst>
                <a:ext uri="{FF2B5EF4-FFF2-40B4-BE49-F238E27FC236}">
                  <a16:creationId xmlns:a16="http://schemas.microsoft.com/office/drawing/2014/main" id="{298A70A7-D851-41F1-8657-7C2608478CCC}"/>
                </a:ext>
              </a:extLst>
            </p:cNvPr>
            <p:cNvSpPr/>
            <p:nvPr/>
          </p:nvSpPr>
          <p:spPr>
            <a:xfrm rot="5400000">
              <a:off x="2679206" y="148544"/>
              <a:ext cx="888173" cy="4756678"/>
            </a:xfrm>
            <a:prstGeom prst="homePlate">
              <a:avLst/>
            </a:prstGeom>
            <a:grpFill/>
            <a:ln w="28575">
              <a:solidFill>
                <a:srgbClr val="A04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B26A5BE-18C9-4E21-8B7C-C8FB34863003}"/>
                </a:ext>
              </a:extLst>
            </p:cNvPr>
            <p:cNvSpPr/>
            <p:nvPr/>
          </p:nvSpPr>
          <p:spPr>
            <a:xfrm>
              <a:off x="937638" y="1607117"/>
              <a:ext cx="4792649" cy="44627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grpSp>
      <p:sp>
        <p:nvSpPr>
          <p:cNvPr id="18" name="Rectangle 17">
            <a:extLst>
              <a:ext uri="{FF2B5EF4-FFF2-40B4-BE49-F238E27FC236}">
                <a16:creationId xmlns:a16="http://schemas.microsoft.com/office/drawing/2014/main" id="{7CEC71D1-5A77-4A97-AB0A-52849CCA3175}"/>
              </a:ext>
            </a:extLst>
          </p:cNvPr>
          <p:cNvSpPr/>
          <p:nvPr/>
        </p:nvSpPr>
        <p:spPr>
          <a:xfrm>
            <a:off x="1481180" y="3024485"/>
            <a:ext cx="9446367"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7E3C1B"/>
                </a:solidFill>
                <a:latin typeface="Arial" panose="020B0604020202020204" pitchFamily="34" charset="0"/>
                <a:cs typeface="Arial" panose="020B0604020202020204" pitchFamily="34" charset="0"/>
              </a:rPr>
              <a:t>Stop contributions to Cash Balance Program account</a:t>
            </a:r>
            <a:endParaRPr kumimoji="0" lang="en-US" sz="2400" b="0" i="1" u="none" strike="noStrike" kern="1200" cap="none" spc="0" normalizeH="0" baseline="0" noProof="0" dirty="0">
              <a:ln>
                <a:noFill/>
              </a:ln>
              <a:solidFill>
                <a:srgbClr val="7E3C1B"/>
              </a:solidFill>
              <a:effectLst/>
              <a:uLnTx/>
              <a:uFillTx/>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BCC05D29-622F-43C0-A2D5-E1A1413C5A41}"/>
              </a:ext>
            </a:extLst>
          </p:cNvPr>
          <p:cNvGrpSpPr/>
          <p:nvPr/>
        </p:nvGrpSpPr>
        <p:grpSpPr>
          <a:xfrm rot="16200000">
            <a:off x="1084121" y="3082125"/>
            <a:ext cx="583215" cy="769991"/>
            <a:chOff x="747466" y="1607117"/>
            <a:chExt cx="4982821" cy="1363851"/>
          </a:xfrm>
          <a:solidFill>
            <a:srgbClr val="A04E22"/>
          </a:solidFill>
        </p:grpSpPr>
        <p:sp>
          <p:nvSpPr>
            <p:cNvPr id="28" name="Arrow: Pentagon 16">
              <a:extLst>
                <a:ext uri="{FF2B5EF4-FFF2-40B4-BE49-F238E27FC236}">
                  <a16:creationId xmlns:a16="http://schemas.microsoft.com/office/drawing/2014/main" id="{ABA93B6C-39B0-4BED-9354-D0324A185C4B}"/>
                </a:ext>
              </a:extLst>
            </p:cNvPr>
            <p:cNvSpPr/>
            <p:nvPr/>
          </p:nvSpPr>
          <p:spPr>
            <a:xfrm rot="5400000">
              <a:off x="2681718" y="148543"/>
              <a:ext cx="888173" cy="4756678"/>
            </a:xfrm>
            <a:prstGeom prst="homePlate">
              <a:avLst/>
            </a:prstGeom>
            <a:grpFill/>
            <a:ln w="28575">
              <a:solidFill>
                <a:srgbClr val="A04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95C69BDB-DE0F-4FA8-93FB-383507ACFA24}"/>
                </a:ext>
              </a:extLst>
            </p:cNvPr>
            <p:cNvSpPr/>
            <p:nvPr/>
          </p:nvSpPr>
          <p:spPr>
            <a:xfrm>
              <a:off x="937638" y="1607117"/>
              <a:ext cx="4792649" cy="44627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grpSp>
      <p:sp>
        <p:nvSpPr>
          <p:cNvPr id="21" name="Rectangle 20">
            <a:extLst>
              <a:ext uri="{FF2B5EF4-FFF2-40B4-BE49-F238E27FC236}">
                <a16:creationId xmlns:a16="http://schemas.microsoft.com/office/drawing/2014/main" id="{ECAD2422-FAB0-43DA-922E-8D9788A15EB6}"/>
              </a:ext>
            </a:extLst>
          </p:cNvPr>
          <p:cNvSpPr/>
          <p:nvPr/>
        </p:nvSpPr>
        <p:spPr>
          <a:xfrm>
            <a:off x="1481179" y="4316475"/>
            <a:ext cx="9446367"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a:defRPr/>
            </a:pPr>
            <a:r>
              <a:rPr lang="en-US" sz="2400" dirty="0">
                <a:solidFill>
                  <a:srgbClr val="7E3C1B"/>
                </a:solidFill>
                <a:latin typeface="Arial" panose="020B0604020202020204" pitchFamily="34" charset="0"/>
                <a:cs typeface="Arial" panose="020B0604020202020204" pitchFamily="34" charset="0"/>
              </a:rPr>
              <a:t>Cash Balance Benefit account becomes inactive</a:t>
            </a:r>
          </a:p>
        </p:txBody>
      </p:sp>
      <p:grpSp>
        <p:nvGrpSpPr>
          <p:cNvPr id="32" name="Group 31">
            <a:extLst>
              <a:ext uri="{FF2B5EF4-FFF2-40B4-BE49-F238E27FC236}">
                <a16:creationId xmlns:a16="http://schemas.microsoft.com/office/drawing/2014/main" id="{7A81CBB3-8C30-4D0C-B730-97613702225E}"/>
              </a:ext>
            </a:extLst>
          </p:cNvPr>
          <p:cNvGrpSpPr/>
          <p:nvPr/>
        </p:nvGrpSpPr>
        <p:grpSpPr>
          <a:xfrm rot="16200000">
            <a:off x="1084268" y="4373966"/>
            <a:ext cx="582920" cy="769993"/>
            <a:chOff x="749995" y="1607117"/>
            <a:chExt cx="4980292" cy="1363854"/>
          </a:xfrm>
          <a:solidFill>
            <a:srgbClr val="A04E22"/>
          </a:solidFill>
        </p:grpSpPr>
        <p:sp>
          <p:nvSpPr>
            <p:cNvPr id="34" name="Arrow: Pentagon 16">
              <a:extLst>
                <a:ext uri="{FF2B5EF4-FFF2-40B4-BE49-F238E27FC236}">
                  <a16:creationId xmlns:a16="http://schemas.microsoft.com/office/drawing/2014/main" id="{45035010-F475-4F48-8C6D-C24FBB7BB01A}"/>
                </a:ext>
              </a:extLst>
            </p:cNvPr>
            <p:cNvSpPr/>
            <p:nvPr/>
          </p:nvSpPr>
          <p:spPr>
            <a:xfrm rot="5400000">
              <a:off x="2684247" y="148546"/>
              <a:ext cx="888173" cy="4756678"/>
            </a:xfrm>
            <a:prstGeom prst="homePlate">
              <a:avLst/>
            </a:prstGeom>
            <a:grpFill/>
            <a:ln w="28575">
              <a:solidFill>
                <a:srgbClr val="A04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49F4ACE5-824E-490E-A69C-B99955D3B34C}"/>
                </a:ext>
              </a:extLst>
            </p:cNvPr>
            <p:cNvSpPr/>
            <p:nvPr/>
          </p:nvSpPr>
          <p:spPr>
            <a:xfrm>
              <a:off x="937638" y="1607117"/>
              <a:ext cx="4792649" cy="44627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grpSp>
      <p:sp>
        <p:nvSpPr>
          <p:cNvPr id="33" name="Rectangle 32">
            <a:extLst>
              <a:ext uri="{FF2B5EF4-FFF2-40B4-BE49-F238E27FC236}">
                <a16:creationId xmlns:a16="http://schemas.microsoft.com/office/drawing/2014/main" id="{35C4CB9C-394F-4DCD-B4BF-5A0575745345}"/>
              </a:ext>
            </a:extLst>
          </p:cNvPr>
          <p:cNvSpPr/>
          <p:nvPr/>
        </p:nvSpPr>
        <p:spPr>
          <a:xfrm>
            <a:off x="1481181" y="5620497"/>
            <a:ext cx="9446366"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a:defRPr/>
            </a:pPr>
            <a:r>
              <a:rPr lang="en-US" sz="2400" dirty="0">
                <a:solidFill>
                  <a:srgbClr val="7E3C1B"/>
                </a:solidFill>
                <a:latin typeface="Arial" panose="020B0604020202020204" pitchFamily="34" charset="0"/>
                <a:cs typeface="Arial" panose="020B0604020202020204" pitchFamily="34" charset="0"/>
              </a:rPr>
              <a:t>Contribute to Defined Benefit account</a:t>
            </a:r>
            <a:endParaRPr lang="en-US" sz="2400" i="1" dirty="0">
              <a:solidFill>
                <a:srgbClr val="7E3C1B"/>
              </a:solidFill>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1CFC2276-46A0-45B3-8FD2-8121BF32ED2A}"/>
              </a:ext>
            </a:extLst>
          </p:cNvPr>
          <p:cNvGrpSpPr/>
          <p:nvPr/>
        </p:nvGrpSpPr>
        <p:grpSpPr>
          <a:xfrm rot="16200000">
            <a:off x="1083455" y="5678802"/>
            <a:ext cx="584545" cy="769991"/>
            <a:chOff x="736112" y="1607117"/>
            <a:chExt cx="4994175" cy="1363851"/>
          </a:xfrm>
          <a:solidFill>
            <a:srgbClr val="A04E22"/>
          </a:solidFill>
        </p:grpSpPr>
        <p:sp>
          <p:nvSpPr>
            <p:cNvPr id="37" name="Arrow: Pentagon 16">
              <a:extLst>
                <a:ext uri="{FF2B5EF4-FFF2-40B4-BE49-F238E27FC236}">
                  <a16:creationId xmlns:a16="http://schemas.microsoft.com/office/drawing/2014/main" id="{1F78EC91-3CFC-447A-9A13-46923C1FBF94}"/>
                </a:ext>
              </a:extLst>
            </p:cNvPr>
            <p:cNvSpPr/>
            <p:nvPr/>
          </p:nvSpPr>
          <p:spPr>
            <a:xfrm rot="5400000">
              <a:off x="2670364" y="148543"/>
              <a:ext cx="888173" cy="4756678"/>
            </a:xfrm>
            <a:prstGeom prst="homePlate">
              <a:avLst/>
            </a:prstGeom>
            <a:grpFill/>
            <a:ln w="28575">
              <a:solidFill>
                <a:srgbClr val="A04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32045870-70BC-4CF5-8986-4182AF900A12}"/>
                </a:ext>
              </a:extLst>
            </p:cNvPr>
            <p:cNvSpPr/>
            <p:nvPr/>
          </p:nvSpPr>
          <p:spPr>
            <a:xfrm>
              <a:off x="937638" y="1607117"/>
              <a:ext cx="4792649" cy="44627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317281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8" grpId="0" animBg="1"/>
      <p:bldP spid="21" grpId="0" animBg="1"/>
      <p:bldP spid="3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EAF79E9-355D-4E21-B28E-0CF4C5C806FC}"/>
              </a:ext>
            </a:extLst>
          </p:cNvPr>
          <p:cNvPicPr>
            <a:picLocks noChangeAspect="1"/>
          </p:cNvPicPr>
          <p:nvPr/>
        </p:nvPicPr>
        <p:blipFill>
          <a:blip r:embed="rId4"/>
          <a:srcRect/>
          <a:stretch/>
        </p:blipFill>
        <p:spPr>
          <a:xfrm>
            <a:off x="866519" y="1472297"/>
            <a:ext cx="4021956" cy="5209250"/>
          </a:xfrm>
          <a:prstGeom prst="rect">
            <a:avLst/>
          </a:prstGeom>
        </p:spPr>
      </p:pic>
      <p:sp>
        <p:nvSpPr>
          <p:cNvPr id="5" name="Title 19">
            <a:extLst>
              <a:ext uri="{FF2B5EF4-FFF2-40B4-BE49-F238E27FC236}">
                <a16:creationId xmlns:a16="http://schemas.microsoft.com/office/drawing/2014/main" id="{AD72B375-D238-4B48-BF6C-D522DBBDEF2D}"/>
              </a:ext>
            </a:extLst>
          </p:cNvPr>
          <p:cNvSpPr txBox="1">
            <a:spLocks/>
          </p:cNvSpPr>
          <p:nvPr/>
        </p:nvSpPr>
        <p:spPr>
          <a:xfrm>
            <a:off x="952500" y="457200"/>
            <a:ext cx="9766258" cy="618631"/>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rgbClr val="70330A"/>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Permissively electing membership</a:t>
            </a:r>
          </a:p>
        </p:txBody>
      </p:sp>
      <p:sp>
        <p:nvSpPr>
          <p:cNvPr id="6" name="Rectangle 5">
            <a:extLst>
              <a:ext uri="{FF2B5EF4-FFF2-40B4-BE49-F238E27FC236}">
                <a16:creationId xmlns:a16="http://schemas.microsoft.com/office/drawing/2014/main" id="{6BC213CF-140D-44C0-BA72-39843EF7589C}"/>
              </a:ext>
            </a:extLst>
          </p:cNvPr>
          <p:cNvSpPr/>
          <p:nvPr/>
        </p:nvSpPr>
        <p:spPr>
          <a:xfrm>
            <a:off x="5185611" y="1465886"/>
            <a:ext cx="6655869" cy="755944"/>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defRPr/>
            </a:pPr>
            <a:r>
              <a:rPr lang="en-US" sz="2400" b="1" i="0" dirty="0">
                <a:solidFill>
                  <a:srgbClr val="7E3C1B"/>
                </a:solidFill>
                <a:latin typeface="Arial" panose="020B0604020202020204" pitchFamily="34" charset="0"/>
                <a:cs typeface="Arial" panose="020B0604020202020204" pitchFamily="34" charset="0"/>
              </a:rPr>
              <a:t>   Permissive Membership – Page 1</a:t>
            </a:r>
            <a:endParaRPr lang="en-US" sz="2400" b="1" dirty="0">
              <a:solidFill>
                <a:srgbClr val="7E3C1B"/>
              </a:solidFill>
              <a:latin typeface="Arial" panose="020B0604020202020204" pitchFamily="34" charset="0"/>
              <a:cs typeface="Arial" panose="020B0604020202020204" pitchFamily="34" charset="0"/>
            </a:endParaRPr>
          </a:p>
        </p:txBody>
      </p:sp>
      <p:sp>
        <p:nvSpPr>
          <p:cNvPr id="8" name="TextBox 4">
            <a:extLst>
              <a:ext uri="{FF2B5EF4-FFF2-40B4-BE49-F238E27FC236}">
                <a16:creationId xmlns:a16="http://schemas.microsoft.com/office/drawing/2014/main" id="{EEE3D133-DD02-47F9-B912-66E25E35F9C2}"/>
              </a:ext>
            </a:extLst>
          </p:cNvPr>
          <p:cNvSpPr txBox="1">
            <a:spLocks noChangeArrowheads="1"/>
          </p:cNvSpPr>
          <p:nvPr/>
        </p:nvSpPr>
        <p:spPr bwMode="auto">
          <a:xfrm>
            <a:off x="1287981" y="4683222"/>
            <a:ext cx="4084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1600" b="1" dirty="0">
                <a:solidFill>
                  <a:srgbClr val="FF0000"/>
                </a:solidFill>
                <a:latin typeface="Lucida Calligraphy" panose="03010101010101010101" pitchFamily="66" charset="0"/>
                <a:ea typeface="Gadugi" panose="020B0502040204020203" pitchFamily="34" charset="0"/>
              </a:rPr>
              <a:t>X</a:t>
            </a:r>
          </a:p>
        </p:txBody>
      </p:sp>
      <p:sp>
        <p:nvSpPr>
          <p:cNvPr id="9" name="Rectangle 6">
            <a:extLst>
              <a:ext uri="{FF2B5EF4-FFF2-40B4-BE49-F238E27FC236}">
                <a16:creationId xmlns:a16="http://schemas.microsoft.com/office/drawing/2014/main" id="{29D41CD1-989E-4567-A79A-694365DF2DB3}"/>
              </a:ext>
            </a:extLst>
          </p:cNvPr>
          <p:cNvSpPr>
            <a:spLocks noChangeArrowheads="1"/>
          </p:cNvSpPr>
          <p:nvPr/>
        </p:nvSpPr>
        <p:spPr bwMode="auto">
          <a:xfrm>
            <a:off x="5835629" y="2591832"/>
            <a:ext cx="5745480" cy="3160382"/>
          </a:xfrm>
          <a:prstGeom prst="rect">
            <a:avLst/>
          </a:prstGeom>
          <a:noFill/>
          <a:ln w="9525">
            <a:noFill/>
            <a:miter lim="800000"/>
            <a:headEnd/>
            <a:tailEnd/>
          </a:ln>
        </p:spPr>
        <p:txBody>
          <a:bodyPr/>
          <a:lstStyle/>
          <a:p>
            <a:pPr marL="457200" indent="-457200" defTabSz="396408">
              <a:buClr>
                <a:srgbClr val="7E3C1B"/>
              </a:buClr>
              <a:buSzPts val="3200"/>
              <a:buFont typeface="Arial" pitchFamily="34" charset="0"/>
              <a:buChar char="•"/>
              <a:defRPr/>
            </a:pPr>
            <a:r>
              <a:rPr lang="en-US" sz="2400" dirty="0">
                <a:solidFill>
                  <a:schemeClr val="bg2">
                    <a:lumMod val="25000"/>
                  </a:schemeClr>
                </a:solidFill>
                <a:latin typeface="Arial" panose="020B0604020202020204" pitchFamily="34" charset="0"/>
                <a:cs typeface="Arial" panose="020B0604020202020204" pitchFamily="34" charset="0"/>
              </a:rPr>
              <a:t>Section 1: Employee Information</a:t>
            </a:r>
          </a:p>
          <a:p>
            <a:pPr marL="914400" lvl="1" indent="-457200" defTabSz="396408">
              <a:buClr>
                <a:srgbClr val="7E3C1B"/>
              </a:buClr>
              <a:buSzPts val="3200"/>
              <a:buFont typeface="Arial" pitchFamily="34" charset="0"/>
              <a:buChar char="•"/>
              <a:defRPr/>
            </a:pPr>
            <a:r>
              <a:rPr lang="en-US" sz="2400" dirty="0">
                <a:solidFill>
                  <a:schemeClr val="bg2">
                    <a:lumMod val="25000"/>
                  </a:schemeClr>
                </a:solidFill>
                <a:latin typeface="Arial" panose="020B0604020202020204" pitchFamily="34" charset="0"/>
                <a:cs typeface="Arial" panose="020B0604020202020204" pitchFamily="34" charset="0"/>
              </a:rPr>
              <a:t>Client ID</a:t>
            </a:r>
          </a:p>
          <a:p>
            <a:pPr marL="914400" lvl="1" indent="-457200" defTabSz="396408">
              <a:buClr>
                <a:srgbClr val="7E3C1B"/>
              </a:buClr>
              <a:buSzPts val="3200"/>
              <a:buFont typeface="Arial" pitchFamily="34" charset="0"/>
              <a:buChar char="•"/>
              <a:defRPr/>
            </a:pPr>
            <a:r>
              <a:rPr lang="en-US" sz="2400" dirty="0">
                <a:solidFill>
                  <a:schemeClr val="bg2">
                    <a:lumMod val="25000"/>
                  </a:schemeClr>
                </a:solidFill>
                <a:latin typeface="Arial" panose="020B0604020202020204" pitchFamily="34" charset="0"/>
                <a:cs typeface="Arial" panose="020B0604020202020204" pitchFamily="34" charset="0"/>
              </a:rPr>
              <a:t>Physical address</a:t>
            </a:r>
          </a:p>
          <a:p>
            <a:pPr marL="914400" lvl="1" indent="-457200" defTabSz="396408">
              <a:buClr>
                <a:srgbClr val="7E3C1B"/>
              </a:buClr>
              <a:buSzPts val="3200"/>
              <a:buFont typeface="Arial" pitchFamily="34" charset="0"/>
              <a:buChar char="•"/>
              <a:defRPr/>
            </a:pPr>
            <a:endParaRPr lang="en-US" sz="2400" dirty="0">
              <a:solidFill>
                <a:schemeClr val="bg2">
                  <a:lumMod val="25000"/>
                </a:schemeClr>
              </a:solidFill>
              <a:latin typeface="Arial" panose="020B0604020202020204" pitchFamily="34" charset="0"/>
              <a:cs typeface="Arial" panose="020B0604020202020204" pitchFamily="34" charset="0"/>
            </a:endParaRPr>
          </a:p>
          <a:p>
            <a:pPr marL="457200" indent="-457200" defTabSz="396408">
              <a:buClr>
                <a:srgbClr val="7E3C1B"/>
              </a:buClr>
              <a:buSzPts val="3200"/>
              <a:buFont typeface="Arial" pitchFamily="34" charset="0"/>
              <a:buChar char="•"/>
              <a:defRPr/>
            </a:pPr>
            <a:r>
              <a:rPr lang="en-US" sz="2400" dirty="0">
                <a:solidFill>
                  <a:schemeClr val="bg2">
                    <a:lumMod val="25000"/>
                  </a:schemeClr>
                </a:solidFill>
                <a:latin typeface="Arial" panose="020B0604020202020204" pitchFamily="34" charset="0"/>
                <a:cs typeface="Arial" panose="020B0604020202020204" pitchFamily="34" charset="0"/>
              </a:rPr>
              <a:t>Section 2: Employee Election</a:t>
            </a:r>
          </a:p>
          <a:p>
            <a:pPr marL="914400" lvl="1" indent="-457200" defTabSz="396408">
              <a:buClr>
                <a:srgbClr val="7E3C1B"/>
              </a:buClr>
              <a:buSzPts val="3200"/>
              <a:buFont typeface="Arial" pitchFamily="34" charset="0"/>
              <a:buChar char="•"/>
              <a:defRPr/>
            </a:pPr>
            <a:r>
              <a:rPr lang="en-US" sz="2400" dirty="0">
                <a:solidFill>
                  <a:schemeClr val="bg2">
                    <a:lumMod val="25000"/>
                  </a:schemeClr>
                </a:solidFill>
                <a:latin typeface="Arial" panose="020B0604020202020204" pitchFamily="34" charset="0"/>
                <a:cs typeface="Arial" panose="020B0604020202020204" pitchFamily="34" charset="0"/>
              </a:rPr>
              <a:t>First day of pay period</a:t>
            </a:r>
          </a:p>
          <a:p>
            <a:pPr lvl="1" defTabSz="396408">
              <a:buClr>
                <a:srgbClr val="7E3C1B"/>
              </a:buClr>
              <a:buSzPts val="3200"/>
              <a:defRPr/>
            </a:pPr>
            <a:r>
              <a:rPr lang="en-US" sz="2400" dirty="0">
                <a:solidFill>
                  <a:schemeClr val="bg2">
                    <a:lumMod val="25000"/>
                  </a:schemeClr>
                </a:solidFill>
                <a:latin typeface="Arial" panose="020B0604020202020204" pitchFamily="34" charset="0"/>
                <a:cs typeface="Arial" panose="020B0604020202020204" pitchFamily="34" charset="0"/>
              </a:rPr>
              <a:t>	or</a:t>
            </a:r>
          </a:p>
          <a:p>
            <a:pPr marL="914400" lvl="1" indent="-457200" defTabSz="396408">
              <a:buClr>
                <a:srgbClr val="7E3C1B"/>
              </a:buClr>
              <a:buSzPts val="3200"/>
              <a:buFont typeface="Arial" pitchFamily="34" charset="0"/>
              <a:buChar char="•"/>
              <a:defRPr/>
            </a:pPr>
            <a:r>
              <a:rPr lang="en-US" sz="2400" dirty="0">
                <a:solidFill>
                  <a:schemeClr val="bg2">
                    <a:lumMod val="25000"/>
                  </a:schemeClr>
                </a:solidFill>
                <a:latin typeface="Arial" panose="020B0604020202020204" pitchFamily="34" charset="0"/>
                <a:cs typeface="Arial" panose="020B0604020202020204" pitchFamily="34" charset="0"/>
              </a:rPr>
              <a:t>First day of employment</a:t>
            </a:r>
          </a:p>
          <a:p>
            <a:pPr marL="396408" lvl="1" indent="-139278" algn="r" defTabSz="396408">
              <a:buClr>
                <a:srgbClr val="0070C0"/>
              </a:buClr>
              <a:buSzPct val="100000"/>
              <a:defRPr/>
            </a:pPr>
            <a:endParaRPr lang="en-US" sz="2400" dirty="0">
              <a:solidFill>
                <a:srgbClr val="0070C0"/>
              </a:solidFill>
              <a:latin typeface="Arial" panose="020B0604020202020204" pitchFamily="34" charset="0"/>
              <a:cs typeface="Arial" panose="020B0604020202020204" pitchFamily="34" charset="0"/>
            </a:endParaRPr>
          </a:p>
        </p:txBody>
      </p:sp>
      <p:sp>
        <p:nvSpPr>
          <p:cNvPr id="10" name="Oval 5">
            <a:extLst>
              <a:ext uri="{FF2B5EF4-FFF2-40B4-BE49-F238E27FC236}">
                <a16:creationId xmlns:a16="http://schemas.microsoft.com/office/drawing/2014/main" id="{F39A41A7-A99E-4CEF-BDFB-420D6EB8ABD6}"/>
              </a:ext>
            </a:extLst>
          </p:cNvPr>
          <p:cNvSpPr>
            <a:spLocks noChangeArrowheads="1"/>
          </p:cNvSpPr>
          <p:nvPr/>
        </p:nvSpPr>
        <p:spPr bwMode="auto">
          <a:xfrm>
            <a:off x="1210490" y="2865087"/>
            <a:ext cx="609600" cy="200331"/>
          </a:xfrm>
          <a:prstGeom prst="ellipse">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lnSpc>
                <a:spcPct val="110000"/>
              </a:lnSpc>
              <a:spcBef>
                <a:spcPct val="20000"/>
              </a:spcBef>
              <a:buFont typeface="Arial" charset="0"/>
              <a:buChar char="•"/>
              <a:defRPr sz="2000">
                <a:solidFill>
                  <a:srgbClr val="404040"/>
                </a:solidFill>
                <a:latin typeface="Arial" charset="0"/>
                <a:ea typeface="MS PGothic" pitchFamily="34" charset="-128"/>
                <a:cs typeface="Arial" charset="0"/>
              </a:defRPr>
            </a:lvl1pPr>
            <a:lvl2pPr marL="417513" indent="-160338" eaLnBrk="0" hangingPunct="0">
              <a:lnSpc>
                <a:spcPct val="110000"/>
              </a:lnSpc>
              <a:spcBef>
                <a:spcPct val="20000"/>
              </a:spcBef>
              <a:buFont typeface="Arial" charset="0"/>
              <a:buChar char="–"/>
              <a:defRPr>
                <a:solidFill>
                  <a:srgbClr val="404040"/>
                </a:solidFill>
                <a:latin typeface="Arial" charset="0"/>
                <a:ea typeface="MS PGothic" pitchFamily="34" charset="-128"/>
                <a:cs typeface="Arial" charset="0"/>
              </a:defRPr>
            </a:lvl2pPr>
            <a:lvl3pPr marL="641350" indent="-127000" eaLnBrk="0" hangingPunct="0">
              <a:lnSpc>
                <a:spcPct val="110000"/>
              </a:lnSpc>
              <a:spcBef>
                <a:spcPct val="20000"/>
              </a:spcBef>
              <a:buFont typeface="Arial" charset="0"/>
              <a:buChar char="•"/>
              <a:defRPr sz="1600">
                <a:solidFill>
                  <a:srgbClr val="404040"/>
                </a:solidFill>
                <a:latin typeface="Arial" charset="0"/>
                <a:ea typeface="MS PGothic" pitchFamily="34" charset="-128"/>
                <a:cs typeface="Arial" charset="0"/>
              </a:defRPr>
            </a:lvl3pPr>
            <a:lvl4pPr marL="898525" indent="-127000" eaLnBrk="0" hangingPunct="0">
              <a:lnSpc>
                <a:spcPct val="110000"/>
              </a:lnSpc>
              <a:spcBef>
                <a:spcPct val="20000"/>
              </a:spcBef>
              <a:buFont typeface="Arial" charset="0"/>
              <a:buChar char="–"/>
              <a:defRPr sz="1300">
                <a:solidFill>
                  <a:srgbClr val="404040"/>
                </a:solidFill>
                <a:latin typeface="Arial" charset="0"/>
                <a:ea typeface="MS PGothic" pitchFamily="34" charset="-128"/>
                <a:cs typeface="Arial" charset="0"/>
              </a:defRPr>
            </a:lvl4pPr>
            <a:lvl5pPr marL="1155700" indent="-127000" eaLnBrk="0" hangingPunct="0">
              <a:lnSpc>
                <a:spcPct val="110000"/>
              </a:lnSpc>
              <a:spcBef>
                <a:spcPct val="20000"/>
              </a:spcBef>
              <a:buFont typeface="Arial" charset="0"/>
              <a:buChar char="»"/>
              <a:defRPr sz="1300">
                <a:solidFill>
                  <a:srgbClr val="404040"/>
                </a:solidFill>
                <a:latin typeface="Arial" charset="0"/>
                <a:ea typeface="MS PGothic" pitchFamily="34" charset="-128"/>
                <a:cs typeface="Arial" charset="0"/>
              </a:defRPr>
            </a:lvl5pPr>
            <a:lvl6pPr marL="1612900" indent="-127000" eaLnBrk="0" fontAlgn="base" hangingPunct="0">
              <a:lnSpc>
                <a:spcPct val="110000"/>
              </a:lnSpc>
              <a:spcBef>
                <a:spcPct val="20000"/>
              </a:spcBef>
              <a:spcAft>
                <a:spcPct val="0"/>
              </a:spcAft>
              <a:buFont typeface="Arial" charset="0"/>
              <a:buChar char="»"/>
              <a:defRPr sz="1300">
                <a:solidFill>
                  <a:srgbClr val="404040"/>
                </a:solidFill>
                <a:latin typeface="Arial" charset="0"/>
                <a:ea typeface="MS PGothic" pitchFamily="34" charset="-128"/>
                <a:cs typeface="Arial" charset="0"/>
              </a:defRPr>
            </a:lvl6pPr>
            <a:lvl7pPr marL="2070100" indent="-127000" eaLnBrk="0" fontAlgn="base" hangingPunct="0">
              <a:lnSpc>
                <a:spcPct val="110000"/>
              </a:lnSpc>
              <a:spcBef>
                <a:spcPct val="20000"/>
              </a:spcBef>
              <a:spcAft>
                <a:spcPct val="0"/>
              </a:spcAft>
              <a:buFont typeface="Arial" charset="0"/>
              <a:buChar char="»"/>
              <a:defRPr sz="1300">
                <a:solidFill>
                  <a:srgbClr val="404040"/>
                </a:solidFill>
                <a:latin typeface="Arial" charset="0"/>
                <a:ea typeface="MS PGothic" pitchFamily="34" charset="-128"/>
                <a:cs typeface="Arial" charset="0"/>
              </a:defRPr>
            </a:lvl7pPr>
            <a:lvl8pPr marL="2527300" indent="-127000" eaLnBrk="0" fontAlgn="base" hangingPunct="0">
              <a:lnSpc>
                <a:spcPct val="110000"/>
              </a:lnSpc>
              <a:spcBef>
                <a:spcPct val="20000"/>
              </a:spcBef>
              <a:spcAft>
                <a:spcPct val="0"/>
              </a:spcAft>
              <a:buFont typeface="Arial" charset="0"/>
              <a:buChar char="»"/>
              <a:defRPr sz="1300">
                <a:solidFill>
                  <a:srgbClr val="404040"/>
                </a:solidFill>
                <a:latin typeface="Arial" charset="0"/>
                <a:ea typeface="MS PGothic" pitchFamily="34" charset="-128"/>
                <a:cs typeface="Arial" charset="0"/>
              </a:defRPr>
            </a:lvl8pPr>
            <a:lvl9pPr marL="2984500" indent="-127000" eaLnBrk="0" fontAlgn="base" hangingPunct="0">
              <a:lnSpc>
                <a:spcPct val="110000"/>
              </a:lnSpc>
              <a:spcBef>
                <a:spcPct val="20000"/>
              </a:spcBef>
              <a:spcAft>
                <a:spcPct val="0"/>
              </a:spcAft>
              <a:buFont typeface="Arial" charset="0"/>
              <a:buChar char="»"/>
              <a:defRPr sz="1300">
                <a:solidFill>
                  <a:srgbClr val="404040"/>
                </a:solidFill>
                <a:latin typeface="Arial" charset="0"/>
                <a:ea typeface="MS PGothic" pitchFamily="34" charset="-128"/>
                <a:cs typeface="Arial" charset="0"/>
              </a:defRPr>
            </a:lvl9pPr>
          </a:lstStyle>
          <a:p>
            <a:pPr defTabSz="914400" eaLnBrk="1" hangingPunct="1">
              <a:lnSpc>
                <a:spcPct val="100000"/>
              </a:lnSpc>
              <a:spcBef>
                <a:spcPct val="0"/>
              </a:spcBef>
              <a:buFontTx/>
              <a:buNone/>
            </a:pPr>
            <a:endParaRPr lang="en-US" altLang="en-US" sz="1800" b="1">
              <a:solidFill>
                <a:schemeClr val="tx1"/>
              </a:solidFill>
            </a:endParaRPr>
          </a:p>
        </p:txBody>
      </p:sp>
      <p:pic>
        <p:nvPicPr>
          <p:cNvPr id="12" name="Graphic 11" descr="Document">
            <a:extLst>
              <a:ext uri="{FF2B5EF4-FFF2-40B4-BE49-F238E27FC236}">
                <a16:creationId xmlns:a16="http://schemas.microsoft.com/office/drawing/2014/main" id="{29486114-D7E3-4540-BDA4-378A01C2C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85611" y="1465886"/>
            <a:ext cx="763776" cy="763776"/>
          </a:xfrm>
          <a:prstGeom prst="rect">
            <a:avLst/>
          </a:prstGeom>
        </p:spPr>
      </p:pic>
      <p:sp>
        <p:nvSpPr>
          <p:cNvPr id="13" name="Oval 5">
            <a:extLst>
              <a:ext uri="{FF2B5EF4-FFF2-40B4-BE49-F238E27FC236}">
                <a16:creationId xmlns:a16="http://schemas.microsoft.com/office/drawing/2014/main" id="{98FB967A-3E76-4A23-B0AE-67651457F159}"/>
              </a:ext>
            </a:extLst>
          </p:cNvPr>
          <p:cNvSpPr>
            <a:spLocks noChangeArrowheads="1"/>
          </p:cNvSpPr>
          <p:nvPr/>
        </p:nvSpPr>
        <p:spPr bwMode="auto">
          <a:xfrm>
            <a:off x="1210490" y="4501198"/>
            <a:ext cx="609600" cy="200331"/>
          </a:xfrm>
          <a:prstGeom prst="ellipse">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lnSpc>
                <a:spcPct val="110000"/>
              </a:lnSpc>
              <a:spcBef>
                <a:spcPct val="20000"/>
              </a:spcBef>
              <a:buFont typeface="Arial" charset="0"/>
              <a:buChar char="•"/>
              <a:defRPr sz="2000">
                <a:solidFill>
                  <a:srgbClr val="404040"/>
                </a:solidFill>
                <a:latin typeface="Arial" charset="0"/>
                <a:ea typeface="MS PGothic" pitchFamily="34" charset="-128"/>
                <a:cs typeface="Arial" charset="0"/>
              </a:defRPr>
            </a:lvl1pPr>
            <a:lvl2pPr marL="417513" indent="-160338" eaLnBrk="0" hangingPunct="0">
              <a:lnSpc>
                <a:spcPct val="110000"/>
              </a:lnSpc>
              <a:spcBef>
                <a:spcPct val="20000"/>
              </a:spcBef>
              <a:buFont typeface="Arial" charset="0"/>
              <a:buChar char="–"/>
              <a:defRPr>
                <a:solidFill>
                  <a:srgbClr val="404040"/>
                </a:solidFill>
                <a:latin typeface="Arial" charset="0"/>
                <a:ea typeface="MS PGothic" pitchFamily="34" charset="-128"/>
                <a:cs typeface="Arial" charset="0"/>
              </a:defRPr>
            </a:lvl2pPr>
            <a:lvl3pPr marL="641350" indent="-127000" eaLnBrk="0" hangingPunct="0">
              <a:lnSpc>
                <a:spcPct val="110000"/>
              </a:lnSpc>
              <a:spcBef>
                <a:spcPct val="20000"/>
              </a:spcBef>
              <a:buFont typeface="Arial" charset="0"/>
              <a:buChar char="•"/>
              <a:defRPr sz="1600">
                <a:solidFill>
                  <a:srgbClr val="404040"/>
                </a:solidFill>
                <a:latin typeface="Arial" charset="0"/>
                <a:ea typeface="MS PGothic" pitchFamily="34" charset="-128"/>
                <a:cs typeface="Arial" charset="0"/>
              </a:defRPr>
            </a:lvl3pPr>
            <a:lvl4pPr marL="898525" indent="-127000" eaLnBrk="0" hangingPunct="0">
              <a:lnSpc>
                <a:spcPct val="110000"/>
              </a:lnSpc>
              <a:spcBef>
                <a:spcPct val="20000"/>
              </a:spcBef>
              <a:buFont typeface="Arial" charset="0"/>
              <a:buChar char="–"/>
              <a:defRPr sz="1300">
                <a:solidFill>
                  <a:srgbClr val="404040"/>
                </a:solidFill>
                <a:latin typeface="Arial" charset="0"/>
                <a:ea typeface="MS PGothic" pitchFamily="34" charset="-128"/>
                <a:cs typeface="Arial" charset="0"/>
              </a:defRPr>
            </a:lvl4pPr>
            <a:lvl5pPr marL="1155700" indent="-127000" eaLnBrk="0" hangingPunct="0">
              <a:lnSpc>
                <a:spcPct val="110000"/>
              </a:lnSpc>
              <a:spcBef>
                <a:spcPct val="20000"/>
              </a:spcBef>
              <a:buFont typeface="Arial" charset="0"/>
              <a:buChar char="»"/>
              <a:defRPr sz="1300">
                <a:solidFill>
                  <a:srgbClr val="404040"/>
                </a:solidFill>
                <a:latin typeface="Arial" charset="0"/>
                <a:ea typeface="MS PGothic" pitchFamily="34" charset="-128"/>
                <a:cs typeface="Arial" charset="0"/>
              </a:defRPr>
            </a:lvl5pPr>
            <a:lvl6pPr marL="1612900" indent="-127000" eaLnBrk="0" fontAlgn="base" hangingPunct="0">
              <a:lnSpc>
                <a:spcPct val="110000"/>
              </a:lnSpc>
              <a:spcBef>
                <a:spcPct val="20000"/>
              </a:spcBef>
              <a:spcAft>
                <a:spcPct val="0"/>
              </a:spcAft>
              <a:buFont typeface="Arial" charset="0"/>
              <a:buChar char="»"/>
              <a:defRPr sz="1300">
                <a:solidFill>
                  <a:srgbClr val="404040"/>
                </a:solidFill>
                <a:latin typeface="Arial" charset="0"/>
                <a:ea typeface="MS PGothic" pitchFamily="34" charset="-128"/>
                <a:cs typeface="Arial" charset="0"/>
              </a:defRPr>
            </a:lvl6pPr>
            <a:lvl7pPr marL="2070100" indent="-127000" eaLnBrk="0" fontAlgn="base" hangingPunct="0">
              <a:lnSpc>
                <a:spcPct val="110000"/>
              </a:lnSpc>
              <a:spcBef>
                <a:spcPct val="20000"/>
              </a:spcBef>
              <a:spcAft>
                <a:spcPct val="0"/>
              </a:spcAft>
              <a:buFont typeface="Arial" charset="0"/>
              <a:buChar char="»"/>
              <a:defRPr sz="1300">
                <a:solidFill>
                  <a:srgbClr val="404040"/>
                </a:solidFill>
                <a:latin typeface="Arial" charset="0"/>
                <a:ea typeface="MS PGothic" pitchFamily="34" charset="-128"/>
                <a:cs typeface="Arial" charset="0"/>
              </a:defRPr>
            </a:lvl7pPr>
            <a:lvl8pPr marL="2527300" indent="-127000" eaLnBrk="0" fontAlgn="base" hangingPunct="0">
              <a:lnSpc>
                <a:spcPct val="110000"/>
              </a:lnSpc>
              <a:spcBef>
                <a:spcPct val="20000"/>
              </a:spcBef>
              <a:spcAft>
                <a:spcPct val="0"/>
              </a:spcAft>
              <a:buFont typeface="Arial" charset="0"/>
              <a:buChar char="»"/>
              <a:defRPr sz="1300">
                <a:solidFill>
                  <a:srgbClr val="404040"/>
                </a:solidFill>
                <a:latin typeface="Arial" charset="0"/>
                <a:ea typeface="MS PGothic" pitchFamily="34" charset="-128"/>
                <a:cs typeface="Arial" charset="0"/>
              </a:defRPr>
            </a:lvl8pPr>
            <a:lvl9pPr marL="2984500" indent="-127000" eaLnBrk="0" fontAlgn="base" hangingPunct="0">
              <a:lnSpc>
                <a:spcPct val="110000"/>
              </a:lnSpc>
              <a:spcBef>
                <a:spcPct val="20000"/>
              </a:spcBef>
              <a:spcAft>
                <a:spcPct val="0"/>
              </a:spcAft>
              <a:buFont typeface="Arial" charset="0"/>
              <a:buChar char="»"/>
              <a:defRPr sz="1300">
                <a:solidFill>
                  <a:srgbClr val="404040"/>
                </a:solidFill>
                <a:latin typeface="Arial" charset="0"/>
                <a:ea typeface="MS PGothic" pitchFamily="34" charset="-128"/>
                <a:cs typeface="Arial" charset="0"/>
              </a:defRPr>
            </a:lvl9pPr>
          </a:lstStyle>
          <a:p>
            <a:pPr defTabSz="914400" eaLnBrk="1" hangingPunct="1">
              <a:lnSpc>
                <a:spcPct val="100000"/>
              </a:lnSpc>
              <a:spcBef>
                <a:spcPct val="0"/>
              </a:spcBef>
              <a:buFontTx/>
              <a:buNone/>
            </a:pPr>
            <a:endParaRPr lang="en-US" altLang="en-US" sz="1800" b="1">
              <a:solidFill>
                <a:schemeClr val="tx1"/>
              </a:solidFill>
            </a:endParaRPr>
          </a:p>
        </p:txBody>
      </p:sp>
    </p:spTree>
    <p:custDataLst>
      <p:tags r:id="rId1"/>
    </p:custDataLst>
    <p:extLst>
      <p:ext uri="{BB962C8B-B14F-4D97-AF65-F5344CB8AC3E}">
        <p14:creationId xmlns:p14="http://schemas.microsoft.com/office/powerpoint/2010/main" val="2023039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7">
            <a:extLst>
              <a:ext uri="{FF2B5EF4-FFF2-40B4-BE49-F238E27FC236}">
                <a16:creationId xmlns:a16="http://schemas.microsoft.com/office/drawing/2014/main" id="{BC6120CE-A3E7-4C7C-9A30-84864878896B}"/>
              </a:ext>
            </a:extLst>
          </p:cNvPr>
          <p:cNvSpPr txBox="1">
            <a:spLocks/>
          </p:cNvSpPr>
          <p:nvPr/>
        </p:nvSpPr>
        <p:spPr>
          <a:xfrm>
            <a:off x="1089025" y="434429"/>
            <a:ext cx="11102975" cy="6186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rgbClr val="70330A"/>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CalSTRS Programs</a:t>
            </a:r>
          </a:p>
        </p:txBody>
      </p:sp>
      <p:cxnSp>
        <p:nvCxnSpPr>
          <p:cNvPr id="4" name="Straight Connector 3">
            <a:extLst>
              <a:ext uri="{FF2B5EF4-FFF2-40B4-BE49-F238E27FC236}">
                <a16:creationId xmlns:a16="http://schemas.microsoft.com/office/drawing/2014/main" id="{77A78262-B241-49AF-A753-4843BC03DF64}"/>
              </a:ext>
            </a:extLst>
          </p:cNvPr>
          <p:cNvCxnSpPr>
            <a:cxnSpLocks/>
          </p:cNvCxnSpPr>
          <p:nvPr/>
        </p:nvCxnSpPr>
        <p:spPr>
          <a:xfrm flipV="1">
            <a:off x="6096000" y="1366576"/>
            <a:ext cx="0" cy="2552281"/>
          </a:xfrm>
          <a:prstGeom prst="line">
            <a:avLst/>
          </a:prstGeom>
          <a:ln w="38100">
            <a:solidFill>
              <a:srgbClr val="70330A"/>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86A551F-7302-4D8B-91EE-2DE0E84653F4}"/>
              </a:ext>
            </a:extLst>
          </p:cNvPr>
          <p:cNvCxnSpPr>
            <a:cxnSpLocks/>
          </p:cNvCxnSpPr>
          <p:nvPr/>
        </p:nvCxnSpPr>
        <p:spPr>
          <a:xfrm flipV="1">
            <a:off x="211015" y="3918857"/>
            <a:ext cx="5884985" cy="1572567"/>
          </a:xfrm>
          <a:prstGeom prst="line">
            <a:avLst/>
          </a:prstGeom>
          <a:ln w="38100">
            <a:solidFill>
              <a:srgbClr val="70330A"/>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2D45DCBC-3529-4B52-8A04-00BA32E95B3F}"/>
              </a:ext>
            </a:extLst>
          </p:cNvPr>
          <p:cNvSpPr/>
          <p:nvPr/>
        </p:nvSpPr>
        <p:spPr>
          <a:xfrm>
            <a:off x="643106" y="1828799"/>
            <a:ext cx="4813164" cy="1776541"/>
          </a:xfrm>
          <a:prstGeom prst="rect">
            <a:avLst/>
          </a:prstGeom>
          <a:solidFill>
            <a:srgbClr val="70330A"/>
          </a:solidFill>
          <a:ln>
            <a:solidFill>
              <a:srgbClr val="FF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dirty="0">
                <a:solidFill>
                  <a:srgbClr val="FFFFFF"/>
                </a:solidFill>
                <a:latin typeface="Arial" panose="020B0604020202020204" pitchFamily="34" charset="0"/>
                <a:cs typeface="Arial" panose="020B0604020202020204" pitchFamily="34" charset="0"/>
              </a:rPr>
              <a:t>Defined Benefit Program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a:noFill/>
                </a:ln>
                <a:solidFill>
                  <a:srgbClr val="E6D4CC"/>
                </a:solidFill>
                <a:effectLst/>
                <a:uLnTx/>
                <a:uFillTx/>
                <a:latin typeface="Arial" panose="020B0604020202020204" pitchFamily="34" charset="0"/>
                <a:ea typeface="+mn-ea"/>
                <a:cs typeface="Arial" panose="020B0604020202020204" pitchFamily="34" charset="0"/>
              </a:rPr>
              <a:t>Defined Benefit Account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E6D4CC"/>
                </a:solidFill>
                <a:latin typeface="Arial" panose="020B0604020202020204" pitchFamily="34" charset="0"/>
                <a:cs typeface="Arial" panose="020B0604020202020204" pitchFamily="34" charset="0"/>
              </a:rPr>
              <a:t>Defined Benefit Supplement</a:t>
            </a:r>
            <a:endParaRPr kumimoji="0" lang="en-US" sz="2400" b="0" u="none" strike="noStrike" kern="1200" cap="none" spc="0" normalizeH="0" baseline="0" noProof="0" dirty="0">
              <a:ln>
                <a:noFill/>
              </a:ln>
              <a:solidFill>
                <a:srgbClr val="E6D4CC"/>
              </a:solidFill>
              <a:effectLst/>
              <a:uLnTx/>
              <a:uFillTx/>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2F904BBE-FE68-4A63-8E00-5E13A6DE3D4F}"/>
              </a:ext>
            </a:extLst>
          </p:cNvPr>
          <p:cNvSpPr/>
          <p:nvPr/>
        </p:nvSpPr>
        <p:spPr>
          <a:xfrm>
            <a:off x="3689417" y="4973934"/>
            <a:ext cx="4813164" cy="1778557"/>
          </a:xfrm>
          <a:prstGeom prst="rect">
            <a:avLst/>
          </a:prstGeom>
          <a:solidFill>
            <a:srgbClr val="70330A"/>
          </a:solidFill>
          <a:ln>
            <a:solidFill>
              <a:srgbClr val="FF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dirty="0">
                <a:solidFill>
                  <a:srgbClr val="FFFFFF"/>
                </a:solidFill>
                <a:latin typeface="Arial" panose="020B0604020202020204" pitchFamily="34" charset="0"/>
                <a:cs typeface="Arial" panose="020B0604020202020204" pitchFamily="34" charset="0"/>
              </a:rPr>
              <a:t>Defined Contribution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dirty="0">
                <a:ln>
                  <a:noFill/>
                </a:ln>
                <a:solidFill>
                  <a:srgbClr val="E6D4CC"/>
                </a:solidFill>
                <a:effectLst/>
                <a:uLnTx/>
                <a:uFillTx/>
                <a:latin typeface="Arial" panose="020B0604020202020204" pitchFamily="34" charset="0"/>
                <a:cs typeface="Arial" panose="020B0604020202020204" pitchFamily="34" charset="0"/>
              </a:rPr>
              <a:t>Pension2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dirty="0">
                <a:solidFill>
                  <a:srgbClr val="E6D4CC"/>
                </a:solidFill>
                <a:latin typeface="Arial" panose="020B0604020202020204" pitchFamily="34" charset="0"/>
                <a:cs typeface="Arial" panose="020B0604020202020204" pitchFamily="34" charset="0"/>
              </a:rPr>
              <a:t>403b and Roth 403b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1" u="none" strike="noStrike" kern="1200" cap="none" spc="0" normalizeH="0" baseline="0" noProof="0" dirty="0">
                <a:ln>
                  <a:noFill/>
                </a:ln>
                <a:solidFill>
                  <a:srgbClr val="E6D4CC"/>
                </a:solidFill>
                <a:effectLst/>
                <a:uLnTx/>
                <a:uFillTx/>
                <a:latin typeface="Arial" panose="020B0604020202020204" pitchFamily="34" charset="0"/>
                <a:cs typeface="Arial" panose="020B0604020202020204" pitchFamily="34" charset="0"/>
              </a:rPr>
              <a:t>457</a:t>
            </a:r>
            <a:r>
              <a:rPr kumimoji="0" lang="en-US" sz="2400" i="1" u="none" strike="noStrike" kern="1200" cap="none" spc="0" normalizeH="0" noProof="0" dirty="0">
                <a:ln>
                  <a:noFill/>
                </a:ln>
                <a:solidFill>
                  <a:srgbClr val="E6D4CC"/>
                </a:solidFill>
                <a:effectLst/>
                <a:uLnTx/>
                <a:uFillTx/>
                <a:latin typeface="Arial" panose="020B0604020202020204" pitchFamily="34" charset="0"/>
                <a:cs typeface="Arial" panose="020B0604020202020204" pitchFamily="34" charset="0"/>
              </a:rPr>
              <a:t> and Roth 457</a:t>
            </a:r>
            <a:endParaRPr kumimoji="0" lang="en-US" sz="2000" i="1" u="none" strike="noStrike" kern="1200" cap="none" spc="0" normalizeH="0" baseline="0" noProof="0" dirty="0">
              <a:ln>
                <a:noFill/>
              </a:ln>
              <a:solidFill>
                <a:srgbClr val="E6D4CC"/>
              </a:solidFill>
              <a:effectLst/>
              <a:uLnTx/>
              <a:uFillTx/>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494864A7-A9C2-4D3A-A0C3-ED0326390F79}"/>
              </a:ext>
            </a:extLst>
          </p:cNvPr>
          <p:cNvSpPr/>
          <p:nvPr/>
        </p:nvSpPr>
        <p:spPr>
          <a:xfrm>
            <a:off x="6452708" y="2156623"/>
            <a:ext cx="5171567" cy="1120891"/>
          </a:xfrm>
          <a:prstGeom prst="rect">
            <a:avLst/>
          </a:prstGeom>
          <a:solidFill>
            <a:srgbClr val="70330A"/>
          </a:solidFill>
          <a:ln>
            <a:solidFill>
              <a:srgbClr val="FF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dirty="0">
                <a:solidFill>
                  <a:srgbClr val="FFFFFF"/>
                </a:solidFill>
                <a:latin typeface="Arial" panose="020B0604020202020204" pitchFamily="34" charset="0"/>
                <a:cs typeface="Arial" panose="020B0604020202020204" pitchFamily="34" charset="0"/>
              </a:rPr>
              <a:t>Cash Balance Benefit Program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E6D4CC"/>
                </a:solidFill>
                <a:latin typeface="Arial" panose="020B0604020202020204" pitchFamily="34" charset="0"/>
                <a:cs typeface="Arial" panose="020B0604020202020204" pitchFamily="34" charset="0"/>
              </a:rPr>
              <a:t>Cash Balance Plan</a:t>
            </a:r>
            <a:endParaRPr lang="en-US" sz="2400" dirty="0">
              <a:solidFill>
                <a:srgbClr val="E6D4CC"/>
              </a:solidFill>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C746D857-CD75-46DD-B8BD-5D73894D292A}"/>
              </a:ext>
            </a:extLst>
          </p:cNvPr>
          <p:cNvCxnSpPr>
            <a:cxnSpLocks/>
          </p:cNvCxnSpPr>
          <p:nvPr/>
        </p:nvCxnSpPr>
        <p:spPr>
          <a:xfrm flipH="1" flipV="1">
            <a:off x="6095998" y="3918250"/>
            <a:ext cx="5884985" cy="1572567"/>
          </a:xfrm>
          <a:prstGeom prst="line">
            <a:avLst/>
          </a:prstGeom>
          <a:ln w="38100">
            <a:solidFill>
              <a:srgbClr val="70330A"/>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237C392-8D71-4973-A69A-733395579E0A}"/>
              </a:ext>
            </a:extLst>
          </p:cNvPr>
          <p:cNvSpPr txBox="1"/>
          <p:nvPr/>
        </p:nvSpPr>
        <p:spPr>
          <a:xfrm rot="21158123">
            <a:off x="3132943" y="4683519"/>
            <a:ext cx="2770075" cy="369332"/>
          </a:xfrm>
          <a:prstGeom prst="rect">
            <a:avLst/>
          </a:prstGeom>
          <a:solidFill>
            <a:srgbClr val="FFFFFF"/>
          </a:solidFill>
          <a:ln w="12700">
            <a:solidFill>
              <a:srgbClr val="919191"/>
            </a:solidFill>
          </a:ln>
          <a:effectLst>
            <a:outerShdw blurRad="50800" dist="38100" dir="2700000" algn="tl" rotWithShape="0">
              <a:prstClr val="black">
                <a:alpha val="40000"/>
              </a:prstClr>
            </a:outerShdw>
          </a:effectLst>
        </p:spPr>
        <p:txBody>
          <a:bodyPr wrap="square" rtlCol="0" anchor="ctr">
            <a:spAutoFit/>
          </a:bodyPr>
          <a:lstStyle/>
          <a:p>
            <a:pPr algn="ctr"/>
            <a:r>
              <a:rPr lang="en-US" b="1" dirty="0"/>
              <a:t>Completely voluntary</a:t>
            </a:r>
          </a:p>
        </p:txBody>
      </p:sp>
    </p:spTree>
    <p:custDataLst>
      <p:tags r:id="rId1"/>
    </p:custDataLst>
    <p:extLst>
      <p:ext uri="{BB962C8B-B14F-4D97-AF65-F5344CB8AC3E}">
        <p14:creationId xmlns:p14="http://schemas.microsoft.com/office/powerpoint/2010/main" val="26425501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EAF79E9-355D-4E21-B28E-0CF4C5C806FC}"/>
              </a:ext>
            </a:extLst>
          </p:cNvPr>
          <p:cNvPicPr>
            <a:picLocks noChangeAspect="1"/>
          </p:cNvPicPr>
          <p:nvPr/>
        </p:nvPicPr>
        <p:blipFill>
          <a:blip r:embed="rId4"/>
          <a:srcRect/>
          <a:stretch/>
        </p:blipFill>
        <p:spPr>
          <a:xfrm>
            <a:off x="867365" y="1472297"/>
            <a:ext cx="4020263" cy="5209250"/>
          </a:xfrm>
          <a:prstGeom prst="rect">
            <a:avLst/>
          </a:prstGeom>
        </p:spPr>
      </p:pic>
      <p:sp>
        <p:nvSpPr>
          <p:cNvPr id="5" name="Title 19">
            <a:extLst>
              <a:ext uri="{FF2B5EF4-FFF2-40B4-BE49-F238E27FC236}">
                <a16:creationId xmlns:a16="http://schemas.microsoft.com/office/drawing/2014/main" id="{AD72B375-D238-4B48-BF6C-D522DBBDEF2D}"/>
              </a:ext>
            </a:extLst>
          </p:cNvPr>
          <p:cNvSpPr txBox="1">
            <a:spLocks/>
          </p:cNvSpPr>
          <p:nvPr/>
        </p:nvSpPr>
        <p:spPr>
          <a:xfrm>
            <a:off x="952500" y="457200"/>
            <a:ext cx="9766258" cy="618631"/>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rgbClr val="70330A"/>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Permissively electing membership</a:t>
            </a:r>
          </a:p>
        </p:txBody>
      </p:sp>
      <p:sp>
        <p:nvSpPr>
          <p:cNvPr id="6" name="Rectangle 5">
            <a:extLst>
              <a:ext uri="{FF2B5EF4-FFF2-40B4-BE49-F238E27FC236}">
                <a16:creationId xmlns:a16="http://schemas.microsoft.com/office/drawing/2014/main" id="{6BC213CF-140D-44C0-BA72-39843EF7589C}"/>
              </a:ext>
            </a:extLst>
          </p:cNvPr>
          <p:cNvSpPr/>
          <p:nvPr/>
        </p:nvSpPr>
        <p:spPr>
          <a:xfrm>
            <a:off x="5185611" y="1465886"/>
            <a:ext cx="6655869" cy="755944"/>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defRPr/>
            </a:pPr>
            <a:r>
              <a:rPr lang="en-US" sz="2400" b="1" i="0" dirty="0">
                <a:solidFill>
                  <a:srgbClr val="7E3C1B"/>
                </a:solidFill>
                <a:latin typeface="Arial" panose="020B0604020202020204" pitchFamily="34" charset="0"/>
                <a:cs typeface="Arial" panose="020B0604020202020204" pitchFamily="34" charset="0"/>
              </a:rPr>
              <a:t>   Permissive Membership – Page 2</a:t>
            </a:r>
            <a:endParaRPr lang="en-US" sz="2400" b="1" dirty="0">
              <a:solidFill>
                <a:srgbClr val="7E3C1B"/>
              </a:solidFill>
              <a:latin typeface="Arial" panose="020B0604020202020204" pitchFamily="34" charset="0"/>
              <a:cs typeface="Arial" panose="020B0604020202020204" pitchFamily="34" charset="0"/>
            </a:endParaRPr>
          </a:p>
        </p:txBody>
      </p:sp>
      <p:sp>
        <p:nvSpPr>
          <p:cNvPr id="7" name="TextBox 8">
            <a:extLst>
              <a:ext uri="{FF2B5EF4-FFF2-40B4-BE49-F238E27FC236}">
                <a16:creationId xmlns:a16="http://schemas.microsoft.com/office/drawing/2014/main" id="{85C6DF29-1873-4CF9-8AA8-D6E814B3106D}"/>
              </a:ext>
            </a:extLst>
          </p:cNvPr>
          <p:cNvSpPr txBox="1">
            <a:spLocks noChangeArrowheads="1"/>
          </p:cNvSpPr>
          <p:nvPr/>
        </p:nvSpPr>
        <p:spPr bwMode="auto">
          <a:xfrm>
            <a:off x="2665719" y="2455671"/>
            <a:ext cx="2151062" cy="276999"/>
          </a:xfrm>
          <a:prstGeom prst="rect">
            <a:avLst/>
          </a:prstGeom>
          <a:solidFill>
            <a:schemeClr val="bg1"/>
          </a:solidFill>
          <a:ln w="9525">
            <a:solidFill>
              <a:srgbClr val="FF0000"/>
            </a:solidFill>
            <a:miter lim="800000"/>
            <a:headEnd/>
            <a:tailEnd/>
          </a:ln>
        </p:spPr>
        <p:txBody>
          <a:bodyPr>
            <a:spAutoFit/>
          </a:bodyPr>
          <a:lstStyle/>
          <a:p>
            <a:r>
              <a:rPr lang="en-US" altLang="en-US" sz="1200" dirty="0">
                <a:solidFill>
                  <a:srgbClr val="FF0000"/>
                </a:solidFill>
              </a:rPr>
              <a:t>Don’t forget to sign and date</a:t>
            </a:r>
          </a:p>
        </p:txBody>
      </p:sp>
      <p:sp>
        <p:nvSpPr>
          <p:cNvPr id="8" name="TextBox 4">
            <a:extLst>
              <a:ext uri="{FF2B5EF4-FFF2-40B4-BE49-F238E27FC236}">
                <a16:creationId xmlns:a16="http://schemas.microsoft.com/office/drawing/2014/main" id="{EEE3D133-DD02-47F9-B912-66E25E35F9C2}"/>
              </a:ext>
            </a:extLst>
          </p:cNvPr>
          <p:cNvSpPr txBox="1">
            <a:spLocks noChangeArrowheads="1"/>
          </p:cNvSpPr>
          <p:nvPr/>
        </p:nvSpPr>
        <p:spPr bwMode="auto">
          <a:xfrm>
            <a:off x="988779" y="2732670"/>
            <a:ext cx="503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000" b="1" dirty="0">
                <a:solidFill>
                  <a:srgbClr val="FF0000"/>
                </a:solidFill>
                <a:latin typeface="Lucida Calligraphy" panose="03010101010101010101" pitchFamily="66" charset="0"/>
                <a:ea typeface="Gadugi" panose="020B0502040204020203" pitchFamily="34" charset="0"/>
              </a:rPr>
              <a:t>X</a:t>
            </a:r>
          </a:p>
        </p:txBody>
      </p:sp>
      <p:sp>
        <p:nvSpPr>
          <p:cNvPr id="9" name="Rectangle 6">
            <a:extLst>
              <a:ext uri="{FF2B5EF4-FFF2-40B4-BE49-F238E27FC236}">
                <a16:creationId xmlns:a16="http://schemas.microsoft.com/office/drawing/2014/main" id="{29D41CD1-989E-4567-A79A-694365DF2DB3}"/>
              </a:ext>
            </a:extLst>
          </p:cNvPr>
          <p:cNvSpPr>
            <a:spLocks noChangeArrowheads="1"/>
          </p:cNvSpPr>
          <p:nvPr/>
        </p:nvSpPr>
        <p:spPr bwMode="auto">
          <a:xfrm>
            <a:off x="5835629" y="2591832"/>
            <a:ext cx="5745480" cy="2345123"/>
          </a:xfrm>
          <a:prstGeom prst="rect">
            <a:avLst/>
          </a:prstGeom>
          <a:noFill/>
          <a:ln w="9525">
            <a:noFill/>
            <a:miter lim="800000"/>
            <a:headEnd/>
            <a:tailEnd/>
          </a:ln>
        </p:spPr>
        <p:txBody>
          <a:bodyPr/>
          <a:lstStyle/>
          <a:p>
            <a:pPr marL="457200" indent="-457200" defTabSz="396408">
              <a:buClr>
                <a:srgbClr val="7E3C1B"/>
              </a:buClr>
              <a:buSzPts val="3200"/>
              <a:buFont typeface="Arial" pitchFamily="34" charset="0"/>
              <a:buChar char="•"/>
              <a:defRPr/>
            </a:pPr>
            <a:r>
              <a:rPr lang="en-US" sz="2400" dirty="0">
                <a:solidFill>
                  <a:schemeClr val="bg2">
                    <a:lumMod val="25000"/>
                  </a:schemeClr>
                </a:solidFill>
                <a:latin typeface="Arial" panose="020B0604020202020204" pitchFamily="34" charset="0"/>
                <a:cs typeface="Arial" panose="020B0604020202020204" pitchFamily="34" charset="0"/>
              </a:rPr>
              <a:t>Section 3: Required Signature</a:t>
            </a:r>
          </a:p>
          <a:p>
            <a:pPr marL="457200" indent="-457200" defTabSz="396408">
              <a:buClr>
                <a:srgbClr val="7E3C1B"/>
              </a:buClr>
              <a:buSzPts val="3200"/>
              <a:buFont typeface="Arial" pitchFamily="34" charset="0"/>
              <a:buChar char="•"/>
              <a:defRPr/>
            </a:pPr>
            <a:endParaRPr lang="en-US" sz="2400" dirty="0">
              <a:solidFill>
                <a:schemeClr val="bg2">
                  <a:lumMod val="25000"/>
                </a:schemeClr>
              </a:solidFill>
              <a:latin typeface="Arial" panose="020B0604020202020204" pitchFamily="34" charset="0"/>
              <a:cs typeface="Arial" panose="020B0604020202020204" pitchFamily="34" charset="0"/>
            </a:endParaRPr>
          </a:p>
          <a:p>
            <a:pPr marL="457200" indent="-457200" defTabSz="396408">
              <a:buClr>
                <a:srgbClr val="7E3C1B"/>
              </a:buClr>
              <a:buSzPts val="3200"/>
              <a:buFont typeface="Arial" pitchFamily="34" charset="0"/>
              <a:buChar char="•"/>
              <a:defRPr/>
            </a:pPr>
            <a:r>
              <a:rPr lang="en-US" sz="2400" dirty="0">
                <a:solidFill>
                  <a:schemeClr val="bg2">
                    <a:lumMod val="25000"/>
                  </a:schemeClr>
                </a:solidFill>
                <a:latin typeface="Arial" panose="020B0604020202020204" pitchFamily="34" charset="0"/>
                <a:cs typeface="Arial" panose="020B0604020202020204" pitchFamily="34" charset="0"/>
              </a:rPr>
              <a:t>Sections 4 and 5 are to be completed by your employer</a:t>
            </a:r>
          </a:p>
          <a:p>
            <a:pPr marL="457200" indent="-457200" defTabSz="396408">
              <a:buClr>
                <a:srgbClr val="7E3C1B"/>
              </a:buClr>
              <a:buSzPts val="3200"/>
              <a:buFont typeface="Arial" pitchFamily="34" charset="0"/>
              <a:buChar char="•"/>
              <a:defRPr/>
            </a:pPr>
            <a:endParaRPr lang="en-US" sz="2400" dirty="0">
              <a:solidFill>
                <a:schemeClr val="bg2">
                  <a:lumMod val="25000"/>
                </a:schemeClr>
              </a:solidFill>
              <a:latin typeface="Arial" panose="020B0604020202020204" pitchFamily="34" charset="0"/>
              <a:cs typeface="Arial" panose="020B0604020202020204" pitchFamily="34" charset="0"/>
            </a:endParaRPr>
          </a:p>
          <a:p>
            <a:pPr marL="457200" indent="-457200" defTabSz="396408">
              <a:buClr>
                <a:srgbClr val="7E3C1B"/>
              </a:buClr>
              <a:buSzPts val="3200"/>
              <a:buFont typeface="Arial" pitchFamily="34" charset="0"/>
              <a:buChar char="•"/>
              <a:defRPr/>
            </a:pPr>
            <a:r>
              <a:rPr lang="en-US" sz="2400" dirty="0">
                <a:solidFill>
                  <a:schemeClr val="bg2">
                    <a:lumMod val="25000"/>
                  </a:schemeClr>
                </a:solidFill>
                <a:latin typeface="Arial" panose="020B0604020202020204" pitchFamily="34" charset="0"/>
                <a:cs typeface="Arial" panose="020B0604020202020204" pitchFamily="34" charset="0"/>
              </a:rPr>
              <a:t>Once completed, this form will be sent to CalSTRS by your employer</a:t>
            </a:r>
          </a:p>
        </p:txBody>
      </p:sp>
      <p:pic>
        <p:nvPicPr>
          <p:cNvPr id="12" name="Graphic 11" descr="Document">
            <a:extLst>
              <a:ext uri="{FF2B5EF4-FFF2-40B4-BE49-F238E27FC236}">
                <a16:creationId xmlns:a16="http://schemas.microsoft.com/office/drawing/2014/main" id="{29486114-D7E3-4540-BDA4-378A01C2C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85611" y="1465886"/>
            <a:ext cx="763776" cy="763776"/>
          </a:xfrm>
          <a:prstGeom prst="rect">
            <a:avLst/>
          </a:prstGeom>
        </p:spPr>
      </p:pic>
      <p:sp>
        <p:nvSpPr>
          <p:cNvPr id="15" name="Oval 5">
            <a:extLst>
              <a:ext uri="{FF2B5EF4-FFF2-40B4-BE49-F238E27FC236}">
                <a16:creationId xmlns:a16="http://schemas.microsoft.com/office/drawing/2014/main" id="{1469DBBC-2F4D-4F94-BAF4-DC9EBBDEFA08}"/>
              </a:ext>
            </a:extLst>
          </p:cNvPr>
          <p:cNvSpPr>
            <a:spLocks noChangeArrowheads="1"/>
          </p:cNvSpPr>
          <p:nvPr/>
        </p:nvSpPr>
        <p:spPr bwMode="auto">
          <a:xfrm>
            <a:off x="1181100" y="1743692"/>
            <a:ext cx="609600" cy="200331"/>
          </a:xfrm>
          <a:prstGeom prst="ellipse">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lnSpc>
                <a:spcPct val="110000"/>
              </a:lnSpc>
              <a:spcBef>
                <a:spcPct val="20000"/>
              </a:spcBef>
              <a:buFont typeface="Arial" charset="0"/>
              <a:buChar char="•"/>
              <a:defRPr sz="2000">
                <a:solidFill>
                  <a:srgbClr val="404040"/>
                </a:solidFill>
                <a:latin typeface="Arial" charset="0"/>
                <a:ea typeface="MS PGothic" pitchFamily="34" charset="-128"/>
                <a:cs typeface="Arial" charset="0"/>
              </a:defRPr>
            </a:lvl1pPr>
            <a:lvl2pPr marL="417513" indent="-160338" eaLnBrk="0" hangingPunct="0">
              <a:lnSpc>
                <a:spcPct val="110000"/>
              </a:lnSpc>
              <a:spcBef>
                <a:spcPct val="20000"/>
              </a:spcBef>
              <a:buFont typeface="Arial" charset="0"/>
              <a:buChar char="–"/>
              <a:defRPr>
                <a:solidFill>
                  <a:srgbClr val="404040"/>
                </a:solidFill>
                <a:latin typeface="Arial" charset="0"/>
                <a:ea typeface="MS PGothic" pitchFamily="34" charset="-128"/>
                <a:cs typeface="Arial" charset="0"/>
              </a:defRPr>
            </a:lvl2pPr>
            <a:lvl3pPr marL="641350" indent="-127000" eaLnBrk="0" hangingPunct="0">
              <a:lnSpc>
                <a:spcPct val="110000"/>
              </a:lnSpc>
              <a:spcBef>
                <a:spcPct val="20000"/>
              </a:spcBef>
              <a:buFont typeface="Arial" charset="0"/>
              <a:buChar char="•"/>
              <a:defRPr sz="1600">
                <a:solidFill>
                  <a:srgbClr val="404040"/>
                </a:solidFill>
                <a:latin typeface="Arial" charset="0"/>
                <a:ea typeface="MS PGothic" pitchFamily="34" charset="-128"/>
                <a:cs typeface="Arial" charset="0"/>
              </a:defRPr>
            </a:lvl3pPr>
            <a:lvl4pPr marL="898525" indent="-127000" eaLnBrk="0" hangingPunct="0">
              <a:lnSpc>
                <a:spcPct val="110000"/>
              </a:lnSpc>
              <a:spcBef>
                <a:spcPct val="20000"/>
              </a:spcBef>
              <a:buFont typeface="Arial" charset="0"/>
              <a:buChar char="–"/>
              <a:defRPr sz="1300">
                <a:solidFill>
                  <a:srgbClr val="404040"/>
                </a:solidFill>
                <a:latin typeface="Arial" charset="0"/>
                <a:ea typeface="MS PGothic" pitchFamily="34" charset="-128"/>
                <a:cs typeface="Arial" charset="0"/>
              </a:defRPr>
            </a:lvl4pPr>
            <a:lvl5pPr marL="1155700" indent="-127000" eaLnBrk="0" hangingPunct="0">
              <a:lnSpc>
                <a:spcPct val="110000"/>
              </a:lnSpc>
              <a:spcBef>
                <a:spcPct val="20000"/>
              </a:spcBef>
              <a:buFont typeface="Arial" charset="0"/>
              <a:buChar char="»"/>
              <a:defRPr sz="1300">
                <a:solidFill>
                  <a:srgbClr val="404040"/>
                </a:solidFill>
                <a:latin typeface="Arial" charset="0"/>
                <a:ea typeface="MS PGothic" pitchFamily="34" charset="-128"/>
                <a:cs typeface="Arial" charset="0"/>
              </a:defRPr>
            </a:lvl5pPr>
            <a:lvl6pPr marL="1612900" indent="-127000" eaLnBrk="0" fontAlgn="base" hangingPunct="0">
              <a:lnSpc>
                <a:spcPct val="110000"/>
              </a:lnSpc>
              <a:spcBef>
                <a:spcPct val="20000"/>
              </a:spcBef>
              <a:spcAft>
                <a:spcPct val="0"/>
              </a:spcAft>
              <a:buFont typeface="Arial" charset="0"/>
              <a:buChar char="»"/>
              <a:defRPr sz="1300">
                <a:solidFill>
                  <a:srgbClr val="404040"/>
                </a:solidFill>
                <a:latin typeface="Arial" charset="0"/>
                <a:ea typeface="MS PGothic" pitchFamily="34" charset="-128"/>
                <a:cs typeface="Arial" charset="0"/>
              </a:defRPr>
            </a:lvl6pPr>
            <a:lvl7pPr marL="2070100" indent="-127000" eaLnBrk="0" fontAlgn="base" hangingPunct="0">
              <a:lnSpc>
                <a:spcPct val="110000"/>
              </a:lnSpc>
              <a:spcBef>
                <a:spcPct val="20000"/>
              </a:spcBef>
              <a:spcAft>
                <a:spcPct val="0"/>
              </a:spcAft>
              <a:buFont typeface="Arial" charset="0"/>
              <a:buChar char="»"/>
              <a:defRPr sz="1300">
                <a:solidFill>
                  <a:srgbClr val="404040"/>
                </a:solidFill>
                <a:latin typeface="Arial" charset="0"/>
                <a:ea typeface="MS PGothic" pitchFamily="34" charset="-128"/>
                <a:cs typeface="Arial" charset="0"/>
              </a:defRPr>
            </a:lvl7pPr>
            <a:lvl8pPr marL="2527300" indent="-127000" eaLnBrk="0" fontAlgn="base" hangingPunct="0">
              <a:lnSpc>
                <a:spcPct val="110000"/>
              </a:lnSpc>
              <a:spcBef>
                <a:spcPct val="20000"/>
              </a:spcBef>
              <a:spcAft>
                <a:spcPct val="0"/>
              </a:spcAft>
              <a:buFont typeface="Arial" charset="0"/>
              <a:buChar char="»"/>
              <a:defRPr sz="1300">
                <a:solidFill>
                  <a:srgbClr val="404040"/>
                </a:solidFill>
                <a:latin typeface="Arial" charset="0"/>
                <a:ea typeface="MS PGothic" pitchFamily="34" charset="-128"/>
                <a:cs typeface="Arial" charset="0"/>
              </a:defRPr>
            </a:lvl8pPr>
            <a:lvl9pPr marL="2984500" indent="-127000" eaLnBrk="0" fontAlgn="base" hangingPunct="0">
              <a:lnSpc>
                <a:spcPct val="110000"/>
              </a:lnSpc>
              <a:spcBef>
                <a:spcPct val="20000"/>
              </a:spcBef>
              <a:spcAft>
                <a:spcPct val="0"/>
              </a:spcAft>
              <a:buFont typeface="Arial" charset="0"/>
              <a:buChar char="»"/>
              <a:defRPr sz="1300">
                <a:solidFill>
                  <a:srgbClr val="404040"/>
                </a:solidFill>
                <a:latin typeface="Arial" charset="0"/>
                <a:ea typeface="MS PGothic" pitchFamily="34" charset="-128"/>
                <a:cs typeface="Arial" charset="0"/>
              </a:defRPr>
            </a:lvl9pPr>
          </a:lstStyle>
          <a:p>
            <a:pPr defTabSz="914400" eaLnBrk="1" hangingPunct="1">
              <a:lnSpc>
                <a:spcPct val="100000"/>
              </a:lnSpc>
              <a:spcBef>
                <a:spcPct val="0"/>
              </a:spcBef>
              <a:buFontTx/>
              <a:buNone/>
            </a:pPr>
            <a:endParaRPr lang="en-US" altLang="en-US" sz="1800" b="1">
              <a:solidFill>
                <a:schemeClr val="tx1"/>
              </a:solidFill>
            </a:endParaRPr>
          </a:p>
        </p:txBody>
      </p:sp>
      <p:sp>
        <p:nvSpPr>
          <p:cNvPr id="16" name="Oval 5">
            <a:extLst>
              <a:ext uri="{FF2B5EF4-FFF2-40B4-BE49-F238E27FC236}">
                <a16:creationId xmlns:a16="http://schemas.microsoft.com/office/drawing/2014/main" id="{2407D4DF-EBC4-4C27-99B3-D132469EED01}"/>
              </a:ext>
            </a:extLst>
          </p:cNvPr>
          <p:cNvSpPr>
            <a:spLocks noChangeArrowheads="1"/>
          </p:cNvSpPr>
          <p:nvPr/>
        </p:nvSpPr>
        <p:spPr bwMode="auto">
          <a:xfrm>
            <a:off x="1181100" y="3503832"/>
            <a:ext cx="609600" cy="200331"/>
          </a:xfrm>
          <a:prstGeom prst="ellipse">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lnSpc>
                <a:spcPct val="110000"/>
              </a:lnSpc>
              <a:spcBef>
                <a:spcPct val="20000"/>
              </a:spcBef>
              <a:buFont typeface="Arial" charset="0"/>
              <a:buChar char="•"/>
              <a:defRPr sz="2000">
                <a:solidFill>
                  <a:srgbClr val="404040"/>
                </a:solidFill>
                <a:latin typeface="Arial" charset="0"/>
                <a:ea typeface="MS PGothic" pitchFamily="34" charset="-128"/>
                <a:cs typeface="Arial" charset="0"/>
              </a:defRPr>
            </a:lvl1pPr>
            <a:lvl2pPr marL="417513" indent="-160338" eaLnBrk="0" hangingPunct="0">
              <a:lnSpc>
                <a:spcPct val="110000"/>
              </a:lnSpc>
              <a:spcBef>
                <a:spcPct val="20000"/>
              </a:spcBef>
              <a:buFont typeface="Arial" charset="0"/>
              <a:buChar char="–"/>
              <a:defRPr>
                <a:solidFill>
                  <a:srgbClr val="404040"/>
                </a:solidFill>
                <a:latin typeface="Arial" charset="0"/>
                <a:ea typeface="MS PGothic" pitchFamily="34" charset="-128"/>
                <a:cs typeface="Arial" charset="0"/>
              </a:defRPr>
            </a:lvl2pPr>
            <a:lvl3pPr marL="641350" indent="-127000" eaLnBrk="0" hangingPunct="0">
              <a:lnSpc>
                <a:spcPct val="110000"/>
              </a:lnSpc>
              <a:spcBef>
                <a:spcPct val="20000"/>
              </a:spcBef>
              <a:buFont typeface="Arial" charset="0"/>
              <a:buChar char="•"/>
              <a:defRPr sz="1600">
                <a:solidFill>
                  <a:srgbClr val="404040"/>
                </a:solidFill>
                <a:latin typeface="Arial" charset="0"/>
                <a:ea typeface="MS PGothic" pitchFamily="34" charset="-128"/>
                <a:cs typeface="Arial" charset="0"/>
              </a:defRPr>
            </a:lvl3pPr>
            <a:lvl4pPr marL="898525" indent="-127000" eaLnBrk="0" hangingPunct="0">
              <a:lnSpc>
                <a:spcPct val="110000"/>
              </a:lnSpc>
              <a:spcBef>
                <a:spcPct val="20000"/>
              </a:spcBef>
              <a:buFont typeface="Arial" charset="0"/>
              <a:buChar char="–"/>
              <a:defRPr sz="1300">
                <a:solidFill>
                  <a:srgbClr val="404040"/>
                </a:solidFill>
                <a:latin typeface="Arial" charset="0"/>
                <a:ea typeface="MS PGothic" pitchFamily="34" charset="-128"/>
                <a:cs typeface="Arial" charset="0"/>
              </a:defRPr>
            </a:lvl4pPr>
            <a:lvl5pPr marL="1155700" indent="-127000" eaLnBrk="0" hangingPunct="0">
              <a:lnSpc>
                <a:spcPct val="110000"/>
              </a:lnSpc>
              <a:spcBef>
                <a:spcPct val="20000"/>
              </a:spcBef>
              <a:buFont typeface="Arial" charset="0"/>
              <a:buChar char="»"/>
              <a:defRPr sz="1300">
                <a:solidFill>
                  <a:srgbClr val="404040"/>
                </a:solidFill>
                <a:latin typeface="Arial" charset="0"/>
                <a:ea typeface="MS PGothic" pitchFamily="34" charset="-128"/>
                <a:cs typeface="Arial" charset="0"/>
              </a:defRPr>
            </a:lvl5pPr>
            <a:lvl6pPr marL="1612900" indent="-127000" eaLnBrk="0" fontAlgn="base" hangingPunct="0">
              <a:lnSpc>
                <a:spcPct val="110000"/>
              </a:lnSpc>
              <a:spcBef>
                <a:spcPct val="20000"/>
              </a:spcBef>
              <a:spcAft>
                <a:spcPct val="0"/>
              </a:spcAft>
              <a:buFont typeface="Arial" charset="0"/>
              <a:buChar char="»"/>
              <a:defRPr sz="1300">
                <a:solidFill>
                  <a:srgbClr val="404040"/>
                </a:solidFill>
                <a:latin typeface="Arial" charset="0"/>
                <a:ea typeface="MS PGothic" pitchFamily="34" charset="-128"/>
                <a:cs typeface="Arial" charset="0"/>
              </a:defRPr>
            </a:lvl6pPr>
            <a:lvl7pPr marL="2070100" indent="-127000" eaLnBrk="0" fontAlgn="base" hangingPunct="0">
              <a:lnSpc>
                <a:spcPct val="110000"/>
              </a:lnSpc>
              <a:spcBef>
                <a:spcPct val="20000"/>
              </a:spcBef>
              <a:spcAft>
                <a:spcPct val="0"/>
              </a:spcAft>
              <a:buFont typeface="Arial" charset="0"/>
              <a:buChar char="»"/>
              <a:defRPr sz="1300">
                <a:solidFill>
                  <a:srgbClr val="404040"/>
                </a:solidFill>
                <a:latin typeface="Arial" charset="0"/>
                <a:ea typeface="MS PGothic" pitchFamily="34" charset="-128"/>
                <a:cs typeface="Arial" charset="0"/>
              </a:defRPr>
            </a:lvl7pPr>
            <a:lvl8pPr marL="2527300" indent="-127000" eaLnBrk="0" fontAlgn="base" hangingPunct="0">
              <a:lnSpc>
                <a:spcPct val="110000"/>
              </a:lnSpc>
              <a:spcBef>
                <a:spcPct val="20000"/>
              </a:spcBef>
              <a:spcAft>
                <a:spcPct val="0"/>
              </a:spcAft>
              <a:buFont typeface="Arial" charset="0"/>
              <a:buChar char="»"/>
              <a:defRPr sz="1300">
                <a:solidFill>
                  <a:srgbClr val="404040"/>
                </a:solidFill>
                <a:latin typeface="Arial" charset="0"/>
                <a:ea typeface="MS PGothic" pitchFamily="34" charset="-128"/>
                <a:cs typeface="Arial" charset="0"/>
              </a:defRPr>
            </a:lvl8pPr>
            <a:lvl9pPr marL="2984500" indent="-127000" eaLnBrk="0" fontAlgn="base" hangingPunct="0">
              <a:lnSpc>
                <a:spcPct val="110000"/>
              </a:lnSpc>
              <a:spcBef>
                <a:spcPct val="20000"/>
              </a:spcBef>
              <a:spcAft>
                <a:spcPct val="0"/>
              </a:spcAft>
              <a:buFont typeface="Arial" charset="0"/>
              <a:buChar char="»"/>
              <a:defRPr sz="1300">
                <a:solidFill>
                  <a:srgbClr val="404040"/>
                </a:solidFill>
                <a:latin typeface="Arial" charset="0"/>
                <a:ea typeface="MS PGothic" pitchFamily="34" charset="-128"/>
                <a:cs typeface="Arial" charset="0"/>
              </a:defRPr>
            </a:lvl9pPr>
          </a:lstStyle>
          <a:p>
            <a:pPr defTabSz="914400" eaLnBrk="1" hangingPunct="1">
              <a:lnSpc>
                <a:spcPct val="100000"/>
              </a:lnSpc>
              <a:spcBef>
                <a:spcPct val="0"/>
              </a:spcBef>
              <a:buFontTx/>
              <a:buNone/>
            </a:pPr>
            <a:endParaRPr lang="en-US" altLang="en-US" sz="1800" b="1">
              <a:solidFill>
                <a:schemeClr val="tx1"/>
              </a:solidFill>
            </a:endParaRPr>
          </a:p>
        </p:txBody>
      </p:sp>
      <p:sp>
        <p:nvSpPr>
          <p:cNvPr id="17" name="Oval 5">
            <a:extLst>
              <a:ext uri="{FF2B5EF4-FFF2-40B4-BE49-F238E27FC236}">
                <a16:creationId xmlns:a16="http://schemas.microsoft.com/office/drawing/2014/main" id="{90F21485-A508-4405-85C2-026A6A179433}"/>
              </a:ext>
            </a:extLst>
          </p:cNvPr>
          <p:cNvSpPr>
            <a:spLocks noChangeArrowheads="1"/>
          </p:cNvSpPr>
          <p:nvPr/>
        </p:nvSpPr>
        <p:spPr bwMode="auto">
          <a:xfrm>
            <a:off x="1201726" y="3074938"/>
            <a:ext cx="609600" cy="200331"/>
          </a:xfrm>
          <a:prstGeom prst="ellipse">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lnSpc>
                <a:spcPct val="110000"/>
              </a:lnSpc>
              <a:spcBef>
                <a:spcPct val="20000"/>
              </a:spcBef>
              <a:buFont typeface="Arial" charset="0"/>
              <a:buChar char="•"/>
              <a:defRPr sz="2000">
                <a:solidFill>
                  <a:srgbClr val="404040"/>
                </a:solidFill>
                <a:latin typeface="Arial" charset="0"/>
                <a:ea typeface="MS PGothic" pitchFamily="34" charset="-128"/>
                <a:cs typeface="Arial" charset="0"/>
              </a:defRPr>
            </a:lvl1pPr>
            <a:lvl2pPr marL="417513" indent="-160338" eaLnBrk="0" hangingPunct="0">
              <a:lnSpc>
                <a:spcPct val="110000"/>
              </a:lnSpc>
              <a:spcBef>
                <a:spcPct val="20000"/>
              </a:spcBef>
              <a:buFont typeface="Arial" charset="0"/>
              <a:buChar char="–"/>
              <a:defRPr>
                <a:solidFill>
                  <a:srgbClr val="404040"/>
                </a:solidFill>
                <a:latin typeface="Arial" charset="0"/>
                <a:ea typeface="MS PGothic" pitchFamily="34" charset="-128"/>
                <a:cs typeface="Arial" charset="0"/>
              </a:defRPr>
            </a:lvl2pPr>
            <a:lvl3pPr marL="641350" indent="-127000" eaLnBrk="0" hangingPunct="0">
              <a:lnSpc>
                <a:spcPct val="110000"/>
              </a:lnSpc>
              <a:spcBef>
                <a:spcPct val="20000"/>
              </a:spcBef>
              <a:buFont typeface="Arial" charset="0"/>
              <a:buChar char="•"/>
              <a:defRPr sz="1600">
                <a:solidFill>
                  <a:srgbClr val="404040"/>
                </a:solidFill>
                <a:latin typeface="Arial" charset="0"/>
                <a:ea typeface="MS PGothic" pitchFamily="34" charset="-128"/>
                <a:cs typeface="Arial" charset="0"/>
              </a:defRPr>
            </a:lvl3pPr>
            <a:lvl4pPr marL="898525" indent="-127000" eaLnBrk="0" hangingPunct="0">
              <a:lnSpc>
                <a:spcPct val="110000"/>
              </a:lnSpc>
              <a:spcBef>
                <a:spcPct val="20000"/>
              </a:spcBef>
              <a:buFont typeface="Arial" charset="0"/>
              <a:buChar char="–"/>
              <a:defRPr sz="1300">
                <a:solidFill>
                  <a:srgbClr val="404040"/>
                </a:solidFill>
                <a:latin typeface="Arial" charset="0"/>
                <a:ea typeface="MS PGothic" pitchFamily="34" charset="-128"/>
                <a:cs typeface="Arial" charset="0"/>
              </a:defRPr>
            </a:lvl4pPr>
            <a:lvl5pPr marL="1155700" indent="-127000" eaLnBrk="0" hangingPunct="0">
              <a:lnSpc>
                <a:spcPct val="110000"/>
              </a:lnSpc>
              <a:spcBef>
                <a:spcPct val="20000"/>
              </a:spcBef>
              <a:buFont typeface="Arial" charset="0"/>
              <a:buChar char="»"/>
              <a:defRPr sz="1300">
                <a:solidFill>
                  <a:srgbClr val="404040"/>
                </a:solidFill>
                <a:latin typeface="Arial" charset="0"/>
                <a:ea typeface="MS PGothic" pitchFamily="34" charset="-128"/>
                <a:cs typeface="Arial" charset="0"/>
              </a:defRPr>
            </a:lvl5pPr>
            <a:lvl6pPr marL="1612900" indent="-127000" eaLnBrk="0" fontAlgn="base" hangingPunct="0">
              <a:lnSpc>
                <a:spcPct val="110000"/>
              </a:lnSpc>
              <a:spcBef>
                <a:spcPct val="20000"/>
              </a:spcBef>
              <a:spcAft>
                <a:spcPct val="0"/>
              </a:spcAft>
              <a:buFont typeface="Arial" charset="0"/>
              <a:buChar char="»"/>
              <a:defRPr sz="1300">
                <a:solidFill>
                  <a:srgbClr val="404040"/>
                </a:solidFill>
                <a:latin typeface="Arial" charset="0"/>
                <a:ea typeface="MS PGothic" pitchFamily="34" charset="-128"/>
                <a:cs typeface="Arial" charset="0"/>
              </a:defRPr>
            </a:lvl6pPr>
            <a:lvl7pPr marL="2070100" indent="-127000" eaLnBrk="0" fontAlgn="base" hangingPunct="0">
              <a:lnSpc>
                <a:spcPct val="110000"/>
              </a:lnSpc>
              <a:spcBef>
                <a:spcPct val="20000"/>
              </a:spcBef>
              <a:spcAft>
                <a:spcPct val="0"/>
              </a:spcAft>
              <a:buFont typeface="Arial" charset="0"/>
              <a:buChar char="»"/>
              <a:defRPr sz="1300">
                <a:solidFill>
                  <a:srgbClr val="404040"/>
                </a:solidFill>
                <a:latin typeface="Arial" charset="0"/>
                <a:ea typeface="MS PGothic" pitchFamily="34" charset="-128"/>
                <a:cs typeface="Arial" charset="0"/>
              </a:defRPr>
            </a:lvl7pPr>
            <a:lvl8pPr marL="2527300" indent="-127000" eaLnBrk="0" fontAlgn="base" hangingPunct="0">
              <a:lnSpc>
                <a:spcPct val="110000"/>
              </a:lnSpc>
              <a:spcBef>
                <a:spcPct val="20000"/>
              </a:spcBef>
              <a:spcAft>
                <a:spcPct val="0"/>
              </a:spcAft>
              <a:buFont typeface="Arial" charset="0"/>
              <a:buChar char="»"/>
              <a:defRPr sz="1300">
                <a:solidFill>
                  <a:srgbClr val="404040"/>
                </a:solidFill>
                <a:latin typeface="Arial" charset="0"/>
                <a:ea typeface="MS PGothic" pitchFamily="34" charset="-128"/>
                <a:cs typeface="Arial" charset="0"/>
              </a:defRPr>
            </a:lvl8pPr>
            <a:lvl9pPr marL="2984500" indent="-127000" eaLnBrk="0" fontAlgn="base" hangingPunct="0">
              <a:lnSpc>
                <a:spcPct val="110000"/>
              </a:lnSpc>
              <a:spcBef>
                <a:spcPct val="20000"/>
              </a:spcBef>
              <a:spcAft>
                <a:spcPct val="0"/>
              </a:spcAft>
              <a:buFont typeface="Arial" charset="0"/>
              <a:buChar char="»"/>
              <a:defRPr sz="1300">
                <a:solidFill>
                  <a:srgbClr val="404040"/>
                </a:solidFill>
                <a:latin typeface="Arial" charset="0"/>
                <a:ea typeface="MS PGothic" pitchFamily="34" charset="-128"/>
                <a:cs typeface="Arial" charset="0"/>
              </a:defRPr>
            </a:lvl9pPr>
          </a:lstStyle>
          <a:p>
            <a:pPr defTabSz="914400" eaLnBrk="1" hangingPunct="1">
              <a:lnSpc>
                <a:spcPct val="100000"/>
              </a:lnSpc>
              <a:spcBef>
                <a:spcPct val="0"/>
              </a:spcBef>
              <a:buFontTx/>
              <a:buNone/>
            </a:pPr>
            <a:endParaRPr lang="en-US" altLang="en-US" sz="1800" b="1">
              <a:solidFill>
                <a:schemeClr val="tx1"/>
              </a:solidFill>
            </a:endParaRPr>
          </a:p>
        </p:txBody>
      </p:sp>
    </p:spTree>
    <p:custDataLst>
      <p:tags r:id="rId1"/>
    </p:custDataLst>
    <p:extLst>
      <p:ext uri="{BB962C8B-B14F-4D97-AF65-F5344CB8AC3E}">
        <p14:creationId xmlns:p14="http://schemas.microsoft.com/office/powerpoint/2010/main" val="27025876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blue, posing&#10;&#10;Description automatically generated">
            <a:extLst>
              <a:ext uri="{FF2B5EF4-FFF2-40B4-BE49-F238E27FC236}">
                <a16:creationId xmlns:a16="http://schemas.microsoft.com/office/drawing/2014/main" id="{DF47A760-F9C8-5245-A267-E764EE582179}"/>
              </a:ext>
            </a:extLst>
          </p:cNvPr>
          <p:cNvPicPr>
            <a:picLocks noChangeAspect="1"/>
          </p:cNvPicPr>
          <p:nvPr/>
        </p:nvPicPr>
        <p:blipFill rotWithShape="1">
          <a:blip r:embed="rId4"/>
          <a:srcRect l="6106" t="10434" r="5354" b="14565"/>
          <a:stretch/>
        </p:blipFill>
        <p:spPr>
          <a:xfrm>
            <a:off x="0" y="0"/>
            <a:ext cx="12192000" cy="6858000"/>
          </a:xfrm>
          <a:prstGeom prst="rect">
            <a:avLst/>
          </a:prstGeom>
        </p:spPr>
      </p:pic>
      <p:sp>
        <p:nvSpPr>
          <p:cNvPr id="6" name="Title 3">
            <a:extLst>
              <a:ext uri="{FF2B5EF4-FFF2-40B4-BE49-F238E27FC236}">
                <a16:creationId xmlns:a16="http://schemas.microsoft.com/office/drawing/2014/main" id="{E015294F-AC77-45B2-B8BC-4536C08FAFFF}"/>
              </a:ext>
            </a:extLst>
          </p:cNvPr>
          <p:cNvSpPr txBox="1">
            <a:spLocks/>
          </p:cNvSpPr>
          <p:nvPr/>
        </p:nvSpPr>
        <p:spPr>
          <a:xfrm>
            <a:off x="653574" y="2766219"/>
            <a:ext cx="4281498" cy="17923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The process begins with YOU</a:t>
            </a:r>
            <a:endParaRPr lang="en-US" sz="3800" dirty="0"/>
          </a:p>
        </p:txBody>
      </p:sp>
    </p:spTree>
    <p:custDataLst>
      <p:tags r:id="rId1"/>
    </p:custDataLst>
    <p:extLst>
      <p:ext uri="{BB962C8B-B14F-4D97-AF65-F5344CB8AC3E}">
        <p14:creationId xmlns:p14="http://schemas.microsoft.com/office/powerpoint/2010/main" val="7711445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9">
            <a:extLst>
              <a:ext uri="{FF2B5EF4-FFF2-40B4-BE49-F238E27FC236}">
                <a16:creationId xmlns:a16="http://schemas.microsoft.com/office/drawing/2014/main" id="{09AD3443-0F4F-5148-B1EB-5B9B0C882892}"/>
              </a:ext>
            </a:extLst>
          </p:cNvPr>
          <p:cNvSpPr txBox="1">
            <a:spLocks/>
          </p:cNvSpPr>
          <p:nvPr/>
        </p:nvSpPr>
        <p:spPr>
          <a:xfrm>
            <a:off x="952500" y="457200"/>
            <a:ext cx="9766258" cy="618631"/>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Forms</a:t>
            </a:r>
          </a:p>
        </p:txBody>
      </p:sp>
      <p:sp>
        <p:nvSpPr>
          <p:cNvPr id="25" name="Rectangle 24">
            <a:extLst>
              <a:ext uri="{FF2B5EF4-FFF2-40B4-BE49-F238E27FC236}">
                <a16:creationId xmlns:a16="http://schemas.microsoft.com/office/drawing/2014/main" id="{2EF0BABA-1ABC-49C8-A7D6-F9BFE1EE27F8}"/>
              </a:ext>
            </a:extLst>
          </p:cNvPr>
          <p:cNvSpPr/>
          <p:nvPr/>
        </p:nvSpPr>
        <p:spPr>
          <a:xfrm>
            <a:off x="361358" y="3647274"/>
            <a:ext cx="4350645" cy="10389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i="0" dirty="0">
                <a:solidFill>
                  <a:schemeClr val="bg1"/>
                </a:solidFill>
                <a:latin typeface="Arial" panose="020B0604020202020204" pitchFamily="34" charset="0"/>
                <a:cs typeface="Arial" panose="020B0604020202020204" pitchFamily="34" charset="0"/>
              </a:rPr>
              <a:t> </a:t>
            </a:r>
          </a:p>
          <a:p>
            <a:pPr lvl="0" algn="ctr">
              <a:defRPr/>
            </a:pPr>
            <a:r>
              <a:rPr lang="en-US" sz="2400" b="1" i="1" dirty="0">
                <a:solidFill>
                  <a:schemeClr val="bg1"/>
                </a:solidFill>
                <a:latin typeface="Arial" panose="020B0604020202020204" pitchFamily="34" charset="0"/>
                <a:cs typeface="Arial" panose="020B0604020202020204" pitchFamily="34" charset="0"/>
              </a:rPr>
              <a:t>Cash Balance Request to Consolidate Benefits</a:t>
            </a:r>
            <a:r>
              <a:rPr lang="en-US" sz="2400" b="1" dirty="0">
                <a:solidFill>
                  <a:schemeClr val="bg1"/>
                </a:solidFill>
                <a:latin typeface="Arial" panose="020B0604020202020204" pitchFamily="34" charset="0"/>
                <a:cs typeface="Arial" panose="020B0604020202020204" pitchFamily="34" charset="0"/>
              </a:rPr>
              <a:t> packet</a:t>
            </a:r>
          </a:p>
        </p:txBody>
      </p:sp>
      <p:sp>
        <p:nvSpPr>
          <p:cNvPr id="7" name="Rectangle 6">
            <a:extLst>
              <a:ext uri="{FF2B5EF4-FFF2-40B4-BE49-F238E27FC236}">
                <a16:creationId xmlns:a16="http://schemas.microsoft.com/office/drawing/2014/main" id="{BF033C96-9A64-4539-A423-A03B5C919B99}"/>
              </a:ext>
            </a:extLst>
          </p:cNvPr>
          <p:cNvSpPr/>
          <p:nvPr/>
        </p:nvSpPr>
        <p:spPr>
          <a:xfrm>
            <a:off x="5972555" y="1241297"/>
            <a:ext cx="5868925" cy="1258831"/>
          </a:xfrm>
          <a:prstGeom prst="rect">
            <a:avLst/>
          </a:prstGeom>
          <a:solidFill>
            <a:schemeClr val="bg1">
              <a:lumMod val="8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1775" lvl="0">
              <a:defRPr/>
            </a:pPr>
            <a:r>
              <a:rPr lang="en-US" sz="2400" i="1" dirty="0">
                <a:solidFill>
                  <a:srgbClr val="7E3C1B"/>
                </a:solidFill>
                <a:latin typeface="Arial" panose="020B0604020202020204" pitchFamily="34" charset="0"/>
                <a:cs typeface="Arial" panose="020B0604020202020204" pitchFamily="34" charset="0"/>
              </a:rPr>
              <a:t>Request to Consolidate Benefits</a:t>
            </a:r>
          </a:p>
        </p:txBody>
      </p:sp>
      <p:sp>
        <p:nvSpPr>
          <p:cNvPr id="8" name="Rectangle 7">
            <a:extLst>
              <a:ext uri="{FF2B5EF4-FFF2-40B4-BE49-F238E27FC236}">
                <a16:creationId xmlns:a16="http://schemas.microsoft.com/office/drawing/2014/main" id="{E8099A89-F7A2-4608-B6F6-A5EFF1C51AB8}"/>
              </a:ext>
            </a:extLst>
          </p:cNvPr>
          <p:cNvSpPr/>
          <p:nvPr/>
        </p:nvSpPr>
        <p:spPr>
          <a:xfrm>
            <a:off x="5972554" y="3009616"/>
            <a:ext cx="5868925" cy="1258831"/>
          </a:xfrm>
          <a:prstGeom prst="rect">
            <a:avLst/>
          </a:prstGeom>
          <a:solidFill>
            <a:schemeClr val="bg1">
              <a:lumMod val="8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1775" lvl="0">
              <a:defRPr/>
            </a:pPr>
            <a:r>
              <a:rPr lang="en-US" sz="2400" i="1" dirty="0">
                <a:solidFill>
                  <a:srgbClr val="7E3C1B"/>
                </a:solidFill>
                <a:latin typeface="Arial" panose="020B0604020202020204" pitchFamily="34" charset="0"/>
                <a:cs typeface="Arial" panose="020B0604020202020204" pitchFamily="34" charset="0"/>
              </a:rPr>
              <a:t>Cash Balance Employment Certification</a:t>
            </a:r>
          </a:p>
        </p:txBody>
      </p:sp>
      <p:sp>
        <p:nvSpPr>
          <p:cNvPr id="9" name="Rectangle 8">
            <a:extLst>
              <a:ext uri="{FF2B5EF4-FFF2-40B4-BE49-F238E27FC236}">
                <a16:creationId xmlns:a16="http://schemas.microsoft.com/office/drawing/2014/main" id="{E6B2EE94-8900-45A2-9E44-2B7829B02115}"/>
              </a:ext>
            </a:extLst>
          </p:cNvPr>
          <p:cNvSpPr/>
          <p:nvPr/>
        </p:nvSpPr>
        <p:spPr>
          <a:xfrm>
            <a:off x="5972555" y="4836652"/>
            <a:ext cx="5868925" cy="1258831"/>
          </a:xfrm>
          <a:prstGeom prst="rect">
            <a:avLst/>
          </a:prstGeom>
          <a:solidFill>
            <a:schemeClr val="bg1">
              <a:lumMod val="8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1775" lvl="0">
              <a:defRPr/>
            </a:pPr>
            <a:r>
              <a:rPr lang="en-US" sz="2400" i="1" dirty="0">
                <a:solidFill>
                  <a:srgbClr val="7E3C1B"/>
                </a:solidFill>
                <a:latin typeface="Arial" panose="020B0604020202020204" pitchFamily="34" charset="0"/>
                <a:cs typeface="Arial" panose="020B0604020202020204" pitchFamily="34" charset="0"/>
              </a:rPr>
              <a:t>Defined Benefit Employment Certification</a:t>
            </a:r>
          </a:p>
        </p:txBody>
      </p:sp>
      <p:pic>
        <p:nvPicPr>
          <p:cNvPr id="12" name="Graphic 11" descr="Document">
            <a:extLst>
              <a:ext uri="{FF2B5EF4-FFF2-40B4-BE49-F238E27FC236}">
                <a16:creationId xmlns:a16="http://schemas.microsoft.com/office/drawing/2014/main" id="{BA47C641-25E0-4529-A61C-77BAF7192A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84901" y="2493045"/>
            <a:ext cx="914400" cy="914400"/>
          </a:xfrm>
          <a:prstGeom prst="rect">
            <a:avLst/>
          </a:prstGeom>
        </p:spPr>
      </p:pic>
      <p:cxnSp>
        <p:nvCxnSpPr>
          <p:cNvPr id="14" name="Straight Connector 13">
            <a:extLst>
              <a:ext uri="{FF2B5EF4-FFF2-40B4-BE49-F238E27FC236}">
                <a16:creationId xmlns:a16="http://schemas.microsoft.com/office/drawing/2014/main" id="{4BDC98C9-0353-4C03-989C-6E6F95238AED}"/>
              </a:ext>
            </a:extLst>
          </p:cNvPr>
          <p:cNvCxnSpPr/>
          <p:nvPr/>
        </p:nvCxnSpPr>
        <p:spPr>
          <a:xfrm flipV="1">
            <a:off x="2497143" y="1241298"/>
            <a:ext cx="0" cy="10389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11EF9AE-5F9E-4D87-9721-436C7F0B5B40}"/>
              </a:ext>
            </a:extLst>
          </p:cNvPr>
          <p:cNvCxnSpPr/>
          <p:nvPr/>
        </p:nvCxnSpPr>
        <p:spPr>
          <a:xfrm flipV="1">
            <a:off x="2517892" y="5051298"/>
            <a:ext cx="0" cy="10389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585ACB0-010E-46B3-A397-D110D36BDD2E}"/>
              </a:ext>
            </a:extLst>
          </p:cNvPr>
          <p:cNvSpPr/>
          <p:nvPr/>
        </p:nvSpPr>
        <p:spPr>
          <a:xfrm>
            <a:off x="361359" y="3815188"/>
            <a:ext cx="4361483" cy="102029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0FCBE250-5BD1-4D6E-921B-A4E465DBE3D3}"/>
              </a:ext>
            </a:extLst>
          </p:cNvPr>
          <p:cNvCxnSpPr/>
          <p:nvPr/>
        </p:nvCxnSpPr>
        <p:spPr>
          <a:xfrm>
            <a:off x="2517892" y="1241298"/>
            <a:ext cx="36977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FD2C487-95C9-43B0-B17D-5B24F59151E0}"/>
              </a:ext>
            </a:extLst>
          </p:cNvPr>
          <p:cNvCxnSpPr/>
          <p:nvPr/>
        </p:nvCxnSpPr>
        <p:spPr>
          <a:xfrm>
            <a:off x="2517892" y="6090213"/>
            <a:ext cx="36977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Isosceles Triangle 20">
            <a:extLst>
              <a:ext uri="{FF2B5EF4-FFF2-40B4-BE49-F238E27FC236}">
                <a16:creationId xmlns:a16="http://schemas.microsoft.com/office/drawing/2014/main" id="{5D6394EA-4F73-494D-AF87-FCCF9BB06403}"/>
              </a:ext>
            </a:extLst>
          </p:cNvPr>
          <p:cNvSpPr/>
          <p:nvPr/>
        </p:nvSpPr>
        <p:spPr>
          <a:xfrm rot="5400000">
            <a:off x="5645763" y="1681010"/>
            <a:ext cx="544010" cy="41047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636FD8A0-3AAF-432A-B0AB-FAF8B81F8C92}"/>
              </a:ext>
            </a:extLst>
          </p:cNvPr>
          <p:cNvSpPr/>
          <p:nvPr/>
        </p:nvSpPr>
        <p:spPr>
          <a:xfrm rot="5400000">
            <a:off x="5645763" y="3451230"/>
            <a:ext cx="544010" cy="41047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4E735B39-5A5B-4E98-9302-46E35A3C0C50}"/>
              </a:ext>
            </a:extLst>
          </p:cNvPr>
          <p:cNvSpPr/>
          <p:nvPr/>
        </p:nvSpPr>
        <p:spPr>
          <a:xfrm rot="5400000">
            <a:off x="5645763" y="5248673"/>
            <a:ext cx="544010" cy="41047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77A8A054-B9EC-49D6-A80D-4B7F30EEDAE1}"/>
              </a:ext>
            </a:extLst>
          </p:cNvPr>
          <p:cNvSpPr/>
          <p:nvPr/>
        </p:nvSpPr>
        <p:spPr>
          <a:xfrm>
            <a:off x="1784571" y="3190045"/>
            <a:ext cx="1425144" cy="41441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3E1F00"/>
                </a:solidFill>
              </a:rPr>
              <a:t>SUBMIT</a:t>
            </a:r>
          </a:p>
        </p:txBody>
      </p:sp>
      <p:sp>
        <p:nvSpPr>
          <p:cNvPr id="26" name="Isosceles Triangle 25">
            <a:extLst>
              <a:ext uri="{FF2B5EF4-FFF2-40B4-BE49-F238E27FC236}">
                <a16:creationId xmlns:a16="http://schemas.microsoft.com/office/drawing/2014/main" id="{D5A477E5-771D-414F-92F9-95CB12249BA0}"/>
              </a:ext>
            </a:extLst>
          </p:cNvPr>
          <p:cNvSpPr/>
          <p:nvPr/>
        </p:nvSpPr>
        <p:spPr>
          <a:xfrm rot="18850570">
            <a:off x="2883477" y="3322421"/>
            <a:ext cx="350720" cy="330706"/>
          </a:xfrm>
          <a:custGeom>
            <a:avLst/>
            <a:gdLst>
              <a:gd name="connsiteX0" fmla="*/ 0 w 544010"/>
              <a:gd name="connsiteY0" fmla="*/ 410475 h 410475"/>
              <a:gd name="connsiteX1" fmla="*/ 272005 w 544010"/>
              <a:gd name="connsiteY1" fmla="*/ 0 h 410475"/>
              <a:gd name="connsiteX2" fmla="*/ 544010 w 544010"/>
              <a:gd name="connsiteY2" fmla="*/ 410475 h 410475"/>
              <a:gd name="connsiteX3" fmla="*/ 0 w 544010"/>
              <a:gd name="connsiteY3" fmla="*/ 410475 h 410475"/>
              <a:gd name="connsiteX0" fmla="*/ 0 w 544010"/>
              <a:gd name="connsiteY0" fmla="*/ 410475 h 410475"/>
              <a:gd name="connsiteX1" fmla="*/ 272005 w 544010"/>
              <a:gd name="connsiteY1" fmla="*/ 0 h 410475"/>
              <a:gd name="connsiteX2" fmla="*/ 544010 w 544010"/>
              <a:gd name="connsiteY2" fmla="*/ 410475 h 410475"/>
              <a:gd name="connsiteX3" fmla="*/ 272557 w 544010"/>
              <a:gd name="connsiteY3" fmla="*/ 281084 h 410475"/>
              <a:gd name="connsiteX4" fmla="*/ 0 w 544010"/>
              <a:gd name="connsiteY4" fmla="*/ 410475 h 41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010" h="410475">
                <a:moveTo>
                  <a:pt x="0" y="410475"/>
                </a:moveTo>
                <a:lnTo>
                  <a:pt x="272005" y="0"/>
                </a:lnTo>
                <a:lnTo>
                  <a:pt x="544010" y="410475"/>
                </a:lnTo>
                <a:cubicBezTo>
                  <a:pt x="447521" y="405457"/>
                  <a:pt x="369046" y="286102"/>
                  <a:pt x="272557" y="281084"/>
                </a:cubicBezTo>
                <a:lnTo>
                  <a:pt x="0" y="410475"/>
                </a:lnTo>
                <a:close/>
              </a:path>
            </a:pathLst>
          </a:cu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212206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pplication, table&#10;&#10;Description automatically generated">
            <a:extLst>
              <a:ext uri="{FF2B5EF4-FFF2-40B4-BE49-F238E27FC236}">
                <a16:creationId xmlns:a16="http://schemas.microsoft.com/office/drawing/2014/main" id="{2EAF79E9-355D-4E21-B28E-0CF4C5C806FC}"/>
              </a:ext>
            </a:extLst>
          </p:cNvPr>
          <p:cNvPicPr>
            <a:picLocks noChangeAspect="1"/>
          </p:cNvPicPr>
          <p:nvPr/>
        </p:nvPicPr>
        <p:blipFill>
          <a:blip r:embed="rId4"/>
          <a:stretch>
            <a:fillRect/>
          </a:stretch>
        </p:blipFill>
        <p:spPr>
          <a:xfrm>
            <a:off x="863782" y="1459832"/>
            <a:ext cx="4027431" cy="5234180"/>
          </a:xfrm>
          <a:prstGeom prst="rect">
            <a:avLst/>
          </a:prstGeom>
        </p:spPr>
      </p:pic>
      <p:sp>
        <p:nvSpPr>
          <p:cNvPr id="5" name="Title 19">
            <a:extLst>
              <a:ext uri="{FF2B5EF4-FFF2-40B4-BE49-F238E27FC236}">
                <a16:creationId xmlns:a16="http://schemas.microsoft.com/office/drawing/2014/main" id="{AD72B375-D238-4B48-BF6C-D522DBBDEF2D}"/>
              </a:ext>
            </a:extLst>
          </p:cNvPr>
          <p:cNvSpPr txBox="1">
            <a:spLocks/>
          </p:cNvSpPr>
          <p:nvPr/>
        </p:nvSpPr>
        <p:spPr>
          <a:xfrm>
            <a:off x="952500" y="457200"/>
            <a:ext cx="9766258" cy="618631"/>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rgbClr val="70330A"/>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Request to Consolidate Benefits</a:t>
            </a:r>
          </a:p>
        </p:txBody>
      </p:sp>
      <p:sp>
        <p:nvSpPr>
          <p:cNvPr id="6" name="Rectangle 5">
            <a:extLst>
              <a:ext uri="{FF2B5EF4-FFF2-40B4-BE49-F238E27FC236}">
                <a16:creationId xmlns:a16="http://schemas.microsoft.com/office/drawing/2014/main" id="{6BC213CF-140D-44C0-BA72-39843EF7589C}"/>
              </a:ext>
            </a:extLst>
          </p:cNvPr>
          <p:cNvSpPr/>
          <p:nvPr/>
        </p:nvSpPr>
        <p:spPr>
          <a:xfrm>
            <a:off x="5185611" y="1465886"/>
            <a:ext cx="6655869" cy="755944"/>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i="0" dirty="0">
                <a:solidFill>
                  <a:srgbClr val="7E3C1B"/>
                </a:solidFill>
                <a:latin typeface="Arial" panose="020B0604020202020204" pitchFamily="34" charset="0"/>
                <a:cs typeface="Arial" panose="020B0604020202020204" pitchFamily="34" charset="0"/>
              </a:rPr>
              <a:t>Request to Consolidate Benefits</a:t>
            </a:r>
            <a:endParaRPr lang="en-US" sz="2400" b="1" dirty="0">
              <a:solidFill>
                <a:srgbClr val="7E3C1B"/>
              </a:solidFill>
              <a:latin typeface="Arial" panose="020B0604020202020204" pitchFamily="34" charset="0"/>
              <a:cs typeface="Arial" panose="020B0604020202020204" pitchFamily="34" charset="0"/>
            </a:endParaRPr>
          </a:p>
        </p:txBody>
      </p:sp>
      <p:sp>
        <p:nvSpPr>
          <p:cNvPr id="7" name="TextBox 8">
            <a:extLst>
              <a:ext uri="{FF2B5EF4-FFF2-40B4-BE49-F238E27FC236}">
                <a16:creationId xmlns:a16="http://schemas.microsoft.com/office/drawing/2014/main" id="{85C6DF29-1873-4CF9-8AA8-D6E814B3106D}"/>
              </a:ext>
            </a:extLst>
          </p:cNvPr>
          <p:cNvSpPr txBox="1">
            <a:spLocks noChangeArrowheads="1"/>
          </p:cNvSpPr>
          <p:nvPr/>
        </p:nvSpPr>
        <p:spPr bwMode="auto">
          <a:xfrm>
            <a:off x="1969347" y="5485989"/>
            <a:ext cx="2151062" cy="276999"/>
          </a:xfrm>
          <a:prstGeom prst="rect">
            <a:avLst/>
          </a:prstGeom>
          <a:solidFill>
            <a:schemeClr val="bg1"/>
          </a:solidFill>
          <a:ln w="9525">
            <a:solidFill>
              <a:srgbClr val="FF0000"/>
            </a:solidFill>
            <a:miter lim="800000"/>
            <a:headEnd/>
            <a:tailEnd/>
          </a:ln>
        </p:spPr>
        <p:txBody>
          <a:bodyPr>
            <a:spAutoFit/>
          </a:bodyPr>
          <a:lstStyle/>
          <a:p>
            <a:r>
              <a:rPr lang="en-US" altLang="en-US" sz="1200" dirty="0">
                <a:solidFill>
                  <a:srgbClr val="FF0000"/>
                </a:solidFill>
              </a:rPr>
              <a:t>Don’t forget to sign and date</a:t>
            </a:r>
          </a:p>
        </p:txBody>
      </p:sp>
      <p:sp>
        <p:nvSpPr>
          <p:cNvPr id="8" name="TextBox 4">
            <a:extLst>
              <a:ext uri="{FF2B5EF4-FFF2-40B4-BE49-F238E27FC236}">
                <a16:creationId xmlns:a16="http://schemas.microsoft.com/office/drawing/2014/main" id="{EEE3D133-DD02-47F9-B912-66E25E35F9C2}"/>
              </a:ext>
            </a:extLst>
          </p:cNvPr>
          <p:cNvSpPr txBox="1">
            <a:spLocks noChangeArrowheads="1"/>
          </p:cNvSpPr>
          <p:nvPr/>
        </p:nvSpPr>
        <p:spPr bwMode="auto">
          <a:xfrm>
            <a:off x="863782" y="5369545"/>
            <a:ext cx="503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000" b="1" dirty="0">
                <a:solidFill>
                  <a:srgbClr val="FF0000"/>
                </a:solidFill>
                <a:latin typeface="Lucida Calligraphy" panose="03010101010101010101" pitchFamily="66" charset="0"/>
                <a:ea typeface="Gadugi" panose="020B0502040204020203" pitchFamily="34" charset="0"/>
              </a:rPr>
              <a:t>X</a:t>
            </a:r>
          </a:p>
        </p:txBody>
      </p:sp>
      <p:sp>
        <p:nvSpPr>
          <p:cNvPr id="9" name="Rectangle 6">
            <a:extLst>
              <a:ext uri="{FF2B5EF4-FFF2-40B4-BE49-F238E27FC236}">
                <a16:creationId xmlns:a16="http://schemas.microsoft.com/office/drawing/2014/main" id="{29D41CD1-989E-4567-A79A-694365DF2DB3}"/>
              </a:ext>
            </a:extLst>
          </p:cNvPr>
          <p:cNvSpPr>
            <a:spLocks noChangeArrowheads="1"/>
          </p:cNvSpPr>
          <p:nvPr/>
        </p:nvSpPr>
        <p:spPr bwMode="auto">
          <a:xfrm>
            <a:off x="5835629" y="2591832"/>
            <a:ext cx="5745480" cy="2345123"/>
          </a:xfrm>
          <a:prstGeom prst="rect">
            <a:avLst/>
          </a:prstGeom>
          <a:noFill/>
          <a:ln w="9525">
            <a:noFill/>
            <a:miter lim="800000"/>
            <a:headEnd/>
            <a:tailEnd/>
          </a:ln>
        </p:spPr>
        <p:txBody>
          <a:bodyPr/>
          <a:lstStyle/>
          <a:p>
            <a:pPr marL="457200" indent="-457200" defTabSz="396408">
              <a:buClr>
                <a:srgbClr val="7E3C1B"/>
              </a:buClr>
              <a:buSzPts val="3200"/>
              <a:buFont typeface="Arial" pitchFamily="34" charset="0"/>
              <a:buChar char="•"/>
              <a:defRPr/>
            </a:pPr>
            <a:r>
              <a:rPr lang="en-US" sz="2400" dirty="0">
                <a:solidFill>
                  <a:schemeClr val="bg2">
                    <a:lumMod val="25000"/>
                  </a:schemeClr>
                </a:solidFill>
                <a:latin typeface="Arial" panose="020B0604020202020204" pitchFamily="34" charset="0"/>
                <a:cs typeface="Arial" panose="020B0604020202020204" pitchFamily="34" charset="0"/>
              </a:rPr>
              <a:t>Member’s personal information</a:t>
            </a:r>
          </a:p>
          <a:p>
            <a:pPr marL="171450" indent="-171450" defTabSz="396408">
              <a:buClr>
                <a:srgbClr val="0070C0"/>
              </a:buClr>
              <a:buSzPts val="3200"/>
              <a:buFont typeface="Arial" pitchFamily="34" charset="0"/>
              <a:buChar char="•"/>
              <a:defRPr/>
            </a:pPr>
            <a:endParaRPr lang="en-US" sz="2400" dirty="0">
              <a:solidFill>
                <a:schemeClr val="bg2">
                  <a:lumMod val="25000"/>
                </a:schemeClr>
              </a:solidFill>
              <a:latin typeface="Arial" panose="020B0604020202020204" pitchFamily="34" charset="0"/>
              <a:cs typeface="Arial" panose="020B0604020202020204" pitchFamily="34" charset="0"/>
            </a:endParaRPr>
          </a:p>
          <a:p>
            <a:pPr marL="457200" indent="-457200" defTabSz="396408">
              <a:buClr>
                <a:srgbClr val="7E3C1B"/>
              </a:buClr>
              <a:buSzPts val="3200"/>
              <a:buFont typeface="Arial" pitchFamily="34" charset="0"/>
              <a:buChar char="•"/>
              <a:defRPr/>
            </a:pPr>
            <a:r>
              <a:rPr lang="en-US" sz="2400" dirty="0">
                <a:solidFill>
                  <a:schemeClr val="bg2">
                    <a:lumMod val="25000"/>
                  </a:schemeClr>
                </a:solidFill>
                <a:latin typeface="Arial" panose="020B0604020202020204" pitchFamily="34" charset="0"/>
                <a:cs typeface="Arial" panose="020B0604020202020204" pitchFamily="34" charset="0"/>
              </a:rPr>
              <a:t>Specify the type of request</a:t>
            </a:r>
          </a:p>
          <a:p>
            <a:pPr defTabSz="396408">
              <a:buClr>
                <a:srgbClr val="7E3C1B"/>
              </a:buClr>
              <a:buSzPts val="3200"/>
              <a:defRPr/>
            </a:pPr>
            <a:endParaRPr lang="en-US" sz="2400" dirty="0">
              <a:solidFill>
                <a:schemeClr val="bg2">
                  <a:lumMod val="25000"/>
                </a:schemeClr>
              </a:solidFill>
              <a:latin typeface="Arial" panose="020B0604020202020204" pitchFamily="34" charset="0"/>
              <a:cs typeface="Arial" panose="020B0604020202020204" pitchFamily="34" charset="0"/>
            </a:endParaRPr>
          </a:p>
          <a:p>
            <a:pPr marL="457200" indent="-457200" defTabSz="396408">
              <a:buClr>
                <a:srgbClr val="7E3C1B"/>
              </a:buClr>
              <a:buSzPts val="3200"/>
              <a:buFont typeface="Arial" pitchFamily="34" charset="0"/>
              <a:buChar char="•"/>
              <a:defRPr/>
            </a:pPr>
            <a:r>
              <a:rPr lang="en-US" sz="2400" dirty="0">
                <a:solidFill>
                  <a:schemeClr val="bg2">
                    <a:lumMod val="25000"/>
                  </a:schemeClr>
                </a:solidFill>
                <a:latin typeface="Arial" panose="020B0604020202020204" pitchFamily="34" charset="0"/>
                <a:cs typeface="Arial" panose="020B0604020202020204" pitchFamily="34" charset="0"/>
              </a:rPr>
              <a:t>Member’s signature and date</a:t>
            </a:r>
          </a:p>
          <a:p>
            <a:pPr marL="396408" lvl="1" indent="-139278" algn="r" defTabSz="396408">
              <a:buClr>
                <a:srgbClr val="0070C0"/>
              </a:buClr>
              <a:buSzPct val="100000"/>
              <a:defRPr/>
            </a:pPr>
            <a:endParaRPr lang="en-US" sz="2400" dirty="0">
              <a:solidFill>
                <a:srgbClr val="0070C0"/>
              </a:solidFill>
              <a:latin typeface="Arial" panose="020B0604020202020204" pitchFamily="34" charset="0"/>
              <a:cs typeface="Arial" panose="020B0604020202020204" pitchFamily="34" charset="0"/>
            </a:endParaRPr>
          </a:p>
        </p:txBody>
      </p:sp>
      <p:sp>
        <p:nvSpPr>
          <p:cNvPr id="10" name="Oval 5">
            <a:extLst>
              <a:ext uri="{FF2B5EF4-FFF2-40B4-BE49-F238E27FC236}">
                <a16:creationId xmlns:a16="http://schemas.microsoft.com/office/drawing/2014/main" id="{F39A41A7-A99E-4CEF-BDFB-420D6EB8ABD6}"/>
              </a:ext>
            </a:extLst>
          </p:cNvPr>
          <p:cNvSpPr>
            <a:spLocks noChangeArrowheads="1"/>
          </p:cNvSpPr>
          <p:nvPr/>
        </p:nvSpPr>
        <p:spPr bwMode="auto">
          <a:xfrm>
            <a:off x="2257449" y="2934773"/>
            <a:ext cx="1010099" cy="276999"/>
          </a:xfrm>
          <a:prstGeom prst="ellipse">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lnSpc>
                <a:spcPct val="110000"/>
              </a:lnSpc>
              <a:spcBef>
                <a:spcPct val="20000"/>
              </a:spcBef>
              <a:buFont typeface="Arial" charset="0"/>
              <a:buChar char="•"/>
              <a:defRPr sz="2000">
                <a:solidFill>
                  <a:srgbClr val="404040"/>
                </a:solidFill>
                <a:latin typeface="Arial" charset="0"/>
                <a:ea typeface="MS PGothic" pitchFamily="34" charset="-128"/>
                <a:cs typeface="Arial" charset="0"/>
              </a:defRPr>
            </a:lvl1pPr>
            <a:lvl2pPr marL="417513" indent="-160338" eaLnBrk="0" hangingPunct="0">
              <a:lnSpc>
                <a:spcPct val="110000"/>
              </a:lnSpc>
              <a:spcBef>
                <a:spcPct val="20000"/>
              </a:spcBef>
              <a:buFont typeface="Arial" charset="0"/>
              <a:buChar char="–"/>
              <a:defRPr>
                <a:solidFill>
                  <a:srgbClr val="404040"/>
                </a:solidFill>
                <a:latin typeface="Arial" charset="0"/>
                <a:ea typeface="MS PGothic" pitchFamily="34" charset="-128"/>
                <a:cs typeface="Arial" charset="0"/>
              </a:defRPr>
            </a:lvl2pPr>
            <a:lvl3pPr marL="641350" indent="-127000" eaLnBrk="0" hangingPunct="0">
              <a:lnSpc>
                <a:spcPct val="110000"/>
              </a:lnSpc>
              <a:spcBef>
                <a:spcPct val="20000"/>
              </a:spcBef>
              <a:buFont typeface="Arial" charset="0"/>
              <a:buChar char="•"/>
              <a:defRPr sz="1600">
                <a:solidFill>
                  <a:srgbClr val="404040"/>
                </a:solidFill>
                <a:latin typeface="Arial" charset="0"/>
                <a:ea typeface="MS PGothic" pitchFamily="34" charset="-128"/>
                <a:cs typeface="Arial" charset="0"/>
              </a:defRPr>
            </a:lvl3pPr>
            <a:lvl4pPr marL="898525" indent="-127000" eaLnBrk="0" hangingPunct="0">
              <a:lnSpc>
                <a:spcPct val="110000"/>
              </a:lnSpc>
              <a:spcBef>
                <a:spcPct val="20000"/>
              </a:spcBef>
              <a:buFont typeface="Arial" charset="0"/>
              <a:buChar char="–"/>
              <a:defRPr sz="1300">
                <a:solidFill>
                  <a:srgbClr val="404040"/>
                </a:solidFill>
                <a:latin typeface="Arial" charset="0"/>
                <a:ea typeface="MS PGothic" pitchFamily="34" charset="-128"/>
                <a:cs typeface="Arial" charset="0"/>
              </a:defRPr>
            </a:lvl4pPr>
            <a:lvl5pPr marL="1155700" indent="-127000" eaLnBrk="0" hangingPunct="0">
              <a:lnSpc>
                <a:spcPct val="110000"/>
              </a:lnSpc>
              <a:spcBef>
                <a:spcPct val="20000"/>
              </a:spcBef>
              <a:buFont typeface="Arial" charset="0"/>
              <a:buChar char="»"/>
              <a:defRPr sz="1300">
                <a:solidFill>
                  <a:srgbClr val="404040"/>
                </a:solidFill>
                <a:latin typeface="Arial" charset="0"/>
                <a:ea typeface="MS PGothic" pitchFamily="34" charset="-128"/>
                <a:cs typeface="Arial" charset="0"/>
              </a:defRPr>
            </a:lvl5pPr>
            <a:lvl6pPr marL="1612900" indent="-127000" eaLnBrk="0" fontAlgn="base" hangingPunct="0">
              <a:lnSpc>
                <a:spcPct val="110000"/>
              </a:lnSpc>
              <a:spcBef>
                <a:spcPct val="20000"/>
              </a:spcBef>
              <a:spcAft>
                <a:spcPct val="0"/>
              </a:spcAft>
              <a:buFont typeface="Arial" charset="0"/>
              <a:buChar char="»"/>
              <a:defRPr sz="1300">
                <a:solidFill>
                  <a:srgbClr val="404040"/>
                </a:solidFill>
                <a:latin typeface="Arial" charset="0"/>
                <a:ea typeface="MS PGothic" pitchFamily="34" charset="-128"/>
                <a:cs typeface="Arial" charset="0"/>
              </a:defRPr>
            </a:lvl6pPr>
            <a:lvl7pPr marL="2070100" indent="-127000" eaLnBrk="0" fontAlgn="base" hangingPunct="0">
              <a:lnSpc>
                <a:spcPct val="110000"/>
              </a:lnSpc>
              <a:spcBef>
                <a:spcPct val="20000"/>
              </a:spcBef>
              <a:spcAft>
                <a:spcPct val="0"/>
              </a:spcAft>
              <a:buFont typeface="Arial" charset="0"/>
              <a:buChar char="»"/>
              <a:defRPr sz="1300">
                <a:solidFill>
                  <a:srgbClr val="404040"/>
                </a:solidFill>
                <a:latin typeface="Arial" charset="0"/>
                <a:ea typeface="MS PGothic" pitchFamily="34" charset="-128"/>
                <a:cs typeface="Arial" charset="0"/>
              </a:defRPr>
            </a:lvl7pPr>
            <a:lvl8pPr marL="2527300" indent="-127000" eaLnBrk="0" fontAlgn="base" hangingPunct="0">
              <a:lnSpc>
                <a:spcPct val="110000"/>
              </a:lnSpc>
              <a:spcBef>
                <a:spcPct val="20000"/>
              </a:spcBef>
              <a:spcAft>
                <a:spcPct val="0"/>
              </a:spcAft>
              <a:buFont typeface="Arial" charset="0"/>
              <a:buChar char="»"/>
              <a:defRPr sz="1300">
                <a:solidFill>
                  <a:srgbClr val="404040"/>
                </a:solidFill>
                <a:latin typeface="Arial" charset="0"/>
                <a:ea typeface="MS PGothic" pitchFamily="34" charset="-128"/>
                <a:cs typeface="Arial" charset="0"/>
              </a:defRPr>
            </a:lvl8pPr>
            <a:lvl9pPr marL="2984500" indent="-127000" eaLnBrk="0" fontAlgn="base" hangingPunct="0">
              <a:lnSpc>
                <a:spcPct val="110000"/>
              </a:lnSpc>
              <a:spcBef>
                <a:spcPct val="20000"/>
              </a:spcBef>
              <a:spcAft>
                <a:spcPct val="0"/>
              </a:spcAft>
              <a:buFont typeface="Arial" charset="0"/>
              <a:buChar char="»"/>
              <a:defRPr sz="1300">
                <a:solidFill>
                  <a:srgbClr val="404040"/>
                </a:solidFill>
                <a:latin typeface="Arial" charset="0"/>
                <a:ea typeface="MS PGothic" pitchFamily="34" charset="-128"/>
                <a:cs typeface="Arial" charset="0"/>
              </a:defRPr>
            </a:lvl9pPr>
          </a:lstStyle>
          <a:p>
            <a:pPr defTabSz="914400" eaLnBrk="1" hangingPunct="1">
              <a:lnSpc>
                <a:spcPct val="100000"/>
              </a:lnSpc>
              <a:spcBef>
                <a:spcPct val="0"/>
              </a:spcBef>
              <a:buFontTx/>
              <a:buNone/>
            </a:pPr>
            <a:endParaRPr lang="en-US" altLang="en-US" sz="1800" b="1">
              <a:solidFill>
                <a:schemeClr val="tx1"/>
              </a:solidFill>
            </a:endParaRPr>
          </a:p>
        </p:txBody>
      </p:sp>
      <p:sp>
        <p:nvSpPr>
          <p:cNvPr id="11" name="Oval 5">
            <a:extLst>
              <a:ext uri="{FF2B5EF4-FFF2-40B4-BE49-F238E27FC236}">
                <a16:creationId xmlns:a16="http://schemas.microsoft.com/office/drawing/2014/main" id="{BD4C21C3-5121-4FA3-8F77-C112C0BB9A41}"/>
              </a:ext>
            </a:extLst>
          </p:cNvPr>
          <p:cNvSpPr>
            <a:spLocks noChangeArrowheads="1"/>
          </p:cNvSpPr>
          <p:nvPr/>
        </p:nvSpPr>
        <p:spPr bwMode="auto">
          <a:xfrm>
            <a:off x="2238399" y="4158662"/>
            <a:ext cx="1010099" cy="276999"/>
          </a:xfrm>
          <a:prstGeom prst="ellipse">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lnSpc>
                <a:spcPct val="110000"/>
              </a:lnSpc>
              <a:spcBef>
                <a:spcPct val="20000"/>
              </a:spcBef>
              <a:buFont typeface="Arial" charset="0"/>
              <a:buChar char="•"/>
              <a:defRPr sz="2000">
                <a:solidFill>
                  <a:srgbClr val="404040"/>
                </a:solidFill>
                <a:latin typeface="Arial" charset="0"/>
                <a:ea typeface="MS PGothic" pitchFamily="34" charset="-128"/>
                <a:cs typeface="Arial" charset="0"/>
              </a:defRPr>
            </a:lvl1pPr>
            <a:lvl2pPr marL="417513" indent="-160338" eaLnBrk="0" hangingPunct="0">
              <a:lnSpc>
                <a:spcPct val="110000"/>
              </a:lnSpc>
              <a:spcBef>
                <a:spcPct val="20000"/>
              </a:spcBef>
              <a:buFont typeface="Arial" charset="0"/>
              <a:buChar char="–"/>
              <a:defRPr>
                <a:solidFill>
                  <a:srgbClr val="404040"/>
                </a:solidFill>
                <a:latin typeface="Arial" charset="0"/>
                <a:ea typeface="MS PGothic" pitchFamily="34" charset="-128"/>
                <a:cs typeface="Arial" charset="0"/>
              </a:defRPr>
            </a:lvl2pPr>
            <a:lvl3pPr marL="641350" indent="-127000" eaLnBrk="0" hangingPunct="0">
              <a:lnSpc>
                <a:spcPct val="110000"/>
              </a:lnSpc>
              <a:spcBef>
                <a:spcPct val="20000"/>
              </a:spcBef>
              <a:buFont typeface="Arial" charset="0"/>
              <a:buChar char="•"/>
              <a:defRPr sz="1600">
                <a:solidFill>
                  <a:srgbClr val="404040"/>
                </a:solidFill>
                <a:latin typeface="Arial" charset="0"/>
                <a:ea typeface="MS PGothic" pitchFamily="34" charset="-128"/>
                <a:cs typeface="Arial" charset="0"/>
              </a:defRPr>
            </a:lvl3pPr>
            <a:lvl4pPr marL="898525" indent="-127000" eaLnBrk="0" hangingPunct="0">
              <a:lnSpc>
                <a:spcPct val="110000"/>
              </a:lnSpc>
              <a:spcBef>
                <a:spcPct val="20000"/>
              </a:spcBef>
              <a:buFont typeface="Arial" charset="0"/>
              <a:buChar char="–"/>
              <a:defRPr sz="1300">
                <a:solidFill>
                  <a:srgbClr val="404040"/>
                </a:solidFill>
                <a:latin typeface="Arial" charset="0"/>
                <a:ea typeface="MS PGothic" pitchFamily="34" charset="-128"/>
                <a:cs typeface="Arial" charset="0"/>
              </a:defRPr>
            </a:lvl4pPr>
            <a:lvl5pPr marL="1155700" indent="-127000" eaLnBrk="0" hangingPunct="0">
              <a:lnSpc>
                <a:spcPct val="110000"/>
              </a:lnSpc>
              <a:spcBef>
                <a:spcPct val="20000"/>
              </a:spcBef>
              <a:buFont typeface="Arial" charset="0"/>
              <a:buChar char="»"/>
              <a:defRPr sz="1300">
                <a:solidFill>
                  <a:srgbClr val="404040"/>
                </a:solidFill>
                <a:latin typeface="Arial" charset="0"/>
                <a:ea typeface="MS PGothic" pitchFamily="34" charset="-128"/>
                <a:cs typeface="Arial" charset="0"/>
              </a:defRPr>
            </a:lvl5pPr>
            <a:lvl6pPr marL="1612900" indent="-127000" eaLnBrk="0" fontAlgn="base" hangingPunct="0">
              <a:lnSpc>
                <a:spcPct val="110000"/>
              </a:lnSpc>
              <a:spcBef>
                <a:spcPct val="20000"/>
              </a:spcBef>
              <a:spcAft>
                <a:spcPct val="0"/>
              </a:spcAft>
              <a:buFont typeface="Arial" charset="0"/>
              <a:buChar char="»"/>
              <a:defRPr sz="1300">
                <a:solidFill>
                  <a:srgbClr val="404040"/>
                </a:solidFill>
                <a:latin typeface="Arial" charset="0"/>
                <a:ea typeface="MS PGothic" pitchFamily="34" charset="-128"/>
                <a:cs typeface="Arial" charset="0"/>
              </a:defRPr>
            </a:lvl6pPr>
            <a:lvl7pPr marL="2070100" indent="-127000" eaLnBrk="0" fontAlgn="base" hangingPunct="0">
              <a:lnSpc>
                <a:spcPct val="110000"/>
              </a:lnSpc>
              <a:spcBef>
                <a:spcPct val="20000"/>
              </a:spcBef>
              <a:spcAft>
                <a:spcPct val="0"/>
              </a:spcAft>
              <a:buFont typeface="Arial" charset="0"/>
              <a:buChar char="»"/>
              <a:defRPr sz="1300">
                <a:solidFill>
                  <a:srgbClr val="404040"/>
                </a:solidFill>
                <a:latin typeface="Arial" charset="0"/>
                <a:ea typeface="MS PGothic" pitchFamily="34" charset="-128"/>
                <a:cs typeface="Arial" charset="0"/>
              </a:defRPr>
            </a:lvl7pPr>
            <a:lvl8pPr marL="2527300" indent="-127000" eaLnBrk="0" fontAlgn="base" hangingPunct="0">
              <a:lnSpc>
                <a:spcPct val="110000"/>
              </a:lnSpc>
              <a:spcBef>
                <a:spcPct val="20000"/>
              </a:spcBef>
              <a:spcAft>
                <a:spcPct val="0"/>
              </a:spcAft>
              <a:buFont typeface="Arial" charset="0"/>
              <a:buChar char="»"/>
              <a:defRPr sz="1300">
                <a:solidFill>
                  <a:srgbClr val="404040"/>
                </a:solidFill>
                <a:latin typeface="Arial" charset="0"/>
                <a:ea typeface="MS PGothic" pitchFamily="34" charset="-128"/>
                <a:cs typeface="Arial" charset="0"/>
              </a:defRPr>
            </a:lvl8pPr>
            <a:lvl9pPr marL="2984500" indent="-127000" eaLnBrk="0" fontAlgn="base" hangingPunct="0">
              <a:lnSpc>
                <a:spcPct val="110000"/>
              </a:lnSpc>
              <a:spcBef>
                <a:spcPct val="20000"/>
              </a:spcBef>
              <a:spcAft>
                <a:spcPct val="0"/>
              </a:spcAft>
              <a:buFont typeface="Arial" charset="0"/>
              <a:buChar char="»"/>
              <a:defRPr sz="1300">
                <a:solidFill>
                  <a:srgbClr val="404040"/>
                </a:solidFill>
                <a:latin typeface="Arial" charset="0"/>
                <a:ea typeface="MS PGothic" pitchFamily="34" charset="-128"/>
                <a:cs typeface="Arial" charset="0"/>
              </a:defRPr>
            </a:lvl9pPr>
          </a:lstStyle>
          <a:p>
            <a:pPr defTabSz="914400" eaLnBrk="1" hangingPunct="1">
              <a:lnSpc>
                <a:spcPct val="100000"/>
              </a:lnSpc>
              <a:spcBef>
                <a:spcPct val="0"/>
              </a:spcBef>
              <a:buFontTx/>
              <a:buNone/>
            </a:pPr>
            <a:endParaRPr lang="en-US" altLang="en-US" sz="1800" b="1" dirty="0">
              <a:solidFill>
                <a:schemeClr val="tx1"/>
              </a:solidFill>
            </a:endParaRPr>
          </a:p>
        </p:txBody>
      </p:sp>
      <p:pic>
        <p:nvPicPr>
          <p:cNvPr id="12" name="Graphic 11" descr="Document">
            <a:extLst>
              <a:ext uri="{FF2B5EF4-FFF2-40B4-BE49-F238E27FC236}">
                <a16:creationId xmlns:a16="http://schemas.microsoft.com/office/drawing/2014/main" id="{29486114-D7E3-4540-BDA4-378A01C2C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85611" y="1465886"/>
            <a:ext cx="763776" cy="763776"/>
          </a:xfrm>
          <a:prstGeom prst="rect">
            <a:avLst/>
          </a:prstGeom>
        </p:spPr>
      </p:pic>
    </p:spTree>
    <p:custDataLst>
      <p:tags r:id="rId1"/>
    </p:custDataLst>
    <p:extLst>
      <p:ext uri="{BB962C8B-B14F-4D97-AF65-F5344CB8AC3E}">
        <p14:creationId xmlns:p14="http://schemas.microsoft.com/office/powerpoint/2010/main" val="26313324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Graphical user interface, application, Word&#10;&#10;Description automatically generated">
            <a:extLst>
              <a:ext uri="{FF2B5EF4-FFF2-40B4-BE49-F238E27FC236}">
                <a16:creationId xmlns:a16="http://schemas.microsoft.com/office/drawing/2014/main" id="{72E78803-154E-4EB8-9BE5-ECFD9DE083E8}"/>
              </a:ext>
            </a:extLst>
          </p:cNvPr>
          <p:cNvPicPr>
            <a:picLocks noChangeAspect="1"/>
          </p:cNvPicPr>
          <p:nvPr/>
        </p:nvPicPr>
        <p:blipFill>
          <a:blip r:embed="rId4"/>
          <a:stretch>
            <a:fillRect/>
          </a:stretch>
        </p:blipFill>
        <p:spPr>
          <a:xfrm>
            <a:off x="673827" y="1353073"/>
            <a:ext cx="4036193" cy="5291831"/>
          </a:xfrm>
          <a:prstGeom prst="rect">
            <a:avLst/>
          </a:prstGeom>
        </p:spPr>
      </p:pic>
      <p:sp>
        <p:nvSpPr>
          <p:cNvPr id="4" name="Title 19">
            <a:extLst>
              <a:ext uri="{FF2B5EF4-FFF2-40B4-BE49-F238E27FC236}">
                <a16:creationId xmlns:a16="http://schemas.microsoft.com/office/drawing/2014/main" id="{08D5AB3C-A1E7-4786-9DFE-0724745162EB}"/>
              </a:ext>
            </a:extLst>
          </p:cNvPr>
          <p:cNvSpPr txBox="1">
            <a:spLocks/>
          </p:cNvSpPr>
          <p:nvPr/>
        </p:nvSpPr>
        <p:spPr>
          <a:xfrm>
            <a:off x="952500" y="457200"/>
            <a:ext cx="9766258" cy="618631"/>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rgbClr val="70330A"/>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Cash Balance Employment Certification</a:t>
            </a:r>
          </a:p>
        </p:txBody>
      </p:sp>
      <p:sp>
        <p:nvSpPr>
          <p:cNvPr id="6" name="Rectangle 5">
            <a:extLst>
              <a:ext uri="{FF2B5EF4-FFF2-40B4-BE49-F238E27FC236}">
                <a16:creationId xmlns:a16="http://schemas.microsoft.com/office/drawing/2014/main" id="{2615A2FC-2C9A-4573-BA77-BA8639C728F4}"/>
              </a:ext>
            </a:extLst>
          </p:cNvPr>
          <p:cNvSpPr/>
          <p:nvPr/>
        </p:nvSpPr>
        <p:spPr>
          <a:xfrm>
            <a:off x="4834029" y="1385675"/>
            <a:ext cx="7007451" cy="907819"/>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i="0" dirty="0">
                <a:solidFill>
                  <a:srgbClr val="7E3C1B"/>
                </a:solidFill>
                <a:latin typeface="Arial" panose="020B0604020202020204" pitchFamily="34" charset="0"/>
                <a:cs typeface="Arial" panose="020B0604020202020204" pitchFamily="34" charset="0"/>
              </a:rPr>
              <a:t>          </a:t>
            </a:r>
            <a:r>
              <a:rPr lang="en-US" sz="2400" b="1" i="0" dirty="0">
                <a:solidFill>
                  <a:srgbClr val="7E3C1B"/>
                </a:solidFill>
                <a:latin typeface="Arial" panose="020B0604020202020204" pitchFamily="34" charset="0"/>
                <a:cs typeface="Arial" panose="020B0604020202020204" pitchFamily="34" charset="0"/>
              </a:rPr>
              <a:t>Cash Balance Employment Certification</a:t>
            </a:r>
            <a:endParaRPr lang="en-US" sz="2400" b="1" dirty="0">
              <a:solidFill>
                <a:srgbClr val="7E3C1B"/>
              </a:solidFill>
              <a:latin typeface="Arial" panose="020B0604020202020204" pitchFamily="34" charset="0"/>
              <a:cs typeface="Arial" panose="020B0604020202020204" pitchFamily="34" charset="0"/>
            </a:endParaRPr>
          </a:p>
        </p:txBody>
      </p:sp>
      <p:sp>
        <p:nvSpPr>
          <p:cNvPr id="5" name="Rectangle 6">
            <a:extLst>
              <a:ext uri="{FF2B5EF4-FFF2-40B4-BE49-F238E27FC236}">
                <a16:creationId xmlns:a16="http://schemas.microsoft.com/office/drawing/2014/main" id="{7A59597F-6453-403B-B74B-E3CA88E94AF5}"/>
              </a:ext>
            </a:extLst>
          </p:cNvPr>
          <p:cNvSpPr>
            <a:spLocks noChangeArrowheads="1"/>
          </p:cNvSpPr>
          <p:nvPr/>
        </p:nvSpPr>
        <p:spPr bwMode="auto">
          <a:xfrm>
            <a:off x="5385719" y="2230973"/>
            <a:ext cx="6096000" cy="4564284"/>
          </a:xfrm>
          <a:prstGeom prst="rect">
            <a:avLst/>
          </a:prstGeom>
          <a:noFill/>
          <a:ln w="9525">
            <a:noFill/>
            <a:miter lim="800000"/>
            <a:headEnd/>
            <a:tailEnd/>
          </a:ln>
        </p:spPr>
        <p:txBody>
          <a:bodyPr/>
          <a:lstStyle/>
          <a:p>
            <a:pPr marL="457200" indent="-457200" defTabSz="396408">
              <a:lnSpc>
                <a:spcPct val="150000"/>
              </a:lnSpc>
              <a:buClr>
                <a:srgbClr val="7E3C1B"/>
              </a:buClr>
              <a:buSzPts val="3200"/>
              <a:buFont typeface="Arial" pitchFamily="34" charset="0"/>
              <a:buChar char="•"/>
              <a:defRPr/>
            </a:pPr>
            <a:r>
              <a:rPr lang="en-US" sz="2400" dirty="0">
                <a:solidFill>
                  <a:schemeClr val="bg2">
                    <a:lumMod val="25000"/>
                  </a:schemeClr>
                </a:solidFill>
                <a:latin typeface="Arial" panose="020B0604020202020204" pitchFamily="34" charset="0"/>
                <a:cs typeface="Arial" panose="020B0604020202020204" pitchFamily="34" charset="0"/>
              </a:rPr>
              <a:t>Separate form for each Cash Balance employer</a:t>
            </a:r>
          </a:p>
          <a:p>
            <a:pPr marL="457200" indent="-457200" defTabSz="396408">
              <a:lnSpc>
                <a:spcPct val="150000"/>
              </a:lnSpc>
              <a:buClr>
                <a:srgbClr val="7E3C1B"/>
              </a:buClr>
              <a:buSzPts val="3200"/>
              <a:buFont typeface="Arial" pitchFamily="34" charset="0"/>
              <a:buChar char="•"/>
              <a:defRPr/>
            </a:pPr>
            <a:r>
              <a:rPr lang="en-US" sz="2400" dirty="0">
                <a:solidFill>
                  <a:schemeClr val="bg2">
                    <a:lumMod val="25000"/>
                  </a:schemeClr>
                </a:solidFill>
                <a:latin typeface="Arial" panose="020B0604020202020204" pitchFamily="34" charset="0"/>
                <a:cs typeface="Arial" panose="020B0604020202020204" pitchFamily="34" charset="0"/>
              </a:rPr>
              <a:t>Member: Part A, B &amp; D</a:t>
            </a:r>
          </a:p>
          <a:p>
            <a:pPr marL="914400" lvl="1" indent="-457200" defTabSz="396408">
              <a:lnSpc>
                <a:spcPct val="150000"/>
              </a:lnSpc>
              <a:buClr>
                <a:srgbClr val="7E3C1B"/>
              </a:buClr>
              <a:buSzPts val="3200"/>
              <a:buFont typeface="Arial" pitchFamily="34" charset="0"/>
              <a:buChar char="•"/>
              <a:defRPr/>
            </a:pPr>
            <a:r>
              <a:rPr lang="en-US" sz="2400" dirty="0">
                <a:solidFill>
                  <a:schemeClr val="bg2">
                    <a:lumMod val="25000"/>
                  </a:schemeClr>
                </a:solidFill>
                <a:latin typeface="Arial" panose="020B0604020202020204" pitchFamily="34" charset="0"/>
                <a:cs typeface="Arial" panose="020B0604020202020204" pitchFamily="34" charset="0"/>
              </a:rPr>
              <a:t>Member’s personal information</a:t>
            </a:r>
          </a:p>
          <a:p>
            <a:pPr marL="914400" lvl="1" indent="-457200" defTabSz="396408">
              <a:lnSpc>
                <a:spcPct val="150000"/>
              </a:lnSpc>
              <a:buClr>
                <a:srgbClr val="7E3C1B"/>
              </a:buClr>
              <a:buSzPts val="3200"/>
              <a:buFont typeface="Arial" pitchFamily="34" charset="0"/>
              <a:buChar char="•"/>
              <a:defRPr/>
            </a:pPr>
            <a:r>
              <a:rPr lang="en-US" sz="2400" dirty="0">
                <a:solidFill>
                  <a:schemeClr val="bg2">
                    <a:lumMod val="25000"/>
                  </a:schemeClr>
                </a:solidFill>
                <a:latin typeface="Arial" panose="020B0604020202020204" pitchFamily="34" charset="0"/>
                <a:cs typeface="Arial" panose="020B0604020202020204" pitchFamily="34" charset="0"/>
              </a:rPr>
              <a:t>Prior Cash Balance Program service</a:t>
            </a:r>
          </a:p>
          <a:p>
            <a:pPr marL="914400" lvl="1" indent="-457200" defTabSz="396408">
              <a:lnSpc>
                <a:spcPct val="150000"/>
              </a:lnSpc>
              <a:buClr>
                <a:srgbClr val="7E3C1B"/>
              </a:buClr>
              <a:buSzPts val="3200"/>
              <a:buFont typeface="Arial" pitchFamily="34" charset="0"/>
              <a:buChar char="•"/>
              <a:defRPr/>
            </a:pPr>
            <a:r>
              <a:rPr lang="en-US" sz="2400" dirty="0">
                <a:solidFill>
                  <a:schemeClr val="bg2">
                    <a:lumMod val="25000"/>
                  </a:schemeClr>
                </a:solidFill>
                <a:latin typeface="Arial" panose="020B0604020202020204" pitchFamily="34" charset="0"/>
                <a:cs typeface="Arial" panose="020B0604020202020204" pitchFamily="34" charset="0"/>
              </a:rPr>
              <a:t>Member’s signature and date</a:t>
            </a:r>
          </a:p>
          <a:p>
            <a:pPr marL="457200" indent="-457200" defTabSz="396408">
              <a:lnSpc>
                <a:spcPct val="150000"/>
              </a:lnSpc>
              <a:buClr>
                <a:srgbClr val="7E3C1B"/>
              </a:buClr>
              <a:buSzPts val="3200"/>
              <a:buFont typeface="Arial" pitchFamily="34" charset="0"/>
              <a:buChar char="•"/>
              <a:defRPr/>
            </a:pPr>
            <a:r>
              <a:rPr lang="en-US" sz="2400" dirty="0">
                <a:solidFill>
                  <a:schemeClr val="bg2">
                    <a:lumMod val="25000"/>
                  </a:schemeClr>
                </a:solidFill>
                <a:latin typeface="Arial" panose="020B0604020202020204" pitchFamily="34" charset="0"/>
                <a:cs typeface="Arial" panose="020B0604020202020204" pitchFamily="34" charset="0"/>
              </a:rPr>
              <a:t>Employer: Part C</a:t>
            </a:r>
          </a:p>
          <a:p>
            <a:pPr marL="914400" lvl="1" indent="-457200" defTabSz="396408">
              <a:lnSpc>
                <a:spcPct val="150000"/>
              </a:lnSpc>
              <a:buClr>
                <a:srgbClr val="7E3C1B"/>
              </a:buClr>
              <a:buSzPts val="3200"/>
              <a:buFont typeface="Arial" pitchFamily="34" charset="0"/>
              <a:buChar char="•"/>
              <a:defRPr/>
            </a:pPr>
            <a:r>
              <a:rPr lang="en-US" sz="2400" dirty="0">
                <a:solidFill>
                  <a:schemeClr val="bg2">
                    <a:lumMod val="25000"/>
                  </a:schemeClr>
                </a:solidFill>
                <a:latin typeface="Arial" panose="020B0604020202020204" pitchFamily="34" charset="0"/>
                <a:cs typeface="Arial" panose="020B0604020202020204" pitchFamily="34" charset="0"/>
              </a:rPr>
              <a:t>Employment verification</a:t>
            </a:r>
          </a:p>
          <a:p>
            <a:pPr marL="396408" lvl="1" indent="-139278" algn="r" defTabSz="396408">
              <a:buClr>
                <a:srgbClr val="0070C0"/>
              </a:buClr>
              <a:buSzPct val="100000"/>
              <a:defRPr/>
            </a:pPr>
            <a:endParaRPr lang="en-US" sz="2400" dirty="0">
              <a:solidFill>
                <a:srgbClr val="0070C0"/>
              </a:solidFill>
              <a:latin typeface="Arial" panose="020B0604020202020204" pitchFamily="34" charset="0"/>
              <a:cs typeface="Arial" panose="020B0604020202020204" pitchFamily="34" charset="0"/>
            </a:endParaRPr>
          </a:p>
        </p:txBody>
      </p:sp>
      <p:sp>
        <p:nvSpPr>
          <p:cNvPr id="7" name="Oval 5">
            <a:extLst>
              <a:ext uri="{FF2B5EF4-FFF2-40B4-BE49-F238E27FC236}">
                <a16:creationId xmlns:a16="http://schemas.microsoft.com/office/drawing/2014/main" id="{BD3BDAAF-5E1D-4435-89F3-03002D881BE2}"/>
              </a:ext>
            </a:extLst>
          </p:cNvPr>
          <p:cNvSpPr>
            <a:spLocks noChangeArrowheads="1"/>
          </p:cNvSpPr>
          <p:nvPr/>
        </p:nvSpPr>
        <p:spPr bwMode="auto">
          <a:xfrm>
            <a:off x="2186872" y="2362200"/>
            <a:ext cx="1010099" cy="279442"/>
          </a:xfrm>
          <a:prstGeom prst="ellipse">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lnSpc>
                <a:spcPct val="110000"/>
              </a:lnSpc>
              <a:spcBef>
                <a:spcPct val="20000"/>
              </a:spcBef>
              <a:buFont typeface="Arial" charset="0"/>
              <a:buChar char="•"/>
              <a:defRPr sz="2000">
                <a:solidFill>
                  <a:srgbClr val="404040"/>
                </a:solidFill>
                <a:latin typeface="Arial" charset="0"/>
                <a:ea typeface="MS PGothic" pitchFamily="34" charset="-128"/>
                <a:cs typeface="Arial" charset="0"/>
              </a:defRPr>
            </a:lvl1pPr>
            <a:lvl2pPr marL="417513" indent="-160338" eaLnBrk="0" hangingPunct="0">
              <a:lnSpc>
                <a:spcPct val="110000"/>
              </a:lnSpc>
              <a:spcBef>
                <a:spcPct val="20000"/>
              </a:spcBef>
              <a:buFont typeface="Arial" charset="0"/>
              <a:buChar char="–"/>
              <a:defRPr>
                <a:solidFill>
                  <a:srgbClr val="404040"/>
                </a:solidFill>
                <a:latin typeface="Arial" charset="0"/>
                <a:ea typeface="MS PGothic" pitchFamily="34" charset="-128"/>
                <a:cs typeface="Arial" charset="0"/>
              </a:defRPr>
            </a:lvl2pPr>
            <a:lvl3pPr marL="641350" indent="-127000" eaLnBrk="0" hangingPunct="0">
              <a:lnSpc>
                <a:spcPct val="110000"/>
              </a:lnSpc>
              <a:spcBef>
                <a:spcPct val="20000"/>
              </a:spcBef>
              <a:buFont typeface="Arial" charset="0"/>
              <a:buChar char="•"/>
              <a:defRPr sz="1600">
                <a:solidFill>
                  <a:srgbClr val="404040"/>
                </a:solidFill>
                <a:latin typeface="Arial" charset="0"/>
                <a:ea typeface="MS PGothic" pitchFamily="34" charset="-128"/>
                <a:cs typeface="Arial" charset="0"/>
              </a:defRPr>
            </a:lvl3pPr>
            <a:lvl4pPr marL="898525" indent="-127000" eaLnBrk="0" hangingPunct="0">
              <a:lnSpc>
                <a:spcPct val="110000"/>
              </a:lnSpc>
              <a:spcBef>
                <a:spcPct val="20000"/>
              </a:spcBef>
              <a:buFont typeface="Arial" charset="0"/>
              <a:buChar char="–"/>
              <a:defRPr sz="1300">
                <a:solidFill>
                  <a:srgbClr val="404040"/>
                </a:solidFill>
                <a:latin typeface="Arial" charset="0"/>
                <a:ea typeface="MS PGothic" pitchFamily="34" charset="-128"/>
                <a:cs typeface="Arial" charset="0"/>
              </a:defRPr>
            </a:lvl4pPr>
            <a:lvl5pPr marL="1155700" indent="-127000" eaLnBrk="0" hangingPunct="0">
              <a:lnSpc>
                <a:spcPct val="110000"/>
              </a:lnSpc>
              <a:spcBef>
                <a:spcPct val="20000"/>
              </a:spcBef>
              <a:buFont typeface="Arial" charset="0"/>
              <a:buChar char="»"/>
              <a:defRPr sz="1300">
                <a:solidFill>
                  <a:srgbClr val="404040"/>
                </a:solidFill>
                <a:latin typeface="Arial" charset="0"/>
                <a:ea typeface="MS PGothic" pitchFamily="34" charset="-128"/>
                <a:cs typeface="Arial" charset="0"/>
              </a:defRPr>
            </a:lvl5pPr>
            <a:lvl6pPr marL="1612900" indent="-127000" eaLnBrk="0" fontAlgn="base" hangingPunct="0">
              <a:lnSpc>
                <a:spcPct val="110000"/>
              </a:lnSpc>
              <a:spcBef>
                <a:spcPct val="20000"/>
              </a:spcBef>
              <a:spcAft>
                <a:spcPct val="0"/>
              </a:spcAft>
              <a:buFont typeface="Arial" charset="0"/>
              <a:buChar char="»"/>
              <a:defRPr sz="1300">
                <a:solidFill>
                  <a:srgbClr val="404040"/>
                </a:solidFill>
                <a:latin typeface="Arial" charset="0"/>
                <a:ea typeface="MS PGothic" pitchFamily="34" charset="-128"/>
                <a:cs typeface="Arial" charset="0"/>
              </a:defRPr>
            </a:lvl6pPr>
            <a:lvl7pPr marL="2070100" indent="-127000" eaLnBrk="0" fontAlgn="base" hangingPunct="0">
              <a:lnSpc>
                <a:spcPct val="110000"/>
              </a:lnSpc>
              <a:spcBef>
                <a:spcPct val="20000"/>
              </a:spcBef>
              <a:spcAft>
                <a:spcPct val="0"/>
              </a:spcAft>
              <a:buFont typeface="Arial" charset="0"/>
              <a:buChar char="»"/>
              <a:defRPr sz="1300">
                <a:solidFill>
                  <a:srgbClr val="404040"/>
                </a:solidFill>
                <a:latin typeface="Arial" charset="0"/>
                <a:ea typeface="MS PGothic" pitchFamily="34" charset="-128"/>
                <a:cs typeface="Arial" charset="0"/>
              </a:defRPr>
            </a:lvl7pPr>
            <a:lvl8pPr marL="2527300" indent="-127000" eaLnBrk="0" fontAlgn="base" hangingPunct="0">
              <a:lnSpc>
                <a:spcPct val="110000"/>
              </a:lnSpc>
              <a:spcBef>
                <a:spcPct val="20000"/>
              </a:spcBef>
              <a:spcAft>
                <a:spcPct val="0"/>
              </a:spcAft>
              <a:buFont typeface="Arial" charset="0"/>
              <a:buChar char="»"/>
              <a:defRPr sz="1300">
                <a:solidFill>
                  <a:srgbClr val="404040"/>
                </a:solidFill>
                <a:latin typeface="Arial" charset="0"/>
                <a:ea typeface="MS PGothic" pitchFamily="34" charset="-128"/>
                <a:cs typeface="Arial" charset="0"/>
              </a:defRPr>
            </a:lvl8pPr>
            <a:lvl9pPr marL="2984500" indent="-127000" eaLnBrk="0" fontAlgn="base" hangingPunct="0">
              <a:lnSpc>
                <a:spcPct val="110000"/>
              </a:lnSpc>
              <a:spcBef>
                <a:spcPct val="20000"/>
              </a:spcBef>
              <a:spcAft>
                <a:spcPct val="0"/>
              </a:spcAft>
              <a:buFont typeface="Arial" charset="0"/>
              <a:buChar char="»"/>
              <a:defRPr sz="1300">
                <a:solidFill>
                  <a:srgbClr val="404040"/>
                </a:solidFill>
                <a:latin typeface="Arial" charset="0"/>
                <a:ea typeface="MS PGothic" pitchFamily="34" charset="-128"/>
                <a:cs typeface="Arial" charset="0"/>
              </a:defRPr>
            </a:lvl9pPr>
          </a:lstStyle>
          <a:p>
            <a:pPr defTabSz="914400" eaLnBrk="1" hangingPunct="1">
              <a:lnSpc>
                <a:spcPct val="100000"/>
              </a:lnSpc>
              <a:spcBef>
                <a:spcPct val="0"/>
              </a:spcBef>
              <a:buFontTx/>
              <a:buNone/>
            </a:pPr>
            <a:endParaRPr lang="en-US" altLang="en-US" sz="1800" b="1">
              <a:solidFill>
                <a:schemeClr val="tx1"/>
              </a:solidFill>
            </a:endParaRPr>
          </a:p>
        </p:txBody>
      </p:sp>
      <p:sp>
        <p:nvSpPr>
          <p:cNvPr id="8" name="Oval 5">
            <a:extLst>
              <a:ext uri="{FF2B5EF4-FFF2-40B4-BE49-F238E27FC236}">
                <a16:creationId xmlns:a16="http://schemas.microsoft.com/office/drawing/2014/main" id="{5B4E4C58-899A-4F45-A854-CE4AB72CCE3D}"/>
              </a:ext>
            </a:extLst>
          </p:cNvPr>
          <p:cNvSpPr>
            <a:spLocks noChangeArrowheads="1"/>
          </p:cNvSpPr>
          <p:nvPr/>
        </p:nvSpPr>
        <p:spPr bwMode="auto">
          <a:xfrm>
            <a:off x="2172895" y="3286026"/>
            <a:ext cx="1010099" cy="276999"/>
          </a:xfrm>
          <a:prstGeom prst="ellipse">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lnSpc>
                <a:spcPct val="110000"/>
              </a:lnSpc>
              <a:spcBef>
                <a:spcPct val="20000"/>
              </a:spcBef>
              <a:buFont typeface="Arial" charset="0"/>
              <a:buChar char="•"/>
              <a:defRPr sz="2000">
                <a:solidFill>
                  <a:srgbClr val="404040"/>
                </a:solidFill>
                <a:latin typeface="Arial" charset="0"/>
                <a:ea typeface="MS PGothic" pitchFamily="34" charset="-128"/>
                <a:cs typeface="Arial" charset="0"/>
              </a:defRPr>
            </a:lvl1pPr>
            <a:lvl2pPr marL="417513" indent="-160338" eaLnBrk="0" hangingPunct="0">
              <a:lnSpc>
                <a:spcPct val="110000"/>
              </a:lnSpc>
              <a:spcBef>
                <a:spcPct val="20000"/>
              </a:spcBef>
              <a:buFont typeface="Arial" charset="0"/>
              <a:buChar char="–"/>
              <a:defRPr>
                <a:solidFill>
                  <a:srgbClr val="404040"/>
                </a:solidFill>
                <a:latin typeface="Arial" charset="0"/>
                <a:ea typeface="MS PGothic" pitchFamily="34" charset="-128"/>
                <a:cs typeface="Arial" charset="0"/>
              </a:defRPr>
            </a:lvl2pPr>
            <a:lvl3pPr marL="641350" indent="-127000" eaLnBrk="0" hangingPunct="0">
              <a:lnSpc>
                <a:spcPct val="110000"/>
              </a:lnSpc>
              <a:spcBef>
                <a:spcPct val="20000"/>
              </a:spcBef>
              <a:buFont typeface="Arial" charset="0"/>
              <a:buChar char="•"/>
              <a:defRPr sz="1600">
                <a:solidFill>
                  <a:srgbClr val="404040"/>
                </a:solidFill>
                <a:latin typeface="Arial" charset="0"/>
                <a:ea typeface="MS PGothic" pitchFamily="34" charset="-128"/>
                <a:cs typeface="Arial" charset="0"/>
              </a:defRPr>
            </a:lvl3pPr>
            <a:lvl4pPr marL="898525" indent="-127000" eaLnBrk="0" hangingPunct="0">
              <a:lnSpc>
                <a:spcPct val="110000"/>
              </a:lnSpc>
              <a:spcBef>
                <a:spcPct val="20000"/>
              </a:spcBef>
              <a:buFont typeface="Arial" charset="0"/>
              <a:buChar char="–"/>
              <a:defRPr sz="1300">
                <a:solidFill>
                  <a:srgbClr val="404040"/>
                </a:solidFill>
                <a:latin typeface="Arial" charset="0"/>
                <a:ea typeface="MS PGothic" pitchFamily="34" charset="-128"/>
                <a:cs typeface="Arial" charset="0"/>
              </a:defRPr>
            </a:lvl4pPr>
            <a:lvl5pPr marL="1155700" indent="-127000" eaLnBrk="0" hangingPunct="0">
              <a:lnSpc>
                <a:spcPct val="110000"/>
              </a:lnSpc>
              <a:spcBef>
                <a:spcPct val="20000"/>
              </a:spcBef>
              <a:buFont typeface="Arial" charset="0"/>
              <a:buChar char="»"/>
              <a:defRPr sz="1300">
                <a:solidFill>
                  <a:srgbClr val="404040"/>
                </a:solidFill>
                <a:latin typeface="Arial" charset="0"/>
                <a:ea typeface="MS PGothic" pitchFamily="34" charset="-128"/>
                <a:cs typeface="Arial" charset="0"/>
              </a:defRPr>
            </a:lvl5pPr>
            <a:lvl6pPr marL="1612900" indent="-127000" eaLnBrk="0" fontAlgn="base" hangingPunct="0">
              <a:lnSpc>
                <a:spcPct val="110000"/>
              </a:lnSpc>
              <a:spcBef>
                <a:spcPct val="20000"/>
              </a:spcBef>
              <a:spcAft>
                <a:spcPct val="0"/>
              </a:spcAft>
              <a:buFont typeface="Arial" charset="0"/>
              <a:buChar char="»"/>
              <a:defRPr sz="1300">
                <a:solidFill>
                  <a:srgbClr val="404040"/>
                </a:solidFill>
                <a:latin typeface="Arial" charset="0"/>
                <a:ea typeface="MS PGothic" pitchFamily="34" charset="-128"/>
                <a:cs typeface="Arial" charset="0"/>
              </a:defRPr>
            </a:lvl6pPr>
            <a:lvl7pPr marL="2070100" indent="-127000" eaLnBrk="0" fontAlgn="base" hangingPunct="0">
              <a:lnSpc>
                <a:spcPct val="110000"/>
              </a:lnSpc>
              <a:spcBef>
                <a:spcPct val="20000"/>
              </a:spcBef>
              <a:spcAft>
                <a:spcPct val="0"/>
              </a:spcAft>
              <a:buFont typeface="Arial" charset="0"/>
              <a:buChar char="»"/>
              <a:defRPr sz="1300">
                <a:solidFill>
                  <a:srgbClr val="404040"/>
                </a:solidFill>
                <a:latin typeface="Arial" charset="0"/>
                <a:ea typeface="MS PGothic" pitchFamily="34" charset="-128"/>
                <a:cs typeface="Arial" charset="0"/>
              </a:defRPr>
            </a:lvl7pPr>
            <a:lvl8pPr marL="2527300" indent="-127000" eaLnBrk="0" fontAlgn="base" hangingPunct="0">
              <a:lnSpc>
                <a:spcPct val="110000"/>
              </a:lnSpc>
              <a:spcBef>
                <a:spcPct val="20000"/>
              </a:spcBef>
              <a:spcAft>
                <a:spcPct val="0"/>
              </a:spcAft>
              <a:buFont typeface="Arial" charset="0"/>
              <a:buChar char="»"/>
              <a:defRPr sz="1300">
                <a:solidFill>
                  <a:srgbClr val="404040"/>
                </a:solidFill>
                <a:latin typeface="Arial" charset="0"/>
                <a:ea typeface="MS PGothic" pitchFamily="34" charset="-128"/>
                <a:cs typeface="Arial" charset="0"/>
              </a:defRPr>
            </a:lvl8pPr>
            <a:lvl9pPr marL="2984500" indent="-127000" eaLnBrk="0" fontAlgn="base" hangingPunct="0">
              <a:lnSpc>
                <a:spcPct val="110000"/>
              </a:lnSpc>
              <a:spcBef>
                <a:spcPct val="20000"/>
              </a:spcBef>
              <a:spcAft>
                <a:spcPct val="0"/>
              </a:spcAft>
              <a:buFont typeface="Arial" charset="0"/>
              <a:buChar char="»"/>
              <a:defRPr sz="1300">
                <a:solidFill>
                  <a:srgbClr val="404040"/>
                </a:solidFill>
                <a:latin typeface="Arial" charset="0"/>
                <a:ea typeface="MS PGothic" pitchFamily="34" charset="-128"/>
                <a:cs typeface="Arial" charset="0"/>
              </a:defRPr>
            </a:lvl9pPr>
          </a:lstStyle>
          <a:p>
            <a:pPr defTabSz="914400" eaLnBrk="1" hangingPunct="1">
              <a:lnSpc>
                <a:spcPct val="100000"/>
              </a:lnSpc>
              <a:spcBef>
                <a:spcPct val="0"/>
              </a:spcBef>
              <a:buFontTx/>
              <a:buNone/>
            </a:pPr>
            <a:endParaRPr lang="en-US" altLang="en-US" sz="1800" b="1">
              <a:solidFill>
                <a:schemeClr val="tx1"/>
              </a:solidFill>
            </a:endParaRPr>
          </a:p>
        </p:txBody>
      </p:sp>
      <p:sp>
        <p:nvSpPr>
          <p:cNvPr id="10" name="TextBox 8">
            <a:extLst>
              <a:ext uri="{FF2B5EF4-FFF2-40B4-BE49-F238E27FC236}">
                <a16:creationId xmlns:a16="http://schemas.microsoft.com/office/drawing/2014/main" id="{7CE5AA59-C7BA-4F23-87F2-D8064DA2F5CF}"/>
              </a:ext>
            </a:extLst>
          </p:cNvPr>
          <p:cNvSpPr txBox="1">
            <a:spLocks noChangeArrowheads="1"/>
          </p:cNvSpPr>
          <p:nvPr/>
        </p:nvSpPr>
        <p:spPr bwMode="auto">
          <a:xfrm>
            <a:off x="1545432" y="5687881"/>
            <a:ext cx="2151062" cy="276999"/>
          </a:xfrm>
          <a:prstGeom prst="rect">
            <a:avLst/>
          </a:prstGeom>
          <a:solidFill>
            <a:schemeClr val="bg1"/>
          </a:solidFill>
          <a:ln w="9525">
            <a:solidFill>
              <a:srgbClr val="FF0000"/>
            </a:solidFill>
            <a:miter lim="800000"/>
            <a:headEnd/>
            <a:tailEnd/>
          </a:ln>
        </p:spPr>
        <p:txBody>
          <a:bodyPr>
            <a:spAutoFit/>
          </a:bodyPr>
          <a:lstStyle/>
          <a:p>
            <a:pPr algn="ctr"/>
            <a:r>
              <a:rPr lang="en-US" altLang="en-US" sz="1200" dirty="0">
                <a:solidFill>
                  <a:srgbClr val="FF0000"/>
                </a:solidFill>
              </a:rPr>
              <a:t>Don’t forget to sign and date</a:t>
            </a:r>
          </a:p>
        </p:txBody>
      </p:sp>
      <p:sp>
        <p:nvSpPr>
          <p:cNvPr id="11" name="TextBox 4">
            <a:extLst>
              <a:ext uri="{FF2B5EF4-FFF2-40B4-BE49-F238E27FC236}">
                <a16:creationId xmlns:a16="http://schemas.microsoft.com/office/drawing/2014/main" id="{F7E1BF8E-48DA-4D8D-A5C9-842CEEA67C53}"/>
              </a:ext>
            </a:extLst>
          </p:cNvPr>
          <p:cNvSpPr txBox="1">
            <a:spLocks noChangeArrowheads="1"/>
          </p:cNvSpPr>
          <p:nvPr/>
        </p:nvSpPr>
        <p:spPr bwMode="auto">
          <a:xfrm>
            <a:off x="1169761" y="5626325"/>
            <a:ext cx="503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000" b="1" dirty="0">
                <a:solidFill>
                  <a:srgbClr val="FF0000"/>
                </a:solidFill>
                <a:latin typeface="Lucida Calligraphy" panose="03010101010101010101" pitchFamily="66" charset="0"/>
                <a:ea typeface="Gadugi" panose="020B0502040204020203" pitchFamily="34" charset="0"/>
              </a:rPr>
              <a:t>X</a:t>
            </a:r>
          </a:p>
        </p:txBody>
      </p:sp>
      <p:sp>
        <p:nvSpPr>
          <p:cNvPr id="12" name="TextBox 8">
            <a:extLst>
              <a:ext uri="{FF2B5EF4-FFF2-40B4-BE49-F238E27FC236}">
                <a16:creationId xmlns:a16="http://schemas.microsoft.com/office/drawing/2014/main" id="{25B9170D-97F7-4CC7-A458-F77EDED442DF}"/>
              </a:ext>
            </a:extLst>
          </p:cNvPr>
          <p:cNvSpPr txBox="1">
            <a:spLocks noChangeArrowheads="1"/>
          </p:cNvSpPr>
          <p:nvPr/>
        </p:nvSpPr>
        <p:spPr bwMode="auto">
          <a:xfrm>
            <a:off x="1764222" y="4698911"/>
            <a:ext cx="1855401" cy="276999"/>
          </a:xfrm>
          <a:prstGeom prst="rect">
            <a:avLst/>
          </a:prstGeom>
          <a:solidFill>
            <a:schemeClr val="bg1"/>
          </a:solidFill>
          <a:ln w="9525">
            <a:solidFill>
              <a:srgbClr val="FF0000"/>
            </a:solidFill>
            <a:miter lim="800000"/>
            <a:headEnd/>
            <a:tailEnd/>
          </a:ln>
        </p:spPr>
        <p:txBody>
          <a:bodyPr wrap="square">
            <a:spAutoFit/>
          </a:bodyPr>
          <a:lstStyle/>
          <a:p>
            <a:pPr algn="ctr"/>
            <a:r>
              <a:rPr lang="en-US" altLang="en-US" sz="1200" dirty="0">
                <a:solidFill>
                  <a:srgbClr val="FF0000"/>
                </a:solidFill>
              </a:rPr>
              <a:t>Completed by employer</a:t>
            </a:r>
          </a:p>
        </p:txBody>
      </p:sp>
      <p:pic>
        <p:nvPicPr>
          <p:cNvPr id="13" name="Graphic 12" descr="Document">
            <a:extLst>
              <a:ext uri="{FF2B5EF4-FFF2-40B4-BE49-F238E27FC236}">
                <a16:creationId xmlns:a16="http://schemas.microsoft.com/office/drawing/2014/main" id="{3F23D04C-C9E2-4EFA-AF50-80B5519F7D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85865" y="1434311"/>
            <a:ext cx="763776" cy="763776"/>
          </a:xfrm>
          <a:prstGeom prst="rect">
            <a:avLst/>
          </a:prstGeom>
        </p:spPr>
      </p:pic>
    </p:spTree>
    <p:custDataLst>
      <p:tags r:id="rId1"/>
    </p:custDataLst>
    <p:extLst>
      <p:ext uri="{BB962C8B-B14F-4D97-AF65-F5344CB8AC3E}">
        <p14:creationId xmlns:p14="http://schemas.microsoft.com/office/powerpoint/2010/main" val="36661157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Graphical user interface, application&#10;&#10;Description automatically generated">
            <a:extLst>
              <a:ext uri="{FF2B5EF4-FFF2-40B4-BE49-F238E27FC236}">
                <a16:creationId xmlns:a16="http://schemas.microsoft.com/office/drawing/2014/main" id="{EA6768C1-10D5-4FB4-9547-B6A2B1646BE8}"/>
              </a:ext>
            </a:extLst>
          </p:cNvPr>
          <p:cNvPicPr>
            <a:picLocks noChangeAspect="1"/>
          </p:cNvPicPr>
          <p:nvPr/>
        </p:nvPicPr>
        <p:blipFill>
          <a:blip r:embed="rId4"/>
          <a:stretch>
            <a:fillRect/>
          </a:stretch>
        </p:blipFill>
        <p:spPr>
          <a:xfrm>
            <a:off x="726053" y="1441749"/>
            <a:ext cx="4054628" cy="5250223"/>
          </a:xfrm>
          <a:prstGeom prst="rect">
            <a:avLst/>
          </a:prstGeom>
        </p:spPr>
      </p:pic>
      <p:sp>
        <p:nvSpPr>
          <p:cNvPr id="4" name="Title 19">
            <a:extLst>
              <a:ext uri="{FF2B5EF4-FFF2-40B4-BE49-F238E27FC236}">
                <a16:creationId xmlns:a16="http://schemas.microsoft.com/office/drawing/2014/main" id="{092C3C1E-1D5D-4632-AE33-4C553CD963CB}"/>
              </a:ext>
            </a:extLst>
          </p:cNvPr>
          <p:cNvSpPr txBox="1">
            <a:spLocks/>
          </p:cNvSpPr>
          <p:nvPr/>
        </p:nvSpPr>
        <p:spPr>
          <a:xfrm>
            <a:off x="952500" y="457200"/>
            <a:ext cx="9766258" cy="618631"/>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rgbClr val="70330A"/>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Defined Benefit Employment Certification</a:t>
            </a:r>
          </a:p>
        </p:txBody>
      </p:sp>
      <p:sp>
        <p:nvSpPr>
          <p:cNvPr id="6" name="Rectangle 5">
            <a:extLst>
              <a:ext uri="{FF2B5EF4-FFF2-40B4-BE49-F238E27FC236}">
                <a16:creationId xmlns:a16="http://schemas.microsoft.com/office/drawing/2014/main" id="{51981CD7-F09C-42BC-9AC6-91E8FF69DCB6}"/>
              </a:ext>
            </a:extLst>
          </p:cNvPr>
          <p:cNvSpPr/>
          <p:nvPr/>
        </p:nvSpPr>
        <p:spPr>
          <a:xfrm>
            <a:off x="4886793" y="1484864"/>
            <a:ext cx="7075358" cy="1093444"/>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lang="en-US" sz="2400" b="1" dirty="0">
                <a:solidFill>
                  <a:srgbClr val="7E3C1B"/>
                </a:solidFill>
                <a:latin typeface="Arial" panose="020B0604020202020204" pitchFamily="34" charset="0"/>
                <a:cs typeface="Arial" panose="020B0604020202020204" pitchFamily="34" charset="0"/>
              </a:rPr>
              <a:t>Defined Benefit Employment Certification</a:t>
            </a:r>
          </a:p>
        </p:txBody>
      </p:sp>
      <p:sp>
        <p:nvSpPr>
          <p:cNvPr id="5" name="Rectangle 6">
            <a:extLst>
              <a:ext uri="{FF2B5EF4-FFF2-40B4-BE49-F238E27FC236}">
                <a16:creationId xmlns:a16="http://schemas.microsoft.com/office/drawing/2014/main" id="{C50B8790-637A-422C-A29A-30BA2F16C5E9}"/>
              </a:ext>
            </a:extLst>
          </p:cNvPr>
          <p:cNvSpPr>
            <a:spLocks noChangeArrowheads="1"/>
          </p:cNvSpPr>
          <p:nvPr/>
        </p:nvSpPr>
        <p:spPr bwMode="auto">
          <a:xfrm>
            <a:off x="5461159" y="2760922"/>
            <a:ext cx="6580681" cy="3140566"/>
          </a:xfrm>
          <a:prstGeom prst="rect">
            <a:avLst/>
          </a:prstGeom>
          <a:noFill/>
          <a:ln w="9525">
            <a:noFill/>
            <a:miter lim="800000"/>
            <a:headEnd/>
            <a:tailEnd/>
          </a:ln>
        </p:spPr>
        <p:txBody>
          <a:bodyPr/>
          <a:lstStyle/>
          <a:p>
            <a:pPr marL="457200" indent="-457200" defTabSz="396408">
              <a:buClr>
                <a:srgbClr val="7E3C1B"/>
              </a:buClr>
              <a:buSzPts val="3200"/>
              <a:buFont typeface="Arial" pitchFamily="34" charset="0"/>
              <a:buChar char="•"/>
              <a:defRPr/>
            </a:pPr>
            <a:r>
              <a:rPr lang="en-US" sz="2400" dirty="0">
                <a:solidFill>
                  <a:schemeClr val="bg2">
                    <a:lumMod val="25000"/>
                  </a:schemeClr>
                </a:solidFill>
                <a:latin typeface="Arial" panose="020B0604020202020204" pitchFamily="34" charset="0"/>
                <a:cs typeface="Arial" panose="020B0604020202020204" pitchFamily="34" charset="0"/>
              </a:rPr>
              <a:t>Member: Part A, B &amp; D</a:t>
            </a:r>
          </a:p>
          <a:p>
            <a:pPr marL="914400" lvl="1" indent="-457200" defTabSz="396408">
              <a:buClr>
                <a:srgbClr val="7E3C1B"/>
              </a:buClr>
              <a:buSzPts val="3200"/>
              <a:buFont typeface="Arial" pitchFamily="34" charset="0"/>
              <a:buChar char="•"/>
              <a:defRPr/>
            </a:pPr>
            <a:r>
              <a:rPr lang="en-US" sz="2400" dirty="0">
                <a:solidFill>
                  <a:schemeClr val="bg2">
                    <a:lumMod val="25000"/>
                  </a:schemeClr>
                </a:solidFill>
                <a:latin typeface="Arial" panose="020B0604020202020204" pitchFamily="34" charset="0"/>
                <a:cs typeface="Arial" panose="020B0604020202020204" pitchFamily="34" charset="0"/>
              </a:rPr>
              <a:t>Member’s personal information</a:t>
            </a:r>
          </a:p>
          <a:p>
            <a:pPr marL="914400" lvl="1" indent="-457200" defTabSz="396408">
              <a:buClr>
                <a:srgbClr val="7E3C1B"/>
              </a:buClr>
              <a:buSzPts val="3200"/>
              <a:buFont typeface="Arial" pitchFamily="34" charset="0"/>
              <a:buChar char="•"/>
              <a:defRPr/>
            </a:pPr>
            <a:r>
              <a:rPr lang="en-US" sz="2400" dirty="0">
                <a:solidFill>
                  <a:schemeClr val="bg2">
                    <a:lumMod val="25000"/>
                  </a:schemeClr>
                </a:solidFill>
                <a:latin typeface="Arial" panose="020B0604020202020204" pitchFamily="34" charset="0"/>
                <a:cs typeface="Arial" panose="020B0604020202020204" pitchFamily="34" charset="0"/>
              </a:rPr>
              <a:t>Current Defined Benefit Service</a:t>
            </a:r>
          </a:p>
          <a:p>
            <a:pPr marL="914400" lvl="1" indent="-457200" defTabSz="396408">
              <a:buClr>
                <a:srgbClr val="7E3C1B"/>
              </a:buClr>
              <a:buSzPts val="3200"/>
              <a:buFont typeface="Arial" pitchFamily="34" charset="0"/>
              <a:buChar char="•"/>
              <a:defRPr/>
            </a:pPr>
            <a:r>
              <a:rPr lang="en-US" sz="2400" dirty="0">
                <a:solidFill>
                  <a:schemeClr val="bg2">
                    <a:lumMod val="25000"/>
                  </a:schemeClr>
                </a:solidFill>
                <a:latin typeface="Arial" panose="020B0604020202020204" pitchFamily="34" charset="0"/>
                <a:cs typeface="Arial" panose="020B0604020202020204" pitchFamily="34" charset="0"/>
              </a:rPr>
              <a:t>Member’s signature and date</a:t>
            </a:r>
          </a:p>
          <a:p>
            <a:pPr marL="914400" lvl="1" indent="-457200" defTabSz="396408">
              <a:buClr>
                <a:srgbClr val="7E3C1B"/>
              </a:buClr>
              <a:buSzPts val="3200"/>
              <a:buFont typeface="Arial" pitchFamily="34" charset="0"/>
              <a:buChar char="•"/>
              <a:defRPr/>
            </a:pPr>
            <a:endParaRPr lang="en-US" sz="2400" dirty="0">
              <a:solidFill>
                <a:schemeClr val="bg2">
                  <a:lumMod val="25000"/>
                </a:schemeClr>
              </a:solidFill>
              <a:latin typeface="Arial" panose="020B0604020202020204" pitchFamily="34" charset="0"/>
              <a:cs typeface="Arial" panose="020B0604020202020204" pitchFamily="34" charset="0"/>
            </a:endParaRPr>
          </a:p>
          <a:p>
            <a:pPr marL="457200" indent="-457200" defTabSz="396408">
              <a:buClr>
                <a:srgbClr val="7E3C1B"/>
              </a:buClr>
              <a:buSzPts val="3200"/>
              <a:buFont typeface="Arial" pitchFamily="34" charset="0"/>
              <a:buChar char="•"/>
              <a:defRPr/>
            </a:pPr>
            <a:r>
              <a:rPr lang="en-US" sz="2400" dirty="0">
                <a:solidFill>
                  <a:schemeClr val="bg2">
                    <a:lumMod val="25000"/>
                  </a:schemeClr>
                </a:solidFill>
                <a:latin typeface="Arial" panose="020B0604020202020204" pitchFamily="34" charset="0"/>
                <a:cs typeface="Arial" panose="020B0604020202020204" pitchFamily="34" charset="0"/>
              </a:rPr>
              <a:t>Employer: Part C</a:t>
            </a:r>
          </a:p>
          <a:p>
            <a:pPr marL="914400" lvl="1" indent="-457200" defTabSz="396408">
              <a:buClr>
                <a:srgbClr val="7E3C1B"/>
              </a:buClr>
              <a:buSzPts val="3200"/>
              <a:buFont typeface="Arial" pitchFamily="34" charset="0"/>
              <a:buChar char="•"/>
              <a:defRPr/>
            </a:pPr>
            <a:r>
              <a:rPr lang="en-US" sz="2400" dirty="0">
                <a:solidFill>
                  <a:schemeClr val="bg2">
                    <a:lumMod val="25000"/>
                  </a:schemeClr>
                </a:solidFill>
                <a:latin typeface="Arial" panose="020B0604020202020204" pitchFamily="34" charset="0"/>
                <a:cs typeface="Arial" panose="020B0604020202020204" pitchFamily="34" charset="0"/>
              </a:rPr>
              <a:t>Employment verification</a:t>
            </a:r>
          </a:p>
          <a:p>
            <a:pPr marL="396408" lvl="1" indent="-139278" defTabSz="396408">
              <a:buClr>
                <a:srgbClr val="0070C0"/>
              </a:buClr>
              <a:buSzPct val="100000"/>
              <a:defRPr/>
            </a:pPr>
            <a:endParaRPr lang="en-US" sz="2400" dirty="0">
              <a:solidFill>
                <a:srgbClr val="0070C0"/>
              </a:solidFill>
              <a:latin typeface="Arial" panose="020B0604020202020204" pitchFamily="34" charset="0"/>
              <a:cs typeface="Arial" panose="020B0604020202020204" pitchFamily="34" charset="0"/>
            </a:endParaRPr>
          </a:p>
        </p:txBody>
      </p:sp>
      <p:sp>
        <p:nvSpPr>
          <p:cNvPr id="7" name="Oval 5">
            <a:extLst>
              <a:ext uri="{FF2B5EF4-FFF2-40B4-BE49-F238E27FC236}">
                <a16:creationId xmlns:a16="http://schemas.microsoft.com/office/drawing/2014/main" id="{23D2C37A-5FDC-4E1D-AEC0-8BC1D0584066}"/>
              </a:ext>
            </a:extLst>
          </p:cNvPr>
          <p:cNvSpPr>
            <a:spLocks noChangeArrowheads="1"/>
          </p:cNvSpPr>
          <p:nvPr/>
        </p:nvSpPr>
        <p:spPr bwMode="auto">
          <a:xfrm>
            <a:off x="2248317" y="2397219"/>
            <a:ext cx="1010099" cy="276999"/>
          </a:xfrm>
          <a:prstGeom prst="ellipse">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lnSpc>
                <a:spcPct val="110000"/>
              </a:lnSpc>
              <a:spcBef>
                <a:spcPct val="20000"/>
              </a:spcBef>
              <a:buFont typeface="Arial" charset="0"/>
              <a:buChar char="•"/>
              <a:defRPr sz="2000">
                <a:solidFill>
                  <a:srgbClr val="404040"/>
                </a:solidFill>
                <a:latin typeface="Arial" charset="0"/>
                <a:ea typeface="MS PGothic" pitchFamily="34" charset="-128"/>
                <a:cs typeface="Arial" charset="0"/>
              </a:defRPr>
            </a:lvl1pPr>
            <a:lvl2pPr marL="417513" indent="-160338" eaLnBrk="0" hangingPunct="0">
              <a:lnSpc>
                <a:spcPct val="110000"/>
              </a:lnSpc>
              <a:spcBef>
                <a:spcPct val="20000"/>
              </a:spcBef>
              <a:buFont typeface="Arial" charset="0"/>
              <a:buChar char="–"/>
              <a:defRPr>
                <a:solidFill>
                  <a:srgbClr val="404040"/>
                </a:solidFill>
                <a:latin typeface="Arial" charset="0"/>
                <a:ea typeface="MS PGothic" pitchFamily="34" charset="-128"/>
                <a:cs typeface="Arial" charset="0"/>
              </a:defRPr>
            </a:lvl2pPr>
            <a:lvl3pPr marL="641350" indent="-127000" eaLnBrk="0" hangingPunct="0">
              <a:lnSpc>
                <a:spcPct val="110000"/>
              </a:lnSpc>
              <a:spcBef>
                <a:spcPct val="20000"/>
              </a:spcBef>
              <a:buFont typeface="Arial" charset="0"/>
              <a:buChar char="•"/>
              <a:defRPr sz="1600">
                <a:solidFill>
                  <a:srgbClr val="404040"/>
                </a:solidFill>
                <a:latin typeface="Arial" charset="0"/>
                <a:ea typeface="MS PGothic" pitchFamily="34" charset="-128"/>
                <a:cs typeface="Arial" charset="0"/>
              </a:defRPr>
            </a:lvl3pPr>
            <a:lvl4pPr marL="898525" indent="-127000" eaLnBrk="0" hangingPunct="0">
              <a:lnSpc>
                <a:spcPct val="110000"/>
              </a:lnSpc>
              <a:spcBef>
                <a:spcPct val="20000"/>
              </a:spcBef>
              <a:buFont typeface="Arial" charset="0"/>
              <a:buChar char="–"/>
              <a:defRPr sz="1300">
                <a:solidFill>
                  <a:srgbClr val="404040"/>
                </a:solidFill>
                <a:latin typeface="Arial" charset="0"/>
                <a:ea typeface="MS PGothic" pitchFamily="34" charset="-128"/>
                <a:cs typeface="Arial" charset="0"/>
              </a:defRPr>
            </a:lvl4pPr>
            <a:lvl5pPr marL="1155700" indent="-127000" eaLnBrk="0" hangingPunct="0">
              <a:lnSpc>
                <a:spcPct val="110000"/>
              </a:lnSpc>
              <a:spcBef>
                <a:spcPct val="20000"/>
              </a:spcBef>
              <a:buFont typeface="Arial" charset="0"/>
              <a:buChar char="»"/>
              <a:defRPr sz="1300">
                <a:solidFill>
                  <a:srgbClr val="404040"/>
                </a:solidFill>
                <a:latin typeface="Arial" charset="0"/>
                <a:ea typeface="MS PGothic" pitchFamily="34" charset="-128"/>
                <a:cs typeface="Arial" charset="0"/>
              </a:defRPr>
            </a:lvl5pPr>
            <a:lvl6pPr marL="1612900" indent="-127000" eaLnBrk="0" fontAlgn="base" hangingPunct="0">
              <a:lnSpc>
                <a:spcPct val="110000"/>
              </a:lnSpc>
              <a:spcBef>
                <a:spcPct val="20000"/>
              </a:spcBef>
              <a:spcAft>
                <a:spcPct val="0"/>
              </a:spcAft>
              <a:buFont typeface="Arial" charset="0"/>
              <a:buChar char="»"/>
              <a:defRPr sz="1300">
                <a:solidFill>
                  <a:srgbClr val="404040"/>
                </a:solidFill>
                <a:latin typeface="Arial" charset="0"/>
                <a:ea typeface="MS PGothic" pitchFamily="34" charset="-128"/>
                <a:cs typeface="Arial" charset="0"/>
              </a:defRPr>
            </a:lvl6pPr>
            <a:lvl7pPr marL="2070100" indent="-127000" eaLnBrk="0" fontAlgn="base" hangingPunct="0">
              <a:lnSpc>
                <a:spcPct val="110000"/>
              </a:lnSpc>
              <a:spcBef>
                <a:spcPct val="20000"/>
              </a:spcBef>
              <a:spcAft>
                <a:spcPct val="0"/>
              </a:spcAft>
              <a:buFont typeface="Arial" charset="0"/>
              <a:buChar char="»"/>
              <a:defRPr sz="1300">
                <a:solidFill>
                  <a:srgbClr val="404040"/>
                </a:solidFill>
                <a:latin typeface="Arial" charset="0"/>
                <a:ea typeface="MS PGothic" pitchFamily="34" charset="-128"/>
                <a:cs typeface="Arial" charset="0"/>
              </a:defRPr>
            </a:lvl7pPr>
            <a:lvl8pPr marL="2527300" indent="-127000" eaLnBrk="0" fontAlgn="base" hangingPunct="0">
              <a:lnSpc>
                <a:spcPct val="110000"/>
              </a:lnSpc>
              <a:spcBef>
                <a:spcPct val="20000"/>
              </a:spcBef>
              <a:spcAft>
                <a:spcPct val="0"/>
              </a:spcAft>
              <a:buFont typeface="Arial" charset="0"/>
              <a:buChar char="»"/>
              <a:defRPr sz="1300">
                <a:solidFill>
                  <a:srgbClr val="404040"/>
                </a:solidFill>
                <a:latin typeface="Arial" charset="0"/>
                <a:ea typeface="MS PGothic" pitchFamily="34" charset="-128"/>
                <a:cs typeface="Arial" charset="0"/>
              </a:defRPr>
            </a:lvl8pPr>
            <a:lvl9pPr marL="2984500" indent="-127000" eaLnBrk="0" fontAlgn="base" hangingPunct="0">
              <a:lnSpc>
                <a:spcPct val="110000"/>
              </a:lnSpc>
              <a:spcBef>
                <a:spcPct val="20000"/>
              </a:spcBef>
              <a:spcAft>
                <a:spcPct val="0"/>
              </a:spcAft>
              <a:buFont typeface="Arial" charset="0"/>
              <a:buChar char="»"/>
              <a:defRPr sz="1300">
                <a:solidFill>
                  <a:srgbClr val="404040"/>
                </a:solidFill>
                <a:latin typeface="Arial" charset="0"/>
                <a:ea typeface="MS PGothic" pitchFamily="34" charset="-128"/>
                <a:cs typeface="Arial" charset="0"/>
              </a:defRPr>
            </a:lvl9pPr>
          </a:lstStyle>
          <a:p>
            <a:pPr defTabSz="914400" eaLnBrk="1" hangingPunct="1">
              <a:lnSpc>
                <a:spcPct val="100000"/>
              </a:lnSpc>
              <a:spcBef>
                <a:spcPct val="0"/>
              </a:spcBef>
              <a:buFontTx/>
              <a:buNone/>
            </a:pPr>
            <a:endParaRPr lang="en-US" altLang="en-US" sz="1800" b="1">
              <a:solidFill>
                <a:schemeClr val="tx1"/>
              </a:solidFill>
            </a:endParaRPr>
          </a:p>
        </p:txBody>
      </p:sp>
      <p:sp>
        <p:nvSpPr>
          <p:cNvPr id="8" name="Oval 5">
            <a:extLst>
              <a:ext uri="{FF2B5EF4-FFF2-40B4-BE49-F238E27FC236}">
                <a16:creationId xmlns:a16="http://schemas.microsoft.com/office/drawing/2014/main" id="{A8CCAC23-C6A7-49D8-9975-020C5C10C5BA}"/>
              </a:ext>
            </a:extLst>
          </p:cNvPr>
          <p:cNvSpPr>
            <a:spLocks noChangeArrowheads="1"/>
          </p:cNvSpPr>
          <p:nvPr/>
        </p:nvSpPr>
        <p:spPr bwMode="auto">
          <a:xfrm>
            <a:off x="2248317" y="3288313"/>
            <a:ext cx="1010099" cy="276999"/>
          </a:xfrm>
          <a:prstGeom prst="ellipse">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lnSpc>
                <a:spcPct val="110000"/>
              </a:lnSpc>
              <a:spcBef>
                <a:spcPct val="20000"/>
              </a:spcBef>
              <a:buFont typeface="Arial" charset="0"/>
              <a:buChar char="•"/>
              <a:defRPr sz="2000">
                <a:solidFill>
                  <a:srgbClr val="404040"/>
                </a:solidFill>
                <a:latin typeface="Arial" charset="0"/>
                <a:ea typeface="MS PGothic" pitchFamily="34" charset="-128"/>
                <a:cs typeface="Arial" charset="0"/>
              </a:defRPr>
            </a:lvl1pPr>
            <a:lvl2pPr marL="417513" indent="-160338" eaLnBrk="0" hangingPunct="0">
              <a:lnSpc>
                <a:spcPct val="110000"/>
              </a:lnSpc>
              <a:spcBef>
                <a:spcPct val="20000"/>
              </a:spcBef>
              <a:buFont typeface="Arial" charset="0"/>
              <a:buChar char="–"/>
              <a:defRPr>
                <a:solidFill>
                  <a:srgbClr val="404040"/>
                </a:solidFill>
                <a:latin typeface="Arial" charset="0"/>
                <a:ea typeface="MS PGothic" pitchFamily="34" charset="-128"/>
                <a:cs typeface="Arial" charset="0"/>
              </a:defRPr>
            </a:lvl2pPr>
            <a:lvl3pPr marL="641350" indent="-127000" eaLnBrk="0" hangingPunct="0">
              <a:lnSpc>
                <a:spcPct val="110000"/>
              </a:lnSpc>
              <a:spcBef>
                <a:spcPct val="20000"/>
              </a:spcBef>
              <a:buFont typeface="Arial" charset="0"/>
              <a:buChar char="•"/>
              <a:defRPr sz="1600">
                <a:solidFill>
                  <a:srgbClr val="404040"/>
                </a:solidFill>
                <a:latin typeface="Arial" charset="0"/>
                <a:ea typeface="MS PGothic" pitchFamily="34" charset="-128"/>
                <a:cs typeface="Arial" charset="0"/>
              </a:defRPr>
            </a:lvl3pPr>
            <a:lvl4pPr marL="898525" indent="-127000" eaLnBrk="0" hangingPunct="0">
              <a:lnSpc>
                <a:spcPct val="110000"/>
              </a:lnSpc>
              <a:spcBef>
                <a:spcPct val="20000"/>
              </a:spcBef>
              <a:buFont typeface="Arial" charset="0"/>
              <a:buChar char="–"/>
              <a:defRPr sz="1300">
                <a:solidFill>
                  <a:srgbClr val="404040"/>
                </a:solidFill>
                <a:latin typeface="Arial" charset="0"/>
                <a:ea typeface="MS PGothic" pitchFamily="34" charset="-128"/>
                <a:cs typeface="Arial" charset="0"/>
              </a:defRPr>
            </a:lvl4pPr>
            <a:lvl5pPr marL="1155700" indent="-127000" eaLnBrk="0" hangingPunct="0">
              <a:lnSpc>
                <a:spcPct val="110000"/>
              </a:lnSpc>
              <a:spcBef>
                <a:spcPct val="20000"/>
              </a:spcBef>
              <a:buFont typeface="Arial" charset="0"/>
              <a:buChar char="»"/>
              <a:defRPr sz="1300">
                <a:solidFill>
                  <a:srgbClr val="404040"/>
                </a:solidFill>
                <a:latin typeface="Arial" charset="0"/>
                <a:ea typeface="MS PGothic" pitchFamily="34" charset="-128"/>
                <a:cs typeface="Arial" charset="0"/>
              </a:defRPr>
            </a:lvl5pPr>
            <a:lvl6pPr marL="1612900" indent="-127000" eaLnBrk="0" fontAlgn="base" hangingPunct="0">
              <a:lnSpc>
                <a:spcPct val="110000"/>
              </a:lnSpc>
              <a:spcBef>
                <a:spcPct val="20000"/>
              </a:spcBef>
              <a:spcAft>
                <a:spcPct val="0"/>
              </a:spcAft>
              <a:buFont typeface="Arial" charset="0"/>
              <a:buChar char="»"/>
              <a:defRPr sz="1300">
                <a:solidFill>
                  <a:srgbClr val="404040"/>
                </a:solidFill>
                <a:latin typeface="Arial" charset="0"/>
                <a:ea typeface="MS PGothic" pitchFamily="34" charset="-128"/>
                <a:cs typeface="Arial" charset="0"/>
              </a:defRPr>
            </a:lvl6pPr>
            <a:lvl7pPr marL="2070100" indent="-127000" eaLnBrk="0" fontAlgn="base" hangingPunct="0">
              <a:lnSpc>
                <a:spcPct val="110000"/>
              </a:lnSpc>
              <a:spcBef>
                <a:spcPct val="20000"/>
              </a:spcBef>
              <a:spcAft>
                <a:spcPct val="0"/>
              </a:spcAft>
              <a:buFont typeface="Arial" charset="0"/>
              <a:buChar char="»"/>
              <a:defRPr sz="1300">
                <a:solidFill>
                  <a:srgbClr val="404040"/>
                </a:solidFill>
                <a:latin typeface="Arial" charset="0"/>
                <a:ea typeface="MS PGothic" pitchFamily="34" charset="-128"/>
                <a:cs typeface="Arial" charset="0"/>
              </a:defRPr>
            </a:lvl7pPr>
            <a:lvl8pPr marL="2527300" indent="-127000" eaLnBrk="0" fontAlgn="base" hangingPunct="0">
              <a:lnSpc>
                <a:spcPct val="110000"/>
              </a:lnSpc>
              <a:spcBef>
                <a:spcPct val="20000"/>
              </a:spcBef>
              <a:spcAft>
                <a:spcPct val="0"/>
              </a:spcAft>
              <a:buFont typeface="Arial" charset="0"/>
              <a:buChar char="»"/>
              <a:defRPr sz="1300">
                <a:solidFill>
                  <a:srgbClr val="404040"/>
                </a:solidFill>
                <a:latin typeface="Arial" charset="0"/>
                <a:ea typeface="MS PGothic" pitchFamily="34" charset="-128"/>
                <a:cs typeface="Arial" charset="0"/>
              </a:defRPr>
            </a:lvl8pPr>
            <a:lvl9pPr marL="2984500" indent="-127000" eaLnBrk="0" fontAlgn="base" hangingPunct="0">
              <a:lnSpc>
                <a:spcPct val="110000"/>
              </a:lnSpc>
              <a:spcBef>
                <a:spcPct val="20000"/>
              </a:spcBef>
              <a:spcAft>
                <a:spcPct val="0"/>
              </a:spcAft>
              <a:buFont typeface="Arial" charset="0"/>
              <a:buChar char="»"/>
              <a:defRPr sz="1300">
                <a:solidFill>
                  <a:srgbClr val="404040"/>
                </a:solidFill>
                <a:latin typeface="Arial" charset="0"/>
                <a:ea typeface="MS PGothic" pitchFamily="34" charset="-128"/>
                <a:cs typeface="Arial" charset="0"/>
              </a:defRPr>
            </a:lvl9pPr>
          </a:lstStyle>
          <a:p>
            <a:pPr defTabSz="914400" eaLnBrk="1" hangingPunct="1">
              <a:lnSpc>
                <a:spcPct val="100000"/>
              </a:lnSpc>
              <a:spcBef>
                <a:spcPct val="0"/>
              </a:spcBef>
              <a:buFontTx/>
              <a:buNone/>
            </a:pPr>
            <a:endParaRPr lang="en-US" altLang="en-US" sz="1800" b="1">
              <a:solidFill>
                <a:schemeClr val="tx1"/>
              </a:solidFill>
            </a:endParaRPr>
          </a:p>
        </p:txBody>
      </p:sp>
      <p:sp>
        <p:nvSpPr>
          <p:cNvPr id="9" name="TextBox 8">
            <a:extLst>
              <a:ext uri="{FF2B5EF4-FFF2-40B4-BE49-F238E27FC236}">
                <a16:creationId xmlns:a16="http://schemas.microsoft.com/office/drawing/2014/main" id="{F5B6962A-B7E4-46C4-8CFD-9F54A64EA1A6}"/>
              </a:ext>
            </a:extLst>
          </p:cNvPr>
          <p:cNvSpPr txBox="1">
            <a:spLocks noChangeArrowheads="1"/>
          </p:cNvSpPr>
          <p:nvPr/>
        </p:nvSpPr>
        <p:spPr bwMode="auto">
          <a:xfrm>
            <a:off x="1607144" y="5769075"/>
            <a:ext cx="2151062" cy="276999"/>
          </a:xfrm>
          <a:prstGeom prst="rect">
            <a:avLst/>
          </a:prstGeom>
          <a:solidFill>
            <a:schemeClr val="bg1"/>
          </a:solidFill>
          <a:ln w="9525">
            <a:solidFill>
              <a:srgbClr val="FF0000"/>
            </a:solidFill>
            <a:miter lim="800000"/>
            <a:headEnd/>
            <a:tailEnd/>
          </a:ln>
        </p:spPr>
        <p:txBody>
          <a:bodyPr>
            <a:spAutoFit/>
          </a:bodyPr>
          <a:lstStyle/>
          <a:p>
            <a:pPr algn="ctr"/>
            <a:r>
              <a:rPr lang="en-US" altLang="en-US" sz="1200" dirty="0">
                <a:solidFill>
                  <a:srgbClr val="FF0000"/>
                </a:solidFill>
              </a:rPr>
              <a:t>Don’t forget to sign and date</a:t>
            </a:r>
          </a:p>
        </p:txBody>
      </p:sp>
      <p:sp>
        <p:nvSpPr>
          <p:cNvPr id="10" name="TextBox 4">
            <a:extLst>
              <a:ext uri="{FF2B5EF4-FFF2-40B4-BE49-F238E27FC236}">
                <a16:creationId xmlns:a16="http://schemas.microsoft.com/office/drawing/2014/main" id="{A481DE64-D6F7-469A-A679-63F623F58FB9}"/>
              </a:ext>
            </a:extLst>
          </p:cNvPr>
          <p:cNvSpPr txBox="1">
            <a:spLocks noChangeArrowheads="1"/>
          </p:cNvSpPr>
          <p:nvPr/>
        </p:nvSpPr>
        <p:spPr bwMode="auto">
          <a:xfrm>
            <a:off x="1204161" y="5701433"/>
            <a:ext cx="503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000" b="1" dirty="0">
                <a:solidFill>
                  <a:srgbClr val="FF0000"/>
                </a:solidFill>
                <a:latin typeface="Lucida Calligraphy" panose="03010101010101010101" pitchFamily="66" charset="0"/>
                <a:ea typeface="Gadugi" panose="020B0502040204020203" pitchFamily="34" charset="0"/>
              </a:rPr>
              <a:t>X</a:t>
            </a:r>
          </a:p>
        </p:txBody>
      </p:sp>
      <p:sp>
        <p:nvSpPr>
          <p:cNvPr id="11" name="TextBox 8">
            <a:extLst>
              <a:ext uri="{FF2B5EF4-FFF2-40B4-BE49-F238E27FC236}">
                <a16:creationId xmlns:a16="http://schemas.microsoft.com/office/drawing/2014/main" id="{EF28F363-4B82-471A-AE38-387623CBE6EF}"/>
              </a:ext>
            </a:extLst>
          </p:cNvPr>
          <p:cNvSpPr txBox="1">
            <a:spLocks noChangeArrowheads="1"/>
          </p:cNvSpPr>
          <p:nvPr/>
        </p:nvSpPr>
        <p:spPr bwMode="auto">
          <a:xfrm>
            <a:off x="1825665" y="4837411"/>
            <a:ext cx="1855401" cy="276999"/>
          </a:xfrm>
          <a:prstGeom prst="rect">
            <a:avLst/>
          </a:prstGeom>
          <a:solidFill>
            <a:schemeClr val="bg1"/>
          </a:solidFill>
          <a:ln w="9525">
            <a:solidFill>
              <a:srgbClr val="FF0000"/>
            </a:solidFill>
            <a:miter lim="800000"/>
            <a:headEnd/>
            <a:tailEnd/>
          </a:ln>
        </p:spPr>
        <p:txBody>
          <a:bodyPr wrap="square">
            <a:spAutoFit/>
          </a:bodyPr>
          <a:lstStyle/>
          <a:p>
            <a:pPr algn="ctr"/>
            <a:r>
              <a:rPr lang="en-US" altLang="en-US" sz="1200" dirty="0">
                <a:solidFill>
                  <a:srgbClr val="FF0000"/>
                </a:solidFill>
              </a:rPr>
              <a:t>Completed by employer</a:t>
            </a:r>
          </a:p>
        </p:txBody>
      </p:sp>
      <p:pic>
        <p:nvPicPr>
          <p:cNvPr id="12" name="Graphic 11" descr="Document">
            <a:extLst>
              <a:ext uri="{FF2B5EF4-FFF2-40B4-BE49-F238E27FC236}">
                <a16:creationId xmlns:a16="http://schemas.microsoft.com/office/drawing/2014/main" id="{88216BC6-8146-46B9-BC3A-1B6A82D4B6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99581" y="1672800"/>
            <a:ext cx="763776" cy="763776"/>
          </a:xfrm>
          <a:prstGeom prst="rect">
            <a:avLst/>
          </a:prstGeom>
        </p:spPr>
      </p:pic>
    </p:spTree>
    <p:custDataLst>
      <p:tags r:id="rId1"/>
    </p:custDataLst>
    <p:extLst>
      <p:ext uri="{BB962C8B-B14F-4D97-AF65-F5344CB8AC3E}">
        <p14:creationId xmlns:p14="http://schemas.microsoft.com/office/powerpoint/2010/main" val="18395235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9">
            <a:extLst>
              <a:ext uri="{FF2B5EF4-FFF2-40B4-BE49-F238E27FC236}">
                <a16:creationId xmlns:a16="http://schemas.microsoft.com/office/drawing/2014/main" id="{09AD3443-0F4F-5148-B1EB-5B9B0C882892}"/>
              </a:ext>
            </a:extLst>
          </p:cNvPr>
          <p:cNvSpPr txBox="1">
            <a:spLocks/>
          </p:cNvSpPr>
          <p:nvPr/>
        </p:nvSpPr>
        <p:spPr>
          <a:xfrm>
            <a:off x="938463" y="498625"/>
            <a:ext cx="9647760" cy="618631"/>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rgbClr val="70330A"/>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CalSTRS will do the research</a:t>
            </a:r>
          </a:p>
        </p:txBody>
      </p:sp>
      <p:sp>
        <p:nvSpPr>
          <p:cNvPr id="6" name="Rectangle 5">
            <a:extLst>
              <a:ext uri="{FF2B5EF4-FFF2-40B4-BE49-F238E27FC236}">
                <a16:creationId xmlns:a16="http://schemas.microsoft.com/office/drawing/2014/main" id="{97BACC05-1746-43E0-B465-551A12F47EB5}"/>
              </a:ext>
            </a:extLst>
          </p:cNvPr>
          <p:cNvSpPr/>
          <p:nvPr/>
        </p:nvSpPr>
        <p:spPr>
          <a:xfrm>
            <a:off x="6413342" y="2628131"/>
            <a:ext cx="4672874" cy="11475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srgbClr val="70330A"/>
                </a:solidFill>
                <a:latin typeface="Arial" panose="020B0604020202020204" pitchFamily="34" charset="0"/>
                <a:cs typeface="Arial" panose="020B0604020202020204" pitchFamily="34" charset="0"/>
              </a:rPr>
              <a:t>Can be a lengthy process</a:t>
            </a:r>
          </a:p>
        </p:txBody>
      </p:sp>
      <p:sp>
        <p:nvSpPr>
          <p:cNvPr id="7" name="Rectangle 6">
            <a:extLst>
              <a:ext uri="{FF2B5EF4-FFF2-40B4-BE49-F238E27FC236}">
                <a16:creationId xmlns:a16="http://schemas.microsoft.com/office/drawing/2014/main" id="{E0A5E4D0-C849-4847-854A-4A0D4C741C82}"/>
              </a:ext>
            </a:extLst>
          </p:cNvPr>
          <p:cNvSpPr/>
          <p:nvPr/>
        </p:nvSpPr>
        <p:spPr>
          <a:xfrm>
            <a:off x="6762715" y="4807615"/>
            <a:ext cx="3974124" cy="11475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srgbClr val="70330A"/>
                </a:solidFill>
                <a:latin typeface="Arial" panose="020B0604020202020204" pitchFamily="34" charset="0"/>
                <a:cs typeface="Arial" panose="020B0604020202020204" pitchFamily="34" charset="0"/>
              </a:rPr>
              <a:t>Reporting errors may slow the process</a:t>
            </a:r>
          </a:p>
        </p:txBody>
      </p:sp>
      <p:pic>
        <p:nvPicPr>
          <p:cNvPr id="9" name="Graphic 8" descr="Stopwatch">
            <a:extLst>
              <a:ext uri="{FF2B5EF4-FFF2-40B4-BE49-F238E27FC236}">
                <a16:creationId xmlns:a16="http://schemas.microsoft.com/office/drawing/2014/main" id="{44B5FF28-A300-4424-A52E-F1CE821F886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83206" y="1771357"/>
            <a:ext cx="1289447" cy="1289447"/>
          </a:xfrm>
          <a:prstGeom prst="rect">
            <a:avLst/>
          </a:prstGeom>
        </p:spPr>
      </p:pic>
      <p:grpSp>
        <p:nvGrpSpPr>
          <p:cNvPr id="14" name="Group 13">
            <a:extLst>
              <a:ext uri="{FF2B5EF4-FFF2-40B4-BE49-F238E27FC236}">
                <a16:creationId xmlns:a16="http://schemas.microsoft.com/office/drawing/2014/main" id="{A12E8B5C-964E-412A-A112-15686A03BBA0}"/>
              </a:ext>
            </a:extLst>
          </p:cNvPr>
          <p:cNvGrpSpPr/>
          <p:nvPr/>
        </p:nvGrpSpPr>
        <p:grpSpPr>
          <a:xfrm>
            <a:off x="8396538" y="3947920"/>
            <a:ext cx="844346" cy="914637"/>
            <a:chOff x="7210332" y="3810392"/>
            <a:chExt cx="1100291" cy="1147572"/>
          </a:xfrm>
        </p:grpSpPr>
        <p:pic>
          <p:nvPicPr>
            <p:cNvPr id="12" name="Graphic 11" descr="Exclamation mark">
              <a:extLst>
                <a:ext uri="{FF2B5EF4-FFF2-40B4-BE49-F238E27FC236}">
                  <a16:creationId xmlns:a16="http://schemas.microsoft.com/office/drawing/2014/main" id="{E2F00A9A-F9B6-48DE-B19B-F3391F5A780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03277" y="3974630"/>
              <a:ext cx="914400" cy="914400"/>
            </a:xfrm>
            <a:prstGeom prst="rect">
              <a:avLst/>
            </a:prstGeom>
          </p:spPr>
        </p:pic>
        <p:sp>
          <p:nvSpPr>
            <p:cNvPr id="13" name="Oval 12">
              <a:extLst>
                <a:ext uri="{FF2B5EF4-FFF2-40B4-BE49-F238E27FC236}">
                  <a16:creationId xmlns:a16="http://schemas.microsoft.com/office/drawing/2014/main" id="{702D308D-D079-4464-A4C1-AA7D7FFCC320}"/>
                </a:ext>
              </a:extLst>
            </p:cNvPr>
            <p:cNvSpPr/>
            <p:nvPr/>
          </p:nvSpPr>
          <p:spPr>
            <a:xfrm>
              <a:off x="7210332" y="3810392"/>
              <a:ext cx="1100291" cy="1147572"/>
            </a:xfrm>
            <a:prstGeom prst="ellipse">
              <a:avLst/>
            </a:prstGeom>
            <a:noFill/>
            <a:ln w="57150">
              <a:solidFill>
                <a:srgbClr val="7033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A picture containing text, sky, outdoor, sunset&#10;&#10;Description automatically generated">
            <a:extLst>
              <a:ext uri="{FF2B5EF4-FFF2-40B4-BE49-F238E27FC236}">
                <a16:creationId xmlns:a16="http://schemas.microsoft.com/office/drawing/2014/main" id="{4744B08F-E2BE-1C4E-A0DC-3EA57DFF9E87}"/>
              </a:ext>
            </a:extLst>
          </p:cNvPr>
          <p:cNvPicPr>
            <a:picLocks noChangeAspect="1"/>
          </p:cNvPicPr>
          <p:nvPr/>
        </p:nvPicPr>
        <p:blipFill>
          <a:blip r:embed="rId8"/>
          <a:stretch>
            <a:fillRect/>
          </a:stretch>
        </p:blipFill>
        <p:spPr>
          <a:xfrm>
            <a:off x="1028701" y="1299031"/>
            <a:ext cx="4216068" cy="5270085"/>
          </a:xfrm>
          <a:prstGeom prst="rect">
            <a:avLst/>
          </a:prstGeom>
          <a:ln w="38100">
            <a:solidFill>
              <a:schemeClr val="bg1"/>
            </a:solidFill>
          </a:ln>
        </p:spPr>
      </p:pic>
    </p:spTree>
    <p:custDataLst>
      <p:tags r:id="rId1"/>
    </p:custDataLst>
    <p:extLst>
      <p:ext uri="{BB962C8B-B14F-4D97-AF65-F5344CB8AC3E}">
        <p14:creationId xmlns:p14="http://schemas.microsoft.com/office/powerpoint/2010/main" val="27362002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9">
            <a:extLst>
              <a:ext uri="{FF2B5EF4-FFF2-40B4-BE49-F238E27FC236}">
                <a16:creationId xmlns:a16="http://schemas.microsoft.com/office/drawing/2014/main" id="{09AD3443-0F4F-5148-B1EB-5B9B0C882892}"/>
              </a:ext>
            </a:extLst>
          </p:cNvPr>
          <p:cNvSpPr txBox="1">
            <a:spLocks/>
          </p:cNvSpPr>
          <p:nvPr/>
        </p:nvSpPr>
        <p:spPr>
          <a:xfrm>
            <a:off x="952500" y="457200"/>
            <a:ext cx="9766258" cy="618631"/>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rgbClr val="70330A"/>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The research</a:t>
            </a:r>
          </a:p>
        </p:txBody>
      </p:sp>
      <p:sp>
        <p:nvSpPr>
          <p:cNvPr id="5" name="Rectangle 4">
            <a:extLst>
              <a:ext uri="{FF2B5EF4-FFF2-40B4-BE49-F238E27FC236}">
                <a16:creationId xmlns:a16="http://schemas.microsoft.com/office/drawing/2014/main" id="{1AD6174D-14B1-CA47-8A5D-9C3724EA387D}"/>
              </a:ext>
            </a:extLst>
          </p:cNvPr>
          <p:cNvSpPr/>
          <p:nvPr/>
        </p:nvSpPr>
        <p:spPr>
          <a:xfrm>
            <a:off x="952500" y="1780953"/>
            <a:ext cx="9860747" cy="940857"/>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rPr>
              <a:t>CalSTRS determines eligible service credit</a:t>
            </a:r>
            <a:endParaRPr kumimoji="0" lang="en-US" sz="2800" b="1" i="0"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endParaRPr>
          </a:p>
        </p:txBody>
      </p:sp>
      <p:grpSp>
        <p:nvGrpSpPr>
          <p:cNvPr id="6" name="Group 5">
            <a:extLst>
              <a:ext uri="{FF2B5EF4-FFF2-40B4-BE49-F238E27FC236}">
                <a16:creationId xmlns:a16="http://schemas.microsoft.com/office/drawing/2014/main" id="{EEAC26AF-5969-4811-8850-CCD80418C210}"/>
              </a:ext>
            </a:extLst>
          </p:cNvPr>
          <p:cNvGrpSpPr/>
          <p:nvPr/>
        </p:nvGrpSpPr>
        <p:grpSpPr>
          <a:xfrm>
            <a:off x="1899206" y="3305194"/>
            <a:ext cx="3243950" cy="830997"/>
            <a:chOff x="4087580" y="2048344"/>
            <a:chExt cx="3243950" cy="830997"/>
          </a:xfrm>
        </p:grpSpPr>
        <p:sp>
          <p:nvSpPr>
            <p:cNvPr id="7" name="Rectangle 6">
              <a:extLst>
                <a:ext uri="{FF2B5EF4-FFF2-40B4-BE49-F238E27FC236}">
                  <a16:creationId xmlns:a16="http://schemas.microsoft.com/office/drawing/2014/main" id="{E080D86D-C258-4584-835C-F3E2816F6CCB}"/>
                </a:ext>
              </a:extLst>
            </p:cNvPr>
            <p:cNvSpPr/>
            <p:nvPr/>
          </p:nvSpPr>
          <p:spPr>
            <a:xfrm>
              <a:off x="4087580" y="2048344"/>
              <a:ext cx="3243950" cy="830996"/>
            </a:xfrm>
            <a:prstGeom prst="rect">
              <a:avLst/>
            </a:prstGeom>
            <a:noFill/>
            <a:ln w="38100">
              <a:solidFill>
                <a:srgbClr val="7033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86EDE83-9CC3-4CB8-A4AC-C62F689BCF98}"/>
                </a:ext>
              </a:extLst>
            </p:cNvPr>
            <p:cNvSpPr/>
            <p:nvPr/>
          </p:nvSpPr>
          <p:spPr>
            <a:xfrm>
              <a:off x="4099350" y="2048344"/>
              <a:ext cx="3232179" cy="830997"/>
            </a:xfrm>
            <a:prstGeom prst="rect">
              <a:avLst/>
            </a:prstGeom>
            <a:ln>
              <a:solidFill>
                <a:srgbClr val="70330A"/>
              </a:solidFill>
            </a:ln>
          </p:spPr>
          <p:txBody>
            <a:bodyPr wrap="square">
              <a:spAutoFit/>
            </a:bodyPr>
            <a:lstStyle/>
            <a:p>
              <a:pPr lvl="0" algn="ctr">
                <a:defRPr/>
              </a:pPr>
              <a:r>
                <a:rPr lang="en-US" sz="2400" b="1" dirty="0">
                  <a:solidFill>
                    <a:srgbClr val="70330A"/>
                  </a:solidFill>
                  <a:latin typeface="Arial" panose="020B0604020202020204" pitchFamily="34" charset="0"/>
                  <a:cs typeface="Arial" panose="020B0604020202020204" pitchFamily="34" charset="0"/>
                </a:rPr>
                <a:t>Cash balance covered service</a:t>
              </a:r>
            </a:p>
          </p:txBody>
        </p:sp>
      </p:grpSp>
      <p:grpSp>
        <p:nvGrpSpPr>
          <p:cNvPr id="9" name="Group 8">
            <a:extLst>
              <a:ext uri="{FF2B5EF4-FFF2-40B4-BE49-F238E27FC236}">
                <a16:creationId xmlns:a16="http://schemas.microsoft.com/office/drawing/2014/main" id="{0730753C-C1B8-4C2B-8FA0-9B0FC5CF9155}"/>
              </a:ext>
            </a:extLst>
          </p:cNvPr>
          <p:cNvGrpSpPr/>
          <p:nvPr/>
        </p:nvGrpSpPr>
        <p:grpSpPr>
          <a:xfrm>
            <a:off x="1899205" y="4417314"/>
            <a:ext cx="3243950" cy="863301"/>
            <a:chOff x="4087579" y="3160464"/>
            <a:chExt cx="3799306" cy="863301"/>
          </a:xfrm>
        </p:grpSpPr>
        <p:sp>
          <p:nvSpPr>
            <p:cNvPr id="10" name="Rectangle 9">
              <a:extLst>
                <a:ext uri="{FF2B5EF4-FFF2-40B4-BE49-F238E27FC236}">
                  <a16:creationId xmlns:a16="http://schemas.microsoft.com/office/drawing/2014/main" id="{FD4B1C7E-7FCD-4BCC-B1E1-7F4A6795BCBF}"/>
                </a:ext>
              </a:extLst>
            </p:cNvPr>
            <p:cNvSpPr/>
            <p:nvPr/>
          </p:nvSpPr>
          <p:spPr>
            <a:xfrm>
              <a:off x="4087579" y="3160464"/>
              <a:ext cx="3778083" cy="830996"/>
            </a:xfrm>
            <a:prstGeom prst="rect">
              <a:avLst/>
            </a:prstGeom>
            <a:noFill/>
            <a:ln w="38100">
              <a:solidFill>
                <a:srgbClr val="7033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356676C-D89B-475C-B4AF-941C7461C66B}"/>
                </a:ext>
              </a:extLst>
            </p:cNvPr>
            <p:cNvSpPr/>
            <p:nvPr/>
          </p:nvSpPr>
          <p:spPr>
            <a:xfrm>
              <a:off x="4099350" y="3192768"/>
              <a:ext cx="3787535" cy="830997"/>
            </a:xfrm>
            <a:prstGeom prst="rect">
              <a:avLst/>
            </a:prstGeom>
          </p:spPr>
          <p:txBody>
            <a:bodyPr wrap="square">
              <a:spAutoFit/>
            </a:bodyPr>
            <a:lstStyle/>
            <a:p>
              <a:pPr lvl="0" algn="ctr">
                <a:defRPr/>
              </a:pPr>
              <a:r>
                <a:rPr lang="en-US" sz="2400" b="1" dirty="0">
                  <a:solidFill>
                    <a:srgbClr val="70330A"/>
                  </a:solidFill>
                  <a:latin typeface="Arial" panose="020B0604020202020204" pitchFamily="34" charset="0"/>
                  <a:cs typeface="Arial" panose="020B0604020202020204" pitchFamily="34" charset="0"/>
                </a:rPr>
                <a:t>Defined Benefit Nonmember Service</a:t>
              </a:r>
            </a:p>
          </p:txBody>
        </p:sp>
      </p:grpSp>
      <p:grpSp>
        <p:nvGrpSpPr>
          <p:cNvPr id="12" name="Group 11">
            <a:extLst>
              <a:ext uri="{FF2B5EF4-FFF2-40B4-BE49-F238E27FC236}">
                <a16:creationId xmlns:a16="http://schemas.microsoft.com/office/drawing/2014/main" id="{220186B4-E9CD-4B50-B78A-6CA81F8125F1}"/>
              </a:ext>
            </a:extLst>
          </p:cNvPr>
          <p:cNvGrpSpPr/>
          <p:nvPr/>
        </p:nvGrpSpPr>
        <p:grpSpPr>
          <a:xfrm>
            <a:off x="1909255" y="5560262"/>
            <a:ext cx="3215779" cy="830996"/>
            <a:chOff x="4097629" y="4303412"/>
            <a:chExt cx="3215779" cy="830996"/>
          </a:xfrm>
        </p:grpSpPr>
        <p:sp>
          <p:nvSpPr>
            <p:cNvPr id="13" name="Rectangle 12">
              <a:extLst>
                <a:ext uri="{FF2B5EF4-FFF2-40B4-BE49-F238E27FC236}">
                  <a16:creationId xmlns:a16="http://schemas.microsoft.com/office/drawing/2014/main" id="{F21AC6DF-B9A9-4568-82A3-640A33ED00CF}"/>
                </a:ext>
              </a:extLst>
            </p:cNvPr>
            <p:cNvSpPr/>
            <p:nvPr/>
          </p:nvSpPr>
          <p:spPr>
            <a:xfrm>
              <a:off x="4099350" y="4303412"/>
              <a:ext cx="3214058" cy="830996"/>
            </a:xfrm>
            <a:prstGeom prst="rect">
              <a:avLst/>
            </a:prstGeom>
            <a:noFill/>
            <a:ln w="38100">
              <a:solidFill>
                <a:srgbClr val="7033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2422D9D-BFCF-4F34-9058-EBF5BBD39F30}"/>
                </a:ext>
              </a:extLst>
            </p:cNvPr>
            <p:cNvSpPr/>
            <p:nvPr/>
          </p:nvSpPr>
          <p:spPr>
            <a:xfrm>
              <a:off x="4097629" y="4460778"/>
              <a:ext cx="3215779" cy="461665"/>
            </a:xfrm>
            <a:prstGeom prst="rect">
              <a:avLst/>
            </a:prstGeom>
          </p:spPr>
          <p:txBody>
            <a:bodyPr wrap="square">
              <a:spAutoFit/>
            </a:bodyPr>
            <a:lstStyle/>
            <a:p>
              <a:pPr lvl="0" algn="ctr">
                <a:defRPr/>
              </a:pPr>
              <a:r>
                <a:rPr lang="en-US" sz="2400" b="1" dirty="0">
                  <a:solidFill>
                    <a:srgbClr val="70330A"/>
                  </a:solidFill>
                  <a:latin typeface="Arial" panose="020B0604020202020204" pitchFamily="34" charset="0"/>
                  <a:cs typeface="Arial" panose="020B0604020202020204" pitchFamily="34" charset="0"/>
                </a:rPr>
                <a:t>Overtime Service</a:t>
              </a:r>
            </a:p>
          </p:txBody>
        </p:sp>
      </p:grpSp>
      <p:sp>
        <p:nvSpPr>
          <p:cNvPr id="16" name="Isosceles Triangle 7">
            <a:extLst>
              <a:ext uri="{FF2B5EF4-FFF2-40B4-BE49-F238E27FC236}">
                <a16:creationId xmlns:a16="http://schemas.microsoft.com/office/drawing/2014/main" id="{76EB016C-27AB-4326-B3C6-2FD8F5AF0B80}"/>
              </a:ext>
            </a:extLst>
          </p:cNvPr>
          <p:cNvSpPr/>
          <p:nvPr/>
        </p:nvSpPr>
        <p:spPr>
          <a:xfrm rot="5400000">
            <a:off x="5543913" y="4588687"/>
            <a:ext cx="339634" cy="307308"/>
          </a:xfrm>
          <a:prstGeom prst="triangle">
            <a:avLst/>
          </a:prstGeom>
          <a:solidFill>
            <a:srgbClr val="70330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4339A691-D144-45BE-9B7E-D9C7AA8E9C55}"/>
              </a:ext>
            </a:extLst>
          </p:cNvPr>
          <p:cNvGrpSpPr/>
          <p:nvPr/>
        </p:nvGrpSpPr>
        <p:grpSpPr>
          <a:xfrm>
            <a:off x="7066968" y="4007894"/>
            <a:ext cx="3968176" cy="1468894"/>
            <a:chOff x="3880033" y="4303412"/>
            <a:chExt cx="3968176" cy="1468894"/>
          </a:xfrm>
        </p:grpSpPr>
        <p:sp>
          <p:nvSpPr>
            <p:cNvPr id="19" name="Rectangle 18">
              <a:extLst>
                <a:ext uri="{FF2B5EF4-FFF2-40B4-BE49-F238E27FC236}">
                  <a16:creationId xmlns:a16="http://schemas.microsoft.com/office/drawing/2014/main" id="{556B2060-9196-438C-B07E-2BAC27906483}"/>
                </a:ext>
              </a:extLst>
            </p:cNvPr>
            <p:cNvSpPr/>
            <p:nvPr/>
          </p:nvSpPr>
          <p:spPr>
            <a:xfrm>
              <a:off x="3880033" y="4303412"/>
              <a:ext cx="3968176" cy="1468894"/>
            </a:xfrm>
            <a:prstGeom prst="rect">
              <a:avLst/>
            </a:prstGeom>
            <a:solidFill>
              <a:schemeClr val="bg1"/>
            </a:solidFill>
            <a:ln w="38100">
              <a:solidFill>
                <a:srgbClr val="7033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0D6B805-43C8-4469-B369-D83237D5A287}"/>
                </a:ext>
              </a:extLst>
            </p:cNvPr>
            <p:cNvSpPr/>
            <p:nvPr/>
          </p:nvSpPr>
          <p:spPr>
            <a:xfrm>
              <a:off x="3990949" y="4460778"/>
              <a:ext cx="3750580" cy="1200329"/>
            </a:xfrm>
            <a:prstGeom prst="rect">
              <a:avLst/>
            </a:prstGeom>
          </p:spPr>
          <p:txBody>
            <a:bodyPr wrap="square">
              <a:spAutoFit/>
            </a:bodyPr>
            <a:lstStyle/>
            <a:p>
              <a:pPr lvl="0" algn="ctr">
                <a:defRPr/>
              </a:pPr>
              <a:r>
                <a:rPr lang="en-US" sz="2400" b="1" dirty="0">
                  <a:solidFill>
                    <a:srgbClr val="70330A"/>
                  </a:solidFill>
                  <a:latin typeface="Arial" panose="020B0604020202020204" pitchFamily="34" charset="0"/>
                  <a:cs typeface="Arial" panose="020B0604020202020204" pitchFamily="34" charset="0"/>
                </a:rPr>
                <a:t>All of your reported service will be researched and sorted.</a:t>
              </a:r>
            </a:p>
          </p:txBody>
        </p:sp>
      </p:grpSp>
    </p:spTree>
    <p:custDataLst>
      <p:tags r:id="rId1"/>
    </p:custDataLst>
    <p:extLst>
      <p:ext uri="{BB962C8B-B14F-4D97-AF65-F5344CB8AC3E}">
        <p14:creationId xmlns:p14="http://schemas.microsoft.com/office/powerpoint/2010/main" val="86789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9">
            <a:extLst>
              <a:ext uri="{FF2B5EF4-FFF2-40B4-BE49-F238E27FC236}">
                <a16:creationId xmlns:a16="http://schemas.microsoft.com/office/drawing/2014/main" id="{09AD3443-0F4F-5148-B1EB-5B9B0C882892}"/>
              </a:ext>
            </a:extLst>
          </p:cNvPr>
          <p:cNvSpPr txBox="1">
            <a:spLocks/>
          </p:cNvSpPr>
          <p:nvPr/>
        </p:nvSpPr>
        <p:spPr>
          <a:xfrm>
            <a:off x="952500" y="457200"/>
            <a:ext cx="9766258" cy="618631"/>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rgbClr val="70330A"/>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The research</a:t>
            </a:r>
          </a:p>
        </p:txBody>
      </p:sp>
      <p:sp>
        <p:nvSpPr>
          <p:cNvPr id="5" name="Rectangle 4">
            <a:extLst>
              <a:ext uri="{FF2B5EF4-FFF2-40B4-BE49-F238E27FC236}">
                <a16:creationId xmlns:a16="http://schemas.microsoft.com/office/drawing/2014/main" id="{1AD6174D-14B1-CA47-8A5D-9C3724EA387D}"/>
              </a:ext>
            </a:extLst>
          </p:cNvPr>
          <p:cNvSpPr/>
          <p:nvPr/>
        </p:nvSpPr>
        <p:spPr>
          <a:xfrm>
            <a:off x="952500" y="1780953"/>
            <a:ext cx="9860747" cy="940857"/>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7E3C1B"/>
                </a:solidFill>
                <a:latin typeface="Arial" panose="020B0604020202020204" pitchFamily="34" charset="0"/>
                <a:cs typeface="Arial" panose="020B0604020202020204" pitchFamily="34" charset="0"/>
              </a:rPr>
              <a:t>Your Cash Balance Program account balance:</a:t>
            </a:r>
            <a:endParaRPr kumimoji="0" lang="en-US" sz="2800" b="1" i="0"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endParaRPr>
          </a:p>
        </p:txBody>
      </p:sp>
      <p:grpSp>
        <p:nvGrpSpPr>
          <p:cNvPr id="6" name="Group 5">
            <a:extLst>
              <a:ext uri="{FF2B5EF4-FFF2-40B4-BE49-F238E27FC236}">
                <a16:creationId xmlns:a16="http://schemas.microsoft.com/office/drawing/2014/main" id="{EEAC26AF-5969-4811-8850-CCD80418C210}"/>
              </a:ext>
            </a:extLst>
          </p:cNvPr>
          <p:cNvGrpSpPr/>
          <p:nvPr/>
        </p:nvGrpSpPr>
        <p:grpSpPr>
          <a:xfrm>
            <a:off x="1899206" y="3305194"/>
            <a:ext cx="3243950" cy="830997"/>
            <a:chOff x="4087580" y="2048344"/>
            <a:chExt cx="3243950" cy="830997"/>
          </a:xfrm>
        </p:grpSpPr>
        <p:sp>
          <p:nvSpPr>
            <p:cNvPr id="7" name="Rectangle 6">
              <a:extLst>
                <a:ext uri="{FF2B5EF4-FFF2-40B4-BE49-F238E27FC236}">
                  <a16:creationId xmlns:a16="http://schemas.microsoft.com/office/drawing/2014/main" id="{E080D86D-C258-4584-835C-F3E2816F6CCB}"/>
                </a:ext>
              </a:extLst>
            </p:cNvPr>
            <p:cNvSpPr/>
            <p:nvPr/>
          </p:nvSpPr>
          <p:spPr>
            <a:xfrm>
              <a:off x="4087580" y="2048344"/>
              <a:ext cx="3243950" cy="830996"/>
            </a:xfrm>
            <a:prstGeom prst="rect">
              <a:avLst/>
            </a:prstGeom>
            <a:noFill/>
            <a:ln w="38100">
              <a:solidFill>
                <a:srgbClr val="7033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86EDE83-9CC3-4CB8-A4AC-C62F689BCF98}"/>
                </a:ext>
              </a:extLst>
            </p:cNvPr>
            <p:cNvSpPr/>
            <p:nvPr/>
          </p:nvSpPr>
          <p:spPr>
            <a:xfrm>
              <a:off x="4099350" y="2048344"/>
              <a:ext cx="3232179" cy="830997"/>
            </a:xfrm>
            <a:prstGeom prst="rect">
              <a:avLst/>
            </a:prstGeom>
            <a:ln>
              <a:solidFill>
                <a:srgbClr val="70330A"/>
              </a:solidFill>
            </a:ln>
          </p:spPr>
          <p:txBody>
            <a:bodyPr wrap="square">
              <a:spAutoFit/>
            </a:bodyPr>
            <a:lstStyle/>
            <a:p>
              <a:pPr lvl="0" algn="ctr">
                <a:defRPr/>
              </a:pPr>
              <a:r>
                <a:rPr lang="en-US" sz="2400" b="1" dirty="0">
                  <a:solidFill>
                    <a:srgbClr val="70330A"/>
                  </a:solidFill>
                  <a:latin typeface="Arial" panose="020B0604020202020204" pitchFamily="34" charset="0"/>
                  <a:cs typeface="Arial" panose="020B0604020202020204" pitchFamily="34" charset="0"/>
                </a:rPr>
                <a:t>Contributions </a:t>
              </a:r>
            </a:p>
            <a:p>
              <a:pPr lvl="0" algn="ctr">
                <a:defRPr/>
              </a:pPr>
              <a:r>
                <a:rPr lang="en-US" sz="2400" b="1" dirty="0">
                  <a:solidFill>
                    <a:srgbClr val="70330A"/>
                  </a:solidFill>
                  <a:latin typeface="Arial" panose="020B0604020202020204" pitchFamily="34" charset="0"/>
                  <a:cs typeface="Arial" panose="020B0604020202020204" pitchFamily="34" charset="0"/>
                </a:rPr>
                <a:t>and interest</a:t>
              </a:r>
            </a:p>
          </p:txBody>
        </p:sp>
      </p:grpSp>
      <p:grpSp>
        <p:nvGrpSpPr>
          <p:cNvPr id="9" name="Group 8">
            <a:extLst>
              <a:ext uri="{FF2B5EF4-FFF2-40B4-BE49-F238E27FC236}">
                <a16:creationId xmlns:a16="http://schemas.microsoft.com/office/drawing/2014/main" id="{0730753C-C1B8-4C2B-8FA0-9B0FC5CF9155}"/>
              </a:ext>
            </a:extLst>
          </p:cNvPr>
          <p:cNvGrpSpPr/>
          <p:nvPr/>
        </p:nvGrpSpPr>
        <p:grpSpPr>
          <a:xfrm>
            <a:off x="1899205" y="4417314"/>
            <a:ext cx="3243950" cy="830996"/>
            <a:chOff x="4087579" y="3160464"/>
            <a:chExt cx="3799306" cy="830996"/>
          </a:xfrm>
        </p:grpSpPr>
        <p:sp>
          <p:nvSpPr>
            <p:cNvPr id="10" name="Rectangle 9">
              <a:extLst>
                <a:ext uri="{FF2B5EF4-FFF2-40B4-BE49-F238E27FC236}">
                  <a16:creationId xmlns:a16="http://schemas.microsoft.com/office/drawing/2014/main" id="{FD4B1C7E-7FCD-4BCC-B1E1-7F4A6795BCBF}"/>
                </a:ext>
              </a:extLst>
            </p:cNvPr>
            <p:cNvSpPr/>
            <p:nvPr/>
          </p:nvSpPr>
          <p:spPr>
            <a:xfrm>
              <a:off x="4087579" y="3160464"/>
              <a:ext cx="3778083" cy="830996"/>
            </a:xfrm>
            <a:prstGeom prst="rect">
              <a:avLst/>
            </a:prstGeom>
            <a:noFill/>
            <a:ln w="38100">
              <a:solidFill>
                <a:srgbClr val="7033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356676C-D89B-475C-B4AF-941C7461C66B}"/>
                </a:ext>
              </a:extLst>
            </p:cNvPr>
            <p:cNvSpPr/>
            <p:nvPr/>
          </p:nvSpPr>
          <p:spPr>
            <a:xfrm>
              <a:off x="4099350" y="3360169"/>
              <a:ext cx="3787535" cy="461665"/>
            </a:xfrm>
            <a:prstGeom prst="rect">
              <a:avLst/>
            </a:prstGeom>
          </p:spPr>
          <p:txBody>
            <a:bodyPr wrap="square">
              <a:spAutoFit/>
            </a:bodyPr>
            <a:lstStyle/>
            <a:p>
              <a:pPr lvl="0" algn="ctr">
                <a:defRPr/>
              </a:pPr>
              <a:r>
                <a:rPr lang="en-US" sz="2400" b="1" dirty="0">
                  <a:solidFill>
                    <a:srgbClr val="70330A"/>
                  </a:solidFill>
                  <a:latin typeface="Arial" panose="020B0604020202020204" pitchFamily="34" charset="0"/>
                  <a:cs typeface="Arial" panose="020B0604020202020204" pitchFamily="34" charset="0"/>
                </a:rPr>
                <a:t>Overtime </a:t>
              </a:r>
            </a:p>
          </p:txBody>
        </p:sp>
      </p:grpSp>
      <p:grpSp>
        <p:nvGrpSpPr>
          <p:cNvPr id="12" name="Group 11">
            <a:extLst>
              <a:ext uri="{FF2B5EF4-FFF2-40B4-BE49-F238E27FC236}">
                <a16:creationId xmlns:a16="http://schemas.microsoft.com/office/drawing/2014/main" id="{220186B4-E9CD-4B50-B78A-6CA81F8125F1}"/>
              </a:ext>
            </a:extLst>
          </p:cNvPr>
          <p:cNvGrpSpPr/>
          <p:nvPr/>
        </p:nvGrpSpPr>
        <p:grpSpPr>
          <a:xfrm>
            <a:off x="1909255" y="5560262"/>
            <a:ext cx="3215779" cy="830996"/>
            <a:chOff x="4097629" y="4303412"/>
            <a:chExt cx="3215779" cy="830996"/>
          </a:xfrm>
        </p:grpSpPr>
        <p:sp>
          <p:nvSpPr>
            <p:cNvPr id="13" name="Rectangle 12">
              <a:extLst>
                <a:ext uri="{FF2B5EF4-FFF2-40B4-BE49-F238E27FC236}">
                  <a16:creationId xmlns:a16="http://schemas.microsoft.com/office/drawing/2014/main" id="{F21AC6DF-B9A9-4568-82A3-640A33ED00CF}"/>
                </a:ext>
              </a:extLst>
            </p:cNvPr>
            <p:cNvSpPr/>
            <p:nvPr/>
          </p:nvSpPr>
          <p:spPr>
            <a:xfrm>
              <a:off x="4099350" y="4303412"/>
              <a:ext cx="3214058" cy="830996"/>
            </a:xfrm>
            <a:prstGeom prst="rect">
              <a:avLst/>
            </a:prstGeom>
            <a:noFill/>
            <a:ln w="38100">
              <a:solidFill>
                <a:srgbClr val="7033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2422D9D-BFCF-4F34-9058-EBF5BBD39F30}"/>
                </a:ext>
              </a:extLst>
            </p:cNvPr>
            <p:cNvSpPr/>
            <p:nvPr/>
          </p:nvSpPr>
          <p:spPr>
            <a:xfrm>
              <a:off x="4097629" y="4460778"/>
              <a:ext cx="3215779" cy="461665"/>
            </a:xfrm>
            <a:prstGeom prst="rect">
              <a:avLst/>
            </a:prstGeom>
          </p:spPr>
          <p:txBody>
            <a:bodyPr wrap="square">
              <a:spAutoFit/>
            </a:bodyPr>
            <a:lstStyle/>
            <a:p>
              <a:pPr lvl="0" algn="ctr">
                <a:defRPr/>
              </a:pPr>
              <a:r>
                <a:rPr lang="en-US" sz="2400" b="1" dirty="0">
                  <a:solidFill>
                    <a:srgbClr val="70330A"/>
                  </a:solidFill>
                  <a:latin typeface="Arial" panose="020B0604020202020204" pitchFamily="34" charset="0"/>
                  <a:cs typeface="Arial" panose="020B0604020202020204" pitchFamily="34" charset="0"/>
                </a:rPr>
                <a:t>Rollover funds</a:t>
              </a:r>
            </a:p>
          </p:txBody>
        </p:sp>
      </p:grpSp>
      <p:sp>
        <p:nvSpPr>
          <p:cNvPr id="16" name="Isosceles Triangle 7">
            <a:extLst>
              <a:ext uri="{FF2B5EF4-FFF2-40B4-BE49-F238E27FC236}">
                <a16:creationId xmlns:a16="http://schemas.microsoft.com/office/drawing/2014/main" id="{76EB016C-27AB-4326-B3C6-2FD8F5AF0B80}"/>
              </a:ext>
            </a:extLst>
          </p:cNvPr>
          <p:cNvSpPr/>
          <p:nvPr/>
        </p:nvSpPr>
        <p:spPr>
          <a:xfrm rot="5400000">
            <a:off x="5543913" y="4588687"/>
            <a:ext cx="339634" cy="307308"/>
          </a:xfrm>
          <a:prstGeom prst="triangle">
            <a:avLst/>
          </a:prstGeom>
          <a:solidFill>
            <a:srgbClr val="70330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4339A691-D144-45BE-9B7E-D9C7AA8E9C55}"/>
              </a:ext>
            </a:extLst>
          </p:cNvPr>
          <p:cNvGrpSpPr/>
          <p:nvPr/>
        </p:nvGrpSpPr>
        <p:grpSpPr>
          <a:xfrm>
            <a:off x="7066968" y="4007894"/>
            <a:ext cx="3968176" cy="1468894"/>
            <a:chOff x="3880033" y="4303412"/>
            <a:chExt cx="3968176" cy="1468894"/>
          </a:xfrm>
        </p:grpSpPr>
        <p:sp>
          <p:nvSpPr>
            <p:cNvPr id="19" name="Rectangle 18">
              <a:extLst>
                <a:ext uri="{FF2B5EF4-FFF2-40B4-BE49-F238E27FC236}">
                  <a16:creationId xmlns:a16="http://schemas.microsoft.com/office/drawing/2014/main" id="{556B2060-9196-438C-B07E-2BAC27906483}"/>
                </a:ext>
              </a:extLst>
            </p:cNvPr>
            <p:cNvSpPr/>
            <p:nvPr/>
          </p:nvSpPr>
          <p:spPr>
            <a:xfrm>
              <a:off x="3880033" y="4303412"/>
              <a:ext cx="3968176" cy="1468894"/>
            </a:xfrm>
            <a:prstGeom prst="rect">
              <a:avLst/>
            </a:prstGeom>
            <a:solidFill>
              <a:schemeClr val="bg1"/>
            </a:solidFill>
            <a:ln w="38100">
              <a:solidFill>
                <a:srgbClr val="7033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0D6B805-43C8-4469-B369-D83237D5A287}"/>
                </a:ext>
              </a:extLst>
            </p:cNvPr>
            <p:cNvSpPr/>
            <p:nvPr/>
          </p:nvSpPr>
          <p:spPr>
            <a:xfrm>
              <a:off x="3990949" y="4460778"/>
              <a:ext cx="3750580" cy="1200329"/>
            </a:xfrm>
            <a:prstGeom prst="rect">
              <a:avLst/>
            </a:prstGeom>
          </p:spPr>
          <p:txBody>
            <a:bodyPr wrap="square">
              <a:spAutoFit/>
            </a:bodyPr>
            <a:lstStyle/>
            <a:p>
              <a:pPr lvl="0" algn="ctr">
                <a:defRPr/>
              </a:pPr>
              <a:r>
                <a:rPr lang="en-US" sz="2400" b="1" dirty="0">
                  <a:solidFill>
                    <a:srgbClr val="70330A"/>
                  </a:solidFill>
                  <a:latin typeface="Arial" panose="020B0604020202020204" pitchFamily="34" charset="0"/>
                  <a:cs typeface="Arial" panose="020B0604020202020204" pitchFamily="34" charset="0"/>
                </a:rPr>
                <a:t>Funds used to purchase a portion of eligible service credit</a:t>
              </a:r>
            </a:p>
          </p:txBody>
        </p:sp>
      </p:grpSp>
    </p:spTree>
    <p:custDataLst>
      <p:tags r:id="rId1"/>
    </p:custDataLst>
    <p:extLst>
      <p:ext uri="{BB962C8B-B14F-4D97-AF65-F5344CB8AC3E}">
        <p14:creationId xmlns:p14="http://schemas.microsoft.com/office/powerpoint/2010/main" val="174704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E645647-0D2A-4B73-88EB-146FDC005BFF}"/>
              </a:ext>
            </a:extLst>
          </p:cNvPr>
          <p:cNvPicPr>
            <a:picLocks noChangeAspect="1"/>
          </p:cNvPicPr>
          <p:nvPr/>
        </p:nvPicPr>
        <p:blipFill rotWithShape="1">
          <a:blip r:embed="rId4"/>
          <a:srcRect l="11547" r="11331"/>
          <a:stretch/>
        </p:blipFill>
        <p:spPr>
          <a:xfrm>
            <a:off x="3810000" y="1451330"/>
            <a:ext cx="4572000" cy="3955341"/>
          </a:xfrm>
          <a:prstGeom prst="rect">
            <a:avLst/>
          </a:prstGeom>
          <a:ln w="149225" cap="rnd">
            <a:solidFill>
              <a:srgbClr val="A04E22">
                <a:alpha val="82000"/>
              </a:srgbClr>
            </a:solidFill>
          </a:ln>
          <a:effectLst>
            <a:softEdge rad="76200"/>
          </a:effectLst>
        </p:spPr>
      </p:pic>
      <p:sp>
        <p:nvSpPr>
          <p:cNvPr id="26" name="Rectangle 25">
            <a:extLst>
              <a:ext uri="{FF2B5EF4-FFF2-40B4-BE49-F238E27FC236}">
                <a16:creationId xmlns:a16="http://schemas.microsoft.com/office/drawing/2014/main" id="{22C59DCD-ABAD-B141-82CE-A3FD5CE6AE1B}"/>
              </a:ext>
              <a:ext uri="{C183D7F6-B498-43B3-948B-1728B52AA6E4}">
                <adec:decorative xmlns:adec="http://schemas.microsoft.com/office/drawing/2017/decorative" val="1"/>
              </a:ext>
            </a:extLst>
          </p:cNvPr>
          <p:cNvSpPr/>
          <p:nvPr/>
        </p:nvSpPr>
        <p:spPr>
          <a:xfrm>
            <a:off x="2413636" y="642025"/>
            <a:ext cx="7670984" cy="928591"/>
          </a:xfrm>
          <a:prstGeom prst="rect">
            <a:avLst/>
          </a:prstGeom>
          <a:noFill/>
          <a:ln w="38100">
            <a:solidFill>
              <a:schemeClr val="bg1"/>
            </a:solidFill>
          </a:ln>
          <a:effectLst>
            <a:outerShdw blurRad="76200" dist="12700" dir="378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alibri" panose="020F0502020204030204"/>
              </a:rPr>
              <a:t>Jack permissively elects Defined Benefit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alibri" panose="020F0502020204030204"/>
              </a:rPr>
              <a:t>Program membership</a:t>
            </a:r>
            <a:endParaRPr kumimoji="0" lang="en-US" sz="2400" b="0" i="0" u="none" strike="noStrike" kern="1200" cap="none" spc="0" normalizeH="0" baseline="0" noProof="0" dirty="0">
              <a:ln>
                <a:noFill/>
              </a:ln>
              <a:solidFill>
                <a:prstClr val="white"/>
              </a:solidFill>
              <a:effectLst/>
              <a:uLnTx/>
              <a:uFillTx/>
              <a:latin typeface="Calibri" panose="020F0502020204030204"/>
            </a:endParaRPr>
          </a:p>
        </p:txBody>
      </p:sp>
      <p:sp>
        <p:nvSpPr>
          <p:cNvPr id="27" name="Rectangle 26">
            <a:extLst>
              <a:ext uri="{FF2B5EF4-FFF2-40B4-BE49-F238E27FC236}">
                <a16:creationId xmlns:a16="http://schemas.microsoft.com/office/drawing/2014/main" id="{068906E1-2634-BE4D-8C1D-D93B38315BD1}"/>
              </a:ext>
              <a:ext uri="{C183D7F6-B498-43B3-948B-1728B52AA6E4}">
                <adec:decorative xmlns:adec="http://schemas.microsoft.com/office/drawing/2017/decorative" val="1"/>
              </a:ext>
            </a:extLst>
          </p:cNvPr>
          <p:cNvSpPr/>
          <p:nvPr/>
        </p:nvSpPr>
        <p:spPr>
          <a:xfrm>
            <a:off x="2413636" y="3537687"/>
            <a:ext cx="7670984" cy="928591"/>
          </a:xfrm>
          <a:prstGeom prst="rect">
            <a:avLst/>
          </a:prstGeom>
          <a:noFill/>
          <a:ln w="38100">
            <a:solidFill>
              <a:schemeClr val="bg1"/>
            </a:solidFill>
          </a:ln>
          <a:effectLst>
            <a:outerShdw blurRad="76200" dist="12700" dir="378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rPr>
              <a:t>Jack submits</a:t>
            </a:r>
            <a:r>
              <a:rPr kumimoji="0" lang="en-US" sz="2400" b="0" i="0" u="none" strike="noStrike" kern="1200" cap="none" spc="0" normalizeH="0" noProof="0" dirty="0">
                <a:ln>
                  <a:noFill/>
                </a:ln>
                <a:solidFill>
                  <a:prstClr val="white"/>
                </a:solidFill>
                <a:effectLst/>
                <a:uLnTx/>
                <a:uFillTx/>
                <a:latin typeface="Calibri" panose="020F0502020204030204"/>
              </a:rPr>
              <a:t> the </a:t>
            </a:r>
            <a:r>
              <a:rPr kumimoji="0" lang="en-US" sz="2400" b="0" i="1" u="none" strike="noStrike" kern="1200" cap="none" spc="0" normalizeH="0" noProof="0" dirty="0">
                <a:ln>
                  <a:noFill/>
                </a:ln>
                <a:solidFill>
                  <a:prstClr val="white"/>
                </a:solidFill>
                <a:effectLst/>
                <a:uLnTx/>
                <a:uFillTx/>
                <a:latin typeface="Calibri" panose="020F0502020204030204"/>
              </a:rPr>
              <a:t>Request to Consolidate Benefits </a:t>
            </a:r>
            <a:r>
              <a:rPr kumimoji="0" lang="en-US" sz="2400" b="0" i="0" u="none" strike="noStrike" kern="1200" cap="none" spc="0" normalizeH="0" noProof="0" dirty="0">
                <a:ln>
                  <a:noFill/>
                </a:ln>
                <a:solidFill>
                  <a:prstClr val="white"/>
                </a:solidFill>
                <a:effectLst/>
                <a:uLnTx/>
                <a:uFillTx/>
                <a:latin typeface="Calibri" panose="020F0502020204030204"/>
              </a:rPr>
              <a:t>packet</a:t>
            </a:r>
            <a:endParaRPr lang="en-US" sz="2400" baseline="0" dirty="0">
              <a:solidFill>
                <a:prstClr val="white"/>
              </a:solidFill>
              <a:latin typeface="Calibri" panose="020F0502020204030204"/>
            </a:endParaRPr>
          </a:p>
        </p:txBody>
      </p:sp>
      <p:sp>
        <p:nvSpPr>
          <p:cNvPr id="28" name="Rectangle: Rounded Corners 5">
            <a:extLst>
              <a:ext uri="{FF2B5EF4-FFF2-40B4-BE49-F238E27FC236}">
                <a16:creationId xmlns:a16="http://schemas.microsoft.com/office/drawing/2014/main" id="{B4D4C28E-AB59-1F41-A067-AA480256FD3E}"/>
              </a:ext>
            </a:extLst>
          </p:cNvPr>
          <p:cNvSpPr/>
          <p:nvPr/>
        </p:nvSpPr>
        <p:spPr>
          <a:xfrm>
            <a:off x="592627" y="1683834"/>
            <a:ext cx="3533323" cy="3579542"/>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30" name="Isosceles Triangle 7">
            <a:extLst>
              <a:ext uri="{FF2B5EF4-FFF2-40B4-BE49-F238E27FC236}">
                <a16:creationId xmlns:a16="http://schemas.microsoft.com/office/drawing/2014/main" id="{10ECAFD5-7020-B849-93BC-ABCD4436D1C0}"/>
              </a:ext>
            </a:extLst>
          </p:cNvPr>
          <p:cNvSpPr/>
          <p:nvPr/>
        </p:nvSpPr>
        <p:spPr>
          <a:xfrm rot="10800000">
            <a:off x="6079311" y="1676582"/>
            <a:ext cx="339634" cy="307308"/>
          </a:xfrm>
          <a:prstGeom prst="triangl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8">
            <a:extLst>
              <a:ext uri="{FF2B5EF4-FFF2-40B4-BE49-F238E27FC236}">
                <a16:creationId xmlns:a16="http://schemas.microsoft.com/office/drawing/2014/main" id="{9D7F48EB-6B68-400D-94EF-33803107A5BC}"/>
              </a:ext>
            </a:extLst>
          </p:cNvPr>
          <p:cNvSpPr/>
          <p:nvPr/>
        </p:nvSpPr>
        <p:spPr>
          <a:xfrm rot="10800000">
            <a:off x="6079312" y="4572244"/>
            <a:ext cx="339634" cy="307308"/>
          </a:xfrm>
          <a:prstGeom prst="triangl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C8F857D-5FB2-4530-8098-ABBAD046F7B5}"/>
              </a:ext>
              <a:ext uri="{C183D7F6-B498-43B3-948B-1728B52AA6E4}">
                <adec:decorative xmlns:adec="http://schemas.microsoft.com/office/drawing/2017/decorative" val="1"/>
              </a:ext>
            </a:extLst>
          </p:cNvPr>
          <p:cNvSpPr/>
          <p:nvPr/>
        </p:nvSpPr>
        <p:spPr>
          <a:xfrm>
            <a:off x="2413637" y="4985516"/>
            <a:ext cx="7670983" cy="928591"/>
          </a:xfrm>
          <a:prstGeom prst="rect">
            <a:avLst/>
          </a:prstGeom>
          <a:noFill/>
          <a:ln w="38100">
            <a:solidFill>
              <a:schemeClr val="bg1"/>
            </a:solidFill>
          </a:ln>
          <a:effectLst>
            <a:outerShdw blurRad="76200" dist="12700" dir="378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alibri" panose="020F0502020204030204"/>
              </a:rPr>
              <a:t>CalSTRS sends Jack a billing statement</a:t>
            </a:r>
            <a:endParaRPr kumimoji="0" lang="en-US" sz="2400" b="0" i="0" u="none" strike="noStrike" kern="1200" cap="none" spc="0" normalizeH="0" baseline="0" noProof="0" dirty="0">
              <a:ln>
                <a:noFill/>
              </a:ln>
              <a:solidFill>
                <a:prstClr val="white"/>
              </a:solidFill>
              <a:effectLst/>
              <a:uLnTx/>
              <a:uFillTx/>
              <a:latin typeface="Calibri" panose="020F0502020204030204"/>
            </a:endParaRPr>
          </a:p>
        </p:txBody>
      </p:sp>
      <p:sp>
        <p:nvSpPr>
          <p:cNvPr id="9" name="Rectangle 8">
            <a:extLst>
              <a:ext uri="{FF2B5EF4-FFF2-40B4-BE49-F238E27FC236}">
                <a16:creationId xmlns:a16="http://schemas.microsoft.com/office/drawing/2014/main" id="{72CD8C23-C0D3-411F-8D03-3CDE609600AC}"/>
              </a:ext>
              <a:ext uri="{C183D7F6-B498-43B3-948B-1728B52AA6E4}">
                <adec:decorative xmlns:adec="http://schemas.microsoft.com/office/drawing/2017/decorative" val="1"/>
              </a:ext>
            </a:extLst>
          </p:cNvPr>
          <p:cNvSpPr/>
          <p:nvPr/>
        </p:nvSpPr>
        <p:spPr>
          <a:xfrm>
            <a:off x="2413637" y="2089856"/>
            <a:ext cx="7670983" cy="928591"/>
          </a:xfrm>
          <a:prstGeom prst="rect">
            <a:avLst/>
          </a:prstGeom>
          <a:noFill/>
          <a:ln w="38100">
            <a:solidFill>
              <a:schemeClr val="bg1"/>
            </a:solidFill>
          </a:ln>
          <a:effectLst>
            <a:outerShdw blurRad="76200" dist="12700" dir="378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noProof="0" dirty="0">
                <a:solidFill>
                  <a:prstClr val="white"/>
                </a:solidFill>
                <a:latin typeface="Calibri" panose="020F0502020204030204"/>
              </a:rPr>
              <a:t>His contributions to his Cash Balance Benefit account stop</a:t>
            </a:r>
            <a:endParaRPr kumimoji="0" lang="en-US" sz="2400" b="0" i="0" u="none" strike="noStrike" kern="1200" cap="none" spc="0" normalizeH="0" baseline="0" noProof="0" dirty="0">
              <a:ln>
                <a:noFill/>
              </a:ln>
              <a:solidFill>
                <a:prstClr val="white"/>
              </a:solidFill>
              <a:effectLst/>
              <a:uLnTx/>
              <a:uFillTx/>
              <a:latin typeface="Calibri" panose="020F0502020204030204"/>
            </a:endParaRPr>
          </a:p>
        </p:txBody>
      </p:sp>
      <p:sp>
        <p:nvSpPr>
          <p:cNvPr id="10" name="Isosceles Triangle 7">
            <a:extLst>
              <a:ext uri="{FF2B5EF4-FFF2-40B4-BE49-F238E27FC236}">
                <a16:creationId xmlns:a16="http://schemas.microsoft.com/office/drawing/2014/main" id="{A6391E0A-81D4-4D4F-956C-900B84C6CB27}"/>
              </a:ext>
            </a:extLst>
          </p:cNvPr>
          <p:cNvSpPr/>
          <p:nvPr/>
        </p:nvSpPr>
        <p:spPr>
          <a:xfrm rot="10800000">
            <a:off x="6079311" y="3124413"/>
            <a:ext cx="339634" cy="307308"/>
          </a:xfrm>
          <a:prstGeom prst="triangl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5253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13"/>
                                        </p:tgtEl>
                                      </p:cBhvr>
                                      <p:by x="35000" y="35000"/>
                                    </p:animScale>
                                  </p:childTnLst>
                                </p:cTn>
                              </p:par>
                              <p:par>
                                <p:cTn id="7" presetID="42" presetClass="path" presetSubtype="0" fill="hold" nodeType="withEffect">
                                  <p:stCondLst>
                                    <p:cond delay="0"/>
                                  </p:stCondLst>
                                  <p:childTnLst>
                                    <p:animMotion origin="layout" path="M 0 0 L 0.42083 -0.34444 " pathEditMode="relative" rAng="0" ptsTypes="AA">
                                      <p:cBhvr>
                                        <p:cTn id="8" dur="1000" fill="hold"/>
                                        <p:tgtEl>
                                          <p:spTgt spid="13"/>
                                        </p:tgtEl>
                                        <p:attrNameLst>
                                          <p:attrName>ppt_x</p:attrName>
                                          <p:attrName>ppt_y</p:attrName>
                                        </p:attrNameLst>
                                      </p:cBhvr>
                                      <p:rCtr x="21042" y="-17222"/>
                                    </p:animMotion>
                                  </p:childTnLst>
                                </p:cTn>
                              </p:par>
                            </p:childTnLst>
                          </p:cTn>
                        </p:par>
                        <p:par>
                          <p:cTn id="9" fill="hold">
                            <p:stCondLst>
                              <p:cond delay="1000"/>
                            </p:stCondLst>
                            <p:childTnLst>
                              <p:par>
                                <p:cTn id="10" presetID="10" presetClass="entr" presetSubtype="0" fill="hold" grpId="0" nodeType="afterEffect">
                                  <p:stCondLst>
                                    <p:cond delay="25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30" grpId="0" animBg="1"/>
      <p:bldP spid="11" grpId="0" animBg="1"/>
      <p:bldP spid="15"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7">
            <a:extLst>
              <a:ext uri="{FF2B5EF4-FFF2-40B4-BE49-F238E27FC236}">
                <a16:creationId xmlns:a16="http://schemas.microsoft.com/office/drawing/2014/main" id="{98A661B2-AC06-47DB-A30B-D98D196CB4E0}"/>
              </a:ext>
            </a:extLst>
          </p:cNvPr>
          <p:cNvSpPr>
            <a:spLocks noGrp="1"/>
          </p:cNvSpPr>
          <p:nvPr>
            <p:ph type="title" idx="4294967295"/>
          </p:nvPr>
        </p:nvSpPr>
        <p:spPr>
          <a:xfrm>
            <a:off x="1039092" y="605796"/>
            <a:ext cx="11152908" cy="617537"/>
          </a:xfrm>
          <a:prstGeom prst="rect">
            <a:avLst/>
          </a:prstGeom>
        </p:spPr>
        <p:txBody>
          <a:bodyPr wrap="square">
            <a:spAutoFit/>
          </a:bodyPr>
          <a:lstStyle/>
          <a:p>
            <a:r>
              <a:rPr lang="en-US" sz="3800" b="1" dirty="0">
                <a:solidFill>
                  <a:srgbClr val="70330A"/>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Cash Balance plans</a:t>
            </a:r>
          </a:p>
        </p:txBody>
      </p:sp>
      <p:sp>
        <p:nvSpPr>
          <p:cNvPr id="25" name="Rectangle 24">
            <a:extLst>
              <a:ext uri="{FF2B5EF4-FFF2-40B4-BE49-F238E27FC236}">
                <a16:creationId xmlns:a16="http://schemas.microsoft.com/office/drawing/2014/main" id="{096CF757-AD50-4BF0-8A86-C42C47A4E77D}"/>
              </a:ext>
            </a:extLst>
          </p:cNvPr>
          <p:cNvSpPr/>
          <p:nvPr/>
        </p:nvSpPr>
        <p:spPr>
          <a:xfrm>
            <a:off x="903437" y="3107036"/>
            <a:ext cx="4572000" cy="914400"/>
          </a:xfrm>
          <a:prstGeom prst="rect">
            <a:avLst/>
          </a:prstGeom>
          <a:solidFill>
            <a:srgbClr val="FFFFFF"/>
          </a:solidFill>
        </p:spPr>
        <p:txBody>
          <a:bodyPr wrap="square" lIns="548640" anchor="ctr">
            <a:noAutofit/>
          </a:bodyPr>
          <a:lstStyle/>
          <a:p>
            <a:pPr lvl="0">
              <a:defRPr/>
            </a:pPr>
            <a:r>
              <a:rPr lang="en-US" sz="2200" dirty="0">
                <a:solidFill>
                  <a:srgbClr val="7E3C1B"/>
                </a:solidFill>
                <a:latin typeface="Arial" panose="020B0604020202020204" pitchFamily="34" charset="0"/>
                <a:cs typeface="Arial" panose="020B0604020202020204" pitchFamily="34" charset="0"/>
              </a:rPr>
              <a:t>Part-time educator</a:t>
            </a:r>
          </a:p>
        </p:txBody>
      </p:sp>
      <p:grpSp>
        <p:nvGrpSpPr>
          <p:cNvPr id="22" name="Group 21">
            <a:extLst>
              <a:ext uri="{FF2B5EF4-FFF2-40B4-BE49-F238E27FC236}">
                <a16:creationId xmlns:a16="http://schemas.microsoft.com/office/drawing/2014/main" id="{C93E6B39-B238-4480-94AA-161EE72748DA}"/>
              </a:ext>
            </a:extLst>
          </p:cNvPr>
          <p:cNvGrpSpPr/>
          <p:nvPr/>
        </p:nvGrpSpPr>
        <p:grpSpPr>
          <a:xfrm rot="16200000">
            <a:off x="720628" y="3311135"/>
            <a:ext cx="617537" cy="519273"/>
            <a:chOff x="933876" y="1607117"/>
            <a:chExt cx="4796411" cy="919766"/>
          </a:xfrm>
          <a:solidFill>
            <a:srgbClr val="A04E22"/>
          </a:solidFill>
        </p:grpSpPr>
        <p:sp>
          <p:nvSpPr>
            <p:cNvPr id="23" name="Arrow: Pentagon 16">
              <a:extLst>
                <a:ext uri="{FF2B5EF4-FFF2-40B4-BE49-F238E27FC236}">
                  <a16:creationId xmlns:a16="http://schemas.microsoft.com/office/drawing/2014/main" id="{1C62E8D1-47CF-4F74-919B-1A58551602A4}"/>
                </a:ext>
              </a:extLst>
            </p:cNvPr>
            <p:cNvSpPr/>
            <p:nvPr/>
          </p:nvSpPr>
          <p:spPr>
            <a:xfrm rot="5400000">
              <a:off x="2868128" y="-295542"/>
              <a:ext cx="888173" cy="4756677"/>
            </a:xfrm>
            <a:prstGeom prst="homePlate">
              <a:avLst/>
            </a:prstGeom>
            <a:grpFill/>
            <a:ln w="28575">
              <a:solidFill>
                <a:srgbClr val="A04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429C1265-7E41-4BEB-B007-253A573B0D9D}"/>
                </a:ext>
              </a:extLst>
            </p:cNvPr>
            <p:cNvSpPr/>
            <p:nvPr/>
          </p:nvSpPr>
          <p:spPr>
            <a:xfrm>
              <a:off x="937638" y="1607117"/>
              <a:ext cx="4792649" cy="44627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grpSp>
      <p:sp>
        <p:nvSpPr>
          <p:cNvPr id="33" name="Rectangle 32">
            <a:extLst>
              <a:ext uri="{FF2B5EF4-FFF2-40B4-BE49-F238E27FC236}">
                <a16:creationId xmlns:a16="http://schemas.microsoft.com/office/drawing/2014/main" id="{8AC219E1-83F1-45A0-B0CA-0A07D7DF032A}"/>
              </a:ext>
            </a:extLst>
          </p:cNvPr>
          <p:cNvSpPr/>
          <p:nvPr/>
        </p:nvSpPr>
        <p:spPr>
          <a:xfrm>
            <a:off x="903437" y="4252151"/>
            <a:ext cx="4572000" cy="914400"/>
          </a:xfrm>
          <a:prstGeom prst="rect">
            <a:avLst/>
          </a:prstGeom>
          <a:solidFill>
            <a:srgbClr val="FFFFFF"/>
          </a:solidFill>
        </p:spPr>
        <p:txBody>
          <a:bodyPr wrap="square" lIns="548640" anchor="ctr" anchorCtr="0">
            <a:noAutofit/>
          </a:bodyPr>
          <a:lstStyle/>
          <a:p>
            <a:pPr lvl="0">
              <a:defRPr/>
            </a:pPr>
            <a:r>
              <a:rPr lang="en-US" sz="2200" dirty="0">
                <a:solidFill>
                  <a:srgbClr val="7E3C1B"/>
                </a:solidFill>
                <a:latin typeface="Arial" panose="020B0604020202020204" pitchFamily="34" charset="0"/>
                <a:cs typeface="Arial" panose="020B0604020202020204" pitchFamily="34" charset="0"/>
              </a:rPr>
              <a:t>Alternative to Social Security</a:t>
            </a:r>
          </a:p>
        </p:txBody>
      </p:sp>
      <p:sp>
        <p:nvSpPr>
          <p:cNvPr id="40" name="Rectangle 39">
            <a:extLst>
              <a:ext uri="{FF2B5EF4-FFF2-40B4-BE49-F238E27FC236}">
                <a16:creationId xmlns:a16="http://schemas.microsoft.com/office/drawing/2014/main" id="{F0DF653E-4BA4-49C8-883E-24EBA3A7C13B}"/>
              </a:ext>
            </a:extLst>
          </p:cNvPr>
          <p:cNvSpPr/>
          <p:nvPr/>
        </p:nvSpPr>
        <p:spPr>
          <a:xfrm>
            <a:off x="903437" y="5392363"/>
            <a:ext cx="4572000" cy="914400"/>
          </a:xfrm>
          <a:prstGeom prst="rect">
            <a:avLst/>
          </a:prstGeom>
          <a:solidFill>
            <a:srgbClr val="FFFFFF"/>
          </a:solidFill>
        </p:spPr>
        <p:txBody>
          <a:bodyPr wrap="square" lIns="548640" anchor="ctr" anchorCtr="0">
            <a:noAutofit/>
          </a:bodyPr>
          <a:lstStyle/>
          <a:p>
            <a:pPr lvl="0">
              <a:defRPr/>
            </a:pPr>
            <a:r>
              <a:rPr lang="en-US" sz="2200" dirty="0">
                <a:solidFill>
                  <a:srgbClr val="7E3C1B"/>
                </a:solidFill>
                <a:latin typeface="Arial" panose="020B0604020202020204" pitchFamily="34" charset="0"/>
                <a:cs typeface="Arial" panose="020B0604020202020204" pitchFamily="34" charset="0"/>
              </a:rPr>
              <a:t>Retirement savings</a:t>
            </a:r>
          </a:p>
        </p:txBody>
      </p:sp>
      <p:grpSp>
        <p:nvGrpSpPr>
          <p:cNvPr id="47" name="Group 46">
            <a:extLst>
              <a:ext uri="{FF2B5EF4-FFF2-40B4-BE49-F238E27FC236}">
                <a16:creationId xmlns:a16="http://schemas.microsoft.com/office/drawing/2014/main" id="{594B59FE-20EB-48D2-A6D8-D250466133B9}"/>
              </a:ext>
            </a:extLst>
          </p:cNvPr>
          <p:cNvGrpSpPr/>
          <p:nvPr/>
        </p:nvGrpSpPr>
        <p:grpSpPr>
          <a:xfrm rot="16200000">
            <a:off x="720628" y="4449957"/>
            <a:ext cx="617537" cy="519273"/>
            <a:chOff x="933876" y="1607117"/>
            <a:chExt cx="4796411" cy="919766"/>
          </a:xfrm>
          <a:solidFill>
            <a:srgbClr val="A04E22"/>
          </a:solidFill>
        </p:grpSpPr>
        <p:sp>
          <p:nvSpPr>
            <p:cNvPr id="48" name="Arrow: Pentagon 16">
              <a:extLst>
                <a:ext uri="{FF2B5EF4-FFF2-40B4-BE49-F238E27FC236}">
                  <a16:creationId xmlns:a16="http://schemas.microsoft.com/office/drawing/2014/main" id="{F0988017-ECE2-4485-AF5F-C4751D927044}"/>
                </a:ext>
              </a:extLst>
            </p:cNvPr>
            <p:cNvSpPr/>
            <p:nvPr/>
          </p:nvSpPr>
          <p:spPr>
            <a:xfrm rot="5400000">
              <a:off x="2868128" y="-295542"/>
              <a:ext cx="888173" cy="4756677"/>
            </a:xfrm>
            <a:prstGeom prst="homePlate">
              <a:avLst/>
            </a:prstGeom>
            <a:grpFill/>
            <a:ln w="28575">
              <a:solidFill>
                <a:srgbClr val="A04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C72EB02B-48B5-46E4-95DE-E985EAE2AB7B}"/>
                </a:ext>
              </a:extLst>
            </p:cNvPr>
            <p:cNvSpPr/>
            <p:nvPr/>
          </p:nvSpPr>
          <p:spPr>
            <a:xfrm>
              <a:off x="937638" y="1607117"/>
              <a:ext cx="4792649" cy="44627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grpSp>
      <p:grpSp>
        <p:nvGrpSpPr>
          <p:cNvPr id="53" name="Group 52">
            <a:extLst>
              <a:ext uri="{FF2B5EF4-FFF2-40B4-BE49-F238E27FC236}">
                <a16:creationId xmlns:a16="http://schemas.microsoft.com/office/drawing/2014/main" id="{9C7FDC92-3354-4744-8B6F-3EAFF63258B6}"/>
              </a:ext>
            </a:extLst>
          </p:cNvPr>
          <p:cNvGrpSpPr/>
          <p:nvPr/>
        </p:nvGrpSpPr>
        <p:grpSpPr>
          <a:xfrm rot="16200000">
            <a:off x="720628" y="5590169"/>
            <a:ext cx="617537" cy="519273"/>
            <a:chOff x="933876" y="1607117"/>
            <a:chExt cx="4796411" cy="919766"/>
          </a:xfrm>
          <a:solidFill>
            <a:srgbClr val="A04E22"/>
          </a:solidFill>
        </p:grpSpPr>
        <p:sp>
          <p:nvSpPr>
            <p:cNvPr id="54" name="Arrow: Pentagon 16">
              <a:extLst>
                <a:ext uri="{FF2B5EF4-FFF2-40B4-BE49-F238E27FC236}">
                  <a16:creationId xmlns:a16="http://schemas.microsoft.com/office/drawing/2014/main" id="{F383AA27-A00D-4103-B98B-A4E5CE88AFEA}"/>
                </a:ext>
              </a:extLst>
            </p:cNvPr>
            <p:cNvSpPr/>
            <p:nvPr/>
          </p:nvSpPr>
          <p:spPr>
            <a:xfrm rot="5400000">
              <a:off x="2868128" y="-295542"/>
              <a:ext cx="888173" cy="4756677"/>
            </a:xfrm>
            <a:prstGeom prst="homePlate">
              <a:avLst/>
            </a:prstGeom>
            <a:grpFill/>
            <a:ln w="28575">
              <a:solidFill>
                <a:srgbClr val="A04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77F37971-1BDB-48EE-9847-5AF3174B9E5B}"/>
                </a:ext>
              </a:extLst>
            </p:cNvPr>
            <p:cNvSpPr/>
            <p:nvPr/>
          </p:nvSpPr>
          <p:spPr>
            <a:xfrm>
              <a:off x="937638" y="1607117"/>
              <a:ext cx="4792649" cy="44627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grpSp>
      <p:sp>
        <p:nvSpPr>
          <p:cNvPr id="37" name="Rectangle 36">
            <a:extLst>
              <a:ext uri="{FF2B5EF4-FFF2-40B4-BE49-F238E27FC236}">
                <a16:creationId xmlns:a16="http://schemas.microsoft.com/office/drawing/2014/main" id="{0295770C-69BB-4B8B-99E7-21DECAE30DF1}"/>
              </a:ext>
            </a:extLst>
          </p:cNvPr>
          <p:cNvSpPr/>
          <p:nvPr/>
        </p:nvSpPr>
        <p:spPr>
          <a:xfrm>
            <a:off x="6605400" y="3113329"/>
            <a:ext cx="4571999" cy="914400"/>
          </a:xfrm>
          <a:prstGeom prst="rect">
            <a:avLst/>
          </a:prstGeom>
          <a:solidFill>
            <a:srgbClr val="FFFFFF"/>
          </a:solidFill>
        </p:spPr>
        <p:txBody>
          <a:bodyPr wrap="square" lIns="274320" anchor="ctr" anchorCtr="0">
            <a:noAutofit/>
          </a:bodyPr>
          <a:lstStyle/>
          <a:p>
            <a:pPr lvl="0">
              <a:defRPr/>
            </a:pPr>
            <a:r>
              <a:rPr lang="en-US" sz="2200" dirty="0">
                <a:solidFill>
                  <a:srgbClr val="7E3C1B"/>
                </a:solidFill>
                <a:latin typeface="Arial" panose="020B0604020202020204" pitchFamily="34" charset="0"/>
                <a:cs typeface="Arial" panose="020B0604020202020204" pitchFamily="34" charset="0"/>
              </a:rPr>
              <a:t>Defined Benefit member</a:t>
            </a:r>
          </a:p>
        </p:txBody>
      </p:sp>
      <p:grpSp>
        <p:nvGrpSpPr>
          <p:cNvPr id="32" name="Group 31">
            <a:extLst>
              <a:ext uri="{FF2B5EF4-FFF2-40B4-BE49-F238E27FC236}">
                <a16:creationId xmlns:a16="http://schemas.microsoft.com/office/drawing/2014/main" id="{24D12FEC-EF50-4223-A69B-98A2CCFAE9BC}"/>
              </a:ext>
            </a:extLst>
          </p:cNvPr>
          <p:cNvGrpSpPr/>
          <p:nvPr/>
        </p:nvGrpSpPr>
        <p:grpSpPr>
          <a:xfrm rot="5400000" flipH="1">
            <a:off x="10742672" y="3311136"/>
            <a:ext cx="617537" cy="519273"/>
            <a:chOff x="933876" y="1607117"/>
            <a:chExt cx="4796411" cy="919766"/>
          </a:xfrm>
          <a:solidFill>
            <a:srgbClr val="A04E22"/>
          </a:solidFill>
        </p:grpSpPr>
        <p:sp>
          <p:nvSpPr>
            <p:cNvPr id="34" name="Arrow: Pentagon 16">
              <a:extLst>
                <a:ext uri="{FF2B5EF4-FFF2-40B4-BE49-F238E27FC236}">
                  <a16:creationId xmlns:a16="http://schemas.microsoft.com/office/drawing/2014/main" id="{35B087F7-C609-4A1D-BF5E-F9B981EE8AB2}"/>
                </a:ext>
              </a:extLst>
            </p:cNvPr>
            <p:cNvSpPr/>
            <p:nvPr/>
          </p:nvSpPr>
          <p:spPr>
            <a:xfrm rot="5400000">
              <a:off x="2868128" y="-295542"/>
              <a:ext cx="888173" cy="4756677"/>
            </a:xfrm>
            <a:prstGeom prst="homePlate">
              <a:avLst/>
            </a:prstGeom>
            <a:grpFill/>
            <a:ln w="28575">
              <a:solidFill>
                <a:srgbClr val="A04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F471B8A4-4050-45FB-A6A7-DB6EC251BE13}"/>
                </a:ext>
              </a:extLst>
            </p:cNvPr>
            <p:cNvSpPr/>
            <p:nvPr/>
          </p:nvSpPr>
          <p:spPr>
            <a:xfrm>
              <a:off x="937638" y="1607117"/>
              <a:ext cx="4792649" cy="44627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grpSp>
      <p:sp>
        <p:nvSpPr>
          <p:cNvPr id="38" name="Rectangle 37">
            <a:extLst>
              <a:ext uri="{FF2B5EF4-FFF2-40B4-BE49-F238E27FC236}">
                <a16:creationId xmlns:a16="http://schemas.microsoft.com/office/drawing/2014/main" id="{635B57C5-E30F-4271-8AB4-EA1E6C08AC94}"/>
              </a:ext>
            </a:extLst>
          </p:cNvPr>
          <p:cNvSpPr/>
          <p:nvPr/>
        </p:nvSpPr>
        <p:spPr>
          <a:xfrm>
            <a:off x="6605401" y="4252151"/>
            <a:ext cx="4572000" cy="914400"/>
          </a:xfrm>
          <a:prstGeom prst="rect">
            <a:avLst/>
          </a:prstGeom>
          <a:solidFill>
            <a:srgbClr val="FFFFFF"/>
          </a:solidFill>
        </p:spPr>
        <p:txBody>
          <a:bodyPr wrap="square" lIns="274320" anchor="ctr" anchorCtr="0">
            <a:noAutofit/>
          </a:bodyPr>
          <a:lstStyle/>
          <a:p>
            <a:pPr lvl="0">
              <a:defRPr/>
            </a:pPr>
            <a:r>
              <a:rPr lang="en-US" sz="2200" dirty="0">
                <a:solidFill>
                  <a:srgbClr val="7E3C1B"/>
                </a:solidFill>
                <a:latin typeface="Arial" panose="020B0604020202020204" pitchFamily="34" charset="0"/>
                <a:cs typeface="Arial" panose="020B0604020202020204" pitchFamily="34" charset="0"/>
              </a:rPr>
              <a:t>Service in excess of 1.000</a:t>
            </a:r>
          </a:p>
        </p:txBody>
      </p:sp>
      <p:sp>
        <p:nvSpPr>
          <p:cNvPr id="39" name="Rectangle 38">
            <a:extLst>
              <a:ext uri="{FF2B5EF4-FFF2-40B4-BE49-F238E27FC236}">
                <a16:creationId xmlns:a16="http://schemas.microsoft.com/office/drawing/2014/main" id="{612410E2-C307-4285-B80C-CE77502A47FC}"/>
              </a:ext>
            </a:extLst>
          </p:cNvPr>
          <p:cNvSpPr/>
          <p:nvPr/>
        </p:nvSpPr>
        <p:spPr>
          <a:xfrm>
            <a:off x="6613099" y="5392363"/>
            <a:ext cx="4572000" cy="914400"/>
          </a:xfrm>
          <a:prstGeom prst="rect">
            <a:avLst/>
          </a:prstGeom>
          <a:solidFill>
            <a:srgbClr val="FFFFFF"/>
          </a:solidFill>
        </p:spPr>
        <p:txBody>
          <a:bodyPr wrap="square" lIns="274320" anchor="ctr">
            <a:noAutofit/>
          </a:bodyPr>
          <a:lstStyle/>
          <a:p>
            <a:pPr lvl="0">
              <a:defRPr/>
            </a:pPr>
            <a:r>
              <a:rPr lang="en-US" sz="2200" dirty="0">
                <a:solidFill>
                  <a:srgbClr val="7E3C1B"/>
                </a:solidFill>
                <a:latin typeface="Arial" panose="020B0604020202020204" pitchFamily="34" charset="0"/>
                <a:cs typeface="Arial" panose="020B0604020202020204" pitchFamily="34" charset="0"/>
              </a:rPr>
              <a:t>Additional retirement savings</a:t>
            </a:r>
          </a:p>
        </p:txBody>
      </p:sp>
      <p:grpSp>
        <p:nvGrpSpPr>
          <p:cNvPr id="51" name="Group 50">
            <a:extLst>
              <a:ext uri="{FF2B5EF4-FFF2-40B4-BE49-F238E27FC236}">
                <a16:creationId xmlns:a16="http://schemas.microsoft.com/office/drawing/2014/main" id="{1CB2F3B5-EA63-4F9B-9570-56C6CA3FB07F}"/>
              </a:ext>
            </a:extLst>
          </p:cNvPr>
          <p:cNvGrpSpPr/>
          <p:nvPr/>
        </p:nvGrpSpPr>
        <p:grpSpPr>
          <a:xfrm rot="5400000" flipH="1">
            <a:off x="10742672" y="4449957"/>
            <a:ext cx="617537" cy="519273"/>
            <a:chOff x="933876" y="1607117"/>
            <a:chExt cx="4796411" cy="919766"/>
          </a:xfrm>
          <a:solidFill>
            <a:srgbClr val="A04E22"/>
          </a:solidFill>
        </p:grpSpPr>
        <p:sp>
          <p:nvSpPr>
            <p:cNvPr id="52" name="Arrow: Pentagon 16">
              <a:extLst>
                <a:ext uri="{FF2B5EF4-FFF2-40B4-BE49-F238E27FC236}">
                  <a16:creationId xmlns:a16="http://schemas.microsoft.com/office/drawing/2014/main" id="{ED0AB0FE-069C-41D1-A177-8B5A4322501C}"/>
                </a:ext>
              </a:extLst>
            </p:cNvPr>
            <p:cNvSpPr/>
            <p:nvPr/>
          </p:nvSpPr>
          <p:spPr>
            <a:xfrm rot="5400000">
              <a:off x="2868128" y="-295542"/>
              <a:ext cx="888173" cy="4756677"/>
            </a:xfrm>
            <a:prstGeom prst="homePlate">
              <a:avLst/>
            </a:prstGeom>
            <a:grpFill/>
            <a:ln w="28575">
              <a:solidFill>
                <a:srgbClr val="A04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E37BA2F0-0C3A-4D21-98BC-4D3453362577}"/>
                </a:ext>
              </a:extLst>
            </p:cNvPr>
            <p:cNvSpPr/>
            <p:nvPr/>
          </p:nvSpPr>
          <p:spPr>
            <a:xfrm>
              <a:off x="937638" y="1607117"/>
              <a:ext cx="4792649" cy="44627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grpSp>
      <p:grpSp>
        <p:nvGrpSpPr>
          <p:cNvPr id="57" name="Group 56">
            <a:extLst>
              <a:ext uri="{FF2B5EF4-FFF2-40B4-BE49-F238E27FC236}">
                <a16:creationId xmlns:a16="http://schemas.microsoft.com/office/drawing/2014/main" id="{23685E48-2D25-4E24-B707-B32005676AAB}"/>
              </a:ext>
            </a:extLst>
          </p:cNvPr>
          <p:cNvGrpSpPr/>
          <p:nvPr/>
        </p:nvGrpSpPr>
        <p:grpSpPr>
          <a:xfrm rot="5400000" flipH="1">
            <a:off x="10742672" y="5590169"/>
            <a:ext cx="617537" cy="519273"/>
            <a:chOff x="933876" y="1607117"/>
            <a:chExt cx="4796411" cy="919766"/>
          </a:xfrm>
          <a:solidFill>
            <a:srgbClr val="A04E22"/>
          </a:solidFill>
        </p:grpSpPr>
        <p:sp>
          <p:nvSpPr>
            <p:cNvPr id="58" name="Arrow: Pentagon 16">
              <a:extLst>
                <a:ext uri="{FF2B5EF4-FFF2-40B4-BE49-F238E27FC236}">
                  <a16:creationId xmlns:a16="http://schemas.microsoft.com/office/drawing/2014/main" id="{440E285D-70B6-4099-A58A-2CA8044E95BE}"/>
                </a:ext>
              </a:extLst>
            </p:cNvPr>
            <p:cNvSpPr/>
            <p:nvPr/>
          </p:nvSpPr>
          <p:spPr>
            <a:xfrm rot="5400000">
              <a:off x="2868128" y="-295542"/>
              <a:ext cx="888173" cy="4756677"/>
            </a:xfrm>
            <a:prstGeom prst="homePlate">
              <a:avLst/>
            </a:prstGeom>
            <a:grpFill/>
            <a:ln w="28575">
              <a:solidFill>
                <a:srgbClr val="A04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DA805BAD-BFF7-439A-8C13-78F2F7DF64D4}"/>
                </a:ext>
              </a:extLst>
            </p:cNvPr>
            <p:cNvSpPr/>
            <p:nvPr/>
          </p:nvSpPr>
          <p:spPr>
            <a:xfrm>
              <a:off x="937638" y="1607117"/>
              <a:ext cx="4792649" cy="44627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grpSp>
      <p:grpSp>
        <p:nvGrpSpPr>
          <p:cNvPr id="5" name="Group 4">
            <a:extLst>
              <a:ext uri="{FF2B5EF4-FFF2-40B4-BE49-F238E27FC236}">
                <a16:creationId xmlns:a16="http://schemas.microsoft.com/office/drawing/2014/main" id="{14245D5F-0944-43D9-BA55-B015F216BA27}"/>
              </a:ext>
            </a:extLst>
          </p:cNvPr>
          <p:cNvGrpSpPr/>
          <p:nvPr/>
        </p:nvGrpSpPr>
        <p:grpSpPr>
          <a:xfrm>
            <a:off x="592653" y="1632254"/>
            <a:ext cx="11006695" cy="1188720"/>
            <a:chOff x="592653" y="1632254"/>
            <a:chExt cx="11006695" cy="1188720"/>
          </a:xfrm>
        </p:grpSpPr>
        <p:sp>
          <p:nvSpPr>
            <p:cNvPr id="60" name="Rectangle 59">
              <a:extLst>
                <a:ext uri="{FF2B5EF4-FFF2-40B4-BE49-F238E27FC236}">
                  <a16:creationId xmlns:a16="http://schemas.microsoft.com/office/drawing/2014/main" id="{ABBB422C-405D-41C4-A195-3145B4C9405B}"/>
                </a:ext>
              </a:extLst>
            </p:cNvPr>
            <p:cNvSpPr/>
            <p:nvPr/>
          </p:nvSpPr>
          <p:spPr>
            <a:xfrm>
              <a:off x="592653" y="1632254"/>
              <a:ext cx="5171567" cy="1188720"/>
            </a:xfrm>
            <a:prstGeom prst="rect">
              <a:avLst/>
            </a:prstGeom>
            <a:solidFill>
              <a:srgbClr val="70330A"/>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dirty="0">
                  <a:solidFill>
                    <a:srgbClr val="E6D4CC"/>
                  </a:solidFill>
                  <a:latin typeface="Arial" panose="020B0604020202020204" pitchFamily="34" charset="0"/>
                  <a:cs typeface="Arial" panose="020B0604020202020204" pitchFamily="34" charset="0"/>
                </a:rPr>
                <a:t>Cash Balance Benefit Program</a:t>
              </a:r>
            </a:p>
          </p:txBody>
        </p:sp>
        <p:sp>
          <p:nvSpPr>
            <p:cNvPr id="61" name="Rectangle 60">
              <a:extLst>
                <a:ext uri="{FF2B5EF4-FFF2-40B4-BE49-F238E27FC236}">
                  <a16:creationId xmlns:a16="http://schemas.microsoft.com/office/drawing/2014/main" id="{7E14812E-CF4C-4399-A0A9-C7580747B492}"/>
                </a:ext>
              </a:extLst>
            </p:cNvPr>
            <p:cNvSpPr/>
            <p:nvPr/>
          </p:nvSpPr>
          <p:spPr>
            <a:xfrm>
              <a:off x="6427781" y="1632254"/>
              <a:ext cx="5171567" cy="1188720"/>
            </a:xfrm>
            <a:prstGeom prst="rect">
              <a:avLst/>
            </a:prstGeom>
            <a:solidFill>
              <a:srgbClr val="70330A"/>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dirty="0">
                  <a:solidFill>
                    <a:srgbClr val="E6D4CC"/>
                  </a:solidFill>
                  <a:latin typeface="Arial" panose="020B0604020202020204" pitchFamily="34" charset="0"/>
                  <a:cs typeface="Arial" panose="020B0604020202020204" pitchFamily="34" charset="0"/>
                </a:rPr>
                <a:t>Defined Benefit </a:t>
              </a:r>
              <a:r>
                <a:rPr lang="en-US" sz="2400" b="1" dirty="0">
                  <a:solidFill>
                    <a:srgbClr val="E6D4CC"/>
                  </a:solidFill>
                  <a:latin typeface="Arial" panose="020B0604020202020204" pitchFamily="34" charset="0"/>
                  <a:cs typeface="Arial" panose="020B0604020202020204" pitchFamily="34" charset="0"/>
                </a:rPr>
                <a:t>S	</a:t>
              </a:r>
              <a:r>
                <a:rPr lang="en-US" sz="2400" b="1" dirty="0" err="1">
                  <a:solidFill>
                    <a:srgbClr val="E6D4CC"/>
                  </a:solidFill>
                  <a:latin typeface="Arial" panose="020B0604020202020204" pitchFamily="34" charset="0"/>
                  <a:cs typeface="Arial" panose="020B0604020202020204" pitchFamily="34" charset="0"/>
                </a:rPr>
                <a:t>upplement</a:t>
              </a:r>
              <a:endParaRPr kumimoji="0" lang="en-US" sz="2400" b="1" u="none" strike="noStrike" kern="1200" cap="none" spc="0" normalizeH="0" baseline="0" noProof="0" dirty="0">
                <a:ln>
                  <a:noFill/>
                </a:ln>
                <a:solidFill>
                  <a:srgbClr val="E6D4CC"/>
                </a:solidFill>
                <a:effectLst/>
                <a:uLnTx/>
                <a:uFillTx/>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74148748-059E-4557-8881-B8BF5C6D7038}"/>
              </a:ext>
            </a:extLst>
          </p:cNvPr>
          <p:cNvSpPr txBox="1"/>
          <p:nvPr/>
        </p:nvSpPr>
        <p:spPr>
          <a:xfrm>
            <a:off x="5821680" y="2026559"/>
            <a:ext cx="548640" cy="400110"/>
          </a:xfrm>
          <a:prstGeom prst="rect">
            <a:avLst/>
          </a:prstGeom>
          <a:solidFill>
            <a:srgbClr val="FFFFFF"/>
          </a:solidFill>
          <a:ln>
            <a:solidFill>
              <a:srgbClr val="919191"/>
            </a:solidFill>
          </a:ln>
          <a:effectLst/>
        </p:spPr>
        <p:txBody>
          <a:bodyPr wrap="square" rtlCol="0" anchor="ctr">
            <a:spAutoFit/>
          </a:bodyPr>
          <a:lstStyle/>
          <a:p>
            <a:pPr algn="ctr"/>
            <a:r>
              <a:rPr lang="en-US" sz="2000" b="1" dirty="0">
                <a:solidFill>
                  <a:srgbClr val="794626"/>
                </a:solidFill>
              </a:rPr>
              <a:t>vs</a:t>
            </a:r>
          </a:p>
        </p:txBody>
      </p:sp>
    </p:spTree>
    <p:custDataLst>
      <p:tags r:id="rId1"/>
    </p:custDataLst>
    <p:extLst>
      <p:ext uri="{BB962C8B-B14F-4D97-AF65-F5344CB8AC3E}">
        <p14:creationId xmlns:p14="http://schemas.microsoft.com/office/powerpoint/2010/main" val="387404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left)">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right)">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right)">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right)">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3" grpId="0" animBg="1"/>
      <p:bldP spid="40" grpId="0" animBg="1"/>
      <p:bldP spid="37" grpId="0" animBg="1"/>
      <p:bldP spid="38" grpId="0" animBg="1"/>
      <p:bldP spid="3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9">
            <a:extLst>
              <a:ext uri="{FF2B5EF4-FFF2-40B4-BE49-F238E27FC236}">
                <a16:creationId xmlns:a16="http://schemas.microsoft.com/office/drawing/2014/main" id="{09AD3443-0F4F-5148-B1EB-5B9B0C882892}"/>
              </a:ext>
            </a:extLst>
          </p:cNvPr>
          <p:cNvSpPr txBox="1">
            <a:spLocks/>
          </p:cNvSpPr>
          <p:nvPr/>
        </p:nvSpPr>
        <p:spPr>
          <a:xfrm>
            <a:off x="952500" y="457200"/>
            <a:ext cx="9766258" cy="618631"/>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rgbClr val="70330A"/>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Billing statement</a:t>
            </a:r>
          </a:p>
        </p:txBody>
      </p:sp>
      <p:pic>
        <p:nvPicPr>
          <p:cNvPr id="22" name="Picture 21">
            <a:extLst>
              <a:ext uri="{FF2B5EF4-FFF2-40B4-BE49-F238E27FC236}">
                <a16:creationId xmlns:a16="http://schemas.microsoft.com/office/drawing/2014/main" id="{3C1D8BBD-5023-47EC-9837-362171A47EFA}"/>
              </a:ext>
            </a:extLst>
          </p:cNvPr>
          <p:cNvPicPr>
            <a:picLocks noChangeAspect="1"/>
          </p:cNvPicPr>
          <p:nvPr/>
        </p:nvPicPr>
        <p:blipFill rotWithShape="1">
          <a:blip r:embed="rId4"/>
          <a:srcRect l="11547" r="11331"/>
          <a:stretch/>
        </p:blipFill>
        <p:spPr>
          <a:xfrm>
            <a:off x="10001569" y="237008"/>
            <a:ext cx="1902528" cy="1645920"/>
          </a:xfrm>
          <a:prstGeom prst="rect">
            <a:avLst/>
          </a:prstGeom>
          <a:ln w="149225" cap="rnd">
            <a:solidFill>
              <a:srgbClr val="A04E22">
                <a:alpha val="82000"/>
              </a:srgbClr>
            </a:solidFill>
          </a:ln>
          <a:effectLst>
            <a:softEdge rad="76200"/>
          </a:effectLst>
        </p:spPr>
      </p:pic>
      <p:grpSp>
        <p:nvGrpSpPr>
          <p:cNvPr id="15" name="Group 14">
            <a:extLst>
              <a:ext uri="{FF2B5EF4-FFF2-40B4-BE49-F238E27FC236}">
                <a16:creationId xmlns:a16="http://schemas.microsoft.com/office/drawing/2014/main" id="{36D39CC6-E839-48D0-8C8A-AFD70D52FBA9}"/>
              </a:ext>
            </a:extLst>
          </p:cNvPr>
          <p:cNvGrpSpPr/>
          <p:nvPr/>
        </p:nvGrpSpPr>
        <p:grpSpPr>
          <a:xfrm>
            <a:off x="3002623" y="1097593"/>
            <a:ext cx="6186755" cy="1186644"/>
            <a:chOff x="2742251" y="1097593"/>
            <a:chExt cx="6186755" cy="1186644"/>
          </a:xfrm>
        </p:grpSpPr>
        <p:sp>
          <p:nvSpPr>
            <p:cNvPr id="16" name="Rectangle 15">
              <a:extLst>
                <a:ext uri="{FF2B5EF4-FFF2-40B4-BE49-F238E27FC236}">
                  <a16:creationId xmlns:a16="http://schemas.microsoft.com/office/drawing/2014/main" id="{A12E3E19-4628-4AB5-9FC6-73FD25110264}"/>
                </a:ext>
              </a:extLst>
            </p:cNvPr>
            <p:cNvSpPr/>
            <p:nvPr/>
          </p:nvSpPr>
          <p:spPr>
            <a:xfrm>
              <a:off x="2742251" y="1097593"/>
              <a:ext cx="3088871" cy="1155189"/>
            </a:xfrm>
            <a:prstGeom prst="rect">
              <a:avLst/>
            </a:prstGeom>
            <a:solidFill>
              <a:srgbClr val="DDCBC2"/>
            </a:solidFill>
          </p:spPr>
          <p:txBody>
            <a:bodyPr wrap="square" anchor="ctr">
              <a:noAutofit/>
            </a:bodyPr>
            <a:lstStyle/>
            <a:p>
              <a:pPr algn="ctr"/>
              <a:r>
                <a:rPr lang="en-US" sz="2000" b="1" dirty="0"/>
                <a:t>School years under Cash Balance Benefit Program</a:t>
              </a:r>
              <a:endParaRPr lang="en-US" sz="2800" b="1" dirty="0"/>
            </a:p>
          </p:txBody>
        </p:sp>
        <p:sp>
          <p:nvSpPr>
            <p:cNvPr id="23" name="Rectangle 22">
              <a:extLst>
                <a:ext uri="{FF2B5EF4-FFF2-40B4-BE49-F238E27FC236}">
                  <a16:creationId xmlns:a16="http://schemas.microsoft.com/office/drawing/2014/main" id="{16D5AAB8-123A-4A35-B776-C9F6C4A794E6}"/>
                </a:ext>
              </a:extLst>
            </p:cNvPr>
            <p:cNvSpPr/>
            <p:nvPr/>
          </p:nvSpPr>
          <p:spPr>
            <a:xfrm>
              <a:off x="7303327" y="1420949"/>
              <a:ext cx="184730" cy="523220"/>
            </a:xfrm>
            <a:prstGeom prst="rect">
              <a:avLst/>
            </a:prstGeom>
          </p:spPr>
          <p:txBody>
            <a:bodyPr wrap="none">
              <a:spAutoFit/>
            </a:bodyPr>
            <a:lstStyle/>
            <a:p>
              <a:pPr algn="ctr"/>
              <a:endParaRPr lang="en-US" sz="2800" b="1" dirty="0"/>
            </a:p>
          </p:txBody>
        </p:sp>
        <p:sp>
          <p:nvSpPr>
            <p:cNvPr id="24" name="Rectangle 23">
              <a:extLst>
                <a:ext uri="{FF2B5EF4-FFF2-40B4-BE49-F238E27FC236}">
                  <a16:creationId xmlns:a16="http://schemas.microsoft.com/office/drawing/2014/main" id="{AA9D1FDD-B3E0-45C2-BDDF-D8C1EAF43D73}"/>
                </a:ext>
              </a:extLst>
            </p:cNvPr>
            <p:cNvSpPr/>
            <p:nvPr/>
          </p:nvSpPr>
          <p:spPr>
            <a:xfrm>
              <a:off x="2742251" y="1097593"/>
              <a:ext cx="6186755" cy="118664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7" name="Table 6">
            <a:extLst>
              <a:ext uri="{FF2B5EF4-FFF2-40B4-BE49-F238E27FC236}">
                <a16:creationId xmlns:a16="http://schemas.microsoft.com/office/drawing/2014/main" id="{A384F61D-8245-4183-961E-8D671D235635}"/>
              </a:ext>
            </a:extLst>
          </p:cNvPr>
          <p:cNvGraphicFramePr>
            <a:graphicFrameLocks noGrp="1"/>
          </p:cNvGraphicFramePr>
          <p:nvPr/>
        </p:nvGraphicFramePr>
        <p:xfrm>
          <a:off x="1953105" y="2423029"/>
          <a:ext cx="8285790" cy="707886"/>
        </p:xfrm>
        <a:graphic>
          <a:graphicData uri="http://schemas.openxmlformats.org/drawingml/2006/table">
            <a:tbl>
              <a:tblPr firstRow="1" bandRow="1">
                <a:tableStyleId>{5C22544A-7EE6-4342-B048-85BDC9FD1C3A}</a:tableStyleId>
              </a:tblPr>
              <a:tblGrid>
                <a:gridCol w="4138745">
                  <a:extLst>
                    <a:ext uri="{9D8B030D-6E8A-4147-A177-3AD203B41FA5}">
                      <a16:colId xmlns:a16="http://schemas.microsoft.com/office/drawing/2014/main" val="173204664"/>
                    </a:ext>
                  </a:extLst>
                </a:gridCol>
                <a:gridCol w="4147045">
                  <a:extLst>
                    <a:ext uri="{9D8B030D-6E8A-4147-A177-3AD203B41FA5}">
                      <a16:colId xmlns:a16="http://schemas.microsoft.com/office/drawing/2014/main" val="1031178727"/>
                    </a:ext>
                  </a:extLst>
                </a:gridCol>
              </a:tblGrid>
              <a:tr h="707886">
                <a:tc>
                  <a:txBody>
                    <a:bodyPr/>
                    <a:lstStyle/>
                    <a:p>
                      <a:pPr algn="ctr"/>
                      <a:r>
                        <a:rPr lang="en-US" sz="2000" dirty="0"/>
                        <a:t>Available to </a:t>
                      </a:r>
                    </a:p>
                    <a:p>
                      <a:pPr algn="ctr"/>
                      <a:r>
                        <a:rPr lang="en-US" sz="2000" dirty="0"/>
                        <a:t>purchase</a:t>
                      </a:r>
                    </a:p>
                  </a:txBody>
                  <a:tcPr>
                    <a:solidFill>
                      <a:schemeClr val="bg1">
                        <a:lumMod val="50000"/>
                      </a:schemeClr>
                    </a:solidFill>
                  </a:tcPr>
                </a:tc>
                <a:tc>
                  <a:txBody>
                    <a:bodyPr/>
                    <a:lstStyle/>
                    <a:p>
                      <a:pPr algn="ctr"/>
                      <a:r>
                        <a:rPr lang="en-US" sz="2000" dirty="0"/>
                        <a:t>Cash Balance Benefit </a:t>
                      </a:r>
                    </a:p>
                    <a:p>
                      <a:pPr algn="ctr"/>
                      <a:r>
                        <a:rPr lang="en-US" sz="2000" dirty="0"/>
                        <a:t>account includes</a:t>
                      </a:r>
                    </a:p>
                  </a:txBody>
                  <a:tcPr>
                    <a:solidFill>
                      <a:schemeClr val="bg1">
                        <a:lumMod val="50000"/>
                      </a:schemeClr>
                    </a:solidFill>
                  </a:tcPr>
                </a:tc>
                <a:extLst>
                  <a:ext uri="{0D108BD9-81ED-4DB2-BD59-A6C34878D82A}">
                    <a16:rowId xmlns:a16="http://schemas.microsoft.com/office/drawing/2014/main" val="1953837666"/>
                  </a:ext>
                </a:extLst>
              </a:tr>
            </a:tbl>
          </a:graphicData>
        </a:graphic>
      </p:graphicFrame>
      <p:graphicFrame>
        <p:nvGraphicFramePr>
          <p:cNvPr id="20" name="Table 4">
            <a:extLst>
              <a:ext uri="{FF2B5EF4-FFF2-40B4-BE49-F238E27FC236}">
                <a16:creationId xmlns:a16="http://schemas.microsoft.com/office/drawing/2014/main" id="{5B75B306-08BF-4D2F-8E9E-D9A3E6581750}"/>
              </a:ext>
            </a:extLst>
          </p:cNvPr>
          <p:cNvGraphicFramePr>
            <a:graphicFrameLocks noGrp="1"/>
          </p:cNvGraphicFramePr>
          <p:nvPr>
            <p:extLst>
              <p:ext uri="{D42A27DB-BD31-4B8C-83A1-F6EECF244321}">
                <p14:modId xmlns:p14="http://schemas.microsoft.com/office/powerpoint/2010/main" val="1332845138"/>
              </p:ext>
            </p:extLst>
          </p:nvPr>
        </p:nvGraphicFramePr>
        <p:xfrm>
          <a:off x="1953105" y="3130915"/>
          <a:ext cx="8285790" cy="3543162"/>
        </p:xfrm>
        <a:graphic>
          <a:graphicData uri="http://schemas.openxmlformats.org/drawingml/2006/table">
            <a:tbl>
              <a:tblPr firstRow="1" bandRow="1">
                <a:tableStyleId>{2D5ABB26-0587-4C30-8999-92F81FD0307C}</a:tableStyleId>
              </a:tblPr>
              <a:tblGrid>
                <a:gridCol w="4163925">
                  <a:extLst>
                    <a:ext uri="{9D8B030D-6E8A-4147-A177-3AD203B41FA5}">
                      <a16:colId xmlns:a16="http://schemas.microsoft.com/office/drawing/2014/main" val="1277370569"/>
                    </a:ext>
                  </a:extLst>
                </a:gridCol>
                <a:gridCol w="4121865">
                  <a:extLst>
                    <a:ext uri="{9D8B030D-6E8A-4147-A177-3AD203B41FA5}">
                      <a16:colId xmlns:a16="http://schemas.microsoft.com/office/drawing/2014/main" val="3262801565"/>
                    </a:ext>
                  </a:extLst>
                </a:gridCol>
              </a:tblGrid>
              <a:tr h="1771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p>
                    <a:p>
                      <a:pPr algn="ctr"/>
                      <a:endParaRPr 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DCBC2"/>
                    </a:solidFill>
                  </a:tcPr>
                </a:tc>
                <a:tc>
                  <a:txBody>
                    <a:bodyPr/>
                    <a:lstStyle/>
                    <a:p>
                      <a:pPr algn="ctr"/>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DCBC2"/>
                    </a:solidFill>
                  </a:tcPr>
                </a:tc>
                <a:extLst>
                  <a:ext uri="{0D108BD9-81ED-4DB2-BD59-A6C34878D82A}">
                    <a16:rowId xmlns:a16="http://schemas.microsoft.com/office/drawing/2014/main" val="3320816246"/>
                  </a:ext>
                </a:extLst>
              </a:tr>
              <a:tr h="1771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p>
                    <a:p>
                      <a:pPr algn="ctr"/>
                      <a:endParaRPr 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DCBC2"/>
                    </a:solidFill>
                  </a:tcPr>
                </a:tc>
                <a:tc>
                  <a:txBody>
                    <a:bodyPr/>
                    <a:lstStyle/>
                    <a:p>
                      <a:pPr algn="ctr"/>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DCBC2"/>
                    </a:solidFill>
                  </a:tcPr>
                </a:tc>
                <a:extLst>
                  <a:ext uri="{0D108BD9-81ED-4DB2-BD59-A6C34878D82A}">
                    <a16:rowId xmlns:a16="http://schemas.microsoft.com/office/drawing/2014/main" val="3973903247"/>
                  </a:ext>
                </a:extLst>
              </a:tr>
            </a:tbl>
          </a:graphicData>
        </a:graphic>
      </p:graphicFrame>
      <p:sp>
        <p:nvSpPr>
          <p:cNvPr id="21" name="TextBox 20">
            <a:extLst>
              <a:ext uri="{FF2B5EF4-FFF2-40B4-BE49-F238E27FC236}">
                <a16:creationId xmlns:a16="http://schemas.microsoft.com/office/drawing/2014/main" id="{02DB1DC8-B5B8-4931-8668-831E51A36562}"/>
              </a:ext>
            </a:extLst>
          </p:cNvPr>
          <p:cNvSpPr txBox="1"/>
          <p:nvPr/>
        </p:nvSpPr>
        <p:spPr>
          <a:xfrm>
            <a:off x="2007222" y="3497147"/>
            <a:ext cx="3972664" cy="1015663"/>
          </a:xfrm>
          <a:prstGeom prst="rect">
            <a:avLst/>
          </a:prstGeom>
          <a:noFill/>
        </p:spPr>
        <p:txBody>
          <a:bodyPr wrap="square" rtlCol="0">
            <a:spAutoFit/>
          </a:bodyPr>
          <a:lstStyle/>
          <a:p>
            <a:pPr algn="ctr"/>
            <a:r>
              <a:rPr lang="en-US" sz="2000" b="1" dirty="0"/>
              <a:t>Service credit for </a:t>
            </a:r>
          </a:p>
          <a:p>
            <a:pPr algn="ctr"/>
            <a:r>
              <a:rPr lang="en-US" sz="2000" b="1" dirty="0"/>
              <a:t>school years under </a:t>
            </a:r>
          </a:p>
          <a:p>
            <a:pPr algn="ctr"/>
            <a:r>
              <a:rPr lang="en-US" sz="2000" b="1" dirty="0"/>
              <a:t>Cash Balance Benefit</a:t>
            </a:r>
            <a:endParaRPr lang="en-US" dirty="0"/>
          </a:p>
        </p:txBody>
      </p:sp>
      <p:sp>
        <p:nvSpPr>
          <p:cNvPr id="25" name="Rectangle 24">
            <a:extLst>
              <a:ext uri="{FF2B5EF4-FFF2-40B4-BE49-F238E27FC236}">
                <a16:creationId xmlns:a16="http://schemas.microsoft.com/office/drawing/2014/main" id="{0F98AE10-6BE6-4A3C-9C09-1788FE967132}"/>
              </a:ext>
            </a:extLst>
          </p:cNvPr>
          <p:cNvSpPr/>
          <p:nvPr/>
        </p:nvSpPr>
        <p:spPr>
          <a:xfrm>
            <a:off x="2007222" y="5390943"/>
            <a:ext cx="4084272" cy="707886"/>
          </a:xfrm>
          <a:prstGeom prst="rect">
            <a:avLst/>
          </a:prstGeom>
        </p:spPr>
        <p:txBody>
          <a:bodyPr wrap="square">
            <a:spAutoFit/>
          </a:bodyPr>
          <a:lstStyle/>
          <a:p>
            <a:pPr lvl="0" algn="ctr">
              <a:defRPr/>
            </a:pPr>
            <a:r>
              <a:rPr lang="en-US" sz="2000" b="1" dirty="0"/>
              <a:t>Total cost to consolidate</a:t>
            </a:r>
          </a:p>
          <a:p>
            <a:pPr lvl="0" algn="ctr">
              <a:defRPr/>
            </a:pPr>
            <a:r>
              <a:rPr lang="en-US" sz="2000" b="1" dirty="0"/>
              <a:t> benefit coverage</a:t>
            </a:r>
          </a:p>
        </p:txBody>
      </p:sp>
      <p:sp>
        <p:nvSpPr>
          <p:cNvPr id="27" name="Rectangle 26">
            <a:extLst>
              <a:ext uri="{FF2B5EF4-FFF2-40B4-BE49-F238E27FC236}">
                <a16:creationId xmlns:a16="http://schemas.microsoft.com/office/drawing/2014/main" id="{4A0DE6E1-A3FF-4DA1-884E-DFFD7434453F}"/>
              </a:ext>
            </a:extLst>
          </p:cNvPr>
          <p:cNvSpPr/>
          <p:nvPr/>
        </p:nvSpPr>
        <p:spPr>
          <a:xfrm>
            <a:off x="6212115" y="3481122"/>
            <a:ext cx="3976278" cy="1015663"/>
          </a:xfrm>
          <a:prstGeom prst="rect">
            <a:avLst/>
          </a:prstGeom>
        </p:spPr>
        <p:txBody>
          <a:bodyPr wrap="square">
            <a:spAutoFit/>
          </a:bodyPr>
          <a:lstStyle/>
          <a:p>
            <a:pPr algn="ctr"/>
            <a:r>
              <a:rPr lang="en-US" sz="2000" b="1" dirty="0"/>
              <a:t>Prorated service credit based on Cash Balance Benefit account balance</a:t>
            </a:r>
          </a:p>
        </p:txBody>
      </p:sp>
      <p:sp>
        <p:nvSpPr>
          <p:cNvPr id="28" name="Rectangle 27">
            <a:extLst>
              <a:ext uri="{FF2B5EF4-FFF2-40B4-BE49-F238E27FC236}">
                <a16:creationId xmlns:a16="http://schemas.microsoft.com/office/drawing/2014/main" id="{25613BBA-FAD4-4FAF-B722-8F61536BC9D4}"/>
              </a:ext>
            </a:extLst>
          </p:cNvPr>
          <p:cNvSpPr/>
          <p:nvPr/>
        </p:nvSpPr>
        <p:spPr>
          <a:xfrm>
            <a:off x="6212115" y="5385739"/>
            <a:ext cx="4084271" cy="707886"/>
          </a:xfrm>
          <a:prstGeom prst="rect">
            <a:avLst/>
          </a:prstGeom>
        </p:spPr>
        <p:txBody>
          <a:bodyPr wrap="square">
            <a:spAutoFit/>
          </a:bodyPr>
          <a:lstStyle/>
          <a:p>
            <a:pPr algn="ctr"/>
            <a:r>
              <a:rPr lang="en-US" sz="2000" b="1" dirty="0"/>
              <a:t>Cash Balance Benefit </a:t>
            </a:r>
          </a:p>
          <a:p>
            <a:pPr algn="ctr"/>
            <a:r>
              <a:rPr lang="en-US" sz="2000" b="1" dirty="0"/>
              <a:t>account balance</a:t>
            </a:r>
          </a:p>
        </p:txBody>
      </p:sp>
    </p:spTree>
    <p:custDataLst>
      <p:tags r:id="rId1"/>
    </p:custDataLst>
    <p:extLst>
      <p:ext uri="{BB962C8B-B14F-4D97-AF65-F5344CB8AC3E}">
        <p14:creationId xmlns:p14="http://schemas.microsoft.com/office/powerpoint/2010/main" val="343912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7" grpId="0"/>
      <p:bldP spid="2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9">
            <a:extLst>
              <a:ext uri="{FF2B5EF4-FFF2-40B4-BE49-F238E27FC236}">
                <a16:creationId xmlns:a16="http://schemas.microsoft.com/office/drawing/2014/main" id="{09AD3443-0F4F-5148-B1EB-5B9B0C882892}"/>
              </a:ext>
            </a:extLst>
          </p:cNvPr>
          <p:cNvSpPr txBox="1">
            <a:spLocks/>
          </p:cNvSpPr>
          <p:nvPr/>
        </p:nvSpPr>
        <p:spPr>
          <a:xfrm>
            <a:off x="952500" y="457200"/>
            <a:ext cx="9766258" cy="618631"/>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rgbClr val="70330A"/>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Billing statement</a:t>
            </a:r>
          </a:p>
        </p:txBody>
      </p:sp>
      <p:pic>
        <p:nvPicPr>
          <p:cNvPr id="22" name="Picture 21">
            <a:extLst>
              <a:ext uri="{FF2B5EF4-FFF2-40B4-BE49-F238E27FC236}">
                <a16:creationId xmlns:a16="http://schemas.microsoft.com/office/drawing/2014/main" id="{3C1D8BBD-5023-47EC-9837-362171A47EFA}"/>
              </a:ext>
            </a:extLst>
          </p:cNvPr>
          <p:cNvPicPr>
            <a:picLocks noChangeAspect="1"/>
          </p:cNvPicPr>
          <p:nvPr/>
        </p:nvPicPr>
        <p:blipFill rotWithShape="1">
          <a:blip r:embed="rId4"/>
          <a:srcRect l="11547" r="11331"/>
          <a:stretch/>
        </p:blipFill>
        <p:spPr>
          <a:xfrm>
            <a:off x="10001569" y="237008"/>
            <a:ext cx="1902528" cy="1645920"/>
          </a:xfrm>
          <a:prstGeom prst="rect">
            <a:avLst/>
          </a:prstGeom>
          <a:ln w="149225" cap="rnd">
            <a:solidFill>
              <a:srgbClr val="A04E22">
                <a:alpha val="82000"/>
              </a:srgbClr>
            </a:solidFill>
          </a:ln>
          <a:effectLst>
            <a:softEdge rad="76200"/>
          </a:effectLst>
        </p:spPr>
      </p:pic>
      <p:sp>
        <p:nvSpPr>
          <p:cNvPr id="28" name="Rectangle 27">
            <a:extLst>
              <a:ext uri="{FF2B5EF4-FFF2-40B4-BE49-F238E27FC236}">
                <a16:creationId xmlns:a16="http://schemas.microsoft.com/office/drawing/2014/main" id="{3D82459A-90F0-4D9B-BFD1-9FF091C27253}"/>
              </a:ext>
            </a:extLst>
          </p:cNvPr>
          <p:cNvSpPr/>
          <p:nvPr/>
        </p:nvSpPr>
        <p:spPr>
          <a:xfrm>
            <a:off x="6794481" y="1424525"/>
            <a:ext cx="1907896" cy="523221"/>
          </a:xfrm>
          <a:prstGeom prst="rect">
            <a:avLst/>
          </a:prstGeom>
        </p:spPr>
        <p:txBody>
          <a:bodyPr wrap="none">
            <a:spAutoFit/>
          </a:bodyPr>
          <a:lstStyle/>
          <a:p>
            <a:pPr algn="ctr"/>
            <a:r>
              <a:rPr lang="en-US" sz="2800" b="1" dirty="0"/>
              <a:t>2015-2018</a:t>
            </a:r>
          </a:p>
        </p:txBody>
      </p:sp>
      <p:graphicFrame>
        <p:nvGraphicFramePr>
          <p:cNvPr id="30" name="Table 6">
            <a:extLst>
              <a:ext uri="{FF2B5EF4-FFF2-40B4-BE49-F238E27FC236}">
                <a16:creationId xmlns:a16="http://schemas.microsoft.com/office/drawing/2014/main" id="{F59B05AD-C252-4729-B1BC-2A0CF85C92F9}"/>
              </a:ext>
            </a:extLst>
          </p:cNvPr>
          <p:cNvGraphicFramePr>
            <a:graphicFrameLocks noGrp="1"/>
          </p:cNvGraphicFramePr>
          <p:nvPr/>
        </p:nvGraphicFramePr>
        <p:xfrm>
          <a:off x="1953105" y="2423029"/>
          <a:ext cx="8285790" cy="707886"/>
        </p:xfrm>
        <a:graphic>
          <a:graphicData uri="http://schemas.openxmlformats.org/drawingml/2006/table">
            <a:tbl>
              <a:tblPr firstRow="1" bandRow="1">
                <a:tableStyleId>{5C22544A-7EE6-4342-B048-85BDC9FD1C3A}</a:tableStyleId>
              </a:tblPr>
              <a:tblGrid>
                <a:gridCol w="4138745">
                  <a:extLst>
                    <a:ext uri="{9D8B030D-6E8A-4147-A177-3AD203B41FA5}">
                      <a16:colId xmlns:a16="http://schemas.microsoft.com/office/drawing/2014/main" val="173204664"/>
                    </a:ext>
                  </a:extLst>
                </a:gridCol>
                <a:gridCol w="4147045">
                  <a:extLst>
                    <a:ext uri="{9D8B030D-6E8A-4147-A177-3AD203B41FA5}">
                      <a16:colId xmlns:a16="http://schemas.microsoft.com/office/drawing/2014/main" val="1031178727"/>
                    </a:ext>
                  </a:extLst>
                </a:gridCol>
              </a:tblGrid>
              <a:tr h="707886">
                <a:tc>
                  <a:txBody>
                    <a:bodyPr/>
                    <a:lstStyle/>
                    <a:p>
                      <a:pPr algn="ctr"/>
                      <a:r>
                        <a:rPr lang="en-US" sz="2000" dirty="0"/>
                        <a:t>Available to </a:t>
                      </a:r>
                    </a:p>
                    <a:p>
                      <a:pPr algn="ctr"/>
                      <a:r>
                        <a:rPr lang="en-US" sz="2000" dirty="0"/>
                        <a:t>purchase</a:t>
                      </a:r>
                    </a:p>
                  </a:txBody>
                  <a:tcPr>
                    <a:solidFill>
                      <a:schemeClr val="bg1">
                        <a:lumMod val="50000"/>
                      </a:schemeClr>
                    </a:solidFill>
                  </a:tcPr>
                </a:tc>
                <a:tc>
                  <a:txBody>
                    <a:bodyPr/>
                    <a:lstStyle/>
                    <a:p>
                      <a:pPr algn="ctr"/>
                      <a:r>
                        <a:rPr lang="en-US" sz="2000" dirty="0"/>
                        <a:t>Cash Balance Benefit </a:t>
                      </a:r>
                    </a:p>
                    <a:p>
                      <a:pPr algn="ctr"/>
                      <a:r>
                        <a:rPr lang="en-US" sz="2000" dirty="0"/>
                        <a:t>account includes</a:t>
                      </a:r>
                    </a:p>
                  </a:txBody>
                  <a:tcPr>
                    <a:solidFill>
                      <a:schemeClr val="bg1">
                        <a:lumMod val="50000"/>
                      </a:schemeClr>
                    </a:solidFill>
                  </a:tcPr>
                </a:tc>
                <a:extLst>
                  <a:ext uri="{0D108BD9-81ED-4DB2-BD59-A6C34878D82A}">
                    <a16:rowId xmlns:a16="http://schemas.microsoft.com/office/drawing/2014/main" val="1953837666"/>
                  </a:ext>
                </a:extLst>
              </a:tr>
            </a:tbl>
          </a:graphicData>
        </a:graphic>
      </p:graphicFrame>
      <p:graphicFrame>
        <p:nvGraphicFramePr>
          <p:cNvPr id="31" name="Table 4">
            <a:extLst>
              <a:ext uri="{FF2B5EF4-FFF2-40B4-BE49-F238E27FC236}">
                <a16:creationId xmlns:a16="http://schemas.microsoft.com/office/drawing/2014/main" id="{F25AD888-175B-4B87-B7B9-4302B0D5F4D5}"/>
              </a:ext>
            </a:extLst>
          </p:cNvPr>
          <p:cNvGraphicFramePr>
            <a:graphicFrameLocks noGrp="1"/>
          </p:cNvGraphicFramePr>
          <p:nvPr/>
        </p:nvGraphicFramePr>
        <p:xfrm>
          <a:off x="1953105" y="3130915"/>
          <a:ext cx="8285790" cy="3543162"/>
        </p:xfrm>
        <a:graphic>
          <a:graphicData uri="http://schemas.openxmlformats.org/drawingml/2006/table">
            <a:tbl>
              <a:tblPr firstRow="1" bandRow="1">
                <a:tableStyleId>{2D5ABB26-0587-4C30-8999-92F81FD0307C}</a:tableStyleId>
              </a:tblPr>
              <a:tblGrid>
                <a:gridCol w="4163925">
                  <a:extLst>
                    <a:ext uri="{9D8B030D-6E8A-4147-A177-3AD203B41FA5}">
                      <a16:colId xmlns:a16="http://schemas.microsoft.com/office/drawing/2014/main" val="1277370569"/>
                    </a:ext>
                  </a:extLst>
                </a:gridCol>
                <a:gridCol w="4121865">
                  <a:extLst>
                    <a:ext uri="{9D8B030D-6E8A-4147-A177-3AD203B41FA5}">
                      <a16:colId xmlns:a16="http://schemas.microsoft.com/office/drawing/2014/main" val="3262801565"/>
                    </a:ext>
                  </a:extLst>
                </a:gridCol>
              </a:tblGrid>
              <a:tr h="1771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p>
                    <a:p>
                      <a:pPr algn="ctr"/>
                      <a:endParaRPr 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D4CC"/>
                    </a:solidFill>
                  </a:tcPr>
                </a:tc>
                <a:tc>
                  <a:txBody>
                    <a:bodyPr/>
                    <a:lstStyle/>
                    <a:p>
                      <a:pPr algn="ctr"/>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20816246"/>
                  </a:ext>
                </a:extLst>
              </a:tr>
              <a:tr h="1771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p>
                    <a:p>
                      <a:pPr algn="ctr"/>
                      <a:endParaRPr 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73903247"/>
                  </a:ext>
                </a:extLst>
              </a:tr>
            </a:tbl>
          </a:graphicData>
        </a:graphic>
      </p:graphicFrame>
      <p:sp>
        <p:nvSpPr>
          <p:cNvPr id="32" name="TextBox 31">
            <a:extLst>
              <a:ext uri="{FF2B5EF4-FFF2-40B4-BE49-F238E27FC236}">
                <a16:creationId xmlns:a16="http://schemas.microsoft.com/office/drawing/2014/main" id="{569FFC8C-7862-48E4-829E-9A727ABFB672}"/>
              </a:ext>
            </a:extLst>
          </p:cNvPr>
          <p:cNvSpPr txBox="1"/>
          <p:nvPr/>
        </p:nvSpPr>
        <p:spPr>
          <a:xfrm>
            <a:off x="2007222" y="3497147"/>
            <a:ext cx="3972664" cy="1015663"/>
          </a:xfrm>
          <a:prstGeom prst="rect">
            <a:avLst/>
          </a:prstGeom>
          <a:noFill/>
        </p:spPr>
        <p:txBody>
          <a:bodyPr wrap="square" rtlCol="0">
            <a:spAutoFit/>
          </a:bodyPr>
          <a:lstStyle/>
          <a:p>
            <a:pPr algn="ctr"/>
            <a:r>
              <a:rPr lang="en-US" sz="2000" b="1" dirty="0"/>
              <a:t>Service credit for </a:t>
            </a:r>
          </a:p>
          <a:p>
            <a:pPr algn="ctr"/>
            <a:r>
              <a:rPr lang="en-US" sz="2000" b="1" dirty="0"/>
              <a:t>school years under </a:t>
            </a:r>
          </a:p>
          <a:p>
            <a:pPr algn="ctr"/>
            <a:r>
              <a:rPr lang="en-US" sz="2000" b="1" dirty="0"/>
              <a:t>Cash Balance Benefit</a:t>
            </a:r>
            <a:endParaRPr lang="en-US" dirty="0"/>
          </a:p>
        </p:txBody>
      </p:sp>
      <p:sp>
        <p:nvSpPr>
          <p:cNvPr id="34" name="Rectangle 33">
            <a:extLst>
              <a:ext uri="{FF2B5EF4-FFF2-40B4-BE49-F238E27FC236}">
                <a16:creationId xmlns:a16="http://schemas.microsoft.com/office/drawing/2014/main" id="{EDF9BA71-8593-4DA4-B0CC-A7594AE3F47C}"/>
              </a:ext>
            </a:extLst>
          </p:cNvPr>
          <p:cNvSpPr/>
          <p:nvPr/>
        </p:nvSpPr>
        <p:spPr>
          <a:xfrm>
            <a:off x="2007222" y="5390943"/>
            <a:ext cx="4084272" cy="707886"/>
          </a:xfrm>
          <a:prstGeom prst="rect">
            <a:avLst/>
          </a:prstGeom>
        </p:spPr>
        <p:txBody>
          <a:bodyPr wrap="square">
            <a:spAutoFit/>
          </a:bodyPr>
          <a:lstStyle/>
          <a:p>
            <a:pPr lvl="0" algn="ctr">
              <a:defRPr/>
            </a:pPr>
            <a:r>
              <a:rPr lang="en-US" sz="2000" b="1" dirty="0"/>
              <a:t>Total cost to consolidate</a:t>
            </a:r>
          </a:p>
          <a:p>
            <a:pPr lvl="0" algn="ctr">
              <a:defRPr/>
            </a:pPr>
            <a:r>
              <a:rPr lang="en-US" sz="2000" b="1" dirty="0"/>
              <a:t> benefit coverage</a:t>
            </a:r>
          </a:p>
        </p:txBody>
      </p:sp>
      <p:sp>
        <p:nvSpPr>
          <p:cNvPr id="35" name="Rectangle 34">
            <a:extLst>
              <a:ext uri="{FF2B5EF4-FFF2-40B4-BE49-F238E27FC236}">
                <a16:creationId xmlns:a16="http://schemas.microsoft.com/office/drawing/2014/main" id="{8301BBA7-CA79-4487-92A2-6ACA99E89464}"/>
              </a:ext>
            </a:extLst>
          </p:cNvPr>
          <p:cNvSpPr/>
          <p:nvPr/>
        </p:nvSpPr>
        <p:spPr>
          <a:xfrm>
            <a:off x="6212115" y="3481122"/>
            <a:ext cx="3976278" cy="1015663"/>
          </a:xfrm>
          <a:prstGeom prst="rect">
            <a:avLst/>
          </a:prstGeom>
        </p:spPr>
        <p:txBody>
          <a:bodyPr wrap="square">
            <a:spAutoFit/>
          </a:bodyPr>
          <a:lstStyle/>
          <a:p>
            <a:pPr algn="ctr"/>
            <a:r>
              <a:rPr lang="en-US" sz="2000" b="1" dirty="0"/>
              <a:t>Prorated service credit based on Cash Balance Benefit account balance</a:t>
            </a:r>
          </a:p>
        </p:txBody>
      </p:sp>
      <p:sp>
        <p:nvSpPr>
          <p:cNvPr id="36" name="Rectangle 35">
            <a:extLst>
              <a:ext uri="{FF2B5EF4-FFF2-40B4-BE49-F238E27FC236}">
                <a16:creationId xmlns:a16="http://schemas.microsoft.com/office/drawing/2014/main" id="{69FF80F1-620D-4BC1-84A2-4AC25B3FBBC1}"/>
              </a:ext>
            </a:extLst>
          </p:cNvPr>
          <p:cNvSpPr/>
          <p:nvPr/>
        </p:nvSpPr>
        <p:spPr>
          <a:xfrm>
            <a:off x="6212115" y="5385739"/>
            <a:ext cx="4084271" cy="707886"/>
          </a:xfrm>
          <a:prstGeom prst="rect">
            <a:avLst/>
          </a:prstGeom>
        </p:spPr>
        <p:txBody>
          <a:bodyPr wrap="square">
            <a:spAutoFit/>
          </a:bodyPr>
          <a:lstStyle/>
          <a:p>
            <a:pPr algn="ctr"/>
            <a:r>
              <a:rPr lang="en-US" sz="2000" b="1" dirty="0"/>
              <a:t>Cash Balance Benefit </a:t>
            </a:r>
          </a:p>
          <a:p>
            <a:pPr algn="ctr"/>
            <a:r>
              <a:rPr lang="en-US" sz="2000" b="1" dirty="0"/>
              <a:t>account balance</a:t>
            </a:r>
          </a:p>
        </p:txBody>
      </p:sp>
      <p:sp>
        <p:nvSpPr>
          <p:cNvPr id="25" name="Rectangle 24">
            <a:extLst>
              <a:ext uri="{FF2B5EF4-FFF2-40B4-BE49-F238E27FC236}">
                <a16:creationId xmlns:a16="http://schemas.microsoft.com/office/drawing/2014/main" id="{22D75D1D-73AC-4E6A-B165-5A1A685B7C8E}"/>
              </a:ext>
            </a:extLst>
          </p:cNvPr>
          <p:cNvSpPr/>
          <p:nvPr/>
        </p:nvSpPr>
        <p:spPr>
          <a:xfrm>
            <a:off x="1948599" y="2400241"/>
            <a:ext cx="8285790" cy="4294323"/>
          </a:xfrm>
          <a:prstGeom prst="rect">
            <a:avLst/>
          </a:prstGeom>
          <a:solidFill>
            <a:srgbClr val="DDCBC2">
              <a:alpha val="97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E7ADCF74-8089-4AB2-9E10-1D833D8504AB}"/>
              </a:ext>
            </a:extLst>
          </p:cNvPr>
          <p:cNvSpPr/>
          <p:nvPr/>
        </p:nvSpPr>
        <p:spPr>
          <a:xfrm>
            <a:off x="4198363" y="3072152"/>
            <a:ext cx="3795274" cy="1069304"/>
          </a:xfrm>
          <a:prstGeom prst="rect">
            <a:avLst/>
          </a:prstGeom>
          <a:solidFill>
            <a:schemeClr val="bg1"/>
          </a:solidFill>
          <a:ln>
            <a:solidFill>
              <a:srgbClr val="79462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tx1"/>
                </a:solidFill>
                <a:latin typeface="Arial" panose="020B0604020202020204" pitchFamily="34" charset="0"/>
                <a:cs typeface="Arial" panose="020B0604020202020204" pitchFamily="34" charset="0"/>
              </a:rPr>
              <a:t>School years the work was performed</a:t>
            </a:r>
            <a:endParaRPr kumimoji="0" lang="en-US" sz="28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5D05D257-78BE-4976-851C-E703F4591FC2}"/>
              </a:ext>
            </a:extLst>
          </p:cNvPr>
          <p:cNvGrpSpPr/>
          <p:nvPr/>
        </p:nvGrpSpPr>
        <p:grpSpPr>
          <a:xfrm>
            <a:off x="3002623" y="1097593"/>
            <a:ext cx="6186755" cy="1186644"/>
            <a:chOff x="2742251" y="1097593"/>
            <a:chExt cx="6186755" cy="1186644"/>
          </a:xfrm>
        </p:grpSpPr>
        <p:sp>
          <p:nvSpPr>
            <p:cNvPr id="17" name="Rectangle 16">
              <a:extLst>
                <a:ext uri="{FF2B5EF4-FFF2-40B4-BE49-F238E27FC236}">
                  <a16:creationId xmlns:a16="http://schemas.microsoft.com/office/drawing/2014/main" id="{8829779F-47EF-4E38-9AD0-A1322FE86A4C}"/>
                </a:ext>
              </a:extLst>
            </p:cNvPr>
            <p:cNvSpPr/>
            <p:nvPr/>
          </p:nvSpPr>
          <p:spPr>
            <a:xfrm>
              <a:off x="2742251" y="1097593"/>
              <a:ext cx="3088871" cy="1155189"/>
            </a:xfrm>
            <a:prstGeom prst="rect">
              <a:avLst/>
            </a:prstGeom>
            <a:solidFill>
              <a:srgbClr val="DDCBC2"/>
            </a:solidFill>
          </p:spPr>
          <p:txBody>
            <a:bodyPr wrap="square" anchor="ctr">
              <a:noAutofit/>
            </a:bodyPr>
            <a:lstStyle/>
            <a:p>
              <a:pPr algn="ctr"/>
              <a:r>
                <a:rPr lang="en-US" sz="2000" b="1" dirty="0"/>
                <a:t>School years under Cash Balance Benefit Program</a:t>
              </a:r>
              <a:endParaRPr lang="en-US" sz="2800" b="1" dirty="0"/>
            </a:p>
          </p:txBody>
        </p:sp>
        <p:sp>
          <p:nvSpPr>
            <p:cNvPr id="18" name="Rectangle 17">
              <a:extLst>
                <a:ext uri="{FF2B5EF4-FFF2-40B4-BE49-F238E27FC236}">
                  <a16:creationId xmlns:a16="http://schemas.microsoft.com/office/drawing/2014/main" id="{1FA5E321-2C4B-4D29-BDA7-8DF637787714}"/>
                </a:ext>
              </a:extLst>
            </p:cNvPr>
            <p:cNvSpPr/>
            <p:nvPr/>
          </p:nvSpPr>
          <p:spPr>
            <a:xfrm>
              <a:off x="7303327" y="1420949"/>
              <a:ext cx="184730" cy="523220"/>
            </a:xfrm>
            <a:prstGeom prst="rect">
              <a:avLst/>
            </a:prstGeom>
          </p:spPr>
          <p:txBody>
            <a:bodyPr wrap="none">
              <a:spAutoFit/>
            </a:bodyPr>
            <a:lstStyle/>
            <a:p>
              <a:pPr algn="ctr"/>
              <a:endParaRPr lang="en-US" sz="2800" b="1" dirty="0"/>
            </a:p>
          </p:txBody>
        </p:sp>
        <p:sp>
          <p:nvSpPr>
            <p:cNvPr id="19" name="Rectangle 18">
              <a:extLst>
                <a:ext uri="{FF2B5EF4-FFF2-40B4-BE49-F238E27FC236}">
                  <a16:creationId xmlns:a16="http://schemas.microsoft.com/office/drawing/2014/main" id="{D5B78A95-54A8-4282-818C-9FFAD63CB7E6}"/>
                </a:ext>
              </a:extLst>
            </p:cNvPr>
            <p:cNvSpPr/>
            <p:nvPr/>
          </p:nvSpPr>
          <p:spPr>
            <a:xfrm>
              <a:off x="2742251" y="1097593"/>
              <a:ext cx="6186755" cy="118664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63665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6">
            <a:extLst>
              <a:ext uri="{FF2B5EF4-FFF2-40B4-BE49-F238E27FC236}">
                <a16:creationId xmlns:a16="http://schemas.microsoft.com/office/drawing/2014/main" id="{E5D95EBF-082F-4669-80C8-8E61C67DE34A}"/>
              </a:ext>
            </a:extLst>
          </p:cNvPr>
          <p:cNvGraphicFramePr>
            <a:graphicFrameLocks noGrp="1"/>
          </p:cNvGraphicFramePr>
          <p:nvPr/>
        </p:nvGraphicFramePr>
        <p:xfrm>
          <a:off x="1953105" y="2423029"/>
          <a:ext cx="8285790" cy="707886"/>
        </p:xfrm>
        <a:graphic>
          <a:graphicData uri="http://schemas.openxmlformats.org/drawingml/2006/table">
            <a:tbl>
              <a:tblPr firstRow="1" bandRow="1">
                <a:tableStyleId>{5C22544A-7EE6-4342-B048-85BDC9FD1C3A}</a:tableStyleId>
              </a:tblPr>
              <a:tblGrid>
                <a:gridCol w="4138745">
                  <a:extLst>
                    <a:ext uri="{9D8B030D-6E8A-4147-A177-3AD203B41FA5}">
                      <a16:colId xmlns:a16="http://schemas.microsoft.com/office/drawing/2014/main" val="173204664"/>
                    </a:ext>
                  </a:extLst>
                </a:gridCol>
                <a:gridCol w="4147045">
                  <a:extLst>
                    <a:ext uri="{9D8B030D-6E8A-4147-A177-3AD203B41FA5}">
                      <a16:colId xmlns:a16="http://schemas.microsoft.com/office/drawing/2014/main" val="1031178727"/>
                    </a:ext>
                  </a:extLst>
                </a:gridCol>
              </a:tblGrid>
              <a:tr h="707886">
                <a:tc>
                  <a:txBody>
                    <a:bodyPr/>
                    <a:lstStyle/>
                    <a:p>
                      <a:pPr algn="ctr"/>
                      <a:r>
                        <a:rPr lang="en-US" sz="2000" dirty="0"/>
                        <a:t>Available to </a:t>
                      </a:r>
                    </a:p>
                    <a:p>
                      <a:pPr algn="ctr"/>
                      <a:r>
                        <a:rPr lang="en-US" sz="2000" dirty="0"/>
                        <a:t>purchase</a:t>
                      </a:r>
                    </a:p>
                  </a:txBody>
                  <a:tcPr>
                    <a:solidFill>
                      <a:schemeClr val="bg1">
                        <a:lumMod val="50000"/>
                      </a:schemeClr>
                    </a:solidFill>
                  </a:tcPr>
                </a:tc>
                <a:tc>
                  <a:txBody>
                    <a:bodyPr/>
                    <a:lstStyle/>
                    <a:p>
                      <a:pPr algn="ctr"/>
                      <a:r>
                        <a:rPr lang="en-US" sz="2000" dirty="0"/>
                        <a:t>Cash Balance Benefit </a:t>
                      </a:r>
                    </a:p>
                    <a:p>
                      <a:pPr algn="ctr"/>
                      <a:r>
                        <a:rPr lang="en-US" sz="2000" dirty="0"/>
                        <a:t>account includes</a:t>
                      </a:r>
                    </a:p>
                  </a:txBody>
                  <a:tcPr>
                    <a:solidFill>
                      <a:schemeClr val="bg1">
                        <a:lumMod val="50000"/>
                      </a:schemeClr>
                    </a:solidFill>
                  </a:tcPr>
                </a:tc>
                <a:extLst>
                  <a:ext uri="{0D108BD9-81ED-4DB2-BD59-A6C34878D82A}">
                    <a16:rowId xmlns:a16="http://schemas.microsoft.com/office/drawing/2014/main" val="1953837666"/>
                  </a:ext>
                </a:extLst>
              </a:tr>
            </a:tbl>
          </a:graphicData>
        </a:graphic>
      </p:graphicFrame>
      <p:graphicFrame>
        <p:nvGraphicFramePr>
          <p:cNvPr id="4" name="Table 4">
            <a:extLst>
              <a:ext uri="{FF2B5EF4-FFF2-40B4-BE49-F238E27FC236}">
                <a16:creationId xmlns:a16="http://schemas.microsoft.com/office/drawing/2014/main" id="{EFA2AF94-8365-4C40-8145-5D983D4AFEC6}"/>
              </a:ext>
            </a:extLst>
          </p:cNvPr>
          <p:cNvGraphicFramePr>
            <a:graphicFrameLocks noGrp="1"/>
          </p:cNvGraphicFramePr>
          <p:nvPr>
            <p:extLst>
              <p:ext uri="{D42A27DB-BD31-4B8C-83A1-F6EECF244321}">
                <p14:modId xmlns:p14="http://schemas.microsoft.com/office/powerpoint/2010/main" val="2203040764"/>
              </p:ext>
            </p:extLst>
          </p:nvPr>
        </p:nvGraphicFramePr>
        <p:xfrm>
          <a:off x="1953105" y="3130915"/>
          <a:ext cx="8285790" cy="3543162"/>
        </p:xfrm>
        <a:graphic>
          <a:graphicData uri="http://schemas.openxmlformats.org/drawingml/2006/table">
            <a:tbl>
              <a:tblPr firstRow="1" bandRow="1">
                <a:tableStyleId>{2D5ABB26-0587-4C30-8999-92F81FD0307C}</a:tableStyleId>
              </a:tblPr>
              <a:tblGrid>
                <a:gridCol w="4163925">
                  <a:extLst>
                    <a:ext uri="{9D8B030D-6E8A-4147-A177-3AD203B41FA5}">
                      <a16:colId xmlns:a16="http://schemas.microsoft.com/office/drawing/2014/main" val="1277370569"/>
                    </a:ext>
                  </a:extLst>
                </a:gridCol>
                <a:gridCol w="4121865">
                  <a:extLst>
                    <a:ext uri="{9D8B030D-6E8A-4147-A177-3AD203B41FA5}">
                      <a16:colId xmlns:a16="http://schemas.microsoft.com/office/drawing/2014/main" val="3262801565"/>
                    </a:ext>
                  </a:extLst>
                </a:gridCol>
              </a:tblGrid>
              <a:tr h="1771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p>
                    <a:p>
                      <a:pPr algn="ctr"/>
                      <a:endParaRPr 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DCBC2"/>
                    </a:solidFill>
                  </a:tcPr>
                </a:tc>
                <a:tc>
                  <a:txBody>
                    <a:bodyPr/>
                    <a:lstStyle/>
                    <a:p>
                      <a:pPr algn="ctr"/>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DCBC2"/>
                    </a:solidFill>
                  </a:tcPr>
                </a:tc>
                <a:extLst>
                  <a:ext uri="{0D108BD9-81ED-4DB2-BD59-A6C34878D82A}">
                    <a16:rowId xmlns:a16="http://schemas.microsoft.com/office/drawing/2014/main" val="3320816246"/>
                  </a:ext>
                </a:extLst>
              </a:tr>
              <a:tr h="1771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p>
                    <a:p>
                      <a:pPr algn="ctr"/>
                      <a:endParaRPr 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DCBC2"/>
                    </a:solidFill>
                  </a:tcPr>
                </a:tc>
                <a:tc>
                  <a:txBody>
                    <a:bodyPr/>
                    <a:lstStyle/>
                    <a:p>
                      <a:pPr algn="ctr"/>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DCBC2"/>
                    </a:solidFill>
                  </a:tcPr>
                </a:tc>
                <a:extLst>
                  <a:ext uri="{0D108BD9-81ED-4DB2-BD59-A6C34878D82A}">
                    <a16:rowId xmlns:a16="http://schemas.microsoft.com/office/drawing/2014/main" val="3973903247"/>
                  </a:ext>
                </a:extLst>
              </a:tr>
            </a:tbl>
          </a:graphicData>
        </a:graphic>
      </p:graphicFrame>
      <p:sp>
        <p:nvSpPr>
          <p:cNvPr id="23" name="Arrow: Pentagon 22">
            <a:extLst>
              <a:ext uri="{FF2B5EF4-FFF2-40B4-BE49-F238E27FC236}">
                <a16:creationId xmlns:a16="http://schemas.microsoft.com/office/drawing/2014/main" id="{AAEB7047-8A74-4E3B-A09B-37DC8E05ECBA}"/>
              </a:ext>
            </a:extLst>
          </p:cNvPr>
          <p:cNvSpPr/>
          <p:nvPr/>
        </p:nvSpPr>
        <p:spPr>
          <a:xfrm>
            <a:off x="-235285" y="3299955"/>
            <a:ext cx="2628411" cy="1481281"/>
          </a:xfrm>
          <a:prstGeom prst="homePlate">
            <a:avLst>
              <a:gd name="adj" fmla="val 26902"/>
            </a:avLst>
          </a:prstGeom>
          <a:solidFill>
            <a:srgbClr val="7E3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9">
            <a:extLst>
              <a:ext uri="{FF2B5EF4-FFF2-40B4-BE49-F238E27FC236}">
                <a16:creationId xmlns:a16="http://schemas.microsoft.com/office/drawing/2014/main" id="{09AD3443-0F4F-5148-B1EB-5B9B0C882892}"/>
              </a:ext>
            </a:extLst>
          </p:cNvPr>
          <p:cNvSpPr txBox="1">
            <a:spLocks/>
          </p:cNvSpPr>
          <p:nvPr/>
        </p:nvSpPr>
        <p:spPr>
          <a:xfrm>
            <a:off x="952500" y="457200"/>
            <a:ext cx="9766258" cy="618631"/>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rgbClr val="70330A"/>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Billing statement</a:t>
            </a:r>
          </a:p>
        </p:txBody>
      </p:sp>
      <p:sp>
        <p:nvSpPr>
          <p:cNvPr id="5" name="TextBox 4">
            <a:extLst>
              <a:ext uri="{FF2B5EF4-FFF2-40B4-BE49-F238E27FC236}">
                <a16:creationId xmlns:a16="http://schemas.microsoft.com/office/drawing/2014/main" id="{3B50FD2E-B272-4DA3-88C2-0641F499B6BE}"/>
              </a:ext>
            </a:extLst>
          </p:cNvPr>
          <p:cNvSpPr txBox="1"/>
          <p:nvPr/>
        </p:nvSpPr>
        <p:spPr>
          <a:xfrm>
            <a:off x="2393127" y="3785920"/>
            <a:ext cx="3411484" cy="1600438"/>
          </a:xfrm>
          <a:prstGeom prst="rect">
            <a:avLst/>
          </a:prstGeom>
          <a:noFill/>
        </p:spPr>
        <p:txBody>
          <a:bodyPr wrap="square" rtlCol="0">
            <a:spAutoFit/>
          </a:bodyPr>
          <a:lstStyle/>
          <a:p>
            <a:pPr algn="ctr"/>
            <a:r>
              <a:rPr lang="en-US" sz="2000" b="1" dirty="0"/>
              <a:t>Service credit for </a:t>
            </a:r>
          </a:p>
          <a:p>
            <a:pPr algn="ctr"/>
            <a:r>
              <a:rPr lang="en-US" sz="2000" b="1" dirty="0"/>
              <a:t>school years under </a:t>
            </a:r>
          </a:p>
          <a:p>
            <a:pPr algn="ctr"/>
            <a:r>
              <a:rPr lang="en-US" sz="2000" b="1" dirty="0"/>
              <a:t>Cash Balance Benefit</a:t>
            </a:r>
          </a:p>
          <a:p>
            <a:pPr algn="ctr"/>
            <a:endParaRPr lang="en-US" sz="2000" b="1" dirty="0"/>
          </a:p>
          <a:p>
            <a:pPr algn="ctr"/>
            <a:endParaRPr lang="en-US" dirty="0"/>
          </a:p>
        </p:txBody>
      </p:sp>
      <p:sp>
        <p:nvSpPr>
          <p:cNvPr id="14" name="Rectangle 13">
            <a:extLst>
              <a:ext uri="{FF2B5EF4-FFF2-40B4-BE49-F238E27FC236}">
                <a16:creationId xmlns:a16="http://schemas.microsoft.com/office/drawing/2014/main" id="{76814B68-0E22-48DA-A96D-84A010077450}"/>
              </a:ext>
            </a:extLst>
          </p:cNvPr>
          <p:cNvSpPr/>
          <p:nvPr/>
        </p:nvSpPr>
        <p:spPr>
          <a:xfrm>
            <a:off x="2007222" y="5390943"/>
            <a:ext cx="4084272" cy="707886"/>
          </a:xfrm>
          <a:prstGeom prst="rect">
            <a:avLst/>
          </a:prstGeom>
        </p:spPr>
        <p:txBody>
          <a:bodyPr wrap="square">
            <a:spAutoFit/>
          </a:bodyPr>
          <a:lstStyle/>
          <a:p>
            <a:pPr lvl="0" algn="ctr">
              <a:defRPr/>
            </a:pPr>
            <a:r>
              <a:rPr lang="en-US" sz="2000" b="1" dirty="0"/>
              <a:t>Total cost to consolidate</a:t>
            </a:r>
          </a:p>
          <a:p>
            <a:pPr lvl="0" algn="ctr">
              <a:defRPr/>
            </a:pPr>
            <a:r>
              <a:rPr lang="en-US" sz="2000" b="1" dirty="0"/>
              <a:t> benefit coverage</a:t>
            </a:r>
          </a:p>
        </p:txBody>
      </p:sp>
      <p:sp>
        <p:nvSpPr>
          <p:cNvPr id="15" name="Rectangle 14">
            <a:extLst>
              <a:ext uri="{FF2B5EF4-FFF2-40B4-BE49-F238E27FC236}">
                <a16:creationId xmlns:a16="http://schemas.microsoft.com/office/drawing/2014/main" id="{1EEADD35-9BED-4670-A2A6-D809119EC509}"/>
              </a:ext>
            </a:extLst>
          </p:cNvPr>
          <p:cNvSpPr/>
          <p:nvPr/>
        </p:nvSpPr>
        <p:spPr>
          <a:xfrm>
            <a:off x="3098980" y="3166468"/>
            <a:ext cx="1754005" cy="707886"/>
          </a:xfrm>
          <a:prstGeom prst="rect">
            <a:avLst/>
          </a:prstGeom>
        </p:spPr>
        <p:txBody>
          <a:bodyPr wrap="none">
            <a:spAutoFit/>
          </a:bodyPr>
          <a:lstStyle/>
          <a:p>
            <a:pPr algn="ctr"/>
            <a:r>
              <a:rPr lang="en-US" sz="4000" b="1" dirty="0">
                <a:solidFill>
                  <a:srgbClr val="7E3C1B"/>
                </a:solidFill>
              </a:rPr>
              <a:t>1.9000</a:t>
            </a:r>
          </a:p>
        </p:txBody>
      </p:sp>
      <p:sp>
        <p:nvSpPr>
          <p:cNvPr id="19" name="Rectangle 18">
            <a:extLst>
              <a:ext uri="{FF2B5EF4-FFF2-40B4-BE49-F238E27FC236}">
                <a16:creationId xmlns:a16="http://schemas.microsoft.com/office/drawing/2014/main" id="{6292D26B-90D8-4938-BEAB-38CF59038E2D}"/>
              </a:ext>
            </a:extLst>
          </p:cNvPr>
          <p:cNvSpPr/>
          <p:nvPr/>
        </p:nvSpPr>
        <p:spPr>
          <a:xfrm>
            <a:off x="6212115" y="3481122"/>
            <a:ext cx="3976278" cy="1015663"/>
          </a:xfrm>
          <a:prstGeom prst="rect">
            <a:avLst/>
          </a:prstGeom>
        </p:spPr>
        <p:txBody>
          <a:bodyPr wrap="square">
            <a:spAutoFit/>
          </a:bodyPr>
          <a:lstStyle/>
          <a:p>
            <a:pPr algn="ctr"/>
            <a:r>
              <a:rPr lang="en-US" sz="2000" b="1" dirty="0"/>
              <a:t>Prorated service credit based on Cash Balance Benefit account balance</a:t>
            </a:r>
          </a:p>
        </p:txBody>
      </p:sp>
      <p:sp>
        <p:nvSpPr>
          <p:cNvPr id="24" name="Rectangle 23">
            <a:extLst>
              <a:ext uri="{FF2B5EF4-FFF2-40B4-BE49-F238E27FC236}">
                <a16:creationId xmlns:a16="http://schemas.microsoft.com/office/drawing/2014/main" id="{A5EFB7B9-0DA1-4C98-AF4F-232DFFC3A4CE}"/>
              </a:ext>
            </a:extLst>
          </p:cNvPr>
          <p:cNvSpPr/>
          <p:nvPr/>
        </p:nvSpPr>
        <p:spPr>
          <a:xfrm>
            <a:off x="-51526" y="3379500"/>
            <a:ext cx="2003607" cy="12580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latin typeface="Arial" panose="020B0604020202020204" pitchFamily="34" charset="0"/>
                <a:cs typeface="Arial" panose="020B0604020202020204" pitchFamily="34" charset="0"/>
              </a:rPr>
              <a:t>Total service credit available to purchase </a:t>
            </a:r>
            <a:endParaRPr kumimoji="0" lang="en-US" sz="2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A4F91A32-44E4-455B-BC75-3EEA07765360}"/>
              </a:ext>
            </a:extLst>
          </p:cNvPr>
          <p:cNvSpPr/>
          <p:nvPr/>
        </p:nvSpPr>
        <p:spPr>
          <a:xfrm>
            <a:off x="6212115" y="5385739"/>
            <a:ext cx="4084271" cy="707886"/>
          </a:xfrm>
          <a:prstGeom prst="rect">
            <a:avLst/>
          </a:prstGeom>
        </p:spPr>
        <p:txBody>
          <a:bodyPr wrap="square">
            <a:spAutoFit/>
          </a:bodyPr>
          <a:lstStyle/>
          <a:p>
            <a:pPr algn="ctr"/>
            <a:r>
              <a:rPr lang="en-US" sz="2000" b="1" dirty="0"/>
              <a:t>Cash Balance Benefit </a:t>
            </a:r>
          </a:p>
          <a:p>
            <a:pPr algn="ctr"/>
            <a:r>
              <a:rPr lang="en-US" sz="2000" b="1" dirty="0"/>
              <a:t>account balance</a:t>
            </a:r>
          </a:p>
        </p:txBody>
      </p:sp>
      <p:pic>
        <p:nvPicPr>
          <p:cNvPr id="22" name="Picture 21">
            <a:extLst>
              <a:ext uri="{FF2B5EF4-FFF2-40B4-BE49-F238E27FC236}">
                <a16:creationId xmlns:a16="http://schemas.microsoft.com/office/drawing/2014/main" id="{DD920A28-567B-4B1F-956C-06FA8E79A6E2}"/>
              </a:ext>
            </a:extLst>
          </p:cNvPr>
          <p:cNvPicPr>
            <a:picLocks noChangeAspect="1"/>
          </p:cNvPicPr>
          <p:nvPr/>
        </p:nvPicPr>
        <p:blipFill rotWithShape="1">
          <a:blip r:embed="rId4"/>
          <a:srcRect l="11547" r="11331"/>
          <a:stretch/>
        </p:blipFill>
        <p:spPr>
          <a:xfrm>
            <a:off x="10001569" y="237008"/>
            <a:ext cx="1902528" cy="1645920"/>
          </a:xfrm>
          <a:prstGeom prst="rect">
            <a:avLst/>
          </a:prstGeom>
          <a:ln w="149225" cap="rnd">
            <a:solidFill>
              <a:srgbClr val="A04E22">
                <a:alpha val="82000"/>
              </a:srgbClr>
            </a:solidFill>
          </a:ln>
          <a:effectLst>
            <a:softEdge rad="76200"/>
          </a:effectLst>
        </p:spPr>
      </p:pic>
      <p:sp>
        <p:nvSpPr>
          <p:cNvPr id="17" name="Rectangle 16">
            <a:extLst>
              <a:ext uri="{FF2B5EF4-FFF2-40B4-BE49-F238E27FC236}">
                <a16:creationId xmlns:a16="http://schemas.microsoft.com/office/drawing/2014/main" id="{72522864-C48C-4FB2-A5D1-EA0C259D77B6}"/>
              </a:ext>
            </a:extLst>
          </p:cNvPr>
          <p:cNvSpPr/>
          <p:nvPr/>
        </p:nvSpPr>
        <p:spPr>
          <a:xfrm>
            <a:off x="6794481" y="1424525"/>
            <a:ext cx="1907896" cy="523221"/>
          </a:xfrm>
          <a:prstGeom prst="rect">
            <a:avLst/>
          </a:prstGeom>
        </p:spPr>
        <p:txBody>
          <a:bodyPr wrap="none">
            <a:spAutoFit/>
          </a:bodyPr>
          <a:lstStyle/>
          <a:p>
            <a:pPr algn="ctr"/>
            <a:r>
              <a:rPr lang="en-US" sz="2800" b="1" dirty="0"/>
              <a:t>2015-2018</a:t>
            </a:r>
          </a:p>
        </p:txBody>
      </p:sp>
      <p:grpSp>
        <p:nvGrpSpPr>
          <p:cNvPr id="18" name="Group 17">
            <a:extLst>
              <a:ext uri="{FF2B5EF4-FFF2-40B4-BE49-F238E27FC236}">
                <a16:creationId xmlns:a16="http://schemas.microsoft.com/office/drawing/2014/main" id="{53ABAED0-6A53-4F3C-81EE-BA9662BB7F93}"/>
              </a:ext>
            </a:extLst>
          </p:cNvPr>
          <p:cNvGrpSpPr/>
          <p:nvPr/>
        </p:nvGrpSpPr>
        <p:grpSpPr>
          <a:xfrm>
            <a:off x="3002623" y="1097593"/>
            <a:ext cx="6186755" cy="1186644"/>
            <a:chOff x="2742251" y="1097593"/>
            <a:chExt cx="6186755" cy="1186644"/>
          </a:xfrm>
        </p:grpSpPr>
        <p:sp>
          <p:nvSpPr>
            <p:cNvPr id="20" name="Rectangle 19">
              <a:extLst>
                <a:ext uri="{FF2B5EF4-FFF2-40B4-BE49-F238E27FC236}">
                  <a16:creationId xmlns:a16="http://schemas.microsoft.com/office/drawing/2014/main" id="{7B189AAF-FA9C-44DF-AB62-6785A796FD83}"/>
                </a:ext>
              </a:extLst>
            </p:cNvPr>
            <p:cNvSpPr/>
            <p:nvPr/>
          </p:nvSpPr>
          <p:spPr>
            <a:xfrm>
              <a:off x="2742251" y="1097593"/>
              <a:ext cx="3088871" cy="1155189"/>
            </a:xfrm>
            <a:prstGeom prst="rect">
              <a:avLst/>
            </a:prstGeom>
            <a:solidFill>
              <a:srgbClr val="DDCBC2"/>
            </a:solidFill>
          </p:spPr>
          <p:txBody>
            <a:bodyPr wrap="square" anchor="ctr">
              <a:noAutofit/>
            </a:bodyPr>
            <a:lstStyle/>
            <a:p>
              <a:pPr algn="ctr"/>
              <a:r>
                <a:rPr lang="en-US" sz="2000" b="1" dirty="0"/>
                <a:t>School years under Cash Balance Benefit Program</a:t>
              </a:r>
              <a:endParaRPr lang="en-US" sz="2800" b="1" dirty="0"/>
            </a:p>
          </p:txBody>
        </p:sp>
        <p:sp>
          <p:nvSpPr>
            <p:cNvPr id="29" name="Rectangle 28">
              <a:extLst>
                <a:ext uri="{FF2B5EF4-FFF2-40B4-BE49-F238E27FC236}">
                  <a16:creationId xmlns:a16="http://schemas.microsoft.com/office/drawing/2014/main" id="{EF643C70-9F1C-4599-B0E8-84E38D982EDC}"/>
                </a:ext>
              </a:extLst>
            </p:cNvPr>
            <p:cNvSpPr/>
            <p:nvPr/>
          </p:nvSpPr>
          <p:spPr>
            <a:xfrm>
              <a:off x="7303327" y="1420949"/>
              <a:ext cx="184730" cy="523220"/>
            </a:xfrm>
            <a:prstGeom prst="rect">
              <a:avLst/>
            </a:prstGeom>
          </p:spPr>
          <p:txBody>
            <a:bodyPr wrap="none">
              <a:spAutoFit/>
            </a:bodyPr>
            <a:lstStyle/>
            <a:p>
              <a:pPr algn="ctr"/>
              <a:endParaRPr lang="en-US" sz="2800" b="1" dirty="0"/>
            </a:p>
          </p:txBody>
        </p:sp>
        <p:sp>
          <p:nvSpPr>
            <p:cNvPr id="30" name="Rectangle 29">
              <a:extLst>
                <a:ext uri="{FF2B5EF4-FFF2-40B4-BE49-F238E27FC236}">
                  <a16:creationId xmlns:a16="http://schemas.microsoft.com/office/drawing/2014/main" id="{2104C107-D9B1-4F10-B451-8647434E2196}"/>
                </a:ext>
              </a:extLst>
            </p:cNvPr>
            <p:cNvSpPr/>
            <p:nvPr/>
          </p:nvSpPr>
          <p:spPr>
            <a:xfrm>
              <a:off x="2742251" y="1097593"/>
              <a:ext cx="6186755" cy="118664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41722785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able 4">
            <a:extLst>
              <a:ext uri="{FF2B5EF4-FFF2-40B4-BE49-F238E27FC236}">
                <a16:creationId xmlns:a16="http://schemas.microsoft.com/office/drawing/2014/main" id="{22BA2CD3-3FDA-48F8-8814-7F550D5DE331}"/>
              </a:ext>
            </a:extLst>
          </p:cNvPr>
          <p:cNvGraphicFramePr>
            <a:graphicFrameLocks noGrp="1"/>
          </p:cNvGraphicFramePr>
          <p:nvPr>
            <p:extLst>
              <p:ext uri="{D42A27DB-BD31-4B8C-83A1-F6EECF244321}">
                <p14:modId xmlns:p14="http://schemas.microsoft.com/office/powerpoint/2010/main" val="343721786"/>
              </p:ext>
            </p:extLst>
          </p:nvPr>
        </p:nvGraphicFramePr>
        <p:xfrm>
          <a:off x="1953105" y="3130915"/>
          <a:ext cx="8285790" cy="3543162"/>
        </p:xfrm>
        <a:graphic>
          <a:graphicData uri="http://schemas.openxmlformats.org/drawingml/2006/table">
            <a:tbl>
              <a:tblPr firstRow="1" bandRow="1">
                <a:tableStyleId>{2D5ABB26-0587-4C30-8999-92F81FD0307C}</a:tableStyleId>
              </a:tblPr>
              <a:tblGrid>
                <a:gridCol w="4163925">
                  <a:extLst>
                    <a:ext uri="{9D8B030D-6E8A-4147-A177-3AD203B41FA5}">
                      <a16:colId xmlns:a16="http://schemas.microsoft.com/office/drawing/2014/main" val="1277370569"/>
                    </a:ext>
                  </a:extLst>
                </a:gridCol>
                <a:gridCol w="4121865">
                  <a:extLst>
                    <a:ext uri="{9D8B030D-6E8A-4147-A177-3AD203B41FA5}">
                      <a16:colId xmlns:a16="http://schemas.microsoft.com/office/drawing/2014/main" val="3262801565"/>
                    </a:ext>
                  </a:extLst>
                </a:gridCol>
              </a:tblGrid>
              <a:tr h="1771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p>
                    <a:p>
                      <a:endParaRPr 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DCBC2"/>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DCBC2"/>
                    </a:solidFill>
                  </a:tcPr>
                </a:tc>
                <a:extLst>
                  <a:ext uri="{0D108BD9-81ED-4DB2-BD59-A6C34878D82A}">
                    <a16:rowId xmlns:a16="http://schemas.microsoft.com/office/drawing/2014/main" val="3320816246"/>
                  </a:ext>
                </a:extLst>
              </a:tr>
              <a:tr h="1771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p>
                    <a:p>
                      <a:endParaRPr 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DCBC2"/>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DCBC2"/>
                    </a:solidFill>
                  </a:tcPr>
                </a:tc>
                <a:extLst>
                  <a:ext uri="{0D108BD9-81ED-4DB2-BD59-A6C34878D82A}">
                    <a16:rowId xmlns:a16="http://schemas.microsoft.com/office/drawing/2014/main" val="3973903247"/>
                  </a:ext>
                </a:extLst>
              </a:tr>
            </a:tbl>
          </a:graphicData>
        </a:graphic>
      </p:graphicFrame>
      <p:sp>
        <p:nvSpPr>
          <p:cNvPr id="2" name="Title 19">
            <a:extLst>
              <a:ext uri="{FF2B5EF4-FFF2-40B4-BE49-F238E27FC236}">
                <a16:creationId xmlns:a16="http://schemas.microsoft.com/office/drawing/2014/main" id="{09AD3443-0F4F-5148-B1EB-5B9B0C882892}"/>
              </a:ext>
            </a:extLst>
          </p:cNvPr>
          <p:cNvSpPr txBox="1">
            <a:spLocks/>
          </p:cNvSpPr>
          <p:nvPr/>
        </p:nvSpPr>
        <p:spPr>
          <a:xfrm>
            <a:off x="952500" y="457200"/>
            <a:ext cx="9766258" cy="618631"/>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rgbClr val="70330A"/>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Billing statement</a:t>
            </a:r>
          </a:p>
        </p:txBody>
      </p:sp>
      <p:sp>
        <p:nvSpPr>
          <p:cNvPr id="14" name="Rectangle 13">
            <a:extLst>
              <a:ext uri="{FF2B5EF4-FFF2-40B4-BE49-F238E27FC236}">
                <a16:creationId xmlns:a16="http://schemas.microsoft.com/office/drawing/2014/main" id="{76814B68-0E22-48DA-A96D-84A010077450}"/>
              </a:ext>
            </a:extLst>
          </p:cNvPr>
          <p:cNvSpPr/>
          <p:nvPr/>
        </p:nvSpPr>
        <p:spPr>
          <a:xfrm>
            <a:off x="2336401" y="5812471"/>
            <a:ext cx="3586733" cy="646331"/>
          </a:xfrm>
          <a:prstGeom prst="rect">
            <a:avLst/>
          </a:prstGeom>
        </p:spPr>
        <p:txBody>
          <a:bodyPr wrap="square">
            <a:spAutoFit/>
          </a:bodyPr>
          <a:lstStyle/>
          <a:p>
            <a:pPr lvl="0" algn="ctr">
              <a:defRPr/>
            </a:pPr>
            <a:r>
              <a:rPr lang="en-US" b="1" dirty="0"/>
              <a:t>Total cost to consolidate benefit coverage</a:t>
            </a:r>
          </a:p>
        </p:txBody>
      </p:sp>
      <p:sp>
        <p:nvSpPr>
          <p:cNvPr id="16" name="Rectangle 15">
            <a:extLst>
              <a:ext uri="{FF2B5EF4-FFF2-40B4-BE49-F238E27FC236}">
                <a16:creationId xmlns:a16="http://schemas.microsoft.com/office/drawing/2014/main" id="{2D713699-AA4A-4440-9681-4B690387F561}"/>
              </a:ext>
            </a:extLst>
          </p:cNvPr>
          <p:cNvSpPr/>
          <p:nvPr/>
        </p:nvSpPr>
        <p:spPr>
          <a:xfrm>
            <a:off x="2723448" y="5116726"/>
            <a:ext cx="2752678" cy="707886"/>
          </a:xfrm>
          <a:prstGeom prst="rect">
            <a:avLst/>
          </a:prstGeom>
        </p:spPr>
        <p:txBody>
          <a:bodyPr wrap="none">
            <a:spAutoFit/>
          </a:bodyPr>
          <a:lstStyle/>
          <a:p>
            <a:pPr algn="ctr"/>
            <a:r>
              <a:rPr lang="en-US" sz="4000" dirty="0">
                <a:solidFill>
                  <a:srgbClr val="7E3C1B"/>
                </a:solidFill>
              </a:rPr>
              <a:t>$</a:t>
            </a:r>
            <a:r>
              <a:rPr lang="en-US" sz="4000" b="1" dirty="0">
                <a:solidFill>
                  <a:srgbClr val="7E3C1B"/>
                </a:solidFill>
              </a:rPr>
              <a:t>17,860.00</a:t>
            </a:r>
          </a:p>
        </p:txBody>
      </p:sp>
      <p:sp>
        <p:nvSpPr>
          <p:cNvPr id="22" name="Arrow: Pentagon 21">
            <a:extLst>
              <a:ext uri="{FF2B5EF4-FFF2-40B4-BE49-F238E27FC236}">
                <a16:creationId xmlns:a16="http://schemas.microsoft.com/office/drawing/2014/main" id="{EE349DA1-F080-40D6-A164-3E98B97546BA}"/>
              </a:ext>
            </a:extLst>
          </p:cNvPr>
          <p:cNvSpPr/>
          <p:nvPr/>
        </p:nvSpPr>
        <p:spPr>
          <a:xfrm>
            <a:off x="0" y="4936400"/>
            <a:ext cx="2628411" cy="1704466"/>
          </a:xfrm>
          <a:prstGeom prst="homePlate">
            <a:avLst>
              <a:gd name="adj" fmla="val 26902"/>
            </a:avLst>
          </a:prstGeom>
          <a:solidFill>
            <a:srgbClr val="7E3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2EE49DA-E289-4523-B067-D5024EEA1062}"/>
              </a:ext>
            </a:extLst>
          </p:cNvPr>
          <p:cNvSpPr/>
          <p:nvPr/>
        </p:nvSpPr>
        <p:spPr>
          <a:xfrm>
            <a:off x="221188" y="5122108"/>
            <a:ext cx="2003607" cy="12580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dirty="0"/>
              <a:t>Total cost to consolidate</a:t>
            </a:r>
            <a:endParaRPr kumimoji="0" lang="en-US" sz="2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3591DFA6-D993-4C65-9723-960F5BB9281A}"/>
              </a:ext>
            </a:extLst>
          </p:cNvPr>
          <p:cNvPicPr>
            <a:picLocks noChangeAspect="1"/>
          </p:cNvPicPr>
          <p:nvPr/>
        </p:nvPicPr>
        <p:blipFill rotWithShape="1">
          <a:blip r:embed="rId4"/>
          <a:srcRect l="11547" r="11331"/>
          <a:stretch/>
        </p:blipFill>
        <p:spPr>
          <a:xfrm>
            <a:off x="10001569" y="237008"/>
            <a:ext cx="1902528" cy="1645920"/>
          </a:xfrm>
          <a:prstGeom prst="rect">
            <a:avLst/>
          </a:prstGeom>
          <a:ln w="149225" cap="rnd">
            <a:solidFill>
              <a:srgbClr val="A04E22">
                <a:alpha val="82000"/>
              </a:srgbClr>
            </a:solidFill>
          </a:ln>
          <a:effectLst>
            <a:softEdge rad="76200"/>
          </a:effectLst>
        </p:spPr>
      </p:pic>
      <p:graphicFrame>
        <p:nvGraphicFramePr>
          <p:cNvPr id="31" name="Table 6">
            <a:extLst>
              <a:ext uri="{FF2B5EF4-FFF2-40B4-BE49-F238E27FC236}">
                <a16:creationId xmlns:a16="http://schemas.microsoft.com/office/drawing/2014/main" id="{29BA4736-8F24-4980-89DA-283160DB09A8}"/>
              </a:ext>
            </a:extLst>
          </p:cNvPr>
          <p:cNvGraphicFramePr>
            <a:graphicFrameLocks noGrp="1"/>
          </p:cNvGraphicFramePr>
          <p:nvPr/>
        </p:nvGraphicFramePr>
        <p:xfrm>
          <a:off x="1953105" y="2423029"/>
          <a:ext cx="8285790" cy="707886"/>
        </p:xfrm>
        <a:graphic>
          <a:graphicData uri="http://schemas.openxmlformats.org/drawingml/2006/table">
            <a:tbl>
              <a:tblPr firstRow="1" bandRow="1">
                <a:tableStyleId>{5C22544A-7EE6-4342-B048-85BDC9FD1C3A}</a:tableStyleId>
              </a:tblPr>
              <a:tblGrid>
                <a:gridCol w="4138745">
                  <a:extLst>
                    <a:ext uri="{9D8B030D-6E8A-4147-A177-3AD203B41FA5}">
                      <a16:colId xmlns:a16="http://schemas.microsoft.com/office/drawing/2014/main" val="173204664"/>
                    </a:ext>
                  </a:extLst>
                </a:gridCol>
                <a:gridCol w="4147045">
                  <a:extLst>
                    <a:ext uri="{9D8B030D-6E8A-4147-A177-3AD203B41FA5}">
                      <a16:colId xmlns:a16="http://schemas.microsoft.com/office/drawing/2014/main" val="1031178727"/>
                    </a:ext>
                  </a:extLst>
                </a:gridCol>
              </a:tblGrid>
              <a:tr h="707886">
                <a:tc>
                  <a:txBody>
                    <a:bodyPr/>
                    <a:lstStyle/>
                    <a:p>
                      <a:pPr algn="ctr"/>
                      <a:r>
                        <a:rPr lang="en-US" sz="2000" dirty="0"/>
                        <a:t>Available to </a:t>
                      </a:r>
                    </a:p>
                    <a:p>
                      <a:pPr algn="ctr"/>
                      <a:r>
                        <a:rPr lang="en-US" sz="2000" dirty="0"/>
                        <a:t>purchase</a:t>
                      </a:r>
                    </a:p>
                  </a:txBody>
                  <a:tcPr>
                    <a:solidFill>
                      <a:schemeClr val="bg1">
                        <a:lumMod val="50000"/>
                      </a:schemeClr>
                    </a:solidFill>
                  </a:tcPr>
                </a:tc>
                <a:tc>
                  <a:txBody>
                    <a:bodyPr/>
                    <a:lstStyle/>
                    <a:p>
                      <a:pPr algn="ctr"/>
                      <a:r>
                        <a:rPr lang="en-US" sz="2000" dirty="0"/>
                        <a:t>Cash Balance Benefit </a:t>
                      </a:r>
                    </a:p>
                    <a:p>
                      <a:pPr algn="ctr"/>
                      <a:r>
                        <a:rPr lang="en-US" sz="2000" dirty="0"/>
                        <a:t>account includes</a:t>
                      </a:r>
                    </a:p>
                  </a:txBody>
                  <a:tcPr>
                    <a:solidFill>
                      <a:schemeClr val="bg1">
                        <a:lumMod val="50000"/>
                      </a:schemeClr>
                    </a:solidFill>
                  </a:tcPr>
                </a:tc>
                <a:extLst>
                  <a:ext uri="{0D108BD9-81ED-4DB2-BD59-A6C34878D82A}">
                    <a16:rowId xmlns:a16="http://schemas.microsoft.com/office/drawing/2014/main" val="1953837666"/>
                  </a:ext>
                </a:extLst>
              </a:tr>
            </a:tbl>
          </a:graphicData>
        </a:graphic>
      </p:graphicFrame>
      <p:sp>
        <p:nvSpPr>
          <p:cNvPr id="33" name="TextBox 32">
            <a:extLst>
              <a:ext uri="{FF2B5EF4-FFF2-40B4-BE49-F238E27FC236}">
                <a16:creationId xmlns:a16="http://schemas.microsoft.com/office/drawing/2014/main" id="{3BFC23C7-36E0-46FE-9DDB-848FCBE389B1}"/>
              </a:ext>
            </a:extLst>
          </p:cNvPr>
          <p:cNvSpPr txBox="1"/>
          <p:nvPr/>
        </p:nvSpPr>
        <p:spPr>
          <a:xfrm>
            <a:off x="2393127" y="3785920"/>
            <a:ext cx="3411484" cy="1600438"/>
          </a:xfrm>
          <a:prstGeom prst="rect">
            <a:avLst/>
          </a:prstGeom>
          <a:noFill/>
        </p:spPr>
        <p:txBody>
          <a:bodyPr wrap="square" rtlCol="0">
            <a:spAutoFit/>
          </a:bodyPr>
          <a:lstStyle/>
          <a:p>
            <a:pPr algn="ctr"/>
            <a:r>
              <a:rPr lang="en-US" sz="2000" b="1" dirty="0"/>
              <a:t>Service credit for </a:t>
            </a:r>
          </a:p>
          <a:p>
            <a:pPr algn="ctr"/>
            <a:r>
              <a:rPr lang="en-US" sz="2000" b="1" dirty="0"/>
              <a:t>school years under </a:t>
            </a:r>
          </a:p>
          <a:p>
            <a:pPr algn="ctr"/>
            <a:r>
              <a:rPr lang="en-US" sz="2000" b="1" dirty="0"/>
              <a:t>Cash Balance Benefit</a:t>
            </a:r>
          </a:p>
          <a:p>
            <a:pPr algn="ctr"/>
            <a:endParaRPr lang="en-US" sz="2000" b="1" dirty="0"/>
          </a:p>
          <a:p>
            <a:pPr algn="ctr"/>
            <a:endParaRPr lang="en-US" dirty="0"/>
          </a:p>
        </p:txBody>
      </p:sp>
      <p:sp>
        <p:nvSpPr>
          <p:cNvPr id="34" name="Rectangle 33">
            <a:extLst>
              <a:ext uri="{FF2B5EF4-FFF2-40B4-BE49-F238E27FC236}">
                <a16:creationId xmlns:a16="http://schemas.microsoft.com/office/drawing/2014/main" id="{00141377-3592-4578-B916-0DF73DAA2FBF}"/>
              </a:ext>
            </a:extLst>
          </p:cNvPr>
          <p:cNvSpPr/>
          <p:nvPr/>
        </p:nvSpPr>
        <p:spPr>
          <a:xfrm>
            <a:off x="3098980" y="3166468"/>
            <a:ext cx="1754005" cy="707886"/>
          </a:xfrm>
          <a:prstGeom prst="rect">
            <a:avLst/>
          </a:prstGeom>
        </p:spPr>
        <p:txBody>
          <a:bodyPr wrap="none">
            <a:spAutoFit/>
          </a:bodyPr>
          <a:lstStyle/>
          <a:p>
            <a:pPr algn="ctr"/>
            <a:r>
              <a:rPr lang="en-US" sz="4000" b="1" dirty="0">
                <a:solidFill>
                  <a:srgbClr val="7E3C1B"/>
                </a:solidFill>
              </a:rPr>
              <a:t>1.9000</a:t>
            </a:r>
          </a:p>
        </p:txBody>
      </p:sp>
      <p:sp>
        <p:nvSpPr>
          <p:cNvPr id="35" name="Rectangle 34">
            <a:extLst>
              <a:ext uri="{FF2B5EF4-FFF2-40B4-BE49-F238E27FC236}">
                <a16:creationId xmlns:a16="http://schemas.microsoft.com/office/drawing/2014/main" id="{348C20D9-5B29-4049-B9EC-E061E5716125}"/>
              </a:ext>
            </a:extLst>
          </p:cNvPr>
          <p:cNvSpPr/>
          <p:nvPr/>
        </p:nvSpPr>
        <p:spPr>
          <a:xfrm>
            <a:off x="6212115" y="3481122"/>
            <a:ext cx="3976278" cy="1015663"/>
          </a:xfrm>
          <a:prstGeom prst="rect">
            <a:avLst/>
          </a:prstGeom>
        </p:spPr>
        <p:txBody>
          <a:bodyPr wrap="square">
            <a:spAutoFit/>
          </a:bodyPr>
          <a:lstStyle/>
          <a:p>
            <a:pPr algn="ctr"/>
            <a:r>
              <a:rPr lang="en-US" sz="2000" b="1" dirty="0"/>
              <a:t>Prorated service credit based on Cash Balance Benefit account balance</a:t>
            </a:r>
          </a:p>
        </p:txBody>
      </p:sp>
      <p:sp>
        <p:nvSpPr>
          <p:cNvPr id="36" name="Rectangle 35">
            <a:extLst>
              <a:ext uri="{FF2B5EF4-FFF2-40B4-BE49-F238E27FC236}">
                <a16:creationId xmlns:a16="http://schemas.microsoft.com/office/drawing/2014/main" id="{2487759D-167C-4F7C-9C08-A01F2CB09049}"/>
              </a:ext>
            </a:extLst>
          </p:cNvPr>
          <p:cNvSpPr/>
          <p:nvPr/>
        </p:nvSpPr>
        <p:spPr>
          <a:xfrm>
            <a:off x="6212115" y="5385739"/>
            <a:ext cx="4084271" cy="707886"/>
          </a:xfrm>
          <a:prstGeom prst="rect">
            <a:avLst/>
          </a:prstGeom>
        </p:spPr>
        <p:txBody>
          <a:bodyPr wrap="square">
            <a:spAutoFit/>
          </a:bodyPr>
          <a:lstStyle/>
          <a:p>
            <a:pPr algn="ctr"/>
            <a:r>
              <a:rPr lang="en-US" sz="2000" b="1" dirty="0"/>
              <a:t>Cash Balance Benefit </a:t>
            </a:r>
          </a:p>
          <a:p>
            <a:pPr algn="ctr"/>
            <a:r>
              <a:rPr lang="en-US" sz="2000" b="1" dirty="0"/>
              <a:t>account balance</a:t>
            </a:r>
          </a:p>
        </p:txBody>
      </p:sp>
      <p:sp>
        <p:nvSpPr>
          <p:cNvPr id="18" name="Rectangle 17">
            <a:extLst>
              <a:ext uri="{FF2B5EF4-FFF2-40B4-BE49-F238E27FC236}">
                <a16:creationId xmlns:a16="http://schemas.microsoft.com/office/drawing/2014/main" id="{68DAF1C0-2041-4EA3-BEB5-4F0FE3227C0A}"/>
              </a:ext>
            </a:extLst>
          </p:cNvPr>
          <p:cNvSpPr/>
          <p:nvPr/>
        </p:nvSpPr>
        <p:spPr>
          <a:xfrm>
            <a:off x="6794481" y="1424525"/>
            <a:ext cx="1907896" cy="523221"/>
          </a:xfrm>
          <a:prstGeom prst="rect">
            <a:avLst/>
          </a:prstGeom>
        </p:spPr>
        <p:txBody>
          <a:bodyPr wrap="none">
            <a:spAutoFit/>
          </a:bodyPr>
          <a:lstStyle/>
          <a:p>
            <a:pPr algn="ctr"/>
            <a:r>
              <a:rPr lang="en-US" sz="2800" b="1" dirty="0"/>
              <a:t>2015-2018</a:t>
            </a:r>
          </a:p>
        </p:txBody>
      </p:sp>
      <p:grpSp>
        <p:nvGrpSpPr>
          <p:cNvPr id="19" name="Group 18">
            <a:extLst>
              <a:ext uri="{FF2B5EF4-FFF2-40B4-BE49-F238E27FC236}">
                <a16:creationId xmlns:a16="http://schemas.microsoft.com/office/drawing/2014/main" id="{CF5EF174-7833-4B83-9557-CB03DEA5409F}"/>
              </a:ext>
            </a:extLst>
          </p:cNvPr>
          <p:cNvGrpSpPr/>
          <p:nvPr/>
        </p:nvGrpSpPr>
        <p:grpSpPr>
          <a:xfrm>
            <a:off x="3002623" y="1097593"/>
            <a:ext cx="6186755" cy="1186644"/>
            <a:chOff x="2742251" y="1097593"/>
            <a:chExt cx="6186755" cy="1186644"/>
          </a:xfrm>
        </p:grpSpPr>
        <p:sp>
          <p:nvSpPr>
            <p:cNvPr id="20" name="Rectangle 19">
              <a:extLst>
                <a:ext uri="{FF2B5EF4-FFF2-40B4-BE49-F238E27FC236}">
                  <a16:creationId xmlns:a16="http://schemas.microsoft.com/office/drawing/2014/main" id="{078B6C97-705F-41AE-A9F7-03DEFD2E0CD5}"/>
                </a:ext>
              </a:extLst>
            </p:cNvPr>
            <p:cNvSpPr/>
            <p:nvPr/>
          </p:nvSpPr>
          <p:spPr>
            <a:xfrm>
              <a:off x="2742251" y="1097593"/>
              <a:ext cx="3088871" cy="1155189"/>
            </a:xfrm>
            <a:prstGeom prst="rect">
              <a:avLst/>
            </a:prstGeom>
            <a:solidFill>
              <a:srgbClr val="DDCBC2"/>
            </a:solidFill>
          </p:spPr>
          <p:txBody>
            <a:bodyPr wrap="square" anchor="ctr">
              <a:noAutofit/>
            </a:bodyPr>
            <a:lstStyle/>
            <a:p>
              <a:pPr algn="ctr"/>
              <a:r>
                <a:rPr lang="en-US" sz="2000" b="1" dirty="0"/>
                <a:t>School years under Cash Balance Benefit Program</a:t>
              </a:r>
              <a:endParaRPr lang="en-US" sz="2800" b="1" dirty="0"/>
            </a:p>
          </p:txBody>
        </p:sp>
        <p:sp>
          <p:nvSpPr>
            <p:cNvPr id="21" name="Rectangle 20">
              <a:extLst>
                <a:ext uri="{FF2B5EF4-FFF2-40B4-BE49-F238E27FC236}">
                  <a16:creationId xmlns:a16="http://schemas.microsoft.com/office/drawing/2014/main" id="{B3A207BB-B3DA-4021-AB7F-107F09DA225B}"/>
                </a:ext>
              </a:extLst>
            </p:cNvPr>
            <p:cNvSpPr/>
            <p:nvPr/>
          </p:nvSpPr>
          <p:spPr>
            <a:xfrm>
              <a:off x="7303327" y="1420949"/>
              <a:ext cx="184730" cy="523220"/>
            </a:xfrm>
            <a:prstGeom prst="rect">
              <a:avLst/>
            </a:prstGeom>
          </p:spPr>
          <p:txBody>
            <a:bodyPr wrap="none">
              <a:spAutoFit/>
            </a:bodyPr>
            <a:lstStyle/>
            <a:p>
              <a:pPr algn="ctr"/>
              <a:endParaRPr lang="en-US" sz="2800" b="1" dirty="0"/>
            </a:p>
          </p:txBody>
        </p:sp>
        <p:sp>
          <p:nvSpPr>
            <p:cNvPr id="24" name="Rectangle 23">
              <a:extLst>
                <a:ext uri="{FF2B5EF4-FFF2-40B4-BE49-F238E27FC236}">
                  <a16:creationId xmlns:a16="http://schemas.microsoft.com/office/drawing/2014/main" id="{7157069D-9DC0-4E1F-91C9-E554EAAD4FD8}"/>
                </a:ext>
              </a:extLst>
            </p:cNvPr>
            <p:cNvSpPr/>
            <p:nvPr/>
          </p:nvSpPr>
          <p:spPr>
            <a:xfrm>
              <a:off x="2742251" y="1097593"/>
              <a:ext cx="6186755" cy="118664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6371089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Table 4">
            <a:extLst>
              <a:ext uri="{FF2B5EF4-FFF2-40B4-BE49-F238E27FC236}">
                <a16:creationId xmlns:a16="http://schemas.microsoft.com/office/drawing/2014/main" id="{ED159A39-293E-40FE-9BF1-254F6064DA8D}"/>
              </a:ext>
            </a:extLst>
          </p:cNvPr>
          <p:cNvGraphicFramePr>
            <a:graphicFrameLocks noGrp="1"/>
          </p:cNvGraphicFramePr>
          <p:nvPr>
            <p:extLst>
              <p:ext uri="{D42A27DB-BD31-4B8C-83A1-F6EECF244321}">
                <p14:modId xmlns:p14="http://schemas.microsoft.com/office/powerpoint/2010/main" val="2561021621"/>
              </p:ext>
            </p:extLst>
          </p:nvPr>
        </p:nvGraphicFramePr>
        <p:xfrm>
          <a:off x="1953105" y="3130915"/>
          <a:ext cx="8285790" cy="3543162"/>
        </p:xfrm>
        <a:graphic>
          <a:graphicData uri="http://schemas.openxmlformats.org/drawingml/2006/table">
            <a:tbl>
              <a:tblPr firstRow="1" bandRow="1">
                <a:tableStyleId>{2D5ABB26-0587-4C30-8999-92F81FD0307C}</a:tableStyleId>
              </a:tblPr>
              <a:tblGrid>
                <a:gridCol w="4163925">
                  <a:extLst>
                    <a:ext uri="{9D8B030D-6E8A-4147-A177-3AD203B41FA5}">
                      <a16:colId xmlns:a16="http://schemas.microsoft.com/office/drawing/2014/main" val="1277370569"/>
                    </a:ext>
                  </a:extLst>
                </a:gridCol>
                <a:gridCol w="4121865">
                  <a:extLst>
                    <a:ext uri="{9D8B030D-6E8A-4147-A177-3AD203B41FA5}">
                      <a16:colId xmlns:a16="http://schemas.microsoft.com/office/drawing/2014/main" val="3262801565"/>
                    </a:ext>
                  </a:extLst>
                </a:gridCol>
              </a:tblGrid>
              <a:tr h="1771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p>
                    <a:p>
                      <a:endParaRPr 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DCBC2"/>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DCBC2"/>
                    </a:solidFill>
                  </a:tcPr>
                </a:tc>
                <a:extLst>
                  <a:ext uri="{0D108BD9-81ED-4DB2-BD59-A6C34878D82A}">
                    <a16:rowId xmlns:a16="http://schemas.microsoft.com/office/drawing/2014/main" val="3320816246"/>
                  </a:ext>
                </a:extLst>
              </a:tr>
              <a:tr h="1771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p>
                    <a:p>
                      <a:endParaRPr 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DCBC2"/>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DCBC2"/>
                    </a:solidFill>
                  </a:tcPr>
                </a:tc>
                <a:extLst>
                  <a:ext uri="{0D108BD9-81ED-4DB2-BD59-A6C34878D82A}">
                    <a16:rowId xmlns:a16="http://schemas.microsoft.com/office/drawing/2014/main" val="3973903247"/>
                  </a:ext>
                </a:extLst>
              </a:tr>
            </a:tbl>
          </a:graphicData>
        </a:graphic>
      </p:graphicFrame>
      <p:sp>
        <p:nvSpPr>
          <p:cNvPr id="2" name="Title 19">
            <a:extLst>
              <a:ext uri="{FF2B5EF4-FFF2-40B4-BE49-F238E27FC236}">
                <a16:creationId xmlns:a16="http://schemas.microsoft.com/office/drawing/2014/main" id="{09AD3443-0F4F-5148-B1EB-5B9B0C882892}"/>
              </a:ext>
            </a:extLst>
          </p:cNvPr>
          <p:cNvSpPr txBox="1">
            <a:spLocks/>
          </p:cNvSpPr>
          <p:nvPr/>
        </p:nvSpPr>
        <p:spPr>
          <a:xfrm>
            <a:off x="952500" y="457200"/>
            <a:ext cx="9766258" cy="618631"/>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rgbClr val="70330A"/>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Billing statement</a:t>
            </a:r>
          </a:p>
        </p:txBody>
      </p:sp>
      <p:sp>
        <p:nvSpPr>
          <p:cNvPr id="18" name="Rectangle 17">
            <a:extLst>
              <a:ext uri="{FF2B5EF4-FFF2-40B4-BE49-F238E27FC236}">
                <a16:creationId xmlns:a16="http://schemas.microsoft.com/office/drawing/2014/main" id="{4EBA0327-B37D-46F5-A984-0282D5105B30}"/>
              </a:ext>
            </a:extLst>
          </p:cNvPr>
          <p:cNvSpPr/>
          <p:nvPr/>
        </p:nvSpPr>
        <p:spPr>
          <a:xfrm>
            <a:off x="6212115" y="5812916"/>
            <a:ext cx="3486653" cy="646331"/>
          </a:xfrm>
          <a:prstGeom prst="rect">
            <a:avLst/>
          </a:prstGeom>
        </p:spPr>
        <p:txBody>
          <a:bodyPr wrap="square">
            <a:spAutoFit/>
          </a:bodyPr>
          <a:lstStyle/>
          <a:p>
            <a:pPr algn="ctr"/>
            <a:r>
              <a:rPr lang="en-US" b="1" dirty="0"/>
              <a:t>Cash Balance Benefit Program account balance</a:t>
            </a:r>
          </a:p>
        </p:txBody>
      </p:sp>
      <p:sp>
        <p:nvSpPr>
          <p:cNvPr id="21" name="Rectangle 20">
            <a:extLst>
              <a:ext uri="{FF2B5EF4-FFF2-40B4-BE49-F238E27FC236}">
                <a16:creationId xmlns:a16="http://schemas.microsoft.com/office/drawing/2014/main" id="{EC24DEE7-5DB7-47A7-88D2-51376314A406}"/>
              </a:ext>
            </a:extLst>
          </p:cNvPr>
          <p:cNvSpPr/>
          <p:nvPr/>
        </p:nvSpPr>
        <p:spPr>
          <a:xfrm>
            <a:off x="6383693" y="5112099"/>
            <a:ext cx="3129497" cy="707886"/>
          </a:xfrm>
          <a:prstGeom prst="rect">
            <a:avLst/>
          </a:prstGeom>
        </p:spPr>
        <p:txBody>
          <a:bodyPr wrap="square">
            <a:spAutoFit/>
          </a:bodyPr>
          <a:lstStyle/>
          <a:p>
            <a:pPr algn="ctr"/>
            <a:r>
              <a:rPr lang="en-US" sz="4000" b="1" dirty="0">
                <a:solidFill>
                  <a:schemeClr val="accent2">
                    <a:lumMod val="75000"/>
                  </a:schemeClr>
                </a:solidFill>
              </a:rPr>
              <a:t>$3,678.54</a:t>
            </a:r>
          </a:p>
        </p:txBody>
      </p:sp>
      <p:sp>
        <p:nvSpPr>
          <p:cNvPr id="22" name="Arrow: Pentagon 21">
            <a:extLst>
              <a:ext uri="{FF2B5EF4-FFF2-40B4-BE49-F238E27FC236}">
                <a16:creationId xmlns:a16="http://schemas.microsoft.com/office/drawing/2014/main" id="{D94E49E9-D940-4529-A0D2-6875673FDD89}"/>
              </a:ext>
            </a:extLst>
          </p:cNvPr>
          <p:cNvSpPr/>
          <p:nvPr/>
        </p:nvSpPr>
        <p:spPr>
          <a:xfrm rot="10800000">
            <a:off x="9575844" y="4932227"/>
            <a:ext cx="2628410" cy="1704466"/>
          </a:xfrm>
          <a:prstGeom prst="homePlate">
            <a:avLst>
              <a:gd name="adj" fmla="val 26902"/>
            </a:avLst>
          </a:prstGeom>
          <a:solidFill>
            <a:srgbClr val="7E3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8E3FD81-05ED-440D-A0A0-73C56DAFD72B}"/>
              </a:ext>
            </a:extLst>
          </p:cNvPr>
          <p:cNvSpPr/>
          <p:nvPr/>
        </p:nvSpPr>
        <p:spPr>
          <a:xfrm>
            <a:off x="9859107" y="5136132"/>
            <a:ext cx="2628411" cy="12580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dirty="0">
                <a:solidFill>
                  <a:schemeClr val="bg1"/>
                </a:solidFill>
                <a:latin typeface="Arial" panose="020B0604020202020204" pitchFamily="34" charset="0"/>
                <a:cs typeface="Arial" panose="020B0604020202020204" pitchFamily="34" charset="0"/>
              </a:rPr>
              <a:t>The sum of your and your employer’s contributions, and interest gained</a:t>
            </a:r>
          </a:p>
        </p:txBody>
      </p:sp>
      <p:pic>
        <p:nvPicPr>
          <p:cNvPr id="23" name="Picture 22">
            <a:extLst>
              <a:ext uri="{FF2B5EF4-FFF2-40B4-BE49-F238E27FC236}">
                <a16:creationId xmlns:a16="http://schemas.microsoft.com/office/drawing/2014/main" id="{1F8FAFCC-E930-4EF3-8835-933F45098669}"/>
              </a:ext>
            </a:extLst>
          </p:cNvPr>
          <p:cNvPicPr>
            <a:picLocks noChangeAspect="1"/>
          </p:cNvPicPr>
          <p:nvPr/>
        </p:nvPicPr>
        <p:blipFill rotWithShape="1">
          <a:blip r:embed="rId4"/>
          <a:srcRect l="11547" r="11331"/>
          <a:stretch/>
        </p:blipFill>
        <p:spPr>
          <a:xfrm>
            <a:off x="10001569" y="237008"/>
            <a:ext cx="1902528" cy="1645920"/>
          </a:xfrm>
          <a:prstGeom prst="rect">
            <a:avLst/>
          </a:prstGeom>
          <a:ln w="149225" cap="rnd">
            <a:solidFill>
              <a:srgbClr val="A04E22">
                <a:alpha val="82000"/>
              </a:srgbClr>
            </a:solidFill>
          </a:ln>
          <a:effectLst>
            <a:softEdge rad="76200"/>
          </a:effectLst>
        </p:spPr>
      </p:pic>
      <p:graphicFrame>
        <p:nvGraphicFramePr>
          <p:cNvPr id="34" name="Table 6">
            <a:extLst>
              <a:ext uri="{FF2B5EF4-FFF2-40B4-BE49-F238E27FC236}">
                <a16:creationId xmlns:a16="http://schemas.microsoft.com/office/drawing/2014/main" id="{D47D90B4-7969-4A34-8C2A-D6BD1C836E60}"/>
              </a:ext>
            </a:extLst>
          </p:cNvPr>
          <p:cNvGraphicFramePr>
            <a:graphicFrameLocks noGrp="1"/>
          </p:cNvGraphicFramePr>
          <p:nvPr/>
        </p:nvGraphicFramePr>
        <p:xfrm>
          <a:off x="1953105" y="2423029"/>
          <a:ext cx="8285790" cy="707886"/>
        </p:xfrm>
        <a:graphic>
          <a:graphicData uri="http://schemas.openxmlformats.org/drawingml/2006/table">
            <a:tbl>
              <a:tblPr firstRow="1" bandRow="1">
                <a:tableStyleId>{5C22544A-7EE6-4342-B048-85BDC9FD1C3A}</a:tableStyleId>
              </a:tblPr>
              <a:tblGrid>
                <a:gridCol w="4138745">
                  <a:extLst>
                    <a:ext uri="{9D8B030D-6E8A-4147-A177-3AD203B41FA5}">
                      <a16:colId xmlns:a16="http://schemas.microsoft.com/office/drawing/2014/main" val="173204664"/>
                    </a:ext>
                  </a:extLst>
                </a:gridCol>
                <a:gridCol w="4147045">
                  <a:extLst>
                    <a:ext uri="{9D8B030D-6E8A-4147-A177-3AD203B41FA5}">
                      <a16:colId xmlns:a16="http://schemas.microsoft.com/office/drawing/2014/main" val="1031178727"/>
                    </a:ext>
                  </a:extLst>
                </a:gridCol>
              </a:tblGrid>
              <a:tr h="707886">
                <a:tc>
                  <a:txBody>
                    <a:bodyPr/>
                    <a:lstStyle/>
                    <a:p>
                      <a:pPr algn="ctr"/>
                      <a:r>
                        <a:rPr lang="en-US" sz="2000" dirty="0"/>
                        <a:t>Available to </a:t>
                      </a:r>
                    </a:p>
                    <a:p>
                      <a:pPr algn="ctr"/>
                      <a:r>
                        <a:rPr lang="en-US" sz="2000" dirty="0"/>
                        <a:t>purchase</a:t>
                      </a:r>
                    </a:p>
                  </a:txBody>
                  <a:tcPr>
                    <a:solidFill>
                      <a:schemeClr val="bg1">
                        <a:lumMod val="50000"/>
                      </a:schemeClr>
                    </a:solidFill>
                  </a:tcPr>
                </a:tc>
                <a:tc>
                  <a:txBody>
                    <a:bodyPr/>
                    <a:lstStyle/>
                    <a:p>
                      <a:pPr algn="ctr"/>
                      <a:r>
                        <a:rPr lang="en-US" sz="2000" dirty="0"/>
                        <a:t>Cash Balance Benefit </a:t>
                      </a:r>
                    </a:p>
                    <a:p>
                      <a:pPr algn="ctr"/>
                      <a:r>
                        <a:rPr lang="en-US" sz="2000" dirty="0"/>
                        <a:t>account includes</a:t>
                      </a:r>
                    </a:p>
                  </a:txBody>
                  <a:tcPr>
                    <a:solidFill>
                      <a:schemeClr val="bg1">
                        <a:lumMod val="50000"/>
                      </a:schemeClr>
                    </a:solidFill>
                  </a:tcPr>
                </a:tc>
                <a:extLst>
                  <a:ext uri="{0D108BD9-81ED-4DB2-BD59-A6C34878D82A}">
                    <a16:rowId xmlns:a16="http://schemas.microsoft.com/office/drawing/2014/main" val="1953837666"/>
                  </a:ext>
                </a:extLst>
              </a:tr>
            </a:tbl>
          </a:graphicData>
        </a:graphic>
      </p:graphicFrame>
      <p:sp>
        <p:nvSpPr>
          <p:cNvPr id="38" name="TextBox 37">
            <a:extLst>
              <a:ext uri="{FF2B5EF4-FFF2-40B4-BE49-F238E27FC236}">
                <a16:creationId xmlns:a16="http://schemas.microsoft.com/office/drawing/2014/main" id="{93A0C34E-E8C4-421D-90CE-DB97EF5141A9}"/>
              </a:ext>
            </a:extLst>
          </p:cNvPr>
          <p:cNvSpPr txBox="1"/>
          <p:nvPr/>
        </p:nvSpPr>
        <p:spPr>
          <a:xfrm>
            <a:off x="2393127" y="3785920"/>
            <a:ext cx="3411484" cy="1600438"/>
          </a:xfrm>
          <a:prstGeom prst="rect">
            <a:avLst/>
          </a:prstGeom>
          <a:noFill/>
        </p:spPr>
        <p:txBody>
          <a:bodyPr wrap="square" rtlCol="0">
            <a:spAutoFit/>
          </a:bodyPr>
          <a:lstStyle/>
          <a:p>
            <a:pPr algn="ctr"/>
            <a:r>
              <a:rPr lang="en-US" sz="2000" b="1" dirty="0"/>
              <a:t>Service credit for </a:t>
            </a:r>
          </a:p>
          <a:p>
            <a:pPr algn="ctr"/>
            <a:r>
              <a:rPr lang="en-US" sz="2000" b="1" dirty="0"/>
              <a:t>school years under </a:t>
            </a:r>
          </a:p>
          <a:p>
            <a:pPr algn="ctr"/>
            <a:r>
              <a:rPr lang="en-US" sz="2000" b="1" dirty="0"/>
              <a:t>Cash Balance Benefit</a:t>
            </a:r>
          </a:p>
          <a:p>
            <a:pPr algn="ctr"/>
            <a:endParaRPr lang="en-US" sz="2000" b="1" dirty="0"/>
          </a:p>
          <a:p>
            <a:pPr algn="ctr"/>
            <a:endParaRPr lang="en-US" dirty="0"/>
          </a:p>
        </p:txBody>
      </p:sp>
      <p:sp>
        <p:nvSpPr>
          <p:cNvPr id="39" name="Rectangle 38">
            <a:extLst>
              <a:ext uri="{FF2B5EF4-FFF2-40B4-BE49-F238E27FC236}">
                <a16:creationId xmlns:a16="http://schemas.microsoft.com/office/drawing/2014/main" id="{B1968D37-CD7C-459E-821B-F36083984AE4}"/>
              </a:ext>
            </a:extLst>
          </p:cNvPr>
          <p:cNvSpPr/>
          <p:nvPr/>
        </p:nvSpPr>
        <p:spPr>
          <a:xfrm>
            <a:off x="3098980" y="3166468"/>
            <a:ext cx="1754005" cy="707886"/>
          </a:xfrm>
          <a:prstGeom prst="rect">
            <a:avLst/>
          </a:prstGeom>
        </p:spPr>
        <p:txBody>
          <a:bodyPr wrap="none">
            <a:spAutoFit/>
          </a:bodyPr>
          <a:lstStyle/>
          <a:p>
            <a:pPr algn="ctr"/>
            <a:r>
              <a:rPr lang="en-US" sz="4000" b="1" dirty="0">
                <a:solidFill>
                  <a:srgbClr val="7E3C1B"/>
                </a:solidFill>
              </a:rPr>
              <a:t>1.9000</a:t>
            </a:r>
          </a:p>
        </p:txBody>
      </p:sp>
      <p:sp>
        <p:nvSpPr>
          <p:cNvPr id="40" name="Rectangle 39">
            <a:extLst>
              <a:ext uri="{FF2B5EF4-FFF2-40B4-BE49-F238E27FC236}">
                <a16:creationId xmlns:a16="http://schemas.microsoft.com/office/drawing/2014/main" id="{A3A6C525-00C3-4067-AD6A-C09D22E370B8}"/>
              </a:ext>
            </a:extLst>
          </p:cNvPr>
          <p:cNvSpPr/>
          <p:nvPr/>
        </p:nvSpPr>
        <p:spPr>
          <a:xfrm>
            <a:off x="2336401" y="5812471"/>
            <a:ext cx="3586733" cy="646331"/>
          </a:xfrm>
          <a:prstGeom prst="rect">
            <a:avLst/>
          </a:prstGeom>
        </p:spPr>
        <p:txBody>
          <a:bodyPr wrap="square">
            <a:spAutoFit/>
          </a:bodyPr>
          <a:lstStyle/>
          <a:p>
            <a:pPr lvl="0" algn="ctr">
              <a:defRPr/>
            </a:pPr>
            <a:r>
              <a:rPr lang="en-US" b="1" dirty="0"/>
              <a:t>Total cost to consolidate benefit coverage</a:t>
            </a:r>
          </a:p>
        </p:txBody>
      </p:sp>
      <p:sp>
        <p:nvSpPr>
          <p:cNvPr id="41" name="Rectangle 40">
            <a:extLst>
              <a:ext uri="{FF2B5EF4-FFF2-40B4-BE49-F238E27FC236}">
                <a16:creationId xmlns:a16="http://schemas.microsoft.com/office/drawing/2014/main" id="{7F2F70A5-2E2C-4472-8C57-11C80B2C18B3}"/>
              </a:ext>
            </a:extLst>
          </p:cNvPr>
          <p:cNvSpPr/>
          <p:nvPr/>
        </p:nvSpPr>
        <p:spPr>
          <a:xfrm>
            <a:off x="2723448" y="5116726"/>
            <a:ext cx="2752678" cy="707886"/>
          </a:xfrm>
          <a:prstGeom prst="rect">
            <a:avLst/>
          </a:prstGeom>
        </p:spPr>
        <p:txBody>
          <a:bodyPr wrap="none">
            <a:spAutoFit/>
          </a:bodyPr>
          <a:lstStyle/>
          <a:p>
            <a:pPr algn="ctr"/>
            <a:r>
              <a:rPr lang="en-US" sz="4000" dirty="0">
                <a:solidFill>
                  <a:srgbClr val="7E3C1B"/>
                </a:solidFill>
              </a:rPr>
              <a:t>$</a:t>
            </a:r>
            <a:r>
              <a:rPr lang="en-US" sz="4000" b="1" dirty="0">
                <a:solidFill>
                  <a:srgbClr val="7E3C1B"/>
                </a:solidFill>
              </a:rPr>
              <a:t>17,860.00</a:t>
            </a:r>
          </a:p>
        </p:txBody>
      </p:sp>
      <p:sp>
        <p:nvSpPr>
          <p:cNvPr id="30" name="Rectangle 29">
            <a:extLst>
              <a:ext uri="{FF2B5EF4-FFF2-40B4-BE49-F238E27FC236}">
                <a16:creationId xmlns:a16="http://schemas.microsoft.com/office/drawing/2014/main" id="{0D91303B-AF42-4110-998F-2A5F6DA8C5F5}"/>
              </a:ext>
            </a:extLst>
          </p:cNvPr>
          <p:cNvSpPr/>
          <p:nvPr/>
        </p:nvSpPr>
        <p:spPr>
          <a:xfrm>
            <a:off x="6212115" y="3481122"/>
            <a:ext cx="3976278" cy="1015663"/>
          </a:xfrm>
          <a:prstGeom prst="rect">
            <a:avLst/>
          </a:prstGeom>
        </p:spPr>
        <p:txBody>
          <a:bodyPr wrap="square">
            <a:spAutoFit/>
          </a:bodyPr>
          <a:lstStyle/>
          <a:p>
            <a:pPr algn="ctr"/>
            <a:r>
              <a:rPr lang="en-US" sz="2000" b="1" dirty="0"/>
              <a:t>Prorated service credit based on Cash Balance Benefit account balance</a:t>
            </a:r>
          </a:p>
        </p:txBody>
      </p:sp>
      <p:sp>
        <p:nvSpPr>
          <p:cNvPr id="19" name="Rectangle 18">
            <a:extLst>
              <a:ext uri="{FF2B5EF4-FFF2-40B4-BE49-F238E27FC236}">
                <a16:creationId xmlns:a16="http://schemas.microsoft.com/office/drawing/2014/main" id="{195D565B-695E-4499-B7F9-94501E13D69A}"/>
              </a:ext>
            </a:extLst>
          </p:cNvPr>
          <p:cNvSpPr/>
          <p:nvPr/>
        </p:nvSpPr>
        <p:spPr>
          <a:xfrm>
            <a:off x="6794481" y="1424525"/>
            <a:ext cx="1907896" cy="523221"/>
          </a:xfrm>
          <a:prstGeom prst="rect">
            <a:avLst/>
          </a:prstGeom>
        </p:spPr>
        <p:txBody>
          <a:bodyPr wrap="none">
            <a:spAutoFit/>
          </a:bodyPr>
          <a:lstStyle/>
          <a:p>
            <a:pPr algn="ctr"/>
            <a:r>
              <a:rPr lang="en-US" sz="2800" b="1" dirty="0"/>
              <a:t>2015-2018</a:t>
            </a:r>
          </a:p>
        </p:txBody>
      </p:sp>
      <p:grpSp>
        <p:nvGrpSpPr>
          <p:cNvPr id="20" name="Group 19">
            <a:extLst>
              <a:ext uri="{FF2B5EF4-FFF2-40B4-BE49-F238E27FC236}">
                <a16:creationId xmlns:a16="http://schemas.microsoft.com/office/drawing/2014/main" id="{1BFDE2D9-21E2-445F-ABF6-528C689933E1}"/>
              </a:ext>
            </a:extLst>
          </p:cNvPr>
          <p:cNvGrpSpPr/>
          <p:nvPr/>
        </p:nvGrpSpPr>
        <p:grpSpPr>
          <a:xfrm>
            <a:off x="3002623" y="1097593"/>
            <a:ext cx="6186755" cy="1186644"/>
            <a:chOff x="2742251" y="1097593"/>
            <a:chExt cx="6186755" cy="1186644"/>
          </a:xfrm>
        </p:grpSpPr>
        <p:sp>
          <p:nvSpPr>
            <p:cNvPr id="29" name="Rectangle 28">
              <a:extLst>
                <a:ext uri="{FF2B5EF4-FFF2-40B4-BE49-F238E27FC236}">
                  <a16:creationId xmlns:a16="http://schemas.microsoft.com/office/drawing/2014/main" id="{B7272BC4-BD62-44B7-9744-222028E56C6D}"/>
                </a:ext>
              </a:extLst>
            </p:cNvPr>
            <p:cNvSpPr/>
            <p:nvPr/>
          </p:nvSpPr>
          <p:spPr>
            <a:xfrm>
              <a:off x="2742251" y="1097593"/>
              <a:ext cx="3088871" cy="1155189"/>
            </a:xfrm>
            <a:prstGeom prst="rect">
              <a:avLst/>
            </a:prstGeom>
            <a:solidFill>
              <a:srgbClr val="DDCBC2"/>
            </a:solidFill>
          </p:spPr>
          <p:txBody>
            <a:bodyPr wrap="square" anchor="ctr">
              <a:noAutofit/>
            </a:bodyPr>
            <a:lstStyle/>
            <a:p>
              <a:pPr algn="ctr"/>
              <a:r>
                <a:rPr lang="en-US" sz="2000" b="1" dirty="0"/>
                <a:t>School years under Cash Balance Benefit Program</a:t>
              </a:r>
              <a:endParaRPr lang="en-US" sz="2800" b="1" dirty="0"/>
            </a:p>
          </p:txBody>
        </p:sp>
        <p:sp>
          <p:nvSpPr>
            <p:cNvPr id="31" name="Rectangle 30">
              <a:extLst>
                <a:ext uri="{FF2B5EF4-FFF2-40B4-BE49-F238E27FC236}">
                  <a16:creationId xmlns:a16="http://schemas.microsoft.com/office/drawing/2014/main" id="{6A57359E-59F8-496B-9214-2C73A592EB0C}"/>
                </a:ext>
              </a:extLst>
            </p:cNvPr>
            <p:cNvSpPr/>
            <p:nvPr/>
          </p:nvSpPr>
          <p:spPr>
            <a:xfrm>
              <a:off x="7303327" y="1420949"/>
              <a:ext cx="184730" cy="523220"/>
            </a:xfrm>
            <a:prstGeom prst="rect">
              <a:avLst/>
            </a:prstGeom>
          </p:spPr>
          <p:txBody>
            <a:bodyPr wrap="none">
              <a:spAutoFit/>
            </a:bodyPr>
            <a:lstStyle/>
            <a:p>
              <a:pPr algn="ctr"/>
              <a:endParaRPr lang="en-US" sz="2800" b="1" dirty="0"/>
            </a:p>
          </p:txBody>
        </p:sp>
        <p:sp>
          <p:nvSpPr>
            <p:cNvPr id="32" name="Rectangle 31">
              <a:extLst>
                <a:ext uri="{FF2B5EF4-FFF2-40B4-BE49-F238E27FC236}">
                  <a16:creationId xmlns:a16="http://schemas.microsoft.com/office/drawing/2014/main" id="{E95E75B4-CF6D-4ADE-B320-5C057299C616}"/>
                </a:ext>
              </a:extLst>
            </p:cNvPr>
            <p:cNvSpPr/>
            <p:nvPr/>
          </p:nvSpPr>
          <p:spPr>
            <a:xfrm>
              <a:off x="2742251" y="1097593"/>
              <a:ext cx="6186755" cy="118664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5683734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Table 4">
            <a:extLst>
              <a:ext uri="{FF2B5EF4-FFF2-40B4-BE49-F238E27FC236}">
                <a16:creationId xmlns:a16="http://schemas.microsoft.com/office/drawing/2014/main" id="{EDCC98C1-7FB9-45CA-9CD0-583BBFAD3B4B}"/>
              </a:ext>
            </a:extLst>
          </p:cNvPr>
          <p:cNvGraphicFramePr>
            <a:graphicFrameLocks noGrp="1"/>
          </p:cNvGraphicFramePr>
          <p:nvPr>
            <p:extLst>
              <p:ext uri="{D42A27DB-BD31-4B8C-83A1-F6EECF244321}">
                <p14:modId xmlns:p14="http://schemas.microsoft.com/office/powerpoint/2010/main" val="3745733983"/>
              </p:ext>
            </p:extLst>
          </p:nvPr>
        </p:nvGraphicFramePr>
        <p:xfrm>
          <a:off x="1953105" y="3130915"/>
          <a:ext cx="8285790" cy="3543162"/>
        </p:xfrm>
        <a:graphic>
          <a:graphicData uri="http://schemas.openxmlformats.org/drawingml/2006/table">
            <a:tbl>
              <a:tblPr firstRow="1" bandRow="1">
                <a:tableStyleId>{2D5ABB26-0587-4C30-8999-92F81FD0307C}</a:tableStyleId>
              </a:tblPr>
              <a:tblGrid>
                <a:gridCol w="4163925">
                  <a:extLst>
                    <a:ext uri="{9D8B030D-6E8A-4147-A177-3AD203B41FA5}">
                      <a16:colId xmlns:a16="http://schemas.microsoft.com/office/drawing/2014/main" val="1277370569"/>
                    </a:ext>
                  </a:extLst>
                </a:gridCol>
                <a:gridCol w="4121865">
                  <a:extLst>
                    <a:ext uri="{9D8B030D-6E8A-4147-A177-3AD203B41FA5}">
                      <a16:colId xmlns:a16="http://schemas.microsoft.com/office/drawing/2014/main" val="3262801565"/>
                    </a:ext>
                  </a:extLst>
                </a:gridCol>
              </a:tblGrid>
              <a:tr h="1771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p>
                    <a:p>
                      <a:endParaRPr 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DCBC2"/>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DCBC2"/>
                    </a:solidFill>
                  </a:tcPr>
                </a:tc>
                <a:extLst>
                  <a:ext uri="{0D108BD9-81ED-4DB2-BD59-A6C34878D82A}">
                    <a16:rowId xmlns:a16="http://schemas.microsoft.com/office/drawing/2014/main" val="3320816246"/>
                  </a:ext>
                </a:extLst>
              </a:tr>
              <a:tr h="1771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p>
                    <a:p>
                      <a:endParaRPr 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DCBC2"/>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DCBC2"/>
                    </a:solidFill>
                  </a:tcPr>
                </a:tc>
                <a:extLst>
                  <a:ext uri="{0D108BD9-81ED-4DB2-BD59-A6C34878D82A}">
                    <a16:rowId xmlns:a16="http://schemas.microsoft.com/office/drawing/2014/main" val="3973903247"/>
                  </a:ext>
                </a:extLst>
              </a:tr>
            </a:tbl>
          </a:graphicData>
        </a:graphic>
      </p:graphicFrame>
      <p:sp>
        <p:nvSpPr>
          <p:cNvPr id="2" name="Title 19">
            <a:extLst>
              <a:ext uri="{FF2B5EF4-FFF2-40B4-BE49-F238E27FC236}">
                <a16:creationId xmlns:a16="http://schemas.microsoft.com/office/drawing/2014/main" id="{09AD3443-0F4F-5148-B1EB-5B9B0C882892}"/>
              </a:ext>
            </a:extLst>
          </p:cNvPr>
          <p:cNvSpPr txBox="1">
            <a:spLocks/>
          </p:cNvSpPr>
          <p:nvPr/>
        </p:nvSpPr>
        <p:spPr>
          <a:xfrm>
            <a:off x="952500" y="457200"/>
            <a:ext cx="9766258" cy="618631"/>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rgbClr val="70330A"/>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Billing statement</a:t>
            </a:r>
          </a:p>
        </p:txBody>
      </p:sp>
      <p:sp>
        <p:nvSpPr>
          <p:cNvPr id="19" name="Rectangle 18">
            <a:extLst>
              <a:ext uri="{FF2B5EF4-FFF2-40B4-BE49-F238E27FC236}">
                <a16:creationId xmlns:a16="http://schemas.microsoft.com/office/drawing/2014/main" id="{6292D26B-90D8-4938-BEAB-38CF59038E2D}"/>
              </a:ext>
            </a:extLst>
          </p:cNvPr>
          <p:cNvSpPr/>
          <p:nvPr/>
        </p:nvSpPr>
        <p:spPr>
          <a:xfrm>
            <a:off x="6096000" y="3971513"/>
            <a:ext cx="3439017" cy="923330"/>
          </a:xfrm>
          <a:prstGeom prst="rect">
            <a:avLst/>
          </a:prstGeom>
        </p:spPr>
        <p:txBody>
          <a:bodyPr wrap="square">
            <a:spAutoFit/>
          </a:bodyPr>
          <a:lstStyle/>
          <a:p>
            <a:pPr algn="ctr"/>
            <a:r>
              <a:rPr lang="en-US" b="1" dirty="0"/>
              <a:t>Prorated service credit based on Cash Balance Program account balance</a:t>
            </a:r>
          </a:p>
        </p:txBody>
      </p:sp>
      <p:sp>
        <p:nvSpPr>
          <p:cNvPr id="20" name="Rectangle 19">
            <a:extLst>
              <a:ext uri="{FF2B5EF4-FFF2-40B4-BE49-F238E27FC236}">
                <a16:creationId xmlns:a16="http://schemas.microsoft.com/office/drawing/2014/main" id="{CF06240E-1D98-4BDD-80FF-D993012F7BD8}"/>
              </a:ext>
            </a:extLst>
          </p:cNvPr>
          <p:cNvSpPr/>
          <p:nvPr/>
        </p:nvSpPr>
        <p:spPr>
          <a:xfrm>
            <a:off x="7105740" y="3374944"/>
            <a:ext cx="1754006" cy="707886"/>
          </a:xfrm>
          <a:prstGeom prst="rect">
            <a:avLst/>
          </a:prstGeom>
        </p:spPr>
        <p:txBody>
          <a:bodyPr wrap="none">
            <a:spAutoFit/>
          </a:bodyPr>
          <a:lstStyle/>
          <a:p>
            <a:pPr algn="ctr"/>
            <a:r>
              <a:rPr lang="en-US" sz="4000" b="1" dirty="0">
                <a:solidFill>
                  <a:schemeClr val="accent2">
                    <a:lumMod val="75000"/>
                  </a:schemeClr>
                </a:solidFill>
              </a:rPr>
              <a:t>0.4406</a:t>
            </a:r>
          </a:p>
        </p:txBody>
      </p:sp>
      <p:sp>
        <p:nvSpPr>
          <p:cNvPr id="22" name="Arrow: Pentagon 21">
            <a:extLst>
              <a:ext uri="{FF2B5EF4-FFF2-40B4-BE49-F238E27FC236}">
                <a16:creationId xmlns:a16="http://schemas.microsoft.com/office/drawing/2014/main" id="{9AC4FCB0-466B-45DB-8496-11B54E716614}"/>
              </a:ext>
            </a:extLst>
          </p:cNvPr>
          <p:cNvSpPr/>
          <p:nvPr/>
        </p:nvSpPr>
        <p:spPr>
          <a:xfrm rot="10800000">
            <a:off x="9449690" y="3159146"/>
            <a:ext cx="2742310" cy="1704466"/>
          </a:xfrm>
          <a:prstGeom prst="homePlate">
            <a:avLst>
              <a:gd name="adj" fmla="val 26902"/>
            </a:avLst>
          </a:prstGeom>
          <a:solidFill>
            <a:srgbClr val="7E3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3981124-D17D-478A-9410-7D3F7873B347}"/>
              </a:ext>
            </a:extLst>
          </p:cNvPr>
          <p:cNvSpPr/>
          <p:nvPr/>
        </p:nvSpPr>
        <p:spPr>
          <a:xfrm>
            <a:off x="9535017" y="3398989"/>
            <a:ext cx="2670307" cy="12580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a:solidFill>
                  <a:schemeClr val="bg1"/>
                </a:solidFill>
                <a:latin typeface="Arial" panose="020B0604020202020204" pitchFamily="34" charset="0"/>
                <a:cs typeface="Arial" panose="020B0604020202020204" pitchFamily="34" charset="0"/>
              </a:rPr>
              <a:t>Amount of service credit your Cash Balance Benefit account can buy</a:t>
            </a:r>
            <a:endParaRPr kumimoji="0" lang="en-US" sz="2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ABB44850-A62B-4B96-BFB6-8830527F36C2}"/>
              </a:ext>
            </a:extLst>
          </p:cNvPr>
          <p:cNvPicPr>
            <a:picLocks noChangeAspect="1"/>
          </p:cNvPicPr>
          <p:nvPr/>
        </p:nvPicPr>
        <p:blipFill rotWithShape="1">
          <a:blip r:embed="rId4"/>
          <a:srcRect l="11547" r="11331"/>
          <a:stretch/>
        </p:blipFill>
        <p:spPr>
          <a:xfrm>
            <a:off x="10001569" y="237008"/>
            <a:ext cx="1902528" cy="1645920"/>
          </a:xfrm>
          <a:prstGeom prst="rect">
            <a:avLst/>
          </a:prstGeom>
          <a:ln w="149225" cap="rnd">
            <a:solidFill>
              <a:srgbClr val="A04E22">
                <a:alpha val="82000"/>
              </a:srgbClr>
            </a:solidFill>
          </a:ln>
          <a:effectLst>
            <a:softEdge rad="76200"/>
          </a:effectLst>
        </p:spPr>
      </p:pic>
      <p:graphicFrame>
        <p:nvGraphicFramePr>
          <p:cNvPr id="33" name="Table 6">
            <a:extLst>
              <a:ext uri="{FF2B5EF4-FFF2-40B4-BE49-F238E27FC236}">
                <a16:creationId xmlns:a16="http://schemas.microsoft.com/office/drawing/2014/main" id="{D626BD8C-C561-4E81-B84E-F9A3296CFDDB}"/>
              </a:ext>
            </a:extLst>
          </p:cNvPr>
          <p:cNvGraphicFramePr>
            <a:graphicFrameLocks noGrp="1"/>
          </p:cNvGraphicFramePr>
          <p:nvPr/>
        </p:nvGraphicFramePr>
        <p:xfrm>
          <a:off x="1953105" y="2423029"/>
          <a:ext cx="8285790" cy="707886"/>
        </p:xfrm>
        <a:graphic>
          <a:graphicData uri="http://schemas.openxmlformats.org/drawingml/2006/table">
            <a:tbl>
              <a:tblPr firstRow="1" bandRow="1">
                <a:tableStyleId>{5C22544A-7EE6-4342-B048-85BDC9FD1C3A}</a:tableStyleId>
              </a:tblPr>
              <a:tblGrid>
                <a:gridCol w="4138745">
                  <a:extLst>
                    <a:ext uri="{9D8B030D-6E8A-4147-A177-3AD203B41FA5}">
                      <a16:colId xmlns:a16="http://schemas.microsoft.com/office/drawing/2014/main" val="173204664"/>
                    </a:ext>
                  </a:extLst>
                </a:gridCol>
                <a:gridCol w="4147045">
                  <a:extLst>
                    <a:ext uri="{9D8B030D-6E8A-4147-A177-3AD203B41FA5}">
                      <a16:colId xmlns:a16="http://schemas.microsoft.com/office/drawing/2014/main" val="1031178727"/>
                    </a:ext>
                  </a:extLst>
                </a:gridCol>
              </a:tblGrid>
              <a:tr h="707886">
                <a:tc>
                  <a:txBody>
                    <a:bodyPr/>
                    <a:lstStyle/>
                    <a:p>
                      <a:pPr algn="ctr"/>
                      <a:r>
                        <a:rPr lang="en-US" sz="2000" dirty="0"/>
                        <a:t>Available to </a:t>
                      </a:r>
                    </a:p>
                    <a:p>
                      <a:pPr algn="ctr"/>
                      <a:r>
                        <a:rPr lang="en-US" sz="2000" dirty="0"/>
                        <a:t>purchase</a:t>
                      </a:r>
                    </a:p>
                  </a:txBody>
                  <a:tcPr>
                    <a:solidFill>
                      <a:schemeClr val="bg1">
                        <a:lumMod val="50000"/>
                      </a:schemeClr>
                    </a:solidFill>
                  </a:tcPr>
                </a:tc>
                <a:tc>
                  <a:txBody>
                    <a:bodyPr/>
                    <a:lstStyle/>
                    <a:p>
                      <a:pPr algn="ctr"/>
                      <a:r>
                        <a:rPr lang="en-US" sz="2000" dirty="0"/>
                        <a:t>Cash Balance Benefit </a:t>
                      </a:r>
                    </a:p>
                    <a:p>
                      <a:pPr algn="ctr"/>
                      <a:r>
                        <a:rPr lang="en-US" sz="2000" dirty="0"/>
                        <a:t>account includes</a:t>
                      </a:r>
                    </a:p>
                  </a:txBody>
                  <a:tcPr>
                    <a:solidFill>
                      <a:schemeClr val="bg1">
                        <a:lumMod val="50000"/>
                      </a:schemeClr>
                    </a:solidFill>
                  </a:tcPr>
                </a:tc>
                <a:extLst>
                  <a:ext uri="{0D108BD9-81ED-4DB2-BD59-A6C34878D82A}">
                    <a16:rowId xmlns:a16="http://schemas.microsoft.com/office/drawing/2014/main" val="1953837666"/>
                  </a:ext>
                </a:extLst>
              </a:tr>
            </a:tbl>
          </a:graphicData>
        </a:graphic>
      </p:graphicFrame>
      <p:sp>
        <p:nvSpPr>
          <p:cNvPr id="37" name="TextBox 36">
            <a:extLst>
              <a:ext uri="{FF2B5EF4-FFF2-40B4-BE49-F238E27FC236}">
                <a16:creationId xmlns:a16="http://schemas.microsoft.com/office/drawing/2014/main" id="{04782510-59D4-4F4A-B6BB-F7A40926E7A3}"/>
              </a:ext>
            </a:extLst>
          </p:cNvPr>
          <p:cNvSpPr txBox="1"/>
          <p:nvPr/>
        </p:nvSpPr>
        <p:spPr>
          <a:xfrm>
            <a:off x="2393127" y="3785920"/>
            <a:ext cx="3411484" cy="1600438"/>
          </a:xfrm>
          <a:prstGeom prst="rect">
            <a:avLst/>
          </a:prstGeom>
          <a:noFill/>
        </p:spPr>
        <p:txBody>
          <a:bodyPr wrap="square" rtlCol="0">
            <a:spAutoFit/>
          </a:bodyPr>
          <a:lstStyle/>
          <a:p>
            <a:pPr algn="ctr"/>
            <a:r>
              <a:rPr lang="en-US" sz="2000" b="1" dirty="0"/>
              <a:t>Service credit for </a:t>
            </a:r>
          </a:p>
          <a:p>
            <a:pPr algn="ctr"/>
            <a:r>
              <a:rPr lang="en-US" sz="2000" b="1" dirty="0"/>
              <a:t>school years under </a:t>
            </a:r>
          </a:p>
          <a:p>
            <a:pPr algn="ctr"/>
            <a:r>
              <a:rPr lang="en-US" sz="2000" b="1" dirty="0"/>
              <a:t>Cash Balance Benefit</a:t>
            </a:r>
          </a:p>
          <a:p>
            <a:pPr algn="ctr"/>
            <a:endParaRPr lang="en-US" sz="2000" b="1" dirty="0"/>
          </a:p>
          <a:p>
            <a:pPr algn="ctr"/>
            <a:endParaRPr lang="en-US" dirty="0"/>
          </a:p>
        </p:txBody>
      </p:sp>
      <p:sp>
        <p:nvSpPr>
          <p:cNvPr id="38" name="Rectangle 37">
            <a:extLst>
              <a:ext uri="{FF2B5EF4-FFF2-40B4-BE49-F238E27FC236}">
                <a16:creationId xmlns:a16="http://schemas.microsoft.com/office/drawing/2014/main" id="{A0B2B6C2-D136-461B-94C2-DF066AF6BBA2}"/>
              </a:ext>
            </a:extLst>
          </p:cNvPr>
          <p:cNvSpPr/>
          <p:nvPr/>
        </p:nvSpPr>
        <p:spPr>
          <a:xfrm>
            <a:off x="3098980" y="3166468"/>
            <a:ext cx="1754005" cy="707886"/>
          </a:xfrm>
          <a:prstGeom prst="rect">
            <a:avLst/>
          </a:prstGeom>
        </p:spPr>
        <p:txBody>
          <a:bodyPr wrap="none">
            <a:spAutoFit/>
          </a:bodyPr>
          <a:lstStyle/>
          <a:p>
            <a:pPr algn="ctr"/>
            <a:r>
              <a:rPr lang="en-US" sz="4000" b="1" dirty="0">
                <a:solidFill>
                  <a:srgbClr val="7E3C1B"/>
                </a:solidFill>
              </a:rPr>
              <a:t>1.9000</a:t>
            </a:r>
          </a:p>
        </p:txBody>
      </p:sp>
      <p:sp>
        <p:nvSpPr>
          <p:cNvPr id="40" name="Rectangle 39">
            <a:extLst>
              <a:ext uri="{FF2B5EF4-FFF2-40B4-BE49-F238E27FC236}">
                <a16:creationId xmlns:a16="http://schemas.microsoft.com/office/drawing/2014/main" id="{6253B99A-B641-4EBF-9E6B-D4106B52B02A}"/>
              </a:ext>
            </a:extLst>
          </p:cNvPr>
          <p:cNvSpPr/>
          <p:nvPr/>
        </p:nvSpPr>
        <p:spPr>
          <a:xfrm>
            <a:off x="2336401" y="5812471"/>
            <a:ext cx="3586733" cy="646331"/>
          </a:xfrm>
          <a:prstGeom prst="rect">
            <a:avLst/>
          </a:prstGeom>
        </p:spPr>
        <p:txBody>
          <a:bodyPr wrap="square">
            <a:spAutoFit/>
          </a:bodyPr>
          <a:lstStyle/>
          <a:p>
            <a:pPr lvl="0" algn="ctr">
              <a:defRPr/>
            </a:pPr>
            <a:r>
              <a:rPr lang="en-US" b="1" dirty="0"/>
              <a:t>Total cost to consolidate benefit coverage</a:t>
            </a:r>
          </a:p>
        </p:txBody>
      </p:sp>
      <p:sp>
        <p:nvSpPr>
          <p:cNvPr id="41" name="Rectangle 40">
            <a:extLst>
              <a:ext uri="{FF2B5EF4-FFF2-40B4-BE49-F238E27FC236}">
                <a16:creationId xmlns:a16="http://schemas.microsoft.com/office/drawing/2014/main" id="{48FEB471-330E-4FC7-9818-4D7DD1418C69}"/>
              </a:ext>
            </a:extLst>
          </p:cNvPr>
          <p:cNvSpPr/>
          <p:nvPr/>
        </p:nvSpPr>
        <p:spPr>
          <a:xfrm>
            <a:off x="2723448" y="5116726"/>
            <a:ext cx="2752678" cy="707886"/>
          </a:xfrm>
          <a:prstGeom prst="rect">
            <a:avLst/>
          </a:prstGeom>
        </p:spPr>
        <p:txBody>
          <a:bodyPr wrap="none">
            <a:spAutoFit/>
          </a:bodyPr>
          <a:lstStyle/>
          <a:p>
            <a:pPr algn="ctr"/>
            <a:r>
              <a:rPr lang="en-US" sz="4000" dirty="0">
                <a:solidFill>
                  <a:srgbClr val="7E3C1B"/>
                </a:solidFill>
              </a:rPr>
              <a:t>$</a:t>
            </a:r>
            <a:r>
              <a:rPr lang="en-US" sz="4000" b="1" dirty="0">
                <a:solidFill>
                  <a:srgbClr val="7E3C1B"/>
                </a:solidFill>
              </a:rPr>
              <a:t>17,860.00</a:t>
            </a:r>
          </a:p>
        </p:txBody>
      </p:sp>
      <p:sp>
        <p:nvSpPr>
          <p:cNvPr id="26" name="Rectangle 25">
            <a:extLst>
              <a:ext uri="{FF2B5EF4-FFF2-40B4-BE49-F238E27FC236}">
                <a16:creationId xmlns:a16="http://schemas.microsoft.com/office/drawing/2014/main" id="{F9DF1D12-E16D-49E2-91DC-46EFCF565901}"/>
              </a:ext>
            </a:extLst>
          </p:cNvPr>
          <p:cNvSpPr/>
          <p:nvPr/>
        </p:nvSpPr>
        <p:spPr>
          <a:xfrm>
            <a:off x="6212115" y="5812916"/>
            <a:ext cx="3486653" cy="646331"/>
          </a:xfrm>
          <a:prstGeom prst="rect">
            <a:avLst/>
          </a:prstGeom>
        </p:spPr>
        <p:txBody>
          <a:bodyPr wrap="square">
            <a:spAutoFit/>
          </a:bodyPr>
          <a:lstStyle/>
          <a:p>
            <a:pPr algn="ctr"/>
            <a:r>
              <a:rPr lang="en-US" b="1" dirty="0"/>
              <a:t>Cash Balance Benefit Program account balance</a:t>
            </a:r>
          </a:p>
        </p:txBody>
      </p:sp>
      <p:sp>
        <p:nvSpPr>
          <p:cNvPr id="29" name="Rectangle 28">
            <a:extLst>
              <a:ext uri="{FF2B5EF4-FFF2-40B4-BE49-F238E27FC236}">
                <a16:creationId xmlns:a16="http://schemas.microsoft.com/office/drawing/2014/main" id="{EDDBD0F0-30B5-4879-9EF7-0EB1931DCD9F}"/>
              </a:ext>
            </a:extLst>
          </p:cNvPr>
          <p:cNvSpPr/>
          <p:nvPr/>
        </p:nvSpPr>
        <p:spPr>
          <a:xfrm>
            <a:off x="6383693" y="5112099"/>
            <a:ext cx="3129497" cy="707886"/>
          </a:xfrm>
          <a:prstGeom prst="rect">
            <a:avLst/>
          </a:prstGeom>
        </p:spPr>
        <p:txBody>
          <a:bodyPr wrap="square">
            <a:spAutoFit/>
          </a:bodyPr>
          <a:lstStyle/>
          <a:p>
            <a:pPr algn="ctr"/>
            <a:r>
              <a:rPr lang="en-US" sz="4000" b="1" dirty="0">
                <a:solidFill>
                  <a:schemeClr val="accent2">
                    <a:lumMod val="75000"/>
                  </a:schemeClr>
                </a:solidFill>
              </a:rPr>
              <a:t>$3,678.54</a:t>
            </a:r>
          </a:p>
        </p:txBody>
      </p:sp>
      <p:sp>
        <p:nvSpPr>
          <p:cNvPr id="30" name="Rectangle 29">
            <a:extLst>
              <a:ext uri="{FF2B5EF4-FFF2-40B4-BE49-F238E27FC236}">
                <a16:creationId xmlns:a16="http://schemas.microsoft.com/office/drawing/2014/main" id="{2A7D3A9A-D86B-4A2E-9C5B-E72B6306EE51}"/>
              </a:ext>
            </a:extLst>
          </p:cNvPr>
          <p:cNvSpPr/>
          <p:nvPr/>
        </p:nvSpPr>
        <p:spPr>
          <a:xfrm>
            <a:off x="6794481" y="1424525"/>
            <a:ext cx="1907896" cy="523221"/>
          </a:xfrm>
          <a:prstGeom prst="rect">
            <a:avLst/>
          </a:prstGeom>
        </p:spPr>
        <p:txBody>
          <a:bodyPr wrap="none">
            <a:spAutoFit/>
          </a:bodyPr>
          <a:lstStyle/>
          <a:p>
            <a:pPr algn="ctr"/>
            <a:r>
              <a:rPr lang="en-US" sz="2800" b="1" dirty="0"/>
              <a:t>2015-2018</a:t>
            </a:r>
          </a:p>
        </p:txBody>
      </p:sp>
      <p:grpSp>
        <p:nvGrpSpPr>
          <p:cNvPr id="31" name="Group 30">
            <a:extLst>
              <a:ext uri="{FF2B5EF4-FFF2-40B4-BE49-F238E27FC236}">
                <a16:creationId xmlns:a16="http://schemas.microsoft.com/office/drawing/2014/main" id="{A38E39D7-90A0-4D9F-B59C-193DD05E8784}"/>
              </a:ext>
            </a:extLst>
          </p:cNvPr>
          <p:cNvGrpSpPr/>
          <p:nvPr/>
        </p:nvGrpSpPr>
        <p:grpSpPr>
          <a:xfrm>
            <a:off x="3002623" y="1097593"/>
            <a:ext cx="6186755" cy="1186644"/>
            <a:chOff x="2742251" y="1097593"/>
            <a:chExt cx="6186755" cy="1186644"/>
          </a:xfrm>
        </p:grpSpPr>
        <p:sp>
          <p:nvSpPr>
            <p:cNvPr id="32" name="Rectangle 31">
              <a:extLst>
                <a:ext uri="{FF2B5EF4-FFF2-40B4-BE49-F238E27FC236}">
                  <a16:creationId xmlns:a16="http://schemas.microsoft.com/office/drawing/2014/main" id="{09F90CF7-6AD3-4161-96F1-637FF8AD4CF7}"/>
                </a:ext>
              </a:extLst>
            </p:cNvPr>
            <p:cNvSpPr/>
            <p:nvPr/>
          </p:nvSpPr>
          <p:spPr>
            <a:xfrm>
              <a:off x="2742251" y="1097593"/>
              <a:ext cx="3088871" cy="1155189"/>
            </a:xfrm>
            <a:prstGeom prst="rect">
              <a:avLst/>
            </a:prstGeom>
            <a:solidFill>
              <a:srgbClr val="DDCBC2"/>
            </a:solidFill>
          </p:spPr>
          <p:txBody>
            <a:bodyPr wrap="square" anchor="ctr">
              <a:noAutofit/>
            </a:bodyPr>
            <a:lstStyle/>
            <a:p>
              <a:pPr algn="ctr"/>
              <a:r>
                <a:rPr lang="en-US" sz="2000" b="1" dirty="0"/>
                <a:t>School years under Cash Balance Benefit Program</a:t>
              </a:r>
              <a:endParaRPr lang="en-US" sz="2800" b="1" dirty="0"/>
            </a:p>
          </p:txBody>
        </p:sp>
        <p:sp>
          <p:nvSpPr>
            <p:cNvPr id="35" name="Rectangle 34">
              <a:extLst>
                <a:ext uri="{FF2B5EF4-FFF2-40B4-BE49-F238E27FC236}">
                  <a16:creationId xmlns:a16="http://schemas.microsoft.com/office/drawing/2014/main" id="{CC62C05F-6374-435A-BA52-56DB9988DAEF}"/>
                </a:ext>
              </a:extLst>
            </p:cNvPr>
            <p:cNvSpPr/>
            <p:nvPr/>
          </p:nvSpPr>
          <p:spPr>
            <a:xfrm>
              <a:off x="7303327" y="1420949"/>
              <a:ext cx="184730" cy="523220"/>
            </a:xfrm>
            <a:prstGeom prst="rect">
              <a:avLst/>
            </a:prstGeom>
          </p:spPr>
          <p:txBody>
            <a:bodyPr wrap="none">
              <a:spAutoFit/>
            </a:bodyPr>
            <a:lstStyle/>
            <a:p>
              <a:pPr algn="ctr"/>
              <a:endParaRPr lang="en-US" sz="2800" b="1" dirty="0"/>
            </a:p>
          </p:txBody>
        </p:sp>
        <p:sp>
          <p:nvSpPr>
            <p:cNvPr id="36" name="Rectangle 35">
              <a:extLst>
                <a:ext uri="{FF2B5EF4-FFF2-40B4-BE49-F238E27FC236}">
                  <a16:creationId xmlns:a16="http://schemas.microsoft.com/office/drawing/2014/main" id="{F52FD079-5EF1-4794-BC65-5C792CD44E03}"/>
                </a:ext>
              </a:extLst>
            </p:cNvPr>
            <p:cNvSpPr/>
            <p:nvPr/>
          </p:nvSpPr>
          <p:spPr>
            <a:xfrm>
              <a:off x="2742251" y="1097593"/>
              <a:ext cx="6186755" cy="118664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3601620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27EF41-FDED-4591-AB60-E2AF5869EBD1}"/>
              </a:ext>
            </a:extLst>
          </p:cNvPr>
          <p:cNvPicPr>
            <a:picLocks noChangeAspect="1"/>
          </p:cNvPicPr>
          <p:nvPr/>
        </p:nvPicPr>
        <p:blipFill rotWithShape="1">
          <a:blip r:embed="rId4"/>
          <a:srcRect l="7771" r="7771" b="4489"/>
          <a:stretch/>
        </p:blipFill>
        <p:spPr>
          <a:xfrm>
            <a:off x="0" y="1"/>
            <a:ext cx="12192000" cy="6858000"/>
          </a:xfrm>
          <a:prstGeom prst="rect">
            <a:avLst/>
          </a:prstGeom>
        </p:spPr>
      </p:pic>
      <p:sp>
        <p:nvSpPr>
          <p:cNvPr id="20" name="Rectangle: Rounded Corners 19">
            <a:extLst>
              <a:ext uri="{FF2B5EF4-FFF2-40B4-BE49-F238E27FC236}">
                <a16:creationId xmlns:a16="http://schemas.microsoft.com/office/drawing/2014/main" id="{7549BA50-684A-4B66-A6EA-AC648B976F96}"/>
              </a:ext>
            </a:extLst>
          </p:cNvPr>
          <p:cNvSpPr/>
          <p:nvPr/>
        </p:nvSpPr>
        <p:spPr>
          <a:xfrm>
            <a:off x="1969234" y="5743730"/>
            <a:ext cx="1298621" cy="462197"/>
          </a:xfrm>
          <a:prstGeom prst="roundRect">
            <a:avLst/>
          </a:prstGeom>
          <a:noFill/>
          <a:ln w="76200">
            <a:solidFill>
              <a:srgbClr val="FCE7D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7779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47983B5F-EF5D-405F-A37C-5EEB35939E69}"/>
              </a:ext>
            </a:extLst>
          </p:cNvPr>
          <p:cNvSpPr txBox="1">
            <a:spLocks/>
          </p:cNvSpPr>
          <p:nvPr/>
        </p:nvSpPr>
        <p:spPr>
          <a:xfrm>
            <a:off x="838200" y="-1298780"/>
            <a:ext cx="10515600" cy="618631"/>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Retirement Benefits Calculator</a:t>
            </a:r>
          </a:p>
        </p:txBody>
      </p:sp>
      <p:pic>
        <p:nvPicPr>
          <p:cNvPr id="5" name="Picture 4">
            <a:extLst>
              <a:ext uri="{FF2B5EF4-FFF2-40B4-BE49-F238E27FC236}">
                <a16:creationId xmlns:a16="http://schemas.microsoft.com/office/drawing/2014/main" id="{FB39F746-EBDA-46CA-8051-981B59EF2147}"/>
              </a:ext>
            </a:extLst>
          </p:cNvPr>
          <p:cNvPicPr>
            <a:picLocks noChangeAspect="1"/>
          </p:cNvPicPr>
          <p:nvPr/>
        </p:nvPicPr>
        <p:blipFill rotWithShape="1">
          <a:blip r:embed="rId4"/>
          <a:srcRect l="5530" r="6819"/>
          <a:stretch/>
        </p:blipFill>
        <p:spPr>
          <a:xfrm>
            <a:off x="0" y="-60736"/>
            <a:ext cx="12192000" cy="6918736"/>
          </a:xfrm>
          <a:prstGeom prst="rect">
            <a:avLst/>
          </a:prstGeom>
        </p:spPr>
      </p:pic>
      <p:sp>
        <p:nvSpPr>
          <p:cNvPr id="7" name="Rectangle: Rounded Corners 6">
            <a:extLst>
              <a:ext uri="{FF2B5EF4-FFF2-40B4-BE49-F238E27FC236}">
                <a16:creationId xmlns:a16="http://schemas.microsoft.com/office/drawing/2014/main" id="{D8A67E49-E6F4-4B64-91F8-230A64796814}"/>
              </a:ext>
            </a:extLst>
          </p:cNvPr>
          <p:cNvSpPr/>
          <p:nvPr/>
        </p:nvSpPr>
        <p:spPr>
          <a:xfrm>
            <a:off x="2125705" y="3198995"/>
            <a:ext cx="6328747" cy="1273392"/>
          </a:xfrm>
          <a:prstGeom prst="roundRect">
            <a:avLst/>
          </a:prstGeom>
          <a:noFill/>
          <a:ln w="57150">
            <a:solidFill>
              <a:srgbClr val="794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564359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0BE1DE-5B91-426A-A5CA-E595408B2B48}"/>
              </a:ext>
            </a:extLst>
          </p:cNvPr>
          <p:cNvPicPr>
            <a:picLocks noChangeAspect="1"/>
          </p:cNvPicPr>
          <p:nvPr/>
        </p:nvPicPr>
        <p:blipFill rotWithShape="1">
          <a:blip r:embed="rId4"/>
          <a:srcRect t="5355" b="5355"/>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25389724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8E7DBB-2287-4683-867E-654E81A90E6B}"/>
              </a:ext>
            </a:extLst>
          </p:cNvPr>
          <p:cNvSpPr/>
          <p:nvPr/>
        </p:nvSpPr>
        <p:spPr>
          <a:xfrm>
            <a:off x="655490" y="2727469"/>
            <a:ext cx="3383280" cy="3770263"/>
          </a:xfrm>
          <a:prstGeom prst="rect">
            <a:avLst/>
          </a:prstGeom>
          <a:noFill/>
        </p:spPr>
        <p:txBody>
          <a:bodyPr wrap="square" lIns="91440" tIns="45720" rIns="91440" bIns="45720">
            <a:spAutoFit/>
          </a:bodyPr>
          <a:lstStyle/>
          <a:p>
            <a:pPr algn="ctr"/>
            <a:r>
              <a:rPr lang="en-US" sz="23900" b="0" cap="none" spc="0" dirty="0">
                <a:ln w="0"/>
                <a:solidFill>
                  <a:schemeClr val="tx1">
                    <a:alpha val="25000"/>
                  </a:schemeClr>
                </a:solidFill>
                <a:effectLst>
                  <a:outerShdw blurRad="38100" dist="19050" dir="2700000" algn="tl" rotWithShape="0">
                    <a:schemeClr val="dk1">
                      <a:alpha val="40000"/>
                    </a:schemeClr>
                  </a:outerShdw>
                </a:effectLst>
              </a:rPr>
              <a:t>A</a:t>
            </a:r>
            <a:endParaRPr lang="en-US" sz="5400" b="0" cap="none" spc="0" dirty="0">
              <a:ln w="0"/>
              <a:solidFill>
                <a:schemeClr val="tx1">
                  <a:alpha val="25000"/>
                </a:schemeClr>
              </a:solidFill>
              <a:effectLst>
                <a:outerShdw blurRad="38100" dist="19050" dir="2700000" algn="tl" rotWithShape="0">
                  <a:schemeClr val="dk1">
                    <a:alpha val="40000"/>
                  </a:schemeClr>
                </a:outerShdw>
              </a:effectLst>
            </a:endParaRPr>
          </a:p>
        </p:txBody>
      </p:sp>
      <p:sp>
        <p:nvSpPr>
          <p:cNvPr id="18" name="Rectangle 17">
            <a:extLst>
              <a:ext uri="{FF2B5EF4-FFF2-40B4-BE49-F238E27FC236}">
                <a16:creationId xmlns:a16="http://schemas.microsoft.com/office/drawing/2014/main" id="{FFEFEB99-48F6-402A-81EA-B70DA2DAAA70}"/>
              </a:ext>
            </a:extLst>
          </p:cNvPr>
          <p:cNvSpPr/>
          <p:nvPr/>
        </p:nvSpPr>
        <p:spPr>
          <a:xfrm>
            <a:off x="4360306" y="2727469"/>
            <a:ext cx="3383280" cy="3770263"/>
          </a:xfrm>
          <a:prstGeom prst="rect">
            <a:avLst/>
          </a:prstGeom>
          <a:noFill/>
        </p:spPr>
        <p:txBody>
          <a:bodyPr wrap="square" lIns="91440" tIns="45720" rIns="91440" bIns="45720">
            <a:spAutoFit/>
          </a:bodyPr>
          <a:lstStyle/>
          <a:p>
            <a:pPr algn="ctr"/>
            <a:r>
              <a:rPr lang="en-US" sz="23900" dirty="0">
                <a:ln w="0"/>
                <a:solidFill>
                  <a:schemeClr val="tx1">
                    <a:alpha val="25000"/>
                  </a:schemeClr>
                </a:solidFill>
                <a:effectLst>
                  <a:outerShdw blurRad="38100" dist="19050" dir="2700000" algn="tl" rotWithShape="0">
                    <a:schemeClr val="dk1">
                      <a:alpha val="40000"/>
                    </a:schemeClr>
                  </a:outerShdw>
                </a:effectLst>
              </a:rPr>
              <a:t>B</a:t>
            </a:r>
            <a:endParaRPr lang="en-US" sz="5400" b="0" cap="none" spc="0" dirty="0">
              <a:ln w="0"/>
              <a:solidFill>
                <a:schemeClr val="tx1">
                  <a:alpha val="25000"/>
                </a:schemeClr>
              </a:solidFill>
              <a:effectLst>
                <a:outerShdw blurRad="38100" dist="19050" dir="2700000" algn="tl" rotWithShape="0">
                  <a:schemeClr val="dk1">
                    <a:alpha val="40000"/>
                  </a:schemeClr>
                </a:outerShdw>
              </a:effectLst>
            </a:endParaRPr>
          </a:p>
        </p:txBody>
      </p:sp>
      <p:sp>
        <p:nvSpPr>
          <p:cNvPr id="26" name="Rectangle 25">
            <a:extLst>
              <a:ext uri="{FF2B5EF4-FFF2-40B4-BE49-F238E27FC236}">
                <a16:creationId xmlns:a16="http://schemas.microsoft.com/office/drawing/2014/main" id="{22C59DCD-ABAD-B141-82CE-A3FD5CE6AE1B}"/>
              </a:ext>
              <a:ext uri="{C183D7F6-B498-43B3-948B-1728B52AA6E4}">
                <adec:decorative xmlns:adec="http://schemas.microsoft.com/office/drawing/2017/decorative" val="1"/>
              </a:ext>
            </a:extLst>
          </p:cNvPr>
          <p:cNvSpPr/>
          <p:nvPr/>
        </p:nvSpPr>
        <p:spPr>
          <a:xfrm>
            <a:off x="2625541" y="1007785"/>
            <a:ext cx="6940919" cy="928591"/>
          </a:xfrm>
          <a:prstGeom prst="rect">
            <a:avLst/>
          </a:prstGeom>
          <a:noFill/>
          <a:ln w="38100">
            <a:solidFill>
              <a:schemeClr val="bg1"/>
            </a:solidFill>
          </a:ln>
          <a:effectLst>
            <a:outerShdw blurRad="76200" dist="12700" dir="378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alibri" panose="020F0502020204030204"/>
              </a:rPr>
              <a:t>Jack has three options</a:t>
            </a:r>
            <a:endParaRPr kumimoji="0" lang="en-US" sz="2800" b="0" i="0" u="none" strike="noStrike" kern="1200" cap="none" spc="0" normalizeH="0" baseline="0" noProof="0" dirty="0">
              <a:ln>
                <a:noFill/>
              </a:ln>
              <a:solidFill>
                <a:prstClr val="white"/>
              </a:solidFill>
              <a:effectLst/>
              <a:uLnTx/>
              <a:uFillTx/>
              <a:latin typeface="Calibri" panose="020F0502020204030204"/>
            </a:endParaRPr>
          </a:p>
        </p:txBody>
      </p:sp>
      <p:sp>
        <p:nvSpPr>
          <p:cNvPr id="27" name="Rectangle 26">
            <a:extLst>
              <a:ext uri="{FF2B5EF4-FFF2-40B4-BE49-F238E27FC236}">
                <a16:creationId xmlns:a16="http://schemas.microsoft.com/office/drawing/2014/main" id="{068906E1-2634-BE4D-8C1D-D93B38315BD1}"/>
              </a:ext>
              <a:ext uri="{C183D7F6-B498-43B3-948B-1728B52AA6E4}">
                <adec:decorative xmlns:adec="http://schemas.microsoft.com/office/drawing/2017/decorative" val="1"/>
              </a:ext>
            </a:extLst>
          </p:cNvPr>
          <p:cNvSpPr/>
          <p:nvPr/>
        </p:nvSpPr>
        <p:spPr>
          <a:xfrm>
            <a:off x="655489" y="2721618"/>
            <a:ext cx="3383280" cy="3657600"/>
          </a:xfrm>
          <a:prstGeom prst="rect">
            <a:avLst/>
          </a:prstGeom>
          <a:noFill/>
          <a:ln w="38100">
            <a:solidFill>
              <a:schemeClr val="bg1"/>
            </a:solidFill>
          </a:ln>
          <a:effectLst>
            <a:outerShdw blurRad="76200" dist="12700" dir="378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rPr>
              <a:t>Consolidate the prorated</a:t>
            </a:r>
            <a:r>
              <a:rPr kumimoji="0" lang="en-US" sz="2400" b="0" i="0" u="none" strike="noStrike" kern="1200" cap="none" spc="0" normalizeH="0" noProof="0" dirty="0">
                <a:ln>
                  <a:noFill/>
                </a:ln>
                <a:solidFill>
                  <a:prstClr val="white"/>
                </a:solidFill>
                <a:effectLst/>
                <a:uLnTx/>
                <a:uFillTx/>
                <a:latin typeface="Calibri" panose="020F0502020204030204"/>
              </a:rPr>
              <a:t> service credit</a:t>
            </a:r>
          </a:p>
        </p:txBody>
      </p:sp>
      <p:sp>
        <p:nvSpPr>
          <p:cNvPr id="28" name="Rectangle: Rounded Corners 5">
            <a:extLst>
              <a:ext uri="{FF2B5EF4-FFF2-40B4-BE49-F238E27FC236}">
                <a16:creationId xmlns:a16="http://schemas.microsoft.com/office/drawing/2014/main" id="{B4D4C28E-AB59-1F41-A067-AA480256FD3E}"/>
              </a:ext>
            </a:extLst>
          </p:cNvPr>
          <p:cNvSpPr/>
          <p:nvPr/>
        </p:nvSpPr>
        <p:spPr>
          <a:xfrm>
            <a:off x="592627" y="1683834"/>
            <a:ext cx="3533323" cy="3579542"/>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30" name="Isosceles Triangle 7">
            <a:extLst>
              <a:ext uri="{FF2B5EF4-FFF2-40B4-BE49-F238E27FC236}">
                <a16:creationId xmlns:a16="http://schemas.microsoft.com/office/drawing/2014/main" id="{10ECAFD5-7020-B849-93BC-ABCD4436D1C0}"/>
              </a:ext>
            </a:extLst>
          </p:cNvPr>
          <p:cNvSpPr/>
          <p:nvPr/>
        </p:nvSpPr>
        <p:spPr>
          <a:xfrm rot="10800000">
            <a:off x="5882130" y="2168287"/>
            <a:ext cx="339634" cy="307308"/>
          </a:xfrm>
          <a:prstGeom prst="triangl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7">
            <a:extLst>
              <a:ext uri="{FF2B5EF4-FFF2-40B4-BE49-F238E27FC236}">
                <a16:creationId xmlns:a16="http://schemas.microsoft.com/office/drawing/2014/main" id="{B057880E-F3AC-4E89-8B85-AF5C80E544D7}"/>
              </a:ext>
            </a:extLst>
          </p:cNvPr>
          <p:cNvSpPr/>
          <p:nvPr/>
        </p:nvSpPr>
        <p:spPr>
          <a:xfrm rot="10800000">
            <a:off x="9586947" y="2165779"/>
            <a:ext cx="339634" cy="307308"/>
          </a:xfrm>
          <a:prstGeom prst="triangl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6A54654-DFDE-4527-ADB6-86A854D017C3}"/>
              </a:ext>
              <a:ext uri="{C183D7F6-B498-43B3-948B-1728B52AA6E4}">
                <adec:decorative xmlns:adec="http://schemas.microsoft.com/office/drawing/2017/decorative" val="1"/>
              </a:ext>
            </a:extLst>
          </p:cNvPr>
          <p:cNvSpPr/>
          <p:nvPr/>
        </p:nvSpPr>
        <p:spPr>
          <a:xfrm>
            <a:off x="4404360" y="2696567"/>
            <a:ext cx="3383280" cy="3657600"/>
          </a:xfrm>
          <a:prstGeom prst="rect">
            <a:avLst/>
          </a:prstGeom>
          <a:noFill/>
          <a:ln w="38100">
            <a:solidFill>
              <a:schemeClr val="bg1"/>
            </a:solidFill>
          </a:ln>
          <a:effectLst>
            <a:outerShdw blurRad="76200" dist="12700" dir="378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aseline="0" dirty="0">
                <a:solidFill>
                  <a:prstClr val="white"/>
                </a:solidFill>
                <a:latin typeface="Calibri" panose="020F0502020204030204"/>
              </a:rPr>
              <a:t>Option A</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alibri" panose="020F0502020204030204"/>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aseline="0" dirty="0">
                <a:solidFill>
                  <a:prstClr val="white"/>
                </a:solidFill>
                <a:latin typeface="Calibri" panose="020F0502020204030204"/>
              </a:rPr>
              <a:t>AND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solidFill>
                <a:prstClr val="white"/>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alibri" panose="020F0502020204030204"/>
              </a:rPr>
              <a:t>purchase remaining service credit</a:t>
            </a:r>
          </a:p>
        </p:txBody>
      </p:sp>
      <p:sp>
        <p:nvSpPr>
          <p:cNvPr id="14" name="Rectangle 13">
            <a:extLst>
              <a:ext uri="{FF2B5EF4-FFF2-40B4-BE49-F238E27FC236}">
                <a16:creationId xmlns:a16="http://schemas.microsoft.com/office/drawing/2014/main" id="{9F80B054-31DD-44AA-AA11-F06E1892BAD1}"/>
              </a:ext>
              <a:ext uri="{C183D7F6-B498-43B3-948B-1728B52AA6E4}">
                <adec:decorative xmlns:adec="http://schemas.microsoft.com/office/drawing/2017/decorative" val="1"/>
              </a:ext>
            </a:extLst>
          </p:cNvPr>
          <p:cNvSpPr/>
          <p:nvPr/>
        </p:nvSpPr>
        <p:spPr>
          <a:xfrm>
            <a:off x="8186113" y="2689479"/>
            <a:ext cx="3383280" cy="3657600"/>
          </a:xfrm>
          <a:prstGeom prst="rect">
            <a:avLst/>
          </a:prstGeom>
          <a:noFill/>
          <a:ln w="38100">
            <a:solidFill>
              <a:schemeClr val="bg1"/>
            </a:solidFill>
          </a:ln>
          <a:effectLst>
            <a:outerShdw blurRad="76200" dist="12700" dir="378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aseline="0" dirty="0">
                <a:solidFill>
                  <a:prstClr val="white"/>
                </a:solidFill>
                <a:latin typeface="Calibri" panose="020F0502020204030204"/>
              </a:rPr>
              <a:t>Do nothing</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solidFill>
                <a:prstClr val="white"/>
              </a:solidFill>
              <a:latin typeface="Calibri" panose="020F0502020204030204"/>
            </a:endParaRPr>
          </a:p>
        </p:txBody>
      </p:sp>
      <p:sp>
        <p:nvSpPr>
          <p:cNvPr id="16" name="Isosceles Triangle 7">
            <a:extLst>
              <a:ext uri="{FF2B5EF4-FFF2-40B4-BE49-F238E27FC236}">
                <a16:creationId xmlns:a16="http://schemas.microsoft.com/office/drawing/2014/main" id="{5F81289B-FEC4-4213-897F-66AA855787E9}"/>
              </a:ext>
            </a:extLst>
          </p:cNvPr>
          <p:cNvSpPr/>
          <p:nvPr/>
        </p:nvSpPr>
        <p:spPr>
          <a:xfrm rot="10800000">
            <a:off x="2177313" y="2165778"/>
            <a:ext cx="339634" cy="307308"/>
          </a:xfrm>
          <a:prstGeom prst="triangl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64D1AF09-0F58-4100-A0B8-B850B70B0219}"/>
              </a:ext>
            </a:extLst>
          </p:cNvPr>
          <p:cNvPicPr>
            <a:picLocks noChangeAspect="1"/>
          </p:cNvPicPr>
          <p:nvPr/>
        </p:nvPicPr>
        <p:blipFill rotWithShape="1">
          <a:blip r:embed="rId4"/>
          <a:srcRect l="11547" r="11331"/>
          <a:stretch/>
        </p:blipFill>
        <p:spPr>
          <a:xfrm>
            <a:off x="10001569" y="237008"/>
            <a:ext cx="1902528" cy="1645920"/>
          </a:xfrm>
          <a:prstGeom prst="rect">
            <a:avLst/>
          </a:prstGeom>
          <a:ln w="149225" cap="rnd">
            <a:solidFill>
              <a:srgbClr val="A04E22">
                <a:alpha val="82000"/>
              </a:srgbClr>
            </a:solidFill>
          </a:ln>
          <a:effectLst>
            <a:softEdge rad="76200"/>
          </a:effectLst>
        </p:spPr>
      </p:pic>
      <p:sp>
        <p:nvSpPr>
          <p:cNvPr id="4" name="Rectangle 3">
            <a:extLst>
              <a:ext uri="{FF2B5EF4-FFF2-40B4-BE49-F238E27FC236}">
                <a16:creationId xmlns:a16="http://schemas.microsoft.com/office/drawing/2014/main" id="{3128335C-354E-430A-A526-822AEE6A2996}"/>
              </a:ext>
            </a:extLst>
          </p:cNvPr>
          <p:cNvSpPr/>
          <p:nvPr/>
        </p:nvSpPr>
        <p:spPr>
          <a:xfrm>
            <a:off x="8574438" y="2657614"/>
            <a:ext cx="2398413" cy="3770263"/>
          </a:xfrm>
          <a:prstGeom prst="rect">
            <a:avLst/>
          </a:prstGeom>
        </p:spPr>
        <p:txBody>
          <a:bodyPr wrap="none">
            <a:spAutoFit/>
          </a:bodyPr>
          <a:lstStyle/>
          <a:p>
            <a:r>
              <a:rPr lang="en-US" sz="23900" dirty="0">
                <a:ln w="0"/>
                <a:solidFill>
                  <a:prstClr val="black">
                    <a:alpha val="25000"/>
                  </a:prstClr>
                </a:solidFill>
                <a:effectLst>
                  <a:outerShdw blurRad="38100" dist="19050" dir="2700000" algn="tl" rotWithShape="0">
                    <a:prstClr val="black">
                      <a:alpha val="40000"/>
                    </a:prstClr>
                  </a:outerShdw>
                </a:effectLst>
              </a:rPr>
              <a:t>C</a:t>
            </a:r>
            <a:endParaRPr lang="en-US" dirty="0"/>
          </a:p>
        </p:txBody>
      </p:sp>
    </p:spTree>
    <p:custDataLst>
      <p:tags r:id="rId1"/>
    </p:custDataLst>
    <p:extLst>
      <p:ext uri="{BB962C8B-B14F-4D97-AF65-F5344CB8AC3E}">
        <p14:creationId xmlns:p14="http://schemas.microsoft.com/office/powerpoint/2010/main" val="200277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1000" fill="hold"/>
                                        <p:tgtEl>
                                          <p:spTgt spid="2"/>
                                        </p:tgtEl>
                                      </p:cBhvr>
                                      <p:by x="25000" y="25000"/>
                                    </p:animScale>
                                  </p:childTnLst>
                                </p:cTn>
                              </p:par>
                              <p:par>
                                <p:cTn id="7" presetID="42" presetClass="path" presetSubtype="0" fill="hold" grpId="1" nodeType="withEffect">
                                  <p:stCondLst>
                                    <p:cond delay="0"/>
                                  </p:stCondLst>
                                  <p:childTnLst>
                                    <p:animMotion origin="layout" path="M 2.08333E-6 -3.7037E-6 L -0.11081 -0.39004 " pathEditMode="relative" rAng="0" ptsTypes="AA">
                                      <p:cBhvr>
                                        <p:cTn id="8" dur="1000" fill="hold"/>
                                        <p:tgtEl>
                                          <p:spTgt spid="2"/>
                                        </p:tgtEl>
                                        <p:attrNameLst>
                                          <p:attrName>ppt_x</p:attrName>
                                          <p:attrName>ppt_y</p:attrName>
                                        </p:attrNameLst>
                                      </p:cBhvr>
                                      <p:rCtr x="-5547" y="-19514"/>
                                    </p:animMotion>
                                  </p:childTnLst>
                                </p:cTn>
                              </p:par>
                              <p:par>
                                <p:cTn id="9" presetID="10"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1000" fill="hold"/>
                                        <p:tgtEl>
                                          <p:spTgt spid="18"/>
                                        </p:tgtEl>
                                      </p:cBhvr>
                                      <p:by x="25000" y="25000"/>
                                    </p:animScale>
                                  </p:childTnLst>
                                </p:cTn>
                              </p:par>
                              <p:par>
                                <p:cTn id="16" presetID="42" presetClass="path" presetSubtype="0" fill="hold" grpId="1" nodeType="withEffect">
                                  <p:stCondLst>
                                    <p:cond delay="0"/>
                                  </p:stCondLst>
                                  <p:childTnLst>
                                    <p:animMotion origin="layout" path="M -4.16667E-6 -3.7037E-6 L -0.11536 -0.39004 " pathEditMode="relative" rAng="0" ptsTypes="AA">
                                      <p:cBhvr>
                                        <p:cTn id="17" dur="1000" fill="hold"/>
                                        <p:tgtEl>
                                          <p:spTgt spid="18"/>
                                        </p:tgtEl>
                                        <p:attrNameLst>
                                          <p:attrName>ppt_x</p:attrName>
                                          <p:attrName>ppt_y</p:attrName>
                                        </p:attrNameLst>
                                      </p:cBhvr>
                                      <p:rCtr x="-5768" y="-19514"/>
                                    </p:animMotion>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grpId="0" nodeType="clickEffect">
                                  <p:stCondLst>
                                    <p:cond delay="0"/>
                                  </p:stCondLst>
                                  <p:childTnLst>
                                    <p:animScale>
                                      <p:cBhvr>
                                        <p:cTn id="24" dur="1000" fill="hold"/>
                                        <p:tgtEl>
                                          <p:spTgt spid="4"/>
                                        </p:tgtEl>
                                      </p:cBhvr>
                                      <p:by x="25000" y="25000"/>
                                    </p:animScale>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42" presetClass="path" presetSubtype="0" fill="hold" grpId="1" nodeType="withEffect">
                                  <p:stCondLst>
                                    <p:cond delay="0"/>
                                  </p:stCondLst>
                                  <p:childTnLst>
                                    <p:animMotion origin="layout" path="M -2.5E-6 1.48148E-6 L -0.1095 -0.37986 " pathEditMode="relative" rAng="0" ptsTypes="AA">
                                      <p:cBhvr>
                                        <p:cTn id="29" dur="1000" fill="hold"/>
                                        <p:tgtEl>
                                          <p:spTgt spid="4"/>
                                        </p:tgtEl>
                                        <p:attrNameLst>
                                          <p:attrName>ppt_x</p:attrName>
                                          <p:attrName>ppt_y</p:attrName>
                                        </p:attrNameLst>
                                      </p:cBhvr>
                                      <p:rCtr x="-5482" y="-19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8" grpId="0"/>
      <p:bldP spid="18" grpId="1"/>
      <p:bldP spid="27" grpId="0" animBg="1"/>
      <p:bldP spid="12" grpId="0" animBg="1"/>
      <p:bldP spid="14" grpId="0" animBg="1"/>
      <p:bldP spid="4" grpId="0"/>
      <p:bldP spid="4"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AA696"/>
        </a:solidFill>
        <a:effectLst/>
      </p:bgPr>
    </p:bg>
    <p:spTree>
      <p:nvGrpSpPr>
        <p:cNvPr id="1" name=""/>
        <p:cNvGrpSpPr/>
        <p:nvPr/>
      </p:nvGrpSpPr>
      <p:grpSpPr>
        <a:xfrm>
          <a:off x="0" y="0"/>
          <a:ext cx="0" cy="0"/>
          <a:chOff x="0" y="0"/>
          <a:chExt cx="0" cy="0"/>
        </a:xfrm>
      </p:grpSpPr>
      <p:sp>
        <p:nvSpPr>
          <p:cNvPr id="3" name="Title 17">
            <a:extLst>
              <a:ext uri="{FF2B5EF4-FFF2-40B4-BE49-F238E27FC236}">
                <a16:creationId xmlns:a16="http://schemas.microsoft.com/office/drawing/2014/main" id="{98A661B2-AC06-47DB-A30B-D98D196CB4E0}"/>
              </a:ext>
            </a:extLst>
          </p:cNvPr>
          <p:cNvSpPr>
            <a:spLocks noGrp="1"/>
          </p:cNvSpPr>
          <p:nvPr>
            <p:ph type="title" idx="4294967295"/>
          </p:nvPr>
        </p:nvSpPr>
        <p:spPr>
          <a:xfrm>
            <a:off x="1089025" y="434975"/>
            <a:ext cx="11102975" cy="617538"/>
          </a:xfrm>
          <a:prstGeom prst="rect">
            <a:avLst/>
          </a:prstGeom>
        </p:spPr>
        <p:txBody>
          <a:bodyPr wrap="square">
            <a:spAutoFit/>
          </a:bodyPr>
          <a:lstStyle/>
          <a:p>
            <a:r>
              <a:rPr lang="en-US" sz="3800" b="1" dirty="0">
                <a:solidFill>
                  <a:srgbClr val="70330A"/>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What is your current situation?</a:t>
            </a:r>
          </a:p>
        </p:txBody>
      </p:sp>
      <p:sp>
        <p:nvSpPr>
          <p:cNvPr id="26" name="Rectangle 25">
            <a:extLst>
              <a:ext uri="{FF2B5EF4-FFF2-40B4-BE49-F238E27FC236}">
                <a16:creationId xmlns:a16="http://schemas.microsoft.com/office/drawing/2014/main" id="{7D8C3BC1-341D-4205-83F7-B4C509DF2B81}"/>
              </a:ext>
            </a:extLst>
          </p:cNvPr>
          <p:cNvSpPr/>
          <p:nvPr/>
        </p:nvSpPr>
        <p:spPr>
          <a:xfrm>
            <a:off x="344977" y="4251676"/>
            <a:ext cx="3048000" cy="1200329"/>
          </a:xfrm>
          <a:prstGeom prst="rect">
            <a:avLst/>
          </a:prstGeom>
        </p:spPr>
        <p:txBody>
          <a:bodyPr wrap="square">
            <a:spAutoFit/>
          </a:bodyPr>
          <a:lstStyle/>
          <a:p>
            <a:pPr lvl="0" algn="ctr">
              <a:defRPr/>
            </a:pPr>
            <a:r>
              <a:rPr lang="en-US" sz="2400" b="1" dirty="0">
                <a:solidFill>
                  <a:srgbClr val="70330A"/>
                </a:solidFill>
                <a:latin typeface="Arial" panose="020B0604020202020204" pitchFamily="34" charset="0"/>
                <a:cs typeface="Arial" panose="020B0604020202020204" pitchFamily="34" charset="0"/>
              </a:rPr>
              <a:t>Active </a:t>
            </a:r>
          </a:p>
          <a:p>
            <a:pPr lvl="0" algn="ctr">
              <a:defRPr/>
            </a:pPr>
            <a:r>
              <a:rPr lang="en-US" sz="2400" b="1" dirty="0">
                <a:solidFill>
                  <a:srgbClr val="70330A"/>
                </a:solidFill>
                <a:latin typeface="Arial" panose="020B0604020202020204" pitchFamily="34" charset="0"/>
                <a:cs typeface="Arial" panose="020B0604020202020204" pitchFamily="34" charset="0"/>
              </a:rPr>
              <a:t>Cash Balance Benefit participant</a:t>
            </a:r>
          </a:p>
        </p:txBody>
      </p:sp>
      <p:sp>
        <p:nvSpPr>
          <p:cNvPr id="27" name="Rectangle 26">
            <a:extLst>
              <a:ext uri="{FF2B5EF4-FFF2-40B4-BE49-F238E27FC236}">
                <a16:creationId xmlns:a16="http://schemas.microsoft.com/office/drawing/2014/main" id="{A771AF54-0680-44DB-BCD9-16CC3777424A}"/>
              </a:ext>
            </a:extLst>
          </p:cNvPr>
          <p:cNvSpPr/>
          <p:nvPr/>
        </p:nvSpPr>
        <p:spPr>
          <a:xfrm>
            <a:off x="4304449" y="4211275"/>
            <a:ext cx="3325091" cy="1938992"/>
          </a:xfrm>
          <a:prstGeom prst="rect">
            <a:avLst/>
          </a:prstGeom>
        </p:spPr>
        <p:txBody>
          <a:bodyPr wrap="square">
            <a:spAutoFit/>
          </a:bodyPr>
          <a:lstStyle/>
          <a:p>
            <a:pPr algn="ctr">
              <a:defRPr/>
            </a:pPr>
            <a:r>
              <a:rPr lang="en-US" sz="2400" b="1" dirty="0">
                <a:solidFill>
                  <a:srgbClr val="70330A"/>
                </a:solidFill>
                <a:latin typeface="Arial" panose="020B0604020202020204" pitchFamily="34" charset="0"/>
                <a:cs typeface="Arial" panose="020B0604020202020204" pitchFamily="34" charset="0"/>
              </a:rPr>
              <a:t>Active Defined Benefit member with an inactive Cash Balance Benefit account</a:t>
            </a:r>
          </a:p>
        </p:txBody>
      </p:sp>
      <p:sp>
        <p:nvSpPr>
          <p:cNvPr id="31" name="Rectangle 30">
            <a:extLst>
              <a:ext uri="{FF2B5EF4-FFF2-40B4-BE49-F238E27FC236}">
                <a16:creationId xmlns:a16="http://schemas.microsoft.com/office/drawing/2014/main" id="{746B407D-2011-4BDF-99E7-87876A638336}"/>
              </a:ext>
            </a:extLst>
          </p:cNvPr>
          <p:cNvSpPr/>
          <p:nvPr/>
        </p:nvSpPr>
        <p:spPr>
          <a:xfrm>
            <a:off x="8474018" y="4151315"/>
            <a:ext cx="2949228" cy="2308324"/>
          </a:xfrm>
          <a:prstGeom prst="rect">
            <a:avLst/>
          </a:prstGeom>
        </p:spPr>
        <p:txBody>
          <a:bodyPr wrap="square">
            <a:spAutoFit/>
          </a:bodyPr>
          <a:lstStyle/>
          <a:p>
            <a:pPr lvl="0" algn="ctr">
              <a:defRPr/>
            </a:pPr>
            <a:r>
              <a:rPr lang="en-US" sz="2400" b="1" dirty="0">
                <a:solidFill>
                  <a:srgbClr val="70330A"/>
                </a:solidFill>
                <a:latin typeface="Arial" panose="020B0604020202020204" pitchFamily="34" charset="0"/>
                <a:cs typeface="Arial" panose="020B0604020202020204" pitchFamily="34" charset="0"/>
              </a:rPr>
              <a:t>Actively contributing to both the Defined Benefit and Cash Balance Benefit programs</a:t>
            </a:r>
          </a:p>
        </p:txBody>
      </p:sp>
      <p:pic>
        <p:nvPicPr>
          <p:cNvPr id="6" name="Picture 5" descr="A person sitting at a desk with a computer&#10;&#10;Description automatically generated with low confidence">
            <a:extLst>
              <a:ext uri="{FF2B5EF4-FFF2-40B4-BE49-F238E27FC236}">
                <a16:creationId xmlns:a16="http://schemas.microsoft.com/office/drawing/2014/main" id="{0F829703-8F29-494B-A599-01582B2B8D44}"/>
              </a:ext>
            </a:extLst>
          </p:cNvPr>
          <p:cNvPicPr>
            <a:picLocks noChangeAspect="1"/>
          </p:cNvPicPr>
          <p:nvPr/>
        </p:nvPicPr>
        <p:blipFill>
          <a:blip r:embed="rId4"/>
          <a:stretch>
            <a:fillRect/>
          </a:stretch>
        </p:blipFill>
        <p:spPr>
          <a:xfrm>
            <a:off x="4345888" y="1570650"/>
            <a:ext cx="3556664" cy="2371109"/>
          </a:xfrm>
          <a:prstGeom prst="rect">
            <a:avLst/>
          </a:prstGeom>
        </p:spPr>
      </p:pic>
      <p:pic>
        <p:nvPicPr>
          <p:cNvPr id="8" name="Picture 7" descr="A person with a beard and glasses&#10;&#10;Description automatically generated with low confidence">
            <a:extLst>
              <a:ext uri="{FF2B5EF4-FFF2-40B4-BE49-F238E27FC236}">
                <a16:creationId xmlns:a16="http://schemas.microsoft.com/office/drawing/2014/main" id="{CF2E1F80-DDF2-AB4F-8C29-738C485E6913}"/>
              </a:ext>
            </a:extLst>
          </p:cNvPr>
          <p:cNvPicPr>
            <a:picLocks noChangeAspect="1"/>
          </p:cNvPicPr>
          <p:nvPr/>
        </p:nvPicPr>
        <p:blipFill>
          <a:blip r:embed="rId5"/>
          <a:stretch>
            <a:fillRect/>
          </a:stretch>
        </p:blipFill>
        <p:spPr>
          <a:xfrm>
            <a:off x="241816" y="1570649"/>
            <a:ext cx="3556664" cy="2371109"/>
          </a:xfrm>
          <a:prstGeom prst="rect">
            <a:avLst/>
          </a:prstGeom>
        </p:spPr>
      </p:pic>
      <p:pic>
        <p:nvPicPr>
          <p:cNvPr id="5" name="Picture 4">
            <a:extLst>
              <a:ext uri="{FF2B5EF4-FFF2-40B4-BE49-F238E27FC236}">
                <a16:creationId xmlns:a16="http://schemas.microsoft.com/office/drawing/2014/main" id="{F670ABEE-675E-2544-A73C-E1F7E7E3B7FF}"/>
              </a:ext>
            </a:extLst>
          </p:cNvPr>
          <p:cNvPicPr>
            <a:picLocks noChangeAspect="1"/>
          </p:cNvPicPr>
          <p:nvPr/>
        </p:nvPicPr>
        <p:blipFill rotWithShape="1">
          <a:blip r:embed="rId6"/>
          <a:srcRect/>
          <a:stretch/>
        </p:blipFill>
        <p:spPr>
          <a:xfrm>
            <a:off x="8481274" y="1521130"/>
            <a:ext cx="3083591" cy="2371109"/>
          </a:xfrm>
          <a:prstGeom prst="rect">
            <a:avLst/>
          </a:prstGeom>
        </p:spPr>
      </p:pic>
    </p:spTree>
    <p:custDataLst>
      <p:tags r:id="rId1"/>
    </p:custDataLst>
    <p:extLst>
      <p:ext uri="{BB962C8B-B14F-4D97-AF65-F5344CB8AC3E}">
        <p14:creationId xmlns:p14="http://schemas.microsoft.com/office/powerpoint/2010/main" val="188574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par>
                                <p:cTn id="24" presetID="10"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9">
            <a:extLst>
              <a:ext uri="{FF2B5EF4-FFF2-40B4-BE49-F238E27FC236}">
                <a16:creationId xmlns:a16="http://schemas.microsoft.com/office/drawing/2014/main" id="{09AD3443-0F4F-5148-B1EB-5B9B0C882892}"/>
              </a:ext>
            </a:extLst>
          </p:cNvPr>
          <p:cNvSpPr txBox="1">
            <a:spLocks/>
          </p:cNvSpPr>
          <p:nvPr/>
        </p:nvSpPr>
        <p:spPr>
          <a:xfrm>
            <a:off x="952500" y="457200"/>
            <a:ext cx="9766258" cy="618631"/>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rgbClr val="70330A"/>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Billing statement</a:t>
            </a:r>
          </a:p>
        </p:txBody>
      </p:sp>
      <p:sp>
        <p:nvSpPr>
          <p:cNvPr id="11" name="Oval 10">
            <a:extLst>
              <a:ext uri="{FF2B5EF4-FFF2-40B4-BE49-F238E27FC236}">
                <a16:creationId xmlns:a16="http://schemas.microsoft.com/office/drawing/2014/main" id="{67E19D0B-C197-4F96-B9E4-66B213A34160}"/>
              </a:ext>
            </a:extLst>
          </p:cNvPr>
          <p:cNvSpPr/>
          <p:nvPr/>
        </p:nvSpPr>
        <p:spPr>
          <a:xfrm>
            <a:off x="5830795" y="2966107"/>
            <a:ext cx="2662965" cy="2713333"/>
          </a:xfrm>
          <a:prstGeom prst="ellipse">
            <a:avLst/>
          </a:prstGeom>
          <a:solidFill>
            <a:srgbClr val="70330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Table 4">
            <a:extLst>
              <a:ext uri="{FF2B5EF4-FFF2-40B4-BE49-F238E27FC236}">
                <a16:creationId xmlns:a16="http://schemas.microsoft.com/office/drawing/2014/main" id="{A796833D-68F9-455D-BB1F-B8797E0CBFA7}"/>
              </a:ext>
            </a:extLst>
          </p:cNvPr>
          <p:cNvGraphicFramePr>
            <a:graphicFrameLocks noGrp="1"/>
          </p:cNvGraphicFramePr>
          <p:nvPr>
            <p:extLst>
              <p:ext uri="{D42A27DB-BD31-4B8C-83A1-F6EECF244321}">
                <p14:modId xmlns:p14="http://schemas.microsoft.com/office/powerpoint/2010/main" val="1330862839"/>
              </p:ext>
            </p:extLst>
          </p:nvPr>
        </p:nvGraphicFramePr>
        <p:xfrm>
          <a:off x="1591379" y="2851566"/>
          <a:ext cx="3638833" cy="3584616"/>
        </p:xfrm>
        <a:graphic>
          <a:graphicData uri="http://schemas.openxmlformats.org/drawingml/2006/table">
            <a:tbl>
              <a:tblPr firstRow="1" bandRow="1">
                <a:tableStyleId>{2D5ABB26-0587-4C30-8999-92F81FD0307C}</a:tableStyleId>
              </a:tblPr>
              <a:tblGrid>
                <a:gridCol w="3638833">
                  <a:extLst>
                    <a:ext uri="{9D8B030D-6E8A-4147-A177-3AD203B41FA5}">
                      <a16:colId xmlns:a16="http://schemas.microsoft.com/office/drawing/2014/main" val="1277370569"/>
                    </a:ext>
                  </a:extLst>
                </a:gridCol>
              </a:tblGrid>
              <a:tr h="17923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p>
                    <a:p>
                      <a:endParaRPr 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DCBC2"/>
                    </a:solidFill>
                  </a:tcPr>
                </a:tc>
                <a:extLst>
                  <a:ext uri="{0D108BD9-81ED-4DB2-BD59-A6C34878D82A}">
                    <a16:rowId xmlns:a16="http://schemas.microsoft.com/office/drawing/2014/main" val="3320816246"/>
                  </a:ext>
                </a:extLst>
              </a:tr>
              <a:tr h="17923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p>
                    <a:p>
                      <a:endParaRPr 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DCBC2"/>
                    </a:solidFill>
                  </a:tcPr>
                </a:tc>
                <a:extLst>
                  <a:ext uri="{0D108BD9-81ED-4DB2-BD59-A6C34878D82A}">
                    <a16:rowId xmlns:a16="http://schemas.microsoft.com/office/drawing/2014/main" val="3973903247"/>
                  </a:ext>
                </a:extLst>
              </a:tr>
            </a:tbl>
          </a:graphicData>
        </a:graphic>
      </p:graphicFrame>
      <p:graphicFrame>
        <p:nvGraphicFramePr>
          <p:cNvPr id="20" name="Table 6">
            <a:extLst>
              <a:ext uri="{FF2B5EF4-FFF2-40B4-BE49-F238E27FC236}">
                <a16:creationId xmlns:a16="http://schemas.microsoft.com/office/drawing/2014/main" id="{DE4F0F5A-0A51-40F7-A069-B69855A4B5AB}"/>
              </a:ext>
            </a:extLst>
          </p:cNvPr>
          <p:cNvGraphicFramePr>
            <a:graphicFrameLocks noGrp="1"/>
          </p:cNvGraphicFramePr>
          <p:nvPr>
            <p:extLst>
              <p:ext uri="{D42A27DB-BD31-4B8C-83A1-F6EECF244321}">
                <p14:modId xmlns:p14="http://schemas.microsoft.com/office/powerpoint/2010/main" val="1071800091"/>
              </p:ext>
            </p:extLst>
          </p:nvPr>
        </p:nvGraphicFramePr>
        <p:xfrm>
          <a:off x="1591381" y="2519947"/>
          <a:ext cx="3641989" cy="701040"/>
        </p:xfrm>
        <a:graphic>
          <a:graphicData uri="http://schemas.openxmlformats.org/drawingml/2006/table">
            <a:tbl>
              <a:tblPr firstRow="1" bandRow="1">
                <a:tableStyleId>{5C22544A-7EE6-4342-B048-85BDC9FD1C3A}</a:tableStyleId>
              </a:tblPr>
              <a:tblGrid>
                <a:gridCol w="3641989">
                  <a:extLst>
                    <a:ext uri="{9D8B030D-6E8A-4147-A177-3AD203B41FA5}">
                      <a16:colId xmlns:a16="http://schemas.microsoft.com/office/drawing/2014/main" val="173204664"/>
                    </a:ext>
                  </a:extLst>
                </a:gridCol>
              </a:tblGrid>
              <a:tr h="370840">
                <a:tc>
                  <a:txBody>
                    <a:bodyPr/>
                    <a:lstStyle/>
                    <a:p>
                      <a:pPr algn="ctr"/>
                      <a:r>
                        <a:rPr lang="en-US" sz="2000" b="1" dirty="0"/>
                        <a:t>Service credit available to purchase</a:t>
                      </a:r>
                    </a:p>
                  </a:txBody>
                  <a:tcPr>
                    <a:solidFill>
                      <a:schemeClr val="bg1">
                        <a:lumMod val="50000"/>
                      </a:schemeClr>
                    </a:solidFill>
                  </a:tcPr>
                </a:tc>
                <a:extLst>
                  <a:ext uri="{0D108BD9-81ED-4DB2-BD59-A6C34878D82A}">
                    <a16:rowId xmlns:a16="http://schemas.microsoft.com/office/drawing/2014/main" val="1953837666"/>
                  </a:ext>
                </a:extLst>
              </a:tr>
            </a:tbl>
          </a:graphicData>
        </a:graphic>
      </p:graphicFrame>
      <p:graphicFrame>
        <p:nvGraphicFramePr>
          <p:cNvPr id="21" name="Table 6">
            <a:extLst>
              <a:ext uri="{FF2B5EF4-FFF2-40B4-BE49-F238E27FC236}">
                <a16:creationId xmlns:a16="http://schemas.microsoft.com/office/drawing/2014/main" id="{232C1186-9131-4823-A7FC-1395ABB4C723}"/>
              </a:ext>
            </a:extLst>
          </p:cNvPr>
          <p:cNvGraphicFramePr>
            <a:graphicFrameLocks noGrp="1"/>
          </p:cNvGraphicFramePr>
          <p:nvPr>
            <p:extLst>
              <p:ext uri="{D42A27DB-BD31-4B8C-83A1-F6EECF244321}">
                <p14:modId xmlns:p14="http://schemas.microsoft.com/office/powerpoint/2010/main" val="3393633611"/>
              </p:ext>
            </p:extLst>
          </p:nvPr>
        </p:nvGraphicFramePr>
        <p:xfrm>
          <a:off x="1588221" y="4526370"/>
          <a:ext cx="3641989" cy="471343"/>
        </p:xfrm>
        <a:graphic>
          <a:graphicData uri="http://schemas.openxmlformats.org/drawingml/2006/table">
            <a:tbl>
              <a:tblPr firstRow="1" bandRow="1">
                <a:tableStyleId>{5C22544A-7EE6-4342-B048-85BDC9FD1C3A}</a:tableStyleId>
              </a:tblPr>
              <a:tblGrid>
                <a:gridCol w="3641989">
                  <a:extLst>
                    <a:ext uri="{9D8B030D-6E8A-4147-A177-3AD203B41FA5}">
                      <a16:colId xmlns:a16="http://schemas.microsoft.com/office/drawing/2014/main" val="173204664"/>
                    </a:ext>
                  </a:extLst>
                </a:gridCol>
              </a:tblGrid>
              <a:tr h="471343">
                <a:tc>
                  <a:txBody>
                    <a:bodyPr/>
                    <a:lstStyle/>
                    <a:p>
                      <a:pPr algn="ctr"/>
                      <a:r>
                        <a:rPr lang="en-US" sz="2000" dirty="0"/>
                        <a:t>Total cost to consolidate </a:t>
                      </a:r>
                    </a:p>
                  </a:txBody>
                  <a:tcPr>
                    <a:solidFill>
                      <a:schemeClr val="bg1">
                        <a:lumMod val="50000"/>
                      </a:schemeClr>
                    </a:solidFill>
                  </a:tcPr>
                </a:tc>
                <a:extLst>
                  <a:ext uri="{0D108BD9-81ED-4DB2-BD59-A6C34878D82A}">
                    <a16:rowId xmlns:a16="http://schemas.microsoft.com/office/drawing/2014/main" val="1953837666"/>
                  </a:ext>
                </a:extLst>
              </a:tr>
            </a:tbl>
          </a:graphicData>
        </a:graphic>
      </p:graphicFrame>
      <p:sp>
        <p:nvSpPr>
          <p:cNvPr id="22" name="Rectangle 21">
            <a:extLst>
              <a:ext uri="{FF2B5EF4-FFF2-40B4-BE49-F238E27FC236}">
                <a16:creationId xmlns:a16="http://schemas.microsoft.com/office/drawing/2014/main" id="{D1811225-E415-40F4-87F2-FFB7BE3F7D1D}"/>
              </a:ext>
            </a:extLst>
          </p:cNvPr>
          <p:cNvSpPr/>
          <p:nvPr/>
        </p:nvSpPr>
        <p:spPr>
          <a:xfrm>
            <a:off x="2625413" y="3575357"/>
            <a:ext cx="1436612" cy="584775"/>
          </a:xfrm>
          <a:prstGeom prst="rect">
            <a:avLst/>
          </a:prstGeom>
        </p:spPr>
        <p:txBody>
          <a:bodyPr wrap="none">
            <a:spAutoFit/>
          </a:bodyPr>
          <a:lstStyle/>
          <a:p>
            <a:pPr algn="ctr"/>
            <a:r>
              <a:rPr lang="en-US" sz="3200" b="1" dirty="0">
                <a:solidFill>
                  <a:srgbClr val="7E3C1B"/>
                </a:solidFill>
              </a:rPr>
              <a:t>1.9000</a:t>
            </a:r>
          </a:p>
        </p:txBody>
      </p:sp>
      <p:sp>
        <p:nvSpPr>
          <p:cNvPr id="23" name="Rectangle 22">
            <a:extLst>
              <a:ext uri="{FF2B5EF4-FFF2-40B4-BE49-F238E27FC236}">
                <a16:creationId xmlns:a16="http://schemas.microsoft.com/office/drawing/2014/main" id="{8F962AA8-33E3-4E65-BB7A-8B55AC553DD1}"/>
              </a:ext>
            </a:extLst>
          </p:cNvPr>
          <p:cNvSpPr/>
          <p:nvPr/>
        </p:nvSpPr>
        <p:spPr>
          <a:xfrm>
            <a:off x="2230294" y="5424560"/>
            <a:ext cx="2233305" cy="584775"/>
          </a:xfrm>
          <a:prstGeom prst="rect">
            <a:avLst/>
          </a:prstGeom>
        </p:spPr>
        <p:txBody>
          <a:bodyPr wrap="none">
            <a:spAutoFit/>
          </a:bodyPr>
          <a:lstStyle/>
          <a:p>
            <a:pPr algn="ctr"/>
            <a:r>
              <a:rPr lang="en-US" sz="3200" dirty="0">
                <a:solidFill>
                  <a:srgbClr val="7E3C1B"/>
                </a:solidFill>
              </a:rPr>
              <a:t>$</a:t>
            </a:r>
            <a:r>
              <a:rPr lang="en-US" sz="3200" b="1" dirty="0">
                <a:solidFill>
                  <a:srgbClr val="7E3C1B"/>
                </a:solidFill>
              </a:rPr>
              <a:t>17,860.00</a:t>
            </a:r>
          </a:p>
        </p:txBody>
      </p:sp>
      <p:cxnSp>
        <p:nvCxnSpPr>
          <p:cNvPr id="26" name="Straight Connector 25">
            <a:extLst>
              <a:ext uri="{FF2B5EF4-FFF2-40B4-BE49-F238E27FC236}">
                <a16:creationId xmlns:a16="http://schemas.microsoft.com/office/drawing/2014/main" id="{9F916CB7-D813-4A48-9D28-08B37339C879}"/>
              </a:ext>
            </a:extLst>
          </p:cNvPr>
          <p:cNvCxnSpPr>
            <a:cxnSpLocks/>
          </p:cNvCxnSpPr>
          <p:nvPr/>
        </p:nvCxnSpPr>
        <p:spPr>
          <a:xfrm flipV="1">
            <a:off x="4062025" y="3852472"/>
            <a:ext cx="3082159" cy="1"/>
          </a:xfrm>
          <a:prstGeom prst="line">
            <a:avLst/>
          </a:prstGeom>
          <a:ln>
            <a:solidFill>
              <a:srgbClr val="7E3C1B"/>
            </a:solidFill>
          </a:ln>
        </p:spPr>
        <p:style>
          <a:lnRef idx="1">
            <a:schemeClr val="accent2"/>
          </a:lnRef>
          <a:fillRef idx="0">
            <a:schemeClr val="accent2"/>
          </a:fillRef>
          <a:effectRef idx="0">
            <a:schemeClr val="accent2"/>
          </a:effectRef>
          <a:fontRef idx="minor">
            <a:schemeClr val="tx1"/>
          </a:fontRef>
        </p:style>
      </p:cxnSp>
      <p:pic>
        <p:nvPicPr>
          <p:cNvPr id="14" name="Picture 13">
            <a:extLst>
              <a:ext uri="{FF2B5EF4-FFF2-40B4-BE49-F238E27FC236}">
                <a16:creationId xmlns:a16="http://schemas.microsoft.com/office/drawing/2014/main" id="{F83781CE-EF23-43FB-B4CE-4796A3627227}"/>
              </a:ext>
            </a:extLst>
          </p:cNvPr>
          <p:cNvPicPr>
            <a:picLocks noChangeAspect="1"/>
          </p:cNvPicPr>
          <p:nvPr/>
        </p:nvPicPr>
        <p:blipFill rotWithShape="1">
          <a:blip r:embed="rId4"/>
          <a:srcRect l="11547" r="11331"/>
          <a:stretch/>
        </p:blipFill>
        <p:spPr>
          <a:xfrm>
            <a:off x="10001569" y="237008"/>
            <a:ext cx="1902528" cy="1645920"/>
          </a:xfrm>
          <a:prstGeom prst="rect">
            <a:avLst/>
          </a:prstGeom>
          <a:ln w="149225" cap="rnd">
            <a:solidFill>
              <a:srgbClr val="A04E22">
                <a:alpha val="82000"/>
              </a:srgbClr>
            </a:solidFill>
          </a:ln>
          <a:effectLst>
            <a:softEdge rad="76200"/>
          </a:effectLst>
        </p:spPr>
      </p:pic>
      <p:sp>
        <p:nvSpPr>
          <p:cNvPr id="15" name="Rectangle 14">
            <a:extLst>
              <a:ext uri="{FF2B5EF4-FFF2-40B4-BE49-F238E27FC236}">
                <a16:creationId xmlns:a16="http://schemas.microsoft.com/office/drawing/2014/main" id="{92FB231E-3734-4FEA-95A7-53FAE2C33D26}"/>
              </a:ext>
            </a:extLst>
          </p:cNvPr>
          <p:cNvSpPr/>
          <p:nvPr/>
        </p:nvSpPr>
        <p:spPr>
          <a:xfrm>
            <a:off x="6794481" y="1424525"/>
            <a:ext cx="1907896" cy="523221"/>
          </a:xfrm>
          <a:prstGeom prst="rect">
            <a:avLst/>
          </a:prstGeom>
        </p:spPr>
        <p:txBody>
          <a:bodyPr wrap="none">
            <a:spAutoFit/>
          </a:bodyPr>
          <a:lstStyle/>
          <a:p>
            <a:pPr algn="ctr"/>
            <a:r>
              <a:rPr lang="en-US" sz="2800" b="1" dirty="0"/>
              <a:t>2015-2018</a:t>
            </a:r>
          </a:p>
        </p:txBody>
      </p:sp>
      <p:grpSp>
        <p:nvGrpSpPr>
          <p:cNvPr id="16" name="Group 15">
            <a:extLst>
              <a:ext uri="{FF2B5EF4-FFF2-40B4-BE49-F238E27FC236}">
                <a16:creationId xmlns:a16="http://schemas.microsoft.com/office/drawing/2014/main" id="{961B7084-6A63-4BBE-AA48-1A820ACA7541}"/>
              </a:ext>
            </a:extLst>
          </p:cNvPr>
          <p:cNvGrpSpPr/>
          <p:nvPr/>
        </p:nvGrpSpPr>
        <p:grpSpPr>
          <a:xfrm>
            <a:off x="3002623" y="1097593"/>
            <a:ext cx="6186755" cy="1186644"/>
            <a:chOff x="2742251" y="1097593"/>
            <a:chExt cx="6186755" cy="1186644"/>
          </a:xfrm>
        </p:grpSpPr>
        <p:sp>
          <p:nvSpPr>
            <p:cNvPr id="17" name="Rectangle 16">
              <a:extLst>
                <a:ext uri="{FF2B5EF4-FFF2-40B4-BE49-F238E27FC236}">
                  <a16:creationId xmlns:a16="http://schemas.microsoft.com/office/drawing/2014/main" id="{4D6EA2AC-132B-4DC4-8905-1415C6C8DEAE}"/>
                </a:ext>
              </a:extLst>
            </p:cNvPr>
            <p:cNvSpPr/>
            <p:nvPr/>
          </p:nvSpPr>
          <p:spPr>
            <a:xfrm>
              <a:off x="2742251" y="1097593"/>
              <a:ext cx="3088871" cy="1155189"/>
            </a:xfrm>
            <a:prstGeom prst="rect">
              <a:avLst/>
            </a:prstGeom>
            <a:solidFill>
              <a:srgbClr val="DDCBC2"/>
            </a:solidFill>
          </p:spPr>
          <p:txBody>
            <a:bodyPr wrap="square" anchor="ctr">
              <a:noAutofit/>
            </a:bodyPr>
            <a:lstStyle/>
            <a:p>
              <a:pPr algn="ctr"/>
              <a:r>
                <a:rPr lang="en-US" sz="2000" b="1" dirty="0"/>
                <a:t>School years under Cash Balance Benefit Program</a:t>
              </a:r>
              <a:endParaRPr lang="en-US" sz="2800" b="1" dirty="0"/>
            </a:p>
          </p:txBody>
        </p:sp>
        <p:sp>
          <p:nvSpPr>
            <p:cNvPr id="19" name="Rectangle 18">
              <a:extLst>
                <a:ext uri="{FF2B5EF4-FFF2-40B4-BE49-F238E27FC236}">
                  <a16:creationId xmlns:a16="http://schemas.microsoft.com/office/drawing/2014/main" id="{2E43633D-B784-4050-AA66-49575CCC29E6}"/>
                </a:ext>
              </a:extLst>
            </p:cNvPr>
            <p:cNvSpPr/>
            <p:nvPr/>
          </p:nvSpPr>
          <p:spPr>
            <a:xfrm>
              <a:off x="7303327" y="1420949"/>
              <a:ext cx="184730" cy="523220"/>
            </a:xfrm>
            <a:prstGeom prst="rect">
              <a:avLst/>
            </a:prstGeom>
          </p:spPr>
          <p:txBody>
            <a:bodyPr wrap="none">
              <a:spAutoFit/>
            </a:bodyPr>
            <a:lstStyle/>
            <a:p>
              <a:pPr algn="ctr"/>
              <a:endParaRPr lang="en-US" sz="2800" b="1" dirty="0"/>
            </a:p>
          </p:txBody>
        </p:sp>
        <p:sp>
          <p:nvSpPr>
            <p:cNvPr id="24" name="Rectangle 23">
              <a:extLst>
                <a:ext uri="{FF2B5EF4-FFF2-40B4-BE49-F238E27FC236}">
                  <a16:creationId xmlns:a16="http://schemas.microsoft.com/office/drawing/2014/main" id="{35A50539-4881-4AB0-B475-0ED551D6DB1F}"/>
                </a:ext>
              </a:extLst>
            </p:cNvPr>
            <p:cNvSpPr/>
            <p:nvPr/>
          </p:nvSpPr>
          <p:spPr>
            <a:xfrm>
              <a:off x="2742251" y="1097593"/>
              <a:ext cx="6186755" cy="118664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5584108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9">
            <a:extLst>
              <a:ext uri="{FF2B5EF4-FFF2-40B4-BE49-F238E27FC236}">
                <a16:creationId xmlns:a16="http://schemas.microsoft.com/office/drawing/2014/main" id="{09AD3443-0F4F-5148-B1EB-5B9B0C882892}"/>
              </a:ext>
            </a:extLst>
          </p:cNvPr>
          <p:cNvSpPr txBox="1">
            <a:spLocks/>
          </p:cNvSpPr>
          <p:nvPr/>
        </p:nvSpPr>
        <p:spPr>
          <a:xfrm>
            <a:off x="952500" y="457200"/>
            <a:ext cx="9766258" cy="618631"/>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rgbClr val="70330A"/>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Billing statement</a:t>
            </a:r>
          </a:p>
        </p:txBody>
      </p:sp>
      <p:graphicFrame>
        <p:nvGraphicFramePr>
          <p:cNvPr id="18" name="Table 4">
            <a:extLst>
              <a:ext uri="{FF2B5EF4-FFF2-40B4-BE49-F238E27FC236}">
                <a16:creationId xmlns:a16="http://schemas.microsoft.com/office/drawing/2014/main" id="{A796833D-68F9-455D-BB1F-B8797E0CBFA7}"/>
              </a:ext>
            </a:extLst>
          </p:cNvPr>
          <p:cNvGraphicFramePr>
            <a:graphicFrameLocks noGrp="1"/>
          </p:cNvGraphicFramePr>
          <p:nvPr>
            <p:extLst>
              <p:ext uri="{D42A27DB-BD31-4B8C-83A1-F6EECF244321}">
                <p14:modId xmlns:p14="http://schemas.microsoft.com/office/powerpoint/2010/main" val="2709907275"/>
              </p:ext>
            </p:extLst>
          </p:nvPr>
        </p:nvGraphicFramePr>
        <p:xfrm>
          <a:off x="1591379" y="2851566"/>
          <a:ext cx="3638833" cy="3584616"/>
        </p:xfrm>
        <a:graphic>
          <a:graphicData uri="http://schemas.openxmlformats.org/drawingml/2006/table">
            <a:tbl>
              <a:tblPr firstRow="1" bandRow="1">
                <a:tableStyleId>{2D5ABB26-0587-4C30-8999-92F81FD0307C}</a:tableStyleId>
              </a:tblPr>
              <a:tblGrid>
                <a:gridCol w="3638833">
                  <a:extLst>
                    <a:ext uri="{9D8B030D-6E8A-4147-A177-3AD203B41FA5}">
                      <a16:colId xmlns:a16="http://schemas.microsoft.com/office/drawing/2014/main" val="1277370569"/>
                    </a:ext>
                  </a:extLst>
                </a:gridCol>
              </a:tblGrid>
              <a:tr h="17923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p>
                    <a:p>
                      <a:endParaRPr 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320816246"/>
                  </a:ext>
                </a:extLst>
              </a:tr>
              <a:tr h="17923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p>
                    <a:p>
                      <a:endParaRPr 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73903247"/>
                  </a:ext>
                </a:extLst>
              </a:tr>
            </a:tbl>
          </a:graphicData>
        </a:graphic>
      </p:graphicFrame>
      <p:graphicFrame>
        <p:nvGraphicFramePr>
          <p:cNvPr id="20" name="Table 6">
            <a:extLst>
              <a:ext uri="{FF2B5EF4-FFF2-40B4-BE49-F238E27FC236}">
                <a16:creationId xmlns:a16="http://schemas.microsoft.com/office/drawing/2014/main" id="{DE4F0F5A-0A51-40F7-A069-B69855A4B5AB}"/>
              </a:ext>
            </a:extLst>
          </p:cNvPr>
          <p:cNvGraphicFramePr>
            <a:graphicFrameLocks noGrp="1"/>
          </p:cNvGraphicFramePr>
          <p:nvPr>
            <p:extLst>
              <p:ext uri="{D42A27DB-BD31-4B8C-83A1-F6EECF244321}">
                <p14:modId xmlns:p14="http://schemas.microsoft.com/office/powerpoint/2010/main" val="3308437484"/>
              </p:ext>
            </p:extLst>
          </p:nvPr>
        </p:nvGraphicFramePr>
        <p:xfrm>
          <a:off x="1591381" y="2519947"/>
          <a:ext cx="3641989" cy="640080"/>
        </p:xfrm>
        <a:graphic>
          <a:graphicData uri="http://schemas.openxmlformats.org/drawingml/2006/table">
            <a:tbl>
              <a:tblPr firstRow="1" bandRow="1">
                <a:tableStyleId>{5C22544A-7EE6-4342-B048-85BDC9FD1C3A}</a:tableStyleId>
              </a:tblPr>
              <a:tblGrid>
                <a:gridCol w="3641989">
                  <a:extLst>
                    <a:ext uri="{9D8B030D-6E8A-4147-A177-3AD203B41FA5}">
                      <a16:colId xmlns:a16="http://schemas.microsoft.com/office/drawing/2014/main" val="173204664"/>
                    </a:ext>
                  </a:extLst>
                </a:gridCol>
              </a:tblGrid>
              <a:tr h="370840">
                <a:tc>
                  <a:txBody>
                    <a:bodyPr/>
                    <a:lstStyle/>
                    <a:p>
                      <a:pPr algn="ctr"/>
                      <a:r>
                        <a:rPr lang="en-US" dirty="0"/>
                        <a:t>What your Cash Balance Benefit account covers</a:t>
                      </a:r>
                    </a:p>
                  </a:txBody>
                  <a:tcPr>
                    <a:solidFill>
                      <a:schemeClr val="bg1">
                        <a:lumMod val="50000"/>
                      </a:schemeClr>
                    </a:solidFill>
                  </a:tcPr>
                </a:tc>
                <a:extLst>
                  <a:ext uri="{0D108BD9-81ED-4DB2-BD59-A6C34878D82A}">
                    <a16:rowId xmlns:a16="http://schemas.microsoft.com/office/drawing/2014/main" val="1953837666"/>
                  </a:ext>
                </a:extLst>
              </a:tr>
            </a:tbl>
          </a:graphicData>
        </a:graphic>
      </p:graphicFrame>
      <p:graphicFrame>
        <p:nvGraphicFramePr>
          <p:cNvPr id="21" name="Table 6">
            <a:extLst>
              <a:ext uri="{FF2B5EF4-FFF2-40B4-BE49-F238E27FC236}">
                <a16:creationId xmlns:a16="http://schemas.microsoft.com/office/drawing/2014/main" id="{232C1186-9131-4823-A7FC-1395ABB4C723}"/>
              </a:ext>
            </a:extLst>
          </p:cNvPr>
          <p:cNvGraphicFramePr>
            <a:graphicFrameLocks noGrp="1"/>
          </p:cNvGraphicFramePr>
          <p:nvPr>
            <p:extLst>
              <p:ext uri="{D42A27DB-BD31-4B8C-83A1-F6EECF244321}">
                <p14:modId xmlns:p14="http://schemas.microsoft.com/office/powerpoint/2010/main" val="2605450722"/>
              </p:ext>
            </p:extLst>
          </p:nvPr>
        </p:nvGraphicFramePr>
        <p:xfrm>
          <a:off x="1588221" y="4668347"/>
          <a:ext cx="3641989" cy="471343"/>
        </p:xfrm>
        <a:graphic>
          <a:graphicData uri="http://schemas.openxmlformats.org/drawingml/2006/table">
            <a:tbl>
              <a:tblPr firstRow="1" bandRow="1">
                <a:tableStyleId>{5C22544A-7EE6-4342-B048-85BDC9FD1C3A}</a:tableStyleId>
              </a:tblPr>
              <a:tblGrid>
                <a:gridCol w="3641989">
                  <a:extLst>
                    <a:ext uri="{9D8B030D-6E8A-4147-A177-3AD203B41FA5}">
                      <a16:colId xmlns:a16="http://schemas.microsoft.com/office/drawing/2014/main" val="173204664"/>
                    </a:ext>
                  </a:extLst>
                </a:gridCol>
              </a:tblGrid>
              <a:tr h="471343">
                <a:tc>
                  <a:txBody>
                    <a:bodyPr/>
                    <a:lstStyle/>
                    <a:p>
                      <a:pPr algn="ctr"/>
                      <a:r>
                        <a:rPr lang="en-US" sz="2000" dirty="0"/>
                        <a:t> Cost </a:t>
                      </a:r>
                    </a:p>
                  </a:txBody>
                  <a:tcPr>
                    <a:solidFill>
                      <a:schemeClr val="bg1">
                        <a:lumMod val="50000"/>
                      </a:schemeClr>
                    </a:solidFill>
                  </a:tcPr>
                </a:tc>
                <a:extLst>
                  <a:ext uri="{0D108BD9-81ED-4DB2-BD59-A6C34878D82A}">
                    <a16:rowId xmlns:a16="http://schemas.microsoft.com/office/drawing/2014/main" val="1953837666"/>
                  </a:ext>
                </a:extLst>
              </a:tr>
            </a:tbl>
          </a:graphicData>
        </a:graphic>
      </p:graphicFrame>
      <p:sp>
        <p:nvSpPr>
          <p:cNvPr id="22" name="Rectangle 21">
            <a:extLst>
              <a:ext uri="{FF2B5EF4-FFF2-40B4-BE49-F238E27FC236}">
                <a16:creationId xmlns:a16="http://schemas.microsoft.com/office/drawing/2014/main" id="{D1811225-E415-40F4-87F2-FFB7BE3F7D1D}"/>
              </a:ext>
            </a:extLst>
          </p:cNvPr>
          <p:cNvSpPr/>
          <p:nvPr/>
        </p:nvSpPr>
        <p:spPr>
          <a:xfrm>
            <a:off x="2625413" y="3575357"/>
            <a:ext cx="1436612" cy="584775"/>
          </a:xfrm>
          <a:prstGeom prst="rect">
            <a:avLst/>
          </a:prstGeom>
        </p:spPr>
        <p:txBody>
          <a:bodyPr wrap="none">
            <a:spAutoFit/>
          </a:bodyPr>
          <a:lstStyle/>
          <a:p>
            <a:pPr algn="ctr"/>
            <a:r>
              <a:rPr lang="en-US" sz="3200" b="1" dirty="0">
                <a:solidFill>
                  <a:srgbClr val="7E3C1B"/>
                </a:solidFill>
              </a:rPr>
              <a:t>0.4406</a:t>
            </a:r>
          </a:p>
        </p:txBody>
      </p:sp>
      <p:sp>
        <p:nvSpPr>
          <p:cNvPr id="23" name="Rectangle 22">
            <a:extLst>
              <a:ext uri="{FF2B5EF4-FFF2-40B4-BE49-F238E27FC236}">
                <a16:creationId xmlns:a16="http://schemas.microsoft.com/office/drawing/2014/main" id="{8F962AA8-33E3-4E65-BB7A-8B55AC553DD1}"/>
              </a:ext>
            </a:extLst>
          </p:cNvPr>
          <p:cNvSpPr/>
          <p:nvPr/>
        </p:nvSpPr>
        <p:spPr>
          <a:xfrm>
            <a:off x="2344107" y="5254232"/>
            <a:ext cx="2005677" cy="584775"/>
          </a:xfrm>
          <a:prstGeom prst="rect">
            <a:avLst/>
          </a:prstGeom>
        </p:spPr>
        <p:txBody>
          <a:bodyPr wrap="none">
            <a:spAutoFit/>
          </a:bodyPr>
          <a:lstStyle/>
          <a:p>
            <a:pPr algn="ctr"/>
            <a:r>
              <a:rPr lang="en-US" sz="3200" dirty="0">
                <a:solidFill>
                  <a:srgbClr val="7E3C1B"/>
                </a:solidFill>
              </a:rPr>
              <a:t>$</a:t>
            </a:r>
            <a:r>
              <a:rPr lang="en-US" sz="3200" b="1" dirty="0">
                <a:solidFill>
                  <a:srgbClr val="7E3C1B"/>
                </a:solidFill>
              </a:rPr>
              <a:t>3,678.54</a:t>
            </a:r>
          </a:p>
        </p:txBody>
      </p:sp>
      <p:cxnSp>
        <p:nvCxnSpPr>
          <p:cNvPr id="26" name="Straight Connector 25">
            <a:extLst>
              <a:ext uri="{FF2B5EF4-FFF2-40B4-BE49-F238E27FC236}">
                <a16:creationId xmlns:a16="http://schemas.microsoft.com/office/drawing/2014/main" id="{9F916CB7-D813-4A48-9D28-08B37339C879}"/>
              </a:ext>
            </a:extLst>
          </p:cNvPr>
          <p:cNvCxnSpPr>
            <a:cxnSpLocks/>
          </p:cNvCxnSpPr>
          <p:nvPr/>
        </p:nvCxnSpPr>
        <p:spPr>
          <a:xfrm flipV="1">
            <a:off x="4062025" y="3852472"/>
            <a:ext cx="3082159" cy="1"/>
          </a:xfrm>
          <a:prstGeom prst="line">
            <a:avLst/>
          </a:prstGeom>
          <a:ln>
            <a:solidFill>
              <a:srgbClr val="7E3C1B"/>
            </a:solidFill>
          </a:ln>
        </p:spPr>
        <p:style>
          <a:lnRef idx="1">
            <a:schemeClr val="accent2"/>
          </a:lnRef>
          <a:fillRef idx="0">
            <a:schemeClr val="accent2"/>
          </a:fillRef>
          <a:effectRef idx="0">
            <a:schemeClr val="accent2"/>
          </a:effectRef>
          <a:fontRef idx="minor">
            <a:schemeClr val="tx1"/>
          </a:fontRef>
        </p:style>
      </p:cxnSp>
      <p:pic>
        <p:nvPicPr>
          <p:cNvPr id="14" name="Picture 13">
            <a:extLst>
              <a:ext uri="{FF2B5EF4-FFF2-40B4-BE49-F238E27FC236}">
                <a16:creationId xmlns:a16="http://schemas.microsoft.com/office/drawing/2014/main" id="{F83781CE-EF23-43FB-B4CE-4796A3627227}"/>
              </a:ext>
            </a:extLst>
          </p:cNvPr>
          <p:cNvPicPr>
            <a:picLocks noChangeAspect="1"/>
          </p:cNvPicPr>
          <p:nvPr/>
        </p:nvPicPr>
        <p:blipFill rotWithShape="1">
          <a:blip r:embed="rId4"/>
          <a:srcRect l="11547" r="11331"/>
          <a:stretch/>
        </p:blipFill>
        <p:spPr>
          <a:xfrm>
            <a:off x="10001569" y="237008"/>
            <a:ext cx="1902528" cy="1645920"/>
          </a:xfrm>
          <a:prstGeom prst="rect">
            <a:avLst/>
          </a:prstGeom>
          <a:ln w="149225" cap="rnd">
            <a:solidFill>
              <a:srgbClr val="A04E22">
                <a:alpha val="82000"/>
              </a:srgbClr>
            </a:solidFill>
          </a:ln>
          <a:effectLst>
            <a:softEdge rad="76200"/>
          </a:effectLst>
        </p:spPr>
      </p:pic>
      <p:graphicFrame>
        <p:nvGraphicFramePr>
          <p:cNvPr id="15" name="Chart 14">
            <a:extLst>
              <a:ext uri="{FF2B5EF4-FFF2-40B4-BE49-F238E27FC236}">
                <a16:creationId xmlns:a16="http://schemas.microsoft.com/office/drawing/2014/main" id="{7BA039A5-4D35-4AD7-B4B5-C33A238A3F76}"/>
              </a:ext>
            </a:extLst>
          </p:cNvPr>
          <p:cNvGraphicFramePr/>
          <p:nvPr>
            <p:extLst>
              <p:ext uri="{D42A27DB-BD31-4B8C-83A1-F6EECF244321}">
                <p14:modId xmlns:p14="http://schemas.microsoft.com/office/powerpoint/2010/main" val="1385777511"/>
              </p:ext>
            </p:extLst>
          </p:nvPr>
        </p:nvGraphicFramePr>
        <p:xfrm>
          <a:off x="5233370" y="3343856"/>
          <a:ext cx="4490456" cy="2836370"/>
        </p:xfrm>
        <a:graphic>
          <a:graphicData uri="http://schemas.openxmlformats.org/drawingml/2006/chart">
            <c:chart xmlns:c="http://schemas.openxmlformats.org/drawingml/2006/chart" xmlns:r="http://schemas.openxmlformats.org/officeDocument/2006/relationships" r:id="rId5"/>
          </a:graphicData>
        </a:graphic>
      </p:graphicFrame>
      <p:sp>
        <p:nvSpPr>
          <p:cNvPr id="16" name="Rectangle 15">
            <a:extLst>
              <a:ext uri="{FF2B5EF4-FFF2-40B4-BE49-F238E27FC236}">
                <a16:creationId xmlns:a16="http://schemas.microsoft.com/office/drawing/2014/main" id="{EA417FB2-2892-4BD0-BF53-EF3EB208DEB0}"/>
              </a:ext>
            </a:extLst>
          </p:cNvPr>
          <p:cNvSpPr/>
          <p:nvPr/>
        </p:nvSpPr>
        <p:spPr>
          <a:xfrm>
            <a:off x="1588221" y="5918616"/>
            <a:ext cx="3638833"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t>Cash Balance Benefit Program</a:t>
            </a:r>
          </a:p>
          <a:p>
            <a:pPr algn="ctr"/>
            <a:r>
              <a:rPr lang="en-US" sz="1400" b="1" dirty="0"/>
              <a:t> account balance</a:t>
            </a:r>
          </a:p>
        </p:txBody>
      </p:sp>
      <p:sp>
        <p:nvSpPr>
          <p:cNvPr id="17" name="Rectangle 16">
            <a:extLst>
              <a:ext uri="{FF2B5EF4-FFF2-40B4-BE49-F238E27FC236}">
                <a16:creationId xmlns:a16="http://schemas.microsoft.com/office/drawing/2014/main" id="{EAACFF48-5F67-472C-9A6C-8EC104455C2C}"/>
              </a:ext>
            </a:extLst>
          </p:cNvPr>
          <p:cNvSpPr/>
          <p:nvPr/>
        </p:nvSpPr>
        <p:spPr>
          <a:xfrm>
            <a:off x="6794481" y="1424525"/>
            <a:ext cx="1907896" cy="523221"/>
          </a:xfrm>
          <a:prstGeom prst="rect">
            <a:avLst/>
          </a:prstGeom>
        </p:spPr>
        <p:txBody>
          <a:bodyPr wrap="none">
            <a:spAutoFit/>
          </a:bodyPr>
          <a:lstStyle/>
          <a:p>
            <a:pPr algn="ctr"/>
            <a:r>
              <a:rPr lang="en-US" sz="2800" b="1" dirty="0"/>
              <a:t>2015-2018</a:t>
            </a:r>
          </a:p>
        </p:txBody>
      </p:sp>
      <p:grpSp>
        <p:nvGrpSpPr>
          <p:cNvPr id="19" name="Group 18">
            <a:extLst>
              <a:ext uri="{FF2B5EF4-FFF2-40B4-BE49-F238E27FC236}">
                <a16:creationId xmlns:a16="http://schemas.microsoft.com/office/drawing/2014/main" id="{12DDDA6F-1EB7-4FC5-B026-23DC0D01A57B}"/>
              </a:ext>
            </a:extLst>
          </p:cNvPr>
          <p:cNvGrpSpPr/>
          <p:nvPr/>
        </p:nvGrpSpPr>
        <p:grpSpPr>
          <a:xfrm>
            <a:off x="3002623" y="1097593"/>
            <a:ext cx="6186755" cy="1186644"/>
            <a:chOff x="2742251" y="1097593"/>
            <a:chExt cx="6186755" cy="1186644"/>
          </a:xfrm>
        </p:grpSpPr>
        <p:sp>
          <p:nvSpPr>
            <p:cNvPr id="24" name="Rectangle 23">
              <a:extLst>
                <a:ext uri="{FF2B5EF4-FFF2-40B4-BE49-F238E27FC236}">
                  <a16:creationId xmlns:a16="http://schemas.microsoft.com/office/drawing/2014/main" id="{DD576726-872E-43CC-9213-0790DC245A2F}"/>
                </a:ext>
              </a:extLst>
            </p:cNvPr>
            <p:cNvSpPr/>
            <p:nvPr/>
          </p:nvSpPr>
          <p:spPr>
            <a:xfrm>
              <a:off x="2742251" y="1097593"/>
              <a:ext cx="3088871" cy="1155189"/>
            </a:xfrm>
            <a:prstGeom prst="rect">
              <a:avLst/>
            </a:prstGeom>
            <a:solidFill>
              <a:srgbClr val="DDCBC2"/>
            </a:solidFill>
          </p:spPr>
          <p:txBody>
            <a:bodyPr wrap="square" anchor="ctr">
              <a:noAutofit/>
            </a:bodyPr>
            <a:lstStyle/>
            <a:p>
              <a:pPr algn="ctr"/>
              <a:r>
                <a:rPr lang="en-US" sz="2000" b="1" dirty="0"/>
                <a:t>School years under Cash Balance Benefit Program</a:t>
              </a:r>
              <a:endParaRPr lang="en-US" sz="2800" b="1" dirty="0"/>
            </a:p>
          </p:txBody>
        </p:sp>
        <p:sp>
          <p:nvSpPr>
            <p:cNvPr id="29" name="Rectangle 28">
              <a:extLst>
                <a:ext uri="{FF2B5EF4-FFF2-40B4-BE49-F238E27FC236}">
                  <a16:creationId xmlns:a16="http://schemas.microsoft.com/office/drawing/2014/main" id="{5B3A2CAF-A624-494B-AF19-6A026F76E077}"/>
                </a:ext>
              </a:extLst>
            </p:cNvPr>
            <p:cNvSpPr/>
            <p:nvPr/>
          </p:nvSpPr>
          <p:spPr>
            <a:xfrm>
              <a:off x="7303327" y="1420949"/>
              <a:ext cx="184730" cy="523220"/>
            </a:xfrm>
            <a:prstGeom prst="rect">
              <a:avLst/>
            </a:prstGeom>
          </p:spPr>
          <p:txBody>
            <a:bodyPr wrap="none">
              <a:spAutoFit/>
            </a:bodyPr>
            <a:lstStyle/>
            <a:p>
              <a:pPr algn="ctr"/>
              <a:endParaRPr lang="en-US" sz="2800" b="1" dirty="0"/>
            </a:p>
          </p:txBody>
        </p:sp>
        <p:sp>
          <p:nvSpPr>
            <p:cNvPr id="30" name="Rectangle 29">
              <a:extLst>
                <a:ext uri="{FF2B5EF4-FFF2-40B4-BE49-F238E27FC236}">
                  <a16:creationId xmlns:a16="http://schemas.microsoft.com/office/drawing/2014/main" id="{8F95D748-F53E-40C5-BB7C-2B9F1FD256B4}"/>
                </a:ext>
              </a:extLst>
            </p:cNvPr>
            <p:cNvSpPr/>
            <p:nvPr/>
          </p:nvSpPr>
          <p:spPr>
            <a:xfrm>
              <a:off x="2742251" y="1097593"/>
              <a:ext cx="6186755" cy="118664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5189411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9">
            <a:extLst>
              <a:ext uri="{FF2B5EF4-FFF2-40B4-BE49-F238E27FC236}">
                <a16:creationId xmlns:a16="http://schemas.microsoft.com/office/drawing/2014/main" id="{09AD3443-0F4F-5148-B1EB-5B9B0C882892}"/>
              </a:ext>
            </a:extLst>
          </p:cNvPr>
          <p:cNvSpPr txBox="1">
            <a:spLocks/>
          </p:cNvSpPr>
          <p:nvPr/>
        </p:nvSpPr>
        <p:spPr>
          <a:xfrm>
            <a:off x="952500" y="457200"/>
            <a:ext cx="9766258" cy="618631"/>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rgbClr val="70330A"/>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Billing statement</a:t>
            </a:r>
          </a:p>
        </p:txBody>
      </p:sp>
      <p:graphicFrame>
        <p:nvGraphicFramePr>
          <p:cNvPr id="21" name="Chart 20">
            <a:extLst>
              <a:ext uri="{FF2B5EF4-FFF2-40B4-BE49-F238E27FC236}">
                <a16:creationId xmlns:a16="http://schemas.microsoft.com/office/drawing/2014/main" id="{AA82E3E3-F79F-4D04-8AC6-67791ADA875A}"/>
              </a:ext>
            </a:extLst>
          </p:cNvPr>
          <p:cNvGraphicFramePr/>
          <p:nvPr>
            <p:extLst>
              <p:ext uri="{D42A27DB-BD31-4B8C-83A1-F6EECF244321}">
                <p14:modId xmlns:p14="http://schemas.microsoft.com/office/powerpoint/2010/main" val="1422899148"/>
              </p:ext>
            </p:extLst>
          </p:nvPr>
        </p:nvGraphicFramePr>
        <p:xfrm>
          <a:off x="7523382" y="2745515"/>
          <a:ext cx="4393312" cy="338204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Table 4">
            <a:extLst>
              <a:ext uri="{FF2B5EF4-FFF2-40B4-BE49-F238E27FC236}">
                <a16:creationId xmlns:a16="http://schemas.microsoft.com/office/drawing/2014/main" id="{E8627714-09D5-411F-A717-A3505DAA1CFB}"/>
              </a:ext>
            </a:extLst>
          </p:cNvPr>
          <p:cNvGraphicFramePr>
            <a:graphicFrameLocks noGrp="1"/>
          </p:cNvGraphicFramePr>
          <p:nvPr>
            <p:extLst>
              <p:ext uri="{D42A27DB-BD31-4B8C-83A1-F6EECF244321}">
                <p14:modId xmlns:p14="http://schemas.microsoft.com/office/powerpoint/2010/main" val="2319082598"/>
              </p:ext>
            </p:extLst>
          </p:nvPr>
        </p:nvGraphicFramePr>
        <p:xfrm>
          <a:off x="324218" y="3361229"/>
          <a:ext cx="7391032" cy="3118908"/>
        </p:xfrm>
        <a:graphic>
          <a:graphicData uri="http://schemas.openxmlformats.org/drawingml/2006/table">
            <a:tbl>
              <a:tblPr firstRow="1" bandRow="1">
                <a:tableStyleId>{2D5ABB26-0587-4C30-8999-92F81FD0307C}</a:tableStyleId>
              </a:tblPr>
              <a:tblGrid>
                <a:gridCol w="2561486">
                  <a:extLst>
                    <a:ext uri="{9D8B030D-6E8A-4147-A177-3AD203B41FA5}">
                      <a16:colId xmlns:a16="http://schemas.microsoft.com/office/drawing/2014/main" val="1277370569"/>
                    </a:ext>
                  </a:extLst>
                </a:gridCol>
                <a:gridCol w="2410691">
                  <a:extLst>
                    <a:ext uri="{9D8B030D-6E8A-4147-A177-3AD203B41FA5}">
                      <a16:colId xmlns:a16="http://schemas.microsoft.com/office/drawing/2014/main" val="3262801565"/>
                    </a:ext>
                  </a:extLst>
                </a:gridCol>
                <a:gridCol w="2418855">
                  <a:extLst>
                    <a:ext uri="{9D8B030D-6E8A-4147-A177-3AD203B41FA5}">
                      <a16:colId xmlns:a16="http://schemas.microsoft.com/office/drawing/2014/main" val="2586871078"/>
                    </a:ext>
                  </a:extLst>
                </a:gridCol>
              </a:tblGrid>
              <a:tr h="1326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p>
                    <a:p>
                      <a:endParaRPr 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320816246"/>
                  </a:ext>
                </a:extLst>
              </a:tr>
              <a:tr h="17923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p>
                    <a:p>
                      <a:endParaRPr 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73903247"/>
                  </a:ext>
                </a:extLst>
              </a:tr>
            </a:tbl>
          </a:graphicData>
        </a:graphic>
      </p:graphicFrame>
      <p:sp>
        <p:nvSpPr>
          <p:cNvPr id="23" name="Rectangle 22">
            <a:extLst>
              <a:ext uri="{FF2B5EF4-FFF2-40B4-BE49-F238E27FC236}">
                <a16:creationId xmlns:a16="http://schemas.microsoft.com/office/drawing/2014/main" id="{F66B9FAF-5612-4200-A988-0E22FE0989BF}"/>
              </a:ext>
            </a:extLst>
          </p:cNvPr>
          <p:cNvSpPr/>
          <p:nvPr/>
        </p:nvSpPr>
        <p:spPr>
          <a:xfrm>
            <a:off x="278094" y="5743010"/>
            <a:ext cx="2587739" cy="523220"/>
          </a:xfrm>
          <a:prstGeom prst="rect">
            <a:avLst/>
          </a:prstGeom>
        </p:spPr>
        <p:txBody>
          <a:bodyPr wrap="square">
            <a:spAutoFit/>
          </a:bodyPr>
          <a:lstStyle/>
          <a:p>
            <a:pPr lvl="0" algn="ctr">
              <a:defRPr/>
            </a:pPr>
            <a:r>
              <a:rPr lang="en-US" sz="1400" b="1" dirty="0"/>
              <a:t>Total cost to consolidate benefit coverage</a:t>
            </a:r>
          </a:p>
        </p:txBody>
      </p:sp>
      <p:sp>
        <p:nvSpPr>
          <p:cNvPr id="24" name="Rectangle 23">
            <a:extLst>
              <a:ext uri="{FF2B5EF4-FFF2-40B4-BE49-F238E27FC236}">
                <a16:creationId xmlns:a16="http://schemas.microsoft.com/office/drawing/2014/main" id="{46DE0889-1898-44FA-8C2D-4715C9D41906}"/>
              </a:ext>
            </a:extLst>
          </p:cNvPr>
          <p:cNvSpPr/>
          <p:nvPr/>
        </p:nvSpPr>
        <p:spPr>
          <a:xfrm>
            <a:off x="945617" y="3433502"/>
            <a:ext cx="1285928" cy="523220"/>
          </a:xfrm>
          <a:prstGeom prst="rect">
            <a:avLst/>
          </a:prstGeom>
        </p:spPr>
        <p:txBody>
          <a:bodyPr wrap="none">
            <a:spAutoFit/>
          </a:bodyPr>
          <a:lstStyle/>
          <a:p>
            <a:pPr algn="ctr"/>
            <a:r>
              <a:rPr lang="en-US" sz="2800" b="1" dirty="0">
                <a:solidFill>
                  <a:srgbClr val="7E3C1B"/>
                </a:solidFill>
              </a:rPr>
              <a:t>1.9000</a:t>
            </a:r>
          </a:p>
        </p:txBody>
      </p:sp>
      <p:sp>
        <p:nvSpPr>
          <p:cNvPr id="26" name="Rectangle 25">
            <a:extLst>
              <a:ext uri="{FF2B5EF4-FFF2-40B4-BE49-F238E27FC236}">
                <a16:creationId xmlns:a16="http://schemas.microsoft.com/office/drawing/2014/main" id="{D3F27D0C-C1B1-4471-9E31-C1D8FDA275E4}"/>
              </a:ext>
            </a:extLst>
          </p:cNvPr>
          <p:cNvSpPr/>
          <p:nvPr/>
        </p:nvSpPr>
        <p:spPr>
          <a:xfrm>
            <a:off x="537484" y="4994678"/>
            <a:ext cx="1986442" cy="523220"/>
          </a:xfrm>
          <a:prstGeom prst="rect">
            <a:avLst/>
          </a:prstGeom>
        </p:spPr>
        <p:txBody>
          <a:bodyPr wrap="none">
            <a:spAutoFit/>
          </a:bodyPr>
          <a:lstStyle/>
          <a:p>
            <a:pPr algn="ctr"/>
            <a:r>
              <a:rPr lang="en-US" sz="2800" dirty="0">
                <a:solidFill>
                  <a:srgbClr val="7E3C1B"/>
                </a:solidFill>
              </a:rPr>
              <a:t>$</a:t>
            </a:r>
            <a:r>
              <a:rPr lang="en-US" sz="2800" b="1" dirty="0">
                <a:solidFill>
                  <a:srgbClr val="7E3C1B"/>
                </a:solidFill>
              </a:rPr>
              <a:t>17,860.00</a:t>
            </a:r>
          </a:p>
        </p:txBody>
      </p:sp>
      <p:sp>
        <p:nvSpPr>
          <p:cNvPr id="27" name="Rectangle 26">
            <a:extLst>
              <a:ext uri="{FF2B5EF4-FFF2-40B4-BE49-F238E27FC236}">
                <a16:creationId xmlns:a16="http://schemas.microsoft.com/office/drawing/2014/main" id="{60DEC604-8291-4B77-8FD4-DB3D3FDA99CD}"/>
              </a:ext>
            </a:extLst>
          </p:cNvPr>
          <p:cNvSpPr/>
          <p:nvPr/>
        </p:nvSpPr>
        <p:spPr>
          <a:xfrm>
            <a:off x="2876816" y="5729381"/>
            <a:ext cx="2346474" cy="738664"/>
          </a:xfrm>
          <a:prstGeom prst="rect">
            <a:avLst/>
          </a:prstGeom>
        </p:spPr>
        <p:txBody>
          <a:bodyPr wrap="square">
            <a:spAutoFit/>
          </a:bodyPr>
          <a:lstStyle/>
          <a:p>
            <a:pPr algn="ctr"/>
            <a:r>
              <a:rPr lang="en-US" sz="1400" b="1" dirty="0"/>
              <a:t>Cash Balance Benefit Program account balance</a:t>
            </a:r>
          </a:p>
        </p:txBody>
      </p:sp>
      <p:sp>
        <p:nvSpPr>
          <p:cNvPr id="28" name="Rectangle 27">
            <a:extLst>
              <a:ext uri="{FF2B5EF4-FFF2-40B4-BE49-F238E27FC236}">
                <a16:creationId xmlns:a16="http://schemas.microsoft.com/office/drawing/2014/main" id="{752ABCA0-3C7C-4E76-A558-2DC4FBAE7FC7}"/>
              </a:ext>
            </a:extLst>
          </p:cNvPr>
          <p:cNvSpPr/>
          <p:nvPr/>
        </p:nvSpPr>
        <p:spPr>
          <a:xfrm>
            <a:off x="3449475" y="3522871"/>
            <a:ext cx="1285928" cy="523220"/>
          </a:xfrm>
          <a:prstGeom prst="rect">
            <a:avLst/>
          </a:prstGeom>
        </p:spPr>
        <p:txBody>
          <a:bodyPr wrap="none">
            <a:spAutoFit/>
          </a:bodyPr>
          <a:lstStyle/>
          <a:p>
            <a:pPr algn="ctr"/>
            <a:r>
              <a:rPr lang="en-US" sz="2800" b="1" dirty="0">
                <a:solidFill>
                  <a:schemeClr val="accent2">
                    <a:lumMod val="75000"/>
                  </a:schemeClr>
                </a:solidFill>
              </a:rPr>
              <a:t>0.4406</a:t>
            </a:r>
            <a:endParaRPr lang="en-US" sz="3200" b="1" dirty="0">
              <a:solidFill>
                <a:schemeClr val="accent2">
                  <a:lumMod val="75000"/>
                </a:schemeClr>
              </a:solidFill>
            </a:endParaRPr>
          </a:p>
        </p:txBody>
      </p:sp>
      <p:sp>
        <p:nvSpPr>
          <p:cNvPr id="29" name="Rectangle 28">
            <a:extLst>
              <a:ext uri="{FF2B5EF4-FFF2-40B4-BE49-F238E27FC236}">
                <a16:creationId xmlns:a16="http://schemas.microsoft.com/office/drawing/2014/main" id="{83684372-8EDD-45CA-A055-6257C64C7E49}"/>
              </a:ext>
            </a:extLst>
          </p:cNvPr>
          <p:cNvSpPr/>
          <p:nvPr/>
        </p:nvSpPr>
        <p:spPr>
          <a:xfrm>
            <a:off x="3180857" y="5003363"/>
            <a:ext cx="1786066" cy="523220"/>
          </a:xfrm>
          <a:prstGeom prst="rect">
            <a:avLst/>
          </a:prstGeom>
        </p:spPr>
        <p:txBody>
          <a:bodyPr wrap="none">
            <a:spAutoFit/>
          </a:bodyPr>
          <a:lstStyle/>
          <a:p>
            <a:pPr algn="ctr"/>
            <a:r>
              <a:rPr lang="en-US" sz="2800" b="1" dirty="0">
                <a:solidFill>
                  <a:schemeClr val="accent2">
                    <a:lumMod val="75000"/>
                  </a:schemeClr>
                </a:solidFill>
              </a:rPr>
              <a:t>$3,678.54</a:t>
            </a:r>
          </a:p>
        </p:txBody>
      </p:sp>
      <p:graphicFrame>
        <p:nvGraphicFramePr>
          <p:cNvPr id="30" name="Table 6">
            <a:extLst>
              <a:ext uri="{FF2B5EF4-FFF2-40B4-BE49-F238E27FC236}">
                <a16:creationId xmlns:a16="http://schemas.microsoft.com/office/drawing/2014/main" id="{24F2C223-1924-4348-BAFE-4BB1BDA2597E}"/>
              </a:ext>
            </a:extLst>
          </p:cNvPr>
          <p:cNvGraphicFramePr>
            <a:graphicFrameLocks noGrp="1"/>
          </p:cNvGraphicFramePr>
          <p:nvPr>
            <p:extLst>
              <p:ext uri="{D42A27DB-BD31-4B8C-83A1-F6EECF244321}">
                <p14:modId xmlns:p14="http://schemas.microsoft.com/office/powerpoint/2010/main" val="1161266256"/>
              </p:ext>
            </p:extLst>
          </p:nvPr>
        </p:nvGraphicFramePr>
        <p:xfrm>
          <a:off x="324220" y="2527218"/>
          <a:ext cx="7394741" cy="822960"/>
        </p:xfrm>
        <a:graphic>
          <a:graphicData uri="http://schemas.openxmlformats.org/drawingml/2006/table">
            <a:tbl>
              <a:tblPr firstRow="1" bandRow="1">
                <a:tableStyleId>{5C22544A-7EE6-4342-B048-85BDC9FD1C3A}</a:tableStyleId>
              </a:tblPr>
              <a:tblGrid>
                <a:gridCol w="2573359">
                  <a:extLst>
                    <a:ext uri="{9D8B030D-6E8A-4147-A177-3AD203B41FA5}">
                      <a16:colId xmlns:a16="http://schemas.microsoft.com/office/drawing/2014/main" val="173204664"/>
                    </a:ext>
                  </a:extLst>
                </a:gridCol>
                <a:gridCol w="2375065">
                  <a:extLst>
                    <a:ext uri="{9D8B030D-6E8A-4147-A177-3AD203B41FA5}">
                      <a16:colId xmlns:a16="http://schemas.microsoft.com/office/drawing/2014/main" val="1031178727"/>
                    </a:ext>
                  </a:extLst>
                </a:gridCol>
                <a:gridCol w="2446317">
                  <a:extLst>
                    <a:ext uri="{9D8B030D-6E8A-4147-A177-3AD203B41FA5}">
                      <a16:colId xmlns:a16="http://schemas.microsoft.com/office/drawing/2014/main" val="3428225439"/>
                    </a:ext>
                  </a:extLst>
                </a:gridCol>
              </a:tblGrid>
              <a:tr h="370840">
                <a:tc>
                  <a:txBody>
                    <a:bodyPr/>
                    <a:lstStyle/>
                    <a:p>
                      <a:pPr algn="ctr"/>
                      <a:r>
                        <a:rPr lang="en-US" sz="1600" b="0" dirty="0"/>
                        <a:t>Service credit available to purchase</a:t>
                      </a:r>
                    </a:p>
                  </a:txBody>
                  <a:tcPr>
                    <a:solidFill>
                      <a:schemeClr val="bg1">
                        <a:lumMod val="50000"/>
                      </a:schemeClr>
                    </a:solidFill>
                  </a:tcPr>
                </a:tc>
                <a:tc>
                  <a:txBody>
                    <a:bodyPr/>
                    <a:lstStyle/>
                    <a:p>
                      <a:pPr algn="ctr"/>
                      <a:r>
                        <a:rPr lang="en-US" sz="1600" b="0" dirty="0"/>
                        <a:t>What your Cash Balance Program  account covers</a:t>
                      </a:r>
                    </a:p>
                  </a:txBody>
                  <a:tcPr>
                    <a:solidFill>
                      <a:schemeClr val="bg1">
                        <a:lumMod val="50000"/>
                      </a:schemeClr>
                    </a:solidFill>
                  </a:tcPr>
                </a:tc>
                <a:tc>
                  <a:txBody>
                    <a:bodyPr/>
                    <a:lstStyle/>
                    <a:p>
                      <a:pPr algn="ctr"/>
                      <a:r>
                        <a:rPr lang="en-US" sz="1600" b="0" dirty="0"/>
                        <a:t>What’s available left to purchase</a:t>
                      </a:r>
                    </a:p>
                  </a:txBody>
                  <a:tcPr>
                    <a:solidFill>
                      <a:srgbClr val="7E3C1B"/>
                    </a:solidFill>
                  </a:tcPr>
                </a:tc>
                <a:extLst>
                  <a:ext uri="{0D108BD9-81ED-4DB2-BD59-A6C34878D82A}">
                    <a16:rowId xmlns:a16="http://schemas.microsoft.com/office/drawing/2014/main" val="1953837666"/>
                  </a:ext>
                </a:extLst>
              </a:tr>
            </a:tbl>
          </a:graphicData>
        </a:graphic>
      </p:graphicFrame>
      <p:sp>
        <p:nvSpPr>
          <p:cNvPr id="31" name="Minus Sign 30">
            <a:extLst>
              <a:ext uri="{FF2B5EF4-FFF2-40B4-BE49-F238E27FC236}">
                <a16:creationId xmlns:a16="http://schemas.microsoft.com/office/drawing/2014/main" id="{52E8694E-7B60-44B9-BCE4-17518A05E144}"/>
              </a:ext>
            </a:extLst>
          </p:cNvPr>
          <p:cNvSpPr/>
          <p:nvPr/>
        </p:nvSpPr>
        <p:spPr>
          <a:xfrm>
            <a:off x="2629435" y="3502168"/>
            <a:ext cx="454213" cy="523220"/>
          </a:xfrm>
          <a:prstGeom prst="mathMinu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Minus Sign 31">
            <a:extLst>
              <a:ext uri="{FF2B5EF4-FFF2-40B4-BE49-F238E27FC236}">
                <a16:creationId xmlns:a16="http://schemas.microsoft.com/office/drawing/2014/main" id="{8DF60EF0-56B3-40D8-9B58-D7060B03441B}"/>
              </a:ext>
            </a:extLst>
          </p:cNvPr>
          <p:cNvSpPr/>
          <p:nvPr/>
        </p:nvSpPr>
        <p:spPr>
          <a:xfrm>
            <a:off x="2625906" y="5027616"/>
            <a:ext cx="454213" cy="523220"/>
          </a:xfrm>
          <a:prstGeom prst="mathMinu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5A2BAE9-DB90-4429-A413-CD500893F90A}"/>
              </a:ext>
            </a:extLst>
          </p:cNvPr>
          <p:cNvSpPr/>
          <p:nvPr/>
        </p:nvSpPr>
        <p:spPr>
          <a:xfrm>
            <a:off x="5517405" y="5008327"/>
            <a:ext cx="1986441" cy="523220"/>
          </a:xfrm>
          <a:prstGeom prst="rect">
            <a:avLst/>
          </a:prstGeom>
        </p:spPr>
        <p:txBody>
          <a:bodyPr wrap="none">
            <a:spAutoFit/>
          </a:bodyPr>
          <a:lstStyle/>
          <a:p>
            <a:pPr lvl="0">
              <a:defRPr/>
            </a:pPr>
            <a:r>
              <a:rPr lang="en-US" sz="2800" b="1" dirty="0">
                <a:solidFill>
                  <a:srgbClr val="7E3C1B"/>
                </a:solidFill>
                <a:latin typeface="Arial" panose="020B0604020202020204" pitchFamily="34" charset="0"/>
                <a:cs typeface="Arial" panose="020B0604020202020204" pitchFamily="34" charset="0"/>
              </a:rPr>
              <a:t>$14,181.46</a:t>
            </a:r>
          </a:p>
        </p:txBody>
      </p:sp>
      <p:sp>
        <p:nvSpPr>
          <p:cNvPr id="34" name="Rectangle 33">
            <a:extLst>
              <a:ext uri="{FF2B5EF4-FFF2-40B4-BE49-F238E27FC236}">
                <a16:creationId xmlns:a16="http://schemas.microsoft.com/office/drawing/2014/main" id="{C72F8B69-D828-42FB-B63B-8F174240152A}"/>
              </a:ext>
            </a:extLst>
          </p:cNvPr>
          <p:cNvSpPr/>
          <p:nvPr/>
        </p:nvSpPr>
        <p:spPr>
          <a:xfrm>
            <a:off x="5903179" y="3472188"/>
            <a:ext cx="1285929" cy="523220"/>
          </a:xfrm>
          <a:prstGeom prst="rect">
            <a:avLst/>
          </a:prstGeom>
        </p:spPr>
        <p:txBody>
          <a:bodyPr wrap="none">
            <a:spAutoFit/>
          </a:bodyPr>
          <a:lstStyle/>
          <a:p>
            <a:pPr lvl="0">
              <a:defRPr/>
            </a:pPr>
            <a:r>
              <a:rPr lang="en-US" sz="2800" b="1" dirty="0">
                <a:solidFill>
                  <a:srgbClr val="7E3C1B"/>
                </a:solidFill>
                <a:latin typeface="Arial" panose="020B0604020202020204" pitchFamily="34" charset="0"/>
                <a:cs typeface="Arial" panose="020B0604020202020204" pitchFamily="34" charset="0"/>
              </a:rPr>
              <a:t>1.4594</a:t>
            </a:r>
          </a:p>
        </p:txBody>
      </p:sp>
      <p:sp>
        <p:nvSpPr>
          <p:cNvPr id="35" name="Rectangle: Folded Corner 34">
            <a:extLst>
              <a:ext uri="{FF2B5EF4-FFF2-40B4-BE49-F238E27FC236}">
                <a16:creationId xmlns:a16="http://schemas.microsoft.com/office/drawing/2014/main" id="{4E115987-499E-40D1-B18D-C20376163E60}"/>
              </a:ext>
            </a:extLst>
          </p:cNvPr>
          <p:cNvSpPr/>
          <p:nvPr/>
        </p:nvSpPr>
        <p:spPr>
          <a:xfrm>
            <a:off x="5343601" y="5600669"/>
            <a:ext cx="2323295" cy="853461"/>
          </a:xfrm>
          <a:prstGeom prst="foldedCorner">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Out-of-pocket cost</a:t>
            </a:r>
          </a:p>
        </p:txBody>
      </p:sp>
      <p:sp>
        <p:nvSpPr>
          <p:cNvPr id="36" name="Rectangle 35">
            <a:extLst>
              <a:ext uri="{FF2B5EF4-FFF2-40B4-BE49-F238E27FC236}">
                <a16:creationId xmlns:a16="http://schemas.microsoft.com/office/drawing/2014/main" id="{B6B53177-F6C3-47BC-A4A3-71F9EACCE0E7}"/>
              </a:ext>
            </a:extLst>
          </p:cNvPr>
          <p:cNvSpPr/>
          <p:nvPr/>
        </p:nvSpPr>
        <p:spPr>
          <a:xfrm>
            <a:off x="2769331" y="4170830"/>
            <a:ext cx="2520929" cy="307777"/>
          </a:xfrm>
          <a:prstGeom prst="rect">
            <a:avLst/>
          </a:prstGeom>
        </p:spPr>
        <p:txBody>
          <a:bodyPr wrap="square">
            <a:spAutoFit/>
          </a:bodyPr>
          <a:lstStyle/>
          <a:p>
            <a:pPr algn="ctr"/>
            <a:r>
              <a:rPr lang="en-US" sz="1400" b="1" dirty="0"/>
              <a:t>Prorated service credit</a:t>
            </a:r>
          </a:p>
        </p:txBody>
      </p:sp>
      <p:cxnSp>
        <p:nvCxnSpPr>
          <p:cNvPr id="37" name="Straight Connector 36">
            <a:extLst>
              <a:ext uri="{FF2B5EF4-FFF2-40B4-BE49-F238E27FC236}">
                <a16:creationId xmlns:a16="http://schemas.microsoft.com/office/drawing/2014/main" id="{61083D66-FE50-4A1F-96BB-861DDF51DAA5}"/>
              </a:ext>
            </a:extLst>
          </p:cNvPr>
          <p:cNvCxnSpPr>
            <a:cxnSpLocks/>
          </p:cNvCxnSpPr>
          <p:nvPr/>
        </p:nvCxnSpPr>
        <p:spPr>
          <a:xfrm>
            <a:off x="7150328" y="3733798"/>
            <a:ext cx="1776585" cy="863219"/>
          </a:xfrm>
          <a:prstGeom prst="line">
            <a:avLst/>
          </a:prstGeom>
          <a:ln/>
        </p:spPr>
        <p:style>
          <a:lnRef idx="1">
            <a:schemeClr val="dk1"/>
          </a:lnRef>
          <a:fillRef idx="0">
            <a:schemeClr val="dk1"/>
          </a:fillRef>
          <a:effectRef idx="0">
            <a:schemeClr val="dk1"/>
          </a:effectRef>
          <a:fontRef idx="minor">
            <a:schemeClr val="tx1"/>
          </a:fontRef>
        </p:style>
      </p:cxnSp>
      <p:sp>
        <p:nvSpPr>
          <p:cNvPr id="11" name="Equals 10">
            <a:extLst>
              <a:ext uri="{FF2B5EF4-FFF2-40B4-BE49-F238E27FC236}">
                <a16:creationId xmlns:a16="http://schemas.microsoft.com/office/drawing/2014/main" id="{E408C51D-CDA4-4B84-ACC0-C669BF37B209}"/>
              </a:ext>
            </a:extLst>
          </p:cNvPr>
          <p:cNvSpPr/>
          <p:nvPr/>
        </p:nvSpPr>
        <p:spPr>
          <a:xfrm>
            <a:off x="5069711" y="3561774"/>
            <a:ext cx="496437" cy="369211"/>
          </a:xfrm>
          <a:prstGeom prst="mathEqual">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Equals 37">
            <a:extLst>
              <a:ext uri="{FF2B5EF4-FFF2-40B4-BE49-F238E27FC236}">
                <a16:creationId xmlns:a16="http://schemas.microsoft.com/office/drawing/2014/main" id="{40C9D4FD-5427-4FEC-BDB4-D2E64E1F2595}"/>
              </a:ext>
            </a:extLst>
          </p:cNvPr>
          <p:cNvSpPr/>
          <p:nvPr/>
        </p:nvSpPr>
        <p:spPr>
          <a:xfrm>
            <a:off x="5012861" y="5094375"/>
            <a:ext cx="496437" cy="369211"/>
          </a:xfrm>
          <a:prstGeom prst="mathEqual">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5" name="Picture 24">
            <a:extLst>
              <a:ext uri="{FF2B5EF4-FFF2-40B4-BE49-F238E27FC236}">
                <a16:creationId xmlns:a16="http://schemas.microsoft.com/office/drawing/2014/main" id="{035C5136-FEE1-4B06-BC42-6902DE8CFE7F}"/>
              </a:ext>
            </a:extLst>
          </p:cNvPr>
          <p:cNvPicPr>
            <a:picLocks noChangeAspect="1"/>
          </p:cNvPicPr>
          <p:nvPr/>
        </p:nvPicPr>
        <p:blipFill rotWithShape="1">
          <a:blip r:embed="rId5"/>
          <a:srcRect l="11547" r="11331"/>
          <a:stretch/>
        </p:blipFill>
        <p:spPr>
          <a:xfrm>
            <a:off x="10001569" y="237008"/>
            <a:ext cx="1902528" cy="1645920"/>
          </a:xfrm>
          <a:prstGeom prst="rect">
            <a:avLst/>
          </a:prstGeom>
          <a:ln w="149225" cap="rnd">
            <a:solidFill>
              <a:srgbClr val="A04E22">
                <a:alpha val="82000"/>
              </a:srgbClr>
            </a:solidFill>
          </a:ln>
          <a:effectLst>
            <a:softEdge rad="76200"/>
          </a:effectLst>
        </p:spPr>
      </p:pic>
      <p:sp>
        <p:nvSpPr>
          <p:cNvPr id="43" name="Rectangle 42">
            <a:extLst>
              <a:ext uri="{FF2B5EF4-FFF2-40B4-BE49-F238E27FC236}">
                <a16:creationId xmlns:a16="http://schemas.microsoft.com/office/drawing/2014/main" id="{0A653DCF-EF46-4F33-941F-D9054F7084E0}"/>
              </a:ext>
            </a:extLst>
          </p:cNvPr>
          <p:cNvSpPr/>
          <p:nvPr/>
        </p:nvSpPr>
        <p:spPr>
          <a:xfrm>
            <a:off x="6794481" y="1424525"/>
            <a:ext cx="1907896" cy="523221"/>
          </a:xfrm>
          <a:prstGeom prst="rect">
            <a:avLst/>
          </a:prstGeom>
        </p:spPr>
        <p:txBody>
          <a:bodyPr wrap="none">
            <a:spAutoFit/>
          </a:bodyPr>
          <a:lstStyle/>
          <a:p>
            <a:pPr algn="ctr"/>
            <a:r>
              <a:rPr lang="en-US" sz="2800" b="1" dirty="0"/>
              <a:t>2015-2018</a:t>
            </a:r>
          </a:p>
        </p:txBody>
      </p:sp>
      <p:grpSp>
        <p:nvGrpSpPr>
          <p:cNvPr id="44" name="Group 43">
            <a:extLst>
              <a:ext uri="{FF2B5EF4-FFF2-40B4-BE49-F238E27FC236}">
                <a16:creationId xmlns:a16="http://schemas.microsoft.com/office/drawing/2014/main" id="{01B861AF-01A7-4417-83AE-3DA0A28BBC4C}"/>
              </a:ext>
            </a:extLst>
          </p:cNvPr>
          <p:cNvGrpSpPr/>
          <p:nvPr/>
        </p:nvGrpSpPr>
        <p:grpSpPr>
          <a:xfrm>
            <a:off x="3002623" y="1097593"/>
            <a:ext cx="6186755" cy="1186644"/>
            <a:chOff x="2742251" y="1097593"/>
            <a:chExt cx="6186755" cy="1186644"/>
          </a:xfrm>
        </p:grpSpPr>
        <p:sp>
          <p:nvSpPr>
            <p:cNvPr id="45" name="Rectangle 44">
              <a:extLst>
                <a:ext uri="{FF2B5EF4-FFF2-40B4-BE49-F238E27FC236}">
                  <a16:creationId xmlns:a16="http://schemas.microsoft.com/office/drawing/2014/main" id="{447133B3-1A4B-4198-8814-C38CDF184FC5}"/>
                </a:ext>
              </a:extLst>
            </p:cNvPr>
            <p:cNvSpPr/>
            <p:nvPr/>
          </p:nvSpPr>
          <p:spPr>
            <a:xfrm>
              <a:off x="2742251" y="1097593"/>
              <a:ext cx="3088871" cy="1155189"/>
            </a:xfrm>
            <a:prstGeom prst="rect">
              <a:avLst/>
            </a:prstGeom>
            <a:solidFill>
              <a:srgbClr val="DDCBC2"/>
            </a:solidFill>
          </p:spPr>
          <p:txBody>
            <a:bodyPr wrap="square" anchor="ctr">
              <a:noAutofit/>
            </a:bodyPr>
            <a:lstStyle/>
            <a:p>
              <a:pPr algn="ctr"/>
              <a:r>
                <a:rPr lang="en-US" sz="2000" b="1" dirty="0"/>
                <a:t>School years under Cash Balance Benefit Program</a:t>
              </a:r>
              <a:endParaRPr lang="en-US" sz="2800" b="1" dirty="0"/>
            </a:p>
          </p:txBody>
        </p:sp>
        <p:sp>
          <p:nvSpPr>
            <p:cNvPr id="46" name="Rectangle 45">
              <a:extLst>
                <a:ext uri="{FF2B5EF4-FFF2-40B4-BE49-F238E27FC236}">
                  <a16:creationId xmlns:a16="http://schemas.microsoft.com/office/drawing/2014/main" id="{BF3AD28E-C1B5-4665-AB2D-D87688BCB3BE}"/>
                </a:ext>
              </a:extLst>
            </p:cNvPr>
            <p:cNvSpPr/>
            <p:nvPr/>
          </p:nvSpPr>
          <p:spPr>
            <a:xfrm>
              <a:off x="7303327" y="1420949"/>
              <a:ext cx="184730" cy="523220"/>
            </a:xfrm>
            <a:prstGeom prst="rect">
              <a:avLst/>
            </a:prstGeom>
          </p:spPr>
          <p:txBody>
            <a:bodyPr wrap="none">
              <a:spAutoFit/>
            </a:bodyPr>
            <a:lstStyle/>
            <a:p>
              <a:pPr algn="ctr"/>
              <a:endParaRPr lang="en-US" sz="2800" b="1" dirty="0"/>
            </a:p>
          </p:txBody>
        </p:sp>
        <p:sp>
          <p:nvSpPr>
            <p:cNvPr id="47" name="Rectangle 46">
              <a:extLst>
                <a:ext uri="{FF2B5EF4-FFF2-40B4-BE49-F238E27FC236}">
                  <a16:creationId xmlns:a16="http://schemas.microsoft.com/office/drawing/2014/main" id="{7CCC1140-60D3-42C1-ACC9-DA694F1BDDE6}"/>
                </a:ext>
              </a:extLst>
            </p:cNvPr>
            <p:cNvSpPr/>
            <p:nvPr/>
          </p:nvSpPr>
          <p:spPr>
            <a:xfrm>
              <a:off x="2742251" y="1097593"/>
              <a:ext cx="6186755" cy="118664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80737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28335C-354E-430A-A526-822AEE6A2996}"/>
              </a:ext>
            </a:extLst>
          </p:cNvPr>
          <p:cNvSpPr/>
          <p:nvPr/>
        </p:nvSpPr>
        <p:spPr>
          <a:xfrm>
            <a:off x="6491638" y="2709107"/>
            <a:ext cx="1819589" cy="3770263"/>
          </a:xfrm>
          <a:prstGeom prst="rect">
            <a:avLst/>
          </a:prstGeom>
        </p:spPr>
        <p:txBody>
          <a:bodyPr wrap="square">
            <a:spAutoFit/>
          </a:bodyPr>
          <a:lstStyle/>
          <a:p>
            <a:r>
              <a:rPr lang="en-US" sz="23900" dirty="0">
                <a:ln w="0"/>
                <a:solidFill>
                  <a:prstClr val="black">
                    <a:alpha val="25000"/>
                  </a:prstClr>
                </a:solidFill>
                <a:effectLst>
                  <a:outerShdw blurRad="38100" dist="19050" dir="2700000" algn="tl" rotWithShape="0">
                    <a:prstClr val="black">
                      <a:alpha val="40000"/>
                    </a:prstClr>
                  </a:outerShdw>
                </a:effectLst>
              </a:rPr>
              <a:t>3</a:t>
            </a:r>
            <a:endParaRPr lang="en-US" dirty="0"/>
          </a:p>
        </p:txBody>
      </p:sp>
      <p:sp>
        <p:nvSpPr>
          <p:cNvPr id="2" name="Rectangle 1">
            <a:extLst>
              <a:ext uri="{FF2B5EF4-FFF2-40B4-BE49-F238E27FC236}">
                <a16:creationId xmlns:a16="http://schemas.microsoft.com/office/drawing/2014/main" id="{E18E7DBB-2287-4683-867E-654E81A90E6B}"/>
              </a:ext>
            </a:extLst>
          </p:cNvPr>
          <p:cNvSpPr/>
          <p:nvPr/>
        </p:nvSpPr>
        <p:spPr>
          <a:xfrm>
            <a:off x="655489" y="2709107"/>
            <a:ext cx="2566772" cy="3770263"/>
          </a:xfrm>
          <a:prstGeom prst="rect">
            <a:avLst/>
          </a:prstGeom>
          <a:noFill/>
        </p:spPr>
        <p:txBody>
          <a:bodyPr wrap="square" lIns="91440" tIns="45720" rIns="91440" bIns="45720">
            <a:spAutoFit/>
          </a:bodyPr>
          <a:lstStyle/>
          <a:p>
            <a:pPr algn="ctr"/>
            <a:r>
              <a:rPr lang="en-US" sz="23900" dirty="0">
                <a:ln w="0"/>
                <a:solidFill>
                  <a:schemeClr val="tx1">
                    <a:alpha val="25000"/>
                  </a:schemeClr>
                </a:solidFill>
                <a:effectLst>
                  <a:outerShdw blurRad="38100" dist="19050" dir="2700000" algn="tl" rotWithShape="0">
                    <a:schemeClr val="dk1">
                      <a:alpha val="40000"/>
                    </a:schemeClr>
                  </a:outerShdw>
                </a:effectLst>
              </a:rPr>
              <a:t>1</a:t>
            </a:r>
            <a:endParaRPr lang="en-US" sz="5400" b="0" cap="none" spc="0" dirty="0">
              <a:ln w="0"/>
              <a:solidFill>
                <a:schemeClr val="tx1">
                  <a:alpha val="25000"/>
                </a:schemeClr>
              </a:solidFill>
              <a:effectLst>
                <a:outerShdw blurRad="38100" dist="19050" dir="2700000" algn="tl" rotWithShape="0">
                  <a:schemeClr val="dk1">
                    <a:alpha val="40000"/>
                  </a:schemeClr>
                </a:outerShdw>
              </a:effectLst>
            </a:endParaRPr>
          </a:p>
        </p:txBody>
      </p:sp>
      <p:sp>
        <p:nvSpPr>
          <p:cNvPr id="18" name="Rectangle 17">
            <a:extLst>
              <a:ext uri="{FF2B5EF4-FFF2-40B4-BE49-F238E27FC236}">
                <a16:creationId xmlns:a16="http://schemas.microsoft.com/office/drawing/2014/main" id="{FFEFEB99-48F6-402A-81EA-B70DA2DAAA70}"/>
              </a:ext>
            </a:extLst>
          </p:cNvPr>
          <p:cNvSpPr/>
          <p:nvPr/>
        </p:nvSpPr>
        <p:spPr>
          <a:xfrm>
            <a:off x="3544133" y="2709107"/>
            <a:ext cx="2566772" cy="3770263"/>
          </a:xfrm>
          <a:prstGeom prst="rect">
            <a:avLst/>
          </a:prstGeom>
          <a:noFill/>
        </p:spPr>
        <p:txBody>
          <a:bodyPr wrap="square" lIns="91440" tIns="45720" rIns="91440" bIns="45720">
            <a:spAutoFit/>
          </a:bodyPr>
          <a:lstStyle/>
          <a:p>
            <a:pPr algn="ctr"/>
            <a:r>
              <a:rPr lang="en-US" sz="23900" dirty="0">
                <a:ln w="0"/>
                <a:solidFill>
                  <a:schemeClr val="tx1">
                    <a:alpha val="25000"/>
                  </a:schemeClr>
                </a:solidFill>
                <a:effectLst>
                  <a:outerShdw blurRad="38100" dist="19050" dir="2700000" algn="tl" rotWithShape="0">
                    <a:schemeClr val="dk1">
                      <a:alpha val="40000"/>
                    </a:schemeClr>
                  </a:outerShdw>
                </a:effectLst>
              </a:rPr>
              <a:t>2</a:t>
            </a:r>
            <a:endParaRPr lang="en-US" sz="5400" b="0" cap="none" spc="0" dirty="0">
              <a:ln w="0"/>
              <a:solidFill>
                <a:schemeClr val="tx1">
                  <a:alpha val="25000"/>
                </a:schemeClr>
              </a:solidFill>
              <a:effectLst>
                <a:outerShdw blurRad="38100" dist="19050" dir="2700000" algn="tl" rotWithShape="0">
                  <a:schemeClr val="dk1">
                    <a:alpha val="40000"/>
                  </a:schemeClr>
                </a:outerShdw>
              </a:effectLst>
            </a:endParaRPr>
          </a:p>
        </p:txBody>
      </p:sp>
      <p:sp>
        <p:nvSpPr>
          <p:cNvPr id="26" name="Rectangle 25">
            <a:extLst>
              <a:ext uri="{FF2B5EF4-FFF2-40B4-BE49-F238E27FC236}">
                <a16:creationId xmlns:a16="http://schemas.microsoft.com/office/drawing/2014/main" id="{22C59DCD-ABAD-B141-82CE-A3FD5CE6AE1B}"/>
              </a:ext>
              <a:ext uri="{C183D7F6-B498-43B3-948B-1728B52AA6E4}">
                <adec:decorative xmlns:adec="http://schemas.microsoft.com/office/drawing/2017/decorative" val="1"/>
              </a:ext>
            </a:extLst>
          </p:cNvPr>
          <p:cNvSpPr/>
          <p:nvPr/>
        </p:nvSpPr>
        <p:spPr>
          <a:xfrm>
            <a:off x="2625541" y="1007785"/>
            <a:ext cx="6940919" cy="928591"/>
          </a:xfrm>
          <a:prstGeom prst="rect">
            <a:avLst/>
          </a:prstGeom>
          <a:noFill/>
          <a:ln w="38100">
            <a:solidFill>
              <a:schemeClr val="bg1"/>
            </a:solidFill>
          </a:ln>
          <a:effectLst>
            <a:outerShdw blurRad="76200" dist="12700" dir="378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alibri" panose="020F0502020204030204"/>
              </a:rPr>
              <a:t>Jack has four payment options</a:t>
            </a:r>
            <a:endParaRPr kumimoji="0" lang="en-US" sz="2800" b="0" i="0" u="none" strike="noStrike" kern="1200" cap="none" spc="0" normalizeH="0" baseline="0" noProof="0" dirty="0">
              <a:ln>
                <a:noFill/>
              </a:ln>
              <a:solidFill>
                <a:prstClr val="white"/>
              </a:solidFill>
              <a:effectLst/>
              <a:uLnTx/>
              <a:uFillTx/>
              <a:latin typeface="Calibri" panose="020F0502020204030204"/>
            </a:endParaRPr>
          </a:p>
        </p:txBody>
      </p:sp>
      <p:sp>
        <p:nvSpPr>
          <p:cNvPr id="27" name="Rectangle 26">
            <a:extLst>
              <a:ext uri="{FF2B5EF4-FFF2-40B4-BE49-F238E27FC236}">
                <a16:creationId xmlns:a16="http://schemas.microsoft.com/office/drawing/2014/main" id="{068906E1-2634-BE4D-8C1D-D93B38315BD1}"/>
              </a:ext>
              <a:ext uri="{C183D7F6-B498-43B3-948B-1728B52AA6E4}">
                <adec:decorative xmlns:adec="http://schemas.microsoft.com/office/drawing/2017/decorative" val="1"/>
              </a:ext>
            </a:extLst>
          </p:cNvPr>
          <p:cNvSpPr/>
          <p:nvPr/>
        </p:nvSpPr>
        <p:spPr>
          <a:xfrm>
            <a:off x="655489" y="2764945"/>
            <a:ext cx="2566772" cy="3239710"/>
          </a:xfrm>
          <a:prstGeom prst="rect">
            <a:avLst/>
          </a:prstGeom>
          <a:noFill/>
          <a:ln w="38100">
            <a:solidFill>
              <a:schemeClr val="bg1"/>
            </a:solidFill>
          </a:ln>
          <a:effectLst>
            <a:outerShdw blurRad="76200" dist="12700" dir="378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rPr>
              <a:t>Pay</a:t>
            </a:r>
            <a:r>
              <a:rPr kumimoji="0" lang="en-US" sz="3200" b="0" i="0" u="none" strike="noStrike" kern="1200" cap="none" spc="0" normalizeH="0" noProof="0" dirty="0">
                <a:ln>
                  <a:noFill/>
                </a:ln>
                <a:solidFill>
                  <a:prstClr val="white"/>
                </a:solidFill>
                <a:effectLst/>
                <a:uLnTx/>
                <a:uFillTx/>
                <a:latin typeface="Calibri" panose="020F0502020204030204"/>
              </a:rPr>
              <a:t> cash</a:t>
            </a:r>
          </a:p>
        </p:txBody>
      </p:sp>
      <p:sp>
        <p:nvSpPr>
          <p:cNvPr id="28" name="Rectangle: Rounded Corners 5">
            <a:extLst>
              <a:ext uri="{FF2B5EF4-FFF2-40B4-BE49-F238E27FC236}">
                <a16:creationId xmlns:a16="http://schemas.microsoft.com/office/drawing/2014/main" id="{B4D4C28E-AB59-1F41-A067-AA480256FD3E}"/>
              </a:ext>
            </a:extLst>
          </p:cNvPr>
          <p:cNvSpPr/>
          <p:nvPr/>
        </p:nvSpPr>
        <p:spPr>
          <a:xfrm>
            <a:off x="592628" y="1683834"/>
            <a:ext cx="2680604" cy="3548089"/>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30" name="Isosceles Triangle 7">
            <a:extLst>
              <a:ext uri="{FF2B5EF4-FFF2-40B4-BE49-F238E27FC236}">
                <a16:creationId xmlns:a16="http://schemas.microsoft.com/office/drawing/2014/main" id="{10ECAFD5-7020-B849-93BC-ABCD4436D1C0}"/>
              </a:ext>
            </a:extLst>
          </p:cNvPr>
          <p:cNvSpPr/>
          <p:nvPr/>
        </p:nvSpPr>
        <p:spPr>
          <a:xfrm rot="10800000">
            <a:off x="4698685" y="2168287"/>
            <a:ext cx="257668" cy="304608"/>
          </a:xfrm>
          <a:prstGeom prst="triangl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7">
            <a:extLst>
              <a:ext uri="{FF2B5EF4-FFF2-40B4-BE49-F238E27FC236}">
                <a16:creationId xmlns:a16="http://schemas.microsoft.com/office/drawing/2014/main" id="{B057880E-F3AC-4E89-8B85-AF5C80E544D7}"/>
              </a:ext>
            </a:extLst>
          </p:cNvPr>
          <p:cNvSpPr/>
          <p:nvPr/>
        </p:nvSpPr>
        <p:spPr>
          <a:xfrm rot="10800000">
            <a:off x="7588065" y="2176693"/>
            <a:ext cx="257668" cy="304608"/>
          </a:xfrm>
          <a:prstGeom prst="triangl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6A54654-DFDE-4527-ADB6-86A854D017C3}"/>
              </a:ext>
              <a:ext uri="{C183D7F6-B498-43B3-948B-1728B52AA6E4}">
                <adec:decorative xmlns:adec="http://schemas.microsoft.com/office/drawing/2017/decorative" val="1"/>
              </a:ext>
            </a:extLst>
          </p:cNvPr>
          <p:cNvSpPr/>
          <p:nvPr/>
        </p:nvSpPr>
        <p:spPr>
          <a:xfrm>
            <a:off x="3544133" y="2764945"/>
            <a:ext cx="2566772" cy="3239710"/>
          </a:xfrm>
          <a:prstGeom prst="rect">
            <a:avLst/>
          </a:prstGeom>
          <a:noFill/>
          <a:ln w="38100">
            <a:solidFill>
              <a:schemeClr val="bg1"/>
            </a:solidFill>
          </a:ln>
          <a:effectLst>
            <a:outerShdw blurRad="76200" dist="12700" dir="378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aseline="0" dirty="0">
                <a:solidFill>
                  <a:prstClr val="white"/>
                </a:solidFill>
                <a:latin typeface="Calibri" panose="020F0502020204030204"/>
              </a:rPr>
              <a:t>Rollover from a qualifying</a:t>
            </a:r>
            <a:r>
              <a:rPr lang="en-US" sz="3200" dirty="0">
                <a:solidFill>
                  <a:prstClr val="white"/>
                </a:solidFill>
                <a:latin typeface="Calibri" panose="020F0502020204030204"/>
              </a:rPr>
              <a:t> account</a:t>
            </a:r>
          </a:p>
        </p:txBody>
      </p:sp>
      <p:sp>
        <p:nvSpPr>
          <p:cNvPr id="14" name="Rectangle 13">
            <a:extLst>
              <a:ext uri="{FF2B5EF4-FFF2-40B4-BE49-F238E27FC236}">
                <a16:creationId xmlns:a16="http://schemas.microsoft.com/office/drawing/2014/main" id="{9F80B054-31DD-44AA-AA11-F06E1892BAD1}"/>
              </a:ext>
              <a:ext uri="{C183D7F6-B498-43B3-948B-1728B52AA6E4}">
                <adec:decorative xmlns:adec="http://schemas.microsoft.com/office/drawing/2017/decorative" val="1"/>
              </a:ext>
            </a:extLst>
          </p:cNvPr>
          <p:cNvSpPr/>
          <p:nvPr/>
        </p:nvSpPr>
        <p:spPr>
          <a:xfrm>
            <a:off x="6433513" y="2764944"/>
            <a:ext cx="2566772" cy="3239711"/>
          </a:xfrm>
          <a:prstGeom prst="rect">
            <a:avLst/>
          </a:prstGeom>
          <a:noFill/>
          <a:ln w="38100">
            <a:solidFill>
              <a:schemeClr val="bg1"/>
            </a:solidFill>
          </a:ln>
          <a:effectLst>
            <a:outerShdw blurRad="76200" dist="12700" dir="378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alibri" panose="020F0502020204030204"/>
              </a:rPr>
              <a:t>Pre-tax payroll deduction</a:t>
            </a:r>
            <a:endParaRPr lang="en-US" sz="2400" dirty="0">
              <a:solidFill>
                <a:prstClr val="white"/>
              </a:solidFill>
              <a:latin typeface="Calibri" panose="020F0502020204030204"/>
            </a:endParaRPr>
          </a:p>
        </p:txBody>
      </p:sp>
      <p:sp>
        <p:nvSpPr>
          <p:cNvPr id="16" name="Isosceles Triangle 7">
            <a:extLst>
              <a:ext uri="{FF2B5EF4-FFF2-40B4-BE49-F238E27FC236}">
                <a16:creationId xmlns:a16="http://schemas.microsoft.com/office/drawing/2014/main" id="{5F81289B-FEC4-4213-897F-66AA855787E9}"/>
              </a:ext>
            </a:extLst>
          </p:cNvPr>
          <p:cNvSpPr/>
          <p:nvPr/>
        </p:nvSpPr>
        <p:spPr>
          <a:xfrm rot="10800000">
            <a:off x="1810042" y="2173767"/>
            <a:ext cx="257668" cy="304608"/>
          </a:xfrm>
          <a:prstGeom prst="triangl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64D1AF09-0F58-4100-A0B8-B850B70B0219}"/>
              </a:ext>
            </a:extLst>
          </p:cNvPr>
          <p:cNvPicPr>
            <a:picLocks noChangeAspect="1"/>
          </p:cNvPicPr>
          <p:nvPr/>
        </p:nvPicPr>
        <p:blipFill rotWithShape="1">
          <a:blip r:embed="rId4"/>
          <a:srcRect l="11547" r="11331"/>
          <a:stretch/>
        </p:blipFill>
        <p:spPr>
          <a:xfrm>
            <a:off x="10001569" y="237008"/>
            <a:ext cx="1902528" cy="1645920"/>
          </a:xfrm>
          <a:prstGeom prst="rect">
            <a:avLst/>
          </a:prstGeom>
          <a:ln w="149225" cap="rnd">
            <a:solidFill>
              <a:srgbClr val="A04E22">
                <a:alpha val="82000"/>
              </a:srgbClr>
            </a:solidFill>
          </a:ln>
          <a:effectLst>
            <a:softEdge rad="76200"/>
          </a:effectLst>
        </p:spPr>
      </p:pic>
      <p:sp>
        <p:nvSpPr>
          <p:cNvPr id="15" name="Rectangle 14">
            <a:extLst>
              <a:ext uri="{FF2B5EF4-FFF2-40B4-BE49-F238E27FC236}">
                <a16:creationId xmlns:a16="http://schemas.microsoft.com/office/drawing/2014/main" id="{766303A9-DEFB-4076-AE76-3ACBF7C87F33}"/>
              </a:ext>
            </a:extLst>
          </p:cNvPr>
          <p:cNvSpPr/>
          <p:nvPr/>
        </p:nvSpPr>
        <p:spPr>
          <a:xfrm>
            <a:off x="9269628" y="2692543"/>
            <a:ext cx="2566772" cy="3770263"/>
          </a:xfrm>
          <a:prstGeom prst="rect">
            <a:avLst/>
          </a:prstGeom>
          <a:noFill/>
        </p:spPr>
        <p:txBody>
          <a:bodyPr wrap="square" lIns="91440" tIns="45720" rIns="91440" bIns="45720">
            <a:spAutoFit/>
          </a:bodyPr>
          <a:lstStyle/>
          <a:p>
            <a:pPr algn="ctr"/>
            <a:r>
              <a:rPr lang="en-US" sz="23900" dirty="0">
                <a:ln w="0"/>
                <a:solidFill>
                  <a:schemeClr val="tx1">
                    <a:alpha val="25000"/>
                  </a:schemeClr>
                </a:solidFill>
                <a:effectLst>
                  <a:outerShdw blurRad="38100" dist="19050" dir="2700000" algn="tl" rotWithShape="0">
                    <a:schemeClr val="dk1">
                      <a:alpha val="40000"/>
                    </a:schemeClr>
                  </a:outerShdw>
                </a:effectLst>
              </a:rPr>
              <a:t>4</a:t>
            </a:r>
            <a:endParaRPr lang="en-US" sz="5400" b="0" cap="none" spc="0" dirty="0">
              <a:ln w="0"/>
              <a:solidFill>
                <a:schemeClr val="tx1">
                  <a:alpha val="25000"/>
                </a:schemeClr>
              </a:solidFill>
              <a:effectLst>
                <a:outerShdw blurRad="38100" dist="19050" dir="2700000" algn="tl" rotWithShape="0">
                  <a:schemeClr val="dk1">
                    <a:alpha val="40000"/>
                  </a:schemeClr>
                </a:outerShdw>
              </a:effectLst>
            </a:endParaRPr>
          </a:p>
        </p:txBody>
      </p:sp>
      <p:sp>
        <p:nvSpPr>
          <p:cNvPr id="17" name="Rectangle 16">
            <a:extLst>
              <a:ext uri="{FF2B5EF4-FFF2-40B4-BE49-F238E27FC236}">
                <a16:creationId xmlns:a16="http://schemas.microsoft.com/office/drawing/2014/main" id="{C51EC1DF-3D0F-464A-BBD8-4032C48805BA}"/>
              </a:ext>
              <a:ext uri="{C183D7F6-B498-43B3-948B-1728B52AA6E4}">
                <adec:decorative xmlns:adec="http://schemas.microsoft.com/office/drawing/2017/decorative" val="1"/>
              </a:ext>
            </a:extLst>
          </p:cNvPr>
          <p:cNvSpPr/>
          <p:nvPr/>
        </p:nvSpPr>
        <p:spPr>
          <a:xfrm>
            <a:off x="9269628" y="2764945"/>
            <a:ext cx="2566772" cy="3276594"/>
          </a:xfrm>
          <a:prstGeom prst="rect">
            <a:avLst/>
          </a:prstGeom>
          <a:noFill/>
          <a:ln w="38100">
            <a:solidFill>
              <a:schemeClr val="bg1"/>
            </a:solidFill>
          </a:ln>
          <a:effectLst>
            <a:outerShdw blurRad="76200" dist="12700" dir="378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rPr>
              <a:t>Do nothing</a:t>
            </a:r>
            <a:endParaRPr kumimoji="0" lang="en-US" sz="3200" b="0" i="0" u="none" strike="noStrike" kern="1200" cap="none" spc="0" normalizeH="0" noProof="0" dirty="0">
              <a:ln>
                <a:noFill/>
              </a:ln>
              <a:solidFill>
                <a:prstClr val="white"/>
              </a:solidFill>
              <a:effectLst/>
              <a:uLnTx/>
              <a:uFillTx/>
              <a:latin typeface="Calibri" panose="020F0502020204030204"/>
            </a:endParaRPr>
          </a:p>
        </p:txBody>
      </p:sp>
      <p:sp>
        <p:nvSpPr>
          <p:cNvPr id="20" name="Rectangle: Rounded Corners 5">
            <a:extLst>
              <a:ext uri="{FF2B5EF4-FFF2-40B4-BE49-F238E27FC236}">
                <a16:creationId xmlns:a16="http://schemas.microsoft.com/office/drawing/2014/main" id="{C5BB4E02-0D9B-492E-91AA-32BDEBD87644}"/>
              </a:ext>
            </a:extLst>
          </p:cNvPr>
          <p:cNvSpPr/>
          <p:nvPr/>
        </p:nvSpPr>
        <p:spPr>
          <a:xfrm>
            <a:off x="9206767" y="1683834"/>
            <a:ext cx="2680604" cy="3548089"/>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1" name="Isosceles Triangle 7">
            <a:extLst>
              <a:ext uri="{FF2B5EF4-FFF2-40B4-BE49-F238E27FC236}">
                <a16:creationId xmlns:a16="http://schemas.microsoft.com/office/drawing/2014/main" id="{A6A5F3C2-FFA6-4592-8521-9F93A8FB80E4}"/>
              </a:ext>
            </a:extLst>
          </p:cNvPr>
          <p:cNvSpPr/>
          <p:nvPr/>
        </p:nvSpPr>
        <p:spPr>
          <a:xfrm rot="10800000">
            <a:off x="10424180" y="2178664"/>
            <a:ext cx="257668" cy="304608"/>
          </a:xfrm>
          <a:prstGeom prst="triangl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C47A666-B480-460C-AC80-82E5E7DFC825}"/>
              </a:ext>
              <a:ext uri="{C183D7F6-B498-43B3-948B-1728B52AA6E4}">
                <adec:decorative xmlns:adec="http://schemas.microsoft.com/office/drawing/2017/decorative" val="1"/>
              </a:ext>
            </a:extLst>
          </p:cNvPr>
          <p:cNvSpPr/>
          <p:nvPr/>
        </p:nvSpPr>
        <p:spPr>
          <a:xfrm>
            <a:off x="655489" y="6004654"/>
            <a:ext cx="8344796" cy="747500"/>
          </a:xfrm>
          <a:prstGeom prst="rect">
            <a:avLst/>
          </a:prstGeom>
          <a:noFill/>
          <a:ln w="38100">
            <a:noFill/>
          </a:ln>
          <a:effectLst>
            <a:outerShdw blurRad="76200" dist="12700" dir="378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alibri" panose="020F0502020204030204"/>
              </a:rPr>
              <a:t>Or a combination of these payment options.</a:t>
            </a:r>
            <a:endParaRPr kumimoji="0" lang="en-US" sz="2800" b="0" i="0" u="none" strike="noStrike" kern="1200" cap="none" spc="0" normalizeH="0" baseline="0" noProof="0" dirty="0">
              <a:ln>
                <a:noFill/>
              </a:ln>
              <a:solidFill>
                <a:prstClr val="white"/>
              </a:solidFill>
              <a:effectLst/>
              <a:uLnTx/>
              <a:uFillTx/>
              <a:latin typeface="Calibri" panose="020F0502020204030204"/>
            </a:endParaRPr>
          </a:p>
        </p:txBody>
      </p:sp>
    </p:spTree>
    <p:custDataLst>
      <p:tags r:id="rId1"/>
    </p:custDataLst>
    <p:extLst>
      <p:ext uri="{BB962C8B-B14F-4D97-AF65-F5344CB8AC3E}">
        <p14:creationId xmlns:p14="http://schemas.microsoft.com/office/powerpoint/2010/main" val="84628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1000" fill="hold"/>
                                        <p:tgtEl>
                                          <p:spTgt spid="2"/>
                                        </p:tgtEl>
                                      </p:cBhvr>
                                      <p:by x="25000" y="25000"/>
                                    </p:animScale>
                                  </p:childTnLst>
                                </p:cTn>
                              </p:par>
                              <p:par>
                                <p:cTn id="7" presetID="42" presetClass="path" presetSubtype="0" fill="hold" grpId="1" nodeType="withEffect">
                                  <p:stCondLst>
                                    <p:cond delay="0"/>
                                  </p:stCondLst>
                                  <p:childTnLst>
                                    <p:animMotion origin="layout" path="M 0.01446 0.00231 L -0.0802 -0.38773 " pathEditMode="relative" rAng="0" ptsTypes="AA">
                                      <p:cBhvr>
                                        <p:cTn id="8" dur="1000" fill="hold"/>
                                        <p:tgtEl>
                                          <p:spTgt spid="2"/>
                                        </p:tgtEl>
                                        <p:attrNameLst>
                                          <p:attrName>ppt_x</p:attrName>
                                          <p:attrName>ppt_y</p:attrName>
                                        </p:attrNameLst>
                                      </p:cBhvr>
                                      <p:rCtr x="-4740" y="-19514"/>
                                    </p:animMotion>
                                  </p:childTnLst>
                                </p:cTn>
                              </p:par>
                              <p:par>
                                <p:cTn id="9" presetID="10"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1000" fill="hold"/>
                                        <p:tgtEl>
                                          <p:spTgt spid="18"/>
                                        </p:tgtEl>
                                      </p:cBhvr>
                                      <p:by x="25000" y="25000"/>
                                    </p:animScale>
                                  </p:childTnLst>
                                </p:cTn>
                              </p:par>
                              <p:par>
                                <p:cTn id="16" presetID="42" presetClass="path" presetSubtype="0" fill="hold" grpId="1" nodeType="withEffect">
                                  <p:stCondLst>
                                    <p:cond delay="0"/>
                                  </p:stCondLst>
                                  <p:childTnLst>
                                    <p:animMotion origin="layout" path="M -3.54167E-6 2.59259E-6 L -0.08007 -0.38334 " pathEditMode="relative" rAng="0" ptsTypes="AA">
                                      <p:cBhvr>
                                        <p:cTn id="17" dur="1000" fill="hold"/>
                                        <p:tgtEl>
                                          <p:spTgt spid="18"/>
                                        </p:tgtEl>
                                        <p:attrNameLst>
                                          <p:attrName>ppt_x</p:attrName>
                                          <p:attrName>ppt_y</p:attrName>
                                        </p:attrNameLst>
                                      </p:cBhvr>
                                      <p:rCtr x="-4010" y="-19167"/>
                                    </p:animMotion>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grpId="0" nodeType="clickEffect">
                                  <p:stCondLst>
                                    <p:cond delay="0"/>
                                  </p:stCondLst>
                                  <p:childTnLst>
                                    <p:animScale>
                                      <p:cBhvr>
                                        <p:cTn id="24" dur="1000" fill="hold"/>
                                        <p:tgtEl>
                                          <p:spTgt spid="4"/>
                                        </p:tgtEl>
                                      </p:cBhvr>
                                      <p:by x="25000" y="25000"/>
                                    </p:animScale>
                                  </p:childTnLst>
                                </p:cTn>
                              </p:par>
                              <p:par>
                                <p:cTn id="25" presetID="42" presetClass="path" presetSubtype="0" fill="hold" grpId="1" nodeType="withEffect">
                                  <p:stCondLst>
                                    <p:cond delay="0"/>
                                  </p:stCondLst>
                                  <p:childTnLst>
                                    <p:animMotion origin="layout" path="M -1.25E-6 2.59259E-6 L -0.07096 -0.37755 " pathEditMode="relative" rAng="0" ptsTypes="AA">
                                      <p:cBhvr>
                                        <p:cTn id="26" dur="1000" fill="hold"/>
                                        <p:tgtEl>
                                          <p:spTgt spid="4"/>
                                        </p:tgtEl>
                                        <p:attrNameLst>
                                          <p:attrName>ppt_x</p:attrName>
                                          <p:attrName>ppt_y</p:attrName>
                                        </p:attrNameLst>
                                      </p:cBhvr>
                                      <p:rCtr x="-3555" y="-18889"/>
                                    </p:animMotion>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mph" presetSubtype="0" fill="hold" grpId="0" nodeType="clickEffect">
                                  <p:stCondLst>
                                    <p:cond delay="0"/>
                                  </p:stCondLst>
                                  <p:childTnLst>
                                    <p:animScale>
                                      <p:cBhvr>
                                        <p:cTn id="38" dur="1000" fill="hold"/>
                                        <p:tgtEl>
                                          <p:spTgt spid="15"/>
                                        </p:tgtEl>
                                      </p:cBhvr>
                                      <p:by x="25000" y="25000"/>
                                    </p:animScale>
                                  </p:childTnLst>
                                </p:cTn>
                              </p:par>
                              <p:par>
                                <p:cTn id="39" presetID="42" presetClass="path" presetSubtype="0" fill="hold" grpId="1" nodeType="withEffect">
                                  <p:stCondLst>
                                    <p:cond delay="0"/>
                                  </p:stCondLst>
                                  <p:childTnLst>
                                    <p:animMotion origin="layout" path="M -4.79167E-6 -1.11111E-6 L -0.08398 -0.37454 " pathEditMode="relative" rAng="0" ptsTypes="AA">
                                      <p:cBhvr>
                                        <p:cTn id="40" dur="1000" fill="hold"/>
                                        <p:tgtEl>
                                          <p:spTgt spid="15"/>
                                        </p:tgtEl>
                                        <p:attrNameLst>
                                          <p:attrName>ppt_x</p:attrName>
                                          <p:attrName>ppt_y</p:attrName>
                                        </p:attrNameLst>
                                      </p:cBhvr>
                                      <p:rCtr x="-4206" y="-18727"/>
                                    </p:animMotion>
                                  </p:childTnLst>
                                </p:cTn>
                              </p:par>
                              <p:par>
                                <p:cTn id="41" presetID="10"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0"/>
      <p:bldP spid="2" grpId="1"/>
      <p:bldP spid="18" grpId="0"/>
      <p:bldP spid="18" grpId="1"/>
      <p:bldP spid="27" grpId="0" animBg="1"/>
      <p:bldP spid="12" grpId="0" animBg="1"/>
      <p:bldP spid="14" grpId="0" animBg="1"/>
      <p:bldP spid="15" grpId="0"/>
      <p:bldP spid="15" grpId="1"/>
      <p:bldP spid="17" grpId="0" animBg="1"/>
      <p:bldP spid="2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9">
            <a:extLst>
              <a:ext uri="{FF2B5EF4-FFF2-40B4-BE49-F238E27FC236}">
                <a16:creationId xmlns:a16="http://schemas.microsoft.com/office/drawing/2014/main" id="{C2184E9D-3A9C-4553-8FE2-EF500B82ADD1}"/>
              </a:ext>
            </a:extLst>
          </p:cNvPr>
          <p:cNvSpPr txBox="1">
            <a:spLocks/>
          </p:cNvSpPr>
          <p:nvPr/>
        </p:nvSpPr>
        <p:spPr>
          <a:xfrm>
            <a:off x="414670" y="463154"/>
            <a:ext cx="7492409" cy="6186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The effect of doing nothing</a:t>
            </a:r>
          </a:p>
        </p:txBody>
      </p:sp>
      <p:sp>
        <p:nvSpPr>
          <p:cNvPr id="8" name="Rectangle 7">
            <a:extLst>
              <a:ext uri="{FF2B5EF4-FFF2-40B4-BE49-F238E27FC236}">
                <a16:creationId xmlns:a16="http://schemas.microsoft.com/office/drawing/2014/main" id="{42E878B6-D0A5-4F9A-97EB-F1A5CCBA442F}"/>
              </a:ext>
            </a:extLst>
          </p:cNvPr>
          <p:cNvSpPr/>
          <p:nvPr/>
        </p:nvSpPr>
        <p:spPr>
          <a:xfrm>
            <a:off x="1171904" y="3024469"/>
            <a:ext cx="9666305"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7E3C1B"/>
                </a:solidFill>
                <a:latin typeface="Arial" panose="020B0604020202020204" pitchFamily="34" charset="0"/>
                <a:cs typeface="Arial" panose="020B0604020202020204" pitchFamily="34" charset="0"/>
              </a:rPr>
              <a:t>Your inactive Cash Balance Benefit account will continue to                    collect interest</a:t>
            </a:r>
            <a:endParaRPr kumimoji="0" lang="en-US" sz="2400" b="0" i="1" u="none" strike="noStrike" kern="1200" cap="none" spc="0" normalizeH="0" baseline="0" noProof="0" dirty="0">
              <a:ln>
                <a:noFill/>
              </a:ln>
              <a:solidFill>
                <a:srgbClr val="7E3C1B"/>
              </a:solidFill>
              <a:effectLst/>
              <a:uLnTx/>
              <a:uFillTx/>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F00D5CE0-B5B8-48C4-86B3-F7DB0590AD6F}"/>
              </a:ext>
            </a:extLst>
          </p:cNvPr>
          <p:cNvGrpSpPr/>
          <p:nvPr/>
        </p:nvGrpSpPr>
        <p:grpSpPr>
          <a:xfrm rot="16200000">
            <a:off x="800588" y="3082236"/>
            <a:ext cx="569860" cy="769991"/>
            <a:chOff x="750920" y="1607117"/>
            <a:chExt cx="4979367" cy="1363851"/>
          </a:xfrm>
          <a:solidFill>
            <a:srgbClr val="A04E22"/>
          </a:solidFill>
        </p:grpSpPr>
        <p:sp>
          <p:nvSpPr>
            <p:cNvPr id="20" name="Arrow: Pentagon 16">
              <a:extLst>
                <a:ext uri="{FF2B5EF4-FFF2-40B4-BE49-F238E27FC236}">
                  <a16:creationId xmlns:a16="http://schemas.microsoft.com/office/drawing/2014/main" id="{D7D4A070-ADA9-4FE7-AEBF-5DDBCECBCE45}"/>
                </a:ext>
              </a:extLst>
            </p:cNvPr>
            <p:cNvSpPr/>
            <p:nvPr/>
          </p:nvSpPr>
          <p:spPr>
            <a:xfrm rot="5400000">
              <a:off x="2685170" y="148545"/>
              <a:ext cx="888173" cy="4756673"/>
            </a:xfrm>
            <a:prstGeom prst="homePlate">
              <a:avLst/>
            </a:prstGeom>
            <a:grpFill/>
            <a:ln w="28575">
              <a:solidFill>
                <a:srgbClr val="A04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108DCCD8-007C-4D79-ABA0-3D3CDC29EE82}"/>
                </a:ext>
              </a:extLst>
            </p:cNvPr>
            <p:cNvSpPr/>
            <p:nvPr/>
          </p:nvSpPr>
          <p:spPr>
            <a:xfrm>
              <a:off x="937638" y="1607117"/>
              <a:ext cx="4792649" cy="44627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grpSp>
      <p:sp>
        <p:nvSpPr>
          <p:cNvPr id="11" name="Rectangle 10">
            <a:extLst>
              <a:ext uri="{FF2B5EF4-FFF2-40B4-BE49-F238E27FC236}">
                <a16:creationId xmlns:a16="http://schemas.microsoft.com/office/drawing/2014/main" id="{FBD675B1-0E0B-406F-911B-BD96E7C32752}"/>
              </a:ext>
            </a:extLst>
          </p:cNvPr>
          <p:cNvSpPr/>
          <p:nvPr/>
        </p:nvSpPr>
        <p:spPr>
          <a:xfrm>
            <a:off x="1186709" y="4321136"/>
            <a:ext cx="9666305"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7E3C1B"/>
                </a:solidFill>
                <a:latin typeface="Arial" panose="020B0604020202020204" pitchFamily="34" charset="0"/>
                <a:cs typeface="Arial" panose="020B0604020202020204" pitchFamily="34" charset="0"/>
              </a:rPr>
              <a:t>You </a:t>
            </a:r>
            <a:r>
              <a:rPr kumimoji="0" lang="en-US" sz="2400" b="0" i="0" u="none" strike="noStrike" kern="1200" cap="none" spc="0" normalizeH="0" baseline="0" noProof="0" dirty="0">
                <a:ln>
                  <a:noFill/>
                </a:ln>
                <a:solidFill>
                  <a:srgbClr val="7E3C1B"/>
                </a:solidFill>
                <a:effectLst/>
                <a:uLnTx/>
                <a:uFillTx/>
                <a:latin typeface="Arial" panose="020B0604020202020204" pitchFamily="34" charset="0"/>
                <a:cs typeface="Arial" panose="020B0604020202020204" pitchFamily="34" charset="0"/>
              </a:rPr>
              <a:t>collect from both the Defined Benefit and Cash Balance Benefit accounts at retirement</a:t>
            </a:r>
          </a:p>
        </p:txBody>
      </p:sp>
      <p:grpSp>
        <p:nvGrpSpPr>
          <p:cNvPr id="22" name="Group 21">
            <a:extLst>
              <a:ext uri="{FF2B5EF4-FFF2-40B4-BE49-F238E27FC236}">
                <a16:creationId xmlns:a16="http://schemas.microsoft.com/office/drawing/2014/main" id="{C2C9CAFC-735A-4301-AEF8-529E2CE41671}"/>
              </a:ext>
            </a:extLst>
          </p:cNvPr>
          <p:cNvGrpSpPr/>
          <p:nvPr/>
        </p:nvGrpSpPr>
        <p:grpSpPr>
          <a:xfrm rot="16200000">
            <a:off x="790176" y="4374508"/>
            <a:ext cx="575873" cy="784791"/>
            <a:chOff x="698384" y="1607117"/>
            <a:chExt cx="5031903" cy="1390066"/>
          </a:xfrm>
          <a:solidFill>
            <a:srgbClr val="A04E22"/>
          </a:solidFill>
        </p:grpSpPr>
        <p:sp>
          <p:nvSpPr>
            <p:cNvPr id="23" name="Arrow: Pentagon 16">
              <a:extLst>
                <a:ext uri="{FF2B5EF4-FFF2-40B4-BE49-F238E27FC236}">
                  <a16:creationId xmlns:a16="http://schemas.microsoft.com/office/drawing/2014/main" id="{53E6EDA9-0989-4E62-9820-5C8FB30BF0A2}"/>
                </a:ext>
              </a:extLst>
            </p:cNvPr>
            <p:cNvSpPr/>
            <p:nvPr/>
          </p:nvSpPr>
          <p:spPr>
            <a:xfrm rot="5400000">
              <a:off x="2632634" y="174760"/>
              <a:ext cx="888173" cy="4756673"/>
            </a:xfrm>
            <a:prstGeom prst="homePlate">
              <a:avLst/>
            </a:prstGeom>
            <a:grpFill/>
            <a:ln w="28575">
              <a:solidFill>
                <a:srgbClr val="A04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87DEB0F5-B15F-4115-8B39-15FBFD9D2487}"/>
                </a:ext>
              </a:extLst>
            </p:cNvPr>
            <p:cNvSpPr/>
            <p:nvPr/>
          </p:nvSpPr>
          <p:spPr>
            <a:xfrm>
              <a:off x="937638" y="1607117"/>
              <a:ext cx="4792649" cy="44627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grpSp>
      <p:sp>
        <p:nvSpPr>
          <p:cNvPr id="17" name="Rectangle 16">
            <a:extLst>
              <a:ext uri="{FF2B5EF4-FFF2-40B4-BE49-F238E27FC236}">
                <a16:creationId xmlns:a16="http://schemas.microsoft.com/office/drawing/2014/main" id="{649EB0B9-2A80-4594-99B6-9874FE650AF5}"/>
              </a:ext>
            </a:extLst>
          </p:cNvPr>
          <p:cNvSpPr/>
          <p:nvPr/>
        </p:nvSpPr>
        <p:spPr>
          <a:xfrm>
            <a:off x="1186710" y="5617779"/>
            <a:ext cx="9666305"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7E3C1B"/>
                </a:solidFill>
                <a:latin typeface="Arial" panose="020B0604020202020204" pitchFamily="34" charset="0"/>
                <a:cs typeface="Arial" panose="020B0604020202020204" pitchFamily="34" charset="0"/>
              </a:rPr>
              <a:t>If you decide to consolidate later, the cost will be greater.</a:t>
            </a:r>
            <a:endParaRPr kumimoji="0" lang="en-US" sz="2400" b="0" i="1" u="none" strike="noStrike" kern="1200" cap="none" spc="0" normalizeH="0" baseline="0" noProof="0" dirty="0">
              <a:ln>
                <a:noFill/>
              </a:ln>
              <a:solidFill>
                <a:srgbClr val="7E3C1B"/>
              </a:solidFill>
              <a:effectLst/>
              <a:uLnTx/>
              <a:uFillTx/>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7CB457F7-B66B-4D00-9A0D-76CC0CB961FD}"/>
              </a:ext>
            </a:extLst>
          </p:cNvPr>
          <p:cNvGrpSpPr/>
          <p:nvPr/>
        </p:nvGrpSpPr>
        <p:grpSpPr>
          <a:xfrm rot="16200000">
            <a:off x="803867" y="5683345"/>
            <a:ext cx="548492" cy="784794"/>
            <a:chOff x="937638" y="1607117"/>
            <a:chExt cx="4792649" cy="1390072"/>
          </a:xfrm>
          <a:solidFill>
            <a:srgbClr val="A04E22"/>
          </a:solidFill>
        </p:grpSpPr>
        <p:sp>
          <p:nvSpPr>
            <p:cNvPr id="26" name="Arrow: Pentagon 16">
              <a:extLst>
                <a:ext uri="{FF2B5EF4-FFF2-40B4-BE49-F238E27FC236}">
                  <a16:creationId xmlns:a16="http://schemas.microsoft.com/office/drawing/2014/main" id="{6D2B18C3-1F41-47A9-AF55-65462A225CF0}"/>
                </a:ext>
              </a:extLst>
            </p:cNvPr>
            <p:cNvSpPr/>
            <p:nvPr/>
          </p:nvSpPr>
          <p:spPr>
            <a:xfrm rot="5400000">
              <a:off x="2896539" y="174766"/>
              <a:ext cx="888173" cy="4756673"/>
            </a:xfrm>
            <a:prstGeom prst="homePlate">
              <a:avLst/>
            </a:prstGeom>
            <a:grpFill/>
            <a:ln w="28575">
              <a:solidFill>
                <a:srgbClr val="A04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C8077368-8D7B-4F1D-B040-BBC7CA5EFBE4}"/>
                </a:ext>
              </a:extLst>
            </p:cNvPr>
            <p:cNvSpPr/>
            <p:nvPr/>
          </p:nvSpPr>
          <p:spPr>
            <a:xfrm>
              <a:off x="937638" y="1607117"/>
              <a:ext cx="4792649" cy="44627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grpSp>
      <p:sp>
        <p:nvSpPr>
          <p:cNvPr id="5" name="Rectangle 4">
            <a:extLst>
              <a:ext uri="{FF2B5EF4-FFF2-40B4-BE49-F238E27FC236}">
                <a16:creationId xmlns:a16="http://schemas.microsoft.com/office/drawing/2014/main" id="{B449D908-62E5-4723-A8C0-1FC874D33C75}"/>
              </a:ext>
            </a:extLst>
          </p:cNvPr>
          <p:cNvSpPr/>
          <p:nvPr/>
        </p:nvSpPr>
        <p:spPr>
          <a:xfrm>
            <a:off x="1186710" y="1727802"/>
            <a:ext cx="9666306"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a:noFill/>
                </a:ln>
                <a:solidFill>
                  <a:srgbClr val="7E3C1B"/>
                </a:solidFill>
                <a:effectLst/>
                <a:uLnTx/>
                <a:uFillTx/>
                <a:latin typeface="Arial" panose="020B0604020202020204" pitchFamily="34" charset="0"/>
                <a:cs typeface="Arial" panose="020B0604020202020204" pitchFamily="34" charset="0"/>
              </a:rPr>
              <a:t>You continue contributing to your Defined Benefit account</a:t>
            </a:r>
            <a:endParaRPr kumimoji="0" lang="en-US" sz="2400" b="0" i="0" u="none" strike="noStrike" kern="1200" cap="none" spc="0" normalizeH="0" baseline="0" noProof="0" dirty="0">
              <a:ln>
                <a:noFill/>
              </a:ln>
              <a:solidFill>
                <a:srgbClr val="7E3C1B"/>
              </a:solidFill>
              <a:effectLst/>
              <a:uLnTx/>
              <a:uFillTx/>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36861B38-54E5-4DCC-88BE-8FAF90D581E4}"/>
              </a:ext>
            </a:extLst>
          </p:cNvPr>
          <p:cNvGrpSpPr/>
          <p:nvPr/>
        </p:nvGrpSpPr>
        <p:grpSpPr>
          <a:xfrm rot="16200000">
            <a:off x="789294" y="1777666"/>
            <a:ext cx="577637" cy="784799"/>
            <a:chOff x="682966" y="1607117"/>
            <a:chExt cx="5047321" cy="1390080"/>
          </a:xfrm>
          <a:solidFill>
            <a:srgbClr val="A04E22"/>
          </a:solidFill>
        </p:grpSpPr>
        <p:sp>
          <p:nvSpPr>
            <p:cNvPr id="29" name="Arrow: Pentagon 16">
              <a:extLst>
                <a:ext uri="{FF2B5EF4-FFF2-40B4-BE49-F238E27FC236}">
                  <a16:creationId xmlns:a16="http://schemas.microsoft.com/office/drawing/2014/main" id="{9E3A0117-62F4-424E-BA13-8D036E3303A6}"/>
                </a:ext>
              </a:extLst>
            </p:cNvPr>
            <p:cNvSpPr/>
            <p:nvPr/>
          </p:nvSpPr>
          <p:spPr>
            <a:xfrm rot="5400000">
              <a:off x="2617216" y="174774"/>
              <a:ext cx="888173" cy="4756673"/>
            </a:xfrm>
            <a:prstGeom prst="homePlate">
              <a:avLst/>
            </a:prstGeom>
            <a:grpFill/>
            <a:ln w="28575">
              <a:solidFill>
                <a:srgbClr val="A04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D4FD2D40-18FB-4786-8C21-A37E5980700F}"/>
                </a:ext>
              </a:extLst>
            </p:cNvPr>
            <p:cNvSpPr/>
            <p:nvPr/>
          </p:nvSpPr>
          <p:spPr>
            <a:xfrm>
              <a:off x="937638" y="1607117"/>
              <a:ext cx="4792649" cy="44627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412129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7" grpId="0" animBg="1"/>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B267D4-2235-4CFF-98D0-C2195B680F6E}"/>
              </a:ext>
            </a:extLst>
          </p:cNvPr>
          <p:cNvPicPr>
            <a:picLocks noChangeAspect="1"/>
          </p:cNvPicPr>
          <p:nvPr/>
        </p:nvPicPr>
        <p:blipFill rotWithShape="1">
          <a:blip r:embed="rId4"/>
          <a:srcRect l="7162" r="7162" b="3110"/>
          <a:stretch/>
        </p:blipFill>
        <p:spPr>
          <a:xfrm>
            <a:off x="1" y="1"/>
            <a:ext cx="12192000" cy="6858000"/>
          </a:xfrm>
          <a:prstGeom prst="rect">
            <a:avLst/>
          </a:prstGeom>
        </p:spPr>
      </p:pic>
      <p:sp>
        <p:nvSpPr>
          <p:cNvPr id="8" name="Rectangle: Rounded Corners 7">
            <a:extLst>
              <a:ext uri="{FF2B5EF4-FFF2-40B4-BE49-F238E27FC236}">
                <a16:creationId xmlns:a16="http://schemas.microsoft.com/office/drawing/2014/main" id="{9A177CAB-1DFB-4942-A334-387C4979309B}"/>
              </a:ext>
            </a:extLst>
          </p:cNvPr>
          <p:cNvSpPr/>
          <p:nvPr/>
        </p:nvSpPr>
        <p:spPr>
          <a:xfrm>
            <a:off x="5219140" y="2037682"/>
            <a:ext cx="716963" cy="435695"/>
          </a:xfrm>
          <a:prstGeom prst="roundRect">
            <a:avLst/>
          </a:prstGeom>
          <a:noFill/>
          <a:ln w="76200">
            <a:solidFill>
              <a:srgbClr val="FCE7D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56233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F710DF-BFA4-9C5B-B9CB-EA951AD7AD10}"/>
              </a:ext>
            </a:extLst>
          </p:cNvPr>
          <p:cNvPicPr>
            <a:picLocks noChangeAspect="1"/>
          </p:cNvPicPr>
          <p:nvPr/>
        </p:nvPicPr>
        <p:blipFill rotWithShape="1">
          <a:blip r:embed="rId4"/>
          <a:srcRect l="16137" r="14687" b="19672"/>
          <a:stretch/>
        </p:blipFill>
        <p:spPr>
          <a:xfrm>
            <a:off x="0" y="0"/>
            <a:ext cx="12192001" cy="6886119"/>
          </a:xfrm>
          <a:prstGeom prst="rect">
            <a:avLst/>
          </a:prstGeom>
        </p:spPr>
      </p:pic>
    </p:spTree>
    <p:custDataLst>
      <p:tags r:id="rId1"/>
    </p:custDataLst>
    <p:extLst>
      <p:ext uri="{BB962C8B-B14F-4D97-AF65-F5344CB8AC3E}">
        <p14:creationId xmlns:p14="http://schemas.microsoft.com/office/powerpoint/2010/main" val="153448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437D6D-0282-8599-A4E7-485194393336}"/>
              </a:ext>
            </a:extLst>
          </p:cNvPr>
          <p:cNvPicPr>
            <a:picLocks noChangeAspect="1"/>
          </p:cNvPicPr>
          <p:nvPr/>
        </p:nvPicPr>
        <p:blipFill rotWithShape="1">
          <a:blip r:embed="rId4"/>
          <a:srcRect l="21535" r="21747" b="34408"/>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71E45BFA-D31C-1243-0B8A-2059A1CDF7CA}"/>
              </a:ext>
            </a:extLst>
          </p:cNvPr>
          <p:cNvSpPr/>
          <p:nvPr/>
        </p:nvSpPr>
        <p:spPr>
          <a:xfrm>
            <a:off x="2592509" y="5873269"/>
            <a:ext cx="6011845" cy="729586"/>
          </a:xfrm>
          <a:prstGeom prst="roundRect">
            <a:avLst/>
          </a:prstGeom>
          <a:noFill/>
          <a:ln w="76200">
            <a:solidFill>
              <a:srgbClr val="DE6353"/>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62126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B21D82-3496-A1AD-DA8D-B1D8D9EE4EFC}"/>
              </a:ext>
            </a:extLst>
          </p:cNvPr>
          <p:cNvPicPr>
            <a:picLocks noChangeAspect="1"/>
          </p:cNvPicPr>
          <p:nvPr/>
        </p:nvPicPr>
        <p:blipFill rotWithShape="1">
          <a:blip r:embed="rId4"/>
          <a:srcRect l="21882" t="7454" r="21517" b="27091"/>
          <a:stretch/>
        </p:blipFill>
        <p:spPr>
          <a:xfrm>
            <a:off x="-1" y="0"/>
            <a:ext cx="12192001" cy="6858000"/>
          </a:xfrm>
          <a:prstGeom prst="rect">
            <a:avLst/>
          </a:prstGeom>
        </p:spPr>
      </p:pic>
      <p:sp>
        <p:nvSpPr>
          <p:cNvPr id="6" name="Rectangle: Rounded Corners 5">
            <a:extLst>
              <a:ext uri="{FF2B5EF4-FFF2-40B4-BE49-F238E27FC236}">
                <a16:creationId xmlns:a16="http://schemas.microsoft.com/office/drawing/2014/main" id="{A0D1C15C-7CF0-B71D-483B-AB00E10D8950}"/>
              </a:ext>
            </a:extLst>
          </p:cNvPr>
          <p:cNvSpPr/>
          <p:nvPr/>
        </p:nvSpPr>
        <p:spPr>
          <a:xfrm>
            <a:off x="2494450" y="4395489"/>
            <a:ext cx="5786992" cy="1718935"/>
          </a:xfrm>
          <a:prstGeom prst="roundRect">
            <a:avLst/>
          </a:prstGeom>
          <a:noFill/>
          <a:ln w="76200">
            <a:solidFill>
              <a:srgbClr val="DE6353"/>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F5DB4B14-B875-0386-D398-A2CF4B4058E3}"/>
              </a:ext>
            </a:extLst>
          </p:cNvPr>
          <p:cNvSpPr/>
          <p:nvPr/>
        </p:nvSpPr>
        <p:spPr>
          <a:xfrm>
            <a:off x="2566492" y="5136005"/>
            <a:ext cx="4876455" cy="284813"/>
          </a:xfrm>
          <a:prstGeom prst="roundRect">
            <a:avLst/>
          </a:prstGeom>
          <a:noFill/>
          <a:ln w="25400">
            <a:solidFill>
              <a:srgbClr val="7E3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40076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8DCDA0-8BE9-4573-93A6-EF7AFED3D592}"/>
              </a:ext>
            </a:extLst>
          </p:cNvPr>
          <p:cNvPicPr>
            <a:picLocks noChangeAspect="1"/>
          </p:cNvPicPr>
          <p:nvPr/>
        </p:nvPicPr>
        <p:blipFill>
          <a:blip r:embed="rId4"/>
          <a:srcRect/>
          <a:stretch/>
        </p:blipFill>
        <p:spPr>
          <a:xfrm>
            <a:off x="-846876" y="0"/>
            <a:ext cx="13885753" cy="6858000"/>
          </a:xfrm>
          <a:prstGeom prst="rect">
            <a:avLst/>
          </a:prstGeom>
        </p:spPr>
      </p:pic>
      <p:sp>
        <p:nvSpPr>
          <p:cNvPr id="3" name="Frame 2">
            <a:extLst>
              <a:ext uri="{FF2B5EF4-FFF2-40B4-BE49-F238E27FC236}">
                <a16:creationId xmlns:a16="http://schemas.microsoft.com/office/drawing/2014/main" id="{4FA0E896-E0E1-46FA-84A6-974BEFD42597}"/>
              </a:ext>
            </a:extLst>
          </p:cNvPr>
          <p:cNvSpPr/>
          <p:nvPr/>
        </p:nvSpPr>
        <p:spPr>
          <a:xfrm>
            <a:off x="-846876" y="-1443790"/>
            <a:ext cx="14076947" cy="8301790"/>
          </a:xfrm>
          <a:custGeom>
            <a:avLst/>
            <a:gdLst>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2890600 w 14076947"/>
              <a:gd name="connsiteY5" fmla="*/ 2890600 h 8301790"/>
              <a:gd name="connsiteX6" fmla="*/ 2890600 w 14076947"/>
              <a:gd name="connsiteY6" fmla="*/ 5411190 h 8301790"/>
              <a:gd name="connsiteX7" fmla="*/ 11186347 w 14076947"/>
              <a:gd name="connsiteY7" fmla="*/ 5411190 h 8301790"/>
              <a:gd name="connsiteX8" fmla="*/ 11186347 w 14076947"/>
              <a:gd name="connsiteY8" fmla="*/ 2890600 h 8301790"/>
              <a:gd name="connsiteX9" fmla="*/ 2890600 w 14076947"/>
              <a:gd name="connsiteY9" fmla="*/ 2890600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2890600 w 14076947"/>
              <a:gd name="connsiteY5" fmla="*/ 2890600 h 8301790"/>
              <a:gd name="connsiteX6" fmla="*/ 2890600 w 14076947"/>
              <a:gd name="connsiteY6" fmla="*/ 5411190 h 8301790"/>
              <a:gd name="connsiteX7" fmla="*/ 11186347 w 14076947"/>
              <a:gd name="connsiteY7" fmla="*/ 5411190 h 8301790"/>
              <a:gd name="connsiteX8" fmla="*/ 11186347 w 14076947"/>
              <a:gd name="connsiteY8" fmla="*/ 2890600 h 8301790"/>
              <a:gd name="connsiteX9" fmla="*/ 2890600 w 14076947"/>
              <a:gd name="connsiteY9" fmla="*/ 2890600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2890600 w 14076947"/>
              <a:gd name="connsiteY5" fmla="*/ 2890600 h 8301790"/>
              <a:gd name="connsiteX6" fmla="*/ 2890600 w 14076947"/>
              <a:gd name="connsiteY6" fmla="*/ 3943338 h 8301790"/>
              <a:gd name="connsiteX7" fmla="*/ 11186347 w 14076947"/>
              <a:gd name="connsiteY7" fmla="*/ 5411190 h 8301790"/>
              <a:gd name="connsiteX8" fmla="*/ 11186347 w 14076947"/>
              <a:gd name="connsiteY8" fmla="*/ 2890600 h 8301790"/>
              <a:gd name="connsiteX9" fmla="*/ 2890600 w 14076947"/>
              <a:gd name="connsiteY9" fmla="*/ 2890600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2890600 w 14076947"/>
              <a:gd name="connsiteY5" fmla="*/ 2890600 h 8301790"/>
              <a:gd name="connsiteX6" fmla="*/ 2890600 w 14076947"/>
              <a:gd name="connsiteY6" fmla="*/ 3943338 h 8301790"/>
              <a:gd name="connsiteX7" fmla="*/ 11186347 w 14076947"/>
              <a:gd name="connsiteY7" fmla="*/ 3967400 h 8301790"/>
              <a:gd name="connsiteX8" fmla="*/ 11186347 w 14076947"/>
              <a:gd name="connsiteY8" fmla="*/ 2890600 h 8301790"/>
              <a:gd name="connsiteX9" fmla="*/ 2890600 w 14076947"/>
              <a:gd name="connsiteY9" fmla="*/ 2890600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2890600 w 14076947"/>
              <a:gd name="connsiteY5" fmla="*/ 2890600 h 8301790"/>
              <a:gd name="connsiteX6" fmla="*/ 2842474 w 14076947"/>
              <a:gd name="connsiteY6" fmla="*/ 5290875 h 8301790"/>
              <a:gd name="connsiteX7" fmla="*/ 11186347 w 14076947"/>
              <a:gd name="connsiteY7" fmla="*/ 3967400 h 8301790"/>
              <a:gd name="connsiteX8" fmla="*/ 11186347 w 14076947"/>
              <a:gd name="connsiteY8" fmla="*/ 2890600 h 8301790"/>
              <a:gd name="connsiteX9" fmla="*/ 2890600 w 14076947"/>
              <a:gd name="connsiteY9" fmla="*/ 2890600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2890600 w 14076947"/>
              <a:gd name="connsiteY5" fmla="*/ 2890600 h 8301790"/>
              <a:gd name="connsiteX6" fmla="*/ 2842474 w 14076947"/>
              <a:gd name="connsiteY6" fmla="*/ 5290875 h 8301790"/>
              <a:gd name="connsiteX7" fmla="*/ 11282599 w 14076947"/>
              <a:gd name="connsiteY7" fmla="*/ 5387127 h 8301790"/>
              <a:gd name="connsiteX8" fmla="*/ 11186347 w 14076947"/>
              <a:gd name="connsiteY8" fmla="*/ 2890600 h 8301790"/>
              <a:gd name="connsiteX9" fmla="*/ 2890600 w 14076947"/>
              <a:gd name="connsiteY9" fmla="*/ 2890600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2890600 w 14076947"/>
              <a:gd name="connsiteY5" fmla="*/ 2890600 h 8301790"/>
              <a:gd name="connsiteX6" fmla="*/ 2842474 w 14076947"/>
              <a:gd name="connsiteY6" fmla="*/ 5290875 h 8301790"/>
              <a:gd name="connsiteX7" fmla="*/ 11282599 w 14076947"/>
              <a:gd name="connsiteY7" fmla="*/ 5387127 h 8301790"/>
              <a:gd name="connsiteX8" fmla="*/ 13183589 w 14076947"/>
              <a:gd name="connsiteY8" fmla="*/ 4262200 h 8301790"/>
              <a:gd name="connsiteX9" fmla="*/ 2890600 w 14076947"/>
              <a:gd name="connsiteY9" fmla="*/ 2890600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2890600 w 14076947"/>
              <a:gd name="connsiteY5" fmla="*/ 2890600 h 8301790"/>
              <a:gd name="connsiteX6" fmla="*/ 2842474 w 14076947"/>
              <a:gd name="connsiteY6" fmla="*/ 5290875 h 8301790"/>
              <a:gd name="connsiteX7" fmla="*/ 13279841 w 14076947"/>
              <a:gd name="connsiteY7" fmla="*/ 5266811 h 8301790"/>
              <a:gd name="connsiteX8" fmla="*/ 13183589 w 14076947"/>
              <a:gd name="connsiteY8" fmla="*/ 4262200 h 8301790"/>
              <a:gd name="connsiteX9" fmla="*/ 2890600 w 14076947"/>
              <a:gd name="connsiteY9" fmla="*/ 2890600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2794347 w 14076947"/>
              <a:gd name="connsiteY5" fmla="*/ 4262200 h 8301790"/>
              <a:gd name="connsiteX6" fmla="*/ 2842474 w 14076947"/>
              <a:gd name="connsiteY6" fmla="*/ 5290875 h 8301790"/>
              <a:gd name="connsiteX7" fmla="*/ 13279841 w 14076947"/>
              <a:gd name="connsiteY7" fmla="*/ 5266811 h 8301790"/>
              <a:gd name="connsiteX8" fmla="*/ 13183589 w 14076947"/>
              <a:gd name="connsiteY8" fmla="*/ 4262200 h 8301790"/>
              <a:gd name="connsiteX9" fmla="*/ 2794347 w 14076947"/>
              <a:gd name="connsiteY9" fmla="*/ 4262200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2794347 w 14076947"/>
              <a:gd name="connsiteY5" fmla="*/ 4262200 h 8301790"/>
              <a:gd name="connsiteX6" fmla="*/ 2842474 w 14076947"/>
              <a:gd name="connsiteY6" fmla="*/ 5290875 h 8301790"/>
              <a:gd name="connsiteX7" fmla="*/ 13279841 w 14076947"/>
              <a:gd name="connsiteY7" fmla="*/ 5266811 h 8301790"/>
              <a:gd name="connsiteX8" fmla="*/ 13303904 w 14076947"/>
              <a:gd name="connsiteY8" fmla="*/ 4262200 h 8301790"/>
              <a:gd name="connsiteX9" fmla="*/ 2794347 w 14076947"/>
              <a:gd name="connsiteY9" fmla="*/ 4262200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1663379 w 14076947"/>
              <a:gd name="connsiteY5" fmla="*/ 4262200 h 8301790"/>
              <a:gd name="connsiteX6" fmla="*/ 2842474 w 14076947"/>
              <a:gd name="connsiteY6" fmla="*/ 5290875 h 8301790"/>
              <a:gd name="connsiteX7" fmla="*/ 13279841 w 14076947"/>
              <a:gd name="connsiteY7" fmla="*/ 5266811 h 8301790"/>
              <a:gd name="connsiteX8" fmla="*/ 13303904 w 14076947"/>
              <a:gd name="connsiteY8" fmla="*/ 4262200 h 8301790"/>
              <a:gd name="connsiteX9" fmla="*/ 1663379 w 14076947"/>
              <a:gd name="connsiteY9" fmla="*/ 4262200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1663379 w 14076947"/>
              <a:gd name="connsiteY5" fmla="*/ 4262200 h 8301790"/>
              <a:gd name="connsiteX6" fmla="*/ 1639316 w 14076947"/>
              <a:gd name="connsiteY6" fmla="*/ 5483380 h 8301790"/>
              <a:gd name="connsiteX7" fmla="*/ 13279841 w 14076947"/>
              <a:gd name="connsiteY7" fmla="*/ 5266811 h 8301790"/>
              <a:gd name="connsiteX8" fmla="*/ 13303904 w 14076947"/>
              <a:gd name="connsiteY8" fmla="*/ 4262200 h 8301790"/>
              <a:gd name="connsiteX9" fmla="*/ 1663379 w 14076947"/>
              <a:gd name="connsiteY9" fmla="*/ 4262200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1663379 w 14076947"/>
              <a:gd name="connsiteY5" fmla="*/ 4262200 h 8301790"/>
              <a:gd name="connsiteX6" fmla="*/ 1639316 w 14076947"/>
              <a:gd name="connsiteY6" fmla="*/ 5483380 h 8301790"/>
              <a:gd name="connsiteX7" fmla="*/ 13327968 w 14076947"/>
              <a:gd name="connsiteY7" fmla="*/ 5483380 h 8301790"/>
              <a:gd name="connsiteX8" fmla="*/ 13303904 w 14076947"/>
              <a:gd name="connsiteY8" fmla="*/ 4262200 h 8301790"/>
              <a:gd name="connsiteX9" fmla="*/ 1663379 w 14076947"/>
              <a:gd name="connsiteY9" fmla="*/ 4262200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1663379 w 14076947"/>
              <a:gd name="connsiteY5" fmla="*/ 4262200 h 8301790"/>
              <a:gd name="connsiteX6" fmla="*/ 1639316 w 14076947"/>
              <a:gd name="connsiteY6" fmla="*/ 5483380 h 8301790"/>
              <a:gd name="connsiteX7" fmla="*/ 13327968 w 14076947"/>
              <a:gd name="connsiteY7" fmla="*/ 5483380 h 8301790"/>
              <a:gd name="connsiteX8" fmla="*/ 13303904 w 14076947"/>
              <a:gd name="connsiteY8" fmla="*/ 4550957 h 8301790"/>
              <a:gd name="connsiteX9" fmla="*/ 1663379 w 14076947"/>
              <a:gd name="connsiteY9" fmla="*/ 4262200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1735569 w 14076947"/>
              <a:gd name="connsiteY5" fmla="*/ 4599085 h 8301790"/>
              <a:gd name="connsiteX6" fmla="*/ 1639316 w 14076947"/>
              <a:gd name="connsiteY6" fmla="*/ 5483380 h 8301790"/>
              <a:gd name="connsiteX7" fmla="*/ 13327968 w 14076947"/>
              <a:gd name="connsiteY7" fmla="*/ 5483380 h 8301790"/>
              <a:gd name="connsiteX8" fmla="*/ 13303904 w 14076947"/>
              <a:gd name="connsiteY8" fmla="*/ 4550957 h 8301790"/>
              <a:gd name="connsiteX9" fmla="*/ 1735569 w 14076947"/>
              <a:gd name="connsiteY9" fmla="*/ 4599085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1615253 w 14076947"/>
              <a:gd name="connsiteY5" fmla="*/ 4550958 h 8301790"/>
              <a:gd name="connsiteX6" fmla="*/ 1639316 w 14076947"/>
              <a:gd name="connsiteY6" fmla="*/ 5483380 h 8301790"/>
              <a:gd name="connsiteX7" fmla="*/ 13327968 w 14076947"/>
              <a:gd name="connsiteY7" fmla="*/ 5483380 h 8301790"/>
              <a:gd name="connsiteX8" fmla="*/ 13303904 w 14076947"/>
              <a:gd name="connsiteY8" fmla="*/ 4550957 h 8301790"/>
              <a:gd name="connsiteX9" fmla="*/ 1615253 w 14076947"/>
              <a:gd name="connsiteY9" fmla="*/ 4550958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1663379 w 14076947"/>
              <a:gd name="connsiteY5" fmla="*/ 4550958 h 8301790"/>
              <a:gd name="connsiteX6" fmla="*/ 1639316 w 14076947"/>
              <a:gd name="connsiteY6" fmla="*/ 5483380 h 8301790"/>
              <a:gd name="connsiteX7" fmla="*/ 13327968 w 14076947"/>
              <a:gd name="connsiteY7" fmla="*/ 5483380 h 8301790"/>
              <a:gd name="connsiteX8" fmla="*/ 13303904 w 14076947"/>
              <a:gd name="connsiteY8" fmla="*/ 4550957 h 8301790"/>
              <a:gd name="connsiteX9" fmla="*/ 1663379 w 14076947"/>
              <a:gd name="connsiteY9" fmla="*/ 4550958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1663379 w 14076947"/>
              <a:gd name="connsiteY5" fmla="*/ 4550958 h 8301790"/>
              <a:gd name="connsiteX6" fmla="*/ 1639316 w 14076947"/>
              <a:gd name="connsiteY6" fmla="*/ 5387127 h 8301790"/>
              <a:gd name="connsiteX7" fmla="*/ 13327968 w 14076947"/>
              <a:gd name="connsiteY7" fmla="*/ 5483380 h 8301790"/>
              <a:gd name="connsiteX8" fmla="*/ 13303904 w 14076947"/>
              <a:gd name="connsiteY8" fmla="*/ 4550957 h 8301790"/>
              <a:gd name="connsiteX9" fmla="*/ 1663379 w 14076947"/>
              <a:gd name="connsiteY9" fmla="*/ 4550958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1663379 w 14076947"/>
              <a:gd name="connsiteY5" fmla="*/ 4550958 h 8301790"/>
              <a:gd name="connsiteX6" fmla="*/ 1639316 w 14076947"/>
              <a:gd name="connsiteY6" fmla="*/ 5387127 h 8301790"/>
              <a:gd name="connsiteX7" fmla="*/ 13352031 w 14076947"/>
              <a:gd name="connsiteY7" fmla="*/ 5387128 h 8301790"/>
              <a:gd name="connsiteX8" fmla="*/ 13303904 w 14076947"/>
              <a:gd name="connsiteY8" fmla="*/ 4550957 h 8301790"/>
              <a:gd name="connsiteX9" fmla="*/ 1663379 w 14076947"/>
              <a:gd name="connsiteY9" fmla="*/ 4550958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1663379 w 14076947"/>
              <a:gd name="connsiteY5" fmla="*/ 4599084 h 8301790"/>
              <a:gd name="connsiteX6" fmla="*/ 1639316 w 14076947"/>
              <a:gd name="connsiteY6" fmla="*/ 5387127 h 8301790"/>
              <a:gd name="connsiteX7" fmla="*/ 13352031 w 14076947"/>
              <a:gd name="connsiteY7" fmla="*/ 5387128 h 8301790"/>
              <a:gd name="connsiteX8" fmla="*/ 13303904 w 14076947"/>
              <a:gd name="connsiteY8" fmla="*/ 4550957 h 8301790"/>
              <a:gd name="connsiteX9" fmla="*/ 1663379 w 14076947"/>
              <a:gd name="connsiteY9" fmla="*/ 4599084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1663379 w 14076947"/>
              <a:gd name="connsiteY5" fmla="*/ 4599084 h 8301790"/>
              <a:gd name="connsiteX6" fmla="*/ 1639316 w 14076947"/>
              <a:gd name="connsiteY6" fmla="*/ 5387127 h 8301790"/>
              <a:gd name="connsiteX7" fmla="*/ 13352031 w 14076947"/>
              <a:gd name="connsiteY7" fmla="*/ 5387128 h 8301790"/>
              <a:gd name="connsiteX8" fmla="*/ 13376094 w 14076947"/>
              <a:gd name="connsiteY8" fmla="*/ 4599083 h 8301790"/>
              <a:gd name="connsiteX9" fmla="*/ 1663379 w 14076947"/>
              <a:gd name="connsiteY9" fmla="*/ 4599084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1663379 w 14076947"/>
              <a:gd name="connsiteY5" fmla="*/ 4599084 h 8301790"/>
              <a:gd name="connsiteX6" fmla="*/ 1639316 w 14076947"/>
              <a:gd name="connsiteY6" fmla="*/ 5387127 h 8301790"/>
              <a:gd name="connsiteX7" fmla="*/ 12196999 w 14076947"/>
              <a:gd name="connsiteY7" fmla="*/ 5387128 h 8301790"/>
              <a:gd name="connsiteX8" fmla="*/ 13376094 w 14076947"/>
              <a:gd name="connsiteY8" fmla="*/ 4599083 h 8301790"/>
              <a:gd name="connsiteX9" fmla="*/ 1663379 w 14076947"/>
              <a:gd name="connsiteY9" fmla="*/ 4599084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1663379 w 14076947"/>
              <a:gd name="connsiteY5" fmla="*/ 4599084 h 8301790"/>
              <a:gd name="connsiteX6" fmla="*/ 1639316 w 14076947"/>
              <a:gd name="connsiteY6" fmla="*/ 5387127 h 8301790"/>
              <a:gd name="connsiteX7" fmla="*/ 12196999 w 14076947"/>
              <a:gd name="connsiteY7" fmla="*/ 5387128 h 8301790"/>
              <a:gd name="connsiteX8" fmla="*/ 12221062 w 14076947"/>
              <a:gd name="connsiteY8" fmla="*/ 4623146 h 8301790"/>
              <a:gd name="connsiteX9" fmla="*/ 1663379 w 14076947"/>
              <a:gd name="connsiteY9" fmla="*/ 4599084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1663379 w 14076947"/>
              <a:gd name="connsiteY5" fmla="*/ 4599084 h 8301790"/>
              <a:gd name="connsiteX6" fmla="*/ 1639316 w 14076947"/>
              <a:gd name="connsiteY6" fmla="*/ 5387127 h 8301790"/>
              <a:gd name="connsiteX7" fmla="*/ 11619483 w 14076947"/>
              <a:gd name="connsiteY7" fmla="*/ 5387128 h 8301790"/>
              <a:gd name="connsiteX8" fmla="*/ 12221062 w 14076947"/>
              <a:gd name="connsiteY8" fmla="*/ 4623146 h 8301790"/>
              <a:gd name="connsiteX9" fmla="*/ 1663379 w 14076947"/>
              <a:gd name="connsiteY9" fmla="*/ 4599084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1663379 w 14076947"/>
              <a:gd name="connsiteY5" fmla="*/ 4599084 h 8301790"/>
              <a:gd name="connsiteX6" fmla="*/ 1639316 w 14076947"/>
              <a:gd name="connsiteY6" fmla="*/ 5387127 h 8301790"/>
              <a:gd name="connsiteX7" fmla="*/ 11619483 w 14076947"/>
              <a:gd name="connsiteY7" fmla="*/ 5387128 h 8301790"/>
              <a:gd name="connsiteX8" fmla="*/ 11643546 w 14076947"/>
              <a:gd name="connsiteY8" fmla="*/ 4599082 h 8301790"/>
              <a:gd name="connsiteX9" fmla="*/ 1663379 w 14076947"/>
              <a:gd name="connsiteY9" fmla="*/ 4599084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4141884 w 14076947"/>
              <a:gd name="connsiteY5" fmla="*/ 4887842 h 8301790"/>
              <a:gd name="connsiteX6" fmla="*/ 1639316 w 14076947"/>
              <a:gd name="connsiteY6" fmla="*/ 5387127 h 8301790"/>
              <a:gd name="connsiteX7" fmla="*/ 11619483 w 14076947"/>
              <a:gd name="connsiteY7" fmla="*/ 5387128 h 8301790"/>
              <a:gd name="connsiteX8" fmla="*/ 11643546 w 14076947"/>
              <a:gd name="connsiteY8" fmla="*/ 4599082 h 8301790"/>
              <a:gd name="connsiteX9" fmla="*/ 4141884 w 14076947"/>
              <a:gd name="connsiteY9" fmla="*/ 4887842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4141884 w 14076947"/>
              <a:gd name="connsiteY5" fmla="*/ 4887842 h 8301790"/>
              <a:gd name="connsiteX6" fmla="*/ 4165947 w 14076947"/>
              <a:gd name="connsiteY6" fmla="*/ 5699948 h 8301790"/>
              <a:gd name="connsiteX7" fmla="*/ 11619483 w 14076947"/>
              <a:gd name="connsiteY7" fmla="*/ 5387128 h 8301790"/>
              <a:gd name="connsiteX8" fmla="*/ 11643546 w 14076947"/>
              <a:gd name="connsiteY8" fmla="*/ 4599082 h 8301790"/>
              <a:gd name="connsiteX9" fmla="*/ 4141884 w 14076947"/>
              <a:gd name="connsiteY9" fmla="*/ 4887842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3251547 w 14076947"/>
              <a:gd name="connsiteY5" fmla="*/ 4863779 h 8301790"/>
              <a:gd name="connsiteX6" fmla="*/ 4165947 w 14076947"/>
              <a:gd name="connsiteY6" fmla="*/ 5699948 h 8301790"/>
              <a:gd name="connsiteX7" fmla="*/ 11619483 w 14076947"/>
              <a:gd name="connsiteY7" fmla="*/ 5387128 h 8301790"/>
              <a:gd name="connsiteX8" fmla="*/ 11643546 w 14076947"/>
              <a:gd name="connsiteY8" fmla="*/ 4599082 h 8301790"/>
              <a:gd name="connsiteX9" fmla="*/ 3251547 w 14076947"/>
              <a:gd name="connsiteY9" fmla="*/ 4863779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3251547 w 14076947"/>
              <a:gd name="connsiteY5" fmla="*/ 4863779 h 8301790"/>
              <a:gd name="connsiteX6" fmla="*/ 3299674 w 14076947"/>
              <a:gd name="connsiteY6" fmla="*/ 5916516 h 8301790"/>
              <a:gd name="connsiteX7" fmla="*/ 11619483 w 14076947"/>
              <a:gd name="connsiteY7" fmla="*/ 5387128 h 8301790"/>
              <a:gd name="connsiteX8" fmla="*/ 11643546 w 14076947"/>
              <a:gd name="connsiteY8" fmla="*/ 4599082 h 8301790"/>
              <a:gd name="connsiteX9" fmla="*/ 3251547 w 14076947"/>
              <a:gd name="connsiteY9" fmla="*/ 4863779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2698095 w 14076947"/>
              <a:gd name="connsiteY5" fmla="*/ 4887842 h 8301790"/>
              <a:gd name="connsiteX6" fmla="*/ 3299674 w 14076947"/>
              <a:gd name="connsiteY6" fmla="*/ 5916516 h 8301790"/>
              <a:gd name="connsiteX7" fmla="*/ 11619483 w 14076947"/>
              <a:gd name="connsiteY7" fmla="*/ 5387128 h 8301790"/>
              <a:gd name="connsiteX8" fmla="*/ 11643546 w 14076947"/>
              <a:gd name="connsiteY8" fmla="*/ 4599082 h 8301790"/>
              <a:gd name="connsiteX9" fmla="*/ 2698095 w 14076947"/>
              <a:gd name="connsiteY9" fmla="*/ 4887842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2698095 w 14076947"/>
              <a:gd name="connsiteY5" fmla="*/ 4887842 h 8301790"/>
              <a:gd name="connsiteX6" fmla="*/ 2722158 w 14076947"/>
              <a:gd name="connsiteY6" fmla="*/ 5796200 h 8301790"/>
              <a:gd name="connsiteX7" fmla="*/ 11619483 w 14076947"/>
              <a:gd name="connsiteY7" fmla="*/ 5387128 h 8301790"/>
              <a:gd name="connsiteX8" fmla="*/ 11643546 w 14076947"/>
              <a:gd name="connsiteY8" fmla="*/ 4599082 h 8301790"/>
              <a:gd name="connsiteX9" fmla="*/ 2698095 w 14076947"/>
              <a:gd name="connsiteY9" fmla="*/ 4887842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2722158 w 14076947"/>
              <a:gd name="connsiteY5" fmla="*/ 4960032 h 8301790"/>
              <a:gd name="connsiteX6" fmla="*/ 2722158 w 14076947"/>
              <a:gd name="connsiteY6" fmla="*/ 5796200 h 8301790"/>
              <a:gd name="connsiteX7" fmla="*/ 11619483 w 14076947"/>
              <a:gd name="connsiteY7" fmla="*/ 5387128 h 8301790"/>
              <a:gd name="connsiteX8" fmla="*/ 11643546 w 14076947"/>
              <a:gd name="connsiteY8" fmla="*/ 4599082 h 8301790"/>
              <a:gd name="connsiteX9" fmla="*/ 2722158 w 14076947"/>
              <a:gd name="connsiteY9" fmla="*/ 4960032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2722158 w 14076947"/>
              <a:gd name="connsiteY5" fmla="*/ 4960032 h 8301790"/>
              <a:gd name="connsiteX6" fmla="*/ 2722158 w 14076947"/>
              <a:gd name="connsiteY6" fmla="*/ 5796200 h 8301790"/>
              <a:gd name="connsiteX7" fmla="*/ 11643546 w 14076947"/>
              <a:gd name="connsiteY7" fmla="*/ 5772139 h 8301790"/>
              <a:gd name="connsiteX8" fmla="*/ 11643546 w 14076947"/>
              <a:gd name="connsiteY8" fmla="*/ 4599082 h 8301790"/>
              <a:gd name="connsiteX9" fmla="*/ 2722158 w 14076947"/>
              <a:gd name="connsiteY9" fmla="*/ 4960032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2722158 w 14076947"/>
              <a:gd name="connsiteY5" fmla="*/ 4960032 h 8301790"/>
              <a:gd name="connsiteX6" fmla="*/ 2722158 w 14076947"/>
              <a:gd name="connsiteY6" fmla="*/ 5796200 h 8301790"/>
              <a:gd name="connsiteX7" fmla="*/ 11643546 w 14076947"/>
              <a:gd name="connsiteY7" fmla="*/ 5748076 h 8301790"/>
              <a:gd name="connsiteX8" fmla="*/ 11643546 w 14076947"/>
              <a:gd name="connsiteY8" fmla="*/ 4599082 h 8301790"/>
              <a:gd name="connsiteX9" fmla="*/ 2722158 w 14076947"/>
              <a:gd name="connsiteY9" fmla="*/ 4960032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2722158 w 14076947"/>
              <a:gd name="connsiteY5" fmla="*/ 4960032 h 8301790"/>
              <a:gd name="connsiteX6" fmla="*/ 2722158 w 14076947"/>
              <a:gd name="connsiteY6" fmla="*/ 5796200 h 8301790"/>
              <a:gd name="connsiteX7" fmla="*/ 11655578 w 14076947"/>
              <a:gd name="connsiteY7" fmla="*/ 5760107 h 8301790"/>
              <a:gd name="connsiteX8" fmla="*/ 11643546 w 14076947"/>
              <a:gd name="connsiteY8" fmla="*/ 4599082 h 8301790"/>
              <a:gd name="connsiteX9" fmla="*/ 2722158 w 14076947"/>
              <a:gd name="connsiteY9" fmla="*/ 4960032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2722158 w 14076947"/>
              <a:gd name="connsiteY5" fmla="*/ 4960032 h 8301790"/>
              <a:gd name="connsiteX6" fmla="*/ 2722158 w 14076947"/>
              <a:gd name="connsiteY6" fmla="*/ 5796200 h 8301790"/>
              <a:gd name="connsiteX7" fmla="*/ 11655578 w 14076947"/>
              <a:gd name="connsiteY7" fmla="*/ 5784170 h 8301790"/>
              <a:gd name="connsiteX8" fmla="*/ 11643546 w 14076947"/>
              <a:gd name="connsiteY8" fmla="*/ 4599082 h 8301790"/>
              <a:gd name="connsiteX9" fmla="*/ 2722158 w 14076947"/>
              <a:gd name="connsiteY9" fmla="*/ 4960032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2722158 w 14076947"/>
              <a:gd name="connsiteY5" fmla="*/ 4960032 h 8301790"/>
              <a:gd name="connsiteX6" fmla="*/ 2722158 w 14076947"/>
              <a:gd name="connsiteY6" fmla="*/ 5796200 h 8301790"/>
              <a:gd name="connsiteX7" fmla="*/ 11655578 w 14076947"/>
              <a:gd name="connsiteY7" fmla="*/ 5784170 h 8301790"/>
              <a:gd name="connsiteX8" fmla="*/ 10981809 w 14076947"/>
              <a:gd name="connsiteY8" fmla="*/ 5044251 h 8301790"/>
              <a:gd name="connsiteX9" fmla="*/ 2722158 w 14076947"/>
              <a:gd name="connsiteY9" fmla="*/ 4960032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2722158 w 14076947"/>
              <a:gd name="connsiteY5" fmla="*/ 4960032 h 8301790"/>
              <a:gd name="connsiteX6" fmla="*/ 2722158 w 14076947"/>
              <a:gd name="connsiteY6" fmla="*/ 5796200 h 8301790"/>
              <a:gd name="connsiteX7" fmla="*/ 11005873 w 14076947"/>
              <a:gd name="connsiteY7" fmla="*/ 5760107 h 8301790"/>
              <a:gd name="connsiteX8" fmla="*/ 10981809 w 14076947"/>
              <a:gd name="connsiteY8" fmla="*/ 5044251 h 8301790"/>
              <a:gd name="connsiteX9" fmla="*/ 2722158 w 14076947"/>
              <a:gd name="connsiteY9" fmla="*/ 4960032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2722158 w 14076947"/>
              <a:gd name="connsiteY5" fmla="*/ 4960032 h 8301790"/>
              <a:gd name="connsiteX6" fmla="*/ 2722158 w 14076947"/>
              <a:gd name="connsiteY6" fmla="*/ 5796200 h 8301790"/>
              <a:gd name="connsiteX7" fmla="*/ 11005873 w 14076947"/>
              <a:gd name="connsiteY7" fmla="*/ 5760107 h 8301790"/>
              <a:gd name="connsiteX8" fmla="*/ 10969777 w 14076947"/>
              <a:gd name="connsiteY8" fmla="*/ 4960030 h 8301790"/>
              <a:gd name="connsiteX9" fmla="*/ 2722158 w 14076947"/>
              <a:gd name="connsiteY9" fmla="*/ 4960032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2722158 w 14076947"/>
              <a:gd name="connsiteY5" fmla="*/ 4960032 h 8301790"/>
              <a:gd name="connsiteX6" fmla="*/ 2722158 w 14076947"/>
              <a:gd name="connsiteY6" fmla="*/ 5796200 h 8301790"/>
              <a:gd name="connsiteX7" fmla="*/ 11017905 w 14076947"/>
              <a:gd name="connsiteY7" fmla="*/ 5796202 h 8301790"/>
              <a:gd name="connsiteX8" fmla="*/ 10969777 w 14076947"/>
              <a:gd name="connsiteY8" fmla="*/ 4960030 h 8301790"/>
              <a:gd name="connsiteX9" fmla="*/ 2722158 w 14076947"/>
              <a:gd name="connsiteY9" fmla="*/ 4960032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2722158 w 14076947"/>
              <a:gd name="connsiteY5" fmla="*/ 4960032 h 8301790"/>
              <a:gd name="connsiteX6" fmla="*/ 2722158 w 14076947"/>
              <a:gd name="connsiteY6" fmla="*/ 5796200 h 8301790"/>
              <a:gd name="connsiteX7" fmla="*/ 10993842 w 14076947"/>
              <a:gd name="connsiteY7" fmla="*/ 5784170 h 8301790"/>
              <a:gd name="connsiteX8" fmla="*/ 10969777 w 14076947"/>
              <a:gd name="connsiteY8" fmla="*/ 4960030 h 8301790"/>
              <a:gd name="connsiteX9" fmla="*/ 2722158 w 14076947"/>
              <a:gd name="connsiteY9" fmla="*/ 4960032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2722158 w 14076947"/>
              <a:gd name="connsiteY5" fmla="*/ 4960032 h 8301790"/>
              <a:gd name="connsiteX6" fmla="*/ 2722158 w 14076947"/>
              <a:gd name="connsiteY6" fmla="*/ 5796200 h 8301790"/>
              <a:gd name="connsiteX7" fmla="*/ 12329347 w 14076947"/>
              <a:gd name="connsiteY7" fmla="*/ 5808233 h 8301790"/>
              <a:gd name="connsiteX8" fmla="*/ 10969777 w 14076947"/>
              <a:gd name="connsiteY8" fmla="*/ 4960030 h 8301790"/>
              <a:gd name="connsiteX9" fmla="*/ 2722158 w 14076947"/>
              <a:gd name="connsiteY9" fmla="*/ 4960032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2722158 w 14076947"/>
              <a:gd name="connsiteY5" fmla="*/ 4960032 h 8301790"/>
              <a:gd name="connsiteX6" fmla="*/ 2722158 w 14076947"/>
              <a:gd name="connsiteY6" fmla="*/ 5796200 h 8301790"/>
              <a:gd name="connsiteX7" fmla="*/ 12329347 w 14076947"/>
              <a:gd name="connsiteY7" fmla="*/ 5808233 h 8301790"/>
              <a:gd name="connsiteX8" fmla="*/ 12329345 w 14076947"/>
              <a:gd name="connsiteY8" fmla="*/ 5056283 h 8301790"/>
              <a:gd name="connsiteX9" fmla="*/ 2722158 w 14076947"/>
              <a:gd name="connsiteY9" fmla="*/ 4960032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2180737 w 14076947"/>
              <a:gd name="connsiteY5" fmla="*/ 4984095 h 8301790"/>
              <a:gd name="connsiteX6" fmla="*/ 2722158 w 14076947"/>
              <a:gd name="connsiteY6" fmla="*/ 5796200 h 8301790"/>
              <a:gd name="connsiteX7" fmla="*/ 12329347 w 14076947"/>
              <a:gd name="connsiteY7" fmla="*/ 5808233 h 8301790"/>
              <a:gd name="connsiteX8" fmla="*/ 12329345 w 14076947"/>
              <a:gd name="connsiteY8" fmla="*/ 5056283 h 8301790"/>
              <a:gd name="connsiteX9" fmla="*/ 2180737 w 14076947"/>
              <a:gd name="connsiteY9" fmla="*/ 4984095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2168705 w 14076947"/>
              <a:gd name="connsiteY5" fmla="*/ 5008158 h 8301790"/>
              <a:gd name="connsiteX6" fmla="*/ 2722158 w 14076947"/>
              <a:gd name="connsiteY6" fmla="*/ 5796200 h 8301790"/>
              <a:gd name="connsiteX7" fmla="*/ 12329347 w 14076947"/>
              <a:gd name="connsiteY7" fmla="*/ 5808233 h 8301790"/>
              <a:gd name="connsiteX8" fmla="*/ 12329345 w 14076947"/>
              <a:gd name="connsiteY8" fmla="*/ 5056283 h 8301790"/>
              <a:gd name="connsiteX9" fmla="*/ 2168705 w 14076947"/>
              <a:gd name="connsiteY9" fmla="*/ 5008158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2168705 w 14076947"/>
              <a:gd name="connsiteY5" fmla="*/ 5020190 h 8301790"/>
              <a:gd name="connsiteX6" fmla="*/ 2722158 w 14076947"/>
              <a:gd name="connsiteY6" fmla="*/ 5796200 h 8301790"/>
              <a:gd name="connsiteX7" fmla="*/ 12329347 w 14076947"/>
              <a:gd name="connsiteY7" fmla="*/ 5808233 h 8301790"/>
              <a:gd name="connsiteX8" fmla="*/ 12329345 w 14076947"/>
              <a:gd name="connsiteY8" fmla="*/ 5056283 h 8301790"/>
              <a:gd name="connsiteX9" fmla="*/ 2168705 w 14076947"/>
              <a:gd name="connsiteY9" fmla="*/ 5020190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2168705 w 14076947"/>
              <a:gd name="connsiteY5" fmla="*/ 5080348 h 8301790"/>
              <a:gd name="connsiteX6" fmla="*/ 2722158 w 14076947"/>
              <a:gd name="connsiteY6" fmla="*/ 5796200 h 8301790"/>
              <a:gd name="connsiteX7" fmla="*/ 12329347 w 14076947"/>
              <a:gd name="connsiteY7" fmla="*/ 5808233 h 8301790"/>
              <a:gd name="connsiteX8" fmla="*/ 12329345 w 14076947"/>
              <a:gd name="connsiteY8" fmla="*/ 5056283 h 8301790"/>
              <a:gd name="connsiteX9" fmla="*/ 2168705 w 14076947"/>
              <a:gd name="connsiteY9" fmla="*/ 5080348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2168705 w 14076947"/>
              <a:gd name="connsiteY5" fmla="*/ 5068316 h 8301790"/>
              <a:gd name="connsiteX6" fmla="*/ 2722158 w 14076947"/>
              <a:gd name="connsiteY6" fmla="*/ 5796200 h 8301790"/>
              <a:gd name="connsiteX7" fmla="*/ 12329347 w 14076947"/>
              <a:gd name="connsiteY7" fmla="*/ 5808233 h 8301790"/>
              <a:gd name="connsiteX8" fmla="*/ 12329345 w 14076947"/>
              <a:gd name="connsiteY8" fmla="*/ 5056283 h 8301790"/>
              <a:gd name="connsiteX9" fmla="*/ 2168705 w 14076947"/>
              <a:gd name="connsiteY9" fmla="*/ 5068316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2168705 w 14076947"/>
              <a:gd name="connsiteY5" fmla="*/ 5068316 h 8301790"/>
              <a:gd name="connsiteX6" fmla="*/ 2168705 w 14076947"/>
              <a:gd name="connsiteY6" fmla="*/ 5808232 h 8301790"/>
              <a:gd name="connsiteX7" fmla="*/ 12329347 w 14076947"/>
              <a:gd name="connsiteY7" fmla="*/ 5808233 h 8301790"/>
              <a:gd name="connsiteX8" fmla="*/ 12329345 w 14076947"/>
              <a:gd name="connsiteY8" fmla="*/ 5056283 h 8301790"/>
              <a:gd name="connsiteX9" fmla="*/ 2168705 w 14076947"/>
              <a:gd name="connsiteY9" fmla="*/ 5068316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2168705 w 14076947"/>
              <a:gd name="connsiteY5" fmla="*/ 5056285 h 8301790"/>
              <a:gd name="connsiteX6" fmla="*/ 2168705 w 14076947"/>
              <a:gd name="connsiteY6" fmla="*/ 5808232 h 8301790"/>
              <a:gd name="connsiteX7" fmla="*/ 12329347 w 14076947"/>
              <a:gd name="connsiteY7" fmla="*/ 5808233 h 8301790"/>
              <a:gd name="connsiteX8" fmla="*/ 12329345 w 14076947"/>
              <a:gd name="connsiteY8" fmla="*/ 5056283 h 8301790"/>
              <a:gd name="connsiteX9" fmla="*/ 2168705 w 14076947"/>
              <a:gd name="connsiteY9" fmla="*/ 5056285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2168705 w 14076947"/>
              <a:gd name="connsiteY5" fmla="*/ 5056285 h 8301790"/>
              <a:gd name="connsiteX6" fmla="*/ 2240894 w 14076947"/>
              <a:gd name="connsiteY6" fmla="*/ 5808232 h 8301790"/>
              <a:gd name="connsiteX7" fmla="*/ 12329347 w 14076947"/>
              <a:gd name="connsiteY7" fmla="*/ 5808233 h 8301790"/>
              <a:gd name="connsiteX8" fmla="*/ 12329345 w 14076947"/>
              <a:gd name="connsiteY8" fmla="*/ 5056283 h 8301790"/>
              <a:gd name="connsiteX9" fmla="*/ 2168705 w 14076947"/>
              <a:gd name="connsiteY9" fmla="*/ 5056285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2240894 w 14076947"/>
              <a:gd name="connsiteY5" fmla="*/ 5056285 h 8301790"/>
              <a:gd name="connsiteX6" fmla="*/ 2240894 w 14076947"/>
              <a:gd name="connsiteY6" fmla="*/ 5808232 h 8301790"/>
              <a:gd name="connsiteX7" fmla="*/ 12329347 w 14076947"/>
              <a:gd name="connsiteY7" fmla="*/ 5808233 h 8301790"/>
              <a:gd name="connsiteX8" fmla="*/ 12329345 w 14076947"/>
              <a:gd name="connsiteY8" fmla="*/ 5056283 h 8301790"/>
              <a:gd name="connsiteX9" fmla="*/ 2240894 w 14076947"/>
              <a:gd name="connsiteY9" fmla="*/ 5056285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1735567 w 14076947"/>
              <a:gd name="connsiteY5" fmla="*/ 5068317 h 8301790"/>
              <a:gd name="connsiteX6" fmla="*/ 2240894 w 14076947"/>
              <a:gd name="connsiteY6" fmla="*/ 5808232 h 8301790"/>
              <a:gd name="connsiteX7" fmla="*/ 12329347 w 14076947"/>
              <a:gd name="connsiteY7" fmla="*/ 5808233 h 8301790"/>
              <a:gd name="connsiteX8" fmla="*/ 12329345 w 14076947"/>
              <a:gd name="connsiteY8" fmla="*/ 5056283 h 8301790"/>
              <a:gd name="connsiteX9" fmla="*/ 1735567 w 14076947"/>
              <a:gd name="connsiteY9" fmla="*/ 5068317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1735567 w 14076947"/>
              <a:gd name="connsiteY5" fmla="*/ 5068317 h 8301790"/>
              <a:gd name="connsiteX6" fmla="*/ 1711504 w 14076947"/>
              <a:gd name="connsiteY6" fmla="*/ 5820264 h 8301790"/>
              <a:gd name="connsiteX7" fmla="*/ 12329347 w 14076947"/>
              <a:gd name="connsiteY7" fmla="*/ 5808233 h 8301790"/>
              <a:gd name="connsiteX8" fmla="*/ 12329345 w 14076947"/>
              <a:gd name="connsiteY8" fmla="*/ 5056283 h 8301790"/>
              <a:gd name="connsiteX9" fmla="*/ 1735567 w 14076947"/>
              <a:gd name="connsiteY9" fmla="*/ 5068317 h 8301790"/>
              <a:gd name="connsiteX0" fmla="*/ 0 w 14076947"/>
              <a:gd name="connsiteY0" fmla="*/ 0 h 8301790"/>
              <a:gd name="connsiteX1" fmla="*/ 14076947 w 14076947"/>
              <a:gd name="connsiteY1" fmla="*/ 0 h 8301790"/>
              <a:gd name="connsiteX2" fmla="*/ 14076947 w 14076947"/>
              <a:gd name="connsiteY2" fmla="*/ 8301790 h 8301790"/>
              <a:gd name="connsiteX3" fmla="*/ 0 w 14076947"/>
              <a:gd name="connsiteY3" fmla="*/ 8301790 h 8301790"/>
              <a:gd name="connsiteX4" fmla="*/ 0 w 14076947"/>
              <a:gd name="connsiteY4" fmla="*/ 0 h 8301790"/>
              <a:gd name="connsiteX5" fmla="*/ 1699472 w 14076947"/>
              <a:gd name="connsiteY5" fmla="*/ 5068317 h 8301790"/>
              <a:gd name="connsiteX6" fmla="*/ 1711504 w 14076947"/>
              <a:gd name="connsiteY6" fmla="*/ 5820264 h 8301790"/>
              <a:gd name="connsiteX7" fmla="*/ 12329347 w 14076947"/>
              <a:gd name="connsiteY7" fmla="*/ 5808233 h 8301790"/>
              <a:gd name="connsiteX8" fmla="*/ 12329345 w 14076947"/>
              <a:gd name="connsiteY8" fmla="*/ 5056283 h 8301790"/>
              <a:gd name="connsiteX9" fmla="*/ 1699472 w 14076947"/>
              <a:gd name="connsiteY9" fmla="*/ 5068317 h 830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76947" h="8301790">
                <a:moveTo>
                  <a:pt x="0" y="0"/>
                </a:moveTo>
                <a:lnTo>
                  <a:pt x="14076947" y="0"/>
                </a:lnTo>
                <a:lnTo>
                  <a:pt x="14076947" y="8301790"/>
                </a:lnTo>
                <a:lnTo>
                  <a:pt x="0" y="8301790"/>
                </a:lnTo>
                <a:lnTo>
                  <a:pt x="0" y="0"/>
                </a:lnTo>
                <a:close/>
                <a:moveTo>
                  <a:pt x="1699472" y="5068317"/>
                </a:moveTo>
                <a:lnTo>
                  <a:pt x="1711504" y="5820264"/>
                </a:lnTo>
                <a:lnTo>
                  <a:pt x="12329347" y="5808233"/>
                </a:lnTo>
                <a:cubicBezTo>
                  <a:pt x="12329346" y="5557583"/>
                  <a:pt x="12329346" y="5306933"/>
                  <a:pt x="12329345" y="5056283"/>
                </a:cubicBezTo>
                <a:lnTo>
                  <a:pt x="1699472" y="5068317"/>
                </a:lnTo>
                <a:close/>
              </a:path>
            </a:pathLst>
          </a:custGeom>
          <a:solidFill>
            <a:schemeClr val="bg2">
              <a:alpha val="9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Rounded Corners 6">
            <a:extLst>
              <a:ext uri="{FF2B5EF4-FFF2-40B4-BE49-F238E27FC236}">
                <a16:creationId xmlns:a16="http://schemas.microsoft.com/office/drawing/2014/main" id="{D8B89C86-3D1C-4952-9E0B-0CC8F4BCB1CD}"/>
              </a:ext>
            </a:extLst>
          </p:cNvPr>
          <p:cNvSpPr/>
          <p:nvPr/>
        </p:nvSpPr>
        <p:spPr>
          <a:xfrm>
            <a:off x="6019800" y="836054"/>
            <a:ext cx="3886200" cy="1011796"/>
          </a:xfrm>
          <a:prstGeom prst="roundRect">
            <a:avLst/>
          </a:prstGeom>
          <a:solidFill>
            <a:srgbClr val="DE6353"/>
          </a:solidFill>
          <a:ln w="7620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This does not mean you should quit your job</a:t>
            </a:r>
          </a:p>
        </p:txBody>
      </p:sp>
      <p:sp>
        <p:nvSpPr>
          <p:cNvPr id="2" name="Rectangle 1">
            <a:extLst>
              <a:ext uri="{FF2B5EF4-FFF2-40B4-BE49-F238E27FC236}">
                <a16:creationId xmlns:a16="http://schemas.microsoft.com/office/drawing/2014/main" id="{626A1DC5-DB21-45AE-A288-ECEE4B35E0D1}"/>
              </a:ext>
            </a:extLst>
          </p:cNvPr>
          <p:cNvSpPr/>
          <p:nvPr/>
        </p:nvSpPr>
        <p:spPr>
          <a:xfrm>
            <a:off x="2460834" y="3982453"/>
            <a:ext cx="3097755" cy="353584"/>
          </a:xfrm>
          <a:prstGeom prst="rect">
            <a:avLst/>
          </a:prstGeom>
          <a:solidFill>
            <a:srgbClr val="CC3300">
              <a:alpha val="15000"/>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13350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500" fill="hold"/>
                                        <p:tgtEl>
                                          <p:spTgt spid="6"/>
                                        </p:tgtEl>
                                      </p:cBhvr>
                                      <p:by x="125000" y="125000"/>
                                    </p:animScale>
                                  </p:childTnLst>
                                </p:cTn>
                              </p:par>
                              <p:par>
                                <p:cTn id="7" presetID="42" presetClass="path" presetSubtype="0" fill="hold" nodeType="withEffect">
                                  <p:stCondLst>
                                    <p:cond delay="0"/>
                                  </p:stCondLst>
                                  <p:childTnLst>
                                    <p:animMotion origin="layout" path="M 0 0 L 0.05951 -0.14745 " pathEditMode="relative" rAng="0" ptsTypes="AA">
                                      <p:cBhvr>
                                        <p:cTn id="8" dur="1500" fill="hold"/>
                                        <p:tgtEl>
                                          <p:spTgt spid="6"/>
                                        </p:tgtEl>
                                        <p:attrNameLst>
                                          <p:attrName>ppt_x</p:attrName>
                                          <p:attrName>ppt_y</p:attrName>
                                        </p:attrNameLst>
                                      </p:cBhvr>
                                      <p:rCtr x="2969" y="-7384"/>
                                    </p:animMotion>
                                  </p:childTnLst>
                                </p:cTn>
                              </p:par>
                            </p:childTnLst>
                          </p:cTn>
                        </p:par>
                        <p:par>
                          <p:cTn id="9" fill="hold">
                            <p:stCondLst>
                              <p:cond delay="1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childTnLst>
                                </p:cTn>
                              </p:par>
                            </p:childTnLst>
                          </p:cTn>
                        </p:par>
                        <p:par>
                          <p:cTn id="13" fill="hold">
                            <p:stCondLst>
                              <p:cond delay="2250"/>
                            </p:stCondLst>
                            <p:childTnLst>
                              <p:par>
                                <p:cTn id="14" presetID="10" presetClass="entr" presetSubtype="0" fill="hold" grpId="0" nodeType="afterEffect">
                                  <p:stCondLst>
                                    <p:cond delay="5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3250"/>
                            </p:stCondLst>
                            <p:childTnLst>
                              <p:par>
                                <p:cTn id="18" presetID="10" presetClass="entr" presetSubtype="0" fill="hold" grpId="0" nodeType="afterEffect">
                                  <p:stCondLst>
                                    <p:cond delay="100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1FC87A-9FAC-5C46-9D81-890923D949AC}"/>
              </a:ext>
            </a:extLst>
          </p:cNvPr>
          <p:cNvSpPr/>
          <p:nvPr/>
        </p:nvSpPr>
        <p:spPr>
          <a:xfrm>
            <a:off x="1819421" y="3090445"/>
            <a:ext cx="8553157" cy="6771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800" b="1" dirty="0">
                <a:solidFill>
                  <a:prstClr val="white"/>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Consolidating program coverage</a:t>
            </a:r>
            <a:endParaRPr kumimoji="0" lang="en-US" sz="3800" b="1" i="0" u="none" strike="noStrike" kern="1200" cap="none" spc="0" normalizeH="0" baseline="0" noProof="0" dirty="0">
              <a:ln>
                <a:noFill/>
              </a:ln>
              <a:solidFill>
                <a:prstClr val="white"/>
              </a:solidFill>
              <a:effectLst>
                <a:outerShdw blurRad="50800" dist="50800" dir="5400000" algn="ctr" rotWithShape="0">
                  <a:srgbClr val="000000">
                    <a:alpha val="20000"/>
                  </a:srgbClr>
                </a:outerShdw>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19D50D52-35D5-D54C-A8CF-988933C0D4FA}"/>
              </a:ext>
            </a:extLst>
          </p:cNvPr>
          <p:cNvSpPr/>
          <p:nvPr/>
        </p:nvSpPr>
        <p:spPr>
          <a:xfrm>
            <a:off x="1683433" y="2591911"/>
            <a:ext cx="8825132" cy="1674175"/>
          </a:xfrm>
          <a:prstGeom prst="rect">
            <a:avLst/>
          </a:prstGeom>
          <a:noFill/>
          <a:ln w="38100">
            <a:solidFill>
              <a:schemeClr val="bg1"/>
            </a:solidFill>
          </a:ln>
          <a:effectLst>
            <a:outerShdw blurRad="76200" dist="12700" dir="378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407659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9">
            <a:extLst>
              <a:ext uri="{FF2B5EF4-FFF2-40B4-BE49-F238E27FC236}">
                <a16:creationId xmlns:a16="http://schemas.microsoft.com/office/drawing/2014/main" id="{C404B3F4-FB05-4764-968C-6E710D320543}"/>
              </a:ext>
            </a:extLst>
          </p:cNvPr>
          <p:cNvSpPr>
            <a:spLocks noGrp="1"/>
          </p:cNvSpPr>
          <p:nvPr>
            <p:ph type="title" idx="4294967295"/>
          </p:nvPr>
        </p:nvSpPr>
        <p:spPr>
          <a:xfrm>
            <a:off x="922084" y="424803"/>
            <a:ext cx="9766300" cy="619125"/>
          </a:xfrm>
          <a:prstGeom prst="rect">
            <a:avLst/>
          </a:prstGeom>
        </p:spPr>
        <p:txBody>
          <a:bodyPr wrap="square">
            <a:spAutoFit/>
          </a:bodyPr>
          <a:lstStyle/>
          <a:p>
            <a:r>
              <a:rPr lang="en-US" sz="3800"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Considerations for part-time educators</a:t>
            </a:r>
          </a:p>
        </p:txBody>
      </p:sp>
      <p:sp>
        <p:nvSpPr>
          <p:cNvPr id="25" name="Rectangle 24">
            <a:extLst>
              <a:ext uri="{FF2B5EF4-FFF2-40B4-BE49-F238E27FC236}">
                <a16:creationId xmlns:a16="http://schemas.microsoft.com/office/drawing/2014/main" id="{BE97D509-86EA-4098-805A-E0EA124785E3}"/>
              </a:ext>
            </a:extLst>
          </p:cNvPr>
          <p:cNvSpPr/>
          <p:nvPr/>
        </p:nvSpPr>
        <p:spPr>
          <a:xfrm>
            <a:off x="4740442" y="1638679"/>
            <a:ext cx="6830235" cy="10287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7E3C1B"/>
                </a:solidFill>
                <a:latin typeface="Arial" panose="020B0604020202020204" pitchFamily="34" charset="0"/>
                <a:cs typeface="Arial" panose="020B0604020202020204" pitchFamily="34" charset="0"/>
              </a:rPr>
              <a:t>M</a:t>
            </a:r>
            <a:r>
              <a:rPr lang="en-US" sz="2400" b="1" i="0" dirty="0">
                <a:solidFill>
                  <a:srgbClr val="7E3C1B"/>
                </a:solidFill>
                <a:latin typeface="Arial" panose="020B0604020202020204" pitchFamily="34" charset="0"/>
                <a:cs typeface="Arial" panose="020B0604020202020204" pitchFamily="34" charset="0"/>
              </a:rPr>
              <a:t>embers of the Defined Benefit Program</a:t>
            </a:r>
            <a:endParaRPr kumimoji="0" lang="en-US" sz="2400" b="1" i="0" u="none" strike="noStrike" kern="1200" cap="none" spc="0" normalizeH="0" baseline="0" noProof="0" dirty="0">
              <a:ln>
                <a:noFill/>
              </a:ln>
              <a:solidFill>
                <a:srgbClr val="7E3C1B"/>
              </a:solidFill>
              <a:effectLst/>
              <a:uLnTx/>
              <a:uFillTx/>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ECAD2422-FAB0-43DA-922E-8D9788A15EB6}"/>
              </a:ext>
            </a:extLst>
          </p:cNvPr>
          <p:cNvSpPr/>
          <p:nvPr/>
        </p:nvSpPr>
        <p:spPr>
          <a:xfrm>
            <a:off x="4740440" y="3167617"/>
            <a:ext cx="6830235" cy="10287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7E3C1B"/>
                </a:solidFill>
                <a:latin typeface="Arial" panose="020B0604020202020204" pitchFamily="34" charset="0"/>
                <a:cs typeface="Arial" panose="020B0604020202020204" pitchFamily="34" charset="0"/>
              </a:rPr>
              <a:t>Understand service credit calculations</a:t>
            </a:r>
            <a:endParaRPr kumimoji="0" lang="en-US" sz="2400" b="1" i="1" u="none" strike="noStrike" kern="1200" cap="none" spc="0" normalizeH="0" baseline="0" noProof="0" dirty="0">
              <a:ln>
                <a:noFill/>
              </a:ln>
              <a:solidFill>
                <a:srgbClr val="7E3C1B"/>
              </a:solidFill>
              <a:effectLst/>
              <a:uLnTx/>
              <a:uFillTx/>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35C4CB9C-394F-4DCD-B4BF-5A0575745345}"/>
              </a:ext>
            </a:extLst>
          </p:cNvPr>
          <p:cNvSpPr/>
          <p:nvPr/>
        </p:nvSpPr>
        <p:spPr>
          <a:xfrm>
            <a:off x="4740440" y="4814554"/>
            <a:ext cx="6830236" cy="10287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7E3C1B"/>
                </a:solidFill>
                <a:latin typeface="Arial" panose="020B0604020202020204" pitchFamily="34" charset="0"/>
                <a:cs typeface="Arial" panose="020B0604020202020204" pitchFamily="34" charset="0"/>
              </a:rPr>
              <a:t>Understand how final compensation is calculated using a weighted average</a:t>
            </a:r>
            <a:endParaRPr kumimoji="0" lang="en-US" sz="2400" b="1" i="0" u="none" strike="noStrike" kern="1200" cap="none" spc="0" normalizeH="0" baseline="0" noProof="0" dirty="0">
              <a:ln>
                <a:noFill/>
              </a:ln>
              <a:solidFill>
                <a:srgbClr val="7E3C1B"/>
              </a:solidFill>
              <a:effectLst/>
              <a:uLnTx/>
              <a:uFillTx/>
              <a:latin typeface="Arial" panose="020B0604020202020204" pitchFamily="34" charset="0"/>
              <a:cs typeface="Arial" panose="020B0604020202020204" pitchFamily="34" charset="0"/>
            </a:endParaRPr>
          </a:p>
        </p:txBody>
      </p:sp>
      <p:pic>
        <p:nvPicPr>
          <p:cNvPr id="2050" name="Picture 2" descr="Considerations for Part-time educators publication">
            <a:extLst>
              <a:ext uri="{FF2B5EF4-FFF2-40B4-BE49-F238E27FC236}">
                <a16:creationId xmlns:a16="http://schemas.microsoft.com/office/drawing/2014/main" id="{9DD63D43-26A3-C679-E554-BCFF054377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599" y="1491988"/>
            <a:ext cx="3802743" cy="492441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039341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EAF103-05C8-AF45-B776-8C41912B635E}"/>
              </a:ext>
            </a:extLst>
          </p:cNvPr>
          <p:cNvSpPr>
            <a:spLocks noGrp="1"/>
          </p:cNvSpPr>
          <p:nvPr>
            <p:ph type="title" idx="4294967295"/>
          </p:nvPr>
        </p:nvSpPr>
        <p:spPr>
          <a:xfrm>
            <a:off x="-1173762" y="128886"/>
            <a:ext cx="10515600" cy="1325563"/>
          </a:xfrm>
        </p:spPr>
        <p:txBody>
          <a:bodyPr>
            <a:normAutofit/>
          </a:bodyPr>
          <a:lstStyle/>
          <a:p>
            <a:pPr algn="ctr"/>
            <a:r>
              <a:rPr lang="en-US" sz="4800"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For more information</a:t>
            </a:r>
            <a:endParaRPr lang="en-US" sz="4800" dirty="0">
              <a:solidFill>
                <a:schemeClr val="bg1"/>
              </a:solidFill>
            </a:endParaRPr>
          </a:p>
        </p:txBody>
      </p:sp>
      <p:grpSp>
        <p:nvGrpSpPr>
          <p:cNvPr id="8" name="Group 7">
            <a:extLst>
              <a:ext uri="{FF2B5EF4-FFF2-40B4-BE49-F238E27FC236}">
                <a16:creationId xmlns:a16="http://schemas.microsoft.com/office/drawing/2014/main" id="{80FA629A-F54B-4F63-ABF7-09B8261D49DB}"/>
              </a:ext>
            </a:extLst>
          </p:cNvPr>
          <p:cNvGrpSpPr/>
          <p:nvPr/>
        </p:nvGrpSpPr>
        <p:grpSpPr>
          <a:xfrm>
            <a:off x="381327" y="1380091"/>
            <a:ext cx="11429347" cy="5502875"/>
            <a:chOff x="397892" y="1380091"/>
            <a:chExt cx="11429347" cy="5502875"/>
          </a:xfrm>
        </p:grpSpPr>
        <p:grpSp>
          <p:nvGrpSpPr>
            <p:cNvPr id="6" name="Group 5">
              <a:extLst>
                <a:ext uri="{FF2B5EF4-FFF2-40B4-BE49-F238E27FC236}">
                  <a16:creationId xmlns:a16="http://schemas.microsoft.com/office/drawing/2014/main" id="{F3B80582-2DC6-44DA-9CB1-BD241676B5F2}"/>
                </a:ext>
              </a:extLst>
            </p:cNvPr>
            <p:cNvGrpSpPr/>
            <p:nvPr/>
          </p:nvGrpSpPr>
          <p:grpSpPr>
            <a:xfrm>
              <a:off x="3674854" y="1429983"/>
              <a:ext cx="2780509" cy="5141360"/>
              <a:chOff x="3674854" y="1429983"/>
              <a:chExt cx="2780509" cy="5141360"/>
            </a:xfrm>
          </p:grpSpPr>
          <p:sp>
            <p:nvSpPr>
              <p:cNvPr id="28" name="Rectangle 27">
                <a:extLst>
                  <a:ext uri="{FF2B5EF4-FFF2-40B4-BE49-F238E27FC236}">
                    <a16:creationId xmlns:a16="http://schemas.microsoft.com/office/drawing/2014/main" id="{64E2A715-210A-492C-A89F-CB263EB5AFAF}"/>
                  </a:ext>
                </a:extLst>
              </p:cNvPr>
              <p:cNvSpPr/>
              <p:nvPr/>
            </p:nvSpPr>
            <p:spPr>
              <a:xfrm>
                <a:off x="3674855" y="3601240"/>
                <a:ext cx="2780508" cy="1549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Individual benefits planning session</a:t>
                </a:r>
              </a:p>
            </p:txBody>
          </p:sp>
          <p:sp>
            <p:nvSpPr>
              <p:cNvPr id="29" name="Rectangle 28">
                <a:extLst>
                  <a:ext uri="{FF2B5EF4-FFF2-40B4-BE49-F238E27FC236}">
                    <a16:creationId xmlns:a16="http://schemas.microsoft.com/office/drawing/2014/main" id="{B4030B43-5C43-4CA0-A5BA-CDC5F77BFF13}"/>
                  </a:ext>
                </a:extLst>
              </p:cNvPr>
              <p:cNvSpPr/>
              <p:nvPr/>
            </p:nvSpPr>
            <p:spPr>
              <a:xfrm>
                <a:off x="3674854" y="2770924"/>
                <a:ext cx="2780509" cy="754998"/>
              </a:xfrm>
              <a:prstGeom prst="rect">
                <a:avLst/>
              </a:prstGeom>
              <a:solidFill>
                <a:srgbClr val="CC8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Benefits planning session</a:t>
                </a:r>
              </a:p>
            </p:txBody>
          </p:sp>
          <p:sp>
            <p:nvSpPr>
              <p:cNvPr id="30" name="Rectangle 29">
                <a:extLst>
                  <a:ext uri="{FF2B5EF4-FFF2-40B4-BE49-F238E27FC236}">
                    <a16:creationId xmlns:a16="http://schemas.microsoft.com/office/drawing/2014/main" id="{8E9569F9-7B9C-469A-9DF0-4F3C955DDB7D}"/>
                  </a:ext>
                </a:extLst>
              </p:cNvPr>
              <p:cNvSpPr/>
              <p:nvPr/>
            </p:nvSpPr>
            <p:spPr>
              <a:xfrm>
                <a:off x="3674855" y="2051051"/>
                <a:ext cx="2780508" cy="4520292"/>
              </a:xfrm>
              <a:prstGeom prst="rect">
                <a:avLst/>
              </a:prstGeom>
              <a:noFill/>
              <a:ln w="88900">
                <a:solidFill>
                  <a:srgbClr val="CC8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lowchart: Connector 31">
                <a:extLst>
                  <a:ext uri="{FF2B5EF4-FFF2-40B4-BE49-F238E27FC236}">
                    <a16:creationId xmlns:a16="http://schemas.microsoft.com/office/drawing/2014/main" id="{F116DEFF-23D6-4DEC-B79A-3050E007D8EE}"/>
                  </a:ext>
                </a:extLst>
              </p:cNvPr>
              <p:cNvSpPr/>
              <p:nvPr/>
            </p:nvSpPr>
            <p:spPr>
              <a:xfrm>
                <a:off x="4436973" y="1429983"/>
                <a:ext cx="1324160" cy="1324160"/>
              </a:xfrm>
              <a:prstGeom prst="flowChartConnector">
                <a:avLst/>
              </a:prstGeom>
              <a:solidFill>
                <a:srgbClr val="CC8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Call center">
                <a:extLst>
                  <a:ext uri="{FF2B5EF4-FFF2-40B4-BE49-F238E27FC236}">
                    <a16:creationId xmlns:a16="http://schemas.microsoft.com/office/drawing/2014/main" id="{A6F27753-55D3-164F-91D5-97762DAC16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61292" y="1491492"/>
                <a:ext cx="1093573" cy="1093573"/>
              </a:xfrm>
              <a:prstGeom prst="rect">
                <a:avLst/>
              </a:prstGeom>
            </p:spPr>
          </p:pic>
        </p:grpSp>
        <p:grpSp>
          <p:nvGrpSpPr>
            <p:cNvPr id="5" name="Group 4">
              <a:extLst>
                <a:ext uri="{FF2B5EF4-FFF2-40B4-BE49-F238E27FC236}">
                  <a16:creationId xmlns:a16="http://schemas.microsoft.com/office/drawing/2014/main" id="{9076CDC1-AAD8-4200-A8D4-CAC11A5DA071}"/>
                </a:ext>
              </a:extLst>
            </p:cNvPr>
            <p:cNvGrpSpPr/>
            <p:nvPr/>
          </p:nvGrpSpPr>
          <p:grpSpPr>
            <a:xfrm>
              <a:off x="397892" y="1380091"/>
              <a:ext cx="2783933" cy="5191252"/>
              <a:chOff x="397892" y="1380091"/>
              <a:chExt cx="2783933" cy="5191252"/>
            </a:xfrm>
          </p:grpSpPr>
          <p:sp>
            <p:nvSpPr>
              <p:cNvPr id="2" name="Rectangle 1">
                <a:extLst>
                  <a:ext uri="{FF2B5EF4-FFF2-40B4-BE49-F238E27FC236}">
                    <a16:creationId xmlns:a16="http://schemas.microsoft.com/office/drawing/2014/main" id="{6710D076-8A5A-4C29-B66F-7AEEBE63A4D8}"/>
                  </a:ext>
                </a:extLst>
              </p:cNvPr>
              <p:cNvSpPr/>
              <p:nvPr/>
            </p:nvSpPr>
            <p:spPr>
              <a:xfrm>
                <a:off x="397892" y="3644782"/>
                <a:ext cx="2783933" cy="29265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Part-time educator webpage </a:t>
                </a:r>
              </a:p>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2400" b="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my</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CalSTRS</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endParaRPr kumimoji="0" lang="en-US" sz="12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Retirement Progress Report</a:t>
                </a:r>
              </a:p>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1DBCC0AB-471C-4312-BB53-F9B6A30491A7}"/>
                  </a:ext>
                </a:extLst>
              </p:cNvPr>
              <p:cNvSpPr/>
              <p:nvPr/>
            </p:nvSpPr>
            <p:spPr>
              <a:xfrm>
                <a:off x="397892" y="2770924"/>
                <a:ext cx="2783933" cy="754998"/>
              </a:xfrm>
              <a:prstGeom prst="rect">
                <a:avLst/>
              </a:prstGeom>
              <a:solidFill>
                <a:srgbClr val="7E3C1B"/>
              </a:solidFill>
              <a:ln>
                <a:solidFill>
                  <a:srgbClr val="7E3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Online resources</a:t>
                </a:r>
              </a:p>
            </p:txBody>
          </p:sp>
          <p:sp>
            <p:nvSpPr>
              <p:cNvPr id="27" name="Rectangle 26">
                <a:extLst>
                  <a:ext uri="{FF2B5EF4-FFF2-40B4-BE49-F238E27FC236}">
                    <a16:creationId xmlns:a16="http://schemas.microsoft.com/office/drawing/2014/main" id="{BC711AA8-2A06-4CF4-9DC8-813FCC1A4CCA}"/>
                  </a:ext>
                </a:extLst>
              </p:cNvPr>
              <p:cNvSpPr/>
              <p:nvPr/>
            </p:nvSpPr>
            <p:spPr>
              <a:xfrm>
                <a:off x="397892" y="2051051"/>
                <a:ext cx="2783933" cy="4520292"/>
              </a:xfrm>
              <a:prstGeom prst="rect">
                <a:avLst/>
              </a:prstGeom>
              <a:noFill/>
              <a:ln w="88900">
                <a:solidFill>
                  <a:srgbClr val="7E3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lowchart: Connector 24">
                <a:extLst>
                  <a:ext uri="{FF2B5EF4-FFF2-40B4-BE49-F238E27FC236}">
                    <a16:creationId xmlns:a16="http://schemas.microsoft.com/office/drawing/2014/main" id="{431F4436-C2B6-42AE-AF53-E2386CC1C254}"/>
                  </a:ext>
                </a:extLst>
              </p:cNvPr>
              <p:cNvSpPr/>
              <p:nvPr/>
            </p:nvSpPr>
            <p:spPr>
              <a:xfrm>
                <a:off x="1270595" y="1429983"/>
                <a:ext cx="1324160" cy="1324160"/>
              </a:xfrm>
              <a:prstGeom prst="flowChartConnector">
                <a:avLst/>
              </a:prstGeom>
              <a:solidFill>
                <a:srgbClr val="7E3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1" name="Picture 30">
                <a:extLst>
                  <a:ext uri="{FF2B5EF4-FFF2-40B4-BE49-F238E27FC236}">
                    <a16:creationId xmlns:a16="http://schemas.microsoft.com/office/drawing/2014/main" id="{EF5C9618-3547-E242-91BB-F5181A307390}"/>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66203" y="1380091"/>
                <a:ext cx="1613095" cy="1448119"/>
              </a:xfrm>
              <a:prstGeom prst="rect">
                <a:avLst/>
              </a:prstGeom>
              <a:effectLst/>
            </p:spPr>
          </p:pic>
        </p:grpSp>
        <p:grpSp>
          <p:nvGrpSpPr>
            <p:cNvPr id="7" name="Group 6">
              <a:extLst>
                <a:ext uri="{FF2B5EF4-FFF2-40B4-BE49-F238E27FC236}">
                  <a16:creationId xmlns:a16="http://schemas.microsoft.com/office/drawing/2014/main" id="{770CA08B-83A1-4926-B1A0-2BBE5A6A04B3}"/>
                </a:ext>
              </a:extLst>
            </p:cNvPr>
            <p:cNvGrpSpPr/>
            <p:nvPr/>
          </p:nvGrpSpPr>
          <p:grpSpPr>
            <a:xfrm>
              <a:off x="7044090" y="1380091"/>
              <a:ext cx="4783149" cy="5502875"/>
              <a:chOff x="7044090" y="1380091"/>
              <a:chExt cx="4783149" cy="5502875"/>
            </a:xfrm>
          </p:grpSpPr>
          <p:sp>
            <p:nvSpPr>
              <p:cNvPr id="10" name="Rectangle 9">
                <a:extLst>
                  <a:ext uri="{FF2B5EF4-FFF2-40B4-BE49-F238E27FC236}">
                    <a16:creationId xmlns:a16="http://schemas.microsoft.com/office/drawing/2014/main" id="{921884DA-BD9B-4448-8E6B-79BB900DC921}"/>
                  </a:ext>
                </a:extLst>
              </p:cNvPr>
              <p:cNvSpPr/>
              <p:nvPr/>
            </p:nvSpPr>
            <p:spPr>
              <a:xfrm>
                <a:off x="7044090" y="5371799"/>
                <a:ext cx="4750018" cy="15111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7">
                      <a:extLst>
                        <a:ext uri="{A12FA001-AC4F-418D-AE19-62706E023703}">
                          <ahyp:hlinkClr xmlns:ahyp="http://schemas.microsoft.com/office/drawing/2018/hyperlinkcolor" val="tx"/>
                        </a:ext>
                      </a:extLst>
                    </a:hlinkClick>
                  </a:rPr>
                  <a:t>calstrs.com/webinars</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35" name="Rectangle 34">
                <a:extLst>
                  <a:ext uri="{FF2B5EF4-FFF2-40B4-BE49-F238E27FC236}">
                    <a16:creationId xmlns:a16="http://schemas.microsoft.com/office/drawing/2014/main" id="{7D23FB6F-D6D3-4BB4-B79D-CD011BC02879}"/>
                  </a:ext>
                </a:extLst>
              </p:cNvPr>
              <p:cNvSpPr/>
              <p:nvPr/>
            </p:nvSpPr>
            <p:spPr>
              <a:xfrm>
                <a:off x="7044090" y="2721032"/>
                <a:ext cx="4770824" cy="754998"/>
              </a:xfrm>
              <a:prstGeom prst="rect">
                <a:avLst/>
              </a:prstGeom>
              <a:solidFill>
                <a:srgbClr val="7E3C1B"/>
              </a:solidFill>
              <a:ln>
                <a:solidFill>
                  <a:srgbClr val="7E3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Attend a workshop or webinar</a:t>
                </a:r>
              </a:p>
            </p:txBody>
          </p:sp>
          <p:sp>
            <p:nvSpPr>
              <p:cNvPr id="36" name="Rectangle 35">
                <a:extLst>
                  <a:ext uri="{FF2B5EF4-FFF2-40B4-BE49-F238E27FC236}">
                    <a16:creationId xmlns:a16="http://schemas.microsoft.com/office/drawing/2014/main" id="{5FB5F0B7-6526-4459-92A8-E82E989EFA61}"/>
                  </a:ext>
                </a:extLst>
              </p:cNvPr>
              <p:cNvSpPr/>
              <p:nvPr/>
            </p:nvSpPr>
            <p:spPr>
              <a:xfrm>
                <a:off x="7044090" y="2051051"/>
                <a:ext cx="4770824" cy="4520292"/>
              </a:xfrm>
              <a:prstGeom prst="rect">
                <a:avLst/>
              </a:prstGeom>
              <a:noFill/>
              <a:ln w="95250">
                <a:solidFill>
                  <a:srgbClr val="7E3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lowchart: Connector 37">
                <a:extLst>
                  <a:ext uri="{FF2B5EF4-FFF2-40B4-BE49-F238E27FC236}">
                    <a16:creationId xmlns:a16="http://schemas.microsoft.com/office/drawing/2014/main" id="{5D01136C-0F97-4102-A879-D87080E171D5}"/>
                  </a:ext>
                </a:extLst>
              </p:cNvPr>
              <p:cNvSpPr/>
              <p:nvPr/>
            </p:nvSpPr>
            <p:spPr>
              <a:xfrm>
                <a:off x="8784111" y="1380091"/>
                <a:ext cx="1324160" cy="1324160"/>
              </a:xfrm>
              <a:prstGeom prst="flowChartConnector">
                <a:avLst/>
              </a:prstGeom>
              <a:solidFill>
                <a:srgbClr val="7E3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Graphic 22" descr="Laptop">
                <a:extLst>
                  <a:ext uri="{FF2B5EF4-FFF2-40B4-BE49-F238E27FC236}">
                    <a16:creationId xmlns:a16="http://schemas.microsoft.com/office/drawing/2014/main" id="{3CA539D1-5D6B-4E45-9931-E0449B084A7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62129" y="1512521"/>
                <a:ext cx="1032424" cy="1032424"/>
              </a:xfrm>
              <a:prstGeom prst="rect">
                <a:avLst/>
              </a:prstGeom>
            </p:spPr>
          </p:pic>
          <p:sp>
            <p:nvSpPr>
              <p:cNvPr id="3" name="TextBox 2">
                <a:extLst>
                  <a:ext uri="{FF2B5EF4-FFF2-40B4-BE49-F238E27FC236}">
                    <a16:creationId xmlns:a16="http://schemas.microsoft.com/office/drawing/2014/main" id="{72E2252B-CAF3-4249-906E-E9E99C1E0281}"/>
                  </a:ext>
                </a:extLst>
              </p:cNvPr>
              <p:cNvSpPr txBox="1"/>
              <p:nvPr/>
            </p:nvSpPr>
            <p:spPr>
              <a:xfrm>
                <a:off x="7074070" y="3529548"/>
                <a:ext cx="4753169" cy="2331606"/>
              </a:xfrm>
              <a:prstGeom prst="rect">
                <a:avLst/>
              </a:prstGeom>
              <a:noFill/>
            </p:spPr>
            <p:txBody>
              <a:bodyPr wrap="square" rtlCol="0">
                <a:spAutoFit/>
              </a:bodyPr>
              <a:lstStyle/>
              <a:p>
                <a:pPr algn="ctr"/>
                <a:r>
                  <a:rPr lang="en-US" sz="2400" dirty="0">
                    <a:solidFill>
                      <a:schemeClr val="bg1"/>
                    </a:solidFill>
                  </a:rPr>
                  <a:t>Part-time Educator</a:t>
                </a:r>
              </a:p>
              <a:p>
                <a:pPr algn="ctr"/>
                <a:endParaRPr lang="en-US" sz="2400" dirty="0">
                  <a:solidFill>
                    <a:schemeClr val="bg1"/>
                  </a:solidFill>
                </a:endParaRPr>
              </a:p>
              <a:p>
                <a:pPr algn="ctr"/>
                <a:r>
                  <a:rPr lang="en-US" sz="2400" dirty="0">
                    <a:solidFill>
                      <a:schemeClr val="bg1"/>
                    </a:solidFill>
                  </a:rPr>
                  <a:t>Cash Balance Benefit Program</a:t>
                </a:r>
              </a:p>
              <a:p>
                <a:pPr algn="ctr"/>
                <a:endParaRPr lang="en-US" sz="2400" dirty="0">
                  <a:solidFill>
                    <a:schemeClr val="bg1"/>
                  </a:solidFill>
                </a:endParaRPr>
              </a:p>
              <a:p>
                <a:pPr algn="ctr"/>
                <a:r>
                  <a:rPr lang="en-US" sz="2400" dirty="0">
                    <a:solidFill>
                      <a:schemeClr val="bg1"/>
                    </a:solidFill>
                  </a:rPr>
                  <a:t>Additional Income Sources for Part-time Educators</a:t>
                </a:r>
              </a:p>
            </p:txBody>
          </p:sp>
        </p:grpSp>
      </p:grpSp>
    </p:spTree>
    <p:custDataLst>
      <p:tags r:id="rId1"/>
    </p:custDataLst>
    <p:extLst>
      <p:ext uri="{BB962C8B-B14F-4D97-AF65-F5344CB8AC3E}">
        <p14:creationId xmlns:p14="http://schemas.microsoft.com/office/powerpoint/2010/main" val="8232644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n open computer sitting on a table&#10;&#10;Description automatically generated">
            <a:extLst>
              <a:ext uri="{FF2B5EF4-FFF2-40B4-BE49-F238E27FC236}">
                <a16:creationId xmlns:a16="http://schemas.microsoft.com/office/drawing/2014/main" id="{A680D4E7-CC10-904C-8CC7-98EA1A91A1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72" y="-1"/>
            <a:ext cx="12192000" cy="7901278"/>
          </a:xfrm>
          <a:prstGeom prst="rect">
            <a:avLst/>
          </a:prstGeom>
        </p:spPr>
      </p:pic>
      <p:pic>
        <p:nvPicPr>
          <p:cNvPr id="7" name="Picture 6">
            <a:extLst>
              <a:ext uri="{FF2B5EF4-FFF2-40B4-BE49-F238E27FC236}">
                <a16:creationId xmlns:a16="http://schemas.microsoft.com/office/drawing/2014/main" id="{C0E871B4-D6F7-4906-A79D-4B1F46FAA84A}"/>
              </a:ext>
            </a:extLst>
          </p:cNvPr>
          <p:cNvPicPr>
            <a:picLocks noChangeAspect="1"/>
          </p:cNvPicPr>
          <p:nvPr/>
        </p:nvPicPr>
        <p:blipFill rotWithShape="1">
          <a:blip r:embed="rId5"/>
          <a:srcRect l="12370" r="12370"/>
          <a:stretch/>
        </p:blipFill>
        <p:spPr>
          <a:xfrm>
            <a:off x="-1" y="0"/>
            <a:ext cx="12192001" cy="7901277"/>
          </a:xfrm>
          <a:prstGeom prst="rect">
            <a:avLst/>
          </a:prstGeom>
        </p:spPr>
      </p:pic>
      <p:sp>
        <p:nvSpPr>
          <p:cNvPr id="6" name="Title 5">
            <a:extLst>
              <a:ext uri="{FF2B5EF4-FFF2-40B4-BE49-F238E27FC236}">
                <a16:creationId xmlns:a16="http://schemas.microsoft.com/office/drawing/2014/main" id="{773C2ABA-AAC6-D64E-A8DD-45A6D3DE071C}"/>
              </a:ext>
            </a:extLst>
          </p:cNvPr>
          <p:cNvSpPr>
            <a:spLocks noGrp="1"/>
          </p:cNvSpPr>
          <p:nvPr>
            <p:ph type="title"/>
          </p:nvPr>
        </p:nvSpPr>
        <p:spPr>
          <a:xfrm>
            <a:off x="838199" y="409276"/>
            <a:ext cx="10515600" cy="618631"/>
          </a:xfrm>
          <a:prstGeom prst="rect">
            <a:avLst/>
          </a:prstGeom>
        </p:spPr>
        <p:txBody>
          <a:bodyPr wrap="square">
            <a:spAutoFit/>
          </a:bodyPr>
          <a:lstStyle/>
          <a:p>
            <a:r>
              <a:rPr lang="en-US" sz="3800" b="1" dirty="0">
                <a:solidFill>
                  <a:srgbClr val="424853"/>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Part-time educator webpage</a:t>
            </a:r>
          </a:p>
        </p:txBody>
      </p:sp>
      <p:sp>
        <p:nvSpPr>
          <p:cNvPr id="2" name="Rectangle 1">
            <a:extLst>
              <a:ext uri="{FF2B5EF4-FFF2-40B4-BE49-F238E27FC236}">
                <a16:creationId xmlns:a16="http://schemas.microsoft.com/office/drawing/2014/main" id="{C36C761E-8039-4F5C-813C-02669E7874D2}"/>
              </a:ext>
            </a:extLst>
          </p:cNvPr>
          <p:cNvSpPr/>
          <p:nvPr/>
        </p:nvSpPr>
        <p:spPr>
          <a:xfrm>
            <a:off x="1995055" y="1471831"/>
            <a:ext cx="8200505" cy="4667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1AAA360B-7907-46B4-AA49-E081740936A9}"/>
              </a:ext>
            </a:extLst>
          </p:cNvPr>
          <p:cNvPicPr>
            <a:picLocks noChangeAspect="1"/>
          </p:cNvPicPr>
          <p:nvPr/>
        </p:nvPicPr>
        <p:blipFill rotWithShape="1">
          <a:blip r:embed="rId6"/>
          <a:srcRect l="5594" r="7645"/>
          <a:stretch/>
        </p:blipFill>
        <p:spPr>
          <a:xfrm>
            <a:off x="1985082" y="1471831"/>
            <a:ext cx="8210477" cy="4667576"/>
          </a:xfrm>
          <a:prstGeom prst="rect">
            <a:avLst/>
          </a:prstGeom>
        </p:spPr>
      </p:pic>
      <p:sp>
        <p:nvSpPr>
          <p:cNvPr id="8" name="Rectangle: Rounded Corners 7">
            <a:extLst>
              <a:ext uri="{FF2B5EF4-FFF2-40B4-BE49-F238E27FC236}">
                <a16:creationId xmlns:a16="http://schemas.microsoft.com/office/drawing/2014/main" id="{9A177CAB-1DFB-4942-A334-387C4979309B}"/>
              </a:ext>
            </a:extLst>
          </p:cNvPr>
          <p:cNvSpPr/>
          <p:nvPr/>
        </p:nvSpPr>
        <p:spPr>
          <a:xfrm>
            <a:off x="4344415" y="2027842"/>
            <a:ext cx="571500" cy="311597"/>
          </a:xfrm>
          <a:prstGeom prst="roundRect">
            <a:avLst/>
          </a:prstGeom>
          <a:noFill/>
          <a:ln w="76200">
            <a:solidFill>
              <a:srgbClr val="A04E2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5020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35ADA5-BB88-43CC-BACD-47A86B71026C}"/>
              </a:ext>
            </a:extLst>
          </p:cNvPr>
          <p:cNvPicPr>
            <a:picLocks noChangeAspect="1"/>
          </p:cNvPicPr>
          <p:nvPr/>
        </p:nvPicPr>
        <p:blipFill rotWithShape="1">
          <a:blip r:embed="rId4"/>
          <a:srcRect l="7671" r="7671" b="3451"/>
          <a:stretch/>
        </p:blipFill>
        <p:spPr>
          <a:xfrm>
            <a:off x="0" y="1"/>
            <a:ext cx="12192000" cy="6858000"/>
          </a:xfrm>
          <a:prstGeom prst="rect">
            <a:avLst/>
          </a:prstGeom>
        </p:spPr>
      </p:pic>
      <p:sp>
        <p:nvSpPr>
          <p:cNvPr id="6" name="Rectangle: Rounded Corners 5">
            <a:extLst>
              <a:ext uri="{FF2B5EF4-FFF2-40B4-BE49-F238E27FC236}">
                <a16:creationId xmlns:a16="http://schemas.microsoft.com/office/drawing/2014/main" id="{139AB5A2-BEA1-4B0A-9EB8-84FBEE2124F0}"/>
              </a:ext>
            </a:extLst>
          </p:cNvPr>
          <p:cNvSpPr/>
          <p:nvPr/>
        </p:nvSpPr>
        <p:spPr>
          <a:xfrm>
            <a:off x="3406562" y="2103747"/>
            <a:ext cx="1316119" cy="348917"/>
          </a:xfrm>
          <a:prstGeom prst="roundRect">
            <a:avLst/>
          </a:prstGeom>
          <a:noFill/>
          <a:ln w="76200">
            <a:solidFill>
              <a:srgbClr val="DE6353"/>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8DCBB4-7F80-4989-9640-B6E369D1253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Getting Started</a:t>
            </a:r>
          </a:p>
        </p:txBody>
      </p:sp>
    </p:spTree>
    <p:custDataLst>
      <p:tags r:id="rId1"/>
    </p:custDataLst>
    <p:extLst>
      <p:ext uri="{BB962C8B-B14F-4D97-AF65-F5344CB8AC3E}">
        <p14:creationId xmlns:p14="http://schemas.microsoft.com/office/powerpoint/2010/main" val="396590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9782A-2192-4188-917F-9929F7B1501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PTE page</a:t>
            </a:r>
          </a:p>
        </p:txBody>
      </p:sp>
      <p:pic>
        <p:nvPicPr>
          <p:cNvPr id="5" name="Picture 4">
            <a:extLst>
              <a:ext uri="{FF2B5EF4-FFF2-40B4-BE49-F238E27FC236}">
                <a16:creationId xmlns:a16="http://schemas.microsoft.com/office/drawing/2014/main" id="{223BA930-AFE5-4D74-9CB1-A1DC0EE80C1B}"/>
              </a:ext>
            </a:extLst>
          </p:cNvPr>
          <p:cNvPicPr>
            <a:picLocks noChangeAspect="1"/>
          </p:cNvPicPr>
          <p:nvPr/>
        </p:nvPicPr>
        <p:blipFill rotWithShape="1">
          <a:blip r:embed="rId4"/>
          <a:srcRect l="6158" r="6158"/>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5276313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wooden table&#10;&#10;Description automatically generated">
            <a:extLst>
              <a:ext uri="{FF2B5EF4-FFF2-40B4-BE49-F238E27FC236}">
                <a16:creationId xmlns:a16="http://schemas.microsoft.com/office/drawing/2014/main" id="{40D3E706-DF10-3338-80F5-6BFC6C891AFD}"/>
              </a:ext>
            </a:extLst>
          </p:cNvPr>
          <p:cNvPicPr>
            <a:picLocks noChangeAspect="1"/>
          </p:cNvPicPr>
          <p:nvPr/>
        </p:nvPicPr>
        <p:blipFill>
          <a:blip r:embed="rId4"/>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E174788-F2F4-2076-5A74-663020D379BD}"/>
              </a:ext>
            </a:extLst>
          </p:cNvPr>
          <p:cNvSpPr/>
          <p:nvPr/>
        </p:nvSpPr>
        <p:spPr>
          <a:xfrm>
            <a:off x="5602148" y="0"/>
            <a:ext cx="5740321" cy="6858000"/>
          </a:xfrm>
          <a:prstGeom prst="rect">
            <a:avLst/>
          </a:prstGeom>
          <a:solidFill>
            <a:srgbClr val="CC821E">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5544863F-20EE-E370-5FD5-01AE6DCA8DD6}"/>
              </a:ext>
            </a:extLst>
          </p:cNvPr>
          <p:cNvGrpSpPr/>
          <p:nvPr/>
        </p:nvGrpSpPr>
        <p:grpSpPr>
          <a:xfrm>
            <a:off x="5571344" y="1740157"/>
            <a:ext cx="5528058" cy="1407214"/>
            <a:chOff x="918320" y="3684107"/>
            <a:chExt cx="5528058" cy="1407214"/>
          </a:xfrm>
        </p:grpSpPr>
        <p:pic>
          <p:nvPicPr>
            <p:cNvPr id="9" name="Picture 8">
              <a:extLst>
                <a:ext uri="{FF2B5EF4-FFF2-40B4-BE49-F238E27FC236}">
                  <a16:creationId xmlns:a16="http://schemas.microsoft.com/office/drawing/2014/main" id="{F40D0E0E-AF4C-07C6-B646-86EED035D220}"/>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8320" y="3684107"/>
              <a:ext cx="1391215" cy="1248931"/>
            </a:xfrm>
            <a:prstGeom prst="rect">
              <a:avLst/>
            </a:prstGeom>
            <a:effectLst/>
          </p:spPr>
        </p:pic>
        <p:sp>
          <p:nvSpPr>
            <p:cNvPr id="10" name="TextBox 9">
              <a:extLst>
                <a:ext uri="{FF2B5EF4-FFF2-40B4-BE49-F238E27FC236}">
                  <a16:creationId xmlns:a16="http://schemas.microsoft.com/office/drawing/2014/main" id="{91584CA8-5636-C2D2-5F54-85E9C75C5476}"/>
                </a:ext>
              </a:extLst>
            </p:cNvPr>
            <p:cNvSpPr txBox="1"/>
            <p:nvPr/>
          </p:nvSpPr>
          <p:spPr>
            <a:xfrm>
              <a:off x="2146976" y="3921770"/>
              <a:ext cx="4299402"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white"/>
                  </a:solidFill>
                  <a:uLnTx/>
                  <a:uFillTx/>
                  <a:latin typeface="Arial" panose="020B0604020202020204" pitchFamily="34" charset="0"/>
                  <a:ea typeface="+mn-ea"/>
                  <a:cs typeface="Arial" panose="020B0604020202020204" pitchFamily="34" charset="0"/>
                </a:rPr>
                <a:t>CalSTRS.com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uLnTx/>
                  <a:uFillTx/>
                  <a:latin typeface="Arial" panose="020B0604020202020204" pitchFamily="34" charset="0"/>
                  <a:ea typeface="+mn-ea"/>
                  <a:cs typeface="Arial" panose="020B0604020202020204" pitchFamily="34" charset="0"/>
                </a:rPr>
                <a:t>my</a:t>
              </a:r>
              <a:r>
                <a:rPr kumimoji="0" lang="en-US" sz="3200" b="1" i="0" u="none" strike="noStrike" kern="1200" cap="none" spc="0" normalizeH="0" baseline="0" noProof="0" dirty="0">
                  <a:ln>
                    <a:noFill/>
                  </a:ln>
                  <a:solidFill>
                    <a:prstClr val="white"/>
                  </a:solidFill>
                  <a:uLnTx/>
                  <a:uFillTx/>
                  <a:latin typeface="Arial" panose="020B0604020202020204" pitchFamily="34" charset="0"/>
                  <a:ea typeface="+mn-ea"/>
                  <a:cs typeface="Arial" panose="020B0604020202020204" pitchFamily="34" charset="0"/>
                </a:rPr>
                <a:t>CalSTRS</a:t>
              </a:r>
            </a:p>
          </p:txBody>
        </p:sp>
      </p:grpSp>
      <p:grpSp>
        <p:nvGrpSpPr>
          <p:cNvPr id="11" name="Group 10">
            <a:extLst>
              <a:ext uri="{FF2B5EF4-FFF2-40B4-BE49-F238E27FC236}">
                <a16:creationId xmlns:a16="http://schemas.microsoft.com/office/drawing/2014/main" id="{BCA29137-17DA-2790-D9EB-B2FF361CD800}"/>
              </a:ext>
            </a:extLst>
          </p:cNvPr>
          <p:cNvGrpSpPr/>
          <p:nvPr/>
        </p:nvGrpSpPr>
        <p:grpSpPr>
          <a:xfrm>
            <a:off x="5615749" y="3941017"/>
            <a:ext cx="6275310" cy="2267356"/>
            <a:chOff x="5916690" y="4508177"/>
            <a:chExt cx="6275310" cy="2267356"/>
          </a:xfrm>
        </p:grpSpPr>
        <p:pic>
          <p:nvPicPr>
            <p:cNvPr id="12" name="Picture 11">
              <a:extLst>
                <a:ext uri="{FF2B5EF4-FFF2-40B4-BE49-F238E27FC236}">
                  <a16:creationId xmlns:a16="http://schemas.microsoft.com/office/drawing/2014/main" id="{EA12FB38-B075-C11A-0EFE-E665B7EAD0FB}"/>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16690" y="4508177"/>
              <a:ext cx="1391215" cy="1245666"/>
            </a:xfrm>
            <a:prstGeom prst="rect">
              <a:avLst/>
            </a:prstGeom>
            <a:effectLst/>
          </p:spPr>
        </p:pic>
        <p:sp>
          <p:nvSpPr>
            <p:cNvPr id="13" name="TextBox 12">
              <a:extLst>
                <a:ext uri="{FF2B5EF4-FFF2-40B4-BE49-F238E27FC236}">
                  <a16:creationId xmlns:a16="http://schemas.microsoft.com/office/drawing/2014/main" id="{B2F549F7-FB02-09CF-6591-A9888E4A0F12}"/>
                </a:ext>
              </a:extLst>
            </p:cNvPr>
            <p:cNvSpPr txBox="1"/>
            <p:nvPr/>
          </p:nvSpPr>
          <p:spPr>
            <a:xfrm>
              <a:off x="7145346" y="4744208"/>
              <a:ext cx="5046654"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white"/>
                  </a:solidFill>
                  <a:uLnTx/>
                  <a:uFillTx/>
                  <a:latin typeface="Arial" panose="020B0604020202020204" pitchFamily="34" charset="0"/>
                  <a:ea typeface="+mn-ea"/>
                  <a:cs typeface="Arial" panose="020B0604020202020204" pitchFamily="34" charset="0"/>
                </a:rPr>
                <a:t>800-228-5453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Arial" panose="020B0604020202020204" pitchFamily="34" charset="0"/>
                  <a:cs typeface="Arial" panose="020B0604020202020204" pitchFamily="34" charset="0"/>
                </a:rPr>
                <a:t>*Press 2 for Customer Service.</a:t>
              </a:r>
              <a:endParaRPr kumimoji="0" lang="en-US" sz="2000" b="1" i="0" u="none" strike="noStrike" kern="1200" cap="none" spc="0" normalizeH="0" baseline="0" noProof="0" dirty="0">
                <a:ln>
                  <a:noFill/>
                </a:ln>
                <a:solidFill>
                  <a:prstClr val="white"/>
                </a:solidFill>
                <a:uLnTx/>
                <a:uFillTx/>
                <a:latin typeface="Arial" panose="020B0604020202020204" pitchFamily="34" charset="0"/>
                <a:ea typeface="+mn-ea"/>
                <a:cs typeface="Arial" panose="020B0604020202020204" pitchFamily="34" charset="0"/>
              </a:endParaRPr>
            </a:p>
            <a:p>
              <a:pPr lvl="0">
                <a:defRPr/>
              </a:pPr>
              <a:r>
                <a:rPr lang="en-US" sz="3200" b="1" dirty="0">
                  <a:solidFill>
                    <a:prstClr val="white"/>
                  </a:solidFill>
                  <a:latin typeface="Arial" panose="020B0604020202020204" pitchFamily="34" charset="0"/>
                  <a:cs typeface="Arial" panose="020B0604020202020204" pitchFamily="34" charset="0"/>
                </a:rPr>
                <a:t>Monday – </a:t>
              </a:r>
              <a:r>
                <a:rPr kumimoji="0" lang="en-US" sz="3200" b="1" i="0" u="none" strike="noStrike" kern="1200" cap="none" spc="0" normalizeH="0" baseline="0" noProof="0" dirty="0">
                  <a:ln>
                    <a:noFill/>
                  </a:ln>
                  <a:solidFill>
                    <a:prstClr val="white"/>
                  </a:solidFill>
                  <a:uLnTx/>
                  <a:uFillTx/>
                  <a:latin typeface="Arial" panose="020B0604020202020204" pitchFamily="34" charset="0"/>
                  <a:ea typeface="+mn-ea"/>
                  <a:cs typeface="Arial" panose="020B0604020202020204" pitchFamily="34" charset="0"/>
                </a:rPr>
                <a:t>­Friday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uLnTx/>
                  <a:uFillTx/>
                  <a:latin typeface="Arial" panose="020B0604020202020204" pitchFamily="34" charset="0"/>
                  <a:ea typeface="+mn-ea"/>
                  <a:cs typeface="Arial" panose="020B0604020202020204" pitchFamily="34" charset="0"/>
                </a:rPr>
                <a:t>8 a.m. – 5 p.m.</a:t>
              </a:r>
            </a:p>
          </p:txBody>
        </p:sp>
      </p:grpSp>
      <p:sp>
        <p:nvSpPr>
          <p:cNvPr id="14" name="Title 1">
            <a:extLst>
              <a:ext uri="{FF2B5EF4-FFF2-40B4-BE49-F238E27FC236}">
                <a16:creationId xmlns:a16="http://schemas.microsoft.com/office/drawing/2014/main" id="{8287C3BA-CD78-BAE4-58CB-8A79B580F521}"/>
              </a:ext>
            </a:extLst>
          </p:cNvPr>
          <p:cNvSpPr txBox="1">
            <a:spLocks/>
          </p:cNvSpPr>
          <p:nvPr/>
        </p:nvSpPr>
        <p:spPr>
          <a:xfrm>
            <a:off x="5914663" y="451689"/>
            <a:ext cx="4502552" cy="11695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Arial" panose="020B0604020202020204" pitchFamily="34" charset="0"/>
                <a:cs typeface="Arial" panose="020B0604020202020204" pitchFamily="34" charset="0"/>
              </a:rPr>
              <a:t>Questions?</a:t>
            </a:r>
            <a:endParaRPr lang="en-US" sz="4000" dirty="0"/>
          </a:p>
        </p:txBody>
      </p:sp>
    </p:spTree>
    <p:custDataLst>
      <p:tags r:id="rId1"/>
    </p:custDataLst>
    <p:extLst>
      <p:ext uri="{BB962C8B-B14F-4D97-AF65-F5344CB8AC3E}">
        <p14:creationId xmlns:p14="http://schemas.microsoft.com/office/powerpoint/2010/main" val="1682066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9">
            <a:extLst>
              <a:ext uri="{FF2B5EF4-FFF2-40B4-BE49-F238E27FC236}">
                <a16:creationId xmlns:a16="http://schemas.microsoft.com/office/drawing/2014/main" id="{09AD3443-0F4F-5148-B1EB-5B9B0C882892}"/>
              </a:ext>
            </a:extLst>
          </p:cNvPr>
          <p:cNvSpPr txBox="1">
            <a:spLocks/>
          </p:cNvSpPr>
          <p:nvPr/>
        </p:nvSpPr>
        <p:spPr>
          <a:xfrm>
            <a:off x="1112940" y="457200"/>
            <a:ext cx="9956842" cy="618631"/>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rgbClr val="70330A"/>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What is consolidation of benefits?</a:t>
            </a:r>
          </a:p>
        </p:txBody>
      </p:sp>
      <p:grpSp>
        <p:nvGrpSpPr>
          <p:cNvPr id="8" name="Group 7">
            <a:extLst>
              <a:ext uri="{FF2B5EF4-FFF2-40B4-BE49-F238E27FC236}">
                <a16:creationId xmlns:a16="http://schemas.microsoft.com/office/drawing/2014/main" id="{8946BBD6-4AC5-457D-BB05-59725270B998}"/>
              </a:ext>
            </a:extLst>
          </p:cNvPr>
          <p:cNvGrpSpPr/>
          <p:nvPr/>
        </p:nvGrpSpPr>
        <p:grpSpPr>
          <a:xfrm>
            <a:off x="2498560" y="1586643"/>
            <a:ext cx="6978687" cy="2662776"/>
            <a:chOff x="2606657" y="3754993"/>
            <a:chExt cx="6978687" cy="2885862"/>
          </a:xfrm>
          <a:effectLst/>
        </p:grpSpPr>
        <p:sp>
          <p:nvSpPr>
            <p:cNvPr id="7" name="Rectangle 6">
              <a:extLst>
                <a:ext uri="{FF2B5EF4-FFF2-40B4-BE49-F238E27FC236}">
                  <a16:creationId xmlns:a16="http://schemas.microsoft.com/office/drawing/2014/main" id="{6F7CCE6C-8E9A-4FC3-8103-2A3B3F572C10}"/>
                </a:ext>
              </a:extLst>
            </p:cNvPr>
            <p:cNvSpPr/>
            <p:nvPr/>
          </p:nvSpPr>
          <p:spPr>
            <a:xfrm>
              <a:off x="2606657" y="3754993"/>
              <a:ext cx="6978687" cy="2885862"/>
            </a:xfrm>
            <a:prstGeom prst="rect">
              <a:avLst/>
            </a:prstGeom>
            <a:solidFill>
              <a:srgbClr val="7E3C1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5C821D3-D3A8-4BF4-AEC2-2300F7ACDFB6}"/>
                </a:ext>
              </a:extLst>
            </p:cNvPr>
            <p:cNvSpPr txBox="1"/>
            <p:nvPr/>
          </p:nvSpPr>
          <p:spPr>
            <a:xfrm>
              <a:off x="2610740" y="4869526"/>
              <a:ext cx="6970521" cy="523220"/>
            </a:xfrm>
            <a:prstGeom prst="rect">
              <a:avLst/>
            </a:prstGeom>
            <a:solidFill>
              <a:srgbClr val="7E3C1B"/>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800" b="1" dirty="0">
                  <a:solidFill>
                    <a:schemeClr val="bg1"/>
                  </a:solidFill>
                  <a:latin typeface="Arial" panose="020B0604020202020204" pitchFamily="34" charset="0"/>
                  <a:cs typeface="Arial" panose="020B0604020202020204" pitchFamily="34" charset="0"/>
                </a:rPr>
                <a:t>Defined</a:t>
              </a:r>
              <a:r>
                <a:rPr lang="en-US" dirty="0"/>
                <a:t> </a:t>
              </a:r>
              <a:r>
                <a:rPr lang="en-US" sz="2800" b="1" dirty="0">
                  <a:solidFill>
                    <a:schemeClr val="bg1"/>
                  </a:solidFill>
                  <a:latin typeface="Arial" panose="020B0604020202020204" pitchFamily="34" charset="0"/>
                  <a:cs typeface="Arial" panose="020B0604020202020204" pitchFamily="34" charset="0"/>
                </a:rPr>
                <a:t>Benefit</a:t>
              </a:r>
              <a:r>
                <a:rPr lang="en-US" dirty="0"/>
                <a:t> </a:t>
              </a:r>
              <a:r>
                <a:rPr lang="en-US" sz="2800" b="1" dirty="0">
                  <a:solidFill>
                    <a:schemeClr val="bg1"/>
                  </a:solidFill>
                  <a:latin typeface="Arial" panose="020B0604020202020204" pitchFamily="34" charset="0"/>
                  <a:cs typeface="Arial" panose="020B0604020202020204" pitchFamily="34" charset="0"/>
                </a:rPr>
                <a:t>Program</a:t>
              </a:r>
            </a:p>
          </p:txBody>
        </p:sp>
      </p:grpSp>
      <p:grpSp>
        <p:nvGrpSpPr>
          <p:cNvPr id="13" name="Group 12">
            <a:extLst>
              <a:ext uri="{FF2B5EF4-FFF2-40B4-BE49-F238E27FC236}">
                <a16:creationId xmlns:a16="http://schemas.microsoft.com/office/drawing/2014/main" id="{47787D12-1167-4CCC-894C-FB9BB01A9669}"/>
              </a:ext>
            </a:extLst>
          </p:cNvPr>
          <p:cNvGrpSpPr/>
          <p:nvPr/>
        </p:nvGrpSpPr>
        <p:grpSpPr>
          <a:xfrm>
            <a:off x="5996068" y="1603553"/>
            <a:ext cx="3481179" cy="2592486"/>
            <a:chOff x="5996068" y="1675130"/>
            <a:chExt cx="3481179" cy="2592486"/>
          </a:xfrm>
          <a:effectLst>
            <a:outerShdw blurRad="50800" dist="38100" dir="5400000" algn="t" rotWithShape="0">
              <a:prstClr val="black">
                <a:alpha val="40000"/>
              </a:prstClr>
            </a:outerShdw>
          </a:effectLst>
        </p:grpSpPr>
        <p:sp>
          <p:nvSpPr>
            <p:cNvPr id="18" name="Rectangle 17">
              <a:extLst>
                <a:ext uri="{FF2B5EF4-FFF2-40B4-BE49-F238E27FC236}">
                  <a16:creationId xmlns:a16="http://schemas.microsoft.com/office/drawing/2014/main" id="{92785D04-C06E-4BC3-9C22-697770DF7070}"/>
                </a:ext>
              </a:extLst>
            </p:cNvPr>
            <p:cNvSpPr/>
            <p:nvPr/>
          </p:nvSpPr>
          <p:spPr>
            <a:xfrm>
              <a:off x="5996068" y="1675130"/>
              <a:ext cx="3481179" cy="2592486"/>
            </a:xfrm>
            <a:prstGeom prst="rect">
              <a:avLst/>
            </a:prstGeom>
            <a:solidFill>
              <a:srgbClr val="7E3C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Rounded Corners 5">
              <a:extLst>
                <a:ext uri="{FF2B5EF4-FFF2-40B4-BE49-F238E27FC236}">
                  <a16:creationId xmlns:a16="http://schemas.microsoft.com/office/drawing/2014/main" id="{1D7CD6F4-5CEA-4271-AD0A-3E4F5FF9353F}"/>
                </a:ext>
              </a:extLst>
            </p:cNvPr>
            <p:cNvSpPr/>
            <p:nvPr/>
          </p:nvSpPr>
          <p:spPr>
            <a:xfrm>
              <a:off x="6310883" y="1875261"/>
              <a:ext cx="3101418" cy="1611984"/>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rPr>
                <a:t>Defined Benefit Program</a:t>
              </a:r>
              <a:endPar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grpSp>
      <p:grpSp>
        <p:nvGrpSpPr>
          <p:cNvPr id="11" name="Group 10">
            <a:extLst>
              <a:ext uri="{FF2B5EF4-FFF2-40B4-BE49-F238E27FC236}">
                <a16:creationId xmlns:a16="http://schemas.microsoft.com/office/drawing/2014/main" id="{E05703F5-329A-4B0C-AEFE-C498FEBAEECE}"/>
              </a:ext>
            </a:extLst>
          </p:cNvPr>
          <p:cNvGrpSpPr/>
          <p:nvPr/>
        </p:nvGrpSpPr>
        <p:grpSpPr>
          <a:xfrm>
            <a:off x="2508544" y="1604840"/>
            <a:ext cx="3802340" cy="2662776"/>
            <a:chOff x="2514890" y="1614000"/>
            <a:chExt cx="3795993" cy="2653616"/>
          </a:xfrm>
          <a:effectLst>
            <a:outerShdw blurRad="50800" dist="38100" dir="5400000" algn="t" rotWithShape="0">
              <a:prstClr val="black">
                <a:alpha val="40000"/>
              </a:prstClr>
            </a:outerShdw>
          </a:effectLst>
        </p:grpSpPr>
        <p:sp>
          <p:nvSpPr>
            <p:cNvPr id="28" name="Rectangle 27">
              <a:extLst>
                <a:ext uri="{FF2B5EF4-FFF2-40B4-BE49-F238E27FC236}">
                  <a16:creationId xmlns:a16="http://schemas.microsoft.com/office/drawing/2014/main" id="{8429FDE6-4576-4461-A14F-FB94F67203B4}"/>
                </a:ext>
              </a:extLst>
            </p:cNvPr>
            <p:cNvSpPr/>
            <p:nvPr/>
          </p:nvSpPr>
          <p:spPr>
            <a:xfrm>
              <a:off x="2514890" y="1614000"/>
              <a:ext cx="3481179" cy="265361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6D4CC"/>
                </a:solidFill>
              </a:endParaRPr>
            </a:p>
          </p:txBody>
        </p:sp>
        <p:sp>
          <p:nvSpPr>
            <p:cNvPr id="29" name="Oval 28">
              <a:extLst>
                <a:ext uri="{FF2B5EF4-FFF2-40B4-BE49-F238E27FC236}">
                  <a16:creationId xmlns:a16="http://schemas.microsoft.com/office/drawing/2014/main" id="{50327E15-B2CE-46D0-8F41-A60437B34017}"/>
                </a:ext>
              </a:extLst>
            </p:cNvPr>
            <p:cNvSpPr/>
            <p:nvPr/>
          </p:nvSpPr>
          <p:spPr>
            <a:xfrm>
              <a:off x="5702034" y="2355830"/>
              <a:ext cx="608849" cy="548671"/>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5">
              <a:extLst>
                <a:ext uri="{FF2B5EF4-FFF2-40B4-BE49-F238E27FC236}">
                  <a16:creationId xmlns:a16="http://schemas.microsoft.com/office/drawing/2014/main" id="{CC461445-16B0-4331-94FE-338B841B1A4F}"/>
                </a:ext>
              </a:extLst>
            </p:cNvPr>
            <p:cNvSpPr/>
            <p:nvPr/>
          </p:nvSpPr>
          <p:spPr>
            <a:xfrm>
              <a:off x="2704770" y="2026256"/>
              <a:ext cx="3101418" cy="1256217"/>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chemeClr val="bg2">
                      <a:lumMod val="25000"/>
                    </a:schemeClr>
                  </a:solidFill>
                  <a:latin typeface="Arial" panose="020B0604020202020204" pitchFamily="34" charset="0"/>
                  <a:cs typeface="Arial" panose="020B0604020202020204" pitchFamily="34" charset="0"/>
                </a:rPr>
                <a:t>Cash Balance  Benefit Program</a:t>
              </a:r>
              <a:r>
                <a:rPr kumimoji="0" lang="en-US" sz="2800" b="1" i="0" u="none" strike="noStrike" kern="1200" cap="none" spc="0" normalizeH="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rPr>
                <a:t> </a:t>
              </a:r>
              <a:endParaRPr kumimoji="0" lang="en-US" sz="2800" b="1"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endParaRPr>
            </a:p>
          </p:txBody>
        </p:sp>
      </p:grpSp>
      <p:sp>
        <p:nvSpPr>
          <p:cNvPr id="5" name="Rectangle 4">
            <a:extLst>
              <a:ext uri="{FF2B5EF4-FFF2-40B4-BE49-F238E27FC236}">
                <a16:creationId xmlns:a16="http://schemas.microsoft.com/office/drawing/2014/main" id="{1AD6174D-14B1-CA47-8A5D-9C3724EA387D}"/>
              </a:ext>
            </a:extLst>
          </p:cNvPr>
          <p:cNvSpPr/>
          <p:nvPr/>
        </p:nvSpPr>
        <p:spPr>
          <a:xfrm>
            <a:off x="2017986" y="3577171"/>
            <a:ext cx="8550077" cy="10287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rPr>
              <a:t>	A process to receive Defined Benefit service credit 	for prior eligible Cash Balance service</a:t>
            </a:r>
            <a:endParaRPr kumimoji="0" lang="en-US" sz="2800" b="1" i="0"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endParaRPr>
          </a:p>
        </p:txBody>
      </p:sp>
      <p:grpSp>
        <p:nvGrpSpPr>
          <p:cNvPr id="19" name="Group 18">
            <a:extLst>
              <a:ext uri="{FF2B5EF4-FFF2-40B4-BE49-F238E27FC236}">
                <a16:creationId xmlns:a16="http://schemas.microsoft.com/office/drawing/2014/main" id="{FC2CAAC1-D018-4E07-9BFF-D3485505E998}"/>
              </a:ext>
            </a:extLst>
          </p:cNvPr>
          <p:cNvGrpSpPr/>
          <p:nvPr/>
        </p:nvGrpSpPr>
        <p:grpSpPr>
          <a:xfrm rot="16200000">
            <a:off x="1572262" y="3706525"/>
            <a:ext cx="673578" cy="769992"/>
            <a:chOff x="498605" y="1607117"/>
            <a:chExt cx="5231682" cy="1363853"/>
          </a:xfrm>
          <a:solidFill>
            <a:srgbClr val="A04E22"/>
          </a:solidFill>
        </p:grpSpPr>
        <p:sp>
          <p:nvSpPr>
            <p:cNvPr id="20" name="Arrow: Pentagon 16">
              <a:extLst>
                <a:ext uri="{FF2B5EF4-FFF2-40B4-BE49-F238E27FC236}">
                  <a16:creationId xmlns:a16="http://schemas.microsoft.com/office/drawing/2014/main" id="{7EC87A7D-9EA7-48A3-BA91-4051B5A08854}"/>
                </a:ext>
              </a:extLst>
            </p:cNvPr>
            <p:cNvSpPr/>
            <p:nvPr/>
          </p:nvSpPr>
          <p:spPr>
            <a:xfrm rot="5400000">
              <a:off x="2432856" y="148545"/>
              <a:ext cx="888174" cy="4756675"/>
            </a:xfrm>
            <a:prstGeom prst="homePlate">
              <a:avLst/>
            </a:prstGeom>
            <a:grpFill/>
            <a:ln w="28575">
              <a:solidFill>
                <a:srgbClr val="A04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0512FFF5-32D4-4828-B36F-557188C08A70}"/>
                </a:ext>
              </a:extLst>
            </p:cNvPr>
            <p:cNvSpPr/>
            <p:nvPr/>
          </p:nvSpPr>
          <p:spPr>
            <a:xfrm>
              <a:off x="937638" y="1607117"/>
              <a:ext cx="4792649" cy="44627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40537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 presetClass="entr" presetSubtype="0" fill="hold" nodeType="withEffect">
                                  <p:stCondLst>
                                    <p:cond delay="500"/>
                                  </p:stCondLst>
                                  <p:childTnLst>
                                    <p:set>
                                      <p:cBhvr>
                                        <p:cTn id="9" dur="1" fill="hold">
                                          <p:stCondLst>
                                            <p:cond delay="0"/>
                                          </p:stCondLst>
                                        </p:cTn>
                                        <p:tgtEl>
                                          <p:spTgt spid="1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11"/>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13"/>
                                        </p:tgtEl>
                                        <p:attrNameLst>
                                          <p:attrName>style.visibility</p:attrName>
                                        </p:attrNameLst>
                                      </p:cBhvr>
                                      <p:to>
                                        <p:strVal val="hidden"/>
                                      </p:to>
                                    </p:set>
                                  </p:childTnLst>
                                </p:cTn>
                              </p:par>
                            </p:childTnLst>
                          </p:cTn>
                        </p:par>
                        <p:par>
                          <p:cTn id="26" fill="hold">
                            <p:stCondLst>
                              <p:cond delay="0"/>
                            </p:stCondLst>
                            <p:childTnLst>
                              <p:par>
                                <p:cTn id="27" presetID="22" presetClass="entr" presetSubtype="8" fill="hold" nodeType="afterEffect">
                                  <p:stCondLst>
                                    <p:cond delay="50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6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9">
            <a:extLst>
              <a:ext uri="{FF2B5EF4-FFF2-40B4-BE49-F238E27FC236}">
                <a16:creationId xmlns:a16="http://schemas.microsoft.com/office/drawing/2014/main" id="{C404B3F4-FB05-4764-968C-6E710D320543}"/>
              </a:ext>
            </a:extLst>
          </p:cNvPr>
          <p:cNvSpPr>
            <a:spLocks noGrp="1"/>
          </p:cNvSpPr>
          <p:nvPr>
            <p:ph type="title" idx="4294967295"/>
          </p:nvPr>
        </p:nvSpPr>
        <p:spPr>
          <a:xfrm>
            <a:off x="0" y="608597"/>
            <a:ext cx="11602720" cy="646331"/>
          </a:xfrm>
          <a:prstGeom prst="rect">
            <a:avLst/>
          </a:prstGeom>
        </p:spPr>
        <p:txBody>
          <a:bodyPr wrap="square">
            <a:spAutoFit/>
          </a:bodyPr>
          <a:lstStyle/>
          <a:p>
            <a:pPr algn="ctr"/>
            <a:r>
              <a:rPr lang="en-US" sz="4000"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Consolidation is not the combining of…</a:t>
            </a:r>
          </a:p>
        </p:txBody>
      </p:sp>
      <p:sp>
        <p:nvSpPr>
          <p:cNvPr id="25" name="Rectangle 24">
            <a:extLst>
              <a:ext uri="{FF2B5EF4-FFF2-40B4-BE49-F238E27FC236}">
                <a16:creationId xmlns:a16="http://schemas.microsoft.com/office/drawing/2014/main" id="{BE97D509-86EA-4098-805A-E0EA124785E3}"/>
              </a:ext>
            </a:extLst>
          </p:cNvPr>
          <p:cNvSpPr/>
          <p:nvPr/>
        </p:nvSpPr>
        <p:spPr>
          <a:xfrm>
            <a:off x="1481180" y="1554827"/>
            <a:ext cx="9446367" cy="7946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7E3C1B"/>
                </a:solidFill>
                <a:latin typeface="Arial" panose="020B0604020202020204" pitchFamily="34" charset="0"/>
                <a:cs typeface="Arial" panose="020B0604020202020204" pitchFamily="34" charset="0"/>
              </a:rPr>
              <a:t>All outside investments into one place</a:t>
            </a:r>
            <a:endParaRPr kumimoji="0" lang="en-US" sz="2400" b="0" i="0" u="none" strike="noStrike" kern="1200" cap="none" spc="0" normalizeH="0" baseline="0" noProof="0" dirty="0">
              <a:ln>
                <a:noFill/>
              </a:ln>
              <a:solidFill>
                <a:srgbClr val="7E3C1B"/>
              </a:solidFill>
              <a:effectLst/>
              <a:uLnTx/>
              <a:uFillTx/>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ECAD2422-FAB0-43DA-922E-8D9788A15EB6}"/>
              </a:ext>
            </a:extLst>
          </p:cNvPr>
          <p:cNvSpPr/>
          <p:nvPr/>
        </p:nvSpPr>
        <p:spPr>
          <a:xfrm>
            <a:off x="1481180" y="5136113"/>
            <a:ext cx="9446367" cy="7955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a:defRPr/>
            </a:pPr>
            <a:r>
              <a:rPr lang="en-US" sz="2400" dirty="0">
                <a:solidFill>
                  <a:srgbClr val="7E3C1B"/>
                </a:solidFill>
                <a:latin typeface="Arial" panose="020B0604020202020204" pitchFamily="34" charset="0"/>
                <a:cs typeface="Arial" panose="020B0604020202020204" pitchFamily="34" charset="0"/>
              </a:rPr>
              <a:t>Pension2 and Defined Benefit</a:t>
            </a:r>
          </a:p>
        </p:txBody>
      </p:sp>
      <p:sp>
        <p:nvSpPr>
          <p:cNvPr id="18" name="Rectangle 17">
            <a:extLst>
              <a:ext uri="{FF2B5EF4-FFF2-40B4-BE49-F238E27FC236}">
                <a16:creationId xmlns:a16="http://schemas.microsoft.com/office/drawing/2014/main" id="{7CEC71D1-5A77-4A97-AB0A-52849CCA3175}"/>
              </a:ext>
            </a:extLst>
          </p:cNvPr>
          <p:cNvSpPr/>
          <p:nvPr/>
        </p:nvSpPr>
        <p:spPr>
          <a:xfrm>
            <a:off x="1481180" y="3345013"/>
            <a:ext cx="9446367" cy="7955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7E3C1B"/>
                </a:solidFill>
                <a:latin typeface="Arial" panose="020B0604020202020204" pitchFamily="34" charset="0"/>
                <a:cs typeface="Arial" panose="020B0604020202020204" pitchFamily="34" charset="0"/>
              </a:rPr>
              <a:t>Defined Benefit and Defined Benefit Supplement</a:t>
            </a:r>
            <a:endParaRPr kumimoji="0" lang="en-US" sz="2400" b="0" i="1" u="none" strike="noStrike" kern="1200" cap="none" spc="0" normalizeH="0" baseline="0" noProof="0" dirty="0">
              <a:ln>
                <a:noFill/>
              </a:ln>
              <a:solidFill>
                <a:srgbClr val="7E3C1B"/>
              </a:solidFill>
              <a:effectLst/>
              <a:uLnTx/>
              <a:uFillTx/>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40FF0222-5D1D-4A00-8359-8E739225CB24}"/>
              </a:ext>
            </a:extLst>
          </p:cNvPr>
          <p:cNvGrpSpPr/>
          <p:nvPr/>
        </p:nvGrpSpPr>
        <p:grpSpPr>
          <a:xfrm rot="16200000">
            <a:off x="1038938" y="1524606"/>
            <a:ext cx="673578" cy="769991"/>
            <a:chOff x="498613" y="1607116"/>
            <a:chExt cx="5231678" cy="1363852"/>
          </a:xfrm>
          <a:solidFill>
            <a:srgbClr val="A04E22"/>
          </a:solidFill>
        </p:grpSpPr>
        <p:sp>
          <p:nvSpPr>
            <p:cNvPr id="24" name="Arrow: Pentagon 16">
              <a:extLst>
                <a:ext uri="{FF2B5EF4-FFF2-40B4-BE49-F238E27FC236}">
                  <a16:creationId xmlns:a16="http://schemas.microsoft.com/office/drawing/2014/main" id="{298A70A7-D851-41F1-8657-7C2608478CCC}"/>
                </a:ext>
              </a:extLst>
            </p:cNvPr>
            <p:cNvSpPr/>
            <p:nvPr/>
          </p:nvSpPr>
          <p:spPr>
            <a:xfrm rot="5400000">
              <a:off x="2432862" y="148545"/>
              <a:ext cx="888174" cy="4756672"/>
            </a:xfrm>
            <a:prstGeom prst="homePlate">
              <a:avLst/>
            </a:prstGeom>
            <a:grpFill/>
            <a:ln w="28575">
              <a:solidFill>
                <a:srgbClr val="A04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B26A5BE-18C9-4E21-8B7C-C8FB34863003}"/>
                </a:ext>
              </a:extLst>
            </p:cNvPr>
            <p:cNvSpPr/>
            <p:nvPr/>
          </p:nvSpPr>
          <p:spPr>
            <a:xfrm>
              <a:off x="937642" y="1607116"/>
              <a:ext cx="4792649" cy="446277"/>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grpSp>
      <p:grpSp>
        <p:nvGrpSpPr>
          <p:cNvPr id="27" name="Group 26">
            <a:extLst>
              <a:ext uri="{FF2B5EF4-FFF2-40B4-BE49-F238E27FC236}">
                <a16:creationId xmlns:a16="http://schemas.microsoft.com/office/drawing/2014/main" id="{BCC05D29-622F-43C0-A2D5-E1A1413C5A41}"/>
              </a:ext>
            </a:extLst>
          </p:cNvPr>
          <p:cNvGrpSpPr/>
          <p:nvPr/>
        </p:nvGrpSpPr>
        <p:grpSpPr>
          <a:xfrm rot="16200000">
            <a:off x="1038940" y="3315249"/>
            <a:ext cx="673578" cy="769992"/>
            <a:chOff x="498605" y="1607117"/>
            <a:chExt cx="5231682" cy="1363853"/>
          </a:xfrm>
          <a:solidFill>
            <a:srgbClr val="A04E22"/>
          </a:solidFill>
        </p:grpSpPr>
        <p:sp>
          <p:nvSpPr>
            <p:cNvPr id="28" name="Arrow: Pentagon 16">
              <a:extLst>
                <a:ext uri="{FF2B5EF4-FFF2-40B4-BE49-F238E27FC236}">
                  <a16:creationId xmlns:a16="http://schemas.microsoft.com/office/drawing/2014/main" id="{ABA93B6C-39B0-4BED-9354-D0324A185C4B}"/>
                </a:ext>
              </a:extLst>
            </p:cNvPr>
            <p:cNvSpPr/>
            <p:nvPr/>
          </p:nvSpPr>
          <p:spPr>
            <a:xfrm rot="5400000">
              <a:off x="2432856" y="148545"/>
              <a:ext cx="888174" cy="4756675"/>
            </a:xfrm>
            <a:prstGeom prst="homePlate">
              <a:avLst/>
            </a:prstGeom>
            <a:grpFill/>
            <a:ln w="28575">
              <a:solidFill>
                <a:srgbClr val="A04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95C69BDB-DE0F-4FA8-93FB-383507ACFA24}"/>
                </a:ext>
              </a:extLst>
            </p:cNvPr>
            <p:cNvSpPr/>
            <p:nvPr/>
          </p:nvSpPr>
          <p:spPr>
            <a:xfrm>
              <a:off x="937638" y="1607117"/>
              <a:ext cx="4792649" cy="44627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grpSp>
      <p:grpSp>
        <p:nvGrpSpPr>
          <p:cNvPr id="32" name="Group 31">
            <a:extLst>
              <a:ext uri="{FF2B5EF4-FFF2-40B4-BE49-F238E27FC236}">
                <a16:creationId xmlns:a16="http://schemas.microsoft.com/office/drawing/2014/main" id="{7A81CBB3-8C30-4D0C-B730-97613702225E}"/>
              </a:ext>
            </a:extLst>
          </p:cNvPr>
          <p:cNvGrpSpPr/>
          <p:nvPr/>
        </p:nvGrpSpPr>
        <p:grpSpPr>
          <a:xfrm rot="16200000">
            <a:off x="1038938" y="5116982"/>
            <a:ext cx="673578" cy="769992"/>
            <a:chOff x="498605" y="1607117"/>
            <a:chExt cx="5231682" cy="1363853"/>
          </a:xfrm>
          <a:solidFill>
            <a:srgbClr val="A04E22"/>
          </a:solidFill>
        </p:grpSpPr>
        <p:sp>
          <p:nvSpPr>
            <p:cNvPr id="34" name="Arrow: Pentagon 16">
              <a:extLst>
                <a:ext uri="{FF2B5EF4-FFF2-40B4-BE49-F238E27FC236}">
                  <a16:creationId xmlns:a16="http://schemas.microsoft.com/office/drawing/2014/main" id="{45035010-F475-4F48-8C6D-C24FBB7BB01A}"/>
                </a:ext>
              </a:extLst>
            </p:cNvPr>
            <p:cNvSpPr/>
            <p:nvPr/>
          </p:nvSpPr>
          <p:spPr>
            <a:xfrm rot="5400000">
              <a:off x="2432856" y="148545"/>
              <a:ext cx="888174" cy="4756675"/>
            </a:xfrm>
            <a:prstGeom prst="homePlate">
              <a:avLst/>
            </a:prstGeom>
            <a:grpFill/>
            <a:ln w="28575">
              <a:solidFill>
                <a:srgbClr val="A04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49F4ACE5-824E-490E-A69C-B99955D3B34C}"/>
                </a:ext>
              </a:extLst>
            </p:cNvPr>
            <p:cNvSpPr/>
            <p:nvPr/>
          </p:nvSpPr>
          <p:spPr>
            <a:xfrm>
              <a:off x="937638" y="1607117"/>
              <a:ext cx="4792649" cy="44627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grpSp>
      <p:sp>
        <p:nvSpPr>
          <p:cNvPr id="15" name="Rectangle 14">
            <a:extLst>
              <a:ext uri="{FF2B5EF4-FFF2-40B4-BE49-F238E27FC236}">
                <a16:creationId xmlns:a16="http://schemas.microsoft.com/office/drawing/2014/main" id="{5E9D300D-A980-4849-86C0-DB7A55114809}"/>
              </a:ext>
            </a:extLst>
          </p:cNvPr>
          <p:cNvSpPr/>
          <p:nvPr/>
        </p:nvSpPr>
        <p:spPr>
          <a:xfrm>
            <a:off x="4125432" y="2349441"/>
            <a:ext cx="6802116" cy="527385"/>
          </a:xfrm>
          <a:prstGeom prst="rect">
            <a:avLst/>
          </a:prstGeom>
          <a:solidFill>
            <a:srgbClr val="7E3C1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lvl="1">
              <a:defRPr/>
            </a:pPr>
            <a:r>
              <a:rPr lang="en-US" sz="2000" dirty="0">
                <a:solidFill>
                  <a:srgbClr val="F2F2F2"/>
                </a:solidFill>
                <a:latin typeface="Arial" panose="020B0604020202020204" pitchFamily="34" charset="0"/>
                <a:cs typeface="Arial" panose="020B0604020202020204" pitchFamily="34" charset="0"/>
              </a:rPr>
              <a:t>Speak with Pension2 or a financial advisor</a:t>
            </a:r>
            <a:endParaRPr kumimoji="0" lang="en-US" sz="2000" b="0" i="0" u="none" strike="noStrike" kern="1200" cap="none" spc="0" normalizeH="0" baseline="0" noProof="0" dirty="0">
              <a:ln>
                <a:noFill/>
              </a:ln>
              <a:solidFill>
                <a:srgbClr val="F2F2F2"/>
              </a:solidFill>
              <a:effectLst/>
              <a:uLnTx/>
              <a:uFillTx/>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5BAF747F-B78A-4C0D-A22F-BFCE470E4E3B}"/>
              </a:ext>
            </a:extLst>
          </p:cNvPr>
          <p:cNvSpPr/>
          <p:nvPr/>
        </p:nvSpPr>
        <p:spPr>
          <a:xfrm>
            <a:off x="4125433" y="4140541"/>
            <a:ext cx="6802116" cy="530352"/>
          </a:xfrm>
          <a:prstGeom prst="rect">
            <a:avLst/>
          </a:prstGeom>
          <a:solidFill>
            <a:srgbClr val="7E3C1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lvl="1">
              <a:defRPr/>
            </a:pPr>
            <a:r>
              <a:rPr lang="en-US" sz="2000" dirty="0">
                <a:solidFill>
                  <a:srgbClr val="F2F2F2"/>
                </a:solidFill>
                <a:latin typeface="Arial" panose="020B0604020202020204" pitchFamily="34" charset="0"/>
                <a:cs typeface="Arial" panose="020B0604020202020204" pitchFamily="34" charset="0"/>
              </a:rPr>
              <a:t>These accounts remain separate through retirement</a:t>
            </a:r>
            <a:endParaRPr kumimoji="0" lang="en-US" sz="2000" b="0" i="0" u="none" strike="noStrike" kern="1200" cap="none" spc="0" normalizeH="0" baseline="0" noProof="0" dirty="0">
              <a:ln>
                <a:noFill/>
              </a:ln>
              <a:solidFill>
                <a:srgbClr val="F2F2F2"/>
              </a:solidFill>
              <a:effectLst/>
              <a:uLnTx/>
              <a:uFillTx/>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8D82E786-59F5-4DE7-B9DD-F0300365E9F7}"/>
              </a:ext>
            </a:extLst>
          </p:cNvPr>
          <p:cNvSpPr/>
          <p:nvPr/>
        </p:nvSpPr>
        <p:spPr>
          <a:xfrm>
            <a:off x="4125433" y="5929363"/>
            <a:ext cx="6802114" cy="530352"/>
          </a:xfrm>
          <a:prstGeom prst="rect">
            <a:avLst/>
          </a:prstGeom>
          <a:solidFill>
            <a:srgbClr val="7E3C1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lvl="1">
              <a:defRPr/>
            </a:pPr>
            <a:r>
              <a:rPr lang="en-US" sz="2000" dirty="0">
                <a:solidFill>
                  <a:srgbClr val="F2F2F2"/>
                </a:solidFill>
                <a:latin typeface="Arial" panose="020B0604020202020204" pitchFamily="34" charset="0"/>
                <a:cs typeface="Arial" panose="020B0604020202020204" pitchFamily="34" charset="0"/>
              </a:rPr>
              <a:t>Speak with Pension2 about other options</a:t>
            </a:r>
            <a:endParaRPr kumimoji="0" lang="en-US" sz="2000" b="0" i="0" u="none" strike="noStrike" kern="1200" cap="none" spc="0" normalizeH="0" baseline="0" noProof="0" dirty="0">
              <a:ln>
                <a:noFill/>
              </a:ln>
              <a:solidFill>
                <a:srgbClr val="F2F2F2"/>
              </a:solidFill>
              <a:effectLst/>
              <a:uLnTx/>
              <a:uFillTx/>
              <a:latin typeface="Arial" panose="020B0604020202020204" pitchFamily="34" charset="0"/>
              <a:cs typeface="Arial" panose="020B0604020202020204" pitchFamily="34" charset="0"/>
            </a:endParaRPr>
          </a:p>
        </p:txBody>
      </p:sp>
      <p:sp>
        <p:nvSpPr>
          <p:cNvPr id="2" name="Arrow: Bent 1">
            <a:extLst>
              <a:ext uri="{FF2B5EF4-FFF2-40B4-BE49-F238E27FC236}">
                <a16:creationId xmlns:a16="http://schemas.microsoft.com/office/drawing/2014/main" id="{3D71EB03-2FBA-46C6-A758-4F1539551D32}"/>
              </a:ext>
            </a:extLst>
          </p:cNvPr>
          <p:cNvSpPr/>
          <p:nvPr/>
        </p:nvSpPr>
        <p:spPr>
          <a:xfrm flipV="1">
            <a:off x="3886939" y="2232398"/>
            <a:ext cx="552893" cy="528705"/>
          </a:xfrm>
          <a:prstGeom prst="bentArrow">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Arrow: Bent 18">
            <a:extLst>
              <a:ext uri="{FF2B5EF4-FFF2-40B4-BE49-F238E27FC236}">
                <a16:creationId xmlns:a16="http://schemas.microsoft.com/office/drawing/2014/main" id="{0D15CE3E-27DF-4746-96AA-14DFB2103B0B}"/>
              </a:ext>
            </a:extLst>
          </p:cNvPr>
          <p:cNvSpPr/>
          <p:nvPr/>
        </p:nvSpPr>
        <p:spPr>
          <a:xfrm flipV="1">
            <a:off x="3886938" y="4023041"/>
            <a:ext cx="552893" cy="528705"/>
          </a:xfrm>
          <a:prstGeom prst="bentArrow">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Arrow: Bent 19">
            <a:extLst>
              <a:ext uri="{FF2B5EF4-FFF2-40B4-BE49-F238E27FC236}">
                <a16:creationId xmlns:a16="http://schemas.microsoft.com/office/drawing/2014/main" id="{7877D5AA-06F3-4448-8402-9771680F110C}"/>
              </a:ext>
            </a:extLst>
          </p:cNvPr>
          <p:cNvSpPr/>
          <p:nvPr/>
        </p:nvSpPr>
        <p:spPr>
          <a:xfrm flipV="1">
            <a:off x="3886939" y="5814141"/>
            <a:ext cx="552893" cy="528705"/>
          </a:xfrm>
          <a:prstGeom prst="bentArrow">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ustDataLst>
      <p:tags r:id="rId1"/>
    </p:custDataLst>
    <p:extLst>
      <p:ext uri="{BB962C8B-B14F-4D97-AF65-F5344CB8AC3E}">
        <p14:creationId xmlns:p14="http://schemas.microsoft.com/office/powerpoint/2010/main" val="25795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1" grpId="0" animBg="1"/>
      <p:bldP spid="18" grpId="0" animBg="1"/>
      <p:bldP spid="15" grpId="0" animBg="1"/>
      <p:bldP spid="16" grpId="0" animBg="1"/>
      <p:bldP spid="17" grpId="0" animBg="1"/>
      <p:bldP spid="2"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9">
            <a:extLst>
              <a:ext uri="{FF2B5EF4-FFF2-40B4-BE49-F238E27FC236}">
                <a16:creationId xmlns:a16="http://schemas.microsoft.com/office/drawing/2014/main" id="{D55F5940-25D5-5D4A-9192-0093A6E5CE6B}"/>
              </a:ext>
            </a:extLst>
          </p:cNvPr>
          <p:cNvSpPr txBox="1">
            <a:spLocks/>
          </p:cNvSpPr>
          <p:nvPr/>
        </p:nvSpPr>
        <p:spPr>
          <a:xfrm>
            <a:off x="1161289" y="444500"/>
            <a:ext cx="10280634" cy="618631"/>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How can I combine Outside investments?</a:t>
            </a:r>
          </a:p>
        </p:txBody>
      </p:sp>
      <p:grpSp>
        <p:nvGrpSpPr>
          <p:cNvPr id="24" name="Group 23">
            <a:extLst>
              <a:ext uri="{FF2B5EF4-FFF2-40B4-BE49-F238E27FC236}">
                <a16:creationId xmlns:a16="http://schemas.microsoft.com/office/drawing/2014/main" id="{F7F364C6-C673-9248-911F-041AFADF3C98}"/>
              </a:ext>
            </a:extLst>
          </p:cNvPr>
          <p:cNvGrpSpPr/>
          <p:nvPr/>
        </p:nvGrpSpPr>
        <p:grpSpPr>
          <a:xfrm>
            <a:off x="9565682" y="916069"/>
            <a:ext cx="1876241" cy="2113962"/>
            <a:chOff x="6107992" y="960771"/>
            <a:chExt cx="1876241" cy="2113962"/>
          </a:xfrm>
          <a:effectLst>
            <a:outerShdw blurRad="50800" dist="38100" dir="2700000" algn="tl" rotWithShape="0">
              <a:prstClr val="black">
                <a:alpha val="40000"/>
              </a:prstClr>
            </a:outerShdw>
          </a:effectLst>
        </p:grpSpPr>
        <p:sp>
          <p:nvSpPr>
            <p:cNvPr id="35" name="Rectangle 34">
              <a:extLst>
                <a:ext uri="{FF2B5EF4-FFF2-40B4-BE49-F238E27FC236}">
                  <a16:creationId xmlns:a16="http://schemas.microsoft.com/office/drawing/2014/main" id="{7E52023B-59D2-5C46-AE95-09A94DE82C8D}"/>
                </a:ext>
              </a:extLst>
            </p:cNvPr>
            <p:cNvSpPr/>
            <p:nvPr/>
          </p:nvSpPr>
          <p:spPr>
            <a:xfrm>
              <a:off x="6107992" y="960771"/>
              <a:ext cx="1876241" cy="1876241"/>
            </a:xfrm>
            <a:prstGeom prst="rect">
              <a:avLst/>
            </a:prstGeom>
            <a:solidFill>
              <a:srgbClr val="7E3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6" name="TextBox 5">
              <a:extLst>
                <a:ext uri="{FF2B5EF4-FFF2-40B4-BE49-F238E27FC236}">
                  <a16:creationId xmlns:a16="http://schemas.microsoft.com/office/drawing/2014/main" id="{BA920329-D695-BB44-819B-9D89AC039C85}"/>
                </a:ext>
              </a:extLst>
            </p:cNvPr>
            <p:cNvSpPr txBox="1"/>
            <p:nvPr/>
          </p:nvSpPr>
          <p:spPr>
            <a:xfrm>
              <a:off x="6246123" y="1135741"/>
              <a:ext cx="1599979" cy="193899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US" sz="2400" dirty="0">
                  <a:solidFill>
                    <a:schemeClr val="bg1"/>
                  </a:solidFill>
                  <a:latin typeface="Arial" panose="020B0604020202020204" pitchFamily="34" charset="0"/>
                  <a:cs typeface="Arial" panose="020B0604020202020204" pitchFamily="34" charset="0"/>
                </a:rPr>
                <a:t>403(b)</a:t>
              </a:r>
            </a:p>
            <a:p>
              <a:pPr lvl="0" algn="ctr">
                <a:defRPr/>
              </a:pPr>
              <a:endParaRPr lang="en-US" sz="2400" dirty="0">
                <a:solidFill>
                  <a:schemeClr val="bg1"/>
                </a:solidFill>
                <a:latin typeface="Arial" panose="020B0604020202020204" pitchFamily="34" charset="0"/>
                <a:cs typeface="Arial" panose="020B0604020202020204" pitchFamily="34" charset="0"/>
              </a:endParaRPr>
            </a:p>
            <a:p>
              <a:pPr lvl="0" algn="ctr">
                <a:defRPr/>
              </a:pPr>
              <a:r>
                <a:rPr lang="en-US" sz="2400" dirty="0">
                  <a:solidFill>
                    <a:schemeClr val="bg1"/>
                  </a:solidFill>
                  <a:latin typeface="Arial" panose="020B0604020202020204" pitchFamily="34" charset="0"/>
                  <a:cs typeface="Arial" panose="020B0604020202020204" pitchFamily="34" charset="0"/>
                </a:rPr>
                <a:t>Roth 403(b)</a:t>
              </a:r>
            </a:p>
            <a:p>
              <a:endParaRPr lang="en-US" sz="2400" b="1" dirty="0">
                <a:solidFill>
                  <a:schemeClr val="bg1"/>
                </a:solidFill>
              </a:endParaRPr>
            </a:p>
          </p:txBody>
        </p:sp>
      </p:grpSp>
      <p:grpSp>
        <p:nvGrpSpPr>
          <p:cNvPr id="25" name="Group 24">
            <a:extLst>
              <a:ext uri="{FF2B5EF4-FFF2-40B4-BE49-F238E27FC236}">
                <a16:creationId xmlns:a16="http://schemas.microsoft.com/office/drawing/2014/main" id="{33971DF0-FF35-5546-B282-221FED2BA695}"/>
              </a:ext>
            </a:extLst>
          </p:cNvPr>
          <p:cNvGrpSpPr/>
          <p:nvPr/>
        </p:nvGrpSpPr>
        <p:grpSpPr>
          <a:xfrm>
            <a:off x="7689442" y="2777286"/>
            <a:ext cx="1876241" cy="2101774"/>
            <a:chOff x="7989349" y="2837012"/>
            <a:chExt cx="1876241" cy="2101774"/>
          </a:xfrm>
          <a:effectLst>
            <a:outerShdw blurRad="50800" dist="38100" dir="2700000" algn="tl" rotWithShape="0">
              <a:prstClr val="black">
                <a:alpha val="40000"/>
              </a:prstClr>
            </a:outerShdw>
          </a:effectLst>
        </p:grpSpPr>
        <p:sp>
          <p:nvSpPr>
            <p:cNvPr id="33" name="Rectangle 32">
              <a:extLst>
                <a:ext uri="{FF2B5EF4-FFF2-40B4-BE49-F238E27FC236}">
                  <a16:creationId xmlns:a16="http://schemas.microsoft.com/office/drawing/2014/main" id="{1359FEA4-D800-964B-91CF-0B9D3F7B5E5E}"/>
                </a:ext>
              </a:extLst>
            </p:cNvPr>
            <p:cNvSpPr/>
            <p:nvPr/>
          </p:nvSpPr>
          <p:spPr>
            <a:xfrm>
              <a:off x="7989349" y="2837012"/>
              <a:ext cx="1876241" cy="1876241"/>
            </a:xfrm>
            <a:prstGeom prst="rect">
              <a:avLst/>
            </a:prstGeom>
            <a:solidFill>
              <a:srgbClr val="CC8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TextBox 8">
              <a:extLst>
                <a:ext uri="{FF2B5EF4-FFF2-40B4-BE49-F238E27FC236}">
                  <a16:creationId xmlns:a16="http://schemas.microsoft.com/office/drawing/2014/main" id="{0099C9A2-949A-DF4F-88AD-D8591152E21B}"/>
                </a:ext>
              </a:extLst>
            </p:cNvPr>
            <p:cNvSpPr txBox="1"/>
            <p:nvPr/>
          </p:nvSpPr>
          <p:spPr>
            <a:xfrm>
              <a:off x="8127480" y="2999794"/>
              <a:ext cx="1599979" cy="193899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US" sz="2400" dirty="0">
                  <a:solidFill>
                    <a:schemeClr val="bg1"/>
                  </a:solidFill>
                  <a:latin typeface="Arial" panose="020B0604020202020204" pitchFamily="34" charset="0"/>
                  <a:cs typeface="Arial" panose="020B0604020202020204" pitchFamily="34" charset="0"/>
                </a:rPr>
                <a:t>457(b)</a:t>
              </a:r>
            </a:p>
            <a:p>
              <a:pPr lvl="0" algn="ctr">
                <a:defRPr/>
              </a:pPr>
              <a:endParaRPr lang="en-US" sz="2400" dirty="0">
                <a:solidFill>
                  <a:schemeClr val="bg1"/>
                </a:solidFill>
                <a:latin typeface="Arial" panose="020B0604020202020204" pitchFamily="34" charset="0"/>
                <a:cs typeface="Arial" panose="020B0604020202020204" pitchFamily="34" charset="0"/>
              </a:endParaRPr>
            </a:p>
            <a:p>
              <a:pPr lvl="0" algn="ctr">
                <a:defRPr/>
              </a:pPr>
              <a:r>
                <a:rPr lang="en-US" sz="2400" dirty="0">
                  <a:solidFill>
                    <a:schemeClr val="bg1"/>
                  </a:solidFill>
                  <a:latin typeface="Arial" panose="020B0604020202020204" pitchFamily="34" charset="0"/>
                  <a:cs typeface="Arial" panose="020B0604020202020204" pitchFamily="34" charset="0"/>
                </a:rPr>
                <a:t>Roth 457(b)</a:t>
              </a:r>
            </a:p>
            <a:p>
              <a:endParaRPr lang="en-US" sz="2400" b="1" dirty="0">
                <a:solidFill>
                  <a:schemeClr val="bg1"/>
                </a:solidFill>
              </a:endParaRPr>
            </a:p>
          </p:txBody>
        </p:sp>
      </p:grpSp>
      <p:grpSp>
        <p:nvGrpSpPr>
          <p:cNvPr id="26" name="Group 25">
            <a:extLst>
              <a:ext uri="{FF2B5EF4-FFF2-40B4-BE49-F238E27FC236}">
                <a16:creationId xmlns:a16="http://schemas.microsoft.com/office/drawing/2014/main" id="{5AEF8DFB-FDD5-364C-BF45-4ED34A1C493A}"/>
              </a:ext>
            </a:extLst>
          </p:cNvPr>
          <p:cNvGrpSpPr/>
          <p:nvPr/>
        </p:nvGrpSpPr>
        <p:grpSpPr>
          <a:xfrm>
            <a:off x="9565681" y="4653527"/>
            <a:ext cx="1876241" cy="1876241"/>
            <a:chOff x="6118223" y="4735651"/>
            <a:chExt cx="1876241" cy="1876241"/>
          </a:xfrm>
          <a:effectLst>
            <a:outerShdw blurRad="50800" dist="38100" dir="2700000" algn="tl" rotWithShape="0">
              <a:prstClr val="black">
                <a:alpha val="40000"/>
              </a:prstClr>
            </a:outerShdw>
          </a:effectLst>
        </p:grpSpPr>
        <p:sp>
          <p:nvSpPr>
            <p:cNvPr id="31" name="Rectangle 30">
              <a:extLst>
                <a:ext uri="{FF2B5EF4-FFF2-40B4-BE49-F238E27FC236}">
                  <a16:creationId xmlns:a16="http://schemas.microsoft.com/office/drawing/2014/main" id="{A1481387-0969-1D4A-9531-405B652FDD90}"/>
                </a:ext>
              </a:extLst>
            </p:cNvPr>
            <p:cNvSpPr/>
            <p:nvPr/>
          </p:nvSpPr>
          <p:spPr>
            <a:xfrm>
              <a:off x="6118223" y="4735651"/>
              <a:ext cx="1876241" cy="1876241"/>
            </a:xfrm>
            <a:prstGeom prst="rect">
              <a:avLst/>
            </a:prstGeom>
            <a:solidFill>
              <a:srgbClr val="A04E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TextBox 11">
              <a:extLst>
                <a:ext uri="{FF2B5EF4-FFF2-40B4-BE49-F238E27FC236}">
                  <a16:creationId xmlns:a16="http://schemas.microsoft.com/office/drawing/2014/main" id="{9F6C3D01-157B-2F43-A744-FA0DD99959EE}"/>
                </a:ext>
              </a:extLst>
            </p:cNvPr>
            <p:cNvSpPr txBox="1"/>
            <p:nvPr/>
          </p:nvSpPr>
          <p:spPr>
            <a:xfrm>
              <a:off x="6256355" y="5258443"/>
              <a:ext cx="1599979" cy="830997"/>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US" sz="2400" dirty="0">
                  <a:solidFill>
                    <a:schemeClr val="bg1"/>
                  </a:solidFill>
                </a:rPr>
                <a:t>No hidden costs</a:t>
              </a:r>
            </a:p>
          </p:txBody>
        </p:sp>
      </p:grpSp>
      <p:grpSp>
        <p:nvGrpSpPr>
          <p:cNvPr id="27" name="Group 26">
            <a:extLst>
              <a:ext uri="{FF2B5EF4-FFF2-40B4-BE49-F238E27FC236}">
                <a16:creationId xmlns:a16="http://schemas.microsoft.com/office/drawing/2014/main" id="{885FFFE9-4523-4448-A910-573ADCD0343D}"/>
              </a:ext>
            </a:extLst>
          </p:cNvPr>
          <p:cNvGrpSpPr/>
          <p:nvPr/>
        </p:nvGrpSpPr>
        <p:grpSpPr>
          <a:xfrm>
            <a:off x="5813201" y="4653527"/>
            <a:ext cx="1876241" cy="1876241"/>
            <a:chOff x="9865590" y="4713253"/>
            <a:chExt cx="1876241" cy="1876241"/>
          </a:xfrm>
          <a:effectLst>
            <a:outerShdw blurRad="50800" dist="38100" dir="2700000" algn="tl" rotWithShape="0">
              <a:prstClr val="black">
                <a:alpha val="40000"/>
              </a:prstClr>
            </a:outerShdw>
          </a:effectLst>
        </p:grpSpPr>
        <p:sp>
          <p:nvSpPr>
            <p:cNvPr id="29" name="Rectangle 28">
              <a:extLst>
                <a:ext uri="{FF2B5EF4-FFF2-40B4-BE49-F238E27FC236}">
                  <a16:creationId xmlns:a16="http://schemas.microsoft.com/office/drawing/2014/main" id="{CCE0E3DD-74FA-6745-9DD8-771A8443E4AA}"/>
                </a:ext>
              </a:extLst>
            </p:cNvPr>
            <p:cNvSpPr/>
            <p:nvPr/>
          </p:nvSpPr>
          <p:spPr>
            <a:xfrm>
              <a:off x="9865590" y="4713253"/>
              <a:ext cx="1876241" cy="1876241"/>
            </a:xfrm>
            <a:prstGeom prst="rect">
              <a:avLst/>
            </a:prstGeom>
            <a:solidFill>
              <a:srgbClr val="DCC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 name="TextBox 14">
              <a:extLst>
                <a:ext uri="{FF2B5EF4-FFF2-40B4-BE49-F238E27FC236}">
                  <a16:creationId xmlns:a16="http://schemas.microsoft.com/office/drawing/2014/main" id="{B3769435-26D1-4545-91C7-8EC1988323A8}"/>
                </a:ext>
              </a:extLst>
            </p:cNvPr>
            <p:cNvSpPr txBox="1"/>
            <p:nvPr/>
          </p:nvSpPr>
          <p:spPr>
            <a:xfrm>
              <a:off x="10003721" y="5232341"/>
              <a:ext cx="1599979" cy="830997"/>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US" sz="2400" dirty="0">
                  <a:solidFill>
                    <a:schemeClr val="bg1"/>
                  </a:solidFill>
                  <a:latin typeface="Arial" panose="020B0604020202020204" pitchFamily="34" charset="0"/>
                  <a:cs typeface="Arial" panose="020B0604020202020204" pitchFamily="34" charset="0"/>
                </a:rPr>
                <a:t>Never locked in</a:t>
              </a:r>
              <a:endParaRPr lang="en-US" sz="2400" dirty="0">
                <a:solidFill>
                  <a:schemeClr val="bg1"/>
                </a:solidFill>
              </a:endParaRPr>
            </a:p>
          </p:txBody>
        </p:sp>
      </p:grpSp>
      <p:pic>
        <p:nvPicPr>
          <p:cNvPr id="28" name="Picture 27">
            <a:extLst>
              <a:ext uri="{FF2B5EF4-FFF2-40B4-BE49-F238E27FC236}">
                <a16:creationId xmlns:a16="http://schemas.microsoft.com/office/drawing/2014/main" id="{6D1B36A6-88E1-2F40-8F35-4FC23F0394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078" y="1343366"/>
            <a:ext cx="5338116" cy="2989345"/>
          </a:xfrm>
          <a:prstGeom prst="rect">
            <a:avLst/>
          </a:prstGeom>
          <a:noFill/>
          <a:ln w="3175">
            <a:noFill/>
            <a:miter lim="800000"/>
            <a:headEnd/>
            <a:tailEnd/>
          </a:ln>
          <a:effectLst>
            <a:outerShdw blurRad="50800" dist="228600" dir="2700000" algn="tl" rotWithShape="0">
              <a:prstClr val="black">
                <a:alpha val="19000"/>
              </a:prst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291521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7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5b4fa3f-e97b-4786-a085-858623f83f36">
      <Terms xmlns="http://schemas.microsoft.com/office/infopath/2007/PartnerControls"/>
    </lcf76f155ced4ddcb4097134ff3c332f>
    <TaxCatchAll xmlns="d5aee3cc-3b4e-4327-ab27-9b44020fdee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0DFFB4C7294348A6BF8F216989C121" ma:contentTypeVersion="15" ma:contentTypeDescription="Create a new document." ma:contentTypeScope="" ma:versionID="26c7274d8e30ad03b220b6b9a43e7035">
  <xsd:schema xmlns:xsd="http://www.w3.org/2001/XMLSchema" xmlns:xs="http://www.w3.org/2001/XMLSchema" xmlns:p="http://schemas.microsoft.com/office/2006/metadata/properties" xmlns:ns2="e5b4fa3f-e97b-4786-a085-858623f83f36" xmlns:ns3="d5aee3cc-3b4e-4327-ab27-9b44020fdee2" targetNamespace="http://schemas.microsoft.com/office/2006/metadata/properties" ma:root="true" ma:fieldsID="ec3b248d4894161171e22ff75e558a4b" ns2:_="" ns3:_="">
    <xsd:import namespace="e5b4fa3f-e97b-4786-a085-858623f83f36"/>
    <xsd:import namespace="d5aee3cc-3b4e-4327-ab27-9b44020fdee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b4fa3f-e97b-4786-a085-858623f83f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description="" ma:hidden="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442140a-7d9e-4dd4-9400-63f9f87dbc1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aee3cc-3b4e-4327-ab27-9b44020fdee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0972207-9144-48f8-bce6-b5e4e734bc4c}" ma:internalName="TaxCatchAll" ma:showField="CatchAllData" ma:web="d5aee3cc-3b4e-4327-ab27-9b44020fde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E50F49-FF85-43D8-AD98-AB2926E5C443}"/>
</file>

<file path=customXml/itemProps2.xml><?xml version="1.0" encoding="utf-8"?>
<ds:datastoreItem xmlns:ds="http://schemas.openxmlformats.org/officeDocument/2006/customXml" ds:itemID="{363FB813-2BDF-4799-9AD1-3A6255828F2F}">
  <ds:schemaRefs>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185d446d-8075-4b8c-a1bd-3252dd21adcc"/>
    <ds:schemaRef ds:uri="eaca6531-de42-4d1a-9a99-812504dc1e74"/>
    <ds:schemaRef ds:uri="http://www.w3.org/XML/1998/namespace"/>
    <ds:schemaRef ds:uri="http://purl.org/dc/dcmitype/"/>
  </ds:schemaRefs>
</ds:datastoreItem>
</file>

<file path=customXml/itemProps3.xml><?xml version="1.0" encoding="utf-8"?>
<ds:datastoreItem xmlns:ds="http://schemas.openxmlformats.org/officeDocument/2006/customXml" ds:itemID="{23DB48AE-1EED-4D73-8EAF-A6CB520C2943}"/>
</file>

<file path=docProps/app.xml><?xml version="1.0" encoding="utf-8"?>
<Properties xmlns="http://schemas.openxmlformats.org/officeDocument/2006/extended-properties" xmlns:vt="http://schemas.openxmlformats.org/officeDocument/2006/docPropsVTypes">
  <TotalTime>50525</TotalTime>
  <Words>7672</Words>
  <Application>Microsoft Office PowerPoint</Application>
  <PresentationFormat>Widescreen</PresentationFormat>
  <Paragraphs>1173</Paragraphs>
  <Slides>65</Slides>
  <Notes>65</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65</vt:i4>
      </vt:variant>
    </vt:vector>
  </HeadingPairs>
  <TitlesOfParts>
    <vt:vector size="70" baseType="lpstr">
      <vt:lpstr>Arial</vt:lpstr>
      <vt:lpstr>Calibri</vt:lpstr>
      <vt:lpstr>Lucida Calligraphy</vt:lpstr>
      <vt:lpstr>Office Theme</vt:lpstr>
      <vt:lpstr>Bar*</vt:lpstr>
      <vt:lpstr>PowerPoint Presentation</vt:lpstr>
      <vt:lpstr>PowerPoint Presentation</vt:lpstr>
      <vt:lpstr>PowerPoint Presentation</vt:lpstr>
      <vt:lpstr>Cash Balance plans</vt:lpstr>
      <vt:lpstr>What is your current situation?</vt:lpstr>
      <vt:lpstr>PowerPoint Presentation</vt:lpstr>
      <vt:lpstr>PowerPoint Presentation</vt:lpstr>
      <vt:lpstr>Consolidation is not the combining of…</vt:lpstr>
      <vt:lpstr>PowerPoint Presentation</vt:lpstr>
      <vt:lpstr>PowerPoint Presentation</vt:lpstr>
      <vt:lpstr>PowerPoint Presentation</vt:lpstr>
      <vt:lpstr>PowerPoint Presentation</vt:lpstr>
      <vt:lpstr>Eligible Cash Balance Benefit service</vt:lpstr>
      <vt:lpstr>Reasons to consolidate</vt:lpstr>
      <vt:lpstr>PowerPoint Presentation</vt:lpstr>
      <vt:lpstr>Concurrent retirement</vt:lpstr>
      <vt:lpstr>PowerPoint Presentation</vt:lpstr>
      <vt:lpstr>Survivor and disability benefits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Eligibility to participate</vt:lpstr>
      <vt:lpstr>Switching from Cash Balance to Defined Benefit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Considerations for part-time educators</vt:lpstr>
      <vt:lpstr>For more information</vt:lpstr>
      <vt:lpstr>Part-time educator webpage</vt:lpstr>
      <vt:lpstr>Getting Started</vt:lpstr>
      <vt:lpstr>PTE page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Consolidation of Benefits</dc:title>
  <dc:creator>CalSTRS - RR - PDT</dc:creator>
  <cp:lastModifiedBy>Nicole Wible</cp:lastModifiedBy>
  <cp:revision>899</cp:revision>
  <dcterms:created xsi:type="dcterms:W3CDTF">2020-10-21T19:42:17Z</dcterms:created>
  <dcterms:modified xsi:type="dcterms:W3CDTF">2024-09-27T23:41:56Z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0x010100630DFFB4C7294348A6BF8F216989C121</vt:lpwstr>
  </property>
  <property fmtid="{D5CDD505-2E9C-101B-9397-08002B2CF9AE}" pid="3" name="ArticulateGUID">
    <vt:lpwstr>3B7D0A9C-D514-4E2C-A165-A3344E137FC7</vt:lpwstr>
  </property>
  <property fmtid="{D5CDD505-2E9C-101B-9397-08002B2CF9AE}" pid="4" name="ArticulatePath">
    <vt:lpwstr>https://calstrs-my.sharepoint.com/personal/dkibunguchy_calstrs_com/Documents/Desktop/Part time educator/Part-Time Educator Webinar - Wide Format</vt:lpwstr>
  </property>
  <property fmtid="{D5CDD505-2E9C-101B-9397-08002B2CF9AE}" pid="5" name="Order">
    <vt:lpwstr>100.000000000000</vt:lpwstr>
  </property>
  <property fmtid="{D5CDD505-2E9C-101B-9397-08002B2CF9AE}" pid="6" name="MediaServiceImageTags">
    <vt:lpwstr/>
  </property>
</Properties>
</file>