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tags/tag45.xml" ContentType="application/vnd.openxmlformats-officedocument.presentationml.tags+xml"/>
  <Override PartName="/ppt/notesSlides/notesSlide46.xml" ContentType="application/vnd.openxmlformats-officedocument.presentationml.notesSlide+xml"/>
  <Override PartName="/ppt/tags/tag46.xml" ContentType="application/vnd.openxmlformats-officedocument.presentationml.tags+xml"/>
  <Override PartName="/ppt/notesSlides/notesSlide47.xml" ContentType="application/vnd.openxmlformats-officedocument.presentationml.notesSlide+xml"/>
  <Override PartName="/ppt/tags/tag47.xml" ContentType="application/vnd.openxmlformats-officedocument.presentationml.tags+xml"/>
  <Override PartName="/ppt/notesSlides/notesSlide48.xml" ContentType="application/vnd.openxmlformats-officedocument.presentationml.notesSlide+xml"/>
  <Override PartName="/ppt/tags/tag48.xml" ContentType="application/vnd.openxmlformats-officedocument.presentationml.tags+xml"/>
  <Override PartName="/ppt/notesSlides/notesSlide49.xml" ContentType="application/vnd.openxmlformats-officedocument.presentationml.notesSlide+xml"/>
  <Override PartName="/ppt/tags/tag49.xml" ContentType="application/vnd.openxmlformats-officedocument.presentationml.tags+xml"/>
  <Override PartName="/ppt/notesSlides/notesSlide50.xml" ContentType="application/vnd.openxmlformats-officedocument.presentationml.notesSlide+xml"/>
  <Override PartName="/ppt/tags/tag50.xml" ContentType="application/vnd.openxmlformats-officedocument.presentationml.tags+xml"/>
  <Override PartName="/ppt/notesSlides/notesSlide51.xml" ContentType="application/vnd.openxmlformats-officedocument.presentationml.notesSlide+xml"/>
  <Override PartName="/ppt/tags/tag51.xml" ContentType="application/vnd.openxmlformats-officedocument.presentationml.tags+xml"/>
  <Override PartName="/ppt/notesSlides/notesSlide52.xml" ContentType="application/vnd.openxmlformats-officedocument.presentationml.notesSlide+xml"/>
  <Override PartName="/ppt/tags/tag52.xml" ContentType="application/vnd.openxmlformats-officedocument.presentationml.tags+xml"/>
  <Override PartName="/ppt/notesSlides/notesSlide53.xml" ContentType="application/vnd.openxmlformats-officedocument.presentationml.notesSlide+xml"/>
  <Override PartName="/ppt/tags/tag53.xml" ContentType="application/vnd.openxmlformats-officedocument.presentationml.tags+xml"/>
  <Override PartName="/ppt/notesSlides/notesSlide54.xml" ContentType="application/vnd.openxmlformats-officedocument.presentationml.notesSlide+xml"/>
  <Override PartName="/ppt/tags/tag54.xml" ContentType="application/vnd.openxmlformats-officedocument.presentationml.tags+xml"/>
  <Override PartName="/ppt/notesSlides/notesSlide55.xml" ContentType="application/vnd.openxmlformats-officedocument.presentationml.notesSlide+xml"/>
  <Override PartName="/ppt/tags/tag55.xml" ContentType="application/vnd.openxmlformats-officedocument.presentationml.tags+xml"/>
  <Override PartName="/ppt/notesSlides/notesSlide56.xml" ContentType="application/vnd.openxmlformats-officedocument.presentationml.notesSlide+xml"/>
  <Override PartName="/ppt/tags/tag56.xml" ContentType="application/vnd.openxmlformats-officedocument.presentationml.tags+xml"/>
  <Override PartName="/ppt/notesSlides/notesSlide57.xml" ContentType="application/vnd.openxmlformats-officedocument.presentationml.notesSlide+xml"/>
  <Override PartName="/ppt/tags/tag57.xml" ContentType="application/vnd.openxmlformats-officedocument.presentationml.tags+xml"/>
  <Override PartName="/ppt/notesSlides/notesSlide58.xml" ContentType="application/vnd.openxmlformats-officedocument.presentationml.notesSlide+xml"/>
  <Override PartName="/ppt/tags/tag58.xml" ContentType="application/vnd.openxmlformats-officedocument.presentationml.tags+xml"/>
  <Override PartName="/ppt/notesSlides/notesSlide59.xml" ContentType="application/vnd.openxmlformats-officedocument.presentationml.notesSlide+xml"/>
  <Override PartName="/ppt/tags/tag59.xml" ContentType="application/vnd.openxmlformats-officedocument.presentationml.tags+xml"/>
  <Override PartName="/ppt/notesSlides/notesSlide60.xml" ContentType="application/vnd.openxmlformats-officedocument.presentationml.notesSlide+xml"/>
  <Override PartName="/ppt/tags/tag60.xml" ContentType="application/vnd.openxmlformats-officedocument.presentationml.tags+xml"/>
  <Override PartName="/ppt/notesSlides/notesSlide61.xml" ContentType="application/vnd.openxmlformats-officedocument.presentationml.notesSlide+xml"/>
  <Override PartName="/ppt/tags/tag61.xml" ContentType="application/vnd.openxmlformats-officedocument.presentationml.tags+xml"/>
  <Override PartName="/ppt/notesSlides/notesSlide62.xml" ContentType="application/vnd.openxmlformats-officedocument.presentationml.notesSlide+xml"/>
  <Override PartName="/ppt/tags/tag62.xml" ContentType="application/vnd.openxmlformats-officedocument.presentationml.tags+xml"/>
  <Override PartName="/ppt/notesSlides/notesSlide63.xml" ContentType="application/vnd.openxmlformats-officedocument.presentationml.notesSlide+xml"/>
  <Override PartName="/ppt/tags/tag63.xml" ContentType="application/vnd.openxmlformats-officedocument.presentationml.tags+xml"/>
  <Override PartName="/ppt/notesSlides/notesSlide64.xml" ContentType="application/vnd.openxmlformats-officedocument.presentationml.notesSlide+xml"/>
  <Override PartName="/ppt/tags/tag64.xml" ContentType="application/vnd.openxmlformats-officedocument.presentationml.tags+xml"/>
  <Override PartName="/ppt/notesSlides/notesSlide65.xml" ContentType="application/vnd.openxmlformats-officedocument.presentationml.notesSlide+xml"/>
  <Override PartName="/ppt/tags/tag65.xml" ContentType="application/vnd.openxmlformats-officedocument.presentationml.tags+xml"/>
  <Override PartName="/ppt/notesSlides/notesSlide66.xml" ContentType="application/vnd.openxmlformats-officedocument.presentationml.notesSlide+xml"/>
  <Override PartName="/ppt/tags/tag66.xml" ContentType="application/vnd.openxmlformats-officedocument.presentationml.tags+xml"/>
  <Override PartName="/ppt/notesSlides/notesSlide67.xml" ContentType="application/vnd.openxmlformats-officedocument.presentationml.notesSlide+xml"/>
  <Override PartName="/ppt/tags/tag67.xml" ContentType="application/vnd.openxmlformats-officedocument.presentationml.tags+xml"/>
  <Override PartName="/ppt/notesSlides/notesSlide68.xml" ContentType="application/vnd.openxmlformats-officedocument.presentationml.notesSlide+xml"/>
  <Override PartName="/ppt/tags/tag68.xml" ContentType="application/vnd.openxmlformats-officedocument.presentationml.tags+xml"/>
  <Override PartName="/ppt/notesSlides/notesSlide6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2" r:id="rId5"/>
  </p:sldMasterIdLst>
  <p:notesMasterIdLst>
    <p:notesMasterId r:id="rId75"/>
  </p:notesMasterIdLst>
  <p:handoutMasterIdLst>
    <p:handoutMasterId r:id="rId76"/>
  </p:handoutMasterIdLst>
  <p:sldIdLst>
    <p:sldId id="256" r:id="rId6"/>
    <p:sldId id="528" r:id="rId7"/>
    <p:sldId id="707" r:id="rId8"/>
    <p:sldId id="635" r:id="rId9"/>
    <p:sldId id="665" r:id="rId10"/>
    <p:sldId id="694" r:id="rId11"/>
    <p:sldId id="708" r:id="rId12"/>
    <p:sldId id="296" r:id="rId13"/>
    <p:sldId id="711" r:id="rId14"/>
    <p:sldId id="540" r:id="rId15"/>
    <p:sldId id="712" r:id="rId16"/>
    <p:sldId id="534" r:id="rId17"/>
    <p:sldId id="633" r:id="rId18"/>
    <p:sldId id="666" r:id="rId19"/>
    <p:sldId id="636" r:id="rId20"/>
    <p:sldId id="637" r:id="rId21"/>
    <p:sldId id="701" r:id="rId22"/>
    <p:sldId id="553" r:id="rId23"/>
    <p:sldId id="593" r:id="rId24"/>
    <p:sldId id="696" r:id="rId25"/>
    <p:sldId id="527" r:id="rId26"/>
    <p:sldId id="537" r:id="rId27"/>
    <p:sldId id="538" r:id="rId28"/>
    <p:sldId id="554" r:id="rId29"/>
    <p:sldId id="667" r:id="rId30"/>
    <p:sldId id="673" r:id="rId31"/>
    <p:sldId id="674" r:id="rId32"/>
    <p:sldId id="675" r:id="rId33"/>
    <p:sldId id="650" r:id="rId34"/>
    <p:sldId id="676" r:id="rId35"/>
    <p:sldId id="657" r:id="rId36"/>
    <p:sldId id="702" r:id="rId37"/>
    <p:sldId id="556" r:id="rId38"/>
    <p:sldId id="668" r:id="rId39"/>
    <p:sldId id="669" r:id="rId40"/>
    <p:sldId id="555" r:id="rId41"/>
    <p:sldId id="671" r:id="rId42"/>
    <p:sldId id="677" r:id="rId43"/>
    <p:sldId id="646" r:id="rId44"/>
    <p:sldId id="703" r:id="rId45"/>
    <p:sldId id="664" r:id="rId46"/>
    <p:sldId id="678" r:id="rId47"/>
    <p:sldId id="680" r:id="rId48"/>
    <p:sldId id="682" r:id="rId49"/>
    <p:sldId id="683" r:id="rId50"/>
    <p:sldId id="684" r:id="rId51"/>
    <p:sldId id="681" r:id="rId52"/>
    <p:sldId id="685" r:id="rId53"/>
    <p:sldId id="687" r:id="rId54"/>
    <p:sldId id="686" r:id="rId55"/>
    <p:sldId id="691" r:id="rId56"/>
    <p:sldId id="705" r:id="rId57"/>
    <p:sldId id="658" r:id="rId58"/>
    <p:sldId id="606" r:id="rId59"/>
    <p:sldId id="660" r:id="rId60"/>
    <p:sldId id="661" r:id="rId61"/>
    <p:sldId id="692" r:id="rId62"/>
    <p:sldId id="709" r:id="rId63"/>
    <p:sldId id="557" r:id="rId64"/>
    <p:sldId id="558" r:id="rId65"/>
    <p:sldId id="634" r:id="rId66"/>
    <p:sldId id="706" r:id="rId67"/>
    <p:sldId id="710" r:id="rId68"/>
    <p:sldId id="689" r:id="rId69"/>
    <p:sldId id="573" r:id="rId70"/>
    <p:sldId id="628" r:id="rId71"/>
    <p:sldId id="690" r:id="rId72"/>
    <p:sldId id="631" r:id="rId73"/>
    <p:sldId id="297" r:id="rId74"/>
  </p:sldIdLst>
  <p:sldSz cx="12192000" cy="6858000"/>
  <p:notesSz cx="7010400" cy="9296400"/>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5gbCj8sH3guEt7Y6Kvx2+Q==" hashData="7JRAM+2SNlrEWtJXThPjRgT/rLzIxfQJFf7seDQiYib6lmtgLOcC7yaVoLf+sXtlmgv+sSTD40XtScONQXDi3g=="/>
  <p:extLst>
    <p:ext uri="{EFAFB233-063F-42B5-8137-9DF3F51BA10A}">
      <p15:sldGuideLst xmlns:p15="http://schemas.microsoft.com/office/powerpoint/2012/main">
        <p15:guide id="1" orient="horz" pos="288" userDrawn="1">
          <p15:clr>
            <a:srgbClr val="A4A3A4"/>
          </p15:clr>
        </p15:guide>
        <p15:guide id="2" pos="6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nee Evarts" initials="RE" lastIdx="8" clrIdx="0">
    <p:extLst>
      <p:ext uri="{19B8F6BF-5375-455C-9EA6-DF929625EA0E}">
        <p15:presenceInfo xmlns:p15="http://schemas.microsoft.com/office/powerpoint/2012/main" userId="S::REvarts@calstrs.com::b422f266-834d-479a-9bc0-e6f570ba9344" providerId="AD"/>
      </p:ext>
    </p:extLst>
  </p:cmAuthor>
  <p:cmAuthor id="2" name="Diana Kibunguchy" initials="DK" lastIdx="1" clrIdx="1">
    <p:extLst>
      <p:ext uri="{19B8F6BF-5375-455C-9EA6-DF929625EA0E}">
        <p15:presenceInfo xmlns:p15="http://schemas.microsoft.com/office/powerpoint/2012/main" userId="S::DKibunguchy@calstrs.com::fbf1e545-0ad8-46c9-ac4c-2ccc0303bad5" providerId="AD"/>
      </p:ext>
    </p:extLst>
  </p:cmAuthor>
  <p:cmAuthor id="3" name="Nicole Wible" initials="NW" lastIdx="1" clrIdx="2">
    <p:extLst>
      <p:ext uri="{19B8F6BF-5375-455C-9EA6-DF929625EA0E}">
        <p15:presenceInfo xmlns:p15="http://schemas.microsoft.com/office/powerpoint/2012/main" userId="S::NWible@calstrs.com::a0e7e227-9248-44ec-a601-84519f6eb1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B3317"/>
    <a:srgbClr val="7E3C1B"/>
    <a:srgbClr val="703E27"/>
    <a:srgbClr val="8F5538"/>
    <a:srgbClr val="A04E22"/>
    <a:srgbClr val="DCC2BC"/>
    <a:srgbClr val="CC82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89" autoAdjust="0"/>
    <p:restoredTop sz="65687" autoAdjust="0"/>
  </p:normalViewPr>
  <p:slideViewPr>
    <p:cSldViewPr snapToGrid="0" snapToObjects="1" showGuides="1">
      <p:cViewPr varScale="1">
        <p:scale>
          <a:sx n="75" d="100"/>
          <a:sy n="75" d="100"/>
        </p:scale>
        <p:origin x="2016" y="60"/>
      </p:cViewPr>
      <p:guideLst>
        <p:guide orient="horz" pos="288"/>
        <p:guide pos="648"/>
      </p:guideLst>
    </p:cSldViewPr>
  </p:slideViewPr>
  <p:notesTextViewPr>
    <p:cViewPr>
      <p:scale>
        <a:sx n="100" d="100"/>
        <a:sy n="100" d="100"/>
      </p:scale>
      <p:origin x="0" y="0"/>
    </p:cViewPr>
  </p:notesTextViewPr>
  <p:sorterViewPr>
    <p:cViewPr>
      <p:scale>
        <a:sx n="30" d="100"/>
        <a:sy n="30" d="100"/>
      </p:scale>
      <p:origin x="0" y="0"/>
    </p:cViewPr>
  </p:sorterViewPr>
  <p:notesViewPr>
    <p:cSldViewPr snapToGrid="0" snapToObjects="1" showGuides="1">
      <p:cViewPr varScale="1">
        <p:scale>
          <a:sx n="85" d="100"/>
          <a:sy n="85" d="100"/>
        </p:scale>
        <p:origin x="316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Wible" userId="a0e7e227-9248-44ec-a601-84519f6eb189" providerId="ADAL" clId="{D1151598-890D-4CFD-BB50-3D4B8978C995}"/>
    <pc:docChg chg="custSel modSld">
      <pc:chgData name="Nicole Wible" userId="a0e7e227-9248-44ec-a601-84519f6eb189" providerId="ADAL" clId="{D1151598-890D-4CFD-BB50-3D4B8978C995}" dt="2024-09-27T23:49:54.886" v="9"/>
      <pc:docMkLst>
        <pc:docMk/>
      </pc:docMkLst>
      <pc:sldChg chg="addSp delSp modSp mod">
        <pc:chgData name="Nicole Wible" userId="a0e7e227-9248-44ec-a601-84519f6eb189" providerId="ADAL" clId="{D1151598-890D-4CFD-BB50-3D4B8978C995}" dt="2024-09-27T23:49:54.886" v="9"/>
        <pc:sldMkLst>
          <pc:docMk/>
          <pc:sldMk cId="1682066606" sldId="297"/>
        </pc:sldMkLst>
        <pc:spChg chg="mod">
          <ac:chgData name="Nicole Wible" userId="a0e7e227-9248-44ec-a601-84519f6eb189" providerId="ADAL" clId="{D1151598-890D-4CFD-BB50-3D4B8978C995}" dt="2024-09-27T23:49:54.886" v="9"/>
          <ac:spMkLst>
            <pc:docMk/>
            <pc:sldMk cId="1682066606" sldId="297"/>
            <ac:spMk id="4" creationId="{58713364-AA9C-3714-2079-009A12D8328E}"/>
          </ac:spMkLst>
        </pc:spChg>
        <pc:spChg chg="mod">
          <ac:chgData name="Nicole Wible" userId="a0e7e227-9248-44ec-a601-84519f6eb189" providerId="ADAL" clId="{D1151598-890D-4CFD-BB50-3D4B8978C995}" dt="2024-09-27T23:49:32.082" v="5"/>
          <ac:spMkLst>
            <pc:docMk/>
            <pc:sldMk cId="1682066606" sldId="297"/>
            <ac:spMk id="15" creationId="{2ADE5752-32E8-434E-BDDA-6ED238E361AB}"/>
          </ac:spMkLst>
        </pc:spChg>
        <pc:spChg chg="mod">
          <ac:chgData name="Nicole Wible" userId="a0e7e227-9248-44ec-a601-84519f6eb189" providerId="ADAL" clId="{D1151598-890D-4CFD-BB50-3D4B8978C995}" dt="2024-09-27T23:49:32.082" v="5"/>
          <ac:spMkLst>
            <pc:docMk/>
            <pc:sldMk cId="1682066606" sldId="297"/>
            <ac:spMk id="16" creationId="{43FA0B21-8991-A94E-A614-6E3414D83B09}"/>
          </ac:spMkLst>
        </pc:spChg>
        <pc:spChg chg="mod">
          <ac:chgData name="Nicole Wible" userId="a0e7e227-9248-44ec-a601-84519f6eb189" providerId="ADAL" clId="{D1151598-890D-4CFD-BB50-3D4B8978C995}" dt="2024-09-27T23:49:32.082" v="5"/>
          <ac:spMkLst>
            <pc:docMk/>
            <pc:sldMk cId="1682066606" sldId="297"/>
            <ac:spMk id="24" creationId="{D870E853-9599-894A-A358-8D561AC8D08D}"/>
          </ac:spMkLst>
        </pc:spChg>
        <pc:grpChg chg="add mod">
          <ac:chgData name="Nicole Wible" userId="a0e7e227-9248-44ec-a601-84519f6eb189" providerId="ADAL" clId="{D1151598-890D-4CFD-BB50-3D4B8978C995}" dt="2024-09-27T23:49:54.886" v="9"/>
          <ac:grpSpMkLst>
            <pc:docMk/>
            <pc:sldMk cId="1682066606" sldId="297"/>
            <ac:grpSpMk id="2" creationId="{5F53CD6D-D3EE-FBDC-62A0-935929154B56}"/>
          </ac:grpSpMkLst>
        </pc:grpChg>
        <pc:grpChg chg="del mod">
          <ac:chgData name="Nicole Wible" userId="a0e7e227-9248-44ec-a601-84519f6eb189" providerId="ADAL" clId="{D1151598-890D-4CFD-BB50-3D4B8978C995}" dt="2024-09-27T23:49:53.377" v="8" actId="478"/>
          <ac:grpSpMkLst>
            <pc:docMk/>
            <pc:sldMk cId="1682066606" sldId="297"/>
            <ac:grpSpMk id="7" creationId="{CFCDAF62-A289-514A-9AEC-A0FDED64927B}"/>
          </ac:grpSpMkLst>
        </pc:grpChg>
        <pc:grpChg chg="mod">
          <ac:chgData name="Nicole Wible" userId="a0e7e227-9248-44ec-a601-84519f6eb189" providerId="ADAL" clId="{D1151598-890D-4CFD-BB50-3D4B8978C995}" dt="2024-09-27T23:49:32.082" v="5"/>
          <ac:grpSpMkLst>
            <pc:docMk/>
            <pc:sldMk cId="1682066606" sldId="297"/>
            <ac:grpSpMk id="8" creationId="{F87A4ED5-08EE-FB47-8F26-60538E750EBC}"/>
          </ac:grpSpMkLst>
        </pc:grpChg>
        <pc:picChg chg="mod">
          <ac:chgData name="Nicole Wible" userId="a0e7e227-9248-44ec-a601-84519f6eb189" providerId="ADAL" clId="{D1151598-890D-4CFD-BB50-3D4B8978C995}" dt="2024-09-27T23:49:54.886" v="9"/>
          <ac:picMkLst>
            <pc:docMk/>
            <pc:sldMk cId="1682066606" sldId="297"/>
            <ac:picMk id="3" creationId="{D2D6EE76-C029-0181-6529-BFF5B8743D46}"/>
          </ac:picMkLst>
        </pc:picChg>
        <pc:picChg chg="mod">
          <ac:chgData name="Nicole Wible" userId="a0e7e227-9248-44ec-a601-84519f6eb189" providerId="ADAL" clId="{D1151598-890D-4CFD-BB50-3D4B8978C995}" dt="2024-09-27T23:49:32.082" v="5"/>
          <ac:picMkLst>
            <pc:docMk/>
            <pc:sldMk cId="1682066606" sldId="297"/>
            <ac:picMk id="6" creationId="{CBC7E2DD-EC9C-334E-BFFC-1A34C14F115F}"/>
          </ac:picMkLst>
        </pc:picChg>
        <pc:picChg chg="mod">
          <ac:chgData name="Nicole Wible" userId="a0e7e227-9248-44ec-a601-84519f6eb189" providerId="ADAL" clId="{D1151598-890D-4CFD-BB50-3D4B8978C995}" dt="2024-09-27T23:49:41.627" v="7" actId="14861"/>
          <ac:picMkLst>
            <pc:docMk/>
            <pc:sldMk cId="1682066606" sldId="297"/>
            <ac:picMk id="20" creationId="{1941B220-5B7B-B441-AEFB-527475CE297A}"/>
          </ac:picMkLst>
        </pc:picChg>
        <pc:picChg chg="mod">
          <ac:chgData name="Nicole Wible" userId="a0e7e227-9248-44ec-a601-84519f6eb189" providerId="ADAL" clId="{D1151598-890D-4CFD-BB50-3D4B8978C995}" dt="2024-09-27T23:49:37.221" v="6" actId="14861"/>
          <ac:picMkLst>
            <pc:docMk/>
            <pc:sldMk cId="1682066606" sldId="297"/>
            <ac:picMk id="23" creationId="{03C95E11-0FBE-D843-887E-153B15447CDB}"/>
          </ac:picMkLst>
        </pc:picChg>
      </pc:sldChg>
      <pc:sldChg chg="addSp delSp modSp mod delAnim modAnim">
        <pc:chgData name="Nicole Wible" userId="a0e7e227-9248-44ec-a601-84519f6eb189" providerId="ADAL" clId="{D1151598-890D-4CFD-BB50-3D4B8978C995}" dt="2024-09-27T23:48:47.543" v="2" actId="478"/>
        <pc:sldMkLst>
          <pc:docMk/>
          <pc:sldMk cId="2941059648" sldId="537"/>
        </pc:sldMkLst>
        <pc:spChg chg="del">
          <ac:chgData name="Nicole Wible" userId="a0e7e227-9248-44ec-a601-84519f6eb189" providerId="ADAL" clId="{D1151598-890D-4CFD-BB50-3D4B8978C995}" dt="2024-09-27T23:48:29.414" v="0" actId="478"/>
          <ac:spMkLst>
            <pc:docMk/>
            <pc:sldMk cId="2941059648" sldId="537"/>
            <ac:spMk id="4" creationId="{B623C66D-0529-6E44-873F-FCDDAB038C90}"/>
          </ac:spMkLst>
        </pc:spChg>
        <pc:spChg chg="del">
          <ac:chgData name="Nicole Wible" userId="a0e7e227-9248-44ec-a601-84519f6eb189" providerId="ADAL" clId="{D1151598-890D-4CFD-BB50-3D4B8978C995}" dt="2024-09-27T23:48:29.414" v="0" actId="478"/>
          <ac:spMkLst>
            <pc:docMk/>
            <pc:sldMk cId="2941059648" sldId="537"/>
            <ac:spMk id="6" creationId="{0E23E999-F63E-3D4F-9DEF-BFB188BC7C13}"/>
          </ac:spMkLst>
        </pc:spChg>
        <pc:spChg chg="del">
          <ac:chgData name="Nicole Wible" userId="a0e7e227-9248-44ec-a601-84519f6eb189" providerId="ADAL" clId="{D1151598-890D-4CFD-BB50-3D4B8978C995}" dt="2024-09-27T23:48:29.414" v="0" actId="478"/>
          <ac:spMkLst>
            <pc:docMk/>
            <pc:sldMk cId="2941059648" sldId="537"/>
            <ac:spMk id="8" creationId="{360833F8-B269-52F5-59A7-5820831F868B}"/>
          </ac:spMkLst>
        </pc:spChg>
        <pc:spChg chg="del">
          <ac:chgData name="Nicole Wible" userId="a0e7e227-9248-44ec-a601-84519f6eb189" providerId="ADAL" clId="{D1151598-890D-4CFD-BB50-3D4B8978C995}" dt="2024-09-27T23:48:29.414" v="0" actId="478"/>
          <ac:spMkLst>
            <pc:docMk/>
            <pc:sldMk cId="2941059648" sldId="537"/>
            <ac:spMk id="9" creationId="{5B8A1326-9AC2-8CCF-40FA-542EF9771F58}"/>
          </ac:spMkLst>
        </pc:spChg>
        <pc:spChg chg="add mod">
          <ac:chgData name="Nicole Wible" userId="a0e7e227-9248-44ec-a601-84519f6eb189" providerId="ADAL" clId="{D1151598-890D-4CFD-BB50-3D4B8978C995}" dt="2024-09-27T23:48:29.841" v="1"/>
          <ac:spMkLst>
            <pc:docMk/>
            <pc:sldMk cId="2941059648" sldId="537"/>
            <ac:spMk id="11" creationId="{A733E813-6D06-D5DB-E373-53655C6998E5}"/>
          </ac:spMkLst>
        </pc:spChg>
        <pc:spChg chg="add del mod">
          <ac:chgData name="Nicole Wible" userId="a0e7e227-9248-44ec-a601-84519f6eb189" providerId="ADAL" clId="{D1151598-890D-4CFD-BB50-3D4B8978C995}" dt="2024-09-27T23:48:47.543" v="2" actId="478"/>
          <ac:spMkLst>
            <pc:docMk/>
            <pc:sldMk cId="2941059648" sldId="537"/>
            <ac:spMk id="12" creationId="{C5003E11-A6FE-30C1-FD12-ABAF2E32AE55}"/>
          </ac:spMkLst>
        </pc:spChg>
        <pc:picChg chg="del">
          <ac:chgData name="Nicole Wible" userId="a0e7e227-9248-44ec-a601-84519f6eb189" providerId="ADAL" clId="{D1151598-890D-4CFD-BB50-3D4B8978C995}" dt="2024-09-27T23:48:29.414" v="0" actId="478"/>
          <ac:picMkLst>
            <pc:docMk/>
            <pc:sldMk cId="2941059648" sldId="537"/>
            <ac:picMk id="2" creationId="{D01D756B-E320-7040-99DB-2BA56FB64625}"/>
          </ac:picMkLst>
        </pc:picChg>
        <pc:picChg chg="del">
          <ac:chgData name="Nicole Wible" userId="a0e7e227-9248-44ec-a601-84519f6eb189" providerId="ADAL" clId="{D1151598-890D-4CFD-BB50-3D4B8978C995}" dt="2024-09-27T23:48:29.414" v="0" actId="478"/>
          <ac:picMkLst>
            <pc:docMk/>
            <pc:sldMk cId="2941059648" sldId="537"/>
            <ac:picMk id="3" creationId="{5E5B2085-56B0-4E49-A29A-B49EB9708960}"/>
          </ac:picMkLst>
        </pc:picChg>
        <pc:picChg chg="del">
          <ac:chgData name="Nicole Wible" userId="a0e7e227-9248-44ec-a601-84519f6eb189" providerId="ADAL" clId="{D1151598-890D-4CFD-BB50-3D4B8978C995}" dt="2024-09-27T23:48:29.414" v="0" actId="478"/>
          <ac:picMkLst>
            <pc:docMk/>
            <pc:sldMk cId="2941059648" sldId="537"/>
            <ac:picMk id="5" creationId="{78977121-E2AC-DC40-9C55-BE3F7579F06F}"/>
          </ac:picMkLst>
        </pc:picChg>
        <pc:picChg chg="del">
          <ac:chgData name="Nicole Wible" userId="a0e7e227-9248-44ec-a601-84519f6eb189" providerId="ADAL" clId="{D1151598-890D-4CFD-BB50-3D4B8978C995}" dt="2024-09-27T23:48:29.414" v="0" actId="478"/>
          <ac:picMkLst>
            <pc:docMk/>
            <pc:sldMk cId="2941059648" sldId="537"/>
            <ac:picMk id="7" creationId="{03EBF728-3DCF-E8FA-61F7-0B62643563E7}"/>
          </ac:picMkLst>
        </pc:picChg>
        <pc:picChg chg="add mod">
          <ac:chgData name="Nicole Wible" userId="a0e7e227-9248-44ec-a601-84519f6eb189" providerId="ADAL" clId="{D1151598-890D-4CFD-BB50-3D4B8978C995}" dt="2024-09-27T23:48:29.841" v="1"/>
          <ac:picMkLst>
            <pc:docMk/>
            <pc:sldMk cId="2941059648" sldId="537"/>
            <ac:picMk id="10" creationId="{45BF1A69-BC46-37C0-95A4-18B80452CBD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5E4331-58C9-4C89-B654-14FDA7BEBA2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00F686D-1E4A-4039-B9A2-22D5D9F7801B}">
      <dgm:prSet phldrT="[Text]" custT="1"/>
      <dgm:spPr>
        <a:solidFill>
          <a:srgbClr val="6B3317"/>
        </a:solidFill>
      </dgm:spPr>
      <dgm:t>
        <a:bodyPr/>
        <a:lstStyle/>
        <a:p>
          <a:pPr algn="ctr"/>
          <a:r>
            <a:rPr lang="en-US" sz="2600" b="1" dirty="0">
              <a:highlight>
                <a:srgbClr val="6B3317"/>
              </a:highlight>
            </a:rPr>
            <a:t>403(b)</a:t>
          </a:r>
        </a:p>
      </dgm:t>
    </dgm:pt>
    <dgm:pt modelId="{B5AC52AB-09FF-4D6F-9004-8FA584D20D99}" type="parTrans" cxnId="{0430583A-72BB-4550-AC31-C6A131C8EA22}">
      <dgm:prSet/>
      <dgm:spPr/>
      <dgm:t>
        <a:bodyPr/>
        <a:lstStyle/>
        <a:p>
          <a:endParaRPr lang="en-US"/>
        </a:p>
      </dgm:t>
    </dgm:pt>
    <dgm:pt modelId="{B096D5DA-47EC-4A2F-90C5-69EB9DBADBAB}" type="sibTrans" cxnId="{0430583A-72BB-4550-AC31-C6A131C8EA22}">
      <dgm:prSet/>
      <dgm:spPr/>
      <dgm:t>
        <a:bodyPr/>
        <a:lstStyle/>
        <a:p>
          <a:endParaRPr lang="en-US"/>
        </a:p>
      </dgm:t>
    </dgm:pt>
    <dgm:pt modelId="{5581E503-F449-48D1-B3D0-EFFAD87DA56C}">
      <dgm:prSet phldrT="[Text]" custT="1"/>
      <dgm:spPr>
        <a:solidFill>
          <a:srgbClr val="6B3317"/>
        </a:solidFill>
      </dgm:spPr>
      <dgm:t>
        <a:bodyPr/>
        <a:lstStyle/>
        <a:p>
          <a:pPr algn="ctr"/>
          <a:r>
            <a:rPr lang="en-US" sz="2600" b="1" dirty="0">
              <a:highlight>
                <a:srgbClr val="6B3317"/>
              </a:highlight>
            </a:rPr>
            <a:t>457(b)</a:t>
          </a:r>
        </a:p>
      </dgm:t>
    </dgm:pt>
    <dgm:pt modelId="{9D3B3DFC-5EB4-49A0-ACB9-1B3D60FD2B95}" type="parTrans" cxnId="{466DF3E5-7A56-4A65-94FF-8405AC55B3C0}">
      <dgm:prSet/>
      <dgm:spPr/>
      <dgm:t>
        <a:bodyPr/>
        <a:lstStyle/>
        <a:p>
          <a:endParaRPr lang="en-US"/>
        </a:p>
      </dgm:t>
    </dgm:pt>
    <dgm:pt modelId="{66B67ACA-8CD0-4BD1-B4C6-1602B84C353F}" type="sibTrans" cxnId="{466DF3E5-7A56-4A65-94FF-8405AC55B3C0}">
      <dgm:prSet/>
      <dgm:spPr/>
      <dgm:t>
        <a:bodyPr/>
        <a:lstStyle/>
        <a:p>
          <a:endParaRPr lang="en-US"/>
        </a:p>
      </dgm:t>
    </dgm:pt>
    <dgm:pt modelId="{53062B43-6151-4F9B-B22F-BF1D5D2F7D6E}">
      <dgm:prSet phldrT="[Text]" custT="1"/>
      <dgm:spPr>
        <a:solidFill>
          <a:srgbClr val="6B3317"/>
        </a:solidFill>
      </dgm:spPr>
      <dgm:t>
        <a:bodyPr/>
        <a:lstStyle/>
        <a:p>
          <a:pPr algn="ctr"/>
          <a:r>
            <a:rPr lang="en-US" sz="2600" b="1" dirty="0">
              <a:highlight>
                <a:srgbClr val="6B3317"/>
              </a:highlight>
            </a:rPr>
            <a:t>Roth 403(b)</a:t>
          </a:r>
        </a:p>
      </dgm:t>
    </dgm:pt>
    <dgm:pt modelId="{FDD04E9B-1FB5-416E-9490-A008B45D7931}" type="parTrans" cxnId="{691F66EE-27CF-4392-BBA7-6D8C5BE8DFD9}">
      <dgm:prSet/>
      <dgm:spPr/>
      <dgm:t>
        <a:bodyPr/>
        <a:lstStyle/>
        <a:p>
          <a:endParaRPr lang="en-US"/>
        </a:p>
      </dgm:t>
    </dgm:pt>
    <dgm:pt modelId="{94A1F810-1728-4F0A-A89F-133A1391EAF3}" type="sibTrans" cxnId="{691F66EE-27CF-4392-BBA7-6D8C5BE8DFD9}">
      <dgm:prSet/>
      <dgm:spPr/>
      <dgm:t>
        <a:bodyPr/>
        <a:lstStyle/>
        <a:p>
          <a:endParaRPr lang="en-US"/>
        </a:p>
      </dgm:t>
    </dgm:pt>
    <dgm:pt modelId="{181516B2-E484-4FFF-AC64-44A9A8A4B838}">
      <dgm:prSet phldrT="[Text]" custT="1"/>
      <dgm:spPr>
        <a:solidFill>
          <a:srgbClr val="6B3317"/>
        </a:solidFill>
      </dgm:spPr>
      <dgm:t>
        <a:bodyPr/>
        <a:lstStyle/>
        <a:p>
          <a:pPr algn="ctr"/>
          <a:r>
            <a:rPr lang="en-US" sz="2600" b="1" dirty="0">
              <a:highlight>
                <a:srgbClr val="6B3317"/>
              </a:highlight>
            </a:rPr>
            <a:t>Roth 457(b)</a:t>
          </a:r>
        </a:p>
      </dgm:t>
    </dgm:pt>
    <dgm:pt modelId="{DC9E64DB-90DD-4D3A-818E-84AC3FB3A8CB}" type="parTrans" cxnId="{C3ED26F9-753B-468B-9FD5-2774D2BDDB43}">
      <dgm:prSet/>
      <dgm:spPr/>
      <dgm:t>
        <a:bodyPr/>
        <a:lstStyle/>
        <a:p>
          <a:endParaRPr lang="en-US"/>
        </a:p>
      </dgm:t>
    </dgm:pt>
    <dgm:pt modelId="{58FBE18F-E5F3-4D84-BE95-3EC280314B42}" type="sibTrans" cxnId="{C3ED26F9-753B-468B-9FD5-2774D2BDDB43}">
      <dgm:prSet/>
      <dgm:spPr/>
      <dgm:t>
        <a:bodyPr/>
        <a:lstStyle/>
        <a:p>
          <a:endParaRPr lang="en-US"/>
        </a:p>
      </dgm:t>
    </dgm:pt>
    <dgm:pt modelId="{9319D638-9062-4132-8F73-DE9819F9F3D5}" type="pres">
      <dgm:prSet presAssocID="{255E4331-58C9-4C89-B654-14FDA7BEBA2E}" presName="linear" presStyleCnt="0">
        <dgm:presLayoutVars>
          <dgm:dir/>
          <dgm:animLvl val="lvl"/>
          <dgm:resizeHandles val="exact"/>
        </dgm:presLayoutVars>
      </dgm:prSet>
      <dgm:spPr/>
    </dgm:pt>
    <dgm:pt modelId="{9C089DC4-E6C9-4732-AD05-C5992C615EF9}" type="pres">
      <dgm:prSet presAssocID="{500F686D-1E4A-4039-B9A2-22D5D9F7801B}" presName="parentLin" presStyleCnt="0"/>
      <dgm:spPr/>
    </dgm:pt>
    <dgm:pt modelId="{390642FF-13F3-435C-B89F-400AD2D631D6}" type="pres">
      <dgm:prSet presAssocID="{500F686D-1E4A-4039-B9A2-22D5D9F7801B}" presName="parentLeftMargin" presStyleLbl="node1" presStyleIdx="0" presStyleCnt="4"/>
      <dgm:spPr/>
    </dgm:pt>
    <dgm:pt modelId="{7AB03398-D2F6-45A5-83E8-11ECE0CA3A10}" type="pres">
      <dgm:prSet presAssocID="{500F686D-1E4A-4039-B9A2-22D5D9F7801B}" presName="parentText" presStyleLbl="node1" presStyleIdx="0" presStyleCnt="4">
        <dgm:presLayoutVars>
          <dgm:chMax val="0"/>
          <dgm:bulletEnabled val="1"/>
        </dgm:presLayoutVars>
      </dgm:prSet>
      <dgm:spPr/>
    </dgm:pt>
    <dgm:pt modelId="{48C26719-C567-4AC3-B476-A0233EE90147}" type="pres">
      <dgm:prSet presAssocID="{500F686D-1E4A-4039-B9A2-22D5D9F7801B}" presName="negativeSpace" presStyleCnt="0"/>
      <dgm:spPr/>
    </dgm:pt>
    <dgm:pt modelId="{FC0536C5-997D-413B-ACD1-F376FE484F07}" type="pres">
      <dgm:prSet presAssocID="{500F686D-1E4A-4039-B9A2-22D5D9F7801B}" presName="childText" presStyleLbl="conFgAcc1" presStyleIdx="0" presStyleCnt="4">
        <dgm:presLayoutVars>
          <dgm:bulletEnabled val="1"/>
        </dgm:presLayoutVars>
      </dgm:prSet>
      <dgm:spPr>
        <a:noFill/>
        <a:ln>
          <a:solidFill>
            <a:srgbClr val="6B3317"/>
          </a:solidFill>
        </a:ln>
      </dgm:spPr>
    </dgm:pt>
    <dgm:pt modelId="{97D29D3C-374F-4DF1-99E7-241D4CB1FAF7}" type="pres">
      <dgm:prSet presAssocID="{B096D5DA-47EC-4A2F-90C5-69EB9DBADBAB}" presName="spaceBetweenRectangles" presStyleCnt="0"/>
      <dgm:spPr/>
    </dgm:pt>
    <dgm:pt modelId="{25140773-BD6E-437D-87AA-B298BD6524FA}" type="pres">
      <dgm:prSet presAssocID="{5581E503-F449-48D1-B3D0-EFFAD87DA56C}" presName="parentLin" presStyleCnt="0"/>
      <dgm:spPr/>
    </dgm:pt>
    <dgm:pt modelId="{B66BCAE2-8BB2-4EF4-ABAE-0C138F675A11}" type="pres">
      <dgm:prSet presAssocID="{5581E503-F449-48D1-B3D0-EFFAD87DA56C}" presName="parentLeftMargin" presStyleLbl="node1" presStyleIdx="0" presStyleCnt="4"/>
      <dgm:spPr/>
    </dgm:pt>
    <dgm:pt modelId="{5BCF035F-4C2E-4802-9608-2132EF308748}" type="pres">
      <dgm:prSet presAssocID="{5581E503-F449-48D1-B3D0-EFFAD87DA56C}" presName="parentText" presStyleLbl="node1" presStyleIdx="1" presStyleCnt="4">
        <dgm:presLayoutVars>
          <dgm:chMax val="0"/>
          <dgm:bulletEnabled val="1"/>
        </dgm:presLayoutVars>
      </dgm:prSet>
      <dgm:spPr/>
    </dgm:pt>
    <dgm:pt modelId="{4AD267A3-5CBE-4CA3-B498-323B25112819}" type="pres">
      <dgm:prSet presAssocID="{5581E503-F449-48D1-B3D0-EFFAD87DA56C}" presName="negativeSpace" presStyleCnt="0"/>
      <dgm:spPr/>
    </dgm:pt>
    <dgm:pt modelId="{BDFC8AF9-E6E5-4094-9475-1E18D2C5F1E2}" type="pres">
      <dgm:prSet presAssocID="{5581E503-F449-48D1-B3D0-EFFAD87DA56C}" presName="childText" presStyleLbl="conFgAcc1" presStyleIdx="1" presStyleCnt="4">
        <dgm:presLayoutVars>
          <dgm:bulletEnabled val="1"/>
        </dgm:presLayoutVars>
      </dgm:prSet>
      <dgm:spPr>
        <a:noFill/>
        <a:ln>
          <a:solidFill>
            <a:srgbClr val="6B3317"/>
          </a:solidFill>
        </a:ln>
      </dgm:spPr>
    </dgm:pt>
    <dgm:pt modelId="{59AE3EB1-C380-4A98-A60D-E60E587E851A}" type="pres">
      <dgm:prSet presAssocID="{66B67ACA-8CD0-4BD1-B4C6-1602B84C353F}" presName="spaceBetweenRectangles" presStyleCnt="0"/>
      <dgm:spPr/>
    </dgm:pt>
    <dgm:pt modelId="{762626C8-488E-4419-8955-DC6904FB51F7}" type="pres">
      <dgm:prSet presAssocID="{53062B43-6151-4F9B-B22F-BF1D5D2F7D6E}" presName="parentLin" presStyleCnt="0"/>
      <dgm:spPr/>
    </dgm:pt>
    <dgm:pt modelId="{EDCFDED0-D3B3-4DCB-93AF-F2D3B60F173D}" type="pres">
      <dgm:prSet presAssocID="{53062B43-6151-4F9B-B22F-BF1D5D2F7D6E}" presName="parentLeftMargin" presStyleLbl="node1" presStyleIdx="1" presStyleCnt="4"/>
      <dgm:spPr/>
    </dgm:pt>
    <dgm:pt modelId="{FBBB0318-4C0B-441B-8129-9FA6483D5754}" type="pres">
      <dgm:prSet presAssocID="{53062B43-6151-4F9B-B22F-BF1D5D2F7D6E}" presName="parentText" presStyleLbl="node1" presStyleIdx="2" presStyleCnt="4">
        <dgm:presLayoutVars>
          <dgm:chMax val="0"/>
          <dgm:bulletEnabled val="1"/>
        </dgm:presLayoutVars>
      </dgm:prSet>
      <dgm:spPr/>
    </dgm:pt>
    <dgm:pt modelId="{226E011C-7CB0-45D5-85E9-EE357AF31E17}" type="pres">
      <dgm:prSet presAssocID="{53062B43-6151-4F9B-B22F-BF1D5D2F7D6E}" presName="negativeSpace" presStyleCnt="0"/>
      <dgm:spPr/>
    </dgm:pt>
    <dgm:pt modelId="{EECE431A-C5FC-4E1A-BE4D-D78B3B10680D}" type="pres">
      <dgm:prSet presAssocID="{53062B43-6151-4F9B-B22F-BF1D5D2F7D6E}" presName="childText" presStyleLbl="conFgAcc1" presStyleIdx="2" presStyleCnt="4">
        <dgm:presLayoutVars>
          <dgm:bulletEnabled val="1"/>
        </dgm:presLayoutVars>
      </dgm:prSet>
      <dgm:spPr>
        <a:noFill/>
        <a:ln>
          <a:solidFill>
            <a:srgbClr val="6B3317"/>
          </a:solidFill>
        </a:ln>
      </dgm:spPr>
    </dgm:pt>
    <dgm:pt modelId="{38CFF07E-365F-4973-8608-0524A7E33B09}" type="pres">
      <dgm:prSet presAssocID="{94A1F810-1728-4F0A-A89F-133A1391EAF3}" presName="spaceBetweenRectangles" presStyleCnt="0"/>
      <dgm:spPr/>
    </dgm:pt>
    <dgm:pt modelId="{3D3BC1FF-15F9-44E0-A93E-F5CA76B5C2D2}" type="pres">
      <dgm:prSet presAssocID="{181516B2-E484-4FFF-AC64-44A9A8A4B838}" presName="parentLin" presStyleCnt="0"/>
      <dgm:spPr/>
    </dgm:pt>
    <dgm:pt modelId="{E7F4C3A9-9861-4402-BE13-B0FEF5AADB7F}" type="pres">
      <dgm:prSet presAssocID="{181516B2-E484-4FFF-AC64-44A9A8A4B838}" presName="parentLeftMargin" presStyleLbl="node1" presStyleIdx="2" presStyleCnt="4"/>
      <dgm:spPr/>
    </dgm:pt>
    <dgm:pt modelId="{A283C1BC-B446-4C9B-9C25-D0A737FDABD8}" type="pres">
      <dgm:prSet presAssocID="{181516B2-E484-4FFF-AC64-44A9A8A4B838}" presName="parentText" presStyleLbl="node1" presStyleIdx="3" presStyleCnt="4">
        <dgm:presLayoutVars>
          <dgm:chMax val="0"/>
          <dgm:bulletEnabled val="1"/>
        </dgm:presLayoutVars>
      </dgm:prSet>
      <dgm:spPr/>
    </dgm:pt>
    <dgm:pt modelId="{C7B6FC23-C01E-480D-A6F7-A694C6C59060}" type="pres">
      <dgm:prSet presAssocID="{181516B2-E484-4FFF-AC64-44A9A8A4B838}" presName="negativeSpace" presStyleCnt="0"/>
      <dgm:spPr/>
    </dgm:pt>
    <dgm:pt modelId="{4C5F4CAA-17F3-4E83-96BF-0DAC92C2206F}" type="pres">
      <dgm:prSet presAssocID="{181516B2-E484-4FFF-AC64-44A9A8A4B838}" presName="childText" presStyleLbl="conFgAcc1" presStyleIdx="3" presStyleCnt="4">
        <dgm:presLayoutVars>
          <dgm:bulletEnabled val="1"/>
        </dgm:presLayoutVars>
      </dgm:prSet>
      <dgm:spPr>
        <a:noFill/>
        <a:ln>
          <a:solidFill>
            <a:srgbClr val="6B3317"/>
          </a:solidFill>
        </a:ln>
      </dgm:spPr>
    </dgm:pt>
  </dgm:ptLst>
  <dgm:cxnLst>
    <dgm:cxn modelId="{BD408C08-9E5F-4737-BA99-7F3D949A8820}" type="presOf" srcId="{181516B2-E484-4FFF-AC64-44A9A8A4B838}" destId="{E7F4C3A9-9861-4402-BE13-B0FEF5AADB7F}" srcOrd="0" destOrd="0" presId="urn:microsoft.com/office/officeart/2005/8/layout/list1"/>
    <dgm:cxn modelId="{79DA4D19-5D96-4C87-86C8-39A93646E690}" type="presOf" srcId="{53062B43-6151-4F9B-B22F-BF1D5D2F7D6E}" destId="{EDCFDED0-D3B3-4DCB-93AF-F2D3B60F173D}" srcOrd="0" destOrd="0" presId="urn:microsoft.com/office/officeart/2005/8/layout/list1"/>
    <dgm:cxn modelId="{D70C782D-9119-49B8-9E7F-052D4D0770EB}" type="presOf" srcId="{53062B43-6151-4F9B-B22F-BF1D5D2F7D6E}" destId="{FBBB0318-4C0B-441B-8129-9FA6483D5754}" srcOrd="1" destOrd="0" presId="urn:microsoft.com/office/officeart/2005/8/layout/list1"/>
    <dgm:cxn modelId="{0430583A-72BB-4550-AC31-C6A131C8EA22}" srcId="{255E4331-58C9-4C89-B654-14FDA7BEBA2E}" destId="{500F686D-1E4A-4039-B9A2-22D5D9F7801B}" srcOrd="0" destOrd="0" parTransId="{B5AC52AB-09FF-4D6F-9004-8FA584D20D99}" sibTransId="{B096D5DA-47EC-4A2F-90C5-69EB9DBADBAB}"/>
    <dgm:cxn modelId="{29F81B67-22E3-4451-9A08-60865B6B6D32}" type="presOf" srcId="{500F686D-1E4A-4039-B9A2-22D5D9F7801B}" destId="{390642FF-13F3-435C-B89F-400AD2D631D6}" srcOrd="0" destOrd="0" presId="urn:microsoft.com/office/officeart/2005/8/layout/list1"/>
    <dgm:cxn modelId="{B0644368-85FD-4165-B3C7-BFCFA7ADAFD7}" type="presOf" srcId="{5581E503-F449-48D1-B3D0-EFFAD87DA56C}" destId="{5BCF035F-4C2E-4802-9608-2132EF308748}" srcOrd="1" destOrd="0" presId="urn:microsoft.com/office/officeart/2005/8/layout/list1"/>
    <dgm:cxn modelId="{2A8F4C55-02E6-49F7-94DB-9E8688473A71}" type="presOf" srcId="{181516B2-E484-4FFF-AC64-44A9A8A4B838}" destId="{A283C1BC-B446-4C9B-9C25-D0A737FDABD8}" srcOrd="1" destOrd="0" presId="urn:microsoft.com/office/officeart/2005/8/layout/list1"/>
    <dgm:cxn modelId="{302179A8-D1DA-42F9-9766-49A967AEA51F}" type="presOf" srcId="{255E4331-58C9-4C89-B654-14FDA7BEBA2E}" destId="{9319D638-9062-4132-8F73-DE9819F9F3D5}" srcOrd="0" destOrd="0" presId="urn:microsoft.com/office/officeart/2005/8/layout/list1"/>
    <dgm:cxn modelId="{97B8CFB9-72F4-49A1-AA37-C09577D7BAF1}" type="presOf" srcId="{500F686D-1E4A-4039-B9A2-22D5D9F7801B}" destId="{7AB03398-D2F6-45A5-83E8-11ECE0CA3A10}" srcOrd="1" destOrd="0" presId="urn:microsoft.com/office/officeart/2005/8/layout/list1"/>
    <dgm:cxn modelId="{FE115DCD-FBB2-466F-9EA6-4217D65118FC}" type="presOf" srcId="{5581E503-F449-48D1-B3D0-EFFAD87DA56C}" destId="{B66BCAE2-8BB2-4EF4-ABAE-0C138F675A11}" srcOrd="0" destOrd="0" presId="urn:microsoft.com/office/officeart/2005/8/layout/list1"/>
    <dgm:cxn modelId="{466DF3E5-7A56-4A65-94FF-8405AC55B3C0}" srcId="{255E4331-58C9-4C89-B654-14FDA7BEBA2E}" destId="{5581E503-F449-48D1-B3D0-EFFAD87DA56C}" srcOrd="1" destOrd="0" parTransId="{9D3B3DFC-5EB4-49A0-ACB9-1B3D60FD2B95}" sibTransId="{66B67ACA-8CD0-4BD1-B4C6-1602B84C353F}"/>
    <dgm:cxn modelId="{691F66EE-27CF-4392-BBA7-6D8C5BE8DFD9}" srcId="{255E4331-58C9-4C89-B654-14FDA7BEBA2E}" destId="{53062B43-6151-4F9B-B22F-BF1D5D2F7D6E}" srcOrd="2" destOrd="0" parTransId="{FDD04E9B-1FB5-416E-9490-A008B45D7931}" sibTransId="{94A1F810-1728-4F0A-A89F-133A1391EAF3}"/>
    <dgm:cxn modelId="{C3ED26F9-753B-468B-9FD5-2774D2BDDB43}" srcId="{255E4331-58C9-4C89-B654-14FDA7BEBA2E}" destId="{181516B2-E484-4FFF-AC64-44A9A8A4B838}" srcOrd="3" destOrd="0" parTransId="{DC9E64DB-90DD-4D3A-818E-84AC3FB3A8CB}" sibTransId="{58FBE18F-E5F3-4D84-BE95-3EC280314B42}"/>
    <dgm:cxn modelId="{82F420A3-946C-4240-9C59-102AEEE44701}" type="presParOf" srcId="{9319D638-9062-4132-8F73-DE9819F9F3D5}" destId="{9C089DC4-E6C9-4732-AD05-C5992C615EF9}" srcOrd="0" destOrd="0" presId="urn:microsoft.com/office/officeart/2005/8/layout/list1"/>
    <dgm:cxn modelId="{EF6D9DC9-7E15-4D3A-9530-878B6A0834DA}" type="presParOf" srcId="{9C089DC4-E6C9-4732-AD05-C5992C615EF9}" destId="{390642FF-13F3-435C-B89F-400AD2D631D6}" srcOrd="0" destOrd="0" presId="urn:microsoft.com/office/officeart/2005/8/layout/list1"/>
    <dgm:cxn modelId="{09D60146-119B-4740-815C-7257E5286E21}" type="presParOf" srcId="{9C089DC4-E6C9-4732-AD05-C5992C615EF9}" destId="{7AB03398-D2F6-45A5-83E8-11ECE0CA3A10}" srcOrd="1" destOrd="0" presId="urn:microsoft.com/office/officeart/2005/8/layout/list1"/>
    <dgm:cxn modelId="{6E7FFB5F-BCEE-481B-9B90-86EC50D10B65}" type="presParOf" srcId="{9319D638-9062-4132-8F73-DE9819F9F3D5}" destId="{48C26719-C567-4AC3-B476-A0233EE90147}" srcOrd="1" destOrd="0" presId="urn:microsoft.com/office/officeart/2005/8/layout/list1"/>
    <dgm:cxn modelId="{E8ADF8BC-A01E-4F67-BFE8-B78A89361150}" type="presParOf" srcId="{9319D638-9062-4132-8F73-DE9819F9F3D5}" destId="{FC0536C5-997D-413B-ACD1-F376FE484F07}" srcOrd="2" destOrd="0" presId="urn:microsoft.com/office/officeart/2005/8/layout/list1"/>
    <dgm:cxn modelId="{6BE3168D-52F1-4C6F-B09D-59C5E3E79068}" type="presParOf" srcId="{9319D638-9062-4132-8F73-DE9819F9F3D5}" destId="{97D29D3C-374F-4DF1-99E7-241D4CB1FAF7}" srcOrd="3" destOrd="0" presId="urn:microsoft.com/office/officeart/2005/8/layout/list1"/>
    <dgm:cxn modelId="{D0014164-C141-4DA5-8544-817DB3D40ED8}" type="presParOf" srcId="{9319D638-9062-4132-8F73-DE9819F9F3D5}" destId="{25140773-BD6E-437D-87AA-B298BD6524FA}" srcOrd="4" destOrd="0" presId="urn:microsoft.com/office/officeart/2005/8/layout/list1"/>
    <dgm:cxn modelId="{9C9DDB24-1D08-4138-A4BF-2D9628CD831C}" type="presParOf" srcId="{25140773-BD6E-437D-87AA-B298BD6524FA}" destId="{B66BCAE2-8BB2-4EF4-ABAE-0C138F675A11}" srcOrd="0" destOrd="0" presId="urn:microsoft.com/office/officeart/2005/8/layout/list1"/>
    <dgm:cxn modelId="{0A66DA2E-06BB-42D2-90DF-3F66342B631B}" type="presParOf" srcId="{25140773-BD6E-437D-87AA-B298BD6524FA}" destId="{5BCF035F-4C2E-4802-9608-2132EF308748}" srcOrd="1" destOrd="0" presId="urn:microsoft.com/office/officeart/2005/8/layout/list1"/>
    <dgm:cxn modelId="{1BA2DDD1-7567-4C37-817B-BC7BB0640F01}" type="presParOf" srcId="{9319D638-9062-4132-8F73-DE9819F9F3D5}" destId="{4AD267A3-5CBE-4CA3-B498-323B25112819}" srcOrd="5" destOrd="0" presId="urn:microsoft.com/office/officeart/2005/8/layout/list1"/>
    <dgm:cxn modelId="{1E90E06F-87FF-4850-8E71-E18FF84D3271}" type="presParOf" srcId="{9319D638-9062-4132-8F73-DE9819F9F3D5}" destId="{BDFC8AF9-E6E5-4094-9475-1E18D2C5F1E2}" srcOrd="6" destOrd="0" presId="urn:microsoft.com/office/officeart/2005/8/layout/list1"/>
    <dgm:cxn modelId="{266C7FB2-D4FE-47F3-9EE4-E73EE612616E}" type="presParOf" srcId="{9319D638-9062-4132-8F73-DE9819F9F3D5}" destId="{59AE3EB1-C380-4A98-A60D-E60E587E851A}" srcOrd="7" destOrd="0" presId="urn:microsoft.com/office/officeart/2005/8/layout/list1"/>
    <dgm:cxn modelId="{D6D3F1FD-61EE-4B18-8269-D0D49BEFDF66}" type="presParOf" srcId="{9319D638-9062-4132-8F73-DE9819F9F3D5}" destId="{762626C8-488E-4419-8955-DC6904FB51F7}" srcOrd="8" destOrd="0" presId="urn:microsoft.com/office/officeart/2005/8/layout/list1"/>
    <dgm:cxn modelId="{9CF9EC2A-E125-4B73-8930-86E5292BB2D7}" type="presParOf" srcId="{762626C8-488E-4419-8955-DC6904FB51F7}" destId="{EDCFDED0-D3B3-4DCB-93AF-F2D3B60F173D}" srcOrd="0" destOrd="0" presId="urn:microsoft.com/office/officeart/2005/8/layout/list1"/>
    <dgm:cxn modelId="{F495298B-89C6-4DF8-9ED2-175E95F7F8BF}" type="presParOf" srcId="{762626C8-488E-4419-8955-DC6904FB51F7}" destId="{FBBB0318-4C0B-441B-8129-9FA6483D5754}" srcOrd="1" destOrd="0" presId="urn:microsoft.com/office/officeart/2005/8/layout/list1"/>
    <dgm:cxn modelId="{A97BB8B7-88EB-45E0-886C-6C1B906B3C0D}" type="presParOf" srcId="{9319D638-9062-4132-8F73-DE9819F9F3D5}" destId="{226E011C-7CB0-45D5-85E9-EE357AF31E17}" srcOrd="9" destOrd="0" presId="urn:microsoft.com/office/officeart/2005/8/layout/list1"/>
    <dgm:cxn modelId="{B7239AC2-3A3D-4F53-8DAB-6EC5C2436FE6}" type="presParOf" srcId="{9319D638-9062-4132-8F73-DE9819F9F3D5}" destId="{EECE431A-C5FC-4E1A-BE4D-D78B3B10680D}" srcOrd="10" destOrd="0" presId="urn:microsoft.com/office/officeart/2005/8/layout/list1"/>
    <dgm:cxn modelId="{6E9380D9-1DA7-4640-9A22-A842864CEE9F}" type="presParOf" srcId="{9319D638-9062-4132-8F73-DE9819F9F3D5}" destId="{38CFF07E-365F-4973-8608-0524A7E33B09}" srcOrd="11" destOrd="0" presId="urn:microsoft.com/office/officeart/2005/8/layout/list1"/>
    <dgm:cxn modelId="{266EC127-D6A8-4477-A19B-4390A2DAE64A}" type="presParOf" srcId="{9319D638-9062-4132-8F73-DE9819F9F3D5}" destId="{3D3BC1FF-15F9-44E0-A93E-F5CA76B5C2D2}" srcOrd="12" destOrd="0" presId="urn:microsoft.com/office/officeart/2005/8/layout/list1"/>
    <dgm:cxn modelId="{7B1685B1-E4B2-498F-868A-AB28B90EB6D0}" type="presParOf" srcId="{3D3BC1FF-15F9-44E0-A93E-F5CA76B5C2D2}" destId="{E7F4C3A9-9861-4402-BE13-B0FEF5AADB7F}" srcOrd="0" destOrd="0" presId="urn:microsoft.com/office/officeart/2005/8/layout/list1"/>
    <dgm:cxn modelId="{B838505F-A275-4EF8-B795-804D16F7DF67}" type="presParOf" srcId="{3D3BC1FF-15F9-44E0-A93E-F5CA76B5C2D2}" destId="{A283C1BC-B446-4C9B-9C25-D0A737FDABD8}" srcOrd="1" destOrd="0" presId="urn:microsoft.com/office/officeart/2005/8/layout/list1"/>
    <dgm:cxn modelId="{BBAF7351-47F8-4802-925E-E5255F76E5A1}" type="presParOf" srcId="{9319D638-9062-4132-8F73-DE9819F9F3D5}" destId="{C7B6FC23-C01E-480D-A6F7-A694C6C59060}" srcOrd="13" destOrd="0" presId="urn:microsoft.com/office/officeart/2005/8/layout/list1"/>
    <dgm:cxn modelId="{2B0F42ED-6032-44D0-9BAA-208794CA6384}" type="presParOf" srcId="{9319D638-9062-4132-8F73-DE9819F9F3D5}" destId="{4C5F4CAA-17F3-4E83-96BF-0DAC92C2206F}"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536C5-997D-413B-ACD1-F376FE484F07}">
      <dsp:nvSpPr>
        <dsp:cNvPr id="0" name=""/>
        <dsp:cNvSpPr/>
      </dsp:nvSpPr>
      <dsp:spPr>
        <a:xfrm>
          <a:off x="0" y="451280"/>
          <a:ext cx="3719345" cy="680400"/>
        </a:xfrm>
        <a:prstGeom prst="rect">
          <a:avLst/>
        </a:prstGeom>
        <a:noFill/>
        <a:ln w="12700" cap="flat" cmpd="sng" algn="ctr">
          <a:solidFill>
            <a:srgbClr val="6B3317"/>
          </a:solidFill>
          <a:prstDash val="solid"/>
          <a:miter lim="800000"/>
        </a:ln>
        <a:effectLst/>
      </dsp:spPr>
      <dsp:style>
        <a:lnRef idx="2">
          <a:scrgbClr r="0" g="0" b="0"/>
        </a:lnRef>
        <a:fillRef idx="1">
          <a:scrgbClr r="0" g="0" b="0"/>
        </a:fillRef>
        <a:effectRef idx="0">
          <a:scrgbClr r="0" g="0" b="0"/>
        </a:effectRef>
        <a:fontRef idx="minor"/>
      </dsp:style>
    </dsp:sp>
    <dsp:sp modelId="{7AB03398-D2F6-45A5-83E8-11ECE0CA3A10}">
      <dsp:nvSpPr>
        <dsp:cNvPr id="0" name=""/>
        <dsp:cNvSpPr/>
      </dsp:nvSpPr>
      <dsp:spPr>
        <a:xfrm>
          <a:off x="185967" y="52760"/>
          <a:ext cx="2603541" cy="797040"/>
        </a:xfrm>
        <a:prstGeom prst="roundRect">
          <a:avLst/>
        </a:prstGeom>
        <a:solidFill>
          <a:srgbClr val="6B331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408" tIns="0" rIns="98408" bIns="0" numCol="1" spcCol="1270" anchor="ctr" anchorCtr="0">
          <a:noAutofit/>
        </a:bodyPr>
        <a:lstStyle/>
        <a:p>
          <a:pPr marL="0" lvl="0" indent="0" algn="ctr" defTabSz="1155700">
            <a:lnSpc>
              <a:spcPct val="90000"/>
            </a:lnSpc>
            <a:spcBef>
              <a:spcPct val="0"/>
            </a:spcBef>
            <a:spcAft>
              <a:spcPct val="35000"/>
            </a:spcAft>
            <a:buNone/>
          </a:pPr>
          <a:r>
            <a:rPr lang="en-US" sz="2600" b="1" kern="1200" dirty="0">
              <a:highlight>
                <a:srgbClr val="6B3317"/>
              </a:highlight>
            </a:rPr>
            <a:t>403(b)</a:t>
          </a:r>
        </a:p>
      </dsp:txBody>
      <dsp:txXfrm>
        <a:off x="224875" y="91668"/>
        <a:ext cx="2525725" cy="719224"/>
      </dsp:txXfrm>
    </dsp:sp>
    <dsp:sp modelId="{BDFC8AF9-E6E5-4094-9475-1E18D2C5F1E2}">
      <dsp:nvSpPr>
        <dsp:cNvPr id="0" name=""/>
        <dsp:cNvSpPr/>
      </dsp:nvSpPr>
      <dsp:spPr>
        <a:xfrm>
          <a:off x="0" y="1676000"/>
          <a:ext cx="3719345" cy="680400"/>
        </a:xfrm>
        <a:prstGeom prst="rect">
          <a:avLst/>
        </a:prstGeom>
        <a:noFill/>
        <a:ln w="12700" cap="flat" cmpd="sng" algn="ctr">
          <a:solidFill>
            <a:srgbClr val="6B3317"/>
          </a:solidFill>
          <a:prstDash val="solid"/>
          <a:miter lim="800000"/>
        </a:ln>
        <a:effectLst/>
      </dsp:spPr>
      <dsp:style>
        <a:lnRef idx="2">
          <a:scrgbClr r="0" g="0" b="0"/>
        </a:lnRef>
        <a:fillRef idx="1">
          <a:scrgbClr r="0" g="0" b="0"/>
        </a:fillRef>
        <a:effectRef idx="0">
          <a:scrgbClr r="0" g="0" b="0"/>
        </a:effectRef>
        <a:fontRef idx="minor"/>
      </dsp:style>
    </dsp:sp>
    <dsp:sp modelId="{5BCF035F-4C2E-4802-9608-2132EF308748}">
      <dsp:nvSpPr>
        <dsp:cNvPr id="0" name=""/>
        <dsp:cNvSpPr/>
      </dsp:nvSpPr>
      <dsp:spPr>
        <a:xfrm>
          <a:off x="185967" y="1277480"/>
          <a:ext cx="2603541" cy="797040"/>
        </a:xfrm>
        <a:prstGeom prst="roundRect">
          <a:avLst/>
        </a:prstGeom>
        <a:solidFill>
          <a:srgbClr val="6B331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408" tIns="0" rIns="98408" bIns="0" numCol="1" spcCol="1270" anchor="ctr" anchorCtr="0">
          <a:noAutofit/>
        </a:bodyPr>
        <a:lstStyle/>
        <a:p>
          <a:pPr marL="0" lvl="0" indent="0" algn="ctr" defTabSz="1155700">
            <a:lnSpc>
              <a:spcPct val="90000"/>
            </a:lnSpc>
            <a:spcBef>
              <a:spcPct val="0"/>
            </a:spcBef>
            <a:spcAft>
              <a:spcPct val="35000"/>
            </a:spcAft>
            <a:buNone/>
          </a:pPr>
          <a:r>
            <a:rPr lang="en-US" sz="2600" b="1" kern="1200" dirty="0">
              <a:highlight>
                <a:srgbClr val="6B3317"/>
              </a:highlight>
            </a:rPr>
            <a:t>457(b)</a:t>
          </a:r>
        </a:p>
      </dsp:txBody>
      <dsp:txXfrm>
        <a:off x="224875" y="1316388"/>
        <a:ext cx="2525725" cy="719224"/>
      </dsp:txXfrm>
    </dsp:sp>
    <dsp:sp modelId="{EECE431A-C5FC-4E1A-BE4D-D78B3B10680D}">
      <dsp:nvSpPr>
        <dsp:cNvPr id="0" name=""/>
        <dsp:cNvSpPr/>
      </dsp:nvSpPr>
      <dsp:spPr>
        <a:xfrm>
          <a:off x="0" y="2900720"/>
          <a:ext cx="3719345" cy="680400"/>
        </a:xfrm>
        <a:prstGeom prst="rect">
          <a:avLst/>
        </a:prstGeom>
        <a:noFill/>
        <a:ln w="12700" cap="flat" cmpd="sng" algn="ctr">
          <a:solidFill>
            <a:srgbClr val="6B3317"/>
          </a:solidFill>
          <a:prstDash val="solid"/>
          <a:miter lim="800000"/>
        </a:ln>
        <a:effectLst/>
      </dsp:spPr>
      <dsp:style>
        <a:lnRef idx="2">
          <a:scrgbClr r="0" g="0" b="0"/>
        </a:lnRef>
        <a:fillRef idx="1">
          <a:scrgbClr r="0" g="0" b="0"/>
        </a:fillRef>
        <a:effectRef idx="0">
          <a:scrgbClr r="0" g="0" b="0"/>
        </a:effectRef>
        <a:fontRef idx="minor"/>
      </dsp:style>
    </dsp:sp>
    <dsp:sp modelId="{FBBB0318-4C0B-441B-8129-9FA6483D5754}">
      <dsp:nvSpPr>
        <dsp:cNvPr id="0" name=""/>
        <dsp:cNvSpPr/>
      </dsp:nvSpPr>
      <dsp:spPr>
        <a:xfrm>
          <a:off x="185967" y="2502200"/>
          <a:ext cx="2603541" cy="797040"/>
        </a:xfrm>
        <a:prstGeom prst="roundRect">
          <a:avLst/>
        </a:prstGeom>
        <a:solidFill>
          <a:srgbClr val="6B331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408" tIns="0" rIns="98408" bIns="0" numCol="1" spcCol="1270" anchor="ctr" anchorCtr="0">
          <a:noAutofit/>
        </a:bodyPr>
        <a:lstStyle/>
        <a:p>
          <a:pPr marL="0" lvl="0" indent="0" algn="ctr" defTabSz="1155700">
            <a:lnSpc>
              <a:spcPct val="90000"/>
            </a:lnSpc>
            <a:spcBef>
              <a:spcPct val="0"/>
            </a:spcBef>
            <a:spcAft>
              <a:spcPct val="35000"/>
            </a:spcAft>
            <a:buNone/>
          </a:pPr>
          <a:r>
            <a:rPr lang="en-US" sz="2600" b="1" kern="1200" dirty="0">
              <a:highlight>
                <a:srgbClr val="6B3317"/>
              </a:highlight>
            </a:rPr>
            <a:t>Roth 403(b)</a:t>
          </a:r>
        </a:p>
      </dsp:txBody>
      <dsp:txXfrm>
        <a:off x="224875" y="2541108"/>
        <a:ext cx="2525725" cy="719224"/>
      </dsp:txXfrm>
    </dsp:sp>
    <dsp:sp modelId="{4C5F4CAA-17F3-4E83-96BF-0DAC92C2206F}">
      <dsp:nvSpPr>
        <dsp:cNvPr id="0" name=""/>
        <dsp:cNvSpPr/>
      </dsp:nvSpPr>
      <dsp:spPr>
        <a:xfrm>
          <a:off x="0" y="4125441"/>
          <a:ext cx="3719345" cy="680400"/>
        </a:xfrm>
        <a:prstGeom prst="rect">
          <a:avLst/>
        </a:prstGeom>
        <a:noFill/>
        <a:ln w="12700" cap="flat" cmpd="sng" algn="ctr">
          <a:solidFill>
            <a:srgbClr val="6B3317"/>
          </a:solidFill>
          <a:prstDash val="solid"/>
          <a:miter lim="800000"/>
        </a:ln>
        <a:effectLst/>
      </dsp:spPr>
      <dsp:style>
        <a:lnRef idx="2">
          <a:scrgbClr r="0" g="0" b="0"/>
        </a:lnRef>
        <a:fillRef idx="1">
          <a:scrgbClr r="0" g="0" b="0"/>
        </a:fillRef>
        <a:effectRef idx="0">
          <a:scrgbClr r="0" g="0" b="0"/>
        </a:effectRef>
        <a:fontRef idx="minor"/>
      </dsp:style>
    </dsp:sp>
    <dsp:sp modelId="{A283C1BC-B446-4C9B-9C25-D0A737FDABD8}">
      <dsp:nvSpPr>
        <dsp:cNvPr id="0" name=""/>
        <dsp:cNvSpPr/>
      </dsp:nvSpPr>
      <dsp:spPr>
        <a:xfrm>
          <a:off x="185967" y="3726921"/>
          <a:ext cx="2603541" cy="797040"/>
        </a:xfrm>
        <a:prstGeom prst="roundRect">
          <a:avLst/>
        </a:prstGeom>
        <a:solidFill>
          <a:srgbClr val="6B331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408" tIns="0" rIns="98408" bIns="0" numCol="1" spcCol="1270" anchor="ctr" anchorCtr="0">
          <a:noAutofit/>
        </a:bodyPr>
        <a:lstStyle/>
        <a:p>
          <a:pPr marL="0" lvl="0" indent="0" algn="ctr" defTabSz="1155700">
            <a:lnSpc>
              <a:spcPct val="90000"/>
            </a:lnSpc>
            <a:spcBef>
              <a:spcPct val="0"/>
            </a:spcBef>
            <a:spcAft>
              <a:spcPct val="35000"/>
            </a:spcAft>
            <a:buNone/>
          </a:pPr>
          <a:r>
            <a:rPr lang="en-US" sz="2600" b="1" kern="1200" dirty="0">
              <a:highlight>
                <a:srgbClr val="6B3317"/>
              </a:highlight>
            </a:rPr>
            <a:t>Roth 457(b)</a:t>
          </a:r>
        </a:p>
      </dsp:txBody>
      <dsp:txXfrm>
        <a:off x="224875" y="3765829"/>
        <a:ext cx="2525725" cy="71922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017C28-9E40-431F-B5C8-585CDFEE8FE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3BB4C22D-DA1A-4764-8369-5BE78D9DEAE5}"/>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5674D85-0FDD-4A8B-9175-62E40A37ED62}" type="datetimeFigureOut">
              <a:rPr lang="en-US" smtClean="0"/>
              <a:t>9/27/2024</a:t>
            </a:fld>
            <a:endParaRPr lang="en-US"/>
          </a:p>
        </p:txBody>
      </p:sp>
      <p:sp>
        <p:nvSpPr>
          <p:cNvPr id="4" name="Footer Placeholder 3">
            <a:extLst>
              <a:ext uri="{FF2B5EF4-FFF2-40B4-BE49-F238E27FC236}">
                <a16:creationId xmlns:a16="http://schemas.microsoft.com/office/drawing/2014/main" id="{E2C5D728-0AF4-4DEC-A030-577ADB1FCE1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7BBB0CE-9697-408A-B544-DF2D618B7C53}"/>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B9B69B0-4FDB-4DEE-82EF-4F1FE70CB0AD}" type="slidenum">
              <a:rPr lang="en-US" smtClean="0"/>
              <a:t>‹#›</a:t>
            </a:fld>
            <a:endParaRPr lang="en-US"/>
          </a:p>
        </p:txBody>
      </p:sp>
    </p:spTree>
    <p:extLst>
      <p:ext uri="{BB962C8B-B14F-4D97-AF65-F5344CB8AC3E}">
        <p14:creationId xmlns:p14="http://schemas.microsoft.com/office/powerpoint/2010/main" val="1683894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44BDDA5-2149-0B4E-B773-A2415176C327}" type="datetimeFigureOut">
              <a:rPr lang="en-US" smtClean="0"/>
              <a:t>9/27/2024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865ED8D-6330-7A43-99F9-602A4729BB03}" type="slidenum">
              <a:rPr lang="en-US" smtClean="0"/>
              <a:t>‹#›</a:t>
            </a:fld>
            <a:endParaRPr lang="en-US"/>
          </a:p>
        </p:txBody>
      </p:sp>
    </p:spTree>
    <p:extLst>
      <p:ext uri="{BB962C8B-B14F-4D97-AF65-F5344CB8AC3E}">
        <p14:creationId xmlns:p14="http://schemas.microsoft.com/office/powerpoint/2010/main" val="3628519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CalSTRS Part-time Educator Working multiple assignments webinar. My name is </a:t>
            </a:r>
            <a:r>
              <a:rPr lang="en-US" u="sng" dirty="0"/>
              <a:t>                    </a:t>
            </a:r>
            <a:r>
              <a:rPr lang="en-US" dirty="0"/>
              <a:t>, and I am a benefits specialist at the __________ Member Service Center/ office.</a:t>
            </a:r>
          </a:p>
          <a:p>
            <a:r>
              <a:rPr lang="en-US" dirty="0"/>
              <a:t> </a:t>
            </a:r>
          </a:p>
          <a:p>
            <a:r>
              <a:rPr lang="en-US" dirty="0"/>
              <a:t>**feel free to input a personalized introduction about yourself and your background**</a:t>
            </a:r>
          </a:p>
          <a:p>
            <a:endParaRPr lang="en-US" dirty="0"/>
          </a:p>
          <a:p>
            <a:r>
              <a:rPr lang="en-US" b="1" dirty="0"/>
              <a:t>Before we start, I’d like to address a couple items.</a:t>
            </a:r>
          </a:p>
          <a:p>
            <a:endParaRPr lang="en-US" b="1" dirty="0"/>
          </a:p>
          <a:p>
            <a:pPr defTabSz="931774">
              <a:defRPr/>
            </a:pPr>
            <a:r>
              <a:rPr lang="en-US" dirty="0"/>
              <a:t>There are several tools that we have made available to you that you can print or download and pull up on a separate screen. These tools can be accessed at CalSTRS.com/webinars where you signed up for today’s presentation. This presentation is packed with a lot of information and some sample calculations. These tools were made available to help with following along as well as taking notes. </a:t>
            </a:r>
          </a:p>
          <a:p>
            <a:pPr defTabSz="931774">
              <a:defRPr/>
            </a:pPr>
            <a:endParaRPr lang="en-US" b="1" dirty="0"/>
          </a:p>
          <a:p>
            <a:pPr lvl="0"/>
            <a:r>
              <a:rPr lang="en-US" b="1" dirty="0"/>
              <a:t>If nothing else, Please be sure you have pen and paper available to take notes, I can give you a couple of minutes if you need to grab them.</a:t>
            </a:r>
          </a:p>
          <a:p>
            <a:pPr lvl="0"/>
            <a:endParaRPr lang="en-US" b="1" dirty="0"/>
          </a:p>
          <a:p>
            <a:pPr lvl="0"/>
            <a:r>
              <a:rPr lang="en-US" dirty="0"/>
              <a:t>As we move thorough the presentation, we encourage you to submit any questions you may have. To submit a question please use the Q &amp; A tab that you will find at the bottom of the zoom screen.</a:t>
            </a:r>
          </a:p>
          <a:p>
            <a:pPr lvl="0"/>
            <a:endParaRPr lang="en-US" dirty="0"/>
          </a:p>
          <a:p>
            <a:pPr lvl="0"/>
            <a:r>
              <a:rPr lang="en-US" b="1" dirty="0"/>
              <a:t>Please do not submit any personal information</a:t>
            </a:r>
            <a:r>
              <a:rPr lang="en-US" dirty="0"/>
              <a:t> OR request from us any information that is specific to your account.  For your security we ask that if you do have any questions specific to your retirement account you email those through your secured </a:t>
            </a:r>
            <a:r>
              <a:rPr lang="en-US" dirty="0" err="1"/>
              <a:t>myCalSTRS</a:t>
            </a:r>
            <a:r>
              <a:rPr lang="en-US" dirty="0"/>
              <a:t> account or to call us at 1-800-228-5453 and speak with a CalSTRS representative.  </a:t>
            </a:r>
          </a:p>
          <a:p>
            <a:pPr defTabSz="931774">
              <a:defRPr/>
            </a:pPr>
            <a:endParaRPr lang="en-US" dirty="0"/>
          </a:p>
          <a:p>
            <a:endParaRPr lang="en-US" dirty="0"/>
          </a:p>
          <a:p>
            <a:r>
              <a:rPr lang="en-US" dirty="0"/>
              <a:t>If you find that you have questions after the webinar is complete, I urge you to log into your </a:t>
            </a:r>
            <a:r>
              <a:rPr lang="en-US" dirty="0" err="1"/>
              <a:t>myCalSTRS</a:t>
            </a:r>
            <a:r>
              <a:rPr lang="en-US" dirty="0"/>
              <a:t> account and send a secure online message. You can log onto </a:t>
            </a:r>
            <a:r>
              <a:rPr lang="en-US" dirty="0" err="1"/>
              <a:t>myCalSTRS</a:t>
            </a:r>
            <a:r>
              <a:rPr lang="en-US" dirty="0"/>
              <a:t> anytime. For your convenience you can also reach a representative by telephone Monday – Friday from 8a.m. – 5p.m.</a:t>
            </a:r>
          </a:p>
          <a:p>
            <a:r>
              <a:rPr lang="en-US" dirty="0"/>
              <a:t> </a:t>
            </a:r>
          </a:p>
          <a:p>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1</a:t>
            </a:fld>
            <a:endParaRPr lang="en-US"/>
          </a:p>
        </p:txBody>
      </p:sp>
    </p:spTree>
    <p:extLst>
      <p:ext uri="{BB962C8B-B14F-4D97-AF65-F5344CB8AC3E}">
        <p14:creationId xmlns:p14="http://schemas.microsoft.com/office/powerpoint/2010/main" val="3151748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D7883810-2D06-46D3-8469-7F442E81B6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7BF7CCE3-C2D8-466B-9C2B-8D913C6909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panose="020B0604020202020204" pitchFamily="34" charset="0"/>
              </a:rPr>
              <a:t>If you already have a supplemental savings plan account, like another 403(b), 457(b), 401(k) or a traditional IRA, it’s possible to roll it over into the CalSTRS Pension2 program. And we can help you determine if it would be beneficial for you to do so. </a:t>
            </a:r>
          </a:p>
          <a:p>
            <a:endParaRPr lang="en-US" altLang="en-US" dirty="0">
              <a:latin typeface="Arial" panose="020B0604020202020204" pitchFamily="34" charset="0"/>
            </a:endParaRPr>
          </a:p>
          <a:p>
            <a:r>
              <a:rPr lang="en-US" altLang="en-US" dirty="0">
                <a:latin typeface="Arial" panose="020B0604020202020204" pitchFamily="34" charset="0"/>
              </a:rPr>
              <a:t>CalSTRS has noncommissioned licensed advisors who are able to do a review of your current account and compare it to the CalSTRS Pension2 program to see if we’d be able to save you some more money. In order to do so, all we’d need is a copy of your latest account statement and that will help us begin the process of comparing. Since CalSTRS employees do not receive a commission, there is no incentive to get you to transfer your account, unless we’re able to help you save some more money. </a:t>
            </a:r>
          </a:p>
          <a:p>
            <a:endParaRPr lang="en-US" altLang="en-US" dirty="0">
              <a:latin typeface="Arial" panose="020B0604020202020204" pitchFamily="34" charset="0"/>
            </a:endParaRPr>
          </a:p>
          <a:p>
            <a:r>
              <a:rPr lang="en-US" altLang="en-US" dirty="0">
                <a:latin typeface="Arial" panose="020B0604020202020204" pitchFamily="34" charset="0"/>
              </a:rPr>
              <a:t>If you’re interested in having your account reviewed and compared to Pension2, please call 888-394-2060.</a:t>
            </a:r>
          </a:p>
          <a:p>
            <a:endParaRPr lang="en-US" altLang="en-US" dirty="0">
              <a:latin typeface="Arial" panose="020B0604020202020204" pitchFamily="34" charset="0"/>
            </a:endParaRPr>
          </a:p>
          <a:p>
            <a:r>
              <a:rPr lang="en-US" altLang="en-US" b="1" dirty="0">
                <a:latin typeface="Arial" panose="020B0604020202020204" pitchFamily="34" charset="0"/>
              </a:rPr>
              <a:t>Click.</a:t>
            </a:r>
          </a:p>
        </p:txBody>
      </p:sp>
      <p:sp>
        <p:nvSpPr>
          <p:cNvPr id="81924" name="Slide Number Placeholder 3">
            <a:extLst>
              <a:ext uri="{FF2B5EF4-FFF2-40B4-BE49-F238E27FC236}">
                <a16:creationId xmlns:a16="http://schemas.microsoft.com/office/drawing/2014/main" id="{4617CFA6-2141-4CE2-8D37-A1AC88CE99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17550">
              <a:spcBef>
                <a:spcPct val="30000"/>
              </a:spcBef>
              <a:defRPr sz="800">
                <a:solidFill>
                  <a:schemeClr val="tx1"/>
                </a:solidFill>
                <a:latin typeface="Calibri" panose="020F0502020204030204" pitchFamily="34" charset="0"/>
                <a:ea typeface="ＭＳ Ｐゴシック" panose="020B0600070205080204" pitchFamily="34" charset="-128"/>
              </a:defRPr>
            </a:lvl1pPr>
            <a:lvl2pPr marL="752475" indent="-288925" defTabSz="717550">
              <a:spcBef>
                <a:spcPct val="30000"/>
              </a:spcBef>
              <a:defRPr sz="800">
                <a:solidFill>
                  <a:schemeClr val="tx1"/>
                </a:solidFill>
                <a:latin typeface="Calibri" panose="020F0502020204030204" pitchFamily="34" charset="0"/>
                <a:ea typeface="ＭＳ Ｐゴシック" panose="020B0600070205080204" pitchFamily="34" charset="-128"/>
              </a:defRPr>
            </a:lvl2pPr>
            <a:lvl3pPr marL="1160463" indent="-230188" defTabSz="717550">
              <a:spcBef>
                <a:spcPct val="30000"/>
              </a:spcBef>
              <a:defRPr sz="800">
                <a:solidFill>
                  <a:schemeClr val="tx1"/>
                </a:solidFill>
                <a:latin typeface="Calibri" panose="020F0502020204030204" pitchFamily="34" charset="0"/>
                <a:ea typeface="ＭＳ Ｐゴシック" panose="020B0600070205080204" pitchFamily="34" charset="-128"/>
              </a:defRPr>
            </a:lvl3pPr>
            <a:lvl4pPr marL="1624013" indent="-230188" defTabSz="717550">
              <a:spcBef>
                <a:spcPct val="30000"/>
              </a:spcBef>
              <a:defRPr sz="800">
                <a:solidFill>
                  <a:schemeClr val="tx1"/>
                </a:solidFill>
                <a:latin typeface="Calibri" panose="020F0502020204030204" pitchFamily="34" charset="0"/>
                <a:ea typeface="ＭＳ Ｐゴシック" panose="020B0600070205080204" pitchFamily="34" charset="-128"/>
              </a:defRPr>
            </a:lvl4pPr>
            <a:lvl5pPr marL="2089150" indent="-230188" defTabSz="717550">
              <a:spcBef>
                <a:spcPct val="30000"/>
              </a:spcBef>
              <a:defRPr sz="800">
                <a:solidFill>
                  <a:schemeClr val="tx1"/>
                </a:solidFill>
                <a:latin typeface="Calibri" panose="020F0502020204030204" pitchFamily="34" charset="0"/>
                <a:ea typeface="ＭＳ Ｐゴシック" panose="020B0600070205080204" pitchFamily="34" charset="-128"/>
              </a:defRPr>
            </a:lvl5pPr>
            <a:lvl6pPr marL="2546350" indent="-230188" defTabSz="717550" eaLnBrk="0" fontAlgn="base" hangingPunct="0">
              <a:spcBef>
                <a:spcPct val="30000"/>
              </a:spcBef>
              <a:spcAft>
                <a:spcPct val="0"/>
              </a:spcAft>
              <a:defRPr sz="800">
                <a:solidFill>
                  <a:schemeClr val="tx1"/>
                </a:solidFill>
                <a:latin typeface="Calibri" panose="020F0502020204030204" pitchFamily="34" charset="0"/>
                <a:ea typeface="ＭＳ Ｐゴシック" panose="020B0600070205080204" pitchFamily="34" charset="-128"/>
              </a:defRPr>
            </a:lvl6pPr>
            <a:lvl7pPr marL="3003550" indent="-230188" defTabSz="717550" eaLnBrk="0" fontAlgn="base" hangingPunct="0">
              <a:spcBef>
                <a:spcPct val="30000"/>
              </a:spcBef>
              <a:spcAft>
                <a:spcPct val="0"/>
              </a:spcAft>
              <a:defRPr sz="800">
                <a:solidFill>
                  <a:schemeClr val="tx1"/>
                </a:solidFill>
                <a:latin typeface="Calibri" panose="020F0502020204030204" pitchFamily="34" charset="0"/>
                <a:ea typeface="ＭＳ Ｐゴシック" panose="020B0600070205080204" pitchFamily="34" charset="-128"/>
              </a:defRPr>
            </a:lvl7pPr>
            <a:lvl8pPr marL="3460750" indent="-230188" defTabSz="717550" eaLnBrk="0" fontAlgn="base" hangingPunct="0">
              <a:spcBef>
                <a:spcPct val="30000"/>
              </a:spcBef>
              <a:spcAft>
                <a:spcPct val="0"/>
              </a:spcAft>
              <a:defRPr sz="800">
                <a:solidFill>
                  <a:schemeClr val="tx1"/>
                </a:solidFill>
                <a:latin typeface="Calibri" panose="020F0502020204030204" pitchFamily="34" charset="0"/>
                <a:ea typeface="ＭＳ Ｐゴシック" panose="020B0600070205080204" pitchFamily="34" charset="-128"/>
              </a:defRPr>
            </a:lvl8pPr>
            <a:lvl9pPr marL="3917950" indent="-230188" defTabSz="717550" eaLnBrk="0" fontAlgn="base" hangingPunct="0">
              <a:spcBef>
                <a:spcPct val="30000"/>
              </a:spcBef>
              <a:spcAft>
                <a:spcPct val="0"/>
              </a:spcAft>
              <a:defRPr sz="800">
                <a:solidFill>
                  <a:schemeClr val="tx1"/>
                </a:solidFill>
                <a:latin typeface="Calibri" panose="020F0502020204030204" pitchFamily="34" charset="0"/>
                <a:ea typeface="ＭＳ Ｐゴシック" panose="020B0600070205080204" pitchFamily="34" charset="-128"/>
              </a:defRPr>
            </a:lvl9pPr>
          </a:lstStyle>
          <a:p>
            <a:pPr marL="0" marR="0" lvl="0" indent="0" algn="r" defTabSz="717550" rtl="0" eaLnBrk="1" fontAlgn="auto" latinLnBrk="0" hangingPunct="1">
              <a:lnSpc>
                <a:spcPct val="100000"/>
              </a:lnSpc>
              <a:spcBef>
                <a:spcPct val="0"/>
              </a:spcBef>
              <a:spcAft>
                <a:spcPts val="0"/>
              </a:spcAft>
              <a:buClrTx/>
              <a:buSzTx/>
              <a:buFontTx/>
              <a:buNone/>
              <a:tabLst/>
              <a:defRPr/>
            </a:pPr>
            <a:fld id="{963E3328-E484-4C61-BC5F-13BDF9D4630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717550" rtl="0" eaLnBrk="1" fontAlgn="auto" latinLnBrk="0" hangingPunct="1">
                <a:lnSpc>
                  <a:spcPct val="100000"/>
                </a:lnSpc>
                <a:spcBef>
                  <a:spcPct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rPr>
              <a:t>*</a:t>
            </a:r>
            <a:r>
              <a:rPr lang="en-US" sz="1800" b="1">
                <a:effectLst/>
                <a:latin typeface="Calibri" panose="020F0502020204030204" pitchFamily="34" charset="0"/>
                <a:ea typeface="Calibri" panose="020F0502020204030204" pitchFamily="34" charset="0"/>
              </a:rPr>
              <a:t>ONLY READ THIS IF VOYA REP IS IN ATTENDANCE</a:t>
            </a:r>
            <a:r>
              <a:rPr lang="en-US" sz="180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HYBRID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Hi (______), thank you for joining us today. I’d like to give you the opportunity to introduce yourself and how you serve our members.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VOYA REP introduces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 am very happy to be speaking with all of you today and having this opportunity to introduce not only myself, but also the team I work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Provide overview of your background and how long you’ve been in the financial services industry.</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Discuss why you starting working w/VOYA and have a passion for finance.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 Provide a brief explanation of what you do for our members: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Statement comparison (what it is and why it’s a good idea to have one)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Rollover Assistance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Enrollment Contributions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Discuss One on One Meetings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Person, Phone, and Zoom</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Meeting before (territory driven  - meeting one on one at MSCs or via telephone)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During (meeting w/all areas via zoom or telephone)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After pandemic (possible mixture or return to territory?)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HYBRID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Thank you for sharing that with us and supporting members throughout California.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will have a polling question near the end of this webinar for those who would like take part in Pension2 or request a statement comparison.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EB59-1EEE-D84D-9206-6973285D9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845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resource to help you determine which program or programs you are paying into is </a:t>
            </a:r>
            <a:r>
              <a:rPr lang="en-US" dirty="0" err="1"/>
              <a:t>myCalSTRS</a:t>
            </a:r>
            <a:r>
              <a:rPr lang="en-US" dirty="0"/>
              <a:t> . You log in by going to myCalSTRS.com. If you have not previously registered for an account registration is easy.</a:t>
            </a:r>
          </a:p>
          <a:p>
            <a:endParaRPr lang="en-US" dirty="0"/>
          </a:p>
          <a:p>
            <a:r>
              <a:rPr lang="en-US" dirty="0"/>
              <a:t>If you ever forget your password there is a forgot password link. If you ever need more assistance, you can call our customer service line and they will help you log in after verifying your account. The number to customer service is 1(800)228-5453 and a representative will be available Monday -Friday 8am to 5pm.</a:t>
            </a:r>
          </a:p>
          <a:p>
            <a:endParaRPr lang="en-US" dirty="0"/>
          </a:p>
          <a:p>
            <a:r>
              <a:rPr lang="en-US" dirty="0"/>
              <a:t>While you are on the line with customer service, they can also help you identify what program or programs you are paying into.</a:t>
            </a:r>
          </a:p>
          <a:p>
            <a:endParaRPr lang="en-US" dirty="0"/>
          </a:p>
          <a:p>
            <a:r>
              <a:rPr lang="en-US" dirty="0"/>
              <a:t>I’ve mentioned that you could be paying into one or more CalSTRS programs. Let’s look at what each of those scenarios might look like.</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12</a:t>
            </a:fld>
            <a:endParaRPr lang="en-US"/>
          </a:p>
        </p:txBody>
      </p:sp>
    </p:spTree>
    <p:extLst>
      <p:ext uri="{BB962C8B-B14F-4D97-AF65-F5344CB8AC3E}">
        <p14:creationId xmlns:p14="http://schemas.microsoft.com/office/powerpoint/2010/main" val="2842992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You may be working for multiple employers, and all your employers are paying into the Defined Benefit Program. If this is the case there are special considerations, you need to be aware of on how your Defined Benefit Formula will be applied. We are going to talk about those considerations at length today.</a:t>
            </a:r>
          </a:p>
          <a:p>
            <a:endParaRPr lang="en-US" dirty="0"/>
          </a:p>
          <a:p>
            <a:r>
              <a:rPr lang="en-US" dirty="0"/>
              <a:t>Click.</a:t>
            </a:r>
          </a:p>
          <a:p>
            <a:endParaRPr lang="en-US" dirty="0"/>
          </a:p>
          <a:p>
            <a:r>
              <a:rPr lang="en-US" dirty="0"/>
              <a:t>If you are a Defined Benefit member and a Cash Balance participant at retirement you will have retirement payout options from both programs. Your Defined Benefit Pension will be based on a formula and your Cash Balance payment options will be based on your Cash Balance account balance. Keep in mind that your pension can be affected by the special considerations that we are going to review today.</a:t>
            </a:r>
          </a:p>
          <a:p>
            <a:endParaRPr lang="en-US" dirty="0"/>
          </a:p>
          <a:p>
            <a:r>
              <a:rPr lang="en-US" dirty="0"/>
              <a:t>Click.</a:t>
            </a:r>
          </a:p>
          <a:p>
            <a:endParaRPr lang="en-US" dirty="0"/>
          </a:p>
          <a:p>
            <a:r>
              <a:rPr lang="en-US" dirty="0"/>
              <a:t>If you are solely a Cash Balance participant, all your employers are paying into Cash Balance. At retirement you will have multiple payout options all based on your Cash Balance account balance. If you are solely a Cash Balance Participant, today’s webinar will not have any information about the Cash Balance program however, you may still find value in today’s webinar because you may choose to become a defined benefit member at some point in your career.</a:t>
            </a:r>
          </a:p>
          <a:p>
            <a:endParaRPr lang="en-US" dirty="0"/>
          </a:p>
          <a:p>
            <a:r>
              <a:rPr lang="en-US" dirty="0"/>
              <a:t>To learn more about the Cash Balance program you can attend our CB webinar or read the CB booklet.</a:t>
            </a:r>
          </a:p>
          <a:p>
            <a:endParaRPr lang="en-US" dirty="0"/>
          </a:p>
          <a:p>
            <a:endParaRPr lang="en-US" dirty="0"/>
          </a:p>
          <a:p>
            <a:r>
              <a:rPr lang="en-US" dirty="0"/>
              <a:t>Click.</a:t>
            </a:r>
          </a:p>
          <a:p>
            <a:pPr defTabSz="931774">
              <a:defRPr/>
            </a:pPr>
            <a:endParaRPr lang="en-US" dirty="0"/>
          </a:p>
        </p:txBody>
      </p:sp>
      <p:sp>
        <p:nvSpPr>
          <p:cNvPr id="4" name="Slide Number Placeholder 3"/>
          <p:cNvSpPr>
            <a:spLocks noGrp="1"/>
          </p:cNvSpPr>
          <p:nvPr>
            <p:ph type="sldNum" sz="quarter" idx="5"/>
          </p:nvPr>
        </p:nvSpPr>
        <p:spPr/>
        <p:txBody>
          <a:bodyPr/>
          <a:lstStyle/>
          <a:p>
            <a:pPr defTabSz="931774">
              <a:defRPr/>
            </a:pPr>
            <a:fld id="{193EBA6D-DAAF-479E-AD32-04A45BD5715A}"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842674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recognize Daisy?  </a:t>
            </a:r>
          </a:p>
          <a:p>
            <a:endParaRPr lang="en-US" dirty="0"/>
          </a:p>
          <a:p>
            <a:r>
              <a:rPr lang="en-US" dirty="0"/>
              <a:t>After Daisy did some research about what programs she is paying into for employment with her 3 employers she finds that 2 of her employers are paying into the Defined Benefit Program, and 1 of her employers reporting in the defined benefit program reflected 2 assignments with different payrates. She reviewed her contract to confirm this information was correct. She also found that she is contributing to the Cash Balance Benefit Program with her 3</a:t>
            </a:r>
            <a:r>
              <a:rPr lang="en-US" baseline="30000" dirty="0"/>
              <a:t>rd</a:t>
            </a:r>
            <a:r>
              <a:rPr lang="en-US" dirty="0"/>
              <a:t> employer.</a:t>
            </a:r>
          </a:p>
          <a:p>
            <a:endParaRPr lang="en-US" dirty="0"/>
          </a:p>
          <a:p>
            <a:r>
              <a:rPr lang="en-US" dirty="0"/>
              <a:t>While she was doing this research it was brought to her attention that she might want to consider a Consolidation of Benefits.</a:t>
            </a:r>
          </a:p>
          <a:p>
            <a:endParaRPr lang="en-US" dirty="0"/>
          </a:p>
          <a:p>
            <a:r>
              <a:rPr lang="en-US" dirty="0"/>
              <a:t>Click.</a:t>
            </a:r>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193EBA6D-DAAF-479E-AD32-04A45BD5715A}"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473758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What is consolidation of benefits and what would that mean for Daisy?</a:t>
            </a:r>
          </a:p>
          <a:p>
            <a:pPr eaLnBrk="1" hangingPunct="1">
              <a:spcBef>
                <a:spcPct val="0"/>
              </a:spcBef>
            </a:pPr>
            <a:endParaRPr lang="en-US" dirty="0"/>
          </a:p>
          <a:p>
            <a:pPr eaLnBrk="1" hangingPunct="1">
              <a:spcBef>
                <a:spcPct val="0"/>
              </a:spcBef>
            </a:pPr>
            <a:r>
              <a:rPr lang="en-US" dirty="0"/>
              <a:t>Click.</a:t>
            </a:r>
          </a:p>
          <a:p>
            <a:pPr eaLnBrk="1" hangingPunct="1">
              <a:spcBef>
                <a:spcPct val="0"/>
              </a:spcBef>
            </a:pPr>
            <a:endParaRPr lang="en-US" dirty="0"/>
          </a:p>
          <a:p>
            <a:pPr eaLnBrk="1" hangingPunct="1">
              <a:spcBef>
                <a:spcPct val="0"/>
              </a:spcBef>
            </a:pPr>
            <a:r>
              <a:rPr lang="en-US" dirty="0"/>
              <a:t>Consolidation of Benefits would convert Daisy’s Cash Balance account into Defined Benefit service credit.</a:t>
            </a:r>
          </a:p>
          <a:p>
            <a:pPr eaLnBrk="1" hangingPunct="1">
              <a:spcBef>
                <a:spcPct val="0"/>
              </a:spcBef>
            </a:pPr>
            <a:endParaRPr lang="en-US" dirty="0"/>
          </a:p>
          <a:p>
            <a:pPr eaLnBrk="1" hangingPunct="1">
              <a:spcBef>
                <a:spcPct val="0"/>
              </a:spcBef>
            </a:pPr>
            <a:r>
              <a:rPr lang="en-US" dirty="0"/>
              <a:t>Click.</a:t>
            </a:r>
          </a:p>
          <a:p>
            <a:pPr eaLnBrk="1" hangingPunct="1">
              <a:spcBef>
                <a:spcPct val="0"/>
              </a:spcBef>
            </a:pPr>
            <a:endParaRPr lang="en-US" dirty="0"/>
          </a:p>
          <a:p>
            <a:pPr eaLnBrk="1" hangingPunct="1">
              <a:spcBef>
                <a:spcPct val="0"/>
              </a:spcBef>
            </a:pPr>
            <a:r>
              <a:rPr lang="en-US" dirty="0"/>
              <a:t>In order to Consolidate Daisy must be an active member of the Defined Benefit Program which we know she is .</a:t>
            </a:r>
          </a:p>
          <a:p>
            <a:pPr eaLnBrk="1" hangingPunct="1">
              <a:spcBef>
                <a:spcPct val="0"/>
              </a:spcBef>
            </a:pPr>
            <a:endParaRPr lang="en-US" dirty="0"/>
          </a:p>
          <a:p>
            <a:pPr eaLnBrk="1" hangingPunct="1">
              <a:spcBef>
                <a:spcPct val="0"/>
              </a:spcBef>
            </a:pPr>
            <a:r>
              <a:rPr lang="en-US" dirty="0"/>
              <a:t>Click.</a:t>
            </a:r>
          </a:p>
          <a:p>
            <a:pPr eaLnBrk="1" hangingPunct="1">
              <a:spcBef>
                <a:spcPct val="0"/>
              </a:spcBef>
            </a:pPr>
            <a:endParaRPr lang="en-US" dirty="0"/>
          </a:p>
          <a:p>
            <a:pPr eaLnBrk="1" hangingPunct="1">
              <a:spcBef>
                <a:spcPct val="0"/>
              </a:spcBef>
            </a:pPr>
            <a:r>
              <a:rPr lang="en-US" dirty="0"/>
              <a:t>She must also terminate all Cash Balance activity. This does not mean that Daisy must quit her job that’s paying into Cash Balance. It means that she will stop making contributions into the Cash Balance Plan and start making contributions into the Defined Benefit program for that employer.</a:t>
            </a:r>
          </a:p>
          <a:p>
            <a:pPr eaLnBrk="1" hangingPunct="1">
              <a:spcBef>
                <a:spcPct val="0"/>
              </a:spcBef>
            </a:pPr>
            <a:endParaRPr lang="en-US" dirty="0"/>
          </a:p>
          <a:p>
            <a:pPr eaLnBrk="1" hangingPunct="1">
              <a:spcBef>
                <a:spcPct val="0"/>
              </a:spcBef>
            </a:pPr>
            <a:r>
              <a:rPr lang="en-US" dirty="0"/>
              <a:t>Click </a:t>
            </a:r>
          </a:p>
          <a:p>
            <a:pPr eaLnBrk="1" hangingPunct="1">
              <a:spcBef>
                <a:spcPct val="0"/>
              </a:spcBef>
            </a:pPr>
            <a:endParaRPr lang="en-US" dirty="0"/>
          </a:p>
          <a:p>
            <a:pPr eaLnBrk="1" hangingPunct="1">
              <a:spcBef>
                <a:spcPct val="0"/>
              </a:spcBef>
            </a:pPr>
            <a:r>
              <a:rPr lang="en-US" dirty="0"/>
              <a:t>The last thing to note about the consolidation process is that it can be lengthy. If this is something that you might be interested in it would be better to start this process sooner rather than later.</a:t>
            </a:r>
          </a:p>
          <a:p>
            <a:pPr eaLnBrk="1" hangingPunct="1">
              <a:spcBef>
                <a:spcPct val="0"/>
              </a:spcBef>
            </a:pPr>
            <a:endParaRPr lang="en-US" dirty="0"/>
          </a:p>
          <a:p>
            <a:pPr eaLnBrk="1" hangingPunct="1">
              <a:spcBef>
                <a:spcPct val="0"/>
              </a:spcBef>
            </a:pPr>
            <a:r>
              <a:rPr lang="en-US" dirty="0"/>
              <a:t>In today’s example, Daisy decides that she is not going to consolidate. This means that at retirement she will have payout choices from her Cash Balance account that will be based on her account balance, and she will also receive a benefit from her Defined Benefit account which will be a  pension based on a formula.</a:t>
            </a:r>
          </a:p>
          <a:p>
            <a:pPr eaLnBrk="1" hangingPunct="1">
              <a:spcBef>
                <a:spcPct val="0"/>
              </a:spcBef>
            </a:pPr>
            <a:endParaRPr lang="en-US" dirty="0"/>
          </a:p>
          <a:p>
            <a:pPr eaLnBrk="1" hangingPunct="1">
              <a:spcBef>
                <a:spcPct val="0"/>
              </a:spcBef>
            </a:pPr>
            <a:r>
              <a:rPr lang="en-US" dirty="0"/>
              <a:t>Click. </a:t>
            </a:r>
          </a:p>
          <a:p>
            <a:pPr eaLnBrk="1" hangingPunct="1">
              <a:spcBef>
                <a:spcPct val="0"/>
              </a:spcBef>
            </a:pPr>
            <a:endParaRPr lang="en-US" dirty="0"/>
          </a:p>
          <a:p>
            <a:pPr eaLnBrk="1" hangingPunct="1">
              <a:spcBef>
                <a:spcPct val="0"/>
              </a:spcBef>
            </a:pPr>
            <a:r>
              <a:rPr lang="en-US" dirty="0"/>
              <a:t>If you have a Cash Balance account and are interested in learning more about Consolidation,  please attend our Consolidation of Benefits webinar. you can sign up at Calstrs.com/webinars.</a:t>
            </a:r>
          </a:p>
          <a:p>
            <a:pPr eaLnBrk="1" hangingPunct="1">
              <a:spcBef>
                <a:spcPct val="0"/>
              </a:spcBef>
            </a:pPr>
            <a:endParaRPr lang="en-US" dirty="0"/>
          </a:p>
          <a:p>
            <a:pPr eaLnBrk="1" hangingPunct="1">
              <a:spcBef>
                <a:spcPct val="0"/>
              </a:spcBef>
            </a:pPr>
            <a:r>
              <a:rPr lang="en-US" dirty="0"/>
              <a:t>Click.</a:t>
            </a:r>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15</a:t>
            </a:fld>
            <a:endParaRPr lang="en-US"/>
          </a:p>
        </p:txBody>
      </p:sp>
    </p:spTree>
    <p:extLst>
      <p:ext uri="{BB962C8B-B14F-4D97-AF65-F5344CB8AC3E}">
        <p14:creationId xmlns:p14="http://schemas.microsoft.com/office/powerpoint/2010/main" val="648949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We have talked about identifying what programs you are paying into. The bulk of today’s presentation is going to be focused on the Defined Benefit Program.</a:t>
            </a:r>
          </a:p>
          <a:p>
            <a:pPr eaLnBrk="1" hangingPunct="1">
              <a:spcBef>
                <a:spcPct val="0"/>
              </a:spcBef>
            </a:pPr>
            <a:endParaRPr lang="en-US" dirty="0"/>
          </a:p>
          <a:p>
            <a:pPr eaLnBrk="1" hangingPunct="1">
              <a:spcBef>
                <a:spcPct val="0"/>
              </a:spcBef>
            </a:pPr>
            <a:r>
              <a:rPr lang="en-US" dirty="0"/>
              <a:t>Click.</a:t>
            </a:r>
          </a:p>
          <a:p>
            <a:pPr eaLnBrk="1" hangingPunct="1">
              <a:spcBef>
                <a:spcPct val="0"/>
              </a:spcBef>
            </a:pPr>
            <a:endParaRPr lang="en-US" dirty="0"/>
          </a:p>
          <a:p>
            <a:pPr eaLnBrk="1" hangingPunct="1">
              <a:spcBef>
                <a:spcPct val="0"/>
              </a:spcBef>
            </a:pPr>
            <a:r>
              <a:rPr lang="en-US" dirty="0"/>
              <a:t>This is going to include any and all employers contributing to the Defined Benefit</a:t>
            </a:r>
          </a:p>
          <a:p>
            <a:pPr eaLnBrk="1" hangingPunct="1">
              <a:spcBef>
                <a:spcPct val="0"/>
              </a:spcBef>
            </a:pPr>
            <a:endParaRPr lang="en-US" dirty="0"/>
          </a:p>
          <a:p>
            <a:pPr eaLnBrk="1" hangingPunct="1">
              <a:spcBef>
                <a:spcPct val="0"/>
              </a:spcBef>
            </a:pPr>
            <a:r>
              <a:rPr lang="en-US" dirty="0"/>
              <a:t>Click.</a:t>
            </a:r>
          </a:p>
          <a:p>
            <a:pPr eaLnBrk="1" hangingPunct="1">
              <a:spcBef>
                <a:spcPct val="0"/>
              </a:spcBef>
            </a:pPr>
            <a:endParaRPr lang="en-US" dirty="0"/>
          </a:p>
          <a:p>
            <a:pPr eaLnBrk="1" hangingPunct="1">
              <a:spcBef>
                <a:spcPct val="0"/>
              </a:spcBef>
            </a:pPr>
            <a:r>
              <a:rPr lang="en-US" dirty="0"/>
              <a:t>As I mentioned at the beginning of the presentation the Defined Benefit is a pension based on a formula. It is important to understand that formula so you can understand how your benefit is calculated</a:t>
            </a:r>
          </a:p>
          <a:p>
            <a:pPr eaLnBrk="1" hangingPunct="1">
              <a:spcBef>
                <a:spcPct val="0"/>
              </a:spcBef>
            </a:pPr>
            <a:endParaRPr lang="en-US" dirty="0"/>
          </a:p>
          <a:p>
            <a:pPr eaLnBrk="1" hangingPunct="1">
              <a:spcBef>
                <a:spcPct val="0"/>
              </a:spcBef>
            </a:pPr>
            <a:r>
              <a:rPr lang="en-US" dirty="0"/>
              <a:t>Click.</a:t>
            </a:r>
          </a:p>
          <a:p>
            <a:pPr eaLnBrk="1" hangingPunct="1">
              <a:spcBef>
                <a:spcPct val="0"/>
              </a:spcBef>
            </a:pPr>
            <a:endParaRPr lang="en-US" dirty="0"/>
          </a:p>
          <a:p>
            <a:pPr eaLnBrk="1" hangingPunct="1">
              <a:spcBef>
                <a:spcPct val="0"/>
              </a:spcBef>
            </a:pPr>
            <a:r>
              <a:rPr lang="en-US" dirty="0"/>
              <a:t>As a part-time educator working multiple assignments under the defined Benefit program there are some special considerations that are important to know about. My goal today is to make you aware of those considerations so that you can best prepare yourself for retirement and potentially make decisions today that will allow you to maximize your retirement benefit.</a:t>
            </a:r>
          </a:p>
          <a:p>
            <a:pPr eaLnBrk="1" hangingPunct="1">
              <a:spcBef>
                <a:spcPct val="0"/>
              </a:spcBef>
            </a:pPr>
            <a:endParaRPr lang="en-US" dirty="0"/>
          </a:p>
          <a:p>
            <a:pPr eaLnBrk="1" hangingPunct="1">
              <a:spcBef>
                <a:spcPct val="0"/>
              </a:spcBef>
            </a:pPr>
            <a:r>
              <a:rPr lang="en-US" dirty="0"/>
              <a:t>Click.</a:t>
            </a:r>
          </a:p>
          <a:p>
            <a:pPr eaLnBrk="1" hangingPunct="1">
              <a:spcBef>
                <a:spcPct val="0"/>
              </a:spcBef>
            </a:pPr>
            <a:endParaRPr lang="en-US" dirty="0"/>
          </a:p>
          <a:p>
            <a:pPr eaLnBrk="1" hangingPunct="1">
              <a:spcBef>
                <a:spcPct val="0"/>
              </a:spcBef>
            </a:pPr>
            <a:r>
              <a:rPr lang="en-US" dirty="0"/>
              <a:t>Since we are going to focusing on the special considerations associated with the defined benefit formula, we will not have time to explore the Defined Benefit Program at length. There are benefits associated with the Defined Benefit Program that we will not cover today. If you are a Defined Benefit member, I encourage you to continue to learn more about your benefits by attending additional webinars or reading our publications focused on the Defined Benefit program</a:t>
            </a:r>
          </a:p>
          <a:p>
            <a:pPr eaLnBrk="1" hangingPunct="1">
              <a:spcBef>
                <a:spcPct val="0"/>
              </a:spcBef>
            </a:pPr>
            <a:endParaRPr lang="en-US" dirty="0"/>
          </a:p>
          <a:p>
            <a:pPr eaLnBrk="1" hangingPunct="1">
              <a:spcBef>
                <a:spcPct val="0"/>
              </a:spcBef>
            </a:pPr>
            <a:r>
              <a:rPr lang="en-US" dirty="0"/>
              <a:t>Click.</a:t>
            </a:r>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16</a:t>
            </a:fld>
            <a:endParaRPr lang="en-US"/>
          </a:p>
        </p:txBody>
      </p:sp>
    </p:spTree>
    <p:extLst>
      <p:ext uri="{BB962C8B-B14F-4D97-AF65-F5344CB8AC3E}">
        <p14:creationId xmlns:p14="http://schemas.microsoft.com/office/powerpoint/2010/main" val="215379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At this point I want to take a moment to answer questions regarding the information we just covered. The information we are going to cover today will be in depth and have some sample calculations so I want to make sure we are answering any questions you may have as they arise.</a:t>
            </a:r>
          </a:p>
          <a:p>
            <a:endParaRPr lang="en-US" i="0" dirty="0"/>
          </a:p>
          <a:p>
            <a:r>
              <a:rPr lang="en-US" i="0" dirty="0"/>
              <a:t>Please submit your questions using the Q&amp;A feature in Zoom.. </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 will be pausing to answer any questions multiple times throughout today’s webinar.</a:t>
            </a:r>
          </a:p>
          <a:p>
            <a:endParaRPr lang="en-US" i="0" dirty="0"/>
          </a:p>
          <a:p>
            <a:r>
              <a:rPr lang="en-US" i="0" dirty="0"/>
              <a:t>As a reminder, we cannot answer specific account questions in this forum for your privacy and account security.</a:t>
            </a:r>
          </a:p>
          <a:p>
            <a:endParaRPr lang="en-US" i="0" dirty="0"/>
          </a:p>
          <a:p>
            <a:r>
              <a:rPr lang="en-US" b="1" i="0" dirty="0"/>
              <a:t>How do I confirm or check to see if I am working more than one assignment with my employer?</a:t>
            </a:r>
          </a:p>
          <a:p>
            <a:endParaRPr lang="en-US" dirty="0"/>
          </a:p>
          <a:p>
            <a:r>
              <a:rPr lang="en-US" dirty="0"/>
              <a:t>Click.</a:t>
            </a:r>
          </a:p>
        </p:txBody>
      </p:sp>
      <p:sp>
        <p:nvSpPr>
          <p:cNvPr id="4" name="Slide Number Placeholder 3"/>
          <p:cNvSpPr>
            <a:spLocks noGrp="1"/>
          </p:cNvSpPr>
          <p:nvPr>
            <p:ph type="sldNum" sz="quarter" idx="5"/>
          </p:nvPr>
        </p:nvSpPr>
        <p:spPr/>
        <p:txBody>
          <a:bodyPr/>
          <a:lstStyle/>
          <a:p>
            <a:fld id="{0865ED8D-6330-7A43-99F9-602A4729BB03}" type="slidenum">
              <a:rPr lang="en-US" smtClean="0"/>
              <a:t>17</a:t>
            </a:fld>
            <a:endParaRPr lang="en-US"/>
          </a:p>
        </p:txBody>
      </p:sp>
    </p:spTree>
    <p:extLst>
      <p:ext uri="{BB962C8B-B14F-4D97-AF65-F5344CB8AC3E}">
        <p14:creationId xmlns:p14="http://schemas.microsoft.com/office/powerpoint/2010/main" val="4211204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032" indent="-241032">
              <a:spcBef>
                <a:spcPct val="0"/>
              </a:spcBef>
            </a:pPr>
            <a:r>
              <a:rPr lang="en-US" altLang="en-US" b="0" u="none" dirty="0"/>
              <a:t>Let’s review the formula that the defined benefit pension is based on:</a:t>
            </a:r>
          </a:p>
          <a:p>
            <a:pPr marL="241032" indent="-241032">
              <a:spcBef>
                <a:spcPct val="0"/>
              </a:spcBef>
            </a:pPr>
            <a:endParaRPr lang="en-US" altLang="en-US" b="0" u="none" dirty="0"/>
          </a:p>
          <a:p>
            <a:pPr marL="241032" indent="-241032">
              <a:spcBef>
                <a:spcPct val="0"/>
              </a:spcBef>
            </a:pPr>
            <a:r>
              <a:rPr lang="en-US" altLang="en-US" b="0" u="none" dirty="0"/>
              <a:t>Click.</a:t>
            </a:r>
          </a:p>
          <a:p>
            <a:pPr marL="241032" indent="-241032">
              <a:spcBef>
                <a:spcPct val="0"/>
              </a:spcBef>
            </a:pPr>
            <a:endParaRPr lang="en-US" altLang="en-US" b="0" u="none" dirty="0"/>
          </a:p>
          <a:p>
            <a:pPr marL="241032" indent="-241032">
              <a:spcBef>
                <a:spcPct val="0"/>
              </a:spcBef>
            </a:pPr>
            <a:r>
              <a:rPr lang="en-US" altLang="en-US" b="0" u="none" dirty="0"/>
              <a:t>First, we have Service Credit. What is Service Credit?</a:t>
            </a:r>
          </a:p>
          <a:p>
            <a:pPr marL="241032" indent="-241032">
              <a:spcBef>
                <a:spcPct val="0"/>
              </a:spcBef>
            </a:pPr>
            <a:endParaRPr lang="en-US" altLang="en-US" b="0" u="none" dirty="0"/>
          </a:p>
          <a:p>
            <a:pPr marL="241032" indent="-241032">
              <a:spcBef>
                <a:spcPct val="0"/>
              </a:spcBef>
            </a:pPr>
            <a:r>
              <a:rPr lang="en-US" altLang="en-US" b="0" u="none" dirty="0"/>
              <a:t>Service credit is the time you work and contribute to the defined benefit. Although you might work more than the equivalent of 1 service credit in a school year, you can earn up to 1.000 service credit per school year. </a:t>
            </a:r>
          </a:p>
          <a:p>
            <a:pPr marL="241032" indent="-241032">
              <a:spcBef>
                <a:spcPct val="0"/>
              </a:spcBef>
            </a:pPr>
            <a:endParaRPr lang="en-US" altLang="en-US" b="0" i="0" dirty="0"/>
          </a:p>
          <a:p>
            <a:pPr marL="241032" indent="-241032">
              <a:spcBef>
                <a:spcPct val="0"/>
              </a:spcBef>
            </a:pPr>
            <a:r>
              <a:rPr lang="en-US" altLang="en-US" b="0" i="0" dirty="0"/>
              <a:t>Click.</a:t>
            </a:r>
          </a:p>
          <a:p>
            <a:pPr marL="241032" indent="-241032">
              <a:spcBef>
                <a:spcPct val="0"/>
              </a:spcBef>
            </a:pPr>
            <a:endParaRPr lang="en-US" altLang="en-US" b="0" i="0" dirty="0"/>
          </a:p>
          <a:p>
            <a:pPr marL="241032" indent="-241032">
              <a:spcBef>
                <a:spcPct val="0"/>
              </a:spcBef>
            </a:pPr>
            <a:r>
              <a:rPr lang="en-US" altLang="en-US" b="0" i="0" dirty="0"/>
              <a:t>We multiply service credit by age factor which is a percentage based on your age at retirement. The maximum age factor a member can receive in 2.4%. </a:t>
            </a:r>
          </a:p>
          <a:p>
            <a:pPr marL="241032" indent="-241032">
              <a:spcBef>
                <a:spcPct val="0"/>
              </a:spcBef>
            </a:pPr>
            <a:endParaRPr lang="en-US" altLang="en-US" b="0" i="0" dirty="0"/>
          </a:p>
          <a:p>
            <a:pPr marL="241032" indent="-241032">
              <a:spcBef>
                <a:spcPct val="0"/>
              </a:spcBef>
            </a:pPr>
            <a:r>
              <a:rPr lang="en-US" altLang="en-US" b="0" i="0" dirty="0"/>
              <a:t>Click.</a:t>
            </a:r>
          </a:p>
          <a:p>
            <a:pPr marL="241032" indent="-241032">
              <a:spcBef>
                <a:spcPct val="0"/>
              </a:spcBef>
            </a:pPr>
            <a:endParaRPr lang="en-US" altLang="en-US" b="0" i="0" dirty="0"/>
          </a:p>
          <a:p>
            <a:pPr marL="241032" indent="-241032">
              <a:spcBef>
                <a:spcPct val="0"/>
              </a:spcBef>
            </a:pPr>
            <a:r>
              <a:rPr lang="en-US" altLang="en-US" b="0" i="0" dirty="0"/>
              <a:t>And last, we multiply service credit and age factor by final compensation. Final compensation is your highest average annual compensation earnable for 36 consecutive months.</a:t>
            </a:r>
          </a:p>
          <a:p>
            <a:pPr marL="241032" indent="-241032">
              <a:spcBef>
                <a:spcPct val="0"/>
              </a:spcBef>
            </a:pPr>
            <a:endParaRPr lang="en-US" altLang="en-US" b="0" i="0" dirty="0"/>
          </a:p>
          <a:p>
            <a:pPr marL="241032" indent="-241032">
              <a:spcBef>
                <a:spcPct val="0"/>
              </a:spcBef>
            </a:pPr>
            <a:r>
              <a:rPr lang="en-US" altLang="en-US" b="0" i="0" dirty="0"/>
              <a:t>Click.</a:t>
            </a:r>
          </a:p>
          <a:p>
            <a:pPr marL="241032" indent="-241032">
              <a:spcBef>
                <a:spcPct val="0"/>
              </a:spcBef>
            </a:pPr>
            <a:endParaRPr lang="en-US" altLang="en-US" b="0" i="0" dirty="0"/>
          </a:p>
          <a:p>
            <a:pPr marL="241032" indent="-241032">
              <a:spcBef>
                <a:spcPct val="0"/>
              </a:spcBef>
            </a:pPr>
            <a:r>
              <a:rPr lang="en-US" altLang="en-US" b="0" i="0" dirty="0"/>
              <a:t>These three components multiplied together produce the monthly member-only benefit.</a:t>
            </a:r>
          </a:p>
          <a:p>
            <a:pPr marL="241032" indent="-241032">
              <a:spcBef>
                <a:spcPct val="0"/>
              </a:spcBef>
            </a:pPr>
            <a:endParaRPr lang="en-US" altLang="en-US" b="0" i="0" dirty="0"/>
          </a:p>
          <a:p>
            <a:pPr marL="241032" indent="-241032">
              <a:spcBef>
                <a:spcPct val="0"/>
              </a:spcBef>
            </a:pPr>
            <a:r>
              <a:rPr lang="en-US" altLang="en-US" b="0" i="0" dirty="0"/>
              <a:t>As a part-time educator you should give additional consideration to 2 components of the formula. </a:t>
            </a:r>
          </a:p>
          <a:p>
            <a:pPr marL="241032" indent="-241032">
              <a:spcBef>
                <a:spcPct val="0"/>
              </a:spcBef>
            </a:pPr>
            <a:endParaRPr lang="en-US" altLang="en-US" b="0" i="0" dirty="0"/>
          </a:p>
          <a:p>
            <a:pPr marL="241032" indent="-241032">
              <a:spcBef>
                <a:spcPct val="0"/>
              </a:spcBef>
            </a:pPr>
            <a:r>
              <a:rPr lang="en-US" altLang="en-US" b="0" i="0"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18</a:t>
            </a:fld>
            <a:endParaRPr lang="en-US"/>
          </a:p>
        </p:txBody>
      </p:sp>
    </p:spTree>
    <p:extLst>
      <p:ext uri="{BB962C8B-B14F-4D97-AF65-F5344CB8AC3E}">
        <p14:creationId xmlns:p14="http://schemas.microsoft.com/office/powerpoint/2010/main" val="3469754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en-US" altLang="en-US" dirty="0"/>
              <a:t>Those 2 components that require special consideration when you are working in multiple assignments are:</a:t>
            </a:r>
          </a:p>
          <a:p>
            <a:pPr eaLnBrk="1" hangingPunct="1">
              <a:buFontTx/>
              <a:buNone/>
            </a:pPr>
            <a:endParaRPr lang="en-US" altLang="en-US" dirty="0"/>
          </a:p>
          <a:p>
            <a:pPr eaLnBrk="1" hangingPunct="1">
              <a:buFontTx/>
              <a:buNone/>
            </a:pPr>
            <a:r>
              <a:rPr lang="en-US" altLang="en-US" dirty="0"/>
              <a:t>Click.</a:t>
            </a:r>
          </a:p>
          <a:p>
            <a:pPr eaLnBrk="1" hangingPunct="1">
              <a:buFontTx/>
              <a:buNone/>
            </a:pPr>
            <a:endParaRPr lang="en-US" altLang="en-US" dirty="0"/>
          </a:p>
          <a:p>
            <a:pPr eaLnBrk="1" hangingPunct="1">
              <a:buFontTx/>
              <a:buNone/>
            </a:pPr>
            <a:r>
              <a:rPr lang="en-US" altLang="en-US" dirty="0"/>
              <a:t>Service Credit which </a:t>
            </a:r>
            <a:r>
              <a:rPr lang="en-US" altLang="en-US" b="0" u="none" dirty="0"/>
              <a:t>is the time you work and contribute to the defined benefit. Remember, you can earn up to 1 service credit per school year. Early on in your career working as many assignments as possible to try and earn as much service credit as possible can be  a good thing. However, as you near retirement you may want to take a different approach.</a:t>
            </a:r>
            <a:endParaRPr lang="en-US" altLang="en-US" dirty="0"/>
          </a:p>
          <a:p>
            <a:pPr eaLnBrk="1" hangingPunct="1">
              <a:buFontTx/>
              <a:buNone/>
            </a:pPr>
            <a:endParaRPr lang="en-US" altLang="en-US" dirty="0"/>
          </a:p>
          <a:p>
            <a:pPr eaLnBrk="1" hangingPunct="1">
              <a:buFontTx/>
              <a:buNone/>
            </a:pPr>
            <a:r>
              <a:rPr lang="en-US" altLang="en-US" dirty="0"/>
              <a:t>Click.</a:t>
            </a:r>
          </a:p>
          <a:p>
            <a:pPr eaLnBrk="1" hangingPunct="1">
              <a:buFontTx/>
              <a:buNone/>
            </a:pPr>
            <a:endParaRPr lang="en-US" altLang="en-US" dirty="0"/>
          </a:p>
          <a:p>
            <a:pPr eaLnBrk="1" hangingPunct="1">
              <a:buFontTx/>
              <a:buNone/>
            </a:pPr>
            <a:r>
              <a:rPr lang="en-US" altLang="en-US" dirty="0"/>
              <a:t>The other component is Final Compensation </a:t>
            </a:r>
            <a:r>
              <a:rPr lang="en-US" altLang="en-US" b="0" i="0" dirty="0"/>
              <a:t>which is your highest average annual compensation earnable for 36 consecutive months</a:t>
            </a:r>
            <a:r>
              <a:rPr lang="en-US" altLang="en-US" dirty="0"/>
              <a:t>. When calculating your compensation earnable CalSTRS will use the amount you would earn if you were working full time under each assignment. You will get to see how this works later in today’s presentation. </a:t>
            </a:r>
          </a:p>
          <a:p>
            <a:pPr eaLnBrk="1" hangingPunct="1">
              <a:buFontTx/>
              <a:buNone/>
            </a:pPr>
            <a:endParaRPr lang="en-US" altLang="en-US" dirty="0"/>
          </a:p>
          <a:p>
            <a:pPr eaLnBrk="1" hangingPunct="1">
              <a:buFontTx/>
              <a:buNone/>
            </a:pPr>
            <a:r>
              <a:rPr lang="en-US" altLang="en-US" dirty="0"/>
              <a:t>In the next few slides, we will take a look at how each of these components are affected by working multiple assignments but first this is a good time to define a couple more terms.</a:t>
            </a:r>
          </a:p>
          <a:p>
            <a:pPr eaLnBrk="1" hangingPunct="1">
              <a:buFontTx/>
              <a:buNone/>
            </a:pPr>
            <a:endParaRPr lang="en-US" altLang="en-US" dirty="0"/>
          </a:p>
          <a:p>
            <a:pPr eaLnBrk="1" hangingPunct="1">
              <a:buFontTx/>
              <a:buNone/>
            </a:pPr>
            <a:r>
              <a:rPr lang="en-US" altLang="en-US" dirty="0"/>
              <a:t>Click</a:t>
            </a:r>
          </a:p>
          <a:p>
            <a:pPr eaLnBrk="1" hangingPunct="1">
              <a:buFontTx/>
              <a:buNone/>
            </a:pPr>
            <a:endParaRPr lang="en-US" altLang="en-US" dirty="0"/>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solidFill>
                <a:srgbClr val="447CC0"/>
              </a:solidFill>
              <a:latin typeface="Arial" panose="020B0604020202020204" pitchFamily="34" charset="0"/>
              <a:ea typeface="ＭＳ Ｐゴシック"/>
              <a:cs typeface="Arial" panose="020B0604020202020204" pitchFamily="34" charset="0"/>
            </a:endParaRPr>
          </a:p>
          <a:p>
            <a:pPr defTabSz="931774">
              <a:defRPr/>
            </a:pPr>
            <a:endParaRPr lang="en-US" altLang="en-US" dirty="0"/>
          </a:p>
          <a:p>
            <a:pPr marL="465887" lvl="1" defTabSz="931774">
              <a:defRPr/>
            </a:pPr>
            <a:r>
              <a:rPr lang="en-US" dirty="0">
                <a:solidFill>
                  <a:srgbClr val="447CC0"/>
                </a:solidFill>
                <a:latin typeface="Arial" panose="020B0604020202020204" pitchFamily="34" charset="0"/>
                <a:ea typeface="ＭＳ Ｐゴシック"/>
                <a:cs typeface="Arial" panose="020B0604020202020204" pitchFamily="34" charset="0"/>
              </a:rPr>
              <a:t>typically 4% determined by your local bargaining agreement</a:t>
            </a:r>
          </a:p>
          <a:p>
            <a:pPr lvl="1" eaLnBrk="1" hangingPunct="1"/>
            <a:endParaRPr lang="en-US" altLang="en-US" dirty="0"/>
          </a:p>
          <a:p>
            <a:pPr lvl="1" eaLnBrk="1" hangingPunct="1"/>
            <a:endParaRPr lang="en-US" altLang="en-US" dirty="0"/>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19</a:t>
            </a:fld>
            <a:endParaRPr lang="en-US"/>
          </a:p>
        </p:txBody>
      </p:sp>
    </p:spTree>
    <p:extLst>
      <p:ext uri="{BB962C8B-B14F-4D97-AF65-F5344CB8AC3E}">
        <p14:creationId xmlns:p14="http://schemas.microsoft.com/office/powerpoint/2010/main" val="3221344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prstClr val="black"/>
                </a:solidFill>
              </a:rPr>
              <a:t>I just mentioned that quite a few tools that are going to be available to help us go through today’s presentation. I am going to go over them now giving you the opportunity to download them before we jump into the actual content of today’s presentation.</a:t>
            </a:r>
          </a:p>
          <a:p>
            <a:pPr defTabSz="931774">
              <a:defRPr/>
            </a:pPr>
            <a:endParaRPr lang="en-US" dirty="0">
              <a:solidFill>
                <a:prstClr val="black"/>
              </a:solidFill>
            </a:endParaRPr>
          </a:p>
          <a:p>
            <a:pPr defTabSz="931774">
              <a:defRPr/>
            </a:pPr>
            <a:r>
              <a:rPr lang="en-US" dirty="0">
                <a:solidFill>
                  <a:prstClr val="black"/>
                </a:solidFill>
              </a:rPr>
              <a:t>Click.</a:t>
            </a:r>
          </a:p>
          <a:p>
            <a:pPr defTabSz="931774">
              <a:defRPr/>
            </a:pPr>
            <a:endParaRPr lang="en-US" dirty="0">
              <a:solidFill>
                <a:prstClr val="black"/>
              </a:solidFill>
            </a:endParaRPr>
          </a:p>
          <a:p>
            <a:pPr defTabSz="931774">
              <a:defRPr/>
            </a:pPr>
            <a:r>
              <a:rPr lang="en-US" dirty="0">
                <a:solidFill>
                  <a:prstClr val="black"/>
                </a:solidFill>
              </a:rPr>
              <a:t>You can download and print the slides. </a:t>
            </a:r>
          </a:p>
          <a:p>
            <a:pPr defTabSz="931774">
              <a:defRPr/>
            </a:pPr>
            <a:endParaRPr lang="en-US" dirty="0">
              <a:solidFill>
                <a:prstClr val="black"/>
              </a:solidFill>
            </a:endParaRPr>
          </a:p>
          <a:p>
            <a:pPr defTabSz="931774">
              <a:defRPr/>
            </a:pPr>
            <a:r>
              <a:rPr lang="en-US" dirty="0">
                <a:solidFill>
                  <a:prstClr val="black"/>
                </a:solidFill>
              </a:rPr>
              <a:t>Click.</a:t>
            </a:r>
          </a:p>
          <a:p>
            <a:pPr defTabSz="931774">
              <a:defRPr/>
            </a:pPr>
            <a:endParaRPr lang="en-US" dirty="0">
              <a:solidFill>
                <a:prstClr val="black"/>
              </a:solidFill>
            </a:endParaRPr>
          </a:p>
          <a:p>
            <a:pPr defTabSz="931774">
              <a:defRPr/>
            </a:pPr>
            <a:r>
              <a:rPr lang="en-US" dirty="0">
                <a:solidFill>
                  <a:prstClr val="black"/>
                </a:solidFill>
              </a:rPr>
              <a:t>There is also a glossary of words that we have provided. When talking about working part-time and the CalSTRS retirement formula there are several terms used and we thought it would be helpful if you understood the CalSTRS lingo.</a:t>
            </a:r>
          </a:p>
          <a:p>
            <a:pPr defTabSz="931774">
              <a:defRPr/>
            </a:pPr>
            <a:endParaRPr lang="en-US" dirty="0">
              <a:solidFill>
                <a:prstClr val="black"/>
              </a:solidFill>
            </a:endParaRPr>
          </a:p>
          <a:p>
            <a:pPr defTabSz="931774">
              <a:defRPr/>
            </a:pPr>
            <a:r>
              <a:rPr lang="en-US" dirty="0">
                <a:solidFill>
                  <a:prstClr val="black"/>
                </a:solidFill>
              </a:rPr>
              <a:t>Click.</a:t>
            </a:r>
          </a:p>
          <a:p>
            <a:pPr defTabSz="931774">
              <a:defRPr/>
            </a:pPr>
            <a:endParaRPr lang="en-US" dirty="0">
              <a:solidFill>
                <a:prstClr val="black"/>
              </a:solidFill>
            </a:endParaRPr>
          </a:p>
          <a:p>
            <a:pPr defTabSz="931774">
              <a:defRPr/>
            </a:pPr>
            <a:r>
              <a:rPr lang="en-US" dirty="0">
                <a:solidFill>
                  <a:prstClr val="black"/>
                </a:solidFill>
              </a:rPr>
              <a:t>There is a worksheet for our Sample member. In this worksheet we have pre-filled all the calculations that you will see for today’s example. We are hoping that this pre-filled worksheet will help you follow along with our sample calculations. We have also provided the same worksheet that is not pre-filled so if you want to print and work through your own numbers you can absolutely do so.</a:t>
            </a:r>
          </a:p>
          <a:p>
            <a:pPr defTabSz="931774">
              <a:defRPr/>
            </a:pPr>
            <a:endParaRPr lang="en-US" dirty="0">
              <a:solidFill>
                <a:prstClr val="black"/>
              </a:solidFill>
            </a:endParaRPr>
          </a:p>
          <a:p>
            <a:pPr defTabSz="931774">
              <a:defRPr/>
            </a:pPr>
            <a:r>
              <a:rPr lang="en-US" dirty="0">
                <a:solidFill>
                  <a:prstClr val="black"/>
                </a:solidFill>
              </a:rPr>
              <a:t>Click.</a:t>
            </a:r>
          </a:p>
          <a:p>
            <a:pPr defTabSz="931774">
              <a:defRPr/>
            </a:pPr>
            <a:endParaRPr lang="en-US" dirty="0">
              <a:solidFill>
                <a:prstClr val="black"/>
              </a:solidFill>
            </a:endParaRPr>
          </a:p>
          <a:p>
            <a:pPr defTabSz="931774">
              <a:defRPr/>
            </a:pPr>
            <a:r>
              <a:rPr lang="en-US" dirty="0">
                <a:solidFill>
                  <a:prstClr val="black"/>
                </a:solidFill>
              </a:rPr>
              <a:t>There is the Considerations for Part-time Educators factsheet. This factsheet does a good job of summarizing the topics we are going to review today; it also provides an additional sample calculation of how the Defined benefit formula is applied for those members working part-time.</a:t>
            </a:r>
          </a:p>
          <a:p>
            <a:pPr defTabSz="931774">
              <a:defRPr/>
            </a:pPr>
            <a:endParaRPr lang="en-US" dirty="0">
              <a:solidFill>
                <a:prstClr val="black"/>
              </a:solidFill>
            </a:endParaRPr>
          </a:p>
          <a:p>
            <a:pPr defTabSz="931774">
              <a:defRPr/>
            </a:pPr>
            <a:r>
              <a:rPr lang="en-US" dirty="0">
                <a:solidFill>
                  <a:prstClr val="black"/>
                </a:solidFill>
              </a:rPr>
              <a:t>Last, we have provided The benefit of a lifetime factsheet that provides a complete age factor table. I will refer to this table briefly later in today’s presentation</a:t>
            </a:r>
          </a:p>
          <a:p>
            <a:pPr defTabSz="931774">
              <a:defRPr/>
            </a:pPr>
            <a:endParaRPr lang="en-US" dirty="0">
              <a:solidFill>
                <a:prstClr val="black"/>
              </a:solidFill>
            </a:endParaRPr>
          </a:p>
          <a:p>
            <a:pPr defTabSz="931774">
              <a:defRPr/>
            </a:pPr>
            <a:r>
              <a:rPr lang="en-US" dirty="0">
                <a:solidFill>
                  <a:prstClr val="black"/>
                </a:solidFill>
              </a:rPr>
              <a:t>Remember, you can download all of these at CalSTRS.com/webinars where you signed up for today’s webinar.</a:t>
            </a:r>
          </a:p>
          <a:p>
            <a:pPr defTabSz="931774">
              <a:defRPr/>
            </a:pPr>
            <a:endParaRPr lang="en-US" dirty="0">
              <a:solidFill>
                <a:prstClr val="black"/>
              </a:solidFill>
            </a:endParaRPr>
          </a:p>
          <a:p>
            <a:pPr defTabSz="931774">
              <a:defRPr/>
            </a:pPr>
            <a:r>
              <a:rPr lang="en-US" dirty="0">
                <a:solidFill>
                  <a:prstClr val="black"/>
                </a:solidFill>
              </a:rPr>
              <a:t>Click.</a:t>
            </a:r>
          </a:p>
          <a:p>
            <a:pPr defTabSz="931774">
              <a:defRPr/>
            </a:pPr>
            <a:endParaRPr lang="en-US" dirty="0">
              <a:solidFill>
                <a:prstClr val="black"/>
              </a:solidFill>
            </a:endParaRPr>
          </a:p>
          <a:p>
            <a:pPr defTabSz="931774">
              <a:defRPr/>
            </a:pPr>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a:t>
            </a:fld>
            <a:endParaRPr lang="en-US"/>
          </a:p>
        </p:txBody>
      </p:sp>
    </p:spTree>
    <p:extLst>
      <p:ext uri="{BB962C8B-B14F-4D97-AF65-F5344CB8AC3E}">
        <p14:creationId xmlns:p14="http://schemas.microsoft.com/office/powerpoint/2010/main" val="1635308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47CC0"/>
                </a:solidFill>
                <a:latin typeface="Arial" panose="020B0604020202020204" pitchFamily="34" charset="0"/>
                <a:ea typeface="ＭＳ Ｐゴシック"/>
                <a:cs typeface="Arial" panose="020B0604020202020204" pitchFamily="34" charset="0"/>
              </a:rPr>
              <a:t>The first term that you should have heard me say in the last few slides is annual compensation earnable. Annual compensation earnable  is the weighted average of the amount you would have earned had you worked full-time in each of your assignments.</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Click.</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Next is Full-time equivalent or FTE. A Full-time equivalent is the number of hours required to complete a full-time contract in a given assignment.</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Click.</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And the last term for this segment is annualized pay rate.  Annualized pay rate is the amount of annual compensation you could earn if you worked a full-time contract in a given assignment.</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Remember, you an find all these terms on the glossary that was provided.</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click</a:t>
            </a:r>
            <a:endParaRPr lang="en-US" dirty="0"/>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20</a:t>
            </a:fld>
            <a:endParaRPr lang="en-US"/>
          </a:p>
        </p:txBody>
      </p:sp>
    </p:spTree>
    <p:extLst>
      <p:ext uri="{BB962C8B-B14F-4D97-AF65-F5344CB8AC3E}">
        <p14:creationId xmlns:p14="http://schemas.microsoft.com/office/powerpoint/2010/main" val="1288060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previously mentioned that </a:t>
            </a:r>
            <a:r>
              <a:rPr lang="en-US" sz="1200" kern="1200" dirty="0" err="1">
                <a:solidFill>
                  <a:schemeClr val="tx1"/>
                </a:solidFill>
                <a:effectLst/>
                <a:latin typeface="+mn-lt"/>
                <a:ea typeface="+mn-ea"/>
                <a:cs typeface="+mn-cs"/>
              </a:rPr>
              <a:t>myCalSTRS</a:t>
            </a:r>
            <a:r>
              <a:rPr lang="en-US" sz="1200" kern="1200" dirty="0">
                <a:solidFill>
                  <a:schemeClr val="tx1"/>
                </a:solidFill>
                <a:effectLst/>
                <a:latin typeface="+mn-lt"/>
                <a:ea typeface="+mn-ea"/>
                <a:cs typeface="+mn-cs"/>
              </a:rPr>
              <a:t> is a good resource to determine what CalSTRS program you are paying into. </a:t>
            </a:r>
            <a:r>
              <a:rPr lang="en-US" sz="1200" kern="1200" dirty="0" err="1">
                <a:solidFill>
                  <a:schemeClr val="tx1"/>
                </a:solidFill>
                <a:effectLst/>
                <a:latin typeface="+mn-lt"/>
                <a:ea typeface="+mn-ea"/>
                <a:cs typeface="+mn-cs"/>
              </a:rPr>
              <a:t>MyCalSTRS</a:t>
            </a:r>
            <a:r>
              <a:rPr lang="en-US" sz="1200" kern="1200" dirty="0">
                <a:solidFill>
                  <a:schemeClr val="tx1"/>
                </a:solidFill>
                <a:effectLst/>
                <a:latin typeface="+mn-lt"/>
                <a:ea typeface="+mn-ea"/>
                <a:cs typeface="+mn-cs"/>
              </a:rPr>
              <a:t> is also a really good resource to identify detailed information that is reported to CalSTRS by your employers. We use this information to calculate your defined benefit pension. I am going to take the next few moments to show you where to access this information.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you have logged into </a:t>
            </a:r>
            <a:r>
              <a:rPr lang="en-US" sz="1200" kern="1200" dirty="0" err="1">
                <a:solidFill>
                  <a:schemeClr val="tx1"/>
                </a:solidFill>
                <a:effectLst/>
                <a:latin typeface="+mn-lt"/>
                <a:ea typeface="+mn-ea"/>
                <a:cs typeface="+mn-cs"/>
              </a:rPr>
              <a:t>myCalSTRs</a:t>
            </a:r>
            <a:r>
              <a:rPr lang="en-US" sz="1200" kern="1200" dirty="0">
                <a:solidFill>
                  <a:schemeClr val="tx1"/>
                </a:solidFill>
                <a:effectLst/>
                <a:latin typeface="+mn-lt"/>
                <a:ea typeface="+mn-ea"/>
                <a:cs typeface="+mn-cs"/>
              </a:rPr>
              <a:t> you will see a landing page that looks like what you see here on the page. Please note that your landing page might look a little different as everyone’s landing page is customized based on where they are in their career.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the lading page you are going to click on the link </a:t>
            </a:r>
            <a:r>
              <a:rPr lang="en-US" sz="1200" kern="1200" dirty="0" err="1">
                <a:solidFill>
                  <a:schemeClr val="tx1"/>
                </a:solidFill>
                <a:effectLst/>
                <a:latin typeface="+mn-lt"/>
                <a:ea typeface="+mn-ea"/>
                <a:cs typeface="+mn-cs"/>
              </a:rPr>
              <a:t>labled</a:t>
            </a:r>
            <a:r>
              <a:rPr lang="en-US" sz="1200" kern="1200" dirty="0">
                <a:solidFill>
                  <a:schemeClr val="tx1"/>
                </a:solidFill>
                <a:effectLst/>
                <a:latin typeface="+mn-lt"/>
                <a:ea typeface="+mn-ea"/>
                <a:cs typeface="+mn-cs"/>
              </a:rPr>
              <a:t> “View Your Retirement Progress Reports”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21</a:t>
            </a:fld>
            <a:endParaRPr lang="en-US"/>
          </a:p>
        </p:txBody>
      </p:sp>
    </p:spTree>
    <p:extLst>
      <p:ext uri="{BB962C8B-B14F-4D97-AF65-F5344CB8AC3E}">
        <p14:creationId xmlns:p14="http://schemas.microsoft.com/office/powerpoint/2010/main" val="2388147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you select the retirement progress report option this screen will open up. About halfway down you will see a beige bar that reads retirement progress report. You will see your reports listed here by year and account type.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sample shows 2 account types because our sample member Daisy has money in both programs. If you only participate in one program, then you will only see that account listed here. When you see Active Member, Account know that it refers to the Defined Benefit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Defined Benefit members can access their employer reporting by selecting Employer Details on the far right of the screen. This link can be very helpful for part-time educators to review, especially if you are working for multiple employers because you will be able to see what each employer reported to CalSTRS for each school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22</a:t>
            </a:fld>
            <a:endParaRPr lang="en-US"/>
          </a:p>
        </p:txBody>
      </p:sp>
    </p:spTree>
    <p:extLst>
      <p:ext uri="{BB962C8B-B14F-4D97-AF65-F5344CB8AC3E}">
        <p14:creationId xmlns:p14="http://schemas.microsoft.com/office/powerpoint/2010/main" val="1365491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select the employer, details screen you will see exactly what each employer is reporting. I am going to quickly review just a couple of these headings here.</a:t>
            </a:r>
          </a:p>
          <a:p>
            <a:endParaRPr lang="en-US" dirty="0"/>
          </a:p>
          <a:p>
            <a:r>
              <a:rPr lang="en-US" dirty="0"/>
              <a:t>Click.</a:t>
            </a:r>
          </a:p>
          <a:p>
            <a:endParaRPr lang="en-US" dirty="0"/>
          </a:p>
          <a:p>
            <a:r>
              <a:rPr lang="en-US" dirty="0"/>
              <a:t>First you will notice Employer.  In this example you can see that this member has 3 employers.</a:t>
            </a:r>
          </a:p>
          <a:p>
            <a:endParaRPr lang="en-US" dirty="0"/>
          </a:p>
          <a:p>
            <a:r>
              <a:rPr lang="en-US" dirty="0"/>
              <a:t>Click.</a:t>
            </a:r>
          </a:p>
          <a:p>
            <a:endParaRPr lang="en-US" dirty="0"/>
          </a:p>
          <a:p>
            <a:r>
              <a:rPr lang="en-US" dirty="0"/>
              <a:t>Next to employer you can see Earnings.</a:t>
            </a:r>
          </a:p>
          <a:p>
            <a:endParaRPr lang="en-US" dirty="0"/>
          </a:p>
          <a:p>
            <a:r>
              <a:rPr lang="en-US" dirty="0"/>
              <a:t>This is the actual earnings you were paid for the hours you worked.</a:t>
            </a:r>
          </a:p>
          <a:p>
            <a:endParaRPr lang="en-US" dirty="0"/>
          </a:p>
          <a:p>
            <a:r>
              <a:rPr lang="en-US" dirty="0"/>
              <a:t>Click.</a:t>
            </a:r>
          </a:p>
          <a:p>
            <a:endParaRPr lang="en-US" dirty="0"/>
          </a:p>
          <a:p>
            <a:r>
              <a:rPr lang="en-US" dirty="0"/>
              <a:t>Next to earnings you will notice base hours.</a:t>
            </a:r>
          </a:p>
          <a:p>
            <a:endParaRPr lang="en-US" dirty="0"/>
          </a:p>
          <a:p>
            <a:r>
              <a:rPr lang="en-US" dirty="0"/>
              <a:t>Base hours are referring to Full-time equivalent. Remember, the full-time equivalent is the time you would be required to work if employed full-time in this assignment.</a:t>
            </a:r>
          </a:p>
          <a:p>
            <a:endParaRPr lang="en-US" dirty="0"/>
          </a:p>
          <a:p>
            <a:r>
              <a:rPr lang="en-US" dirty="0"/>
              <a:t>Click.</a:t>
            </a:r>
          </a:p>
          <a:p>
            <a:endParaRPr lang="en-US" dirty="0"/>
          </a:p>
          <a:p>
            <a:r>
              <a:rPr lang="en-US" dirty="0"/>
              <a:t>And the last heading I want to point out is </a:t>
            </a:r>
            <a:r>
              <a:rPr lang="en-US" dirty="0" err="1"/>
              <a:t>Earnables</a:t>
            </a:r>
            <a:r>
              <a:rPr lang="en-US" dirty="0"/>
              <a:t>.</a:t>
            </a:r>
          </a:p>
          <a:p>
            <a:endParaRPr lang="en-US" dirty="0"/>
          </a:p>
          <a:p>
            <a:r>
              <a:rPr lang="en-US" dirty="0" err="1"/>
              <a:t>Earnables</a:t>
            </a:r>
            <a:r>
              <a:rPr lang="en-US" dirty="0"/>
              <a:t> are referring to Annual compensation earnable which is what you would have been paid if you worked full-time in a given assignment</a:t>
            </a:r>
          </a:p>
          <a:p>
            <a:endParaRPr lang="en-US" dirty="0"/>
          </a:p>
          <a:p>
            <a:r>
              <a:rPr lang="en-US" dirty="0"/>
              <a:t>Click.</a:t>
            </a:r>
          </a:p>
          <a:p>
            <a:endParaRPr lang="en-US" dirty="0"/>
          </a:p>
          <a:p>
            <a:r>
              <a:rPr lang="en-US" dirty="0"/>
              <a:t>It is important to review this information every year while you are actively employed and discuss any discrepancies you find with your employer so that they may be corrected.</a:t>
            </a:r>
          </a:p>
          <a:p>
            <a:endParaRPr lang="en-US" dirty="0"/>
          </a:p>
          <a:p>
            <a:r>
              <a:rPr lang="en-US" dirty="0"/>
              <a:t>Now let's go ahead and take the time to discuss in detail the 2 components of the formula that require special considerations. </a:t>
            </a:r>
          </a:p>
          <a:p>
            <a:endParaRPr lang="en-US" dirty="0"/>
          </a:p>
          <a:p>
            <a:r>
              <a:rPr lang="en-US" dirty="0"/>
              <a:t>Click. </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23</a:t>
            </a:fld>
            <a:endParaRPr lang="en-US"/>
          </a:p>
        </p:txBody>
      </p:sp>
    </p:spTree>
    <p:extLst>
      <p:ext uri="{BB962C8B-B14F-4D97-AF65-F5344CB8AC3E}">
        <p14:creationId xmlns:p14="http://schemas.microsoft.com/office/powerpoint/2010/main" val="1573065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0" i="0" dirty="0"/>
              <a:t>Let’s start with Service Credit. It is important to understand how service credit is calculated. </a:t>
            </a:r>
          </a:p>
          <a:p>
            <a:pPr eaLnBrk="1" hangingPunct="1">
              <a:spcBef>
                <a:spcPct val="0"/>
              </a:spcBef>
            </a:pPr>
            <a:endParaRPr lang="en-US" altLang="en-US" b="0" i="0" dirty="0"/>
          </a:p>
          <a:p>
            <a:pPr eaLnBrk="1" hangingPunct="1">
              <a:spcBef>
                <a:spcPct val="0"/>
              </a:spcBef>
            </a:pPr>
            <a:r>
              <a:rPr lang="en-US" altLang="en-US" b="0" i="0" dirty="0"/>
              <a:t>We divide earnings, what you were actually paid by your annualized pay rate, which is what you would have earned had you worked a full-time load in that assignment.</a:t>
            </a:r>
          </a:p>
          <a:p>
            <a:pPr eaLnBrk="1" hangingPunct="1">
              <a:spcBef>
                <a:spcPct val="0"/>
              </a:spcBef>
            </a:pPr>
            <a:endParaRPr lang="en-US" b="0" i="0" dirty="0"/>
          </a:p>
          <a:p>
            <a:pPr eaLnBrk="1" hangingPunct="1">
              <a:spcBef>
                <a:spcPct val="0"/>
              </a:spcBef>
            </a:pPr>
            <a:r>
              <a:rPr lang="en-US" b="0" i="0" dirty="0"/>
              <a:t>Once you divide your earnings by your annualized pay rate you get the service credit earned in that assignment. If you are working multiple assignments, you would calculate the service credit you earn from each and add them together to get your total service credit for the school year. Remember you can only earn up to 1 service credit in a school year.</a:t>
            </a:r>
          </a:p>
          <a:p>
            <a:pPr eaLnBrk="1" hangingPunct="1">
              <a:spcBef>
                <a:spcPct val="0"/>
              </a:spcBef>
            </a:pPr>
            <a:endParaRPr lang="en-US" b="0" i="0" dirty="0"/>
          </a:p>
          <a:p>
            <a:pPr eaLnBrk="1" hangingPunct="1">
              <a:spcBef>
                <a:spcPct val="0"/>
              </a:spcBef>
            </a:pPr>
            <a:r>
              <a:rPr lang="en-US" b="0" i="0" dirty="0"/>
              <a:t>Click.</a:t>
            </a:r>
            <a:endParaRPr lang="en-US" dirty="0"/>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24</a:t>
            </a:fld>
            <a:endParaRPr lang="en-US"/>
          </a:p>
        </p:txBody>
      </p:sp>
    </p:spTree>
    <p:extLst>
      <p:ext uri="{BB962C8B-B14F-4D97-AF65-F5344CB8AC3E}">
        <p14:creationId xmlns:p14="http://schemas.microsoft.com/office/powerpoint/2010/main" val="2731852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back and take a look at Daisy. </a:t>
            </a:r>
          </a:p>
          <a:p>
            <a:endParaRPr lang="en-US" dirty="0"/>
          </a:p>
          <a:p>
            <a:r>
              <a:rPr lang="en-US" dirty="0"/>
              <a:t>This is a good time to pull out your sample worksheet. The first page is dedicated to the employer details section. In the first box we have named her first employer Sparkle Community College and first assignment, Assignment A. You will also see her hourly pay rate, the hours Daisy works, and her full-time equivalent. Along with all the math we will be doing in the next few slides. As you follow along, you’ll see we talk about all three assignments you see there on page 1.</a:t>
            </a:r>
          </a:p>
          <a:p>
            <a:endParaRPr lang="en-US" dirty="0"/>
          </a:p>
          <a:p>
            <a:r>
              <a:rPr lang="en-US" dirty="0"/>
              <a:t>Daisy works in 3 assignments that pay into the Defined Benefit Program.</a:t>
            </a:r>
          </a:p>
          <a:p>
            <a:endParaRPr lang="en-US" dirty="0"/>
          </a:p>
          <a:p>
            <a:r>
              <a:rPr lang="en-US" dirty="0"/>
              <a:t>For the sake of this example, we are going to take an in-depth look at how service credit is calculated for one assignment which we’ve called Assignment A. Then we will also quickly calculate the service credit she will earn in her other 2 assignments which we will call Assignments B and C.</a:t>
            </a:r>
          </a:p>
          <a:p>
            <a:endParaRPr lang="en-US" dirty="0"/>
          </a:p>
          <a:p>
            <a:r>
              <a:rPr lang="en-US" dirty="0"/>
              <a:t>Assignment A pays $55/ hour and Daisy works 525 hours.</a:t>
            </a:r>
          </a:p>
          <a:p>
            <a:endParaRPr lang="en-US" dirty="0"/>
          </a:p>
          <a:p>
            <a:r>
              <a:rPr lang="en-US" dirty="0"/>
              <a:t>If Daisy were to work full time in this assignment, she would be working 875 hours. Remember this  is called the Full-time equivalent.</a:t>
            </a:r>
          </a:p>
          <a:p>
            <a:endParaRPr lang="en-US" dirty="0"/>
          </a:p>
          <a:p>
            <a:r>
              <a:rPr lang="en-US" dirty="0"/>
              <a:t>With this information we will be able to determine how much service credit Daisy will earn from this assignment.</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25</a:t>
            </a:fld>
            <a:endParaRPr lang="en-US"/>
          </a:p>
        </p:txBody>
      </p:sp>
    </p:spTree>
    <p:extLst>
      <p:ext uri="{BB962C8B-B14F-4D97-AF65-F5344CB8AC3E}">
        <p14:creationId xmlns:p14="http://schemas.microsoft.com/office/powerpoint/2010/main" val="4108658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First, we determine Daisy’s earnings. </a:t>
            </a:r>
          </a:p>
          <a:p>
            <a:pPr eaLnBrk="1" hangingPunct="1">
              <a:spcBef>
                <a:spcPct val="0"/>
              </a:spcBef>
            </a:pPr>
            <a:endParaRPr lang="en-US" dirty="0"/>
          </a:p>
          <a:p>
            <a:pPr eaLnBrk="1" hangingPunct="1">
              <a:spcBef>
                <a:spcPct val="0"/>
              </a:spcBef>
            </a:pPr>
            <a:r>
              <a:rPr lang="en-US" dirty="0"/>
              <a:t>You can follow along here on the screen or on the sample worksheet.</a:t>
            </a:r>
          </a:p>
          <a:p>
            <a:pPr eaLnBrk="1" hangingPunct="1">
              <a:spcBef>
                <a:spcPct val="0"/>
              </a:spcBef>
            </a:pPr>
            <a:endParaRPr lang="en-US" dirty="0"/>
          </a:p>
          <a:p>
            <a:pPr eaLnBrk="1" hangingPunct="1">
              <a:spcBef>
                <a:spcPct val="0"/>
              </a:spcBef>
            </a:pPr>
            <a:r>
              <a:rPr lang="en-US" dirty="0"/>
              <a:t>This assignment pays $55/ hour, and we multiply that by the 525 hours that Daisy works to get $28,875. This is what she was actually paid.</a:t>
            </a:r>
          </a:p>
          <a:p>
            <a:pPr eaLnBrk="1" hangingPunct="1">
              <a:spcBef>
                <a:spcPct val="0"/>
              </a:spcBef>
            </a:pPr>
            <a:endParaRPr lang="en-US" dirty="0"/>
          </a:p>
          <a:p>
            <a:pPr eaLnBrk="1" hangingPunct="1">
              <a:spcBef>
                <a:spcPct val="0"/>
              </a:spcBef>
            </a:pPr>
            <a:r>
              <a:rPr lang="en-US" dirty="0"/>
              <a:t>click</a:t>
            </a:r>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26</a:t>
            </a:fld>
            <a:endParaRPr lang="en-US"/>
          </a:p>
        </p:txBody>
      </p:sp>
    </p:spTree>
    <p:extLst>
      <p:ext uri="{BB962C8B-B14F-4D97-AF65-F5344CB8AC3E}">
        <p14:creationId xmlns:p14="http://schemas.microsoft.com/office/powerpoint/2010/main" val="811953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Next, we want to determine her annualized pay rate. Annualized pay rate is the amount Daisy would have earned if she worked full time in this assignment.</a:t>
            </a:r>
          </a:p>
          <a:p>
            <a:pPr eaLnBrk="1" hangingPunct="1">
              <a:spcBef>
                <a:spcPct val="0"/>
              </a:spcBef>
            </a:pPr>
            <a:endParaRPr lang="en-US" dirty="0"/>
          </a:p>
          <a:p>
            <a:pPr eaLnBrk="1" hangingPunct="1">
              <a:spcBef>
                <a:spcPct val="0"/>
              </a:spcBef>
            </a:pPr>
            <a:r>
              <a:rPr lang="en-US" dirty="0"/>
              <a:t>So here we multiply the hourly pay rate of $55/ hour by this assignments Full time equivalent of 875 hours to get $48,125 which is the amount Daisy would earn if she worked a full-time load in this assignment.</a:t>
            </a:r>
          </a:p>
          <a:p>
            <a:pPr eaLnBrk="1" hangingPunct="1">
              <a:spcBef>
                <a:spcPct val="0"/>
              </a:spcBef>
            </a:pPr>
            <a:endParaRPr lang="en-US" dirty="0"/>
          </a:p>
          <a:p>
            <a:pPr eaLnBrk="1" hangingPunct="1">
              <a:spcBef>
                <a:spcPct val="0"/>
              </a:spcBef>
            </a:pPr>
            <a:r>
              <a:rPr lang="en-US" dirty="0"/>
              <a:t>Click.</a:t>
            </a:r>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27</a:t>
            </a:fld>
            <a:endParaRPr lang="en-US"/>
          </a:p>
        </p:txBody>
      </p:sp>
    </p:spTree>
    <p:extLst>
      <p:ext uri="{BB962C8B-B14F-4D97-AF65-F5344CB8AC3E}">
        <p14:creationId xmlns:p14="http://schemas.microsoft.com/office/powerpoint/2010/main" val="3185013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0" i="0" dirty="0"/>
              <a:t>As previously discussed, to determine service credit you divide What you were actually paid by what you would have earned if you worked full time.</a:t>
            </a:r>
          </a:p>
          <a:p>
            <a:pPr eaLnBrk="1" hangingPunct="1">
              <a:spcBef>
                <a:spcPct val="0"/>
              </a:spcBef>
            </a:pPr>
            <a:endParaRPr lang="en-US" b="0" i="0" dirty="0"/>
          </a:p>
          <a:p>
            <a:pPr eaLnBrk="1" hangingPunct="1">
              <a:spcBef>
                <a:spcPct val="0"/>
              </a:spcBef>
            </a:pPr>
            <a:r>
              <a:rPr lang="en-US" b="0" i="0" dirty="0"/>
              <a:t>In this example it is $28,875 divided by $48,125 to give a service credit amount of 0.600.</a:t>
            </a:r>
          </a:p>
          <a:p>
            <a:pPr eaLnBrk="1" hangingPunct="1">
              <a:spcBef>
                <a:spcPct val="0"/>
              </a:spcBef>
            </a:pPr>
            <a:endParaRPr lang="en-US" b="0" i="0" dirty="0"/>
          </a:p>
          <a:p>
            <a:pPr eaLnBrk="1" hangingPunct="1">
              <a:spcBef>
                <a:spcPct val="0"/>
              </a:spcBef>
            </a:pPr>
            <a:r>
              <a:rPr lang="en-US" b="0" i="0" dirty="0"/>
              <a:t>Again, this should all match the formulas you see for Assignment A on the worksheet.</a:t>
            </a:r>
          </a:p>
          <a:p>
            <a:pPr eaLnBrk="1" hangingPunct="1">
              <a:spcBef>
                <a:spcPct val="0"/>
              </a:spcBef>
            </a:pPr>
            <a:r>
              <a:rPr lang="en-US" b="0" i="0" dirty="0"/>
              <a:t> </a:t>
            </a:r>
          </a:p>
          <a:p>
            <a:pPr eaLnBrk="1" hangingPunct="1">
              <a:spcBef>
                <a:spcPct val="0"/>
              </a:spcBef>
            </a:pPr>
            <a:r>
              <a:rPr lang="en-US" b="0" i="0" dirty="0"/>
              <a:t>Click.</a:t>
            </a:r>
            <a:endParaRPr lang="en-US" dirty="0"/>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28</a:t>
            </a:fld>
            <a:endParaRPr lang="en-US"/>
          </a:p>
        </p:txBody>
      </p:sp>
    </p:spTree>
    <p:extLst>
      <p:ext uri="{BB962C8B-B14F-4D97-AF65-F5344CB8AC3E}">
        <p14:creationId xmlns:p14="http://schemas.microsoft.com/office/powerpoint/2010/main" val="116531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0" i="0" dirty="0"/>
              <a:t>You would need to take the same steps and do the same calculations to determine the service credit for any other assignments you may be working in a given school year.</a:t>
            </a:r>
          </a:p>
          <a:p>
            <a:pPr eaLnBrk="1" hangingPunct="1">
              <a:spcBef>
                <a:spcPct val="0"/>
              </a:spcBef>
            </a:pPr>
            <a:endParaRPr lang="en-US" altLang="en-US" b="0" i="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b="0" i="0" dirty="0"/>
              <a:t>The detailed steps for these calculations can be seen on page 1 of the worksheet.</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b="0" i="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0" i="0" dirty="0"/>
              <a:t>We determined </a:t>
            </a:r>
            <a:r>
              <a:rPr lang="en-US" b="0" i="0" dirty="0"/>
              <a:t>that Daisy is earning 0.200 service credit from assignment B and 0.150 service credit from assignment C. </a:t>
            </a:r>
          </a:p>
          <a:p>
            <a:pPr eaLnBrk="1" hangingPunct="1">
              <a:spcBef>
                <a:spcPct val="0"/>
              </a:spcBef>
            </a:pPr>
            <a:endParaRPr lang="en-US" b="0" i="0" dirty="0"/>
          </a:p>
          <a:p>
            <a:pPr eaLnBrk="1" hangingPunct="1">
              <a:spcBef>
                <a:spcPct val="0"/>
              </a:spcBef>
            </a:pPr>
            <a:r>
              <a:rPr lang="en-US" b="0" i="0" dirty="0"/>
              <a:t>Click.</a:t>
            </a:r>
            <a:endParaRPr lang="en-US" dirty="0"/>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29</a:t>
            </a:fld>
            <a:endParaRPr lang="en-US"/>
          </a:p>
        </p:txBody>
      </p:sp>
    </p:spTree>
    <p:extLst>
      <p:ext uri="{BB962C8B-B14F-4D97-AF65-F5344CB8AC3E}">
        <p14:creationId xmlns:p14="http://schemas.microsoft.com/office/powerpoint/2010/main" val="3006632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prstClr val="black"/>
                </a:solidFill>
              </a:rPr>
              <a:t> As the webinar is titled Part-time Educator Working multiple assignments, we are going to focus on the CalSTRS member that is working multiple assignments. More specifically the focus will be on those members that are paying into the defined benefit program.</a:t>
            </a:r>
          </a:p>
          <a:p>
            <a:endParaRPr lang="en-US" dirty="0">
              <a:solidFill>
                <a:prstClr val="black"/>
              </a:solidFill>
            </a:endParaRPr>
          </a:p>
          <a:p>
            <a:r>
              <a:rPr lang="en-US" dirty="0">
                <a:solidFill>
                  <a:prstClr val="black"/>
                </a:solidFill>
              </a:rPr>
              <a:t>The objectives of today’s presentation are:</a:t>
            </a:r>
          </a:p>
          <a:p>
            <a:pPr defTabSz="931774">
              <a:defRPr/>
            </a:pPr>
            <a:endParaRPr lang="en-US" dirty="0">
              <a:solidFill>
                <a:prstClr val="black"/>
              </a:solidFill>
            </a:endParaRPr>
          </a:p>
          <a:p>
            <a:pPr defTabSz="931774">
              <a:defRPr/>
            </a:pPr>
            <a:r>
              <a:rPr lang="en-US" dirty="0">
                <a:solidFill>
                  <a:prstClr val="black"/>
                </a:solidFill>
              </a:rPr>
              <a:t>Click.</a:t>
            </a:r>
          </a:p>
          <a:p>
            <a:pPr defTabSz="931774">
              <a:defRPr/>
            </a:pPr>
            <a:endParaRPr lang="en-US" dirty="0">
              <a:solidFill>
                <a:prstClr val="black"/>
              </a:solidFill>
            </a:endParaRPr>
          </a:p>
          <a:p>
            <a:pPr defTabSz="931774">
              <a:defRPr/>
            </a:pPr>
            <a:r>
              <a:rPr lang="en-US" dirty="0">
                <a:solidFill>
                  <a:prstClr val="black"/>
                </a:solidFill>
              </a:rPr>
              <a:t>To determine how working multiple assignments in the Defined Benefit program is affecting your retirement. </a:t>
            </a:r>
          </a:p>
          <a:p>
            <a:pPr defTabSz="931774">
              <a:defRPr/>
            </a:pPr>
            <a:endParaRPr lang="en-US" dirty="0">
              <a:solidFill>
                <a:prstClr val="black"/>
              </a:solidFill>
            </a:endParaRPr>
          </a:p>
          <a:p>
            <a:pPr defTabSz="931774">
              <a:defRPr/>
            </a:pPr>
            <a:r>
              <a:rPr lang="en-US" dirty="0">
                <a:solidFill>
                  <a:prstClr val="black"/>
                </a:solidFill>
              </a:rPr>
              <a:t>Click.</a:t>
            </a:r>
          </a:p>
          <a:p>
            <a:pPr defTabSz="931774">
              <a:defRPr/>
            </a:pPr>
            <a:endParaRPr lang="en-US" dirty="0">
              <a:solidFill>
                <a:prstClr val="black"/>
              </a:solidFill>
            </a:endParaRPr>
          </a:p>
          <a:p>
            <a:pPr defTabSz="931774">
              <a:defRPr/>
            </a:pPr>
            <a:r>
              <a:rPr lang="en-US" dirty="0">
                <a:solidFill>
                  <a:prstClr val="black"/>
                </a:solidFill>
              </a:rPr>
              <a:t>To review some sample calculations demonstrating how your pension is calculated and how you might maximize your monthly retirement benefit</a:t>
            </a:r>
          </a:p>
          <a:p>
            <a:pPr defTabSz="931774">
              <a:defRPr/>
            </a:pPr>
            <a:endParaRPr lang="en-US" dirty="0">
              <a:solidFill>
                <a:prstClr val="black"/>
              </a:solidFill>
            </a:endParaRPr>
          </a:p>
          <a:p>
            <a:pPr defTabSz="931774">
              <a:defRPr/>
            </a:pPr>
            <a:r>
              <a:rPr lang="en-US" dirty="0">
                <a:solidFill>
                  <a:prstClr val="black"/>
                </a:solidFill>
              </a:rPr>
              <a:t>Click.</a:t>
            </a:r>
          </a:p>
          <a:p>
            <a:pPr defTabSz="931774">
              <a:defRPr/>
            </a:pPr>
            <a:endParaRPr lang="en-US" dirty="0">
              <a:solidFill>
                <a:prstClr val="black"/>
              </a:solidFill>
            </a:endParaRPr>
          </a:p>
          <a:p>
            <a:pPr defTabSz="931774">
              <a:defRPr/>
            </a:pPr>
            <a:r>
              <a:rPr lang="en-US" dirty="0">
                <a:solidFill>
                  <a:prstClr val="black"/>
                </a:solidFill>
              </a:rPr>
              <a:t>And to identify the resources available for Part-time educators particularly those working in multiple assignments.</a:t>
            </a:r>
          </a:p>
          <a:p>
            <a:pPr defTabSz="931774">
              <a:defRPr/>
            </a:pPr>
            <a:endParaRPr lang="en-US" dirty="0">
              <a:solidFill>
                <a:prstClr val="black"/>
              </a:solidFill>
            </a:endParaRPr>
          </a:p>
          <a:p>
            <a:pPr defTabSz="931774">
              <a:defRPr/>
            </a:pPr>
            <a:r>
              <a:rPr lang="en-US" dirty="0">
                <a:solidFill>
                  <a:prstClr val="black"/>
                </a:solidFill>
              </a:rPr>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3</a:t>
            </a:fld>
            <a:endParaRPr lang="en-US"/>
          </a:p>
        </p:txBody>
      </p:sp>
    </p:spTree>
    <p:extLst>
      <p:ext uri="{BB962C8B-B14F-4D97-AF65-F5344CB8AC3E}">
        <p14:creationId xmlns:p14="http://schemas.microsoft.com/office/powerpoint/2010/main" val="2596894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0" i="0" dirty="0"/>
              <a:t>Once you calculate the service credit you earn from each assignment add them together to get your total service credit for the school year. </a:t>
            </a:r>
          </a:p>
          <a:p>
            <a:pPr eaLnBrk="1" hangingPunct="1">
              <a:spcBef>
                <a:spcPct val="0"/>
              </a:spcBef>
            </a:pPr>
            <a:endParaRPr lang="en-US" b="0" i="0" dirty="0"/>
          </a:p>
          <a:p>
            <a:pPr eaLnBrk="1" hangingPunct="1">
              <a:spcBef>
                <a:spcPct val="0"/>
              </a:spcBef>
            </a:pPr>
            <a:r>
              <a:rPr lang="en-US" b="0" i="0" dirty="0"/>
              <a:t>We’ve provided space at the top of page 2 of the worksheet to total up your service credit. Transfer the service credit totals from page 1. For Daisy, we have done it for you. If you are using this worksheet digitally as a pdf, these numbers should have </a:t>
            </a:r>
            <a:r>
              <a:rPr lang="en-US" b="0" i="0" dirty="0" err="1"/>
              <a:t>autopopulated</a:t>
            </a:r>
            <a:r>
              <a:rPr lang="en-US" b="0" i="0" dirty="0"/>
              <a:t> for you. You’ll just have to add them up yourself.</a:t>
            </a:r>
          </a:p>
          <a:p>
            <a:pPr eaLnBrk="1" hangingPunct="1">
              <a:spcBef>
                <a:spcPct val="0"/>
              </a:spcBef>
            </a:pPr>
            <a:endParaRPr lang="en-US" b="0" i="0" dirty="0"/>
          </a:p>
          <a:p>
            <a:pPr eaLnBrk="1" hangingPunct="1">
              <a:spcBef>
                <a:spcPct val="0"/>
              </a:spcBef>
            </a:pPr>
            <a:r>
              <a:rPr lang="en-US" b="0" i="0" dirty="0"/>
              <a:t>Remember you can only earn up to 1.000 service credit in a school year. In this example, Daisy earns 0.950 service credit which is just below the 1 service credit maximum.</a:t>
            </a:r>
          </a:p>
          <a:p>
            <a:pPr eaLnBrk="1" hangingPunct="1">
              <a:spcBef>
                <a:spcPct val="0"/>
              </a:spcBef>
            </a:pPr>
            <a:endParaRPr lang="en-US" b="0" i="0" dirty="0"/>
          </a:p>
          <a:p>
            <a:pPr eaLnBrk="1" hangingPunct="1">
              <a:spcBef>
                <a:spcPct val="0"/>
              </a:spcBef>
            </a:pPr>
            <a:r>
              <a:rPr lang="en-US" b="0" i="0" dirty="0"/>
              <a:t>Click.</a:t>
            </a:r>
            <a:endParaRPr lang="en-US" dirty="0"/>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30</a:t>
            </a:fld>
            <a:endParaRPr lang="en-US"/>
          </a:p>
        </p:txBody>
      </p:sp>
    </p:spTree>
    <p:extLst>
      <p:ext uri="{BB962C8B-B14F-4D97-AF65-F5344CB8AC3E}">
        <p14:creationId xmlns:p14="http://schemas.microsoft.com/office/powerpoint/2010/main" val="2992765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things you should consider when thinking about service credit and its impact on your retirement benefit.</a:t>
            </a:r>
          </a:p>
          <a:p>
            <a:endParaRPr lang="en-US" dirty="0"/>
          </a:p>
          <a:p>
            <a:r>
              <a:rPr lang="en-US" dirty="0"/>
              <a:t>Click.</a:t>
            </a:r>
          </a:p>
          <a:p>
            <a:endParaRPr lang="en-US" dirty="0"/>
          </a:p>
          <a:p>
            <a:r>
              <a:rPr lang="en-US" dirty="0"/>
              <a:t>You can only earn up to 1 service credit in a school year. If you are working multiple assignments, you could be working more than the equivalent of 1 service credit. Any contributions from earnings that are above 1 service credit are going to go into the Defined Benefit Supplement account and will be matched by you employer.</a:t>
            </a:r>
          </a:p>
          <a:p>
            <a:endParaRPr lang="en-US" dirty="0"/>
          </a:p>
          <a:p>
            <a:r>
              <a:rPr lang="en-US" dirty="0"/>
              <a:t>When calculating your service credit, we are going to use your highest paying assignments first. Once you reach 1.000 service credit, additional contributions will be redirected into your Defined Benefit Supplement account. </a:t>
            </a:r>
          </a:p>
          <a:p>
            <a:endParaRPr lang="en-US" dirty="0"/>
          </a:p>
          <a:p>
            <a:r>
              <a:rPr lang="en-US" dirty="0"/>
              <a:t>Click.</a:t>
            </a:r>
          </a:p>
          <a:p>
            <a:endParaRPr lang="en-US" dirty="0"/>
          </a:p>
          <a:p>
            <a:r>
              <a:rPr lang="en-US" dirty="0"/>
              <a:t>Unused sick leave will be converted to Defined Benefit Service credit at retirement. Any additional service credit at retirement will have a positive impact on your retirement formula. The way unused sick leave is converted is to divide the number of unused sick leave days you have on the books by the number of contract base days you are required to work in a school year. It is possible that your employer records your unused sick leave in hours, if this is the case, you will have to convert your sick leave hours to sick leave days.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sure to check with your employer to verify if there is limit to how much unused sick leave you can accrue.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a Cash Balance account, you may consider a Consolidation of Benefits which would essentially get rid of you cash balance account and potentially increase your Defined Benefit service credit total.</a:t>
            </a:r>
          </a:p>
          <a:p>
            <a:endParaRPr lang="en-US" dirty="0"/>
          </a:p>
          <a:p>
            <a:r>
              <a:rPr lang="en-US" dirty="0"/>
              <a:t>Click.</a:t>
            </a:r>
          </a:p>
          <a:p>
            <a:endParaRPr lang="en-US" dirty="0"/>
          </a:p>
          <a:p>
            <a:r>
              <a:rPr lang="en-US" dirty="0"/>
              <a:t>If you want to explore some scenarios specific to your situation in encourage you to meet with a CalSTRS Benefit specialist.</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31</a:t>
            </a:fld>
            <a:endParaRPr lang="en-US"/>
          </a:p>
        </p:txBody>
      </p:sp>
    </p:spTree>
    <p:extLst>
      <p:ext uri="{BB962C8B-B14F-4D97-AF65-F5344CB8AC3E}">
        <p14:creationId xmlns:p14="http://schemas.microsoft.com/office/powerpoint/2010/main" val="959370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It is time for us to answer questions regarding the information we just covered. Please submit your questions using the Q&amp;A feature in Zoom. </a:t>
            </a:r>
          </a:p>
          <a:p>
            <a:endParaRPr lang="en-US" i="0" dirty="0"/>
          </a:p>
          <a:p>
            <a:r>
              <a:rPr lang="en-US" i="0" dirty="0"/>
              <a:t>As a reminder, we cannot answer specific account questions in this forum for your privacy and account security.</a:t>
            </a:r>
          </a:p>
          <a:p>
            <a:endParaRPr lang="en-US" dirty="0"/>
          </a:p>
          <a:p>
            <a:r>
              <a:rPr lang="en-US" dirty="0"/>
              <a:t>Click.</a:t>
            </a:r>
          </a:p>
        </p:txBody>
      </p:sp>
      <p:sp>
        <p:nvSpPr>
          <p:cNvPr id="4" name="Slide Number Placeholder 3"/>
          <p:cNvSpPr>
            <a:spLocks noGrp="1"/>
          </p:cNvSpPr>
          <p:nvPr>
            <p:ph type="sldNum" sz="quarter" idx="5"/>
          </p:nvPr>
        </p:nvSpPr>
        <p:spPr/>
        <p:txBody>
          <a:bodyPr/>
          <a:lstStyle/>
          <a:p>
            <a:fld id="{0865ED8D-6330-7A43-99F9-602A4729BB03}" type="slidenum">
              <a:rPr lang="en-US" smtClean="0"/>
              <a:t>32</a:t>
            </a:fld>
            <a:endParaRPr lang="en-US"/>
          </a:p>
        </p:txBody>
      </p:sp>
    </p:spTree>
    <p:extLst>
      <p:ext uri="{BB962C8B-B14F-4D97-AF65-F5344CB8AC3E}">
        <p14:creationId xmlns:p14="http://schemas.microsoft.com/office/powerpoint/2010/main" val="2606998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b="0" i="0" dirty="0">
                <a:latin typeface="Arial" panose="020B0604020202020204" pitchFamily="34" charset="0"/>
              </a:rPr>
              <a:t>We have talked about Service Credit lets now talk about Final compensation.</a:t>
            </a:r>
          </a:p>
          <a:p>
            <a:pPr defTabSz="931774">
              <a:defRPr/>
            </a:pPr>
            <a:endParaRPr lang="en-US" altLang="en-US" b="0" i="0" dirty="0">
              <a:latin typeface="Arial" panose="020B0604020202020204" pitchFamily="34" charset="0"/>
            </a:endParaRPr>
          </a:p>
          <a:p>
            <a:pPr defTabSz="931774">
              <a:defRPr/>
            </a:pPr>
            <a:r>
              <a:rPr lang="en-US" altLang="en-US" b="0" i="0" dirty="0">
                <a:latin typeface="Arial" panose="020B0604020202020204" pitchFamily="34" charset="0"/>
              </a:rPr>
              <a:t>Before we jump into the actual calculations for Final compensation there are a few things you should know about how it is calculated.</a:t>
            </a:r>
          </a:p>
          <a:p>
            <a:pPr defTabSz="931774">
              <a:defRPr/>
            </a:pPr>
            <a:endParaRPr lang="en-US" altLang="en-US" b="0" i="0" dirty="0">
              <a:latin typeface="Arial" panose="020B0604020202020204" pitchFamily="34" charset="0"/>
            </a:endParaRPr>
          </a:p>
          <a:p>
            <a:pPr defTabSz="931774">
              <a:defRPr/>
            </a:pPr>
            <a:r>
              <a:rPr lang="en-US" altLang="en-US" b="0" i="0" dirty="0">
                <a:latin typeface="Arial" panose="020B0604020202020204" pitchFamily="34" charset="0"/>
              </a:rPr>
              <a:t>Click.</a:t>
            </a:r>
          </a:p>
          <a:p>
            <a:pPr defTabSz="931774">
              <a:defRPr/>
            </a:pPr>
            <a:endParaRPr lang="en-US" altLang="en-US" b="0" i="0" dirty="0">
              <a:latin typeface="Arial" panose="020B0604020202020204" pitchFamily="34" charset="0"/>
            </a:endParaRPr>
          </a:p>
          <a:p>
            <a:pPr defTabSz="931774">
              <a:defRPr/>
            </a:pPr>
            <a:r>
              <a:rPr lang="en-US" altLang="en-US" b="0" i="0" dirty="0">
                <a:latin typeface="Arial" panose="020B0604020202020204" pitchFamily="34" charset="0"/>
              </a:rPr>
              <a:t>For each assignment, when we calculate final compensation, we will always use what you would have earned if you worked full time.</a:t>
            </a:r>
          </a:p>
          <a:p>
            <a:pPr defTabSz="931774">
              <a:defRPr/>
            </a:pPr>
            <a:endParaRPr lang="en-US" altLang="en-US" b="0" i="0" dirty="0">
              <a:latin typeface="Arial" panose="020B0604020202020204" pitchFamily="34" charset="0"/>
            </a:endParaRPr>
          </a:p>
          <a:p>
            <a:pPr defTabSz="931774">
              <a:defRPr/>
            </a:pPr>
            <a:r>
              <a:rPr lang="en-US" altLang="en-US" b="0" i="0" dirty="0">
                <a:latin typeface="Arial" panose="020B0604020202020204" pitchFamily="34" charset="0"/>
              </a:rPr>
              <a:t>Click.</a:t>
            </a:r>
          </a:p>
          <a:p>
            <a:pPr defTabSz="931774">
              <a:defRPr/>
            </a:pPr>
            <a:endParaRPr lang="en-US" altLang="en-US" b="0" i="0" dirty="0">
              <a:latin typeface="Arial" panose="020B0604020202020204" pitchFamily="34" charset="0"/>
            </a:endParaRPr>
          </a:p>
          <a:p>
            <a:pPr defTabSz="931774">
              <a:defRPr/>
            </a:pPr>
            <a:r>
              <a:rPr lang="en-US" altLang="en-US" b="0" i="0" dirty="0">
                <a:latin typeface="Arial" panose="020B0604020202020204" pitchFamily="34" charset="0"/>
              </a:rPr>
              <a:t>Know that multiple pay rates are a weighted average. This means your lower paying assignments can lower your annual compensation earnable. Therefore, working multiple assignments as you near retirement can affect your final compensation.</a:t>
            </a:r>
          </a:p>
          <a:p>
            <a:pPr defTabSz="931774">
              <a:defRPr/>
            </a:pPr>
            <a:endParaRPr lang="en-US" altLang="en-US" b="0" i="0" dirty="0">
              <a:latin typeface="Arial" panose="020B0604020202020204" pitchFamily="34" charset="0"/>
            </a:endParaRPr>
          </a:p>
          <a:p>
            <a:pPr defTabSz="931774">
              <a:defRPr/>
            </a:pPr>
            <a:r>
              <a:rPr lang="en-US" altLang="en-US" b="0" i="0" dirty="0">
                <a:latin typeface="Arial" panose="020B0604020202020204" pitchFamily="34" charset="0"/>
              </a:rPr>
              <a:t>Click.</a:t>
            </a:r>
          </a:p>
          <a:p>
            <a:pPr defTabSz="931774">
              <a:defRPr/>
            </a:pPr>
            <a:endParaRPr lang="en-US" altLang="en-US" b="0" i="0" dirty="0">
              <a:latin typeface="Arial" panose="020B0604020202020204" pitchFamily="34" charset="0"/>
            </a:endParaRPr>
          </a:p>
          <a:p>
            <a:r>
              <a:rPr lang="en-US" dirty="0"/>
              <a:t>And remember the higher your average compensation earnable the higher your benefit.</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33</a:t>
            </a:fld>
            <a:endParaRPr lang="en-US"/>
          </a:p>
        </p:txBody>
      </p:sp>
    </p:spTree>
    <p:extLst>
      <p:ext uri="{BB962C8B-B14F-4D97-AF65-F5344CB8AC3E}">
        <p14:creationId xmlns:p14="http://schemas.microsoft.com/office/powerpoint/2010/main" val="8058388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Daisy’s Final Compensation.</a:t>
            </a:r>
          </a:p>
          <a:p>
            <a:endParaRPr lang="en-US" dirty="0"/>
          </a:p>
          <a:p>
            <a:r>
              <a:rPr lang="en-US" dirty="0"/>
              <a:t>We know that Daisy’s final compensation is going to be calculated based on the 3 assignments in which she is contributing to the Defined benefit program. </a:t>
            </a:r>
          </a:p>
          <a:p>
            <a:endParaRPr lang="en-US" dirty="0"/>
          </a:p>
          <a:p>
            <a:r>
              <a:rPr lang="en-US" dirty="0"/>
              <a:t>She will need to determine her compensation earnable for 3 consecutive years in order to determine her Final compensation</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34</a:t>
            </a:fld>
            <a:endParaRPr lang="en-US"/>
          </a:p>
        </p:txBody>
      </p:sp>
    </p:spTree>
    <p:extLst>
      <p:ext uri="{BB962C8B-B14F-4D97-AF65-F5344CB8AC3E}">
        <p14:creationId xmlns:p14="http://schemas.microsoft.com/office/powerpoint/2010/main" val="29228951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0" i="0" dirty="0">
                <a:latin typeface="Arial" panose="020B0604020202020204" pitchFamily="34" charset="0"/>
              </a:rPr>
              <a:t>First, we need to be able to determine your annual compensation earnable.</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We do this by taking your total earnings in a given school year and divide that by the total service credit you earned in that same school year up to the 1 service credit maximum.</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This will give us your Annual Compensation earnable or your average working salary for that year.</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35</a:t>
            </a:fld>
            <a:endParaRPr lang="en-US"/>
          </a:p>
        </p:txBody>
      </p:sp>
    </p:spTree>
    <p:extLst>
      <p:ext uri="{BB962C8B-B14F-4D97-AF65-F5344CB8AC3E}">
        <p14:creationId xmlns:p14="http://schemas.microsoft.com/office/powerpoint/2010/main" val="3110181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0" i="0" dirty="0">
                <a:latin typeface="Arial" panose="020B0604020202020204" pitchFamily="34" charset="0"/>
              </a:rPr>
              <a:t>Remember when we calculate final compensation, we are using a weighted average of Daisy’s multiple assignments. Let’s look at actual numbers. On the table above we see Daisy’s Annual earnings listed for each of her 3 assignments we also have the service credit she has earned in each assignment.</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We add her annual earnings together, which gives us $41,775.</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We already added her service credit and got 0.950 service credit.</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You can find both of these calculations on page 2 of the worksheet. If you’re doing this worksheet with your own details, note that both the annual earnings and service credit should have been </a:t>
            </a:r>
            <a:r>
              <a:rPr lang="en-US" altLang="en-US" b="0" i="0" dirty="0" err="1">
                <a:latin typeface="Arial" panose="020B0604020202020204" pitchFamily="34" charset="0"/>
              </a:rPr>
              <a:t>autopopulated</a:t>
            </a:r>
            <a:r>
              <a:rPr lang="en-US" altLang="en-US" b="0" i="0" dirty="0">
                <a:latin typeface="Arial" panose="020B0604020202020204" pitchFamily="34" charset="0"/>
              </a:rPr>
              <a:t> with the information from page 1.</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36</a:t>
            </a:fld>
            <a:endParaRPr lang="en-US"/>
          </a:p>
        </p:txBody>
      </p:sp>
    </p:spTree>
    <p:extLst>
      <p:ext uri="{BB962C8B-B14F-4D97-AF65-F5344CB8AC3E}">
        <p14:creationId xmlns:p14="http://schemas.microsoft.com/office/powerpoint/2010/main" val="11570630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0" i="0" dirty="0">
                <a:latin typeface="Arial" panose="020B0604020202020204" pitchFamily="34" charset="0"/>
              </a:rPr>
              <a:t>To calculate  her annual compensation earnable</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we take the total of her annual earnings $41,775</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and divide that by the total of her service credit 0.950 and we get a compensation earnable for this particular year of $43,974.</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When completing the worksheet, you’ll see Daisy transferred the total from Section 2 her total service credit and the total from Section 3 her total annual earnings into the spaces provided in Section 4. Both the earnings and service credit will </a:t>
            </a:r>
            <a:r>
              <a:rPr lang="en-US" altLang="en-US" b="0" i="0" dirty="0" err="1">
                <a:latin typeface="Arial" panose="020B0604020202020204" pitchFamily="34" charset="0"/>
              </a:rPr>
              <a:t>autopopulate</a:t>
            </a:r>
            <a:r>
              <a:rPr lang="en-US" altLang="en-US" b="0" i="0" dirty="0">
                <a:latin typeface="Arial" panose="020B0604020202020204" pitchFamily="34" charset="0"/>
              </a:rPr>
              <a:t> for you. You’ll just need to divide to get your annual compensation earnable.</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Note that if you compare the annual compensation earnable calculated to the annualized pay rates of your different assignments, you will notice that you are being affected by having lower paying assignments. </a:t>
            </a:r>
          </a:p>
          <a:p>
            <a:pPr eaLnBrk="1" hangingPunct="1">
              <a:spcBef>
                <a:spcPct val="0"/>
              </a:spcBef>
            </a:pPr>
            <a:r>
              <a:rPr lang="en-US" altLang="en-US" b="0" i="0" dirty="0">
                <a:latin typeface="Arial" panose="020B0604020202020204" pitchFamily="34" charset="0"/>
              </a:rPr>
              <a:t> </a:t>
            </a:r>
          </a:p>
          <a:p>
            <a:pPr eaLnBrk="1" hangingPunct="1">
              <a:spcBef>
                <a:spcPct val="0"/>
              </a:spcBef>
            </a:pPr>
            <a:r>
              <a:rPr lang="en-US" b="0" i="0" dirty="0">
                <a:solidFill>
                  <a:srgbClr val="242424"/>
                </a:solidFill>
                <a:effectLst/>
                <a:latin typeface="-apple-system"/>
              </a:rPr>
              <a:t>Finally, we added a note here that reads "Assumes service is performed each month." When we say "each month" we are referring to the months of your contract, not of the calendar year. Daisy DID work every month of her contract, so she earned 12 months for each year, so it took 3 years to have 36 months. If she did not work during 1 or more months of her contract, she would only get credit for the months she actually worked, which would be less than 12. We would then have to pull data from additional years until we have 36 consecutive months.</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37</a:t>
            </a:fld>
            <a:endParaRPr lang="en-US"/>
          </a:p>
        </p:txBody>
      </p:sp>
    </p:spTree>
    <p:extLst>
      <p:ext uri="{BB962C8B-B14F-4D97-AF65-F5344CB8AC3E}">
        <p14:creationId xmlns:p14="http://schemas.microsoft.com/office/powerpoint/2010/main" val="36664612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0" i="0" dirty="0">
                <a:latin typeface="Arial" panose="020B0604020202020204" pitchFamily="34" charset="0"/>
              </a:rPr>
              <a:t>Final Compensation is the average compensation earnable for a 3 year or 36-month period. In order to determine Final Compensation, you will need to take the total compensation earnable for 36 consecutive months and divide that number by 36. This will give you Final Compensation or your average monthly working salary.</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We have provided this formula along with some notes in Section 5 located on page 2 of the worksheet.</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Below that in Section 6, we provided the retirement formula. This will be the step we take after finding final compensation.</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38</a:t>
            </a:fld>
            <a:endParaRPr lang="en-US"/>
          </a:p>
        </p:txBody>
      </p:sp>
    </p:spTree>
    <p:extLst>
      <p:ext uri="{BB962C8B-B14F-4D97-AF65-F5344CB8AC3E}">
        <p14:creationId xmlns:p14="http://schemas.microsoft.com/office/powerpoint/2010/main" val="3924515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0" i="0" dirty="0">
                <a:latin typeface="Arial" panose="020B0604020202020204" pitchFamily="34" charset="0"/>
              </a:rPr>
              <a:t>These are the 3 years we are using to calculate Daisy’s final compensation. Notice that her compensation earnable is the same for all 3 years, we are assuming that in this period Daisy works her regular schedule with no changes and no pay increases. </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This can be found in Section 8 on page 3 of the worksheet. </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We calculated her annual compensation earnable as $43,974, we don’t know if she will get a raise, so we will use the same earnable for all 3 years.  We add 3 consecutive years together and get $131,922.  We divide by 36 months, to get a final compensation of $3,664. In this example, Daisy’s final compensation that will be used in her retirement formula is $3,664.</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If you take a look at Section 7 you will see that we added up her total service credit. We got her current service credit balance by looking at her Retirement Progress Report. That total along with this final compensation are used in the retirement formula to determine Daisy’s benefit.</a:t>
            </a:r>
          </a:p>
          <a:p>
            <a:pPr eaLnBrk="1" hangingPunct="1">
              <a:spcBef>
                <a:spcPct val="0"/>
              </a:spcBef>
            </a:pPr>
            <a:endParaRPr lang="en-US" altLang="en-US" b="0" i="0" dirty="0">
              <a:latin typeface="Arial" panose="020B0604020202020204" pitchFamily="34" charset="0"/>
            </a:endParaRP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39</a:t>
            </a:fld>
            <a:endParaRPr lang="en-US"/>
          </a:p>
        </p:txBody>
      </p:sp>
    </p:spTree>
    <p:extLst>
      <p:ext uri="{BB962C8B-B14F-4D97-AF65-F5344CB8AC3E}">
        <p14:creationId xmlns:p14="http://schemas.microsoft.com/office/powerpoint/2010/main" val="25436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47CC0"/>
                </a:solidFill>
                <a:latin typeface="Arial" panose="020B0604020202020204" pitchFamily="34" charset="0"/>
                <a:ea typeface="ＭＳ Ｐゴシック"/>
                <a:cs typeface="Arial" panose="020B0604020202020204" pitchFamily="34" charset="0"/>
              </a:rPr>
              <a:t>Its obvious when you have different employers that you have different assignments, but we realize many of you have more than 1 assignment with the same employer.</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In any case talking about multiple assignments can be confusing, so we want to define a couple terms up front. You can find these terms on the glossary that we provided with today’s webinar.</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Click.</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First is Employer or employers- your employer is who hires you and negotiates your contract.</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click</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Your contract includes your assignments and pay rate</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Click.</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And it is very important to note that you may have different assignments with different pay rates with the same employer.</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click</a:t>
            </a:r>
            <a:endParaRPr lang="en-US" dirty="0"/>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4</a:t>
            </a:fld>
            <a:endParaRPr lang="en-US"/>
          </a:p>
        </p:txBody>
      </p:sp>
    </p:spTree>
    <p:extLst>
      <p:ext uri="{BB962C8B-B14F-4D97-AF65-F5344CB8AC3E}">
        <p14:creationId xmlns:p14="http://schemas.microsoft.com/office/powerpoint/2010/main" val="4190075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It is time for us to answer questions regarding the information we just covered. Please submit your questions using the Q&amp;A feature in Zoom, so you can type your in your question, we are here to clarify. </a:t>
            </a:r>
          </a:p>
          <a:p>
            <a:endParaRPr lang="en-US" i="0" dirty="0"/>
          </a:p>
          <a:p>
            <a:r>
              <a:rPr lang="en-US" i="0" dirty="0"/>
              <a:t>As a reminder, we cannot answer specific account questions in this forum for your privacy and account security.</a:t>
            </a:r>
          </a:p>
          <a:p>
            <a:endParaRPr lang="en-US" i="0" dirty="0"/>
          </a:p>
          <a:p>
            <a:r>
              <a:rPr lang="en-US" b="1" i="0" dirty="0"/>
              <a:t>Is there a situation where you would only use 12 months or 1 year to determine final compensation?</a:t>
            </a:r>
          </a:p>
          <a:p>
            <a:endParaRPr lang="en-US" dirty="0"/>
          </a:p>
          <a:p>
            <a:r>
              <a:rPr lang="en-US" dirty="0"/>
              <a:t>Click.</a:t>
            </a:r>
          </a:p>
        </p:txBody>
      </p:sp>
      <p:sp>
        <p:nvSpPr>
          <p:cNvPr id="4" name="Slide Number Placeholder 3"/>
          <p:cNvSpPr>
            <a:spLocks noGrp="1"/>
          </p:cNvSpPr>
          <p:nvPr>
            <p:ph type="sldNum" sz="quarter" idx="5"/>
          </p:nvPr>
        </p:nvSpPr>
        <p:spPr/>
        <p:txBody>
          <a:bodyPr/>
          <a:lstStyle/>
          <a:p>
            <a:fld id="{0865ED8D-6330-7A43-99F9-602A4729BB03}" type="slidenum">
              <a:rPr lang="en-US" smtClean="0"/>
              <a:t>40</a:t>
            </a:fld>
            <a:endParaRPr lang="en-US"/>
          </a:p>
        </p:txBody>
      </p:sp>
    </p:spTree>
    <p:extLst>
      <p:ext uri="{BB962C8B-B14F-4D97-AF65-F5344CB8AC3E}">
        <p14:creationId xmlns:p14="http://schemas.microsoft.com/office/powerpoint/2010/main" val="500330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I said working multiple assignments can impact your retirement benefit? This is because final compensation is calculated as a weighted average of the amounts you would have earned had you worked full time in each of your assignments. Because of this, your lower paying assignments can actually  weigh down or lower your final compensation. Remember, the higher your final compensation the higher your retirement benefit. Let’s look at 3 different scenarios That will illustrate this point. </a:t>
            </a:r>
          </a:p>
          <a:p>
            <a:endParaRPr lang="en-US" dirty="0"/>
          </a:p>
          <a:p>
            <a:r>
              <a:rPr lang="en-US" dirty="0"/>
              <a:t>Click.</a:t>
            </a:r>
          </a:p>
          <a:p>
            <a:endParaRPr lang="en-US" dirty="0"/>
          </a:p>
          <a:p>
            <a:r>
              <a:rPr lang="en-US" dirty="0"/>
              <a:t>We have already started to look at scenario #1 and determined how Daisy’s compensation earnable and Final compensation would be calculated if she continues to work in her current assignments until retirement… See worksheet page 3 for a full breakdown.</a:t>
            </a:r>
          </a:p>
          <a:p>
            <a:endParaRPr lang="en-US" dirty="0"/>
          </a:p>
          <a:p>
            <a:r>
              <a:rPr lang="en-US" dirty="0"/>
              <a:t>Click.</a:t>
            </a:r>
          </a:p>
          <a:p>
            <a:endParaRPr lang="en-US" dirty="0"/>
          </a:p>
          <a:p>
            <a:r>
              <a:rPr lang="en-US" dirty="0"/>
              <a:t>Let’s also look at scenario 2 to see how her final compensation will be impacted if she were to drop or stop working her lowest paying assignment for just 1 year.</a:t>
            </a:r>
          </a:p>
          <a:p>
            <a:endParaRPr lang="en-US" dirty="0"/>
          </a:p>
          <a:p>
            <a:r>
              <a:rPr lang="en-US" dirty="0"/>
              <a:t>Click.</a:t>
            </a:r>
          </a:p>
          <a:p>
            <a:endParaRPr lang="en-US" dirty="0"/>
          </a:p>
          <a:p>
            <a:r>
              <a:rPr lang="en-US" dirty="0"/>
              <a:t>And scenario 3 where she will drop her 2 lower paying assignments and does this for 3 consecutive years.</a:t>
            </a:r>
          </a:p>
          <a:p>
            <a:endParaRPr lang="en-US" dirty="0"/>
          </a:p>
          <a:p>
            <a:r>
              <a:rPr lang="en-US" dirty="0"/>
              <a:t>Pages 4 and 5 of the worksheet are dedicated to the calculations of scenarios 2 and 3</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41</a:t>
            </a:fld>
            <a:endParaRPr lang="en-US"/>
          </a:p>
        </p:txBody>
      </p:sp>
    </p:spTree>
    <p:extLst>
      <p:ext uri="{BB962C8B-B14F-4D97-AF65-F5344CB8AC3E}">
        <p14:creationId xmlns:p14="http://schemas.microsoft.com/office/powerpoint/2010/main" val="2803989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thinking about Daisy’s final compensation we want to think about what will happen if she were to stop working her lower paying assignments.</a:t>
            </a:r>
          </a:p>
          <a:p>
            <a:endParaRPr lang="en-US" dirty="0"/>
          </a:p>
          <a:p>
            <a:r>
              <a:rPr lang="en-US" dirty="0"/>
              <a:t>In Scenario 1 Daisy doesn’t change anything. </a:t>
            </a:r>
          </a:p>
          <a:p>
            <a:endParaRPr lang="en-US" dirty="0"/>
          </a:p>
          <a:p>
            <a:r>
              <a:rPr lang="en-US" dirty="0"/>
              <a:t>Her compensation earnable stays the same </a:t>
            </a:r>
          </a:p>
          <a:p>
            <a:r>
              <a:rPr lang="en-US" dirty="0"/>
              <a:t>Her final compensation stays the same </a:t>
            </a:r>
          </a:p>
          <a:p>
            <a:r>
              <a:rPr lang="en-US" dirty="0"/>
              <a:t>And her current earnings stay the same.</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42</a:t>
            </a:fld>
            <a:endParaRPr lang="en-US"/>
          </a:p>
        </p:txBody>
      </p:sp>
    </p:spTree>
    <p:extLst>
      <p:ext uri="{BB962C8B-B14F-4D97-AF65-F5344CB8AC3E}">
        <p14:creationId xmlns:p14="http://schemas.microsoft.com/office/powerpoint/2010/main" val="1121355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worksheet, page 4, you’ll find our next scenario. In scenario 2, Daisy considers dropping her lowest paying assignment for 12 months</a:t>
            </a:r>
          </a:p>
          <a:p>
            <a:endParaRPr lang="en-US" dirty="0"/>
          </a:p>
          <a:p>
            <a:r>
              <a:rPr lang="en-US" dirty="0"/>
              <a:t>Dropping lower paying assignments will increase compensation earnable which will increase final compensation.</a:t>
            </a:r>
          </a:p>
          <a:p>
            <a:endParaRPr lang="en-US" dirty="0"/>
          </a:p>
          <a:p>
            <a:r>
              <a:rPr lang="en-US" dirty="0"/>
              <a:t>Daisy will need to consider if she can afford to drop that assignment because if she isn’t working, then she isn’t bringing home that money. Her current earnings will decrease.  Daisy has the option to check with her employer and ask if she can work more hours in the higher paying assignment to offset the decrease in her earnings.</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43</a:t>
            </a:fld>
            <a:endParaRPr lang="en-US"/>
          </a:p>
        </p:txBody>
      </p:sp>
    </p:spTree>
    <p:extLst>
      <p:ext uri="{BB962C8B-B14F-4D97-AF65-F5344CB8AC3E}">
        <p14:creationId xmlns:p14="http://schemas.microsoft.com/office/powerpoint/2010/main" val="4589656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0" i="0" dirty="0">
                <a:latin typeface="Arial" panose="020B0604020202020204" pitchFamily="34" charset="0"/>
              </a:rPr>
              <a:t>In this example we see Daisy drop assignment C. By doing this her earnings for the year will be lower. </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When she adds the earnings for assignment A and assignment B she gets $37,275. </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Her service credit for the year is also going to be lower. In this situation her service credit earned drops from the previous 0.950 to 0.800.</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you’re following along on the worksheet, you can see where we’ve put these totals on page 4, sections 10 and 11 year 3. We only put them in year 3 because that is the only year she will drop that assignment. Years 1 and 2, you’ll notice, match the numbers we used in Scenario 1 for all 3 years.</a:t>
            </a:r>
            <a:endParaRPr lang="en-US" altLang="en-US" b="0" i="0" dirty="0">
              <a:latin typeface="Arial" panose="020B0604020202020204" pitchFamily="34" charset="0"/>
            </a:endParaRP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44</a:t>
            </a:fld>
            <a:endParaRPr lang="en-US"/>
          </a:p>
        </p:txBody>
      </p:sp>
    </p:spTree>
    <p:extLst>
      <p:ext uri="{BB962C8B-B14F-4D97-AF65-F5344CB8AC3E}">
        <p14:creationId xmlns:p14="http://schemas.microsoft.com/office/powerpoint/2010/main" val="2067816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0" i="0" dirty="0">
                <a:latin typeface="Arial" panose="020B0604020202020204" pitchFamily="34" charset="0"/>
              </a:rPr>
              <a:t>Continuing in Section 11, year 3…. We take the total of her annual earnings $37,275</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 and divide that by the total of her service credit 0.800</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and we get a compensation earnable for this particular year of $46,594.</a:t>
            </a:r>
          </a:p>
          <a:p>
            <a:pPr eaLnBrk="1" hangingPunct="1">
              <a:spcBef>
                <a:spcPct val="0"/>
              </a:spcBef>
            </a:pPr>
            <a:r>
              <a:rPr lang="en-US" altLang="en-US" b="0" i="0" dirty="0">
                <a:latin typeface="Arial" panose="020B0604020202020204" pitchFamily="34" charset="0"/>
              </a:rPr>
              <a:t> </a:t>
            </a:r>
          </a:p>
          <a:p>
            <a:pPr eaLnBrk="1" hangingPunct="1">
              <a:spcBef>
                <a:spcPct val="0"/>
              </a:spcBef>
            </a:pPr>
            <a:r>
              <a:rPr lang="en-US" altLang="en-US" b="0" i="0" dirty="0">
                <a:latin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45</a:t>
            </a:fld>
            <a:endParaRPr lang="en-US"/>
          </a:p>
        </p:txBody>
      </p:sp>
    </p:spTree>
    <p:extLst>
      <p:ext uri="{BB962C8B-B14F-4D97-AF65-F5344CB8AC3E}">
        <p14:creationId xmlns:p14="http://schemas.microsoft.com/office/powerpoint/2010/main" val="27119965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0" i="0" dirty="0">
                <a:latin typeface="Arial" panose="020B0604020202020204" pitchFamily="34" charset="0"/>
              </a:rPr>
              <a:t>Still in Section 11, we are now looking at all 3 years.</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We are going to use her initial compensation earnable of $43,974 for the first 2 years </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then for the 3</a:t>
            </a:r>
            <a:r>
              <a:rPr lang="en-US" altLang="en-US" b="0" i="0" baseline="30000" dirty="0">
                <a:latin typeface="Arial" panose="020B0604020202020204" pitchFamily="34" charset="0"/>
              </a:rPr>
              <a:t>rd</a:t>
            </a:r>
            <a:r>
              <a:rPr lang="en-US" altLang="en-US" b="0" i="0" dirty="0">
                <a:latin typeface="Arial" panose="020B0604020202020204" pitchFamily="34" charset="0"/>
              </a:rPr>
              <a:t> year we use her increased compensation earnable of $46,594.</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Once we add the 3 </a:t>
            </a:r>
            <a:r>
              <a:rPr lang="en-US" altLang="en-US" b="0" i="0" dirty="0" err="1">
                <a:latin typeface="Arial" panose="020B0604020202020204" pitchFamily="34" charset="0"/>
              </a:rPr>
              <a:t>earnables</a:t>
            </a:r>
            <a:r>
              <a:rPr lang="en-US" altLang="en-US" b="0" i="0" dirty="0">
                <a:latin typeface="Arial" panose="020B0604020202020204" pitchFamily="34" charset="0"/>
              </a:rPr>
              <a:t> together we get $134,542 and divide that by 36 months giving us a higher final compensation of $3,737.</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Section 12 shows where this number belongs in the retirement formula.</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46</a:t>
            </a:fld>
            <a:endParaRPr lang="en-US"/>
          </a:p>
        </p:txBody>
      </p:sp>
    </p:spTree>
    <p:extLst>
      <p:ext uri="{BB962C8B-B14F-4D97-AF65-F5344CB8AC3E}">
        <p14:creationId xmlns:p14="http://schemas.microsoft.com/office/powerpoint/2010/main" val="24925585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the last page, page 5. In scenario 3 Daisy is considering dropping her TWO lower assignments for 36 months. So she will only be working that highest paid assignment, A for 3 years.</a:t>
            </a:r>
          </a:p>
          <a:p>
            <a:endParaRPr lang="en-US" dirty="0"/>
          </a:p>
          <a:p>
            <a:r>
              <a:rPr lang="en-US" dirty="0"/>
              <a:t>Dropping lower paying assignments will increase compensation earnable which will increase final compensation.</a:t>
            </a:r>
          </a:p>
          <a:p>
            <a:endParaRPr lang="en-US" dirty="0"/>
          </a:p>
          <a:p>
            <a:r>
              <a:rPr lang="en-US" dirty="0"/>
              <a:t>Daisy will need to consider if she can afford to drop these assignments because if she isn’t working, then she isn’t bringing home that money. Her current earnings will decrease.</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47</a:t>
            </a:fld>
            <a:endParaRPr lang="en-US"/>
          </a:p>
        </p:txBody>
      </p:sp>
    </p:spTree>
    <p:extLst>
      <p:ext uri="{BB962C8B-B14F-4D97-AF65-F5344CB8AC3E}">
        <p14:creationId xmlns:p14="http://schemas.microsoft.com/office/powerpoint/2010/main" val="27814371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0" i="0" dirty="0">
                <a:latin typeface="Arial" panose="020B0604020202020204" pitchFamily="34" charset="0"/>
              </a:rPr>
              <a:t>In scenario 3 Daisy will drop assignments B and C her lowest paying assignments. By doing this her earnings for the year will be even lower. </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In Daisy’s case she would be earning $28,875.</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Her service credit for the year is also going to be lower. In this situation her service credit earned drops from the previous 0.800 to 0.600.</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Because Daisy’s take home pay is dropping so significantly Daisy has decided to check with her employer to see if she can pick up more hours under assignment A.</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In sections 13 and 14, you’ll see we used these totals for all 3 years.</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48</a:t>
            </a:fld>
            <a:endParaRPr lang="en-US"/>
          </a:p>
        </p:txBody>
      </p:sp>
    </p:spTree>
    <p:extLst>
      <p:ext uri="{BB962C8B-B14F-4D97-AF65-F5344CB8AC3E}">
        <p14:creationId xmlns:p14="http://schemas.microsoft.com/office/powerpoint/2010/main" val="42497253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0" i="0" dirty="0">
                <a:latin typeface="Arial" panose="020B0604020202020204" pitchFamily="34" charset="0"/>
              </a:rPr>
              <a:t>Notice when we divide her earnings of $28,875</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by her service credit of 0.600, </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we get a higher compensation earnable of $48,125.</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In section 14 you will find these numbers were used for all three years.</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Remember, when we started talking about final compensation, I explained that you will get credit for each assignment as if you would have worked full time. As you can see here Daisy’s compensation earnable is the exact same as her annual payrate for this assignment.</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49</a:t>
            </a:fld>
            <a:endParaRPr lang="en-US"/>
          </a:p>
        </p:txBody>
      </p:sp>
    </p:spTree>
    <p:extLst>
      <p:ext uri="{BB962C8B-B14F-4D97-AF65-F5344CB8AC3E}">
        <p14:creationId xmlns:p14="http://schemas.microsoft.com/office/powerpoint/2010/main" val="1576026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introduce you to Daisy. We are going to look at Daisy’s example multiple times today. Your situation may not be identical to Daisy’s but there are going to be some similar considerations.</a:t>
            </a:r>
          </a:p>
          <a:p>
            <a:endParaRPr lang="en-US" dirty="0"/>
          </a:p>
          <a:p>
            <a:r>
              <a:rPr lang="en-US" dirty="0"/>
              <a:t>Daisy has 3 employers</a:t>
            </a:r>
          </a:p>
          <a:p>
            <a:endParaRPr lang="en-US" dirty="0"/>
          </a:p>
          <a:p>
            <a:r>
              <a:rPr lang="en-US" dirty="0"/>
              <a:t>She is currently 55 years old, and she is interested in retiring by age 63.</a:t>
            </a:r>
          </a:p>
          <a:p>
            <a:endParaRPr lang="en-US" dirty="0"/>
          </a:p>
          <a:p>
            <a:r>
              <a:rPr lang="en-US" dirty="0"/>
              <a:t>She is just learning about her CalSTRS retirement benefits.</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5</a:t>
            </a:fld>
            <a:endParaRPr lang="en-US"/>
          </a:p>
        </p:txBody>
      </p:sp>
    </p:spTree>
    <p:extLst>
      <p:ext uri="{BB962C8B-B14F-4D97-AF65-F5344CB8AC3E}">
        <p14:creationId xmlns:p14="http://schemas.microsoft.com/office/powerpoint/2010/main" val="21654838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In scenario 3 </a:t>
            </a:r>
            <a:r>
              <a:rPr lang="en-US" altLang="en-US" b="0" i="0" dirty="0">
                <a:latin typeface="Arial" panose="020B0604020202020204" pitchFamily="34" charset="0"/>
              </a:rPr>
              <a:t>Daisy is dropping her 2 lower paying assignments for 3 consecutive years. When we calculate her final compensation, we are going to use her new compensation earnable of $48,125 for 3 years.</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We add the 3 </a:t>
            </a:r>
            <a:r>
              <a:rPr lang="en-US" altLang="en-US" b="0" i="0" dirty="0" err="1">
                <a:latin typeface="Arial" panose="020B0604020202020204" pitchFamily="34" charset="0"/>
              </a:rPr>
              <a:t>earnables</a:t>
            </a:r>
            <a:r>
              <a:rPr lang="en-US" altLang="en-US" b="0" i="0" dirty="0">
                <a:latin typeface="Arial" panose="020B0604020202020204" pitchFamily="34" charset="0"/>
              </a:rPr>
              <a:t> together and get $144,375 and divide that by 36 months giving us a higher final compensation of $4,010.</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This is still in Section 14.</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50</a:t>
            </a:fld>
            <a:endParaRPr lang="en-US"/>
          </a:p>
        </p:txBody>
      </p:sp>
    </p:spTree>
    <p:extLst>
      <p:ext uri="{BB962C8B-B14F-4D97-AF65-F5344CB8AC3E}">
        <p14:creationId xmlns:p14="http://schemas.microsoft.com/office/powerpoint/2010/main" val="3166734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Daisy’s final compensation becomes higher as she drops her lower paying assignments. We also know that in each of these situations her service credit also decreases. I want to point out that what we have calculated here is Daisy’s final compensation. This is just one component of the retirement formula. Each scenario will affect her retirement benefit differently.</a:t>
            </a:r>
          </a:p>
          <a:p>
            <a:endParaRPr lang="en-US" dirty="0"/>
          </a:p>
          <a:p>
            <a:r>
              <a:rPr lang="en-US" dirty="0"/>
              <a:t>Click. </a:t>
            </a:r>
          </a:p>
        </p:txBody>
      </p:sp>
      <p:sp>
        <p:nvSpPr>
          <p:cNvPr id="4" name="Slide Number Placeholder 3"/>
          <p:cNvSpPr>
            <a:spLocks noGrp="1"/>
          </p:cNvSpPr>
          <p:nvPr>
            <p:ph type="sldNum" sz="quarter" idx="5"/>
          </p:nvPr>
        </p:nvSpPr>
        <p:spPr/>
        <p:txBody>
          <a:bodyPr/>
          <a:lstStyle/>
          <a:p>
            <a:fld id="{0865ED8D-6330-7A43-99F9-602A4729BB03}" type="slidenum">
              <a:rPr lang="en-US" smtClean="0"/>
              <a:t>51</a:t>
            </a:fld>
            <a:endParaRPr lang="en-US"/>
          </a:p>
        </p:txBody>
      </p:sp>
    </p:spTree>
    <p:extLst>
      <p:ext uri="{BB962C8B-B14F-4D97-AF65-F5344CB8AC3E}">
        <p14:creationId xmlns:p14="http://schemas.microsoft.com/office/powerpoint/2010/main" val="39966665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It is time for us to answer questions regarding the information we just covered. Please submit your questions using the Q&amp;A feature in Zoom, so you can type your in your question, we are here to clarify. </a:t>
            </a:r>
          </a:p>
          <a:p>
            <a:endParaRPr lang="en-US" i="0" dirty="0"/>
          </a:p>
          <a:p>
            <a:r>
              <a:rPr lang="en-US" i="0" dirty="0"/>
              <a:t>As a reminder, we cannot answer specific account questions in this forum for your privacy and account security.</a:t>
            </a:r>
          </a:p>
          <a:p>
            <a:endParaRPr lang="en-US" i="0" dirty="0"/>
          </a:p>
          <a:p>
            <a:r>
              <a:rPr lang="en-US" b="1" i="0" dirty="0"/>
              <a:t>If I am working office hours at a much lower pay rate is that lowering my final compensation?</a:t>
            </a:r>
          </a:p>
          <a:p>
            <a:endParaRPr lang="en-US" b="1" i="0" dirty="0"/>
          </a:p>
          <a:p>
            <a:r>
              <a:rPr lang="en-US" b="1" i="0" dirty="0"/>
              <a:t>I teach for 5-6 colleges each semester and plan to retire in 3 years. Should I drop at least 2-3 of the lowest paying ones?</a:t>
            </a:r>
          </a:p>
          <a:p>
            <a:endParaRPr lang="en-US" dirty="0"/>
          </a:p>
          <a:p>
            <a:r>
              <a:rPr lang="en-US" dirty="0"/>
              <a:t>Click.</a:t>
            </a:r>
          </a:p>
        </p:txBody>
      </p:sp>
      <p:sp>
        <p:nvSpPr>
          <p:cNvPr id="4" name="Slide Number Placeholder 3"/>
          <p:cNvSpPr>
            <a:spLocks noGrp="1"/>
          </p:cNvSpPr>
          <p:nvPr>
            <p:ph type="sldNum" sz="quarter" idx="5"/>
          </p:nvPr>
        </p:nvSpPr>
        <p:spPr/>
        <p:txBody>
          <a:bodyPr/>
          <a:lstStyle/>
          <a:p>
            <a:fld id="{0865ED8D-6330-7A43-99F9-602A4729BB03}" type="slidenum">
              <a:rPr lang="en-US" smtClean="0"/>
              <a:t>52</a:t>
            </a:fld>
            <a:endParaRPr lang="en-US"/>
          </a:p>
        </p:txBody>
      </p:sp>
    </p:spTree>
    <p:extLst>
      <p:ext uri="{BB962C8B-B14F-4D97-AF65-F5344CB8AC3E}">
        <p14:creationId xmlns:p14="http://schemas.microsoft.com/office/powerpoint/2010/main" val="39773398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your Defined Benefit Retirement is based on a formula. That formula again is Service Credit x Age Factor x Final compensation.</a:t>
            </a:r>
          </a:p>
          <a:p>
            <a:endParaRPr lang="en-US" dirty="0"/>
          </a:p>
          <a:p>
            <a:r>
              <a:rPr lang="en-US" dirty="0"/>
              <a:t>When thinking about Daisy’s Retirement Benefit, we noticed a couple things happen.</a:t>
            </a:r>
          </a:p>
          <a:p>
            <a:endParaRPr lang="en-US" dirty="0"/>
          </a:p>
          <a:p>
            <a:r>
              <a:rPr lang="en-US" dirty="0"/>
              <a:t>Dropping her lower assignments decreases her service credit. </a:t>
            </a:r>
          </a:p>
          <a:p>
            <a:endParaRPr lang="en-US" dirty="0"/>
          </a:p>
          <a:p>
            <a:r>
              <a:rPr lang="en-US" dirty="0"/>
              <a:t>Dropping her lower assignments increases her final compensation.</a:t>
            </a:r>
          </a:p>
          <a:p>
            <a:endParaRPr lang="en-US" dirty="0"/>
          </a:p>
          <a:p>
            <a:r>
              <a:rPr lang="en-US" dirty="0"/>
              <a:t>And we can note that since Daisy plans to retire at age 63 she will have the maximum age factor of 2.4%. If Daisy were planning to retire any earlier than age 63 she would not be receiving the maximum age factor. For your reference we included a complete age factor table that you can download at CalSTRs.com/webinars along with the rest of the tools provided for todays presentation. </a:t>
            </a:r>
          </a:p>
          <a:p>
            <a:endParaRPr lang="en-US" dirty="0"/>
          </a:p>
          <a:p>
            <a:r>
              <a:rPr lang="en-US" dirty="0"/>
              <a:t>Let’s see how each of these scenarios' impacts  Daisy’s Retirement Benefit.</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53</a:t>
            </a:fld>
            <a:endParaRPr lang="en-US"/>
          </a:p>
        </p:txBody>
      </p:sp>
    </p:spTree>
    <p:extLst>
      <p:ext uri="{BB962C8B-B14F-4D97-AF65-F5344CB8AC3E}">
        <p14:creationId xmlns:p14="http://schemas.microsoft.com/office/powerpoint/2010/main" val="7907785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Daisy does nothing different and works, all 3 assignments for 3 consecutive years her service credit at retirement would be 22.750 we multiply that by the maximum age factor of 2.4% and a final compensation of $3,664.</a:t>
            </a:r>
          </a:p>
          <a:p>
            <a:endParaRPr lang="en-US" dirty="0"/>
          </a:p>
          <a:p>
            <a:r>
              <a:rPr lang="en-US" dirty="0"/>
              <a:t>We get a monthly retirement benefit of $2,001 a month.</a:t>
            </a:r>
          </a:p>
          <a:p>
            <a:endParaRPr lang="en-US" dirty="0"/>
          </a:p>
          <a:p>
            <a:r>
              <a:rPr lang="en-US" dirty="0"/>
              <a:t>You can find the math for calculating Daisy’s retirement benefit for scenario 1 on the worksheet in Section 9 on page 3.</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FFA74D1C-AFDD-404B-9196-15F973A66513}" type="slidenum">
              <a:rPr lang="en-US" smtClean="0"/>
              <a:t>54</a:t>
            </a:fld>
            <a:endParaRPr lang="en-US"/>
          </a:p>
        </p:txBody>
      </p:sp>
    </p:spTree>
    <p:extLst>
      <p:ext uri="{BB962C8B-B14F-4D97-AF65-F5344CB8AC3E}">
        <p14:creationId xmlns:p14="http://schemas.microsoft.com/office/powerpoint/2010/main" val="28785588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scenario 2, If Daisy were to drop her lowest paying assignment for 1 year her service credit at retirement would be 22.600 we multiply that by the maximum age factor of 2.4% and a final compensation of $3,737.</a:t>
            </a:r>
          </a:p>
          <a:p>
            <a:endParaRPr lang="en-US" dirty="0"/>
          </a:p>
          <a:p>
            <a:r>
              <a:rPr lang="en-US" dirty="0"/>
              <a:t>We get a monthly retirement benefit of $2,027 a month. This is a $26 increase to her monthly benefit.</a:t>
            </a:r>
          </a:p>
          <a:p>
            <a:endParaRPr lang="en-US" dirty="0"/>
          </a:p>
          <a:p>
            <a:r>
              <a:rPr lang="en-US" dirty="0"/>
              <a:t>The math for this calculation can be found in Section 12 on page 4 of the worksheet.</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FFA74D1C-AFDD-404B-9196-15F973A66513}" type="slidenum">
              <a:rPr lang="en-US" smtClean="0"/>
              <a:t>55</a:t>
            </a:fld>
            <a:endParaRPr lang="en-US"/>
          </a:p>
        </p:txBody>
      </p:sp>
    </p:spTree>
    <p:extLst>
      <p:ext uri="{BB962C8B-B14F-4D97-AF65-F5344CB8AC3E}">
        <p14:creationId xmlns:p14="http://schemas.microsoft.com/office/powerpoint/2010/main" val="18474697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In scenario 3, if Daisy were to drop her lower 2 paying assignments for 3 consecutive years her service credit at retirement would be 21.700 we multiply that by the maximum age factor of 2.4% and a final compensation of $4,010.</a:t>
            </a:r>
          </a:p>
          <a:p>
            <a:endParaRPr lang="en-US" dirty="0"/>
          </a:p>
          <a:p>
            <a:r>
              <a:rPr lang="en-US" dirty="0"/>
              <a:t>We get a monthly retirement benefit of $2,088 a month. This is a $87 increase to her monthly benefit.</a:t>
            </a:r>
          </a:p>
          <a:p>
            <a:endParaRPr lang="en-US" dirty="0"/>
          </a:p>
          <a:p>
            <a:r>
              <a:rPr lang="en-US" dirty="0"/>
              <a:t>The math for this calculation can be found in Section 15 on page 5 of the worksheet.</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FFA74D1C-AFDD-404B-9196-15F973A66513}" type="slidenum">
              <a:rPr lang="en-US" smtClean="0"/>
              <a:t>56</a:t>
            </a:fld>
            <a:endParaRPr lang="en-US"/>
          </a:p>
        </p:txBody>
      </p:sp>
    </p:spTree>
    <p:extLst>
      <p:ext uri="{BB962C8B-B14F-4D97-AF65-F5344CB8AC3E}">
        <p14:creationId xmlns:p14="http://schemas.microsoft.com/office/powerpoint/2010/main" val="39607156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working through this example, we see that Daisy’s Retirement Benefit is positively impacted by dropping her lower paying assignments and having a higher final compensation.</a:t>
            </a:r>
          </a:p>
          <a:p>
            <a:endParaRPr lang="en-US" dirty="0"/>
          </a:p>
          <a:p>
            <a:r>
              <a:rPr lang="en-US" dirty="0"/>
              <a:t>I want to note again that in scenario ‘s 2 and 3 Daisy take home pay while she is working will be decreasing.</a:t>
            </a:r>
          </a:p>
          <a:p>
            <a:endParaRPr lang="en-US" dirty="0"/>
          </a:p>
          <a:p>
            <a:r>
              <a:rPr lang="en-US" dirty="0"/>
              <a:t>I did mention that Daisy was going to check with her employer to see if she can work more hours under assignment A. If she can work more hours this will continue to positively impact her retirement benefit.</a:t>
            </a:r>
          </a:p>
          <a:p>
            <a:endParaRPr lang="en-US" dirty="0"/>
          </a:p>
          <a:p>
            <a:r>
              <a:rPr lang="en-US" dirty="0"/>
              <a:t>Click. </a:t>
            </a:r>
          </a:p>
        </p:txBody>
      </p:sp>
      <p:sp>
        <p:nvSpPr>
          <p:cNvPr id="4" name="Slide Number Placeholder 3"/>
          <p:cNvSpPr>
            <a:spLocks noGrp="1"/>
          </p:cNvSpPr>
          <p:nvPr>
            <p:ph type="sldNum" sz="quarter" idx="5"/>
          </p:nvPr>
        </p:nvSpPr>
        <p:spPr/>
        <p:txBody>
          <a:bodyPr/>
          <a:lstStyle/>
          <a:p>
            <a:fld id="{0865ED8D-6330-7A43-99F9-602A4729BB03}" type="slidenum">
              <a:rPr lang="en-US" smtClean="0"/>
              <a:t>57</a:t>
            </a:fld>
            <a:endParaRPr lang="en-US"/>
          </a:p>
        </p:txBody>
      </p:sp>
    </p:spTree>
    <p:extLst>
      <p:ext uri="{BB962C8B-B14F-4D97-AF65-F5344CB8AC3E}">
        <p14:creationId xmlns:p14="http://schemas.microsoft.com/office/powerpoint/2010/main" val="19960394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things you should consider when thinking about the impact of final compensation on your retirement benefit.</a:t>
            </a:r>
          </a:p>
          <a:p>
            <a:endParaRPr lang="en-US" dirty="0"/>
          </a:p>
          <a:p>
            <a:r>
              <a:rPr lang="en-US" dirty="0"/>
              <a:t>Click.</a:t>
            </a:r>
          </a:p>
          <a:p>
            <a:endParaRPr lang="en-US" dirty="0"/>
          </a:p>
          <a:p>
            <a:r>
              <a:rPr lang="en-US" dirty="0"/>
              <a:t>How many years do you have left in your working career? In this example Daisy is 55 years old and is planning to work for the next 8 years. There are so many changes that can happen in that time frame. Know that CalSTRS will take your highest consecutive 36 months of earnings to calculate your final compensation regardless of where they are in your career.</a:t>
            </a:r>
          </a:p>
          <a:p>
            <a:endParaRPr lang="en-US" dirty="0"/>
          </a:p>
          <a:p>
            <a:r>
              <a:rPr lang="en-US" dirty="0"/>
              <a:t>Click.</a:t>
            </a:r>
          </a:p>
          <a:p>
            <a:endParaRPr lang="en-US" dirty="0"/>
          </a:p>
          <a:p>
            <a:r>
              <a:rPr lang="en-US" dirty="0"/>
              <a:t>It is also important to consider if you can afford to drop any of your lower paying assignments for any amount of time. Although, it would be great to maximize your retirement benefit we understand that these are your earnings and that it may not be possible to just drop one of your assignments. Additionally, one of your lower paying assignments could be required office hours you must provide for your students. In this case keeping that lower paying assignment is a condition of your employment.</a:t>
            </a:r>
          </a:p>
          <a:p>
            <a:endParaRPr lang="en-US" dirty="0"/>
          </a:p>
          <a:p>
            <a:r>
              <a:rPr lang="en-US" dirty="0"/>
              <a:t>Click.</a:t>
            </a:r>
          </a:p>
          <a:p>
            <a:endParaRPr lang="en-US" dirty="0"/>
          </a:p>
          <a:p>
            <a:r>
              <a:rPr lang="en-US" dirty="0"/>
              <a:t>For some of you, it may be possible for you to work more hours in you higher paying assignments. Working more hours in higher paying assignments may allow you to drop your lower paying assignments with little impact to your earnings.</a:t>
            </a:r>
          </a:p>
          <a:p>
            <a:endParaRPr lang="en-US" dirty="0"/>
          </a:p>
          <a:p>
            <a:r>
              <a:rPr lang="en-US" dirty="0"/>
              <a:t>Click.</a:t>
            </a:r>
          </a:p>
          <a:p>
            <a:endParaRPr lang="en-US" dirty="0"/>
          </a:p>
          <a:p>
            <a:r>
              <a:rPr lang="en-US" dirty="0"/>
              <a:t>As a part-time educator it is not uncommon to have other outside employment that might make it possible to drop some of these lower paying assignments. If you want to explore some scenarios specific to your current situation, I encourage you to meet with a CalSTRS benefits specialist</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58</a:t>
            </a:fld>
            <a:endParaRPr lang="en-US"/>
          </a:p>
        </p:txBody>
      </p:sp>
    </p:spTree>
    <p:extLst>
      <p:ext uri="{BB962C8B-B14F-4D97-AF65-F5344CB8AC3E}">
        <p14:creationId xmlns:p14="http://schemas.microsoft.com/office/powerpoint/2010/main" val="3289849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defRPr/>
            </a:pPr>
            <a:r>
              <a:rPr lang="en-US" altLang="en-US" i="0" dirty="0">
                <a:solidFill>
                  <a:schemeClr val="tx1">
                    <a:lumMod val="75000"/>
                    <a:lumOff val="25000"/>
                  </a:schemeClr>
                </a:solidFill>
                <a:ea typeface="Tahoma" panose="020B0604030504040204" pitchFamily="34" charset="0"/>
                <a:cs typeface="Tahoma" panose="020B0604030504040204" pitchFamily="34" charset="0"/>
              </a:rPr>
              <a:t>In the previous sections we discussed how to calculate service credit, and if you remember I said number of times that you can not earn more than 1 year of service credit in a given school year. You may be wondering what happens if you work more than 1.000 service credit.</a:t>
            </a:r>
          </a:p>
          <a:p>
            <a:pPr>
              <a:lnSpc>
                <a:spcPct val="150000"/>
              </a:lnSpc>
              <a:defRPr/>
            </a:pPr>
            <a:endParaRPr lang="en-US" altLang="en-US" i="0" dirty="0">
              <a:solidFill>
                <a:schemeClr val="tx1">
                  <a:lumMod val="75000"/>
                  <a:lumOff val="25000"/>
                </a:schemeClr>
              </a:solidFill>
              <a:ea typeface="Tahoma" panose="020B0604030504040204" pitchFamily="34" charset="0"/>
              <a:cs typeface="Tahoma" panose="020B0604030504040204" pitchFamily="34" charset="0"/>
            </a:endParaRPr>
          </a:p>
          <a:p>
            <a:pPr>
              <a:lnSpc>
                <a:spcPct val="150000"/>
              </a:lnSpc>
              <a:defRPr/>
            </a:pPr>
            <a:r>
              <a:rPr lang="en-US" altLang="en-US" i="0" dirty="0">
                <a:solidFill>
                  <a:schemeClr val="tx1">
                    <a:lumMod val="75000"/>
                    <a:lumOff val="25000"/>
                  </a:schemeClr>
                </a:solidFill>
                <a:ea typeface="Tahoma" panose="020B0604030504040204" pitchFamily="34" charset="0"/>
                <a:cs typeface="Tahoma" panose="020B0604030504040204" pitchFamily="34" charset="0"/>
              </a:rPr>
              <a:t>In this case any work done above and beyond 1 service credit contributions go into the Defined Benefit supplement account. As a part-time educator you may be working for multiple employers and/or taking on multiple assignments. The service credit from those assignments may total more than 1 service credit at the end of a school year. </a:t>
            </a:r>
          </a:p>
          <a:p>
            <a:pPr>
              <a:lnSpc>
                <a:spcPct val="150000"/>
              </a:lnSpc>
              <a:defRPr/>
            </a:pPr>
            <a:endParaRPr lang="en-US" altLang="en-US" i="0" dirty="0">
              <a:solidFill>
                <a:schemeClr val="tx1">
                  <a:lumMod val="75000"/>
                  <a:lumOff val="25000"/>
                </a:schemeClr>
              </a:solidFill>
              <a:ea typeface="Tahoma" panose="020B0604030504040204" pitchFamily="34" charset="0"/>
              <a:cs typeface="Tahoma" panose="020B0604030504040204" pitchFamily="34" charset="0"/>
            </a:endParaRPr>
          </a:p>
          <a:p>
            <a:pPr>
              <a:lnSpc>
                <a:spcPct val="150000"/>
              </a:lnSpc>
              <a:defRPr/>
            </a:pPr>
            <a:r>
              <a:rPr lang="en-US" altLang="en-US" i="0" dirty="0">
                <a:solidFill>
                  <a:schemeClr val="tx1">
                    <a:lumMod val="75000"/>
                    <a:lumOff val="25000"/>
                  </a:schemeClr>
                </a:solidFill>
                <a:ea typeface="Tahoma" panose="020B0604030504040204" pitchFamily="34" charset="0"/>
                <a:cs typeface="Tahoma" panose="020B0604030504040204" pitchFamily="34" charset="0"/>
              </a:rPr>
              <a:t>The Defined Benefit supplement account is an additional account built into your Defined Benefit membership. This account will provide additional income in retirement and will have payout choices based on your account balance.</a:t>
            </a:r>
          </a:p>
          <a:p>
            <a:pPr>
              <a:lnSpc>
                <a:spcPct val="150000"/>
              </a:lnSpc>
              <a:defRPr/>
            </a:pPr>
            <a:endParaRPr lang="en-US" altLang="en-US" i="0" dirty="0">
              <a:solidFill>
                <a:schemeClr val="tx1">
                  <a:lumMod val="75000"/>
                  <a:lumOff val="25000"/>
                </a:schemeClr>
              </a:solidFill>
              <a:ea typeface="Tahoma" panose="020B0604030504040204" pitchFamily="34" charset="0"/>
              <a:cs typeface="Tahoma" panose="020B0604030504040204" pitchFamily="34" charset="0"/>
            </a:endParaRPr>
          </a:p>
          <a:p>
            <a:pPr defTabSz="931774">
              <a:lnSpc>
                <a:spcPct val="150000"/>
              </a:lnSpc>
              <a:defRPr/>
            </a:pPr>
            <a:r>
              <a:rPr lang="en-US" altLang="en-US" i="0" dirty="0">
                <a:solidFill>
                  <a:schemeClr val="tx1">
                    <a:lumMod val="75000"/>
                    <a:lumOff val="25000"/>
                  </a:schemeClr>
                </a:solidFill>
                <a:ea typeface="Tahoma" panose="020B0604030504040204" pitchFamily="34" charset="0"/>
                <a:cs typeface="Tahoma" panose="020B0604030504040204" pitchFamily="34" charset="0"/>
              </a:rPr>
              <a:t>So, in the beginning when I said you may choose to work as many assignments as possible to earn as much service credit as possible rest assured that if you work more than 1 service credit that contributions from that work will be building your Defined Benefit Supplement account.</a:t>
            </a:r>
          </a:p>
          <a:p>
            <a:pPr defTabSz="931774">
              <a:lnSpc>
                <a:spcPct val="150000"/>
              </a:lnSpc>
              <a:defRPr/>
            </a:pPr>
            <a:endParaRPr lang="en-US" altLang="en-US" i="0" dirty="0">
              <a:solidFill>
                <a:schemeClr val="tx1">
                  <a:lumMod val="75000"/>
                  <a:lumOff val="25000"/>
                </a:schemeClr>
              </a:solidFill>
              <a:ea typeface="Tahoma" panose="020B0604030504040204" pitchFamily="34" charset="0"/>
              <a:cs typeface="Tahoma" panose="020B0604030504040204" pitchFamily="34" charset="0"/>
            </a:endParaRPr>
          </a:p>
          <a:p>
            <a:pPr defTabSz="931774">
              <a:lnSpc>
                <a:spcPct val="150000"/>
              </a:lnSpc>
              <a:defRPr/>
            </a:pPr>
            <a:r>
              <a:rPr lang="en-US" altLang="en-US" i="0" dirty="0">
                <a:solidFill>
                  <a:schemeClr val="tx1">
                    <a:lumMod val="75000"/>
                    <a:lumOff val="25000"/>
                  </a:schemeClr>
                </a:solidFill>
                <a:ea typeface="Tahoma" panose="020B0604030504040204" pitchFamily="34" charset="0"/>
                <a:cs typeface="Tahoma" panose="020B0604030504040204" pitchFamily="34" charset="0"/>
              </a:rPr>
              <a:t>Also, know that if you are working more than 1 service credit in a year that we will use your higher paying assignments first, up to the 1.000 service credit maximum when calculating your pension.</a:t>
            </a:r>
          </a:p>
          <a:p>
            <a:pPr>
              <a:lnSpc>
                <a:spcPct val="150000"/>
              </a:lnSpc>
              <a:defRPr/>
            </a:pPr>
            <a:endParaRPr lang="en-US" altLang="en-US" i="0" dirty="0">
              <a:solidFill>
                <a:schemeClr val="tx1">
                  <a:lumMod val="75000"/>
                  <a:lumOff val="25000"/>
                </a:schemeClr>
              </a:solidFill>
              <a:ea typeface="Tahoma" panose="020B0604030504040204" pitchFamily="34" charset="0"/>
              <a:cs typeface="Tahoma" panose="020B0604030504040204" pitchFamily="34" charset="0"/>
            </a:endParaRPr>
          </a:p>
          <a:p>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59</a:t>
            </a:fld>
            <a:endParaRPr lang="en-US"/>
          </a:p>
        </p:txBody>
      </p:sp>
    </p:spTree>
    <p:extLst>
      <p:ext uri="{BB962C8B-B14F-4D97-AF65-F5344CB8AC3E}">
        <p14:creationId xmlns:p14="http://schemas.microsoft.com/office/powerpoint/2010/main" val="2001504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47CC0"/>
                </a:solidFill>
                <a:latin typeface="Arial" panose="020B0604020202020204" pitchFamily="34" charset="0"/>
                <a:ea typeface="ＭＳ Ｐゴシック"/>
                <a:cs typeface="Arial" panose="020B0604020202020204" pitchFamily="34" charset="0"/>
              </a:rPr>
              <a:t>One of the first things that it is important to understand is that CalSTRS administers several different plans.</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Click.</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The Defined Benefit which is going to be the focus of today’s presentation, is a pension based on a formula. </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Click.</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As a member of the Defined Benefit Program, you also have an additional account called the Defined Benefit Supplement that contributions from extra duties such as summer school are invested.   </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t>Click.</a:t>
            </a:r>
          </a:p>
        </p:txBody>
      </p:sp>
      <p:sp>
        <p:nvSpPr>
          <p:cNvPr id="4" name="Slide Number Placeholder 3"/>
          <p:cNvSpPr>
            <a:spLocks noGrp="1"/>
          </p:cNvSpPr>
          <p:nvPr>
            <p:ph type="sldNum" sz="quarter" idx="5"/>
          </p:nvPr>
        </p:nvSpPr>
        <p:spPr/>
        <p:txBody>
          <a:bodyPr/>
          <a:lstStyle/>
          <a:p>
            <a:fld id="{0865ED8D-6330-7A43-99F9-602A4729BB03}" type="slidenum">
              <a:rPr lang="en-US" smtClean="0"/>
              <a:t>6</a:t>
            </a:fld>
            <a:endParaRPr lang="en-US"/>
          </a:p>
        </p:txBody>
      </p:sp>
    </p:spTree>
    <p:extLst>
      <p:ext uri="{BB962C8B-B14F-4D97-AF65-F5344CB8AC3E}">
        <p14:creationId xmlns:p14="http://schemas.microsoft.com/office/powerpoint/2010/main" val="21254164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0" i="0" u="none" dirty="0">
                <a:latin typeface="Arial" panose="020B0604020202020204" pitchFamily="34" charset="0"/>
              </a:rPr>
              <a:t>This account grows from contributions from earning in excess of 1 year of service. As a part time educator working multiple assignments you may in fact be working more than the equivalent of 1 service credit.</a:t>
            </a:r>
          </a:p>
          <a:p>
            <a:pPr eaLnBrk="1" hangingPunct="1">
              <a:spcBef>
                <a:spcPct val="0"/>
              </a:spcBef>
            </a:pPr>
            <a:endParaRPr lang="en-US" altLang="en-US" b="0" i="0" u="none" dirty="0">
              <a:latin typeface="Arial" panose="020B0604020202020204" pitchFamily="34" charset="0"/>
            </a:endParaRPr>
          </a:p>
          <a:p>
            <a:pPr eaLnBrk="1" hangingPunct="1">
              <a:spcBef>
                <a:spcPct val="0"/>
              </a:spcBef>
            </a:pPr>
            <a:r>
              <a:rPr lang="en-US" altLang="en-US" b="0" i="0" u="none" dirty="0">
                <a:latin typeface="Arial" panose="020B0604020202020204" pitchFamily="34" charset="0"/>
              </a:rPr>
              <a:t>Click.</a:t>
            </a:r>
          </a:p>
          <a:p>
            <a:pPr eaLnBrk="1" hangingPunct="1">
              <a:spcBef>
                <a:spcPct val="0"/>
              </a:spcBef>
            </a:pPr>
            <a:endParaRPr lang="en-US" altLang="en-US" b="0" i="0" u="none" dirty="0">
              <a:latin typeface="Arial" panose="020B0604020202020204" pitchFamily="34" charset="0"/>
            </a:endParaRPr>
          </a:p>
          <a:p>
            <a:r>
              <a:rPr lang="en-US" altLang="en-US" b="0" i="0" u="none" dirty="0"/>
              <a:t>Both you and your employer contribute to this account</a:t>
            </a:r>
            <a:r>
              <a:rPr lang="en-US" dirty="0"/>
              <a:t>. So, if Daisy were to take on any additional duties that would cause her service credit to exceed 1.000 then she would be contributing to her Defined Benefit Supplement account. Her contributions would also be matched by her employer.</a:t>
            </a:r>
          </a:p>
          <a:p>
            <a:endParaRPr lang="en-US" dirty="0"/>
          </a:p>
          <a:p>
            <a:pPr eaLnBrk="1" hangingPunct="1">
              <a:spcBef>
                <a:spcPct val="0"/>
              </a:spcBef>
            </a:pPr>
            <a:r>
              <a:rPr lang="en-US" altLang="en-US" b="0" i="0" u="none" dirty="0"/>
              <a:t> Click.</a:t>
            </a:r>
          </a:p>
          <a:p>
            <a:pPr eaLnBrk="1" hangingPunct="1">
              <a:spcBef>
                <a:spcPct val="0"/>
              </a:spcBef>
            </a:pPr>
            <a:endParaRPr lang="en-US" altLang="en-US" b="0" i="0" u="none" dirty="0"/>
          </a:p>
          <a:p>
            <a:pPr defTabSz="931774">
              <a:spcBef>
                <a:spcPct val="0"/>
              </a:spcBef>
              <a:defRPr/>
            </a:pPr>
            <a:r>
              <a:rPr lang="en-US" altLang="en-US" b="0" i="0" u="none" dirty="0"/>
              <a:t>This account earns guaranteed annual interest </a:t>
            </a:r>
            <a:r>
              <a:rPr lang="en-US" dirty="0"/>
              <a:t>that is compounded. The Teacher’s Retirement Board sets the interest rate each fiscal year. For the current year 2024-2025 that interest rate is </a:t>
            </a:r>
            <a:r>
              <a:rPr lang="en-US" b="1" dirty="0"/>
              <a:t>4.61%.</a:t>
            </a:r>
            <a:endParaRPr lang="en-US" altLang="en-US" b="1" i="0" u="none" dirty="0"/>
          </a:p>
          <a:p>
            <a:pPr eaLnBrk="1" hangingPunct="1">
              <a:spcBef>
                <a:spcPct val="0"/>
              </a:spcBef>
            </a:pPr>
            <a:endParaRPr lang="en-US" altLang="en-US" b="0" i="0" u="none" dirty="0"/>
          </a:p>
          <a:p>
            <a:pPr eaLnBrk="1" hangingPunct="1">
              <a:spcBef>
                <a:spcPct val="0"/>
              </a:spcBef>
            </a:pPr>
            <a:r>
              <a:rPr lang="en-US" altLang="en-US" b="0" i="0" u="none" dirty="0"/>
              <a:t>You can monitor the growth of this account on your annual Retirement Progress Report</a:t>
            </a:r>
            <a:endParaRPr lang="en-US" dirty="0"/>
          </a:p>
          <a:p>
            <a:pPr defTabSz="931774">
              <a:defRPr/>
            </a:pPr>
            <a:r>
              <a:rPr lang="en-US" altLang="en-US" i="0" dirty="0">
                <a:solidFill>
                  <a:schemeClr val="tx1">
                    <a:lumMod val="75000"/>
                    <a:lumOff val="25000"/>
                  </a:schemeClr>
                </a:solidFill>
                <a:ea typeface="Tahoma" panose="020B0604030504040204" pitchFamily="34" charset="0"/>
                <a:cs typeface="Tahoma" panose="020B0604030504040204" pitchFamily="34" charset="0"/>
              </a:rPr>
              <a:t>For more information on this account including the history, how it is funded, and distribution choices visit CalSTRS.com and watch a short 3-part series of videos titled Defined Benefit Supplement Program</a:t>
            </a:r>
          </a:p>
          <a:p>
            <a:pPr defTabSz="931774">
              <a:defRPr/>
            </a:pPr>
            <a:endParaRPr lang="en-US" altLang="en-US" i="0" dirty="0">
              <a:solidFill>
                <a:schemeClr val="tx1">
                  <a:lumMod val="75000"/>
                  <a:lumOff val="25000"/>
                </a:schemeClr>
              </a:solidFill>
              <a:ea typeface="Tahoma" panose="020B0604030504040204" pitchFamily="34" charset="0"/>
              <a:cs typeface="Tahoma" panose="020B0604030504040204" pitchFamily="34" charset="0"/>
            </a:endParaRPr>
          </a:p>
          <a:p>
            <a:pPr defTabSz="931774">
              <a:defRPr/>
            </a:pPr>
            <a:r>
              <a:rPr lang="en-US" altLang="en-US" i="0" dirty="0">
                <a:solidFill>
                  <a:schemeClr val="tx1">
                    <a:lumMod val="75000"/>
                    <a:lumOff val="25000"/>
                  </a:schemeClr>
                </a:solidFill>
                <a:ea typeface="Tahoma" panose="020B0604030504040204" pitchFamily="34" charset="0"/>
                <a:cs typeface="Tahoma" panose="020B0604030504040204" pitchFamily="34" charset="0"/>
              </a:rPr>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60</a:t>
            </a:fld>
            <a:endParaRPr lang="en-US"/>
          </a:p>
        </p:txBody>
      </p:sp>
    </p:spTree>
    <p:extLst>
      <p:ext uri="{BB962C8B-B14F-4D97-AF65-F5344CB8AC3E}">
        <p14:creationId xmlns:p14="http://schemas.microsoft.com/office/powerpoint/2010/main" val="23656237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Remember, at the beginning of today’s presentation we did provide to you several handouts to help illustrate how your retirement benefit will be calculated if you are working multiple assignments .</a:t>
            </a:r>
          </a:p>
          <a:p>
            <a:pPr eaLnBrk="1" hangingPunct="1">
              <a:spcBef>
                <a:spcPct val="0"/>
              </a:spcBef>
            </a:pPr>
            <a:endParaRPr lang="en-US" dirty="0"/>
          </a:p>
          <a:p>
            <a:pPr eaLnBrk="1" hangingPunct="1">
              <a:spcBef>
                <a:spcPct val="0"/>
              </a:spcBef>
            </a:pPr>
            <a:r>
              <a:rPr lang="en-US" dirty="0"/>
              <a:t>The slides for today’s presentation were made available to help you follow along with all the calculations we went through. There was also a pre-filled sample worksheet provided so you could follow our sample member daisy through 3 different scenarios.</a:t>
            </a:r>
          </a:p>
          <a:p>
            <a:pPr eaLnBrk="1" hangingPunct="1">
              <a:spcBef>
                <a:spcPct val="0"/>
              </a:spcBef>
            </a:pPr>
            <a:endParaRPr lang="en-US" dirty="0"/>
          </a:p>
          <a:p>
            <a:pPr eaLnBrk="1" hangingPunct="1">
              <a:spcBef>
                <a:spcPct val="0"/>
              </a:spcBef>
            </a:pPr>
            <a:r>
              <a:rPr lang="en-US" dirty="0"/>
              <a:t>You have the glossary that you see here on the screen with CalSTRS terminology that helps with this topic.</a:t>
            </a:r>
          </a:p>
          <a:p>
            <a:pPr eaLnBrk="1" hangingPunct="1">
              <a:spcBef>
                <a:spcPct val="0"/>
              </a:spcBef>
            </a:pPr>
            <a:endParaRPr lang="en-US" dirty="0"/>
          </a:p>
          <a:p>
            <a:pPr eaLnBrk="1" hangingPunct="1">
              <a:spcBef>
                <a:spcPct val="0"/>
              </a:spcBef>
            </a:pPr>
            <a:r>
              <a:rPr lang="en-US" dirty="0"/>
              <a:t>And Lastly, there is the Considerations for Part-time Educators factsheet. </a:t>
            </a:r>
          </a:p>
          <a:p>
            <a:pPr eaLnBrk="1" hangingPunct="1">
              <a:spcBef>
                <a:spcPct val="0"/>
              </a:spcBef>
            </a:pPr>
            <a:endParaRPr lang="en-US" dirty="0"/>
          </a:p>
          <a:p>
            <a:pPr eaLnBrk="1" hangingPunct="1">
              <a:spcBef>
                <a:spcPct val="0"/>
              </a:spcBef>
            </a:pPr>
            <a:r>
              <a:rPr lang="en-US" dirty="0"/>
              <a:t>Click.</a:t>
            </a:r>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61</a:t>
            </a:fld>
            <a:endParaRPr lang="en-US"/>
          </a:p>
        </p:txBody>
      </p:sp>
    </p:spTree>
    <p:extLst>
      <p:ext uri="{BB962C8B-B14F-4D97-AF65-F5344CB8AC3E}">
        <p14:creationId xmlns:p14="http://schemas.microsoft.com/office/powerpoint/2010/main" val="31230835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This factsheet reviews the service credit and final compensation considerations for a part-time educator. There is also an additional example of how to calculate each and how your retirement benefit might be affected.</a:t>
            </a:r>
          </a:p>
          <a:p>
            <a:pPr eaLnBrk="1" hangingPunct="1">
              <a:spcBef>
                <a:spcPct val="0"/>
              </a:spcBef>
            </a:pPr>
            <a:endParaRPr lang="en-US" dirty="0"/>
          </a:p>
          <a:p>
            <a:pPr eaLnBrk="1" hangingPunct="1">
              <a:spcBef>
                <a:spcPct val="0"/>
              </a:spcBef>
            </a:pPr>
            <a:r>
              <a:rPr lang="en-US" dirty="0"/>
              <a:t>Click.</a:t>
            </a:r>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62</a:t>
            </a:fld>
            <a:endParaRPr lang="en-US"/>
          </a:p>
        </p:txBody>
      </p:sp>
    </p:spTree>
    <p:extLst>
      <p:ext uri="{BB962C8B-B14F-4D97-AF65-F5344CB8AC3E}">
        <p14:creationId xmlns:p14="http://schemas.microsoft.com/office/powerpoint/2010/main" val="23012756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We talked today about things that a part-time educator working multiple assignments should consider when those assignments are covered by CalSTRS</a:t>
            </a:r>
          </a:p>
          <a:p>
            <a:pPr eaLnBrk="1" hangingPunct="1">
              <a:spcBef>
                <a:spcPct val="0"/>
              </a:spcBef>
            </a:pPr>
            <a:endParaRPr lang="en-US" dirty="0"/>
          </a:p>
          <a:p>
            <a:pPr eaLnBrk="1" hangingPunct="1">
              <a:spcBef>
                <a:spcPct val="0"/>
              </a:spcBef>
            </a:pPr>
            <a:r>
              <a:rPr lang="en-US" dirty="0"/>
              <a:t>If you are working other assignments covered by CalPERS, the UC retirement system or any other eligible CA public retirement systems you may want to consider concurrent retirement.</a:t>
            </a:r>
          </a:p>
          <a:p>
            <a:pPr eaLnBrk="1" hangingPunct="1">
              <a:spcBef>
                <a:spcPct val="0"/>
              </a:spcBef>
            </a:pPr>
            <a:endParaRPr lang="en-US" dirty="0"/>
          </a:p>
          <a:p>
            <a:pPr eaLnBrk="1" hangingPunct="1">
              <a:spcBef>
                <a:spcPct val="0"/>
              </a:spcBef>
            </a:pPr>
            <a:r>
              <a:rPr lang="en-US" dirty="0"/>
              <a:t>Concurrent Retirement may provide additional retirement benefits if you retire from CalSTRS and any other eligible CA retirement systems on the same day.</a:t>
            </a:r>
          </a:p>
          <a:p>
            <a:pPr eaLnBrk="1" hangingPunct="1">
              <a:spcBef>
                <a:spcPct val="0"/>
              </a:spcBef>
            </a:pPr>
            <a:endParaRPr lang="en-US" dirty="0"/>
          </a:p>
          <a:p>
            <a:pPr eaLnBrk="1" hangingPunct="1">
              <a:spcBef>
                <a:spcPct val="0"/>
              </a:spcBef>
            </a:pPr>
            <a:r>
              <a:rPr lang="en-US" dirty="0"/>
              <a:t>If this applies to you, you may also want to review our concurrent retirement factsheet that you see here on the screen.</a:t>
            </a:r>
          </a:p>
          <a:p>
            <a:pPr eaLnBrk="1" hangingPunct="1">
              <a:spcBef>
                <a:spcPct val="0"/>
              </a:spcBef>
            </a:pPr>
            <a:endParaRPr lang="en-US" dirty="0"/>
          </a:p>
          <a:p>
            <a:pPr eaLnBrk="1" hangingPunct="1">
              <a:spcBef>
                <a:spcPct val="0"/>
              </a:spcBef>
            </a:pPr>
            <a:r>
              <a:rPr lang="en-US" dirty="0"/>
              <a:t>Click.</a:t>
            </a:r>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63</a:t>
            </a:fld>
            <a:endParaRPr lang="en-US"/>
          </a:p>
        </p:txBody>
      </p:sp>
    </p:spTree>
    <p:extLst>
      <p:ext uri="{BB962C8B-B14F-4D97-AF65-F5344CB8AC3E}">
        <p14:creationId xmlns:p14="http://schemas.microsoft.com/office/powerpoint/2010/main" val="3509447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just mentioned that it is common for part-time educators to work in employment outside of the public school system. This means that you may be relying on Additional Income Sources in Retirement. We offer a great webinar titled Additional Income Sources for Part-time educators that will take a look at a number of topics such as Supplemental Savings, Social security and working after retirement.</a:t>
            </a:r>
          </a:p>
          <a:p>
            <a:endParaRPr lang="en-US" dirty="0"/>
          </a:p>
          <a:p>
            <a:r>
              <a:rPr lang="en-US" dirty="0"/>
              <a:t>On average the CalSTRS retirement benefit will replace about 38% of your working income for a part-time educator. This webinar will talk about the importance of supplemental saving and how an account with CalSTRS Pension2 might help you reach your retirement income goals.</a:t>
            </a:r>
          </a:p>
          <a:p>
            <a:endParaRPr lang="en-US" dirty="0"/>
          </a:p>
          <a:p>
            <a:r>
              <a:rPr lang="en-US" dirty="0"/>
              <a:t>There is a common misconception that CalSTRS members do not get Social Security. This is not true; This webinar not only reviews the 2 social security offsets that CalSTRS members may be affected by. It takes and in depth look at how one might qualify for social security and helps you determine when the social security offsets apply.</a:t>
            </a:r>
          </a:p>
          <a:p>
            <a:endParaRPr lang="en-US" dirty="0"/>
          </a:p>
          <a:p>
            <a:r>
              <a:rPr lang="en-US" dirty="0"/>
              <a:t>Lastly, this webinar talks about working after retirement. It will review the working after retirement laws if you plan to go back to work in education or if your seeking employment outside of the public education system.</a:t>
            </a:r>
          </a:p>
          <a:p>
            <a:endParaRPr lang="en-US" dirty="0"/>
          </a:p>
          <a:p>
            <a:r>
              <a:rPr lang="en-US" dirty="0"/>
              <a:t>You can learn more about these additional income sources by signing up for this webinar at CalSTRS.com/webinars</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pPr defTabSz="931774">
              <a:defRPr/>
            </a:pPr>
            <a:fld id="{0865ED8D-6330-7A43-99F9-602A4729BB03}" type="slidenum">
              <a:rPr lang="en-US">
                <a:solidFill>
                  <a:prstClr val="black"/>
                </a:solidFill>
                <a:latin typeface="Calibri" panose="020F0502020204030204"/>
              </a:rPr>
              <a:pPr defTabSz="931774">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2524431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more information, we have several online resources. I specifically want to point out the Part-time Educator webpage, in a moment I will show you how to navigate to this page. This webpage is really the “one-stop shop” for all things a part-time educator might need.</a:t>
            </a:r>
          </a:p>
          <a:p>
            <a:endParaRPr lang="en-US" dirty="0"/>
          </a:p>
          <a:p>
            <a:r>
              <a:rPr lang="en-US" dirty="0"/>
              <a:t>Before I show you how to navigate to this page, I want to remind you that </a:t>
            </a:r>
            <a:r>
              <a:rPr lang="en-US" dirty="0" err="1"/>
              <a:t>myCalSTRS</a:t>
            </a:r>
            <a:r>
              <a:rPr lang="en-US" dirty="0"/>
              <a:t> and your annual retirement progress report  are both going to be excellent online resources for you.</a:t>
            </a:r>
          </a:p>
          <a:p>
            <a:endParaRPr lang="en-US" dirty="0"/>
          </a:p>
          <a:p>
            <a:r>
              <a:rPr lang="en-US" dirty="0"/>
              <a:t>CalSTRS offers individual benefits planning sessions. If you would like to discuss your situation in detail and explore your options for maximizing your retirement benefit, I encourage you to schedule an individual benefits planning session when you are within 3-5 years of retirement. In this session we will provide personalized estimates and discuss your options of dropping your lower paying contracts. Remember everyone's situation is going to be different and we are here to help you identify the pro’s and con’s so that you may make the best decisions for your financial future. </a:t>
            </a:r>
          </a:p>
          <a:p>
            <a:endParaRPr lang="en-US" dirty="0"/>
          </a:p>
          <a:p>
            <a:r>
              <a:rPr lang="en-US" dirty="0"/>
              <a:t>There is also several webinars that were created specifically for you the part-time educator .</a:t>
            </a:r>
          </a:p>
          <a:p>
            <a:endParaRPr lang="en-US" dirty="0"/>
          </a:p>
          <a:p>
            <a:r>
              <a:rPr lang="en-US" b="1" dirty="0"/>
              <a:t>Click</a:t>
            </a:r>
            <a:r>
              <a:rPr lang="en-US" dirty="0"/>
              <a:t>. </a:t>
            </a:r>
          </a:p>
          <a:p>
            <a:endParaRPr lang="en-US" dirty="0"/>
          </a:p>
        </p:txBody>
      </p:sp>
      <p:sp>
        <p:nvSpPr>
          <p:cNvPr id="4" name="Slide Number Placeholder 3"/>
          <p:cNvSpPr>
            <a:spLocks noGrp="1"/>
          </p:cNvSpPr>
          <p:nvPr>
            <p:ph type="sldNum" sz="quarter" idx="5"/>
          </p:nvPr>
        </p:nvSpPr>
        <p:spPr/>
        <p:txBody>
          <a:bodyPr/>
          <a:lstStyle/>
          <a:p>
            <a:pPr defTabSz="931774">
              <a:defRPr/>
            </a:pPr>
            <a:fld id="{193EBA6D-DAAF-479E-AD32-04A45BD5715A}" type="slidenum">
              <a:rPr lang="en-US">
                <a:solidFill>
                  <a:prstClr val="black"/>
                </a:solidFill>
                <a:latin typeface="Calibri" panose="020F0502020204030204"/>
              </a:rPr>
              <a:pPr defTabSz="931774">
                <a:def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32072068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I said I want to go ahead and show you how you can get to the Part-time Educator webpage.</a:t>
            </a:r>
          </a:p>
          <a:p>
            <a:endParaRPr lang="en-US" dirty="0"/>
          </a:p>
          <a:p>
            <a:r>
              <a:rPr lang="en-US" b="1" dirty="0"/>
              <a:t>Click.</a:t>
            </a:r>
          </a:p>
          <a:p>
            <a:endParaRPr lang="en-US" dirty="0"/>
          </a:p>
          <a:p>
            <a:r>
              <a:rPr lang="en-US" dirty="0"/>
              <a:t>From the CalSTRS.com landing page hover your mouse over “Members” from the top menu.</a:t>
            </a:r>
          </a:p>
          <a:p>
            <a:endParaRPr lang="en-US" dirty="0"/>
          </a:p>
          <a:p>
            <a:r>
              <a:rPr lang="en-US" b="1" dirty="0"/>
              <a:t>Click</a:t>
            </a:r>
            <a:r>
              <a:rPr lang="en-US" dirty="0"/>
              <a:t>.</a:t>
            </a:r>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66</a:t>
            </a:fld>
            <a:endParaRPr lang="en-US"/>
          </a:p>
        </p:txBody>
      </p:sp>
    </p:spTree>
    <p:extLst>
      <p:ext uri="{BB962C8B-B14F-4D97-AF65-F5344CB8AC3E}">
        <p14:creationId xmlns:p14="http://schemas.microsoft.com/office/powerpoint/2010/main" val="36195777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menu that drops down,</a:t>
            </a:r>
          </a:p>
          <a:p>
            <a:endParaRPr lang="en-US" dirty="0"/>
          </a:p>
          <a:p>
            <a:r>
              <a:rPr lang="en-US" b="1" dirty="0"/>
              <a:t>Click.</a:t>
            </a:r>
          </a:p>
          <a:p>
            <a:endParaRPr lang="en-US" dirty="0"/>
          </a:p>
          <a:p>
            <a:r>
              <a:rPr lang="en-US" dirty="0"/>
              <a:t>you will select “Part-time educator”</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0865ED8D-6330-7A43-99F9-602A4729BB03}" type="slidenum">
              <a:rPr lang="en-US" smtClean="0"/>
              <a:t>67</a:t>
            </a:fld>
            <a:endParaRPr lang="en-US"/>
          </a:p>
        </p:txBody>
      </p:sp>
    </p:spTree>
    <p:extLst>
      <p:ext uri="{BB962C8B-B14F-4D97-AF65-F5344CB8AC3E}">
        <p14:creationId xmlns:p14="http://schemas.microsoft.com/office/powerpoint/2010/main" val="42262931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will bring you to the part-time educator webpage where you can access all things part-time.</a:t>
            </a:r>
          </a:p>
          <a:p>
            <a:pPr defTabSz="931774">
              <a:defRPr/>
            </a:pPr>
            <a:endParaRPr lang="en-US" dirty="0"/>
          </a:p>
          <a:p>
            <a:pPr defTabSz="931774">
              <a:defRPr/>
            </a:pPr>
            <a:r>
              <a:rPr lang="en-US" dirty="0"/>
              <a:t>Click.</a:t>
            </a:r>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68</a:t>
            </a:fld>
            <a:endParaRPr lang="en-US"/>
          </a:p>
        </p:txBody>
      </p:sp>
    </p:spTree>
    <p:extLst>
      <p:ext uri="{BB962C8B-B14F-4D97-AF65-F5344CB8AC3E}">
        <p14:creationId xmlns:p14="http://schemas.microsoft.com/office/powerpoint/2010/main" val="3607745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138F5603-74C4-E742-BD88-2534A6282AF8}" type="slidenum">
              <a:rPr lang="en-US">
                <a:solidFill>
                  <a:prstClr val="black"/>
                </a:solidFill>
                <a:latin typeface="Calibri" panose="020F0502020204030204"/>
              </a:rPr>
              <a:pPr defTabSz="931774">
                <a:defRPr/>
              </a:pPr>
              <a:t>69</a:t>
            </a:fld>
            <a:endParaRPr lang="en-US">
              <a:solidFill>
                <a:prstClr val="black"/>
              </a:solidFill>
              <a:latin typeface="Calibri" panose="020F0502020204030204"/>
            </a:endParaRPr>
          </a:p>
        </p:txBody>
      </p:sp>
    </p:spTree>
    <p:extLst>
      <p:ext uri="{BB962C8B-B14F-4D97-AF65-F5344CB8AC3E}">
        <p14:creationId xmlns:p14="http://schemas.microsoft.com/office/powerpoint/2010/main" val="875213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47CC0"/>
                </a:solidFill>
                <a:latin typeface="Arial" panose="020B0604020202020204" pitchFamily="34" charset="0"/>
                <a:ea typeface="ＭＳ Ｐゴシック"/>
                <a:cs typeface="Arial" panose="020B0604020202020204" pitchFamily="34" charset="0"/>
              </a:rPr>
              <a:t>CalSTRS also administers, the Cash Balance Benefit program which is often confused with the Defined Benefit Supplement account that I just mentioned. The Cash Balance Benefit Program is a CalSTRS retirement program offered only by participating districts to employees that work on a part-time or temporary basis. CalSTRS created this program as an alternative to social security. As a part-time educator you may have different retirement plan options and it is very important to be able to be able to identify what program or programs you are paying into. Like I mentioned previously we are going to take time today to focus on the defined benefit program and how working multiple assignments can affect your defined benefit retirement. If you are a Cash Balance participant and are working multiple assignments in the Cash Balance program know that working those assignments can only increase your retirement benefit.</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Click.</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CalSTRS Pension2 is a voluntary defined contribution plan available to all public-school employees by any district that offers the Pension2 program. Both members of the Defined Benefit program and participants of the Cash Balance program have access to CalSTRS Pension2. </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If you are a part-time educator working for multiple employers, it is possible that you could be paying into one or more of these CalSTRS programs. To better understand your retirement benefits it is important to know exactly what programs you are paying into. The main CalSTRS Part-time Educator webinar is a great resource to help you identify what programs you are paying into.</a:t>
            </a:r>
          </a:p>
          <a:p>
            <a:endParaRPr lang="en-US" dirty="0">
              <a:solidFill>
                <a:srgbClr val="447CC0"/>
              </a:solidFill>
              <a:latin typeface="Arial" panose="020B0604020202020204" pitchFamily="34" charset="0"/>
              <a:ea typeface="ＭＳ Ｐゴシック"/>
              <a:cs typeface="Arial" panose="020B0604020202020204" pitchFamily="34" charset="0"/>
            </a:endParaRPr>
          </a:p>
          <a:p>
            <a:r>
              <a:rPr lang="en-US" dirty="0">
                <a:solidFill>
                  <a:srgbClr val="447CC0"/>
                </a:solidFill>
                <a:latin typeface="Arial" panose="020B0604020202020204" pitchFamily="34" charset="0"/>
                <a:ea typeface="ＭＳ Ｐゴシック"/>
                <a:cs typeface="Arial" panose="020B0604020202020204" pitchFamily="34" charset="0"/>
              </a:rPr>
              <a:t>click</a:t>
            </a:r>
            <a:endParaRPr lang="en-US" dirty="0"/>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7</a:t>
            </a:fld>
            <a:endParaRPr lang="en-US"/>
          </a:p>
        </p:txBody>
      </p:sp>
    </p:spTree>
    <p:extLst>
      <p:ext uri="{BB962C8B-B14F-4D97-AF65-F5344CB8AC3E}">
        <p14:creationId xmlns:p14="http://schemas.microsoft.com/office/powerpoint/2010/main" val="2290887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Pension2 offers 403(b) and 457(b) plans and the Roth versions of each. </a:t>
            </a:r>
          </a:p>
          <a:p>
            <a:endParaRPr lang="en-US" dirty="0"/>
          </a:p>
          <a:p>
            <a:r>
              <a:rPr lang="en-US" dirty="0"/>
              <a:t>Our Pension2 representatives are not paid on commission and can offer you nonbiased objective advice on what accounts may be a good fit for you and if it’s worth rolling over funds from your existing plan.  </a:t>
            </a:r>
          </a:p>
          <a:p>
            <a:endParaRPr lang="en-US" dirty="0"/>
          </a:p>
          <a:p>
            <a:r>
              <a:rPr lang="en-US" dirty="0"/>
              <a:t>There are a variety of investment options.</a:t>
            </a:r>
          </a:p>
          <a:p>
            <a:endParaRPr lang="en-US" dirty="0"/>
          </a:p>
          <a:p>
            <a:r>
              <a:rPr lang="en-US" dirty="0"/>
              <a:t>You can chose your own investments or let us do the work for you based on your anticipated retirement date and risk tolerance. </a:t>
            </a:r>
          </a:p>
          <a:p>
            <a:endParaRPr lang="en-US" dirty="0"/>
          </a:p>
          <a:p>
            <a:r>
              <a:rPr lang="en-US" dirty="0"/>
              <a:t>You can learn more at Pension2.com. There you can find lots of reading material and videos to watch.</a:t>
            </a:r>
          </a:p>
          <a:p>
            <a:endParaRPr lang="en-US" dirty="0"/>
          </a:p>
          <a:p>
            <a:r>
              <a:rPr lang="en-US" dirty="0"/>
              <a:t>You can also research the fees and expenses of other plans offered by your employer at 403bCompare.com.  </a:t>
            </a:r>
          </a:p>
          <a:p>
            <a:endParaRPr lang="en-US" dirty="0"/>
          </a:p>
          <a:p>
            <a:r>
              <a:rPr lang="en-US" dirty="0"/>
              <a:t>I'll now go ahead and give you some of our favorite features. </a:t>
            </a:r>
          </a:p>
          <a:p>
            <a:endParaRPr lang="en-US" b="1" dirty="0"/>
          </a:p>
          <a:p>
            <a:r>
              <a:rPr lang="en-US" b="1" dirty="0"/>
              <a:t>Click. </a:t>
            </a:r>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320040" rtl="0" eaLnBrk="1" fontAlgn="auto" latinLnBrk="0" hangingPunct="1">
              <a:lnSpc>
                <a:spcPct val="100000"/>
              </a:lnSpc>
              <a:spcBef>
                <a:spcPts val="0"/>
              </a:spcBef>
              <a:spcAft>
                <a:spcPts val="0"/>
              </a:spcAft>
              <a:buClrTx/>
              <a:buSzTx/>
              <a:buFontTx/>
              <a:buNone/>
              <a:tabLst/>
              <a:defRPr/>
            </a:pPr>
            <a:fld id="{DF04BD50-8600-4D26-89BA-D056BF4000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2004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765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Pension2 offers the opportunity to invest your money through pre-tax payroll deductions. The tax you aren't paying then is deferred until you start making withdrawals from that account. Or you can invest post-tax money in a Roth account. Pension2 is a revenue-neutral program, so we offer low and transparent fees. </a:t>
            </a:r>
          </a:p>
          <a:p>
            <a:endParaRPr lang="en-US" dirty="0"/>
          </a:p>
          <a:p>
            <a:r>
              <a:rPr lang="en-US" dirty="0"/>
              <a:t>Remember in the beginning we talked about the CalSTRS vision to get you a secure retirement? With that in mind, there are no commissions, no load fees, and no surrender charges. </a:t>
            </a:r>
          </a:p>
          <a:p>
            <a:endParaRPr lang="en-US" dirty="0"/>
          </a:p>
          <a:p>
            <a:r>
              <a:rPr lang="en-US" dirty="0"/>
              <a:t>Pension2 offers flexible investment options. Your choice depends on your comfort in managing your retirement portfolio. Or if you have no comfort at all, we do have ready- made portfolios that you can choose from. </a:t>
            </a:r>
          </a:p>
          <a:p>
            <a:endParaRPr lang="en-US" dirty="0"/>
          </a:p>
          <a:p>
            <a:r>
              <a:rPr lang="en-US" dirty="0"/>
              <a:t>If you have additional questions about Pension2, you can visit Pension2.com or give them a call at 888‐394‐2060. You can also register to attend a Start Saving Now with Pension2 webinar. The dates and times are listed at CalSTRS.com/webinars. </a:t>
            </a:r>
          </a:p>
          <a:p>
            <a:endParaRPr lang="en-US" b="1" dirty="0"/>
          </a:p>
          <a:p>
            <a:r>
              <a:rPr lang="en-US" b="1" dirty="0"/>
              <a:t>Click.</a:t>
            </a:r>
          </a:p>
        </p:txBody>
      </p:sp>
      <p:sp>
        <p:nvSpPr>
          <p:cNvPr id="4" name="Slide Number Placeholder 3"/>
          <p:cNvSpPr>
            <a:spLocks noGrp="1"/>
          </p:cNvSpPr>
          <p:nvPr>
            <p:ph type="sldNum" sz="quarter" idx="10"/>
          </p:nvPr>
        </p:nvSpPr>
        <p:spPr/>
        <p:txBody>
          <a:bodyPr/>
          <a:lstStyle/>
          <a:p>
            <a:pPr marL="0" marR="0" lvl="0" indent="0" algn="r" defTabSz="320040" rtl="0" eaLnBrk="1" fontAlgn="auto" latinLnBrk="0" hangingPunct="1">
              <a:lnSpc>
                <a:spcPct val="100000"/>
              </a:lnSpc>
              <a:spcBef>
                <a:spcPts val="0"/>
              </a:spcBef>
              <a:spcAft>
                <a:spcPts val="0"/>
              </a:spcAft>
              <a:buClrTx/>
              <a:buSzTx/>
              <a:buFontTx/>
              <a:buNone/>
              <a:tabLst/>
              <a:defRPr/>
            </a:pPr>
            <a:fld id="{43C52478-5E67-4531-874C-906BE756A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2004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151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93E4-1FA4-DB40-B4E1-EC41931F8B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CA7A80-EC0E-9C42-997D-4687486983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C25838-E65D-634C-BB43-CD4E1D4EAA55}"/>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43798827-01BE-CF49-BAF8-0B4972C95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FBF42-DC25-8240-BD0E-918642E1E1E7}"/>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167200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8" name="Picture 7" descr="A close up of a computer&#10;&#10;Description automatically generated">
            <a:extLst>
              <a:ext uri="{FF2B5EF4-FFF2-40B4-BE49-F238E27FC236}">
                <a16:creationId xmlns:a16="http://schemas.microsoft.com/office/drawing/2014/main" id="{06460255-82AF-4B40-B9EB-F8AF1B61EB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0509" cy="6858000"/>
          </a:xfrm>
          <a:prstGeom prst="rect">
            <a:avLst/>
          </a:prstGeom>
        </p:spPr>
      </p:pic>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232968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descr="Close up of pages of an open book in a bright studio">
            <a:extLst>
              <a:ext uri="{FF2B5EF4-FFF2-40B4-BE49-F238E27FC236}">
                <a16:creationId xmlns:a16="http://schemas.microsoft.com/office/drawing/2014/main" id="{5A1F58F8-19F1-8847-BD83-C8B59F54EC1C}"/>
              </a:ext>
            </a:extLst>
          </p:cNvPr>
          <p:cNvPicPr>
            <a:picLocks noChangeAspect="1"/>
          </p:cNvPicPr>
          <p:nvPr userDrawn="1"/>
        </p:nvPicPr>
        <p:blipFill rotWithShape="1">
          <a:blip r:embed="rId2"/>
          <a:srcRect t="14922"/>
          <a:stretch/>
        </p:blipFill>
        <p:spPr>
          <a:xfrm>
            <a:off x="0" y="0"/>
            <a:ext cx="12192000" cy="6915150"/>
          </a:xfrm>
          <a:prstGeom prst="rect">
            <a:avLst/>
          </a:prstGeom>
        </p:spPr>
      </p:pic>
      <p:sp>
        <p:nvSpPr>
          <p:cNvPr id="5" name="Rectangle 4">
            <a:extLst>
              <a:ext uri="{FF2B5EF4-FFF2-40B4-BE49-F238E27FC236}">
                <a16:creationId xmlns:a16="http://schemas.microsoft.com/office/drawing/2014/main" id="{174C7039-8201-CD4B-8A44-B7B97F9BE24B}"/>
              </a:ext>
            </a:extLst>
          </p:cNvPr>
          <p:cNvSpPr/>
          <p:nvPr userDrawn="1"/>
        </p:nvSpPr>
        <p:spPr>
          <a:xfrm>
            <a:off x="-36186" y="0"/>
            <a:ext cx="12228186" cy="6915150"/>
          </a:xfrm>
          <a:prstGeom prst="rect">
            <a:avLst/>
          </a:prstGeom>
          <a:solidFill>
            <a:srgbClr val="CC821E">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
        <p:nvSpPr>
          <p:cNvPr id="7" name="Rectangle 6">
            <a:extLst>
              <a:ext uri="{FF2B5EF4-FFF2-40B4-BE49-F238E27FC236}">
                <a16:creationId xmlns:a16="http://schemas.microsoft.com/office/drawing/2014/main" id="{E8890E80-0496-4471-B4E0-111675963ED8}"/>
              </a:ext>
            </a:extLst>
          </p:cNvPr>
          <p:cNvSpPr/>
          <p:nvPr userDrawn="1"/>
        </p:nvSpPr>
        <p:spPr>
          <a:xfrm>
            <a:off x="-36186" y="401052"/>
            <a:ext cx="12228185" cy="1143000"/>
          </a:xfrm>
          <a:prstGeom prst="rect">
            <a:avLst/>
          </a:prstGeom>
          <a:solidFill>
            <a:srgbClr val="A04E22">
              <a:alpha val="8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dirty="0">
              <a:solidFill>
                <a:schemeClr val="bg1"/>
              </a:solidFill>
            </a:endParaRPr>
          </a:p>
        </p:txBody>
      </p:sp>
      <p:sp>
        <p:nvSpPr>
          <p:cNvPr id="8" name="Text Placeholder 9">
            <a:extLst>
              <a:ext uri="{FF2B5EF4-FFF2-40B4-BE49-F238E27FC236}">
                <a16:creationId xmlns:a16="http://schemas.microsoft.com/office/drawing/2014/main" id="{F2554C32-FF37-49F3-90CE-853BC2E9D5DA}"/>
              </a:ext>
            </a:extLst>
          </p:cNvPr>
          <p:cNvSpPr>
            <a:spLocks noGrp="1"/>
          </p:cNvSpPr>
          <p:nvPr>
            <p:ph type="body" sz="quarter" idx="13" hasCustomPrompt="1"/>
          </p:nvPr>
        </p:nvSpPr>
        <p:spPr>
          <a:xfrm>
            <a:off x="0" y="401052"/>
            <a:ext cx="12228513" cy="1143000"/>
          </a:xfrm>
        </p:spPr>
        <p:txBody>
          <a:bodyPr lIns="914400" anchor="ctr">
            <a:normAutofit/>
          </a:bodyPr>
          <a:lstStyle>
            <a:lvl1pPr marL="0" indent="0">
              <a:buNone/>
              <a:defRPr sz="3800" b="1">
                <a:solidFill>
                  <a:schemeClr val="bg1"/>
                </a:solidFill>
              </a:defRPr>
            </a:lvl1pPr>
            <a:lvl2pPr marL="457200" indent="0">
              <a:buNone/>
              <a:defRPr/>
            </a:lvl2pPr>
          </a:lstStyle>
          <a:p>
            <a:pPr lvl="0"/>
            <a:r>
              <a:rPr lang="en-US" dirty="0"/>
              <a:t>Title</a:t>
            </a:r>
          </a:p>
        </p:txBody>
      </p:sp>
    </p:spTree>
    <p:extLst>
      <p:ext uri="{BB962C8B-B14F-4D97-AF65-F5344CB8AC3E}">
        <p14:creationId xmlns:p14="http://schemas.microsoft.com/office/powerpoint/2010/main" val="2497204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F58F8-19F1-8847-BD83-C8B59F54EC1C}"/>
              </a:ext>
            </a:extLst>
          </p:cNvPr>
          <p:cNvPicPr>
            <a:picLocks noChangeAspect="1"/>
          </p:cNvPicPr>
          <p:nvPr userDrawn="1"/>
        </p:nvPicPr>
        <p:blipFill rotWithShape="1">
          <a:blip r:embed="rId2"/>
          <a:srcRect t="15652"/>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F6533DC-E2AB-0343-AE00-194AB1BFE5D0}"/>
              </a:ext>
            </a:extLst>
          </p:cNvPr>
          <p:cNvSpPr/>
          <p:nvPr userDrawn="1"/>
        </p:nvSpPr>
        <p:spPr>
          <a:xfrm>
            <a:off x="0" y="0"/>
            <a:ext cx="12191999" cy="6858000"/>
          </a:xfrm>
          <a:prstGeom prst="rect">
            <a:avLst/>
          </a:prstGeom>
          <a:solidFill>
            <a:schemeClr val="tx1">
              <a:lumMod val="65000"/>
              <a:lumOff val="3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3803023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F58F8-19F1-8847-BD83-C8B59F54EC1C}"/>
              </a:ext>
            </a:extLst>
          </p:cNvPr>
          <p:cNvPicPr>
            <a:picLocks noChangeAspect="1"/>
          </p:cNvPicPr>
          <p:nvPr userDrawn="1"/>
        </p:nvPicPr>
        <p:blipFill rotWithShape="1">
          <a:blip r:embed="rId2"/>
          <a:srcRect t="15652"/>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F6533DC-E2AB-0343-AE00-194AB1BFE5D0}"/>
              </a:ext>
            </a:extLst>
          </p:cNvPr>
          <p:cNvSpPr/>
          <p:nvPr userDrawn="1"/>
        </p:nvSpPr>
        <p:spPr>
          <a:xfrm>
            <a:off x="0" y="0"/>
            <a:ext cx="12191999" cy="6858000"/>
          </a:xfrm>
          <a:prstGeom prst="rect">
            <a:avLst/>
          </a:prstGeom>
          <a:solidFill>
            <a:schemeClr val="tx1">
              <a:lumMod val="65000"/>
              <a:lumOff val="3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
        <p:nvSpPr>
          <p:cNvPr id="7" name="Rectangle 6">
            <a:extLst>
              <a:ext uri="{FF2B5EF4-FFF2-40B4-BE49-F238E27FC236}">
                <a16:creationId xmlns:a16="http://schemas.microsoft.com/office/drawing/2014/main" id="{2E99FF5A-9C33-4550-B0BB-AD1C3772B929}"/>
              </a:ext>
            </a:extLst>
          </p:cNvPr>
          <p:cNvSpPr/>
          <p:nvPr userDrawn="1"/>
        </p:nvSpPr>
        <p:spPr>
          <a:xfrm>
            <a:off x="-36186" y="401052"/>
            <a:ext cx="12228185" cy="1143000"/>
          </a:xfrm>
          <a:prstGeom prst="rect">
            <a:avLst/>
          </a:prstGeom>
          <a:solidFill>
            <a:schemeClr val="bg1">
              <a:alpha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dirty="0">
              <a:solidFill>
                <a:srgbClr val="7E3C1B"/>
              </a:solidFill>
            </a:endParaRPr>
          </a:p>
        </p:txBody>
      </p:sp>
      <p:sp>
        <p:nvSpPr>
          <p:cNvPr id="8" name="Text Placeholder 9">
            <a:extLst>
              <a:ext uri="{FF2B5EF4-FFF2-40B4-BE49-F238E27FC236}">
                <a16:creationId xmlns:a16="http://schemas.microsoft.com/office/drawing/2014/main" id="{0D92974E-3DD7-4D7D-8D38-C5C105E0BD07}"/>
              </a:ext>
            </a:extLst>
          </p:cNvPr>
          <p:cNvSpPr>
            <a:spLocks noGrp="1"/>
          </p:cNvSpPr>
          <p:nvPr>
            <p:ph type="body" sz="quarter" idx="13" hasCustomPrompt="1"/>
          </p:nvPr>
        </p:nvSpPr>
        <p:spPr>
          <a:xfrm>
            <a:off x="0" y="401052"/>
            <a:ext cx="12228513" cy="1143000"/>
          </a:xfrm>
        </p:spPr>
        <p:txBody>
          <a:bodyPr lIns="914400" anchor="ctr">
            <a:normAutofit/>
          </a:bodyPr>
          <a:lstStyle>
            <a:lvl1pPr marL="0" indent="0">
              <a:buNone/>
              <a:defRPr sz="3800" b="1">
                <a:solidFill>
                  <a:srgbClr val="7E3C1B"/>
                </a:solidFill>
              </a:defRPr>
            </a:lvl1pPr>
            <a:lvl2pPr marL="457200" indent="0">
              <a:buNone/>
              <a:defRPr/>
            </a:lvl2pPr>
          </a:lstStyle>
          <a:p>
            <a:pPr lvl="0"/>
            <a:r>
              <a:rPr lang="en-US" dirty="0"/>
              <a:t>Title</a:t>
            </a:r>
          </a:p>
        </p:txBody>
      </p:sp>
    </p:spTree>
    <p:extLst>
      <p:ext uri="{BB962C8B-B14F-4D97-AF65-F5344CB8AC3E}">
        <p14:creationId xmlns:p14="http://schemas.microsoft.com/office/powerpoint/2010/main" val="942555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F58F8-19F1-8847-BD83-C8B59F54EC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2369872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0ECD-5EE8-1346-BB9B-976A2900BA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64C04-8E92-274C-89FC-1A81075841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D762E2-D6FF-8A4D-AE84-5AC749552C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64DE29-1530-6747-809D-101875193EB6}"/>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6" name="Footer Placeholder 5">
            <a:extLst>
              <a:ext uri="{FF2B5EF4-FFF2-40B4-BE49-F238E27FC236}">
                <a16:creationId xmlns:a16="http://schemas.microsoft.com/office/drawing/2014/main" id="{01CF7283-AACD-354E-B793-533766FFBE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08E10B-4CFE-8344-83A3-86A487F67BFE}"/>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164420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91652-5E17-E84C-9226-726E067296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DB20BD-6661-6846-B1EC-6F0B40BF86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2C5D14-A7E9-EF48-A571-6C79C322FF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DD914-13E6-E143-B65C-664AE77CF62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6" name="Footer Placeholder 5">
            <a:extLst>
              <a:ext uri="{FF2B5EF4-FFF2-40B4-BE49-F238E27FC236}">
                <a16:creationId xmlns:a16="http://schemas.microsoft.com/office/drawing/2014/main" id="{8D78A05B-AC09-C34D-A516-EC4313ED35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96B3E-9F28-AC46-9FFA-89EB40332A84}"/>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1667752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5658-9E91-CD4A-930B-7D10A0F2A3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E1608B-AEFC-5543-A9D2-EE15397A3C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40243-A9B6-074C-9E86-C33816ED75B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F888F349-95DC-4244-9066-DE3FE1B6C0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579E8-C218-6945-B249-54A6B3E5E52E}"/>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3084635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61C5FD-58C2-E24C-90D7-0D6E9D8E31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16C5A-FE4E-2542-8171-DBB47432B3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DC519-4B21-EC4E-87FD-C578E0BF53BC}"/>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1C13E692-0E77-0942-9681-ADB02C0D1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D08C9C-883E-A54A-B92C-9D6ED960A8D3}"/>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1600080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007B6A-3AF5-AE44-8791-C7F77334B682}"/>
              </a:ext>
            </a:extLst>
          </p:cNvPr>
          <p:cNvSpPr/>
          <p:nvPr userDrawn="1"/>
        </p:nvSpPr>
        <p:spPr>
          <a:xfrm>
            <a:off x="0" y="0"/>
            <a:ext cx="12190509" cy="6858000"/>
          </a:xfrm>
          <a:prstGeom prst="rect">
            <a:avLst/>
          </a:prstGeom>
          <a:solidFill>
            <a:srgbClr val="2664C2"/>
          </a:solidFill>
          <a:ln>
            <a:solidFill>
              <a:srgbClr val="2664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4406FC5-1D66-1E46-B95C-BF9D68BE77B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9375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2BF6-503C-EF4F-A5E0-BBAF230AA6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DDDC16-4824-DE4A-BC05-3C34DA39A6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24949-446B-7842-9803-470E728E3B0C}"/>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88ED8328-28CC-B544-9B5B-99F686142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17B37-19DF-C44E-9AC2-9C9B346FDF03}"/>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169889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5EBF20-EC89-A646-8344-8095959BDE31}"/>
              </a:ext>
            </a:extLst>
          </p:cNvPr>
          <p:cNvSpPr>
            <a:spLocks noGrp="1"/>
          </p:cNvSpPr>
          <p:nvPr>
            <p:ph type="dt" sz="half" idx="10"/>
          </p:nvPr>
        </p:nvSpPr>
        <p:spPr/>
        <p:txBody>
          <a:bodyPr/>
          <a:lstStyle/>
          <a:p>
            <a:fld id="{EE5502E8-5E2C-D140-8388-FEA80B4B2A14}" type="datetimeFigureOut">
              <a:rPr lang="en-US" smtClean="0"/>
              <a:t>9/27/2024</a:t>
            </a:fld>
            <a:endParaRPr lang="en-US"/>
          </a:p>
        </p:txBody>
      </p:sp>
      <p:sp>
        <p:nvSpPr>
          <p:cNvPr id="5" name="Footer Placeholder 4">
            <a:extLst>
              <a:ext uri="{FF2B5EF4-FFF2-40B4-BE49-F238E27FC236}">
                <a16:creationId xmlns:a16="http://schemas.microsoft.com/office/drawing/2014/main" id="{681E6DB1-36CD-974F-B547-C9105D3FF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8882D-B4D8-214C-AFE0-0D8B77693234}"/>
              </a:ext>
            </a:extLst>
          </p:cNvPr>
          <p:cNvSpPr>
            <a:spLocks noGrp="1"/>
          </p:cNvSpPr>
          <p:nvPr>
            <p:ph type="sldNum" sz="quarter" idx="12"/>
          </p:nvPr>
        </p:nvSpPr>
        <p:spPr/>
        <p:txBody>
          <a:bodyPr/>
          <a:lstStyle/>
          <a:p>
            <a:fld id="{9A7C7410-E8E5-A44F-B13A-8455BBD8D94E}" type="slidenum">
              <a:rPr lang="en-US" smtClean="0"/>
              <a:t>‹#›</a:t>
            </a:fld>
            <a:endParaRPr lang="en-US"/>
          </a:p>
        </p:txBody>
      </p:sp>
      <p:sp>
        <p:nvSpPr>
          <p:cNvPr id="9" name="Rectangle 8">
            <a:extLst>
              <a:ext uri="{FF2B5EF4-FFF2-40B4-BE49-F238E27FC236}">
                <a16:creationId xmlns:a16="http://schemas.microsoft.com/office/drawing/2014/main" id="{D59B216E-FF26-4448-A26B-EA7317F258CA}"/>
              </a:ext>
            </a:extLst>
          </p:cNvPr>
          <p:cNvSpPr/>
          <p:nvPr userDrawn="1"/>
        </p:nvSpPr>
        <p:spPr>
          <a:xfrm>
            <a:off x="0" y="0"/>
            <a:ext cx="12190509" cy="6858000"/>
          </a:xfrm>
          <a:prstGeom prst="rect">
            <a:avLst/>
          </a:prstGeom>
          <a:solidFill>
            <a:srgbClr val="2664C2"/>
          </a:solidFill>
          <a:ln>
            <a:solidFill>
              <a:srgbClr val="2664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arge mountain in the background&#10;&#10;Description automatically generated">
            <a:extLst>
              <a:ext uri="{FF2B5EF4-FFF2-40B4-BE49-F238E27FC236}">
                <a16:creationId xmlns:a16="http://schemas.microsoft.com/office/drawing/2014/main" id="{B5BBFA4B-2D8C-6F4C-A398-B134B4C6A1BE}"/>
              </a:ext>
            </a:extLst>
          </p:cNvPr>
          <p:cNvPicPr>
            <a:picLocks noChangeAspect="1"/>
          </p:cNvPicPr>
          <p:nvPr userDrawn="1"/>
        </p:nvPicPr>
        <p:blipFill>
          <a:blip r:embed="rId2" cstate="screen">
            <a:alphaModFix amt="69000"/>
            <a:extLst>
              <a:ext uri="{28A0092B-C50C-407E-A947-70E740481C1C}">
                <a14:useLocalDpi xmlns:a14="http://schemas.microsoft.com/office/drawing/2010/main"/>
              </a:ext>
            </a:extLst>
          </a:blip>
          <a:stretch>
            <a:fillRect/>
          </a:stretch>
        </p:blipFill>
        <p:spPr>
          <a:xfrm>
            <a:off x="0" y="0"/>
            <a:ext cx="12190509" cy="6858000"/>
          </a:xfrm>
          <a:prstGeom prst="rect">
            <a:avLst/>
          </a:prstGeom>
        </p:spPr>
      </p:pic>
      <p:sp>
        <p:nvSpPr>
          <p:cNvPr id="7" name="Title 6">
            <a:extLst>
              <a:ext uri="{FF2B5EF4-FFF2-40B4-BE49-F238E27FC236}">
                <a16:creationId xmlns:a16="http://schemas.microsoft.com/office/drawing/2014/main" id="{9113288B-4331-A348-8724-5511E01D91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6134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3" name="Picture 2" descr="Close up of pages of an open book in a bright studio">
            <a:extLst>
              <a:ext uri="{FF2B5EF4-FFF2-40B4-BE49-F238E27FC236}">
                <a16:creationId xmlns:a16="http://schemas.microsoft.com/office/drawing/2014/main" id="{B3F3929D-5D72-412A-B7D9-B48F9939265B}"/>
              </a:ext>
            </a:extLst>
          </p:cNvPr>
          <p:cNvPicPr>
            <a:picLocks noChangeAspect="1"/>
          </p:cNvPicPr>
          <p:nvPr userDrawn="1"/>
        </p:nvPicPr>
        <p:blipFill rotWithShape="1">
          <a:blip r:embed="rId2"/>
          <a:srcRect t="14922"/>
          <a:stretch/>
        </p:blipFill>
        <p:spPr>
          <a:xfrm>
            <a:off x="0" y="0"/>
            <a:ext cx="12192000" cy="6915150"/>
          </a:xfrm>
          <a:prstGeom prst="rect">
            <a:avLst/>
          </a:prstGeom>
        </p:spPr>
      </p:pic>
      <p:sp>
        <p:nvSpPr>
          <p:cNvPr id="6" name="Rectangle 5">
            <a:extLst>
              <a:ext uri="{FF2B5EF4-FFF2-40B4-BE49-F238E27FC236}">
                <a16:creationId xmlns:a16="http://schemas.microsoft.com/office/drawing/2014/main" id="{C178CF92-A378-4DEA-BC8A-885E1584030E}"/>
              </a:ext>
            </a:extLst>
          </p:cNvPr>
          <p:cNvSpPr/>
          <p:nvPr userDrawn="1"/>
        </p:nvSpPr>
        <p:spPr>
          <a:xfrm>
            <a:off x="0" y="0"/>
            <a:ext cx="12192000" cy="6915150"/>
          </a:xfrm>
          <a:prstGeom prst="rect">
            <a:avLst/>
          </a:prstGeom>
          <a:solidFill>
            <a:srgbClr val="DCC2BC">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6A0F9DB-EE42-4020-97C6-55C3728428E1}"/>
              </a:ext>
            </a:extLst>
          </p:cNvPr>
          <p:cNvSpPr/>
          <p:nvPr userDrawn="1"/>
        </p:nvSpPr>
        <p:spPr>
          <a:xfrm>
            <a:off x="-36186" y="401052"/>
            <a:ext cx="12228185" cy="1143000"/>
          </a:xfrm>
          <a:prstGeom prst="rect">
            <a:avLst/>
          </a:prstGeom>
          <a:solidFill>
            <a:srgbClr val="6B3317">
              <a:alpha val="8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dirty="0">
              <a:solidFill>
                <a:schemeClr val="bg1"/>
              </a:solidFill>
            </a:endParaRPr>
          </a:p>
        </p:txBody>
      </p:sp>
      <p:sp>
        <p:nvSpPr>
          <p:cNvPr id="5" name="Text Placeholder 9">
            <a:extLst>
              <a:ext uri="{FF2B5EF4-FFF2-40B4-BE49-F238E27FC236}">
                <a16:creationId xmlns:a16="http://schemas.microsoft.com/office/drawing/2014/main" id="{11F726CC-C820-401B-8CEB-1472502DDF4E}"/>
              </a:ext>
            </a:extLst>
          </p:cNvPr>
          <p:cNvSpPr>
            <a:spLocks noGrp="1"/>
          </p:cNvSpPr>
          <p:nvPr>
            <p:ph type="body" sz="quarter" idx="13" hasCustomPrompt="1"/>
          </p:nvPr>
        </p:nvSpPr>
        <p:spPr>
          <a:xfrm>
            <a:off x="0" y="401052"/>
            <a:ext cx="12228513" cy="1143000"/>
          </a:xfrm>
        </p:spPr>
        <p:txBody>
          <a:bodyPr lIns="914400" anchor="ctr">
            <a:normAutofit/>
          </a:bodyPr>
          <a:lstStyle>
            <a:lvl1pPr marL="0" indent="0">
              <a:buNone/>
              <a:defRPr sz="3800" b="1">
                <a:solidFill>
                  <a:schemeClr val="bg1"/>
                </a:solidFill>
              </a:defRPr>
            </a:lvl1pPr>
            <a:lvl2pPr marL="457200" indent="0">
              <a:buNone/>
              <a:defRPr/>
            </a:lvl2pPr>
          </a:lstStyle>
          <a:p>
            <a:pPr lvl="0"/>
            <a:r>
              <a:rPr lang="en-US" dirty="0"/>
              <a:t>Title</a:t>
            </a:r>
          </a:p>
        </p:txBody>
      </p:sp>
    </p:spTree>
    <p:extLst>
      <p:ext uri="{BB962C8B-B14F-4D97-AF65-F5344CB8AC3E}">
        <p14:creationId xmlns:p14="http://schemas.microsoft.com/office/powerpoint/2010/main" val="515824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11" y="2130028"/>
            <a:ext cx="10363379" cy="1470422"/>
          </a:xfrm>
        </p:spPr>
        <p:txBody>
          <a:bodyPr/>
          <a:lstStyle>
            <a:lvl1pPr>
              <a:defRPr sz="3400" spc="-63"/>
            </a:lvl1pPr>
          </a:lstStyle>
          <a:p>
            <a:r>
              <a:rPr lang="en-US"/>
              <a:t>Click to edit Master title style</a:t>
            </a:r>
          </a:p>
        </p:txBody>
      </p:sp>
      <p:sp>
        <p:nvSpPr>
          <p:cNvPr id="3" name="Subtitle 2"/>
          <p:cNvSpPr>
            <a:spLocks noGrp="1"/>
          </p:cNvSpPr>
          <p:nvPr>
            <p:ph type="subTitle" idx="1"/>
          </p:nvPr>
        </p:nvSpPr>
        <p:spPr>
          <a:xfrm>
            <a:off x="938992" y="3886200"/>
            <a:ext cx="8534757" cy="1752600"/>
          </a:xfrm>
        </p:spPr>
        <p:txBody>
          <a:bodyPr/>
          <a:lstStyle>
            <a:lvl1pPr marL="0" indent="0" algn="l">
              <a:buNone/>
              <a:defRPr sz="3000" spc="-63">
                <a:solidFill>
                  <a:srgbClr val="5B525A"/>
                </a:solidFill>
              </a:defRPr>
            </a:lvl1pPr>
            <a:lvl2pPr marL="287990" indent="0" algn="ctr">
              <a:buNone/>
              <a:defRPr>
                <a:solidFill>
                  <a:schemeClr val="tx1">
                    <a:tint val="75000"/>
                  </a:schemeClr>
                </a:solidFill>
              </a:defRPr>
            </a:lvl2pPr>
            <a:lvl3pPr marL="575981" indent="0" algn="ctr">
              <a:buNone/>
              <a:defRPr>
                <a:solidFill>
                  <a:schemeClr val="tx1">
                    <a:tint val="75000"/>
                  </a:schemeClr>
                </a:solidFill>
              </a:defRPr>
            </a:lvl3pPr>
            <a:lvl4pPr marL="863971" indent="0" algn="ctr">
              <a:buNone/>
              <a:defRPr>
                <a:solidFill>
                  <a:schemeClr val="tx1">
                    <a:tint val="75000"/>
                  </a:schemeClr>
                </a:solidFill>
              </a:defRPr>
            </a:lvl4pPr>
            <a:lvl5pPr marL="1151961" indent="0" algn="ctr">
              <a:buNone/>
              <a:defRPr>
                <a:solidFill>
                  <a:schemeClr val="tx1">
                    <a:tint val="75000"/>
                  </a:schemeClr>
                </a:solidFill>
              </a:defRPr>
            </a:lvl5pPr>
            <a:lvl6pPr marL="1439951" indent="0" algn="ctr">
              <a:buNone/>
              <a:defRPr>
                <a:solidFill>
                  <a:schemeClr val="tx1">
                    <a:tint val="75000"/>
                  </a:schemeClr>
                </a:solidFill>
              </a:defRPr>
            </a:lvl6pPr>
            <a:lvl7pPr marL="1727942" indent="0" algn="ctr">
              <a:buNone/>
              <a:defRPr>
                <a:solidFill>
                  <a:schemeClr val="tx1">
                    <a:tint val="75000"/>
                  </a:schemeClr>
                </a:solidFill>
              </a:defRPr>
            </a:lvl7pPr>
            <a:lvl8pPr marL="2015932" indent="0" algn="ctr">
              <a:buNone/>
              <a:defRPr>
                <a:solidFill>
                  <a:schemeClr val="tx1">
                    <a:tint val="75000"/>
                  </a:schemeClr>
                </a:solidFill>
              </a:defRPr>
            </a:lvl8pPr>
            <a:lvl9pPr marL="230392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FB84BF5-5985-45CC-81A5-58836C6059EC}"/>
              </a:ext>
            </a:extLst>
          </p:cNvPr>
          <p:cNvSpPr>
            <a:spLocks noGrp="1"/>
          </p:cNvSpPr>
          <p:nvPr>
            <p:ph type="dt" sz="half" idx="10"/>
          </p:nvPr>
        </p:nvSpPr>
        <p:spPr/>
        <p:txBody>
          <a:bodyPr/>
          <a:lstStyle>
            <a:lvl1pPr>
              <a:defRPr/>
            </a:lvl1pPr>
          </a:lstStyle>
          <a:p>
            <a:pPr>
              <a:defRPr/>
            </a:pPr>
            <a:fld id="{9A5D9319-6A58-4A4D-9FAE-A90C5D525D6E}" type="datetimeFigureOut">
              <a:rPr lang="en-US" altLang="en-US"/>
              <a:pPr>
                <a:defRPr/>
              </a:pPr>
              <a:t>9/27/2024</a:t>
            </a:fld>
            <a:endParaRPr lang="en-US" altLang="en-US" dirty="0"/>
          </a:p>
        </p:txBody>
      </p:sp>
      <p:sp>
        <p:nvSpPr>
          <p:cNvPr id="5" name="Footer Placeholder 4">
            <a:extLst>
              <a:ext uri="{FF2B5EF4-FFF2-40B4-BE49-F238E27FC236}">
                <a16:creationId xmlns:a16="http://schemas.microsoft.com/office/drawing/2014/main" id="{ED39B7B2-839C-4B17-8CD0-49F758EE7E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A8347D-29A8-4BF1-8F64-B6C70522ACC4}"/>
              </a:ext>
            </a:extLst>
          </p:cNvPr>
          <p:cNvSpPr>
            <a:spLocks noGrp="1"/>
          </p:cNvSpPr>
          <p:nvPr>
            <p:ph type="sldNum" sz="quarter" idx="12"/>
          </p:nvPr>
        </p:nvSpPr>
        <p:spPr/>
        <p:txBody>
          <a:bodyPr/>
          <a:lstStyle>
            <a:lvl1pPr>
              <a:defRPr/>
            </a:lvl1pPr>
          </a:lstStyle>
          <a:p>
            <a:fld id="{93489F9C-975A-4628-B404-C589F3D76303}" type="slidenum">
              <a:rPr lang="en-US" altLang="en-US"/>
              <a:pPr/>
              <a:t>‹#›</a:t>
            </a:fld>
            <a:endParaRPr lang="en-US" altLang="en-US"/>
          </a:p>
        </p:txBody>
      </p:sp>
    </p:spTree>
    <p:extLst>
      <p:ext uri="{BB962C8B-B14F-4D97-AF65-F5344CB8AC3E}">
        <p14:creationId xmlns:p14="http://schemas.microsoft.com/office/powerpoint/2010/main" val="329284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0C0C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5DA7D-635A-4DB2-B943-B87F6F8991B5}"/>
              </a:ext>
            </a:extLst>
          </p:cNvPr>
          <p:cNvSpPr>
            <a:spLocks noGrp="1"/>
          </p:cNvSpPr>
          <p:nvPr>
            <p:ph type="dt" sz="half" idx="10"/>
          </p:nvPr>
        </p:nvSpPr>
        <p:spPr/>
        <p:txBody>
          <a:bodyPr/>
          <a:lstStyle>
            <a:lvl1pPr>
              <a:defRPr/>
            </a:lvl1pPr>
          </a:lstStyle>
          <a:p>
            <a:pPr>
              <a:defRPr/>
            </a:pPr>
            <a:fld id="{50E2C03D-C96B-4D95-8393-E4E2A322F594}" type="datetimeFigureOut">
              <a:rPr lang="en-US" altLang="en-US"/>
              <a:pPr>
                <a:defRPr/>
              </a:pPr>
              <a:t>9/27/2024</a:t>
            </a:fld>
            <a:endParaRPr lang="en-US" altLang="en-US" dirty="0"/>
          </a:p>
        </p:txBody>
      </p:sp>
      <p:sp>
        <p:nvSpPr>
          <p:cNvPr id="5" name="Footer Placeholder 4">
            <a:extLst>
              <a:ext uri="{FF2B5EF4-FFF2-40B4-BE49-F238E27FC236}">
                <a16:creationId xmlns:a16="http://schemas.microsoft.com/office/drawing/2014/main" id="{5842A3B9-93CF-4EBA-82A7-B829BA4AFD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03B929-A3D8-45AD-BC53-30C81A8B1BE3}"/>
              </a:ext>
            </a:extLst>
          </p:cNvPr>
          <p:cNvSpPr>
            <a:spLocks noGrp="1"/>
          </p:cNvSpPr>
          <p:nvPr>
            <p:ph type="sldNum" sz="quarter" idx="12"/>
          </p:nvPr>
        </p:nvSpPr>
        <p:spPr/>
        <p:txBody>
          <a:bodyPr/>
          <a:lstStyle>
            <a:lvl1pPr>
              <a:defRPr/>
            </a:lvl1pPr>
          </a:lstStyle>
          <a:p>
            <a:fld id="{B1845189-A0E0-4635-BE15-408343878443}" type="slidenum">
              <a:rPr lang="en-US" altLang="en-US"/>
              <a:pPr/>
              <a:t>‹#›</a:t>
            </a:fld>
            <a:endParaRPr lang="en-US" altLang="en-US"/>
          </a:p>
        </p:txBody>
      </p:sp>
    </p:spTree>
    <p:extLst>
      <p:ext uri="{BB962C8B-B14F-4D97-AF65-F5344CB8AC3E}">
        <p14:creationId xmlns:p14="http://schemas.microsoft.com/office/powerpoint/2010/main" val="1901854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24" y="4406505"/>
            <a:ext cx="10363377" cy="1362075"/>
          </a:xfrm>
        </p:spPr>
        <p:txBody>
          <a:bodyPr anchor="t"/>
          <a:lstStyle>
            <a:lvl1pPr algn="l">
              <a:defRPr sz="3400" b="0" cap="none" spc="-63">
                <a:solidFill>
                  <a:srgbClr val="80C0C1"/>
                </a:solidFill>
              </a:defRPr>
            </a:lvl1pPr>
          </a:lstStyle>
          <a:p>
            <a:r>
              <a:rPr lang="en-US" dirty="0"/>
              <a:t>Click to edit Master title style</a:t>
            </a:r>
          </a:p>
        </p:txBody>
      </p:sp>
      <p:sp>
        <p:nvSpPr>
          <p:cNvPr id="3" name="Text Placeholder 2"/>
          <p:cNvSpPr>
            <a:spLocks noGrp="1"/>
          </p:cNvSpPr>
          <p:nvPr>
            <p:ph type="body" idx="1"/>
          </p:nvPr>
        </p:nvSpPr>
        <p:spPr>
          <a:xfrm>
            <a:off x="963124" y="2906316"/>
            <a:ext cx="10363377" cy="1500188"/>
          </a:xfrm>
        </p:spPr>
        <p:txBody>
          <a:bodyPr anchor="b"/>
          <a:lstStyle>
            <a:lvl1pPr marL="0" indent="0">
              <a:buNone/>
              <a:defRPr sz="2300">
                <a:solidFill>
                  <a:schemeClr val="tx1">
                    <a:lumMod val="75000"/>
                    <a:lumOff val="25000"/>
                  </a:schemeClr>
                </a:solidFill>
              </a:defRPr>
            </a:lvl1pPr>
            <a:lvl2pPr marL="287990" indent="0">
              <a:buNone/>
              <a:defRPr sz="1100">
                <a:solidFill>
                  <a:schemeClr val="tx1">
                    <a:tint val="75000"/>
                  </a:schemeClr>
                </a:solidFill>
              </a:defRPr>
            </a:lvl2pPr>
            <a:lvl3pPr marL="575981" indent="0">
              <a:buNone/>
              <a:defRPr sz="1000">
                <a:solidFill>
                  <a:schemeClr val="tx1">
                    <a:tint val="75000"/>
                  </a:schemeClr>
                </a:solidFill>
              </a:defRPr>
            </a:lvl3pPr>
            <a:lvl4pPr marL="863971" indent="0">
              <a:buNone/>
              <a:defRPr sz="900">
                <a:solidFill>
                  <a:schemeClr val="tx1">
                    <a:tint val="75000"/>
                  </a:schemeClr>
                </a:solidFill>
              </a:defRPr>
            </a:lvl4pPr>
            <a:lvl5pPr marL="1151961" indent="0">
              <a:buNone/>
              <a:defRPr sz="900">
                <a:solidFill>
                  <a:schemeClr val="tx1">
                    <a:tint val="75000"/>
                  </a:schemeClr>
                </a:solidFill>
              </a:defRPr>
            </a:lvl5pPr>
            <a:lvl6pPr marL="1439951" indent="0">
              <a:buNone/>
              <a:defRPr sz="900">
                <a:solidFill>
                  <a:schemeClr val="tx1">
                    <a:tint val="75000"/>
                  </a:schemeClr>
                </a:solidFill>
              </a:defRPr>
            </a:lvl6pPr>
            <a:lvl7pPr marL="1727942" indent="0">
              <a:buNone/>
              <a:defRPr sz="900">
                <a:solidFill>
                  <a:schemeClr val="tx1">
                    <a:tint val="75000"/>
                  </a:schemeClr>
                </a:solidFill>
              </a:defRPr>
            </a:lvl7pPr>
            <a:lvl8pPr marL="2015932" indent="0">
              <a:buNone/>
              <a:defRPr sz="900">
                <a:solidFill>
                  <a:schemeClr val="tx1">
                    <a:tint val="75000"/>
                  </a:schemeClr>
                </a:solidFill>
              </a:defRPr>
            </a:lvl8pPr>
            <a:lvl9pPr marL="2303922"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7B2549-C8AD-4279-A2A8-CB4E70B29CEB}"/>
              </a:ext>
            </a:extLst>
          </p:cNvPr>
          <p:cNvSpPr>
            <a:spLocks noGrp="1"/>
          </p:cNvSpPr>
          <p:nvPr>
            <p:ph type="dt" sz="half" idx="10"/>
          </p:nvPr>
        </p:nvSpPr>
        <p:spPr/>
        <p:txBody>
          <a:bodyPr/>
          <a:lstStyle>
            <a:lvl1pPr>
              <a:defRPr/>
            </a:lvl1pPr>
          </a:lstStyle>
          <a:p>
            <a:pPr>
              <a:defRPr/>
            </a:pPr>
            <a:fld id="{9A0E2CC3-D87C-47F9-8484-D2BFEBEFB38A}" type="datetimeFigureOut">
              <a:rPr lang="en-US" altLang="en-US"/>
              <a:pPr>
                <a:defRPr/>
              </a:pPr>
              <a:t>9/27/2024</a:t>
            </a:fld>
            <a:endParaRPr lang="en-US" altLang="en-US" dirty="0"/>
          </a:p>
        </p:txBody>
      </p:sp>
      <p:sp>
        <p:nvSpPr>
          <p:cNvPr id="5" name="Footer Placeholder 4">
            <a:extLst>
              <a:ext uri="{FF2B5EF4-FFF2-40B4-BE49-F238E27FC236}">
                <a16:creationId xmlns:a16="http://schemas.microsoft.com/office/drawing/2014/main" id="{3BC3CCC4-D5C1-4343-977C-9FE7C3742E8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1BAE2C-887A-4D05-85BE-53418BFA4B1B}"/>
              </a:ext>
            </a:extLst>
          </p:cNvPr>
          <p:cNvSpPr>
            <a:spLocks noGrp="1"/>
          </p:cNvSpPr>
          <p:nvPr>
            <p:ph type="sldNum" sz="quarter" idx="12"/>
          </p:nvPr>
        </p:nvSpPr>
        <p:spPr/>
        <p:txBody>
          <a:bodyPr/>
          <a:lstStyle>
            <a:lvl1pPr>
              <a:defRPr/>
            </a:lvl1pPr>
          </a:lstStyle>
          <a:p>
            <a:fld id="{F30C9563-E447-4150-81AF-D8822135B2B2}" type="slidenum">
              <a:rPr lang="en-US" altLang="en-US"/>
              <a:pPr/>
              <a:t>‹#›</a:t>
            </a:fld>
            <a:endParaRPr lang="en-US" altLang="en-US"/>
          </a:p>
        </p:txBody>
      </p:sp>
    </p:spTree>
    <p:extLst>
      <p:ext uri="{BB962C8B-B14F-4D97-AF65-F5344CB8AC3E}">
        <p14:creationId xmlns:p14="http://schemas.microsoft.com/office/powerpoint/2010/main" val="2852217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40" y="1600200"/>
            <a:ext cx="5428720" cy="4525566"/>
          </a:xfrm>
        </p:spPr>
        <p:txBody>
          <a:bodyPr/>
          <a:lstStyle>
            <a:lvl1pPr>
              <a:defRPr sz="18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2550" y="1600200"/>
            <a:ext cx="5429911" cy="4525566"/>
          </a:xfrm>
        </p:spPr>
        <p:txBody>
          <a:bodyPr/>
          <a:lstStyle>
            <a:lvl1pPr>
              <a:defRPr sz="18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5B2B28E-DDEA-4A7E-91B6-DD124FCBBB69}"/>
              </a:ext>
            </a:extLst>
          </p:cNvPr>
          <p:cNvSpPr>
            <a:spLocks noGrp="1"/>
          </p:cNvSpPr>
          <p:nvPr>
            <p:ph type="dt" sz="half" idx="10"/>
          </p:nvPr>
        </p:nvSpPr>
        <p:spPr/>
        <p:txBody>
          <a:bodyPr/>
          <a:lstStyle>
            <a:lvl1pPr>
              <a:defRPr/>
            </a:lvl1pPr>
          </a:lstStyle>
          <a:p>
            <a:pPr>
              <a:defRPr/>
            </a:pPr>
            <a:fld id="{748E340D-D4BA-44F3-AA00-1845CF56A6DB}" type="datetimeFigureOut">
              <a:rPr lang="en-US" altLang="en-US"/>
              <a:pPr>
                <a:defRPr/>
              </a:pPr>
              <a:t>9/27/2024</a:t>
            </a:fld>
            <a:endParaRPr lang="en-US" altLang="en-US" dirty="0"/>
          </a:p>
        </p:txBody>
      </p:sp>
      <p:sp>
        <p:nvSpPr>
          <p:cNvPr id="6" name="Footer Placeholder 4">
            <a:extLst>
              <a:ext uri="{FF2B5EF4-FFF2-40B4-BE49-F238E27FC236}">
                <a16:creationId xmlns:a16="http://schemas.microsoft.com/office/drawing/2014/main" id="{616E93DB-6965-48B9-A034-1A56C2DA3D0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FA7279B-06A2-42F9-A475-E1201F0CE91D}"/>
              </a:ext>
            </a:extLst>
          </p:cNvPr>
          <p:cNvSpPr>
            <a:spLocks noGrp="1"/>
          </p:cNvSpPr>
          <p:nvPr>
            <p:ph type="sldNum" sz="quarter" idx="12"/>
          </p:nvPr>
        </p:nvSpPr>
        <p:spPr/>
        <p:txBody>
          <a:bodyPr/>
          <a:lstStyle>
            <a:lvl1pPr>
              <a:defRPr/>
            </a:lvl1pPr>
          </a:lstStyle>
          <a:p>
            <a:fld id="{E0FD2A74-2582-4144-9CE3-4DC927FF7470}" type="slidenum">
              <a:rPr lang="en-US" altLang="en-US"/>
              <a:pPr/>
              <a:t>‹#›</a:t>
            </a:fld>
            <a:endParaRPr lang="en-US" altLang="en-US"/>
          </a:p>
        </p:txBody>
      </p:sp>
    </p:spTree>
    <p:extLst>
      <p:ext uri="{BB962C8B-B14F-4D97-AF65-F5344CB8AC3E}">
        <p14:creationId xmlns:p14="http://schemas.microsoft.com/office/powerpoint/2010/main" val="3262902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41" y="1534716"/>
            <a:ext cx="5387052" cy="640556"/>
          </a:xfrm>
        </p:spPr>
        <p:txBody>
          <a:bodyPr anchor="b"/>
          <a:lstStyle>
            <a:lvl1pPr marL="0" indent="0">
              <a:buNone/>
              <a:defRPr sz="1500" b="1"/>
            </a:lvl1pPr>
            <a:lvl2pPr marL="287990" indent="0">
              <a:buNone/>
              <a:defRPr sz="1300" b="1"/>
            </a:lvl2pPr>
            <a:lvl3pPr marL="575981" indent="0">
              <a:buNone/>
              <a:defRPr sz="1100" b="1"/>
            </a:lvl3pPr>
            <a:lvl4pPr marL="863971" indent="0">
              <a:buNone/>
              <a:defRPr sz="1000" b="1"/>
            </a:lvl4pPr>
            <a:lvl5pPr marL="1151961" indent="0">
              <a:buNone/>
              <a:defRPr sz="1000" b="1"/>
            </a:lvl5pPr>
            <a:lvl6pPr marL="1439951" indent="0">
              <a:buNone/>
              <a:defRPr sz="1000" b="1"/>
            </a:lvl6pPr>
            <a:lvl7pPr marL="1727942" indent="0">
              <a:buNone/>
              <a:defRPr sz="1000" b="1"/>
            </a:lvl7pPr>
            <a:lvl8pPr marL="2015932" indent="0">
              <a:buNone/>
              <a:defRPr sz="1000" b="1"/>
            </a:lvl8pPr>
            <a:lvl9pPr marL="2303922" indent="0">
              <a:buNone/>
              <a:defRPr sz="1000" b="1"/>
            </a:lvl9pPr>
          </a:lstStyle>
          <a:p>
            <a:pPr lvl="0"/>
            <a:r>
              <a:rPr lang="en-US"/>
              <a:t>Click to edit Master text styles</a:t>
            </a:r>
          </a:p>
        </p:txBody>
      </p:sp>
      <p:sp>
        <p:nvSpPr>
          <p:cNvPr id="4" name="Content Placeholder 3"/>
          <p:cNvSpPr>
            <a:spLocks noGrp="1"/>
          </p:cNvSpPr>
          <p:nvPr>
            <p:ph sz="half" idx="2"/>
          </p:nvPr>
        </p:nvSpPr>
        <p:spPr>
          <a:xfrm>
            <a:off x="609541" y="2175272"/>
            <a:ext cx="5387052" cy="3950494"/>
          </a:xfrm>
        </p:spPr>
        <p:txBody>
          <a:bodyPr/>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028" y="1534716"/>
            <a:ext cx="5389433" cy="640556"/>
          </a:xfrm>
        </p:spPr>
        <p:txBody>
          <a:bodyPr anchor="b"/>
          <a:lstStyle>
            <a:lvl1pPr marL="0" indent="0">
              <a:buNone/>
              <a:defRPr sz="1500" b="1"/>
            </a:lvl1pPr>
            <a:lvl2pPr marL="287990" indent="0">
              <a:buNone/>
              <a:defRPr sz="1300" b="1"/>
            </a:lvl2pPr>
            <a:lvl3pPr marL="575981" indent="0">
              <a:buNone/>
              <a:defRPr sz="1100" b="1"/>
            </a:lvl3pPr>
            <a:lvl4pPr marL="863971" indent="0">
              <a:buNone/>
              <a:defRPr sz="1000" b="1"/>
            </a:lvl4pPr>
            <a:lvl5pPr marL="1151961" indent="0">
              <a:buNone/>
              <a:defRPr sz="1000" b="1"/>
            </a:lvl5pPr>
            <a:lvl6pPr marL="1439951" indent="0">
              <a:buNone/>
              <a:defRPr sz="1000" b="1"/>
            </a:lvl6pPr>
            <a:lvl7pPr marL="1727942" indent="0">
              <a:buNone/>
              <a:defRPr sz="1000" b="1"/>
            </a:lvl7pPr>
            <a:lvl8pPr marL="2015932" indent="0">
              <a:buNone/>
              <a:defRPr sz="1000" b="1"/>
            </a:lvl8pPr>
            <a:lvl9pPr marL="2303922" indent="0">
              <a:buNone/>
              <a:defRPr sz="1000" b="1"/>
            </a:lvl9pPr>
          </a:lstStyle>
          <a:p>
            <a:pPr lvl="0"/>
            <a:r>
              <a:rPr lang="en-US"/>
              <a:t>Click to edit Master text styles</a:t>
            </a:r>
          </a:p>
        </p:txBody>
      </p:sp>
      <p:sp>
        <p:nvSpPr>
          <p:cNvPr id="6" name="Content Placeholder 5"/>
          <p:cNvSpPr>
            <a:spLocks noGrp="1"/>
          </p:cNvSpPr>
          <p:nvPr>
            <p:ph sz="quarter" idx="4"/>
          </p:nvPr>
        </p:nvSpPr>
        <p:spPr>
          <a:xfrm>
            <a:off x="6193028" y="2175272"/>
            <a:ext cx="5389433" cy="3950494"/>
          </a:xfrm>
        </p:spPr>
        <p:txBody>
          <a:bodyPr/>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39377DA-3672-4C46-BD52-8A2BA6384256}"/>
              </a:ext>
            </a:extLst>
          </p:cNvPr>
          <p:cNvSpPr>
            <a:spLocks noGrp="1"/>
          </p:cNvSpPr>
          <p:nvPr>
            <p:ph type="dt" sz="half" idx="10"/>
          </p:nvPr>
        </p:nvSpPr>
        <p:spPr/>
        <p:txBody>
          <a:bodyPr/>
          <a:lstStyle>
            <a:lvl1pPr>
              <a:defRPr/>
            </a:lvl1pPr>
          </a:lstStyle>
          <a:p>
            <a:pPr>
              <a:defRPr/>
            </a:pPr>
            <a:fld id="{A3C4B756-88E7-4BBE-B4D2-5F749C110991}" type="datetimeFigureOut">
              <a:rPr lang="en-US" altLang="en-US"/>
              <a:pPr>
                <a:defRPr/>
              </a:pPr>
              <a:t>9/27/2024</a:t>
            </a:fld>
            <a:endParaRPr lang="en-US" altLang="en-US" dirty="0"/>
          </a:p>
        </p:txBody>
      </p:sp>
      <p:sp>
        <p:nvSpPr>
          <p:cNvPr id="8" name="Footer Placeholder 4">
            <a:extLst>
              <a:ext uri="{FF2B5EF4-FFF2-40B4-BE49-F238E27FC236}">
                <a16:creationId xmlns:a16="http://schemas.microsoft.com/office/drawing/2014/main" id="{43804C7E-12E5-4D47-9D6B-22DF87DB9FD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9065584-9961-401E-B6AF-48BA9E116A96}"/>
              </a:ext>
            </a:extLst>
          </p:cNvPr>
          <p:cNvSpPr>
            <a:spLocks noGrp="1"/>
          </p:cNvSpPr>
          <p:nvPr>
            <p:ph type="sldNum" sz="quarter" idx="12"/>
          </p:nvPr>
        </p:nvSpPr>
        <p:spPr/>
        <p:txBody>
          <a:bodyPr/>
          <a:lstStyle>
            <a:lvl1pPr>
              <a:defRPr/>
            </a:lvl1pPr>
          </a:lstStyle>
          <a:p>
            <a:fld id="{15F3A36F-B678-4571-921E-43A7135454C5}" type="slidenum">
              <a:rPr lang="en-US" altLang="en-US"/>
              <a:pPr/>
              <a:t>‹#›</a:t>
            </a:fld>
            <a:endParaRPr lang="en-US" altLang="en-US"/>
          </a:p>
        </p:txBody>
      </p:sp>
    </p:spTree>
    <p:extLst>
      <p:ext uri="{BB962C8B-B14F-4D97-AF65-F5344CB8AC3E}">
        <p14:creationId xmlns:p14="http://schemas.microsoft.com/office/powerpoint/2010/main" val="897596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F4AA5AB-6B80-47B7-A098-C6EB06123385}"/>
              </a:ext>
            </a:extLst>
          </p:cNvPr>
          <p:cNvSpPr>
            <a:spLocks noGrp="1"/>
          </p:cNvSpPr>
          <p:nvPr>
            <p:ph type="dt" sz="half" idx="10"/>
          </p:nvPr>
        </p:nvSpPr>
        <p:spPr/>
        <p:txBody>
          <a:bodyPr/>
          <a:lstStyle>
            <a:lvl1pPr>
              <a:defRPr/>
            </a:lvl1pPr>
          </a:lstStyle>
          <a:p>
            <a:pPr>
              <a:defRPr/>
            </a:pPr>
            <a:fld id="{2844BCF5-11D7-42FA-9A2F-6D1BE16F9A26}" type="datetimeFigureOut">
              <a:rPr lang="en-US" altLang="en-US"/>
              <a:pPr>
                <a:defRPr/>
              </a:pPr>
              <a:t>9/27/2024</a:t>
            </a:fld>
            <a:endParaRPr lang="en-US" altLang="en-US" dirty="0"/>
          </a:p>
        </p:txBody>
      </p:sp>
      <p:sp>
        <p:nvSpPr>
          <p:cNvPr id="4" name="Footer Placeholder 4">
            <a:extLst>
              <a:ext uri="{FF2B5EF4-FFF2-40B4-BE49-F238E27FC236}">
                <a16:creationId xmlns:a16="http://schemas.microsoft.com/office/drawing/2014/main" id="{4B40AAB4-3F52-495C-8EE4-6440DA59622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F3C7BF4-EB15-469C-BFA6-9E2E5E648143}"/>
              </a:ext>
            </a:extLst>
          </p:cNvPr>
          <p:cNvSpPr>
            <a:spLocks noGrp="1"/>
          </p:cNvSpPr>
          <p:nvPr>
            <p:ph type="sldNum" sz="quarter" idx="12"/>
          </p:nvPr>
        </p:nvSpPr>
        <p:spPr/>
        <p:txBody>
          <a:bodyPr/>
          <a:lstStyle>
            <a:lvl1pPr>
              <a:defRPr/>
            </a:lvl1pPr>
          </a:lstStyle>
          <a:p>
            <a:fld id="{5F2311F4-4C51-4D83-904A-98F922B611E7}" type="slidenum">
              <a:rPr lang="en-US" altLang="en-US"/>
              <a:pPr/>
              <a:t>‹#›</a:t>
            </a:fld>
            <a:endParaRPr lang="en-US" altLang="en-US"/>
          </a:p>
        </p:txBody>
      </p:sp>
    </p:spTree>
    <p:extLst>
      <p:ext uri="{BB962C8B-B14F-4D97-AF65-F5344CB8AC3E}">
        <p14:creationId xmlns:p14="http://schemas.microsoft.com/office/powerpoint/2010/main" val="135147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BFF6794-1327-4A27-B2AB-4629E35C9588}"/>
              </a:ext>
            </a:extLst>
          </p:cNvPr>
          <p:cNvSpPr>
            <a:spLocks noGrp="1"/>
          </p:cNvSpPr>
          <p:nvPr>
            <p:ph type="dt" sz="half" idx="10"/>
          </p:nvPr>
        </p:nvSpPr>
        <p:spPr/>
        <p:txBody>
          <a:bodyPr/>
          <a:lstStyle>
            <a:lvl1pPr>
              <a:defRPr/>
            </a:lvl1pPr>
          </a:lstStyle>
          <a:p>
            <a:pPr>
              <a:defRPr/>
            </a:pPr>
            <a:fld id="{15BDB750-F9AA-4344-8546-0BF43B13742A}" type="datetimeFigureOut">
              <a:rPr lang="en-US" altLang="en-US"/>
              <a:pPr>
                <a:defRPr/>
              </a:pPr>
              <a:t>9/27/2024</a:t>
            </a:fld>
            <a:endParaRPr lang="en-US" altLang="en-US" dirty="0"/>
          </a:p>
        </p:txBody>
      </p:sp>
      <p:sp>
        <p:nvSpPr>
          <p:cNvPr id="3" name="Footer Placeholder 4">
            <a:extLst>
              <a:ext uri="{FF2B5EF4-FFF2-40B4-BE49-F238E27FC236}">
                <a16:creationId xmlns:a16="http://schemas.microsoft.com/office/drawing/2014/main" id="{C1E55DA7-746A-4FDF-8850-A5A1FE3CD41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431B1F0-707D-48ED-9D6E-F21965D46A58}"/>
              </a:ext>
            </a:extLst>
          </p:cNvPr>
          <p:cNvSpPr>
            <a:spLocks noGrp="1"/>
          </p:cNvSpPr>
          <p:nvPr>
            <p:ph type="sldNum" sz="quarter" idx="12"/>
          </p:nvPr>
        </p:nvSpPr>
        <p:spPr/>
        <p:txBody>
          <a:bodyPr/>
          <a:lstStyle>
            <a:lvl1pPr>
              <a:defRPr/>
            </a:lvl1pPr>
          </a:lstStyle>
          <a:p>
            <a:fld id="{6B016648-8F3F-4BED-A381-B005443617A6}" type="slidenum">
              <a:rPr lang="en-US" altLang="en-US"/>
              <a:pPr/>
              <a:t>‹#›</a:t>
            </a:fld>
            <a:endParaRPr lang="en-US" altLang="en-US"/>
          </a:p>
        </p:txBody>
      </p:sp>
    </p:spTree>
    <p:extLst>
      <p:ext uri="{BB962C8B-B14F-4D97-AF65-F5344CB8AC3E}">
        <p14:creationId xmlns:p14="http://schemas.microsoft.com/office/powerpoint/2010/main" val="3933514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40" y="272654"/>
            <a:ext cx="4010824" cy="116205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4766798" y="272654"/>
            <a:ext cx="6815663" cy="5853113"/>
          </a:xfrm>
        </p:spPr>
        <p:txBody>
          <a:bodyPr/>
          <a:lstStyle>
            <a:lvl1pPr>
              <a:defRPr sz="20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40" y="1434704"/>
            <a:ext cx="4010824" cy="4691063"/>
          </a:xfrm>
        </p:spPr>
        <p:txBody>
          <a:bodyPr/>
          <a:lstStyle>
            <a:lvl1pPr marL="0" indent="0">
              <a:buNone/>
              <a:defRPr sz="900"/>
            </a:lvl1pPr>
            <a:lvl2pPr marL="287990" indent="0">
              <a:buNone/>
              <a:defRPr sz="800"/>
            </a:lvl2pPr>
            <a:lvl3pPr marL="575981" indent="0">
              <a:buNone/>
              <a:defRPr sz="600"/>
            </a:lvl3pPr>
            <a:lvl4pPr marL="863971" indent="0">
              <a:buNone/>
              <a:defRPr sz="600"/>
            </a:lvl4pPr>
            <a:lvl5pPr marL="1151961" indent="0">
              <a:buNone/>
              <a:defRPr sz="600"/>
            </a:lvl5pPr>
            <a:lvl6pPr marL="1439951" indent="0">
              <a:buNone/>
              <a:defRPr sz="600"/>
            </a:lvl6pPr>
            <a:lvl7pPr marL="1727942" indent="0">
              <a:buNone/>
              <a:defRPr sz="600"/>
            </a:lvl7pPr>
            <a:lvl8pPr marL="2015932" indent="0">
              <a:buNone/>
              <a:defRPr sz="600"/>
            </a:lvl8pPr>
            <a:lvl9pPr marL="23039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9CADAF23-6791-469C-86D3-D297BD277BAA}"/>
              </a:ext>
            </a:extLst>
          </p:cNvPr>
          <p:cNvSpPr>
            <a:spLocks noGrp="1"/>
          </p:cNvSpPr>
          <p:nvPr>
            <p:ph type="dt" sz="half" idx="10"/>
          </p:nvPr>
        </p:nvSpPr>
        <p:spPr/>
        <p:txBody>
          <a:bodyPr/>
          <a:lstStyle>
            <a:lvl1pPr>
              <a:defRPr/>
            </a:lvl1pPr>
          </a:lstStyle>
          <a:p>
            <a:pPr>
              <a:defRPr/>
            </a:pPr>
            <a:fld id="{1B811407-78D8-4041-876D-449810A2E3A7}" type="datetimeFigureOut">
              <a:rPr lang="en-US" altLang="en-US"/>
              <a:pPr>
                <a:defRPr/>
              </a:pPr>
              <a:t>9/27/2024</a:t>
            </a:fld>
            <a:endParaRPr lang="en-US" altLang="en-US" dirty="0"/>
          </a:p>
        </p:txBody>
      </p:sp>
      <p:sp>
        <p:nvSpPr>
          <p:cNvPr id="6" name="Footer Placeholder 4">
            <a:extLst>
              <a:ext uri="{FF2B5EF4-FFF2-40B4-BE49-F238E27FC236}">
                <a16:creationId xmlns:a16="http://schemas.microsoft.com/office/drawing/2014/main" id="{B6BB06E5-33AC-42E6-912A-B355639A4B9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D2DE71-FD0F-41A8-A181-E24F46008161}"/>
              </a:ext>
            </a:extLst>
          </p:cNvPr>
          <p:cNvSpPr>
            <a:spLocks noGrp="1"/>
          </p:cNvSpPr>
          <p:nvPr>
            <p:ph type="sldNum" sz="quarter" idx="12"/>
          </p:nvPr>
        </p:nvSpPr>
        <p:spPr/>
        <p:txBody>
          <a:bodyPr/>
          <a:lstStyle>
            <a:lvl1pPr>
              <a:defRPr/>
            </a:lvl1pPr>
          </a:lstStyle>
          <a:p>
            <a:fld id="{C85B85D7-8FD9-4B75-9B94-B44A3A1001BD}" type="slidenum">
              <a:rPr lang="en-US" altLang="en-US"/>
              <a:pPr/>
              <a:t>‹#›</a:t>
            </a:fld>
            <a:endParaRPr lang="en-US" altLang="en-US"/>
          </a:p>
        </p:txBody>
      </p:sp>
    </p:spTree>
    <p:extLst>
      <p:ext uri="{BB962C8B-B14F-4D97-AF65-F5344CB8AC3E}">
        <p14:creationId xmlns:p14="http://schemas.microsoft.com/office/powerpoint/2010/main" val="352006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0DBE8-FDAE-D941-97ED-D2C99AE4DF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5F0744-FC5B-6D4A-B73E-85BD8D2302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C964BF-B604-0647-B965-81C7A571EACB}"/>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A2ACD744-8585-CA4A-B515-CB62AC438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81210-7C01-BA46-A63A-A2D57BC460FB}"/>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3603489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353" y="4800600"/>
            <a:ext cx="7315676" cy="566738"/>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2389353" y="613172"/>
            <a:ext cx="7315676" cy="4114800"/>
          </a:xfrm>
        </p:spPr>
        <p:txBody>
          <a:bodyPr/>
          <a:lstStyle>
            <a:lvl1pPr marL="0" indent="0">
              <a:buNone/>
              <a:defRPr sz="2000"/>
            </a:lvl1pPr>
            <a:lvl2pPr marL="287990" indent="0">
              <a:buNone/>
              <a:defRPr sz="1800"/>
            </a:lvl2pPr>
            <a:lvl3pPr marL="575981" indent="0">
              <a:buNone/>
              <a:defRPr sz="1500"/>
            </a:lvl3pPr>
            <a:lvl4pPr marL="863971" indent="0">
              <a:buNone/>
              <a:defRPr sz="1300"/>
            </a:lvl4pPr>
            <a:lvl5pPr marL="1151961" indent="0">
              <a:buNone/>
              <a:defRPr sz="1300"/>
            </a:lvl5pPr>
            <a:lvl6pPr marL="1439951" indent="0">
              <a:buNone/>
              <a:defRPr sz="1300"/>
            </a:lvl6pPr>
            <a:lvl7pPr marL="1727942" indent="0">
              <a:buNone/>
              <a:defRPr sz="1300"/>
            </a:lvl7pPr>
            <a:lvl8pPr marL="2015932" indent="0">
              <a:buNone/>
              <a:defRPr sz="1300"/>
            </a:lvl8pPr>
            <a:lvl9pPr marL="2303922" indent="0">
              <a:buNone/>
              <a:defRPr sz="1300"/>
            </a:lvl9pPr>
          </a:lstStyle>
          <a:p>
            <a:pPr lvl="0"/>
            <a:endParaRPr lang="en-US" noProof="0" dirty="0"/>
          </a:p>
        </p:txBody>
      </p:sp>
      <p:sp>
        <p:nvSpPr>
          <p:cNvPr id="4" name="Text Placeholder 3"/>
          <p:cNvSpPr>
            <a:spLocks noGrp="1"/>
          </p:cNvSpPr>
          <p:nvPr>
            <p:ph type="body" sz="half" idx="2"/>
          </p:nvPr>
        </p:nvSpPr>
        <p:spPr>
          <a:xfrm>
            <a:off x="2389353" y="5367338"/>
            <a:ext cx="7315676" cy="804863"/>
          </a:xfrm>
        </p:spPr>
        <p:txBody>
          <a:bodyPr/>
          <a:lstStyle>
            <a:lvl1pPr marL="0" indent="0">
              <a:buNone/>
              <a:defRPr sz="900"/>
            </a:lvl1pPr>
            <a:lvl2pPr marL="287990" indent="0">
              <a:buNone/>
              <a:defRPr sz="800"/>
            </a:lvl2pPr>
            <a:lvl3pPr marL="575981" indent="0">
              <a:buNone/>
              <a:defRPr sz="600"/>
            </a:lvl3pPr>
            <a:lvl4pPr marL="863971" indent="0">
              <a:buNone/>
              <a:defRPr sz="600"/>
            </a:lvl4pPr>
            <a:lvl5pPr marL="1151961" indent="0">
              <a:buNone/>
              <a:defRPr sz="600"/>
            </a:lvl5pPr>
            <a:lvl6pPr marL="1439951" indent="0">
              <a:buNone/>
              <a:defRPr sz="600"/>
            </a:lvl6pPr>
            <a:lvl7pPr marL="1727942" indent="0">
              <a:buNone/>
              <a:defRPr sz="600"/>
            </a:lvl7pPr>
            <a:lvl8pPr marL="2015932" indent="0">
              <a:buNone/>
              <a:defRPr sz="600"/>
            </a:lvl8pPr>
            <a:lvl9pPr marL="23039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0D94CC0A-EF57-4188-A518-F3C86BA4B164}"/>
              </a:ext>
            </a:extLst>
          </p:cNvPr>
          <p:cNvSpPr>
            <a:spLocks noGrp="1"/>
          </p:cNvSpPr>
          <p:nvPr>
            <p:ph type="dt" sz="half" idx="10"/>
          </p:nvPr>
        </p:nvSpPr>
        <p:spPr/>
        <p:txBody>
          <a:bodyPr/>
          <a:lstStyle>
            <a:lvl1pPr>
              <a:defRPr/>
            </a:lvl1pPr>
          </a:lstStyle>
          <a:p>
            <a:pPr>
              <a:defRPr/>
            </a:pPr>
            <a:fld id="{F55E17E0-F694-4698-A38F-AECCFA65D308}" type="datetimeFigureOut">
              <a:rPr lang="en-US" altLang="en-US"/>
              <a:pPr>
                <a:defRPr/>
              </a:pPr>
              <a:t>9/27/2024</a:t>
            </a:fld>
            <a:endParaRPr lang="en-US" altLang="en-US" dirty="0"/>
          </a:p>
        </p:txBody>
      </p:sp>
      <p:sp>
        <p:nvSpPr>
          <p:cNvPr id="6" name="Footer Placeholder 4">
            <a:extLst>
              <a:ext uri="{FF2B5EF4-FFF2-40B4-BE49-F238E27FC236}">
                <a16:creationId xmlns:a16="http://schemas.microsoft.com/office/drawing/2014/main" id="{2E02FA91-19CB-4953-96B2-A7CAC3E59C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8B41976-1B5E-4BD4-A6AE-3DF029EC3E95}"/>
              </a:ext>
            </a:extLst>
          </p:cNvPr>
          <p:cNvSpPr>
            <a:spLocks noGrp="1"/>
          </p:cNvSpPr>
          <p:nvPr>
            <p:ph type="sldNum" sz="quarter" idx="12"/>
          </p:nvPr>
        </p:nvSpPr>
        <p:spPr/>
        <p:txBody>
          <a:bodyPr/>
          <a:lstStyle>
            <a:lvl1pPr>
              <a:defRPr/>
            </a:lvl1pPr>
          </a:lstStyle>
          <a:p>
            <a:fld id="{2379F3BB-B0FB-49DF-8D58-086EAFB66C61}" type="slidenum">
              <a:rPr lang="en-US" altLang="en-US"/>
              <a:pPr/>
              <a:t>‹#›</a:t>
            </a:fld>
            <a:endParaRPr lang="en-US" altLang="en-US"/>
          </a:p>
        </p:txBody>
      </p:sp>
    </p:spTree>
    <p:extLst>
      <p:ext uri="{BB962C8B-B14F-4D97-AF65-F5344CB8AC3E}">
        <p14:creationId xmlns:p14="http://schemas.microsoft.com/office/powerpoint/2010/main" val="1151326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327B3-DBD8-4575-AC50-AABC82FF5668}"/>
              </a:ext>
            </a:extLst>
          </p:cNvPr>
          <p:cNvSpPr>
            <a:spLocks noGrp="1"/>
          </p:cNvSpPr>
          <p:nvPr>
            <p:ph type="dt" sz="half" idx="10"/>
          </p:nvPr>
        </p:nvSpPr>
        <p:spPr/>
        <p:txBody>
          <a:bodyPr/>
          <a:lstStyle>
            <a:lvl1pPr>
              <a:defRPr/>
            </a:lvl1pPr>
          </a:lstStyle>
          <a:p>
            <a:pPr>
              <a:defRPr/>
            </a:pPr>
            <a:fld id="{3F017712-DC49-4A19-9370-1BE5CCE23413}" type="datetimeFigureOut">
              <a:rPr lang="en-US" altLang="en-US"/>
              <a:pPr>
                <a:defRPr/>
              </a:pPr>
              <a:t>9/27/2024</a:t>
            </a:fld>
            <a:endParaRPr lang="en-US" altLang="en-US" dirty="0"/>
          </a:p>
        </p:txBody>
      </p:sp>
      <p:sp>
        <p:nvSpPr>
          <p:cNvPr id="5" name="Footer Placeholder 4">
            <a:extLst>
              <a:ext uri="{FF2B5EF4-FFF2-40B4-BE49-F238E27FC236}">
                <a16:creationId xmlns:a16="http://schemas.microsoft.com/office/drawing/2014/main" id="{51C81613-4ECB-48E5-8BC3-A900D7C1E6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964727-4749-41AD-BB76-316A856C4869}"/>
              </a:ext>
            </a:extLst>
          </p:cNvPr>
          <p:cNvSpPr>
            <a:spLocks noGrp="1"/>
          </p:cNvSpPr>
          <p:nvPr>
            <p:ph type="sldNum" sz="quarter" idx="12"/>
          </p:nvPr>
        </p:nvSpPr>
        <p:spPr/>
        <p:txBody>
          <a:bodyPr/>
          <a:lstStyle>
            <a:lvl1pPr>
              <a:defRPr/>
            </a:lvl1pPr>
          </a:lstStyle>
          <a:p>
            <a:fld id="{0D7E710D-1E6B-450B-9216-59151EBA627D}" type="slidenum">
              <a:rPr lang="en-US" altLang="en-US"/>
              <a:pPr/>
              <a:t>‹#›</a:t>
            </a:fld>
            <a:endParaRPr lang="en-US" altLang="en-US"/>
          </a:p>
        </p:txBody>
      </p:sp>
    </p:spTree>
    <p:extLst>
      <p:ext uri="{BB962C8B-B14F-4D97-AF65-F5344CB8AC3E}">
        <p14:creationId xmlns:p14="http://schemas.microsoft.com/office/powerpoint/2010/main" val="3138109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529" y="275036"/>
            <a:ext cx="2742932" cy="5850731"/>
          </a:xfrm>
        </p:spPr>
        <p:txBody>
          <a:bodyPr vert="eaVert"/>
          <a:lstStyle>
            <a:lvl1pPr>
              <a:defRPr>
                <a:solidFill>
                  <a:srgbClr val="80C0C1"/>
                </a:solidFill>
              </a:defRPr>
            </a:lvl1pPr>
          </a:lstStyle>
          <a:p>
            <a:r>
              <a:rPr lang="en-US"/>
              <a:t>Click to edit Master title style</a:t>
            </a:r>
          </a:p>
        </p:txBody>
      </p:sp>
      <p:sp>
        <p:nvSpPr>
          <p:cNvPr id="3" name="Vertical Text Placeholder 2"/>
          <p:cNvSpPr>
            <a:spLocks noGrp="1"/>
          </p:cNvSpPr>
          <p:nvPr>
            <p:ph type="body" orient="vert" idx="1"/>
          </p:nvPr>
        </p:nvSpPr>
        <p:spPr>
          <a:xfrm>
            <a:off x="609540" y="275036"/>
            <a:ext cx="8115699" cy="58507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F3B2B-F26F-42FD-BF33-CFCDA9F01FBC}"/>
              </a:ext>
            </a:extLst>
          </p:cNvPr>
          <p:cNvSpPr>
            <a:spLocks noGrp="1"/>
          </p:cNvSpPr>
          <p:nvPr>
            <p:ph type="dt" sz="half" idx="10"/>
          </p:nvPr>
        </p:nvSpPr>
        <p:spPr/>
        <p:txBody>
          <a:bodyPr/>
          <a:lstStyle>
            <a:lvl1pPr>
              <a:defRPr/>
            </a:lvl1pPr>
          </a:lstStyle>
          <a:p>
            <a:pPr>
              <a:defRPr/>
            </a:pPr>
            <a:fld id="{2F83CF4E-F221-4989-A3DB-894D6DAF77F2}" type="datetimeFigureOut">
              <a:rPr lang="en-US" altLang="en-US"/>
              <a:pPr>
                <a:defRPr/>
              </a:pPr>
              <a:t>9/27/2024</a:t>
            </a:fld>
            <a:endParaRPr lang="en-US" altLang="en-US" dirty="0"/>
          </a:p>
        </p:txBody>
      </p:sp>
      <p:sp>
        <p:nvSpPr>
          <p:cNvPr id="5" name="Footer Placeholder 4">
            <a:extLst>
              <a:ext uri="{FF2B5EF4-FFF2-40B4-BE49-F238E27FC236}">
                <a16:creationId xmlns:a16="http://schemas.microsoft.com/office/drawing/2014/main" id="{15E7570E-288D-48B8-9610-61194EFF8B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E33CBE-6F75-4854-9738-0709205A673E}"/>
              </a:ext>
            </a:extLst>
          </p:cNvPr>
          <p:cNvSpPr>
            <a:spLocks noGrp="1"/>
          </p:cNvSpPr>
          <p:nvPr>
            <p:ph type="sldNum" sz="quarter" idx="12"/>
          </p:nvPr>
        </p:nvSpPr>
        <p:spPr/>
        <p:txBody>
          <a:bodyPr/>
          <a:lstStyle>
            <a:lvl1pPr>
              <a:defRPr/>
            </a:lvl1pPr>
          </a:lstStyle>
          <a:p>
            <a:fld id="{B7EB8D02-9C26-4235-882D-BF87B4508EA2}" type="slidenum">
              <a:rPr lang="en-US" altLang="en-US"/>
              <a:pPr/>
              <a:t>‹#›</a:t>
            </a:fld>
            <a:endParaRPr lang="en-US" altLang="en-US"/>
          </a:p>
        </p:txBody>
      </p:sp>
    </p:spTree>
    <p:extLst>
      <p:ext uri="{BB962C8B-B14F-4D97-AF65-F5344CB8AC3E}">
        <p14:creationId xmlns:p14="http://schemas.microsoft.com/office/powerpoint/2010/main" val="725388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E857-E938-964B-8B2E-16E4488E6B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37B843-E16A-E44A-A630-D8E3C9EE1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5E894F-E8DD-054E-AAB9-C5F34C9679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8BB171-80AA-EA46-B87E-D11873D22074}"/>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6" name="Footer Placeholder 5">
            <a:extLst>
              <a:ext uri="{FF2B5EF4-FFF2-40B4-BE49-F238E27FC236}">
                <a16:creationId xmlns:a16="http://schemas.microsoft.com/office/drawing/2014/main" id="{F647D707-5B54-3049-B6F8-9EC919F29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33087E-10C2-294E-8F92-8F0C3106AC91}"/>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707633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4987F-14B6-C544-B7E3-8A222D5FC5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55E573-2075-9343-880A-A8BF739D3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7BB61F-2B53-854C-8B07-AF92EAB94B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DCC80B-5A60-304C-9F86-9EB0F8B41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E8A22A-23E3-A946-B634-16A7FBC387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CF6CEB-2B9A-6443-ABA4-B181EA47B6FE}"/>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8" name="Footer Placeholder 7">
            <a:extLst>
              <a:ext uri="{FF2B5EF4-FFF2-40B4-BE49-F238E27FC236}">
                <a16:creationId xmlns:a16="http://schemas.microsoft.com/office/drawing/2014/main" id="{C2635D2A-C341-9849-88F7-E485D3B9D7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D85A4B-C6F5-644F-A371-5A3DEBED5F11}"/>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72789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A-1AE8-784F-B29C-FD76F8D8A9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F173AB-C6D4-ED4E-BE4E-2427B895FEE0}"/>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4" name="Footer Placeholder 3">
            <a:extLst>
              <a:ext uri="{FF2B5EF4-FFF2-40B4-BE49-F238E27FC236}">
                <a16:creationId xmlns:a16="http://schemas.microsoft.com/office/drawing/2014/main" id="{68036C03-0DE4-F941-9545-79B4EC3424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3132CF-6032-DA43-839A-EF5AB56C91E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91378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418923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F58F8-19F1-8847-BD83-C8B59F54EC1C}"/>
              </a:ext>
            </a:extLst>
          </p:cNvPr>
          <p:cNvPicPr>
            <a:picLocks noChangeAspect="1"/>
          </p:cNvPicPr>
          <p:nvPr userDrawn="1"/>
        </p:nvPicPr>
        <p:blipFill rotWithShape="1">
          <a:blip r:embed="rId2"/>
          <a:srcRect t="15028"/>
          <a:stretch/>
        </p:blipFill>
        <p:spPr>
          <a:xfrm>
            <a:off x="-36184" y="-71122"/>
            <a:ext cx="12228184" cy="6929121"/>
          </a:xfrm>
          <a:prstGeom prst="rect">
            <a:avLst/>
          </a:prstGeom>
        </p:spPr>
      </p:pic>
      <p:sp>
        <p:nvSpPr>
          <p:cNvPr id="7" name="Rectangle 6">
            <a:extLst>
              <a:ext uri="{FF2B5EF4-FFF2-40B4-BE49-F238E27FC236}">
                <a16:creationId xmlns:a16="http://schemas.microsoft.com/office/drawing/2014/main" id="{AAA79FA8-4213-8340-B6BD-8A7ACB58D26E}"/>
              </a:ext>
            </a:extLst>
          </p:cNvPr>
          <p:cNvSpPr/>
          <p:nvPr userDrawn="1"/>
        </p:nvSpPr>
        <p:spPr>
          <a:xfrm>
            <a:off x="-36186" y="-71122"/>
            <a:ext cx="12228184" cy="7000242"/>
          </a:xfrm>
          <a:prstGeom prst="rect">
            <a:avLst/>
          </a:prstGeom>
          <a:solidFill>
            <a:srgbClr val="7E3C1B">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
        <p:nvSpPr>
          <p:cNvPr id="5" name="Rectangle 4">
            <a:extLst>
              <a:ext uri="{FF2B5EF4-FFF2-40B4-BE49-F238E27FC236}">
                <a16:creationId xmlns:a16="http://schemas.microsoft.com/office/drawing/2014/main" id="{922355CE-3548-438F-9975-17758C17D5E3}"/>
              </a:ext>
            </a:extLst>
          </p:cNvPr>
          <p:cNvSpPr/>
          <p:nvPr userDrawn="1"/>
        </p:nvSpPr>
        <p:spPr>
          <a:xfrm>
            <a:off x="-36186" y="401052"/>
            <a:ext cx="12228185" cy="1143000"/>
          </a:xfrm>
          <a:prstGeom prst="rect">
            <a:avLst/>
          </a:prstGeom>
          <a:solidFill>
            <a:srgbClr val="DCC2BC">
              <a:alpha val="8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pPr algn="l"/>
            <a:endParaRPr lang="en-US" sz="3800" dirty="0">
              <a:solidFill>
                <a:srgbClr val="7E3C1B"/>
              </a:solidFill>
            </a:endParaRPr>
          </a:p>
        </p:txBody>
      </p:sp>
      <p:sp>
        <p:nvSpPr>
          <p:cNvPr id="10" name="Text Placeholder 9">
            <a:extLst>
              <a:ext uri="{FF2B5EF4-FFF2-40B4-BE49-F238E27FC236}">
                <a16:creationId xmlns:a16="http://schemas.microsoft.com/office/drawing/2014/main" id="{18EF5C52-A1C1-4452-A62E-D33B5FB654F3}"/>
              </a:ext>
            </a:extLst>
          </p:cNvPr>
          <p:cNvSpPr>
            <a:spLocks noGrp="1"/>
          </p:cNvSpPr>
          <p:nvPr>
            <p:ph type="body" sz="quarter" idx="13" hasCustomPrompt="1"/>
          </p:nvPr>
        </p:nvSpPr>
        <p:spPr>
          <a:xfrm>
            <a:off x="0" y="401052"/>
            <a:ext cx="12228513" cy="1143000"/>
          </a:xfrm>
        </p:spPr>
        <p:txBody>
          <a:bodyPr lIns="914400" anchor="ctr">
            <a:normAutofit/>
          </a:bodyPr>
          <a:lstStyle>
            <a:lvl1pPr marL="0" indent="0">
              <a:buNone/>
              <a:defRPr sz="3800" b="1">
                <a:solidFill>
                  <a:srgbClr val="7E3C1B"/>
                </a:solidFill>
              </a:defRPr>
            </a:lvl1pPr>
            <a:lvl2pPr marL="457200" indent="0">
              <a:buNone/>
              <a:defRPr/>
            </a:lvl2pPr>
          </a:lstStyle>
          <a:p>
            <a:pPr lvl="0"/>
            <a:r>
              <a:rPr lang="en-US" dirty="0"/>
              <a:t>Title</a:t>
            </a:r>
          </a:p>
        </p:txBody>
      </p:sp>
    </p:spTree>
    <p:extLst>
      <p:ext uri="{BB962C8B-B14F-4D97-AF65-F5344CB8AC3E}">
        <p14:creationId xmlns:p14="http://schemas.microsoft.com/office/powerpoint/2010/main" val="3302631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8" name="Picture 7" descr="A wooden table&#10;&#10;Description automatically generated">
            <a:extLst>
              <a:ext uri="{FF2B5EF4-FFF2-40B4-BE49-F238E27FC236}">
                <a16:creationId xmlns:a16="http://schemas.microsoft.com/office/drawing/2014/main" id="{6D5DF767-9609-AB47-A7B9-8A82660E82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AA79FA8-4213-8340-B6BD-8A7ACB58D26E}"/>
              </a:ext>
            </a:extLst>
          </p:cNvPr>
          <p:cNvSpPr/>
          <p:nvPr userDrawn="1"/>
        </p:nvSpPr>
        <p:spPr>
          <a:xfrm>
            <a:off x="0" y="0"/>
            <a:ext cx="12192000" cy="6929120"/>
          </a:xfrm>
          <a:prstGeom prst="rect">
            <a:avLst/>
          </a:prstGeom>
          <a:solidFill>
            <a:srgbClr val="7E3C1B">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3569458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7.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DB1874-5357-9A4D-ABF2-ED5E150378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B79B67-5E5B-3144-9050-8663949829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47156-DC2D-A745-9838-5A2D9F8BE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29A464D7-6249-544F-AE45-041F63B605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9943C5-6AB4-024B-BA60-705CBBA24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E6417-3DC0-7840-B9C3-526DDAB4933F}" type="slidenum">
              <a:rPr lang="en-US" smtClean="0"/>
              <a:t>‹#›</a:t>
            </a:fld>
            <a:endParaRPr lang="en-US"/>
          </a:p>
        </p:txBody>
      </p:sp>
    </p:spTree>
    <p:extLst>
      <p:ext uri="{BB962C8B-B14F-4D97-AF65-F5344CB8AC3E}">
        <p14:creationId xmlns:p14="http://schemas.microsoft.com/office/powerpoint/2010/main" val="3245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65" r:id="rId9"/>
    <p:sldLayoutId id="2147483664" r:id="rId10"/>
    <p:sldLayoutId id="2147483660" r:id="rId11"/>
    <p:sldLayoutId id="2147483662" r:id="rId12"/>
    <p:sldLayoutId id="2147483695" r:id="rId13"/>
    <p:sldLayoutId id="2147483663" r:id="rId14"/>
    <p:sldLayoutId id="2147483656" r:id="rId15"/>
    <p:sldLayoutId id="2147483657" r:id="rId16"/>
    <p:sldLayoutId id="2147483658" r:id="rId17"/>
    <p:sldLayoutId id="2147483659" r:id="rId18"/>
    <p:sldLayoutId id="2147483666" r:id="rId19"/>
    <p:sldLayoutId id="2147483667" r:id="rId20"/>
    <p:sldLayoutId id="214748369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8C7705-E2EA-4754-82FA-9A83207E6D12}"/>
              </a:ext>
            </a:extLst>
          </p:cNvPr>
          <p:cNvSpPr>
            <a:spLocks noGrp="1"/>
          </p:cNvSpPr>
          <p:nvPr>
            <p:ph type="title"/>
          </p:nvPr>
        </p:nvSpPr>
        <p:spPr>
          <a:xfrm>
            <a:off x="387351" y="1165225"/>
            <a:ext cx="10972800" cy="717550"/>
          </a:xfrm>
          <a:prstGeom prst="rect">
            <a:avLst/>
          </a:prstGeom>
        </p:spPr>
        <p:txBody>
          <a:bodyPr vert="horz" lIns="57598" tIns="28799" rIns="57598" bIns="2879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1ED33D-26B6-4651-8039-1FAF0CBF041A}"/>
              </a:ext>
            </a:extLst>
          </p:cNvPr>
          <p:cNvSpPr>
            <a:spLocks noGrp="1"/>
          </p:cNvSpPr>
          <p:nvPr>
            <p:ph type="body" idx="1"/>
          </p:nvPr>
        </p:nvSpPr>
        <p:spPr>
          <a:xfrm>
            <a:off x="412751" y="1893888"/>
            <a:ext cx="10938933" cy="4181475"/>
          </a:xfrm>
          <a:prstGeom prst="rect">
            <a:avLst/>
          </a:prstGeom>
        </p:spPr>
        <p:txBody>
          <a:bodyPr vert="horz" lIns="57598" tIns="28799" rIns="57598" bIns="2879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172BD-86E6-49C6-84C1-DC14B17C3431}"/>
              </a:ext>
            </a:extLst>
          </p:cNvPr>
          <p:cNvSpPr>
            <a:spLocks noGrp="1"/>
          </p:cNvSpPr>
          <p:nvPr>
            <p:ph type="dt" sz="half" idx="2"/>
          </p:nvPr>
        </p:nvSpPr>
        <p:spPr>
          <a:xfrm>
            <a:off x="609600" y="6356351"/>
            <a:ext cx="2844800" cy="365125"/>
          </a:xfrm>
          <a:prstGeom prst="rect">
            <a:avLst/>
          </a:prstGeom>
        </p:spPr>
        <p:txBody>
          <a:bodyPr vert="horz" wrap="square" lIns="57598" tIns="28799" rIns="57598" bIns="28799" numCol="1" anchor="ctr" anchorCtr="0" compatLnSpc="1">
            <a:prstTxWarp prst="textNoShape">
              <a:avLst/>
            </a:prstTxWarp>
          </a:bodyPr>
          <a:lstStyle>
            <a:lvl1pPr eaLnBrk="1" hangingPunct="1">
              <a:defRPr sz="900">
                <a:solidFill>
                  <a:srgbClr val="898989"/>
                </a:solidFill>
                <a:latin typeface="Arial" charset="0"/>
                <a:ea typeface="ＭＳ Ｐゴシック" pitchFamily="34" charset="-128"/>
              </a:defRPr>
            </a:lvl1pPr>
          </a:lstStyle>
          <a:p>
            <a:pPr>
              <a:defRPr/>
            </a:pPr>
            <a:fld id="{C62F756F-C582-481C-8075-1E649F4F6565}" type="datetimeFigureOut">
              <a:rPr lang="en-US" altLang="en-US"/>
              <a:pPr>
                <a:defRPr/>
              </a:pPr>
              <a:t>9/27/2024</a:t>
            </a:fld>
            <a:endParaRPr lang="en-US" altLang="en-US" dirty="0"/>
          </a:p>
        </p:txBody>
      </p:sp>
      <p:sp>
        <p:nvSpPr>
          <p:cNvPr id="5" name="Footer Placeholder 4">
            <a:extLst>
              <a:ext uri="{FF2B5EF4-FFF2-40B4-BE49-F238E27FC236}">
                <a16:creationId xmlns:a16="http://schemas.microsoft.com/office/drawing/2014/main" id="{55F2E856-0BA0-4F1D-BE0B-41EEABE7F06E}"/>
              </a:ext>
            </a:extLst>
          </p:cNvPr>
          <p:cNvSpPr>
            <a:spLocks noGrp="1"/>
          </p:cNvSpPr>
          <p:nvPr>
            <p:ph type="ftr" sz="quarter" idx="3"/>
          </p:nvPr>
        </p:nvSpPr>
        <p:spPr>
          <a:xfrm>
            <a:off x="4165600" y="6356351"/>
            <a:ext cx="3860800" cy="365125"/>
          </a:xfrm>
          <a:prstGeom prst="rect">
            <a:avLst/>
          </a:prstGeom>
        </p:spPr>
        <p:txBody>
          <a:bodyPr vert="horz" lIns="57598" tIns="28799" rIns="57598" bIns="28799" rtlCol="0" anchor="ctr"/>
          <a:lstStyle>
            <a:lvl1pPr algn="ctr" defTabSz="456892" eaLnBrk="1" fontAlgn="auto" hangingPunct="1">
              <a:spcBef>
                <a:spcPts val="0"/>
              </a:spcBef>
              <a:spcAft>
                <a:spcPts val="0"/>
              </a:spcAft>
              <a:defRPr sz="9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C00F0F7-DCC7-495A-8017-CD06404553BB}"/>
              </a:ext>
            </a:extLst>
          </p:cNvPr>
          <p:cNvSpPr>
            <a:spLocks noGrp="1"/>
          </p:cNvSpPr>
          <p:nvPr>
            <p:ph type="sldNum" sz="quarter" idx="4"/>
          </p:nvPr>
        </p:nvSpPr>
        <p:spPr>
          <a:xfrm>
            <a:off x="8737600" y="6356351"/>
            <a:ext cx="2844800" cy="365125"/>
          </a:xfrm>
          <a:prstGeom prst="rect">
            <a:avLst/>
          </a:prstGeom>
        </p:spPr>
        <p:txBody>
          <a:bodyPr vert="horz" wrap="square" lIns="57598" tIns="28799" rIns="57598" bIns="28799" numCol="1" anchor="ctr" anchorCtr="0" compatLnSpc="1">
            <a:prstTxWarp prst="textNoShape">
              <a:avLst/>
            </a:prstTxWarp>
          </a:bodyPr>
          <a:lstStyle>
            <a:lvl1pPr algn="r" eaLnBrk="1" hangingPunct="1">
              <a:defRPr sz="900">
                <a:solidFill>
                  <a:srgbClr val="898989"/>
                </a:solidFill>
              </a:defRPr>
            </a:lvl1pPr>
          </a:lstStyle>
          <a:p>
            <a:fld id="{A90460E3-B7E3-4ABC-B3B7-673E13F59F75}" type="slidenum">
              <a:rPr lang="en-US" altLang="en-US"/>
              <a:pPr/>
              <a:t>‹#›</a:t>
            </a:fld>
            <a:endParaRPr lang="en-US" altLang="en-US"/>
          </a:p>
        </p:txBody>
      </p:sp>
    </p:spTree>
    <p:extLst>
      <p:ext uri="{BB962C8B-B14F-4D97-AF65-F5344CB8AC3E}">
        <p14:creationId xmlns:p14="http://schemas.microsoft.com/office/powerpoint/2010/main" val="226381867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287338" rtl="0" eaLnBrk="0" fontAlgn="base" hangingPunct="0">
        <a:spcBef>
          <a:spcPct val="0"/>
        </a:spcBef>
        <a:spcAft>
          <a:spcPct val="0"/>
        </a:spcAft>
        <a:defRPr sz="2800" kern="1200" spc="-63">
          <a:solidFill>
            <a:srgbClr val="80C0C1"/>
          </a:solidFill>
          <a:latin typeface="+mj-lt"/>
          <a:ea typeface="ＭＳ Ｐゴシック" pitchFamily="34" charset="-128"/>
          <a:cs typeface="+mj-cs"/>
        </a:defRPr>
      </a:lvl1pPr>
      <a:lvl2pPr algn="l" defTabSz="287338" rtl="0" eaLnBrk="0" fontAlgn="base" hangingPunct="0">
        <a:spcBef>
          <a:spcPct val="0"/>
        </a:spcBef>
        <a:spcAft>
          <a:spcPct val="0"/>
        </a:spcAft>
        <a:defRPr sz="2800">
          <a:solidFill>
            <a:srgbClr val="80C0C1"/>
          </a:solidFill>
          <a:latin typeface="Arial" charset="0"/>
          <a:ea typeface="ＭＳ Ｐゴシック" pitchFamily="34" charset="-128"/>
        </a:defRPr>
      </a:lvl2pPr>
      <a:lvl3pPr algn="l" defTabSz="287338" rtl="0" eaLnBrk="0" fontAlgn="base" hangingPunct="0">
        <a:spcBef>
          <a:spcPct val="0"/>
        </a:spcBef>
        <a:spcAft>
          <a:spcPct val="0"/>
        </a:spcAft>
        <a:defRPr sz="2800">
          <a:solidFill>
            <a:srgbClr val="80C0C1"/>
          </a:solidFill>
          <a:latin typeface="Arial" charset="0"/>
          <a:ea typeface="ＭＳ Ｐゴシック" pitchFamily="34" charset="-128"/>
        </a:defRPr>
      </a:lvl3pPr>
      <a:lvl4pPr algn="l" defTabSz="287338" rtl="0" eaLnBrk="0" fontAlgn="base" hangingPunct="0">
        <a:spcBef>
          <a:spcPct val="0"/>
        </a:spcBef>
        <a:spcAft>
          <a:spcPct val="0"/>
        </a:spcAft>
        <a:defRPr sz="2800">
          <a:solidFill>
            <a:srgbClr val="80C0C1"/>
          </a:solidFill>
          <a:latin typeface="Arial" charset="0"/>
          <a:ea typeface="ＭＳ Ｐゴシック" pitchFamily="34" charset="-128"/>
        </a:defRPr>
      </a:lvl4pPr>
      <a:lvl5pPr algn="l" defTabSz="287338" rtl="0" eaLnBrk="0" fontAlgn="base" hangingPunct="0">
        <a:spcBef>
          <a:spcPct val="0"/>
        </a:spcBef>
        <a:spcAft>
          <a:spcPct val="0"/>
        </a:spcAft>
        <a:defRPr sz="2800">
          <a:solidFill>
            <a:srgbClr val="80C0C1"/>
          </a:solidFill>
          <a:latin typeface="Arial" charset="0"/>
          <a:ea typeface="ＭＳ Ｐゴシック" pitchFamily="34" charset="-128"/>
        </a:defRPr>
      </a:lvl5pPr>
      <a:lvl6pPr marL="457200" algn="l" defTabSz="287338" rtl="0" fontAlgn="base">
        <a:spcBef>
          <a:spcPct val="0"/>
        </a:spcBef>
        <a:spcAft>
          <a:spcPct val="0"/>
        </a:spcAft>
        <a:defRPr sz="2800">
          <a:solidFill>
            <a:srgbClr val="80C0C1"/>
          </a:solidFill>
          <a:latin typeface="Arial" charset="0"/>
          <a:ea typeface="ＭＳ Ｐゴシック" pitchFamily="34" charset="-128"/>
        </a:defRPr>
      </a:lvl6pPr>
      <a:lvl7pPr marL="914400" algn="l" defTabSz="287338" rtl="0" fontAlgn="base">
        <a:spcBef>
          <a:spcPct val="0"/>
        </a:spcBef>
        <a:spcAft>
          <a:spcPct val="0"/>
        </a:spcAft>
        <a:defRPr sz="2800">
          <a:solidFill>
            <a:srgbClr val="80C0C1"/>
          </a:solidFill>
          <a:latin typeface="Arial" charset="0"/>
          <a:ea typeface="ＭＳ Ｐゴシック" pitchFamily="34" charset="-128"/>
        </a:defRPr>
      </a:lvl7pPr>
      <a:lvl8pPr marL="1371600" algn="l" defTabSz="287338" rtl="0" fontAlgn="base">
        <a:spcBef>
          <a:spcPct val="0"/>
        </a:spcBef>
        <a:spcAft>
          <a:spcPct val="0"/>
        </a:spcAft>
        <a:defRPr sz="2800">
          <a:solidFill>
            <a:srgbClr val="80C0C1"/>
          </a:solidFill>
          <a:latin typeface="Arial" charset="0"/>
          <a:ea typeface="ＭＳ Ｐゴシック" pitchFamily="34" charset="-128"/>
        </a:defRPr>
      </a:lvl8pPr>
      <a:lvl9pPr marL="1828800" algn="l" defTabSz="287338" rtl="0" fontAlgn="base">
        <a:spcBef>
          <a:spcPct val="0"/>
        </a:spcBef>
        <a:spcAft>
          <a:spcPct val="0"/>
        </a:spcAft>
        <a:defRPr sz="2800">
          <a:solidFill>
            <a:srgbClr val="80C0C1"/>
          </a:solidFill>
          <a:latin typeface="Arial" charset="0"/>
          <a:ea typeface="ＭＳ Ｐゴシック" pitchFamily="34" charset="-128"/>
        </a:defRPr>
      </a:lvl9pPr>
    </p:titleStyle>
    <p:bodyStyle>
      <a:lvl1pPr marL="215900" indent="-215900" algn="l" defTabSz="287338" rtl="0" eaLnBrk="0" fontAlgn="base" hangingPunct="0">
        <a:lnSpc>
          <a:spcPct val="110000"/>
        </a:lnSpc>
        <a:spcBef>
          <a:spcPct val="20000"/>
        </a:spcBef>
        <a:spcAft>
          <a:spcPct val="0"/>
        </a:spcAft>
        <a:buFont typeface="Arial" panose="020B0604020202020204" pitchFamily="34" charset="0"/>
        <a:buChar char="•"/>
        <a:defRPr sz="2300" kern="1200" spc="-31">
          <a:solidFill>
            <a:srgbClr val="404040"/>
          </a:solidFill>
          <a:latin typeface="+mn-lt"/>
          <a:ea typeface="ＭＳ Ｐゴシック" pitchFamily="34" charset="-128"/>
          <a:cs typeface="+mn-cs"/>
        </a:defRPr>
      </a:lvl1pPr>
      <a:lvl2pPr marL="466725" indent="-179388" algn="l" defTabSz="287338" rtl="0" eaLnBrk="0" fontAlgn="base" hangingPunct="0">
        <a:lnSpc>
          <a:spcPct val="110000"/>
        </a:lnSpc>
        <a:spcBef>
          <a:spcPct val="20000"/>
        </a:spcBef>
        <a:spcAft>
          <a:spcPct val="0"/>
        </a:spcAft>
        <a:buFont typeface="Arial" panose="020B0604020202020204" pitchFamily="34" charset="0"/>
        <a:buChar char="–"/>
        <a:defRPr sz="2000" kern="1200" spc="-31">
          <a:solidFill>
            <a:srgbClr val="404040"/>
          </a:solidFill>
          <a:latin typeface="+mn-lt"/>
          <a:ea typeface="ＭＳ Ｐゴシック" pitchFamily="34" charset="-128"/>
          <a:cs typeface="+mn-cs"/>
        </a:defRPr>
      </a:lvl2pPr>
      <a:lvl3pPr marL="719138" indent="-142875" algn="l" defTabSz="287338" rtl="0" eaLnBrk="0" fontAlgn="base" hangingPunct="0">
        <a:lnSpc>
          <a:spcPct val="110000"/>
        </a:lnSpc>
        <a:spcBef>
          <a:spcPct val="20000"/>
        </a:spcBef>
        <a:spcAft>
          <a:spcPct val="0"/>
        </a:spcAft>
        <a:buFont typeface="Arial" panose="020B0604020202020204" pitchFamily="34" charset="0"/>
        <a:buChar char="•"/>
        <a:defRPr kern="1200" spc="-31">
          <a:solidFill>
            <a:srgbClr val="404040"/>
          </a:solidFill>
          <a:latin typeface="+mn-lt"/>
          <a:ea typeface="ＭＳ Ｐゴシック" pitchFamily="34" charset="-128"/>
          <a:cs typeface="+mn-cs"/>
        </a:defRPr>
      </a:lvl3pPr>
      <a:lvl4pPr marL="1006475" indent="-142875" algn="l" defTabSz="287338" rtl="0" eaLnBrk="0" fontAlgn="base" hangingPunct="0">
        <a:lnSpc>
          <a:spcPct val="110000"/>
        </a:lnSpc>
        <a:spcBef>
          <a:spcPct val="20000"/>
        </a:spcBef>
        <a:spcAft>
          <a:spcPct val="0"/>
        </a:spcAft>
        <a:buFont typeface="Arial" panose="020B0604020202020204" pitchFamily="34" charset="0"/>
        <a:buChar char="–"/>
        <a:defRPr sz="1500" kern="1200" spc="-31">
          <a:solidFill>
            <a:srgbClr val="404040"/>
          </a:solidFill>
          <a:latin typeface="+mn-lt"/>
          <a:ea typeface="ＭＳ Ｐゴシック" pitchFamily="34" charset="-128"/>
          <a:cs typeface="+mn-cs"/>
        </a:defRPr>
      </a:lvl4pPr>
      <a:lvl5pPr marL="1295400" indent="-142875" algn="l" defTabSz="287338" rtl="0" eaLnBrk="0" fontAlgn="base" hangingPunct="0">
        <a:lnSpc>
          <a:spcPct val="110000"/>
        </a:lnSpc>
        <a:spcBef>
          <a:spcPct val="20000"/>
        </a:spcBef>
        <a:spcAft>
          <a:spcPct val="0"/>
        </a:spcAft>
        <a:buFont typeface="Arial" panose="020B0604020202020204" pitchFamily="34" charset="0"/>
        <a:buChar char="»"/>
        <a:defRPr sz="1500" kern="1200" spc="-31">
          <a:solidFill>
            <a:srgbClr val="404040"/>
          </a:solidFill>
          <a:latin typeface="+mn-lt"/>
          <a:ea typeface="ＭＳ Ｐゴシック" pitchFamily="34" charset="-128"/>
          <a:cs typeface="+mn-cs"/>
        </a:defRPr>
      </a:lvl5pPr>
      <a:lvl6pPr marL="1583947" indent="-143995" algn="l" defTabSz="287990" rtl="0" eaLnBrk="1" latinLnBrk="0" hangingPunct="1">
        <a:spcBef>
          <a:spcPct val="20000"/>
        </a:spcBef>
        <a:buFont typeface="Arial"/>
        <a:buChar char="•"/>
        <a:defRPr sz="1300" kern="1200">
          <a:solidFill>
            <a:schemeClr val="tx1"/>
          </a:solidFill>
          <a:latin typeface="+mn-lt"/>
          <a:ea typeface="+mn-ea"/>
          <a:cs typeface="+mn-cs"/>
        </a:defRPr>
      </a:lvl6pPr>
      <a:lvl7pPr marL="1871937" indent="-143995" algn="l" defTabSz="287990" rtl="0" eaLnBrk="1" latinLnBrk="0" hangingPunct="1">
        <a:spcBef>
          <a:spcPct val="20000"/>
        </a:spcBef>
        <a:buFont typeface="Arial"/>
        <a:buChar char="•"/>
        <a:defRPr sz="1300" kern="1200">
          <a:solidFill>
            <a:schemeClr val="tx1"/>
          </a:solidFill>
          <a:latin typeface="+mn-lt"/>
          <a:ea typeface="+mn-ea"/>
          <a:cs typeface="+mn-cs"/>
        </a:defRPr>
      </a:lvl7pPr>
      <a:lvl8pPr marL="2159927" indent="-143995" algn="l" defTabSz="287990" rtl="0" eaLnBrk="1" latinLnBrk="0" hangingPunct="1">
        <a:spcBef>
          <a:spcPct val="20000"/>
        </a:spcBef>
        <a:buFont typeface="Arial"/>
        <a:buChar char="•"/>
        <a:defRPr sz="1300" kern="1200">
          <a:solidFill>
            <a:schemeClr val="tx1"/>
          </a:solidFill>
          <a:latin typeface="+mn-lt"/>
          <a:ea typeface="+mn-ea"/>
          <a:cs typeface="+mn-cs"/>
        </a:defRPr>
      </a:lvl8pPr>
      <a:lvl9pPr marL="2447917" indent="-143995" algn="l" defTabSz="287990" rtl="0" eaLnBrk="1" latinLnBrk="0" hangingPunct="1">
        <a:spcBef>
          <a:spcPct val="20000"/>
        </a:spcBef>
        <a:buFont typeface="Arial"/>
        <a:buChar char="•"/>
        <a:defRPr sz="1300" kern="1200">
          <a:solidFill>
            <a:schemeClr val="tx1"/>
          </a:solidFill>
          <a:latin typeface="+mn-lt"/>
          <a:ea typeface="+mn-ea"/>
          <a:cs typeface="+mn-cs"/>
        </a:defRPr>
      </a:lvl9pPr>
    </p:bodyStyle>
    <p:otherStyle>
      <a:defPPr>
        <a:defRPr lang="en-US"/>
      </a:defPPr>
      <a:lvl1pPr marL="0" algn="l" defTabSz="287990" rtl="0" eaLnBrk="1" latinLnBrk="0" hangingPunct="1">
        <a:defRPr sz="1100" kern="1200">
          <a:solidFill>
            <a:schemeClr val="tx1"/>
          </a:solidFill>
          <a:latin typeface="+mn-lt"/>
          <a:ea typeface="+mn-ea"/>
          <a:cs typeface="+mn-cs"/>
        </a:defRPr>
      </a:lvl1pPr>
      <a:lvl2pPr marL="287990" algn="l" defTabSz="287990" rtl="0" eaLnBrk="1" latinLnBrk="0" hangingPunct="1">
        <a:defRPr sz="1100" kern="1200">
          <a:solidFill>
            <a:schemeClr val="tx1"/>
          </a:solidFill>
          <a:latin typeface="+mn-lt"/>
          <a:ea typeface="+mn-ea"/>
          <a:cs typeface="+mn-cs"/>
        </a:defRPr>
      </a:lvl2pPr>
      <a:lvl3pPr marL="575981" algn="l" defTabSz="287990" rtl="0" eaLnBrk="1" latinLnBrk="0" hangingPunct="1">
        <a:defRPr sz="1100" kern="1200">
          <a:solidFill>
            <a:schemeClr val="tx1"/>
          </a:solidFill>
          <a:latin typeface="+mn-lt"/>
          <a:ea typeface="+mn-ea"/>
          <a:cs typeface="+mn-cs"/>
        </a:defRPr>
      </a:lvl3pPr>
      <a:lvl4pPr marL="863971" algn="l" defTabSz="287990" rtl="0" eaLnBrk="1" latinLnBrk="0" hangingPunct="1">
        <a:defRPr sz="1100" kern="1200">
          <a:solidFill>
            <a:schemeClr val="tx1"/>
          </a:solidFill>
          <a:latin typeface="+mn-lt"/>
          <a:ea typeface="+mn-ea"/>
          <a:cs typeface="+mn-cs"/>
        </a:defRPr>
      </a:lvl4pPr>
      <a:lvl5pPr marL="1151961" algn="l" defTabSz="287990" rtl="0" eaLnBrk="1" latinLnBrk="0" hangingPunct="1">
        <a:defRPr sz="1100" kern="1200">
          <a:solidFill>
            <a:schemeClr val="tx1"/>
          </a:solidFill>
          <a:latin typeface="+mn-lt"/>
          <a:ea typeface="+mn-ea"/>
          <a:cs typeface="+mn-cs"/>
        </a:defRPr>
      </a:lvl5pPr>
      <a:lvl6pPr marL="1439951" algn="l" defTabSz="287990" rtl="0" eaLnBrk="1" latinLnBrk="0" hangingPunct="1">
        <a:defRPr sz="1100" kern="1200">
          <a:solidFill>
            <a:schemeClr val="tx1"/>
          </a:solidFill>
          <a:latin typeface="+mn-lt"/>
          <a:ea typeface="+mn-ea"/>
          <a:cs typeface="+mn-cs"/>
        </a:defRPr>
      </a:lvl6pPr>
      <a:lvl7pPr marL="1727942" algn="l" defTabSz="287990" rtl="0" eaLnBrk="1" latinLnBrk="0" hangingPunct="1">
        <a:defRPr sz="1100" kern="1200">
          <a:solidFill>
            <a:schemeClr val="tx1"/>
          </a:solidFill>
          <a:latin typeface="+mn-lt"/>
          <a:ea typeface="+mn-ea"/>
          <a:cs typeface="+mn-cs"/>
        </a:defRPr>
      </a:lvl7pPr>
      <a:lvl8pPr marL="2015932" algn="l" defTabSz="287990" rtl="0" eaLnBrk="1" latinLnBrk="0" hangingPunct="1">
        <a:defRPr sz="1100" kern="1200">
          <a:solidFill>
            <a:schemeClr val="tx1"/>
          </a:solidFill>
          <a:latin typeface="+mn-lt"/>
          <a:ea typeface="+mn-ea"/>
          <a:cs typeface="+mn-cs"/>
        </a:defRPr>
      </a:lvl8pPr>
      <a:lvl9pPr marL="2303922" algn="l" defTabSz="287990"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hyperlink" Target="http://www.calstrs.com/trust-calstrs" TargetMode="Externa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hyperlink" Target="mailto:Aaron.ivey@voya.com" TargetMode="External"/><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11.xml"/><Relationship Id="rId16" Type="http://schemas.openxmlformats.org/officeDocument/2006/relationships/hyperlink" Target="mailto:Aren.yarian@voya.com" TargetMode="External"/><Relationship Id="rId1" Type="http://schemas.openxmlformats.org/officeDocument/2006/relationships/slideLayout" Target="../slideLayouts/slideLayout12.xml"/><Relationship Id="rId6" Type="http://schemas.openxmlformats.org/officeDocument/2006/relationships/hyperlink" Target="mailto:Stephanie.Henry@voya.com" TargetMode="External"/><Relationship Id="rId11" Type="http://schemas.openxmlformats.org/officeDocument/2006/relationships/image" Target="../media/image28.png"/><Relationship Id="rId5" Type="http://schemas.openxmlformats.org/officeDocument/2006/relationships/image" Target="../media/image23.png"/><Relationship Id="rId15" Type="http://schemas.openxmlformats.org/officeDocument/2006/relationships/hyperlink" Target="mailto:Walter.ruczynski@voya.com" TargetMode="External"/><Relationship Id="rId10" Type="http://schemas.openxmlformats.org/officeDocument/2006/relationships/image" Target="../media/image27.svg"/><Relationship Id="rId4" Type="http://schemas.openxmlformats.org/officeDocument/2006/relationships/image" Target="../media/image22.jpg"/><Relationship Id="rId9" Type="http://schemas.openxmlformats.org/officeDocument/2006/relationships/image" Target="../media/image26.png"/><Relationship Id="rId14" Type="http://schemas.openxmlformats.org/officeDocument/2006/relationships/hyperlink" Target="mailto:Ruben.riverajr@voya.com"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1.xml"/><Relationship Id="rId1" Type="http://schemas.openxmlformats.org/officeDocument/2006/relationships/tags" Target="../tags/tag12.xml"/><Relationship Id="rId6" Type="http://schemas.openxmlformats.org/officeDocument/2006/relationships/image" Target="../media/image16.jpg"/><Relationship Id="rId5" Type="http://schemas.openxmlformats.org/officeDocument/2006/relationships/image" Target="../media/image31.pn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16.jpg"/><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1.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1.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3.jpe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1.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1.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4.xml"/><Relationship Id="rId6" Type="http://schemas.openxmlformats.org/officeDocument/2006/relationships/image" Target="../media/image16.jpg"/><Relationship Id="rId5" Type="http://schemas.openxmlformats.org/officeDocument/2006/relationships/image" Target="../media/image15.sv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1.xml"/><Relationship Id="rId1" Type="http://schemas.openxmlformats.org/officeDocument/2006/relationships/tags" Target="../tags/tag25.xml"/><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1.xml"/><Relationship Id="rId1" Type="http://schemas.openxmlformats.org/officeDocument/2006/relationships/tags" Target="../tags/tag26.xml"/><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1.xml"/><Relationship Id="rId1" Type="http://schemas.openxmlformats.org/officeDocument/2006/relationships/tags" Target="../tags/tag27.xml"/><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1.xml"/><Relationship Id="rId1" Type="http://schemas.openxmlformats.org/officeDocument/2006/relationships/tags" Target="../tags/tag28.xml"/><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1.xml"/><Relationship Id="rId1" Type="http://schemas.openxmlformats.org/officeDocument/2006/relationships/tags" Target="../tags/tag29.xml"/><Relationship Id="rId4" Type="http://schemas.openxmlformats.org/officeDocument/2006/relationships/image" Target="../media/image16.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1.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1.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33.xml"/><Relationship Id="rId6" Type="http://schemas.openxmlformats.org/officeDocument/2006/relationships/image" Target="../media/image16.jpg"/><Relationship Id="rId5" Type="http://schemas.openxmlformats.org/officeDocument/2006/relationships/image" Target="../media/image15.sv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1.xml"/><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1.xml"/><Relationship Id="rId1" Type="http://schemas.openxmlformats.org/officeDocument/2006/relationships/tags" Target="../tags/tag3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1.xml"/><Relationship Id="rId1" Type="http://schemas.openxmlformats.org/officeDocument/2006/relationships/tags" Target="../tags/tag3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1.xml"/><Relationship Id="rId1" Type="http://schemas.openxmlformats.org/officeDocument/2006/relationships/tags" Target="../tags/tag3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1.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1.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tags" Target="../tags/tag3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1.xml"/><Relationship Id="rId1" Type="http://schemas.openxmlformats.org/officeDocument/2006/relationships/tags" Target="../tags/tag4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tags" Target="../tags/tag41.xml"/><Relationship Id="rId6" Type="http://schemas.openxmlformats.org/officeDocument/2006/relationships/image" Target="../media/image16.jpg"/><Relationship Id="rId5" Type="http://schemas.openxmlformats.org/officeDocument/2006/relationships/image" Target="../media/image15.sv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tags" Target="../tags/tag42.xml"/><Relationship Id="rId6" Type="http://schemas.openxmlformats.org/officeDocument/2006/relationships/image" Target="../media/image16.jpg"/><Relationship Id="rId5" Type="http://schemas.openxmlformats.org/officeDocument/2006/relationships/image" Target="../media/image15.svg"/><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1.xml"/><Relationship Id="rId1" Type="http://schemas.openxmlformats.org/officeDocument/2006/relationships/tags" Target="../tags/tag4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1.xml"/><Relationship Id="rId1" Type="http://schemas.openxmlformats.org/officeDocument/2006/relationships/tags" Target="../tags/tag4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1.xml"/><Relationship Id="rId1" Type="http://schemas.openxmlformats.org/officeDocument/2006/relationships/tags" Target="../tags/tag4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tags" Target="../tags/tag46.xml"/><Relationship Id="rId6" Type="http://schemas.openxmlformats.org/officeDocument/2006/relationships/image" Target="../media/image16.jpg"/><Relationship Id="rId5" Type="http://schemas.openxmlformats.org/officeDocument/2006/relationships/image" Target="../media/image15.svg"/><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1.xml"/><Relationship Id="rId1" Type="http://schemas.openxmlformats.org/officeDocument/2006/relationships/tags" Target="../tags/tag4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1.xml"/><Relationship Id="rId1" Type="http://schemas.openxmlformats.org/officeDocument/2006/relationships/tags" Target="../tags/tag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16.jpg"/><Relationship Id="rId5" Type="http://schemas.openxmlformats.org/officeDocument/2006/relationships/image" Target="../media/image15.sv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1.xml"/><Relationship Id="rId1" Type="http://schemas.openxmlformats.org/officeDocument/2006/relationships/tags" Target="../tags/tag4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8.xml"/><Relationship Id="rId1" Type="http://schemas.openxmlformats.org/officeDocument/2006/relationships/tags" Target="../tags/tag5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2.xml"/><Relationship Id="rId1" Type="http://schemas.openxmlformats.org/officeDocument/2006/relationships/tags" Target="../tags/tag5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16.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1.xml"/><Relationship Id="rId1" Type="http://schemas.openxmlformats.org/officeDocument/2006/relationships/tags" Target="../tags/tag53.xml"/><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1.xml"/><Relationship Id="rId1" Type="http://schemas.openxmlformats.org/officeDocument/2006/relationships/tags" Target="../tags/tag54.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1.xml"/><Relationship Id="rId1" Type="http://schemas.openxmlformats.org/officeDocument/2006/relationships/tags" Target="../tags/tag55.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8.xml"/><Relationship Id="rId1" Type="http://schemas.openxmlformats.org/officeDocument/2006/relationships/tags" Target="../tags/tag5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1.xml"/><Relationship Id="rId1" Type="http://schemas.openxmlformats.org/officeDocument/2006/relationships/tags" Target="../tags/tag5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1.xml"/><Relationship Id="rId1" Type="http://schemas.openxmlformats.org/officeDocument/2006/relationships/tags" Target="../tags/tag58.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8.xml"/><Relationship Id="rId1" Type="http://schemas.openxmlformats.org/officeDocument/2006/relationships/tags" Target="../tags/tag59.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3.xml"/><Relationship Id="rId1" Type="http://schemas.openxmlformats.org/officeDocument/2006/relationships/tags" Target="../tags/tag60.xml"/><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3.xml"/><Relationship Id="rId1" Type="http://schemas.openxmlformats.org/officeDocument/2006/relationships/tags" Target="../tags/tag61.xml"/><Relationship Id="rId4" Type="http://schemas.openxmlformats.org/officeDocument/2006/relationships/image" Target="../media/image13.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3.xml"/><Relationship Id="rId1" Type="http://schemas.openxmlformats.org/officeDocument/2006/relationships/tags" Target="../tags/tag62.xml"/><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1.xml"/><Relationship Id="rId1" Type="http://schemas.openxmlformats.org/officeDocument/2006/relationships/tags" Target="../tags/tag63.xml"/><Relationship Id="rId4" Type="http://schemas.openxmlformats.org/officeDocument/2006/relationships/image" Target="../media/image40.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xml"/><Relationship Id="rId1" Type="http://schemas.openxmlformats.org/officeDocument/2006/relationships/tags" Target="../tags/tag64.xml"/><Relationship Id="rId4" Type="http://schemas.openxmlformats.org/officeDocument/2006/relationships/hyperlink" Target="http://www.calstrs.com/webinars" TargetMode="Externa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tags" Target="../tags/tag65.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32.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66.xml"/><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67.xml"/><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6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8.xml"/><Relationship Id="rId7" Type="http://schemas.openxmlformats.org/officeDocument/2006/relationships/diagramQuickStyle" Target="../diagrams/quickStyle1.xml"/><Relationship Id="rId2" Type="http://schemas.openxmlformats.org/officeDocument/2006/relationships/slideLayout" Target="../slideLayouts/slideLayout21.xml"/><Relationship Id="rId1" Type="http://schemas.openxmlformats.org/officeDocument/2006/relationships/tags" Target="../tags/tag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xml"/><Relationship Id="rId1" Type="http://schemas.openxmlformats.org/officeDocument/2006/relationships/tags" Target="../tags/tag10.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eacher smiling and writing on whiteboard">
            <a:extLst>
              <a:ext uri="{FF2B5EF4-FFF2-40B4-BE49-F238E27FC236}">
                <a16:creationId xmlns:a16="http://schemas.microsoft.com/office/drawing/2014/main" id="{59E7544C-0B5D-B644-AB20-64974B0A7C54}"/>
              </a:ext>
            </a:extLst>
          </p:cNvPr>
          <p:cNvPicPr>
            <a:picLocks noChangeAspect="1"/>
          </p:cNvPicPr>
          <p:nvPr/>
        </p:nvPicPr>
        <p:blipFill>
          <a:blip r:embed="rId4"/>
          <a:srcRect/>
          <a:stretch/>
        </p:blipFill>
        <p:spPr>
          <a:xfrm flipH="1">
            <a:off x="-76200" y="-2180237"/>
            <a:ext cx="13560667" cy="9038238"/>
          </a:xfrm>
          <a:prstGeom prst="rect">
            <a:avLst/>
          </a:prstGeom>
        </p:spPr>
      </p:pic>
      <p:sp>
        <p:nvSpPr>
          <p:cNvPr id="6" name="Triangle 5">
            <a:extLst>
              <a:ext uri="{FF2B5EF4-FFF2-40B4-BE49-F238E27FC236}">
                <a16:creationId xmlns:a16="http://schemas.microsoft.com/office/drawing/2014/main" id="{57443B75-7879-1641-BF93-5986B540A104}"/>
              </a:ext>
            </a:extLst>
          </p:cNvPr>
          <p:cNvSpPr/>
          <p:nvPr/>
        </p:nvSpPr>
        <p:spPr>
          <a:xfrm rot="5400000">
            <a:off x="-1094817" y="26894"/>
            <a:ext cx="8655916" cy="6804212"/>
          </a:xfrm>
          <a:prstGeom prst="triangle">
            <a:avLst>
              <a:gd name="adj" fmla="val 52212"/>
            </a:avLst>
          </a:prstGeom>
          <a:solidFill>
            <a:srgbClr val="7E3C1B">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DA89C740-250D-3D4F-88CA-8BB35B23E39A}"/>
              </a:ext>
            </a:extLst>
          </p:cNvPr>
          <p:cNvSpPr/>
          <p:nvPr/>
        </p:nvSpPr>
        <p:spPr>
          <a:xfrm rot="5400000">
            <a:off x="-910477" y="261241"/>
            <a:ext cx="8068236" cy="6342528"/>
          </a:xfrm>
          <a:prstGeom prst="triangle">
            <a:avLst>
              <a:gd name="adj" fmla="val 52212"/>
            </a:avLst>
          </a:prstGeom>
          <a:noFill/>
          <a:ln>
            <a:solidFill>
              <a:srgbClr val="CC8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CalSTRS logo">
            <a:extLst>
              <a:ext uri="{FF2B5EF4-FFF2-40B4-BE49-F238E27FC236}">
                <a16:creationId xmlns:a16="http://schemas.microsoft.com/office/drawing/2014/main" id="{79F03DBD-5E3F-ED46-9039-8344FEEBEA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048" y="1646557"/>
            <a:ext cx="1999783" cy="699924"/>
          </a:xfrm>
          <a:prstGeom prst="rect">
            <a:avLst/>
          </a:prstGeom>
        </p:spPr>
      </p:pic>
      <p:sp>
        <p:nvSpPr>
          <p:cNvPr id="7" name="TextBox 6">
            <a:extLst>
              <a:ext uri="{FF2B5EF4-FFF2-40B4-BE49-F238E27FC236}">
                <a16:creationId xmlns:a16="http://schemas.microsoft.com/office/drawing/2014/main" id="{54115AC6-0176-7441-A977-3D7AAA8F0A2B}"/>
              </a:ext>
            </a:extLst>
          </p:cNvPr>
          <p:cNvSpPr txBox="1"/>
          <p:nvPr/>
        </p:nvSpPr>
        <p:spPr>
          <a:xfrm>
            <a:off x="300048" y="2862893"/>
            <a:ext cx="5238749" cy="1938992"/>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Part-time educator working multiple assignments</a:t>
            </a:r>
          </a:p>
        </p:txBody>
      </p:sp>
    </p:spTree>
    <p:custDataLst>
      <p:tags r:id="rId1"/>
    </p:custDataLst>
    <p:extLst>
      <p:ext uri="{BB962C8B-B14F-4D97-AF65-F5344CB8AC3E}">
        <p14:creationId xmlns:p14="http://schemas.microsoft.com/office/powerpoint/2010/main" val="395201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65539" name="Rectangle 3">
            <a:extLst>
              <a:ext uri="{FF2B5EF4-FFF2-40B4-BE49-F238E27FC236}">
                <a16:creationId xmlns:a16="http://schemas.microsoft.com/office/drawing/2014/main" id="{97C93219-8539-46BC-9F2C-1235FAD5066B}"/>
              </a:ext>
            </a:extLst>
          </p:cNvPr>
          <p:cNvSpPr>
            <a:spLocks noGrp="1" noChangeArrowheads="1"/>
          </p:cNvSpPr>
          <p:nvPr>
            <p:ph type="body" sz="quarter" idx="13"/>
          </p:nvPr>
        </p:nvSpPr>
        <p:spPr>
          <a:xfrm>
            <a:off x="-280218" y="1475426"/>
            <a:ext cx="12285406" cy="1143000"/>
          </a:xfrm>
        </p:spPr>
        <p:txBody>
          <a:bodyPr>
            <a:normAutofit/>
          </a:bodyPr>
          <a:lstStyle/>
          <a:p>
            <a:pPr marL="0" indent="0">
              <a:buNone/>
              <a:defRPr/>
            </a:pPr>
            <a:r>
              <a:rPr lang="en-US" altLang="en-US" sz="2600" dirty="0">
                <a:solidFill>
                  <a:srgbClr val="6B3317"/>
                </a:solidFill>
                <a:ea typeface="MS PGothic" pitchFamily="34" charset="-128"/>
              </a:rPr>
              <a:t>Other supplemental savings plan accounts can be rolled into Pension2</a:t>
            </a:r>
          </a:p>
        </p:txBody>
      </p:sp>
      <p:sp>
        <p:nvSpPr>
          <p:cNvPr id="8" name="Title 2">
            <a:extLst>
              <a:ext uri="{FF2B5EF4-FFF2-40B4-BE49-F238E27FC236}">
                <a16:creationId xmlns:a16="http://schemas.microsoft.com/office/drawing/2014/main" id="{A55B82DC-4A5A-4016-A685-B01BEBA6C1EE}"/>
              </a:ext>
            </a:extLst>
          </p:cNvPr>
          <p:cNvSpPr>
            <a:spLocks noGrp="1"/>
          </p:cNvSpPr>
          <p:nvPr>
            <p:ph type="title" idx="4294967295"/>
          </p:nvPr>
        </p:nvSpPr>
        <p:spPr>
          <a:xfrm>
            <a:off x="-18257" y="512824"/>
            <a:ext cx="10515600" cy="914400"/>
          </a:xfrm>
        </p:spPr>
        <p:txBody>
          <a:bodyPr>
            <a:noAutofit/>
          </a:bodyPr>
          <a:lstStyle/>
          <a:p>
            <a:pPr algn="ctr">
              <a:defRPr/>
            </a:pPr>
            <a:r>
              <a:rPr lang="en-US" sz="3800" b="1" dirty="0">
                <a:solidFill>
                  <a:schemeClr val="bg1"/>
                </a:solidFill>
                <a:latin typeface="Arial" panose="020B0604020202020204" pitchFamily="34" charset="0"/>
                <a:ea typeface="MS PGothic" pitchFamily="34" charset="-128"/>
                <a:cs typeface="Arial" panose="020B0604020202020204" pitchFamily="34" charset="0"/>
              </a:rPr>
              <a:t>What if I already have an account?</a:t>
            </a:r>
          </a:p>
        </p:txBody>
      </p:sp>
      <p:pic>
        <p:nvPicPr>
          <p:cNvPr id="6" name="Picture 5">
            <a:extLst>
              <a:ext uri="{FF2B5EF4-FFF2-40B4-BE49-F238E27FC236}">
                <a16:creationId xmlns:a16="http://schemas.microsoft.com/office/drawing/2014/main" id="{052C2247-FC3A-45EB-9623-B7F396F468FE}"/>
              </a:ext>
            </a:extLst>
          </p:cNvPr>
          <p:cNvPicPr>
            <a:picLocks noChangeAspect="1"/>
          </p:cNvPicPr>
          <p:nvPr/>
        </p:nvPicPr>
        <p:blipFill>
          <a:blip r:embed="rId3">
            <a:duotone>
              <a:schemeClr val="bg2">
                <a:shade val="45000"/>
                <a:satMod val="135000"/>
              </a:schemeClr>
              <a:prstClr val="white"/>
            </a:duotone>
          </a:blip>
          <a:stretch>
            <a:fillRect/>
          </a:stretch>
        </p:blipFill>
        <p:spPr>
          <a:xfrm>
            <a:off x="4729375" y="3088440"/>
            <a:ext cx="2844378" cy="2089747"/>
          </a:xfrm>
          <a:prstGeom prst="rect">
            <a:avLst/>
          </a:prstGeom>
        </p:spPr>
      </p:pic>
      <p:sp>
        <p:nvSpPr>
          <p:cNvPr id="7" name="Isosceles Triangle 6">
            <a:extLst>
              <a:ext uri="{FF2B5EF4-FFF2-40B4-BE49-F238E27FC236}">
                <a16:creationId xmlns:a16="http://schemas.microsoft.com/office/drawing/2014/main" id="{5FF8184C-BF4C-4E9E-BBD5-2A678D471976}"/>
              </a:ext>
            </a:extLst>
          </p:cNvPr>
          <p:cNvSpPr/>
          <p:nvPr/>
        </p:nvSpPr>
        <p:spPr>
          <a:xfrm>
            <a:off x="4619777" y="3127025"/>
            <a:ext cx="857780" cy="729525"/>
          </a:xfrm>
          <a:prstGeom prst="triangle">
            <a:avLst/>
          </a:prstGeom>
          <a:solidFill>
            <a:srgbClr val="505F8B"/>
          </a:solidFill>
          <a:ln>
            <a:noFill/>
          </a:ln>
          <a:effectLst>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2E6AE8C0-09B9-4B69-B0CC-7C7B29DA329B}"/>
              </a:ext>
            </a:extLst>
          </p:cNvPr>
          <p:cNvSpPr/>
          <p:nvPr/>
        </p:nvSpPr>
        <p:spPr>
          <a:xfrm>
            <a:off x="6840261" y="3127025"/>
            <a:ext cx="843090" cy="729525"/>
          </a:xfrm>
          <a:prstGeom prst="rect">
            <a:avLst/>
          </a:prstGeom>
          <a:solidFill>
            <a:srgbClr val="6B3317"/>
          </a:solidFill>
          <a:ln>
            <a:noFill/>
          </a:ln>
          <a:effectLst>
            <a:reflection blurRad="6350" stA="52000" endA="300" endPos="35000" dir="5400000" sy="-100000" algn="bl" rotWithShape="0"/>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C0AA5816-1035-4327-92F7-3BF635F64529}"/>
              </a:ext>
            </a:extLst>
          </p:cNvPr>
          <p:cNvPicPr>
            <a:picLocks noChangeAspect="1"/>
          </p:cNvPicPr>
          <p:nvPr/>
        </p:nvPicPr>
        <p:blipFill>
          <a:blip r:embed="rId4">
            <a:biLevel thresh="75000"/>
          </a:blip>
          <a:stretch>
            <a:fillRect/>
          </a:stretch>
        </p:blipFill>
        <p:spPr>
          <a:xfrm>
            <a:off x="5208536" y="2234804"/>
            <a:ext cx="1833799" cy="661417"/>
          </a:xfrm>
          <a:prstGeom prst="rect">
            <a:avLst/>
          </a:prstGeom>
        </p:spPr>
      </p:pic>
      <p:sp>
        <p:nvSpPr>
          <p:cNvPr id="11" name="TextBox 10">
            <a:extLst>
              <a:ext uri="{FF2B5EF4-FFF2-40B4-BE49-F238E27FC236}">
                <a16:creationId xmlns:a16="http://schemas.microsoft.com/office/drawing/2014/main" id="{70C908DB-B95B-47F6-827B-9A568B98FD37}"/>
              </a:ext>
            </a:extLst>
          </p:cNvPr>
          <p:cNvSpPr txBox="1"/>
          <p:nvPr/>
        </p:nvSpPr>
        <p:spPr>
          <a:xfrm>
            <a:off x="2401476" y="2890311"/>
            <a:ext cx="29421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05F8B"/>
                </a:solidFill>
                <a:effectLst/>
                <a:uLnTx/>
                <a:uFillTx/>
                <a:latin typeface="Arial" panose="020B0604020202020204"/>
                <a:ea typeface="+mn-ea"/>
                <a:cs typeface="+mn-cs"/>
              </a:rPr>
              <a:t>Your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05F8B"/>
                </a:solidFill>
                <a:effectLst/>
                <a:uLnTx/>
                <a:uFillTx/>
                <a:latin typeface="Arial" panose="020B0604020202020204"/>
                <a:ea typeface="+mn-ea"/>
                <a:cs typeface="+mn-cs"/>
              </a:rPr>
              <a:t>Current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05F8B"/>
                </a:solidFill>
                <a:effectLst/>
                <a:uLnTx/>
                <a:uFillTx/>
                <a:latin typeface="Arial" panose="020B0604020202020204"/>
                <a:ea typeface="+mn-ea"/>
                <a:cs typeface="+mn-cs"/>
              </a:rPr>
              <a:t>Account</a:t>
            </a:r>
          </a:p>
        </p:txBody>
      </p:sp>
      <p:sp>
        <p:nvSpPr>
          <p:cNvPr id="12" name="TextBox 11">
            <a:extLst>
              <a:ext uri="{FF2B5EF4-FFF2-40B4-BE49-F238E27FC236}">
                <a16:creationId xmlns:a16="http://schemas.microsoft.com/office/drawing/2014/main" id="{D2D5B44A-E539-4126-907E-AAA9F5AE73A6}"/>
              </a:ext>
            </a:extLst>
          </p:cNvPr>
          <p:cNvSpPr txBox="1"/>
          <p:nvPr/>
        </p:nvSpPr>
        <p:spPr>
          <a:xfrm>
            <a:off x="6972029" y="3116475"/>
            <a:ext cx="29421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B3317"/>
                </a:solidFill>
                <a:effectLst/>
                <a:uLnTx/>
                <a:uFillTx/>
                <a:latin typeface="Arial" panose="020B0604020202020204"/>
                <a:ea typeface="+mn-ea"/>
                <a:cs typeface="+mn-cs"/>
              </a:rPr>
              <a:t>CalSTRS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B3317"/>
                </a:solidFill>
                <a:effectLst/>
                <a:uLnTx/>
                <a:uFillTx/>
                <a:latin typeface="Arial" panose="020B0604020202020204"/>
                <a:ea typeface="+mn-ea"/>
                <a:cs typeface="+mn-cs"/>
              </a:rPr>
              <a:t>Pension2</a:t>
            </a:r>
          </a:p>
        </p:txBody>
      </p:sp>
      <p:sp>
        <p:nvSpPr>
          <p:cNvPr id="13" name="Rectangle 12">
            <a:extLst>
              <a:ext uri="{FF2B5EF4-FFF2-40B4-BE49-F238E27FC236}">
                <a16:creationId xmlns:a16="http://schemas.microsoft.com/office/drawing/2014/main" id="{33C41753-DC0D-422E-B611-5F5536410B1C}"/>
              </a:ext>
            </a:extLst>
          </p:cNvPr>
          <p:cNvSpPr/>
          <p:nvPr/>
        </p:nvSpPr>
        <p:spPr>
          <a:xfrm>
            <a:off x="2530217" y="4738391"/>
            <a:ext cx="7131567" cy="1015663"/>
          </a:xfrm>
          <a:prstGeom prst="rect">
            <a:avLst/>
          </a:prstGeom>
          <a:solidFill>
            <a:srgbClr val="6B3317"/>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LET US COMPARE!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Call 888-394-2060 for a statement comparison</a:t>
            </a:r>
          </a:p>
        </p:txBody>
      </p:sp>
      <p:sp>
        <p:nvSpPr>
          <p:cNvPr id="3" name="Rectangle 2">
            <a:extLst>
              <a:ext uri="{FF2B5EF4-FFF2-40B4-BE49-F238E27FC236}">
                <a16:creationId xmlns:a16="http://schemas.microsoft.com/office/drawing/2014/main" id="{343F53FF-E91C-4B42-850D-C8168BB0DC41}"/>
              </a:ext>
            </a:extLst>
          </p:cNvPr>
          <p:cNvSpPr/>
          <p:nvPr/>
        </p:nvSpPr>
        <p:spPr>
          <a:xfrm>
            <a:off x="2006845" y="5812475"/>
            <a:ext cx="8289439"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B3317"/>
                </a:solidFill>
                <a:effectLst/>
                <a:uLnTx/>
                <a:uFillTx/>
                <a:latin typeface="Arial" panose="020B0604020202020204"/>
                <a:ea typeface="+mn-ea"/>
                <a:cs typeface="+mn-cs"/>
              </a:rPr>
              <a:t>Statement comparisons will be conducted by Voya Financial representatives working exclusively with Pension2</a:t>
            </a:r>
            <a:r>
              <a:rPr kumimoji="0" lang="en-US" sz="2000" b="0" i="0" u="none" strike="noStrike" kern="1200" cap="none" spc="0" normalizeH="0" baseline="30000" noProof="0" dirty="0">
                <a:ln>
                  <a:noFill/>
                </a:ln>
                <a:solidFill>
                  <a:srgbClr val="6B3317"/>
                </a:solidFill>
                <a:effectLst/>
                <a:uLnTx/>
                <a:uFillTx/>
                <a:latin typeface="Arial" panose="020B0604020202020204"/>
                <a:ea typeface="+mn-ea"/>
                <a:cs typeface="+mn-cs"/>
              </a:rPr>
              <a:t>®</a:t>
            </a:r>
            <a:r>
              <a:rPr kumimoji="0" lang="en-US" sz="2000" b="0" i="0" u="none" strike="noStrike" kern="1200" cap="none" spc="0" normalizeH="0" baseline="0" noProof="0" dirty="0">
                <a:ln>
                  <a:noFill/>
                </a:ln>
                <a:solidFill>
                  <a:srgbClr val="6B3317"/>
                </a:solidFill>
                <a:effectLst/>
                <a:uLnTx/>
                <a:uFillTx/>
                <a:latin typeface="Arial" panose="020B0604020202020204"/>
                <a:ea typeface="+mn-ea"/>
                <a:cs typeface="+mn-cs"/>
              </a:rPr>
              <a:t>. Their names and photos are listed at </a:t>
            </a:r>
            <a:r>
              <a:rPr kumimoji="0" lang="en-US" sz="2000" b="0" i="0" u="sng" strike="noStrike" kern="1200" cap="none" spc="0" normalizeH="0" baseline="0" noProof="0" dirty="0">
                <a:ln>
                  <a:noFill/>
                </a:ln>
                <a:solidFill>
                  <a:srgbClr val="6B3317"/>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CalSTRS.com/Trust-CalSTRS</a:t>
            </a:r>
            <a:r>
              <a:rPr kumimoji="0" lang="en-US" sz="2000" b="0" i="0" u="none" strike="noStrike" kern="1200" cap="none" spc="0" normalizeH="0" baseline="0" noProof="0" dirty="0">
                <a:ln>
                  <a:noFill/>
                </a:ln>
                <a:solidFill>
                  <a:srgbClr val="6B3317"/>
                </a:solidFill>
                <a:effectLst/>
                <a:uLnTx/>
                <a:uFillTx/>
                <a:latin typeface="Arial" panose="020B0604020202020204"/>
                <a:ea typeface="+mn-ea"/>
                <a:cs typeface="+mn-cs"/>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4A0F0FC-DB72-4920-2425-DC8325701FC4}"/>
              </a:ext>
            </a:extLst>
          </p:cNvPr>
          <p:cNvSpPr txBox="1">
            <a:spLocks/>
          </p:cNvSpPr>
          <p:nvPr/>
        </p:nvSpPr>
        <p:spPr>
          <a:xfrm>
            <a:off x="2216812" y="151145"/>
            <a:ext cx="7886700" cy="5497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kern="1200" baseline="0">
                <a:solidFill>
                  <a:schemeClr val="tx1">
                    <a:lumMod val="75000"/>
                    <a:lumOff val="25000"/>
                  </a:schemeClr>
                </a:solidFill>
                <a:latin typeface="+mj-lt"/>
                <a:ea typeface="+mj-ea"/>
                <a:cs typeface="+mj-cs"/>
              </a:defRPr>
            </a:lvl1pPr>
          </a:lstStyle>
          <a:p>
            <a:r>
              <a:rPr lang="en-US" sz="2800" b="1">
                <a:solidFill>
                  <a:schemeClr val="bg1"/>
                </a:solidFill>
                <a:latin typeface="Arial" panose="020B0604020202020204" pitchFamily="34" charset="0"/>
                <a:cs typeface="Arial" panose="020B0604020202020204" pitchFamily="34" charset="0"/>
              </a:rPr>
              <a:t>Voya Representatives for CalSTRS Pension2</a:t>
            </a:r>
            <a:endParaRPr lang="en-US" sz="2800" b="1"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32B8D77-7313-3C64-E008-AAD4C2B14E8B}"/>
              </a:ext>
            </a:extLst>
          </p:cNvPr>
          <p:cNvPicPr>
            <a:picLocks noChangeAspect="1"/>
          </p:cNvPicPr>
          <p:nvPr/>
        </p:nvPicPr>
        <p:blipFill rotWithShape="1">
          <a:blip r:embed="rId3"/>
          <a:srcRect r="70076"/>
          <a:stretch/>
        </p:blipFill>
        <p:spPr>
          <a:xfrm>
            <a:off x="3149408" y="898982"/>
            <a:ext cx="1206992" cy="1638206"/>
          </a:xfrm>
          <a:prstGeom prst="rect">
            <a:avLst/>
          </a:prstGeom>
          <a:ln w="38100">
            <a:solidFill>
              <a:schemeClr val="bg1"/>
            </a:solidFill>
          </a:ln>
        </p:spPr>
      </p:pic>
      <p:pic>
        <p:nvPicPr>
          <p:cNvPr id="5" name="Picture 4">
            <a:extLst>
              <a:ext uri="{FF2B5EF4-FFF2-40B4-BE49-F238E27FC236}">
                <a16:creationId xmlns:a16="http://schemas.microsoft.com/office/drawing/2014/main" id="{BF71EFA9-F2EC-C4D2-37FE-7CC3BBDBF6F4}"/>
              </a:ext>
            </a:extLst>
          </p:cNvPr>
          <p:cNvPicPr>
            <a:picLocks noChangeAspect="1"/>
          </p:cNvPicPr>
          <p:nvPr/>
        </p:nvPicPr>
        <p:blipFill>
          <a:blip r:embed="rId4"/>
          <a:srcRect l="903" r="903"/>
          <a:stretch/>
        </p:blipFill>
        <p:spPr>
          <a:xfrm>
            <a:off x="5501541" y="898982"/>
            <a:ext cx="1206992" cy="1638206"/>
          </a:xfrm>
          <a:prstGeom prst="rect">
            <a:avLst/>
          </a:prstGeom>
          <a:ln w="38100">
            <a:solidFill>
              <a:schemeClr val="bg1"/>
            </a:solidFill>
          </a:ln>
        </p:spPr>
      </p:pic>
      <p:pic>
        <p:nvPicPr>
          <p:cNvPr id="6" name="Picture 5">
            <a:extLst>
              <a:ext uri="{FF2B5EF4-FFF2-40B4-BE49-F238E27FC236}">
                <a16:creationId xmlns:a16="http://schemas.microsoft.com/office/drawing/2014/main" id="{025C88FE-25D1-D4A1-F08D-2C55E52F7BCC}"/>
              </a:ext>
            </a:extLst>
          </p:cNvPr>
          <p:cNvPicPr>
            <a:picLocks noChangeAspect="1"/>
          </p:cNvPicPr>
          <p:nvPr/>
        </p:nvPicPr>
        <p:blipFill rotWithShape="1">
          <a:blip r:embed="rId3"/>
          <a:srcRect l="70076"/>
          <a:stretch/>
        </p:blipFill>
        <p:spPr>
          <a:xfrm>
            <a:off x="7890879" y="922165"/>
            <a:ext cx="1206992" cy="1638206"/>
          </a:xfrm>
          <a:prstGeom prst="rect">
            <a:avLst/>
          </a:prstGeom>
          <a:ln w="38100">
            <a:solidFill>
              <a:schemeClr val="bg1"/>
            </a:solidFill>
          </a:ln>
        </p:spPr>
      </p:pic>
      <p:pic>
        <p:nvPicPr>
          <p:cNvPr id="7" name="Picture 6">
            <a:extLst>
              <a:ext uri="{FF2B5EF4-FFF2-40B4-BE49-F238E27FC236}">
                <a16:creationId xmlns:a16="http://schemas.microsoft.com/office/drawing/2014/main" id="{D804EEC7-6603-BDC2-6F47-DA08234C7426}"/>
              </a:ext>
            </a:extLst>
          </p:cNvPr>
          <p:cNvPicPr>
            <a:picLocks noChangeAspect="1"/>
          </p:cNvPicPr>
          <p:nvPr/>
        </p:nvPicPr>
        <p:blipFill rotWithShape="1">
          <a:blip r:embed="rId5"/>
          <a:srcRect r="70178"/>
          <a:stretch/>
        </p:blipFill>
        <p:spPr>
          <a:xfrm>
            <a:off x="3105449" y="3913258"/>
            <a:ext cx="1206992" cy="1638206"/>
          </a:xfrm>
          <a:prstGeom prst="rect">
            <a:avLst/>
          </a:prstGeom>
          <a:ln w="38100">
            <a:solidFill>
              <a:schemeClr val="bg1"/>
            </a:solidFill>
          </a:ln>
        </p:spPr>
      </p:pic>
      <p:pic>
        <p:nvPicPr>
          <p:cNvPr id="9" name="Picture 8">
            <a:extLst>
              <a:ext uri="{FF2B5EF4-FFF2-40B4-BE49-F238E27FC236}">
                <a16:creationId xmlns:a16="http://schemas.microsoft.com/office/drawing/2014/main" id="{D9A660DF-9195-BA28-F066-D2DB9DA5403E}"/>
              </a:ext>
            </a:extLst>
          </p:cNvPr>
          <p:cNvPicPr>
            <a:picLocks noChangeAspect="1"/>
          </p:cNvPicPr>
          <p:nvPr/>
        </p:nvPicPr>
        <p:blipFill rotWithShape="1">
          <a:blip r:embed="rId5"/>
          <a:srcRect l="34459" r="35719"/>
          <a:stretch/>
        </p:blipFill>
        <p:spPr>
          <a:xfrm>
            <a:off x="7865707" y="3834979"/>
            <a:ext cx="1206992" cy="1638206"/>
          </a:xfrm>
          <a:prstGeom prst="rect">
            <a:avLst/>
          </a:prstGeom>
          <a:ln w="38100">
            <a:solidFill>
              <a:schemeClr val="bg1"/>
            </a:solidFill>
          </a:ln>
        </p:spPr>
      </p:pic>
      <p:pic>
        <p:nvPicPr>
          <p:cNvPr id="10" name="Picture 9">
            <a:extLst>
              <a:ext uri="{FF2B5EF4-FFF2-40B4-BE49-F238E27FC236}">
                <a16:creationId xmlns:a16="http://schemas.microsoft.com/office/drawing/2014/main" id="{23F8338E-7ED2-67E2-050B-505FB35C938D}"/>
              </a:ext>
            </a:extLst>
          </p:cNvPr>
          <p:cNvPicPr>
            <a:picLocks noChangeAspect="1"/>
          </p:cNvPicPr>
          <p:nvPr/>
        </p:nvPicPr>
        <p:blipFill rotWithShape="1">
          <a:blip r:embed="rId5"/>
          <a:srcRect l="70178"/>
          <a:stretch/>
        </p:blipFill>
        <p:spPr>
          <a:xfrm>
            <a:off x="5546561" y="3834979"/>
            <a:ext cx="1206992" cy="1638206"/>
          </a:xfrm>
          <a:prstGeom prst="rect">
            <a:avLst/>
          </a:prstGeom>
          <a:ln w="38100">
            <a:solidFill>
              <a:schemeClr val="bg1"/>
            </a:solidFill>
          </a:ln>
        </p:spPr>
      </p:pic>
      <p:sp>
        <p:nvSpPr>
          <p:cNvPr id="11" name="TextBox 10">
            <a:extLst>
              <a:ext uri="{FF2B5EF4-FFF2-40B4-BE49-F238E27FC236}">
                <a16:creationId xmlns:a16="http://schemas.microsoft.com/office/drawing/2014/main" id="{BF624CC9-A5A4-F21A-AF8B-CC6ED361E592}"/>
              </a:ext>
            </a:extLst>
          </p:cNvPr>
          <p:cNvSpPr txBox="1"/>
          <p:nvPr/>
        </p:nvSpPr>
        <p:spPr>
          <a:xfrm>
            <a:off x="3292298" y="2537188"/>
            <a:ext cx="2116984" cy="1297791"/>
          </a:xfrm>
          <a:prstGeom prst="rect">
            <a:avLst/>
          </a:prstGeom>
          <a:noFill/>
        </p:spPr>
        <p:txBody>
          <a:bodyPr wrap="square">
            <a:spAutoFit/>
          </a:bodyPr>
          <a:lstStyle/>
          <a:p>
            <a:pPr>
              <a:spcAft>
                <a:spcPts val="200"/>
              </a:spcAft>
            </a:pPr>
            <a:r>
              <a:rPr lang="en-US" sz="1000" b="1" dirty="0">
                <a:solidFill>
                  <a:schemeClr val="bg1"/>
                </a:solidFill>
              </a:rPr>
              <a:t>Stephanie Henry</a:t>
            </a:r>
          </a:p>
          <a:p>
            <a:pPr>
              <a:spcAft>
                <a:spcPts val="200"/>
              </a:spcAft>
            </a:pPr>
            <a:r>
              <a:rPr lang="en-US" sz="1000" dirty="0">
                <a:solidFill>
                  <a:schemeClr val="bg1"/>
                </a:solidFill>
              </a:rPr>
              <a:t>559-720-5388</a:t>
            </a:r>
          </a:p>
          <a:p>
            <a:pPr>
              <a:spcAft>
                <a:spcPts val="200"/>
              </a:spcAft>
            </a:pPr>
            <a:r>
              <a:rPr lang="en-US" sz="1000" dirty="0">
                <a:solidFill>
                  <a:schemeClr val="bg1"/>
                </a:solidFill>
                <a:hlinkClick r:id="rId6">
                  <a:extLst>
                    <a:ext uri="{A12FA001-AC4F-418D-AE19-62706E023703}">
                      <ahyp:hlinkClr xmlns:ahyp="http://schemas.microsoft.com/office/drawing/2018/hyperlinkcolor" val="tx"/>
                    </a:ext>
                  </a:extLst>
                </a:hlinkClick>
              </a:rPr>
              <a:t>Stephanie.Henry@voya.com</a:t>
            </a:r>
            <a:endParaRPr lang="en-US" sz="1000" dirty="0">
              <a:solidFill>
                <a:schemeClr val="bg1"/>
              </a:solidFill>
            </a:endParaRPr>
          </a:p>
          <a:p>
            <a:pPr>
              <a:spcAft>
                <a:spcPts val="200"/>
              </a:spcAft>
            </a:pPr>
            <a:r>
              <a:rPr lang="en-US" sz="1000" dirty="0">
                <a:solidFill>
                  <a:schemeClr val="bg1"/>
                </a:solidFill>
                <a:latin typeface="Arial" panose="020B0604020202020204" pitchFamily="34" charset="0"/>
                <a:cs typeface="Arial" panose="020B0604020202020204" pitchFamily="34" charset="0"/>
              </a:rPr>
              <a:t>Central Valley:</a:t>
            </a:r>
          </a:p>
          <a:p>
            <a:pPr>
              <a:spcAft>
                <a:spcPts val="200"/>
              </a:spcAft>
            </a:pPr>
            <a:r>
              <a:rPr lang="en-US" sz="1000" dirty="0">
                <a:solidFill>
                  <a:schemeClr val="bg1"/>
                </a:solidFill>
                <a:latin typeface="Arial" panose="020B0604020202020204" pitchFamily="34" charset="0"/>
                <a:cs typeface="Arial" panose="020B0604020202020204" pitchFamily="34" charset="0"/>
              </a:rPr>
              <a:t>Fresno, Kern, Kings, Madera, Tulare, San Luis Obispo, Inyo</a:t>
            </a:r>
            <a:endParaRPr lang="en-US" sz="1000" dirty="0">
              <a:solidFill>
                <a:schemeClr val="bg1"/>
              </a:solidFill>
            </a:endParaRPr>
          </a:p>
          <a:p>
            <a:pPr>
              <a:spcAft>
                <a:spcPts val="200"/>
              </a:spcAft>
            </a:pPr>
            <a:endParaRPr lang="en-US" sz="1000" dirty="0">
              <a:solidFill>
                <a:schemeClr val="bg1"/>
              </a:solidFill>
            </a:endParaRPr>
          </a:p>
        </p:txBody>
      </p:sp>
      <p:pic>
        <p:nvPicPr>
          <p:cNvPr id="16" name="Graphic 15" descr="Email with solid fill">
            <a:extLst>
              <a:ext uri="{FF2B5EF4-FFF2-40B4-BE49-F238E27FC236}">
                <a16:creationId xmlns:a16="http://schemas.microsoft.com/office/drawing/2014/main" id="{C432E9C3-7D56-F850-F3CB-5ACDD95E84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49408" y="2933630"/>
            <a:ext cx="188109" cy="188109"/>
          </a:xfrm>
          <a:prstGeom prst="rect">
            <a:avLst/>
          </a:prstGeom>
        </p:spPr>
      </p:pic>
      <p:pic>
        <p:nvPicPr>
          <p:cNvPr id="18" name="Graphic 17" descr="Receiver with solid fill">
            <a:extLst>
              <a:ext uri="{FF2B5EF4-FFF2-40B4-BE49-F238E27FC236}">
                <a16:creationId xmlns:a16="http://schemas.microsoft.com/office/drawing/2014/main" id="{5C04747D-0771-9E2B-67FE-168243D4AA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49408" y="2716062"/>
            <a:ext cx="188108" cy="188108"/>
          </a:xfrm>
          <a:prstGeom prst="rect">
            <a:avLst/>
          </a:prstGeom>
        </p:spPr>
      </p:pic>
      <p:pic>
        <p:nvPicPr>
          <p:cNvPr id="19" name="Graphic 18" descr="Flag with solid fill">
            <a:extLst>
              <a:ext uri="{FF2B5EF4-FFF2-40B4-BE49-F238E27FC236}">
                <a16:creationId xmlns:a16="http://schemas.microsoft.com/office/drawing/2014/main" id="{27E69337-79D9-B141-8786-DF94A3456D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49408" y="3168040"/>
            <a:ext cx="185221" cy="185221"/>
          </a:xfrm>
          <a:prstGeom prst="rect">
            <a:avLst/>
          </a:prstGeom>
        </p:spPr>
      </p:pic>
      <p:sp>
        <p:nvSpPr>
          <p:cNvPr id="20" name="TextBox 19">
            <a:extLst>
              <a:ext uri="{FF2B5EF4-FFF2-40B4-BE49-F238E27FC236}">
                <a16:creationId xmlns:a16="http://schemas.microsoft.com/office/drawing/2014/main" id="{401AF8DC-CBD4-9D10-915F-FDE0297F50D7}"/>
              </a:ext>
            </a:extLst>
          </p:cNvPr>
          <p:cNvSpPr txBox="1"/>
          <p:nvPr/>
        </p:nvSpPr>
        <p:spPr>
          <a:xfrm>
            <a:off x="5656273" y="2554093"/>
            <a:ext cx="1925613" cy="784830"/>
          </a:xfrm>
          <a:prstGeom prst="rect">
            <a:avLst/>
          </a:prstGeom>
          <a:noFill/>
        </p:spPr>
        <p:txBody>
          <a:bodyPr wrap="square">
            <a:spAutoFit/>
          </a:bodyPr>
          <a:lstStyle/>
          <a:p>
            <a:pPr>
              <a:spcAft>
                <a:spcPts val="200"/>
              </a:spcAft>
            </a:pPr>
            <a:r>
              <a:rPr lang="en-US" sz="1000" b="1" dirty="0">
                <a:solidFill>
                  <a:schemeClr val="bg1"/>
                </a:solidFill>
              </a:rPr>
              <a:t>Santiago Gonzalez</a:t>
            </a:r>
          </a:p>
          <a:p>
            <a:pPr>
              <a:spcAft>
                <a:spcPts val="200"/>
              </a:spcAft>
            </a:pPr>
            <a:r>
              <a:rPr lang="fr-FR" sz="1000" dirty="0">
                <a:solidFill>
                  <a:schemeClr val="bg1"/>
                </a:solidFill>
              </a:rPr>
              <a:t>760-917-8462</a:t>
            </a:r>
          </a:p>
          <a:p>
            <a:pPr>
              <a:spcAft>
                <a:spcPts val="200"/>
              </a:spcAft>
            </a:pPr>
            <a:r>
              <a:rPr lang="fr-FR" sz="1000" dirty="0">
                <a:solidFill>
                  <a:schemeClr val="bg1"/>
                </a:solidFill>
                <a:hlinkClick r:id="rId13">
                  <a:extLst>
                    <a:ext uri="{A12FA001-AC4F-418D-AE19-62706E023703}">
                      <ahyp:hlinkClr xmlns:ahyp="http://schemas.microsoft.com/office/drawing/2018/hyperlinkcolor" val="tx"/>
                    </a:ext>
                  </a:extLst>
                </a:hlinkClick>
              </a:rPr>
              <a:t>Santiago.Gonzalez@voya.com</a:t>
            </a:r>
            <a:endParaRPr lang="fr-FR" sz="1000" dirty="0">
              <a:solidFill>
                <a:schemeClr val="bg1"/>
              </a:solidFill>
            </a:endParaRPr>
          </a:p>
          <a:p>
            <a:pPr>
              <a:spcAft>
                <a:spcPts val="200"/>
              </a:spcAft>
            </a:pPr>
            <a:r>
              <a:rPr lang="en-US" sz="1000" dirty="0">
                <a:solidFill>
                  <a:schemeClr val="bg1"/>
                </a:solidFill>
                <a:latin typeface="Arial" panose="020B0604020202020204" pitchFamily="34" charset="0"/>
                <a:cs typeface="Arial" panose="020B0604020202020204" pitchFamily="34" charset="0"/>
              </a:rPr>
              <a:t>San Diego, Imperial, Riverside</a:t>
            </a:r>
          </a:p>
        </p:txBody>
      </p:sp>
      <p:pic>
        <p:nvPicPr>
          <p:cNvPr id="21" name="Graphic 20" descr="Email with solid fill">
            <a:extLst>
              <a:ext uri="{FF2B5EF4-FFF2-40B4-BE49-F238E27FC236}">
                <a16:creationId xmlns:a16="http://schemas.microsoft.com/office/drawing/2014/main" id="{90D0A0C5-54B4-6B0A-9DC8-681F38B228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8166" y="2943107"/>
            <a:ext cx="188109" cy="188109"/>
          </a:xfrm>
          <a:prstGeom prst="rect">
            <a:avLst/>
          </a:prstGeom>
        </p:spPr>
      </p:pic>
      <p:pic>
        <p:nvPicPr>
          <p:cNvPr id="22" name="Graphic 21" descr="Receiver with solid fill">
            <a:extLst>
              <a:ext uri="{FF2B5EF4-FFF2-40B4-BE49-F238E27FC236}">
                <a16:creationId xmlns:a16="http://schemas.microsoft.com/office/drawing/2014/main" id="{2D268C39-3049-51EC-CEB6-57475F08A3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68166" y="2725539"/>
            <a:ext cx="188108" cy="188108"/>
          </a:xfrm>
          <a:prstGeom prst="rect">
            <a:avLst/>
          </a:prstGeom>
        </p:spPr>
      </p:pic>
      <p:sp>
        <p:nvSpPr>
          <p:cNvPr id="23" name="TextBox 22">
            <a:extLst>
              <a:ext uri="{FF2B5EF4-FFF2-40B4-BE49-F238E27FC236}">
                <a16:creationId xmlns:a16="http://schemas.microsoft.com/office/drawing/2014/main" id="{E887C1EB-B8BB-9842-4D75-0BFD96DB05E0}"/>
              </a:ext>
            </a:extLst>
          </p:cNvPr>
          <p:cNvSpPr txBox="1"/>
          <p:nvPr/>
        </p:nvSpPr>
        <p:spPr>
          <a:xfrm>
            <a:off x="8093353" y="2576158"/>
            <a:ext cx="1709848" cy="938719"/>
          </a:xfrm>
          <a:prstGeom prst="rect">
            <a:avLst/>
          </a:prstGeom>
          <a:noFill/>
        </p:spPr>
        <p:txBody>
          <a:bodyPr wrap="square">
            <a:spAutoFit/>
          </a:bodyPr>
          <a:lstStyle/>
          <a:p>
            <a:pPr>
              <a:spcAft>
                <a:spcPts val="200"/>
              </a:spcAft>
            </a:pPr>
            <a:r>
              <a:rPr lang="en-US" sz="1000" b="1" dirty="0">
                <a:solidFill>
                  <a:schemeClr val="bg1"/>
                </a:solidFill>
              </a:rPr>
              <a:t>Aaron Ivey</a:t>
            </a:r>
          </a:p>
          <a:p>
            <a:pPr>
              <a:spcAft>
                <a:spcPts val="200"/>
              </a:spcAft>
            </a:pPr>
            <a:r>
              <a:rPr lang="fr-FR" sz="1000" dirty="0">
                <a:solidFill>
                  <a:schemeClr val="bg1"/>
                </a:solidFill>
              </a:rPr>
              <a:t>916-520-4839</a:t>
            </a:r>
          </a:p>
          <a:p>
            <a:pPr>
              <a:spcAft>
                <a:spcPts val="200"/>
              </a:spcAft>
            </a:pPr>
            <a:r>
              <a:rPr lang="fr-FR" sz="1000" dirty="0">
                <a:solidFill>
                  <a:schemeClr val="bg1"/>
                </a:solidFill>
                <a:hlinkClick r:id="rId13">
                  <a:extLst>
                    <a:ext uri="{A12FA001-AC4F-418D-AE19-62706E023703}">
                      <ahyp:hlinkClr xmlns:ahyp="http://schemas.microsoft.com/office/drawing/2018/hyperlinkcolor" val="tx"/>
                    </a:ext>
                  </a:extLst>
                </a:hlinkClick>
              </a:rPr>
              <a:t>Aaron.ivey@voya.com</a:t>
            </a:r>
            <a:endParaRPr lang="fr-FR" sz="1000" dirty="0">
              <a:solidFill>
                <a:schemeClr val="bg1"/>
              </a:solidFill>
            </a:endParaRPr>
          </a:p>
          <a:p>
            <a:pPr>
              <a:spcAft>
                <a:spcPts val="200"/>
              </a:spcAft>
            </a:pPr>
            <a:r>
              <a:rPr lang="en-US" sz="1000" dirty="0">
                <a:solidFill>
                  <a:schemeClr val="bg1"/>
                </a:solidFill>
                <a:latin typeface="Arial" panose="020B0604020202020204" pitchFamily="34" charset="0"/>
                <a:cs typeface="Arial" panose="020B0604020202020204" pitchFamily="34" charset="0"/>
              </a:rPr>
              <a:t>Sacramento Region, Northern California</a:t>
            </a:r>
          </a:p>
        </p:txBody>
      </p:sp>
      <p:pic>
        <p:nvPicPr>
          <p:cNvPr id="24" name="Graphic 23" descr="Email with solid fill">
            <a:extLst>
              <a:ext uri="{FF2B5EF4-FFF2-40B4-BE49-F238E27FC236}">
                <a16:creationId xmlns:a16="http://schemas.microsoft.com/office/drawing/2014/main" id="{B87E138D-8267-54BA-C81D-BF8EDA1CF6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05245" y="2965172"/>
            <a:ext cx="188109" cy="188109"/>
          </a:xfrm>
          <a:prstGeom prst="rect">
            <a:avLst/>
          </a:prstGeom>
        </p:spPr>
      </p:pic>
      <p:pic>
        <p:nvPicPr>
          <p:cNvPr id="25" name="Graphic 24" descr="Receiver with solid fill">
            <a:extLst>
              <a:ext uri="{FF2B5EF4-FFF2-40B4-BE49-F238E27FC236}">
                <a16:creationId xmlns:a16="http://schemas.microsoft.com/office/drawing/2014/main" id="{4C86FA7D-5255-FC8F-5636-BA09428809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05245" y="2747604"/>
            <a:ext cx="188108" cy="188108"/>
          </a:xfrm>
          <a:prstGeom prst="rect">
            <a:avLst/>
          </a:prstGeom>
        </p:spPr>
      </p:pic>
      <p:sp>
        <p:nvSpPr>
          <p:cNvPr id="35" name="TextBox 34">
            <a:extLst>
              <a:ext uri="{FF2B5EF4-FFF2-40B4-BE49-F238E27FC236}">
                <a16:creationId xmlns:a16="http://schemas.microsoft.com/office/drawing/2014/main" id="{99ACE475-4CAC-442D-51D5-4718DEDF9DC0}"/>
              </a:ext>
            </a:extLst>
          </p:cNvPr>
          <p:cNvSpPr txBox="1"/>
          <p:nvPr/>
        </p:nvSpPr>
        <p:spPr>
          <a:xfrm>
            <a:off x="3253459" y="5584872"/>
            <a:ext cx="1709848" cy="1118255"/>
          </a:xfrm>
          <a:prstGeom prst="rect">
            <a:avLst/>
          </a:prstGeom>
          <a:noFill/>
        </p:spPr>
        <p:txBody>
          <a:bodyPr wrap="square">
            <a:spAutoFit/>
          </a:bodyPr>
          <a:lstStyle/>
          <a:p>
            <a:pPr>
              <a:spcAft>
                <a:spcPts val="200"/>
              </a:spcAft>
            </a:pPr>
            <a:r>
              <a:rPr lang="en-US" sz="1000" b="1" dirty="0">
                <a:solidFill>
                  <a:schemeClr val="bg1"/>
                </a:solidFill>
              </a:rPr>
              <a:t>Ruben Rivera Jr.</a:t>
            </a:r>
          </a:p>
          <a:p>
            <a:pPr>
              <a:spcAft>
                <a:spcPts val="200"/>
              </a:spcAft>
            </a:pPr>
            <a:r>
              <a:rPr lang="fr-FR" sz="1000" dirty="0">
                <a:solidFill>
                  <a:schemeClr val="bg1"/>
                </a:solidFill>
              </a:rPr>
              <a:t>425-599-1428</a:t>
            </a:r>
          </a:p>
          <a:p>
            <a:pPr>
              <a:spcAft>
                <a:spcPts val="200"/>
              </a:spcAft>
            </a:pPr>
            <a:r>
              <a:rPr lang="fr-FR" sz="1000" dirty="0">
                <a:solidFill>
                  <a:schemeClr val="bg1"/>
                </a:solidFill>
                <a:hlinkClick r:id="rId14">
                  <a:extLst>
                    <a:ext uri="{A12FA001-AC4F-418D-AE19-62706E023703}">
                      <ahyp:hlinkClr xmlns:ahyp="http://schemas.microsoft.com/office/drawing/2018/hyperlinkcolor" val="tx"/>
                    </a:ext>
                  </a:extLst>
                </a:hlinkClick>
              </a:rPr>
              <a:t>Ruben.riverajr@voya.com</a:t>
            </a:r>
            <a:endParaRPr lang="fr-FR" sz="1000" dirty="0">
              <a:solidFill>
                <a:schemeClr val="bg1"/>
              </a:solidFill>
            </a:endParaRPr>
          </a:p>
          <a:p>
            <a:pPr>
              <a:spcAft>
                <a:spcPts val="200"/>
              </a:spcAft>
            </a:pPr>
            <a:r>
              <a:rPr lang="es-ES" sz="1000" dirty="0">
                <a:solidFill>
                  <a:schemeClr val="bg1"/>
                </a:solidFill>
              </a:rPr>
              <a:t>Los Angeles, San Bernardino, Orange</a:t>
            </a:r>
          </a:p>
          <a:p>
            <a:pPr>
              <a:spcAft>
                <a:spcPts val="200"/>
              </a:spcAft>
            </a:pPr>
            <a:endParaRPr lang="fr-FR" sz="1000" dirty="0">
              <a:solidFill>
                <a:schemeClr val="bg1"/>
              </a:solidFill>
            </a:endParaRPr>
          </a:p>
        </p:txBody>
      </p:sp>
      <p:pic>
        <p:nvPicPr>
          <p:cNvPr id="36" name="Graphic 35" descr="Email with solid fill">
            <a:extLst>
              <a:ext uri="{FF2B5EF4-FFF2-40B4-BE49-F238E27FC236}">
                <a16:creationId xmlns:a16="http://schemas.microsoft.com/office/drawing/2014/main" id="{0CAB83FC-6A12-9662-0C86-B8FF096671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65351" y="5973886"/>
            <a:ext cx="188109" cy="188109"/>
          </a:xfrm>
          <a:prstGeom prst="rect">
            <a:avLst/>
          </a:prstGeom>
        </p:spPr>
      </p:pic>
      <p:pic>
        <p:nvPicPr>
          <p:cNvPr id="37" name="Graphic 36" descr="Receiver with solid fill">
            <a:extLst>
              <a:ext uri="{FF2B5EF4-FFF2-40B4-BE49-F238E27FC236}">
                <a16:creationId xmlns:a16="http://schemas.microsoft.com/office/drawing/2014/main" id="{EA755568-1EDA-1BCF-2A09-3DFB713CD8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65351" y="5756318"/>
            <a:ext cx="188108" cy="188108"/>
          </a:xfrm>
          <a:prstGeom prst="rect">
            <a:avLst/>
          </a:prstGeom>
        </p:spPr>
      </p:pic>
      <p:pic>
        <p:nvPicPr>
          <p:cNvPr id="38" name="Graphic 37" descr="Flag with solid fill">
            <a:extLst>
              <a:ext uri="{FF2B5EF4-FFF2-40B4-BE49-F238E27FC236}">
                <a16:creationId xmlns:a16="http://schemas.microsoft.com/office/drawing/2014/main" id="{5F261189-78CF-F4D6-027D-D72006CE538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70570" y="3169840"/>
            <a:ext cx="185221" cy="185221"/>
          </a:xfrm>
          <a:prstGeom prst="rect">
            <a:avLst/>
          </a:prstGeom>
        </p:spPr>
      </p:pic>
      <p:pic>
        <p:nvPicPr>
          <p:cNvPr id="39" name="Graphic 38" descr="Flag with solid fill">
            <a:extLst>
              <a:ext uri="{FF2B5EF4-FFF2-40B4-BE49-F238E27FC236}">
                <a16:creationId xmlns:a16="http://schemas.microsoft.com/office/drawing/2014/main" id="{DA31A81C-C4B0-F0BC-14BA-F6DFDA1C20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26737" y="3191224"/>
            <a:ext cx="185221" cy="185221"/>
          </a:xfrm>
          <a:prstGeom prst="rect">
            <a:avLst/>
          </a:prstGeom>
        </p:spPr>
      </p:pic>
      <p:pic>
        <p:nvPicPr>
          <p:cNvPr id="40" name="Graphic 39" descr="Flag with solid fill">
            <a:extLst>
              <a:ext uri="{FF2B5EF4-FFF2-40B4-BE49-F238E27FC236}">
                <a16:creationId xmlns:a16="http://schemas.microsoft.com/office/drawing/2014/main" id="{F2DB3619-7061-937D-6D12-4AE4205F34C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63711" y="6210685"/>
            <a:ext cx="185221" cy="185221"/>
          </a:xfrm>
          <a:prstGeom prst="rect">
            <a:avLst/>
          </a:prstGeom>
        </p:spPr>
      </p:pic>
      <p:sp>
        <p:nvSpPr>
          <p:cNvPr id="41" name="TextBox 40">
            <a:extLst>
              <a:ext uri="{FF2B5EF4-FFF2-40B4-BE49-F238E27FC236}">
                <a16:creationId xmlns:a16="http://schemas.microsoft.com/office/drawing/2014/main" id="{507AB8F3-073E-F561-E2ED-DF486BD7C8EA}"/>
              </a:ext>
            </a:extLst>
          </p:cNvPr>
          <p:cNvSpPr txBox="1"/>
          <p:nvPr/>
        </p:nvSpPr>
        <p:spPr>
          <a:xfrm>
            <a:off x="7997815" y="5513801"/>
            <a:ext cx="1819706" cy="1426031"/>
          </a:xfrm>
          <a:prstGeom prst="rect">
            <a:avLst/>
          </a:prstGeom>
          <a:noFill/>
        </p:spPr>
        <p:txBody>
          <a:bodyPr wrap="square">
            <a:spAutoFit/>
          </a:bodyPr>
          <a:lstStyle/>
          <a:p>
            <a:pPr>
              <a:spcAft>
                <a:spcPts val="200"/>
              </a:spcAft>
            </a:pPr>
            <a:r>
              <a:rPr lang="en-US" sz="1000" b="1" dirty="0">
                <a:solidFill>
                  <a:schemeClr val="bg1"/>
                </a:solidFill>
              </a:rPr>
              <a:t>Walter </a:t>
            </a:r>
            <a:r>
              <a:rPr lang="en-US" sz="1000" b="1" dirty="0" err="1">
                <a:solidFill>
                  <a:schemeClr val="bg1"/>
                </a:solidFill>
              </a:rPr>
              <a:t>Ruczynski</a:t>
            </a:r>
            <a:endParaRPr lang="en-US" sz="1000" b="1" dirty="0">
              <a:solidFill>
                <a:schemeClr val="bg1"/>
              </a:solidFill>
            </a:endParaRPr>
          </a:p>
          <a:p>
            <a:pPr>
              <a:spcAft>
                <a:spcPts val="200"/>
              </a:spcAft>
            </a:pPr>
            <a:r>
              <a:rPr lang="fr-FR" sz="1000" dirty="0">
                <a:solidFill>
                  <a:schemeClr val="bg1"/>
                </a:solidFill>
              </a:rPr>
              <a:t>925-451-3079</a:t>
            </a:r>
          </a:p>
          <a:p>
            <a:pPr>
              <a:spcAft>
                <a:spcPts val="200"/>
              </a:spcAft>
            </a:pPr>
            <a:r>
              <a:rPr lang="fr-FR" sz="1000" dirty="0">
                <a:solidFill>
                  <a:schemeClr val="bg1"/>
                </a:solidFill>
                <a:hlinkClick r:id="rId15">
                  <a:extLst>
                    <a:ext uri="{A12FA001-AC4F-418D-AE19-62706E023703}">
                      <ahyp:hlinkClr xmlns:ahyp="http://schemas.microsoft.com/office/drawing/2018/hyperlinkcolor" val="tx"/>
                    </a:ext>
                  </a:extLst>
                </a:hlinkClick>
              </a:rPr>
              <a:t>Walter.ruczynski@voya.com</a:t>
            </a:r>
            <a:endParaRPr lang="fr-FR" sz="1000" dirty="0">
              <a:solidFill>
                <a:schemeClr val="bg1"/>
              </a:solidFill>
            </a:endParaRPr>
          </a:p>
          <a:p>
            <a:pPr>
              <a:spcAft>
                <a:spcPts val="200"/>
              </a:spcAft>
            </a:pPr>
            <a:r>
              <a:rPr lang="fr-FR" sz="1000" dirty="0">
                <a:solidFill>
                  <a:schemeClr val="bg1"/>
                </a:solidFill>
              </a:rPr>
              <a:t>Alameda, Contra Costa, Marin, Monterey, San Benito, Santa Clara, Santa Cruz, San Francisco, San Mateo</a:t>
            </a:r>
          </a:p>
          <a:p>
            <a:pPr>
              <a:spcAft>
                <a:spcPts val="200"/>
              </a:spcAft>
            </a:pPr>
            <a:endParaRPr lang="fr-FR" sz="1000" dirty="0">
              <a:solidFill>
                <a:schemeClr val="bg1"/>
              </a:solidFill>
            </a:endParaRPr>
          </a:p>
        </p:txBody>
      </p:sp>
      <p:pic>
        <p:nvPicPr>
          <p:cNvPr id="42" name="Graphic 41" descr="Email with solid fill">
            <a:extLst>
              <a:ext uri="{FF2B5EF4-FFF2-40B4-BE49-F238E27FC236}">
                <a16:creationId xmlns:a16="http://schemas.microsoft.com/office/drawing/2014/main" id="{722AA934-8150-9528-2D82-7644A25A2A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09707" y="5902815"/>
            <a:ext cx="188109" cy="188109"/>
          </a:xfrm>
          <a:prstGeom prst="rect">
            <a:avLst/>
          </a:prstGeom>
        </p:spPr>
      </p:pic>
      <p:pic>
        <p:nvPicPr>
          <p:cNvPr id="43" name="Graphic 42" descr="Receiver with solid fill">
            <a:extLst>
              <a:ext uri="{FF2B5EF4-FFF2-40B4-BE49-F238E27FC236}">
                <a16:creationId xmlns:a16="http://schemas.microsoft.com/office/drawing/2014/main" id="{503B4DD4-C47C-0DC8-E8F5-AAAE98A409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09707" y="5685247"/>
            <a:ext cx="188108" cy="188108"/>
          </a:xfrm>
          <a:prstGeom prst="rect">
            <a:avLst/>
          </a:prstGeom>
        </p:spPr>
      </p:pic>
      <p:pic>
        <p:nvPicPr>
          <p:cNvPr id="44" name="Graphic 43" descr="Flag with solid fill">
            <a:extLst>
              <a:ext uri="{FF2B5EF4-FFF2-40B4-BE49-F238E27FC236}">
                <a16:creationId xmlns:a16="http://schemas.microsoft.com/office/drawing/2014/main" id="{3447DBAA-2D24-09E5-761E-E5E5CC08F0D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08067" y="6139614"/>
            <a:ext cx="185221" cy="185221"/>
          </a:xfrm>
          <a:prstGeom prst="rect">
            <a:avLst/>
          </a:prstGeom>
        </p:spPr>
      </p:pic>
      <p:sp>
        <p:nvSpPr>
          <p:cNvPr id="45" name="TextBox 44">
            <a:extLst>
              <a:ext uri="{FF2B5EF4-FFF2-40B4-BE49-F238E27FC236}">
                <a16:creationId xmlns:a16="http://schemas.microsoft.com/office/drawing/2014/main" id="{D01438D5-8C2C-5017-2EFF-EFFDC208D180}"/>
              </a:ext>
            </a:extLst>
          </p:cNvPr>
          <p:cNvSpPr txBox="1"/>
          <p:nvPr/>
        </p:nvSpPr>
        <p:spPr>
          <a:xfrm>
            <a:off x="5682690" y="5513800"/>
            <a:ext cx="1709848" cy="1272143"/>
          </a:xfrm>
          <a:prstGeom prst="rect">
            <a:avLst/>
          </a:prstGeom>
          <a:noFill/>
        </p:spPr>
        <p:txBody>
          <a:bodyPr wrap="square">
            <a:spAutoFit/>
          </a:bodyPr>
          <a:lstStyle/>
          <a:p>
            <a:pPr>
              <a:spcAft>
                <a:spcPts val="200"/>
              </a:spcAft>
            </a:pPr>
            <a:r>
              <a:rPr lang="en-US" sz="1000" b="1" dirty="0" err="1">
                <a:solidFill>
                  <a:schemeClr val="bg1"/>
                </a:solidFill>
              </a:rPr>
              <a:t>Aren</a:t>
            </a:r>
            <a:r>
              <a:rPr lang="en-US" sz="1000" b="1" dirty="0">
                <a:solidFill>
                  <a:schemeClr val="bg1"/>
                </a:solidFill>
              </a:rPr>
              <a:t> </a:t>
            </a:r>
            <a:r>
              <a:rPr lang="en-US" sz="1000" b="1" dirty="0" err="1">
                <a:solidFill>
                  <a:schemeClr val="bg1"/>
                </a:solidFill>
              </a:rPr>
              <a:t>Yarian</a:t>
            </a:r>
            <a:endParaRPr lang="en-US" sz="1000" b="1" dirty="0">
              <a:solidFill>
                <a:schemeClr val="bg1"/>
              </a:solidFill>
            </a:endParaRPr>
          </a:p>
          <a:p>
            <a:pPr>
              <a:spcAft>
                <a:spcPts val="200"/>
              </a:spcAft>
            </a:pPr>
            <a:r>
              <a:rPr lang="fr-FR" sz="1000" dirty="0">
                <a:solidFill>
                  <a:schemeClr val="bg1"/>
                </a:solidFill>
              </a:rPr>
              <a:t>818-478-0467</a:t>
            </a:r>
          </a:p>
          <a:p>
            <a:pPr>
              <a:spcAft>
                <a:spcPts val="200"/>
              </a:spcAft>
            </a:pPr>
            <a:r>
              <a:rPr lang="fr-FR" sz="1000" dirty="0">
                <a:solidFill>
                  <a:schemeClr val="bg1"/>
                </a:solidFill>
                <a:hlinkClick r:id="rId16">
                  <a:extLst>
                    <a:ext uri="{A12FA001-AC4F-418D-AE19-62706E023703}">
                      <ahyp:hlinkClr xmlns:ahyp="http://schemas.microsoft.com/office/drawing/2018/hyperlinkcolor" val="tx"/>
                    </a:ext>
                  </a:extLst>
                </a:hlinkClick>
              </a:rPr>
              <a:t>Aren.yarian@voya.com</a:t>
            </a:r>
            <a:endParaRPr lang="fr-FR" sz="1000" dirty="0">
              <a:solidFill>
                <a:schemeClr val="bg1"/>
              </a:solidFill>
            </a:endParaRPr>
          </a:p>
          <a:p>
            <a:pPr>
              <a:spcAft>
                <a:spcPts val="200"/>
              </a:spcAft>
            </a:pPr>
            <a:r>
              <a:rPr lang="fr-FR" sz="1000" dirty="0">
                <a:solidFill>
                  <a:schemeClr val="bg1"/>
                </a:solidFill>
              </a:rPr>
              <a:t>Los Angeles, Ventura, Santa Barbara, San Luis Obispo</a:t>
            </a:r>
          </a:p>
          <a:p>
            <a:pPr>
              <a:spcAft>
                <a:spcPts val="200"/>
              </a:spcAft>
            </a:pPr>
            <a:endParaRPr lang="fr-FR" sz="1000" dirty="0">
              <a:solidFill>
                <a:schemeClr val="bg1"/>
              </a:solidFill>
            </a:endParaRPr>
          </a:p>
        </p:txBody>
      </p:sp>
      <p:pic>
        <p:nvPicPr>
          <p:cNvPr id="47" name="Graphic 46" descr="Email with solid fill">
            <a:extLst>
              <a:ext uri="{FF2B5EF4-FFF2-40B4-BE49-F238E27FC236}">
                <a16:creationId xmlns:a16="http://schemas.microsoft.com/office/drawing/2014/main" id="{83B3F397-3FA3-2F12-A6EE-688D80D08B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94582" y="5902814"/>
            <a:ext cx="188109" cy="188109"/>
          </a:xfrm>
          <a:prstGeom prst="rect">
            <a:avLst/>
          </a:prstGeom>
        </p:spPr>
      </p:pic>
      <p:pic>
        <p:nvPicPr>
          <p:cNvPr id="48" name="Graphic 47" descr="Receiver with solid fill">
            <a:extLst>
              <a:ext uri="{FF2B5EF4-FFF2-40B4-BE49-F238E27FC236}">
                <a16:creationId xmlns:a16="http://schemas.microsoft.com/office/drawing/2014/main" id="{1AA211F5-3ECA-2AFF-5FB8-2A85F0EAAD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94582" y="5685246"/>
            <a:ext cx="188108" cy="188108"/>
          </a:xfrm>
          <a:prstGeom prst="rect">
            <a:avLst/>
          </a:prstGeom>
        </p:spPr>
      </p:pic>
      <p:pic>
        <p:nvPicPr>
          <p:cNvPr id="49" name="Graphic 48" descr="Flag with solid fill">
            <a:extLst>
              <a:ext uri="{FF2B5EF4-FFF2-40B4-BE49-F238E27FC236}">
                <a16:creationId xmlns:a16="http://schemas.microsoft.com/office/drawing/2014/main" id="{B7AB7B39-C405-C120-1B84-A9A666A240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92942" y="6139613"/>
            <a:ext cx="185221" cy="185221"/>
          </a:xfrm>
          <a:prstGeom prst="rect">
            <a:avLst/>
          </a:prstGeom>
        </p:spPr>
      </p:pic>
    </p:spTree>
    <p:extLst>
      <p:ext uri="{BB962C8B-B14F-4D97-AF65-F5344CB8AC3E}">
        <p14:creationId xmlns:p14="http://schemas.microsoft.com/office/powerpoint/2010/main" val="3330492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FAEB00-D4E6-BA42-BD53-4C57D8AC518A}"/>
              </a:ext>
            </a:extLst>
          </p:cNvPr>
          <p:cNvSpPr/>
          <p:nvPr/>
        </p:nvSpPr>
        <p:spPr>
          <a:xfrm>
            <a:off x="2478563" y="3835400"/>
            <a:ext cx="7234873" cy="2336800"/>
          </a:xfrm>
          <a:prstGeom prst="rect">
            <a:avLst/>
          </a:prstGeom>
          <a:solidFill>
            <a:srgbClr val="6B3317">
              <a:alpha val="80000"/>
            </a:srgbClr>
          </a:solidFill>
          <a:ln w="38100" cap="flat" cmpd="sng" algn="ctr">
            <a:solidFill>
              <a:sysClr val="window" lastClr="FFFFFF"/>
            </a:solidFill>
            <a:prstDash val="solid"/>
            <a:miter lim="800000"/>
          </a:ln>
          <a:effectLst>
            <a:outerShdw blurRad="76200" dist="12700" dir="3780000" algn="ctr" rotWithShape="0">
              <a:srgbClr val="000000">
                <a:alpha val="2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DAC6D70-B0AC-EE4F-AB40-89692BA442DA}"/>
              </a:ext>
            </a:extLst>
          </p:cNvPr>
          <p:cNvSpPr/>
          <p:nvPr/>
        </p:nvSpPr>
        <p:spPr>
          <a:xfrm>
            <a:off x="2618422" y="1248565"/>
            <a:ext cx="6949440" cy="1674175"/>
          </a:xfrm>
          <a:prstGeom prst="rect">
            <a:avLst/>
          </a:prstGeom>
          <a:solidFill>
            <a:srgbClr val="6B3317">
              <a:alpha val="69000"/>
            </a:srgbClr>
          </a:solidFill>
          <a:ln w="38100" cap="flat" cmpd="sng" algn="ctr">
            <a:solidFill>
              <a:sysClr val="window" lastClr="FFFFFF"/>
            </a:solidFill>
            <a:prstDash val="solid"/>
            <a:miter lim="800000"/>
          </a:ln>
          <a:effectLst>
            <a:outerShdw blurRad="76200" dist="12700" dir="3780000" algn="ctr" rotWithShape="0">
              <a:srgbClr val="000000">
                <a:alpha val="2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C98304E-EEF1-A242-9DE6-DFFB5D2CE5BC}"/>
              </a:ext>
            </a:extLst>
          </p:cNvPr>
          <p:cNvSpPr/>
          <p:nvPr/>
        </p:nvSpPr>
        <p:spPr>
          <a:xfrm>
            <a:off x="2692717" y="1747098"/>
            <a:ext cx="6800850" cy="677108"/>
          </a:xfrm>
          <a:prstGeom prst="rect">
            <a:avLst/>
          </a:prstGeom>
        </p:spPr>
        <p:txBody>
          <a:bodyPr wrap="square">
            <a:spAutoFit/>
          </a:bodyPr>
          <a:lstStyle/>
          <a:p>
            <a:pPr algn="ctr">
              <a:defRPr/>
            </a:pPr>
            <a:r>
              <a:rPr lang="en-US" sz="3800" dirty="0">
                <a:solidFill>
                  <a:prstClr val="white"/>
                </a:solidFill>
                <a:effectLst>
                  <a:outerShdw blurRad="50800" dist="50800" dir="5400000" algn="ctr" rotWithShape="0">
                    <a:srgbClr val="000000">
                      <a:alpha val="20000"/>
                    </a:srgbClr>
                  </a:outerShdw>
                </a:effectLst>
                <a:cs typeface="Arial" panose="020B0604020202020204" pitchFamily="34" charset="0"/>
              </a:rPr>
              <a:t>Log into </a:t>
            </a:r>
            <a:r>
              <a:rPr lang="en-US" sz="3800" b="1" dirty="0">
                <a:solidFill>
                  <a:prstClr val="white"/>
                </a:solidFill>
                <a:effectLst>
                  <a:outerShdw blurRad="50800" dist="50800" dir="5400000" algn="ctr" rotWithShape="0">
                    <a:srgbClr val="000000">
                      <a:alpha val="20000"/>
                    </a:srgbClr>
                  </a:outerShdw>
                </a:effectLst>
                <a:cs typeface="Arial" panose="020B0604020202020204" pitchFamily="34" charset="0"/>
              </a:rPr>
              <a:t>myCalSTRS.com</a:t>
            </a:r>
          </a:p>
        </p:txBody>
      </p:sp>
      <p:sp>
        <p:nvSpPr>
          <p:cNvPr id="6" name="Rectangle 5">
            <a:extLst>
              <a:ext uri="{FF2B5EF4-FFF2-40B4-BE49-F238E27FC236}">
                <a16:creationId xmlns:a16="http://schemas.microsoft.com/office/drawing/2014/main" id="{00EE5E02-2F0D-2A4E-A6AD-7AD5B3A69332}"/>
              </a:ext>
            </a:extLst>
          </p:cNvPr>
          <p:cNvSpPr/>
          <p:nvPr/>
        </p:nvSpPr>
        <p:spPr>
          <a:xfrm>
            <a:off x="2689701" y="4067574"/>
            <a:ext cx="6949440" cy="1846659"/>
          </a:xfrm>
          <a:prstGeom prst="rect">
            <a:avLst/>
          </a:prstGeom>
        </p:spPr>
        <p:txBody>
          <a:bodyPr wrap="square">
            <a:spAutoFit/>
          </a:bodyPr>
          <a:lstStyle/>
          <a:p>
            <a:pPr algn="ctr">
              <a:defRPr/>
            </a:pPr>
            <a:r>
              <a:rPr lang="en-US" sz="3800" dirty="0">
                <a:solidFill>
                  <a:prstClr val="white"/>
                </a:solidFill>
                <a:effectLst>
                  <a:outerShdw blurRad="50800" dist="50800" dir="5400000" algn="ctr" rotWithShape="0">
                    <a:srgbClr val="000000">
                      <a:alpha val="20000"/>
                    </a:srgbClr>
                  </a:outerShdw>
                </a:effectLst>
                <a:cs typeface="Arial" panose="020B0604020202020204" pitchFamily="34" charset="0"/>
              </a:rPr>
              <a:t>Call us for assistance</a:t>
            </a:r>
          </a:p>
          <a:p>
            <a:pPr algn="ctr">
              <a:defRPr/>
            </a:pPr>
            <a:r>
              <a:rPr lang="en-US" sz="3800" dirty="0">
                <a:solidFill>
                  <a:prstClr val="white"/>
                </a:solidFill>
                <a:effectLst>
                  <a:outerShdw blurRad="50800" dist="50800" dir="5400000" algn="ctr" rotWithShape="0">
                    <a:srgbClr val="000000">
                      <a:alpha val="20000"/>
                    </a:srgbClr>
                  </a:outerShdw>
                </a:effectLst>
                <a:cs typeface="Arial" panose="020B0604020202020204" pitchFamily="34" charset="0"/>
              </a:rPr>
              <a:t>1-800-228-5453 </a:t>
            </a:r>
          </a:p>
          <a:p>
            <a:pPr algn="ctr">
              <a:defRPr/>
            </a:pPr>
            <a:r>
              <a:rPr lang="en-US" sz="3800" dirty="0">
                <a:solidFill>
                  <a:prstClr val="white"/>
                </a:solidFill>
                <a:effectLst>
                  <a:outerShdw blurRad="50800" dist="50800" dir="5400000" algn="ctr" rotWithShape="0">
                    <a:srgbClr val="000000">
                      <a:alpha val="20000"/>
                    </a:srgbClr>
                  </a:outerShdw>
                </a:effectLst>
                <a:cs typeface="Arial" panose="020B0604020202020204" pitchFamily="34" charset="0"/>
              </a:rPr>
              <a:t>Monday-Friday 8 a.m. - 5 p.m.</a:t>
            </a:r>
          </a:p>
        </p:txBody>
      </p:sp>
    </p:spTree>
    <p:custDataLst>
      <p:tags r:id="rId1"/>
    </p:custDataLst>
    <p:extLst>
      <p:ext uri="{BB962C8B-B14F-4D97-AF65-F5344CB8AC3E}">
        <p14:creationId xmlns:p14="http://schemas.microsoft.com/office/powerpoint/2010/main" val="2767315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D490E8-FCF9-47B2-8995-6597A34C2F07}"/>
              </a:ext>
            </a:extLst>
          </p:cNvPr>
          <p:cNvSpPr>
            <a:spLocks noGrp="1"/>
          </p:cNvSpPr>
          <p:nvPr>
            <p:ph type="body" sz="quarter" idx="13"/>
          </p:nvPr>
        </p:nvSpPr>
        <p:spPr/>
        <p:txBody>
          <a:bodyPr/>
          <a:lstStyle/>
          <a:p>
            <a:r>
              <a:rPr lang="en-US" dirty="0"/>
              <a:t>What retirement program are you in?</a:t>
            </a:r>
          </a:p>
        </p:txBody>
      </p:sp>
      <p:sp>
        <p:nvSpPr>
          <p:cNvPr id="26" name="Rectangle 25">
            <a:extLst>
              <a:ext uri="{FF2B5EF4-FFF2-40B4-BE49-F238E27FC236}">
                <a16:creationId xmlns:a16="http://schemas.microsoft.com/office/drawing/2014/main" id="{7D8C3BC1-341D-4205-83F7-B4C509DF2B81}"/>
              </a:ext>
            </a:extLst>
          </p:cNvPr>
          <p:cNvSpPr/>
          <p:nvPr/>
        </p:nvSpPr>
        <p:spPr>
          <a:xfrm>
            <a:off x="8705391" y="4898924"/>
            <a:ext cx="3048000" cy="830997"/>
          </a:xfrm>
          <a:prstGeom prst="rect">
            <a:avLst/>
          </a:prstGeom>
        </p:spPr>
        <p:txBody>
          <a:bodyPr wrap="square">
            <a:spAutoFit/>
          </a:bodyPr>
          <a:lstStyle/>
          <a:p>
            <a:pPr lvl="0" algn="ctr">
              <a:defRPr/>
            </a:pPr>
            <a:r>
              <a:rPr lang="en-US" sz="2400" b="1" dirty="0">
                <a:solidFill>
                  <a:srgbClr val="6B3317"/>
                </a:solidFill>
                <a:latin typeface="Arial" panose="020B0604020202020204" pitchFamily="34" charset="0"/>
                <a:cs typeface="Arial" panose="020B0604020202020204" pitchFamily="34" charset="0"/>
              </a:rPr>
              <a:t>Cash Balance Benefit participant</a:t>
            </a:r>
          </a:p>
        </p:txBody>
      </p:sp>
      <p:sp>
        <p:nvSpPr>
          <p:cNvPr id="27" name="Rectangle 26">
            <a:extLst>
              <a:ext uri="{FF2B5EF4-FFF2-40B4-BE49-F238E27FC236}">
                <a16:creationId xmlns:a16="http://schemas.microsoft.com/office/drawing/2014/main" id="{A771AF54-0680-44DB-BCD9-16CC3777424A}"/>
              </a:ext>
            </a:extLst>
          </p:cNvPr>
          <p:cNvSpPr/>
          <p:nvPr/>
        </p:nvSpPr>
        <p:spPr>
          <a:xfrm>
            <a:off x="4510771" y="4853365"/>
            <a:ext cx="3598103" cy="1569660"/>
          </a:xfrm>
          <a:prstGeom prst="rect">
            <a:avLst/>
          </a:prstGeom>
        </p:spPr>
        <p:txBody>
          <a:bodyPr wrap="square">
            <a:spAutoFit/>
          </a:bodyPr>
          <a:lstStyle/>
          <a:p>
            <a:pPr algn="ctr">
              <a:defRPr/>
            </a:pPr>
            <a:r>
              <a:rPr lang="en-US" sz="2400" b="1" dirty="0">
                <a:solidFill>
                  <a:srgbClr val="6B3317"/>
                </a:solidFill>
                <a:latin typeface="Arial" panose="020B0604020202020204" pitchFamily="34" charset="0"/>
                <a:cs typeface="Arial" panose="020B0604020202020204" pitchFamily="34" charset="0"/>
              </a:rPr>
              <a:t> Defined Benefit member and Cash Balance Benefit participant</a:t>
            </a:r>
          </a:p>
        </p:txBody>
      </p:sp>
      <p:sp>
        <p:nvSpPr>
          <p:cNvPr id="31" name="Rectangle 30">
            <a:extLst>
              <a:ext uri="{FF2B5EF4-FFF2-40B4-BE49-F238E27FC236}">
                <a16:creationId xmlns:a16="http://schemas.microsoft.com/office/drawing/2014/main" id="{746B407D-2011-4BDF-99E7-87876A638336}"/>
              </a:ext>
            </a:extLst>
          </p:cNvPr>
          <p:cNvSpPr/>
          <p:nvPr/>
        </p:nvSpPr>
        <p:spPr>
          <a:xfrm>
            <a:off x="751856" y="4898924"/>
            <a:ext cx="2949228" cy="830997"/>
          </a:xfrm>
          <a:prstGeom prst="rect">
            <a:avLst/>
          </a:prstGeom>
        </p:spPr>
        <p:txBody>
          <a:bodyPr wrap="square">
            <a:spAutoFit/>
          </a:bodyPr>
          <a:lstStyle/>
          <a:p>
            <a:pPr lvl="0" algn="ctr">
              <a:defRPr/>
            </a:pPr>
            <a:r>
              <a:rPr lang="en-US" sz="2400" b="1" dirty="0">
                <a:solidFill>
                  <a:srgbClr val="6B3317"/>
                </a:solidFill>
                <a:latin typeface="Arial" panose="020B0604020202020204" pitchFamily="34" charset="0"/>
                <a:cs typeface="Arial" panose="020B0604020202020204" pitchFamily="34" charset="0"/>
              </a:rPr>
              <a:t>Defined Benefit member</a:t>
            </a:r>
          </a:p>
        </p:txBody>
      </p:sp>
      <p:pic>
        <p:nvPicPr>
          <p:cNvPr id="8" name="Picture 7">
            <a:extLst>
              <a:ext uri="{FF2B5EF4-FFF2-40B4-BE49-F238E27FC236}">
                <a16:creationId xmlns:a16="http://schemas.microsoft.com/office/drawing/2014/main" id="{CF2E1F80-DDF2-AB4F-8C29-738C485E69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8138" y="2163220"/>
            <a:ext cx="3556664" cy="2371109"/>
          </a:xfrm>
          <a:prstGeom prst="rect">
            <a:avLst/>
          </a:prstGeom>
        </p:spPr>
      </p:pic>
      <p:pic>
        <p:nvPicPr>
          <p:cNvPr id="5" name="Picture 4">
            <a:extLst>
              <a:ext uri="{FF2B5EF4-FFF2-40B4-BE49-F238E27FC236}">
                <a16:creationId xmlns:a16="http://schemas.microsoft.com/office/drawing/2014/main" id="{F670ABEE-675E-2544-A73C-E1F7E7E3B7FF}"/>
              </a:ext>
              <a:ext uri="{C183D7F6-B498-43B3-948B-1728B52AA6E4}">
                <adec:decorative xmlns:adec="http://schemas.microsoft.com/office/drawing/2017/decorative" val="1"/>
              </a:ext>
            </a:extLst>
          </p:cNvPr>
          <p:cNvPicPr>
            <a:picLocks noChangeAspect="1"/>
          </p:cNvPicPr>
          <p:nvPr/>
        </p:nvPicPr>
        <p:blipFill rotWithShape="1">
          <a:blip r:embed="rId5"/>
          <a:srcRect/>
          <a:stretch/>
        </p:blipFill>
        <p:spPr>
          <a:xfrm>
            <a:off x="8687596" y="2163220"/>
            <a:ext cx="3083591" cy="2371109"/>
          </a:xfrm>
          <a:prstGeom prst="rect">
            <a:avLst/>
          </a:prstGeom>
        </p:spPr>
      </p:pic>
      <p:pic>
        <p:nvPicPr>
          <p:cNvPr id="3" name="Picture 2">
            <a:extLst>
              <a:ext uri="{FF2B5EF4-FFF2-40B4-BE49-F238E27FC236}">
                <a16:creationId xmlns:a16="http://schemas.microsoft.com/office/drawing/2014/main" id="{DD6BA534-6E57-A242-8221-3961A93DBFC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567867" y="2163220"/>
            <a:ext cx="3556664" cy="2371109"/>
          </a:xfrm>
          <a:prstGeom prst="rect">
            <a:avLst/>
          </a:prstGeom>
        </p:spPr>
      </p:pic>
    </p:spTree>
    <p:custDataLst>
      <p:tags r:id="rId1"/>
    </p:custDataLst>
    <p:extLst>
      <p:ext uri="{BB962C8B-B14F-4D97-AF65-F5344CB8AC3E}">
        <p14:creationId xmlns:p14="http://schemas.microsoft.com/office/powerpoint/2010/main" val="188574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5FCEAD-0833-4395-A11F-2A70D16A0EC8}"/>
              </a:ext>
            </a:extLst>
          </p:cNvPr>
          <p:cNvSpPr>
            <a:spLocks noGrp="1"/>
          </p:cNvSpPr>
          <p:nvPr>
            <p:ph type="body" sz="quarter" idx="13"/>
          </p:nvPr>
        </p:nvSpPr>
        <p:spPr/>
        <p:txBody>
          <a:bodyPr/>
          <a:lstStyle/>
          <a:p>
            <a:r>
              <a:rPr lang="en-US" dirty="0"/>
              <a:t>What retirement program is Daisy in?</a:t>
            </a:r>
          </a:p>
        </p:txBody>
      </p:sp>
      <p:sp>
        <p:nvSpPr>
          <p:cNvPr id="13" name="Straight Connector 12">
            <a:extLst>
              <a:ext uri="{FF2B5EF4-FFF2-40B4-BE49-F238E27FC236}">
                <a16:creationId xmlns:a16="http://schemas.microsoft.com/office/drawing/2014/main" id="{FFF3AF6E-6C54-4619-9D26-59ACD1E1AAF9}"/>
              </a:ext>
            </a:extLst>
          </p:cNvPr>
          <p:cNvSpPr/>
          <p:nvPr/>
        </p:nvSpPr>
        <p:spPr>
          <a:xfrm>
            <a:off x="2648489" y="2404032"/>
            <a:ext cx="3511403" cy="0"/>
          </a:xfrm>
          <a:prstGeom prst="line">
            <a:avLst/>
          </a:prstGeom>
          <a:ln>
            <a:solidFill>
              <a:schemeClr val="tx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Oval 14" descr="Circle with left arrow outline">
            <a:extLst>
              <a:ext uri="{FF2B5EF4-FFF2-40B4-BE49-F238E27FC236}">
                <a16:creationId xmlns:a16="http://schemas.microsoft.com/office/drawing/2014/main" id="{A0ABBE4C-EFC0-4704-96B3-B904128096E1}"/>
              </a:ext>
            </a:extLst>
          </p:cNvPr>
          <p:cNvSpPr/>
          <p:nvPr/>
        </p:nvSpPr>
        <p:spPr>
          <a:xfrm>
            <a:off x="6159892" y="1960923"/>
            <a:ext cx="822960" cy="73152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00E2E869-3944-4070-BD0D-E89C745B6CAE}"/>
              </a:ext>
            </a:extLst>
          </p:cNvPr>
          <p:cNvSpPr/>
          <p:nvPr/>
        </p:nvSpPr>
        <p:spPr>
          <a:xfrm>
            <a:off x="7193816" y="1813220"/>
            <a:ext cx="4295819"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Working </a:t>
            </a:r>
            <a:r>
              <a:rPr lang="en-US" sz="2400" dirty="0">
                <a:solidFill>
                  <a:schemeClr val="bg1"/>
                </a:solidFill>
              </a:rPr>
              <a:t>for 3 employers</a:t>
            </a:r>
            <a:endParaRPr lang="en-US" sz="2400" kern="1200" dirty="0">
              <a:solidFill>
                <a:schemeClr val="bg1"/>
              </a:solidFill>
            </a:endParaRPr>
          </a:p>
        </p:txBody>
      </p:sp>
      <p:sp>
        <p:nvSpPr>
          <p:cNvPr id="22" name="Freeform: Shape 21">
            <a:extLst>
              <a:ext uri="{FF2B5EF4-FFF2-40B4-BE49-F238E27FC236}">
                <a16:creationId xmlns:a16="http://schemas.microsoft.com/office/drawing/2014/main" id="{86F6921F-781B-4642-B1AB-CF9EF8F56098}"/>
              </a:ext>
            </a:extLst>
          </p:cNvPr>
          <p:cNvSpPr/>
          <p:nvPr/>
        </p:nvSpPr>
        <p:spPr>
          <a:xfrm>
            <a:off x="5957963" y="3127066"/>
            <a:ext cx="4319074" cy="365760"/>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solidFill>
              </a:rPr>
              <a:t>Defined Benefit Program</a:t>
            </a:r>
          </a:p>
        </p:txBody>
      </p:sp>
      <p:sp>
        <p:nvSpPr>
          <p:cNvPr id="3" name="Oval 2">
            <a:extLst>
              <a:ext uri="{FF2B5EF4-FFF2-40B4-BE49-F238E27FC236}">
                <a16:creationId xmlns:a16="http://schemas.microsoft.com/office/drawing/2014/main" id="{D415FC7F-2D14-456E-9F33-C6356EFC44E8}"/>
              </a:ext>
            </a:extLst>
          </p:cNvPr>
          <p:cNvSpPr/>
          <p:nvPr/>
        </p:nvSpPr>
        <p:spPr>
          <a:xfrm>
            <a:off x="5314169" y="3067156"/>
            <a:ext cx="457200" cy="4572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1</a:t>
            </a:r>
          </a:p>
        </p:txBody>
      </p:sp>
      <p:sp>
        <p:nvSpPr>
          <p:cNvPr id="24" name="Freeform: Shape 23">
            <a:extLst>
              <a:ext uri="{FF2B5EF4-FFF2-40B4-BE49-F238E27FC236}">
                <a16:creationId xmlns:a16="http://schemas.microsoft.com/office/drawing/2014/main" id="{E54ACE8C-6684-4A60-B092-6412CF01896C}"/>
              </a:ext>
            </a:extLst>
          </p:cNvPr>
          <p:cNvSpPr/>
          <p:nvPr/>
        </p:nvSpPr>
        <p:spPr>
          <a:xfrm>
            <a:off x="5957963" y="4222025"/>
            <a:ext cx="4319074" cy="365760"/>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solidFill>
              </a:rPr>
              <a:t>Defined Benefit Program</a:t>
            </a:r>
          </a:p>
        </p:txBody>
      </p:sp>
      <p:sp>
        <p:nvSpPr>
          <p:cNvPr id="30" name="Oval 29">
            <a:extLst>
              <a:ext uri="{FF2B5EF4-FFF2-40B4-BE49-F238E27FC236}">
                <a16:creationId xmlns:a16="http://schemas.microsoft.com/office/drawing/2014/main" id="{0AF75968-CF34-460A-862A-D7738F519A1E}"/>
              </a:ext>
            </a:extLst>
          </p:cNvPr>
          <p:cNvSpPr/>
          <p:nvPr/>
        </p:nvSpPr>
        <p:spPr>
          <a:xfrm>
            <a:off x="5314169" y="4162115"/>
            <a:ext cx="457200" cy="4572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2</a:t>
            </a:r>
          </a:p>
        </p:txBody>
      </p:sp>
      <p:sp>
        <p:nvSpPr>
          <p:cNvPr id="29" name="Freeform: Shape 28">
            <a:extLst>
              <a:ext uri="{FF2B5EF4-FFF2-40B4-BE49-F238E27FC236}">
                <a16:creationId xmlns:a16="http://schemas.microsoft.com/office/drawing/2014/main" id="{016A3134-0F65-4620-B951-496BDFED1AF2}"/>
              </a:ext>
            </a:extLst>
          </p:cNvPr>
          <p:cNvSpPr/>
          <p:nvPr/>
        </p:nvSpPr>
        <p:spPr>
          <a:xfrm>
            <a:off x="5957963" y="5316984"/>
            <a:ext cx="4466778" cy="365760"/>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solidFill>
              </a:rPr>
              <a:t>Cash Balance Benefit Program</a:t>
            </a:r>
          </a:p>
        </p:txBody>
      </p:sp>
      <p:sp>
        <p:nvSpPr>
          <p:cNvPr id="32" name="Oval 31">
            <a:extLst>
              <a:ext uri="{FF2B5EF4-FFF2-40B4-BE49-F238E27FC236}">
                <a16:creationId xmlns:a16="http://schemas.microsoft.com/office/drawing/2014/main" id="{DC7BB907-F2FA-4003-8A61-A5E05916101B}"/>
              </a:ext>
            </a:extLst>
          </p:cNvPr>
          <p:cNvSpPr/>
          <p:nvPr/>
        </p:nvSpPr>
        <p:spPr>
          <a:xfrm>
            <a:off x="5314169" y="5257074"/>
            <a:ext cx="457200" cy="4572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3</a:t>
            </a:r>
          </a:p>
        </p:txBody>
      </p:sp>
      <p:sp>
        <p:nvSpPr>
          <p:cNvPr id="17" name="Oval 16">
            <a:extLst>
              <a:ext uri="{FF2B5EF4-FFF2-40B4-BE49-F238E27FC236}">
                <a16:creationId xmlns:a16="http://schemas.microsoft.com/office/drawing/2014/main" id="{7A307A80-8F9A-D142-B36B-4C81B343F6A4}"/>
              </a:ext>
            </a:extLst>
          </p:cNvPr>
          <p:cNvSpPr/>
          <p:nvPr/>
        </p:nvSpPr>
        <p:spPr>
          <a:xfrm>
            <a:off x="761941" y="2243180"/>
            <a:ext cx="3926592" cy="3938758"/>
          </a:xfrm>
          <a:prstGeom prst="ellipse">
            <a:avLst/>
          </a:prstGeom>
          <a:blipFill dpi="0" rotWithShape="1">
            <a:blip r:embed="rId6"/>
            <a:srcRect/>
            <a:stretch>
              <a:fillRect l="-35377" r="-14623"/>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a:p>
        </p:txBody>
      </p:sp>
      <p:grpSp>
        <p:nvGrpSpPr>
          <p:cNvPr id="7" name="Group 6">
            <a:extLst>
              <a:ext uri="{FF2B5EF4-FFF2-40B4-BE49-F238E27FC236}">
                <a16:creationId xmlns:a16="http://schemas.microsoft.com/office/drawing/2014/main" id="{B182DD47-CEBD-4CA4-9D5B-A7A02B5C60FA}"/>
              </a:ext>
            </a:extLst>
          </p:cNvPr>
          <p:cNvGrpSpPr/>
          <p:nvPr/>
        </p:nvGrpSpPr>
        <p:grpSpPr>
          <a:xfrm>
            <a:off x="7046112" y="3702045"/>
            <a:ext cx="4319074" cy="365760"/>
            <a:chOff x="7244893" y="3577772"/>
            <a:chExt cx="4319074" cy="365760"/>
          </a:xfrm>
        </p:grpSpPr>
        <p:sp>
          <p:nvSpPr>
            <p:cNvPr id="18" name="Freeform: Shape 17">
              <a:extLst>
                <a:ext uri="{FF2B5EF4-FFF2-40B4-BE49-F238E27FC236}">
                  <a16:creationId xmlns:a16="http://schemas.microsoft.com/office/drawing/2014/main" id="{A631B405-3CEC-47B9-A928-B7A21600AD9A}"/>
                </a:ext>
              </a:extLst>
            </p:cNvPr>
            <p:cNvSpPr/>
            <p:nvPr/>
          </p:nvSpPr>
          <p:spPr>
            <a:xfrm>
              <a:off x="7244893" y="3577772"/>
              <a:ext cx="4319074" cy="365760"/>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solidFill>
                </a:rPr>
                <a:t>2 Assignments</a:t>
              </a:r>
            </a:p>
          </p:txBody>
        </p:sp>
        <p:sp>
          <p:nvSpPr>
            <p:cNvPr id="19" name="Oval 18">
              <a:extLst>
                <a:ext uri="{FF2B5EF4-FFF2-40B4-BE49-F238E27FC236}">
                  <a16:creationId xmlns:a16="http://schemas.microsoft.com/office/drawing/2014/main" id="{B9D0D973-58CF-4327-8A10-E7511DD23B7F}"/>
                </a:ext>
              </a:extLst>
            </p:cNvPr>
            <p:cNvSpPr/>
            <p:nvPr/>
          </p:nvSpPr>
          <p:spPr>
            <a:xfrm>
              <a:off x="9286895" y="3577772"/>
              <a:ext cx="365760" cy="36576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a:t>
              </a:r>
            </a:p>
          </p:txBody>
        </p:sp>
        <p:sp>
          <p:nvSpPr>
            <p:cNvPr id="20" name="Oval 19">
              <a:extLst>
                <a:ext uri="{FF2B5EF4-FFF2-40B4-BE49-F238E27FC236}">
                  <a16:creationId xmlns:a16="http://schemas.microsoft.com/office/drawing/2014/main" id="{BED260AC-BBB9-4578-A8FA-865BD0D39BF0}"/>
                </a:ext>
              </a:extLst>
            </p:cNvPr>
            <p:cNvSpPr/>
            <p:nvPr/>
          </p:nvSpPr>
          <p:spPr>
            <a:xfrm>
              <a:off x="9866928" y="3577772"/>
              <a:ext cx="365760" cy="36576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B</a:t>
              </a:r>
            </a:p>
          </p:txBody>
        </p:sp>
      </p:grpSp>
      <p:sp>
        <p:nvSpPr>
          <p:cNvPr id="21" name="Freeform: Shape 20">
            <a:extLst>
              <a:ext uri="{FF2B5EF4-FFF2-40B4-BE49-F238E27FC236}">
                <a16:creationId xmlns:a16="http://schemas.microsoft.com/office/drawing/2014/main" id="{A0BE364E-0EB5-48D9-893C-9C0D5A148659}"/>
              </a:ext>
            </a:extLst>
          </p:cNvPr>
          <p:cNvSpPr/>
          <p:nvPr/>
        </p:nvSpPr>
        <p:spPr>
          <a:xfrm>
            <a:off x="7046112" y="4773596"/>
            <a:ext cx="4319074" cy="365760"/>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solidFill>
              </a:rPr>
              <a:t>1 Assignment</a:t>
            </a:r>
          </a:p>
        </p:txBody>
      </p:sp>
      <p:sp>
        <p:nvSpPr>
          <p:cNvPr id="25" name="Oval 24">
            <a:extLst>
              <a:ext uri="{FF2B5EF4-FFF2-40B4-BE49-F238E27FC236}">
                <a16:creationId xmlns:a16="http://schemas.microsoft.com/office/drawing/2014/main" id="{9C743277-0193-4DDC-81F9-75F37EEBEAED}"/>
              </a:ext>
            </a:extLst>
          </p:cNvPr>
          <p:cNvSpPr/>
          <p:nvPr/>
        </p:nvSpPr>
        <p:spPr>
          <a:xfrm>
            <a:off x="8972504" y="4777715"/>
            <a:ext cx="365760" cy="36576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a:t>
            </a:r>
          </a:p>
        </p:txBody>
      </p:sp>
      <p:sp>
        <p:nvSpPr>
          <p:cNvPr id="23" name="Freeform: Shape 22">
            <a:extLst>
              <a:ext uri="{FF2B5EF4-FFF2-40B4-BE49-F238E27FC236}">
                <a16:creationId xmlns:a16="http://schemas.microsoft.com/office/drawing/2014/main" id="{678239AE-7AC7-48C2-B80C-60558D007927}"/>
              </a:ext>
            </a:extLst>
          </p:cNvPr>
          <p:cNvSpPr/>
          <p:nvPr/>
        </p:nvSpPr>
        <p:spPr>
          <a:xfrm>
            <a:off x="7046112" y="5845148"/>
            <a:ext cx="4319074" cy="457200"/>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solidFill>
              </a:rPr>
              <a:t>1 Assignment</a:t>
            </a:r>
          </a:p>
        </p:txBody>
      </p:sp>
      <p:sp>
        <p:nvSpPr>
          <p:cNvPr id="27" name="Oval 26">
            <a:extLst>
              <a:ext uri="{FF2B5EF4-FFF2-40B4-BE49-F238E27FC236}">
                <a16:creationId xmlns:a16="http://schemas.microsoft.com/office/drawing/2014/main" id="{401DD9FA-FC85-49C3-AE01-2B1538257F6B}"/>
              </a:ext>
            </a:extLst>
          </p:cNvPr>
          <p:cNvSpPr/>
          <p:nvPr/>
        </p:nvSpPr>
        <p:spPr>
          <a:xfrm>
            <a:off x="8972504" y="5890868"/>
            <a:ext cx="365760" cy="36576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D</a:t>
            </a:r>
          </a:p>
        </p:txBody>
      </p:sp>
      <p:sp>
        <p:nvSpPr>
          <p:cNvPr id="6" name="Arrow: Bent-Up 5">
            <a:extLst>
              <a:ext uri="{FF2B5EF4-FFF2-40B4-BE49-F238E27FC236}">
                <a16:creationId xmlns:a16="http://schemas.microsoft.com/office/drawing/2014/main" id="{9A24F67B-027A-450C-AF18-0922EACF5967}"/>
              </a:ext>
            </a:extLst>
          </p:cNvPr>
          <p:cNvSpPr/>
          <p:nvPr/>
        </p:nvSpPr>
        <p:spPr>
          <a:xfrm rot="5400000">
            <a:off x="6533133" y="3486332"/>
            <a:ext cx="457200" cy="457200"/>
          </a:xfrm>
          <a:prstGeom prst="bentUpArrow">
            <a:avLst>
              <a:gd name="adj1" fmla="val 12598"/>
              <a:gd name="adj2" fmla="val 16914"/>
              <a:gd name="adj3" fmla="val 2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Bent-Up 25">
            <a:extLst>
              <a:ext uri="{FF2B5EF4-FFF2-40B4-BE49-F238E27FC236}">
                <a16:creationId xmlns:a16="http://schemas.microsoft.com/office/drawing/2014/main" id="{22B6FECC-C1E5-41B5-8194-83C84FB31C9D}"/>
              </a:ext>
            </a:extLst>
          </p:cNvPr>
          <p:cNvSpPr/>
          <p:nvPr/>
        </p:nvSpPr>
        <p:spPr>
          <a:xfrm rot="5400000">
            <a:off x="6533133" y="5689794"/>
            <a:ext cx="457200" cy="457200"/>
          </a:xfrm>
          <a:prstGeom prst="bentUpArrow">
            <a:avLst>
              <a:gd name="adj1" fmla="val 12598"/>
              <a:gd name="adj2" fmla="val 16914"/>
              <a:gd name="adj3" fmla="val 2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Bent-Up 27">
            <a:extLst>
              <a:ext uri="{FF2B5EF4-FFF2-40B4-BE49-F238E27FC236}">
                <a16:creationId xmlns:a16="http://schemas.microsoft.com/office/drawing/2014/main" id="{E00448D7-9762-4137-88B4-1C72E3D263A3}"/>
              </a:ext>
            </a:extLst>
          </p:cNvPr>
          <p:cNvSpPr/>
          <p:nvPr/>
        </p:nvSpPr>
        <p:spPr>
          <a:xfrm rot="5400000">
            <a:off x="6533133" y="4587785"/>
            <a:ext cx="457200" cy="457200"/>
          </a:xfrm>
          <a:prstGeom prst="bentUpArrow">
            <a:avLst>
              <a:gd name="adj1" fmla="val 12598"/>
              <a:gd name="adj2" fmla="val 16914"/>
              <a:gd name="adj3" fmla="val 2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82266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9D9819-7235-4662-AF66-28C0F2D513A7}"/>
              </a:ext>
            </a:extLst>
          </p:cNvPr>
          <p:cNvSpPr>
            <a:spLocks noGrp="1"/>
          </p:cNvSpPr>
          <p:nvPr>
            <p:ph type="body" sz="quarter" idx="13"/>
          </p:nvPr>
        </p:nvSpPr>
        <p:spPr/>
        <p:txBody>
          <a:bodyPr/>
          <a:lstStyle/>
          <a:p>
            <a:r>
              <a:rPr lang="en-US" dirty="0"/>
              <a:t>Consolidation of benefits</a:t>
            </a:r>
          </a:p>
        </p:txBody>
      </p:sp>
      <p:sp>
        <p:nvSpPr>
          <p:cNvPr id="7" name="Rectangle 6">
            <a:extLst>
              <a:ext uri="{FF2B5EF4-FFF2-40B4-BE49-F238E27FC236}">
                <a16:creationId xmlns:a16="http://schemas.microsoft.com/office/drawing/2014/main" id="{B43E3B10-DB75-4D1B-8A53-509DD7B7A2F7}"/>
              </a:ext>
            </a:extLst>
          </p:cNvPr>
          <p:cNvSpPr/>
          <p:nvPr/>
        </p:nvSpPr>
        <p:spPr>
          <a:xfrm>
            <a:off x="553529" y="1806223"/>
            <a:ext cx="13067878" cy="857953"/>
          </a:xfrm>
          <a:prstGeom prst="rect">
            <a:avLst/>
          </a:prstGeom>
          <a:no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Cash Balance Benefit account converted into </a:t>
            </a:r>
          </a:p>
          <a:p>
            <a:pPr marR="0" lvl="0" algn="l" defTabSz="914400" rtl="0" eaLnBrk="1" fontAlgn="auto" latinLnBrk="0" hangingPunct="1">
              <a:lnSpc>
                <a:spcPct val="100000"/>
              </a:lnSpc>
              <a:spcBef>
                <a:spcPts val="0"/>
              </a:spcBef>
              <a:spcAft>
                <a:spcPts val="0"/>
              </a:spcAft>
              <a:buClrTx/>
              <a:buSzTx/>
              <a:tabLst/>
              <a:defRPr/>
            </a:pPr>
            <a:r>
              <a:rPr lang="en-US" sz="2800" dirty="0">
                <a:solidFill>
                  <a:schemeClr val="bg1"/>
                </a:solidFill>
                <a:latin typeface="Arial" panose="020B0604020202020204" pitchFamily="34" charset="0"/>
                <a:cs typeface="Arial" panose="020B0604020202020204" pitchFamily="34" charset="0"/>
              </a:rPr>
              <a:t>     Defined Benefit service credit</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CC26CEB-0947-4707-BA9C-DC7BFE3A0FF3}"/>
              </a:ext>
            </a:extLst>
          </p:cNvPr>
          <p:cNvSpPr/>
          <p:nvPr/>
        </p:nvSpPr>
        <p:spPr>
          <a:xfrm>
            <a:off x="559261" y="2788166"/>
            <a:ext cx="9764714" cy="857953"/>
          </a:xfrm>
          <a:prstGeom prst="rect">
            <a:avLst/>
          </a:prstGeom>
          <a:no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Must be an active member of the Defined Benefit Program</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9CBE2DD-7648-49CA-9074-41DB4AB423CE}"/>
              </a:ext>
            </a:extLst>
          </p:cNvPr>
          <p:cNvSpPr/>
          <p:nvPr/>
        </p:nvSpPr>
        <p:spPr>
          <a:xfrm>
            <a:off x="559261" y="3770109"/>
            <a:ext cx="9882308" cy="857953"/>
          </a:xfrm>
          <a:prstGeom prst="rect">
            <a:avLst/>
          </a:prstGeom>
          <a:no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noProof="0" dirty="0">
                <a:solidFill>
                  <a:schemeClr val="bg1"/>
                </a:solidFill>
                <a:latin typeface="Arial" panose="020B0604020202020204" pitchFamily="34" charset="0"/>
                <a:cs typeface="Arial" panose="020B0604020202020204" pitchFamily="34" charset="0"/>
              </a:rPr>
              <a:t>Must terminate all Cash Balance Benefit activity</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6A7C9B9-86D5-4092-823E-A45262456AEB}"/>
              </a:ext>
            </a:extLst>
          </p:cNvPr>
          <p:cNvSpPr/>
          <p:nvPr/>
        </p:nvSpPr>
        <p:spPr>
          <a:xfrm>
            <a:off x="553529" y="4752052"/>
            <a:ext cx="9888040" cy="857954"/>
          </a:xfrm>
          <a:prstGeom prst="rect">
            <a:avLst/>
          </a:prstGeom>
          <a:no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Consolidation process can be lengthy</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319F5DA-C934-40E8-A6B4-6A372AB3732A}"/>
              </a:ext>
            </a:extLst>
          </p:cNvPr>
          <p:cNvSpPr/>
          <p:nvPr/>
        </p:nvSpPr>
        <p:spPr>
          <a:xfrm>
            <a:off x="959556" y="6254505"/>
            <a:ext cx="10243553" cy="461665"/>
          </a:xfrm>
          <a:prstGeom prst="rect">
            <a:avLst/>
          </a:prstGeom>
        </p:spPr>
        <p:txBody>
          <a:bodyPr wrap="square">
            <a:spAutoFit/>
          </a:bodyPr>
          <a:lstStyle/>
          <a:p>
            <a:pPr lvl="0" algn="ctr">
              <a:defRPr/>
            </a:pPr>
            <a:r>
              <a:rPr lang="en-US" sz="2400" dirty="0">
                <a:solidFill>
                  <a:schemeClr val="bg1"/>
                </a:solidFill>
                <a:latin typeface="Arial" panose="020B0604020202020204" pitchFamily="34" charset="0"/>
                <a:cs typeface="Arial" panose="020B0604020202020204" pitchFamily="34" charset="0"/>
                <a:sym typeface="Wingdings"/>
              </a:rPr>
              <a:t> For more information, attend the Consolidation of Benefits webinar.</a:t>
            </a:r>
            <a:endParaRPr lang="en-US" sz="24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9065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8DB63B-90DC-45D1-B596-652EDA9F8639}"/>
              </a:ext>
            </a:extLst>
          </p:cNvPr>
          <p:cNvSpPr/>
          <p:nvPr/>
        </p:nvSpPr>
        <p:spPr>
          <a:xfrm>
            <a:off x="553909" y="1976371"/>
            <a:ext cx="10755221" cy="857953"/>
          </a:xfrm>
          <a:prstGeom prst="rect">
            <a:avLst/>
          </a:prstGeom>
          <a:no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Any employers contributing to the Defined Benefit Program</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CF1490A-D684-4841-BDFA-4ECB85A30216}"/>
              </a:ext>
            </a:extLst>
          </p:cNvPr>
          <p:cNvSpPr/>
          <p:nvPr/>
        </p:nvSpPr>
        <p:spPr>
          <a:xfrm>
            <a:off x="553911" y="2974658"/>
            <a:ext cx="10267160" cy="857953"/>
          </a:xfrm>
          <a:prstGeom prst="rect">
            <a:avLst/>
          </a:prstGeom>
          <a:no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Pension based on a formula</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B2EE574-08EC-4A37-BE24-58DB53FF9E75}"/>
              </a:ext>
            </a:extLst>
          </p:cNvPr>
          <p:cNvSpPr/>
          <p:nvPr/>
        </p:nvSpPr>
        <p:spPr>
          <a:xfrm>
            <a:off x="553912" y="3972945"/>
            <a:ext cx="10267160" cy="857953"/>
          </a:xfrm>
          <a:prstGeom prst="rect">
            <a:avLst/>
          </a:prstGeom>
          <a:no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Special considerations</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B36F5D2-68A2-4C9F-8A67-4408F4B8FDB2}"/>
              </a:ext>
            </a:extLst>
          </p:cNvPr>
          <p:cNvSpPr/>
          <p:nvPr/>
        </p:nvSpPr>
        <p:spPr>
          <a:xfrm>
            <a:off x="553913" y="4971233"/>
            <a:ext cx="10267160" cy="857953"/>
          </a:xfrm>
          <a:prstGeom prst="rect">
            <a:avLst/>
          </a:prstGeom>
          <a:no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Learn more about the benefits offered in the Defined Benefit Program</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448D8C63-9888-4F22-86B8-2620128BFE8D}"/>
              </a:ext>
            </a:extLst>
          </p:cNvPr>
          <p:cNvSpPr>
            <a:spLocks noGrp="1"/>
          </p:cNvSpPr>
          <p:nvPr>
            <p:ph type="body" sz="quarter" idx="13"/>
          </p:nvPr>
        </p:nvSpPr>
        <p:spPr/>
        <p:txBody>
          <a:bodyPr/>
          <a:lstStyle/>
          <a:p>
            <a:r>
              <a:rPr lang="en-US" dirty="0"/>
              <a:t>Defined Benefit Program membership</a:t>
            </a:r>
          </a:p>
        </p:txBody>
      </p:sp>
    </p:spTree>
    <p:custDataLst>
      <p:tags r:id="rId1"/>
    </p:custDataLst>
    <p:extLst>
      <p:ext uri="{BB962C8B-B14F-4D97-AF65-F5344CB8AC3E}">
        <p14:creationId xmlns:p14="http://schemas.microsoft.com/office/powerpoint/2010/main" val="400200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7">
            <a:extLst>
              <a:ext uri="{FF2B5EF4-FFF2-40B4-BE49-F238E27FC236}">
                <a16:creationId xmlns:a16="http://schemas.microsoft.com/office/drawing/2014/main" id="{04F5C77D-A03D-4059-BF4A-41F95C95DA79}"/>
              </a:ext>
            </a:extLst>
          </p:cNvPr>
          <p:cNvSpPr txBox="1">
            <a:spLocks/>
          </p:cNvSpPr>
          <p:nvPr/>
        </p:nvSpPr>
        <p:spPr>
          <a:xfrm>
            <a:off x="2045569" y="2731885"/>
            <a:ext cx="8100862" cy="1394228"/>
          </a:xfrm>
          <a:prstGeom prst="rect">
            <a:avLst/>
          </a:prstGeom>
          <a:solidFill>
            <a:srgbClr val="E6D4CC"/>
          </a:solidFill>
          <a:ln w="57150">
            <a:solidFill>
              <a:srgbClr val="7E3C1B"/>
            </a:solidFill>
          </a:ln>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endParaRPr>
          </a:p>
          <a:p>
            <a:pPr algn="ctr"/>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What questions do you have?</a:t>
            </a:r>
          </a:p>
          <a:p>
            <a:pPr algn="ctr"/>
            <a:endParaRPr lang="en-US" sz="2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24164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1">
            <a:extLst>
              <a:ext uri="{FF2B5EF4-FFF2-40B4-BE49-F238E27FC236}">
                <a16:creationId xmlns:a16="http://schemas.microsoft.com/office/drawing/2014/main" id="{159A5277-9FCF-FE4E-A7C1-892F19A0902C}"/>
              </a:ext>
            </a:extLst>
          </p:cNvPr>
          <p:cNvSpPr/>
          <p:nvPr/>
        </p:nvSpPr>
        <p:spPr>
          <a:xfrm>
            <a:off x="4091744" y="4508161"/>
            <a:ext cx="7004882" cy="1081899"/>
          </a:xfrm>
          <a:prstGeom prst="rect">
            <a:avLst/>
          </a:pr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1" tIns="171839" rIns="295664" bIns="171840" spcCol="1270" anchor="ctr"/>
          <a:lstStyle/>
          <a:p>
            <a:pPr marL="0" lvl="1" defTabSz="800100">
              <a:lnSpc>
                <a:spcPct val="90000"/>
              </a:lnSpc>
              <a:spcAft>
                <a:spcPct val="15000"/>
              </a:spcAft>
              <a:defRPr/>
            </a:pPr>
            <a:r>
              <a:rPr lang="en-US" sz="2400" dirty="0">
                <a:solidFill>
                  <a:srgbClr val="6B3317"/>
                </a:solidFill>
                <a:cs typeface="Arial" panose="020B0604020202020204" pitchFamily="34" charset="0"/>
              </a:rPr>
              <a:t>Highest average annual compensation earnable for 36 consecutive months</a:t>
            </a:r>
          </a:p>
        </p:txBody>
      </p:sp>
      <p:sp>
        <p:nvSpPr>
          <p:cNvPr id="4" name="Freeform 22">
            <a:extLst>
              <a:ext uri="{FF2B5EF4-FFF2-40B4-BE49-F238E27FC236}">
                <a16:creationId xmlns:a16="http://schemas.microsoft.com/office/drawing/2014/main" id="{D3CF0084-766A-2844-B4BD-ED3DC29A9B0A}"/>
              </a:ext>
            </a:extLst>
          </p:cNvPr>
          <p:cNvSpPr/>
          <p:nvPr/>
        </p:nvSpPr>
        <p:spPr>
          <a:xfrm>
            <a:off x="983557" y="4434748"/>
            <a:ext cx="3194741" cy="1228725"/>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4788" tIns="92403" rIns="124788" bIns="92403" spcCol="1270" anchor="ctr"/>
          <a:lstStyle/>
          <a:p>
            <a:pPr algn="ctr" defTabSz="755650">
              <a:lnSpc>
                <a:spcPct val="90000"/>
              </a:lnSpc>
              <a:spcAft>
                <a:spcPct val="35000"/>
              </a:spcAft>
              <a:defRPr/>
            </a:pPr>
            <a:r>
              <a:rPr lang="en-US" sz="3400" b="1" dirty="0">
                <a:solidFill>
                  <a:srgbClr val="6B3317"/>
                </a:solidFill>
                <a:cs typeface="Arial" panose="020B0604020202020204" pitchFamily="34" charset="0"/>
              </a:rPr>
              <a:t>final compensation</a:t>
            </a:r>
          </a:p>
        </p:txBody>
      </p:sp>
      <p:cxnSp>
        <p:nvCxnSpPr>
          <p:cNvPr id="5" name="Straight Connector 4">
            <a:extLst>
              <a:ext uri="{FF2B5EF4-FFF2-40B4-BE49-F238E27FC236}">
                <a16:creationId xmlns:a16="http://schemas.microsoft.com/office/drawing/2014/main" id="{516C2EEF-023A-204F-A74A-8CF42C5F8AD7}"/>
              </a:ext>
            </a:extLst>
          </p:cNvPr>
          <p:cNvCxnSpPr>
            <a:cxnSpLocks/>
          </p:cNvCxnSpPr>
          <p:nvPr/>
        </p:nvCxnSpPr>
        <p:spPr>
          <a:xfrm>
            <a:off x="830968" y="5722570"/>
            <a:ext cx="10530064" cy="0"/>
          </a:xfrm>
          <a:prstGeom prst="line">
            <a:avLst/>
          </a:prstGeom>
          <a:ln w="38100">
            <a:solidFill>
              <a:srgbClr val="6B3317"/>
            </a:solidFill>
          </a:ln>
        </p:spPr>
        <p:style>
          <a:lnRef idx="2">
            <a:schemeClr val="accent1"/>
          </a:lnRef>
          <a:fillRef idx="0">
            <a:schemeClr val="accent1"/>
          </a:fillRef>
          <a:effectRef idx="1">
            <a:schemeClr val="accent1"/>
          </a:effectRef>
          <a:fontRef idx="minor">
            <a:schemeClr val="tx1"/>
          </a:fontRef>
        </p:style>
      </p:cxnSp>
      <p:grpSp>
        <p:nvGrpSpPr>
          <p:cNvPr id="6" name="Group 26">
            <a:extLst>
              <a:ext uri="{FF2B5EF4-FFF2-40B4-BE49-F238E27FC236}">
                <a16:creationId xmlns:a16="http://schemas.microsoft.com/office/drawing/2014/main" id="{3C951AA6-EC6F-1E47-BD82-C8C4AA8044CC}"/>
              </a:ext>
            </a:extLst>
          </p:cNvPr>
          <p:cNvGrpSpPr>
            <a:grpSpLocks/>
          </p:cNvGrpSpPr>
          <p:nvPr/>
        </p:nvGrpSpPr>
        <p:grpSpPr bwMode="auto">
          <a:xfrm>
            <a:off x="1075866" y="5911337"/>
            <a:ext cx="10228722" cy="914400"/>
            <a:chOff x="0" y="1862"/>
            <a:chExt cx="1833829" cy="1229469"/>
          </a:xfrm>
          <a:noFill/>
        </p:grpSpPr>
        <p:sp>
          <p:nvSpPr>
            <p:cNvPr id="7" name="Rounded Rectangle 26">
              <a:extLst>
                <a:ext uri="{FF2B5EF4-FFF2-40B4-BE49-F238E27FC236}">
                  <a16:creationId xmlns:a16="http://schemas.microsoft.com/office/drawing/2014/main" id="{1603B29B-BF0A-C448-B6E5-12C500E521CA}"/>
                </a:ext>
              </a:extLst>
            </p:cNvPr>
            <p:cNvSpPr/>
            <p:nvPr/>
          </p:nvSpPr>
          <p:spPr>
            <a:xfrm>
              <a:off x="0" y="1862"/>
              <a:ext cx="1833829" cy="1229469"/>
            </a:xfrm>
            <a:prstGeom prst="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solidFill>
                  <a:srgbClr val="6B3317"/>
                </a:solidFill>
              </a:endParaRPr>
            </a:p>
          </p:txBody>
        </p:sp>
        <p:sp>
          <p:nvSpPr>
            <p:cNvPr id="8" name="Rounded Rectangle 4">
              <a:extLst>
                <a:ext uri="{FF2B5EF4-FFF2-40B4-BE49-F238E27FC236}">
                  <a16:creationId xmlns:a16="http://schemas.microsoft.com/office/drawing/2014/main" id="{8B939E55-536E-CE41-BEDC-753E26083ADC}"/>
                </a:ext>
              </a:extLst>
            </p:cNvPr>
            <p:cNvSpPr/>
            <p:nvPr/>
          </p:nvSpPr>
          <p:spPr>
            <a:xfrm>
              <a:off x="42961" y="61628"/>
              <a:ext cx="1714121" cy="1109937"/>
            </a:xfrm>
            <a:prstGeom prst="rect">
              <a:avLst/>
            </a:prstGeom>
            <a:grpFill/>
            <a:ln>
              <a:noFill/>
            </a:ln>
          </p:spPr>
          <p:style>
            <a:lnRef idx="0">
              <a:scrgbClr r="0" g="0" b="0"/>
            </a:lnRef>
            <a:fillRef idx="0">
              <a:scrgbClr r="0" g="0" b="0"/>
            </a:fillRef>
            <a:effectRef idx="0">
              <a:scrgbClr r="0" g="0" b="0"/>
            </a:effectRef>
            <a:fontRef idx="minor">
              <a:schemeClr val="lt1"/>
            </a:fontRef>
          </p:style>
          <p:txBody>
            <a:bodyPr lIns="76200" tIns="38100" rIns="76200" bIns="38100" spcCol="1270" anchor="ctr"/>
            <a:lstStyle/>
            <a:p>
              <a:pPr algn="ctr" defTabSz="889000">
                <a:lnSpc>
                  <a:spcPct val="90000"/>
                </a:lnSpc>
                <a:spcAft>
                  <a:spcPct val="35000"/>
                </a:spcAft>
                <a:defRPr/>
              </a:pPr>
              <a:r>
                <a:rPr lang="en-US" sz="3200" b="1" dirty="0">
                  <a:solidFill>
                    <a:srgbClr val="6B3317"/>
                  </a:solidFill>
                  <a:cs typeface="Arial" panose="020B0604020202020204" pitchFamily="34" charset="0"/>
                </a:rPr>
                <a:t>Monthly Member-Only retirement benefit </a:t>
              </a:r>
            </a:p>
          </p:txBody>
        </p:sp>
      </p:grpSp>
      <p:sp>
        <p:nvSpPr>
          <p:cNvPr id="12" name="Freeform 17">
            <a:extLst>
              <a:ext uri="{FF2B5EF4-FFF2-40B4-BE49-F238E27FC236}">
                <a16:creationId xmlns:a16="http://schemas.microsoft.com/office/drawing/2014/main" id="{10C2DD8F-EF6E-0149-9339-2AB778460EFA}"/>
              </a:ext>
            </a:extLst>
          </p:cNvPr>
          <p:cNvSpPr/>
          <p:nvPr/>
        </p:nvSpPr>
        <p:spPr>
          <a:xfrm>
            <a:off x="4165597" y="1606528"/>
            <a:ext cx="7689519" cy="982663"/>
          </a:xfrm>
          <a:prstGeom prst="rect">
            <a:avLst/>
          </a:pr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1" tIns="171839" rIns="295664" bIns="171840" spcCol="1270" anchor="ctr"/>
          <a:lstStyle/>
          <a:p>
            <a:pPr marL="0" lvl="1" defTabSz="800100">
              <a:lnSpc>
                <a:spcPct val="90000"/>
              </a:lnSpc>
              <a:spcAft>
                <a:spcPct val="15000"/>
              </a:spcAft>
              <a:defRPr/>
            </a:pPr>
            <a:r>
              <a:rPr lang="en-US" sz="2400" dirty="0">
                <a:solidFill>
                  <a:srgbClr val="6B3317"/>
                </a:solidFill>
                <a:cs typeface="Arial" panose="020B0604020202020204" pitchFamily="34" charset="0"/>
              </a:rPr>
              <a:t>Time worked and contributed up to 1.000 per year</a:t>
            </a:r>
          </a:p>
        </p:txBody>
      </p:sp>
      <p:sp>
        <p:nvSpPr>
          <p:cNvPr id="11" name="Freeform 18">
            <a:extLst>
              <a:ext uri="{FF2B5EF4-FFF2-40B4-BE49-F238E27FC236}">
                <a16:creationId xmlns:a16="http://schemas.microsoft.com/office/drawing/2014/main" id="{8E23D4E7-9662-CE4B-AD4F-3E9471085247}"/>
              </a:ext>
            </a:extLst>
          </p:cNvPr>
          <p:cNvSpPr/>
          <p:nvPr/>
        </p:nvSpPr>
        <p:spPr>
          <a:xfrm>
            <a:off x="990370" y="1482703"/>
            <a:ext cx="3181577" cy="1230313"/>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400" b="1" dirty="0">
                <a:solidFill>
                  <a:srgbClr val="6B3317"/>
                </a:solidFill>
                <a:cs typeface="Arial" panose="020B0604020202020204" pitchFamily="34" charset="0"/>
              </a:rPr>
              <a:t>service credit</a:t>
            </a:r>
          </a:p>
        </p:txBody>
      </p:sp>
      <p:sp>
        <p:nvSpPr>
          <p:cNvPr id="15" name="Freeform 19">
            <a:extLst>
              <a:ext uri="{FF2B5EF4-FFF2-40B4-BE49-F238E27FC236}">
                <a16:creationId xmlns:a16="http://schemas.microsoft.com/office/drawing/2014/main" id="{31C7F19D-3A11-2143-9384-345F9DA095CE}"/>
              </a:ext>
            </a:extLst>
          </p:cNvPr>
          <p:cNvSpPr/>
          <p:nvPr/>
        </p:nvSpPr>
        <p:spPr>
          <a:xfrm>
            <a:off x="4051298" y="3086763"/>
            <a:ext cx="6360028" cy="982662"/>
          </a:xfrm>
          <a:prstGeom prst="rect">
            <a:avLst/>
          </a:pr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1" tIns="171839" rIns="295664" bIns="171840" spcCol="1270" anchor="ctr"/>
          <a:lstStyle/>
          <a:p>
            <a:pPr marL="0" lvl="1" defTabSz="800100">
              <a:lnSpc>
                <a:spcPct val="90000"/>
              </a:lnSpc>
              <a:spcAft>
                <a:spcPct val="15000"/>
              </a:spcAft>
              <a:defRPr/>
            </a:pPr>
            <a:r>
              <a:rPr lang="en-US" sz="2400" dirty="0">
                <a:solidFill>
                  <a:srgbClr val="6B3317"/>
                </a:solidFill>
                <a:cs typeface="Arial" panose="020B0604020202020204" pitchFamily="34" charset="0"/>
              </a:rPr>
              <a:t>Percentage based on age at retirement, with a maximum of 2.4%</a:t>
            </a:r>
          </a:p>
        </p:txBody>
      </p:sp>
      <p:sp>
        <p:nvSpPr>
          <p:cNvPr id="14" name="Freeform 20">
            <a:extLst>
              <a:ext uri="{FF2B5EF4-FFF2-40B4-BE49-F238E27FC236}">
                <a16:creationId xmlns:a16="http://schemas.microsoft.com/office/drawing/2014/main" id="{FAF04258-22D5-9342-89E0-50A0601603AE}"/>
              </a:ext>
            </a:extLst>
          </p:cNvPr>
          <p:cNvSpPr/>
          <p:nvPr/>
        </p:nvSpPr>
        <p:spPr>
          <a:xfrm>
            <a:off x="990370" y="2958726"/>
            <a:ext cx="3181576" cy="1230312"/>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400" b="1" dirty="0">
                <a:solidFill>
                  <a:srgbClr val="6B3317"/>
                </a:solidFill>
                <a:cs typeface="Arial" panose="020B0604020202020204" pitchFamily="34" charset="0"/>
              </a:rPr>
              <a:t>age factor</a:t>
            </a:r>
          </a:p>
        </p:txBody>
      </p:sp>
      <p:sp>
        <p:nvSpPr>
          <p:cNvPr id="16" name="Multiply 23">
            <a:extLst>
              <a:ext uri="{FF2B5EF4-FFF2-40B4-BE49-F238E27FC236}">
                <a16:creationId xmlns:a16="http://schemas.microsoft.com/office/drawing/2014/main" id="{B04A732F-198B-5947-9436-82F6083D9471}"/>
              </a:ext>
            </a:extLst>
          </p:cNvPr>
          <p:cNvSpPr/>
          <p:nvPr/>
        </p:nvSpPr>
        <p:spPr>
          <a:xfrm>
            <a:off x="2415725" y="2688316"/>
            <a:ext cx="442222" cy="331994"/>
          </a:xfrm>
          <a:prstGeom prst="mathMultiply">
            <a:avLst/>
          </a:prstGeom>
          <a:solidFill>
            <a:srgbClr val="6B3317"/>
          </a:solidFill>
          <a:ln>
            <a:solidFill>
              <a:srgbClr val="6B331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6B3317"/>
              </a:solidFill>
            </a:endParaRPr>
          </a:p>
        </p:txBody>
      </p:sp>
      <p:sp>
        <p:nvSpPr>
          <p:cNvPr id="17" name="Multiply 23">
            <a:extLst>
              <a:ext uri="{FF2B5EF4-FFF2-40B4-BE49-F238E27FC236}">
                <a16:creationId xmlns:a16="http://schemas.microsoft.com/office/drawing/2014/main" id="{842D0E18-A20B-5A49-A083-B12A6969A0A0}"/>
              </a:ext>
            </a:extLst>
          </p:cNvPr>
          <p:cNvSpPr/>
          <p:nvPr/>
        </p:nvSpPr>
        <p:spPr>
          <a:xfrm>
            <a:off x="2415725" y="4018537"/>
            <a:ext cx="442222" cy="331994"/>
          </a:xfrm>
          <a:prstGeom prst="mathMultiply">
            <a:avLst/>
          </a:prstGeom>
          <a:solidFill>
            <a:srgbClr val="6B3317"/>
          </a:solidFill>
          <a:ln>
            <a:solidFill>
              <a:srgbClr val="6B331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6B3317"/>
              </a:solidFill>
            </a:endParaRPr>
          </a:p>
        </p:txBody>
      </p:sp>
      <p:sp>
        <p:nvSpPr>
          <p:cNvPr id="18" name="Text Placeholder 17">
            <a:extLst>
              <a:ext uri="{FF2B5EF4-FFF2-40B4-BE49-F238E27FC236}">
                <a16:creationId xmlns:a16="http://schemas.microsoft.com/office/drawing/2014/main" id="{2839CEE6-A49D-4272-BE16-AB8722211B37}"/>
              </a:ext>
            </a:extLst>
          </p:cNvPr>
          <p:cNvSpPr>
            <a:spLocks noGrp="1"/>
          </p:cNvSpPr>
          <p:nvPr>
            <p:ph type="body" sz="quarter" idx="13"/>
          </p:nvPr>
        </p:nvSpPr>
        <p:spPr/>
        <p:txBody>
          <a:bodyPr/>
          <a:lstStyle/>
          <a:p>
            <a:r>
              <a:rPr lang="en-US" dirty="0"/>
              <a:t>Defined benefit formula</a:t>
            </a:r>
          </a:p>
        </p:txBody>
      </p:sp>
    </p:spTree>
    <p:custDataLst>
      <p:tags r:id="rId1"/>
    </p:custDataLst>
    <p:extLst>
      <p:ext uri="{BB962C8B-B14F-4D97-AF65-F5344CB8AC3E}">
        <p14:creationId xmlns:p14="http://schemas.microsoft.com/office/powerpoint/2010/main" val="33757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1" grpId="0"/>
      <p:bldP spid="15" grpId="0"/>
      <p:bldP spid="14" grpId="0"/>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728CDB-5160-486A-A35D-7B6484AC9E38}"/>
              </a:ext>
            </a:extLst>
          </p:cNvPr>
          <p:cNvSpPr>
            <a:spLocks noGrp="1"/>
          </p:cNvSpPr>
          <p:nvPr>
            <p:ph type="body" sz="quarter" idx="13"/>
          </p:nvPr>
        </p:nvSpPr>
        <p:spPr/>
        <p:txBody>
          <a:bodyPr/>
          <a:lstStyle/>
          <a:p>
            <a:r>
              <a:rPr lang="en-US" dirty="0"/>
              <a:t>Components requiring special consideration</a:t>
            </a:r>
          </a:p>
        </p:txBody>
      </p:sp>
      <p:sp>
        <p:nvSpPr>
          <p:cNvPr id="9" name="Rectangle 8">
            <a:extLst>
              <a:ext uri="{FF2B5EF4-FFF2-40B4-BE49-F238E27FC236}">
                <a16:creationId xmlns:a16="http://schemas.microsoft.com/office/drawing/2014/main" id="{78AE54CC-CDD4-4944-A5FD-577B226FB090}"/>
              </a:ext>
            </a:extLst>
          </p:cNvPr>
          <p:cNvSpPr/>
          <p:nvPr/>
        </p:nvSpPr>
        <p:spPr>
          <a:xfrm>
            <a:off x="1251882" y="2932956"/>
            <a:ext cx="10940117" cy="914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defTabSz="1066800" rtl="0" eaLnBrk="1" fontAlgn="base" latinLnBrk="0" hangingPunct="1">
              <a:lnSpc>
                <a:spcPct val="100000"/>
              </a:lnSpc>
              <a:spcBef>
                <a:spcPct val="0"/>
              </a:spcBef>
              <a:spcAft>
                <a:spcPts val="0"/>
              </a:spcAft>
              <a:buClrTx/>
              <a:buSzTx/>
              <a:buFontTx/>
              <a:buNone/>
              <a:tabLst/>
              <a:defRPr/>
            </a:pPr>
            <a:r>
              <a:rPr lang="en-US" sz="2800" dirty="0">
                <a:solidFill>
                  <a:srgbClr val="6B3317"/>
                </a:solidFill>
              </a:rPr>
              <a:t>Time during which you earned creditable compensation and made contributions under the Defined Benefit Program</a:t>
            </a:r>
          </a:p>
        </p:txBody>
      </p:sp>
      <p:sp>
        <p:nvSpPr>
          <p:cNvPr id="10" name="Rectangle 9">
            <a:extLst>
              <a:ext uri="{FF2B5EF4-FFF2-40B4-BE49-F238E27FC236}">
                <a16:creationId xmlns:a16="http://schemas.microsoft.com/office/drawing/2014/main" id="{AF58BEF6-23BE-4B2A-9888-6C2B12830918}"/>
              </a:ext>
            </a:extLst>
          </p:cNvPr>
          <p:cNvSpPr/>
          <p:nvPr/>
        </p:nvSpPr>
        <p:spPr>
          <a:xfrm>
            <a:off x="1046256" y="2272906"/>
            <a:ext cx="4631677" cy="612648"/>
          </a:xfrm>
          <a:prstGeom prst="rect">
            <a:avLst/>
          </a:prstGeom>
          <a:solidFill>
            <a:srgbClr val="6B3317"/>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ea typeface="+mn-ea"/>
                <a:cs typeface="+mn-cs"/>
              </a:rPr>
              <a:t>Service credit</a:t>
            </a:r>
          </a:p>
        </p:txBody>
      </p:sp>
      <p:sp>
        <p:nvSpPr>
          <p:cNvPr id="11" name="Rectangle 10">
            <a:extLst>
              <a:ext uri="{FF2B5EF4-FFF2-40B4-BE49-F238E27FC236}">
                <a16:creationId xmlns:a16="http://schemas.microsoft.com/office/drawing/2014/main" id="{82070E7A-D296-4757-A13C-B8E4D5B404B5}"/>
              </a:ext>
            </a:extLst>
          </p:cNvPr>
          <p:cNvSpPr/>
          <p:nvPr/>
        </p:nvSpPr>
        <p:spPr>
          <a:xfrm>
            <a:off x="1250995" y="4703840"/>
            <a:ext cx="10716416" cy="914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defTabSz="1066800" fontAlgn="base">
              <a:spcBef>
                <a:spcPct val="0"/>
              </a:spcBef>
            </a:pPr>
            <a:r>
              <a:rPr lang="en-US" sz="2800" dirty="0">
                <a:solidFill>
                  <a:srgbClr val="6B3317"/>
                </a:solidFill>
              </a:rPr>
              <a:t>Highest average annual compensation earnable during any period of 36 consecutive months</a:t>
            </a:r>
          </a:p>
        </p:txBody>
      </p:sp>
      <p:sp>
        <p:nvSpPr>
          <p:cNvPr id="12" name="Rectangle 11">
            <a:extLst>
              <a:ext uri="{FF2B5EF4-FFF2-40B4-BE49-F238E27FC236}">
                <a16:creationId xmlns:a16="http://schemas.microsoft.com/office/drawing/2014/main" id="{33FAD074-6D53-4949-A235-B959585E220D}"/>
              </a:ext>
            </a:extLst>
          </p:cNvPr>
          <p:cNvSpPr/>
          <p:nvPr/>
        </p:nvSpPr>
        <p:spPr>
          <a:xfrm>
            <a:off x="1046256" y="4048823"/>
            <a:ext cx="4631677" cy="612648"/>
          </a:xfrm>
          <a:prstGeom prst="rect">
            <a:avLst/>
          </a:prstGeom>
          <a:solidFill>
            <a:srgbClr val="6B3317"/>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ea typeface="+mn-ea"/>
                <a:cs typeface="+mn-cs"/>
              </a:rPr>
              <a:t>Final compensation</a:t>
            </a:r>
          </a:p>
        </p:txBody>
      </p:sp>
    </p:spTree>
    <p:custDataLst>
      <p:tags r:id="rId1"/>
    </p:custDataLst>
    <p:extLst>
      <p:ext uri="{BB962C8B-B14F-4D97-AF65-F5344CB8AC3E}">
        <p14:creationId xmlns:p14="http://schemas.microsoft.com/office/powerpoint/2010/main" val="313567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5243F4-4682-4D79-91DE-ABCA17BC8E06}"/>
              </a:ext>
            </a:extLst>
          </p:cNvPr>
          <p:cNvSpPr/>
          <p:nvPr/>
        </p:nvSpPr>
        <p:spPr>
          <a:xfrm>
            <a:off x="266286" y="1894881"/>
            <a:ext cx="2566395" cy="18443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B295498-4324-46D7-9276-3E0617B221BD}"/>
              </a:ext>
            </a:extLst>
          </p:cNvPr>
          <p:cNvSpPr>
            <a:spLocks noGrp="1"/>
          </p:cNvSpPr>
          <p:nvPr>
            <p:ph type="body" sz="quarter" idx="13"/>
          </p:nvPr>
        </p:nvSpPr>
        <p:spPr>
          <a:xfrm>
            <a:off x="0" y="368395"/>
            <a:ext cx="12228513" cy="1143000"/>
          </a:xfrm>
        </p:spPr>
        <p:txBody>
          <a:bodyPr/>
          <a:lstStyle/>
          <a:p>
            <a:r>
              <a:rPr lang="en-US" dirty="0"/>
              <a:t>Tools for today</a:t>
            </a:r>
          </a:p>
        </p:txBody>
      </p:sp>
      <p:pic>
        <p:nvPicPr>
          <p:cNvPr id="5" name="Picture 4" descr="screenshot of Part-time educator working multiple assignments glossary">
            <a:extLst>
              <a:ext uri="{FF2B5EF4-FFF2-40B4-BE49-F238E27FC236}">
                <a16:creationId xmlns:a16="http://schemas.microsoft.com/office/drawing/2014/main" id="{93C7E233-7B6E-4726-B0FA-8D0C114A686A}"/>
              </a:ext>
            </a:extLst>
          </p:cNvPr>
          <p:cNvPicPr>
            <a:picLocks noChangeAspect="1"/>
          </p:cNvPicPr>
          <p:nvPr/>
        </p:nvPicPr>
        <p:blipFill>
          <a:blip r:embed="rId4"/>
          <a:srcRect/>
          <a:stretch/>
        </p:blipFill>
        <p:spPr>
          <a:xfrm>
            <a:off x="3704843" y="2574958"/>
            <a:ext cx="2116179" cy="2743200"/>
          </a:xfrm>
          <a:prstGeom prst="rect">
            <a:avLst/>
          </a:prstGeom>
        </p:spPr>
      </p:pic>
      <p:sp>
        <p:nvSpPr>
          <p:cNvPr id="10" name="Rectangle 9">
            <a:extLst>
              <a:ext uri="{FF2B5EF4-FFF2-40B4-BE49-F238E27FC236}">
                <a16:creationId xmlns:a16="http://schemas.microsoft.com/office/drawing/2014/main" id="{5A66C4DD-1911-4C72-896A-8CF4796F708A}"/>
              </a:ext>
            </a:extLst>
          </p:cNvPr>
          <p:cNvSpPr/>
          <p:nvPr/>
        </p:nvSpPr>
        <p:spPr>
          <a:xfrm>
            <a:off x="959556" y="6254505"/>
            <a:ext cx="10243553" cy="461665"/>
          </a:xfrm>
          <a:prstGeom prst="rect">
            <a:avLst/>
          </a:prstGeom>
        </p:spPr>
        <p:txBody>
          <a:bodyPr wrap="square">
            <a:spAutoFit/>
          </a:bodyPr>
          <a:lstStyle/>
          <a:p>
            <a:pPr lvl="0" algn="ctr">
              <a:defRPr/>
            </a:pPr>
            <a:r>
              <a:rPr lang="en-US" sz="2400" dirty="0">
                <a:solidFill>
                  <a:schemeClr val="bg1"/>
                </a:solidFill>
                <a:latin typeface="Arial" panose="020B0604020202020204" pitchFamily="34" charset="0"/>
                <a:cs typeface="Arial" panose="020B0604020202020204" pitchFamily="34" charset="0"/>
                <a:sym typeface="Wingdings"/>
              </a:rPr>
              <a:t> All materials are available at CalSTRS.com/webinars</a:t>
            </a:r>
            <a:endParaRPr lang="en-US" sz="2400" dirty="0">
              <a:solidFill>
                <a:schemeClr val="bg1"/>
              </a:solidFill>
              <a:latin typeface="Arial" panose="020B0604020202020204" pitchFamily="34" charset="0"/>
              <a:cs typeface="Arial" panose="020B0604020202020204" pitchFamily="34" charset="0"/>
            </a:endParaRPr>
          </a:p>
        </p:txBody>
      </p:sp>
      <p:sp>
        <p:nvSpPr>
          <p:cNvPr id="11" name="Rectangle 10" descr="image representing power point presentation slides ">
            <a:extLst>
              <a:ext uri="{FF2B5EF4-FFF2-40B4-BE49-F238E27FC236}">
                <a16:creationId xmlns:a16="http://schemas.microsoft.com/office/drawing/2014/main" id="{FF85B5B4-01CD-4062-80AE-161F9EDBDDF9}"/>
              </a:ext>
            </a:extLst>
          </p:cNvPr>
          <p:cNvSpPr/>
          <p:nvPr/>
        </p:nvSpPr>
        <p:spPr>
          <a:xfrm>
            <a:off x="510151" y="1994102"/>
            <a:ext cx="2078663" cy="1645919"/>
          </a:xfrm>
          <a:prstGeom prst="rect">
            <a:avLst/>
          </a:prstGeom>
          <a:blipFill>
            <a:blip r:embed="rId5" cstate="print">
              <a:alphaModFix amt="60000"/>
              <a:extLst>
                <a:ext uri="{28A0092B-C50C-407E-A947-70E740481C1C}">
                  <a14:useLocalDpi xmlns:a14="http://schemas.microsoft.com/office/drawing/2010/main" val="0"/>
                </a:ext>
              </a:extLst>
            </a:blip>
            <a:srcRect/>
            <a:stretch>
              <a:fillRect t="-13000" b="-1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2" name="Group 11">
            <a:extLst>
              <a:ext uri="{FF2B5EF4-FFF2-40B4-BE49-F238E27FC236}">
                <a16:creationId xmlns:a16="http://schemas.microsoft.com/office/drawing/2014/main" id="{4E64012B-69A9-478C-A9C1-765F9D2169D7}"/>
              </a:ext>
            </a:extLst>
          </p:cNvPr>
          <p:cNvGrpSpPr/>
          <p:nvPr/>
        </p:nvGrpSpPr>
        <p:grpSpPr>
          <a:xfrm>
            <a:off x="982671" y="3863809"/>
            <a:ext cx="1850010" cy="582025"/>
            <a:chOff x="188436" y="2414513"/>
            <a:chExt cx="1850010" cy="582025"/>
          </a:xfrm>
          <a:solidFill>
            <a:schemeClr val="bg1"/>
          </a:solidFill>
        </p:grpSpPr>
        <p:sp>
          <p:nvSpPr>
            <p:cNvPr id="13" name="Speech Bubble: Rectangle 12">
              <a:extLst>
                <a:ext uri="{FF2B5EF4-FFF2-40B4-BE49-F238E27FC236}">
                  <a16:creationId xmlns:a16="http://schemas.microsoft.com/office/drawing/2014/main" id="{2BB8B0A2-27EA-4F8C-9949-F530F8F3E693}"/>
                </a:ext>
              </a:extLst>
            </p:cNvPr>
            <p:cNvSpPr/>
            <p:nvPr/>
          </p:nvSpPr>
          <p:spPr>
            <a:xfrm>
              <a:off x="188436" y="2414513"/>
              <a:ext cx="1850010" cy="582025"/>
            </a:xfrm>
            <a:prstGeom prst="wedgeRectCallout">
              <a:avLst>
                <a:gd name="adj1" fmla="val 20250"/>
                <a:gd name="adj2" fmla="val -60700"/>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Speech Bubble: Rectangle 4">
              <a:extLst>
                <a:ext uri="{FF2B5EF4-FFF2-40B4-BE49-F238E27FC236}">
                  <a16:creationId xmlns:a16="http://schemas.microsoft.com/office/drawing/2014/main" id="{DAC6B208-969B-48A8-B3AE-7BEB31F407B3}"/>
                </a:ext>
              </a:extLst>
            </p:cNvPr>
            <p:cNvSpPr txBox="1"/>
            <p:nvPr/>
          </p:nvSpPr>
          <p:spPr>
            <a:xfrm>
              <a:off x="188436" y="2414513"/>
              <a:ext cx="1850010" cy="5820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dirty="0">
                  <a:solidFill>
                    <a:schemeClr val="tx1"/>
                  </a:solidFill>
                </a:rPr>
                <a:t>Presentation slides</a:t>
              </a:r>
              <a:endParaRPr lang="en-US" sz="2000" kern="1200" dirty="0">
                <a:solidFill>
                  <a:schemeClr val="tx1"/>
                </a:solidFill>
              </a:endParaRPr>
            </a:p>
          </p:txBody>
        </p:sp>
      </p:grpSp>
      <p:grpSp>
        <p:nvGrpSpPr>
          <p:cNvPr id="17" name="Group 16">
            <a:extLst>
              <a:ext uri="{FF2B5EF4-FFF2-40B4-BE49-F238E27FC236}">
                <a16:creationId xmlns:a16="http://schemas.microsoft.com/office/drawing/2014/main" id="{B4A31469-7CB5-4C95-88D6-CF9CE707385A}"/>
              </a:ext>
            </a:extLst>
          </p:cNvPr>
          <p:cNvGrpSpPr/>
          <p:nvPr/>
        </p:nvGrpSpPr>
        <p:grpSpPr>
          <a:xfrm>
            <a:off x="3961635" y="5412948"/>
            <a:ext cx="1850010" cy="582025"/>
            <a:chOff x="188436" y="2414513"/>
            <a:chExt cx="1850010" cy="582025"/>
          </a:xfrm>
          <a:solidFill>
            <a:schemeClr val="bg1"/>
          </a:solidFill>
        </p:grpSpPr>
        <p:sp>
          <p:nvSpPr>
            <p:cNvPr id="18" name="Speech Bubble: Rectangle 17">
              <a:extLst>
                <a:ext uri="{FF2B5EF4-FFF2-40B4-BE49-F238E27FC236}">
                  <a16:creationId xmlns:a16="http://schemas.microsoft.com/office/drawing/2014/main" id="{23E026FC-F078-4772-B2B4-27A3847D00B7}"/>
                </a:ext>
              </a:extLst>
            </p:cNvPr>
            <p:cNvSpPr/>
            <p:nvPr/>
          </p:nvSpPr>
          <p:spPr>
            <a:xfrm>
              <a:off x="188436" y="2414513"/>
              <a:ext cx="1850010" cy="582025"/>
            </a:xfrm>
            <a:prstGeom prst="wedgeRectCallout">
              <a:avLst>
                <a:gd name="adj1" fmla="val 20250"/>
                <a:gd name="adj2" fmla="val -60700"/>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Speech Bubble: Rectangle 4">
              <a:extLst>
                <a:ext uri="{FF2B5EF4-FFF2-40B4-BE49-F238E27FC236}">
                  <a16:creationId xmlns:a16="http://schemas.microsoft.com/office/drawing/2014/main" id="{D0CC0036-C953-48BA-8431-0B3CC1CF7C17}"/>
                </a:ext>
              </a:extLst>
            </p:cNvPr>
            <p:cNvSpPr txBox="1"/>
            <p:nvPr/>
          </p:nvSpPr>
          <p:spPr>
            <a:xfrm>
              <a:off x="188436" y="2414513"/>
              <a:ext cx="1850010" cy="5820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dirty="0">
                  <a:solidFill>
                    <a:schemeClr val="tx1"/>
                  </a:solidFill>
                </a:rPr>
                <a:t>Glossary</a:t>
              </a:r>
              <a:endParaRPr lang="en-US" sz="2000" kern="1200" dirty="0">
                <a:solidFill>
                  <a:schemeClr val="tx1"/>
                </a:solidFill>
              </a:endParaRPr>
            </a:p>
          </p:txBody>
        </p:sp>
      </p:grpSp>
      <p:grpSp>
        <p:nvGrpSpPr>
          <p:cNvPr id="21" name="Group 20">
            <a:extLst>
              <a:ext uri="{FF2B5EF4-FFF2-40B4-BE49-F238E27FC236}">
                <a16:creationId xmlns:a16="http://schemas.microsoft.com/office/drawing/2014/main" id="{0BBB72FF-E1CA-43DC-94C1-8923965D501E}"/>
              </a:ext>
            </a:extLst>
          </p:cNvPr>
          <p:cNvGrpSpPr/>
          <p:nvPr/>
        </p:nvGrpSpPr>
        <p:grpSpPr>
          <a:xfrm>
            <a:off x="6852813" y="4747772"/>
            <a:ext cx="1855490" cy="642474"/>
            <a:chOff x="188436" y="3195621"/>
            <a:chExt cx="1855490" cy="642474"/>
          </a:xfrm>
          <a:solidFill>
            <a:schemeClr val="bg1"/>
          </a:solidFill>
        </p:grpSpPr>
        <p:sp>
          <p:nvSpPr>
            <p:cNvPr id="22" name="Speech Bubble: Rectangle 21">
              <a:extLst>
                <a:ext uri="{FF2B5EF4-FFF2-40B4-BE49-F238E27FC236}">
                  <a16:creationId xmlns:a16="http://schemas.microsoft.com/office/drawing/2014/main" id="{98117D25-02B6-4F56-9977-C9B3C699267E}"/>
                </a:ext>
              </a:extLst>
            </p:cNvPr>
            <p:cNvSpPr/>
            <p:nvPr/>
          </p:nvSpPr>
          <p:spPr>
            <a:xfrm>
              <a:off x="193916" y="3195621"/>
              <a:ext cx="1850010" cy="582025"/>
            </a:xfrm>
            <a:prstGeom prst="wedgeRectCallout">
              <a:avLst>
                <a:gd name="adj1" fmla="val 20250"/>
                <a:gd name="adj2" fmla="val -60700"/>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23" name="Speech Bubble: Rectangle 4">
              <a:extLst>
                <a:ext uri="{FF2B5EF4-FFF2-40B4-BE49-F238E27FC236}">
                  <a16:creationId xmlns:a16="http://schemas.microsoft.com/office/drawing/2014/main" id="{569D7AE1-0ADA-445B-8386-A10957E10BD7}"/>
                </a:ext>
              </a:extLst>
            </p:cNvPr>
            <p:cNvSpPr txBox="1"/>
            <p:nvPr/>
          </p:nvSpPr>
          <p:spPr>
            <a:xfrm>
              <a:off x="188436" y="3256070"/>
              <a:ext cx="1850010" cy="5820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Example worksheet</a:t>
              </a:r>
            </a:p>
          </p:txBody>
        </p:sp>
      </p:grpSp>
      <p:grpSp>
        <p:nvGrpSpPr>
          <p:cNvPr id="24" name="Group 23">
            <a:extLst>
              <a:ext uri="{FF2B5EF4-FFF2-40B4-BE49-F238E27FC236}">
                <a16:creationId xmlns:a16="http://schemas.microsoft.com/office/drawing/2014/main" id="{578CC0BB-C01C-4A6C-9A4D-8F97BC9E14E9}"/>
              </a:ext>
            </a:extLst>
          </p:cNvPr>
          <p:cNvGrpSpPr/>
          <p:nvPr/>
        </p:nvGrpSpPr>
        <p:grpSpPr>
          <a:xfrm>
            <a:off x="9837257" y="5482899"/>
            <a:ext cx="1850010" cy="582025"/>
            <a:chOff x="188436" y="2414513"/>
            <a:chExt cx="1850010" cy="582025"/>
          </a:xfrm>
          <a:solidFill>
            <a:schemeClr val="bg1"/>
          </a:solidFill>
        </p:grpSpPr>
        <p:sp>
          <p:nvSpPr>
            <p:cNvPr id="25" name="Speech Bubble: Rectangle 24">
              <a:extLst>
                <a:ext uri="{FF2B5EF4-FFF2-40B4-BE49-F238E27FC236}">
                  <a16:creationId xmlns:a16="http://schemas.microsoft.com/office/drawing/2014/main" id="{1E011D82-04B3-48F5-AC08-0ED1F181EF31}"/>
                </a:ext>
              </a:extLst>
            </p:cNvPr>
            <p:cNvSpPr/>
            <p:nvPr/>
          </p:nvSpPr>
          <p:spPr>
            <a:xfrm>
              <a:off x="188436" y="2414513"/>
              <a:ext cx="1850010" cy="582025"/>
            </a:xfrm>
            <a:prstGeom prst="wedgeRectCallout">
              <a:avLst>
                <a:gd name="adj1" fmla="val 20250"/>
                <a:gd name="adj2" fmla="val -60700"/>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6" name="Speech Bubble: Rectangle 4">
              <a:extLst>
                <a:ext uri="{FF2B5EF4-FFF2-40B4-BE49-F238E27FC236}">
                  <a16:creationId xmlns:a16="http://schemas.microsoft.com/office/drawing/2014/main" id="{E3C65090-6DA3-4FB7-82D3-E871C05529C3}"/>
                </a:ext>
              </a:extLst>
            </p:cNvPr>
            <p:cNvSpPr txBox="1"/>
            <p:nvPr/>
          </p:nvSpPr>
          <p:spPr>
            <a:xfrm>
              <a:off x="188436" y="2414513"/>
              <a:ext cx="1850010" cy="5820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Factsheet</a:t>
              </a:r>
            </a:p>
          </p:txBody>
        </p:sp>
      </p:grpSp>
      <p:pic>
        <p:nvPicPr>
          <p:cNvPr id="27" name="Picture 26" descr="screenshot of Part-time educator working multiple assignments worksheet">
            <a:extLst>
              <a:ext uri="{FF2B5EF4-FFF2-40B4-BE49-F238E27FC236}">
                <a16:creationId xmlns:a16="http://schemas.microsoft.com/office/drawing/2014/main" id="{89B69B08-D251-429C-AEDB-231BB92382D9}"/>
              </a:ext>
            </a:extLst>
          </p:cNvPr>
          <p:cNvPicPr>
            <a:picLocks noChangeAspect="1"/>
          </p:cNvPicPr>
          <p:nvPr/>
        </p:nvPicPr>
        <p:blipFill>
          <a:blip r:embed="rId6"/>
          <a:srcRect/>
          <a:stretch/>
        </p:blipFill>
        <p:spPr>
          <a:xfrm>
            <a:off x="6569694" y="1896685"/>
            <a:ext cx="2113400" cy="2739592"/>
          </a:xfrm>
          <a:prstGeom prst="rect">
            <a:avLst/>
          </a:prstGeom>
        </p:spPr>
      </p:pic>
      <p:pic>
        <p:nvPicPr>
          <p:cNvPr id="1026" name="Picture 2" descr="Considerations for Part-time educators publication">
            <a:extLst>
              <a:ext uri="{FF2B5EF4-FFF2-40B4-BE49-F238E27FC236}">
                <a16:creationId xmlns:a16="http://schemas.microsoft.com/office/drawing/2014/main" id="{37F8663A-A272-7F93-A249-68142C0044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07874" y="2145131"/>
            <a:ext cx="2308775" cy="29897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684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FA2D69-0D47-1E49-9BBB-0BC9757900DF}"/>
              </a:ext>
            </a:extLst>
          </p:cNvPr>
          <p:cNvSpPr/>
          <p:nvPr/>
        </p:nvSpPr>
        <p:spPr>
          <a:xfrm>
            <a:off x="808366" y="2400810"/>
            <a:ext cx="10940117" cy="914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defTabSz="1066800" rtl="0" eaLnBrk="1" fontAlgn="base" latinLnBrk="0" hangingPunct="1">
              <a:lnSpc>
                <a:spcPct val="100000"/>
              </a:lnSpc>
              <a:spcBef>
                <a:spcPct val="0"/>
              </a:spcBef>
              <a:spcAft>
                <a:spcPts val="0"/>
              </a:spcAft>
              <a:buClrTx/>
              <a:buSzTx/>
              <a:buFontTx/>
              <a:buNone/>
              <a:tabLst/>
              <a:defRPr/>
            </a:pPr>
            <a:r>
              <a:rPr lang="en-US" sz="2800" dirty="0">
                <a:solidFill>
                  <a:srgbClr val="6B3317"/>
                </a:solidFill>
              </a:rPr>
              <a:t>The weighted average of the amount you would have earned if you had worked full-time in each of your assignments</a:t>
            </a:r>
          </a:p>
        </p:txBody>
      </p:sp>
      <p:sp>
        <p:nvSpPr>
          <p:cNvPr id="7" name="Text Placeholder 6">
            <a:extLst>
              <a:ext uri="{FF2B5EF4-FFF2-40B4-BE49-F238E27FC236}">
                <a16:creationId xmlns:a16="http://schemas.microsoft.com/office/drawing/2014/main" id="{8906CF6C-BDE9-4CCC-82A4-DAA03FAB36B9}"/>
              </a:ext>
            </a:extLst>
          </p:cNvPr>
          <p:cNvSpPr>
            <a:spLocks noGrp="1"/>
          </p:cNvSpPr>
          <p:nvPr>
            <p:ph type="body" sz="quarter" idx="13"/>
          </p:nvPr>
        </p:nvSpPr>
        <p:spPr/>
        <p:txBody>
          <a:bodyPr/>
          <a:lstStyle/>
          <a:p>
            <a:r>
              <a:rPr lang="en-US" dirty="0"/>
              <a:t>Terms</a:t>
            </a:r>
          </a:p>
        </p:txBody>
      </p:sp>
      <p:sp>
        <p:nvSpPr>
          <p:cNvPr id="11" name="Rectangle 10">
            <a:extLst>
              <a:ext uri="{FF2B5EF4-FFF2-40B4-BE49-F238E27FC236}">
                <a16:creationId xmlns:a16="http://schemas.microsoft.com/office/drawing/2014/main" id="{13596B02-E7AE-4279-967E-67F9714A030D}"/>
              </a:ext>
            </a:extLst>
          </p:cNvPr>
          <p:cNvSpPr/>
          <p:nvPr/>
        </p:nvSpPr>
        <p:spPr>
          <a:xfrm>
            <a:off x="856685" y="5904308"/>
            <a:ext cx="10940117" cy="914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defTabSz="1066800" rtl="0" eaLnBrk="1" fontAlgn="base" latinLnBrk="0" hangingPunct="1">
              <a:lnSpc>
                <a:spcPct val="100000"/>
              </a:lnSpc>
              <a:spcBef>
                <a:spcPct val="0"/>
              </a:spcBef>
              <a:spcAft>
                <a:spcPts val="0"/>
              </a:spcAft>
              <a:buClrTx/>
              <a:buSzTx/>
              <a:buFontTx/>
              <a:buNone/>
              <a:tabLst/>
              <a:defRPr/>
            </a:pPr>
            <a:r>
              <a:rPr lang="en-US" sz="2800" dirty="0">
                <a:solidFill>
                  <a:srgbClr val="6B3317"/>
                </a:solidFill>
              </a:rPr>
              <a:t>The amount of annual compensation you could earn if you worked a  full-time contract in that assignment</a:t>
            </a:r>
          </a:p>
        </p:txBody>
      </p:sp>
      <p:sp>
        <p:nvSpPr>
          <p:cNvPr id="8" name="Rectangle 7">
            <a:extLst>
              <a:ext uri="{FF2B5EF4-FFF2-40B4-BE49-F238E27FC236}">
                <a16:creationId xmlns:a16="http://schemas.microsoft.com/office/drawing/2014/main" id="{EFCC1884-557C-4526-A8A3-20FC34C98FC3}"/>
              </a:ext>
            </a:extLst>
          </p:cNvPr>
          <p:cNvSpPr/>
          <p:nvPr/>
        </p:nvSpPr>
        <p:spPr>
          <a:xfrm>
            <a:off x="856685" y="4125050"/>
            <a:ext cx="10940117" cy="914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defTabSz="1066800" rtl="0" eaLnBrk="1" fontAlgn="base" latinLnBrk="0" hangingPunct="1">
              <a:lnSpc>
                <a:spcPct val="100000"/>
              </a:lnSpc>
              <a:spcBef>
                <a:spcPct val="0"/>
              </a:spcBef>
              <a:spcAft>
                <a:spcPts val="0"/>
              </a:spcAft>
              <a:buClrTx/>
              <a:buSzTx/>
              <a:buFontTx/>
              <a:buNone/>
              <a:tabLst/>
              <a:defRPr/>
            </a:pPr>
            <a:r>
              <a:rPr lang="en-US" sz="2800" dirty="0">
                <a:solidFill>
                  <a:srgbClr val="6B3317"/>
                </a:solidFill>
              </a:rPr>
              <a:t>The time you would be required to perform service if employed full-time in an assignment</a:t>
            </a:r>
          </a:p>
        </p:txBody>
      </p:sp>
      <p:sp>
        <p:nvSpPr>
          <p:cNvPr id="10" name="Rectangle 9">
            <a:extLst>
              <a:ext uri="{FF2B5EF4-FFF2-40B4-BE49-F238E27FC236}">
                <a16:creationId xmlns:a16="http://schemas.microsoft.com/office/drawing/2014/main" id="{17E0079D-FE4A-4FE0-BF8B-E778A8E63598}"/>
              </a:ext>
            </a:extLst>
          </p:cNvPr>
          <p:cNvSpPr/>
          <p:nvPr/>
        </p:nvSpPr>
        <p:spPr>
          <a:xfrm>
            <a:off x="862141" y="1603911"/>
            <a:ext cx="5464602" cy="792112"/>
          </a:xfrm>
          <a:prstGeom prst="rect">
            <a:avLst/>
          </a:prstGeom>
          <a:solidFill>
            <a:srgbClr val="6B3317"/>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rPr>
              <a:t>Annual compensation earnable</a:t>
            </a:r>
            <a:endParaRPr kumimoji="0" lang="en-US" sz="2800" i="0" u="none" strike="noStrike" kern="1200" cap="none" spc="0" normalizeH="0" baseline="0" noProof="0" dirty="0">
              <a:ln>
                <a:noFill/>
              </a:ln>
              <a:solidFill>
                <a:prstClr val="white"/>
              </a:solidFill>
              <a:effectLst/>
              <a:uLnTx/>
              <a:uFillTx/>
              <a:ea typeface="+mn-ea"/>
              <a:cs typeface="+mn-cs"/>
            </a:endParaRPr>
          </a:p>
        </p:txBody>
      </p:sp>
      <p:sp>
        <p:nvSpPr>
          <p:cNvPr id="12" name="Rectangle 11">
            <a:extLst>
              <a:ext uri="{FF2B5EF4-FFF2-40B4-BE49-F238E27FC236}">
                <a16:creationId xmlns:a16="http://schemas.microsoft.com/office/drawing/2014/main" id="{5CAB3BE8-D21B-45B2-AD8C-BDF698FD5C3F}"/>
              </a:ext>
            </a:extLst>
          </p:cNvPr>
          <p:cNvSpPr/>
          <p:nvPr/>
        </p:nvSpPr>
        <p:spPr>
          <a:xfrm>
            <a:off x="813823" y="3361192"/>
            <a:ext cx="5464602" cy="792112"/>
          </a:xfrm>
          <a:prstGeom prst="rect">
            <a:avLst/>
          </a:prstGeom>
          <a:solidFill>
            <a:srgbClr val="6B3317"/>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rPr>
              <a:t>Full-time equivalent (FTE)</a:t>
            </a:r>
            <a:endParaRPr kumimoji="0" lang="en-US" sz="2800" i="0" u="none" strike="noStrike" kern="1200" cap="none" spc="0" normalizeH="0" baseline="0" noProof="0" dirty="0">
              <a:ln>
                <a:noFill/>
              </a:ln>
              <a:solidFill>
                <a:prstClr val="white"/>
              </a:solidFill>
              <a:effectLst/>
              <a:uLnTx/>
              <a:uFillTx/>
              <a:ea typeface="+mn-ea"/>
              <a:cs typeface="+mn-cs"/>
            </a:endParaRPr>
          </a:p>
        </p:txBody>
      </p:sp>
      <p:sp>
        <p:nvSpPr>
          <p:cNvPr id="13" name="Rectangle 12">
            <a:extLst>
              <a:ext uri="{FF2B5EF4-FFF2-40B4-BE49-F238E27FC236}">
                <a16:creationId xmlns:a16="http://schemas.microsoft.com/office/drawing/2014/main" id="{9D79F0F9-A958-4AC2-ACFC-5F9CC0F86B22}"/>
              </a:ext>
            </a:extLst>
          </p:cNvPr>
          <p:cNvSpPr/>
          <p:nvPr/>
        </p:nvSpPr>
        <p:spPr>
          <a:xfrm>
            <a:off x="819280" y="5072491"/>
            <a:ext cx="5464602" cy="792112"/>
          </a:xfrm>
          <a:prstGeom prst="rect">
            <a:avLst/>
          </a:prstGeom>
          <a:solidFill>
            <a:srgbClr val="6B3317"/>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rPr>
              <a:t>Annualized pay rate</a:t>
            </a:r>
            <a:endParaRPr kumimoji="0" lang="en-US" sz="2800" i="0" u="none" strike="noStrike" kern="1200" cap="none" spc="0" normalizeH="0" baseline="0" noProof="0" dirty="0">
              <a:ln>
                <a:noFill/>
              </a:ln>
              <a:solidFill>
                <a:prstClr val="white"/>
              </a:solidFill>
              <a:effectLst/>
              <a:uLnTx/>
              <a:uFillTx/>
              <a:ea typeface="+mn-ea"/>
              <a:cs typeface="+mn-cs"/>
            </a:endParaRPr>
          </a:p>
        </p:txBody>
      </p:sp>
    </p:spTree>
    <p:custDataLst>
      <p:tags r:id="rId1"/>
    </p:custDataLst>
    <p:extLst>
      <p:ext uri="{BB962C8B-B14F-4D97-AF65-F5344CB8AC3E}">
        <p14:creationId xmlns:p14="http://schemas.microsoft.com/office/powerpoint/2010/main" val="255823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8" grpId="0"/>
      <p:bldP spid="10"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n open computer sitting on a table&#10;&#10;Description automatically generated">
            <a:extLst>
              <a:ext uri="{FF2B5EF4-FFF2-40B4-BE49-F238E27FC236}">
                <a16:creationId xmlns:a16="http://schemas.microsoft.com/office/drawing/2014/main" id="{A680D4E7-CC10-904C-8CC7-98EA1A91A1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2" y="-1"/>
            <a:ext cx="12192000" cy="7901278"/>
          </a:xfrm>
          <a:prstGeom prst="rect">
            <a:avLst/>
          </a:prstGeom>
        </p:spPr>
      </p:pic>
      <p:pic>
        <p:nvPicPr>
          <p:cNvPr id="7" name="Picture 6">
            <a:extLst>
              <a:ext uri="{FF2B5EF4-FFF2-40B4-BE49-F238E27FC236}">
                <a16:creationId xmlns:a16="http://schemas.microsoft.com/office/drawing/2014/main" id="{C0E871B4-D6F7-4906-A79D-4B1F46FAA84A}"/>
              </a:ext>
            </a:extLst>
          </p:cNvPr>
          <p:cNvPicPr>
            <a:picLocks noChangeAspect="1"/>
          </p:cNvPicPr>
          <p:nvPr/>
        </p:nvPicPr>
        <p:blipFill rotWithShape="1">
          <a:blip r:embed="rId5"/>
          <a:srcRect l="12370" r="12370"/>
          <a:stretch/>
        </p:blipFill>
        <p:spPr>
          <a:xfrm>
            <a:off x="-1" y="0"/>
            <a:ext cx="12192001" cy="7901277"/>
          </a:xfrm>
          <a:prstGeom prst="rect">
            <a:avLst/>
          </a:prstGeom>
        </p:spPr>
      </p:pic>
      <p:sp>
        <p:nvSpPr>
          <p:cNvPr id="6" name="Title 5">
            <a:extLst>
              <a:ext uri="{FF2B5EF4-FFF2-40B4-BE49-F238E27FC236}">
                <a16:creationId xmlns:a16="http://schemas.microsoft.com/office/drawing/2014/main" id="{773C2ABA-AAC6-D64E-A8DD-45A6D3DE071C}"/>
              </a:ext>
            </a:extLst>
          </p:cNvPr>
          <p:cNvSpPr>
            <a:spLocks noGrp="1"/>
          </p:cNvSpPr>
          <p:nvPr>
            <p:ph type="title"/>
          </p:nvPr>
        </p:nvSpPr>
        <p:spPr>
          <a:xfrm>
            <a:off x="838199" y="409276"/>
            <a:ext cx="10515600" cy="618631"/>
          </a:xfrm>
          <a:prstGeom prst="rect">
            <a:avLst/>
          </a:prstGeom>
        </p:spPr>
        <p:txBody>
          <a:bodyPr wrap="square">
            <a:spAutoFit/>
          </a:bodyPr>
          <a:lstStyle/>
          <a:p>
            <a:r>
              <a:rPr lang="en-US" sz="3800" b="1" dirty="0">
                <a:solidFill>
                  <a:srgbClr val="424853"/>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Accessing your employer details</a:t>
            </a:r>
          </a:p>
        </p:txBody>
      </p:sp>
      <p:sp>
        <p:nvSpPr>
          <p:cNvPr id="2" name="Rectangle 1">
            <a:extLst>
              <a:ext uri="{FF2B5EF4-FFF2-40B4-BE49-F238E27FC236}">
                <a16:creationId xmlns:a16="http://schemas.microsoft.com/office/drawing/2014/main" id="{C36C761E-8039-4F5C-813C-02669E7874D2}"/>
              </a:ext>
            </a:extLst>
          </p:cNvPr>
          <p:cNvSpPr/>
          <p:nvPr/>
        </p:nvSpPr>
        <p:spPr>
          <a:xfrm>
            <a:off x="1995055" y="1471831"/>
            <a:ext cx="8200505" cy="466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C8651D1-BD7F-4DB5-BDB6-65C9DF5CED2F}"/>
              </a:ext>
            </a:extLst>
          </p:cNvPr>
          <p:cNvSpPr/>
          <p:nvPr/>
        </p:nvSpPr>
        <p:spPr>
          <a:xfrm>
            <a:off x="8099754" y="2532939"/>
            <a:ext cx="1125473" cy="175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creenshot of myCalSTRS.com: Your Online Services landing page with highlight around &quot;View Your Retirement Progress Reports&quot; menu item">
            <a:extLst>
              <a:ext uri="{FF2B5EF4-FFF2-40B4-BE49-F238E27FC236}">
                <a16:creationId xmlns:a16="http://schemas.microsoft.com/office/drawing/2014/main" id="{DE558AB3-BA24-47DA-B677-7D13DE39DED1}"/>
              </a:ext>
            </a:extLst>
          </p:cNvPr>
          <p:cNvPicPr>
            <a:picLocks noChangeAspect="1"/>
          </p:cNvPicPr>
          <p:nvPr/>
        </p:nvPicPr>
        <p:blipFill>
          <a:blip r:embed="rId6"/>
          <a:stretch>
            <a:fillRect/>
          </a:stretch>
        </p:blipFill>
        <p:spPr>
          <a:xfrm>
            <a:off x="2513799" y="1450906"/>
            <a:ext cx="7164402" cy="4648745"/>
          </a:xfrm>
          <a:prstGeom prst="rect">
            <a:avLst/>
          </a:prstGeom>
        </p:spPr>
      </p:pic>
      <p:sp>
        <p:nvSpPr>
          <p:cNvPr id="10" name="Rectangle: Rounded Corners 9">
            <a:extLst>
              <a:ext uri="{FF2B5EF4-FFF2-40B4-BE49-F238E27FC236}">
                <a16:creationId xmlns:a16="http://schemas.microsoft.com/office/drawing/2014/main" id="{4911A03A-D0CA-4901-A6D4-17952AE4E106}"/>
              </a:ext>
            </a:extLst>
          </p:cNvPr>
          <p:cNvSpPr/>
          <p:nvPr/>
        </p:nvSpPr>
        <p:spPr>
          <a:xfrm>
            <a:off x="2916267" y="4248817"/>
            <a:ext cx="1968250" cy="5083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6707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BF1A69-BC46-37C0-95A4-18B80452CBDC}"/>
              </a:ext>
            </a:extLst>
          </p:cNvPr>
          <p:cNvPicPr>
            <a:picLocks noChangeAspect="1"/>
          </p:cNvPicPr>
          <p:nvPr/>
        </p:nvPicPr>
        <p:blipFill rotWithShape="1">
          <a:blip r:embed="rId4"/>
          <a:srcRect l="6764" r="6764"/>
          <a:stretch/>
        </p:blipFill>
        <p:spPr>
          <a:xfrm>
            <a:off x="0" y="-2"/>
            <a:ext cx="12192000" cy="6858000"/>
          </a:xfrm>
          <a:prstGeom prst="rect">
            <a:avLst/>
          </a:prstGeom>
          <a:solidFill>
            <a:schemeClr val="bg1"/>
          </a:solidFill>
          <a:ln>
            <a:solidFill>
              <a:schemeClr val="bg1"/>
            </a:solidFill>
          </a:ln>
        </p:spPr>
      </p:pic>
      <p:sp>
        <p:nvSpPr>
          <p:cNvPr id="11" name="Rectangle 10">
            <a:extLst>
              <a:ext uri="{FF2B5EF4-FFF2-40B4-BE49-F238E27FC236}">
                <a16:creationId xmlns:a16="http://schemas.microsoft.com/office/drawing/2014/main" id="{A733E813-6D06-D5DB-E373-53655C6998E5}"/>
              </a:ext>
            </a:extLst>
          </p:cNvPr>
          <p:cNvSpPr/>
          <p:nvPr/>
        </p:nvSpPr>
        <p:spPr>
          <a:xfrm>
            <a:off x="8280297" y="5807413"/>
            <a:ext cx="1261528" cy="3307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4105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34CEF5-F9C8-3E49-87AB-948DD0C563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Screenshot of myCalSTRS.com: employer details screen. highlighted the header Employer, Highlighted the header earnings with an additional definition, highlighted the header Base-hours with a definition, and highlighted the header Earnables with an additional definition">
            <a:extLst>
              <a:ext uri="{FF2B5EF4-FFF2-40B4-BE49-F238E27FC236}">
                <a16:creationId xmlns:a16="http://schemas.microsoft.com/office/drawing/2014/main" id="{ABD7EE7F-FDEF-9E44-8917-12A1784F7A8D}"/>
              </a:ext>
            </a:extLst>
          </p:cNvPr>
          <p:cNvPicPr>
            <a:picLocks noChangeAspect="1"/>
          </p:cNvPicPr>
          <p:nvPr/>
        </p:nvPicPr>
        <p:blipFill rotWithShape="1">
          <a:blip r:embed="rId4"/>
          <a:srcRect l="6" t="2091" r="3817"/>
          <a:stretch/>
        </p:blipFill>
        <p:spPr>
          <a:xfrm>
            <a:off x="0" y="-302"/>
            <a:ext cx="11976847" cy="6858302"/>
          </a:xfrm>
          <a:prstGeom prst="rect">
            <a:avLst/>
          </a:prstGeom>
        </p:spPr>
      </p:pic>
      <p:sp>
        <p:nvSpPr>
          <p:cNvPr id="5" name="TextBox 4">
            <a:extLst>
              <a:ext uri="{FF2B5EF4-FFF2-40B4-BE49-F238E27FC236}">
                <a16:creationId xmlns:a16="http://schemas.microsoft.com/office/drawing/2014/main" id="{3BAE8746-0F9A-420B-ACE4-6630C303C6DF}"/>
              </a:ext>
            </a:extLst>
          </p:cNvPr>
          <p:cNvSpPr txBox="1"/>
          <p:nvPr/>
        </p:nvSpPr>
        <p:spPr>
          <a:xfrm>
            <a:off x="3082334" y="883021"/>
            <a:ext cx="3173506" cy="584775"/>
          </a:xfrm>
          <a:prstGeom prst="rect">
            <a:avLst/>
          </a:prstGeom>
          <a:solidFill>
            <a:schemeClr val="bg1"/>
          </a:solidFill>
          <a:ln w="57150">
            <a:solidFill>
              <a:schemeClr val="tx1"/>
            </a:solidFill>
          </a:ln>
        </p:spPr>
        <p:txBody>
          <a:bodyPr wrap="square" rtlCol="0">
            <a:spAutoFit/>
          </a:bodyPr>
          <a:lstStyle/>
          <a:p>
            <a:r>
              <a:rPr lang="en-US" sz="1600" dirty="0"/>
              <a:t>The actual earnings you were paid for the hours you worked</a:t>
            </a:r>
          </a:p>
        </p:txBody>
      </p:sp>
      <p:sp>
        <p:nvSpPr>
          <p:cNvPr id="6" name="TextBox 5">
            <a:extLst>
              <a:ext uri="{FF2B5EF4-FFF2-40B4-BE49-F238E27FC236}">
                <a16:creationId xmlns:a16="http://schemas.microsoft.com/office/drawing/2014/main" id="{858ADF22-F7D0-4121-B391-60BC5D7D9966}"/>
              </a:ext>
            </a:extLst>
          </p:cNvPr>
          <p:cNvSpPr txBox="1"/>
          <p:nvPr/>
        </p:nvSpPr>
        <p:spPr>
          <a:xfrm>
            <a:off x="4174009" y="825276"/>
            <a:ext cx="3173506" cy="1077218"/>
          </a:xfrm>
          <a:prstGeom prst="rect">
            <a:avLst/>
          </a:prstGeom>
          <a:solidFill>
            <a:schemeClr val="bg1"/>
          </a:solidFill>
          <a:ln w="57150">
            <a:solidFill>
              <a:schemeClr val="tx1"/>
            </a:solidFill>
          </a:ln>
        </p:spPr>
        <p:txBody>
          <a:bodyPr wrap="square" rtlCol="0">
            <a:spAutoFit/>
          </a:bodyPr>
          <a:lstStyle/>
          <a:p>
            <a:r>
              <a:rPr lang="en-US" sz="1600" dirty="0"/>
              <a:t>Also know as Full-time Equivalent the time you would be required to work if employed full-time in this assignment</a:t>
            </a:r>
          </a:p>
        </p:txBody>
      </p:sp>
      <p:sp>
        <p:nvSpPr>
          <p:cNvPr id="7" name="TextBox 6">
            <a:extLst>
              <a:ext uri="{FF2B5EF4-FFF2-40B4-BE49-F238E27FC236}">
                <a16:creationId xmlns:a16="http://schemas.microsoft.com/office/drawing/2014/main" id="{E96CAA31-0765-46DE-86DC-7F2499E23FC9}"/>
              </a:ext>
            </a:extLst>
          </p:cNvPr>
          <p:cNvSpPr txBox="1"/>
          <p:nvPr/>
        </p:nvSpPr>
        <p:spPr>
          <a:xfrm>
            <a:off x="6626474" y="825276"/>
            <a:ext cx="3747247" cy="1077218"/>
          </a:xfrm>
          <a:prstGeom prst="rect">
            <a:avLst/>
          </a:prstGeom>
          <a:solidFill>
            <a:schemeClr val="bg1"/>
          </a:solidFill>
          <a:ln w="57150">
            <a:solidFill>
              <a:schemeClr val="tx1"/>
            </a:solidFill>
          </a:ln>
        </p:spPr>
        <p:txBody>
          <a:bodyPr wrap="square" rtlCol="0">
            <a:spAutoFit/>
          </a:bodyPr>
          <a:lstStyle/>
          <a:p>
            <a:r>
              <a:rPr lang="en-US" sz="1600" dirty="0"/>
              <a:t>Also known as Annual compensation Earnable which is what you would have been paid if you worked full-time in this assignment</a:t>
            </a:r>
          </a:p>
        </p:txBody>
      </p:sp>
      <p:sp>
        <p:nvSpPr>
          <p:cNvPr id="4" name="Rectangle 3">
            <a:extLst>
              <a:ext uri="{FF2B5EF4-FFF2-40B4-BE49-F238E27FC236}">
                <a16:creationId xmlns:a16="http://schemas.microsoft.com/office/drawing/2014/main" id="{2E828CB8-B8F8-4B64-ACFA-77DFDB2BBB58}"/>
              </a:ext>
            </a:extLst>
          </p:cNvPr>
          <p:cNvSpPr/>
          <p:nvPr/>
        </p:nvSpPr>
        <p:spPr>
          <a:xfrm>
            <a:off x="3195764" y="376518"/>
            <a:ext cx="627530" cy="32334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8" name="Rectangle 7">
            <a:extLst>
              <a:ext uri="{FF2B5EF4-FFF2-40B4-BE49-F238E27FC236}">
                <a16:creationId xmlns:a16="http://schemas.microsoft.com/office/drawing/2014/main" id="{9B358C54-DB61-4C2E-B9B6-ED5225A243A8}"/>
              </a:ext>
            </a:extLst>
          </p:cNvPr>
          <p:cNvSpPr/>
          <p:nvPr/>
        </p:nvSpPr>
        <p:spPr>
          <a:xfrm>
            <a:off x="4354489" y="367247"/>
            <a:ext cx="791708" cy="32334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9" name="Rectangle 8">
            <a:extLst>
              <a:ext uri="{FF2B5EF4-FFF2-40B4-BE49-F238E27FC236}">
                <a16:creationId xmlns:a16="http://schemas.microsoft.com/office/drawing/2014/main" id="{23B25494-B077-4EE5-AC93-ACF0F94376A1}"/>
              </a:ext>
            </a:extLst>
          </p:cNvPr>
          <p:cNvSpPr/>
          <p:nvPr/>
        </p:nvSpPr>
        <p:spPr>
          <a:xfrm>
            <a:off x="6819564" y="367247"/>
            <a:ext cx="791708" cy="31407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0" name="Rectangle 9">
            <a:extLst>
              <a:ext uri="{FF2B5EF4-FFF2-40B4-BE49-F238E27FC236}">
                <a16:creationId xmlns:a16="http://schemas.microsoft.com/office/drawing/2014/main" id="{9DBB3173-8A8B-4F72-A0F4-6E6B6D67B836}"/>
              </a:ext>
            </a:extLst>
          </p:cNvPr>
          <p:cNvSpPr/>
          <p:nvPr/>
        </p:nvSpPr>
        <p:spPr>
          <a:xfrm>
            <a:off x="1556520" y="376518"/>
            <a:ext cx="897469" cy="46178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1" name="TextBox 10">
            <a:extLst>
              <a:ext uri="{FF2B5EF4-FFF2-40B4-BE49-F238E27FC236}">
                <a16:creationId xmlns:a16="http://schemas.microsoft.com/office/drawing/2014/main" id="{0BEF96EB-86A5-4933-9560-EA41FA4DC0E9}"/>
              </a:ext>
            </a:extLst>
          </p:cNvPr>
          <p:cNvSpPr txBox="1"/>
          <p:nvPr/>
        </p:nvSpPr>
        <p:spPr>
          <a:xfrm>
            <a:off x="1185626" y="1233080"/>
            <a:ext cx="758584" cy="261610"/>
          </a:xfrm>
          <a:prstGeom prst="rect">
            <a:avLst/>
          </a:prstGeom>
          <a:noFill/>
        </p:spPr>
        <p:txBody>
          <a:bodyPr wrap="square" rtlCol="0">
            <a:spAutoFit/>
          </a:bodyPr>
          <a:lstStyle/>
          <a:p>
            <a:r>
              <a:rPr lang="en-US" sz="1100" b="1" dirty="0"/>
              <a:t>Sparkle</a:t>
            </a:r>
          </a:p>
        </p:txBody>
      </p:sp>
      <p:sp>
        <p:nvSpPr>
          <p:cNvPr id="12" name="TextBox 11">
            <a:extLst>
              <a:ext uri="{FF2B5EF4-FFF2-40B4-BE49-F238E27FC236}">
                <a16:creationId xmlns:a16="http://schemas.microsoft.com/office/drawing/2014/main" id="{8D081C85-89C2-4B89-A27A-005C9A8A5174}"/>
              </a:ext>
            </a:extLst>
          </p:cNvPr>
          <p:cNvSpPr txBox="1"/>
          <p:nvPr/>
        </p:nvSpPr>
        <p:spPr>
          <a:xfrm>
            <a:off x="1213738" y="3542153"/>
            <a:ext cx="758584" cy="261610"/>
          </a:xfrm>
          <a:prstGeom prst="rect">
            <a:avLst/>
          </a:prstGeom>
          <a:noFill/>
        </p:spPr>
        <p:txBody>
          <a:bodyPr wrap="square" rtlCol="0">
            <a:spAutoFit/>
          </a:bodyPr>
          <a:lstStyle/>
          <a:p>
            <a:r>
              <a:rPr lang="en-US" sz="1100" b="1" dirty="0"/>
              <a:t>Rose</a:t>
            </a:r>
          </a:p>
        </p:txBody>
      </p:sp>
      <p:sp>
        <p:nvSpPr>
          <p:cNvPr id="13" name="TextBox 12">
            <a:extLst>
              <a:ext uri="{FF2B5EF4-FFF2-40B4-BE49-F238E27FC236}">
                <a16:creationId xmlns:a16="http://schemas.microsoft.com/office/drawing/2014/main" id="{6A2E8B2C-4857-4074-9B4C-D639D58959ED}"/>
              </a:ext>
            </a:extLst>
          </p:cNvPr>
          <p:cNvSpPr txBox="1"/>
          <p:nvPr/>
        </p:nvSpPr>
        <p:spPr>
          <a:xfrm>
            <a:off x="1282182" y="5345554"/>
            <a:ext cx="758584" cy="261610"/>
          </a:xfrm>
          <a:prstGeom prst="rect">
            <a:avLst/>
          </a:prstGeom>
          <a:noFill/>
        </p:spPr>
        <p:txBody>
          <a:bodyPr wrap="square" rtlCol="0">
            <a:spAutoFit/>
          </a:bodyPr>
          <a:lstStyle/>
          <a:p>
            <a:r>
              <a:rPr lang="en-US" sz="1100" b="1" dirty="0"/>
              <a:t>Sphere</a:t>
            </a:r>
          </a:p>
        </p:txBody>
      </p:sp>
    </p:spTree>
    <p:custDataLst>
      <p:tags r:id="rId1"/>
    </p:custDataLst>
    <p:extLst>
      <p:ext uri="{BB962C8B-B14F-4D97-AF65-F5344CB8AC3E}">
        <p14:creationId xmlns:p14="http://schemas.microsoft.com/office/powerpoint/2010/main" val="406566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4" grpId="0" animBg="1"/>
      <p:bldP spid="4" grpId="1" animBg="1"/>
      <p:bldP spid="8" grpId="0" animBg="1"/>
      <p:bldP spid="8" grpId="1" animBg="1"/>
      <p:bldP spid="9" grpId="0" animBg="1"/>
      <p:bldP spid="9" grpId="1" animBg="1"/>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8">
            <a:extLst>
              <a:ext uri="{FF2B5EF4-FFF2-40B4-BE49-F238E27FC236}">
                <a16:creationId xmlns:a16="http://schemas.microsoft.com/office/drawing/2014/main" id="{B12AF012-1090-1C49-A751-38B2770E31E1}"/>
              </a:ext>
            </a:extLst>
          </p:cNvPr>
          <p:cNvSpPr/>
          <p:nvPr/>
        </p:nvSpPr>
        <p:spPr>
          <a:xfrm>
            <a:off x="733139" y="2372994"/>
            <a:ext cx="257525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earnings</a:t>
            </a:r>
          </a:p>
        </p:txBody>
      </p:sp>
      <p:sp>
        <p:nvSpPr>
          <p:cNvPr id="5" name="Freeform 18">
            <a:extLst>
              <a:ext uri="{FF2B5EF4-FFF2-40B4-BE49-F238E27FC236}">
                <a16:creationId xmlns:a16="http://schemas.microsoft.com/office/drawing/2014/main" id="{2E8C95AC-DAC8-834A-AACE-E0F731A81126}"/>
              </a:ext>
            </a:extLst>
          </p:cNvPr>
          <p:cNvSpPr/>
          <p:nvPr/>
        </p:nvSpPr>
        <p:spPr>
          <a:xfrm>
            <a:off x="4998473" y="2372994"/>
            <a:ext cx="269211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annualized pay rate </a:t>
            </a:r>
          </a:p>
        </p:txBody>
      </p:sp>
      <p:sp>
        <p:nvSpPr>
          <p:cNvPr id="6" name="Freeform 18">
            <a:extLst>
              <a:ext uri="{FF2B5EF4-FFF2-40B4-BE49-F238E27FC236}">
                <a16:creationId xmlns:a16="http://schemas.microsoft.com/office/drawing/2014/main" id="{D9A9DC72-0BF7-3849-BB15-491A69D6AE80}"/>
              </a:ext>
            </a:extLst>
          </p:cNvPr>
          <p:cNvSpPr/>
          <p:nvPr/>
        </p:nvSpPr>
        <p:spPr>
          <a:xfrm>
            <a:off x="9195886" y="2372994"/>
            <a:ext cx="257525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4000" b="1" dirty="0">
                <a:solidFill>
                  <a:srgbClr val="7E3C1B"/>
                </a:solidFill>
                <a:cs typeface="Arial" panose="020B0604020202020204" pitchFamily="34" charset="0"/>
              </a:rPr>
              <a:t>service credit</a:t>
            </a:r>
          </a:p>
        </p:txBody>
      </p:sp>
      <p:sp>
        <p:nvSpPr>
          <p:cNvPr id="7" name="TextBox 6">
            <a:extLst>
              <a:ext uri="{FF2B5EF4-FFF2-40B4-BE49-F238E27FC236}">
                <a16:creationId xmlns:a16="http://schemas.microsoft.com/office/drawing/2014/main" id="{2F31A2B5-4AF8-8D42-B29B-B5C857B0AF2F}"/>
              </a:ext>
            </a:extLst>
          </p:cNvPr>
          <p:cNvSpPr txBox="1"/>
          <p:nvPr/>
        </p:nvSpPr>
        <p:spPr>
          <a:xfrm>
            <a:off x="5115337" y="4498090"/>
            <a:ext cx="252609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7E3C1B"/>
                </a:solidFill>
                <a:latin typeface="Arial" panose="020B0604020202020204" pitchFamily="34" charset="0"/>
                <a:cs typeface="Arial" panose="020B0604020202020204" pitchFamily="34" charset="0"/>
                <a:sym typeface="Wingdings"/>
              </a:rPr>
              <a:t>What you would earn if you worked a full-time load</a:t>
            </a:r>
            <a:r>
              <a:rPr kumimoji="0" lang="en-US" sz="28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sym typeface="Wingdings"/>
              </a:rPr>
              <a:t> </a:t>
            </a:r>
            <a:endParaRPr kumimoji="0" lang="en-US" sz="28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7F4AE332-16B7-4228-978F-7634F02B0799}"/>
              </a:ext>
            </a:extLst>
          </p:cNvPr>
          <p:cNvGrpSpPr/>
          <p:nvPr/>
        </p:nvGrpSpPr>
        <p:grpSpPr>
          <a:xfrm>
            <a:off x="8067364" y="2838208"/>
            <a:ext cx="693174" cy="299884"/>
            <a:chOff x="8067364" y="2833295"/>
            <a:chExt cx="693174" cy="299884"/>
          </a:xfrm>
        </p:grpSpPr>
        <p:cxnSp>
          <p:nvCxnSpPr>
            <p:cNvPr id="8" name="Straight Connector 7">
              <a:extLst>
                <a:ext uri="{FF2B5EF4-FFF2-40B4-BE49-F238E27FC236}">
                  <a16:creationId xmlns:a16="http://schemas.microsoft.com/office/drawing/2014/main" id="{0D266072-5FD3-DD45-B356-5510EB81486D}"/>
                </a:ext>
              </a:extLst>
            </p:cNvPr>
            <p:cNvCxnSpPr>
              <a:cxnSpLocks/>
            </p:cNvCxnSpPr>
            <p:nvPr/>
          </p:nvCxnSpPr>
          <p:spPr>
            <a:xfrm>
              <a:off x="8067364" y="2833295"/>
              <a:ext cx="693174" cy="0"/>
            </a:xfrm>
            <a:prstGeom prst="line">
              <a:avLst/>
            </a:prstGeom>
            <a:ln w="38100">
              <a:solidFill>
                <a:srgbClr val="7E3C1B"/>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6AAFC11-2EBA-9242-A346-F3AA206FB854}"/>
                </a:ext>
              </a:extLst>
            </p:cNvPr>
            <p:cNvCxnSpPr>
              <a:cxnSpLocks/>
            </p:cNvCxnSpPr>
            <p:nvPr/>
          </p:nvCxnSpPr>
          <p:spPr>
            <a:xfrm>
              <a:off x="8067364" y="3133179"/>
              <a:ext cx="693174" cy="0"/>
            </a:xfrm>
            <a:prstGeom prst="line">
              <a:avLst/>
            </a:prstGeom>
            <a:ln w="38100">
              <a:solidFill>
                <a:srgbClr val="7E3C1B"/>
              </a:solidFill>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a:extLst>
              <a:ext uri="{FF2B5EF4-FFF2-40B4-BE49-F238E27FC236}">
                <a16:creationId xmlns:a16="http://schemas.microsoft.com/office/drawing/2014/main" id="{D95564B5-30E0-8948-8A9F-1381825143A6}"/>
              </a:ext>
            </a:extLst>
          </p:cNvPr>
          <p:cNvCxnSpPr/>
          <p:nvPr/>
        </p:nvCxnSpPr>
        <p:spPr>
          <a:xfrm>
            <a:off x="6431280" y="3603306"/>
            <a:ext cx="0" cy="876300"/>
          </a:xfrm>
          <a:prstGeom prst="straightConnector1">
            <a:avLst/>
          </a:prstGeom>
          <a:ln w="12700">
            <a:solidFill>
              <a:srgbClr val="6B331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6749D03-F743-DC46-A070-40716F7E1CCA}"/>
              </a:ext>
            </a:extLst>
          </p:cNvPr>
          <p:cNvSpPr txBox="1"/>
          <p:nvPr/>
        </p:nvSpPr>
        <p:spPr>
          <a:xfrm>
            <a:off x="722885" y="4498090"/>
            <a:ext cx="252609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7E3C1B"/>
                </a:solidFill>
                <a:latin typeface="Arial" panose="020B0604020202020204" pitchFamily="34" charset="0"/>
                <a:cs typeface="Arial" panose="020B0604020202020204" pitchFamily="34" charset="0"/>
                <a:sym typeface="Wingdings"/>
              </a:rPr>
              <a:t>What you were actually paid</a:t>
            </a:r>
            <a:endParaRPr kumimoji="0" lang="en-US" sz="2800" b="0"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B5097563-5A34-E748-B947-CB022CE9AD13}"/>
              </a:ext>
            </a:extLst>
          </p:cNvPr>
          <p:cNvCxnSpPr/>
          <p:nvPr/>
        </p:nvCxnSpPr>
        <p:spPr>
          <a:xfrm>
            <a:off x="1985930" y="3603306"/>
            <a:ext cx="0" cy="876300"/>
          </a:xfrm>
          <a:prstGeom prst="straightConnector1">
            <a:avLst/>
          </a:prstGeom>
          <a:ln w="12700">
            <a:solidFill>
              <a:srgbClr val="6B331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95454D1-1691-4835-8A26-FB3B901820F8}"/>
              </a:ext>
            </a:extLst>
          </p:cNvPr>
          <p:cNvSpPr>
            <a:spLocks noGrp="1"/>
          </p:cNvSpPr>
          <p:nvPr>
            <p:ph type="body" sz="quarter" idx="13"/>
          </p:nvPr>
        </p:nvSpPr>
        <p:spPr/>
        <p:txBody>
          <a:bodyPr/>
          <a:lstStyle/>
          <a:p>
            <a:r>
              <a:rPr lang="en-US" dirty="0"/>
              <a:t>Determining service credit</a:t>
            </a:r>
          </a:p>
        </p:txBody>
      </p:sp>
      <p:sp>
        <p:nvSpPr>
          <p:cNvPr id="14" name="Division 34">
            <a:extLst>
              <a:ext uri="{FF2B5EF4-FFF2-40B4-BE49-F238E27FC236}">
                <a16:creationId xmlns:a16="http://schemas.microsoft.com/office/drawing/2014/main" id="{459F05AE-F22A-4799-B5BA-4D6E5A8CD0C5}"/>
              </a:ext>
            </a:extLst>
          </p:cNvPr>
          <p:cNvSpPr/>
          <p:nvPr/>
        </p:nvSpPr>
        <p:spPr>
          <a:xfrm>
            <a:off x="3877325" y="2645250"/>
            <a:ext cx="685800" cy="685800"/>
          </a:xfrm>
          <a:prstGeom prst="mathDivide">
            <a:avLst>
              <a:gd name="adj1" fmla="val 23520"/>
              <a:gd name="adj2" fmla="val 2930"/>
              <a:gd name="adj3" fmla="val 11760"/>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ustDataLst>
      <p:tags r:id="rId1"/>
    </p:custDataLst>
    <p:extLst>
      <p:ext uri="{BB962C8B-B14F-4D97-AF65-F5344CB8AC3E}">
        <p14:creationId xmlns:p14="http://schemas.microsoft.com/office/powerpoint/2010/main" val="827476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F7345B-353A-47BF-81B9-D342D5836D4E}"/>
              </a:ext>
            </a:extLst>
          </p:cNvPr>
          <p:cNvSpPr>
            <a:spLocks noGrp="1"/>
          </p:cNvSpPr>
          <p:nvPr>
            <p:ph type="body" sz="quarter" idx="13"/>
          </p:nvPr>
        </p:nvSpPr>
        <p:spPr/>
        <p:txBody>
          <a:bodyPr/>
          <a:lstStyle/>
          <a:p>
            <a:r>
              <a:rPr lang="en-US" dirty="0"/>
              <a:t>Daisy’s service credit – Assignment A </a:t>
            </a:r>
          </a:p>
        </p:txBody>
      </p:sp>
      <p:sp>
        <p:nvSpPr>
          <p:cNvPr id="9" name="Straight Connector 8">
            <a:extLst>
              <a:ext uri="{FF2B5EF4-FFF2-40B4-BE49-F238E27FC236}">
                <a16:creationId xmlns:a16="http://schemas.microsoft.com/office/drawing/2014/main" id="{3A3D3D75-C004-4874-8A29-1294FC786728}"/>
              </a:ext>
            </a:extLst>
          </p:cNvPr>
          <p:cNvSpPr/>
          <p:nvPr/>
        </p:nvSpPr>
        <p:spPr>
          <a:xfrm>
            <a:off x="1407695" y="2855977"/>
            <a:ext cx="2021026" cy="0"/>
          </a:xfrm>
          <a:prstGeom prst="line">
            <a:avLst/>
          </a:prstGeom>
          <a:ln>
            <a:solidFill>
              <a:schemeClr val="tx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Oval 10" descr="Circle with left arrow outline">
            <a:extLst>
              <a:ext uri="{FF2B5EF4-FFF2-40B4-BE49-F238E27FC236}">
                <a16:creationId xmlns:a16="http://schemas.microsoft.com/office/drawing/2014/main" id="{D97546B2-A24D-438A-A1F3-00CC4B133953}"/>
              </a:ext>
            </a:extLst>
          </p:cNvPr>
          <p:cNvSpPr/>
          <p:nvPr/>
        </p:nvSpPr>
        <p:spPr>
          <a:xfrm>
            <a:off x="3428721" y="2412866"/>
            <a:ext cx="886220" cy="88622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4D3AD9F4-03AC-4A4A-BC23-9F8957D11A5A}"/>
              </a:ext>
            </a:extLst>
          </p:cNvPr>
          <p:cNvSpPr/>
          <p:nvPr/>
        </p:nvSpPr>
        <p:spPr>
          <a:xfrm>
            <a:off x="4462645" y="2265163"/>
            <a:ext cx="4319074"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dirty="0">
                <a:solidFill>
                  <a:schemeClr val="bg1"/>
                </a:solidFill>
              </a:rPr>
              <a:t>Sparkle Community College</a:t>
            </a:r>
            <a:r>
              <a:rPr lang="en-US" sz="2400" kern="1200" dirty="0">
                <a:solidFill>
                  <a:schemeClr val="bg1"/>
                </a:solidFill>
              </a:rPr>
              <a:t> –  Assignment A</a:t>
            </a:r>
          </a:p>
        </p:txBody>
      </p:sp>
      <p:sp>
        <p:nvSpPr>
          <p:cNvPr id="27" name="Freeform: Shape 26">
            <a:extLst>
              <a:ext uri="{FF2B5EF4-FFF2-40B4-BE49-F238E27FC236}">
                <a16:creationId xmlns:a16="http://schemas.microsoft.com/office/drawing/2014/main" id="{14FEAED8-EE2E-4326-BBFC-EF851865461B}"/>
              </a:ext>
            </a:extLst>
          </p:cNvPr>
          <p:cNvSpPr/>
          <p:nvPr/>
        </p:nvSpPr>
        <p:spPr>
          <a:xfrm>
            <a:off x="4912879" y="3195850"/>
            <a:ext cx="4319074"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Pay rate: $55/hour</a:t>
            </a:r>
          </a:p>
        </p:txBody>
      </p:sp>
      <p:sp>
        <p:nvSpPr>
          <p:cNvPr id="28" name="Freeform: Shape 27">
            <a:extLst>
              <a:ext uri="{FF2B5EF4-FFF2-40B4-BE49-F238E27FC236}">
                <a16:creationId xmlns:a16="http://schemas.microsoft.com/office/drawing/2014/main" id="{15960A74-7772-4D0F-A0A2-689043B31C6D}"/>
              </a:ext>
            </a:extLst>
          </p:cNvPr>
          <p:cNvSpPr/>
          <p:nvPr/>
        </p:nvSpPr>
        <p:spPr>
          <a:xfrm>
            <a:off x="4912879" y="3952050"/>
            <a:ext cx="4319074"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Daisy works </a:t>
            </a:r>
            <a:r>
              <a:rPr lang="en-US" sz="2400" dirty="0">
                <a:solidFill>
                  <a:schemeClr val="bg1"/>
                </a:solidFill>
              </a:rPr>
              <a:t>525</a:t>
            </a:r>
            <a:r>
              <a:rPr lang="en-US" sz="2400" kern="1200" dirty="0">
                <a:solidFill>
                  <a:schemeClr val="bg1"/>
                </a:solidFill>
              </a:rPr>
              <a:t> hours</a:t>
            </a:r>
          </a:p>
        </p:txBody>
      </p:sp>
      <p:sp>
        <p:nvSpPr>
          <p:cNvPr id="29" name="Freeform: Shape 28">
            <a:extLst>
              <a:ext uri="{FF2B5EF4-FFF2-40B4-BE49-F238E27FC236}">
                <a16:creationId xmlns:a16="http://schemas.microsoft.com/office/drawing/2014/main" id="{0E73E746-890F-4328-825D-36A9555B07A4}"/>
              </a:ext>
            </a:extLst>
          </p:cNvPr>
          <p:cNvSpPr/>
          <p:nvPr/>
        </p:nvSpPr>
        <p:spPr>
          <a:xfrm>
            <a:off x="4912879" y="4708250"/>
            <a:ext cx="5927574"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dirty="0">
                <a:solidFill>
                  <a:schemeClr val="bg1"/>
                </a:solidFill>
              </a:rPr>
              <a:t>F</a:t>
            </a:r>
            <a:r>
              <a:rPr lang="en-US" sz="2400" kern="1200" dirty="0">
                <a:solidFill>
                  <a:schemeClr val="bg1"/>
                </a:solidFill>
              </a:rPr>
              <a:t>ull-time </a:t>
            </a:r>
            <a:r>
              <a:rPr lang="en-US" sz="2400" dirty="0">
                <a:solidFill>
                  <a:schemeClr val="bg1"/>
                </a:solidFill>
              </a:rPr>
              <a:t>e</a:t>
            </a:r>
            <a:r>
              <a:rPr lang="en-US" sz="2400" kern="1200" dirty="0">
                <a:solidFill>
                  <a:schemeClr val="bg1"/>
                </a:solidFill>
              </a:rPr>
              <a:t>quivalent is 875 hours</a:t>
            </a:r>
          </a:p>
        </p:txBody>
      </p:sp>
      <p:sp>
        <p:nvSpPr>
          <p:cNvPr id="31" name="Oval 30" descr="Circle with left arrow outline">
            <a:extLst>
              <a:ext uri="{FF2B5EF4-FFF2-40B4-BE49-F238E27FC236}">
                <a16:creationId xmlns:a16="http://schemas.microsoft.com/office/drawing/2014/main" id="{D6249C36-D24A-49ED-B786-A1A058665320}"/>
              </a:ext>
            </a:extLst>
          </p:cNvPr>
          <p:cNvSpPr/>
          <p:nvPr/>
        </p:nvSpPr>
        <p:spPr>
          <a:xfrm>
            <a:off x="4216535" y="3490814"/>
            <a:ext cx="548640" cy="54864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2" name="Oval 31" descr="Circle with left arrow outline">
            <a:extLst>
              <a:ext uri="{FF2B5EF4-FFF2-40B4-BE49-F238E27FC236}">
                <a16:creationId xmlns:a16="http://schemas.microsoft.com/office/drawing/2014/main" id="{294D6533-5568-405C-BF52-645AF92E8425}"/>
              </a:ext>
            </a:extLst>
          </p:cNvPr>
          <p:cNvSpPr/>
          <p:nvPr/>
        </p:nvSpPr>
        <p:spPr>
          <a:xfrm>
            <a:off x="4200488" y="4232766"/>
            <a:ext cx="548640" cy="54864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3" name="Oval 32" descr="Circle with left arrow outline">
            <a:extLst>
              <a:ext uri="{FF2B5EF4-FFF2-40B4-BE49-F238E27FC236}">
                <a16:creationId xmlns:a16="http://schemas.microsoft.com/office/drawing/2014/main" id="{C9D430A4-AD51-42A7-8EB7-2D74A0B3C838}"/>
              </a:ext>
            </a:extLst>
          </p:cNvPr>
          <p:cNvSpPr/>
          <p:nvPr/>
        </p:nvSpPr>
        <p:spPr>
          <a:xfrm>
            <a:off x="4220536" y="5010809"/>
            <a:ext cx="548640" cy="54864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3" name="Oval 12">
            <a:extLst>
              <a:ext uri="{FF2B5EF4-FFF2-40B4-BE49-F238E27FC236}">
                <a16:creationId xmlns:a16="http://schemas.microsoft.com/office/drawing/2014/main" id="{1B9E2609-12C3-2F4D-83B3-6502FEBD3069}"/>
              </a:ext>
            </a:extLst>
          </p:cNvPr>
          <p:cNvSpPr/>
          <p:nvPr/>
        </p:nvSpPr>
        <p:spPr>
          <a:xfrm>
            <a:off x="690691" y="2112550"/>
            <a:ext cx="1822344" cy="1827990"/>
          </a:xfrm>
          <a:prstGeom prst="ellipse">
            <a:avLst/>
          </a:prstGeom>
          <a:blipFill dpi="0" rotWithShape="1">
            <a:blip r:embed="rId6"/>
            <a:srcRect/>
            <a:stretch>
              <a:fillRect l="-35377" r="-14623"/>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a:p>
        </p:txBody>
      </p:sp>
      <p:sp>
        <p:nvSpPr>
          <p:cNvPr id="14" name="Rectangle 13">
            <a:extLst>
              <a:ext uri="{FF2B5EF4-FFF2-40B4-BE49-F238E27FC236}">
                <a16:creationId xmlns:a16="http://schemas.microsoft.com/office/drawing/2014/main" id="{B4B63961-B238-4918-9D02-2931C3C95356}"/>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1</a:t>
            </a:r>
          </a:p>
        </p:txBody>
      </p:sp>
    </p:spTree>
    <p:custDataLst>
      <p:tags r:id="rId1"/>
    </p:custDataLst>
    <p:extLst>
      <p:ext uri="{BB962C8B-B14F-4D97-AF65-F5344CB8AC3E}">
        <p14:creationId xmlns:p14="http://schemas.microsoft.com/office/powerpoint/2010/main" val="3015419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33F8327-9E76-4979-A76F-BC129A75AFB0}"/>
              </a:ext>
            </a:extLst>
          </p:cNvPr>
          <p:cNvSpPr>
            <a:spLocks noGrp="1"/>
          </p:cNvSpPr>
          <p:nvPr>
            <p:ph type="body" sz="quarter" idx="13"/>
          </p:nvPr>
        </p:nvSpPr>
        <p:spPr/>
        <p:txBody>
          <a:bodyPr/>
          <a:lstStyle/>
          <a:p>
            <a:r>
              <a:rPr lang="en-US" dirty="0"/>
              <a:t>Daisy’s service credit – Assignment A</a:t>
            </a:r>
          </a:p>
        </p:txBody>
      </p:sp>
      <p:sp>
        <p:nvSpPr>
          <p:cNvPr id="22" name="Rectangle: Rounded Corners 33">
            <a:extLst>
              <a:ext uri="{FF2B5EF4-FFF2-40B4-BE49-F238E27FC236}">
                <a16:creationId xmlns:a16="http://schemas.microsoft.com/office/drawing/2014/main" id="{E0BE98E1-0E47-441C-8A62-14059A228083}"/>
              </a:ext>
            </a:extLst>
          </p:cNvPr>
          <p:cNvSpPr/>
          <p:nvPr/>
        </p:nvSpPr>
        <p:spPr>
          <a:xfrm>
            <a:off x="0" y="5638447"/>
            <a:ext cx="12192000" cy="615914"/>
          </a:xfrm>
          <a:prstGeom prst="rect">
            <a:avLst/>
          </a:prstGeom>
          <a:solidFill>
            <a:srgbClr val="7E3C1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Step 1: Determine Daisy’s earnings.</a:t>
            </a:r>
          </a:p>
        </p:txBody>
      </p:sp>
      <p:sp>
        <p:nvSpPr>
          <p:cNvPr id="26" name="Freeform 18">
            <a:extLst>
              <a:ext uri="{FF2B5EF4-FFF2-40B4-BE49-F238E27FC236}">
                <a16:creationId xmlns:a16="http://schemas.microsoft.com/office/drawing/2014/main" id="{9230D810-6D9A-4A71-B856-0A13343035C8}"/>
              </a:ext>
            </a:extLst>
          </p:cNvPr>
          <p:cNvSpPr/>
          <p:nvPr/>
        </p:nvSpPr>
        <p:spPr>
          <a:xfrm>
            <a:off x="4011881" y="2372994"/>
            <a:ext cx="37641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actual hours worked</a:t>
            </a:r>
          </a:p>
        </p:txBody>
      </p:sp>
      <p:sp>
        <p:nvSpPr>
          <p:cNvPr id="27" name="Freeform 18">
            <a:extLst>
              <a:ext uri="{FF2B5EF4-FFF2-40B4-BE49-F238E27FC236}">
                <a16:creationId xmlns:a16="http://schemas.microsoft.com/office/drawing/2014/main" id="{43852676-A0BB-4396-A845-6AF5CF328371}"/>
              </a:ext>
            </a:extLst>
          </p:cNvPr>
          <p:cNvSpPr/>
          <p:nvPr/>
        </p:nvSpPr>
        <p:spPr>
          <a:xfrm>
            <a:off x="244629" y="2372994"/>
            <a:ext cx="307493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assignment hourly rate</a:t>
            </a:r>
          </a:p>
        </p:txBody>
      </p:sp>
      <p:sp>
        <p:nvSpPr>
          <p:cNvPr id="29" name="Freeform 18">
            <a:extLst>
              <a:ext uri="{FF2B5EF4-FFF2-40B4-BE49-F238E27FC236}">
                <a16:creationId xmlns:a16="http://schemas.microsoft.com/office/drawing/2014/main" id="{030F8113-8801-47E3-817C-ED3CCD6656E5}"/>
              </a:ext>
            </a:extLst>
          </p:cNvPr>
          <p:cNvSpPr/>
          <p:nvPr/>
        </p:nvSpPr>
        <p:spPr>
          <a:xfrm>
            <a:off x="8475671" y="2372994"/>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Daisy’s earnings</a:t>
            </a:r>
          </a:p>
        </p:txBody>
      </p:sp>
      <p:sp>
        <p:nvSpPr>
          <p:cNvPr id="33" name="Freeform 18">
            <a:extLst>
              <a:ext uri="{FF2B5EF4-FFF2-40B4-BE49-F238E27FC236}">
                <a16:creationId xmlns:a16="http://schemas.microsoft.com/office/drawing/2014/main" id="{B51C1C75-7ADE-4DFC-ABE8-D19ABFBCCF37}"/>
              </a:ext>
            </a:extLst>
          </p:cNvPr>
          <p:cNvSpPr/>
          <p:nvPr/>
        </p:nvSpPr>
        <p:spPr>
          <a:xfrm>
            <a:off x="4015140" y="3817091"/>
            <a:ext cx="37641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525</a:t>
            </a:r>
          </a:p>
        </p:txBody>
      </p:sp>
      <p:sp>
        <p:nvSpPr>
          <p:cNvPr id="34" name="Freeform 18">
            <a:extLst>
              <a:ext uri="{FF2B5EF4-FFF2-40B4-BE49-F238E27FC236}">
                <a16:creationId xmlns:a16="http://schemas.microsoft.com/office/drawing/2014/main" id="{E6AC5231-4645-4465-9A0D-7840FCF1B8F9}"/>
              </a:ext>
            </a:extLst>
          </p:cNvPr>
          <p:cNvSpPr/>
          <p:nvPr/>
        </p:nvSpPr>
        <p:spPr>
          <a:xfrm>
            <a:off x="247888" y="3817091"/>
            <a:ext cx="307493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$55</a:t>
            </a:r>
          </a:p>
        </p:txBody>
      </p:sp>
      <p:sp>
        <p:nvSpPr>
          <p:cNvPr id="35" name="Division 34">
            <a:extLst>
              <a:ext uri="{FF2B5EF4-FFF2-40B4-BE49-F238E27FC236}">
                <a16:creationId xmlns:a16="http://schemas.microsoft.com/office/drawing/2014/main" id="{7DA23FAE-4EC7-4872-A2EC-AF5C82D6082E}"/>
              </a:ext>
            </a:extLst>
          </p:cNvPr>
          <p:cNvSpPr/>
          <p:nvPr/>
        </p:nvSpPr>
        <p:spPr>
          <a:xfrm>
            <a:off x="3326081" y="4089347"/>
            <a:ext cx="685800" cy="685800"/>
          </a:xfrm>
          <a:prstGeom prst="mathMultiply">
            <a:avLst/>
          </a:prstGeom>
          <a:solidFill>
            <a:srgbClr val="7E3C1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6" name="Freeform 18">
            <a:extLst>
              <a:ext uri="{FF2B5EF4-FFF2-40B4-BE49-F238E27FC236}">
                <a16:creationId xmlns:a16="http://schemas.microsoft.com/office/drawing/2014/main" id="{ECD8FE31-77B2-4BBD-9CDA-43B5CECC6A0F}"/>
              </a:ext>
            </a:extLst>
          </p:cNvPr>
          <p:cNvSpPr/>
          <p:nvPr/>
        </p:nvSpPr>
        <p:spPr>
          <a:xfrm>
            <a:off x="8478930" y="3817091"/>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$28,875</a:t>
            </a:r>
          </a:p>
        </p:txBody>
      </p:sp>
      <p:sp>
        <p:nvSpPr>
          <p:cNvPr id="38" name="Division 34">
            <a:extLst>
              <a:ext uri="{FF2B5EF4-FFF2-40B4-BE49-F238E27FC236}">
                <a16:creationId xmlns:a16="http://schemas.microsoft.com/office/drawing/2014/main" id="{497FD1BB-CE3C-482A-B95E-B70B5AB96739}"/>
              </a:ext>
            </a:extLst>
          </p:cNvPr>
          <p:cNvSpPr/>
          <p:nvPr/>
        </p:nvSpPr>
        <p:spPr>
          <a:xfrm>
            <a:off x="7775554" y="4089347"/>
            <a:ext cx="685800" cy="685800"/>
          </a:xfrm>
          <a:prstGeom prst="mathEqual">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Oval 12">
            <a:extLst>
              <a:ext uri="{FF2B5EF4-FFF2-40B4-BE49-F238E27FC236}">
                <a16:creationId xmlns:a16="http://schemas.microsoft.com/office/drawing/2014/main" id="{7C582B11-888D-48E6-9873-CDB0196759CB}"/>
              </a:ext>
            </a:extLst>
          </p:cNvPr>
          <p:cNvSpPr/>
          <p:nvPr/>
        </p:nvSpPr>
        <p:spPr>
          <a:xfrm>
            <a:off x="10684933" y="418583"/>
            <a:ext cx="1032934" cy="1107937"/>
          </a:xfrm>
          <a:prstGeom prst="ellipse">
            <a:avLst/>
          </a:prstGeom>
          <a:blipFill dpi="0" rotWithShape="1">
            <a:blip r:embed="rId4"/>
            <a:srcRect/>
            <a:stretch>
              <a:fillRect l="-35377" r="-14623"/>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a:p>
        </p:txBody>
      </p:sp>
      <p:sp>
        <p:nvSpPr>
          <p:cNvPr id="16" name="Rectangle 15">
            <a:extLst>
              <a:ext uri="{FF2B5EF4-FFF2-40B4-BE49-F238E27FC236}">
                <a16:creationId xmlns:a16="http://schemas.microsoft.com/office/drawing/2014/main" id="{33FAA40B-DDC3-445E-B734-3FD04CE8C778}"/>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1</a:t>
            </a:r>
          </a:p>
        </p:txBody>
      </p:sp>
    </p:spTree>
    <p:custDataLst>
      <p:tags r:id="rId1"/>
    </p:custDataLst>
    <p:extLst>
      <p:ext uri="{BB962C8B-B14F-4D97-AF65-F5344CB8AC3E}">
        <p14:creationId xmlns:p14="http://schemas.microsoft.com/office/powerpoint/2010/main" val="3201986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3C80B7-1E95-4CE5-9A08-9EA9F2D3AFB4}"/>
              </a:ext>
            </a:extLst>
          </p:cNvPr>
          <p:cNvSpPr>
            <a:spLocks noGrp="1"/>
          </p:cNvSpPr>
          <p:nvPr>
            <p:ph type="body" sz="quarter" idx="13"/>
          </p:nvPr>
        </p:nvSpPr>
        <p:spPr/>
        <p:txBody>
          <a:bodyPr/>
          <a:lstStyle/>
          <a:p>
            <a:r>
              <a:rPr lang="en-US" dirty="0"/>
              <a:t>Daisy’s service credit – Assignment A</a:t>
            </a:r>
          </a:p>
        </p:txBody>
      </p:sp>
      <p:sp>
        <p:nvSpPr>
          <p:cNvPr id="34" name="Rectangle: Rounded Corners 33">
            <a:extLst>
              <a:ext uri="{FF2B5EF4-FFF2-40B4-BE49-F238E27FC236}">
                <a16:creationId xmlns:a16="http://schemas.microsoft.com/office/drawing/2014/main" id="{1CDB2E74-2A05-468D-81A4-B4EBDA2F9D0A}"/>
              </a:ext>
            </a:extLst>
          </p:cNvPr>
          <p:cNvSpPr/>
          <p:nvPr/>
        </p:nvSpPr>
        <p:spPr>
          <a:xfrm>
            <a:off x="0" y="5638447"/>
            <a:ext cx="12192000" cy="615914"/>
          </a:xfrm>
          <a:prstGeom prst="rect">
            <a:avLst/>
          </a:prstGeom>
          <a:solidFill>
            <a:srgbClr val="7E3C1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Step 2: Determine the annualized pay rate.</a:t>
            </a:r>
          </a:p>
        </p:txBody>
      </p:sp>
      <p:sp>
        <p:nvSpPr>
          <p:cNvPr id="38" name="Freeform 18">
            <a:extLst>
              <a:ext uri="{FF2B5EF4-FFF2-40B4-BE49-F238E27FC236}">
                <a16:creationId xmlns:a16="http://schemas.microsoft.com/office/drawing/2014/main" id="{C60E3EA7-B4BD-4E05-B556-1748419B0009}"/>
              </a:ext>
            </a:extLst>
          </p:cNvPr>
          <p:cNvSpPr/>
          <p:nvPr/>
        </p:nvSpPr>
        <p:spPr>
          <a:xfrm>
            <a:off x="4011881" y="2372994"/>
            <a:ext cx="37641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full-time equivalent hours</a:t>
            </a:r>
          </a:p>
        </p:txBody>
      </p:sp>
      <p:sp>
        <p:nvSpPr>
          <p:cNvPr id="39" name="Freeform 18">
            <a:extLst>
              <a:ext uri="{FF2B5EF4-FFF2-40B4-BE49-F238E27FC236}">
                <a16:creationId xmlns:a16="http://schemas.microsoft.com/office/drawing/2014/main" id="{AD45D1EF-2907-4FB1-B2B1-0F45DE44A579}"/>
              </a:ext>
            </a:extLst>
          </p:cNvPr>
          <p:cNvSpPr/>
          <p:nvPr/>
        </p:nvSpPr>
        <p:spPr>
          <a:xfrm>
            <a:off x="244629" y="2372994"/>
            <a:ext cx="307493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assignment hourly rate</a:t>
            </a:r>
          </a:p>
        </p:txBody>
      </p:sp>
      <p:sp>
        <p:nvSpPr>
          <p:cNvPr id="40" name="Freeform 18">
            <a:extLst>
              <a:ext uri="{FF2B5EF4-FFF2-40B4-BE49-F238E27FC236}">
                <a16:creationId xmlns:a16="http://schemas.microsoft.com/office/drawing/2014/main" id="{B7C5EDE3-EF71-4DF3-B374-530AC84A8A5D}"/>
              </a:ext>
            </a:extLst>
          </p:cNvPr>
          <p:cNvSpPr/>
          <p:nvPr/>
        </p:nvSpPr>
        <p:spPr>
          <a:xfrm>
            <a:off x="8475671" y="2372994"/>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annualized pay rate</a:t>
            </a:r>
          </a:p>
        </p:txBody>
      </p:sp>
      <p:sp>
        <p:nvSpPr>
          <p:cNvPr id="44" name="Freeform 18">
            <a:extLst>
              <a:ext uri="{FF2B5EF4-FFF2-40B4-BE49-F238E27FC236}">
                <a16:creationId xmlns:a16="http://schemas.microsoft.com/office/drawing/2014/main" id="{E0B74397-BAED-4EEF-9B5E-F6DACBA9F1DD}"/>
              </a:ext>
            </a:extLst>
          </p:cNvPr>
          <p:cNvSpPr/>
          <p:nvPr/>
        </p:nvSpPr>
        <p:spPr>
          <a:xfrm>
            <a:off x="4015140" y="3817091"/>
            <a:ext cx="37641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875</a:t>
            </a:r>
          </a:p>
        </p:txBody>
      </p:sp>
      <p:sp>
        <p:nvSpPr>
          <p:cNvPr id="45" name="Freeform 18">
            <a:extLst>
              <a:ext uri="{FF2B5EF4-FFF2-40B4-BE49-F238E27FC236}">
                <a16:creationId xmlns:a16="http://schemas.microsoft.com/office/drawing/2014/main" id="{7315AE86-8447-4C96-8290-C2802CE45C0F}"/>
              </a:ext>
            </a:extLst>
          </p:cNvPr>
          <p:cNvSpPr/>
          <p:nvPr/>
        </p:nvSpPr>
        <p:spPr>
          <a:xfrm>
            <a:off x="247888" y="3817091"/>
            <a:ext cx="307493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$55</a:t>
            </a:r>
          </a:p>
        </p:txBody>
      </p:sp>
      <p:sp>
        <p:nvSpPr>
          <p:cNvPr id="46" name="Division 34">
            <a:extLst>
              <a:ext uri="{FF2B5EF4-FFF2-40B4-BE49-F238E27FC236}">
                <a16:creationId xmlns:a16="http://schemas.microsoft.com/office/drawing/2014/main" id="{142C6319-E35B-4C41-AFE6-2EF6B75D021F}"/>
              </a:ext>
            </a:extLst>
          </p:cNvPr>
          <p:cNvSpPr/>
          <p:nvPr/>
        </p:nvSpPr>
        <p:spPr>
          <a:xfrm>
            <a:off x="3326081" y="4089347"/>
            <a:ext cx="685800" cy="685800"/>
          </a:xfrm>
          <a:prstGeom prst="mathMultiply">
            <a:avLst/>
          </a:prstGeom>
          <a:solidFill>
            <a:srgbClr val="7E3C1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7" name="Freeform 18">
            <a:extLst>
              <a:ext uri="{FF2B5EF4-FFF2-40B4-BE49-F238E27FC236}">
                <a16:creationId xmlns:a16="http://schemas.microsoft.com/office/drawing/2014/main" id="{49BCB900-4770-44FC-9B5F-D24258D5F478}"/>
              </a:ext>
            </a:extLst>
          </p:cNvPr>
          <p:cNvSpPr/>
          <p:nvPr/>
        </p:nvSpPr>
        <p:spPr>
          <a:xfrm>
            <a:off x="8478930" y="3817091"/>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$48,125</a:t>
            </a:r>
          </a:p>
        </p:txBody>
      </p:sp>
      <p:sp>
        <p:nvSpPr>
          <p:cNvPr id="50" name="Division 34">
            <a:extLst>
              <a:ext uri="{FF2B5EF4-FFF2-40B4-BE49-F238E27FC236}">
                <a16:creationId xmlns:a16="http://schemas.microsoft.com/office/drawing/2014/main" id="{A0944216-387E-46FF-9B34-412806832663}"/>
              </a:ext>
            </a:extLst>
          </p:cNvPr>
          <p:cNvSpPr/>
          <p:nvPr/>
        </p:nvSpPr>
        <p:spPr>
          <a:xfrm>
            <a:off x="7775554" y="4089347"/>
            <a:ext cx="685800" cy="685800"/>
          </a:xfrm>
          <a:prstGeom prst="mathEqual">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Oval 12">
            <a:extLst>
              <a:ext uri="{FF2B5EF4-FFF2-40B4-BE49-F238E27FC236}">
                <a16:creationId xmlns:a16="http://schemas.microsoft.com/office/drawing/2014/main" id="{5C687835-D2A4-456B-AFAE-920BC3F1EC15}"/>
              </a:ext>
            </a:extLst>
          </p:cNvPr>
          <p:cNvSpPr/>
          <p:nvPr/>
        </p:nvSpPr>
        <p:spPr>
          <a:xfrm>
            <a:off x="10684933" y="418583"/>
            <a:ext cx="1032934" cy="1107937"/>
          </a:xfrm>
          <a:prstGeom prst="ellipse">
            <a:avLst/>
          </a:prstGeom>
          <a:blipFill dpi="0" rotWithShape="1">
            <a:blip r:embed="rId4"/>
            <a:srcRect/>
            <a:stretch>
              <a:fillRect l="-35377" r="-14623"/>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a:p>
        </p:txBody>
      </p:sp>
      <p:sp>
        <p:nvSpPr>
          <p:cNvPr id="15" name="Rectangle 14">
            <a:extLst>
              <a:ext uri="{FF2B5EF4-FFF2-40B4-BE49-F238E27FC236}">
                <a16:creationId xmlns:a16="http://schemas.microsoft.com/office/drawing/2014/main" id="{C1E64329-F531-4575-AC6C-190D516C147A}"/>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1</a:t>
            </a:r>
          </a:p>
        </p:txBody>
      </p:sp>
    </p:spTree>
    <p:custDataLst>
      <p:tags r:id="rId1"/>
    </p:custDataLst>
    <p:extLst>
      <p:ext uri="{BB962C8B-B14F-4D97-AF65-F5344CB8AC3E}">
        <p14:creationId xmlns:p14="http://schemas.microsoft.com/office/powerpoint/2010/main" val="681336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18288D37-020F-4F2F-AEF1-DBD73E78BF15}"/>
              </a:ext>
            </a:extLst>
          </p:cNvPr>
          <p:cNvSpPr>
            <a:spLocks noGrp="1"/>
          </p:cNvSpPr>
          <p:nvPr>
            <p:ph type="body" sz="quarter" idx="13"/>
          </p:nvPr>
        </p:nvSpPr>
        <p:spPr/>
        <p:txBody>
          <a:bodyPr/>
          <a:lstStyle/>
          <a:p>
            <a:r>
              <a:rPr lang="en-US" dirty="0"/>
              <a:t>Daisy’s service credit – Assignment A</a:t>
            </a:r>
          </a:p>
        </p:txBody>
      </p:sp>
      <p:sp>
        <p:nvSpPr>
          <p:cNvPr id="34" name="Rectangle: Rounded Corners 33">
            <a:extLst>
              <a:ext uri="{FF2B5EF4-FFF2-40B4-BE49-F238E27FC236}">
                <a16:creationId xmlns:a16="http://schemas.microsoft.com/office/drawing/2014/main" id="{3213EB00-A48C-4D09-87C0-B5EE0B88FB73}"/>
              </a:ext>
            </a:extLst>
          </p:cNvPr>
          <p:cNvSpPr/>
          <p:nvPr/>
        </p:nvSpPr>
        <p:spPr>
          <a:xfrm>
            <a:off x="0" y="5638447"/>
            <a:ext cx="12192000" cy="615914"/>
          </a:xfrm>
          <a:prstGeom prst="rect">
            <a:avLst/>
          </a:prstGeom>
          <a:solidFill>
            <a:srgbClr val="7E3C1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Step 3: Determine service credit earned.</a:t>
            </a:r>
          </a:p>
        </p:txBody>
      </p:sp>
      <p:sp>
        <p:nvSpPr>
          <p:cNvPr id="38" name="Freeform 18">
            <a:extLst>
              <a:ext uri="{FF2B5EF4-FFF2-40B4-BE49-F238E27FC236}">
                <a16:creationId xmlns:a16="http://schemas.microsoft.com/office/drawing/2014/main" id="{E838D3FC-7F99-4157-AF92-B95C2C49FC42}"/>
              </a:ext>
            </a:extLst>
          </p:cNvPr>
          <p:cNvSpPr/>
          <p:nvPr/>
        </p:nvSpPr>
        <p:spPr>
          <a:xfrm>
            <a:off x="4011881" y="2372994"/>
            <a:ext cx="37641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annualized pay rate</a:t>
            </a:r>
          </a:p>
        </p:txBody>
      </p:sp>
      <p:sp>
        <p:nvSpPr>
          <p:cNvPr id="39" name="Freeform 18">
            <a:extLst>
              <a:ext uri="{FF2B5EF4-FFF2-40B4-BE49-F238E27FC236}">
                <a16:creationId xmlns:a16="http://schemas.microsoft.com/office/drawing/2014/main" id="{334261BE-B532-4A1C-8875-AA4928018780}"/>
              </a:ext>
            </a:extLst>
          </p:cNvPr>
          <p:cNvSpPr/>
          <p:nvPr/>
        </p:nvSpPr>
        <p:spPr>
          <a:xfrm>
            <a:off x="244629" y="2372994"/>
            <a:ext cx="307493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Daisy’s earnings</a:t>
            </a:r>
          </a:p>
        </p:txBody>
      </p:sp>
      <p:sp>
        <p:nvSpPr>
          <p:cNvPr id="40" name="Freeform 18">
            <a:extLst>
              <a:ext uri="{FF2B5EF4-FFF2-40B4-BE49-F238E27FC236}">
                <a16:creationId xmlns:a16="http://schemas.microsoft.com/office/drawing/2014/main" id="{3DF2A6E0-7604-4C2C-BC7A-CD8395E04878}"/>
              </a:ext>
            </a:extLst>
          </p:cNvPr>
          <p:cNvSpPr/>
          <p:nvPr/>
        </p:nvSpPr>
        <p:spPr>
          <a:xfrm>
            <a:off x="8475671" y="2372994"/>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Daisy’s service credit</a:t>
            </a:r>
          </a:p>
        </p:txBody>
      </p:sp>
      <p:sp>
        <p:nvSpPr>
          <p:cNvPr id="44" name="Freeform 18">
            <a:extLst>
              <a:ext uri="{FF2B5EF4-FFF2-40B4-BE49-F238E27FC236}">
                <a16:creationId xmlns:a16="http://schemas.microsoft.com/office/drawing/2014/main" id="{14D013ED-E293-4624-B6D9-9A359FD482C7}"/>
              </a:ext>
            </a:extLst>
          </p:cNvPr>
          <p:cNvSpPr/>
          <p:nvPr/>
        </p:nvSpPr>
        <p:spPr>
          <a:xfrm>
            <a:off x="4015140" y="3817091"/>
            <a:ext cx="37641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$48,125</a:t>
            </a:r>
          </a:p>
        </p:txBody>
      </p:sp>
      <p:sp>
        <p:nvSpPr>
          <p:cNvPr id="45" name="Freeform 18">
            <a:extLst>
              <a:ext uri="{FF2B5EF4-FFF2-40B4-BE49-F238E27FC236}">
                <a16:creationId xmlns:a16="http://schemas.microsoft.com/office/drawing/2014/main" id="{06460081-1F50-4713-9A93-54EFDF8B9765}"/>
              </a:ext>
            </a:extLst>
          </p:cNvPr>
          <p:cNvSpPr/>
          <p:nvPr/>
        </p:nvSpPr>
        <p:spPr>
          <a:xfrm>
            <a:off x="247888" y="3817091"/>
            <a:ext cx="307493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$28,875</a:t>
            </a:r>
          </a:p>
        </p:txBody>
      </p:sp>
      <p:sp>
        <p:nvSpPr>
          <p:cNvPr id="47" name="Freeform 18">
            <a:extLst>
              <a:ext uri="{FF2B5EF4-FFF2-40B4-BE49-F238E27FC236}">
                <a16:creationId xmlns:a16="http://schemas.microsoft.com/office/drawing/2014/main" id="{8826A4EA-7CBB-4DFC-A008-B7AAC5E3B888}"/>
              </a:ext>
            </a:extLst>
          </p:cNvPr>
          <p:cNvSpPr/>
          <p:nvPr/>
        </p:nvSpPr>
        <p:spPr>
          <a:xfrm>
            <a:off x="8478930" y="3817091"/>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0.600</a:t>
            </a:r>
          </a:p>
        </p:txBody>
      </p:sp>
      <p:sp>
        <p:nvSpPr>
          <p:cNvPr id="50" name="Division 34">
            <a:extLst>
              <a:ext uri="{FF2B5EF4-FFF2-40B4-BE49-F238E27FC236}">
                <a16:creationId xmlns:a16="http://schemas.microsoft.com/office/drawing/2014/main" id="{2636440D-E961-4E02-A84A-123668A9D6BD}"/>
              </a:ext>
            </a:extLst>
          </p:cNvPr>
          <p:cNvSpPr/>
          <p:nvPr/>
        </p:nvSpPr>
        <p:spPr>
          <a:xfrm>
            <a:off x="3333026" y="4089347"/>
            <a:ext cx="685800" cy="685800"/>
          </a:xfrm>
          <a:prstGeom prst="mathDivide">
            <a:avLst>
              <a:gd name="adj1" fmla="val 23520"/>
              <a:gd name="adj2" fmla="val 2930"/>
              <a:gd name="adj3" fmla="val 11760"/>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1" name="Division 34">
            <a:extLst>
              <a:ext uri="{FF2B5EF4-FFF2-40B4-BE49-F238E27FC236}">
                <a16:creationId xmlns:a16="http://schemas.microsoft.com/office/drawing/2014/main" id="{C52C3548-1C46-4C31-BBE4-3F0C02F6B6BA}"/>
              </a:ext>
            </a:extLst>
          </p:cNvPr>
          <p:cNvSpPr/>
          <p:nvPr/>
        </p:nvSpPr>
        <p:spPr>
          <a:xfrm>
            <a:off x="7775554" y="4089347"/>
            <a:ext cx="685800" cy="685800"/>
          </a:xfrm>
          <a:prstGeom prst="mathEqual">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Oval 12">
            <a:extLst>
              <a:ext uri="{FF2B5EF4-FFF2-40B4-BE49-F238E27FC236}">
                <a16:creationId xmlns:a16="http://schemas.microsoft.com/office/drawing/2014/main" id="{00298642-6F47-4DFC-8950-E2F8DC3E295F}"/>
              </a:ext>
            </a:extLst>
          </p:cNvPr>
          <p:cNvSpPr/>
          <p:nvPr/>
        </p:nvSpPr>
        <p:spPr>
          <a:xfrm>
            <a:off x="10684933" y="418583"/>
            <a:ext cx="1032934" cy="1107937"/>
          </a:xfrm>
          <a:prstGeom prst="ellipse">
            <a:avLst/>
          </a:prstGeom>
          <a:blipFill dpi="0" rotWithShape="1">
            <a:blip r:embed="rId4"/>
            <a:srcRect/>
            <a:stretch>
              <a:fillRect l="-35377" r="-14623"/>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a:p>
        </p:txBody>
      </p:sp>
      <p:sp>
        <p:nvSpPr>
          <p:cNvPr id="16" name="Rectangle 15">
            <a:extLst>
              <a:ext uri="{FF2B5EF4-FFF2-40B4-BE49-F238E27FC236}">
                <a16:creationId xmlns:a16="http://schemas.microsoft.com/office/drawing/2014/main" id="{5E9ABD8E-90A9-46D0-82D4-750D3598BA23}"/>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1</a:t>
            </a:r>
          </a:p>
        </p:txBody>
      </p:sp>
    </p:spTree>
    <p:custDataLst>
      <p:tags r:id="rId1"/>
    </p:custDataLst>
    <p:extLst>
      <p:ext uri="{BB962C8B-B14F-4D97-AF65-F5344CB8AC3E}">
        <p14:creationId xmlns:p14="http://schemas.microsoft.com/office/powerpoint/2010/main" val="3549469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3827DE8-AF8B-43A3-B69A-15F10935A178}"/>
              </a:ext>
            </a:extLst>
          </p:cNvPr>
          <p:cNvGrpSpPr/>
          <p:nvPr/>
        </p:nvGrpSpPr>
        <p:grpSpPr>
          <a:xfrm>
            <a:off x="1172149" y="3284249"/>
            <a:ext cx="2585914" cy="3310238"/>
            <a:chOff x="942370" y="3284249"/>
            <a:chExt cx="2585914" cy="3310238"/>
          </a:xfrm>
        </p:grpSpPr>
        <p:sp>
          <p:nvSpPr>
            <p:cNvPr id="4" name="Freeform 18">
              <a:extLst>
                <a:ext uri="{FF2B5EF4-FFF2-40B4-BE49-F238E27FC236}">
                  <a16:creationId xmlns:a16="http://schemas.microsoft.com/office/drawing/2014/main" id="{B12AF012-1090-1C49-A751-38B2770E31E1}"/>
                </a:ext>
              </a:extLst>
            </p:cNvPr>
            <p:cNvSpPr/>
            <p:nvPr/>
          </p:nvSpPr>
          <p:spPr>
            <a:xfrm>
              <a:off x="953034" y="3284249"/>
              <a:ext cx="257525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6B3317"/>
                  </a:solidFill>
                  <a:cs typeface="Arial" panose="020B0604020202020204" pitchFamily="34" charset="0"/>
                </a:rPr>
                <a:t>$8,400</a:t>
              </a:r>
            </a:p>
          </p:txBody>
        </p:sp>
        <p:sp>
          <p:nvSpPr>
            <p:cNvPr id="15" name="Freeform 18">
              <a:extLst>
                <a:ext uri="{FF2B5EF4-FFF2-40B4-BE49-F238E27FC236}">
                  <a16:creationId xmlns:a16="http://schemas.microsoft.com/office/drawing/2014/main" id="{ABB8A157-0273-4D4D-8A2D-D269652AEBA1}"/>
                </a:ext>
              </a:extLst>
            </p:cNvPr>
            <p:cNvSpPr/>
            <p:nvPr/>
          </p:nvSpPr>
          <p:spPr>
            <a:xfrm>
              <a:off x="942370" y="5364174"/>
              <a:ext cx="257525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6B3317"/>
                  </a:solidFill>
                  <a:cs typeface="Arial" panose="020B0604020202020204" pitchFamily="34" charset="0"/>
                </a:rPr>
                <a:t>$4,500</a:t>
              </a:r>
            </a:p>
          </p:txBody>
        </p:sp>
      </p:grpSp>
      <p:sp>
        <p:nvSpPr>
          <p:cNvPr id="3" name="Division 34">
            <a:extLst>
              <a:ext uri="{FF2B5EF4-FFF2-40B4-BE49-F238E27FC236}">
                <a16:creationId xmlns:a16="http://schemas.microsoft.com/office/drawing/2014/main" id="{46F2C213-F96B-C944-A80F-454E8DAE08DA}"/>
              </a:ext>
            </a:extLst>
          </p:cNvPr>
          <p:cNvSpPr/>
          <p:nvPr/>
        </p:nvSpPr>
        <p:spPr>
          <a:xfrm>
            <a:off x="4077005" y="3556505"/>
            <a:ext cx="685800" cy="685800"/>
          </a:xfrm>
          <a:prstGeom prst="mathDivide">
            <a:avLst>
              <a:gd name="adj1" fmla="val 23520"/>
              <a:gd name="adj2" fmla="val 2930"/>
              <a:gd name="adj3" fmla="val 11760"/>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 name="Division 34">
            <a:extLst>
              <a:ext uri="{FF2B5EF4-FFF2-40B4-BE49-F238E27FC236}">
                <a16:creationId xmlns:a16="http://schemas.microsoft.com/office/drawing/2014/main" id="{C7F9EE74-143B-478A-B622-74ABA2C8243C}"/>
              </a:ext>
            </a:extLst>
          </p:cNvPr>
          <p:cNvSpPr/>
          <p:nvPr/>
        </p:nvSpPr>
        <p:spPr>
          <a:xfrm>
            <a:off x="4077005" y="5568958"/>
            <a:ext cx="685800" cy="685800"/>
          </a:xfrm>
          <a:prstGeom prst="mathDivide">
            <a:avLst>
              <a:gd name="adj1" fmla="val 23520"/>
              <a:gd name="adj2" fmla="val 2930"/>
              <a:gd name="adj3" fmla="val 11760"/>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13" name="Group 12">
            <a:extLst>
              <a:ext uri="{FF2B5EF4-FFF2-40B4-BE49-F238E27FC236}">
                <a16:creationId xmlns:a16="http://schemas.microsoft.com/office/drawing/2014/main" id="{8175A5F7-4AC9-4209-901F-C3A2F9717CCA}"/>
              </a:ext>
            </a:extLst>
          </p:cNvPr>
          <p:cNvGrpSpPr/>
          <p:nvPr/>
        </p:nvGrpSpPr>
        <p:grpSpPr>
          <a:xfrm>
            <a:off x="5089106" y="3284249"/>
            <a:ext cx="2744761" cy="3242765"/>
            <a:chOff x="4992740" y="3284249"/>
            <a:chExt cx="2744761" cy="3242765"/>
          </a:xfrm>
        </p:grpSpPr>
        <p:sp>
          <p:nvSpPr>
            <p:cNvPr id="5" name="Freeform 18">
              <a:extLst>
                <a:ext uri="{FF2B5EF4-FFF2-40B4-BE49-F238E27FC236}">
                  <a16:creationId xmlns:a16="http://schemas.microsoft.com/office/drawing/2014/main" id="{2E8C95AC-DAC8-834A-AACE-E0F731A81126}"/>
                </a:ext>
              </a:extLst>
            </p:cNvPr>
            <p:cNvSpPr/>
            <p:nvPr/>
          </p:nvSpPr>
          <p:spPr>
            <a:xfrm>
              <a:off x="4992740" y="3284249"/>
              <a:ext cx="257525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6B3317"/>
                  </a:solidFill>
                  <a:cs typeface="Arial" panose="020B0604020202020204" pitchFamily="34" charset="0"/>
                </a:rPr>
                <a:t>$42,000</a:t>
              </a:r>
            </a:p>
          </p:txBody>
        </p:sp>
        <p:sp>
          <p:nvSpPr>
            <p:cNvPr id="17" name="Freeform 18">
              <a:extLst>
                <a:ext uri="{FF2B5EF4-FFF2-40B4-BE49-F238E27FC236}">
                  <a16:creationId xmlns:a16="http://schemas.microsoft.com/office/drawing/2014/main" id="{64397B6C-0647-41F8-800D-F22505ED347A}"/>
                </a:ext>
              </a:extLst>
            </p:cNvPr>
            <p:cNvSpPr/>
            <p:nvPr/>
          </p:nvSpPr>
          <p:spPr>
            <a:xfrm>
              <a:off x="5162251" y="5296701"/>
              <a:ext cx="257525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6B3317"/>
                  </a:solidFill>
                  <a:cs typeface="Arial" panose="020B0604020202020204" pitchFamily="34" charset="0"/>
                </a:rPr>
                <a:t>$30,000</a:t>
              </a:r>
            </a:p>
          </p:txBody>
        </p:sp>
      </p:grpSp>
      <p:grpSp>
        <p:nvGrpSpPr>
          <p:cNvPr id="11" name="Group 10">
            <a:extLst>
              <a:ext uri="{FF2B5EF4-FFF2-40B4-BE49-F238E27FC236}">
                <a16:creationId xmlns:a16="http://schemas.microsoft.com/office/drawing/2014/main" id="{4F7BB68C-BC6C-4010-A46D-F8CD2BFDF454}"/>
              </a:ext>
            </a:extLst>
          </p:cNvPr>
          <p:cNvGrpSpPr/>
          <p:nvPr/>
        </p:nvGrpSpPr>
        <p:grpSpPr>
          <a:xfrm>
            <a:off x="9036739" y="3284249"/>
            <a:ext cx="2659315" cy="3071804"/>
            <a:chOff x="8985982" y="3284249"/>
            <a:chExt cx="2659315" cy="3071804"/>
          </a:xfrm>
        </p:grpSpPr>
        <p:sp>
          <p:nvSpPr>
            <p:cNvPr id="6" name="Freeform 18">
              <a:extLst>
                <a:ext uri="{FF2B5EF4-FFF2-40B4-BE49-F238E27FC236}">
                  <a16:creationId xmlns:a16="http://schemas.microsoft.com/office/drawing/2014/main" id="{D9A9DC72-0BF7-3849-BB15-491A69D6AE80}"/>
                </a:ext>
              </a:extLst>
            </p:cNvPr>
            <p:cNvSpPr/>
            <p:nvPr/>
          </p:nvSpPr>
          <p:spPr>
            <a:xfrm>
              <a:off x="8985982" y="3284249"/>
              <a:ext cx="257525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6B3317"/>
                  </a:solidFill>
                  <a:cs typeface="Arial" panose="020B0604020202020204" pitchFamily="34" charset="0"/>
                </a:rPr>
                <a:t>0.200</a:t>
              </a:r>
            </a:p>
          </p:txBody>
        </p:sp>
        <p:sp>
          <p:nvSpPr>
            <p:cNvPr id="20" name="Freeform 18">
              <a:extLst>
                <a:ext uri="{FF2B5EF4-FFF2-40B4-BE49-F238E27FC236}">
                  <a16:creationId xmlns:a16="http://schemas.microsoft.com/office/drawing/2014/main" id="{7B8A001C-F0D5-4BF1-969B-B80B99C92715}"/>
                </a:ext>
              </a:extLst>
            </p:cNvPr>
            <p:cNvSpPr/>
            <p:nvPr/>
          </p:nvSpPr>
          <p:spPr>
            <a:xfrm>
              <a:off x="9070047" y="5125740"/>
              <a:ext cx="257525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6B3317"/>
                  </a:solidFill>
                  <a:cs typeface="Arial" panose="020B0604020202020204" pitchFamily="34" charset="0"/>
                </a:rPr>
                <a:t>0.150</a:t>
              </a:r>
            </a:p>
          </p:txBody>
        </p:sp>
      </p:grpSp>
      <p:grpSp>
        <p:nvGrpSpPr>
          <p:cNvPr id="25" name="Group 24">
            <a:extLst>
              <a:ext uri="{FF2B5EF4-FFF2-40B4-BE49-F238E27FC236}">
                <a16:creationId xmlns:a16="http://schemas.microsoft.com/office/drawing/2014/main" id="{E2E52CA5-0526-4648-93CF-9324EF448109}"/>
              </a:ext>
            </a:extLst>
          </p:cNvPr>
          <p:cNvGrpSpPr/>
          <p:nvPr/>
        </p:nvGrpSpPr>
        <p:grpSpPr>
          <a:xfrm>
            <a:off x="252273" y="3483908"/>
            <a:ext cx="521974" cy="2910922"/>
            <a:chOff x="201516" y="3483908"/>
            <a:chExt cx="521974" cy="2910922"/>
          </a:xfrm>
        </p:grpSpPr>
        <p:sp>
          <p:nvSpPr>
            <p:cNvPr id="22" name="TextBox 21">
              <a:extLst>
                <a:ext uri="{FF2B5EF4-FFF2-40B4-BE49-F238E27FC236}">
                  <a16:creationId xmlns:a16="http://schemas.microsoft.com/office/drawing/2014/main" id="{59DC5E17-68F7-43BE-8A4D-992D803B3FB5}"/>
                </a:ext>
              </a:extLst>
            </p:cNvPr>
            <p:cNvSpPr txBox="1"/>
            <p:nvPr/>
          </p:nvSpPr>
          <p:spPr>
            <a:xfrm>
              <a:off x="201516" y="3483908"/>
              <a:ext cx="509954" cy="830997"/>
            </a:xfrm>
            <a:prstGeom prst="rect">
              <a:avLst/>
            </a:prstGeom>
            <a:noFill/>
          </p:spPr>
          <p:txBody>
            <a:bodyPr wrap="square" rtlCol="0">
              <a:spAutoFit/>
            </a:bodyPr>
            <a:lstStyle/>
            <a:p>
              <a:r>
                <a:rPr lang="en-US" sz="4800" b="1" dirty="0">
                  <a:solidFill>
                    <a:srgbClr val="6B3317"/>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B</a:t>
              </a:r>
              <a:endParaRPr lang="en-US" sz="4800" dirty="0">
                <a:solidFill>
                  <a:srgbClr val="6B3317"/>
                </a:solidFill>
              </a:endParaRPr>
            </a:p>
          </p:txBody>
        </p:sp>
        <p:sp>
          <p:nvSpPr>
            <p:cNvPr id="23" name="TextBox 22">
              <a:extLst>
                <a:ext uri="{FF2B5EF4-FFF2-40B4-BE49-F238E27FC236}">
                  <a16:creationId xmlns:a16="http://schemas.microsoft.com/office/drawing/2014/main" id="{A6F586C3-5456-4C67-8898-8C1F42AD1B62}"/>
                </a:ext>
              </a:extLst>
            </p:cNvPr>
            <p:cNvSpPr txBox="1"/>
            <p:nvPr/>
          </p:nvSpPr>
          <p:spPr>
            <a:xfrm>
              <a:off x="213536" y="5563833"/>
              <a:ext cx="509954" cy="830997"/>
            </a:xfrm>
            <a:prstGeom prst="rect">
              <a:avLst/>
            </a:prstGeom>
            <a:noFill/>
          </p:spPr>
          <p:txBody>
            <a:bodyPr wrap="square" rtlCol="0">
              <a:spAutoFit/>
            </a:bodyPr>
            <a:lstStyle/>
            <a:p>
              <a:r>
                <a:rPr lang="en-US" sz="4800" b="1" dirty="0">
                  <a:solidFill>
                    <a:srgbClr val="6B3317"/>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t>
              </a:r>
              <a:endParaRPr lang="en-US" sz="4800" dirty="0">
                <a:solidFill>
                  <a:srgbClr val="6B3317"/>
                </a:solidFill>
              </a:endParaRPr>
            </a:p>
          </p:txBody>
        </p:sp>
      </p:grpSp>
      <p:sp>
        <p:nvSpPr>
          <p:cNvPr id="7" name="Text Placeholder 6">
            <a:extLst>
              <a:ext uri="{FF2B5EF4-FFF2-40B4-BE49-F238E27FC236}">
                <a16:creationId xmlns:a16="http://schemas.microsoft.com/office/drawing/2014/main" id="{7C824F8B-E861-4752-91CC-12F487F7F612}"/>
              </a:ext>
            </a:extLst>
          </p:cNvPr>
          <p:cNvSpPr>
            <a:spLocks noGrp="1"/>
          </p:cNvSpPr>
          <p:nvPr>
            <p:ph type="body" sz="quarter" idx="13"/>
          </p:nvPr>
        </p:nvSpPr>
        <p:spPr/>
        <p:txBody>
          <a:bodyPr/>
          <a:lstStyle/>
          <a:p>
            <a:r>
              <a:rPr lang="en-US" dirty="0"/>
              <a:t>Daisy’s service credit – Assignments B &amp; C</a:t>
            </a:r>
          </a:p>
        </p:txBody>
      </p:sp>
      <p:sp>
        <p:nvSpPr>
          <p:cNvPr id="27" name="Division 34">
            <a:extLst>
              <a:ext uri="{FF2B5EF4-FFF2-40B4-BE49-F238E27FC236}">
                <a16:creationId xmlns:a16="http://schemas.microsoft.com/office/drawing/2014/main" id="{73078F54-053C-43D0-88EC-14D89B79B9B3}"/>
              </a:ext>
            </a:extLst>
          </p:cNvPr>
          <p:cNvSpPr/>
          <p:nvPr/>
        </p:nvSpPr>
        <p:spPr>
          <a:xfrm>
            <a:off x="8244923" y="5493189"/>
            <a:ext cx="685800" cy="685800"/>
          </a:xfrm>
          <a:prstGeom prst="mathEqual">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8" name="Division 34">
            <a:extLst>
              <a:ext uri="{FF2B5EF4-FFF2-40B4-BE49-F238E27FC236}">
                <a16:creationId xmlns:a16="http://schemas.microsoft.com/office/drawing/2014/main" id="{D669B7F0-8857-4AD7-A14B-9A606206748F}"/>
              </a:ext>
            </a:extLst>
          </p:cNvPr>
          <p:cNvSpPr/>
          <p:nvPr/>
        </p:nvSpPr>
        <p:spPr>
          <a:xfrm>
            <a:off x="8244923" y="3537844"/>
            <a:ext cx="685800" cy="724013"/>
          </a:xfrm>
          <a:prstGeom prst="mathEqual">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6" name="Freeform 18">
            <a:extLst>
              <a:ext uri="{FF2B5EF4-FFF2-40B4-BE49-F238E27FC236}">
                <a16:creationId xmlns:a16="http://schemas.microsoft.com/office/drawing/2014/main" id="{FB84566C-D378-4A5C-A850-337B14DA96E8}"/>
              </a:ext>
            </a:extLst>
          </p:cNvPr>
          <p:cNvSpPr/>
          <p:nvPr/>
        </p:nvSpPr>
        <p:spPr>
          <a:xfrm>
            <a:off x="922307" y="1757836"/>
            <a:ext cx="307493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Daisy’s earnings</a:t>
            </a:r>
          </a:p>
        </p:txBody>
      </p:sp>
      <p:sp>
        <p:nvSpPr>
          <p:cNvPr id="29" name="Freeform 18">
            <a:extLst>
              <a:ext uri="{FF2B5EF4-FFF2-40B4-BE49-F238E27FC236}">
                <a16:creationId xmlns:a16="http://schemas.microsoft.com/office/drawing/2014/main" id="{E7191556-6034-4CE8-8C6E-42E91B79A924}"/>
              </a:ext>
            </a:extLst>
          </p:cNvPr>
          <p:cNvSpPr/>
          <p:nvPr/>
        </p:nvSpPr>
        <p:spPr>
          <a:xfrm>
            <a:off x="4664192" y="1798994"/>
            <a:ext cx="37641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annualized pay rate</a:t>
            </a:r>
          </a:p>
        </p:txBody>
      </p:sp>
      <p:sp>
        <p:nvSpPr>
          <p:cNvPr id="30" name="Freeform 18">
            <a:extLst>
              <a:ext uri="{FF2B5EF4-FFF2-40B4-BE49-F238E27FC236}">
                <a16:creationId xmlns:a16="http://schemas.microsoft.com/office/drawing/2014/main" id="{A4E81C33-47F6-490D-8C3D-FEF16207DA95}"/>
              </a:ext>
            </a:extLst>
          </p:cNvPr>
          <p:cNvSpPr/>
          <p:nvPr/>
        </p:nvSpPr>
        <p:spPr>
          <a:xfrm>
            <a:off x="8672579" y="1732260"/>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Daisy’s service credit</a:t>
            </a:r>
          </a:p>
        </p:txBody>
      </p:sp>
      <p:sp>
        <p:nvSpPr>
          <p:cNvPr id="31" name="Oval 30">
            <a:extLst>
              <a:ext uri="{FF2B5EF4-FFF2-40B4-BE49-F238E27FC236}">
                <a16:creationId xmlns:a16="http://schemas.microsoft.com/office/drawing/2014/main" id="{5D0E3056-83EC-4BB2-9DA1-8775808F3643}"/>
              </a:ext>
            </a:extLst>
          </p:cNvPr>
          <p:cNvSpPr/>
          <p:nvPr/>
        </p:nvSpPr>
        <p:spPr>
          <a:xfrm>
            <a:off x="10871200" y="418583"/>
            <a:ext cx="1032934" cy="1107937"/>
          </a:xfrm>
          <a:prstGeom prst="ellipse">
            <a:avLst/>
          </a:prstGeom>
          <a:blipFill dpi="0" rotWithShape="1">
            <a:blip r:embed="rId4"/>
            <a:srcRect/>
            <a:stretch>
              <a:fillRect l="-35377" r="-14623"/>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a:p>
        </p:txBody>
      </p:sp>
      <p:sp>
        <p:nvSpPr>
          <p:cNvPr id="33" name="Rectangle 32">
            <a:extLst>
              <a:ext uri="{FF2B5EF4-FFF2-40B4-BE49-F238E27FC236}">
                <a16:creationId xmlns:a16="http://schemas.microsoft.com/office/drawing/2014/main" id="{5E2CCD1D-C89C-4C9B-8255-4E7C6DBDE423}"/>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1</a:t>
            </a:r>
          </a:p>
        </p:txBody>
      </p:sp>
    </p:spTree>
    <p:custDataLst>
      <p:tags r:id="rId1"/>
    </p:custDataLst>
    <p:extLst>
      <p:ext uri="{BB962C8B-B14F-4D97-AF65-F5344CB8AC3E}">
        <p14:creationId xmlns:p14="http://schemas.microsoft.com/office/powerpoint/2010/main" val="3577367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ctagon 18">
            <a:extLst>
              <a:ext uri="{FF2B5EF4-FFF2-40B4-BE49-F238E27FC236}">
                <a16:creationId xmlns:a16="http://schemas.microsoft.com/office/drawing/2014/main" id="{3E31A051-3901-4E78-AE83-D1E1AAE5B661}"/>
              </a:ext>
            </a:extLst>
          </p:cNvPr>
          <p:cNvSpPr/>
          <p:nvPr/>
        </p:nvSpPr>
        <p:spPr>
          <a:xfrm>
            <a:off x="369442" y="1828925"/>
            <a:ext cx="10937819" cy="1222721"/>
          </a:xfrm>
          <a:prstGeom prst="octagon">
            <a:avLst>
              <a:gd name="adj" fmla="val 30248"/>
            </a:avLst>
          </a:prstGeom>
          <a:noFill/>
          <a:ln w="889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Determine how working multiple assignments affects your retirement.</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0" name="Octagon 19">
            <a:extLst>
              <a:ext uri="{FF2B5EF4-FFF2-40B4-BE49-F238E27FC236}">
                <a16:creationId xmlns:a16="http://schemas.microsoft.com/office/drawing/2014/main" id="{D6F37A49-8705-46A5-AE80-FE1D505564F2}"/>
              </a:ext>
            </a:extLst>
          </p:cNvPr>
          <p:cNvSpPr/>
          <p:nvPr/>
        </p:nvSpPr>
        <p:spPr>
          <a:xfrm>
            <a:off x="369444" y="3360878"/>
            <a:ext cx="11090220" cy="1222721"/>
          </a:xfrm>
          <a:prstGeom prst="octagon">
            <a:avLst/>
          </a:prstGeom>
          <a:noFill/>
          <a:ln w="889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457200" indent="-4572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Review sample calculations demonstrating how you can maximize your retirement benefit.</a:t>
            </a:r>
          </a:p>
        </p:txBody>
      </p:sp>
      <p:sp>
        <p:nvSpPr>
          <p:cNvPr id="21" name="Octagon 20">
            <a:extLst>
              <a:ext uri="{FF2B5EF4-FFF2-40B4-BE49-F238E27FC236}">
                <a16:creationId xmlns:a16="http://schemas.microsoft.com/office/drawing/2014/main" id="{19B6C9FA-4E3E-4998-8078-22B4943C216D}"/>
              </a:ext>
            </a:extLst>
          </p:cNvPr>
          <p:cNvSpPr/>
          <p:nvPr/>
        </p:nvSpPr>
        <p:spPr>
          <a:xfrm>
            <a:off x="369444" y="4559240"/>
            <a:ext cx="11090219" cy="1222722"/>
          </a:xfrm>
          <a:prstGeom prst="octagon">
            <a:avLst/>
          </a:prstGeom>
          <a:noFill/>
          <a:ln w="889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457200" indent="-4572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Identify resources for members working in multiple assignments.</a:t>
            </a:r>
          </a:p>
        </p:txBody>
      </p:sp>
      <p:sp>
        <p:nvSpPr>
          <p:cNvPr id="3" name="Text Placeholder 2">
            <a:extLst>
              <a:ext uri="{FF2B5EF4-FFF2-40B4-BE49-F238E27FC236}">
                <a16:creationId xmlns:a16="http://schemas.microsoft.com/office/drawing/2014/main" id="{9B295498-4324-46D7-9276-3E0617B221BD}"/>
              </a:ext>
            </a:extLst>
          </p:cNvPr>
          <p:cNvSpPr>
            <a:spLocks noGrp="1"/>
          </p:cNvSpPr>
          <p:nvPr>
            <p:ph type="body" sz="quarter" idx="13"/>
          </p:nvPr>
        </p:nvSpPr>
        <p:spPr/>
        <p:txBody>
          <a:bodyPr/>
          <a:lstStyle/>
          <a:p>
            <a:r>
              <a:rPr lang="en-US" dirty="0"/>
              <a:t>Objectives</a:t>
            </a:r>
          </a:p>
        </p:txBody>
      </p:sp>
    </p:spTree>
    <p:custDataLst>
      <p:tags r:id="rId1"/>
    </p:custDataLst>
    <p:extLst>
      <p:ext uri="{BB962C8B-B14F-4D97-AF65-F5344CB8AC3E}">
        <p14:creationId xmlns:p14="http://schemas.microsoft.com/office/powerpoint/2010/main" val="110863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A2AF89-9D4D-41DC-9E23-1C3869635637}"/>
              </a:ext>
            </a:extLst>
          </p:cNvPr>
          <p:cNvSpPr>
            <a:spLocks noGrp="1"/>
          </p:cNvSpPr>
          <p:nvPr>
            <p:ph type="body" sz="quarter" idx="13"/>
          </p:nvPr>
        </p:nvSpPr>
        <p:spPr/>
        <p:txBody>
          <a:bodyPr/>
          <a:lstStyle/>
          <a:p>
            <a:r>
              <a:rPr lang="en-US" dirty="0"/>
              <a:t>Daisy’s total service credit</a:t>
            </a:r>
          </a:p>
        </p:txBody>
      </p:sp>
      <p:sp>
        <p:nvSpPr>
          <p:cNvPr id="33" name="Rectangle: Rounded Corners 33">
            <a:extLst>
              <a:ext uri="{FF2B5EF4-FFF2-40B4-BE49-F238E27FC236}">
                <a16:creationId xmlns:a16="http://schemas.microsoft.com/office/drawing/2014/main" id="{EBCDD925-1D00-40A7-B6C2-BA062BBBFB7F}"/>
              </a:ext>
            </a:extLst>
          </p:cNvPr>
          <p:cNvSpPr/>
          <p:nvPr/>
        </p:nvSpPr>
        <p:spPr>
          <a:xfrm>
            <a:off x="0" y="5638447"/>
            <a:ext cx="12192000" cy="615914"/>
          </a:xfrm>
          <a:prstGeom prst="rect">
            <a:avLst/>
          </a:prstGeom>
          <a:solidFill>
            <a:srgbClr val="7E3C1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Step 4: Add service credit from each employer.</a:t>
            </a:r>
          </a:p>
        </p:txBody>
      </p:sp>
      <p:sp>
        <p:nvSpPr>
          <p:cNvPr id="37" name="Freeform 18">
            <a:extLst>
              <a:ext uri="{FF2B5EF4-FFF2-40B4-BE49-F238E27FC236}">
                <a16:creationId xmlns:a16="http://schemas.microsoft.com/office/drawing/2014/main" id="{94699FEA-8765-4746-BE18-A57EED6CD67F}"/>
              </a:ext>
            </a:extLst>
          </p:cNvPr>
          <p:cNvSpPr/>
          <p:nvPr/>
        </p:nvSpPr>
        <p:spPr>
          <a:xfrm>
            <a:off x="2985183" y="2372994"/>
            <a:ext cx="2603345"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Assignment B</a:t>
            </a:r>
          </a:p>
        </p:txBody>
      </p:sp>
      <p:sp>
        <p:nvSpPr>
          <p:cNvPr id="38" name="Freeform 18">
            <a:extLst>
              <a:ext uri="{FF2B5EF4-FFF2-40B4-BE49-F238E27FC236}">
                <a16:creationId xmlns:a16="http://schemas.microsoft.com/office/drawing/2014/main" id="{D1912F95-5684-4D67-9A97-C25CE1912AED}"/>
              </a:ext>
            </a:extLst>
          </p:cNvPr>
          <p:cNvSpPr/>
          <p:nvPr/>
        </p:nvSpPr>
        <p:spPr>
          <a:xfrm>
            <a:off x="244629" y="2372994"/>
            <a:ext cx="2603346"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Assignment A</a:t>
            </a:r>
          </a:p>
        </p:txBody>
      </p:sp>
      <p:sp>
        <p:nvSpPr>
          <p:cNvPr id="39" name="Freeform 18">
            <a:extLst>
              <a:ext uri="{FF2B5EF4-FFF2-40B4-BE49-F238E27FC236}">
                <a16:creationId xmlns:a16="http://schemas.microsoft.com/office/drawing/2014/main" id="{E63C17AF-1716-4F79-AC97-F96015C240E5}"/>
              </a:ext>
            </a:extLst>
          </p:cNvPr>
          <p:cNvSpPr/>
          <p:nvPr/>
        </p:nvSpPr>
        <p:spPr>
          <a:xfrm>
            <a:off x="8692779" y="2372994"/>
            <a:ext cx="3044003"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total service credit</a:t>
            </a:r>
          </a:p>
        </p:txBody>
      </p:sp>
      <p:sp>
        <p:nvSpPr>
          <p:cNvPr id="43" name="Freeform 18">
            <a:extLst>
              <a:ext uri="{FF2B5EF4-FFF2-40B4-BE49-F238E27FC236}">
                <a16:creationId xmlns:a16="http://schemas.microsoft.com/office/drawing/2014/main" id="{C03D5E9F-9749-4CC9-886F-356C668D2183}"/>
              </a:ext>
            </a:extLst>
          </p:cNvPr>
          <p:cNvSpPr/>
          <p:nvPr/>
        </p:nvSpPr>
        <p:spPr>
          <a:xfrm>
            <a:off x="2988443" y="3817091"/>
            <a:ext cx="208086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0.200</a:t>
            </a:r>
          </a:p>
        </p:txBody>
      </p:sp>
      <p:sp>
        <p:nvSpPr>
          <p:cNvPr id="44" name="Freeform 18">
            <a:extLst>
              <a:ext uri="{FF2B5EF4-FFF2-40B4-BE49-F238E27FC236}">
                <a16:creationId xmlns:a16="http://schemas.microsoft.com/office/drawing/2014/main" id="{FE8DDF0E-589D-46E5-9451-D82B5C713ACA}"/>
              </a:ext>
            </a:extLst>
          </p:cNvPr>
          <p:cNvSpPr/>
          <p:nvPr/>
        </p:nvSpPr>
        <p:spPr>
          <a:xfrm>
            <a:off x="247888" y="3817091"/>
            <a:ext cx="220909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0.600</a:t>
            </a:r>
          </a:p>
        </p:txBody>
      </p:sp>
      <p:sp>
        <p:nvSpPr>
          <p:cNvPr id="45" name="Division 34">
            <a:extLst>
              <a:ext uri="{FF2B5EF4-FFF2-40B4-BE49-F238E27FC236}">
                <a16:creationId xmlns:a16="http://schemas.microsoft.com/office/drawing/2014/main" id="{58CBE913-8C0A-4033-82A2-602E0DFFB762}"/>
              </a:ext>
            </a:extLst>
          </p:cNvPr>
          <p:cNvSpPr/>
          <p:nvPr/>
        </p:nvSpPr>
        <p:spPr>
          <a:xfrm>
            <a:off x="2301013" y="4089347"/>
            <a:ext cx="685800" cy="685800"/>
          </a:xfrm>
          <a:prstGeom prst="mathPlus">
            <a:avLst/>
          </a:prstGeom>
          <a:solidFill>
            <a:srgbClr val="7E3C1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6" name="Freeform 18">
            <a:extLst>
              <a:ext uri="{FF2B5EF4-FFF2-40B4-BE49-F238E27FC236}">
                <a16:creationId xmlns:a16="http://schemas.microsoft.com/office/drawing/2014/main" id="{3FE0F6F9-91E1-4BC9-9782-21E51524CD03}"/>
              </a:ext>
            </a:extLst>
          </p:cNvPr>
          <p:cNvSpPr/>
          <p:nvPr/>
        </p:nvSpPr>
        <p:spPr>
          <a:xfrm>
            <a:off x="8478930" y="3817091"/>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0.950</a:t>
            </a:r>
          </a:p>
        </p:txBody>
      </p:sp>
      <p:sp>
        <p:nvSpPr>
          <p:cNvPr id="48" name="Division 34">
            <a:extLst>
              <a:ext uri="{FF2B5EF4-FFF2-40B4-BE49-F238E27FC236}">
                <a16:creationId xmlns:a16="http://schemas.microsoft.com/office/drawing/2014/main" id="{DC4C1E44-DB0C-4932-9DDD-B24E1CE4EEC9}"/>
              </a:ext>
            </a:extLst>
          </p:cNvPr>
          <p:cNvSpPr/>
          <p:nvPr/>
        </p:nvSpPr>
        <p:spPr>
          <a:xfrm>
            <a:off x="7921467" y="4089347"/>
            <a:ext cx="685800" cy="685800"/>
          </a:xfrm>
          <a:prstGeom prst="mathEqual">
            <a:avLst/>
          </a:prstGeom>
          <a:solidFill>
            <a:srgbClr val="7E3C1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4" name="Freeform 18">
            <a:extLst>
              <a:ext uri="{FF2B5EF4-FFF2-40B4-BE49-F238E27FC236}">
                <a16:creationId xmlns:a16="http://schemas.microsoft.com/office/drawing/2014/main" id="{6CAB03C7-7EBC-4B54-A5E2-1FBA02520F4D}"/>
              </a:ext>
            </a:extLst>
          </p:cNvPr>
          <p:cNvSpPr/>
          <p:nvPr/>
        </p:nvSpPr>
        <p:spPr>
          <a:xfrm>
            <a:off x="5736403" y="2381016"/>
            <a:ext cx="260334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Assignment C</a:t>
            </a:r>
          </a:p>
        </p:txBody>
      </p:sp>
      <p:sp>
        <p:nvSpPr>
          <p:cNvPr id="55" name="Freeform 18">
            <a:extLst>
              <a:ext uri="{FF2B5EF4-FFF2-40B4-BE49-F238E27FC236}">
                <a16:creationId xmlns:a16="http://schemas.microsoft.com/office/drawing/2014/main" id="{D6EA9A9B-4354-418B-8BBE-D56ABBF69E3F}"/>
              </a:ext>
            </a:extLst>
          </p:cNvPr>
          <p:cNvSpPr/>
          <p:nvPr/>
        </p:nvSpPr>
        <p:spPr>
          <a:xfrm>
            <a:off x="5739662" y="3825113"/>
            <a:ext cx="208086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0.150</a:t>
            </a:r>
          </a:p>
        </p:txBody>
      </p:sp>
      <p:sp>
        <p:nvSpPr>
          <p:cNvPr id="56" name="Division 34">
            <a:extLst>
              <a:ext uri="{FF2B5EF4-FFF2-40B4-BE49-F238E27FC236}">
                <a16:creationId xmlns:a16="http://schemas.microsoft.com/office/drawing/2014/main" id="{8D63B30A-E068-47E7-AC99-83D21791D764}"/>
              </a:ext>
            </a:extLst>
          </p:cNvPr>
          <p:cNvSpPr/>
          <p:nvPr/>
        </p:nvSpPr>
        <p:spPr>
          <a:xfrm>
            <a:off x="5052232" y="4097369"/>
            <a:ext cx="685800" cy="685800"/>
          </a:xfrm>
          <a:prstGeom prst="mathPlus">
            <a:avLst/>
          </a:prstGeom>
          <a:solidFill>
            <a:srgbClr val="7E3C1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 name="Oval 15">
            <a:extLst>
              <a:ext uri="{FF2B5EF4-FFF2-40B4-BE49-F238E27FC236}">
                <a16:creationId xmlns:a16="http://schemas.microsoft.com/office/drawing/2014/main" id="{C9B62979-28BE-4CA4-A5DA-F6E44184BC71}"/>
              </a:ext>
            </a:extLst>
          </p:cNvPr>
          <p:cNvSpPr/>
          <p:nvPr/>
        </p:nvSpPr>
        <p:spPr>
          <a:xfrm>
            <a:off x="10684933" y="418583"/>
            <a:ext cx="1032934" cy="1107937"/>
          </a:xfrm>
          <a:prstGeom prst="ellipse">
            <a:avLst/>
          </a:prstGeom>
          <a:blipFill dpi="0" rotWithShape="1">
            <a:blip r:embed="rId4"/>
            <a:srcRect/>
            <a:stretch>
              <a:fillRect l="-35377" r="-14623"/>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a:p>
        </p:txBody>
      </p:sp>
      <p:sp>
        <p:nvSpPr>
          <p:cNvPr id="19" name="Rectangle 18">
            <a:extLst>
              <a:ext uri="{FF2B5EF4-FFF2-40B4-BE49-F238E27FC236}">
                <a16:creationId xmlns:a16="http://schemas.microsoft.com/office/drawing/2014/main" id="{CB970FE2-761F-4879-85C3-C1A2107AEFD6}"/>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2</a:t>
            </a:r>
          </a:p>
        </p:txBody>
      </p:sp>
    </p:spTree>
    <p:custDataLst>
      <p:tags r:id="rId1"/>
    </p:custDataLst>
    <p:extLst>
      <p:ext uri="{BB962C8B-B14F-4D97-AF65-F5344CB8AC3E}">
        <p14:creationId xmlns:p14="http://schemas.microsoft.com/office/powerpoint/2010/main" val="3065532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138D84-9631-2342-A408-A2EA9931EE04}"/>
              </a:ext>
            </a:extLst>
          </p:cNvPr>
          <p:cNvSpPr/>
          <p:nvPr/>
        </p:nvSpPr>
        <p:spPr>
          <a:xfrm>
            <a:off x="913337" y="1859814"/>
            <a:ext cx="9271187"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7E3C1B"/>
                </a:solidFill>
                <a:latin typeface="Arial" panose="020B0604020202020204" pitchFamily="34" charset="0"/>
                <a:cs typeface="Arial" panose="020B0604020202020204" pitchFamily="34" charset="0"/>
              </a:rPr>
              <a:t>You can only earn up to 1.000 service credit per school year</a:t>
            </a:r>
            <a:endParaRPr kumimoji="0" lang="en-US" sz="28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61AB07BF-6206-324E-BEBE-A8CC8A2585EE}"/>
              </a:ext>
            </a:extLst>
          </p:cNvPr>
          <p:cNvSpPr/>
          <p:nvPr/>
        </p:nvSpPr>
        <p:spPr>
          <a:xfrm>
            <a:off x="913339" y="3049292"/>
            <a:ext cx="8702209"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7E3C1B"/>
                </a:solidFill>
                <a:latin typeface="Arial" panose="020B0604020202020204" pitchFamily="34" charset="0"/>
                <a:cs typeface="Arial" panose="020B0604020202020204" pitchFamily="34" charset="0"/>
              </a:rPr>
              <a:t>Any unused sick leave converts to service credit at retirement</a:t>
            </a:r>
            <a:endParaRPr kumimoji="0" lang="en-US" sz="2800" b="0" i="1"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20703A26-F7B0-4714-9C87-A2BE35F260DA}"/>
              </a:ext>
            </a:extLst>
          </p:cNvPr>
          <p:cNvSpPr/>
          <p:nvPr/>
        </p:nvSpPr>
        <p:spPr>
          <a:xfrm>
            <a:off x="913339" y="5428248"/>
            <a:ext cx="8702209"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7E3C1B"/>
                </a:solidFill>
                <a:latin typeface="Arial" panose="020B0604020202020204" pitchFamily="34" charset="0"/>
                <a:cs typeface="Arial" panose="020B0604020202020204" pitchFamily="34" charset="0"/>
              </a:rPr>
              <a:t>Meet with a CalSTRS benefit specialist</a:t>
            </a:r>
            <a:endParaRPr kumimoji="0" lang="en-US" sz="28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12" name="Text Placeholder 11">
            <a:extLst>
              <a:ext uri="{FF2B5EF4-FFF2-40B4-BE49-F238E27FC236}">
                <a16:creationId xmlns:a16="http://schemas.microsoft.com/office/drawing/2014/main" id="{6F5A6AB5-5CFD-44C3-B9D3-47207CC20360}"/>
              </a:ext>
            </a:extLst>
          </p:cNvPr>
          <p:cNvSpPr>
            <a:spLocks noGrp="1"/>
          </p:cNvSpPr>
          <p:nvPr>
            <p:ph type="body" sz="quarter" idx="13"/>
          </p:nvPr>
        </p:nvSpPr>
        <p:spPr/>
        <p:txBody>
          <a:bodyPr/>
          <a:lstStyle/>
          <a:p>
            <a:r>
              <a:rPr lang="en-US" dirty="0"/>
              <a:t>Service credit considerations</a:t>
            </a:r>
          </a:p>
        </p:txBody>
      </p:sp>
      <p:sp>
        <p:nvSpPr>
          <p:cNvPr id="6" name="Rectangle 5">
            <a:extLst>
              <a:ext uri="{FF2B5EF4-FFF2-40B4-BE49-F238E27FC236}">
                <a16:creationId xmlns:a16="http://schemas.microsoft.com/office/drawing/2014/main" id="{858AB750-A1F6-4292-8099-27E080D3C1CA}"/>
              </a:ext>
            </a:extLst>
          </p:cNvPr>
          <p:cNvSpPr/>
          <p:nvPr/>
        </p:nvSpPr>
        <p:spPr>
          <a:xfrm>
            <a:off x="913339" y="4238770"/>
            <a:ext cx="9621311"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7E3C1B"/>
                </a:solidFill>
                <a:latin typeface="Arial" panose="020B0604020202020204" pitchFamily="34" charset="0"/>
                <a:cs typeface="Arial" panose="020B0604020202020204" pitchFamily="34" charset="0"/>
              </a:rPr>
              <a:t>If you have a Cash Balance account consolidation could increase your Defined Benefit service credit</a:t>
            </a:r>
            <a:endParaRPr kumimoji="0" lang="en-US" sz="2800" b="0" i="1"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61738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9"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7">
            <a:extLst>
              <a:ext uri="{FF2B5EF4-FFF2-40B4-BE49-F238E27FC236}">
                <a16:creationId xmlns:a16="http://schemas.microsoft.com/office/drawing/2014/main" id="{04F5C77D-A03D-4059-BF4A-41F95C95DA79}"/>
              </a:ext>
            </a:extLst>
          </p:cNvPr>
          <p:cNvSpPr txBox="1">
            <a:spLocks/>
          </p:cNvSpPr>
          <p:nvPr/>
        </p:nvSpPr>
        <p:spPr>
          <a:xfrm>
            <a:off x="2045569" y="2731885"/>
            <a:ext cx="8100862" cy="1394228"/>
          </a:xfrm>
          <a:prstGeom prst="rect">
            <a:avLst/>
          </a:prstGeom>
          <a:solidFill>
            <a:srgbClr val="E6D4CC"/>
          </a:solidFill>
          <a:ln w="57150">
            <a:solidFill>
              <a:srgbClr val="7E3C1B"/>
            </a:solidFill>
          </a:ln>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endParaRPr>
          </a:p>
          <a:p>
            <a:pPr algn="ctr"/>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What questions do you have?</a:t>
            </a:r>
          </a:p>
          <a:p>
            <a:pPr algn="ctr"/>
            <a:endParaRPr lang="en-US" sz="2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06870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138D84-9631-2342-A408-A2EA9931EE04}"/>
              </a:ext>
            </a:extLst>
          </p:cNvPr>
          <p:cNvSpPr/>
          <p:nvPr/>
        </p:nvSpPr>
        <p:spPr>
          <a:xfrm>
            <a:off x="930446" y="2164612"/>
            <a:ext cx="9615548"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rPr>
              <a:t>Based upon what you would have earned if you had worked full time </a:t>
            </a:r>
            <a:endParaRPr kumimoji="0" lang="en-US" sz="28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61AB07BF-6206-324E-BEBE-A8CC8A2585EE}"/>
              </a:ext>
            </a:extLst>
          </p:cNvPr>
          <p:cNvSpPr/>
          <p:nvPr/>
        </p:nvSpPr>
        <p:spPr>
          <a:xfrm>
            <a:off x="930446" y="3628532"/>
            <a:ext cx="9615548"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7E3C1B"/>
                </a:solidFill>
                <a:latin typeface="Arial" panose="020B0604020202020204" pitchFamily="34" charset="0"/>
                <a:cs typeface="Arial" panose="020B0604020202020204" pitchFamily="34" charset="0"/>
              </a:rPr>
              <a:t>Can be affected by working multiple assignments</a:t>
            </a:r>
            <a:endParaRPr kumimoji="0" lang="en-US" sz="2800" b="0" i="1"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20703A26-F7B0-4714-9C87-A2BE35F260DA}"/>
              </a:ext>
            </a:extLst>
          </p:cNvPr>
          <p:cNvSpPr/>
          <p:nvPr/>
        </p:nvSpPr>
        <p:spPr>
          <a:xfrm>
            <a:off x="930448" y="5092451"/>
            <a:ext cx="9615548"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7E3C1B"/>
                </a:solidFill>
                <a:latin typeface="Arial" panose="020B0604020202020204" pitchFamily="34" charset="0"/>
                <a:cs typeface="Arial" panose="020B0604020202020204" pitchFamily="34" charset="0"/>
              </a:rPr>
              <a:t>Higher annual compensation earnable equals a higher benefit</a:t>
            </a:r>
            <a:endParaRPr kumimoji="0" lang="en-US" sz="28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11" name="Text Placeholder 10">
            <a:extLst>
              <a:ext uri="{FF2B5EF4-FFF2-40B4-BE49-F238E27FC236}">
                <a16:creationId xmlns:a16="http://schemas.microsoft.com/office/drawing/2014/main" id="{13AD34D6-5820-4755-8068-1DA2EBA82A83}"/>
              </a:ext>
            </a:extLst>
          </p:cNvPr>
          <p:cNvSpPr>
            <a:spLocks noGrp="1"/>
          </p:cNvSpPr>
          <p:nvPr>
            <p:ph type="body" sz="quarter" idx="13"/>
          </p:nvPr>
        </p:nvSpPr>
        <p:spPr/>
        <p:txBody>
          <a:bodyPr/>
          <a:lstStyle/>
          <a:p>
            <a:r>
              <a:rPr lang="en-US" dirty="0"/>
              <a:t>Final compensation</a:t>
            </a:r>
          </a:p>
        </p:txBody>
      </p:sp>
    </p:spTree>
    <p:custDataLst>
      <p:tags r:id="rId1"/>
    </p:custDataLst>
    <p:extLst>
      <p:ext uri="{BB962C8B-B14F-4D97-AF65-F5344CB8AC3E}">
        <p14:creationId xmlns:p14="http://schemas.microsoft.com/office/powerpoint/2010/main" val="292453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C98F79-7EDB-4768-8002-3504B9352A54}"/>
              </a:ext>
            </a:extLst>
          </p:cNvPr>
          <p:cNvSpPr>
            <a:spLocks noGrp="1"/>
          </p:cNvSpPr>
          <p:nvPr>
            <p:ph type="body" sz="quarter" idx="13"/>
          </p:nvPr>
        </p:nvSpPr>
        <p:spPr/>
        <p:txBody>
          <a:bodyPr/>
          <a:lstStyle/>
          <a:p>
            <a:r>
              <a:rPr lang="en-US" dirty="0"/>
              <a:t>Daisy’s final compensation</a:t>
            </a:r>
          </a:p>
        </p:txBody>
      </p:sp>
      <p:sp>
        <p:nvSpPr>
          <p:cNvPr id="9" name="Straight Connector 8">
            <a:extLst>
              <a:ext uri="{FF2B5EF4-FFF2-40B4-BE49-F238E27FC236}">
                <a16:creationId xmlns:a16="http://schemas.microsoft.com/office/drawing/2014/main" id="{9B7A0878-1DD0-4147-A426-F6A7A84AA024}"/>
              </a:ext>
            </a:extLst>
          </p:cNvPr>
          <p:cNvSpPr/>
          <p:nvPr/>
        </p:nvSpPr>
        <p:spPr>
          <a:xfrm>
            <a:off x="1926587" y="5613107"/>
            <a:ext cx="3511403" cy="0"/>
          </a:xfrm>
          <a:prstGeom prst="line">
            <a:avLst/>
          </a:prstGeom>
          <a:ln>
            <a:solidFill>
              <a:schemeClr val="tx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Straight Connector 9">
            <a:extLst>
              <a:ext uri="{FF2B5EF4-FFF2-40B4-BE49-F238E27FC236}">
                <a16:creationId xmlns:a16="http://schemas.microsoft.com/office/drawing/2014/main" id="{90B9A54F-5534-4CC1-BC10-428C3930A023}"/>
              </a:ext>
            </a:extLst>
          </p:cNvPr>
          <p:cNvSpPr/>
          <p:nvPr/>
        </p:nvSpPr>
        <p:spPr>
          <a:xfrm>
            <a:off x="2480042" y="4234542"/>
            <a:ext cx="2944222" cy="0"/>
          </a:xfrm>
          <a:prstGeom prst="line">
            <a:avLst/>
          </a:prstGeom>
          <a:ln>
            <a:solidFill>
              <a:schemeClr val="tx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Straight Connector 10">
            <a:extLst>
              <a:ext uri="{FF2B5EF4-FFF2-40B4-BE49-F238E27FC236}">
                <a16:creationId xmlns:a16="http://schemas.microsoft.com/office/drawing/2014/main" id="{04586067-BAE2-4C4D-A47D-F73E846D8647}"/>
              </a:ext>
            </a:extLst>
          </p:cNvPr>
          <p:cNvSpPr/>
          <p:nvPr/>
        </p:nvSpPr>
        <p:spPr>
          <a:xfrm>
            <a:off x="1878458" y="2855977"/>
            <a:ext cx="3511403" cy="0"/>
          </a:xfrm>
          <a:prstGeom prst="line">
            <a:avLst/>
          </a:prstGeom>
          <a:ln>
            <a:solidFill>
              <a:schemeClr val="tx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Oval 12" descr="Circle with left arrow outline">
            <a:extLst>
              <a:ext uri="{FF2B5EF4-FFF2-40B4-BE49-F238E27FC236}">
                <a16:creationId xmlns:a16="http://schemas.microsoft.com/office/drawing/2014/main" id="{7188BCB5-9B0C-455F-8446-AA00D141E053}"/>
              </a:ext>
            </a:extLst>
          </p:cNvPr>
          <p:cNvSpPr/>
          <p:nvPr/>
        </p:nvSpPr>
        <p:spPr>
          <a:xfrm>
            <a:off x="5413925" y="2412866"/>
            <a:ext cx="886220" cy="88622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A67AD9BA-5C01-4BA8-B7CF-F7461EF0D326}"/>
              </a:ext>
            </a:extLst>
          </p:cNvPr>
          <p:cNvSpPr/>
          <p:nvPr/>
        </p:nvSpPr>
        <p:spPr>
          <a:xfrm>
            <a:off x="6458185" y="2298483"/>
            <a:ext cx="5236509"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Highest 36 consecutive months</a:t>
            </a:r>
          </a:p>
        </p:txBody>
      </p:sp>
      <p:sp>
        <p:nvSpPr>
          <p:cNvPr id="15" name="Oval 14" descr="Circle with left arrow outline">
            <a:extLst>
              <a:ext uri="{FF2B5EF4-FFF2-40B4-BE49-F238E27FC236}">
                <a16:creationId xmlns:a16="http://schemas.microsoft.com/office/drawing/2014/main" id="{027B77B2-911D-4549-B218-106AFA4BE354}"/>
              </a:ext>
            </a:extLst>
          </p:cNvPr>
          <p:cNvSpPr/>
          <p:nvPr/>
        </p:nvSpPr>
        <p:spPr>
          <a:xfrm>
            <a:off x="5413925" y="3791432"/>
            <a:ext cx="886220" cy="88622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C4959C82-9EC6-4974-BB68-059964B1C0DA}"/>
              </a:ext>
            </a:extLst>
          </p:cNvPr>
          <p:cNvSpPr/>
          <p:nvPr/>
        </p:nvSpPr>
        <p:spPr>
          <a:xfrm>
            <a:off x="6458186" y="3643728"/>
            <a:ext cx="5019934" cy="1181627"/>
          </a:xfrm>
          <a:custGeom>
            <a:avLst/>
            <a:gdLst>
              <a:gd name="connsiteX0" fmla="*/ 0 w 1332900"/>
              <a:gd name="connsiteY0" fmla="*/ 0 h 1181627"/>
              <a:gd name="connsiteX1" fmla="*/ 1332900 w 1332900"/>
              <a:gd name="connsiteY1" fmla="*/ 0 h 1181627"/>
              <a:gd name="connsiteX2" fmla="*/ 1332900 w 1332900"/>
              <a:gd name="connsiteY2" fmla="*/ 1181627 h 1181627"/>
              <a:gd name="connsiteX3" fmla="*/ 0 w 1332900"/>
              <a:gd name="connsiteY3" fmla="*/ 1181627 h 1181627"/>
              <a:gd name="connsiteX4" fmla="*/ 0 w 1332900"/>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900" h="1181627">
                <a:moveTo>
                  <a:pt x="0" y="0"/>
                </a:moveTo>
                <a:lnTo>
                  <a:pt x="1332900" y="0"/>
                </a:lnTo>
                <a:lnTo>
                  <a:pt x="1332900"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dirty="0">
                <a:solidFill>
                  <a:schemeClr val="bg1"/>
                </a:solidFill>
              </a:rPr>
              <a:t>Determine annual compensation earnable</a:t>
            </a:r>
            <a:endParaRPr lang="en-US" sz="2400" kern="1200" dirty="0">
              <a:solidFill>
                <a:schemeClr val="bg1"/>
              </a:solidFill>
            </a:endParaRPr>
          </a:p>
        </p:txBody>
      </p:sp>
      <p:sp>
        <p:nvSpPr>
          <p:cNvPr id="17" name="Oval 16" descr="Circle with left arrow outline">
            <a:extLst>
              <a:ext uri="{FF2B5EF4-FFF2-40B4-BE49-F238E27FC236}">
                <a16:creationId xmlns:a16="http://schemas.microsoft.com/office/drawing/2014/main" id="{E2A2046B-0CA3-469A-9EE0-D84C0BEB5649}"/>
              </a:ext>
            </a:extLst>
          </p:cNvPr>
          <p:cNvSpPr/>
          <p:nvPr/>
        </p:nvSpPr>
        <p:spPr>
          <a:xfrm>
            <a:off x="5413925" y="5169997"/>
            <a:ext cx="886220" cy="88622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F14CE012-5533-4410-9B16-70EDFB5D849D}"/>
              </a:ext>
            </a:extLst>
          </p:cNvPr>
          <p:cNvSpPr/>
          <p:nvPr/>
        </p:nvSpPr>
        <p:spPr>
          <a:xfrm>
            <a:off x="6458186" y="5022294"/>
            <a:ext cx="5429008" cy="1181627"/>
          </a:xfrm>
          <a:custGeom>
            <a:avLst/>
            <a:gdLst>
              <a:gd name="connsiteX0" fmla="*/ 0 w 1132836"/>
              <a:gd name="connsiteY0" fmla="*/ 0 h 1181627"/>
              <a:gd name="connsiteX1" fmla="*/ 1132836 w 1132836"/>
              <a:gd name="connsiteY1" fmla="*/ 0 h 1181627"/>
              <a:gd name="connsiteX2" fmla="*/ 1132836 w 1132836"/>
              <a:gd name="connsiteY2" fmla="*/ 1181627 h 1181627"/>
              <a:gd name="connsiteX3" fmla="*/ 0 w 1132836"/>
              <a:gd name="connsiteY3" fmla="*/ 1181627 h 1181627"/>
              <a:gd name="connsiteX4" fmla="*/ 0 w 1132836"/>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836" h="1181627">
                <a:moveTo>
                  <a:pt x="0" y="0"/>
                </a:moveTo>
                <a:lnTo>
                  <a:pt x="1132836" y="0"/>
                </a:lnTo>
                <a:lnTo>
                  <a:pt x="1132836"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Calculated using a weighted average</a:t>
            </a:r>
          </a:p>
        </p:txBody>
      </p:sp>
      <p:sp>
        <p:nvSpPr>
          <p:cNvPr id="19" name="Oval 18">
            <a:extLst>
              <a:ext uri="{FF2B5EF4-FFF2-40B4-BE49-F238E27FC236}">
                <a16:creationId xmlns:a16="http://schemas.microsoft.com/office/drawing/2014/main" id="{3B6537DC-6A5E-BE48-AEB9-438DFC69F4AA}"/>
              </a:ext>
              <a:ext uri="{C183D7F6-B498-43B3-948B-1728B52AA6E4}">
                <adec:decorative xmlns:adec="http://schemas.microsoft.com/office/drawing/2017/decorative" val="1"/>
              </a:ext>
            </a:extLst>
          </p:cNvPr>
          <p:cNvSpPr/>
          <p:nvPr/>
        </p:nvSpPr>
        <p:spPr>
          <a:xfrm>
            <a:off x="785691" y="2219430"/>
            <a:ext cx="3926592" cy="3938758"/>
          </a:xfrm>
          <a:prstGeom prst="ellipse">
            <a:avLst/>
          </a:prstGeom>
          <a:blipFill dpi="0" rotWithShape="1">
            <a:blip r:embed="rId6"/>
            <a:srcRect/>
            <a:stretch>
              <a:fillRect l="-35377" r="-14623"/>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a:p>
        </p:txBody>
      </p:sp>
    </p:spTree>
    <p:custDataLst>
      <p:tags r:id="rId1"/>
    </p:custDataLst>
    <p:extLst>
      <p:ext uri="{BB962C8B-B14F-4D97-AF65-F5344CB8AC3E}">
        <p14:creationId xmlns:p14="http://schemas.microsoft.com/office/powerpoint/2010/main" val="1413029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D4EB4E-C85E-4AD5-85BA-8A8DB8A7C3F6}"/>
              </a:ext>
            </a:extLst>
          </p:cNvPr>
          <p:cNvSpPr>
            <a:spLocks noGrp="1"/>
          </p:cNvSpPr>
          <p:nvPr>
            <p:ph type="body" sz="quarter" idx="13"/>
          </p:nvPr>
        </p:nvSpPr>
        <p:spPr/>
        <p:txBody>
          <a:bodyPr/>
          <a:lstStyle/>
          <a:p>
            <a:r>
              <a:rPr lang="en-US" dirty="0"/>
              <a:t>Determining annual compensation earnable</a:t>
            </a:r>
          </a:p>
        </p:txBody>
      </p:sp>
      <p:sp>
        <p:nvSpPr>
          <p:cNvPr id="21" name="Freeform 18">
            <a:extLst>
              <a:ext uri="{FF2B5EF4-FFF2-40B4-BE49-F238E27FC236}">
                <a16:creationId xmlns:a16="http://schemas.microsoft.com/office/drawing/2014/main" id="{D6D51058-706E-4073-88BF-8A37C122AC39}"/>
              </a:ext>
            </a:extLst>
          </p:cNvPr>
          <p:cNvSpPr/>
          <p:nvPr/>
        </p:nvSpPr>
        <p:spPr>
          <a:xfrm>
            <a:off x="4011881" y="2372994"/>
            <a:ext cx="37641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total service credit for the year</a:t>
            </a:r>
          </a:p>
        </p:txBody>
      </p:sp>
      <p:sp>
        <p:nvSpPr>
          <p:cNvPr id="23" name="TextBox 22">
            <a:extLst>
              <a:ext uri="{FF2B5EF4-FFF2-40B4-BE49-F238E27FC236}">
                <a16:creationId xmlns:a16="http://schemas.microsoft.com/office/drawing/2014/main" id="{8476FA8E-D9D5-45D8-A390-FB1D51B3A46C}"/>
              </a:ext>
            </a:extLst>
          </p:cNvPr>
          <p:cNvSpPr txBox="1"/>
          <p:nvPr/>
        </p:nvSpPr>
        <p:spPr>
          <a:xfrm>
            <a:off x="4511878" y="4678570"/>
            <a:ext cx="276410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7E3C1B"/>
                </a:solidFill>
                <a:latin typeface="Arial" panose="020B0604020202020204" pitchFamily="34" charset="0"/>
                <a:cs typeface="Arial" panose="020B0604020202020204" pitchFamily="34" charset="0"/>
                <a:sym typeface="Wingdings"/>
              </a:rPr>
              <a:t>Total service credit earned up to 1.000</a:t>
            </a:r>
            <a:endParaRPr kumimoji="0" lang="en-US" sz="28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cxnSp>
        <p:nvCxnSpPr>
          <p:cNvPr id="34" name="Straight Arrow Connector 33">
            <a:extLst>
              <a:ext uri="{FF2B5EF4-FFF2-40B4-BE49-F238E27FC236}">
                <a16:creationId xmlns:a16="http://schemas.microsoft.com/office/drawing/2014/main" id="{9E00CB26-E9EB-42D6-BEAC-4AA1B770ACCE}"/>
              </a:ext>
            </a:extLst>
          </p:cNvPr>
          <p:cNvCxnSpPr>
            <a:cxnSpLocks/>
          </p:cNvCxnSpPr>
          <p:nvPr/>
        </p:nvCxnSpPr>
        <p:spPr>
          <a:xfrm>
            <a:off x="5893931" y="3783786"/>
            <a:ext cx="0" cy="876300"/>
          </a:xfrm>
          <a:prstGeom prst="straightConnector1">
            <a:avLst/>
          </a:prstGeom>
          <a:ln w="12700">
            <a:solidFill>
              <a:srgbClr val="6B331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Freeform 18">
            <a:extLst>
              <a:ext uri="{FF2B5EF4-FFF2-40B4-BE49-F238E27FC236}">
                <a16:creationId xmlns:a16="http://schemas.microsoft.com/office/drawing/2014/main" id="{619B5F23-51A2-4C6A-A063-2F81DC06BBF9}"/>
              </a:ext>
            </a:extLst>
          </p:cNvPr>
          <p:cNvSpPr/>
          <p:nvPr/>
        </p:nvSpPr>
        <p:spPr>
          <a:xfrm>
            <a:off x="244629" y="2372994"/>
            <a:ext cx="307493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total earnings for the year</a:t>
            </a:r>
          </a:p>
        </p:txBody>
      </p:sp>
      <p:sp>
        <p:nvSpPr>
          <p:cNvPr id="35" name="TextBox 34">
            <a:extLst>
              <a:ext uri="{FF2B5EF4-FFF2-40B4-BE49-F238E27FC236}">
                <a16:creationId xmlns:a16="http://schemas.microsoft.com/office/drawing/2014/main" id="{C5C57CEE-3333-4928-9FF2-B3CEF2120EFA}"/>
              </a:ext>
            </a:extLst>
          </p:cNvPr>
          <p:cNvSpPr txBox="1"/>
          <p:nvPr/>
        </p:nvSpPr>
        <p:spPr>
          <a:xfrm>
            <a:off x="244630" y="4894014"/>
            <a:ext cx="307493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7E3C1B"/>
                </a:solidFill>
                <a:latin typeface="Arial" panose="020B0604020202020204" pitchFamily="34" charset="0"/>
                <a:cs typeface="Arial" panose="020B0604020202020204" pitchFamily="34" charset="0"/>
                <a:sym typeface="Wingdings"/>
              </a:rPr>
              <a:t>Total of what you were actually paid</a:t>
            </a:r>
            <a:endParaRPr kumimoji="0" lang="en-US" sz="2800" b="0"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949A05A7-FC47-4BBE-822F-92FC01776544}"/>
              </a:ext>
            </a:extLst>
          </p:cNvPr>
          <p:cNvCxnSpPr>
            <a:cxnSpLocks/>
          </p:cNvCxnSpPr>
          <p:nvPr/>
        </p:nvCxnSpPr>
        <p:spPr>
          <a:xfrm>
            <a:off x="1782096" y="3783786"/>
            <a:ext cx="0" cy="876300"/>
          </a:xfrm>
          <a:prstGeom prst="straightConnector1">
            <a:avLst/>
          </a:prstGeom>
          <a:ln w="12700">
            <a:solidFill>
              <a:srgbClr val="6B331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Freeform 18">
            <a:extLst>
              <a:ext uri="{FF2B5EF4-FFF2-40B4-BE49-F238E27FC236}">
                <a16:creationId xmlns:a16="http://schemas.microsoft.com/office/drawing/2014/main" id="{A8F0C44E-86D6-4849-B238-C7276176646E}"/>
              </a:ext>
            </a:extLst>
          </p:cNvPr>
          <p:cNvSpPr/>
          <p:nvPr/>
        </p:nvSpPr>
        <p:spPr>
          <a:xfrm>
            <a:off x="8475671" y="2372994"/>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annual compensation earnable</a:t>
            </a:r>
          </a:p>
        </p:txBody>
      </p:sp>
      <p:sp>
        <p:nvSpPr>
          <p:cNvPr id="38" name="TextBox 37">
            <a:extLst>
              <a:ext uri="{FF2B5EF4-FFF2-40B4-BE49-F238E27FC236}">
                <a16:creationId xmlns:a16="http://schemas.microsoft.com/office/drawing/2014/main" id="{ECE278FD-2D59-475D-A52C-98046EFD4228}"/>
              </a:ext>
            </a:extLst>
          </p:cNvPr>
          <p:cNvSpPr txBox="1"/>
          <p:nvPr/>
        </p:nvSpPr>
        <p:spPr>
          <a:xfrm>
            <a:off x="8596038" y="4678570"/>
            <a:ext cx="32309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7E3C1B"/>
                </a:solidFill>
                <a:latin typeface="Arial" panose="020B0604020202020204" pitchFamily="34" charset="0"/>
                <a:cs typeface="Arial" panose="020B0604020202020204" pitchFamily="34" charset="0"/>
                <a:sym typeface="Wingdings"/>
              </a:rPr>
              <a:t>Average working salary for one year</a:t>
            </a:r>
            <a:endParaRPr kumimoji="0" lang="en-US" sz="28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cxnSp>
        <p:nvCxnSpPr>
          <p:cNvPr id="39" name="Straight Arrow Connector 38">
            <a:extLst>
              <a:ext uri="{FF2B5EF4-FFF2-40B4-BE49-F238E27FC236}">
                <a16:creationId xmlns:a16="http://schemas.microsoft.com/office/drawing/2014/main" id="{61E0991C-5542-4D81-970A-7EDDE620D864}"/>
              </a:ext>
            </a:extLst>
          </p:cNvPr>
          <p:cNvCxnSpPr>
            <a:cxnSpLocks/>
          </p:cNvCxnSpPr>
          <p:nvPr/>
        </p:nvCxnSpPr>
        <p:spPr>
          <a:xfrm>
            <a:off x="10211521" y="3783786"/>
            <a:ext cx="0" cy="876300"/>
          </a:xfrm>
          <a:prstGeom prst="straightConnector1">
            <a:avLst/>
          </a:prstGeom>
          <a:ln w="12700">
            <a:solidFill>
              <a:srgbClr val="6B331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Division 34">
            <a:extLst>
              <a:ext uri="{FF2B5EF4-FFF2-40B4-BE49-F238E27FC236}">
                <a16:creationId xmlns:a16="http://schemas.microsoft.com/office/drawing/2014/main" id="{61B1F1FA-06EE-49F8-BA12-F994BE0DEC94}"/>
              </a:ext>
            </a:extLst>
          </p:cNvPr>
          <p:cNvSpPr/>
          <p:nvPr/>
        </p:nvSpPr>
        <p:spPr>
          <a:xfrm>
            <a:off x="3260521" y="2665434"/>
            <a:ext cx="685800" cy="685800"/>
          </a:xfrm>
          <a:prstGeom prst="mathDivide">
            <a:avLst>
              <a:gd name="adj1" fmla="val 23520"/>
              <a:gd name="adj2" fmla="val 2930"/>
              <a:gd name="adj3" fmla="val 11760"/>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 name="Division 34">
            <a:extLst>
              <a:ext uri="{FF2B5EF4-FFF2-40B4-BE49-F238E27FC236}">
                <a16:creationId xmlns:a16="http://schemas.microsoft.com/office/drawing/2014/main" id="{88BD0AF5-4906-4E0C-B672-999DA813D8F7}"/>
              </a:ext>
            </a:extLst>
          </p:cNvPr>
          <p:cNvSpPr/>
          <p:nvPr/>
        </p:nvSpPr>
        <p:spPr>
          <a:xfrm>
            <a:off x="7798635" y="2688107"/>
            <a:ext cx="685800" cy="685800"/>
          </a:xfrm>
          <a:prstGeom prst="mathEqual">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Rectangle 14">
            <a:extLst>
              <a:ext uri="{FF2B5EF4-FFF2-40B4-BE49-F238E27FC236}">
                <a16:creationId xmlns:a16="http://schemas.microsoft.com/office/drawing/2014/main" id="{4279167F-506E-4468-A54C-02F101EDD3FC}"/>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2</a:t>
            </a:r>
          </a:p>
        </p:txBody>
      </p:sp>
    </p:spTree>
    <p:custDataLst>
      <p:tags r:id="rId1"/>
    </p:custDataLst>
    <p:extLst>
      <p:ext uri="{BB962C8B-B14F-4D97-AF65-F5344CB8AC3E}">
        <p14:creationId xmlns:p14="http://schemas.microsoft.com/office/powerpoint/2010/main" val="2086184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33">
            <a:extLst>
              <a:ext uri="{FF2B5EF4-FFF2-40B4-BE49-F238E27FC236}">
                <a16:creationId xmlns:a16="http://schemas.microsoft.com/office/drawing/2014/main" id="{21A90890-6716-4F2F-8192-F7E95217A914}"/>
              </a:ext>
            </a:extLst>
          </p:cNvPr>
          <p:cNvSpPr/>
          <p:nvPr/>
        </p:nvSpPr>
        <p:spPr>
          <a:xfrm>
            <a:off x="0" y="5638447"/>
            <a:ext cx="12192000" cy="615914"/>
          </a:xfrm>
          <a:prstGeom prst="rect">
            <a:avLst/>
          </a:prstGeom>
          <a:solidFill>
            <a:srgbClr val="7E3C1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Step 1: Find the total annual earnings and the total service credit earned for the year.</a:t>
            </a:r>
          </a:p>
        </p:txBody>
      </p:sp>
      <p:graphicFrame>
        <p:nvGraphicFramePr>
          <p:cNvPr id="21" name="Table 20">
            <a:extLst>
              <a:ext uri="{FF2B5EF4-FFF2-40B4-BE49-F238E27FC236}">
                <a16:creationId xmlns:a16="http://schemas.microsoft.com/office/drawing/2014/main" id="{E3881460-2977-4816-B086-210C384B7E6A}"/>
              </a:ext>
            </a:extLst>
          </p:cNvPr>
          <p:cNvGraphicFramePr>
            <a:graphicFrameLocks noGrp="1"/>
          </p:cNvGraphicFramePr>
          <p:nvPr>
            <p:extLst>
              <p:ext uri="{D42A27DB-BD31-4B8C-83A1-F6EECF244321}">
                <p14:modId xmlns:p14="http://schemas.microsoft.com/office/powerpoint/2010/main" val="828812337"/>
              </p:ext>
            </p:extLst>
          </p:nvPr>
        </p:nvGraphicFramePr>
        <p:xfrm>
          <a:off x="1276350" y="1817624"/>
          <a:ext cx="9686925" cy="3449700"/>
        </p:xfrm>
        <a:graphic>
          <a:graphicData uri="http://schemas.openxmlformats.org/drawingml/2006/table">
            <a:tbl>
              <a:tblPr firstRow="1" bandRow="1">
                <a:tableStyleId>{073A0DAA-6AF3-43AB-8588-CEC1D06C72B9}</a:tableStyleId>
              </a:tblPr>
              <a:tblGrid>
                <a:gridCol w="1510082">
                  <a:extLst>
                    <a:ext uri="{9D8B030D-6E8A-4147-A177-3AD203B41FA5}">
                      <a16:colId xmlns:a16="http://schemas.microsoft.com/office/drawing/2014/main" val="1043341784"/>
                    </a:ext>
                  </a:extLst>
                </a:gridCol>
                <a:gridCol w="1209310">
                  <a:extLst>
                    <a:ext uri="{9D8B030D-6E8A-4147-A177-3AD203B41FA5}">
                      <a16:colId xmlns:a16="http://schemas.microsoft.com/office/drawing/2014/main" val="1824732270"/>
                    </a:ext>
                  </a:extLst>
                </a:gridCol>
                <a:gridCol w="1624879">
                  <a:extLst>
                    <a:ext uri="{9D8B030D-6E8A-4147-A177-3AD203B41FA5}">
                      <a16:colId xmlns:a16="http://schemas.microsoft.com/office/drawing/2014/main" val="20000"/>
                    </a:ext>
                  </a:extLst>
                </a:gridCol>
                <a:gridCol w="2538734">
                  <a:extLst>
                    <a:ext uri="{9D8B030D-6E8A-4147-A177-3AD203B41FA5}">
                      <a16:colId xmlns:a16="http://schemas.microsoft.com/office/drawing/2014/main" val="20001"/>
                    </a:ext>
                  </a:extLst>
                </a:gridCol>
                <a:gridCol w="2803920">
                  <a:extLst>
                    <a:ext uri="{9D8B030D-6E8A-4147-A177-3AD203B41FA5}">
                      <a16:colId xmlns:a16="http://schemas.microsoft.com/office/drawing/2014/main" val="2356000477"/>
                    </a:ext>
                  </a:extLst>
                </a:gridCol>
              </a:tblGrid>
              <a:tr h="820907">
                <a:tc>
                  <a:txBody>
                    <a:bodyPr/>
                    <a:lstStyle/>
                    <a:p>
                      <a:pPr algn="ctr"/>
                      <a:r>
                        <a:rPr lang="en-US" sz="2000" b="0" dirty="0">
                          <a:latin typeface="Arial" panose="020B0604020202020204" pitchFamily="34" charset="0"/>
                          <a:cs typeface="Arial" panose="020B0604020202020204" pitchFamily="34" charset="0"/>
                        </a:rPr>
                        <a:t>Assignment</a:t>
                      </a:r>
                    </a:p>
                  </a:txBody>
                  <a:tcPr marL="91462" marR="91462" marT="45659" marB="45659" anchor="ctr">
                    <a:solidFill>
                      <a:srgbClr val="703E27"/>
                    </a:solidFill>
                  </a:tcPr>
                </a:tc>
                <a:tc>
                  <a:txBody>
                    <a:bodyPr/>
                    <a:lstStyle/>
                    <a:p>
                      <a:pPr algn="ctr"/>
                      <a:r>
                        <a:rPr lang="en-US" sz="2000" b="0" dirty="0">
                          <a:latin typeface="Arial" panose="020B0604020202020204" pitchFamily="34" charset="0"/>
                          <a:cs typeface="Arial" panose="020B0604020202020204" pitchFamily="34" charset="0"/>
                        </a:rPr>
                        <a:t>FTE</a:t>
                      </a:r>
                    </a:p>
                  </a:txBody>
                  <a:tcPr marL="91462" marR="91462" marT="45659" marB="45659" anchor="ctr">
                    <a:solidFill>
                      <a:srgbClr val="703E27"/>
                    </a:solidFill>
                  </a:tcPr>
                </a:tc>
                <a:tc>
                  <a:txBody>
                    <a:bodyPr/>
                    <a:lstStyle/>
                    <a:p>
                      <a:pPr algn="ctr"/>
                      <a:r>
                        <a:rPr lang="en-US" sz="2000" b="0" dirty="0">
                          <a:latin typeface="Arial" panose="020B0604020202020204" pitchFamily="34" charset="0"/>
                          <a:cs typeface="Arial" panose="020B0604020202020204" pitchFamily="34" charset="0"/>
                        </a:rPr>
                        <a:t>Annual earnings</a:t>
                      </a:r>
                    </a:p>
                  </a:txBody>
                  <a:tcPr marL="91462" marR="91462" marT="45659" marB="45659" anchor="ctr">
                    <a:solidFill>
                      <a:srgbClr val="703E27"/>
                    </a:solidFill>
                  </a:tcPr>
                </a:tc>
                <a:tc>
                  <a:txBody>
                    <a:bodyPr/>
                    <a:lstStyle/>
                    <a:p>
                      <a:pPr algn="ctr"/>
                      <a:r>
                        <a:rPr lang="en-US" sz="2000" b="0" dirty="0">
                          <a:latin typeface="Arial" panose="020B0604020202020204" pitchFamily="34" charset="0"/>
                          <a:cs typeface="Arial" panose="020B0604020202020204" pitchFamily="34" charset="0"/>
                        </a:rPr>
                        <a:t>Annualized pay rate</a:t>
                      </a:r>
                    </a:p>
                  </a:txBody>
                  <a:tcPr marL="91462" marR="91462" marT="45659" marB="45659" anchor="ctr">
                    <a:solidFill>
                      <a:srgbClr val="703E27"/>
                    </a:solidFill>
                  </a:tcPr>
                </a:tc>
                <a:tc>
                  <a:txBody>
                    <a:bodyPr/>
                    <a:lstStyle/>
                    <a:p>
                      <a:pPr algn="ctr"/>
                      <a:r>
                        <a:rPr lang="en-US" sz="2000" b="0" dirty="0">
                          <a:latin typeface="Arial" panose="020B0604020202020204" pitchFamily="34" charset="0"/>
                          <a:cs typeface="Arial" panose="020B0604020202020204" pitchFamily="34" charset="0"/>
                        </a:rPr>
                        <a:t>Service credit</a:t>
                      </a:r>
                    </a:p>
                  </a:txBody>
                  <a:tcPr marL="91462" marR="91462" marT="45659" marB="45659" anchor="ctr">
                    <a:solidFill>
                      <a:srgbClr val="703E27"/>
                    </a:solidFill>
                  </a:tcPr>
                </a:tc>
                <a:extLst>
                  <a:ext uri="{0D108BD9-81ED-4DB2-BD59-A6C34878D82A}">
                    <a16:rowId xmlns:a16="http://schemas.microsoft.com/office/drawing/2014/main" val="10000"/>
                  </a:ext>
                </a:extLst>
              </a:tr>
              <a:tr h="668398">
                <a:tc>
                  <a:txBody>
                    <a:bodyPr/>
                    <a:lstStyle/>
                    <a:p>
                      <a:pPr algn="ctr"/>
                      <a:r>
                        <a:rPr lang="en-US" sz="2400" dirty="0">
                          <a:latin typeface="Arial" panose="020B0604020202020204" pitchFamily="34" charset="0"/>
                          <a:cs typeface="Arial" panose="020B0604020202020204" pitchFamily="34" charset="0"/>
                        </a:rPr>
                        <a:t>A</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875</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$28,875</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$48,125</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0.600</a:t>
                      </a:r>
                    </a:p>
                  </a:txBody>
                  <a:tcPr marL="91462" marR="91462" marT="45659" marB="45659" anchor="ctr"/>
                </a:tc>
                <a:extLst>
                  <a:ext uri="{0D108BD9-81ED-4DB2-BD59-A6C34878D82A}">
                    <a16:rowId xmlns:a16="http://schemas.microsoft.com/office/drawing/2014/main" val="10001"/>
                  </a:ext>
                </a:extLst>
              </a:tr>
              <a:tr h="668398">
                <a:tc>
                  <a:txBody>
                    <a:bodyPr/>
                    <a:lstStyle/>
                    <a:p>
                      <a:pPr algn="ctr"/>
                      <a:r>
                        <a:rPr lang="en-US" sz="2400" dirty="0">
                          <a:latin typeface="Arial" panose="020B0604020202020204" pitchFamily="34" charset="0"/>
                          <a:cs typeface="Arial" panose="020B0604020202020204" pitchFamily="34" charset="0"/>
                        </a:rPr>
                        <a:t>B</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600</a:t>
                      </a:r>
                    </a:p>
                  </a:txBody>
                  <a:tcPr marL="91462" marR="91462" marT="45659" marB="45659" anchor="ctr"/>
                </a:tc>
                <a:tc>
                  <a:txBody>
                    <a:bodyPr/>
                    <a:lstStyle/>
                    <a:p>
                      <a:pPr algn="ctr"/>
                      <a:r>
                        <a:rPr lang="en-US" sz="2400" u="none" dirty="0">
                          <a:latin typeface="Arial" panose="020B0604020202020204" pitchFamily="34" charset="0"/>
                          <a:cs typeface="Arial" panose="020B0604020202020204" pitchFamily="34" charset="0"/>
                        </a:rPr>
                        <a:t>$8,400</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 $42,000</a:t>
                      </a:r>
                    </a:p>
                  </a:txBody>
                  <a:tcPr marL="91462" marR="91462" marT="45659" marB="45659" anchor="ctr"/>
                </a:tc>
                <a:tc>
                  <a:txBody>
                    <a:bodyPr/>
                    <a:lstStyle/>
                    <a:p>
                      <a:pPr algn="ctr"/>
                      <a:r>
                        <a:rPr lang="en-US" sz="2400" u="none" dirty="0">
                          <a:latin typeface="Arial" panose="020B0604020202020204" pitchFamily="34" charset="0"/>
                          <a:cs typeface="Arial" panose="020B0604020202020204" pitchFamily="34" charset="0"/>
                        </a:rPr>
                        <a:t>0.200</a:t>
                      </a:r>
                    </a:p>
                  </a:txBody>
                  <a:tcPr marL="91462" marR="91462" marT="45659" marB="45659" anchor="ctr"/>
                </a:tc>
                <a:extLst>
                  <a:ext uri="{0D108BD9-81ED-4DB2-BD59-A6C34878D82A}">
                    <a16:rowId xmlns:a16="http://schemas.microsoft.com/office/drawing/2014/main" val="10002"/>
                  </a:ext>
                </a:extLst>
              </a:tr>
              <a:tr h="727981">
                <a:tc>
                  <a:txBody>
                    <a:bodyPr/>
                    <a:lstStyle/>
                    <a:p>
                      <a:pPr algn="ctr"/>
                      <a:r>
                        <a:rPr lang="en-US" sz="2400" dirty="0">
                          <a:latin typeface="Arial" panose="020B0604020202020204" pitchFamily="34" charset="0"/>
                          <a:cs typeface="Arial" panose="020B0604020202020204" pitchFamily="34" charset="0"/>
                        </a:rPr>
                        <a:t>C</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600</a:t>
                      </a:r>
                    </a:p>
                  </a:txBody>
                  <a:tcPr marL="91462" marR="91462" marT="45659" marB="45659" anchor="ctr"/>
                </a:tc>
                <a:tc>
                  <a:txBody>
                    <a:bodyPr/>
                    <a:lstStyle/>
                    <a:p>
                      <a:pPr algn="ctr"/>
                      <a:r>
                        <a:rPr lang="en-US" sz="2400" b="0" u="sng" dirty="0">
                          <a:latin typeface="Arial" panose="020B0604020202020204" pitchFamily="34" charset="0"/>
                          <a:cs typeface="Arial" panose="020B0604020202020204" pitchFamily="34" charset="0"/>
                        </a:rPr>
                        <a:t>+$4,500</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$30,000</a:t>
                      </a:r>
                    </a:p>
                  </a:txBody>
                  <a:tcPr marL="91462" marR="91462" marT="45659" marB="45659" anchor="ctr"/>
                </a:tc>
                <a:tc>
                  <a:txBody>
                    <a:bodyPr/>
                    <a:lstStyle/>
                    <a:p>
                      <a:pPr algn="ctr"/>
                      <a:r>
                        <a:rPr lang="en-US" sz="2400" b="0" u="sng" dirty="0">
                          <a:latin typeface="Arial" panose="020B0604020202020204" pitchFamily="34" charset="0"/>
                          <a:cs typeface="Arial" panose="020B0604020202020204" pitchFamily="34" charset="0"/>
                        </a:rPr>
                        <a:t>+0.150</a:t>
                      </a:r>
                    </a:p>
                  </a:txBody>
                  <a:tcPr marL="91462" marR="91462" marT="45659" marB="45659" anchor="ctr"/>
                </a:tc>
                <a:extLst>
                  <a:ext uri="{0D108BD9-81ED-4DB2-BD59-A6C34878D82A}">
                    <a16:rowId xmlns:a16="http://schemas.microsoft.com/office/drawing/2014/main" val="10003"/>
                  </a:ext>
                </a:extLst>
              </a:tr>
              <a:tr h="564016">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r>
                        <a:rPr lang="en-US" sz="2800" b="1" dirty="0">
                          <a:solidFill>
                            <a:srgbClr val="6B3317"/>
                          </a:solidFill>
                          <a:latin typeface="Arial" panose="020B0604020202020204" pitchFamily="34" charset="0"/>
                          <a:cs typeface="Arial" panose="020B0604020202020204" pitchFamily="34" charset="0"/>
                        </a:rPr>
                        <a:t>$41,775</a:t>
                      </a:r>
                    </a:p>
                  </a:txBody>
                  <a:tcPr marL="91462" marR="91462" marT="45659" marB="45659" anchor="ctr"/>
                </a:tc>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r>
                        <a:rPr lang="en-US" sz="2800" b="1" dirty="0">
                          <a:solidFill>
                            <a:srgbClr val="6B3317"/>
                          </a:solidFill>
                          <a:latin typeface="Arial" panose="020B0604020202020204" pitchFamily="34" charset="0"/>
                          <a:cs typeface="Arial" panose="020B0604020202020204" pitchFamily="34" charset="0"/>
                        </a:rPr>
                        <a:t>0.950</a:t>
                      </a:r>
                    </a:p>
                  </a:txBody>
                  <a:tcPr marL="91462" marR="91462" marT="45659" marB="45659" anchor="ctr"/>
                </a:tc>
                <a:extLst>
                  <a:ext uri="{0D108BD9-81ED-4DB2-BD59-A6C34878D82A}">
                    <a16:rowId xmlns:a16="http://schemas.microsoft.com/office/drawing/2014/main" val="3883178256"/>
                  </a:ext>
                </a:extLst>
              </a:tr>
            </a:tbl>
          </a:graphicData>
        </a:graphic>
      </p:graphicFrame>
      <p:sp>
        <p:nvSpPr>
          <p:cNvPr id="23" name="TextBox 22">
            <a:extLst>
              <a:ext uri="{FF2B5EF4-FFF2-40B4-BE49-F238E27FC236}">
                <a16:creationId xmlns:a16="http://schemas.microsoft.com/office/drawing/2014/main" id="{A6173AE2-400A-4788-AEFE-20F7F7FE47BF}"/>
              </a:ext>
            </a:extLst>
          </p:cNvPr>
          <p:cNvSpPr txBox="1"/>
          <p:nvPr/>
        </p:nvSpPr>
        <p:spPr>
          <a:xfrm>
            <a:off x="2948441" y="6380109"/>
            <a:ext cx="6157356" cy="341632"/>
          </a:xfrm>
          <a:prstGeom prst="rect">
            <a:avLst/>
          </a:prstGeom>
          <a:noFill/>
        </p:spPr>
        <p:txBody>
          <a:bodyPr wrap="square">
            <a:spAutoFit/>
          </a:bodyPr>
          <a:lstStyle/>
          <a:p>
            <a:pPr algn="ctr" eaLnBrk="1" hangingPunct="1">
              <a:lnSpc>
                <a:spcPct val="90000"/>
              </a:lnSpc>
              <a:defRPr/>
            </a:pPr>
            <a:r>
              <a:rPr lang="en-US" altLang="en-US" sz="1800" b="1" dirty="0">
                <a:solidFill>
                  <a:srgbClr val="8F5538"/>
                </a:solidFill>
                <a:latin typeface="Arial" panose="020B0604020202020204" pitchFamily="34" charset="0"/>
                <a:cs typeface="Arial" panose="020B0604020202020204" pitchFamily="34" charset="0"/>
              </a:rPr>
              <a:t>Assumes service was performed in each month.</a:t>
            </a:r>
          </a:p>
        </p:txBody>
      </p:sp>
      <p:sp>
        <p:nvSpPr>
          <p:cNvPr id="4" name="Text Placeholder 3">
            <a:extLst>
              <a:ext uri="{FF2B5EF4-FFF2-40B4-BE49-F238E27FC236}">
                <a16:creationId xmlns:a16="http://schemas.microsoft.com/office/drawing/2014/main" id="{101F1929-7B8C-4ECF-A140-41925FEAB4DD}"/>
              </a:ext>
            </a:extLst>
          </p:cNvPr>
          <p:cNvSpPr>
            <a:spLocks noGrp="1"/>
          </p:cNvSpPr>
          <p:nvPr>
            <p:ph type="body" sz="quarter" idx="13"/>
          </p:nvPr>
        </p:nvSpPr>
        <p:spPr/>
        <p:txBody>
          <a:bodyPr/>
          <a:lstStyle/>
          <a:p>
            <a:r>
              <a:rPr lang="en-US" dirty="0"/>
              <a:t>Calculating annual compensation earnable</a:t>
            </a:r>
          </a:p>
        </p:txBody>
      </p:sp>
      <p:sp>
        <p:nvSpPr>
          <p:cNvPr id="2" name="Rectangle 1">
            <a:extLst>
              <a:ext uri="{FF2B5EF4-FFF2-40B4-BE49-F238E27FC236}">
                <a16:creationId xmlns:a16="http://schemas.microsoft.com/office/drawing/2014/main" id="{EBF6975E-7819-4C06-A213-A8E6D48B3236}"/>
              </a:ext>
            </a:extLst>
          </p:cNvPr>
          <p:cNvSpPr/>
          <p:nvPr/>
        </p:nvSpPr>
        <p:spPr>
          <a:xfrm>
            <a:off x="4075043" y="4732105"/>
            <a:ext cx="1525657" cy="649622"/>
          </a:xfrm>
          <a:prstGeom prst="rect">
            <a:avLst/>
          </a:prstGeom>
          <a:noFill/>
          <a:ln w="57150">
            <a:solidFill>
              <a:schemeClr val="tx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ECA1432-16FC-4F1D-B3B9-07239E856555}"/>
              </a:ext>
            </a:extLst>
          </p:cNvPr>
          <p:cNvSpPr/>
          <p:nvPr/>
        </p:nvSpPr>
        <p:spPr>
          <a:xfrm>
            <a:off x="8759687" y="4674904"/>
            <a:ext cx="1525657" cy="649622"/>
          </a:xfrm>
          <a:prstGeom prst="rect">
            <a:avLst/>
          </a:prstGeom>
          <a:noFill/>
          <a:ln w="57150">
            <a:solidFill>
              <a:schemeClr val="tx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AA6F5A7-F899-40CF-B68D-95F4B752A451}"/>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2</a:t>
            </a:r>
          </a:p>
        </p:txBody>
      </p:sp>
    </p:spTree>
    <p:custDataLst>
      <p:tags r:id="rId1"/>
    </p:custDataLst>
    <p:extLst>
      <p:ext uri="{BB962C8B-B14F-4D97-AF65-F5344CB8AC3E}">
        <p14:creationId xmlns:p14="http://schemas.microsoft.com/office/powerpoint/2010/main" val="402417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33">
            <a:extLst>
              <a:ext uri="{FF2B5EF4-FFF2-40B4-BE49-F238E27FC236}">
                <a16:creationId xmlns:a16="http://schemas.microsoft.com/office/drawing/2014/main" id="{21A90890-6716-4F2F-8192-F7E95217A914}"/>
              </a:ext>
            </a:extLst>
          </p:cNvPr>
          <p:cNvSpPr/>
          <p:nvPr/>
        </p:nvSpPr>
        <p:spPr>
          <a:xfrm>
            <a:off x="0" y="5638447"/>
            <a:ext cx="12192000" cy="615914"/>
          </a:xfrm>
          <a:prstGeom prst="rect">
            <a:avLst/>
          </a:prstGeom>
          <a:solidFill>
            <a:srgbClr val="7E3C1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Step 2: Divide the total annual earnings by the total service credit.</a:t>
            </a:r>
          </a:p>
        </p:txBody>
      </p:sp>
      <p:graphicFrame>
        <p:nvGraphicFramePr>
          <p:cNvPr id="21" name="Table 20">
            <a:extLst>
              <a:ext uri="{FF2B5EF4-FFF2-40B4-BE49-F238E27FC236}">
                <a16:creationId xmlns:a16="http://schemas.microsoft.com/office/drawing/2014/main" id="{E3881460-2977-4816-B086-210C384B7E6A}"/>
              </a:ext>
            </a:extLst>
          </p:cNvPr>
          <p:cNvGraphicFramePr>
            <a:graphicFrameLocks noGrp="1"/>
          </p:cNvGraphicFramePr>
          <p:nvPr>
            <p:extLst>
              <p:ext uri="{D42A27DB-BD31-4B8C-83A1-F6EECF244321}">
                <p14:modId xmlns:p14="http://schemas.microsoft.com/office/powerpoint/2010/main" val="2876557444"/>
              </p:ext>
            </p:extLst>
          </p:nvPr>
        </p:nvGraphicFramePr>
        <p:xfrm>
          <a:off x="1382485" y="7255897"/>
          <a:ext cx="9463542" cy="3284595"/>
        </p:xfrm>
        <a:graphic>
          <a:graphicData uri="http://schemas.openxmlformats.org/drawingml/2006/table">
            <a:tbl>
              <a:tblPr firstRow="1" bandRow="1">
                <a:tableStyleId>{073A0DAA-6AF3-43AB-8588-CEC1D06C72B9}</a:tableStyleId>
              </a:tblPr>
              <a:tblGrid>
                <a:gridCol w="1475259">
                  <a:extLst>
                    <a:ext uri="{9D8B030D-6E8A-4147-A177-3AD203B41FA5}">
                      <a16:colId xmlns:a16="http://schemas.microsoft.com/office/drawing/2014/main" val="1043341784"/>
                    </a:ext>
                  </a:extLst>
                </a:gridCol>
                <a:gridCol w="1181423">
                  <a:extLst>
                    <a:ext uri="{9D8B030D-6E8A-4147-A177-3AD203B41FA5}">
                      <a16:colId xmlns:a16="http://schemas.microsoft.com/office/drawing/2014/main" val="1824732270"/>
                    </a:ext>
                  </a:extLst>
                </a:gridCol>
                <a:gridCol w="1594231">
                  <a:extLst>
                    <a:ext uri="{9D8B030D-6E8A-4147-A177-3AD203B41FA5}">
                      <a16:colId xmlns:a16="http://schemas.microsoft.com/office/drawing/2014/main" val="20000"/>
                    </a:ext>
                  </a:extLst>
                </a:gridCol>
                <a:gridCol w="2473368">
                  <a:extLst>
                    <a:ext uri="{9D8B030D-6E8A-4147-A177-3AD203B41FA5}">
                      <a16:colId xmlns:a16="http://schemas.microsoft.com/office/drawing/2014/main" val="20001"/>
                    </a:ext>
                  </a:extLst>
                </a:gridCol>
                <a:gridCol w="2739261">
                  <a:extLst>
                    <a:ext uri="{9D8B030D-6E8A-4147-A177-3AD203B41FA5}">
                      <a16:colId xmlns:a16="http://schemas.microsoft.com/office/drawing/2014/main" val="2356000477"/>
                    </a:ext>
                  </a:extLst>
                </a:gridCol>
              </a:tblGrid>
              <a:tr h="781618">
                <a:tc>
                  <a:txBody>
                    <a:bodyPr/>
                    <a:lstStyle/>
                    <a:p>
                      <a:pPr algn="ctr"/>
                      <a:r>
                        <a:rPr lang="en-US" sz="2000" dirty="0">
                          <a:latin typeface="Arial" panose="020B0604020202020204" pitchFamily="34" charset="0"/>
                          <a:cs typeface="Arial" panose="020B0604020202020204" pitchFamily="34" charset="0"/>
                        </a:rPr>
                        <a:t>Employer</a:t>
                      </a:r>
                    </a:p>
                  </a:txBody>
                  <a:tcPr marL="91462" marR="91462" marT="45659" marB="45659" anchor="ctr">
                    <a:solidFill>
                      <a:srgbClr val="703E27"/>
                    </a:solidFill>
                  </a:tcPr>
                </a:tc>
                <a:tc>
                  <a:txBody>
                    <a:bodyPr/>
                    <a:lstStyle/>
                    <a:p>
                      <a:pPr algn="ctr"/>
                      <a:r>
                        <a:rPr lang="en-US" sz="2000" dirty="0">
                          <a:latin typeface="Arial" panose="020B0604020202020204" pitchFamily="34" charset="0"/>
                          <a:cs typeface="Arial" panose="020B0604020202020204" pitchFamily="34" charset="0"/>
                        </a:rPr>
                        <a:t>FTE</a:t>
                      </a:r>
                    </a:p>
                  </a:txBody>
                  <a:tcPr marL="91462" marR="91462" marT="45659" marB="45659" anchor="ctr">
                    <a:solidFill>
                      <a:srgbClr val="703E27"/>
                    </a:solidFill>
                  </a:tcPr>
                </a:tc>
                <a:tc>
                  <a:txBody>
                    <a:bodyPr/>
                    <a:lstStyle/>
                    <a:p>
                      <a:pPr algn="ctr"/>
                      <a:r>
                        <a:rPr lang="en-US" sz="2000" dirty="0">
                          <a:latin typeface="Arial" panose="020B0604020202020204" pitchFamily="34" charset="0"/>
                          <a:cs typeface="Arial" panose="020B0604020202020204" pitchFamily="34" charset="0"/>
                        </a:rPr>
                        <a:t>Annual Earnings</a:t>
                      </a:r>
                    </a:p>
                  </a:txBody>
                  <a:tcPr marL="91462" marR="91462" marT="45659" marB="45659" anchor="ctr">
                    <a:solidFill>
                      <a:srgbClr val="703E27"/>
                    </a:solidFill>
                  </a:tcPr>
                </a:tc>
                <a:tc>
                  <a:txBody>
                    <a:bodyPr/>
                    <a:lstStyle/>
                    <a:p>
                      <a:pPr algn="ctr"/>
                      <a:r>
                        <a:rPr lang="en-US" sz="2000" dirty="0">
                          <a:latin typeface="Arial" panose="020B0604020202020204" pitchFamily="34" charset="0"/>
                          <a:cs typeface="Arial" panose="020B0604020202020204" pitchFamily="34" charset="0"/>
                        </a:rPr>
                        <a:t>Annual Pay Rate</a:t>
                      </a:r>
                    </a:p>
                  </a:txBody>
                  <a:tcPr marL="91462" marR="91462" marT="45659" marB="45659" anchor="ctr">
                    <a:solidFill>
                      <a:srgbClr val="703E27"/>
                    </a:solidFill>
                  </a:tcPr>
                </a:tc>
                <a:tc>
                  <a:txBody>
                    <a:bodyPr/>
                    <a:lstStyle/>
                    <a:p>
                      <a:pPr algn="ctr"/>
                      <a:r>
                        <a:rPr lang="en-US" sz="2000" dirty="0">
                          <a:latin typeface="Arial" panose="020B0604020202020204" pitchFamily="34" charset="0"/>
                          <a:cs typeface="Arial" panose="020B0604020202020204" pitchFamily="34" charset="0"/>
                        </a:rPr>
                        <a:t>Service Credit</a:t>
                      </a:r>
                    </a:p>
                  </a:txBody>
                  <a:tcPr marL="91462" marR="91462" marT="45659" marB="45659" anchor="ctr">
                    <a:solidFill>
                      <a:srgbClr val="703E27"/>
                    </a:solidFill>
                  </a:tcPr>
                </a:tc>
                <a:extLst>
                  <a:ext uri="{0D108BD9-81ED-4DB2-BD59-A6C34878D82A}">
                    <a16:rowId xmlns:a16="http://schemas.microsoft.com/office/drawing/2014/main" val="10000"/>
                  </a:ext>
                </a:extLst>
              </a:tr>
              <a:tr h="636408">
                <a:tc>
                  <a:txBody>
                    <a:bodyPr/>
                    <a:lstStyle/>
                    <a:p>
                      <a:pPr algn="ctr"/>
                      <a:r>
                        <a:rPr lang="en-US" sz="2400" dirty="0">
                          <a:solidFill>
                            <a:schemeClr val="bg1"/>
                          </a:solidFill>
                          <a:latin typeface="Arial" panose="020B0604020202020204" pitchFamily="34" charset="0"/>
                          <a:cs typeface="Arial" panose="020B0604020202020204" pitchFamily="34" charset="0"/>
                        </a:rPr>
                        <a:t>A</a:t>
                      </a: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875</a:t>
                      </a:r>
                    </a:p>
                  </a:txBody>
                  <a:tcPr marL="91462" marR="91462" marT="45659" marB="45659" anchor="ctr"/>
                </a:tc>
                <a:tc>
                  <a:txBody>
                    <a:bodyPr/>
                    <a:lstStyle/>
                    <a:p>
                      <a:pPr algn="ctr"/>
                      <a:r>
                        <a:rPr lang="en-US" sz="2400" dirty="0">
                          <a:solidFill>
                            <a:schemeClr val="bg1">
                              <a:lumMod val="65000"/>
                            </a:schemeClr>
                          </a:solidFill>
                          <a:latin typeface="Arial" panose="020B0604020202020204" pitchFamily="34" charset="0"/>
                          <a:cs typeface="Arial" panose="020B0604020202020204" pitchFamily="34" charset="0"/>
                        </a:rPr>
                        <a:t>$9,625</a:t>
                      </a: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$48,125</a:t>
                      </a:r>
                    </a:p>
                  </a:txBody>
                  <a:tcPr marL="91462" marR="91462" marT="45659" marB="45659" anchor="ctr"/>
                </a:tc>
                <a:tc>
                  <a:txBody>
                    <a:bodyPr/>
                    <a:lstStyle/>
                    <a:p>
                      <a:pPr algn="ctr"/>
                      <a:r>
                        <a:rPr lang="en-US" sz="2400" dirty="0">
                          <a:solidFill>
                            <a:schemeClr val="bg1">
                              <a:lumMod val="65000"/>
                            </a:schemeClr>
                          </a:solidFill>
                          <a:latin typeface="Arial" panose="020B0604020202020204" pitchFamily="34" charset="0"/>
                          <a:cs typeface="Arial" panose="020B0604020202020204" pitchFamily="34" charset="0"/>
                        </a:rPr>
                        <a:t>0.200</a:t>
                      </a:r>
                    </a:p>
                  </a:txBody>
                  <a:tcPr marL="91462" marR="91462" marT="45659" marB="45659" anchor="ctr"/>
                </a:tc>
                <a:extLst>
                  <a:ext uri="{0D108BD9-81ED-4DB2-BD59-A6C34878D82A}">
                    <a16:rowId xmlns:a16="http://schemas.microsoft.com/office/drawing/2014/main" val="10001"/>
                  </a:ext>
                </a:extLst>
              </a:tr>
              <a:tr h="636408">
                <a:tc>
                  <a:txBody>
                    <a:bodyPr/>
                    <a:lstStyle/>
                    <a:p>
                      <a:pPr algn="ctr"/>
                      <a:r>
                        <a:rPr lang="en-US" sz="2400" dirty="0">
                          <a:solidFill>
                            <a:schemeClr val="bg1"/>
                          </a:solidFill>
                          <a:latin typeface="Arial" panose="020B0604020202020204" pitchFamily="34" charset="0"/>
                          <a:cs typeface="Arial" panose="020B0604020202020204" pitchFamily="34" charset="0"/>
                        </a:rPr>
                        <a:t>B</a:t>
                      </a: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875</a:t>
                      </a:r>
                    </a:p>
                  </a:txBody>
                  <a:tcPr marL="91462" marR="91462" marT="45659" marB="45659" anchor="ctr"/>
                </a:tc>
                <a:tc>
                  <a:txBody>
                    <a:bodyPr/>
                    <a:lstStyle/>
                    <a:p>
                      <a:pPr algn="ctr"/>
                      <a:r>
                        <a:rPr lang="en-US" sz="2400" u="none" dirty="0">
                          <a:solidFill>
                            <a:schemeClr val="bg1">
                              <a:lumMod val="65000"/>
                            </a:schemeClr>
                          </a:solidFill>
                          <a:latin typeface="Arial" panose="020B0604020202020204" pitchFamily="34" charset="0"/>
                          <a:cs typeface="Arial" panose="020B0604020202020204" pitchFamily="34" charset="0"/>
                        </a:rPr>
                        <a:t>$11,250</a:t>
                      </a: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 $45,000</a:t>
                      </a:r>
                    </a:p>
                  </a:txBody>
                  <a:tcPr marL="91462" marR="91462" marT="45659" marB="45659" anchor="ctr"/>
                </a:tc>
                <a:tc>
                  <a:txBody>
                    <a:bodyPr/>
                    <a:lstStyle/>
                    <a:p>
                      <a:pPr algn="ctr"/>
                      <a:r>
                        <a:rPr lang="en-US" sz="2400" u="none" dirty="0">
                          <a:solidFill>
                            <a:schemeClr val="bg1">
                              <a:lumMod val="65000"/>
                            </a:schemeClr>
                          </a:solidFill>
                          <a:latin typeface="Arial" panose="020B0604020202020204" pitchFamily="34" charset="0"/>
                          <a:cs typeface="Arial" panose="020B0604020202020204" pitchFamily="34" charset="0"/>
                        </a:rPr>
                        <a:t>0.250</a:t>
                      </a:r>
                    </a:p>
                  </a:txBody>
                  <a:tcPr marL="91462" marR="91462" marT="45659" marB="45659" anchor="ctr"/>
                </a:tc>
                <a:extLst>
                  <a:ext uri="{0D108BD9-81ED-4DB2-BD59-A6C34878D82A}">
                    <a16:rowId xmlns:a16="http://schemas.microsoft.com/office/drawing/2014/main" val="10002"/>
                  </a:ext>
                </a:extLst>
              </a:tr>
              <a:tr h="693139">
                <a:tc>
                  <a:txBody>
                    <a:bodyPr/>
                    <a:lstStyle/>
                    <a:p>
                      <a:pPr algn="ctr"/>
                      <a:r>
                        <a:rPr lang="en-US" sz="2400">
                          <a:solidFill>
                            <a:schemeClr val="bg1"/>
                          </a:solidFill>
                          <a:latin typeface="Arial" panose="020B0604020202020204" pitchFamily="34" charset="0"/>
                          <a:cs typeface="Arial" panose="020B0604020202020204" pitchFamily="34" charset="0"/>
                        </a:rPr>
                        <a:t>C</a:t>
                      </a:r>
                      <a:endParaRPr lang="en-US" sz="2400" dirty="0">
                        <a:solidFill>
                          <a:schemeClr val="bg1"/>
                        </a:solidFill>
                        <a:latin typeface="Arial" panose="020B0604020202020204" pitchFamily="34" charset="0"/>
                        <a:cs typeface="Arial" panose="020B0604020202020204" pitchFamily="34" charset="0"/>
                      </a:endParaRP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600</a:t>
                      </a:r>
                    </a:p>
                  </a:txBody>
                  <a:tcPr marL="91462" marR="91462" marT="45659" marB="45659" anchor="ctr"/>
                </a:tc>
                <a:tc>
                  <a:txBody>
                    <a:bodyPr/>
                    <a:lstStyle/>
                    <a:p>
                      <a:pPr algn="ctr"/>
                      <a:r>
                        <a:rPr lang="en-US" sz="2400" b="0" u="sng" dirty="0">
                          <a:solidFill>
                            <a:schemeClr val="bg1">
                              <a:lumMod val="65000"/>
                            </a:schemeClr>
                          </a:solidFill>
                          <a:latin typeface="Arial" panose="020B0604020202020204" pitchFamily="34" charset="0"/>
                          <a:cs typeface="Arial" panose="020B0604020202020204" pitchFamily="34" charset="0"/>
                        </a:rPr>
                        <a:t>+$18,000</a:t>
                      </a: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$33,000</a:t>
                      </a:r>
                    </a:p>
                  </a:txBody>
                  <a:tcPr marL="91462" marR="91462" marT="45659" marB="45659" anchor="ctr"/>
                </a:tc>
                <a:tc>
                  <a:txBody>
                    <a:bodyPr/>
                    <a:lstStyle/>
                    <a:p>
                      <a:pPr algn="ctr"/>
                      <a:r>
                        <a:rPr lang="en-US" sz="2400" b="0" u="sng" dirty="0">
                          <a:solidFill>
                            <a:schemeClr val="bg1">
                              <a:lumMod val="65000"/>
                            </a:schemeClr>
                          </a:solidFill>
                          <a:latin typeface="Arial" panose="020B0604020202020204" pitchFamily="34" charset="0"/>
                          <a:cs typeface="Arial" panose="020B0604020202020204" pitchFamily="34" charset="0"/>
                        </a:rPr>
                        <a:t>+0.500</a:t>
                      </a:r>
                    </a:p>
                  </a:txBody>
                  <a:tcPr marL="91462" marR="91462" marT="45659" marB="45659" anchor="ctr"/>
                </a:tc>
                <a:extLst>
                  <a:ext uri="{0D108BD9-81ED-4DB2-BD59-A6C34878D82A}">
                    <a16:rowId xmlns:a16="http://schemas.microsoft.com/office/drawing/2014/main" val="10003"/>
                  </a:ext>
                </a:extLst>
              </a:tr>
              <a:tr h="537022">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r>
                        <a:rPr lang="en-US" sz="2800" b="1" dirty="0">
                          <a:latin typeface="Arial" panose="020B0604020202020204" pitchFamily="34" charset="0"/>
                          <a:cs typeface="Arial" panose="020B0604020202020204" pitchFamily="34" charset="0"/>
                        </a:rPr>
                        <a:t>$38,875</a:t>
                      </a:r>
                    </a:p>
                  </a:txBody>
                  <a:tcPr marL="91462" marR="91462" marT="45659" marB="45659" anchor="ctr"/>
                </a:tc>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r>
                        <a:rPr lang="en-US" sz="2800" b="1" dirty="0">
                          <a:latin typeface="Arial" panose="020B0604020202020204" pitchFamily="34" charset="0"/>
                          <a:cs typeface="Arial" panose="020B0604020202020204" pitchFamily="34" charset="0"/>
                        </a:rPr>
                        <a:t>0.950</a:t>
                      </a:r>
                    </a:p>
                  </a:txBody>
                  <a:tcPr marL="91462" marR="91462" marT="45659" marB="45659" anchor="ctr"/>
                </a:tc>
                <a:extLst>
                  <a:ext uri="{0D108BD9-81ED-4DB2-BD59-A6C34878D82A}">
                    <a16:rowId xmlns:a16="http://schemas.microsoft.com/office/drawing/2014/main" val="3883178256"/>
                  </a:ext>
                </a:extLst>
              </a:tr>
            </a:tbl>
          </a:graphicData>
        </a:graphic>
      </p:graphicFrame>
      <p:sp>
        <p:nvSpPr>
          <p:cNvPr id="23" name="TextBox 22">
            <a:extLst>
              <a:ext uri="{FF2B5EF4-FFF2-40B4-BE49-F238E27FC236}">
                <a16:creationId xmlns:a16="http://schemas.microsoft.com/office/drawing/2014/main" id="{A6173AE2-400A-4788-AEFE-20F7F7FE47BF}"/>
              </a:ext>
            </a:extLst>
          </p:cNvPr>
          <p:cNvSpPr txBox="1"/>
          <p:nvPr/>
        </p:nvSpPr>
        <p:spPr>
          <a:xfrm>
            <a:off x="2948441" y="6380109"/>
            <a:ext cx="6157356" cy="341632"/>
          </a:xfrm>
          <a:prstGeom prst="rect">
            <a:avLst/>
          </a:prstGeom>
          <a:noFill/>
        </p:spPr>
        <p:txBody>
          <a:bodyPr wrap="square">
            <a:spAutoFit/>
          </a:bodyPr>
          <a:lstStyle/>
          <a:p>
            <a:pPr algn="ctr" eaLnBrk="1" hangingPunct="1">
              <a:lnSpc>
                <a:spcPct val="90000"/>
              </a:lnSpc>
              <a:defRPr/>
            </a:pPr>
            <a:r>
              <a:rPr lang="en-US" altLang="en-US" sz="1800" b="1" dirty="0">
                <a:solidFill>
                  <a:srgbClr val="A04E22"/>
                </a:solidFill>
                <a:latin typeface="Arial" panose="020B0604020202020204" pitchFamily="34" charset="0"/>
                <a:cs typeface="Arial" panose="020B0604020202020204" pitchFamily="34" charset="0"/>
              </a:rPr>
              <a:t>Assumes service performed in each month.</a:t>
            </a:r>
          </a:p>
        </p:txBody>
      </p:sp>
      <p:sp>
        <p:nvSpPr>
          <p:cNvPr id="4" name="Text Placeholder 3">
            <a:extLst>
              <a:ext uri="{FF2B5EF4-FFF2-40B4-BE49-F238E27FC236}">
                <a16:creationId xmlns:a16="http://schemas.microsoft.com/office/drawing/2014/main" id="{101F1929-7B8C-4ECF-A140-41925FEAB4DD}"/>
              </a:ext>
            </a:extLst>
          </p:cNvPr>
          <p:cNvSpPr>
            <a:spLocks noGrp="1"/>
          </p:cNvSpPr>
          <p:nvPr>
            <p:ph type="body" sz="quarter" idx="13"/>
          </p:nvPr>
        </p:nvSpPr>
        <p:spPr/>
        <p:txBody>
          <a:bodyPr/>
          <a:lstStyle/>
          <a:p>
            <a:r>
              <a:rPr lang="en-US" dirty="0"/>
              <a:t>Calculating annual compensation earnable</a:t>
            </a:r>
          </a:p>
        </p:txBody>
      </p:sp>
      <p:sp>
        <p:nvSpPr>
          <p:cNvPr id="9" name="Freeform 18">
            <a:extLst>
              <a:ext uri="{FF2B5EF4-FFF2-40B4-BE49-F238E27FC236}">
                <a16:creationId xmlns:a16="http://schemas.microsoft.com/office/drawing/2014/main" id="{34FBB064-0396-41AA-91E1-C9609F84D950}"/>
              </a:ext>
            </a:extLst>
          </p:cNvPr>
          <p:cNvSpPr/>
          <p:nvPr/>
        </p:nvSpPr>
        <p:spPr>
          <a:xfrm>
            <a:off x="4159710" y="2372994"/>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total service credit for the year</a:t>
            </a:r>
          </a:p>
        </p:txBody>
      </p:sp>
      <p:sp>
        <p:nvSpPr>
          <p:cNvPr id="10" name="Freeform 18">
            <a:extLst>
              <a:ext uri="{FF2B5EF4-FFF2-40B4-BE49-F238E27FC236}">
                <a16:creationId xmlns:a16="http://schemas.microsoft.com/office/drawing/2014/main" id="{DB3E3E52-5E8C-40BA-A2CE-89F76EBE6640}"/>
              </a:ext>
            </a:extLst>
          </p:cNvPr>
          <p:cNvSpPr/>
          <p:nvPr/>
        </p:nvSpPr>
        <p:spPr>
          <a:xfrm>
            <a:off x="244629" y="2372994"/>
            <a:ext cx="307493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total earnings for the year</a:t>
            </a:r>
          </a:p>
        </p:txBody>
      </p:sp>
      <p:sp>
        <p:nvSpPr>
          <p:cNvPr id="12" name="Freeform 18">
            <a:extLst>
              <a:ext uri="{FF2B5EF4-FFF2-40B4-BE49-F238E27FC236}">
                <a16:creationId xmlns:a16="http://schemas.microsoft.com/office/drawing/2014/main" id="{9F3DC9F3-C890-49C5-9655-F8B8B7DE2B70}"/>
              </a:ext>
            </a:extLst>
          </p:cNvPr>
          <p:cNvSpPr/>
          <p:nvPr/>
        </p:nvSpPr>
        <p:spPr>
          <a:xfrm>
            <a:off x="8475671" y="2372994"/>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annual compensation earnable</a:t>
            </a:r>
          </a:p>
        </p:txBody>
      </p:sp>
      <p:sp>
        <p:nvSpPr>
          <p:cNvPr id="17" name="Freeform 18">
            <a:extLst>
              <a:ext uri="{FF2B5EF4-FFF2-40B4-BE49-F238E27FC236}">
                <a16:creationId xmlns:a16="http://schemas.microsoft.com/office/drawing/2014/main" id="{23A084C0-3324-4593-A455-7D5770064BC5}"/>
              </a:ext>
            </a:extLst>
          </p:cNvPr>
          <p:cNvSpPr/>
          <p:nvPr/>
        </p:nvSpPr>
        <p:spPr>
          <a:xfrm>
            <a:off x="4860133" y="3817091"/>
            <a:ext cx="1644037"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0.950</a:t>
            </a:r>
          </a:p>
        </p:txBody>
      </p:sp>
      <p:sp>
        <p:nvSpPr>
          <p:cNvPr id="18" name="Freeform 18">
            <a:extLst>
              <a:ext uri="{FF2B5EF4-FFF2-40B4-BE49-F238E27FC236}">
                <a16:creationId xmlns:a16="http://schemas.microsoft.com/office/drawing/2014/main" id="{2850BCC3-5D48-44ED-A84C-18A04786E9AB}"/>
              </a:ext>
            </a:extLst>
          </p:cNvPr>
          <p:cNvSpPr/>
          <p:nvPr/>
        </p:nvSpPr>
        <p:spPr>
          <a:xfrm>
            <a:off x="678819" y="3817091"/>
            <a:ext cx="220655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$41,775</a:t>
            </a:r>
          </a:p>
        </p:txBody>
      </p:sp>
      <p:sp>
        <p:nvSpPr>
          <p:cNvPr id="20" name="Freeform 18">
            <a:extLst>
              <a:ext uri="{FF2B5EF4-FFF2-40B4-BE49-F238E27FC236}">
                <a16:creationId xmlns:a16="http://schemas.microsoft.com/office/drawing/2014/main" id="{1F4BC60D-E4B4-475F-8D0A-4FF29B60FAEE}"/>
              </a:ext>
            </a:extLst>
          </p:cNvPr>
          <p:cNvSpPr/>
          <p:nvPr/>
        </p:nvSpPr>
        <p:spPr>
          <a:xfrm>
            <a:off x="8478930" y="3817091"/>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$43,974</a:t>
            </a:r>
          </a:p>
        </p:txBody>
      </p:sp>
      <p:sp>
        <p:nvSpPr>
          <p:cNvPr id="22" name="Division 34">
            <a:extLst>
              <a:ext uri="{FF2B5EF4-FFF2-40B4-BE49-F238E27FC236}">
                <a16:creationId xmlns:a16="http://schemas.microsoft.com/office/drawing/2014/main" id="{3993CD35-173A-45C9-BB7A-C77CB653298E}"/>
              </a:ext>
            </a:extLst>
          </p:cNvPr>
          <p:cNvSpPr/>
          <p:nvPr/>
        </p:nvSpPr>
        <p:spPr>
          <a:xfrm>
            <a:off x="3529853" y="4089347"/>
            <a:ext cx="685800" cy="685800"/>
          </a:xfrm>
          <a:prstGeom prst="mathDivide">
            <a:avLst>
              <a:gd name="adj1" fmla="val 23520"/>
              <a:gd name="adj2" fmla="val 2930"/>
              <a:gd name="adj3" fmla="val 11760"/>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4" name="Division 34">
            <a:extLst>
              <a:ext uri="{FF2B5EF4-FFF2-40B4-BE49-F238E27FC236}">
                <a16:creationId xmlns:a16="http://schemas.microsoft.com/office/drawing/2014/main" id="{606D9B10-16A3-4C4C-8B64-D4D4EE8EC0A1}"/>
              </a:ext>
            </a:extLst>
          </p:cNvPr>
          <p:cNvSpPr/>
          <p:nvPr/>
        </p:nvSpPr>
        <p:spPr>
          <a:xfrm>
            <a:off x="7148650" y="4089347"/>
            <a:ext cx="685800" cy="685800"/>
          </a:xfrm>
          <a:prstGeom prst="mathEqual">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Rectangle 14">
            <a:extLst>
              <a:ext uri="{FF2B5EF4-FFF2-40B4-BE49-F238E27FC236}">
                <a16:creationId xmlns:a16="http://schemas.microsoft.com/office/drawing/2014/main" id="{161286B9-5CCF-47A8-B182-674B194CB48E}"/>
              </a:ext>
            </a:extLst>
          </p:cNvPr>
          <p:cNvSpPr/>
          <p:nvPr/>
        </p:nvSpPr>
        <p:spPr>
          <a:xfrm>
            <a:off x="863601" y="3953831"/>
            <a:ext cx="1922278" cy="887065"/>
          </a:xfrm>
          <a:prstGeom prst="rect">
            <a:avLst/>
          </a:prstGeom>
          <a:noFill/>
          <a:ln w="57150">
            <a:solidFill>
              <a:schemeClr val="tx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CACBCE-A9C9-4337-AA6E-D9235299818D}"/>
              </a:ext>
            </a:extLst>
          </p:cNvPr>
          <p:cNvSpPr/>
          <p:nvPr/>
        </p:nvSpPr>
        <p:spPr>
          <a:xfrm>
            <a:off x="4721012" y="3988714"/>
            <a:ext cx="1922278" cy="887065"/>
          </a:xfrm>
          <a:prstGeom prst="rect">
            <a:avLst/>
          </a:prstGeom>
          <a:noFill/>
          <a:ln w="57150">
            <a:solidFill>
              <a:schemeClr val="tx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D652817-D55A-4E09-A572-5E8C0B5C652E}"/>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2</a:t>
            </a:r>
          </a:p>
        </p:txBody>
      </p:sp>
    </p:spTree>
    <p:custDataLst>
      <p:tags r:id="rId1"/>
    </p:custDataLst>
    <p:extLst>
      <p:ext uri="{BB962C8B-B14F-4D97-AF65-F5344CB8AC3E}">
        <p14:creationId xmlns:p14="http://schemas.microsoft.com/office/powerpoint/2010/main" val="71456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5A2A69-B9FC-4C4E-8C2A-86D6A70401E4}"/>
              </a:ext>
            </a:extLst>
          </p:cNvPr>
          <p:cNvSpPr>
            <a:spLocks noGrp="1"/>
          </p:cNvSpPr>
          <p:nvPr>
            <p:ph type="body" sz="quarter" idx="13"/>
          </p:nvPr>
        </p:nvSpPr>
        <p:spPr/>
        <p:txBody>
          <a:bodyPr/>
          <a:lstStyle/>
          <a:p>
            <a:r>
              <a:rPr lang="en-US" dirty="0"/>
              <a:t>Determining final compensation</a:t>
            </a:r>
          </a:p>
        </p:txBody>
      </p:sp>
      <p:grpSp>
        <p:nvGrpSpPr>
          <p:cNvPr id="6" name="Group 5">
            <a:extLst>
              <a:ext uri="{FF2B5EF4-FFF2-40B4-BE49-F238E27FC236}">
                <a16:creationId xmlns:a16="http://schemas.microsoft.com/office/drawing/2014/main" id="{F1A92275-37DF-4FBC-B11E-1296DB16EAEA}"/>
              </a:ext>
            </a:extLst>
          </p:cNvPr>
          <p:cNvGrpSpPr/>
          <p:nvPr/>
        </p:nvGrpSpPr>
        <p:grpSpPr>
          <a:xfrm>
            <a:off x="4073958" y="2645250"/>
            <a:ext cx="3764100" cy="3787822"/>
            <a:chOff x="4020147" y="2645250"/>
            <a:chExt cx="3764100" cy="3787822"/>
          </a:xfrm>
        </p:grpSpPr>
        <p:sp>
          <p:nvSpPr>
            <p:cNvPr id="16" name="Freeform 18">
              <a:extLst>
                <a:ext uri="{FF2B5EF4-FFF2-40B4-BE49-F238E27FC236}">
                  <a16:creationId xmlns:a16="http://schemas.microsoft.com/office/drawing/2014/main" id="{EED02C8F-61D9-4BDE-BC0C-56B4D234E654}"/>
                </a:ext>
              </a:extLst>
            </p:cNvPr>
            <p:cNvSpPr/>
            <p:nvPr/>
          </p:nvSpPr>
          <p:spPr>
            <a:xfrm>
              <a:off x="4020147" y="2645250"/>
              <a:ext cx="37641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36</a:t>
              </a:r>
            </a:p>
          </p:txBody>
        </p:sp>
        <p:sp>
          <p:nvSpPr>
            <p:cNvPr id="17" name="TextBox 16">
              <a:extLst>
                <a:ext uri="{FF2B5EF4-FFF2-40B4-BE49-F238E27FC236}">
                  <a16:creationId xmlns:a16="http://schemas.microsoft.com/office/drawing/2014/main" id="{FD5FF473-A95A-4DC6-BA2A-E7C425ED0FDA}"/>
                </a:ext>
              </a:extLst>
            </p:cNvPr>
            <p:cNvSpPr txBox="1"/>
            <p:nvPr/>
          </p:nvSpPr>
          <p:spPr>
            <a:xfrm>
              <a:off x="4229100" y="5048077"/>
              <a:ext cx="332966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sym typeface="Wingdings"/>
                </a:rPr>
                <a:t>Total of months use for compensation earnable</a:t>
              </a:r>
              <a:endParaRPr kumimoji="0" lang="en-US" sz="28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cxnSp>
          <p:nvCxnSpPr>
            <p:cNvPr id="18" name="Straight Arrow Connector 17">
              <a:extLst>
                <a:ext uri="{FF2B5EF4-FFF2-40B4-BE49-F238E27FC236}">
                  <a16:creationId xmlns:a16="http://schemas.microsoft.com/office/drawing/2014/main" id="{1AF75A9E-C704-40AA-B5E0-7603037CAA40}"/>
                </a:ext>
              </a:extLst>
            </p:cNvPr>
            <p:cNvCxnSpPr>
              <a:cxnSpLocks/>
            </p:cNvCxnSpPr>
            <p:nvPr/>
          </p:nvCxnSpPr>
          <p:spPr>
            <a:xfrm>
              <a:off x="5893931" y="3783786"/>
              <a:ext cx="0" cy="876300"/>
            </a:xfrm>
            <a:prstGeom prst="straightConnector1">
              <a:avLst/>
            </a:prstGeom>
            <a:ln w="12700">
              <a:solidFill>
                <a:srgbClr val="6B331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B99F2CF1-A56C-4882-B32B-A171D87F65F1}"/>
              </a:ext>
            </a:extLst>
          </p:cNvPr>
          <p:cNvGrpSpPr/>
          <p:nvPr/>
        </p:nvGrpSpPr>
        <p:grpSpPr>
          <a:xfrm>
            <a:off x="211037" y="2553473"/>
            <a:ext cx="3175184" cy="3879599"/>
            <a:chOff x="160912" y="2553473"/>
            <a:chExt cx="3175184" cy="3879599"/>
          </a:xfrm>
        </p:grpSpPr>
        <p:sp>
          <p:nvSpPr>
            <p:cNvPr id="19" name="Freeform 18">
              <a:extLst>
                <a:ext uri="{FF2B5EF4-FFF2-40B4-BE49-F238E27FC236}">
                  <a16:creationId xmlns:a16="http://schemas.microsoft.com/office/drawing/2014/main" id="{1150E8CB-C63E-43EF-876F-8B5CA63D99F2}"/>
                </a:ext>
              </a:extLst>
            </p:cNvPr>
            <p:cNvSpPr/>
            <p:nvPr/>
          </p:nvSpPr>
          <p:spPr>
            <a:xfrm>
              <a:off x="160912" y="2553473"/>
              <a:ext cx="317518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Annual</a:t>
              </a:r>
            </a:p>
            <a:p>
              <a:pPr algn="ctr" defTabSz="800100">
                <a:lnSpc>
                  <a:spcPct val="90000"/>
                </a:lnSpc>
                <a:spcAft>
                  <a:spcPct val="35000"/>
                </a:spcAft>
                <a:defRPr/>
              </a:pPr>
              <a:r>
                <a:rPr lang="en-US" sz="3200" b="1" dirty="0">
                  <a:solidFill>
                    <a:srgbClr val="7E3C1B"/>
                  </a:solidFill>
                  <a:cs typeface="Arial" panose="020B0604020202020204" pitchFamily="34" charset="0"/>
                </a:rPr>
                <a:t>compensation earnable</a:t>
              </a:r>
            </a:p>
          </p:txBody>
        </p:sp>
        <p:sp>
          <p:nvSpPr>
            <p:cNvPr id="20" name="TextBox 19">
              <a:extLst>
                <a:ext uri="{FF2B5EF4-FFF2-40B4-BE49-F238E27FC236}">
                  <a16:creationId xmlns:a16="http://schemas.microsoft.com/office/drawing/2014/main" id="{01E0CBE0-448B-497A-9802-4146948FEF4C}"/>
                </a:ext>
              </a:extLst>
            </p:cNvPr>
            <p:cNvSpPr txBox="1"/>
            <p:nvPr/>
          </p:nvSpPr>
          <p:spPr>
            <a:xfrm>
              <a:off x="194505" y="5048077"/>
              <a:ext cx="307493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7E3C1B"/>
                  </a:solidFill>
                  <a:latin typeface="Arial" panose="020B0604020202020204" pitchFamily="34" charset="0"/>
                  <a:cs typeface="Arial" panose="020B0604020202020204" pitchFamily="34" charset="0"/>
                  <a:sym typeface="Wingdings"/>
                </a:rPr>
                <a:t>Total must include 36 consecutive months</a:t>
              </a:r>
              <a:endParaRPr kumimoji="0" lang="en-US" sz="2800" b="0" u="none" strike="noStrike" kern="1200" cap="none" spc="0" normalizeH="0" baseline="0" noProof="0" dirty="0">
                <a:ln>
                  <a:noFill/>
                </a:ln>
                <a:solidFill>
                  <a:srgbClr val="7E3C1B"/>
                </a:solidFill>
                <a:effectLst/>
                <a:uLnTx/>
                <a:uFillTx/>
                <a:latin typeface="Arial" panose="020B0604020202020204" pitchFamily="34" charset="0"/>
                <a:cs typeface="Arial" panose="020B0604020202020204" pitchFamily="34" charset="0"/>
              </a:endParaRPr>
            </a:p>
          </p:txBody>
        </p:sp>
        <p:cxnSp>
          <p:nvCxnSpPr>
            <p:cNvPr id="22" name="Straight Arrow Connector 21">
              <a:extLst>
                <a:ext uri="{FF2B5EF4-FFF2-40B4-BE49-F238E27FC236}">
                  <a16:creationId xmlns:a16="http://schemas.microsoft.com/office/drawing/2014/main" id="{2DC33770-30CD-41E2-9CE2-C4252A099508}"/>
                </a:ext>
              </a:extLst>
            </p:cNvPr>
            <p:cNvCxnSpPr>
              <a:cxnSpLocks/>
            </p:cNvCxnSpPr>
            <p:nvPr/>
          </p:nvCxnSpPr>
          <p:spPr>
            <a:xfrm>
              <a:off x="1731971" y="3783786"/>
              <a:ext cx="0" cy="876300"/>
            </a:xfrm>
            <a:prstGeom prst="straightConnector1">
              <a:avLst/>
            </a:prstGeom>
            <a:ln w="12700">
              <a:solidFill>
                <a:srgbClr val="6B331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3BAE1FD4-8473-43ED-A4BD-13EBF277F567}"/>
              </a:ext>
            </a:extLst>
          </p:cNvPr>
          <p:cNvGrpSpPr/>
          <p:nvPr/>
        </p:nvGrpSpPr>
        <p:grpSpPr>
          <a:xfrm>
            <a:off x="8646163" y="2553472"/>
            <a:ext cx="3471700" cy="3448712"/>
            <a:chOff x="8596038" y="2553472"/>
            <a:chExt cx="3471700" cy="3448712"/>
          </a:xfrm>
        </p:grpSpPr>
        <p:sp>
          <p:nvSpPr>
            <p:cNvPr id="24" name="Freeform 18">
              <a:extLst>
                <a:ext uri="{FF2B5EF4-FFF2-40B4-BE49-F238E27FC236}">
                  <a16:creationId xmlns:a16="http://schemas.microsoft.com/office/drawing/2014/main" id="{F4D8AEE5-8EBE-4DF3-A99B-3E2CEF897FA5}"/>
                </a:ext>
              </a:extLst>
            </p:cNvPr>
            <p:cNvSpPr/>
            <p:nvPr/>
          </p:nvSpPr>
          <p:spPr>
            <a:xfrm>
              <a:off x="8596038" y="2553472"/>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final compensation</a:t>
              </a:r>
            </a:p>
          </p:txBody>
        </p:sp>
        <p:sp>
          <p:nvSpPr>
            <p:cNvPr id="26" name="TextBox 25">
              <a:extLst>
                <a:ext uri="{FF2B5EF4-FFF2-40B4-BE49-F238E27FC236}">
                  <a16:creationId xmlns:a16="http://schemas.microsoft.com/office/drawing/2014/main" id="{096A0199-DE2F-4C5B-91E4-D92179AB2EFE}"/>
                </a:ext>
              </a:extLst>
            </p:cNvPr>
            <p:cNvSpPr txBox="1"/>
            <p:nvPr/>
          </p:nvSpPr>
          <p:spPr>
            <a:xfrm>
              <a:off x="8596038" y="5048077"/>
              <a:ext cx="32309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7E3C1B"/>
                  </a:solidFill>
                  <a:latin typeface="Arial" panose="020B0604020202020204" pitchFamily="34" charset="0"/>
                  <a:cs typeface="Arial" panose="020B0604020202020204" pitchFamily="34" charset="0"/>
                  <a:sym typeface="Wingdings"/>
                </a:rPr>
                <a:t>Average monthly working salary</a:t>
              </a:r>
              <a:endParaRPr kumimoji="0" lang="en-US" sz="28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cxnSp>
          <p:nvCxnSpPr>
            <p:cNvPr id="27" name="Straight Arrow Connector 26">
              <a:extLst>
                <a:ext uri="{FF2B5EF4-FFF2-40B4-BE49-F238E27FC236}">
                  <a16:creationId xmlns:a16="http://schemas.microsoft.com/office/drawing/2014/main" id="{6FD73EE6-E42F-4ECC-BDB0-BD902E2D0AA9}"/>
                </a:ext>
              </a:extLst>
            </p:cNvPr>
            <p:cNvCxnSpPr>
              <a:cxnSpLocks/>
            </p:cNvCxnSpPr>
            <p:nvPr/>
          </p:nvCxnSpPr>
          <p:spPr>
            <a:xfrm>
              <a:off x="10211521" y="3783786"/>
              <a:ext cx="0" cy="876300"/>
            </a:xfrm>
            <a:prstGeom prst="straightConnector1">
              <a:avLst/>
            </a:prstGeom>
            <a:ln w="12700">
              <a:solidFill>
                <a:srgbClr val="6B331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38" name="Division 34">
            <a:extLst>
              <a:ext uri="{FF2B5EF4-FFF2-40B4-BE49-F238E27FC236}">
                <a16:creationId xmlns:a16="http://schemas.microsoft.com/office/drawing/2014/main" id="{89CA6C05-5FA5-4F42-B8EC-FF2A1AB8827F}"/>
              </a:ext>
            </a:extLst>
          </p:cNvPr>
          <p:cNvSpPr/>
          <p:nvPr/>
        </p:nvSpPr>
        <p:spPr>
          <a:xfrm>
            <a:off x="3940011" y="2917507"/>
            <a:ext cx="685800" cy="685800"/>
          </a:xfrm>
          <a:prstGeom prst="mathDivide">
            <a:avLst>
              <a:gd name="adj1" fmla="val 23520"/>
              <a:gd name="adj2" fmla="val 2930"/>
              <a:gd name="adj3" fmla="val 11760"/>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 name="Division 34">
            <a:extLst>
              <a:ext uri="{FF2B5EF4-FFF2-40B4-BE49-F238E27FC236}">
                <a16:creationId xmlns:a16="http://schemas.microsoft.com/office/drawing/2014/main" id="{02129A1D-9496-4B74-97D2-D573F603146F}"/>
              </a:ext>
            </a:extLst>
          </p:cNvPr>
          <p:cNvSpPr/>
          <p:nvPr/>
        </p:nvSpPr>
        <p:spPr>
          <a:xfrm>
            <a:off x="7806851" y="2825729"/>
            <a:ext cx="685800" cy="685800"/>
          </a:xfrm>
          <a:prstGeom prst="mathEqual">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1" name="Rectangle 20">
            <a:extLst>
              <a:ext uri="{FF2B5EF4-FFF2-40B4-BE49-F238E27FC236}">
                <a16:creationId xmlns:a16="http://schemas.microsoft.com/office/drawing/2014/main" id="{43C00BDE-694C-4625-8D2D-BE88A3E1DC3E}"/>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2</a:t>
            </a:r>
          </a:p>
        </p:txBody>
      </p:sp>
    </p:spTree>
    <p:custDataLst>
      <p:tags r:id="rId1"/>
    </p:custDataLst>
    <p:extLst>
      <p:ext uri="{BB962C8B-B14F-4D97-AF65-F5344CB8AC3E}">
        <p14:creationId xmlns:p14="http://schemas.microsoft.com/office/powerpoint/2010/main" val="2431182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FEFA82B-A4E8-BF4B-BE02-3345BA2C43B3}"/>
              </a:ext>
            </a:extLst>
          </p:cNvPr>
          <p:cNvGraphicFramePr>
            <a:graphicFrameLocks noGrp="1"/>
          </p:cNvGraphicFramePr>
          <p:nvPr>
            <p:extLst>
              <p:ext uri="{D42A27DB-BD31-4B8C-83A1-F6EECF244321}">
                <p14:modId xmlns:p14="http://schemas.microsoft.com/office/powerpoint/2010/main" val="870209213"/>
              </p:ext>
            </p:extLst>
          </p:nvPr>
        </p:nvGraphicFramePr>
        <p:xfrm>
          <a:off x="2454400" y="3240746"/>
          <a:ext cx="7283200" cy="2140024"/>
        </p:xfrm>
        <a:graphic>
          <a:graphicData uri="http://schemas.openxmlformats.org/drawingml/2006/table">
            <a:tbl>
              <a:tblPr firstRow="1" bandRow="1">
                <a:tableStyleId>{073A0DAA-6AF3-43AB-8588-CEC1D06C72B9}</a:tableStyleId>
              </a:tblPr>
              <a:tblGrid>
                <a:gridCol w="2208105">
                  <a:extLst>
                    <a:ext uri="{9D8B030D-6E8A-4147-A177-3AD203B41FA5}">
                      <a16:colId xmlns:a16="http://schemas.microsoft.com/office/drawing/2014/main" val="20000"/>
                    </a:ext>
                  </a:extLst>
                </a:gridCol>
                <a:gridCol w="2854462">
                  <a:extLst>
                    <a:ext uri="{9D8B030D-6E8A-4147-A177-3AD203B41FA5}">
                      <a16:colId xmlns:a16="http://schemas.microsoft.com/office/drawing/2014/main" val="20001"/>
                    </a:ext>
                  </a:extLst>
                </a:gridCol>
                <a:gridCol w="2220633">
                  <a:extLst>
                    <a:ext uri="{9D8B030D-6E8A-4147-A177-3AD203B41FA5}">
                      <a16:colId xmlns:a16="http://schemas.microsoft.com/office/drawing/2014/main" val="20002"/>
                    </a:ext>
                  </a:extLst>
                </a:gridCol>
              </a:tblGrid>
              <a:tr h="499740">
                <a:tc>
                  <a:txBody>
                    <a:bodyPr/>
                    <a:lstStyle/>
                    <a:p>
                      <a:pPr algn="ctr"/>
                      <a:r>
                        <a:rPr lang="en-US" sz="2000" b="0" dirty="0"/>
                        <a:t>School year</a:t>
                      </a:r>
                    </a:p>
                  </a:txBody>
                  <a:tcPr marL="91462" marR="91462" marT="45659" marB="45659" anchor="ctr">
                    <a:solidFill>
                      <a:srgbClr val="7E3C1B"/>
                    </a:solidFill>
                  </a:tcPr>
                </a:tc>
                <a:tc>
                  <a:txBody>
                    <a:bodyPr/>
                    <a:lstStyle/>
                    <a:p>
                      <a:pPr algn="ctr"/>
                      <a:r>
                        <a:rPr lang="en-US" sz="2000" b="0" i="0" dirty="0"/>
                        <a:t>Annual Compensation</a:t>
                      </a:r>
                      <a:r>
                        <a:rPr lang="en-US" sz="2000" b="0" i="0" baseline="0" dirty="0"/>
                        <a:t> earnable</a:t>
                      </a:r>
                      <a:endParaRPr lang="en-US" sz="2000" b="0" i="0" dirty="0"/>
                    </a:p>
                  </a:txBody>
                  <a:tcPr marL="91462" marR="91462" marT="45659" marB="45659" anchor="ctr">
                    <a:solidFill>
                      <a:srgbClr val="7E3C1B"/>
                    </a:solidFill>
                  </a:tcPr>
                </a:tc>
                <a:tc>
                  <a:txBody>
                    <a:bodyPr/>
                    <a:lstStyle/>
                    <a:p>
                      <a:pPr algn="ctr"/>
                      <a:r>
                        <a:rPr lang="en-US" sz="2000" b="0" dirty="0"/>
                        <a:t>Number of months</a:t>
                      </a:r>
                    </a:p>
                  </a:txBody>
                  <a:tcPr marL="91462" marR="91462" marT="45659" marB="45659" anchor="ctr">
                    <a:solidFill>
                      <a:srgbClr val="7E3C1B"/>
                    </a:solidFill>
                  </a:tcPr>
                </a:tc>
                <a:extLst>
                  <a:ext uri="{0D108BD9-81ED-4DB2-BD59-A6C34878D82A}">
                    <a16:rowId xmlns:a16="http://schemas.microsoft.com/office/drawing/2014/main" val="10000"/>
                  </a:ext>
                </a:extLst>
              </a:tr>
              <a:tr h="479702">
                <a:tc>
                  <a:txBody>
                    <a:bodyPr/>
                    <a:lstStyle/>
                    <a:p>
                      <a:pPr algn="ctr"/>
                      <a:r>
                        <a:rPr lang="en-US" sz="2000" dirty="0"/>
                        <a:t>Year 1</a:t>
                      </a:r>
                    </a:p>
                  </a:txBody>
                  <a:tcPr marL="91462" marR="91462" marT="45659" marB="45659" anchor="ctr"/>
                </a:tc>
                <a:tc>
                  <a:txBody>
                    <a:bodyPr/>
                    <a:lstStyle/>
                    <a:p>
                      <a:pPr algn="ctr"/>
                      <a:r>
                        <a:rPr lang="en-US" sz="2000" dirty="0"/>
                        <a:t>+ $43,974</a:t>
                      </a:r>
                    </a:p>
                  </a:txBody>
                  <a:tcPr marL="91462" marR="91462" marT="45659" marB="45659" anchor="ctr"/>
                </a:tc>
                <a:tc>
                  <a:txBody>
                    <a:bodyPr/>
                    <a:lstStyle/>
                    <a:p>
                      <a:pPr algn="ctr"/>
                      <a:r>
                        <a:rPr lang="en-US" sz="2000" dirty="0"/>
                        <a:t>12</a:t>
                      </a:r>
                    </a:p>
                  </a:txBody>
                  <a:tcPr marL="91462" marR="91462" marT="45659" marB="45659" anchor="ctr"/>
                </a:tc>
                <a:extLst>
                  <a:ext uri="{0D108BD9-81ED-4DB2-BD59-A6C34878D82A}">
                    <a16:rowId xmlns:a16="http://schemas.microsoft.com/office/drawing/2014/main" val="10001"/>
                  </a:ext>
                </a:extLst>
              </a:tr>
              <a:tr h="479702">
                <a:tc>
                  <a:txBody>
                    <a:bodyPr/>
                    <a:lstStyle/>
                    <a:p>
                      <a:pPr algn="ctr"/>
                      <a:r>
                        <a:rPr lang="en-US" sz="2000" dirty="0"/>
                        <a:t>Year 2</a:t>
                      </a:r>
                    </a:p>
                  </a:txBody>
                  <a:tcPr marL="91462" marR="91462" marT="45659" marB="45659" anchor="ctr"/>
                </a:tc>
                <a:tc>
                  <a:txBody>
                    <a:bodyPr/>
                    <a:lstStyle/>
                    <a:p>
                      <a:pPr algn="ctr"/>
                      <a:r>
                        <a:rPr lang="en-US" sz="2000" dirty="0"/>
                        <a:t>+ $43,974</a:t>
                      </a:r>
                    </a:p>
                  </a:txBody>
                  <a:tcPr marL="91462" marR="91462" marT="45659" marB="45659" anchor="ctr"/>
                </a:tc>
                <a:tc>
                  <a:txBody>
                    <a:bodyPr/>
                    <a:lstStyle/>
                    <a:p>
                      <a:pPr algn="ctr"/>
                      <a:r>
                        <a:rPr lang="en-US" sz="2000" dirty="0"/>
                        <a:t>12</a:t>
                      </a:r>
                    </a:p>
                  </a:txBody>
                  <a:tcPr marL="91462" marR="91462" marT="45659" marB="45659" anchor="ctr"/>
                </a:tc>
                <a:extLst>
                  <a:ext uri="{0D108BD9-81ED-4DB2-BD59-A6C34878D82A}">
                    <a16:rowId xmlns:a16="http://schemas.microsoft.com/office/drawing/2014/main" val="10002"/>
                  </a:ext>
                </a:extLst>
              </a:tr>
              <a:tr h="479702">
                <a:tc>
                  <a:txBody>
                    <a:bodyPr/>
                    <a:lstStyle/>
                    <a:p>
                      <a:pPr algn="ctr"/>
                      <a:r>
                        <a:rPr lang="en-US" sz="2000" dirty="0"/>
                        <a:t>Year 3</a:t>
                      </a:r>
                    </a:p>
                  </a:txBody>
                  <a:tcPr marL="91462" marR="91462" marT="45659" marB="45659" anchor="ctr"/>
                </a:tc>
                <a:tc>
                  <a:txBody>
                    <a:bodyPr/>
                    <a:lstStyle/>
                    <a:p>
                      <a:pPr algn="ctr"/>
                      <a:r>
                        <a:rPr lang="en-US" sz="2000" dirty="0"/>
                        <a:t>+ $43,974</a:t>
                      </a:r>
                    </a:p>
                  </a:txBody>
                  <a:tcPr marL="91462" marR="91462" marT="45659" marB="45659" anchor="ctr"/>
                </a:tc>
                <a:tc>
                  <a:txBody>
                    <a:bodyPr/>
                    <a:lstStyle/>
                    <a:p>
                      <a:pPr algn="ctr"/>
                      <a:r>
                        <a:rPr lang="en-US" sz="2000" dirty="0"/>
                        <a:t>12</a:t>
                      </a:r>
                    </a:p>
                  </a:txBody>
                  <a:tcPr marL="91462" marR="91462" marT="45659" marB="45659" anchor="ctr"/>
                </a:tc>
                <a:extLst>
                  <a:ext uri="{0D108BD9-81ED-4DB2-BD59-A6C34878D82A}">
                    <a16:rowId xmlns:a16="http://schemas.microsoft.com/office/drawing/2014/main" val="10003"/>
                  </a:ext>
                </a:extLst>
              </a:tr>
            </a:tbl>
          </a:graphicData>
        </a:graphic>
      </p:graphicFrame>
      <p:sp>
        <p:nvSpPr>
          <p:cNvPr id="26" name="Rectangle: Rounded Corners 33">
            <a:extLst>
              <a:ext uri="{FF2B5EF4-FFF2-40B4-BE49-F238E27FC236}">
                <a16:creationId xmlns:a16="http://schemas.microsoft.com/office/drawing/2014/main" id="{F5F22C07-DD74-4382-B2F5-BC0369E1AAB2}"/>
              </a:ext>
            </a:extLst>
          </p:cNvPr>
          <p:cNvSpPr/>
          <p:nvPr/>
        </p:nvSpPr>
        <p:spPr>
          <a:xfrm>
            <a:off x="0" y="5638447"/>
            <a:ext cx="12192000" cy="615914"/>
          </a:xfrm>
          <a:prstGeom prst="rect">
            <a:avLst/>
          </a:prstGeom>
          <a:solidFill>
            <a:srgbClr val="7E3C1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21267E2-783B-9C4E-BB6B-AD844E206432}"/>
              </a:ext>
            </a:extLst>
          </p:cNvPr>
          <p:cNvSpPr txBox="1"/>
          <p:nvPr/>
        </p:nvSpPr>
        <p:spPr>
          <a:xfrm>
            <a:off x="803387" y="5651139"/>
            <a:ext cx="2136942" cy="584775"/>
          </a:xfrm>
          <a:prstGeom prst="rect">
            <a:avLst/>
          </a:prstGeom>
          <a:noFill/>
          <a:ln>
            <a:noFill/>
          </a:ln>
        </p:spPr>
        <p:txBody>
          <a:bodyPr wrap="square">
            <a:spAutoFit/>
          </a:bodyPr>
          <a:lstStyle/>
          <a:p>
            <a:pPr algn="ctr">
              <a:defRPr/>
            </a:pPr>
            <a:r>
              <a:rPr lang="en-US" sz="3200" dirty="0">
                <a:solidFill>
                  <a:schemeClr val="bg1"/>
                </a:solidFill>
              </a:rPr>
              <a:t> $131,922</a:t>
            </a:r>
          </a:p>
        </p:txBody>
      </p:sp>
      <p:sp>
        <p:nvSpPr>
          <p:cNvPr id="9" name="TextBox 8">
            <a:extLst>
              <a:ext uri="{FF2B5EF4-FFF2-40B4-BE49-F238E27FC236}">
                <a16:creationId xmlns:a16="http://schemas.microsoft.com/office/drawing/2014/main" id="{F6F11C30-11E4-F548-9EB5-7743C4F6A4CF}"/>
              </a:ext>
            </a:extLst>
          </p:cNvPr>
          <p:cNvSpPr txBox="1"/>
          <p:nvPr/>
        </p:nvSpPr>
        <p:spPr>
          <a:xfrm>
            <a:off x="5689760" y="5648298"/>
            <a:ext cx="6622208" cy="584775"/>
          </a:xfrm>
          <a:prstGeom prst="rect">
            <a:avLst/>
          </a:prstGeom>
          <a:noFill/>
        </p:spPr>
        <p:txBody>
          <a:bodyPr wrap="square" rtlCol="0">
            <a:spAutoFit/>
          </a:bodyPr>
          <a:lstStyle/>
          <a:p>
            <a:r>
              <a:rPr lang="en-US" sz="3200" dirty="0">
                <a:solidFill>
                  <a:schemeClr val="bg1"/>
                </a:solidFill>
              </a:rPr>
              <a:t>=  $3,664  final compensation</a:t>
            </a:r>
            <a:endParaRPr lang="en-US" sz="900" dirty="0">
              <a:solidFill>
                <a:schemeClr val="bg1"/>
              </a:solidFill>
            </a:endParaRPr>
          </a:p>
        </p:txBody>
      </p:sp>
      <p:sp>
        <p:nvSpPr>
          <p:cNvPr id="10" name="Rectangle 9">
            <a:extLst>
              <a:ext uri="{FF2B5EF4-FFF2-40B4-BE49-F238E27FC236}">
                <a16:creationId xmlns:a16="http://schemas.microsoft.com/office/drawing/2014/main" id="{7D671FCB-33D9-D449-A517-B014538D54E8}"/>
              </a:ext>
            </a:extLst>
          </p:cNvPr>
          <p:cNvSpPr/>
          <p:nvPr/>
        </p:nvSpPr>
        <p:spPr>
          <a:xfrm>
            <a:off x="307850" y="1830817"/>
            <a:ext cx="4601028" cy="954107"/>
          </a:xfrm>
          <a:prstGeom prst="rect">
            <a:avLst/>
          </a:prstGeom>
        </p:spPr>
        <p:txBody>
          <a:bodyPr wrap="square">
            <a:spAutoFit/>
          </a:bodyPr>
          <a:lstStyle/>
          <a:p>
            <a:pPr algn="ctr"/>
            <a:r>
              <a:rPr lang="en-US" sz="2800" dirty="0">
                <a:solidFill>
                  <a:srgbClr val="703E27"/>
                </a:solidFill>
                <a:latin typeface="Arial" panose="020B0604020202020204" pitchFamily="34" charset="0"/>
              </a:rPr>
              <a:t>total annual compensation earnable for 36 months</a:t>
            </a:r>
            <a:endParaRPr lang="en-US" sz="2800" dirty="0">
              <a:solidFill>
                <a:srgbClr val="703E27"/>
              </a:solidFill>
            </a:endParaRPr>
          </a:p>
        </p:txBody>
      </p:sp>
      <p:sp>
        <p:nvSpPr>
          <p:cNvPr id="14" name="TextBox 13">
            <a:extLst>
              <a:ext uri="{FF2B5EF4-FFF2-40B4-BE49-F238E27FC236}">
                <a16:creationId xmlns:a16="http://schemas.microsoft.com/office/drawing/2014/main" id="{A14C5EED-E376-5646-8F38-7B3F9B2FCA42}"/>
              </a:ext>
            </a:extLst>
          </p:cNvPr>
          <p:cNvSpPr txBox="1"/>
          <p:nvPr/>
        </p:nvSpPr>
        <p:spPr>
          <a:xfrm>
            <a:off x="5722426" y="2015483"/>
            <a:ext cx="2269760" cy="584775"/>
          </a:xfrm>
          <a:prstGeom prst="rect">
            <a:avLst/>
          </a:prstGeom>
          <a:noFill/>
          <a:ln>
            <a:noFill/>
          </a:ln>
        </p:spPr>
        <p:txBody>
          <a:bodyPr wrap="square">
            <a:spAutoFit/>
          </a:bodyPr>
          <a:lstStyle/>
          <a:p>
            <a:pPr algn="ctr">
              <a:defRPr/>
            </a:pPr>
            <a:r>
              <a:rPr lang="en-US" sz="3200" dirty="0">
                <a:solidFill>
                  <a:srgbClr val="703E27"/>
                </a:solidFill>
              </a:rPr>
              <a:t>36 months</a:t>
            </a:r>
          </a:p>
        </p:txBody>
      </p:sp>
      <p:sp>
        <p:nvSpPr>
          <p:cNvPr id="15" name="Rectangle 14">
            <a:extLst>
              <a:ext uri="{FF2B5EF4-FFF2-40B4-BE49-F238E27FC236}">
                <a16:creationId xmlns:a16="http://schemas.microsoft.com/office/drawing/2014/main" id="{BE476A82-A078-EF4C-959A-FD7866814A3D}"/>
              </a:ext>
            </a:extLst>
          </p:cNvPr>
          <p:cNvSpPr/>
          <p:nvPr/>
        </p:nvSpPr>
        <p:spPr>
          <a:xfrm>
            <a:off x="2881473" y="5423444"/>
            <a:ext cx="592450" cy="1015663"/>
          </a:xfrm>
          <a:prstGeom prst="rect">
            <a:avLst/>
          </a:prstGeom>
        </p:spPr>
        <p:txBody>
          <a:bodyPr wrap="square">
            <a:spAutoFit/>
          </a:bodyPr>
          <a:lstStyle/>
          <a:p>
            <a:r>
              <a:rPr lang="en-US" sz="6000" dirty="0">
                <a:solidFill>
                  <a:schemeClr val="bg1"/>
                </a:solidFill>
                <a:latin typeface="Arial" panose="020B0604020202020204" pitchFamily="34" charset="0"/>
              </a:rPr>
              <a:t>÷</a:t>
            </a:r>
            <a:endParaRPr lang="en-US" sz="6000" dirty="0">
              <a:solidFill>
                <a:schemeClr val="bg1"/>
              </a:solidFill>
            </a:endParaRPr>
          </a:p>
        </p:txBody>
      </p:sp>
      <p:sp>
        <p:nvSpPr>
          <p:cNvPr id="16" name="TextBox 15">
            <a:extLst>
              <a:ext uri="{FF2B5EF4-FFF2-40B4-BE49-F238E27FC236}">
                <a16:creationId xmlns:a16="http://schemas.microsoft.com/office/drawing/2014/main" id="{63F4DFF4-8DEE-ED43-B5F9-0C8E3F0A3745}"/>
              </a:ext>
            </a:extLst>
          </p:cNvPr>
          <p:cNvSpPr txBox="1"/>
          <p:nvPr/>
        </p:nvSpPr>
        <p:spPr>
          <a:xfrm>
            <a:off x="3346595" y="5646677"/>
            <a:ext cx="2438684" cy="584775"/>
          </a:xfrm>
          <a:prstGeom prst="rect">
            <a:avLst/>
          </a:prstGeom>
          <a:noFill/>
          <a:ln>
            <a:noFill/>
          </a:ln>
        </p:spPr>
        <p:txBody>
          <a:bodyPr wrap="square">
            <a:spAutoFit/>
          </a:bodyPr>
          <a:lstStyle/>
          <a:p>
            <a:pPr algn="ctr">
              <a:defRPr/>
            </a:pPr>
            <a:r>
              <a:rPr lang="en-US" sz="3200" dirty="0">
                <a:solidFill>
                  <a:schemeClr val="bg1"/>
                </a:solidFill>
              </a:rPr>
              <a:t>36 months</a:t>
            </a:r>
          </a:p>
        </p:txBody>
      </p:sp>
      <p:sp>
        <p:nvSpPr>
          <p:cNvPr id="17" name="Freeform 18">
            <a:extLst>
              <a:ext uri="{FF2B5EF4-FFF2-40B4-BE49-F238E27FC236}">
                <a16:creationId xmlns:a16="http://schemas.microsoft.com/office/drawing/2014/main" id="{76789775-0E97-DE4C-AFCC-B5E321221FD5}"/>
              </a:ext>
            </a:extLst>
          </p:cNvPr>
          <p:cNvSpPr/>
          <p:nvPr/>
        </p:nvSpPr>
        <p:spPr>
          <a:xfrm>
            <a:off x="8888186" y="1692714"/>
            <a:ext cx="310061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03E27"/>
                </a:solidFill>
                <a:cs typeface="Arial" panose="020B0604020202020204" pitchFamily="34" charset="0"/>
              </a:rPr>
              <a:t>final compensation</a:t>
            </a:r>
          </a:p>
        </p:txBody>
      </p:sp>
      <p:sp>
        <p:nvSpPr>
          <p:cNvPr id="25" name="Text Placeholder 24">
            <a:extLst>
              <a:ext uri="{FF2B5EF4-FFF2-40B4-BE49-F238E27FC236}">
                <a16:creationId xmlns:a16="http://schemas.microsoft.com/office/drawing/2014/main" id="{357F64B2-A24A-43DE-991A-98ED5994E5BF}"/>
              </a:ext>
            </a:extLst>
          </p:cNvPr>
          <p:cNvSpPr>
            <a:spLocks noGrp="1"/>
          </p:cNvSpPr>
          <p:nvPr>
            <p:ph type="body" sz="quarter" idx="13"/>
          </p:nvPr>
        </p:nvSpPr>
        <p:spPr/>
        <p:txBody>
          <a:bodyPr/>
          <a:lstStyle/>
          <a:p>
            <a:r>
              <a:rPr lang="en-US" dirty="0"/>
              <a:t>Determining final compensation</a:t>
            </a:r>
          </a:p>
        </p:txBody>
      </p:sp>
      <p:sp>
        <p:nvSpPr>
          <p:cNvPr id="21" name="Division 34">
            <a:extLst>
              <a:ext uri="{FF2B5EF4-FFF2-40B4-BE49-F238E27FC236}">
                <a16:creationId xmlns:a16="http://schemas.microsoft.com/office/drawing/2014/main" id="{5AA70EEE-F053-43DC-BF5A-63A57F41E31C}"/>
              </a:ext>
            </a:extLst>
          </p:cNvPr>
          <p:cNvSpPr/>
          <p:nvPr/>
        </p:nvSpPr>
        <p:spPr>
          <a:xfrm>
            <a:off x="4722323" y="1964970"/>
            <a:ext cx="685800" cy="685800"/>
          </a:xfrm>
          <a:prstGeom prst="mathDivide">
            <a:avLst>
              <a:gd name="adj1" fmla="val 23520"/>
              <a:gd name="adj2" fmla="val 2930"/>
              <a:gd name="adj3" fmla="val 11760"/>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2" name="Division 34">
            <a:extLst>
              <a:ext uri="{FF2B5EF4-FFF2-40B4-BE49-F238E27FC236}">
                <a16:creationId xmlns:a16="http://schemas.microsoft.com/office/drawing/2014/main" id="{3524BBB1-7E0D-45C7-A510-5A1894E92387}"/>
              </a:ext>
            </a:extLst>
          </p:cNvPr>
          <p:cNvSpPr/>
          <p:nvPr/>
        </p:nvSpPr>
        <p:spPr>
          <a:xfrm>
            <a:off x="8091566" y="1964970"/>
            <a:ext cx="685800" cy="685800"/>
          </a:xfrm>
          <a:prstGeom prst="mathEqual">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8" name="TextBox 17">
            <a:extLst>
              <a:ext uri="{FF2B5EF4-FFF2-40B4-BE49-F238E27FC236}">
                <a16:creationId xmlns:a16="http://schemas.microsoft.com/office/drawing/2014/main" id="{3E227817-BAEC-43FF-81F7-F7F90D8764A6}"/>
              </a:ext>
            </a:extLst>
          </p:cNvPr>
          <p:cNvSpPr txBox="1"/>
          <p:nvPr/>
        </p:nvSpPr>
        <p:spPr>
          <a:xfrm>
            <a:off x="10191924" y="471913"/>
            <a:ext cx="1534822" cy="1046440"/>
          </a:xfrm>
          <a:prstGeom prst="rect">
            <a:avLst/>
          </a:prstGeom>
          <a:noFill/>
        </p:spPr>
        <p:txBody>
          <a:bodyPr wrap="square" rtlCol="0">
            <a:spAutoFit/>
          </a:bodyPr>
          <a:lstStyle/>
          <a:p>
            <a:pPr algn="ctr"/>
            <a:r>
              <a:rPr lang="en-US" b="1" dirty="0">
                <a:solidFill>
                  <a:schemeClr val="bg1"/>
                </a:solidFill>
              </a:rPr>
              <a:t>SCENARIO</a:t>
            </a:r>
          </a:p>
          <a:p>
            <a:pPr algn="ctr"/>
            <a:r>
              <a:rPr lang="en-US" sz="4400" b="1" dirty="0">
                <a:solidFill>
                  <a:schemeClr val="bg1"/>
                </a:solidFill>
              </a:rPr>
              <a:t>1</a:t>
            </a:r>
            <a:endParaRPr lang="en-US" b="1" dirty="0">
              <a:solidFill>
                <a:schemeClr val="bg1"/>
              </a:solidFill>
            </a:endParaRPr>
          </a:p>
        </p:txBody>
      </p:sp>
      <p:sp>
        <p:nvSpPr>
          <p:cNvPr id="20" name="Rectangle 19">
            <a:extLst>
              <a:ext uri="{FF2B5EF4-FFF2-40B4-BE49-F238E27FC236}">
                <a16:creationId xmlns:a16="http://schemas.microsoft.com/office/drawing/2014/main" id="{CEC1D15D-8019-40BC-8620-03EA99753553}"/>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3</a:t>
            </a:r>
          </a:p>
        </p:txBody>
      </p:sp>
    </p:spTree>
    <p:custDataLst>
      <p:tags r:id="rId1"/>
    </p:custDataLst>
    <p:extLst>
      <p:ext uri="{BB962C8B-B14F-4D97-AF65-F5344CB8AC3E}">
        <p14:creationId xmlns:p14="http://schemas.microsoft.com/office/powerpoint/2010/main" val="819013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FA2D69-0D47-1E49-9BBB-0BC9757900DF}"/>
              </a:ext>
            </a:extLst>
          </p:cNvPr>
          <p:cNvSpPr/>
          <p:nvPr/>
        </p:nvSpPr>
        <p:spPr>
          <a:xfrm>
            <a:off x="856684" y="2287619"/>
            <a:ext cx="10940117" cy="914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defTabSz="1066800" rtl="0" eaLnBrk="1" fontAlgn="base" latinLnBrk="0" hangingPunct="1">
              <a:lnSpc>
                <a:spcPct val="100000"/>
              </a:lnSpc>
              <a:spcBef>
                <a:spcPct val="0"/>
              </a:spcBef>
              <a:spcAft>
                <a:spcPts val="0"/>
              </a:spcAft>
              <a:buClrTx/>
              <a:buSzTx/>
              <a:buFontTx/>
              <a:buNone/>
              <a:tabLst/>
              <a:defRPr/>
            </a:pPr>
            <a:r>
              <a:rPr lang="en-US" sz="2800" dirty="0">
                <a:solidFill>
                  <a:srgbClr val="6B3317"/>
                </a:solidFill>
              </a:rPr>
              <a:t>This is who hires you and negotiates your contract</a:t>
            </a:r>
          </a:p>
        </p:txBody>
      </p:sp>
      <p:sp>
        <p:nvSpPr>
          <p:cNvPr id="4" name="Rectangle 3">
            <a:extLst>
              <a:ext uri="{FF2B5EF4-FFF2-40B4-BE49-F238E27FC236}">
                <a16:creationId xmlns:a16="http://schemas.microsoft.com/office/drawing/2014/main" id="{65F1C798-3E4F-454C-940C-8335AF0FDEC9}"/>
              </a:ext>
            </a:extLst>
          </p:cNvPr>
          <p:cNvSpPr/>
          <p:nvPr/>
        </p:nvSpPr>
        <p:spPr>
          <a:xfrm>
            <a:off x="856685" y="1674971"/>
            <a:ext cx="4631677" cy="612648"/>
          </a:xfrm>
          <a:prstGeom prst="rect">
            <a:avLst/>
          </a:prstGeom>
          <a:solidFill>
            <a:srgbClr val="6B3317"/>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ea typeface="+mn-ea"/>
                <a:cs typeface="+mn-cs"/>
              </a:rPr>
              <a:t>Employers</a:t>
            </a:r>
          </a:p>
        </p:txBody>
      </p:sp>
      <p:sp>
        <p:nvSpPr>
          <p:cNvPr id="6" name="Rectangle 5">
            <a:extLst>
              <a:ext uri="{FF2B5EF4-FFF2-40B4-BE49-F238E27FC236}">
                <a16:creationId xmlns:a16="http://schemas.microsoft.com/office/drawing/2014/main" id="{8F7F0554-DB5E-7147-AD56-60BA66BC3794}"/>
              </a:ext>
            </a:extLst>
          </p:cNvPr>
          <p:cNvSpPr/>
          <p:nvPr/>
        </p:nvSpPr>
        <p:spPr>
          <a:xfrm>
            <a:off x="856685" y="3429000"/>
            <a:ext cx="4631677" cy="612648"/>
          </a:xfrm>
          <a:prstGeom prst="rect">
            <a:avLst/>
          </a:prstGeom>
          <a:solidFill>
            <a:srgbClr val="6B3317"/>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ea typeface="+mn-ea"/>
                <a:cs typeface="+mn-cs"/>
              </a:rPr>
              <a:t>Contracts</a:t>
            </a:r>
          </a:p>
        </p:txBody>
      </p:sp>
      <p:sp>
        <p:nvSpPr>
          <p:cNvPr id="9" name="Rectangle 8">
            <a:extLst>
              <a:ext uri="{FF2B5EF4-FFF2-40B4-BE49-F238E27FC236}">
                <a16:creationId xmlns:a16="http://schemas.microsoft.com/office/drawing/2014/main" id="{412D0F10-FF36-574C-A2D6-2EBBD1ACCA07}"/>
              </a:ext>
            </a:extLst>
          </p:cNvPr>
          <p:cNvSpPr/>
          <p:nvPr/>
        </p:nvSpPr>
        <p:spPr>
          <a:xfrm>
            <a:off x="856685" y="5263594"/>
            <a:ext cx="4631677" cy="612648"/>
          </a:xfrm>
          <a:prstGeom prst="rect">
            <a:avLst/>
          </a:prstGeom>
          <a:solidFill>
            <a:srgbClr val="6B3317"/>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a:defRPr/>
            </a:pPr>
            <a:r>
              <a:rPr lang="en-US" sz="2800" dirty="0">
                <a:solidFill>
                  <a:prstClr val="white">
                    <a:lumMod val="95000"/>
                  </a:prstClr>
                </a:solidFill>
                <a:cs typeface="Arial" panose="020B0604020202020204" pitchFamily="34" charset="0"/>
              </a:rPr>
              <a:t>Assignments</a:t>
            </a:r>
            <a:endParaRPr lang="en-US" sz="2800" baseline="30000" dirty="0">
              <a:solidFill>
                <a:prstClr val="white">
                  <a:lumMod val="95000"/>
                </a:prstClr>
              </a:solidFill>
              <a:cs typeface="Arial" panose="020B0604020202020204" pitchFamily="34" charset="0"/>
            </a:endParaRPr>
          </a:p>
        </p:txBody>
      </p:sp>
      <p:sp>
        <p:nvSpPr>
          <p:cNvPr id="7" name="Text Placeholder 6">
            <a:extLst>
              <a:ext uri="{FF2B5EF4-FFF2-40B4-BE49-F238E27FC236}">
                <a16:creationId xmlns:a16="http://schemas.microsoft.com/office/drawing/2014/main" id="{8906CF6C-BDE9-4CCC-82A4-DAA03FAB36B9}"/>
              </a:ext>
            </a:extLst>
          </p:cNvPr>
          <p:cNvSpPr>
            <a:spLocks noGrp="1"/>
          </p:cNvSpPr>
          <p:nvPr>
            <p:ph type="body" sz="quarter" idx="13"/>
          </p:nvPr>
        </p:nvSpPr>
        <p:spPr/>
        <p:txBody>
          <a:bodyPr/>
          <a:lstStyle/>
          <a:p>
            <a:r>
              <a:rPr lang="en-US" dirty="0"/>
              <a:t>Terms</a:t>
            </a:r>
          </a:p>
        </p:txBody>
      </p:sp>
      <p:sp>
        <p:nvSpPr>
          <p:cNvPr id="11" name="Rectangle 10">
            <a:extLst>
              <a:ext uri="{FF2B5EF4-FFF2-40B4-BE49-F238E27FC236}">
                <a16:creationId xmlns:a16="http://schemas.microsoft.com/office/drawing/2014/main" id="{13596B02-E7AE-4279-967E-67F9714A030D}"/>
              </a:ext>
            </a:extLst>
          </p:cNvPr>
          <p:cNvSpPr/>
          <p:nvPr/>
        </p:nvSpPr>
        <p:spPr>
          <a:xfrm>
            <a:off x="856685" y="5953850"/>
            <a:ext cx="10940117" cy="914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defTabSz="1066800" rtl="0" eaLnBrk="1" fontAlgn="base" latinLnBrk="0" hangingPunct="1">
              <a:lnSpc>
                <a:spcPct val="100000"/>
              </a:lnSpc>
              <a:spcBef>
                <a:spcPct val="0"/>
              </a:spcBef>
              <a:spcAft>
                <a:spcPts val="0"/>
              </a:spcAft>
              <a:buClrTx/>
              <a:buSzTx/>
              <a:buFontTx/>
              <a:buNone/>
              <a:tabLst/>
              <a:defRPr/>
            </a:pPr>
            <a:r>
              <a:rPr lang="en-US" sz="2800" dirty="0">
                <a:solidFill>
                  <a:srgbClr val="6B3317"/>
                </a:solidFill>
              </a:rPr>
              <a:t>You may have different assignments with different pay rates with the same employer</a:t>
            </a:r>
          </a:p>
        </p:txBody>
      </p:sp>
      <p:sp>
        <p:nvSpPr>
          <p:cNvPr id="8" name="Rectangle 7">
            <a:extLst>
              <a:ext uri="{FF2B5EF4-FFF2-40B4-BE49-F238E27FC236}">
                <a16:creationId xmlns:a16="http://schemas.microsoft.com/office/drawing/2014/main" id="{EFCC1884-557C-4526-A8A3-20FC34C98FC3}"/>
              </a:ext>
            </a:extLst>
          </p:cNvPr>
          <p:cNvSpPr/>
          <p:nvPr/>
        </p:nvSpPr>
        <p:spPr>
          <a:xfrm>
            <a:off x="856685" y="4125050"/>
            <a:ext cx="10940117" cy="914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defTabSz="1066800" rtl="0" eaLnBrk="1" fontAlgn="base" latinLnBrk="0" hangingPunct="1">
              <a:lnSpc>
                <a:spcPct val="100000"/>
              </a:lnSpc>
              <a:spcBef>
                <a:spcPct val="0"/>
              </a:spcBef>
              <a:spcAft>
                <a:spcPts val="0"/>
              </a:spcAft>
              <a:buClrTx/>
              <a:buSzTx/>
              <a:buFontTx/>
              <a:buNone/>
              <a:tabLst/>
              <a:defRPr/>
            </a:pPr>
            <a:r>
              <a:rPr lang="en-US" sz="2800" dirty="0">
                <a:solidFill>
                  <a:srgbClr val="6B3317"/>
                </a:solidFill>
              </a:rPr>
              <a:t>Your contract includes your assignments and pay rate </a:t>
            </a:r>
          </a:p>
        </p:txBody>
      </p:sp>
    </p:spTree>
    <p:custDataLst>
      <p:tags r:id="rId1"/>
    </p:custDataLst>
    <p:extLst>
      <p:ext uri="{BB962C8B-B14F-4D97-AF65-F5344CB8AC3E}">
        <p14:creationId xmlns:p14="http://schemas.microsoft.com/office/powerpoint/2010/main" val="333276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9" grpId="0" animBg="1"/>
      <p:bldP spid="11"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7">
            <a:extLst>
              <a:ext uri="{FF2B5EF4-FFF2-40B4-BE49-F238E27FC236}">
                <a16:creationId xmlns:a16="http://schemas.microsoft.com/office/drawing/2014/main" id="{04F5C77D-A03D-4059-BF4A-41F95C95DA79}"/>
              </a:ext>
            </a:extLst>
          </p:cNvPr>
          <p:cNvSpPr txBox="1">
            <a:spLocks/>
          </p:cNvSpPr>
          <p:nvPr/>
        </p:nvSpPr>
        <p:spPr>
          <a:xfrm>
            <a:off x="2045569" y="2731885"/>
            <a:ext cx="8100862" cy="1394228"/>
          </a:xfrm>
          <a:prstGeom prst="rect">
            <a:avLst/>
          </a:prstGeom>
          <a:solidFill>
            <a:srgbClr val="E6D4CC"/>
          </a:solidFill>
          <a:ln w="57150">
            <a:solidFill>
              <a:srgbClr val="7E3C1B"/>
            </a:solidFill>
          </a:ln>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endParaRPr>
          </a:p>
          <a:p>
            <a:pPr algn="ctr"/>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What questions do you have?</a:t>
            </a:r>
          </a:p>
          <a:p>
            <a:pPr algn="ctr"/>
            <a:endParaRPr lang="en-US" sz="2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54464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759C45-4D2B-414A-B376-8ED25F5AF31B}"/>
              </a:ext>
            </a:extLst>
          </p:cNvPr>
          <p:cNvSpPr>
            <a:spLocks noGrp="1"/>
          </p:cNvSpPr>
          <p:nvPr>
            <p:ph type="body" sz="quarter" idx="13"/>
          </p:nvPr>
        </p:nvSpPr>
        <p:spPr/>
        <p:txBody>
          <a:bodyPr/>
          <a:lstStyle/>
          <a:p>
            <a:r>
              <a:rPr lang="en-US" dirty="0"/>
              <a:t>3 scenarios </a:t>
            </a:r>
          </a:p>
        </p:txBody>
      </p:sp>
      <p:sp>
        <p:nvSpPr>
          <p:cNvPr id="11" name="Rectangle 10">
            <a:extLst>
              <a:ext uri="{FF2B5EF4-FFF2-40B4-BE49-F238E27FC236}">
                <a16:creationId xmlns:a16="http://schemas.microsoft.com/office/drawing/2014/main" id="{D499A9C6-B7BC-4724-B7A3-009D1357529B}"/>
              </a:ext>
            </a:extLst>
          </p:cNvPr>
          <p:cNvSpPr/>
          <p:nvPr/>
        </p:nvSpPr>
        <p:spPr>
          <a:xfrm>
            <a:off x="1251882" y="2329442"/>
            <a:ext cx="10458855" cy="914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defTabSz="1066800" rtl="0" eaLnBrk="1" fontAlgn="base" latinLnBrk="0" hangingPunct="1">
              <a:lnSpc>
                <a:spcPct val="100000"/>
              </a:lnSpc>
              <a:spcBef>
                <a:spcPct val="0"/>
              </a:spcBef>
              <a:spcAft>
                <a:spcPts val="0"/>
              </a:spcAft>
              <a:buClrTx/>
              <a:buSzTx/>
              <a:buFontTx/>
              <a:buNone/>
              <a:tabLst/>
              <a:defRPr/>
            </a:pPr>
            <a:r>
              <a:rPr lang="en-US" sz="2800" dirty="0">
                <a:solidFill>
                  <a:srgbClr val="7E3C1B"/>
                </a:solidFill>
              </a:rPr>
              <a:t>Daisy doesn’t do anything differently. She works all </a:t>
            </a:r>
            <a:r>
              <a:rPr lang="en-US" sz="2800">
                <a:solidFill>
                  <a:srgbClr val="7E3C1B"/>
                </a:solidFill>
              </a:rPr>
              <a:t>three assignments </a:t>
            </a:r>
            <a:r>
              <a:rPr lang="en-US" sz="2800" dirty="0">
                <a:solidFill>
                  <a:srgbClr val="7E3C1B"/>
                </a:solidFill>
              </a:rPr>
              <a:t>at the same rates until retirement.</a:t>
            </a:r>
          </a:p>
        </p:txBody>
      </p:sp>
      <p:sp>
        <p:nvSpPr>
          <p:cNvPr id="12" name="Rectangle 11">
            <a:extLst>
              <a:ext uri="{FF2B5EF4-FFF2-40B4-BE49-F238E27FC236}">
                <a16:creationId xmlns:a16="http://schemas.microsoft.com/office/drawing/2014/main" id="{D91A3DC5-E690-4A18-9396-274C31E81C38}"/>
              </a:ext>
            </a:extLst>
          </p:cNvPr>
          <p:cNvSpPr/>
          <p:nvPr/>
        </p:nvSpPr>
        <p:spPr>
          <a:xfrm>
            <a:off x="1046256" y="1711432"/>
            <a:ext cx="4631677" cy="612648"/>
          </a:xfrm>
          <a:prstGeom prst="rect">
            <a:avLst/>
          </a:prstGeom>
          <a:solidFill>
            <a:srgbClr val="7E3C1B"/>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ea typeface="+mn-ea"/>
                <a:cs typeface="+mn-cs"/>
              </a:rPr>
              <a:t>SCENARIO 1</a:t>
            </a:r>
          </a:p>
        </p:txBody>
      </p:sp>
      <p:sp>
        <p:nvSpPr>
          <p:cNvPr id="13" name="Rectangle 12">
            <a:extLst>
              <a:ext uri="{FF2B5EF4-FFF2-40B4-BE49-F238E27FC236}">
                <a16:creationId xmlns:a16="http://schemas.microsoft.com/office/drawing/2014/main" id="{48D910F3-15B4-4CE8-9ED3-BC765014FF93}"/>
              </a:ext>
            </a:extLst>
          </p:cNvPr>
          <p:cNvSpPr/>
          <p:nvPr/>
        </p:nvSpPr>
        <p:spPr>
          <a:xfrm>
            <a:off x="1250995" y="3923864"/>
            <a:ext cx="10716416" cy="914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defTabSz="1066800" fontAlgn="base">
              <a:spcBef>
                <a:spcPct val="0"/>
              </a:spcBef>
            </a:pPr>
            <a:r>
              <a:rPr lang="en-US" sz="2800" dirty="0">
                <a:solidFill>
                  <a:srgbClr val="7E3C1B"/>
                </a:solidFill>
              </a:rPr>
              <a:t>Daisy drops the lowest paying assignment for one year.</a:t>
            </a:r>
          </a:p>
        </p:txBody>
      </p:sp>
      <p:sp>
        <p:nvSpPr>
          <p:cNvPr id="14" name="Rectangle 13">
            <a:extLst>
              <a:ext uri="{FF2B5EF4-FFF2-40B4-BE49-F238E27FC236}">
                <a16:creationId xmlns:a16="http://schemas.microsoft.com/office/drawing/2014/main" id="{F1FAF30D-E836-4D5F-A7EC-B864888A398C}"/>
              </a:ext>
            </a:extLst>
          </p:cNvPr>
          <p:cNvSpPr/>
          <p:nvPr/>
        </p:nvSpPr>
        <p:spPr>
          <a:xfrm>
            <a:off x="1046256" y="3487349"/>
            <a:ext cx="4631677" cy="612648"/>
          </a:xfrm>
          <a:prstGeom prst="rect">
            <a:avLst/>
          </a:prstGeom>
          <a:solidFill>
            <a:srgbClr val="7E3C1B"/>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ea typeface="+mn-ea"/>
                <a:cs typeface="+mn-cs"/>
              </a:rPr>
              <a:t>SCENARIO 2</a:t>
            </a:r>
          </a:p>
        </p:txBody>
      </p:sp>
      <p:sp>
        <p:nvSpPr>
          <p:cNvPr id="15" name="Rectangle 14">
            <a:extLst>
              <a:ext uri="{FF2B5EF4-FFF2-40B4-BE49-F238E27FC236}">
                <a16:creationId xmlns:a16="http://schemas.microsoft.com/office/drawing/2014/main" id="{83B4C959-99C8-4942-BDCA-756F4373C028}"/>
              </a:ext>
            </a:extLst>
          </p:cNvPr>
          <p:cNvSpPr/>
          <p:nvPr/>
        </p:nvSpPr>
        <p:spPr>
          <a:xfrm>
            <a:off x="1046256" y="5071090"/>
            <a:ext cx="4631677" cy="612648"/>
          </a:xfrm>
          <a:prstGeom prst="rect">
            <a:avLst/>
          </a:prstGeom>
          <a:solidFill>
            <a:srgbClr val="7E3C1B"/>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white">
                    <a:lumMod val="95000"/>
                  </a:prstClr>
                </a:solidFill>
                <a:cs typeface="Arial" panose="020B0604020202020204" pitchFamily="34" charset="0"/>
              </a:rPr>
              <a:t>SCENARIO 3</a:t>
            </a:r>
            <a:endParaRPr lang="en-US" sz="2800" b="1" baseline="30000" dirty="0">
              <a:solidFill>
                <a:prstClr val="white">
                  <a:lumMod val="95000"/>
                </a:prstClr>
              </a:solidFill>
              <a:cs typeface="Arial" panose="020B0604020202020204" pitchFamily="34" charset="0"/>
            </a:endParaRPr>
          </a:p>
        </p:txBody>
      </p:sp>
      <p:sp>
        <p:nvSpPr>
          <p:cNvPr id="16" name="Rectangle 15">
            <a:extLst>
              <a:ext uri="{FF2B5EF4-FFF2-40B4-BE49-F238E27FC236}">
                <a16:creationId xmlns:a16="http://schemas.microsoft.com/office/drawing/2014/main" id="{2BD23E31-2B16-41E5-927A-31D17497C48C}"/>
              </a:ext>
            </a:extLst>
          </p:cNvPr>
          <p:cNvSpPr/>
          <p:nvPr/>
        </p:nvSpPr>
        <p:spPr>
          <a:xfrm>
            <a:off x="1250994" y="5697901"/>
            <a:ext cx="10459743" cy="914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defTabSz="1066800" fontAlgn="base">
              <a:spcBef>
                <a:spcPct val="0"/>
              </a:spcBef>
            </a:pPr>
            <a:r>
              <a:rPr lang="en-US" sz="2800" dirty="0">
                <a:solidFill>
                  <a:srgbClr val="7E3C1B"/>
                </a:solidFill>
              </a:rPr>
              <a:t>Daisy drops the two lowest paying assignments for three consecutive years.</a:t>
            </a:r>
          </a:p>
        </p:txBody>
      </p:sp>
    </p:spTree>
    <p:custDataLst>
      <p:tags r:id="rId1"/>
    </p:custDataLst>
    <p:extLst>
      <p:ext uri="{BB962C8B-B14F-4D97-AF65-F5344CB8AC3E}">
        <p14:creationId xmlns:p14="http://schemas.microsoft.com/office/powerpoint/2010/main" val="214547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animBg="1"/>
      <p:bldP spid="15" grpId="0" animBg="1"/>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EA6842-EF8E-4BBE-A4C4-ED164DCDB9CF}"/>
              </a:ext>
            </a:extLst>
          </p:cNvPr>
          <p:cNvSpPr>
            <a:spLocks noGrp="1"/>
          </p:cNvSpPr>
          <p:nvPr>
            <p:ph type="body" sz="quarter" idx="13"/>
          </p:nvPr>
        </p:nvSpPr>
        <p:spPr/>
        <p:txBody>
          <a:bodyPr/>
          <a:lstStyle/>
          <a:p>
            <a:r>
              <a:rPr lang="en-US" dirty="0"/>
              <a:t>Daisy’s final compensation</a:t>
            </a:r>
          </a:p>
        </p:txBody>
      </p:sp>
      <p:sp>
        <p:nvSpPr>
          <p:cNvPr id="9" name="Straight Connector 8">
            <a:extLst>
              <a:ext uri="{FF2B5EF4-FFF2-40B4-BE49-F238E27FC236}">
                <a16:creationId xmlns:a16="http://schemas.microsoft.com/office/drawing/2014/main" id="{A8013317-0470-4ED2-8969-68DE2B33C0DE}"/>
              </a:ext>
            </a:extLst>
          </p:cNvPr>
          <p:cNvSpPr/>
          <p:nvPr/>
        </p:nvSpPr>
        <p:spPr>
          <a:xfrm>
            <a:off x="1407695" y="2855977"/>
            <a:ext cx="2021026" cy="0"/>
          </a:xfrm>
          <a:prstGeom prst="line">
            <a:avLst/>
          </a:prstGeom>
          <a:ln>
            <a:solidFill>
              <a:schemeClr val="tx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Oval 10" descr="Circle with left arrow outline">
            <a:extLst>
              <a:ext uri="{FF2B5EF4-FFF2-40B4-BE49-F238E27FC236}">
                <a16:creationId xmlns:a16="http://schemas.microsoft.com/office/drawing/2014/main" id="{A35ED0A8-8DA6-4720-B985-95E3AF7438AF}"/>
              </a:ext>
            </a:extLst>
          </p:cNvPr>
          <p:cNvSpPr/>
          <p:nvPr/>
        </p:nvSpPr>
        <p:spPr>
          <a:xfrm>
            <a:off x="3428721" y="2412866"/>
            <a:ext cx="886220" cy="88622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DEDFF485-15C5-46CD-B2F7-E8644103A89D}"/>
              </a:ext>
            </a:extLst>
          </p:cNvPr>
          <p:cNvSpPr/>
          <p:nvPr/>
        </p:nvSpPr>
        <p:spPr>
          <a:xfrm>
            <a:off x="4462644" y="2265163"/>
            <a:ext cx="7050245"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Daisy doesn’t change a thing</a:t>
            </a:r>
          </a:p>
        </p:txBody>
      </p:sp>
      <p:grpSp>
        <p:nvGrpSpPr>
          <p:cNvPr id="5" name="Group 4">
            <a:extLst>
              <a:ext uri="{FF2B5EF4-FFF2-40B4-BE49-F238E27FC236}">
                <a16:creationId xmlns:a16="http://schemas.microsoft.com/office/drawing/2014/main" id="{8F44602E-0A1C-4130-973F-A35F04E1043A}"/>
              </a:ext>
            </a:extLst>
          </p:cNvPr>
          <p:cNvGrpSpPr/>
          <p:nvPr/>
        </p:nvGrpSpPr>
        <p:grpSpPr>
          <a:xfrm>
            <a:off x="4216535" y="3195850"/>
            <a:ext cx="7296353" cy="1181627"/>
            <a:chOff x="4216535" y="3195850"/>
            <a:chExt cx="7296353" cy="1181627"/>
          </a:xfrm>
        </p:grpSpPr>
        <p:sp>
          <p:nvSpPr>
            <p:cNvPr id="13" name="Freeform: Shape 12">
              <a:extLst>
                <a:ext uri="{FF2B5EF4-FFF2-40B4-BE49-F238E27FC236}">
                  <a16:creationId xmlns:a16="http://schemas.microsoft.com/office/drawing/2014/main" id="{DC7C83AE-7724-49F9-9568-CDB0F56025AB}"/>
                </a:ext>
              </a:extLst>
            </p:cNvPr>
            <p:cNvSpPr/>
            <p:nvPr/>
          </p:nvSpPr>
          <p:spPr>
            <a:xfrm>
              <a:off x="4912878" y="3195850"/>
              <a:ext cx="6600010"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Annual compensation earnable remains the same</a:t>
              </a:r>
            </a:p>
          </p:txBody>
        </p:sp>
        <p:sp>
          <p:nvSpPr>
            <p:cNvPr id="16" name="Oval 15" descr="Circle with left arrow outline">
              <a:extLst>
                <a:ext uri="{FF2B5EF4-FFF2-40B4-BE49-F238E27FC236}">
                  <a16:creationId xmlns:a16="http://schemas.microsoft.com/office/drawing/2014/main" id="{21BC6C90-D71B-49DD-88EC-79961E535AE7}"/>
                </a:ext>
              </a:extLst>
            </p:cNvPr>
            <p:cNvSpPr/>
            <p:nvPr/>
          </p:nvSpPr>
          <p:spPr>
            <a:xfrm>
              <a:off x="4216535" y="3512343"/>
              <a:ext cx="548640" cy="54864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0" name="Group 19">
            <a:extLst>
              <a:ext uri="{FF2B5EF4-FFF2-40B4-BE49-F238E27FC236}">
                <a16:creationId xmlns:a16="http://schemas.microsoft.com/office/drawing/2014/main" id="{5D0A5C60-55D1-4B11-B71B-EB7423C00D71}"/>
              </a:ext>
            </a:extLst>
          </p:cNvPr>
          <p:cNvGrpSpPr/>
          <p:nvPr/>
        </p:nvGrpSpPr>
        <p:grpSpPr>
          <a:xfrm>
            <a:off x="4200488" y="4048302"/>
            <a:ext cx="7312399" cy="1181627"/>
            <a:chOff x="4200488" y="3952050"/>
            <a:chExt cx="7312399" cy="1181627"/>
          </a:xfrm>
        </p:grpSpPr>
        <p:sp>
          <p:nvSpPr>
            <p:cNvPr id="14" name="Freeform: Shape 13">
              <a:extLst>
                <a:ext uri="{FF2B5EF4-FFF2-40B4-BE49-F238E27FC236}">
                  <a16:creationId xmlns:a16="http://schemas.microsoft.com/office/drawing/2014/main" id="{1D776EF8-41D3-4585-8CC4-8E794E9868F8}"/>
                </a:ext>
              </a:extLst>
            </p:cNvPr>
            <p:cNvSpPr/>
            <p:nvPr/>
          </p:nvSpPr>
          <p:spPr>
            <a:xfrm>
              <a:off x="4912878" y="3952050"/>
              <a:ext cx="6600009"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Final compensation remains the same</a:t>
              </a:r>
            </a:p>
          </p:txBody>
        </p:sp>
        <p:sp>
          <p:nvSpPr>
            <p:cNvPr id="17" name="Oval 16" descr="Circle with left arrow outline">
              <a:extLst>
                <a:ext uri="{FF2B5EF4-FFF2-40B4-BE49-F238E27FC236}">
                  <a16:creationId xmlns:a16="http://schemas.microsoft.com/office/drawing/2014/main" id="{9040D4A7-D237-4FD6-B735-7D831DA558BB}"/>
                </a:ext>
              </a:extLst>
            </p:cNvPr>
            <p:cNvSpPr/>
            <p:nvPr/>
          </p:nvSpPr>
          <p:spPr>
            <a:xfrm>
              <a:off x="4200488" y="4268543"/>
              <a:ext cx="548640" cy="54864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1" name="Group 20">
            <a:extLst>
              <a:ext uri="{FF2B5EF4-FFF2-40B4-BE49-F238E27FC236}">
                <a16:creationId xmlns:a16="http://schemas.microsoft.com/office/drawing/2014/main" id="{7B4E1552-C99C-4E6E-868A-DDF51FCA0FDB}"/>
              </a:ext>
            </a:extLst>
          </p:cNvPr>
          <p:cNvGrpSpPr/>
          <p:nvPr/>
        </p:nvGrpSpPr>
        <p:grpSpPr>
          <a:xfrm>
            <a:off x="4220536" y="4900754"/>
            <a:ext cx="6619916" cy="1181627"/>
            <a:chOff x="4220536" y="4708250"/>
            <a:chExt cx="6619916" cy="1181627"/>
          </a:xfrm>
        </p:grpSpPr>
        <p:sp>
          <p:nvSpPr>
            <p:cNvPr id="15" name="Freeform: Shape 14">
              <a:extLst>
                <a:ext uri="{FF2B5EF4-FFF2-40B4-BE49-F238E27FC236}">
                  <a16:creationId xmlns:a16="http://schemas.microsoft.com/office/drawing/2014/main" id="{02ED04D4-4D20-4219-BFFF-C86F81618361}"/>
                </a:ext>
              </a:extLst>
            </p:cNvPr>
            <p:cNvSpPr/>
            <p:nvPr/>
          </p:nvSpPr>
          <p:spPr>
            <a:xfrm>
              <a:off x="4912878" y="4708250"/>
              <a:ext cx="5927574"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Daisy’s current earnings remain the same</a:t>
              </a:r>
            </a:p>
          </p:txBody>
        </p:sp>
        <p:sp>
          <p:nvSpPr>
            <p:cNvPr id="18" name="Oval 17" descr="Circle with left arrow outline">
              <a:extLst>
                <a:ext uri="{FF2B5EF4-FFF2-40B4-BE49-F238E27FC236}">
                  <a16:creationId xmlns:a16="http://schemas.microsoft.com/office/drawing/2014/main" id="{103CCAE8-D4B2-4552-BC93-952C66EFF89D}"/>
                </a:ext>
              </a:extLst>
            </p:cNvPr>
            <p:cNvSpPr/>
            <p:nvPr/>
          </p:nvSpPr>
          <p:spPr>
            <a:xfrm>
              <a:off x="4220536" y="5024743"/>
              <a:ext cx="548640" cy="54864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19" name="TextBox 18">
            <a:extLst>
              <a:ext uri="{FF2B5EF4-FFF2-40B4-BE49-F238E27FC236}">
                <a16:creationId xmlns:a16="http://schemas.microsoft.com/office/drawing/2014/main" id="{48CAC531-C811-4400-A89F-D4493F24224E}"/>
              </a:ext>
            </a:extLst>
          </p:cNvPr>
          <p:cNvSpPr txBox="1"/>
          <p:nvPr/>
        </p:nvSpPr>
        <p:spPr>
          <a:xfrm>
            <a:off x="10191924" y="471913"/>
            <a:ext cx="1534822" cy="1046440"/>
          </a:xfrm>
          <a:prstGeom prst="rect">
            <a:avLst/>
          </a:prstGeom>
          <a:noFill/>
        </p:spPr>
        <p:txBody>
          <a:bodyPr wrap="square" rtlCol="0">
            <a:spAutoFit/>
          </a:bodyPr>
          <a:lstStyle/>
          <a:p>
            <a:pPr algn="ctr"/>
            <a:r>
              <a:rPr lang="en-US" b="1" dirty="0">
                <a:solidFill>
                  <a:srgbClr val="7E3C1B"/>
                </a:solidFill>
              </a:rPr>
              <a:t>SCENARIO</a:t>
            </a:r>
          </a:p>
          <a:p>
            <a:pPr algn="ctr"/>
            <a:r>
              <a:rPr lang="en-US" sz="4400" b="1" dirty="0">
                <a:solidFill>
                  <a:srgbClr val="7E3C1B"/>
                </a:solidFill>
              </a:rPr>
              <a:t>1</a:t>
            </a:r>
            <a:endParaRPr lang="en-US" b="1" dirty="0">
              <a:solidFill>
                <a:srgbClr val="7E3C1B"/>
              </a:solidFill>
            </a:endParaRPr>
          </a:p>
        </p:txBody>
      </p:sp>
      <p:sp>
        <p:nvSpPr>
          <p:cNvPr id="22" name="Oval 21">
            <a:extLst>
              <a:ext uri="{FF2B5EF4-FFF2-40B4-BE49-F238E27FC236}">
                <a16:creationId xmlns:a16="http://schemas.microsoft.com/office/drawing/2014/main" id="{6100E73B-7FA5-484C-AC74-6040E9CEBFD2}"/>
              </a:ext>
            </a:extLst>
          </p:cNvPr>
          <p:cNvSpPr/>
          <p:nvPr/>
        </p:nvSpPr>
        <p:spPr>
          <a:xfrm>
            <a:off x="690691" y="2255050"/>
            <a:ext cx="1822344" cy="1827990"/>
          </a:xfrm>
          <a:prstGeom prst="ellipse">
            <a:avLst/>
          </a:prstGeom>
          <a:blipFill dpi="0" rotWithShape="1">
            <a:blip r:embed="rId6"/>
            <a:srcRect/>
            <a:stretch>
              <a:fillRect l="-35377" r="-14623"/>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a:p>
        </p:txBody>
      </p:sp>
      <p:sp>
        <p:nvSpPr>
          <p:cNvPr id="23" name="Rectangle 22">
            <a:extLst>
              <a:ext uri="{FF2B5EF4-FFF2-40B4-BE49-F238E27FC236}">
                <a16:creationId xmlns:a16="http://schemas.microsoft.com/office/drawing/2014/main" id="{E31C5EDC-30FF-48EA-95E3-120ED5609C3D}"/>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3</a:t>
            </a:r>
          </a:p>
        </p:txBody>
      </p:sp>
    </p:spTree>
    <p:custDataLst>
      <p:tags r:id="rId1"/>
    </p:custDataLst>
    <p:extLst>
      <p:ext uri="{BB962C8B-B14F-4D97-AF65-F5344CB8AC3E}">
        <p14:creationId xmlns:p14="http://schemas.microsoft.com/office/powerpoint/2010/main" val="302734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EA6842-EF8E-4BBE-A4C4-ED164DCDB9CF}"/>
              </a:ext>
            </a:extLst>
          </p:cNvPr>
          <p:cNvSpPr>
            <a:spLocks noGrp="1"/>
          </p:cNvSpPr>
          <p:nvPr>
            <p:ph type="body" sz="quarter" idx="13"/>
          </p:nvPr>
        </p:nvSpPr>
        <p:spPr/>
        <p:txBody>
          <a:bodyPr/>
          <a:lstStyle/>
          <a:p>
            <a:r>
              <a:rPr lang="en-US" dirty="0"/>
              <a:t>Daisy’s final compensation</a:t>
            </a:r>
          </a:p>
        </p:txBody>
      </p:sp>
      <p:sp>
        <p:nvSpPr>
          <p:cNvPr id="9" name="Straight Connector 8">
            <a:extLst>
              <a:ext uri="{FF2B5EF4-FFF2-40B4-BE49-F238E27FC236}">
                <a16:creationId xmlns:a16="http://schemas.microsoft.com/office/drawing/2014/main" id="{A8013317-0470-4ED2-8969-68DE2B33C0DE}"/>
              </a:ext>
            </a:extLst>
          </p:cNvPr>
          <p:cNvSpPr/>
          <p:nvPr/>
        </p:nvSpPr>
        <p:spPr>
          <a:xfrm>
            <a:off x="1407695" y="2855977"/>
            <a:ext cx="2021026" cy="0"/>
          </a:xfrm>
          <a:prstGeom prst="line">
            <a:avLst/>
          </a:prstGeom>
          <a:ln>
            <a:solidFill>
              <a:schemeClr val="tx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Oval 10" descr="Circle with left arrow outline">
            <a:extLst>
              <a:ext uri="{FF2B5EF4-FFF2-40B4-BE49-F238E27FC236}">
                <a16:creationId xmlns:a16="http://schemas.microsoft.com/office/drawing/2014/main" id="{A35ED0A8-8DA6-4720-B985-95E3AF7438AF}"/>
              </a:ext>
            </a:extLst>
          </p:cNvPr>
          <p:cNvSpPr/>
          <p:nvPr/>
        </p:nvSpPr>
        <p:spPr>
          <a:xfrm>
            <a:off x="3428721" y="2412866"/>
            <a:ext cx="886220" cy="88622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DEDFF485-15C5-46CD-B2F7-E8644103A89D}"/>
              </a:ext>
            </a:extLst>
          </p:cNvPr>
          <p:cNvSpPr/>
          <p:nvPr/>
        </p:nvSpPr>
        <p:spPr>
          <a:xfrm>
            <a:off x="4462644" y="2265163"/>
            <a:ext cx="7050245"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Daisy considers dropping her lowest paying </a:t>
            </a:r>
            <a:r>
              <a:rPr lang="en-US" sz="2400" dirty="0">
                <a:solidFill>
                  <a:schemeClr val="bg1"/>
                </a:solidFill>
              </a:rPr>
              <a:t>assignment</a:t>
            </a:r>
            <a:r>
              <a:rPr lang="en-US" sz="2400" kern="1200" dirty="0">
                <a:solidFill>
                  <a:schemeClr val="bg1"/>
                </a:solidFill>
              </a:rPr>
              <a:t> for 12 months</a:t>
            </a:r>
          </a:p>
        </p:txBody>
      </p:sp>
      <p:grpSp>
        <p:nvGrpSpPr>
          <p:cNvPr id="5" name="Group 4">
            <a:extLst>
              <a:ext uri="{FF2B5EF4-FFF2-40B4-BE49-F238E27FC236}">
                <a16:creationId xmlns:a16="http://schemas.microsoft.com/office/drawing/2014/main" id="{8F44602E-0A1C-4130-973F-A35F04E1043A}"/>
              </a:ext>
            </a:extLst>
          </p:cNvPr>
          <p:cNvGrpSpPr/>
          <p:nvPr/>
        </p:nvGrpSpPr>
        <p:grpSpPr>
          <a:xfrm>
            <a:off x="4216535" y="3195850"/>
            <a:ext cx="7296353" cy="1181627"/>
            <a:chOff x="4216535" y="3195850"/>
            <a:chExt cx="7296353" cy="1181627"/>
          </a:xfrm>
        </p:grpSpPr>
        <p:sp>
          <p:nvSpPr>
            <p:cNvPr id="13" name="Freeform: Shape 12">
              <a:extLst>
                <a:ext uri="{FF2B5EF4-FFF2-40B4-BE49-F238E27FC236}">
                  <a16:creationId xmlns:a16="http://schemas.microsoft.com/office/drawing/2014/main" id="{DC7C83AE-7724-49F9-9568-CDB0F56025AB}"/>
                </a:ext>
              </a:extLst>
            </p:cNvPr>
            <p:cNvSpPr/>
            <p:nvPr/>
          </p:nvSpPr>
          <p:spPr>
            <a:xfrm>
              <a:off x="4912878" y="3195850"/>
              <a:ext cx="6600010"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Annual compensation earnable will increase</a:t>
              </a:r>
            </a:p>
          </p:txBody>
        </p:sp>
        <p:sp>
          <p:nvSpPr>
            <p:cNvPr id="16" name="Oval 15" descr="Circle with left arrow outline">
              <a:extLst>
                <a:ext uri="{FF2B5EF4-FFF2-40B4-BE49-F238E27FC236}">
                  <a16:creationId xmlns:a16="http://schemas.microsoft.com/office/drawing/2014/main" id="{21BC6C90-D71B-49DD-88EC-79961E535AE7}"/>
                </a:ext>
              </a:extLst>
            </p:cNvPr>
            <p:cNvSpPr/>
            <p:nvPr/>
          </p:nvSpPr>
          <p:spPr>
            <a:xfrm>
              <a:off x="4216535" y="3512343"/>
              <a:ext cx="548640" cy="54864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0" name="Group 19">
            <a:extLst>
              <a:ext uri="{FF2B5EF4-FFF2-40B4-BE49-F238E27FC236}">
                <a16:creationId xmlns:a16="http://schemas.microsoft.com/office/drawing/2014/main" id="{5D0A5C60-55D1-4B11-B71B-EB7423C00D71}"/>
              </a:ext>
            </a:extLst>
          </p:cNvPr>
          <p:cNvGrpSpPr/>
          <p:nvPr/>
        </p:nvGrpSpPr>
        <p:grpSpPr>
          <a:xfrm>
            <a:off x="4200488" y="4048302"/>
            <a:ext cx="7312399" cy="1181627"/>
            <a:chOff x="4200488" y="3952050"/>
            <a:chExt cx="7312399" cy="1181627"/>
          </a:xfrm>
        </p:grpSpPr>
        <p:sp>
          <p:nvSpPr>
            <p:cNvPr id="14" name="Freeform: Shape 13">
              <a:extLst>
                <a:ext uri="{FF2B5EF4-FFF2-40B4-BE49-F238E27FC236}">
                  <a16:creationId xmlns:a16="http://schemas.microsoft.com/office/drawing/2014/main" id="{1D776EF8-41D3-4585-8CC4-8E794E9868F8}"/>
                </a:ext>
              </a:extLst>
            </p:cNvPr>
            <p:cNvSpPr/>
            <p:nvPr/>
          </p:nvSpPr>
          <p:spPr>
            <a:xfrm>
              <a:off x="4912878" y="3952050"/>
              <a:ext cx="6600009"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Final compensation will increase</a:t>
              </a:r>
            </a:p>
          </p:txBody>
        </p:sp>
        <p:sp>
          <p:nvSpPr>
            <p:cNvPr id="17" name="Oval 16" descr="Circle with left arrow outline">
              <a:extLst>
                <a:ext uri="{FF2B5EF4-FFF2-40B4-BE49-F238E27FC236}">
                  <a16:creationId xmlns:a16="http://schemas.microsoft.com/office/drawing/2014/main" id="{9040D4A7-D237-4FD6-B735-7D831DA558BB}"/>
                </a:ext>
              </a:extLst>
            </p:cNvPr>
            <p:cNvSpPr/>
            <p:nvPr/>
          </p:nvSpPr>
          <p:spPr>
            <a:xfrm>
              <a:off x="4200488" y="4268543"/>
              <a:ext cx="548640" cy="54864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1" name="Group 20">
            <a:extLst>
              <a:ext uri="{FF2B5EF4-FFF2-40B4-BE49-F238E27FC236}">
                <a16:creationId xmlns:a16="http://schemas.microsoft.com/office/drawing/2014/main" id="{7B4E1552-C99C-4E6E-868A-DDF51FCA0FDB}"/>
              </a:ext>
            </a:extLst>
          </p:cNvPr>
          <p:cNvGrpSpPr/>
          <p:nvPr/>
        </p:nvGrpSpPr>
        <p:grpSpPr>
          <a:xfrm>
            <a:off x="4220536" y="4900754"/>
            <a:ext cx="6619916" cy="1181627"/>
            <a:chOff x="4220536" y="4708250"/>
            <a:chExt cx="6619916" cy="1181627"/>
          </a:xfrm>
        </p:grpSpPr>
        <p:sp>
          <p:nvSpPr>
            <p:cNvPr id="15" name="Freeform: Shape 14">
              <a:extLst>
                <a:ext uri="{FF2B5EF4-FFF2-40B4-BE49-F238E27FC236}">
                  <a16:creationId xmlns:a16="http://schemas.microsoft.com/office/drawing/2014/main" id="{02ED04D4-4D20-4219-BFFF-C86F81618361}"/>
                </a:ext>
              </a:extLst>
            </p:cNvPr>
            <p:cNvSpPr/>
            <p:nvPr/>
          </p:nvSpPr>
          <p:spPr>
            <a:xfrm>
              <a:off x="4912878" y="4708250"/>
              <a:ext cx="5927574"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Daisy’s current earnings will decrease</a:t>
              </a:r>
            </a:p>
          </p:txBody>
        </p:sp>
        <p:sp>
          <p:nvSpPr>
            <p:cNvPr id="18" name="Oval 17" descr="Circle with left arrow outline">
              <a:extLst>
                <a:ext uri="{FF2B5EF4-FFF2-40B4-BE49-F238E27FC236}">
                  <a16:creationId xmlns:a16="http://schemas.microsoft.com/office/drawing/2014/main" id="{103CCAE8-D4B2-4552-BC93-952C66EFF89D}"/>
                </a:ext>
              </a:extLst>
            </p:cNvPr>
            <p:cNvSpPr/>
            <p:nvPr/>
          </p:nvSpPr>
          <p:spPr>
            <a:xfrm>
              <a:off x="4220536" y="5024743"/>
              <a:ext cx="548640" cy="54864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19" name="TextBox 18">
            <a:extLst>
              <a:ext uri="{FF2B5EF4-FFF2-40B4-BE49-F238E27FC236}">
                <a16:creationId xmlns:a16="http://schemas.microsoft.com/office/drawing/2014/main" id="{48CAC531-C811-4400-A89F-D4493F24224E}"/>
              </a:ext>
            </a:extLst>
          </p:cNvPr>
          <p:cNvSpPr txBox="1"/>
          <p:nvPr/>
        </p:nvSpPr>
        <p:spPr>
          <a:xfrm>
            <a:off x="10191924" y="471913"/>
            <a:ext cx="1534822" cy="1046440"/>
          </a:xfrm>
          <a:prstGeom prst="rect">
            <a:avLst/>
          </a:prstGeom>
          <a:noFill/>
        </p:spPr>
        <p:txBody>
          <a:bodyPr wrap="square" rtlCol="0">
            <a:spAutoFit/>
          </a:bodyPr>
          <a:lstStyle/>
          <a:p>
            <a:pPr algn="ctr"/>
            <a:r>
              <a:rPr lang="en-US" b="1" dirty="0">
                <a:solidFill>
                  <a:srgbClr val="7E3C1B"/>
                </a:solidFill>
              </a:rPr>
              <a:t>SCENARIO</a:t>
            </a:r>
          </a:p>
          <a:p>
            <a:pPr algn="ctr"/>
            <a:r>
              <a:rPr lang="en-US" sz="4400" b="1" dirty="0">
                <a:solidFill>
                  <a:srgbClr val="7E3C1B"/>
                </a:solidFill>
              </a:rPr>
              <a:t>2</a:t>
            </a:r>
            <a:endParaRPr lang="en-US" b="1" dirty="0">
              <a:solidFill>
                <a:srgbClr val="7E3C1B"/>
              </a:solidFill>
            </a:endParaRPr>
          </a:p>
        </p:txBody>
      </p:sp>
      <p:sp>
        <p:nvSpPr>
          <p:cNvPr id="22" name="Oval 21">
            <a:extLst>
              <a:ext uri="{FF2B5EF4-FFF2-40B4-BE49-F238E27FC236}">
                <a16:creationId xmlns:a16="http://schemas.microsoft.com/office/drawing/2014/main" id="{F860BBFC-41D5-4E42-B554-825813DDF61E}"/>
              </a:ext>
            </a:extLst>
          </p:cNvPr>
          <p:cNvSpPr/>
          <p:nvPr/>
        </p:nvSpPr>
        <p:spPr>
          <a:xfrm>
            <a:off x="690691" y="2255050"/>
            <a:ext cx="1822344" cy="1827990"/>
          </a:xfrm>
          <a:prstGeom prst="ellipse">
            <a:avLst/>
          </a:prstGeom>
          <a:blipFill dpi="0" rotWithShape="1">
            <a:blip r:embed="rId6"/>
            <a:srcRect/>
            <a:stretch>
              <a:fillRect l="-35377" r="-14623"/>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a:p>
        </p:txBody>
      </p:sp>
      <p:sp>
        <p:nvSpPr>
          <p:cNvPr id="23" name="Rectangle 22">
            <a:extLst>
              <a:ext uri="{FF2B5EF4-FFF2-40B4-BE49-F238E27FC236}">
                <a16:creationId xmlns:a16="http://schemas.microsoft.com/office/drawing/2014/main" id="{3F3BD66D-70FC-44E8-BBA3-FF871D0649E4}"/>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4</a:t>
            </a:r>
          </a:p>
        </p:txBody>
      </p:sp>
    </p:spTree>
    <p:custDataLst>
      <p:tags r:id="rId1"/>
    </p:custDataLst>
    <p:extLst>
      <p:ext uri="{BB962C8B-B14F-4D97-AF65-F5344CB8AC3E}">
        <p14:creationId xmlns:p14="http://schemas.microsoft.com/office/powerpoint/2010/main" val="3848192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33">
            <a:extLst>
              <a:ext uri="{FF2B5EF4-FFF2-40B4-BE49-F238E27FC236}">
                <a16:creationId xmlns:a16="http://schemas.microsoft.com/office/drawing/2014/main" id="{21A90890-6716-4F2F-8192-F7E95217A914}"/>
              </a:ext>
            </a:extLst>
          </p:cNvPr>
          <p:cNvSpPr/>
          <p:nvPr/>
        </p:nvSpPr>
        <p:spPr>
          <a:xfrm>
            <a:off x="0" y="5638447"/>
            <a:ext cx="12192000" cy="615914"/>
          </a:xfrm>
          <a:prstGeom prst="rect">
            <a:avLst/>
          </a:prstGeom>
          <a:solidFill>
            <a:srgbClr val="7E3C1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Step 1: Find the total annual earnings and the total service credit earned for the year.</a:t>
            </a:r>
          </a:p>
        </p:txBody>
      </p:sp>
      <p:graphicFrame>
        <p:nvGraphicFramePr>
          <p:cNvPr id="21" name="Table 20">
            <a:extLst>
              <a:ext uri="{FF2B5EF4-FFF2-40B4-BE49-F238E27FC236}">
                <a16:creationId xmlns:a16="http://schemas.microsoft.com/office/drawing/2014/main" id="{E3881460-2977-4816-B086-210C384B7E6A}"/>
              </a:ext>
            </a:extLst>
          </p:cNvPr>
          <p:cNvGraphicFramePr>
            <a:graphicFrameLocks noGrp="1"/>
          </p:cNvGraphicFramePr>
          <p:nvPr>
            <p:extLst>
              <p:ext uri="{D42A27DB-BD31-4B8C-83A1-F6EECF244321}">
                <p14:modId xmlns:p14="http://schemas.microsoft.com/office/powerpoint/2010/main" val="380683809"/>
              </p:ext>
            </p:extLst>
          </p:nvPr>
        </p:nvGraphicFramePr>
        <p:xfrm>
          <a:off x="1364229" y="1817624"/>
          <a:ext cx="9463542" cy="3284595"/>
        </p:xfrm>
        <a:graphic>
          <a:graphicData uri="http://schemas.openxmlformats.org/drawingml/2006/table">
            <a:tbl>
              <a:tblPr firstRow="1" bandRow="1">
                <a:tableStyleId>{073A0DAA-6AF3-43AB-8588-CEC1D06C72B9}</a:tableStyleId>
              </a:tblPr>
              <a:tblGrid>
                <a:gridCol w="1475259">
                  <a:extLst>
                    <a:ext uri="{9D8B030D-6E8A-4147-A177-3AD203B41FA5}">
                      <a16:colId xmlns:a16="http://schemas.microsoft.com/office/drawing/2014/main" val="1043341784"/>
                    </a:ext>
                  </a:extLst>
                </a:gridCol>
                <a:gridCol w="1181423">
                  <a:extLst>
                    <a:ext uri="{9D8B030D-6E8A-4147-A177-3AD203B41FA5}">
                      <a16:colId xmlns:a16="http://schemas.microsoft.com/office/drawing/2014/main" val="1824732270"/>
                    </a:ext>
                  </a:extLst>
                </a:gridCol>
                <a:gridCol w="1594231">
                  <a:extLst>
                    <a:ext uri="{9D8B030D-6E8A-4147-A177-3AD203B41FA5}">
                      <a16:colId xmlns:a16="http://schemas.microsoft.com/office/drawing/2014/main" val="20000"/>
                    </a:ext>
                  </a:extLst>
                </a:gridCol>
                <a:gridCol w="2473368">
                  <a:extLst>
                    <a:ext uri="{9D8B030D-6E8A-4147-A177-3AD203B41FA5}">
                      <a16:colId xmlns:a16="http://schemas.microsoft.com/office/drawing/2014/main" val="20001"/>
                    </a:ext>
                  </a:extLst>
                </a:gridCol>
                <a:gridCol w="2739261">
                  <a:extLst>
                    <a:ext uri="{9D8B030D-6E8A-4147-A177-3AD203B41FA5}">
                      <a16:colId xmlns:a16="http://schemas.microsoft.com/office/drawing/2014/main" val="2356000477"/>
                    </a:ext>
                  </a:extLst>
                </a:gridCol>
              </a:tblGrid>
              <a:tr h="781618">
                <a:tc>
                  <a:txBody>
                    <a:bodyPr/>
                    <a:lstStyle/>
                    <a:p>
                      <a:pPr algn="ctr"/>
                      <a:r>
                        <a:rPr lang="en-US" sz="2000" b="0" dirty="0">
                          <a:latin typeface="Arial" panose="020B0604020202020204" pitchFamily="34" charset="0"/>
                          <a:cs typeface="Arial" panose="020B0604020202020204" pitchFamily="34" charset="0"/>
                        </a:rPr>
                        <a:t>Employer</a:t>
                      </a:r>
                    </a:p>
                  </a:txBody>
                  <a:tcPr marL="91462" marR="91462" marT="45659" marB="45659" anchor="ctr">
                    <a:solidFill>
                      <a:srgbClr val="703E27"/>
                    </a:solidFill>
                  </a:tcPr>
                </a:tc>
                <a:tc>
                  <a:txBody>
                    <a:bodyPr/>
                    <a:lstStyle/>
                    <a:p>
                      <a:pPr algn="ctr"/>
                      <a:r>
                        <a:rPr lang="en-US" sz="2000" b="0" dirty="0">
                          <a:latin typeface="Arial" panose="020B0604020202020204" pitchFamily="34" charset="0"/>
                          <a:cs typeface="Arial" panose="020B0604020202020204" pitchFamily="34" charset="0"/>
                        </a:rPr>
                        <a:t>FTE</a:t>
                      </a:r>
                    </a:p>
                  </a:txBody>
                  <a:tcPr marL="91462" marR="91462" marT="45659" marB="45659" anchor="ctr">
                    <a:solidFill>
                      <a:srgbClr val="703E27"/>
                    </a:solidFill>
                  </a:tcPr>
                </a:tc>
                <a:tc>
                  <a:txBody>
                    <a:bodyPr/>
                    <a:lstStyle/>
                    <a:p>
                      <a:pPr algn="ctr"/>
                      <a:r>
                        <a:rPr lang="en-US" sz="2000" b="0" dirty="0">
                          <a:latin typeface="Arial" panose="020B0604020202020204" pitchFamily="34" charset="0"/>
                          <a:cs typeface="Arial" panose="020B0604020202020204" pitchFamily="34" charset="0"/>
                        </a:rPr>
                        <a:t>Annual earnings</a:t>
                      </a:r>
                    </a:p>
                  </a:txBody>
                  <a:tcPr marL="91462" marR="91462" marT="45659" marB="45659" anchor="ctr">
                    <a:solidFill>
                      <a:srgbClr val="703E27"/>
                    </a:solidFill>
                  </a:tcPr>
                </a:tc>
                <a:tc>
                  <a:txBody>
                    <a:bodyPr/>
                    <a:lstStyle/>
                    <a:p>
                      <a:pPr algn="ctr"/>
                      <a:r>
                        <a:rPr lang="en-US" sz="2000" b="0" dirty="0">
                          <a:latin typeface="Arial" panose="020B0604020202020204" pitchFamily="34" charset="0"/>
                          <a:cs typeface="Arial" panose="020B0604020202020204" pitchFamily="34" charset="0"/>
                        </a:rPr>
                        <a:t>Annualized pay rate</a:t>
                      </a:r>
                    </a:p>
                  </a:txBody>
                  <a:tcPr marL="91462" marR="91462" marT="45659" marB="45659" anchor="ctr">
                    <a:solidFill>
                      <a:srgbClr val="703E27"/>
                    </a:solidFill>
                  </a:tcPr>
                </a:tc>
                <a:tc>
                  <a:txBody>
                    <a:bodyPr/>
                    <a:lstStyle/>
                    <a:p>
                      <a:pPr algn="ctr"/>
                      <a:r>
                        <a:rPr lang="en-US" sz="2000" b="0" dirty="0">
                          <a:latin typeface="Arial" panose="020B0604020202020204" pitchFamily="34" charset="0"/>
                          <a:cs typeface="Arial" panose="020B0604020202020204" pitchFamily="34" charset="0"/>
                        </a:rPr>
                        <a:t>Service credit</a:t>
                      </a:r>
                    </a:p>
                  </a:txBody>
                  <a:tcPr marL="91462" marR="91462" marT="45659" marB="45659" anchor="ctr">
                    <a:solidFill>
                      <a:srgbClr val="703E27"/>
                    </a:solidFill>
                  </a:tcPr>
                </a:tc>
                <a:extLst>
                  <a:ext uri="{0D108BD9-81ED-4DB2-BD59-A6C34878D82A}">
                    <a16:rowId xmlns:a16="http://schemas.microsoft.com/office/drawing/2014/main" val="10000"/>
                  </a:ext>
                </a:extLst>
              </a:tr>
              <a:tr h="636408">
                <a:tc>
                  <a:txBody>
                    <a:bodyPr/>
                    <a:lstStyle/>
                    <a:p>
                      <a:pPr algn="ctr"/>
                      <a:r>
                        <a:rPr lang="en-US" sz="2400" dirty="0">
                          <a:latin typeface="Arial" panose="020B0604020202020204" pitchFamily="34" charset="0"/>
                          <a:cs typeface="Arial" panose="020B0604020202020204" pitchFamily="34" charset="0"/>
                        </a:rPr>
                        <a:t>A</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875</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$28,875</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$48,125</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0.600</a:t>
                      </a:r>
                    </a:p>
                  </a:txBody>
                  <a:tcPr marL="91462" marR="91462" marT="45659" marB="45659" anchor="ctr"/>
                </a:tc>
                <a:extLst>
                  <a:ext uri="{0D108BD9-81ED-4DB2-BD59-A6C34878D82A}">
                    <a16:rowId xmlns:a16="http://schemas.microsoft.com/office/drawing/2014/main" val="10001"/>
                  </a:ext>
                </a:extLst>
              </a:tr>
              <a:tr h="636408">
                <a:tc>
                  <a:txBody>
                    <a:bodyPr/>
                    <a:lstStyle/>
                    <a:p>
                      <a:pPr algn="ctr"/>
                      <a:r>
                        <a:rPr lang="en-US" sz="2400" dirty="0">
                          <a:latin typeface="Arial" panose="020B0604020202020204" pitchFamily="34" charset="0"/>
                          <a:cs typeface="Arial" panose="020B0604020202020204" pitchFamily="34" charset="0"/>
                        </a:rPr>
                        <a:t>B</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600</a:t>
                      </a:r>
                    </a:p>
                  </a:txBody>
                  <a:tcPr marL="91462" marR="91462" marT="45659" marB="45659" anchor="ctr"/>
                </a:tc>
                <a:tc>
                  <a:txBody>
                    <a:bodyPr/>
                    <a:lstStyle/>
                    <a:p>
                      <a:pPr algn="ctr"/>
                      <a:r>
                        <a:rPr lang="en-US" sz="2400" u="none" dirty="0">
                          <a:latin typeface="Arial" panose="020B0604020202020204" pitchFamily="34" charset="0"/>
                          <a:cs typeface="Arial" panose="020B0604020202020204" pitchFamily="34" charset="0"/>
                        </a:rPr>
                        <a:t>$8,400</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 $42,000</a:t>
                      </a:r>
                    </a:p>
                  </a:txBody>
                  <a:tcPr marL="91462" marR="91462" marT="45659" marB="45659" anchor="ctr"/>
                </a:tc>
                <a:tc>
                  <a:txBody>
                    <a:bodyPr/>
                    <a:lstStyle/>
                    <a:p>
                      <a:pPr algn="ctr"/>
                      <a:r>
                        <a:rPr lang="en-US" sz="2400" u="none" dirty="0">
                          <a:latin typeface="Arial" panose="020B0604020202020204" pitchFamily="34" charset="0"/>
                          <a:cs typeface="Arial" panose="020B0604020202020204" pitchFamily="34" charset="0"/>
                        </a:rPr>
                        <a:t>0.200</a:t>
                      </a:r>
                    </a:p>
                  </a:txBody>
                  <a:tcPr marL="91462" marR="91462" marT="45659" marB="45659" anchor="ctr"/>
                </a:tc>
                <a:extLst>
                  <a:ext uri="{0D108BD9-81ED-4DB2-BD59-A6C34878D82A}">
                    <a16:rowId xmlns:a16="http://schemas.microsoft.com/office/drawing/2014/main" val="10002"/>
                  </a:ext>
                </a:extLst>
              </a:tr>
              <a:tr h="693139">
                <a:tc>
                  <a:txBody>
                    <a:bodyPr/>
                    <a:lstStyle/>
                    <a:p>
                      <a:pPr algn="ctr"/>
                      <a:r>
                        <a:rPr lang="en-US" sz="2400" strike="dblStrike" baseline="0" dirty="0">
                          <a:latin typeface="Arial" panose="020B0604020202020204" pitchFamily="34" charset="0"/>
                          <a:cs typeface="Arial" panose="020B0604020202020204" pitchFamily="34" charset="0"/>
                        </a:rPr>
                        <a:t>C</a:t>
                      </a:r>
                    </a:p>
                  </a:txBody>
                  <a:tcPr marL="91462" marR="91462" marT="45659" marB="45659" anchor="ctr"/>
                </a:tc>
                <a:tc>
                  <a:txBody>
                    <a:bodyPr/>
                    <a:lstStyle/>
                    <a:p>
                      <a:pPr algn="ctr"/>
                      <a:r>
                        <a:rPr lang="en-US" sz="2400" strike="dblStrike" baseline="0" dirty="0">
                          <a:latin typeface="Arial" panose="020B0604020202020204" pitchFamily="34" charset="0"/>
                          <a:cs typeface="Arial" panose="020B0604020202020204" pitchFamily="34" charset="0"/>
                        </a:rPr>
                        <a:t>600</a:t>
                      </a:r>
                    </a:p>
                  </a:txBody>
                  <a:tcPr marL="91462" marR="91462" marT="45659" marB="45659" anchor="ctr"/>
                </a:tc>
                <a:tc>
                  <a:txBody>
                    <a:bodyPr/>
                    <a:lstStyle/>
                    <a:p>
                      <a:pPr algn="ctr"/>
                      <a:r>
                        <a:rPr lang="en-US" sz="2400" b="0" u="sng" strike="dblStrike" baseline="0" dirty="0">
                          <a:latin typeface="Arial" panose="020B0604020202020204" pitchFamily="34" charset="0"/>
                          <a:cs typeface="Arial" panose="020B0604020202020204" pitchFamily="34" charset="0"/>
                        </a:rPr>
                        <a:t>+$4,500</a:t>
                      </a:r>
                    </a:p>
                  </a:txBody>
                  <a:tcPr marL="91462" marR="91462" marT="45659" marB="45659" anchor="ctr"/>
                </a:tc>
                <a:tc>
                  <a:txBody>
                    <a:bodyPr/>
                    <a:lstStyle/>
                    <a:p>
                      <a:pPr algn="ctr"/>
                      <a:r>
                        <a:rPr lang="en-US" sz="2400" strike="dblStrike" baseline="0" dirty="0">
                          <a:latin typeface="Arial" panose="020B0604020202020204" pitchFamily="34" charset="0"/>
                          <a:cs typeface="Arial" panose="020B0604020202020204" pitchFamily="34" charset="0"/>
                        </a:rPr>
                        <a:t>$30,000</a:t>
                      </a:r>
                    </a:p>
                  </a:txBody>
                  <a:tcPr marL="91462" marR="91462" marT="45659" marB="45659" anchor="ctr"/>
                </a:tc>
                <a:tc>
                  <a:txBody>
                    <a:bodyPr/>
                    <a:lstStyle/>
                    <a:p>
                      <a:pPr algn="ctr"/>
                      <a:r>
                        <a:rPr lang="en-US" sz="2400" b="0" u="sng" strike="dblStrike" baseline="0" dirty="0">
                          <a:latin typeface="Arial" panose="020B0604020202020204" pitchFamily="34" charset="0"/>
                          <a:cs typeface="Arial" panose="020B0604020202020204" pitchFamily="34" charset="0"/>
                        </a:rPr>
                        <a:t>+0.150</a:t>
                      </a:r>
                    </a:p>
                  </a:txBody>
                  <a:tcPr marL="91462" marR="91462" marT="45659" marB="45659" anchor="ctr"/>
                </a:tc>
                <a:extLst>
                  <a:ext uri="{0D108BD9-81ED-4DB2-BD59-A6C34878D82A}">
                    <a16:rowId xmlns:a16="http://schemas.microsoft.com/office/drawing/2014/main" val="10003"/>
                  </a:ext>
                </a:extLst>
              </a:tr>
              <a:tr h="537022">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r>
                        <a:rPr lang="en-US" sz="2800" b="1" dirty="0">
                          <a:solidFill>
                            <a:srgbClr val="6B3317"/>
                          </a:solidFill>
                          <a:latin typeface="Arial" panose="020B0604020202020204" pitchFamily="34" charset="0"/>
                          <a:cs typeface="Arial" panose="020B0604020202020204" pitchFamily="34" charset="0"/>
                        </a:rPr>
                        <a:t>$37,275</a:t>
                      </a:r>
                    </a:p>
                  </a:txBody>
                  <a:tcPr marL="91462" marR="91462" marT="45659" marB="45659" anchor="ctr"/>
                </a:tc>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r>
                        <a:rPr lang="en-US" sz="2800" b="1" dirty="0">
                          <a:solidFill>
                            <a:srgbClr val="6B3317"/>
                          </a:solidFill>
                          <a:latin typeface="Arial" panose="020B0604020202020204" pitchFamily="34" charset="0"/>
                          <a:cs typeface="Arial" panose="020B0604020202020204" pitchFamily="34" charset="0"/>
                        </a:rPr>
                        <a:t>0.800</a:t>
                      </a:r>
                    </a:p>
                  </a:txBody>
                  <a:tcPr marL="91462" marR="91462" marT="45659" marB="45659" anchor="ctr"/>
                </a:tc>
                <a:extLst>
                  <a:ext uri="{0D108BD9-81ED-4DB2-BD59-A6C34878D82A}">
                    <a16:rowId xmlns:a16="http://schemas.microsoft.com/office/drawing/2014/main" val="3883178256"/>
                  </a:ext>
                </a:extLst>
              </a:tr>
            </a:tbl>
          </a:graphicData>
        </a:graphic>
      </p:graphicFrame>
      <p:sp>
        <p:nvSpPr>
          <p:cNvPr id="23" name="TextBox 22">
            <a:extLst>
              <a:ext uri="{FF2B5EF4-FFF2-40B4-BE49-F238E27FC236}">
                <a16:creationId xmlns:a16="http://schemas.microsoft.com/office/drawing/2014/main" id="{A6173AE2-400A-4788-AEFE-20F7F7FE47BF}"/>
              </a:ext>
            </a:extLst>
          </p:cNvPr>
          <p:cNvSpPr txBox="1"/>
          <p:nvPr/>
        </p:nvSpPr>
        <p:spPr>
          <a:xfrm>
            <a:off x="2948441" y="6380109"/>
            <a:ext cx="6157356" cy="341632"/>
          </a:xfrm>
          <a:prstGeom prst="rect">
            <a:avLst/>
          </a:prstGeom>
          <a:noFill/>
        </p:spPr>
        <p:txBody>
          <a:bodyPr wrap="square">
            <a:spAutoFit/>
          </a:bodyPr>
          <a:lstStyle/>
          <a:p>
            <a:pPr algn="ctr" eaLnBrk="1" hangingPunct="1">
              <a:lnSpc>
                <a:spcPct val="90000"/>
              </a:lnSpc>
              <a:defRPr/>
            </a:pPr>
            <a:r>
              <a:rPr lang="en-US" altLang="en-US" sz="1800" b="1" dirty="0">
                <a:solidFill>
                  <a:srgbClr val="8F5538"/>
                </a:solidFill>
                <a:latin typeface="Arial" panose="020B0604020202020204" pitchFamily="34" charset="0"/>
                <a:cs typeface="Arial" panose="020B0604020202020204" pitchFamily="34" charset="0"/>
              </a:rPr>
              <a:t>Assumes service was performed in </a:t>
            </a:r>
            <a:r>
              <a:rPr lang="en-US" altLang="en-US" sz="1800" b="1">
                <a:solidFill>
                  <a:srgbClr val="8F5538"/>
                </a:solidFill>
                <a:latin typeface="Arial" panose="020B0604020202020204" pitchFamily="34" charset="0"/>
                <a:cs typeface="Arial" panose="020B0604020202020204" pitchFamily="34" charset="0"/>
              </a:rPr>
              <a:t>each month.</a:t>
            </a:r>
            <a:endParaRPr lang="en-US" altLang="en-US" sz="1800" b="1" dirty="0">
              <a:solidFill>
                <a:srgbClr val="8F5538"/>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101F1929-7B8C-4ECF-A140-41925FEAB4DD}"/>
              </a:ext>
            </a:extLst>
          </p:cNvPr>
          <p:cNvSpPr>
            <a:spLocks noGrp="1"/>
          </p:cNvSpPr>
          <p:nvPr>
            <p:ph type="body" sz="quarter" idx="13"/>
          </p:nvPr>
        </p:nvSpPr>
        <p:spPr/>
        <p:txBody>
          <a:bodyPr/>
          <a:lstStyle/>
          <a:p>
            <a:r>
              <a:rPr lang="en-US" dirty="0"/>
              <a:t>Calculating annual compensation earnable</a:t>
            </a:r>
          </a:p>
        </p:txBody>
      </p:sp>
      <p:sp>
        <p:nvSpPr>
          <p:cNvPr id="6" name="TextBox 5">
            <a:extLst>
              <a:ext uri="{FF2B5EF4-FFF2-40B4-BE49-F238E27FC236}">
                <a16:creationId xmlns:a16="http://schemas.microsoft.com/office/drawing/2014/main" id="{01D6C33F-962A-4B41-AD53-7439054FD90E}"/>
              </a:ext>
            </a:extLst>
          </p:cNvPr>
          <p:cNvSpPr txBox="1"/>
          <p:nvPr/>
        </p:nvSpPr>
        <p:spPr>
          <a:xfrm>
            <a:off x="10693691" y="471913"/>
            <a:ext cx="1534822" cy="1046440"/>
          </a:xfrm>
          <a:prstGeom prst="rect">
            <a:avLst/>
          </a:prstGeom>
          <a:noFill/>
        </p:spPr>
        <p:txBody>
          <a:bodyPr wrap="square" rtlCol="0">
            <a:spAutoFit/>
          </a:bodyPr>
          <a:lstStyle/>
          <a:p>
            <a:pPr algn="ctr"/>
            <a:r>
              <a:rPr lang="en-US" b="1" dirty="0">
                <a:solidFill>
                  <a:schemeClr val="bg1"/>
                </a:solidFill>
              </a:rPr>
              <a:t>SCENARIO</a:t>
            </a:r>
          </a:p>
          <a:p>
            <a:pPr algn="ctr"/>
            <a:r>
              <a:rPr lang="en-US" sz="4400" b="1" dirty="0">
                <a:solidFill>
                  <a:schemeClr val="bg1"/>
                </a:solidFill>
              </a:rPr>
              <a:t>2</a:t>
            </a:r>
            <a:endParaRPr lang="en-US" b="1" dirty="0">
              <a:solidFill>
                <a:schemeClr val="bg1"/>
              </a:solidFill>
            </a:endParaRPr>
          </a:p>
        </p:txBody>
      </p:sp>
      <p:sp>
        <p:nvSpPr>
          <p:cNvPr id="7" name="Rectangle 6">
            <a:extLst>
              <a:ext uri="{FF2B5EF4-FFF2-40B4-BE49-F238E27FC236}">
                <a16:creationId xmlns:a16="http://schemas.microsoft.com/office/drawing/2014/main" id="{70582249-1ED0-47D9-9A20-A76DE0112768}"/>
              </a:ext>
            </a:extLst>
          </p:cNvPr>
          <p:cNvSpPr/>
          <p:nvPr/>
        </p:nvSpPr>
        <p:spPr>
          <a:xfrm>
            <a:off x="4075043" y="4460302"/>
            <a:ext cx="1525657" cy="649622"/>
          </a:xfrm>
          <a:prstGeom prst="rect">
            <a:avLst/>
          </a:prstGeom>
          <a:noFill/>
          <a:ln w="57150">
            <a:solidFill>
              <a:schemeClr val="tx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F18214-E2BB-441F-ABC7-F2A84925522A}"/>
              </a:ext>
            </a:extLst>
          </p:cNvPr>
          <p:cNvSpPr/>
          <p:nvPr/>
        </p:nvSpPr>
        <p:spPr>
          <a:xfrm>
            <a:off x="8666267" y="4515471"/>
            <a:ext cx="1525657" cy="649622"/>
          </a:xfrm>
          <a:prstGeom prst="rect">
            <a:avLst/>
          </a:prstGeom>
          <a:noFill/>
          <a:ln w="57150">
            <a:solidFill>
              <a:schemeClr val="tx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5EFCD2-72BD-44B0-9B59-7616A2AD5360}"/>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4</a:t>
            </a:r>
          </a:p>
        </p:txBody>
      </p:sp>
    </p:spTree>
    <p:custDataLst>
      <p:tags r:id="rId1"/>
    </p:custDataLst>
    <p:extLst>
      <p:ext uri="{BB962C8B-B14F-4D97-AF65-F5344CB8AC3E}">
        <p14:creationId xmlns:p14="http://schemas.microsoft.com/office/powerpoint/2010/main" val="150898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33">
            <a:extLst>
              <a:ext uri="{FF2B5EF4-FFF2-40B4-BE49-F238E27FC236}">
                <a16:creationId xmlns:a16="http://schemas.microsoft.com/office/drawing/2014/main" id="{21A90890-6716-4F2F-8192-F7E95217A914}"/>
              </a:ext>
            </a:extLst>
          </p:cNvPr>
          <p:cNvSpPr/>
          <p:nvPr/>
        </p:nvSpPr>
        <p:spPr>
          <a:xfrm>
            <a:off x="0" y="5638447"/>
            <a:ext cx="12192000" cy="615914"/>
          </a:xfrm>
          <a:prstGeom prst="rect">
            <a:avLst/>
          </a:prstGeom>
          <a:solidFill>
            <a:srgbClr val="7E3C1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Step 2: Divide the total annual earnings by the total service credit.</a:t>
            </a:r>
          </a:p>
        </p:txBody>
      </p:sp>
      <p:graphicFrame>
        <p:nvGraphicFramePr>
          <p:cNvPr id="21" name="Table 20">
            <a:extLst>
              <a:ext uri="{FF2B5EF4-FFF2-40B4-BE49-F238E27FC236}">
                <a16:creationId xmlns:a16="http://schemas.microsoft.com/office/drawing/2014/main" id="{E3881460-2977-4816-B086-210C384B7E6A}"/>
              </a:ext>
            </a:extLst>
          </p:cNvPr>
          <p:cNvGraphicFramePr>
            <a:graphicFrameLocks noGrp="1"/>
          </p:cNvGraphicFramePr>
          <p:nvPr/>
        </p:nvGraphicFramePr>
        <p:xfrm>
          <a:off x="1382485" y="7255897"/>
          <a:ext cx="9463542" cy="3284595"/>
        </p:xfrm>
        <a:graphic>
          <a:graphicData uri="http://schemas.openxmlformats.org/drawingml/2006/table">
            <a:tbl>
              <a:tblPr firstRow="1" bandRow="1">
                <a:tableStyleId>{073A0DAA-6AF3-43AB-8588-CEC1D06C72B9}</a:tableStyleId>
              </a:tblPr>
              <a:tblGrid>
                <a:gridCol w="1475259">
                  <a:extLst>
                    <a:ext uri="{9D8B030D-6E8A-4147-A177-3AD203B41FA5}">
                      <a16:colId xmlns:a16="http://schemas.microsoft.com/office/drawing/2014/main" val="1043341784"/>
                    </a:ext>
                  </a:extLst>
                </a:gridCol>
                <a:gridCol w="1181423">
                  <a:extLst>
                    <a:ext uri="{9D8B030D-6E8A-4147-A177-3AD203B41FA5}">
                      <a16:colId xmlns:a16="http://schemas.microsoft.com/office/drawing/2014/main" val="1824732270"/>
                    </a:ext>
                  </a:extLst>
                </a:gridCol>
                <a:gridCol w="1594231">
                  <a:extLst>
                    <a:ext uri="{9D8B030D-6E8A-4147-A177-3AD203B41FA5}">
                      <a16:colId xmlns:a16="http://schemas.microsoft.com/office/drawing/2014/main" val="20000"/>
                    </a:ext>
                  </a:extLst>
                </a:gridCol>
                <a:gridCol w="2473368">
                  <a:extLst>
                    <a:ext uri="{9D8B030D-6E8A-4147-A177-3AD203B41FA5}">
                      <a16:colId xmlns:a16="http://schemas.microsoft.com/office/drawing/2014/main" val="20001"/>
                    </a:ext>
                  </a:extLst>
                </a:gridCol>
                <a:gridCol w="2739261">
                  <a:extLst>
                    <a:ext uri="{9D8B030D-6E8A-4147-A177-3AD203B41FA5}">
                      <a16:colId xmlns:a16="http://schemas.microsoft.com/office/drawing/2014/main" val="2356000477"/>
                    </a:ext>
                  </a:extLst>
                </a:gridCol>
              </a:tblGrid>
              <a:tr h="781618">
                <a:tc>
                  <a:txBody>
                    <a:bodyPr/>
                    <a:lstStyle/>
                    <a:p>
                      <a:pPr algn="ctr"/>
                      <a:r>
                        <a:rPr lang="en-US" sz="2000" dirty="0">
                          <a:latin typeface="Arial" panose="020B0604020202020204" pitchFamily="34" charset="0"/>
                          <a:cs typeface="Arial" panose="020B0604020202020204" pitchFamily="34" charset="0"/>
                        </a:rPr>
                        <a:t>Employer</a:t>
                      </a:r>
                    </a:p>
                  </a:txBody>
                  <a:tcPr marL="91462" marR="91462" marT="45659" marB="45659" anchor="ctr">
                    <a:solidFill>
                      <a:srgbClr val="703E27"/>
                    </a:solidFill>
                  </a:tcPr>
                </a:tc>
                <a:tc>
                  <a:txBody>
                    <a:bodyPr/>
                    <a:lstStyle/>
                    <a:p>
                      <a:pPr algn="ctr"/>
                      <a:r>
                        <a:rPr lang="en-US" sz="2000" dirty="0">
                          <a:latin typeface="Arial" panose="020B0604020202020204" pitchFamily="34" charset="0"/>
                          <a:cs typeface="Arial" panose="020B0604020202020204" pitchFamily="34" charset="0"/>
                        </a:rPr>
                        <a:t>FTE</a:t>
                      </a:r>
                    </a:p>
                  </a:txBody>
                  <a:tcPr marL="91462" marR="91462" marT="45659" marB="45659" anchor="ctr">
                    <a:solidFill>
                      <a:srgbClr val="703E27"/>
                    </a:solidFill>
                  </a:tcPr>
                </a:tc>
                <a:tc>
                  <a:txBody>
                    <a:bodyPr/>
                    <a:lstStyle/>
                    <a:p>
                      <a:pPr algn="ctr"/>
                      <a:r>
                        <a:rPr lang="en-US" sz="2000" dirty="0">
                          <a:latin typeface="Arial" panose="020B0604020202020204" pitchFamily="34" charset="0"/>
                          <a:cs typeface="Arial" panose="020B0604020202020204" pitchFamily="34" charset="0"/>
                        </a:rPr>
                        <a:t>Annual Earnings</a:t>
                      </a:r>
                    </a:p>
                  </a:txBody>
                  <a:tcPr marL="91462" marR="91462" marT="45659" marB="45659" anchor="ctr">
                    <a:solidFill>
                      <a:srgbClr val="703E27"/>
                    </a:solidFill>
                  </a:tcPr>
                </a:tc>
                <a:tc>
                  <a:txBody>
                    <a:bodyPr/>
                    <a:lstStyle/>
                    <a:p>
                      <a:pPr algn="ctr"/>
                      <a:r>
                        <a:rPr lang="en-US" sz="2000" dirty="0">
                          <a:latin typeface="Arial" panose="020B0604020202020204" pitchFamily="34" charset="0"/>
                          <a:cs typeface="Arial" panose="020B0604020202020204" pitchFamily="34" charset="0"/>
                        </a:rPr>
                        <a:t>Annual Pay Rate</a:t>
                      </a:r>
                    </a:p>
                  </a:txBody>
                  <a:tcPr marL="91462" marR="91462" marT="45659" marB="45659" anchor="ctr">
                    <a:solidFill>
                      <a:srgbClr val="703E27"/>
                    </a:solidFill>
                  </a:tcPr>
                </a:tc>
                <a:tc>
                  <a:txBody>
                    <a:bodyPr/>
                    <a:lstStyle/>
                    <a:p>
                      <a:pPr algn="ctr"/>
                      <a:r>
                        <a:rPr lang="en-US" sz="2000" dirty="0">
                          <a:latin typeface="Arial" panose="020B0604020202020204" pitchFamily="34" charset="0"/>
                          <a:cs typeface="Arial" panose="020B0604020202020204" pitchFamily="34" charset="0"/>
                        </a:rPr>
                        <a:t>Service Credit</a:t>
                      </a:r>
                    </a:p>
                  </a:txBody>
                  <a:tcPr marL="91462" marR="91462" marT="45659" marB="45659" anchor="ctr">
                    <a:solidFill>
                      <a:srgbClr val="703E27"/>
                    </a:solidFill>
                  </a:tcPr>
                </a:tc>
                <a:extLst>
                  <a:ext uri="{0D108BD9-81ED-4DB2-BD59-A6C34878D82A}">
                    <a16:rowId xmlns:a16="http://schemas.microsoft.com/office/drawing/2014/main" val="10000"/>
                  </a:ext>
                </a:extLst>
              </a:tr>
              <a:tr h="636408">
                <a:tc>
                  <a:txBody>
                    <a:bodyPr/>
                    <a:lstStyle/>
                    <a:p>
                      <a:pPr algn="ctr"/>
                      <a:r>
                        <a:rPr lang="en-US" sz="2400" dirty="0">
                          <a:solidFill>
                            <a:schemeClr val="bg1"/>
                          </a:solidFill>
                          <a:latin typeface="Arial" panose="020B0604020202020204" pitchFamily="34" charset="0"/>
                          <a:cs typeface="Arial" panose="020B0604020202020204" pitchFamily="34" charset="0"/>
                        </a:rPr>
                        <a:t>A</a:t>
                      </a: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875</a:t>
                      </a:r>
                    </a:p>
                  </a:txBody>
                  <a:tcPr marL="91462" marR="91462" marT="45659" marB="45659" anchor="ctr"/>
                </a:tc>
                <a:tc>
                  <a:txBody>
                    <a:bodyPr/>
                    <a:lstStyle/>
                    <a:p>
                      <a:pPr algn="ctr"/>
                      <a:r>
                        <a:rPr lang="en-US" sz="2400" dirty="0">
                          <a:solidFill>
                            <a:schemeClr val="bg1">
                              <a:lumMod val="65000"/>
                            </a:schemeClr>
                          </a:solidFill>
                          <a:latin typeface="Arial" panose="020B0604020202020204" pitchFamily="34" charset="0"/>
                          <a:cs typeface="Arial" panose="020B0604020202020204" pitchFamily="34" charset="0"/>
                        </a:rPr>
                        <a:t>$9,625</a:t>
                      </a: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$48,125</a:t>
                      </a:r>
                    </a:p>
                  </a:txBody>
                  <a:tcPr marL="91462" marR="91462" marT="45659" marB="45659" anchor="ctr"/>
                </a:tc>
                <a:tc>
                  <a:txBody>
                    <a:bodyPr/>
                    <a:lstStyle/>
                    <a:p>
                      <a:pPr algn="ctr"/>
                      <a:r>
                        <a:rPr lang="en-US" sz="2400" dirty="0">
                          <a:solidFill>
                            <a:schemeClr val="bg1">
                              <a:lumMod val="65000"/>
                            </a:schemeClr>
                          </a:solidFill>
                          <a:latin typeface="Arial" panose="020B0604020202020204" pitchFamily="34" charset="0"/>
                          <a:cs typeface="Arial" panose="020B0604020202020204" pitchFamily="34" charset="0"/>
                        </a:rPr>
                        <a:t>0.200</a:t>
                      </a:r>
                    </a:p>
                  </a:txBody>
                  <a:tcPr marL="91462" marR="91462" marT="45659" marB="45659" anchor="ctr"/>
                </a:tc>
                <a:extLst>
                  <a:ext uri="{0D108BD9-81ED-4DB2-BD59-A6C34878D82A}">
                    <a16:rowId xmlns:a16="http://schemas.microsoft.com/office/drawing/2014/main" val="10001"/>
                  </a:ext>
                </a:extLst>
              </a:tr>
              <a:tr h="636408">
                <a:tc>
                  <a:txBody>
                    <a:bodyPr/>
                    <a:lstStyle/>
                    <a:p>
                      <a:pPr algn="ctr"/>
                      <a:r>
                        <a:rPr lang="en-US" sz="2400" dirty="0">
                          <a:solidFill>
                            <a:schemeClr val="bg1"/>
                          </a:solidFill>
                          <a:latin typeface="Arial" panose="020B0604020202020204" pitchFamily="34" charset="0"/>
                          <a:cs typeface="Arial" panose="020B0604020202020204" pitchFamily="34" charset="0"/>
                        </a:rPr>
                        <a:t>B</a:t>
                      </a: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875</a:t>
                      </a:r>
                    </a:p>
                  </a:txBody>
                  <a:tcPr marL="91462" marR="91462" marT="45659" marB="45659" anchor="ctr"/>
                </a:tc>
                <a:tc>
                  <a:txBody>
                    <a:bodyPr/>
                    <a:lstStyle/>
                    <a:p>
                      <a:pPr algn="ctr"/>
                      <a:r>
                        <a:rPr lang="en-US" sz="2400" u="none" dirty="0">
                          <a:solidFill>
                            <a:schemeClr val="bg1">
                              <a:lumMod val="65000"/>
                            </a:schemeClr>
                          </a:solidFill>
                          <a:latin typeface="Arial" panose="020B0604020202020204" pitchFamily="34" charset="0"/>
                          <a:cs typeface="Arial" panose="020B0604020202020204" pitchFamily="34" charset="0"/>
                        </a:rPr>
                        <a:t>$11,250</a:t>
                      </a: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 $45,000</a:t>
                      </a:r>
                    </a:p>
                  </a:txBody>
                  <a:tcPr marL="91462" marR="91462" marT="45659" marB="45659" anchor="ctr"/>
                </a:tc>
                <a:tc>
                  <a:txBody>
                    <a:bodyPr/>
                    <a:lstStyle/>
                    <a:p>
                      <a:pPr algn="ctr"/>
                      <a:r>
                        <a:rPr lang="en-US" sz="2400" u="none" dirty="0">
                          <a:solidFill>
                            <a:schemeClr val="bg1">
                              <a:lumMod val="65000"/>
                            </a:schemeClr>
                          </a:solidFill>
                          <a:latin typeface="Arial" panose="020B0604020202020204" pitchFamily="34" charset="0"/>
                          <a:cs typeface="Arial" panose="020B0604020202020204" pitchFamily="34" charset="0"/>
                        </a:rPr>
                        <a:t>0.250</a:t>
                      </a:r>
                    </a:p>
                  </a:txBody>
                  <a:tcPr marL="91462" marR="91462" marT="45659" marB="45659" anchor="ctr"/>
                </a:tc>
                <a:extLst>
                  <a:ext uri="{0D108BD9-81ED-4DB2-BD59-A6C34878D82A}">
                    <a16:rowId xmlns:a16="http://schemas.microsoft.com/office/drawing/2014/main" val="10002"/>
                  </a:ext>
                </a:extLst>
              </a:tr>
              <a:tr h="693139">
                <a:tc>
                  <a:txBody>
                    <a:bodyPr/>
                    <a:lstStyle/>
                    <a:p>
                      <a:pPr algn="ctr"/>
                      <a:r>
                        <a:rPr lang="en-US" sz="2400">
                          <a:solidFill>
                            <a:schemeClr val="bg1"/>
                          </a:solidFill>
                          <a:latin typeface="Arial" panose="020B0604020202020204" pitchFamily="34" charset="0"/>
                          <a:cs typeface="Arial" panose="020B0604020202020204" pitchFamily="34" charset="0"/>
                        </a:rPr>
                        <a:t>C</a:t>
                      </a:r>
                      <a:endParaRPr lang="en-US" sz="2400" dirty="0">
                        <a:solidFill>
                          <a:schemeClr val="bg1"/>
                        </a:solidFill>
                        <a:latin typeface="Arial" panose="020B0604020202020204" pitchFamily="34" charset="0"/>
                        <a:cs typeface="Arial" panose="020B0604020202020204" pitchFamily="34" charset="0"/>
                      </a:endParaRP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600</a:t>
                      </a:r>
                    </a:p>
                  </a:txBody>
                  <a:tcPr marL="91462" marR="91462" marT="45659" marB="45659" anchor="ctr"/>
                </a:tc>
                <a:tc>
                  <a:txBody>
                    <a:bodyPr/>
                    <a:lstStyle/>
                    <a:p>
                      <a:pPr algn="ctr"/>
                      <a:r>
                        <a:rPr lang="en-US" sz="2400" b="0" u="sng" dirty="0">
                          <a:solidFill>
                            <a:schemeClr val="bg1">
                              <a:lumMod val="65000"/>
                            </a:schemeClr>
                          </a:solidFill>
                          <a:latin typeface="Arial" panose="020B0604020202020204" pitchFamily="34" charset="0"/>
                          <a:cs typeface="Arial" panose="020B0604020202020204" pitchFamily="34" charset="0"/>
                        </a:rPr>
                        <a:t>+$18,000</a:t>
                      </a: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$33,000</a:t>
                      </a:r>
                    </a:p>
                  </a:txBody>
                  <a:tcPr marL="91462" marR="91462" marT="45659" marB="45659" anchor="ctr"/>
                </a:tc>
                <a:tc>
                  <a:txBody>
                    <a:bodyPr/>
                    <a:lstStyle/>
                    <a:p>
                      <a:pPr algn="ctr"/>
                      <a:r>
                        <a:rPr lang="en-US" sz="2400" b="0" u="sng" dirty="0">
                          <a:solidFill>
                            <a:schemeClr val="bg1">
                              <a:lumMod val="65000"/>
                            </a:schemeClr>
                          </a:solidFill>
                          <a:latin typeface="Arial" panose="020B0604020202020204" pitchFamily="34" charset="0"/>
                          <a:cs typeface="Arial" panose="020B0604020202020204" pitchFamily="34" charset="0"/>
                        </a:rPr>
                        <a:t>+0.500</a:t>
                      </a:r>
                    </a:p>
                  </a:txBody>
                  <a:tcPr marL="91462" marR="91462" marT="45659" marB="45659" anchor="ctr"/>
                </a:tc>
                <a:extLst>
                  <a:ext uri="{0D108BD9-81ED-4DB2-BD59-A6C34878D82A}">
                    <a16:rowId xmlns:a16="http://schemas.microsoft.com/office/drawing/2014/main" val="10003"/>
                  </a:ext>
                </a:extLst>
              </a:tr>
              <a:tr h="537022">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r>
                        <a:rPr lang="en-US" sz="2800" b="1" dirty="0">
                          <a:latin typeface="Arial" panose="020B0604020202020204" pitchFamily="34" charset="0"/>
                          <a:cs typeface="Arial" panose="020B0604020202020204" pitchFamily="34" charset="0"/>
                        </a:rPr>
                        <a:t>$38,875</a:t>
                      </a:r>
                    </a:p>
                  </a:txBody>
                  <a:tcPr marL="91462" marR="91462" marT="45659" marB="45659" anchor="ctr"/>
                </a:tc>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r>
                        <a:rPr lang="en-US" sz="2800" b="1" dirty="0">
                          <a:latin typeface="Arial" panose="020B0604020202020204" pitchFamily="34" charset="0"/>
                          <a:cs typeface="Arial" panose="020B0604020202020204" pitchFamily="34" charset="0"/>
                        </a:rPr>
                        <a:t>0.950</a:t>
                      </a:r>
                    </a:p>
                  </a:txBody>
                  <a:tcPr marL="91462" marR="91462" marT="45659" marB="45659" anchor="ctr"/>
                </a:tc>
                <a:extLst>
                  <a:ext uri="{0D108BD9-81ED-4DB2-BD59-A6C34878D82A}">
                    <a16:rowId xmlns:a16="http://schemas.microsoft.com/office/drawing/2014/main" val="3883178256"/>
                  </a:ext>
                </a:extLst>
              </a:tr>
            </a:tbl>
          </a:graphicData>
        </a:graphic>
      </p:graphicFrame>
      <p:sp>
        <p:nvSpPr>
          <p:cNvPr id="4" name="Text Placeholder 3">
            <a:extLst>
              <a:ext uri="{FF2B5EF4-FFF2-40B4-BE49-F238E27FC236}">
                <a16:creationId xmlns:a16="http://schemas.microsoft.com/office/drawing/2014/main" id="{101F1929-7B8C-4ECF-A140-41925FEAB4DD}"/>
              </a:ext>
            </a:extLst>
          </p:cNvPr>
          <p:cNvSpPr>
            <a:spLocks noGrp="1"/>
          </p:cNvSpPr>
          <p:nvPr>
            <p:ph type="body" sz="quarter" idx="13"/>
          </p:nvPr>
        </p:nvSpPr>
        <p:spPr/>
        <p:txBody>
          <a:bodyPr/>
          <a:lstStyle/>
          <a:p>
            <a:r>
              <a:rPr lang="en-US" dirty="0"/>
              <a:t>Calculating annual compensation earnable</a:t>
            </a:r>
          </a:p>
        </p:txBody>
      </p:sp>
      <p:sp>
        <p:nvSpPr>
          <p:cNvPr id="9" name="Freeform 18">
            <a:extLst>
              <a:ext uri="{FF2B5EF4-FFF2-40B4-BE49-F238E27FC236}">
                <a16:creationId xmlns:a16="http://schemas.microsoft.com/office/drawing/2014/main" id="{34FBB064-0396-41AA-91E1-C9609F84D950}"/>
              </a:ext>
            </a:extLst>
          </p:cNvPr>
          <p:cNvSpPr/>
          <p:nvPr/>
        </p:nvSpPr>
        <p:spPr>
          <a:xfrm>
            <a:off x="4159710" y="2372994"/>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total service credit for the year</a:t>
            </a:r>
          </a:p>
        </p:txBody>
      </p:sp>
      <p:sp>
        <p:nvSpPr>
          <p:cNvPr id="10" name="Freeform 18">
            <a:extLst>
              <a:ext uri="{FF2B5EF4-FFF2-40B4-BE49-F238E27FC236}">
                <a16:creationId xmlns:a16="http://schemas.microsoft.com/office/drawing/2014/main" id="{DB3E3E52-5E8C-40BA-A2CE-89F76EBE6640}"/>
              </a:ext>
            </a:extLst>
          </p:cNvPr>
          <p:cNvSpPr/>
          <p:nvPr/>
        </p:nvSpPr>
        <p:spPr>
          <a:xfrm>
            <a:off x="244629" y="2372994"/>
            <a:ext cx="307493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total earnings for the year</a:t>
            </a:r>
          </a:p>
        </p:txBody>
      </p:sp>
      <p:sp>
        <p:nvSpPr>
          <p:cNvPr id="12" name="Freeform 18">
            <a:extLst>
              <a:ext uri="{FF2B5EF4-FFF2-40B4-BE49-F238E27FC236}">
                <a16:creationId xmlns:a16="http://schemas.microsoft.com/office/drawing/2014/main" id="{9F3DC9F3-C890-49C5-9655-F8B8B7DE2B70}"/>
              </a:ext>
            </a:extLst>
          </p:cNvPr>
          <p:cNvSpPr/>
          <p:nvPr/>
        </p:nvSpPr>
        <p:spPr>
          <a:xfrm>
            <a:off x="8475671" y="2372994"/>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annual compensation earnable</a:t>
            </a:r>
          </a:p>
        </p:txBody>
      </p:sp>
      <p:sp>
        <p:nvSpPr>
          <p:cNvPr id="17" name="Freeform 18">
            <a:extLst>
              <a:ext uri="{FF2B5EF4-FFF2-40B4-BE49-F238E27FC236}">
                <a16:creationId xmlns:a16="http://schemas.microsoft.com/office/drawing/2014/main" id="{23A084C0-3324-4593-A455-7D5770064BC5}"/>
              </a:ext>
            </a:extLst>
          </p:cNvPr>
          <p:cNvSpPr/>
          <p:nvPr/>
        </p:nvSpPr>
        <p:spPr>
          <a:xfrm>
            <a:off x="4860133" y="3817091"/>
            <a:ext cx="1644037"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0.800</a:t>
            </a:r>
          </a:p>
        </p:txBody>
      </p:sp>
      <p:sp>
        <p:nvSpPr>
          <p:cNvPr id="18" name="Freeform 18">
            <a:extLst>
              <a:ext uri="{FF2B5EF4-FFF2-40B4-BE49-F238E27FC236}">
                <a16:creationId xmlns:a16="http://schemas.microsoft.com/office/drawing/2014/main" id="{2850BCC3-5D48-44ED-A84C-18A04786E9AB}"/>
              </a:ext>
            </a:extLst>
          </p:cNvPr>
          <p:cNvSpPr/>
          <p:nvPr/>
        </p:nvSpPr>
        <p:spPr>
          <a:xfrm>
            <a:off x="678819" y="3817091"/>
            <a:ext cx="220655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$37,275</a:t>
            </a:r>
          </a:p>
        </p:txBody>
      </p:sp>
      <p:sp>
        <p:nvSpPr>
          <p:cNvPr id="20" name="Freeform 18">
            <a:extLst>
              <a:ext uri="{FF2B5EF4-FFF2-40B4-BE49-F238E27FC236}">
                <a16:creationId xmlns:a16="http://schemas.microsoft.com/office/drawing/2014/main" id="{1F4BC60D-E4B4-475F-8D0A-4FF29B60FAEE}"/>
              </a:ext>
            </a:extLst>
          </p:cNvPr>
          <p:cNvSpPr/>
          <p:nvPr/>
        </p:nvSpPr>
        <p:spPr>
          <a:xfrm>
            <a:off x="8478930" y="3817091"/>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$46,594</a:t>
            </a:r>
          </a:p>
        </p:txBody>
      </p:sp>
      <p:sp>
        <p:nvSpPr>
          <p:cNvPr id="22" name="Division 34">
            <a:extLst>
              <a:ext uri="{FF2B5EF4-FFF2-40B4-BE49-F238E27FC236}">
                <a16:creationId xmlns:a16="http://schemas.microsoft.com/office/drawing/2014/main" id="{3993CD35-173A-45C9-BB7A-C77CB653298E}"/>
              </a:ext>
            </a:extLst>
          </p:cNvPr>
          <p:cNvSpPr/>
          <p:nvPr/>
        </p:nvSpPr>
        <p:spPr>
          <a:xfrm>
            <a:off x="3529853" y="4089347"/>
            <a:ext cx="685800" cy="685800"/>
          </a:xfrm>
          <a:prstGeom prst="mathDivide">
            <a:avLst>
              <a:gd name="adj1" fmla="val 23520"/>
              <a:gd name="adj2" fmla="val 2930"/>
              <a:gd name="adj3" fmla="val 11760"/>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4" name="Division 34">
            <a:extLst>
              <a:ext uri="{FF2B5EF4-FFF2-40B4-BE49-F238E27FC236}">
                <a16:creationId xmlns:a16="http://schemas.microsoft.com/office/drawing/2014/main" id="{606D9B10-16A3-4C4C-8B64-D4D4EE8EC0A1}"/>
              </a:ext>
            </a:extLst>
          </p:cNvPr>
          <p:cNvSpPr/>
          <p:nvPr/>
        </p:nvSpPr>
        <p:spPr>
          <a:xfrm>
            <a:off x="7148650" y="4089347"/>
            <a:ext cx="685800" cy="685800"/>
          </a:xfrm>
          <a:prstGeom prst="mathEqual">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TextBox 14">
            <a:extLst>
              <a:ext uri="{FF2B5EF4-FFF2-40B4-BE49-F238E27FC236}">
                <a16:creationId xmlns:a16="http://schemas.microsoft.com/office/drawing/2014/main" id="{36C5CB67-5011-444A-86E8-A816C8BD7A46}"/>
              </a:ext>
            </a:extLst>
          </p:cNvPr>
          <p:cNvSpPr txBox="1"/>
          <p:nvPr/>
        </p:nvSpPr>
        <p:spPr>
          <a:xfrm>
            <a:off x="10693691" y="449332"/>
            <a:ext cx="1534822" cy="1046440"/>
          </a:xfrm>
          <a:prstGeom prst="rect">
            <a:avLst/>
          </a:prstGeom>
          <a:noFill/>
        </p:spPr>
        <p:txBody>
          <a:bodyPr wrap="square" rtlCol="0">
            <a:spAutoFit/>
          </a:bodyPr>
          <a:lstStyle/>
          <a:p>
            <a:pPr algn="ctr"/>
            <a:r>
              <a:rPr lang="en-US" b="1" dirty="0">
                <a:solidFill>
                  <a:schemeClr val="bg1"/>
                </a:solidFill>
              </a:rPr>
              <a:t>SCENARIO</a:t>
            </a:r>
          </a:p>
          <a:p>
            <a:pPr algn="ctr"/>
            <a:r>
              <a:rPr lang="en-US" sz="4400" b="1" dirty="0">
                <a:solidFill>
                  <a:schemeClr val="bg1"/>
                </a:solidFill>
              </a:rPr>
              <a:t>2</a:t>
            </a:r>
            <a:endParaRPr lang="en-US" b="1" dirty="0">
              <a:solidFill>
                <a:schemeClr val="bg1"/>
              </a:solidFill>
            </a:endParaRPr>
          </a:p>
        </p:txBody>
      </p:sp>
      <p:sp>
        <p:nvSpPr>
          <p:cNvPr id="16" name="TextBox 15">
            <a:extLst>
              <a:ext uri="{FF2B5EF4-FFF2-40B4-BE49-F238E27FC236}">
                <a16:creationId xmlns:a16="http://schemas.microsoft.com/office/drawing/2014/main" id="{C5C7FEDA-2D65-495C-84D7-9B39A4B47C06}"/>
              </a:ext>
            </a:extLst>
          </p:cNvPr>
          <p:cNvSpPr txBox="1"/>
          <p:nvPr/>
        </p:nvSpPr>
        <p:spPr>
          <a:xfrm>
            <a:off x="2948441" y="6380109"/>
            <a:ext cx="6157356" cy="341632"/>
          </a:xfrm>
          <a:prstGeom prst="rect">
            <a:avLst/>
          </a:prstGeom>
          <a:noFill/>
        </p:spPr>
        <p:txBody>
          <a:bodyPr wrap="square">
            <a:spAutoFit/>
          </a:bodyPr>
          <a:lstStyle/>
          <a:p>
            <a:pPr algn="ctr" eaLnBrk="1" hangingPunct="1">
              <a:lnSpc>
                <a:spcPct val="90000"/>
              </a:lnSpc>
              <a:defRPr/>
            </a:pPr>
            <a:r>
              <a:rPr lang="en-US" altLang="en-US" sz="1800" dirty="0">
                <a:solidFill>
                  <a:srgbClr val="8F5538"/>
                </a:solidFill>
                <a:latin typeface="Arial" panose="020B0604020202020204" pitchFamily="34" charset="0"/>
                <a:cs typeface="Arial" panose="020B0604020202020204" pitchFamily="34" charset="0"/>
              </a:rPr>
              <a:t>Assumes service was performed in each month.</a:t>
            </a:r>
          </a:p>
        </p:txBody>
      </p:sp>
      <p:sp>
        <p:nvSpPr>
          <p:cNvPr id="23" name="Rectangle 22">
            <a:extLst>
              <a:ext uri="{FF2B5EF4-FFF2-40B4-BE49-F238E27FC236}">
                <a16:creationId xmlns:a16="http://schemas.microsoft.com/office/drawing/2014/main" id="{2687D6E2-4CCD-41C7-8221-24CCA77A4362}"/>
              </a:ext>
            </a:extLst>
          </p:cNvPr>
          <p:cNvSpPr/>
          <p:nvPr/>
        </p:nvSpPr>
        <p:spPr>
          <a:xfrm>
            <a:off x="4789811" y="3996326"/>
            <a:ext cx="1784679" cy="821928"/>
          </a:xfrm>
          <a:prstGeom prst="rect">
            <a:avLst/>
          </a:prstGeom>
          <a:noFill/>
          <a:ln w="57150">
            <a:solidFill>
              <a:schemeClr val="tx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5EB3CFA-AB82-4396-A48B-6743448331CE}"/>
              </a:ext>
            </a:extLst>
          </p:cNvPr>
          <p:cNvSpPr/>
          <p:nvPr/>
        </p:nvSpPr>
        <p:spPr>
          <a:xfrm>
            <a:off x="976273" y="4012536"/>
            <a:ext cx="1784679" cy="821928"/>
          </a:xfrm>
          <a:prstGeom prst="rect">
            <a:avLst/>
          </a:prstGeom>
          <a:noFill/>
          <a:ln w="57150">
            <a:solidFill>
              <a:schemeClr val="tx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4D8BEA99-5FEA-48DF-80A4-693F97336775}"/>
              </a:ext>
            </a:extLst>
          </p:cNvPr>
          <p:cNvSpPr/>
          <p:nvPr/>
        </p:nvSpPr>
        <p:spPr>
          <a:xfrm>
            <a:off x="9123410" y="3924704"/>
            <a:ext cx="2214761" cy="108380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F7B1273-5EB0-40DB-B282-601A882F2E9F}"/>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4</a:t>
            </a:r>
          </a:p>
        </p:txBody>
      </p:sp>
    </p:spTree>
    <p:custDataLst>
      <p:tags r:id="rId1"/>
    </p:custDataLst>
    <p:extLst>
      <p:ext uri="{BB962C8B-B14F-4D97-AF65-F5344CB8AC3E}">
        <p14:creationId xmlns:p14="http://schemas.microsoft.com/office/powerpoint/2010/main" val="2116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FEFA82B-A4E8-BF4B-BE02-3345BA2C43B3}"/>
              </a:ext>
            </a:extLst>
          </p:cNvPr>
          <p:cNvGraphicFramePr>
            <a:graphicFrameLocks noGrp="1"/>
          </p:cNvGraphicFramePr>
          <p:nvPr>
            <p:extLst>
              <p:ext uri="{D42A27DB-BD31-4B8C-83A1-F6EECF244321}">
                <p14:modId xmlns:p14="http://schemas.microsoft.com/office/powerpoint/2010/main" val="1905967262"/>
              </p:ext>
            </p:extLst>
          </p:nvPr>
        </p:nvGraphicFramePr>
        <p:xfrm>
          <a:off x="2454400" y="3240746"/>
          <a:ext cx="7283200" cy="2140024"/>
        </p:xfrm>
        <a:graphic>
          <a:graphicData uri="http://schemas.openxmlformats.org/drawingml/2006/table">
            <a:tbl>
              <a:tblPr firstRow="1" bandRow="1">
                <a:tableStyleId>{073A0DAA-6AF3-43AB-8588-CEC1D06C72B9}</a:tableStyleId>
              </a:tblPr>
              <a:tblGrid>
                <a:gridCol w="2208105">
                  <a:extLst>
                    <a:ext uri="{9D8B030D-6E8A-4147-A177-3AD203B41FA5}">
                      <a16:colId xmlns:a16="http://schemas.microsoft.com/office/drawing/2014/main" val="20000"/>
                    </a:ext>
                  </a:extLst>
                </a:gridCol>
                <a:gridCol w="2854462">
                  <a:extLst>
                    <a:ext uri="{9D8B030D-6E8A-4147-A177-3AD203B41FA5}">
                      <a16:colId xmlns:a16="http://schemas.microsoft.com/office/drawing/2014/main" val="20001"/>
                    </a:ext>
                  </a:extLst>
                </a:gridCol>
                <a:gridCol w="2220633">
                  <a:extLst>
                    <a:ext uri="{9D8B030D-6E8A-4147-A177-3AD203B41FA5}">
                      <a16:colId xmlns:a16="http://schemas.microsoft.com/office/drawing/2014/main" val="20002"/>
                    </a:ext>
                  </a:extLst>
                </a:gridCol>
              </a:tblGrid>
              <a:tr h="499740">
                <a:tc>
                  <a:txBody>
                    <a:bodyPr/>
                    <a:lstStyle/>
                    <a:p>
                      <a:pPr algn="ctr"/>
                      <a:r>
                        <a:rPr lang="en-US" sz="2000" b="0" dirty="0"/>
                        <a:t>School year</a:t>
                      </a:r>
                    </a:p>
                  </a:txBody>
                  <a:tcPr marL="91462" marR="91462" marT="45659" marB="45659" anchor="ctr">
                    <a:solidFill>
                      <a:srgbClr val="7E3C1B"/>
                    </a:solidFill>
                  </a:tcPr>
                </a:tc>
                <a:tc>
                  <a:txBody>
                    <a:bodyPr/>
                    <a:lstStyle/>
                    <a:p>
                      <a:pPr algn="ctr"/>
                      <a:r>
                        <a:rPr lang="en-US" sz="2000" b="0" dirty="0"/>
                        <a:t>Annual compensation</a:t>
                      </a:r>
                      <a:r>
                        <a:rPr lang="en-US" sz="2000" b="0" baseline="0" dirty="0"/>
                        <a:t> earnable</a:t>
                      </a:r>
                      <a:endParaRPr lang="en-US" sz="2000" b="0" dirty="0"/>
                    </a:p>
                  </a:txBody>
                  <a:tcPr marL="91462" marR="91462" marT="45659" marB="45659" anchor="ctr">
                    <a:solidFill>
                      <a:srgbClr val="7E3C1B"/>
                    </a:solidFill>
                  </a:tcPr>
                </a:tc>
                <a:tc>
                  <a:txBody>
                    <a:bodyPr/>
                    <a:lstStyle/>
                    <a:p>
                      <a:pPr algn="ctr"/>
                      <a:r>
                        <a:rPr lang="en-US" sz="2000" b="0" dirty="0"/>
                        <a:t>Number of months</a:t>
                      </a:r>
                    </a:p>
                  </a:txBody>
                  <a:tcPr marL="91462" marR="91462" marT="45659" marB="45659" anchor="ctr">
                    <a:solidFill>
                      <a:srgbClr val="7E3C1B"/>
                    </a:solidFill>
                  </a:tcPr>
                </a:tc>
                <a:extLst>
                  <a:ext uri="{0D108BD9-81ED-4DB2-BD59-A6C34878D82A}">
                    <a16:rowId xmlns:a16="http://schemas.microsoft.com/office/drawing/2014/main" val="10000"/>
                  </a:ext>
                </a:extLst>
              </a:tr>
              <a:tr h="479702">
                <a:tc>
                  <a:txBody>
                    <a:bodyPr/>
                    <a:lstStyle/>
                    <a:p>
                      <a:pPr algn="ctr"/>
                      <a:r>
                        <a:rPr lang="en-US" sz="2000" dirty="0"/>
                        <a:t>Year 1</a:t>
                      </a:r>
                    </a:p>
                  </a:txBody>
                  <a:tcPr marL="91462" marR="91462" marT="45659" marB="45659" anchor="ctr"/>
                </a:tc>
                <a:tc>
                  <a:txBody>
                    <a:bodyPr/>
                    <a:lstStyle/>
                    <a:p>
                      <a:pPr algn="ctr"/>
                      <a:r>
                        <a:rPr lang="en-US" sz="2000" dirty="0"/>
                        <a:t>+ $43,974</a:t>
                      </a:r>
                    </a:p>
                  </a:txBody>
                  <a:tcPr marL="91462" marR="91462" marT="45659" marB="45659" anchor="ctr"/>
                </a:tc>
                <a:tc>
                  <a:txBody>
                    <a:bodyPr/>
                    <a:lstStyle/>
                    <a:p>
                      <a:pPr algn="ctr"/>
                      <a:r>
                        <a:rPr lang="en-US" sz="2000" dirty="0"/>
                        <a:t>12</a:t>
                      </a:r>
                    </a:p>
                  </a:txBody>
                  <a:tcPr marL="91462" marR="91462" marT="45659" marB="45659" anchor="ctr"/>
                </a:tc>
                <a:extLst>
                  <a:ext uri="{0D108BD9-81ED-4DB2-BD59-A6C34878D82A}">
                    <a16:rowId xmlns:a16="http://schemas.microsoft.com/office/drawing/2014/main" val="10001"/>
                  </a:ext>
                </a:extLst>
              </a:tr>
              <a:tr h="479702">
                <a:tc>
                  <a:txBody>
                    <a:bodyPr/>
                    <a:lstStyle/>
                    <a:p>
                      <a:pPr algn="ctr"/>
                      <a:r>
                        <a:rPr lang="en-US" sz="2000" dirty="0"/>
                        <a:t>Year 2</a:t>
                      </a:r>
                    </a:p>
                  </a:txBody>
                  <a:tcPr marL="91462" marR="91462" marT="45659" marB="45659" anchor="ctr"/>
                </a:tc>
                <a:tc>
                  <a:txBody>
                    <a:bodyPr/>
                    <a:lstStyle/>
                    <a:p>
                      <a:pPr algn="ctr"/>
                      <a:r>
                        <a:rPr lang="en-US" sz="2000" dirty="0"/>
                        <a:t>+ $43,974</a:t>
                      </a:r>
                    </a:p>
                  </a:txBody>
                  <a:tcPr marL="91462" marR="91462" marT="45659" marB="45659" anchor="ctr"/>
                </a:tc>
                <a:tc>
                  <a:txBody>
                    <a:bodyPr/>
                    <a:lstStyle/>
                    <a:p>
                      <a:pPr algn="ctr"/>
                      <a:r>
                        <a:rPr lang="en-US" sz="2000" dirty="0"/>
                        <a:t>12</a:t>
                      </a:r>
                    </a:p>
                  </a:txBody>
                  <a:tcPr marL="91462" marR="91462" marT="45659" marB="45659" anchor="ctr"/>
                </a:tc>
                <a:extLst>
                  <a:ext uri="{0D108BD9-81ED-4DB2-BD59-A6C34878D82A}">
                    <a16:rowId xmlns:a16="http://schemas.microsoft.com/office/drawing/2014/main" val="10002"/>
                  </a:ext>
                </a:extLst>
              </a:tr>
              <a:tr h="479702">
                <a:tc>
                  <a:txBody>
                    <a:bodyPr/>
                    <a:lstStyle/>
                    <a:p>
                      <a:pPr algn="ctr"/>
                      <a:r>
                        <a:rPr lang="en-US" sz="2000" dirty="0"/>
                        <a:t>Year 3</a:t>
                      </a:r>
                    </a:p>
                  </a:txBody>
                  <a:tcPr marL="91462" marR="91462" marT="45659" marB="45659" anchor="ctr"/>
                </a:tc>
                <a:tc>
                  <a:txBody>
                    <a:bodyPr/>
                    <a:lstStyle/>
                    <a:p>
                      <a:pPr algn="ctr"/>
                      <a:r>
                        <a:rPr lang="en-US" sz="2000" b="1" dirty="0">
                          <a:solidFill>
                            <a:srgbClr val="6B3317"/>
                          </a:solidFill>
                        </a:rPr>
                        <a:t>+ $46,594</a:t>
                      </a:r>
                    </a:p>
                  </a:txBody>
                  <a:tcPr marL="91462" marR="91462" marT="45659" marB="45659" anchor="ctr"/>
                </a:tc>
                <a:tc>
                  <a:txBody>
                    <a:bodyPr/>
                    <a:lstStyle/>
                    <a:p>
                      <a:pPr algn="ctr"/>
                      <a:r>
                        <a:rPr lang="en-US" sz="2000" dirty="0"/>
                        <a:t>12</a:t>
                      </a:r>
                    </a:p>
                  </a:txBody>
                  <a:tcPr marL="91462" marR="91462" marT="45659" marB="45659" anchor="ctr"/>
                </a:tc>
                <a:extLst>
                  <a:ext uri="{0D108BD9-81ED-4DB2-BD59-A6C34878D82A}">
                    <a16:rowId xmlns:a16="http://schemas.microsoft.com/office/drawing/2014/main" val="10003"/>
                  </a:ext>
                </a:extLst>
              </a:tr>
            </a:tbl>
          </a:graphicData>
        </a:graphic>
      </p:graphicFrame>
      <p:sp>
        <p:nvSpPr>
          <p:cNvPr id="26" name="Rectangle: Rounded Corners 33">
            <a:extLst>
              <a:ext uri="{FF2B5EF4-FFF2-40B4-BE49-F238E27FC236}">
                <a16:creationId xmlns:a16="http://schemas.microsoft.com/office/drawing/2014/main" id="{F5F22C07-DD74-4382-B2F5-BC0369E1AAB2}"/>
              </a:ext>
            </a:extLst>
          </p:cNvPr>
          <p:cNvSpPr/>
          <p:nvPr/>
        </p:nvSpPr>
        <p:spPr>
          <a:xfrm>
            <a:off x="0" y="5638447"/>
            <a:ext cx="12192000" cy="615914"/>
          </a:xfrm>
          <a:prstGeom prst="rect">
            <a:avLst/>
          </a:prstGeom>
          <a:solidFill>
            <a:srgbClr val="7E3C1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21267E2-783B-9C4E-BB6B-AD844E206432}"/>
              </a:ext>
            </a:extLst>
          </p:cNvPr>
          <p:cNvSpPr txBox="1"/>
          <p:nvPr/>
        </p:nvSpPr>
        <p:spPr>
          <a:xfrm>
            <a:off x="803387" y="5651139"/>
            <a:ext cx="2136942" cy="584775"/>
          </a:xfrm>
          <a:prstGeom prst="rect">
            <a:avLst/>
          </a:prstGeom>
          <a:noFill/>
          <a:ln>
            <a:noFill/>
          </a:ln>
        </p:spPr>
        <p:txBody>
          <a:bodyPr wrap="square">
            <a:spAutoFit/>
          </a:bodyPr>
          <a:lstStyle/>
          <a:p>
            <a:pPr algn="ctr">
              <a:defRPr/>
            </a:pPr>
            <a:r>
              <a:rPr lang="en-US" sz="3200" dirty="0">
                <a:solidFill>
                  <a:schemeClr val="bg1"/>
                </a:solidFill>
              </a:rPr>
              <a:t> $134,542</a:t>
            </a:r>
          </a:p>
        </p:txBody>
      </p:sp>
      <p:sp>
        <p:nvSpPr>
          <p:cNvPr id="9" name="TextBox 8">
            <a:extLst>
              <a:ext uri="{FF2B5EF4-FFF2-40B4-BE49-F238E27FC236}">
                <a16:creationId xmlns:a16="http://schemas.microsoft.com/office/drawing/2014/main" id="{F6F11C30-11E4-F548-9EB5-7743C4F6A4CF}"/>
              </a:ext>
            </a:extLst>
          </p:cNvPr>
          <p:cNvSpPr txBox="1"/>
          <p:nvPr/>
        </p:nvSpPr>
        <p:spPr>
          <a:xfrm>
            <a:off x="5679250" y="5648298"/>
            <a:ext cx="6622208" cy="584775"/>
          </a:xfrm>
          <a:prstGeom prst="rect">
            <a:avLst/>
          </a:prstGeom>
          <a:noFill/>
        </p:spPr>
        <p:txBody>
          <a:bodyPr wrap="square" rtlCol="0">
            <a:spAutoFit/>
          </a:bodyPr>
          <a:lstStyle/>
          <a:p>
            <a:r>
              <a:rPr lang="en-US" sz="3200" dirty="0">
                <a:solidFill>
                  <a:schemeClr val="bg1"/>
                </a:solidFill>
              </a:rPr>
              <a:t>=  $3,737  final compensation</a:t>
            </a:r>
            <a:endParaRPr lang="en-US" sz="900" dirty="0">
              <a:solidFill>
                <a:schemeClr val="bg1"/>
              </a:solidFill>
            </a:endParaRPr>
          </a:p>
        </p:txBody>
      </p:sp>
      <p:sp>
        <p:nvSpPr>
          <p:cNvPr id="10" name="Rectangle 9">
            <a:extLst>
              <a:ext uri="{FF2B5EF4-FFF2-40B4-BE49-F238E27FC236}">
                <a16:creationId xmlns:a16="http://schemas.microsoft.com/office/drawing/2014/main" id="{7D671FCB-33D9-D449-A517-B014538D54E8}"/>
              </a:ext>
            </a:extLst>
          </p:cNvPr>
          <p:cNvSpPr/>
          <p:nvPr/>
        </p:nvSpPr>
        <p:spPr>
          <a:xfrm>
            <a:off x="307850" y="1830817"/>
            <a:ext cx="4601028" cy="954107"/>
          </a:xfrm>
          <a:prstGeom prst="rect">
            <a:avLst/>
          </a:prstGeom>
        </p:spPr>
        <p:txBody>
          <a:bodyPr wrap="square">
            <a:spAutoFit/>
          </a:bodyPr>
          <a:lstStyle/>
          <a:p>
            <a:pPr algn="ctr"/>
            <a:r>
              <a:rPr lang="en-US" sz="2800" dirty="0">
                <a:solidFill>
                  <a:srgbClr val="703E27"/>
                </a:solidFill>
                <a:latin typeface="Arial" panose="020B0604020202020204" pitchFamily="34" charset="0"/>
              </a:rPr>
              <a:t>total compensation earnable for 36 months</a:t>
            </a:r>
            <a:endParaRPr lang="en-US" sz="2800" dirty="0">
              <a:solidFill>
                <a:srgbClr val="703E27"/>
              </a:solidFill>
            </a:endParaRPr>
          </a:p>
        </p:txBody>
      </p:sp>
      <p:sp>
        <p:nvSpPr>
          <p:cNvPr id="14" name="TextBox 13">
            <a:extLst>
              <a:ext uri="{FF2B5EF4-FFF2-40B4-BE49-F238E27FC236}">
                <a16:creationId xmlns:a16="http://schemas.microsoft.com/office/drawing/2014/main" id="{A14C5EED-E376-5646-8F38-7B3F9B2FCA42}"/>
              </a:ext>
            </a:extLst>
          </p:cNvPr>
          <p:cNvSpPr txBox="1"/>
          <p:nvPr/>
        </p:nvSpPr>
        <p:spPr>
          <a:xfrm>
            <a:off x="5627836" y="2015483"/>
            <a:ext cx="2269760" cy="584775"/>
          </a:xfrm>
          <a:prstGeom prst="rect">
            <a:avLst/>
          </a:prstGeom>
          <a:noFill/>
          <a:ln>
            <a:noFill/>
          </a:ln>
        </p:spPr>
        <p:txBody>
          <a:bodyPr wrap="square">
            <a:spAutoFit/>
          </a:bodyPr>
          <a:lstStyle/>
          <a:p>
            <a:pPr algn="ctr">
              <a:defRPr/>
            </a:pPr>
            <a:r>
              <a:rPr lang="en-US" sz="3200" dirty="0">
                <a:solidFill>
                  <a:srgbClr val="703E27"/>
                </a:solidFill>
              </a:rPr>
              <a:t>36 months</a:t>
            </a:r>
          </a:p>
        </p:txBody>
      </p:sp>
      <p:sp>
        <p:nvSpPr>
          <p:cNvPr id="15" name="Rectangle 14">
            <a:extLst>
              <a:ext uri="{FF2B5EF4-FFF2-40B4-BE49-F238E27FC236}">
                <a16:creationId xmlns:a16="http://schemas.microsoft.com/office/drawing/2014/main" id="{BE476A82-A078-EF4C-959A-FD7866814A3D}"/>
              </a:ext>
            </a:extLst>
          </p:cNvPr>
          <p:cNvSpPr/>
          <p:nvPr/>
        </p:nvSpPr>
        <p:spPr>
          <a:xfrm>
            <a:off x="2870963" y="5423444"/>
            <a:ext cx="592450" cy="1015663"/>
          </a:xfrm>
          <a:prstGeom prst="rect">
            <a:avLst/>
          </a:prstGeom>
        </p:spPr>
        <p:txBody>
          <a:bodyPr wrap="square">
            <a:spAutoFit/>
          </a:bodyPr>
          <a:lstStyle/>
          <a:p>
            <a:r>
              <a:rPr lang="en-US" sz="6000" dirty="0">
                <a:solidFill>
                  <a:schemeClr val="bg1"/>
                </a:solidFill>
                <a:latin typeface="Arial" panose="020B0604020202020204" pitchFamily="34" charset="0"/>
              </a:rPr>
              <a:t>÷</a:t>
            </a:r>
            <a:endParaRPr lang="en-US" sz="6000" dirty="0">
              <a:solidFill>
                <a:schemeClr val="bg1"/>
              </a:solidFill>
            </a:endParaRPr>
          </a:p>
        </p:txBody>
      </p:sp>
      <p:sp>
        <p:nvSpPr>
          <p:cNvPr id="16" name="TextBox 15">
            <a:extLst>
              <a:ext uri="{FF2B5EF4-FFF2-40B4-BE49-F238E27FC236}">
                <a16:creationId xmlns:a16="http://schemas.microsoft.com/office/drawing/2014/main" id="{63F4DFF4-8DEE-ED43-B5F9-0C8E3F0A3745}"/>
              </a:ext>
            </a:extLst>
          </p:cNvPr>
          <p:cNvSpPr txBox="1"/>
          <p:nvPr/>
        </p:nvSpPr>
        <p:spPr>
          <a:xfrm>
            <a:off x="3346595" y="5646677"/>
            <a:ext cx="2438684" cy="584775"/>
          </a:xfrm>
          <a:prstGeom prst="rect">
            <a:avLst/>
          </a:prstGeom>
          <a:noFill/>
          <a:ln>
            <a:noFill/>
          </a:ln>
        </p:spPr>
        <p:txBody>
          <a:bodyPr wrap="square">
            <a:spAutoFit/>
          </a:bodyPr>
          <a:lstStyle/>
          <a:p>
            <a:pPr algn="ctr">
              <a:defRPr/>
            </a:pPr>
            <a:r>
              <a:rPr lang="en-US" sz="3200" dirty="0">
                <a:solidFill>
                  <a:schemeClr val="bg1"/>
                </a:solidFill>
              </a:rPr>
              <a:t>36 months</a:t>
            </a:r>
          </a:p>
        </p:txBody>
      </p:sp>
      <p:sp>
        <p:nvSpPr>
          <p:cNvPr id="17" name="Freeform 18">
            <a:extLst>
              <a:ext uri="{FF2B5EF4-FFF2-40B4-BE49-F238E27FC236}">
                <a16:creationId xmlns:a16="http://schemas.microsoft.com/office/drawing/2014/main" id="{76789775-0E97-DE4C-AFCC-B5E321221FD5}"/>
              </a:ext>
            </a:extLst>
          </p:cNvPr>
          <p:cNvSpPr/>
          <p:nvPr/>
        </p:nvSpPr>
        <p:spPr>
          <a:xfrm>
            <a:off x="8888186" y="1692714"/>
            <a:ext cx="310061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03E27"/>
                </a:solidFill>
                <a:cs typeface="Arial" panose="020B0604020202020204" pitchFamily="34" charset="0"/>
              </a:rPr>
              <a:t>final compensation</a:t>
            </a:r>
          </a:p>
        </p:txBody>
      </p:sp>
      <p:sp>
        <p:nvSpPr>
          <p:cNvPr id="25" name="Text Placeholder 24">
            <a:extLst>
              <a:ext uri="{FF2B5EF4-FFF2-40B4-BE49-F238E27FC236}">
                <a16:creationId xmlns:a16="http://schemas.microsoft.com/office/drawing/2014/main" id="{357F64B2-A24A-43DE-991A-98ED5994E5BF}"/>
              </a:ext>
            </a:extLst>
          </p:cNvPr>
          <p:cNvSpPr>
            <a:spLocks noGrp="1"/>
          </p:cNvSpPr>
          <p:nvPr>
            <p:ph type="body" sz="quarter" idx="13"/>
          </p:nvPr>
        </p:nvSpPr>
        <p:spPr/>
        <p:txBody>
          <a:bodyPr/>
          <a:lstStyle/>
          <a:p>
            <a:r>
              <a:rPr lang="en-US" dirty="0"/>
              <a:t>Determining final compensation</a:t>
            </a:r>
          </a:p>
        </p:txBody>
      </p:sp>
      <p:sp>
        <p:nvSpPr>
          <p:cNvPr id="21" name="Division 34">
            <a:extLst>
              <a:ext uri="{FF2B5EF4-FFF2-40B4-BE49-F238E27FC236}">
                <a16:creationId xmlns:a16="http://schemas.microsoft.com/office/drawing/2014/main" id="{5AA70EEE-F053-43DC-BF5A-63A57F41E31C}"/>
              </a:ext>
            </a:extLst>
          </p:cNvPr>
          <p:cNvSpPr/>
          <p:nvPr/>
        </p:nvSpPr>
        <p:spPr>
          <a:xfrm>
            <a:off x="4722323" y="1964970"/>
            <a:ext cx="685800" cy="685800"/>
          </a:xfrm>
          <a:prstGeom prst="mathDivide">
            <a:avLst>
              <a:gd name="adj1" fmla="val 23520"/>
              <a:gd name="adj2" fmla="val 2930"/>
              <a:gd name="adj3" fmla="val 11760"/>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2" name="Division 34">
            <a:extLst>
              <a:ext uri="{FF2B5EF4-FFF2-40B4-BE49-F238E27FC236}">
                <a16:creationId xmlns:a16="http://schemas.microsoft.com/office/drawing/2014/main" id="{3524BBB1-7E0D-45C7-A510-5A1894E92387}"/>
              </a:ext>
            </a:extLst>
          </p:cNvPr>
          <p:cNvSpPr/>
          <p:nvPr/>
        </p:nvSpPr>
        <p:spPr>
          <a:xfrm>
            <a:off x="8091566" y="1964970"/>
            <a:ext cx="685800" cy="685800"/>
          </a:xfrm>
          <a:prstGeom prst="mathEqual">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8" name="TextBox 17">
            <a:extLst>
              <a:ext uri="{FF2B5EF4-FFF2-40B4-BE49-F238E27FC236}">
                <a16:creationId xmlns:a16="http://schemas.microsoft.com/office/drawing/2014/main" id="{3E227817-BAEC-43FF-81F7-F7F90D8764A6}"/>
              </a:ext>
            </a:extLst>
          </p:cNvPr>
          <p:cNvSpPr txBox="1"/>
          <p:nvPr/>
        </p:nvSpPr>
        <p:spPr>
          <a:xfrm>
            <a:off x="10191924" y="471913"/>
            <a:ext cx="1534822" cy="1046440"/>
          </a:xfrm>
          <a:prstGeom prst="rect">
            <a:avLst/>
          </a:prstGeom>
          <a:noFill/>
        </p:spPr>
        <p:txBody>
          <a:bodyPr wrap="square" rtlCol="0">
            <a:spAutoFit/>
          </a:bodyPr>
          <a:lstStyle/>
          <a:p>
            <a:pPr algn="ctr"/>
            <a:r>
              <a:rPr lang="en-US" b="1" dirty="0">
                <a:solidFill>
                  <a:schemeClr val="bg1"/>
                </a:solidFill>
              </a:rPr>
              <a:t>SCENARIO</a:t>
            </a:r>
          </a:p>
          <a:p>
            <a:pPr algn="ctr"/>
            <a:r>
              <a:rPr lang="en-US" sz="4400" b="1" dirty="0">
                <a:solidFill>
                  <a:schemeClr val="bg1"/>
                </a:solidFill>
              </a:rPr>
              <a:t>2</a:t>
            </a:r>
            <a:endParaRPr lang="en-US" b="1" dirty="0">
              <a:solidFill>
                <a:schemeClr val="bg1"/>
              </a:solidFill>
            </a:endParaRPr>
          </a:p>
        </p:txBody>
      </p:sp>
      <p:sp>
        <p:nvSpPr>
          <p:cNvPr id="20" name="Oval 19">
            <a:extLst>
              <a:ext uri="{FF2B5EF4-FFF2-40B4-BE49-F238E27FC236}">
                <a16:creationId xmlns:a16="http://schemas.microsoft.com/office/drawing/2014/main" id="{61C7ADCC-611E-41CD-873A-B17B6FE3D75F}"/>
              </a:ext>
            </a:extLst>
          </p:cNvPr>
          <p:cNvSpPr/>
          <p:nvPr/>
        </p:nvSpPr>
        <p:spPr>
          <a:xfrm>
            <a:off x="5323042" y="4867660"/>
            <a:ext cx="1669776" cy="63663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C1C36C9-8730-4E9F-A7D0-63637EF54C63}"/>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4</a:t>
            </a:r>
          </a:p>
        </p:txBody>
      </p:sp>
    </p:spTree>
    <p:custDataLst>
      <p:tags r:id="rId1"/>
    </p:custDataLst>
    <p:extLst>
      <p:ext uri="{BB962C8B-B14F-4D97-AF65-F5344CB8AC3E}">
        <p14:creationId xmlns:p14="http://schemas.microsoft.com/office/powerpoint/2010/main" val="94230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EA6842-EF8E-4BBE-A4C4-ED164DCDB9CF}"/>
              </a:ext>
            </a:extLst>
          </p:cNvPr>
          <p:cNvSpPr>
            <a:spLocks noGrp="1"/>
          </p:cNvSpPr>
          <p:nvPr>
            <p:ph type="body" sz="quarter" idx="13"/>
          </p:nvPr>
        </p:nvSpPr>
        <p:spPr/>
        <p:txBody>
          <a:bodyPr/>
          <a:lstStyle/>
          <a:p>
            <a:r>
              <a:rPr lang="en-US" dirty="0"/>
              <a:t>Daisy’s final compensation</a:t>
            </a:r>
          </a:p>
        </p:txBody>
      </p:sp>
      <p:sp>
        <p:nvSpPr>
          <p:cNvPr id="9" name="Straight Connector 8">
            <a:extLst>
              <a:ext uri="{FF2B5EF4-FFF2-40B4-BE49-F238E27FC236}">
                <a16:creationId xmlns:a16="http://schemas.microsoft.com/office/drawing/2014/main" id="{A8013317-0470-4ED2-8969-68DE2B33C0DE}"/>
              </a:ext>
            </a:extLst>
          </p:cNvPr>
          <p:cNvSpPr/>
          <p:nvPr/>
        </p:nvSpPr>
        <p:spPr>
          <a:xfrm>
            <a:off x="1407695" y="2855977"/>
            <a:ext cx="2021026" cy="0"/>
          </a:xfrm>
          <a:prstGeom prst="line">
            <a:avLst/>
          </a:prstGeom>
          <a:ln>
            <a:solidFill>
              <a:schemeClr val="tx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Oval 10" descr="Circle with left arrow outline">
            <a:extLst>
              <a:ext uri="{FF2B5EF4-FFF2-40B4-BE49-F238E27FC236}">
                <a16:creationId xmlns:a16="http://schemas.microsoft.com/office/drawing/2014/main" id="{A35ED0A8-8DA6-4720-B985-95E3AF7438AF}"/>
              </a:ext>
            </a:extLst>
          </p:cNvPr>
          <p:cNvSpPr/>
          <p:nvPr/>
        </p:nvSpPr>
        <p:spPr>
          <a:xfrm>
            <a:off x="3428721" y="2412866"/>
            <a:ext cx="886220" cy="88622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DEDFF485-15C5-46CD-B2F7-E8644103A89D}"/>
              </a:ext>
            </a:extLst>
          </p:cNvPr>
          <p:cNvSpPr/>
          <p:nvPr/>
        </p:nvSpPr>
        <p:spPr>
          <a:xfrm>
            <a:off x="4462644" y="2265163"/>
            <a:ext cx="6734745"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Daisy considers dropping her TWO lowest paying </a:t>
            </a:r>
            <a:r>
              <a:rPr lang="en-US" sz="2400" dirty="0">
                <a:solidFill>
                  <a:schemeClr val="bg1"/>
                </a:solidFill>
              </a:rPr>
              <a:t>assignments</a:t>
            </a:r>
            <a:r>
              <a:rPr lang="en-US" sz="2400" kern="1200" dirty="0">
                <a:solidFill>
                  <a:schemeClr val="bg1"/>
                </a:solidFill>
              </a:rPr>
              <a:t> for 36 </a:t>
            </a:r>
            <a:r>
              <a:rPr lang="en-US" sz="2400" dirty="0">
                <a:solidFill>
                  <a:schemeClr val="bg1"/>
                </a:solidFill>
              </a:rPr>
              <a:t>months</a:t>
            </a:r>
            <a:endParaRPr lang="en-US" sz="2400" kern="1200" dirty="0">
              <a:solidFill>
                <a:schemeClr val="bg1"/>
              </a:solidFill>
            </a:endParaRPr>
          </a:p>
        </p:txBody>
      </p:sp>
      <p:grpSp>
        <p:nvGrpSpPr>
          <p:cNvPr id="5" name="Group 4">
            <a:extLst>
              <a:ext uri="{FF2B5EF4-FFF2-40B4-BE49-F238E27FC236}">
                <a16:creationId xmlns:a16="http://schemas.microsoft.com/office/drawing/2014/main" id="{8F44602E-0A1C-4130-973F-A35F04E1043A}"/>
              </a:ext>
            </a:extLst>
          </p:cNvPr>
          <p:cNvGrpSpPr/>
          <p:nvPr/>
        </p:nvGrpSpPr>
        <p:grpSpPr>
          <a:xfrm>
            <a:off x="4216535" y="3195850"/>
            <a:ext cx="7296353" cy="1181627"/>
            <a:chOff x="4216535" y="3195850"/>
            <a:chExt cx="7296353" cy="1181627"/>
          </a:xfrm>
        </p:grpSpPr>
        <p:sp>
          <p:nvSpPr>
            <p:cNvPr id="13" name="Freeform: Shape 12">
              <a:extLst>
                <a:ext uri="{FF2B5EF4-FFF2-40B4-BE49-F238E27FC236}">
                  <a16:creationId xmlns:a16="http://schemas.microsoft.com/office/drawing/2014/main" id="{DC7C83AE-7724-49F9-9568-CDB0F56025AB}"/>
                </a:ext>
              </a:extLst>
            </p:cNvPr>
            <p:cNvSpPr/>
            <p:nvPr/>
          </p:nvSpPr>
          <p:spPr>
            <a:xfrm>
              <a:off x="4912878" y="3195850"/>
              <a:ext cx="6600010"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Annual compensation earnable will increase</a:t>
              </a:r>
            </a:p>
          </p:txBody>
        </p:sp>
        <p:sp>
          <p:nvSpPr>
            <p:cNvPr id="16" name="Oval 15" descr="Circle with left arrow outline">
              <a:extLst>
                <a:ext uri="{FF2B5EF4-FFF2-40B4-BE49-F238E27FC236}">
                  <a16:creationId xmlns:a16="http://schemas.microsoft.com/office/drawing/2014/main" id="{21BC6C90-D71B-49DD-88EC-79961E535AE7}"/>
                </a:ext>
              </a:extLst>
            </p:cNvPr>
            <p:cNvSpPr/>
            <p:nvPr/>
          </p:nvSpPr>
          <p:spPr>
            <a:xfrm>
              <a:off x="4216535" y="3512343"/>
              <a:ext cx="548640" cy="54864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0" name="Group 19">
            <a:extLst>
              <a:ext uri="{FF2B5EF4-FFF2-40B4-BE49-F238E27FC236}">
                <a16:creationId xmlns:a16="http://schemas.microsoft.com/office/drawing/2014/main" id="{5D0A5C60-55D1-4B11-B71B-EB7423C00D71}"/>
              </a:ext>
            </a:extLst>
          </p:cNvPr>
          <p:cNvGrpSpPr/>
          <p:nvPr/>
        </p:nvGrpSpPr>
        <p:grpSpPr>
          <a:xfrm>
            <a:off x="4200488" y="4048302"/>
            <a:ext cx="7312399" cy="1181627"/>
            <a:chOff x="4200488" y="3952050"/>
            <a:chExt cx="7312399" cy="1181627"/>
          </a:xfrm>
        </p:grpSpPr>
        <p:sp>
          <p:nvSpPr>
            <p:cNvPr id="14" name="Freeform: Shape 13">
              <a:extLst>
                <a:ext uri="{FF2B5EF4-FFF2-40B4-BE49-F238E27FC236}">
                  <a16:creationId xmlns:a16="http://schemas.microsoft.com/office/drawing/2014/main" id="{1D776EF8-41D3-4585-8CC4-8E794E9868F8}"/>
                </a:ext>
              </a:extLst>
            </p:cNvPr>
            <p:cNvSpPr/>
            <p:nvPr/>
          </p:nvSpPr>
          <p:spPr>
            <a:xfrm>
              <a:off x="4912878" y="3952050"/>
              <a:ext cx="6600009"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Final compensation will increase</a:t>
              </a:r>
            </a:p>
          </p:txBody>
        </p:sp>
        <p:sp>
          <p:nvSpPr>
            <p:cNvPr id="17" name="Oval 16" descr="Circle with left arrow outline">
              <a:extLst>
                <a:ext uri="{FF2B5EF4-FFF2-40B4-BE49-F238E27FC236}">
                  <a16:creationId xmlns:a16="http://schemas.microsoft.com/office/drawing/2014/main" id="{9040D4A7-D237-4FD6-B735-7D831DA558BB}"/>
                </a:ext>
              </a:extLst>
            </p:cNvPr>
            <p:cNvSpPr/>
            <p:nvPr/>
          </p:nvSpPr>
          <p:spPr>
            <a:xfrm>
              <a:off x="4200488" y="4268543"/>
              <a:ext cx="548640" cy="54864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1" name="Group 20">
            <a:extLst>
              <a:ext uri="{FF2B5EF4-FFF2-40B4-BE49-F238E27FC236}">
                <a16:creationId xmlns:a16="http://schemas.microsoft.com/office/drawing/2014/main" id="{7B4E1552-C99C-4E6E-868A-DDF51FCA0FDB}"/>
              </a:ext>
            </a:extLst>
          </p:cNvPr>
          <p:cNvGrpSpPr/>
          <p:nvPr/>
        </p:nvGrpSpPr>
        <p:grpSpPr>
          <a:xfrm>
            <a:off x="4220536" y="4900754"/>
            <a:ext cx="6619916" cy="1181627"/>
            <a:chOff x="4220536" y="4708250"/>
            <a:chExt cx="6619916" cy="1181627"/>
          </a:xfrm>
        </p:grpSpPr>
        <p:sp>
          <p:nvSpPr>
            <p:cNvPr id="15" name="Freeform: Shape 14">
              <a:extLst>
                <a:ext uri="{FF2B5EF4-FFF2-40B4-BE49-F238E27FC236}">
                  <a16:creationId xmlns:a16="http://schemas.microsoft.com/office/drawing/2014/main" id="{02ED04D4-4D20-4219-BFFF-C86F81618361}"/>
                </a:ext>
              </a:extLst>
            </p:cNvPr>
            <p:cNvSpPr/>
            <p:nvPr/>
          </p:nvSpPr>
          <p:spPr>
            <a:xfrm>
              <a:off x="4912878" y="4708250"/>
              <a:ext cx="5927574"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Daisy’s current earnings will decrease</a:t>
              </a:r>
            </a:p>
          </p:txBody>
        </p:sp>
        <p:sp>
          <p:nvSpPr>
            <p:cNvPr id="18" name="Oval 17" descr="Circle with left arrow outline">
              <a:extLst>
                <a:ext uri="{FF2B5EF4-FFF2-40B4-BE49-F238E27FC236}">
                  <a16:creationId xmlns:a16="http://schemas.microsoft.com/office/drawing/2014/main" id="{103CCAE8-D4B2-4552-BC93-952C66EFF89D}"/>
                </a:ext>
              </a:extLst>
            </p:cNvPr>
            <p:cNvSpPr/>
            <p:nvPr/>
          </p:nvSpPr>
          <p:spPr>
            <a:xfrm>
              <a:off x="4220536" y="5024743"/>
              <a:ext cx="548640" cy="54864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19" name="TextBox 18">
            <a:extLst>
              <a:ext uri="{FF2B5EF4-FFF2-40B4-BE49-F238E27FC236}">
                <a16:creationId xmlns:a16="http://schemas.microsoft.com/office/drawing/2014/main" id="{48CAC531-C811-4400-A89F-D4493F24224E}"/>
              </a:ext>
            </a:extLst>
          </p:cNvPr>
          <p:cNvSpPr txBox="1"/>
          <p:nvPr/>
        </p:nvSpPr>
        <p:spPr>
          <a:xfrm>
            <a:off x="10191924" y="471913"/>
            <a:ext cx="1534822" cy="1046440"/>
          </a:xfrm>
          <a:prstGeom prst="rect">
            <a:avLst/>
          </a:prstGeom>
          <a:noFill/>
        </p:spPr>
        <p:txBody>
          <a:bodyPr wrap="square" rtlCol="0">
            <a:spAutoFit/>
          </a:bodyPr>
          <a:lstStyle/>
          <a:p>
            <a:pPr algn="ctr"/>
            <a:r>
              <a:rPr lang="en-US" b="1" dirty="0">
                <a:solidFill>
                  <a:srgbClr val="7E3C1B"/>
                </a:solidFill>
              </a:rPr>
              <a:t>SCENARIO</a:t>
            </a:r>
          </a:p>
          <a:p>
            <a:pPr algn="ctr"/>
            <a:r>
              <a:rPr lang="en-US" sz="4400" b="1" dirty="0">
                <a:solidFill>
                  <a:srgbClr val="7E3C1B"/>
                </a:solidFill>
              </a:rPr>
              <a:t>3</a:t>
            </a:r>
            <a:endParaRPr lang="en-US" b="1" dirty="0">
              <a:solidFill>
                <a:srgbClr val="7E3C1B"/>
              </a:solidFill>
            </a:endParaRPr>
          </a:p>
        </p:txBody>
      </p:sp>
      <p:sp>
        <p:nvSpPr>
          <p:cNvPr id="22" name="Oval 21">
            <a:extLst>
              <a:ext uri="{FF2B5EF4-FFF2-40B4-BE49-F238E27FC236}">
                <a16:creationId xmlns:a16="http://schemas.microsoft.com/office/drawing/2014/main" id="{1FBAEE31-2536-F940-8DF7-66D76A8955B3}"/>
              </a:ext>
            </a:extLst>
          </p:cNvPr>
          <p:cNvSpPr/>
          <p:nvPr/>
        </p:nvSpPr>
        <p:spPr>
          <a:xfrm>
            <a:off x="690691" y="2255050"/>
            <a:ext cx="1822344" cy="1827990"/>
          </a:xfrm>
          <a:prstGeom prst="ellipse">
            <a:avLst/>
          </a:prstGeom>
          <a:blipFill dpi="0" rotWithShape="1">
            <a:blip r:embed="rId6"/>
            <a:srcRect/>
            <a:stretch>
              <a:fillRect l="-35377" r="-14623"/>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a:p>
        </p:txBody>
      </p:sp>
      <p:sp>
        <p:nvSpPr>
          <p:cNvPr id="24" name="Rectangle 23">
            <a:extLst>
              <a:ext uri="{FF2B5EF4-FFF2-40B4-BE49-F238E27FC236}">
                <a16:creationId xmlns:a16="http://schemas.microsoft.com/office/drawing/2014/main" id="{AA66A3D7-B22A-4553-AF36-B5678B9DCEB4}"/>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5</a:t>
            </a:r>
          </a:p>
        </p:txBody>
      </p:sp>
    </p:spTree>
    <p:custDataLst>
      <p:tags r:id="rId1"/>
    </p:custDataLst>
    <p:extLst>
      <p:ext uri="{BB962C8B-B14F-4D97-AF65-F5344CB8AC3E}">
        <p14:creationId xmlns:p14="http://schemas.microsoft.com/office/powerpoint/2010/main" val="2919787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33">
            <a:extLst>
              <a:ext uri="{FF2B5EF4-FFF2-40B4-BE49-F238E27FC236}">
                <a16:creationId xmlns:a16="http://schemas.microsoft.com/office/drawing/2014/main" id="{21A90890-6716-4F2F-8192-F7E95217A914}"/>
              </a:ext>
            </a:extLst>
          </p:cNvPr>
          <p:cNvSpPr/>
          <p:nvPr/>
        </p:nvSpPr>
        <p:spPr>
          <a:xfrm>
            <a:off x="0" y="5638447"/>
            <a:ext cx="12192000" cy="615914"/>
          </a:xfrm>
          <a:prstGeom prst="rect">
            <a:avLst/>
          </a:prstGeom>
          <a:solidFill>
            <a:srgbClr val="7E3C1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Step 1: Find the total annual earnings and the total service credit earned for the year.</a:t>
            </a:r>
          </a:p>
        </p:txBody>
      </p:sp>
      <p:graphicFrame>
        <p:nvGraphicFramePr>
          <p:cNvPr id="21" name="Table 20">
            <a:extLst>
              <a:ext uri="{FF2B5EF4-FFF2-40B4-BE49-F238E27FC236}">
                <a16:creationId xmlns:a16="http://schemas.microsoft.com/office/drawing/2014/main" id="{E3881460-2977-4816-B086-210C384B7E6A}"/>
              </a:ext>
            </a:extLst>
          </p:cNvPr>
          <p:cNvGraphicFramePr>
            <a:graphicFrameLocks noGrp="1"/>
          </p:cNvGraphicFramePr>
          <p:nvPr>
            <p:extLst>
              <p:ext uri="{D42A27DB-BD31-4B8C-83A1-F6EECF244321}">
                <p14:modId xmlns:p14="http://schemas.microsoft.com/office/powerpoint/2010/main" val="1652769963"/>
              </p:ext>
            </p:extLst>
          </p:nvPr>
        </p:nvGraphicFramePr>
        <p:xfrm>
          <a:off x="1364229" y="1817624"/>
          <a:ext cx="9463542" cy="3284595"/>
        </p:xfrm>
        <a:graphic>
          <a:graphicData uri="http://schemas.openxmlformats.org/drawingml/2006/table">
            <a:tbl>
              <a:tblPr firstRow="1" bandRow="1">
                <a:tableStyleId>{073A0DAA-6AF3-43AB-8588-CEC1D06C72B9}</a:tableStyleId>
              </a:tblPr>
              <a:tblGrid>
                <a:gridCol w="1647912">
                  <a:extLst>
                    <a:ext uri="{9D8B030D-6E8A-4147-A177-3AD203B41FA5}">
                      <a16:colId xmlns:a16="http://schemas.microsoft.com/office/drawing/2014/main" val="1043341784"/>
                    </a:ext>
                  </a:extLst>
                </a:gridCol>
                <a:gridCol w="1008770">
                  <a:extLst>
                    <a:ext uri="{9D8B030D-6E8A-4147-A177-3AD203B41FA5}">
                      <a16:colId xmlns:a16="http://schemas.microsoft.com/office/drawing/2014/main" val="1824732270"/>
                    </a:ext>
                  </a:extLst>
                </a:gridCol>
                <a:gridCol w="1594231">
                  <a:extLst>
                    <a:ext uri="{9D8B030D-6E8A-4147-A177-3AD203B41FA5}">
                      <a16:colId xmlns:a16="http://schemas.microsoft.com/office/drawing/2014/main" val="20000"/>
                    </a:ext>
                  </a:extLst>
                </a:gridCol>
                <a:gridCol w="2473368">
                  <a:extLst>
                    <a:ext uri="{9D8B030D-6E8A-4147-A177-3AD203B41FA5}">
                      <a16:colId xmlns:a16="http://schemas.microsoft.com/office/drawing/2014/main" val="20001"/>
                    </a:ext>
                  </a:extLst>
                </a:gridCol>
                <a:gridCol w="2739261">
                  <a:extLst>
                    <a:ext uri="{9D8B030D-6E8A-4147-A177-3AD203B41FA5}">
                      <a16:colId xmlns:a16="http://schemas.microsoft.com/office/drawing/2014/main" val="2356000477"/>
                    </a:ext>
                  </a:extLst>
                </a:gridCol>
              </a:tblGrid>
              <a:tr h="781618">
                <a:tc>
                  <a:txBody>
                    <a:bodyPr/>
                    <a:lstStyle/>
                    <a:p>
                      <a:pPr algn="ctr"/>
                      <a:r>
                        <a:rPr lang="en-US" sz="2000" b="0" dirty="0">
                          <a:latin typeface="Arial" panose="020B0604020202020204" pitchFamily="34" charset="0"/>
                          <a:cs typeface="Arial" panose="020B0604020202020204" pitchFamily="34" charset="0"/>
                        </a:rPr>
                        <a:t>Assignment</a:t>
                      </a:r>
                    </a:p>
                  </a:txBody>
                  <a:tcPr marL="91462" marR="91462" marT="45659" marB="45659" anchor="ctr">
                    <a:solidFill>
                      <a:srgbClr val="703E27"/>
                    </a:solidFill>
                  </a:tcPr>
                </a:tc>
                <a:tc>
                  <a:txBody>
                    <a:bodyPr/>
                    <a:lstStyle/>
                    <a:p>
                      <a:pPr algn="ctr"/>
                      <a:r>
                        <a:rPr lang="en-US" sz="2000" b="0" dirty="0">
                          <a:latin typeface="Arial" panose="020B0604020202020204" pitchFamily="34" charset="0"/>
                          <a:cs typeface="Arial" panose="020B0604020202020204" pitchFamily="34" charset="0"/>
                        </a:rPr>
                        <a:t>FTE</a:t>
                      </a:r>
                    </a:p>
                  </a:txBody>
                  <a:tcPr marL="91462" marR="91462" marT="45659" marB="45659" anchor="ctr">
                    <a:solidFill>
                      <a:srgbClr val="703E27"/>
                    </a:solidFill>
                  </a:tcPr>
                </a:tc>
                <a:tc>
                  <a:txBody>
                    <a:bodyPr/>
                    <a:lstStyle/>
                    <a:p>
                      <a:pPr algn="ctr"/>
                      <a:r>
                        <a:rPr lang="en-US" sz="2000" b="0" dirty="0">
                          <a:latin typeface="Arial" panose="020B0604020202020204" pitchFamily="34" charset="0"/>
                          <a:cs typeface="Arial" panose="020B0604020202020204" pitchFamily="34" charset="0"/>
                        </a:rPr>
                        <a:t>Annual earnings</a:t>
                      </a:r>
                    </a:p>
                  </a:txBody>
                  <a:tcPr marL="91462" marR="91462" marT="45659" marB="45659" anchor="ctr">
                    <a:solidFill>
                      <a:srgbClr val="703E27"/>
                    </a:solidFill>
                  </a:tcPr>
                </a:tc>
                <a:tc>
                  <a:txBody>
                    <a:bodyPr/>
                    <a:lstStyle/>
                    <a:p>
                      <a:pPr algn="ctr"/>
                      <a:r>
                        <a:rPr lang="en-US" sz="2000" b="0" dirty="0">
                          <a:latin typeface="Arial" panose="020B0604020202020204" pitchFamily="34" charset="0"/>
                          <a:cs typeface="Arial" panose="020B0604020202020204" pitchFamily="34" charset="0"/>
                        </a:rPr>
                        <a:t>Annual pay rate</a:t>
                      </a:r>
                    </a:p>
                  </a:txBody>
                  <a:tcPr marL="91462" marR="91462" marT="45659" marB="45659" anchor="ctr">
                    <a:solidFill>
                      <a:srgbClr val="703E27"/>
                    </a:solidFill>
                  </a:tcPr>
                </a:tc>
                <a:tc>
                  <a:txBody>
                    <a:bodyPr/>
                    <a:lstStyle/>
                    <a:p>
                      <a:pPr algn="ctr"/>
                      <a:r>
                        <a:rPr lang="en-US" sz="2000" b="0" dirty="0">
                          <a:latin typeface="Arial" panose="020B0604020202020204" pitchFamily="34" charset="0"/>
                          <a:cs typeface="Arial" panose="020B0604020202020204" pitchFamily="34" charset="0"/>
                        </a:rPr>
                        <a:t>Service credit</a:t>
                      </a:r>
                    </a:p>
                  </a:txBody>
                  <a:tcPr marL="91462" marR="91462" marT="45659" marB="45659" anchor="ctr">
                    <a:solidFill>
                      <a:srgbClr val="703E27"/>
                    </a:solidFill>
                  </a:tcPr>
                </a:tc>
                <a:extLst>
                  <a:ext uri="{0D108BD9-81ED-4DB2-BD59-A6C34878D82A}">
                    <a16:rowId xmlns:a16="http://schemas.microsoft.com/office/drawing/2014/main" val="10000"/>
                  </a:ext>
                </a:extLst>
              </a:tr>
              <a:tr h="636408">
                <a:tc>
                  <a:txBody>
                    <a:bodyPr/>
                    <a:lstStyle/>
                    <a:p>
                      <a:pPr algn="ctr"/>
                      <a:r>
                        <a:rPr lang="en-US" sz="2400" dirty="0">
                          <a:latin typeface="Arial" panose="020B0604020202020204" pitchFamily="34" charset="0"/>
                          <a:cs typeface="Arial" panose="020B0604020202020204" pitchFamily="34" charset="0"/>
                        </a:rPr>
                        <a:t>A</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875</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$28,875</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$48,125</a:t>
                      </a:r>
                    </a:p>
                  </a:txBody>
                  <a:tcPr marL="91462" marR="91462" marT="45659" marB="45659" anchor="ctr"/>
                </a:tc>
                <a:tc>
                  <a:txBody>
                    <a:bodyPr/>
                    <a:lstStyle/>
                    <a:p>
                      <a:pPr algn="ctr"/>
                      <a:r>
                        <a:rPr lang="en-US" sz="2400" dirty="0">
                          <a:latin typeface="Arial" panose="020B0604020202020204" pitchFamily="34" charset="0"/>
                          <a:cs typeface="Arial" panose="020B0604020202020204" pitchFamily="34" charset="0"/>
                        </a:rPr>
                        <a:t>0.600</a:t>
                      </a:r>
                    </a:p>
                  </a:txBody>
                  <a:tcPr marL="91462" marR="91462" marT="45659" marB="45659" anchor="ctr"/>
                </a:tc>
                <a:extLst>
                  <a:ext uri="{0D108BD9-81ED-4DB2-BD59-A6C34878D82A}">
                    <a16:rowId xmlns:a16="http://schemas.microsoft.com/office/drawing/2014/main" val="10001"/>
                  </a:ext>
                </a:extLst>
              </a:tr>
              <a:tr h="636408">
                <a:tc>
                  <a:txBody>
                    <a:bodyPr/>
                    <a:lstStyle/>
                    <a:p>
                      <a:pPr algn="ctr"/>
                      <a:r>
                        <a:rPr lang="en-US" sz="2400" strike="dblStrike" baseline="0" dirty="0">
                          <a:latin typeface="Arial" panose="020B0604020202020204" pitchFamily="34" charset="0"/>
                          <a:cs typeface="Arial" panose="020B0604020202020204" pitchFamily="34" charset="0"/>
                        </a:rPr>
                        <a:t>B</a:t>
                      </a:r>
                    </a:p>
                  </a:txBody>
                  <a:tcPr marL="91462" marR="91462" marT="45659" marB="45659" anchor="ctr"/>
                </a:tc>
                <a:tc>
                  <a:txBody>
                    <a:bodyPr/>
                    <a:lstStyle/>
                    <a:p>
                      <a:pPr algn="ctr"/>
                      <a:r>
                        <a:rPr lang="en-US" sz="2400" strike="dblStrike" baseline="0" dirty="0">
                          <a:latin typeface="Arial" panose="020B0604020202020204" pitchFamily="34" charset="0"/>
                          <a:cs typeface="Arial" panose="020B0604020202020204" pitchFamily="34" charset="0"/>
                        </a:rPr>
                        <a:t>600</a:t>
                      </a:r>
                    </a:p>
                  </a:txBody>
                  <a:tcPr marL="91462" marR="91462" marT="45659" marB="45659" anchor="ctr"/>
                </a:tc>
                <a:tc>
                  <a:txBody>
                    <a:bodyPr/>
                    <a:lstStyle/>
                    <a:p>
                      <a:pPr algn="ctr"/>
                      <a:r>
                        <a:rPr lang="en-US" sz="2400" u="none" strike="dblStrike" baseline="0" dirty="0">
                          <a:latin typeface="Arial" panose="020B0604020202020204" pitchFamily="34" charset="0"/>
                          <a:cs typeface="Arial" panose="020B0604020202020204" pitchFamily="34" charset="0"/>
                        </a:rPr>
                        <a:t>$8,400</a:t>
                      </a:r>
                    </a:p>
                  </a:txBody>
                  <a:tcPr marL="91462" marR="91462" marT="45659" marB="45659" anchor="ctr"/>
                </a:tc>
                <a:tc>
                  <a:txBody>
                    <a:bodyPr/>
                    <a:lstStyle/>
                    <a:p>
                      <a:pPr algn="ctr"/>
                      <a:r>
                        <a:rPr lang="en-US" sz="2400" strike="dblStrike" baseline="0" dirty="0">
                          <a:latin typeface="Arial" panose="020B0604020202020204" pitchFamily="34" charset="0"/>
                          <a:cs typeface="Arial" panose="020B0604020202020204" pitchFamily="34" charset="0"/>
                        </a:rPr>
                        <a:t> $42,000</a:t>
                      </a:r>
                    </a:p>
                  </a:txBody>
                  <a:tcPr marL="91462" marR="91462" marT="45659" marB="45659" anchor="ctr"/>
                </a:tc>
                <a:tc>
                  <a:txBody>
                    <a:bodyPr/>
                    <a:lstStyle/>
                    <a:p>
                      <a:pPr algn="ctr"/>
                      <a:r>
                        <a:rPr lang="en-US" sz="2400" u="none" strike="dblStrike" baseline="0" dirty="0">
                          <a:latin typeface="Arial" panose="020B0604020202020204" pitchFamily="34" charset="0"/>
                          <a:cs typeface="Arial" panose="020B0604020202020204" pitchFamily="34" charset="0"/>
                        </a:rPr>
                        <a:t>0.200</a:t>
                      </a:r>
                    </a:p>
                  </a:txBody>
                  <a:tcPr marL="91462" marR="91462" marT="45659" marB="45659" anchor="ctr"/>
                </a:tc>
                <a:extLst>
                  <a:ext uri="{0D108BD9-81ED-4DB2-BD59-A6C34878D82A}">
                    <a16:rowId xmlns:a16="http://schemas.microsoft.com/office/drawing/2014/main" val="10002"/>
                  </a:ext>
                </a:extLst>
              </a:tr>
              <a:tr h="693139">
                <a:tc>
                  <a:txBody>
                    <a:bodyPr/>
                    <a:lstStyle/>
                    <a:p>
                      <a:pPr algn="ctr"/>
                      <a:r>
                        <a:rPr lang="en-US" sz="2400" strike="dblStrike" baseline="0" dirty="0">
                          <a:latin typeface="Arial" panose="020B0604020202020204" pitchFamily="34" charset="0"/>
                          <a:cs typeface="Arial" panose="020B0604020202020204" pitchFamily="34" charset="0"/>
                        </a:rPr>
                        <a:t>C</a:t>
                      </a:r>
                    </a:p>
                  </a:txBody>
                  <a:tcPr marL="91462" marR="91462" marT="45659" marB="45659" anchor="ctr"/>
                </a:tc>
                <a:tc>
                  <a:txBody>
                    <a:bodyPr/>
                    <a:lstStyle/>
                    <a:p>
                      <a:pPr algn="ctr"/>
                      <a:r>
                        <a:rPr lang="en-US" sz="2400" strike="dblStrike" baseline="0" dirty="0">
                          <a:latin typeface="Arial" panose="020B0604020202020204" pitchFamily="34" charset="0"/>
                          <a:cs typeface="Arial" panose="020B0604020202020204" pitchFamily="34" charset="0"/>
                        </a:rPr>
                        <a:t>600</a:t>
                      </a:r>
                    </a:p>
                  </a:txBody>
                  <a:tcPr marL="91462" marR="91462" marT="45659" marB="45659" anchor="ctr"/>
                </a:tc>
                <a:tc>
                  <a:txBody>
                    <a:bodyPr/>
                    <a:lstStyle/>
                    <a:p>
                      <a:pPr algn="ctr"/>
                      <a:r>
                        <a:rPr lang="en-US" sz="2400" b="0" u="sng" strike="dblStrike" baseline="0" dirty="0">
                          <a:latin typeface="Arial" panose="020B0604020202020204" pitchFamily="34" charset="0"/>
                          <a:cs typeface="Arial" panose="020B0604020202020204" pitchFamily="34" charset="0"/>
                        </a:rPr>
                        <a:t>+$4,500</a:t>
                      </a:r>
                    </a:p>
                  </a:txBody>
                  <a:tcPr marL="91462" marR="91462" marT="45659" marB="45659" anchor="ctr"/>
                </a:tc>
                <a:tc>
                  <a:txBody>
                    <a:bodyPr/>
                    <a:lstStyle/>
                    <a:p>
                      <a:pPr algn="ctr"/>
                      <a:r>
                        <a:rPr lang="en-US" sz="2400" strike="dblStrike" baseline="0" dirty="0">
                          <a:latin typeface="Arial" panose="020B0604020202020204" pitchFamily="34" charset="0"/>
                          <a:cs typeface="Arial" panose="020B0604020202020204" pitchFamily="34" charset="0"/>
                        </a:rPr>
                        <a:t>$30,000</a:t>
                      </a:r>
                    </a:p>
                  </a:txBody>
                  <a:tcPr marL="91462" marR="91462" marT="45659" marB="45659" anchor="ctr"/>
                </a:tc>
                <a:tc>
                  <a:txBody>
                    <a:bodyPr/>
                    <a:lstStyle/>
                    <a:p>
                      <a:pPr algn="ctr"/>
                      <a:r>
                        <a:rPr lang="en-US" sz="2400" b="0" u="sng" strike="dblStrike" baseline="0" dirty="0">
                          <a:latin typeface="Arial" panose="020B0604020202020204" pitchFamily="34" charset="0"/>
                          <a:cs typeface="Arial" panose="020B0604020202020204" pitchFamily="34" charset="0"/>
                        </a:rPr>
                        <a:t>+0.150</a:t>
                      </a:r>
                    </a:p>
                  </a:txBody>
                  <a:tcPr marL="91462" marR="91462" marT="45659" marB="45659" anchor="ctr"/>
                </a:tc>
                <a:extLst>
                  <a:ext uri="{0D108BD9-81ED-4DB2-BD59-A6C34878D82A}">
                    <a16:rowId xmlns:a16="http://schemas.microsoft.com/office/drawing/2014/main" val="10003"/>
                  </a:ext>
                </a:extLst>
              </a:tr>
              <a:tr h="537022">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r>
                        <a:rPr lang="en-US" sz="2800" b="1" dirty="0">
                          <a:solidFill>
                            <a:srgbClr val="6B3317"/>
                          </a:solidFill>
                          <a:latin typeface="Arial" panose="020B0604020202020204" pitchFamily="34" charset="0"/>
                          <a:cs typeface="Arial" panose="020B0604020202020204" pitchFamily="34" charset="0"/>
                        </a:rPr>
                        <a:t>$28,875</a:t>
                      </a:r>
                    </a:p>
                  </a:txBody>
                  <a:tcPr marL="91462" marR="91462" marT="45659" marB="45659" anchor="ctr"/>
                </a:tc>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r>
                        <a:rPr lang="en-US" sz="2800" b="1" dirty="0">
                          <a:solidFill>
                            <a:srgbClr val="6B3317"/>
                          </a:solidFill>
                          <a:latin typeface="Arial" panose="020B0604020202020204" pitchFamily="34" charset="0"/>
                          <a:cs typeface="Arial" panose="020B0604020202020204" pitchFamily="34" charset="0"/>
                        </a:rPr>
                        <a:t>0.600</a:t>
                      </a:r>
                    </a:p>
                  </a:txBody>
                  <a:tcPr marL="91462" marR="91462" marT="45659" marB="45659" anchor="ctr"/>
                </a:tc>
                <a:extLst>
                  <a:ext uri="{0D108BD9-81ED-4DB2-BD59-A6C34878D82A}">
                    <a16:rowId xmlns:a16="http://schemas.microsoft.com/office/drawing/2014/main" val="3883178256"/>
                  </a:ext>
                </a:extLst>
              </a:tr>
            </a:tbl>
          </a:graphicData>
        </a:graphic>
      </p:graphicFrame>
      <p:sp>
        <p:nvSpPr>
          <p:cNvPr id="23" name="TextBox 22">
            <a:extLst>
              <a:ext uri="{FF2B5EF4-FFF2-40B4-BE49-F238E27FC236}">
                <a16:creationId xmlns:a16="http://schemas.microsoft.com/office/drawing/2014/main" id="{A6173AE2-400A-4788-AEFE-20F7F7FE47BF}"/>
              </a:ext>
            </a:extLst>
          </p:cNvPr>
          <p:cNvSpPr txBox="1"/>
          <p:nvPr/>
        </p:nvSpPr>
        <p:spPr>
          <a:xfrm>
            <a:off x="2948441" y="6380109"/>
            <a:ext cx="6157356" cy="341632"/>
          </a:xfrm>
          <a:prstGeom prst="rect">
            <a:avLst/>
          </a:prstGeom>
          <a:noFill/>
        </p:spPr>
        <p:txBody>
          <a:bodyPr wrap="square">
            <a:spAutoFit/>
          </a:bodyPr>
          <a:lstStyle/>
          <a:p>
            <a:pPr algn="ctr" eaLnBrk="1" hangingPunct="1">
              <a:lnSpc>
                <a:spcPct val="90000"/>
              </a:lnSpc>
              <a:defRPr/>
            </a:pPr>
            <a:r>
              <a:rPr lang="en-US" altLang="en-US" sz="1800" dirty="0">
                <a:solidFill>
                  <a:srgbClr val="8F5538"/>
                </a:solidFill>
                <a:latin typeface="Arial" panose="020B0604020202020204" pitchFamily="34" charset="0"/>
                <a:cs typeface="Arial" panose="020B0604020202020204" pitchFamily="34" charset="0"/>
              </a:rPr>
              <a:t>Assumes service was performed in each month.</a:t>
            </a:r>
          </a:p>
        </p:txBody>
      </p:sp>
      <p:sp>
        <p:nvSpPr>
          <p:cNvPr id="4" name="Text Placeholder 3">
            <a:extLst>
              <a:ext uri="{FF2B5EF4-FFF2-40B4-BE49-F238E27FC236}">
                <a16:creationId xmlns:a16="http://schemas.microsoft.com/office/drawing/2014/main" id="{101F1929-7B8C-4ECF-A140-41925FEAB4DD}"/>
              </a:ext>
            </a:extLst>
          </p:cNvPr>
          <p:cNvSpPr>
            <a:spLocks noGrp="1"/>
          </p:cNvSpPr>
          <p:nvPr>
            <p:ph type="body" sz="quarter" idx="13"/>
          </p:nvPr>
        </p:nvSpPr>
        <p:spPr/>
        <p:txBody>
          <a:bodyPr/>
          <a:lstStyle/>
          <a:p>
            <a:r>
              <a:rPr lang="en-US" dirty="0"/>
              <a:t>Calculating annual compensation earnable</a:t>
            </a:r>
          </a:p>
        </p:txBody>
      </p:sp>
      <p:sp>
        <p:nvSpPr>
          <p:cNvPr id="6" name="TextBox 5">
            <a:extLst>
              <a:ext uri="{FF2B5EF4-FFF2-40B4-BE49-F238E27FC236}">
                <a16:creationId xmlns:a16="http://schemas.microsoft.com/office/drawing/2014/main" id="{01D6C33F-962A-4B41-AD53-7439054FD90E}"/>
              </a:ext>
            </a:extLst>
          </p:cNvPr>
          <p:cNvSpPr txBox="1"/>
          <p:nvPr/>
        </p:nvSpPr>
        <p:spPr>
          <a:xfrm>
            <a:off x="10657178" y="486626"/>
            <a:ext cx="1534822" cy="1046440"/>
          </a:xfrm>
          <a:prstGeom prst="rect">
            <a:avLst/>
          </a:prstGeom>
          <a:noFill/>
        </p:spPr>
        <p:txBody>
          <a:bodyPr wrap="square" rtlCol="0">
            <a:spAutoFit/>
          </a:bodyPr>
          <a:lstStyle/>
          <a:p>
            <a:pPr algn="ctr"/>
            <a:r>
              <a:rPr lang="en-US" b="1" dirty="0">
                <a:solidFill>
                  <a:schemeClr val="bg1"/>
                </a:solidFill>
              </a:rPr>
              <a:t>SCENARIO</a:t>
            </a:r>
          </a:p>
          <a:p>
            <a:pPr algn="ctr"/>
            <a:r>
              <a:rPr lang="en-US" sz="4400" b="1" dirty="0">
                <a:solidFill>
                  <a:schemeClr val="bg1"/>
                </a:solidFill>
              </a:rPr>
              <a:t>3</a:t>
            </a:r>
            <a:endParaRPr lang="en-US" b="1" dirty="0">
              <a:solidFill>
                <a:schemeClr val="bg1"/>
              </a:solidFill>
            </a:endParaRPr>
          </a:p>
        </p:txBody>
      </p:sp>
      <p:sp>
        <p:nvSpPr>
          <p:cNvPr id="7" name="Rectangle 6">
            <a:extLst>
              <a:ext uri="{FF2B5EF4-FFF2-40B4-BE49-F238E27FC236}">
                <a16:creationId xmlns:a16="http://schemas.microsoft.com/office/drawing/2014/main" id="{5F3FC844-54BE-4E52-A979-F1390D9DAEAE}"/>
              </a:ext>
            </a:extLst>
          </p:cNvPr>
          <p:cNvSpPr/>
          <p:nvPr/>
        </p:nvSpPr>
        <p:spPr>
          <a:xfrm>
            <a:off x="4086086" y="4494126"/>
            <a:ext cx="1525657" cy="649622"/>
          </a:xfrm>
          <a:prstGeom prst="rect">
            <a:avLst/>
          </a:prstGeom>
          <a:noFill/>
          <a:ln w="57150">
            <a:solidFill>
              <a:schemeClr val="tx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ECBACD-4CBC-420C-BAB1-30B2F3DA781D}"/>
              </a:ext>
            </a:extLst>
          </p:cNvPr>
          <p:cNvSpPr/>
          <p:nvPr/>
        </p:nvSpPr>
        <p:spPr>
          <a:xfrm>
            <a:off x="8666267" y="4535654"/>
            <a:ext cx="1525657" cy="649622"/>
          </a:xfrm>
          <a:prstGeom prst="rect">
            <a:avLst/>
          </a:prstGeom>
          <a:noFill/>
          <a:ln w="57150">
            <a:solidFill>
              <a:schemeClr val="tx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1906ED-D662-46C1-8FC8-841003B6AC37}"/>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5</a:t>
            </a:r>
          </a:p>
        </p:txBody>
      </p:sp>
    </p:spTree>
    <p:custDataLst>
      <p:tags r:id="rId1"/>
    </p:custDataLst>
    <p:extLst>
      <p:ext uri="{BB962C8B-B14F-4D97-AF65-F5344CB8AC3E}">
        <p14:creationId xmlns:p14="http://schemas.microsoft.com/office/powerpoint/2010/main" val="277024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33">
            <a:extLst>
              <a:ext uri="{FF2B5EF4-FFF2-40B4-BE49-F238E27FC236}">
                <a16:creationId xmlns:a16="http://schemas.microsoft.com/office/drawing/2014/main" id="{21A90890-6716-4F2F-8192-F7E95217A914}"/>
              </a:ext>
            </a:extLst>
          </p:cNvPr>
          <p:cNvSpPr/>
          <p:nvPr/>
        </p:nvSpPr>
        <p:spPr>
          <a:xfrm>
            <a:off x="0" y="5638447"/>
            <a:ext cx="12192000" cy="615914"/>
          </a:xfrm>
          <a:prstGeom prst="rect">
            <a:avLst/>
          </a:prstGeom>
          <a:solidFill>
            <a:srgbClr val="7E3C1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Step 2: Divide the total annual earnings by the total service credit.</a:t>
            </a:r>
          </a:p>
        </p:txBody>
      </p:sp>
      <p:graphicFrame>
        <p:nvGraphicFramePr>
          <p:cNvPr id="21" name="Table 20">
            <a:extLst>
              <a:ext uri="{FF2B5EF4-FFF2-40B4-BE49-F238E27FC236}">
                <a16:creationId xmlns:a16="http://schemas.microsoft.com/office/drawing/2014/main" id="{E3881460-2977-4816-B086-210C384B7E6A}"/>
              </a:ext>
            </a:extLst>
          </p:cNvPr>
          <p:cNvGraphicFramePr>
            <a:graphicFrameLocks noGrp="1"/>
          </p:cNvGraphicFramePr>
          <p:nvPr/>
        </p:nvGraphicFramePr>
        <p:xfrm>
          <a:off x="1382485" y="7255897"/>
          <a:ext cx="9463542" cy="3284595"/>
        </p:xfrm>
        <a:graphic>
          <a:graphicData uri="http://schemas.openxmlformats.org/drawingml/2006/table">
            <a:tbl>
              <a:tblPr firstRow="1" bandRow="1">
                <a:tableStyleId>{073A0DAA-6AF3-43AB-8588-CEC1D06C72B9}</a:tableStyleId>
              </a:tblPr>
              <a:tblGrid>
                <a:gridCol w="1475259">
                  <a:extLst>
                    <a:ext uri="{9D8B030D-6E8A-4147-A177-3AD203B41FA5}">
                      <a16:colId xmlns:a16="http://schemas.microsoft.com/office/drawing/2014/main" val="1043341784"/>
                    </a:ext>
                  </a:extLst>
                </a:gridCol>
                <a:gridCol w="1181423">
                  <a:extLst>
                    <a:ext uri="{9D8B030D-6E8A-4147-A177-3AD203B41FA5}">
                      <a16:colId xmlns:a16="http://schemas.microsoft.com/office/drawing/2014/main" val="1824732270"/>
                    </a:ext>
                  </a:extLst>
                </a:gridCol>
                <a:gridCol w="1594231">
                  <a:extLst>
                    <a:ext uri="{9D8B030D-6E8A-4147-A177-3AD203B41FA5}">
                      <a16:colId xmlns:a16="http://schemas.microsoft.com/office/drawing/2014/main" val="20000"/>
                    </a:ext>
                  </a:extLst>
                </a:gridCol>
                <a:gridCol w="2473368">
                  <a:extLst>
                    <a:ext uri="{9D8B030D-6E8A-4147-A177-3AD203B41FA5}">
                      <a16:colId xmlns:a16="http://schemas.microsoft.com/office/drawing/2014/main" val="20001"/>
                    </a:ext>
                  </a:extLst>
                </a:gridCol>
                <a:gridCol w="2739261">
                  <a:extLst>
                    <a:ext uri="{9D8B030D-6E8A-4147-A177-3AD203B41FA5}">
                      <a16:colId xmlns:a16="http://schemas.microsoft.com/office/drawing/2014/main" val="2356000477"/>
                    </a:ext>
                  </a:extLst>
                </a:gridCol>
              </a:tblGrid>
              <a:tr h="781618">
                <a:tc>
                  <a:txBody>
                    <a:bodyPr/>
                    <a:lstStyle/>
                    <a:p>
                      <a:pPr algn="ctr"/>
                      <a:r>
                        <a:rPr lang="en-US" sz="2000" dirty="0">
                          <a:latin typeface="Arial" panose="020B0604020202020204" pitchFamily="34" charset="0"/>
                          <a:cs typeface="Arial" panose="020B0604020202020204" pitchFamily="34" charset="0"/>
                        </a:rPr>
                        <a:t>Employer</a:t>
                      </a:r>
                    </a:p>
                  </a:txBody>
                  <a:tcPr marL="91462" marR="91462" marT="45659" marB="45659" anchor="ctr">
                    <a:solidFill>
                      <a:srgbClr val="703E27"/>
                    </a:solidFill>
                  </a:tcPr>
                </a:tc>
                <a:tc>
                  <a:txBody>
                    <a:bodyPr/>
                    <a:lstStyle/>
                    <a:p>
                      <a:pPr algn="ctr"/>
                      <a:r>
                        <a:rPr lang="en-US" sz="2000" dirty="0">
                          <a:latin typeface="Arial" panose="020B0604020202020204" pitchFamily="34" charset="0"/>
                          <a:cs typeface="Arial" panose="020B0604020202020204" pitchFamily="34" charset="0"/>
                        </a:rPr>
                        <a:t>FTE</a:t>
                      </a:r>
                    </a:p>
                  </a:txBody>
                  <a:tcPr marL="91462" marR="91462" marT="45659" marB="45659" anchor="ctr">
                    <a:solidFill>
                      <a:srgbClr val="703E27"/>
                    </a:solidFill>
                  </a:tcPr>
                </a:tc>
                <a:tc>
                  <a:txBody>
                    <a:bodyPr/>
                    <a:lstStyle/>
                    <a:p>
                      <a:pPr algn="ctr"/>
                      <a:r>
                        <a:rPr lang="en-US" sz="2000" dirty="0">
                          <a:latin typeface="Arial" panose="020B0604020202020204" pitchFamily="34" charset="0"/>
                          <a:cs typeface="Arial" panose="020B0604020202020204" pitchFamily="34" charset="0"/>
                        </a:rPr>
                        <a:t>Annual Earnings</a:t>
                      </a:r>
                    </a:p>
                  </a:txBody>
                  <a:tcPr marL="91462" marR="91462" marT="45659" marB="45659" anchor="ctr">
                    <a:solidFill>
                      <a:srgbClr val="703E27"/>
                    </a:solidFill>
                  </a:tcPr>
                </a:tc>
                <a:tc>
                  <a:txBody>
                    <a:bodyPr/>
                    <a:lstStyle/>
                    <a:p>
                      <a:pPr algn="ctr"/>
                      <a:r>
                        <a:rPr lang="en-US" sz="2000" dirty="0">
                          <a:latin typeface="Arial" panose="020B0604020202020204" pitchFamily="34" charset="0"/>
                          <a:cs typeface="Arial" panose="020B0604020202020204" pitchFamily="34" charset="0"/>
                        </a:rPr>
                        <a:t>Annual Pay Rate</a:t>
                      </a:r>
                    </a:p>
                  </a:txBody>
                  <a:tcPr marL="91462" marR="91462" marT="45659" marB="45659" anchor="ctr">
                    <a:solidFill>
                      <a:srgbClr val="703E27"/>
                    </a:solidFill>
                  </a:tcPr>
                </a:tc>
                <a:tc>
                  <a:txBody>
                    <a:bodyPr/>
                    <a:lstStyle/>
                    <a:p>
                      <a:pPr algn="ctr"/>
                      <a:r>
                        <a:rPr lang="en-US" sz="2000" dirty="0">
                          <a:latin typeface="Arial" panose="020B0604020202020204" pitchFamily="34" charset="0"/>
                          <a:cs typeface="Arial" panose="020B0604020202020204" pitchFamily="34" charset="0"/>
                        </a:rPr>
                        <a:t>Service Credit</a:t>
                      </a:r>
                    </a:p>
                  </a:txBody>
                  <a:tcPr marL="91462" marR="91462" marT="45659" marB="45659" anchor="ctr">
                    <a:solidFill>
                      <a:srgbClr val="703E27"/>
                    </a:solidFill>
                  </a:tcPr>
                </a:tc>
                <a:extLst>
                  <a:ext uri="{0D108BD9-81ED-4DB2-BD59-A6C34878D82A}">
                    <a16:rowId xmlns:a16="http://schemas.microsoft.com/office/drawing/2014/main" val="10000"/>
                  </a:ext>
                </a:extLst>
              </a:tr>
              <a:tr h="636408">
                <a:tc>
                  <a:txBody>
                    <a:bodyPr/>
                    <a:lstStyle/>
                    <a:p>
                      <a:pPr algn="ctr"/>
                      <a:r>
                        <a:rPr lang="en-US" sz="2400" dirty="0">
                          <a:solidFill>
                            <a:schemeClr val="bg1"/>
                          </a:solidFill>
                          <a:latin typeface="Arial" panose="020B0604020202020204" pitchFamily="34" charset="0"/>
                          <a:cs typeface="Arial" panose="020B0604020202020204" pitchFamily="34" charset="0"/>
                        </a:rPr>
                        <a:t>A</a:t>
                      </a: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875</a:t>
                      </a:r>
                    </a:p>
                  </a:txBody>
                  <a:tcPr marL="91462" marR="91462" marT="45659" marB="45659" anchor="ctr"/>
                </a:tc>
                <a:tc>
                  <a:txBody>
                    <a:bodyPr/>
                    <a:lstStyle/>
                    <a:p>
                      <a:pPr algn="ctr"/>
                      <a:r>
                        <a:rPr lang="en-US" sz="2400" dirty="0">
                          <a:solidFill>
                            <a:schemeClr val="bg1">
                              <a:lumMod val="65000"/>
                            </a:schemeClr>
                          </a:solidFill>
                          <a:latin typeface="Arial" panose="020B0604020202020204" pitchFamily="34" charset="0"/>
                          <a:cs typeface="Arial" panose="020B0604020202020204" pitchFamily="34" charset="0"/>
                        </a:rPr>
                        <a:t>$9,625</a:t>
                      </a: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$48,125</a:t>
                      </a:r>
                    </a:p>
                  </a:txBody>
                  <a:tcPr marL="91462" marR="91462" marT="45659" marB="45659" anchor="ctr"/>
                </a:tc>
                <a:tc>
                  <a:txBody>
                    <a:bodyPr/>
                    <a:lstStyle/>
                    <a:p>
                      <a:pPr algn="ctr"/>
                      <a:r>
                        <a:rPr lang="en-US" sz="2400" dirty="0">
                          <a:solidFill>
                            <a:schemeClr val="bg1">
                              <a:lumMod val="65000"/>
                            </a:schemeClr>
                          </a:solidFill>
                          <a:latin typeface="Arial" panose="020B0604020202020204" pitchFamily="34" charset="0"/>
                          <a:cs typeface="Arial" panose="020B0604020202020204" pitchFamily="34" charset="0"/>
                        </a:rPr>
                        <a:t>0.200</a:t>
                      </a:r>
                    </a:p>
                  </a:txBody>
                  <a:tcPr marL="91462" marR="91462" marT="45659" marB="45659" anchor="ctr"/>
                </a:tc>
                <a:extLst>
                  <a:ext uri="{0D108BD9-81ED-4DB2-BD59-A6C34878D82A}">
                    <a16:rowId xmlns:a16="http://schemas.microsoft.com/office/drawing/2014/main" val="10001"/>
                  </a:ext>
                </a:extLst>
              </a:tr>
              <a:tr h="636408">
                <a:tc>
                  <a:txBody>
                    <a:bodyPr/>
                    <a:lstStyle/>
                    <a:p>
                      <a:pPr algn="ctr"/>
                      <a:r>
                        <a:rPr lang="en-US" sz="2400" dirty="0">
                          <a:solidFill>
                            <a:schemeClr val="bg1"/>
                          </a:solidFill>
                          <a:latin typeface="Arial" panose="020B0604020202020204" pitchFamily="34" charset="0"/>
                          <a:cs typeface="Arial" panose="020B0604020202020204" pitchFamily="34" charset="0"/>
                        </a:rPr>
                        <a:t>B</a:t>
                      </a: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875</a:t>
                      </a:r>
                    </a:p>
                  </a:txBody>
                  <a:tcPr marL="91462" marR="91462" marT="45659" marB="45659" anchor="ctr"/>
                </a:tc>
                <a:tc>
                  <a:txBody>
                    <a:bodyPr/>
                    <a:lstStyle/>
                    <a:p>
                      <a:pPr algn="ctr"/>
                      <a:r>
                        <a:rPr lang="en-US" sz="2400" u="none" dirty="0">
                          <a:solidFill>
                            <a:schemeClr val="bg1">
                              <a:lumMod val="65000"/>
                            </a:schemeClr>
                          </a:solidFill>
                          <a:latin typeface="Arial" panose="020B0604020202020204" pitchFamily="34" charset="0"/>
                          <a:cs typeface="Arial" panose="020B0604020202020204" pitchFamily="34" charset="0"/>
                        </a:rPr>
                        <a:t>$11,250</a:t>
                      </a: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 $45,000</a:t>
                      </a:r>
                    </a:p>
                  </a:txBody>
                  <a:tcPr marL="91462" marR="91462" marT="45659" marB="45659" anchor="ctr"/>
                </a:tc>
                <a:tc>
                  <a:txBody>
                    <a:bodyPr/>
                    <a:lstStyle/>
                    <a:p>
                      <a:pPr algn="ctr"/>
                      <a:r>
                        <a:rPr lang="en-US" sz="2400" u="none" dirty="0">
                          <a:solidFill>
                            <a:schemeClr val="bg1">
                              <a:lumMod val="65000"/>
                            </a:schemeClr>
                          </a:solidFill>
                          <a:latin typeface="Arial" panose="020B0604020202020204" pitchFamily="34" charset="0"/>
                          <a:cs typeface="Arial" panose="020B0604020202020204" pitchFamily="34" charset="0"/>
                        </a:rPr>
                        <a:t>0.250</a:t>
                      </a:r>
                    </a:p>
                  </a:txBody>
                  <a:tcPr marL="91462" marR="91462" marT="45659" marB="45659" anchor="ctr"/>
                </a:tc>
                <a:extLst>
                  <a:ext uri="{0D108BD9-81ED-4DB2-BD59-A6C34878D82A}">
                    <a16:rowId xmlns:a16="http://schemas.microsoft.com/office/drawing/2014/main" val="10002"/>
                  </a:ext>
                </a:extLst>
              </a:tr>
              <a:tr h="693139">
                <a:tc>
                  <a:txBody>
                    <a:bodyPr/>
                    <a:lstStyle/>
                    <a:p>
                      <a:pPr algn="ctr"/>
                      <a:r>
                        <a:rPr lang="en-US" sz="2400">
                          <a:solidFill>
                            <a:schemeClr val="bg1"/>
                          </a:solidFill>
                          <a:latin typeface="Arial" panose="020B0604020202020204" pitchFamily="34" charset="0"/>
                          <a:cs typeface="Arial" panose="020B0604020202020204" pitchFamily="34" charset="0"/>
                        </a:rPr>
                        <a:t>C</a:t>
                      </a:r>
                      <a:endParaRPr lang="en-US" sz="2400" dirty="0">
                        <a:solidFill>
                          <a:schemeClr val="bg1"/>
                        </a:solidFill>
                        <a:latin typeface="Arial" panose="020B0604020202020204" pitchFamily="34" charset="0"/>
                        <a:cs typeface="Arial" panose="020B0604020202020204" pitchFamily="34" charset="0"/>
                      </a:endParaRP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600</a:t>
                      </a:r>
                    </a:p>
                  </a:txBody>
                  <a:tcPr marL="91462" marR="91462" marT="45659" marB="45659" anchor="ctr"/>
                </a:tc>
                <a:tc>
                  <a:txBody>
                    <a:bodyPr/>
                    <a:lstStyle/>
                    <a:p>
                      <a:pPr algn="ctr"/>
                      <a:r>
                        <a:rPr lang="en-US" sz="2400" b="0" u="sng" dirty="0">
                          <a:solidFill>
                            <a:schemeClr val="bg1">
                              <a:lumMod val="65000"/>
                            </a:schemeClr>
                          </a:solidFill>
                          <a:latin typeface="Arial" panose="020B0604020202020204" pitchFamily="34" charset="0"/>
                          <a:cs typeface="Arial" panose="020B0604020202020204" pitchFamily="34" charset="0"/>
                        </a:rPr>
                        <a:t>+$18,000</a:t>
                      </a:r>
                    </a:p>
                  </a:txBody>
                  <a:tcPr marL="91462" marR="91462" marT="45659" marB="45659" anchor="ctr"/>
                </a:tc>
                <a:tc>
                  <a:txBody>
                    <a:bodyPr/>
                    <a:lstStyle/>
                    <a:p>
                      <a:pPr algn="ctr"/>
                      <a:r>
                        <a:rPr lang="en-US" sz="2400" dirty="0">
                          <a:solidFill>
                            <a:schemeClr val="bg1"/>
                          </a:solidFill>
                          <a:latin typeface="Arial" panose="020B0604020202020204" pitchFamily="34" charset="0"/>
                          <a:cs typeface="Arial" panose="020B0604020202020204" pitchFamily="34" charset="0"/>
                        </a:rPr>
                        <a:t>$33,000</a:t>
                      </a:r>
                    </a:p>
                  </a:txBody>
                  <a:tcPr marL="91462" marR="91462" marT="45659" marB="45659" anchor="ctr"/>
                </a:tc>
                <a:tc>
                  <a:txBody>
                    <a:bodyPr/>
                    <a:lstStyle/>
                    <a:p>
                      <a:pPr algn="ctr"/>
                      <a:r>
                        <a:rPr lang="en-US" sz="2400" b="0" u="sng" dirty="0">
                          <a:solidFill>
                            <a:schemeClr val="bg1">
                              <a:lumMod val="65000"/>
                            </a:schemeClr>
                          </a:solidFill>
                          <a:latin typeface="Arial" panose="020B0604020202020204" pitchFamily="34" charset="0"/>
                          <a:cs typeface="Arial" panose="020B0604020202020204" pitchFamily="34" charset="0"/>
                        </a:rPr>
                        <a:t>+0.500</a:t>
                      </a:r>
                    </a:p>
                  </a:txBody>
                  <a:tcPr marL="91462" marR="91462" marT="45659" marB="45659" anchor="ctr"/>
                </a:tc>
                <a:extLst>
                  <a:ext uri="{0D108BD9-81ED-4DB2-BD59-A6C34878D82A}">
                    <a16:rowId xmlns:a16="http://schemas.microsoft.com/office/drawing/2014/main" val="10003"/>
                  </a:ext>
                </a:extLst>
              </a:tr>
              <a:tr h="537022">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r>
                        <a:rPr lang="en-US" sz="2800" b="1" dirty="0">
                          <a:latin typeface="Arial" panose="020B0604020202020204" pitchFamily="34" charset="0"/>
                          <a:cs typeface="Arial" panose="020B0604020202020204" pitchFamily="34" charset="0"/>
                        </a:rPr>
                        <a:t>$38,875</a:t>
                      </a:r>
                    </a:p>
                  </a:txBody>
                  <a:tcPr marL="91462" marR="91462" marT="45659" marB="45659" anchor="ctr"/>
                </a:tc>
                <a:tc>
                  <a:txBody>
                    <a:bodyPr/>
                    <a:lstStyle/>
                    <a:p>
                      <a:pPr algn="ctr"/>
                      <a:endParaRPr lang="en-US" sz="2000" dirty="0">
                        <a:latin typeface="Arial" panose="020B0604020202020204" pitchFamily="34" charset="0"/>
                        <a:cs typeface="Arial" panose="020B0604020202020204" pitchFamily="34" charset="0"/>
                      </a:endParaRPr>
                    </a:p>
                  </a:txBody>
                  <a:tcPr marL="91462" marR="91462" marT="45659" marB="45659" anchor="ctr"/>
                </a:tc>
                <a:tc>
                  <a:txBody>
                    <a:bodyPr/>
                    <a:lstStyle/>
                    <a:p>
                      <a:pPr algn="ctr"/>
                      <a:r>
                        <a:rPr lang="en-US" sz="2800" b="1" dirty="0">
                          <a:latin typeface="Arial" panose="020B0604020202020204" pitchFamily="34" charset="0"/>
                          <a:cs typeface="Arial" panose="020B0604020202020204" pitchFamily="34" charset="0"/>
                        </a:rPr>
                        <a:t>0.950</a:t>
                      </a:r>
                    </a:p>
                  </a:txBody>
                  <a:tcPr marL="91462" marR="91462" marT="45659" marB="45659" anchor="ctr"/>
                </a:tc>
                <a:extLst>
                  <a:ext uri="{0D108BD9-81ED-4DB2-BD59-A6C34878D82A}">
                    <a16:rowId xmlns:a16="http://schemas.microsoft.com/office/drawing/2014/main" val="3883178256"/>
                  </a:ext>
                </a:extLst>
              </a:tr>
            </a:tbl>
          </a:graphicData>
        </a:graphic>
      </p:graphicFrame>
      <p:sp>
        <p:nvSpPr>
          <p:cNvPr id="4" name="Text Placeholder 3">
            <a:extLst>
              <a:ext uri="{FF2B5EF4-FFF2-40B4-BE49-F238E27FC236}">
                <a16:creationId xmlns:a16="http://schemas.microsoft.com/office/drawing/2014/main" id="{101F1929-7B8C-4ECF-A140-41925FEAB4DD}"/>
              </a:ext>
            </a:extLst>
          </p:cNvPr>
          <p:cNvSpPr>
            <a:spLocks noGrp="1"/>
          </p:cNvSpPr>
          <p:nvPr>
            <p:ph type="body" sz="quarter" idx="13"/>
          </p:nvPr>
        </p:nvSpPr>
        <p:spPr/>
        <p:txBody>
          <a:bodyPr/>
          <a:lstStyle/>
          <a:p>
            <a:r>
              <a:rPr lang="en-US" dirty="0"/>
              <a:t>Calculating annual compensation earnable</a:t>
            </a:r>
          </a:p>
        </p:txBody>
      </p:sp>
      <p:sp>
        <p:nvSpPr>
          <p:cNvPr id="9" name="Freeform 18">
            <a:extLst>
              <a:ext uri="{FF2B5EF4-FFF2-40B4-BE49-F238E27FC236}">
                <a16:creationId xmlns:a16="http://schemas.microsoft.com/office/drawing/2014/main" id="{34FBB064-0396-41AA-91E1-C9609F84D950}"/>
              </a:ext>
            </a:extLst>
          </p:cNvPr>
          <p:cNvSpPr/>
          <p:nvPr/>
        </p:nvSpPr>
        <p:spPr>
          <a:xfrm>
            <a:off x="4159710" y="2372994"/>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total service credit for the year</a:t>
            </a:r>
          </a:p>
        </p:txBody>
      </p:sp>
      <p:sp>
        <p:nvSpPr>
          <p:cNvPr id="10" name="Freeform 18">
            <a:extLst>
              <a:ext uri="{FF2B5EF4-FFF2-40B4-BE49-F238E27FC236}">
                <a16:creationId xmlns:a16="http://schemas.microsoft.com/office/drawing/2014/main" id="{DB3E3E52-5E8C-40BA-A2CE-89F76EBE6640}"/>
              </a:ext>
            </a:extLst>
          </p:cNvPr>
          <p:cNvSpPr/>
          <p:nvPr/>
        </p:nvSpPr>
        <p:spPr>
          <a:xfrm>
            <a:off x="244629" y="2372994"/>
            <a:ext cx="307493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total earnings for the year</a:t>
            </a:r>
          </a:p>
        </p:txBody>
      </p:sp>
      <p:sp>
        <p:nvSpPr>
          <p:cNvPr id="12" name="Freeform 18">
            <a:extLst>
              <a:ext uri="{FF2B5EF4-FFF2-40B4-BE49-F238E27FC236}">
                <a16:creationId xmlns:a16="http://schemas.microsoft.com/office/drawing/2014/main" id="{9F3DC9F3-C890-49C5-9655-F8B8B7DE2B70}"/>
              </a:ext>
            </a:extLst>
          </p:cNvPr>
          <p:cNvSpPr/>
          <p:nvPr/>
        </p:nvSpPr>
        <p:spPr>
          <a:xfrm>
            <a:off x="8475671" y="2372994"/>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annual compensation earnable</a:t>
            </a:r>
          </a:p>
        </p:txBody>
      </p:sp>
      <p:sp>
        <p:nvSpPr>
          <p:cNvPr id="17" name="Freeform 18">
            <a:extLst>
              <a:ext uri="{FF2B5EF4-FFF2-40B4-BE49-F238E27FC236}">
                <a16:creationId xmlns:a16="http://schemas.microsoft.com/office/drawing/2014/main" id="{23A084C0-3324-4593-A455-7D5770064BC5}"/>
              </a:ext>
            </a:extLst>
          </p:cNvPr>
          <p:cNvSpPr/>
          <p:nvPr/>
        </p:nvSpPr>
        <p:spPr>
          <a:xfrm>
            <a:off x="4860133" y="3817091"/>
            <a:ext cx="1644037"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0.600</a:t>
            </a:r>
          </a:p>
        </p:txBody>
      </p:sp>
      <p:sp>
        <p:nvSpPr>
          <p:cNvPr id="18" name="Freeform 18">
            <a:extLst>
              <a:ext uri="{FF2B5EF4-FFF2-40B4-BE49-F238E27FC236}">
                <a16:creationId xmlns:a16="http://schemas.microsoft.com/office/drawing/2014/main" id="{2850BCC3-5D48-44ED-A84C-18A04786E9AB}"/>
              </a:ext>
            </a:extLst>
          </p:cNvPr>
          <p:cNvSpPr/>
          <p:nvPr/>
        </p:nvSpPr>
        <p:spPr>
          <a:xfrm>
            <a:off x="678819" y="3817091"/>
            <a:ext cx="220655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E3C1B"/>
                </a:solidFill>
                <a:cs typeface="Arial" panose="020B0604020202020204" pitchFamily="34" charset="0"/>
              </a:rPr>
              <a:t>$28,875</a:t>
            </a:r>
          </a:p>
        </p:txBody>
      </p:sp>
      <p:sp>
        <p:nvSpPr>
          <p:cNvPr id="20" name="Freeform 18">
            <a:extLst>
              <a:ext uri="{FF2B5EF4-FFF2-40B4-BE49-F238E27FC236}">
                <a16:creationId xmlns:a16="http://schemas.microsoft.com/office/drawing/2014/main" id="{1F4BC60D-E4B4-475F-8D0A-4FF29B60FAEE}"/>
              </a:ext>
            </a:extLst>
          </p:cNvPr>
          <p:cNvSpPr/>
          <p:nvPr/>
        </p:nvSpPr>
        <p:spPr>
          <a:xfrm>
            <a:off x="8478930" y="3817091"/>
            <a:ext cx="347170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rgbClr val="7E3C1B"/>
                </a:solidFill>
                <a:cs typeface="Arial" panose="020B0604020202020204" pitchFamily="34" charset="0"/>
              </a:rPr>
              <a:t>$48,125</a:t>
            </a:r>
          </a:p>
        </p:txBody>
      </p:sp>
      <p:sp>
        <p:nvSpPr>
          <p:cNvPr id="22" name="Division 34">
            <a:extLst>
              <a:ext uri="{FF2B5EF4-FFF2-40B4-BE49-F238E27FC236}">
                <a16:creationId xmlns:a16="http://schemas.microsoft.com/office/drawing/2014/main" id="{3993CD35-173A-45C9-BB7A-C77CB653298E}"/>
              </a:ext>
            </a:extLst>
          </p:cNvPr>
          <p:cNvSpPr/>
          <p:nvPr/>
        </p:nvSpPr>
        <p:spPr>
          <a:xfrm>
            <a:off x="3529853" y="4089347"/>
            <a:ext cx="685800" cy="685800"/>
          </a:xfrm>
          <a:prstGeom prst="mathDivide">
            <a:avLst>
              <a:gd name="adj1" fmla="val 23520"/>
              <a:gd name="adj2" fmla="val 2930"/>
              <a:gd name="adj3" fmla="val 11760"/>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4" name="Division 34">
            <a:extLst>
              <a:ext uri="{FF2B5EF4-FFF2-40B4-BE49-F238E27FC236}">
                <a16:creationId xmlns:a16="http://schemas.microsoft.com/office/drawing/2014/main" id="{606D9B10-16A3-4C4C-8B64-D4D4EE8EC0A1}"/>
              </a:ext>
            </a:extLst>
          </p:cNvPr>
          <p:cNvSpPr/>
          <p:nvPr/>
        </p:nvSpPr>
        <p:spPr>
          <a:xfrm>
            <a:off x="7148650" y="4089347"/>
            <a:ext cx="685800" cy="685800"/>
          </a:xfrm>
          <a:prstGeom prst="mathEqual">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TextBox 14">
            <a:extLst>
              <a:ext uri="{FF2B5EF4-FFF2-40B4-BE49-F238E27FC236}">
                <a16:creationId xmlns:a16="http://schemas.microsoft.com/office/drawing/2014/main" id="{36C5CB67-5011-444A-86E8-A816C8BD7A46}"/>
              </a:ext>
            </a:extLst>
          </p:cNvPr>
          <p:cNvSpPr txBox="1"/>
          <p:nvPr/>
        </p:nvSpPr>
        <p:spPr>
          <a:xfrm>
            <a:off x="10693691" y="449332"/>
            <a:ext cx="1534822" cy="1046440"/>
          </a:xfrm>
          <a:prstGeom prst="rect">
            <a:avLst/>
          </a:prstGeom>
          <a:noFill/>
        </p:spPr>
        <p:txBody>
          <a:bodyPr wrap="square" rtlCol="0">
            <a:spAutoFit/>
          </a:bodyPr>
          <a:lstStyle/>
          <a:p>
            <a:pPr algn="ctr"/>
            <a:r>
              <a:rPr lang="en-US" b="1" dirty="0">
                <a:solidFill>
                  <a:schemeClr val="bg1"/>
                </a:solidFill>
              </a:rPr>
              <a:t>SCENARIO</a:t>
            </a:r>
          </a:p>
          <a:p>
            <a:pPr algn="ctr"/>
            <a:r>
              <a:rPr lang="en-US" sz="4400" b="1" dirty="0">
                <a:solidFill>
                  <a:schemeClr val="bg1"/>
                </a:solidFill>
              </a:rPr>
              <a:t>3</a:t>
            </a:r>
            <a:endParaRPr lang="en-US" b="1" dirty="0">
              <a:solidFill>
                <a:schemeClr val="bg1"/>
              </a:solidFill>
            </a:endParaRPr>
          </a:p>
        </p:txBody>
      </p:sp>
      <p:sp>
        <p:nvSpPr>
          <p:cNvPr id="16" name="TextBox 15">
            <a:extLst>
              <a:ext uri="{FF2B5EF4-FFF2-40B4-BE49-F238E27FC236}">
                <a16:creationId xmlns:a16="http://schemas.microsoft.com/office/drawing/2014/main" id="{C5C7FEDA-2D65-495C-84D7-9B39A4B47C06}"/>
              </a:ext>
            </a:extLst>
          </p:cNvPr>
          <p:cNvSpPr txBox="1"/>
          <p:nvPr/>
        </p:nvSpPr>
        <p:spPr>
          <a:xfrm>
            <a:off x="2948441" y="6380109"/>
            <a:ext cx="6157356" cy="341632"/>
          </a:xfrm>
          <a:prstGeom prst="rect">
            <a:avLst/>
          </a:prstGeom>
          <a:noFill/>
        </p:spPr>
        <p:txBody>
          <a:bodyPr wrap="square">
            <a:spAutoFit/>
          </a:bodyPr>
          <a:lstStyle/>
          <a:p>
            <a:pPr algn="ctr" eaLnBrk="1" hangingPunct="1">
              <a:lnSpc>
                <a:spcPct val="90000"/>
              </a:lnSpc>
              <a:defRPr/>
            </a:pPr>
            <a:r>
              <a:rPr lang="en-US" altLang="en-US" sz="1800" dirty="0">
                <a:solidFill>
                  <a:srgbClr val="8F5538"/>
                </a:solidFill>
                <a:latin typeface="Arial" panose="020B0604020202020204" pitchFamily="34" charset="0"/>
                <a:cs typeface="Arial" panose="020B0604020202020204" pitchFamily="34" charset="0"/>
              </a:rPr>
              <a:t>Assumes service was performed in each month.</a:t>
            </a:r>
          </a:p>
        </p:txBody>
      </p:sp>
      <p:sp>
        <p:nvSpPr>
          <p:cNvPr id="23" name="Rectangle 22">
            <a:extLst>
              <a:ext uri="{FF2B5EF4-FFF2-40B4-BE49-F238E27FC236}">
                <a16:creationId xmlns:a16="http://schemas.microsoft.com/office/drawing/2014/main" id="{A51D6EF1-8074-4E74-8D4C-D99C34536D21}"/>
              </a:ext>
            </a:extLst>
          </p:cNvPr>
          <p:cNvSpPr/>
          <p:nvPr/>
        </p:nvSpPr>
        <p:spPr>
          <a:xfrm>
            <a:off x="4860133" y="3933907"/>
            <a:ext cx="1644037" cy="841240"/>
          </a:xfrm>
          <a:prstGeom prst="rect">
            <a:avLst/>
          </a:prstGeom>
          <a:noFill/>
          <a:ln w="57150">
            <a:solidFill>
              <a:schemeClr val="tx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8D1B08A-C4EE-4D96-934A-D97DE1E4C170}"/>
              </a:ext>
            </a:extLst>
          </p:cNvPr>
          <p:cNvSpPr/>
          <p:nvPr/>
        </p:nvSpPr>
        <p:spPr>
          <a:xfrm>
            <a:off x="960077" y="3933907"/>
            <a:ext cx="1644037" cy="841240"/>
          </a:xfrm>
          <a:prstGeom prst="rect">
            <a:avLst/>
          </a:prstGeom>
          <a:noFill/>
          <a:ln w="57150">
            <a:solidFill>
              <a:schemeClr val="tx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D6545D-A785-4F83-9168-287B4C54995E}"/>
              </a:ext>
            </a:extLst>
          </p:cNvPr>
          <p:cNvSpPr/>
          <p:nvPr/>
        </p:nvSpPr>
        <p:spPr>
          <a:xfrm>
            <a:off x="9123410" y="3924704"/>
            <a:ext cx="2214761" cy="108380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7B643EB-2C5F-4E9F-87F2-1FFA504CD3C1}"/>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5</a:t>
            </a:r>
          </a:p>
        </p:txBody>
      </p:sp>
    </p:spTree>
    <p:custDataLst>
      <p:tags r:id="rId1"/>
    </p:custDataLst>
    <p:extLst>
      <p:ext uri="{BB962C8B-B14F-4D97-AF65-F5344CB8AC3E}">
        <p14:creationId xmlns:p14="http://schemas.microsoft.com/office/powerpoint/2010/main" val="176827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A6A22E-1B80-42B0-99E3-1D66C1B144B3}"/>
              </a:ext>
            </a:extLst>
          </p:cNvPr>
          <p:cNvSpPr>
            <a:spLocks noGrp="1"/>
          </p:cNvSpPr>
          <p:nvPr>
            <p:ph type="body" sz="quarter" idx="13"/>
          </p:nvPr>
        </p:nvSpPr>
        <p:spPr/>
        <p:txBody>
          <a:bodyPr/>
          <a:lstStyle/>
          <a:p>
            <a:r>
              <a:rPr lang="en-US" dirty="0"/>
              <a:t>Meet Daisy</a:t>
            </a:r>
          </a:p>
        </p:txBody>
      </p:sp>
      <p:sp>
        <p:nvSpPr>
          <p:cNvPr id="13" name="Straight Connector 12">
            <a:extLst>
              <a:ext uri="{FF2B5EF4-FFF2-40B4-BE49-F238E27FC236}">
                <a16:creationId xmlns:a16="http://schemas.microsoft.com/office/drawing/2014/main" id="{68033AAA-141E-463B-8D9B-A93BF464A161}"/>
              </a:ext>
            </a:extLst>
          </p:cNvPr>
          <p:cNvSpPr/>
          <p:nvPr/>
        </p:nvSpPr>
        <p:spPr>
          <a:xfrm>
            <a:off x="2648489" y="5613107"/>
            <a:ext cx="3511403" cy="0"/>
          </a:xfrm>
          <a:prstGeom prst="line">
            <a:avLst/>
          </a:prstGeom>
          <a:ln>
            <a:solidFill>
              <a:schemeClr val="tx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Straight Connector 13">
            <a:extLst>
              <a:ext uri="{FF2B5EF4-FFF2-40B4-BE49-F238E27FC236}">
                <a16:creationId xmlns:a16="http://schemas.microsoft.com/office/drawing/2014/main" id="{3D5C1352-DF96-401C-90F5-257BE0926CFA}"/>
              </a:ext>
            </a:extLst>
          </p:cNvPr>
          <p:cNvSpPr/>
          <p:nvPr/>
        </p:nvSpPr>
        <p:spPr>
          <a:xfrm>
            <a:off x="2648490" y="4234542"/>
            <a:ext cx="2944222" cy="0"/>
          </a:xfrm>
          <a:prstGeom prst="line">
            <a:avLst/>
          </a:prstGeom>
          <a:ln>
            <a:solidFill>
              <a:schemeClr val="tx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Straight Connector 14">
            <a:extLst>
              <a:ext uri="{FF2B5EF4-FFF2-40B4-BE49-F238E27FC236}">
                <a16:creationId xmlns:a16="http://schemas.microsoft.com/office/drawing/2014/main" id="{CCBA198F-BD49-4D5E-A715-76E2AF99756C}"/>
              </a:ext>
            </a:extLst>
          </p:cNvPr>
          <p:cNvSpPr/>
          <p:nvPr/>
        </p:nvSpPr>
        <p:spPr>
          <a:xfrm>
            <a:off x="2648489" y="2855977"/>
            <a:ext cx="3511403" cy="0"/>
          </a:xfrm>
          <a:prstGeom prst="line">
            <a:avLst/>
          </a:prstGeom>
          <a:ln>
            <a:solidFill>
              <a:schemeClr val="tx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8" name="Oval 17" descr="Circle with left arrow outline">
            <a:extLst>
              <a:ext uri="{FF2B5EF4-FFF2-40B4-BE49-F238E27FC236}">
                <a16:creationId xmlns:a16="http://schemas.microsoft.com/office/drawing/2014/main" id="{C0779F28-C0E1-4F6D-81BD-4ADB91766DD6}"/>
              </a:ext>
            </a:extLst>
          </p:cNvPr>
          <p:cNvSpPr/>
          <p:nvPr/>
        </p:nvSpPr>
        <p:spPr>
          <a:xfrm>
            <a:off x="6159892" y="2412866"/>
            <a:ext cx="886220" cy="88622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03D9508D-7309-4BC1-B3CE-5BA006538536}"/>
              </a:ext>
            </a:extLst>
          </p:cNvPr>
          <p:cNvSpPr/>
          <p:nvPr/>
        </p:nvSpPr>
        <p:spPr>
          <a:xfrm>
            <a:off x="7193816" y="2265163"/>
            <a:ext cx="4319074"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Working for 3 employers</a:t>
            </a:r>
          </a:p>
        </p:txBody>
      </p:sp>
      <p:sp>
        <p:nvSpPr>
          <p:cNvPr id="20" name="Oval 19" descr="Circle with left arrow outline">
            <a:extLst>
              <a:ext uri="{FF2B5EF4-FFF2-40B4-BE49-F238E27FC236}">
                <a16:creationId xmlns:a16="http://schemas.microsoft.com/office/drawing/2014/main" id="{A043B7AE-EF06-464F-960C-CE35D02411AF}"/>
              </a:ext>
            </a:extLst>
          </p:cNvPr>
          <p:cNvSpPr/>
          <p:nvPr/>
        </p:nvSpPr>
        <p:spPr>
          <a:xfrm>
            <a:off x="5592711" y="3791432"/>
            <a:ext cx="886220" cy="88622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43BBF984-8A34-4121-9161-F73FC3775223}"/>
              </a:ext>
            </a:extLst>
          </p:cNvPr>
          <p:cNvSpPr/>
          <p:nvPr/>
        </p:nvSpPr>
        <p:spPr>
          <a:xfrm>
            <a:off x="6626634" y="3643728"/>
            <a:ext cx="3667055" cy="1181627"/>
          </a:xfrm>
          <a:custGeom>
            <a:avLst/>
            <a:gdLst>
              <a:gd name="connsiteX0" fmla="*/ 0 w 1332900"/>
              <a:gd name="connsiteY0" fmla="*/ 0 h 1181627"/>
              <a:gd name="connsiteX1" fmla="*/ 1332900 w 1332900"/>
              <a:gd name="connsiteY1" fmla="*/ 0 h 1181627"/>
              <a:gd name="connsiteX2" fmla="*/ 1332900 w 1332900"/>
              <a:gd name="connsiteY2" fmla="*/ 1181627 h 1181627"/>
              <a:gd name="connsiteX3" fmla="*/ 0 w 1332900"/>
              <a:gd name="connsiteY3" fmla="*/ 1181627 h 1181627"/>
              <a:gd name="connsiteX4" fmla="*/ 0 w 1332900"/>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900" h="1181627">
                <a:moveTo>
                  <a:pt x="0" y="0"/>
                </a:moveTo>
                <a:lnTo>
                  <a:pt x="1332900" y="0"/>
                </a:lnTo>
                <a:lnTo>
                  <a:pt x="1332900"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Currently age 55</a:t>
            </a:r>
          </a:p>
        </p:txBody>
      </p:sp>
      <p:sp>
        <p:nvSpPr>
          <p:cNvPr id="22" name="Oval 21" descr="Circle with left arrow outline">
            <a:extLst>
              <a:ext uri="{FF2B5EF4-FFF2-40B4-BE49-F238E27FC236}">
                <a16:creationId xmlns:a16="http://schemas.microsoft.com/office/drawing/2014/main" id="{28F85FE5-0CAB-49A1-8B90-895A39B893BE}"/>
              </a:ext>
            </a:extLst>
          </p:cNvPr>
          <p:cNvSpPr/>
          <p:nvPr/>
        </p:nvSpPr>
        <p:spPr>
          <a:xfrm>
            <a:off x="6159892" y="5169997"/>
            <a:ext cx="886220" cy="886220"/>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D829AF6B-B30B-49F9-9BC0-C404E836EB10}"/>
              </a:ext>
            </a:extLst>
          </p:cNvPr>
          <p:cNvSpPr/>
          <p:nvPr/>
        </p:nvSpPr>
        <p:spPr>
          <a:xfrm>
            <a:off x="7193816" y="5022294"/>
            <a:ext cx="3811074" cy="1181627"/>
          </a:xfrm>
          <a:custGeom>
            <a:avLst/>
            <a:gdLst>
              <a:gd name="connsiteX0" fmla="*/ 0 w 1132836"/>
              <a:gd name="connsiteY0" fmla="*/ 0 h 1181627"/>
              <a:gd name="connsiteX1" fmla="*/ 1132836 w 1132836"/>
              <a:gd name="connsiteY1" fmla="*/ 0 h 1181627"/>
              <a:gd name="connsiteX2" fmla="*/ 1132836 w 1132836"/>
              <a:gd name="connsiteY2" fmla="*/ 1181627 h 1181627"/>
              <a:gd name="connsiteX3" fmla="*/ 0 w 1132836"/>
              <a:gd name="connsiteY3" fmla="*/ 1181627 h 1181627"/>
              <a:gd name="connsiteX4" fmla="*/ 0 w 1132836"/>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836" h="1181627">
                <a:moveTo>
                  <a:pt x="0" y="0"/>
                </a:moveTo>
                <a:lnTo>
                  <a:pt x="1132836" y="0"/>
                </a:lnTo>
                <a:lnTo>
                  <a:pt x="1132836"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bg1"/>
                </a:solidFill>
              </a:rPr>
              <a:t>Wants to retire at age 63</a:t>
            </a:r>
          </a:p>
        </p:txBody>
      </p:sp>
      <p:sp>
        <p:nvSpPr>
          <p:cNvPr id="7" name="Oval 6">
            <a:extLst>
              <a:ext uri="{FF2B5EF4-FFF2-40B4-BE49-F238E27FC236}">
                <a16:creationId xmlns:a16="http://schemas.microsoft.com/office/drawing/2014/main" id="{12D6907B-A38B-3B40-87C8-7B74B7DD1708}"/>
              </a:ext>
              <a:ext uri="{C183D7F6-B498-43B3-948B-1728B52AA6E4}">
                <adec:decorative xmlns:adec="http://schemas.microsoft.com/office/drawing/2017/decorative" val="1"/>
              </a:ext>
            </a:extLst>
          </p:cNvPr>
          <p:cNvSpPr/>
          <p:nvPr/>
        </p:nvSpPr>
        <p:spPr>
          <a:xfrm>
            <a:off x="785691" y="2219430"/>
            <a:ext cx="3926592" cy="3938758"/>
          </a:xfrm>
          <a:prstGeom prst="ellipse">
            <a:avLst/>
          </a:prstGeom>
          <a:blipFill dpi="0" rotWithShape="1">
            <a:blip r:embed="rId6"/>
            <a:srcRect/>
            <a:stretch>
              <a:fillRect l="-35377" r="-14623"/>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a:p>
        </p:txBody>
      </p:sp>
    </p:spTree>
    <p:custDataLst>
      <p:tags r:id="rId1"/>
    </p:custDataLst>
    <p:extLst>
      <p:ext uri="{BB962C8B-B14F-4D97-AF65-F5344CB8AC3E}">
        <p14:creationId xmlns:p14="http://schemas.microsoft.com/office/powerpoint/2010/main" val="34019812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FEFA82B-A4E8-BF4B-BE02-3345BA2C43B3}"/>
              </a:ext>
            </a:extLst>
          </p:cNvPr>
          <p:cNvGraphicFramePr>
            <a:graphicFrameLocks noGrp="1"/>
          </p:cNvGraphicFramePr>
          <p:nvPr>
            <p:extLst>
              <p:ext uri="{D42A27DB-BD31-4B8C-83A1-F6EECF244321}">
                <p14:modId xmlns:p14="http://schemas.microsoft.com/office/powerpoint/2010/main" val="3094828300"/>
              </p:ext>
            </p:extLst>
          </p:nvPr>
        </p:nvGraphicFramePr>
        <p:xfrm>
          <a:off x="2454400" y="3240746"/>
          <a:ext cx="7283200" cy="2140024"/>
        </p:xfrm>
        <a:graphic>
          <a:graphicData uri="http://schemas.openxmlformats.org/drawingml/2006/table">
            <a:tbl>
              <a:tblPr firstRow="1" bandRow="1">
                <a:tableStyleId>{073A0DAA-6AF3-43AB-8588-CEC1D06C72B9}</a:tableStyleId>
              </a:tblPr>
              <a:tblGrid>
                <a:gridCol w="2208105">
                  <a:extLst>
                    <a:ext uri="{9D8B030D-6E8A-4147-A177-3AD203B41FA5}">
                      <a16:colId xmlns:a16="http://schemas.microsoft.com/office/drawing/2014/main" val="20000"/>
                    </a:ext>
                  </a:extLst>
                </a:gridCol>
                <a:gridCol w="2854462">
                  <a:extLst>
                    <a:ext uri="{9D8B030D-6E8A-4147-A177-3AD203B41FA5}">
                      <a16:colId xmlns:a16="http://schemas.microsoft.com/office/drawing/2014/main" val="20001"/>
                    </a:ext>
                  </a:extLst>
                </a:gridCol>
                <a:gridCol w="2220633">
                  <a:extLst>
                    <a:ext uri="{9D8B030D-6E8A-4147-A177-3AD203B41FA5}">
                      <a16:colId xmlns:a16="http://schemas.microsoft.com/office/drawing/2014/main" val="20002"/>
                    </a:ext>
                  </a:extLst>
                </a:gridCol>
              </a:tblGrid>
              <a:tr h="499740">
                <a:tc>
                  <a:txBody>
                    <a:bodyPr/>
                    <a:lstStyle/>
                    <a:p>
                      <a:pPr algn="ctr"/>
                      <a:r>
                        <a:rPr lang="en-US" sz="2000" b="0" dirty="0"/>
                        <a:t>School year</a:t>
                      </a:r>
                    </a:p>
                  </a:txBody>
                  <a:tcPr marL="91462" marR="91462" marT="45659" marB="45659" anchor="ctr">
                    <a:solidFill>
                      <a:srgbClr val="7E3C1B"/>
                    </a:solidFill>
                  </a:tcPr>
                </a:tc>
                <a:tc>
                  <a:txBody>
                    <a:bodyPr/>
                    <a:lstStyle/>
                    <a:p>
                      <a:pPr algn="ctr"/>
                      <a:r>
                        <a:rPr lang="en-US" sz="2000" b="0" dirty="0"/>
                        <a:t>Annual compensation</a:t>
                      </a:r>
                      <a:r>
                        <a:rPr lang="en-US" sz="2000" b="0" baseline="0" dirty="0"/>
                        <a:t> earnable</a:t>
                      </a:r>
                      <a:endParaRPr lang="en-US" sz="2000" b="0" dirty="0"/>
                    </a:p>
                  </a:txBody>
                  <a:tcPr marL="91462" marR="91462" marT="45659" marB="45659" anchor="ctr">
                    <a:solidFill>
                      <a:srgbClr val="7E3C1B"/>
                    </a:solidFill>
                  </a:tcPr>
                </a:tc>
                <a:tc>
                  <a:txBody>
                    <a:bodyPr/>
                    <a:lstStyle/>
                    <a:p>
                      <a:pPr algn="ctr"/>
                      <a:r>
                        <a:rPr lang="en-US" sz="2000" b="0" dirty="0"/>
                        <a:t>Number of months</a:t>
                      </a:r>
                    </a:p>
                  </a:txBody>
                  <a:tcPr marL="91462" marR="91462" marT="45659" marB="45659" anchor="ctr">
                    <a:solidFill>
                      <a:srgbClr val="7E3C1B"/>
                    </a:solidFill>
                  </a:tcPr>
                </a:tc>
                <a:extLst>
                  <a:ext uri="{0D108BD9-81ED-4DB2-BD59-A6C34878D82A}">
                    <a16:rowId xmlns:a16="http://schemas.microsoft.com/office/drawing/2014/main" val="10000"/>
                  </a:ext>
                </a:extLst>
              </a:tr>
              <a:tr h="479702">
                <a:tc>
                  <a:txBody>
                    <a:bodyPr/>
                    <a:lstStyle/>
                    <a:p>
                      <a:pPr algn="ctr"/>
                      <a:r>
                        <a:rPr lang="en-US" sz="2000" dirty="0"/>
                        <a:t>Year 1</a:t>
                      </a:r>
                    </a:p>
                  </a:txBody>
                  <a:tcPr marL="91462" marR="91462" marT="45659" marB="45659" anchor="ctr"/>
                </a:tc>
                <a:tc>
                  <a:txBody>
                    <a:bodyPr/>
                    <a:lstStyle/>
                    <a:p>
                      <a:pPr algn="ctr"/>
                      <a:r>
                        <a:rPr lang="en-US" sz="2000" dirty="0"/>
                        <a:t>+ $48,125</a:t>
                      </a:r>
                    </a:p>
                  </a:txBody>
                  <a:tcPr marL="91462" marR="91462" marT="45659" marB="45659" anchor="ctr"/>
                </a:tc>
                <a:tc>
                  <a:txBody>
                    <a:bodyPr/>
                    <a:lstStyle/>
                    <a:p>
                      <a:pPr algn="ctr"/>
                      <a:r>
                        <a:rPr lang="en-US" sz="2000" dirty="0"/>
                        <a:t>12</a:t>
                      </a:r>
                    </a:p>
                  </a:txBody>
                  <a:tcPr marL="91462" marR="91462" marT="45659" marB="45659" anchor="ctr"/>
                </a:tc>
                <a:extLst>
                  <a:ext uri="{0D108BD9-81ED-4DB2-BD59-A6C34878D82A}">
                    <a16:rowId xmlns:a16="http://schemas.microsoft.com/office/drawing/2014/main" val="10001"/>
                  </a:ext>
                </a:extLst>
              </a:tr>
              <a:tr h="479702">
                <a:tc>
                  <a:txBody>
                    <a:bodyPr/>
                    <a:lstStyle/>
                    <a:p>
                      <a:pPr algn="ctr"/>
                      <a:r>
                        <a:rPr lang="en-US" sz="2000" dirty="0"/>
                        <a:t>Year 2</a:t>
                      </a:r>
                    </a:p>
                  </a:txBody>
                  <a:tcPr marL="91462" marR="91462" marT="45659" marB="45659" anchor="ctr"/>
                </a:tc>
                <a:tc>
                  <a:txBody>
                    <a:bodyPr/>
                    <a:lstStyle/>
                    <a:p>
                      <a:pPr algn="ctr"/>
                      <a:r>
                        <a:rPr lang="en-US" sz="2000" dirty="0"/>
                        <a:t>+ $48,125</a:t>
                      </a:r>
                    </a:p>
                  </a:txBody>
                  <a:tcPr marL="91462" marR="91462" marT="45659" marB="45659" anchor="ctr"/>
                </a:tc>
                <a:tc>
                  <a:txBody>
                    <a:bodyPr/>
                    <a:lstStyle/>
                    <a:p>
                      <a:pPr algn="ctr"/>
                      <a:r>
                        <a:rPr lang="en-US" sz="2000" dirty="0"/>
                        <a:t>12</a:t>
                      </a:r>
                    </a:p>
                  </a:txBody>
                  <a:tcPr marL="91462" marR="91462" marT="45659" marB="45659" anchor="ctr"/>
                </a:tc>
                <a:extLst>
                  <a:ext uri="{0D108BD9-81ED-4DB2-BD59-A6C34878D82A}">
                    <a16:rowId xmlns:a16="http://schemas.microsoft.com/office/drawing/2014/main" val="10002"/>
                  </a:ext>
                </a:extLst>
              </a:tr>
              <a:tr h="479702">
                <a:tc>
                  <a:txBody>
                    <a:bodyPr/>
                    <a:lstStyle/>
                    <a:p>
                      <a:pPr algn="ctr"/>
                      <a:r>
                        <a:rPr lang="en-US" sz="2000" dirty="0"/>
                        <a:t>Year 3</a:t>
                      </a:r>
                    </a:p>
                  </a:txBody>
                  <a:tcPr marL="91462" marR="91462" marT="45659" marB="45659" anchor="ctr"/>
                </a:tc>
                <a:tc>
                  <a:txBody>
                    <a:bodyPr/>
                    <a:lstStyle/>
                    <a:p>
                      <a:pPr algn="ctr"/>
                      <a:r>
                        <a:rPr lang="en-US" sz="2000" dirty="0"/>
                        <a:t>+ $48,125</a:t>
                      </a:r>
                    </a:p>
                  </a:txBody>
                  <a:tcPr marL="91462" marR="91462" marT="45659" marB="45659" anchor="ctr"/>
                </a:tc>
                <a:tc>
                  <a:txBody>
                    <a:bodyPr/>
                    <a:lstStyle/>
                    <a:p>
                      <a:pPr algn="ctr"/>
                      <a:r>
                        <a:rPr lang="en-US" sz="2000" dirty="0"/>
                        <a:t>12</a:t>
                      </a:r>
                    </a:p>
                  </a:txBody>
                  <a:tcPr marL="91462" marR="91462" marT="45659" marB="45659" anchor="ctr"/>
                </a:tc>
                <a:extLst>
                  <a:ext uri="{0D108BD9-81ED-4DB2-BD59-A6C34878D82A}">
                    <a16:rowId xmlns:a16="http://schemas.microsoft.com/office/drawing/2014/main" val="10003"/>
                  </a:ext>
                </a:extLst>
              </a:tr>
            </a:tbl>
          </a:graphicData>
        </a:graphic>
      </p:graphicFrame>
      <p:sp>
        <p:nvSpPr>
          <p:cNvPr id="26" name="Rectangle: Rounded Corners 33">
            <a:extLst>
              <a:ext uri="{FF2B5EF4-FFF2-40B4-BE49-F238E27FC236}">
                <a16:creationId xmlns:a16="http://schemas.microsoft.com/office/drawing/2014/main" id="{F5F22C07-DD74-4382-B2F5-BC0369E1AAB2}"/>
              </a:ext>
            </a:extLst>
          </p:cNvPr>
          <p:cNvSpPr/>
          <p:nvPr/>
        </p:nvSpPr>
        <p:spPr>
          <a:xfrm>
            <a:off x="0" y="5638447"/>
            <a:ext cx="12192000" cy="615914"/>
          </a:xfrm>
          <a:prstGeom prst="rect">
            <a:avLst/>
          </a:prstGeom>
          <a:solidFill>
            <a:srgbClr val="7E3C1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21267E2-783B-9C4E-BB6B-AD844E206432}"/>
              </a:ext>
            </a:extLst>
          </p:cNvPr>
          <p:cNvSpPr txBox="1"/>
          <p:nvPr/>
        </p:nvSpPr>
        <p:spPr>
          <a:xfrm>
            <a:off x="803387" y="5651139"/>
            <a:ext cx="2136942" cy="584775"/>
          </a:xfrm>
          <a:prstGeom prst="rect">
            <a:avLst/>
          </a:prstGeom>
          <a:noFill/>
          <a:ln>
            <a:noFill/>
          </a:ln>
        </p:spPr>
        <p:txBody>
          <a:bodyPr wrap="square">
            <a:spAutoFit/>
          </a:bodyPr>
          <a:lstStyle/>
          <a:p>
            <a:pPr algn="ctr">
              <a:defRPr/>
            </a:pPr>
            <a:r>
              <a:rPr lang="en-US" sz="3200" dirty="0">
                <a:solidFill>
                  <a:schemeClr val="bg1"/>
                </a:solidFill>
              </a:rPr>
              <a:t> $144,375</a:t>
            </a:r>
          </a:p>
        </p:txBody>
      </p:sp>
      <p:sp>
        <p:nvSpPr>
          <p:cNvPr id="9" name="TextBox 8">
            <a:extLst>
              <a:ext uri="{FF2B5EF4-FFF2-40B4-BE49-F238E27FC236}">
                <a16:creationId xmlns:a16="http://schemas.microsoft.com/office/drawing/2014/main" id="{F6F11C30-11E4-F548-9EB5-7743C4F6A4CF}"/>
              </a:ext>
            </a:extLst>
          </p:cNvPr>
          <p:cNvSpPr txBox="1"/>
          <p:nvPr/>
        </p:nvSpPr>
        <p:spPr>
          <a:xfrm>
            <a:off x="5689760" y="5648298"/>
            <a:ext cx="6622208" cy="584775"/>
          </a:xfrm>
          <a:prstGeom prst="rect">
            <a:avLst/>
          </a:prstGeom>
          <a:noFill/>
        </p:spPr>
        <p:txBody>
          <a:bodyPr wrap="square" rtlCol="0">
            <a:spAutoFit/>
          </a:bodyPr>
          <a:lstStyle/>
          <a:p>
            <a:r>
              <a:rPr lang="en-US" sz="3200" dirty="0">
                <a:solidFill>
                  <a:schemeClr val="bg1"/>
                </a:solidFill>
              </a:rPr>
              <a:t>=  $4,010  final compensation</a:t>
            </a:r>
            <a:endParaRPr lang="en-US" sz="900" dirty="0">
              <a:solidFill>
                <a:schemeClr val="bg1"/>
              </a:solidFill>
            </a:endParaRPr>
          </a:p>
        </p:txBody>
      </p:sp>
      <p:sp>
        <p:nvSpPr>
          <p:cNvPr id="10" name="Rectangle 9">
            <a:extLst>
              <a:ext uri="{FF2B5EF4-FFF2-40B4-BE49-F238E27FC236}">
                <a16:creationId xmlns:a16="http://schemas.microsoft.com/office/drawing/2014/main" id="{7D671FCB-33D9-D449-A517-B014538D54E8}"/>
              </a:ext>
            </a:extLst>
          </p:cNvPr>
          <p:cNvSpPr/>
          <p:nvPr/>
        </p:nvSpPr>
        <p:spPr>
          <a:xfrm>
            <a:off x="307850" y="1830817"/>
            <a:ext cx="4601028" cy="954107"/>
          </a:xfrm>
          <a:prstGeom prst="rect">
            <a:avLst/>
          </a:prstGeom>
        </p:spPr>
        <p:txBody>
          <a:bodyPr wrap="square">
            <a:spAutoFit/>
          </a:bodyPr>
          <a:lstStyle/>
          <a:p>
            <a:pPr algn="ctr"/>
            <a:r>
              <a:rPr lang="en-US" sz="2800" dirty="0">
                <a:solidFill>
                  <a:srgbClr val="703E27"/>
                </a:solidFill>
                <a:latin typeface="Arial" panose="020B0604020202020204" pitchFamily="34" charset="0"/>
              </a:rPr>
              <a:t>total compensation earnable for 36 months</a:t>
            </a:r>
            <a:endParaRPr lang="en-US" sz="2800" dirty="0">
              <a:solidFill>
                <a:srgbClr val="703E27"/>
              </a:solidFill>
            </a:endParaRPr>
          </a:p>
        </p:txBody>
      </p:sp>
      <p:sp>
        <p:nvSpPr>
          <p:cNvPr id="14" name="TextBox 13">
            <a:extLst>
              <a:ext uri="{FF2B5EF4-FFF2-40B4-BE49-F238E27FC236}">
                <a16:creationId xmlns:a16="http://schemas.microsoft.com/office/drawing/2014/main" id="{A14C5EED-E376-5646-8F38-7B3F9B2FCA42}"/>
              </a:ext>
            </a:extLst>
          </p:cNvPr>
          <p:cNvSpPr txBox="1"/>
          <p:nvPr/>
        </p:nvSpPr>
        <p:spPr>
          <a:xfrm>
            <a:off x="5722426" y="2015483"/>
            <a:ext cx="2269760" cy="584775"/>
          </a:xfrm>
          <a:prstGeom prst="rect">
            <a:avLst/>
          </a:prstGeom>
          <a:noFill/>
          <a:ln>
            <a:noFill/>
          </a:ln>
        </p:spPr>
        <p:txBody>
          <a:bodyPr wrap="square">
            <a:spAutoFit/>
          </a:bodyPr>
          <a:lstStyle/>
          <a:p>
            <a:pPr algn="ctr">
              <a:defRPr/>
            </a:pPr>
            <a:r>
              <a:rPr lang="en-US" sz="3200" dirty="0">
                <a:solidFill>
                  <a:srgbClr val="703E27"/>
                </a:solidFill>
              </a:rPr>
              <a:t>36 months</a:t>
            </a:r>
          </a:p>
        </p:txBody>
      </p:sp>
      <p:sp>
        <p:nvSpPr>
          <p:cNvPr id="15" name="Rectangle 14">
            <a:extLst>
              <a:ext uri="{FF2B5EF4-FFF2-40B4-BE49-F238E27FC236}">
                <a16:creationId xmlns:a16="http://schemas.microsoft.com/office/drawing/2014/main" id="{BE476A82-A078-EF4C-959A-FD7866814A3D}"/>
              </a:ext>
            </a:extLst>
          </p:cNvPr>
          <p:cNvSpPr/>
          <p:nvPr/>
        </p:nvSpPr>
        <p:spPr>
          <a:xfrm>
            <a:off x="2870963" y="5423444"/>
            <a:ext cx="592450" cy="1015663"/>
          </a:xfrm>
          <a:prstGeom prst="rect">
            <a:avLst/>
          </a:prstGeom>
        </p:spPr>
        <p:txBody>
          <a:bodyPr wrap="square">
            <a:spAutoFit/>
          </a:bodyPr>
          <a:lstStyle/>
          <a:p>
            <a:r>
              <a:rPr lang="en-US" sz="6000" dirty="0">
                <a:solidFill>
                  <a:schemeClr val="bg1"/>
                </a:solidFill>
                <a:latin typeface="Arial" panose="020B0604020202020204" pitchFamily="34" charset="0"/>
              </a:rPr>
              <a:t>÷</a:t>
            </a:r>
            <a:endParaRPr lang="en-US" sz="6000" dirty="0">
              <a:solidFill>
                <a:schemeClr val="bg1"/>
              </a:solidFill>
            </a:endParaRPr>
          </a:p>
        </p:txBody>
      </p:sp>
      <p:sp>
        <p:nvSpPr>
          <p:cNvPr id="16" name="TextBox 15">
            <a:extLst>
              <a:ext uri="{FF2B5EF4-FFF2-40B4-BE49-F238E27FC236}">
                <a16:creationId xmlns:a16="http://schemas.microsoft.com/office/drawing/2014/main" id="{63F4DFF4-8DEE-ED43-B5F9-0C8E3F0A3745}"/>
              </a:ext>
            </a:extLst>
          </p:cNvPr>
          <p:cNvSpPr txBox="1"/>
          <p:nvPr/>
        </p:nvSpPr>
        <p:spPr>
          <a:xfrm>
            <a:off x="3346595" y="5646677"/>
            <a:ext cx="2438684" cy="584775"/>
          </a:xfrm>
          <a:prstGeom prst="rect">
            <a:avLst/>
          </a:prstGeom>
          <a:noFill/>
          <a:ln>
            <a:noFill/>
          </a:ln>
        </p:spPr>
        <p:txBody>
          <a:bodyPr wrap="square">
            <a:spAutoFit/>
          </a:bodyPr>
          <a:lstStyle/>
          <a:p>
            <a:pPr algn="ctr">
              <a:defRPr/>
            </a:pPr>
            <a:r>
              <a:rPr lang="en-US" sz="3200" dirty="0">
                <a:solidFill>
                  <a:schemeClr val="bg1"/>
                </a:solidFill>
              </a:rPr>
              <a:t>36 months</a:t>
            </a:r>
          </a:p>
        </p:txBody>
      </p:sp>
      <p:sp>
        <p:nvSpPr>
          <p:cNvPr id="17" name="Freeform 18">
            <a:extLst>
              <a:ext uri="{FF2B5EF4-FFF2-40B4-BE49-F238E27FC236}">
                <a16:creationId xmlns:a16="http://schemas.microsoft.com/office/drawing/2014/main" id="{76789775-0E97-DE4C-AFCC-B5E321221FD5}"/>
              </a:ext>
            </a:extLst>
          </p:cNvPr>
          <p:cNvSpPr/>
          <p:nvPr/>
        </p:nvSpPr>
        <p:spPr>
          <a:xfrm>
            <a:off x="8888186" y="1692714"/>
            <a:ext cx="310061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200" b="1" dirty="0">
                <a:solidFill>
                  <a:srgbClr val="703E27"/>
                </a:solidFill>
                <a:cs typeface="Arial" panose="020B0604020202020204" pitchFamily="34" charset="0"/>
              </a:rPr>
              <a:t>final compensation</a:t>
            </a:r>
          </a:p>
        </p:txBody>
      </p:sp>
      <p:sp>
        <p:nvSpPr>
          <p:cNvPr id="25" name="Text Placeholder 24">
            <a:extLst>
              <a:ext uri="{FF2B5EF4-FFF2-40B4-BE49-F238E27FC236}">
                <a16:creationId xmlns:a16="http://schemas.microsoft.com/office/drawing/2014/main" id="{357F64B2-A24A-43DE-991A-98ED5994E5BF}"/>
              </a:ext>
            </a:extLst>
          </p:cNvPr>
          <p:cNvSpPr>
            <a:spLocks noGrp="1"/>
          </p:cNvSpPr>
          <p:nvPr>
            <p:ph type="body" sz="quarter" idx="13"/>
          </p:nvPr>
        </p:nvSpPr>
        <p:spPr/>
        <p:txBody>
          <a:bodyPr/>
          <a:lstStyle/>
          <a:p>
            <a:r>
              <a:rPr lang="en-US" dirty="0"/>
              <a:t>Determining final compensation</a:t>
            </a:r>
          </a:p>
        </p:txBody>
      </p:sp>
      <p:sp>
        <p:nvSpPr>
          <p:cNvPr id="21" name="Division 34">
            <a:extLst>
              <a:ext uri="{FF2B5EF4-FFF2-40B4-BE49-F238E27FC236}">
                <a16:creationId xmlns:a16="http://schemas.microsoft.com/office/drawing/2014/main" id="{5AA70EEE-F053-43DC-BF5A-63A57F41E31C}"/>
              </a:ext>
            </a:extLst>
          </p:cNvPr>
          <p:cNvSpPr/>
          <p:nvPr/>
        </p:nvSpPr>
        <p:spPr>
          <a:xfrm>
            <a:off x="4764363" y="1964970"/>
            <a:ext cx="685800" cy="685800"/>
          </a:xfrm>
          <a:prstGeom prst="mathDivide">
            <a:avLst>
              <a:gd name="adj1" fmla="val 23520"/>
              <a:gd name="adj2" fmla="val 2930"/>
              <a:gd name="adj3" fmla="val 11760"/>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2" name="Division 34">
            <a:extLst>
              <a:ext uri="{FF2B5EF4-FFF2-40B4-BE49-F238E27FC236}">
                <a16:creationId xmlns:a16="http://schemas.microsoft.com/office/drawing/2014/main" id="{3524BBB1-7E0D-45C7-A510-5A1894E92387}"/>
              </a:ext>
            </a:extLst>
          </p:cNvPr>
          <p:cNvSpPr/>
          <p:nvPr/>
        </p:nvSpPr>
        <p:spPr>
          <a:xfrm>
            <a:off x="8091566" y="1964970"/>
            <a:ext cx="685800" cy="685800"/>
          </a:xfrm>
          <a:prstGeom prst="mathEqual">
            <a:avLst/>
          </a:prstGeom>
          <a:solidFill>
            <a:srgbClr val="6B33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8" name="TextBox 17">
            <a:extLst>
              <a:ext uri="{FF2B5EF4-FFF2-40B4-BE49-F238E27FC236}">
                <a16:creationId xmlns:a16="http://schemas.microsoft.com/office/drawing/2014/main" id="{3E227817-BAEC-43FF-81F7-F7F90D8764A6}"/>
              </a:ext>
            </a:extLst>
          </p:cNvPr>
          <p:cNvSpPr txBox="1"/>
          <p:nvPr/>
        </p:nvSpPr>
        <p:spPr>
          <a:xfrm>
            <a:off x="10191924" y="471913"/>
            <a:ext cx="1534822" cy="1046440"/>
          </a:xfrm>
          <a:prstGeom prst="rect">
            <a:avLst/>
          </a:prstGeom>
          <a:noFill/>
        </p:spPr>
        <p:txBody>
          <a:bodyPr wrap="square" rtlCol="0">
            <a:spAutoFit/>
          </a:bodyPr>
          <a:lstStyle/>
          <a:p>
            <a:pPr algn="ctr"/>
            <a:r>
              <a:rPr lang="en-US" b="1" dirty="0">
                <a:solidFill>
                  <a:schemeClr val="bg1"/>
                </a:solidFill>
              </a:rPr>
              <a:t>SCENARIO</a:t>
            </a:r>
          </a:p>
          <a:p>
            <a:pPr algn="ctr"/>
            <a:r>
              <a:rPr lang="en-US" sz="4400" b="1" dirty="0">
                <a:solidFill>
                  <a:schemeClr val="bg1"/>
                </a:solidFill>
              </a:rPr>
              <a:t>3</a:t>
            </a:r>
            <a:endParaRPr lang="en-US" b="1" dirty="0">
              <a:solidFill>
                <a:schemeClr val="bg1"/>
              </a:solidFill>
            </a:endParaRPr>
          </a:p>
        </p:txBody>
      </p:sp>
      <p:sp>
        <p:nvSpPr>
          <p:cNvPr id="19" name="Oval 18">
            <a:extLst>
              <a:ext uri="{FF2B5EF4-FFF2-40B4-BE49-F238E27FC236}">
                <a16:creationId xmlns:a16="http://schemas.microsoft.com/office/drawing/2014/main" id="{8776F400-BE51-4749-8FB9-9985A471EC1F}"/>
              </a:ext>
            </a:extLst>
          </p:cNvPr>
          <p:cNvSpPr/>
          <p:nvPr/>
        </p:nvSpPr>
        <p:spPr>
          <a:xfrm>
            <a:off x="5029200" y="3936972"/>
            <a:ext cx="2285999" cy="1486472"/>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D2E1697-34CE-4CE3-9F2B-EE60DCC94B26}"/>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5</a:t>
            </a:r>
          </a:p>
        </p:txBody>
      </p:sp>
    </p:spTree>
    <p:custDataLst>
      <p:tags r:id="rId1"/>
    </p:custDataLst>
    <p:extLst>
      <p:ext uri="{BB962C8B-B14F-4D97-AF65-F5344CB8AC3E}">
        <p14:creationId xmlns:p14="http://schemas.microsoft.com/office/powerpoint/2010/main" val="173786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71D67D-AF10-4891-AA8B-7A21D39A7526}"/>
              </a:ext>
            </a:extLst>
          </p:cNvPr>
          <p:cNvSpPr>
            <a:spLocks noGrp="1"/>
          </p:cNvSpPr>
          <p:nvPr>
            <p:ph type="body" sz="quarter" idx="13"/>
          </p:nvPr>
        </p:nvSpPr>
        <p:spPr/>
        <p:txBody>
          <a:bodyPr/>
          <a:lstStyle/>
          <a:p>
            <a:r>
              <a:rPr lang="en-US" dirty="0"/>
              <a:t>Final Compensation in all 3 scenarios</a:t>
            </a:r>
          </a:p>
        </p:txBody>
      </p:sp>
      <p:grpSp>
        <p:nvGrpSpPr>
          <p:cNvPr id="10" name="Group 9">
            <a:extLst>
              <a:ext uri="{FF2B5EF4-FFF2-40B4-BE49-F238E27FC236}">
                <a16:creationId xmlns:a16="http://schemas.microsoft.com/office/drawing/2014/main" id="{D7317572-EB58-4FD0-A58D-7AE7EDAE5760}"/>
              </a:ext>
            </a:extLst>
          </p:cNvPr>
          <p:cNvGrpSpPr/>
          <p:nvPr/>
        </p:nvGrpSpPr>
        <p:grpSpPr>
          <a:xfrm>
            <a:off x="577002" y="2372994"/>
            <a:ext cx="3020714" cy="2703565"/>
            <a:chOff x="733139" y="2372994"/>
            <a:chExt cx="3020714" cy="2703565"/>
          </a:xfrm>
        </p:grpSpPr>
        <p:sp>
          <p:nvSpPr>
            <p:cNvPr id="24" name="Freeform 18">
              <a:extLst>
                <a:ext uri="{FF2B5EF4-FFF2-40B4-BE49-F238E27FC236}">
                  <a16:creationId xmlns:a16="http://schemas.microsoft.com/office/drawing/2014/main" id="{D80A4538-0E23-4B3E-8193-3EB31671EE92}"/>
                </a:ext>
              </a:extLst>
            </p:cNvPr>
            <p:cNvSpPr/>
            <p:nvPr/>
          </p:nvSpPr>
          <p:spPr>
            <a:xfrm>
              <a:off x="733139" y="2372994"/>
              <a:ext cx="302071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chemeClr val="bg1"/>
                  </a:solidFill>
                  <a:cs typeface="Arial" panose="020B0604020202020204" pitchFamily="34" charset="0"/>
                </a:rPr>
                <a:t>Scenario 1</a:t>
              </a:r>
            </a:p>
          </p:txBody>
        </p:sp>
        <p:sp>
          <p:nvSpPr>
            <p:cNvPr id="35" name="Freeform 18">
              <a:extLst>
                <a:ext uri="{FF2B5EF4-FFF2-40B4-BE49-F238E27FC236}">
                  <a16:creationId xmlns:a16="http://schemas.microsoft.com/office/drawing/2014/main" id="{E52C7EB9-2108-47F1-8CA3-6D5F75E8141F}"/>
                </a:ext>
              </a:extLst>
            </p:cNvPr>
            <p:cNvSpPr/>
            <p:nvPr/>
          </p:nvSpPr>
          <p:spPr>
            <a:xfrm>
              <a:off x="955871" y="3846246"/>
              <a:ext cx="257525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chemeClr val="bg1"/>
                  </a:solidFill>
                  <a:cs typeface="Arial" panose="020B0604020202020204" pitchFamily="34" charset="0"/>
                </a:rPr>
                <a:t>$3,664</a:t>
              </a:r>
            </a:p>
          </p:txBody>
        </p:sp>
      </p:grpSp>
      <p:grpSp>
        <p:nvGrpSpPr>
          <p:cNvPr id="5" name="Group 4">
            <a:extLst>
              <a:ext uri="{FF2B5EF4-FFF2-40B4-BE49-F238E27FC236}">
                <a16:creationId xmlns:a16="http://schemas.microsoft.com/office/drawing/2014/main" id="{0D6DA4BD-C57B-4BA6-B509-5F8DD069343C}"/>
              </a:ext>
            </a:extLst>
          </p:cNvPr>
          <p:cNvGrpSpPr/>
          <p:nvPr/>
        </p:nvGrpSpPr>
        <p:grpSpPr>
          <a:xfrm>
            <a:off x="4527045" y="2372994"/>
            <a:ext cx="3174421" cy="2703565"/>
            <a:chOff x="4883972" y="2372994"/>
            <a:chExt cx="3174421" cy="2703565"/>
          </a:xfrm>
        </p:grpSpPr>
        <p:sp>
          <p:nvSpPr>
            <p:cNvPr id="25" name="Freeform 18">
              <a:extLst>
                <a:ext uri="{FF2B5EF4-FFF2-40B4-BE49-F238E27FC236}">
                  <a16:creationId xmlns:a16="http://schemas.microsoft.com/office/drawing/2014/main" id="{C80F29A4-1315-4BD8-AC73-54291D0E1844}"/>
                </a:ext>
              </a:extLst>
            </p:cNvPr>
            <p:cNvSpPr/>
            <p:nvPr/>
          </p:nvSpPr>
          <p:spPr>
            <a:xfrm>
              <a:off x="4883972" y="2372994"/>
              <a:ext cx="3174421"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chemeClr val="bg1"/>
                  </a:solidFill>
                  <a:cs typeface="Arial" panose="020B0604020202020204" pitchFamily="34" charset="0"/>
                </a:rPr>
                <a:t>Scenario 2</a:t>
              </a:r>
            </a:p>
          </p:txBody>
        </p:sp>
        <p:sp>
          <p:nvSpPr>
            <p:cNvPr id="36" name="Freeform 18">
              <a:extLst>
                <a:ext uri="{FF2B5EF4-FFF2-40B4-BE49-F238E27FC236}">
                  <a16:creationId xmlns:a16="http://schemas.microsoft.com/office/drawing/2014/main" id="{FAFD905F-4F91-4390-8094-0D9E3B41B12A}"/>
                </a:ext>
              </a:extLst>
            </p:cNvPr>
            <p:cNvSpPr/>
            <p:nvPr/>
          </p:nvSpPr>
          <p:spPr>
            <a:xfrm>
              <a:off x="5183557" y="3846246"/>
              <a:ext cx="257525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chemeClr val="bg1"/>
                  </a:solidFill>
                  <a:cs typeface="Arial" panose="020B0604020202020204" pitchFamily="34" charset="0"/>
                </a:rPr>
                <a:t>$3,737</a:t>
              </a:r>
            </a:p>
          </p:txBody>
        </p:sp>
      </p:grpSp>
      <p:grpSp>
        <p:nvGrpSpPr>
          <p:cNvPr id="3" name="Group 2">
            <a:extLst>
              <a:ext uri="{FF2B5EF4-FFF2-40B4-BE49-F238E27FC236}">
                <a16:creationId xmlns:a16="http://schemas.microsoft.com/office/drawing/2014/main" id="{08FFD555-70AC-4642-A722-C4864CCFB4F1}"/>
              </a:ext>
            </a:extLst>
          </p:cNvPr>
          <p:cNvGrpSpPr/>
          <p:nvPr/>
        </p:nvGrpSpPr>
        <p:grpSpPr>
          <a:xfrm>
            <a:off x="8371554" y="2372994"/>
            <a:ext cx="3020714" cy="2703565"/>
            <a:chOff x="9195886" y="2372994"/>
            <a:chExt cx="2575250" cy="2703565"/>
          </a:xfrm>
        </p:grpSpPr>
        <p:sp>
          <p:nvSpPr>
            <p:cNvPr id="26" name="Freeform 18">
              <a:extLst>
                <a:ext uri="{FF2B5EF4-FFF2-40B4-BE49-F238E27FC236}">
                  <a16:creationId xmlns:a16="http://schemas.microsoft.com/office/drawing/2014/main" id="{FD49F6DF-1725-48EE-9FDA-5D4EDA3F33DE}"/>
                </a:ext>
              </a:extLst>
            </p:cNvPr>
            <p:cNvSpPr/>
            <p:nvPr/>
          </p:nvSpPr>
          <p:spPr>
            <a:xfrm>
              <a:off x="9195886" y="2372994"/>
              <a:ext cx="257525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chemeClr val="bg1"/>
                  </a:solidFill>
                  <a:cs typeface="Arial" panose="020B0604020202020204" pitchFamily="34" charset="0"/>
                </a:rPr>
                <a:t>Scenario</a:t>
              </a:r>
              <a:r>
                <a:rPr lang="en-US" sz="4000" b="1" dirty="0">
                  <a:solidFill>
                    <a:schemeClr val="bg1"/>
                  </a:solidFill>
                  <a:cs typeface="Arial" panose="020B0604020202020204" pitchFamily="34" charset="0"/>
                </a:rPr>
                <a:t> 3</a:t>
              </a:r>
            </a:p>
          </p:txBody>
        </p:sp>
        <p:sp>
          <p:nvSpPr>
            <p:cNvPr id="37" name="Freeform 18">
              <a:extLst>
                <a:ext uri="{FF2B5EF4-FFF2-40B4-BE49-F238E27FC236}">
                  <a16:creationId xmlns:a16="http://schemas.microsoft.com/office/drawing/2014/main" id="{5DFA3124-E012-45EF-B60C-9D25C100BD9B}"/>
                </a:ext>
              </a:extLst>
            </p:cNvPr>
            <p:cNvSpPr/>
            <p:nvPr/>
          </p:nvSpPr>
          <p:spPr>
            <a:xfrm>
              <a:off x="9195886" y="3846246"/>
              <a:ext cx="257525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chemeClr val="bg1"/>
                  </a:solidFill>
                  <a:cs typeface="Arial" panose="020B0604020202020204" pitchFamily="34" charset="0"/>
                </a:rPr>
                <a:t>$4,010</a:t>
              </a:r>
            </a:p>
          </p:txBody>
        </p:sp>
      </p:grpSp>
    </p:spTree>
    <p:custDataLst>
      <p:tags r:id="rId1"/>
    </p:custDataLst>
    <p:extLst>
      <p:ext uri="{BB962C8B-B14F-4D97-AF65-F5344CB8AC3E}">
        <p14:creationId xmlns:p14="http://schemas.microsoft.com/office/powerpoint/2010/main" val="1520826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7">
            <a:extLst>
              <a:ext uri="{FF2B5EF4-FFF2-40B4-BE49-F238E27FC236}">
                <a16:creationId xmlns:a16="http://schemas.microsoft.com/office/drawing/2014/main" id="{04F5C77D-A03D-4059-BF4A-41F95C95DA79}"/>
              </a:ext>
            </a:extLst>
          </p:cNvPr>
          <p:cNvSpPr txBox="1">
            <a:spLocks/>
          </p:cNvSpPr>
          <p:nvPr/>
        </p:nvSpPr>
        <p:spPr>
          <a:xfrm>
            <a:off x="2045569" y="2731885"/>
            <a:ext cx="8100862" cy="1394228"/>
          </a:xfrm>
          <a:prstGeom prst="rect">
            <a:avLst/>
          </a:prstGeom>
          <a:solidFill>
            <a:srgbClr val="E6D4CC"/>
          </a:solidFill>
          <a:ln w="57150">
            <a:solidFill>
              <a:srgbClr val="7E3C1B"/>
            </a:solidFill>
          </a:ln>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endParaRPr>
          </a:p>
          <a:p>
            <a:pPr algn="ctr"/>
            <a:r>
              <a:rPr lang="en-US" sz="3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What questions do you have?</a:t>
            </a:r>
          </a:p>
          <a:p>
            <a:pPr algn="ctr"/>
            <a:endParaRPr lang="en-US" sz="2800" b="1" dirty="0">
              <a:solidFill>
                <a:srgbClr val="70330A"/>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302603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688F9A-DDB1-774D-AFC9-E76C31E23E8F}"/>
              </a:ext>
              <a:ext uri="{C183D7F6-B498-43B3-948B-1728B52AA6E4}">
                <adec:decorative xmlns:adec="http://schemas.microsoft.com/office/drawing/2017/decorative" val="1"/>
              </a:ext>
            </a:extLst>
          </p:cNvPr>
          <p:cNvPicPr>
            <a:picLocks noChangeAspect="1"/>
          </p:cNvPicPr>
          <p:nvPr/>
        </p:nvPicPr>
        <p:blipFill rotWithShape="1">
          <a:blip r:embed="rId4"/>
          <a:srcRect l="27660" t="70" r="11891" b="70"/>
          <a:stretch/>
        </p:blipFill>
        <p:spPr>
          <a:xfrm>
            <a:off x="5932358" y="-42864"/>
            <a:ext cx="6309360" cy="6949440"/>
          </a:xfrm>
          <a:prstGeom prst="rect">
            <a:avLst/>
          </a:prstGeom>
        </p:spPr>
      </p:pic>
      <p:sp>
        <p:nvSpPr>
          <p:cNvPr id="2" name="Rectangle 1">
            <a:extLst>
              <a:ext uri="{FF2B5EF4-FFF2-40B4-BE49-F238E27FC236}">
                <a16:creationId xmlns:a16="http://schemas.microsoft.com/office/drawing/2014/main" id="{94C2A9A1-7A08-3447-943F-EC4DE8383A1D}"/>
              </a:ext>
            </a:extLst>
          </p:cNvPr>
          <p:cNvSpPr/>
          <p:nvPr/>
        </p:nvSpPr>
        <p:spPr>
          <a:xfrm>
            <a:off x="0" y="0"/>
            <a:ext cx="5930899" cy="6858000"/>
          </a:xfrm>
          <a:prstGeom prst="rect">
            <a:avLst/>
          </a:prstGeom>
          <a:solidFill>
            <a:srgbClr val="7E3C1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D8917-8C3E-F648-BB75-2DABC18465CD}"/>
              </a:ext>
            </a:extLst>
          </p:cNvPr>
          <p:cNvSpPr/>
          <p:nvPr/>
        </p:nvSpPr>
        <p:spPr>
          <a:xfrm>
            <a:off x="580434" y="405026"/>
            <a:ext cx="4785778" cy="882353"/>
          </a:xfrm>
          <a:prstGeom prst="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A45ABBFB-6470-C74C-B4F5-15F0621D277F}"/>
              </a:ext>
            </a:extLst>
          </p:cNvPr>
          <p:cNvSpPr txBox="1">
            <a:spLocks/>
          </p:cNvSpPr>
          <p:nvPr/>
        </p:nvSpPr>
        <p:spPr>
          <a:xfrm>
            <a:off x="580434" y="520334"/>
            <a:ext cx="10390442" cy="9695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Retirement benefit</a:t>
            </a:r>
            <a:endParaRPr lang="en-US" sz="3800" dirty="0"/>
          </a:p>
        </p:txBody>
      </p:sp>
      <p:sp>
        <p:nvSpPr>
          <p:cNvPr id="8" name="Rectangle 7">
            <a:extLst>
              <a:ext uri="{FF2B5EF4-FFF2-40B4-BE49-F238E27FC236}">
                <a16:creationId xmlns:a16="http://schemas.microsoft.com/office/drawing/2014/main" id="{36ED20A0-448D-4E44-B72D-63B9C2E01D10}"/>
              </a:ext>
            </a:extLst>
          </p:cNvPr>
          <p:cNvSpPr/>
          <p:nvPr/>
        </p:nvSpPr>
        <p:spPr>
          <a:xfrm>
            <a:off x="682464" y="1499271"/>
            <a:ext cx="4683748" cy="4139595"/>
          </a:xfrm>
          <a:prstGeom prst="rect">
            <a:avLst/>
          </a:prstGeom>
          <a:noFill/>
          <a:ln>
            <a:noFill/>
          </a:ln>
          <a:effectLst>
            <a:outerShdw blurRad="50800" dist="50800" dir="5400000" sx="60000" sy="60000" algn="ctr" rotWithShape="0">
              <a:srgbClr val="000000">
                <a:alpha val="35000"/>
              </a:srgbClr>
            </a:outerShdw>
          </a:effectLst>
        </p:spPr>
        <p:style>
          <a:lnRef idx="0">
            <a:scrgbClr r="0" g="0" b="0"/>
          </a:lnRef>
          <a:fillRef idx="0">
            <a:scrgbClr r="0" g="0" b="0"/>
          </a:fillRef>
          <a:effectRef idx="0">
            <a:scrgbClr r="0" g="0" b="0"/>
          </a:effectRef>
          <a:fontRef idx="minor">
            <a:schemeClr val="dk1"/>
          </a:fontRef>
        </p:style>
        <p:txBody>
          <a:bodyPr wrap="square">
            <a:spAutoFit/>
          </a:bodyPr>
          <a:lstStyle/>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US" sz="2400" dirty="0">
                <a:solidFill>
                  <a:prstClr val="white"/>
                </a:solidFill>
                <a:latin typeface="Arial" panose="020B0604020202020204" pitchFamily="34" charset="0"/>
                <a:cs typeface="Arial" panose="020B0604020202020204" pitchFamily="34" charset="0"/>
              </a:rPr>
              <a:t>Dropping lower assignments will decrease the amount of service credit earned</a:t>
            </a:r>
          </a:p>
          <a:p>
            <a:pPr marR="0" lvl="0" algn="l" defTabSz="914400" rtl="0" eaLnBrk="1" fontAlgn="auto" latinLnBrk="0" hangingPunct="1">
              <a:spcBef>
                <a:spcPts val="0"/>
              </a:spcBef>
              <a:spcAft>
                <a:spcPts val="0"/>
              </a:spcAft>
              <a:buClrTx/>
              <a:buSzTx/>
              <a:tabLst/>
              <a:defRPr/>
            </a:pPr>
            <a:endParaRPr lang="en-US" sz="2400" dirty="0">
              <a:solidFill>
                <a:prstClr val="white"/>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US" sz="2400" dirty="0">
                <a:solidFill>
                  <a:prstClr val="white"/>
                </a:solidFill>
                <a:latin typeface="Arial" panose="020B0604020202020204" pitchFamily="34" charset="0"/>
                <a:cs typeface="Arial" panose="020B0604020202020204" pitchFamily="34" charset="0"/>
              </a:rPr>
              <a:t>Dropping lower assignments will increases your final compensation</a:t>
            </a:r>
          </a:p>
          <a:p>
            <a:pPr marR="0" lvl="0" algn="l" defTabSz="914400" rtl="0" eaLnBrk="1" fontAlgn="auto" latinLnBrk="0" hangingPunct="1">
              <a:spcBef>
                <a:spcPts val="0"/>
              </a:spcBef>
              <a:spcAft>
                <a:spcPts val="0"/>
              </a:spcAft>
              <a:buClrTx/>
              <a:buSzTx/>
              <a:tabLst/>
              <a:defRPr/>
            </a:pPr>
            <a:endParaRPr lang="en-US" sz="2400" dirty="0">
              <a:solidFill>
                <a:prstClr val="white"/>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US" sz="2400" dirty="0">
                <a:solidFill>
                  <a:prstClr val="white"/>
                </a:solidFill>
                <a:latin typeface="Arial" panose="020B0604020202020204" pitchFamily="34" charset="0"/>
                <a:cs typeface="Arial" panose="020B0604020202020204" pitchFamily="34" charset="0"/>
              </a:rPr>
              <a:t>Maximum age factor at age 63</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sz="2400" dirty="0">
              <a:solidFill>
                <a:prstClr val="white"/>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solidFill>
                <a:prstClr val="white"/>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01749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F0142B7-3E66-4913-AE9C-D4848BF83674}"/>
              </a:ext>
            </a:extLst>
          </p:cNvPr>
          <p:cNvGraphicFramePr>
            <a:graphicFrameLocks noGrp="1"/>
          </p:cNvGraphicFramePr>
          <p:nvPr>
            <p:extLst>
              <p:ext uri="{D42A27DB-BD31-4B8C-83A1-F6EECF244321}">
                <p14:modId xmlns:p14="http://schemas.microsoft.com/office/powerpoint/2010/main" val="2015758892"/>
              </p:ext>
            </p:extLst>
          </p:nvPr>
        </p:nvGraphicFramePr>
        <p:xfrm>
          <a:off x="596690" y="2686099"/>
          <a:ext cx="11087309" cy="1639584"/>
        </p:xfrm>
        <a:graphic>
          <a:graphicData uri="http://schemas.openxmlformats.org/drawingml/2006/table">
            <a:tbl>
              <a:tblPr firstRow="1" bandRow="1">
                <a:tableStyleId>{073A0DAA-6AF3-43AB-8588-CEC1D06C72B9}</a:tableStyleId>
              </a:tblPr>
              <a:tblGrid>
                <a:gridCol w="2253777">
                  <a:extLst>
                    <a:ext uri="{9D8B030D-6E8A-4147-A177-3AD203B41FA5}">
                      <a16:colId xmlns:a16="http://schemas.microsoft.com/office/drawing/2014/main" val="1824732270"/>
                    </a:ext>
                  </a:extLst>
                </a:gridCol>
                <a:gridCol w="693856">
                  <a:extLst>
                    <a:ext uri="{9D8B030D-6E8A-4147-A177-3AD203B41FA5}">
                      <a16:colId xmlns:a16="http://schemas.microsoft.com/office/drawing/2014/main" val="845268766"/>
                    </a:ext>
                  </a:extLst>
                </a:gridCol>
                <a:gridCol w="1616246">
                  <a:extLst>
                    <a:ext uri="{9D8B030D-6E8A-4147-A177-3AD203B41FA5}">
                      <a16:colId xmlns:a16="http://schemas.microsoft.com/office/drawing/2014/main" val="20000"/>
                    </a:ext>
                  </a:extLst>
                </a:gridCol>
                <a:gridCol w="624401">
                  <a:extLst>
                    <a:ext uri="{9D8B030D-6E8A-4147-A177-3AD203B41FA5}">
                      <a16:colId xmlns:a16="http://schemas.microsoft.com/office/drawing/2014/main" val="3391861027"/>
                    </a:ext>
                  </a:extLst>
                </a:gridCol>
                <a:gridCol w="2740072">
                  <a:extLst>
                    <a:ext uri="{9D8B030D-6E8A-4147-A177-3AD203B41FA5}">
                      <a16:colId xmlns:a16="http://schemas.microsoft.com/office/drawing/2014/main" val="20001"/>
                    </a:ext>
                  </a:extLst>
                </a:gridCol>
                <a:gridCol w="718447">
                  <a:extLst>
                    <a:ext uri="{9D8B030D-6E8A-4147-A177-3AD203B41FA5}">
                      <a16:colId xmlns:a16="http://schemas.microsoft.com/office/drawing/2014/main" val="2502434504"/>
                    </a:ext>
                  </a:extLst>
                </a:gridCol>
                <a:gridCol w="2440510">
                  <a:extLst>
                    <a:ext uri="{9D8B030D-6E8A-4147-A177-3AD203B41FA5}">
                      <a16:colId xmlns:a16="http://schemas.microsoft.com/office/drawing/2014/main" val="2356000477"/>
                    </a:ext>
                  </a:extLst>
                </a:gridCol>
              </a:tblGrid>
              <a:tr h="926275">
                <a:tc>
                  <a:txBody>
                    <a:bodyPr/>
                    <a:lstStyle/>
                    <a:p>
                      <a:pPr algn="ctr"/>
                      <a:r>
                        <a:rPr lang="en-US" sz="2800" b="0" dirty="0">
                          <a:latin typeface="Arial" panose="020B0604020202020204" pitchFamily="34" charset="0"/>
                          <a:cs typeface="Arial" panose="020B0604020202020204" pitchFamily="34" charset="0"/>
                        </a:rPr>
                        <a:t>service credit</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endParaRPr lang="en-US" sz="2800"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r>
                        <a:rPr lang="en-US" sz="2800" b="0" dirty="0">
                          <a:latin typeface="Arial" panose="020B0604020202020204" pitchFamily="34" charset="0"/>
                          <a:cs typeface="Arial" panose="020B0604020202020204" pitchFamily="34" charset="0"/>
                        </a:rPr>
                        <a:t>age factor</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endParaRPr lang="en-US" sz="2800"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r>
                        <a:rPr lang="en-US" sz="2800" b="0" dirty="0">
                          <a:latin typeface="Arial" panose="020B0604020202020204" pitchFamily="34" charset="0"/>
                          <a:cs typeface="Arial" panose="020B0604020202020204" pitchFamily="34" charset="0"/>
                        </a:rPr>
                        <a:t>final compensation</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endParaRPr lang="en-US" sz="2800"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r>
                        <a:rPr lang="en-US" sz="2800" b="0" dirty="0">
                          <a:latin typeface="Arial" panose="020B0604020202020204" pitchFamily="34" charset="0"/>
                          <a:cs typeface="Arial" panose="020B0604020202020204" pitchFamily="34" charset="0"/>
                        </a:rPr>
                        <a:t>benefit</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extLst>
                  <a:ext uri="{0D108BD9-81ED-4DB2-BD59-A6C34878D82A}">
                    <a16:rowId xmlns:a16="http://schemas.microsoft.com/office/drawing/2014/main" val="10000"/>
                  </a:ext>
                </a:extLst>
              </a:tr>
              <a:tr h="694826">
                <a:tc>
                  <a:txBody>
                    <a:bodyPr/>
                    <a:lstStyle/>
                    <a:p>
                      <a:pPr algn="ctr"/>
                      <a:r>
                        <a:rPr lang="en-US" sz="3200" dirty="0">
                          <a:latin typeface="Arial" panose="020B0604020202020204" pitchFamily="34" charset="0"/>
                          <a:cs typeface="Arial" panose="020B0604020202020204" pitchFamily="34" charset="0"/>
                        </a:rPr>
                        <a:t>22.750</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u="none"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u="none" dirty="0">
                          <a:latin typeface="Arial" panose="020B0604020202020204" pitchFamily="34" charset="0"/>
                          <a:cs typeface="Arial" panose="020B0604020202020204" pitchFamily="34" charset="0"/>
                        </a:rPr>
                        <a:t> 2.4%</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u="none"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dirty="0">
                          <a:latin typeface="Arial" panose="020B0604020202020204" pitchFamily="34" charset="0"/>
                          <a:cs typeface="Arial" panose="020B0604020202020204" pitchFamily="34" charset="0"/>
                        </a:rPr>
                        <a:t> $3,664</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u="none" dirty="0">
                          <a:latin typeface="Arial" panose="020B0604020202020204" pitchFamily="34" charset="0"/>
                          <a:cs typeface="Arial" panose="020B0604020202020204" pitchFamily="34" charset="0"/>
                        </a:rPr>
                        <a:t>$2,001</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pic>
        <p:nvPicPr>
          <p:cNvPr id="14" name="Picture 2">
            <a:extLst>
              <a:ext uri="{FF2B5EF4-FFF2-40B4-BE49-F238E27FC236}">
                <a16:creationId xmlns:a16="http://schemas.microsoft.com/office/drawing/2014/main" id="{1BE56CD0-45A7-4D75-90FE-CA20CD21D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9378" y="3624465"/>
            <a:ext cx="609087" cy="70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7">
            <a:extLst>
              <a:ext uri="{FF2B5EF4-FFF2-40B4-BE49-F238E27FC236}">
                <a16:creationId xmlns:a16="http://schemas.microsoft.com/office/drawing/2014/main" id="{84064040-7E0A-4ABB-A76A-062324F779D4}"/>
              </a:ext>
            </a:extLst>
          </p:cNvPr>
          <p:cNvSpPr>
            <a:spLocks noChangeArrowheads="1"/>
          </p:cNvSpPr>
          <p:nvPr/>
        </p:nvSpPr>
        <p:spPr bwMode="auto">
          <a:xfrm>
            <a:off x="8697171" y="3677990"/>
            <a:ext cx="346051" cy="485380"/>
          </a:xfrm>
          <a:prstGeom prst="rect">
            <a:avLst/>
          </a:prstGeom>
          <a:noFill/>
          <a:ln>
            <a:noFill/>
          </a:ln>
          <a:effectLst/>
        </p:spPr>
        <p:txBody>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742950" indent="-285750"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1143000" indent="-228600"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600200" indent="-228600"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771650" indent="-228600"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2228850" indent="-228600"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686050" indent="-228600"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3143250" indent="-228600"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600450" indent="-228600"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algn="r" eaLnBrk="1" hangingPunct="1">
              <a:lnSpc>
                <a:spcPct val="90000"/>
              </a:lnSpc>
              <a:buClr>
                <a:srgbClr val="8662AD"/>
              </a:buClr>
              <a:buFontTx/>
              <a:buNone/>
              <a:defRPr/>
            </a:pPr>
            <a:r>
              <a:rPr lang="en-US" altLang="en-US" sz="3600" b="1" dirty="0">
                <a:solidFill>
                  <a:srgbClr val="000000"/>
                </a:solidFill>
                <a:latin typeface="+mn-lt"/>
              </a:rPr>
              <a:t>=</a:t>
            </a:r>
            <a:endParaRPr lang="en-US" altLang="en-US" sz="2800" b="1" dirty="0">
              <a:solidFill>
                <a:srgbClr val="000000"/>
              </a:solidFill>
              <a:latin typeface="+mn-lt"/>
            </a:endParaRPr>
          </a:p>
        </p:txBody>
      </p:sp>
      <p:pic>
        <p:nvPicPr>
          <p:cNvPr id="12" name="Picture 2">
            <a:extLst>
              <a:ext uri="{FF2B5EF4-FFF2-40B4-BE49-F238E27FC236}">
                <a16:creationId xmlns:a16="http://schemas.microsoft.com/office/drawing/2014/main" id="{F8A1152C-6143-4E4B-9E38-F371520C3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187" y="3618237"/>
            <a:ext cx="609087" cy="70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a:extLst>
              <a:ext uri="{FF2B5EF4-FFF2-40B4-BE49-F238E27FC236}">
                <a16:creationId xmlns:a16="http://schemas.microsoft.com/office/drawing/2014/main" id="{1B277C36-92E7-4C87-B215-3DB6DC6AED13}"/>
              </a:ext>
            </a:extLst>
          </p:cNvPr>
          <p:cNvSpPr>
            <a:spLocks noGrp="1"/>
          </p:cNvSpPr>
          <p:nvPr>
            <p:ph type="body" sz="quarter" idx="13"/>
          </p:nvPr>
        </p:nvSpPr>
        <p:spPr/>
        <p:txBody>
          <a:bodyPr/>
          <a:lstStyle/>
          <a:p>
            <a:r>
              <a:rPr lang="en-US" dirty="0"/>
              <a:t>Impact of final compensation</a:t>
            </a:r>
          </a:p>
        </p:txBody>
      </p:sp>
      <p:sp>
        <p:nvSpPr>
          <p:cNvPr id="15" name="Rectangle: Rounded Corners 33">
            <a:extLst>
              <a:ext uri="{FF2B5EF4-FFF2-40B4-BE49-F238E27FC236}">
                <a16:creationId xmlns:a16="http://schemas.microsoft.com/office/drawing/2014/main" id="{AF318B1B-223E-4529-8EB2-C7F153B8931E}"/>
              </a:ext>
            </a:extLst>
          </p:cNvPr>
          <p:cNvSpPr/>
          <p:nvPr/>
        </p:nvSpPr>
        <p:spPr>
          <a:xfrm>
            <a:off x="0" y="5638447"/>
            <a:ext cx="12192000" cy="615914"/>
          </a:xfrm>
          <a:prstGeom prst="roundRect">
            <a:avLst>
              <a:gd name="adj" fmla="val 22451"/>
            </a:avLst>
          </a:prstGeom>
          <a:solidFill>
            <a:srgbClr val="7E3C1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C2AEAAF3-3F49-4289-91DF-938F7F32FAAA}"/>
              </a:ext>
            </a:extLst>
          </p:cNvPr>
          <p:cNvSpPr txBox="1">
            <a:spLocks/>
          </p:cNvSpPr>
          <p:nvPr/>
        </p:nvSpPr>
        <p:spPr>
          <a:xfrm>
            <a:off x="1362879" y="5699461"/>
            <a:ext cx="11005584" cy="49388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charset="0"/>
              <a:buNone/>
              <a:defRPr/>
            </a:pPr>
            <a:r>
              <a:rPr lang="en-US" altLang="en-US" sz="2400" dirty="0">
                <a:solidFill>
                  <a:schemeClr val="bg1"/>
                </a:solidFill>
                <a:latin typeface="Arial" panose="020B0604020202020204" pitchFamily="34" charset="0"/>
                <a:cs typeface="Arial" panose="020B0604020202020204" pitchFamily="34" charset="0"/>
              </a:rPr>
              <a:t>Daisy works all three assignments for her three consecutive years.</a:t>
            </a:r>
          </a:p>
        </p:txBody>
      </p:sp>
      <p:sp>
        <p:nvSpPr>
          <p:cNvPr id="16" name="TextBox 15">
            <a:extLst>
              <a:ext uri="{FF2B5EF4-FFF2-40B4-BE49-F238E27FC236}">
                <a16:creationId xmlns:a16="http://schemas.microsoft.com/office/drawing/2014/main" id="{7F06903B-FEF1-481A-93AF-33417531F583}"/>
              </a:ext>
            </a:extLst>
          </p:cNvPr>
          <p:cNvSpPr txBox="1"/>
          <p:nvPr/>
        </p:nvSpPr>
        <p:spPr>
          <a:xfrm>
            <a:off x="10191924" y="471913"/>
            <a:ext cx="1534822" cy="1046440"/>
          </a:xfrm>
          <a:prstGeom prst="rect">
            <a:avLst/>
          </a:prstGeom>
          <a:noFill/>
        </p:spPr>
        <p:txBody>
          <a:bodyPr wrap="square" rtlCol="0">
            <a:spAutoFit/>
          </a:bodyPr>
          <a:lstStyle/>
          <a:p>
            <a:pPr algn="ctr"/>
            <a:r>
              <a:rPr lang="en-US" b="1" dirty="0">
                <a:solidFill>
                  <a:schemeClr val="bg1"/>
                </a:solidFill>
              </a:rPr>
              <a:t>SCENARIO</a:t>
            </a:r>
          </a:p>
          <a:p>
            <a:pPr algn="ctr"/>
            <a:r>
              <a:rPr lang="en-US" sz="4400" b="1" dirty="0">
                <a:solidFill>
                  <a:schemeClr val="bg1"/>
                </a:solidFill>
              </a:rPr>
              <a:t>1</a:t>
            </a:r>
            <a:endParaRPr lang="en-US" b="1" dirty="0">
              <a:solidFill>
                <a:schemeClr val="bg1"/>
              </a:solidFill>
            </a:endParaRPr>
          </a:p>
        </p:txBody>
      </p:sp>
      <p:sp>
        <p:nvSpPr>
          <p:cNvPr id="11" name="Rectangle 10">
            <a:extLst>
              <a:ext uri="{FF2B5EF4-FFF2-40B4-BE49-F238E27FC236}">
                <a16:creationId xmlns:a16="http://schemas.microsoft.com/office/drawing/2014/main" id="{419548F1-3940-4D54-8519-F5DC9EC4F2BF}"/>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3</a:t>
            </a:r>
          </a:p>
        </p:txBody>
      </p:sp>
    </p:spTree>
    <p:custDataLst>
      <p:tags r:id="rId1"/>
    </p:custDataLst>
    <p:extLst>
      <p:ext uri="{BB962C8B-B14F-4D97-AF65-F5344CB8AC3E}">
        <p14:creationId xmlns:p14="http://schemas.microsoft.com/office/powerpoint/2010/main" val="19965756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F0142B7-3E66-4913-AE9C-D4848BF83674}"/>
              </a:ext>
            </a:extLst>
          </p:cNvPr>
          <p:cNvGraphicFramePr>
            <a:graphicFrameLocks noGrp="1"/>
          </p:cNvGraphicFramePr>
          <p:nvPr>
            <p:extLst>
              <p:ext uri="{D42A27DB-BD31-4B8C-83A1-F6EECF244321}">
                <p14:modId xmlns:p14="http://schemas.microsoft.com/office/powerpoint/2010/main" val="3054349787"/>
              </p:ext>
            </p:extLst>
          </p:nvPr>
        </p:nvGraphicFramePr>
        <p:xfrm>
          <a:off x="596690" y="2637973"/>
          <a:ext cx="11087309" cy="1639584"/>
        </p:xfrm>
        <a:graphic>
          <a:graphicData uri="http://schemas.openxmlformats.org/drawingml/2006/table">
            <a:tbl>
              <a:tblPr firstRow="1" bandRow="1">
                <a:tableStyleId>{073A0DAA-6AF3-43AB-8588-CEC1D06C72B9}</a:tableStyleId>
              </a:tblPr>
              <a:tblGrid>
                <a:gridCol w="2253777">
                  <a:extLst>
                    <a:ext uri="{9D8B030D-6E8A-4147-A177-3AD203B41FA5}">
                      <a16:colId xmlns:a16="http://schemas.microsoft.com/office/drawing/2014/main" val="1824732270"/>
                    </a:ext>
                  </a:extLst>
                </a:gridCol>
                <a:gridCol w="693856">
                  <a:extLst>
                    <a:ext uri="{9D8B030D-6E8A-4147-A177-3AD203B41FA5}">
                      <a16:colId xmlns:a16="http://schemas.microsoft.com/office/drawing/2014/main" val="845268766"/>
                    </a:ext>
                  </a:extLst>
                </a:gridCol>
                <a:gridCol w="1616246">
                  <a:extLst>
                    <a:ext uri="{9D8B030D-6E8A-4147-A177-3AD203B41FA5}">
                      <a16:colId xmlns:a16="http://schemas.microsoft.com/office/drawing/2014/main" val="20000"/>
                    </a:ext>
                  </a:extLst>
                </a:gridCol>
                <a:gridCol w="624401">
                  <a:extLst>
                    <a:ext uri="{9D8B030D-6E8A-4147-A177-3AD203B41FA5}">
                      <a16:colId xmlns:a16="http://schemas.microsoft.com/office/drawing/2014/main" val="3391861027"/>
                    </a:ext>
                  </a:extLst>
                </a:gridCol>
                <a:gridCol w="2740072">
                  <a:extLst>
                    <a:ext uri="{9D8B030D-6E8A-4147-A177-3AD203B41FA5}">
                      <a16:colId xmlns:a16="http://schemas.microsoft.com/office/drawing/2014/main" val="20001"/>
                    </a:ext>
                  </a:extLst>
                </a:gridCol>
                <a:gridCol w="718447">
                  <a:extLst>
                    <a:ext uri="{9D8B030D-6E8A-4147-A177-3AD203B41FA5}">
                      <a16:colId xmlns:a16="http://schemas.microsoft.com/office/drawing/2014/main" val="2502434504"/>
                    </a:ext>
                  </a:extLst>
                </a:gridCol>
                <a:gridCol w="2440510">
                  <a:extLst>
                    <a:ext uri="{9D8B030D-6E8A-4147-A177-3AD203B41FA5}">
                      <a16:colId xmlns:a16="http://schemas.microsoft.com/office/drawing/2014/main" val="2356000477"/>
                    </a:ext>
                  </a:extLst>
                </a:gridCol>
              </a:tblGrid>
              <a:tr h="926275">
                <a:tc>
                  <a:txBody>
                    <a:bodyPr/>
                    <a:lstStyle/>
                    <a:p>
                      <a:pPr algn="ctr"/>
                      <a:r>
                        <a:rPr lang="en-US" sz="2800" b="0" dirty="0">
                          <a:latin typeface="Arial" panose="020B0604020202020204" pitchFamily="34" charset="0"/>
                          <a:cs typeface="Arial" panose="020B0604020202020204" pitchFamily="34" charset="0"/>
                        </a:rPr>
                        <a:t>service credit</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endParaRPr lang="en-US" sz="2800"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r>
                        <a:rPr lang="en-US" sz="2800" b="0" dirty="0">
                          <a:latin typeface="Arial" panose="020B0604020202020204" pitchFamily="34" charset="0"/>
                          <a:cs typeface="Arial" panose="020B0604020202020204" pitchFamily="34" charset="0"/>
                        </a:rPr>
                        <a:t>age factor</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endParaRPr lang="en-US" sz="2800"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r>
                        <a:rPr lang="en-US" sz="2800" b="0" dirty="0">
                          <a:latin typeface="Arial" panose="020B0604020202020204" pitchFamily="34" charset="0"/>
                          <a:cs typeface="Arial" panose="020B0604020202020204" pitchFamily="34" charset="0"/>
                        </a:rPr>
                        <a:t>final compensation</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endParaRPr lang="en-US" sz="2800"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r>
                        <a:rPr lang="en-US" sz="2800" b="0" dirty="0">
                          <a:latin typeface="Arial" panose="020B0604020202020204" pitchFamily="34" charset="0"/>
                          <a:cs typeface="Arial" panose="020B0604020202020204" pitchFamily="34" charset="0"/>
                        </a:rPr>
                        <a:t>benefit</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extLst>
                  <a:ext uri="{0D108BD9-81ED-4DB2-BD59-A6C34878D82A}">
                    <a16:rowId xmlns:a16="http://schemas.microsoft.com/office/drawing/2014/main" val="10000"/>
                  </a:ext>
                </a:extLst>
              </a:tr>
              <a:tr h="694826">
                <a:tc>
                  <a:txBody>
                    <a:bodyPr/>
                    <a:lstStyle/>
                    <a:p>
                      <a:pPr algn="ctr"/>
                      <a:r>
                        <a:rPr lang="en-US" sz="3200" dirty="0">
                          <a:latin typeface="Arial" panose="020B0604020202020204" pitchFamily="34" charset="0"/>
                          <a:cs typeface="Arial" panose="020B0604020202020204" pitchFamily="34" charset="0"/>
                        </a:rPr>
                        <a:t>22.600</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u="none"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u="none" dirty="0">
                          <a:latin typeface="Arial" panose="020B0604020202020204" pitchFamily="34" charset="0"/>
                          <a:cs typeface="Arial" panose="020B0604020202020204" pitchFamily="34" charset="0"/>
                        </a:rPr>
                        <a:t> 2.4%</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u="none"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dirty="0">
                          <a:latin typeface="Arial" panose="020B0604020202020204" pitchFamily="34" charset="0"/>
                          <a:cs typeface="Arial" panose="020B0604020202020204" pitchFamily="34" charset="0"/>
                        </a:rPr>
                        <a:t> $3,737</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u="none" dirty="0">
                          <a:latin typeface="Arial" panose="020B0604020202020204" pitchFamily="34" charset="0"/>
                          <a:cs typeface="Arial" panose="020B0604020202020204" pitchFamily="34" charset="0"/>
                        </a:rPr>
                        <a:t>$2,027</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pic>
        <p:nvPicPr>
          <p:cNvPr id="14" name="Picture 2">
            <a:extLst>
              <a:ext uri="{FF2B5EF4-FFF2-40B4-BE49-F238E27FC236}">
                <a16:creationId xmlns:a16="http://schemas.microsoft.com/office/drawing/2014/main" id="{1BE56CD0-45A7-4D75-90FE-CA20CD21D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9378" y="3576339"/>
            <a:ext cx="609087" cy="70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7">
            <a:extLst>
              <a:ext uri="{FF2B5EF4-FFF2-40B4-BE49-F238E27FC236}">
                <a16:creationId xmlns:a16="http://schemas.microsoft.com/office/drawing/2014/main" id="{84064040-7E0A-4ABB-A76A-062324F779D4}"/>
              </a:ext>
            </a:extLst>
          </p:cNvPr>
          <p:cNvSpPr>
            <a:spLocks noChangeArrowheads="1"/>
          </p:cNvSpPr>
          <p:nvPr/>
        </p:nvSpPr>
        <p:spPr bwMode="auto">
          <a:xfrm>
            <a:off x="8697171" y="3629864"/>
            <a:ext cx="346051" cy="485380"/>
          </a:xfrm>
          <a:prstGeom prst="rect">
            <a:avLst/>
          </a:prstGeom>
          <a:noFill/>
          <a:ln>
            <a:noFill/>
          </a:ln>
          <a:effectLst/>
        </p:spPr>
        <p:txBody>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742950" indent="-285750"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1143000" indent="-228600"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600200" indent="-228600"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771650" indent="-228600"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2228850" indent="-228600"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686050" indent="-228600"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3143250" indent="-228600"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600450" indent="-228600"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algn="r" eaLnBrk="1" hangingPunct="1">
              <a:lnSpc>
                <a:spcPct val="90000"/>
              </a:lnSpc>
              <a:buClr>
                <a:srgbClr val="8662AD"/>
              </a:buClr>
              <a:buFontTx/>
              <a:buNone/>
              <a:defRPr/>
            </a:pPr>
            <a:r>
              <a:rPr lang="en-US" altLang="en-US" sz="3600" b="1" dirty="0">
                <a:solidFill>
                  <a:srgbClr val="000000"/>
                </a:solidFill>
                <a:latin typeface="+mn-lt"/>
              </a:rPr>
              <a:t>=</a:t>
            </a:r>
            <a:endParaRPr lang="en-US" altLang="en-US" sz="2800" b="1" dirty="0">
              <a:solidFill>
                <a:srgbClr val="000000"/>
              </a:solidFill>
              <a:latin typeface="+mn-lt"/>
            </a:endParaRPr>
          </a:p>
        </p:txBody>
      </p:sp>
      <p:pic>
        <p:nvPicPr>
          <p:cNvPr id="12" name="Picture 2">
            <a:extLst>
              <a:ext uri="{FF2B5EF4-FFF2-40B4-BE49-F238E27FC236}">
                <a16:creationId xmlns:a16="http://schemas.microsoft.com/office/drawing/2014/main" id="{F8A1152C-6143-4E4B-9E38-F371520C3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187" y="3559601"/>
            <a:ext cx="609087" cy="70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a:extLst>
              <a:ext uri="{FF2B5EF4-FFF2-40B4-BE49-F238E27FC236}">
                <a16:creationId xmlns:a16="http://schemas.microsoft.com/office/drawing/2014/main" id="{9780F57A-DAD3-4A31-9FCF-54D0F464F986}"/>
              </a:ext>
            </a:extLst>
          </p:cNvPr>
          <p:cNvSpPr>
            <a:spLocks noGrp="1"/>
          </p:cNvSpPr>
          <p:nvPr>
            <p:ph type="body" sz="quarter" idx="13"/>
          </p:nvPr>
        </p:nvSpPr>
        <p:spPr>
          <a:solidFill>
            <a:srgbClr val="6B3317"/>
          </a:solidFill>
        </p:spPr>
        <p:txBody>
          <a:bodyPr/>
          <a:lstStyle/>
          <a:p>
            <a:r>
              <a:rPr lang="en-US" dirty="0"/>
              <a:t>Impact of final compensation</a:t>
            </a:r>
          </a:p>
        </p:txBody>
      </p:sp>
      <p:sp>
        <p:nvSpPr>
          <p:cNvPr id="15" name="Rectangle: Rounded Corners 33">
            <a:extLst>
              <a:ext uri="{FF2B5EF4-FFF2-40B4-BE49-F238E27FC236}">
                <a16:creationId xmlns:a16="http://schemas.microsoft.com/office/drawing/2014/main" id="{3BA0E696-BA6C-46A9-BCB5-4774881A0953}"/>
              </a:ext>
            </a:extLst>
          </p:cNvPr>
          <p:cNvSpPr/>
          <p:nvPr/>
        </p:nvSpPr>
        <p:spPr>
          <a:xfrm>
            <a:off x="0" y="5638447"/>
            <a:ext cx="12192000" cy="615914"/>
          </a:xfrm>
          <a:prstGeom prst="roundRect">
            <a:avLst>
              <a:gd name="adj" fmla="val 22451"/>
            </a:avLst>
          </a:prstGeom>
          <a:solidFill>
            <a:srgbClr val="6B3317">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4">
            <a:extLst>
              <a:ext uri="{FF2B5EF4-FFF2-40B4-BE49-F238E27FC236}">
                <a16:creationId xmlns:a16="http://schemas.microsoft.com/office/drawing/2014/main" id="{C8D0417D-9305-497D-BCD1-090B4E031233}"/>
              </a:ext>
            </a:extLst>
          </p:cNvPr>
          <p:cNvSpPr txBox="1">
            <a:spLocks/>
          </p:cNvSpPr>
          <p:nvPr/>
        </p:nvSpPr>
        <p:spPr>
          <a:xfrm>
            <a:off x="596691" y="5699461"/>
            <a:ext cx="11087308" cy="49388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charset="0"/>
              <a:buNone/>
              <a:defRPr/>
            </a:pPr>
            <a:r>
              <a:rPr lang="en-US" altLang="en-US" sz="2400" dirty="0">
                <a:solidFill>
                  <a:schemeClr val="bg1"/>
                </a:solidFill>
                <a:latin typeface="Arial" panose="020B0604020202020204" pitchFamily="34" charset="0"/>
                <a:cs typeface="Arial" panose="020B0604020202020204" pitchFamily="34" charset="0"/>
              </a:rPr>
              <a:t>Daisy drops the lower assignment for one year.</a:t>
            </a:r>
          </a:p>
        </p:txBody>
      </p:sp>
      <p:sp>
        <p:nvSpPr>
          <p:cNvPr id="17" name="TextBox 16">
            <a:extLst>
              <a:ext uri="{FF2B5EF4-FFF2-40B4-BE49-F238E27FC236}">
                <a16:creationId xmlns:a16="http://schemas.microsoft.com/office/drawing/2014/main" id="{00A6322F-BAD8-486D-BDD6-BA56D615B4BE}"/>
              </a:ext>
            </a:extLst>
          </p:cNvPr>
          <p:cNvSpPr txBox="1"/>
          <p:nvPr/>
        </p:nvSpPr>
        <p:spPr>
          <a:xfrm>
            <a:off x="10191924" y="471913"/>
            <a:ext cx="1534822" cy="1046440"/>
          </a:xfrm>
          <a:prstGeom prst="rect">
            <a:avLst/>
          </a:prstGeom>
          <a:noFill/>
        </p:spPr>
        <p:txBody>
          <a:bodyPr wrap="square" rtlCol="0">
            <a:spAutoFit/>
          </a:bodyPr>
          <a:lstStyle/>
          <a:p>
            <a:pPr algn="ctr"/>
            <a:r>
              <a:rPr lang="en-US" b="1" dirty="0">
                <a:solidFill>
                  <a:schemeClr val="bg1"/>
                </a:solidFill>
              </a:rPr>
              <a:t>SCENARIO</a:t>
            </a:r>
          </a:p>
          <a:p>
            <a:pPr algn="ctr"/>
            <a:r>
              <a:rPr lang="en-US" sz="4400" b="1" dirty="0">
                <a:solidFill>
                  <a:schemeClr val="bg1"/>
                </a:solidFill>
              </a:rPr>
              <a:t>2</a:t>
            </a:r>
            <a:endParaRPr lang="en-US" b="1" dirty="0">
              <a:solidFill>
                <a:schemeClr val="bg1"/>
              </a:solidFill>
            </a:endParaRPr>
          </a:p>
        </p:txBody>
      </p:sp>
      <p:sp>
        <p:nvSpPr>
          <p:cNvPr id="11" name="Rectangle 10">
            <a:extLst>
              <a:ext uri="{FF2B5EF4-FFF2-40B4-BE49-F238E27FC236}">
                <a16:creationId xmlns:a16="http://schemas.microsoft.com/office/drawing/2014/main" id="{EC8388F2-D89E-41D3-9114-3CBF9B95B964}"/>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4</a:t>
            </a:r>
          </a:p>
        </p:txBody>
      </p:sp>
    </p:spTree>
    <p:custDataLst>
      <p:tags r:id="rId1"/>
    </p:custDataLst>
    <p:extLst>
      <p:ext uri="{BB962C8B-B14F-4D97-AF65-F5344CB8AC3E}">
        <p14:creationId xmlns:p14="http://schemas.microsoft.com/office/powerpoint/2010/main" val="38932697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F0142B7-3E66-4913-AE9C-D4848BF83674}"/>
              </a:ext>
            </a:extLst>
          </p:cNvPr>
          <p:cNvGraphicFramePr>
            <a:graphicFrameLocks noGrp="1"/>
          </p:cNvGraphicFramePr>
          <p:nvPr>
            <p:extLst>
              <p:ext uri="{D42A27DB-BD31-4B8C-83A1-F6EECF244321}">
                <p14:modId xmlns:p14="http://schemas.microsoft.com/office/powerpoint/2010/main" val="3208066133"/>
              </p:ext>
            </p:extLst>
          </p:nvPr>
        </p:nvGraphicFramePr>
        <p:xfrm>
          <a:off x="596690" y="2718183"/>
          <a:ext cx="11087309" cy="1639584"/>
        </p:xfrm>
        <a:graphic>
          <a:graphicData uri="http://schemas.openxmlformats.org/drawingml/2006/table">
            <a:tbl>
              <a:tblPr firstRow="1" bandRow="1">
                <a:tableStyleId>{073A0DAA-6AF3-43AB-8588-CEC1D06C72B9}</a:tableStyleId>
              </a:tblPr>
              <a:tblGrid>
                <a:gridCol w="2253777">
                  <a:extLst>
                    <a:ext uri="{9D8B030D-6E8A-4147-A177-3AD203B41FA5}">
                      <a16:colId xmlns:a16="http://schemas.microsoft.com/office/drawing/2014/main" val="1824732270"/>
                    </a:ext>
                  </a:extLst>
                </a:gridCol>
                <a:gridCol w="693856">
                  <a:extLst>
                    <a:ext uri="{9D8B030D-6E8A-4147-A177-3AD203B41FA5}">
                      <a16:colId xmlns:a16="http://schemas.microsoft.com/office/drawing/2014/main" val="845268766"/>
                    </a:ext>
                  </a:extLst>
                </a:gridCol>
                <a:gridCol w="1616246">
                  <a:extLst>
                    <a:ext uri="{9D8B030D-6E8A-4147-A177-3AD203B41FA5}">
                      <a16:colId xmlns:a16="http://schemas.microsoft.com/office/drawing/2014/main" val="20000"/>
                    </a:ext>
                  </a:extLst>
                </a:gridCol>
                <a:gridCol w="624401">
                  <a:extLst>
                    <a:ext uri="{9D8B030D-6E8A-4147-A177-3AD203B41FA5}">
                      <a16:colId xmlns:a16="http://schemas.microsoft.com/office/drawing/2014/main" val="3391861027"/>
                    </a:ext>
                  </a:extLst>
                </a:gridCol>
                <a:gridCol w="2740072">
                  <a:extLst>
                    <a:ext uri="{9D8B030D-6E8A-4147-A177-3AD203B41FA5}">
                      <a16:colId xmlns:a16="http://schemas.microsoft.com/office/drawing/2014/main" val="20001"/>
                    </a:ext>
                  </a:extLst>
                </a:gridCol>
                <a:gridCol w="718447">
                  <a:extLst>
                    <a:ext uri="{9D8B030D-6E8A-4147-A177-3AD203B41FA5}">
                      <a16:colId xmlns:a16="http://schemas.microsoft.com/office/drawing/2014/main" val="2502434504"/>
                    </a:ext>
                  </a:extLst>
                </a:gridCol>
                <a:gridCol w="2440510">
                  <a:extLst>
                    <a:ext uri="{9D8B030D-6E8A-4147-A177-3AD203B41FA5}">
                      <a16:colId xmlns:a16="http://schemas.microsoft.com/office/drawing/2014/main" val="2356000477"/>
                    </a:ext>
                  </a:extLst>
                </a:gridCol>
              </a:tblGrid>
              <a:tr h="926275">
                <a:tc>
                  <a:txBody>
                    <a:bodyPr/>
                    <a:lstStyle/>
                    <a:p>
                      <a:pPr algn="ctr"/>
                      <a:r>
                        <a:rPr lang="en-US" sz="2800" b="0" dirty="0">
                          <a:latin typeface="Arial" panose="020B0604020202020204" pitchFamily="34" charset="0"/>
                          <a:cs typeface="Arial" panose="020B0604020202020204" pitchFamily="34" charset="0"/>
                        </a:rPr>
                        <a:t>service credit</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endParaRPr lang="en-US" sz="2800"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r>
                        <a:rPr lang="en-US" sz="2800" b="0" dirty="0">
                          <a:latin typeface="Arial" panose="020B0604020202020204" pitchFamily="34" charset="0"/>
                          <a:cs typeface="Arial" panose="020B0604020202020204" pitchFamily="34" charset="0"/>
                        </a:rPr>
                        <a:t>age factor</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endParaRPr lang="en-US" sz="2800"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r>
                        <a:rPr lang="en-US" sz="2800" b="0" dirty="0">
                          <a:latin typeface="Arial" panose="020B0604020202020204" pitchFamily="34" charset="0"/>
                          <a:cs typeface="Arial" panose="020B0604020202020204" pitchFamily="34" charset="0"/>
                        </a:rPr>
                        <a:t>final compensation</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endParaRPr lang="en-US" sz="2800"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a:txBody>
                    <a:bodyPr/>
                    <a:lstStyle/>
                    <a:p>
                      <a:pPr algn="ctr"/>
                      <a:r>
                        <a:rPr lang="en-US" sz="2800" b="0" dirty="0">
                          <a:latin typeface="Arial" panose="020B0604020202020204" pitchFamily="34" charset="0"/>
                          <a:cs typeface="Arial" panose="020B0604020202020204" pitchFamily="34" charset="0"/>
                        </a:rPr>
                        <a:t>benefit</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extLst>
                  <a:ext uri="{0D108BD9-81ED-4DB2-BD59-A6C34878D82A}">
                    <a16:rowId xmlns:a16="http://schemas.microsoft.com/office/drawing/2014/main" val="10000"/>
                  </a:ext>
                </a:extLst>
              </a:tr>
              <a:tr h="694826">
                <a:tc>
                  <a:txBody>
                    <a:bodyPr/>
                    <a:lstStyle/>
                    <a:p>
                      <a:pPr algn="ctr"/>
                      <a:r>
                        <a:rPr lang="en-US" sz="3200" dirty="0">
                          <a:latin typeface="Arial" panose="020B0604020202020204" pitchFamily="34" charset="0"/>
                          <a:cs typeface="Arial" panose="020B0604020202020204" pitchFamily="34" charset="0"/>
                        </a:rPr>
                        <a:t>21.700</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u="none"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u="none" dirty="0">
                          <a:latin typeface="Arial" panose="020B0604020202020204" pitchFamily="34" charset="0"/>
                          <a:cs typeface="Arial" panose="020B0604020202020204" pitchFamily="34" charset="0"/>
                        </a:rPr>
                        <a:t> 2.4%</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u="none"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dirty="0">
                          <a:latin typeface="Arial" panose="020B0604020202020204" pitchFamily="34" charset="0"/>
                          <a:cs typeface="Arial" panose="020B0604020202020204" pitchFamily="34" charset="0"/>
                        </a:rPr>
                        <a:t> $4,010</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dirty="0">
                        <a:latin typeface="Arial" panose="020B0604020202020204" pitchFamily="34" charset="0"/>
                        <a:cs typeface="Arial" panose="020B0604020202020204" pitchFamily="34" charset="0"/>
                      </a:endParaRP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b="1" u="none" dirty="0">
                          <a:latin typeface="Arial" panose="020B0604020202020204" pitchFamily="34" charset="0"/>
                          <a:cs typeface="Arial" panose="020B0604020202020204" pitchFamily="34" charset="0"/>
                        </a:rPr>
                        <a:t>$2,088</a:t>
                      </a:r>
                    </a:p>
                  </a:txBody>
                  <a:tcPr marL="91462" marR="91462" marT="45659" marB="45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pic>
        <p:nvPicPr>
          <p:cNvPr id="14" name="Picture 2">
            <a:extLst>
              <a:ext uri="{FF2B5EF4-FFF2-40B4-BE49-F238E27FC236}">
                <a16:creationId xmlns:a16="http://schemas.microsoft.com/office/drawing/2014/main" id="{1BE56CD0-45A7-4D75-90FE-CA20CD21D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9378" y="3656549"/>
            <a:ext cx="609087" cy="70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7">
            <a:extLst>
              <a:ext uri="{FF2B5EF4-FFF2-40B4-BE49-F238E27FC236}">
                <a16:creationId xmlns:a16="http://schemas.microsoft.com/office/drawing/2014/main" id="{84064040-7E0A-4ABB-A76A-062324F779D4}"/>
              </a:ext>
            </a:extLst>
          </p:cNvPr>
          <p:cNvSpPr>
            <a:spLocks noChangeArrowheads="1"/>
          </p:cNvSpPr>
          <p:nvPr/>
        </p:nvSpPr>
        <p:spPr bwMode="auto">
          <a:xfrm>
            <a:off x="8697171" y="3710074"/>
            <a:ext cx="346051" cy="485380"/>
          </a:xfrm>
          <a:prstGeom prst="rect">
            <a:avLst/>
          </a:prstGeom>
          <a:noFill/>
          <a:ln>
            <a:noFill/>
          </a:ln>
          <a:effectLst/>
        </p:spPr>
        <p:txBody>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742950" indent="-285750"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1143000" indent="-228600"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600200" indent="-228600"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771650" indent="-228600"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2228850" indent="-228600"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686050" indent="-228600"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3143250" indent="-228600"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600450" indent="-228600"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algn="r" eaLnBrk="1" hangingPunct="1">
              <a:lnSpc>
                <a:spcPct val="90000"/>
              </a:lnSpc>
              <a:buClr>
                <a:srgbClr val="8662AD"/>
              </a:buClr>
              <a:buFontTx/>
              <a:buNone/>
              <a:defRPr/>
            </a:pPr>
            <a:r>
              <a:rPr lang="en-US" altLang="en-US" sz="3600" b="1" dirty="0">
                <a:solidFill>
                  <a:srgbClr val="000000"/>
                </a:solidFill>
                <a:latin typeface="+mn-lt"/>
              </a:rPr>
              <a:t>=</a:t>
            </a:r>
            <a:endParaRPr lang="en-US" altLang="en-US" sz="2800" b="1" dirty="0">
              <a:solidFill>
                <a:srgbClr val="000000"/>
              </a:solidFill>
              <a:latin typeface="+mn-lt"/>
            </a:endParaRPr>
          </a:p>
        </p:txBody>
      </p:sp>
      <p:pic>
        <p:nvPicPr>
          <p:cNvPr id="12" name="Picture 2">
            <a:extLst>
              <a:ext uri="{FF2B5EF4-FFF2-40B4-BE49-F238E27FC236}">
                <a16:creationId xmlns:a16="http://schemas.microsoft.com/office/drawing/2014/main" id="{F8A1152C-6143-4E4B-9E38-F371520C3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187" y="3639811"/>
            <a:ext cx="609087" cy="70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Rounded Corners 33">
            <a:extLst>
              <a:ext uri="{FF2B5EF4-FFF2-40B4-BE49-F238E27FC236}">
                <a16:creationId xmlns:a16="http://schemas.microsoft.com/office/drawing/2014/main" id="{B7C7B4A2-A5F1-4E1B-8603-BCCD15372A98}"/>
              </a:ext>
            </a:extLst>
          </p:cNvPr>
          <p:cNvSpPr/>
          <p:nvPr/>
        </p:nvSpPr>
        <p:spPr>
          <a:xfrm>
            <a:off x="0" y="5638447"/>
            <a:ext cx="12192000" cy="615914"/>
          </a:xfrm>
          <a:prstGeom prst="roundRect">
            <a:avLst>
              <a:gd name="adj" fmla="val 22451"/>
            </a:avLst>
          </a:prstGeom>
          <a:solidFill>
            <a:srgbClr val="6B3317">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4">
            <a:extLst>
              <a:ext uri="{FF2B5EF4-FFF2-40B4-BE49-F238E27FC236}">
                <a16:creationId xmlns:a16="http://schemas.microsoft.com/office/drawing/2014/main" id="{29EA08B1-13EA-4BB9-B22D-FCB4878352A5}"/>
              </a:ext>
            </a:extLst>
          </p:cNvPr>
          <p:cNvSpPr txBox="1">
            <a:spLocks/>
          </p:cNvSpPr>
          <p:nvPr/>
        </p:nvSpPr>
        <p:spPr>
          <a:xfrm>
            <a:off x="935440" y="5699461"/>
            <a:ext cx="10321120" cy="49388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charset="0"/>
              <a:buNone/>
              <a:defRPr/>
            </a:pPr>
            <a:r>
              <a:rPr lang="en-US" altLang="en-US" sz="2400" dirty="0">
                <a:solidFill>
                  <a:schemeClr val="bg1"/>
                </a:solidFill>
                <a:latin typeface="Arial" panose="020B0604020202020204" pitchFamily="34" charset="0"/>
                <a:cs typeface="Arial" panose="020B0604020202020204" pitchFamily="34" charset="0"/>
              </a:rPr>
              <a:t>Daisy decides to work only the highest assignment for her last three years.</a:t>
            </a:r>
          </a:p>
        </p:txBody>
      </p:sp>
      <p:sp>
        <p:nvSpPr>
          <p:cNvPr id="17" name="TextBox 16">
            <a:extLst>
              <a:ext uri="{FF2B5EF4-FFF2-40B4-BE49-F238E27FC236}">
                <a16:creationId xmlns:a16="http://schemas.microsoft.com/office/drawing/2014/main" id="{559F68D9-CAA1-4EC6-8B4E-20A267863B2F}"/>
              </a:ext>
            </a:extLst>
          </p:cNvPr>
          <p:cNvSpPr txBox="1"/>
          <p:nvPr/>
        </p:nvSpPr>
        <p:spPr>
          <a:xfrm>
            <a:off x="10191924" y="471913"/>
            <a:ext cx="1534822" cy="1046440"/>
          </a:xfrm>
          <a:prstGeom prst="rect">
            <a:avLst/>
          </a:prstGeom>
          <a:noFill/>
        </p:spPr>
        <p:txBody>
          <a:bodyPr wrap="square" rtlCol="0">
            <a:spAutoFit/>
          </a:bodyPr>
          <a:lstStyle/>
          <a:p>
            <a:pPr algn="ctr"/>
            <a:r>
              <a:rPr lang="en-US" b="1" dirty="0">
                <a:solidFill>
                  <a:schemeClr val="bg1"/>
                </a:solidFill>
              </a:rPr>
              <a:t>SCENARIO</a:t>
            </a:r>
          </a:p>
          <a:p>
            <a:pPr algn="ctr"/>
            <a:r>
              <a:rPr lang="en-US" sz="4400" b="1" dirty="0">
                <a:solidFill>
                  <a:schemeClr val="bg1"/>
                </a:solidFill>
              </a:rPr>
              <a:t>3</a:t>
            </a:r>
            <a:endParaRPr lang="en-US" b="1" dirty="0">
              <a:solidFill>
                <a:schemeClr val="bg1"/>
              </a:solidFill>
            </a:endParaRPr>
          </a:p>
        </p:txBody>
      </p:sp>
      <p:sp>
        <p:nvSpPr>
          <p:cNvPr id="4" name="Text Placeholder 3">
            <a:extLst>
              <a:ext uri="{FF2B5EF4-FFF2-40B4-BE49-F238E27FC236}">
                <a16:creationId xmlns:a16="http://schemas.microsoft.com/office/drawing/2014/main" id="{C675AF25-4601-4975-810A-12CA17D9ECA8}"/>
              </a:ext>
            </a:extLst>
          </p:cNvPr>
          <p:cNvSpPr>
            <a:spLocks noGrp="1"/>
          </p:cNvSpPr>
          <p:nvPr>
            <p:ph type="body" sz="quarter" idx="13"/>
          </p:nvPr>
        </p:nvSpPr>
        <p:spPr>
          <a:solidFill>
            <a:srgbClr val="6B3317"/>
          </a:solidFill>
        </p:spPr>
        <p:txBody>
          <a:bodyPr/>
          <a:lstStyle/>
          <a:p>
            <a:r>
              <a:rPr lang="en-US" dirty="0"/>
              <a:t>Maximizing Daisy’s benefit</a:t>
            </a:r>
          </a:p>
        </p:txBody>
      </p:sp>
      <p:sp>
        <p:nvSpPr>
          <p:cNvPr id="11" name="TextBox 10">
            <a:extLst>
              <a:ext uri="{FF2B5EF4-FFF2-40B4-BE49-F238E27FC236}">
                <a16:creationId xmlns:a16="http://schemas.microsoft.com/office/drawing/2014/main" id="{61458A90-38C7-4CF0-950C-3288E9C14B9A}"/>
              </a:ext>
            </a:extLst>
          </p:cNvPr>
          <p:cNvSpPr txBox="1"/>
          <p:nvPr/>
        </p:nvSpPr>
        <p:spPr>
          <a:xfrm>
            <a:off x="10344324" y="528120"/>
            <a:ext cx="1534822" cy="1046440"/>
          </a:xfrm>
          <a:prstGeom prst="rect">
            <a:avLst/>
          </a:prstGeom>
          <a:noFill/>
        </p:spPr>
        <p:txBody>
          <a:bodyPr wrap="square" rtlCol="0">
            <a:spAutoFit/>
          </a:bodyPr>
          <a:lstStyle/>
          <a:p>
            <a:pPr algn="ctr"/>
            <a:r>
              <a:rPr lang="en-US" b="1" dirty="0">
                <a:solidFill>
                  <a:schemeClr val="bg1"/>
                </a:solidFill>
              </a:rPr>
              <a:t>SCENARIO</a:t>
            </a:r>
          </a:p>
          <a:p>
            <a:pPr algn="ctr"/>
            <a:r>
              <a:rPr lang="en-US" sz="4400" b="1" dirty="0">
                <a:solidFill>
                  <a:schemeClr val="bg1"/>
                </a:solidFill>
              </a:rPr>
              <a:t>3</a:t>
            </a:r>
            <a:endParaRPr lang="en-US" b="1" dirty="0">
              <a:solidFill>
                <a:schemeClr val="bg1"/>
              </a:solidFill>
            </a:endParaRPr>
          </a:p>
        </p:txBody>
      </p:sp>
      <p:sp>
        <p:nvSpPr>
          <p:cNvPr id="13" name="Rectangle 12">
            <a:extLst>
              <a:ext uri="{FF2B5EF4-FFF2-40B4-BE49-F238E27FC236}">
                <a16:creationId xmlns:a16="http://schemas.microsoft.com/office/drawing/2014/main" id="{25797AD6-7A1E-4736-8772-93AD0DB35E8E}"/>
              </a:ext>
            </a:extLst>
          </p:cNvPr>
          <p:cNvSpPr/>
          <p:nvPr/>
        </p:nvSpPr>
        <p:spPr>
          <a:xfrm>
            <a:off x="5037993" y="-35170"/>
            <a:ext cx="2116015" cy="457200"/>
          </a:xfrm>
          <a:prstGeom prst="rect">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Worksheet Page 5</a:t>
            </a:r>
          </a:p>
        </p:txBody>
      </p:sp>
    </p:spTree>
    <p:custDataLst>
      <p:tags r:id="rId1"/>
    </p:custDataLst>
    <p:extLst>
      <p:ext uri="{BB962C8B-B14F-4D97-AF65-F5344CB8AC3E}">
        <p14:creationId xmlns:p14="http://schemas.microsoft.com/office/powerpoint/2010/main" val="32501424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71D67D-AF10-4891-AA8B-7A21D39A7526}"/>
              </a:ext>
            </a:extLst>
          </p:cNvPr>
          <p:cNvSpPr>
            <a:spLocks noGrp="1"/>
          </p:cNvSpPr>
          <p:nvPr>
            <p:ph type="body" sz="quarter" idx="13"/>
          </p:nvPr>
        </p:nvSpPr>
        <p:spPr/>
        <p:txBody>
          <a:bodyPr/>
          <a:lstStyle/>
          <a:p>
            <a:r>
              <a:rPr lang="en-US" dirty="0"/>
              <a:t>Retirement Benefits in all 3 scenarios</a:t>
            </a:r>
          </a:p>
        </p:txBody>
      </p:sp>
      <p:grpSp>
        <p:nvGrpSpPr>
          <p:cNvPr id="10" name="Group 9">
            <a:extLst>
              <a:ext uri="{FF2B5EF4-FFF2-40B4-BE49-F238E27FC236}">
                <a16:creationId xmlns:a16="http://schemas.microsoft.com/office/drawing/2014/main" id="{D7317572-EB58-4FD0-A58D-7AE7EDAE5760}"/>
              </a:ext>
            </a:extLst>
          </p:cNvPr>
          <p:cNvGrpSpPr/>
          <p:nvPr/>
        </p:nvGrpSpPr>
        <p:grpSpPr>
          <a:xfrm>
            <a:off x="577002" y="2372994"/>
            <a:ext cx="3020714" cy="2703565"/>
            <a:chOff x="733139" y="2372994"/>
            <a:chExt cx="3020714" cy="2703565"/>
          </a:xfrm>
        </p:grpSpPr>
        <p:sp>
          <p:nvSpPr>
            <p:cNvPr id="24" name="Freeform 18">
              <a:extLst>
                <a:ext uri="{FF2B5EF4-FFF2-40B4-BE49-F238E27FC236}">
                  <a16:creationId xmlns:a16="http://schemas.microsoft.com/office/drawing/2014/main" id="{D80A4538-0E23-4B3E-8193-3EB31671EE92}"/>
                </a:ext>
              </a:extLst>
            </p:cNvPr>
            <p:cNvSpPr/>
            <p:nvPr/>
          </p:nvSpPr>
          <p:spPr>
            <a:xfrm>
              <a:off x="733139" y="2372994"/>
              <a:ext cx="3020714"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chemeClr val="bg1"/>
                  </a:solidFill>
                  <a:cs typeface="Arial" panose="020B0604020202020204" pitchFamily="34" charset="0"/>
                </a:rPr>
                <a:t>Scenario 1</a:t>
              </a:r>
            </a:p>
          </p:txBody>
        </p:sp>
        <p:sp>
          <p:nvSpPr>
            <p:cNvPr id="35" name="Freeform 18">
              <a:extLst>
                <a:ext uri="{FF2B5EF4-FFF2-40B4-BE49-F238E27FC236}">
                  <a16:creationId xmlns:a16="http://schemas.microsoft.com/office/drawing/2014/main" id="{E52C7EB9-2108-47F1-8CA3-6D5F75E8141F}"/>
                </a:ext>
              </a:extLst>
            </p:cNvPr>
            <p:cNvSpPr/>
            <p:nvPr/>
          </p:nvSpPr>
          <p:spPr>
            <a:xfrm>
              <a:off x="955871" y="3846246"/>
              <a:ext cx="257525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chemeClr val="bg1"/>
                  </a:solidFill>
                  <a:cs typeface="Arial" panose="020B0604020202020204" pitchFamily="34" charset="0"/>
                </a:rPr>
                <a:t>$2,001</a:t>
              </a:r>
            </a:p>
          </p:txBody>
        </p:sp>
      </p:grpSp>
      <p:grpSp>
        <p:nvGrpSpPr>
          <p:cNvPr id="5" name="Group 4">
            <a:extLst>
              <a:ext uri="{FF2B5EF4-FFF2-40B4-BE49-F238E27FC236}">
                <a16:creationId xmlns:a16="http://schemas.microsoft.com/office/drawing/2014/main" id="{0D6DA4BD-C57B-4BA6-B509-5F8DD069343C}"/>
              </a:ext>
            </a:extLst>
          </p:cNvPr>
          <p:cNvGrpSpPr/>
          <p:nvPr/>
        </p:nvGrpSpPr>
        <p:grpSpPr>
          <a:xfrm>
            <a:off x="4527045" y="2372994"/>
            <a:ext cx="3174421" cy="2703565"/>
            <a:chOff x="4883972" y="2372994"/>
            <a:chExt cx="3174421" cy="2703565"/>
          </a:xfrm>
        </p:grpSpPr>
        <p:sp>
          <p:nvSpPr>
            <p:cNvPr id="25" name="Freeform 18">
              <a:extLst>
                <a:ext uri="{FF2B5EF4-FFF2-40B4-BE49-F238E27FC236}">
                  <a16:creationId xmlns:a16="http://schemas.microsoft.com/office/drawing/2014/main" id="{C80F29A4-1315-4BD8-AC73-54291D0E1844}"/>
                </a:ext>
              </a:extLst>
            </p:cNvPr>
            <p:cNvSpPr/>
            <p:nvPr/>
          </p:nvSpPr>
          <p:spPr>
            <a:xfrm>
              <a:off x="4883972" y="2372994"/>
              <a:ext cx="3174421"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chemeClr val="bg1"/>
                  </a:solidFill>
                  <a:cs typeface="Arial" panose="020B0604020202020204" pitchFamily="34" charset="0"/>
                </a:rPr>
                <a:t>Scenario 2</a:t>
              </a:r>
            </a:p>
          </p:txBody>
        </p:sp>
        <p:sp>
          <p:nvSpPr>
            <p:cNvPr id="36" name="Freeform 18">
              <a:extLst>
                <a:ext uri="{FF2B5EF4-FFF2-40B4-BE49-F238E27FC236}">
                  <a16:creationId xmlns:a16="http://schemas.microsoft.com/office/drawing/2014/main" id="{FAFD905F-4F91-4390-8094-0D9E3B41B12A}"/>
                </a:ext>
              </a:extLst>
            </p:cNvPr>
            <p:cNvSpPr/>
            <p:nvPr/>
          </p:nvSpPr>
          <p:spPr>
            <a:xfrm>
              <a:off x="5183557" y="3846246"/>
              <a:ext cx="257525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chemeClr val="bg1"/>
                  </a:solidFill>
                  <a:cs typeface="Arial" panose="020B0604020202020204" pitchFamily="34" charset="0"/>
                </a:rPr>
                <a:t>$2,027</a:t>
              </a:r>
            </a:p>
          </p:txBody>
        </p:sp>
      </p:grpSp>
      <p:grpSp>
        <p:nvGrpSpPr>
          <p:cNvPr id="3" name="Group 2">
            <a:extLst>
              <a:ext uri="{FF2B5EF4-FFF2-40B4-BE49-F238E27FC236}">
                <a16:creationId xmlns:a16="http://schemas.microsoft.com/office/drawing/2014/main" id="{08FFD555-70AC-4642-A722-C4864CCFB4F1}"/>
              </a:ext>
            </a:extLst>
          </p:cNvPr>
          <p:cNvGrpSpPr/>
          <p:nvPr/>
        </p:nvGrpSpPr>
        <p:grpSpPr>
          <a:xfrm>
            <a:off x="8371554" y="2372994"/>
            <a:ext cx="3020714" cy="2703565"/>
            <a:chOff x="9195886" y="2372994"/>
            <a:chExt cx="2575250" cy="2703565"/>
          </a:xfrm>
        </p:grpSpPr>
        <p:sp>
          <p:nvSpPr>
            <p:cNvPr id="26" name="Freeform 18">
              <a:extLst>
                <a:ext uri="{FF2B5EF4-FFF2-40B4-BE49-F238E27FC236}">
                  <a16:creationId xmlns:a16="http://schemas.microsoft.com/office/drawing/2014/main" id="{FD49F6DF-1725-48EE-9FDA-5D4EDA3F33DE}"/>
                </a:ext>
              </a:extLst>
            </p:cNvPr>
            <p:cNvSpPr/>
            <p:nvPr/>
          </p:nvSpPr>
          <p:spPr>
            <a:xfrm>
              <a:off x="9195886" y="2372994"/>
              <a:ext cx="257525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chemeClr val="bg1"/>
                  </a:solidFill>
                  <a:cs typeface="Arial" panose="020B0604020202020204" pitchFamily="34" charset="0"/>
                </a:rPr>
                <a:t>Scenario</a:t>
              </a:r>
              <a:r>
                <a:rPr lang="en-US" sz="4000" b="1" dirty="0">
                  <a:solidFill>
                    <a:schemeClr val="bg1"/>
                  </a:solidFill>
                  <a:cs typeface="Arial" panose="020B0604020202020204" pitchFamily="34" charset="0"/>
                </a:rPr>
                <a:t> 3</a:t>
              </a:r>
            </a:p>
          </p:txBody>
        </p:sp>
        <p:sp>
          <p:nvSpPr>
            <p:cNvPr id="37" name="Freeform 18">
              <a:extLst>
                <a:ext uri="{FF2B5EF4-FFF2-40B4-BE49-F238E27FC236}">
                  <a16:creationId xmlns:a16="http://schemas.microsoft.com/office/drawing/2014/main" id="{5DFA3124-E012-45EF-B60C-9D25C100BD9B}"/>
                </a:ext>
              </a:extLst>
            </p:cNvPr>
            <p:cNvSpPr/>
            <p:nvPr/>
          </p:nvSpPr>
          <p:spPr>
            <a:xfrm>
              <a:off x="9195886" y="3846246"/>
              <a:ext cx="2575250" cy="1230313"/>
            </a:xfrm>
            <a:custGeom>
              <a:avLst/>
              <a:gdLst>
                <a:gd name="connsiteX0" fmla="*/ 0 w 1833829"/>
                <a:gd name="connsiteY0" fmla="*/ 204916 h 1229469"/>
                <a:gd name="connsiteX1" fmla="*/ 204916 w 1833829"/>
                <a:gd name="connsiteY1" fmla="*/ 0 h 1229469"/>
                <a:gd name="connsiteX2" fmla="*/ 1628913 w 1833829"/>
                <a:gd name="connsiteY2" fmla="*/ 0 h 1229469"/>
                <a:gd name="connsiteX3" fmla="*/ 1833829 w 1833829"/>
                <a:gd name="connsiteY3" fmla="*/ 204916 h 1229469"/>
                <a:gd name="connsiteX4" fmla="*/ 1833829 w 1833829"/>
                <a:gd name="connsiteY4" fmla="*/ 1024553 h 1229469"/>
                <a:gd name="connsiteX5" fmla="*/ 1628913 w 1833829"/>
                <a:gd name="connsiteY5" fmla="*/ 1229469 h 1229469"/>
                <a:gd name="connsiteX6" fmla="*/ 204916 w 1833829"/>
                <a:gd name="connsiteY6" fmla="*/ 1229469 h 1229469"/>
                <a:gd name="connsiteX7" fmla="*/ 0 w 1833829"/>
                <a:gd name="connsiteY7" fmla="*/ 1024553 h 1229469"/>
                <a:gd name="connsiteX8" fmla="*/ 0 w 1833829"/>
                <a:gd name="connsiteY8" fmla="*/ 204916 h 122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29" h="1229469">
                  <a:moveTo>
                    <a:pt x="0" y="204916"/>
                  </a:moveTo>
                  <a:cubicBezTo>
                    <a:pt x="0" y="91744"/>
                    <a:pt x="91744" y="0"/>
                    <a:pt x="204916" y="0"/>
                  </a:cubicBezTo>
                  <a:lnTo>
                    <a:pt x="1628913" y="0"/>
                  </a:lnTo>
                  <a:cubicBezTo>
                    <a:pt x="1742085" y="0"/>
                    <a:pt x="1833829" y="91744"/>
                    <a:pt x="1833829" y="204916"/>
                  </a:cubicBezTo>
                  <a:lnTo>
                    <a:pt x="1833829" y="1024553"/>
                  </a:lnTo>
                  <a:cubicBezTo>
                    <a:pt x="1833829" y="1137725"/>
                    <a:pt x="1742085" y="1229469"/>
                    <a:pt x="1628913" y="1229469"/>
                  </a:cubicBezTo>
                  <a:lnTo>
                    <a:pt x="204916" y="1229469"/>
                  </a:lnTo>
                  <a:cubicBezTo>
                    <a:pt x="91744" y="1229469"/>
                    <a:pt x="0" y="1137725"/>
                    <a:pt x="0" y="1024553"/>
                  </a:cubicBezTo>
                  <a:lnTo>
                    <a:pt x="0" y="204916"/>
                  </a:lnTo>
                  <a:close/>
                </a:path>
              </a:pathLst>
            </a:custGeom>
            <a:no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8598" tIns="94308" rIns="128598" bIns="94308" spcCol="1270" anchor="ctr"/>
            <a:lstStyle/>
            <a:p>
              <a:pPr algn="ctr" defTabSz="800100">
                <a:lnSpc>
                  <a:spcPct val="90000"/>
                </a:lnSpc>
                <a:spcAft>
                  <a:spcPct val="35000"/>
                </a:spcAft>
                <a:defRPr/>
              </a:pPr>
              <a:r>
                <a:rPr lang="en-US" sz="3600" b="1" dirty="0">
                  <a:solidFill>
                    <a:schemeClr val="bg1"/>
                  </a:solidFill>
                  <a:cs typeface="Arial" panose="020B0604020202020204" pitchFamily="34" charset="0"/>
                </a:rPr>
                <a:t>$2,088</a:t>
              </a:r>
            </a:p>
          </p:txBody>
        </p:sp>
      </p:grpSp>
    </p:spTree>
    <p:custDataLst>
      <p:tags r:id="rId1"/>
    </p:custDataLst>
    <p:extLst>
      <p:ext uri="{BB962C8B-B14F-4D97-AF65-F5344CB8AC3E}">
        <p14:creationId xmlns:p14="http://schemas.microsoft.com/office/powerpoint/2010/main" val="1099817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138D84-9631-2342-A408-A2EA9931EE04}"/>
              </a:ext>
            </a:extLst>
          </p:cNvPr>
          <p:cNvSpPr/>
          <p:nvPr/>
        </p:nvSpPr>
        <p:spPr>
          <a:xfrm>
            <a:off x="913337" y="1859814"/>
            <a:ext cx="9271187"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rPr>
              <a:t>How many working years you have left in your career</a:t>
            </a:r>
            <a:endParaRPr kumimoji="0" lang="en-US" sz="28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61AB07BF-6206-324E-BEBE-A8CC8A2585EE}"/>
              </a:ext>
            </a:extLst>
          </p:cNvPr>
          <p:cNvSpPr/>
          <p:nvPr/>
        </p:nvSpPr>
        <p:spPr>
          <a:xfrm>
            <a:off x="913339" y="3049292"/>
            <a:ext cx="8702209"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7E3C1B"/>
                </a:solidFill>
                <a:latin typeface="Arial" panose="020B0604020202020204" pitchFamily="34" charset="0"/>
                <a:cs typeface="Arial" panose="020B0604020202020204" pitchFamily="34" charset="0"/>
              </a:rPr>
              <a:t>Can you afford to drop lower paying assignments</a:t>
            </a:r>
            <a:endParaRPr kumimoji="0" lang="en-US" sz="2800" b="0" i="1"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20703A26-F7B0-4714-9C87-A2BE35F260DA}"/>
              </a:ext>
            </a:extLst>
          </p:cNvPr>
          <p:cNvSpPr/>
          <p:nvPr/>
        </p:nvSpPr>
        <p:spPr>
          <a:xfrm>
            <a:off x="913339" y="5428248"/>
            <a:ext cx="8702209"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7E3C1B"/>
                </a:solidFill>
                <a:latin typeface="Arial" panose="020B0604020202020204" pitchFamily="34" charset="0"/>
                <a:cs typeface="Arial" panose="020B0604020202020204" pitchFamily="34" charset="0"/>
              </a:rPr>
              <a:t>Meet with a CalSTRS benefit specialist</a:t>
            </a:r>
            <a:endParaRPr kumimoji="0" lang="en-US" sz="2800" b="0" i="0"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
        <p:nvSpPr>
          <p:cNvPr id="12" name="Text Placeholder 11">
            <a:extLst>
              <a:ext uri="{FF2B5EF4-FFF2-40B4-BE49-F238E27FC236}">
                <a16:creationId xmlns:a16="http://schemas.microsoft.com/office/drawing/2014/main" id="{6F5A6AB5-5CFD-44C3-B9D3-47207CC20360}"/>
              </a:ext>
            </a:extLst>
          </p:cNvPr>
          <p:cNvSpPr>
            <a:spLocks noGrp="1"/>
          </p:cNvSpPr>
          <p:nvPr>
            <p:ph type="body" sz="quarter" idx="13"/>
          </p:nvPr>
        </p:nvSpPr>
        <p:spPr/>
        <p:txBody>
          <a:bodyPr/>
          <a:lstStyle/>
          <a:p>
            <a:r>
              <a:rPr lang="en-US" dirty="0"/>
              <a:t>Final compensation considerations</a:t>
            </a:r>
          </a:p>
        </p:txBody>
      </p:sp>
      <p:sp>
        <p:nvSpPr>
          <p:cNvPr id="6" name="Rectangle 5">
            <a:extLst>
              <a:ext uri="{FF2B5EF4-FFF2-40B4-BE49-F238E27FC236}">
                <a16:creationId xmlns:a16="http://schemas.microsoft.com/office/drawing/2014/main" id="{858AB750-A1F6-4292-8099-27E080D3C1CA}"/>
              </a:ext>
            </a:extLst>
          </p:cNvPr>
          <p:cNvSpPr/>
          <p:nvPr/>
        </p:nvSpPr>
        <p:spPr>
          <a:xfrm>
            <a:off x="913339" y="4238770"/>
            <a:ext cx="9621311"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7E3C1B"/>
                </a:solidFill>
                <a:latin typeface="Arial" panose="020B0604020202020204" pitchFamily="34" charset="0"/>
                <a:cs typeface="Arial" panose="020B0604020202020204" pitchFamily="34" charset="0"/>
              </a:rPr>
              <a:t>Can you work more hours in higher paying assignments</a:t>
            </a:r>
            <a:endParaRPr kumimoji="0" lang="en-US" sz="2800" b="0" i="1" u="none" strike="noStrike" kern="1200" cap="none" spc="0" normalizeH="0" baseline="0" noProof="0" dirty="0">
              <a:ln>
                <a:noFill/>
              </a:ln>
              <a:solidFill>
                <a:srgbClr val="7E3C1B"/>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422705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9"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DAEAA-E782-C141-8906-4EEF4A679F05}"/>
              </a:ext>
              <a:ext uri="{C183D7F6-B498-43B3-948B-1728B52AA6E4}">
                <adec:decorative xmlns:adec="http://schemas.microsoft.com/office/drawing/2017/decorative" val="1"/>
              </a:ext>
            </a:extLst>
          </p:cNvPr>
          <p:cNvSpPr/>
          <p:nvPr/>
        </p:nvSpPr>
        <p:spPr>
          <a:xfrm>
            <a:off x="1421279" y="2552973"/>
            <a:ext cx="3190973" cy="1958244"/>
          </a:xfrm>
          <a:prstGeom prst="rect">
            <a:avLst/>
          </a:prstGeom>
          <a:solidFill>
            <a:srgbClr val="6B3317"/>
          </a:solidFill>
          <a:ln w="38100">
            <a:no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rved Left Arrow 2">
            <a:extLst>
              <a:ext uri="{FF2B5EF4-FFF2-40B4-BE49-F238E27FC236}">
                <a16:creationId xmlns:a16="http://schemas.microsoft.com/office/drawing/2014/main" id="{7FAC1F7B-B28E-0340-A029-7A230EE1201C}"/>
              </a:ext>
              <a:ext uri="{C183D7F6-B498-43B3-948B-1728B52AA6E4}">
                <adec:decorative xmlns:adec="http://schemas.microsoft.com/office/drawing/2017/decorative" val="1"/>
              </a:ext>
            </a:extLst>
          </p:cNvPr>
          <p:cNvSpPr/>
          <p:nvPr/>
        </p:nvSpPr>
        <p:spPr>
          <a:xfrm rot="5552863">
            <a:off x="3357540" y="3921219"/>
            <a:ext cx="1842964" cy="3513502"/>
          </a:xfrm>
          <a:prstGeom prst="curvedLeftArrow">
            <a:avLst/>
          </a:prstGeom>
          <a:solidFill>
            <a:srgbClr val="6B3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2">
            <a:extLst>
              <a:ext uri="{FF2B5EF4-FFF2-40B4-BE49-F238E27FC236}">
                <a16:creationId xmlns:a16="http://schemas.microsoft.com/office/drawing/2014/main" id="{D8B1130A-1000-AC46-A15A-88A313A160C4}"/>
              </a:ext>
            </a:extLst>
          </p:cNvPr>
          <p:cNvSpPr/>
          <p:nvPr/>
        </p:nvSpPr>
        <p:spPr>
          <a:xfrm>
            <a:off x="1368946" y="2647322"/>
            <a:ext cx="3243306" cy="176954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Defined Benefit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Supplement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account</a:t>
            </a:r>
          </a:p>
        </p:txBody>
      </p:sp>
      <p:pic>
        <p:nvPicPr>
          <p:cNvPr id="7" name="Picture 6" descr="CalSTRS hybrid diagram">
            <a:extLst>
              <a:ext uri="{FF2B5EF4-FFF2-40B4-BE49-F238E27FC236}">
                <a16:creationId xmlns:a16="http://schemas.microsoft.com/office/drawing/2014/main" id="{61CD48E7-4993-E84F-B6AB-0CFBAA61C7D5}"/>
              </a:ext>
            </a:extLst>
          </p:cNvPr>
          <p:cNvPicPr>
            <a:picLocks noChangeAspect="1"/>
          </p:cNvPicPr>
          <p:nvPr/>
        </p:nvPicPr>
        <p:blipFill>
          <a:blip r:embed="rId4"/>
          <a:stretch>
            <a:fillRect/>
          </a:stretch>
        </p:blipFill>
        <p:spPr>
          <a:xfrm>
            <a:off x="5241755" y="1804117"/>
            <a:ext cx="5238750" cy="4872515"/>
          </a:xfrm>
          <a:prstGeom prst="rect">
            <a:avLst/>
          </a:prstGeom>
        </p:spPr>
      </p:pic>
      <p:sp>
        <p:nvSpPr>
          <p:cNvPr id="6" name="Text Placeholder 5">
            <a:extLst>
              <a:ext uri="{FF2B5EF4-FFF2-40B4-BE49-F238E27FC236}">
                <a16:creationId xmlns:a16="http://schemas.microsoft.com/office/drawing/2014/main" id="{71F8F5EF-7921-48A5-84CB-663A1A64BEBC}"/>
              </a:ext>
            </a:extLst>
          </p:cNvPr>
          <p:cNvSpPr>
            <a:spLocks noGrp="1"/>
          </p:cNvSpPr>
          <p:nvPr>
            <p:ph type="body" sz="quarter" idx="13"/>
          </p:nvPr>
        </p:nvSpPr>
        <p:spPr/>
        <p:txBody>
          <a:bodyPr/>
          <a:lstStyle/>
          <a:p>
            <a:r>
              <a:rPr lang="en-US" dirty="0"/>
              <a:t>Supplement account</a:t>
            </a:r>
          </a:p>
        </p:txBody>
      </p:sp>
    </p:spTree>
    <p:custDataLst>
      <p:tags r:id="rId1"/>
    </p:custDataLst>
    <p:extLst>
      <p:ext uri="{BB962C8B-B14F-4D97-AF65-F5344CB8AC3E}">
        <p14:creationId xmlns:p14="http://schemas.microsoft.com/office/powerpoint/2010/main" val="82113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FA2D69-0D47-1E49-9BBB-0BC9757900DF}"/>
              </a:ext>
            </a:extLst>
          </p:cNvPr>
          <p:cNvSpPr/>
          <p:nvPr/>
        </p:nvSpPr>
        <p:spPr>
          <a:xfrm>
            <a:off x="877530" y="2818347"/>
            <a:ext cx="10940117" cy="914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defTabSz="1066800" rtl="0" eaLnBrk="1" fontAlgn="base" latinLnBrk="0" hangingPunct="1">
              <a:lnSpc>
                <a:spcPct val="100000"/>
              </a:lnSpc>
              <a:spcBef>
                <a:spcPct val="0"/>
              </a:spcBef>
              <a:spcAft>
                <a:spcPts val="0"/>
              </a:spcAft>
              <a:buClrTx/>
              <a:buSzTx/>
              <a:buFontTx/>
              <a:buNone/>
              <a:tabLst/>
              <a:defRPr/>
            </a:pPr>
            <a:r>
              <a:rPr lang="en-US" sz="2800" dirty="0">
                <a:solidFill>
                  <a:srgbClr val="6B3317"/>
                </a:solidFill>
              </a:rPr>
              <a:t>Pension based on a formula. As a part-time educator, you may permissively elect membership at any time.  </a:t>
            </a:r>
          </a:p>
        </p:txBody>
      </p:sp>
      <p:sp>
        <p:nvSpPr>
          <p:cNvPr id="4" name="Rectangle 3">
            <a:extLst>
              <a:ext uri="{FF2B5EF4-FFF2-40B4-BE49-F238E27FC236}">
                <a16:creationId xmlns:a16="http://schemas.microsoft.com/office/drawing/2014/main" id="{65F1C798-3E4F-454C-940C-8335AF0FDEC9}"/>
              </a:ext>
            </a:extLst>
          </p:cNvPr>
          <p:cNvSpPr/>
          <p:nvPr/>
        </p:nvSpPr>
        <p:spPr>
          <a:xfrm>
            <a:off x="877530" y="2026697"/>
            <a:ext cx="4816662" cy="612648"/>
          </a:xfrm>
          <a:prstGeom prst="rect">
            <a:avLst/>
          </a:prstGeom>
          <a:solidFill>
            <a:srgbClr val="6B3317"/>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ea typeface="+mn-ea"/>
                <a:cs typeface="+mn-cs"/>
              </a:rPr>
              <a:t>Defined Benefit  </a:t>
            </a:r>
          </a:p>
        </p:txBody>
      </p:sp>
      <p:sp>
        <p:nvSpPr>
          <p:cNvPr id="3" name="Rectangle 2">
            <a:extLst>
              <a:ext uri="{FF2B5EF4-FFF2-40B4-BE49-F238E27FC236}">
                <a16:creationId xmlns:a16="http://schemas.microsoft.com/office/drawing/2014/main" id="{4F19A90B-A2C6-7B40-98DB-69DD01F7D276}"/>
              </a:ext>
            </a:extLst>
          </p:cNvPr>
          <p:cNvSpPr/>
          <p:nvPr/>
        </p:nvSpPr>
        <p:spPr>
          <a:xfrm>
            <a:off x="989381" y="5109709"/>
            <a:ext cx="10716416" cy="914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defTabSz="1066800" fontAlgn="base">
              <a:spcBef>
                <a:spcPct val="0"/>
              </a:spcBef>
            </a:pPr>
            <a:r>
              <a:rPr lang="en-US" sz="2800" dirty="0">
                <a:solidFill>
                  <a:srgbClr val="6B3317"/>
                </a:solidFill>
              </a:rPr>
              <a:t>Retirement program built into the Defined Benefit where contributions from additional duties are invested.</a:t>
            </a:r>
          </a:p>
        </p:txBody>
      </p:sp>
      <p:sp>
        <p:nvSpPr>
          <p:cNvPr id="6" name="Rectangle 5">
            <a:extLst>
              <a:ext uri="{FF2B5EF4-FFF2-40B4-BE49-F238E27FC236}">
                <a16:creationId xmlns:a16="http://schemas.microsoft.com/office/drawing/2014/main" id="{8F7F0554-DB5E-7147-AD56-60BA66BC3794}"/>
              </a:ext>
            </a:extLst>
          </p:cNvPr>
          <p:cNvSpPr/>
          <p:nvPr/>
        </p:nvSpPr>
        <p:spPr>
          <a:xfrm>
            <a:off x="989381" y="4343504"/>
            <a:ext cx="4816662" cy="612648"/>
          </a:xfrm>
          <a:prstGeom prst="rect">
            <a:avLst/>
          </a:prstGeom>
          <a:solidFill>
            <a:srgbClr val="6B3317"/>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rPr>
              <a:t>Defined Benefit Supplement</a:t>
            </a:r>
            <a:endParaRPr kumimoji="0" lang="en-US" sz="2800" i="0" u="none" strike="noStrike" kern="1200" cap="none" spc="0" normalizeH="0" baseline="0" noProof="0" dirty="0">
              <a:ln>
                <a:noFill/>
              </a:ln>
              <a:solidFill>
                <a:prstClr val="white"/>
              </a:solidFill>
              <a:effectLst/>
              <a:uLnTx/>
              <a:uFillTx/>
              <a:ea typeface="+mn-ea"/>
              <a:cs typeface="+mn-cs"/>
            </a:endParaRPr>
          </a:p>
        </p:txBody>
      </p:sp>
      <p:sp>
        <p:nvSpPr>
          <p:cNvPr id="7" name="Text Placeholder 6">
            <a:extLst>
              <a:ext uri="{FF2B5EF4-FFF2-40B4-BE49-F238E27FC236}">
                <a16:creationId xmlns:a16="http://schemas.microsoft.com/office/drawing/2014/main" id="{8906CF6C-BDE9-4CCC-82A4-DAA03FAB36B9}"/>
              </a:ext>
            </a:extLst>
          </p:cNvPr>
          <p:cNvSpPr>
            <a:spLocks noGrp="1"/>
          </p:cNvSpPr>
          <p:nvPr>
            <p:ph type="body" sz="quarter" idx="13"/>
          </p:nvPr>
        </p:nvSpPr>
        <p:spPr/>
        <p:txBody>
          <a:bodyPr/>
          <a:lstStyle/>
          <a:p>
            <a:r>
              <a:rPr lang="en-US" dirty="0"/>
              <a:t>CalSTRS programs</a:t>
            </a:r>
          </a:p>
        </p:txBody>
      </p:sp>
    </p:spTree>
    <p:custDataLst>
      <p:tags r:id="rId1"/>
    </p:custDataLst>
    <p:extLst>
      <p:ext uri="{BB962C8B-B14F-4D97-AF65-F5344CB8AC3E}">
        <p14:creationId xmlns:p14="http://schemas.microsoft.com/office/powerpoint/2010/main" val="130237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E8D46A-DBF3-894C-B09B-451292B9E181}"/>
              </a:ext>
            </a:extLst>
          </p:cNvPr>
          <p:cNvSpPr/>
          <p:nvPr/>
        </p:nvSpPr>
        <p:spPr>
          <a:xfrm>
            <a:off x="911656" y="2937016"/>
            <a:ext cx="8702209"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Contributions from both you and your employer</a:t>
            </a:r>
            <a:endParaRPr kumimoji="0" lang="en-US" sz="28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C791C1FC-71C9-5346-9839-554FB88A6C1B}"/>
              </a:ext>
            </a:extLst>
          </p:cNvPr>
          <p:cNvSpPr/>
          <p:nvPr/>
        </p:nvSpPr>
        <p:spPr>
          <a:xfrm>
            <a:off x="911655" y="4105444"/>
            <a:ext cx="8702209"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Guaranteed annual interest rate</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D15A28B5-43BB-6245-A838-5E610189F473}"/>
              </a:ext>
            </a:extLst>
          </p:cNvPr>
          <p:cNvSpPr/>
          <p:nvPr/>
        </p:nvSpPr>
        <p:spPr>
          <a:xfrm>
            <a:off x="911656" y="1768589"/>
            <a:ext cx="8702209"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i="0" dirty="0">
                <a:solidFill>
                  <a:schemeClr val="bg1"/>
                </a:solidFill>
                <a:latin typeface="Arial" panose="020B0604020202020204" pitchFamily="34" charset="0"/>
                <a:cs typeface="Arial" panose="020B0604020202020204" pitchFamily="34" charset="0"/>
              </a:rPr>
              <a:t>Earnings in excess of one year of service credit</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7" name="Text Placeholder 16">
            <a:extLst>
              <a:ext uri="{FF2B5EF4-FFF2-40B4-BE49-F238E27FC236}">
                <a16:creationId xmlns:a16="http://schemas.microsoft.com/office/drawing/2014/main" id="{DE0B3BAB-AE7C-40E8-98E1-CDA881CA33D9}"/>
              </a:ext>
            </a:extLst>
          </p:cNvPr>
          <p:cNvSpPr>
            <a:spLocks noGrp="1"/>
          </p:cNvSpPr>
          <p:nvPr>
            <p:ph type="body" sz="quarter" idx="13"/>
          </p:nvPr>
        </p:nvSpPr>
        <p:spPr/>
        <p:txBody>
          <a:bodyPr/>
          <a:lstStyle/>
          <a:p>
            <a:r>
              <a:rPr lang="en-US" dirty="0"/>
              <a:t>Build your Defined Benefit Supplement account</a:t>
            </a:r>
          </a:p>
        </p:txBody>
      </p:sp>
    </p:spTree>
    <p:custDataLst>
      <p:tags r:id="rId1"/>
    </p:custDataLst>
    <p:extLst>
      <p:ext uri="{BB962C8B-B14F-4D97-AF65-F5344CB8AC3E}">
        <p14:creationId xmlns:p14="http://schemas.microsoft.com/office/powerpoint/2010/main" val="370364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4AF87D-0F0F-45A9-B68F-404B80663ED3}"/>
              </a:ext>
            </a:extLst>
          </p:cNvPr>
          <p:cNvSpPr>
            <a:spLocks noGrp="1"/>
          </p:cNvSpPr>
          <p:nvPr>
            <p:ph type="body" sz="quarter" idx="13"/>
          </p:nvPr>
        </p:nvSpPr>
        <p:spPr/>
        <p:txBody>
          <a:bodyPr/>
          <a:lstStyle/>
          <a:p>
            <a:r>
              <a:rPr lang="en-US" dirty="0"/>
              <a:t>Glossary</a:t>
            </a:r>
          </a:p>
        </p:txBody>
      </p:sp>
      <p:pic>
        <p:nvPicPr>
          <p:cNvPr id="15" name="Picture 14">
            <a:extLst>
              <a:ext uri="{FF2B5EF4-FFF2-40B4-BE49-F238E27FC236}">
                <a16:creationId xmlns:a16="http://schemas.microsoft.com/office/drawing/2014/main" id="{0F59F980-3A88-4189-8EA9-6FDC6B24127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426876" y="1697012"/>
            <a:ext cx="3843614" cy="4982463"/>
          </a:xfrm>
          <a:prstGeom prst="rect">
            <a:avLst/>
          </a:prstGeom>
        </p:spPr>
      </p:pic>
      <p:sp>
        <p:nvSpPr>
          <p:cNvPr id="8" name="Rectangle 7">
            <a:extLst>
              <a:ext uri="{FF2B5EF4-FFF2-40B4-BE49-F238E27FC236}">
                <a16:creationId xmlns:a16="http://schemas.microsoft.com/office/drawing/2014/main" id="{D475F823-7CB5-40D8-A840-7139A3529B24}"/>
              </a:ext>
            </a:extLst>
          </p:cNvPr>
          <p:cNvSpPr/>
          <p:nvPr/>
        </p:nvSpPr>
        <p:spPr>
          <a:xfrm>
            <a:off x="4539343" y="2070027"/>
            <a:ext cx="6830236" cy="1026257"/>
          </a:xfrm>
          <a:prstGeom prst="rect">
            <a:avLst/>
          </a:prstGeom>
          <a:noFill/>
          <a:ln w="889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Slides available </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C5E9596-0BBF-412E-A1F6-C0FDB9AB4C4E}"/>
              </a:ext>
            </a:extLst>
          </p:cNvPr>
          <p:cNvSpPr/>
          <p:nvPr/>
        </p:nvSpPr>
        <p:spPr>
          <a:xfrm>
            <a:off x="4539343" y="3270104"/>
            <a:ext cx="6830236" cy="1026257"/>
          </a:xfrm>
          <a:prstGeom prst="rect">
            <a:avLst/>
          </a:prstGeom>
          <a:noFill/>
          <a:ln w="889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Worksheet</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B8AC249-6DB9-4207-9C46-174944DFD523}"/>
              </a:ext>
            </a:extLst>
          </p:cNvPr>
          <p:cNvSpPr/>
          <p:nvPr/>
        </p:nvSpPr>
        <p:spPr>
          <a:xfrm>
            <a:off x="4539343" y="4470181"/>
            <a:ext cx="7014021" cy="1026257"/>
          </a:xfrm>
          <a:prstGeom prst="rect">
            <a:avLst/>
          </a:prstGeom>
          <a:noFill/>
          <a:ln w="889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Glossary of terms</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94BC2FE-86B6-4186-99FE-56F93024A7BA}"/>
              </a:ext>
            </a:extLst>
          </p:cNvPr>
          <p:cNvSpPr/>
          <p:nvPr/>
        </p:nvSpPr>
        <p:spPr>
          <a:xfrm>
            <a:off x="4539343" y="5498033"/>
            <a:ext cx="7227133" cy="1026257"/>
          </a:xfrm>
          <a:prstGeom prst="rect">
            <a:avLst/>
          </a:prstGeom>
          <a:noFill/>
          <a:ln w="889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Considerations for Part-time Educators</a:t>
            </a:r>
          </a:p>
        </p:txBody>
      </p:sp>
    </p:spTree>
    <p:custDataLst>
      <p:tags r:id="rId1"/>
    </p:custDataLst>
    <p:extLst>
      <p:ext uri="{BB962C8B-B14F-4D97-AF65-F5344CB8AC3E}">
        <p14:creationId xmlns:p14="http://schemas.microsoft.com/office/powerpoint/2010/main" val="1864685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4AF87D-0F0F-45A9-B68F-404B80663ED3}"/>
              </a:ext>
            </a:extLst>
          </p:cNvPr>
          <p:cNvSpPr>
            <a:spLocks noGrp="1"/>
          </p:cNvSpPr>
          <p:nvPr>
            <p:ph type="body" sz="quarter" idx="13"/>
          </p:nvPr>
        </p:nvSpPr>
        <p:spPr/>
        <p:txBody>
          <a:bodyPr/>
          <a:lstStyle/>
          <a:p>
            <a:r>
              <a:rPr lang="en-US" dirty="0"/>
              <a:t>Considerations for part-time educators</a:t>
            </a:r>
          </a:p>
        </p:txBody>
      </p:sp>
      <p:sp>
        <p:nvSpPr>
          <p:cNvPr id="7" name="Rectangle 6">
            <a:extLst>
              <a:ext uri="{FF2B5EF4-FFF2-40B4-BE49-F238E27FC236}">
                <a16:creationId xmlns:a16="http://schemas.microsoft.com/office/drawing/2014/main" id="{EA28C1ED-5B69-4E46-81E9-833096BAE15B}"/>
              </a:ext>
            </a:extLst>
          </p:cNvPr>
          <p:cNvSpPr/>
          <p:nvPr/>
        </p:nvSpPr>
        <p:spPr>
          <a:xfrm>
            <a:off x="4516813" y="6093767"/>
            <a:ext cx="6830237" cy="461665"/>
          </a:xfrm>
          <a:prstGeom prst="rect">
            <a:avLst/>
          </a:prstGeom>
        </p:spPr>
        <p:txBody>
          <a:bodyPr wrap="square">
            <a:spAutoFit/>
          </a:bodyPr>
          <a:lstStyle/>
          <a:p>
            <a:pPr lvl="0" algn="ctr">
              <a:defRPr/>
            </a:pPr>
            <a:r>
              <a:rPr lang="en-US" sz="2400" dirty="0">
                <a:solidFill>
                  <a:schemeClr val="bg1"/>
                </a:solidFill>
                <a:latin typeface="Arial" panose="020B0604020202020204" pitchFamily="34" charset="0"/>
                <a:cs typeface="Arial" panose="020B0604020202020204" pitchFamily="34" charset="0"/>
                <a:sym typeface="Wingdings"/>
              </a:rPr>
              <a:t> Defined Benefit Program only</a:t>
            </a:r>
            <a:endParaRPr lang="en-US" sz="2400"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475F823-7CB5-40D8-A840-7139A3529B24}"/>
              </a:ext>
            </a:extLst>
          </p:cNvPr>
          <p:cNvSpPr/>
          <p:nvPr/>
        </p:nvSpPr>
        <p:spPr>
          <a:xfrm>
            <a:off x="4723128" y="2048511"/>
            <a:ext cx="6830236" cy="1026257"/>
          </a:xfrm>
          <a:prstGeom prst="rect">
            <a:avLst/>
          </a:prstGeom>
          <a:noFill/>
          <a:ln w="889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Service credit </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C5E9596-0BBF-412E-A1F6-C0FDB9AB4C4E}"/>
              </a:ext>
            </a:extLst>
          </p:cNvPr>
          <p:cNvSpPr/>
          <p:nvPr/>
        </p:nvSpPr>
        <p:spPr>
          <a:xfrm>
            <a:off x="4723128" y="3259346"/>
            <a:ext cx="6830236" cy="1026257"/>
          </a:xfrm>
          <a:prstGeom prst="rect">
            <a:avLst/>
          </a:prstGeom>
          <a:noFill/>
          <a:ln w="889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Final compensation </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B8AC249-6DB9-4207-9C46-174944DFD523}"/>
              </a:ext>
            </a:extLst>
          </p:cNvPr>
          <p:cNvSpPr/>
          <p:nvPr/>
        </p:nvSpPr>
        <p:spPr>
          <a:xfrm>
            <a:off x="4723128" y="4470181"/>
            <a:ext cx="6830236" cy="1026257"/>
          </a:xfrm>
          <a:prstGeom prst="rect">
            <a:avLst/>
          </a:prstGeom>
          <a:noFill/>
          <a:ln w="889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Additional example of calculations</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2050" name="Picture 2" descr="Considerations for Part-time educators publication">
            <a:extLst>
              <a:ext uri="{FF2B5EF4-FFF2-40B4-BE49-F238E27FC236}">
                <a16:creationId xmlns:a16="http://schemas.microsoft.com/office/drawing/2014/main" id="{EC8C6381-1963-CBF6-EE47-ECA38BD43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60" y="1767515"/>
            <a:ext cx="3697336" cy="478791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71506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4AF87D-0F0F-45A9-B68F-404B80663ED3}"/>
              </a:ext>
            </a:extLst>
          </p:cNvPr>
          <p:cNvSpPr>
            <a:spLocks noGrp="1"/>
          </p:cNvSpPr>
          <p:nvPr>
            <p:ph type="body" sz="quarter" idx="13"/>
          </p:nvPr>
        </p:nvSpPr>
        <p:spPr/>
        <p:txBody>
          <a:bodyPr/>
          <a:lstStyle/>
          <a:p>
            <a:r>
              <a:rPr lang="en-US" dirty="0"/>
              <a:t>Concurrent Retirement</a:t>
            </a:r>
          </a:p>
        </p:txBody>
      </p:sp>
      <p:pic>
        <p:nvPicPr>
          <p:cNvPr id="15" name="Picture 14">
            <a:extLst>
              <a:ext uri="{FF2B5EF4-FFF2-40B4-BE49-F238E27FC236}">
                <a16:creationId xmlns:a16="http://schemas.microsoft.com/office/drawing/2014/main" id="{0F59F980-3A88-4189-8EA9-6FDC6B24127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425524" y="1702567"/>
            <a:ext cx="3846319" cy="4971352"/>
          </a:xfrm>
          <a:prstGeom prst="rect">
            <a:avLst/>
          </a:prstGeom>
        </p:spPr>
      </p:pic>
      <p:sp>
        <p:nvSpPr>
          <p:cNvPr id="7" name="Rectangle 6">
            <a:extLst>
              <a:ext uri="{FF2B5EF4-FFF2-40B4-BE49-F238E27FC236}">
                <a16:creationId xmlns:a16="http://schemas.microsoft.com/office/drawing/2014/main" id="{EA28C1ED-5B69-4E46-81E9-833096BAE15B}"/>
              </a:ext>
            </a:extLst>
          </p:cNvPr>
          <p:cNvSpPr/>
          <p:nvPr/>
        </p:nvSpPr>
        <p:spPr>
          <a:xfrm>
            <a:off x="4516813" y="6093767"/>
            <a:ext cx="6830237" cy="461665"/>
          </a:xfrm>
          <a:prstGeom prst="rect">
            <a:avLst/>
          </a:prstGeom>
        </p:spPr>
        <p:txBody>
          <a:bodyPr wrap="square">
            <a:spAutoFit/>
          </a:bodyPr>
          <a:lstStyle/>
          <a:p>
            <a:pPr lvl="0" algn="ctr">
              <a:defRPr/>
            </a:pPr>
            <a:r>
              <a:rPr lang="en-US" sz="2400" dirty="0">
                <a:solidFill>
                  <a:schemeClr val="bg1"/>
                </a:solidFill>
                <a:latin typeface="Arial" panose="020B0604020202020204" pitchFamily="34" charset="0"/>
                <a:cs typeface="Arial" panose="020B0604020202020204" pitchFamily="34" charset="0"/>
                <a:sym typeface="Wingdings"/>
              </a:rPr>
              <a:t> Defined Benefit Program only</a:t>
            </a:r>
            <a:endParaRPr lang="en-US" sz="2400"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475F823-7CB5-40D8-A840-7139A3529B24}"/>
              </a:ext>
            </a:extLst>
          </p:cNvPr>
          <p:cNvSpPr/>
          <p:nvPr/>
        </p:nvSpPr>
        <p:spPr>
          <a:xfrm>
            <a:off x="4723128" y="2048511"/>
            <a:ext cx="6830236" cy="1026257"/>
          </a:xfrm>
          <a:prstGeom prst="rect">
            <a:avLst/>
          </a:prstGeom>
          <a:noFill/>
          <a:ln w="889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Member of another eligible CA public retirement system </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C5E9596-0BBF-412E-A1F6-C0FDB9AB4C4E}"/>
              </a:ext>
            </a:extLst>
          </p:cNvPr>
          <p:cNvSpPr/>
          <p:nvPr/>
        </p:nvSpPr>
        <p:spPr>
          <a:xfrm>
            <a:off x="4723128" y="3259346"/>
            <a:ext cx="6830236" cy="1026257"/>
          </a:xfrm>
          <a:prstGeom prst="rect">
            <a:avLst/>
          </a:prstGeom>
          <a:noFill/>
          <a:ln w="889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Retire on the same day</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B8AC249-6DB9-4207-9C46-174944DFD523}"/>
              </a:ext>
            </a:extLst>
          </p:cNvPr>
          <p:cNvSpPr/>
          <p:nvPr/>
        </p:nvSpPr>
        <p:spPr>
          <a:xfrm>
            <a:off x="4723128" y="4470181"/>
            <a:ext cx="6830236" cy="1026257"/>
          </a:xfrm>
          <a:prstGeom prst="rect">
            <a:avLst/>
          </a:prstGeom>
          <a:noFill/>
          <a:ln w="889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Arial" panose="020B0604020202020204" pitchFamily="34" charset="0"/>
                <a:cs typeface="Arial" panose="020B0604020202020204" pitchFamily="34" charset="0"/>
              </a:rPr>
              <a:t>Additional retirement benefits</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964755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61AE58-8A03-4BF6-9B0D-6095F2A9B087}"/>
              </a:ext>
            </a:extLst>
          </p:cNvPr>
          <p:cNvSpPr>
            <a:spLocks noGrp="1"/>
          </p:cNvSpPr>
          <p:nvPr>
            <p:ph type="body" sz="quarter" idx="13"/>
          </p:nvPr>
        </p:nvSpPr>
        <p:spPr/>
        <p:txBody>
          <a:bodyPr/>
          <a:lstStyle/>
          <a:p>
            <a:r>
              <a:rPr lang="en-US" dirty="0"/>
              <a:t>Additional income sources for part-time educators</a:t>
            </a:r>
          </a:p>
        </p:txBody>
      </p:sp>
      <p:pic>
        <p:nvPicPr>
          <p:cNvPr id="10" name="Picture 9">
            <a:extLst>
              <a:ext uri="{FF2B5EF4-FFF2-40B4-BE49-F238E27FC236}">
                <a16:creationId xmlns:a16="http://schemas.microsoft.com/office/drawing/2014/main" id="{F393C678-0CC1-4C40-9348-B06F5841C4C0}"/>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493023" y="1967181"/>
            <a:ext cx="5815665" cy="3710608"/>
          </a:xfrm>
          <a:prstGeom prst="rect">
            <a:avLst/>
          </a:prstGeom>
          <a:ln w="76200">
            <a:solidFill>
              <a:schemeClr val="tx1"/>
            </a:solidFill>
          </a:ln>
          <a:scene3d>
            <a:camera prst="orthographicFront"/>
            <a:lightRig rig="threePt" dir="t"/>
          </a:scene3d>
          <a:sp3d>
            <a:bevelT w="139700" prst="cross"/>
          </a:sp3d>
        </p:spPr>
      </p:pic>
      <p:sp>
        <p:nvSpPr>
          <p:cNvPr id="4" name="Freeform: Shape 3">
            <a:extLst>
              <a:ext uri="{FF2B5EF4-FFF2-40B4-BE49-F238E27FC236}">
                <a16:creationId xmlns:a16="http://schemas.microsoft.com/office/drawing/2014/main" id="{ABE0D56E-5793-4A2D-97C5-73FF54E8B17C}"/>
              </a:ext>
            </a:extLst>
          </p:cNvPr>
          <p:cNvSpPr/>
          <p:nvPr/>
        </p:nvSpPr>
        <p:spPr>
          <a:xfrm>
            <a:off x="6955491" y="2012746"/>
            <a:ext cx="5236509"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342900" lvl="0" indent="-342900" algn="l" defTabSz="977900">
              <a:lnSpc>
                <a:spcPct val="90000"/>
              </a:lnSpc>
              <a:spcBef>
                <a:spcPct val="0"/>
              </a:spcBef>
              <a:spcAft>
                <a:spcPct val="35000"/>
              </a:spcAft>
              <a:buFont typeface="Arial" panose="020B0604020202020204" pitchFamily="34" charset="0"/>
              <a:buChar char="•"/>
            </a:pPr>
            <a:r>
              <a:rPr lang="en-US" sz="2800" kern="1200" dirty="0">
                <a:solidFill>
                  <a:srgbClr val="6B3317"/>
                </a:solidFill>
              </a:rPr>
              <a:t>Supplemental Savings with </a:t>
            </a:r>
          </a:p>
          <a:p>
            <a:pPr marL="0" lvl="0" indent="0" algn="l" defTabSz="977900">
              <a:lnSpc>
                <a:spcPct val="90000"/>
              </a:lnSpc>
              <a:spcBef>
                <a:spcPct val="0"/>
              </a:spcBef>
              <a:spcAft>
                <a:spcPct val="35000"/>
              </a:spcAft>
              <a:buNone/>
            </a:pPr>
            <a:r>
              <a:rPr lang="en-US" sz="2800" kern="1200" dirty="0">
                <a:solidFill>
                  <a:srgbClr val="6B3317"/>
                </a:solidFill>
              </a:rPr>
              <a:t>    CalSTRS Pension2</a:t>
            </a:r>
          </a:p>
        </p:txBody>
      </p:sp>
      <p:sp>
        <p:nvSpPr>
          <p:cNvPr id="5" name="Freeform: Shape 4">
            <a:extLst>
              <a:ext uri="{FF2B5EF4-FFF2-40B4-BE49-F238E27FC236}">
                <a16:creationId xmlns:a16="http://schemas.microsoft.com/office/drawing/2014/main" id="{9181B76A-C2FD-4E55-B272-BC35884F0523}"/>
              </a:ext>
            </a:extLst>
          </p:cNvPr>
          <p:cNvSpPr/>
          <p:nvPr/>
        </p:nvSpPr>
        <p:spPr>
          <a:xfrm>
            <a:off x="6955491" y="3258774"/>
            <a:ext cx="5236509"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342900" lvl="0" indent="-342900" algn="l" defTabSz="977900">
              <a:lnSpc>
                <a:spcPct val="90000"/>
              </a:lnSpc>
              <a:spcBef>
                <a:spcPct val="0"/>
              </a:spcBef>
              <a:spcAft>
                <a:spcPct val="35000"/>
              </a:spcAft>
              <a:buFont typeface="Arial" panose="020B0604020202020204" pitchFamily="34" charset="0"/>
              <a:buChar char="•"/>
            </a:pPr>
            <a:r>
              <a:rPr lang="en-US" sz="2800" kern="1200" dirty="0">
                <a:solidFill>
                  <a:srgbClr val="6B3317"/>
                </a:solidFill>
              </a:rPr>
              <a:t>Social Security</a:t>
            </a:r>
          </a:p>
        </p:txBody>
      </p:sp>
      <p:sp>
        <p:nvSpPr>
          <p:cNvPr id="6" name="Freeform: Shape 5">
            <a:extLst>
              <a:ext uri="{FF2B5EF4-FFF2-40B4-BE49-F238E27FC236}">
                <a16:creationId xmlns:a16="http://schemas.microsoft.com/office/drawing/2014/main" id="{5DC9FD4C-E1BB-4D0E-A6AA-B8B4D38868B2}"/>
              </a:ext>
            </a:extLst>
          </p:cNvPr>
          <p:cNvSpPr/>
          <p:nvPr/>
        </p:nvSpPr>
        <p:spPr>
          <a:xfrm>
            <a:off x="6955491" y="4505400"/>
            <a:ext cx="5236509" cy="1181627"/>
          </a:xfrm>
          <a:custGeom>
            <a:avLst/>
            <a:gdLst>
              <a:gd name="connsiteX0" fmla="*/ 0 w 1324481"/>
              <a:gd name="connsiteY0" fmla="*/ 0 h 1181627"/>
              <a:gd name="connsiteX1" fmla="*/ 1324481 w 1324481"/>
              <a:gd name="connsiteY1" fmla="*/ 0 h 1181627"/>
              <a:gd name="connsiteX2" fmla="*/ 1324481 w 1324481"/>
              <a:gd name="connsiteY2" fmla="*/ 1181627 h 1181627"/>
              <a:gd name="connsiteX3" fmla="*/ 0 w 1324481"/>
              <a:gd name="connsiteY3" fmla="*/ 1181627 h 1181627"/>
              <a:gd name="connsiteX4" fmla="*/ 0 w 1324481"/>
              <a:gd name="connsiteY4" fmla="*/ 0 h 118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81" h="1181627">
                <a:moveTo>
                  <a:pt x="0" y="0"/>
                </a:moveTo>
                <a:lnTo>
                  <a:pt x="1324481" y="0"/>
                </a:lnTo>
                <a:lnTo>
                  <a:pt x="1324481" y="1181627"/>
                </a:lnTo>
                <a:lnTo>
                  <a:pt x="0" y="1181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0" rIns="83820" bIns="0" numCol="1" spcCol="1270" anchor="ctr" anchorCtr="0">
            <a:noAutofit/>
          </a:bodyPr>
          <a:lstStyle/>
          <a:p>
            <a:pPr marL="342900" lvl="0" indent="-342900" algn="l" defTabSz="977900">
              <a:lnSpc>
                <a:spcPct val="90000"/>
              </a:lnSpc>
              <a:spcBef>
                <a:spcPct val="0"/>
              </a:spcBef>
              <a:spcAft>
                <a:spcPct val="35000"/>
              </a:spcAft>
              <a:buFont typeface="Arial" panose="020B0604020202020204" pitchFamily="34" charset="0"/>
              <a:buChar char="•"/>
            </a:pPr>
            <a:r>
              <a:rPr lang="en-US" sz="2800" kern="1200" dirty="0">
                <a:solidFill>
                  <a:srgbClr val="6B3317"/>
                </a:solidFill>
              </a:rPr>
              <a:t>Working after Retirement </a:t>
            </a:r>
          </a:p>
        </p:txBody>
      </p:sp>
      <p:sp>
        <p:nvSpPr>
          <p:cNvPr id="7" name="Rectangle 6">
            <a:extLst>
              <a:ext uri="{FF2B5EF4-FFF2-40B4-BE49-F238E27FC236}">
                <a16:creationId xmlns:a16="http://schemas.microsoft.com/office/drawing/2014/main" id="{E8FAA824-7ADD-4BF3-B5BE-DBA618592B3C}"/>
              </a:ext>
            </a:extLst>
          </p:cNvPr>
          <p:cNvSpPr/>
          <p:nvPr/>
        </p:nvSpPr>
        <p:spPr>
          <a:xfrm>
            <a:off x="959556" y="6254505"/>
            <a:ext cx="10243553" cy="461665"/>
          </a:xfrm>
          <a:prstGeom prst="rect">
            <a:avLst/>
          </a:prstGeom>
        </p:spPr>
        <p:txBody>
          <a:bodyPr wrap="square">
            <a:spAutoFit/>
          </a:bodyPr>
          <a:lstStyle/>
          <a:p>
            <a:pPr lvl="0" algn="ctr">
              <a:defRPr/>
            </a:pPr>
            <a:r>
              <a:rPr lang="en-US" sz="2400" b="1" dirty="0">
                <a:solidFill>
                  <a:srgbClr val="6B3317"/>
                </a:solidFill>
                <a:latin typeface="Arial" panose="020B0604020202020204" pitchFamily="34" charset="0"/>
                <a:cs typeface="Arial" panose="020B0604020202020204" pitchFamily="34" charset="0"/>
                <a:sym typeface="Wingdings"/>
              </a:rPr>
              <a:t> </a:t>
            </a:r>
            <a:r>
              <a:rPr lang="en-US" sz="2400" dirty="0">
                <a:solidFill>
                  <a:srgbClr val="6B3317"/>
                </a:solidFill>
                <a:latin typeface="Arial" panose="020B0604020202020204" pitchFamily="34" charset="0"/>
                <a:cs typeface="Arial" panose="020B0604020202020204" pitchFamily="34" charset="0"/>
                <a:sym typeface="Wingdings"/>
              </a:rPr>
              <a:t>Register for this webinar at </a:t>
            </a:r>
            <a:r>
              <a:rPr lang="en-US" sz="2400" b="1" dirty="0">
                <a:solidFill>
                  <a:srgbClr val="6B3317"/>
                </a:solidFill>
                <a:latin typeface="Arial" panose="020B0604020202020204" pitchFamily="34" charset="0"/>
                <a:cs typeface="Arial" panose="020B0604020202020204" pitchFamily="34" charset="0"/>
                <a:sym typeface="Wingdings"/>
              </a:rPr>
              <a:t>CalSTRS.com/webinars</a:t>
            </a:r>
            <a:r>
              <a:rPr lang="en-US" sz="2400" dirty="0">
                <a:solidFill>
                  <a:srgbClr val="6B3317"/>
                </a:solidFill>
                <a:latin typeface="Arial" panose="020B0604020202020204" pitchFamily="34" charset="0"/>
                <a:cs typeface="Arial" panose="020B0604020202020204" pitchFamily="34" charset="0"/>
                <a:sym typeface="Wingdings"/>
              </a:rPr>
              <a:t>.</a:t>
            </a:r>
            <a:endParaRPr lang="en-US" sz="2400" dirty="0">
              <a:solidFill>
                <a:srgbClr val="6B3317"/>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992028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10D076-8A5A-4C29-B66F-7AEEBE63A4D8}"/>
              </a:ext>
            </a:extLst>
          </p:cNvPr>
          <p:cNvSpPr/>
          <p:nvPr/>
        </p:nvSpPr>
        <p:spPr>
          <a:xfrm>
            <a:off x="726189" y="3601240"/>
            <a:ext cx="2378068" cy="2926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Part-time webpage</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my</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CalSTRS</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Retirement Progress Report</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73D23EFE-425D-4DD7-A9FB-B7670D37762D}"/>
              </a:ext>
            </a:extLst>
          </p:cNvPr>
          <p:cNvSpPr/>
          <p:nvPr/>
        </p:nvSpPr>
        <p:spPr>
          <a:xfrm>
            <a:off x="6877878" y="3711294"/>
            <a:ext cx="4896844" cy="1958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lvl="1" indent="-228600">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Additional Income Sources for Part-time Educators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Cash Balance Benefit Program</a:t>
            </a:r>
          </a:p>
          <a:p>
            <a:pPr marL="688975" marR="0" lvl="1"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Consolidation of Benefits</a:t>
            </a:r>
          </a:p>
        </p:txBody>
      </p:sp>
      <p:sp>
        <p:nvSpPr>
          <p:cNvPr id="10" name="Rectangle 9">
            <a:extLst>
              <a:ext uri="{FF2B5EF4-FFF2-40B4-BE49-F238E27FC236}">
                <a16:creationId xmlns:a16="http://schemas.microsoft.com/office/drawing/2014/main" id="{921884DA-BD9B-4448-8E6B-79BB900DC921}"/>
              </a:ext>
            </a:extLst>
          </p:cNvPr>
          <p:cNvSpPr/>
          <p:nvPr/>
        </p:nvSpPr>
        <p:spPr>
          <a:xfrm>
            <a:off x="6966829" y="5435925"/>
            <a:ext cx="4750018" cy="1511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calstrs.com/webinars</a:t>
            </a:r>
            <a:r>
              <a:rPr kumimoji="0" lang="en-US" sz="2400" b="1" i="0"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11" name="Rectangle 10">
            <a:extLst>
              <a:ext uri="{FF2B5EF4-FFF2-40B4-BE49-F238E27FC236}">
                <a16:creationId xmlns:a16="http://schemas.microsoft.com/office/drawing/2014/main" id="{1DBCC0AB-471C-4312-BB53-F9B6A30491A7}"/>
              </a:ext>
            </a:extLst>
          </p:cNvPr>
          <p:cNvSpPr/>
          <p:nvPr/>
        </p:nvSpPr>
        <p:spPr>
          <a:xfrm>
            <a:off x="726189" y="2770924"/>
            <a:ext cx="2378068" cy="754998"/>
          </a:xfrm>
          <a:prstGeom prst="rect">
            <a:avLst/>
          </a:prstGeom>
          <a:solidFill>
            <a:srgbClr val="7E3C1B"/>
          </a:solidFill>
          <a:ln>
            <a:solidFill>
              <a:srgbClr val="7E3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Online resources</a:t>
            </a:r>
          </a:p>
        </p:txBody>
      </p:sp>
      <p:sp>
        <p:nvSpPr>
          <p:cNvPr id="3" name="Text Placeholder 2">
            <a:extLst>
              <a:ext uri="{FF2B5EF4-FFF2-40B4-BE49-F238E27FC236}">
                <a16:creationId xmlns:a16="http://schemas.microsoft.com/office/drawing/2014/main" id="{8E168FDE-4F56-4A10-B280-C5A5D9E0F484}"/>
              </a:ext>
            </a:extLst>
          </p:cNvPr>
          <p:cNvSpPr>
            <a:spLocks noGrp="1"/>
          </p:cNvSpPr>
          <p:nvPr>
            <p:ph type="body" sz="quarter" idx="13"/>
          </p:nvPr>
        </p:nvSpPr>
        <p:spPr/>
        <p:txBody>
          <a:bodyPr/>
          <a:lstStyle/>
          <a:p>
            <a:r>
              <a:rPr lang="en-US" dirty="0"/>
              <a:t>For more information</a:t>
            </a:r>
          </a:p>
        </p:txBody>
      </p:sp>
      <p:sp>
        <p:nvSpPr>
          <p:cNvPr id="27" name="Rectangle 26">
            <a:extLst>
              <a:ext uri="{FF2B5EF4-FFF2-40B4-BE49-F238E27FC236}">
                <a16:creationId xmlns:a16="http://schemas.microsoft.com/office/drawing/2014/main" id="{BC711AA8-2A06-4CF4-9DC8-813FCC1A4CCA}"/>
              </a:ext>
            </a:extLst>
          </p:cNvPr>
          <p:cNvSpPr/>
          <p:nvPr/>
        </p:nvSpPr>
        <p:spPr>
          <a:xfrm>
            <a:off x="726189" y="2100943"/>
            <a:ext cx="2378068" cy="4470400"/>
          </a:xfrm>
          <a:prstGeom prst="rect">
            <a:avLst/>
          </a:prstGeom>
          <a:noFill/>
          <a:ln w="88900">
            <a:solidFill>
              <a:srgbClr val="7E3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4E2A715-210A-492C-A89F-CB263EB5AFAF}"/>
              </a:ext>
            </a:extLst>
          </p:cNvPr>
          <p:cNvSpPr/>
          <p:nvPr/>
        </p:nvSpPr>
        <p:spPr>
          <a:xfrm>
            <a:off x="3674855" y="3601240"/>
            <a:ext cx="2780508" cy="1549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Individual benefits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planning session</a:t>
            </a:r>
          </a:p>
        </p:txBody>
      </p:sp>
      <p:sp>
        <p:nvSpPr>
          <p:cNvPr id="29" name="Rectangle 28">
            <a:extLst>
              <a:ext uri="{FF2B5EF4-FFF2-40B4-BE49-F238E27FC236}">
                <a16:creationId xmlns:a16="http://schemas.microsoft.com/office/drawing/2014/main" id="{B4030B43-5C43-4CA0-A5BA-CDC5F77BFF13}"/>
              </a:ext>
            </a:extLst>
          </p:cNvPr>
          <p:cNvSpPr/>
          <p:nvPr/>
        </p:nvSpPr>
        <p:spPr>
          <a:xfrm>
            <a:off x="3674854" y="2770924"/>
            <a:ext cx="2780509" cy="754998"/>
          </a:xfrm>
          <a:prstGeom prst="rect">
            <a:avLst/>
          </a:prstGeom>
          <a:solidFill>
            <a:srgbClr val="CC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Benefits planning session</a:t>
            </a:r>
          </a:p>
        </p:txBody>
      </p:sp>
      <p:sp>
        <p:nvSpPr>
          <p:cNvPr id="30" name="Rectangle 29">
            <a:extLst>
              <a:ext uri="{FF2B5EF4-FFF2-40B4-BE49-F238E27FC236}">
                <a16:creationId xmlns:a16="http://schemas.microsoft.com/office/drawing/2014/main" id="{8E9569F9-7B9C-469A-9DF0-4F3C955DDB7D}"/>
              </a:ext>
            </a:extLst>
          </p:cNvPr>
          <p:cNvSpPr/>
          <p:nvPr/>
        </p:nvSpPr>
        <p:spPr>
          <a:xfrm>
            <a:off x="3674855" y="2100943"/>
            <a:ext cx="2780508" cy="4470400"/>
          </a:xfrm>
          <a:prstGeom prst="rect">
            <a:avLst/>
          </a:prstGeom>
          <a:noFill/>
          <a:ln w="88900">
            <a:solidFill>
              <a:srgbClr val="CC8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7D23FB6F-D6D3-4BB4-B79D-CD011BC02879}"/>
              </a:ext>
            </a:extLst>
          </p:cNvPr>
          <p:cNvSpPr/>
          <p:nvPr/>
        </p:nvSpPr>
        <p:spPr>
          <a:xfrm>
            <a:off x="7044090" y="2721032"/>
            <a:ext cx="4770824" cy="754998"/>
          </a:xfrm>
          <a:prstGeom prst="rect">
            <a:avLst/>
          </a:prstGeom>
          <a:solidFill>
            <a:srgbClr val="DCC2BC"/>
          </a:solidFill>
          <a:ln>
            <a:solidFill>
              <a:srgbClr val="DCC2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7E3C1B"/>
                </a:solidFill>
                <a:uLnTx/>
                <a:uFillTx/>
                <a:latin typeface="Arial" panose="020B0604020202020204" pitchFamily="34" charset="0"/>
                <a:ea typeface="+mn-ea"/>
                <a:cs typeface="Arial" panose="020B0604020202020204" pitchFamily="34" charset="0"/>
              </a:rPr>
              <a:t>Attend a workshop or webinar</a:t>
            </a:r>
          </a:p>
        </p:txBody>
      </p:sp>
      <p:sp>
        <p:nvSpPr>
          <p:cNvPr id="36" name="Rectangle 35">
            <a:extLst>
              <a:ext uri="{FF2B5EF4-FFF2-40B4-BE49-F238E27FC236}">
                <a16:creationId xmlns:a16="http://schemas.microsoft.com/office/drawing/2014/main" id="{5FB5F0B7-6526-4459-92A8-E82E989EFA61}"/>
              </a:ext>
            </a:extLst>
          </p:cNvPr>
          <p:cNvSpPr/>
          <p:nvPr/>
        </p:nvSpPr>
        <p:spPr>
          <a:xfrm>
            <a:off x="7044090" y="2051051"/>
            <a:ext cx="4770824" cy="4470400"/>
          </a:xfrm>
          <a:prstGeom prst="rect">
            <a:avLst/>
          </a:prstGeom>
          <a:noFill/>
          <a:ln w="95250">
            <a:solidFill>
              <a:srgbClr val="DCC2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8232644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n open computer sitting on a table&#10;&#10;Description automatically generated">
            <a:extLst>
              <a:ext uri="{FF2B5EF4-FFF2-40B4-BE49-F238E27FC236}">
                <a16:creationId xmlns:a16="http://schemas.microsoft.com/office/drawing/2014/main" id="{A680D4E7-CC10-904C-8CC7-98EA1A91A1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2" y="-1"/>
            <a:ext cx="12192000" cy="7901278"/>
          </a:xfrm>
          <a:prstGeom prst="rect">
            <a:avLst/>
          </a:prstGeom>
        </p:spPr>
      </p:pic>
      <p:pic>
        <p:nvPicPr>
          <p:cNvPr id="7" name="Picture 6">
            <a:extLst>
              <a:ext uri="{FF2B5EF4-FFF2-40B4-BE49-F238E27FC236}">
                <a16:creationId xmlns:a16="http://schemas.microsoft.com/office/drawing/2014/main" id="{C0E871B4-D6F7-4906-A79D-4B1F46FAA84A}"/>
              </a:ext>
            </a:extLst>
          </p:cNvPr>
          <p:cNvPicPr>
            <a:picLocks noChangeAspect="1"/>
          </p:cNvPicPr>
          <p:nvPr/>
        </p:nvPicPr>
        <p:blipFill rotWithShape="1">
          <a:blip r:embed="rId5"/>
          <a:srcRect l="12370" r="12370"/>
          <a:stretch/>
        </p:blipFill>
        <p:spPr>
          <a:xfrm>
            <a:off x="-1" y="0"/>
            <a:ext cx="12192001" cy="7901277"/>
          </a:xfrm>
          <a:prstGeom prst="rect">
            <a:avLst/>
          </a:prstGeom>
        </p:spPr>
      </p:pic>
      <p:sp>
        <p:nvSpPr>
          <p:cNvPr id="6" name="Title 5">
            <a:extLst>
              <a:ext uri="{FF2B5EF4-FFF2-40B4-BE49-F238E27FC236}">
                <a16:creationId xmlns:a16="http://schemas.microsoft.com/office/drawing/2014/main" id="{773C2ABA-AAC6-D64E-A8DD-45A6D3DE071C}"/>
              </a:ext>
            </a:extLst>
          </p:cNvPr>
          <p:cNvSpPr>
            <a:spLocks noGrp="1"/>
          </p:cNvSpPr>
          <p:nvPr>
            <p:ph type="title"/>
          </p:nvPr>
        </p:nvSpPr>
        <p:spPr>
          <a:xfrm>
            <a:off x="838199" y="409276"/>
            <a:ext cx="10515600" cy="618631"/>
          </a:xfrm>
          <a:prstGeom prst="rect">
            <a:avLst/>
          </a:prstGeom>
        </p:spPr>
        <p:txBody>
          <a:bodyPr wrap="square">
            <a:spAutoFit/>
          </a:bodyPr>
          <a:lstStyle/>
          <a:p>
            <a:r>
              <a:rPr lang="en-US" sz="3800" b="1" dirty="0">
                <a:solidFill>
                  <a:srgbClr val="424853"/>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Part-time educator webpage</a:t>
            </a:r>
          </a:p>
        </p:txBody>
      </p:sp>
      <p:sp>
        <p:nvSpPr>
          <p:cNvPr id="2" name="Rectangle 1">
            <a:extLst>
              <a:ext uri="{FF2B5EF4-FFF2-40B4-BE49-F238E27FC236}">
                <a16:creationId xmlns:a16="http://schemas.microsoft.com/office/drawing/2014/main" id="{C36C761E-8039-4F5C-813C-02669E7874D2}"/>
              </a:ext>
            </a:extLst>
          </p:cNvPr>
          <p:cNvSpPr/>
          <p:nvPr/>
        </p:nvSpPr>
        <p:spPr>
          <a:xfrm>
            <a:off x="1995055" y="1471831"/>
            <a:ext cx="8200505" cy="466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screen shot of CalSTRS.com with members highlighted">
            <a:extLst>
              <a:ext uri="{FF2B5EF4-FFF2-40B4-BE49-F238E27FC236}">
                <a16:creationId xmlns:a16="http://schemas.microsoft.com/office/drawing/2014/main" id="{1AAA360B-7907-46B4-AA49-E081740936A9}"/>
              </a:ext>
            </a:extLst>
          </p:cNvPr>
          <p:cNvPicPr>
            <a:picLocks noChangeAspect="1"/>
          </p:cNvPicPr>
          <p:nvPr/>
        </p:nvPicPr>
        <p:blipFill rotWithShape="1">
          <a:blip r:embed="rId6"/>
          <a:srcRect l="5594" r="7645"/>
          <a:stretch/>
        </p:blipFill>
        <p:spPr>
          <a:xfrm>
            <a:off x="1985082" y="1471831"/>
            <a:ext cx="8210477" cy="4667576"/>
          </a:xfrm>
          <a:prstGeom prst="rect">
            <a:avLst/>
          </a:prstGeom>
        </p:spPr>
      </p:pic>
      <p:sp>
        <p:nvSpPr>
          <p:cNvPr id="8" name="Rectangle: Rounded Corners 7">
            <a:extLst>
              <a:ext uri="{FF2B5EF4-FFF2-40B4-BE49-F238E27FC236}">
                <a16:creationId xmlns:a16="http://schemas.microsoft.com/office/drawing/2014/main" id="{9A177CAB-1DFB-4942-A334-387C4979309B}"/>
              </a:ext>
            </a:extLst>
          </p:cNvPr>
          <p:cNvSpPr/>
          <p:nvPr/>
        </p:nvSpPr>
        <p:spPr>
          <a:xfrm>
            <a:off x="4344415" y="2027842"/>
            <a:ext cx="571500" cy="311597"/>
          </a:xfrm>
          <a:prstGeom prst="roundRect">
            <a:avLst/>
          </a:prstGeom>
          <a:noFill/>
          <a:ln w="76200">
            <a:solidFill>
              <a:srgbClr val="A04E2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5020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CalSTRS.com with members menu expanded and Part-time educator highlighted">
            <a:extLst>
              <a:ext uri="{FF2B5EF4-FFF2-40B4-BE49-F238E27FC236}">
                <a16:creationId xmlns:a16="http://schemas.microsoft.com/office/drawing/2014/main" id="{9F35ADA5-BB88-43CC-BACD-47A86B71026C}"/>
              </a:ext>
            </a:extLst>
          </p:cNvPr>
          <p:cNvPicPr>
            <a:picLocks noChangeAspect="1"/>
          </p:cNvPicPr>
          <p:nvPr/>
        </p:nvPicPr>
        <p:blipFill>
          <a:blip r:embed="rId4"/>
          <a:stretch>
            <a:fillRect/>
          </a:stretch>
        </p:blipFill>
        <p:spPr>
          <a:xfrm>
            <a:off x="-851625" y="2229"/>
            <a:ext cx="13895250" cy="6853542"/>
          </a:xfrm>
          <a:prstGeom prst="rect">
            <a:avLst/>
          </a:prstGeom>
        </p:spPr>
      </p:pic>
      <p:sp>
        <p:nvSpPr>
          <p:cNvPr id="6" name="Rectangle: Rounded Corners 5">
            <a:extLst>
              <a:ext uri="{FF2B5EF4-FFF2-40B4-BE49-F238E27FC236}">
                <a16:creationId xmlns:a16="http://schemas.microsoft.com/office/drawing/2014/main" id="{139AB5A2-BEA1-4B0A-9EB8-84FBEE2124F0}"/>
              </a:ext>
            </a:extLst>
          </p:cNvPr>
          <p:cNvSpPr/>
          <p:nvPr/>
        </p:nvSpPr>
        <p:spPr>
          <a:xfrm>
            <a:off x="3481512" y="2043787"/>
            <a:ext cx="1316119" cy="348917"/>
          </a:xfrm>
          <a:prstGeom prst="roundRect">
            <a:avLst/>
          </a:prstGeom>
          <a:noFill/>
          <a:ln w="76200">
            <a:solidFill>
              <a:srgbClr val="DE635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8DCBB4-7F80-4989-9640-B6E369D1253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Getting Started</a:t>
            </a:r>
          </a:p>
        </p:txBody>
      </p:sp>
    </p:spTree>
    <p:custDataLst>
      <p:tags r:id="rId1"/>
    </p:custDataLst>
    <p:extLst>
      <p:ext uri="{BB962C8B-B14F-4D97-AF65-F5344CB8AC3E}">
        <p14:creationId xmlns:p14="http://schemas.microsoft.com/office/powerpoint/2010/main" val="53136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782A-2192-4188-917F-9929F7B1501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PTE page</a:t>
            </a:r>
          </a:p>
        </p:txBody>
      </p:sp>
      <p:pic>
        <p:nvPicPr>
          <p:cNvPr id="5" name="Picture 4" descr="screenshot of Part-time educator webpage">
            <a:extLst>
              <a:ext uri="{FF2B5EF4-FFF2-40B4-BE49-F238E27FC236}">
                <a16:creationId xmlns:a16="http://schemas.microsoft.com/office/drawing/2014/main" id="{223BA930-AFE5-4D74-9CB1-A1DC0EE80C1B}"/>
              </a:ext>
            </a:extLst>
          </p:cNvPr>
          <p:cNvPicPr>
            <a:picLocks noChangeAspect="1"/>
          </p:cNvPicPr>
          <p:nvPr/>
        </p:nvPicPr>
        <p:blipFill>
          <a:blip r:embed="rId4"/>
          <a:stretch>
            <a:fillRect/>
          </a:stretch>
        </p:blipFill>
        <p:spPr>
          <a:xfrm>
            <a:off x="-856144" y="0"/>
            <a:ext cx="13904288" cy="6858000"/>
          </a:xfrm>
          <a:prstGeom prst="rect">
            <a:avLst/>
          </a:prstGeom>
        </p:spPr>
      </p:pic>
    </p:spTree>
    <p:custDataLst>
      <p:tags r:id="rId1"/>
    </p:custDataLst>
    <p:extLst>
      <p:ext uri="{BB962C8B-B14F-4D97-AF65-F5344CB8AC3E}">
        <p14:creationId xmlns:p14="http://schemas.microsoft.com/office/powerpoint/2010/main" val="5276313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wooden table&#10;&#10;Description automatically generated">
            <a:extLst>
              <a:ext uri="{FF2B5EF4-FFF2-40B4-BE49-F238E27FC236}">
                <a16:creationId xmlns:a16="http://schemas.microsoft.com/office/drawing/2014/main" id="{CBC7E2DD-EC9C-334E-BFFC-1A34C14F115F}"/>
              </a:ext>
            </a:extLst>
          </p:cNvPr>
          <p:cNvPicPr>
            <a:picLocks noChangeAspect="1"/>
          </p:cNvPicPr>
          <p:nvPr/>
        </p:nvPicPr>
        <p:blipFill>
          <a:blip r:embed="rId4"/>
          <a:stretch>
            <a:fillRect/>
          </a:stretch>
        </p:blipFill>
        <p:spPr>
          <a:xfrm>
            <a:off x="0" y="0"/>
            <a:ext cx="12192000" cy="6858000"/>
          </a:xfrm>
          <a:prstGeom prst="rect">
            <a:avLst/>
          </a:prstGeom>
        </p:spPr>
      </p:pic>
      <p:sp>
        <p:nvSpPr>
          <p:cNvPr id="24" name="Content Placeholder 2">
            <a:extLst>
              <a:ext uri="{FF2B5EF4-FFF2-40B4-BE49-F238E27FC236}">
                <a16:creationId xmlns:a16="http://schemas.microsoft.com/office/drawing/2014/main" id="{D870E853-9599-894A-A358-8D561AC8D08D}"/>
              </a:ext>
            </a:extLst>
          </p:cNvPr>
          <p:cNvSpPr txBox="1">
            <a:spLocks/>
          </p:cNvSpPr>
          <p:nvPr/>
        </p:nvSpPr>
        <p:spPr>
          <a:xfrm>
            <a:off x="3609742" y="6073776"/>
            <a:ext cx="1036616" cy="784224"/>
          </a:xfrm>
          <a:prstGeom prst="rect">
            <a:avLst/>
          </a:prstGeom>
        </p:spPr>
        <p:txBody>
          <a:bodyPr vert="horz" lIns="57598" tIns="28799" rIns="57598" bIns="28799" rtlCol="0">
            <a:normAutofit/>
          </a:bodyPr>
          <a:lstStyle>
            <a:lvl1pPr marL="215900" indent="-215900" algn="l" defTabSz="287338" rtl="0" fontAlgn="base">
              <a:lnSpc>
                <a:spcPct val="110000"/>
              </a:lnSpc>
              <a:spcBef>
                <a:spcPct val="20000"/>
              </a:spcBef>
              <a:spcAft>
                <a:spcPct val="0"/>
              </a:spcAft>
              <a:buFont typeface="Arial" pitchFamily="34" charset="0"/>
              <a:buChar char="•"/>
              <a:defRPr sz="2300" kern="1200" spc="-31">
                <a:solidFill>
                  <a:srgbClr val="404040"/>
                </a:solidFill>
                <a:latin typeface="+mn-lt"/>
                <a:ea typeface="ＭＳ Ｐゴシック" pitchFamily="34" charset="-128"/>
                <a:cs typeface="+mn-cs"/>
              </a:defRPr>
            </a:lvl1pPr>
            <a:lvl2pPr marL="466725" indent="-179388" algn="l" defTabSz="287338" rtl="0" fontAlgn="base">
              <a:lnSpc>
                <a:spcPct val="110000"/>
              </a:lnSpc>
              <a:spcBef>
                <a:spcPct val="20000"/>
              </a:spcBef>
              <a:spcAft>
                <a:spcPct val="0"/>
              </a:spcAft>
              <a:buFont typeface="Arial" pitchFamily="34" charset="0"/>
              <a:buChar char="–"/>
              <a:defRPr sz="2000" kern="1200" spc="-31">
                <a:solidFill>
                  <a:srgbClr val="404040"/>
                </a:solidFill>
                <a:latin typeface="+mn-lt"/>
                <a:ea typeface="ＭＳ Ｐゴシック" pitchFamily="34" charset="-128"/>
                <a:cs typeface="+mn-cs"/>
              </a:defRPr>
            </a:lvl2pPr>
            <a:lvl3pPr marL="719138" indent="-142875" algn="l" defTabSz="287338" rtl="0" fontAlgn="base">
              <a:lnSpc>
                <a:spcPct val="110000"/>
              </a:lnSpc>
              <a:spcBef>
                <a:spcPct val="20000"/>
              </a:spcBef>
              <a:spcAft>
                <a:spcPct val="0"/>
              </a:spcAft>
              <a:buFont typeface="Arial" pitchFamily="34" charset="0"/>
              <a:buChar char="•"/>
              <a:defRPr kern="1200" spc="-31">
                <a:solidFill>
                  <a:srgbClr val="404040"/>
                </a:solidFill>
                <a:latin typeface="+mn-lt"/>
                <a:ea typeface="ＭＳ Ｐゴシック" pitchFamily="34" charset="-128"/>
                <a:cs typeface="+mn-cs"/>
              </a:defRPr>
            </a:lvl3pPr>
            <a:lvl4pPr marL="1006475"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4pPr>
            <a:lvl5pPr marL="1295400"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5pPr>
            <a:lvl6pPr marL="1583947" indent="-143995" algn="l" defTabSz="287990" rtl="0" eaLnBrk="1" latinLnBrk="0" hangingPunct="1">
              <a:spcBef>
                <a:spcPct val="20000"/>
              </a:spcBef>
              <a:buFont typeface="Arial"/>
              <a:buChar char="•"/>
              <a:defRPr sz="1300" kern="1200">
                <a:solidFill>
                  <a:schemeClr val="tx1"/>
                </a:solidFill>
                <a:latin typeface="+mn-lt"/>
                <a:ea typeface="+mn-ea"/>
                <a:cs typeface="+mn-cs"/>
              </a:defRPr>
            </a:lvl6pPr>
            <a:lvl7pPr marL="1871937" indent="-143995" algn="l" defTabSz="287990" rtl="0" eaLnBrk="1" latinLnBrk="0" hangingPunct="1">
              <a:spcBef>
                <a:spcPct val="20000"/>
              </a:spcBef>
              <a:buFont typeface="Arial"/>
              <a:buChar char="•"/>
              <a:defRPr sz="1300" kern="1200">
                <a:solidFill>
                  <a:schemeClr val="tx1"/>
                </a:solidFill>
                <a:latin typeface="+mn-lt"/>
                <a:ea typeface="+mn-ea"/>
                <a:cs typeface="+mn-cs"/>
              </a:defRPr>
            </a:lvl7pPr>
            <a:lvl8pPr marL="2159927" indent="-143995" algn="l" defTabSz="287990" rtl="0" eaLnBrk="1" latinLnBrk="0" hangingPunct="1">
              <a:spcBef>
                <a:spcPct val="20000"/>
              </a:spcBef>
              <a:buFont typeface="Arial"/>
              <a:buChar char="•"/>
              <a:defRPr sz="1300" kern="1200">
                <a:solidFill>
                  <a:schemeClr val="tx1"/>
                </a:solidFill>
                <a:latin typeface="+mn-lt"/>
                <a:ea typeface="+mn-ea"/>
                <a:cs typeface="+mn-cs"/>
              </a:defRPr>
            </a:lvl8pPr>
            <a:lvl9pPr marL="2447917" indent="-143995" algn="l" defTabSz="287990" rtl="0" eaLnBrk="1" latinLnBrk="0" hangingPunct="1">
              <a:spcBef>
                <a:spcPct val="20000"/>
              </a:spcBef>
              <a:buFont typeface="Arial"/>
              <a:buChar char="•"/>
              <a:defRPr sz="1300" kern="1200">
                <a:solidFill>
                  <a:schemeClr val="tx1"/>
                </a:solidFill>
                <a:latin typeface="+mn-lt"/>
                <a:ea typeface="+mn-ea"/>
                <a:cs typeface="+mn-cs"/>
              </a:defRPr>
            </a:lvl9pPr>
          </a:lstStyle>
          <a:p>
            <a:pPr marL="0" marR="0" lvl="0" indent="0" algn="l" defTabSz="287338" rtl="0" eaLnBrk="1" fontAlgn="base" latinLnBrk="0" hangingPunct="1">
              <a:lnSpc>
                <a:spcPct val="110000"/>
              </a:lnSpc>
              <a:spcBef>
                <a:spcPct val="20000"/>
              </a:spcBef>
              <a:spcAft>
                <a:spcPct val="0"/>
              </a:spcAft>
              <a:buClrTx/>
              <a:buSzTx/>
              <a:buFont typeface="Arial" pitchFamily="34" charset="0"/>
              <a:buNone/>
              <a:tabLst/>
              <a:defRPr/>
            </a:pPr>
            <a:endParaRPr kumimoji="0" lang="en-US" sz="4000" b="0" i="0" u="none" strike="noStrike" kern="1200" cap="none" spc="-31" normalizeH="0" baseline="0" noProof="0" dirty="0">
              <a:ln>
                <a:noFill/>
              </a:ln>
              <a:solidFill>
                <a:srgbClr val="000000"/>
              </a:solidFill>
              <a:uLnTx/>
              <a:uFillTx/>
              <a:latin typeface="Arial"/>
              <a:ea typeface="ＭＳ Ｐゴシック" pitchFamily="34" charset="-128"/>
              <a:cs typeface="+mn-cs"/>
            </a:endParaRPr>
          </a:p>
        </p:txBody>
      </p:sp>
      <p:sp>
        <p:nvSpPr>
          <p:cNvPr id="15" name="Rectangle 14">
            <a:extLst>
              <a:ext uri="{FF2B5EF4-FFF2-40B4-BE49-F238E27FC236}">
                <a16:creationId xmlns:a16="http://schemas.microsoft.com/office/drawing/2014/main" id="{2ADE5752-32E8-434E-BDDA-6ED238E361AB}"/>
              </a:ext>
            </a:extLst>
          </p:cNvPr>
          <p:cNvSpPr/>
          <p:nvPr/>
        </p:nvSpPr>
        <p:spPr>
          <a:xfrm>
            <a:off x="5602148" y="0"/>
            <a:ext cx="5740321" cy="6858000"/>
          </a:xfrm>
          <a:prstGeom prst="rect">
            <a:avLst/>
          </a:prstGeom>
          <a:solidFill>
            <a:srgbClr val="7E3C1B">
              <a:alpha val="903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F87A4ED5-08EE-FB47-8F26-60538E750EBC}"/>
              </a:ext>
            </a:extLst>
          </p:cNvPr>
          <p:cNvGrpSpPr/>
          <p:nvPr/>
        </p:nvGrpSpPr>
        <p:grpSpPr>
          <a:xfrm>
            <a:off x="5571344" y="1740157"/>
            <a:ext cx="5528058" cy="1407214"/>
            <a:chOff x="918320" y="3684107"/>
            <a:chExt cx="5528058" cy="1407214"/>
          </a:xfrm>
        </p:grpSpPr>
        <p:pic>
          <p:nvPicPr>
            <p:cNvPr id="23" name="Picture 22">
              <a:extLst>
                <a:ext uri="{FF2B5EF4-FFF2-40B4-BE49-F238E27FC236}">
                  <a16:creationId xmlns:a16="http://schemas.microsoft.com/office/drawing/2014/main" id="{03C95E11-0FBE-D843-887E-153B15447CD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320" y="3684107"/>
              <a:ext cx="1391215" cy="1248931"/>
            </a:xfrm>
            <a:prstGeom prst="rect">
              <a:avLst/>
            </a:prstGeom>
            <a:effectLst/>
          </p:spPr>
        </p:pic>
        <p:sp>
          <p:nvSpPr>
            <p:cNvPr id="5" name="TextBox 4">
              <a:extLst>
                <a:ext uri="{FF2B5EF4-FFF2-40B4-BE49-F238E27FC236}">
                  <a16:creationId xmlns:a16="http://schemas.microsoft.com/office/drawing/2014/main" id="{B736DA30-64F5-49C4-AD7F-D52ADDC372F5}"/>
                </a:ext>
              </a:extLst>
            </p:cNvPr>
            <p:cNvSpPr txBox="1"/>
            <p:nvPr/>
          </p:nvSpPr>
          <p:spPr>
            <a:xfrm>
              <a:off x="2146976" y="3921770"/>
              <a:ext cx="429940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CalSTRS.com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my</a:t>
              </a:r>
              <a:r>
                <a:rPr kumimoji="0" lang="en-US" sz="32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CalSTRS</a:t>
              </a:r>
            </a:p>
          </p:txBody>
        </p:sp>
      </p:grpSp>
      <p:sp>
        <p:nvSpPr>
          <p:cNvPr id="16" name="Title 1">
            <a:extLst>
              <a:ext uri="{FF2B5EF4-FFF2-40B4-BE49-F238E27FC236}">
                <a16:creationId xmlns:a16="http://schemas.microsoft.com/office/drawing/2014/main" id="{43FA0B21-8991-A94E-A614-6E3414D83B09}"/>
              </a:ext>
            </a:extLst>
          </p:cNvPr>
          <p:cNvSpPr>
            <a:spLocks noGrp="1"/>
          </p:cNvSpPr>
          <p:nvPr>
            <p:ph type="title" idx="4294967295"/>
          </p:nvPr>
        </p:nvSpPr>
        <p:spPr>
          <a:xfrm>
            <a:off x="5914663" y="451689"/>
            <a:ext cx="4502552" cy="1169551"/>
          </a:xfrm>
        </p:spPr>
        <p:txBody>
          <a:bodyPr>
            <a:normAutofit/>
          </a:bodyPr>
          <a:lstStyle/>
          <a:p>
            <a:r>
              <a:rPr lang="en-US" sz="4000" b="1" dirty="0">
                <a:solidFill>
                  <a:schemeClr val="bg1"/>
                </a:solidFill>
                <a:latin typeface="Arial" panose="020B0604020202020204" pitchFamily="34" charset="0"/>
                <a:cs typeface="Arial" panose="020B0604020202020204" pitchFamily="34" charset="0"/>
              </a:rPr>
              <a:t>Questions?</a:t>
            </a:r>
            <a:endParaRPr lang="en-US" sz="4000" dirty="0"/>
          </a:p>
        </p:txBody>
      </p:sp>
      <p:grpSp>
        <p:nvGrpSpPr>
          <p:cNvPr id="2" name="Group 1">
            <a:extLst>
              <a:ext uri="{FF2B5EF4-FFF2-40B4-BE49-F238E27FC236}">
                <a16:creationId xmlns:a16="http://schemas.microsoft.com/office/drawing/2014/main" id="{5F53CD6D-D3EE-FBDC-62A0-935929154B56}"/>
              </a:ext>
            </a:extLst>
          </p:cNvPr>
          <p:cNvGrpSpPr/>
          <p:nvPr/>
        </p:nvGrpSpPr>
        <p:grpSpPr>
          <a:xfrm>
            <a:off x="5615749" y="3941017"/>
            <a:ext cx="6275310" cy="2267356"/>
            <a:chOff x="5916690" y="4508177"/>
            <a:chExt cx="6275310" cy="2267356"/>
          </a:xfrm>
        </p:grpSpPr>
        <p:pic>
          <p:nvPicPr>
            <p:cNvPr id="3" name="Picture 2">
              <a:extLst>
                <a:ext uri="{FF2B5EF4-FFF2-40B4-BE49-F238E27FC236}">
                  <a16:creationId xmlns:a16="http://schemas.microsoft.com/office/drawing/2014/main" id="{D2D6EE76-C029-0181-6529-BFF5B8743D4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16690" y="4508177"/>
              <a:ext cx="1391215" cy="1245666"/>
            </a:xfrm>
            <a:prstGeom prst="rect">
              <a:avLst/>
            </a:prstGeom>
            <a:effectLst/>
          </p:spPr>
        </p:pic>
        <p:sp>
          <p:nvSpPr>
            <p:cNvPr id="4" name="TextBox 3">
              <a:extLst>
                <a:ext uri="{FF2B5EF4-FFF2-40B4-BE49-F238E27FC236}">
                  <a16:creationId xmlns:a16="http://schemas.microsoft.com/office/drawing/2014/main" id="{58713364-AA9C-3714-2079-009A12D8328E}"/>
                </a:ext>
              </a:extLst>
            </p:cNvPr>
            <p:cNvSpPr txBox="1"/>
            <p:nvPr/>
          </p:nvSpPr>
          <p:spPr>
            <a:xfrm>
              <a:off x="7145346" y="4744208"/>
              <a:ext cx="504665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800-228-5453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Arial" panose="020B0604020202020204" pitchFamily="34" charset="0"/>
                  <a:cs typeface="Arial" panose="020B0604020202020204" pitchFamily="34" charset="0"/>
                </a:rPr>
                <a:t>*Press 2 for Customer Service.</a:t>
              </a:r>
              <a:endParaRPr kumimoji="0" lang="en-US" sz="38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endParaRPr>
            </a:p>
            <a:p>
              <a:pPr lvl="0">
                <a:defRPr/>
              </a:pPr>
              <a:r>
                <a:rPr lang="en-US" sz="3200" b="1" dirty="0">
                  <a:solidFill>
                    <a:prstClr val="white"/>
                  </a:solidFill>
                  <a:latin typeface="Arial" panose="020B0604020202020204" pitchFamily="34" charset="0"/>
                  <a:cs typeface="Arial" panose="020B0604020202020204" pitchFamily="34" charset="0"/>
                </a:rPr>
                <a:t>Monday – </a:t>
              </a:r>
              <a:r>
                <a:rPr kumimoji="0" lang="en-US" sz="32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­Friday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8 a.m. – 5 p.m.</a:t>
              </a:r>
            </a:p>
          </p:txBody>
        </p:sp>
      </p:grpSp>
    </p:spTree>
    <p:custDataLst>
      <p:tags r:id="rId1"/>
    </p:custDataLst>
    <p:extLst>
      <p:ext uri="{BB962C8B-B14F-4D97-AF65-F5344CB8AC3E}">
        <p14:creationId xmlns:p14="http://schemas.microsoft.com/office/powerpoint/2010/main" val="1682066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FA2D69-0D47-1E49-9BBB-0BC9757900DF}"/>
              </a:ext>
            </a:extLst>
          </p:cNvPr>
          <p:cNvSpPr/>
          <p:nvPr/>
        </p:nvSpPr>
        <p:spPr>
          <a:xfrm>
            <a:off x="1251882" y="2329442"/>
            <a:ext cx="10940117" cy="914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defTabSz="1066800" rtl="0" eaLnBrk="1" fontAlgn="base" latinLnBrk="0" hangingPunct="1">
              <a:lnSpc>
                <a:spcPct val="100000"/>
              </a:lnSpc>
              <a:spcBef>
                <a:spcPct val="0"/>
              </a:spcBef>
              <a:spcAft>
                <a:spcPts val="0"/>
              </a:spcAft>
              <a:buClrTx/>
              <a:buSzTx/>
              <a:buFontTx/>
              <a:buNone/>
              <a:tabLst/>
              <a:defRPr/>
            </a:pPr>
            <a:endParaRPr lang="en-US" sz="2800" dirty="0">
              <a:solidFill>
                <a:srgbClr val="6B3317"/>
              </a:solidFill>
            </a:endParaRPr>
          </a:p>
        </p:txBody>
      </p:sp>
      <p:sp>
        <p:nvSpPr>
          <p:cNvPr id="3" name="Rectangle 2">
            <a:extLst>
              <a:ext uri="{FF2B5EF4-FFF2-40B4-BE49-F238E27FC236}">
                <a16:creationId xmlns:a16="http://schemas.microsoft.com/office/drawing/2014/main" id="{4F19A90B-A2C6-7B40-98DB-69DD01F7D276}"/>
              </a:ext>
            </a:extLst>
          </p:cNvPr>
          <p:cNvSpPr/>
          <p:nvPr/>
        </p:nvSpPr>
        <p:spPr>
          <a:xfrm>
            <a:off x="1046256" y="2786642"/>
            <a:ext cx="10716416" cy="914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defTabSz="1066800" fontAlgn="base">
              <a:spcBef>
                <a:spcPct val="0"/>
              </a:spcBef>
            </a:pPr>
            <a:r>
              <a:rPr lang="en-US" sz="2800" dirty="0">
                <a:solidFill>
                  <a:srgbClr val="6B3317"/>
                </a:solidFill>
              </a:rPr>
              <a:t>Retirement program offered by participating districts to employees that work on a part-time or temporary basis.</a:t>
            </a:r>
          </a:p>
        </p:txBody>
      </p:sp>
      <p:sp>
        <p:nvSpPr>
          <p:cNvPr id="6" name="Rectangle 5">
            <a:extLst>
              <a:ext uri="{FF2B5EF4-FFF2-40B4-BE49-F238E27FC236}">
                <a16:creationId xmlns:a16="http://schemas.microsoft.com/office/drawing/2014/main" id="{8F7F0554-DB5E-7147-AD56-60BA66BC3794}"/>
              </a:ext>
            </a:extLst>
          </p:cNvPr>
          <p:cNvSpPr/>
          <p:nvPr/>
        </p:nvSpPr>
        <p:spPr>
          <a:xfrm>
            <a:off x="1046256" y="2016037"/>
            <a:ext cx="4631677" cy="612648"/>
          </a:xfrm>
          <a:prstGeom prst="rect">
            <a:avLst/>
          </a:prstGeom>
          <a:solidFill>
            <a:srgbClr val="6B3317"/>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ea typeface="+mn-ea"/>
                <a:cs typeface="+mn-cs"/>
              </a:rPr>
              <a:t>Cash Balance Benefit</a:t>
            </a:r>
          </a:p>
        </p:txBody>
      </p:sp>
      <p:sp>
        <p:nvSpPr>
          <p:cNvPr id="9" name="Rectangle 8">
            <a:extLst>
              <a:ext uri="{FF2B5EF4-FFF2-40B4-BE49-F238E27FC236}">
                <a16:creationId xmlns:a16="http://schemas.microsoft.com/office/drawing/2014/main" id="{412D0F10-FF36-574C-A2D6-2EBBD1ACCA07}"/>
              </a:ext>
            </a:extLst>
          </p:cNvPr>
          <p:cNvSpPr/>
          <p:nvPr/>
        </p:nvSpPr>
        <p:spPr>
          <a:xfrm>
            <a:off x="1046255" y="4190615"/>
            <a:ext cx="4631677" cy="612648"/>
          </a:xfrm>
          <a:prstGeom prst="rect">
            <a:avLst/>
          </a:prstGeom>
          <a:solidFill>
            <a:srgbClr val="6B3317"/>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lvl="0">
              <a:defRPr/>
            </a:pPr>
            <a:r>
              <a:rPr lang="en-US" sz="2800" dirty="0">
                <a:solidFill>
                  <a:prstClr val="white">
                    <a:lumMod val="95000"/>
                  </a:prstClr>
                </a:solidFill>
                <a:cs typeface="Arial" panose="020B0604020202020204" pitchFamily="34" charset="0"/>
              </a:rPr>
              <a:t>Pension2</a:t>
            </a:r>
            <a:r>
              <a:rPr lang="en-US" sz="2800" baseline="30000" dirty="0">
                <a:solidFill>
                  <a:prstClr val="white">
                    <a:lumMod val="95000"/>
                  </a:prstClr>
                </a:solidFill>
                <a:cs typeface="Arial" panose="020B0604020202020204" pitchFamily="34" charset="0"/>
              </a:rPr>
              <a:t>®</a:t>
            </a:r>
          </a:p>
        </p:txBody>
      </p:sp>
      <p:sp>
        <p:nvSpPr>
          <p:cNvPr id="10" name="Rectangle 9">
            <a:extLst>
              <a:ext uri="{FF2B5EF4-FFF2-40B4-BE49-F238E27FC236}">
                <a16:creationId xmlns:a16="http://schemas.microsoft.com/office/drawing/2014/main" id="{A4319AD6-8F72-3242-BA4A-E41190617E53}"/>
              </a:ext>
            </a:extLst>
          </p:cNvPr>
          <p:cNvSpPr/>
          <p:nvPr/>
        </p:nvSpPr>
        <p:spPr>
          <a:xfrm>
            <a:off x="1046256" y="4996651"/>
            <a:ext cx="10716416" cy="914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defTabSz="1066800" fontAlgn="base">
              <a:spcBef>
                <a:spcPct val="0"/>
              </a:spcBef>
            </a:pPr>
            <a:r>
              <a:rPr lang="en-US" sz="2800" dirty="0">
                <a:solidFill>
                  <a:srgbClr val="6B3317"/>
                </a:solidFill>
              </a:rPr>
              <a:t>Voluntary defined contribution plan available to all members in participating districts.</a:t>
            </a:r>
          </a:p>
        </p:txBody>
      </p:sp>
      <p:sp>
        <p:nvSpPr>
          <p:cNvPr id="7" name="Text Placeholder 6">
            <a:extLst>
              <a:ext uri="{FF2B5EF4-FFF2-40B4-BE49-F238E27FC236}">
                <a16:creationId xmlns:a16="http://schemas.microsoft.com/office/drawing/2014/main" id="{8906CF6C-BDE9-4CCC-82A4-DAA03FAB36B9}"/>
              </a:ext>
            </a:extLst>
          </p:cNvPr>
          <p:cNvSpPr>
            <a:spLocks noGrp="1"/>
          </p:cNvSpPr>
          <p:nvPr>
            <p:ph type="body" sz="quarter" idx="13"/>
          </p:nvPr>
        </p:nvSpPr>
        <p:spPr/>
        <p:txBody>
          <a:bodyPr/>
          <a:lstStyle/>
          <a:p>
            <a:r>
              <a:rPr lang="en-US" dirty="0"/>
              <a:t>CalSTRS programs</a:t>
            </a:r>
          </a:p>
        </p:txBody>
      </p:sp>
    </p:spTree>
    <p:custDataLst>
      <p:tags r:id="rId1"/>
    </p:custDataLst>
    <p:extLst>
      <p:ext uri="{BB962C8B-B14F-4D97-AF65-F5344CB8AC3E}">
        <p14:creationId xmlns:p14="http://schemas.microsoft.com/office/powerpoint/2010/main" val="6666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MHarris\Desktop\p2-badge-rgb-05-title.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57001" y="1858448"/>
            <a:ext cx="2492751" cy="10814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Diagram 14"/>
          <p:cNvGraphicFramePr/>
          <p:nvPr>
            <p:extLst>
              <p:ext uri="{D42A27DB-BD31-4B8C-83A1-F6EECF244321}">
                <p14:modId xmlns:p14="http://schemas.microsoft.com/office/powerpoint/2010/main" val="2823850867"/>
              </p:ext>
            </p:extLst>
          </p:nvPr>
        </p:nvGraphicFramePr>
        <p:xfrm>
          <a:off x="1669009" y="1648197"/>
          <a:ext cx="3719345" cy="48586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Content Placeholder 2"/>
          <p:cNvSpPr>
            <a:spLocks noGrp="1"/>
          </p:cNvSpPr>
          <p:nvPr>
            <p:ph type="body" sz="quarter" idx="13"/>
          </p:nvPr>
        </p:nvSpPr>
        <p:spPr>
          <a:xfrm>
            <a:off x="5388354" y="3115231"/>
            <a:ext cx="6418984" cy="3490753"/>
          </a:xfrm>
        </p:spPr>
        <p:txBody>
          <a:bodyPr>
            <a:noAutofit/>
          </a:bodyPr>
          <a:lstStyle/>
          <a:p>
            <a:pPr marL="0" indent="0">
              <a:lnSpc>
                <a:spcPct val="100000"/>
              </a:lnSpc>
              <a:buNone/>
            </a:pPr>
            <a:r>
              <a:rPr lang="en-US" sz="2400" dirty="0">
                <a:solidFill>
                  <a:srgbClr val="6B3317"/>
                </a:solidFill>
              </a:rPr>
              <a:t>Visit Pension2.com for more information, videos and the “what if” and “why wait” savings calculators.</a:t>
            </a:r>
          </a:p>
          <a:p>
            <a:pPr marL="0" indent="0">
              <a:lnSpc>
                <a:spcPct val="100000"/>
              </a:lnSpc>
              <a:buNone/>
            </a:pPr>
            <a:endParaRPr lang="en-US" sz="2400" i="1" dirty="0">
              <a:solidFill>
                <a:srgbClr val="6B3317"/>
              </a:solidFill>
            </a:endParaRPr>
          </a:p>
          <a:p>
            <a:pPr marL="0" indent="0">
              <a:lnSpc>
                <a:spcPct val="100000"/>
              </a:lnSpc>
              <a:buNone/>
            </a:pPr>
            <a:r>
              <a:rPr lang="en-US" sz="2400" dirty="0">
                <a:solidFill>
                  <a:srgbClr val="6B3317"/>
                </a:solidFill>
              </a:rPr>
              <a:t>Check out your employer’s plans at 403bCompare.com.</a:t>
            </a:r>
          </a:p>
          <a:p>
            <a:pPr marL="0" indent="0">
              <a:lnSpc>
                <a:spcPct val="100000"/>
              </a:lnSpc>
              <a:buNone/>
            </a:pPr>
            <a:endParaRPr lang="en-US" sz="2400" i="1" dirty="0">
              <a:solidFill>
                <a:srgbClr val="6B3317"/>
              </a:solidFill>
            </a:endParaRPr>
          </a:p>
        </p:txBody>
      </p:sp>
      <p:sp>
        <p:nvSpPr>
          <p:cNvPr id="18" name="Content Placeholder 2"/>
          <p:cNvSpPr txBox="1">
            <a:spLocks/>
          </p:cNvSpPr>
          <p:nvPr/>
        </p:nvSpPr>
        <p:spPr>
          <a:xfrm>
            <a:off x="6120898" y="5282090"/>
            <a:ext cx="4491685" cy="1575911"/>
          </a:xfrm>
          <a:prstGeom prst="rect">
            <a:avLst/>
          </a:prstGeom>
        </p:spPr>
        <p:txBody>
          <a:bodyPr vert="horz" lIns="57598" tIns="28799" rIns="57598" bIns="28799" rtlCol="0">
            <a:noAutofit/>
          </a:bodyPr>
          <a:lstStyle>
            <a:lvl1pPr marL="215900" indent="-215900" algn="l" defTabSz="287338" rtl="0" fontAlgn="base">
              <a:lnSpc>
                <a:spcPct val="110000"/>
              </a:lnSpc>
              <a:spcBef>
                <a:spcPct val="20000"/>
              </a:spcBef>
              <a:spcAft>
                <a:spcPct val="0"/>
              </a:spcAft>
              <a:buFont typeface="Arial" pitchFamily="34" charset="0"/>
              <a:buChar char="•"/>
              <a:defRPr sz="2300" kern="1200" spc="-31">
                <a:solidFill>
                  <a:srgbClr val="404040"/>
                </a:solidFill>
                <a:latin typeface="+mn-lt"/>
                <a:ea typeface="ＭＳ Ｐゴシック" pitchFamily="34" charset="-128"/>
                <a:cs typeface="+mn-cs"/>
              </a:defRPr>
            </a:lvl1pPr>
            <a:lvl2pPr marL="466725" indent="-179388" algn="l" defTabSz="287338" rtl="0" fontAlgn="base">
              <a:lnSpc>
                <a:spcPct val="110000"/>
              </a:lnSpc>
              <a:spcBef>
                <a:spcPct val="20000"/>
              </a:spcBef>
              <a:spcAft>
                <a:spcPct val="0"/>
              </a:spcAft>
              <a:buFont typeface="Arial" pitchFamily="34" charset="0"/>
              <a:buChar char="–"/>
              <a:defRPr sz="2000" kern="1200" spc="-31">
                <a:solidFill>
                  <a:srgbClr val="404040"/>
                </a:solidFill>
                <a:latin typeface="+mn-lt"/>
                <a:ea typeface="ＭＳ Ｐゴシック" pitchFamily="34" charset="-128"/>
                <a:cs typeface="+mn-cs"/>
              </a:defRPr>
            </a:lvl2pPr>
            <a:lvl3pPr marL="719138" indent="-142875" algn="l" defTabSz="287338" rtl="0" fontAlgn="base">
              <a:lnSpc>
                <a:spcPct val="110000"/>
              </a:lnSpc>
              <a:spcBef>
                <a:spcPct val="20000"/>
              </a:spcBef>
              <a:spcAft>
                <a:spcPct val="0"/>
              </a:spcAft>
              <a:buFont typeface="Arial" pitchFamily="34" charset="0"/>
              <a:buChar char="•"/>
              <a:defRPr kern="1200" spc="-31">
                <a:solidFill>
                  <a:srgbClr val="404040"/>
                </a:solidFill>
                <a:latin typeface="+mn-lt"/>
                <a:ea typeface="ＭＳ Ｐゴシック" pitchFamily="34" charset="-128"/>
                <a:cs typeface="+mn-cs"/>
              </a:defRPr>
            </a:lvl3pPr>
            <a:lvl4pPr marL="1006475"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4pPr>
            <a:lvl5pPr marL="1295400"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5pPr>
            <a:lvl6pPr marL="1583947" indent="-143995" algn="l" defTabSz="287990" rtl="0" eaLnBrk="1" latinLnBrk="0" hangingPunct="1">
              <a:spcBef>
                <a:spcPct val="20000"/>
              </a:spcBef>
              <a:buFont typeface="Arial"/>
              <a:buChar char="•"/>
              <a:defRPr sz="1300" kern="1200">
                <a:solidFill>
                  <a:schemeClr val="tx1"/>
                </a:solidFill>
                <a:latin typeface="+mn-lt"/>
                <a:ea typeface="+mn-ea"/>
                <a:cs typeface="+mn-cs"/>
              </a:defRPr>
            </a:lvl6pPr>
            <a:lvl7pPr marL="1871937" indent="-143995" algn="l" defTabSz="287990" rtl="0" eaLnBrk="1" latinLnBrk="0" hangingPunct="1">
              <a:spcBef>
                <a:spcPct val="20000"/>
              </a:spcBef>
              <a:buFont typeface="Arial"/>
              <a:buChar char="•"/>
              <a:defRPr sz="1300" kern="1200">
                <a:solidFill>
                  <a:schemeClr val="tx1"/>
                </a:solidFill>
                <a:latin typeface="+mn-lt"/>
                <a:ea typeface="+mn-ea"/>
                <a:cs typeface="+mn-cs"/>
              </a:defRPr>
            </a:lvl7pPr>
            <a:lvl8pPr marL="2159927" indent="-143995" algn="l" defTabSz="287990" rtl="0" eaLnBrk="1" latinLnBrk="0" hangingPunct="1">
              <a:spcBef>
                <a:spcPct val="20000"/>
              </a:spcBef>
              <a:buFont typeface="Arial"/>
              <a:buChar char="•"/>
              <a:defRPr sz="1300" kern="1200">
                <a:solidFill>
                  <a:schemeClr val="tx1"/>
                </a:solidFill>
                <a:latin typeface="+mn-lt"/>
                <a:ea typeface="+mn-ea"/>
                <a:cs typeface="+mn-cs"/>
              </a:defRPr>
            </a:lvl8pPr>
            <a:lvl9pPr marL="2447917" indent="-143995" algn="l" defTabSz="287990" rtl="0" eaLnBrk="1" latinLnBrk="0" hangingPunct="1">
              <a:spcBef>
                <a:spcPct val="20000"/>
              </a:spcBef>
              <a:buFont typeface="Arial"/>
              <a:buChar char="•"/>
              <a:defRPr sz="1300" kern="1200">
                <a:solidFill>
                  <a:schemeClr val="tx1"/>
                </a:solidFill>
                <a:latin typeface="+mn-lt"/>
                <a:ea typeface="+mn-ea"/>
                <a:cs typeface="+mn-cs"/>
              </a:defRPr>
            </a:lvl9pPr>
          </a:lstStyle>
          <a:p>
            <a:pPr marL="0" indent="0">
              <a:lnSpc>
                <a:spcPct val="100000"/>
              </a:lnSpc>
              <a:buNone/>
            </a:pPr>
            <a:endParaRPr lang="en-US" sz="3200" i="1" dirty="0">
              <a:solidFill>
                <a:prstClr val="black"/>
              </a:solidFill>
              <a:latin typeface="Arial" panose="020B0604020202020204"/>
            </a:endParaRPr>
          </a:p>
          <a:p>
            <a:pPr marL="0" indent="0">
              <a:lnSpc>
                <a:spcPct val="100000"/>
              </a:lnSpc>
              <a:buNone/>
            </a:pPr>
            <a:endParaRPr lang="en-US" sz="3200" i="1" dirty="0">
              <a:solidFill>
                <a:prstClr val="black"/>
              </a:solidFill>
              <a:latin typeface="Arial" panose="020B0604020202020204"/>
            </a:endParaRPr>
          </a:p>
        </p:txBody>
      </p:sp>
      <p:sp>
        <p:nvSpPr>
          <p:cNvPr id="9" name="TextBox 8">
            <a:extLst>
              <a:ext uri="{FF2B5EF4-FFF2-40B4-BE49-F238E27FC236}">
                <a16:creationId xmlns:a16="http://schemas.microsoft.com/office/drawing/2014/main" id="{FB106442-F0C1-4159-9F35-E1BC12844E96}"/>
              </a:ext>
            </a:extLst>
          </p:cNvPr>
          <p:cNvSpPr txBox="1"/>
          <p:nvPr/>
        </p:nvSpPr>
        <p:spPr>
          <a:xfrm>
            <a:off x="1165274" y="321333"/>
            <a:ext cx="6150634" cy="1227679"/>
          </a:xfrm>
          <a:prstGeom prst="rect">
            <a:avLst/>
          </a:prstGeom>
          <a:noFill/>
        </p:spPr>
        <p:txBody>
          <a:bodyPr wrap="square" rtlCol="0" anchor="ctr">
            <a:noAutofit/>
          </a:bodyPr>
          <a:lstStyle/>
          <a:p>
            <a:pPr defTabSz="320040"/>
            <a:r>
              <a:rPr lang="en-US" sz="3800" b="1" dirty="0">
                <a:solidFill>
                  <a:prstClr val="white"/>
                </a:solidFill>
                <a:latin typeface="Arial" panose="020B0604020202020204"/>
              </a:rPr>
              <a:t>Supplemental Savings</a:t>
            </a:r>
          </a:p>
        </p:txBody>
      </p:sp>
    </p:spTree>
    <p:custDataLst>
      <p:tags r:id="rId1"/>
    </p:custDataLst>
    <p:extLst>
      <p:ext uri="{BB962C8B-B14F-4D97-AF65-F5344CB8AC3E}">
        <p14:creationId xmlns:p14="http://schemas.microsoft.com/office/powerpoint/2010/main" val="1380790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13"/>
          </p:nvPr>
        </p:nvSpPr>
        <p:spPr>
          <a:xfrm>
            <a:off x="5279502" y="2325783"/>
            <a:ext cx="7183433" cy="3973415"/>
          </a:xfrm>
        </p:spPr>
        <p:txBody>
          <a:bodyPr>
            <a:noAutofit/>
          </a:bodyPr>
          <a:lstStyle/>
          <a:p>
            <a:pPr indent="-274320">
              <a:lnSpc>
                <a:spcPct val="100000"/>
              </a:lnSpc>
              <a:spcBef>
                <a:spcPts val="0"/>
              </a:spcBef>
              <a:buFont typeface="Wingdings" panose="05000000000000000000" pitchFamily="2" charset="2"/>
              <a:buChar char="Ø"/>
            </a:pPr>
            <a:r>
              <a:rPr lang="en-US" sz="3200" dirty="0">
                <a:solidFill>
                  <a:srgbClr val="6B3317"/>
                </a:solidFill>
                <a:cs typeface="Arial" panose="020B0604020202020204" pitchFamily="34" charset="0"/>
              </a:rPr>
              <a:t> Tax-deferred</a:t>
            </a:r>
          </a:p>
          <a:p>
            <a:pPr marL="0" indent="0" defTabSz="342900">
              <a:lnSpc>
                <a:spcPct val="100000"/>
              </a:lnSpc>
              <a:spcBef>
                <a:spcPts val="0"/>
              </a:spcBef>
              <a:buNone/>
            </a:pPr>
            <a:r>
              <a:rPr lang="en-US" sz="3200" dirty="0">
                <a:solidFill>
                  <a:srgbClr val="6B3317"/>
                </a:solidFill>
                <a:cs typeface="Arial" panose="020B0604020202020204" pitchFamily="34" charset="0"/>
              </a:rPr>
              <a:t>	retirement savings</a:t>
            </a:r>
          </a:p>
          <a:p>
            <a:pPr marL="285750" indent="-285750">
              <a:lnSpc>
                <a:spcPct val="100000"/>
              </a:lnSpc>
              <a:buFont typeface="Wingdings" panose="05000000000000000000" pitchFamily="2" charset="2"/>
              <a:buChar char="Ø"/>
            </a:pPr>
            <a:r>
              <a:rPr lang="en-US" sz="3200" dirty="0">
                <a:solidFill>
                  <a:srgbClr val="6B3317"/>
                </a:solidFill>
                <a:cs typeface="Arial" panose="020B0604020202020204" pitchFamily="34" charset="0"/>
              </a:rPr>
              <a:t> Low and transparent costs</a:t>
            </a:r>
          </a:p>
          <a:p>
            <a:pPr marL="342900" indent="-342900">
              <a:lnSpc>
                <a:spcPct val="100000"/>
              </a:lnSpc>
              <a:buFont typeface="Wingdings" panose="05000000000000000000" pitchFamily="2" charset="2"/>
              <a:buChar char="Ø"/>
            </a:pPr>
            <a:r>
              <a:rPr lang="en-US" sz="3200" dirty="0">
                <a:solidFill>
                  <a:srgbClr val="6B3317"/>
                </a:solidFill>
                <a:cs typeface="Arial" panose="020B0604020202020204" pitchFamily="34" charset="0"/>
              </a:rPr>
              <a:t> No commissions, load fees or surrender charges</a:t>
            </a:r>
          </a:p>
          <a:p>
            <a:pPr marL="342900" indent="-342900">
              <a:lnSpc>
                <a:spcPct val="100000"/>
              </a:lnSpc>
              <a:buFont typeface="Wingdings" panose="05000000000000000000" pitchFamily="2" charset="2"/>
              <a:buChar char="Ø"/>
            </a:pPr>
            <a:r>
              <a:rPr lang="en-US" sz="3200" dirty="0">
                <a:solidFill>
                  <a:srgbClr val="6B3317"/>
                </a:solidFill>
                <a:cs typeface="Arial" panose="020B0604020202020204" pitchFamily="34" charset="0"/>
              </a:rPr>
              <a:t> Flexible investment options</a:t>
            </a:r>
          </a:p>
        </p:txBody>
      </p:sp>
      <p:sp>
        <p:nvSpPr>
          <p:cNvPr id="2" name="Title 1"/>
          <p:cNvSpPr>
            <a:spLocks noGrp="1"/>
          </p:cNvSpPr>
          <p:nvPr>
            <p:ph type="title" idx="4294967295"/>
          </p:nvPr>
        </p:nvSpPr>
        <p:spPr>
          <a:xfrm>
            <a:off x="709683" y="432162"/>
            <a:ext cx="6472238" cy="1239837"/>
          </a:xfrm>
        </p:spPr>
        <p:txBody>
          <a:bodyPr>
            <a:noAutofit/>
          </a:bodyPr>
          <a:lstStyle/>
          <a:p>
            <a:pPr algn="l"/>
            <a:r>
              <a:rPr lang="en-US" sz="3800" b="1" dirty="0">
                <a:solidFill>
                  <a:schemeClr val="bg1"/>
                </a:solidFill>
                <a:latin typeface="+mn-lt"/>
                <a:cs typeface="Arial" panose="020B0604020202020204" pitchFamily="34" charset="0"/>
              </a:rPr>
              <a:t>CalSTRS Pension2</a:t>
            </a:r>
          </a:p>
        </p:txBody>
      </p:sp>
      <p:pic>
        <p:nvPicPr>
          <p:cNvPr id="1026" name="Picture 2" descr="Picture of boy and father with Pension2 logo. Text reads &quot;Pension2 can take you where you want to go.&quo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7808" y="2344951"/>
            <a:ext cx="5478357" cy="317985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7808" y="5524808"/>
            <a:ext cx="5478357" cy="861774"/>
          </a:xfrm>
          <a:prstGeom prst="rect">
            <a:avLst/>
          </a:prstGeom>
          <a:noFill/>
          <a:ln w="3175">
            <a:solidFill>
              <a:schemeClr val="tx1"/>
            </a:solidFill>
          </a:ln>
        </p:spPr>
        <p:txBody>
          <a:bodyPr wrap="square" rtlCol="0">
            <a:spAutoFit/>
          </a:bodyPr>
          <a:lstStyle/>
          <a:p>
            <a:pPr defTabSz="320040"/>
            <a:r>
              <a:rPr lang="en-US" sz="2500" dirty="0">
                <a:solidFill>
                  <a:srgbClr val="6B3317"/>
                </a:solidFill>
                <a:latin typeface="Arial" panose="020B0604020202020204"/>
                <a:cs typeface="Arial" panose="020B0604020202020204" pitchFamily="34" charset="0"/>
              </a:rPr>
              <a:t>Visit Pension2.com or call             </a:t>
            </a:r>
            <a:r>
              <a:rPr lang="en-US" sz="2500" b="1" dirty="0">
                <a:solidFill>
                  <a:srgbClr val="6B3317"/>
                </a:solidFill>
                <a:latin typeface="Arial" panose="020B0604020202020204"/>
                <a:cs typeface="Arial" panose="020B0604020202020204" pitchFamily="34" charset="0"/>
              </a:rPr>
              <a:t>888-394-2060</a:t>
            </a:r>
            <a:r>
              <a:rPr lang="en-US" sz="2500" dirty="0">
                <a:solidFill>
                  <a:srgbClr val="6B3317"/>
                </a:solidFill>
                <a:latin typeface="Arial" panose="020B0604020202020204"/>
                <a:cs typeface="Arial" panose="020B0604020202020204" pitchFamily="34" charset="0"/>
              </a:rPr>
              <a:t> for more information</a:t>
            </a:r>
            <a:r>
              <a:rPr lang="en-US" sz="2500" b="1" dirty="0">
                <a:solidFill>
                  <a:srgbClr val="6B3317"/>
                </a:solidFill>
                <a:latin typeface="Arial" panose="020B0604020202020204"/>
                <a:cs typeface="Arial" panose="020B0604020202020204" pitchFamily="34" charset="0"/>
              </a:rPr>
              <a:t>.</a:t>
            </a:r>
          </a:p>
        </p:txBody>
      </p:sp>
    </p:spTree>
    <p:custDataLst>
      <p:tags r:id="rId1"/>
    </p:custDataLst>
    <p:extLst>
      <p:ext uri="{BB962C8B-B14F-4D97-AF65-F5344CB8AC3E}">
        <p14:creationId xmlns:p14="http://schemas.microsoft.com/office/powerpoint/2010/main" val="30368403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52D3AC-4DAB-4E9E-BB7E-ECDA87B358EF}"/>
</file>

<file path=customXml/itemProps2.xml><?xml version="1.0" encoding="utf-8"?>
<ds:datastoreItem xmlns:ds="http://schemas.openxmlformats.org/officeDocument/2006/customXml" ds:itemID="{363FB813-2BDF-4799-9AD1-3A6255828F2F}">
  <ds:schemaRefs>
    <ds:schemaRef ds:uri="http://purl.org/dc/elements/1.1/"/>
    <ds:schemaRef ds:uri="185d446d-8075-4b8c-a1bd-3252dd21adcc"/>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eaca6531-de42-4d1a-9a99-812504dc1e74"/>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B97C194C-82CA-4215-A421-5923CBB65A0F}"/>
</file>

<file path=docProps/app.xml><?xml version="1.0" encoding="utf-8"?>
<Properties xmlns="http://schemas.openxmlformats.org/officeDocument/2006/extended-properties" xmlns:vt="http://schemas.openxmlformats.org/officeDocument/2006/docPropsVTypes">
  <TotalTime>37093</TotalTime>
  <Words>11832</Words>
  <Application>Microsoft Office PowerPoint</Application>
  <PresentationFormat>Widescreen</PresentationFormat>
  <Paragraphs>1549</Paragraphs>
  <Slides>69</Slides>
  <Notes>69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69</vt:i4>
      </vt:variant>
    </vt:vector>
  </HeadingPairs>
  <TitlesOfParts>
    <vt:vector size="77" baseType="lpstr">
      <vt:lpstr>MS PGothic</vt:lpstr>
      <vt:lpstr>-apple-system</vt:lpstr>
      <vt:lpstr>Arial</vt:lpstr>
      <vt:lpstr>Calibri</vt:lpstr>
      <vt:lpstr>Tahoma</vt:lpstr>
      <vt:lpstr>Wingdings</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CalSTRS Pension2</vt:lpstr>
      <vt:lpstr>What if I already have an account?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Accessing your employer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Part-time educator webpage</vt:lpstr>
      <vt:lpstr>Getting Started</vt:lpstr>
      <vt:lpstr>PTE page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Part-time Educator Working Multiple Assignments</dc:title>
  <dc:creator>CalSTRS - RR</dc:creator>
  <cp:lastModifiedBy>Nicole Wible</cp:lastModifiedBy>
  <cp:revision>681</cp:revision>
  <cp:lastPrinted>2022-05-06T21:06:15Z</cp:lastPrinted>
  <dcterms:created xsi:type="dcterms:W3CDTF">2020-10-21T19:42:17Z</dcterms:created>
  <dcterms:modified xsi:type="dcterms:W3CDTF">2024-09-27T23:50:42Z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0x010100630DFFB4C7294348A6BF8F216989C121</vt:lpwstr>
  </property>
  <property fmtid="{D5CDD505-2E9C-101B-9397-08002B2CF9AE}" pid="3" name="ArticulateGUID">
    <vt:lpwstr>3B7D0A9C-D514-4E2C-A165-A3344E137FC7</vt:lpwstr>
  </property>
  <property fmtid="{D5CDD505-2E9C-101B-9397-08002B2CF9AE}" pid="4" name="ArticulatePath">
    <vt:lpwstr>https://calstrs-my.sharepoint.com/personal/dkibunguchy_calstrs_com/Documents/Desktop/Part time educator/Part-Time Educator Webinar - Wide Format</vt:lpwstr>
  </property>
  <property fmtid="{D5CDD505-2E9C-101B-9397-08002B2CF9AE}" pid="5" name="Order">
    <vt:lpwstr>100.000000000000</vt:lpwstr>
  </property>
  <property fmtid="{D5CDD505-2E9C-101B-9397-08002B2CF9AE}" pid="6" name="MediaServiceImageTags">
    <vt:lpwstr/>
  </property>
</Properties>
</file>