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78"/>
  </p:notesMasterIdLst>
  <p:sldIdLst>
    <p:sldId id="478" r:id="rId5"/>
    <p:sldId id="504" r:id="rId6"/>
    <p:sldId id="262" r:id="rId7"/>
    <p:sldId id="258" r:id="rId8"/>
    <p:sldId id="259" r:id="rId9"/>
    <p:sldId id="260" r:id="rId10"/>
    <p:sldId id="356" r:id="rId11"/>
    <p:sldId id="480" r:id="rId12"/>
    <p:sldId id="263" r:id="rId13"/>
    <p:sldId id="265" r:id="rId14"/>
    <p:sldId id="495" r:id="rId15"/>
    <p:sldId id="266" r:id="rId16"/>
    <p:sldId id="268" r:id="rId17"/>
    <p:sldId id="270" r:id="rId18"/>
    <p:sldId id="538" r:id="rId19"/>
    <p:sldId id="506" r:id="rId20"/>
    <p:sldId id="507" r:id="rId21"/>
    <p:sldId id="276" r:id="rId22"/>
    <p:sldId id="508" r:id="rId23"/>
    <p:sldId id="509" r:id="rId24"/>
    <p:sldId id="510" r:id="rId25"/>
    <p:sldId id="511" r:id="rId26"/>
    <p:sldId id="285" r:id="rId27"/>
    <p:sldId id="512" r:id="rId28"/>
    <p:sldId id="513" r:id="rId29"/>
    <p:sldId id="287" r:id="rId30"/>
    <p:sldId id="514" r:id="rId31"/>
    <p:sldId id="496" r:id="rId32"/>
    <p:sldId id="284" r:id="rId33"/>
    <p:sldId id="515" r:id="rId34"/>
    <p:sldId id="481" r:id="rId35"/>
    <p:sldId id="482" r:id="rId36"/>
    <p:sldId id="483" r:id="rId37"/>
    <p:sldId id="534" r:id="rId38"/>
    <p:sldId id="535" r:id="rId39"/>
    <p:sldId id="517" r:id="rId40"/>
    <p:sldId id="516" r:id="rId41"/>
    <p:sldId id="519" r:id="rId42"/>
    <p:sldId id="520" r:id="rId43"/>
    <p:sldId id="521" r:id="rId44"/>
    <p:sldId id="539" r:id="rId45"/>
    <p:sldId id="484" r:id="rId46"/>
    <p:sldId id="523" r:id="rId47"/>
    <p:sldId id="297" r:id="rId48"/>
    <p:sldId id="298" r:id="rId49"/>
    <p:sldId id="485" r:id="rId50"/>
    <p:sldId id="540" r:id="rId51"/>
    <p:sldId id="526" r:id="rId52"/>
    <p:sldId id="486" r:id="rId53"/>
    <p:sldId id="487" r:id="rId54"/>
    <p:sldId id="527" r:id="rId55"/>
    <p:sldId id="528" r:id="rId56"/>
    <p:sldId id="488" r:id="rId57"/>
    <p:sldId id="489" r:id="rId58"/>
    <p:sldId id="306" r:id="rId59"/>
    <p:sldId id="529" r:id="rId60"/>
    <p:sldId id="490" r:id="rId61"/>
    <p:sldId id="491" r:id="rId62"/>
    <p:sldId id="494" r:id="rId63"/>
    <p:sldId id="530" r:id="rId64"/>
    <p:sldId id="531" r:id="rId65"/>
    <p:sldId id="532" r:id="rId66"/>
    <p:sldId id="533" r:id="rId67"/>
    <p:sldId id="492" r:id="rId68"/>
    <p:sldId id="493" r:id="rId69"/>
    <p:sldId id="353" r:id="rId70"/>
    <p:sldId id="340" r:id="rId71"/>
    <p:sldId id="341" r:id="rId72"/>
    <p:sldId id="343" r:id="rId73"/>
    <p:sldId id="344" r:id="rId74"/>
    <p:sldId id="334" r:id="rId75"/>
    <p:sldId id="345" r:id="rId76"/>
    <p:sldId id="347" r:id="rId7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4KJGybB+P9/0AmrPc6dqgw==" hashData="7NsYXJUeNBeMHHRVsqeMvqhH9ovKFQ4vUwjrd5H5DdrkEurwVsoLddshTQhg8rGBGYoSuRKmqnmzuhTJeI9lig=="/>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6A272B-E4B2-D362-5D38-D43AC8E4A8F2}" name="Nicole Wible" initials="NW" userId="S::NWible@calstrs.com::a0e7e227-9248-44ec-a601-84519f6eb189" providerId="AD"/>
  <p188:author id="{7095993D-22EF-3690-CB08-7AE20A5BE08B}" name="Sienna Engstrom" initials="" userId="S::SEngstrom@calstrs.com::e4c28168-71da-40a7-abe0-43e608ce5b39" providerId="AD"/>
  <p188:author id="{1A45667F-3DD1-7D8E-D2E7-20D6214F82EE}" name="Tamara De La Rosa" initials="TDLR" userId="S::TDeLaRosa@calstrs.com::3f657bfe-59ce-4777-93d5-36e4b5922628" providerId="AD"/>
  <p188:author id="{0706A8E1-1B77-C500-FF54-70D6A9BA08AE}" name="Dolly Vang" initials="DV" userId="S::DVang@calstrs.com::fc2a6251-df01-4c41-a5eb-bd2c3dc4e60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3045E"/>
    <a:srgbClr val="000000"/>
    <a:srgbClr val="FFC000"/>
    <a:srgbClr val="576ED6"/>
    <a:srgbClr val="112D18"/>
    <a:srgbClr val="518159"/>
    <a:srgbClr val="385723"/>
    <a:srgbClr val="8AC8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91" autoAdjust="0"/>
    <p:restoredTop sz="61927" autoAdjust="0"/>
  </p:normalViewPr>
  <p:slideViewPr>
    <p:cSldViewPr snapToGrid="0">
      <p:cViewPr>
        <p:scale>
          <a:sx n="100" d="100"/>
          <a:sy n="100" d="100"/>
        </p:scale>
        <p:origin x="1434" y="72"/>
      </p:cViewPr>
      <p:guideLst>
        <p:guide orient="horz" pos="2160"/>
        <p:guide pos="2880"/>
      </p:guideLst>
    </p:cSldViewPr>
  </p:slideViewPr>
  <p:outlineViewPr>
    <p:cViewPr>
      <p:scale>
        <a:sx n="33" d="100"/>
        <a:sy n="33" d="100"/>
      </p:scale>
      <p:origin x="0" y="-776"/>
    </p:cViewPr>
  </p:outlineViewPr>
  <p:notesTextViewPr>
    <p:cViewPr>
      <p:scale>
        <a:sx n="3" d="2"/>
        <a:sy n="3" d="2"/>
      </p:scale>
      <p:origin x="0" y="0"/>
    </p:cViewPr>
  </p:notesTextViewPr>
  <p:notesViewPr>
    <p:cSldViewPr snapToGrid="0">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microsoft.com/office/2018/10/relationships/authors" Target="author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Doak" userId="d3224072-b1e9-4f41-8d60-2ce1573413d2" providerId="ADAL" clId="{036C5C58-CE7F-4DF2-A63E-91F7E2EC2681}"/>
    <pc:docChg chg="modSld">
      <pc:chgData name="James Doak" userId="d3224072-b1e9-4f41-8d60-2ce1573413d2" providerId="ADAL" clId="{036C5C58-CE7F-4DF2-A63E-91F7E2EC2681}" dt="2024-10-16T22:25:49.703" v="117" actId="1037"/>
      <pc:docMkLst>
        <pc:docMk/>
      </pc:docMkLst>
      <pc:sldChg chg="addSp modSp mod modNotesTx">
        <pc:chgData name="James Doak" userId="d3224072-b1e9-4f41-8d60-2ce1573413d2" providerId="ADAL" clId="{036C5C58-CE7F-4DF2-A63E-91F7E2EC2681}" dt="2024-10-16T22:25:49.703" v="117" actId="1037"/>
        <pc:sldMkLst>
          <pc:docMk/>
          <pc:sldMk cId="3174175480" sldId="485"/>
        </pc:sldMkLst>
        <pc:spChg chg="mod">
          <ac:chgData name="James Doak" userId="d3224072-b1e9-4f41-8d60-2ce1573413d2" providerId="ADAL" clId="{036C5C58-CE7F-4DF2-A63E-91F7E2EC2681}" dt="2024-10-16T22:24:37.940" v="97" actId="179"/>
          <ac:spMkLst>
            <pc:docMk/>
            <pc:sldMk cId="3174175480" sldId="485"/>
            <ac:spMk id="23" creationId="{C3E312E6-9FF6-3B38-464F-6F2EE608AC59}"/>
          </ac:spMkLst>
        </pc:spChg>
        <pc:picChg chg="add mod">
          <ac:chgData name="James Doak" userId="d3224072-b1e9-4f41-8d60-2ce1573413d2" providerId="ADAL" clId="{036C5C58-CE7F-4DF2-A63E-91F7E2EC2681}" dt="2024-10-16T22:25:49.703" v="117" actId="1037"/>
          <ac:picMkLst>
            <pc:docMk/>
            <pc:sldMk cId="3174175480" sldId="485"/>
            <ac:picMk id="4" creationId="{A1CB5CBF-D076-B79C-40FB-8A35C8618A35}"/>
          </ac:picMkLst>
        </pc:picChg>
      </pc:sldChg>
    </pc:docChg>
  </pc:docChgLst>
  <pc:docChgLst>
    <pc:chgData name="Nicole Wible" userId="a0e7e227-9248-44ec-a601-84519f6eb189" providerId="ADAL" clId="{13CA7436-473D-46F8-B6F4-363E83031888}"/>
    <pc:docChg chg="undo custSel modSld">
      <pc:chgData name="Nicole Wible" userId="a0e7e227-9248-44ec-a601-84519f6eb189" providerId="ADAL" clId="{13CA7436-473D-46F8-B6F4-363E83031888}" dt="2024-10-09T16:58:26.101" v="19" actId="478"/>
      <pc:docMkLst>
        <pc:docMk/>
      </pc:docMkLst>
      <pc:sldChg chg="modSp">
        <pc:chgData name="Nicole Wible" userId="a0e7e227-9248-44ec-a601-84519f6eb189" providerId="ADAL" clId="{13CA7436-473D-46F8-B6F4-363E83031888}" dt="2024-10-09T16:53:52.804" v="8" actId="1036"/>
        <pc:sldMkLst>
          <pc:docMk/>
          <pc:sldMk cId="4269949332" sldId="276"/>
        </pc:sldMkLst>
        <pc:spChg chg="mod">
          <ac:chgData name="Nicole Wible" userId="a0e7e227-9248-44ec-a601-84519f6eb189" providerId="ADAL" clId="{13CA7436-473D-46F8-B6F4-363E83031888}" dt="2024-10-09T16:53:52.804" v="8" actId="1036"/>
          <ac:spMkLst>
            <pc:docMk/>
            <pc:sldMk cId="4269949332" sldId="276"/>
            <ac:spMk id="5" creationId="{3866C929-8566-DDFC-DFDC-D0F712710293}"/>
          </ac:spMkLst>
        </pc:spChg>
        <pc:spChg chg="mod">
          <ac:chgData name="Nicole Wible" userId="a0e7e227-9248-44ec-a601-84519f6eb189" providerId="ADAL" clId="{13CA7436-473D-46F8-B6F4-363E83031888}" dt="2024-10-09T16:53:52.804" v="8" actId="1036"/>
          <ac:spMkLst>
            <pc:docMk/>
            <pc:sldMk cId="4269949332" sldId="276"/>
            <ac:spMk id="28" creationId="{1E19C4E3-860F-3133-96E6-6406C72FA454}"/>
          </ac:spMkLst>
        </pc:spChg>
        <pc:picChg chg="mod">
          <ac:chgData name="Nicole Wible" userId="a0e7e227-9248-44ec-a601-84519f6eb189" providerId="ADAL" clId="{13CA7436-473D-46F8-B6F4-363E83031888}" dt="2024-10-09T16:53:52.804" v="8" actId="1036"/>
          <ac:picMkLst>
            <pc:docMk/>
            <pc:sldMk cId="4269949332" sldId="276"/>
            <ac:picMk id="17" creationId="{C6F09174-9D80-14A5-EA38-1A404758471B}"/>
          </ac:picMkLst>
        </pc:picChg>
        <pc:picChg chg="mod">
          <ac:chgData name="Nicole Wible" userId="a0e7e227-9248-44ec-a601-84519f6eb189" providerId="ADAL" clId="{13CA7436-473D-46F8-B6F4-363E83031888}" dt="2024-10-09T16:53:52.804" v="8" actId="1036"/>
          <ac:picMkLst>
            <pc:docMk/>
            <pc:sldMk cId="4269949332" sldId="276"/>
            <ac:picMk id="27" creationId="{8C4A200D-8A6B-24A7-6343-4EB223F01C7D}"/>
          </ac:picMkLst>
        </pc:picChg>
      </pc:sldChg>
      <pc:sldChg chg="delSp modSp mod">
        <pc:chgData name="Nicole Wible" userId="a0e7e227-9248-44ec-a601-84519f6eb189" providerId="ADAL" clId="{13CA7436-473D-46F8-B6F4-363E83031888}" dt="2024-10-09T16:54:30.966" v="13" actId="478"/>
        <pc:sldMkLst>
          <pc:docMk/>
          <pc:sldMk cId="2541780095" sldId="506"/>
        </pc:sldMkLst>
        <pc:spChg chg="mod">
          <ac:chgData name="Nicole Wible" userId="a0e7e227-9248-44ec-a601-84519f6eb189" providerId="ADAL" clId="{13CA7436-473D-46F8-B6F4-363E83031888}" dt="2024-10-09T16:51:21.387" v="3" actId="1076"/>
          <ac:spMkLst>
            <pc:docMk/>
            <pc:sldMk cId="2541780095" sldId="506"/>
            <ac:spMk id="4" creationId="{09029322-70A3-16EC-0B68-1B5A373C0E0E}"/>
          </ac:spMkLst>
        </pc:spChg>
        <pc:spChg chg="del">
          <ac:chgData name="Nicole Wible" userId="a0e7e227-9248-44ec-a601-84519f6eb189" providerId="ADAL" clId="{13CA7436-473D-46F8-B6F4-363E83031888}" dt="2024-10-09T16:54:30.966" v="13" actId="478"/>
          <ac:spMkLst>
            <pc:docMk/>
            <pc:sldMk cId="2541780095" sldId="506"/>
            <ac:spMk id="21" creationId="{F798D2B9-D5B7-76FE-9118-2DAA12EE1561}"/>
          </ac:spMkLst>
        </pc:spChg>
        <pc:picChg chg="mod">
          <ac:chgData name="Nicole Wible" userId="a0e7e227-9248-44ec-a601-84519f6eb189" providerId="ADAL" clId="{13CA7436-473D-46F8-B6F4-363E83031888}" dt="2024-10-09T16:51:20.819" v="2" actId="1076"/>
          <ac:picMkLst>
            <pc:docMk/>
            <pc:sldMk cId="2541780095" sldId="506"/>
            <ac:picMk id="36" creationId="{239A12E7-A314-5BE0-19E9-25B384C8E859}"/>
          </ac:picMkLst>
        </pc:picChg>
      </pc:sldChg>
      <pc:sldChg chg="modSp mod">
        <pc:chgData name="Nicole Wible" userId="a0e7e227-9248-44ec-a601-84519f6eb189" providerId="ADAL" clId="{13CA7436-473D-46F8-B6F4-363E83031888}" dt="2024-10-09T16:55:25.857" v="14" actId="1037"/>
        <pc:sldMkLst>
          <pc:docMk/>
          <pc:sldMk cId="3705841692" sldId="507"/>
        </pc:sldMkLst>
        <pc:spChg chg="mod">
          <ac:chgData name="Nicole Wible" userId="a0e7e227-9248-44ec-a601-84519f6eb189" providerId="ADAL" clId="{13CA7436-473D-46F8-B6F4-363E83031888}" dt="2024-10-09T16:55:25.857" v="14" actId="1037"/>
          <ac:spMkLst>
            <pc:docMk/>
            <pc:sldMk cId="3705841692" sldId="507"/>
            <ac:spMk id="23" creationId="{167FDED7-27E8-F6C3-250F-A7D63B90D2AA}"/>
          </ac:spMkLst>
        </pc:spChg>
        <pc:picChg chg="mod">
          <ac:chgData name="Nicole Wible" userId="a0e7e227-9248-44ec-a601-84519f6eb189" providerId="ADAL" clId="{13CA7436-473D-46F8-B6F4-363E83031888}" dt="2024-10-09T16:53:55.949" v="10" actId="1035"/>
          <ac:picMkLst>
            <pc:docMk/>
            <pc:sldMk cId="3705841692" sldId="507"/>
            <ac:picMk id="8" creationId="{6C70EEA7-D74E-5CDC-F0A5-80F39B2A8FAC}"/>
          </ac:picMkLst>
        </pc:picChg>
        <pc:picChg chg="mod">
          <ac:chgData name="Nicole Wible" userId="a0e7e227-9248-44ec-a601-84519f6eb189" providerId="ADAL" clId="{13CA7436-473D-46F8-B6F4-363E83031888}" dt="2024-10-09T16:53:55.949" v="10" actId="1035"/>
          <ac:picMkLst>
            <pc:docMk/>
            <pc:sldMk cId="3705841692" sldId="507"/>
            <ac:picMk id="20" creationId="{71E27CC2-BD18-1F4F-0476-7CBB0D44ABB1}"/>
          </ac:picMkLst>
        </pc:picChg>
      </pc:sldChg>
      <pc:sldChg chg="delSp modSp mod">
        <pc:chgData name="Nicole Wible" userId="a0e7e227-9248-44ec-a601-84519f6eb189" providerId="ADAL" clId="{13CA7436-473D-46F8-B6F4-363E83031888}" dt="2024-10-09T16:56:32.261" v="16" actId="1035"/>
        <pc:sldMkLst>
          <pc:docMk/>
          <pc:sldMk cId="2016476074" sldId="508"/>
        </pc:sldMkLst>
        <pc:spChg chg="mod">
          <ac:chgData name="Nicole Wible" userId="a0e7e227-9248-44ec-a601-84519f6eb189" providerId="ADAL" clId="{13CA7436-473D-46F8-B6F4-363E83031888}" dt="2024-10-09T16:56:32.261" v="16" actId="1035"/>
          <ac:spMkLst>
            <pc:docMk/>
            <pc:sldMk cId="2016476074" sldId="508"/>
            <ac:spMk id="4" creationId="{09029322-70A3-16EC-0B68-1B5A373C0E0E}"/>
          </ac:spMkLst>
        </pc:spChg>
        <pc:spChg chg="mod">
          <ac:chgData name="Nicole Wible" userId="a0e7e227-9248-44ec-a601-84519f6eb189" providerId="ADAL" clId="{13CA7436-473D-46F8-B6F4-363E83031888}" dt="2024-10-09T16:56:32.261" v="16" actId="1035"/>
          <ac:spMkLst>
            <pc:docMk/>
            <pc:sldMk cId="2016476074" sldId="508"/>
            <ac:spMk id="7" creationId="{D6BCE78F-96FB-F8D9-2C21-3D946634232F}"/>
          </ac:spMkLst>
        </pc:spChg>
        <pc:spChg chg="del mod">
          <ac:chgData name="Nicole Wible" userId="a0e7e227-9248-44ec-a601-84519f6eb189" providerId="ADAL" clId="{13CA7436-473D-46F8-B6F4-363E83031888}" dt="2024-10-09T16:54:13.943" v="12" actId="478"/>
          <ac:spMkLst>
            <pc:docMk/>
            <pc:sldMk cId="2016476074" sldId="508"/>
            <ac:spMk id="21" creationId="{F798D2B9-D5B7-76FE-9118-2DAA12EE1561}"/>
          </ac:spMkLst>
        </pc:spChg>
        <pc:picChg chg="mod">
          <ac:chgData name="Nicole Wible" userId="a0e7e227-9248-44ec-a601-84519f6eb189" providerId="ADAL" clId="{13CA7436-473D-46F8-B6F4-363E83031888}" dt="2024-10-09T16:56:32.261" v="16" actId="1035"/>
          <ac:picMkLst>
            <pc:docMk/>
            <pc:sldMk cId="2016476074" sldId="508"/>
            <ac:picMk id="2" creationId="{E8932042-D432-B3F8-DD96-8467114829B3}"/>
          </ac:picMkLst>
        </pc:picChg>
        <pc:picChg chg="mod">
          <ac:chgData name="Nicole Wible" userId="a0e7e227-9248-44ec-a601-84519f6eb189" providerId="ADAL" clId="{13CA7436-473D-46F8-B6F4-363E83031888}" dt="2024-10-09T16:56:32.261" v="16" actId="1035"/>
          <ac:picMkLst>
            <pc:docMk/>
            <pc:sldMk cId="2016476074" sldId="508"/>
            <ac:picMk id="10" creationId="{D47C3717-B455-7417-4DEF-F608A2BA7A3E}"/>
          </ac:picMkLst>
        </pc:picChg>
      </pc:sldChg>
      <pc:sldChg chg="delSp mod">
        <pc:chgData name="Nicole Wible" userId="a0e7e227-9248-44ec-a601-84519f6eb189" providerId="ADAL" clId="{13CA7436-473D-46F8-B6F4-363E83031888}" dt="2024-10-09T16:56:40.407" v="17" actId="478"/>
        <pc:sldMkLst>
          <pc:docMk/>
          <pc:sldMk cId="3994686702" sldId="509"/>
        </pc:sldMkLst>
        <pc:spChg chg="del">
          <ac:chgData name="Nicole Wible" userId="a0e7e227-9248-44ec-a601-84519f6eb189" providerId="ADAL" clId="{13CA7436-473D-46F8-B6F4-363E83031888}" dt="2024-10-09T16:56:40.407" v="17" actId="478"/>
          <ac:spMkLst>
            <pc:docMk/>
            <pc:sldMk cId="3994686702" sldId="509"/>
            <ac:spMk id="21" creationId="{F798D2B9-D5B7-76FE-9118-2DAA12EE1561}"/>
          </ac:spMkLst>
        </pc:spChg>
      </pc:sldChg>
      <pc:sldChg chg="delSp mod">
        <pc:chgData name="Nicole Wible" userId="a0e7e227-9248-44ec-a601-84519f6eb189" providerId="ADAL" clId="{13CA7436-473D-46F8-B6F4-363E83031888}" dt="2024-10-09T16:58:09.611" v="18" actId="478"/>
        <pc:sldMkLst>
          <pc:docMk/>
          <pc:sldMk cId="2751219647" sldId="511"/>
        </pc:sldMkLst>
        <pc:spChg chg="del">
          <ac:chgData name="Nicole Wible" userId="a0e7e227-9248-44ec-a601-84519f6eb189" providerId="ADAL" clId="{13CA7436-473D-46F8-B6F4-363E83031888}" dt="2024-10-09T16:58:09.611" v="18" actId="478"/>
          <ac:spMkLst>
            <pc:docMk/>
            <pc:sldMk cId="2751219647" sldId="511"/>
            <ac:spMk id="21" creationId="{F798D2B9-D5B7-76FE-9118-2DAA12EE1561}"/>
          </ac:spMkLst>
        </pc:spChg>
      </pc:sldChg>
      <pc:sldChg chg="delSp mod">
        <pc:chgData name="Nicole Wible" userId="a0e7e227-9248-44ec-a601-84519f6eb189" providerId="ADAL" clId="{13CA7436-473D-46F8-B6F4-363E83031888}" dt="2024-10-09T16:58:26.101" v="19" actId="478"/>
        <pc:sldMkLst>
          <pc:docMk/>
          <pc:sldMk cId="3680058189" sldId="513"/>
        </pc:sldMkLst>
        <pc:spChg chg="del">
          <ac:chgData name="Nicole Wible" userId="a0e7e227-9248-44ec-a601-84519f6eb189" providerId="ADAL" clId="{13CA7436-473D-46F8-B6F4-363E83031888}" dt="2024-10-09T16:58:26.101" v="19" actId="478"/>
          <ac:spMkLst>
            <pc:docMk/>
            <pc:sldMk cId="3680058189" sldId="513"/>
            <ac:spMk id="21" creationId="{F798D2B9-D5B7-76FE-9118-2DAA12EE156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150FEB-EEA2-4451-94C3-0C61CF4ED1F0}" type="datetimeFigureOut">
              <a:rPr lang="en-US" smtClean="0"/>
              <a:t>10/16/2024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994D7A-3104-480E-81D8-EA570812D433}" type="slidenum">
              <a:rPr lang="en-US" smtClean="0"/>
              <a:t>‹#›</a:t>
            </a:fld>
            <a:endParaRPr lang="en-US"/>
          </a:p>
        </p:txBody>
      </p:sp>
    </p:spTree>
    <p:extLst>
      <p:ext uri="{BB962C8B-B14F-4D97-AF65-F5344CB8AC3E}">
        <p14:creationId xmlns:p14="http://schemas.microsoft.com/office/powerpoint/2010/main" val="1172656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sz="1200" dirty="0"/>
          </a:p>
          <a:p>
            <a:r>
              <a:rPr lang="en-US" sz="1200" b="1" dirty="0"/>
              <a:t>Introduction: </a:t>
            </a:r>
          </a:p>
          <a:p>
            <a:endParaRPr lang="en-US" sz="1200" baseline="0" dirty="0"/>
          </a:p>
          <a:p>
            <a:r>
              <a:rPr lang="en-US" sz="1200" dirty="0"/>
              <a:t>Hello Everyone, </a:t>
            </a:r>
            <a:r>
              <a:rPr lang="en-US" sz="1200" b="1" dirty="0"/>
              <a:t>Welcome to the “CalSTRS and Your Retirement” group session</a:t>
            </a:r>
            <a:r>
              <a:rPr lang="en-US" sz="1200" dirty="0"/>
              <a:t>. Today we will focus on your retirement benefits and what you need to do to retire. </a:t>
            </a:r>
          </a:p>
          <a:p>
            <a:endParaRPr lang="en-US" sz="1200" b="1" dirty="0"/>
          </a:p>
          <a:p>
            <a:r>
              <a:rPr lang="en-US" sz="1200" b="1" dirty="0"/>
              <a:t>My name is </a:t>
            </a:r>
            <a:r>
              <a:rPr lang="en-US" sz="1200" b="1" u="sng" dirty="0"/>
              <a:t>                             </a:t>
            </a:r>
            <a:r>
              <a:rPr lang="en-US" sz="1200" b="1" dirty="0"/>
              <a:t>, and I am a benefits specialist with CalSTRS.</a:t>
            </a:r>
          </a:p>
          <a:p>
            <a:endParaRPr lang="en-US" sz="1200" b="1" dirty="0"/>
          </a:p>
          <a:p>
            <a:r>
              <a:rPr lang="en-US" sz="1200" b="0" dirty="0"/>
              <a:t>**Feel free to give a brief introduction about yourself.**</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rPr>
              <a:t>Click.</a:t>
            </a:r>
          </a:p>
          <a:p>
            <a:pPr lvl="0"/>
            <a:endParaRPr lang="en-US" dirty="0"/>
          </a:p>
          <a:p>
            <a:endParaRPr lang="en-US" dirty="0"/>
          </a:p>
          <a:p>
            <a:endParaRPr lang="en-US" dirty="0"/>
          </a:p>
          <a:p>
            <a:endParaRPr 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1</a:t>
            </a:fld>
            <a:endParaRPr lang="en-US"/>
          </a:p>
        </p:txBody>
      </p:sp>
    </p:spTree>
    <p:extLst>
      <p:ext uri="{BB962C8B-B14F-4D97-AF65-F5344CB8AC3E}">
        <p14:creationId xmlns:p14="http://schemas.microsoft.com/office/powerpoint/2010/main" val="2586810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077">
              <a:defRPr/>
            </a:pPr>
            <a:r>
              <a:rPr lang="en-US" dirty="0"/>
              <a:t>Turn to page two in you My Next Steps booklet.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rPr>
              <a:t>Click.</a:t>
            </a: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10</a:t>
            </a:fld>
            <a:endParaRPr lang="en-US"/>
          </a:p>
        </p:txBody>
      </p:sp>
    </p:spTree>
    <p:extLst>
      <p:ext uri="{BB962C8B-B14F-4D97-AF65-F5344CB8AC3E}">
        <p14:creationId xmlns:p14="http://schemas.microsoft.com/office/powerpoint/2010/main" val="2854270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965">
              <a:defRPr/>
            </a:pPr>
            <a:r>
              <a:rPr lang="en-US" dirty="0"/>
              <a:t>It is important to know what benefit structure you fall under as part of your CalSTRS membership.  Your benefit structure is based on the date you were first hired in a CalSTRS‐covered position and determines how your retirement benefits are calculated as well as how much of your earnings you contribute each paycheck.</a:t>
            </a:r>
          </a:p>
          <a:p>
            <a:endParaRPr lang="en-US" dirty="0"/>
          </a:p>
          <a:p>
            <a:r>
              <a:rPr lang="en-US" dirty="0"/>
              <a:t>If you aren’t sure of your hire date you can verify your benefit structure on your Session Summary page.  For future reference it is also on your </a:t>
            </a:r>
            <a:r>
              <a:rPr lang="en-US" i="0" dirty="0"/>
              <a:t>Retirement Progress Report and</a:t>
            </a:r>
            <a:r>
              <a:rPr lang="en-US" dirty="0"/>
              <a:t> on the home page of your </a:t>
            </a:r>
            <a:r>
              <a:rPr lang="en-US" dirty="0" err="1"/>
              <a:t>myCalSTRS</a:t>
            </a:r>
            <a:r>
              <a:rPr lang="en-US" dirty="0"/>
              <a:t> account.</a:t>
            </a:r>
          </a:p>
          <a:p>
            <a:pPr defTabSz="932965">
              <a:defRPr/>
            </a:pPr>
            <a:endParaRPr lang="en-US" dirty="0"/>
          </a:p>
          <a:p>
            <a:pPr marL="0" marR="0" lvl="0" indent="0" algn="l" defTabSz="932965" rtl="0" eaLnBrk="1" fontAlgn="auto" latinLnBrk="0" hangingPunct="1">
              <a:lnSpc>
                <a:spcPct val="100000"/>
              </a:lnSpc>
              <a:spcBef>
                <a:spcPts val="0"/>
              </a:spcBef>
              <a:spcAft>
                <a:spcPts val="0"/>
              </a:spcAft>
              <a:buClrTx/>
              <a:buSzTx/>
              <a:buFontTx/>
              <a:buNone/>
              <a:tabLst/>
              <a:defRPr/>
            </a:pPr>
            <a:r>
              <a:rPr lang="en-US" b="1" dirty="0">
                <a:solidFill>
                  <a:prstClr val="black"/>
                </a:solidFill>
              </a:rPr>
              <a:t>Click.</a:t>
            </a:r>
          </a:p>
          <a:p>
            <a:pPr defTabSz="932965">
              <a:defRPr/>
            </a:pPr>
            <a:endParaRPr lang="en-US" dirty="0"/>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11</a:t>
            </a:fld>
            <a:endParaRPr lang="en-US"/>
          </a:p>
        </p:txBody>
      </p:sp>
    </p:spTree>
    <p:extLst>
      <p:ext uri="{BB962C8B-B14F-4D97-AF65-F5344CB8AC3E}">
        <p14:creationId xmlns:p14="http://schemas.microsoft.com/office/powerpoint/2010/main" val="1376373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965">
              <a:defRPr/>
            </a:pPr>
            <a:r>
              <a:rPr lang="en-US" dirty="0"/>
              <a:t>Let’s start filling out parts of the My Next Steps, put today’s date at the top so you will have a resource point for the information given.</a:t>
            </a:r>
          </a:p>
          <a:p>
            <a:pPr defTabSz="932965">
              <a:defRPr/>
            </a:pPr>
            <a:endParaRPr lang="en-US" dirty="0"/>
          </a:p>
          <a:p>
            <a:pPr marL="0" marR="0" lvl="0" indent="0" algn="l" defTabSz="932965" rtl="0" eaLnBrk="1" fontAlgn="auto" latinLnBrk="0" hangingPunct="1">
              <a:lnSpc>
                <a:spcPct val="100000"/>
              </a:lnSpc>
              <a:spcBef>
                <a:spcPts val="0"/>
              </a:spcBef>
              <a:spcAft>
                <a:spcPts val="0"/>
              </a:spcAft>
              <a:buClrTx/>
              <a:buSzTx/>
              <a:buFontTx/>
              <a:buNone/>
              <a:tabLst/>
              <a:defRPr/>
            </a:pPr>
            <a:r>
              <a:rPr lang="en-US" b="1" dirty="0">
                <a:solidFill>
                  <a:prstClr val="black"/>
                </a:solidFill>
              </a:rPr>
              <a:t>Click.</a:t>
            </a:r>
          </a:p>
          <a:p>
            <a:pPr defTabSz="932965">
              <a:defRPr/>
            </a:pPr>
            <a:r>
              <a:rPr lang="en-US" dirty="0"/>
              <a:t>As a CalSTRS member you have a Client ID number that was created so you do not have to use your social security number. This number is unique to you and CalSTRS. For privacy protection we encourage you to use it when submitting forms or when contacting CalSTRS.  Any correspondence you receive from CalSTRS will have this number instead.  You can find your CID number at the bottom of your Group Session Summary sheet or on your personalized estimates I provided.</a:t>
            </a:r>
          </a:p>
          <a:p>
            <a:pPr defTabSz="932965">
              <a:defRPr/>
            </a:pPr>
            <a:br>
              <a:rPr lang="en-US" dirty="0"/>
            </a:br>
            <a:r>
              <a:rPr lang="en-US" dirty="0"/>
              <a:t>Here in Section 1 you can indicate which benefit structure you fall under. Again, you can find this on your Session Summary.</a:t>
            </a:r>
          </a:p>
          <a:p>
            <a:pPr defTabSz="932965">
              <a:defRPr/>
            </a:pPr>
            <a:endParaRPr lang="en-US" dirty="0"/>
          </a:p>
          <a:p>
            <a:pPr defTabSz="932965">
              <a:defRPr/>
            </a:pPr>
            <a:r>
              <a:rPr lang="en-US" dirty="0"/>
              <a:t>And if you have not already done so, your first action item is to register for a </a:t>
            </a:r>
            <a:r>
              <a:rPr lang="en-US" dirty="0" err="1"/>
              <a:t>myCalSTRS</a:t>
            </a:r>
            <a:r>
              <a:rPr lang="en-US" dirty="0"/>
              <a:t> account. Like I mentioned before, this is a great resource for you to keep track of your CalSTRS information. </a:t>
            </a:r>
          </a:p>
          <a:p>
            <a:pPr defTabSz="932965">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rPr>
              <a:t>Click.</a:t>
            </a:r>
          </a:p>
          <a:p>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12</a:t>
            </a:fld>
            <a:endParaRPr lang="en-US"/>
          </a:p>
        </p:txBody>
      </p:sp>
    </p:spTree>
    <p:extLst>
      <p:ext uri="{BB962C8B-B14F-4D97-AF65-F5344CB8AC3E}">
        <p14:creationId xmlns:p14="http://schemas.microsoft.com/office/powerpoint/2010/main" val="854146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077">
              <a:defRPr/>
            </a:pPr>
            <a:r>
              <a:rPr lang="en-US" dirty="0"/>
              <a:t>Moving to Section 2</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rPr>
              <a:t>Click.</a:t>
            </a:r>
          </a:p>
          <a:p>
            <a:endParaRPr lang="en-US" dirty="0"/>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13</a:t>
            </a:fld>
            <a:endParaRPr lang="en-US"/>
          </a:p>
        </p:txBody>
      </p:sp>
    </p:spTree>
    <p:extLst>
      <p:ext uri="{BB962C8B-B14F-4D97-AF65-F5344CB8AC3E}">
        <p14:creationId xmlns:p14="http://schemas.microsoft.com/office/powerpoint/2010/main" val="1143771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077">
              <a:defRPr/>
            </a:pPr>
            <a:r>
              <a:rPr lang="en-US" dirty="0"/>
              <a:t>Looking at the hybrid icon, you see the top half represents your traditional defined benefit plan. Again this is your guaranteed lifetime benefit based on a formula and typically represents the bulk of your retirement benefits from CalSTRS.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rPr>
              <a:t>Click.</a:t>
            </a:r>
          </a:p>
          <a:p>
            <a:endParaRPr lang="en-US" dirty="0"/>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14</a:t>
            </a:fld>
            <a:endParaRPr lang="en-US"/>
          </a:p>
        </p:txBody>
      </p:sp>
    </p:spTree>
    <p:extLst>
      <p:ext uri="{BB962C8B-B14F-4D97-AF65-F5344CB8AC3E}">
        <p14:creationId xmlns:p14="http://schemas.microsoft.com/office/powerpoint/2010/main" val="499249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defined benefit formula consists of three components – service credit, age factor and final compensation.  We multiply them together to get your monthly retirement benefit.  </a:t>
            </a:r>
          </a:p>
          <a:p>
            <a:endParaRPr lang="en-US" dirty="0"/>
          </a:p>
          <a:p>
            <a:r>
              <a:rPr lang="en-US" dirty="0"/>
              <a:t>Please note, any estimates we review reflect the gross amount.  As you have been contributing to CalSTRS over the years, those contributions have been deducted pre-tax so when you retire your CalSTRS benefit becomes taxable income.</a:t>
            </a:r>
          </a:p>
          <a:p>
            <a:endParaRPr lang="en-US" dirty="0"/>
          </a:p>
          <a:p>
            <a:r>
              <a:rPr lang="en-US" dirty="0"/>
              <a:t>Let’s take a look at an example estimate to see exactly how these components determine the benefit.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rPr>
              <a:t>Click.</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15</a:t>
            </a:fld>
            <a:endParaRPr lang="en-US"/>
          </a:p>
        </p:txBody>
      </p:sp>
    </p:spTree>
    <p:extLst>
      <p:ext uri="{BB962C8B-B14F-4D97-AF65-F5344CB8AC3E}">
        <p14:creationId xmlns:p14="http://schemas.microsoft.com/office/powerpoint/2010/main" val="1313544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965">
              <a:defRPr/>
            </a:pPr>
            <a:r>
              <a:rPr lang="en-US" dirty="0"/>
              <a:t>Please pull out or open up your estimates. It should look like this but with your information. Peter is our sample member for today. I’ll review his estimates on the screen and you can follow along with your personalized estimates.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rPr>
              <a:t>Click.</a:t>
            </a:r>
          </a:p>
          <a:p>
            <a:pPr defTabSz="932965">
              <a:defRPr/>
            </a:pPr>
            <a:r>
              <a:rPr lang="en-US" dirty="0"/>
              <a:t>In the top right corner of the estimate, you will find your Client ID, name and the date I prepared your estimate.</a:t>
            </a:r>
          </a:p>
          <a:p>
            <a:pPr defTabSz="932965">
              <a:defRPr/>
            </a:pPr>
            <a:endParaRPr lang="en-US" dirty="0"/>
          </a:p>
          <a:p>
            <a:pPr defTabSz="932965">
              <a:defRPr/>
            </a:pPr>
            <a:r>
              <a:rPr lang="en-US" dirty="0"/>
              <a:t>At the top left corner, you will see the CalSTRS logo, Service Retirement Estimate and either Coverage A or Coverage B.  The type of coverage you have determines your disability and survivor benefits. We will cover those benefits once we get to Section 6.  On your personal estimates you will also see my name listed in this section.</a:t>
            </a:r>
          </a:p>
          <a:p>
            <a:pPr defTabSz="932965">
              <a:defRPr/>
            </a:pPr>
            <a:endParaRPr lang="en-US" dirty="0"/>
          </a:p>
          <a:p>
            <a:pPr defTabSz="932965">
              <a:defRPr/>
            </a:pPr>
            <a:r>
              <a:rPr lang="en-US" dirty="0"/>
              <a:t>Retirement Date information is listed next. On your estimates we default to the last day of the month, but know that the benefit information would be the same no matter when in the month you are actually retiring. The earliest you can retire is the day after your last day of paid work. </a:t>
            </a:r>
          </a:p>
          <a:p>
            <a:pPr defTabSz="932965">
              <a:defRPr/>
            </a:pPr>
            <a:endParaRPr lang="en-US" dirty="0"/>
          </a:p>
          <a:p>
            <a:r>
              <a:rPr lang="en-US" dirty="0"/>
              <a:t>Next is the member’s date of birth and age in years and months at retirement.  This is what determines the age factor.</a:t>
            </a:r>
          </a:p>
          <a:p>
            <a:endParaRPr lang="en-US" dirty="0"/>
          </a:p>
          <a:p>
            <a:r>
              <a:rPr lang="en-US" dirty="0"/>
              <a:t>Also, on this estimate you will see that Peter has a beneficiary date of birth listed and their age at his retirement. If you requested to see an estimate of naming an option beneficiary, then your estimates will also have a Beneficiary listed here.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rPr>
              <a:t>Click.</a:t>
            </a:r>
            <a:endParaRPr lang="en-US" dirty="0"/>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16</a:t>
            </a:fld>
            <a:endParaRPr lang="en-US"/>
          </a:p>
        </p:txBody>
      </p:sp>
    </p:spTree>
    <p:extLst>
      <p:ext uri="{BB962C8B-B14F-4D97-AF65-F5344CB8AC3E}">
        <p14:creationId xmlns:p14="http://schemas.microsoft.com/office/powerpoint/2010/main" val="3374567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965">
              <a:defRPr/>
            </a:pPr>
            <a:r>
              <a:rPr lang="en-US" dirty="0"/>
              <a:t>Moving down to the next section of the estimate, let’s talk about service credit, both earned and projected.</a:t>
            </a:r>
          </a:p>
          <a:p>
            <a:pPr defTabSz="932965">
              <a:defRPr/>
            </a:pPr>
            <a:endParaRPr lang="en-US" dirty="0"/>
          </a:p>
          <a:p>
            <a:pPr defTabSz="932965">
              <a:defRPr/>
            </a:pPr>
            <a:r>
              <a:rPr lang="en-US" dirty="0"/>
              <a:t>Service credit is the time you’ve worked and contributed to CalSTRS.  On the estimate you will see the Service Credit as of 6/30/2023.  That’s the service credit you had at the end of the last fiscal year which is the last full year of reporting that we have.</a:t>
            </a:r>
          </a:p>
          <a:p>
            <a:pPr defTabSz="932965">
              <a:defRPr/>
            </a:pPr>
            <a:endParaRPr lang="en-US" dirty="0"/>
          </a:p>
          <a:p>
            <a:pPr defTabSz="932965">
              <a:defRPr/>
            </a:pPr>
            <a:r>
              <a:rPr lang="en-US" dirty="0"/>
              <a:t>The next line is the projected amount of service credit you will earn by your retirement date. This includes the current school year we are in right now.</a:t>
            </a:r>
          </a:p>
          <a:p>
            <a:pPr defTabSz="932965">
              <a:defRPr/>
            </a:pPr>
            <a:endParaRPr lang="en-US" dirty="0"/>
          </a:p>
          <a:p>
            <a:pPr defTabSz="932965">
              <a:defRPr/>
            </a:pPr>
            <a:r>
              <a:rPr lang="en-US" dirty="0"/>
              <a:t>Next you will notice the Credited Service line—this line is bolded.  It’s bolded because the service credit total here determines what benefit enhancements you may be qualified for.</a:t>
            </a:r>
          </a:p>
          <a:p>
            <a:pPr defTabSz="932965">
              <a:defRPr/>
            </a:pPr>
            <a:endParaRPr lang="en-US" dirty="0"/>
          </a:p>
          <a:p>
            <a:pPr defTabSz="932965">
              <a:defRPr/>
            </a:pPr>
            <a:r>
              <a:rPr lang="en-US" dirty="0"/>
              <a:t>CalSTRS offers two benefit enhancements for members under the 2% at 60 benefit structure.  The first one we will review pertains to final compensation.</a:t>
            </a:r>
          </a:p>
          <a:p>
            <a:pPr defTabSz="932965">
              <a:defRPr/>
            </a:pPr>
            <a:endParaRPr lang="en-US" dirty="0"/>
          </a:p>
          <a:p>
            <a:pPr lvl="0">
              <a:defRPr/>
            </a:pPr>
            <a:r>
              <a:rPr lang="en-US" dirty="0"/>
              <a:t>2% @ 60 members with 25 years or more of credited service will qualify for the use of the highest 12 consecutive months of earnable salary. With less than 25 years, or if you are a 2% @ 62 member, CalSTRS uses your highest 36 consecutive months salary to calculate your final compensation.  Please note however, the 12 or 36 consecutive months can be at anytime in your career.</a:t>
            </a:r>
          </a:p>
          <a:p>
            <a:pPr lvl="0">
              <a:defRPr/>
            </a:pPr>
            <a:endParaRPr lang="en-US" dirty="0"/>
          </a:p>
          <a:p>
            <a:pPr lvl="0">
              <a:defRPr/>
            </a:pPr>
            <a:r>
              <a:rPr lang="en-US" dirty="0"/>
              <a:t>Under Credited Service, you’ll see your unused sick leave if you provided that information when scheduling this session. Unused sick leave is converted into additional service credit when you retire.  We take your unused sick leave days and divide that by the number of days in your contract. The resulting amount is how much service credit you’ll have added to your total.</a:t>
            </a:r>
          </a:p>
          <a:p>
            <a:pPr lvl="0">
              <a:defRPr/>
            </a:pPr>
            <a:endParaRPr lang="en-US" dirty="0"/>
          </a:p>
          <a:p>
            <a:pPr lvl="0">
              <a:defRPr/>
            </a:pPr>
            <a:r>
              <a:rPr lang="en-US" dirty="0"/>
              <a:t>When trying to reach a benefit enhancement up to .200 of that converted sick leave time can be used to qualify for the benefit enhancements.</a:t>
            </a:r>
          </a:p>
          <a:p>
            <a:pPr lvl="0">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rPr>
              <a:t>Click.</a:t>
            </a:r>
            <a:endParaRPr lang="en-US" dirty="0"/>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17</a:t>
            </a:fld>
            <a:endParaRPr lang="en-US"/>
          </a:p>
        </p:txBody>
      </p:sp>
    </p:spTree>
    <p:extLst>
      <p:ext uri="{BB962C8B-B14F-4D97-AF65-F5344CB8AC3E}">
        <p14:creationId xmlns:p14="http://schemas.microsoft.com/office/powerpoint/2010/main" val="25669927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prstClr val="black"/>
                </a:solidFill>
              </a:rPr>
              <a:t>We’ve looked at 2 parts of the retirement formula, service credit and final compensation. The third part, age factor, doesn’t have its own section but you can find it under the section titled “Member-Only Benefit” in the calculation.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prstClr val="black"/>
                </a:solidFill>
              </a:rPr>
              <a:t>Remember this is determined by your age at retirement. Peter is under the 2% at 60 benefit structure planning to retire at age 60. So his age factor is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rPr>
              <a:t>Click.</a:t>
            </a:r>
          </a:p>
          <a:p>
            <a:r>
              <a:rPr lang="en-US" dirty="0"/>
              <a:t>The standard age factor for CalSTRS 2% at 60 members is 2% when you reach age 60. With a maximum age factor of 2.4% at age 63.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2% at 60 members, if you retire with 30 or more years of credited service, you  receive the benefit enhancement called the Career Factor.  Wherever you land on the age factor table a 0.2% will be added to your age factor, so essentially you get a higher age factor without having to get older to reach it. However, your total age factor will never go higher than 2.4%</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rPr>
              <a:t>Click.</a:t>
            </a:r>
          </a:p>
          <a:p>
            <a:r>
              <a:rPr lang="en-US" dirty="0"/>
              <a:t>If you are under the CalSTRS 2% at 62 benefit structure you will receive the 2% age factor when you reach age 62. With the maximum age factor of 2.4% at age 65. </a:t>
            </a:r>
          </a:p>
          <a:p>
            <a:endParaRPr lang="en-US" dirty="0"/>
          </a:p>
          <a:p>
            <a:pPr lvl="0">
              <a:defRPr/>
            </a:pPr>
            <a:r>
              <a:rPr lang="en-US" dirty="0"/>
              <a:t>The age factor table you see on the screen is broken down in years from age 55 to age 65. However, the age factor is based on your age in years and months at retirement. It gradually increases as you reach 2.4%.  You can view the complete age factor table in the </a:t>
            </a:r>
            <a:r>
              <a:rPr lang="en-US" i="1" dirty="0"/>
              <a:t>Member Handbook.</a:t>
            </a:r>
          </a:p>
          <a:p>
            <a:pPr lvl="0">
              <a:defRPr/>
            </a:pPr>
            <a:endParaRPr lang="en-US" i="1" dirty="0"/>
          </a:p>
          <a:p>
            <a:pPr lvl="0">
              <a:defRPr/>
            </a:pPr>
            <a:r>
              <a:rPr lang="en-US" b="1" i="0" dirty="0"/>
              <a:t>Click.</a:t>
            </a:r>
          </a:p>
          <a:p>
            <a:endParaRPr lang="en-US" dirty="0"/>
          </a:p>
          <a:p>
            <a:endParaRPr lang="en-US" dirty="0"/>
          </a:p>
          <a:p>
            <a:pPr defTabSz="915663">
              <a:defRPr/>
            </a:pPr>
            <a:endParaRPr lang="en-US" dirty="0"/>
          </a:p>
          <a:p>
            <a:endParaRPr 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18</a:t>
            </a:fld>
            <a:endParaRPr lang="en-US"/>
          </a:p>
        </p:txBody>
      </p:sp>
    </p:spTree>
    <p:extLst>
      <p:ext uri="{BB962C8B-B14F-4D97-AF65-F5344CB8AC3E}">
        <p14:creationId xmlns:p14="http://schemas.microsoft.com/office/powerpoint/2010/main" val="2331424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Peter’s member-only benefit we see:</a:t>
            </a:r>
          </a:p>
          <a:p>
            <a:endParaRPr lang="en-US" dirty="0"/>
          </a:p>
          <a:p>
            <a:r>
              <a:rPr lang="en-US" dirty="0"/>
              <a:t>His projected service at retirement will be 27.991 years of service credit.  Since Peter will be 60 at retirement, his age factor is 2.000%.  And his final compensation, based on his highest 12 consecutive months, is $6250.  When we multiply together, we get Peter’s monthly member-only benefit of $3,499.  Remember when looking at your estimates this is a gross dollar amount.</a:t>
            </a:r>
          </a:p>
          <a:p>
            <a:endParaRPr lang="en-US" dirty="0"/>
          </a:p>
          <a:p>
            <a:r>
              <a:rPr lang="en-US" dirty="0"/>
              <a:t>You can increase your monthly benefit by increasing any part of the formula;</a:t>
            </a:r>
          </a:p>
          <a:p>
            <a:r>
              <a:rPr lang="en-US" dirty="0"/>
              <a:t>Your service credit, your age factor or your final compensation. </a:t>
            </a:r>
          </a:p>
          <a:p>
            <a:endParaRPr lang="en-US" dirty="0"/>
          </a:p>
          <a:p>
            <a:r>
              <a:rPr lang="en-US" dirty="0"/>
              <a:t>For instance, by working longer you will earn more service credit, getting older can increase your age factor as well as any salary increase or reaching a benefit enhancement if you are a 2% @ 60.</a:t>
            </a:r>
          </a:p>
          <a:p>
            <a:endParaRPr lang="en-US" dirty="0"/>
          </a:p>
          <a:p>
            <a:r>
              <a:rPr lang="en-US" dirty="0"/>
              <a:t>In smaller print under the calculation, you can see that Peter’s member-only benefit is 55.98% of his final compensation. The  member only benefit of $3,499 is replacing about 56% of Peter’s highest average gross salary of $6,250.  </a:t>
            </a:r>
          </a:p>
          <a:p>
            <a:endParaRPr lang="en-US" dirty="0"/>
          </a:p>
          <a:p>
            <a:pPr defTabSz="933077">
              <a:defRPr/>
            </a:pPr>
            <a:r>
              <a:rPr lang="en-US" dirty="0"/>
              <a:t>Keep in mind when comparing your % of final compensation you are comparing gross numbers.  Looking at a current pay stub you will see there are many deductions coming out of your working check now that will discontinue when you retire.  For instance, you will no longer be contributing to CalSTRS, paying Medicare Tax and other supplemental savings deductions will stop.  </a:t>
            </a:r>
          </a:p>
          <a:p>
            <a:pPr defTabSz="915663">
              <a:defRPr/>
            </a:pPr>
            <a:endParaRPr lang="en-US" b="1" dirty="0"/>
          </a:p>
          <a:p>
            <a:pPr defTabSz="915663">
              <a:defRPr/>
            </a:pPr>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19</a:t>
            </a:fld>
            <a:endParaRPr lang="en-US"/>
          </a:p>
        </p:txBody>
      </p:sp>
    </p:spTree>
    <p:extLst>
      <p:ext uri="{BB962C8B-B14F-4D97-AF65-F5344CB8AC3E}">
        <p14:creationId xmlns:p14="http://schemas.microsoft.com/office/powerpoint/2010/main" val="1074558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My Next Steps booklet you received for today’s session is an important resource tool for you. </a:t>
            </a:r>
          </a:p>
          <a:p>
            <a:endParaRPr lang="en-US" dirty="0"/>
          </a:p>
          <a:p>
            <a:r>
              <a:rPr lang="en-US" dirty="0"/>
              <a:t>This interactive workbook will be our guide for today’s session. There will be places for you to fill in your personal information, take notes, or check off action items. </a:t>
            </a:r>
          </a:p>
          <a:p>
            <a:endParaRPr lang="en-US" dirty="0"/>
          </a:p>
          <a:p>
            <a:r>
              <a:rPr lang="en-US" dirty="0"/>
              <a:t>A helpful feature of this workbook is that the order mimics that of the Service Retirement Application, so any notes you take will be helpful when it is time for you apply for retirement.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rPr>
              <a:t>Click.</a:t>
            </a:r>
          </a:p>
          <a:p>
            <a:endParaRPr lang="en-US" dirty="0"/>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2</a:t>
            </a:fld>
            <a:endParaRPr lang="en-US"/>
          </a:p>
        </p:txBody>
      </p:sp>
    </p:spTree>
    <p:extLst>
      <p:ext uri="{BB962C8B-B14F-4D97-AF65-F5344CB8AC3E}">
        <p14:creationId xmlns:p14="http://schemas.microsoft.com/office/powerpoint/2010/main" val="609519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663">
              <a:defRPr/>
            </a:pPr>
            <a:r>
              <a:rPr lang="en-US" dirty="0"/>
              <a:t>At the bottom of the estimate is the Comments section.  This is where you will find unique information about your estimate such as details about service credit purchases, option elections, projected service credit and/or final compensation.</a:t>
            </a:r>
          </a:p>
          <a:p>
            <a:pPr defTabSz="915663">
              <a:defRPr/>
            </a:pPr>
            <a:endParaRPr lang="en-US" dirty="0"/>
          </a:p>
          <a:p>
            <a:pPr defTabSz="915663">
              <a:defRPr/>
            </a:pPr>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20</a:t>
            </a:fld>
            <a:endParaRPr lang="en-US"/>
          </a:p>
        </p:txBody>
      </p:sp>
    </p:spTree>
    <p:extLst>
      <p:ext uri="{BB962C8B-B14F-4D97-AF65-F5344CB8AC3E}">
        <p14:creationId xmlns:p14="http://schemas.microsoft.com/office/powerpoint/2010/main" val="3509660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have someone that is dependent on your income?  If so, you may want to consider leaving a lifetime benefit after your passing.</a:t>
            </a:r>
          </a:p>
          <a:p>
            <a:endParaRPr lang="en-US" dirty="0"/>
          </a:p>
          <a:p>
            <a:r>
              <a:rPr lang="en-US" dirty="0"/>
              <a:t>We just looked at a member-only benefit.  However, there are two ways you can receive your monthly benefit in retirement.  The member-only benefit or the monthly-modified benefit.</a:t>
            </a:r>
          </a:p>
          <a:p>
            <a:endParaRPr lang="en-US" dirty="0"/>
          </a:p>
          <a:p>
            <a:pPr defTabSz="932965">
              <a:defRPr/>
            </a:pPr>
            <a:r>
              <a:rPr lang="en-US" dirty="0"/>
              <a:t>When you are eligible to retire or at retirement, you can elect an option beneficiary which would modify your monthly benefit.   What that means is you can reduce what you get each month while alive knowing that when you pass your option beneficiary would continue to receive a monthly benefit for their lifetime too.  </a:t>
            </a:r>
          </a:p>
          <a:p>
            <a:endParaRPr lang="en-US" dirty="0"/>
          </a:p>
          <a:p>
            <a:pPr defTabSz="932965">
              <a:defRPr/>
            </a:pPr>
            <a:r>
              <a:rPr lang="en-US" dirty="0"/>
              <a:t>There are many reasons why someone would or would not elect an option beneficiary, it is definitely a household decision, the next few slides will give you an idea of how it works.</a:t>
            </a:r>
            <a:endParaRPr lang="en-US" i="0" dirty="0"/>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21</a:t>
            </a:fld>
            <a:endParaRPr lang="en-US"/>
          </a:p>
        </p:txBody>
      </p:sp>
    </p:spTree>
    <p:extLst>
      <p:ext uri="{BB962C8B-B14F-4D97-AF65-F5344CB8AC3E}">
        <p14:creationId xmlns:p14="http://schemas.microsoft.com/office/powerpoint/2010/main" val="3596178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965">
              <a:defRPr/>
            </a:pPr>
            <a:r>
              <a:rPr lang="en-US" dirty="0"/>
              <a:t>Your beneficiary may be any person you choose, you may even choose multiple beneficiaries.</a:t>
            </a:r>
          </a:p>
          <a:p>
            <a:pPr defTabSz="932965">
              <a:defRPr/>
            </a:pPr>
            <a:endParaRPr lang="en-US" dirty="0"/>
          </a:p>
          <a:p>
            <a:pPr defTabSz="932965">
              <a:defRPr/>
            </a:pPr>
            <a:r>
              <a:rPr lang="en-US" dirty="0"/>
              <a:t>The option factor is an actuarial calculation based on the option you elect, your age,  and your beneficiaries’ age when you make the election. </a:t>
            </a:r>
          </a:p>
          <a:p>
            <a:pPr defTabSz="932965">
              <a:defRPr/>
            </a:pPr>
            <a:endParaRPr lang="en-US" dirty="0"/>
          </a:p>
          <a:p>
            <a:pPr defTabSz="932965">
              <a:defRPr/>
            </a:pPr>
            <a:r>
              <a:rPr lang="en-US" b="1" dirty="0"/>
              <a:t>Click.</a:t>
            </a:r>
          </a:p>
          <a:p>
            <a:pPr defTabSz="932965">
              <a:defRPr/>
            </a:pPr>
            <a:r>
              <a:rPr lang="en-US" dirty="0"/>
              <a:t>Peter has requested to see estimates that include a lifetime benefit for his spouse.  If you requested option estimates, or have already elected an option, you will have this monthly modified benefit box on your estimates as well. </a:t>
            </a:r>
          </a:p>
          <a:p>
            <a:pPr defTabSz="932965">
              <a:defRPr/>
            </a:pPr>
            <a:endParaRPr lang="en-US" dirty="0"/>
          </a:p>
          <a:p>
            <a:pPr marL="0" marR="0" lvl="0" indent="0" algn="l" defTabSz="932965" rtl="0" eaLnBrk="1" fontAlgn="auto" latinLnBrk="0" hangingPunct="1">
              <a:lnSpc>
                <a:spcPct val="100000"/>
              </a:lnSpc>
              <a:spcBef>
                <a:spcPts val="0"/>
              </a:spcBef>
              <a:spcAft>
                <a:spcPts val="0"/>
              </a:spcAft>
              <a:buClrTx/>
              <a:buSzTx/>
              <a:buFontTx/>
              <a:buNone/>
              <a:tabLst/>
              <a:defRPr/>
            </a:pPr>
            <a:r>
              <a:rPr lang="en-US" b="1" dirty="0"/>
              <a:t>Click. (</a:t>
            </a:r>
            <a:r>
              <a:rPr lang="en-US" b="1" i="1" dirty="0"/>
              <a:t>click through and explain the monthly modified benefit table)</a:t>
            </a:r>
            <a:endParaRPr lang="en-US" b="1" dirty="0"/>
          </a:p>
          <a:p>
            <a:pPr defTabSz="932965">
              <a:defRPr/>
            </a:pPr>
            <a:r>
              <a:rPr lang="en-US" b="0" dirty="0"/>
              <a:t>First column after Beneficiary Name is Beneficiary birthdate.</a:t>
            </a:r>
          </a:p>
          <a:p>
            <a:endParaRPr lang="en-US" dirty="0"/>
          </a:p>
          <a:p>
            <a:r>
              <a:rPr lang="en-US" b="1" dirty="0"/>
              <a:t>Click.</a:t>
            </a:r>
          </a:p>
          <a:p>
            <a:r>
              <a:rPr lang="en-US" b="0" dirty="0"/>
              <a:t>Next is Election date. This is the date that you signed the paperwork to put this beneficiary on file. You may notice that this date reflects the estimated benefit effective date or a date earlier to show you the effects of putting a beneficiary on file before you are ready to retire.</a:t>
            </a:r>
          </a:p>
          <a:p>
            <a:endParaRPr lang="en-US" b="0" dirty="0"/>
          </a:p>
          <a:p>
            <a:r>
              <a:rPr lang="en-US" b="1" dirty="0"/>
              <a:t>Click.</a:t>
            </a:r>
          </a:p>
          <a:p>
            <a:r>
              <a:rPr lang="en-US" b="0" dirty="0"/>
              <a:t>Next is Option. You’ll see up to 3 different options here. This is the percentage of your benefit that you’d like to leave to your loved one.</a:t>
            </a:r>
          </a:p>
          <a:p>
            <a:endParaRPr lang="en-US" b="0" dirty="0"/>
          </a:p>
          <a:p>
            <a:r>
              <a:rPr lang="en-US" b="1" dirty="0"/>
              <a:t>Click.</a:t>
            </a:r>
          </a:p>
          <a:p>
            <a:r>
              <a:rPr lang="en-US" b="0" dirty="0"/>
              <a:t>Next is Option Factor. This number is determined by your age, your beneficiary’s age, and the date when the option was elected. We multiply this number by the member-only benefit to get your modified benefit.</a:t>
            </a:r>
          </a:p>
          <a:p>
            <a:endParaRPr lang="en-US" b="0" dirty="0"/>
          </a:p>
          <a:p>
            <a:r>
              <a:rPr lang="en-US" b="1" dirty="0"/>
              <a:t>Click.</a:t>
            </a:r>
          </a:p>
          <a:p>
            <a:r>
              <a:rPr lang="en-US" b="0" dirty="0"/>
              <a:t>The next column shows the  Modified Benefit amount. This is the amount you, the member, would receive in retirement for your lifetime.</a:t>
            </a:r>
          </a:p>
          <a:p>
            <a:endParaRPr lang="en-US" b="0" dirty="0"/>
          </a:p>
          <a:p>
            <a:r>
              <a:rPr lang="en-US" b="1" dirty="0"/>
              <a:t>Click.</a:t>
            </a:r>
          </a:p>
          <a:p>
            <a:r>
              <a:rPr lang="en-US" b="0" dirty="0"/>
              <a:t>Following that is the Beneficiary column. This is the amount your named beneficiary will receive upon your passing. They will receive this benefit for their remainder of their life.</a:t>
            </a:r>
          </a:p>
          <a:p>
            <a:endParaRPr lang="en-US" b="0" dirty="0"/>
          </a:p>
          <a:p>
            <a:r>
              <a:rPr lang="en-US" b="1" dirty="0"/>
              <a:t>Click.</a:t>
            </a:r>
          </a:p>
          <a:p>
            <a:r>
              <a:rPr lang="en-US" b="0" dirty="0"/>
              <a:t>And finally is the Member column. If your beneficiary were to pass away before you, then your benefit will pop back up to your member-only benefit amount. </a:t>
            </a:r>
          </a:p>
          <a:p>
            <a:endParaRPr lang="en-US" b="0" dirty="0"/>
          </a:p>
          <a:p>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22</a:t>
            </a:fld>
            <a:endParaRPr lang="en-US"/>
          </a:p>
        </p:txBody>
      </p:sp>
    </p:spTree>
    <p:extLst>
      <p:ext uri="{BB962C8B-B14F-4D97-AF65-F5344CB8AC3E}">
        <p14:creationId xmlns:p14="http://schemas.microsoft.com/office/powerpoint/2010/main" val="39686605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mentioned that your election date might be a date prior to the benefit effective date. That’s what we call a pre-retirement election of an option. You can elect a beneficiary as soon as you are eligible to retire even if you aren’t yet ready to retire.</a:t>
            </a:r>
          </a:p>
          <a:p>
            <a:endParaRPr lang="en-US" dirty="0"/>
          </a:p>
          <a:p>
            <a:r>
              <a:rPr lang="en-US" dirty="0"/>
              <a:t>However, there are advantages and disadvantages to pre-electing an option.</a:t>
            </a:r>
          </a:p>
          <a:p>
            <a:endParaRPr lang="en-US" dirty="0"/>
          </a:p>
          <a:p>
            <a:r>
              <a:rPr lang="en-US" dirty="0"/>
              <a:t>One advantage of electing an option before you retire is that you’re securing the lifetime benefit for your selected beneficiary if you should pass away before retirement. </a:t>
            </a:r>
          </a:p>
          <a:p>
            <a:r>
              <a:rPr lang="en-US" dirty="0"/>
              <a:t> </a:t>
            </a:r>
          </a:p>
          <a:p>
            <a:r>
              <a:rPr lang="en-US" dirty="0"/>
              <a:t>Another advantage is that the option factor tends to be higher when elected sooner, so less is modified from your benefit the earlier you elect the option. </a:t>
            </a:r>
          </a:p>
          <a:p>
            <a:r>
              <a:rPr lang="en-US" dirty="0"/>
              <a:t> </a:t>
            </a:r>
          </a:p>
          <a:p>
            <a:r>
              <a:rPr lang="en-US" dirty="0"/>
              <a:t>The disadvantage to electing an option before retirement is that if you change or cancel your option before retirement you may be subject to an assessment that can reduce your future monthly benefit.  If your beneficiary dies before retirement that is also considered a cancellation. </a:t>
            </a:r>
          </a:p>
          <a:p>
            <a:endParaRPr lang="en-US" dirty="0"/>
          </a:p>
          <a:p>
            <a:r>
              <a:rPr lang="en-US" dirty="0"/>
              <a:t>The assessment can very, depending on the option, the ages of you and your beneficiary and the amount of time the coverage was in place.  </a:t>
            </a:r>
          </a:p>
          <a:p>
            <a:endParaRPr lang="en-US" dirty="0"/>
          </a:p>
          <a:p>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23</a:t>
            </a:fld>
            <a:endParaRPr lang="en-US"/>
          </a:p>
        </p:txBody>
      </p:sp>
    </p:spTree>
    <p:extLst>
      <p:ext uri="{BB962C8B-B14F-4D97-AF65-F5344CB8AC3E}">
        <p14:creationId xmlns:p14="http://schemas.microsoft.com/office/powerpoint/2010/main" val="13483643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explore ways to increase your benefit.</a:t>
            </a:r>
          </a:p>
          <a:p>
            <a:endParaRPr lang="en-US" dirty="0"/>
          </a:p>
          <a:p>
            <a:r>
              <a:rPr lang="en-US" dirty="0"/>
              <a:t>Some of you may be eligible to purchase service credit.  The more service credit you have at retirement, the greater your monthly benefit will be.</a:t>
            </a:r>
          </a:p>
          <a:p>
            <a:endParaRPr lang="en-US" dirty="0"/>
          </a:p>
          <a:p>
            <a:r>
              <a:rPr lang="en-US" dirty="0"/>
              <a:t>There are two main types of service credit to purchase.</a:t>
            </a:r>
          </a:p>
          <a:p>
            <a:endParaRPr lang="en-US" dirty="0"/>
          </a:p>
          <a:p>
            <a:r>
              <a:rPr lang="en-US" dirty="0"/>
              <a:t>You can redeposit or buy back service credit you lost if you previously took a refund of your contributions. </a:t>
            </a:r>
          </a:p>
          <a:p>
            <a:endParaRPr lang="en-US" dirty="0"/>
          </a:p>
          <a:p>
            <a:r>
              <a:rPr lang="en-US" dirty="0"/>
              <a:t>Or you may have permissive service credit available such as non-member service which is part time or substitute service performed in the California public school system prior to becoming a member of CalSTRS</a:t>
            </a:r>
          </a:p>
          <a:p>
            <a:endParaRPr lang="en-US" dirty="0"/>
          </a:p>
          <a:p>
            <a:r>
              <a:rPr lang="en-US" dirty="0"/>
              <a:t>When I researched your accounts for today’s session, if I found any redeposit or non-member time available for purchase, I notated it on your Group Session Summary form.</a:t>
            </a:r>
          </a:p>
          <a:p>
            <a:endParaRPr lang="en-US" dirty="0"/>
          </a:p>
          <a:p>
            <a:r>
              <a:rPr lang="en-US" dirty="0"/>
              <a:t>There are also other types of permissive service credit that you may have available to purchase. </a:t>
            </a:r>
          </a:p>
          <a:p>
            <a:endParaRPr lang="en-US" dirty="0"/>
          </a:p>
          <a:p>
            <a:r>
              <a:rPr lang="en-US" dirty="0"/>
              <a:t>Have you ever taken maternity or paternity leave? What about a sabbatical? Did you ever teach out of state? These are some of the purchasable credits I would not have been able to see in your account.</a:t>
            </a:r>
          </a:p>
          <a:p>
            <a:endParaRPr lang="en-US" dirty="0"/>
          </a:p>
          <a:p>
            <a:r>
              <a:rPr lang="en-US" dirty="0"/>
              <a:t> </a:t>
            </a:r>
            <a:r>
              <a:rPr lang="en-US" b="1" dirty="0"/>
              <a:t>Click.</a:t>
            </a:r>
            <a:endParaRPr lang="en-US" dirty="0"/>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24</a:t>
            </a:fld>
            <a:endParaRPr lang="en-US"/>
          </a:p>
        </p:txBody>
      </p:sp>
    </p:spTree>
    <p:extLst>
      <p:ext uri="{BB962C8B-B14F-4D97-AF65-F5344CB8AC3E}">
        <p14:creationId xmlns:p14="http://schemas.microsoft.com/office/powerpoint/2010/main" val="40194575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back at the estimate, you see the Service Credit section now includes an additional line reflecting Permissive Service Credit </a:t>
            </a:r>
          </a:p>
          <a:p>
            <a:endParaRPr lang="en-US" dirty="0"/>
          </a:p>
          <a:p>
            <a:r>
              <a:rPr lang="en-US" dirty="0"/>
              <a:t>This increases the total service credit used in the formula to calculate the retirement benefit. </a:t>
            </a:r>
          </a:p>
          <a:p>
            <a:endParaRPr lang="en-US" dirty="0"/>
          </a:p>
          <a:p>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25</a:t>
            </a:fld>
            <a:endParaRPr lang="en-US"/>
          </a:p>
        </p:txBody>
      </p:sp>
    </p:spTree>
    <p:extLst>
      <p:ext uri="{BB962C8B-B14F-4D97-AF65-F5344CB8AC3E}">
        <p14:creationId xmlns:p14="http://schemas.microsoft.com/office/powerpoint/2010/main" val="35852319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interested in looking into purchasing service credit, a great resource to use when examining if it is right for you is the Purchase Additional Service Credit publication.</a:t>
            </a:r>
          </a:p>
          <a:p>
            <a:endParaRPr lang="en-US" dirty="0"/>
          </a:p>
          <a:p>
            <a:r>
              <a:rPr lang="en-US" dirty="0"/>
              <a:t>When deciding if purchasing service credit is right for you, in addition to reviewing the potential increase to your benefit, you should also look at the costs to purchase.</a:t>
            </a:r>
          </a:p>
          <a:p>
            <a:endParaRPr lang="en-US" dirty="0"/>
          </a:p>
          <a:p>
            <a:r>
              <a:rPr lang="en-US" dirty="0"/>
              <a:t>You  may have cost estimates in your packet, or you can use the calculators on CalSTRS.com to estimate the cost of your purchase and the increase to your benefit. </a:t>
            </a:r>
          </a:p>
          <a:p>
            <a:endParaRPr lang="en-US" dirty="0"/>
          </a:p>
          <a:p>
            <a:r>
              <a:rPr lang="en-US" dirty="0"/>
              <a:t>Things to consider…will the purchase get you to a benefit enhancement? Also, you can purchase a portion rather than all the permissive service credit available.</a:t>
            </a:r>
          </a:p>
          <a:p>
            <a:endParaRPr lang="en-US" dirty="0"/>
          </a:p>
          <a:p>
            <a:r>
              <a:rPr lang="en-US" dirty="0"/>
              <a:t>Service credit can be purchased with:</a:t>
            </a:r>
          </a:p>
          <a:p>
            <a:r>
              <a:rPr lang="en-US" dirty="0"/>
              <a:t>•A lump-sum rollover of pre-tax funds </a:t>
            </a:r>
          </a:p>
          <a:p>
            <a:r>
              <a:rPr lang="en-US" dirty="0"/>
              <a:t>•A lump-sum cash payment </a:t>
            </a:r>
          </a:p>
          <a:p>
            <a:r>
              <a:rPr lang="en-US" dirty="0"/>
              <a:t>•Monthly cash installments </a:t>
            </a:r>
          </a:p>
          <a:p>
            <a:r>
              <a:rPr lang="en-US" dirty="0"/>
              <a:t>•Monthly tax-deferred payroll deductions, if offered by your employer </a:t>
            </a:r>
          </a:p>
          <a:p>
            <a:endParaRPr lang="en-US" dirty="0"/>
          </a:p>
          <a:p>
            <a:r>
              <a:rPr lang="en-US" dirty="0"/>
              <a:t>Once you see what the cost of your purchase would be and how much your benefit would increase by purchasing the extra service credit, calculate how long it would take to recover your cost.  You can do that by dividing the cost of buying the service credit by your monthly increase, then divide that amount by 12, for 12 months in a year.  This will give you a rough estimate of how many years it would take you to see a return on your investment.</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26</a:t>
            </a:fld>
            <a:endParaRPr lang="en-US"/>
          </a:p>
        </p:txBody>
      </p:sp>
    </p:spTree>
    <p:extLst>
      <p:ext uri="{BB962C8B-B14F-4D97-AF65-F5344CB8AC3E}">
        <p14:creationId xmlns:p14="http://schemas.microsoft.com/office/powerpoint/2010/main" val="8202252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Section 2 in your My Next Steps booklet.</a:t>
            </a:r>
          </a:p>
          <a:p>
            <a:endParaRPr lang="en-US" dirty="0"/>
          </a:p>
          <a:p>
            <a:r>
              <a:rPr lang="en-US" dirty="0"/>
              <a:t>The first bullet reminds you that your retirement date can be one day after your last day of work or paid leave.  So, if your last day of work was June 15, your retirement date could be as early as June 16.</a:t>
            </a:r>
          </a:p>
          <a:p>
            <a:endParaRPr lang="en-US" dirty="0"/>
          </a:p>
          <a:p>
            <a:r>
              <a:rPr lang="en-US" dirty="0"/>
              <a:t>In the next section you can fill in your service credit balance as of June 30, 2023.  You can find that information on your Group Session Summary sheet or you just saw it listed on your estimates.</a:t>
            </a:r>
          </a:p>
          <a:p>
            <a:endParaRPr lang="en-US" dirty="0"/>
          </a:p>
          <a:p>
            <a:r>
              <a:rPr lang="en-US" dirty="0"/>
              <a:t>The third bullet is for you to indicate or remind you of your choice of a member-only benefit or if you would like to modify your benefit.  You can discuss this with your family—see what is best for your personal situation. </a:t>
            </a:r>
          </a:p>
          <a:p>
            <a:endParaRPr lang="en-US" dirty="0"/>
          </a:p>
          <a:p>
            <a:r>
              <a:rPr lang="en-US" dirty="0"/>
              <a:t>And If you had any purchasable service credit listed on your Session Summary, you can list it here.</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27</a:t>
            </a:fld>
            <a:endParaRPr lang="en-US"/>
          </a:p>
        </p:txBody>
      </p:sp>
    </p:spTree>
    <p:extLst>
      <p:ext uri="{BB962C8B-B14F-4D97-AF65-F5344CB8AC3E}">
        <p14:creationId xmlns:p14="http://schemas.microsoft.com/office/powerpoint/2010/main" val="1593362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below, you will see a list of action items.  You can check all that apply—this will serve as a reminder of what you need to do.</a:t>
            </a:r>
          </a:p>
          <a:p>
            <a:endParaRPr lang="en-US" dirty="0"/>
          </a:p>
          <a:p>
            <a:r>
              <a:rPr lang="en-US" dirty="0"/>
              <a:t>Be sure to review your Retirement Progress Report every year.  If you ever feel there are any discrepancies with the service credit or salary information CalSTRS has on file, you should contact your employer to verify that information and if incorrect they can always re-report to CalSTRS.</a:t>
            </a:r>
          </a:p>
          <a:p>
            <a:endParaRPr lang="en-US" dirty="0"/>
          </a:p>
          <a:p>
            <a:r>
              <a:rPr lang="en-US" dirty="0"/>
              <a:t>Watch our Beneficiary Options video about the monthly modified benefit.</a:t>
            </a:r>
          </a:p>
          <a:p>
            <a:endParaRPr lang="en-US" dirty="0"/>
          </a:p>
          <a:p>
            <a:r>
              <a:rPr lang="en-US" dirty="0"/>
              <a:t>You can complete the Pre-Retirement Election of an Option form online if you would like to pre-elect before you retire.</a:t>
            </a:r>
          </a:p>
          <a:p>
            <a:endParaRPr lang="en-US" dirty="0"/>
          </a:p>
          <a:p>
            <a:r>
              <a:rPr lang="en-US" dirty="0"/>
              <a:t>If you are considering purchasing service credit, be sure to read the Purchase Additional Service Credit booklet and watch the Purchase Service Credit video.</a:t>
            </a:r>
          </a:p>
          <a:p>
            <a:endParaRPr lang="en-US" dirty="0"/>
          </a:p>
          <a:p>
            <a:r>
              <a:rPr lang="en-US" dirty="0"/>
              <a:t>Remember, you can use our online calculators to estimate the cost to purchase service credit and also estimate the increase to your benefit.</a:t>
            </a:r>
          </a:p>
          <a:p>
            <a:endParaRPr lang="en-US" dirty="0"/>
          </a:p>
          <a:p>
            <a:r>
              <a:rPr lang="en-US" dirty="0"/>
              <a:t>If you decide a service credit purchase makes sense, request a billing statement from </a:t>
            </a:r>
            <a:r>
              <a:rPr lang="en-US" dirty="0" err="1"/>
              <a:t>myCalSTRS</a:t>
            </a:r>
            <a:r>
              <a:rPr lang="en-US" dirty="0"/>
              <a:t> or CalSTRS.com.  Remember,  by requesting a statement you are under no obligation to purchase the service credit however any service credit you purchase must be done so before retirement.</a:t>
            </a:r>
          </a:p>
          <a:p>
            <a:endParaRPr lang="en-US" dirty="0"/>
          </a:p>
          <a:p>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28</a:t>
            </a:fld>
            <a:endParaRPr lang="en-US"/>
          </a:p>
        </p:txBody>
      </p:sp>
    </p:spTree>
    <p:extLst>
      <p:ext uri="{BB962C8B-B14F-4D97-AF65-F5344CB8AC3E}">
        <p14:creationId xmlns:p14="http://schemas.microsoft.com/office/powerpoint/2010/main" val="15129290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077">
              <a:defRPr/>
            </a:pPr>
            <a:r>
              <a:rPr lang="en-US" dirty="0"/>
              <a:t>For some of you, Section 3 discusses potential sources of retirement income from other CA public pensions.</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29</a:t>
            </a:fld>
            <a:endParaRPr lang="en-US"/>
          </a:p>
        </p:txBody>
      </p:sp>
    </p:spTree>
    <p:extLst>
      <p:ext uri="{BB962C8B-B14F-4D97-AF65-F5344CB8AC3E}">
        <p14:creationId xmlns:p14="http://schemas.microsoft.com/office/powerpoint/2010/main" val="4053534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back pocket of the MNS booklet you will find personalized estimates and the Group Session Summary sheet. You will want to keep this handy; it has information specific to your account and I will refer to this throughout the session.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rPr>
              <a:t>Click.</a:t>
            </a:r>
          </a:p>
          <a:p>
            <a:endParaRPr lang="en-US" dirty="0"/>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3</a:t>
            </a:fld>
            <a:endParaRPr lang="en-US"/>
          </a:p>
        </p:txBody>
      </p:sp>
    </p:spTree>
    <p:extLst>
      <p:ext uri="{BB962C8B-B14F-4D97-AF65-F5344CB8AC3E}">
        <p14:creationId xmlns:p14="http://schemas.microsoft.com/office/powerpoint/2010/main" val="4738057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r>
              <a:rPr lang="en-US" dirty="0"/>
              <a:t>Did you ever work in a CalPERS position, any California state universities or in the UC system? If you have worked for another qualified retirement system you may be eligible for a concurrent retirement. In this section there is a list of eligible retirement systems.</a:t>
            </a:r>
          </a:p>
          <a:p>
            <a:pPr defTabSz="915772"/>
            <a:endParaRPr lang="en-US" dirty="0"/>
          </a:p>
          <a:p>
            <a:r>
              <a:rPr lang="en-US" dirty="0"/>
              <a:t>A concurrent retirement means that you would receive a separate retirement benefit from both systems.  The benefits of a concurrent retirement is that you don’t have to be vested in both systems to receive retirement benefits.  So for instance if you are eligible to retire from CalSTRS, you would be eligible to retire concurrently with CalPERS even if you didn’t have a full five years vesting with them.</a:t>
            </a:r>
          </a:p>
          <a:p>
            <a:endParaRPr lang="en-US" dirty="0"/>
          </a:p>
          <a:p>
            <a:r>
              <a:rPr lang="en-US" dirty="0"/>
              <a:t> One more benefit is that both systems may be able to use the higher salaries from either system to calculate your final compensation.</a:t>
            </a:r>
          </a:p>
          <a:p>
            <a:endParaRPr lang="en-US" dirty="0"/>
          </a:p>
          <a:p>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30</a:t>
            </a:fld>
            <a:endParaRPr lang="en-US"/>
          </a:p>
        </p:txBody>
      </p:sp>
    </p:spTree>
    <p:extLst>
      <p:ext uri="{BB962C8B-B14F-4D97-AF65-F5344CB8AC3E}">
        <p14:creationId xmlns:p14="http://schemas.microsoft.com/office/powerpoint/2010/main" val="13422937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077">
              <a:defRPr/>
            </a:pPr>
            <a:r>
              <a:rPr lang="en-US" dirty="0"/>
              <a:t>For more information, you can read our Concurrent Retirement publication.  Also, you will need to contact the other retirement system to research their requirements and processes for Concurrent Retirement.</a:t>
            </a:r>
          </a:p>
          <a:p>
            <a:endParaRPr lang="en-US" dirty="0"/>
          </a:p>
          <a:p>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31</a:t>
            </a:fld>
            <a:endParaRPr lang="en-US"/>
          </a:p>
        </p:txBody>
      </p:sp>
    </p:spTree>
    <p:extLst>
      <p:ext uri="{BB962C8B-B14F-4D97-AF65-F5344CB8AC3E}">
        <p14:creationId xmlns:p14="http://schemas.microsoft.com/office/powerpoint/2010/main" val="30388792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077">
              <a:defRPr/>
            </a:pPr>
            <a:r>
              <a:rPr lang="en-US" dirty="0"/>
              <a:t>Next, section 4, your Defined Benefit Supplement Account.</a:t>
            </a:r>
          </a:p>
          <a:p>
            <a:pPr defTabSz="933077">
              <a:defRPr/>
            </a:pPr>
            <a:endParaRPr lang="en-US" dirty="0"/>
          </a:p>
          <a:p>
            <a:pPr defTabSz="933077">
              <a:defRPr/>
            </a:pPr>
            <a:r>
              <a:rPr lang="en-US" b="1" dirty="0"/>
              <a:t>Click.</a:t>
            </a: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32</a:t>
            </a:fld>
            <a:endParaRPr lang="en-US"/>
          </a:p>
        </p:txBody>
      </p:sp>
    </p:spTree>
    <p:extLst>
      <p:ext uri="{BB962C8B-B14F-4D97-AF65-F5344CB8AC3E}">
        <p14:creationId xmlns:p14="http://schemas.microsoft.com/office/powerpoint/2010/main" val="38051246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part of the Hybrid System is your Defined Benefit Supplement account.  Remember this is a cash balance account so the amount you could receive from this account depends on how much money is in there when you retire. </a:t>
            </a:r>
          </a:p>
          <a:p>
            <a:endParaRPr lang="en-US" dirty="0"/>
          </a:p>
          <a:p>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33</a:t>
            </a:fld>
            <a:endParaRPr lang="en-US"/>
          </a:p>
        </p:txBody>
      </p:sp>
    </p:spTree>
    <p:extLst>
      <p:ext uri="{BB962C8B-B14F-4D97-AF65-F5344CB8AC3E}">
        <p14:creationId xmlns:p14="http://schemas.microsoft.com/office/powerpoint/2010/main" val="27466173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Defined Benefit Supplement (DBS) account was established in 2001.  If you were a member at anytime form 2001-2010, a quarter of your Defined Benefit contributions were redirected to the DBS account. Because of that redistribution the DBS account balance was able to grow. This had no impact on your retirement benefit.</a:t>
            </a:r>
          </a:p>
          <a:p>
            <a:r>
              <a:rPr lang="en-US" b="1" dirty="0"/>
              <a:t>Click.</a:t>
            </a:r>
          </a:p>
          <a:p>
            <a:endParaRPr lang="en-US" b="1" dirty="0"/>
          </a:p>
          <a:p>
            <a:r>
              <a:rPr lang="en-US" dirty="0"/>
              <a:t>Then starting in 2002 and ongoing, any excess contributions from the work you did above and beyond 1.00 of service credit were credited to this account. For instance, if you worked extra duties, coached, or taught summer school, 8% of those contributions plus a matching 8% from your employer were credited to your DBS account.  That means that for any of that extra work, you had 16% of your salary going into your account. </a:t>
            </a:r>
          </a:p>
          <a:p>
            <a:r>
              <a:rPr lang="en-US" b="1" dirty="0"/>
              <a:t>Click.</a:t>
            </a:r>
          </a:p>
          <a:p>
            <a:endParaRPr lang="en-US" b="1" dirty="0"/>
          </a:p>
          <a:p>
            <a:r>
              <a:rPr lang="en-US" dirty="0"/>
              <a:t>The third part of is this account is that from the beginning, it has been earning its own separate compounded interest. The interest rate changes each fiscal year, currently the interest rate for </a:t>
            </a:r>
            <a:r>
              <a:rPr lang="en-US" b="1" dirty="0"/>
              <a:t>FY 2024-25 is 4.61%</a:t>
            </a:r>
          </a:p>
          <a:p>
            <a:r>
              <a:rPr lang="en-US" b="1" dirty="0"/>
              <a:t>Click.</a:t>
            </a:r>
          </a:p>
          <a:p>
            <a:endParaRPr lang="en-US" b="1" dirty="0"/>
          </a:p>
          <a:p>
            <a:r>
              <a:rPr lang="en-US" dirty="0"/>
              <a:t>Although the redirection of contributions discontinued in 2010, you still continue to receive 8% (for 2% @ 62 members 9%) credit from you and your employer for those extra duties as well as this account will continue to earn interest until you retire. </a:t>
            </a:r>
          </a:p>
          <a:p>
            <a:endParaRPr lang="en-US" dirty="0"/>
          </a:p>
          <a:p>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34</a:t>
            </a:fld>
            <a:endParaRPr lang="en-US"/>
          </a:p>
        </p:txBody>
      </p:sp>
    </p:spTree>
    <p:extLst>
      <p:ext uri="{BB962C8B-B14F-4D97-AF65-F5344CB8AC3E}">
        <p14:creationId xmlns:p14="http://schemas.microsoft.com/office/powerpoint/2010/main" val="22157342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077">
              <a:defRPr/>
            </a:pPr>
            <a:r>
              <a:rPr lang="en-US" dirty="0"/>
              <a:t>On your Session Summary, you can find your current DBS balance as of the day I prepped for this session.</a:t>
            </a:r>
          </a:p>
          <a:p>
            <a:pPr defTabSz="933077">
              <a:defRPr/>
            </a:pPr>
            <a:endParaRPr lang="en-US" dirty="0"/>
          </a:p>
          <a:p>
            <a:pPr defTabSz="933077">
              <a:defRPr/>
            </a:pPr>
            <a:r>
              <a:rPr lang="en-US" b="1" dirty="0"/>
              <a:t>Click.</a:t>
            </a:r>
          </a:p>
          <a:p>
            <a:endParaRPr lang="en-US" dirty="0"/>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35</a:t>
            </a:fld>
            <a:endParaRPr lang="en-US"/>
          </a:p>
        </p:txBody>
      </p:sp>
    </p:spTree>
    <p:extLst>
      <p:ext uri="{BB962C8B-B14F-4D97-AF65-F5344CB8AC3E}">
        <p14:creationId xmlns:p14="http://schemas.microsoft.com/office/powerpoint/2010/main" val="30161028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your packet, you will have one of these DBS estimates.  </a:t>
            </a:r>
          </a:p>
          <a:p>
            <a:endParaRPr lang="en-US" dirty="0"/>
          </a:p>
          <a:p>
            <a:r>
              <a:rPr lang="en-US" b="1" dirty="0"/>
              <a:t>Click.</a:t>
            </a:r>
          </a:p>
          <a:p>
            <a:r>
              <a:rPr lang="en-US" dirty="0"/>
              <a:t>If your retirement date is more than 12 months out or you have less than $3,500 in your account, you will have the estimate on the left showing general information regarding payouts.  </a:t>
            </a:r>
          </a:p>
          <a:p>
            <a:endParaRPr lang="en-US" dirty="0"/>
          </a:p>
          <a:p>
            <a:r>
              <a:rPr lang="en-US" b="1" dirty="0"/>
              <a:t>Click.</a:t>
            </a:r>
          </a:p>
          <a:p>
            <a:r>
              <a:rPr lang="en-US" dirty="0"/>
              <a:t>If you have at least $3,500 and you are retiring within 12 months you will have the personal estimate on the right reflecting payouts based on your account information.</a:t>
            </a:r>
          </a:p>
          <a:p>
            <a:endParaRPr lang="en-US" dirty="0"/>
          </a:p>
          <a:p>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36</a:t>
            </a:fld>
            <a:endParaRPr lang="en-US"/>
          </a:p>
        </p:txBody>
      </p:sp>
    </p:spTree>
    <p:extLst>
      <p:ext uri="{BB962C8B-B14F-4D97-AF65-F5344CB8AC3E}">
        <p14:creationId xmlns:p14="http://schemas.microsoft.com/office/powerpoint/2010/main" val="12419789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965">
              <a:defRPr/>
            </a:pPr>
            <a:r>
              <a:rPr lang="en-US" dirty="0"/>
              <a:t>Please note, an ongoing resource for you is your RPR.  In September after the end of each fiscal year you receive an updated Retirement Progress Report.  </a:t>
            </a:r>
          </a:p>
          <a:p>
            <a:pPr defTabSz="932965">
              <a:defRPr/>
            </a:pPr>
            <a:endParaRPr lang="en-US" dirty="0"/>
          </a:p>
          <a:p>
            <a:pPr defTabSz="932965">
              <a:defRPr/>
            </a:pPr>
            <a:r>
              <a:rPr lang="en-US" dirty="0"/>
              <a:t>Once you are 45 years old, on page 4 you can find personalized DBS estimates. This will give you an idea of what your benefit will be specific to your account balances and retirement dates for future years. The RPR also includes estimates for your DB account and lists other account specific information for all of your career</a:t>
            </a:r>
          </a:p>
          <a:p>
            <a:pPr defTabSz="932965">
              <a:defRPr/>
            </a:pPr>
            <a:endParaRPr lang="en-US" dirty="0"/>
          </a:p>
          <a:p>
            <a:pPr defTabSz="932965">
              <a:defRPr/>
            </a:pPr>
            <a:r>
              <a:rPr lang="en-US" dirty="0"/>
              <a:t>Let’s look at the payout choices using Peter as our example.</a:t>
            </a:r>
          </a:p>
          <a:p>
            <a:pPr defTabSz="932965">
              <a:defRPr/>
            </a:pPr>
            <a:endParaRPr lang="en-US" dirty="0"/>
          </a:p>
          <a:p>
            <a:pPr defTabSz="932965">
              <a:defRPr/>
            </a:pPr>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37</a:t>
            </a:fld>
            <a:endParaRPr lang="en-US"/>
          </a:p>
        </p:txBody>
      </p:sp>
    </p:spTree>
    <p:extLst>
      <p:ext uri="{BB962C8B-B14F-4D97-AF65-F5344CB8AC3E}">
        <p14:creationId xmlns:p14="http://schemas.microsoft.com/office/powerpoint/2010/main" val="35097877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5772" rtl="0" eaLnBrk="1" fontAlgn="auto" latinLnBrk="0" hangingPunct="1">
              <a:lnSpc>
                <a:spcPct val="100000"/>
              </a:lnSpc>
              <a:spcBef>
                <a:spcPts val="0"/>
              </a:spcBef>
              <a:spcAft>
                <a:spcPts val="0"/>
              </a:spcAft>
              <a:buClrTx/>
              <a:buSzTx/>
              <a:buFontTx/>
              <a:buNone/>
              <a:tabLst/>
              <a:defRPr/>
            </a:pPr>
            <a:r>
              <a:rPr lang="en-US" dirty="0"/>
              <a:t>Keep in mind for the following estimate the balances and monthly benefits reflect a gross amount, this money will also be taxed when you receive it, however how it is taxed is based on how it is paid out. Regardless of the amount in your account, everyone has the option to take the balance as a lump sum at retirement. </a:t>
            </a:r>
          </a:p>
          <a:p>
            <a:endParaRPr lang="en-US" dirty="0"/>
          </a:p>
          <a:p>
            <a:r>
              <a:rPr lang="en-US" b="1" dirty="0"/>
              <a:t>Click.</a:t>
            </a:r>
          </a:p>
          <a:p>
            <a:r>
              <a:rPr lang="en-US" dirty="0"/>
              <a:t>If you choose a lump sum payment, you can have it paid directly to you or</a:t>
            </a:r>
          </a:p>
          <a:p>
            <a:endParaRPr lang="en-US" dirty="0"/>
          </a:p>
          <a:p>
            <a:r>
              <a:rPr lang="en-US" b="1" dirty="0"/>
              <a:t>Click.</a:t>
            </a:r>
          </a:p>
          <a:p>
            <a:r>
              <a:rPr lang="en-US" dirty="0"/>
              <a:t>roll it over to a qualified retirement account.</a:t>
            </a:r>
          </a:p>
          <a:p>
            <a:endParaRPr lang="en-US" dirty="0"/>
          </a:p>
          <a:p>
            <a:r>
              <a:rPr lang="en-US" dirty="0"/>
              <a:t>If you have it paid directly to you, CalSTRS is required by the IRS to withhold 20% for federal taxes. You can also have an optional 2% withheld for state taxes.</a:t>
            </a:r>
          </a:p>
          <a:p>
            <a:endParaRPr lang="en-US" dirty="0"/>
          </a:p>
          <a:p>
            <a:r>
              <a:rPr lang="en-US" dirty="0"/>
              <a:t>The key word here is withholding, at tax time you may get a refund from that withholding, or you may have to pay more depending on your other taxable income for that year.</a:t>
            </a:r>
          </a:p>
          <a:p>
            <a:endParaRPr lang="en-US" dirty="0"/>
          </a:p>
          <a:p>
            <a:r>
              <a:rPr lang="en-US" dirty="0"/>
              <a:t>You can roll the balance over to a tax deferred account if you would like to defer taxes at the time and continue to have potential growth. One you already have, or you can roll it over to a CalSTRS Pension2 account.  Since it is tax deferred you would be taxed later down the road when you make withdrawals based on the rules for the type of account you roll the money into.</a:t>
            </a:r>
          </a:p>
          <a:p>
            <a:endParaRPr lang="en-US" dirty="0"/>
          </a:p>
          <a:p>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38</a:t>
            </a:fld>
            <a:endParaRPr lang="en-US"/>
          </a:p>
        </p:txBody>
      </p:sp>
    </p:spTree>
    <p:extLst>
      <p:ext uri="{BB962C8B-B14F-4D97-AF65-F5344CB8AC3E}">
        <p14:creationId xmlns:p14="http://schemas.microsoft.com/office/powerpoint/2010/main" val="8206575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$3,500 or more in your account, you also have a choice to take it as an annuity. Let’s look at those choices.</a:t>
            </a:r>
          </a:p>
          <a:p>
            <a:endParaRPr lang="en-US" altLang="en-US" b="0" dirty="0"/>
          </a:p>
          <a:p>
            <a:r>
              <a:rPr lang="en-US" altLang="en-US" b="0" dirty="0"/>
              <a:t>A lifetime annuity would offer a guaranteed monthly payment for the rest of your life,</a:t>
            </a:r>
            <a:r>
              <a:rPr lang="en-US" altLang="en-US" dirty="0"/>
              <a:t> and how you take it </a:t>
            </a:r>
            <a:r>
              <a:rPr lang="en-US" altLang="en-US" b="0" dirty="0"/>
              <a:t>depends on if you elect an option for your Defined Benefit account.</a:t>
            </a:r>
          </a:p>
          <a:p>
            <a:endParaRPr lang="en-US" altLang="en-US" b="0" dirty="0"/>
          </a:p>
          <a:p>
            <a:r>
              <a:rPr lang="en-US" altLang="en-US" b="1" dirty="0"/>
              <a:t>Click.</a:t>
            </a:r>
          </a:p>
          <a:p>
            <a:r>
              <a:rPr lang="en-US" altLang="en-US" b="0" dirty="0"/>
              <a:t>If you elected the Member-Only Benefit you can choose to receive a Member-Only Annuity which would stop with your passing.</a:t>
            </a:r>
          </a:p>
          <a:p>
            <a:endParaRPr lang="en-US" altLang="en-US" b="0" dirty="0"/>
          </a:p>
          <a:p>
            <a:r>
              <a:rPr lang="en-US" altLang="en-US" b="1" dirty="0"/>
              <a:t>Click.</a:t>
            </a:r>
          </a:p>
          <a:p>
            <a:r>
              <a:rPr lang="en-US" altLang="en-US" b="0" dirty="0"/>
              <a:t>If you elected the Modified Benefit for your Defined Benefit, you could choose between a 100%, 75% or 50% beneficiary annuity. Like the DB modified benefit, you would be electing to reduce your Member-Only Annuity in exchange for providing 100%, 75% or 50% of your reduced annuity to your option beneficiary or option beneficiaries. </a:t>
            </a:r>
            <a:r>
              <a:rPr lang="en-US" altLang="en-US" dirty="0"/>
              <a:t>Although both accounts must be modified if you are choosing to take this account out as a lifetime annuity, the percentages do not have to match.</a:t>
            </a:r>
            <a:endParaRPr lang="en-US" altLang="en-US" b="0" dirty="0"/>
          </a:p>
          <a:p>
            <a:endParaRPr lang="en-US" altLang="en-US" b="0" dirty="0"/>
          </a:p>
          <a:p>
            <a:r>
              <a:rPr lang="en-US" altLang="en-US" b="0" dirty="0"/>
              <a:t>If you choose an annuity</a:t>
            </a:r>
            <a:r>
              <a:rPr lang="en-US" altLang="en-US" dirty="0"/>
              <a:t>, it is paid in a separate check and </a:t>
            </a:r>
            <a:r>
              <a:rPr lang="en-US" altLang="en-US" b="0" dirty="0"/>
              <a:t>taxes will be withheld based on the withholding preferences that you elect on your service retirement application,</a:t>
            </a:r>
            <a:r>
              <a:rPr lang="en-US" altLang="en-US" dirty="0"/>
              <a:t> and y</a:t>
            </a:r>
            <a:r>
              <a:rPr lang="en-US" altLang="en-US" b="0" dirty="0"/>
              <a:t>ou can change those preferences at any time. </a:t>
            </a:r>
          </a:p>
          <a:p>
            <a:endParaRPr lang="en-US" altLang="en-US" b="1" dirty="0"/>
          </a:p>
          <a:p>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39</a:t>
            </a:fld>
            <a:endParaRPr lang="en-US"/>
          </a:p>
        </p:txBody>
      </p:sp>
    </p:spTree>
    <p:extLst>
      <p:ext uri="{BB962C8B-B14F-4D97-AF65-F5344CB8AC3E}">
        <p14:creationId xmlns:p14="http://schemas.microsoft.com/office/powerpoint/2010/main" val="124278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prstClr val="black"/>
                </a:solidFill>
              </a:rPr>
              <a:t>CalSTRS has many convenient online resources for you.</a:t>
            </a:r>
          </a:p>
          <a:p>
            <a:endParaRPr lang="en-US" dirty="0">
              <a:solidFill>
                <a:prstClr val="black"/>
              </a:solidFill>
            </a:endParaRPr>
          </a:p>
          <a:p>
            <a:r>
              <a:rPr lang="en-US" dirty="0">
                <a:solidFill>
                  <a:prstClr val="black"/>
                </a:solidFill>
              </a:rPr>
              <a:t>The most important resource is your </a:t>
            </a:r>
            <a:r>
              <a:rPr lang="en-US" dirty="0" err="1">
                <a:solidFill>
                  <a:prstClr val="black"/>
                </a:solidFill>
              </a:rPr>
              <a:t>myCalSTRS</a:t>
            </a:r>
            <a:r>
              <a:rPr lang="en-US" dirty="0">
                <a:solidFill>
                  <a:prstClr val="black"/>
                </a:solidFill>
              </a:rPr>
              <a:t> account. This account provides online access to your CalSTRS accounts and information.</a:t>
            </a:r>
          </a:p>
          <a:p>
            <a:endParaRPr lang="en-US" dirty="0">
              <a:solidFill>
                <a:prstClr val="black"/>
              </a:solidFill>
            </a:endParaRPr>
          </a:p>
          <a:p>
            <a:r>
              <a:rPr lang="en-US" dirty="0"/>
              <a:t>As we cover the sections in your My Next Steps, I will reference the many ways your </a:t>
            </a:r>
            <a:r>
              <a:rPr lang="en-US" b="1" dirty="0" err="1"/>
              <a:t>myCalSTRS</a:t>
            </a:r>
            <a:r>
              <a:rPr lang="en-US" b="1" dirty="0"/>
              <a:t> </a:t>
            </a:r>
            <a:r>
              <a:rPr lang="en-US" dirty="0"/>
              <a:t>account is an essential online resource for you before and even after you retire.  </a:t>
            </a:r>
          </a:p>
          <a:p>
            <a:endParaRPr lang="en-US" dirty="0"/>
          </a:p>
          <a:p>
            <a:pPr marL="174952" indent="-174952">
              <a:buFont typeface="Arial" panose="020B0604020202020204" pitchFamily="34" charset="0"/>
              <a:buChar char="•"/>
            </a:pPr>
            <a:r>
              <a:rPr lang="en-US" dirty="0"/>
              <a:t>Through secure messaging you can send and receive online messages with a CalSTRS representative.  </a:t>
            </a:r>
          </a:p>
          <a:p>
            <a:endParaRPr lang="en-US" dirty="0"/>
          </a:p>
          <a:p>
            <a:pPr marL="174952" indent="-174952">
              <a:buFont typeface="Arial" panose="020B0604020202020204" pitchFamily="34" charset="0"/>
              <a:buChar char="•"/>
            </a:pPr>
            <a:r>
              <a:rPr lang="en-US" dirty="0"/>
              <a:t>Update your contact information and submit forms.</a:t>
            </a:r>
          </a:p>
          <a:p>
            <a:endParaRPr lang="en-US" dirty="0"/>
          </a:p>
          <a:p>
            <a:pPr marL="174952" indent="-174952">
              <a:buFont typeface="Arial" panose="020B0604020202020204" pitchFamily="34" charset="0"/>
              <a:buChar char="•"/>
            </a:pPr>
            <a:r>
              <a:rPr lang="en-US" dirty="0"/>
              <a:t>After you retire, you can view your pay statements and update your tax withholdings or direct deposit  as necessary.  </a:t>
            </a:r>
          </a:p>
          <a:p>
            <a:endParaRPr lang="en-US" dirty="0"/>
          </a:p>
          <a:p>
            <a:pPr marL="174952" indent="-174952">
              <a:buFont typeface="Arial" panose="020B0604020202020204" pitchFamily="34" charset="0"/>
              <a:buChar char="•"/>
            </a:pPr>
            <a:r>
              <a:rPr lang="en-US" dirty="0"/>
              <a:t>At tax time you can also access your 1099R.</a:t>
            </a:r>
          </a:p>
          <a:p>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solidFill>
                  <a:prstClr val="black"/>
                </a:solidFill>
              </a:rPr>
              <a:t>Click.</a:t>
            </a:r>
          </a:p>
          <a:p>
            <a:pPr marL="0" indent="0">
              <a:buFont typeface="Arial" panose="020B0604020202020204" pitchFamily="34" charset="0"/>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4</a:t>
            </a:fld>
            <a:endParaRPr lang="en-US"/>
          </a:p>
        </p:txBody>
      </p:sp>
    </p:spTree>
    <p:extLst>
      <p:ext uri="{BB962C8B-B14F-4D97-AF65-F5344CB8AC3E}">
        <p14:creationId xmlns:p14="http://schemas.microsoft.com/office/powerpoint/2010/main" val="34149294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choice for an annuity is the period certain annuity. </a:t>
            </a:r>
          </a:p>
          <a:p>
            <a:endParaRPr lang="en-US" dirty="0"/>
          </a:p>
          <a:p>
            <a:r>
              <a:rPr lang="en-US" b="1" dirty="0"/>
              <a:t>Click.</a:t>
            </a:r>
          </a:p>
          <a:p>
            <a:r>
              <a:rPr lang="en-US" dirty="0"/>
              <a:t>You can choose anywhere from 3 to 10 years. With this choice you would get a higher monthly benefit for a shorter period of time.  </a:t>
            </a:r>
          </a:p>
          <a:p>
            <a:endParaRPr lang="en-US" dirty="0"/>
          </a:p>
          <a:p>
            <a:r>
              <a:rPr lang="en-US" dirty="0"/>
              <a:t>For instance, if Peter chose a 5-year period certain annuity, he would receive $504 each month for 5 years, when those 5 years were over the benefit would stop.</a:t>
            </a:r>
          </a:p>
          <a:p>
            <a:endParaRPr lang="en-US" dirty="0"/>
          </a:p>
          <a:p>
            <a:r>
              <a:rPr lang="en-US" dirty="0"/>
              <a:t>You’ll notice an asterisk next to 3-9 years. They are considered short term benefits by the IRS, and just like the lump sum payment, they are subject to the mandatory 20% withholding for federal and optional 2% withholding for state.</a:t>
            </a:r>
          </a:p>
          <a:p>
            <a:endParaRPr lang="en-US" dirty="0"/>
          </a:p>
          <a:p>
            <a:r>
              <a:rPr lang="en-US" dirty="0"/>
              <a:t>But like the lump sum payment, you could also choose to roll over each the dollar amount each month of the 3-9 year period certain annuities.</a:t>
            </a:r>
          </a:p>
          <a:p>
            <a:endParaRPr lang="en-US" dirty="0"/>
          </a:p>
          <a:p>
            <a:r>
              <a:rPr lang="en-US" dirty="0"/>
              <a:t>If you choose the 10-year period certain annuity, it will be paid directly to you, and you will tell us how you want the taxes withheld.</a:t>
            </a:r>
          </a:p>
          <a:p>
            <a:endParaRPr lang="en-US" dirty="0"/>
          </a:p>
          <a:p>
            <a:r>
              <a:rPr lang="en-US" dirty="0"/>
              <a:t>You have one more choice.  You can do a combination lump sum and annuity.  So as an example, Peter could take a portion of the total balance to roll-over or pay directly to him and annuitize the remaining amount.  However, to do that you must leave a minimum of $3,500 in the account.</a:t>
            </a:r>
          </a:p>
          <a:p>
            <a:endParaRPr lang="en-US" dirty="0"/>
          </a:p>
          <a:p>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40</a:t>
            </a:fld>
            <a:endParaRPr lang="en-US"/>
          </a:p>
        </p:txBody>
      </p:sp>
    </p:spTree>
    <p:extLst>
      <p:ext uri="{BB962C8B-B14F-4D97-AF65-F5344CB8AC3E}">
        <p14:creationId xmlns:p14="http://schemas.microsoft.com/office/powerpoint/2010/main" val="28730237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r>
              <a:rPr lang="en-US" dirty="0"/>
              <a:t>In Section 4 you can record your current balance that we saw on your Group Session Summary.</a:t>
            </a:r>
          </a:p>
          <a:p>
            <a:pPr defTabSz="915772"/>
            <a:endParaRPr lang="en-US" dirty="0"/>
          </a:p>
          <a:p>
            <a:pPr defTabSz="915772"/>
            <a:r>
              <a:rPr lang="en-US" dirty="0"/>
              <a:t>Then there’s a list of all the distribution choices we just reviewed, </a:t>
            </a:r>
          </a:p>
          <a:p>
            <a:pPr defTabSz="915772"/>
            <a:endParaRPr lang="en-US" dirty="0"/>
          </a:p>
          <a:p>
            <a:pPr defTabSz="915772"/>
            <a:r>
              <a:rPr lang="en-US" b="1" dirty="0"/>
              <a:t>Click.</a:t>
            </a:r>
          </a:p>
          <a:p>
            <a:pPr defTabSz="915772"/>
            <a:r>
              <a:rPr lang="en-US" dirty="0"/>
              <a:t>plus one more choice of a combination of lump-sum payment and annuity. So you can take out a portion of your account balance and annuitize the rest.</a:t>
            </a:r>
          </a:p>
          <a:p>
            <a:pPr defTabSz="915772"/>
            <a:endParaRPr lang="en-US" dirty="0"/>
          </a:p>
          <a:p>
            <a:pPr defTabSz="915772"/>
            <a:r>
              <a:rPr lang="en-US" b="1" dirty="0"/>
              <a:t>Click.</a:t>
            </a:r>
            <a:endParaRPr lang="en-US" dirty="0"/>
          </a:p>
          <a:p>
            <a:pPr defTabSz="915772"/>
            <a:r>
              <a:rPr lang="en-US" dirty="0"/>
              <a:t>The mandatory 20% federal and optional 2% CA state tax withholding is also noted.</a:t>
            </a:r>
          </a:p>
          <a:p>
            <a:pPr defTabSz="915772"/>
            <a:endParaRPr lang="en-US" dirty="0"/>
          </a:p>
          <a:p>
            <a:pPr defTabSz="915772"/>
            <a:r>
              <a:rPr lang="en-US" dirty="0"/>
              <a:t>Rest assured this is not a decision you have to make today. In fact, CalSTRS does not need to know your payout choice until you fill out your application to retire. How you take it out is a household decision, consult with a tax professional or financial planner to determine the best choice for you.</a:t>
            </a:r>
          </a:p>
          <a:p>
            <a:endParaRPr lang="en-US" dirty="0"/>
          </a:p>
          <a:p>
            <a:r>
              <a:rPr lang="en-US" i="1" dirty="0"/>
              <a:t>Review Action Items</a:t>
            </a:r>
          </a:p>
          <a:p>
            <a:r>
              <a:rPr lang="en-US" i="0" dirty="0"/>
              <a:t>RPR</a:t>
            </a:r>
          </a:p>
          <a:p>
            <a:r>
              <a:rPr lang="en-US" dirty="0"/>
              <a:t>The DBS account has three educational videos to view online</a:t>
            </a:r>
          </a:p>
          <a:p>
            <a:r>
              <a:rPr lang="en-US" i="1" dirty="0"/>
              <a:t>Tax Considerations for Rollovers</a:t>
            </a:r>
          </a:p>
          <a:p>
            <a:endParaRPr lang="en-US" dirty="0"/>
          </a:p>
          <a:p>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41</a:t>
            </a:fld>
            <a:endParaRPr lang="en-US"/>
          </a:p>
        </p:txBody>
      </p:sp>
    </p:spTree>
    <p:extLst>
      <p:ext uri="{BB962C8B-B14F-4D97-AF65-F5344CB8AC3E}">
        <p14:creationId xmlns:p14="http://schemas.microsoft.com/office/powerpoint/2010/main" val="24465292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077">
              <a:defRPr/>
            </a:pPr>
            <a:r>
              <a:rPr lang="en-US" dirty="0"/>
              <a:t>We have talked about your Defined Benefit and Defined Benefit Supplement accounts.  Those accounts are automatically included with your Defined Benefit membership.</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42</a:t>
            </a:fld>
            <a:endParaRPr lang="en-US"/>
          </a:p>
        </p:txBody>
      </p:sp>
    </p:spTree>
    <p:extLst>
      <p:ext uri="{BB962C8B-B14F-4D97-AF65-F5344CB8AC3E}">
        <p14:creationId xmlns:p14="http://schemas.microsoft.com/office/powerpoint/2010/main" val="22223872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part of our hybrid system is called the CalSTRS Pension2 program. </a:t>
            </a:r>
          </a:p>
          <a:p>
            <a:endParaRPr lang="en-US" dirty="0"/>
          </a:p>
          <a:p>
            <a:r>
              <a:rPr lang="en-US" dirty="0"/>
              <a:t>The CalSTRS Pension2 program offers supplemental savings plans for members to voluntarily contribute to help bridge the gap and replace working income in retirement.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important to plan for extra income in retirement.  California educators tend to have higher rates of longevity in retirement.  Currently the average male and female are living over 25 years after retirement.  We actually have over 300 members who are over the age of 100!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43</a:t>
            </a:fld>
            <a:endParaRPr lang="en-US"/>
          </a:p>
        </p:txBody>
      </p:sp>
    </p:spTree>
    <p:extLst>
      <p:ext uri="{BB962C8B-B14F-4D97-AF65-F5344CB8AC3E}">
        <p14:creationId xmlns:p14="http://schemas.microsoft.com/office/powerpoint/2010/main" val="39717703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So as we have been talking about sources of income, Pension2 is a convenient way for you to build up savings via pre-tax contributions to provide that additional income in retirement.</a:t>
            </a:r>
          </a:p>
          <a:p>
            <a:endParaRPr lang="en-US" altLang="en-US" dirty="0"/>
          </a:p>
          <a:p>
            <a:r>
              <a:rPr lang="en-US" altLang="en-US" dirty="0"/>
              <a:t>Pension2 was designed as a revenue-neutral program, meaning CalSTRS only charges what it costs to run the program. It is not for profit, it is CalSTRS staff, there are no commission fees or surrender charges.  The cost is a lot lower for you than you’d find in almost any other program.</a:t>
            </a:r>
          </a:p>
          <a:p>
            <a:endParaRPr lang="en-US" altLang="en-US" dirty="0"/>
          </a:p>
          <a:p>
            <a:r>
              <a:rPr lang="en-US" dirty="0"/>
              <a:t>There are a variety of investment options – you can choose your own investments or let Pension2 do the work for you based on your risk tolerance and what stage of your career you are in.</a:t>
            </a:r>
          </a:p>
          <a:p>
            <a:endParaRPr lang="en-US" altLang="en-US" dirty="0">
              <a:latin typeface="Arial" panose="020B0604020202020204" pitchFamily="34" charset="0"/>
            </a:endParaRPr>
          </a:p>
          <a:p>
            <a:r>
              <a:rPr lang="en-US" altLang="en-US" b="1" dirty="0">
                <a:latin typeface="Arial" panose="020B0604020202020204" pitchFamily="34" charset="0"/>
              </a:rPr>
              <a:t>Click.</a:t>
            </a: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44</a:t>
            </a:fld>
            <a:endParaRPr lang="en-US"/>
          </a:p>
        </p:txBody>
      </p:sp>
    </p:spTree>
    <p:extLst>
      <p:ext uri="{BB962C8B-B14F-4D97-AF65-F5344CB8AC3E}">
        <p14:creationId xmlns:p14="http://schemas.microsoft.com/office/powerpoint/2010/main" val="30020484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Pension2 offers 403(b), 457(b), Roth 403(b) and Roth 457(b) plans </a:t>
            </a:r>
          </a:p>
          <a:p>
            <a:endParaRPr lang="en-US" dirty="0"/>
          </a:p>
          <a:p>
            <a:r>
              <a:rPr lang="en-US" dirty="0"/>
              <a:t>As stated previously, they often have lower fees and expenses compared to other plans. </a:t>
            </a:r>
          </a:p>
          <a:p>
            <a:endParaRPr lang="en-US" dirty="0"/>
          </a:p>
          <a:p>
            <a:r>
              <a:rPr lang="en-US" dirty="0"/>
              <a:t>So less money going to commissions means more money in your account for compounded growth.</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45</a:t>
            </a:fld>
            <a:endParaRPr lang="en-US"/>
          </a:p>
        </p:txBody>
      </p:sp>
    </p:spTree>
    <p:extLst>
      <p:ext uri="{BB962C8B-B14F-4D97-AF65-F5344CB8AC3E}">
        <p14:creationId xmlns:p14="http://schemas.microsoft.com/office/powerpoint/2010/main" val="40232376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965">
              <a:defRPr/>
            </a:pPr>
            <a:r>
              <a:rPr lang="en-US" dirty="0"/>
              <a:t>At retirement you can roll your Defined Benefit Supplement funds into a CalSTRS Pension2 account.</a:t>
            </a:r>
          </a:p>
          <a:p>
            <a:pPr defTabSz="932965">
              <a:defRPr/>
            </a:pPr>
            <a:endParaRPr lang="en-US" dirty="0"/>
          </a:p>
          <a:p>
            <a:pPr defTabSz="932965">
              <a:defRPr/>
            </a:pPr>
            <a:r>
              <a:rPr lang="en-US" b="1" dirty="0"/>
              <a:t>Click.</a:t>
            </a:r>
          </a:p>
          <a:p>
            <a:pPr defTabSz="932965">
              <a:defRPr/>
            </a:pPr>
            <a:r>
              <a:rPr lang="en-US" dirty="0"/>
              <a:t>Also, if you already have a supplemental savings plan it is possible to roll it over into the CalSTRS Pension2 program.  </a:t>
            </a:r>
          </a:p>
          <a:p>
            <a:pPr defTabSz="932965">
              <a:defRPr/>
            </a:pPr>
            <a:endParaRPr lang="en-US" dirty="0"/>
          </a:p>
          <a:p>
            <a:pPr defTabSz="932965">
              <a:defRPr/>
            </a:pPr>
            <a:r>
              <a:rPr lang="en-US" dirty="0"/>
              <a:t>Our Pension2 representatives can help you determine if it would be beneficial to do so. Again, since CalSTRS employees do not receive a commission, there is no incentive to get you to transfer your account, unless we’re able to help you save some more money.</a:t>
            </a:r>
          </a:p>
          <a:p>
            <a:pPr defTabSz="932965">
              <a:defRPr/>
            </a:pPr>
            <a:endParaRPr lang="en-US" dirty="0"/>
          </a:p>
          <a:p>
            <a:pPr marL="0" marR="0" lvl="0" indent="0" algn="l" defTabSz="932965" rtl="0" eaLnBrk="1" fontAlgn="auto" latinLnBrk="0" hangingPunct="1">
              <a:lnSpc>
                <a:spcPct val="100000"/>
              </a:lnSpc>
              <a:spcBef>
                <a:spcPts val="0"/>
              </a:spcBef>
              <a:spcAft>
                <a:spcPts val="0"/>
              </a:spcAft>
              <a:buClrTx/>
              <a:buSzTx/>
              <a:buFontTx/>
              <a:buNone/>
              <a:tabLst/>
              <a:defRPr/>
            </a:pPr>
            <a:r>
              <a:rPr lang="en-US" dirty="0"/>
              <a:t>The QR code on the screen is for you to scan, if you are interested in setting up an appointment to get this process started or to learn more and speak with a Pension2 representative.</a:t>
            </a:r>
          </a:p>
          <a:p>
            <a:endParaRPr lang="en-US" dirty="0"/>
          </a:p>
          <a:p>
            <a:r>
              <a:rPr lang="en-US" dirty="0"/>
              <a:t>If you’re interested in having your account reviewed and compared to Pension2, please call 888-394-2060.  Please note, </a:t>
            </a:r>
            <a:r>
              <a:rPr lang="en-US" sz="1200" i="0" kern="1200" dirty="0">
                <a:solidFill>
                  <a:schemeClr val="tx1"/>
                </a:solidFill>
                <a:effectLst/>
                <a:latin typeface="+mn-lt"/>
                <a:ea typeface="+mn-ea"/>
                <a:cs typeface="+mn-cs"/>
              </a:rPr>
              <a:t>statement comparisons will be conducted by Voya Financial representatives working exclusively with Pension2</a:t>
            </a:r>
            <a:r>
              <a:rPr lang="en-US" sz="1200" i="0" kern="1200" baseline="30000" dirty="0">
                <a:solidFill>
                  <a:schemeClr val="tx1"/>
                </a:solidFill>
                <a:effectLst/>
                <a:latin typeface="+mn-lt"/>
                <a:ea typeface="+mn-ea"/>
                <a:cs typeface="+mn-cs"/>
              </a:rPr>
              <a:t>®.</a:t>
            </a:r>
            <a:endParaRPr lang="en-US" sz="1200" i="0" kern="1200" dirty="0">
              <a:solidFill>
                <a:schemeClr val="tx1"/>
              </a:solidFill>
              <a:effectLst/>
              <a:latin typeface="+mn-lt"/>
              <a:ea typeface="+mn-ea"/>
              <a:cs typeface="+mn-cs"/>
            </a:endParaRPr>
          </a:p>
          <a:p>
            <a:pPr defTabSz="932965">
              <a:defRPr/>
            </a:pPr>
            <a:endParaRPr lang="en-US" dirty="0"/>
          </a:p>
          <a:p>
            <a:r>
              <a:rPr lang="en-US" dirty="0"/>
              <a:t>Another video plug:  You can learn more, by watching the Pension2 educational videos</a:t>
            </a:r>
          </a:p>
          <a:p>
            <a:pPr defTabSz="932965">
              <a:defRPr/>
            </a:pPr>
            <a:endParaRPr lang="en-US" dirty="0"/>
          </a:p>
          <a:p>
            <a:pPr defTabSz="932965">
              <a:defRPr/>
            </a:pPr>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46</a:t>
            </a:fld>
            <a:endParaRPr lang="en-US"/>
          </a:p>
        </p:txBody>
      </p:sp>
    </p:spTree>
    <p:extLst>
      <p:ext uri="{BB962C8B-B14F-4D97-AF65-F5344CB8AC3E}">
        <p14:creationId xmlns:p14="http://schemas.microsoft.com/office/powerpoint/2010/main" val="31326065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965">
              <a:defRPr/>
            </a:pPr>
            <a:r>
              <a:rPr lang="en-US" dirty="0"/>
              <a:t>Going back to your MNS, in Section 5 there is a place for you to enter your member-only percentage.  This is the percentage that is on your Defined Benefit estimate.</a:t>
            </a:r>
          </a:p>
          <a:p>
            <a:pPr defTabSz="932965">
              <a:defRPr/>
            </a:pPr>
            <a:endParaRPr lang="en-US" dirty="0"/>
          </a:p>
          <a:p>
            <a:pPr defTabSz="932965">
              <a:defRPr/>
            </a:pPr>
            <a:r>
              <a:rPr lang="en-US" dirty="0"/>
              <a:t>Here you can check off any other investment accounts that you may already have.</a:t>
            </a:r>
          </a:p>
          <a:p>
            <a:pPr defTabSz="932965">
              <a:defRPr/>
            </a:pPr>
            <a:endParaRPr lang="en-US" dirty="0"/>
          </a:p>
          <a:p>
            <a:pPr defTabSz="932965">
              <a:defRPr/>
            </a:pPr>
            <a:r>
              <a:rPr lang="en-US" dirty="0"/>
              <a:t>You may want to visit 403bCompare.com to compare your current plans.  You can also contact Pension2 to request a statement comparison.</a:t>
            </a:r>
          </a:p>
          <a:p>
            <a:pPr defTabSz="932965">
              <a:defRPr/>
            </a:pPr>
            <a:endParaRPr lang="en-US" dirty="0"/>
          </a:p>
          <a:p>
            <a:r>
              <a:rPr lang="en-US" dirty="0"/>
              <a:t>If you would like to open a Pension2 account or you have additional questions, you can visit Pension2.com or give them a call at 888-394-2060.</a:t>
            </a:r>
          </a:p>
          <a:p>
            <a:endParaRPr lang="en-US" dirty="0"/>
          </a:p>
          <a:p>
            <a:r>
              <a:rPr lang="en-US" dirty="0"/>
              <a:t>*Inquire if any members are interested in talking with P2 or a hybrid specialist (half-sheet process)</a:t>
            </a:r>
          </a:p>
          <a:p>
            <a:endParaRPr lang="en-US" dirty="0"/>
          </a:p>
          <a:p>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47</a:t>
            </a:fld>
            <a:endParaRPr lang="en-US"/>
          </a:p>
        </p:txBody>
      </p:sp>
    </p:spTree>
    <p:extLst>
      <p:ext uri="{BB962C8B-B14F-4D97-AF65-F5344CB8AC3E}">
        <p14:creationId xmlns:p14="http://schemas.microsoft.com/office/powerpoint/2010/main" val="32651028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077">
              <a:defRPr/>
            </a:pPr>
            <a:r>
              <a:rPr lang="en-US" dirty="0"/>
              <a:t>Now let’s talk about the other benefits you get as a CalSTRS member.</a:t>
            </a:r>
          </a:p>
          <a:p>
            <a:pPr defTabSz="933077">
              <a:defRPr/>
            </a:pPr>
            <a:endParaRPr lang="en-US" dirty="0"/>
          </a:p>
          <a:p>
            <a:pPr defTabSz="933077">
              <a:defRPr/>
            </a:pPr>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48</a:t>
            </a:fld>
            <a:endParaRPr lang="en-US"/>
          </a:p>
        </p:txBody>
      </p:sp>
    </p:spTree>
    <p:extLst>
      <p:ext uri="{BB962C8B-B14F-4D97-AF65-F5344CB8AC3E}">
        <p14:creationId xmlns:p14="http://schemas.microsoft.com/office/powerpoint/2010/main" val="23816283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077">
              <a:defRPr/>
            </a:pPr>
            <a:r>
              <a:rPr lang="en-US" dirty="0"/>
              <a:t>Disability and Survivor Benefits</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49</a:t>
            </a:fld>
            <a:endParaRPr lang="en-US"/>
          </a:p>
        </p:txBody>
      </p:sp>
    </p:spTree>
    <p:extLst>
      <p:ext uri="{BB962C8B-B14F-4D97-AF65-F5344CB8AC3E}">
        <p14:creationId xmlns:p14="http://schemas.microsoft.com/office/powerpoint/2010/main" val="2378258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solidFill>
                  <a:prstClr val="black"/>
                </a:solidFill>
              </a:rPr>
              <a:t>For more general CalSTRS information, our website, CalSTRS.com also has many useful tools for you take of advantage of:</a:t>
            </a:r>
          </a:p>
          <a:p>
            <a:pPr lvl="0"/>
            <a:r>
              <a:rPr lang="en-US" dirty="0">
                <a:solidFill>
                  <a:prstClr val="black"/>
                </a:solidFill>
              </a:rPr>
              <a:t> </a:t>
            </a:r>
          </a:p>
          <a:p>
            <a:pPr lvl="0"/>
            <a:r>
              <a:rPr lang="en-US" dirty="0">
                <a:solidFill>
                  <a:prstClr val="black"/>
                </a:solidFill>
              </a:rPr>
              <a:t>You can use the online calculators to estimate your retirement benefit. This is especially helpful if after reviewing the estimates I generated for you, you would like to look at alternate scenarios to determine your best retirement date. </a:t>
            </a:r>
          </a:p>
          <a:p>
            <a:pPr lvl="0"/>
            <a:endParaRPr lang="en-US" dirty="0">
              <a:solidFill>
                <a:prstClr val="black"/>
              </a:solidFill>
            </a:endParaRPr>
          </a:p>
          <a:p>
            <a:pPr lvl="0"/>
            <a:r>
              <a:rPr lang="en-US" dirty="0">
                <a:solidFill>
                  <a:prstClr val="black"/>
                </a:solidFill>
              </a:rPr>
              <a:t>We also have calculators to help you estimate the cost of redepositing or purchasing permissive service credit.</a:t>
            </a:r>
          </a:p>
          <a:p>
            <a:pPr lvl="0"/>
            <a:endParaRPr lang="en-US" dirty="0">
              <a:solidFill>
                <a:prstClr val="black"/>
              </a:solidFill>
            </a:endParaRPr>
          </a:p>
          <a:p>
            <a:pPr lvl="0"/>
            <a:r>
              <a:rPr lang="en-US" dirty="0">
                <a:solidFill>
                  <a:prstClr val="black"/>
                </a:solidFill>
              </a:rPr>
              <a:t>And you can access the many educational videos available to help members better understand their CalSTRS benefits.</a:t>
            </a:r>
          </a:p>
          <a:p>
            <a:pPr lvl="0"/>
            <a:endParaRPr lang="en-US"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rPr>
              <a:t>Click.</a:t>
            </a:r>
          </a:p>
          <a:p>
            <a:pPr lvl="0"/>
            <a:endParaRPr lang="en-US" dirty="0">
              <a:solidFill>
                <a:prstClr val="black"/>
              </a:solidFill>
            </a:endParaRPr>
          </a:p>
          <a:p>
            <a:pPr lvl="0"/>
            <a:endParaRPr lang="en-US" dirty="0">
              <a:solidFill>
                <a:prstClr val="black"/>
              </a:solidFill>
            </a:endParaRPr>
          </a:p>
        </p:txBody>
      </p:sp>
      <p:sp>
        <p:nvSpPr>
          <p:cNvPr id="4" name="Slide Number Placeholder 3"/>
          <p:cNvSpPr>
            <a:spLocks noGrp="1"/>
          </p:cNvSpPr>
          <p:nvPr>
            <p:ph type="sldNum" sz="quarter" idx="5"/>
          </p:nvPr>
        </p:nvSpPr>
        <p:spPr/>
        <p:txBody>
          <a:bodyPr/>
          <a:lstStyle/>
          <a:p>
            <a:fld id="{B0994D7A-3104-480E-81D8-EA570812D433}" type="slidenum">
              <a:rPr lang="en-US" smtClean="0"/>
              <a:t>5</a:t>
            </a:fld>
            <a:endParaRPr lang="en-US"/>
          </a:p>
        </p:txBody>
      </p:sp>
    </p:spTree>
    <p:extLst>
      <p:ext uri="{BB962C8B-B14F-4D97-AF65-F5344CB8AC3E}">
        <p14:creationId xmlns:p14="http://schemas.microsoft.com/office/powerpoint/2010/main" val="34044816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your packet you will have a flyer regarding your Disability and Survivor benefits.  Coverage A has a green stripe at the top and Coverage B has a yellow stripe.</a:t>
            </a:r>
          </a:p>
          <a:p>
            <a:pPr defTabSz="932965">
              <a:defRPr/>
            </a:pPr>
            <a:endParaRPr lang="en-US" dirty="0"/>
          </a:p>
          <a:p>
            <a:pPr defTabSz="932965">
              <a:defRPr/>
            </a:pPr>
            <a:r>
              <a:rPr lang="en-US" dirty="0"/>
              <a:t>On page 1 of the flyer, you will find information about your disability benefit. We hope all CalSTRS members will lead long, healthy working lives, but since illness and injury can interrupt careers, disability benefits are provided to Defined Benefit plan members.</a:t>
            </a:r>
          </a:p>
          <a:p>
            <a:pPr defTabSz="932965">
              <a:defRPr/>
            </a:pPr>
            <a:endParaRPr lang="en-US" dirty="0"/>
          </a:p>
          <a:p>
            <a:pPr defTabSz="932965">
              <a:defRPr/>
            </a:pPr>
            <a:r>
              <a:rPr lang="en-US" dirty="0"/>
              <a:t>This is a benefit for eligible members who have a physical or mental impairment that is expected to last 12 or more continuous months and can be substantiated with medical documentation. If approved your benefit is no longer based on the formula.  In general, the basic disability benefit available under both types of coverage is 50 percent of your final compensation. </a:t>
            </a:r>
          </a:p>
          <a:p>
            <a:pPr defTabSz="932965">
              <a:defRPr/>
            </a:pPr>
            <a:endParaRPr lang="en-US" dirty="0"/>
          </a:p>
          <a:p>
            <a:pPr defTabSz="932965">
              <a:defRPr/>
            </a:pPr>
            <a:r>
              <a:rPr lang="en-US" dirty="0"/>
              <a:t>If you think you may be eligible for a disability benefit, do not hesitate to contact CalSTRS to schedule a disability benefits planning session.</a:t>
            </a:r>
          </a:p>
          <a:p>
            <a:pPr defTabSz="932965">
              <a:defRPr/>
            </a:pPr>
            <a:endParaRPr lang="en-US" dirty="0"/>
          </a:p>
          <a:p>
            <a:r>
              <a:rPr lang="en-US" dirty="0"/>
              <a:t>On page 2 you will see you also have Survivor Benefits.</a:t>
            </a:r>
          </a:p>
          <a:p>
            <a:r>
              <a:rPr lang="en-US" dirty="0"/>
              <a:t>Based on your eligibility status, if you pass away before you are able to retire your spouse, children or other loved ones may be eligible for survivor benefits. On the bottom half of the page you will find a table that explains what benefits are available depending on if you have pre-elected an option or on your specific household situation. If you have no eligible survivors, the balance of your contributions and interest would be paid out to your one-time death benefit recipients.</a:t>
            </a:r>
          </a:p>
          <a:p>
            <a:endParaRPr lang="en-US" dirty="0"/>
          </a:p>
          <a:p>
            <a:pPr defTabSz="915772"/>
            <a:r>
              <a:rPr lang="en-US" dirty="0"/>
              <a:t>Back to the top of page 2, you will see that all active and retired members are eligible for a one-time death benefit to whomever they designate.</a:t>
            </a:r>
          </a:p>
          <a:p>
            <a:endParaRPr lang="en-US" dirty="0"/>
          </a:p>
          <a:p>
            <a:pPr lvl="0"/>
            <a:r>
              <a:rPr lang="en-US" sz="1200" kern="1200" dirty="0">
                <a:solidFill>
                  <a:schemeClr val="tx1"/>
                </a:solidFill>
                <a:effectLst/>
                <a:latin typeface="+mn-lt"/>
                <a:ea typeface="+mn-ea"/>
                <a:cs typeface="+mn-cs"/>
              </a:rPr>
              <a:t>Active Coverage A or Retired Member Benefit Amounts = </a:t>
            </a:r>
            <a:r>
              <a:rPr lang="en-US" sz="1200" b="1" kern="1200" dirty="0">
                <a:solidFill>
                  <a:schemeClr val="tx1"/>
                </a:solidFill>
                <a:effectLst/>
                <a:latin typeface="+mn-lt"/>
                <a:ea typeface="+mn-ea"/>
                <a:cs typeface="+mn-cs"/>
              </a:rPr>
              <a:t>$7,093</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Active Coverage B Member Benefit Amounts = </a:t>
            </a:r>
            <a:r>
              <a:rPr lang="en-US" sz="1200" b="1" kern="1200" dirty="0">
                <a:solidFill>
                  <a:schemeClr val="tx1"/>
                </a:solidFill>
                <a:effectLst/>
                <a:latin typeface="+mn-lt"/>
                <a:ea typeface="+mn-ea"/>
                <a:cs typeface="+mn-cs"/>
              </a:rPr>
              <a:t>$28,372</a:t>
            </a:r>
            <a:endParaRPr lang="en-US" sz="1200" kern="1200" dirty="0">
              <a:solidFill>
                <a:schemeClr val="tx1"/>
              </a:solidFill>
              <a:effectLst/>
              <a:latin typeface="+mn-lt"/>
              <a:ea typeface="+mn-ea"/>
              <a:cs typeface="+mn-cs"/>
            </a:endParaRPr>
          </a:p>
          <a:p>
            <a:endParaRPr lang="en-US" dirty="0"/>
          </a:p>
          <a:p>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50</a:t>
            </a:fld>
            <a:endParaRPr lang="en-US"/>
          </a:p>
        </p:txBody>
      </p:sp>
    </p:spTree>
    <p:extLst>
      <p:ext uri="{BB962C8B-B14F-4D97-AF65-F5344CB8AC3E}">
        <p14:creationId xmlns:p14="http://schemas.microsoft.com/office/powerpoint/2010/main" val="18949962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965">
              <a:defRPr/>
            </a:pPr>
            <a:r>
              <a:rPr lang="en-US" dirty="0"/>
              <a:t>CalSTRS recommends that you review or update your beneficiaries every 5 years.  Please know you can update or change at anytime. To find the last time you submitted your Recipient Designation form, refer to your Group Session Summary sheet. </a:t>
            </a:r>
          </a:p>
          <a:p>
            <a:pPr defTabSz="932965">
              <a:defRPr/>
            </a:pPr>
            <a:endParaRPr lang="en-US" dirty="0"/>
          </a:p>
          <a:p>
            <a:pPr defTabSz="932965">
              <a:defRPr/>
            </a:pPr>
            <a:r>
              <a:rPr lang="en-US" dirty="0"/>
              <a:t>We also recommend that you consider having both primary and secondary beneficiaries.  That way if something happened to your primary, then benefits would be paid to the secondaries on file.</a:t>
            </a:r>
          </a:p>
          <a:p>
            <a:pPr defTabSz="932965">
              <a:defRPr/>
            </a:pPr>
            <a:endParaRPr lang="en-US" dirty="0"/>
          </a:p>
          <a:p>
            <a:pPr defTabSz="932965">
              <a:defRPr/>
            </a:pPr>
            <a:r>
              <a:rPr lang="en-US" dirty="0"/>
              <a:t>You can name as many primary and secondary beneficiaries as you would like.  Your beneficiaries can be a person, an estate or trust, even an organization such as your favorite charity.</a:t>
            </a:r>
          </a:p>
          <a:p>
            <a:pPr defTabSz="932965">
              <a:defRPr/>
            </a:pPr>
            <a:endParaRPr lang="en-US" dirty="0"/>
          </a:p>
          <a:p>
            <a:pPr defTabSz="932965">
              <a:defRPr/>
            </a:pPr>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51</a:t>
            </a:fld>
            <a:endParaRPr lang="en-US"/>
          </a:p>
        </p:txBody>
      </p:sp>
    </p:spTree>
    <p:extLst>
      <p:ext uri="{BB962C8B-B14F-4D97-AF65-F5344CB8AC3E}">
        <p14:creationId xmlns:p14="http://schemas.microsoft.com/office/powerpoint/2010/main" val="37574632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to Section 6, you can indicate the Coverage type that you have.</a:t>
            </a:r>
          </a:p>
          <a:p>
            <a:endParaRPr lang="en-US" dirty="0"/>
          </a:p>
          <a:p>
            <a:r>
              <a:rPr lang="en-US" dirty="0"/>
              <a:t>You can also fill in the one-time death benefit amounts for while you are working and after retirement.  </a:t>
            </a:r>
          </a:p>
          <a:p>
            <a:endParaRPr lang="en-US" dirty="0"/>
          </a:p>
          <a:p>
            <a:r>
              <a:rPr lang="en-US" dirty="0"/>
              <a:t>If you have Coverage A, your benefit is </a:t>
            </a:r>
            <a:r>
              <a:rPr lang="en-US" b="1" dirty="0"/>
              <a:t>$7,093</a:t>
            </a:r>
            <a:r>
              <a:rPr lang="en-US" dirty="0"/>
              <a:t> before or after retirement.</a:t>
            </a:r>
          </a:p>
          <a:p>
            <a:pPr defTabSz="932965">
              <a:defRPr/>
            </a:pPr>
            <a:r>
              <a:rPr lang="en-US" dirty="0"/>
              <a:t>If you have Coverage B, your benefit is </a:t>
            </a:r>
            <a:r>
              <a:rPr lang="en-US" b="1" dirty="0"/>
              <a:t>$28,372</a:t>
            </a:r>
            <a:r>
              <a:rPr lang="en-US" dirty="0"/>
              <a:t> before retirement and </a:t>
            </a:r>
            <a:r>
              <a:rPr lang="en-US" b="1" dirty="0"/>
              <a:t>$7,093</a:t>
            </a:r>
            <a:r>
              <a:rPr lang="en-US" dirty="0"/>
              <a:t> after retirement. </a:t>
            </a:r>
          </a:p>
          <a:p>
            <a:endParaRPr lang="en-US" dirty="0"/>
          </a:p>
          <a:p>
            <a:r>
              <a:rPr lang="en-US" dirty="0"/>
              <a:t>There is a place for you to list your primary and secondary recipients is the space provided.</a:t>
            </a:r>
          </a:p>
          <a:p>
            <a:endParaRPr lang="en-US" dirty="0"/>
          </a:p>
          <a:p>
            <a:r>
              <a:rPr lang="en-US" dirty="0"/>
              <a:t>If you need to update your recipients, complete the Recipient Designation form online through your </a:t>
            </a:r>
            <a:r>
              <a:rPr lang="en-US" dirty="0" err="1"/>
              <a:t>myCalSTRS</a:t>
            </a:r>
            <a:r>
              <a:rPr lang="en-US" dirty="0"/>
              <a:t> account.</a:t>
            </a:r>
          </a:p>
          <a:p>
            <a:endParaRPr lang="en-US" dirty="0"/>
          </a:p>
          <a:p>
            <a:r>
              <a:rPr lang="en-US" dirty="0"/>
              <a:t>For both Disability and Survivor Benefits, you can read more about the benefit and eligibility requirements in the Member Handbook, other online publications as well as by viewing the educational videos.</a:t>
            </a:r>
          </a:p>
          <a:p>
            <a:endParaRPr lang="en-US" dirty="0"/>
          </a:p>
          <a:p>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52</a:t>
            </a:fld>
            <a:endParaRPr lang="en-US"/>
          </a:p>
        </p:txBody>
      </p:sp>
    </p:spTree>
    <p:extLst>
      <p:ext uri="{BB962C8B-B14F-4D97-AF65-F5344CB8AC3E}">
        <p14:creationId xmlns:p14="http://schemas.microsoft.com/office/powerpoint/2010/main" val="22630332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077">
              <a:defRPr/>
            </a:pPr>
            <a:r>
              <a:rPr lang="en-US" dirty="0"/>
              <a:t>Section 7 covers health benefits, Medicare and Social Security.</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53</a:t>
            </a:fld>
            <a:endParaRPr lang="en-US"/>
          </a:p>
        </p:txBody>
      </p:sp>
    </p:spTree>
    <p:extLst>
      <p:ext uri="{BB962C8B-B14F-4D97-AF65-F5344CB8AC3E}">
        <p14:creationId xmlns:p14="http://schemas.microsoft.com/office/powerpoint/2010/main" val="14108169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talk about Health Benefits.  CalSTRS does not provide health benefits, check with your employer to see what is available to you in retirement.  At the very least your employer is required to let you continue your current plan at your own cost. </a:t>
            </a:r>
          </a:p>
          <a:p>
            <a:endParaRPr lang="en-US" dirty="0"/>
          </a:p>
          <a:p>
            <a:r>
              <a:rPr lang="en-US" dirty="0"/>
              <a:t>You can also shop for your own coverage through Covered California. </a:t>
            </a:r>
          </a:p>
          <a:p>
            <a:endParaRPr lang="en-US" dirty="0"/>
          </a:p>
          <a:p>
            <a:r>
              <a:rPr lang="en-US" dirty="0"/>
              <a:t>At age 65 or when eligible with retirement be sure to contact or sign up for Medicare.</a:t>
            </a:r>
          </a:p>
          <a:p>
            <a:endParaRPr lang="en-US" dirty="0"/>
          </a:p>
          <a:p>
            <a:r>
              <a:rPr lang="en-US" dirty="0"/>
              <a:t>The action steps in Section 7 gives you contact information for Covered California, HICAP, which is a healthcare advocacy group for help with Medicare.  </a:t>
            </a:r>
          </a:p>
          <a:p>
            <a:endParaRPr lang="en-US" dirty="0"/>
          </a:p>
          <a:p>
            <a:r>
              <a:rPr lang="en-US" dirty="0"/>
              <a:t> And contact information for Social Security. </a:t>
            </a:r>
          </a:p>
          <a:p>
            <a:endParaRPr lang="en-US" dirty="0"/>
          </a:p>
          <a:p>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54</a:t>
            </a:fld>
            <a:endParaRPr lang="en-US"/>
          </a:p>
        </p:txBody>
      </p:sp>
    </p:spTree>
    <p:extLst>
      <p:ext uri="{BB962C8B-B14F-4D97-AF65-F5344CB8AC3E}">
        <p14:creationId xmlns:p14="http://schemas.microsoft.com/office/powerpoint/2010/main" val="35016278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talk about Social Security offsets.  </a:t>
            </a:r>
          </a:p>
          <a:p>
            <a:r>
              <a:rPr lang="en-US" dirty="0"/>
              <a:t>First, I would like to make sure to point out, regardless of what Social Security benefit you collect, there is no impact to your CalSTRS benefit.</a:t>
            </a:r>
          </a:p>
          <a:p>
            <a:endParaRPr lang="en-US" dirty="0"/>
          </a:p>
          <a:p>
            <a:r>
              <a:rPr lang="en-US" dirty="0"/>
              <a:t>And one of the most  common misconception CalSTRS members have is that they will not receive a SS benefit.  But that is not always true.</a:t>
            </a:r>
          </a:p>
          <a:p>
            <a:endParaRPr lang="en-US" dirty="0"/>
          </a:p>
          <a:p>
            <a:r>
              <a:rPr lang="en-US" dirty="0"/>
              <a:t>The Windfall Elimination Provision affects your Social Security benefit based on earnings you paid into form work other than CalSTRS covered employment.  It may reduce your Social Security benefit, but it will not eliminate it.  Even if you are not expecting a high dollar amount, this still would be another income stream in retirement to help replace your working income.</a:t>
            </a:r>
          </a:p>
          <a:p>
            <a:endParaRPr lang="en-US" dirty="0"/>
          </a:p>
          <a:p>
            <a:pPr defTabSz="915772"/>
            <a:r>
              <a:rPr lang="en-US" dirty="0"/>
              <a:t>The Government Pension Offset rule applies to any Social Security benefit you may receive as a spouse, widow or widower, this one reduces or can eliminate those benefits. This flyer on the slide is included in your MNS booklet discusses both.</a:t>
            </a:r>
          </a:p>
          <a:p>
            <a:endParaRPr lang="en-US" dirty="0"/>
          </a:p>
          <a:p>
            <a:r>
              <a:rPr lang="en-US" dirty="0"/>
              <a:t>Every household is different, so there are no surprises down the road and to find out more specific information on how the offsets affect you, you should contact social security directly.  </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55</a:t>
            </a:fld>
            <a:endParaRPr lang="en-US"/>
          </a:p>
        </p:txBody>
      </p:sp>
    </p:spTree>
    <p:extLst>
      <p:ext uri="{BB962C8B-B14F-4D97-AF65-F5344CB8AC3E}">
        <p14:creationId xmlns:p14="http://schemas.microsoft.com/office/powerpoint/2010/main" val="16642323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56</a:t>
            </a:fld>
            <a:endParaRPr lang="en-US"/>
          </a:p>
        </p:txBody>
      </p:sp>
    </p:spTree>
    <p:extLst>
      <p:ext uri="{BB962C8B-B14F-4D97-AF65-F5344CB8AC3E}">
        <p14:creationId xmlns:p14="http://schemas.microsoft.com/office/powerpoint/2010/main" val="15819941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your steps for submitting your retirement application</a:t>
            </a:r>
          </a:p>
          <a:p>
            <a:endParaRPr lang="en-US" dirty="0"/>
          </a:p>
          <a:p>
            <a:r>
              <a:rPr lang="en-US" b="1" dirty="0"/>
              <a:t>Click.</a:t>
            </a:r>
          </a:p>
        </p:txBody>
      </p:sp>
      <p:sp>
        <p:nvSpPr>
          <p:cNvPr id="4" name="Slide Number Placeholder 3"/>
          <p:cNvSpPr>
            <a:spLocks noGrp="1"/>
          </p:cNvSpPr>
          <p:nvPr>
            <p:ph type="sldNum" sz="quarter" idx="5"/>
          </p:nvPr>
        </p:nvSpPr>
        <p:spPr/>
        <p:txBody>
          <a:bodyPr/>
          <a:lstStyle/>
          <a:p>
            <a:fld id="{B0994D7A-3104-480E-81D8-EA570812D433}" type="slidenum">
              <a:rPr lang="en-US" smtClean="0"/>
              <a:t>57</a:t>
            </a:fld>
            <a:endParaRPr lang="en-US"/>
          </a:p>
        </p:txBody>
      </p:sp>
    </p:spTree>
    <p:extLst>
      <p:ext uri="{BB962C8B-B14F-4D97-AF65-F5344CB8AC3E}">
        <p14:creationId xmlns:p14="http://schemas.microsoft.com/office/powerpoint/2010/main" val="31824916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complete the application as early as six months before your requested retirement date. </a:t>
            </a:r>
          </a:p>
          <a:p>
            <a:endParaRPr lang="en-US" dirty="0"/>
          </a:p>
          <a:p>
            <a:r>
              <a:rPr lang="en-US" dirty="0"/>
              <a:t>You will receive your first retirement payment within 45 days of your retirement date or the day CalSTRS processes your application, whichever is later. </a:t>
            </a:r>
          </a:p>
          <a:p>
            <a:endParaRPr lang="en-US" i="1" dirty="0"/>
          </a:p>
          <a:p>
            <a:r>
              <a:rPr lang="en-US" i="0" dirty="0"/>
              <a:t>Each year in retirement you will receive a 1099-R for tax reporting.  Your Group Session Summary </a:t>
            </a:r>
            <a:r>
              <a:rPr lang="en-US" dirty="0"/>
              <a:t>sheet</a:t>
            </a:r>
            <a:r>
              <a:rPr lang="en-US" i="0" dirty="0"/>
              <a:t> will let you know if you have any post-tax contributions and those will also be reported on the 1099-R. </a:t>
            </a:r>
            <a:r>
              <a:rPr lang="en-US" b="0" i="1" dirty="0"/>
              <a:t>(Explain post-tax contributions as need per each group)</a:t>
            </a:r>
          </a:p>
          <a:p>
            <a:endParaRPr lang="en-US" dirty="0"/>
          </a:p>
          <a:p>
            <a:r>
              <a:rPr lang="en-US" dirty="0"/>
              <a:t>Contact your employer regarding their resignation and retirement date requirements.  This is important for verifying last day of work and also to see how your health benefits continue.</a:t>
            </a:r>
          </a:p>
          <a:p>
            <a:endParaRPr lang="en-US" dirty="0"/>
          </a:p>
          <a:p>
            <a:r>
              <a:rPr lang="en-US" dirty="0"/>
              <a:t>With the next few slides we will cover the rest of the Action Items in Section 8.</a:t>
            </a:r>
          </a:p>
          <a:p>
            <a:endParaRPr lang="en-US" i="0" dirty="0"/>
          </a:p>
          <a:p>
            <a:r>
              <a:rPr lang="en-US" b="1" i="0"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58</a:t>
            </a:fld>
            <a:endParaRPr lang="en-US"/>
          </a:p>
        </p:txBody>
      </p:sp>
    </p:spTree>
    <p:extLst>
      <p:ext uri="{BB962C8B-B14F-4D97-AF65-F5344CB8AC3E}">
        <p14:creationId xmlns:p14="http://schemas.microsoft.com/office/powerpoint/2010/main" val="9536530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077">
              <a:defRPr/>
            </a:pPr>
            <a:r>
              <a:rPr lang="en-US" dirty="0"/>
              <a:t>When you are ready to retire go to CalSTRS.com to read </a:t>
            </a:r>
            <a:r>
              <a:rPr lang="en-US" i="1" dirty="0"/>
              <a:t>Your Retirement </a:t>
            </a:r>
            <a:r>
              <a:rPr lang="en-US" dirty="0"/>
              <a:t>Guide, this is an informative step-by-step guide that reviews all we have discussed today and will make you comfortable with the whole process.</a:t>
            </a:r>
          </a:p>
          <a:p>
            <a:pPr defTabSz="933077">
              <a:defRPr/>
            </a:pPr>
            <a:endParaRPr lang="en-US" dirty="0"/>
          </a:p>
          <a:p>
            <a:pPr defTabSz="933077">
              <a:defRPr/>
            </a:pPr>
            <a:r>
              <a:rPr lang="en-US" dirty="0"/>
              <a:t>When you sign your application, you are stating that you have read this guide.</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59</a:t>
            </a:fld>
            <a:endParaRPr lang="en-US"/>
          </a:p>
        </p:txBody>
      </p:sp>
    </p:spTree>
    <p:extLst>
      <p:ext uri="{BB962C8B-B14F-4D97-AF65-F5344CB8AC3E}">
        <p14:creationId xmlns:p14="http://schemas.microsoft.com/office/powerpoint/2010/main" val="1366587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Topics we will cover in today’s session.</a:t>
            </a:r>
          </a:p>
          <a:p>
            <a:endParaRPr lang="en-US" dirty="0"/>
          </a:p>
          <a:p>
            <a:r>
              <a:rPr lang="en-US" dirty="0"/>
              <a:t>CalSTRS administers a three-part hybrid retirement system we will take a look at all 3 parts. </a:t>
            </a:r>
          </a:p>
          <a:p>
            <a:endParaRPr lang="en-US" dirty="0"/>
          </a:p>
          <a:p>
            <a:r>
              <a:rPr lang="en-US" dirty="0"/>
              <a:t>Together we will review sample estimates that are similar to the personalized estimates created for you in your booklet.</a:t>
            </a:r>
          </a:p>
          <a:p>
            <a:endParaRPr lang="en-US" dirty="0"/>
          </a:p>
          <a:p>
            <a:r>
              <a:rPr lang="en-US" dirty="0"/>
              <a:t>We will talk about providing a lifetime benefit for a loved one.</a:t>
            </a:r>
          </a:p>
          <a:p>
            <a:endParaRPr lang="en-US" dirty="0"/>
          </a:p>
          <a:p>
            <a:r>
              <a:rPr lang="en-US" dirty="0"/>
              <a:t>I will explain the Defined Benefit Supplement Account.</a:t>
            </a:r>
          </a:p>
          <a:p>
            <a:endParaRPr lang="en-US" dirty="0"/>
          </a:p>
          <a:p>
            <a:r>
              <a:rPr lang="en-US" dirty="0"/>
              <a:t>We briefly discuss Social Security, the offsets that may affect you and give you resource information to learn more from the Social Security Administration.</a:t>
            </a:r>
          </a:p>
          <a:p>
            <a:endParaRPr lang="en-US" dirty="0"/>
          </a:p>
          <a:p>
            <a:r>
              <a:rPr lang="en-US" dirty="0"/>
              <a:t>We will cover the steps you need to take in order to retire.</a:t>
            </a:r>
          </a:p>
          <a:p>
            <a:endParaRPr lang="en-US" dirty="0"/>
          </a:p>
          <a:p>
            <a:r>
              <a:rPr lang="en-US" dirty="0"/>
              <a:t>And again throughout we will review the resources available to you.</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rPr>
              <a:t>Click.</a:t>
            </a:r>
          </a:p>
          <a:p>
            <a:endParaRPr lang="en-US" dirty="0"/>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6</a:t>
            </a:fld>
            <a:endParaRPr lang="en-US"/>
          </a:p>
        </p:txBody>
      </p:sp>
    </p:spTree>
    <p:extLst>
      <p:ext uri="{BB962C8B-B14F-4D97-AF65-F5344CB8AC3E}">
        <p14:creationId xmlns:p14="http://schemas.microsoft.com/office/powerpoint/2010/main" val="14033945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quickest, and simplest way to complete your application is by using </a:t>
            </a:r>
            <a:r>
              <a:rPr lang="en-US" dirty="0" err="1"/>
              <a:t>myCalSTRS</a:t>
            </a:r>
            <a:r>
              <a:rPr lang="en-US" dirty="0"/>
              <a:t>. </a:t>
            </a:r>
          </a:p>
          <a:p>
            <a:endParaRPr lang="en-US" dirty="0"/>
          </a:p>
          <a:p>
            <a:r>
              <a:rPr lang="en-US" dirty="0"/>
              <a:t>Through your </a:t>
            </a:r>
            <a:r>
              <a:rPr lang="en-US" dirty="0" err="1"/>
              <a:t>myCalSTRS</a:t>
            </a:r>
            <a:r>
              <a:rPr lang="en-US" dirty="0"/>
              <a:t> account the application will pre-populate your member information and provide step-by-step guided assistance so you complete your application accurately and a copy will be saved in your account.</a:t>
            </a:r>
          </a:p>
          <a:p>
            <a:endParaRPr lang="en-US" dirty="0"/>
          </a:p>
          <a:p>
            <a:r>
              <a:rPr lang="en-US" dirty="0"/>
              <a:t>Since CA is a community property state, if married both you and your spouse must sign the application.  You can sign electronically when submitting online.</a:t>
            </a:r>
          </a:p>
          <a:p>
            <a:endParaRPr lang="en-US" dirty="0"/>
          </a:p>
          <a:p>
            <a:r>
              <a:rPr lang="en-US" dirty="0"/>
              <a:t>Plus you will receive immediate confirmation when your application has been received and processed.</a:t>
            </a:r>
          </a:p>
          <a:p>
            <a:endParaRPr lang="en-US" dirty="0"/>
          </a:p>
          <a:p>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60</a:t>
            </a:fld>
            <a:endParaRPr lang="en-US"/>
          </a:p>
        </p:txBody>
      </p:sp>
    </p:spTree>
    <p:extLst>
      <p:ext uri="{BB962C8B-B14F-4D97-AF65-F5344CB8AC3E}">
        <p14:creationId xmlns:p14="http://schemas.microsoft.com/office/powerpoint/2010/main" val="33395774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077">
              <a:defRPr/>
            </a:pPr>
            <a:r>
              <a:rPr lang="en-US" dirty="0"/>
              <a:t>You can sign up for Direct Deposit.  In this time of teleworking and especially in our current environment, signing up for direct deposit is an especially great convenience.  </a:t>
            </a:r>
          </a:p>
          <a:p>
            <a:endParaRPr lang="en-US" dirty="0"/>
          </a:p>
          <a:p>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61</a:t>
            </a:fld>
            <a:endParaRPr lang="en-US"/>
          </a:p>
        </p:txBody>
      </p:sp>
    </p:spTree>
    <p:extLst>
      <p:ext uri="{BB962C8B-B14F-4D97-AF65-F5344CB8AC3E}">
        <p14:creationId xmlns:p14="http://schemas.microsoft.com/office/powerpoint/2010/main" val="30127880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Express Benefit form you can print on CalSTRS.com.</a:t>
            </a:r>
          </a:p>
          <a:p>
            <a:endParaRPr lang="en-US" dirty="0"/>
          </a:p>
          <a:p>
            <a:r>
              <a:rPr lang="en-US" dirty="0"/>
              <a:t>Fill out Section 1 then give this form to your last employer as part of your resignation process to verify your last date of employment as well as report to CalSTRS your unused sick leave balances.</a:t>
            </a:r>
          </a:p>
          <a:p>
            <a:endParaRPr lang="en-US" dirty="0"/>
          </a:p>
          <a:p>
            <a:r>
              <a:rPr lang="en-US" dirty="0"/>
              <a:t>Once completed your employer will mail directly to CalSTRS.</a:t>
            </a:r>
          </a:p>
          <a:p>
            <a:endParaRPr lang="en-US" dirty="0"/>
          </a:p>
          <a:p>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62</a:t>
            </a:fld>
            <a:endParaRPr lang="en-US"/>
          </a:p>
        </p:txBody>
      </p:sp>
    </p:spTree>
    <p:extLst>
      <p:ext uri="{BB962C8B-B14F-4D97-AF65-F5344CB8AC3E}">
        <p14:creationId xmlns:p14="http://schemas.microsoft.com/office/powerpoint/2010/main" val="11753515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63</a:t>
            </a:fld>
            <a:endParaRPr lang="en-US"/>
          </a:p>
        </p:txBody>
      </p:sp>
    </p:spTree>
    <p:extLst>
      <p:ext uri="{BB962C8B-B14F-4D97-AF65-F5344CB8AC3E}">
        <p14:creationId xmlns:p14="http://schemas.microsoft.com/office/powerpoint/2010/main" val="11607687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077">
              <a:defRPr/>
            </a:pPr>
            <a:r>
              <a:rPr lang="en-US" dirty="0"/>
              <a:t>Once you are retired you may be tempted to go back to work. </a:t>
            </a:r>
          </a:p>
          <a:p>
            <a:pPr defTabSz="933077">
              <a:defRPr/>
            </a:pPr>
            <a:r>
              <a:rPr lang="en-US" dirty="0"/>
              <a:t> </a:t>
            </a:r>
          </a:p>
          <a:p>
            <a:pPr defTabSz="933077">
              <a:defRPr/>
            </a:pPr>
            <a:r>
              <a:rPr lang="en-US" dirty="0"/>
              <a:t>Whether it may be due to boredom, extra income or whatever the case may be…</a:t>
            </a:r>
          </a:p>
          <a:p>
            <a:pPr defTabSz="933077">
              <a:defRPr/>
            </a:pPr>
            <a:endParaRPr lang="en-US" dirty="0"/>
          </a:p>
          <a:p>
            <a:pPr defTabSz="933077">
              <a:defRPr/>
            </a:pPr>
            <a:r>
              <a:rPr lang="en-US" b="1" dirty="0"/>
              <a:t>Click.</a:t>
            </a: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64</a:t>
            </a:fld>
            <a:endParaRPr lang="en-US"/>
          </a:p>
        </p:txBody>
      </p:sp>
    </p:spTree>
    <p:extLst>
      <p:ext uri="{BB962C8B-B14F-4D97-AF65-F5344CB8AC3E}">
        <p14:creationId xmlns:p14="http://schemas.microsoft.com/office/powerpoint/2010/main" val="4135490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work in retirement, however there are earnings limitations. In order to ensure separation from service, you cannot work in any CalSTRS-covered position during the first 180 calendar days of retirement. If you work within this period, your CalSTRS benefit will be reduced dollar-for-dollar by the amount you earn. </a:t>
            </a:r>
          </a:p>
          <a:p>
            <a:endParaRPr lang="en-US" dirty="0"/>
          </a:p>
          <a:p>
            <a:r>
              <a:rPr lang="en-US" dirty="0"/>
              <a:t>Once the 180-day waiting period is over, you can go back to work in the CA public school system, however you are subject to an annual postretirement earnings limit. If you exceed the limit, your benefit will be reduced dollar-for-dollar by the amount you earned in excess of the limit. </a:t>
            </a:r>
          </a:p>
          <a:p>
            <a:endParaRPr lang="en-US" dirty="0"/>
          </a:p>
          <a:p>
            <a:r>
              <a:rPr lang="en-US" dirty="0"/>
              <a:t>The earnings limit changes each fiscal year; the earnings limit is on the screen.</a:t>
            </a:r>
          </a:p>
          <a:p>
            <a:endParaRPr lang="en-US" dirty="0"/>
          </a:p>
          <a:p>
            <a:r>
              <a:rPr lang="en-US" dirty="0"/>
              <a:t>An important note, your only restriction to working retirement is under CalSTRS covered service, working in a private school, moving out of state and working in their public schools or simply getting a hobby job does not fall under any of the earnings limitation rules.</a:t>
            </a:r>
          </a:p>
          <a:p>
            <a:endParaRPr lang="en-US" b="1" dirty="0"/>
          </a:p>
          <a:p>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65</a:t>
            </a:fld>
            <a:endParaRPr lang="en-US"/>
          </a:p>
        </p:txBody>
      </p:sp>
    </p:spTree>
    <p:extLst>
      <p:ext uri="{BB962C8B-B14F-4D97-AF65-F5344CB8AC3E}">
        <p14:creationId xmlns:p14="http://schemas.microsoft.com/office/powerpoint/2010/main" val="22089573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66</a:t>
            </a:fld>
            <a:endParaRPr lang="en-US"/>
          </a:p>
        </p:txBody>
      </p:sp>
    </p:spTree>
    <p:extLst>
      <p:ext uri="{BB962C8B-B14F-4D97-AF65-F5344CB8AC3E}">
        <p14:creationId xmlns:p14="http://schemas.microsoft.com/office/powerpoint/2010/main" val="39054563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077">
              <a:defRPr/>
            </a:pPr>
            <a:r>
              <a:rPr lang="en-US" dirty="0"/>
              <a:t>More information on Pension2</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67</a:t>
            </a:fld>
            <a:endParaRPr lang="en-US"/>
          </a:p>
        </p:txBody>
      </p:sp>
    </p:spTree>
    <p:extLst>
      <p:ext uri="{BB962C8B-B14F-4D97-AF65-F5344CB8AC3E}">
        <p14:creationId xmlns:p14="http://schemas.microsoft.com/office/powerpoint/2010/main" val="120301919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a list of publications related to the information we discussed today.  You can find them on CalSTRS.com, through your </a:t>
            </a:r>
            <a:r>
              <a:rPr lang="en-US" dirty="0" err="1"/>
              <a:t>myCalSTRS</a:t>
            </a:r>
            <a:r>
              <a:rPr lang="en-US" dirty="0"/>
              <a:t> account or even use the QR code reader to access directly.</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68</a:t>
            </a:fld>
            <a:endParaRPr lang="en-US"/>
          </a:p>
        </p:txBody>
      </p:sp>
    </p:spTree>
    <p:extLst>
      <p:ext uri="{BB962C8B-B14F-4D97-AF65-F5344CB8AC3E}">
        <p14:creationId xmlns:p14="http://schemas.microsoft.com/office/powerpoint/2010/main" val="14108515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page of your My Next Steps lists the many things you can do through your </a:t>
            </a:r>
            <a:r>
              <a:rPr lang="en-US" dirty="0" err="1"/>
              <a:t>myCalSTRS</a:t>
            </a:r>
            <a:r>
              <a:rPr lang="en-US" dirty="0"/>
              <a:t> account.</a:t>
            </a:r>
          </a:p>
          <a:p>
            <a:endParaRPr lang="en-US" dirty="0"/>
          </a:p>
          <a:p>
            <a:r>
              <a:rPr lang="en-US" dirty="0"/>
              <a:t>It also explains the Annual benefit adjustment and Purchasing Power Protection.</a:t>
            </a:r>
          </a:p>
          <a:p>
            <a:endParaRPr lang="en-US" dirty="0"/>
          </a:p>
          <a:p>
            <a:r>
              <a:rPr lang="en-US" dirty="0"/>
              <a:t>You will receive an annual benefit adjustment each September after the one- year anniversary of your retirement. This annual benefit adjustment is a non compounded increase equal to 2% of your initial retirement benefit.</a:t>
            </a:r>
          </a:p>
          <a:p>
            <a:endParaRPr lang="en-US" dirty="0"/>
          </a:p>
          <a:p>
            <a:r>
              <a:rPr lang="en-US" dirty="0"/>
              <a:t>Remember how I said CalSTRS members have great longevity?  Purchasing power protection addresses how inflation and rising prices can erode the purchasing power of your benefit. If the purchasing power of your current benefit ever falls below 85% of your initial benefit, CalSTRS will issue you a quarterly supplemental payment to restore your benefit to the 85% of  purchasing power mark.</a:t>
            </a:r>
          </a:p>
          <a:p>
            <a:endParaRPr lang="en-US" dirty="0"/>
          </a:p>
          <a:p>
            <a:r>
              <a:rPr lang="en-US" dirty="0"/>
              <a:t>And at the bottom of the page is reminder information regarding working in retirement.</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69</a:t>
            </a:fld>
            <a:endParaRPr lang="en-US"/>
          </a:p>
        </p:txBody>
      </p:sp>
    </p:spTree>
    <p:extLst>
      <p:ext uri="{BB962C8B-B14F-4D97-AF65-F5344CB8AC3E}">
        <p14:creationId xmlns:p14="http://schemas.microsoft.com/office/powerpoint/2010/main" val="41893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Inside the front cover of the My Next Steps booklet you will find information about your CalSTRS benefit.</a:t>
            </a:r>
          </a:p>
          <a:p>
            <a:endParaRPr lang="en-US" dirty="0"/>
          </a:p>
          <a:p>
            <a:r>
              <a:rPr lang="en-US" b="1" dirty="0"/>
              <a:t>Click.</a:t>
            </a:r>
          </a:p>
          <a:p>
            <a:r>
              <a:rPr lang="en-US" dirty="0"/>
              <a:t>At the top it says “Your Benefit of a Lifetime” because the benefit you will receive from CalSTRS is guaranteed for your lifetime. CalSTRS is a defined benefit plan, it is called a defined benefit plan because the benefit you receive in retirement is based on a set defined formula, not on the balance in your account. </a:t>
            </a:r>
          </a:p>
          <a:p>
            <a:endParaRPr lang="en-US" dirty="0"/>
          </a:p>
          <a:p>
            <a:r>
              <a:rPr lang="en-US" dirty="0"/>
              <a:t>You can see the formula is service credit x age factor x final compensation. When we multiply those numbers, it gives us your retirement benefit. Later when we look at your estimates, you’ll get to see how your numbers fit into this formula. Keep in mind that all the dollar amounts we look at today are gross numbers. Your income in retirement is taxable income. </a:t>
            </a:r>
          </a:p>
          <a:p>
            <a:endParaRPr lang="en-US" dirty="0"/>
          </a:p>
          <a:p>
            <a:r>
              <a:rPr lang="en-US" dirty="0"/>
              <a:t>Because your benefit is based on a formula and not your account balance, when the balance in your account gets to zero you will continue to receive a monthly benefit until your passing. </a:t>
            </a:r>
          </a:p>
          <a:p>
            <a:endParaRPr lang="en-US" dirty="0">
              <a:solidFill>
                <a:prstClr val="black"/>
              </a:solidFill>
            </a:endParaRPr>
          </a:p>
          <a:p>
            <a:r>
              <a:rPr lang="en-US" b="1" dirty="0">
                <a:solidFill>
                  <a:prstClr val="black"/>
                </a:solidFill>
              </a:rPr>
              <a:t>Click.</a:t>
            </a:r>
          </a:p>
          <a:p>
            <a:r>
              <a:rPr lang="en-US" dirty="0"/>
              <a:t>The bottom of the page you will see </a:t>
            </a:r>
            <a:r>
              <a:rPr lang="en-US" dirty="0">
                <a:solidFill>
                  <a:prstClr val="black"/>
                </a:solidFill>
              </a:rPr>
              <a:t>a list of some of the educational videos I referenced as a resource a moment ago. </a:t>
            </a:r>
            <a:r>
              <a:rPr lang="en-US" dirty="0"/>
              <a:t>Many of the videos pertain to information we cover today.  Since we do cover a lot of information, it is nice to know you can go back and watch those at your convenience. They are about 2-5 minutes long so will serve as a quick review for you.</a:t>
            </a:r>
          </a:p>
          <a:p>
            <a:endParaRPr lang="en-US"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rPr>
              <a:t>Click.</a:t>
            </a:r>
          </a:p>
          <a:p>
            <a:endParaRPr lang="en-US" dirty="0">
              <a:solidFill>
                <a:prstClr val="black"/>
              </a:solidFill>
            </a:endParaRP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7</a:t>
            </a:fld>
            <a:endParaRPr lang="en-US"/>
          </a:p>
        </p:txBody>
      </p:sp>
    </p:spTree>
    <p:extLst>
      <p:ext uri="{BB962C8B-B14F-4D97-AF65-F5344CB8AC3E}">
        <p14:creationId xmlns:p14="http://schemas.microsoft.com/office/powerpoint/2010/main" val="30747826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077">
              <a:defRPr/>
            </a:pPr>
            <a:r>
              <a:rPr lang="en-US" dirty="0">
                <a:solidFill>
                  <a:srgbClr val="404040"/>
                </a:solidFill>
                <a:latin typeface="Arial" panose="020B0604020202020204" pitchFamily="34" charset="0"/>
                <a:cs typeface="Arial" panose="020B0604020202020204" pitchFamily="34" charset="0"/>
              </a:rPr>
              <a:t>If you were not able to sign a copy of your session summary at check-in, you may have two copies with you. Please take a moment to sign the sheet now and you may hand it to me on your way out.</a:t>
            </a:r>
          </a:p>
          <a:p>
            <a:pPr defTabSz="933077">
              <a:defRPr/>
            </a:pPr>
            <a:endParaRPr lang="en-US" dirty="0">
              <a:solidFill>
                <a:srgbClr val="404040"/>
              </a:solidFill>
              <a:latin typeface="Arial" panose="020B0604020202020204" pitchFamily="34" charset="0"/>
              <a:cs typeface="Arial" panose="020B0604020202020204" pitchFamily="34" charset="0"/>
            </a:endParaRPr>
          </a:p>
          <a:p>
            <a:pPr defTabSz="933077">
              <a:defRPr/>
            </a:pPr>
            <a:r>
              <a:rPr lang="en-US" dirty="0">
                <a:solidFill>
                  <a:srgbClr val="404040"/>
                </a:solidFill>
                <a:latin typeface="Arial" panose="020B0604020202020204" pitchFamily="34" charset="0"/>
                <a:cs typeface="Arial" panose="020B0604020202020204" pitchFamily="34" charset="0"/>
              </a:rPr>
              <a:t>The copy you used throughout today’s session is yours to keep.</a:t>
            </a:r>
          </a:p>
          <a:p>
            <a:pPr defTabSz="933077">
              <a:defRPr/>
            </a:pPr>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70</a:t>
            </a:fld>
            <a:endParaRPr lang="en-US"/>
          </a:p>
        </p:txBody>
      </p:sp>
    </p:spTree>
    <p:extLst>
      <p:ext uri="{BB962C8B-B14F-4D97-AF65-F5344CB8AC3E}">
        <p14:creationId xmlns:p14="http://schemas.microsoft.com/office/powerpoint/2010/main" val="436208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there are any general questions, I can answer those now within the group.</a:t>
            </a:r>
          </a:p>
          <a:p>
            <a:endParaRPr lang="en-US" dirty="0"/>
          </a:p>
          <a:p>
            <a:r>
              <a:rPr lang="en-US" dirty="0"/>
              <a:t>If you have any personal questions, please see me after the presentation.</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71</a:t>
            </a:fld>
            <a:endParaRPr lang="en-US"/>
          </a:p>
        </p:txBody>
      </p:sp>
    </p:spTree>
    <p:extLst>
      <p:ext uri="{BB962C8B-B14F-4D97-AF65-F5344CB8AC3E}">
        <p14:creationId xmlns:p14="http://schemas.microsoft.com/office/powerpoint/2010/main" val="28255298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continue researching your benefits and retirement decisions, questions may come up. Remember your resources!</a:t>
            </a:r>
          </a:p>
          <a:p>
            <a:endParaRPr lang="en-US" dirty="0"/>
          </a:p>
          <a:p>
            <a:r>
              <a:rPr lang="en-US" dirty="0"/>
              <a:t>CalSTRS.com offers forms, publications, educational videos, calculators and benefit information that may help answer your questions. </a:t>
            </a:r>
          </a:p>
          <a:p>
            <a:endParaRPr lang="en-US" dirty="0"/>
          </a:p>
          <a:p>
            <a:r>
              <a:rPr lang="en-US" dirty="0"/>
              <a:t>One of the most convenient features of </a:t>
            </a:r>
            <a:r>
              <a:rPr lang="en-US" dirty="0" err="1"/>
              <a:t>myCalSTRS</a:t>
            </a:r>
            <a:r>
              <a:rPr lang="en-US" dirty="0"/>
              <a:t> is our online messaging. Submit your question in writing and a written response from a CalSTRS representative will be sent and archived in your </a:t>
            </a:r>
            <a:r>
              <a:rPr lang="en-US" dirty="0" err="1"/>
              <a:t>myCalSTRS</a:t>
            </a:r>
            <a:r>
              <a:rPr lang="en-US" dirty="0"/>
              <a:t> account for future reference. </a:t>
            </a:r>
          </a:p>
          <a:p>
            <a:endParaRPr lang="en-US" dirty="0"/>
          </a:p>
          <a:p>
            <a:r>
              <a:rPr lang="en-US" dirty="0"/>
              <a:t>And as always, our Contact Center agents are available to assist you by phone. </a:t>
            </a:r>
            <a:endParaRPr lang="en-US" b="1" dirty="0"/>
          </a:p>
          <a:p>
            <a:endParaRPr lang="en-US" b="1"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72</a:t>
            </a:fld>
            <a:endParaRPr lang="en-US"/>
          </a:p>
        </p:txBody>
      </p:sp>
    </p:spTree>
    <p:extLst>
      <p:ext uri="{BB962C8B-B14F-4D97-AF65-F5344CB8AC3E}">
        <p14:creationId xmlns:p14="http://schemas.microsoft.com/office/powerpoint/2010/main" val="1346060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attending today’s session and remember to utilize your My Next Steps as your personal resource and action guide. </a:t>
            </a:r>
          </a:p>
          <a:p>
            <a:endParaRPr lang="en-US" dirty="0"/>
          </a:p>
          <a:p>
            <a:r>
              <a:rPr lang="en-US" b="1" i="1" dirty="0"/>
              <a:t>*if needed, hang back for any personal questions from members.</a:t>
            </a: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73</a:t>
            </a:fld>
            <a:endParaRPr lang="en-US"/>
          </a:p>
        </p:txBody>
      </p:sp>
    </p:spTree>
    <p:extLst>
      <p:ext uri="{BB962C8B-B14F-4D97-AF65-F5344CB8AC3E}">
        <p14:creationId xmlns:p14="http://schemas.microsoft.com/office/powerpoint/2010/main" val="1941583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I mentioned, CalSTRS administers a hybrid retirement system.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rPr>
              <a:t>Click.</a:t>
            </a:r>
          </a:p>
          <a:p>
            <a:endParaRPr lang="en-US" dirty="0"/>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8</a:t>
            </a:fld>
            <a:endParaRPr lang="en-US"/>
          </a:p>
        </p:txBody>
      </p:sp>
    </p:spTree>
    <p:extLst>
      <p:ext uri="{BB962C8B-B14F-4D97-AF65-F5344CB8AC3E}">
        <p14:creationId xmlns:p14="http://schemas.microsoft.com/office/powerpoint/2010/main" val="541677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look at the next page, you’ll see this “pie chart” looking graphic. This illustrates the CalSTRS hybrid system. It consists of:</a:t>
            </a:r>
          </a:p>
          <a:p>
            <a:endParaRPr lang="en-US" dirty="0"/>
          </a:p>
          <a:p>
            <a:r>
              <a:rPr lang="en-US" b="1" dirty="0"/>
              <a:t>Click.</a:t>
            </a:r>
          </a:p>
          <a:p>
            <a:r>
              <a:rPr lang="en-US" dirty="0"/>
              <a:t>A defined benefit plan, which is the pension we just talked about. Remember it’s based on a formula and not your account balance.</a:t>
            </a:r>
          </a:p>
          <a:p>
            <a:endParaRPr lang="en-US" dirty="0"/>
          </a:p>
          <a:p>
            <a:r>
              <a:rPr lang="en-US" b="1" dirty="0"/>
              <a:t>Click.</a:t>
            </a:r>
          </a:p>
          <a:p>
            <a:r>
              <a:rPr lang="en-US" dirty="0"/>
              <a:t>Going counterclockwise, next is a cash balance account. It is known as your defined benefit supplement account. This is a second account you will draw from in retirement. Unlike your pension, this payment will depend on the cash balance of this account when you retire.</a:t>
            </a:r>
          </a:p>
          <a:p>
            <a:endParaRPr lang="en-US" dirty="0"/>
          </a:p>
          <a:p>
            <a:r>
              <a:rPr lang="en-US" b="1" dirty="0"/>
              <a:t>Click.</a:t>
            </a:r>
          </a:p>
          <a:p>
            <a:r>
              <a:rPr lang="en-US" dirty="0"/>
              <a:t>Finally, the third section is a voluntary defined contribution plan that we call Pension 2. Unlike the other 2 parts, this account is one you’d have to sign up for and set up contributions.</a:t>
            </a:r>
          </a:p>
          <a:p>
            <a:endParaRPr lang="en-US" dirty="0"/>
          </a:p>
          <a:p>
            <a:r>
              <a:rPr lang="en-US" dirty="0"/>
              <a:t>We will discuss each of these plans in more detail today.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rPr>
              <a:t>Click.</a:t>
            </a:r>
          </a:p>
          <a:p>
            <a:endParaRPr lang="en-US" dirty="0"/>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9</a:t>
            </a:fld>
            <a:endParaRPr lang="en-US"/>
          </a:p>
        </p:txBody>
      </p:sp>
    </p:spTree>
    <p:extLst>
      <p:ext uri="{BB962C8B-B14F-4D97-AF65-F5344CB8AC3E}">
        <p14:creationId xmlns:p14="http://schemas.microsoft.com/office/powerpoint/2010/main" val="915400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1EDB528-1F28-A34D-8A5F-C948E4B9F421}"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01A586-F146-F941-B979-97368709E2DB}" type="slidenum">
              <a:rPr lang="en-US" smtClean="0"/>
              <a:t>‹#›</a:t>
            </a:fld>
            <a:endParaRPr lang="en-US"/>
          </a:p>
        </p:txBody>
      </p:sp>
    </p:spTree>
    <p:extLst>
      <p:ext uri="{BB962C8B-B14F-4D97-AF65-F5344CB8AC3E}">
        <p14:creationId xmlns:p14="http://schemas.microsoft.com/office/powerpoint/2010/main" val="2883196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EDB528-1F28-A34D-8A5F-C948E4B9F421}"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01A586-F146-F941-B979-97368709E2DB}" type="slidenum">
              <a:rPr lang="en-US" smtClean="0"/>
              <a:t>‹#›</a:t>
            </a:fld>
            <a:endParaRPr lang="en-US"/>
          </a:p>
        </p:txBody>
      </p:sp>
    </p:spTree>
    <p:extLst>
      <p:ext uri="{BB962C8B-B14F-4D97-AF65-F5344CB8AC3E}">
        <p14:creationId xmlns:p14="http://schemas.microsoft.com/office/powerpoint/2010/main" val="487773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EDB528-1F28-A34D-8A5F-C948E4B9F421}"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01A586-F146-F941-B979-97368709E2DB}" type="slidenum">
              <a:rPr lang="en-US" smtClean="0"/>
              <a:t>‹#›</a:t>
            </a:fld>
            <a:endParaRPr lang="en-US"/>
          </a:p>
        </p:txBody>
      </p:sp>
    </p:spTree>
    <p:extLst>
      <p:ext uri="{BB962C8B-B14F-4D97-AF65-F5344CB8AC3E}">
        <p14:creationId xmlns:p14="http://schemas.microsoft.com/office/powerpoint/2010/main" val="1239382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EDB528-1F28-A34D-8A5F-C948E4B9F421}"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01A586-F146-F941-B979-97368709E2DB}" type="slidenum">
              <a:rPr lang="en-US" smtClean="0"/>
              <a:t>‹#›</a:t>
            </a:fld>
            <a:endParaRPr lang="en-US"/>
          </a:p>
        </p:txBody>
      </p:sp>
    </p:spTree>
    <p:extLst>
      <p:ext uri="{BB962C8B-B14F-4D97-AF65-F5344CB8AC3E}">
        <p14:creationId xmlns:p14="http://schemas.microsoft.com/office/powerpoint/2010/main" val="470293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EDB528-1F28-A34D-8A5F-C948E4B9F421}"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01A586-F146-F941-B979-97368709E2DB}" type="slidenum">
              <a:rPr lang="en-US" smtClean="0"/>
              <a:t>‹#›</a:t>
            </a:fld>
            <a:endParaRPr lang="en-US"/>
          </a:p>
        </p:txBody>
      </p:sp>
    </p:spTree>
    <p:extLst>
      <p:ext uri="{BB962C8B-B14F-4D97-AF65-F5344CB8AC3E}">
        <p14:creationId xmlns:p14="http://schemas.microsoft.com/office/powerpoint/2010/main" val="3858404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1EDB528-1F28-A34D-8A5F-C948E4B9F421}"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01A586-F146-F941-B979-97368709E2DB}" type="slidenum">
              <a:rPr lang="en-US" smtClean="0"/>
              <a:t>‹#›</a:t>
            </a:fld>
            <a:endParaRPr lang="en-US"/>
          </a:p>
        </p:txBody>
      </p:sp>
    </p:spTree>
    <p:extLst>
      <p:ext uri="{BB962C8B-B14F-4D97-AF65-F5344CB8AC3E}">
        <p14:creationId xmlns:p14="http://schemas.microsoft.com/office/powerpoint/2010/main" val="2017998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1EDB528-1F28-A34D-8A5F-C948E4B9F421}" type="datetimeFigureOut">
              <a:rPr lang="en-US" smtClean="0"/>
              <a:t>10/16/2024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01A586-F146-F941-B979-97368709E2DB}" type="slidenum">
              <a:rPr lang="en-US" smtClean="0"/>
              <a:t>‹#›</a:t>
            </a:fld>
            <a:endParaRPr lang="en-US"/>
          </a:p>
        </p:txBody>
      </p:sp>
    </p:spTree>
    <p:extLst>
      <p:ext uri="{BB962C8B-B14F-4D97-AF65-F5344CB8AC3E}">
        <p14:creationId xmlns:p14="http://schemas.microsoft.com/office/powerpoint/2010/main" val="597489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EDB528-1F28-A34D-8A5F-C948E4B9F421}" type="datetimeFigureOut">
              <a:rPr lang="en-US" smtClean="0"/>
              <a:t>10/16/2024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01A586-F146-F941-B979-97368709E2DB}" type="slidenum">
              <a:rPr lang="en-US" smtClean="0"/>
              <a:t>‹#›</a:t>
            </a:fld>
            <a:endParaRPr lang="en-US"/>
          </a:p>
        </p:txBody>
      </p:sp>
    </p:spTree>
    <p:extLst>
      <p:ext uri="{BB962C8B-B14F-4D97-AF65-F5344CB8AC3E}">
        <p14:creationId xmlns:p14="http://schemas.microsoft.com/office/powerpoint/2010/main" val="1636952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EDB528-1F28-A34D-8A5F-C948E4B9F421}" type="datetimeFigureOut">
              <a:rPr lang="en-US" smtClean="0"/>
              <a:t>10/16/2024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01A586-F146-F941-B979-97368709E2DB}" type="slidenum">
              <a:rPr lang="en-US" smtClean="0"/>
              <a:t>‹#›</a:t>
            </a:fld>
            <a:endParaRPr lang="en-US"/>
          </a:p>
        </p:txBody>
      </p:sp>
    </p:spTree>
    <p:extLst>
      <p:ext uri="{BB962C8B-B14F-4D97-AF65-F5344CB8AC3E}">
        <p14:creationId xmlns:p14="http://schemas.microsoft.com/office/powerpoint/2010/main" val="197400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EDB528-1F28-A34D-8A5F-C948E4B9F421}"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01A586-F146-F941-B979-97368709E2DB}" type="slidenum">
              <a:rPr lang="en-US" smtClean="0"/>
              <a:t>‹#›</a:t>
            </a:fld>
            <a:endParaRPr lang="en-US"/>
          </a:p>
        </p:txBody>
      </p:sp>
    </p:spTree>
    <p:extLst>
      <p:ext uri="{BB962C8B-B14F-4D97-AF65-F5344CB8AC3E}">
        <p14:creationId xmlns:p14="http://schemas.microsoft.com/office/powerpoint/2010/main" val="3110010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EDB528-1F28-A34D-8A5F-C948E4B9F421}"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01A586-F146-F941-B979-97368709E2DB}" type="slidenum">
              <a:rPr lang="en-US" smtClean="0"/>
              <a:t>‹#›</a:t>
            </a:fld>
            <a:endParaRPr lang="en-US"/>
          </a:p>
        </p:txBody>
      </p:sp>
    </p:spTree>
    <p:extLst>
      <p:ext uri="{BB962C8B-B14F-4D97-AF65-F5344CB8AC3E}">
        <p14:creationId xmlns:p14="http://schemas.microsoft.com/office/powerpoint/2010/main" val="877161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EDB528-1F28-A34D-8A5F-C948E4B9F421}" type="datetimeFigureOut">
              <a:rPr lang="en-US" smtClean="0"/>
              <a:t>10/16/2024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01A586-F146-F941-B979-97368709E2DB}" type="slidenum">
              <a:rPr lang="en-US" smtClean="0"/>
              <a:t>‹#›</a:t>
            </a:fld>
            <a:endParaRPr lang="en-US"/>
          </a:p>
        </p:txBody>
      </p:sp>
    </p:spTree>
    <p:extLst>
      <p:ext uri="{BB962C8B-B14F-4D97-AF65-F5344CB8AC3E}">
        <p14:creationId xmlns:p14="http://schemas.microsoft.com/office/powerpoint/2010/main" val="34493206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9.jp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9.jp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9.jp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9.jp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5.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g"/><Relationship Id="rId9"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41.emf"/><Relationship Id="rId7" Type="http://schemas.openxmlformats.org/officeDocument/2006/relationships/image" Target="../media/image43.em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1.png"/><Relationship Id="rId10" Type="http://schemas.openxmlformats.org/officeDocument/2006/relationships/image" Target="../media/image46.emf"/><Relationship Id="rId4" Type="http://schemas.openxmlformats.org/officeDocument/2006/relationships/image" Target="../media/image42.emf"/><Relationship Id="rId9" Type="http://schemas.openxmlformats.org/officeDocument/2006/relationships/image" Target="../media/image45.emf"/></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5.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0.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1.png"/><Relationship Id="rId7" Type="http://schemas.openxmlformats.org/officeDocument/2006/relationships/image" Target="../media/image53.emf"/><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2.emf"/><Relationship Id="rId5" Type="http://schemas.openxmlformats.org/officeDocument/2006/relationships/image" Target="../media/image49.png"/><Relationship Id="rId4" Type="http://schemas.openxmlformats.org/officeDocument/2006/relationships/image" Target="../media/image40.png"/><Relationship Id="rId9" Type="http://schemas.openxmlformats.org/officeDocument/2006/relationships/image" Target="../media/image55.png"/></Relationships>
</file>

<file path=ppt/slides/_rels/slide3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png"/><Relationship Id="rId7" Type="http://schemas.openxmlformats.org/officeDocument/2006/relationships/image" Target="../media/image53.emf"/><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2.emf"/><Relationship Id="rId5" Type="http://schemas.openxmlformats.org/officeDocument/2006/relationships/image" Target="../media/image49.png"/><Relationship Id="rId4" Type="http://schemas.openxmlformats.org/officeDocument/2006/relationships/image" Target="../media/image40.png"/><Relationship Id="rId9" Type="http://schemas.openxmlformats.org/officeDocument/2006/relationships/image" Target="../media/image57.em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49.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jp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6.jpeg"/><Relationship Id="rId7"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4.png"/><Relationship Id="rId4" Type="http://schemas.openxmlformats.org/officeDocument/2006/relationships/image" Target="../media/image65.emf"/></Relationships>
</file>

<file path=ppt/slides/_rels/slide4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png"/><Relationship Id="rId7" Type="http://schemas.openxmlformats.org/officeDocument/2006/relationships/image" Target="../media/image68.emf"/><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5.emf"/><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62.png"/><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5.png"/><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6.png"/></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78.emf"/><Relationship Id="rId5" Type="http://schemas.openxmlformats.org/officeDocument/2006/relationships/image" Target="../media/image76.png"/><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6.png"/><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6.png"/><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85.png"/><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6.png"/></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6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3.jpg"/><Relationship Id="rId7" Type="http://schemas.openxmlformats.org/officeDocument/2006/relationships/image" Target="../media/image97.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7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B9E0C7-D3BD-6EC2-0140-7AD676078F3A}"/>
              </a:ext>
              <a:ext uri="{C183D7F6-B498-43B3-948B-1728B52AA6E4}">
                <adec:decorative xmlns:adec="http://schemas.microsoft.com/office/drawing/2017/decorative" val="1"/>
              </a:ext>
            </a:extLst>
          </p:cNvPr>
          <p:cNvSpPr/>
          <p:nvPr/>
        </p:nvSpPr>
        <p:spPr>
          <a:xfrm>
            <a:off x="0" y="0"/>
            <a:ext cx="1913579" cy="6858000"/>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13DC3A1-F87C-8FDD-1731-228C363BFE57}"/>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59886" y="5790808"/>
            <a:ext cx="1181100" cy="546100"/>
          </a:xfrm>
          <a:prstGeom prst="rect">
            <a:avLst/>
          </a:prstGeom>
        </p:spPr>
      </p:pic>
      <p:pic>
        <p:nvPicPr>
          <p:cNvPr id="5" name="Picture 4">
            <a:extLst>
              <a:ext uri="{FF2B5EF4-FFF2-40B4-BE49-F238E27FC236}">
                <a16:creationId xmlns:a16="http://schemas.microsoft.com/office/drawing/2014/main" id="{615B7D14-38D0-3650-568A-906FBB961A4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59886" y="308459"/>
            <a:ext cx="1193800" cy="376307"/>
          </a:xfrm>
          <a:prstGeom prst="rect">
            <a:avLst/>
          </a:prstGeom>
        </p:spPr>
      </p:pic>
      <p:sp>
        <p:nvSpPr>
          <p:cNvPr id="6" name="Title 9">
            <a:extLst>
              <a:ext uri="{FF2B5EF4-FFF2-40B4-BE49-F238E27FC236}">
                <a16:creationId xmlns:a16="http://schemas.microsoft.com/office/drawing/2014/main" id="{44728762-5CEA-7B54-6EA2-7E0392868CC5}"/>
              </a:ext>
            </a:extLst>
          </p:cNvPr>
          <p:cNvSpPr txBox="1">
            <a:spLocks/>
          </p:cNvSpPr>
          <p:nvPr/>
        </p:nvSpPr>
        <p:spPr>
          <a:xfrm>
            <a:off x="2325362" y="2792928"/>
            <a:ext cx="6461356" cy="12721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ts val="4560"/>
              </a:lnSpc>
              <a:spcBef>
                <a:spcPts val="0"/>
              </a:spcBef>
              <a:spcAft>
                <a:spcPts val="600"/>
              </a:spcAft>
              <a:defRPr/>
            </a:pPr>
            <a:r>
              <a:rPr lang="en-US" sz="4800" b="1" dirty="0">
                <a:latin typeface="Arial" panose="020B0604020202020204" pitchFamily="34" charset="0"/>
                <a:ea typeface="+mn-ea"/>
                <a:cs typeface="Arial" panose="020B0604020202020204" pitchFamily="34" charset="0"/>
              </a:rPr>
              <a:t>CalSTRS and </a:t>
            </a:r>
            <a:br>
              <a:rPr lang="en-US" sz="4800" b="1" dirty="0">
                <a:latin typeface="Arial" panose="020B0604020202020204" pitchFamily="34" charset="0"/>
                <a:ea typeface="+mn-ea"/>
                <a:cs typeface="Arial" panose="020B0604020202020204" pitchFamily="34" charset="0"/>
              </a:rPr>
            </a:br>
            <a:r>
              <a:rPr lang="en-US" sz="4800" b="1" dirty="0">
                <a:latin typeface="Arial" panose="020B0604020202020204" pitchFamily="34" charset="0"/>
                <a:ea typeface="+mn-ea"/>
                <a:cs typeface="Arial" panose="020B0604020202020204" pitchFamily="34" charset="0"/>
              </a:rPr>
              <a:t>Your Retirement</a:t>
            </a:r>
          </a:p>
        </p:txBody>
      </p:sp>
    </p:spTree>
    <p:extLst>
      <p:ext uri="{BB962C8B-B14F-4D97-AF65-F5344CB8AC3E}">
        <p14:creationId xmlns:p14="http://schemas.microsoft.com/office/powerpoint/2010/main" val="1496255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76ED6"/>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2F9EFC0-B5D8-C408-357A-93F614EC2489}"/>
              </a:ext>
              <a:ext uri="{C183D7F6-B498-43B3-948B-1728B52AA6E4}">
                <adec:decorative xmlns:adec="http://schemas.microsoft.com/office/drawing/2017/decorative" val="1"/>
              </a:ext>
            </a:extLst>
          </p:cNvPr>
          <p:cNvSpPr/>
          <p:nvPr/>
        </p:nvSpPr>
        <p:spPr>
          <a:xfrm>
            <a:off x="-4521" y="3530943"/>
            <a:ext cx="9148521" cy="12752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5BCE48D9-BBBA-01C7-F6E7-7FA1C4AA654F}"/>
              </a:ext>
            </a:extLst>
          </p:cNvPr>
          <p:cNvSpPr>
            <a:spLocks noGrp="1"/>
          </p:cNvSpPr>
          <p:nvPr>
            <p:ph type="title"/>
          </p:nvPr>
        </p:nvSpPr>
        <p:spPr>
          <a:xfrm>
            <a:off x="741196" y="3535572"/>
            <a:ext cx="8145503" cy="1270667"/>
          </a:xfrm>
        </p:spPr>
        <p:txBody>
          <a:bodyPr>
            <a:normAutofit fontScale="90000"/>
          </a:bodyPr>
          <a:lstStyle/>
          <a:p>
            <a:r>
              <a:rPr lang="en-US" sz="5800" b="1" dirty="0">
                <a:solidFill>
                  <a:srgbClr val="576ED6"/>
                </a:solidFill>
                <a:latin typeface="Arial" panose="020B0604020202020204" pitchFamily="34" charset="0"/>
                <a:cs typeface="Arial" panose="020B0604020202020204" pitchFamily="34" charset="0"/>
              </a:rPr>
              <a:t>My member information</a:t>
            </a:r>
            <a:endParaRPr lang="en-US" sz="6000" b="1" dirty="0">
              <a:solidFill>
                <a:srgbClr val="576ED6"/>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697A955-8084-2339-4C60-B6A8D9E3BF53}"/>
              </a:ext>
            </a:extLst>
          </p:cNvPr>
          <p:cNvSpPr txBox="1"/>
          <p:nvPr/>
        </p:nvSpPr>
        <p:spPr>
          <a:xfrm>
            <a:off x="2231041" y="1443672"/>
            <a:ext cx="2569936" cy="2677656"/>
          </a:xfrm>
          <a:prstGeom prst="rect">
            <a:avLst/>
          </a:prstGeom>
          <a:noFill/>
        </p:spPr>
        <p:txBody>
          <a:bodyPr wrap="square">
            <a:spAutoFit/>
          </a:bodyPr>
          <a:lstStyle/>
          <a:p>
            <a:r>
              <a:rPr lang="en-US" sz="16800" b="1" dirty="0">
                <a:solidFill>
                  <a:schemeClr val="bg1"/>
                </a:solidFill>
                <a:latin typeface="Arial" panose="020B0604020202020204" pitchFamily="34" charset="0"/>
                <a:cs typeface="Arial" panose="020B0604020202020204" pitchFamily="34" charset="0"/>
              </a:rPr>
              <a:t>1</a:t>
            </a:r>
          </a:p>
        </p:txBody>
      </p:sp>
      <p:sp>
        <p:nvSpPr>
          <p:cNvPr id="2" name="TextBox 1">
            <a:extLst>
              <a:ext uri="{FF2B5EF4-FFF2-40B4-BE49-F238E27FC236}">
                <a16:creationId xmlns:a16="http://schemas.microsoft.com/office/drawing/2014/main" id="{9FBB300F-0F81-1805-B38E-E0D7626C7737}"/>
              </a:ext>
            </a:extLst>
          </p:cNvPr>
          <p:cNvSpPr txBox="1"/>
          <p:nvPr/>
        </p:nvSpPr>
        <p:spPr>
          <a:xfrm>
            <a:off x="741196" y="3071206"/>
            <a:ext cx="2241502" cy="615553"/>
          </a:xfrm>
          <a:prstGeom prst="rect">
            <a:avLst/>
          </a:prstGeom>
          <a:noFill/>
        </p:spPr>
        <p:txBody>
          <a:bodyPr wrap="square">
            <a:spAutoFit/>
          </a:bodyPr>
          <a:lstStyle/>
          <a:p>
            <a:r>
              <a:rPr lang="en-US" sz="3400" dirty="0">
                <a:solidFill>
                  <a:schemeClr val="bg1"/>
                </a:solidFill>
                <a:latin typeface="Arial" panose="020B0604020202020204" pitchFamily="34" charset="0"/>
                <a:cs typeface="Arial" panose="020B0604020202020204" pitchFamily="34" charset="0"/>
              </a:rPr>
              <a:t>SECTION</a:t>
            </a:r>
          </a:p>
        </p:txBody>
      </p:sp>
    </p:spTree>
    <p:extLst>
      <p:ext uri="{BB962C8B-B14F-4D97-AF65-F5344CB8AC3E}">
        <p14:creationId xmlns:p14="http://schemas.microsoft.com/office/powerpoint/2010/main" val="3859235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8CF6F0-DBD0-5B92-C7AA-80B2B722853B}"/>
              </a:ext>
              <a:ext uri="{C183D7F6-B498-43B3-948B-1728B52AA6E4}">
                <adec:decorative xmlns:adec="http://schemas.microsoft.com/office/drawing/2017/decorative" val="1"/>
              </a:ext>
            </a:extLst>
          </p:cNvPr>
          <p:cNvSpPr/>
          <p:nvPr/>
        </p:nvSpPr>
        <p:spPr>
          <a:xfrm>
            <a:off x="0" y="0"/>
            <a:ext cx="4572000" cy="6428232"/>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AE91D1-7B4D-9F34-4A2B-A21B86E31474}"/>
              </a:ext>
              <a:ext uri="{C183D7F6-B498-43B3-948B-1728B52AA6E4}">
                <adec:decorative xmlns:adec="http://schemas.microsoft.com/office/drawing/2017/decorative" val="1"/>
              </a:ext>
            </a:extLst>
          </p:cNvPr>
          <p:cNvSpPr/>
          <p:nvPr/>
        </p:nvSpPr>
        <p:spPr>
          <a:xfrm>
            <a:off x="-4521" y="0"/>
            <a:ext cx="9148521"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513DF92E-04D2-ADC6-D4F0-5D865B341A55}"/>
              </a:ext>
            </a:extLst>
          </p:cNvPr>
          <p:cNvSpPr txBox="1">
            <a:spLocks/>
          </p:cNvSpPr>
          <p:nvPr/>
        </p:nvSpPr>
        <p:spPr>
          <a:xfrm>
            <a:off x="1722622" y="186460"/>
            <a:ext cx="742137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3200" b="1" dirty="0">
                <a:solidFill>
                  <a:schemeClr val="bg1"/>
                </a:solidFill>
                <a:latin typeface="Arial" panose="020B0604020202020204" pitchFamily="34" charset="0"/>
                <a:ea typeface="+mn-ea"/>
                <a:cs typeface="Arial" panose="020B0604020202020204" pitchFamily="34" charset="0"/>
              </a:rPr>
              <a:t>CalSTRS benefit structures</a:t>
            </a:r>
            <a:endParaRPr lang="en-US" sz="3200" dirty="0">
              <a:solidFill>
                <a:schemeClr val="bg1"/>
              </a:solidFill>
              <a:latin typeface="Arial" panose="020B0604020202020204" pitchFamily="34" charset="0"/>
              <a:ea typeface="+mn-ea"/>
              <a:cs typeface="Arial" panose="020B0604020202020204" pitchFamily="34" charset="0"/>
            </a:endParaRPr>
          </a:p>
        </p:txBody>
      </p:sp>
      <p:cxnSp>
        <p:nvCxnSpPr>
          <p:cNvPr id="12" name="Straight Connector 11">
            <a:extLst>
              <a:ext uri="{FF2B5EF4-FFF2-40B4-BE49-F238E27FC236}">
                <a16:creationId xmlns:a16="http://schemas.microsoft.com/office/drawing/2014/main" id="{F9EEE85E-B3B3-D337-0967-8AB317896750}"/>
              </a:ext>
              <a:ext uri="{C183D7F6-B498-43B3-948B-1728B52AA6E4}">
                <adec:decorative xmlns:adec="http://schemas.microsoft.com/office/drawing/2017/decorative" val="1"/>
              </a:ext>
            </a:extLst>
          </p:cNvPr>
          <p:cNvCxnSpPr>
            <a:cxnSpLocks/>
          </p:cNvCxnSpPr>
          <p:nvPr/>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6293EAB-149F-ED0B-7F01-95CBFF448E5B}"/>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268659" y="205797"/>
            <a:ext cx="1181100" cy="546100"/>
          </a:xfrm>
          <a:prstGeom prst="rect">
            <a:avLst/>
          </a:prstGeom>
        </p:spPr>
      </p:pic>
      <p:pic>
        <p:nvPicPr>
          <p:cNvPr id="14" name="Picture 13">
            <a:extLst>
              <a:ext uri="{FF2B5EF4-FFF2-40B4-BE49-F238E27FC236}">
                <a16:creationId xmlns:a16="http://schemas.microsoft.com/office/drawing/2014/main" id="{268A9EF8-AEB9-1358-5CBF-F4EB1ABF9731}"/>
              </a:ext>
            </a:extLst>
          </p:cNvPr>
          <p:cNvPicPr>
            <a:picLocks noChangeAspect="1"/>
          </p:cNvPicPr>
          <p:nvPr/>
        </p:nvPicPr>
        <p:blipFill>
          <a:blip r:embed="rId4"/>
          <a:srcRect/>
          <a:stretch/>
        </p:blipFill>
        <p:spPr>
          <a:xfrm>
            <a:off x="5" y="6500810"/>
            <a:ext cx="9143987" cy="357186"/>
          </a:xfrm>
          <a:prstGeom prst="rect">
            <a:avLst/>
          </a:prstGeom>
        </p:spPr>
      </p:pic>
      <p:sp>
        <p:nvSpPr>
          <p:cNvPr id="5" name="TextBox 4">
            <a:extLst>
              <a:ext uri="{FF2B5EF4-FFF2-40B4-BE49-F238E27FC236}">
                <a16:creationId xmlns:a16="http://schemas.microsoft.com/office/drawing/2014/main" id="{9458F665-D693-686D-81B5-D7229E71460C}"/>
              </a:ext>
            </a:extLst>
          </p:cNvPr>
          <p:cNvSpPr txBox="1"/>
          <p:nvPr/>
        </p:nvSpPr>
        <p:spPr>
          <a:xfrm>
            <a:off x="839791" y="2224091"/>
            <a:ext cx="2892418" cy="769441"/>
          </a:xfrm>
          <a:prstGeom prst="rect">
            <a:avLst/>
          </a:prstGeom>
          <a:solidFill>
            <a:schemeClr val="bg1"/>
          </a:solidFill>
        </p:spPr>
        <p:txBody>
          <a:bodyPr wrap="square">
            <a:spAutoFit/>
          </a:bodyPr>
          <a:lstStyle/>
          <a:p>
            <a:pPr algn="ctr"/>
            <a:r>
              <a:rPr lang="en-US" sz="4400" b="1" dirty="0">
                <a:solidFill>
                  <a:srgbClr val="03045E"/>
                </a:solidFill>
                <a:latin typeface="Arial" panose="020B0604020202020204" pitchFamily="34" charset="0"/>
                <a:cs typeface="Arial" panose="020B0604020202020204" pitchFamily="34" charset="0"/>
              </a:rPr>
              <a:t>2% at 60</a:t>
            </a:r>
          </a:p>
        </p:txBody>
      </p:sp>
      <p:sp>
        <p:nvSpPr>
          <p:cNvPr id="8" name="TextBox 7">
            <a:extLst>
              <a:ext uri="{FF2B5EF4-FFF2-40B4-BE49-F238E27FC236}">
                <a16:creationId xmlns:a16="http://schemas.microsoft.com/office/drawing/2014/main" id="{CC4B6D44-64EC-3D72-452A-DB266502496B}"/>
              </a:ext>
            </a:extLst>
          </p:cNvPr>
          <p:cNvSpPr txBox="1"/>
          <p:nvPr/>
        </p:nvSpPr>
        <p:spPr>
          <a:xfrm>
            <a:off x="605790" y="3431842"/>
            <a:ext cx="3360420" cy="954107"/>
          </a:xfrm>
          <a:prstGeom prst="rect">
            <a:avLst/>
          </a:prstGeom>
          <a:noFill/>
        </p:spPr>
        <p:txBody>
          <a:bodyPr wrap="square">
            <a:spAutoFit/>
          </a:bodyPr>
          <a:lstStyle/>
          <a:p>
            <a:pPr algn="ctr"/>
            <a:r>
              <a:rPr lang="en-US" sz="2800" b="1" dirty="0">
                <a:solidFill>
                  <a:schemeClr val="bg1"/>
                </a:solidFill>
                <a:latin typeface="Arial" panose="020B0604020202020204" pitchFamily="34" charset="0"/>
                <a:cs typeface="Arial" panose="020B0604020202020204" pitchFamily="34" charset="0"/>
              </a:rPr>
              <a:t>First hired </a:t>
            </a:r>
            <a:r>
              <a:rPr lang="en-US" sz="2800" b="1" u="sng" dirty="0">
                <a:solidFill>
                  <a:schemeClr val="bg1"/>
                </a:solidFill>
                <a:latin typeface="Arial" panose="020B0604020202020204" pitchFamily="34" charset="0"/>
                <a:cs typeface="Arial" panose="020B0604020202020204" pitchFamily="34" charset="0"/>
              </a:rPr>
              <a:t>before</a:t>
            </a:r>
          </a:p>
          <a:p>
            <a:pPr algn="ctr"/>
            <a:r>
              <a:rPr lang="en-US" sz="2800" b="1" dirty="0">
                <a:solidFill>
                  <a:schemeClr val="bg1"/>
                </a:solidFill>
                <a:latin typeface="Arial" panose="020B0604020202020204" pitchFamily="34" charset="0"/>
                <a:cs typeface="Arial" panose="020B0604020202020204" pitchFamily="34" charset="0"/>
              </a:rPr>
              <a:t>January 1, 2013</a:t>
            </a:r>
          </a:p>
        </p:txBody>
      </p:sp>
      <p:sp>
        <p:nvSpPr>
          <p:cNvPr id="9" name="TextBox 8">
            <a:extLst>
              <a:ext uri="{FF2B5EF4-FFF2-40B4-BE49-F238E27FC236}">
                <a16:creationId xmlns:a16="http://schemas.microsoft.com/office/drawing/2014/main" id="{3B29D64A-2D05-A852-645A-8AAB3735C71E}"/>
              </a:ext>
            </a:extLst>
          </p:cNvPr>
          <p:cNvSpPr txBox="1"/>
          <p:nvPr/>
        </p:nvSpPr>
        <p:spPr>
          <a:xfrm>
            <a:off x="5020982" y="3431842"/>
            <a:ext cx="3779302" cy="954107"/>
          </a:xfrm>
          <a:prstGeom prst="rect">
            <a:avLst/>
          </a:prstGeom>
          <a:noFill/>
        </p:spPr>
        <p:txBody>
          <a:bodyPr wrap="square">
            <a:spAutoFit/>
          </a:bodyPr>
          <a:lstStyle/>
          <a:p>
            <a:pPr algn="ctr"/>
            <a:r>
              <a:rPr lang="en-US" sz="2800" b="1" dirty="0">
                <a:solidFill>
                  <a:srgbClr val="03045E"/>
                </a:solidFill>
                <a:latin typeface="Arial" panose="020B0604020202020204" pitchFamily="34" charset="0"/>
                <a:cs typeface="Arial" panose="020B0604020202020204" pitchFamily="34" charset="0"/>
              </a:rPr>
              <a:t>First hired </a:t>
            </a:r>
            <a:r>
              <a:rPr lang="en-US" sz="2800" b="1" u="sng" dirty="0">
                <a:solidFill>
                  <a:srgbClr val="03045E"/>
                </a:solidFill>
                <a:latin typeface="Arial" panose="020B0604020202020204" pitchFamily="34" charset="0"/>
                <a:cs typeface="Arial" panose="020B0604020202020204" pitchFamily="34" charset="0"/>
              </a:rPr>
              <a:t>on or after</a:t>
            </a:r>
            <a:r>
              <a:rPr lang="en-US" sz="2800" b="1" dirty="0">
                <a:solidFill>
                  <a:srgbClr val="03045E"/>
                </a:solidFill>
                <a:latin typeface="Arial" panose="020B0604020202020204" pitchFamily="34" charset="0"/>
                <a:cs typeface="Arial" panose="020B0604020202020204" pitchFamily="34" charset="0"/>
              </a:rPr>
              <a:t> January 1, 2013</a:t>
            </a:r>
          </a:p>
        </p:txBody>
      </p:sp>
      <p:sp>
        <p:nvSpPr>
          <p:cNvPr id="16" name="TextBox 15">
            <a:extLst>
              <a:ext uri="{FF2B5EF4-FFF2-40B4-BE49-F238E27FC236}">
                <a16:creationId xmlns:a16="http://schemas.microsoft.com/office/drawing/2014/main" id="{6DA95730-253E-5FC4-39AF-0014CD711531}"/>
              </a:ext>
            </a:extLst>
          </p:cNvPr>
          <p:cNvSpPr txBox="1"/>
          <p:nvPr/>
        </p:nvSpPr>
        <p:spPr>
          <a:xfrm>
            <a:off x="5464424" y="2224091"/>
            <a:ext cx="2892418" cy="769441"/>
          </a:xfrm>
          <a:prstGeom prst="rect">
            <a:avLst/>
          </a:prstGeom>
          <a:solidFill>
            <a:srgbClr val="03045E"/>
          </a:solidFill>
        </p:spPr>
        <p:txBody>
          <a:bodyPr wrap="square">
            <a:spAutoFit/>
          </a:bodyPr>
          <a:lstStyle/>
          <a:p>
            <a:pPr algn="ctr"/>
            <a:r>
              <a:rPr lang="en-US" sz="4400" b="1" dirty="0">
                <a:solidFill>
                  <a:schemeClr val="bg1"/>
                </a:solidFill>
                <a:latin typeface="Arial" panose="020B0604020202020204" pitchFamily="34" charset="0"/>
                <a:cs typeface="Arial" panose="020B0604020202020204" pitchFamily="34" charset="0"/>
              </a:rPr>
              <a:t>2% at 62</a:t>
            </a:r>
          </a:p>
        </p:txBody>
      </p:sp>
      <p:sp>
        <p:nvSpPr>
          <p:cNvPr id="17" name="TextBox 16">
            <a:extLst>
              <a:ext uri="{FF2B5EF4-FFF2-40B4-BE49-F238E27FC236}">
                <a16:creationId xmlns:a16="http://schemas.microsoft.com/office/drawing/2014/main" id="{231FB331-00F9-E67F-499D-4755C1005A64}"/>
              </a:ext>
            </a:extLst>
          </p:cNvPr>
          <p:cNvSpPr txBox="1"/>
          <p:nvPr/>
        </p:nvSpPr>
        <p:spPr>
          <a:xfrm>
            <a:off x="839790" y="5343183"/>
            <a:ext cx="7960493" cy="646331"/>
          </a:xfrm>
          <a:prstGeom prst="rect">
            <a:avLst/>
          </a:prstGeom>
          <a:solidFill>
            <a:srgbClr val="576ED6"/>
          </a:solidFill>
        </p:spPr>
        <p:txBody>
          <a:bodyPr wrap="square" anchor="ctr">
            <a:spAutoFit/>
          </a:bodyPr>
          <a:lstStyle/>
          <a:p>
            <a:pPr algn="ctr"/>
            <a:r>
              <a:rPr lang="en-US" dirty="0">
                <a:solidFill>
                  <a:schemeClr val="bg1"/>
                </a:solidFill>
                <a:latin typeface="Arial" panose="020B0604020202020204" pitchFamily="34" charset="0"/>
                <a:cs typeface="Arial" panose="020B0604020202020204" pitchFamily="34" charset="0"/>
              </a:rPr>
              <a:t>Verify your benefit structure on your</a:t>
            </a:r>
          </a:p>
          <a:p>
            <a:pPr algn="ctr"/>
            <a:r>
              <a:rPr lang="en-US" i="1" dirty="0">
                <a:solidFill>
                  <a:schemeClr val="bg1"/>
                </a:solidFill>
                <a:latin typeface="Arial" panose="020B0604020202020204" pitchFamily="34" charset="0"/>
                <a:cs typeface="Arial" panose="020B0604020202020204" pitchFamily="34" charset="0"/>
              </a:rPr>
              <a:t>Retirement Progress Report </a:t>
            </a:r>
            <a:r>
              <a:rPr lang="en-US" dirty="0">
                <a:solidFill>
                  <a:schemeClr val="bg1"/>
                </a:solidFill>
                <a:latin typeface="Arial" panose="020B0604020202020204" pitchFamily="34" charset="0"/>
                <a:cs typeface="Arial" panose="020B0604020202020204" pitchFamily="34" charset="0"/>
              </a:rPr>
              <a:t>or your </a:t>
            </a:r>
            <a:r>
              <a:rPr lang="en-US" i="1" dirty="0" err="1">
                <a:solidFill>
                  <a:schemeClr val="bg1"/>
                </a:solidFill>
                <a:latin typeface="Arial" panose="020B0604020202020204" pitchFamily="34" charset="0"/>
                <a:cs typeface="Arial" panose="020B0604020202020204" pitchFamily="34" charset="0"/>
              </a:rPr>
              <a:t>my</a:t>
            </a:r>
            <a:r>
              <a:rPr lang="en-US" dirty="0" err="1">
                <a:solidFill>
                  <a:schemeClr val="bg1"/>
                </a:solidFill>
                <a:latin typeface="Arial" panose="020B0604020202020204" pitchFamily="34" charset="0"/>
                <a:cs typeface="Arial" panose="020B0604020202020204" pitchFamily="34" charset="0"/>
              </a:rPr>
              <a:t>CalSTRS</a:t>
            </a:r>
            <a:r>
              <a:rPr lang="en-US" dirty="0">
                <a:solidFill>
                  <a:schemeClr val="bg1"/>
                </a:solidFill>
                <a:latin typeface="Arial" panose="020B0604020202020204" pitchFamily="34" charset="0"/>
                <a:cs typeface="Arial" panose="020B0604020202020204" pitchFamily="34" charset="0"/>
              </a:rPr>
              <a:t> account.</a:t>
            </a:r>
          </a:p>
        </p:txBody>
      </p:sp>
    </p:spTree>
    <p:extLst>
      <p:ext uri="{BB962C8B-B14F-4D97-AF65-F5344CB8AC3E}">
        <p14:creationId xmlns:p14="http://schemas.microsoft.com/office/powerpoint/2010/main" val="401081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D23F0D5-B965-0E0F-8E5A-49494DD07F69}"/>
              </a:ext>
            </a:extLst>
          </p:cNvPr>
          <p:cNvPicPr>
            <a:picLocks noChangeAspect="1"/>
          </p:cNvPicPr>
          <p:nvPr/>
        </p:nvPicPr>
        <p:blipFill>
          <a:blip r:embed="rId3"/>
          <a:srcRect/>
          <a:stretch/>
        </p:blipFill>
        <p:spPr>
          <a:xfrm>
            <a:off x="454452" y="1185853"/>
            <a:ext cx="3918959" cy="5071595"/>
          </a:xfrm>
          <a:prstGeom prst="rect">
            <a:avLst/>
          </a:prstGeom>
          <a:ln w="3175">
            <a:solidFill>
              <a:srgbClr val="03045E"/>
            </a:solidFill>
          </a:ln>
          <a:effectLst>
            <a:outerShdw blurRad="50800" dist="38100" dir="8100000" algn="tr" rotWithShape="0">
              <a:prstClr val="black">
                <a:alpha val="40000"/>
              </a:prstClr>
            </a:outerShdw>
          </a:effectLst>
        </p:spPr>
      </p:pic>
      <p:sp>
        <p:nvSpPr>
          <p:cNvPr id="19" name="Rectangle 18">
            <a:extLst>
              <a:ext uri="{FF2B5EF4-FFF2-40B4-BE49-F238E27FC236}">
                <a16:creationId xmlns:a16="http://schemas.microsoft.com/office/drawing/2014/main" id="{FD7DAD28-9D09-68BE-5E53-C10A983F8950}"/>
              </a:ext>
              <a:ext uri="{C183D7F6-B498-43B3-948B-1728B52AA6E4}">
                <adec:decorative xmlns:adec="http://schemas.microsoft.com/office/drawing/2017/decorative" val="1"/>
              </a:ext>
            </a:extLst>
          </p:cNvPr>
          <p:cNvSpPr/>
          <p:nvPr/>
        </p:nvSpPr>
        <p:spPr>
          <a:xfrm>
            <a:off x="454449" y="1185853"/>
            <a:ext cx="3918962" cy="5071598"/>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294F61FA-4717-9A86-759A-22B33EBB48D3}"/>
              </a:ext>
            </a:extLst>
          </p:cNvPr>
          <p:cNvPicPr>
            <a:picLocks noChangeAspect="1"/>
          </p:cNvPicPr>
          <p:nvPr/>
        </p:nvPicPr>
        <p:blipFill rotWithShape="1">
          <a:blip r:embed="rId4"/>
          <a:srcRect l="4177" t="12567" r="71132" b="84329"/>
          <a:stretch/>
        </p:blipFill>
        <p:spPr>
          <a:xfrm>
            <a:off x="2255192" y="1913305"/>
            <a:ext cx="2019531" cy="328464"/>
          </a:xfrm>
          <a:prstGeom prst="rect">
            <a:avLst/>
          </a:prstGeom>
          <a:ln w="3175">
            <a:solidFill>
              <a:srgbClr val="03045E"/>
            </a:solidFill>
          </a:ln>
          <a:effectLst>
            <a:outerShdw blurRad="50800" dist="38100" dir="8100000" algn="tr" rotWithShape="0">
              <a:prstClr val="black">
                <a:alpha val="40000"/>
              </a:prstClr>
            </a:outerShdw>
          </a:effectLst>
        </p:spPr>
      </p:pic>
      <p:sp>
        <p:nvSpPr>
          <p:cNvPr id="9" name="Rectangle 8">
            <a:extLst>
              <a:ext uri="{FF2B5EF4-FFF2-40B4-BE49-F238E27FC236}">
                <a16:creationId xmlns:a16="http://schemas.microsoft.com/office/drawing/2014/main" id="{B630C2EC-8887-7712-7694-564697927AC1}"/>
              </a:ext>
              <a:ext uri="{C183D7F6-B498-43B3-948B-1728B52AA6E4}">
                <adec:decorative xmlns:adec="http://schemas.microsoft.com/office/drawing/2017/decorative" val="1"/>
              </a:ext>
            </a:extLst>
          </p:cNvPr>
          <p:cNvSpPr/>
          <p:nvPr/>
        </p:nvSpPr>
        <p:spPr>
          <a:xfrm>
            <a:off x="-4521" y="0"/>
            <a:ext cx="9148521"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9763FCBC-3000-5F6F-8E13-EAC069F52120}"/>
              </a:ext>
            </a:extLst>
          </p:cNvPr>
          <p:cNvSpPr txBox="1">
            <a:spLocks noGrp="1"/>
          </p:cNvSpPr>
          <p:nvPr>
            <p:ph type="title"/>
          </p:nvPr>
        </p:nvSpPr>
        <p:spPr>
          <a:xfrm>
            <a:off x="1722622" y="186460"/>
            <a:ext cx="742137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My member information</a:t>
            </a:r>
            <a:endParaRPr kumimoji="0" lang="en-US" sz="3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cxnSp>
        <p:nvCxnSpPr>
          <p:cNvPr id="5" name="Straight Connector 4">
            <a:extLst>
              <a:ext uri="{FF2B5EF4-FFF2-40B4-BE49-F238E27FC236}">
                <a16:creationId xmlns:a16="http://schemas.microsoft.com/office/drawing/2014/main" id="{E78FE27D-48AE-EB73-22EC-1DD31B33829E}"/>
              </a:ext>
              <a:ext uri="{C183D7F6-B498-43B3-948B-1728B52AA6E4}">
                <adec:decorative xmlns:adec="http://schemas.microsoft.com/office/drawing/2017/decorative" val="1"/>
              </a:ext>
            </a:extLst>
          </p:cNvPr>
          <p:cNvCxnSpPr>
            <a:cxnSpLocks/>
          </p:cNvCxnSpPr>
          <p:nvPr/>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CD026AA-709F-04BC-6615-49FEA0AE9C48}"/>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268659" y="205797"/>
            <a:ext cx="1181100" cy="546100"/>
          </a:xfrm>
          <a:prstGeom prst="rect">
            <a:avLst/>
          </a:prstGeom>
        </p:spPr>
      </p:pic>
      <p:pic>
        <p:nvPicPr>
          <p:cNvPr id="2" name="Picture 1">
            <a:extLst>
              <a:ext uri="{FF2B5EF4-FFF2-40B4-BE49-F238E27FC236}">
                <a16:creationId xmlns:a16="http://schemas.microsoft.com/office/drawing/2014/main" id="{8C967D95-B27D-E760-F202-A2DA0E7648E6}"/>
              </a:ext>
            </a:extLst>
          </p:cNvPr>
          <p:cNvPicPr>
            <a:picLocks noChangeAspect="1"/>
          </p:cNvPicPr>
          <p:nvPr/>
        </p:nvPicPr>
        <p:blipFill>
          <a:blip r:embed="rId6"/>
          <a:srcRect/>
          <a:stretch/>
        </p:blipFill>
        <p:spPr>
          <a:xfrm>
            <a:off x="5" y="6500810"/>
            <a:ext cx="9143987" cy="357186"/>
          </a:xfrm>
          <a:prstGeom prst="rect">
            <a:avLst/>
          </a:prstGeom>
        </p:spPr>
      </p:pic>
      <p:pic>
        <p:nvPicPr>
          <p:cNvPr id="6" name="Picture 5">
            <a:extLst>
              <a:ext uri="{FF2B5EF4-FFF2-40B4-BE49-F238E27FC236}">
                <a16:creationId xmlns:a16="http://schemas.microsoft.com/office/drawing/2014/main" id="{70EA8286-577A-62F4-5F85-87F88CEA586E}"/>
              </a:ext>
            </a:extLst>
          </p:cNvPr>
          <p:cNvPicPr>
            <a:picLocks noChangeAspect="1"/>
          </p:cNvPicPr>
          <p:nvPr/>
        </p:nvPicPr>
        <p:blipFill rotWithShape="1">
          <a:blip r:embed="rId4"/>
          <a:srcRect t="15314" b="68702"/>
          <a:stretch/>
        </p:blipFill>
        <p:spPr>
          <a:xfrm>
            <a:off x="2255197" y="2390689"/>
            <a:ext cx="6434351" cy="1330961"/>
          </a:xfrm>
          <a:prstGeom prst="rect">
            <a:avLst/>
          </a:prstGeom>
          <a:ln w="3175">
            <a:solidFill>
              <a:srgbClr val="03045E"/>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56410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 presetClass="exit" presetSubtype="0" fill="hold" nodeType="with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76ED6"/>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2F9EFC0-B5D8-C408-357A-93F614EC2489}"/>
              </a:ext>
              <a:ext uri="{C183D7F6-B498-43B3-948B-1728B52AA6E4}">
                <adec:decorative xmlns:adec="http://schemas.microsoft.com/office/drawing/2017/decorative" val="1"/>
              </a:ext>
            </a:extLst>
          </p:cNvPr>
          <p:cNvSpPr/>
          <p:nvPr/>
        </p:nvSpPr>
        <p:spPr>
          <a:xfrm>
            <a:off x="-4521" y="3530943"/>
            <a:ext cx="9148521" cy="1744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5BCE48D9-BBBA-01C7-F6E7-7FA1C4AA654F}"/>
              </a:ext>
            </a:extLst>
          </p:cNvPr>
          <p:cNvSpPr>
            <a:spLocks noGrp="1"/>
          </p:cNvSpPr>
          <p:nvPr>
            <p:ph type="title"/>
          </p:nvPr>
        </p:nvSpPr>
        <p:spPr>
          <a:xfrm>
            <a:off x="741196" y="3535572"/>
            <a:ext cx="8145503" cy="1744572"/>
          </a:xfrm>
        </p:spPr>
        <p:txBody>
          <a:bodyPr>
            <a:normAutofit/>
          </a:bodyPr>
          <a:lstStyle/>
          <a:p>
            <a:r>
              <a:rPr lang="en-US" sz="5800" b="1" dirty="0">
                <a:solidFill>
                  <a:srgbClr val="576ED6"/>
                </a:solidFill>
                <a:latin typeface="Arial" panose="020B0604020202020204" pitchFamily="34" charset="0"/>
                <a:cs typeface="Arial" panose="020B0604020202020204" pitchFamily="34" charset="0"/>
              </a:rPr>
              <a:t>My defined benefit retirement</a:t>
            </a:r>
            <a:endParaRPr lang="en-US" sz="6000" b="1" dirty="0">
              <a:solidFill>
                <a:srgbClr val="576ED6"/>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E0DB1BB-60CF-6144-583E-8E7FB2E6204E}"/>
              </a:ext>
            </a:extLst>
          </p:cNvPr>
          <p:cNvSpPr txBox="1"/>
          <p:nvPr/>
        </p:nvSpPr>
        <p:spPr>
          <a:xfrm>
            <a:off x="2691484" y="1443672"/>
            <a:ext cx="2569936" cy="2677656"/>
          </a:xfrm>
          <a:prstGeom prst="rect">
            <a:avLst/>
          </a:prstGeom>
          <a:noFill/>
        </p:spPr>
        <p:txBody>
          <a:bodyPr wrap="square">
            <a:spAutoFit/>
          </a:bodyPr>
          <a:lstStyle/>
          <a:p>
            <a:r>
              <a:rPr lang="en-US" sz="16800" b="1" dirty="0">
                <a:solidFill>
                  <a:schemeClr val="bg1"/>
                </a:solidFill>
                <a:latin typeface="Arial" panose="020B0604020202020204" pitchFamily="34" charset="0"/>
                <a:cs typeface="Arial" panose="020B0604020202020204" pitchFamily="34" charset="0"/>
              </a:rPr>
              <a:t>2</a:t>
            </a:r>
          </a:p>
        </p:txBody>
      </p:sp>
      <p:sp>
        <p:nvSpPr>
          <p:cNvPr id="6" name="TextBox 5">
            <a:extLst>
              <a:ext uri="{FF2B5EF4-FFF2-40B4-BE49-F238E27FC236}">
                <a16:creationId xmlns:a16="http://schemas.microsoft.com/office/drawing/2014/main" id="{1DC23F52-750B-7209-458D-0EBCB89CD4D1}"/>
              </a:ext>
            </a:extLst>
          </p:cNvPr>
          <p:cNvSpPr txBox="1"/>
          <p:nvPr/>
        </p:nvSpPr>
        <p:spPr>
          <a:xfrm>
            <a:off x="741196" y="3071206"/>
            <a:ext cx="2241502" cy="615553"/>
          </a:xfrm>
          <a:prstGeom prst="rect">
            <a:avLst/>
          </a:prstGeom>
          <a:noFill/>
        </p:spPr>
        <p:txBody>
          <a:bodyPr wrap="square">
            <a:spAutoFit/>
          </a:bodyPr>
          <a:lstStyle/>
          <a:p>
            <a:r>
              <a:rPr lang="en-US" sz="3400" dirty="0">
                <a:solidFill>
                  <a:schemeClr val="bg1"/>
                </a:solidFill>
                <a:latin typeface="Arial" panose="020B0604020202020204" pitchFamily="34" charset="0"/>
                <a:cs typeface="Arial" panose="020B0604020202020204" pitchFamily="34" charset="0"/>
              </a:rPr>
              <a:t>SECTION</a:t>
            </a:r>
          </a:p>
        </p:txBody>
      </p:sp>
    </p:spTree>
    <p:extLst>
      <p:ext uri="{BB962C8B-B14F-4D97-AF65-F5344CB8AC3E}">
        <p14:creationId xmlns:p14="http://schemas.microsoft.com/office/powerpoint/2010/main" val="1532704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CC604A-E182-18D3-143F-01E332676FC2}"/>
              </a:ext>
              <a:ext uri="{C183D7F6-B498-43B3-948B-1728B52AA6E4}">
                <adec:decorative xmlns:adec="http://schemas.microsoft.com/office/drawing/2017/decorative" val="1"/>
              </a:ext>
            </a:extLst>
          </p:cNvPr>
          <p:cNvSpPr/>
          <p:nvPr/>
        </p:nvSpPr>
        <p:spPr>
          <a:xfrm>
            <a:off x="-4521" y="0"/>
            <a:ext cx="9148521"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8" name="Title 7">
            <a:extLst>
              <a:ext uri="{FF2B5EF4-FFF2-40B4-BE49-F238E27FC236}">
                <a16:creationId xmlns:a16="http://schemas.microsoft.com/office/drawing/2014/main" id="{A24F87FB-4632-1FD0-7459-F8BB0B99BEBE}"/>
              </a:ext>
            </a:extLst>
          </p:cNvPr>
          <p:cNvSpPr txBox="1">
            <a:spLocks noGrp="1"/>
          </p:cNvSpPr>
          <p:nvPr>
            <p:ph type="title"/>
          </p:nvPr>
        </p:nvSpPr>
        <p:spPr>
          <a:xfrm>
            <a:off x="1722622" y="240413"/>
            <a:ext cx="7421378"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How much is my defined benefit retirement?</a:t>
            </a:r>
          </a:p>
        </p:txBody>
      </p:sp>
      <p:cxnSp>
        <p:nvCxnSpPr>
          <p:cNvPr id="6" name="Straight Connector 5">
            <a:extLst>
              <a:ext uri="{FF2B5EF4-FFF2-40B4-BE49-F238E27FC236}">
                <a16:creationId xmlns:a16="http://schemas.microsoft.com/office/drawing/2014/main" id="{7C3DD3B5-C77B-E8D4-49B6-D4C9939B94AA}"/>
              </a:ext>
              <a:ext uri="{C183D7F6-B498-43B3-948B-1728B52AA6E4}">
                <adec:decorative xmlns:adec="http://schemas.microsoft.com/office/drawing/2017/decorative" val="1"/>
              </a:ext>
            </a:extLst>
          </p:cNvPr>
          <p:cNvCxnSpPr>
            <a:cxnSpLocks/>
          </p:cNvCxnSpPr>
          <p:nvPr/>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B7B7A11-7C1D-F8CB-992E-98A5F8ADABC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268659" y="205797"/>
            <a:ext cx="1181100" cy="546100"/>
          </a:xfrm>
          <a:prstGeom prst="rect">
            <a:avLst/>
          </a:prstGeom>
        </p:spPr>
      </p:pic>
      <p:pic>
        <p:nvPicPr>
          <p:cNvPr id="3" name="Picture 2">
            <a:extLst>
              <a:ext uri="{FF2B5EF4-FFF2-40B4-BE49-F238E27FC236}">
                <a16:creationId xmlns:a16="http://schemas.microsoft.com/office/drawing/2014/main" id="{26CA3A77-CF49-1A55-FB05-B39FE3607CD6}"/>
              </a:ext>
            </a:extLst>
          </p:cNvPr>
          <p:cNvPicPr>
            <a:picLocks noChangeAspect="1"/>
          </p:cNvPicPr>
          <p:nvPr/>
        </p:nvPicPr>
        <p:blipFill>
          <a:blip r:embed="rId4"/>
          <a:srcRect/>
          <a:stretch/>
        </p:blipFill>
        <p:spPr>
          <a:xfrm>
            <a:off x="5" y="6500810"/>
            <a:ext cx="9143987" cy="357186"/>
          </a:xfrm>
          <a:prstGeom prst="rect">
            <a:avLst/>
          </a:prstGeom>
        </p:spPr>
      </p:pic>
      <p:pic>
        <p:nvPicPr>
          <p:cNvPr id="2" name="Picture 1">
            <a:extLst>
              <a:ext uri="{FF2B5EF4-FFF2-40B4-BE49-F238E27FC236}">
                <a16:creationId xmlns:a16="http://schemas.microsoft.com/office/drawing/2014/main" id="{37026B1F-C880-0DA4-0743-C9DDCC9916D7}"/>
              </a:ext>
            </a:extLst>
          </p:cNvPr>
          <p:cNvPicPr>
            <a:picLocks noChangeAspect="1"/>
          </p:cNvPicPr>
          <p:nvPr/>
        </p:nvPicPr>
        <p:blipFill>
          <a:blip r:embed="rId5"/>
          <a:srcRect/>
          <a:stretch/>
        </p:blipFill>
        <p:spPr>
          <a:xfrm>
            <a:off x="1873608" y="942491"/>
            <a:ext cx="5392261" cy="5304105"/>
          </a:xfrm>
          <a:prstGeom prst="rect">
            <a:avLst/>
          </a:prstGeom>
        </p:spPr>
      </p:pic>
      <p:sp>
        <p:nvSpPr>
          <p:cNvPr id="4" name="Oval 3">
            <a:extLst>
              <a:ext uri="{FF2B5EF4-FFF2-40B4-BE49-F238E27FC236}">
                <a16:creationId xmlns:a16="http://schemas.microsoft.com/office/drawing/2014/main" id="{9B5CAB5F-4907-21B1-22D2-F43AFB4F013B}"/>
              </a:ext>
              <a:ext uri="{C183D7F6-B498-43B3-948B-1728B52AA6E4}">
                <adec:decorative xmlns:adec="http://schemas.microsoft.com/office/drawing/2017/decorative" val="1"/>
              </a:ext>
            </a:extLst>
          </p:cNvPr>
          <p:cNvSpPr/>
          <p:nvPr/>
        </p:nvSpPr>
        <p:spPr>
          <a:xfrm>
            <a:off x="2546454" y="2134117"/>
            <a:ext cx="3927174" cy="129488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8808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9A3B9C78-07A0-DAAC-7E15-93ECD061CDE6}"/>
              </a:ext>
            </a:extLst>
          </p:cNvPr>
          <p:cNvSpPr txBox="1"/>
          <p:nvPr/>
        </p:nvSpPr>
        <p:spPr>
          <a:xfrm>
            <a:off x="825195" y="3974645"/>
            <a:ext cx="7493609" cy="1779974"/>
          </a:xfrm>
          <a:prstGeom prst="rect">
            <a:avLst/>
          </a:prstGeom>
          <a:noFill/>
          <a:ln w="28575">
            <a:noFill/>
          </a:ln>
        </p:spPr>
        <p:txBody>
          <a:bodyPr wrap="square" tIns="0" bIns="0" anchor="ctr">
            <a:spAutoFit/>
          </a:bodyPr>
          <a:lstStyle/>
          <a:p>
            <a:pPr algn="ctr">
              <a:spcAft>
                <a:spcPts val="600"/>
              </a:spcAft>
            </a:pPr>
            <a:endParaRPr lang="en-US" sz="600" dirty="0">
              <a:latin typeface="Arial" panose="020B0604020202020204" pitchFamily="34" charset="0"/>
              <a:cs typeface="Arial" panose="020B0604020202020204" pitchFamily="34" charset="0"/>
            </a:endParaRPr>
          </a:p>
          <a:p>
            <a:pPr algn="ctr"/>
            <a:r>
              <a:rPr lang="en-US" sz="3600" b="1" dirty="0">
                <a:latin typeface="Arial" panose="020B0604020202020204" pitchFamily="34" charset="0"/>
                <a:cs typeface="Arial" panose="020B0604020202020204" pitchFamily="34" charset="0"/>
              </a:rPr>
              <a:t>=  your monthly </a:t>
            </a:r>
          </a:p>
          <a:p>
            <a:pPr algn="ctr"/>
            <a:r>
              <a:rPr lang="en-US" sz="3600" b="1" dirty="0">
                <a:latin typeface="Arial" panose="020B0604020202020204" pitchFamily="34" charset="0"/>
                <a:cs typeface="Arial" panose="020B0604020202020204" pitchFamily="34" charset="0"/>
              </a:rPr>
              <a:t>retirement benefit</a:t>
            </a:r>
            <a:r>
              <a:rPr lang="en-US" sz="3600" b="1" baseline="30000" dirty="0">
                <a:latin typeface="Arial" panose="020B0604020202020204" pitchFamily="34" charset="0"/>
                <a:cs typeface="Arial" panose="020B0604020202020204" pitchFamily="34" charset="0"/>
              </a:rPr>
              <a:t>*</a:t>
            </a:r>
          </a:p>
          <a:p>
            <a:pPr algn="ctr"/>
            <a:endParaRPr lang="en-US" sz="2000" b="1" baseline="30000" dirty="0">
              <a:latin typeface="Arial" panose="020B0604020202020204" pitchFamily="34" charset="0"/>
              <a:cs typeface="Arial" panose="020B0604020202020204" pitchFamily="34" charset="0"/>
            </a:endParaRPr>
          </a:p>
          <a:p>
            <a:pPr algn="ctr"/>
            <a:r>
              <a:rPr lang="en-US" sz="2000" baseline="30000" dirty="0">
                <a:latin typeface="Arial" panose="020B0604020202020204" pitchFamily="34" charset="0"/>
                <a:cs typeface="Arial" panose="020B0604020202020204" pitchFamily="34" charset="0"/>
              </a:rPr>
              <a:t>*Taxable income</a:t>
            </a:r>
          </a:p>
          <a:p>
            <a:pPr algn="ctr"/>
            <a:endParaRPr lang="en-US" sz="600" b="1" dirty="0"/>
          </a:p>
        </p:txBody>
      </p:sp>
      <p:sp>
        <p:nvSpPr>
          <p:cNvPr id="4" name="Rectangle 3">
            <a:extLst>
              <a:ext uri="{FF2B5EF4-FFF2-40B4-BE49-F238E27FC236}">
                <a16:creationId xmlns:a16="http://schemas.microsoft.com/office/drawing/2014/main" id="{2AADD028-3717-BD63-776B-4DB0062CE1A4}"/>
              </a:ext>
              <a:ext uri="{C183D7F6-B498-43B3-948B-1728B52AA6E4}">
                <adec:decorative xmlns:adec="http://schemas.microsoft.com/office/drawing/2017/decorative" val="1"/>
              </a:ext>
            </a:extLst>
          </p:cNvPr>
          <p:cNvSpPr/>
          <p:nvPr/>
        </p:nvSpPr>
        <p:spPr>
          <a:xfrm>
            <a:off x="-4521" y="0"/>
            <a:ext cx="9148521"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2F075C9E-EE69-E0C3-A59C-09749CB2C435}"/>
              </a:ext>
            </a:extLst>
          </p:cNvPr>
          <p:cNvSpPr txBox="1">
            <a:spLocks noGrp="1"/>
          </p:cNvSpPr>
          <p:nvPr>
            <p:ph type="title"/>
          </p:nvPr>
        </p:nvSpPr>
        <p:spPr>
          <a:xfrm>
            <a:off x="1722622" y="186460"/>
            <a:ext cx="742137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Defined benefit retirement formula</a:t>
            </a:r>
            <a:endParaRPr kumimoji="0" lang="en-US" sz="3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cxnSp>
        <p:nvCxnSpPr>
          <p:cNvPr id="6" name="Straight Connector 5">
            <a:extLst>
              <a:ext uri="{FF2B5EF4-FFF2-40B4-BE49-F238E27FC236}">
                <a16:creationId xmlns:a16="http://schemas.microsoft.com/office/drawing/2014/main" id="{1B136B32-5D6D-CC7C-FE54-7FB50BFCD538}"/>
              </a:ext>
              <a:ext uri="{C183D7F6-B498-43B3-948B-1728B52AA6E4}">
                <adec:decorative xmlns:adec="http://schemas.microsoft.com/office/drawing/2017/decorative" val="1"/>
              </a:ext>
            </a:extLst>
          </p:cNvPr>
          <p:cNvCxnSpPr>
            <a:cxnSpLocks/>
          </p:cNvCxnSpPr>
          <p:nvPr/>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83F090E-E69C-D689-9095-DC9952AAD869}"/>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268659" y="205797"/>
            <a:ext cx="1181100" cy="546100"/>
          </a:xfrm>
          <a:prstGeom prst="rect">
            <a:avLst/>
          </a:prstGeom>
        </p:spPr>
      </p:pic>
      <p:pic>
        <p:nvPicPr>
          <p:cNvPr id="10" name="Picture 9">
            <a:extLst>
              <a:ext uri="{FF2B5EF4-FFF2-40B4-BE49-F238E27FC236}">
                <a16:creationId xmlns:a16="http://schemas.microsoft.com/office/drawing/2014/main" id="{418AB52B-065E-32CB-D598-EF376267A341}"/>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6932331" y="2210636"/>
            <a:ext cx="930457" cy="930457"/>
          </a:xfrm>
          <a:prstGeom prst="rect">
            <a:avLst/>
          </a:prstGeom>
        </p:spPr>
      </p:pic>
      <p:pic>
        <p:nvPicPr>
          <p:cNvPr id="9" name="Picture 8">
            <a:extLst>
              <a:ext uri="{FF2B5EF4-FFF2-40B4-BE49-F238E27FC236}">
                <a16:creationId xmlns:a16="http://schemas.microsoft.com/office/drawing/2014/main" id="{E7251A2C-DBD6-1851-1EE2-B53FAFEE1566}"/>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4077164" y="2210637"/>
            <a:ext cx="930457" cy="930457"/>
          </a:xfrm>
          <a:prstGeom prst="rect">
            <a:avLst/>
          </a:prstGeom>
        </p:spPr>
      </p:pic>
      <p:sp>
        <p:nvSpPr>
          <p:cNvPr id="15" name="TextBox 14">
            <a:extLst>
              <a:ext uri="{FF2B5EF4-FFF2-40B4-BE49-F238E27FC236}">
                <a16:creationId xmlns:a16="http://schemas.microsoft.com/office/drawing/2014/main" id="{CB8EBD38-CA02-175C-75CA-4038998D7093}"/>
              </a:ext>
            </a:extLst>
          </p:cNvPr>
          <p:cNvSpPr txBox="1"/>
          <p:nvPr/>
        </p:nvSpPr>
        <p:spPr>
          <a:xfrm>
            <a:off x="573548" y="3191410"/>
            <a:ext cx="2224286" cy="830997"/>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service</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credit</a:t>
            </a:r>
          </a:p>
        </p:txBody>
      </p:sp>
      <p:pic>
        <p:nvPicPr>
          <p:cNvPr id="14" name="Picture 13">
            <a:extLst>
              <a:ext uri="{FF2B5EF4-FFF2-40B4-BE49-F238E27FC236}">
                <a16:creationId xmlns:a16="http://schemas.microsoft.com/office/drawing/2014/main" id="{C6470973-6F5D-5055-54A1-879308440AB2}"/>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1220463" y="2210638"/>
            <a:ext cx="930457" cy="930457"/>
          </a:xfrm>
          <a:prstGeom prst="rect">
            <a:avLst/>
          </a:prstGeom>
        </p:spPr>
      </p:pic>
      <p:sp>
        <p:nvSpPr>
          <p:cNvPr id="3" name="TextBox 2">
            <a:extLst>
              <a:ext uri="{FF2B5EF4-FFF2-40B4-BE49-F238E27FC236}">
                <a16:creationId xmlns:a16="http://schemas.microsoft.com/office/drawing/2014/main" id="{59FB4D5F-4244-BC16-C217-C3E76226DA33}"/>
              </a:ext>
            </a:extLst>
          </p:cNvPr>
          <p:cNvSpPr txBox="1"/>
          <p:nvPr/>
        </p:nvSpPr>
        <p:spPr>
          <a:xfrm>
            <a:off x="3429252" y="3191410"/>
            <a:ext cx="2224286" cy="830997"/>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age</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factor</a:t>
            </a:r>
          </a:p>
        </p:txBody>
      </p:sp>
      <p:sp>
        <p:nvSpPr>
          <p:cNvPr id="7" name="TextBox 6">
            <a:extLst>
              <a:ext uri="{FF2B5EF4-FFF2-40B4-BE49-F238E27FC236}">
                <a16:creationId xmlns:a16="http://schemas.microsoft.com/office/drawing/2014/main" id="{6B1715C7-80B3-6214-4FAD-0D400C24EE0B}"/>
              </a:ext>
            </a:extLst>
          </p:cNvPr>
          <p:cNvSpPr txBox="1"/>
          <p:nvPr/>
        </p:nvSpPr>
        <p:spPr>
          <a:xfrm>
            <a:off x="6222646" y="3191410"/>
            <a:ext cx="2342696" cy="830997"/>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final compensation</a:t>
            </a:r>
          </a:p>
        </p:txBody>
      </p:sp>
      <p:sp>
        <p:nvSpPr>
          <p:cNvPr id="11" name="TextBox 10">
            <a:extLst>
              <a:ext uri="{FF2B5EF4-FFF2-40B4-BE49-F238E27FC236}">
                <a16:creationId xmlns:a16="http://schemas.microsoft.com/office/drawing/2014/main" id="{CB49532D-26B3-A90E-11A0-0CA362674121}"/>
              </a:ext>
            </a:extLst>
          </p:cNvPr>
          <p:cNvSpPr txBox="1"/>
          <p:nvPr/>
        </p:nvSpPr>
        <p:spPr>
          <a:xfrm>
            <a:off x="2150920" y="2491198"/>
            <a:ext cx="1926244" cy="461665"/>
          </a:xfrm>
          <a:prstGeom prst="rect">
            <a:avLst/>
          </a:prstGeom>
          <a:noFill/>
        </p:spPr>
        <p:txBody>
          <a:bodyPr wrap="square">
            <a:spAutoFit/>
          </a:bodyPr>
          <a:lstStyle/>
          <a:p>
            <a:pPr algn="ctr"/>
            <a:r>
              <a:rPr lang="en-US" sz="2400" b="1" dirty="0">
                <a:latin typeface="Arial" panose="020B0604020202020204" pitchFamily="34" charset="0"/>
                <a:cs typeface="Arial" panose="020B0604020202020204" pitchFamily="34" charset="0"/>
              </a:rPr>
              <a:t>x</a:t>
            </a:r>
            <a:endParaRPr lang="en-US" sz="2400" dirty="0"/>
          </a:p>
        </p:txBody>
      </p:sp>
      <p:sp>
        <p:nvSpPr>
          <p:cNvPr id="12" name="TextBox 11">
            <a:extLst>
              <a:ext uri="{FF2B5EF4-FFF2-40B4-BE49-F238E27FC236}">
                <a16:creationId xmlns:a16="http://schemas.microsoft.com/office/drawing/2014/main" id="{8B1D75F1-4EAE-789D-242F-3DEBAB09B832}"/>
              </a:ext>
            </a:extLst>
          </p:cNvPr>
          <p:cNvSpPr txBox="1"/>
          <p:nvPr/>
        </p:nvSpPr>
        <p:spPr>
          <a:xfrm>
            <a:off x="5006854" y="2491198"/>
            <a:ext cx="1926244" cy="461665"/>
          </a:xfrm>
          <a:prstGeom prst="rect">
            <a:avLst/>
          </a:prstGeom>
          <a:noFill/>
        </p:spPr>
        <p:txBody>
          <a:bodyPr wrap="square">
            <a:spAutoFit/>
          </a:bodyPr>
          <a:lstStyle/>
          <a:p>
            <a:pPr algn="ctr"/>
            <a:r>
              <a:rPr lang="en-US" sz="2400" b="1" dirty="0">
                <a:latin typeface="Arial" panose="020B0604020202020204" pitchFamily="34" charset="0"/>
                <a:cs typeface="Arial" panose="020B0604020202020204" pitchFamily="34" charset="0"/>
              </a:rPr>
              <a:t>x</a:t>
            </a:r>
            <a:endParaRPr lang="en-US" sz="2400" dirty="0"/>
          </a:p>
        </p:txBody>
      </p:sp>
      <p:sp>
        <p:nvSpPr>
          <p:cNvPr id="13" name="Rectangle 12">
            <a:extLst>
              <a:ext uri="{FF2B5EF4-FFF2-40B4-BE49-F238E27FC236}">
                <a16:creationId xmlns:a16="http://schemas.microsoft.com/office/drawing/2014/main" id="{71BFED54-C452-2E53-7DCA-4E62BB08D32A}"/>
              </a:ext>
            </a:extLst>
          </p:cNvPr>
          <p:cNvSpPr/>
          <p:nvPr/>
        </p:nvSpPr>
        <p:spPr>
          <a:xfrm>
            <a:off x="391439" y="1534438"/>
            <a:ext cx="8361123" cy="4471792"/>
          </a:xfrm>
          <a:prstGeom prst="rect">
            <a:avLst/>
          </a:prstGeom>
          <a:noFill/>
          <a:ln w="28575">
            <a:solidFill>
              <a:srgbClr val="576E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90F8CAB-0F66-D4C5-90A8-A88EE44CDE27}"/>
              </a:ext>
            </a:extLst>
          </p:cNvPr>
          <p:cNvPicPr>
            <a:picLocks noChangeAspect="1"/>
          </p:cNvPicPr>
          <p:nvPr/>
        </p:nvPicPr>
        <p:blipFill>
          <a:blip r:embed="rId7"/>
          <a:srcRect/>
          <a:stretch/>
        </p:blipFill>
        <p:spPr>
          <a:xfrm>
            <a:off x="5" y="6500810"/>
            <a:ext cx="9143987" cy="357186"/>
          </a:xfrm>
          <a:prstGeom prst="rect">
            <a:avLst/>
          </a:prstGeom>
        </p:spPr>
      </p:pic>
    </p:spTree>
    <p:extLst>
      <p:ext uri="{BB962C8B-B14F-4D97-AF65-F5344CB8AC3E}">
        <p14:creationId xmlns:p14="http://schemas.microsoft.com/office/powerpoint/2010/main" val="419791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75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1250"/>
                            </p:stCondLst>
                            <p:childTnLst>
                              <p:par>
                                <p:cTn id="22" presetID="10"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par>
                          <p:cTn id="31" fill="hold">
                            <p:stCondLst>
                              <p:cond delay="1750"/>
                            </p:stCondLst>
                            <p:childTnLst>
                              <p:par>
                                <p:cTn id="32" presetID="10" presetClass="entr" presetSubtype="0"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par>
                          <p:cTn id="35" fill="hold">
                            <p:stCondLst>
                              <p:cond delay="2250"/>
                            </p:stCondLst>
                            <p:childTnLst>
                              <p:par>
                                <p:cTn id="36" presetID="26" presetClass="emph" presetSubtype="0" fill="hold" grpId="1" nodeType="afterEffect">
                                  <p:stCondLst>
                                    <p:cond delay="0"/>
                                  </p:stCondLst>
                                  <p:childTnLst>
                                    <p:animEffect transition="out" filter="fade">
                                      <p:cBhvr>
                                        <p:cTn id="37" dur="500" tmFilter="0, 0; .2, .5; .8, .5; 1, 0"/>
                                        <p:tgtEl>
                                          <p:spTgt spid="21"/>
                                        </p:tgtEl>
                                      </p:cBhvr>
                                    </p:animEffect>
                                    <p:animScale>
                                      <p:cBhvr>
                                        <p:cTn id="38"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15" grpId="0"/>
      <p:bldP spid="3" grpId="0"/>
      <p:bldP spid="7"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CC604A-E182-18D3-143F-01E332676FC2}"/>
              </a:ext>
              <a:ext uri="{C183D7F6-B498-43B3-948B-1728B52AA6E4}">
                <adec:decorative xmlns:adec="http://schemas.microsoft.com/office/drawing/2017/decorative" val="1"/>
              </a:ext>
            </a:extLst>
          </p:cNvPr>
          <p:cNvSpPr/>
          <p:nvPr/>
        </p:nvSpPr>
        <p:spPr>
          <a:xfrm>
            <a:off x="-4521" y="0"/>
            <a:ext cx="9148521"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7C3DD3B5-C77B-E8D4-49B6-D4C9939B94AA}"/>
              </a:ext>
              <a:ext uri="{C183D7F6-B498-43B3-948B-1728B52AA6E4}">
                <adec:decorative xmlns:adec="http://schemas.microsoft.com/office/drawing/2017/decorative" val="1"/>
              </a:ext>
            </a:extLst>
          </p:cNvPr>
          <p:cNvCxnSpPr>
            <a:cxnSpLocks/>
          </p:cNvCxnSpPr>
          <p:nvPr/>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B7B7A11-7C1D-F8CB-992E-98A5F8ADABC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268659" y="205797"/>
            <a:ext cx="1181100" cy="546100"/>
          </a:xfrm>
          <a:prstGeom prst="rect">
            <a:avLst/>
          </a:prstGeom>
        </p:spPr>
      </p:pic>
      <p:pic>
        <p:nvPicPr>
          <p:cNvPr id="3" name="Picture 2">
            <a:extLst>
              <a:ext uri="{FF2B5EF4-FFF2-40B4-BE49-F238E27FC236}">
                <a16:creationId xmlns:a16="http://schemas.microsoft.com/office/drawing/2014/main" id="{26CA3A77-CF49-1A55-FB05-B39FE3607CD6}"/>
              </a:ext>
            </a:extLst>
          </p:cNvPr>
          <p:cNvPicPr>
            <a:picLocks noChangeAspect="1"/>
          </p:cNvPicPr>
          <p:nvPr/>
        </p:nvPicPr>
        <p:blipFill>
          <a:blip r:embed="rId4"/>
          <a:srcRect/>
          <a:stretch/>
        </p:blipFill>
        <p:spPr>
          <a:xfrm>
            <a:off x="5" y="6500810"/>
            <a:ext cx="9143987" cy="357186"/>
          </a:xfrm>
          <a:prstGeom prst="rect">
            <a:avLst/>
          </a:prstGeom>
        </p:spPr>
      </p:pic>
      <p:sp>
        <p:nvSpPr>
          <p:cNvPr id="9" name="Title 20">
            <a:extLst>
              <a:ext uri="{FF2B5EF4-FFF2-40B4-BE49-F238E27FC236}">
                <a16:creationId xmlns:a16="http://schemas.microsoft.com/office/drawing/2014/main" id="{B166F4FB-96EB-58B5-3D15-A066DF052EAA}"/>
              </a:ext>
            </a:extLst>
          </p:cNvPr>
          <p:cNvSpPr txBox="1">
            <a:spLocks/>
          </p:cNvSpPr>
          <p:nvPr/>
        </p:nvSpPr>
        <p:spPr>
          <a:xfrm>
            <a:off x="1722622" y="186460"/>
            <a:ext cx="742137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3200" b="1" dirty="0">
                <a:solidFill>
                  <a:schemeClr val="bg1"/>
                </a:solidFill>
                <a:latin typeface="Arial" panose="020B0604020202020204" pitchFamily="34" charset="0"/>
                <a:ea typeface="+mn-ea"/>
                <a:cs typeface="Arial" panose="020B0604020202020204" pitchFamily="34" charset="0"/>
              </a:rPr>
              <a:t>My retirement estimate</a:t>
            </a:r>
            <a:endParaRPr lang="en-US" sz="3200" dirty="0">
              <a:solidFill>
                <a:schemeClr val="bg1"/>
              </a:solidFill>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9FC4C042-60CB-8B4C-51E8-A0B700978F7B}"/>
              </a:ext>
            </a:extLst>
          </p:cNvPr>
          <p:cNvSpPr txBox="1"/>
          <p:nvPr/>
        </p:nvSpPr>
        <p:spPr>
          <a:xfrm>
            <a:off x="3438710" y="2092176"/>
            <a:ext cx="2276290"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Age Factor</a:t>
            </a:r>
          </a:p>
        </p:txBody>
      </p:sp>
      <p:sp>
        <p:nvSpPr>
          <p:cNvPr id="23" name="TextBox 22">
            <a:extLst>
              <a:ext uri="{FF2B5EF4-FFF2-40B4-BE49-F238E27FC236}">
                <a16:creationId xmlns:a16="http://schemas.microsoft.com/office/drawing/2014/main" id="{92B68F4E-3618-5864-80FD-280828FF9440}"/>
              </a:ext>
            </a:extLst>
          </p:cNvPr>
          <p:cNvSpPr txBox="1"/>
          <p:nvPr/>
        </p:nvSpPr>
        <p:spPr>
          <a:xfrm>
            <a:off x="6334783" y="1828800"/>
            <a:ext cx="2381723" cy="830997"/>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Final </a:t>
            </a:r>
          </a:p>
          <a:p>
            <a:pPr algn="ctr"/>
            <a:r>
              <a:rPr lang="en-US" sz="2400" b="1" dirty="0">
                <a:solidFill>
                  <a:schemeClr val="bg1"/>
                </a:solidFill>
                <a:latin typeface="Arial" panose="020B0604020202020204" pitchFamily="34" charset="0"/>
                <a:cs typeface="Arial" panose="020B0604020202020204" pitchFamily="34" charset="0"/>
              </a:rPr>
              <a:t>Compensation</a:t>
            </a:r>
          </a:p>
        </p:txBody>
      </p:sp>
      <p:sp>
        <p:nvSpPr>
          <p:cNvPr id="33" name="TextBox 32">
            <a:extLst>
              <a:ext uri="{FF2B5EF4-FFF2-40B4-BE49-F238E27FC236}">
                <a16:creationId xmlns:a16="http://schemas.microsoft.com/office/drawing/2014/main" id="{56A5B390-F997-E315-C4F5-1724793D8146}"/>
              </a:ext>
            </a:extLst>
          </p:cNvPr>
          <p:cNvSpPr txBox="1"/>
          <p:nvPr/>
        </p:nvSpPr>
        <p:spPr>
          <a:xfrm>
            <a:off x="4572000" y="3429000"/>
            <a:ext cx="4144506" cy="677108"/>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Client ID</a:t>
            </a:r>
          </a:p>
          <a:p>
            <a:r>
              <a:rPr lang="en-US" dirty="0">
                <a:latin typeface="Arial" panose="020B0604020202020204" pitchFamily="34" charset="0"/>
                <a:cs typeface="Arial" panose="020B0604020202020204" pitchFamily="34" charset="0"/>
              </a:rPr>
              <a:t>Use instead of Social Security number</a:t>
            </a:r>
          </a:p>
        </p:txBody>
      </p:sp>
      <p:sp>
        <p:nvSpPr>
          <p:cNvPr id="34" name="TextBox 33">
            <a:extLst>
              <a:ext uri="{FF2B5EF4-FFF2-40B4-BE49-F238E27FC236}">
                <a16:creationId xmlns:a16="http://schemas.microsoft.com/office/drawing/2014/main" id="{F7F72107-10AB-B5FE-7266-1C2BE286B284}"/>
              </a:ext>
            </a:extLst>
          </p:cNvPr>
          <p:cNvSpPr txBox="1"/>
          <p:nvPr/>
        </p:nvSpPr>
        <p:spPr>
          <a:xfrm>
            <a:off x="4572000" y="4382217"/>
            <a:ext cx="4144506" cy="677108"/>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Coverage A or Coverage B</a:t>
            </a:r>
          </a:p>
          <a:p>
            <a:r>
              <a:rPr lang="en-US" dirty="0">
                <a:latin typeface="Arial" panose="020B0604020202020204" pitchFamily="34" charset="0"/>
                <a:cs typeface="Arial" panose="020B0604020202020204" pitchFamily="34" charset="0"/>
              </a:rPr>
              <a:t>Disability and survivor benefits</a:t>
            </a:r>
          </a:p>
        </p:txBody>
      </p:sp>
      <p:sp>
        <p:nvSpPr>
          <p:cNvPr id="35" name="TextBox 34">
            <a:extLst>
              <a:ext uri="{FF2B5EF4-FFF2-40B4-BE49-F238E27FC236}">
                <a16:creationId xmlns:a16="http://schemas.microsoft.com/office/drawing/2014/main" id="{56DF8038-8A4F-B65D-EAEE-92F664021493}"/>
              </a:ext>
            </a:extLst>
          </p:cNvPr>
          <p:cNvSpPr txBox="1"/>
          <p:nvPr/>
        </p:nvSpPr>
        <p:spPr>
          <a:xfrm>
            <a:off x="4572000" y="5335435"/>
            <a:ext cx="4144506" cy="954107"/>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Projected retirement date</a:t>
            </a:r>
          </a:p>
          <a:p>
            <a:r>
              <a:rPr lang="en-US" dirty="0">
                <a:latin typeface="Arial" panose="020B0604020202020204" pitchFamily="34" charset="0"/>
                <a:cs typeface="Arial" panose="020B0604020202020204" pitchFamily="34" charset="0"/>
              </a:rPr>
              <a:t>One day after last day of work or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paid leave.</a:t>
            </a:r>
          </a:p>
        </p:txBody>
      </p:sp>
      <p:pic>
        <p:nvPicPr>
          <p:cNvPr id="36" name="Content Placeholder 4">
            <a:extLst>
              <a:ext uri="{FF2B5EF4-FFF2-40B4-BE49-F238E27FC236}">
                <a16:creationId xmlns:a16="http://schemas.microsoft.com/office/drawing/2014/main" id="{239A12E7-A314-5BE0-19E9-25B384C8E859}"/>
              </a:ext>
            </a:extLst>
          </p:cNvPr>
          <p:cNvPicPr>
            <a:picLocks noChangeAspect="1" noChangeArrowheads="1"/>
          </p:cNvPicPr>
          <p:nvPr/>
        </p:nvPicPr>
        <p:blipFill>
          <a:blip r:embed="rId5"/>
          <a:srcRect/>
          <a:stretch/>
        </p:blipFill>
        <p:spPr bwMode="auto">
          <a:xfrm>
            <a:off x="457629" y="1227905"/>
            <a:ext cx="3904474" cy="5051672"/>
          </a:xfrm>
          <a:prstGeom prst="rect">
            <a:avLst/>
          </a:prstGeom>
          <a:noFill/>
          <a:ln w="3175">
            <a:solidFill>
              <a:srgbClr val="03045E"/>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9029322-70A3-16EC-0B68-1B5A373C0E0E}"/>
              </a:ext>
              <a:ext uri="{C183D7F6-B498-43B3-948B-1728B52AA6E4}">
                <adec:decorative xmlns:adec="http://schemas.microsoft.com/office/drawing/2017/decorative" val="1"/>
              </a:ext>
            </a:extLst>
          </p:cNvPr>
          <p:cNvSpPr/>
          <p:nvPr/>
        </p:nvSpPr>
        <p:spPr>
          <a:xfrm>
            <a:off x="427494" y="1178530"/>
            <a:ext cx="3918962" cy="5070345"/>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44C827E-7D68-B9B2-3D75-798B5D38AFBE}"/>
              </a:ext>
            </a:extLst>
          </p:cNvPr>
          <p:cNvPicPr>
            <a:picLocks noChangeAspect="1"/>
          </p:cNvPicPr>
          <p:nvPr/>
        </p:nvPicPr>
        <p:blipFill>
          <a:blip r:embed="rId6"/>
          <a:srcRect/>
          <a:stretch/>
        </p:blipFill>
        <p:spPr>
          <a:xfrm>
            <a:off x="2783602" y="1701967"/>
            <a:ext cx="5554527" cy="1432646"/>
          </a:xfrm>
          <a:prstGeom prst="rect">
            <a:avLst/>
          </a:prstGeom>
          <a:noFill/>
          <a:ln w="3175">
            <a:solidFill>
              <a:srgbClr val="03045E"/>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54178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4">
            <a:extLst>
              <a:ext uri="{FF2B5EF4-FFF2-40B4-BE49-F238E27FC236}">
                <a16:creationId xmlns:a16="http://schemas.microsoft.com/office/drawing/2014/main" id="{71E27CC2-BD18-1F4F-0476-7CBB0D44ABB1}"/>
              </a:ext>
            </a:extLst>
          </p:cNvPr>
          <p:cNvPicPr>
            <a:picLocks noChangeAspect="1" noChangeArrowheads="1"/>
          </p:cNvPicPr>
          <p:nvPr/>
        </p:nvPicPr>
        <p:blipFill>
          <a:blip r:embed="rId3"/>
          <a:srcRect/>
          <a:stretch/>
        </p:blipFill>
        <p:spPr bwMode="auto">
          <a:xfrm>
            <a:off x="457629" y="1227905"/>
            <a:ext cx="3904474" cy="5051672"/>
          </a:xfrm>
          <a:prstGeom prst="rect">
            <a:avLst/>
          </a:prstGeom>
          <a:noFill/>
          <a:ln w="3175">
            <a:solidFill>
              <a:srgbClr val="03045E"/>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0CC604A-E182-18D3-143F-01E332676FC2}"/>
              </a:ext>
              <a:ext uri="{C183D7F6-B498-43B3-948B-1728B52AA6E4}">
                <adec:decorative xmlns:adec="http://schemas.microsoft.com/office/drawing/2017/decorative" val="1"/>
              </a:ext>
            </a:extLst>
          </p:cNvPr>
          <p:cNvSpPr/>
          <p:nvPr/>
        </p:nvSpPr>
        <p:spPr>
          <a:xfrm>
            <a:off x="-4521" y="0"/>
            <a:ext cx="9148521"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7C3DD3B5-C77B-E8D4-49B6-D4C9939B94AA}"/>
              </a:ext>
              <a:ext uri="{C183D7F6-B498-43B3-948B-1728B52AA6E4}">
                <adec:decorative xmlns:adec="http://schemas.microsoft.com/office/drawing/2017/decorative" val="1"/>
              </a:ext>
            </a:extLst>
          </p:cNvPr>
          <p:cNvCxnSpPr>
            <a:cxnSpLocks/>
          </p:cNvCxnSpPr>
          <p:nvPr/>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B7B7A11-7C1D-F8CB-992E-98A5F8ADABC6}"/>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268659" y="205797"/>
            <a:ext cx="1181100" cy="546100"/>
          </a:xfrm>
          <a:prstGeom prst="rect">
            <a:avLst/>
          </a:prstGeom>
        </p:spPr>
      </p:pic>
      <p:pic>
        <p:nvPicPr>
          <p:cNvPr id="3" name="Picture 2">
            <a:extLst>
              <a:ext uri="{FF2B5EF4-FFF2-40B4-BE49-F238E27FC236}">
                <a16:creationId xmlns:a16="http://schemas.microsoft.com/office/drawing/2014/main" id="{26CA3A77-CF49-1A55-FB05-B39FE3607CD6}"/>
              </a:ext>
            </a:extLst>
          </p:cNvPr>
          <p:cNvPicPr>
            <a:picLocks noChangeAspect="1"/>
          </p:cNvPicPr>
          <p:nvPr/>
        </p:nvPicPr>
        <p:blipFill>
          <a:blip r:embed="rId5"/>
          <a:srcRect/>
          <a:stretch/>
        </p:blipFill>
        <p:spPr>
          <a:xfrm>
            <a:off x="5" y="6500810"/>
            <a:ext cx="9143987" cy="357186"/>
          </a:xfrm>
          <a:prstGeom prst="rect">
            <a:avLst/>
          </a:prstGeom>
        </p:spPr>
      </p:pic>
      <p:sp>
        <p:nvSpPr>
          <p:cNvPr id="9" name="Title 20">
            <a:extLst>
              <a:ext uri="{FF2B5EF4-FFF2-40B4-BE49-F238E27FC236}">
                <a16:creationId xmlns:a16="http://schemas.microsoft.com/office/drawing/2014/main" id="{B166F4FB-96EB-58B5-3D15-A066DF052EAA}"/>
              </a:ext>
            </a:extLst>
          </p:cNvPr>
          <p:cNvSpPr txBox="1">
            <a:spLocks/>
          </p:cNvSpPr>
          <p:nvPr/>
        </p:nvSpPr>
        <p:spPr>
          <a:xfrm>
            <a:off x="1722622" y="186460"/>
            <a:ext cx="742137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3200" b="1" dirty="0">
                <a:solidFill>
                  <a:schemeClr val="bg1"/>
                </a:solidFill>
                <a:latin typeface="Arial" panose="020B0604020202020204" pitchFamily="34" charset="0"/>
                <a:ea typeface="+mn-ea"/>
                <a:cs typeface="Arial" panose="020B0604020202020204" pitchFamily="34" charset="0"/>
              </a:rPr>
              <a:t>My retirement estimate</a:t>
            </a:r>
            <a:endParaRPr lang="en-US" sz="3200" dirty="0">
              <a:solidFill>
                <a:schemeClr val="bg1"/>
              </a:solidFill>
              <a:latin typeface="Arial" panose="020B0604020202020204" pitchFamily="34" charset="0"/>
              <a:ea typeface="+mn-ea"/>
              <a:cs typeface="Arial" panose="020B0604020202020204" pitchFamily="34" charset="0"/>
            </a:endParaRPr>
          </a:p>
        </p:txBody>
      </p:sp>
      <p:sp>
        <p:nvSpPr>
          <p:cNvPr id="33" name="TextBox 32">
            <a:extLst>
              <a:ext uri="{FF2B5EF4-FFF2-40B4-BE49-F238E27FC236}">
                <a16:creationId xmlns:a16="http://schemas.microsoft.com/office/drawing/2014/main" id="{56A5B390-F997-E315-C4F5-1724793D8146}"/>
              </a:ext>
            </a:extLst>
          </p:cNvPr>
          <p:cNvSpPr txBox="1"/>
          <p:nvPr/>
        </p:nvSpPr>
        <p:spPr>
          <a:xfrm>
            <a:off x="4572000" y="3517821"/>
            <a:ext cx="4144506" cy="954107"/>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Credited service</a:t>
            </a:r>
          </a:p>
          <a:p>
            <a:pPr marL="285750" indent="-285750">
              <a:buBlip>
                <a:blip r:embed="rId6"/>
              </a:buBlip>
            </a:pPr>
            <a:r>
              <a:rPr lang="en-US" dirty="0">
                <a:latin typeface="Arial" panose="020B0604020202020204" pitchFamily="34" charset="0"/>
                <a:cs typeface="Arial" panose="020B0604020202020204" pitchFamily="34" charset="0"/>
              </a:rPr>
              <a:t>One-year final compensation</a:t>
            </a:r>
          </a:p>
          <a:p>
            <a:pPr marL="285750" indent="-285750">
              <a:buBlip>
                <a:blip r:embed="rId6"/>
              </a:buBlip>
            </a:pPr>
            <a:r>
              <a:rPr lang="en-US" dirty="0">
                <a:latin typeface="Arial" panose="020B0604020202020204" pitchFamily="34" charset="0"/>
                <a:cs typeface="Arial" panose="020B0604020202020204" pitchFamily="34" charset="0"/>
              </a:rPr>
              <a:t>Career factor</a:t>
            </a:r>
          </a:p>
        </p:txBody>
      </p:sp>
      <p:sp>
        <p:nvSpPr>
          <p:cNvPr id="34" name="TextBox 33">
            <a:extLst>
              <a:ext uri="{FF2B5EF4-FFF2-40B4-BE49-F238E27FC236}">
                <a16:creationId xmlns:a16="http://schemas.microsoft.com/office/drawing/2014/main" id="{F7F72107-10AB-B5FE-7266-1C2BE286B284}"/>
              </a:ext>
            </a:extLst>
          </p:cNvPr>
          <p:cNvSpPr txBox="1"/>
          <p:nvPr/>
        </p:nvSpPr>
        <p:spPr>
          <a:xfrm>
            <a:off x="4572000" y="4663608"/>
            <a:ext cx="4144506" cy="954107"/>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Final compensation</a:t>
            </a:r>
          </a:p>
          <a:p>
            <a:r>
              <a:rPr lang="en-US" dirty="0">
                <a:latin typeface="Arial" panose="020B0604020202020204" pitchFamily="34" charset="0"/>
                <a:cs typeface="Arial" panose="020B0604020202020204" pitchFamily="34" charset="0"/>
              </a:rPr>
              <a:t>Highest average annual compensation earnable during a specific period.</a:t>
            </a:r>
          </a:p>
        </p:txBody>
      </p:sp>
      <p:sp>
        <p:nvSpPr>
          <p:cNvPr id="2" name="TextBox 1">
            <a:extLst>
              <a:ext uri="{FF2B5EF4-FFF2-40B4-BE49-F238E27FC236}">
                <a16:creationId xmlns:a16="http://schemas.microsoft.com/office/drawing/2014/main" id="{2E1AA07F-399F-3BFE-3641-0DD9E619416C}"/>
              </a:ext>
            </a:extLst>
          </p:cNvPr>
          <p:cNvSpPr txBox="1"/>
          <p:nvPr/>
        </p:nvSpPr>
        <p:spPr>
          <a:xfrm>
            <a:off x="4572000" y="5911547"/>
            <a:ext cx="4144506"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CalSTRS 2% at 62 members do not qualify for benefit enhancements.</a:t>
            </a:r>
          </a:p>
        </p:txBody>
      </p:sp>
      <p:cxnSp>
        <p:nvCxnSpPr>
          <p:cNvPr id="12" name="Straight Connector 11">
            <a:extLst>
              <a:ext uri="{FF2B5EF4-FFF2-40B4-BE49-F238E27FC236}">
                <a16:creationId xmlns:a16="http://schemas.microsoft.com/office/drawing/2014/main" id="{95ADE404-4137-D45A-2503-1366D0288319}"/>
              </a:ext>
            </a:extLst>
          </p:cNvPr>
          <p:cNvCxnSpPr/>
          <p:nvPr/>
        </p:nvCxnSpPr>
        <p:spPr>
          <a:xfrm>
            <a:off x="4572000" y="5740400"/>
            <a:ext cx="3962400" cy="0"/>
          </a:xfrm>
          <a:prstGeom prst="line">
            <a:avLst/>
          </a:prstGeom>
          <a:ln w="28575">
            <a:solidFill>
              <a:srgbClr val="576ED6"/>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167FDED7-27E8-F6C3-250F-A7D63B90D2AA}"/>
              </a:ext>
              <a:ext uri="{C183D7F6-B498-43B3-948B-1728B52AA6E4}">
                <adec:decorative xmlns:adec="http://schemas.microsoft.com/office/drawing/2017/decorative" val="1"/>
              </a:ext>
            </a:extLst>
          </p:cNvPr>
          <p:cNvSpPr/>
          <p:nvPr/>
        </p:nvSpPr>
        <p:spPr>
          <a:xfrm>
            <a:off x="448298" y="1218568"/>
            <a:ext cx="3918962" cy="5070345"/>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C70EEA7-D74E-5CDC-F0A5-80F39B2A8FAC}"/>
              </a:ext>
            </a:extLst>
          </p:cNvPr>
          <p:cNvPicPr>
            <a:picLocks noChangeAspect="1"/>
          </p:cNvPicPr>
          <p:nvPr/>
        </p:nvPicPr>
        <p:blipFill rotWithShape="1">
          <a:blip r:embed="rId7"/>
          <a:srcRect t="3504" b="71"/>
          <a:stretch/>
        </p:blipFill>
        <p:spPr>
          <a:xfrm>
            <a:off x="2684714" y="1611629"/>
            <a:ext cx="5752306" cy="1612360"/>
          </a:xfrm>
          <a:prstGeom prst="rect">
            <a:avLst/>
          </a:prstGeom>
          <a:ln w="3175">
            <a:solidFill>
              <a:srgbClr val="03045E"/>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70584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30C2EC-8887-7712-7694-564697927AC1}"/>
              </a:ext>
              <a:ext uri="{C183D7F6-B498-43B3-948B-1728B52AA6E4}">
                <adec:decorative xmlns:adec="http://schemas.microsoft.com/office/drawing/2017/decorative" val="1"/>
              </a:ext>
            </a:extLst>
          </p:cNvPr>
          <p:cNvSpPr/>
          <p:nvPr/>
        </p:nvSpPr>
        <p:spPr>
          <a:xfrm>
            <a:off x="-4521" y="0"/>
            <a:ext cx="9148521"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16" name="Title 15">
            <a:extLst>
              <a:ext uri="{FF2B5EF4-FFF2-40B4-BE49-F238E27FC236}">
                <a16:creationId xmlns:a16="http://schemas.microsoft.com/office/drawing/2014/main" id="{6897A207-B2FF-14B6-8F57-CBC179341E81}"/>
              </a:ext>
            </a:extLst>
          </p:cNvPr>
          <p:cNvSpPr txBox="1">
            <a:spLocks noGrp="1"/>
          </p:cNvSpPr>
          <p:nvPr>
            <p:ph type="title"/>
          </p:nvPr>
        </p:nvSpPr>
        <p:spPr>
          <a:xfrm>
            <a:off x="1722622" y="186460"/>
            <a:ext cx="742137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My retirement estimate</a:t>
            </a:r>
            <a:endParaRPr kumimoji="0" lang="en-US" sz="3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cxnSp>
        <p:nvCxnSpPr>
          <p:cNvPr id="14" name="Straight Connector 13">
            <a:extLst>
              <a:ext uri="{FF2B5EF4-FFF2-40B4-BE49-F238E27FC236}">
                <a16:creationId xmlns:a16="http://schemas.microsoft.com/office/drawing/2014/main" id="{A41F39E5-6393-775D-3140-B49B265677C2}"/>
              </a:ext>
              <a:ext uri="{C183D7F6-B498-43B3-948B-1728B52AA6E4}">
                <adec:decorative xmlns:adec="http://schemas.microsoft.com/office/drawing/2017/decorative" val="1"/>
              </a:ext>
            </a:extLst>
          </p:cNvPr>
          <p:cNvCxnSpPr>
            <a:cxnSpLocks/>
          </p:cNvCxnSpPr>
          <p:nvPr/>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BAFBD42-D7DC-34C0-4F5D-D408E5B83579}"/>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268659" y="205797"/>
            <a:ext cx="1181100" cy="546100"/>
          </a:xfrm>
          <a:prstGeom prst="rect">
            <a:avLst/>
          </a:prstGeom>
        </p:spPr>
      </p:pic>
      <p:pic>
        <p:nvPicPr>
          <p:cNvPr id="7" name="Picture 6">
            <a:extLst>
              <a:ext uri="{FF2B5EF4-FFF2-40B4-BE49-F238E27FC236}">
                <a16:creationId xmlns:a16="http://schemas.microsoft.com/office/drawing/2014/main" id="{F58738B7-E35C-BA4A-1446-BFEFC9CF0793}"/>
              </a:ext>
            </a:extLst>
          </p:cNvPr>
          <p:cNvPicPr>
            <a:picLocks noChangeAspect="1"/>
          </p:cNvPicPr>
          <p:nvPr/>
        </p:nvPicPr>
        <p:blipFill>
          <a:blip r:embed="rId4"/>
          <a:srcRect/>
          <a:stretch/>
        </p:blipFill>
        <p:spPr>
          <a:xfrm>
            <a:off x="5" y="6500810"/>
            <a:ext cx="9143987" cy="357186"/>
          </a:xfrm>
          <a:prstGeom prst="rect">
            <a:avLst/>
          </a:prstGeom>
        </p:spPr>
      </p:pic>
      <p:pic>
        <p:nvPicPr>
          <p:cNvPr id="17" name="Content Placeholder 4">
            <a:extLst>
              <a:ext uri="{FF2B5EF4-FFF2-40B4-BE49-F238E27FC236}">
                <a16:creationId xmlns:a16="http://schemas.microsoft.com/office/drawing/2014/main" id="{C6F09174-9D80-14A5-EA38-1A404758471B}"/>
              </a:ext>
            </a:extLst>
          </p:cNvPr>
          <p:cNvPicPr>
            <a:picLocks noChangeAspect="1" noChangeArrowheads="1"/>
          </p:cNvPicPr>
          <p:nvPr/>
        </p:nvPicPr>
        <p:blipFill>
          <a:blip r:embed="rId5"/>
          <a:srcRect/>
          <a:stretch/>
        </p:blipFill>
        <p:spPr bwMode="auto">
          <a:xfrm>
            <a:off x="462725" y="1225524"/>
            <a:ext cx="3905442" cy="5052924"/>
          </a:xfrm>
          <a:prstGeom prst="rect">
            <a:avLst/>
          </a:prstGeom>
          <a:noFill/>
          <a:ln w="3175">
            <a:solidFill>
              <a:srgbClr val="03045E"/>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866C929-8566-DDFC-DFDC-D0F712710293}"/>
              </a:ext>
              <a:ext uri="{C183D7F6-B498-43B3-948B-1728B52AA6E4}">
                <adec:decorative xmlns:adec="http://schemas.microsoft.com/office/drawing/2017/decorative" val="1"/>
              </a:ext>
            </a:extLst>
          </p:cNvPr>
          <p:cNvSpPr/>
          <p:nvPr/>
        </p:nvSpPr>
        <p:spPr>
          <a:xfrm>
            <a:off x="451229" y="1213037"/>
            <a:ext cx="3916938" cy="5077897"/>
          </a:xfrm>
          <a:prstGeom prst="rect">
            <a:avLst/>
          </a:prstGeom>
          <a:solidFill>
            <a:schemeClr val="bg1">
              <a:alpha val="55000"/>
            </a:schemeClr>
          </a:solidFill>
          <a:ln w="3175">
            <a:solidFill>
              <a:srgbClr val="0304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E8A0C52-9453-2A3F-07F6-33DEF4B7A98F}"/>
              </a:ext>
            </a:extLst>
          </p:cNvPr>
          <p:cNvPicPr>
            <a:picLocks noChangeAspect="1"/>
          </p:cNvPicPr>
          <p:nvPr/>
        </p:nvPicPr>
        <p:blipFill>
          <a:blip r:embed="rId6"/>
          <a:stretch>
            <a:fillRect/>
          </a:stretch>
        </p:blipFill>
        <p:spPr>
          <a:xfrm>
            <a:off x="4855244" y="1465596"/>
            <a:ext cx="3821702" cy="4637069"/>
          </a:xfrm>
          <a:prstGeom prst="rect">
            <a:avLst/>
          </a:prstGeom>
        </p:spPr>
      </p:pic>
      <p:sp>
        <p:nvSpPr>
          <p:cNvPr id="21" name="Rectangle 20">
            <a:extLst>
              <a:ext uri="{FF2B5EF4-FFF2-40B4-BE49-F238E27FC236}">
                <a16:creationId xmlns:a16="http://schemas.microsoft.com/office/drawing/2014/main" id="{D73CAD2B-8220-17EC-2711-EA8B772B4E3B}"/>
              </a:ext>
            </a:extLst>
          </p:cNvPr>
          <p:cNvSpPr/>
          <p:nvPr/>
        </p:nvSpPr>
        <p:spPr>
          <a:xfrm>
            <a:off x="6236354" y="1487896"/>
            <a:ext cx="1206335" cy="61499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4AC2615F-3C6C-236A-4898-942098B37173}"/>
              </a:ext>
            </a:extLst>
          </p:cNvPr>
          <p:cNvSpPr/>
          <p:nvPr/>
        </p:nvSpPr>
        <p:spPr>
          <a:xfrm>
            <a:off x="4882904" y="3875496"/>
            <a:ext cx="2559785" cy="35464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BB0A6EF-2405-E7DE-27DF-4A5411575F61}"/>
              </a:ext>
            </a:extLst>
          </p:cNvPr>
          <p:cNvSpPr/>
          <p:nvPr/>
        </p:nvSpPr>
        <p:spPr>
          <a:xfrm>
            <a:off x="4882904" y="4580346"/>
            <a:ext cx="3737397" cy="35464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E594CF8-2018-2CF8-EBB0-18AF4A5A6DC4}"/>
              </a:ext>
            </a:extLst>
          </p:cNvPr>
          <p:cNvSpPr/>
          <p:nvPr/>
        </p:nvSpPr>
        <p:spPr>
          <a:xfrm>
            <a:off x="4882904" y="4935946"/>
            <a:ext cx="2559785" cy="35464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0501857-B785-F025-99B9-D162FA2B5406}"/>
              </a:ext>
            </a:extLst>
          </p:cNvPr>
          <p:cNvSpPr/>
          <p:nvPr/>
        </p:nvSpPr>
        <p:spPr>
          <a:xfrm>
            <a:off x="4882904" y="5647146"/>
            <a:ext cx="3737397" cy="35464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8C4A200D-8A6B-24A7-6343-4EB223F01C7D}"/>
              </a:ext>
            </a:extLst>
          </p:cNvPr>
          <p:cNvPicPr>
            <a:picLocks noChangeAspect="1"/>
          </p:cNvPicPr>
          <p:nvPr/>
        </p:nvPicPr>
        <p:blipFill>
          <a:blip r:embed="rId7"/>
          <a:srcRect/>
          <a:stretch/>
        </p:blipFill>
        <p:spPr>
          <a:xfrm>
            <a:off x="1788140" y="2152982"/>
            <a:ext cx="2105660" cy="1110337"/>
          </a:xfrm>
          <a:prstGeom prst="rect">
            <a:avLst/>
          </a:prstGeom>
          <a:ln w="28575" cap="sq">
            <a:solidFill>
              <a:srgbClr val="FF0000"/>
            </a:solidFill>
            <a:miter lim="800000"/>
          </a:ln>
        </p:spPr>
      </p:pic>
      <p:sp>
        <p:nvSpPr>
          <p:cNvPr id="28" name="Rectangle 27">
            <a:extLst>
              <a:ext uri="{FF2B5EF4-FFF2-40B4-BE49-F238E27FC236}">
                <a16:creationId xmlns:a16="http://schemas.microsoft.com/office/drawing/2014/main" id="{1E19C4E3-860F-3133-96E6-6406C72FA454}"/>
              </a:ext>
            </a:extLst>
          </p:cNvPr>
          <p:cNvSpPr/>
          <p:nvPr/>
        </p:nvSpPr>
        <p:spPr>
          <a:xfrm>
            <a:off x="1307328" y="3302540"/>
            <a:ext cx="464307" cy="23070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6A94F94-F431-F90C-5B56-152A0A5EEFF9}"/>
              </a:ext>
              <a:ext uri="{C183D7F6-B498-43B3-948B-1728B52AA6E4}">
                <adec:decorative xmlns:adec="http://schemas.microsoft.com/office/drawing/2017/decorative" val="1"/>
              </a:ext>
            </a:extLst>
          </p:cNvPr>
          <p:cNvSpPr/>
          <p:nvPr/>
        </p:nvSpPr>
        <p:spPr>
          <a:xfrm>
            <a:off x="6250486" y="4596210"/>
            <a:ext cx="1194779" cy="329184"/>
          </a:xfrm>
          <a:prstGeom prst="rect">
            <a:avLst/>
          </a:prstGeom>
          <a:solidFill>
            <a:srgbClr val="000000">
              <a:alpha val="74902"/>
            </a:srgb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DDC8ED9-23C2-5C41-9291-41FF6CDA1F92}"/>
              </a:ext>
              <a:ext uri="{C183D7F6-B498-43B3-948B-1728B52AA6E4}">
                <adec:decorative xmlns:adec="http://schemas.microsoft.com/office/drawing/2017/decorative" val="1"/>
              </a:ext>
            </a:extLst>
          </p:cNvPr>
          <p:cNvSpPr/>
          <p:nvPr/>
        </p:nvSpPr>
        <p:spPr>
          <a:xfrm>
            <a:off x="6250486" y="5662450"/>
            <a:ext cx="1194779" cy="329184"/>
          </a:xfrm>
          <a:prstGeom prst="rect">
            <a:avLst/>
          </a:prstGeom>
          <a:solidFill>
            <a:srgbClr val="000000">
              <a:alpha val="74902"/>
            </a:srgb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994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50"/>
                                        <p:tgtEl>
                                          <p:spTgt spid="28"/>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250"/>
                                        <p:tgtEl>
                                          <p:spTgt spid="2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250"/>
                                        <p:tgtEl>
                                          <p:spTgt spid="2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25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1" nodeType="clickEffect">
                                  <p:stCondLst>
                                    <p:cond delay="0"/>
                                  </p:stCondLst>
                                  <p:childTnLst>
                                    <p:animMotion origin="layout" path="M 3.33333E-6 4.44444E-6 L 0.13194 0.00023 " pathEditMode="relative" rAng="0" ptsTypes="AA">
                                      <p:cBhvr>
                                        <p:cTn id="30" dur="750" fill="hold"/>
                                        <p:tgtEl>
                                          <p:spTgt spid="21"/>
                                        </p:tgtEl>
                                        <p:attrNameLst>
                                          <p:attrName>ppt_x</p:attrName>
                                          <p:attrName>ppt_y</p:attrName>
                                        </p:attrNameLst>
                                      </p:cBhvr>
                                      <p:rCtr x="6597" y="0"/>
                                    </p:animMotion>
                                  </p:childTnLst>
                                </p:cTn>
                              </p:par>
                              <p:par>
                                <p:cTn id="31" presetID="10" presetClass="exit" presetSubtype="0" fill="hold" grpId="1" nodeType="withEffect">
                                  <p:stCondLst>
                                    <p:cond delay="0"/>
                                  </p:stCondLst>
                                  <p:childTnLst>
                                    <p:animEffect transition="out" filter="fade">
                                      <p:cBhvr>
                                        <p:cTn id="32" dur="250"/>
                                        <p:tgtEl>
                                          <p:spTgt spid="22"/>
                                        </p:tgtEl>
                                      </p:cBhvr>
                                    </p:animEffect>
                                    <p:set>
                                      <p:cBhvr>
                                        <p:cTn id="33" dur="1" fill="hold">
                                          <p:stCondLst>
                                            <p:cond delay="249"/>
                                          </p:stCondLst>
                                        </p:cTn>
                                        <p:tgtEl>
                                          <p:spTgt spid="22"/>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250"/>
                                        <p:tgtEl>
                                          <p:spTgt spid="24"/>
                                        </p:tgtEl>
                                      </p:cBhvr>
                                    </p:animEffect>
                                    <p:set>
                                      <p:cBhvr>
                                        <p:cTn id="36" dur="1" fill="hold">
                                          <p:stCondLst>
                                            <p:cond delay="249"/>
                                          </p:stCondLst>
                                        </p:cTn>
                                        <p:tgtEl>
                                          <p:spTgt spid="24"/>
                                        </p:tgtEl>
                                        <p:attrNameLst>
                                          <p:attrName>style.visibility</p:attrName>
                                        </p:attrNameLst>
                                      </p:cBhvr>
                                      <p:to>
                                        <p:strVal val="hidden"/>
                                      </p:to>
                                    </p:set>
                                  </p:childTnLst>
                                </p:cTn>
                              </p:par>
                            </p:childTnLst>
                          </p:cTn>
                        </p:par>
                        <p:par>
                          <p:cTn id="37" fill="hold">
                            <p:stCondLst>
                              <p:cond delay="750"/>
                            </p:stCondLst>
                            <p:childTnLst>
                              <p:par>
                                <p:cTn id="38" presetID="10" presetClass="entr" presetSubtype="0"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250"/>
                                        <p:tgtEl>
                                          <p:spTgt spid="2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250"/>
                                        <p:tgtEl>
                                          <p:spTgt spid="2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250"/>
                                        <p:tgtEl>
                                          <p:spTgt spid="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P spid="21" grpId="1" animBg="1"/>
      <p:bldP spid="22" grpId="0" animBg="1"/>
      <p:bldP spid="22" grpId="1" animBg="1"/>
      <p:bldP spid="23" grpId="0" animBg="1"/>
      <p:bldP spid="24" grpId="0" animBg="1"/>
      <p:bldP spid="24" grpId="1" animBg="1"/>
      <p:bldP spid="25" grpId="0" animBg="1"/>
      <p:bldP spid="28" grpId="0" animBg="1"/>
      <p:bldP spid="2"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CC604A-E182-18D3-143F-01E332676FC2}"/>
              </a:ext>
              <a:ext uri="{C183D7F6-B498-43B3-948B-1728B52AA6E4}">
                <adec:decorative xmlns:adec="http://schemas.microsoft.com/office/drawing/2017/decorative" val="1"/>
              </a:ext>
            </a:extLst>
          </p:cNvPr>
          <p:cNvSpPr/>
          <p:nvPr/>
        </p:nvSpPr>
        <p:spPr>
          <a:xfrm>
            <a:off x="-4521" y="0"/>
            <a:ext cx="9148521"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7C3DD3B5-C77B-E8D4-49B6-D4C9939B94AA}"/>
              </a:ext>
              <a:ext uri="{C183D7F6-B498-43B3-948B-1728B52AA6E4}">
                <adec:decorative xmlns:adec="http://schemas.microsoft.com/office/drawing/2017/decorative" val="1"/>
              </a:ext>
            </a:extLst>
          </p:cNvPr>
          <p:cNvCxnSpPr>
            <a:cxnSpLocks/>
          </p:cNvCxnSpPr>
          <p:nvPr/>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B7B7A11-7C1D-F8CB-992E-98A5F8ADABC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268659" y="205797"/>
            <a:ext cx="1181100" cy="546100"/>
          </a:xfrm>
          <a:prstGeom prst="rect">
            <a:avLst/>
          </a:prstGeom>
        </p:spPr>
      </p:pic>
      <p:pic>
        <p:nvPicPr>
          <p:cNvPr id="3" name="Picture 2">
            <a:extLst>
              <a:ext uri="{FF2B5EF4-FFF2-40B4-BE49-F238E27FC236}">
                <a16:creationId xmlns:a16="http://schemas.microsoft.com/office/drawing/2014/main" id="{26CA3A77-CF49-1A55-FB05-B39FE3607CD6}"/>
              </a:ext>
            </a:extLst>
          </p:cNvPr>
          <p:cNvPicPr>
            <a:picLocks noChangeAspect="1"/>
          </p:cNvPicPr>
          <p:nvPr/>
        </p:nvPicPr>
        <p:blipFill>
          <a:blip r:embed="rId4"/>
          <a:srcRect/>
          <a:stretch/>
        </p:blipFill>
        <p:spPr>
          <a:xfrm>
            <a:off x="5" y="6500810"/>
            <a:ext cx="9143987" cy="357186"/>
          </a:xfrm>
          <a:prstGeom prst="rect">
            <a:avLst/>
          </a:prstGeom>
        </p:spPr>
      </p:pic>
      <p:sp>
        <p:nvSpPr>
          <p:cNvPr id="9" name="Title 20">
            <a:extLst>
              <a:ext uri="{FF2B5EF4-FFF2-40B4-BE49-F238E27FC236}">
                <a16:creationId xmlns:a16="http://schemas.microsoft.com/office/drawing/2014/main" id="{B166F4FB-96EB-58B5-3D15-A066DF052EAA}"/>
              </a:ext>
            </a:extLst>
          </p:cNvPr>
          <p:cNvSpPr txBox="1">
            <a:spLocks/>
          </p:cNvSpPr>
          <p:nvPr/>
        </p:nvSpPr>
        <p:spPr>
          <a:xfrm>
            <a:off x="1722622" y="186460"/>
            <a:ext cx="742137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3200" b="1" dirty="0">
                <a:solidFill>
                  <a:schemeClr val="bg1"/>
                </a:solidFill>
                <a:latin typeface="Arial" panose="020B0604020202020204" pitchFamily="34" charset="0"/>
                <a:ea typeface="+mn-ea"/>
                <a:cs typeface="Arial" panose="020B0604020202020204" pitchFamily="34" charset="0"/>
              </a:rPr>
              <a:t>My retirement estimate</a:t>
            </a:r>
            <a:endParaRPr lang="en-US" sz="3200" dirty="0">
              <a:solidFill>
                <a:schemeClr val="bg1"/>
              </a:solidFill>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9FC4C042-60CB-8B4C-51E8-A0B700978F7B}"/>
              </a:ext>
            </a:extLst>
          </p:cNvPr>
          <p:cNvSpPr txBox="1"/>
          <p:nvPr/>
        </p:nvSpPr>
        <p:spPr>
          <a:xfrm>
            <a:off x="3438710" y="2092176"/>
            <a:ext cx="2276290"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Age Factor</a:t>
            </a:r>
          </a:p>
        </p:txBody>
      </p:sp>
      <p:sp>
        <p:nvSpPr>
          <p:cNvPr id="34" name="TextBox 33">
            <a:extLst>
              <a:ext uri="{FF2B5EF4-FFF2-40B4-BE49-F238E27FC236}">
                <a16:creationId xmlns:a16="http://schemas.microsoft.com/office/drawing/2014/main" id="{F7F72107-10AB-B5FE-7266-1C2BE286B284}"/>
              </a:ext>
            </a:extLst>
          </p:cNvPr>
          <p:cNvSpPr txBox="1"/>
          <p:nvPr/>
        </p:nvSpPr>
        <p:spPr>
          <a:xfrm>
            <a:off x="4576855" y="4173161"/>
            <a:ext cx="4144506"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Percentage of final compensation compares gross incomes.</a:t>
            </a:r>
          </a:p>
        </p:txBody>
      </p:sp>
      <p:pic>
        <p:nvPicPr>
          <p:cNvPr id="10" name="Content Placeholder 4">
            <a:extLst>
              <a:ext uri="{FF2B5EF4-FFF2-40B4-BE49-F238E27FC236}">
                <a16:creationId xmlns:a16="http://schemas.microsoft.com/office/drawing/2014/main" id="{D47C3717-B455-7417-4DEF-F608A2BA7A3E}"/>
              </a:ext>
            </a:extLst>
          </p:cNvPr>
          <p:cNvPicPr>
            <a:picLocks noChangeAspect="1" noChangeArrowheads="1"/>
          </p:cNvPicPr>
          <p:nvPr/>
        </p:nvPicPr>
        <p:blipFill>
          <a:blip r:embed="rId5"/>
          <a:srcRect/>
          <a:stretch/>
        </p:blipFill>
        <p:spPr bwMode="auto">
          <a:xfrm>
            <a:off x="457629" y="1227905"/>
            <a:ext cx="3904474" cy="5051672"/>
          </a:xfrm>
          <a:prstGeom prst="rect">
            <a:avLst/>
          </a:prstGeom>
          <a:noFill/>
          <a:ln w="3175">
            <a:solidFill>
              <a:srgbClr val="03045E"/>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9029322-70A3-16EC-0B68-1B5A373C0E0E}"/>
              </a:ext>
              <a:ext uri="{C183D7F6-B498-43B3-948B-1728B52AA6E4}">
                <adec:decorative xmlns:adec="http://schemas.microsoft.com/office/drawing/2017/decorative" val="1"/>
              </a:ext>
            </a:extLst>
          </p:cNvPr>
          <p:cNvSpPr/>
          <p:nvPr/>
        </p:nvSpPr>
        <p:spPr>
          <a:xfrm>
            <a:off x="422639" y="1209232"/>
            <a:ext cx="3918962" cy="5070345"/>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8932042-D432-B3F8-DD96-8467114829B3}"/>
              </a:ext>
            </a:extLst>
          </p:cNvPr>
          <p:cNvPicPr>
            <a:picLocks noChangeAspect="1"/>
          </p:cNvPicPr>
          <p:nvPr/>
        </p:nvPicPr>
        <p:blipFill>
          <a:blip r:embed="rId6"/>
          <a:srcRect l="841" r="841"/>
          <a:stretch/>
        </p:blipFill>
        <p:spPr>
          <a:xfrm>
            <a:off x="2408840" y="2993078"/>
            <a:ext cx="5752306" cy="997478"/>
          </a:xfrm>
          <a:prstGeom prst="rect">
            <a:avLst/>
          </a:prstGeom>
          <a:ln w="3175">
            <a:solidFill>
              <a:srgbClr val="03045E"/>
            </a:solidFill>
          </a:ln>
        </p:spPr>
      </p:pic>
      <p:sp>
        <p:nvSpPr>
          <p:cNvPr id="7" name="Oval 6">
            <a:extLst>
              <a:ext uri="{FF2B5EF4-FFF2-40B4-BE49-F238E27FC236}">
                <a16:creationId xmlns:a16="http://schemas.microsoft.com/office/drawing/2014/main" id="{D6BCE78F-96FB-F8D9-2C21-3D946634232F}"/>
              </a:ext>
            </a:extLst>
          </p:cNvPr>
          <p:cNvSpPr/>
          <p:nvPr/>
        </p:nvSpPr>
        <p:spPr>
          <a:xfrm>
            <a:off x="3618750" y="3644164"/>
            <a:ext cx="408719" cy="315569"/>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647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750"/>
                            </p:stCondLst>
                            <p:childTnLst>
                              <p:par>
                                <p:cTn id="9" presetID="21" presetClass="entr" presetSubtype="1" fill="hold" grpId="0" nodeType="afterEffect">
                                  <p:stCondLst>
                                    <p:cond delay="25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2AAEA9-E6D2-9132-EC79-78BF8C274917}"/>
              </a:ext>
              <a:ext uri="{C183D7F6-B498-43B3-948B-1728B52AA6E4}">
                <adec:decorative xmlns:adec="http://schemas.microsoft.com/office/drawing/2017/decorative" val="1"/>
              </a:ext>
            </a:extLst>
          </p:cNvPr>
          <p:cNvSpPr/>
          <p:nvPr/>
        </p:nvSpPr>
        <p:spPr>
          <a:xfrm>
            <a:off x="-4521" y="0"/>
            <a:ext cx="9148521"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2551F30A-BEB8-AB15-1448-AE185F90E99F}"/>
              </a:ext>
            </a:extLst>
          </p:cNvPr>
          <p:cNvSpPr txBox="1">
            <a:spLocks noGrp="1"/>
          </p:cNvSpPr>
          <p:nvPr>
            <p:ph type="title"/>
          </p:nvPr>
        </p:nvSpPr>
        <p:spPr>
          <a:xfrm>
            <a:off x="1722622" y="186460"/>
            <a:ext cx="742137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Today’s tools</a:t>
            </a:r>
            <a:endParaRPr kumimoji="0" lang="en-US" sz="3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cxnSp>
        <p:nvCxnSpPr>
          <p:cNvPr id="8" name="Straight Connector 7">
            <a:extLst>
              <a:ext uri="{FF2B5EF4-FFF2-40B4-BE49-F238E27FC236}">
                <a16:creationId xmlns:a16="http://schemas.microsoft.com/office/drawing/2014/main" id="{52301813-5254-F81C-4170-34AF7DB24BDD}"/>
              </a:ext>
              <a:ext uri="{C183D7F6-B498-43B3-948B-1728B52AA6E4}">
                <adec:decorative xmlns:adec="http://schemas.microsoft.com/office/drawing/2017/decorative" val="1"/>
              </a:ext>
            </a:extLst>
          </p:cNvPr>
          <p:cNvCxnSpPr>
            <a:cxnSpLocks/>
          </p:cNvCxnSpPr>
          <p:nvPr/>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703150ED-806B-FDD4-081B-5DC0555008D9}"/>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268659" y="205797"/>
            <a:ext cx="1181100" cy="546100"/>
          </a:xfrm>
          <a:prstGeom prst="rect">
            <a:avLst/>
          </a:prstGeom>
        </p:spPr>
      </p:pic>
      <p:pic>
        <p:nvPicPr>
          <p:cNvPr id="7" name="Picture 6">
            <a:extLst>
              <a:ext uri="{FF2B5EF4-FFF2-40B4-BE49-F238E27FC236}">
                <a16:creationId xmlns:a16="http://schemas.microsoft.com/office/drawing/2014/main" id="{CBBDC70E-FD09-5659-66F4-065D4D2BACB4}"/>
              </a:ext>
            </a:extLst>
          </p:cNvPr>
          <p:cNvPicPr>
            <a:picLocks noChangeAspect="1"/>
          </p:cNvPicPr>
          <p:nvPr/>
        </p:nvPicPr>
        <p:blipFill>
          <a:blip r:embed="rId4"/>
          <a:srcRect/>
          <a:stretch/>
        </p:blipFill>
        <p:spPr>
          <a:xfrm>
            <a:off x="454452" y="1211705"/>
            <a:ext cx="3921528" cy="5074918"/>
          </a:xfrm>
          <a:prstGeom prst="rect">
            <a:avLst/>
          </a:prstGeom>
          <a:ln w="3175">
            <a:solidFill>
              <a:srgbClr val="03045E"/>
            </a:solidFill>
          </a:ln>
          <a:effectLst>
            <a:outerShdw blurRad="50800" dist="38100" dir="8100000" algn="tr" rotWithShape="0">
              <a:prstClr val="black">
                <a:alpha val="40000"/>
              </a:prstClr>
            </a:outerShdw>
          </a:effectLst>
        </p:spPr>
      </p:pic>
      <p:sp>
        <p:nvSpPr>
          <p:cNvPr id="3" name="TextBox 2">
            <a:extLst>
              <a:ext uri="{FF2B5EF4-FFF2-40B4-BE49-F238E27FC236}">
                <a16:creationId xmlns:a16="http://schemas.microsoft.com/office/drawing/2014/main" id="{30DB20CC-35F3-39DA-5D37-DEE84B51E699}"/>
              </a:ext>
            </a:extLst>
          </p:cNvPr>
          <p:cNvSpPr txBox="1"/>
          <p:nvPr/>
        </p:nvSpPr>
        <p:spPr>
          <a:xfrm>
            <a:off x="4768022" y="2518057"/>
            <a:ext cx="3921526" cy="2462213"/>
          </a:xfrm>
          <a:prstGeom prst="rect">
            <a:avLst/>
          </a:prstGeom>
          <a:noFill/>
        </p:spPr>
        <p:txBody>
          <a:bodyPr wrap="square">
            <a:spAutoFit/>
          </a:bodyPr>
          <a:lstStyle/>
          <a:p>
            <a:pPr>
              <a:spcAft>
                <a:spcPts val="1200"/>
              </a:spcAft>
            </a:pPr>
            <a:r>
              <a:rPr lang="en-US" sz="2800" b="1" dirty="0">
                <a:latin typeface="Arial" panose="020B0604020202020204" pitchFamily="34" charset="0"/>
                <a:cs typeface="Arial" panose="020B0604020202020204" pitchFamily="34" charset="0"/>
              </a:rPr>
              <a:t>My Next Steps</a:t>
            </a:r>
          </a:p>
          <a:p>
            <a:pPr marL="457200" indent="-457200">
              <a:spcAft>
                <a:spcPts val="1200"/>
              </a:spcAft>
              <a:buBlip>
                <a:blip r:embed="rId5"/>
              </a:buBlip>
            </a:pPr>
            <a:r>
              <a:rPr lang="en-US" sz="2400" dirty="0">
                <a:latin typeface="Arial" panose="020B0604020202020204" pitchFamily="34" charset="0"/>
                <a:cs typeface="Arial" panose="020B0604020202020204" pitchFamily="34" charset="0"/>
              </a:rPr>
              <a:t>Interactive workbook</a:t>
            </a:r>
          </a:p>
          <a:p>
            <a:pPr marL="457200" indent="-457200">
              <a:spcAft>
                <a:spcPts val="1200"/>
              </a:spcAft>
              <a:buBlip>
                <a:blip r:embed="rId5"/>
              </a:buBlip>
            </a:pPr>
            <a:r>
              <a:rPr lang="en-US" sz="2400" dirty="0">
                <a:latin typeface="Arial" panose="020B0604020202020204" pitchFamily="34" charset="0"/>
                <a:cs typeface="Arial" panose="020B0604020202020204" pitchFamily="34" charset="0"/>
              </a:rPr>
              <a:t>Guide for today’s session</a:t>
            </a:r>
          </a:p>
          <a:p>
            <a:pPr marL="457200" indent="-457200">
              <a:buBlip>
                <a:blip r:embed="rId5"/>
              </a:buBlip>
            </a:pPr>
            <a:r>
              <a:rPr lang="en-US" sz="2400" dirty="0">
                <a:latin typeface="Arial" panose="020B0604020202020204" pitchFamily="34" charset="0"/>
                <a:cs typeface="Arial" panose="020B0604020202020204" pitchFamily="34" charset="0"/>
              </a:rPr>
              <a:t>Action items</a:t>
            </a:r>
          </a:p>
        </p:txBody>
      </p:sp>
    </p:spTree>
    <p:extLst>
      <p:ext uri="{BB962C8B-B14F-4D97-AF65-F5344CB8AC3E}">
        <p14:creationId xmlns:p14="http://schemas.microsoft.com/office/powerpoint/2010/main" val="164282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CC604A-E182-18D3-143F-01E332676FC2}"/>
              </a:ext>
              <a:ext uri="{C183D7F6-B498-43B3-948B-1728B52AA6E4}">
                <adec:decorative xmlns:adec="http://schemas.microsoft.com/office/drawing/2017/decorative" val="1"/>
              </a:ext>
            </a:extLst>
          </p:cNvPr>
          <p:cNvSpPr/>
          <p:nvPr/>
        </p:nvSpPr>
        <p:spPr>
          <a:xfrm>
            <a:off x="-4521" y="0"/>
            <a:ext cx="9148521"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7C3DD3B5-C77B-E8D4-49B6-D4C9939B94AA}"/>
              </a:ext>
              <a:ext uri="{C183D7F6-B498-43B3-948B-1728B52AA6E4}">
                <adec:decorative xmlns:adec="http://schemas.microsoft.com/office/drawing/2017/decorative" val="1"/>
              </a:ext>
            </a:extLst>
          </p:cNvPr>
          <p:cNvCxnSpPr>
            <a:cxnSpLocks/>
          </p:cNvCxnSpPr>
          <p:nvPr/>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B7B7A11-7C1D-F8CB-992E-98A5F8ADABC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268659" y="205797"/>
            <a:ext cx="1181100" cy="546100"/>
          </a:xfrm>
          <a:prstGeom prst="rect">
            <a:avLst/>
          </a:prstGeom>
        </p:spPr>
      </p:pic>
      <p:pic>
        <p:nvPicPr>
          <p:cNvPr id="3" name="Picture 2">
            <a:extLst>
              <a:ext uri="{FF2B5EF4-FFF2-40B4-BE49-F238E27FC236}">
                <a16:creationId xmlns:a16="http://schemas.microsoft.com/office/drawing/2014/main" id="{26CA3A77-CF49-1A55-FB05-B39FE3607CD6}"/>
              </a:ext>
            </a:extLst>
          </p:cNvPr>
          <p:cNvPicPr>
            <a:picLocks noChangeAspect="1"/>
          </p:cNvPicPr>
          <p:nvPr/>
        </p:nvPicPr>
        <p:blipFill>
          <a:blip r:embed="rId4"/>
          <a:srcRect/>
          <a:stretch/>
        </p:blipFill>
        <p:spPr>
          <a:xfrm>
            <a:off x="5" y="6500810"/>
            <a:ext cx="9143987" cy="357186"/>
          </a:xfrm>
          <a:prstGeom prst="rect">
            <a:avLst/>
          </a:prstGeom>
        </p:spPr>
      </p:pic>
      <p:sp>
        <p:nvSpPr>
          <p:cNvPr id="9" name="Title 20">
            <a:extLst>
              <a:ext uri="{FF2B5EF4-FFF2-40B4-BE49-F238E27FC236}">
                <a16:creationId xmlns:a16="http://schemas.microsoft.com/office/drawing/2014/main" id="{B166F4FB-96EB-58B5-3D15-A066DF052EAA}"/>
              </a:ext>
            </a:extLst>
          </p:cNvPr>
          <p:cNvSpPr txBox="1">
            <a:spLocks/>
          </p:cNvSpPr>
          <p:nvPr/>
        </p:nvSpPr>
        <p:spPr>
          <a:xfrm>
            <a:off x="1722622" y="186460"/>
            <a:ext cx="742137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3200" b="1" dirty="0">
                <a:solidFill>
                  <a:schemeClr val="bg1"/>
                </a:solidFill>
                <a:latin typeface="Arial" panose="020B0604020202020204" pitchFamily="34" charset="0"/>
                <a:ea typeface="+mn-ea"/>
                <a:cs typeface="Arial" panose="020B0604020202020204" pitchFamily="34" charset="0"/>
              </a:rPr>
              <a:t>My retirement estimate</a:t>
            </a:r>
            <a:endParaRPr lang="en-US" sz="3200" dirty="0">
              <a:solidFill>
                <a:schemeClr val="bg1"/>
              </a:solidFill>
              <a:latin typeface="Arial" panose="020B0604020202020204" pitchFamily="34" charset="0"/>
              <a:ea typeface="+mn-ea"/>
              <a:cs typeface="Arial" panose="020B0604020202020204" pitchFamily="34" charset="0"/>
            </a:endParaRPr>
          </a:p>
        </p:txBody>
      </p:sp>
      <p:pic>
        <p:nvPicPr>
          <p:cNvPr id="10" name="Content Placeholder 4">
            <a:extLst>
              <a:ext uri="{FF2B5EF4-FFF2-40B4-BE49-F238E27FC236}">
                <a16:creationId xmlns:a16="http://schemas.microsoft.com/office/drawing/2014/main" id="{D47C3717-B455-7417-4DEF-F608A2BA7A3E}"/>
              </a:ext>
            </a:extLst>
          </p:cNvPr>
          <p:cNvPicPr>
            <a:picLocks noChangeAspect="1" noChangeArrowheads="1"/>
          </p:cNvPicPr>
          <p:nvPr/>
        </p:nvPicPr>
        <p:blipFill>
          <a:blip r:embed="rId5"/>
          <a:srcRect/>
          <a:stretch/>
        </p:blipFill>
        <p:spPr bwMode="auto">
          <a:xfrm>
            <a:off x="457629" y="1227905"/>
            <a:ext cx="3904474" cy="5051672"/>
          </a:xfrm>
          <a:prstGeom prst="rect">
            <a:avLst/>
          </a:prstGeom>
          <a:noFill/>
          <a:ln w="3175">
            <a:solidFill>
              <a:srgbClr val="03045E"/>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9029322-70A3-16EC-0B68-1B5A373C0E0E}"/>
              </a:ext>
              <a:ext uri="{C183D7F6-B498-43B3-948B-1728B52AA6E4}">
                <adec:decorative xmlns:adec="http://schemas.microsoft.com/office/drawing/2017/decorative" val="1"/>
              </a:ext>
            </a:extLst>
          </p:cNvPr>
          <p:cNvSpPr/>
          <p:nvPr/>
        </p:nvSpPr>
        <p:spPr>
          <a:xfrm>
            <a:off x="443141" y="1209232"/>
            <a:ext cx="3918962" cy="5070345"/>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AED63EE-08EE-CD73-0F5D-8D1FFFC3D195}"/>
              </a:ext>
            </a:extLst>
          </p:cNvPr>
          <p:cNvPicPr>
            <a:picLocks noChangeAspect="1"/>
          </p:cNvPicPr>
          <p:nvPr/>
        </p:nvPicPr>
        <p:blipFill>
          <a:blip r:embed="rId6"/>
          <a:srcRect/>
          <a:stretch/>
        </p:blipFill>
        <p:spPr>
          <a:xfrm>
            <a:off x="1722622" y="2808826"/>
            <a:ext cx="7020598" cy="1541846"/>
          </a:xfrm>
          <a:prstGeom prst="rect">
            <a:avLst/>
          </a:prstGeom>
          <a:noFill/>
          <a:ln w="3175">
            <a:solidFill>
              <a:srgbClr val="03045E"/>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99468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76ED6"/>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94B3C84-95ED-B355-2397-870B7F335A18}"/>
              </a:ext>
            </a:extLst>
          </p:cNvPr>
          <p:cNvSpPr>
            <a:spLocks noGrp="1"/>
          </p:cNvSpPr>
          <p:nvPr>
            <p:ph type="title"/>
          </p:nvPr>
        </p:nvSpPr>
        <p:spPr>
          <a:xfrm>
            <a:off x="2685353" y="1550807"/>
            <a:ext cx="6049321" cy="3948891"/>
          </a:xfrm>
        </p:spPr>
        <p:txBody>
          <a:bodyPr>
            <a:noAutofit/>
          </a:bodyPr>
          <a:lstStyle/>
          <a:p>
            <a:r>
              <a:rPr lang="en-US" sz="5400" b="1" dirty="0">
                <a:solidFill>
                  <a:srgbClr val="03045E"/>
                </a:solidFill>
                <a:latin typeface="Arial" panose="020B0604020202020204" pitchFamily="34" charset="0"/>
                <a:cs typeface="Arial" panose="020B0604020202020204" pitchFamily="34" charset="0"/>
              </a:rPr>
              <a:t>I can provide a lifetime benefit to my loved ones after my death.</a:t>
            </a:r>
          </a:p>
        </p:txBody>
      </p:sp>
      <p:pic>
        <p:nvPicPr>
          <p:cNvPr id="3" name="Picture 2">
            <a:extLst>
              <a:ext uri="{FF2B5EF4-FFF2-40B4-BE49-F238E27FC236}">
                <a16:creationId xmlns:a16="http://schemas.microsoft.com/office/drawing/2014/main" id="{B79F7C94-29C0-7201-4DA5-C27FB0D1231B}"/>
              </a:ext>
            </a:extLst>
          </p:cNvPr>
          <p:cNvPicPr>
            <a:picLocks noChangeAspect="1"/>
          </p:cNvPicPr>
          <p:nvPr/>
        </p:nvPicPr>
        <p:blipFill>
          <a:blip r:embed="rId3"/>
          <a:srcRect/>
          <a:stretch/>
        </p:blipFill>
        <p:spPr>
          <a:xfrm>
            <a:off x="-8978" y="192505"/>
            <a:ext cx="2694331" cy="6665496"/>
          </a:xfrm>
          <a:prstGeom prst="rect">
            <a:avLst/>
          </a:prstGeom>
        </p:spPr>
      </p:pic>
    </p:spTree>
    <p:extLst>
      <p:ext uri="{BB962C8B-B14F-4D97-AF65-F5344CB8AC3E}">
        <p14:creationId xmlns:p14="http://schemas.microsoft.com/office/powerpoint/2010/main" val="12414383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CC604A-E182-18D3-143F-01E332676FC2}"/>
              </a:ext>
              <a:ext uri="{C183D7F6-B498-43B3-948B-1728B52AA6E4}">
                <adec:decorative xmlns:adec="http://schemas.microsoft.com/office/drawing/2017/decorative" val="1"/>
              </a:ext>
            </a:extLst>
          </p:cNvPr>
          <p:cNvSpPr/>
          <p:nvPr/>
        </p:nvSpPr>
        <p:spPr>
          <a:xfrm>
            <a:off x="-4521" y="0"/>
            <a:ext cx="9148521"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7C3DD3B5-C77B-E8D4-49B6-D4C9939B94AA}"/>
              </a:ext>
              <a:ext uri="{C183D7F6-B498-43B3-948B-1728B52AA6E4}">
                <adec:decorative xmlns:adec="http://schemas.microsoft.com/office/drawing/2017/decorative" val="1"/>
              </a:ext>
            </a:extLst>
          </p:cNvPr>
          <p:cNvCxnSpPr>
            <a:cxnSpLocks/>
          </p:cNvCxnSpPr>
          <p:nvPr/>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B7B7A11-7C1D-F8CB-992E-98A5F8ADABC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268659" y="205797"/>
            <a:ext cx="1181100" cy="546100"/>
          </a:xfrm>
          <a:prstGeom prst="rect">
            <a:avLst/>
          </a:prstGeom>
        </p:spPr>
      </p:pic>
      <p:pic>
        <p:nvPicPr>
          <p:cNvPr id="3" name="Picture 2">
            <a:extLst>
              <a:ext uri="{FF2B5EF4-FFF2-40B4-BE49-F238E27FC236}">
                <a16:creationId xmlns:a16="http://schemas.microsoft.com/office/drawing/2014/main" id="{26CA3A77-CF49-1A55-FB05-B39FE3607CD6}"/>
              </a:ext>
            </a:extLst>
          </p:cNvPr>
          <p:cNvPicPr>
            <a:picLocks noChangeAspect="1"/>
          </p:cNvPicPr>
          <p:nvPr/>
        </p:nvPicPr>
        <p:blipFill>
          <a:blip r:embed="rId4"/>
          <a:srcRect/>
          <a:stretch/>
        </p:blipFill>
        <p:spPr>
          <a:xfrm>
            <a:off x="5" y="6500810"/>
            <a:ext cx="9143987" cy="357186"/>
          </a:xfrm>
          <a:prstGeom prst="rect">
            <a:avLst/>
          </a:prstGeom>
        </p:spPr>
      </p:pic>
      <p:sp>
        <p:nvSpPr>
          <p:cNvPr id="9" name="Title 20">
            <a:extLst>
              <a:ext uri="{FF2B5EF4-FFF2-40B4-BE49-F238E27FC236}">
                <a16:creationId xmlns:a16="http://schemas.microsoft.com/office/drawing/2014/main" id="{B166F4FB-96EB-58B5-3D15-A066DF052EAA}"/>
              </a:ext>
            </a:extLst>
          </p:cNvPr>
          <p:cNvSpPr txBox="1">
            <a:spLocks/>
          </p:cNvSpPr>
          <p:nvPr/>
        </p:nvSpPr>
        <p:spPr>
          <a:xfrm>
            <a:off x="1722622" y="186460"/>
            <a:ext cx="742137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3200" b="1" dirty="0">
                <a:solidFill>
                  <a:schemeClr val="bg1"/>
                </a:solidFill>
                <a:latin typeface="Arial" panose="020B0604020202020204" pitchFamily="34" charset="0"/>
                <a:ea typeface="+mn-ea"/>
                <a:cs typeface="Arial" panose="020B0604020202020204" pitchFamily="34" charset="0"/>
              </a:rPr>
              <a:t>Providing for my loved ones</a:t>
            </a:r>
            <a:endParaRPr lang="en-US" sz="3200" dirty="0">
              <a:solidFill>
                <a:schemeClr val="bg1"/>
              </a:solidFill>
              <a:latin typeface="Arial" panose="020B0604020202020204" pitchFamily="34" charset="0"/>
              <a:ea typeface="+mn-ea"/>
              <a:cs typeface="Arial" panose="020B0604020202020204" pitchFamily="34" charset="0"/>
            </a:endParaRPr>
          </a:p>
        </p:txBody>
      </p:sp>
      <p:pic>
        <p:nvPicPr>
          <p:cNvPr id="10" name="Content Placeholder 4">
            <a:extLst>
              <a:ext uri="{FF2B5EF4-FFF2-40B4-BE49-F238E27FC236}">
                <a16:creationId xmlns:a16="http://schemas.microsoft.com/office/drawing/2014/main" id="{D47C3717-B455-7417-4DEF-F608A2BA7A3E}"/>
              </a:ext>
            </a:extLst>
          </p:cNvPr>
          <p:cNvPicPr>
            <a:picLocks noChangeAspect="1" noChangeArrowheads="1"/>
          </p:cNvPicPr>
          <p:nvPr/>
        </p:nvPicPr>
        <p:blipFill>
          <a:blip r:embed="rId5"/>
          <a:srcRect/>
          <a:stretch/>
        </p:blipFill>
        <p:spPr bwMode="auto">
          <a:xfrm>
            <a:off x="457629" y="1227905"/>
            <a:ext cx="3904474" cy="5051672"/>
          </a:xfrm>
          <a:prstGeom prst="rect">
            <a:avLst/>
          </a:prstGeom>
          <a:noFill/>
          <a:ln w="3175">
            <a:solidFill>
              <a:srgbClr val="03045E"/>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9029322-70A3-16EC-0B68-1B5A373C0E0E}"/>
              </a:ext>
              <a:ext uri="{C183D7F6-B498-43B3-948B-1728B52AA6E4}">
                <adec:decorative xmlns:adec="http://schemas.microsoft.com/office/drawing/2017/decorative" val="1"/>
              </a:ext>
            </a:extLst>
          </p:cNvPr>
          <p:cNvSpPr/>
          <p:nvPr/>
        </p:nvSpPr>
        <p:spPr>
          <a:xfrm>
            <a:off x="441011" y="1227678"/>
            <a:ext cx="3918962" cy="5070345"/>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8D4C382D-40E2-4CC3-38FF-6BADD8C54C1A}"/>
              </a:ext>
            </a:extLst>
          </p:cNvPr>
          <p:cNvPicPr>
            <a:picLocks noChangeAspect="1" noChangeArrowheads="1"/>
          </p:cNvPicPr>
          <p:nvPr/>
        </p:nvPicPr>
        <p:blipFill rotWithShape="1">
          <a:blip r:embed="rId6"/>
          <a:srcRect l="455" r="1533"/>
          <a:stretch/>
        </p:blipFill>
        <p:spPr bwMode="auto">
          <a:xfrm>
            <a:off x="182880" y="3333122"/>
            <a:ext cx="8839200" cy="1543072"/>
          </a:xfrm>
          <a:prstGeom prst="rect">
            <a:avLst/>
          </a:prstGeom>
          <a:solidFill>
            <a:schemeClr val="bg2">
              <a:lumMod val="10000"/>
            </a:schemeClr>
          </a:solidFill>
          <a:ln w="3175">
            <a:solidFill>
              <a:srgbClr val="03045E"/>
            </a:solidFill>
          </a:ln>
          <a:effectLst>
            <a:outerShdw blurRad="50800" dist="38100" dir="8100000" algn="tr" rotWithShape="0">
              <a:prstClr val="black">
                <a:alpha val="40000"/>
              </a:prstClr>
            </a:outerShdw>
          </a:effectLst>
        </p:spPr>
      </p:pic>
      <p:grpSp>
        <p:nvGrpSpPr>
          <p:cNvPr id="8" name="Group 7">
            <a:extLst>
              <a:ext uri="{FF2B5EF4-FFF2-40B4-BE49-F238E27FC236}">
                <a16:creationId xmlns:a16="http://schemas.microsoft.com/office/drawing/2014/main" id="{CC93C710-9747-7E6C-358E-5BBD82E1E083}"/>
              </a:ext>
            </a:extLst>
          </p:cNvPr>
          <p:cNvGrpSpPr/>
          <p:nvPr/>
        </p:nvGrpSpPr>
        <p:grpSpPr>
          <a:xfrm>
            <a:off x="2102517" y="3679633"/>
            <a:ext cx="1052049" cy="1145419"/>
            <a:chOff x="2122093" y="3631071"/>
            <a:chExt cx="1052049" cy="1145419"/>
          </a:xfrm>
        </p:grpSpPr>
        <p:sp>
          <p:nvSpPr>
            <p:cNvPr id="7" name="Rectangle 6">
              <a:extLst>
                <a:ext uri="{FF2B5EF4-FFF2-40B4-BE49-F238E27FC236}">
                  <a16:creationId xmlns:a16="http://schemas.microsoft.com/office/drawing/2014/main" id="{72F7DEDF-D264-1A7E-A827-94DEB4A37ACC}"/>
                </a:ext>
              </a:extLst>
            </p:cNvPr>
            <p:cNvSpPr/>
            <p:nvPr/>
          </p:nvSpPr>
          <p:spPr>
            <a:xfrm>
              <a:off x="2132062" y="3648730"/>
              <a:ext cx="1027646" cy="1127760"/>
            </a:xfrm>
            <a:prstGeom prst="rect">
              <a:avLst/>
            </a:prstGeom>
            <a:solidFill>
              <a:schemeClr val="bg2">
                <a:lumMod val="10000"/>
              </a:schemeClr>
            </a:solidFill>
            <a:ln w="28575" cap="sq" cmpd="sng">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697D176F-7819-F194-C979-40ACCE04B0C5}"/>
                </a:ext>
              </a:extLst>
            </p:cNvPr>
            <p:cNvSpPr/>
            <p:nvPr/>
          </p:nvSpPr>
          <p:spPr>
            <a:xfrm>
              <a:off x="2122093" y="3631071"/>
              <a:ext cx="1052049" cy="11385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A0D6A1D7-C3C7-5BDB-C89E-05E9082DE9DD}"/>
              </a:ext>
            </a:extLst>
          </p:cNvPr>
          <p:cNvGrpSpPr/>
          <p:nvPr/>
        </p:nvGrpSpPr>
        <p:grpSpPr>
          <a:xfrm>
            <a:off x="3170433" y="3679621"/>
            <a:ext cx="1091884" cy="1145430"/>
            <a:chOff x="3182389" y="3631059"/>
            <a:chExt cx="1091135" cy="1145430"/>
          </a:xfrm>
        </p:grpSpPr>
        <p:sp>
          <p:nvSpPr>
            <p:cNvPr id="12" name="Rectangle 11">
              <a:extLst>
                <a:ext uri="{FF2B5EF4-FFF2-40B4-BE49-F238E27FC236}">
                  <a16:creationId xmlns:a16="http://schemas.microsoft.com/office/drawing/2014/main" id="{F1BA3E85-EC03-7762-F54D-66892200C29D}"/>
                </a:ext>
              </a:extLst>
            </p:cNvPr>
            <p:cNvSpPr/>
            <p:nvPr/>
          </p:nvSpPr>
          <p:spPr>
            <a:xfrm>
              <a:off x="3182389" y="3641858"/>
              <a:ext cx="1091135" cy="1134631"/>
            </a:xfrm>
            <a:prstGeom prst="rect">
              <a:avLst/>
            </a:prstGeom>
            <a:solidFill>
              <a:schemeClr val="bg2">
                <a:lumMod val="10000"/>
              </a:schemeClr>
            </a:solidFill>
            <a:ln w="28575" cmpd="sng">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2F9BD6A-CEDE-D9A9-423B-63CB55D38B47}"/>
                </a:ext>
              </a:extLst>
            </p:cNvPr>
            <p:cNvSpPr/>
            <p:nvPr/>
          </p:nvSpPr>
          <p:spPr>
            <a:xfrm>
              <a:off x="3187895" y="3631059"/>
              <a:ext cx="1080538" cy="1143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23">
            <a:extLst>
              <a:ext uri="{FF2B5EF4-FFF2-40B4-BE49-F238E27FC236}">
                <a16:creationId xmlns:a16="http://schemas.microsoft.com/office/drawing/2014/main" id="{4CBDD3CE-BC4F-ED1C-E349-3A8E3D3523F7}"/>
              </a:ext>
            </a:extLst>
          </p:cNvPr>
          <p:cNvGrpSpPr/>
          <p:nvPr/>
        </p:nvGrpSpPr>
        <p:grpSpPr>
          <a:xfrm>
            <a:off x="4301223" y="3677044"/>
            <a:ext cx="695116" cy="1146529"/>
            <a:chOff x="4285096" y="3628482"/>
            <a:chExt cx="693485" cy="1146529"/>
          </a:xfrm>
        </p:grpSpPr>
        <p:sp>
          <p:nvSpPr>
            <p:cNvPr id="13" name="Rectangle 12">
              <a:extLst>
                <a:ext uri="{FF2B5EF4-FFF2-40B4-BE49-F238E27FC236}">
                  <a16:creationId xmlns:a16="http://schemas.microsoft.com/office/drawing/2014/main" id="{FDEB1E8C-31A6-F854-80A8-19450C6FB39B}"/>
                </a:ext>
              </a:extLst>
            </p:cNvPr>
            <p:cNvSpPr/>
            <p:nvPr/>
          </p:nvSpPr>
          <p:spPr>
            <a:xfrm>
              <a:off x="4297311" y="3640381"/>
              <a:ext cx="666635" cy="1134630"/>
            </a:xfrm>
            <a:prstGeom prst="rect">
              <a:avLst/>
            </a:prstGeom>
            <a:solidFill>
              <a:schemeClr val="bg2">
                <a:lumMod val="10000"/>
              </a:schemeClr>
            </a:solidFill>
            <a:ln w="28575">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6EED27F-C2EA-126A-10F7-46DFF40A59E8}"/>
                </a:ext>
              </a:extLst>
            </p:cNvPr>
            <p:cNvSpPr/>
            <p:nvPr/>
          </p:nvSpPr>
          <p:spPr>
            <a:xfrm>
              <a:off x="4285096" y="3628482"/>
              <a:ext cx="693485" cy="1143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24">
            <a:extLst>
              <a:ext uri="{FF2B5EF4-FFF2-40B4-BE49-F238E27FC236}">
                <a16:creationId xmlns:a16="http://schemas.microsoft.com/office/drawing/2014/main" id="{67F57C15-519D-D2F0-8DDA-62F9129C5DFA}"/>
              </a:ext>
            </a:extLst>
          </p:cNvPr>
          <p:cNvGrpSpPr/>
          <p:nvPr/>
        </p:nvGrpSpPr>
        <p:grpSpPr>
          <a:xfrm>
            <a:off x="4998484" y="3674625"/>
            <a:ext cx="714408" cy="1150425"/>
            <a:chOff x="4991422" y="3626063"/>
            <a:chExt cx="693088" cy="1150425"/>
          </a:xfrm>
        </p:grpSpPr>
        <p:sp>
          <p:nvSpPr>
            <p:cNvPr id="14" name="Rectangle 13">
              <a:extLst>
                <a:ext uri="{FF2B5EF4-FFF2-40B4-BE49-F238E27FC236}">
                  <a16:creationId xmlns:a16="http://schemas.microsoft.com/office/drawing/2014/main" id="{ABCD587F-2132-9BA7-E021-35F35A509C4E}"/>
                </a:ext>
              </a:extLst>
            </p:cNvPr>
            <p:cNvSpPr/>
            <p:nvPr/>
          </p:nvSpPr>
          <p:spPr>
            <a:xfrm>
              <a:off x="4991422" y="3640381"/>
              <a:ext cx="693088" cy="1136107"/>
            </a:xfrm>
            <a:prstGeom prst="rect">
              <a:avLst/>
            </a:prstGeom>
            <a:solidFill>
              <a:schemeClr val="bg2">
                <a:lumMod val="10000"/>
              </a:schemeClr>
            </a:solidFill>
            <a:ln w="28575">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B2551082-6161-8020-55C6-F09C30442F3C}"/>
                </a:ext>
              </a:extLst>
            </p:cNvPr>
            <p:cNvSpPr/>
            <p:nvPr/>
          </p:nvSpPr>
          <p:spPr>
            <a:xfrm>
              <a:off x="4994574" y="3626063"/>
              <a:ext cx="685709" cy="11459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B9D993AE-03A8-5BDD-0C9A-26E0F35122E9}"/>
              </a:ext>
            </a:extLst>
          </p:cNvPr>
          <p:cNvGrpSpPr/>
          <p:nvPr/>
        </p:nvGrpSpPr>
        <p:grpSpPr>
          <a:xfrm>
            <a:off x="5722011" y="3674625"/>
            <a:ext cx="1088923" cy="1148948"/>
            <a:chOff x="5680373" y="3626063"/>
            <a:chExt cx="1075966" cy="1148948"/>
          </a:xfrm>
        </p:grpSpPr>
        <p:sp>
          <p:nvSpPr>
            <p:cNvPr id="15" name="Rectangle 14">
              <a:extLst>
                <a:ext uri="{FF2B5EF4-FFF2-40B4-BE49-F238E27FC236}">
                  <a16:creationId xmlns:a16="http://schemas.microsoft.com/office/drawing/2014/main" id="{9A41CA78-21F9-DAC2-54EF-9355D81537E7}"/>
                </a:ext>
              </a:extLst>
            </p:cNvPr>
            <p:cNvSpPr/>
            <p:nvPr/>
          </p:nvSpPr>
          <p:spPr>
            <a:xfrm>
              <a:off x="5695915" y="3644264"/>
              <a:ext cx="1060424" cy="1130747"/>
            </a:xfrm>
            <a:prstGeom prst="rect">
              <a:avLst/>
            </a:prstGeom>
            <a:solidFill>
              <a:srgbClr val="576ED6"/>
            </a:solidFill>
            <a:ln w="28575">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DE3EDE7F-1601-3A8B-13E6-A3DF1D174AEC}"/>
                </a:ext>
              </a:extLst>
            </p:cNvPr>
            <p:cNvSpPr/>
            <p:nvPr/>
          </p:nvSpPr>
          <p:spPr>
            <a:xfrm>
              <a:off x="5680373" y="3626063"/>
              <a:ext cx="1075966" cy="11459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a:extLst>
              <a:ext uri="{FF2B5EF4-FFF2-40B4-BE49-F238E27FC236}">
                <a16:creationId xmlns:a16="http://schemas.microsoft.com/office/drawing/2014/main" id="{62998A79-0190-4139-88EB-51A5BF4EF060}"/>
              </a:ext>
            </a:extLst>
          </p:cNvPr>
          <p:cNvGrpSpPr/>
          <p:nvPr/>
        </p:nvGrpSpPr>
        <p:grpSpPr>
          <a:xfrm>
            <a:off x="6800495" y="3674625"/>
            <a:ext cx="1071841" cy="1157297"/>
            <a:chOff x="6750305" y="3626063"/>
            <a:chExt cx="1094122" cy="1157297"/>
          </a:xfrm>
        </p:grpSpPr>
        <p:sp>
          <p:nvSpPr>
            <p:cNvPr id="16" name="Rectangle 15">
              <a:extLst>
                <a:ext uri="{FF2B5EF4-FFF2-40B4-BE49-F238E27FC236}">
                  <a16:creationId xmlns:a16="http://schemas.microsoft.com/office/drawing/2014/main" id="{C36D891F-D13F-6BCB-F538-E6B92FF29920}"/>
                </a:ext>
              </a:extLst>
            </p:cNvPr>
            <p:cNvSpPr/>
            <p:nvPr/>
          </p:nvSpPr>
          <p:spPr>
            <a:xfrm>
              <a:off x="6763093" y="3648730"/>
              <a:ext cx="1081334" cy="1134630"/>
            </a:xfrm>
            <a:prstGeom prst="rect">
              <a:avLst/>
            </a:prstGeom>
            <a:solidFill>
              <a:srgbClr val="576ED6"/>
            </a:solidFill>
            <a:ln w="28575">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4FB5BE9C-B484-113C-CA79-B2ACF8BC7B77}"/>
                </a:ext>
              </a:extLst>
            </p:cNvPr>
            <p:cNvSpPr/>
            <p:nvPr/>
          </p:nvSpPr>
          <p:spPr>
            <a:xfrm>
              <a:off x="6750305" y="3626063"/>
              <a:ext cx="1094122" cy="11459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EBE30903-A3CB-7372-89AB-FE93FDBCC460}"/>
              </a:ext>
            </a:extLst>
          </p:cNvPr>
          <p:cNvGrpSpPr/>
          <p:nvPr/>
        </p:nvGrpSpPr>
        <p:grpSpPr>
          <a:xfrm>
            <a:off x="7874408" y="3674625"/>
            <a:ext cx="1047978" cy="1148947"/>
            <a:chOff x="7833024" y="3626063"/>
            <a:chExt cx="1047978" cy="1148947"/>
          </a:xfrm>
        </p:grpSpPr>
        <p:sp>
          <p:nvSpPr>
            <p:cNvPr id="17" name="Rectangle 16">
              <a:extLst>
                <a:ext uri="{FF2B5EF4-FFF2-40B4-BE49-F238E27FC236}">
                  <a16:creationId xmlns:a16="http://schemas.microsoft.com/office/drawing/2014/main" id="{131FEACD-5E5D-A981-072E-9B5DD14D986F}"/>
                </a:ext>
              </a:extLst>
            </p:cNvPr>
            <p:cNvSpPr/>
            <p:nvPr/>
          </p:nvSpPr>
          <p:spPr>
            <a:xfrm>
              <a:off x="7844428" y="3648729"/>
              <a:ext cx="1021277" cy="1126281"/>
            </a:xfrm>
            <a:prstGeom prst="rect">
              <a:avLst/>
            </a:prstGeom>
            <a:solidFill>
              <a:srgbClr val="576ED6"/>
            </a:solidFill>
            <a:ln w="28575">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5FC7DED4-32EE-E2BF-4A1D-E228D162D80D}"/>
                </a:ext>
              </a:extLst>
            </p:cNvPr>
            <p:cNvSpPr/>
            <p:nvPr/>
          </p:nvSpPr>
          <p:spPr>
            <a:xfrm>
              <a:off x="7833024" y="3626063"/>
              <a:ext cx="1047978" cy="11459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75121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xit" presetSubtype="0" fill="hold" nodeType="with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xit" presetSubtype="0" fill="hold" nodeType="withEffect">
                                  <p:stCondLst>
                                    <p:cond delay="0"/>
                                  </p:stCondLst>
                                  <p:childTnLst>
                                    <p:animEffect transition="out" filter="fade">
                                      <p:cBhvr>
                                        <p:cTn id="30" dur="500"/>
                                        <p:tgtEl>
                                          <p:spTgt spid="18"/>
                                        </p:tgtEl>
                                      </p:cBhvr>
                                    </p:animEffect>
                                    <p:set>
                                      <p:cBhvr>
                                        <p:cTn id="31" dur="1" fill="hold">
                                          <p:stCondLst>
                                            <p:cond delay="499"/>
                                          </p:stCondLst>
                                        </p:cTn>
                                        <p:tgtEl>
                                          <p:spTgt spid="18"/>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xit" presetSubtype="0" fill="hold" nodeType="withEffect">
                                  <p:stCondLst>
                                    <p:cond delay="0"/>
                                  </p:stCondLst>
                                  <p:childTnLst>
                                    <p:animEffect transition="out" filter="fade">
                                      <p:cBhvr>
                                        <p:cTn id="38" dur="500"/>
                                        <p:tgtEl>
                                          <p:spTgt spid="24"/>
                                        </p:tgtEl>
                                      </p:cBhvr>
                                    </p:animEffect>
                                    <p:set>
                                      <p:cBhvr>
                                        <p:cTn id="39" dur="1" fill="hold">
                                          <p:stCondLst>
                                            <p:cond delay="499"/>
                                          </p:stCondLst>
                                        </p:cTn>
                                        <p:tgtEl>
                                          <p:spTgt spid="2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par>
                                <p:cTn id="45" presetID="10" presetClass="exit" presetSubtype="0" fill="hold" nodeType="withEffect">
                                  <p:stCondLst>
                                    <p:cond delay="0"/>
                                  </p:stCondLst>
                                  <p:childTnLst>
                                    <p:animEffect transition="out" filter="fade">
                                      <p:cBhvr>
                                        <p:cTn id="46" dur="500"/>
                                        <p:tgtEl>
                                          <p:spTgt spid="25"/>
                                        </p:tgtEl>
                                      </p:cBhvr>
                                    </p:animEffect>
                                    <p:set>
                                      <p:cBhvr>
                                        <p:cTn id="47" dur="1" fill="hold">
                                          <p:stCondLst>
                                            <p:cond delay="499"/>
                                          </p:stCondLst>
                                        </p:cTn>
                                        <p:tgtEl>
                                          <p:spTgt spid="2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par>
                                <p:cTn id="53" presetID="10" presetClass="exit" presetSubtype="0" fill="hold" nodeType="withEffect">
                                  <p:stCondLst>
                                    <p:cond delay="0"/>
                                  </p:stCondLst>
                                  <p:childTnLst>
                                    <p:animEffect transition="out" filter="fade">
                                      <p:cBhvr>
                                        <p:cTn id="54" dur="500"/>
                                        <p:tgtEl>
                                          <p:spTgt spid="26"/>
                                        </p:tgtEl>
                                      </p:cBhvr>
                                    </p:animEffect>
                                    <p:set>
                                      <p:cBhvr>
                                        <p:cTn id="55" dur="1" fill="hold">
                                          <p:stCondLst>
                                            <p:cond delay="499"/>
                                          </p:stCondLst>
                                        </p:cTn>
                                        <p:tgtEl>
                                          <p:spTgt spid="2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500"/>
                                        <p:tgtEl>
                                          <p:spTgt spid="31"/>
                                        </p:tgtEl>
                                      </p:cBhvr>
                                    </p:animEffect>
                                  </p:childTnLst>
                                </p:cTn>
                              </p:par>
                              <p:par>
                                <p:cTn id="61" presetID="10" presetClass="exit" presetSubtype="0" fill="hold" nodeType="withEffect">
                                  <p:stCondLst>
                                    <p:cond delay="0"/>
                                  </p:stCondLst>
                                  <p:childTnLst>
                                    <p:animEffect transition="out" filter="fade">
                                      <p:cBhvr>
                                        <p:cTn id="62" dur="500"/>
                                        <p:tgtEl>
                                          <p:spTgt spid="30"/>
                                        </p:tgtEl>
                                      </p:cBhvr>
                                    </p:animEffect>
                                    <p:set>
                                      <p:cBhvr>
                                        <p:cTn id="6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3D667E-7625-342E-F5E0-B578FE9B8397}"/>
              </a:ext>
              <a:ext uri="{C183D7F6-B498-43B3-948B-1728B52AA6E4}">
                <adec:decorative xmlns:adec="http://schemas.microsoft.com/office/drawing/2017/decorative" val="1"/>
              </a:ext>
            </a:extLst>
          </p:cNvPr>
          <p:cNvSpPr/>
          <p:nvPr/>
        </p:nvSpPr>
        <p:spPr>
          <a:xfrm>
            <a:off x="-4521" y="5972"/>
            <a:ext cx="9148521"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pic>
        <p:nvPicPr>
          <p:cNvPr id="43" name="Picture 42">
            <a:extLst>
              <a:ext uri="{FF2B5EF4-FFF2-40B4-BE49-F238E27FC236}">
                <a16:creationId xmlns:a16="http://schemas.microsoft.com/office/drawing/2014/main" id="{84A554D0-FDD9-12D2-353D-471D5993754B}"/>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5940627" y="2256970"/>
            <a:ext cx="1237629" cy="1097280"/>
          </a:xfrm>
          <a:prstGeom prst="rect">
            <a:avLst/>
          </a:prstGeom>
        </p:spPr>
      </p:pic>
      <p:sp>
        <p:nvSpPr>
          <p:cNvPr id="44" name="TextBox 43">
            <a:extLst>
              <a:ext uri="{FF2B5EF4-FFF2-40B4-BE49-F238E27FC236}">
                <a16:creationId xmlns:a16="http://schemas.microsoft.com/office/drawing/2014/main" id="{C01BF3F6-4A91-C5E2-6775-FD31D895A414}"/>
              </a:ext>
            </a:extLst>
          </p:cNvPr>
          <p:cNvSpPr txBox="1"/>
          <p:nvPr/>
        </p:nvSpPr>
        <p:spPr>
          <a:xfrm>
            <a:off x="4678767" y="3545894"/>
            <a:ext cx="3712673" cy="1946687"/>
          </a:xfrm>
          <a:prstGeom prst="rect">
            <a:avLst/>
          </a:prstGeom>
          <a:noFill/>
        </p:spPr>
        <p:txBody>
          <a:bodyPr wrap="square" rtlCol="0">
            <a:spAutoFit/>
          </a:bodyPr>
          <a:lstStyle/>
          <a:p>
            <a:pPr>
              <a:spcAft>
                <a:spcPts val="1500"/>
              </a:spcAft>
            </a:pPr>
            <a:r>
              <a:rPr lang="en-US" dirty="0">
                <a:latin typeface="Arial" panose="020B0604020202020204" pitchFamily="34" charset="0"/>
                <a:cs typeface="Arial" panose="020B0604020202020204" pitchFamily="34" charset="0"/>
              </a:rPr>
              <a:t>You’ll be subject to an assessment if you change or cancel your option or if your beneficiary dies before you retire.</a:t>
            </a:r>
          </a:p>
          <a:p>
            <a:pPr>
              <a:spcAft>
                <a:spcPts val="300"/>
              </a:spcAft>
            </a:pPr>
            <a:r>
              <a:rPr lang="en-US" dirty="0">
                <a:latin typeface="Arial" panose="020B0604020202020204" pitchFamily="34" charset="0"/>
                <a:cs typeface="Arial" panose="020B0604020202020204" pitchFamily="34" charset="0"/>
              </a:rPr>
              <a:t>The assessment can reduce your future benefit.</a:t>
            </a:r>
          </a:p>
        </p:txBody>
      </p:sp>
      <p:cxnSp>
        <p:nvCxnSpPr>
          <p:cNvPr id="2" name="Straight Connector 1">
            <a:extLst>
              <a:ext uri="{FF2B5EF4-FFF2-40B4-BE49-F238E27FC236}">
                <a16:creationId xmlns:a16="http://schemas.microsoft.com/office/drawing/2014/main" id="{54E3627D-8514-D64B-5A74-5DE0A09E5942}"/>
              </a:ext>
              <a:ext uri="{C183D7F6-B498-43B3-948B-1728B52AA6E4}">
                <adec:decorative xmlns:adec="http://schemas.microsoft.com/office/drawing/2017/decorative" val="1"/>
              </a:ext>
            </a:extLst>
          </p:cNvPr>
          <p:cNvCxnSpPr>
            <a:cxnSpLocks/>
          </p:cNvCxnSpPr>
          <p:nvPr/>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143E2C84-EE65-BC86-8B17-F05FC71D8BCC}"/>
              </a:ext>
            </a:extLst>
          </p:cNvPr>
          <p:cNvSpPr txBox="1">
            <a:spLocks noGrp="1"/>
          </p:cNvSpPr>
          <p:nvPr>
            <p:ph type="title"/>
          </p:nvPr>
        </p:nvSpPr>
        <p:spPr>
          <a:xfrm>
            <a:off x="1722622" y="186460"/>
            <a:ext cx="742137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Preretirement election of an option</a:t>
            </a:r>
            <a:endParaRPr kumimoji="0" lang="en-US" sz="3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6721FAC7-9A70-4E3D-4851-79AF5009B38C}"/>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268659" y="205797"/>
            <a:ext cx="1181100" cy="546100"/>
          </a:xfrm>
          <a:prstGeom prst="rect">
            <a:avLst/>
          </a:prstGeom>
        </p:spPr>
      </p:pic>
      <p:sp>
        <p:nvSpPr>
          <p:cNvPr id="4" name="Rectangle 3">
            <a:extLst>
              <a:ext uri="{FF2B5EF4-FFF2-40B4-BE49-F238E27FC236}">
                <a16:creationId xmlns:a16="http://schemas.microsoft.com/office/drawing/2014/main" id="{06121A72-0BC0-0DC0-3546-89EC21BBAC68}"/>
              </a:ext>
              <a:ext uri="{C183D7F6-B498-43B3-948B-1728B52AA6E4}">
                <adec:decorative xmlns:adec="http://schemas.microsoft.com/office/drawing/2017/decorative" val="1"/>
              </a:ext>
            </a:extLst>
          </p:cNvPr>
          <p:cNvSpPr/>
          <p:nvPr/>
        </p:nvSpPr>
        <p:spPr>
          <a:xfrm>
            <a:off x="4734748" y="1485754"/>
            <a:ext cx="3656692" cy="583221"/>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48DDF1A-BB09-C781-5201-3B8CB4A99A9B}"/>
              </a:ext>
            </a:extLst>
          </p:cNvPr>
          <p:cNvSpPr txBox="1"/>
          <p:nvPr/>
        </p:nvSpPr>
        <p:spPr>
          <a:xfrm>
            <a:off x="4734748" y="1597889"/>
            <a:ext cx="3656692" cy="369332"/>
          </a:xfrm>
          <a:prstGeom prst="rect">
            <a:avLst/>
          </a:prstGeom>
          <a:noFill/>
        </p:spPr>
        <p:txBody>
          <a:bodyPr wrap="square">
            <a:spAutoFit/>
          </a:bodyPr>
          <a:lstStyle/>
          <a:p>
            <a:pPr algn="ctr">
              <a:spcAft>
                <a:spcPts val="1200"/>
              </a:spcAft>
            </a:pPr>
            <a:r>
              <a:rPr lang="en-US" b="1" dirty="0">
                <a:solidFill>
                  <a:schemeClr val="bg1"/>
                </a:solidFill>
                <a:latin typeface="Arial" panose="020B0604020202020204" pitchFamily="34" charset="0"/>
                <a:cs typeface="Arial" panose="020B0604020202020204" pitchFamily="34" charset="0"/>
              </a:rPr>
              <a:t>Disadvantages</a:t>
            </a:r>
          </a:p>
        </p:txBody>
      </p:sp>
      <p:sp>
        <p:nvSpPr>
          <p:cNvPr id="11" name="Rectangle 10">
            <a:extLst>
              <a:ext uri="{FF2B5EF4-FFF2-40B4-BE49-F238E27FC236}">
                <a16:creationId xmlns:a16="http://schemas.microsoft.com/office/drawing/2014/main" id="{D872E629-D934-363A-1B7D-A1DB16ED23B7}"/>
              </a:ext>
              <a:ext uri="{C183D7F6-B498-43B3-948B-1728B52AA6E4}">
                <adec:decorative xmlns:adec="http://schemas.microsoft.com/office/drawing/2017/decorative" val="1"/>
              </a:ext>
            </a:extLst>
          </p:cNvPr>
          <p:cNvSpPr/>
          <p:nvPr/>
        </p:nvSpPr>
        <p:spPr>
          <a:xfrm>
            <a:off x="703888" y="1485754"/>
            <a:ext cx="3656692" cy="583221"/>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3290B67-4CC4-1128-F017-66F8469E0E5F}"/>
              </a:ext>
            </a:extLst>
          </p:cNvPr>
          <p:cNvSpPr txBox="1"/>
          <p:nvPr/>
        </p:nvSpPr>
        <p:spPr>
          <a:xfrm>
            <a:off x="703888" y="1597889"/>
            <a:ext cx="3656692" cy="369332"/>
          </a:xfrm>
          <a:prstGeom prst="rect">
            <a:avLst/>
          </a:prstGeom>
          <a:noFill/>
        </p:spPr>
        <p:txBody>
          <a:bodyPr wrap="square">
            <a:spAutoFit/>
          </a:bodyPr>
          <a:lstStyle/>
          <a:p>
            <a:pPr algn="ctr">
              <a:spcAft>
                <a:spcPts val="1200"/>
              </a:spcAft>
            </a:pPr>
            <a:r>
              <a:rPr lang="en-US" b="1" dirty="0">
                <a:solidFill>
                  <a:schemeClr val="bg1"/>
                </a:solidFill>
                <a:latin typeface="Arial" panose="020B0604020202020204" pitchFamily="34" charset="0"/>
                <a:cs typeface="Arial" panose="020B0604020202020204" pitchFamily="34" charset="0"/>
              </a:rPr>
              <a:t>Advantages</a:t>
            </a:r>
          </a:p>
        </p:txBody>
      </p:sp>
      <p:pic>
        <p:nvPicPr>
          <p:cNvPr id="5" name="Picture 4">
            <a:extLst>
              <a:ext uri="{FF2B5EF4-FFF2-40B4-BE49-F238E27FC236}">
                <a16:creationId xmlns:a16="http://schemas.microsoft.com/office/drawing/2014/main" id="{529DD598-5DED-E858-7203-76F13B71E81B}"/>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1599669" y="2465022"/>
            <a:ext cx="1865130" cy="1019091"/>
          </a:xfrm>
          <a:prstGeom prst="rect">
            <a:avLst/>
          </a:prstGeom>
        </p:spPr>
      </p:pic>
      <p:sp>
        <p:nvSpPr>
          <p:cNvPr id="6" name="TextBox 5">
            <a:extLst>
              <a:ext uri="{FF2B5EF4-FFF2-40B4-BE49-F238E27FC236}">
                <a16:creationId xmlns:a16="http://schemas.microsoft.com/office/drawing/2014/main" id="{9727752A-BD46-4A09-5814-621F215CFD04}"/>
              </a:ext>
            </a:extLst>
          </p:cNvPr>
          <p:cNvSpPr txBox="1"/>
          <p:nvPr/>
        </p:nvSpPr>
        <p:spPr>
          <a:xfrm>
            <a:off x="703888" y="3545894"/>
            <a:ext cx="3712673" cy="646331"/>
          </a:xfrm>
          <a:prstGeom prst="rect">
            <a:avLst/>
          </a:prstGeom>
          <a:noFill/>
        </p:spPr>
        <p:txBody>
          <a:bodyPr wrap="square" rtlCol="0">
            <a:spAutoFit/>
          </a:bodyPr>
          <a:lstStyle/>
          <a:p>
            <a:pPr>
              <a:spcAft>
                <a:spcPts val="1500"/>
              </a:spcAft>
            </a:pPr>
            <a:r>
              <a:rPr lang="en-US" dirty="0">
                <a:latin typeface="Arial" panose="020B0604020202020204" pitchFamily="34" charset="0"/>
                <a:cs typeface="Arial" panose="020B0604020202020204" pitchFamily="34" charset="0"/>
              </a:rPr>
              <a:t>Secure coverage for beneficiaries if you should die before retirement.</a:t>
            </a:r>
          </a:p>
        </p:txBody>
      </p:sp>
      <p:pic>
        <p:nvPicPr>
          <p:cNvPr id="12" name="Picture 11">
            <a:extLst>
              <a:ext uri="{FF2B5EF4-FFF2-40B4-BE49-F238E27FC236}">
                <a16:creationId xmlns:a16="http://schemas.microsoft.com/office/drawing/2014/main" id="{6BD9EDA8-E1DB-03C9-9096-ECB18E93D415}"/>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1957514" y="4285733"/>
            <a:ext cx="1149439" cy="1019091"/>
          </a:xfrm>
          <a:prstGeom prst="rect">
            <a:avLst/>
          </a:prstGeom>
        </p:spPr>
      </p:pic>
      <p:sp>
        <p:nvSpPr>
          <p:cNvPr id="13" name="TextBox 12">
            <a:extLst>
              <a:ext uri="{FF2B5EF4-FFF2-40B4-BE49-F238E27FC236}">
                <a16:creationId xmlns:a16="http://schemas.microsoft.com/office/drawing/2014/main" id="{CBD73E82-585D-D5F3-5372-7429D73A15E3}"/>
              </a:ext>
            </a:extLst>
          </p:cNvPr>
          <p:cNvSpPr txBox="1"/>
          <p:nvPr/>
        </p:nvSpPr>
        <p:spPr>
          <a:xfrm>
            <a:off x="703888" y="5339906"/>
            <a:ext cx="3712673" cy="646331"/>
          </a:xfrm>
          <a:prstGeom prst="rect">
            <a:avLst/>
          </a:prstGeom>
          <a:noFill/>
        </p:spPr>
        <p:txBody>
          <a:bodyPr wrap="square" rtlCol="0">
            <a:spAutoFit/>
          </a:bodyPr>
          <a:lstStyle/>
          <a:p>
            <a:pPr>
              <a:spcAft>
                <a:spcPts val="1500"/>
              </a:spcAft>
            </a:pPr>
            <a:r>
              <a:rPr lang="en-US" dirty="0">
                <a:latin typeface="Arial" panose="020B0604020202020204" pitchFamily="34" charset="0"/>
                <a:cs typeface="Arial" panose="020B0604020202020204" pitchFamily="34" charset="0"/>
              </a:rPr>
              <a:t>Option factor may be higher the earlier you elect an option.</a:t>
            </a:r>
          </a:p>
        </p:txBody>
      </p:sp>
      <p:pic>
        <p:nvPicPr>
          <p:cNvPr id="14" name="Picture 13">
            <a:extLst>
              <a:ext uri="{FF2B5EF4-FFF2-40B4-BE49-F238E27FC236}">
                <a16:creationId xmlns:a16="http://schemas.microsoft.com/office/drawing/2014/main" id="{71C864C3-302B-0D14-8C05-7A29D8186273}"/>
              </a:ext>
            </a:extLst>
          </p:cNvPr>
          <p:cNvPicPr>
            <a:picLocks noChangeAspect="1"/>
          </p:cNvPicPr>
          <p:nvPr/>
        </p:nvPicPr>
        <p:blipFill>
          <a:blip r:embed="rId7"/>
          <a:srcRect/>
          <a:stretch/>
        </p:blipFill>
        <p:spPr>
          <a:xfrm>
            <a:off x="5" y="6500810"/>
            <a:ext cx="9143987" cy="357186"/>
          </a:xfrm>
          <a:prstGeom prst="rect">
            <a:avLst/>
          </a:prstGeom>
        </p:spPr>
      </p:pic>
    </p:spTree>
    <p:extLst>
      <p:ext uri="{BB962C8B-B14F-4D97-AF65-F5344CB8AC3E}">
        <p14:creationId xmlns:p14="http://schemas.microsoft.com/office/powerpoint/2010/main" val="8700423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CC604A-E182-18D3-143F-01E332676FC2}"/>
              </a:ext>
              <a:ext uri="{C183D7F6-B498-43B3-948B-1728B52AA6E4}">
                <adec:decorative xmlns:adec="http://schemas.microsoft.com/office/drawing/2017/decorative" val="1"/>
              </a:ext>
            </a:extLst>
          </p:cNvPr>
          <p:cNvSpPr/>
          <p:nvPr/>
        </p:nvSpPr>
        <p:spPr>
          <a:xfrm>
            <a:off x="-4521" y="0"/>
            <a:ext cx="9148521"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7C3DD3B5-C77B-E8D4-49B6-D4C9939B94AA}"/>
              </a:ext>
              <a:ext uri="{C183D7F6-B498-43B3-948B-1728B52AA6E4}">
                <adec:decorative xmlns:adec="http://schemas.microsoft.com/office/drawing/2017/decorative" val="1"/>
              </a:ext>
            </a:extLst>
          </p:cNvPr>
          <p:cNvCxnSpPr>
            <a:cxnSpLocks/>
          </p:cNvCxnSpPr>
          <p:nvPr/>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B7B7A11-7C1D-F8CB-992E-98A5F8ADABC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268659" y="205797"/>
            <a:ext cx="1181100" cy="546100"/>
          </a:xfrm>
          <a:prstGeom prst="rect">
            <a:avLst/>
          </a:prstGeom>
        </p:spPr>
      </p:pic>
      <p:pic>
        <p:nvPicPr>
          <p:cNvPr id="3" name="Picture 2">
            <a:extLst>
              <a:ext uri="{FF2B5EF4-FFF2-40B4-BE49-F238E27FC236}">
                <a16:creationId xmlns:a16="http://schemas.microsoft.com/office/drawing/2014/main" id="{26CA3A77-CF49-1A55-FB05-B39FE3607CD6}"/>
              </a:ext>
            </a:extLst>
          </p:cNvPr>
          <p:cNvPicPr>
            <a:picLocks noChangeAspect="1"/>
          </p:cNvPicPr>
          <p:nvPr/>
        </p:nvPicPr>
        <p:blipFill>
          <a:blip r:embed="rId4"/>
          <a:srcRect/>
          <a:stretch/>
        </p:blipFill>
        <p:spPr>
          <a:xfrm>
            <a:off x="5" y="6500810"/>
            <a:ext cx="9143987" cy="357186"/>
          </a:xfrm>
          <a:prstGeom prst="rect">
            <a:avLst/>
          </a:prstGeom>
        </p:spPr>
      </p:pic>
      <p:sp>
        <p:nvSpPr>
          <p:cNvPr id="9" name="Title 20">
            <a:extLst>
              <a:ext uri="{FF2B5EF4-FFF2-40B4-BE49-F238E27FC236}">
                <a16:creationId xmlns:a16="http://schemas.microsoft.com/office/drawing/2014/main" id="{B166F4FB-96EB-58B5-3D15-A066DF052EAA}"/>
              </a:ext>
            </a:extLst>
          </p:cNvPr>
          <p:cNvSpPr txBox="1">
            <a:spLocks/>
          </p:cNvSpPr>
          <p:nvPr/>
        </p:nvSpPr>
        <p:spPr>
          <a:xfrm>
            <a:off x="1722622" y="186460"/>
            <a:ext cx="742137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3200" b="1" dirty="0">
                <a:solidFill>
                  <a:schemeClr val="bg1"/>
                </a:solidFill>
                <a:latin typeface="Arial" panose="020B0604020202020204" pitchFamily="34" charset="0"/>
                <a:ea typeface="+mn-ea"/>
                <a:cs typeface="Arial" panose="020B0604020202020204" pitchFamily="34" charset="0"/>
              </a:rPr>
              <a:t>Purchasing service credit</a:t>
            </a:r>
            <a:endParaRPr lang="en-US" sz="3200" dirty="0">
              <a:solidFill>
                <a:schemeClr val="bg1"/>
              </a:solidFill>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F798D2B9-D5B7-76FE-9118-2DAA12EE1561}"/>
              </a:ext>
            </a:extLst>
          </p:cNvPr>
          <p:cNvSpPr txBox="1"/>
          <p:nvPr/>
        </p:nvSpPr>
        <p:spPr>
          <a:xfrm>
            <a:off x="449538" y="2100590"/>
            <a:ext cx="2255746" cy="461665"/>
          </a:xfrm>
          <a:prstGeom prst="rect">
            <a:avLst/>
          </a:prstGeom>
          <a:noFill/>
        </p:spPr>
        <p:txBody>
          <a:bodyPr wrap="none" rtlCol="0">
            <a:spAutoFit/>
          </a:bodyPr>
          <a:lstStyle/>
          <a:p>
            <a:pPr algn="ctr"/>
            <a:r>
              <a:rPr lang="en-US" sz="2400" b="1" dirty="0">
                <a:solidFill>
                  <a:schemeClr val="bg1"/>
                </a:solidFill>
                <a:latin typeface="Arial" panose="020B0604020202020204" pitchFamily="34" charset="0"/>
                <a:cs typeface="Arial" panose="020B0604020202020204" pitchFamily="34" charset="0"/>
              </a:rPr>
              <a:t>Service Credit</a:t>
            </a:r>
          </a:p>
        </p:txBody>
      </p:sp>
      <p:pic>
        <p:nvPicPr>
          <p:cNvPr id="8" name="Picture 2">
            <a:extLst>
              <a:ext uri="{FF2B5EF4-FFF2-40B4-BE49-F238E27FC236}">
                <a16:creationId xmlns:a16="http://schemas.microsoft.com/office/drawing/2014/main" id="{15F4A73B-DC9B-E50E-3182-B79597A47525}"/>
              </a:ext>
            </a:extLst>
          </p:cNvPr>
          <p:cNvPicPr>
            <a:picLocks noChangeAspect="1" noChangeArrowheads="1"/>
          </p:cNvPicPr>
          <p:nvPr/>
        </p:nvPicPr>
        <p:blipFill>
          <a:blip r:embed="rId5"/>
          <a:srcRect/>
          <a:stretch/>
        </p:blipFill>
        <p:spPr bwMode="auto">
          <a:xfrm>
            <a:off x="449359" y="1218934"/>
            <a:ext cx="3918961" cy="5071597"/>
          </a:xfrm>
          <a:prstGeom prst="rect">
            <a:avLst/>
          </a:prstGeom>
          <a:noFill/>
          <a:ln w="3175">
            <a:solidFill>
              <a:srgbClr val="03045E"/>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a:extLst>
              <a:ext uri="{FF2B5EF4-FFF2-40B4-BE49-F238E27FC236}">
                <a16:creationId xmlns:a16="http://schemas.microsoft.com/office/drawing/2014/main" id="{09029322-70A3-16EC-0B68-1B5A373C0E0E}"/>
              </a:ext>
              <a:ext uri="{C183D7F6-B498-43B3-948B-1728B52AA6E4}">
                <adec:decorative xmlns:adec="http://schemas.microsoft.com/office/drawing/2017/decorative" val="1"/>
              </a:ext>
            </a:extLst>
          </p:cNvPr>
          <p:cNvSpPr/>
          <p:nvPr/>
        </p:nvSpPr>
        <p:spPr>
          <a:xfrm>
            <a:off x="454866" y="1220915"/>
            <a:ext cx="3918962" cy="5070345"/>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3">
            <a:extLst>
              <a:ext uri="{FF2B5EF4-FFF2-40B4-BE49-F238E27FC236}">
                <a16:creationId xmlns:a16="http://schemas.microsoft.com/office/drawing/2014/main" id="{29D88B62-A543-7925-5E4F-8DCB32B0B3E0}"/>
              </a:ext>
            </a:extLst>
          </p:cNvPr>
          <p:cNvPicPr>
            <a:picLocks noChangeAspect="1" noChangeArrowheads="1"/>
          </p:cNvPicPr>
          <p:nvPr/>
        </p:nvPicPr>
        <p:blipFill>
          <a:blip r:embed="rId6"/>
          <a:srcRect/>
          <a:stretch/>
        </p:blipFill>
        <p:spPr bwMode="auto">
          <a:xfrm>
            <a:off x="3601920" y="2562255"/>
            <a:ext cx="3986632" cy="1394740"/>
          </a:xfrm>
          <a:prstGeom prst="rect">
            <a:avLst/>
          </a:prstGeom>
          <a:noFill/>
          <a:ln w="3175">
            <a:solidFill>
              <a:srgbClr val="03045E"/>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C276ADBC-9771-065E-7B99-A73D01FC88C9}"/>
              </a:ext>
            </a:extLst>
          </p:cNvPr>
          <p:cNvSpPr txBox="1"/>
          <p:nvPr/>
        </p:nvSpPr>
        <p:spPr>
          <a:xfrm>
            <a:off x="4572000" y="4169788"/>
            <a:ext cx="4144506" cy="954107"/>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You may be able to:</a:t>
            </a:r>
          </a:p>
          <a:p>
            <a:pPr marL="285750" indent="-285750">
              <a:buBlip>
                <a:blip r:embed="rId7"/>
              </a:buBlip>
            </a:pPr>
            <a:r>
              <a:rPr lang="en-US" dirty="0">
                <a:latin typeface="Arial" panose="020B0604020202020204" pitchFamily="34" charset="0"/>
                <a:cs typeface="Arial" panose="020B0604020202020204" pitchFamily="34" charset="0"/>
              </a:rPr>
              <a:t>Redeposit withdrawn contributions.</a:t>
            </a:r>
          </a:p>
          <a:p>
            <a:pPr marL="285750" indent="-285750">
              <a:buBlip>
                <a:blip r:embed="rId7"/>
              </a:buBlip>
            </a:pPr>
            <a:r>
              <a:rPr lang="en-US" dirty="0">
                <a:latin typeface="Arial" panose="020B0604020202020204" pitchFamily="34" charset="0"/>
                <a:cs typeface="Arial" panose="020B0604020202020204" pitchFamily="34" charset="0"/>
              </a:rPr>
              <a:t>Purchase permissive service credit.</a:t>
            </a:r>
          </a:p>
        </p:txBody>
      </p:sp>
    </p:spTree>
    <p:extLst>
      <p:ext uri="{BB962C8B-B14F-4D97-AF65-F5344CB8AC3E}">
        <p14:creationId xmlns:p14="http://schemas.microsoft.com/office/powerpoint/2010/main" val="38735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CC604A-E182-18D3-143F-01E332676FC2}"/>
              </a:ext>
              <a:ext uri="{C183D7F6-B498-43B3-948B-1728B52AA6E4}">
                <adec:decorative xmlns:adec="http://schemas.microsoft.com/office/drawing/2017/decorative" val="1"/>
              </a:ext>
            </a:extLst>
          </p:cNvPr>
          <p:cNvSpPr/>
          <p:nvPr/>
        </p:nvSpPr>
        <p:spPr>
          <a:xfrm>
            <a:off x="-4521" y="0"/>
            <a:ext cx="9148521"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7C3DD3B5-C77B-E8D4-49B6-D4C9939B94AA}"/>
              </a:ext>
              <a:ext uri="{C183D7F6-B498-43B3-948B-1728B52AA6E4}">
                <adec:decorative xmlns:adec="http://schemas.microsoft.com/office/drawing/2017/decorative" val="1"/>
              </a:ext>
            </a:extLst>
          </p:cNvPr>
          <p:cNvCxnSpPr>
            <a:cxnSpLocks/>
          </p:cNvCxnSpPr>
          <p:nvPr/>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B7B7A11-7C1D-F8CB-992E-98A5F8ADABC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268659" y="205797"/>
            <a:ext cx="1181100" cy="546100"/>
          </a:xfrm>
          <a:prstGeom prst="rect">
            <a:avLst/>
          </a:prstGeom>
        </p:spPr>
      </p:pic>
      <p:pic>
        <p:nvPicPr>
          <p:cNvPr id="3" name="Picture 2">
            <a:extLst>
              <a:ext uri="{FF2B5EF4-FFF2-40B4-BE49-F238E27FC236}">
                <a16:creationId xmlns:a16="http://schemas.microsoft.com/office/drawing/2014/main" id="{26CA3A77-CF49-1A55-FB05-B39FE3607CD6}"/>
              </a:ext>
            </a:extLst>
          </p:cNvPr>
          <p:cNvPicPr>
            <a:picLocks noChangeAspect="1"/>
          </p:cNvPicPr>
          <p:nvPr/>
        </p:nvPicPr>
        <p:blipFill>
          <a:blip r:embed="rId4"/>
          <a:srcRect/>
          <a:stretch/>
        </p:blipFill>
        <p:spPr>
          <a:xfrm>
            <a:off x="5" y="6500810"/>
            <a:ext cx="9143987" cy="357186"/>
          </a:xfrm>
          <a:prstGeom prst="rect">
            <a:avLst/>
          </a:prstGeom>
        </p:spPr>
      </p:pic>
      <p:sp>
        <p:nvSpPr>
          <p:cNvPr id="9" name="Title 20">
            <a:extLst>
              <a:ext uri="{FF2B5EF4-FFF2-40B4-BE49-F238E27FC236}">
                <a16:creationId xmlns:a16="http://schemas.microsoft.com/office/drawing/2014/main" id="{B166F4FB-96EB-58B5-3D15-A066DF052EAA}"/>
              </a:ext>
            </a:extLst>
          </p:cNvPr>
          <p:cNvSpPr txBox="1">
            <a:spLocks/>
          </p:cNvSpPr>
          <p:nvPr/>
        </p:nvSpPr>
        <p:spPr>
          <a:xfrm>
            <a:off x="1722622" y="186460"/>
            <a:ext cx="742137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3200" b="1" dirty="0">
                <a:solidFill>
                  <a:schemeClr val="bg1"/>
                </a:solidFill>
                <a:latin typeface="Arial" panose="020B0604020202020204" pitchFamily="34" charset="0"/>
                <a:ea typeface="+mn-ea"/>
                <a:cs typeface="Arial" panose="020B0604020202020204" pitchFamily="34" charset="0"/>
              </a:rPr>
              <a:t>Purchasing service credit</a:t>
            </a:r>
            <a:endParaRPr lang="en-US" sz="3200" dirty="0">
              <a:solidFill>
                <a:schemeClr val="bg1"/>
              </a:solidFill>
              <a:latin typeface="Arial" panose="020B0604020202020204" pitchFamily="34" charset="0"/>
              <a:ea typeface="+mn-ea"/>
              <a:cs typeface="Arial" panose="020B0604020202020204" pitchFamily="34" charset="0"/>
            </a:endParaRPr>
          </a:p>
        </p:txBody>
      </p:sp>
      <p:pic>
        <p:nvPicPr>
          <p:cNvPr id="10" name="Content Placeholder 4">
            <a:extLst>
              <a:ext uri="{FF2B5EF4-FFF2-40B4-BE49-F238E27FC236}">
                <a16:creationId xmlns:a16="http://schemas.microsoft.com/office/drawing/2014/main" id="{D47C3717-B455-7417-4DEF-F608A2BA7A3E}"/>
              </a:ext>
            </a:extLst>
          </p:cNvPr>
          <p:cNvPicPr>
            <a:picLocks noChangeAspect="1" noChangeArrowheads="1"/>
          </p:cNvPicPr>
          <p:nvPr/>
        </p:nvPicPr>
        <p:blipFill>
          <a:blip r:embed="rId5"/>
          <a:srcRect/>
          <a:stretch/>
        </p:blipFill>
        <p:spPr bwMode="auto">
          <a:xfrm>
            <a:off x="455256" y="1224834"/>
            <a:ext cx="3909221" cy="5057814"/>
          </a:xfrm>
          <a:prstGeom prst="rect">
            <a:avLst/>
          </a:prstGeom>
          <a:noFill/>
          <a:ln w="3175">
            <a:solidFill>
              <a:srgbClr val="03045E"/>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9029322-70A3-16EC-0B68-1B5A373C0E0E}"/>
              </a:ext>
              <a:ext uri="{C183D7F6-B498-43B3-948B-1728B52AA6E4}">
                <adec:decorative xmlns:adec="http://schemas.microsoft.com/office/drawing/2017/decorative" val="1"/>
              </a:ext>
            </a:extLst>
          </p:cNvPr>
          <p:cNvSpPr/>
          <p:nvPr/>
        </p:nvSpPr>
        <p:spPr>
          <a:xfrm>
            <a:off x="445515" y="1229023"/>
            <a:ext cx="3918962" cy="5070345"/>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3992D30-F1EC-BFF1-FAC5-EA93C9127642}"/>
              </a:ext>
            </a:extLst>
          </p:cNvPr>
          <p:cNvPicPr>
            <a:picLocks noChangeAspect="1" noChangeArrowheads="1"/>
          </p:cNvPicPr>
          <p:nvPr/>
        </p:nvPicPr>
        <p:blipFill>
          <a:blip r:embed="rId6"/>
          <a:srcRect/>
          <a:stretch/>
        </p:blipFill>
        <p:spPr bwMode="auto">
          <a:xfrm>
            <a:off x="3240754" y="2806998"/>
            <a:ext cx="4773972" cy="1244004"/>
          </a:xfrm>
          <a:prstGeom prst="rect">
            <a:avLst/>
          </a:prstGeom>
          <a:noFill/>
          <a:ln w="3175">
            <a:solidFill>
              <a:srgbClr val="03045E"/>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05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750"/>
                            </p:stCondLst>
                            <p:childTnLst>
                              <p:par>
                                <p:cTn id="9" presetID="10" presetClass="entr" presetSubtype="0" fill="hold" nodeType="afterEffect">
                                  <p:stCondLst>
                                    <p:cond delay="25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38702F5-F160-18B7-8C56-72711949AC7C}"/>
              </a:ext>
              <a:ext uri="{C183D7F6-B498-43B3-948B-1728B52AA6E4}">
                <adec:decorative xmlns:adec="http://schemas.microsoft.com/office/drawing/2017/decorative" val="1"/>
              </a:ext>
            </a:extLst>
          </p:cNvPr>
          <p:cNvSpPr/>
          <p:nvPr/>
        </p:nvSpPr>
        <p:spPr>
          <a:xfrm>
            <a:off x="-4521" y="0"/>
            <a:ext cx="9148521"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A1ADE88-646A-4503-F52D-849A3B58619B}"/>
              </a:ext>
            </a:extLst>
          </p:cNvPr>
          <p:cNvPicPr>
            <a:picLocks noChangeAspect="1"/>
          </p:cNvPicPr>
          <p:nvPr/>
        </p:nvPicPr>
        <p:blipFill>
          <a:blip r:embed="rId3"/>
          <a:srcRect/>
          <a:stretch/>
        </p:blipFill>
        <p:spPr>
          <a:xfrm>
            <a:off x="7909488" y="5298064"/>
            <a:ext cx="960120" cy="960120"/>
          </a:xfrm>
          <a:prstGeom prst="rect">
            <a:avLst/>
          </a:prstGeom>
          <a:ln w="28575">
            <a:solidFill>
              <a:srgbClr val="576ED6"/>
            </a:solidFill>
          </a:ln>
        </p:spPr>
      </p:pic>
      <p:pic>
        <p:nvPicPr>
          <p:cNvPr id="7" name="Picture 6">
            <a:extLst>
              <a:ext uri="{FF2B5EF4-FFF2-40B4-BE49-F238E27FC236}">
                <a16:creationId xmlns:a16="http://schemas.microsoft.com/office/drawing/2014/main" id="{BA66AB23-26F3-6F18-8463-FBFD8DEE234A}"/>
              </a:ext>
            </a:extLst>
          </p:cNvPr>
          <p:cNvPicPr>
            <a:picLocks noChangeAspect="1"/>
          </p:cNvPicPr>
          <p:nvPr/>
        </p:nvPicPr>
        <p:blipFill>
          <a:blip r:embed="rId4"/>
          <a:srcRect/>
          <a:stretch/>
        </p:blipFill>
        <p:spPr>
          <a:xfrm>
            <a:off x="502298" y="1185852"/>
            <a:ext cx="3936642" cy="5094478"/>
          </a:xfrm>
          <a:prstGeom prst="rect">
            <a:avLst/>
          </a:prstGeom>
          <a:ln w="3175">
            <a:solidFill>
              <a:srgbClr val="03045E"/>
            </a:solidFill>
          </a:ln>
          <a:effectLst>
            <a:outerShdw blurRad="50800" dist="38100" dir="8100000" algn="tr" rotWithShape="0">
              <a:prstClr val="black">
                <a:alpha val="40000"/>
              </a:prstClr>
            </a:outerShdw>
          </a:effectLst>
        </p:spPr>
      </p:pic>
      <p:sp>
        <p:nvSpPr>
          <p:cNvPr id="30" name="Rectangle 29">
            <a:extLst>
              <a:ext uri="{FF2B5EF4-FFF2-40B4-BE49-F238E27FC236}">
                <a16:creationId xmlns:a16="http://schemas.microsoft.com/office/drawing/2014/main" id="{26487853-4DDF-CE88-A07B-3834C1BF693D}"/>
              </a:ext>
              <a:ext uri="{C183D7F6-B498-43B3-948B-1728B52AA6E4}">
                <adec:decorative xmlns:adec="http://schemas.microsoft.com/office/drawing/2017/decorative" val="1"/>
              </a:ext>
            </a:extLst>
          </p:cNvPr>
          <p:cNvSpPr/>
          <p:nvPr/>
        </p:nvSpPr>
        <p:spPr>
          <a:xfrm>
            <a:off x="5682005" y="4023803"/>
            <a:ext cx="3461995" cy="930454"/>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9BB7D706-D28B-27AB-886B-6205D306994F}"/>
              </a:ext>
            </a:extLst>
          </p:cNvPr>
          <p:cNvSpPr txBox="1"/>
          <p:nvPr/>
        </p:nvSpPr>
        <p:spPr>
          <a:xfrm>
            <a:off x="6229187" y="4077267"/>
            <a:ext cx="2483914" cy="830997"/>
          </a:xfrm>
          <a:prstGeom prst="rect">
            <a:avLst/>
          </a:prstGeom>
          <a:noFill/>
        </p:spPr>
        <p:txBody>
          <a:bodyPr wrap="square">
            <a:spAutoFit/>
          </a:bodyPr>
          <a:lstStyle/>
          <a:p>
            <a:pPr>
              <a:spcAft>
                <a:spcPts val="1200"/>
              </a:spcAft>
            </a:pPr>
            <a:r>
              <a:rPr lang="en-US" sz="2400" b="1" dirty="0">
                <a:solidFill>
                  <a:schemeClr val="bg1"/>
                </a:solidFill>
                <a:latin typeface="Arial" panose="020B0604020202020204" pitchFamily="34" charset="0"/>
                <a:cs typeface="Arial" panose="020B0604020202020204" pitchFamily="34" charset="0"/>
              </a:rPr>
              <a:t>Time to recover</a:t>
            </a:r>
            <a:br>
              <a:rPr lang="en-US" sz="2400" b="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your costs</a:t>
            </a:r>
          </a:p>
        </p:txBody>
      </p:sp>
      <p:sp>
        <p:nvSpPr>
          <p:cNvPr id="32" name="Rectangle 31">
            <a:extLst>
              <a:ext uri="{FF2B5EF4-FFF2-40B4-BE49-F238E27FC236}">
                <a16:creationId xmlns:a16="http://schemas.microsoft.com/office/drawing/2014/main" id="{83550C72-6728-5D9D-C348-B73F48013B89}"/>
              </a:ext>
              <a:ext uri="{C183D7F6-B498-43B3-948B-1728B52AA6E4}">
                <adec:decorative xmlns:adec="http://schemas.microsoft.com/office/drawing/2017/decorative" val="1"/>
              </a:ext>
            </a:extLst>
          </p:cNvPr>
          <p:cNvSpPr/>
          <p:nvPr/>
        </p:nvSpPr>
        <p:spPr>
          <a:xfrm>
            <a:off x="5685075" y="2735384"/>
            <a:ext cx="3458925" cy="930454"/>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B1CD1A0B-A005-F736-2D26-D1E258F3E2B3}"/>
              </a:ext>
            </a:extLst>
          </p:cNvPr>
          <p:cNvSpPr txBox="1"/>
          <p:nvPr/>
        </p:nvSpPr>
        <p:spPr>
          <a:xfrm>
            <a:off x="6229187" y="2782284"/>
            <a:ext cx="2169196" cy="830997"/>
          </a:xfrm>
          <a:prstGeom prst="rect">
            <a:avLst/>
          </a:prstGeom>
          <a:noFill/>
        </p:spPr>
        <p:txBody>
          <a:bodyPr wrap="square">
            <a:spAutoFit/>
          </a:bodyPr>
          <a:lstStyle/>
          <a:p>
            <a:pPr>
              <a:spcAft>
                <a:spcPts val="1200"/>
              </a:spcAft>
            </a:pPr>
            <a:r>
              <a:rPr lang="en-US" sz="2400" b="1" dirty="0">
                <a:solidFill>
                  <a:schemeClr val="bg1"/>
                </a:solidFill>
                <a:latin typeface="Arial" panose="020B0604020202020204" pitchFamily="34" charset="0"/>
                <a:cs typeface="Arial" panose="020B0604020202020204" pitchFamily="34" charset="0"/>
              </a:rPr>
              <a:t>Increase to</a:t>
            </a:r>
            <a:br>
              <a:rPr lang="en-US" sz="2400" b="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your benefit</a:t>
            </a:r>
          </a:p>
        </p:txBody>
      </p:sp>
      <p:sp>
        <p:nvSpPr>
          <p:cNvPr id="34" name="Rectangle 33">
            <a:extLst>
              <a:ext uri="{FF2B5EF4-FFF2-40B4-BE49-F238E27FC236}">
                <a16:creationId xmlns:a16="http://schemas.microsoft.com/office/drawing/2014/main" id="{5B69F46A-E1A9-E3F5-4258-7CDD23C7C220}"/>
              </a:ext>
              <a:ext uri="{C183D7F6-B498-43B3-948B-1728B52AA6E4}">
                <adec:decorative xmlns:adec="http://schemas.microsoft.com/office/drawing/2017/decorative" val="1"/>
              </a:ext>
            </a:extLst>
          </p:cNvPr>
          <p:cNvSpPr/>
          <p:nvPr/>
        </p:nvSpPr>
        <p:spPr>
          <a:xfrm>
            <a:off x="5685075" y="1441310"/>
            <a:ext cx="3458925" cy="930454"/>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CD2F90EA-14A0-19D7-A32E-866EF0015108}"/>
              </a:ext>
            </a:extLst>
          </p:cNvPr>
          <p:cNvSpPr txBox="1"/>
          <p:nvPr/>
        </p:nvSpPr>
        <p:spPr>
          <a:xfrm>
            <a:off x="6229187" y="1487475"/>
            <a:ext cx="1911009" cy="830997"/>
          </a:xfrm>
          <a:prstGeom prst="rect">
            <a:avLst/>
          </a:prstGeom>
          <a:noFill/>
        </p:spPr>
        <p:txBody>
          <a:bodyPr wrap="square">
            <a:spAutoFit/>
          </a:bodyPr>
          <a:lstStyle/>
          <a:p>
            <a:pPr>
              <a:spcAft>
                <a:spcPts val="1200"/>
              </a:spcAft>
            </a:pPr>
            <a:r>
              <a:rPr lang="en-US" sz="2400" b="1" dirty="0">
                <a:solidFill>
                  <a:schemeClr val="bg1"/>
                </a:solidFill>
                <a:latin typeface="Arial" panose="020B0604020202020204" pitchFamily="34" charset="0"/>
                <a:cs typeface="Arial" panose="020B0604020202020204" pitchFamily="34" charset="0"/>
              </a:rPr>
              <a:t>Cost to</a:t>
            </a:r>
            <a:br>
              <a:rPr lang="en-US" sz="2400" b="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purchase</a:t>
            </a:r>
          </a:p>
        </p:txBody>
      </p:sp>
      <p:grpSp>
        <p:nvGrpSpPr>
          <p:cNvPr id="10" name="Group 9">
            <a:extLst>
              <a:ext uri="{FF2B5EF4-FFF2-40B4-BE49-F238E27FC236}">
                <a16:creationId xmlns:a16="http://schemas.microsoft.com/office/drawing/2014/main" id="{444F87B8-E57F-F7DA-FB04-2937E4D66D2E}"/>
              </a:ext>
            </a:extLst>
          </p:cNvPr>
          <p:cNvGrpSpPr/>
          <p:nvPr/>
        </p:nvGrpSpPr>
        <p:grpSpPr>
          <a:xfrm>
            <a:off x="5214156" y="1422913"/>
            <a:ext cx="960120" cy="3546177"/>
            <a:chOff x="5214156" y="1422913"/>
            <a:chExt cx="960120" cy="3546177"/>
          </a:xfrm>
        </p:grpSpPr>
        <p:pic>
          <p:nvPicPr>
            <p:cNvPr id="23" name="Picture 22">
              <a:extLst>
                <a:ext uri="{FF2B5EF4-FFF2-40B4-BE49-F238E27FC236}">
                  <a16:creationId xmlns:a16="http://schemas.microsoft.com/office/drawing/2014/main" id="{F0043974-2EDC-CE08-7CDB-FB30B5E93691}"/>
                </a:ext>
              </a:extLst>
            </p:cNvPr>
            <p:cNvPicPr>
              <a:picLocks noChangeAspect="1"/>
            </p:cNvPicPr>
            <p:nvPr/>
          </p:nvPicPr>
          <p:blipFill>
            <a:blip r:embed="rId5"/>
            <a:srcRect/>
            <a:stretch/>
          </p:blipFill>
          <p:spPr>
            <a:xfrm>
              <a:off x="5214156" y="4008970"/>
              <a:ext cx="960120" cy="960120"/>
            </a:xfrm>
            <a:prstGeom prst="rect">
              <a:avLst/>
            </a:prstGeom>
          </p:spPr>
        </p:pic>
        <p:pic>
          <p:nvPicPr>
            <p:cNvPr id="22" name="Picture 21">
              <a:extLst>
                <a:ext uri="{FF2B5EF4-FFF2-40B4-BE49-F238E27FC236}">
                  <a16:creationId xmlns:a16="http://schemas.microsoft.com/office/drawing/2014/main" id="{1D0F7454-E2D6-B685-0A1B-EDE8CAEA999D}"/>
                </a:ext>
              </a:extLst>
            </p:cNvPr>
            <p:cNvPicPr>
              <a:picLocks noChangeAspect="1"/>
            </p:cNvPicPr>
            <p:nvPr/>
          </p:nvPicPr>
          <p:blipFill>
            <a:blip r:embed="rId6"/>
            <a:srcRect/>
            <a:stretch/>
          </p:blipFill>
          <p:spPr>
            <a:xfrm>
              <a:off x="5214156" y="2717722"/>
              <a:ext cx="960120" cy="960120"/>
            </a:xfrm>
            <a:prstGeom prst="rect">
              <a:avLst/>
            </a:prstGeom>
          </p:spPr>
        </p:pic>
        <p:pic>
          <p:nvPicPr>
            <p:cNvPr id="20" name="Picture 19">
              <a:extLst>
                <a:ext uri="{FF2B5EF4-FFF2-40B4-BE49-F238E27FC236}">
                  <a16:creationId xmlns:a16="http://schemas.microsoft.com/office/drawing/2014/main" id="{2C9B235F-C655-AEA4-0DD3-408FD6D4CA4E}"/>
                </a:ext>
              </a:extLst>
            </p:cNvPr>
            <p:cNvPicPr>
              <a:picLocks noChangeAspect="1"/>
            </p:cNvPicPr>
            <p:nvPr/>
          </p:nvPicPr>
          <p:blipFill>
            <a:blip r:embed="rId7"/>
            <a:srcRect/>
            <a:stretch/>
          </p:blipFill>
          <p:spPr>
            <a:xfrm>
              <a:off x="5214156" y="1422913"/>
              <a:ext cx="960120" cy="960120"/>
            </a:xfrm>
            <a:prstGeom prst="rect">
              <a:avLst/>
            </a:prstGeom>
          </p:spPr>
        </p:pic>
      </p:grpSp>
      <p:cxnSp>
        <p:nvCxnSpPr>
          <p:cNvPr id="2" name="Straight Connector 1">
            <a:extLst>
              <a:ext uri="{FF2B5EF4-FFF2-40B4-BE49-F238E27FC236}">
                <a16:creationId xmlns:a16="http://schemas.microsoft.com/office/drawing/2014/main" id="{43DCFFE6-A068-42CE-8783-6A3E2C7D7CB5}"/>
              </a:ext>
              <a:ext uri="{C183D7F6-B498-43B3-948B-1728B52AA6E4}">
                <adec:decorative xmlns:adec="http://schemas.microsoft.com/office/drawing/2017/decorative" val="1"/>
              </a:ext>
            </a:extLst>
          </p:cNvPr>
          <p:cNvCxnSpPr>
            <a:cxnSpLocks/>
          </p:cNvCxnSpPr>
          <p:nvPr/>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EB18BA59-6872-55B5-9B3A-C4C485084406}"/>
              </a:ext>
            </a:extLst>
          </p:cNvPr>
          <p:cNvSpPr txBox="1">
            <a:spLocks noGrp="1"/>
          </p:cNvSpPr>
          <p:nvPr>
            <p:ph type="title"/>
          </p:nvPr>
        </p:nvSpPr>
        <p:spPr>
          <a:xfrm>
            <a:off x="1722622" y="186460"/>
            <a:ext cx="742137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Make an informed decision</a:t>
            </a:r>
            <a:endParaRPr kumimoji="0" lang="en-US" sz="3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79D7318C-27C5-C62F-9711-462893EDEB45}"/>
              </a:ext>
              <a:ext uri="{C183D7F6-B498-43B3-948B-1728B52AA6E4}">
                <adec:decorative xmlns:adec="http://schemas.microsoft.com/office/drawing/2017/decorative" val="1"/>
              </a:ext>
            </a:extLst>
          </p:cNvPr>
          <p:cNvPicPr>
            <a:picLocks noChangeAspect="1"/>
          </p:cNvPicPr>
          <p:nvPr/>
        </p:nvPicPr>
        <p:blipFill>
          <a:blip r:embed="rId8"/>
          <a:srcRect/>
          <a:stretch/>
        </p:blipFill>
        <p:spPr>
          <a:xfrm>
            <a:off x="268659" y="205797"/>
            <a:ext cx="1181100" cy="546100"/>
          </a:xfrm>
          <a:prstGeom prst="rect">
            <a:avLst/>
          </a:prstGeom>
        </p:spPr>
      </p:pic>
      <p:pic>
        <p:nvPicPr>
          <p:cNvPr id="9" name="Picture 8">
            <a:extLst>
              <a:ext uri="{FF2B5EF4-FFF2-40B4-BE49-F238E27FC236}">
                <a16:creationId xmlns:a16="http://schemas.microsoft.com/office/drawing/2014/main" id="{0A0A3712-4C7C-D598-9FD0-4E4C96C9C9DC}"/>
              </a:ext>
            </a:extLst>
          </p:cNvPr>
          <p:cNvPicPr>
            <a:picLocks noChangeAspect="1"/>
          </p:cNvPicPr>
          <p:nvPr/>
        </p:nvPicPr>
        <p:blipFill>
          <a:blip r:embed="rId9"/>
          <a:srcRect/>
          <a:stretch/>
        </p:blipFill>
        <p:spPr>
          <a:xfrm>
            <a:off x="18" y="6500810"/>
            <a:ext cx="9143961" cy="357186"/>
          </a:xfrm>
          <a:prstGeom prst="rect">
            <a:avLst/>
          </a:prstGeom>
        </p:spPr>
      </p:pic>
    </p:spTree>
    <p:extLst>
      <p:ext uri="{BB962C8B-B14F-4D97-AF65-F5344CB8AC3E}">
        <p14:creationId xmlns:p14="http://schemas.microsoft.com/office/powerpoint/2010/main" val="667458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D23F0D5-B965-0E0F-8E5A-49494DD07F69}"/>
              </a:ext>
            </a:extLst>
          </p:cNvPr>
          <p:cNvPicPr>
            <a:picLocks noChangeAspect="1"/>
          </p:cNvPicPr>
          <p:nvPr/>
        </p:nvPicPr>
        <p:blipFill>
          <a:blip r:embed="rId3"/>
          <a:srcRect/>
          <a:stretch/>
        </p:blipFill>
        <p:spPr>
          <a:xfrm>
            <a:off x="454452" y="1185853"/>
            <a:ext cx="3918959" cy="5071595"/>
          </a:xfrm>
          <a:prstGeom prst="rect">
            <a:avLst/>
          </a:prstGeom>
          <a:ln w="3175">
            <a:solidFill>
              <a:srgbClr val="03045E"/>
            </a:solidFill>
          </a:ln>
          <a:effectLst>
            <a:outerShdw blurRad="50800" dist="38100" dir="8100000" algn="tr" rotWithShape="0">
              <a:prstClr val="black">
                <a:alpha val="40000"/>
              </a:prstClr>
            </a:outerShdw>
          </a:effectLst>
        </p:spPr>
      </p:pic>
      <p:sp>
        <p:nvSpPr>
          <p:cNvPr id="19" name="Rectangle 18">
            <a:extLst>
              <a:ext uri="{FF2B5EF4-FFF2-40B4-BE49-F238E27FC236}">
                <a16:creationId xmlns:a16="http://schemas.microsoft.com/office/drawing/2014/main" id="{FD7DAD28-9D09-68BE-5E53-C10A983F8950}"/>
              </a:ext>
              <a:ext uri="{C183D7F6-B498-43B3-948B-1728B52AA6E4}">
                <adec:decorative xmlns:adec="http://schemas.microsoft.com/office/drawing/2017/decorative" val="1"/>
              </a:ext>
            </a:extLst>
          </p:cNvPr>
          <p:cNvSpPr/>
          <p:nvPr/>
        </p:nvSpPr>
        <p:spPr>
          <a:xfrm>
            <a:off x="454452" y="1185853"/>
            <a:ext cx="3918962" cy="5071598"/>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630C2EC-8887-7712-7694-564697927AC1}"/>
              </a:ext>
              <a:ext uri="{C183D7F6-B498-43B3-948B-1728B52AA6E4}">
                <adec:decorative xmlns:adec="http://schemas.microsoft.com/office/drawing/2017/decorative" val="1"/>
              </a:ext>
            </a:extLst>
          </p:cNvPr>
          <p:cNvSpPr/>
          <p:nvPr/>
        </p:nvSpPr>
        <p:spPr>
          <a:xfrm>
            <a:off x="-4521" y="0"/>
            <a:ext cx="9148521"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9763FCBC-3000-5F6F-8E13-EAC069F52120}"/>
              </a:ext>
            </a:extLst>
          </p:cNvPr>
          <p:cNvSpPr txBox="1">
            <a:spLocks noGrp="1"/>
          </p:cNvSpPr>
          <p:nvPr>
            <p:ph type="title"/>
          </p:nvPr>
        </p:nvSpPr>
        <p:spPr>
          <a:xfrm>
            <a:off x="1722622" y="186460"/>
            <a:ext cx="742137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My defined benefit retirement</a:t>
            </a:r>
            <a:endParaRPr kumimoji="0" lang="en-US" sz="3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cxnSp>
        <p:nvCxnSpPr>
          <p:cNvPr id="5" name="Straight Connector 4">
            <a:extLst>
              <a:ext uri="{FF2B5EF4-FFF2-40B4-BE49-F238E27FC236}">
                <a16:creationId xmlns:a16="http://schemas.microsoft.com/office/drawing/2014/main" id="{E78FE27D-48AE-EB73-22EC-1DD31B33829E}"/>
              </a:ext>
              <a:ext uri="{C183D7F6-B498-43B3-948B-1728B52AA6E4}">
                <adec:decorative xmlns:adec="http://schemas.microsoft.com/office/drawing/2017/decorative" val="1"/>
              </a:ext>
            </a:extLst>
          </p:cNvPr>
          <p:cNvCxnSpPr>
            <a:cxnSpLocks/>
          </p:cNvCxnSpPr>
          <p:nvPr/>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CD026AA-709F-04BC-6615-49FEA0AE9C48}"/>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268659" y="205797"/>
            <a:ext cx="1181100" cy="546100"/>
          </a:xfrm>
          <a:prstGeom prst="rect">
            <a:avLst/>
          </a:prstGeom>
        </p:spPr>
      </p:pic>
      <p:pic>
        <p:nvPicPr>
          <p:cNvPr id="4" name="Picture 3">
            <a:extLst>
              <a:ext uri="{FF2B5EF4-FFF2-40B4-BE49-F238E27FC236}">
                <a16:creationId xmlns:a16="http://schemas.microsoft.com/office/drawing/2014/main" id="{E8DC95EF-0F4F-5C30-B6BC-0828B0E25D9E}"/>
              </a:ext>
            </a:extLst>
          </p:cNvPr>
          <p:cNvPicPr>
            <a:picLocks noChangeAspect="1"/>
          </p:cNvPicPr>
          <p:nvPr/>
        </p:nvPicPr>
        <p:blipFill>
          <a:blip r:embed="rId5"/>
          <a:srcRect/>
          <a:stretch/>
        </p:blipFill>
        <p:spPr>
          <a:xfrm>
            <a:off x="18" y="6500810"/>
            <a:ext cx="9143961" cy="357185"/>
          </a:xfrm>
          <a:prstGeom prst="rect">
            <a:avLst/>
          </a:prstGeom>
        </p:spPr>
      </p:pic>
      <p:pic>
        <p:nvPicPr>
          <p:cNvPr id="8" name="Picture 7">
            <a:extLst>
              <a:ext uri="{FF2B5EF4-FFF2-40B4-BE49-F238E27FC236}">
                <a16:creationId xmlns:a16="http://schemas.microsoft.com/office/drawing/2014/main" id="{7221528D-1946-8138-043B-136FB29F0AF6}"/>
              </a:ext>
            </a:extLst>
          </p:cNvPr>
          <p:cNvPicPr>
            <a:picLocks noChangeAspect="1"/>
          </p:cNvPicPr>
          <p:nvPr/>
        </p:nvPicPr>
        <p:blipFill rotWithShape="1">
          <a:blip r:embed="rId3"/>
          <a:srcRect l="2829" t="29852" r="2848" b="43876"/>
          <a:stretch/>
        </p:blipFill>
        <p:spPr>
          <a:xfrm>
            <a:off x="1851518" y="2489199"/>
            <a:ext cx="6838030" cy="2464903"/>
          </a:xfrm>
          <a:prstGeom prst="rect">
            <a:avLst/>
          </a:prstGeom>
          <a:ln w="3175">
            <a:solidFill>
              <a:srgbClr val="03045E"/>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90832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750"/>
                            </p:stCondLst>
                            <p:childTnLst>
                              <p:par>
                                <p:cTn id="9" presetID="10" presetClass="entr" presetSubtype="0" fill="hold" nodeType="afterEffect">
                                  <p:stCondLst>
                                    <p:cond delay="25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13D6EF-5A9B-9710-A991-0379B0A4B10D}"/>
              </a:ext>
            </a:extLst>
          </p:cNvPr>
          <p:cNvPicPr>
            <a:picLocks noChangeAspect="1"/>
          </p:cNvPicPr>
          <p:nvPr/>
        </p:nvPicPr>
        <p:blipFill>
          <a:blip r:embed="rId3"/>
          <a:srcRect/>
          <a:stretch/>
        </p:blipFill>
        <p:spPr>
          <a:xfrm>
            <a:off x="18" y="6500810"/>
            <a:ext cx="9143961" cy="357185"/>
          </a:xfrm>
          <a:prstGeom prst="rect">
            <a:avLst/>
          </a:prstGeom>
        </p:spPr>
      </p:pic>
      <p:sp>
        <p:nvSpPr>
          <p:cNvPr id="9" name="Rectangle 8">
            <a:extLst>
              <a:ext uri="{FF2B5EF4-FFF2-40B4-BE49-F238E27FC236}">
                <a16:creationId xmlns:a16="http://schemas.microsoft.com/office/drawing/2014/main" id="{77D2247D-4A6D-3E6F-47F8-0AAA07F278C9}"/>
              </a:ext>
              <a:ext uri="{C183D7F6-B498-43B3-948B-1728B52AA6E4}">
                <adec:decorative xmlns:adec="http://schemas.microsoft.com/office/drawing/2017/decorative" val="1"/>
              </a:ext>
            </a:extLst>
          </p:cNvPr>
          <p:cNvSpPr/>
          <p:nvPr/>
        </p:nvSpPr>
        <p:spPr>
          <a:xfrm>
            <a:off x="-4521" y="0"/>
            <a:ext cx="9148521"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5290D5CA-028F-D4F3-B6E7-40CC9DC7B5DA}"/>
              </a:ext>
              <a:ext uri="{C183D7F6-B498-43B3-948B-1728B52AA6E4}">
                <adec:decorative xmlns:adec="http://schemas.microsoft.com/office/drawing/2017/decorative" val="1"/>
              </a:ext>
            </a:extLst>
          </p:cNvPr>
          <p:cNvCxnSpPr>
            <a:cxnSpLocks/>
          </p:cNvCxnSpPr>
          <p:nvPr/>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0A87E1A-E099-06B7-E259-CAD29E2DEBBE}"/>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268659" y="205797"/>
            <a:ext cx="1181100" cy="546100"/>
          </a:xfrm>
          <a:prstGeom prst="rect">
            <a:avLst/>
          </a:prstGeom>
        </p:spPr>
      </p:pic>
      <p:pic>
        <p:nvPicPr>
          <p:cNvPr id="14" name="Picture 13">
            <a:extLst>
              <a:ext uri="{FF2B5EF4-FFF2-40B4-BE49-F238E27FC236}">
                <a16:creationId xmlns:a16="http://schemas.microsoft.com/office/drawing/2014/main" id="{BB315BD5-9C2A-70F2-FD88-8B66EADE951C}"/>
              </a:ext>
            </a:extLst>
          </p:cNvPr>
          <p:cNvPicPr>
            <a:picLocks noChangeAspect="1"/>
          </p:cNvPicPr>
          <p:nvPr/>
        </p:nvPicPr>
        <p:blipFill>
          <a:blip r:embed="rId5"/>
          <a:srcRect/>
          <a:stretch/>
        </p:blipFill>
        <p:spPr>
          <a:xfrm>
            <a:off x="454452" y="1185853"/>
            <a:ext cx="3918959" cy="5071594"/>
          </a:xfrm>
          <a:prstGeom prst="rect">
            <a:avLst/>
          </a:prstGeom>
          <a:ln w="3175">
            <a:solidFill>
              <a:srgbClr val="03045E"/>
            </a:solidFill>
          </a:ln>
          <a:effectLst>
            <a:outerShdw blurRad="50800" dist="38100" dir="8100000" algn="tr" rotWithShape="0">
              <a:prstClr val="black">
                <a:alpha val="40000"/>
              </a:prstClr>
            </a:outerShdw>
          </a:effectLst>
        </p:spPr>
      </p:pic>
      <p:sp>
        <p:nvSpPr>
          <p:cNvPr id="15" name="Rectangle 14">
            <a:extLst>
              <a:ext uri="{FF2B5EF4-FFF2-40B4-BE49-F238E27FC236}">
                <a16:creationId xmlns:a16="http://schemas.microsoft.com/office/drawing/2014/main" id="{9EFF1A59-7DEB-FC7B-DE34-A5B53764B427}"/>
              </a:ext>
              <a:ext uri="{C183D7F6-B498-43B3-948B-1728B52AA6E4}">
                <adec:decorative xmlns:adec="http://schemas.microsoft.com/office/drawing/2017/decorative" val="1"/>
              </a:ext>
            </a:extLst>
          </p:cNvPr>
          <p:cNvSpPr/>
          <p:nvPr/>
        </p:nvSpPr>
        <p:spPr>
          <a:xfrm>
            <a:off x="454449" y="1185850"/>
            <a:ext cx="3918962" cy="5071598"/>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391CDEF-DAC1-A8D2-6167-2989686FAEFB}"/>
              </a:ext>
            </a:extLst>
          </p:cNvPr>
          <p:cNvPicPr>
            <a:picLocks noChangeAspect="1"/>
          </p:cNvPicPr>
          <p:nvPr/>
        </p:nvPicPr>
        <p:blipFill rotWithShape="1">
          <a:blip r:embed="rId5"/>
          <a:srcRect l="2829" t="55200" r="2848" b="20650"/>
          <a:stretch/>
        </p:blipFill>
        <p:spPr>
          <a:xfrm>
            <a:off x="1851518" y="3406296"/>
            <a:ext cx="6838030" cy="2265851"/>
          </a:xfrm>
          <a:prstGeom prst="rect">
            <a:avLst/>
          </a:prstGeom>
          <a:ln w="3175">
            <a:solidFill>
              <a:srgbClr val="03045E"/>
            </a:solidFill>
          </a:ln>
          <a:effectLst>
            <a:outerShdw blurRad="50800" dist="38100" dir="8100000" algn="tr" rotWithShape="0">
              <a:prstClr val="black">
                <a:alpha val="40000"/>
              </a:prstClr>
            </a:outerShdw>
          </a:effectLst>
        </p:spPr>
      </p:pic>
      <p:sp>
        <p:nvSpPr>
          <p:cNvPr id="3" name="Title 6">
            <a:extLst>
              <a:ext uri="{FF2B5EF4-FFF2-40B4-BE49-F238E27FC236}">
                <a16:creationId xmlns:a16="http://schemas.microsoft.com/office/drawing/2014/main" id="{BB21F345-6618-3FEF-0482-DC9BF505AD23}"/>
              </a:ext>
            </a:extLst>
          </p:cNvPr>
          <p:cNvSpPr txBox="1">
            <a:spLocks noGrp="1"/>
          </p:cNvSpPr>
          <p:nvPr>
            <p:ph type="title"/>
          </p:nvPr>
        </p:nvSpPr>
        <p:spPr>
          <a:xfrm>
            <a:off x="1722622" y="186460"/>
            <a:ext cx="742137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My defined benefit retirement</a:t>
            </a:r>
            <a:endParaRPr kumimoji="0" lang="en-US" sz="3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745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76ED6"/>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2F9EFC0-B5D8-C408-357A-93F614EC2489}"/>
              </a:ext>
              <a:ext uri="{C183D7F6-B498-43B3-948B-1728B52AA6E4}">
                <adec:decorative xmlns:adec="http://schemas.microsoft.com/office/drawing/2017/decorative" val="1"/>
              </a:ext>
            </a:extLst>
          </p:cNvPr>
          <p:cNvSpPr/>
          <p:nvPr/>
        </p:nvSpPr>
        <p:spPr>
          <a:xfrm>
            <a:off x="-4521" y="3530943"/>
            <a:ext cx="9148521" cy="1744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836811B-1E51-EAEF-30BE-3FCE63659183}"/>
              </a:ext>
            </a:extLst>
          </p:cNvPr>
          <p:cNvSpPr txBox="1"/>
          <p:nvPr/>
        </p:nvSpPr>
        <p:spPr>
          <a:xfrm>
            <a:off x="741196" y="3071206"/>
            <a:ext cx="2241502" cy="615553"/>
          </a:xfrm>
          <a:prstGeom prst="rect">
            <a:avLst/>
          </a:prstGeom>
          <a:noFill/>
        </p:spPr>
        <p:txBody>
          <a:bodyPr wrap="square">
            <a:spAutoFit/>
          </a:bodyPr>
          <a:lstStyle/>
          <a:p>
            <a:r>
              <a:rPr lang="en-US" sz="3400" dirty="0">
                <a:solidFill>
                  <a:schemeClr val="bg1"/>
                </a:solidFill>
                <a:latin typeface="Arial" panose="020B0604020202020204" pitchFamily="34" charset="0"/>
                <a:cs typeface="Arial" panose="020B0604020202020204" pitchFamily="34" charset="0"/>
              </a:rPr>
              <a:t>SECTION</a:t>
            </a:r>
          </a:p>
        </p:txBody>
      </p:sp>
      <p:sp>
        <p:nvSpPr>
          <p:cNvPr id="6" name="TextBox 5">
            <a:extLst>
              <a:ext uri="{FF2B5EF4-FFF2-40B4-BE49-F238E27FC236}">
                <a16:creationId xmlns:a16="http://schemas.microsoft.com/office/drawing/2014/main" id="{950953A4-A418-C277-497F-C319D9A5B6E2}"/>
              </a:ext>
            </a:extLst>
          </p:cNvPr>
          <p:cNvSpPr txBox="1"/>
          <p:nvPr/>
        </p:nvSpPr>
        <p:spPr>
          <a:xfrm>
            <a:off x="2691484" y="1443672"/>
            <a:ext cx="2569936" cy="2677656"/>
          </a:xfrm>
          <a:prstGeom prst="rect">
            <a:avLst/>
          </a:prstGeom>
          <a:noFill/>
        </p:spPr>
        <p:txBody>
          <a:bodyPr wrap="square">
            <a:spAutoFit/>
          </a:bodyPr>
          <a:lstStyle/>
          <a:p>
            <a:r>
              <a:rPr lang="en-US" sz="16800" b="1" dirty="0">
                <a:solidFill>
                  <a:schemeClr val="bg1"/>
                </a:solidFill>
                <a:latin typeface="Arial" panose="020B0604020202020204" pitchFamily="34" charset="0"/>
                <a:cs typeface="Arial" panose="020B0604020202020204" pitchFamily="34" charset="0"/>
              </a:rPr>
              <a:t>3</a:t>
            </a:r>
          </a:p>
        </p:txBody>
      </p:sp>
      <p:sp>
        <p:nvSpPr>
          <p:cNvPr id="7" name="Title 1">
            <a:extLst>
              <a:ext uri="{FF2B5EF4-FFF2-40B4-BE49-F238E27FC236}">
                <a16:creationId xmlns:a16="http://schemas.microsoft.com/office/drawing/2014/main" id="{2E357C32-C705-ABE2-FAAF-A1DCCAC6CF96}"/>
              </a:ext>
            </a:extLst>
          </p:cNvPr>
          <p:cNvSpPr>
            <a:spLocks noGrp="1"/>
          </p:cNvSpPr>
          <p:nvPr>
            <p:ph type="title"/>
          </p:nvPr>
        </p:nvSpPr>
        <p:spPr>
          <a:xfrm>
            <a:off x="741196" y="3535572"/>
            <a:ext cx="8145503" cy="1744572"/>
          </a:xfrm>
        </p:spPr>
        <p:txBody>
          <a:bodyPr>
            <a:normAutofit fontScale="90000"/>
          </a:bodyPr>
          <a:lstStyle/>
          <a:p>
            <a:r>
              <a:rPr lang="en-US" sz="5800" b="1" dirty="0">
                <a:solidFill>
                  <a:srgbClr val="576ED6"/>
                </a:solidFill>
                <a:latin typeface="Arial" panose="020B0604020202020204" pitchFamily="34" charset="0"/>
                <a:cs typeface="Arial" panose="020B0604020202020204" pitchFamily="34" charset="0"/>
              </a:rPr>
              <a:t>Concurrent retirement</a:t>
            </a:r>
            <a:br>
              <a:rPr lang="en-US" sz="5800" b="1" dirty="0">
                <a:solidFill>
                  <a:srgbClr val="576ED6"/>
                </a:solidFill>
                <a:latin typeface="Arial" panose="020B0604020202020204" pitchFamily="34" charset="0"/>
                <a:cs typeface="Arial" panose="020B0604020202020204" pitchFamily="34" charset="0"/>
              </a:rPr>
            </a:br>
            <a:r>
              <a:rPr lang="en-US" sz="3600" b="1" dirty="0">
                <a:solidFill>
                  <a:srgbClr val="576ED6"/>
                </a:solidFill>
                <a:latin typeface="Arial" panose="020B0604020202020204" pitchFamily="34" charset="0"/>
                <a:cs typeface="Arial" panose="020B0604020202020204" pitchFamily="34" charset="0"/>
              </a:rPr>
              <a:t>with other eligible California public retirement systems</a:t>
            </a:r>
          </a:p>
        </p:txBody>
      </p:sp>
    </p:spTree>
    <p:extLst>
      <p:ext uri="{BB962C8B-B14F-4D97-AF65-F5344CB8AC3E}">
        <p14:creationId xmlns:p14="http://schemas.microsoft.com/office/powerpoint/2010/main" val="1732143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2AAEA9-E6D2-9132-EC79-78BF8C274917}"/>
              </a:ext>
              <a:ext uri="{C183D7F6-B498-43B3-948B-1728B52AA6E4}">
                <adec:decorative xmlns:adec="http://schemas.microsoft.com/office/drawing/2017/decorative" val="1"/>
              </a:ext>
            </a:extLst>
          </p:cNvPr>
          <p:cNvSpPr/>
          <p:nvPr/>
        </p:nvSpPr>
        <p:spPr>
          <a:xfrm>
            <a:off x="-4521" y="0"/>
            <a:ext cx="9148521"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2551F30A-BEB8-AB15-1448-AE185F90E99F}"/>
              </a:ext>
            </a:extLst>
          </p:cNvPr>
          <p:cNvSpPr txBox="1">
            <a:spLocks noGrp="1"/>
          </p:cNvSpPr>
          <p:nvPr>
            <p:ph type="title"/>
          </p:nvPr>
        </p:nvSpPr>
        <p:spPr>
          <a:xfrm>
            <a:off x="1722622" y="186460"/>
            <a:ext cx="742137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Today’s tools</a:t>
            </a:r>
            <a:endParaRPr kumimoji="0" lang="en-US" sz="3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cxnSp>
        <p:nvCxnSpPr>
          <p:cNvPr id="8" name="Straight Connector 7">
            <a:extLst>
              <a:ext uri="{FF2B5EF4-FFF2-40B4-BE49-F238E27FC236}">
                <a16:creationId xmlns:a16="http://schemas.microsoft.com/office/drawing/2014/main" id="{52301813-5254-F81C-4170-34AF7DB24BDD}"/>
              </a:ext>
              <a:ext uri="{C183D7F6-B498-43B3-948B-1728B52AA6E4}">
                <adec:decorative xmlns:adec="http://schemas.microsoft.com/office/drawing/2017/decorative" val="1"/>
              </a:ext>
            </a:extLst>
          </p:cNvPr>
          <p:cNvCxnSpPr>
            <a:cxnSpLocks/>
          </p:cNvCxnSpPr>
          <p:nvPr/>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703150ED-806B-FDD4-081B-5DC0555008D9}"/>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268659" y="205797"/>
            <a:ext cx="1181100" cy="546100"/>
          </a:xfrm>
          <a:prstGeom prst="rect">
            <a:avLst/>
          </a:prstGeom>
        </p:spPr>
      </p:pic>
      <p:sp>
        <p:nvSpPr>
          <p:cNvPr id="3" name="TextBox 2">
            <a:extLst>
              <a:ext uri="{FF2B5EF4-FFF2-40B4-BE49-F238E27FC236}">
                <a16:creationId xmlns:a16="http://schemas.microsoft.com/office/drawing/2014/main" id="{30DB20CC-35F3-39DA-5D37-DEE84B51E699}"/>
              </a:ext>
            </a:extLst>
          </p:cNvPr>
          <p:cNvSpPr txBox="1"/>
          <p:nvPr/>
        </p:nvSpPr>
        <p:spPr>
          <a:xfrm>
            <a:off x="4768022" y="2148726"/>
            <a:ext cx="3633028" cy="3200876"/>
          </a:xfrm>
          <a:prstGeom prst="rect">
            <a:avLst/>
          </a:prstGeom>
          <a:noFill/>
        </p:spPr>
        <p:txBody>
          <a:bodyPr wrap="square">
            <a:spAutoFit/>
          </a:bodyPr>
          <a:lstStyle/>
          <a:p>
            <a:pPr>
              <a:spcAft>
                <a:spcPts val="1200"/>
              </a:spcAft>
            </a:pPr>
            <a:r>
              <a:rPr lang="en-US" sz="2800" b="1" dirty="0">
                <a:latin typeface="Arial" panose="020B0604020202020204" pitchFamily="34" charset="0"/>
                <a:cs typeface="Arial" panose="020B0604020202020204" pitchFamily="34" charset="0"/>
              </a:rPr>
              <a:t>Session Summary</a:t>
            </a:r>
          </a:p>
          <a:p>
            <a:pPr marL="457200" indent="-457200">
              <a:spcAft>
                <a:spcPts val="1200"/>
              </a:spcAft>
              <a:buBlip>
                <a:blip r:embed="rId4"/>
              </a:buBlip>
            </a:pPr>
            <a:r>
              <a:rPr lang="en-US" sz="2400" dirty="0">
                <a:latin typeface="Arial" panose="020B0604020202020204" pitchFamily="34" charset="0"/>
                <a:cs typeface="Arial" panose="020B0604020202020204" pitchFamily="34" charset="0"/>
              </a:rPr>
              <a:t>Your personal information</a:t>
            </a:r>
          </a:p>
          <a:p>
            <a:pPr marL="457200" indent="-457200">
              <a:spcAft>
                <a:spcPts val="1200"/>
              </a:spcAft>
              <a:buBlip>
                <a:blip r:embed="rId4"/>
              </a:buBlip>
            </a:pPr>
            <a:r>
              <a:rPr lang="en-US" sz="2400" dirty="0">
                <a:latin typeface="Arial" panose="020B0604020202020204" pitchFamily="34" charset="0"/>
                <a:cs typeface="Arial" panose="020B0604020202020204" pitchFamily="34" charset="0"/>
              </a:rPr>
              <a:t>Refer to throughout the session</a:t>
            </a:r>
          </a:p>
          <a:p>
            <a:pPr marL="457200" indent="-457200">
              <a:spcAft>
                <a:spcPts val="1200"/>
              </a:spcAft>
              <a:buBlip>
                <a:blip r:embed="rId4"/>
              </a:buBlip>
            </a:pPr>
            <a:r>
              <a:rPr lang="en-US" sz="2400" dirty="0">
                <a:latin typeface="Arial" panose="020B0604020202020204" pitchFamily="34" charset="0"/>
                <a:cs typeface="Arial" panose="020B0604020202020204" pitchFamily="34" charset="0"/>
              </a:rPr>
              <a:t>Overview of today’s topics</a:t>
            </a:r>
          </a:p>
        </p:txBody>
      </p:sp>
      <p:pic>
        <p:nvPicPr>
          <p:cNvPr id="5" name="Picture 4">
            <a:extLst>
              <a:ext uri="{FF2B5EF4-FFF2-40B4-BE49-F238E27FC236}">
                <a16:creationId xmlns:a16="http://schemas.microsoft.com/office/drawing/2014/main" id="{C9FA87D6-43A5-128C-0A18-F7CE41C900A3}"/>
              </a:ext>
            </a:extLst>
          </p:cNvPr>
          <p:cNvPicPr>
            <a:picLocks noChangeAspect="1" noChangeArrowheads="1"/>
          </p:cNvPicPr>
          <p:nvPr/>
        </p:nvPicPr>
        <p:blipFill>
          <a:blip r:embed="rId5"/>
          <a:srcRect/>
          <a:stretch/>
        </p:blipFill>
        <p:spPr bwMode="auto">
          <a:xfrm>
            <a:off x="454451" y="1221787"/>
            <a:ext cx="3921528" cy="5074919"/>
          </a:xfrm>
          <a:prstGeom prst="rect">
            <a:avLst/>
          </a:prstGeom>
          <a:ln w="3175">
            <a:solidFill>
              <a:srgbClr val="03045E"/>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362013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D2247D-4A6D-3E6F-47F8-0AAA07F278C9}"/>
              </a:ext>
              <a:ext uri="{C183D7F6-B498-43B3-948B-1728B52AA6E4}">
                <adec:decorative xmlns:adec="http://schemas.microsoft.com/office/drawing/2017/decorative" val="1"/>
              </a:ext>
            </a:extLst>
          </p:cNvPr>
          <p:cNvSpPr/>
          <p:nvPr/>
        </p:nvSpPr>
        <p:spPr>
          <a:xfrm>
            <a:off x="-4521" y="0"/>
            <a:ext cx="9148521"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5290D5CA-028F-D4F3-B6E7-40CC9DC7B5DA}"/>
              </a:ext>
              <a:ext uri="{C183D7F6-B498-43B3-948B-1728B52AA6E4}">
                <adec:decorative xmlns:adec="http://schemas.microsoft.com/office/drawing/2017/decorative" val="1"/>
              </a:ext>
            </a:extLst>
          </p:cNvPr>
          <p:cNvCxnSpPr>
            <a:cxnSpLocks/>
          </p:cNvCxnSpPr>
          <p:nvPr/>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20">
            <a:extLst>
              <a:ext uri="{FF2B5EF4-FFF2-40B4-BE49-F238E27FC236}">
                <a16:creationId xmlns:a16="http://schemas.microsoft.com/office/drawing/2014/main" id="{979AAC22-A797-1B87-8249-F334D79F0998}"/>
              </a:ext>
            </a:extLst>
          </p:cNvPr>
          <p:cNvSpPr txBox="1">
            <a:spLocks/>
          </p:cNvSpPr>
          <p:nvPr/>
        </p:nvSpPr>
        <p:spPr>
          <a:xfrm>
            <a:off x="1722622" y="186460"/>
            <a:ext cx="742137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3200" b="1" dirty="0">
                <a:solidFill>
                  <a:schemeClr val="bg1"/>
                </a:solidFill>
                <a:latin typeface="Arial" panose="020B0604020202020204" pitchFamily="34" charset="0"/>
                <a:ea typeface="+mn-ea"/>
                <a:cs typeface="Arial" panose="020B0604020202020204" pitchFamily="34" charset="0"/>
              </a:rPr>
              <a:t>Concurrent retirement</a:t>
            </a:r>
            <a:endParaRPr lang="en-US" sz="3200" dirty="0">
              <a:solidFill>
                <a:schemeClr val="bg1"/>
              </a:solidFill>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50A87E1A-E099-06B7-E259-CAD29E2DEBBE}"/>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268659" y="205797"/>
            <a:ext cx="1181100" cy="546100"/>
          </a:xfrm>
          <a:prstGeom prst="rect">
            <a:avLst/>
          </a:prstGeom>
        </p:spPr>
      </p:pic>
      <p:pic>
        <p:nvPicPr>
          <p:cNvPr id="14" name="Picture 13">
            <a:extLst>
              <a:ext uri="{FF2B5EF4-FFF2-40B4-BE49-F238E27FC236}">
                <a16:creationId xmlns:a16="http://schemas.microsoft.com/office/drawing/2014/main" id="{BB315BD5-9C2A-70F2-FD88-8B66EADE951C}"/>
              </a:ext>
            </a:extLst>
          </p:cNvPr>
          <p:cNvPicPr>
            <a:picLocks noChangeAspect="1"/>
          </p:cNvPicPr>
          <p:nvPr/>
        </p:nvPicPr>
        <p:blipFill>
          <a:blip r:embed="rId4"/>
          <a:srcRect/>
          <a:stretch/>
        </p:blipFill>
        <p:spPr>
          <a:xfrm>
            <a:off x="454452" y="1185853"/>
            <a:ext cx="3918959" cy="5071594"/>
          </a:xfrm>
          <a:prstGeom prst="rect">
            <a:avLst/>
          </a:prstGeom>
          <a:ln w="3175">
            <a:solidFill>
              <a:srgbClr val="03045E"/>
            </a:solidFill>
          </a:ln>
          <a:effectLst>
            <a:outerShdw blurRad="50800" dist="38100" dir="8100000" algn="tr" rotWithShape="0">
              <a:prstClr val="black">
                <a:alpha val="40000"/>
              </a:prstClr>
            </a:outerShdw>
          </a:effectLst>
        </p:spPr>
      </p:pic>
      <p:sp>
        <p:nvSpPr>
          <p:cNvPr id="15" name="Rectangle 14">
            <a:extLst>
              <a:ext uri="{FF2B5EF4-FFF2-40B4-BE49-F238E27FC236}">
                <a16:creationId xmlns:a16="http://schemas.microsoft.com/office/drawing/2014/main" id="{9EFF1A59-7DEB-FC7B-DE34-A5B53764B427}"/>
              </a:ext>
              <a:ext uri="{C183D7F6-B498-43B3-948B-1728B52AA6E4}">
                <adec:decorative xmlns:adec="http://schemas.microsoft.com/office/drawing/2017/decorative" val="1"/>
              </a:ext>
            </a:extLst>
          </p:cNvPr>
          <p:cNvSpPr/>
          <p:nvPr/>
        </p:nvSpPr>
        <p:spPr>
          <a:xfrm>
            <a:off x="451985" y="1185850"/>
            <a:ext cx="3918962" cy="5071598"/>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15073A5-F60C-7336-AF8B-A632D14CBC1A}"/>
              </a:ext>
            </a:extLst>
          </p:cNvPr>
          <p:cNvPicPr>
            <a:picLocks noChangeAspect="1"/>
          </p:cNvPicPr>
          <p:nvPr/>
        </p:nvPicPr>
        <p:blipFill>
          <a:blip r:embed="rId5"/>
          <a:srcRect/>
          <a:stretch/>
        </p:blipFill>
        <p:spPr>
          <a:xfrm>
            <a:off x="18" y="6500810"/>
            <a:ext cx="9143961" cy="357186"/>
          </a:xfrm>
          <a:prstGeom prst="rect">
            <a:avLst/>
          </a:prstGeom>
        </p:spPr>
      </p:pic>
      <p:pic>
        <p:nvPicPr>
          <p:cNvPr id="3" name="Picture 2">
            <a:extLst>
              <a:ext uri="{FF2B5EF4-FFF2-40B4-BE49-F238E27FC236}">
                <a16:creationId xmlns:a16="http://schemas.microsoft.com/office/drawing/2014/main" id="{A4D5643F-0448-3DAA-88DA-2E54450C675C}"/>
              </a:ext>
            </a:extLst>
          </p:cNvPr>
          <p:cNvPicPr>
            <a:picLocks noChangeAspect="1"/>
          </p:cNvPicPr>
          <p:nvPr/>
        </p:nvPicPr>
        <p:blipFill rotWithShape="1">
          <a:blip r:embed="rId4"/>
          <a:srcRect l="2829" t="77915" r="2848" b="3777"/>
          <a:stretch/>
        </p:blipFill>
        <p:spPr>
          <a:xfrm>
            <a:off x="1768254" y="4444360"/>
            <a:ext cx="6921294" cy="1738723"/>
          </a:xfrm>
          <a:prstGeom prst="rect">
            <a:avLst/>
          </a:prstGeom>
          <a:ln w="3175">
            <a:solidFill>
              <a:srgbClr val="03045E"/>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7014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CA3A77-CF49-1A55-FB05-B39FE3607CD6}"/>
              </a:ext>
            </a:extLst>
          </p:cNvPr>
          <p:cNvPicPr>
            <a:picLocks noChangeAspect="1"/>
          </p:cNvPicPr>
          <p:nvPr/>
        </p:nvPicPr>
        <p:blipFill>
          <a:blip r:embed="rId3"/>
          <a:srcRect/>
          <a:stretch/>
        </p:blipFill>
        <p:spPr>
          <a:xfrm>
            <a:off x="18" y="6500810"/>
            <a:ext cx="9143961" cy="357186"/>
          </a:xfrm>
          <a:prstGeom prst="rect">
            <a:avLst/>
          </a:prstGeom>
        </p:spPr>
      </p:pic>
      <p:sp>
        <p:nvSpPr>
          <p:cNvPr id="7" name="Rectangle 6">
            <a:extLst>
              <a:ext uri="{FF2B5EF4-FFF2-40B4-BE49-F238E27FC236}">
                <a16:creationId xmlns:a16="http://schemas.microsoft.com/office/drawing/2014/main" id="{EFAD730F-9CF6-CCD1-2667-22F20B7CC33A}"/>
              </a:ext>
              <a:ext uri="{C183D7F6-B498-43B3-948B-1728B52AA6E4}">
                <adec:decorative xmlns:adec="http://schemas.microsoft.com/office/drawing/2017/decorative" val="1"/>
              </a:ext>
            </a:extLst>
          </p:cNvPr>
          <p:cNvSpPr/>
          <p:nvPr/>
        </p:nvSpPr>
        <p:spPr>
          <a:xfrm>
            <a:off x="-4521" y="0"/>
            <a:ext cx="9148521" cy="6424047"/>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a:extLst>
              <a:ext uri="{FF2B5EF4-FFF2-40B4-BE49-F238E27FC236}">
                <a16:creationId xmlns:a16="http://schemas.microsoft.com/office/drawing/2014/main" id="{C6BFB2CA-0EE8-4134-9382-D0F2F5C6C477}"/>
              </a:ext>
            </a:extLst>
          </p:cNvPr>
          <p:cNvPicPr>
            <a:picLocks noChangeAspect="1" noChangeArrowheads="1"/>
          </p:cNvPicPr>
          <p:nvPr/>
        </p:nvPicPr>
        <p:blipFill>
          <a:blip r:embed="rId4"/>
          <a:srcRect/>
          <a:stretch/>
        </p:blipFill>
        <p:spPr bwMode="auto">
          <a:xfrm>
            <a:off x="390638" y="220256"/>
            <a:ext cx="4673961" cy="6033919"/>
          </a:xfrm>
          <a:prstGeom prst="rect">
            <a:avLst/>
          </a:prstGeom>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itle 5">
            <a:extLst>
              <a:ext uri="{FF2B5EF4-FFF2-40B4-BE49-F238E27FC236}">
                <a16:creationId xmlns:a16="http://schemas.microsoft.com/office/drawing/2014/main" id="{D06DCE0A-9904-F776-41F3-EFC0D24F3087}"/>
              </a:ext>
            </a:extLst>
          </p:cNvPr>
          <p:cNvSpPr txBox="1">
            <a:spLocks/>
          </p:cNvSpPr>
          <p:nvPr/>
        </p:nvSpPr>
        <p:spPr>
          <a:xfrm>
            <a:off x="5276113" y="2888857"/>
            <a:ext cx="364719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1800">
                <a:solidFill>
                  <a:schemeClr val="bg1"/>
                </a:solidFill>
                <a:latin typeface="Arial" panose="020B0604020202020204" pitchFamily="34" charset="0"/>
                <a:ea typeface="+mn-ea"/>
                <a:cs typeface="Arial" panose="020B0604020202020204" pitchFamily="34" charset="0"/>
              </a:rPr>
              <a:t>Read our </a:t>
            </a:r>
            <a:r>
              <a:rPr lang="en-US" sz="1800" i="1">
                <a:solidFill>
                  <a:schemeClr val="bg1"/>
                </a:solidFill>
                <a:latin typeface="Arial" panose="020B0604020202020204" pitchFamily="34" charset="0"/>
                <a:ea typeface="+mn-ea"/>
                <a:cs typeface="Arial" panose="020B0604020202020204" pitchFamily="34" charset="0"/>
              </a:rPr>
              <a:t>Concurrent Retirement </a:t>
            </a:r>
            <a:br>
              <a:rPr lang="en-US" sz="1800" i="1">
                <a:solidFill>
                  <a:schemeClr val="bg1"/>
                </a:solidFill>
                <a:latin typeface="Arial" panose="020B0604020202020204" pitchFamily="34" charset="0"/>
                <a:ea typeface="+mn-ea"/>
                <a:cs typeface="Arial" panose="020B0604020202020204" pitchFamily="34" charset="0"/>
              </a:rPr>
            </a:br>
            <a:r>
              <a:rPr lang="en-US" sz="1800">
                <a:solidFill>
                  <a:schemeClr val="bg1"/>
                </a:solidFill>
                <a:latin typeface="Arial" panose="020B0604020202020204" pitchFamily="34" charset="0"/>
                <a:ea typeface="+mn-ea"/>
                <a:cs typeface="Arial" panose="020B0604020202020204" pitchFamily="34" charset="0"/>
              </a:rPr>
              <a:t>fact sheet for more information.</a:t>
            </a:r>
            <a:endParaRPr lang="en-US" sz="1800" dirty="0">
              <a:solidFill>
                <a:schemeClr val="bg1"/>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676850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576ED6"/>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2F9EFC0-B5D8-C408-357A-93F614EC2489}"/>
              </a:ext>
              <a:ext uri="{C183D7F6-B498-43B3-948B-1728B52AA6E4}">
                <adec:decorative xmlns:adec="http://schemas.microsoft.com/office/drawing/2017/decorative" val="1"/>
              </a:ext>
            </a:extLst>
          </p:cNvPr>
          <p:cNvSpPr/>
          <p:nvPr/>
        </p:nvSpPr>
        <p:spPr>
          <a:xfrm>
            <a:off x="-4521" y="3530943"/>
            <a:ext cx="9148521" cy="1744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836811B-1E51-EAEF-30BE-3FCE63659183}"/>
              </a:ext>
            </a:extLst>
          </p:cNvPr>
          <p:cNvSpPr txBox="1"/>
          <p:nvPr/>
        </p:nvSpPr>
        <p:spPr>
          <a:xfrm>
            <a:off x="741196" y="3071206"/>
            <a:ext cx="2241502" cy="615553"/>
          </a:xfrm>
          <a:prstGeom prst="rect">
            <a:avLst/>
          </a:prstGeom>
          <a:noFill/>
        </p:spPr>
        <p:txBody>
          <a:bodyPr wrap="square">
            <a:spAutoFit/>
          </a:bodyPr>
          <a:lstStyle/>
          <a:p>
            <a:r>
              <a:rPr lang="en-US" sz="3400" dirty="0">
                <a:solidFill>
                  <a:schemeClr val="bg1"/>
                </a:solidFill>
                <a:latin typeface="Arial" panose="020B0604020202020204" pitchFamily="34" charset="0"/>
                <a:cs typeface="Arial" panose="020B0604020202020204" pitchFamily="34" charset="0"/>
              </a:rPr>
              <a:t>SECTION</a:t>
            </a:r>
          </a:p>
        </p:txBody>
      </p:sp>
      <p:sp>
        <p:nvSpPr>
          <p:cNvPr id="6" name="TextBox 5">
            <a:extLst>
              <a:ext uri="{FF2B5EF4-FFF2-40B4-BE49-F238E27FC236}">
                <a16:creationId xmlns:a16="http://schemas.microsoft.com/office/drawing/2014/main" id="{950953A4-A418-C277-497F-C319D9A5B6E2}"/>
              </a:ext>
            </a:extLst>
          </p:cNvPr>
          <p:cNvSpPr txBox="1"/>
          <p:nvPr/>
        </p:nvSpPr>
        <p:spPr>
          <a:xfrm>
            <a:off x="2691484" y="1443672"/>
            <a:ext cx="2569936" cy="2677656"/>
          </a:xfrm>
          <a:prstGeom prst="rect">
            <a:avLst/>
          </a:prstGeom>
          <a:noFill/>
        </p:spPr>
        <p:txBody>
          <a:bodyPr wrap="square">
            <a:spAutoFit/>
          </a:bodyPr>
          <a:lstStyle/>
          <a:p>
            <a:r>
              <a:rPr lang="en-US" sz="16800" b="1" dirty="0">
                <a:solidFill>
                  <a:schemeClr val="bg1"/>
                </a:solidFill>
                <a:latin typeface="Arial" panose="020B0604020202020204" pitchFamily="34" charset="0"/>
                <a:cs typeface="Arial" panose="020B0604020202020204" pitchFamily="34" charset="0"/>
              </a:rPr>
              <a:t>4</a:t>
            </a:r>
          </a:p>
        </p:txBody>
      </p:sp>
      <p:sp>
        <p:nvSpPr>
          <p:cNvPr id="7" name="Title 1">
            <a:extLst>
              <a:ext uri="{FF2B5EF4-FFF2-40B4-BE49-F238E27FC236}">
                <a16:creationId xmlns:a16="http://schemas.microsoft.com/office/drawing/2014/main" id="{CECF10B2-6245-7072-2041-1CC1CB6BD914}"/>
              </a:ext>
            </a:extLst>
          </p:cNvPr>
          <p:cNvSpPr txBox="1">
            <a:spLocks/>
          </p:cNvSpPr>
          <p:nvPr/>
        </p:nvSpPr>
        <p:spPr>
          <a:xfrm>
            <a:off x="741196" y="3535572"/>
            <a:ext cx="8145503" cy="17445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800" b="1" dirty="0">
                <a:solidFill>
                  <a:srgbClr val="576ED6"/>
                </a:solidFill>
                <a:latin typeface="Arial" panose="020B0604020202020204" pitchFamily="34" charset="0"/>
                <a:cs typeface="Arial" panose="020B0604020202020204" pitchFamily="34" charset="0"/>
              </a:rPr>
              <a:t>My Defined Benefit Supplement account</a:t>
            </a:r>
            <a:endParaRPr lang="en-US" sz="3600" b="1" dirty="0">
              <a:solidFill>
                <a:srgbClr val="576ED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4852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CC604A-E182-18D3-143F-01E332676FC2}"/>
              </a:ext>
              <a:ext uri="{C183D7F6-B498-43B3-948B-1728B52AA6E4}">
                <adec:decorative xmlns:adec="http://schemas.microsoft.com/office/drawing/2017/decorative" val="1"/>
              </a:ext>
            </a:extLst>
          </p:cNvPr>
          <p:cNvSpPr/>
          <p:nvPr/>
        </p:nvSpPr>
        <p:spPr>
          <a:xfrm>
            <a:off x="-4521" y="0"/>
            <a:ext cx="9148521"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8" name="Title 7">
            <a:extLst>
              <a:ext uri="{FF2B5EF4-FFF2-40B4-BE49-F238E27FC236}">
                <a16:creationId xmlns:a16="http://schemas.microsoft.com/office/drawing/2014/main" id="{A24F87FB-4632-1FD0-7459-F8BB0B99BEBE}"/>
              </a:ext>
            </a:extLst>
          </p:cNvPr>
          <p:cNvSpPr txBox="1">
            <a:spLocks noGrp="1"/>
          </p:cNvSpPr>
          <p:nvPr>
            <p:ph type="title"/>
          </p:nvPr>
        </p:nvSpPr>
        <p:spPr>
          <a:xfrm>
            <a:off x="1722622" y="253936"/>
            <a:ext cx="7421378"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What is the Defined Benefit Supplement account?</a:t>
            </a:r>
          </a:p>
        </p:txBody>
      </p:sp>
      <p:cxnSp>
        <p:nvCxnSpPr>
          <p:cNvPr id="6" name="Straight Connector 5">
            <a:extLst>
              <a:ext uri="{FF2B5EF4-FFF2-40B4-BE49-F238E27FC236}">
                <a16:creationId xmlns:a16="http://schemas.microsoft.com/office/drawing/2014/main" id="{7C3DD3B5-C77B-E8D4-49B6-D4C9939B94AA}"/>
              </a:ext>
              <a:ext uri="{C183D7F6-B498-43B3-948B-1728B52AA6E4}">
                <adec:decorative xmlns:adec="http://schemas.microsoft.com/office/drawing/2017/decorative" val="1"/>
              </a:ext>
            </a:extLst>
          </p:cNvPr>
          <p:cNvCxnSpPr>
            <a:cxnSpLocks/>
          </p:cNvCxnSpPr>
          <p:nvPr/>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B7B7A11-7C1D-F8CB-992E-98A5F8ADABC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268659" y="205797"/>
            <a:ext cx="1181100" cy="546100"/>
          </a:xfrm>
          <a:prstGeom prst="rect">
            <a:avLst/>
          </a:prstGeom>
        </p:spPr>
      </p:pic>
      <p:pic>
        <p:nvPicPr>
          <p:cNvPr id="3" name="Picture 2">
            <a:extLst>
              <a:ext uri="{FF2B5EF4-FFF2-40B4-BE49-F238E27FC236}">
                <a16:creationId xmlns:a16="http://schemas.microsoft.com/office/drawing/2014/main" id="{26CA3A77-CF49-1A55-FB05-B39FE3607CD6}"/>
              </a:ext>
            </a:extLst>
          </p:cNvPr>
          <p:cNvPicPr>
            <a:picLocks noChangeAspect="1"/>
          </p:cNvPicPr>
          <p:nvPr/>
        </p:nvPicPr>
        <p:blipFill>
          <a:blip r:embed="rId4"/>
          <a:srcRect/>
          <a:stretch/>
        </p:blipFill>
        <p:spPr>
          <a:xfrm>
            <a:off x="18" y="6500810"/>
            <a:ext cx="9143961" cy="357185"/>
          </a:xfrm>
          <a:prstGeom prst="rect">
            <a:avLst/>
          </a:prstGeom>
        </p:spPr>
      </p:pic>
      <p:pic>
        <p:nvPicPr>
          <p:cNvPr id="2" name="Picture 1">
            <a:extLst>
              <a:ext uri="{FF2B5EF4-FFF2-40B4-BE49-F238E27FC236}">
                <a16:creationId xmlns:a16="http://schemas.microsoft.com/office/drawing/2014/main" id="{0A842F0A-FF56-2885-DC78-51A2C6EE2D6A}"/>
              </a:ext>
            </a:extLst>
          </p:cNvPr>
          <p:cNvPicPr>
            <a:picLocks noChangeAspect="1"/>
          </p:cNvPicPr>
          <p:nvPr/>
        </p:nvPicPr>
        <p:blipFill>
          <a:blip r:embed="rId5"/>
          <a:srcRect/>
          <a:stretch/>
        </p:blipFill>
        <p:spPr>
          <a:xfrm>
            <a:off x="1873608" y="942491"/>
            <a:ext cx="5392261" cy="5304105"/>
          </a:xfrm>
          <a:prstGeom prst="rect">
            <a:avLst/>
          </a:prstGeom>
        </p:spPr>
      </p:pic>
      <p:sp>
        <p:nvSpPr>
          <p:cNvPr id="7" name="Oval 6">
            <a:extLst>
              <a:ext uri="{FF2B5EF4-FFF2-40B4-BE49-F238E27FC236}">
                <a16:creationId xmlns:a16="http://schemas.microsoft.com/office/drawing/2014/main" id="{5CC7B99B-8B0D-133C-D445-0939D2D4C024}"/>
              </a:ext>
              <a:ext uri="{C183D7F6-B498-43B3-948B-1728B52AA6E4}">
                <adec:decorative xmlns:adec="http://schemas.microsoft.com/office/drawing/2017/decorative" val="1"/>
              </a:ext>
            </a:extLst>
          </p:cNvPr>
          <p:cNvSpPr/>
          <p:nvPr/>
        </p:nvSpPr>
        <p:spPr>
          <a:xfrm>
            <a:off x="2580809" y="3939482"/>
            <a:ext cx="1988930" cy="86734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557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5B3CA04-66C1-5232-DEA9-77A1CE5EEF69}"/>
              </a:ext>
            </a:extLst>
          </p:cNvPr>
          <p:cNvPicPr>
            <a:picLocks noChangeAspect="1"/>
          </p:cNvPicPr>
          <p:nvPr/>
        </p:nvPicPr>
        <p:blipFill>
          <a:blip r:embed="rId3"/>
          <a:stretch>
            <a:fillRect/>
          </a:stretch>
        </p:blipFill>
        <p:spPr>
          <a:xfrm rot="2700000">
            <a:off x="2716246" y="3428328"/>
            <a:ext cx="787400" cy="368300"/>
          </a:xfrm>
          <a:prstGeom prst="rect">
            <a:avLst/>
          </a:prstGeom>
        </p:spPr>
      </p:pic>
      <p:pic>
        <p:nvPicPr>
          <p:cNvPr id="24" name="Picture 23">
            <a:extLst>
              <a:ext uri="{FF2B5EF4-FFF2-40B4-BE49-F238E27FC236}">
                <a16:creationId xmlns:a16="http://schemas.microsoft.com/office/drawing/2014/main" id="{3B7CB281-44FE-B497-5FB0-769DB0D12883}"/>
              </a:ext>
            </a:extLst>
          </p:cNvPr>
          <p:cNvPicPr>
            <a:picLocks noChangeAspect="1"/>
          </p:cNvPicPr>
          <p:nvPr/>
        </p:nvPicPr>
        <p:blipFill>
          <a:blip r:embed="rId3"/>
          <a:stretch>
            <a:fillRect/>
          </a:stretch>
        </p:blipFill>
        <p:spPr>
          <a:xfrm rot="8100000">
            <a:off x="5640354" y="3407227"/>
            <a:ext cx="787400" cy="368300"/>
          </a:xfrm>
          <a:prstGeom prst="rect">
            <a:avLst/>
          </a:prstGeom>
        </p:spPr>
      </p:pic>
      <p:pic>
        <p:nvPicPr>
          <p:cNvPr id="25" name="Picture 24">
            <a:extLst>
              <a:ext uri="{FF2B5EF4-FFF2-40B4-BE49-F238E27FC236}">
                <a16:creationId xmlns:a16="http://schemas.microsoft.com/office/drawing/2014/main" id="{B05508EA-BB06-DB87-E1A6-FA77D73B19F7}"/>
              </a:ext>
            </a:extLst>
          </p:cNvPr>
          <p:cNvPicPr>
            <a:picLocks noChangeAspect="1"/>
          </p:cNvPicPr>
          <p:nvPr/>
        </p:nvPicPr>
        <p:blipFill>
          <a:blip r:embed="rId3"/>
          <a:stretch>
            <a:fillRect/>
          </a:stretch>
        </p:blipFill>
        <p:spPr>
          <a:xfrm rot="5400000">
            <a:off x="4190497" y="3330372"/>
            <a:ext cx="787400" cy="368300"/>
          </a:xfrm>
          <a:prstGeom prst="rect">
            <a:avLst/>
          </a:prstGeom>
        </p:spPr>
      </p:pic>
      <p:pic>
        <p:nvPicPr>
          <p:cNvPr id="20" name="Picture 19">
            <a:extLst>
              <a:ext uri="{FF2B5EF4-FFF2-40B4-BE49-F238E27FC236}">
                <a16:creationId xmlns:a16="http://schemas.microsoft.com/office/drawing/2014/main" id="{38782900-7D3D-135B-7DE7-AF1C6D2CC410}"/>
              </a:ext>
            </a:extLst>
          </p:cNvPr>
          <p:cNvPicPr>
            <a:picLocks noChangeAspect="1"/>
          </p:cNvPicPr>
          <p:nvPr/>
        </p:nvPicPr>
        <p:blipFill>
          <a:blip r:embed="rId4"/>
          <a:stretch>
            <a:fillRect/>
          </a:stretch>
        </p:blipFill>
        <p:spPr>
          <a:xfrm>
            <a:off x="3387725" y="4079527"/>
            <a:ext cx="2368550" cy="2194392"/>
          </a:xfrm>
          <a:prstGeom prst="rect">
            <a:avLst/>
          </a:prstGeom>
        </p:spPr>
      </p:pic>
      <p:sp>
        <p:nvSpPr>
          <p:cNvPr id="5" name="Rectangle 4">
            <a:extLst>
              <a:ext uri="{FF2B5EF4-FFF2-40B4-BE49-F238E27FC236}">
                <a16:creationId xmlns:a16="http://schemas.microsoft.com/office/drawing/2014/main" id="{70CC604A-E182-18D3-143F-01E332676FC2}"/>
              </a:ext>
              <a:ext uri="{C183D7F6-B498-43B3-948B-1728B52AA6E4}">
                <adec:decorative xmlns:adec="http://schemas.microsoft.com/office/drawing/2017/decorative" val="1"/>
              </a:ext>
            </a:extLst>
          </p:cNvPr>
          <p:cNvSpPr/>
          <p:nvPr/>
        </p:nvSpPr>
        <p:spPr>
          <a:xfrm>
            <a:off x="-4521" y="0"/>
            <a:ext cx="9148521"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8" name="Title 7">
            <a:extLst>
              <a:ext uri="{FF2B5EF4-FFF2-40B4-BE49-F238E27FC236}">
                <a16:creationId xmlns:a16="http://schemas.microsoft.com/office/drawing/2014/main" id="{A24F87FB-4632-1FD0-7459-F8BB0B99BEBE}"/>
              </a:ext>
            </a:extLst>
          </p:cNvPr>
          <p:cNvSpPr txBox="1">
            <a:spLocks noGrp="1"/>
          </p:cNvSpPr>
          <p:nvPr>
            <p:ph type="title"/>
          </p:nvPr>
        </p:nvSpPr>
        <p:spPr>
          <a:xfrm>
            <a:off x="1722622" y="253936"/>
            <a:ext cx="7421378"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My Defined Benefit Supplement account history </a:t>
            </a:r>
          </a:p>
        </p:txBody>
      </p:sp>
      <p:cxnSp>
        <p:nvCxnSpPr>
          <p:cNvPr id="6" name="Straight Connector 5">
            <a:extLst>
              <a:ext uri="{FF2B5EF4-FFF2-40B4-BE49-F238E27FC236}">
                <a16:creationId xmlns:a16="http://schemas.microsoft.com/office/drawing/2014/main" id="{7C3DD3B5-C77B-E8D4-49B6-D4C9939B94AA}"/>
              </a:ext>
              <a:ext uri="{C183D7F6-B498-43B3-948B-1728B52AA6E4}">
                <adec:decorative xmlns:adec="http://schemas.microsoft.com/office/drawing/2017/decorative" val="1"/>
              </a:ext>
            </a:extLst>
          </p:cNvPr>
          <p:cNvCxnSpPr>
            <a:cxnSpLocks/>
          </p:cNvCxnSpPr>
          <p:nvPr/>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B7B7A11-7C1D-F8CB-992E-98A5F8ADABC6}"/>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268659" y="205797"/>
            <a:ext cx="1181100" cy="546100"/>
          </a:xfrm>
          <a:prstGeom prst="rect">
            <a:avLst/>
          </a:prstGeom>
        </p:spPr>
      </p:pic>
      <p:pic>
        <p:nvPicPr>
          <p:cNvPr id="3" name="Picture 2">
            <a:extLst>
              <a:ext uri="{FF2B5EF4-FFF2-40B4-BE49-F238E27FC236}">
                <a16:creationId xmlns:a16="http://schemas.microsoft.com/office/drawing/2014/main" id="{26CA3A77-CF49-1A55-FB05-B39FE3607CD6}"/>
              </a:ext>
            </a:extLst>
          </p:cNvPr>
          <p:cNvPicPr>
            <a:picLocks noChangeAspect="1"/>
          </p:cNvPicPr>
          <p:nvPr/>
        </p:nvPicPr>
        <p:blipFill>
          <a:blip r:embed="rId6"/>
          <a:srcRect/>
          <a:stretch/>
        </p:blipFill>
        <p:spPr>
          <a:xfrm>
            <a:off x="18" y="6500810"/>
            <a:ext cx="9143961" cy="357185"/>
          </a:xfrm>
          <a:prstGeom prst="rect">
            <a:avLst/>
          </a:prstGeom>
        </p:spPr>
      </p:pic>
      <p:pic>
        <p:nvPicPr>
          <p:cNvPr id="10" name="Picture 9">
            <a:extLst>
              <a:ext uri="{FF2B5EF4-FFF2-40B4-BE49-F238E27FC236}">
                <a16:creationId xmlns:a16="http://schemas.microsoft.com/office/drawing/2014/main" id="{51715DA4-4407-DC51-EBF7-45C8685A7759}"/>
              </a:ext>
            </a:extLst>
          </p:cNvPr>
          <p:cNvPicPr>
            <a:picLocks noChangeAspect="1"/>
          </p:cNvPicPr>
          <p:nvPr/>
        </p:nvPicPr>
        <p:blipFill>
          <a:blip r:embed="rId7"/>
          <a:stretch>
            <a:fillRect/>
          </a:stretch>
        </p:blipFill>
        <p:spPr>
          <a:xfrm>
            <a:off x="6981886" y="1495699"/>
            <a:ext cx="1070931" cy="723602"/>
          </a:xfrm>
          <a:prstGeom prst="rect">
            <a:avLst/>
          </a:prstGeom>
        </p:spPr>
      </p:pic>
      <p:pic>
        <p:nvPicPr>
          <p:cNvPr id="12" name="Picture 11">
            <a:extLst>
              <a:ext uri="{FF2B5EF4-FFF2-40B4-BE49-F238E27FC236}">
                <a16:creationId xmlns:a16="http://schemas.microsoft.com/office/drawing/2014/main" id="{9492DFD6-0F71-2E1E-455D-BE4C4D3B717F}"/>
              </a:ext>
            </a:extLst>
          </p:cNvPr>
          <p:cNvPicPr>
            <a:picLocks noChangeAspect="1"/>
          </p:cNvPicPr>
          <p:nvPr/>
        </p:nvPicPr>
        <p:blipFill>
          <a:blip r:embed="rId8"/>
          <a:stretch>
            <a:fillRect/>
          </a:stretch>
        </p:blipFill>
        <p:spPr>
          <a:xfrm>
            <a:off x="1257300" y="1446228"/>
            <a:ext cx="868323" cy="868323"/>
          </a:xfrm>
          <a:prstGeom prst="rect">
            <a:avLst/>
          </a:prstGeom>
        </p:spPr>
      </p:pic>
      <p:pic>
        <p:nvPicPr>
          <p:cNvPr id="13" name="Picture 12">
            <a:extLst>
              <a:ext uri="{FF2B5EF4-FFF2-40B4-BE49-F238E27FC236}">
                <a16:creationId xmlns:a16="http://schemas.microsoft.com/office/drawing/2014/main" id="{F8B8E4E2-9EA0-01C2-5204-5005262EAB70}"/>
              </a:ext>
            </a:extLst>
          </p:cNvPr>
          <p:cNvPicPr>
            <a:picLocks noChangeAspect="1"/>
          </p:cNvPicPr>
          <p:nvPr/>
        </p:nvPicPr>
        <p:blipFill>
          <a:blip r:embed="rId9"/>
          <a:stretch>
            <a:fillRect/>
          </a:stretch>
        </p:blipFill>
        <p:spPr>
          <a:xfrm>
            <a:off x="1744526" y="1372059"/>
            <a:ext cx="482401" cy="482402"/>
          </a:xfrm>
          <a:prstGeom prst="rect">
            <a:avLst/>
          </a:prstGeom>
        </p:spPr>
      </p:pic>
      <p:pic>
        <p:nvPicPr>
          <p:cNvPr id="14" name="Picture 13">
            <a:extLst>
              <a:ext uri="{FF2B5EF4-FFF2-40B4-BE49-F238E27FC236}">
                <a16:creationId xmlns:a16="http://schemas.microsoft.com/office/drawing/2014/main" id="{74544E48-5D5E-8AAC-B291-7EDAD20DC997}"/>
              </a:ext>
            </a:extLst>
          </p:cNvPr>
          <p:cNvPicPr>
            <a:picLocks noChangeAspect="1"/>
          </p:cNvPicPr>
          <p:nvPr/>
        </p:nvPicPr>
        <p:blipFill>
          <a:blip r:embed="rId10"/>
          <a:stretch>
            <a:fillRect/>
          </a:stretch>
        </p:blipFill>
        <p:spPr>
          <a:xfrm>
            <a:off x="4118542" y="1395260"/>
            <a:ext cx="906915" cy="820083"/>
          </a:xfrm>
          <a:prstGeom prst="rect">
            <a:avLst/>
          </a:prstGeom>
        </p:spPr>
      </p:pic>
      <p:sp>
        <p:nvSpPr>
          <p:cNvPr id="17" name="TextBox 16">
            <a:extLst>
              <a:ext uri="{FF2B5EF4-FFF2-40B4-BE49-F238E27FC236}">
                <a16:creationId xmlns:a16="http://schemas.microsoft.com/office/drawing/2014/main" id="{FB0AEE13-F094-BE39-9C11-F48B30ADCF12}"/>
              </a:ext>
            </a:extLst>
          </p:cNvPr>
          <p:cNvSpPr txBox="1"/>
          <p:nvPr/>
        </p:nvSpPr>
        <p:spPr>
          <a:xfrm>
            <a:off x="440968" y="2340981"/>
            <a:ext cx="2368550" cy="1754326"/>
          </a:xfrm>
          <a:prstGeom prst="rect">
            <a:avLst/>
          </a:prstGeom>
          <a:noFill/>
        </p:spPr>
        <p:txBody>
          <a:bodyPr wrap="square">
            <a:spAutoFit/>
          </a:bodyPr>
          <a:lstStyle/>
          <a:p>
            <a:pPr algn="ctr"/>
            <a:r>
              <a:rPr lang="en-US" sz="1800" b="1" dirty="0">
                <a:latin typeface="Arial" panose="020B0604020202020204" pitchFamily="34" charset="0"/>
                <a:cs typeface="Arial" panose="020B0604020202020204" pitchFamily="34" charset="0"/>
              </a:rPr>
              <a:t>2001-2010:</a:t>
            </a:r>
          </a:p>
          <a:p>
            <a:pPr algn="ctr"/>
            <a:r>
              <a:rPr lang="en-US" sz="1800" b="1" dirty="0">
                <a:latin typeface="Arial" panose="020B0604020202020204" pitchFamily="34" charset="0"/>
                <a:cs typeface="Arial" panose="020B0604020202020204" pitchFamily="34" charset="0"/>
              </a:rPr>
              <a:t>One quarter of Defined Benefit Program contributions redirected</a:t>
            </a:r>
          </a:p>
        </p:txBody>
      </p:sp>
      <p:sp>
        <p:nvSpPr>
          <p:cNvPr id="18" name="TextBox 17">
            <a:extLst>
              <a:ext uri="{FF2B5EF4-FFF2-40B4-BE49-F238E27FC236}">
                <a16:creationId xmlns:a16="http://schemas.microsoft.com/office/drawing/2014/main" id="{3E4254D0-E92E-E642-60C2-B7441710366D}"/>
              </a:ext>
            </a:extLst>
          </p:cNvPr>
          <p:cNvSpPr txBox="1"/>
          <p:nvPr/>
        </p:nvSpPr>
        <p:spPr>
          <a:xfrm>
            <a:off x="3313992" y="2340981"/>
            <a:ext cx="2368550" cy="646331"/>
          </a:xfrm>
          <a:prstGeom prst="rect">
            <a:avLst/>
          </a:prstGeom>
          <a:noFill/>
        </p:spPr>
        <p:txBody>
          <a:bodyPr wrap="square">
            <a:spAutoFit/>
          </a:bodyPr>
          <a:lstStyle/>
          <a:p>
            <a:pPr algn="ctr"/>
            <a:r>
              <a:rPr lang="en-US" sz="1800" b="1" dirty="0">
                <a:latin typeface="Arial" panose="020B0604020202020204" pitchFamily="34" charset="0"/>
                <a:cs typeface="Arial" panose="020B0604020202020204" pitchFamily="34" charset="0"/>
              </a:rPr>
              <a:t>Excess </a:t>
            </a:r>
          </a:p>
          <a:p>
            <a:pPr algn="ctr"/>
            <a:r>
              <a:rPr lang="en-US" sz="1800" b="1" dirty="0">
                <a:latin typeface="Arial" panose="020B0604020202020204" pitchFamily="34" charset="0"/>
                <a:cs typeface="Arial" panose="020B0604020202020204" pitchFamily="34" charset="0"/>
              </a:rPr>
              <a:t>earnings</a:t>
            </a:r>
          </a:p>
        </p:txBody>
      </p:sp>
      <p:sp>
        <p:nvSpPr>
          <p:cNvPr id="19" name="TextBox 18">
            <a:extLst>
              <a:ext uri="{FF2B5EF4-FFF2-40B4-BE49-F238E27FC236}">
                <a16:creationId xmlns:a16="http://schemas.microsoft.com/office/drawing/2014/main" id="{BFE97B2C-A75C-80F5-57CF-00E94935A069}"/>
              </a:ext>
            </a:extLst>
          </p:cNvPr>
          <p:cNvSpPr txBox="1"/>
          <p:nvPr/>
        </p:nvSpPr>
        <p:spPr>
          <a:xfrm>
            <a:off x="6240635" y="2340981"/>
            <a:ext cx="2368550" cy="646331"/>
          </a:xfrm>
          <a:prstGeom prst="rect">
            <a:avLst/>
          </a:prstGeom>
          <a:noFill/>
        </p:spPr>
        <p:txBody>
          <a:bodyPr wrap="square">
            <a:spAutoFit/>
          </a:bodyPr>
          <a:lstStyle/>
          <a:p>
            <a:pPr algn="ctr"/>
            <a:r>
              <a:rPr lang="en-US" sz="1800" b="1" dirty="0">
                <a:latin typeface="Arial" panose="020B0604020202020204" pitchFamily="34" charset="0"/>
                <a:cs typeface="Arial" panose="020B0604020202020204" pitchFamily="34" charset="0"/>
              </a:rPr>
              <a:t>Guaranteed </a:t>
            </a:r>
          </a:p>
          <a:p>
            <a:pPr algn="ctr"/>
            <a:r>
              <a:rPr lang="en-US" sz="1800" b="1" dirty="0">
                <a:latin typeface="Arial" panose="020B0604020202020204" pitchFamily="34" charset="0"/>
                <a:cs typeface="Arial" panose="020B0604020202020204" pitchFamily="34" charset="0"/>
              </a:rPr>
              <a:t>interest</a:t>
            </a:r>
          </a:p>
        </p:txBody>
      </p:sp>
      <p:sp>
        <p:nvSpPr>
          <p:cNvPr id="22" name="TextBox 21">
            <a:extLst>
              <a:ext uri="{FF2B5EF4-FFF2-40B4-BE49-F238E27FC236}">
                <a16:creationId xmlns:a16="http://schemas.microsoft.com/office/drawing/2014/main" id="{FF208C9F-15CC-150C-F31B-6AAAAA49BFE5}"/>
              </a:ext>
            </a:extLst>
          </p:cNvPr>
          <p:cNvSpPr txBox="1"/>
          <p:nvPr/>
        </p:nvSpPr>
        <p:spPr>
          <a:xfrm>
            <a:off x="3598695" y="5026478"/>
            <a:ext cx="1942088" cy="923330"/>
          </a:xfrm>
          <a:prstGeom prst="rect">
            <a:avLst/>
          </a:prstGeom>
          <a:noFill/>
        </p:spPr>
        <p:txBody>
          <a:bodyPr wrap="square" anchor="ctr">
            <a:spAutoFit/>
          </a:bodyPr>
          <a:lstStyle/>
          <a:p>
            <a:pPr algn="ctr"/>
            <a:r>
              <a:rPr lang="en-US" b="1" dirty="0">
                <a:latin typeface="Arial" panose="020B0604020202020204" pitchFamily="34" charset="0"/>
                <a:cs typeface="Arial" panose="020B0604020202020204" pitchFamily="34" charset="0"/>
              </a:rPr>
              <a:t>Defined</a:t>
            </a:r>
          </a:p>
          <a:p>
            <a:pPr algn="ctr"/>
            <a:r>
              <a:rPr lang="en-US" b="1" dirty="0">
                <a:latin typeface="Arial" panose="020B0604020202020204" pitchFamily="34" charset="0"/>
                <a:cs typeface="Arial" panose="020B0604020202020204" pitchFamily="34" charset="0"/>
              </a:rPr>
              <a:t>Benefit Supplement</a:t>
            </a:r>
          </a:p>
        </p:txBody>
      </p:sp>
      <p:sp>
        <p:nvSpPr>
          <p:cNvPr id="41" name="Freeform 23">
            <a:extLst>
              <a:ext uri="{FF2B5EF4-FFF2-40B4-BE49-F238E27FC236}">
                <a16:creationId xmlns:a16="http://schemas.microsoft.com/office/drawing/2014/main" id="{1369AD42-DAC5-7CE8-2227-31AB8A42FBA7}"/>
              </a:ext>
            </a:extLst>
          </p:cNvPr>
          <p:cNvSpPr>
            <a:spLocks noEditPoints="1"/>
          </p:cNvSpPr>
          <p:nvPr/>
        </p:nvSpPr>
        <p:spPr bwMode="auto">
          <a:xfrm>
            <a:off x="3394366" y="4695073"/>
            <a:ext cx="2361910" cy="174639"/>
          </a:xfrm>
          <a:prstGeom prst="flowChartProcess">
            <a:avLst/>
          </a:prstGeom>
          <a:solidFill>
            <a:srgbClr val="576ED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03010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25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50"/>
                                        <p:tgtEl>
                                          <p:spTgt spid="12"/>
                                        </p:tgtEl>
                                      </p:cBhvr>
                                    </p:animEffect>
                                  </p:childTnLst>
                                </p:cTn>
                              </p:par>
                              <p:par>
                                <p:cTn id="11" presetID="10" presetClass="entr" presetSubtype="0" fill="hold" nodeType="withEffect">
                                  <p:stCondLst>
                                    <p:cond delay="25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5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25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50"/>
                                        <p:tgtEl>
                                          <p:spTgt spid="18"/>
                                        </p:tgtEl>
                                      </p:cBhvr>
                                    </p:animEffect>
                                  </p:childTnLst>
                                </p:cTn>
                              </p:par>
                              <p:par>
                                <p:cTn id="22" presetID="10" presetClass="exit" presetSubtype="0" fill="hold" nodeType="withEffect">
                                  <p:stCondLst>
                                    <p:cond delay="0"/>
                                  </p:stCondLst>
                                  <p:childTnLst>
                                    <p:animEffect transition="out" filter="fade">
                                      <p:cBhvr>
                                        <p:cTn id="23" dur="250"/>
                                        <p:tgtEl>
                                          <p:spTgt spid="12"/>
                                        </p:tgtEl>
                                      </p:cBhvr>
                                    </p:animEffect>
                                    <p:set>
                                      <p:cBhvr>
                                        <p:cTn id="24" dur="1" fill="hold">
                                          <p:stCondLst>
                                            <p:cond delay="249"/>
                                          </p:stCondLst>
                                        </p:cTn>
                                        <p:tgtEl>
                                          <p:spTgt spid="12"/>
                                        </p:tgtEl>
                                        <p:attrNameLst>
                                          <p:attrName>style.visibility</p:attrName>
                                        </p:attrNameLst>
                                      </p:cBhvr>
                                      <p:to>
                                        <p:strVal val="hidden"/>
                                      </p:to>
                                    </p:set>
                                  </p:childTnLst>
                                </p:cTn>
                              </p:par>
                              <p:par>
                                <p:cTn id="25" presetID="42" presetClass="path" presetSubtype="0" accel="50000" decel="50000" fill="hold" nodeType="withEffect">
                                  <p:stCondLst>
                                    <p:cond delay="0"/>
                                  </p:stCondLst>
                                  <p:childTnLst>
                                    <p:animMotion origin="layout" path="M 2.5E-6 4.81481E-6 L 0.21232 0.42731 " pathEditMode="relative" rAng="0" ptsTypes="AA">
                                      <p:cBhvr>
                                        <p:cTn id="26" dur="1000" fill="hold"/>
                                        <p:tgtEl>
                                          <p:spTgt spid="13"/>
                                        </p:tgtEl>
                                        <p:attrNameLst>
                                          <p:attrName>ppt_x</p:attrName>
                                          <p:attrName>ppt_y</p:attrName>
                                        </p:attrNameLst>
                                      </p:cBhvr>
                                      <p:rCtr x="10608" y="21366"/>
                                    </p:animMotion>
                                  </p:childTnLst>
                                </p:cTn>
                              </p:par>
                              <p:par>
                                <p:cTn id="27" presetID="9" presetClass="emph" presetSubtype="0" grpId="1" nodeType="withEffect">
                                  <p:stCondLst>
                                    <p:cond delay="0"/>
                                  </p:stCondLst>
                                  <p:childTnLst>
                                    <p:set>
                                      <p:cBhvr>
                                        <p:cTn id="28" dur="indefinite"/>
                                        <p:tgtEl>
                                          <p:spTgt spid="17"/>
                                        </p:tgtEl>
                                        <p:attrNameLst>
                                          <p:attrName>style.opacity</p:attrName>
                                        </p:attrNameLst>
                                      </p:cBhvr>
                                      <p:to>
                                        <p:strVal val="0.5"/>
                                      </p:to>
                                    </p:set>
                                    <p:animEffect filter="image" prLst="opacity: 0.5">
                                      <p:cBhvr rctx="IE">
                                        <p:cTn id="29" dur="indefinite"/>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25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par>
                                <p:cTn id="38" presetID="10" presetClass="exit" presetSubtype="0" fill="hold" nodeType="withEffect">
                                  <p:stCondLst>
                                    <p:cond delay="0"/>
                                  </p:stCondLst>
                                  <p:childTnLst>
                                    <p:animEffect transition="out" filter="fade">
                                      <p:cBhvr>
                                        <p:cTn id="39" dur="250"/>
                                        <p:tgtEl>
                                          <p:spTgt spid="23"/>
                                        </p:tgtEl>
                                      </p:cBhvr>
                                    </p:animEffect>
                                    <p:set>
                                      <p:cBhvr>
                                        <p:cTn id="40" dur="1" fill="hold">
                                          <p:stCondLst>
                                            <p:cond delay="249"/>
                                          </p:stCondLst>
                                        </p:cTn>
                                        <p:tgtEl>
                                          <p:spTgt spid="23"/>
                                        </p:tgtEl>
                                        <p:attrNameLst>
                                          <p:attrName>style.visibility</p:attrName>
                                        </p:attrNameLst>
                                      </p:cBhvr>
                                      <p:to>
                                        <p:strVal val="hidden"/>
                                      </p:to>
                                    </p:set>
                                  </p:childTnLst>
                                </p:cTn>
                              </p:par>
                              <p:par>
                                <p:cTn id="41" presetID="42" presetClass="path" presetSubtype="0" accel="50000" decel="50000" fill="hold" nodeType="withEffect">
                                  <p:stCondLst>
                                    <p:cond delay="0"/>
                                  </p:stCondLst>
                                  <p:childTnLst>
                                    <p:animMotion origin="layout" path="M 0 -4.44444E-6 L 0 0.38936 " pathEditMode="relative" rAng="0" ptsTypes="AA">
                                      <p:cBhvr>
                                        <p:cTn id="42" dur="1000" fill="hold"/>
                                        <p:tgtEl>
                                          <p:spTgt spid="14"/>
                                        </p:tgtEl>
                                        <p:attrNameLst>
                                          <p:attrName>ppt_x</p:attrName>
                                          <p:attrName>ppt_y</p:attrName>
                                        </p:attrNameLst>
                                      </p:cBhvr>
                                      <p:rCtr x="0" y="19468"/>
                                    </p:animMotion>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250"/>
                                        <p:tgtEl>
                                          <p:spTgt spid="19"/>
                                        </p:tgtEl>
                                      </p:cBhvr>
                                    </p:animEffect>
                                  </p:childTnLst>
                                </p:cTn>
                              </p:par>
                              <p:par>
                                <p:cTn id="46" presetID="10" presetClass="entr" presetSubtype="0" fill="hold"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250"/>
                                        <p:tgtEl>
                                          <p:spTgt spid="25"/>
                                        </p:tgtEl>
                                      </p:cBhvr>
                                    </p:animEffect>
                                  </p:childTnLst>
                                </p:cTn>
                              </p:par>
                              <p:par>
                                <p:cTn id="49" presetID="9" presetClass="emph" presetSubtype="0" grpId="1" nodeType="withEffect">
                                  <p:stCondLst>
                                    <p:cond delay="0"/>
                                  </p:stCondLst>
                                  <p:childTnLst>
                                    <p:set>
                                      <p:cBhvr>
                                        <p:cTn id="50" dur="indefinite"/>
                                        <p:tgtEl>
                                          <p:spTgt spid="18"/>
                                        </p:tgtEl>
                                        <p:attrNameLst>
                                          <p:attrName>style.opacity</p:attrName>
                                        </p:attrNameLst>
                                      </p:cBhvr>
                                      <p:to>
                                        <p:strVal val="0.5"/>
                                      </p:to>
                                    </p:set>
                                    <p:animEffect filter="image" prLst="opacity: 0.5">
                                      <p:cBhvr rctx="IE">
                                        <p:cTn id="51" dur="indefinite"/>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250"/>
                                        <p:tgtEl>
                                          <p:spTgt spid="24"/>
                                        </p:tgtEl>
                                      </p:cBhvr>
                                    </p:animEffect>
                                  </p:childTnLst>
                                </p:cTn>
                              </p:par>
                              <p:par>
                                <p:cTn id="57" presetID="42" presetClass="path" presetSubtype="0" accel="50000" decel="50000" fill="hold" nodeType="withEffect">
                                  <p:stCondLst>
                                    <p:cond delay="0"/>
                                  </p:stCondLst>
                                  <p:childTnLst>
                                    <p:animMotion origin="layout" path="M 1.38889E-6 -3.33333E-6 L -0.28542 0.37894 " pathEditMode="relative" rAng="0" ptsTypes="AA">
                                      <p:cBhvr>
                                        <p:cTn id="58" dur="1000" fill="hold"/>
                                        <p:tgtEl>
                                          <p:spTgt spid="10"/>
                                        </p:tgtEl>
                                        <p:attrNameLst>
                                          <p:attrName>ppt_x</p:attrName>
                                          <p:attrName>ppt_y</p:attrName>
                                        </p:attrNameLst>
                                      </p:cBhvr>
                                      <p:rCtr x="-14271" y="18935"/>
                                    </p:animMotion>
                                  </p:childTnLst>
                                </p:cTn>
                              </p:par>
                              <p:par>
                                <p:cTn id="59" presetID="10" presetClass="exit" presetSubtype="0" fill="hold" nodeType="withEffect">
                                  <p:stCondLst>
                                    <p:cond delay="0"/>
                                  </p:stCondLst>
                                  <p:childTnLst>
                                    <p:animEffect transition="out" filter="fade">
                                      <p:cBhvr>
                                        <p:cTn id="60" dur="250"/>
                                        <p:tgtEl>
                                          <p:spTgt spid="25"/>
                                        </p:tgtEl>
                                      </p:cBhvr>
                                    </p:animEffect>
                                    <p:set>
                                      <p:cBhvr>
                                        <p:cTn id="61" dur="1" fill="hold">
                                          <p:stCondLst>
                                            <p:cond delay="249"/>
                                          </p:stCondLst>
                                        </p:cTn>
                                        <p:tgtEl>
                                          <p:spTgt spid="25"/>
                                        </p:tgtEl>
                                        <p:attrNameLst>
                                          <p:attrName>style.visibility</p:attrName>
                                        </p:attrNameLst>
                                      </p:cBhvr>
                                      <p:to>
                                        <p:strVal val="hidden"/>
                                      </p:to>
                                    </p:set>
                                  </p:childTnLst>
                                </p:cTn>
                              </p:par>
                              <p:par>
                                <p:cTn id="62" presetID="9" presetClass="emph" presetSubtype="0" grpId="1" nodeType="withEffect">
                                  <p:stCondLst>
                                    <p:cond delay="0"/>
                                  </p:stCondLst>
                                  <p:childTnLst>
                                    <p:set>
                                      <p:cBhvr>
                                        <p:cTn id="63" dur="indefinite"/>
                                        <p:tgtEl>
                                          <p:spTgt spid="19"/>
                                        </p:tgtEl>
                                        <p:attrNameLst>
                                          <p:attrName>style.opacity</p:attrName>
                                        </p:attrNameLst>
                                      </p:cBhvr>
                                      <p:to>
                                        <p:strVal val="0.5"/>
                                      </p:to>
                                    </p:set>
                                    <p:animEffect filter="image" prLst="opacity: 0.5">
                                      <p:cBhvr rctx="IE">
                                        <p:cTn id="64" dur="indefinite"/>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P spid="18" grpId="1"/>
      <p:bldP spid="19" grpId="0"/>
      <p:bldP spid="19"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CC604A-E182-18D3-143F-01E332676FC2}"/>
              </a:ext>
              <a:ext uri="{C183D7F6-B498-43B3-948B-1728B52AA6E4}">
                <adec:decorative xmlns:adec="http://schemas.microsoft.com/office/drawing/2017/decorative" val="1"/>
              </a:ext>
            </a:extLst>
          </p:cNvPr>
          <p:cNvSpPr/>
          <p:nvPr/>
        </p:nvSpPr>
        <p:spPr>
          <a:xfrm>
            <a:off x="-4521" y="0"/>
            <a:ext cx="9148521"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7C3DD3B5-C77B-E8D4-49B6-D4C9939B94AA}"/>
              </a:ext>
              <a:ext uri="{C183D7F6-B498-43B3-948B-1728B52AA6E4}">
                <adec:decorative xmlns:adec="http://schemas.microsoft.com/office/drawing/2017/decorative" val="1"/>
              </a:ext>
            </a:extLst>
          </p:cNvPr>
          <p:cNvCxnSpPr>
            <a:cxnSpLocks/>
          </p:cNvCxnSpPr>
          <p:nvPr/>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B7B7A11-7C1D-F8CB-992E-98A5F8ADABC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268659" y="205797"/>
            <a:ext cx="1181100" cy="546100"/>
          </a:xfrm>
          <a:prstGeom prst="rect">
            <a:avLst/>
          </a:prstGeom>
        </p:spPr>
      </p:pic>
      <p:pic>
        <p:nvPicPr>
          <p:cNvPr id="3" name="Picture 2">
            <a:extLst>
              <a:ext uri="{FF2B5EF4-FFF2-40B4-BE49-F238E27FC236}">
                <a16:creationId xmlns:a16="http://schemas.microsoft.com/office/drawing/2014/main" id="{26CA3A77-CF49-1A55-FB05-B39FE3607CD6}"/>
              </a:ext>
            </a:extLst>
          </p:cNvPr>
          <p:cNvPicPr>
            <a:picLocks noChangeAspect="1"/>
          </p:cNvPicPr>
          <p:nvPr/>
        </p:nvPicPr>
        <p:blipFill>
          <a:blip r:embed="rId4"/>
          <a:srcRect/>
          <a:stretch/>
        </p:blipFill>
        <p:spPr>
          <a:xfrm>
            <a:off x="18" y="6500810"/>
            <a:ext cx="9143961" cy="357185"/>
          </a:xfrm>
          <a:prstGeom prst="rect">
            <a:avLst/>
          </a:prstGeom>
        </p:spPr>
      </p:pic>
      <p:sp>
        <p:nvSpPr>
          <p:cNvPr id="7" name="Title 7">
            <a:extLst>
              <a:ext uri="{FF2B5EF4-FFF2-40B4-BE49-F238E27FC236}">
                <a16:creationId xmlns:a16="http://schemas.microsoft.com/office/drawing/2014/main" id="{E3F8FDA7-C2DC-21D7-33A9-E81F0A0F8D98}"/>
              </a:ext>
            </a:extLst>
          </p:cNvPr>
          <p:cNvSpPr txBox="1">
            <a:spLocks/>
          </p:cNvSpPr>
          <p:nvPr/>
        </p:nvSpPr>
        <p:spPr>
          <a:xfrm>
            <a:off x="1722622" y="253936"/>
            <a:ext cx="7421378"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2800" b="1" dirty="0">
                <a:solidFill>
                  <a:schemeClr val="bg1"/>
                </a:solidFill>
                <a:latin typeface="Arial" panose="020B0604020202020204" pitchFamily="34" charset="0"/>
                <a:ea typeface="+mn-ea"/>
                <a:cs typeface="Arial" panose="020B0604020202020204" pitchFamily="34" charset="0"/>
              </a:rPr>
              <a:t>My Defined Benefit Supplement account</a:t>
            </a:r>
          </a:p>
        </p:txBody>
      </p:sp>
      <p:pic>
        <p:nvPicPr>
          <p:cNvPr id="9" name="Picture 3">
            <a:extLst>
              <a:ext uri="{FF2B5EF4-FFF2-40B4-BE49-F238E27FC236}">
                <a16:creationId xmlns:a16="http://schemas.microsoft.com/office/drawing/2014/main" id="{699D5BFE-6E86-41CA-19F4-B91CB14E6036}"/>
              </a:ext>
            </a:extLst>
          </p:cNvPr>
          <p:cNvPicPr>
            <a:picLocks noChangeAspect="1" noChangeArrowheads="1"/>
          </p:cNvPicPr>
          <p:nvPr/>
        </p:nvPicPr>
        <p:blipFill>
          <a:blip r:embed="rId5"/>
          <a:srcRect/>
          <a:stretch/>
        </p:blipFill>
        <p:spPr bwMode="auto">
          <a:xfrm>
            <a:off x="457921" y="1198673"/>
            <a:ext cx="3915492" cy="5067108"/>
          </a:xfrm>
          <a:prstGeom prst="rect">
            <a:avLst/>
          </a:prstGeom>
          <a:noFill/>
          <a:ln w="3175">
            <a:solidFill>
              <a:srgbClr val="03045E"/>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1" name="Rectangle 20">
            <a:extLst>
              <a:ext uri="{FF2B5EF4-FFF2-40B4-BE49-F238E27FC236}">
                <a16:creationId xmlns:a16="http://schemas.microsoft.com/office/drawing/2014/main" id="{F8536C64-C363-C6AC-3556-0989669EA314}"/>
              </a:ext>
              <a:ext uri="{C183D7F6-B498-43B3-948B-1728B52AA6E4}">
                <adec:decorative xmlns:adec="http://schemas.microsoft.com/office/drawing/2017/decorative" val="1"/>
              </a:ext>
            </a:extLst>
          </p:cNvPr>
          <p:cNvSpPr/>
          <p:nvPr/>
        </p:nvSpPr>
        <p:spPr>
          <a:xfrm>
            <a:off x="455971" y="1202344"/>
            <a:ext cx="3915493" cy="5061020"/>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5">
            <a:extLst>
              <a:ext uri="{FF2B5EF4-FFF2-40B4-BE49-F238E27FC236}">
                <a16:creationId xmlns:a16="http://schemas.microsoft.com/office/drawing/2014/main" id="{DEF52772-EEDD-AE9F-E37C-215664339AFB}"/>
              </a:ext>
            </a:extLst>
          </p:cNvPr>
          <p:cNvPicPr>
            <a:picLocks noChangeAspect="1" noChangeArrowheads="1"/>
          </p:cNvPicPr>
          <p:nvPr/>
        </p:nvPicPr>
        <p:blipFill>
          <a:blip r:embed="rId6"/>
          <a:srcRect/>
          <a:stretch/>
        </p:blipFill>
        <p:spPr bwMode="auto">
          <a:xfrm>
            <a:off x="1108692" y="3572370"/>
            <a:ext cx="4856221" cy="521742"/>
          </a:xfrm>
          <a:prstGeom prst="rect">
            <a:avLst/>
          </a:prstGeom>
          <a:noFill/>
          <a:ln w="3175">
            <a:solidFill>
              <a:srgbClr val="03045E"/>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7" name="TextBox 26">
            <a:extLst>
              <a:ext uri="{FF2B5EF4-FFF2-40B4-BE49-F238E27FC236}">
                <a16:creationId xmlns:a16="http://schemas.microsoft.com/office/drawing/2014/main" id="{67159D5A-1968-F920-3B28-037A6784ED1A}"/>
              </a:ext>
            </a:extLst>
          </p:cNvPr>
          <p:cNvSpPr txBox="1"/>
          <p:nvPr/>
        </p:nvSpPr>
        <p:spPr>
          <a:xfrm>
            <a:off x="4569739" y="4363894"/>
            <a:ext cx="4144506"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For your Defined Benefit Supplement account balance, refer to your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Session Summary.</a:t>
            </a:r>
          </a:p>
        </p:txBody>
      </p:sp>
    </p:spTree>
    <p:extLst>
      <p:ext uri="{BB962C8B-B14F-4D97-AF65-F5344CB8AC3E}">
        <p14:creationId xmlns:p14="http://schemas.microsoft.com/office/powerpoint/2010/main" val="131332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5CA3AF7-3C3F-3071-28A5-602B8D850270}"/>
              </a:ext>
              <a:ext uri="{C183D7F6-B498-43B3-948B-1728B52AA6E4}">
                <adec:decorative xmlns:adec="http://schemas.microsoft.com/office/drawing/2017/decorative" val="1"/>
              </a:ext>
            </a:extLst>
          </p:cNvPr>
          <p:cNvSpPr/>
          <p:nvPr/>
        </p:nvSpPr>
        <p:spPr>
          <a:xfrm>
            <a:off x="0" y="0"/>
            <a:ext cx="4572000" cy="6428232"/>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0CC604A-E182-18D3-143F-01E332676FC2}"/>
              </a:ext>
              <a:ext uri="{C183D7F6-B498-43B3-948B-1728B52AA6E4}">
                <adec:decorative xmlns:adec="http://schemas.microsoft.com/office/drawing/2017/decorative" val="1"/>
              </a:ext>
            </a:extLst>
          </p:cNvPr>
          <p:cNvSpPr/>
          <p:nvPr/>
        </p:nvSpPr>
        <p:spPr>
          <a:xfrm>
            <a:off x="-4521" y="0"/>
            <a:ext cx="9148521"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7C3DD3B5-C77B-E8D4-49B6-D4C9939B94AA}"/>
              </a:ext>
              <a:ext uri="{C183D7F6-B498-43B3-948B-1728B52AA6E4}">
                <adec:decorative xmlns:adec="http://schemas.microsoft.com/office/drawing/2017/decorative" val="1"/>
              </a:ext>
            </a:extLst>
          </p:cNvPr>
          <p:cNvCxnSpPr>
            <a:cxnSpLocks/>
          </p:cNvCxnSpPr>
          <p:nvPr/>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B7B7A11-7C1D-F8CB-992E-98A5F8ADABC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268659" y="205797"/>
            <a:ext cx="1181100" cy="546100"/>
          </a:xfrm>
          <a:prstGeom prst="rect">
            <a:avLst/>
          </a:prstGeom>
        </p:spPr>
      </p:pic>
      <p:pic>
        <p:nvPicPr>
          <p:cNvPr id="8" name="Picture 2">
            <a:extLst>
              <a:ext uri="{FF2B5EF4-FFF2-40B4-BE49-F238E27FC236}">
                <a16:creationId xmlns:a16="http://schemas.microsoft.com/office/drawing/2014/main" id="{15F4A73B-DC9B-E50E-3182-B79597A47525}"/>
              </a:ext>
            </a:extLst>
          </p:cNvPr>
          <p:cNvPicPr>
            <a:picLocks noChangeAspect="1" noChangeArrowheads="1"/>
          </p:cNvPicPr>
          <p:nvPr/>
        </p:nvPicPr>
        <p:blipFill>
          <a:blip r:embed="rId4"/>
          <a:srcRect/>
          <a:stretch/>
        </p:blipFill>
        <p:spPr bwMode="auto">
          <a:xfrm>
            <a:off x="788026" y="1663926"/>
            <a:ext cx="3271535" cy="4233751"/>
          </a:xfrm>
          <a:prstGeom prst="rect">
            <a:avLst/>
          </a:prstGeom>
          <a:noFill/>
          <a:ln w="3175">
            <a:solidFill>
              <a:srgbClr val="03045E"/>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 name="Picture 1">
            <a:extLst>
              <a:ext uri="{FF2B5EF4-FFF2-40B4-BE49-F238E27FC236}">
                <a16:creationId xmlns:a16="http://schemas.microsoft.com/office/drawing/2014/main" id="{94EB18F6-3A7B-9131-544F-A74A5BDB28FC}"/>
              </a:ext>
            </a:extLst>
          </p:cNvPr>
          <p:cNvPicPr>
            <a:picLocks noChangeAspect="1"/>
          </p:cNvPicPr>
          <p:nvPr/>
        </p:nvPicPr>
        <p:blipFill>
          <a:blip r:embed="rId5"/>
          <a:srcRect/>
          <a:stretch/>
        </p:blipFill>
        <p:spPr>
          <a:xfrm>
            <a:off x="18" y="6500810"/>
            <a:ext cx="9143961" cy="357185"/>
          </a:xfrm>
          <a:prstGeom prst="rect">
            <a:avLst/>
          </a:prstGeom>
        </p:spPr>
      </p:pic>
      <p:sp>
        <p:nvSpPr>
          <p:cNvPr id="12" name="Title 7">
            <a:extLst>
              <a:ext uri="{FF2B5EF4-FFF2-40B4-BE49-F238E27FC236}">
                <a16:creationId xmlns:a16="http://schemas.microsoft.com/office/drawing/2014/main" id="{FE81CDF7-1BA3-E730-B769-1CDC220F0A05}"/>
              </a:ext>
            </a:extLst>
          </p:cNvPr>
          <p:cNvSpPr txBox="1">
            <a:spLocks/>
          </p:cNvSpPr>
          <p:nvPr/>
        </p:nvSpPr>
        <p:spPr>
          <a:xfrm>
            <a:off x="1722622" y="253936"/>
            <a:ext cx="7421378"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2800" b="1" dirty="0">
                <a:solidFill>
                  <a:schemeClr val="bg1"/>
                </a:solidFill>
                <a:latin typeface="Arial" panose="020B0604020202020204" pitchFamily="34" charset="0"/>
                <a:ea typeface="+mn-ea"/>
                <a:cs typeface="Arial" panose="020B0604020202020204" pitchFamily="34" charset="0"/>
              </a:rPr>
              <a:t>My Defined Benefit Supplement account</a:t>
            </a:r>
          </a:p>
        </p:txBody>
      </p:sp>
      <p:pic>
        <p:nvPicPr>
          <p:cNvPr id="13" name="Picture 12">
            <a:extLst>
              <a:ext uri="{FF2B5EF4-FFF2-40B4-BE49-F238E27FC236}">
                <a16:creationId xmlns:a16="http://schemas.microsoft.com/office/drawing/2014/main" id="{8BAC1806-483F-3510-3F20-3008C26D4138}"/>
              </a:ext>
            </a:extLst>
          </p:cNvPr>
          <p:cNvPicPr>
            <a:picLocks noChangeAspect="1"/>
          </p:cNvPicPr>
          <p:nvPr/>
        </p:nvPicPr>
        <p:blipFill>
          <a:blip r:embed="rId6"/>
          <a:srcRect/>
          <a:stretch/>
        </p:blipFill>
        <p:spPr>
          <a:xfrm>
            <a:off x="5084439" y="1664658"/>
            <a:ext cx="3271536" cy="4230193"/>
          </a:xfrm>
          <a:prstGeom prst="rect">
            <a:avLst/>
          </a:prstGeom>
          <a:ln w="3175">
            <a:solidFill>
              <a:srgbClr val="03045E"/>
            </a:solidFill>
          </a:ln>
          <a:effectLst>
            <a:outerShdw blurRad="50800" dist="38100" dir="8100000" algn="tr" rotWithShape="0">
              <a:prstClr val="black">
                <a:alpha val="40000"/>
              </a:prstClr>
            </a:outerShdw>
          </a:effectLst>
        </p:spPr>
      </p:pic>
      <p:sp>
        <p:nvSpPr>
          <p:cNvPr id="16" name="TextBox 15">
            <a:extLst>
              <a:ext uri="{FF2B5EF4-FFF2-40B4-BE49-F238E27FC236}">
                <a16:creationId xmlns:a16="http://schemas.microsoft.com/office/drawing/2014/main" id="{11CE799D-798A-F91B-47C5-0419BD637831}"/>
              </a:ext>
            </a:extLst>
          </p:cNvPr>
          <p:cNvSpPr txBox="1"/>
          <p:nvPr/>
        </p:nvSpPr>
        <p:spPr>
          <a:xfrm>
            <a:off x="788025" y="3487367"/>
            <a:ext cx="3271535" cy="584775"/>
          </a:xfrm>
          <a:prstGeom prst="rect">
            <a:avLst/>
          </a:prstGeom>
          <a:solidFill>
            <a:srgbClr val="03045E"/>
          </a:solidFill>
          <a:effectLst>
            <a:outerShdw blurRad="50800" dist="38100" dir="8100000" algn="tr" rotWithShape="0">
              <a:prstClr val="black">
                <a:alpha val="40000"/>
              </a:prstClr>
            </a:outerShdw>
          </a:effectLst>
        </p:spPr>
        <p:txBody>
          <a:bodyPr wrap="square" anchor="ctr">
            <a:spAutoFit/>
          </a:bodyPr>
          <a:lstStyle/>
          <a:p>
            <a:pPr algn="ctr"/>
            <a:r>
              <a:rPr lang="en-US" sz="1600" dirty="0">
                <a:solidFill>
                  <a:schemeClr val="bg1"/>
                </a:solidFill>
                <a:latin typeface="Arial" panose="020B0604020202020204" pitchFamily="34" charset="0"/>
                <a:cs typeface="Arial" panose="020B0604020202020204" pitchFamily="34" charset="0"/>
              </a:rPr>
              <a:t>One year or more from retirement or less than $3,500</a:t>
            </a:r>
          </a:p>
        </p:txBody>
      </p:sp>
      <p:sp>
        <p:nvSpPr>
          <p:cNvPr id="17" name="TextBox 16">
            <a:extLst>
              <a:ext uri="{FF2B5EF4-FFF2-40B4-BE49-F238E27FC236}">
                <a16:creationId xmlns:a16="http://schemas.microsoft.com/office/drawing/2014/main" id="{43EEFFA0-9DEF-BD07-DC75-00D57375847D}"/>
              </a:ext>
            </a:extLst>
          </p:cNvPr>
          <p:cNvSpPr txBox="1"/>
          <p:nvPr/>
        </p:nvSpPr>
        <p:spPr>
          <a:xfrm>
            <a:off x="5082318" y="3487367"/>
            <a:ext cx="3271535" cy="584775"/>
          </a:xfrm>
          <a:prstGeom prst="rect">
            <a:avLst/>
          </a:prstGeom>
          <a:solidFill>
            <a:srgbClr val="03045E"/>
          </a:solidFill>
          <a:effectLst>
            <a:outerShdw blurRad="50800" dist="38100" dir="8100000" algn="tr" rotWithShape="0">
              <a:prstClr val="black">
                <a:alpha val="40000"/>
              </a:prstClr>
            </a:outerShdw>
          </a:effectLst>
        </p:spPr>
        <p:txBody>
          <a:bodyPr wrap="square" anchor="ctr">
            <a:spAutoFit/>
          </a:bodyPr>
          <a:lstStyle/>
          <a:p>
            <a:pPr algn="ctr"/>
            <a:r>
              <a:rPr lang="en-US" sz="1600" dirty="0">
                <a:solidFill>
                  <a:schemeClr val="bg1"/>
                </a:solidFill>
                <a:latin typeface="Arial" panose="020B0604020202020204" pitchFamily="34" charset="0"/>
                <a:cs typeface="Arial" panose="020B0604020202020204" pitchFamily="34" charset="0"/>
              </a:rPr>
              <a:t>One year or less from retirement or more than $3,500</a:t>
            </a:r>
          </a:p>
        </p:txBody>
      </p:sp>
    </p:spTree>
    <p:extLst>
      <p:ext uri="{BB962C8B-B14F-4D97-AF65-F5344CB8AC3E}">
        <p14:creationId xmlns:p14="http://schemas.microsoft.com/office/powerpoint/2010/main" val="215581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CC604A-E182-18D3-143F-01E332676FC2}"/>
              </a:ext>
              <a:ext uri="{C183D7F6-B498-43B3-948B-1728B52AA6E4}">
                <adec:decorative xmlns:adec="http://schemas.microsoft.com/office/drawing/2017/decorative" val="1"/>
              </a:ext>
            </a:extLst>
          </p:cNvPr>
          <p:cNvSpPr/>
          <p:nvPr/>
        </p:nvSpPr>
        <p:spPr>
          <a:xfrm>
            <a:off x="-4521" y="0"/>
            <a:ext cx="9148521"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7C3DD3B5-C77B-E8D4-49B6-D4C9939B94AA}"/>
              </a:ext>
              <a:ext uri="{C183D7F6-B498-43B3-948B-1728B52AA6E4}">
                <adec:decorative xmlns:adec="http://schemas.microsoft.com/office/drawing/2017/decorative" val="1"/>
              </a:ext>
            </a:extLst>
          </p:cNvPr>
          <p:cNvCxnSpPr>
            <a:cxnSpLocks/>
          </p:cNvCxnSpPr>
          <p:nvPr/>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B7B7A11-7C1D-F8CB-992E-98A5F8ADABC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268659" y="205797"/>
            <a:ext cx="1181100" cy="546100"/>
          </a:xfrm>
          <a:prstGeom prst="rect">
            <a:avLst/>
          </a:prstGeom>
        </p:spPr>
      </p:pic>
      <p:pic>
        <p:nvPicPr>
          <p:cNvPr id="3" name="Picture 2">
            <a:extLst>
              <a:ext uri="{FF2B5EF4-FFF2-40B4-BE49-F238E27FC236}">
                <a16:creationId xmlns:a16="http://schemas.microsoft.com/office/drawing/2014/main" id="{26CA3A77-CF49-1A55-FB05-B39FE3607CD6}"/>
              </a:ext>
            </a:extLst>
          </p:cNvPr>
          <p:cNvPicPr>
            <a:picLocks noChangeAspect="1"/>
          </p:cNvPicPr>
          <p:nvPr/>
        </p:nvPicPr>
        <p:blipFill>
          <a:blip r:embed="rId4"/>
          <a:srcRect/>
          <a:stretch/>
        </p:blipFill>
        <p:spPr>
          <a:xfrm>
            <a:off x="18" y="6500810"/>
            <a:ext cx="9143961" cy="357185"/>
          </a:xfrm>
          <a:prstGeom prst="rect">
            <a:avLst/>
          </a:prstGeom>
        </p:spPr>
      </p:pic>
      <p:pic>
        <p:nvPicPr>
          <p:cNvPr id="10" name="Picture 9">
            <a:extLst>
              <a:ext uri="{FF2B5EF4-FFF2-40B4-BE49-F238E27FC236}">
                <a16:creationId xmlns:a16="http://schemas.microsoft.com/office/drawing/2014/main" id="{F88E67F3-3514-94DC-CBB1-E05A7517DF1F}"/>
              </a:ext>
            </a:extLst>
          </p:cNvPr>
          <p:cNvPicPr>
            <a:picLocks noChangeAspect="1"/>
          </p:cNvPicPr>
          <p:nvPr/>
        </p:nvPicPr>
        <p:blipFill>
          <a:blip r:embed="rId5"/>
          <a:srcRect/>
          <a:stretch/>
        </p:blipFill>
        <p:spPr>
          <a:xfrm>
            <a:off x="4867966" y="1193550"/>
            <a:ext cx="2996464" cy="3990460"/>
          </a:xfrm>
          <a:prstGeom prst="rect">
            <a:avLst/>
          </a:prstGeom>
          <a:ln w="3175">
            <a:solidFill>
              <a:srgbClr val="03045E"/>
            </a:solidFill>
          </a:ln>
        </p:spPr>
      </p:pic>
      <p:pic>
        <p:nvPicPr>
          <p:cNvPr id="7" name="Picture 6">
            <a:extLst>
              <a:ext uri="{FF2B5EF4-FFF2-40B4-BE49-F238E27FC236}">
                <a16:creationId xmlns:a16="http://schemas.microsoft.com/office/drawing/2014/main" id="{1882247F-F8B0-BB8E-0DEB-898DEA337A20}"/>
              </a:ext>
            </a:extLst>
          </p:cNvPr>
          <p:cNvPicPr>
            <a:picLocks noChangeAspect="1"/>
          </p:cNvPicPr>
          <p:nvPr/>
        </p:nvPicPr>
        <p:blipFill>
          <a:blip r:embed="rId6"/>
          <a:srcRect/>
          <a:stretch/>
        </p:blipFill>
        <p:spPr>
          <a:xfrm>
            <a:off x="1459930" y="1193550"/>
            <a:ext cx="2992845" cy="3985640"/>
          </a:xfrm>
          <a:prstGeom prst="rect">
            <a:avLst/>
          </a:prstGeom>
          <a:ln w="3175">
            <a:solidFill>
              <a:srgbClr val="03045E"/>
            </a:solidFill>
          </a:ln>
        </p:spPr>
      </p:pic>
      <p:sp>
        <p:nvSpPr>
          <p:cNvPr id="2" name="TextBox 1">
            <a:extLst>
              <a:ext uri="{FF2B5EF4-FFF2-40B4-BE49-F238E27FC236}">
                <a16:creationId xmlns:a16="http://schemas.microsoft.com/office/drawing/2014/main" id="{9CB3BD2D-7381-FED7-CA6E-730F467304B6}"/>
              </a:ext>
            </a:extLst>
          </p:cNvPr>
          <p:cNvSpPr txBox="1"/>
          <p:nvPr/>
        </p:nvSpPr>
        <p:spPr>
          <a:xfrm>
            <a:off x="1459931" y="5508644"/>
            <a:ext cx="6411962" cy="707886"/>
          </a:xfrm>
          <a:prstGeom prst="rect">
            <a:avLst/>
          </a:prstGeom>
          <a:noFill/>
          <a:ln w="28575">
            <a:solidFill>
              <a:srgbClr val="576ED6"/>
            </a:solidFill>
          </a:ln>
        </p:spPr>
        <p:txBody>
          <a:bodyPr wrap="square" anchor="ctr">
            <a:spAutoFit/>
          </a:bodyPr>
          <a:lstStyle/>
          <a:p>
            <a:pPr algn="ctr">
              <a:spcAft>
                <a:spcPts val="600"/>
              </a:spcAft>
            </a:pPr>
            <a:r>
              <a:rPr lang="en-US" sz="2000" dirty="0">
                <a:latin typeface="Arial" panose="020B0604020202020204" pitchFamily="34" charset="0"/>
                <a:cs typeface="Arial" panose="020B0604020202020204" pitchFamily="34" charset="0"/>
              </a:rPr>
              <a:t>For estimates more specific to your account balance, review your </a:t>
            </a:r>
            <a:r>
              <a:rPr lang="en-US" sz="2000" i="1" dirty="0">
                <a:latin typeface="Arial" panose="020B0604020202020204" pitchFamily="34" charset="0"/>
                <a:cs typeface="Arial" panose="020B0604020202020204" pitchFamily="34" charset="0"/>
              </a:rPr>
              <a:t>Retirement Progress Report </a:t>
            </a:r>
            <a:r>
              <a:rPr lang="en-US" sz="2000" dirty="0">
                <a:latin typeface="Arial" panose="020B0604020202020204" pitchFamily="34" charset="0"/>
                <a:cs typeface="Arial" panose="020B0604020202020204" pitchFamily="34" charset="0"/>
              </a:rPr>
              <a:t>each year.</a:t>
            </a:r>
            <a:endParaRPr lang="en-US" sz="2000" b="1" dirty="0"/>
          </a:p>
        </p:txBody>
      </p:sp>
      <p:sp>
        <p:nvSpPr>
          <p:cNvPr id="12" name="Title 7">
            <a:extLst>
              <a:ext uri="{FF2B5EF4-FFF2-40B4-BE49-F238E27FC236}">
                <a16:creationId xmlns:a16="http://schemas.microsoft.com/office/drawing/2014/main" id="{81EA254A-9102-7D73-9AC1-73C40E66547D}"/>
              </a:ext>
            </a:extLst>
          </p:cNvPr>
          <p:cNvSpPr txBox="1">
            <a:spLocks noGrp="1"/>
          </p:cNvSpPr>
          <p:nvPr>
            <p:ph type="title"/>
          </p:nvPr>
        </p:nvSpPr>
        <p:spPr>
          <a:xfrm>
            <a:off x="1722622" y="186460"/>
            <a:ext cx="742137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Retirement Progress Report</a:t>
            </a:r>
          </a:p>
        </p:txBody>
      </p:sp>
    </p:spTree>
    <p:extLst>
      <p:ext uri="{BB962C8B-B14F-4D97-AF65-F5344CB8AC3E}">
        <p14:creationId xmlns:p14="http://schemas.microsoft.com/office/powerpoint/2010/main" val="16087716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CC604A-E182-18D3-143F-01E332676FC2}"/>
              </a:ext>
              <a:ext uri="{C183D7F6-B498-43B3-948B-1728B52AA6E4}">
                <adec:decorative xmlns:adec="http://schemas.microsoft.com/office/drawing/2017/decorative" val="1"/>
              </a:ext>
            </a:extLst>
          </p:cNvPr>
          <p:cNvSpPr/>
          <p:nvPr/>
        </p:nvSpPr>
        <p:spPr>
          <a:xfrm>
            <a:off x="-4521" y="0"/>
            <a:ext cx="9148521"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7C3DD3B5-C77B-E8D4-49B6-D4C9939B94AA}"/>
              </a:ext>
              <a:ext uri="{C183D7F6-B498-43B3-948B-1728B52AA6E4}">
                <adec:decorative xmlns:adec="http://schemas.microsoft.com/office/drawing/2017/decorative" val="1"/>
              </a:ext>
            </a:extLst>
          </p:cNvPr>
          <p:cNvCxnSpPr>
            <a:cxnSpLocks/>
          </p:cNvCxnSpPr>
          <p:nvPr/>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B7B7A11-7C1D-F8CB-992E-98A5F8ADABC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268659" y="205797"/>
            <a:ext cx="1181100" cy="546100"/>
          </a:xfrm>
          <a:prstGeom prst="rect">
            <a:avLst/>
          </a:prstGeom>
        </p:spPr>
      </p:pic>
      <p:pic>
        <p:nvPicPr>
          <p:cNvPr id="3" name="Picture 2">
            <a:extLst>
              <a:ext uri="{FF2B5EF4-FFF2-40B4-BE49-F238E27FC236}">
                <a16:creationId xmlns:a16="http://schemas.microsoft.com/office/drawing/2014/main" id="{26CA3A77-CF49-1A55-FB05-B39FE3607CD6}"/>
              </a:ext>
            </a:extLst>
          </p:cNvPr>
          <p:cNvPicPr>
            <a:picLocks noChangeAspect="1"/>
          </p:cNvPicPr>
          <p:nvPr/>
        </p:nvPicPr>
        <p:blipFill>
          <a:blip r:embed="rId4"/>
          <a:srcRect/>
          <a:stretch/>
        </p:blipFill>
        <p:spPr>
          <a:xfrm>
            <a:off x="18" y="6500810"/>
            <a:ext cx="9143961" cy="357185"/>
          </a:xfrm>
          <a:prstGeom prst="rect">
            <a:avLst/>
          </a:prstGeom>
        </p:spPr>
      </p:pic>
      <p:sp>
        <p:nvSpPr>
          <p:cNvPr id="9" name="Title 7">
            <a:extLst>
              <a:ext uri="{FF2B5EF4-FFF2-40B4-BE49-F238E27FC236}">
                <a16:creationId xmlns:a16="http://schemas.microsoft.com/office/drawing/2014/main" id="{D6749100-D4E7-4BEC-F957-F1756D9885D0}"/>
              </a:ext>
            </a:extLst>
          </p:cNvPr>
          <p:cNvSpPr txBox="1">
            <a:spLocks/>
          </p:cNvSpPr>
          <p:nvPr/>
        </p:nvSpPr>
        <p:spPr>
          <a:xfrm>
            <a:off x="1722622" y="253936"/>
            <a:ext cx="7421378"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2800" b="1" dirty="0">
                <a:solidFill>
                  <a:schemeClr val="bg1"/>
                </a:solidFill>
                <a:latin typeface="Arial" panose="020B0604020202020204" pitchFamily="34" charset="0"/>
                <a:ea typeface="+mn-ea"/>
                <a:cs typeface="Arial" panose="020B0604020202020204" pitchFamily="34" charset="0"/>
              </a:rPr>
              <a:t>My Defined Benefit Supplement account</a:t>
            </a:r>
          </a:p>
        </p:txBody>
      </p:sp>
      <p:pic>
        <p:nvPicPr>
          <p:cNvPr id="13" name="Picture 2">
            <a:extLst>
              <a:ext uri="{FF2B5EF4-FFF2-40B4-BE49-F238E27FC236}">
                <a16:creationId xmlns:a16="http://schemas.microsoft.com/office/drawing/2014/main" id="{BB4E4F9C-0871-7AB8-58DD-A6B4A1726FA2}"/>
              </a:ext>
            </a:extLst>
          </p:cNvPr>
          <p:cNvPicPr>
            <a:picLocks noChangeAspect="1" noChangeArrowheads="1"/>
          </p:cNvPicPr>
          <p:nvPr/>
        </p:nvPicPr>
        <p:blipFill>
          <a:blip r:embed="rId5"/>
          <a:srcRect/>
          <a:stretch/>
        </p:blipFill>
        <p:spPr bwMode="auto">
          <a:xfrm>
            <a:off x="454452" y="1187982"/>
            <a:ext cx="3918962" cy="5067335"/>
          </a:xfrm>
          <a:prstGeom prst="rect">
            <a:avLst/>
          </a:prstGeom>
          <a:ln w="3175">
            <a:solidFill>
              <a:srgbClr val="03045E"/>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5" name="Rectangle 14">
            <a:extLst>
              <a:ext uri="{FF2B5EF4-FFF2-40B4-BE49-F238E27FC236}">
                <a16:creationId xmlns:a16="http://schemas.microsoft.com/office/drawing/2014/main" id="{C7419EA4-6945-64DD-5583-1F6D3BE6678D}"/>
              </a:ext>
              <a:ext uri="{C183D7F6-B498-43B3-948B-1728B52AA6E4}">
                <adec:decorative xmlns:adec="http://schemas.microsoft.com/office/drawing/2017/decorative" val="1"/>
              </a:ext>
            </a:extLst>
          </p:cNvPr>
          <p:cNvSpPr/>
          <p:nvPr/>
        </p:nvSpPr>
        <p:spPr>
          <a:xfrm>
            <a:off x="452623" y="1195288"/>
            <a:ext cx="3918962" cy="5071598"/>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70D995D-E890-8C90-2BB3-100940E6C6E4}"/>
              </a:ext>
            </a:extLst>
          </p:cNvPr>
          <p:cNvSpPr/>
          <p:nvPr/>
        </p:nvSpPr>
        <p:spPr>
          <a:xfrm>
            <a:off x="6184253" y="2604575"/>
            <a:ext cx="1104160" cy="11599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03DD66B4-76B8-A686-5C7E-9A936ECC80BC}"/>
              </a:ext>
            </a:extLst>
          </p:cNvPr>
          <p:cNvPicPr>
            <a:picLocks noChangeAspect="1"/>
          </p:cNvPicPr>
          <p:nvPr/>
        </p:nvPicPr>
        <p:blipFill>
          <a:blip r:embed="rId6"/>
          <a:stretch>
            <a:fillRect/>
          </a:stretch>
        </p:blipFill>
        <p:spPr>
          <a:xfrm>
            <a:off x="6267635" y="2327314"/>
            <a:ext cx="1020778" cy="1002386"/>
          </a:xfrm>
          <a:prstGeom prst="rect">
            <a:avLst/>
          </a:prstGeom>
        </p:spPr>
      </p:pic>
      <p:grpSp>
        <p:nvGrpSpPr>
          <p:cNvPr id="2" name="Group 1">
            <a:extLst>
              <a:ext uri="{FF2B5EF4-FFF2-40B4-BE49-F238E27FC236}">
                <a16:creationId xmlns:a16="http://schemas.microsoft.com/office/drawing/2014/main" id="{33C9BA24-9F0B-D7A0-91D4-472F97A7FB53}"/>
              </a:ext>
            </a:extLst>
          </p:cNvPr>
          <p:cNvGrpSpPr/>
          <p:nvPr/>
        </p:nvGrpSpPr>
        <p:grpSpPr>
          <a:xfrm>
            <a:off x="5750429" y="3481519"/>
            <a:ext cx="2243666" cy="1487612"/>
            <a:chOff x="5617634" y="2499087"/>
            <a:chExt cx="2243666" cy="1487612"/>
          </a:xfrm>
        </p:grpSpPr>
        <p:cxnSp>
          <p:nvCxnSpPr>
            <p:cNvPr id="35" name="Straight Connector 34">
              <a:extLst>
                <a:ext uri="{FF2B5EF4-FFF2-40B4-BE49-F238E27FC236}">
                  <a16:creationId xmlns:a16="http://schemas.microsoft.com/office/drawing/2014/main" id="{4A6D4EA5-388E-E867-D52F-04A3688186BC}"/>
                </a:ext>
              </a:extLst>
            </p:cNvPr>
            <p:cNvCxnSpPr>
              <a:cxnSpLocks/>
            </p:cNvCxnSpPr>
            <p:nvPr/>
          </p:nvCxnSpPr>
          <p:spPr>
            <a:xfrm>
              <a:off x="7847128" y="3240704"/>
              <a:ext cx="0" cy="745995"/>
            </a:xfrm>
            <a:prstGeom prst="line">
              <a:avLst/>
            </a:prstGeom>
            <a:ln w="28575">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3E20845-54C6-0FF3-E247-3D568B50F8AF}"/>
                </a:ext>
              </a:extLst>
            </p:cNvPr>
            <p:cNvCxnSpPr>
              <a:cxnSpLocks/>
            </p:cNvCxnSpPr>
            <p:nvPr/>
          </p:nvCxnSpPr>
          <p:spPr>
            <a:xfrm>
              <a:off x="6739467" y="2499087"/>
              <a:ext cx="0" cy="745995"/>
            </a:xfrm>
            <a:prstGeom prst="line">
              <a:avLst/>
            </a:prstGeom>
            <a:ln w="28575">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CBA8B25-C160-B2BD-CE78-E57F0B452DF0}"/>
                </a:ext>
              </a:extLst>
            </p:cNvPr>
            <p:cNvCxnSpPr>
              <a:cxnSpLocks/>
            </p:cNvCxnSpPr>
            <p:nvPr/>
          </p:nvCxnSpPr>
          <p:spPr>
            <a:xfrm flipH="1">
              <a:off x="5617634" y="3245082"/>
              <a:ext cx="2243666" cy="0"/>
            </a:xfrm>
            <a:prstGeom prst="line">
              <a:avLst/>
            </a:prstGeom>
            <a:ln w="28575">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58B17F3-3F3B-5993-C426-54E6FE116EB3}"/>
                </a:ext>
              </a:extLst>
            </p:cNvPr>
            <p:cNvCxnSpPr>
              <a:cxnSpLocks/>
            </p:cNvCxnSpPr>
            <p:nvPr/>
          </p:nvCxnSpPr>
          <p:spPr>
            <a:xfrm>
              <a:off x="5627803" y="3240704"/>
              <a:ext cx="0" cy="745995"/>
            </a:xfrm>
            <a:prstGeom prst="line">
              <a:avLst/>
            </a:prstGeom>
            <a:ln w="28575">
              <a:solidFill>
                <a:srgbClr val="03045E"/>
              </a:solidFill>
            </a:ln>
          </p:spPr>
          <p:style>
            <a:lnRef idx="1">
              <a:schemeClr val="accent1"/>
            </a:lnRef>
            <a:fillRef idx="0">
              <a:schemeClr val="accent1"/>
            </a:fillRef>
            <a:effectRef idx="0">
              <a:schemeClr val="accent1"/>
            </a:effectRef>
            <a:fontRef idx="minor">
              <a:schemeClr val="tx1"/>
            </a:fontRef>
          </p:style>
        </p:cxnSp>
      </p:grpSp>
      <p:pic>
        <p:nvPicPr>
          <p:cNvPr id="16" name="Picture 15">
            <a:extLst>
              <a:ext uri="{FF2B5EF4-FFF2-40B4-BE49-F238E27FC236}">
                <a16:creationId xmlns:a16="http://schemas.microsoft.com/office/drawing/2014/main" id="{BFB5CC07-E131-E411-DF55-75738C2376BC}"/>
              </a:ext>
            </a:extLst>
          </p:cNvPr>
          <p:cNvPicPr>
            <a:picLocks noChangeAspect="1"/>
          </p:cNvPicPr>
          <p:nvPr/>
        </p:nvPicPr>
        <p:blipFill>
          <a:blip r:embed="rId7"/>
          <a:stretch>
            <a:fillRect/>
          </a:stretch>
        </p:blipFill>
        <p:spPr>
          <a:xfrm>
            <a:off x="5277035" y="4394037"/>
            <a:ext cx="990600" cy="1010412"/>
          </a:xfrm>
          <a:prstGeom prst="rect">
            <a:avLst/>
          </a:prstGeom>
        </p:spPr>
      </p:pic>
      <p:pic>
        <p:nvPicPr>
          <p:cNvPr id="19" name="Picture 18">
            <a:extLst>
              <a:ext uri="{FF2B5EF4-FFF2-40B4-BE49-F238E27FC236}">
                <a16:creationId xmlns:a16="http://schemas.microsoft.com/office/drawing/2014/main" id="{38A591FD-0D9A-F789-3B60-08144C9AEB80}"/>
              </a:ext>
            </a:extLst>
          </p:cNvPr>
          <p:cNvPicPr>
            <a:picLocks noChangeAspect="1"/>
          </p:cNvPicPr>
          <p:nvPr/>
        </p:nvPicPr>
        <p:blipFill>
          <a:blip r:embed="rId8"/>
          <a:stretch>
            <a:fillRect/>
          </a:stretch>
        </p:blipFill>
        <p:spPr>
          <a:xfrm>
            <a:off x="7469534" y="4394037"/>
            <a:ext cx="1020778" cy="1020778"/>
          </a:xfrm>
          <a:prstGeom prst="rect">
            <a:avLst/>
          </a:prstGeom>
        </p:spPr>
      </p:pic>
      <p:sp>
        <p:nvSpPr>
          <p:cNvPr id="29" name="TextBox 28">
            <a:extLst>
              <a:ext uri="{FF2B5EF4-FFF2-40B4-BE49-F238E27FC236}">
                <a16:creationId xmlns:a16="http://schemas.microsoft.com/office/drawing/2014/main" id="{1A7A6368-B783-75F8-7722-B5305182E6BE}"/>
              </a:ext>
            </a:extLst>
          </p:cNvPr>
          <p:cNvSpPr txBox="1"/>
          <p:nvPr/>
        </p:nvSpPr>
        <p:spPr>
          <a:xfrm>
            <a:off x="5407528" y="3347280"/>
            <a:ext cx="2929467" cy="369332"/>
          </a:xfrm>
          <a:prstGeom prst="rect">
            <a:avLst/>
          </a:prstGeom>
          <a:solidFill>
            <a:schemeClr val="bg1"/>
          </a:solidFill>
        </p:spPr>
        <p:txBody>
          <a:bodyPr wrap="square" rtlCol="0">
            <a:spAutoFit/>
          </a:bodyPr>
          <a:lstStyle/>
          <a:p>
            <a:pPr algn="ctr"/>
            <a:r>
              <a:rPr lang="en-US" b="1" dirty="0">
                <a:latin typeface="Arial" panose="020B0604020202020204" pitchFamily="34" charset="0"/>
                <a:cs typeface="Arial" panose="020B0604020202020204" pitchFamily="34" charset="0"/>
              </a:rPr>
              <a:t>Lump sum</a:t>
            </a:r>
          </a:p>
        </p:txBody>
      </p:sp>
      <p:sp>
        <p:nvSpPr>
          <p:cNvPr id="30" name="TextBox 29">
            <a:extLst>
              <a:ext uri="{FF2B5EF4-FFF2-40B4-BE49-F238E27FC236}">
                <a16:creationId xmlns:a16="http://schemas.microsoft.com/office/drawing/2014/main" id="{93736FE6-4FD5-3720-2383-E08BC8F984B1}"/>
              </a:ext>
            </a:extLst>
          </p:cNvPr>
          <p:cNvSpPr txBox="1"/>
          <p:nvPr/>
        </p:nvSpPr>
        <p:spPr>
          <a:xfrm>
            <a:off x="4764028" y="5456873"/>
            <a:ext cx="1978894"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Direct payment</a:t>
            </a:r>
          </a:p>
        </p:txBody>
      </p:sp>
      <p:sp>
        <p:nvSpPr>
          <p:cNvPr id="31" name="TextBox 30">
            <a:extLst>
              <a:ext uri="{FF2B5EF4-FFF2-40B4-BE49-F238E27FC236}">
                <a16:creationId xmlns:a16="http://schemas.microsoft.com/office/drawing/2014/main" id="{31F3A601-82DA-D289-4013-79ACA94D0728}"/>
              </a:ext>
            </a:extLst>
          </p:cNvPr>
          <p:cNvSpPr txBox="1"/>
          <p:nvPr/>
        </p:nvSpPr>
        <p:spPr>
          <a:xfrm>
            <a:off x="6994812" y="5456873"/>
            <a:ext cx="1978894"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Rollover</a:t>
            </a:r>
          </a:p>
        </p:txBody>
      </p:sp>
      <p:pic>
        <p:nvPicPr>
          <p:cNvPr id="14" name="Picture 13">
            <a:extLst>
              <a:ext uri="{FF2B5EF4-FFF2-40B4-BE49-F238E27FC236}">
                <a16:creationId xmlns:a16="http://schemas.microsoft.com/office/drawing/2014/main" id="{0F3433C7-36D8-BC6B-D275-45CB79A71F1F}"/>
              </a:ext>
            </a:extLst>
          </p:cNvPr>
          <p:cNvPicPr>
            <a:picLocks noChangeAspect="1"/>
          </p:cNvPicPr>
          <p:nvPr/>
        </p:nvPicPr>
        <p:blipFill rotWithShape="1">
          <a:blip r:embed="rId9">
            <a:extLst>
              <a:ext uri="{28A0092B-C50C-407E-A947-70E740481C1C}">
                <a14:useLocalDpi xmlns:a14="http://schemas.microsoft.com/office/drawing/2010/main" val="0"/>
              </a:ext>
            </a:extLst>
          </a:blip>
          <a:srcRect r="10753"/>
          <a:stretch/>
        </p:blipFill>
        <p:spPr>
          <a:xfrm>
            <a:off x="233135" y="2346194"/>
            <a:ext cx="5848299" cy="1179219"/>
          </a:xfrm>
          <a:prstGeom prst="rect">
            <a:avLst/>
          </a:prstGeom>
          <a:ln w="3175">
            <a:solidFill>
              <a:srgbClr val="03045E"/>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53428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50"/>
                                        <p:tgtEl>
                                          <p:spTgt spid="14"/>
                                        </p:tgtEl>
                                      </p:cBhvr>
                                    </p:animEffect>
                                  </p:childTnLst>
                                </p:cTn>
                              </p:par>
                              <p:par>
                                <p:cTn id="12" presetID="10"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250"/>
                                        <p:tgtEl>
                                          <p:spTgt spid="1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25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250"/>
                                        <p:tgtEl>
                                          <p:spTgt spid="27"/>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250"/>
                                        <p:tgtEl>
                                          <p:spTgt spid="2"/>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25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25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25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7" grpId="0" animBg="1"/>
      <p:bldP spid="29" grpId="0" animBg="1"/>
      <p:bldP spid="30" grpId="0"/>
      <p:bldP spid="3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CC604A-E182-18D3-143F-01E332676FC2}"/>
              </a:ext>
              <a:ext uri="{C183D7F6-B498-43B3-948B-1728B52AA6E4}">
                <adec:decorative xmlns:adec="http://schemas.microsoft.com/office/drawing/2017/decorative" val="1"/>
              </a:ext>
            </a:extLst>
          </p:cNvPr>
          <p:cNvSpPr/>
          <p:nvPr/>
        </p:nvSpPr>
        <p:spPr>
          <a:xfrm>
            <a:off x="-4521" y="0"/>
            <a:ext cx="9148521"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7C3DD3B5-C77B-E8D4-49B6-D4C9939B94AA}"/>
              </a:ext>
              <a:ext uri="{C183D7F6-B498-43B3-948B-1728B52AA6E4}">
                <adec:decorative xmlns:adec="http://schemas.microsoft.com/office/drawing/2017/decorative" val="1"/>
              </a:ext>
            </a:extLst>
          </p:cNvPr>
          <p:cNvCxnSpPr>
            <a:cxnSpLocks/>
          </p:cNvCxnSpPr>
          <p:nvPr/>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B7B7A11-7C1D-F8CB-992E-98A5F8ADABC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268659" y="205797"/>
            <a:ext cx="1181100" cy="546100"/>
          </a:xfrm>
          <a:prstGeom prst="rect">
            <a:avLst/>
          </a:prstGeom>
        </p:spPr>
      </p:pic>
      <p:pic>
        <p:nvPicPr>
          <p:cNvPr id="3" name="Picture 2">
            <a:extLst>
              <a:ext uri="{FF2B5EF4-FFF2-40B4-BE49-F238E27FC236}">
                <a16:creationId xmlns:a16="http://schemas.microsoft.com/office/drawing/2014/main" id="{26CA3A77-CF49-1A55-FB05-B39FE3607CD6}"/>
              </a:ext>
            </a:extLst>
          </p:cNvPr>
          <p:cNvPicPr>
            <a:picLocks noChangeAspect="1"/>
          </p:cNvPicPr>
          <p:nvPr/>
        </p:nvPicPr>
        <p:blipFill>
          <a:blip r:embed="rId4"/>
          <a:srcRect/>
          <a:stretch/>
        </p:blipFill>
        <p:spPr>
          <a:xfrm>
            <a:off x="18" y="6500810"/>
            <a:ext cx="9143961" cy="357185"/>
          </a:xfrm>
          <a:prstGeom prst="rect">
            <a:avLst/>
          </a:prstGeom>
        </p:spPr>
      </p:pic>
      <p:sp>
        <p:nvSpPr>
          <p:cNvPr id="9" name="Title 7">
            <a:extLst>
              <a:ext uri="{FF2B5EF4-FFF2-40B4-BE49-F238E27FC236}">
                <a16:creationId xmlns:a16="http://schemas.microsoft.com/office/drawing/2014/main" id="{D6749100-D4E7-4BEC-F957-F1756D9885D0}"/>
              </a:ext>
            </a:extLst>
          </p:cNvPr>
          <p:cNvSpPr txBox="1">
            <a:spLocks/>
          </p:cNvSpPr>
          <p:nvPr/>
        </p:nvSpPr>
        <p:spPr>
          <a:xfrm>
            <a:off x="1722622" y="253936"/>
            <a:ext cx="7421378"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2800" b="1" dirty="0">
                <a:solidFill>
                  <a:schemeClr val="bg1"/>
                </a:solidFill>
                <a:latin typeface="Arial" panose="020B0604020202020204" pitchFamily="34" charset="0"/>
                <a:ea typeface="+mn-ea"/>
                <a:cs typeface="Arial" panose="020B0604020202020204" pitchFamily="34" charset="0"/>
              </a:rPr>
              <a:t>My Defined Benefit Supplement account</a:t>
            </a:r>
          </a:p>
        </p:txBody>
      </p:sp>
      <p:pic>
        <p:nvPicPr>
          <p:cNvPr id="13" name="Picture 2">
            <a:extLst>
              <a:ext uri="{FF2B5EF4-FFF2-40B4-BE49-F238E27FC236}">
                <a16:creationId xmlns:a16="http://schemas.microsoft.com/office/drawing/2014/main" id="{BB4E4F9C-0871-7AB8-58DD-A6B4A1726FA2}"/>
              </a:ext>
            </a:extLst>
          </p:cNvPr>
          <p:cNvPicPr>
            <a:picLocks noChangeAspect="1" noChangeArrowheads="1"/>
          </p:cNvPicPr>
          <p:nvPr/>
        </p:nvPicPr>
        <p:blipFill>
          <a:blip r:embed="rId5"/>
          <a:srcRect/>
          <a:stretch/>
        </p:blipFill>
        <p:spPr bwMode="auto">
          <a:xfrm>
            <a:off x="454452" y="1187982"/>
            <a:ext cx="3918962" cy="5067335"/>
          </a:xfrm>
          <a:prstGeom prst="rect">
            <a:avLst/>
          </a:prstGeom>
          <a:ln w="3175">
            <a:solidFill>
              <a:srgbClr val="03045E"/>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5" name="Rectangle 14">
            <a:extLst>
              <a:ext uri="{FF2B5EF4-FFF2-40B4-BE49-F238E27FC236}">
                <a16:creationId xmlns:a16="http://schemas.microsoft.com/office/drawing/2014/main" id="{C7419EA4-6945-64DD-5583-1F6D3BE6678D}"/>
              </a:ext>
              <a:ext uri="{C183D7F6-B498-43B3-948B-1728B52AA6E4}">
                <adec:decorative xmlns:adec="http://schemas.microsoft.com/office/drawing/2017/decorative" val="1"/>
              </a:ext>
            </a:extLst>
          </p:cNvPr>
          <p:cNvSpPr/>
          <p:nvPr/>
        </p:nvSpPr>
        <p:spPr>
          <a:xfrm>
            <a:off x="450580" y="1187539"/>
            <a:ext cx="3918962" cy="5071598"/>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71A1B6-E262-646E-005C-A18BC033C2F7}"/>
              </a:ext>
            </a:extLst>
          </p:cNvPr>
          <p:cNvSpPr/>
          <p:nvPr/>
        </p:nvSpPr>
        <p:spPr>
          <a:xfrm>
            <a:off x="6109439" y="1824105"/>
            <a:ext cx="1104160" cy="11599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3C45CDB-32D4-73CB-A7D5-F84BC0C7D315}"/>
              </a:ext>
            </a:extLst>
          </p:cNvPr>
          <p:cNvPicPr>
            <a:picLocks noChangeAspect="1"/>
          </p:cNvPicPr>
          <p:nvPr/>
        </p:nvPicPr>
        <p:blipFill>
          <a:blip r:embed="rId6"/>
          <a:stretch>
            <a:fillRect/>
          </a:stretch>
        </p:blipFill>
        <p:spPr>
          <a:xfrm>
            <a:off x="6134840" y="1911346"/>
            <a:ext cx="1020778" cy="1002386"/>
          </a:xfrm>
          <a:prstGeom prst="rect">
            <a:avLst/>
          </a:prstGeom>
        </p:spPr>
      </p:pic>
      <p:grpSp>
        <p:nvGrpSpPr>
          <p:cNvPr id="18" name="Group 17">
            <a:extLst>
              <a:ext uri="{FF2B5EF4-FFF2-40B4-BE49-F238E27FC236}">
                <a16:creationId xmlns:a16="http://schemas.microsoft.com/office/drawing/2014/main" id="{A0F34D74-9102-88C8-C254-DC9D1B45145D}"/>
              </a:ext>
            </a:extLst>
          </p:cNvPr>
          <p:cNvGrpSpPr/>
          <p:nvPr/>
        </p:nvGrpSpPr>
        <p:grpSpPr>
          <a:xfrm>
            <a:off x="5617634" y="3065551"/>
            <a:ext cx="2243666" cy="1487612"/>
            <a:chOff x="5617634" y="3065551"/>
            <a:chExt cx="2243666" cy="1487612"/>
          </a:xfrm>
        </p:grpSpPr>
        <p:cxnSp>
          <p:nvCxnSpPr>
            <p:cNvPr id="12" name="Straight Connector 11">
              <a:extLst>
                <a:ext uri="{FF2B5EF4-FFF2-40B4-BE49-F238E27FC236}">
                  <a16:creationId xmlns:a16="http://schemas.microsoft.com/office/drawing/2014/main" id="{1F9E25E2-667D-E1E8-2826-DD19AAB10A18}"/>
                </a:ext>
              </a:extLst>
            </p:cNvPr>
            <p:cNvCxnSpPr>
              <a:cxnSpLocks/>
            </p:cNvCxnSpPr>
            <p:nvPr/>
          </p:nvCxnSpPr>
          <p:spPr>
            <a:xfrm flipH="1">
              <a:off x="5617634" y="3811546"/>
              <a:ext cx="2243666" cy="0"/>
            </a:xfrm>
            <a:prstGeom prst="line">
              <a:avLst/>
            </a:prstGeom>
            <a:ln w="28575">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7A2F456E-B031-96C3-EF54-82B39618DE44}"/>
                </a:ext>
              </a:extLst>
            </p:cNvPr>
            <p:cNvCxnSpPr>
              <a:cxnSpLocks/>
            </p:cNvCxnSpPr>
            <p:nvPr/>
          </p:nvCxnSpPr>
          <p:spPr>
            <a:xfrm>
              <a:off x="7847128" y="3807168"/>
              <a:ext cx="0" cy="745995"/>
            </a:xfrm>
            <a:prstGeom prst="line">
              <a:avLst/>
            </a:prstGeom>
            <a:ln w="28575">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E22B059-E66D-567F-E495-DADD3ADA5D83}"/>
                </a:ext>
              </a:extLst>
            </p:cNvPr>
            <p:cNvCxnSpPr>
              <a:cxnSpLocks/>
            </p:cNvCxnSpPr>
            <p:nvPr/>
          </p:nvCxnSpPr>
          <p:spPr>
            <a:xfrm>
              <a:off x="6739467" y="3065551"/>
              <a:ext cx="0" cy="745995"/>
            </a:xfrm>
            <a:prstGeom prst="line">
              <a:avLst/>
            </a:prstGeom>
            <a:ln w="28575">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DD2F619-2792-8BF7-C554-C20518B53245}"/>
                </a:ext>
              </a:extLst>
            </p:cNvPr>
            <p:cNvCxnSpPr>
              <a:cxnSpLocks/>
            </p:cNvCxnSpPr>
            <p:nvPr/>
          </p:nvCxnSpPr>
          <p:spPr>
            <a:xfrm>
              <a:off x="5627803" y="3807168"/>
              <a:ext cx="0" cy="745995"/>
            </a:xfrm>
            <a:prstGeom prst="line">
              <a:avLst/>
            </a:prstGeom>
            <a:ln w="28575">
              <a:solidFill>
                <a:srgbClr val="03045E"/>
              </a:solidFill>
            </a:ln>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E0CD9848-93B5-B7DA-E674-88A280EB37B8}"/>
              </a:ext>
            </a:extLst>
          </p:cNvPr>
          <p:cNvPicPr>
            <a:picLocks noChangeAspect="1"/>
          </p:cNvPicPr>
          <p:nvPr/>
        </p:nvPicPr>
        <p:blipFill>
          <a:blip r:embed="rId7"/>
          <a:stretch>
            <a:fillRect/>
          </a:stretch>
        </p:blipFill>
        <p:spPr>
          <a:xfrm>
            <a:off x="5144240" y="3978069"/>
            <a:ext cx="990600" cy="1010412"/>
          </a:xfrm>
          <a:prstGeom prst="rect">
            <a:avLst/>
          </a:prstGeom>
        </p:spPr>
      </p:pic>
      <p:sp>
        <p:nvSpPr>
          <p:cNvPr id="19" name="TextBox 18">
            <a:extLst>
              <a:ext uri="{FF2B5EF4-FFF2-40B4-BE49-F238E27FC236}">
                <a16:creationId xmlns:a16="http://schemas.microsoft.com/office/drawing/2014/main" id="{AD28F522-A0EE-4206-1F9D-76FB362689DA}"/>
              </a:ext>
            </a:extLst>
          </p:cNvPr>
          <p:cNvSpPr txBox="1"/>
          <p:nvPr/>
        </p:nvSpPr>
        <p:spPr>
          <a:xfrm>
            <a:off x="5274733" y="2931312"/>
            <a:ext cx="2929467" cy="646331"/>
          </a:xfrm>
          <a:prstGeom prst="rect">
            <a:avLst/>
          </a:prstGeom>
          <a:solidFill>
            <a:schemeClr val="bg1"/>
          </a:solidFill>
        </p:spPr>
        <p:txBody>
          <a:bodyPr wrap="square" rtlCol="0">
            <a:spAutoFit/>
          </a:bodyPr>
          <a:lstStyle/>
          <a:p>
            <a:pPr algn="ctr"/>
            <a:r>
              <a:rPr lang="en-US" b="1" dirty="0">
                <a:latin typeface="Arial" panose="020B0604020202020204" pitchFamily="34" charset="0"/>
                <a:cs typeface="Arial" panose="020B0604020202020204" pitchFamily="34" charset="0"/>
              </a:rPr>
              <a:t>Lifetime monthly annuities</a:t>
            </a:r>
          </a:p>
        </p:txBody>
      </p:sp>
      <p:sp>
        <p:nvSpPr>
          <p:cNvPr id="20" name="TextBox 19">
            <a:extLst>
              <a:ext uri="{FF2B5EF4-FFF2-40B4-BE49-F238E27FC236}">
                <a16:creationId xmlns:a16="http://schemas.microsoft.com/office/drawing/2014/main" id="{1404D228-A82A-48B4-D341-B8518680E7D4}"/>
              </a:ext>
            </a:extLst>
          </p:cNvPr>
          <p:cNvSpPr txBox="1"/>
          <p:nvPr/>
        </p:nvSpPr>
        <p:spPr>
          <a:xfrm>
            <a:off x="4631233" y="5040905"/>
            <a:ext cx="1978894"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Member-Only Annuity</a:t>
            </a:r>
          </a:p>
        </p:txBody>
      </p:sp>
      <p:sp>
        <p:nvSpPr>
          <p:cNvPr id="21" name="TextBox 20">
            <a:extLst>
              <a:ext uri="{FF2B5EF4-FFF2-40B4-BE49-F238E27FC236}">
                <a16:creationId xmlns:a16="http://schemas.microsoft.com/office/drawing/2014/main" id="{38146501-F877-6423-67E1-A30A905429A3}"/>
              </a:ext>
            </a:extLst>
          </p:cNvPr>
          <p:cNvSpPr txBox="1"/>
          <p:nvPr/>
        </p:nvSpPr>
        <p:spPr>
          <a:xfrm>
            <a:off x="6862017" y="5040905"/>
            <a:ext cx="1978894" cy="861774"/>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Beneficiary Annuities</a:t>
            </a:r>
          </a:p>
          <a:p>
            <a:pPr algn="ctr"/>
            <a:r>
              <a:rPr lang="en-US" sz="1400" dirty="0">
                <a:latin typeface="Arial" panose="020B0604020202020204" pitchFamily="34" charset="0"/>
                <a:cs typeface="Arial" panose="020B0604020202020204" pitchFamily="34" charset="0"/>
              </a:rPr>
              <a:t>(100%, 75%, 50%)</a:t>
            </a:r>
          </a:p>
        </p:txBody>
      </p:sp>
      <p:pic>
        <p:nvPicPr>
          <p:cNvPr id="2" name="Picture 1">
            <a:extLst>
              <a:ext uri="{FF2B5EF4-FFF2-40B4-BE49-F238E27FC236}">
                <a16:creationId xmlns:a16="http://schemas.microsoft.com/office/drawing/2014/main" id="{2B04D531-79CC-0A52-4879-A020A75B403B}"/>
              </a:ext>
            </a:extLst>
          </p:cNvPr>
          <p:cNvPicPr>
            <a:picLocks noChangeAspect="1"/>
          </p:cNvPicPr>
          <p:nvPr/>
        </p:nvPicPr>
        <p:blipFill>
          <a:blip r:embed="rId8"/>
          <a:srcRect t="2948" b="2948"/>
          <a:stretch/>
        </p:blipFill>
        <p:spPr>
          <a:xfrm>
            <a:off x="150641" y="1756066"/>
            <a:ext cx="5397881" cy="1748136"/>
          </a:xfrm>
          <a:prstGeom prst="rect">
            <a:avLst/>
          </a:prstGeom>
          <a:ln w="3175">
            <a:solidFill>
              <a:srgbClr val="03045E"/>
            </a:solidFill>
          </a:ln>
          <a:effectLst>
            <a:outerShdw blurRad="50800" dist="38100" dir="8100000" algn="tr" rotWithShape="0">
              <a:prstClr val="black">
                <a:alpha val="40000"/>
              </a:prstClr>
            </a:outerShdw>
          </a:effectLst>
        </p:spPr>
      </p:pic>
      <p:pic>
        <p:nvPicPr>
          <p:cNvPr id="22" name="Picture 21">
            <a:extLst>
              <a:ext uri="{FF2B5EF4-FFF2-40B4-BE49-F238E27FC236}">
                <a16:creationId xmlns:a16="http://schemas.microsoft.com/office/drawing/2014/main" id="{2A25421D-F29C-56DD-0990-0F5454166B92}"/>
              </a:ext>
            </a:extLst>
          </p:cNvPr>
          <p:cNvPicPr>
            <a:picLocks noChangeAspect="1"/>
          </p:cNvPicPr>
          <p:nvPr/>
        </p:nvPicPr>
        <p:blipFill>
          <a:blip r:embed="rId9"/>
          <a:stretch>
            <a:fillRect/>
          </a:stretch>
        </p:blipFill>
        <p:spPr>
          <a:xfrm>
            <a:off x="7336739" y="3978069"/>
            <a:ext cx="1020778" cy="1020778"/>
          </a:xfrm>
          <a:prstGeom prst="rect">
            <a:avLst/>
          </a:prstGeom>
        </p:spPr>
      </p:pic>
    </p:spTree>
    <p:extLst>
      <p:ext uri="{BB962C8B-B14F-4D97-AF65-F5344CB8AC3E}">
        <p14:creationId xmlns:p14="http://schemas.microsoft.com/office/powerpoint/2010/main" val="394712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25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25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25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5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250"/>
                                        <p:tgtEl>
                                          <p:spTgt spid="2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AE3B03C3-0A3D-B4EC-0B58-DFBCE0EDA837}"/>
              </a:ext>
            </a:extLst>
          </p:cNvPr>
          <p:cNvSpPr txBox="1"/>
          <p:nvPr/>
        </p:nvSpPr>
        <p:spPr>
          <a:xfrm>
            <a:off x="6185807" y="4331375"/>
            <a:ext cx="2738960" cy="1200329"/>
          </a:xfrm>
          <a:prstGeom prst="rect">
            <a:avLst/>
          </a:prstGeom>
          <a:noFill/>
        </p:spPr>
        <p:txBody>
          <a:bodyPr wrap="square">
            <a:spAutoFit/>
          </a:bodyPr>
          <a:lstStyle/>
          <a:p>
            <a:pPr lvl="0"/>
            <a:r>
              <a:rPr lang="en-US" sz="2400" dirty="0">
                <a:latin typeface="Arial" panose="020B0604020202020204" pitchFamily="34" charset="0"/>
                <a:cs typeface="Arial" panose="020B0604020202020204" pitchFamily="34" charset="0"/>
              </a:rPr>
              <a:t>Access your </a:t>
            </a:r>
            <a:r>
              <a:rPr lang="en-US" sz="2400" i="1" dirty="0">
                <a:latin typeface="Arial" panose="020B0604020202020204" pitchFamily="34" charset="0"/>
                <a:cs typeface="Arial" panose="020B0604020202020204" pitchFamily="34" charset="0"/>
              </a:rPr>
              <a:t>Retirement Progress Report.</a:t>
            </a:r>
            <a:endParaRPr lang="en-US" sz="24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FDB0E5AB-AF0E-A8F1-0DA4-864FA339D94D}"/>
              </a:ext>
            </a:extLst>
          </p:cNvPr>
          <p:cNvSpPr txBox="1"/>
          <p:nvPr/>
        </p:nvSpPr>
        <p:spPr>
          <a:xfrm>
            <a:off x="6185808" y="3314450"/>
            <a:ext cx="2448674" cy="830997"/>
          </a:xfrm>
          <a:prstGeom prst="rect">
            <a:avLst/>
          </a:prstGeom>
          <a:noFill/>
        </p:spPr>
        <p:txBody>
          <a:bodyPr wrap="square">
            <a:spAutoFit/>
          </a:bodyPr>
          <a:lstStyle/>
          <a:p>
            <a:pPr lvl="0"/>
            <a:r>
              <a:rPr lang="en-US" sz="2400" dirty="0">
                <a:latin typeface="Arial" panose="020B0604020202020204" pitchFamily="34" charset="0"/>
                <a:cs typeface="Arial" panose="020B0604020202020204" pitchFamily="34" charset="0"/>
              </a:rPr>
              <a:t>Submit forms and messages.</a:t>
            </a:r>
          </a:p>
        </p:txBody>
      </p:sp>
      <p:sp>
        <p:nvSpPr>
          <p:cNvPr id="15" name="TextBox 14">
            <a:extLst>
              <a:ext uri="{FF2B5EF4-FFF2-40B4-BE49-F238E27FC236}">
                <a16:creationId xmlns:a16="http://schemas.microsoft.com/office/drawing/2014/main" id="{8294736C-043E-6F30-A2A1-E60D7B4D747E}"/>
              </a:ext>
            </a:extLst>
          </p:cNvPr>
          <p:cNvSpPr txBox="1"/>
          <p:nvPr/>
        </p:nvSpPr>
        <p:spPr>
          <a:xfrm>
            <a:off x="6185808" y="1954071"/>
            <a:ext cx="2448674" cy="1200329"/>
          </a:xfrm>
          <a:prstGeom prst="rect">
            <a:avLst/>
          </a:prstGeom>
          <a:noFill/>
        </p:spPr>
        <p:txBody>
          <a:bodyPr wrap="square">
            <a:spAutoFit/>
          </a:bodyPr>
          <a:lstStyle/>
          <a:p>
            <a:pPr lvl="0"/>
            <a:r>
              <a:rPr lang="en-US" sz="2400" dirty="0">
                <a:latin typeface="Arial" panose="020B0604020202020204" pitchFamily="34" charset="0"/>
                <a:cs typeface="Arial" panose="020B0604020202020204" pitchFamily="34" charset="0"/>
              </a:rPr>
              <a:t>View and update account information.</a:t>
            </a:r>
          </a:p>
        </p:txBody>
      </p:sp>
      <p:pic>
        <p:nvPicPr>
          <p:cNvPr id="29" name="Picture 28">
            <a:extLst>
              <a:ext uri="{FF2B5EF4-FFF2-40B4-BE49-F238E27FC236}">
                <a16:creationId xmlns:a16="http://schemas.microsoft.com/office/drawing/2014/main" id="{E3406DE7-6CA2-BD07-2828-83D053E64AFC}"/>
              </a:ext>
            </a:extLst>
          </p:cNvPr>
          <p:cNvPicPr>
            <a:picLocks noChangeAspect="1"/>
          </p:cNvPicPr>
          <p:nvPr/>
        </p:nvPicPr>
        <p:blipFill>
          <a:blip r:embed="rId3"/>
          <a:srcRect/>
          <a:stretch/>
        </p:blipFill>
        <p:spPr>
          <a:xfrm>
            <a:off x="5936145" y="2042112"/>
            <a:ext cx="285059" cy="285059"/>
          </a:xfrm>
          <a:prstGeom prst="rect">
            <a:avLst/>
          </a:prstGeom>
        </p:spPr>
      </p:pic>
      <p:pic>
        <p:nvPicPr>
          <p:cNvPr id="6" name="Picture 15">
            <a:extLst>
              <a:ext uri="{FF2B5EF4-FFF2-40B4-BE49-F238E27FC236}">
                <a16:creationId xmlns:a16="http://schemas.microsoft.com/office/drawing/2014/main" id="{1FC28DE9-2A61-9FE4-52E2-7F1EDDBC69A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899"/>
          <a:stretch/>
        </p:blipFill>
        <p:spPr bwMode="auto">
          <a:xfrm>
            <a:off x="464722" y="1761948"/>
            <a:ext cx="5297449" cy="3926857"/>
          </a:xfrm>
          <a:prstGeom prst="rect">
            <a:avLst/>
          </a:prstGeom>
          <a:noFill/>
          <a:ln w="3175">
            <a:solidFill>
              <a:srgbClr val="112D18"/>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8" name="Rectangle 7">
            <a:extLst>
              <a:ext uri="{FF2B5EF4-FFF2-40B4-BE49-F238E27FC236}">
                <a16:creationId xmlns:a16="http://schemas.microsoft.com/office/drawing/2014/main" id="{513478E7-559B-D5D7-5A6C-FDA020F3F097}"/>
              </a:ext>
              <a:ext uri="{C183D7F6-B498-43B3-948B-1728B52AA6E4}">
                <adec:decorative xmlns:adec="http://schemas.microsoft.com/office/drawing/2017/decorative" val="1"/>
              </a:ext>
            </a:extLst>
          </p:cNvPr>
          <p:cNvSpPr/>
          <p:nvPr/>
        </p:nvSpPr>
        <p:spPr>
          <a:xfrm>
            <a:off x="-4521" y="0"/>
            <a:ext cx="9148521"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BD3417C9-A055-4AE2-0DCE-6C556EC4CBE1}"/>
              </a:ext>
            </a:extLst>
          </p:cNvPr>
          <p:cNvSpPr txBox="1">
            <a:spLocks noGrp="1"/>
          </p:cNvSpPr>
          <p:nvPr>
            <p:ph type="title"/>
          </p:nvPr>
        </p:nvSpPr>
        <p:spPr>
          <a:xfrm>
            <a:off x="1722622" y="186460"/>
            <a:ext cx="742137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Convenient resources</a:t>
            </a:r>
            <a:endParaRPr kumimoji="0" lang="en-US" sz="3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cxnSp>
        <p:nvCxnSpPr>
          <p:cNvPr id="11" name="Straight Connector 10">
            <a:extLst>
              <a:ext uri="{FF2B5EF4-FFF2-40B4-BE49-F238E27FC236}">
                <a16:creationId xmlns:a16="http://schemas.microsoft.com/office/drawing/2014/main" id="{6375CA9B-9617-6F4D-EC0A-F6ED4CE2F005}"/>
              </a:ext>
              <a:ext uri="{C183D7F6-B498-43B3-948B-1728B52AA6E4}">
                <adec:decorative xmlns:adec="http://schemas.microsoft.com/office/drawing/2017/decorative" val="1"/>
              </a:ext>
            </a:extLst>
          </p:cNvPr>
          <p:cNvCxnSpPr>
            <a:cxnSpLocks/>
          </p:cNvCxnSpPr>
          <p:nvPr/>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16C88CB-3E00-60A4-2346-ADFA5F9AA657}"/>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268659" y="205797"/>
            <a:ext cx="1181100" cy="546100"/>
          </a:xfrm>
          <a:prstGeom prst="rect">
            <a:avLst/>
          </a:prstGeom>
        </p:spPr>
      </p:pic>
      <p:pic>
        <p:nvPicPr>
          <p:cNvPr id="3" name="Picture 2">
            <a:extLst>
              <a:ext uri="{FF2B5EF4-FFF2-40B4-BE49-F238E27FC236}">
                <a16:creationId xmlns:a16="http://schemas.microsoft.com/office/drawing/2014/main" id="{91BDA59B-871B-BCA0-4912-C2582E1B27C0}"/>
              </a:ext>
            </a:extLst>
          </p:cNvPr>
          <p:cNvPicPr>
            <a:picLocks noChangeAspect="1"/>
          </p:cNvPicPr>
          <p:nvPr/>
        </p:nvPicPr>
        <p:blipFill>
          <a:blip r:embed="rId3"/>
          <a:srcRect/>
          <a:stretch/>
        </p:blipFill>
        <p:spPr>
          <a:xfrm>
            <a:off x="5936145" y="3403845"/>
            <a:ext cx="285059" cy="285059"/>
          </a:xfrm>
          <a:prstGeom prst="rect">
            <a:avLst/>
          </a:prstGeom>
        </p:spPr>
      </p:pic>
      <p:pic>
        <p:nvPicPr>
          <p:cNvPr id="5" name="Picture 4">
            <a:extLst>
              <a:ext uri="{FF2B5EF4-FFF2-40B4-BE49-F238E27FC236}">
                <a16:creationId xmlns:a16="http://schemas.microsoft.com/office/drawing/2014/main" id="{2F544D63-4F2F-726E-EBB9-600D10E9BB2A}"/>
              </a:ext>
            </a:extLst>
          </p:cNvPr>
          <p:cNvPicPr>
            <a:picLocks noChangeAspect="1"/>
          </p:cNvPicPr>
          <p:nvPr/>
        </p:nvPicPr>
        <p:blipFill>
          <a:blip r:embed="rId3"/>
          <a:srcRect/>
          <a:stretch/>
        </p:blipFill>
        <p:spPr>
          <a:xfrm>
            <a:off x="5936145" y="4423499"/>
            <a:ext cx="285059" cy="285059"/>
          </a:xfrm>
          <a:prstGeom prst="rect">
            <a:avLst/>
          </a:prstGeom>
        </p:spPr>
      </p:pic>
    </p:spTree>
    <p:extLst>
      <p:ext uri="{BB962C8B-B14F-4D97-AF65-F5344CB8AC3E}">
        <p14:creationId xmlns:p14="http://schemas.microsoft.com/office/powerpoint/2010/main" val="30656501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CC604A-E182-18D3-143F-01E332676FC2}"/>
              </a:ext>
              <a:ext uri="{C183D7F6-B498-43B3-948B-1728B52AA6E4}">
                <adec:decorative xmlns:adec="http://schemas.microsoft.com/office/drawing/2017/decorative" val="1"/>
              </a:ext>
            </a:extLst>
          </p:cNvPr>
          <p:cNvSpPr/>
          <p:nvPr/>
        </p:nvSpPr>
        <p:spPr>
          <a:xfrm>
            <a:off x="-4521" y="0"/>
            <a:ext cx="9148521"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7C3DD3B5-C77B-E8D4-49B6-D4C9939B94AA}"/>
              </a:ext>
              <a:ext uri="{C183D7F6-B498-43B3-948B-1728B52AA6E4}">
                <adec:decorative xmlns:adec="http://schemas.microsoft.com/office/drawing/2017/decorative" val="1"/>
              </a:ext>
            </a:extLst>
          </p:cNvPr>
          <p:cNvCxnSpPr>
            <a:cxnSpLocks/>
          </p:cNvCxnSpPr>
          <p:nvPr/>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B7B7A11-7C1D-F8CB-992E-98A5F8ADABC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268659" y="205797"/>
            <a:ext cx="1181100" cy="546100"/>
          </a:xfrm>
          <a:prstGeom prst="rect">
            <a:avLst/>
          </a:prstGeom>
        </p:spPr>
      </p:pic>
      <p:pic>
        <p:nvPicPr>
          <p:cNvPr id="3" name="Picture 2">
            <a:extLst>
              <a:ext uri="{FF2B5EF4-FFF2-40B4-BE49-F238E27FC236}">
                <a16:creationId xmlns:a16="http://schemas.microsoft.com/office/drawing/2014/main" id="{26CA3A77-CF49-1A55-FB05-B39FE3607CD6}"/>
              </a:ext>
            </a:extLst>
          </p:cNvPr>
          <p:cNvPicPr>
            <a:picLocks noChangeAspect="1"/>
          </p:cNvPicPr>
          <p:nvPr/>
        </p:nvPicPr>
        <p:blipFill>
          <a:blip r:embed="rId4"/>
          <a:srcRect/>
          <a:stretch/>
        </p:blipFill>
        <p:spPr>
          <a:xfrm>
            <a:off x="18" y="6500810"/>
            <a:ext cx="9143961" cy="357185"/>
          </a:xfrm>
          <a:prstGeom prst="rect">
            <a:avLst/>
          </a:prstGeom>
        </p:spPr>
      </p:pic>
      <p:sp>
        <p:nvSpPr>
          <p:cNvPr id="9" name="Title 7">
            <a:extLst>
              <a:ext uri="{FF2B5EF4-FFF2-40B4-BE49-F238E27FC236}">
                <a16:creationId xmlns:a16="http://schemas.microsoft.com/office/drawing/2014/main" id="{D6749100-D4E7-4BEC-F957-F1756D9885D0}"/>
              </a:ext>
            </a:extLst>
          </p:cNvPr>
          <p:cNvSpPr txBox="1">
            <a:spLocks/>
          </p:cNvSpPr>
          <p:nvPr/>
        </p:nvSpPr>
        <p:spPr>
          <a:xfrm>
            <a:off x="1722622" y="253936"/>
            <a:ext cx="7421378"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2800" b="1" dirty="0">
                <a:solidFill>
                  <a:schemeClr val="bg1"/>
                </a:solidFill>
                <a:latin typeface="Arial" panose="020B0604020202020204" pitchFamily="34" charset="0"/>
                <a:ea typeface="+mn-ea"/>
                <a:cs typeface="Arial" panose="020B0604020202020204" pitchFamily="34" charset="0"/>
              </a:rPr>
              <a:t>My Defined Benefit Supplement account</a:t>
            </a:r>
          </a:p>
        </p:txBody>
      </p:sp>
      <p:pic>
        <p:nvPicPr>
          <p:cNvPr id="13" name="Picture 2">
            <a:extLst>
              <a:ext uri="{FF2B5EF4-FFF2-40B4-BE49-F238E27FC236}">
                <a16:creationId xmlns:a16="http://schemas.microsoft.com/office/drawing/2014/main" id="{BB4E4F9C-0871-7AB8-58DD-A6B4A1726FA2}"/>
              </a:ext>
            </a:extLst>
          </p:cNvPr>
          <p:cNvPicPr>
            <a:picLocks noChangeAspect="1" noChangeArrowheads="1"/>
          </p:cNvPicPr>
          <p:nvPr/>
        </p:nvPicPr>
        <p:blipFill>
          <a:blip r:embed="rId5"/>
          <a:srcRect/>
          <a:stretch/>
        </p:blipFill>
        <p:spPr bwMode="auto">
          <a:xfrm>
            <a:off x="454452" y="1187982"/>
            <a:ext cx="3918962" cy="5067335"/>
          </a:xfrm>
          <a:prstGeom prst="rect">
            <a:avLst/>
          </a:prstGeom>
          <a:ln w="3175">
            <a:solidFill>
              <a:srgbClr val="03045E"/>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5" name="Rectangle 14">
            <a:extLst>
              <a:ext uri="{FF2B5EF4-FFF2-40B4-BE49-F238E27FC236}">
                <a16:creationId xmlns:a16="http://schemas.microsoft.com/office/drawing/2014/main" id="{C7419EA4-6945-64DD-5583-1F6D3BE6678D}"/>
              </a:ext>
              <a:ext uri="{C183D7F6-B498-43B3-948B-1728B52AA6E4}">
                <adec:decorative xmlns:adec="http://schemas.microsoft.com/office/drawing/2017/decorative" val="1"/>
              </a:ext>
            </a:extLst>
          </p:cNvPr>
          <p:cNvSpPr/>
          <p:nvPr/>
        </p:nvSpPr>
        <p:spPr>
          <a:xfrm>
            <a:off x="447906" y="1186758"/>
            <a:ext cx="3918962" cy="5071598"/>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B7429AE-0C6C-FDBC-E8D2-76CC212FC28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26343" y="4692984"/>
            <a:ext cx="6459815" cy="1047537"/>
          </a:xfrm>
          <a:prstGeom prst="rect">
            <a:avLst/>
          </a:prstGeom>
          <a:ln w="3175">
            <a:solidFill>
              <a:srgbClr val="03045E"/>
            </a:solidFill>
          </a:ln>
          <a:effectLst>
            <a:outerShdw blurRad="50800" dist="38100" dir="8100000" algn="tr" rotWithShape="0">
              <a:prstClr val="black">
                <a:alpha val="40000"/>
              </a:prstClr>
            </a:outerShdw>
          </a:effectLst>
        </p:spPr>
      </p:pic>
      <p:grpSp>
        <p:nvGrpSpPr>
          <p:cNvPr id="4" name="Group 3">
            <a:extLst>
              <a:ext uri="{FF2B5EF4-FFF2-40B4-BE49-F238E27FC236}">
                <a16:creationId xmlns:a16="http://schemas.microsoft.com/office/drawing/2014/main" id="{A64E6DDA-DC95-D098-3168-A8DCB164B302}"/>
              </a:ext>
            </a:extLst>
          </p:cNvPr>
          <p:cNvGrpSpPr/>
          <p:nvPr/>
        </p:nvGrpSpPr>
        <p:grpSpPr>
          <a:xfrm>
            <a:off x="4616477" y="1482176"/>
            <a:ext cx="4060661" cy="2793296"/>
            <a:chOff x="4616477" y="1482176"/>
            <a:chExt cx="4060661" cy="2793296"/>
          </a:xfrm>
        </p:grpSpPr>
        <p:grpSp>
          <p:nvGrpSpPr>
            <p:cNvPr id="35" name="Group 34">
              <a:extLst>
                <a:ext uri="{FF2B5EF4-FFF2-40B4-BE49-F238E27FC236}">
                  <a16:creationId xmlns:a16="http://schemas.microsoft.com/office/drawing/2014/main" id="{8EBC8674-D3FC-1B09-932C-2263B0C0CAF2}"/>
                </a:ext>
              </a:extLst>
            </p:cNvPr>
            <p:cNvGrpSpPr/>
            <p:nvPr/>
          </p:nvGrpSpPr>
          <p:grpSpPr>
            <a:xfrm>
              <a:off x="5059286" y="2005396"/>
              <a:ext cx="3166254" cy="1797012"/>
              <a:chOff x="5059286" y="2126583"/>
              <a:chExt cx="3166254" cy="1797012"/>
            </a:xfrm>
          </p:grpSpPr>
          <p:cxnSp>
            <p:nvCxnSpPr>
              <p:cNvPr id="7" name="Straight Connector 6">
                <a:extLst>
                  <a:ext uri="{FF2B5EF4-FFF2-40B4-BE49-F238E27FC236}">
                    <a16:creationId xmlns:a16="http://schemas.microsoft.com/office/drawing/2014/main" id="{9E8E3A55-0790-F0F1-A340-6A02A4582F4D}"/>
                  </a:ext>
                </a:extLst>
              </p:cNvPr>
              <p:cNvCxnSpPr>
                <a:cxnSpLocks/>
              </p:cNvCxnSpPr>
              <p:nvPr/>
            </p:nvCxnSpPr>
            <p:spPr>
              <a:xfrm flipH="1">
                <a:off x="5059286" y="2538075"/>
                <a:ext cx="3164995" cy="0"/>
              </a:xfrm>
              <a:prstGeom prst="line">
                <a:avLst/>
              </a:prstGeom>
              <a:ln w="12700">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E386F74-B0E2-CE96-030C-3682640D4C57}"/>
                  </a:ext>
                </a:extLst>
              </p:cNvPr>
              <p:cNvCxnSpPr>
                <a:cxnSpLocks/>
              </p:cNvCxnSpPr>
              <p:nvPr/>
            </p:nvCxnSpPr>
            <p:spPr>
              <a:xfrm>
                <a:off x="5060459" y="2535266"/>
                <a:ext cx="1259" cy="1385520"/>
              </a:xfrm>
              <a:prstGeom prst="line">
                <a:avLst/>
              </a:prstGeom>
              <a:ln w="12700">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DECBDDF-A967-9A09-D6A9-38DC14A05761}"/>
                  </a:ext>
                </a:extLst>
              </p:cNvPr>
              <p:cNvCxnSpPr>
                <a:cxnSpLocks/>
              </p:cNvCxnSpPr>
              <p:nvPr/>
            </p:nvCxnSpPr>
            <p:spPr>
              <a:xfrm>
                <a:off x="6114905" y="2538075"/>
                <a:ext cx="1259" cy="1385520"/>
              </a:xfrm>
              <a:prstGeom prst="line">
                <a:avLst/>
              </a:prstGeom>
              <a:ln w="12700">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94E9C5E-6D7F-6186-6884-0D44D3497383}"/>
                  </a:ext>
                </a:extLst>
              </p:cNvPr>
              <p:cNvCxnSpPr>
                <a:cxnSpLocks/>
              </p:cNvCxnSpPr>
              <p:nvPr/>
            </p:nvCxnSpPr>
            <p:spPr>
              <a:xfrm>
                <a:off x="7161974" y="2538075"/>
                <a:ext cx="1259" cy="1385520"/>
              </a:xfrm>
              <a:prstGeom prst="line">
                <a:avLst/>
              </a:prstGeom>
              <a:ln w="12700">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5EB190B-2C10-FDDC-9C3B-BEE7D0AB5446}"/>
                  </a:ext>
                </a:extLst>
              </p:cNvPr>
              <p:cNvCxnSpPr>
                <a:cxnSpLocks/>
              </p:cNvCxnSpPr>
              <p:nvPr/>
            </p:nvCxnSpPr>
            <p:spPr>
              <a:xfrm>
                <a:off x="8224281" y="2535266"/>
                <a:ext cx="1259" cy="1385520"/>
              </a:xfrm>
              <a:prstGeom prst="line">
                <a:avLst/>
              </a:prstGeom>
              <a:ln w="12700">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8CB9A5B-2273-9C09-BC3A-B96E6FB802EB}"/>
                  </a:ext>
                </a:extLst>
              </p:cNvPr>
              <p:cNvCxnSpPr>
                <a:cxnSpLocks/>
              </p:cNvCxnSpPr>
              <p:nvPr/>
            </p:nvCxnSpPr>
            <p:spPr>
              <a:xfrm>
                <a:off x="6719977" y="2126583"/>
                <a:ext cx="0" cy="408683"/>
              </a:xfrm>
              <a:prstGeom prst="line">
                <a:avLst/>
              </a:prstGeom>
              <a:ln w="12700">
                <a:solidFill>
                  <a:srgbClr val="03045E"/>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980BBD37-16F5-1B96-8F56-9546C222F7F0}"/>
                </a:ext>
              </a:extLst>
            </p:cNvPr>
            <p:cNvSpPr txBox="1"/>
            <p:nvPr/>
          </p:nvSpPr>
          <p:spPr>
            <a:xfrm>
              <a:off x="4853796" y="1482176"/>
              <a:ext cx="3732362" cy="523220"/>
            </a:xfrm>
            <a:prstGeom prst="rect">
              <a:avLst/>
            </a:prstGeom>
            <a:solidFill>
              <a:srgbClr val="03045E"/>
            </a:solidFill>
          </p:spPr>
          <p:txBody>
            <a:bodyPr wrap="square" tIns="91440" bIns="91440" rtlCol="0" anchor="ctr">
              <a:spAutoFit/>
            </a:bodyPr>
            <a:lstStyle/>
            <a:p>
              <a:pPr algn="ctr"/>
              <a:r>
                <a:rPr lang="en-US" sz="2200" b="1" dirty="0">
                  <a:solidFill>
                    <a:schemeClr val="bg1"/>
                  </a:solidFill>
                  <a:latin typeface="Arial" panose="020B0604020202020204" pitchFamily="34" charset="0"/>
                  <a:cs typeface="Arial" panose="020B0604020202020204" pitchFamily="34" charset="0"/>
                </a:rPr>
                <a:t>Period-Certain Annuity</a:t>
              </a:r>
            </a:p>
          </p:txBody>
        </p:sp>
        <p:sp>
          <p:nvSpPr>
            <p:cNvPr id="16" name="TextBox 15">
              <a:extLst>
                <a:ext uri="{FF2B5EF4-FFF2-40B4-BE49-F238E27FC236}">
                  <a16:creationId xmlns:a16="http://schemas.microsoft.com/office/drawing/2014/main" id="{D762BC6D-8D5E-CDC1-7BA6-379CA79C44F5}"/>
                </a:ext>
              </a:extLst>
            </p:cNvPr>
            <p:cNvSpPr txBox="1"/>
            <p:nvPr/>
          </p:nvSpPr>
          <p:spPr>
            <a:xfrm>
              <a:off x="4616477" y="2662665"/>
              <a:ext cx="896112" cy="738664"/>
            </a:xfrm>
            <a:prstGeom prst="rect">
              <a:avLst/>
            </a:prstGeom>
            <a:solidFill>
              <a:srgbClr val="03045E"/>
            </a:solidFill>
          </p:spPr>
          <p:txBody>
            <a:bodyPr wrap="square" tIns="91440" bIns="91440" rtlCol="0" anchor="ctr">
              <a:spAutoFit/>
            </a:bodyPr>
            <a:lstStyle/>
            <a:p>
              <a:pPr algn="ctr"/>
              <a:r>
                <a:rPr lang="en-US" b="1" dirty="0">
                  <a:solidFill>
                    <a:schemeClr val="bg1"/>
                  </a:solidFill>
                  <a:latin typeface="Arial" panose="020B0604020202020204" pitchFamily="34" charset="0"/>
                  <a:cs typeface="Arial" panose="020B0604020202020204" pitchFamily="34" charset="0"/>
                </a:rPr>
                <a:t>3 Years</a:t>
              </a:r>
              <a:r>
                <a:rPr lang="en-US" b="1" baseline="30000" dirty="0">
                  <a:solidFill>
                    <a:schemeClr val="bg1"/>
                  </a:solidFill>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385348DC-FB14-4872-99A1-859C8697D16E}"/>
                </a:ext>
              </a:extLst>
            </p:cNvPr>
            <p:cNvSpPr txBox="1"/>
            <p:nvPr/>
          </p:nvSpPr>
          <p:spPr>
            <a:xfrm>
              <a:off x="5673225" y="2662665"/>
              <a:ext cx="896112" cy="738664"/>
            </a:xfrm>
            <a:prstGeom prst="rect">
              <a:avLst/>
            </a:prstGeom>
            <a:solidFill>
              <a:srgbClr val="03045E"/>
            </a:solidFill>
          </p:spPr>
          <p:txBody>
            <a:bodyPr wrap="square" tIns="91440" bIns="91440" rtlCol="0" anchor="ctr">
              <a:spAutoFit/>
            </a:bodyPr>
            <a:lstStyle/>
            <a:p>
              <a:pPr algn="ctr"/>
              <a:r>
                <a:rPr lang="en-US" b="1" dirty="0">
                  <a:solidFill>
                    <a:schemeClr val="bg1"/>
                  </a:solidFill>
                  <a:latin typeface="Arial" panose="020B0604020202020204" pitchFamily="34" charset="0"/>
                  <a:cs typeface="Arial" panose="020B0604020202020204" pitchFamily="34" charset="0"/>
                </a:rPr>
                <a:t>4 Years</a:t>
              </a:r>
              <a:r>
                <a:rPr lang="en-US" b="1" baseline="30000" dirty="0">
                  <a:solidFill>
                    <a:schemeClr val="bg1"/>
                  </a:solidFill>
                  <a:latin typeface="Arial" panose="020B0604020202020204" pitchFamily="34" charset="0"/>
                  <a:cs typeface="Arial" panose="020B0604020202020204" pitchFamily="34" charset="0"/>
                </a:rPr>
                <a:t>*</a:t>
              </a:r>
              <a:endParaRPr lang="en-US" b="1"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AF25BEFA-51E6-89EE-B415-1B40C7640837}"/>
                </a:ext>
              </a:extLst>
            </p:cNvPr>
            <p:cNvSpPr txBox="1"/>
            <p:nvPr/>
          </p:nvSpPr>
          <p:spPr>
            <a:xfrm>
              <a:off x="6726245" y="2662665"/>
              <a:ext cx="896112" cy="738664"/>
            </a:xfrm>
            <a:prstGeom prst="rect">
              <a:avLst/>
            </a:prstGeom>
            <a:solidFill>
              <a:srgbClr val="03045E"/>
            </a:solidFill>
          </p:spPr>
          <p:txBody>
            <a:bodyPr wrap="square" tIns="91440" bIns="91440" rtlCol="0" anchor="ctr">
              <a:spAutoFit/>
            </a:bodyPr>
            <a:lstStyle/>
            <a:p>
              <a:pPr algn="ctr"/>
              <a:r>
                <a:rPr lang="en-US" b="1" dirty="0">
                  <a:solidFill>
                    <a:schemeClr val="bg1"/>
                  </a:solidFill>
                  <a:latin typeface="Arial" panose="020B0604020202020204" pitchFamily="34" charset="0"/>
                  <a:cs typeface="Arial" panose="020B0604020202020204" pitchFamily="34" charset="0"/>
                </a:rPr>
                <a:t>5 Years</a:t>
              </a:r>
              <a:r>
                <a:rPr lang="en-US" b="1" baseline="30000" dirty="0">
                  <a:solidFill>
                    <a:schemeClr val="bg1"/>
                  </a:solidFill>
                  <a:latin typeface="Arial" panose="020B0604020202020204" pitchFamily="34" charset="0"/>
                  <a:cs typeface="Arial" panose="020B0604020202020204" pitchFamily="34" charset="0"/>
                </a:rPr>
                <a:t>*</a:t>
              </a:r>
              <a:endParaRPr lang="en-US" b="1" dirty="0">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06C825F8-18DD-4107-F9FA-187AFA1C8EF6}"/>
                </a:ext>
              </a:extLst>
            </p:cNvPr>
            <p:cNvSpPr txBox="1"/>
            <p:nvPr/>
          </p:nvSpPr>
          <p:spPr>
            <a:xfrm>
              <a:off x="7781026" y="2662665"/>
              <a:ext cx="896112" cy="738664"/>
            </a:xfrm>
            <a:prstGeom prst="rect">
              <a:avLst/>
            </a:prstGeom>
            <a:solidFill>
              <a:srgbClr val="03045E"/>
            </a:solidFill>
          </p:spPr>
          <p:txBody>
            <a:bodyPr wrap="square" tIns="91440" bIns="91440" rtlCol="0" anchor="ctr">
              <a:spAutoFit/>
            </a:bodyPr>
            <a:lstStyle/>
            <a:p>
              <a:pPr algn="ctr"/>
              <a:r>
                <a:rPr lang="en-US" b="1" dirty="0">
                  <a:solidFill>
                    <a:schemeClr val="bg1"/>
                  </a:solidFill>
                  <a:latin typeface="Arial" panose="020B0604020202020204" pitchFamily="34" charset="0"/>
                  <a:cs typeface="Arial" panose="020B0604020202020204" pitchFamily="34" charset="0"/>
                </a:rPr>
                <a:t>6 Years</a:t>
              </a:r>
              <a:r>
                <a:rPr lang="en-US" b="1" baseline="30000" dirty="0">
                  <a:solidFill>
                    <a:schemeClr val="bg1"/>
                  </a:solidFill>
                  <a:latin typeface="Arial" panose="020B0604020202020204" pitchFamily="34" charset="0"/>
                  <a:cs typeface="Arial" panose="020B0604020202020204" pitchFamily="34" charset="0"/>
                </a:rPr>
                <a:t>*</a:t>
              </a:r>
              <a:endParaRPr lang="en-US" b="1" dirty="0">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9F3E234E-296C-B5E9-4BE0-A2601C716049}"/>
                </a:ext>
              </a:extLst>
            </p:cNvPr>
            <p:cNvSpPr txBox="1"/>
            <p:nvPr/>
          </p:nvSpPr>
          <p:spPr>
            <a:xfrm>
              <a:off x="4616478" y="3536808"/>
              <a:ext cx="895889" cy="738664"/>
            </a:xfrm>
            <a:prstGeom prst="rect">
              <a:avLst/>
            </a:prstGeom>
            <a:solidFill>
              <a:srgbClr val="03045E"/>
            </a:solidFill>
          </p:spPr>
          <p:txBody>
            <a:bodyPr wrap="square" tIns="91440" bIns="91440" rtlCol="0" anchor="ctr">
              <a:spAutoFit/>
            </a:bodyPr>
            <a:lstStyle/>
            <a:p>
              <a:pPr algn="ctr"/>
              <a:r>
                <a:rPr lang="en-US" b="1" dirty="0">
                  <a:solidFill>
                    <a:schemeClr val="bg1"/>
                  </a:solidFill>
                  <a:latin typeface="Arial" panose="020B0604020202020204" pitchFamily="34" charset="0"/>
                  <a:cs typeface="Arial" panose="020B0604020202020204" pitchFamily="34" charset="0"/>
                </a:rPr>
                <a:t>7 Years</a:t>
              </a:r>
              <a:r>
                <a:rPr lang="en-US" b="1" baseline="30000" dirty="0">
                  <a:solidFill>
                    <a:schemeClr val="bg1"/>
                  </a:solidFill>
                  <a:latin typeface="Arial" panose="020B0604020202020204" pitchFamily="34" charset="0"/>
                  <a:cs typeface="Arial" panose="020B0604020202020204" pitchFamily="34" charset="0"/>
                </a:rPr>
                <a:t>*</a:t>
              </a:r>
            </a:p>
          </p:txBody>
        </p:sp>
        <p:sp>
          <p:nvSpPr>
            <p:cNvPr id="28" name="TextBox 27">
              <a:extLst>
                <a:ext uri="{FF2B5EF4-FFF2-40B4-BE49-F238E27FC236}">
                  <a16:creationId xmlns:a16="http://schemas.microsoft.com/office/drawing/2014/main" id="{9BFC26B9-741F-76E8-2419-2827FCBC4CD4}"/>
                </a:ext>
              </a:extLst>
            </p:cNvPr>
            <p:cNvSpPr txBox="1"/>
            <p:nvPr/>
          </p:nvSpPr>
          <p:spPr>
            <a:xfrm>
              <a:off x="5673225" y="3536808"/>
              <a:ext cx="896112" cy="738664"/>
            </a:xfrm>
            <a:prstGeom prst="rect">
              <a:avLst/>
            </a:prstGeom>
            <a:solidFill>
              <a:srgbClr val="03045E"/>
            </a:solidFill>
          </p:spPr>
          <p:txBody>
            <a:bodyPr wrap="square" tIns="91440" bIns="91440" rtlCol="0" anchor="ctr">
              <a:spAutoFit/>
            </a:bodyPr>
            <a:lstStyle/>
            <a:p>
              <a:pPr algn="ctr"/>
              <a:r>
                <a:rPr lang="en-US" b="1" dirty="0">
                  <a:solidFill>
                    <a:schemeClr val="bg1"/>
                  </a:solidFill>
                  <a:latin typeface="Arial" panose="020B0604020202020204" pitchFamily="34" charset="0"/>
                  <a:cs typeface="Arial" panose="020B0604020202020204" pitchFamily="34" charset="0"/>
                </a:rPr>
                <a:t>8 Years</a:t>
              </a:r>
              <a:r>
                <a:rPr lang="en-US" b="1" baseline="30000" dirty="0">
                  <a:solidFill>
                    <a:schemeClr val="bg1"/>
                  </a:solidFill>
                  <a:latin typeface="Arial" panose="020B0604020202020204" pitchFamily="34" charset="0"/>
                  <a:cs typeface="Arial" panose="020B0604020202020204" pitchFamily="34" charset="0"/>
                </a:rPr>
                <a:t>*</a:t>
              </a:r>
              <a:endParaRPr lang="en-US" b="1" dirty="0">
                <a:solidFill>
                  <a:schemeClr val="bg1"/>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80909E71-53D9-8ECF-1FB7-B28473E9CC82}"/>
                </a:ext>
              </a:extLst>
            </p:cNvPr>
            <p:cNvSpPr txBox="1"/>
            <p:nvPr/>
          </p:nvSpPr>
          <p:spPr>
            <a:xfrm>
              <a:off x="6726245" y="3536808"/>
              <a:ext cx="896112" cy="738664"/>
            </a:xfrm>
            <a:prstGeom prst="rect">
              <a:avLst/>
            </a:prstGeom>
            <a:solidFill>
              <a:srgbClr val="03045E"/>
            </a:solidFill>
          </p:spPr>
          <p:txBody>
            <a:bodyPr wrap="square" tIns="91440" bIns="91440" rtlCol="0" anchor="ctr">
              <a:spAutoFit/>
            </a:bodyPr>
            <a:lstStyle/>
            <a:p>
              <a:pPr algn="ctr"/>
              <a:r>
                <a:rPr lang="en-US" b="1" dirty="0">
                  <a:solidFill>
                    <a:schemeClr val="bg1"/>
                  </a:solidFill>
                  <a:latin typeface="Arial" panose="020B0604020202020204" pitchFamily="34" charset="0"/>
                  <a:cs typeface="Arial" panose="020B0604020202020204" pitchFamily="34" charset="0"/>
                </a:rPr>
                <a:t>9 Years</a:t>
              </a:r>
              <a:r>
                <a:rPr lang="en-US" b="1" baseline="30000" dirty="0">
                  <a:solidFill>
                    <a:schemeClr val="bg1"/>
                  </a:solidFill>
                  <a:latin typeface="Arial" panose="020B0604020202020204" pitchFamily="34" charset="0"/>
                  <a:cs typeface="Arial" panose="020B0604020202020204" pitchFamily="34" charset="0"/>
                </a:rPr>
                <a:t>*</a:t>
              </a:r>
              <a:endParaRPr lang="en-US" b="1" dirty="0">
                <a:solidFill>
                  <a:schemeClr val="bg1"/>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B61F3125-B51C-366E-088B-E945B7FA5383}"/>
                </a:ext>
              </a:extLst>
            </p:cNvPr>
            <p:cNvSpPr txBox="1"/>
            <p:nvPr/>
          </p:nvSpPr>
          <p:spPr>
            <a:xfrm>
              <a:off x="7781026" y="3536808"/>
              <a:ext cx="896112" cy="738664"/>
            </a:xfrm>
            <a:prstGeom prst="rect">
              <a:avLst/>
            </a:prstGeom>
            <a:solidFill>
              <a:srgbClr val="576ED6"/>
            </a:solidFill>
            <a:ln w="28575">
              <a:solidFill>
                <a:srgbClr val="03045E"/>
              </a:solidFill>
            </a:ln>
          </p:spPr>
          <p:txBody>
            <a:bodyPr wrap="square" tIns="91440" bIns="91440" rtlCol="0" anchor="ctr">
              <a:spAutoFit/>
            </a:bodyPr>
            <a:lstStyle/>
            <a:p>
              <a:pPr algn="ctr"/>
              <a:r>
                <a:rPr lang="en-US" b="1" dirty="0">
                  <a:solidFill>
                    <a:schemeClr val="bg1"/>
                  </a:solidFill>
                  <a:latin typeface="Arial" panose="020B0604020202020204" pitchFamily="34" charset="0"/>
                  <a:cs typeface="Arial" panose="020B0604020202020204" pitchFamily="34" charset="0"/>
                </a:rPr>
                <a:t>10 Years</a:t>
              </a:r>
            </a:p>
          </p:txBody>
        </p:sp>
      </p:grpSp>
    </p:spTree>
    <p:extLst>
      <p:ext uri="{BB962C8B-B14F-4D97-AF65-F5344CB8AC3E}">
        <p14:creationId xmlns:p14="http://schemas.microsoft.com/office/powerpoint/2010/main" val="94987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3BA165-7637-2E72-9CCF-D3CFE0A8C148}"/>
              </a:ext>
            </a:extLst>
          </p:cNvPr>
          <p:cNvPicPr>
            <a:picLocks noChangeAspect="1"/>
          </p:cNvPicPr>
          <p:nvPr/>
        </p:nvPicPr>
        <p:blipFill>
          <a:blip r:embed="rId3"/>
          <a:srcRect/>
          <a:stretch/>
        </p:blipFill>
        <p:spPr>
          <a:xfrm>
            <a:off x="30" y="6500810"/>
            <a:ext cx="9143936" cy="357185"/>
          </a:xfrm>
          <a:prstGeom prst="rect">
            <a:avLst/>
          </a:prstGeom>
        </p:spPr>
      </p:pic>
      <p:sp>
        <p:nvSpPr>
          <p:cNvPr id="9" name="Rectangle 8">
            <a:extLst>
              <a:ext uri="{FF2B5EF4-FFF2-40B4-BE49-F238E27FC236}">
                <a16:creationId xmlns:a16="http://schemas.microsoft.com/office/drawing/2014/main" id="{6E595B31-E779-F518-5E22-9CE0E7FD6474}"/>
              </a:ext>
              <a:ext uri="{C183D7F6-B498-43B3-948B-1728B52AA6E4}">
                <adec:decorative xmlns:adec="http://schemas.microsoft.com/office/drawing/2017/decorative" val="1"/>
              </a:ext>
            </a:extLst>
          </p:cNvPr>
          <p:cNvSpPr/>
          <p:nvPr/>
        </p:nvSpPr>
        <p:spPr>
          <a:xfrm>
            <a:off x="-4521" y="0"/>
            <a:ext cx="9148521"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0D3D3E4C-975E-0DFE-6E9A-99400121FD3D}"/>
              </a:ext>
              <a:ext uri="{C183D7F6-B498-43B3-948B-1728B52AA6E4}">
                <adec:decorative xmlns:adec="http://schemas.microsoft.com/office/drawing/2017/decorative" val="1"/>
              </a:ext>
            </a:extLst>
          </p:cNvPr>
          <p:cNvCxnSpPr>
            <a:cxnSpLocks/>
          </p:cNvCxnSpPr>
          <p:nvPr/>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A0043D55-D771-580F-EC7B-A1106C966843}"/>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268659" y="205797"/>
            <a:ext cx="1181100" cy="546100"/>
          </a:xfrm>
          <a:prstGeom prst="rect">
            <a:avLst/>
          </a:prstGeom>
        </p:spPr>
      </p:pic>
      <p:sp>
        <p:nvSpPr>
          <p:cNvPr id="2" name="Title 7">
            <a:extLst>
              <a:ext uri="{FF2B5EF4-FFF2-40B4-BE49-F238E27FC236}">
                <a16:creationId xmlns:a16="http://schemas.microsoft.com/office/drawing/2014/main" id="{F23869AF-3C4B-1223-4CF3-3BE28F29D5F1}"/>
              </a:ext>
            </a:extLst>
          </p:cNvPr>
          <p:cNvSpPr txBox="1">
            <a:spLocks/>
          </p:cNvSpPr>
          <p:nvPr/>
        </p:nvSpPr>
        <p:spPr>
          <a:xfrm>
            <a:off x="1722622" y="253936"/>
            <a:ext cx="7421378"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2800" b="1" dirty="0">
                <a:solidFill>
                  <a:schemeClr val="bg1"/>
                </a:solidFill>
                <a:latin typeface="Arial" panose="020B0604020202020204" pitchFamily="34" charset="0"/>
                <a:ea typeface="+mn-ea"/>
                <a:cs typeface="Arial" panose="020B0604020202020204" pitchFamily="34" charset="0"/>
              </a:rPr>
              <a:t>My Defined Benefit Supplement account</a:t>
            </a:r>
          </a:p>
        </p:txBody>
      </p:sp>
      <p:pic>
        <p:nvPicPr>
          <p:cNvPr id="14" name="Picture 13">
            <a:extLst>
              <a:ext uri="{FF2B5EF4-FFF2-40B4-BE49-F238E27FC236}">
                <a16:creationId xmlns:a16="http://schemas.microsoft.com/office/drawing/2014/main" id="{69979E20-449D-860A-513E-5C16D2F1CD03}"/>
              </a:ext>
            </a:extLst>
          </p:cNvPr>
          <p:cNvPicPr>
            <a:picLocks noChangeAspect="1"/>
          </p:cNvPicPr>
          <p:nvPr/>
        </p:nvPicPr>
        <p:blipFill>
          <a:blip r:embed="rId5"/>
          <a:srcRect/>
          <a:stretch/>
        </p:blipFill>
        <p:spPr>
          <a:xfrm>
            <a:off x="454452" y="1187984"/>
            <a:ext cx="3918959" cy="5067331"/>
          </a:xfrm>
          <a:prstGeom prst="rect">
            <a:avLst/>
          </a:prstGeom>
          <a:ln w="3175">
            <a:solidFill>
              <a:srgbClr val="03045E"/>
            </a:solidFill>
          </a:ln>
          <a:effectLst>
            <a:outerShdw blurRad="50800" dist="38100" dir="8100000" algn="tr" rotWithShape="0">
              <a:prstClr val="black">
                <a:alpha val="40000"/>
              </a:prstClr>
            </a:outerShdw>
          </a:effectLst>
        </p:spPr>
      </p:pic>
      <p:sp>
        <p:nvSpPr>
          <p:cNvPr id="15" name="Rectangle 14">
            <a:extLst>
              <a:ext uri="{FF2B5EF4-FFF2-40B4-BE49-F238E27FC236}">
                <a16:creationId xmlns:a16="http://schemas.microsoft.com/office/drawing/2014/main" id="{03293204-10C7-F3DB-D4FA-7CCD045E0D4F}"/>
              </a:ext>
              <a:ext uri="{C183D7F6-B498-43B3-948B-1728B52AA6E4}">
                <adec:decorative xmlns:adec="http://schemas.microsoft.com/office/drawing/2017/decorative" val="1"/>
              </a:ext>
            </a:extLst>
          </p:cNvPr>
          <p:cNvSpPr/>
          <p:nvPr/>
        </p:nvSpPr>
        <p:spPr>
          <a:xfrm>
            <a:off x="454452" y="1185850"/>
            <a:ext cx="3918962" cy="5071598"/>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5379AF4-C550-A9DA-5840-73B0D1C4E126}"/>
              </a:ext>
            </a:extLst>
          </p:cNvPr>
          <p:cNvPicPr>
            <a:picLocks noChangeAspect="1"/>
          </p:cNvPicPr>
          <p:nvPr/>
        </p:nvPicPr>
        <p:blipFill rotWithShape="1">
          <a:blip r:embed="rId6"/>
          <a:srcRect l="3630" t="11726" r="3421" b="38173"/>
          <a:stretch/>
        </p:blipFill>
        <p:spPr>
          <a:xfrm>
            <a:off x="2236206" y="1550881"/>
            <a:ext cx="6453342" cy="4501458"/>
          </a:xfrm>
          <a:prstGeom prst="rect">
            <a:avLst/>
          </a:prstGeom>
          <a:ln>
            <a:solidFill>
              <a:srgbClr val="03045E"/>
            </a:solidFill>
          </a:ln>
        </p:spPr>
      </p:pic>
      <p:pic>
        <p:nvPicPr>
          <p:cNvPr id="5" name="Picture 4">
            <a:extLst>
              <a:ext uri="{FF2B5EF4-FFF2-40B4-BE49-F238E27FC236}">
                <a16:creationId xmlns:a16="http://schemas.microsoft.com/office/drawing/2014/main" id="{484CA720-7992-FCBC-B51A-6B961314DB84}"/>
              </a:ext>
            </a:extLst>
          </p:cNvPr>
          <p:cNvPicPr>
            <a:picLocks noChangeAspect="1"/>
          </p:cNvPicPr>
          <p:nvPr/>
        </p:nvPicPr>
        <p:blipFill rotWithShape="1">
          <a:blip r:embed="rId7"/>
          <a:srcRect l="29420" t="30021" r="33345" b="67662"/>
          <a:stretch/>
        </p:blipFill>
        <p:spPr>
          <a:xfrm>
            <a:off x="3862169" y="3678873"/>
            <a:ext cx="4665916" cy="375781"/>
          </a:xfrm>
          <a:prstGeom prst="rect">
            <a:avLst/>
          </a:prstGeom>
          <a:ln w="3175">
            <a:solidFill>
              <a:srgbClr val="02045E"/>
            </a:solidFill>
          </a:ln>
          <a:effectLst>
            <a:outerShdw blurRad="50800" dist="38100" dir="8100000" algn="tr" rotWithShape="0">
              <a:prstClr val="black">
                <a:alpha val="40000"/>
              </a:prstClr>
            </a:outerShdw>
          </a:effectLst>
        </p:spPr>
      </p:pic>
      <p:sp>
        <p:nvSpPr>
          <p:cNvPr id="3" name="Rectangle 2">
            <a:extLst>
              <a:ext uri="{FF2B5EF4-FFF2-40B4-BE49-F238E27FC236}">
                <a16:creationId xmlns:a16="http://schemas.microsoft.com/office/drawing/2014/main" id="{6743CA80-BFF8-0F9B-A6D3-8BEBABE30700}"/>
              </a:ext>
            </a:extLst>
          </p:cNvPr>
          <p:cNvSpPr/>
          <p:nvPr/>
        </p:nvSpPr>
        <p:spPr>
          <a:xfrm>
            <a:off x="2352230" y="4668199"/>
            <a:ext cx="5167423" cy="185291"/>
          </a:xfrm>
          <a:prstGeom prst="rect">
            <a:avLst/>
          </a:prstGeom>
          <a:solidFill>
            <a:srgbClr val="FFC000">
              <a:alpha val="25098"/>
            </a:srgb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082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250"/>
                                        <p:tgtEl>
                                          <p:spTgt spid="5"/>
                                        </p:tgtEl>
                                      </p:cBhvr>
                                    </p:animEffect>
                                    <p:set>
                                      <p:cBhvr>
                                        <p:cTn id="17" dur="1" fill="hold">
                                          <p:stCondLst>
                                            <p:cond delay="249"/>
                                          </p:stCondLst>
                                        </p:cTn>
                                        <p:tgtEl>
                                          <p:spTgt spid="5"/>
                                        </p:tgtEl>
                                        <p:attrNameLst>
                                          <p:attrName>style.visibility</p:attrName>
                                        </p:attrNameLst>
                                      </p:cBhvr>
                                      <p:to>
                                        <p:strVal val="hidden"/>
                                      </p:to>
                                    </p:set>
                                  </p:childTnLst>
                                </p:cTn>
                              </p:par>
                            </p:childTnLst>
                          </p:cTn>
                        </p:par>
                        <p:par>
                          <p:cTn id="18" fill="hold">
                            <p:stCondLst>
                              <p:cond delay="250"/>
                            </p:stCondLst>
                            <p:childTnLst>
                              <p:par>
                                <p:cTn id="19" presetID="22" presetClass="entr" presetSubtype="8"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576ED6"/>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2F9EFC0-B5D8-C408-357A-93F614EC2489}"/>
              </a:ext>
              <a:ext uri="{C183D7F6-B498-43B3-948B-1728B52AA6E4}">
                <adec:decorative xmlns:adec="http://schemas.microsoft.com/office/drawing/2017/decorative" val="1"/>
              </a:ext>
            </a:extLst>
          </p:cNvPr>
          <p:cNvSpPr/>
          <p:nvPr/>
        </p:nvSpPr>
        <p:spPr>
          <a:xfrm>
            <a:off x="-4521" y="3530943"/>
            <a:ext cx="9148521" cy="1744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836811B-1E51-EAEF-30BE-3FCE63659183}"/>
              </a:ext>
            </a:extLst>
          </p:cNvPr>
          <p:cNvSpPr txBox="1"/>
          <p:nvPr/>
        </p:nvSpPr>
        <p:spPr>
          <a:xfrm>
            <a:off x="741196" y="3071206"/>
            <a:ext cx="2241502" cy="615553"/>
          </a:xfrm>
          <a:prstGeom prst="rect">
            <a:avLst/>
          </a:prstGeom>
          <a:noFill/>
        </p:spPr>
        <p:txBody>
          <a:bodyPr wrap="square">
            <a:spAutoFit/>
          </a:bodyPr>
          <a:lstStyle/>
          <a:p>
            <a:r>
              <a:rPr lang="en-US" sz="3400" dirty="0">
                <a:solidFill>
                  <a:schemeClr val="bg1"/>
                </a:solidFill>
                <a:latin typeface="Arial" panose="020B0604020202020204" pitchFamily="34" charset="0"/>
                <a:cs typeface="Arial" panose="020B0604020202020204" pitchFamily="34" charset="0"/>
              </a:rPr>
              <a:t>SECTION</a:t>
            </a:r>
          </a:p>
        </p:txBody>
      </p:sp>
      <p:sp>
        <p:nvSpPr>
          <p:cNvPr id="6" name="TextBox 5">
            <a:extLst>
              <a:ext uri="{FF2B5EF4-FFF2-40B4-BE49-F238E27FC236}">
                <a16:creationId xmlns:a16="http://schemas.microsoft.com/office/drawing/2014/main" id="{950953A4-A418-C277-497F-C319D9A5B6E2}"/>
              </a:ext>
            </a:extLst>
          </p:cNvPr>
          <p:cNvSpPr txBox="1"/>
          <p:nvPr/>
        </p:nvSpPr>
        <p:spPr>
          <a:xfrm>
            <a:off x="2691484" y="1443672"/>
            <a:ext cx="2569936" cy="2677656"/>
          </a:xfrm>
          <a:prstGeom prst="rect">
            <a:avLst/>
          </a:prstGeom>
          <a:noFill/>
        </p:spPr>
        <p:txBody>
          <a:bodyPr wrap="square">
            <a:spAutoFit/>
          </a:bodyPr>
          <a:lstStyle/>
          <a:p>
            <a:r>
              <a:rPr lang="en-US" sz="16800" b="1" dirty="0">
                <a:solidFill>
                  <a:schemeClr val="bg1"/>
                </a:solidFill>
                <a:latin typeface="Arial" panose="020B0604020202020204" pitchFamily="34" charset="0"/>
                <a:cs typeface="Arial" panose="020B0604020202020204" pitchFamily="34" charset="0"/>
              </a:rPr>
              <a:t>5</a:t>
            </a:r>
          </a:p>
        </p:txBody>
      </p:sp>
      <p:sp>
        <p:nvSpPr>
          <p:cNvPr id="3" name="Title 1">
            <a:extLst>
              <a:ext uri="{FF2B5EF4-FFF2-40B4-BE49-F238E27FC236}">
                <a16:creationId xmlns:a16="http://schemas.microsoft.com/office/drawing/2014/main" id="{EF4584C3-C26B-A173-8250-E6B8F9E24905}"/>
              </a:ext>
            </a:extLst>
          </p:cNvPr>
          <p:cNvSpPr>
            <a:spLocks noGrp="1"/>
          </p:cNvSpPr>
          <p:nvPr>
            <p:ph type="title"/>
          </p:nvPr>
        </p:nvSpPr>
        <p:spPr>
          <a:xfrm>
            <a:off x="893596" y="3530943"/>
            <a:ext cx="8145503" cy="1744572"/>
          </a:xfrm>
        </p:spPr>
        <p:txBody>
          <a:bodyPr>
            <a:normAutofit/>
          </a:bodyPr>
          <a:lstStyle/>
          <a:p>
            <a:r>
              <a:rPr lang="en-US" sz="3600" b="1" dirty="0">
                <a:solidFill>
                  <a:srgbClr val="576ED6"/>
                </a:solidFill>
                <a:latin typeface="Arial" panose="020B0604020202020204" pitchFamily="34" charset="0"/>
                <a:cs typeface="Arial" panose="020B0604020202020204" pitchFamily="34" charset="0"/>
              </a:rPr>
              <a:t>My CalSTRS Pension2</a:t>
            </a:r>
            <a:r>
              <a:rPr lang="en-US" sz="2200" b="1" baseline="84000" dirty="0">
                <a:solidFill>
                  <a:srgbClr val="576ED6"/>
                </a:solidFill>
                <a:latin typeface="Arial" panose="020B0604020202020204" pitchFamily="34" charset="0"/>
                <a:cs typeface="Arial" panose="020B0604020202020204" pitchFamily="34" charset="0"/>
              </a:rPr>
              <a:t>®</a:t>
            </a:r>
            <a:r>
              <a:rPr lang="en-US" sz="2800" b="1" dirty="0">
                <a:solidFill>
                  <a:srgbClr val="576ED6"/>
                </a:solidFill>
                <a:latin typeface="Arial" panose="020B0604020202020204" pitchFamily="34" charset="0"/>
                <a:cs typeface="Arial" panose="020B0604020202020204" pitchFamily="34" charset="0"/>
              </a:rPr>
              <a:t> </a:t>
            </a:r>
            <a:r>
              <a:rPr lang="en-US" sz="3600" b="1" dirty="0">
                <a:solidFill>
                  <a:srgbClr val="576ED6"/>
                </a:solidFill>
                <a:latin typeface="Arial" panose="020B0604020202020204" pitchFamily="34" charset="0"/>
                <a:cs typeface="Arial" panose="020B0604020202020204" pitchFamily="34" charset="0"/>
              </a:rPr>
              <a:t>accounts</a:t>
            </a:r>
            <a:br>
              <a:rPr lang="en-US" sz="2800" b="1" baseline="84000" dirty="0">
                <a:solidFill>
                  <a:srgbClr val="576ED6"/>
                </a:solidFill>
                <a:latin typeface="Arial" panose="020B0604020202020204" pitchFamily="34" charset="0"/>
                <a:cs typeface="Arial" panose="020B0604020202020204" pitchFamily="34" charset="0"/>
              </a:rPr>
            </a:br>
            <a:r>
              <a:rPr lang="en-US" sz="3600" b="1" dirty="0">
                <a:solidFill>
                  <a:srgbClr val="576ED6"/>
                </a:solidFill>
                <a:latin typeface="Arial" panose="020B0604020202020204" pitchFamily="34" charset="0"/>
                <a:cs typeface="Arial" panose="020B0604020202020204" pitchFamily="34" charset="0"/>
              </a:rPr>
              <a:t>and other investments</a:t>
            </a:r>
          </a:p>
        </p:txBody>
      </p:sp>
    </p:spTree>
    <p:extLst>
      <p:ext uri="{BB962C8B-B14F-4D97-AF65-F5344CB8AC3E}">
        <p14:creationId xmlns:p14="http://schemas.microsoft.com/office/powerpoint/2010/main" val="5758912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CC604A-E182-18D3-143F-01E332676FC2}"/>
              </a:ext>
              <a:ext uri="{C183D7F6-B498-43B3-948B-1728B52AA6E4}">
                <adec:decorative xmlns:adec="http://schemas.microsoft.com/office/drawing/2017/decorative" val="1"/>
              </a:ext>
            </a:extLst>
          </p:cNvPr>
          <p:cNvSpPr/>
          <p:nvPr/>
        </p:nvSpPr>
        <p:spPr>
          <a:xfrm>
            <a:off x="-4521" y="0"/>
            <a:ext cx="9148521"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7C3DD3B5-C77B-E8D4-49B6-D4C9939B94AA}"/>
              </a:ext>
              <a:ext uri="{C183D7F6-B498-43B3-948B-1728B52AA6E4}">
                <adec:decorative xmlns:adec="http://schemas.microsoft.com/office/drawing/2017/decorative" val="1"/>
              </a:ext>
            </a:extLst>
          </p:cNvPr>
          <p:cNvCxnSpPr>
            <a:cxnSpLocks/>
          </p:cNvCxnSpPr>
          <p:nvPr/>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B7B7A11-7C1D-F8CB-992E-98A5F8ADABC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268659" y="205797"/>
            <a:ext cx="1181100" cy="546100"/>
          </a:xfrm>
          <a:prstGeom prst="rect">
            <a:avLst/>
          </a:prstGeom>
        </p:spPr>
      </p:pic>
      <p:pic>
        <p:nvPicPr>
          <p:cNvPr id="2" name="Picture 1">
            <a:extLst>
              <a:ext uri="{FF2B5EF4-FFF2-40B4-BE49-F238E27FC236}">
                <a16:creationId xmlns:a16="http://schemas.microsoft.com/office/drawing/2014/main" id="{0A842F0A-FF56-2885-DC78-51A2C6EE2D6A}"/>
              </a:ext>
            </a:extLst>
          </p:cNvPr>
          <p:cNvPicPr>
            <a:picLocks noChangeAspect="1"/>
          </p:cNvPicPr>
          <p:nvPr/>
        </p:nvPicPr>
        <p:blipFill>
          <a:blip r:embed="rId4"/>
          <a:srcRect/>
          <a:stretch/>
        </p:blipFill>
        <p:spPr>
          <a:xfrm>
            <a:off x="1873608" y="942491"/>
            <a:ext cx="5392261" cy="5304105"/>
          </a:xfrm>
          <a:prstGeom prst="rect">
            <a:avLst/>
          </a:prstGeom>
        </p:spPr>
      </p:pic>
      <p:sp>
        <p:nvSpPr>
          <p:cNvPr id="7" name="Oval 6">
            <a:extLst>
              <a:ext uri="{FF2B5EF4-FFF2-40B4-BE49-F238E27FC236}">
                <a16:creationId xmlns:a16="http://schemas.microsoft.com/office/drawing/2014/main" id="{5CC7B99B-8B0D-133C-D445-0939D2D4C024}"/>
              </a:ext>
              <a:ext uri="{C183D7F6-B498-43B3-948B-1728B52AA6E4}">
                <adec:decorative xmlns:adec="http://schemas.microsoft.com/office/drawing/2017/decorative" val="1"/>
              </a:ext>
            </a:extLst>
          </p:cNvPr>
          <p:cNvSpPr/>
          <p:nvPr/>
        </p:nvSpPr>
        <p:spPr>
          <a:xfrm>
            <a:off x="4438846" y="3939482"/>
            <a:ext cx="1988930" cy="86734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6527483-10EB-5044-1E7F-93FF75F7A1A0}"/>
              </a:ext>
            </a:extLst>
          </p:cNvPr>
          <p:cNvPicPr>
            <a:picLocks noChangeAspect="1"/>
          </p:cNvPicPr>
          <p:nvPr/>
        </p:nvPicPr>
        <p:blipFill>
          <a:blip r:embed="rId5"/>
          <a:srcRect/>
          <a:stretch/>
        </p:blipFill>
        <p:spPr>
          <a:xfrm>
            <a:off x="30" y="6500810"/>
            <a:ext cx="9143936" cy="357185"/>
          </a:xfrm>
          <a:prstGeom prst="rect">
            <a:avLst/>
          </a:prstGeom>
        </p:spPr>
      </p:pic>
      <p:sp>
        <p:nvSpPr>
          <p:cNvPr id="12" name="Title 7">
            <a:extLst>
              <a:ext uri="{FF2B5EF4-FFF2-40B4-BE49-F238E27FC236}">
                <a16:creationId xmlns:a16="http://schemas.microsoft.com/office/drawing/2014/main" id="{051F7838-6EF0-BABF-CF04-0BACB6E3612D}"/>
              </a:ext>
            </a:extLst>
          </p:cNvPr>
          <p:cNvSpPr txBox="1">
            <a:spLocks/>
          </p:cNvSpPr>
          <p:nvPr/>
        </p:nvSpPr>
        <p:spPr>
          <a:xfrm>
            <a:off x="1722622" y="186460"/>
            <a:ext cx="742137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3200" b="1" dirty="0">
                <a:solidFill>
                  <a:schemeClr val="bg1"/>
                </a:solidFill>
                <a:latin typeface="Arial" panose="020B0604020202020204" pitchFamily="34" charset="0"/>
                <a:ea typeface="+mn-ea"/>
                <a:cs typeface="Arial" panose="020B0604020202020204" pitchFamily="34" charset="0"/>
              </a:rPr>
              <a:t>Do I have enough to retire?</a:t>
            </a:r>
          </a:p>
        </p:txBody>
      </p:sp>
    </p:spTree>
    <p:extLst>
      <p:ext uri="{BB962C8B-B14F-4D97-AF65-F5344CB8AC3E}">
        <p14:creationId xmlns:p14="http://schemas.microsoft.com/office/powerpoint/2010/main" val="34570649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3B9025-B343-1833-1D36-64B8234ECE12}"/>
              </a:ext>
              <a:ext uri="{C183D7F6-B498-43B3-948B-1728B52AA6E4}">
                <adec:decorative xmlns:adec="http://schemas.microsoft.com/office/drawing/2017/decorative" val="1"/>
              </a:ext>
            </a:extLst>
          </p:cNvPr>
          <p:cNvSpPr/>
          <p:nvPr/>
        </p:nvSpPr>
        <p:spPr>
          <a:xfrm>
            <a:off x="-4521" y="0"/>
            <a:ext cx="9148521"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cxnSp>
        <p:nvCxnSpPr>
          <p:cNvPr id="3" name="Straight Connector 2">
            <a:extLst>
              <a:ext uri="{FF2B5EF4-FFF2-40B4-BE49-F238E27FC236}">
                <a16:creationId xmlns:a16="http://schemas.microsoft.com/office/drawing/2014/main" id="{B04D6040-3DAE-3D56-B0CC-3E5336D789D2}"/>
              </a:ext>
              <a:ext uri="{C183D7F6-B498-43B3-948B-1728B52AA6E4}">
                <adec:decorative xmlns:adec="http://schemas.microsoft.com/office/drawing/2017/decorative" val="1"/>
              </a:ext>
            </a:extLst>
          </p:cNvPr>
          <p:cNvCxnSpPr>
            <a:cxnSpLocks/>
          </p:cNvCxnSpPr>
          <p:nvPr/>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B61C17C2-B176-AA47-87AF-B408CA2AF3E4}"/>
              </a:ext>
            </a:extLst>
          </p:cNvPr>
          <p:cNvSpPr txBox="1">
            <a:spLocks noGrp="1"/>
          </p:cNvSpPr>
          <p:nvPr>
            <p:ph type="title"/>
          </p:nvPr>
        </p:nvSpPr>
        <p:spPr>
          <a:xfrm>
            <a:off x="1722622" y="186460"/>
            <a:ext cx="742137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CalSTRS Pension2</a:t>
            </a:r>
            <a:endParaRPr kumimoji="0" lang="en-US" sz="3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F223BA81-EE53-CDAE-EDC0-CE9B109FFA25}"/>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268659" y="205797"/>
            <a:ext cx="1181100" cy="546100"/>
          </a:xfrm>
          <a:prstGeom prst="rect">
            <a:avLst/>
          </a:prstGeom>
        </p:spPr>
      </p:pic>
      <p:pic>
        <p:nvPicPr>
          <p:cNvPr id="4" name="Picture 3">
            <a:extLst>
              <a:ext uri="{FF2B5EF4-FFF2-40B4-BE49-F238E27FC236}">
                <a16:creationId xmlns:a16="http://schemas.microsoft.com/office/drawing/2014/main" id="{3458110D-E532-A2D6-C4C7-63350A5ED744}"/>
              </a:ext>
            </a:extLst>
          </p:cNvPr>
          <p:cNvPicPr>
            <a:picLocks noChangeAspect="1"/>
          </p:cNvPicPr>
          <p:nvPr/>
        </p:nvPicPr>
        <p:blipFill>
          <a:blip r:embed="rId4"/>
          <a:srcRect/>
          <a:stretch/>
        </p:blipFill>
        <p:spPr>
          <a:xfrm>
            <a:off x="18" y="6500810"/>
            <a:ext cx="9143961" cy="357185"/>
          </a:xfrm>
          <a:prstGeom prst="rect">
            <a:avLst/>
          </a:prstGeom>
        </p:spPr>
      </p:pic>
      <p:pic>
        <p:nvPicPr>
          <p:cNvPr id="2" name="Picture 1" descr="A picture containing text, screenshot, human face, website&#10;&#10;Description automatically generated">
            <a:extLst>
              <a:ext uri="{FF2B5EF4-FFF2-40B4-BE49-F238E27FC236}">
                <a16:creationId xmlns:a16="http://schemas.microsoft.com/office/drawing/2014/main" id="{66A7154A-D59B-61F7-AFFC-B6C981FD53F6}"/>
              </a:ext>
            </a:extLst>
          </p:cNvPr>
          <p:cNvPicPr>
            <a:picLocks noChangeAspect="1"/>
          </p:cNvPicPr>
          <p:nvPr/>
        </p:nvPicPr>
        <p:blipFill rotWithShape="1">
          <a:blip r:embed="rId5"/>
          <a:srcRect l="5890" t="6511" r="6018" b="70876"/>
          <a:stretch/>
        </p:blipFill>
        <p:spPr>
          <a:xfrm>
            <a:off x="761069" y="1148289"/>
            <a:ext cx="7621861" cy="2531951"/>
          </a:xfrm>
          <a:prstGeom prst="rect">
            <a:avLst/>
          </a:prstGeom>
        </p:spPr>
      </p:pic>
      <p:pic>
        <p:nvPicPr>
          <p:cNvPr id="8" name="Picture 7">
            <a:extLst>
              <a:ext uri="{FF2B5EF4-FFF2-40B4-BE49-F238E27FC236}">
                <a16:creationId xmlns:a16="http://schemas.microsoft.com/office/drawing/2014/main" id="{FEEC1904-8D4F-8D90-05B3-4DA91A34A7C1}"/>
              </a:ext>
            </a:extLst>
          </p:cNvPr>
          <p:cNvPicPr>
            <a:picLocks noChangeAspect="1"/>
          </p:cNvPicPr>
          <p:nvPr/>
        </p:nvPicPr>
        <p:blipFill>
          <a:blip r:embed="rId6"/>
          <a:srcRect/>
          <a:stretch/>
        </p:blipFill>
        <p:spPr>
          <a:xfrm>
            <a:off x="839763" y="4732988"/>
            <a:ext cx="958629" cy="958629"/>
          </a:xfrm>
          <a:prstGeom prst="rect">
            <a:avLst/>
          </a:prstGeom>
          <a:ln w="28575">
            <a:solidFill>
              <a:srgbClr val="576ED6"/>
            </a:solidFill>
          </a:ln>
        </p:spPr>
      </p:pic>
      <p:sp>
        <p:nvSpPr>
          <p:cNvPr id="11" name="TextBox 10">
            <a:extLst>
              <a:ext uri="{FF2B5EF4-FFF2-40B4-BE49-F238E27FC236}">
                <a16:creationId xmlns:a16="http://schemas.microsoft.com/office/drawing/2014/main" id="{59B24439-E676-BC1C-07A5-8BF33BD2D7CD}"/>
              </a:ext>
            </a:extLst>
          </p:cNvPr>
          <p:cNvSpPr txBox="1"/>
          <p:nvPr/>
        </p:nvSpPr>
        <p:spPr>
          <a:xfrm>
            <a:off x="2647351" y="3972766"/>
            <a:ext cx="6295022" cy="1785104"/>
          </a:xfrm>
          <a:prstGeom prst="rect">
            <a:avLst/>
          </a:prstGeom>
          <a:noFill/>
        </p:spPr>
        <p:txBody>
          <a:bodyPr wrap="square">
            <a:spAutoFit/>
          </a:bodyPr>
          <a:lstStyle/>
          <a:p>
            <a:pPr marL="457200" indent="-457200">
              <a:spcAft>
                <a:spcPts val="1200"/>
              </a:spcAft>
              <a:buBlip>
                <a:blip r:embed="rId7"/>
              </a:buBlip>
            </a:pPr>
            <a:r>
              <a:rPr lang="en-US" sz="2000" dirty="0">
                <a:latin typeface="Arial" panose="020B0604020202020204" pitchFamily="34" charset="0"/>
                <a:cs typeface="Arial" panose="020B0604020202020204" pitchFamily="34" charset="0"/>
              </a:rPr>
              <a:t>Tax-deferred retirement savings.</a:t>
            </a:r>
          </a:p>
          <a:p>
            <a:pPr marL="457200" indent="-457200">
              <a:spcAft>
                <a:spcPts val="1200"/>
              </a:spcAft>
              <a:buBlip>
                <a:blip r:embed="rId7"/>
              </a:buBlip>
            </a:pPr>
            <a:r>
              <a:rPr lang="en-US" sz="2000" dirty="0">
                <a:latin typeface="Arial" panose="020B0604020202020204" pitchFamily="34" charset="0"/>
                <a:cs typeface="Arial" panose="020B0604020202020204" pitchFamily="34" charset="0"/>
              </a:rPr>
              <a:t>Low and transparent costs.</a:t>
            </a:r>
          </a:p>
          <a:p>
            <a:pPr marL="457200" indent="-457200">
              <a:spcAft>
                <a:spcPts val="1200"/>
              </a:spcAft>
              <a:buBlip>
                <a:blip r:embed="rId7"/>
              </a:buBlip>
            </a:pPr>
            <a:r>
              <a:rPr lang="en-US" sz="2000" dirty="0">
                <a:latin typeface="Arial" panose="020B0604020202020204" pitchFamily="34" charset="0"/>
                <a:cs typeface="Arial" panose="020B0604020202020204" pitchFamily="34" charset="0"/>
              </a:rPr>
              <a:t>No commissions, load fees or surrender charges.</a:t>
            </a:r>
          </a:p>
          <a:p>
            <a:pPr marL="457200" indent="-457200">
              <a:buBlip>
                <a:blip r:embed="rId7"/>
              </a:buBlip>
            </a:pPr>
            <a:r>
              <a:rPr lang="en-US" sz="2000" dirty="0">
                <a:latin typeface="Arial" panose="020B0604020202020204" pitchFamily="34" charset="0"/>
                <a:cs typeface="Arial" panose="020B0604020202020204" pitchFamily="34" charset="0"/>
              </a:rPr>
              <a:t>Flexible investment options.</a:t>
            </a:r>
          </a:p>
        </p:txBody>
      </p:sp>
      <p:pic>
        <p:nvPicPr>
          <p:cNvPr id="13" name="Picture 12">
            <a:extLst>
              <a:ext uri="{FF2B5EF4-FFF2-40B4-BE49-F238E27FC236}">
                <a16:creationId xmlns:a16="http://schemas.microsoft.com/office/drawing/2014/main" id="{5E6E4E47-FE67-8E5B-8E34-9E6CA1A5775D}"/>
              </a:ext>
            </a:extLst>
          </p:cNvPr>
          <p:cNvPicPr>
            <a:picLocks noChangeAspect="1"/>
          </p:cNvPicPr>
          <p:nvPr/>
        </p:nvPicPr>
        <p:blipFill>
          <a:blip r:embed="rId8"/>
          <a:stretch>
            <a:fillRect/>
          </a:stretch>
        </p:blipFill>
        <p:spPr>
          <a:xfrm>
            <a:off x="761069" y="3851740"/>
            <a:ext cx="1705667" cy="702975"/>
          </a:xfrm>
          <a:prstGeom prst="rect">
            <a:avLst/>
          </a:prstGeom>
        </p:spPr>
      </p:pic>
      <p:sp>
        <p:nvSpPr>
          <p:cNvPr id="14" name="TextBox 13">
            <a:extLst>
              <a:ext uri="{FF2B5EF4-FFF2-40B4-BE49-F238E27FC236}">
                <a16:creationId xmlns:a16="http://schemas.microsoft.com/office/drawing/2014/main" id="{BD09DD08-8CC3-8F66-A6F5-997FC6382003}"/>
              </a:ext>
            </a:extLst>
          </p:cNvPr>
          <p:cNvSpPr txBox="1"/>
          <p:nvPr/>
        </p:nvSpPr>
        <p:spPr>
          <a:xfrm>
            <a:off x="761069" y="5977800"/>
            <a:ext cx="7621861" cy="369332"/>
          </a:xfrm>
          <a:prstGeom prst="rect">
            <a:avLst/>
          </a:prstGeom>
          <a:solidFill>
            <a:srgbClr val="576ED6"/>
          </a:solidFill>
        </p:spPr>
        <p:txBody>
          <a:bodyPr wrap="square" anchor="ctr">
            <a:spAutoFit/>
          </a:bodyPr>
          <a:lstStyle/>
          <a:p>
            <a:pPr algn="ctr"/>
            <a:r>
              <a:rPr lang="en-US" dirty="0">
                <a:solidFill>
                  <a:schemeClr val="bg1"/>
                </a:solidFill>
                <a:latin typeface="Arial" panose="020B0604020202020204" pitchFamily="34" charset="0"/>
                <a:cs typeface="Arial" panose="020B0604020202020204" pitchFamily="34" charset="0"/>
              </a:rPr>
              <a:t>For a complimentary statement comparison, call 888-394-2060, option 2.</a:t>
            </a:r>
          </a:p>
        </p:txBody>
      </p:sp>
    </p:spTree>
    <p:extLst>
      <p:ext uri="{BB962C8B-B14F-4D97-AF65-F5344CB8AC3E}">
        <p14:creationId xmlns:p14="http://schemas.microsoft.com/office/powerpoint/2010/main" val="38709093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56AF64-B070-BB49-3F79-65A947396655}"/>
              </a:ext>
            </a:extLst>
          </p:cNvPr>
          <p:cNvPicPr>
            <a:picLocks noChangeAspect="1"/>
          </p:cNvPicPr>
          <p:nvPr/>
        </p:nvPicPr>
        <p:blipFill>
          <a:blip r:embed="rId3"/>
          <a:srcRect/>
          <a:stretch/>
        </p:blipFill>
        <p:spPr>
          <a:xfrm>
            <a:off x="2353" y="756568"/>
            <a:ext cx="9144001" cy="4863647"/>
          </a:xfrm>
          <a:prstGeom prst="rect">
            <a:avLst/>
          </a:prstGeom>
          <a:ln>
            <a:noFill/>
          </a:ln>
          <a:effectLst>
            <a:softEdge rad="12700"/>
          </a:effectLst>
        </p:spPr>
      </p:pic>
      <p:sp>
        <p:nvSpPr>
          <p:cNvPr id="5" name="Rectangle 4">
            <a:extLst>
              <a:ext uri="{FF2B5EF4-FFF2-40B4-BE49-F238E27FC236}">
                <a16:creationId xmlns:a16="http://schemas.microsoft.com/office/drawing/2014/main" id="{093B9025-B343-1833-1D36-64B8234ECE12}"/>
              </a:ext>
              <a:ext uri="{C183D7F6-B498-43B3-948B-1728B52AA6E4}">
                <adec:decorative xmlns:adec="http://schemas.microsoft.com/office/drawing/2017/decorative" val="1"/>
              </a:ext>
            </a:extLst>
          </p:cNvPr>
          <p:cNvSpPr/>
          <p:nvPr/>
        </p:nvSpPr>
        <p:spPr>
          <a:xfrm>
            <a:off x="-4521" y="0"/>
            <a:ext cx="9148521"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2A982750-A9C9-5A81-7337-A40B753586BF}"/>
              </a:ext>
            </a:extLst>
          </p:cNvPr>
          <p:cNvPicPr>
            <a:picLocks noChangeAspect="1"/>
          </p:cNvPicPr>
          <p:nvPr/>
        </p:nvPicPr>
        <p:blipFill>
          <a:blip r:embed="rId4"/>
          <a:stretch>
            <a:fillRect/>
          </a:stretch>
        </p:blipFill>
        <p:spPr>
          <a:xfrm>
            <a:off x="309385" y="1203563"/>
            <a:ext cx="1705667" cy="702975"/>
          </a:xfrm>
          <a:prstGeom prst="rect">
            <a:avLst/>
          </a:prstGeom>
        </p:spPr>
      </p:pic>
      <p:pic>
        <p:nvPicPr>
          <p:cNvPr id="10" name="Picture 9">
            <a:extLst>
              <a:ext uri="{FF2B5EF4-FFF2-40B4-BE49-F238E27FC236}">
                <a16:creationId xmlns:a16="http://schemas.microsoft.com/office/drawing/2014/main" id="{8AB527C8-7EC1-E65B-85A0-9635D08CC0CA}"/>
              </a:ext>
            </a:extLst>
          </p:cNvPr>
          <p:cNvPicPr>
            <a:picLocks noChangeAspect="1"/>
          </p:cNvPicPr>
          <p:nvPr/>
        </p:nvPicPr>
        <p:blipFill>
          <a:blip r:embed="rId5"/>
          <a:srcRect/>
          <a:stretch/>
        </p:blipFill>
        <p:spPr>
          <a:xfrm>
            <a:off x="7902134" y="1171942"/>
            <a:ext cx="960120" cy="960120"/>
          </a:xfrm>
          <a:prstGeom prst="rect">
            <a:avLst/>
          </a:prstGeom>
          <a:ln w="28575">
            <a:solidFill>
              <a:srgbClr val="03045E"/>
            </a:solidFill>
          </a:ln>
        </p:spPr>
      </p:pic>
      <p:sp>
        <p:nvSpPr>
          <p:cNvPr id="22" name="TextBox 21">
            <a:extLst>
              <a:ext uri="{FF2B5EF4-FFF2-40B4-BE49-F238E27FC236}">
                <a16:creationId xmlns:a16="http://schemas.microsoft.com/office/drawing/2014/main" id="{1B148015-2711-9CDE-F29F-04DE056D9BA9}"/>
              </a:ext>
            </a:extLst>
          </p:cNvPr>
          <p:cNvSpPr txBox="1"/>
          <p:nvPr/>
        </p:nvSpPr>
        <p:spPr>
          <a:xfrm>
            <a:off x="903822" y="5831825"/>
            <a:ext cx="1238966" cy="523220"/>
          </a:xfrm>
          <a:prstGeom prst="rect">
            <a:avLst/>
          </a:prstGeom>
          <a:noFill/>
        </p:spPr>
        <p:txBody>
          <a:bodyPr wrap="square">
            <a:spAutoFit/>
          </a:bodyPr>
          <a:lstStyle/>
          <a:p>
            <a:pPr>
              <a:spcAft>
                <a:spcPts val="1200"/>
              </a:spcAft>
            </a:pPr>
            <a:r>
              <a:rPr lang="en-US" sz="2800" dirty="0">
                <a:latin typeface="Arial" panose="020B0604020202020204" pitchFamily="34" charset="0"/>
                <a:cs typeface="Arial" panose="020B0604020202020204" pitchFamily="34" charset="0"/>
              </a:rPr>
              <a:t>403(b)</a:t>
            </a:r>
          </a:p>
        </p:txBody>
      </p:sp>
      <p:sp>
        <p:nvSpPr>
          <p:cNvPr id="37" name="TextBox 36">
            <a:extLst>
              <a:ext uri="{FF2B5EF4-FFF2-40B4-BE49-F238E27FC236}">
                <a16:creationId xmlns:a16="http://schemas.microsoft.com/office/drawing/2014/main" id="{6C8F5317-88D9-7ABB-D1A0-387B73A3BB17}"/>
              </a:ext>
            </a:extLst>
          </p:cNvPr>
          <p:cNvSpPr txBox="1"/>
          <p:nvPr/>
        </p:nvSpPr>
        <p:spPr>
          <a:xfrm>
            <a:off x="2430114" y="5831825"/>
            <a:ext cx="1238966" cy="523220"/>
          </a:xfrm>
          <a:prstGeom prst="rect">
            <a:avLst/>
          </a:prstGeom>
          <a:noFill/>
        </p:spPr>
        <p:txBody>
          <a:bodyPr wrap="square">
            <a:spAutoFit/>
          </a:bodyPr>
          <a:lstStyle/>
          <a:p>
            <a:pPr>
              <a:spcAft>
                <a:spcPts val="1200"/>
              </a:spcAft>
            </a:pPr>
            <a:r>
              <a:rPr lang="en-US" sz="2800" dirty="0">
                <a:latin typeface="Arial" panose="020B0604020202020204" pitchFamily="34" charset="0"/>
                <a:cs typeface="Arial" panose="020B0604020202020204" pitchFamily="34" charset="0"/>
              </a:rPr>
              <a:t>457(b)</a:t>
            </a:r>
          </a:p>
        </p:txBody>
      </p:sp>
      <p:sp>
        <p:nvSpPr>
          <p:cNvPr id="39" name="TextBox 38">
            <a:extLst>
              <a:ext uri="{FF2B5EF4-FFF2-40B4-BE49-F238E27FC236}">
                <a16:creationId xmlns:a16="http://schemas.microsoft.com/office/drawing/2014/main" id="{6D77142F-8616-ECA5-FBD7-D0D4706D8D95}"/>
              </a:ext>
            </a:extLst>
          </p:cNvPr>
          <p:cNvSpPr txBox="1"/>
          <p:nvPr/>
        </p:nvSpPr>
        <p:spPr>
          <a:xfrm>
            <a:off x="3956406" y="5831825"/>
            <a:ext cx="2069231" cy="523220"/>
          </a:xfrm>
          <a:prstGeom prst="rect">
            <a:avLst/>
          </a:prstGeom>
          <a:noFill/>
        </p:spPr>
        <p:txBody>
          <a:bodyPr wrap="square">
            <a:spAutoFit/>
          </a:bodyPr>
          <a:lstStyle/>
          <a:p>
            <a:pPr>
              <a:spcAft>
                <a:spcPts val="1200"/>
              </a:spcAft>
            </a:pPr>
            <a:r>
              <a:rPr lang="en-US" sz="2800" dirty="0">
                <a:latin typeface="Arial" panose="020B0604020202020204" pitchFamily="34" charset="0"/>
                <a:cs typeface="Arial" panose="020B0604020202020204" pitchFamily="34" charset="0"/>
              </a:rPr>
              <a:t>Roth 403(b)</a:t>
            </a:r>
          </a:p>
        </p:txBody>
      </p:sp>
      <p:pic>
        <p:nvPicPr>
          <p:cNvPr id="24" name="Picture 23">
            <a:extLst>
              <a:ext uri="{FF2B5EF4-FFF2-40B4-BE49-F238E27FC236}">
                <a16:creationId xmlns:a16="http://schemas.microsoft.com/office/drawing/2014/main" id="{ABA5A6E7-2627-3BEB-8209-A20188E0BA39}"/>
              </a:ext>
            </a:extLst>
          </p:cNvPr>
          <p:cNvPicPr>
            <a:picLocks noChangeAspect="1"/>
          </p:cNvPicPr>
          <p:nvPr/>
        </p:nvPicPr>
        <p:blipFill>
          <a:blip r:embed="rId6"/>
          <a:srcRect/>
          <a:stretch/>
        </p:blipFill>
        <p:spPr>
          <a:xfrm>
            <a:off x="2142788" y="5995539"/>
            <a:ext cx="242951" cy="242951"/>
          </a:xfrm>
          <a:prstGeom prst="rect">
            <a:avLst/>
          </a:prstGeom>
        </p:spPr>
      </p:pic>
      <p:pic>
        <p:nvPicPr>
          <p:cNvPr id="38" name="Picture 37">
            <a:extLst>
              <a:ext uri="{FF2B5EF4-FFF2-40B4-BE49-F238E27FC236}">
                <a16:creationId xmlns:a16="http://schemas.microsoft.com/office/drawing/2014/main" id="{2C2B68F6-7BCA-F981-1F05-F73599F8A888}"/>
              </a:ext>
            </a:extLst>
          </p:cNvPr>
          <p:cNvPicPr>
            <a:picLocks noChangeAspect="1"/>
          </p:cNvPicPr>
          <p:nvPr/>
        </p:nvPicPr>
        <p:blipFill>
          <a:blip r:embed="rId6"/>
          <a:srcRect/>
          <a:stretch/>
        </p:blipFill>
        <p:spPr>
          <a:xfrm>
            <a:off x="3669080" y="5995539"/>
            <a:ext cx="242951" cy="242951"/>
          </a:xfrm>
          <a:prstGeom prst="rect">
            <a:avLst/>
          </a:prstGeom>
        </p:spPr>
      </p:pic>
      <p:pic>
        <p:nvPicPr>
          <p:cNvPr id="40" name="Picture 39">
            <a:extLst>
              <a:ext uri="{FF2B5EF4-FFF2-40B4-BE49-F238E27FC236}">
                <a16:creationId xmlns:a16="http://schemas.microsoft.com/office/drawing/2014/main" id="{A027C260-8727-3AEF-2947-FAF78B985852}"/>
              </a:ext>
            </a:extLst>
          </p:cNvPr>
          <p:cNvPicPr>
            <a:picLocks noChangeAspect="1"/>
          </p:cNvPicPr>
          <p:nvPr/>
        </p:nvPicPr>
        <p:blipFill>
          <a:blip r:embed="rId6"/>
          <a:srcRect/>
          <a:stretch/>
        </p:blipFill>
        <p:spPr>
          <a:xfrm>
            <a:off x="6025638" y="5995539"/>
            <a:ext cx="242951" cy="242951"/>
          </a:xfrm>
          <a:prstGeom prst="rect">
            <a:avLst/>
          </a:prstGeom>
        </p:spPr>
      </p:pic>
      <p:sp>
        <p:nvSpPr>
          <p:cNvPr id="41" name="TextBox 40">
            <a:extLst>
              <a:ext uri="{FF2B5EF4-FFF2-40B4-BE49-F238E27FC236}">
                <a16:creationId xmlns:a16="http://schemas.microsoft.com/office/drawing/2014/main" id="{7156A145-EC3C-D585-2B2D-36AE3AC877DF}"/>
              </a:ext>
            </a:extLst>
          </p:cNvPr>
          <p:cNvSpPr txBox="1"/>
          <p:nvPr/>
        </p:nvSpPr>
        <p:spPr>
          <a:xfrm>
            <a:off x="6312963" y="5831825"/>
            <a:ext cx="2069231" cy="523220"/>
          </a:xfrm>
          <a:prstGeom prst="rect">
            <a:avLst/>
          </a:prstGeom>
          <a:noFill/>
        </p:spPr>
        <p:txBody>
          <a:bodyPr wrap="square">
            <a:spAutoFit/>
          </a:bodyPr>
          <a:lstStyle/>
          <a:p>
            <a:pPr>
              <a:spcAft>
                <a:spcPts val="1200"/>
              </a:spcAft>
            </a:pPr>
            <a:r>
              <a:rPr lang="en-US" sz="2800" dirty="0">
                <a:latin typeface="Arial" panose="020B0604020202020204" pitchFamily="34" charset="0"/>
                <a:cs typeface="Arial" panose="020B0604020202020204" pitchFamily="34" charset="0"/>
              </a:rPr>
              <a:t>Roth 457(b)</a:t>
            </a:r>
          </a:p>
        </p:txBody>
      </p:sp>
      <p:cxnSp>
        <p:nvCxnSpPr>
          <p:cNvPr id="2" name="Straight Connector 1">
            <a:extLst>
              <a:ext uri="{FF2B5EF4-FFF2-40B4-BE49-F238E27FC236}">
                <a16:creationId xmlns:a16="http://schemas.microsoft.com/office/drawing/2014/main" id="{FBFF8273-61F7-059D-C4F9-1674B1B72029}"/>
              </a:ext>
              <a:ext uri="{C183D7F6-B498-43B3-948B-1728B52AA6E4}">
                <adec:decorative xmlns:adec="http://schemas.microsoft.com/office/drawing/2017/decorative" val="1"/>
              </a:ext>
            </a:extLst>
          </p:cNvPr>
          <p:cNvCxnSpPr>
            <a:cxnSpLocks/>
          </p:cNvCxnSpPr>
          <p:nvPr/>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853D5E0B-333A-547C-626A-0E1EABC51024}"/>
              </a:ext>
            </a:extLst>
          </p:cNvPr>
          <p:cNvSpPr txBox="1">
            <a:spLocks noGrp="1"/>
          </p:cNvSpPr>
          <p:nvPr>
            <p:ph type="title"/>
          </p:nvPr>
        </p:nvSpPr>
        <p:spPr>
          <a:xfrm>
            <a:off x="1722622" y="186460"/>
            <a:ext cx="742137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CalSTRS Pension2</a:t>
            </a:r>
            <a:endParaRPr kumimoji="0" lang="en-US" sz="3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F3F2C6A6-034C-3056-8105-391BAAB12948}"/>
              </a:ext>
              <a:ext uri="{C183D7F6-B498-43B3-948B-1728B52AA6E4}">
                <adec:decorative xmlns:adec="http://schemas.microsoft.com/office/drawing/2017/decorative" val="1"/>
              </a:ext>
            </a:extLst>
          </p:cNvPr>
          <p:cNvPicPr>
            <a:picLocks noChangeAspect="1"/>
          </p:cNvPicPr>
          <p:nvPr/>
        </p:nvPicPr>
        <p:blipFill>
          <a:blip r:embed="rId7"/>
          <a:srcRect/>
          <a:stretch/>
        </p:blipFill>
        <p:spPr>
          <a:xfrm>
            <a:off x="268659" y="205797"/>
            <a:ext cx="1181100" cy="546100"/>
          </a:xfrm>
          <a:prstGeom prst="rect">
            <a:avLst/>
          </a:prstGeom>
        </p:spPr>
      </p:pic>
      <p:pic>
        <p:nvPicPr>
          <p:cNvPr id="7" name="Picture 6">
            <a:extLst>
              <a:ext uri="{FF2B5EF4-FFF2-40B4-BE49-F238E27FC236}">
                <a16:creationId xmlns:a16="http://schemas.microsoft.com/office/drawing/2014/main" id="{398E929C-51B2-61F0-4890-EFC1832921F7}"/>
              </a:ext>
            </a:extLst>
          </p:cNvPr>
          <p:cNvPicPr>
            <a:picLocks noChangeAspect="1"/>
          </p:cNvPicPr>
          <p:nvPr/>
        </p:nvPicPr>
        <p:blipFill>
          <a:blip r:embed="rId8"/>
          <a:srcRect/>
          <a:stretch/>
        </p:blipFill>
        <p:spPr>
          <a:xfrm>
            <a:off x="18" y="6500810"/>
            <a:ext cx="9143961" cy="357185"/>
          </a:xfrm>
          <a:prstGeom prst="rect">
            <a:avLst/>
          </a:prstGeom>
        </p:spPr>
      </p:pic>
    </p:spTree>
    <p:extLst>
      <p:ext uri="{BB962C8B-B14F-4D97-AF65-F5344CB8AC3E}">
        <p14:creationId xmlns:p14="http://schemas.microsoft.com/office/powerpoint/2010/main" val="8280141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785E70-F848-635F-67CE-C8DCAE2C60FA}"/>
              </a:ext>
              <a:ext uri="{C183D7F6-B498-43B3-948B-1728B52AA6E4}">
                <adec:decorative xmlns:adec="http://schemas.microsoft.com/office/drawing/2017/decorative" val="1"/>
              </a:ext>
            </a:extLst>
          </p:cNvPr>
          <p:cNvSpPr/>
          <p:nvPr/>
        </p:nvSpPr>
        <p:spPr>
          <a:xfrm>
            <a:off x="0" y="0"/>
            <a:ext cx="4572000" cy="6428232"/>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0CC604A-E182-18D3-143F-01E332676FC2}"/>
              </a:ext>
              <a:ext uri="{C183D7F6-B498-43B3-948B-1728B52AA6E4}">
                <adec:decorative xmlns:adec="http://schemas.microsoft.com/office/drawing/2017/decorative" val="1"/>
              </a:ext>
            </a:extLst>
          </p:cNvPr>
          <p:cNvSpPr/>
          <p:nvPr/>
        </p:nvSpPr>
        <p:spPr>
          <a:xfrm>
            <a:off x="-4521" y="0"/>
            <a:ext cx="9148521"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8" name="Title 7">
            <a:extLst>
              <a:ext uri="{FF2B5EF4-FFF2-40B4-BE49-F238E27FC236}">
                <a16:creationId xmlns:a16="http://schemas.microsoft.com/office/drawing/2014/main" id="{A24F87FB-4632-1FD0-7459-F8BB0B99BEBE}"/>
              </a:ext>
            </a:extLst>
          </p:cNvPr>
          <p:cNvSpPr txBox="1">
            <a:spLocks noGrp="1"/>
          </p:cNvSpPr>
          <p:nvPr>
            <p:ph type="title"/>
          </p:nvPr>
        </p:nvSpPr>
        <p:spPr>
          <a:xfrm>
            <a:off x="1722622" y="186460"/>
            <a:ext cx="742137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CalSTRS Pension2</a:t>
            </a:r>
          </a:p>
        </p:txBody>
      </p:sp>
      <p:cxnSp>
        <p:nvCxnSpPr>
          <p:cNvPr id="6" name="Straight Connector 5">
            <a:extLst>
              <a:ext uri="{FF2B5EF4-FFF2-40B4-BE49-F238E27FC236}">
                <a16:creationId xmlns:a16="http://schemas.microsoft.com/office/drawing/2014/main" id="{7C3DD3B5-C77B-E8D4-49B6-D4C9939B94AA}"/>
              </a:ext>
              <a:ext uri="{C183D7F6-B498-43B3-948B-1728B52AA6E4}">
                <adec:decorative xmlns:adec="http://schemas.microsoft.com/office/drawing/2017/decorative" val="1"/>
              </a:ext>
            </a:extLst>
          </p:cNvPr>
          <p:cNvCxnSpPr>
            <a:cxnSpLocks/>
          </p:cNvCxnSpPr>
          <p:nvPr/>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B7B7A11-7C1D-F8CB-992E-98A5F8ADABC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268659" y="205797"/>
            <a:ext cx="1181100" cy="546100"/>
          </a:xfrm>
          <a:prstGeom prst="rect">
            <a:avLst/>
          </a:prstGeom>
        </p:spPr>
      </p:pic>
      <p:pic>
        <p:nvPicPr>
          <p:cNvPr id="3" name="Picture 2">
            <a:extLst>
              <a:ext uri="{FF2B5EF4-FFF2-40B4-BE49-F238E27FC236}">
                <a16:creationId xmlns:a16="http://schemas.microsoft.com/office/drawing/2014/main" id="{26CA3A77-CF49-1A55-FB05-B39FE3607CD6}"/>
              </a:ext>
            </a:extLst>
          </p:cNvPr>
          <p:cNvPicPr>
            <a:picLocks noChangeAspect="1"/>
          </p:cNvPicPr>
          <p:nvPr/>
        </p:nvPicPr>
        <p:blipFill>
          <a:blip r:embed="rId4"/>
          <a:srcRect/>
          <a:stretch/>
        </p:blipFill>
        <p:spPr>
          <a:xfrm>
            <a:off x="30" y="6500810"/>
            <a:ext cx="9143936" cy="357185"/>
          </a:xfrm>
          <a:prstGeom prst="rect">
            <a:avLst/>
          </a:prstGeom>
        </p:spPr>
      </p:pic>
      <p:sp>
        <p:nvSpPr>
          <p:cNvPr id="12" name="TextBox 11">
            <a:extLst>
              <a:ext uri="{FF2B5EF4-FFF2-40B4-BE49-F238E27FC236}">
                <a16:creationId xmlns:a16="http://schemas.microsoft.com/office/drawing/2014/main" id="{0F5352EE-4B21-470E-98BD-7FB2139D5F8C}"/>
              </a:ext>
            </a:extLst>
          </p:cNvPr>
          <p:cNvSpPr txBox="1"/>
          <p:nvPr/>
        </p:nvSpPr>
        <p:spPr>
          <a:xfrm>
            <a:off x="596274" y="3552121"/>
            <a:ext cx="3360420" cy="954107"/>
          </a:xfrm>
          <a:prstGeom prst="rect">
            <a:avLst/>
          </a:prstGeom>
          <a:noFill/>
        </p:spPr>
        <p:txBody>
          <a:bodyPr wrap="square">
            <a:spAutoFit/>
          </a:bodyPr>
          <a:lstStyle/>
          <a:p>
            <a:pPr algn="ctr"/>
            <a:r>
              <a:rPr lang="en-US" sz="2800" b="1" dirty="0">
                <a:solidFill>
                  <a:schemeClr val="bg1"/>
                </a:solidFill>
                <a:latin typeface="Arial" panose="020B0604020202020204" pitchFamily="34" charset="0"/>
                <a:cs typeface="Arial" panose="020B0604020202020204" pitchFamily="34" charset="0"/>
              </a:rPr>
              <a:t>Your current account</a:t>
            </a:r>
          </a:p>
        </p:txBody>
      </p:sp>
      <p:sp>
        <p:nvSpPr>
          <p:cNvPr id="13" name="TextBox 12">
            <a:extLst>
              <a:ext uri="{FF2B5EF4-FFF2-40B4-BE49-F238E27FC236}">
                <a16:creationId xmlns:a16="http://schemas.microsoft.com/office/drawing/2014/main" id="{6C031744-B2E9-0241-8094-9F21DDF0AF47}"/>
              </a:ext>
            </a:extLst>
          </p:cNvPr>
          <p:cNvSpPr txBox="1"/>
          <p:nvPr/>
        </p:nvSpPr>
        <p:spPr>
          <a:xfrm>
            <a:off x="5109705" y="3552121"/>
            <a:ext cx="3360420" cy="954107"/>
          </a:xfrm>
          <a:prstGeom prst="rect">
            <a:avLst/>
          </a:prstGeom>
          <a:noFill/>
        </p:spPr>
        <p:txBody>
          <a:bodyPr wrap="square">
            <a:spAutoFit/>
          </a:bodyPr>
          <a:lstStyle/>
          <a:p>
            <a:pPr algn="ctr"/>
            <a:r>
              <a:rPr lang="en-US" sz="2800" b="1" dirty="0">
                <a:solidFill>
                  <a:srgbClr val="03045E"/>
                </a:solidFill>
                <a:latin typeface="Arial" panose="020B0604020202020204" pitchFamily="34" charset="0"/>
                <a:cs typeface="Arial" panose="020B0604020202020204" pitchFamily="34" charset="0"/>
              </a:rPr>
              <a:t>CalSTRS Pension2 account</a:t>
            </a:r>
          </a:p>
        </p:txBody>
      </p:sp>
      <p:pic>
        <p:nvPicPr>
          <p:cNvPr id="21" name="Picture 20">
            <a:extLst>
              <a:ext uri="{FF2B5EF4-FFF2-40B4-BE49-F238E27FC236}">
                <a16:creationId xmlns:a16="http://schemas.microsoft.com/office/drawing/2014/main" id="{B6EF740A-4A8E-1E9F-D5BF-BD582287C2CA}"/>
              </a:ext>
            </a:extLst>
          </p:cNvPr>
          <p:cNvPicPr>
            <a:picLocks noChangeAspect="1"/>
          </p:cNvPicPr>
          <p:nvPr/>
        </p:nvPicPr>
        <p:blipFill>
          <a:blip r:embed="rId5"/>
          <a:stretch>
            <a:fillRect/>
          </a:stretch>
        </p:blipFill>
        <p:spPr>
          <a:xfrm>
            <a:off x="5200965" y="1914628"/>
            <a:ext cx="3204133" cy="1320554"/>
          </a:xfrm>
          <a:prstGeom prst="rect">
            <a:avLst/>
          </a:prstGeom>
        </p:spPr>
      </p:pic>
      <p:sp>
        <p:nvSpPr>
          <p:cNvPr id="23" name="TextBox 22">
            <a:extLst>
              <a:ext uri="{FF2B5EF4-FFF2-40B4-BE49-F238E27FC236}">
                <a16:creationId xmlns:a16="http://schemas.microsoft.com/office/drawing/2014/main" id="{C3E312E6-9FF6-3B38-464F-6F2EE608AC59}"/>
              </a:ext>
            </a:extLst>
          </p:cNvPr>
          <p:cNvSpPr txBox="1"/>
          <p:nvPr/>
        </p:nvSpPr>
        <p:spPr>
          <a:xfrm>
            <a:off x="0" y="4911160"/>
            <a:ext cx="9144000" cy="1354217"/>
          </a:xfrm>
          <a:prstGeom prst="rect">
            <a:avLst/>
          </a:prstGeom>
          <a:solidFill>
            <a:srgbClr val="576ED6"/>
          </a:solidFill>
        </p:spPr>
        <p:txBody>
          <a:bodyPr wrap="square" anchor="ctr">
            <a:spAutoFit/>
          </a:bodyPr>
          <a:lstStyle/>
          <a:p>
            <a:pPr marL="227013"/>
            <a:r>
              <a:rPr lang="en-US" sz="2200" b="1" dirty="0">
                <a:solidFill>
                  <a:schemeClr val="bg1"/>
                </a:solidFill>
                <a:latin typeface="Arial" panose="020B0604020202020204" pitchFamily="34" charset="0"/>
                <a:cs typeface="Arial" panose="020B0604020202020204" pitchFamily="34" charset="0"/>
              </a:rPr>
              <a:t>Rollover your Defined Benefit Supplement and other supplemental savings accounts into Pension2.</a:t>
            </a:r>
            <a:br>
              <a:rPr lang="en-US" sz="2200" b="1" dirty="0">
                <a:solidFill>
                  <a:schemeClr val="bg1"/>
                </a:solidFill>
                <a:latin typeface="Arial" panose="020B0604020202020204" pitchFamily="34" charset="0"/>
                <a:cs typeface="Arial" panose="020B0604020202020204" pitchFamily="34" charset="0"/>
              </a:rPr>
            </a:br>
            <a:endParaRPr lang="en-US" sz="600" dirty="0">
              <a:solidFill>
                <a:schemeClr val="bg1"/>
              </a:solidFill>
              <a:latin typeface="Arial" panose="020B0604020202020204" pitchFamily="34" charset="0"/>
              <a:cs typeface="Arial" panose="020B0604020202020204" pitchFamily="34" charset="0"/>
            </a:endParaRPr>
          </a:p>
          <a:p>
            <a:pPr marL="227013"/>
            <a:r>
              <a:rPr lang="en-US" dirty="0">
                <a:solidFill>
                  <a:schemeClr val="bg1"/>
                </a:solidFill>
                <a:latin typeface="Arial" panose="020B0604020202020204" pitchFamily="34" charset="0"/>
                <a:cs typeface="Arial" panose="020B0604020202020204" pitchFamily="34" charset="0"/>
              </a:rPr>
              <a:t>Let us compare! Call 888-394-2060 for a statement comparison.</a:t>
            </a:r>
          </a:p>
          <a:p>
            <a:pPr marL="227013"/>
            <a:endParaRPr lang="en-US" sz="200" dirty="0">
              <a:solidFill>
                <a:schemeClr val="bg1"/>
              </a:solidFill>
              <a:latin typeface="Arial" panose="020B0604020202020204" pitchFamily="34" charset="0"/>
              <a:cs typeface="Arial" panose="020B0604020202020204" pitchFamily="34" charset="0"/>
            </a:endParaRPr>
          </a:p>
          <a:p>
            <a:pPr marL="227013"/>
            <a:r>
              <a:rPr lang="en-US" sz="1200" dirty="0">
                <a:solidFill>
                  <a:schemeClr val="bg1"/>
                </a:solidFill>
                <a:latin typeface="Arial" panose="020B0604020202020204" pitchFamily="34" charset="0"/>
                <a:cs typeface="Arial" panose="020B0604020202020204" pitchFamily="34" charset="0"/>
              </a:rPr>
              <a:t>Statement comparisons are conducted by Voya financial representatives working exclusively with Pension2.</a:t>
            </a:r>
          </a:p>
        </p:txBody>
      </p:sp>
      <p:pic>
        <p:nvPicPr>
          <p:cNvPr id="28" name="Picture 27">
            <a:extLst>
              <a:ext uri="{FF2B5EF4-FFF2-40B4-BE49-F238E27FC236}">
                <a16:creationId xmlns:a16="http://schemas.microsoft.com/office/drawing/2014/main" id="{30EF934B-48A6-6EE5-2158-9ADCCBB8AA48}"/>
              </a:ext>
            </a:extLst>
          </p:cNvPr>
          <p:cNvPicPr>
            <a:picLocks noChangeAspect="1"/>
          </p:cNvPicPr>
          <p:nvPr/>
        </p:nvPicPr>
        <p:blipFill>
          <a:blip r:embed="rId6"/>
          <a:srcRect/>
          <a:stretch/>
        </p:blipFill>
        <p:spPr>
          <a:xfrm>
            <a:off x="1495434" y="1777368"/>
            <a:ext cx="1562100" cy="1562100"/>
          </a:xfrm>
          <a:prstGeom prst="rect">
            <a:avLst/>
          </a:prstGeom>
        </p:spPr>
      </p:pic>
      <p:pic>
        <p:nvPicPr>
          <p:cNvPr id="30" name="Picture 29">
            <a:extLst>
              <a:ext uri="{FF2B5EF4-FFF2-40B4-BE49-F238E27FC236}">
                <a16:creationId xmlns:a16="http://schemas.microsoft.com/office/drawing/2014/main" id="{1A0BB87A-6C98-9B6C-4D71-79F74AA98209}"/>
              </a:ext>
            </a:extLst>
          </p:cNvPr>
          <p:cNvPicPr>
            <a:picLocks noChangeAspect="1"/>
          </p:cNvPicPr>
          <p:nvPr/>
        </p:nvPicPr>
        <p:blipFill>
          <a:blip r:embed="rId7"/>
          <a:stretch>
            <a:fillRect/>
          </a:stretch>
        </p:blipFill>
        <p:spPr>
          <a:xfrm rot="1933160">
            <a:off x="3999291" y="1114395"/>
            <a:ext cx="1154460" cy="956850"/>
          </a:xfrm>
          <a:prstGeom prst="rect">
            <a:avLst/>
          </a:prstGeom>
        </p:spPr>
      </p:pic>
      <p:pic>
        <p:nvPicPr>
          <p:cNvPr id="4" name="Picture 3">
            <a:extLst>
              <a:ext uri="{FF2B5EF4-FFF2-40B4-BE49-F238E27FC236}">
                <a16:creationId xmlns:a16="http://schemas.microsoft.com/office/drawing/2014/main" id="{A1CB5CBF-D076-B79C-40FB-8A35C8618A35}"/>
              </a:ext>
            </a:extLst>
          </p:cNvPr>
          <p:cNvPicPr>
            <a:picLocks noChangeAspect="1"/>
          </p:cNvPicPr>
          <p:nvPr/>
        </p:nvPicPr>
        <p:blipFill>
          <a:blip r:embed="rId8"/>
          <a:srcRect/>
          <a:stretch/>
        </p:blipFill>
        <p:spPr>
          <a:xfrm>
            <a:off x="7651001" y="4931719"/>
            <a:ext cx="1282212" cy="1282212"/>
          </a:xfrm>
          <a:prstGeom prst="rect">
            <a:avLst/>
          </a:prstGeom>
          <a:ln w="28575">
            <a:noFill/>
          </a:ln>
        </p:spPr>
      </p:pic>
    </p:spTree>
    <p:extLst>
      <p:ext uri="{BB962C8B-B14F-4D97-AF65-F5344CB8AC3E}">
        <p14:creationId xmlns:p14="http://schemas.microsoft.com/office/powerpoint/2010/main" val="317417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50"/>
                                        <p:tgtEl>
                                          <p:spTgt spid="28"/>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50"/>
                                        <p:tgtEl>
                                          <p:spTgt spid="12"/>
                                        </p:tgtEl>
                                      </p:cBhvr>
                                    </p:animEffect>
                                  </p:childTnLst>
                                </p:cTn>
                              </p:par>
                            </p:childTnLst>
                          </p:cTn>
                        </p:par>
                        <p:par>
                          <p:cTn id="11" fill="hold">
                            <p:stCondLst>
                              <p:cond delay="500"/>
                            </p:stCondLst>
                            <p:childTnLst>
                              <p:par>
                                <p:cTn id="12" presetID="26" presetClass="emph" presetSubtype="0" fill="hold" nodeType="afterEffect">
                                  <p:stCondLst>
                                    <p:cond delay="0"/>
                                  </p:stCondLst>
                                  <p:childTnLst>
                                    <p:animEffect transition="out" filter="fade">
                                      <p:cBhvr>
                                        <p:cTn id="13" dur="500" tmFilter="0, 0; .2, .5; .8, .5; 1, 0"/>
                                        <p:tgtEl>
                                          <p:spTgt spid="28"/>
                                        </p:tgtEl>
                                      </p:cBhvr>
                                    </p:animEffect>
                                    <p:animScale>
                                      <p:cBhvr>
                                        <p:cTn id="14" dur="250" autoRev="1" fill="hold"/>
                                        <p:tgtEl>
                                          <p:spTgt spid="28"/>
                                        </p:tgtEl>
                                      </p:cBhvr>
                                      <p:by x="105000" y="105000"/>
                                    </p:animScale>
                                  </p:childTnLst>
                                </p:cTn>
                              </p:par>
                              <p:par>
                                <p:cTn id="15" presetID="26" presetClass="emph" presetSubtype="0" fill="hold" grpId="1" nodeType="withEffect">
                                  <p:stCondLst>
                                    <p:cond delay="0"/>
                                  </p:stCondLst>
                                  <p:childTnLst>
                                    <p:animEffect transition="out" filter="fade">
                                      <p:cBhvr>
                                        <p:cTn id="16" dur="500" tmFilter="0, 0; .2, .5; .8, .5; 1, 0"/>
                                        <p:tgtEl>
                                          <p:spTgt spid="12"/>
                                        </p:tgtEl>
                                      </p:cBhvr>
                                    </p:animEffect>
                                    <p:animScale>
                                      <p:cBhvr>
                                        <p:cTn id="17" dur="250" autoRev="1" fill="hold"/>
                                        <p:tgtEl>
                                          <p:spTgt spid="12"/>
                                        </p:tgtEl>
                                      </p:cBhvr>
                                      <p:by x="105000" y="105000"/>
                                    </p:animScale>
                                  </p:childTnLst>
                                </p:cTn>
                              </p:par>
                            </p:childTnLst>
                          </p:cTn>
                        </p:par>
                        <p:par>
                          <p:cTn id="18" fill="hold">
                            <p:stCondLst>
                              <p:cond delay="1000"/>
                            </p:stCondLst>
                            <p:childTnLst>
                              <p:par>
                                <p:cTn id="19" presetID="22" presetClass="entr" presetSubtype="8" fill="hold" nodeType="afterEffect">
                                  <p:stCondLst>
                                    <p:cond delay="50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750"/>
                                        <p:tgtEl>
                                          <p:spTgt spid="30"/>
                                        </p:tgtEl>
                                      </p:cBhvr>
                                    </p:animEffect>
                                  </p:childTnLst>
                                </p:cTn>
                              </p:par>
                            </p:childTnLst>
                          </p:cTn>
                        </p:par>
                        <p:par>
                          <p:cTn id="22" fill="hold">
                            <p:stCondLst>
                              <p:cond delay="2250"/>
                            </p:stCondLst>
                            <p:childTnLst>
                              <p:par>
                                <p:cTn id="23" presetID="26" presetClass="emph" presetSubtype="0" fill="hold" nodeType="afterEffect">
                                  <p:stCondLst>
                                    <p:cond delay="750"/>
                                  </p:stCondLst>
                                  <p:childTnLst>
                                    <p:animEffect transition="out" filter="fade">
                                      <p:cBhvr>
                                        <p:cTn id="24" dur="500" tmFilter="0, 0; .2, .5; .8, .5; 1, 0"/>
                                        <p:tgtEl>
                                          <p:spTgt spid="21"/>
                                        </p:tgtEl>
                                      </p:cBhvr>
                                    </p:animEffect>
                                    <p:animScale>
                                      <p:cBhvr>
                                        <p:cTn id="25" dur="250" autoRev="1" fill="hold"/>
                                        <p:tgtEl>
                                          <p:spTgt spid="21"/>
                                        </p:tgtEl>
                                      </p:cBhvr>
                                      <p:by x="105000" y="105000"/>
                                    </p:animScale>
                                  </p:childTnLst>
                                </p:cTn>
                              </p:par>
                              <p:par>
                                <p:cTn id="26" presetID="26" presetClass="emph" presetSubtype="0" fill="hold" grpId="0" nodeType="withEffect">
                                  <p:stCondLst>
                                    <p:cond delay="750"/>
                                  </p:stCondLst>
                                  <p:childTnLst>
                                    <p:animEffect transition="out" filter="fade">
                                      <p:cBhvr>
                                        <p:cTn id="27" dur="500" tmFilter="0, 0; .2, .5; .8, .5; 1, 0"/>
                                        <p:tgtEl>
                                          <p:spTgt spid="13"/>
                                        </p:tgtEl>
                                      </p:cBhvr>
                                    </p:animEffect>
                                    <p:animScale>
                                      <p:cBhvr>
                                        <p:cTn id="28" dur="250" autoRev="1" fill="hold"/>
                                        <p:tgtEl>
                                          <p:spTgt spid="13"/>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2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595B31-E779-F518-5E22-9CE0E7FD6474}"/>
              </a:ext>
              <a:ext uri="{C183D7F6-B498-43B3-948B-1728B52AA6E4}">
                <adec:decorative xmlns:adec="http://schemas.microsoft.com/office/drawing/2017/decorative" val="1"/>
              </a:ext>
            </a:extLst>
          </p:cNvPr>
          <p:cNvSpPr/>
          <p:nvPr/>
        </p:nvSpPr>
        <p:spPr>
          <a:xfrm>
            <a:off x="-4521" y="0"/>
            <a:ext cx="9148521"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0D3D3E4C-975E-0DFE-6E9A-99400121FD3D}"/>
              </a:ext>
              <a:ext uri="{C183D7F6-B498-43B3-948B-1728B52AA6E4}">
                <adec:decorative xmlns:adec="http://schemas.microsoft.com/office/drawing/2017/decorative" val="1"/>
              </a:ext>
            </a:extLst>
          </p:cNvPr>
          <p:cNvCxnSpPr>
            <a:cxnSpLocks/>
          </p:cNvCxnSpPr>
          <p:nvPr/>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A0043D55-D771-580F-EC7B-A1106C966843}"/>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268659" y="205797"/>
            <a:ext cx="1181100" cy="546100"/>
          </a:xfrm>
          <a:prstGeom prst="rect">
            <a:avLst/>
          </a:prstGeom>
        </p:spPr>
      </p:pic>
      <p:pic>
        <p:nvPicPr>
          <p:cNvPr id="14" name="Picture 13">
            <a:extLst>
              <a:ext uri="{FF2B5EF4-FFF2-40B4-BE49-F238E27FC236}">
                <a16:creationId xmlns:a16="http://schemas.microsoft.com/office/drawing/2014/main" id="{69979E20-449D-860A-513E-5C16D2F1CD03}"/>
              </a:ext>
            </a:extLst>
          </p:cNvPr>
          <p:cNvPicPr>
            <a:picLocks noChangeAspect="1"/>
          </p:cNvPicPr>
          <p:nvPr/>
        </p:nvPicPr>
        <p:blipFill>
          <a:blip r:embed="rId4"/>
          <a:srcRect/>
          <a:stretch/>
        </p:blipFill>
        <p:spPr>
          <a:xfrm>
            <a:off x="454452" y="1187984"/>
            <a:ext cx="3918959" cy="5067331"/>
          </a:xfrm>
          <a:prstGeom prst="rect">
            <a:avLst/>
          </a:prstGeom>
          <a:ln w="3175">
            <a:solidFill>
              <a:srgbClr val="03045E"/>
            </a:solidFill>
          </a:ln>
          <a:effectLst>
            <a:outerShdw blurRad="50800" dist="38100" dir="8100000" algn="tr" rotWithShape="0">
              <a:prstClr val="black">
                <a:alpha val="40000"/>
              </a:prstClr>
            </a:outerShdw>
          </a:effectLst>
        </p:spPr>
      </p:pic>
      <p:sp>
        <p:nvSpPr>
          <p:cNvPr id="15" name="Rectangle 14">
            <a:extLst>
              <a:ext uri="{FF2B5EF4-FFF2-40B4-BE49-F238E27FC236}">
                <a16:creationId xmlns:a16="http://schemas.microsoft.com/office/drawing/2014/main" id="{03293204-10C7-F3DB-D4FA-7CCD045E0D4F}"/>
              </a:ext>
              <a:ext uri="{C183D7F6-B498-43B3-948B-1728B52AA6E4}">
                <adec:decorative xmlns:adec="http://schemas.microsoft.com/office/drawing/2017/decorative" val="1"/>
              </a:ext>
            </a:extLst>
          </p:cNvPr>
          <p:cNvSpPr/>
          <p:nvPr/>
        </p:nvSpPr>
        <p:spPr>
          <a:xfrm>
            <a:off x="454449" y="1185850"/>
            <a:ext cx="3918962" cy="5071598"/>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5185C80-D751-4844-C0E5-1A42512F40B0}"/>
              </a:ext>
            </a:extLst>
          </p:cNvPr>
          <p:cNvPicPr>
            <a:picLocks noChangeAspect="1"/>
          </p:cNvPicPr>
          <p:nvPr/>
        </p:nvPicPr>
        <p:blipFill>
          <a:blip r:embed="rId5"/>
          <a:srcRect/>
          <a:stretch/>
        </p:blipFill>
        <p:spPr>
          <a:xfrm>
            <a:off x="30" y="6500810"/>
            <a:ext cx="9143936" cy="357185"/>
          </a:xfrm>
          <a:prstGeom prst="rect">
            <a:avLst/>
          </a:prstGeom>
        </p:spPr>
      </p:pic>
      <p:sp>
        <p:nvSpPr>
          <p:cNvPr id="4" name="Title 7">
            <a:extLst>
              <a:ext uri="{FF2B5EF4-FFF2-40B4-BE49-F238E27FC236}">
                <a16:creationId xmlns:a16="http://schemas.microsoft.com/office/drawing/2014/main" id="{44BA420B-46B6-49C3-0038-716A7F3F4895}"/>
              </a:ext>
            </a:extLst>
          </p:cNvPr>
          <p:cNvSpPr txBox="1">
            <a:spLocks/>
          </p:cNvSpPr>
          <p:nvPr/>
        </p:nvSpPr>
        <p:spPr>
          <a:xfrm>
            <a:off x="1722622" y="50469"/>
            <a:ext cx="7421378"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2400" b="1" dirty="0">
                <a:solidFill>
                  <a:schemeClr val="bg1"/>
                </a:solidFill>
                <a:latin typeface="Arial" panose="020B0604020202020204" pitchFamily="34" charset="0"/>
                <a:ea typeface="+mn-ea"/>
                <a:cs typeface="Arial" panose="020B0604020202020204" pitchFamily="34" charset="0"/>
              </a:rPr>
              <a:t>My CalSTRS Pension2 accounts </a:t>
            </a:r>
            <a:br>
              <a:rPr lang="en-US" sz="2400" b="1" dirty="0">
                <a:solidFill>
                  <a:schemeClr val="bg1"/>
                </a:solidFill>
                <a:latin typeface="Arial" panose="020B0604020202020204" pitchFamily="34" charset="0"/>
                <a:ea typeface="+mn-ea"/>
                <a:cs typeface="Arial" panose="020B0604020202020204" pitchFamily="34" charset="0"/>
              </a:rPr>
            </a:br>
            <a:r>
              <a:rPr lang="en-US" sz="2400" b="1" dirty="0">
                <a:solidFill>
                  <a:schemeClr val="bg1"/>
                </a:solidFill>
                <a:latin typeface="Arial" panose="020B0604020202020204" pitchFamily="34" charset="0"/>
                <a:ea typeface="+mn-ea"/>
                <a:cs typeface="Arial" panose="020B0604020202020204" pitchFamily="34" charset="0"/>
              </a:rPr>
              <a:t>and other investments</a:t>
            </a:r>
          </a:p>
        </p:txBody>
      </p:sp>
      <p:sp>
        <p:nvSpPr>
          <p:cNvPr id="6" name="TextBox 5">
            <a:extLst>
              <a:ext uri="{FF2B5EF4-FFF2-40B4-BE49-F238E27FC236}">
                <a16:creationId xmlns:a16="http://schemas.microsoft.com/office/drawing/2014/main" id="{4D6FAADC-2C7B-B4DC-7AB7-5AE16587644F}"/>
              </a:ext>
            </a:extLst>
          </p:cNvPr>
          <p:cNvSpPr txBox="1"/>
          <p:nvPr/>
        </p:nvSpPr>
        <p:spPr>
          <a:xfrm>
            <a:off x="4572000" y="5459745"/>
            <a:ext cx="4144506"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Refer to your Defined Benefit estimate for your percentage.</a:t>
            </a:r>
          </a:p>
        </p:txBody>
      </p:sp>
      <p:pic>
        <p:nvPicPr>
          <p:cNvPr id="7" name="Picture 6">
            <a:extLst>
              <a:ext uri="{FF2B5EF4-FFF2-40B4-BE49-F238E27FC236}">
                <a16:creationId xmlns:a16="http://schemas.microsoft.com/office/drawing/2014/main" id="{83BD0FA1-3817-F563-1124-D66ED8597C2A}"/>
              </a:ext>
            </a:extLst>
          </p:cNvPr>
          <p:cNvPicPr>
            <a:picLocks noChangeAspect="1"/>
          </p:cNvPicPr>
          <p:nvPr/>
        </p:nvPicPr>
        <p:blipFill rotWithShape="1">
          <a:blip r:embed="rId6"/>
          <a:srcRect l="2726" t="62925" r="2901" b="2692"/>
          <a:stretch/>
        </p:blipFill>
        <p:spPr>
          <a:xfrm>
            <a:off x="2611997" y="2291794"/>
            <a:ext cx="6391448" cy="3013538"/>
          </a:xfrm>
          <a:prstGeom prst="rect">
            <a:avLst/>
          </a:prstGeom>
          <a:ln>
            <a:solidFill>
              <a:srgbClr val="03045E"/>
            </a:solidFill>
          </a:ln>
        </p:spPr>
      </p:pic>
    </p:spTree>
    <p:extLst>
      <p:ext uri="{BB962C8B-B14F-4D97-AF65-F5344CB8AC3E}">
        <p14:creationId xmlns:p14="http://schemas.microsoft.com/office/powerpoint/2010/main" val="223326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576ED6"/>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94B3C84-95ED-B355-2397-870B7F335A18}"/>
              </a:ext>
            </a:extLst>
          </p:cNvPr>
          <p:cNvSpPr>
            <a:spLocks noGrp="1"/>
          </p:cNvSpPr>
          <p:nvPr>
            <p:ph type="title"/>
          </p:nvPr>
        </p:nvSpPr>
        <p:spPr>
          <a:xfrm>
            <a:off x="2668045" y="2638912"/>
            <a:ext cx="5824602" cy="3123060"/>
          </a:xfrm>
        </p:spPr>
        <p:txBody>
          <a:bodyPr>
            <a:noAutofit/>
          </a:bodyPr>
          <a:lstStyle/>
          <a:p>
            <a:r>
              <a:rPr lang="en-US" sz="6400" b="1" dirty="0">
                <a:solidFill>
                  <a:srgbClr val="03045E"/>
                </a:solidFill>
                <a:latin typeface="Arial" panose="020B0604020202020204" pitchFamily="34" charset="0"/>
                <a:cs typeface="Arial" panose="020B0604020202020204" pitchFamily="34" charset="0"/>
              </a:rPr>
              <a:t>What else does CalSTRS provide?</a:t>
            </a:r>
          </a:p>
        </p:txBody>
      </p:sp>
      <p:pic>
        <p:nvPicPr>
          <p:cNvPr id="3" name="Picture 2">
            <a:extLst>
              <a:ext uri="{FF2B5EF4-FFF2-40B4-BE49-F238E27FC236}">
                <a16:creationId xmlns:a16="http://schemas.microsoft.com/office/drawing/2014/main" id="{B79F7C94-29C0-7201-4DA5-C27FB0D1231B}"/>
              </a:ext>
            </a:extLst>
          </p:cNvPr>
          <p:cNvPicPr>
            <a:picLocks noChangeAspect="1"/>
          </p:cNvPicPr>
          <p:nvPr/>
        </p:nvPicPr>
        <p:blipFill>
          <a:blip r:embed="rId3"/>
          <a:srcRect/>
          <a:stretch/>
        </p:blipFill>
        <p:spPr>
          <a:xfrm>
            <a:off x="-8978" y="0"/>
            <a:ext cx="3430953" cy="4584526"/>
          </a:xfrm>
          <a:prstGeom prst="rect">
            <a:avLst/>
          </a:prstGeom>
        </p:spPr>
      </p:pic>
    </p:spTree>
    <p:extLst>
      <p:ext uri="{BB962C8B-B14F-4D97-AF65-F5344CB8AC3E}">
        <p14:creationId xmlns:p14="http://schemas.microsoft.com/office/powerpoint/2010/main" val="9097130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576ED6"/>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2F9EFC0-B5D8-C408-357A-93F614EC2489}"/>
              </a:ext>
              <a:ext uri="{C183D7F6-B498-43B3-948B-1728B52AA6E4}">
                <adec:decorative xmlns:adec="http://schemas.microsoft.com/office/drawing/2017/decorative" val="1"/>
              </a:ext>
            </a:extLst>
          </p:cNvPr>
          <p:cNvSpPr/>
          <p:nvPr/>
        </p:nvSpPr>
        <p:spPr>
          <a:xfrm>
            <a:off x="-4521" y="3530943"/>
            <a:ext cx="9148521" cy="1744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836811B-1E51-EAEF-30BE-3FCE63659183}"/>
              </a:ext>
            </a:extLst>
          </p:cNvPr>
          <p:cNvSpPr txBox="1"/>
          <p:nvPr/>
        </p:nvSpPr>
        <p:spPr>
          <a:xfrm>
            <a:off x="741196" y="3071206"/>
            <a:ext cx="2241502" cy="615553"/>
          </a:xfrm>
          <a:prstGeom prst="rect">
            <a:avLst/>
          </a:prstGeom>
          <a:noFill/>
        </p:spPr>
        <p:txBody>
          <a:bodyPr wrap="square">
            <a:spAutoFit/>
          </a:bodyPr>
          <a:lstStyle/>
          <a:p>
            <a:r>
              <a:rPr lang="en-US" sz="3400" dirty="0">
                <a:solidFill>
                  <a:schemeClr val="bg1"/>
                </a:solidFill>
                <a:latin typeface="Arial" panose="020B0604020202020204" pitchFamily="34" charset="0"/>
                <a:cs typeface="Arial" panose="020B0604020202020204" pitchFamily="34" charset="0"/>
              </a:rPr>
              <a:t>SECTION</a:t>
            </a:r>
          </a:p>
        </p:txBody>
      </p:sp>
      <p:sp>
        <p:nvSpPr>
          <p:cNvPr id="6" name="TextBox 5">
            <a:extLst>
              <a:ext uri="{FF2B5EF4-FFF2-40B4-BE49-F238E27FC236}">
                <a16:creationId xmlns:a16="http://schemas.microsoft.com/office/drawing/2014/main" id="{950953A4-A418-C277-497F-C319D9A5B6E2}"/>
              </a:ext>
            </a:extLst>
          </p:cNvPr>
          <p:cNvSpPr txBox="1"/>
          <p:nvPr/>
        </p:nvSpPr>
        <p:spPr>
          <a:xfrm>
            <a:off x="2691484" y="1443672"/>
            <a:ext cx="2569936" cy="2677656"/>
          </a:xfrm>
          <a:prstGeom prst="rect">
            <a:avLst/>
          </a:prstGeom>
          <a:noFill/>
        </p:spPr>
        <p:txBody>
          <a:bodyPr wrap="square">
            <a:spAutoFit/>
          </a:bodyPr>
          <a:lstStyle/>
          <a:p>
            <a:r>
              <a:rPr lang="en-US" sz="16800" b="1" dirty="0">
                <a:solidFill>
                  <a:schemeClr val="bg1"/>
                </a:solidFill>
                <a:latin typeface="Arial" panose="020B0604020202020204" pitchFamily="34" charset="0"/>
                <a:cs typeface="Arial" panose="020B0604020202020204" pitchFamily="34" charset="0"/>
              </a:rPr>
              <a:t>6</a:t>
            </a:r>
          </a:p>
        </p:txBody>
      </p:sp>
      <p:sp>
        <p:nvSpPr>
          <p:cNvPr id="7" name="Title 1">
            <a:extLst>
              <a:ext uri="{FF2B5EF4-FFF2-40B4-BE49-F238E27FC236}">
                <a16:creationId xmlns:a16="http://schemas.microsoft.com/office/drawing/2014/main" id="{D92981E1-6BA6-4B77-2FB8-D52F395E4A2F}"/>
              </a:ext>
            </a:extLst>
          </p:cNvPr>
          <p:cNvSpPr txBox="1">
            <a:spLocks/>
          </p:cNvSpPr>
          <p:nvPr/>
        </p:nvSpPr>
        <p:spPr>
          <a:xfrm>
            <a:off x="741196" y="3535572"/>
            <a:ext cx="8145503" cy="17445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800" b="1" dirty="0">
                <a:solidFill>
                  <a:srgbClr val="576ED6"/>
                </a:solidFill>
                <a:latin typeface="Arial" panose="020B0604020202020204" pitchFamily="34" charset="0"/>
                <a:cs typeface="Arial" panose="020B0604020202020204" pitchFamily="34" charset="0"/>
              </a:rPr>
              <a:t>My disability and survivor benefits</a:t>
            </a:r>
            <a:endParaRPr lang="en-US" sz="3600" b="1" dirty="0">
              <a:solidFill>
                <a:srgbClr val="576ED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4017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9FE263FF-AADC-8398-899B-28CB53B3388E}"/>
              </a:ext>
            </a:extLst>
          </p:cNvPr>
          <p:cNvSpPr txBox="1"/>
          <p:nvPr/>
        </p:nvSpPr>
        <p:spPr>
          <a:xfrm>
            <a:off x="6612552" y="5093931"/>
            <a:ext cx="2282066" cy="1200329"/>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Access calculators and watch videos.</a:t>
            </a:r>
          </a:p>
        </p:txBody>
      </p:sp>
      <p:pic>
        <p:nvPicPr>
          <p:cNvPr id="27" name="Picture 26">
            <a:extLst>
              <a:ext uri="{FF2B5EF4-FFF2-40B4-BE49-F238E27FC236}">
                <a16:creationId xmlns:a16="http://schemas.microsoft.com/office/drawing/2014/main" id="{B87519F9-AEB6-D147-60C2-171C5A12F80B}"/>
              </a:ext>
            </a:extLst>
          </p:cNvPr>
          <p:cNvPicPr>
            <a:picLocks noChangeAspect="1"/>
          </p:cNvPicPr>
          <p:nvPr/>
        </p:nvPicPr>
        <p:blipFill>
          <a:blip r:embed="rId3"/>
          <a:srcRect/>
          <a:stretch/>
        </p:blipFill>
        <p:spPr>
          <a:xfrm>
            <a:off x="6365418" y="5203530"/>
            <a:ext cx="237248" cy="237248"/>
          </a:xfrm>
          <a:prstGeom prst="rect">
            <a:avLst/>
          </a:prstGeom>
        </p:spPr>
      </p:pic>
      <p:sp>
        <p:nvSpPr>
          <p:cNvPr id="22" name="TextBox 21">
            <a:extLst>
              <a:ext uri="{FF2B5EF4-FFF2-40B4-BE49-F238E27FC236}">
                <a16:creationId xmlns:a16="http://schemas.microsoft.com/office/drawing/2014/main" id="{CCB49975-A3E3-87C4-B62A-BD7B857FEC16}"/>
              </a:ext>
            </a:extLst>
          </p:cNvPr>
          <p:cNvSpPr txBox="1"/>
          <p:nvPr/>
        </p:nvSpPr>
        <p:spPr>
          <a:xfrm>
            <a:off x="3444221" y="5093931"/>
            <a:ext cx="2488988" cy="830997"/>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Download forms and publications.</a:t>
            </a:r>
          </a:p>
        </p:txBody>
      </p:sp>
      <p:pic>
        <p:nvPicPr>
          <p:cNvPr id="26" name="Picture 25">
            <a:extLst>
              <a:ext uri="{FF2B5EF4-FFF2-40B4-BE49-F238E27FC236}">
                <a16:creationId xmlns:a16="http://schemas.microsoft.com/office/drawing/2014/main" id="{AA15F69B-0B27-114C-DC97-F6E9F48D9FB8}"/>
              </a:ext>
            </a:extLst>
          </p:cNvPr>
          <p:cNvPicPr>
            <a:picLocks noChangeAspect="1"/>
          </p:cNvPicPr>
          <p:nvPr/>
        </p:nvPicPr>
        <p:blipFill>
          <a:blip r:embed="rId3"/>
          <a:srcRect/>
          <a:stretch/>
        </p:blipFill>
        <p:spPr>
          <a:xfrm>
            <a:off x="3196362" y="5203530"/>
            <a:ext cx="237248" cy="237248"/>
          </a:xfrm>
          <a:prstGeom prst="rect">
            <a:avLst/>
          </a:prstGeom>
        </p:spPr>
      </p:pic>
      <p:sp>
        <p:nvSpPr>
          <p:cNvPr id="14" name="TextBox 13">
            <a:extLst>
              <a:ext uri="{FF2B5EF4-FFF2-40B4-BE49-F238E27FC236}">
                <a16:creationId xmlns:a16="http://schemas.microsoft.com/office/drawing/2014/main" id="{DCC59878-5651-8145-5E88-D747B4EAF846}"/>
              </a:ext>
            </a:extLst>
          </p:cNvPr>
          <p:cNvSpPr txBox="1"/>
          <p:nvPr/>
        </p:nvSpPr>
        <p:spPr>
          <a:xfrm>
            <a:off x="685299" y="5093931"/>
            <a:ext cx="1931107" cy="1200329"/>
          </a:xfrm>
          <a:prstGeom prst="rect">
            <a:avLst/>
          </a:prstGeom>
          <a:noFill/>
        </p:spPr>
        <p:txBody>
          <a:bodyPr wrap="square">
            <a:spAutoFit/>
          </a:bodyPr>
          <a:lstStyle/>
          <a:p>
            <a:pPr lvl="0"/>
            <a:r>
              <a:rPr lang="en-US" sz="2400" dirty="0">
                <a:latin typeface="Arial" panose="020B0604020202020204" pitchFamily="34" charset="0"/>
                <a:cs typeface="Arial" panose="020B0604020202020204" pitchFamily="34" charset="0"/>
              </a:rPr>
              <a:t>Learn about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us and your benefits.</a:t>
            </a:r>
          </a:p>
        </p:txBody>
      </p:sp>
      <p:pic>
        <p:nvPicPr>
          <p:cNvPr id="25" name="Picture 24">
            <a:extLst>
              <a:ext uri="{FF2B5EF4-FFF2-40B4-BE49-F238E27FC236}">
                <a16:creationId xmlns:a16="http://schemas.microsoft.com/office/drawing/2014/main" id="{E17A4FDC-2440-949C-C08B-FFE8A705471C}"/>
              </a:ext>
            </a:extLst>
          </p:cNvPr>
          <p:cNvPicPr>
            <a:picLocks noChangeAspect="1"/>
          </p:cNvPicPr>
          <p:nvPr/>
        </p:nvPicPr>
        <p:blipFill>
          <a:blip r:embed="rId3"/>
          <a:srcRect/>
          <a:stretch/>
        </p:blipFill>
        <p:spPr>
          <a:xfrm>
            <a:off x="459542" y="5203530"/>
            <a:ext cx="237248" cy="237248"/>
          </a:xfrm>
          <a:prstGeom prst="rect">
            <a:avLst/>
          </a:prstGeom>
        </p:spPr>
      </p:pic>
      <p:pic>
        <p:nvPicPr>
          <p:cNvPr id="7" name="Picture 6">
            <a:extLst>
              <a:ext uri="{FF2B5EF4-FFF2-40B4-BE49-F238E27FC236}">
                <a16:creationId xmlns:a16="http://schemas.microsoft.com/office/drawing/2014/main" id="{8E4885A6-39BC-70C9-E014-CCE24F9EBC3A}"/>
              </a:ext>
            </a:extLst>
          </p:cNvPr>
          <p:cNvPicPr>
            <a:picLocks noChangeAspect="1"/>
          </p:cNvPicPr>
          <p:nvPr/>
        </p:nvPicPr>
        <p:blipFill>
          <a:blip r:embed="rId4"/>
          <a:srcRect l="10330" r="10330"/>
          <a:stretch/>
        </p:blipFill>
        <p:spPr>
          <a:xfrm>
            <a:off x="0" y="942492"/>
            <a:ext cx="9143998" cy="3886491"/>
          </a:xfrm>
          <a:prstGeom prst="rect">
            <a:avLst/>
          </a:prstGeom>
        </p:spPr>
      </p:pic>
      <p:sp>
        <p:nvSpPr>
          <p:cNvPr id="5" name="Oval 4">
            <a:extLst>
              <a:ext uri="{FF2B5EF4-FFF2-40B4-BE49-F238E27FC236}">
                <a16:creationId xmlns:a16="http://schemas.microsoft.com/office/drawing/2014/main" id="{80C625FC-9BCF-8792-D24E-8D5B3438549C}"/>
              </a:ext>
              <a:ext uri="{C183D7F6-B498-43B3-948B-1728B52AA6E4}">
                <adec:decorative xmlns:adec="http://schemas.microsoft.com/office/drawing/2017/decorative" val="1"/>
              </a:ext>
            </a:extLst>
          </p:cNvPr>
          <p:cNvSpPr/>
          <p:nvPr/>
        </p:nvSpPr>
        <p:spPr>
          <a:xfrm>
            <a:off x="2087554" y="1563438"/>
            <a:ext cx="609600" cy="228600"/>
          </a:xfrm>
          <a:prstGeom prst="ellipse">
            <a:avLst/>
          </a:prstGeom>
          <a:noFill/>
          <a:ln w="28575">
            <a:solidFill>
              <a:srgbClr val="DF32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97837AB-D2D5-BEEE-59AC-7781E5DD75C0}"/>
              </a:ext>
              <a:ext uri="{C183D7F6-B498-43B3-948B-1728B52AA6E4}">
                <adec:decorative xmlns:adec="http://schemas.microsoft.com/office/drawing/2017/decorative" val="1"/>
              </a:ext>
            </a:extLst>
          </p:cNvPr>
          <p:cNvSpPr/>
          <p:nvPr/>
        </p:nvSpPr>
        <p:spPr>
          <a:xfrm>
            <a:off x="3981677" y="1563438"/>
            <a:ext cx="1312334" cy="228600"/>
          </a:xfrm>
          <a:prstGeom prst="ellipse">
            <a:avLst/>
          </a:prstGeom>
          <a:noFill/>
          <a:ln w="28575">
            <a:solidFill>
              <a:srgbClr val="DF32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3C7355B-9D0B-800F-0045-DB931767EFBE}"/>
              </a:ext>
              <a:ext uri="{C183D7F6-B498-43B3-948B-1728B52AA6E4}">
                <adec:decorative xmlns:adec="http://schemas.microsoft.com/office/drawing/2017/decorative" val="1"/>
              </a:ext>
            </a:extLst>
          </p:cNvPr>
          <p:cNvSpPr/>
          <p:nvPr/>
        </p:nvSpPr>
        <p:spPr>
          <a:xfrm>
            <a:off x="-4521" y="0"/>
            <a:ext cx="9148521"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429CCC66-1BAD-C7EF-747E-CD507CA40478}"/>
              </a:ext>
            </a:extLst>
          </p:cNvPr>
          <p:cNvSpPr txBox="1">
            <a:spLocks noGrp="1"/>
          </p:cNvSpPr>
          <p:nvPr>
            <p:ph type="title"/>
          </p:nvPr>
        </p:nvSpPr>
        <p:spPr>
          <a:xfrm>
            <a:off x="1722622" y="186460"/>
            <a:ext cx="742137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Convenient resources</a:t>
            </a:r>
            <a:endParaRPr kumimoji="0" lang="en-US" sz="3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4B4AA23A-0F22-72AA-8F73-B26FFEE54750}"/>
              </a:ext>
              <a:ext uri="{C183D7F6-B498-43B3-948B-1728B52AA6E4}">
                <adec:decorative xmlns:adec="http://schemas.microsoft.com/office/drawing/2017/decorative" val="1"/>
              </a:ext>
            </a:extLst>
          </p:cNvPr>
          <p:cNvCxnSpPr>
            <a:cxnSpLocks/>
          </p:cNvCxnSpPr>
          <p:nvPr/>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3A59C99-6EF7-85CF-11B8-398E0493A670}"/>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268659" y="205797"/>
            <a:ext cx="1181100" cy="546100"/>
          </a:xfrm>
          <a:prstGeom prst="rect">
            <a:avLst/>
          </a:prstGeom>
        </p:spPr>
      </p:pic>
    </p:spTree>
    <p:extLst>
      <p:ext uri="{BB962C8B-B14F-4D97-AF65-F5344CB8AC3E}">
        <p14:creationId xmlns:p14="http://schemas.microsoft.com/office/powerpoint/2010/main" val="28620173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CC604A-E182-18D3-143F-01E332676FC2}"/>
              </a:ext>
              <a:ext uri="{C183D7F6-B498-43B3-948B-1728B52AA6E4}">
                <adec:decorative xmlns:adec="http://schemas.microsoft.com/office/drawing/2017/decorative" val="1"/>
              </a:ext>
            </a:extLst>
          </p:cNvPr>
          <p:cNvSpPr/>
          <p:nvPr/>
        </p:nvSpPr>
        <p:spPr>
          <a:xfrm>
            <a:off x="-4521" y="0"/>
            <a:ext cx="9148521"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8" name="Title 7">
            <a:extLst>
              <a:ext uri="{FF2B5EF4-FFF2-40B4-BE49-F238E27FC236}">
                <a16:creationId xmlns:a16="http://schemas.microsoft.com/office/drawing/2014/main" id="{A24F87FB-4632-1FD0-7459-F8BB0B99BEBE}"/>
              </a:ext>
            </a:extLst>
          </p:cNvPr>
          <p:cNvSpPr txBox="1">
            <a:spLocks noGrp="1"/>
          </p:cNvSpPr>
          <p:nvPr>
            <p:ph type="title"/>
          </p:nvPr>
        </p:nvSpPr>
        <p:spPr>
          <a:xfrm>
            <a:off x="1722622" y="186460"/>
            <a:ext cx="742137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Disability and survivor </a:t>
            </a:r>
            <a:r>
              <a:rPr lang="en-US" sz="3200" b="1" dirty="0">
                <a:solidFill>
                  <a:schemeClr val="bg1"/>
                </a:solidFill>
                <a:latin typeface="Arial" panose="020B0604020202020204" pitchFamily="34" charset="0"/>
                <a:ea typeface="+mn-ea"/>
                <a:cs typeface="Arial" panose="020B0604020202020204" pitchFamily="34" charset="0"/>
              </a:rPr>
              <a:t>benefits</a:t>
            </a:r>
            <a:endPar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cxnSp>
        <p:nvCxnSpPr>
          <p:cNvPr id="6" name="Straight Connector 5">
            <a:extLst>
              <a:ext uri="{FF2B5EF4-FFF2-40B4-BE49-F238E27FC236}">
                <a16:creationId xmlns:a16="http://schemas.microsoft.com/office/drawing/2014/main" id="{7C3DD3B5-C77B-E8D4-49B6-D4C9939B94AA}"/>
              </a:ext>
              <a:ext uri="{C183D7F6-B498-43B3-948B-1728B52AA6E4}">
                <adec:decorative xmlns:adec="http://schemas.microsoft.com/office/drawing/2017/decorative" val="1"/>
              </a:ext>
            </a:extLst>
          </p:cNvPr>
          <p:cNvCxnSpPr>
            <a:cxnSpLocks/>
          </p:cNvCxnSpPr>
          <p:nvPr/>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B7B7A11-7C1D-F8CB-992E-98A5F8ADABC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268659" y="205797"/>
            <a:ext cx="1181100" cy="546100"/>
          </a:xfrm>
          <a:prstGeom prst="rect">
            <a:avLst/>
          </a:prstGeom>
        </p:spPr>
      </p:pic>
      <p:pic>
        <p:nvPicPr>
          <p:cNvPr id="3" name="Picture 2">
            <a:extLst>
              <a:ext uri="{FF2B5EF4-FFF2-40B4-BE49-F238E27FC236}">
                <a16:creationId xmlns:a16="http://schemas.microsoft.com/office/drawing/2014/main" id="{26CA3A77-CF49-1A55-FB05-B39FE3607CD6}"/>
              </a:ext>
            </a:extLst>
          </p:cNvPr>
          <p:cNvPicPr>
            <a:picLocks noChangeAspect="1"/>
          </p:cNvPicPr>
          <p:nvPr/>
        </p:nvPicPr>
        <p:blipFill>
          <a:blip r:embed="rId4"/>
          <a:srcRect/>
          <a:stretch/>
        </p:blipFill>
        <p:spPr>
          <a:xfrm>
            <a:off x="30" y="6500810"/>
            <a:ext cx="9143936" cy="357185"/>
          </a:xfrm>
          <a:prstGeom prst="rect">
            <a:avLst/>
          </a:prstGeom>
        </p:spPr>
      </p:pic>
      <p:pic>
        <p:nvPicPr>
          <p:cNvPr id="2" name="Picture 2">
            <a:extLst>
              <a:ext uri="{FF2B5EF4-FFF2-40B4-BE49-F238E27FC236}">
                <a16:creationId xmlns:a16="http://schemas.microsoft.com/office/drawing/2014/main" id="{F8099ED7-5A0D-9A91-36FE-E8B7DD82C194}"/>
              </a:ext>
            </a:extLst>
          </p:cNvPr>
          <p:cNvPicPr>
            <a:picLocks noChangeAspect="1" noChangeArrowheads="1"/>
          </p:cNvPicPr>
          <p:nvPr/>
        </p:nvPicPr>
        <p:blipFill>
          <a:blip r:embed="rId5"/>
          <a:srcRect/>
          <a:stretch/>
        </p:blipFill>
        <p:spPr bwMode="auto">
          <a:xfrm>
            <a:off x="457833" y="1219200"/>
            <a:ext cx="3952275" cy="5114709"/>
          </a:xfrm>
          <a:prstGeom prst="rect">
            <a:avLst/>
          </a:prstGeom>
          <a:noFill/>
          <a:ln w="3175">
            <a:solidFill>
              <a:srgbClr val="03045E"/>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4" name="Picture 3">
            <a:extLst>
              <a:ext uri="{FF2B5EF4-FFF2-40B4-BE49-F238E27FC236}">
                <a16:creationId xmlns:a16="http://schemas.microsoft.com/office/drawing/2014/main" id="{8921A33F-2129-65A8-3918-3022DD962C71}"/>
              </a:ext>
            </a:extLst>
          </p:cNvPr>
          <p:cNvPicPr>
            <a:picLocks noChangeAspect="1" noChangeArrowheads="1"/>
          </p:cNvPicPr>
          <p:nvPr/>
        </p:nvPicPr>
        <p:blipFill>
          <a:blip r:embed="rId6"/>
          <a:srcRect/>
          <a:stretch/>
        </p:blipFill>
        <p:spPr bwMode="auto">
          <a:xfrm>
            <a:off x="4733894" y="1219200"/>
            <a:ext cx="3952275" cy="5114708"/>
          </a:xfrm>
          <a:prstGeom prst="rect">
            <a:avLst/>
          </a:prstGeom>
          <a:noFill/>
          <a:ln w="3175">
            <a:solidFill>
              <a:srgbClr val="03045E"/>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518073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CC604A-E182-18D3-143F-01E332676FC2}"/>
              </a:ext>
              <a:ext uri="{C183D7F6-B498-43B3-948B-1728B52AA6E4}">
                <adec:decorative xmlns:adec="http://schemas.microsoft.com/office/drawing/2017/decorative" val="1"/>
              </a:ext>
            </a:extLst>
          </p:cNvPr>
          <p:cNvSpPr/>
          <p:nvPr/>
        </p:nvSpPr>
        <p:spPr>
          <a:xfrm>
            <a:off x="-4521" y="0"/>
            <a:ext cx="9148521"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8" name="Title 7">
            <a:extLst>
              <a:ext uri="{FF2B5EF4-FFF2-40B4-BE49-F238E27FC236}">
                <a16:creationId xmlns:a16="http://schemas.microsoft.com/office/drawing/2014/main" id="{A24F87FB-4632-1FD0-7459-F8BB0B99BEBE}"/>
              </a:ext>
            </a:extLst>
          </p:cNvPr>
          <p:cNvSpPr txBox="1">
            <a:spLocks noGrp="1"/>
          </p:cNvSpPr>
          <p:nvPr>
            <p:ph type="title"/>
          </p:nvPr>
        </p:nvSpPr>
        <p:spPr>
          <a:xfrm>
            <a:off x="1722622" y="186460"/>
            <a:ext cx="742137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One-time </a:t>
            </a:r>
            <a:r>
              <a:rPr lang="en-US" sz="3200" b="1" dirty="0">
                <a:solidFill>
                  <a:schemeClr val="bg1"/>
                </a:solidFill>
                <a:latin typeface="Arial" panose="020B0604020202020204" pitchFamily="34" charset="0"/>
                <a:ea typeface="+mn-ea"/>
                <a:cs typeface="Arial" panose="020B0604020202020204" pitchFamily="34" charset="0"/>
              </a:rPr>
              <a:t>death</a:t>
            </a: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benefit</a:t>
            </a:r>
          </a:p>
        </p:txBody>
      </p:sp>
      <p:cxnSp>
        <p:nvCxnSpPr>
          <p:cNvPr id="6" name="Straight Connector 5">
            <a:extLst>
              <a:ext uri="{FF2B5EF4-FFF2-40B4-BE49-F238E27FC236}">
                <a16:creationId xmlns:a16="http://schemas.microsoft.com/office/drawing/2014/main" id="{7C3DD3B5-C77B-E8D4-49B6-D4C9939B94AA}"/>
              </a:ext>
              <a:ext uri="{C183D7F6-B498-43B3-948B-1728B52AA6E4}">
                <adec:decorative xmlns:adec="http://schemas.microsoft.com/office/drawing/2017/decorative" val="1"/>
              </a:ext>
            </a:extLst>
          </p:cNvPr>
          <p:cNvCxnSpPr>
            <a:cxnSpLocks/>
          </p:cNvCxnSpPr>
          <p:nvPr/>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B7B7A11-7C1D-F8CB-992E-98A5F8ADABC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268659" y="205797"/>
            <a:ext cx="1181100" cy="546100"/>
          </a:xfrm>
          <a:prstGeom prst="rect">
            <a:avLst/>
          </a:prstGeom>
        </p:spPr>
      </p:pic>
      <p:pic>
        <p:nvPicPr>
          <p:cNvPr id="3" name="Picture 2">
            <a:extLst>
              <a:ext uri="{FF2B5EF4-FFF2-40B4-BE49-F238E27FC236}">
                <a16:creationId xmlns:a16="http://schemas.microsoft.com/office/drawing/2014/main" id="{26CA3A77-CF49-1A55-FB05-B39FE3607CD6}"/>
              </a:ext>
            </a:extLst>
          </p:cNvPr>
          <p:cNvPicPr>
            <a:picLocks noChangeAspect="1"/>
          </p:cNvPicPr>
          <p:nvPr/>
        </p:nvPicPr>
        <p:blipFill>
          <a:blip r:embed="rId4"/>
          <a:srcRect/>
          <a:stretch/>
        </p:blipFill>
        <p:spPr>
          <a:xfrm>
            <a:off x="30" y="6500810"/>
            <a:ext cx="9143936" cy="357185"/>
          </a:xfrm>
          <a:prstGeom prst="rect">
            <a:avLst/>
          </a:prstGeom>
        </p:spPr>
      </p:pic>
      <p:pic>
        <p:nvPicPr>
          <p:cNvPr id="7" name="Picture 5">
            <a:extLst>
              <a:ext uri="{FF2B5EF4-FFF2-40B4-BE49-F238E27FC236}">
                <a16:creationId xmlns:a16="http://schemas.microsoft.com/office/drawing/2014/main" id="{0C716A0F-A38B-0C26-F3CB-92877752461C}"/>
              </a:ext>
            </a:extLst>
          </p:cNvPr>
          <p:cNvPicPr>
            <a:picLocks noChangeAspect="1" noChangeArrowheads="1"/>
          </p:cNvPicPr>
          <p:nvPr/>
        </p:nvPicPr>
        <p:blipFill>
          <a:blip r:embed="rId5"/>
          <a:srcRect/>
          <a:stretch/>
        </p:blipFill>
        <p:spPr bwMode="auto">
          <a:xfrm>
            <a:off x="457833" y="1221467"/>
            <a:ext cx="3952274" cy="5114708"/>
          </a:xfrm>
          <a:prstGeom prst="rect">
            <a:avLst/>
          </a:prstGeom>
          <a:noFill/>
          <a:ln w="3175">
            <a:solidFill>
              <a:srgbClr val="03045E"/>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 name="Rectangle 1">
            <a:extLst>
              <a:ext uri="{FF2B5EF4-FFF2-40B4-BE49-F238E27FC236}">
                <a16:creationId xmlns:a16="http://schemas.microsoft.com/office/drawing/2014/main" id="{3DBDB5C3-33D5-435C-34F8-0934413E56AC}"/>
              </a:ext>
              <a:ext uri="{C183D7F6-B498-43B3-948B-1728B52AA6E4}">
                <adec:decorative xmlns:adec="http://schemas.microsoft.com/office/drawing/2017/decorative" val="1"/>
              </a:ext>
            </a:extLst>
          </p:cNvPr>
          <p:cNvSpPr/>
          <p:nvPr/>
        </p:nvSpPr>
        <p:spPr>
          <a:xfrm>
            <a:off x="468578" y="1257429"/>
            <a:ext cx="3938169" cy="5061020"/>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6">
            <a:extLst>
              <a:ext uri="{FF2B5EF4-FFF2-40B4-BE49-F238E27FC236}">
                <a16:creationId xmlns:a16="http://schemas.microsoft.com/office/drawing/2014/main" id="{ADB0BBB4-9C76-F8B4-D9CC-0B2C5D9B79F1}"/>
              </a:ext>
            </a:extLst>
          </p:cNvPr>
          <p:cNvPicPr>
            <a:picLocks noChangeAspect="1" noChangeArrowheads="1"/>
          </p:cNvPicPr>
          <p:nvPr/>
        </p:nvPicPr>
        <p:blipFill>
          <a:blip r:embed="rId6"/>
          <a:srcRect/>
          <a:stretch/>
        </p:blipFill>
        <p:spPr bwMode="auto">
          <a:xfrm>
            <a:off x="1168093" y="3099867"/>
            <a:ext cx="4684028" cy="658266"/>
          </a:xfrm>
          <a:prstGeom prst="rect">
            <a:avLst/>
          </a:prstGeom>
          <a:noFill/>
          <a:ln w="3175">
            <a:solidFill>
              <a:srgbClr val="03045E"/>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3" name="TextBox 12">
            <a:extLst>
              <a:ext uri="{FF2B5EF4-FFF2-40B4-BE49-F238E27FC236}">
                <a16:creationId xmlns:a16="http://schemas.microsoft.com/office/drawing/2014/main" id="{7796EFD3-C7BC-D310-35F2-4F5676751C00}"/>
              </a:ext>
            </a:extLst>
          </p:cNvPr>
          <p:cNvSpPr txBox="1"/>
          <p:nvPr/>
        </p:nvSpPr>
        <p:spPr>
          <a:xfrm>
            <a:off x="4569739" y="4018610"/>
            <a:ext cx="4144506"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For your recipient designation information, refer to your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Session Summary.</a:t>
            </a:r>
          </a:p>
        </p:txBody>
      </p:sp>
    </p:spTree>
    <p:extLst>
      <p:ext uri="{BB962C8B-B14F-4D97-AF65-F5344CB8AC3E}">
        <p14:creationId xmlns:p14="http://schemas.microsoft.com/office/powerpoint/2010/main" val="241705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8673E5-1A54-0861-F5F6-73CF7F39129B}"/>
              </a:ext>
            </a:extLst>
          </p:cNvPr>
          <p:cNvPicPr>
            <a:picLocks noChangeAspect="1"/>
          </p:cNvPicPr>
          <p:nvPr/>
        </p:nvPicPr>
        <p:blipFill>
          <a:blip r:embed="rId3"/>
          <a:srcRect/>
          <a:stretch/>
        </p:blipFill>
        <p:spPr>
          <a:xfrm>
            <a:off x="30" y="6500810"/>
            <a:ext cx="9143936" cy="357185"/>
          </a:xfrm>
          <a:prstGeom prst="rect">
            <a:avLst/>
          </a:prstGeom>
        </p:spPr>
      </p:pic>
      <p:sp>
        <p:nvSpPr>
          <p:cNvPr id="9" name="Rectangle 8">
            <a:extLst>
              <a:ext uri="{FF2B5EF4-FFF2-40B4-BE49-F238E27FC236}">
                <a16:creationId xmlns:a16="http://schemas.microsoft.com/office/drawing/2014/main" id="{645406B8-E885-894C-99F0-11438AA67356}"/>
              </a:ext>
              <a:ext uri="{C183D7F6-B498-43B3-948B-1728B52AA6E4}">
                <adec:decorative xmlns:adec="http://schemas.microsoft.com/office/drawing/2017/decorative" val="1"/>
              </a:ext>
            </a:extLst>
          </p:cNvPr>
          <p:cNvSpPr/>
          <p:nvPr/>
        </p:nvSpPr>
        <p:spPr>
          <a:xfrm>
            <a:off x="-4521" y="0"/>
            <a:ext cx="9148521"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707A7751-8D29-9F5A-681F-59FFFC3C9E8F}"/>
              </a:ext>
              <a:ext uri="{C183D7F6-B498-43B3-948B-1728B52AA6E4}">
                <adec:decorative xmlns:adec="http://schemas.microsoft.com/office/drawing/2017/decorative" val="1"/>
              </a:ext>
            </a:extLst>
          </p:cNvPr>
          <p:cNvCxnSpPr>
            <a:cxnSpLocks/>
          </p:cNvCxnSpPr>
          <p:nvPr/>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20">
            <a:extLst>
              <a:ext uri="{FF2B5EF4-FFF2-40B4-BE49-F238E27FC236}">
                <a16:creationId xmlns:a16="http://schemas.microsoft.com/office/drawing/2014/main" id="{CB8AE67B-AEFC-71DF-121F-0564B5409CDE}"/>
              </a:ext>
            </a:extLst>
          </p:cNvPr>
          <p:cNvSpPr txBox="1">
            <a:spLocks/>
          </p:cNvSpPr>
          <p:nvPr/>
        </p:nvSpPr>
        <p:spPr>
          <a:xfrm>
            <a:off x="1722622" y="186460"/>
            <a:ext cx="742137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3200" b="1" dirty="0">
                <a:solidFill>
                  <a:schemeClr val="bg1"/>
                </a:solidFill>
                <a:latin typeface="Arial" panose="020B0604020202020204" pitchFamily="34" charset="0"/>
                <a:ea typeface="+mn-ea"/>
                <a:cs typeface="Arial" panose="020B0604020202020204" pitchFamily="34" charset="0"/>
              </a:rPr>
              <a:t>My Disability and Survivor Benefits</a:t>
            </a:r>
            <a:endParaRPr lang="en-US" sz="3200" dirty="0">
              <a:solidFill>
                <a:schemeClr val="bg1"/>
              </a:solidFill>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9F1F6181-6DC5-24D0-7807-E62494013B19}"/>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268659" y="205797"/>
            <a:ext cx="1181100" cy="546100"/>
          </a:xfrm>
          <a:prstGeom prst="rect">
            <a:avLst/>
          </a:prstGeom>
        </p:spPr>
      </p:pic>
      <p:pic>
        <p:nvPicPr>
          <p:cNvPr id="14" name="Picture 13">
            <a:extLst>
              <a:ext uri="{FF2B5EF4-FFF2-40B4-BE49-F238E27FC236}">
                <a16:creationId xmlns:a16="http://schemas.microsoft.com/office/drawing/2014/main" id="{904AAD4F-5F4C-1C07-C1DF-CAAA720478BF}"/>
              </a:ext>
            </a:extLst>
          </p:cNvPr>
          <p:cNvPicPr>
            <a:picLocks noChangeAspect="1"/>
          </p:cNvPicPr>
          <p:nvPr/>
        </p:nvPicPr>
        <p:blipFill>
          <a:blip r:embed="rId5"/>
          <a:srcRect/>
          <a:stretch/>
        </p:blipFill>
        <p:spPr>
          <a:xfrm>
            <a:off x="454452" y="1185853"/>
            <a:ext cx="3918959" cy="5071594"/>
          </a:xfrm>
          <a:prstGeom prst="rect">
            <a:avLst/>
          </a:prstGeom>
          <a:ln w="3175">
            <a:solidFill>
              <a:srgbClr val="03045E"/>
            </a:solidFill>
          </a:ln>
          <a:effectLst>
            <a:outerShdw blurRad="50800" dist="38100" dir="8100000" algn="tr" rotWithShape="0">
              <a:prstClr val="black">
                <a:alpha val="40000"/>
              </a:prstClr>
            </a:outerShdw>
          </a:effectLst>
        </p:spPr>
      </p:pic>
      <p:sp>
        <p:nvSpPr>
          <p:cNvPr id="15" name="Rectangle 14">
            <a:extLst>
              <a:ext uri="{FF2B5EF4-FFF2-40B4-BE49-F238E27FC236}">
                <a16:creationId xmlns:a16="http://schemas.microsoft.com/office/drawing/2014/main" id="{A5A532CA-7B57-9F5C-B3FF-4AB643231295}"/>
              </a:ext>
              <a:ext uri="{C183D7F6-B498-43B3-948B-1728B52AA6E4}">
                <adec:decorative xmlns:adec="http://schemas.microsoft.com/office/drawing/2017/decorative" val="1"/>
              </a:ext>
            </a:extLst>
          </p:cNvPr>
          <p:cNvSpPr/>
          <p:nvPr/>
        </p:nvSpPr>
        <p:spPr>
          <a:xfrm>
            <a:off x="454449" y="1185850"/>
            <a:ext cx="3918962" cy="5071598"/>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72F8940-84BE-2191-76C0-8E2C90F91025}"/>
              </a:ext>
            </a:extLst>
          </p:cNvPr>
          <p:cNvPicPr>
            <a:picLocks noChangeAspect="1"/>
          </p:cNvPicPr>
          <p:nvPr/>
        </p:nvPicPr>
        <p:blipFill rotWithShape="1">
          <a:blip r:embed="rId5"/>
          <a:srcRect l="3066" t="12136" r="3888" b="55547"/>
          <a:stretch/>
        </p:blipFill>
        <p:spPr>
          <a:xfrm>
            <a:off x="1722622" y="1614750"/>
            <a:ext cx="6886083" cy="3095132"/>
          </a:xfrm>
          <a:prstGeom prst="rect">
            <a:avLst/>
          </a:prstGeom>
          <a:ln w="3175">
            <a:solidFill>
              <a:srgbClr val="03045E"/>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80998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576ED6"/>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2F9EFC0-B5D8-C408-357A-93F614EC2489}"/>
              </a:ext>
              <a:ext uri="{C183D7F6-B498-43B3-948B-1728B52AA6E4}">
                <adec:decorative xmlns:adec="http://schemas.microsoft.com/office/drawing/2017/decorative" val="1"/>
              </a:ext>
            </a:extLst>
          </p:cNvPr>
          <p:cNvSpPr/>
          <p:nvPr/>
        </p:nvSpPr>
        <p:spPr>
          <a:xfrm>
            <a:off x="-4521" y="3530943"/>
            <a:ext cx="9148521" cy="1744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836811B-1E51-EAEF-30BE-3FCE63659183}"/>
              </a:ext>
            </a:extLst>
          </p:cNvPr>
          <p:cNvSpPr txBox="1"/>
          <p:nvPr/>
        </p:nvSpPr>
        <p:spPr>
          <a:xfrm>
            <a:off x="741196" y="3071206"/>
            <a:ext cx="2241502" cy="615553"/>
          </a:xfrm>
          <a:prstGeom prst="rect">
            <a:avLst/>
          </a:prstGeom>
          <a:noFill/>
        </p:spPr>
        <p:txBody>
          <a:bodyPr wrap="square">
            <a:spAutoFit/>
          </a:bodyPr>
          <a:lstStyle/>
          <a:p>
            <a:r>
              <a:rPr lang="en-US" sz="3400" dirty="0">
                <a:solidFill>
                  <a:schemeClr val="bg1"/>
                </a:solidFill>
                <a:latin typeface="Arial" panose="020B0604020202020204" pitchFamily="34" charset="0"/>
                <a:cs typeface="Arial" panose="020B0604020202020204" pitchFamily="34" charset="0"/>
              </a:rPr>
              <a:t>SECTION</a:t>
            </a:r>
          </a:p>
        </p:txBody>
      </p:sp>
      <p:sp>
        <p:nvSpPr>
          <p:cNvPr id="6" name="TextBox 5">
            <a:extLst>
              <a:ext uri="{FF2B5EF4-FFF2-40B4-BE49-F238E27FC236}">
                <a16:creationId xmlns:a16="http://schemas.microsoft.com/office/drawing/2014/main" id="{950953A4-A418-C277-497F-C319D9A5B6E2}"/>
              </a:ext>
            </a:extLst>
          </p:cNvPr>
          <p:cNvSpPr txBox="1"/>
          <p:nvPr/>
        </p:nvSpPr>
        <p:spPr>
          <a:xfrm>
            <a:off x="2691484" y="1443672"/>
            <a:ext cx="2569936" cy="2677656"/>
          </a:xfrm>
          <a:prstGeom prst="rect">
            <a:avLst/>
          </a:prstGeom>
          <a:noFill/>
        </p:spPr>
        <p:txBody>
          <a:bodyPr wrap="square">
            <a:spAutoFit/>
          </a:bodyPr>
          <a:lstStyle/>
          <a:p>
            <a:r>
              <a:rPr lang="en-US" sz="16800" b="1" dirty="0">
                <a:solidFill>
                  <a:schemeClr val="bg1"/>
                </a:solidFill>
                <a:latin typeface="Arial" panose="020B0604020202020204" pitchFamily="34" charset="0"/>
                <a:cs typeface="Arial" panose="020B0604020202020204" pitchFamily="34" charset="0"/>
              </a:rPr>
              <a:t>7</a:t>
            </a:r>
          </a:p>
        </p:txBody>
      </p:sp>
      <p:sp>
        <p:nvSpPr>
          <p:cNvPr id="7" name="Title 1">
            <a:extLst>
              <a:ext uri="{FF2B5EF4-FFF2-40B4-BE49-F238E27FC236}">
                <a16:creationId xmlns:a16="http://schemas.microsoft.com/office/drawing/2014/main" id="{D92981E1-6BA6-4B77-2FB8-D52F395E4A2F}"/>
              </a:ext>
            </a:extLst>
          </p:cNvPr>
          <p:cNvSpPr txBox="1">
            <a:spLocks/>
          </p:cNvSpPr>
          <p:nvPr/>
        </p:nvSpPr>
        <p:spPr>
          <a:xfrm>
            <a:off x="741196" y="3535572"/>
            <a:ext cx="8145503" cy="1744572"/>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800" b="1" dirty="0">
                <a:solidFill>
                  <a:srgbClr val="576ED6"/>
                </a:solidFill>
                <a:latin typeface="Arial" panose="020B0604020202020204" pitchFamily="34" charset="0"/>
                <a:cs typeface="Arial" panose="020B0604020202020204" pitchFamily="34" charset="0"/>
              </a:rPr>
              <a:t>Health benefits, Medicare and Social Security</a:t>
            </a:r>
            <a:endParaRPr lang="en-US" sz="3600" b="1" dirty="0">
              <a:solidFill>
                <a:srgbClr val="576ED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66956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CC604A-E182-18D3-143F-01E332676FC2}"/>
              </a:ext>
              <a:ext uri="{C183D7F6-B498-43B3-948B-1728B52AA6E4}">
                <adec:decorative xmlns:adec="http://schemas.microsoft.com/office/drawing/2017/decorative" val="1"/>
              </a:ext>
            </a:extLst>
          </p:cNvPr>
          <p:cNvSpPr/>
          <p:nvPr/>
        </p:nvSpPr>
        <p:spPr>
          <a:xfrm>
            <a:off x="-4521" y="0"/>
            <a:ext cx="9148521"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8" name="Title 7">
            <a:extLst>
              <a:ext uri="{FF2B5EF4-FFF2-40B4-BE49-F238E27FC236}">
                <a16:creationId xmlns:a16="http://schemas.microsoft.com/office/drawing/2014/main" id="{A24F87FB-4632-1FD0-7459-F8BB0B99BEBE}"/>
              </a:ext>
            </a:extLst>
          </p:cNvPr>
          <p:cNvSpPr txBox="1">
            <a:spLocks noGrp="1"/>
          </p:cNvSpPr>
          <p:nvPr>
            <p:ph type="title"/>
          </p:nvPr>
        </p:nvSpPr>
        <p:spPr>
          <a:xfrm>
            <a:off x="1722622" y="240413"/>
            <a:ext cx="7421378"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Health Benefits, Medicare and Social Security</a:t>
            </a:r>
          </a:p>
        </p:txBody>
      </p:sp>
      <p:cxnSp>
        <p:nvCxnSpPr>
          <p:cNvPr id="6" name="Straight Connector 5">
            <a:extLst>
              <a:ext uri="{FF2B5EF4-FFF2-40B4-BE49-F238E27FC236}">
                <a16:creationId xmlns:a16="http://schemas.microsoft.com/office/drawing/2014/main" id="{7C3DD3B5-C77B-E8D4-49B6-D4C9939B94AA}"/>
              </a:ext>
              <a:ext uri="{C183D7F6-B498-43B3-948B-1728B52AA6E4}">
                <adec:decorative xmlns:adec="http://schemas.microsoft.com/office/drawing/2017/decorative" val="1"/>
              </a:ext>
            </a:extLst>
          </p:cNvPr>
          <p:cNvCxnSpPr>
            <a:cxnSpLocks/>
          </p:cNvCxnSpPr>
          <p:nvPr/>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B7B7A11-7C1D-F8CB-992E-98A5F8ADABC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268659" y="205797"/>
            <a:ext cx="1181100" cy="546100"/>
          </a:xfrm>
          <a:prstGeom prst="rect">
            <a:avLst/>
          </a:prstGeom>
        </p:spPr>
      </p:pic>
      <p:pic>
        <p:nvPicPr>
          <p:cNvPr id="3" name="Picture 2">
            <a:extLst>
              <a:ext uri="{FF2B5EF4-FFF2-40B4-BE49-F238E27FC236}">
                <a16:creationId xmlns:a16="http://schemas.microsoft.com/office/drawing/2014/main" id="{26CA3A77-CF49-1A55-FB05-B39FE3607CD6}"/>
              </a:ext>
            </a:extLst>
          </p:cNvPr>
          <p:cNvPicPr>
            <a:picLocks noChangeAspect="1"/>
          </p:cNvPicPr>
          <p:nvPr/>
        </p:nvPicPr>
        <p:blipFill>
          <a:blip r:embed="rId4"/>
          <a:srcRect/>
          <a:stretch/>
        </p:blipFill>
        <p:spPr>
          <a:xfrm>
            <a:off x="30" y="6500810"/>
            <a:ext cx="9143936" cy="357185"/>
          </a:xfrm>
          <a:prstGeom prst="rect">
            <a:avLst/>
          </a:prstGeom>
        </p:spPr>
      </p:pic>
      <p:pic>
        <p:nvPicPr>
          <p:cNvPr id="2" name="Picture 1">
            <a:extLst>
              <a:ext uri="{FF2B5EF4-FFF2-40B4-BE49-F238E27FC236}">
                <a16:creationId xmlns:a16="http://schemas.microsoft.com/office/drawing/2014/main" id="{624726F9-F138-7A24-7397-1EDCE5B1FC3A}"/>
              </a:ext>
            </a:extLst>
          </p:cNvPr>
          <p:cNvPicPr>
            <a:picLocks noChangeAspect="1"/>
          </p:cNvPicPr>
          <p:nvPr/>
        </p:nvPicPr>
        <p:blipFill>
          <a:blip r:embed="rId5"/>
          <a:srcRect/>
          <a:stretch/>
        </p:blipFill>
        <p:spPr>
          <a:xfrm>
            <a:off x="454452" y="1185853"/>
            <a:ext cx="3918959" cy="5071594"/>
          </a:xfrm>
          <a:prstGeom prst="rect">
            <a:avLst/>
          </a:prstGeom>
          <a:ln w="3175">
            <a:solidFill>
              <a:srgbClr val="03045E"/>
            </a:solidFill>
          </a:ln>
          <a:effectLst>
            <a:outerShdw blurRad="50800" dist="38100" dir="8100000" algn="tr" rotWithShape="0">
              <a:prstClr val="black">
                <a:alpha val="40000"/>
              </a:prstClr>
            </a:outerShdw>
          </a:effectLst>
        </p:spPr>
      </p:pic>
      <p:sp>
        <p:nvSpPr>
          <p:cNvPr id="4" name="Rectangle 3">
            <a:extLst>
              <a:ext uri="{FF2B5EF4-FFF2-40B4-BE49-F238E27FC236}">
                <a16:creationId xmlns:a16="http://schemas.microsoft.com/office/drawing/2014/main" id="{050E5510-1F55-6DF7-3D28-E2952ACDEAEC}"/>
              </a:ext>
              <a:ext uri="{C183D7F6-B498-43B3-948B-1728B52AA6E4}">
                <adec:decorative xmlns:adec="http://schemas.microsoft.com/office/drawing/2017/decorative" val="1"/>
              </a:ext>
            </a:extLst>
          </p:cNvPr>
          <p:cNvSpPr/>
          <p:nvPr/>
        </p:nvSpPr>
        <p:spPr>
          <a:xfrm>
            <a:off x="454449" y="1185850"/>
            <a:ext cx="3918962" cy="5071598"/>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17472AB-7411-2DFD-8EB2-3E2D3BC34F57}"/>
              </a:ext>
            </a:extLst>
          </p:cNvPr>
          <p:cNvPicPr>
            <a:picLocks noChangeAspect="1"/>
          </p:cNvPicPr>
          <p:nvPr/>
        </p:nvPicPr>
        <p:blipFill rotWithShape="1">
          <a:blip r:embed="rId5"/>
          <a:srcRect l="3066" t="43123" r="3888" b="22453"/>
          <a:stretch/>
        </p:blipFill>
        <p:spPr>
          <a:xfrm>
            <a:off x="1792965" y="2820369"/>
            <a:ext cx="6896583" cy="3302087"/>
          </a:xfrm>
          <a:prstGeom prst="rect">
            <a:avLst/>
          </a:prstGeom>
          <a:ln w="3175">
            <a:solidFill>
              <a:srgbClr val="03045E"/>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07928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38702F5-F160-18B7-8C56-72711949AC7C}"/>
              </a:ext>
              <a:ext uri="{C183D7F6-B498-43B3-948B-1728B52AA6E4}">
                <adec:decorative xmlns:adec="http://schemas.microsoft.com/office/drawing/2017/decorative" val="1"/>
              </a:ext>
            </a:extLst>
          </p:cNvPr>
          <p:cNvSpPr/>
          <p:nvPr/>
        </p:nvSpPr>
        <p:spPr>
          <a:xfrm>
            <a:off x="-4521" y="0"/>
            <a:ext cx="9148521"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118B3E9F-E1E0-9310-DCD7-5052C309C51F}"/>
              </a:ext>
            </a:extLst>
          </p:cNvPr>
          <p:cNvPicPr>
            <a:picLocks noChangeAspect="1"/>
          </p:cNvPicPr>
          <p:nvPr/>
        </p:nvPicPr>
        <p:blipFill>
          <a:blip r:embed="rId3"/>
          <a:srcRect/>
          <a:stretch/>
        </p:blipFill>
        <p:spPr>
          <a:xfrm>
            <a:off x="935344" y="1663552"/>
            <a:ext cx="3184689" cy="4116197"/>
          </a:xfrm>
          <a:prstGeom prst="rect">
            <a:avLst/>
          </a:prstGeom>
          <a:ln w="3175">
            <a:solidFill>
              <a:srgbClr val="03045E"/>
            </a:solidFill>
          </a:ln>
          <a:effectLst>
            <a:outerShdw blurRad="50800" dist="38100" dir="8100000" algn="tr" rotWithShape="0">
              <a:prstClr val="black">
                <a:alpha val="40000"/>
              </a:prstClr>
            </a:outerShdw>
          </a:effectLst>
        </p:spPr>
      </p:pic>
      <p:cxnSp>
        <p:nvCxnSpPr>
          <p:cNvPr id="2" name="Straight Connector 1">
            <a:extLst>
              <a:ext uri="{FF2B5EF4-FFF2-40B4-BE49-F238E27FC236}">
                <a16:creationId xmlns:a16="http://schemas.microsoft.com/office/drawing/2014/main" id="{A77C9E24-B6F2-BDCD-0800-F44E71B8CEF8}"/>
              </a:ext>
              <a:ext uri="{C183D7F6-B498-43B3-948B-1728B52AA6E4}">
                <adec:decorative xmlns:adec="http://schemas.microsoft.com/office/drawing/2017/decorative" val="1"/>
              </a:ext>
            </a:extLst>
          </p:cNvPr>
          <p:cNvCxnSpPr>
            <a:cxnSpLocks/>
          </p:cNvCxnSpPr>
          <p:nvPr/>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E6B912A5-ED31-E27F-32B1-43BFAC053237}"/>
              </a:ext>
            </a:extLst>
          </p:cNvPr>
          <p:cNvSpPr txBox="1">
            <a:spLocks noGrp="1"/>
          </p:cNvSpPr>
          <p:nvPr>
            <p:ph type="title"/>
          </p:nvPr>
        </p:nvSpPr>
        <p:spPr>
          <a:xfrm>
            <a:off x="1722622" y="186460"/>
            <a:ext cx="742137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Social Security eligibility</a:t>
            </a:r>
            <a:endParaRPr kumimoji="0" lang="en-US" sz="3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4CE42D1D-6444-4781-8DCB-EBCDB398714E}"/>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268659" y="205797"/>
            <a:ext cx="1181100" cy="546100"/>
          </a:xfrm>
          <a:prstGeom prst="rect">
            <a:avLst/>
          </a:prstGeom>
        </p:spPr>
      </p:pic>
      <p:pic>
        <p:nvPicPr>
          <p:cNvPr id="7" name="Picture 6">
            <a:extLst>
              <a:ext uri="{FF2B5EF4-FFF2-40B4-BE49-F238E27FC236}">
                <a16:creationId xmlns:a16="http://schemas.microsoft.com/office/drawing/2014/main" id="{12B1326D-9E50-4B4D-124A-7D0D5B1E1B81}"/>
              </a:ext>
            </a:extLst>
          </p:cNvPr>
          <p:cNvPicPr>
            <a:picLocks noChangeAspect="1"/>
          </p:cNvPicPr>
          <p:nvPr/>
        </p:nvPicPr>
        <p:blipFill>
          <a:blip r:embed="rId5"/>
          <a:srcRect/>
          <a:stretch/>
        </p:blipFill>
        <p:spPr>
          <a:xfrm>
            <a:off x="30" y="6500810"/>
            <a:ext cx="9143936" cy="357185"/>
          </a:xfrm>
          <a:prstGeom prst="rect">
            <a:avLst/>
          </a:prstGeom>
        </p:spPr>
      </p:pic>
      <p:sp>
        <p:nvSpPr>
          <p:cNvPr id="9" name="Rectangle 8">
            <a:extLst>
              <a:ext uri="{FF2B5EF4-FFF2-40B4-BE49-F238E27FC236}">
                <a16:creationId xmlns:a16="http://schemas.microsoft.com/office/drawing/2014/main" id="{8B77A527-A081-2D61-E86E-816D555EA9B4}"/>
              </a:ext>
            </a:extLst>
          </p:cNvPr>
          <p:cNvSpPr/>
          <p:nvPr/>
        </p:nvSpPr>
        <p:spPr>
          <a:xfrm>
            <a:off x="4569739" y="1660970"/>
            <a:ext cx="3928038" cy="4121362"/>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CAB2A159-BF60-C74C-7A05-AE0D3CEA7B3A}"/>
              </a:ext>
            </a:extLst>
          </p:cNvPr>
          <p:cNvGrpSpPr/>
          <p:nvPr/>
        </p:nvGrpSpPr>
        <p:grpSpPr>
          <a:xfrm>
            <a:off x="4664837" y="2585542"/>
            <a:ext cx="3730601" cy="2370686"/>
            <a:chOff x="4664837" y="2826344"/>
            <a:chExt cx="3730601" cy="2370686"/>
          </a:xfrm>
        </p:grpSpPr>
        <p:sp>
          <p:nvSpPr>
            <p:cNvPr id="10" name="TextBox 9">
              <a:extLst>
                <a:ext uri="{FF2B5EF4-FFF2-40B4-BE49-F238E27FC236}">
                  <a16:creationId xmlns:a16="http://schemas.microsoft.com/office/drawing/2014/main" id="{5787D58A-1F31-BF1D-3829-5D99CEE6D6F4}"/>
                </a:ext>
              </a:extLst>
            </p:cNvPr>
            <p:cNvSpPr txBox="1"/>
            <p:nvPr/>
          </p:nvSpPr>
          <p:spPr>
            <a:xfrm>
              <a:off x="5058745" y="4766143"/>
              <a:ext cx="3266030" cy="430887"/>
            </a:xfrm>
            <a:prstGeom prst="rect">
              <a:avLst/>
            </a:prstGeom>
            <a:noFill/>
          </p:spPr>
          <p:txBody>
            <a:bodyPr wrap="square" anchor="t">
              <a:spAutoFit/>
            </a:bodyPr>
            <a:lstStyle/>
            <a:p>
              <a:r>
                <a:rPr lang="en-US" sz="2200" b="1" dirty="0" err="1">
                  <a:solidFill>
                    <a:schemeClr val="bg1"/>
                  </a:solidFill>
                  <a:latin typeface="Arial" panose="020B0604020202020204" pitchFamily="34" charset="0"/>
                  <a:cs typeface="Arial" panose="020B0604020202020204" pitchFamily="34" charset="0"/>
                </a:rPr>
                <a:t>ssa.gov</a:t>
              </a:r>
              <a:r>
                <a:rPr lang="en-US" sz="2200" b="1" dirty="0">
                  <a:solidFill>
                    <a:schemeClr val="bg1"/>
                  </a:solidFill>
                  <a:latin typeface="Arial" panose="020B0604020202020204" pitchFamily="34" charset="0"/>
                  <a:cs typeface="Arial" panose="020B0604020202020204" pitchFamily="34" charset="0"/>
                </a:rPr>
                <a:t>/retirement</a:t>
              </a:r>
              <a:endParaRPr lang="en-US" sz="2200" dirty="0">
                <a:solidFill>
                  <a:schemeClr val="bg1"/>
                </a:solidFill>
              </a:endParaRPr>
            </a:p>
          </p:txBody>
        </p:sp>
        <p:sp>
          <p:nvSpPr>
            <p:cNvPr id="12" name="TextBox 11">
              <a:extLst>
                <a:ext uri="{FF2B5EF4-FFF2-40B4-BE49-F238E27FC236}">
                  <a16:creationId xmlns:a16="http://schemas.microsoft.com/office/drawing/2014/main" id="{EA818A50-905E-C1CE-1873-7DF241AD4D19}"/>
                </a:ext>
              </a:extLst>
            </p:cNvPr>
            <p:cNvSpPr txBox="1"/>
            <p:nvPr/>
          </p:nvSpPr>
          <p:spPr>
            <a:xfrm>
              <a:off x="4664837" y="2826344"/>
              <a:ext cx="3730601" cy="1446550"/>
            </a:xfrm>
            <a:prstGeom prst="rect">
              <a:avLst/>
            </a:prstGeom>
            <a:noFill/>
          </p:spPr>
          <p:txBody>
            <a:bodyPr wrap="square" anchor="ctr">
              <a:spAutoFit/>
            </a:bodyPr>
            <a:lstStyle/>
            <a:p>
              <a:r>
                <a:rPr lang="en-US" sz="2200" dirty="0">
                  <a:solidFill>
                    <a:schemeClr val="bg1"/>
                  </a:solidFill>
                  <a:latin typeface="Arial" panose="020B0604020202020204" pitchFamily="34" charset="0"/>
                  <a:cs typeface="Arial" panose="020B0604020202020204" pitchFamily="34" charset="0"/>
                </a:rPr>
                <a:t>To find out more information on how these offsets may affect you, contact Social Security directly.</a:t>
              </a:r>
              <a:endParaRPr lang="en-US" sz="2200" dirty="0">
                <a:solidFill>
                  <a:schemeClr val="bg1"/>
                </a:solidFill>
              </a:endParaRPr>
            </a:p>
          </p:txBody>
        </p:sp>
        <p:pic>
          <p:nvPicPr>
            <p:cNvPr id="18" name="Picture 17">
              <a:extLst>
                <a:ext uri="{FF2B5EF4-FFF2-40B4-BE49-F238E27FC236}">
                  <a16:creationId xmlns:a16="http://schemas.microsoft.com/office/drawing/2014/main" id="{4B7404F7-1FA9-E488-BE90-465D664BE0C7}"/>
                </a:ext>
              </a:extLst>
            </p:cNvPr>
            <p:cNvPicPr>
              <a:picLocks noChangeAspect="1"/>
            </p:cNvPicPr>
            <p:nvPr/>
          </p:nvPicPr>
          <p:blipFill>
            <a:blip r:embed="rId6"/>
            <a:stretch>
              <a:fillRect/>
            </a:stretch>
          </p:blipFill>
          <p:spPr>
            <a:xfrm>
              <a:off x="4750365" y="4844366"/>
              <a:ext cx="308380" cy="286965"/>
            </a:xfrm>
            <a:prstGeom prst="rect">
              <a:avLst/>
            </a:prstGeom>
          </p:spPr>
        </p:pic>
        <p:cxnSp>
          <p:nvCxnSpPr>
            <p:cNvPr id="22" name="Straight Connector 21">
              <a:extLst>
                <a:ext uri="{FF2B5EF4-FFF2-40B4-BE49-F238E27FC236}">
                  <a16:creationId xmlns:a16="http://schemas.microsoft.com/office/drawing/2014/main" id="{0C88A27C-79DA-38FB-BF64-B41921B3BEAB}"/>
                </a:ext>
              </a:extLst>
            </p:cNvPr>
            <p:cNvCxnSpPr/>
            <p:nvPr/>
          </p:nvCxnSpPr>
          <p:spPr>
            <a:xfrm>
              <a:off x="4750365" y="4539048"/>
              <a:ext cx="3413332" cy="0"/>
            </a:xfrm>
            <a:prstGeom prst="line">
              <a:avLst/>
            </a:prstGeom>
            <a:ln w="12700">
              <a:solidFill>
                <a:srgbClr val="576ED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73725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576ED6"/>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94B3C84-95ED-B355-2397-870B7F335A18}"/>
              </a:ext>
            </a:extLst>
          </p:cNvPr>
          <p:cNvSpPr>
            <a:spLocks noGrp="1"/>
          </p:cNvSpPr>
          <p:nvPr>
            <p:ph type="title"/>
          </p:nvPr>
        </p:nvSpPr>
        <p:spPr>
          <a:xfrm>
            <a:off x="3720229" y="2060532"/>
            <a:ext cx="4863357" cy="3128009"/>
          </a:xfrm>
        </p:spPr>
        <p:txBody>
          <a:bodyPr>
            <a:noAutofit/>
          </a:bodyPr>
          <a:lstStyle/>
          <a:p>
            <a:r>
              <a:rPr lang="en-US" sz="6400" b="1" dirty="0">
                <a:solidFill>
                  <a:srgbClr val="03045E"/>
                </a:solidFill>
                <a:latin typeface="Arial" panose="020B0604020202020204" pitchFamily="34" charset="0"/>
                <a:cs typeface="Arial" panose="020B0604020202020204" pitchFamily="34" charset="0"/>
              </a:rPr>
              <a:t>What do I need to do to retire?</a:t>
            </a:r>
          </a:p>
        </p:txBody>
      </p:sp>
      <p:pic>
        <p:nvPicPr>
          <p:cNvPr id="3" name="Picture 2">
            <a:extLst>
              <a:ext uri="{FF2B5EF4-FFF2-40B4-BE49-F238E27FC236}">
                <a16:creationId xmlns:a16="http://schemas.microsoft.com/office/drawing/2014/main" id="{B79F7C94-29C0-7201-4DA5-C27FB0D1231B}"/>
              </a:ext>
            </a:extLst>
          </p:cNvPr>
          <p:cNvPicPr>
            <a:picLocks noChangeAspect="1"/>
          </p:cNvPicPr>
          <p:nvPr/>
        </p:nvPicPr>
        <p:blipFill>
          <a:blip r:embed="rId3"/>
          <a:srcRect/>
          <a:stretch/>
        </p:blipFill>
        <p:spPr>
          <a:xfrm>
            <a:off x="-8978" y="1315233"/>
            <a:ext cx="4148077" cy="5542767"/>
          </a:xfrm>
          <a:prstGeom prst="rect">
            <a:avLst/>
          </a:prstGeom>
        </p:spPr>
      </p:pic>
    </p:spTree>
    <p:extLst>
      <p:ext uri="{BB962C8B-B14F-4D97-AF65-F5344CB8AC3E}">
        <p14:creationId xmlns:p14="http://schemas.microsoft.com/office/powerpoint/2010/main" val="3041331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576ED6"/>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2F9EFC0-B5D8-C408-357A-93F614EC2489}"/>
              </a:ext>
              <a:ext uri="{C183D7F6-B498-43B3-948B-1728B52AA6E4}">
                <adec:decorative xmlns:adec="http://schemas.microsoft.com/office/drawing/2017/decorative" val="1"/>
              </a:ext>
            </a:extLst>
          </p:cNvPr>
          <p:cNvSpPr/>
          <p:nvPr/>
        </p:nvSpPr>
        <p:spPr>
          <a:xfrm>
            <a:off x="-4521" y="3530943"/>
            <a:ext cx="9148521" cy="1744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836811B-1E51-EAEF-30BE-3FCE63659183}"/>
              </a:ext>
            </a:extLst>
          </p:cNvPr>
          <p:cNvSpPr txBox="1"/>
          <p:nvPr/>
        </p:nvSpPr>
        <p:spPr>
          <a:xfrm>
            <a:off x="741196" y="3071206"/>
            <a:ext cx="2241502" cy="615553"/>
          </a:xfrm>
          <a:prstGeom prst="rect">
            <a:avLst/>
          </a:prstGeom>
          <a:noFill/>
        </p:spPr>
        <p:txBody>
          <a:bodyPr wrap="square">
            <a:spAutoFit/>
          </a:bodyPr>
          <a:lstStyle/>
          <a:p>
            <a:r>
              <a:rPr lang="en-US" sz="3400" dirty="0">
                <a:solidFill>
                  <a:schemeClr val="bg1"/>
                </a:solidFill>
                <a:latin typeface="Arial" panose="020B0604020202020204" pitchFamily="34" charset="0"/>
                <a:cs typeface="Arial" panose="020B0604020202020204" pitchFamily="34" charset="0"/>
              </a:rPr>
              <a:t>SECTION</a:t>
            </a:r>
          </a:p>
        </p:txBody>
      </p:sp>
      <p:sp>
        <p:nvSpPr>
          <p:cNvPr id="6" name="TextBox 5">
            <a:extLst>
              <a:ext uri="{FF2B5EF4-FFF2-40B4-BE49-F238E27FC236}">
                <a16:creationId xmlns:a16="http://schemas.microsoft.com/office/drawing/2014/main" id="{950953A4-A418-C277-497F-C319D9A5B6E2}"/>
              </a:ext>
            </a:extLst>
          </p:cNvPr>
          <p:cNvSpPr txBox="1"/>
          <p:nvPr/>
        </p:nvSpPr>
        <p:spPr>
          <a:xfrm>
            <a:off x="2691484" y="1443672"/>
            <a:ext cx="2569936" cy="2677656"/>
          </a:xfrm>
          <a:prstGeom prst="rect">
            <a:avLst/>
          </a:prstGeom>
          <a:noFill/>
        </p:spPr>
        <p:txBody>
          <a:bodyPr wrap="square">
            <a:spAutoFit/>
          </a:bodyPr>
          <a:lstStyle/>
          <a:p>
            <a:r>
              <a:rPr lang="en-US" sz="16800" b="1" dirty="0">
                <a:solidFill>
                  <a:schemeClr val="bg1"/>
                </a:solidFill>
                <a:latin typeface="Arial" panose="020B0604020202020204" pitchFamily="34" charset="0"/>
                <a:cs typeface="Arial" panose="020B0604020202020204" pitchFamily="34" charset="0"/>
              </a:rPr>
              <a:t>8</a:t>
            </a:r>
          </a:p>
        </p:txBody>
      </p:sp>
      <p:sp>
        <p:nvSpPr>
          <p:cNvPr id="7" name="Title 1">
            <a:extLst>
              <a:ext uri="{FF2B5EF4-FFF2-40B4-BE49-F238E27FC236}">
                <a16:creationId xmlns:a16="http://schemas.microsoft.com/office/drawing/2014/main" id="{D92981E1-6BA6-4B77-2FB8-D52F395E4A2F}"/>
              </a:ext>
            </a:extLst>
          </p:cNvPr>
          <p:cNvSpPr txBox="1">
            <a:spLocks/>
          </p:cNvSpPr>
          <p:nvPr/>
        </p:nvSpPr>
        <p:spPr>
          <a:xfrm>
            <a:off x="741196" y="3535572"/>
            <a:ext cx="8145503" cy="17445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576ED6"/>
                </a:solidFill>
                <a:latin typeface="Arial" panose="020B0604020202020204" pitchFamily="34" charset="0"/>
                <a:cs typeface="Arial" panose="020B0604020202020204" pitchFamily="34" charset="0"/>
              </a:rPr>
              <a:t>My Service Retirement Application and benefit payments</a:t>
            </a:r>
          </a:p>
        </p:txBody>
      </p:sp>
    </p:spTree>
    <p:extLst>
      <p:ext uri="{BB962C8B-B14F-4D97-AF65-F5344CB8AC3E}">
        <p14:creationId xmlns:p14="http://schemas.microsoft.com/office/powerpoint/2010/main" val="22639366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CC604A-E182-18D3-143F-01E332676FC2}"/>
              </a:ext>
              <a:ext uri="{C183D7F6-B498-43B3-948B-1728B52AA6E4}">
                <adec:decorative xmlns:adec="http://schemas.microsoft.com/office/drawing/2017/decorative" val="1"/>
              </a:ext>
            </a:extLst>
          </p:cNvPr>
          <p:cNvSpPr/>
          <p:nvPr/>
        </p:nvSpPr>
        <p:spPr>
          <a:xfrm>
            <a:off x="-4521" y="0"/>
            <a:ext cx="9148521"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8" name="Title 7">
            <a:extLst>
              <a:ext uri="{FF2B5EF4-FFF2-40B4-BE49-F238E27FC236}">
                <a16:creationId xmlns:a16="http://schemas.microsoft.com/office/drawing/2014/main" id="{A24F87FB-4632-1FD0-7459-F8BB0B99BEBE}"/>
              </a:ext>
            </a:extLst>
          </p:cNvPr>
          <p:cNvSpPr txBox="1">
            <a:spLocks noGrp="1"/>
          </p:cNvSpPr>
          <p:nvPr>
            <p:ph type="title"/>
          </p:nvPr>
        </p:nvSpPr>
        <p:spPr>
          <a:xfrm>
            <a:off x="1722622" y="63348"/>
            <a:ext cx="7421378"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My Service Retirement Application</a:t>
            </a:r>
            <a:b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and benefit payments</a:t>
            </a:r>
          </a:p>
        </p:txBody>
      </p:sp>
      <p:cxnSp>
        <p:nvCxnSpPr>
          <p:cNvPr id="6" name="Straight Connector 5">
            <a:extLst>
              <a:ext uri="{FF2B5EF4-FFF2-40B4-BE49-F238E27FC236}">
                <a16:creationId xmlns:a16="http://schemas.microsoft.com/office/drawing/2014/main" id="{7C3DD3B5-C77B-E8D4-49B6-D4C9939B94AA}"/>
              </a:ext>
              <a:ext uri="{C183D7F6-B498-43B3-948B-1728B52AA6E4}">
                <adec:decorative xmlns:adec="http://schemas.microsoft.com/office/drawing/2017/decorative" val="1"/>
              </a:ext>
            </a:extLst>
          </p:cNvPr>
          <p:cNvCxnSpPr>
            <a:cxnSpLocks/>
          </p:cNvCxnSpPr>
          <p:nvPr/>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B7B7A11-7C1D-F8CB-992E-98A5F8ADABC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268659" y="205797"/>
            <a:ext cx="1181100" cy="546100"/>
          </a:xfrm>
          <a:prstGeom prst="rect">
            <a:avLst/>
          </a:prstGeom>
        </p:spPr>
      </p:pic>
      <p:pic>
        <p:nvPicPr>
          <p:cNvPr id="3" name="Picture 2">
            <a:extLst>
              <a:ext uri="{FF2B5EF4-FFF2-40B4-BE49-F238E27FC236}">
                <a16:creationId xmlns:a16="http://schemas.microsoft.com/office/drawing/2014/main" id="{26CA3A77-CF49-1A55-FB05-B39FE3607CD6}"/>
              </a:ext>
            </a:extLst>
          </p:cNvPr>
          <p:cNvPicPr>
            <a:picLocks noChangeAspect="1"/>
          </p:cNvPicPr>
          <p:nvPr/>
        </p:nvPicPr>
        <p:blipFill>
          <a:blip r:embed="rId4"/>
          <a:srcRect/>
          <a:stretch/>
        </p:blipFill>
        <p:spPr>
          <a:xfrm>
            <a:off x="30" y="6500810"/>
            <a:ext cx="9143936" cy="357185"/>
          </a:xfrm>
          <a:prstGeom prst="rect">
            <a:avLst/>
          </a:prstGeom>
        </p:spPr>
      </p:pic>
      <p:pic>
        <p:nvPicPr>
          <p:cNvPr id="2" name="Picture 1">
            <a:extLst>
              <a:ext uri="{FF2B5EF4-FFF2-40B4-BE49-F238E27FC236}">
                <a16:creationId xmlns:a16="http://schemas.microsoft.com/office/drawing/2014/main" id="{5AFA7BA6-BCAF-B3BF-61E9-B44B9B524785}"/>
              </a:ext>
            </a:extLst>
          </p:cNvPr>
          <p:cNvPicPr>
            <a:picLocks noChangeAspect="1"/>
          </p:cNvPicPr>
          <p:nvPr/>
        </p:nvPicPr>
        <p:blipFill>
          <a:blip r:embed="rId5"/>
          <a:srcRect/>
          <a:stretch/>
        </p:blipFill>
        <p:spPr>
          <a:xfrm>
            <a:off x="454452" y="1185853"/>
            <a:ext cx="3918959" cy="5071594"/>
          </a:xfrm>
          <a:prstGeom prst="rect">
            <a:avLst/>
          </a:prstGeom>
          <a:ln w="3175">
            <a:solidFill>
              <a:srgbClr val="03045E"/>
            </a:solidFill>
          </a:ln>
          <a:effectLst>
            <a:outerShdw blurRad="50800" dist="38100" dir="8100000" algn="tr" rotWithShape="0">
              <a:prstClr val="black">
                <a:alpha val="40000"/>
              </a:prstClr>
            </a:outerShdw>
          </a:effectLst>
        </p:spPr>
      </p:pic>
      <p:sp>
        <p:nvSpPr>
          <p:cNvPr id="4" name="Rectangle 3">
            <a:extLst>
              <a:ext uri="{FF2B5EF4-FFF2-40B4-BE49-F238E27FC236}">
                <a16:creationId xmlns:a16="http://schemas.microsoft.com/office/drawing/2014/main" id="{5B09B3A6-EEE3-B4EE-5EBE-3B58EAD73210}"/>
              </a:ext>
              <a:ext uri="{C183D7F6-B498-43B3-948B-1728B52AA6E4}">
                <adec:decorative xmlns:adec="http://schemas.microsoft.com/office/drawing/2017/decorative" val="1"/>
              </a:ext>
            </a:extLst>
          </p:cNvPr>
          <p:cNvSpPr/>
          <p:nvPr/>
        </p:nvSpPr>
        <p:spPr>
          <a:xfrm>
            <a:off x="454452" y="1185850"/>
            <a:ext cx="3918962" cy="5071598"/>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5EE36B6-CA13-196D-76F7-5B0B27857DAC}"/>
              </a:ext>
            </a:extLst>
          </p:cNvPr>
          <p:cNvSpPr txBox="1"/>
          <p:nvPr/>
        </p:nvSpPr>
        <p:spPr>
          <a:xfrm>
            <a:off x="4572000" y="5732796"/>
            <a:ext cx="4144506"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For post-tax contributions, refer to your Session Summary.</a:t>
            </a:r>
          </a:p>
        </p:txBody>
      </p:sp>
      <p:pic>
        <p:nvPicPr>
          <p:cNvPr id="10" name="Picture 9">
            <a:extLst>
              <a:ext uri="{FF2B5EF4-FFF2-40B4-BE49-F238E27FC236}">
                <a16:creationId xmlns:a16="http://schemas.microsoft.com/office/drawing/2014/main" id="{DA8EBCDE-23FC-501A-5C3E-1B67CBB50054}"/>
              </a:ext>
            </a:extLst>
          </p:cNvPr>
          <p:cNvPicPr>
            <a:picLocks noChangeAspect="1"/>
          </p:cNvPicPr>
          <p:nvPr/>
        </p:nvPicPr>
        <p:blipFill rotWithShape="1">
          <a:blip r:embed="rId5"/>
          <a:srcRect l="2775" t="11939" r="2735" b="42720"/>
          <a:stretch/>
        </p:blipFill>
        <p:spPr>
          <a:xfrm>
            <a:off x="1772803" y="1315985"/>
            <a:ext cx="6916745" cy="4295129"/>
          </a:xfrm>
          <a:prstGeom prst="rect">
            <a:avLst/>
          </a:prstGeom>
          <a:ln w="3175">
            <a:solidFill>
              <a:srgbClr val="03045E"/>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33684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2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E275CB0-D429-4A21-86FD-5F258F04F9D0}"/>
              </a:ext>
              <a:ext uri="{C183D7F6-B498-43B3-948B-1728B52AA6E4}">
                <adec:decorative xmlns:adec="http://schemas.microsoft.com/office/drawing/2017/decorative" val="1"/>
              </a:ext>
            </a:extLst>
          </p:cNvPr>
          <p:cNvSpPr/>
          <p:nvPr/>
        </p:nvSpPr>
        <p:spPr>
          <a:xfrm>
            <a:off x="-4521" y="0"/>
            <a:ext cx="9148521" cy="6424047"/>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EC32F921-8FCC-0423-DD1B-1F210E969766}"/>
              </a:ext>
            </a:extLst>
          </p:cNvPr>
          <p:cNvSpPr txBox="1">
            <a:spLocks noGrp="1"/>
          </p:cNvSpPr>
          <p:nvPr>
            <p:ph type="title"/>
          </p:nvPr>
        </p:nvSpPr>
        <p:spPr>
          <a:xfrm>
            <a:off x="5147283" y="2783423"/>
            <a:ext cx="3470624"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Retirement Guide 2024</a:t>
            </a:r>
          </a:p>
        </p:txBody>
      </p:sp>
      <p:pic>
        <p:nvPicPr>
          <p:cNvPr id="2" name="Picture 1">
            <a:extLst>
              <a:ext uri="{FF2B5EF4-FFF2-40B4-BE49-F238E27FC236}">
                <a16:creationId xmlns:a16="http://schemas.microsoft.com/office/drawing/2014/main" id="{45D61EE3-642B-6F2F-6436-671D6C394F2E}"/>
              </a:ext>
            </a:extLst>
          </p:cNvPr>
          <p:cNvPicPr>
            <a:picLocks noChangeAspect="1"/>
          </p:cNvPicPr>
          <p:nvPr/>
        </p:nvPicPr>
        <p:blipFill>
          <a:blip r:embed="rId3"/>
          <a:srcRect/>
          <a:stretch/>
        </p:blipFill>
        <p:spPr>
          <a:xfrm>
            <a:off x="220693" y="522257"/>
            <a:ext cx="4343692" cy="5614204"/>
          </a:xfrm>
          <a:prstGeom prst="rect">
            <a:avLst/>
          </a:prstGeom>
          <a:ln w="3175">
            <a:solidFill>
              <a:srgbClr val="03045E"/>
            </a:solidFill>
          </a:ln>
          <a:effectLst>
            <a:outerShdw blurRad="50800" dist="38100" dir="8100000" algn="tr" rotWithShape="0">
              <a:prstClr val="black">
                <a:alpha val="40000"/>
              </a:prstClr>
            </a:outerShdw>
          </a:effectLst>
        </p:spPr>
      </p:pic>
      <p:pic>
        <p:nvPicPr>
          <p:cNvPr id="3" name="Picture 2">
            <a:extLst>
              <a:ext uri="{FF2B5EF4-FFF2-40B4-BE49-F238E27FC236}">
                <a16:creationId xmlns:a16="http://schemas.microsoft.com/office/drawing/2014/main" id="{D334871E-6501-F22F-B3D4-82F5275687AB}"/>
              </a:ext>
            </a:extLst>
          </p:cNvPr>
          <p:cNvPicPr>
            <a:picLocks noChangeAspect="1"/>
          </p:cNvPicPr>
          <p:nvPr/>
        </p:nvPicPr>
        <p:blipFill>
          <a:blip r:embed="rId4"/>
          <a:srcRect/>
          <a:stretch/>
        </p:blipFill>
        <p:spPr>
          <a:xfrm>
            <a:off x="30" y="6500810"/>
            <a:ext cx="9143936" cy="357185"/>
          </a:xfrm>
          <a:prstGeom prst="rect">
            <a:avLst/>
          </a:prstGeom>
        </p:spPr>
      </p:pic>
    </p:spTree>
    <p:extLst>
      <p:ext uri="{BB962C8B-B14F-4D97-AF65-F5344CB8AC3E}">
        <p14:creationId xmlns:p14="http://schemas.microsoft.com/office/powerpoint/2010/main" val="1027642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E12821C-DE29-0532-7235-B1243D4B92E0}"/>
              </a:ext>
            </a:extLst>
          </p:cNvPr>
          <p:cNvSpPr txBox="1"/>
          <p:nvPr/>
        </p:nvSpPr>
        <p:spPr>
          <a:xfrm>
            <a:off x="4827722" y="1028343"/>
            <a:ext cx="3891923" cy="4801314"/>
          </a:xfrm>
          <a:prstGeom prst="rect">
            <a:avLst/>
          </a:prstGeom>
          <a:noFill/>
        </p:spPr>
        <p:txBody>
          <a:bodyPr wrap="square" rtlCol="0" anchor="ctr">
            <a:spAutoFit/>
          </a:bodyPr>
          <a:lstStyle/>
          <a:p>
            <a:pPr marL="342900" indent="-342900">
              <a:spcAft>
                <a:spcPts val="1800"/>
              </a:spcAft>
              <a:buBlip>
                <a:blip r:embed="rId3"/>
              </a:buBlip>
            </a:pPr>
            <a:r>
              <a:rPr lang="en-US" sz="2400" dirty="0">
                <a:latin typeface="Arial" panose="020B0604020202020204" pitchFamily="34" charset="0"/>
                <a:cs typeface="Arial" panose="020B0604020202020204" pitchFamily="34" charset="0"/>
              </a:rPr>
              <a:t>CalSTRS’ hybrid system</a:t>
            </a:r>
          </a:p>
          <a:p>
            <a:pPr marL="342900" indent="-342900">
              <a:spcAft>
                <a:spcPts val="1800"/>
              </a:spcAft>
              <a:buBlip>
                <a:blip r:embed="rId3"/>
              </a:buBlip>
            </a:pPr>
            <a:r>
              <a:rPr lang="en-US" sz="2400" dirty="0">
                <a:latin typeface="Arial" panose="020B0604020202020204" pitchFamily="34" charset="0"/>
                <a:cs typeface="Arial" panose="020B0604020202020204" pitchFamily="34" charset="0"/>
              </a:rPr>
              <a:t>Retirement estimates</a:t>
            </a:r>
          </a:p>
          <a:p>
            <a:pPr marL="342900" indent="-342900">
              <a:spcAft>
                <a:spcPts val="1800"/>
              </a:spcAft>
              <a:buBlip>
                <a:blip r:embed="rId3"/>
              </a:buBlip>
            </a:pPr>
            <a:r>
              <a:rPr lang="en-US" sz="2400" dirty="0">
                <a:latin typeface="Arial" panose="020B0604020202020204" pitchFamily="34" charset="0"/>
                <a:cs typeface="Arial" panose="020B0604020202020204" pitchFamily="34" charset="0"/>
              </a:rPr>
              <a:t>Providing for loved ones</a:t>
            </a:r>
          </a:p>
          <a:p>
            <a:pPr marL="342900" indent="-342900">
              <a:spcAft>
                <a:spcPts val="1800"/>
              </a:spcAft>
              <a:buBlip>
                <a:blip r:embed="rId3"/>
              </a:buBlip>
            </a:pPr>
            <a:r>
              <a:rPr lang="en-US" sz="2400" dirty="0">
                <a:latin typeface="Arial" panose="020B0604020202020204" pitchFamily="34" charset="0"/>
                <a:cs typeface="Arial" panose="020B0604020202020204" pitchFamily="34" charset="0"/>
              </a:rPr>
              <a:t>Defined Benefit Supplement account</a:t>
            </a:r>
          </a:p>
          <a:p>
            <a:pPr marL="342900" indent="-342900">
              <a:spcAft>
                <a:spcPts val="1800"/>
              </a:spcAft>
              <a:buBlip>
                <a:blip r:embed="rId3"/>
              </a:buBlip>
            </a:pPr>
            <a:r>
              <a:rPr lang="en-US" sz="2400" dirty="0">
                <a:latin typeface="Arial" panose="020B0604020202020204" pitchFamily="34" charset="0"/>
                <a:cs typeface="Arial" panose="020B0604020202020204" pitchFamily="34" charset="0"/>
              </a:rPr>
              <a:t>Social Security and CalSTRS</a:t>
            </a:r>
          </a:p>
          <a:p>
            <a:pPr marL="342900" indent="-342900">
              <a:spcAft>
                <a:spcPts val="1800"/>
              </a:spcAft>
              <a:buBlip>
                <a:blip r:embed="rId3"/>
              </a:buBlip>
            </a:pPr>
            <a:r>
              <a:rPr lang="en-US" sz="2400" dirty="0">
                <a:latin typeface="Arial" panose="020B0604020202020204" pitchFamily="34" charset="0"/>
                <a:cs typeface="Arial" panose="020B0604020202020204" pitchFamily="34" charset="0"/>
              </a:rPr>
              <a:t>Steps toward retirement</a:t>
            </a:r>
          </a:p>
          <a:p>
            <a:pPr marL="342900" indent="-342900">
              <a:spcAft>
                <a:spcPts val="1800"/>
              </a:spcAft>
              <a:buBlip>
                <a:blip r:embed="rId3"/>
              </a:buBlip>
            </a:pPr>
            <a:r>
              <a:rPr lang="en-US" sz="2400" dirty="0">
                <a:latin typeface="Arial" panose="020B0604020202020204" pitchFamily="34" charset="0"/>
                <a:cs typeface="Arial" panose="020B0604020202020204" pitchFamily="34" charset="0"/>
              </a:rPr>
              <a:t>CalSTRS resources</a:t>
            </a:r>
          </a:p>
        </p:txBody>
      </p:sp>
      <p:sp>
        <p:nvSpPr>
          <p:cNvPr id="5" name="Rectangle 4">
            <a:extLst>
              <a:ext uri="{FF2B5EF4-FFF2-40B4-BE49-F238E27FC236}">
                <a16:creationId xmlns:a16="http://schemas.microsoft.com/office/drawing/2014/main" id="{D640C76E-33D4-DD0C-AA99-37073ACD486A}"/>
              </a:ext>
              <a:ext uri="{C183D7F6-B498-43B3-948B-1728B52AA6E4}">
                <adec:decorative xmlns:adec="http://schemas.microsoft.com/office/drawing/2017/decorative" val="1"/>
              </a:ext>
            </a:extLst>
          </p:cNvPr>
          <p:cNvSpPr/>
          <p:nvPr/>
        </p:nvSpPr>
        <p:spPr>
          <a:xfrm>
            <a:off x="0" y="0"/>
            <a:ext cx="4571999" cy="6858000"/>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CEF038A-24A9-25CB-23E4-5E80EF32EB91}"/>
              </a:ext>
            </a:extLst>
          </p:cNvPr>
          <p:cNvSpPr txBox="1">
            <a:spLocks noGrp="1"/>
          </p:cNvSpPr>
          <p:nvPr>
            <p:ph type="title"/>
          </p:nvPr>
        </p:nvSpPr>
        <p:spPr>
          <a:xfrm>
            <a:off x="353044" y="3053961"/>
            <a:ext cx="3777254"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Today’s discussion</a:t>
            </a:r>
          </a:p>
        </p:txBody>
      </p:sp>
      <p:cxnSp>
        <p:nvCxnSpPr>
          <p:cNvPr id="11" name="Straight Connector 10">
            <a:extLst>
              <a:ext uri="{FF2B5EF4-FFF2-40B4-BE49-F238E27FC236}">
                <a16:creationId xmlns:a16="http://schemas.microsoft.com/office/drawing/2014/main" id="{92FE63C9-93D7-2EC3-6E00-460E81E97476}"/>
              </a:ext>
              <a:ext uri="{C183D7F6-B498-43B3-948B-1728B52AA6E4}">
                <adec:decorative xmlns:adec="http://schemas.microsoft.com/office/drawing/2017/decorative" val="1"/>
              </a:ext>
            </a:extLst>
          </p:cNvPr>
          <p:cNvCxnSpPr>
            <a:cxnSpLocks/>
          </p:cNvCxnSpPr>
          <p:nvPr/>
        </p:nvCxnSpPr>
        <p:spPr>
          <a:xfrm>
            <a:off x="424355" y="2997899"/>
            <a:ext cx="265655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B1F72C9-5F56-76CA-83F3-1EB8D559AB81}"/>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433730" y="2234377"/>
            <a:ext cx="1181100" cy="546100"/>
          </a:xfrm>
          <a:prstGeom prst="rect">
            <a:avLst/>
          </a:prstGeom>
        </p:spPr>
      </p:pic>
    </p:spTree>
    <p:extLst>
      <p:ext uri="{BB962C8B-B14F-4D97-AF65-F5344CB8AC3E}">
        <p14:creationId xmlns:p14="http://schemas.microsoft.com/office/powerpoint/2010/main" val="8795555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19EFE8-5130-D2B6-7807-77BB5F448988}"/>
              </a:ext>
            </a:extLst>
          </p:cNvPr>
          <p:cNvPicPr>
            <a:picLocks noChangeAspect="1"/>
          </p:cNvPicPr>
          <p:nvPr/>
        </p:nvPicPr>
        <p:blipFill>
          <a:blip r:embed="rId3"/>
          <a:srcRect/>
          <a:stretch/>
        </p:blipFill>
        <p:spPr>
          <a:xfrm>
            <a:off x="30" y="6500810"/>
            <a:ext cx="9143936" cy="357185"/>
          </a:xfrm>
          <a:prstGeom prst="rect">
            <a:avLst/>
          </a:prstGeom>
        </p:spPr>
      </p:pic>
      <p:sp>
        <p:nvSpPr>
          <p:cNvPr id="9" name="Rectangle 8">
            <a:extLst>
              <a:ext uri="{FF2B5EF4-FFF2-40B4-BE49-F238E27FC236}">
                <a16:creationId xmlns:a16="http://schemas.microsoft.com/office/drawing/2014/main" id="{21EE65D2-B4D2-DD8E-56F1-82E44D7A519C}"/>
              </a:ext>
              <a:ext uri="{C183D7F6-B498-43B3-948B-1728B52AA6E4}">
                <adec:decorative xmlns:adec="http://schemas.microsoft.com/office/drawing/2017/decorative" val="1"/>
              </a:ext>
            </a:extLst>
          </p:cNvPr>
          <p:cNvSpPr/>
          <p:nvPr/>
        </p:nvSpPr>
        <p:spPr>
          <a:xfrm>
            <a:off x="-4521" y="0"/>
            <a:ext cx="9148521"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9BA9F216-0B65-996B-CC6B-F9C7B807D1C9}"/>
              </a:ext>
              <a:ext uri="{C183D7F6-B498-43B3-948B-1728B52AA6E4}">
                <adec:decorative xmlns:adec="http://schemas.microsoft.com/office/drawing/2017/decorative" val="1"/>
              </a:ext>
            </a:extLst>
          </p:cNvPr>
          <p:cNvCxnSpPr>
            <a:cxnSpLocks/>
          </p:cNvCxnSpPr>
          <p:nvPr/>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20">
            <a:extLst>
              <a:ext uri="{FF2B5EF4-FFF2-40B4-BE49-F238E27FC236}">
                <a16:creationId xmlns:a16="http://schemas.microsoft.com/office/drawing/2014/main" id="{F4A8EB56-29A3-7DC6-F2B9-12E551C97232}"/>
              </a:ext>
            </a:extLst>
          </p:cNvPr>
          <p:cNvSpPr txBox="1">
            <a:spLocks/>
          </p:cNvSpPr>
          <p:nvPr/>
        </p:nvSpPr>
        <p:spPr>
          <a:xfrm>
            <a:off x="1722622" y="248014"/>
            <a:ext cx="7421378"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2400" b="1" dirty="0">
                <a:solidFill>
                  <a:schemeClr val="bg1"/>
                </a:solidFill>
                <a:latin typeface="Arial" panose="020B0604020202020204" pitchFamily="34" charset="0"/>
                <a:ea typeface="+mn-ea"/>
                <a:cs typeface="Arial" panose="020B0604020202020204" pitchFamily="34" charset="0"/>
              </a:rPr>
              <a:t>Submit the Service Retirement Application</a:t>
            </a:r>
            <a:endParaRPr lang="en-US" sz="2400" dirty="0">
              <a:solidFill>
                <a:schemeClr val="bg1"/>
              </a:solidFill>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53505A1F-BF97-8D54-799A-1D366F419754}"/>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268659" y="205797"/>
            <a:ext cx="1181100" cy="546100"/>
          </a:xfrm>
          <a:prstGeom prst="rect">
            <a:avLst/>
          </a:prstGeom>
        </p:spPr>
      </p:pic>
      <p:pic>
        <p:nvPicPr>
          <p:cNvPr id="4" name="Picture 15">
            <a:extLst>
              <a:ext uri="{FF2B5EF4-FFF2-40B4-BE49-F238E27FC236}">
                <a16:creationId xmlns:a16="http://schemas.microsoft.com/office/drawing/2014/main" id="{FF86B6F2-4D9F-A4D7-E362-CE5956EE5DC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899"/>
          <a:stretch/>
        </p:blipFill>
        <p:spPr bwMode="auto">
          <a:xfrm>
            <a:off x="464723" y="1761948"/>
            <a:ext cx="4107278" cy="3044615"/>
          </a:xfrm>
          <a:prstGeom prst="rect">
            <a:avLst/>
          </a:prstGeom>
          <a:noFill/>
          <a:ln w="3175">
            <a:solidFill>
              <a:srgbClr val="03045E"/>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5" name="Picture 15">
            <a:extLst>
              <a:ext uri="{FF2B5EF4-FFF2-40B4-BE49-F238E27FC236}">
                <a16:creationId xmlns:a16="http://schemas.microsoft.com/office/drawing/2014/main" id="{B6F7AFC5-6C0A-0B18-0A8B-A9BB3CF23B2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97" t="40405" r="65507" b="47154"/>
          <a:stretch/>
        </p:blipFill>
        <p:spPr bwMode="auto">
          <a:xfrm>
            <a:off x="1537441" y="2888668"/>
            <a:ext cx="2333365" cy="674085"/>
          </a:xfrm>
          <a:prstGeom prst="rect">
            <a:avLst/>
          </a:prstGeom>
          <a:noFill/>
          <a:ln w="3175">
            <a:solidFill>
              <a:srgbClr val="03045E"/>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6" name="Picture 2">
            <a:extLst>
              <a:ext uri="{FF2B5EF4-FFF2-40B4-BE49-F238E27FC236}">
                <a16:creationId xmlns:a16="http://schemas.microsoft.com/office/drawing/2014/main" id="{7681AAE7-F2B5-2C90-A6B3-7FBC34B1B247}"/>
              </a:ext>
            </a:extLst>
          </p:cNvPr>
          <p:cNvPicPr>
            <a:picLocks noChangeAspect="1" noChangeArrowheads="1"/>
          </p:cNvPicPr>
          <p:nvPr/>
        </p:nvPicPr>
        <p:blipFill>
          <a:blip r:embed="rId6"/>
          <a:srcRect/>
          <a:stretch/>
        </p:blipFill>
        <p:spPr bwMode="auto">
          <a:xfrm>
            <a:off x="5208443" y="1404764"/>
            <a:ext cx="3537757" cy="4578273"/>
          </a:xfrm>
          <a:prstGeom prst="rect">
            <a:avLst/>
          </a:prstGeom>
          <a:ln w="3175">
            <a:solidFill>
              <a:srgbClr val="03045E"/>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29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19EFE8-5130-D2B6-7807-77BB5F448988}"/>
              </a:ext>
            </a:extLst>
          </p:cNvPr>
          <p:cNvPicPr>
            <a:picLocks noChangeAspect="1"/>
          </p:cNvPicPr>
          <p:nvPr/>
        </p:nvPicPr>
        <p:blipFill>
          <a:blip r:embed="rId3"/>
          <a:srcRect/>
          <a:stretch/>
        </p:blipFill>
        <p:spPr>
          <a:xfrm>
            <a:off x="30" y="6500810"/>
            <a:ext cx="9143936" cy="357185"/>
          </a:xfrm>
          <a:prstGeom prst="rect">
            <a:avLst/>
          </a:prstGeom>
        </p:spPr>
      </p:pic>
      <p:sp>
        <p:nvSpPr>
          <p:cNvPr id="9" name="Rectangle 8">
            <a:extLst>
              <a:ext uri="{FF2B5EF4-FFF2-40B4-BE49-F238E27FC236}">
                <a16:creationId xmlns:a16="http://schemas.microsoft.com/office/drawing/2014/main" id="{21EE65D2-B4D2-DD8E-56F1-82E44D7A519C}"/>
              </a:ext>
              <a:ext uri="{C183D7F6-B498-43B3-948B-1728B52AA6E4}">
                <adec:decorative xmlns:adec="http://schemas.microsoft.com/office/drawing/2017/decorative" val="1"/>
              </a:ext>
            </a:extLst>
          </p:cNvPr>
          <p:cNvSpPr/>
          <p:nvPr/>
        </p:nvSpPr>
        <p:spPr>
          <a:xfrm>
            <a:off x="-4521" y="0"/>
            <a:ext cx="9148521"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9BA9F216-0B65-996B-CC6B-F9C7B807D1C9}"/>
              </a:ext>
              <a:ext uri="{C183D7F6-B498-43B3-948B-1728B52AA6E4}">
                <adec:decorative xmlns:adec="http://schemas.microsoft.com/office/drawing/2017/decorative" val="1"/>
              </a:ext>
            </a:extLst>
          </p:cNvPr>
          <p:cNvCxnSpPr>
            <a:cxnSpLocks/>
          </p:cNvCxnSpPr>
          <p:nvPr/>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3505A1F-BF97-8D54-799A-1D366F419754}"/>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268659" y="205797"/>
            <a:ext cx="1181100" cy="546100"/>
          </a:xfrm>
          <a:prstGeom prst="rect">
            <a:avLst/>
          </a:prstGeom>
        </p:spPr>
      </p:pic>
      <p:pic>
        <p:nvPicPr>
          <p:cNvPr id="4" name="Picture 15">
            <a:extLst>
              <a:ext uri="{FF2B5EF4-FFF2-40B4-BE49-F238E27FC236}">
                <a16:creationId xmlns:a16="http://schemas.microsoft.com/office/drawing/2014/main" id="{FF86B6F2-4D9F-A4D7-E362-CE5956EE5DC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899"/>
          <a:stretch/>
        </p:blipFill>
        <p:spPr bwMode="auto">
          <a:xfrm>
            <a:off x="464723" y="1761948"/>
            <a:ext cx="4107278" cy="3044615"/>
          </a:xfrm>
          <a:prstGeom prst="rect">
            <a:avLst/>
          </a:prstGeom>
          <a:noFill/>
          <a:ln w="3175">
            <a:solidFill>
              <a:srgbClr val="03045E"/>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 name="Picture 15">
            <a:extLst>
              <a:ext uri="{FF2B5EF4-FFF2-40B4-BE49-F238E27FC236}">
                <a16:creationId xmlns:a16="http://schemas.microsoft.com/office/drawing/2014/main" id="{84C67D6B-A308-FB70-E433-7A52E9830FE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5074" t="41212" r="34042" b="47057"/>
          <a:stretch/>
        </p:blipFill>
        <p:spPr bwMode="auto">
          <a:xfrm>
            <a:off x="1285680" y="3284255"/>
            <a:ext cx="2465364" cy="674085"/>
          </a:xfrm>
          <a:prstGeom prst="rect">
            <a:avLst/>
          </a:prstGeom>
          <a:noFill/>
          <a:ln w="3175">
            <a:solidFill>
              <a:srgbClr val="03045E"/>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Title 20">
            <a:extLst>
              <a:ext uri="{FF2B5EF4-FFF2-40B4-BE49-F238E27FC236}">
                <a16:creationId xmlns:a16="http://schemas.microsoft.com/office/drawing/2014/main" id="{0F37908F-C140-019E-9980-0C931725C689}"/>
              </a:ext>
            </a:extLst>
          </p:cNvPr>
          <p:cNvSpPr txBox="1">
            <a:spLocks/>
          </p:cNvSpPr>
          <p:nvPr/>
        </p:nvSpPr>
        <p:spPr>
          <a:xfrm>
            <a:off x="1722622" y="186460"/>
            <a:ext cx="742137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3200" b="1" dirty="0">
                <a:solidFill>
                  <a:schemeClr val="bg1"/>
                </a:solidFill>
                <a:latin typeface="Arial" panose="020B0604020202020204" pitchFamily="34" charset="0"/>
                <a:ea typeface="+mn-ea"/>
                <a:cs typeface="Arial" panose="020B0604020202020204" pitchFamily="34" charset="0"/>
              </a:rPr>
              <a:t>Sign up for direct deposit</a:t>
            </a:r>
            <a:endParaRPr lang="en-US" sz="3200" dirty="0">
              <a:solidFill>
                <a:schemeClr val="bg1"/>
              </a:solidFill>
              <a:latin typeface="Arial" panose="020B0604020202020204" pitchFamily="34" charset="0"/>
              <a:ea typeface="+mn-ea"/>
              <a:cs typeface="Arial" panose="020B0604020202020204" pitchFamily="34" charset="0"/>
            </a:endParaRPr>
          </a:p>
        </p:txBody>
      </p:sp>
      <p:pic>
        <p:nvPicPr>
          <p:cNvPr id="8" name="Picture 2">
            <a:extLst>
              <a:ext uri="{FF2B5EF4-FFF2-40B4-BE49-F238E27FC236}">
                <a16:creationId xmlns:a16="http://schemas.microsoft.com/office/drawing/2014/main" id="{20F4DC30-7EF0-3D99-D201-15389802EA93}"/>
              </a:ext>
            </a:extLst>
          </p:cNvPr>
          <p:cNvPicPr>
            <a:picLocks noChangeAspect="1" noChangeArrowheads="1"/>
          </p:cNvPicPr>
          <p:nvPr/>
        </p:nvPicPr>
        <p:blipFill>
          <a:blip r:embed="rId6"/>
          <a:srcRect/>
          <a:stretch/>
        </p:blipFill>
        <p:spPr bwMode="auto">
          <a:xfrm>
            <a:off x="5157549" y="1470167"/>
            <a:ext cx="3537757" cy="4447466"/>
          </a:xfrm>
          <a:prstGeom prst="rect">
            <a:avLst/>
          </a:prstGeom>
          <a:noFill/>
          <a:ln w="3175">
            <a:solidFill>
              <a:srgbClr val="03045E"/>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33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19EFE8-5130-D2B6-7807-77BB5F448988}"/>
              </a:ext>
            </a:extLst>
          </p:cNvPr>
          <p:cNvPicPr>
            <a:picLocks noChangeAspect="1"/>
          </p:cNvPicPr>
          <p:nvPr/>
        </p:nvPicPr>
        <p:blipFill>
          <a:blip r:embed="rId3"/>
          <a:srcRect/>
          <a:stretch/>
        </p:blipFill>
        <p:spPr>
          <a:xfrm>
            <a:off x="30" y="6500810"/>
            <a:ext cx="9143936" cy="357185"/>
          </a:xfrm>
          <a:prstGeom prst="rect">
            <a:avLst/>
          </a:prstGeom>
        </p:spPr>
      </p:pic>
      <p:sp>
        <p:nvSpPr>
          <p:cNvPr id="9" name="Rectangle 8">
            <a:extLst>
              <a:ext uri="{FF2B5EF4-FFF2-40B4-BE49-F238E27FC236}">
                <a16:creationId xmlns:a16="http://schemas.microsoft.com/office/drawing/2014/main" id="{21EE65D2-B4D2-DD8E-56F1-82E44D7A519C}"/>
              </a:ext>
              <a:ext uri="{C183D7F6-B498-43B3-948B-1728B52AA6E4}">
                <adec:decorative xmlns:adec="http://schemas.microsoft.com/office/drawing/2017/decorative" val="1"/>
              </a:ext>
            </a:extLst>
          </p:cNvPr>
          <p:cNvSpPr/>
          <p:nvPr/>
        </p:nvSpPr>
        <p:spPr>
          <a:xfrm>
            <a:off x="-4521" y="0"/>
            <a:ext cx="9148521"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9BA9F216-0B65-996B-CC6B-F9C7B807D1C9}"/>
              </a:ext>
              <a:ext uri="{C183D7F6-B498-43B3-948B-1728B52AA6E4}">
                <adec:decorative xmlns:adec="http://schemas.microsoft.com/office/drawing/2017/decorative" val="1"/>
              </a:ext>
            </a:extLst>
          </p:cNvPr>
          <p:cNvCxnSpPr>
            <a:cxnSpLocks/>
          </p:cNvCxnSpPr>
          <p:nvPr/>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3505A1F-BF97-8D54-799A-1D366F419754}"/>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268659" y="205797"/>
            <a:ext cx="1181100" cy="546100"/>
          </a:xfrm>
          <a:prstGeom prst="rect">
            <a:avLst/>
          </a:prstGeom>
        </p:spPr>
      </p:pic>
      <p:sp>
        <p:nvSpPr>
          <p:cNvPr id="3" name="Title 20">
            <a:extLst>
              <a:ext uri="{FF2B5EF4-FFF2-40B4-BE49-F238E27FC236}">
                <a16:creationId xmlns:a16="http://schemas.microsoft.com/office/drawing/2014/main" id="{0F37908F-C140-019E-9980-0C931725C689}"/>
              </a:ext>
            </a:extLst>
          </p:cNvPr>
          <p:cNvSpPr txBox="1">
            <a:spLocks/>
          </p:cNvSpPr>
          <p:nvPr/>
        </p:nvSpPr>
        <p:spPr>
          <a:xfrm>
            <a:off x="1722622" y="186460"/>
            <a:ext cx="742137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3200" b="1" dirty="0">
                <a:solidFill>
                  <a:schemeClr val="bg1"/>
                </a:solidFill>
                <a:latin typeface="Arial" panose="020B0604020202020204" pitchFamily="34" charset="0"/>
                <a:ea typeface="+mn-ea"/>
                <a:cs typeface="Arial" panose="020B0604020202020204" pitchFamily="34" charset="0"/>
              </a:rPr>
              <a:t>Submit an Express Benefit Report</a:t>
            </a:r>
            <a:endParaRPr lang="en-US" sz="3200" dirty="0">
              <a:solidFill>
                <a:schemeClr val="bg1"/>
              </a:solidFill>
              <a:latin typeface="Arial" panose="020B0604020202020204" pitchFamily="34" charset="0"/>
              <a:ea typeface="+mn-ea"/>
              <a:cs typeface="Arial" panose="020B0604020202020204" pitchFamily="34" charset="0"/>
            </a:endParaRPr>
          </a:p>
        </p:txBody>
      </p:sp>
      <p:pic>
        <p:nvPicPr>
          <p:cNvPr id="5" name="Content Placeholder 4">
            <a:extLst>
              <a:ext uri="{FF2B5EF4-FFF2-40B4-BE49-F238E27FC236}">
                <a16:creationId xmlns:a16="http://schemas.microsoft.com/office/drawing/2014/main" id="{60307016-E2D0-4A5A-0C47-305D160D470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58775" y="1185853"/>
            <a:ext cx="3914636" cy="5071594"/>
          </a:xfrm>
          <a:prstGeom prst="rect">
            <a:avLst/>
          </a:prstGeom>
          <a:ln w="3175">
            <a:solidFill>
              <a:srgbClr val="03045E"/>
            </a:solidFill>
          </a:ln>
          <a:effectLst>
            <a:outerShdw blurRad="50800" dist="38100" dir="8100000" algn="tr" rotWithShape="0">
              <a:prstClr val="black">
                <a:alpha val="40000"/>
              </a:prstClr>
            </a:outerShdw>
          </a:effectLst>
        </p:spPr>
      </p:pic>
      <p:sp>
        <p:nvSpPr>
          <p:cNvPr id="11" name="TextBox 10">
            <a:extLst>
              <a:ext uri="{FF2B5EF4-FFF2-40B4-BE49-F238E27FC236}">
                <a16:creationId xmlns:a16="http://schemas.microsoft.com/office/drawing/2014/main" id="{0EA68FA8-6E6C-F634-B635-604E21605DB4}"/>
              </a:ext>
            </a:extLst>
          </p:cNvPr>
          <p:cNvSpPr txBox="1"/>
          <p:nvPr/>
        </p:nvSpPr>
        <p:spPr>
          <a:xfrm>
            <a:off x="4569739" y="2459504"/>
            <a:ext cx="4213433" cy="2385268"/>
          </a:xfrm>
          <a:prstGeom prst="rect">
            <a:avLst/>
          </a:prstGeom>
          <a:noFill/>
        </p:spPr>
        <p:txBody>
          <a:bodyPr wrap="square">
            <a:spAutoFit/>
          </a:bodyPr>
          <a:lstStyle/>
          <a:p>
            <a:pPr marL="342900" lvl="0" indent="-342900">
              <a:spcAft>
                <a:spcPts val="600"/>
              </a:spcAft>
              <a:buBlip>
                <a:blip r:embed="rId6"/>
              </a:buBlip>
            </a:pPr>
            <a:r>
              <a:rPr lang="en-US" sz="2400" dirty="0">
                <a:latin typeface="Arial" panose="020B0604020202020204" pitchFamily="34" charset="0"/>
                <a:cs typeface="Arial" panose="020B0604020202020204" pitchFamily="34" charset="0"/>
              </a:rPr>
              <a:t>Submit to all employers within the last year.</a:t>
            </a:r>
          </a:p>
          <a:p>
            <a:pPr marL="342900" lvl="0" indent="-342900">
              <a:buBlip>
                <a:blip r:embed="rId6"/>
              </a:buBlip>
            </a:pPr>
            <a:r>
              <a:rPr lang="en-US" sz="2400" dirty="0">
                <a:latin typeface="Arial" panose="020B0604020202020204" pitchFamily="34" charset="0"/>
                <a:cs typeface="Arial" panose="020B0604020202020204" pitchFamily="34" charset="0"/>
              </a:rPr>
              <a:t>Verifies:</a:t>
            </a:r>
          </a:p>
          <a:p>
            <a:pPr marL="800100" lvl="1" indent="-342900">
              <a:buBlip>
                <a:blip r:embed="rId6"/>
              </a:buBlip>
            </a:pPr>
            <a:r>
              <a:rPr lang="en-US" sz="2400" dirty="0">
                <a:latin typeface="Arial" panose="020B0604020202020204" pitchFamily="34" charset="0"/>
                <a:cs typeface="Arial" panose="020B0604020202020204" pitchFamily="34" charset="0"/>
              </a:rPr>
              <a:t>Unused sick leave days.</a:t>
            </a:r>
          </a:p>
          <a:p>
            <a:pPr marL="800100" lvl="1" indent="-342900">
              <a:buBlip>
                <a:blip r:embed="rId6"/>
              </a:buBlip>
            </a:pPr>
            <a:r>
              <a:rPr lang="en-US" sz="2400" dirty="0">
                <a:latin typeface="Arial" panose="020B0604020202020204" pitchFamily="34" charset="0"/>
                <a:cs typeface="Arial" panose="020B0604020202020204" pitchFamily="34" charset="0"/>
              </a:rPr>
              <a:t>Last day of work.</a:t>
            </a:r>
          </a:p>
        </p:txBody>
      </p:sp>
    </p:spTree>
    <p:extLst>
      <p:ext uri="{BB962C8B-B14F-4D97-AF65-F5344CB8AC3E}">
        <p14:creationId xmlns:p14="http://schemas.microsoft.com/office/powerpoint/2010/main" val="26185366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576ED6"/>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94B3C84-95ED-B355-2397-870B7F335A18}"/>
              </a:ext>
            </a:extLst>
          </p:cNvPr>
          <p:cNvSpPr>
            <a:spLocks noGrp="1"/>
          </p:cNvSpPr>
          <p:nvPr>
            <p:ph type="title"/>
          </p:nvPr>
        </p:nvSpPr>
        <p:spPr>
          <a:xfrm>
            <a:off x="2668045" y="2638912"/>
            <a:ext cx="5824602" cy="3123060"/>
          </a:xfrm>
        </p:spPr>
        <p:txBody>
          <a:bodyPr>
            <a:noAutofit/>
          </a:bodyPr>
          <a:lstStyle/>
          <a:p>
            <a:r>
              <a:rPr lang="en-US" sz="6400" b="1" dirty="0">
                <a:solidFill>
                  <a:srgbClr val="03045E"/>
                </a:solidFill>
                <a:latin typeface="Arial" panose="020B0604020202020204" pitchFamily="34" charset="0"/>
                <a:cs typeface="Arial" panose="020B0604020202020204" pitchFamily="34" charset="0"/>
              </a:rPr>
              <a:t>What happens once I retire?</a:t>
            </a:r>
          </a:p>
        </p:txBody>
      </p:sp>
      <p:pic>
        <p:nvPicPr>
          <p:cNvPr id="3" name="Picture 2">
            <a:extLst>
              <a:ext uri="{FF2B5EF4-FFF2-40B4-BE49-F238E27FC236}">
                <a16:creationId xmlns:a16="http://schemas.microsoft.com/office/drawing/2014/main" id="{B79F7C94-29C0-7201-4DA5-C27FB0D1231B}"/>
              </a:ext>
            </a:extLst>
          </p:cNvPr>
          <p:cNvPicPr>
            <a:picLocks noChangeAspect="1"/>
          </p:cNvPicPr>
          <p:nvPr/>
        </p:nvPicPr>
        <p:blipFill>
          <a:blip r:embed="rId3"/>
          <a:srcRect/>
          <a:stretch/>
        </p:blipFill>
        <p:spPr>
          <a:xfrm>
            <a:off x="-8978" y="0"/>
            <a:ext cx="3430953" cy="4584526"/>
          </a:xfrm>
          <a:prstGeom prst="rect">
            <a:avLst/>
          </a:prstGeom>
        </p:spPr>
      </p:pic>
    </p:spTree>
    <p:extLst>
      <p:ext uri="{BB962C8B-B14F-4D97-AF65-F5344CB8AC3E}">
        <p14:creationId xmlns:p14="http://schemas.microsoft.com/office/powerpoint/2010/main" val="29947197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576ED6"/>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2F9EFC0-B5D8-C408-357A-93F614EC2489}"/>
              </a:ext>
              <a:ext uri="{C183D7F6-B498-43B3-948B-1728B52AA6E4}">
                <adec:decorative xmlns:adec="http://schemas.microsoft.com/office/drawing/2017/decorative" val="1"/>
              </a:ext>
            </a:extLst>
          </p:cNvPr>
          <p:cNvSpPr/>
          <p:nvPr/>
        </p:nvSpPr>
        <p:spPr>
          <a:xfrm>
            <a:off x="-4521" y="3530943"/>
            <a:ext cx="9148521" cy="1744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836811B-1E51-EAEF-30BE-3FCE63659183}"/>
              </a:ext>
            </a:extLst>
          </p:cNvPr>
          <p:cNvSpPr txBox="1"/>
          <p:nvPr/>
        </p:nvSpPr>
        <p:spPr>
          <a:xfrm>
            <a:off x="741196" y="3071206"/>
            <a:ext cx="2241502" cy="615553"/>
          </a:xfrm>
          <a:prstGeom prst="rect">
            <a:avLst/>
          </a:prstGeom>
          <a:noFill/>
        </p:spPr>
        <p:txBody>
          <a:bodyPr wrap="square">
            <a:spAutoFit/>
          </a:bodyPr>
          <a:lstStyle/>
          <a:p>
            <a:r>
              <a:rPr lang="en-US" sz="3400" dirty="0">
                <a:solidFill>
                  <a:schemeClr val="bg1"/>
                </a:solidFill>
                <a:latin typeface="Arial" panose="020B0604020202020204" pitchFamily="34" charset="0"/>
                <a:cs typeface="Arial" panose="020B0604020202020204" pitchFamily="34" charset="0"/>
              </a:rPr>
              <a:t>SECTION</a:t>
            </a:r>
          </a:p>
        </p:txBody>
      </p:sp>
      <p:sp>
        <p:nvSpPr>
          <p:cNvPr id="6" name="TextBox 5">
            <a:extLst>
              <a:ext uri="{FF2B5EF4-FFF2-40B4-BE49-F238E27FC236}">
                <a16:creationId xmlns:a16="http://schemas.microsoft.com/office/drawing/2014/main" id="{950953A4-A418-C277-497F-C319D9A5B6E2}"/>
              </a:ext>
            </a:extLst>
          </p:cNvPr>
          <p:cNvSpPr txBox="1"/>
          <p:nvPr/>
        </p:nvSpPr>
        <p:spPr>
          <a:xfrm>
            <a:off x="2691484" y="1443672"/>
            <a:ext cx="2569936" cy="2677656"/>
          </a:xfrm>
          <a:prstGeom prst="rect">
            <a:avLst/>
          </a:prstGeom>
          <a:noFill/>
        </p:spPr>
        <p:txBody>
          <a:bodyPr wrap="square">
            <a:spAutoFit/>
          </a:bodyPr>
          <a:lstStyle/>
          <a:p>
            <a:r>
              <a:rPr lang="en-US" sz="16800" b="1" dirty="0">
                <a:solidFill>
                  <a:schemeClr val="bg1"/>
                </a:solidFill>
                <a:latin typeface="Arial" panose="020B0604020202020204" pitchFamily="34" charset="0"/>
                <a:cs typeface="Arial" panose="020B0604020202020204" pitchFamily="34" charset="0"/>
              </a:rPr>
              <a:t>9</a:t>
            </a:r>
          </a:p>
        </p:txBody>
      </p:sp>
      <p:sp>
        <p:nvSpPr>
          <p:cNvPr id="2" name="Title 1">
            <a:extLst>
              <a:ext uri="{FF2B5EF4-FFF2-40B4-BE49-F238E27FC236}">
                <a16:creationId xmlns:a16="http://schemas.microsoft.com/office/drawing/2014/main" id="{E278F7C2-71D3-B103-0B3F-08E744809673}"/>
              </a:ext>
            </a:extLst>
          </p:cNvPr>
          <p:cNvSpPr txBox="1">
            <a:spLocks/>
          </p:cNvSpPr>
          <p:nvPr/>
        </p:nvSpPr>
        <p:spPr>
          <a:xfrm>
            <a:off x="741196" y="3535572"/>
            <a:ext cx="8145503" cy="17445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576ED6"/>
                </a:solidFill>
                <a:latin typeface="Arial" panose="020B0604020202020204" pitchFamily="34" charset="0"/>
                <a:cs typeface="Arial" panose="020B0604020202020204" pitchFamily="34" charset="0"/>
              </a:rPr>
              <a:t>Postretirement earnings limitations and adjustments</a:t>
            </a:r>
          </a:p>
        </p:txBody>
      </p:sp>
    </p:spTree>
    <p:extLst>
      <p:ext uri="{BB962C8B-B14F-4D97-AF65-F5344CB8AC3E}">
        <p14:creationId xmlns:p14="http://schemas.microsoft.com/office/powerpoint/2010/main" val="26078470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CC604A-E182-18D3-143F-01E332676FC2}"/>
              </a:ext>
              <a:ext uri="{C183D7F6-B498-43B3-948B-1728B52AA6E4}">
                <adec:decorative xmlns:adec="http://schemas.microsoft.com/office/drawing/2017/decorative" val="1"/>
              </a:ext>
            </a:extLst>
          </p:cNvPr>
          <p:cNvSpPr/>
          <p:nvPr/>
        </p:nvSpPr>
        <p:spPr>
          <a:xfrm>
            <a:off x="-4521" y="0"/>
            <a:ext cx="9148521"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8" name="Title 7">
            <a:extLst>
              <a:ext uri="{FF2B5EF4-FFF2-40B4-BE49-F238E27FC236}">
                <a16:creationId xmlns:a16="http://schemas.microsoft.com/office/drawing/2014/main" id="{A24F87FB-4632-1FD0-7459-F8BB0B99BEBE}"/>
              </a:ext>
            </a:extLst>
          </p:cNvPr>
          <p:cNvSpPr txBox="1">
            <a:spLocks noGrp="1"/>
          </p:cNvSpPr>
          <p:nvPr>
            <p:ph type="title"/>
          </p:nvPr>
        </p:nvSpPr>
        <p:spPr>
          <a:xfrm>
            <a:off x="1722622" y="63348"/>
            <a:ext cx="7421378"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Postretirement earnings limitations </a:t>
            </a:r>
            <a:b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and adjustments</a:t>
            </a:r>
          </a:p>
        </p:txBody>
      </p:sp>
      <p:cxnSp>
        <p:nvCxnSpPr>
          <p:cNvPr id="6" name="Straight Connector 5">
            <a:extLst>
              <a:ext uri="{FF2B5EF4-FFF2-40B4-BE49-F238E27FC236}">
                <a16:creationId xmlns:a16="http://schemas.microsoft.com/office/drawing/2014/main" id="{7C3DD3B5-C77B-E8D4-49B6-D4C9939B94AA}"/>
              </a:ext>
              <a:ext uri="{C183D7F6-B498-43B3-948B-1728B52AA6E4}">
                <adec:decorative xmlns:adec="http://schemas.microsoft.com/office/drawing/2017/decorative" val="1"/>
              </a:ext>
            </a:extLst>
          </p:cNvPr>
          <p:cNvCxnSpPr>
            <a:cxnSpLocks/>
          </p:cNvCxnSpPr>
          <p:nvPr/>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B7B7A11-7C1D-F8CB-992E-98A5F8ADABC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268659" y="205797"/>
            <a:ext cx="1181100" cy="546100"/>
          </a:xfrm>
          <a:prstGeom prst="rect">
            <a:avLst/>
          </a:prstGeom>
        </p:spPr>
      </p:pic>
      <p:pic>
        <p:nvPicPr>
          <p:cNvPr id="3" name="Picture 2">
            <a:extLst>
              <a:ext uri="{FF2B5EF4-FFF2-40B4-BE49-F238E27FC236}">
                <a16:creationId xmlns:a16="http://schemas.microsoft.com/office/drawing/2014/main" id="{26CA3A77-CF49-1A55-FB05-B39FE3607CD6}"/>
              </a:ext>
            </a:extLst>
          </p:cNvPr>
          <p:cNvPicPr>
            <a:picLocks noChangeAspect="1"/>
          </p:cNvPicPr>
          <p:nvPr/>
        </p:nvPicPr>
        <p:blipFill>
          <a:blip r:embed="rId4"/>
          <a:srcRect/>
          <a:stretch/>
        </p:blipFill>
        <p:spPr>
          <a:xfrm>
            <a:off x="30" y="6500810"/>
            <a:ext cx="9143936" cy="357185"/>
          </a:xfrm>
          <a:prstGeom prst="rect">
            <a:avLst/>
          </a:prstGeom>
        </p:spPr>
      </p:pic>
      <p:pic>
        <p:nvPicPr>
          <p:cNvPr id="2" name="Picture 1">
            <a:extLst>
              <a:ext uri="{FF2B5EF4-FFF2-40B4-BE49-F238E27FC236}">
                <a16:creationId xmlns:a16="http://schemas.microsoft.com/office/drawing/2014/main" id="{75CBE69E-F371-09E3-75AA-5572CBE0FA4C}"/>
              </a:ext>
            </a:extLst>
          </p:cNvPr>
          <p:cNvPicPr>
            <a:picLocks noChangeAspect="1"/>
          </p:cNvPicPr>
          <p:nvPr/>
        </p:nvPicPr>
        <p:blipFill>
          <a:blip r:embed="rId5"/>
          <a:srcRect/>
          <a:stretch/>
        </p:blipFill>
        <p:spPr>
          <a:xfrm>
            <a:off x="454452" y="1185853"/>
            <a:ext cx="3918959" cy="5071594"/>
          </a:xfrm>
          <a:prstGeom prst="rect">
            <a:avLst/>
          </a:prstGeom>
          <a:ln w="3175">
            <a:solidFill>
              <a:srgbClr val="03045E"/>
            </a:solidFill>
          </a:ln>
          <a:effectLst>
            <a:outerShdw blurRad="50800" dist="38100" dir="8100000" algn="tr" rotWithShape="0">
              <a:prstClr val="black">
                <a:alpha val="40000"/>
              </a:prstClr>
            </a:outerShdw>
          </a:effectLst>
        </p:spPr>
      </p:pic>
      <p:sp>
        <p:nvSpPr>
          <p:cNvPr id="4" name="Rectangle 3">
            <a:extLst>
              <a:ext uri="{FF2B5EF4-FFF2-40B4-BE49-F238E27FC236}">
                <a16:creationId xmlns:a16="http://schemas.microsoft.com/office/drawing/2014/main" id="{4F9BF0B0-3827-E739-D184-67BF26170C23}"/>
              </a:ext>
              <a:ext uri="{C183D7F6-B498-43B3-948B-1728B52AA6E4}">
                <adec:decorative xmlns:adec="http://schemas.microsoft.com/office/drawing/2017/decorative" val="1"/>
              </a:ext>
            </a:extLst>
          </p:cNvPr>
          <p:cNvSpPr/>
          <p:nvPr/>
        </p:nvSpPr>
        <p:spPr>
          <a:xfrm>
            <a:off x="454452" y="1185850"/>
            <a:ext cx="3918962" cy="5071598"/>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9371A8E-D1F1-7B31-4C90-7A745DD63011}"/>
              </a:ext>
            </a:extLst>
          </p:cNvPr>
          <p:cNvSpPr txBox="1"/>
          <p:nvPr/>
        </p:nvSpPr>
        <p:spPr>
          <a:xfrm>
            <a:off x="4558279" y="5152973"/>
            <a:ext cx="4131269" cy="830997"/>
          </a:xfrm>
          <a:prstGeom prst="rect">
            <a:avLst/>
          </a:prstGeom>
          <a:solidFill>
            <a:srgbClr val="03045E"/>
          </a:solidFill>
        </p:spPr>
        <p:txBody>
          <a:bodyPr wrap="square">
            <a:spAutoFit/>
          </a:bodyPr>
          <a:lstStyle/>
          <a:p>
            <a:pPr algn="ctr"/>
            <a:endParaRPr lang="en-US" sz="600" b="1" dirty="0">
              <a:solidFill>
                <a:schemeClr val="bg1"/>
              </a:solidFill>
              <a:latin typeface="Arial" panose="020B0604020202020204" pitchFamily="34" charset="0"/>
              <a:cs typeface="Arial" panose="020B0604020202020204" pitchFamily="34" charset="0"/>
            </a:endParaRPr>
          </a:p>
          <a:p>
            <a:pPr algn="ctr"/>
            <a:r>
              <a:rPr lang="en-US" dirty="0">
                <a:solidFill>
                  <a:schemeClr val="bg1"/>
                </a:solidFill>
                <a:latin typeface="Arial" panose="020B0604020202020204" pitchFamily="34" charset="0"/>
                <a:cs typeface="Arial" panose="020B0604020202020204" pitchFamily="34" charset="0"/>
              </a:rPr>
              <a:t>Earnings limit for fiscal year 2024–25:</a:t>
            </a:r>
          </a:p>
          <a:p>
            <a:pPr algn="ctr"/>
            <a:r>
              <a:rPr lang="en-US" b="1" dirty="0">
                <a:solidFill>
                  <a:schemeClr val="bg1"/>
                </a:solidFill>
                <a:latin typeface="Arial" panose="020B0604020202020204" pitchFamily="34" charset="0"/>
                <a:cs typeface="Arial" panose="020B0604020202020204" pitchFamily="34" charset="0"/>
              </a:rPr>
              <a:t>$74,733</a:t>
            </a:r>
          </a:p>
          <a:p>
            <a:pPr algn="ctr"/>
            <a:endParaRPr lang="en-US" sz="600" b="1" dirty="0">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605FE58-88D4-2E3E-9461-CAD695D414C9}"/>
              </a:ext>
            </a:extLst>
          </p:cNvPr>
          <p:cNvPicPr>
            <a:picLocks noChangeAspect="1"/>
          </p:cNvPicPr>
          <p:nvPr/>
        </p:nvPicPr>
        <p:blipFill rotWithShape="1">
          <a:blip r:embed="rId5"/>
          <a:srcRect l="2775" t="56103" r="2735" b="18211"/>
          <a:stretch/>
        </p:blipFill>
        <p:spPr>
          <a:xfrm>
            <a:off x="1772803" y="2446319"/>
            <a:ext cx="6916745" cy="2433178"/>
          </a:xfrm>
          <a:prstGeom prst="rect">
            <a:avLst/>
          </a:prstGeom>
          <a:ln w="3175">
            <a:solidFill>
              <a:srgbClr val="03045E"/>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55184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5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25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3045E"/>
        </a:solidFill>
        <a:effectLst/>
      </p:bgPr>
    </p:bg>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856454CD-01DB-B68B-AB34-8D77AD37699A}"/>
              </a:ext>
            </a:extLst>
          </p:cNvPr>
          <p:cNvSpPr txBox="1">
            <a:spLocks noGrp="1"/>
          </p:cNvSpPr>
          <p:nvPr>
            <p:ph type="title"/>
          </p:nvPr>
        </p:nvSpPr>
        <p:spPr>
          <a:xfrm>
            <a:off x="403452" y="1997839"/>
            <a:ext cx="4168548" cy="28623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6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Learning doesn’t end here</a:t>
            </a:r>
          </a:p>
        </p:txBody>
      </p:sp>
      <p:pic>
        <p:nvPicPr>
          <p:cNvPr id="3" name="Picture 2">
            <a:extLst>
              <a:ext uri="{FF2B5EF4-FFF2-40B4-BE49-F238E27FC236}">
                <a16:creationId xmlns:a16="http://schemas.microsoft.com/office/drawing/2014/main" id="{049FB2FC-F057-2582-0467-F113D06CC0F1}"/>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4968270" y="4641914"/>
            <a:ext cx="3618837" cy="1689552"/>
          </a:xfrm>
          <a:prstGeom prst="rect">
            <a:avLst/>
          </a:prstGeom>
        </p:spPr>
      </p:pic>
    </p:spTree>
    <p:extLst>
      <p:ext uri="{BB962C8B-B14F-4D97-AF65-F5344CB8AC3E}">
        <p14:creationId xmlns:p14="http://schemas.microsoft.com/office/powerpoint/2010/main" val="21002386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3045E"/>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EED257-A6A5-D598-B18C-87212975CEAF}"/>
              </a:ext>
            </a:extLst>
          </p:cNvPr>
          <p:cNvPicPr>
            <a:picLocks noChangeAspect="1"/>
          </p:cNvPicPr>
          <p:nvPr/>
        </p:nvPicPr>
        <p:blipFill>
          <a:blip r:embed="rId3"/>
          <a:srcRect/>
          <a:stretch/>
        </p:blipFill>
        <p:spPr>
          <a:xfrm>
            <a:off x="7910330" y="5302075"/>
            <a:ext cx="960120" cy="960120"/>
          </a:xfrm>
          <a:prstGeom prst="rect">
            <a:avLst/>
          </a:prstGeom>
          <a:ln w="28575">
            <a:solidFill>
              <a:srgbClr val="576ED6"/>
            </a:solidFill>
          </a:ln>
        </p:spPr>
      </p:pic>
      <p:pic>
        <p:nvPicPr>
          <p:cNvPr id="6" name="Picture 5">
            <a:extLst>
              <a:ext uri="{FF2B5EF4-FFF2-40B4-BE49-F238E27FC236}">
                <a16:creationId xmlns:a16="http://schemas.microsoft.com/office/drawing/2014/main" id="{5B5303AD-63A4-37E5-A697-E33A5C2A8307}"/>
              </a:ext>
            </a:extLst>
          </p:cNvPr>
          <p:cNvPicPr>
            <a:picLocks noChangeAspect="1"/>
          </p:cNvPicPr>
          <p:nvPr/>
        </p:nvPicPr>
        <p:blipFill>
          <a:blip r:embed="rId4"/>
          <a:srcRect/>
          <a:stretch/>
        </p:blipFill>
        <p:spPr>
          <a:xfrm>
            <a:off x="220693" y="522098"/>
            <a:ext cx="4343693" cy="5621249"/>
          </a:xfrm>
          <a:prstGeom prst="rect">
            <a:avLst/>
          </a:prstGeom>
          <a:ln>
            <a:solidFill>
              <a:srgbClr val="03045E"/>
            </a:solidFill>
          </a:ln>
          <a:effectLst>
            <a:outerShdw blurRad="50800" dist="38100" dir="8100000" algn="tr" rotWithShape="0">
              <a:prstClr val="black">
                <a:alpha val="40000"/>
              </a:prstClr>
            </a:outerShdw>
          </a:effectLst>
        </p:spPr>
      </p:pic>
      <p:sp>
        <p:nvSpPr>
          <p:cNvPr id="10" name="Title 9">
            <a:extLst>
              <a:ext uri="{FF2B5EF4-FFF2-40B4-BE49-F238E27FC236}">
                <a16:creationId xmlns:a16="http://schemas.microsoft.com/office/drawing/2014/main" id="{EC32F921-8FCC-0423-DD1B-1F210E969766}"/>
              </a:ext>
            </a:extLst>
          </p:cNvPr>
          <p:cNvSpPr txBox="1">
            <a:spLocks noGrp="1"/>
          </p:cNvSpPr>
          <p:nvPr>
            <p:ph type="title"/>
          </p:nvPr>
        </p:nvSpPr>
        <p:spPr>
          <a:xfrm>
            <a:off x="5147283" y="2783423"/>
            <a:ext cx="2797689"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Pension2</a:t>
            </a:r>
          </a:p>
        </p:txBody>
      </p:sp>
      <p:sp>
        <p:nvSpPr>
          <p:cNvPr id="12" name="TextBox 11">
            <a:extLst>
              <a:ext uri="{FF2B5EF4-FFF2-40B4-BE49-F238E27FC236}">
                <a16:creationId xmlns:a16="http://schemas.microsoft.com/office/drawing/2014/main" id="{234E9F02-266B-DD63-732C-85EBF6CEB28F}"/>
              </a:ext>
            </a:extLst>
          </p:cNvPr>
          <p:cNvSpPr txBox="1"/>
          <p:nvPr/>
        </p:nvSpPr>
        <p:spPr>
          <a:xfrm>
            <a:off x="5147283" y="3333099"/>
            <a:ext cx="3723168" cy="504305"/>
          </a:xfrm>
          <a:prstGeom prst="rect">
            <a:avLst/>
          </a:prstGeom>
          <a:noFill/>
        </p:spPr>
        <p:txBody>
          <a:bodyPr wrap="square">
            <a:spAutoFit/>
          </a:bodyPr>
          <a:lstStyle/>
          <a:p>
            <a:pPr>
              <a:lnSpc>
                <a:spcPct val="150000"/>
              </a:lnSpc>
            </a:pPr>
            <a:r>
              <a:rPr lang="en-US" sz="2000" b="1" dirty="0">
                <a:solidFill>
                  <a:schemeClr val="bg1"/>
                </a:solidFill>
                <a:latin typeface="Arial" panose="020B0604020202020204" pitchFamily="34" charset="0"/>
                <a:cs typeface="Arial" panose="020B0604020202020204" pitchFamily="34" charset="0"/>
              </a:rPr>
              <a:t>CalSTRS.com/pension2</a:t>
            </a:r>
            <a:endParaRPr lang="en-US" sz="2000" b="1" dirty="0">
              <a:solidFill>
                <a:schemeClr val="bg1"/>
              </a:solidFill>
            </a:endParaRPr>
          </a:p>
        </p:txBody>
      </p:sp>
    </p:spTree>
    <p:extLst>
      <p:ext uri="{BB962C8B-B14F-4D97-AF65-F5344CB8AC3E}">
        <p14:creationId xmlns:p14="http://schemas.microsoft.com/office/powerpoint/2010/main" val="12588710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3045E"/>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F5E732-9B0F-71BA-351C-275815FD6FA4}"/>
              </a:ext>
            </a:extLst>
          </p:cNvPr>
          <p:cNvPicPr>
            <a:picLocks noChangeAspect="1"/>
          </p:cNvPicPr>
          <p:nvPr/>
        </p:nvPicPr>
        <p:blipFill>
          <a:blip r:embed="rId3"/>
          <a:srcRect/>
          <a:stretch/>
        </p:blipFill>
        <p:spPr>
          <a:xfrm>
            <a:off x="220693" y="522098"/>
            <a:ext cx="4351306" cy="5631101"/>
          </a:xfrm>
          <a:prstGeom prst="rect">
            <a:avLst/>
          </a:prstGeom>
          <a:ln w="3175">
            <a:solidFill>
              <a:schemeClr val="tx1"/>
            </a:solidFill>
          </a:ln>
          <a:effectLst>
            <a:outerShdw blurRad="50800" dist="38100" dir="8100000" algn="tr" rotWithShape="0">
              <a:prstClr val="black">
                <a:alpha val="40000"/>
              </a:prstClr>
            </a:outerShdw>
          </a:effectLst>
        </p:spPr>
      </p:pic>
      <p:sp>
        <p:nvSpPr>
          <p:cNvPr id="6" name="Title 5">
            <a:extLst>
              <a:ext uri="{FF2B5EF4-FFF2-40B4-BE49-F238E27FC236}">
                <a16:creationId xmlns:a16="http://schemas.microsoft.com/office/drawing/2014/main" id="{E031C886-B3D6-777D-410B-1989FD4DAD4B}"/>
              </a:ext>
            </a:extLst>
          </p:cNvPr>
          <p:cNvSpPr txBox="1">
            <a:spLocks noGrp="1"/>
          </p:cNvSpPr>
          <p:nvPr>
            <p:ph type="title"/>
          </p:nvPr>
        </p:nvSpPr>
        <p:spPr>
          <a:xfrm>
            <a:off x="5113381" y="2437898"/>
            <a:ext cx="3247955"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CalSTRS publications</a:t>
            </a:r>
          </a:p>
        </p:txBody>
      </p:sp>
      <p:sp>
        <p:nvSpPr>
          <p:cNvPr id="7" name="TextBox 6">
            <a:extLst>
              <a:ext uri="{FF2B5EF4-FFF2-40B4-BE49-F238E27FC236}">
                <a16:creationId xmlns:a16="http://schemas.microsoft.com/office/drawing/2014/main" id="{A8FB77EF-74BF-B32B-C3C3-3A3FBC4CC4C1}"/>
              </a:ext>
            </a:extLst>
          </p:cNvPr>
          <p:cNvSpPr txBox="1"/>
          <p:nvPr/>
        </p:nvSpPr>
        <p:spPr>
          <a:xfrm>
            <a:off x="5113381" y="3541572"/>
            <a:ext cx="3762829" cy="504305"/>
          </a:xfrm>
          <a:prstGeom prst="rect">
            <a:avLst/>
          </a:prstGeom>
          <a:noFill/>
        </p:spPr>
        <p:txBody>
          <a:bodyPr wrap="square">
            <a:spAutoFit/>
          </a:bodyPr>
          <a:lstStyle/>
          <a:p>
            <a:pPr>
              <a:lnSpc>
                <a:spcPct val="150000"/>
              </a:lnSpc>
            </a:pPr>
            <a:r>
              <a:rPr lang="en-US" sz="2000" b="1" dirty="0" err="1">
                <a:solidFill>
                  <a:schemeClr val="bg1"/>
                </a:solidFill>
                <a:latin typeface="Arial" panose="020B0604020202020204" pitchFamily="34" charset="0"/>
                <a:cs typeface="Arial" panose="020B0604020202020204" pitchFamily="34" charset="0"/>
              </a:rPr>
              <a:t>CalSTRS.com</a:t>
            </a:r>
            <a:r>
              <a:rPr lang="en-US" sz="2000" b="1" dirty="0">
                <a:solidFill>
                  <a:schemeClr val="bg1"/>
                </a:solidFill>
                <a:latin typeface="Arial" panose="020B0604020202020204" pitchFamily="34" charset="0"/>
                <a:cs typeface="Arial" panose="020B0604020202020204" pitchFamily="34" charset="0"/>
              </a:rPr>
              <a:t>/publications</a:t>
            </a:r>
            <a:endParaRPr lang="en-US" sz="2000" b="1" dirty="0">
              <a:solidFill>
                <a:schemeClr val="bg1"/>
              </a:solidFill>
            </a:endParaRPr>
          </a:p>
        </p:txBody>
      </p:sp>
    </p:spTree>
    <p:extLst>
      <p:ext uri="{BB962C8B-B14F-4D97-AF65-F5344CB8AC3E}">
        <p14:creationId xmlns:p14="http://schemas.microsoft.com/office/powerpoint/2010/main" val="26096757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3045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98AC3-BAB3-DFB9-884A-2AF2DE624FEE}"/>
              </a:ext>
            </a:extLst>
          </p:cNvPr>
          <p:cNvSpPr txBox="1">
            <a:spLocks noGrp="1"/>
          </p:cNvSpPr>
          <p:nvPr>
            <p:ph type="title"/>
          </p:nvPr>
        </p:nvSpPr>
        <p:spPr>
          <a:xfrm>
            <a:off x="5113381" y="2750406"/>
            <a:ext cx="2805193"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CalSTRS is here for you.</a:t>
            </a:r>
          </a:p>
        </p:txBody>
      </p:sp>
      <p:pic>
        <p:nvPicPr>
          <p:cNvPr id="4" name="Picture 3">
            <a:extLst>
              <a:ext uri="{FF2B5EF4-FFF2-40B4-BE49-F238E27FC236}">
                <a16:creationId xmlns:a16="http://schemas.microsoft.com/office/drawing/2014/main" id="{452F28B2-8DE9-A2A6-B9D7-CC1C81BC06E7}"/>
              </a:ext>
            </a:extLst>
          </p:cNvPr>
          <p:cNvPicPr>
            <a:picLocks noChangeAspect="1"/>
          </p:cNvPicPr>
          <p:nvPr/>
        </p:nvPicPr>
        <p:blipFill>
          <a:blip r:embed="rId3"/>
          <a:srcRect/>
          <a:stretch/>
        </p:blipFill>
        <p:spPr>
          <a:xfrm>
            <a:off x="220692" y="522097"/>
            <a:ext cx="4371278" cy="5656948"/>
          </a:xfrm>
          <a:prstGeom prst="rect">
            <a:avLst/>
          </a:prstGeom>
          <a:ln>
            <a:solidFill>
              <a:srgbClr val="03045E"/>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525387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26A4758-8173-EE44-3D9F-69DF4B1EC69D}"/>
              </a:ext>
            </a:extLst>
          </p:cNvPr>
          <p:cNvPicPr>
            <a:picLocks noChangeAspect="1"/>
          </p:cNvPicPr>
          <p:nvPr/>
        </p:nvPicPr>
        <p:blipFill>
          <a:blip r:embed="rId3"/>
          <a:srcRect/>
          <a:stretch/>
        </p:blipFill>
        <p:spPr>
          <a:xfrm>
            <a:off x="454452" y="1219200"/>
            <a:ext cx="3918960" cy="5071595"/>
          </a:xfrm>
          <a:prstGeom prst="rect">
            <a:avLst/>
          </a:prstGeom>
          <a:ln w="3175">
            <a:solidFill>
              <a:srgbClr val="03045E"/>
            </a:solidFill>
          </a:ln>
          <a:effectLst>
            <a:outerShdw blurRad="50800" dist="38100" dir="8100000" algn="tr" rotWithShape="0">
              <a:prstClr val="black">
                <a:alpha val="40000"/>
              </a:prstClr>
            </a:outerShdw>
          </a:effectLst>
        </p:spPr>
      </p:pic>
      <p:sp>
        <p:nvSpPr>
          <p:cNvPr id="12" name="Rectangle 11">
            <a:extLst>
              <a:ext uri="{FF2B5EF4-FFF2-40B4-BE49-F238E27FC236}">
                <a16:creationId xmlns:a16="http://schemas.microsoft.com/office/drawing/2014/main" id="{071640DA-FCC7-9342-6681-C7F84D4360FB}"/>
              </a:ext>
              <a:ext uri="{C183D7F6-B498-43B3-948B-1728B52AA6E4}">
                <adec:decorative xmlns:adec="http://schemas.microsoft.com/office/drawing/2017/decorative" val="1"/>
              </a:ext>
            </a:extLst>
          </p:cNvPr>
          <p:cNvSpPr/>
          <p:nvPr/>
        </p:nvSpPr>
        <p:spPr>
          <a:xfrm>
            <a:off x="454450" y="1219200"/>
            <a:ext cx="3918962" cy="5071598"/>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B2AAEA9-E6D2-9132-EC79-78BF8C274917}"/>
              </a:ext>
              <a:ext uri="{C183D7F6-B498-43B3-948B-1728B52AA6E4}">
                <adec:decorative xmlns:adec="http://schemas.microsoft.com/office/drawing/2017/decorative" val="1"/>
              </a:ext>
            </a:extLst>
          </p:cNvPr>
          <p:cNvSpPr/>
          <p:nvPr/>
        </p:nvSpPr>
        <p:spPr>
          <a:xfrm>
            <a:off x="-4521" y="0"/>
            <a:ext cx="9148521"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2551F30A-BEB8-AB15-1448-AE185F90E99F}"/>
              </a:ext>
            </a:extLst>
          </p:cNvPr>
          <p:cNvSpPr txBox="1">
            <a:spLocks noGrp="1"/>
          </p:cNvSpPr>
          <p:nvPr>
            <p:ph type="title"/>
          </p:nvPr>
        </p:nvSpPr>
        <p:spPr>
          <a:xfrm>
            <a:off x="1722622" y="186460"/>
            <a:ext cx="742137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My Next Steps</a:t>
            </a:r>
            <a:endParaRPr kumimoji="0" lang="en-US" sz="3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cxnSp>
        <p:nvCxnSpPr>
          <p:cNvPr id="8" name="Straight Connector 7">
            <a:extLst>
              <a:ext uri="{FF2B5EF4-FFF2-40B4-BE49-F238E27FC236}">
                <a16:creationId xmlns:a16="http://schemas.microsoft.com/office/drawing/2014/main" id="{52301813-5254-F81C-4170-34AF7DB24BDD}"/>
              </a:ext>
              <a:ext uri="{C183D7F6-B498-43B3-948B-1728B52AA6E4}">
                <adec:decorative xmlns:adec="http://schemas.microsoft.com/office/drawing/2017/decorative" val="1"/>
              </a:ext>
            </a:extLst>
          </p:cNvPr>
          <p:cNvCxnSpPr>
            <a:cxnSpLocks/>
          </p:cNvCxnSpPr>
          <p:nvPr/>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703150ED-806B-FDD4-081B-5DC0555008D9}"/>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268659" y="205797"/>
            <a:ext cx="1181100" cy="546100"/>
          </a:xfrm>
          <a:prstGeom prst="rect">
            <a:avLst/>
          </a:prstGeom>
        </p:spPr>
      </p:pic>
      <p:pic>
        <p:nvPicPr>
          <p:cNvPr id="5" name="Picture 4">
            <a:extLst>
              <a:ext uri="{FF2B5EF4-FFF2-40B4-BE49-F238E27FC236}">
                <a16:creationId xmlns:a16="http://schemas.microsoft.com/office/drawing/2014/main" id="{7C9FF58B-BBEF-2BE8-1302-1376C7326985}"/>
              </a:ext>
            </a:extLst>
          </p:cNvPr>
          <p:cNvPicPr>
            <a:picLocks noChangeAspect="1"/>
          </p:cNvPicPr>
          <p:nvPr/>
        </p:nvPicPr>
        <p:blipFill rotWithShape="1">
          <a:blip r:embed="rId3"/>
          <a:srcRect b="55598"/>
          <a:stretch/>
        </p:blipFill>
        <p:spPr>
          <a:xfrm>
            <a:off x="3136592" y="1699971"/>
            <a:ext cx="5552955" cy="3190854"/>
          </a:xfrm>
          <a:prstGeom prst="rect">
            <a:avLst/>
          </a:prstGeom>
          <a:ln w="3175">
            <a:solidFill>
              <a:srgbClr val="03045E"/>
            </a:solidFill>
          </a:ln>
          <a:effectLst>
            <a:outerShdw blurRad="50800" dist="38100" dir="8100000" algn="tr" rotWithShape="0">
              <a:prstClr val="black">
                <a:alpha val="40000"/>
              </a:prstClr>
            </a:outerShdw>
          </a:effectLst>
        </p:spPr>
      </p:pic>
      <p:pic>
        <p:nvPicPr>
          <p:cNvPr id="11" name="Picture 10">
            <a:extLst>
              <a:ext uri="{FF2B5EF4-FFF2-40B4-BE49-F238E27FC236}">
                <a16:creationId xmlns:a16="http://schemas.microsoft.com/office/drawing/2014/main" id="{C95339E9-C0F6-3532-8A8A-5D0BCB92B190}"/>
              </a:ext>
            </a:extLst>
          </p:cNvPr>
          <p:cNvPicPr>
            <a:picLocks noChangeAspect="1"/>
          </p:cNvPicPr>
          <p:nvPr/>
        </p:nvPicPr>
        <p:blipFill rotWithShape="1">
          <a:blip r:embed="rId3"/>
          <a:srcRect l="5819" t="46081" r="5778" b="19204"/>
          <a:stretch/>
        </p:blipFill>
        <p:spPr>
          <a:xfrm>
            <a:off x="3136592" y="3117910"/>
            <a:ext cx="5552956" cy="2821995"/>
          </a:xfrm>
          <a:prstGeom prst="rect">
            <a:avLst/>
          </a:prstGeom>
          <a:ln w="3175">
            <a:solidFill>
              <a:srgbClr val="03045E"/>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17906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53"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nodeType="clickEffect">
                                  <p:stCondLst>
                                    <p:cond delay="0"/>
                                  </p:stCondLst>
                                  <p:childTnLst>
                                    <p:anim calcmode="lin" valueType="num">
                                      <p:cBhvr>
                                        <p:cTn id="16" dur="500"/>
                                        <p:tgtEl>
                                          <p:spTgt spid="5"/>
                                        </p:tgtEl>
                                        <p:attrNameLst>
                                          <p:attrName>ppt_w</p:attrName>
                                        </p:attrNameLst>
                                      </p:cBhvr>
                                      <p:tavLst>
                                        <p:tav tm="0">
                                          <p:val>
                                            <p:strVal val="ppt_w"/>
                                          </p:val>
                                        </p:tav>
                                        <p:tav tm="100000">
                                          <p:val>
                                            <p:fltVal val="0"/>
                                          </p:val>
                                        </p:tav>
                                      </p:tavLst>
                                    </p:anim>
                                    <p:anim calcmode="lin" valueType="num">
                                      <p:cBhvr>
                                        <p:cTn id="17" dur="500"/>
                                        <p:tgtEl>
                                          <p:spTgt spid="5"/>
                                        </p:tgtEl>
                                        <p:attrNameLst>
                                          <p:attrName>ppt_h</p:attrName>
                                        </p:attrNameLst>
                                      </p:cBhvr>
                                      <p:tavLst>
                                        <p:tav tm="0">
                                          <p:val>
                                            <p:strVal val="ppt_h"/>
                                          </p:val>
                                        </p:tav>
                                        <p:tav tm="100000">
                                          <p:val>
                                            <p:fltVal val="0"/>
                                          </p:val>
                                        </p:tav>
                                      </p:tavLst>
                                    </p:anim>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3045E"/>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5628DCB-9ED7-E06B-AE95-A4D5E9B32931}"/>
              </a:ext>
            </a:extLst>
          </p:cNvPr>
          <p:cNvSpPr txBox="1"/>
          <p:nvPr/>
        </p:nvSpPr>
        <p:spPr>
          <a:xfrm>
            <a:off x="4148877" y="2536448"/>
            <a:ext cx="4450241" cy="1169551"/>
          </a:xfrm>
          <a:prstGeom prst="rect">
            <a:avLst/>
          </a:prstGeom>
          <a:noFill/>
        </p:spPr>
        <p:txBody>
          <a:bodyPr wrap="square">
            <a:spAutoFit/>
          </a:bodyPr>
          <a:lstStyle/>
          <a:p>
            <a:pPr marL="342900" indent="-34290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Sign a copy and hand it to CalSTRS Benefits Specialist.</a:t>
            </a:r>
          </a:p>
          <a:p>
            <a:pPr marL="342900" indent="-342900">
              <a:buBlip>
                <a:blip r:embed="rId3"/>
              </a:buBlip>
            </a:pPr>
            <a:r>
              <a:rPr lang="en-US" sz="2000" dirty="0">
                <a:solidFill>
                  <a:schemeClr val="bg1"/>
                </a:solidFill>
                <a:latin typeface="Arial" panose="020B0604020202020204" pitchFamily="34" charset="0"/>
                <a:cs typeface="Arial" panose="020B0604020202020204" pitchFamily="34" charset="0"/>
              </a:rPr>
              <a:t>Keep a copy for your records.</a:t>
            </a:r>
          </a:p>
        </p:txBody>
      </p:sp>
      <p:pic>
        <p:nvPicPr>
          <p:cNvPr id="4" name="Picture 3">
            <a:extLst>
              <a:ext uri="{FF2B5EF4-FFF2-40B4-BE49-F238E27FC236}">
                <a16:creationId xmlns:a16="http://schemas.microsoft.com/office/drawing/2014/main" id="{D90B638D-FA97-5C67-0280-B28C25F9734D}"/>
              </a:ext>
            </a:extLst>
          </p:cNvPr>
          <p:cNvPicPr>
            <a:picLocks noChangeAspect="1" noChangeArrowheads="1"/>
          </p:cNvPicPr>
          <p:nvPr/>
        </p:nvPicPr>
        <p:blipFill>
          <a:blip r:embed="rId4"/>
          <a:srcRect/>
          <a:stretch/>
        </p:blipFill>
        <p:spPr bwMode="auto">
          <a:xfrm>
            <a:off x="220695" y="906627"/>
            <a:ext cx="3780347" cy="4892214"/>
          </a:xfrm>
          <a:prstGeom prst="rect">
            <a:avLst/>
          </a:prstGeom>
          <a:ln w="3175">
            <a:solidFill>
              <a:srgbClr val="03045E"/>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846580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576ED6"/>
        </a:solidFill>
        <a:effectLst/>
      </p:bgPr>
    </p:bg>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759F9E99-D6C2-C468-1346-FC913E83A626}"/>
              </a:ext>
            </a:extLst>
          </p:cNvPr>
          <p:cNvSpPr txBox="1">
            <a:spLocks noGrp="1"/>
          </p:cNvSpPr>
          <p:nvPr>
            <p:ph type="title"/>
          </p:nvPr>
        </p:nvSpPr>
        <p:spPr>
          <a:xfrm>
            <a:off x="323553" y="2012771"/>
            <a:ext cx="6461356"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6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Questions?</a:t>
            </a:r>
          </a:p>
        </p:txBody>
      </p:sp>
      <p:pic>
        <p:nvPicPr>
          <p:cNvPr id="3" name="Picture 2">
            <a:extLst>
              <a:ext uri="{FF2B5EF4-FFF2-40B4-BE49-F238E27FC236}">
                <a16:creationId xmlns:a16="http://schemas.microsoft.com/office/drawing/2014/main" id="{BA3A2ACA-7EC1-B34E-16D0-1BA06B2F976C}"/>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4968270" y="4641914"/>
            <a:ext cx="3618837" cy="1689551"/>
          </a:xfrm>
          <a:prstGeom prst="rect">
            <a:avLst/>
          </a:prstGeom>
        </p:spPr>
      </p:pic>
    </p:spTree>
    <p:extLst>
      <p:ext uri="{BB962C8B-B14F-4D97-AF65-F5344CB8AC3E}">
        <p14:creationId xmlns:p14="http://schemas.microsoft.com/office/powerpoint/2010/main" val="39591749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92E6B7-1C2F-A26F-48BD-94E2222BA8DD}"/>
              </a:ext>
            </a:extLst>
          </p:cNvPr>
          <p:cNvPicPr>
            <a:picLocks noChangeAspect="1"/>
          </p:cNvPicPr>
          <p:nvPr/>
        </p:nvPicPr>
        <p:blipFill rotWithShape="1">
          <a:blip r:embed="rId3">
            <a:extLst>
              <a:ext uri="{28A0092B-C50C-407E-A947-70E740481C1C}">
                <a14:useLocalDpi xmlns:a14="http://schemas.microsoft.com/office/drawing/2010/main" val="0"/>
              </a:ext>
            </a:extLst>
          </a:blip>
          <a:srcRect l="9446" r="6371"/>
          <a:stretch/>
        </p:blipFill>
        <p:spPr>
          <a:xfrm>
            <a:off x="0" y="0"/>
            <a:ext cx="9144000" cy="6858000"/>
          </a:xfrm>
          <a:prstGeom prst="rect">
            <a:avLst/>
          </a:prstGeom>
        </p:spPr>
      </p:pic>
      <p:sp>
        <p:nvSpPr>
          <p:cNvPr id="3" name="Rectangle 2">
            <a:extLst>
              <a:ext uri="{FF2B5EF4-FFF2-40B4-BE49-F238E27FC236}">
                <a16:creationId xmlns:a16="http://schemas.microsoft.com/office/drawing/2014/main" id="{1C34B886-0C37-D662-A494-2E4B5C5DF281}"/>
              </a:ext>
              <a:ext uri="{C183D7F6-B498-43B3-948B-1728B52AA6E4}">
                <adec:decorative xmlns:adec="http://schemas.microsoft.com/office/drawing/2017/decorative" val="1"/>
              </a:ext>
            </a:extLst>
          </p:cNvPr>
          <p:cNvSpPr/>
          <p:nvPr/>
        </p:nvSpPr>
        <p:spPr>
          <a:xfrm>
            <a:off x="4572001" y="0"/>
            <a:ext cx="4572000" cy="6858000"/>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63F8823-7610-A2F5-E7B8-21A3C6B3ACF4}"/>
              </a:ext>
            </a:extLst>
          </p:cNvPr>
          <p:cNvSpPr txBox="1">
            <a:spLocks noGrp="1"/>
          </p:cNvSpPr>
          <p:nvPr>
            <p:ph type="title"/>
          </p:nvPr>
        </p:nvSpPr>
        <p:spPr>
          <a:xfrm>
            <a:off x="4925045" y="2085662"/>
            <a:ext cx="3480904"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Contact us</a:t>
            </a:r>
          </a:p>
        </p:txBody>
      </p:sp>
      <p:cxnSp>
        <p:nvCxnSpPr>
          <p:cNvPr id="8" name="Straight Connector 7">
            <a:extLst>
              <a:ext uri="{FF2B5EF4-FFF2-40B4-BE49-F238E27FC236}">
                <a16:creationId xmlns:a16="http://schemas.microsoft.com/office/drawing/2014/main" id="{4472E73C-80D3-BB20-9451-F34739FD5666}"/>
              </a:ext>
              <a:ext uri="{C183D7F6-B498-43B3-948B-1728B52AA6E4}">
                <adec:decorative xmlns:adec="http://schemas.microsoft.com/office/drawing/2017/decorative" val="1"/>
              </a:ext>
            </a:extLst>
          </p:cNvPr>
          <p:cNvCxnSpPr>
            <a:cxnSpLocks/>
          </p:cNvCxnSpPr>
          <p:nvPr/>
        </p:nvCxnSpPr>
        <p:spPr>
          <a:xfrm>
            <a:off x="5020143" y="2029600"/>
            <a:ext cx="263276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7508EDE-6BFF-4AE1-C7E4-43A387582E1C}"/>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5020144" y="1271951"/>
            <a:ext cx="1155698" cy="534355"/>
          </a:xfrm>
          <a:prstGeom prst="rect">
            <a:avLst/>
          </a:prstGeom>
        </p:spPr>
      </p:pic>
      <p:pic>
        <p:nvPicPr>
          <p:cNvPr id="15" name="Picture 14">
            <a:extLst>
              <a:ext uri="{FF2B5EF4-FFF2-40B4-BE49-F238E27FC236}">
                <a16:creationId xmlns:a16="http://schemas.microsoft.com/office/drawing/2014/main" id="{9E9CC246-DDC7-5D18-6F97-FB4A58AA20D8}"/>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5020143" y="3067031"/>
            <a:ext cx="528251" cy="528251"/>
          </a:xfrm>
          <a:prstGeom prst="rect">
            <a:avLst/>
          </a:prstGeom>
        </p:spPr>
      </p:pic>
      <p:pic>
        <p:nvPicPr>
          <p:cNvPr id="16" name="Picture 15">
            <a:extLst>
              <a:ext uri="{FF2B5EF4-FFF2-40B4-BE49-F238E27FC236}">
                <a16:creationId xmlns:a16="http://schemas.microsoft.com/office/drawing/2014/main" id="{C3A815E8-617E-E6BB-D01B-1E759F72270A}"/>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5020143" y="4046749"/>
            <a:ext cx="528251" cy="528251"/>
          </a:xfrm>
          <a:prstGeom prst="rect">
            <a:avLst/>
          </a:prstGeom>
        </p:spPr>
      </p:pic>
      <p:pic>
        <p:nvPicPr>
          <p:cNvPr id="17" name="Picture 16">
            <a:extLst>
              <a:ext uri="{FF2B5EF4-FFF2-40B4-BE49-F238E27FC236}">
                <a16:creationId xmlns:a16="http://schemas.microsoft.com/office/drawing/2014/main" id="{2AE15BC5-AE73-2A8B-6EC1-D98E50C95903}"/>
              </a:ext>
              <a:ext uri="{C183D7F6-B498-43B3-948B-1728B52AA6E4}">
                <adec:decorative xmlns:adec="http://schemas.microsoft.com/office/drawing/2017/decorative" val="1"/>
              </a:ext>
            </a:extLst>
          </p:cNvPr>
          <p:cNvPicPr>
            <a:picLocks noChangeAspect="1"/>
          </p:cNvPicPr>
          <p:nvPr/>
        </p:nvPicPr>
        <p:blipFill>
          <a:blip r:embed="rId7"/>
          <a:srcRect/>
          <a:stretch/>
        </p:blipFill>
        <p:spPr>
          <a:xfrm>
            <a:off x="5020143" y="5026467"/>
            <a:ext cx="528251" cy="528251"/>
          </a:xfrm>
          <a:prstGeom prst="rect">
            <a:avLst/>
          </a:prstGeom>
        </p:spPr>
      </p:pic>
      <p:sp>
        <p:nvSpPr>
          <p:cNvPr id="19" name="TextBox 18">
            <a:extLst>
              <a:ext uri="{FF2B5EF4-FFF2-40B4-BE49-F238E27FC236}">
                <a16:creationId xmlns:a16="http://schemas.microsoft.com/office/drawing/2014/main" id="{03E91754-0E1B-3105-07FE-BD7659F8165D}"/>
              </a:ext>
            </a:extLst>
          </p:cNvPr>
          <p:cNvSpPr txBox="1"/>
          <p:nvPr/>
        </p:nvSpPr>
        <p:spPr>
          <a:xfrm>
            <a:off x="5699502" y="3100324"/>
            <a:ext cx="2562755" cy="461665"/>
          </a:xfrm>
          <a:prstGeom prst="rect">
            <a:avLst/>
          </a:prstGeom>
          <a:noFill/>
        </p:spPr>
        <p:txBody>
          <a:bodyPr wrap="square" anchor="ctr" anchorCtr="0">
            <a:spAutoFit/>
          </a:bodyPr>
          <a:lstStyle/>
          <a:p>
            <a:r>
              <a:rPr lang="en-US" sz="2400" b="1" dirty="0" err="1">
                <a:solidFill>
                  <a:schemeClr val="bg1"/>
                </a:solidFill>
                <a:latin typeface="Arial" panose="020B0604020202020204" pitchFamily="34" charset="0"/>
                <a:cs typeface="Arial" panose="020B0604020202020204" pitchFamily="34" charset="0"/>
              </a:rPr>
              <a:t>CalSTRS.com</a:t>
            </a:r>
            <a:endParaRPr lang="en-US" sz="2400" dirty="0"/>
          </a:p>
        </p:txBody>
      </p:sp>
      <p:sp>
        <p:nvSpPr>
          <p:cNvPr id="20" name="TextBox 19">
            <a:extLst>
              <a:ext uri="{FF2B5EF4-FFF2-40B4-BE49-F238E27FC236}">
                <a16:creationId xmlns:a16="http://schemas.microsoft.com/office/drawing/2014/main" id="{D94C1826-E93E-F702-2237-370524BC4A17}"/>
              </a:ext>
            </a:extLst>
          </p:cNvPr>
          <p:cNvSpPr txBox="1"/>
          <p:nvPr/>
        </p:nvSpPr>
        <p:spPr>
          <a:xfrm>
            <a:off x="5699502" y="4979946"/>
            <a:ext cx="3055199" cy="1651734"/>
          </a:xfrm>
          <a:prstGeom prst="rect">
            <a:avLst/>
          </a:prstGeom>
          <a:noFill/>
        </p:spPr>
        <p:txBody>
          <a:bodyPr wrap="square" anchor="ctr" anchorCtr="0">
            <a:spAutoFit/>
          </a:bodyPr>
          <a:lstStyle/>
          <a:p>
            <a:pPr>
              <a:spcAft>
                <a:spcPts val="200"/>
              </a:spcAft>
            </a:pPr>
            <a:r>
              <a:rPr lang="en-US" sz="2400" dirty="0">
                <a:solidFill>
                  <a:schemeClr val="bg1"/>
                </a:solidFill>
                <a:latin typeface="Arial" panose="020B0604020202020204" pitchFamily="34" charset="0"/>
                <a:cs typeface="Arial" panose="020B0604020202020204" pitchFamily="34" charset="0"/>
              </a:rPr>
              <a:t>800-228-5453</a:t>
            </a:r>
          </a:p>
          <a:p>
            <a:pPr>
              <a:spcAft>
                <a:spcPts val="1200"/>
              </a:spcAft>
            </a:pPr>
            <a:r>
              <a:rPr lang="en-US" sz="1600" dirty="0">
                <a:solidFill>
                  <a:schemeClr val="bg1"/>
                </a:solidFill>
                <a:latin typeface="Arial" panose="020B0604020202020204" pitchFamily="34" charset="0"/>
                <a:cs typeface="Arial" panose="020B0604020202020204" pitchFamily="34" charset="0"/>
              </a:rPr>
              <a:t>*Press 2 for Customer Service.</a:t>
            </a:r>
          </a:p>
          <a:p>
            <a:pPr>
              <a:spcAft>
                <a:spcPts val="200"/>
              </a:spcAft>
            </a:pPr>
            <a:r>
              <a:rPr lang="en-US" sz="2400" dirty="0">
                <a:solidFill>
                  <a:schemeClr val="bg1"/>
                </a:solidFill>
                <a:latin typeface="Arial" panose="020B0604020202020204" pitchFamily="34" charset="0"/>
                <a:cs typeface="Arial" panose="020B0604020202020204" pitchFamily="34" charset="0"/>
              </a:rPr>
              <a:t>Monday–Friday </a:t>
            </a:r>
          </a:p>
          <a:p>
            <a:r>
              <a:rPr lang="en-US" sz="2400" dirty="0">
                <a:solidFill>
                  <a:schemeClr val="bg1"/>
                </a:solidFill>
                <a:latin typeface="Arial" panose="020B0604020202020204" pitchFamily="34" charset="0"/>
                <a:cs typeface="Arial" panose="020B0604020202020204" pitchFamily="34" charset="0"/>
              </a:rPr>
              <a:t>8 a.m. – 5 p.m.</a:t>
            </a:r>
            <a:endParaRPr lang="en-US" sz="2400" dirty="0"/>
          </a:p>
        </p:txBody>
      </p:sp>
      <p:sp>
        <p:nvSpPr>
          <p:cNvPr id="21" name="TextBox 20">
            <a:extLst>
              <a:ext uri="{FF2B5EF4-FFF2-40B4-BE49-F238E27FC236}">
                <a16:creationId xmlns:a16="http://schemas.microsoft.com/office/drawing/2014/main" id="{0E29808F-8CBA-CC09-5F87-AE88FC09877A}"/>
              </a:ext>
            </a:extLst>
          </p:cNvPr>
          <p:cNvSpPr txBox="1"/>
          <p:nvPr/>
        </p:nvSpPr>
        <p:spPr>
          <a:xfrm>
            <a:off x="5699502" y="4080042"/>
            <a:ext cx="2562755" cy="461665"/>
          </a:xfrm>
          <a:prstGeom prst="rect">
            <a:avLst/>
          </a:prstGeom>
          <a:noFill/>
        </p:spPr>
        <p:txBody>
          <a:bodyPr wrap="square" anchor="ctr" anchorCtr="0">
            <a:spAutoFit/>
          </a:bodyPr>
          <a:lstStyle/>
          <a:p>
            <a:r>
              <a:rPr lang="en-US" sz="2400" i="1" dirty="0" err="1">
                <a:solidFill>
                  <a:schemeClr val="bg1"/>
                </a:solidFill>
                <a:latin typeface="Arial" panose="020B0604020202020204" pitchFamily="34" charset="0"/>
                <a:cs typeface="Arial" panose="020B0604020202020204" pitchFamily="34" charset="0"/>
              </a:rPr>
              <a:t>my</a:t>
            </a:r>
            <a:r>
              <a:rPr lang="en-US" sz="2400" dirty="0" err="1">
                <a:solidFill>
                  <a:schemeClr val="bg1"/>
                </a:solidFill>
                <a:latin typeface="Arial" panose="020B0604020202020204" pitchFamily="34" charset="0"/>
                <a:cs typeface="Arial" panose="020B0604020202020204" pitchFamily="34" charset="0"/>
              </a:rPr>
              <a:t>CalSTRS</a:t>
            </a:r>
            <a:endParaRPr lang="en-US" sz="2400" dirty="0"/>
          </a:p>
        </p:txBody>
      </p:sp>
    </p:spTree>
    <p:extLst>
      <p:ext uri="{BB962C8B-B14F-4D97-AF65-F5344CB8AC3E}">
        <p14:creationId xmlns:p14="http://schemas.microsoft.com/office/powerpoint/2010/main" val="23406561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3045E"/>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EF82E64-0392-D1AE-9863-FE26A710AA7C}"/>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4968270" y="4641914"/>
            <a:ext cx="3618837" cy="1689552"/>
          </a:xfrm>
          <a:prstGeom prst="rect">
            <a:avLst/>
          </a:prstGeom>
        </p:spPr>
      </p:pic>
      <p:sp>
        <p:nvSpPr>
          <p:cNvPr id="22" name="Title 21">
            <a:extLst>
              <a:ext uri="{FF2B5EF4-FFF2-40B4-BE49-F238E27FC236}">
                <a16:creationId xmlns:a16="http://schemas.microsoft.com/office/drawing/2014/main" id="{856454CD-01DB-B68B-AB34-8D77AD37699A}"/>
              </a:ext>
            </a:extLst>
          </p:cNvPr>
          <p:cNvSpPr txBox="1">
            <a:spLocks noGrp="1"/>
          </p:cNvSpPr>
          <p:nvPr>
            <p:ph type="title"/>
          </p:nvPr>
        </p:nvSpPr>
        <p:spPr>
          <a:xfrm>
            <a:off x="403452" y="2012771"/>
            <a:ext cx="6461356" cy="1938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6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Thank you </a:t>
            </a:r>
            <a:br>
              <a:rPr kumimoji="0" lang="en-US" sz="6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br>
            <a:r>
              <a:rPr kumimoji="0" lang="en-US" sz="6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for attending!</a:t>
            </a:r>
          </a:p>
        </p:txBody>
      </p:sp>
      <p:pic>
        <p:nvPicPr>
          <p:cNvPr id="2" name="Picture 1">
            <a:extLst>
              <a:ext uri="{FF2B5EF4-FFF2-40B4-BE49-F238E27FC236}">
                <a16:creationId xmlns:a16="http://schemas.microsoft.com/office/drawing/2014/main" id="{281B3C9B-A4A1-9B0C-07CE-2AC74A10D12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59886" y="308459"/>
            <a:ext cx="1193800" cy="376307"/>
          </a:xfrm>
          <a:prstGeom prst="rect">
            <a:avLst/>
          </a:prstGeom>
        </p:spPr>
      </p:pic>
    </p:spTree>
    <p:extLst>
      <p:ext uri="{BB962C8B-B14F-4D97-AF65-F5344CB8AC3E}">
        <p14:creationId xmlns:p14="http://schemas.microsoft.com/office/powerpoint/2010/main" val="1091174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76ED6"/>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94B3C84-95ED-B355-2397-870B7F335A18}"/>
              </a:ext>
            </a:extLst>
          </p:cNvPr>
          <p:cNvSpPr>
            <a:spLocks noGrp="1"/>
          </p:cNvSpPr>
          <p:nvPr>
            <p:ph type="title"/>
          </p:nvPr>
        </p:nvSpPr>
        <p:spPr>
          <a:xfrm>
            <a:off x="2912533" y="1454554"/>
            <a:ext cx="6231467" cy="3948891"/>
          </a:xfrm>
        </p:spPr>
        <p:txBody>
          <a:bodyPr>
            <a:noAutofit/>
          </a:bodyPr>
          <a:lstStyle/>
          <a:p>
            <a:r>
              <a:rPr lang="en-US" sz="5600" b="1" dirty="0">
                <a:solidFill>
                  <a:srgbClr val="03045E"/>
                </a:solidFill>
                <a:latin typeface="Arial" panose="020B0604020202020204" pitchFamily="34" charset="0"/>
                <a:cs typeface="Arial" panose="020B0604020202020204" pitchFamily="34" charset="0"/>
              </a:rPr>
              <a:t>CalSTRS is a hybrid retirement system.</a:t>
            </a:r>
          </a:p>
        </p:txBody>
      </p:sp>
      <p:pic>
        <p:nvPicPr>
          <p:cNvPr id="2" name="Picture 1">
            <a:extLst>
              <a:ext uri="{FF2B5EF4-FFF2-40B4-BE49-F238E27FC236}">
                <a16:creationId xmlns:a16="http://schemas.microsoft.com/office/drawing/2014/main" id="{F5915774-98FD-583D-E67F-4ADD205DF254}"/>
              </a:ext>
            </a:extLst>
          </p:cNvPr>
          <p:cNvPicPr>
            <a:picLocks noChangeAspect="1"/>
          </p:cNvPicPr>
          <p:nvPr/>
        </p:nvPicPr>
        <p:blipFill>
          <a:blip r:embed="rId3"/>
          <a:srcRect/>
          <a:stretch/>
        </p:blipFill>
        <p:spPr>
          <a:xfrm>
            <a:off x="-8978" y="192505"/>
            <a:ext cx="2694331" cy="6665496"/>
          </a:xfrm>
          <a:prstGeom prst="rect">
            <a:avLst/>
          </a:prstGeom>
        </p:spPr>
      </p:pic>
    </p:spTree>
    <p:extLst>
      <p:ext uri="{BB962C8B-B14F-4D97-AF65-F5344CB8AC3E}">
        <p14:creationId xmlns:p14="http://schemas.microsoft.com/office/powerpoint/2010/main" val="1116035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26A4758-8173-EE44-3D9F-69DF4B1EC69D}"/>
              </a:ext>
            </a:extLst>
          </p:cNvPr>
          <p:cNvPicPr>
            <a:picLocks noChangeAspect="1"/>
          </p:cNvPicPr>
          <p:nvPr/>
        </p:nvPicPr>
        <p:blipFill>
          <a:blip r:embed="rId3"/>
          <a:srcRect/>
          <a:stretch/>
        </p:blipFill>
        <p:spPr>
          <a:xfrm>
            <a:off x="454452" y="1221332"/>
            <a:ext cx="3918959" cy="5067331"/>
          </a:xfrm>
          <a:prstGeom prst="rect">
            <a:avLst/>
          </a:prstGeom>
          <a:ln w="3175">
            <a:solidFill>
              <a:srgbClr val="03045E"/>
            </a:solidFill>
          </a:ln>
          <a:effectLst>
            <a:outerShdw blurRad="50800" dist="38100" dir="8100000" algn="tr" rotWithShape="0">
              <a:prstClr val="black">
                <a:alpha val="40000"/>
              </a:prstClr>
            </a:outerShdw>
          </a:effectLst>
        </p:spPr>
      </p:pic>
      <p:sp>
        <p:nvSpPr>
          <p:cNvPr id="12" name="Rectangle 11">
            <a:extLst>
              <a:ext uri="{FF2B5EF4-FFF2-40B4-BE49-F238E27FC236}">
                <a16:creationId xmlns:a16="http://schemas.microsoft.com/office/drawing/2014/main" id="{071640DA-FCC7-9342-6681-C7F84D4360FB}"/>
              </a:ext>
              <a:ext uri="{C183D7F6-B498-43B3-948B-1728B52AA6E4}">
                <adec:decorative xmlns:adec="http://schemas.microsoft.com/office/drawing/2017/decorative" val="1"/>
              </a:ext>
            </a:extLst>
          </p:cNvPr>
          <p:cNvSpPr/>
          <p:nvPr/>
        </p:nvSpPr>
        <p:spPr>
          <a:xfrm>
            <a:off x="463157" y="1219200"/>
            <a:ext cx="3918962" cy="5071598"/>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70EE689-8294-56B1-B21A-ADFDE10BED4E}"/>
              </a:ext>
            </a:extLst>
          </p:cNvPr>
          <p:cNvSpPr txBox="1"/>
          <p:nvPr/>
        </p:nvSpPr>
        <p:spPr>
          <a:xfrm>
            <a:off x="5256984" y="2088208"/>
            <a:ext cx="3543257" cy="1077218"/>
          </a:xfrm>
          <a:prstGeom prst="rect">
            <a:avLst/>
          </a:prstGeom>
          <a:noFill/>
        </p:spPr>
        <p:txBody>
          <a:bodyPr wrap="square" rtlCol="0">
            <a:spAutoFit/>
          </a:bodyPr>
          <a:lstStyle/>
          <a:p>
            <a:pPr marL="457200" indent="-457200">
              <a:spcAft>
                <a:spcPts val="1800"/>
              </a:spcAft>
              <a:buBlip>
                <a:blip r:embed="rId4"/>
              </a:buBlip>
            </a:pPr>
            <a:r>
              <a:rPr lang="en-US" sz="3200" dirty="0">
                <a:latin typeface="Arial" panose="020B0604020202020204" pitchFamily="34" charset="0"/>
                <a:cs typeface="Arial" panose="020B0604020202020204" pitchFamily="34" charset="0"/>
              </a:rPr>
              <a:t>Traditional defined benefit</a:t>
            </a:r>
          </a:p>
        </p:txBody>
      </p:sp>
      <p:pic>
        <p:nvPicPr>
          <p:cNvPr id="3" name="Picture 2">
            <a:extLst>
              <a:ext uri="{FF2B5EF4-FFF2-40B4-BE49-F238E27FC236}">
                <a16:creationId xmlns:a16="http://schemas.microsoft.com/office/drawing/2014/main" id="{72377BCC-118B-2832-E85E-8697F375DD95}"/>
              </a:ext>
            </a:extLst>
          </p:cNvPr>
          <p:cNvPicPr>
            <a:picLocks noChangeAspect="1"/>
          </p:cNvPicPr>
          <p:nvPr/>
        </p:nvPicPr>
        <p:blipFill>
          <a:blip r:embed="rId5"/>
          <a:srcRect/>
          <a:stretch/>
        </p:blipFill>
        <p:spPr>
          <a:xfrm>
            <a:off x="1338023" y="1794423"/>
            <a:ext cx="4027140" cy="3961302"/>
          </a:xfrm>
          <a:prstGeom prst="rect">
            <a:avLst/>
          </a:prstGeom>
        </p:spPr>
      </p:pic>
      <p:sp>
        <p:nvSpPr>
          <p:cNvPr id="7" name="Oval 6">
            <a:extLst>
              <a:ext uri="{FF2B5EF4-FFF2-40B4-BE49-F238E27FC236}">
                <a16:creationId xmlns:a16="http://schemas.microsoft.com/office/drawing/2014/main" id="{007CB1E1-DF8F-086A-B8E4-33F73ACE2EB6}"/>
              </a:ext>
              <a:ext uri="{C183D7F6-B498-43B3-948B-1728B52AA6E4}">
                <adec:decorative xmlns:adec="http://schemas.microsoft.com/office/drawing/2017/decorative" val="1"/>
              </a:ext>
            </a:extLst>
          </p:cNvPr>
          <p:cNvSpPr/>
          <p:nvPr/>
        </p:nvSpPr>
        <p:spPr>
          <a:xfrm>
            <a:off x="1973902" y="2772532"/>
            <a:ext cx="2767243" cy="84985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D7162643-4DDF-585C-1DF0-AA59E5405513}"/>
              </a:ext>
              <a:ext uri="{C183D7F6-B498-43B3-948B-1728B52AA6E4}">
                <adec:decorative xmlns:adec="http://schemas.microsoft.com/office/drawing/2017/decorative" val="1"/>
              </a:ext>
            </a:extLst>
          </p:cNvPr>
          <p:cNvSpPr/>
          <p:nvPr/>
        </p:nvSpPr>
        <p:spPr>
          <a:xfrm>
            <a:off x="3345907" y="4016600"/>
            <a:ext cx="1376593" cy="71865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33DEA0FC-7737-B37D-D13E-ED832A393532}"/>
              </a:ext>
              <a:ext uri="{C183D7F6-B498-43B3-948B-1728B52AA6E4}">
                <adec:decorative xmlns:adec="http://schemas.microsoft.com/office/drawing/2017/decorative" val="1"/>
              </a:ext>
            </a:extLst>
          </p:cNvPr>
          <p:cNvSpPr/>
          <p:nvPr/>
        </p:nvSpPr>
        <p:spPr>
          <a:xfrm>
            <a:off x="1968736" y="4012509"/>
            <a:ext cx="1377170" cy="72684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426B1EF-580B-7F59-6878-9244163A7856}"/>
              </a:ext>
              <a:ext uri="{C183D7F6-B498-43B3-948B-1728B52AA6E4}">
                <adec:decorative xmlns:adec="http://schemas.microsoft.com/office/drawing/2017/decorative" val="1"/>
              </a:ext>
            </a:extLst>
          </p:cNvPr>
          <p:cNvSpPr/>
          <p:nvPr/>
        </p:nvSpPr>
        <p:spPr>
          <a:xfrm>
            <a:off x="-4521" y="0"/>
            <a:ext cx="9148521"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1BC43ABE-A82B-E6C8-A468-1553050BC30A}"/>
              </a:ext>
            </a:extLst>
          </p:cNvPr>
          <p:cNvSpPr txBox="1">
            <a:spLocks noGrp="1"/>
          </p:cNvSpPr>
          <p:nvPr>
            <p:ph type="title"/>
          </p:nvPr>
        </p:nvSpPr>
        <p:spPr>
          <a:xfrm>
            <a:off x="1722622" y="186460"/>
            <a:ext cx="742137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CalSTRS retirement at a glance</a:t>
            </a:r>
          </a:p>
        </p:txBody>
      </p:sp>
      <p:cxnSp>
        <p:nvCxnSpPr>
          <p:cNvPr id="14" name="Straight Connector 13">
            <a:extLst>
              <a:ext uri="{FF2B5EF4-FFF2-40B4-BE49-F238E27FC236}">
                <a16:creationId xmlns:a16="http://schemas.microsoft.com/office/drawing/2014/main" id="{5685F9C9-EDA5-B179-4CFD-6DDA23091BAB}"/>
              </a:ext>
              <a:ext uri="{C183D7F6-B498-43B3-948B-1728B52AA6E4}">
                <adec:decorative xmlns:adec="http://schemas.microsoft.com/office/drawing/2017/decorative" val="1"/>
              </a:ext>
            </a:extLst>
          </p:cNvPr>
          <p:cNvCxnSpPr>
            <a:cxnSpLocks/>
          </p:cNvCxnSpPr>
          <p:nvPr/>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6DA51FAF-CB87-0E76-E850-2B048DD87832}"/>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268659" y="205797"/>
            <a:ext cx="1181100" cy="546100"/>
          </a:xfrm>
          <a:prstGeom prst="rect">
            <a:avLst/>
          </a:prstGeom>
        </p:spPr>
      </p:pic>
      <p:sp>
        <p:nvSpPr>
          <p:cNvPr id="2" name="TextBox 1">
            <a:extLst>
              <a:ext uri="{FF2B5EF4-FFF2-40B4-BE49-F238E27FC236}">
                <a16:creationId xmlns:a16="http://schemas.microsoft.com/office/drawing/2014/main" id="{1BB96FA8-5927-D555-7A78-8EC56E015352}"/>
              </a:ext>
            </a:extLst>
          </p:cNvPr>
          <p:cNvSpPr txBox="1"/>
          <p:nvPr/>
        </p:nvSpPr>
        <p:spPr>
          <a:xfrm>
            <a:off x="5256982" y="3295217"/>
            <a:ext cx="3543257" cy="1077218"/>
          </a:xfrm>
          <a:prstGeom prst="rect">
            <a:avLst/>
          </a:prstGeom>
          <a:noFill/>
        </p:spPr>
        <p:txBody>
          <a:bodyPr wrap="square" rtlCol="0">
            <a:spAutoFit/>
          </a:bodyPr>
          <a:lstStyle/>
          <a:p>
            <a:pPr marL="457200" indent="-457200">
              <a:spcAft>
                <a:spcPts val="1800"/>
              </a:spcAft>
              <a:buBlip>
                <a:blip r:embed="rId4"/>
              </a:buBlip>
            </a:pPr>
            <a:r>
              <a:rPr lang="en-US" sz="3200" dirty="0">
                <a:latin typeface="Arial" panose="020B0604020202020204" pitchFamily="34" charset="0"/>
                <a:cs typeface="Arial" panose="020B0604020202020204" pitchFamily="34" charset="0"/>
              </a:rPr>
              <a:t>Defined Benefit Supplement</a:t>
            </a:r>
          </a:p>
        </p:txBody>
      </p:sp>
      <p:sp>
        <p:nvSpPr>
          <p:cNvPr id="5" name="TextBox 4">
            <a:extLst>
              <a:ext uri="{FF2B5EF4-FFF2-40B4-BE49-F238E27FC236}">
                <a16:creationId xmlns:a16="http://schemas.microsoft.com/office/drawing/2014/main" id="{6BA903A2-B2E9-BCC5-3F18-0BC99C9C41A0}"/>
              </a:ext>
            </a:extLst>
          </p:cNvPr>
          <p:cNvSpPr txBox="1"/>
          <p:nvPr/>
        </p:nvSpPr>
        <p:spPr>
          <a:xfrm>
            <a:off x="5255755" y="4510934"/>
            <a:ext cx="3543257" cy="1077218"/>
          </a:xfrm>
          <a:prstGeom prst="rect">
            <a:avLst/>
          </a:prstGeom>
          <a:noFill/>
        </p:spPr>
        <p:txBody>
          <a:bodyPr wrap="square" rtlCol="0">
            <a:spAutoFit/>
          </a:bodyPr>
          <a:lstStyle/>
          <a:p>
            <a:pPr marL="457200" indent="-457200">
              <a:spcAft>
                <a:spcPts val="1800"/>
              </a:spcAft>
              <a:buBlip>
                <a:blip r:embed="rId4"/>
              </a:buBlip>
            </a:pPr>
            <a:r>
              <a:rPr lang="en-US" sz="3200" dirty="0">
                <a:latin typeface="Arial" panose="020B0604020202020204" pitchFamily="34" charset="0"/>
                <a:cs typeface="Arial" panose="020B0604020202020204" pitchFamily="34" charset="0"/>
              </a:rPr>
              <a:t>Defined contribution</a:t>
            </a:r>
          </a:p>
        </p:txBody>
      </p:sp>
    </p:spTree>
    <p:extLst>
      <p:ext uri="{BB962C8B-B14F-4D97-AF65-F5344CB8AC3E}">
        <p14:creationId xmlns:p14="http://schemas.microsoft.com/office/powerpoint/2010/main" val="289337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1" presetClass="entr" presetSubtype="1"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500"/>
                                        <p:tgtEl>
                                          <p:spTgt spid="7"/>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heel(1)">
                                      <p:cBhvr>
                                        <p:cTn id="21" dur="500"/>
                                        <p:tgtEl>
                                          <p:spTgt spid="11"/>
                                        </p:tgtEl>
                                      </p:cBhvr>
                                    </p:animEffect>
                                  </p:childTnLst>
                                </p:cTn>
                              </p:par>
                              <p:par>
                                <p:cTn id="22" presetID="1" presetClass="exit" presetSubtype="0" fill="hold" grpId="1" nodeType="withEffect">
                                  <p:stCondLst>
                                    <p:cond delay="0"/>
                                  </p:stCondLst>
                                  <p:childTnLst>
                                    <p:set>
                                      <p:cBhvr>
                                        <p:cTn id="23" dur="1" fill="hold">
                                          <p:stCondLst>
                                            <p:cond delay="0"/>
                                          </p:stCondLst>
                                        </p:cTn>
                                        <p:tgtEl>
                                          <p:spTgt spid="7"/>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heel(1)">
                                      <p:cBhvr>
                                        <p:cTn id="31" dur="500"/>
                                        <p:tgtEl>
                                          <p:spTgt spid="10"/>
                                        </p:tgtEl>
                                      </p:cBhvr>
                                    </p:animEffect>
                                  </p:childTnLst>
                                </p:cTn>
                              </p:par>
                              <p:par>
                                <p:cTn id="32" presetID="1" presetClass="exit" presetSubtype="0" fill="hold" grpId="1" nodeType="withEffect">
                                  <p:stCondLst>
                                    <p:cond delay="0"/>
                                  </p:stCondLst>
                                  <p:childTnLst>
                                    <p:set>
                                      <p:cBhvr>
                                        <p:cTn id="33" dur="1" fill="hold">
                                          <p:stCondLst>
                                            <p:cond delay="0"/>
                                          </p:stCondLst>
                                        </p:cTn>
                                        <p:tgtEl>
                                          <p:spTgt spid="11"/>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7" grpId="0" animBg="1"/>
      <p:bldP spid="7" grpId="1" animBg="1"/>
      <p:bldP spid="10" grpId="0" animBg="1"/>
      <p:bldP spid="11" grpId="0" animBg="1"/>
      <p:bldP spid="11" grpId="1" animBg="1"/>
      <p:bldP spid="2" grpId="0"/>
      <p:bldP spid="5"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0DFFB4C7294348A6BF8F216989C121" ma:contentTypeVersion="15" ma:contentTypeDescription="Create a new document." ma:contentTypeScope="" ma:versionID="26c7274d8e30ad03b220b6b9a43e7035">
  <xsd:schema xmlns:xsd="http://www.w3.org/2001/XMLSchema" xmlns:xs="http://www.w3.org/2001/XMLSchema" xmlns:p="http://schemas.microsoft.com/office/2006/metadata/properties" xmlns:ns2="e5b4fa3f-e97b-4786-a085-858623f83f36" xmlns:ns3="d5aee3cc-3b4e-4327-ab27-9b44020fdee2" targetNamespace="http://schemas.microsoft.com/office/2006/metadata/properties" ma:root="true" ma:fieldsID="ec3b248d4894161171e22ff75e558a4b" ns2:_="" ns3:_="">
    <xsd:import namespace="e5b4fa3f-e97b-4786-a085-858623f83f36"/>
    <xsd:import namespace="d5aee3cc-3b4e-4327-ab27-9b44020fdee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b4fa3f-e97b-4786-a085-858623f83f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description="" ma:hidden="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442140a-7d9e-4dd4-9400-63f9f87dbc1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aee3cc-3b4e-4327-ab27-9b44020fdee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0972207-9144-48f8-bce6-b5e4e734bc4c}" ma:internalName="TaxCatchAll" ma:showField="CatchAllData" ma:web="d5aee3cc-3b4e-4327-ab27-9b44020fde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file>

<file path=customXml/item3.xml><?xml version="1.0" encoding="utf-8"?>
<p:properties xmlns:p="http://schemas.microsoft.com/office/2006/metadata/properties" xmlns:xsi="http://www.w3.org/2001/XMLSchema-instance" xmlns:pc="http://schemas.microsoft.com/office/infopath/2007/PartnerControls">
  <documentManagement>
    <TaxCatchAll xmlns="d5aee3cc-3b4e-4327-ab27-9b44020fdee2" xsi:nil="true"/>
    <lcf76f155ced4ddcb4097134ff3c332f xmlns="e5b4fa3f-e97b-4786-a085-858623f83f3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F0FC4BE-560F-4BDB-B2DC-56E603F146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5b4fa3f-e97b-4786-a085-858623f83f36"/>
    <ds:schemaRef ds:uri="d5aee3cc-3b4e-4327-ab27-9b44020fde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72B3763-A5FB-42C9-82AF-D3B0D59126AA}">
  <ds:schemaRefs>
    <ds:schemaRef ds:uri="http://schemas.microsoft.com/sharepoint/v3/contenttype/forms"/>
  </ds:schemaRefs>
</ds:datastoreItem>
</file>

<file path=customXml/itemProps3.xml><?xml version="1.0" encoding="utf-8"?>
<ds:datastoreItem xmlns:ds="http://schemas.openxmlformats.org/officeDocument/2006/customXml" ds:itemID="{D1178134-E2F4-46FC-BB3F-456BDF891552}">
  <ds:schemaRefs>
    <ds:schemaRef ds:uri="http://purl.org/dc/elements/1.1/"/>
    <ds:schemaRef ds:uri="eaca6531-de42-4d1a-9a99-812504dc1e74"/>
    <ds:schemaRef ds:uri="http://schemas.microsoft.com/office/2006/metadata/properties"/>
    <ds:schemaRef ds:uri="http://purl.org/dc/terms/"/>
    <ds:schemaRef ds:uri="http://schemas.microsoft.com/office/2006/documentManagement/types"/>
    <ds:schemaRef ds:uri="185d446d-8075-4b8c-a1bd-3252dd21adcc"/>
    <ds:schemaRef ds:uri="http://schemas.openxmlformats.org/package/2006/metadata/core-properties"/>
    <ds:schemaRef ds:uri="http://schemas.microsoft.com/office/infopath/2007/PartnerControls"/>
    <ds:schemaRef ds:uri="http://www.w3.org/XML/1998/namespace"/>
    <ds:schemaRef ds:uri="http://purl.org/dc/dcmitype/"/>
    <ds:schemaRef ds:uri="d5aee3cc-3b4e-4327-ab27-9b44020fdee2"/>
    <ds:schemaRef ds:uri="e5b4fa3f-e97b-4786-a085-858623f83f36"/>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14392</TotalTime>
  <Words>9441</Words>
  <Application>Microsoft Office PowerPoint</Application>
  <PresentationFormat>On-screen Show (4:3)</PresentationFormat>
  <Paragraphs>930</Paragraphs>
  <Slides>73</Slides>
  <Notes>73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73</vt:i4>
      </vt:variant>
    </vt:vector>
  </HeadingPairs>
  <TitlesOfParts>
    <vt:vector size="77" baseType="lpstr">
      <vt:lpstr>Arial</vt:lpstr>
      <vt:lpstr>Calibri</vt:lpstr>
      <vt:lpstr>Calibri Light</vt:lpstr>
      <vt:lpstr>Office Theme</vt:lpstr>
      <vt:lpstr>PowerPoint Presentation</vt:lpstr>
      <vt:lpstr>Today’s tools</vt:lpstr>
      <vt:lpstr>Today’s tools</vt:lpstr>
      <vt:lpstr>Convenient resources</vt:lpstr>
      <vt:lpstr>Convenient resources</vt:lpstr>
      <vt:lpstr>Today’s discussion</vt:lpstr>
      <vt:lpstr>My Next Steps</vt:lpstr>
      <vt:lpstr>CalSTRS is a hybrid retirement system.</vt:lpstr>
      <vt:lpstr>Your CalSTRS retirement at a glance</vt:lpstr>
      <vt:lpstr>My member information</vt:lpstr>
      <vt:lpstr>PowerPoint Presentation</vt:lpstr>
      <vt:lpstr>My member information</vt:lpstr>
      <vt:lpstr>My defined benefit retirement</vt:lpstr>
      <vt:lpstr>How much is my defined benefit retirement?</vt:lpstr>
      <vt:lpstr>Defined benefit retirement formula</vt:lpstr>
      <vt:lpstr>PowerPoint Presentation</vt:lpstr>
      <vt:lpstr>PowerPoint Presentation</vt:lpstr>
      <vt:lpstr>My retirement estimate</vt:lpstr>
      <vt:lpstr>PowerPoint Presentation</vt:lpstr>
      <vt:lpstr>PowerPoint Presentation</vt:lpstr>
      <vt:lpstr>I can provide a lifetime benefit to my loved ones after my death.</vt:lpstr>
      <vt:lpstr>PowerPoint Presentation</vt:lpstr>
      <vt:lpstr>Preretirement election of an option</vt:lpstr>
      <vt:lpstr>PowerPoint Presentation</vt:lpstr>
      <vt:lpstr>PowerPoint Presentation</vt:lpstr>
      <vt:lpstr>Make an informed decision</vt:lpstr>
      <vt:lpstr>My defined benefit retirement</vt:lpstr>
      <vt:lpstr>My defined benefit retirement</vt:lpstr>
      <vt:lpstr>Concurrent retirement with other eligible California public retirement systems</vt:lpstr>
      <vt:lpstr>PowerPoint Presentation</vt:lpstr>
      <vt:lpstr>PowerPoint Presentation</vt:lpstr>
      <vt:lpstr>PowerPoint Presentation</vt:lpstr>
      <vt:lpstr>What is the Defined Benefit Supplement account?</vt:lpstr>
      <vt:lpstr>My Defined Benefit Supplement account history </vt:lpstr>
      <vt:lpstr>PowerPoint Presentation</vt:lpstr>
      <vt:lpstr>PowerPoint Presentation</vt:lpstr>
      <vt:lpstr>Retirement Progress Report</vt:lpstr>
      <vt:lpstr>PowerPoint Presentation</vt:lpstr>
      <vt:lpstr>PowerPoint Presentation</vt:lpstr>
      <vt:lpstr>PowerPoint Presentation</vt:lpstr>
      <vt:lpstr>PowerPoint Presentation</vt:lpstr>
      <vt:lpstr>My CalSTRS Pension2® accounts and other investments</vt:lpstr>
      <vt:lpstr>PowerPoint Presentation</vt:lpstr>
      <vt:lpstr>CalSTRS Pension2</vt:lpstr>
      <vt:lpstr>CalSTRS Pension2</vt:lpstr>
      <vt:lpstr>CalSTRS Pension2</vt:lpstr>
      <vt:lpstr>PowerPoint Presentation</vt:lpstr>
      <vt:lpstr>What else does CalSTRS provide?</vt:lpstr>
      <vt:lpstr>PowerPoint Presentation</vt:lpstr>
      <vt:lpstr>Disability and survivor benefits</vt:lpstr>
      <vt:lpstr>One-time death benefit</vt:lpstr>
      <vt:lpstr>PowerPoint Presentation</vt:lpstr>
      <vt:lpstr>PowerPoint Presentation</vt:lpstr>
      <vt:lpstr>Health Benefits, Medicare and Social Security</vt:lpstr>
      <vt:lpstr>Social Security eligibility</vt:lpstr>
      <vt:lpstr>What do I need to do to retire?</vt:lpstr>
      <vt:lpstr>PowerPoint Presentation</vt:lpstr>
      <vt:lpstr>My Service Retirement Application and benefit payments</vt:lpstr>
      <vt:lpstr>Your Retirement Guide 2024</vt:lpstr>
      <vt:lpstr>PowerPoint Presentation</vt:lpstr>
      <vt:lpstr>PowerPoint Presentation</vt:lpstr>
      <vt:lpstr>PowerPoint Presentation</vt:lpstr>
      <vt:lpstr>What happens once I retire?</vt:lpstr>
      <vt:lpstr>PowerPoint Presentation</vt:lpstr>
      <vt:lpstr>Postretirement earnings limitations  and adjustments</vt:lpstr>
      <vt:lpstr>Learning doesn’t end here</vt:lpstr>
      <vt:lpstr>Pension2</vt:lpstr>
      <vt:lpstr>CalSTRS publications</vt:lpstr>
      <vt:lpstr>CalSTRS is here for you.</vt:lpstr>
      <vt:lpstr>PowerPoint Presentation</vt:lpstr>
      <vt:lpstr>Questions?</vt:lpstr>
      <vt:lpstr>Contact us</vt:lpstr>
      <vt:lpstr>Thank you  for attending!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CalSTRS</dc:creator>
  <cp:lastModifiedBy>James Doak</cp:lastModifiedBy>
  <cp:revision>1136</cp:revision>
  <dcterms:created xsi:type="dcterms:W3CDTF">2023-06-23T21:13:46Z</dcterms:created>
  <dcterms:modified xsi:type="dcterms:W3CDTF">2024-10-16T22:55:05Z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0x010100630DFFB4C7294348A6BF8F216989C121</vt:lpwstr>
  </property>
  <property fmtid="{D5CDD505-2E9C-101B-9397-08002B2CF9AE}" pid="3" name="Order">
    <vt:lpwstr>100.000000000000</vt:lpwstr>
  </property>
  <property fmtid="{D5CDD505-2E9C-101B-9397-08002B2CF9AE}" pid="4" name="MediaServiceImageTags">
    <vt:lpwstr/>
  </property>
</Properties>
</file>