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6"/>
  </p:notesMasterIdLst>
  <p:sldIdLst>
    <p:sldId id="258" r:id="rId5"/>
    <p:sldId id="257" r:id="rId6"/>
    <p:sldId id="259" r:id="rId7"/>
    <p:sldId id="261" r:id="rId8"/>
    <p:sldId id="262" r:id="rId9"/>
    <p:sldId id="263" r:id="rId10"/>
    <p:sldId id="264" r:id="rId11"/>
    <p:sldId id="265"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331" r:id="rId29"/>
    <p:sldId id="285" r:id="rId30"/>
    <p:sldId id="332" r:id="rId31"/>
    <p:sldId id="288" r:id="rId32"/>
    <p:sldId id="289" r:id="rId33"/>
    <p:sldId id="290" r:id="rId34"/>
    <p:sldId id="291" r:id="rId35"/>
    <p:sldId id="294" r:id="rId36"/>
    <p:sldId id="295" r:id="rId37"/>
    <p:sldId id="296" r:id="rId38"/>
    <p:sldId id="297" r:id="rId39"/>
    <p:sldId id="298" r:id="rId40"/>
    <p:sldId id="299" r:id="rId41"/>
    <p:sldId id="300" r:id="rId42"/>
    <p:sldId id="301" r:id="rId43"/>
    <p:sldId id="302" r:id="rId44"/>
    <p:sldId id="304" r:id="rId45"/>
    <p:sldId id="305" r:id="rId46"/>
    <p:sldId id="307" r:id="rId47"/>
    <p:sldId id="308" r:id="rId48"/>
    <p:sldId id="309" r:id="rId49"/>
    <p:sldId id="310" r:id="rId50"/>
    <p:sldId id="312" r:id="rId51"/>
    <p:sldId id="313" r:id="rId52"/>
    <p:sldId id="315" r:id="rId53"/>
    <p:sldId id="317" r:id="rId54"/>
    <p:sldId id="318" r:id="rId55"/>
    <p:sldId id="319" r:id="rId56"/>
    <p:sldId id="320" r:id="rId57"/>
    <p:sldId id="322" r:id="rId58"/>
    <p:sldId id="323" r:id="rId59"/>
    <p:sldId id="324" r:id="rId60"/>
    <p:sldId id="325" r:id="rId61"/>
    <p:sldId id="326" r:id="rId62"/>
    <p:sldId id="327" r:id="rId63"/>
    <p:sldId id="328" r:id="rId64"/>
    <p:sldId id="329" r:id="rId6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0yr7glri32hvPyeUTSk6g==" hashData="8vxR5gLBcG+A6ma5MM+OrfeGwBCKIQyyExRS9catOzQm/pi7Prw7ZnbwpqjnP3yXK8f8EsvFA25dsglRaOITj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45E"/>
    <a:srgbClr val="576ED6"/>
    <a:srgbClr val="007681"/>
    <a:srgbClr val="76BA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29"/>
    <p:restoredTop sz="85546" autoAdjust="0"/>
  </p:normalViewPr>
  <p:slideViewPr>
    <p:cSldViewPr snapToGrid="0">
      <p:cViewPr varScale="1">
        <p:scale>
          <a:sx n="94" d="100"/>
          <a:sy n="94" d="100"/>
        </p:scale>
        <p:origin x="152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Doak" userId="d3224072-b1e9-4f41-8d60-2ce1573413d2" providerId="ADAL" clId="{EB796CB9-3E10-4183-AE06-77DD421D86C2}"/>
    <pc:docChg chg="modSld">
      <pc:chgData name="James Doak" userId="d3224072-b1e9-4f41-8d60-2ce1573413d2" providerId="ADAL" clId="{EB796CB9-3E10-4183-AE06-77DD421D86C2}" dt="2024-09-04T21:59:32.635" v="0" actId="20577"/>
      <pc:docMkLst>
        <pc:docMk/>
      </pc:docMkLst>
      <pc:sldChg chg="modSp mod">
        <pc:chgData name="James Doak" userId="d3224072-b1e9-4f41-8d60-2ce1573413d2" providerId="ADAL" clId="{EB796CB9-3E10-4183-AE06-77DD421D86C2}" dt="2024-09-04T21:59:32.635" v="0" actId="20577"/>
        <pc:sldMkLst>
          <pc:docMk/>
          <pc:sldMk cId="44547192" sldId="257"/>
        </pc:sldMkLst>
        <pc:spChg chg="mod">
          <ac:chgData name="James Doak" userId="d3224072-b1e9-4f41-8d60-2ce1573413d2" providerId="ADAL" clId="{EB796CB9-3E10-4183-AE06-77DD421D86C2}" dt="2024-09-04T21:59:32.635" v="0" actId="20577"/>
          <ac:spMkLst>
            <pc:docMk/>
            <pc:sldMk cId="44547192" sldId="257"/>
            <ac:spMk id="11" creationId="{4A3D8A3C-F57D-1378-0349-D7310441E27D}"/>
          </ac:spMkLst>
        </pc:spChg>
      </pc:sldChg>
    </pc:docChg>
  </pc:docChgLst>
  <pc:docChgLst>
    <pc:chgData name="Dolly Vang" userId="fc2a6251-df01-4c41-a5eb-bd2c3dc4e609" providerId="ADAL" clId="{3597A1DB-4E2A-45CB-A601-74F60A98F6AD}"/>
    <pc:docChg chg="custSel modSld">
      <pc:chgData name="Dolly Vang" userId="fc2a6251-df01-4c41-a5eb-bd2c3dc4e609" providerId="ADAL" clId="{3597A1DB-4E2A-45CB-A601-74F60A98F6AD}" dt="2024-09-16T15:33:08.478" v="44"/>
      <pc:docMkLst>
        <pc:docMk/>
      </pc:docMkLst>
      <pc:sldChg chg="addSp modSp mod">
        <pc:chgData name="Dolly Vang" userId="fc2a6251-df01-4c41-a5eb-bd2c3dc4e609" providerId="ADAL" clId="{3597A1DB-4E2A-45CB-A601-74F60A98F6AD}" dt="2024-09-16T15:33:08.478" v="44"/>
        <pc:sldMkLst>
          <pc:docMk/>
          <pc:sldMk cId="1255287426" sldId="328"/>
        </pc:sldMkLst>
        <pc:spChg chg="add mod">
          <ac:chgData name="Dolly Vang" userId="fc2a6251-df01-4c41-a5eb-bd2c3dc4e609" providerId="ADAL" clId="{3597A1DB-4E2A-45CB-A601-74F60A98F6AD}" dt="2024-09-16T15:33:08.478" v="44"/>
          <ac:spMkLst>
            <pc:docMk/>
            <pc:sldMk cId="1255287426" sldId="328"/>
            <ac:spMk id="4" creationId="{08627A48-4FF7-DC9D-7748-F817CAE2AAD6}"/>
          </ac:spMkLst>
        </pc:spChg>
        <pc:spChg chg="mod">
          <ac:chgData name="Dolly Vang" userId="fc2a6251-df01-4c41-a5eb-bd2c3dc4e609" providerId="ADAL" clId="{3597A1DB-4E2A-45CB-A601-74F60A98F6AD}" dt="2024-09-16T15:32:54.928" v="43" actId="113"/>
          <ac:spMkLst>
            <pc:docMk/>
            <pc:sldMk cId="1255287426" sldId="328"/>
            <ac:spMk id="11" creationId="{1A5D7CDB-AB32-1AD7-59FA-EF48416E0F71}"/>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Member-Only</c:v>
                </c:pt>
              </c:strCache>
            </c:strRef>
          </c:tx>
          <c:spPr>
            <a:solidFill>
              <a:srgbClr val="03045E"/>
            </a:solidFill>
            <a:ln>
              <a:solidFill>
                <a:schemeClr val="bg1"/>
              </a:solidFill>
            </a:ln>
          </c:spPr>
          <c:invertIfNegative val="0"/>
          <c:cat>
            <c:strRef>
              <c:f>Sheet1!$A$2:$A$4</c:f>
              <c:strCache>
                <c:ptCount val="3"/>
                <c:pt idx="0">
                  <c:v>100% Option</c:v>
                </c:pt>
                <c:pt idx="1">
                  <c:v>75% Option</c:v>
                </c:pt>
                <c:pt idx="2">
                  <c:v>50% Option</c:v>
                </c:pt>
              </c:strCache>
            </c:strRef>
          </c:cat>
          <c:val>
            <c:numRef>
              <c:f>Sheet1!$B$2:$B$4</c:f>
              <c:numCache>
                <c:formatCode>General</c:formatCode>
                <c:ptCount val="3"/>
                <c:pt idx="0">
                  <c:v>4482</c:v>
                </c:pt>
                <c:pt idx="1">
                  <c:v>4482</c:v>
                </c:pt>
                <c:pt idx="2">
                  <c:v>4482</c:v>
                </c:pt>
              </c:numCache>
            </c:numRef>
          </c:val>
          <c:extLst>
            <c:ext xmlns:c16="http://schemas.microsoft.com/office/drawing/2014/chart" uri="{C3380CC4-5D6E-409C-BE32-E72D297353CC}">
              <c16:uniqueId val="{00000000-EC53-8F46-8EC9-BCE88F88463F}"/>
            </c:ext>
          </c:extLst>
        </c:ser>
        <c:ser>
          <c:idx val="1"/>
          <c:order val="1"/>
          <c:tx>
            <c:strRef>
              <c:f>Sheet1!$C$1</c:f>
              <c:strCache>
                <c:ptCount val="1"/>
                <c:pt idx="0">
                  <c:v>Modified Benefit</c:v>
                </c:pt>
              </c:strCache>
            </c:strRef>
          </c:tx>
          <c:spPr>
            <a:solidFill>
              <a:srgbClr val="576ED6"/>
            </a:solidFill>
            <a:ln>
              <a:solidFill>
                <a:schemeClr val="bg1"/>
              </a:solidFill>
            </a:ln>
          </c:spPr>
          <c:invertIfNegative val="0"/>
          <c:cat>
            <c:strRef>
              <c:f>Sheet1!$A$2:$A$4</c:f>
              <c:strCache>
                <c:ptCount val="3"/>
                <c:pt idx="0">
                  <c:v>100% Option</c:v>
                </c:pt>
                <c:pt idx="1">
                  <c:v>75% Option</c:v>
                </c:pt>
                <c:pt idx="2">
                  <c:v>50% Option</c:v>
                </c:pt>
              </c:strCache>
            </c:strRef>
          </c:cat>
          <c:val>
            <c:numRef>
              <c:f>Sheet1!$C$2:$C$4</c:f>
              <c:numCache>
                <c:formatCode>General</c:formatCode>
                <c:ptCount val="3"/>
                <c:pt idx="0">
                  <c:v>3842</c:v>
                </c:pt>
                <c:pt idx="1">
                  <c:v>4033</c:v>
                </c:pt>
                <c:pt idx="2">
                  <c:v>4186</c:v>
                </c:pt>
              </c:numCache>
            </c:numRef>
          </c:val>
          <c:extLst>
            <c:ext xmlns:c16="http://schemas.microsoft.com/office/drawing/2014/chart" uri="{C3380CC4-5D6E-409C-BE32-E72D297353CC}">
              <c16:uniqueId val="{00000001-EC53-8F46-8EC9-BCE88F88463F}"/>
            </c:ext>
          </c:extLst>
        </c:ser>
        <c:ser>
          <c:idx val="2"/>
          <c:order val="2"/>
          <c:tx>
            <c:strRef>
              <c:f>Sheet1!$D$1</c:f>
              <c:strCache>
                <c:ptCount val="1"/>
                <c:pt idx="0">
                  <c:v>Beneficiary Benefit</c:v>
                </c:pt>
              </c:strCache>
            </c:strRef>
          </c:tx>
          <c:spPr>
            <a:solidFill>
              <a:srgbClr val="9AA8E6"/>
            </a:solidFill>
            <a:ln>
              <a:solidFill>
                <a:schemeClr val="bg1"/>
              </a:solidFill>
            </a:ln>
          </c:spPr>
          <c:invertIfNegative val="0"/>
          <c:cat>
            <c:strRef>
              <c:f>Sheet1!$A$2:$A$4</c:f>
              <c:strCache>
                <c:ptCount val="3"/>
                <c:pt idx="0">
                  <c:v>100% Option</c:v>
                </c:pt>
                <c:pt idx="1">
                  <c:v>75% Option</c:v>
                </c:pt>
                <c:pt idx="2">
                  <c:v>50% Option</c:v>
                </c:pt>
              </c:strCache>
            </c:strRef>
          </c:cat>
          <c:val>
            <c:numRef>
              <c:f>Sheet1!$D$2:$D$4</c:f>
              <c:numCache>
                <c:formatCode>General</c:formatCode>
                <c:ptCount val="3"/>
                <c:pt idx="0">
                  <c:v>3842</c:v>
                </c:pt>
                <c:pt idx="1">
                  <c:v>3024</c:v>
                </c:pt>
                <c:pt idx="2">
                  <c:v>2093</c:v>
                </c:pt>
              </c:numCache>
            </c:numRef>
          </c:val>
          <c:extLst>
            <c:ext xmlns:c16="http://schemas.microsoft.com/office/drawing/2014/chart" uri="{C3380CC4-5D6E-409C-BE32-E72D297353CC}">
              <c16:uniqueId val="{00000002-EC53-8F46-8EC9-BCE88F88463F}"/>
            </c:ext>
          </c:extLst>
        </c:ser>
        <c:dLbls>
          <c:showLegendKey val="0"/>
          <c:showVal val="0"/>
          <c:showCatName val="0"/>
          <c:showSerName val="0"/>
          <c:showPercent val="0"/>
          <c:showBubbleSize val="0"/>
        </c:dLbls>
        <c:gapWidth val="150"/>
        <c:axId val="156399872"/>
        <c:axId val="156401664"/>
      </c:barChart>
      <c:catAx>
        <c:axId val="156399872"/>
        <c:scaling>
          <c:orientation val="minMax"/>
        </c:scaling>
        <c:delete val="0"/>
        <c:axPos val="b"/>
        <c:numFmt formatCode="General" sourceLinked="1"/>
        <c:majorTickMark val="out"/>
        <c:minorTickMark val="none"/>
        <c:tickLblPos val="nextTo"/>
        <c:txPr>
          <a:bodyPr/>
          <a:lstStyle/>
          <a:p>
            <a:pPr>
              <a:defRPr sz="1400">
                <a:solidFill>
                  <a:srgbClr val="03045E"/>
                </a:solidFill>
                <a:latin typeface="Arial" panose="020B0604020202020204" pitchFamily="34" charset="0"/>
                <a:cs typeface="Arial" panose="020B0604020202020204" pitchFamily="34" charset="0"/>
              </a:defRPr>
            </a:pPr>
            <a:endParaRPr lang="en-US"/>
          </a:p>
        </c:txPr>
        <c:crossAx val="156401664"/>
        <c:crosses val="autoZero"/>
        <c:auto val="1"/>
        <c:lblAlgn val="ctr"/>
        <c:lblOffset val="100"/>
        <c:noMultiLvlLbl val="0"/>
      </c:catAx>
      <c:valAx>
        <c:axId val="156401664"/>
        <c:scaling>
          <c:orientation val="minMax"/>
        </c:scaling>
        <c:delete val="0"/>
        <c:axPos val="l"/>
        <c:majorGridlines>
          <c:spPr>
            <a:ln>
              <a:noFill/>
            </a:ln>
          </c:spPr>
        </c:majorGridlines>
        <c:numFmt formatCode="General" sourceLinked="1"/>
        <c:majorTickMark val="out"/>
        <c:minorTickMark val="none"/>
        <c:tickLblPos val="nextTo"/>
        <c:txPr>
          <a:bodyPr/>
          <a:lstStyle/>
          <a:p>
            <a:pPr>
              <a:defRPr sz="1400" b="0">
                <a:solidFill>
                  <a:srgbClr val="03045E"/>
                </a:solidFill>
                <a:latin typeface="Arial" panose="020B0604020202020204" pitchFamily="34" charset="0"/>
                <a:cs typeface="Arial" panose="020B0604020202020204" pitchFamily="34" charset="0"/>
              </a:defRPr>
            </a:pPr>
            <a:endParaRPr lang="en-US"/>
          </a:p>
        </c:txPr>
        <c:crossAx val="156399872"/>
        <c:crosses val="autoZero"/>
        <c:crossBetween val="between"/>
      </c:valAx>
      <c:spPr>
        <a:ln>
          <a:solidFill>
            <a:schemeClr val="bg1"/>
          </a:solidFill>
        </a:ln>
      </c:spPr>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3317" tIns="46659" rIns="93317" bIns="46659" rtlCol="0"/>
          <a:lstStyle>
            <a:lvl1pPr algn="l">
              <a:defRPr sz="1300"/>
            </a:lvl1pPr>
          </a:lstStyle>
          <a:p>
            <a:endParaRPr lang="en-US"/>
          </a:p>
        </p:txBody>
      </p:sp>
      <p:sp>
        <p:nvSpPr>
          <p:cNvPr id="3" name="Date Placeholder 2"/>
          <p:cNvSpPr>
            <a:spLocks noGrp="1"/>
          </p:cNvSpPr>
          <p:nvPr>
            <p:ph type="dt" idx="1"/>
          </p:nvPr>
        </p:nvSpPr>
        <p:spPr>
          <a:xfrm>
            <a:off x="3978131" y="1"/>
            <a:ext cx="3043343" cy="467071"/>
          </a:xfrm>
          <a:prstGeom prst="rect">
            <a:avLst/>
          </a:prstGeom>
        </p:spPr>
        <p:txBody>
          <a:bodyPr vert="horz" lIns="93317" tIns="46659" rIns="93317" bIns="46659" rtlCol="0"/>
          <a:lstStyle>
            <a:lvl1pPr algn="r">
              <a:defRPr sz="1300"/>
            </a:lvl1pPr>
          </a:lstStyle>
          <a:p>
            <a:fld id="{DE5C370A-7BA0-4215-B1FC-842B285E5F78}" type="datetimeFigureOut">
              <a:rPr lang="en-US" smtClean="0"/>
              <a:t>9/16/2024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300"/>
            </a:lvl1pPr>
          </a:lstStyle>
          <a:p>
            <a:endParaRPr lang="en-US"/>
          </a:p>
        </p:txBody>
      </p:sp>
      <p:sp>
        <p:nvSpPr>
          <p:cNvPr id="7" name="Slide Number Placeholder 6"/>
          <p:cNvSpPr>
            <a:spLocks noGrp="1"/>
          </p:cNvSpPr>
          <p:nvPr>
            <p:ph type="sldNum" sz="quarter" idx="5"/>
          </p:nvPr>
        </p:nvSpPr>
        <p:spPr>
          <a:xfrm>
            <a:off x="3978131" y="8842030"/>
            <a:ext cx="3043343" cy="467070"/>
          </a:xfrm>
          <a:prstGeom prst="rect">
            <a:avLst/>
          </a:prstGeom>
        </p:spPr>
        <p:txBody>
          <a:bodyPr vert="horz" lIns="93317" tIns="46659" rIns="93317" bIns="46659" rtlCol="0" anchor="b"/>
          <a:lstStyle>
            <a:lvl1pPr algn="r">
              <a:defRPr sz="1300"/>
            </a:lvl1pPr>
          </a:lstStyle>
          <a:p>
            <a:fld id="{D18786F6-1342-49D8-ABE3-68607ABA1005}" type="slidenum">
              <a:rPr lang="en-US" smtClean="0"/>
              <a:t>‹#›</a:t>
            </a:fld>
            <a:endParaRPr lang="en-US"/>
          </a:p>
        </p:txBody>
      </p:sp>
    </p:spTree>
    <p:extLst>
      <p:ext uri="{BB962C8B-B14F-4D97-AF65-F5344CB8AC3E}">
        <p14:creationId xmlns:p14="http://schemas.microsoft.com/office/powerpoint/2010/main" val="3204857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Introduction: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Hello Everyone, </a:t>
            </a:r>
            <a:r>
              <a:rPr lang="en-US" sz="1200" b="1" kern="1200" dirty="0">
                <a:solidFill>
                  <a:schemeClr val="tx1"/>
                </a:solidFill>
                <a:effectLst/>
                <a:latin typeface="+mn-lt"/>
                <a:ea typeface="+mn-ea"/>
                <a:cs typeface="+mn-cs"/>
              </a:rPr>
              <a:t>Welcome to the “My Retirement Decisions” </a:t>
            </a:r>
            <a:r>
              <a:rPr lang="en-US" sz="1200" kern="1200" dirty="0">
                <a:solidFill>
                  <a:schemeClr val="tx1"/>
                </a:solidFill>
                <a:effectLst/>
                <a:latin typeface="+mn-lt"/>
                <a:ea typeface="+mn-ea"/>
                <a:cs typeface="+mn-cs"/>
              </a:rPr>
              <a:t>workshop. Today’s workshop is focused on your retirement, but more specifically considers the decisions you will have to make at retirement. </a:t>
            </a:r>
            <a:r>
              <a:rPr lang="en-US" sz="1200" b="1" kern="1200" dirty="0">
                <a:solidFill>
                  <a:schemeClr val="tx1"/>
                </a:solidFill>
                <a:effectLst/>
                <a:latin typeface="+mn-lt"/>
                <a:ea typeface="+mn-ea"/>
                <a:cs typeface="+mn-cs"/>
              </a:rPr>
              <a:t>My name is </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and I am a benefits specialist here at CalSTRS.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**Feel free to give a brief introduction about yourself.**</a:t>
            </a:r>
          </a:p>
          <a:p>
            <a:endParaRPr lang="en-US" sz="1200" dirty="0"/>
          </a:p>
        </p:txBody>
      </p:sp>
      <p:sp>
        <p:nvSpPr>
          <p:cNvPr id="4" name="Slide Number Placeholder 3"/>
          <p:cNvSpPr>
            <a:spLocks noGrp="1"/>
          </p:cNvSpPr>
          <p:nvPr>
            <p:ph type="sldNum" sz="quarter" idx="5"/>
          </p:nvPr>
        </p:nvSpPr>
        <p:spPr/>
        <p:txBody>
          <a:bodyPr/>
          <a:lstStyle/>
          <a:p>
            <a:fld id="{D18786F6-1342-49D8-ABE3-68607ABA1005}" type="slidenum">
              <a:rPr lang="en-US" smtClean="0"/>
              <a:t>1</a:t>
            </a:fld>
            <a:endParaRPr lang="en-US"/>
          </a:p>
        </p:txBody>
      </p:sp>
    </p:spTree>
    <p:extLst>
      <p:ext uri="{BB962C8B-B14F-4D97-AF65-F5344CB8AC3E}">
        <p14:creationId xmlns:p14="http://schemas.microsoft.com/office/powerpoint/2010/main" val="3445393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consideration when deciding when to retire is if you are eligible.</a:t>
            </a:r>
          </a:p>
          <a:p>
            <a:endParaRPr lang="en-US" dirty="0"/>
          </a:p>
          <a:p>
            <a:r>
              <a:rPr lang="en-US" b="1" dirty="0"/>
              <a:t>Click.</a:t>
            </a:r>
          </a:p>
          <a:p>
            <a:r>
              <a:rPr lang="en-US" dirty="0"/>
              <a:t>The minimum requirements for a service retirement benefit are age 55 with five years of service credit.</a:t>
            </a:r>
          </a:p>
          <a:p>
            <a:endParaRPr lang="en-US" dirty="0"/>
          </a:p>
          <a:p>
            <a:r>
              <a:rPr lang="en-US" b="1" dirty="0"/>
              <a:t>Click. </a:t>
            </a:r>
          </a:p>
          <a:p>
            <a:r>
              <a:rPr lang="en-US" dirty="0"/>
              <a:t>If you’re a CalSTRS 2% at 60 member, you can retire as early as age 50 with 30 years of service credit.</a:t>
            </a:r>
          </a:p>
          <a:p>
            <a:endParaRPr lang="en-US" dirty="0"/>
          </a:p>
          <a:p>
            <a:r>
              <a:rPr lang="en-US" b="1" dirty="0"/>
              <a:t>Click. </a:t>
            </a:r>
          </a:p>
          <a:p>
            <a:r>
              <a:rPr lang="en-US" dirty="0"/>
              <a:t>If you have fewer than five years of service credit you can retire at age 55 if you retire concurrently with certain other public retirement systems in California such as CalPERS. </a:t>
            </a:r>
          </a:p>
          <a:p>
            <a:endParaRPr lang="en-US" dirty="0"/>
          </a:p>
          <a:p>
            <a:r>
              <a:rPr lang="en-US" dirty="0"/>
              <a:t>You can read more about concurrent retirement and eligibility in the Your Retirement Guide publication. </a:t>
            </a:r>
          </a:p>
          <a:p>
            <a:endParaRPr lang="en-US" dirty="0"/>
          </a:p>
          <a:p>
            <a:r>
              <a:rPr lang="en-US" dirty="0"/>
              <a:t>Once you’re eligible to retire, your retirement date can be as early as the day following your last day of work or paid leave…</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10</a:t>
            </a:fld>
            <a:endParaRPr lang="en-US"/>
          </a:p>
        </p:txBody>
      </p:sp>
    </p:spTree>
    <p:extLst>
      <p:ext uri="{BB962C8B-B14F-4D97-AF65-F5344CB8AC3E}">
        <p14:creationId xmlns:p14="http://schemas.microsoft.com/office/powerpoint/2010/main" val="779987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your service retirement date, there are several other factors that may help you determine when to retire. </a:t>
            </a:r>
          </a:p>
          <a:p>
            <a:pPr defTabSz="933167">
              <a:defRPr/>
            </a:pPr>
            <a:endParaRPr lang="en-US" dirty="0"/>
          </a:p>
          <a:p>
            <a:r>
              <a:rPr lang="en-US" dirty="0"/>
              <a:t>CalSTRS does not offer health benefits. As an active member, your health benefits are offered through your employer. Check with your employer about what health benefit coverage is available to you in retirement so you can plan ahead for any additional costs.</a:t>
            </a:r>
          </a:p>
          <a:p>
            <a:endParaRPr lang="en-US" dirty="0"/>
          </a:p>
          <a:p>
            <a:r>
              <a:rPr lang="en-US" dirty="0"/>
              <a:t>Your employer may offer different retirement incentives if you retire at a certain time or within a designated period. Check with you employer about this as well. </a:t>
            </a:r>
          </a:p>
          <a:p>
            <a:endParaRPr lang="en-US" dirty="0"/>
          </a:p>
          <a:p>
            <a:r>
              <a:rPr lang="en-US" dirty="0"/>
              <a:t>Your retirement date can determine the amount of your retirement benefit.  Let’s take a look at your retirement benefits…</a:t>
            </a:r>
          </a:p>
          <a:p>
            <a:endParaRPr lang="en-US" dirty="0"/>
          </a:p>
          <a:p>
            <a:r>
              <a:rPr lang="en-US" b="1" dirty="0"/>
              <a:t>In section 2 of the handout check any action items that may apply to you.</a:t>
            </a:r>
          </a:p>
          <a:p>
            <a:endParaRPr lang="en-US" dirty="0"/>
          </a:p>
          <a:p>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11</a:t>
            </a:fld>
            <a:endParaRPr lang="en-US"/>
          </a:p>
        </p:txBody>
      </p:sp>
    </p:spTree>
    <p:extLst>
      <p:ext uri="{BB962C8B-B14F-4D97-AF65-F5344CB8AC3E}">
        <p14:creationId xmlns:p14="http://schemas.microsoft.com/office/powerpoint/2010/main" val="3810480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CalSTRS retirement benefits.</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12</a:t>
            </a:fld>
            <a:endParaRPr lang="en-US"/>
          </a:p>
        </p:txBody>
      </p:sp>
    </p:spTree>
    <p:extLst>
      <p:ext uri="{BB962C8B-B14F-4D97-AF65-F5344CB8AC3E}">
        <p14:creationId xmlns:p14="http://schemas.microsoft.com/office/powerpoint/2010/main" val="490047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CalSTRS is a hybrid system with three different programs. </a:t>
            </a:r>
          </a:p>
          <a:p>
            <a:endParaRPr lang="en-US" dirty="0"/>
          </a:p>
          <a:p>
            <a:r>
              <a:rPr lang="en-US" dirty="0"/>
              <a:t>Your membership automatically includes the Defined Benefit and the Defined Benefit Supplement programs. </a:t>
            </a:r>
          </a:p>
          <a:p>
            <a:endParaRPr lang="en-US" dirty="0"/>
          </a:p>
          <a:p>
            <a:r>
              <a:rPr lang="en-US" dirty="0"/>
              <a:t>Our Pension2 program is an optional program if you want to set aside additional investments for retirement. </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13</a:t>
            </a:fld>
            <a:endParaRPr lang="en-US"/>
          </a:p>
        </p:txBody>
      </p:sp>
    </p:spTree>
    <p:extLst>
      <p:ext uri="{BB962C8B-B14F-4D97-AF65-F5344CB8AC3E}">
        <p14:creationId xmlns:p14="http://schemas.microsoft.com/office/powerpoint/2010/main" val="2218535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your retirement benefit is determined.</a:t>
            </a:r>
          </a:p>
          <a:p>
            <a:endParaRPr lang="en-US" b="1"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14</a:t>
            </a:fld>
            <a:endParaRPr lang="en-US"/>
          </a:p>
        </p:txBody>
      </p:sp>
    </p:spTree>
    <p:extLst>
      <p:ext uri="{BB962C8B-B14F-4D97-AF65-F5344CB8AC3E}">
        <p14:creationId xmlns:p14="http://schemas.microsoft.com/office/powerpoint/2010/main" val="4197983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a:t>Your lifetime monthly retirement benefit comes from the Defined Benefit Program.</a:t>
            </a:r>
          </a:p>
          <a:p>
            <a:pPr defTabSz="933167">
              <a:defRPr/>
            </a:pPr>
            <a:endParaRPr lang="en-US"/>
          </a:p>
          <a:p>
            <a:pPr defTabSz="933167">
              <a:defRPr/>
            </a:pPr>
            <a:r>
              <a:rPr lang="en-US" b="1"/>
              <a:t>Click.</a:t>
            </a:r>
          </a:p>
          <a:p>
            <a:endParaRPr lang="en-US"/>
          </a:p>
        </p:txBody>
      </p:sp>
      <p:sp>
        <p:nvSpPr>
          <p:cNvPr id="4" name="Slide Number Placeholder 3"/>
          <p:cNvSpPr>
            <a:spLocks noGrp="1"/>
          </p:cNvSpPr>
          <p:nvPr>
            <p:ph type="sldNum" sz="quarter" idx="5"/>
          </p:nvPr>
        </p:nvSpPr>
        <p:spPr/>
        <p:txBody>
          <a:bodyPr/>
          <a:lstStyle/>
          <a:p>
            <a:fld id="{D18786F6-1342-49D8-ABE3-68607ABA1005}" type="slidenum">
              <a:rPr lang="en-US" smtClean="0"/>
              <a:t>15</a:t>
            </a:fld>
            <a:endParaRPr lang="en-US"/>
          </a:p>
        </p:txBody>
      </p:sp>
    </p:spTree>
    <p:extLst>
      <p:ext uri="{BB962C8B-B14F-4D97-AF65-F5344CB8AC3E}">
        <p14:creationId xmlns:p14="http://schemas.microsoft.com/office/powerpoint/2010/main" val="2084599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Your Defined Benefit account will provide a guaranteed lifetime monthly benefit.  That benefit is based on a formula and not on the balance in your account. </a:t>
            </a:r>
          </a:p>
          <a:p>
            <a:endParaRPr lang="en-US" b="0" dirty="0"/>
          </a:p>
          <a:p>
            <a:r>
              <a:rPr lang="en-US" b="0" dirty="0"/>
              <a:t>That formula is Service Credit x Age Factor x Final Compensation.</a:t>
            </a:r>
          </a:p>
          <a:p>
            <a:endParaRPr lang="en-US" b="0" dirty="0"/>
          </a:p>
          <a:p>
            <a:r>
              <a:rPr lang="en-US" b="1" dirty="0"/>
              <a:t>Don’t forget we have the Understanding the Formula fact sheet and video available online if you want to review this topic later.</a:t>
            </a:r>
          </a:p>
          <a:p>
            <a:endParaRPr lang="en-US" b="0" dirty="0"/>
          </a:p>
          <a:p>
            <a:r>
              <a:rPr lang="en-US" b="0" dirty="0"/>
              <a:t>Service Credit is the time that you’ve worked and contributed to CalSTRS</a:t>
            </a:r>
          </a:p>
          <a:p>
            <a:endParaRPr lang="en-US" b="1" dirty="0"/>
          </a:p>
          <a:p>
            <a:r>
              <a:rPr lang="en-US" b="1" dirty="0"/>
              <a:t>Click. </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16</a:t>
            </a:fld>
            <a:endParaRPr lang="en-US"/>
          </a:p>
        </p:txBody>
      </p:sp>
    </p:spTree>
    <p:extLst>
      <p:ext uri="{BB962C8B-B14F-4D97-AF65-F5344CB8AC3E}">
        <p14:creationId xmlns:p14="http://schemas.microsoft.com/office/powerpoint/2010/main" val="1000752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amount of service credit that you earn each year is based on the percentage of a full-time contract you work. If you’re working full time you should earn one year of service credit, half-time you would earn a half year and so on. </a:t>
            </a:r>
          </a:p>
          <a:p>
            <a:endParaRPr lang="en-US" dirty="0"/>
          </a:p>
          <a:p>
            <a:r>
              <a:rPr lang="en-US" dirty="0"/>
              <a:t>You can earn up to one year of service credit in a school year. We’ll talk about what happens to contributions in excess of one year a little later. </a:t>
            </a:r>
          </a:p>
          <a:p>
            <a:endParaRPr lang="en-US" dirty="0"/>
          </a:p>
          <a:p>
            <a:r>
              <a:rPr lang="en-US" dirty="0"/>
              <a:t>Also, remember to track your service credit balance on your annual </a:t>
            </a:r>
            <a:r>
              <a:rPr lang="en-US" i="1" dirty="0"/>
              <a:t>Retirement Progress Report </a:t>
            </a:r>
            <a:r>
              <a:rPr lang="en-US" dirty="0"/>
              <a:t>each year and contact your employer regarding any discrepancies….</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17</a:t>
            </a:fld>
            <a:endParaRPr lang="en-US"/>
          </a:p>
        </p:txBody>
      </p:sp>
    </p:spTree>
    <p:extLst>
      <p:ext uri="{BB962C8B-B14F-4D97-AF65-F5344CB8AC3E}">
        <p14:creationId xmlns:p14="http://schemas.microsoft.com/office/powerpoint/2010/main" val="2502725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receive service credit for any unused sick leave you have at retirement.</a:t>
            </a:r>
          </a:p>
          <a:p>
            <a:endParaRPr lang="en-US" dirty="0"/>
          </a:p>
          <a:p>
            <a:r>
              <a:rPr lang="en-US" b="1" dirty="0"/>
              <a:t>Click.</a:t>
            </a:r>
          </a:p>
          <a:p>
            <a:r>
              <a:rPr lang="en-US" dirty="0"/>
              <a:t>We calculate the service credit increase by dividing the number of unused sick leave days you have at retirement by the number of days in your annual contract.</a:t>
            </a:r>
          </a:p>
          <a:p>
            <a:endParaRPr lang="en-US" dirty="0"/>
          </a:p>
          <a:p>
            <a:r>
              <a:rPr lang="en-US" b="1" dirty="0"/>
              <a:t>Click.</a:t>
            </a:r>
          </a:p>
          <a:p>
            <a:r>
              <a:rPr lang="en-US" dirty="0"/>
              <a:t>For example, if you have 100 unused sick leave days at retirement and a 180-day contract, you would receive an additional .556 years of service credit in your retirement benefit. It’s important that you transfer your unused sick leave balances to your current employer if you change positions throughout your career. </a:t>
            </a:r>
          </a:p>
          <a:p>
            <a:endParaRPr lang="en-US" dirty="0"/>
          </a:p>
          <a:p>
            <a:r>
              <a:rPr lang="en-US" dirty="0"/>
              <a:t>Also, remember to track your service credit balance on your annual </a:t>
            </a:r>
            <a:r>
              <a:rPr lang="en-US" i="1" dirty="0"/>
              <a:t>Retirement Progress Report </a:t>
            </a:r>
            <a:r>
              <a:rPr lang="en-US" dirty="0"/>
              <a:t>each year and contact your employer regarding any discrepancies….</a:t>
            </a:r>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18</a:t>
            </a:fld>
            <a:endParaRPr lang="en-US"/>
          </a:p>
        </p:txBody>
      </p:sp>
    </p:spTree>
    <p:extLst>
      <p:ext uri="{BB962C8B-B14F-4D97-AF65-F5344CB8AC3E}">
        <p14:creationId xmlns:p14="http://schemas.microsoft.com/office/powerpoint/2010/main" val="3916445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age factor is a percentage based on your age in years and months at retirement.</a:t>
            </a:r>
          </a:p>
          <a:p>
            <a:r>
              <a:rPr lang="en-US" dirty="0"/>
              <a:t>  </a:t>
            </a:r>
          </a:p>
          <a:p>
            <a:r>
              <a:rPr lang="en-US" dirty="0"/>
              <a:t>It represents the percent of your final compensation you will receive for each year of service credit you have at retirement…</a:t>
            </a:r>
          </a:p>
          <a:p>
            <a:endParaRPr lang="en-US" i="1" dirty="0"/>
          </a:p>
          <a:p>
            <a:r>
              <a:rPr lang="en-US" b="1" dirty="0"/>
              <a:t>Click. </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19</a:t>
            </a:fld>
            <a:endParaRPr lang="en-US"/>
          </a:p>
        </p:txBody>
      </p:sp>
    </p:spTree>
    <p:extLst>
      <p:ext uri="{BB962C8B-B14F-4D97-AF65-F5344CB8AC3E}">
        <p14:creationId xmlns:p14="http://schemas.microsoft.com/office/powerpoint/2010/main" val="3785762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sz="1300" dirty="0">
                <a:solidFill>
                  <a:prstClr val="black"/>
                </a:solidFill>
              </a:rPr>
              <a:t>Firstly, we’ve been receiving reports from our members believing they’ve set up an appointment or spoken with a CalSTRS representative when they have not. Only CalSTRS employees can provide you with accurate information regarding your CalSTRS Defined Benefit and Pension2 accounts. We’ve developed a checklist for you to use to ensure the person with whom your speaking is a CalSTRS employee. </a:t>
            </a:r>
          </a:p>
          <a:p>
            <a:pPr defTabSz="933167">
              <a:defRPr/>
            </a:pPr>
            <a:endParaRPr lang="en-US" sz="1300" dirty="0">
              <a:solidFill>
                <a:prstClr val="black"/>
              </a:solidFill>
            </a:endParaRPr>
          </a:p>
          <a:p>
            <a:pPr defTabSz="933167">
              <a:defRPr/>
            </a:pPr>
            <a:r>
              <a:rPr lang="en-US" sz="1300" dirty="0">
                <a:solidFill>
                  <a:prstClr val="black"/>
                </a:solidFill>
              </a:rPr>
              <a:t>Companies or individuals not affiliated with CalSTRS cannot have the CalSTRS logo on their advertisements.</a:t>
            </a:r>
          </a:p>
          <a:p>
            <a:pPr defTabSz="933167">
              <a:defRPr/>
            </a:pPr>
            <a:endParaRPr lang="en-US" sz="1300" dirty="0">
              <a:solidFill>
                <a:prstClr val="black"/>
              </a:solidFill>
            </a:endParaRPr>
          </a:p>
          <a:p>
            <a:pPr defTabSz="933167">
              <a:defRPr/>
            </a:pPr>
            <a:r>
              <a:rPr lang="en-US" sz="1300" dirty="0">
                <a:solidFill>
                  <a:prstClr val="black"/>
                </a:solidFill>
              </a:rPr>
              <a:t>Only CalSTRS employees will have an @CalSTRS.com e-mail address on their business cards. Please double-check the spelling of CalSTRS.</a:t>
            </a:r>
          </a:p>
          <a:p>
            <a:pPr defTabSz="933167">
              <a:defRPr/>
            </a:pPr>
            <a:endParaRPr lang="en-US" sz="1300" dirty="0">
              <a:solidFill>
                <a:prstClr val="black"/>
              </a:solidFill>
            </a:endParaRPr>
          </a:p>
          <a:p>
            <a:pPr defTabSz="933167">
              <a:defRPr/>
            </a:pPr>
            <a:r>
              <a:rPr lang="en-US" sz="1300" dirty="0">
                <a:solidFill>
                  <a:prstClr val="black"/>
                </a:solidFill>
              </a:rPr>
              <a:t>CalSTRS does not provide any refreshments when we come to see you at events.</a:t>
            </a:r>
          </a:p>
          <a:p>
            <a:endParaRPr lang="en-US" dirty="0"/>
          </a:p>
          <a:p>
            <a:pPr defTabSz="933167">
              <a:defRPr/>
            </a:pPr>
            <a:r>
              <a:rPr lang="en-US" sz="1300" dirty="0">
                <a:solidFill>
                  <a:prstClr val="black"/>
                </a:solidFill>
              </a:rPr>
              <a:t>CalSTRS employees will never meet you at your home.</a:t>
            </a:r>
          </a:p>
          <a:p>
            <a:pPr defTabSz="933167">
              <a:defRPr/>
            </a:pPr>
            <a:endParaRPr lang="en-US" sz="1300" dirty="0">
              <a:solidFill>
                <a:prstClr val="black"/>
              </a:solidFill>
            </a:endParaRPr>
          </a:p>
          <a:p>
            <a:pPr defTabSz="933167">
              <a:defRPr/>
            </a:pPr>
            <a:r>
              <a:rPr lang="en-US" sz="1300" dirty="0">
                <a:solidFill>
                  <a:prstClr val="black"/>
                </a:solidFill>
              </a:rPr>
              <a:t>CalSTRS is not an insurance company, so we will never try to sell you on any insurance products.</a:t>
            </a:r>
          </a:p>
          <a:p>
            <a:pPr defTabSz="933167">
              <a:defRPr/>
            </a:pPr>
            <a:endParaRPr lang="en-US" sz="1300" dirty="0">
              <a:solidFill>
                <a:prstClr val="black"/>
              </a:solidFill>
            </a:endParaRPr>
          </a:p>
          <a:p>
            <a:pPr defTabSz="933167">
              <a:defRPr/>
            </a:pPr>
            <a:r>
              <a:rPr lang="en-US" sz="1300" dirty="0">
                <a:solidFill>
                  <a:prstClr val="black"/>
                </a:solidFill>
              </a:rPr>
              <a:t>Only CalSTRS employees will have access to your CalSTRS or Pension2 account information. If you’re asked to provide a copy of your CalSTRS Retirement Progress Report or Pension2 account statement in order for someone to assess your CalSTRS accounts, they are not affiliated with CalSTRS.</a:t>
            </a:r>
          </a:p>
          <a:p>
            <a:pPr defTabSz="933167">
              <a:defRPr/>
            </a:pPr>
            <a:endParaRPr lang="en-US" sz="1300" dirty="0">
              <a:solidFill>
                <a:prstClr val="black"/>
              </a:solidFill>
            </a:endParaRPr>
          </a:p>
          <a:p>
            <a:pPr defTabSz="933167">
              <a:defRPr/>
            </a:pPr>
            <a:r>
              <a:rPr lang="en-US" sz="1300" dirty="0">
                <a:solidFill>
                  <a:prstClr val="black"/>
                </a:solidFill>
              </a:rPr>
              <a:t>CalSTRS has created a webpage at www.CalSTRS.com/Trust-CalSTRS with names and pictures of all our member-facing employees. This webpage is kept up-to-date, so you can always ensure you’re speaking with a CalSTRS employee. There are some representatives from Voya Financial with an @Voya.com e-mail address who work exclusively on the Pension2 program. Their names and photos will also be found on the CalSTRS Outreach Page.</a:t>
            </a:r>
          </a:p>
          <a:p>
            <a:pPr defTabSz="933167">
              <a:defRPr/>
            </a:pPr>
            <a:endParaRPr lang="en-US" sz="1300" dirty="0">
              <a:solidFill>
                <a:prstClr val="black"/>
              </a:solidFill>
            </a:endParaRPr>
          </a:p>
          <a:p>
            <a:pPr defTabSz="933167">
              <a:defRPr/>
            </a:pPr>
            <a:r>
              <a:rPr lang="en-US" sz="1300" dirty="0"/>
              <a:t>If you scheduled an appointment or already met with someone you think may not be a CalSTRS representative, contact us at 888-394-2060 or RepCheck@CalSTRS.com to verify they are a CalSTRS representative.</a:t>
            </a:r>
            <a:endParaRPr lang="en-US" sz="1300" dirty="0">
              <a:solidFill>
                <a:prstClr val="black"/>
              </a:solidFill>
            </a:endParaRPr>
          </a:p>
          <a:p>
            <a:pPr defTabSz="933167">
              <a:defRPr/>
            </a:pPr>
            <a:endParaRPr lang="en-US" sz="1300" dirty="0">
              <a:solidFill>
                <a:prstClr val="black"/>
              </a:solidFill>
            </a:endParaRPr>
          </a:p>
          <a:p>
            <a:pPr defTabSz="933167">
              <a:defRPr/>
            </a:pPr>
            <a:r>
              <a:rPr lang="en-US" sz="1300" dirty="0">
                <a:solidFill>
                  <a:prstClr val="black"/>
                </a:solidFill>
              </a:rPr>
              <a:t>Please disseminate this information to any friends or colleagues who may need it. </a:t>
            </a:r>
          </a:p>
          <a:p>
            <a:pPr defTabSz="933167">
              <a:defRPr/>
            </a:pPr>
            <a:endParaRPr lang="en-US" sz="1300" dirty="0">
              <a:solidFill>
                <a:prstClr val="black"/>
              </a:solidFill>
            </a:endParaRPr>
          </a:p>
          <a:p>
            <a:pPr defTabSz="933167">
              <a:defRPr/>
            </a:pPr>
            <a:r>
              <a:rPr lang="en-US" sz="1300" b="1" dirty="0">
                <a:solidFill>
                  <a:prstClr val="black"/>
                </a:solidFill>
              </a:rPr>
              <a:t>Click.</a:t>
            </a:r>
          </a:p>
        </p:txBody>
      </p:sp>
      <p:sp>
        <p:nvSpPr>
          <p:cNvPr id="4" name="Slide Number Placeholder 3"/>
          <p:cNvSpPr>
            <a:spLocks noGrp="1"/>
          </p:cNvSpPr>
          <p:nvPr>
            <p:ph type="sldNum" sz="quarter" idx="5"/>
          </p:nvPr>
        </p:nvSpPr>
        <p:spPr/>
        <p:txBody>
          <a:bodyPr/>
          <a:lstStyle/>
          <a:p>
            <a:fld id="{D18786F6-1342-49D8-ABE3-68607ABA1005}" type="slidenum">
              <a:rPr lang="en-US" smtClean="0"/>
              <a:t>2</a:t>
            </a:fld>
            <a:endParaRPr lang="en-US"/>
          </a:p>
        </p:txBody>
      </p:sp>
    </p:spTree>
    <p:extLst>
      <p:ext uri="{BB962C8B-B14F-4D97-AF65-F5344CB8AC3E}">
        <p14:creationId xmlns:p14="http://schemas.microsoft.com/office/powerpoint/2010/main" val="3631329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 age factor for CalSTRS 2% at 60 members is 2% when you reach age 60. The age factor gradually decreases if you retire before age 60 and gradually increases to a maximum age factor of 2.4% at age 63. </a:t>
            </a:r>
          </a:p>
          <a:p>
            <a:endParaRPr lang="en-US" dirty="0"/>
          </a:p>
          <a:p>
            <a:r>
              <a:rPr lang="en-US" dirty="0"/>
              <a:t>If you are under the CalSTRS 2% at 62 benefit structure you will receive the 2% age factor when you reach age 62. You will reach the maximum age factor of 2.4% at age 65. </a:t>
            </a:r>
          </a:p>
          <a:p>
            <a:endParaRPr lang="en-US" dirty="0"/>
          </a:p>
          <a:p>
            <a:r>
              <a:rPr lang="en-US" b="1" dirty="0"/>
              <a:t>Click. </a:t>
            </a:r>
          </a:p>
          <a:p>
            <a:r>
              <a:rPr lang="en-US" dirty="0"/>
              <a:t>If you’re a CalSTRS 2% at 60 member with 30 or more years of service credit at retirement, we will increase your age factor by .200 percent up to the maximum of 2.4 percent. This is known as the career factor. </a:t>
            </a:r>
          </a:p>
          <a:p>
            <a:endParaRPr lang="en-US" dirty="0"/>
          </a:p>
          <a:p>
            <a:r>
              <a:rPr lang="en-US" dirty="0"/>
              <a:t>The age factor is based on your age in years and months at retirement. You can view the complete age factor table in the </a:t>
            </a:r>
            <a:r>
              <a:rPr lang="en-US" i="1" dirty="0"/>
              <a:t>Member Handbook</a:t>
            </a:r>
            <a:r>
              <a:rPr lang="en-US" dirty="0"/>
              <a:t>… </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20</a:t>
            </a:fld>
            <a:endParaRPr lang="en-US"/>
          </a:p>
        </p:txBody>
      </p:sp>
    </p:spTree>
    <p:extLst>
      <p:ext uri="{BB962C8B-B14F-4D97-AF65-F5344CB8AC3E}">
        <p14:creationId xmlns:p14="http://schemas.microsoft.com/office/powerpoint/2010/main" val="2972668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The last part of the formula is final compensation. </a:t>
            </a:r>
          </a:p>
          <a:p>
            <a:pPr eaLnBrk="1" hangingPunct="1">
              <a:spcBef>
                <a:spcPct val="0"/>
              </a:spcBef>
            </a:pPr>
            <a:endParaRPr lang="en-US" altLang="en-US" dirty="0"/>
          </a:p>
          <a:p>
            <a:pPr eaLnBrk="1" hangingPunct="1">
              <a:spcBef>
                <a:spcPct val="0"/>
              </a:spcBef>
            </a:pPr>
            <a:r>
              <a:rPr lang="en-US" altLang="en-US" dirty="0"/>
              <a:t>Your final compensation is based on your highest average annual compensation earnable for 36 consecutive months. </a:t>
            </a:r>
          </a:p>
          <a:p>
            <a:pPr eaLnBrk="1" hangingPunct="1">
              <a:spcBef>
                <a:spcPct val="0"/>
              </a:spcBef>
            </a:pPr>
            <a:endParaRPr lang="en-US" altLang="en-US" dirty="0"/>
          </a:p>
          <a:p>
            <a:pPr eaLnBrk="1" hangingPunct="1">
              <a:spcBef>
                <a:spcPct val="0"/>
              </a:spcBef>
            </a:pPr>
            <a:r>
              <a:rPr lang="en-US" altLang="en-US" b="1" dirty="0"/>
              <a:t>Click. </a:t>
            </a:r>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21</a:t>
            </a:fld>
            <a:endParaRPr lang="en-US"/>
          </a:p>
        </p:txBody>
      </p:sp>
    </p:spTree>
    <p:extLst>
      <p:ext uri="{BB962C8B-B14F-4D97-AF65-F5344CB8AC3E}">
        <p14:creationId xmlns:p14="http://schemas.microsoft.com/office/powerpoint/2010/main" val="167658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to determine your final compensation we take the weighted average of your highest compensation earnable amounts over a 36 month period. Your highest compensation earnable is based on your contract salary not your earnings.</a:t>
            </a:r>
          </a:p>
          <a:p>
            <a:endParaRPr lang="en-US" dirty="0"/>
          </a:p>
          <a:p>
            <a:r>
              <a:rPr lang="en-US" dirty="0"/>
              <a:t>Let’s assume your highest compensation earnable amounts occurred during the last 36 months, or three school years, and are $75,000, $79,000 and $83,000.</a:t>
            </a:r>
          </a:p>
          <a:p>
            <a:endParaRPr lang="en-US" dirty="0"/>
          </a:p>
          <a:p>
            <a:r>
              <a:rPr lang="en-US" dirty="0"/>
              <a:t>We add these figures together and divide by 36 months to get a final compensation of $6,583. </a:t>
            </a:r>
          </a:p>
          <a:p>
            <a:endParaRPr lang="en-US" dirty="0"/>
          </a:p>
          <a:p>
            <a:r>
              <a:rPr lang="en-US" b="1" dirty="0"/>
              <a:t>Click.</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22</a:t>
            </a:fld>
            <a:endParaRPr lang="en-US"/>
          </a:p>
        </p:txBody>
      </p:sp>
    </p:spTree>
    <p:extLst>
      <p:ext uri="{BB962C8B-B14F-4D97-AF65-F5344CB8AC3E}">
        <p14:creationId xmlns:p14="http://schemas.microsoft.com/office/powerpoint/2010/main" val="2395516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a CalSTRS 2% at 60 member with 25 or more years of service credit, we will use a period of 12 consecutive months to calculate your final compensation. In this case we would use your highest year at $83,000. </a:t>
            </a:r>
          </a:p>
          <a:p>
            <a:endParaRPr lang="en-US" dirty="0"/>
          </a:p>
          <a:p>
            <a:r>
              <a:rPr lang="en-US" b="1" dirty="0"/>
              <a:t>Click.</a:t>
            </a:r>
          </a:p>
          <a:p>
            <a:endParaRPr lang="en-US" altLang="en-US" dirty="0"/>
          </a:p>
          <a:p>
            <a:r>
              <a:rPr lang="en-US" dirty="0"/>
              <a:t>We divide that figure by 12 months to get a final compensation of $6,917. </a:t>
            </a:r>
          </a:p>
          <a:p>
            <a:endParaRPr lang="en-US" dirty="0"/>
          </a:p>
          <a:p>
            <a:r>
              <a:rPr lang="en-US" b="1" dirty="0"/>
              <a:t>Click.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23</a:t>
            </a:fld>
            <a:endParaRPr lang="en-US"/>
          </a:p>
        </p:txBody>
      </p:sp>
    </p:spTree>
    <p:extLst>
      <p:ext uri="{BB962C8B-B14F-4D97-AF65-F5344CB8AC3E}">
        <p14:creationId xmlns:p14="http://schemas.microsoft.com/office/powerpoint/2010/main" val="1332775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over $300 more than the final compensation based on a three-year average. </a:t>
            </a:r>
          </a:p>
          <a:p>
            <a:endParaRPr lang="en-US" dirty="0"/>
          </a:p>
          <a:p>
            <a:r>
              <a:rPr lang="en-US" dirty="0"/>
              <a:t>Now let’s look at the whole picture…</a:t>
            </a:r>
          </a:p>
          <a:p>
            <a:endParaRPr lang="en-US" dirty="0"/>
          </a:p>
          <a:p>
            <a:r>
              <a:rPr lang="en-US" b="1" dirty="0"/>
              <a:t>Click.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24</a:t>
            </a:fld>
            <a:endParaRPr lang="en-US"/>
          </a:p>
        </p:txBody>
      </p:sp>
    </p:spTree>
    <p:extLst>
      <p:ext uri="{BB962C8B-B14F-4D97-AF65-F5344CB8AC3E}">
        <p14:creationId xmlns:p14="http://schemas.microsoft.com/office/powerpoint/2010/main" val="1203596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Jake is a CalSTRS 2% at 60 member who works full time and wants to retire at age 60</a:t>
            </a:r>
          </a:p>
          <a:p>
            <a:endParaRPr lang="en-US" dirty="0"/>
          </a:p>
          <a:p>
            <a:pPr defTabSz="933167">
              <a:defRPr/>
            </a:pPr>
            <a:r>
              <a:rPr lang="en-US" dirty="0"/>
              <a:t>If he currently is 48 years old with 12 years of service credit and is working full time, we can assume he will earn an additional 12 years by retirement to bring his total service credit to 24 years. </a:t>
            </a:r>
          </a:p>
          <a:p>
            <a:r>
              <a:rPr lang="en-US" b="1" dirty="0"/>
              <a:t> </a:t>
            </a:r>
          </a:p>
          <a:p>
            <a:r>
              <a:rPr lang="en-US" dirty="0"/>
              <a:t>Since he wants to retire at age 60, his age factor would be 2 percent</a:t>
            </a:r>
          </a:p>
          <a:p>
            <a:pPr defTabSz="933167">
              <a:defRPr/>
            </a:pPr>
            <a:endParaRPr lang="en-US" dirty="0"/>
          </a:p>
          <a:p>
            <a:pPr defTabSz="933167">
              <a:defRPr/>
            </a:pPr>
            <a:r>
              <a:rPr lang="en-US" dirty="0"/>
              <a:t>His final compensation is $6,583 based on the three-year average we originally calculated. </a:t>
            </a:r>
          </a:p>
          <a:p>
            <a:pPr defTabSz="933167">
              <a:defRPr/>
            </a:pPr>
            <a:endParaRPr lang="en-US" dirty="0"/>
          </a:p>
          <a:p>
            <a:r>
              <a:rPr lang="en-US" b="1" dirty="0"/>
              <a:t>Click.</a:t>
            </a:r>
          </a:p>
        </p:txBody>
      </p:sp>
      <p:sp>
        <p:nvSpPr>
          <p:cNvPr id="4" name="Slide Number Placeholder 3"/>
          <p:cNvSpPr>
            <a:spLocks noGrp="1"/>
          </p:cNvSpPr>
          <p:nvPr>
            <p:ph type="sldNum" sz="quarter" idx="5"/>
          </p:nvPr>
        </p:nvSpPr>
        <p:spPr/>
        <p:txBody>
          <a:bodyPr/>
          <a:lstStyle/>
          <a:p>
            <a:fld id="{D18786F6-1342-49D8-ABE3-68607ABA1005}" type="slidenum">
              <a:rPr lang="en-US" smtClean="0"/>
              <a:t>25</a:t>
            </a:fld>
            <a:endParaRPr lang="en-US"/>
          </a:p>
        </p:txBody>
      </p:sp>
    </p:spTree>
    <p:extLst>
      <p:ext uri="{BB962C8B-B14F-4D97-AF65-F5344CB8AC3E}">
        <p14:creationId xmlns:p14="http://schemas.microsoft.com/office/powerpoint/2010/main" val="2038415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endParaRPr lang="en-US" b="0" dirty="0"/>
          </a:p>
          <a:p>
            <a:r>
              <a:rPr lang="en-US" b="0" dirty="0"/>
              <a:t>For Jake’s service credit, we take the 12 years he has already worked and add the 12 more years he plans to work. That means that Jake can expect to have 24 years or service credit at retirement.</a:t>
            </a:r>
          </a:p>
          <a:p>
            <a:endParaRPr lang="en-US" b="0" dirty="0"/>
          </a:p>
          <a:p>
            <a:r>
              <a:rPr lang="en-US" b="1" dirty="0"/>
              <a:t>Click.</a:t>
            </a:r>
            <a:endParaRPr lang="en-US" b="0" dirty="0"/>
          </a:p>
          <a:p>
            <a:r>
              <a:rPr lang="en-US" b="0" dirty="0"/>
              <a:t>Jake is under the 2% at 60 benefit structure, so if he retires at age 60, his age factor will be 2% or 0.02.</a:t>
            </a:r>
          </a:p>
          <a:p>
            <a:endParaRPr lang="en-US" b="0" dirty="0"/>
          </a:p>
          <a:p>
            <a:r>
              <a:rPr lang="en-US" b="1" dirty="0"/>
              <a:t>Click.</a:t>
            </a:r>
          </a:p>
          <a:p>
            <a:r>
              <a:rPr lang="en-US" b="0" dirty="0"/>
              <a:t>We already calculated his final comp, but here is a reminder of how we got there. We added up Jake’s salary for 3 years and divided by 36 months.</a:t>
            </a:r>
          </a:p>
          <a:p>
            <a:endParaRPr lang="en-US" b="0" dirty="0"/>
          </a:p>
          <a:p>
            <a:r>
              <a:rPr lang="en-US" b="1" dirty="0"/>
              <a:t>Click.</a:t>
            </a:r>
          </a:p>
          <a:p>
            <a:r>
              <a:rPr lang="en-US" b="0" dirty="0"/>
              <a:t>When</a:t>
            </a:r>
            <a:r>
              <a:rPr lang="en-US" dirty="0"/>
              <a:t> we multiply these figures together, we get a monthly benefit of $3,160.  These</a:t>
            </a:r>
            <a:r>
              <a:rPr lang="en-US" baseline="0" dirty="0"/>
              <a:t> are always gross figures—your retirement benefit is taxable income.</a:t>
            </a:r>
            <a:endParaRPr lang="en-US" dirty="0"/>
          </a:p>
          <a:p>
            <a:endParaRPr lang="en-US" dirty="0"/>
          </a:p>
          <a:p>
            <a:r>
              <a:rPr lang="en-US" dirty="0"/>
              <a:t>But what if Jake decides that $3,160 is not enough?...</a:t>
            </a:r>
          </a:p>
          <a:p>
            <a:endParaRPr lang="en-US" b="1" dirty="0"/>
          </a:p>
          <a:p>
            <a:r>
              <a:rPr lang="en-US" b="1" dirty="0"/>
              <a:t>Click. </a:t>
            </a:r>
          </a:p>
        </p:txBody>
      </p:sp>
      <p:sp>
        <p:nvSpPr>
          <p:cNvPr id="4" name="Slide Number Placeholder 3"/>
          <p:cNvSpPr>
            <a:spLocks noGrp="1"/>
          </p:cNvSpPr>
          <p:nvPr>
            <p:ph type="sldNum" sz="quarter" idx="5"/>
          </p:nvPr>
        </p:nvSpPr>
        <p:spPr/>
        <p:txBody>
          <a:bodyPr/>
          <a:lstStyle/>
          <a:p>
            <a:fld id="{D18786F6-1342-49D8-ABE3-68607ABA1005}" type="slidenum">
              <a:rPr lang="en-US" smtClean="0"/>
              <a:t>26</a:t>
            </a:fld>
            <a:endParaRPr lang="en-US"/>
          </a:p>
        </p:txBody>
      </p:sp>
    </p:spTree>
    <p:extLst>
      <p:ext uri="{BB962C8B-B14F-4D97-AF65-F5344CB8AC3E}">
        <p14:creationId xmlns:p14="http://schemas.microsoft.com/office/powerpoint/2010/main" val="2951847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how Jake’s retirement benefit is affected if he works another 3 years.</a:t>
            </a:r>
          </a:p>
          <a:p>
            <a:endParaRPr lang="en-US" dirty="0"/>
          </a:p>
          <a:p>
            <a:r>
              <a:rPr lang="en-US" dirty="0"/>
              <a:t>Go ahead and calculate Jake’s benefit on page 2 of your handout assuming he works until age 63 in order to maximize his age factor and qualify for a one-year final compensation. </a:t>
            </a:r>
          </a:p>
          <a:p>
            <a:endParaRPr lang="en-US" dirty="0"/>
          </a:p>
          <a:p>
            <a:r>
              <a:rPr lang="en-US" dirty="0"/>
              <a:t>(Provide 2-3 minutes for participants to calculate halfway through check in and let them know they have about another minute)</a:t>
            </a:r>
          </a:p>
          <a:p>
            <a:endParaRPr lang="en-US" dirty="0"/>
          </a:p>
          <a:p>
            <a:r>
              <a:rPr lang="en-US" dirty="0"/>
              <a:t>Let’s see how you did…</a:t>
            </a:r>
          </a:p>
          <a:p>
            <a:endParaRPr lang="en-US" b="1" dirty="0"/>
          </a:p>
          <a:p>
            <a:r>
              <a:rPr lang="en-US" b="1" dirty="0"/>
              <a:t>Click.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27</a:t>
            </a:fld>
            <a:endParaRPr lang="en-US"/>
          </a:p>
        </p:txBody>
      </p:sp>
    </p:spTree>
    <p:extLst>
      <p:ext uri="{BB962C8B-B14F-4D97-AF65-F5344CB8AC3E}">
        <p14:creationId xmlns:p14="http://schemas.microsoft.com/office/powerpoint/2010/main" val="2668229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we have the formula…</a:t>
            </a:r>
          </a:p>
          <a:p>
            <a:endParaRPr lang="en-US" dirty="0"/>
          </a:p>
          <a:p>
            <a:r>
              <a:rPr lang="en-US" b="1" dirty="0"/>
              <a:t>Click. </a:t>
            </a:r>
          </a:p>
          <a:p>
            <a:r>
              <a:rPr lang="en-US" b="0" dirty="0"/>
              <a:t>By working until age 63, Jake will accrue another three years of service credit.  Jake will have 27 years of service credit when he retires</a:t>
            </a:r>
            <a:r>
              <a:rPr lang="en-US" b="0"/>
              <a:t>. </a:t>
            </a:r>
            <a:endParaRPr lang="en-US" b="0" dirty="0"/>
          </a:p>
          <a:p>
            <a:endParaRPr lang="en-US" dirty="0"/>
          </a:p>
          <a:p>
            <a:r>
              <a:rPr lang="en-US" b="1" dirty="0"/>
              <a:t>Click. </a:t>
            </a:r>
          </a:p>
          <a:p>
            <a:r>
              <a:rPr lang="en-US" dirty="0"/>
              <a:t>As a CalSTRS 2% at 60 member, he will reach the maximum age factor of 2.4% at age 63</a:t>
            </a:r>
          </a:p>
          <a:p>
            <a:endParaRPr lang="en-US" dirty="0"/>
          </a:p>
          <a:p>
            <a:r>
              <a:rPr lang="en-US" b="1" dirty="0"/>
              <a:t>Click. </a:t>
            </a:r>
          </a:p>
          <a:p>
            <a:pPr defTabSz="933167">
              <a:defRPr/>
            </a:pPr>
            <a:r>
              <a:rPr lang="en-US" dirty="0"/>
              <a:t>Lastly, you were given a one-year final compensation of $6,917. Since Jake will retire with more than 25 years of service credit and is under the CalSTRS 2% at 60 benefit structure, he will qualify for the One-Year Final Compensation enhancement</a:t>
            </a:r>
          </a:p>
          <a:p>
            <a:pPr defTabSz="933167">
              <a:defRPr/>
            </a:pPr>
            <a:endParaRPr lang="en-US" dirty="0"/>
          </a:p>
          <a:p>
            <a:r>
              <a:rPr lang="en-US" b="1" dirty="0"/>
              <a:t>Click. </a:t>
            </a:r>
          </a:p>
          <a:p>
            <a:r>
              <a:rPr lang="en-US" dirty="0"/>
              <a:t>When we multiply these three figures together, we get a monthly benefit of $4,482 in retirement. By working a few more years Jake was able to increase his benefit by over $1300. </a:t>
            </a:r>
          </a:p>
          <a:p>
            <a:endParaRPr lang="en-US" dirty="0"/>
          </a:p>
          <a:p>
            <a:r>
              <a:rPr lang="en-US" b="1" dirty="0"/>
              <a:t>Click. </a:t>
            </a:r>
          </a:p>
          <a:p>
            <a:endParaRPr lang="en-US" b="1" dirty="0"/>
          </a:p>
          <a:p>
            <a:endParaRPr lang="en-US" b="1"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28</a:t>
            </a:fld>
            <a:endParaRPr lang="en-US"/>
          </a:p>
        </p:txBody>
      </p:sp>
    </p:spTree>
    <p:extLst>
      <p:ext uri="{BB962C8B-B14F-4D97-AF65-F5344CB8AC3E}">
        <p14:creationId xmlns:p14="http://schemas.microsoft.com/office/powerpoint/2010/main" val="1476909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You can increase your benefit by increasing any one of the three components of the formula…</a:t>
            </a:r>
          </a:p>
          <a:p>
            <a:r>
              <a:rPr lang="en-US" dirty="0"/>
              <a:t>Your service credit, your age factor or your final compensation. </a:t>
            </a:r>
          </a:p>
          <a:p>
            <a:endParaRPr lang="en-US" dirty="0"/>
          </a:p>
          <a:p>
            <a:r>
              <a:rPr lang="en-US" b="1" dirty="0"/>
              <a:t>Click. </a:t>
            </a:r>
          </a:p>
          <a:p>
            <a:r>
              <a:rPr lang="en-US" dirty="0"/>
              <a:t>You can increase your service credit by working longer, purchasing permissive service credit such as unpaid medical or family leaves, sabbatical or time from an out-state-system that you won’t receive a benefit from. You can also redeposit or buy back service credit you lost when you took a refund of your contributions. </a:t>
            </a:r>
          </a:p>
          <a:p>
            <a:endParaRPr lang="en-US" dirty="0"/>
          </a:p>
          <a:p>
            <a:r>
              <a:rPr lang="en-US" dirty="0"/>
              <a:t>If you’re interested in purchasing service credit, read the </a:t>
            </a:r>
            <a:r>
              <a:rPr lang="en-US" i="1" dirty="0"/>
              <a:t>Purchase Additional Service Credit</a:t>
            </a:r>
            <a:r>
              <a:rPr lang="en-US" dirty="0"/>
              <a:t> booklet and use the calculators on CalSTRS.com to estimate the cost of your purchase and the increase to your benefit. </a:t>
            </a:r>
          </a:p>
          <a:p>
            <a:endParaRPr lang="en-US" dirty="0"/>
          </a:p>
          <a:p>
            <a:r>
              <a:rPr lang="en-US" b="1" dirty="0"/>
              <a:t>Click. </a:t>
            </a:r>
          </a:p>
          <a:p>
            <a:r>
              <a:rPr lang="en-US" dirty="0"/>
              <a:t>You can increase your age factor by working longer or, if you stop working and don’t need to collect your benefit right away, wait to retire until you reach the maximum age factor. </a:t>
            </a:r>
          </a:p>
          <a:p>
            <a:endParaRPr lang="en-US" dirty="0"/>
          </a:p>
          <a:p>
            <a:r>
              <a:rPr lang="en-US" b="1" dirty="0"/>
              <a:t>Click. </a:t>
            </a:r>
          </a:p>
          <a:p>
            <a:r>
              <a:rPr lang="en-US" dirty="0"/>
              <a:t>Finally, you can increase your final compensation by working at higher pay rates. For example, If you are nearing a step increase you may be inclined to work an additional year. </a:t>
            </a:r>
          </a:p>
          <a:p>
            <a:endParaRPr lang="en-US" dirty="0"/>
          </a:p>
          <a:p>
            <a:r>
              <a:rPr lang="en-US" b="1" dirty="0"/>
              <a:t>Before we move on to section 5 take a look at the action items in section 4 of the handout and mark all that apply.</a:t>
            </a:r>
          </a:p>
          <a:p>
            <a:endParaRPr lang="en-US" b="1"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29</a:t>
            </a:fld>
            <a:endParaRPr lang="en-US"/>
          </a:p>
        </p:txBody>
      </p:sp>
    </p:spTree>
    <p:extLst>
      <p:ext uri="{BB962C8B-B14F-4D97-AF65-F5344CB8AC3E}">
        <p14:creationId xmlns:p14="http://schemas.microsoft.com/office/powerpoint/2010/main" val="2452374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sz="1300" dirty="0"/>
              <a:t>There are many decisions you will make when you are considering retirement, so in today’s presentation we are going to cover….</a:t>
            </a:r>
          </a:p>
          <a:p>
            <a:endParaRPr lang="en-US" dirty="0"/>
          </a:p>
          <a:p>
            <a:r>
              <a:rPr lang="en-US" b="1" dirty="0"/>
              <a:t>Click.</a:t>
            </a:r>
          </a:p>
          <a:p>
            <a:r>
              <a:rPr lang="en-US" dirty="0"/>
              <a:t>Understanding how to chose a retirement date.</a:t>
            </a:r>
          </a:p>
          <a:p>
            <a:endParaRPr lang="en-US" dirty="0"/>
          </a:p>
          <a:p>
            <a:r>
              <a:rPr lang="en-US" b="1" dirty="0"/>
              <a:t>Click.</a:t>
            </a:r>
          </a:p>
          <a:p>
            <a:r>
              <a:rPr lang="en-US" dirty="0"/>
              <a:t>How to provide for loved ones in retirement.</a:t>
            </a:r>
          </a:p>
          <a:p>
            <a:endParaRPr lang="en-US" dirty="0"/>
          </a:p>
          <a:p>
            <a:r>
              <a:rPr lang="en-US" b="1" dirty="0"/>
              <a:t>Click.</a:t>
            </a:r>
          </a:p>
          <a:p>
            <a:r>
              <a:rPr lang="en-US" dirty="0"/>
              <a:t>How to distribute your Defined Benefit Supplement funds. </a:t>
            </a:r>
          </a:p>
          <a:p>
            <a:endParaRPr lang="en-US" dirty="0"/>
          </a:p>
          <a:p>
            <a:r>
              <a:rPr lang="en-US" b="1" dirty="0"/>
              <a:t>Click.</a:t>
            </a:r>
          </a:p>
          <a:p>
            <a:r>
              <a:rPr lang="en-US" dirty="0"/>
              <a:t>And the CalSTRS resources available to you. </a:t>
            </a:r>
          </a:p>
          <a:p>
            <a:endParaRPr lang="en-US" dirty="0"/>
          </a:p>
          <a:p>
            <a:r>
              <a:rPr lang="en-US" b="1" dirty="0"/>
              <a:t>Click. </a:t>
            </a:r>
          </a:p>
        </p:txBody>
      </p:sp>
      <p:sp>
        <p:nvSpPr>
          <p:cNvPr id="4" name="Slide Number Placeholder 3"/>
          <p:cNvSpPr>
            <a:spLocks noGrp="1"/>
          </p:cNvSpPr>
          <p:nvPr>
            <p:ph type="sldNum" sz="quarter" idx="5"/>
          </p:nvPr>
        </p:nvSpPr>
        <p:spPr/>
        <p:txBody>
          <a:bodyPr/>
          <a:lstStyle/>
          <a:p>
            <a:fld id="{D18786F6-1342-49D8-ABE3-68607ABA1005}" type="slidenum">
              <a:rPr lang="en-US" smtClean="0"/>
              <a:t>3</a:t>
            </a:fld>
            <a:endParaRPr lang="en-US"/>
          </a:p>
        </p:txBody>
      </p:sp>
    </p:spTree>
    <p:extLst>
      <p:ext uri="{BB962C8B-B14F-4D97-AF65-F5344CB8AC3E}">
        <p14:creationId xmlns:p14="http://schemas.microsoft.com/office/powerpoint/2010/main" val="2376525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you will need to decide before you retire is if you would like to leave a lifetime benefit to someone.</a:t>
            </a:r>
          </a:p>
          <a:p>
            <a:endParaRPr lang="en-US" b="1"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30</a:t>
            </a:fld>
            <a:endParaRPr lang="en-US"/>
          </a:p>
        </p:txBody>
      </p:sp>
    </p:spTree>
    <p:extLst>
      <p:ext uri="{BB962C8B-B14F-4D97-AF65-F5344CB8AC3E}">
        <p14:creationId xmlns:p14="http://schemas.microsoft.com/office/powerpoint/2010/main" val="357700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Keep in mind that so far, we have only been discussing a Member-Only Benefit. </a:t>
            </a:r>
          </a:p>
          <a:p>
            <a:endParaRPr lang="en-US" altLang="en-US" dirty="0"/>
          </a:p>
          <a:p>
            <a:r>
              <a:rPr lang="en-US" altLang="en-US" b="1" dirty="0"/>
              <a:t>Click. </a:t>
            </a:r>
          </a:p>
          <a:p>
            <a:r>
              <a:rPr lang="en-US" altLang="en-US" dirty="0"/>
              <a:t>The Member-Only Benefit is the highest benefit you can receive. It is a lifetime monthly benefit that stops when you die. After your death, your remaining account balance will be paid to your one-time death benefit recipient or your estate if you don’t have a recipient on file. </a:t>
            </a:r>
          </a:p>
          <a:p>
            <a:endParaRPr lang="en-US" altLang="en-US" dirty="0"/>
          </a:p>
          <a:p>
            <a:r>
              <a:rPr lang="en-US" altLang="en-US" b="1" dirty="0"/>
              <a:t>Click. </a:t>
            </a:r>
          </a:p>
          <a:p>
            <a:r>
              <a:rPr lang="en-US" altLang="en-US" dirty="0"/>
              <a:t>You can choose to take a reduced benefit, known as a Modified Benefit, in order to leave a lifetime monthly payment to one or more beneficiaries when you die. </a:t>
            </a:r>
          </a:p>
          <a:p>
            <a:endParaRPr lang="en-US" altLang="en-US" dirty="0"/>
          </a:p>
          <a:p>
            <a:r>
              <a:rPr lang="en-US" altLang="en-US" dirty="0"/>
              <a:t>You can elect to leave a beneficiary 100%, 75% or 50% of your reduced benefit. When you die, the percentage you indicated will be paid to your beneficiary or beneficiaries for their lifetime. </a:t>
            </a:r>
          </a:p>
          <a:p>
            <a:endParaRPr lang="en-US" altLang="en-US" dirty="0"/>
          </a:p>
          <a:p>
            <a:r>
              <a:rPr lang="en-US" altLang="en-US" b="1" dirty="0"/>
              <a:t>Click. </a:t>
            </a:r>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31</a:t>
            </a:fld>
            <a:endParaRPr lang="en-US"/>
          </a:p>
        </p:txBody>
      </p:sp>
    </p:spTree>
    <p:extLst>
      <p:ext uri="{BB962C8B-B14F-4D97-AF65-F5344CB8AC3E}">
        <p14:creationId xmlns:p14="http://schemas.microsoft.com/office/powerpoint/2010/main" val="1422757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altLang="en-US" dirty="0"/>
              <a:t>Your Modified Benefit is equal to your Member-Only Benefit multiplied by your Option Factor…</a:t>
            </a:r>
          </a:p>
          <a:p>
            <a:endParaRPr lang="en-US" altLang="en-US" dirty="0"/>
          </a:p>
          <a:p>
            <a:r>
              <a:rPr lang="en-US" altLang="en-US" dirty="0"/>
              <a:t>The option factor is an actuarial figure based on the option you elect and you and your beneficiaries’ age when you make the election. </a:t>
            </a:r>
          </a:p>
          <a:p>
            <a:endParaRPr lang="en-US" altLang="en-US" dirty="0"/>
          </a:p>
          <a:p>
            <a:r>
              <a:rPr lang="en-US" altLang="en-US" b="1" dirty="0"/>
              <a:t>Click.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32</a:t>
            </a:fld>
            <a:endParaRPr lang="en-US"/>
          </a:p>
        </p:txBody>
      </p:sp>
    </p:spTree>
    <p:extLst>
      <p:ext uri="{BB962C8B-B14F-4D97-AF65-F5344CB8AC3E}">
        <p14:creationId xmlns:p14="http://schemas.microsoft.com/office/powerpoint/2010/main" val="3488600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Here is a sample of the option factors for a member at age 63 and a beneficiary from age 50 to 70. </a:t>
            </a:r>
          </a:p>
          <a:p>
            <a:endParaRPr lang="en-US" altLang="en-US" dirty="0"/>
          </a:p>
          <a:p>
            <a:r>
              <a:rPr lang="en-US" altLang="en-US" dirty="0"/>
              <a:t>Let’s assume at the time of election that Jake is age 63 and his spouse Jen is age 60.</a:t>
            </a:r>
          </a:p>
          <a:p>
            <a:endParaRPr lang="en-US" altLang="en-US" dirty="0"/>
          </a:p>
          <a:p>
            <a:r>
              <a:rPr lang="en-US" altLang="en-US" b="1" dirty="0"/>
              <a:t>Click.</a:t>
            </a:r>
          </a:p>
          <a:p>
            <a:endParaRPr lang="en-US" altLang="en-US" b="1" dirty="0"/>
          </a:p>
          <a:p>
            <a:r>
              <a:rPr lang="en-US" altLang="en-US" b="0" dirty="0"/>
              <a:t>If Jake chose the 75% beneficiary option, the factor would be 0.8997. </a:t>
            </a:r>
            <a:r>
              <a:rPr lang="en-US" altLang="en-US" b="1" dirty="0"/>
              <a:t> </a:t>
            </a:r>
          </a:p>
          <a:p>
            <a:endParaRPr lang="en-US" altLang="en-US" b="1" dirty="0"/>
          </a:p>
          <a:p>
            <a:r>
              <a:rPr lang="en-US" altLang="en-US" dirty="0"/>
              <a:t>Let’s look at what Jake’s benefit would be if he elected the 75% beneficiary option. </a:t>
            </a:r>
          </a:p>
          <a:p>
            <a:endParaRPr lang="en-US" altLang="en-US" dirty="0"/>
          </a:p>
          <a:p>
            <a:r>
              <a:rPr lang="en-US" altLang="en-US" b="1" dirty="0"/>
              <a:t>Click.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33</a:t>
            </a:fld>
            <a:endParaRPr lang="en-US"/>
          </a:p>
        </p:txBody>
      </p:sp>
    </p:spTree>
    <p:extLst>
      <p:ext uri="{BB962C8B-B14F-4D97-AF65-F5344CB8AC3E}">
        <p14:creationId xmlns:p14="http://schemas.microsoft.com/office/powerpoint/2010/main" val="348961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Jake’s Member-Only Benefit at 63 was $4,482. We multiple this amount by the .8997 option factor listed in the table to get a Modified Benefit of $4,033. </a:t>
            </a:r>
          </a:p>
          <a:p>
            <a:endParaRPr lang="en-US" altLang="en-US" dirty="0"/>
          </a:p>
          <a:p>
            <a:r>
              <a:rPr lang="en-US" altLang="en-US" dirty="0"/>
              <a:t>With the 75% Beneficiary Option Jake would receive $4,033 for his lifetime and his option beneficiary, Jen, would receive 75% of that amount, or $3,024, for her lifetime after Jake’s death. </a:t>
            </a:r>
          </a:p>
          <a:p>
            <a:endParaRPr lang="en-US" altLang="en-US" dirty="0"/>
          </a:p>
          <a:p>
            <a:r>
              <a:rPr lang="en-US" altLang="en-US" dirty="0"/>
              <a:t>If Jen were to pass away first, Jake’s benefit would pop back up to the Member-Only Benefit since he no longer has a beneficiary…</a:t>
            </a:r>
          </a:p>
          <a:p>
            <a:endParaRPr lang="en-US" altLang="en-US" b="1" dirty="0"/>
          </a:p>
          <a:p>
            <a:r>
              <a:rPr lang="en-US" altLang="en-US" b="1" dirty="0"/>
              <a:t>Click.</a:t>
            </a:r>
            <a:r>
              <a:rPr lang="en-US" altLang="en-US" dirty="0"/>
              <a:t>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34</a:t>
            </a:fld>
            <a:endParaRPr lang="en-US"/>
          </a:p>
        </p:txBody>
      </p:sp>
    </p:spTree>
    <p:extLst>
      <p:ext uri="{BB962C8B-B14F-4D97-AF65-F5344CB8AC3E}">
        <p14:creationId xmlns:p14="http://schemas.microsoft.com/office/powerpoint/2010/main" val="1140352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100% and 50% beneficiary options work similarly, but your beneficiary would receive either 100% or 50% of your modified benefit. </a:t>
            </a:r>
          </a:p>
          <a:p>
            <a:endParaRPr lang="en-US" dirty="0"/>
          </a:p>
          <a:p>
            <a:r>
              <a:rPr lang="en-US" dirty="0"/>
              <a:t>As you can see in the chart Jake’s Modified Benefit under the 100% beneficiary option is the lowest because it provides the most coverage to Jen whereas his Modified Benefit with the 50% option is higher because we’re providing a lower benefit to Jen. </a:t>
            </a:r>
          </a:p>
          <a:p>
            <a:endParaRPr lang="en-US" dirty="0"/>
          </a:p>
          <a:p>
            <a:r>
              <a:rPr lang="en-US" dirty="0"/>
              <a:t>The </a:t>
            </a:r>
            <a:r>
              <a:rPr lang="en-US" i="1" dirty="0"/>
              <a:t>Beneficiary Options </a:t>
            </a:r>
            <a:r>
              <a:rPr lang="en-US" dirty="0"/>
              <a:t>video on CalSTRS.com reviews the information we’re discussing and may help you relay some of this information to your spouse or whoever you’re considering electing as a beneficiary. </a:t>
            </a:r>
          </a:p>
          <a:p>
            <a:endParaRPr lang="en-US" dirty="0"/>
          </a:p>
          <a:p>
            <a:r>
              <a:rPr lang="en-US" b="1" dirty="0"/>
              <a:t>Click.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35</a:t>
            </a:fld>
            <a:endParaRPr lang="en-US"/>
          </a:p>
        </p:txBody>
      </p:sp>
    </p:spTree>
    <p:extLst>
      <p:ext uri="{BB962C8B-B14F-4D97-AF65-F5344CB8AC3E}">
        <p14:creationId xmlns:p14="http://schemas.microsoft.com/office/powerpoint/2010/main" val="2821762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The Compound Option allows you to elect multiple beneficiaries by modifying a portion of your Member-Only Benefit for each beneficiary…</a:t>
            </a:r>
          </a:p>
          <a:p>
            <a:endParaRPr lang="en-US" dirty="0"/>
          </a:p>
          <a:p>
            <a:r>
              <a:rPr lang="en-US" dirty="0"/>
              <a:t>Let’s say Jake wants to leave a lifetime benefit to each of his two children…</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36</a:t>
            </a:fld>
            <a:endParaRPr lang="en-US"/>
          </a:p>
        </p:txBody>
      </p:sp>
    </p:spTree>
    <p:extLst>
      <p:ext uri="{BB962C8B-B14F-4D97-AF65-F5344CB8AC3E}">
        <p14:creationId xmlns:p14="http://schemas.microsoft.com/office/powerpoint/2010/main" val="2824007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can divide his Member-Only Benefit between the two and modify it for each. </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37</a:t>
            </a:fld>
            <a:endParaRPr lang="en-US"/>
          </a:p>
        </p:txBody>
      </p:sp>
    </p:spTree>
    <p:extLst>
      <p:ext uri="{BB962C8B-B14F-4D97-AF65-F5344CB8AC3E}">
        <p14:creationId xmlns:p14="http://schemas.microsoft.com/office/powerpoint/2010/main" val="175874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can even choose to only modify a portion of his benefit for one or more beneficiaries and chose to keep a portion of the benefit as the unreduced Member-Only Benefit. </a:t>
            </a:r>
          </a:p>
          <a:p>
            <a:endParaRPr lang="en-US" dirty="0"/>
          </a:p>
          <a:p>
            <a:r>
              <a:rPr lang="en-US" dirty="0"/>
              <a:t>The Compound Option can be complex. Our online calculator cannot calculate a compound option, but you can learn more and calculate your own with worksheets in the </a:t>
            </a:r>
            <a:r>
              <a:rPr lang="en-US" i="1" dirty="0"/>
              <a:t>Member Handbook </a:t>
            </a:r>
            <a:r>
              <a:rPr lang="en-US" dirty="0"/>
              <a:t>or by contacting us for an estimate. </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38</a:t>
            </a:fld>
            <a:endParaRPr lang="en-US"/>
          </a:p>
        </p:txBody>
      </p:sp>
    </p:spTree>
    <p:extLst>
      <p:ext uri="{BB962C8B-B14F-4D97-AF65-F5344CB8AC3E}">
        <p14:creationId xmlns:p14="http://schemas.microsoft.com/office/powerpoint/2010/main" val="25507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If you’re interested in electing an option, you can do it once your eligible to retire even if you’re still working.</a:t>
            </a:r>
          </a:p>
          <a:p>
            <a:r>
              <a:rPr lang="en-US" dirty="0"/>
              <a:t>This is called a Preretirement Election of an Option. There are advantages and disadvantages to doing this…</a:t>
            </a:r>
          </a:p>
          <a:p>
            <a:endParaRPr lang="en-US" dirty="0"/>
          </a:p>
          <a:p>
            <a:r>
              <a:rPr lang="en-US" b="1" dirty="0"/>
              <a:t>Click.</a:t>
            </a:r>
          </a:p>
          <a:p>
            <a:r>
              <a:rPr lang="en-US" dirty="0"/>
              <a:t>We’ll start with the Advantages. The benefit of electing your option prior to retirement is that you’re securing the lifetime benefit for your beneficiary if you pass away before retirement. </a:t>
            </a:r>
          </a:p>
          <a:p>
            <a:endParaRPr lang="en-US" dirty="0"/>
          </a:p>
          <a:p>
            <a:r>
              <a:rPr lang="en-US" dirty="0"/>
              <a:t>Another advantage is that the option factor could be more favorable the earlier you elect the option. </a:t>
            </a:r>
          </a:p>
          <a:p>
            <a:endParaRPr lang="en-US" dirty="0"/>
          </a:p>
          <a:p>
            <a:r>
              <a:rPr lang="en-US" b="1" dirty="0"/>
              <a:t>Click. </a:t>
            </a:r>
          </a:p>
          <a:p>
            <a:r>
              <a:rPr lang="en-US" dirty="0"/>
              <a:t>The disadvantage to electing an option before retirement is that you will be subject to an assessment that can reduce your future benefit if your change or cancel your option. If your pre-elected option beneficiary dies before you retire, that is also considered a cancelation. The assessment is based on the coverage you chose and how long it was in place. </a:t>
            </a:r>
          </a:p>
          <a:p>
            <a:endParaRPr lang="en-US" dirty="0"/>
          </a:p>
          <a:p>
            <a:r>
              <a:rPr lang="en-US" dirty="0"/>
              <a:t>We highly recommend attending a benefits planning session or obtaining an estimate prior to electing an option so that you are aware of the impacts to your benefit and can fully understand the coverage.</a:t>
            </a:r>
          </a:p>
          <a:p>
            <a:endParaRPr lang="en-US" dirty="0"/>
          </a:p>
          <a:p>
            <a:r>
              <a:rPr lang="en-US" b="1" dirty="0"/>
              <a:t>If you are considering an option beneficiary take a look at the action items in section of the handout and mark all the apply.</a:t>
            </a:r>
            <a:r>
              <a:rPr lang="en-US" dirty="0"/>
              <a:t> </a:t>
            </a:r>
          </a:p>
          <a:p>
            <a:endParaRPr lang="en-US" dirty="0"/>
          </a:p>
          <a:p>
            <a:r>
              <a:rPr lang="en-US" b="1" dirty="0"/>
              <a:t>Click.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39</a:t>
            </a:fld>
            <a:endParaRPr lang="en-US"/>
          </a:p>
        </p:txBody>
      </p:sp>
    </p:spTree>
    <p:extLst>
      <p:ext uri="{BB962C8B-B14F-4D97-AF65-F5344CB8AC3E}">
        <p14:creationId xmlns:p14="http://schemas.microsoft.com/office/powerpoint/2010/main" val="4036568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For those of you that have your handout in front of you we will be filling in some information here in section 1. </a:t>
            </a:r>
          </a:p>
          <a:p>
            <a:endParaRPr lang="en-US" b="0" dirty="0"/>
          </a:p>
          <a:p>
            <a:r>
              <a:rPr lang="en-US" b="0" dirty="0"/>
              <a:t>You will also want to pay close attention to the action items. You may check off action items as we move through each section. You will notice many action item reminders on the slides indicated by a box with a check mark next to the action item. </a:t>
            </a:r>
          </a:p>
          <a:p>
            <a:endParaRPr lang="en-US" b="1" dirty="0"/>
          </a:p>
          <a:p>
            <a:r>
              <a:rPr lang="en-US" b="1" dirty="0"/>
              <a:t>Click.</a:t>
            </a:r>
          </a:p>
        </p:txBody>
      </p:sp>
      <p:sp>
        <p:nvSpPr>
          <p:cNvPr id="4" name="Slide Number Placeholder 3"/>
          <p:cNvSpPr>
            <a:spLocks noGrp="1"/>
          </p:cNvSpPr>
          <p:nvPr>
            <p:ph type="sldNum" sz="quarter" idx="5"/>
          </p:nvPr>
        </p:nvSpPr>
        <p:spPr/>
        <p:txBody>
          <a:bodyPr/>
          <a:lstStyle/>
          <a:p>
            <a:fld id="{D18786F6-1342-49D8-ABE3-68607ABA1005}" type="slidenum">
              <a:rPr lang="en-US" smtClean="0"/>
              <a:t>4</a:t>
            </a:fld>
            <a:endParaRPr lang="en-US"/>
          </a:p>
        </p:txBody>
      </p:sp>
    </p:spTree>
    <p:extLst>
      <p:ext uri="{BB962C8B-B14F-4D97-AF65-F5344CB8AC3E}">
        <p14:creationId xmlns:p14="http://schemas.microsoft.com/office/powerpoint/2010/main" val="1803443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The third and final decision you will have when you retire is what to do with your Defined Benefit Supplement funds…</a:t>
            </a:r>
          </a:p>
          <a:p>
            <a:pPr defTabSz="933167">
              <a:defRPr/>
            </a:pPr>
            <a:endParaRPr lang="en-US" dirty="0"/>
          </a:p>
          <a:p>
            <a:pPr defTabSz="93316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40</a:t>
            </a:fld>
            <a:endParaRPr lang="en-US"/>
          </a:p>
        </p:txBody>
      </p:sp>
    </p:spTree>
    <p:extLst>
      <p:ext uri="{BB962C8B-B14F-4D97-AF65-F5344CB8AC3E}">
        <p14:creationId xmlns:p14="http://schemas.microsoft.com/office/powerpoint/2010/main" val="3527077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Your Defined Benefit Supplement account is a cash balance account that offers guaranteed benefits based on contributions and credits. </a:t>
            </a:r>
          </a:p>
          <a:p>
            <a:pPr defTabSz="933167">
              <a:defRPr/>
            </a:pPr>
            <a:endParaRPr lang="en-US" dirty="0"/>
          </a:p>
          <a:p>
            <a:r>
              <a:rPr lang="en-US" sz="1300" dirty="0"/>
              <a:t>If you were actively working between 2001-2010 CalSTRS automatically re-directed ¼ of your contributions into this account.</a:t>
            </a:r>
          </a:p>
          <a:p>
            <a:endParaRPr lang="en-US" dirty="0"/>
          </a:p>
          <a:p>
            <a:r>
              <a:rPr lang="en-US" b="1" dirty="0"/>
              <a:t>Click. </a:t>
            </a:r>
          </a:p>
          <a:p>
            <a:r>
              <a:rPr lang="en-US" dirty="0"/>
              <a:t>Beginning in 2002 if you worked in excess of 1 year of service credit, those excess contributions also went to this account</a:t>
            </a:r>
          </a:p>
          <a:p>
            <a:r>
              <a:rPr lang="en-US" dirty="0"/>
              <a:t>8% of your and your employer’s contributions for service in excess of one year go into this account. 2% at 62 members your contribution rate is 9%.</a:t>
            </a:r>
          </a:p>
          <a:p>
            <a:endParaRPr lang="en-US" dirty="0"/>
          </a:p>
          <a:p>
            <a:r>
              <a:rPr lang="en-US" dirty="0"/>
              <a:t>It also earns a guaranteed interest rate each year. </a:t>
            </a:r>
          </a:p>
          <a:p>
            <a:endParaRPr lang="en-US" dirty="0"/>
          </a:p>
          <a:p>
            <a:r>
              <a:rPr lang="en-US" dirty="0"/>
              <a:t>You can view your Defined Benefit Supplement account balance on </a:t>
            </a:r>
            <a:r>
              <a:rPr lang="en-US" i="1" dirty="0"/>
              <a:t>m</a:t>
            </a:r>
            <a:r>
              <a:rPr lang="en-US" dirty="0"/>
              <a:t>yCalSTRS. You </a:t>
            </a:r>
            <a:r>
              <a:rPr lang="en-US" b="0" dirty="0"/>
              <a:t>will have to tell us how you want </a:t>
            </a:r>
            <a:r>
              <a:rPr lang="en-US" dirty="0"/>
              <a:t>to take these funds at retirement…</a:t>
            </a:r>
          </a:p>
          <a:p>
            <a:endParaRPr lang="en-US" dirty="0"/>
          </a:p>
          <a:p>
            <a:r>
              <a:rPr lang="en-US" b="1" dirty="0"/>
              <a:t>Click. </a:t>
            </a:r>
          </a:p>
          <a:p>
            <a:endParaRPr lang="en-US" b="1" dirty="0"/>
          </a:p>
          <a:p>
            <a:endParaRPr lang="en-US" b="1"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41</a:t>
            </a:fld>
            <a:endParaRPr lang="en-US"/>
          </a:p>
        </p:txBody>
      </p:sp>
    </p:spTree>
    <p:extLst>
      <p:ext uri="{BB962C8B-B14F-4D97-AF65-F5344CB8AC3E}">
        <p14:creationId xmlns:p14="http://schemas.microsoft.com/office/powerpoint/2010/main" val="5141452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three choices. </a:t>
            </a:r>
          </a:p>
          <a:p>
            <a:endParaRPr lang="en-US" dirty="0"/>
          </a:p>
          <a:p>
            <a:r>
              <a:rPr lang="en-US" b="1" dirty="0"/>
              <a:t>Click.</a:t>
            </a:r>
          </a:p>
          <a:p>
            <a:r>
              <a:rPr lang="en-US" dirty="0"/>
              <a:t>You can take your entire balance as a lump sum. </a:t>
            </a:r>
          </a:p>
          <a:p>
            <a:endParaRPr lang="en-US" dirty="0"/>
          </a:p>
          <a:p>
            <a:r>
              <a:rPr lang="en-US" b="1" dirty="0"/>
              <a:t>Click.</a:t>
            </a:r>
          </a:p>
          <a:p>
            <a:r>
              <a:rPr lang="en-US" dirty="0"/>
              <a:t>You can annuitize your account balance.</a:t>
            </a:r>
          </a:p>
          <a:p>
            <a:endParaRPr lang="en-US" dirty="0"/>
          </a:p>
          <a:p>
            <a:r>
              <a:rPr lang="en-US" b="1" dirty="0"/>
              <a:t>Click.</a:t>
            </a:r>
          </a:p>
          <a:p>
            <a:r>
              <a:rPr lang="en-US" dirty="0"/>
              <a:t>Or you can do a combination of the two. </a:t>
            </a:r>
          </a:p>
          <a:p>
            <a:endParaRPr lang="en-US" dirty="0"/>
          </a:p>
          <a:p>
            <a:pPr defTabSz="933167">
              <a:defRPr/>
            </a:pPr>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42</a:t>
            </a:fld>
            <a:endParaRPr lang="en-US"/>
          </a:p>
        </p:txBody>
      </p:sp>
    </p:spTree>
    <p:extLst>
      <p:ext uri="{BB962C8B-B14F-4D97-AF65-F5344CB8AC3E}">
        <p14:creationId xmlns:p14="http://schemas.microsoft.com/office/powerpoint/2010/main" val="2883707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lump-sum payment is essentially a return of your account balance. </a:t>
            </a:r>
          </a:p>
          <a:p>
            <a:endParaRPr lang="en-US" dirty="0"/>
          </a:p>
          <a:p>
            <a:r>
              <a:rPr lang="en-US" b="1" dirty="0"/>
              <a:t>Click.</a:t>
            </a:r>
          </a:p>
          <a:p>
            <a:r>
              <a:rPr lang="en-US" dirty="0"/>
              <a:t>You can take this as a direct payment and receive a check for the balance. If you do this there is a 20% mandatory federal tax withholding and an optional 2% state tax withholding.</a:t>
            </a:r>
          </a:p>
          <a:p>
            <a:endParaRPr lang="en-US" dirty="0"/>
          </a:p>
          <a:p>
            <a:r>
              <a:rPr lang="en-US" dirty="0"/>
              <a:t>Keep in mind this is just a tax withholding and you may owe more or receive a refund when you file your taxes depending on your situation. </a:t>
            </a:r>
          </a:p>
          <a:p>
            <a:endParaRPr lang="en-US" dirty="0"/>
          </a:p>
          <a:p>
            <a:r>
              <a:rPr lang="en-US" b="1" dirty="0"/>
              <a:t>Click. </a:t>
            </a:r>
          </a:p>
          <a:p>
            <a:r>
              <a:rPr lang="en-US" dirty="0"/>
              <a:t>You can defer the taxes on your lump sum by rolling the funds into a qualified plan such as a 403(b), 457 or 401(k) you will not pay taxes on the funds until you take a distribution from the new account. </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43</a:t>
            </a:fld>
            <a:endParaRPr lang="en-US"/>
          </a:p>
        </p:txBody>
      </p:sp>
    </p:spTree>
    <p:extLst>
      <p:ext uri="{BB962C8B-B14F-4D97-AF65-F5344CB8AC3E}">
        <p14:creationId xmlns:p14="http://schemas.microsoft.com/office/powerpoint/2010/main" val="912159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Or you could choose to receive your account balance as a lifetime annuity.</a:t>
            </a:r>
          </a:p>
          <a:p>
            <a:pPr defTabSz="933167">
              <a:defRPr/>
            </a:pPr>
            <a:endParaRPr lang="en-US" dirty="0"/>
          </a:p>
          <a:p>
            <a:r>
              <a:rPr lang="en-US" altLang="en-US" dirty="0"/>
              <a:t>A lifetime annuity would offer a separate monthly payment each month for the rest of your life.</a:t>
            </a:r>
          </a:p>
          <a:p>
            <a:endParaRPr lang="en-US" altLang="en-US" dirty="0"/>
          </a:p>
          <a:p>
            <a:r>
              <a:rPr lang="en-US" altLang="en-US" dirty="0"/>
              <a:t>The lifetime annuity you choose depends on if you elect an option for your Defined Benefit. </a:t>
            </a:r>
          </a:p>
          <a:p>
            <a:endParaRPr lang="en-US" altLang="en-US" b="1" dirty="0"/>
          </a:p>
          <a:p>
            <a:r>
              <a:rPr lang="en-US" altLang="en-US" b="1" dirty="0"/>
              <a:t>Click.</a:t>
            </a:r>
          </a:p>
          <a:p>
            <a:r>
              <a:rPr lang="en-US" altLang="en-US" dirty="0"/>
              <a:t>If you elected the Member-Only Benefit you could receive a Member-Only Annuity which would stop when you die. </a:t>
            </a:r>
          </a:p>
          <a:p>
            <a:endParaRPr lang="en-US" altLang="en-US" dirty="0"/>
          </a:p>
          <a:p>
            <a:r>
              <a:rPr lang="en-US" altLang="en-US" b="1" dirty="0"/>
              <a:t>Click.</a:t>
            </a:r>
          </a:p>
          <a:p>
            <a:r>
              <a:rPr lang="en-US" altLang="en-US" dirty="0"/>
              <a:t>If you elected the Modified Benefit for your Defined Benefit, you could choose between a 100%, 75% or 50% beneficiary annuity. Like the modified benefit, you would be electing to reduce your Member-Only Annuity in exchange for providing 100%, 75% or 50% of your reduced annuity to your option beneficiary or option beneficiaries. </a:t>
            </a:r>
          </a:p>
          <a:p>
            <a:endParaRPr lang="en-US" altLang="en-US" dirty="0"/>
          </a:p>
          <a:p>
            <a:r>
              <a:rPr lang="en-US" sz="1300" dirty="0"/>
              <a:t>If you choose a lifetime annuity taxes will be withheld based on the withholding preferences that you elect on your service retirement application. You can change these preferences at any time. </a:t>
            </a:r>
          </a:p>
          <a:p>
            <a:endParaRPr lang="en-US" altLang="en-US" dirty="0"/>
          </a:p>
          <a:p>
            <a:r>
              <a:rPr lang="en-US" altLang="en-US" b="1" dirty="0"/>
              <a:t>Click. </a:t>
            </a:r>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44</a:t>
            </a:fld>
            <a:endParaRPr lang="en-US"/>
          </a:p>
        </p:txBody>
      </p:sp>
    </p:spTree>
    <p:extLst>
      <p:ext uri="{BB962C8B-B14F-4D97-AF65-F5344CB8AC3E}">
        <p14:creationId xmlns:p14="http://schemas.microsoft.com/office/powerpoint/2010/main" val="13420383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choose a period-certain annuity. A period certain annuity is a separate monthly payment that stops after a designated number of years. The shorter the period, the larger the monthly benefit payment. The longer the period, the smaller payment. </a:t>
            </a:r>
          </a:p>
          <a:p>
            <a:endParaRPr lang="en-US" dirty="0"/>
          </a:p>
          <a:p>
            <a:r>
              <a:rPr lang="en-US" b="1" dirty="0"/>
              <a:t>Click. </a:t>
            </a:r>
          </a:p>
          <a:p>
            <a:r>
              <a:rPr lang="en-US" dirty="0"/>
              <a:t>A period-certain annuity between three and nine years can be rolled over to a qualified plan. If you have the annuity paid directly to you, there is a 20% mandatory federal tax withholding and an optional 2% state tax withholding like the lump-sum payment. </a:t>
            </a:r>
          </a:p>
          <a:p>
            <a:endParaRPr lang="en-US" dirty="0"/>
          </a:p>
          <a:p>
            <a:r>
              <a:rPr lang="en-US" b="1" dirty="0"/>
              <a:t>Click. </a:t>
            </a:r>
          </a:p>
          <a:p>
            <a:r>
              <a:rPr lang="en-US" dirty="0"/>
              <a:t>You can also choose to receive a 10-year annuity. The 10-year annuity is taxed like regular income and cannot be rolled over. </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45</a:t>
            </a:fld>
            <a:endParaRPr lang="en-US"/>
          </a:p>
        </p:txBody>
      </p:sp>
    </p:spTree>
    <p:extLst>
      <p:ext uri="{BB962C8B-B14F-4D97-AF65-F5344CB8AC3E}">
        <p14:creationId xmlns:p14="http://schemas.microsoft.com/office/powerpoint/2010/main" val="3013066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You can do a combination of a lump-sum and annuity</a:t>
            </a:r>
          </a:p>
          <a:p>
            <a:endParaRPr lang="en-US" dirty="0"/>
          </a:p>
          <a:p>
            <a:r>
              <a:rPr lang="en-US" b="1" dirty="0"/>
              <a:t>Click.</a:t>
            </a:r>
          </a:p>
          <a:p>
            <a:r>
              <a:rPr lang="en-US" dirty="0"/>
              <a:t>You can take part of your account balance as a lump-sum payment and annuitize the difference as either a lifetime or period-certain annuity. Please note: At least $3,500 must remain after</a:t>
            </a:r>
            <a:r>
              <a:rPr lang="en-US" baseline="0" dirty="0"/>
              <a:t> the lump-sum payment in order to take advantage of the annuity.</a:t>
            </a:r>
            <a:r>
              <a:rPr lang="en-US" dirty="0"/>
              <a:t> </a:t>
            </a:r>
          </a:p>
          <a:p>
            <a:endParaRPr lang="en-US" dirty="0"/>
          </a:p>
          <a:p>
            <a:r>
              <a:rPr lang="en-US" dirty="0"/>
              <a:t>As you can see there are lots of decisions and tax considerations for your Defined Benefit Supplement account. You can review the information we covered, including some examples by watching the </a:t>
            </a:r>
            <a:r>
              <a:rPr lang="en-US" i="1" dirty="0"/>
              <a:t>Defined Benefit Supplement </a:t>
            </a:r>
            <a:r>
              <a:rPr lang="en-US" dirty="0"/>
              <a:t>video series on CalSTRS.com. You may also want to discuss this account with your financial representative or tax advisor. </a:t>
            </a:r>
          </a:p>
          <a:p>
            <a:endParaRPr lang="en-US" dirty="0"/>
          </a:p>
          <a:p>
            <a:pPr defTabSz="933167">
              <a:defRPr/>
            </a:pPr>
            <a:r>
              <a:rPr lang="en-US" b="1" dirty="0"/>
              <a:t>In section 6 on the handout don’t forget to check any action items that may apply to you.</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46</a:t>
            </a:fld>
            <a:endParaRPr lang="en-US"/>
          </a:p>
        </p:txBody>
      </p:sp>
    </p:spTree>
    <p:extLst>
      <p:ext uri="{BB962C8B-B14F-4D97-AF65-F5344CB8AC3E}">
        <p14:creationId xmlns:p14="http://schemas.microsoft.com/office/powerpoint/2010/main" val="41547135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The final piece of the hybrid system is our CalSTRS Pension2 program</a:t>
            </a:r>
          </a:p>
          <a:p>
            <a:pPr defTabSz="933167">
              <a:defRPr/>
            </a:pPr>
            <a:endParaRPr lang="en-US" dirty="0"/>
          </a:p>
          <a:p>
            <a:pPr defTabSz="93316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47</a:t>
            </a:fld>
            <a:endParaRPr lang="en-US"/>
          </a:p>
        </p:txBody>
      </p:sp>
    </p:spTree>
    <p:extLst>
      <p:ext uri="{BB962C8B-B14F-4D97-AF65-F5344CB8AC3E}">
        <p14:creationId xmlns:p14="http://schemas.microsoft.com/office/powerpoint/2010/main" val="36543957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While you must take your Defined Benefit Supplement funds at retirement, you can roll them over into a CalSTRS Pension2 account if you want to continue to invest them. </a:t>
            </a:r>
          </a:p>
          <a:p>
            <a:endParaRPr lang="en-US" sz="1300" dirty="0"/>
          </a:p>
          <a:p>
            <a:r>
              <a:rPr lang="en-US" sz="1300" dirty="0"/>
              <a:t>You can also open a plan to start saving now or roll over funds from your current investments. Our Pension2 representatives are not paid on commission and can offer you nonbiased advice on what accounts may be a good fit for you and if it’s worth rolling over funds from your existing plan. </a:t>
            </a:r>
          </a:p>
          <a:p>
            <a:endParaRPr lang="en-US" sz="1300" b="1" dirty="0"/>
          </a:p>
          <a:p>
            <a:r>
              <a:rPr lang="en-US" sz="1400" dirty="0"/>
              <a:t>Pension2 is the third piece of our hybrid system and is completely voluntary. </a:t>
            </a:r>
          </a:p>
          <a:p>
            <a:endParaRPr lang="en-US" sz="1400" dirty="0"/>
          </a:p>
          <a:p>
            <a:r>
              <a:rPr lang="en-US" sz="1400" b="1" dirty="0"/>
              <a:t>Click. </a:t>
            </a:r>
          </a:p>
          <a:p>
            <a:r>
              <a:rPr lang="en-US" sz="1400" dirty="0"/>
              <a:t>Pension2 offers 403(b) and 457(b) plans and the Roth versions of each. </a:t>
            </a:r>
          </a:p>
          <a:p>
            <a:endParaRPr lang="en-US" sz="1300" b="1" dirty="0"/>
          </a:p>
          <a:p>
            <a:r>
              <a:rPr lang="en-US" sz="1300" b="1" dirty="0"/>
              <a:t>Click. </a:t>
            </a:r>
            <a:endParaRPr lang="en-US" sz="1300" dirty="0"/>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48</a:t>
            </a:fld>
            <a:endParaRPr lang="en-US"/>
          </a:p>
        </p:txBody>
      </p:sp>
    </p:spTree>
    <p:extLst>
      <p:ext uri="{BB962C8B-B14F-4D97-AF65-F5344CB8AC3E}">
        <p14:creationId xmlns:p14="http://schemas.microsoft.com/office/powerpoint/2010/main" val="6512737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Pension2 is a great way to save more for your future because you can contribute tax-deferred money, there are low and transparent costs, no commissions, load fees or surrender changes, because CalSTRS is a nonprofit organization, we want you to keep all your hard-earned money. There are also flexible investment options.</a:t>
            </a:r>
          </a:p>
          <a:p>
            <a:endParaRPr lang="en-US" dirty="0"/>
          </a:p>
          <a:p>
            <a:r>
              <a:rPr lang="en-US" dirty="0"/>
              <a:t>If you have additional questions about Pension2, you can visit Pension2.com or give them a call at 888-394-2060.</a:t>
            </a:r>
          </a:p>
          <a:p>
            <a:endParaRPr lang="en-US" dirty="0"/>
          </a:p>
          <a:p>
            <a:r>
              <a:rPr lang="en-US" dirty="0"/>
              <a:t>If you’re interested in learning more about investing or money management, check out our Financial Awareness workshops series</a:t>
            </a:r>
          </a:p>
          <a:p>
            <a:endParaRPr lang="en-US" dirty="0"/>
          </a:p>
          <a:p>
            <a:r>
              <a:rPr lang="en-US" dirty="0"/>
              <a:t>Before we move on remember to select any action items in section 7 of the handout that pertain to you.</a:t>
            </a:r>
          </a:p>
          <a:p>
            <a:pPr>
              <a:spcBef>
                <a:spcPts val="0"/>
              </a:spcBef>
            </a:pPr>
            <a:endParaRPr lang="en-US" sz="1200" dirty="0"/>
          </a:p>
          <a:p>
            <a:r>
              <a:rPr lang="en-US" sz="1200" kern="1200" dirty="0">
                <a:solidFill>
                  <a:schemeClr val="tx1"/>
                </a:solidFill>
                <a:effectLst/>
              </a:rPr>
              <a:t>There are a variety of investment options – you can choose your own investments or let us do the work for you based on your anticipated distribution date and risk tolerance. </a:t>
            </a:r>
          </a:p>
          <a:p>
            <a:r>
              <a:rPr lang="en-US" sz="1200" kern="1200" dirty="0">
                <a:solidFill>
                  <a:schemeClr val="tx1"/>
                </a:solidFill>
                <a:effectLst/>
              </a:rPr>
              <a:t>You can learn more, watch educational videos and use a personal wellness plan calculator to estimates your account balance based on various contribution amounts at Pension2.com. </a:t>
            </a:r>
          </a:p>
          <a:p>
            <a:r>
              <a:rPr lang="en-US" sz="1200" kern="1200" dirty="0">
                <a:solidFill>
                  <a:schemeClr val="tx1"/>
                </a:solidFill>
                <a:effectLst/>
              </a:rPr>
              <a:t>You can also research the fees and expenses of other plans offered by your employer at 403bCompare.com. </a:t>
            </a:r>
            <a:endParaRPr lang="en-US" sz="1200" dirty="0"/>
          </a:p>
          <a:p>
            <a:pPr>
              <a:spcBef>
                <a:spcPts val="0"/>
              </a:spcBef>
            </a:pPr>
            <a:endParaRPr lang="en-US" sz="1200" dirty="0"/>
          </a:p>
          <a:p>
            <a:pPr>
              <a:spcBef>
                <a:spcPts val="0"/>
              </a:spcBef>
            </a:pPr>
            <a:r>
              <a:rPr lang="en-US" sz="1200" b="1" dirty="0"/>
              <a:t>Click. </a:t>
            </a:r>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49</a:t>
            </a:fld>
            <a:endParaRPr lang="en-US"/>
          </a:p>
        </p:txBody>
      </p:sp>
    </p:spTree>
    <p:extLst>
      <p:ext uri="{BB962C8B-B14F-4D97-AF65-F5344CB8AC3E}">
        <p14:creationId xmlns:p14="http://schemas.microsoft.com/office/powerpoint/2010/main" val="3118040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**specialist to draw attention to the action item.</a:t>
            </a:r>
          </a:p>
          <a:p>
            <a:endParaRPr lang="en-US" b="1" dirty="0"/>
          </a:p>
          <a:p>
            <a:r>
              <a:rPr lang="en-US" b="1" dirty="0"/>
              <a:t>There are 2 icons I want to draw your attention to at the bottom of this slide. </a:t>
            </a:r>
          </a:p>
          <a:p>
            <a:r>
              <a:rPr lang="en-US" b="1" dirty="0"/>
              <a:t>The first being the pencil. This icon signifies that there is something for you to fill out on your handout.</a:t>
            </a:r>
          </a:p>
          <a:p>
            <a:r>
              <a:rPr lang="en-US" b="1" dirty="0"/>
              <a:t>The next is the checkmark icon which signifies an action item that you can find on the handout. Checking an action item on the handout acts as a reminder for something you want to do after today’s presentation.</a:t>
            </a:r>
          </a:p>
          <a:p>
            <a:endParaRPr lang="en-US" b="0" dirty="0"/>
          </a:p>
          <a:p>
            <a:r>
              <a:rPr lang="en-US" b="0" dirty="0"/>
              <a:t>As a result of the California Public Employees' Pension Reform Act of 2013, CalSTRS has 2 benefit structures. </a:t>
            </a:r>
          </a:p>
          <a:p>
            <a:endParaRPr lang="en-US" b="0" dirty="0"/>
          </a:p>
          <a:p>
            <a:r>
              <a:rPr lang="en-US" b="0" dirty="0"/>
              <a:t>Your benefit structure is based on the date your were first hired in a CalSTRS‐covered position and it determines how your retirement benefit benefits are calculated. </a:t>
            </a:r>
          </a:p>
          <a:p>
            <a:r>
              <a:rPr lang="en-US" b="0" dirty="0"/>
              <a:t> </a:t>
            </a:r>
          </a:p>
          <a:p>
            <a:pPr marL="174969" indent="-174969">
              <a:buFont typeface="Arial" panose="020B0604020202020204" pitchFamily="34" charset="0"/>
              <a:buChar char="•"/>
            </a:pPr>
            <a:r>
              <a:rPr lang="en-US" b="0" dirty="0"/>
              <a:t>You are a CalSTRS 2% at 60 member if you were first hired before January 1, 2013.  </a:t>
            </a:r>
          </a:p>
          <a:p>
            <a:pPr marL="174969" indent="-174969">
              <a:buFont typeface="Arial" panose="020B0604020202020204" pitchFamily="34" charset="0"/>
              <a:buChar char="•"/>
            </a:pPr>
            <a:r>
              <a:rPr lang="en-US" b="0" dirty="0"/>
              <a:t>You are a CalSTRS 2% at 62 member if you were first hired on or after January 1, 2013.  </a:t>
            </a:r>
          </a:p>
          <a:p>
            <a:endParaRPr lang="en-US" b="0" dirty="0"/>
          </a:p>
          <a:p>
            <a:r>
              <a:rPr lang="en-US" b="0" dirty="0"/>
              <a:t>However, please note this isn't as black and white as it may look: </a:t>
            </a:r>
          </a:p>
          <a:p>
            <a:endParaRPr lang="en-US" b="0" dirty="0"/>
          </a:p>
          <a:p>
            <a:r>
              <a:rPr lang="en-US" b="0" dirty="0"/>
              <a:t>If you were hired after January  2013 but were a member of certain other public retirement systems within six months of  becoming a CalSTRS member, you might be a CalSTRS 2% at 60 member. </a:t>
            </a:r>
          </a:p>
          <a:p>
            <a:endParaRPr lang="en-US" b="0" dirty="0"/>
          </a:p>
          <a:p>
            <a:r>
              <a:rPr lang="en-US" b="0" dirty="0"/>
              <a:t>If you aren’t sure of your hire date you can verify your benefit structure on your Retirement Progress Report or on the home page of your myCalSTRS account. </a:t>
            </a:r>
          </a:p>
          <a:p>
            <a:endParaRPr lang="en-US" b="0" dirty="0"/>
          </a:p>
          <a:p>
            <a:pPr defTabSz="933167">
              <a:defRPr/>
            </a:pPr>
            <a:r>
              <a:rPr lang="en-US" sz="1300" dirty="0"/>
              <a:t>Your benefit structure determines how your retirement benefit is calculated….</a:t>
            </a:r>
            <a:endParaRPr lang="en-US" b="0" dirty="0"/>
          </a:p>
          <a:p>
            <a:endParaRPr lang="en-US" b="0" dirty="0"/>
          </a:p>
          <a:p>
            <a:r>
              <a:rPr lang="en-US" b="1" dirty="0">
                <a:solidFill>
                  <a:schemeClr val="bg1"/>
                </a:solidFill>
              </a:rPr>
              <a:t>Click.</a:t>
            </a:r>
          </a:p>
        </p:txBody>
      </p:sp>
      <p:sp>
        <p:nvSpPr>
          <p:cNvPr id="4" name="Slide Number Placeholder 3"/>
          <p:cNvSpPr>
            <a:spLocks noGrp="1"/>
          </p:cNvSpPr>
          <p:nvPr>
            <p:ph type="sldNum" sz="quarter" idx="5"/>
          </p:nvPr>
        </p:nvSpPr>
        <p:spPr/>
        <p:txBody>
          <a:bodyPr/>
          <a:lstStyle/>
          <a:p>
            <a:fld id="{D18786F6-1342-49D8-ABE3-68607ABA1005}" type="slidenum">
              <a:rPr lang="en-US" smtClean="0"/>
              <a:t>5</a:t>
            </a:fld>
            <a:endParaRPr lang="en-US"/>
          </a:p>
        </p:txBody>
      </p:sp>
    </p:spTree>
    <p:extLst>
      <p:ext uri="{BB962C8B-B14F-4D97-AF65-F5344CB8AC3E}">
        <p14:creationId xmlns:p14="http://schemas.microsoft.com/office/powerpoint/2010/main" val="38657462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Now that we’ve reviewed the decisions you will need to make, let’s look at what happens once you’re ready to retire…</a:t>
            </a:r>
          </a:p>
          <a:p>
            <a:pPr defTabSz="933167">
              <a:defRPr/>
            </a:pPr>
            <a:endParaRPr lang="en-US" dirty="0"/>
          </a:p>
          <a:p>
            <a:pPr defTabSz="93316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50</a:t>
            </a:fld>
            <a:endParaRPr lang="en-US"/>
          </a:p>
        </p:txBody>
      </p:sp>
    </p:spTree>
    <p:extLst>
      <p:ext uri="{BB962C8B-B14F-4D97-AF65-F5344CB8AC3E}">
        <p14:creationId xmlns:p14="http://schemas.microsoft.com/office/powerpoint/2010/main" val="34199537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important to remember that retiring with us is a separate process than resigning with your employer. Your employer will likely have their own process, timeframes and required forms so it’s important to check on that process as well. </a:t>
            </a:r>
          </a:p>
          <a:p>
            <a:endParaRPr lang="en-US" dirty="0"/>
          </a:p>
          <a:p>
            <a:r>
              <a:rPr lang="en-US" dirty="0"/>
              <a:t>You must submit a </a:t>
            </a:r>
            <a:r>
              <a:rPr lang="en-US" i="1" dirty="0"/>
              <a:t>Service Retirement Application </a:t>
            </a:r>
            <a:r>
              <a:rPr lang="en-US" dirty="0"/>
              <a:t>to begin receiving a benefit. You can submit your application as early as six months before your retirement. </a:t>
            </a:r>
          </a:p>
          <a:p>
            <a:endParaRPr lang="en-US" dirty="0"/>
          </a:p>
          <a:p>
            <a:r>
              <a:rPr lang="en-US" dirty="0"/>
              <a:t>Applying online through your </a:t>
            </a:r>
            <a:r>
              <a:rPr lang="en-US" i="1" dirty="0"/>
              <a:t>m</a:t>
            </a:r>
            <a:r>
              <a:rPr lang="en-US" dirty="0"/>
              <a:t>yCalSTRS account is quick and convenient. </a:t>
            </a:r>
            <a:r>
              <a:rPr lang="en-US" i="1" dirty="0"/>
              <a:t>my</a:t>
            </a:r>
            <a:r>
              <a:rPr lang="en-US" dirty="0"/>
              <a:t>CalSTRS will prepopulate your member information and walk you through the application step-by-step. </a:t>
            </a:r>
          </a:p>
          <a:p>
            <a:endParaRPr lang="en-US" dirty="0"/>
          </a:p>
          <a:p>
            <a:r>
              <a:rPr lang="en-US" dirty="0"/>
              <a:t>You will receive your monthly benefit within 45 days of your retirement date or when we receive your application, whichever is later.</a:t>
            </a:r>
          </a:p>
          <a:p>
            <a:endParaRPr lang="en-US" dirty="0"/>
          </a:p>
          <a:p>
            <a:r>
              <a:rPr lang="en-US" dirty="0"/>
              <a:t>Your Social Security benefit could be impacted by your CalSTRS benefits…</a:t>
            </a:r>
          </a:p>
          <a:p>
            <a:endParaRPr lang="en-US" dirty="0"/>
          </a:p>
          <a:p>
            <a:r>
              <a:rPr lang="en-US" b="1" dirty="0"/>
              <a:t>Click. </a:t>
            </a:r>
          </a:p>
        </p:txBody>
      </p:sp>
      <p:sp>
        <p:nvSpPr>
          <p:cNvPr id="4" name="Slide Number Placeholder 3"/>
          <p:cNvSpPr>
            <a:spLocks noGrp="1"/>
          </p:cNvSpPr>
          <p:nvPr>
            <p:ph type="sldNum" sz="quarter" idx="5"/>
          </p:nvPr>
        </p:nvSpPr>
        <p:spPr/>
        <p:txBody>
          <a:bodyPr/>
          <a:lstStyle/>
          <a:p>
            <a:fld id="{D18786F6-1342-49D8-ABE3-68607ABA1005}" type="slidenum">
              <a:rPr lang="en-US" smtClean="0"/>
              <a:t>51</a:t>
            </a:fld>
            <a:endParaRPr lang="en-US"/>
          </a:p>
        </p:txBody>
      </p:sp>
    </p:spTree>
    <p:extLst>
      <p:ext uri="{BB962C8B-B14F-4D97-AF65-F5344CB8AC3E}">
        <p14:creationId xmlns:p14="http://schemas.microsoft.com/office/powerpoint/2010/main" val="16275933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CalSTRS member, you do not contribute to Social Security for your CalSTRS-covered employment. If you anticipate receiving a Social Security benefit from other employment or from a spouse, there are two government rules that can reduce your benefit or leave you with no benefit at all. </a:t>
            </a:r>
          </a:p>
          <a:p>
            <a:endParaRPr lang="en-US" dirty="0"/>
          </a:p>
          <a:p>
            <a:r>
              <a:rPr lang="en-US" b="1" dirty="0"/>
              <a:t>Click. </a:t>
            </a:r>
          </a:p>
          <a:p>
            <a:r>
              <a:rPr lang="en-US" dirty="0"/>
              <a:t>The Windfall Elimination Provision impacts your earned Social Security benefit from employment outside of CalSTRS. The Social Security Administration uses an alternate formula to calculate your benefit. This can reduce your benefit but will not eliminate it.</a:t>
            </a:r>
          </a:p>
          <a:p>
            <a:endParaRPr lang="en-US" dirty="0"/>
          </a:p>
          <a:p>
            <a:r>
              <a:rPr lang="en-US" b="1" dirty="0"/>
              <a:t>Click. </a:t>
            </a:r>
          </a:p>
          <a:p>
            <a:r>
              <a:rPr lang="en-US" dirty="0"/>
              <a:t>The Government Pension Offset impacts your spousal, widow or widower benefit. The Social Security Administration reduces your benefit by two-thirds of your CalSTRS benefit which can eliminate your benefit all together. </a:t>
            </a:r>
          </a:p>
          <a:p>
            <a:endParaRPr lang="en-US" dirty="0"/>
          </a:p>
          <a:p>
            <a:r>
              <a:rPr lang="en-US" dirty="0"/>
              <a:t>It’s important to be aware of these rules and contact the Social Security Administration for more information since the estimates on your annual statement don’t reflect these reductions. </a:t>
            </a:r>
          </a:p>
          <a:p>
            <a:endParaRPr lang="en-US" dirty="0"/>
          </a:p>
          <a:p>
            <a:r>
              <a:rPr lang="en-US" dirty="0"/>
              <a:t>You CalSTRS retirement benefit is not impacted by Social Security. However, your CalSTRS retirement benefit could be reduced if you return to work…</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52</a:t>
            </a:fld>
            <a:endParaRPr lang="en-US"/>
          </a:p>
        </p:txBody>
      </p:sp>
    </p:spTree>
    <p:extLst>
      <p:ext uri="{BB962C8B-B14F-4D97-AF65-F5344CB8AC3E}">
        <p14:creationId xmlns:p14="http://schemas.microsoft.com/office/powerpoint/2010/main" val="913524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separation–from-service requirement where you cannot return to CalSTRS-covered employment for the first 180 calendar days of your retirement. </a:t>
            </a:r>
          </a:p>
          <a:p>
            <a:endParaRPr lang="en-US" dirty="0"/>
          </a:p>
          <a:p>
            <a:r>
              <a:rPr lang="en-US" b="1" dirty="0"/>
              <a:t>Click.</a:t>
            </a:r>
          </a:p>
          <a:p>
            <a:r>
              <a:rPr lang="en-US" dirty="0"/>
              <a:t>If you return to CalSTRS-covered employment within this 180-day period, your benefits will be reduced dollar for dollar by the amount that you earned. </a:t>
            </a:r>
          </a:p>
          <a:p>
            <a:endParaRPr lang="en-US" dirty="0"/>
          </a:p>
          <a:p>
            <a:r>
              <a:rPr lang="en-US" b="1" dirty="0"/>
              <a:t>Click. </a:t>
            </a:r>
          </a:p>
          <a:p>
            <a:r>
              <a:rPr lang="en-US" dirty="0"/>
              <a:t>After that 180-day waiting period, you can work in CalSTRS-covered employment up to the annual postretirement earnings limit. If you exceed the annual limit, your benefit will be reduced dollar for dollar by the excess earnings. </a:t>
            </a:r>
          </a:p>
          <a:p>
            <a:endParaRPr lang="en-US" dirty="0"/>
          </a:p>
          <a:p>
            <a:r>
              <a:rPr lang="en-US" dirty="0"/>
              <a:t>The limit spans each fiscal year. There is a space for you to note the current limit on your handout for reference. The limit is $74,733 for 2024/2025.</a:t>
            </a:r>
          </a:p>
          <a:p>
            <a:r>
              <a:rPr lang="en-US" dirty="0"/>
              <a:t>The limit only applies to CalSTRS-covered employment. If you return to work, track your gross earnings to avoid exceeding the limit. </a:t>
            </a:r>
          </a:p>
          <a:p>
            <a:endParaRPr lang="en-US" dirty="0"/>
          </a:p>
          <a:p>
            <a:r>
              <a:rPr lang="en-US" dirty="0"/>
              <a:t>** One</a:t>
            </a:r>
            <a:r>
              <a:rPr lang="en-US" baseline="0" dirty="0"/>
              <a:t> other important piece of information regarding working in retirement: Members who return to CalSTRS-covered employment after the waiting period can begin contributing to a Pension2 account. **</a:t>
            </a:r>
          </a:p>
          <a:p>
            <a:endParaRPr lang="en-US" baseline="0" dirty="0"/>
          </a:p>
          <a:p>
            <a:r>
              <a:rPr lang="en-US" b="1" baseline="0" dirty="0"/>
              <a:t>Before we move on select all action items on the handout in section 8 that pertain to you.</a:t>
            </a:r>
            <a:endParaRPr lang="en-US" b="1" dirty="0"/>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53</a:t>
            </a:fld>
            <a:endParaRPr lang="en-US"/>
          </a:p>
        </p:txBody>
      </p:sp>
    </p:spTree>
    <p:extLst>
      <p:ext uri="{BB962C8B-B14F-4D97-AF65-F5344CB8AC3E}">
        <p14:creationId xmlns:p14="http://schemas.microsoft.com/office/powerpoint/2010/main" val="42755839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Now let’s talk about protecting your benefit.</a:t>
            </a:r>
          </a:p>
          <a:p>
            <a:pPr defTabSz="933167">
              <a:defRPr/>
            </a:pPr>
            <a:endParaRPr lang="en-US" dirty="0"/>
          </a:p>
          <a:p>
            <a:pPr defTabSz="933167">
              <a:defRPr/>
            </a:pPr>
            <a:r>
              <a:rPr lang="en-US" b="1" dirty="0"/>
              <a:t>Click.</a:t>
            </a:r>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54</a:t>
            </a:fld>
            <a:endParaRPr lang="en-US"/>
          </a:p>
        </p:txBody>
      </p:sp>
    </p:spTree>
    <p:extLst>
      <p:ext uri="{BB962C8B-B14F-4D97-AF65-F5344CB8AC3E}">
        <p14:creationId xmlns:p14="http://schemas.microsoft.com/office/powerpoint/2010/main" val="4124091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You will receive an annual benefit adjustment each September after the one-year anniversary of your retirement. </a:t>
            </a:r>
          </a:p>
          <a:p>
            <a:endParaRPr lang="en-US" sz="1200" dirty="0"/>
          </a:p>
          <a:p>
            <a:r>
              <a:rPr lang="en-US" sz="1200" dirty="0"/>
              <a:t>This annual benefit adjustment is an increase equal to 2% of your initial retirement benefit. </a:t>
            </a:r>
          </a:p>
          <a:p>
            <a:endParaRPr lang="en-US" sz="1200" dirty="0"/>
          </a:p>
          <a:p>
            <a:pPr defTabSz="933167">
              <a:defRPr/>
            </a:pPr>
            <a:r>
              <a:rPr lang="en-US" sz="1200" dirty="0"/>
              <a:t>If Jake were to retire at 63 with his Member-Only Benefit of $4,482, we would multiply that amount by 2% to get an annual benefit adjustment of $90.  Beginning September 1</a:t>
            </a:r>
            <a:r>
              <a:rPr lang="en-US" sz="1200" baseline="30000" dirty="0"/>
              <a:t>st</a:t>
            </a:r>
            <a:r>
              <a:rPr lang="en-US" sz="1200" dirty="0"/>
              <a:t>, following his first full year of retirement, Jake’s monthly benefit would be increased by $90.  He would receive that same monthly increase each September for the rest of his life.</a:t>
            </a:r>
          </a:p>
          <a:p>
            <a:endParaRPr lang="en-US" sz="1200" dirty="0"/>
          </a:p>
          <a:p>
            <a:r>
              <a:rPr lang="en-US" sz="1200" dirty="0"/>
              <a:t>The annual benefit adjustment is not a cost-of-living adjustment since it’s not based on inflation or compounded. One of the ways we protect your benefits from inflation is through a supplemental benefit</a:t>
            </a:r>
          </a:p>
          <a:p>
            <a:endParaRPr lang="en-US" sz="1200" dirty="0"/>
          </a:p>
          <a:p>
            <a:r>
              <a:rPr lang="en-US" sz="1200" b="1" dirty="0"/>
              <a:t>Click. </a:t>
            </a:r>
            <a:endParaRPr lang="en-US" sz="1200" dirty="0"/>
          </a:p>
        </p:txBody>
      </p:sp>
      <p:sp>
        <p:nvSpPr>
          <p:cNvPr id="4" name="Slide Number Placeholder 3"/>
          <p:cNvSpPr>
            <a:spLocks noGrp="1"/>
          </p:cNvSpPr>
          <p:nvPr>
            <p:ph type="sldNum" sz="quarter" idx="5"/>
          </p:nvPr>
        </p:nvSpPr>
        <p:spPr/>
        <p:txBody>
          <a:bodyPr/>
          <a:lstStyle/>
          <a:p>
            <a:fld id="{D18786F6-1342-49D8-ABE3-68607ABA1005}" type="slidenum">
              <a:rPr lang="en-US" smtClean="0"/>
              <a:t>55</a:t>
            </a:fld>
            <a:endParaRPr lang="en-US"/>
          </a:p>
        </p:txBody>
      </p:sp>
    </p:spTree>
    <p:extLst>
      <p:ext uri="{BB962C8B-B14F-4D97-AF65-F5344CB8AC3E}">
        <p14:creationId xmlns:p14="http://schemas.microsoft.com/office/powerpoint/2010/main" val="4724658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Inflation and rising prices can erode the purchasing power of your benefit. </a:t>
            </a:r>
          </a:p>
          <a:p>
            <a:endParaRPr lang="en-US" dirty="0"/>
          </a:p>
          <a:p>
            <a:r>
              <a:rPr lang="en-US" dirty="0"/>
              <a:t>Your annual benefit adjustment can help alleviate some of this but might not be enough as time goes on…</a:t>
            </a:r>
          </a:p>
          <a:p>
            <a:endParaRPr lang="en-US" dirty="0"/>
          </a:p>
          <a:p>
            <a:r>
              <a:rPr lang="en-US" dirty="0"/>
              <a:t>If the purchasing power of your current benefit ever falls below 85% of the purchasing power of your initial benefit, before annual benefit adjustments, we will issue you a supplemental benefit to restore your benefit to the 85% purchasing power mark. </a:t>
            </a:r>
          </a:p>
          <a:p>
            <a:endParaRPr lang="en-US" dirty="0"/>
          </a:p>
          <a:p>
            <a:r>
              <a:rPr lang="en-US" dirty="0"/>
              <a:t>You can learn more about purchasing power protection and the calculation in the </a:t>
            </a:r>
            <a:r>
              <a:rPr lang="en-US" i="1" dirty="0"/>
              <a:t>Benefit Improvement </a:t>
            </a:r>
            <a:r>
              <a:rPr lang="en-US" dirty="0"/>
              <a:t>booklet on CalSTRS.com. </a:t>
            </a:r>
          </a:p>
          <a:p>
            <a:endParaRPr lang="en-US" dirty="0"/>
          </a:p>
          <a:p>
            <a:r>
              <a:rPr lang="en-US" dirty="0"/>
              <a:t>You can also learn more about inflation and protecting income in our Financial Awareness Workshop series…</a:t>
            </a:r>
          </a:p>
          <a:p>
            <a:endParaRPr lang="en-US" b="1"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56</a:t>
            </a:fld>
            <a:endParaRPr lang="en-US"/>
          </a:p>
        </p:txBody>
      </p:sp>
    </p:spTree>
    <p:extLst>
      <p:ext uri="{BB962C8B-B14F-4D97-AF65-F5344CB8AC3E}">
        <p14:creationId xmlns:p14="http://schemas.microsoft.com/office/powerpoint/2010/main" val="2496007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I hoped you've learned a lot about the retirement decisions you will be faced with. I'd like to share more of what we offer to help you become as educated as possible.</a:t>
            </a:r>
          </a:p>
          <a:p>
            <a:pPr defTabSz="933167">
              <a:defRPr/>
            </a:pPr>
            <a:endParaRPr lang="en-US" dirty="0"/>
          </a:p>
          <a:p>
            <a:pPr defTabSz="933167">
              <a:defRPr/>
            </a:pPr>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57</a:t>
            </a:fld>
            <a:endParaRPr lang="en-US"/>
          </a:p>
        </p:txBody>
      </p:sp>
    </p:spTree>
    <p:extLst>
      <p:ext uri="{BB962C8B-B14F-4D97-AF65-F5344CB8AC3E}">
        <p14:creationId xmlns:p14="http://schemas.microsoft.com/office/powerpoint/2010/main" val="9118722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our financial awareness webinar series. </a:t>
            </a:r>
          </a:p>
          <a:p>
            <a:endParaRPr lang="en-US" dirty="0"/>
          </a:p>
          <a:p>
            <a:r>
              <a:rPr lang="en-US" dirty="0"/>
              <a:t>This isn't necessarily CalSTRS specific information, but they provide good financial planning and money management strategies. </a:t>
            </a:r>
          </a:p>
          <a:p>
            <a:endParaRPr lang="en-US" b="1" dirty="0"/>
          </a:p>
          <a:p>
            <a:r>
              <a:rPr lang="en-US" dirty="0"/>
              <a:t>The first webinar in the series is Save for Your Future focuses on creating budgets, saving and investing, and managing credit and debt.  </a:t>
            </a:r>
          </a:p>
          <a:p>
            <a:endParaRPr lang="en-US" b="1" dirty="0"/>
          </a:p>
          <a:p>
            <a:r>
              <a:rPr lang="en-US" dirty="0"/>
              <a:t>Plan for Your Future focuses on reaching the retirement lifestyle you want by planning  your expenses and income and how to overcome obstacles. </a:t>
            </a:r>
          </a:p>
          <a:p>
            <a:endParaRPr lang="en-US" b="1" dirty="0"/>
          </a:p>
          <a:p>
            <a:r>
              <a:rPr lang="en-US" dirty="0"/>
              <a:t>Protect your Future focuses on retirement distributions and maximizing and protecting your additional income sources. </a:t>
            </a:r>
          </a:p>
          <a:p>
            <a:endParaRPr lang="en-US" dirty="0"/>
          </a:p>
          <a:p>
            <a:r>
              <a:rPr lang="en-US" dirty="0"/>
              <a:t>You can learn more at CalSTRS.com/financial‐awareness. Also don’t forget to check CalSTRS.com/webinars to see when they are being offered. </a:t>
            </a:r>
          </a:p>
          <a:p>
            <a:endParaRPr lang="en-US" b="1" dirty="0"/>
          </a:p>
          <a:p>
            <a:r>
              <a:rPr lang="en-US" b="1" dirty="0"/>
              <a:t>Click.</a:t>
            </a:r>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58</a:t>
            </a:fld>
            <a:endParaRPr lang="en-US"/>
          </a:p>
        </p:txBody>
      </p:sp>
    </p:spTree>
    <p:extLst>
      <p:ext uri="{BB962C8B-B14F-4D97-AF65-F5344CB8AC3E}">
        <p14:creationId xmlns:p14="http://schemas.microsoft.com/office/powerpoint/2010/main" val="41458454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CalSTRS benefits specialist will provide personalized estimates including how electing an option would impact your benefit and review the application process and some of the other considerations we’ve touched on today. </a:t>
            </a:r>
          </a:p>
          <a:p>
            <a:endParaRPr lang="en-US" dirty="0"/>
          </a:p>
          <a:p>
            <a:r>
              <a:rPr lang="en-US" dirty="0"/>
              <a:t>Keep in mind these small group setting consist of no more than 10 educators. Learning in this setting allows you to benefit from the questions your peers are asking that you might not have considered or thought of yourself. </a:t>
            </a:r>
          </a:p>
          <a:p>
            <a:endParaRPr lang="en-US" dirty="0"/>
          </a:p>
          <a:p>
            <a:r>
              <a:rPr lang="en-US" dirty="0"/>
              <a:t>Attend a session when you’re ready to retire or interested in electing an option. In the meantime, you’re </a:t>
            </a:r>
            <a:r>
              <a:rPr lang="en-US" i="1" dirty="0"/>
              <a:t>Retirement Progress Report </a:t>
            </a:r>
            <a:r>
              <a:rPr lang="en-US" dirty="0"/>
              <a:t>will contain personalized Defined Benefit and Defined Benefit Supplement estimates once you reach age 45. You can also use the </a:t>
            </a:r>
            <a:r>
              <a:rPr lang="en-US" i="1" dirty="0"/>
              <a:t>Retirement Benefits Calculator </a:t>
            </a:r>
            <a:r>
              <a:rPr lang="en-US" dirty="0"/>
              <a:t>on CalSTRS.com to generate estimates for additional scenarios. </a:t>
            </a:r>
          </a:p>
          <a:p>
            <a:endParaRPr lang="en-US" dirty="0"/>
          </a:p>
          <a:p>
            <a:r>
              <a:rPr lang="en-US" dirty="0"/>
              <a:t>Remember, CalSTRS.com and </a:t>
            </a:r>
            <a:r>
              <a:rPr lang="en-US" i="1" dirty="0"/>
              <a:t>myCalSTRS</a:t>
            </a:r>
            <a:r>
              <a:rPr lang="en-US" dirty="0"/>
              <a:t> are your greatest resources and are available to you 24/7…</a:t>
            </a:r>
          </a:p>
          <a:p>
            <a:endParaRPr lang="en-US" b="1"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59</a:t>
            </a:fld>
            <a:endParaRPr lang="en-US"/>
          </a:p>
        </p:txBody>
      </p:sp>
    </p:spTree>
    <p:extLst>
      <p:ext uri="{BB962C8B-B14F-4D97-AF65-F5344CB8AC3E}">
        <p14:creationId xmlns:p14="http://schemas.microsoft.com/office/powerpoint/2010/main" val="4116234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some of the online resources that are available to you.</a:t>
            </a:r>
          </a:p>
          <a:p>
            <a:endParaRPr lang="en-US" dirty="0"/>
          </a:p>
          <a:p>
            <a:r>
              <a:rPr lang="en-US" dirty="0"/>
              <a:t>CalSTRS.com is our public website where you can learn more about us and your benefits.</a:t>
            </a:r>
          </a:p>
          <a:p>
            <a:endParaRPr lang="en-US" dirty="0"/>
          </a:p>
          <a:p>
            <a:r>
              <a:rPr lang="en-US" dirty="0"/>
              <a:t>Under the “About Us” tab, there is a glossary to help you understand all of the terms you may hear and not understand. The retirement and investments world has a lot of terminology that you may not hear elsewhere.</a:t>
            </a:r>
          </a:p>
          <a:p>
            <a:endParaRPr lang="en-US" dirty="0"/>
          </a:p>
          <a:p>
            <a:r>
              <a:rPr lang="en-US" dirty="0"/>
              <a:t>You can download forms and publications. We have publications for easy reading for pretty much anything you'd like to know about CalSTRS and your membership.</a:t>
            </a:r>
          </a:p>
          <a:p>
            <a:endParaRPr lang="en-US" dirty="0"/>
          </a:p>
          <a:p>
            <a:r>
              <a:rPr lang="en-US" dirty="0"/>
              <a:t>You can also access retirement benefit calculators and watch short educational videos to recap the information we will be covering today. Your learning doesn't have to stop when this presentation ends.</a:t>
            </a:r>
          </a:p>
          <a:p>
            <a:endParaRPr lang="en-US" b="1"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6</a:t>
            </a:fld>
            <a:endParaRPr lang="en-US"/>
          </a:p>
        </p:txBody>
      </p:sp>
    </p:spTree>
    <p:extLst>
      <p:ext uri="{BB962C8B-B14F-4D97-AF65-F5344CB8AC3E}">
        <p14:creationId xmlns:p14="http://schemas.microsoft.com/office/powerpoint/2010/main" val="37258702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b="1" dirty="0"/>
              <a:t>If you interested attending another workshop or webinar, check the action items in section 10 of the handout. Throughout today’s presentation you have hopefully been marking all action items that you want to take care of. Keep this handout near by and remember to complete those action items you have checked off.</a:t>
            </a:r>
          </a:p>
          <a:p>
            <a:endParaRPr lang="en-US" dirty="0"/>
          </a:p>
          <a:p>
            <a:r>
              <a:rPr lang="en-US" dirty="0"/>
              <a:t>For those of you still have questions or want to learn more please visit us at CalSTRS.com.  You can send and receive secure online messages with us on myCalSTRS or call us at 800‐228‐5453 weekdays from 8 a.m. to 5 p.m.</a:t>
            </a:r>
          </a:p>
          <a:p>
            <a:endParaRPr lang="en-US" dirty="0"/>
          </a:p>
          <a:p>
            <a:pPr defTabSz="933167">
              <a:defRPr/>
            </a:pPr>
            <a:r>
              <a:rPr lang="en-US" dirty="0"/>
              <a:t>Thanks for attending the CalSTRS My Retirement Decisions workshop. We look forward to having you join us on future educational webinars. </a:t>
            </a:r>
          </a:p>
          <a:p>
            <a:pPr defTabSz="933167">
              <a:defRPr/>
            </a:pPr>
            <a:endParaRPr lang="en-US" dirty="0"/>
          </a:p>
          <a:p>
            <a:pPr defTabSz="933167">
              <a:defRPr/>
            </a:pPr>
            <a:r>
              <a:rPr lang="en-US" dirty="0"/>
              <a:t>I hope you all have a great rest of your day! </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60</a:t>
            </a:fld>
            <a:endParaRPr lang="en-US"/>
          </a:p>
        </p:txBody>
      </p:sp>
    </p:spTree>
    <p:extLst>
      <p:ext uri="{BB962C8B-B14F-4D97-AF65-F5344CB8AC3E}">
        <p14:creationId xmlns:p14="http://schemas.microsoft.com/office/powerpoint/2010/main" val="985277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On our website you can find a link to myCalSTRS.com. </a:t>
            </a:r>
            <a:r>
              <a:rPr lang="en-US" i="1" dirty="0"/>
              <a:t>my</a:t>
            </a:r>
            <a:r>
              <a:rPr lang="en-US" dirty="0"/>
              <a:t>CalSTRS provides online access to your CalSTRS accounts and information 24/7.  If you haven't done so already, you'll need to register for an account and update your preferences for receiving information from us.  </a:t>
            </a:r>
          </a:p>
          <a:p>
            <a:endParaRPr lang="en-US" dirty="0"/>
          </a:p>
          <a:p>
            <a:r>
              <a:rPr lang="en-US" b="1" dirty="0"/>
              <a:t>For those of you who are not registered or just need to update your contact information please mark the action item on your handout as a reminder for you to do  after today’s presentation.</a:t>
            </a:r>
          </a:p>
          <a:p>
            <a:endParaRPr lang="en-US" b="1" dirty="0"/>
          </a:p>
          <a:p>
            <a:r>
              <a:rPr lang="en-US" dirty="0"/>
              <a:t>With the environment in mind, we default to electronic communication but you can always request to receive hard copies of information by mail. </a:t>
            </a:r>
          </a:p>
          <a:p>
            <a:endParaRPr lang="en-US" dirty="0"/>
          </a:p>
          <a:p>
            <a:r>
              <a:rPr lang="en-US" dirty="0"/>
              <a:t>With </a:t>
            </a:r>
            <a:r>
              <a:rPr lang="en-US" i="1" dirty="0"/>
              <a:t>my</a:t>
            </a:r>
            <a:r>
              <a:rPr lang="en-US" dirty="0"/>
              <a:t>CalSTRS you can also submit forms (such as naming a recipient for your one time death benefit) and you can send and receive secure online messages with a CalSTRS representative. The nice thing about this feature is that the electronic copies are archived in your account for future reference if you need them. </a:t>
            </a:r>
          </a:p>
          <a:p>
            <a:endParaRPr lang="en-US" dirty="0"/>
          </a:p>
          <a:p>
            <a:r>
              <a:rPr lang="en-US" dirty="0"/>
              <a:t>You can also access your Annual Retirement Progress Report (RPR) each September on </a:t>
            </a:r>
            <a:r>
              <a:rPr lang="en-US" i="1" dirty="0"/>
              <a:t>my</a:t>
            </a:r>
            <a:r>
              <a:rPr lang="en-US" dirty="0"/>
              <a:t>CalSTRS…</a:t>
            </a:r>
          </a:p>
          <a:p>
            <a:endParaRPr lang="en-US" dirty="0"/>
          </a:p>
          <a:p>
            <a:r>
              <a:rPr lang="en-US" b="1" dirty="0"/>
              <a:t>Click.</a:t>
            </a:r>
          </a:p>
          <a:p>
            <a:endParaRPr lang="en-US" b="1" dirty="0"/>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7</a:t>
            </a:fld>
            <a:endParaRPr lang="en-US"/>
          </a:p>
        </p:txBody>
      </p:sp>
    </p:spTree>
    <p:extLst>
      <p:ext uri="{BB962C8B-B14F-4D97-AF65-F5344CB8AC3E}">
        <p14:creationId xmlns:p14="http://schemas.microsoft.com/office/powerpoint/2010/main" val="1292171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a:t>
            </a:r>
            <a:r>
              <a:rPr lang="en-US" i="1" dirty="0"/>
              <a:t>Retirement Progress Report </a:t>
            </a:r>
            <a:r>
              <a:rPr lang="en-US" dirty="0"/>
              <a:t>is your annual statement that summarizes your information for the prior school year. This report is available in your myCalSTRS account each year in September</a:t>
            </a:r>
          </a:p>
          <a:p>
            <a:endParaRPr lang="en-US" dirty="0"/>
          </a:p>
          <a:p>
            <a:r>
              <a:rPr lang="en-US" dirty="0"/>
              <a:t>It includes information about your membership and benefits, service credit and account balances and even information reported by your employer. </a:t>
            </a:r>
          </a:p>
          <a:p>
            <a:endParaRPr lang="en-US" dirty="0"/>
          </a:p>
          <a:p>
            <a:r>
              <a:rPr lang="en-US" dirty="0"/>
              <a:t>Since we use information reported by your employer to calculate your benefit, it’s important to review your report each year and contact your employer directly regarding any discrepancies so they can be corrected. </a:t>
            </a:r>
          </a:p>
          <a:p>
            <a:endParaRPr lang="en-US" dirty="0"/>
          </a:p>
          <a:p>
            <a:r>
              <a:rPr lang="en-US" dirty="0"/>
              <a:t>Your report will include personalized estimates based on information on file beginning at age 45. </a:t>
            </a:r>
          </a:p>
          <a:p>
            <a:endParaRPr lang="en-US" dirty="0"/>
          </a:p>
          <a:p>
            <a:r>
              <a:rPr lang="en-US" b="1" dirty="0"/>
              <a:t>Before we move on to section 2, be sure to check any actions in section 1 of the handout that you need to take care of.</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8</a:t>
            </a:fld>
            <a:endParaRPr lang="en-US"/>
          </a:p>
        </p:txBody>
      </p:sp>
    </p:spTree>
    <p:extLst>
      <p:ext uri="{BB962C8B-B14F-4D97-AF65-F5344CB8AC3E}">
        <p14:creationId xmlns:p14="http://schemas.microsoft.com/office/powerpoint/2010/main" val="1603177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discuss things you will need to consider when choosing your retirement date.</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D18786F6-1342-49D8-ABE3-68607ABA1005}" type="slidenum">
              <a:rPr lang="en-US" smtClean="0"/>
              <a:t>9</a:t>
            </a:fld>
            <a:endParaRPr lang="en-US"/>
          </a:p>
        </p:txBody>
      </p:sp>
    </p:spTree>
    <p:extLst>
      <p:ext uri="{BB962C8B-B14F-4D97-AF65-F5344CB8AC3E}">
        <p14:creationId xmlns:p14="http://schemas.microsoft.com/office/powerpoint/2010/main" val="4254273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DD0E4-84BF-ABCF-6BE8-2E1411C8A8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C69D91-39AD-46F5-243A-30E5D242D5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7BD5D1-69F8-4195-D9CA-F8E88DD86F43}"/>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C85BE854-6825-B033-6B2F-7EECD3AB7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E9921-84A1-6842-F709-5B47EB403786}"/>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3462107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4ECEC-DFB3-901F-FC07-54963EDE84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02B7D6-5448-0E99-279B-618312154C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EE0C0-0644-ABD6-E78E-9FC2EEA2491B}"/>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E84E1477-6919-5077-7B76-EB1910C30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A558ED-B12B-C909-2BA5-50B6D565B8A1}"/>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3224170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825B5-0DB2-4F9A-1EBA-08D58A35E9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CC62B-FEF0-8A64-B165-9E011869B7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E63FE-3B47-49BC-DE98-6B42E98C4E52}"/>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1DFAAAC0-E850-14E1-4995-F8E8E7D7B8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1A815-56A7-9A07-2FEB-1FBEF04CFCCA}"/>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185271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BAD0-2F22-FD36-B638-A268512198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4884B6-881E-DA9F-E6D8-356E6FA61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F0F34-6F67-17B4-BE07-7FA7166989AE}"/>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849AC164-BC02-06CC-00A8-98F6C9D5A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A2115-2F69-D802-5EB6-B59E455404A7}"/>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2326746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884E1-05EA-177A-26EB-63F9C742A9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18606E-6F8C-9DFF-9676-1FB2A938E2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2CE1D-F6B0-4629-FEE2-187A8088A87A}"/>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79451E02-C8F2-BF18-65B3-C699B6B2BC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A3255-CA78-49E5-4201-85E827F8F7F2}"/>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2798220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C29F7-3F4B-00C0-AEA1-39A326FDFA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3487E9-6688-EDD3-EE60-5DCAC5FD89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FE3949-2326-08A2-9C13-3406F4DC1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E20912-0AE8-E4CB-1925-E1034C5447AD}"/>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6" name="Footer Placeholder 5">
            <a:extLst>
              <a:ext uri="{FF2B5EF4-FFF2-40B4-BE49-F238E27FC236}">
                <a16:creationId xmlns:a16="http://schemas.microsoft.com/office/drawing/2014/main" id="{9DB5DEDA-D48F-2529-BCF2-D99A40867A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01D74-4642-527C-D5EE-04CE83158DA3}"/>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2124528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8C039-864F-2DD8-22D1-5DDA434DC7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678317-F74B-EBFF-0D94-9487BF1883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EA8591-CBE1-F320-FD6F-9FB2C8D89B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4E1CB1-864B-5DB2-B1C1-2ECD363645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0C1736-62A5-225B-F62A-820BAFCF1C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FC4F41-EFB8-4880-1448-ED4353C8351E}"/>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8" name="Footer Placeholder 7">
            <a:extLst>
              <a:ext uri="{FF2B5EF4-FFF2-40B4-BE49-F238E27FC236}">
                <a16:creationId xmlns:a16="http://schemas.microsoft.com/office/drawing/2014/main" id="{C5A9EBAF-43DE-D23E-6674-69261F49F0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51C02D-7D69-8466-E3C6-311A76F1649A}"/>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1500083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C9D7-98EC-10BB-72F9-8777740011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22AE81-9235-1061-8758-FE718C624F51}"/>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4" name="Footer Placeholder 3">
            <a:extLst>
              <a:ext uri="{FF2B5EF4-FFF2-40B4-BE49-F238E27FC236}">
                <a16:creationId xmlns:a16="http://schemas.microsoft.com/office/drawing/2014/main" id="{88379822-D5D4-594C-53C1-9CCCA9995F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294187-115C-ED45-2DB8-2228F3F2D84E}"/>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3930543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4E7509-ECD2-950A-EEB6-AB8F8C83EC8A}"/>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3" name="Footer Placeholder 2">
            <a:extLst>
              <a:ext uri="{FF2B5EF4-FFF2-40B4-BE49-F238E27FC236}">
                <a16:creationId xmlns:a16="http://schemas.microsoft.com/office/drawing/2014/main" id="{66E25145-737B-EB1D-C912-EEFB33956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51ECC4-BFC7-21F0-DFD8-A6659BED36FE}"/>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1475071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0173B-33DC-E944-F945-EADC23725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966F8B-37FF-5685-6B74-11A40A632E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EA9D74-A3BD-E04F-32D6-E276B82B4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C2FB2-A0A3-C42B-BDB6-7E2EF63F8F4E}"/>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6" name="Footer Placeholder 5">
            <a:extLst>
              <a:ext uri="{FF2B5EF4-FFF2-40B4-BE49-F238E27FC236}">
                <a16:creationId xmlns:a16="http://schemas.microsoft.com/office/drawing/2014/main" id="{D2B10170-1257-1163-CC88-AB4E9687E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5ACCF1-D46A-60BF-D1BE-2EBB218E21C8}"/>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1072824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B92CD-10D6-4279-DF05-397DEE014F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DDAC3-9E3A-4CB2-C0C9-694E7E46B8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DCE217-1D08-3A84-32E5-98A210D92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8ACE21-773A-7384-0AA9-FB5A1155AFBF}"/>
              </a:ext>
            </a:extLst>
          </p:cNvPr>
          <p:cNvSpPr>
            <a:spLocks noGrp="1"/>
          </p:cNvSpPr>
          <p:nvPr>
            <p:ph type="dt" sz="half" idx="10"/>
          </p:nvPr>
        </p:nvSpPr>
        <p:spPr/>
        <p:txBody>
          <a:bodyPr/>
          <a:lstStyle/>
          <a:p>
            <a:fld id="{94A24A67-9146-CB43-81E5-A074D9128FA1}" type="datetimeFigureOut">
              <a:rPr lang="en-US" smtClean="0"/>
              <a:t>9/16/2024</a:t>
            </a:fld>
            <a:endParaRPr lang="en-US"/>
          </a:p>
        </p:txBody>
      </p:sp>
      <p:sp>
        <p:nvSpPr>
          <p:cNvPr id="6" name="Footer Placeholder 5">
            <a:extLst>
              <a:ext uri="{FF2B5EF4-FFF2-40B4-BE49-F238E27FC236}">
                <a16:creationId xmlns:a16="http://schemas.microsoft.com/office/drawing/2014/main" id="{76BE76C1-AF4C-C763-73B4-300745BD3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7AA029-EDEE-EA1E-914F-54B54C877A8F}"/>
              </a:ext>
            </a:extLst>
          </p:cNvPr>
          <p:cNvSpPr>
            <a:spLocks noGrp="1"/>
          </p:cNvSpPr>
          <p:nvPr>
            <p:ph type="sldNum" sz="quarter" idx="12"/>
          </p:nvPr>
        </p:nvSpPr>
        <p:spPr/>
        <p:txBody>
          <a:bodyPr/>
          <a:lstStyle/>
          <a:p>
            <a:fld id="{A8C4D18F-EABB-8747-8EC8-1D1ECE27AACD}" type="slidenum">
              <a:rPr lang="en-US" smtClean="0"/>
              <a:t>‹#›</a:t>
            </a:fld>
            <a:endParaRPr lang="en-US"/>
          </a:p>
        </p:txBody>
      </p:sp>
    </p:spTree>
    <p:extLst>
      <p:ext uri="{BB962C8B-B14F-4D97-AF65-F5344CB8AC3E}">
        <p14:creationId xmlns:p14="http://schemas.microsoft.com/office/powerpoint/2010/main" val="728704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FD345-4FAF-E4D2-94BC-CE435F8A16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2C9C2B-7C88-C300-0C94-4AFC2B0D8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43896-DF9C-364E-AC6C-78E5C264FD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24A67-9146-CB43-81E5-A074D9128FA1}" type="datetimeFigureOut">
              <a:rPr lang="en-US" smtClean="0"/>
              <a:t>9/16/2024</a:t>
            </a:fld>
            <a:endParaRPr lang="en-US"/>
          </a:p>
        </p:txBody>
      </p:sp>
      <p:sp>
        <p:nvSpPr>
          <p:cNvPr id="5" name="Footer Placeholder 4">
            <a:extLst>
              <a:ext uri="{FF2B5EF4-FFF2-40B4-BE49-F238E27FC236}">
                <a16:creationId xmlns:a16="http://schemas.microsoft.com/office/drawing/2014/main" id="{05AD9B7C-395C-4B1D-812C-F04C93976C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72DA21-BFCA-DF9C-C019-A4074FCEF3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4D18F-EABB-8747-8EC8-1D1ECE27AACD}" type="slidenum">
              <a:rPr lang="en-US" smtClean="0"/>
              <a:t>‹#›</a:t>
            </a:fld>
            <a:endParaRPr lang="en-US"/>
          </a:p>
        </p:txBody>
      </p:sp>
    </p:spTree>
    <p:extLst>
      <p:ext uri="{BB962C8B-B14F-4D97-AF65-F5344CB8AC3E}">
        <p14:creationId xmlns:p14="http://schemas.microsoft.com/office/powerpoint/2010/main" val="4124752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jpg"/><Relationship Id="rId7"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jpg"/><Relationship Id="rId7"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3.png"/><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3.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emf"/></Relationships>
</file>

<file path=ppt/slides/_rels/slide4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881ECA-A31D-5F5C-6DA3-152C4588AC3D}"/>
              </a:ext>
            </a:extLst>
          </p:cNvPr>
          <p:cNvSpPr txBox="1">
            <a:spLocks/>
          </p:cNvSpPr>
          <p:nvPr/>
        </p:nvSpPr>
        <p:spPr>
          <a:xfrm>
            <a:off x="2497635" y="3512177"/>
            <a:ext cx="7196729"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a:solidFill>
                  <a:schemeClr val="bg1"/>
                </a:solidFill>
                <a:latin typeface="Arial" panose="020B0604020202020204" pitchFamily="34" charset="0"/>
                <a:cs typeface="Arial" panose="020B0604020202020204" pitchFamily="34" charset="0"/>
              </a:rPr>
              <a:t>My Retirement Decisions</a:t>
            </a:r>
          </a:p>
        </p:txBody>
      </p:sp>
      <p:sp>
        <p:nvSpPr>
          <p:cNvPr id="18" name="Rectangle 17">
            <a:extLst>
              <a:ext uri="{FF2B5EF4-FFF2-40B4-BE49-F238E27FC236}">
                <a16:creationId xmlns:a16="http://schemas.microsoft.com/office/drawing/2014/main" id="{D74EB9B0-2749-BF1A-8CD5-0E465E5AD51A}"/>
              </a:ext>
            </a:extLst>
          </p:cNvPr>
          <p:cNvSpPr/>
          <p:nvPr/>
        </p:nvSpPr>
        <p:spPr>
          <a:xfrm rot="16200000">
            <a:off x="4674350" y="-1524747"/>
            <a:ext cx="279400" cy="9628094"/>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0BAE72-7140-CF8C-55EF-8884E9DE780A}"/>
              </a:ext>
            </a:extLst>
          </p:cNvPr>
          <p:cNvSpPr/>
          <p:nvPr/>
        </p:nvSpPr>
        <p:spPr>
          <a:xfrm rot="16200000">
            <a:off x="7271340" y="1375063"/>
            <a:ext cx="279400" cy="9561924"/>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4693D50-BBCA-1C6B-090C-262805D4A743}"/>
              </a:ext>
            </a:extLst>
          </p:cNvPr>
          <p:cNvSpPr/>
          <p:nvPr/>
        </p:nvSpPr>
        <p:spPr>
          <a:xfrm>
            <a:off x="0" y="166089"/>
            <a:ext cx="1907539" cy="1475479"/>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C4449FCA-614C-4C47-D3C9-9F7AF2D93019}"/>
              </a:ext>
            </a:extLst>
          </p:cNvPr>
          <p:cNvPicPr>
            <a:picLocks noChangeAspect="1"/>
          </p:cNvPicPr>
          <p:nvPr/>
        </p:nvPicPr>
        <p:blipFill>
          <a:blip r:embed="rId3"/>
          <a:stretch>
            <a:fillRect/>
          </a:stretch>
        </p:blipFill>
        <p:spPr>
          <a:xfrm>
            <a:off x="371262" y="311285"/>
            <a:ext cx="1165016" cy="376440"/>
          </a:xfrm>
          <a:prstGeom prst="rect">
            <a:avLst/>
          </a:prstGeom>
        </p:spPr>
      </p:pic>
      <p:cxnSp>
        <p:nvCxnSpPr>
          <p:cNvPr id="22" name="Straight Connector 21">
            <a:extLst>
              <a:ext uri="{FF2B5EF4-FFF2-40B4-BE49-F238E27FC236}">
                <a16:creationId xmlns:a16="http://schemas.microsoft.com/office/drawing/2014/main" id="{BE5978CA-63E2-E77B-FEA5-045774D196C2}"/>
              </a:ext>
            </a:extLst>
          </p:cNvPr>
          <p:cNvCxnSpPr/>
          <p:nvPr/>
        </p:nvCxnSpPr>
        <p:spPr>
          <a:xfrm>
            <a:off x="371262" y="846166"/>
            <a:ext cx="1165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9D385A9C-7304-04E2-0CC3-B62E79F4AE9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374990" y="962714"/>
            <a:ext cx="1161288" cy="536940"/>
          </a:xfrm>
          <a:prstGeom prst="rect">
            <a:avLst/>
          </a:prstGeom>
        </p:spPr>
      </p:pic>
    </p:spTree>
    <p:extLst>
      <p:ext uri="{BB962C8B-B14F-4D97-AF65-F5344CB8AC3E}">
        <p14:creationId xmlns:p14="http://schemas.microsoft.com/office/powerpoint/2010/main" val="75710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02</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Service retirement eligibility</a:t>
            </a:r>
          </a:p>
        </p:txBody>
      </p:sp>
      <p:sp>
        <p:nvSpPr>
          <p:cNvPr id="28" name="Rectangle 27">
            <a:extLst>
              <a:ext uri="{FF2B5EF4-FFF2-40B4-BE49-F238E27FC236}">
                <a16:creationId xmlns:a16="http://schemas.microsoft.com/office/drawing/2014/main" id="{742EDA81-7AA1-3872-1D0C-FC9BDFA85647}"/>
              </a:ext>
            </a:extLst>
          </p:cNvPr>
          <p:cNvSpPr/>
          <p:nvPr/>
        </p:nvSpPr>
        <p:spPr>
          <a:xfrm>
            <a:off x="-1" y="6284056"/>
            <a:ext cx="12191999"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138EAD7C-8390-FA76-F2D8-F68EF72E5E0C}"/>
              </a:ext>
            </a:extLst>
          </p:cNvPr>
          <p:cNvSpPr txBox="1"/>
          <p:nvPr/>
        </p:nvSpPr>
        <p:spPr>
          <a:xfrm>
            <a:off x="2847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Read the </a:t>
            </a:r>
            <a:r>
              <a:rPr lang="en-US" sz="1600" i="1" dirty="0">
                <a:solidFill>
                  <a:schemeClr val="bg1"/>
                </a:solidFill>
                <a:latin typeface="Arial" panose="020B0604020202020204" pitchFamily="34" charset="0"/>
                <a:cs typeface="Arial" panose="020B0604020202020204" pitchFamily="34" charset="0"/>
              </a:rPr>
              <a:t>Your Retirement Guide</a:t>
            </a:r>
            <a:r>
              <a:rPr lang="en-US" sz="1600" dirty="0">
                <a:solidFill>
                  <a:schemeClr val="bg1"/>
                </a:solidFill>
                <a:latin typeface="Arial" panose="020B0604020202020204" pitchFamily="34" charset="0"/>
                <a:cs typeface="Arial" panose="020B0604020202020204" pitchFamily="34" charset="0"/>
              </a:rPr>
              <a:t> booklet at </a:t>
            </a:r>
            <a:r>
              <a:rPr lang="en-US" sz="1600" b="1" dirty="0">
                <a:solidFill>
                  <a:schemeClr val="bg1"/>
                </a:solidFill>
                <a:latin typeface="Arial" panose="020B0604020202020204" pitchFamily="34" charset="0"/>
                <a:cs typeface="Arial" panose="020B0604020202020204" pitchFamily="34" charset="0"/>
              </a:rPr>
              <a:t>CalSTRS.com/publications</a:t>
            </a:r>
            <a:r>
              <a:rPr lang="en-US" sz="1600" dirty="0">
                <a:solidFill>
                  <a:schemeClr val="bg1"/>
                </a:solidFill>
                <a:latin typeface="Arial" panose="020B0604020202020204" pitchFamily="34" charset="0"/>
                <a:cs typeface="Arial" panose="020B0604020202020204" pitchFamily="34" charset="0"/>
              </a:rPr>
              <a:t> to learn more.</a:t>
            </a:r>
            <a:endParaRPr lang="en-US" sz="1600" dirty="0"/>
          </a:p>
        </p:txBody>
      </p:sp>
      <p:sp>
        <p:nvSpPr>
          <p:cNvPr id="2" name="Rectangle 1">
            <a:extLst>
              <a:ext uri="{FF2B5EF4-FFF2-40B4-BE49-F238E27FC236}">
                <a16:creationId xmlns:a16="http://schemas.microsoft.com/office/drawing/2014/main" id="{F6A2E940-4BE1-248A-2523-46153E3ADB0E}"/>
              </a:ext>
            </a:extLst>
          </p:cNvPr>
          <p:cNvSpPr/>
          <p:nvPr/>
        </p:nvSpPr>
        <p:spPr>
          <a:xfrm>
            <a:off x="2597773" y="1682876"/>
            <a:ext cx="3283096" cy="224373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84BEAAD-8446-CFBB-BA0B-D9AE08BA42D7}"/>
              </a:ext>
            </a:extLst>
          </p:cNvPr>
          <p:cNvSpPr/>
          <p:nvPr/>
        </p:nvSpPr>
        <p:spPr>
          <a:xfrm>
            <a:off x="2734934" y="1530476"/>
            <a:ext cx="3008774" cy="225755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015D399-7FE9-4CB3-C8DD-9FF996186D0F}"/>
              </a:ext>
            </a:extLst>
          </p:cNvPr>
          <p:cNvSpPr txBox="1"/>
          <p:nvPr/>
        </p:nvSpPr>
        <p:spPr>
          <a:xfrm>
            <a:off x="2969511" y="1674570"/>
            <a:ext cx="2514306" cy="1631216"/>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Minimum requirements</a:t>
            </a:r>
          </a:p>
          <a:p>
            <a:pPr>
              <a:spcAft>
                <a:spcPts val="2400"/>
              </a:spcAft>
            </a:pPr>
            <a:r>
              <a:rPr lang="en-US" dirty="0">
                <a:solidFill>
                  <a:schemeClr val="bg1"/>
                </a:solidFill>
                <a:latin typeface="Arial" panose="020B0604020202020204" pitchFamily="34" charset="0"/>
                <a:cs typeface="Arial" panose="020B0604020202020204" pitchFamily="34" charset="0"/>
              </a:rPr>
              <a:t>Age 55 with five years of service credit.</a:t>
            </a:r>
          </a:p>
        </p:txBody>
      </p:sp>
      <p:cxnSp>
        <p:nvCxnSpPr>
          <p:cNvPr id="19" name="Straight Connector 18">
            <a:extLst>
              <a:ext uri="{FF2B5EF4-FFF2-40B4-BE49-F238E27FC236}">
                <a16:creationId xmlns:a16="http://schemas.microsoft.com/office/drawing/2014/main" id="{BA9F2C99-4194-F2DF-FF82-1084013F2FB6}"/>
              </a:ext>
            </a:extLst>
          </p:cNvPr>
          <p:cNvCxnSpPr>
            <a:cxnSpLocks/>
          </p:cNvCxnSpPr>
          <p:nvPr/>
        </p:nvCxnSpPr>
        <p:spPr>
          <a:xfrm>
            <a:off x="2726733" y="2564538"/>
            <a:ext cx="2748884"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903214E-74D4-D0FB-D650-711D6FDCABEA}"/>
              </a:ext>
            </a:extLst>
          </p:cNvPr>
          <p:cNvSpPr/>
          <p:nvPr/>
        </p:nvSpPr>
        <p:spPr>
          <a:xfrm>
            <a:off x="2597773" y="4432965"/>
            <a:ext cx="6996454" cy="148822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7E0D9F6-D28E-CF4B-B9A7-304D829E253A}"/>
              </a:ext>
            </a:extLst>
          </p:cNvPr>
          <p:cNvSpPr/>
          <p:nvPr/>
        </p:nvSpPr>
        <p:spPr>
          <a:xfrm>
            <a:off x="2728699" y="4280565"/>
            <a:ext cx="6728367" cy="150346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2CBA182-33EA-30B4-1DB8-3B6A1B23D0CF}"/>
              </a:ext>
            </a:extLst>
          </p:cNvPr>
          <p:cNvSpPr txBox="1"/>
          <p:nvPr/>
        </p:nvSpPr>
        <p:spPr>
          <a:xfrm>
            <a:off x="2969511" y="4377583"/>
            <a:ext cx="6145076" cy="1292662"/>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Concurrent retirement</a:t>
            </a:r>
          </a:p>
          <a:p>
            <a:pPr>
              <a:spcAft>
                <a:spcPts val="2400"/>
              </a:spcAft>
            </a:pPr>
            <a:r>
              <a:rPr lang="en-US" dirty="0">
                <a:solidFill>
                  <a:schemeClr val="bg1"/>
                </a:solidFill>
                <a:latin typeface="Arial" panose="020B0604020202020204" pitchFamily="34" charset="0"/>
                <a:cs typeface="Arial" panose="020B0604020202020204" pitchFamily="34" charset="0"/>
              </a:rPr>
              <a:t>Age 55 with fewer than five years of service credit if retiring concurrently from certain other retirement systems.</a:t>
            </a:r>
          </a:p>
        </p:txBody>
      </p:sp>
      <p:cxnSp>
        <p:nvCxnSpPr>
          <p:cNvPr id="25" name="Straight Connector 24">
            <a:extLst>
              <a:ext uri="{FF2B5EF4-FFF2-40B4-BE49-F238E27FC236}">
                <a16:creationId xmlns:a16="http://schemas.microsoft.com/office/drawing/2014/main" id="{39167EAA-AE3E-67BC-F459-BFAAB373F713}"/>
              </a:ext>
            </a:extLst>
          </p:cNvPr>
          <p:cNvCxnSpPr>
            <a:cxnSpLocks/>
          </p:cNvCxnSpPr>
          <p:nvPr/>
        </p:nvCxnSpPr>
        <p:spPr>
          <a:xfrm>
            <a:off x="2720499" y="4920655"/>
            <a:ext cx="6252984"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F458174-1EAB-AC43-1668-97A81F48D218}"/>
              </a:ext>
            </a:extLst>
          </p:cNvPr>
          <p:cNvSpPr/>
          <p:nvPr/>
        </p:nvSpPr>
        <p:spPr>
          <a:xfrm>
            <a:off x="6311131" y="1682876"/>
            <a:ext cx="3283096" cy="2249865"/>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2C38B52-D8B0-5DC7-2B12-029616F69DC4}"/>
              </a:ext>
            </a:extLst>
          </p:cNvPr>
          <p:cNvSpPr/>
          <p:nvPr/>
        </p:nvSpPr>
        <p:spPr>
          <a:xfrm>
            <a:off x="6454528" y="1530476"/>
            <a:ext cx="3008774" cy="225755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C490CD2-0EF2-3936-1FFB-BAE72C0A7B68}"/>
              </a:ext>
            </a:extLst>
          </p:cNvPr>
          <p:cNvSpPr txBox="1"/>
          <p:nvPr/>
        </p:nvSpPr>
        <p:spPr>
          <a:xfrm>
            <a:off x="6689105" y="1674570"/>
            <a:ext cx="2514306" cy="192360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Early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retirement</a:t>
            </a:r>
          </a:p>
          <a:p>
            <a:pPr>
              <a:spcAft>
                <a:spcPts val="600"/>
              </a:spcAft>
            </a:pPr>
            <a:r>
              <a:rPr lang="en-US" dirty="0">
                <a:solidFill>
                  <a:schemeClr val="bg1"/>
                </a:solidFill>
                <a:latin typeface="Arial" panose="020B0604020202020204" pitchFamily="34" charset="0"/>
                <a:cs typeface="Arial" panose="020B0604020202020204" pitchFamily="34" charset="0"/>
              </a:rPr>
              <a:t>Age 50 with 30 years of service credit.</a:t>
            </a:r>
          </a:p>
          <a:p>
            <a:pPr>
              <a:spcAft>
                <a:spcPts val="600"/>
              </a:spcAft>
            </a:pPr>
            <a:r>
              <a:rPr lang="en-US" sz="1400" dirty="0">
                <a:solidFill>
                  <a:schemeClr val="bg1"/>
                </a:solidFill>
                <a:latin typeface="Arial" panose="020B0604020202020204" pitchFamily="34" charset="0"/>
                <a:cs typeface="Arial" panose="020B0604020202020204" pitchFamily="34" charset="0"/>
              </a:rPr>
              <a:t>(CalSTRS 2% at 60 only)</a:t>
            </a:r>
          </a:p>
        </p:txBody>
      </p:sp>
      <p:cxnSp>
        <p:nvCxnSpPr>
          <p:cNvPr id="31" name="Straight Connector 30">
            <a:extLst>
              <a:ext uri="{FF2B5EF4-FFF2-40B4-BE49-F238E27FC236}">
                <a16:creationId xmlns:a16="http://schemas.microsoft.com/office/drawing/2014/main" id="{3D404567-0CEA-0C69-6486-B27FE9936E81}"/>
              </a:ext>
            </a:extLst>
          </p:cNvPr>
          <p:cNvCxnSpPr>
            <a:cxnSpLocks/>
          </p:cNvCxnSpPr>
          <p:nvPr/>
        </p:nvCxnSpPr>
        <p:spPr>
          <a:xfrm>
            <a:off x="6446327" y="2564538"/>
            <a:ext cx="2748884"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96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1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wipe(left)">
                                      <p:cBhvr>
                                        <p:cTn id="12" dur="1000"/>
                                        <p:tgtEl>
                                          <p:spTgt spid="30">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0">
                                            <p:txEl>
                                              <p:pRg st="2" end="2"/>
                                            </p:txEl>
                                          </p:spTgt>
                                        </p:tgtEl>
                                        <p:attrNameLst>
                                          <p:attrName>style.visibility</p:attrName>
                                        </p:attrNameLst>
                                      </p:cBhvr>
                                      <p:to>
                                        <p:strVal val="visible"/>
                                      </p:to>
                                    </p:set>
                                    <p:animEffect transition="in" filter="wipe(left)">
                                      <p:cBhvr>
                                        <p:cTn id="15" dur="1000"/>
                                        <p:tgtEl>
                                          <p:spTgt spid="3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wipe(left)">
                                      <p:cBhvr>
                                        <p:cTn id="20" dur="10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85CF2B6-19D2-BE14-1978-7768840954B2}"/>
              </a:ext>
            </a:extLst>
          </p:cNvPr>
          <p:cNvCxnSpPr>
            <a:cxnSpLocks/>
          </p:cNvCxnSpPr>
          <p:nvPr/>
        </p:nvCxnSpPr>
        <p:spPr>
          <a:xfrm>
            <a:off x="-4847" y="2113035"/>
            <a:ext cx="12196847"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DC7F98-034F-0A88-DB09-7C73334994DB}"/>
              </a:ext>
            </a:extLst>
          </p:cNvPr>
          <p:cNvCxnSpPr>
            <a:cxnSpLocks/>
          </p:cNvCxnSpPr>
          <p:nvPr/>
        </p:nvCxnSpPr>
        <p:spPr>
          <a:xfrm>
            <a:off x="0" y="5483634"/>
            <a:ext cx="1219200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02</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Retirement decisions</a:t>
            </a:r>
          </a:p>
        </p:txBody>
      </p:sp>
      <p:sp>
        <p:nvSpPr>
          <p:cNvPr id="7" name="Rectangle 6">
            <a:extLst>
              <a:ext uri="{FF2B5EF4-FFF2-40B4-BE49-F238E27FC236}">
                <a16:creationId xmlns:a16="http://schemas.microsoft.com/office/drawing/2014/main" id="{625D6EB6-002F-1C3A-0FF1-C92748CD51B8}"/>
              </a:ext>
            </a:extLst>
          </p:cNvPr>
          <p:cNvSpPr/>
          <p:nvPr/>
        </p:nvSpPr>
        <p:spPr>
          <a:xfrm>
            <a:off x="1094612" y="1661276"/>
            <a:ext cx="3490739" cy="46522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EA5CEEE-9D2D-F402-B6E0-19A78F202453}"/>
              </a:ext>
            </a:extLst>
          </p:cNvPr>
          <p:cNvSpPr/>
          <p:nvPr/>
        </p:nvSpPr>
        <p:spPr>
          <a:xfrm>
            <a:off x="0" y="2389667"/>
            <a:ext cx="12192000" cy="281846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lipboard with check marks&#10;&#10;Description automatically generated">
            <a:extLst>
              <a:ext uri="{FF2B5EF4-FFF2-40B4-BE49-F238E27FC236}">
                <a16:creationId xmlns:a16="http://schemas.microsoft.com/office/drawing/2014/main" id="{CD8789B9-8F53-0E13-BB2B-1CDBE8B3D6C9}"/>
              </a:ext>
            </a:extLst>
          </p:cNvPr>
          <p:cNvPicPr>
            <a:picLocks noChangeAspect="1"/>
          </p:cNvPicPr>
          <p:nvPr/>
        </p:nvPicPr>
        <p:blipFill>
          <a:blip r:embed="rId3"/>
          <a:stretch>
            <a:fillRect/>
          </a:stretch>
        </p:blipFill>
        <p:spPr>
          <a:xfrm>
            <a:off x="1213867" y="1284299"/>
            <a:ext cx="3251200" cy="5029200"/>
          </a:xfrm>
          <a:prstGeom prst="rect">
            <a:avLst/>
          </a:prstGeom>
        </p:spPr>
      </p:pic>
      <p:sp>
        <p:nvSpPr>
          <p:cNvPr id="23" name="TextBox 22">
            <a:extLst>
              <a:ext uri="{FF2B5EF4-FFF2-40B4-BE49-F238E27FC236}">
                <a16:creationId xmlns:a16="http://schemas.microsoft.com/office/drawing/2014/main" id="{0E6A9C0A-65F3-F848-E769-4576F8C53842}"/>
              </a:ext>
            </a:extLst>
          </p:cNvPr>
          <p:cNvSpPr txBox="1"/>
          <p:nvPr/>
        </p:nvSpPr>
        <p:spPr>
          <a:xfrm>
            <a:off x="4810205" y="2998680"/>
            <a:ext cx="6977101" cy="1600438"/>
          </a:xfrm>
          <a:prstGeom prst="rect">
            <a:avLst/>
          </a:prstGeom>
          <a:noFill/>
        </p:spPr>
        <p:txBody>
          <a:bodyPr wrap="square">
            <a:spAutoFit/>
          </a:bodyPr>
          <a:lstStyle/>
          <a:p>
            <a:pPr marL="342900" indent="-342900">
              <a:spcAft>
                <a:spcPts val="1200"/>
              </a:spcAft>
              <a:buBlip>
                <a:blip r:embed="rId4"/>
              </a:buBlip>
            </a:pPr>
            <a:r>
              <a:rPr lang="en-US" sz="2200" dirty="0">
                <a:solidFill>
                  <a:schemeClr val="bg1"/>
                </a:solidFill>
                <a:latin typeface="Arial" panose="020B0604020202020204" pitchFamily="34" charset="0"/>
                <a:cs typeface="Arial" panose="020B0604020202020204" pitchFamily="34" charset="0"/>
              </a:rPr>
              <a:t>Check with your employer about health benefits and retirement incentives.</a:t>
            </a:r>
          </a:p>
          <a:p>
            <a:pPr marL="342900" indent="-342900">
              <a:spcAft>
                <a:spcPts val="1200"/>
              </a:spcAft>
              <a:buBlip>
                <a:blip r:embed="rId4"/>
              </a:buBlip>
            </a:pPr>
            <a:r>
              <a:rPr lang="en-US" sz="2200" dirty="0">
                <a:solidFill>
                  <a:schemeClr val="bg1"/>
                </a:solidFill>
                <a:latin typeface="Arial" panose="020B0604020202020204" pitchFamily="34" charset="0"/>
                <a:cs typeface="Arial" panose="020B0604020202020204" pitchFamily="34" charset="0"/>
              </a:rPr>
              <a:t>Verify your last day of work and retirement date with your employer.</a:t>
            </a:r>
          </a:p>
        </p:txBody>
      </p:sp>
    </p:spTree>
    <p:extLst>
      <p:ext uri="{BB962C8B-B14F-4D97-AF65-F5344CB8AC3E}">
        <p14:creationId xmlns:p14="http://schemas.microsoft.com/office/powerpoint/2010/main" val="343802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8E95A7-9D4C-36E4-8A33-9D86077F1A5C}"/>
              </a:ext>
            </a:extLst>
          </p:cNvPr>
          <p:cNvSpPr/>
          <p:nvPr/>
        </p:nvSpPr>
        <p:spPr>
          <a:xfrm rot="16200000">
            <a:off x="-2727830" y="2727832"/>
            <a:ext cx="6858000"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537055B-E609-E0F8-8194-0E1B5F1D9E05}"/>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three</a:t>
            </a:r>
          </a:p>
          <a:p>
            <a:pPr algn="l"/>
            <a:r>
              <a:rPr lang="en-US" sz="5800" dirty="0">
                <a:solidFill>
                  <a:schemeClr val="bg1"/>
                </a:solidFill>
                <a:latin typeface="Arial" panose="020B0604020202020204" pitchFamily="34" charset="0"/>
                <a:cs typeface="Arial" panose="020B0604020202020204" pitchFamily="34" charset="0"/>
              </a:rPr>
              <a:t>CalSTRS hybrid system</a:t>
            </a:r>
          </a:p>
        </p:txBody>
      </p:sp>
      <p:cxnSp>
        <p:nvCxnSpPr>
          <p:cNvPr id="6" name="Straight Connector 5">
            <a:extLst>
              <a:ext uri="{FF2B5EF4-FFF2-40B4-BE49-F238E27FC236}">
                <a16:creationId xmlns:a16="http://schemas.microsoft.com/office/drawing/2014/main" id="{F1040A56-5829-ED4D-826C-9867FD915111}"/>
              </a:ext>
            </a:extLst>
          </p:cNvPr>
          <p:cNvCxnSpPr>
            <a:cxnSpLocks/>
          </p:cNvCxnSpPr>
          <p:nvPr/>
        </p:nvCxnSpPr>
        <p:spPr>
          <a:xfrm>
            <a:off x="2575859" y="5434534"/>
            <a:ext cx="9616141"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98CA453-866C-5972-F6A7-0212F5A3A7A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03</a:t>
            </a:r>
          </a:p>
        </p:txBody>
      </p:sp>
      <p:cxnSp>
        <p:nvCxnSpPr>
          <p:cNvPr id="8" name="Straight Connector 7">
            <a:extLst>
              <a:ext uri="{FF2B5EF4-FFF2-40B4-BE49-F238E27FC236}">
                <a16:creationId xmlns:a16="http://schemas.microsoft.com/office/drawing/2014/main" id="{20EF713D-1A46-7B03-A45B-6A2E8BABE581}"/>
              </a:ext>
            </a:extLst>
          </p:cNvPr>
          <p:cNvCxnSpPr>
            <a:cxnSpLocks/>
          </p:cNvCxnSpPr>
          <p:nvPr/>
        </p:nvCxnSpPr>
        <p:spPr>
          <a:xfrm>
            <a:off x="0" y="1175918"/>
            <a:ext cx="1541149"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45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03</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CalSTRS hybrid system</a:t>
            </a:r>
          </a:p>
        </p:txBody>
      </p:sp>
      <p:sp>
        <p:nvSpPr>
          <p:cNvPr id="2" name="Rectangle 1">
            <a:extLst>
              <a:ext uri="{FF2B5EF4-FFF2-40B4-BE49-F238E27FC236}">
                <a16:creationId xmlns:a16="http://schemas.microsoft.com/office/drawing/2014/main" id="{70076D9A-E64F-4D3E-6113-BBE9A0EC63CB}"/>
              </a:ext>
            </a:extLst>
          </p:cNvPr>
          <p:cNvSpPr/>
          <p:nvPr/>
        </p:nvSpPr>
        <p:spPr>
          <a:xfrm>
            <a:off x="0" y="2212891"/>
            <a:ext cx="12191999" cy="3217963"/>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A0A021A-CED6-8692-3A8D-D8D8E16769E5}"/>
              </a:ext>
            </a:extLst>
          </p:cNvPr>
          <p:cNvPicPr>
            <a:picLocks noChangeAspect="1"/>
          </p:cNvPicPr>
          <p:nvPr/>
        </p:nvPicPr>
        <p:blipFill>
          <a:blip r:embed="rId3"/>
          <a:srcRect/>
          <a:stretch/>
        </p:blipFill>
        <p:spPr>
          <a:xfrm>
            <a:off x="768403" y="1353866"/>
            <a:ext cx="5097827" cy="5014485"/>
          </a:xfrm>
          <a:prstGeom prst="rect">
            <a:avLst/>
          </a:prstGeom>
        </p:spPr>
      </p:pic>
      <p:sp>
        <p:nvSpPr>
          <p:cNvPr id="7" name="TextBox 6">
            <a:extLst>
              <a:ext uri="{FF2B5EF4-FFF2-40B4-BE49-F238E27FC236}">
                <a16:creationId xmlns:a16="http://schemas.microsoft.com/office/drawing/2014/main" id="{0BC18971-70C9-DD8D-08A2-616A4F627A94}"/>
              </a:ext>
            </a:extLst>
          </p:cNvPr>
          <p:cNvSpPr txBox="1"/>
          <p:nvPr/>
        </p:nvSpPr>
        <p:spPr>
          <a:xfrm>
            <a:off x="5780909" y="2599255"/>
            <a:ext cx="6411090" cy="2477601"/>
          </a:xfrm>
          <a:prstGeom prst="rect">
            <a:avLst/>
          </a:prstGeom>
          <a:noFill/>
        </p:spPr>
        <p:txBody>
          <a:bodyPr wrap="square">
            <a:spAutoFit/>
          </a:bodyPr>
          <a:lstStyle/>
          <a:p>
            <a:pPr>
              <a:spcAft>
                <a:spcPts val="1200"/>
              </a:spcAft>
            </a:pPr>
            <a:r>
              <a:rPr lang="en-US" sz="2200" b="1" dirty="0">
                <a:solidFill>
                  <a:schemeClr val="bg1"/>
                </a:solidFill>
                <a:latin typeface="Arial" panose="020B0604020202020204" pitchFamily="34" charset="0"/>
                <a:cs typeface="Arial" panose="020B0604020202020204" pitchFamily="34" charset="0"/>
              </a:rPr>
              <a:t>Membership includes:</a:t>
            </a:r>
          </a:p>
          <a:p>
            <a:pPr indent="-342900">
              <a:spcAft>
                <a:spcPts val="1200"/>
              </a:spcAft>
              <a:buBlip>
                <a:blip r:embed="rId4"/>
              </a:buBlip>
            </a:pPr>
            <a:r>
              <a:rPr lang="en-US" sz="2200" dirty="0">
                <a:solidFill>
                  <a:schemeClr val="bg1"/>
                </a:solidFill>
                <a:latin typeface="Arial" panose="020B0604020202020204" pitchFamily="34" charset="0"/>
                <a:cs typeface="Arial" panose="020B0604020202020204" pitchFamily="34" charset="0"/>
              </a:rPr>
              <a:t>Defined Benefit Program</a:t>
            </a:r>
          </a:p>
          <a:p>
            <a:pPr marL="342900" indent="-342900">
              <a:spcAft>
                <a:spcPts val="1800"/>
              </a:spcAft>
              <a:buBlip>
                <a:blip r:embed="rId4"/>
              </a:buBlip>
            </a:pPr>
            <a:r>
              <a:rPr lang="en-US" sz="2200" dirty="0">
                <a:solidFill>
                  <a:schemeClr val="bg1"/>
                </a:solidFill>
                <a:latin typeface="Arial" panose="020B0604020202020204" pitchFamily="34" charset="0"/>
                <a:cs typeface="Arial" panose="020B0604020202020204" pitchFamily="34" charset="0"/>
              </a:rPr>
              <a:t>Defined Benefit Supplement Program</a:t>
            </a:r>
          </a:p>
          <a:p>
            <a:pPr>
              <a:spcAft>
                <a:spcPts val="1200"/>
              </a:spcAft>
            </a:pPr>
            <a:r>
              <a:rPr lang="en-US" sz="2200" b="1" dirty="0">
                <a:solidFill>
                  <a:schemeClr val="bg1"/>
                </a:solidFill>
                <a:latin typeface="Arial" panose="020B0604020202020204" pitchFamily="34" charset="0"/>
                <a:cs typeface="Arial" panose="020B0604020202020204" pitchFamily="34" charset="0"/>
              </a:rPr>
              <a:t>Optional:</a:t>
            </a:r>
          </a:p>
          <a:p>
            <a:pPr marL="342900" indent="-342900">
              <a:spcAft>
                <a:spcPts val="1200"/>
              </a:spcAft>
              <a:buBlip>
                <a:blip r:embed="rId4"/>
              </a:buBlip>
            </a:pPr>
            <a:r>
              <a:rPr lang="en-US" sz="2200" dirty="0">
                <a:solidFill>
                  <a:schemeClr val="bg1"/>
                </a:solidFill>
                <a:latin typeface="Arial" panose="020B0604020202020204" pitchFamily="34" charset="0"/>
                <a:cs typeface="Arial" panose="020B0604020202020204" pitchFamily="34" charset="0"/>
              </a:rPr>
              <a:t>CalSTRS Pension2</a:t>
            </a:r>
            <a:r>
              <a:rPr lang="en-US" sz="2200" baseline="30000" dirty="0">
                <a:solidFill>
                  <a:schemeClr val="bg1"/>
                </a:solidFill>
                <a:latin typeface="Arial" panose="020B0604020202020204" pitchFamily="34" charset="0"/>
                <a:cs typeface="Arial" panose="020B0604020202020204" pitchFamily="34" charset="0"/>
              </a:rPr>
              <a:t>®</a:t>
            </a:r>
          </a:p>
        </p:txBody>
      </p:sp>
      <p:cxnSp>
        <p:nvCxnSpPr>
          <p:cNvPr id="31" name="Straight Connector 30">
            <a:extLst>
              <a:ext uri="{FF2B5EF4-FFF2-40B4-BE49-F238E27FC236}">
                <a16:creationId xmlns:a16="http://schemas.microsoft.com/office/drawing/2014/main" id="{F6EFC92A-884A-E0EE-9112-804B89DDFE00}"/>
              </a:ext>
            </a:extLst>
          </p:cNvPr>
          <p:cNvCxnSpPr>
            <a:cxnSpLocks/>
          </p:cNvCxnSpPr>
          <p:nvPr/>
        </p:nvCxnSpPr>
        <p:spPr>
          <a:xfrm>
            <a:off x="5866230" y="2440700"/>
            <a:ext cx="6325769"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814A5C0-A120-86E0-42EA-1EB7F6D7A1A2}"/>
              </a:ext>
            </a:extLst>
          </p:cNvPr>
          <p:cNvCxnSpPr>
            <a:cxnSpLocks/>
          </p:cNvCxnSpPr>
          <p:nvPr/>
        </p:nvCxnSpPr>
        <p:spPr>
          <a:xfrm>
            <a:off x="5866230" y="5210766"/>
            <a:ext cx="632577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7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1+#ppt_w/2"/>
                                          </p:val>
                                        </p:tav>
                                        <p:tav tm="100000">
                                          <p:val>
                                            <p:strVal val="#ppt_x"/>
                                          </p:val>
                                        </p:tav>
                                      </p:tavLst>
                                    </p:anim>
                                    <p:anim calcmode="lin" valueType="num">
                                      <p:cBhvr additive="base">
                                        <p:cTn id="8" dur="75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750" fill="hold"/>
                                        <p:tgtEl>
                                          <p:spTgt spid="33"/>
                                        </p:tgtEl>
                                        <p:attrNameLst>
                                          <p:attrName>ppt_x</p:attrName>
                                        </p:attrNameLst>
                                      </p:cBhvr>
                                      <p:tavLst>
                                        <p:tav tm="0">
                                          <p:val>
                                            <p:strVal val="1+#ppt_w/2"/>
                                          </p:val>
                                        </p:tav>
                                        <p:tav tm="100000">
                                          <p:val>
                                            <p:strVal val="#ppt_x"/>
                                          </p:val>
                                        </p:tav>
                                      </p:tavLst>
                                    </p:anim>
                                    <p:anim calcmode="lin" valueType="num">
                                      <p:cBhvr additive="base">
                                        <p:cTn id="12" dur="7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8E95A7-9D4C-36E4-8A33-9D86077F1A5C}"/>
              </a:ext>
            </a:extLst>
          </p:cNvPr>
          <p:cNvSpPr/>
          <p:nvPr/>
        </p:nvSpPr>
        <p:spPr>
          <a:xfrm rot="16200000">
            <a:off x="-2727830" y="2727832"/>
            <a:ext cx="6858000"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537055B-E609-E0F8-8194-0E1B5F1D9E05}"/>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four</a:t>
            </a:r>
          </a:p>
          <a:p>
            <a:pPr algn="l"/>
            <a:r>
              <a:rPr lang="en-US" sz="5800" dirty="0">
                <a:solidFill>
                  <a:schemeClr val="bg1"/>
                </a:solidFill>
                <a:latin typeface="Arial" panose="020B0604020202020204" pitchFamily="34" charset="0"/>
                <a:cs typeface="Arial" panose="020B0604020202020204" pitchFamily="34" charset="0"/>
              </a:rPr>
              <a:t>Retirement benefit</a:t>
            </a:r>
          </a:p>
        </p:txBody>
      </p:sp>
      <p:cxnSp>
        <p:nvCxnSpPr>
          <p:cNvPr id="6" name="Straight Connector 5">
            <a:extLst>
              <a:ext uri="{FF2B5EF4-FFF2-40B4-BE49-F238E27FC236}">
                <a16:creationId xmlns:a16="http://schemas.microsoft.com/office/drawing/2014/main" id="{F1040A56-5829-ED4D-826C-9867FD915111}"/>
              </a:ext>
            </a:extLst>
          </p:cNvPr>
          <p:cNvCxnSpPr>
            <a:cxnSpLocks/>
          </p:cNvCxnSpPr>
          <p:nvPr/>
        </p:nvCxnSpPr>
        <p:spPr>
          <a:xfrm>
            <a:off x="2575859" y="5434534"/>
            <a:ext cx="9616141"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98CA453-866C-5972-F6A7-0212F5A3A7A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8" name="Straight Connector 7">
            <a:extLst>
              <a:ext uri="{FF2B5EF4-FFF2-40B4-BE49-F238E27FC236}">
                <a16:creationId xmlns:a16="http://schemas.microsoft.com/office/drawing/2014/main" id="{20EF713D-1A46-7B03-A45B-6A2E8BABE581}"/>
              </a:ext>
            </a:extLst>
          </p:cNvPr>
          <p:cNvCxnSpPr>
            <a:cxnSpLocks/>
          </p:cNvCxnSpPr>
          <p:nvPr/>
        </p:nvCxnSpPr>
        <p:spPr>
          <a:xfrm>
            <a:off x="0" y="1175918"/>
            <a:ext cx="1541149"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39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Defined Benefit account</a:t>
            </a:r>
          </a:p>
        </p:txBody>
      </p:sp>
      <p:sp>
        <p:nvSpPr>
          <p:cNvPr id="2" name="Rectangle 1">
            <a:extLst>
              <a:ext uri="{FF2B5EF4-FFF2-40B4-BE49-F238E27FC236}">
                <a16:creationId xmlns:a16="http://schemas.microsoft.com/office/drawing/2014/main" id="{70076D9A-E64F-4D3E-6113-BBE9A0EC63CB}"/>
              </a:ext>
            </a:extLst>
          </p:cNvPr>
          <p:cNvSpPr/>
          <p:nvPr/>
        </p:nvSpPr>
        <p:spPr>
          <a:xfrm>
            <a:off x="0" y="2212891"/>
            <a:ext cx="12191999" cy="3217963"/>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A0A021A-CED6-8692-3A8D-D8D8E16769E5}"/>
              </a:ext>
            </a:extLst>
          </p:cNvPr>
          <p:cNvPicPr>
            <a:picLocks noChangeAspect="1"/>
          </p:cNvPicPr>
          <p:nvPr/>
        </p:nvPicPr>
        <p:blipFill>
          <a:blip r:embed="rId3"/>
          <a:srcRect/>
          <a:stretch/>
        </p:blipFill>
        <p:spPr>
          <a:xfrm>
            <a:off x="768403" y="1353866"/>
            <a:ext cx="5097827" cy="5014485"/>
          </a:xfrm>
          <a:prstGeom prst="rect">
            <a:avLst/>
          </a:prstGeom>
        </p:spPr>
      </p:pic>
      <p:sp>
        <p:nvSpPr>
          <p:cNvPr id="9" name="TextBox 8">
            <a:extLst>
              <a:ext uri="{FF2B5EF4-FFF2-40B4-BE49-F238E27FC236}">
                <a16:creationId xmlns:a16="http://schemas.microsoft.com/office/drawing/2014/main" id="{4B9F467B-87BE-88F4-743D-28CCE8F074D0}"/>
              </a:ext>
            </a:extLst>
          </p:cNvPr>
          <p:cNvSpPr txBox="1"/>
          <p:nvPr/>
        </p:nvSpPr>
        <p:spPr>
          <a:xfrm>
            <a:off x="5866230" y="2835033"/>
            <a:ext cx="5721293" cy="2015936"/>
          </a:xfrm>
          <a:prstGeom prst="rect">
            <a:avLst/>
          </a:prstGeom>
          <a:noFill/>
        </p:spPr>
        <p:txBody>
          <a:bodyPr wrap="square">
            <a:spAutoFit/>
          </a:bodyPr>
          <a:lstStyle/>
          <a:p>
            <a:pPr marL="342900" indent="-342900">
              <a:spcAft>
                <a:spcPts val="600"/>
              </a:spcAft>
              <a:buBlip>
                <a:blip r:embed="rId4"/>
              </a:buBlip>
            </a:pPr>
            <a:r>
              <a:rPr lang="en-US" sz="2200" dirty="0">
                <a:solidFill>
                  <a:schemeClr val="bg1"/>
                </a:solidFill>
                <a:latin typeface="Arial" panose="020B0604020202020204" pitchFamily="34" charset="0"/>
                <a:cs typeface="Arial" panose="020B0604020202020204" pitchFamily="34" charset="0"/>
              </a:rPr>
              <a:t>Your retirement is based on a formula set by law.</a:t>
            </a:r>
          </a:p>
          <a:p>
            <a:pPr marL="342900" indent="-342900">
              <a:spcAft>
                <a:spcPts val="600"/>
              </a:spcAft>
              <a:buBlip>
                <a:blip r:embed="rId4"/>
              </a:buBlip>
            </a:pPr>
            <a:r>
              <a:rPr lang="en-US" sz="2200" dirty="0">
                <a:solidFill>
                  <a:schemeClr val="bg1"/>
                </a:solidFill>
                <a:latin typeface="Arial" panose="020B0604020202020204" pitchFamily="34" charset="0"/>
                <a:cs typeface="Arial" panose="020B0604020202020204" pitchFamily="34" charset="0"/>
              </a:rPr>
              <a:t>CalSTRS has two benefit structures:</a:t>
            </a:r>
          </a:p>
          <a:p>
            <a:pPr marL="800100" lvl="1" indent="-342900">
              <a:spcAft>
                <a:spcPts val="600"/>
              </a:spcAft>
              <a:buBlip>
                <a:blip r:embed="rId4"/>
              </a:buBlip>
            </a:pPr>
            <a:r>
              <a:rPr lang="en-US" sz="2200" dirty="0">
                <a:solidFill>
                  <a:schemeClr val="bg1"/>
                </a:solidFill>
                <a:latin typeface="Arial" panose="020B0604020202020204" pitchFamily="34" charset="0"/>
                <a:cs typeface="Arial" panose="020B0604020202020204" pitchFamily="34" charset="0"/>
              </a:rPr>
              <a:t>CalSTRS 2% at 60</a:t>
            </a:r>
          </a:p>
          <a:p>
            <a:pPr marL="800100" lvl="1" indent="-342900">
              <a:spcAft>
                <a:spcPts val="600"/>
              </a:spcAft>
              <a:buBlip>
                <a:blip r:embed="rId4"/>
              </a:buBlip>
            </a:pPr>
            <a:r>
              <a:rPr lang="en-US" sz="2200" dirty="0">
                <a:solidFill>
                  <a:schemeClr val="bg1"/>
                </a:solidFill>
                <a:latin typeface="Arial" panose="020B0604020202020204" pitchFamily="34" charset="0"/>
                <a:cs typeface="Arial" panose="020B0604020202020204" pitchFamily="34" charset="0"/>
              </a:rPr>
              <a:t>CalSTRS 2% at 62</a:t>
            </a:r>
            <a:endParaRPr lang="en-US" sz="2200" dirty="0">
              <a:solidFill>
                <a:schemeClr val="bg1"/>
              </a:solidFill>
            </a:endParaRPr>
          </a:p>
        </p:txBody>
      </p:sp>
      <p:sp>
        <p:nvSpPr>
          <p:cNvPr id="11" name="Rectangle 10">
            <a:extLst>
              <a:ext uri="{FF2B5EF4-FFF2-40B4-BE49-F238E27FC236}">
                <a16:creationId xmlns:a16="http://schemas.microsoft.com/office/drawing/2014/main" id="{AECB8F1B-C872-8AFA-755F-33674C4FF55C}"/>
              </a:ext>
            </a:extLst>
          </p:cNvPr>
          <p:cNvSpPr/>
          <p:nvPr/>
        </p:nvSpPr>
        <p:spPr>
          <a:xfrm>
            <a:off x="1402339" y="2689412"/>
            <a:ext cx="3769015" cy="739588"/>
          </a:xfrm>
          <a:prstGeom prst="rect">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789DA9A-1DFF-CCDA-561F-42D18981C8B3}"/>
              </a:ext>
            </a:extLst>
          </p:cNvPr>
          <p:cNvCxnSpPr>
            <a:cxnSpLocks/>
          </p:cNvCxnSpPr>
          <p:nvPr/>
        </p:nvCxnSpPr>
        <p:spPr>
          <a:xfrm>
            <a:off x="5866230" y="2609748"/>
            <a:ext cx="6325769"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21088B-4EC8-0426-FC88-C16B7D57B208}"/>
              </a:ext>
            </a:extLst>
          </p:cNvPr>
          <p:cNvCxnSpPr>
            <a:cxnSpLocks/>
          </p:cNvCxnSpPr>
          <p:nvPr/>
        </p:nvCxnSpPr>
        <p:spPr>
          <a:xfrm>
            <a:off x="5866230" y="5026330"/>
            <a:ext cx="632577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58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1+#ppt_w/2"/>
                                          </p:val>
                                        </p:tav>
                                        <p:tav tm="100000">
                                          <p:val>
                                            <p:strVal val="#ppt_x"/>
                                          </p:val>
                                        </p:tav>
                                      </p:tavLst>
                                    </p:anim>
                                    <p:anim calcmode="lin" valueType="num">
                                      <p:cBhvr additive="base">
                                        <p:cTn id="12"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1D9856-DA39-A0A8-FC04-C5A60BB8AB59}"/>
              </a:ext>
            </a:extLst>
          </p:cNvPr>
          <p:cNvSpPr/>
          <p:nvPr/>
        </p:nvSpPr>
        <p:spPr>
          <a:xfrm>
            <a:off x="1" y="2774198"/>
            <a:ext cx="12192000" cy="408380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CCE572A-A5FE-1E2E-3C71-7248BCAE405D}"/>
              </a:ext>
            </a:extLst>
          </p:cNvPr>
          <p:cNvSpPr/>
          <p:nvPr/>
        </p:nvSpPr>
        <p:spPr>
          <a:xfrm>
            <a:off x="1841262" y="1500158"/>
            <a:ext cx="8543298" cy="1623216"/>
          </a:xfrm>
          <a:prstGeom prst="rect">
            <a:avLst/>
          </a:prstGeom>
          <a:solidFill>
            <a:srgbClr val="576ED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A31851F-1DAE-1377-9CC1-2CD464EE74A9}"/>
                  </a:ext>
                </a:extLst>
              </p:cNvPr>
              <p:cNvSpPr txBox="1"/>
              <p:nvPr/>
            </p:nvSpPr>
            <p:spPr>
              <a:xfrm>
                <a:off x="1942250" y="1819324"/>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22" name="TextBox 21">
                <a:extLst>
                  <a:ext uri="{FF2B5EF4-FFF2-40B4-BE49-F238E27FC236}">
                    <a16:creationId xmlns:a16="http://schemas.microsoft.com/office/drawing/2014/main" id="{AA31851F-1DAE-1377-9CC1-2CD464EE74A9}"/>
                  </a:ext>
                </a:extLst>
              </p:cNvPr>
              <p:cNvSpPr txBox="1">
                <a:spLocks noRot="1" noChangeAspect="1" noMove="1" noResize="1" noEditPoints="1" noAdjustHandles="1" noChangeArrowheads="1" noChangeShapeType="1" noTextEdit="1"/>
              </p:cNvSpPr>
              <p:nvPr/>
            </p:nvSpPr>
            <p:spPr>
              <a:xfrm>
                <a:off x="1942250" y="1819324"/>
                <a:ext cx="8305803" cy="984885"/>
              </a:xfrm>
              <a:prstGeom prst="rect">
                <a:avLst/>
              </a:prstGeom>
              <a:blipFill>
                <a:blip r:embed="rId3"/>
                <a:stretch>
                  <a:fillRect t="-5128" b="-1282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Service retirement formula</a:t>
            </a:r>
          </a:p>
        </p:txBody>
      </p:sp>
      <p:sp>
        <p:nvSpPr>
          <p:cNvPr id="18" name="TextBox 17">
            <a:extLst>
              <a:ext uri="{FF2B5EF4-FFF2-40B4-BE49-F238E27FC236}">
                <a16:creationId xmlns:a16="http://schemas.microsoft.com/office/drawing/2014/main" id="{03B26EC1-ADF7-1571-02B8-BC94BD2CC0CD}"/>
              </a:ext>
            </a:extLst>
          </p:cNvPr>
          <p:cNvSpPr txBox="1"/>
          <p:nvPr/>
        </p:nvSpPr>
        <p:spPr>
          <a:xfrm>
            <a:off x="294324" y="6386362"/>
            <a:ext cx="8769249" cy="338554"/>
          </a:xfrm>
          <a:prstGeom prst="rect">
            <a:avLst/>
          </a:prstGeom>
          <a:noFill/>
        </p:spPr>
        <p:txBody>
          <a:bodyPr wrap="square">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a:t>
            </a:r>
            <a:r>
              <a:rPr lang="en-US" sz="1600" dirty="0">
                <a:solidFill>
                  <a:schemeClr val="bg1"/>
                </a:solidFill>
                <a:latin typeface="Arial" panose="020B0604020202020204" pitchFamily="34" charset="0"/>
                <a:cs typeface="Arial" panose="020B0604020202020204" pitchFamily="34" charset="0"/>
              </a:rPr>
              <a:t> 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
        <p:nvSpPr>
          <p:cNvPr id="27" name="TextBox 26">
            <a:extLst>
              <a:ext uri="{FF2B5EF4-FFF2-40B4-BE49-F238E27FC236}">
                <a16:creationId xmlns:a16="http://schemas.microsoft.com/office/drawing/2014/main" id="{7F095053-1B45-61BA-02A2-2084EDE62300}"/>
              </a:ext>
            </a:extLst>
          </p:cNvPr>
          <p:cNvSpPr txBox="1"/>
          <p:nvPr/>
        </p:nvSpPr>
        <p:spPr>
          <a:xfrm>
            <a:off x="0" y="3583654"/>
            <a:ext cx="12191999"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Service credit: </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Time worked and contributed.</a:t>
            </a:r>
          </a:p>
        </p:txBody>
      </p:sp>
      <p:cxnSp>
        <p:nvCxnSpPr>
          <p:cNvPr id="28" name="Straight Connector 27">
            <a:extLst>
              <a:ext uri="{FF2B5EF4-FFF2-40B4-BE49-F238E27FC236}">
                <a16:creationId xmlns:a16="http://schemas.microsoft.com/office/drawing/2014/main" id="{2D79C641-DA6C-366D-3FF6-B577EB53B194}"/>
              </a:ext>
            </a:extLst>
          </p:cNvPr>
          <p:cNvCxnSpPr>
            <a:cxnSpLocks/>
          </p:cNvCxnSpPr>
          <p:nvPr/>
        </p:nvCxnSpPr>
        <p:spPr>
          <a:xfrm>
            <a:off x="0" y="3403470"/>
            <a:ext cx="1038456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68B559D-CB9E-93D9-F894-47E20D0EF1BD}"/>
              </a:ext>
            </a:extLst>
          </p:cNvPr>
          <p:cNvSpPr/>
          <p:nvPr/>
        </p:nvSpPr>
        <p:spPr>
          <a:xfrm rot="16200000">
            <a:off x="6876934" y="966174"/>
            <a:ext cx="279400" cy="103507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367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10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Service credit</a:t>
            </a:r>
          </a:p>
        </p:txBody>
      </p:sp>
      <p:sp>
        <p:nvSpPr>
          <p:cNvPr id="2" name="Rectangle 1">
            <a:extLst>
              <a:ext uri="{FF2B5EF4-FFF2-40B4-BE49-F238E27FC236}">
                <a16:creationId xmlns:a16="http://schemas.microsoft.com/office/drawing/2014/main" id="{33AD0752-B373-1387-0F8A-B55CEA6802B4}"/>
              </a:ext>
            </a:extLst>
          </p:cNvPr>
          <p:cNvSpPr/>
          <p:nvPr/>
        </p:nvSpPr>
        <p:spPr>
          <a:xfrm>
            <a:off x="3375310" y="2129499"/>
            <a:ext cx="5441380" cy="3287785"/>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9D88488-CEEC-BCC5-9746-EBC27DF5DBDC}"/>
              </a:ext>
            </a:extLst>
          </p:cNvPr>
          <p:cNvSpPr/>
          <p:nvPr/>
        </p:nvSpPr>
        <p:spPr>
          <a:xfrm>
            <a:off x="3512472" y="1977100"/>
            <a:ext cx="5167854" cy="329828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C4D493-6D09-ABD7-33B4-72870823D209}"/>
              </a:ext>
            </a:extLst>
          </p:cNvPr>
          <p:cNvSpPr txBox="1"/>
          <p:nvPr/>
        </p:nvSpPr>
        <p:spPr>
          <a:xfrm>
            <a:off x="3747048" y="2121195"/>
            <a:ext cx="2377597"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Percentage of contract worked</a:t>
            </a:r>
          </a:p>
        </p:txBody>
      </p:sp>
      <p:sp>
        <p:nvSpPr>
          <p:cNvPr id="11" name="TextBox 10">
            <a:extLst>
              <a:ext uri="{FF2B5EF4-FFF2-40B4-BE49-F238E27FC236}">
                <a16:creationId xmlns:a16="http://schemas.microsoft.com/office/drawing/2014/main" id="{A201137F-D2A1-D1AD-CF33-5742241F668D}"/>
              </a:ext>
            </a:extLst>
          </p:cNvPr>
          <p:cNvSpPr txBox="1"/>
          <p:nvPr/>
        </p:nvSpPr>
        <p:spPr>
          <a:xfrm>
            <a:off x="7241484" y="3420445"/>
            <a:ext cx="1187347" cy="1723549"/>
          </a:xfrm>
          <a:prstGeom prst="rect">
            <a:avLst/>
          </a:prstGeom>
          <a:noFill/>
        </p:spPr>
        <p:txBody>
          <a:bodyPr wrap="square" rtlCol="0">
            <a:spAutoFit/>
          </a:bodyPr>
          <a:lstStyle/>
          <a:p>
            <a:pPr>
              <a:spcAft>
                <a:spcPts val="2400"/>
              </a:spcAft>
            </a:pPr>
            <a:r>
              <a:rPr lang="en-US" sz="2200" dirty="0">
                <a:solidFill>
                  <a:schemeClr val="bg1"/>
                </a:solidFill>
                <a:latin typeface="Arial" panose="020B0604020202020204" pitchFamily="34" charset="0"/>
                <a:cs typeface="Arial" panose="020B0604020202020204" pitchFamily="34" charset="0"/>
              </a:rPr>
              <a:t>1.000</a:t>
            </a:r>
          </a:p>
          <a:p>
            <a:pPr>
              <a:spcAft>
                <a:spcPts val="2400"/>
              </a:spcAft>
            </a:pPr>
            <a:r>
              <a:rPr lang="en-US" sz="2200" dirty="0">
                <a:solidFill>
                  <a:schemeClr val="bg1"/>
                </a:solidFill>
                <a:latin typeface="Arial" panose="020B0604020202020204" pitchFamily="34" charset="0"/>
                <a:cs typeface="Arial" panose="020B0604020202020204" pitchFamily="34" charset="0"/>
              </a:rPr>
              <a:t>0.750</a:t>
            </a:r>
          </a:p>
          <a:p>
            <a:pPr>
              <a:spcAft>
                <a:spcPts val="2400"/>
              </a:spcAft>
            </a:pPr>
            <a:r>
              <a:rPr lang="en-US" sz="2200" dirty="0">
                <a:solidFill>
                  <a:schemeClr val="bg1"/>
                </a:solidFill>
                <a:latin typeface="Arial" panose="020B0604020202020204" pitchFamily="34" charset="0"/>
                <a:cs typeface="Arial" panose="020B0604020202020204" pitchFamily="34" charset="0"/>
              </a:rPr>
              <a:t>0.500</a:t>
            </a:r>
          </a:p>
        </p:txBody>
      </p:sp>
      <p:sp>
        <p:nvSpPr>
          <p:cNvPr id="12" name="TextBox 11">
            <a:extLst>
              <a:ext uri="{FF2B5EF4-FFF2-40B4-BE49-F238E27FC236}">
                <a16:creationId xmlns:a16="http://schemas.microsoft.com/office/drawing/2014/main" id="{5817CECF-1DA9-0BC7-2E61-E6916FF86DEF}"/>
              </a:ext>
            </a:extLst>
          </p:cNvPr>
          <p:cNvSpPr txBox="1"/>
          <p:nvPr/>
        </p:nvSpPr>
        <p:spPr>
          <a:xfrm>
            <a:off x="3747048" y="3412452"/>
            <a:ext cx="1463040" cy="1723549"/>
          </a:xfrm>
          <a:prstGeom prst="rect">
            <a:avLst/>
          </a:prstGeom>
          <a:noFill/>
        </p:spPr>
        <p:txBody>
          <a:bodyPr wrap="square" rtlCol="0">
            <a:spAutoFit/>
          </a:bodyPr>
          <a:lstStyle/>
          <a:p>
            <a:pPr>
              <a:spcAft>
                <a:spcPts val="2400"/>
              </a:spcAft>
            </a:pPr>
            <a:r>
              <a:rPr lang="en-US" sz="2200" dirty="0">
                <a:solidFill>
                  <a:schemeClr val="bg1"/>
                </a:solidFill>
                <a:latin typeface="Arial" panose="020B0604020202020204" pitchFamily="34" charset="0"/>
                <a:cs typeface="Arial" panose="020B0604020202020204" pitchFamily="34" charset="0"/>
              </a:rPr>
              <a:t>Full time</a:t>
            </a:r>
          </a:p>
          <a:p>
            <a:pPr>
              <a:spcAft>
                <a:spcPts val="2400"/>
              </a:spcAft>
            </a:pPr>
            <a:r>
              <a:rPr lang="en-US" sz="2200" dirty="0">
                <a:solidFill>
                  <a:schemeClr val="bg1"/>
                </a:solidFill>
                <a:latin typeface="Arial" panose="020B0604020202020204" pitchFamily="34" charset="0"/>
                <a:cs typeface="Arial" panose="020B0604020202020204" pitchFamily="34" charset="0"/>
              </a:rPr>
              <a:t>75% time</a:t>
            </a:r>
          </a:p>
          <a:p>
            <a:pPr>
              <a:spcAft>
                <a:spcPts val="2400"/>
              </a:spcAft>
            </a:pPr>
            <a:r>
              <a:rPr lang="en-US" sz="2200" dirty="0">
                <a:solidFill>
                  <a:schemeClr val="bg1"/>
                </a:solidFill>
                <a:latin typeface="Arial" panose="020B0604020202020204" pitchFamily="34" charset="0"/>
                <a:cs typeface="Arial" panose="020B0604020202020204" pitchFamily="34" charset="0"/>
              </a:rPr>
              <a:t>50% time</a:t>
            </a:r>
          </a:p>
        </p:txBody>
      </p:sp>
      <p:cxnSp>
        <p:nvCxnSpPr>
          <p:cNvPr id="13" name="Straight Arrow Connector 12">
            <a:extLst>
              <a:ext uri="{FF2B5EF4-FFF2-40B4-BE49-F238E27FC236}">
                <a16:creationId xmlns:a16="http://schemas.microsoft.com/office/drawing/2014/main" id="{E28E60AA-1649-17C6-9B93-DF7480B801C8}"/>
              </a:ext>
            </a:extLst>
          </p:cNvPr>
          <p:cNvCxnSpPr>
            <a:cxnSpLocks/>
          </p:cNvCxnSpPr>
          <p:nvPr/>
        </p:nvCxnSpPr>
        <p:spPr>
          <a:xfrm>
            <a:off x="5283778" y="4264689"/>
            <a:ext cx="1809881" cy="0"/>
          </a:xfrm>
          <a:prstGeom prst="straightConnector1">
            <a:avLst/>
          </a:prstGeom>
          <a:ln w="28575">
            <a:solidFill>
              <a:srgbClr val="03045E"/>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694CA7C-6C42-9D24-0DA3-54AD0C089F57}"/>
              </a:ext>
            </a:extLst>
          </p:cNvPr>
          <p:cNvCxnSpPr>
            <a:cxnSpLocks/>
          </p:cNvCxnSpPr>
          <p:nvPr/>
        </p:nvCxnSpPr>
        <p:spPr>
          <a:xfrm>
            <a:off x="5283778" y="4907922"/>
            <a:ext cx="1809881" cy="0"/>
          </a:xfrm>
          <a:prstGeom prst="straightConnector1">
            <a:avLst/>
          </a:prstGeom>
          <a:ln w="28575">
            <a:solidFill>
              <a:srgbClr val="03045E"/>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7B12183-FB93-4199-C394-3A760FC33063}"/>
              </a:ext>
            </a:extLst>
          </p:cNvPr>
          <p:cNvCxnSpPr>
            <a:cxnSpLocks/>
          </p:cNvCxnSpPr>
          <p:nvPr/>
        </p:nvCxnSpPr>
        <p:spPr>
          <a:xfrm>
            <a:off x="5283778" y="3640375"/>
            <a:ext cx="1809881" cy="0"/>
          </a:xfrm>
          <a:prstGeom prst="straightConnector1">
            <a:avLst/>
          </a:prstGeom>
          <a:ln w="28575">
            <a:solidFill>
              <a:srgbClr val="03045E"/>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FD750D8-E177-3E2F-D593-0434C6F85C19}"/>
              </a:ext>
            </a:extLst>
          </p:cNvPr>
          <p:cNvSpPr txBox="1"/>
          <p:nvPr/>
        </p:nvSpPr>
        <p:spPr>
          <a:xfrm>
            <a:off x="7161661" y="2127160"/>
            <a:ext cx="1385955" cy="769441"/>
          </a:xfrm>
          <a:prstGeom prst="rect">
            <a:avLst/>
          </a:prstGeom>
          <a:noFill/>
        </p:spPr>
        <p:txBody>
          <a:bodyPr wrap="square" rtlCol="0" anchor="t">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Service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credit</a:t>
            </a:r>
          </a:p>
        </p:txBody>
      </p:sp>
      <p:sp>
        <p:nvSpPr>
          <p:cNvPr id="24" name="Rectangle 23">
            <a:extLst>
              <a:ext uri="{FF2B5EF4-FFF2-40B4-BE49-F238E27FC236}">
                <a16:creationId xmlns:a16="http://schemas.microsoft.com/office/drawing/2014/main" id="{281C699E-319C-6474-4A28-265770EF811F}"/>
              </a:ext>
            </a:extLst>
          </p:cNvPr>
          <p:cNvSpPr/>
          <p:nvPr/>
        </p:nvSpPr>
        <p:spPr>
          <a:xfrm>
            <a:off x="0" y="6284056"/>
            <a:ext cx="12192000"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51DF7CB-589E-E283-EC57-83EC740057DE}"/>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Track your service credit balance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 each fall.</a:t>
            </a:r>
            <a:endParaRPr lang="en-US" sz="1600" dirty="0"/>
          </a:p>
        </p:txBody>
      </p:sp>
      <p:cxnSp>
        <p:nvCxnSpPr>
          <p:cNvPr id="26" name="Straight Connector 25">
            <a:extLst>
              <a:ext uri="{FF2B5EF4-FFF2-40B4-BE49-F238E27FC236}">
                <a16:creationId xmlns:a16="http://schemas.microsoft.com/office/drawing/2014/main" id="{EEE8156F-78F8-51C2-6CA2-4C098FB47903}"/>
              </a:ext>
            </a:extLst>
          </p:cNvPr>
          <p:cNvCxnSpPr>
            <a:cxnSpLocks/>
          </p:cNvCxnSpPr>
          <p:nvPr/>
        </p:nvCxnSpPr>
        <p:spPr>
          <a:xfrm>
            <a:off x="3455806" y="3009847"/>
            <a:ext cx="4887698"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54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Service credit</a:t>
            </a:r>
          </a:p>
        </p:txBody>
      </p:sp>
      <p:sp>
        <p:nvSpPr>
          <p:cNvPr id="24" name="Rectangle 23">
            <a:extLst>
              <a:ext uri="{FF2B5EF4-FFF2-40B4-BE49-F238E27FC236}">
                <a16:creationId xmlns:a16="http://schemas.microsoft.com/office/drawing/2014/main" id="{281C699E-319C-6474-4A28-265770EF811F}"/>
              </a:ext>
            </a:extLst>
          </p:cNvPr>
          <p:cNvSpPr/>
          <p:nvPr/>
        </p:nvSpPr>
        <p:spPr>
          <a:xfrm>
            <a:off x="0" y="6284056"/>
            <a:ext cx="12192000"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51DF7CB-589E-E283-EC57-83EC740057DE}"/>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Track your service credit balance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 each fall.</a:t>
            </a:r>
            <a:endParaRPr lang="en-US" sz="1600" dirty="0"/>
          </a:p>
        </p:txBody>
      </p:sp>
      <p:sp>
        <p:nvSpPr>
          <p:cNvPr id="7" name="Rectangle 6">
            <a:extLst>
              <a:ext uri="{FF2B5EF4-FFF2-40B4-BE49-F238E27FC236}">
                <a16:creationId xmlns:a16="http://schemas.microsoft.com/office/drawing/2014/main" id="{D3A250A6-BDF7-FBAB-68BF-BFF3C4A8B0AE}"/>
              </a:ext>
            </a:extLst>
          </p:cNvPr>
          <p:cNvSpPr/>
          <p:nvPr/>
        </p:nvSpPr>
        <p:spPr>
          <a:xfrm>
            <a:off x="1749044" y="1489537"/>
            <a:ext cx="8693912" cy="2217443"/>
          </a:xfrm>
          <a:prstGeom prst="rect">
            <a:avLst/>
          </a:prstGeom>
          <a:solidFill>
            <a:srgbClr val="03045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976462-67CC-D13D-2F9D-FB68BACFA2FB}"/>
              </a:ext>
            </a:extLst>
          </p:cNvPr>
          <p:cNvSpPr/>
          <p:nvPr/>
        </p:nvSpPr>
        <p:spPr>
          <a:xfrm>
            <a:off x="1886204" y="1337137"/>
            <a:ext cx="8419591" cy="2227292"/>
          </a:xfrm>
          <a:prstGeom prst="rect">
            <a:avLst/>
          </a:prstGeom>
          <a:solidFill>
            <a:srgbClr val="576ED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EE8B3E8-C625-0B6C-0E27-E7E18603A524}"/>
              </a:ext>
            </a:extLst>
          </p:cNvPr>
          <p:cNvSpPr txBox="1"/>
          <p:nvPr/>
        </p:nvSpPr>
        <p:spPr>
          <a:xfrm>
            <a:off x="2050319" y="1501768"/>
            <a:ext cx="7957751"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Calculating additional service credit</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9FD841-B5DF-767E-E79F-E945E00B21E2}"/>
                  </a:ext>
                </a:extLst>
              </p:cNvPr>
              <p:cNvSpPr txBox="1"/>
              <p:nvPr/>
            </p:nvSpPr>
            <p:spPr>
              <a:xfrm>
                <a:off x="1850170" y="2383131"/>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unused sick leave days   </a:t>
                </a:r>
                <a14:m>
                  <m:oMath xmlns:m="http://schemas.openxmlformats.org/officeDocument/2006/math">
                    <m:r>
                      <a:rPr lang="en-US" sz="24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number of contract days</a:t>
                </a:r>
              </a:p>
              <a:p>
                <a:pPr algn="ctr">
                  <a:spcAft>
                    <a:spcPts val="1200"/>
                  </a:spcAft>
                </a:pPr>
                <a14:m>
                  <m:oMath xmlns:m="http://schemas.openxmlformats.org/officeDocument/2006/math">
                    <m:r>
                      <a:rPr lang="en-US" sz="24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additional service credit</a:t>
                </a:r>
              </a:p>
            </p:txBody>
          </p:sp>
        </mc:Choice>
        <mc:Fallback xmlns="">
          <p:sp>
            <p:nvSpPr>
              <p:cNvPr id="18" name="TextBox 17">
                <a:extLst>
                  <a:ext uri="{FF2B5EF4-FFF2-40B4-BE49-F238E27FC236}">
                    <a16:creationId xmlns:a16="http://schemas.microsoft.com/office/drawing/2014/main" id="{B29FD841-B5DF-767E-E79F-E945E00B21E2}"/>
                  </a:ext>
                </a:extLst>
              </p:cNvPr>
              <p:cNvSpPr txBox="1">
                <a:spLocks noRot="1" noChangeAspect="1" noMove="1" noResize="1" noEditPoints="1" noAdjustHandles="1" noChangeArrowheads="1" noChangeShapeType="1" noTextEdit="1"/>
              </p:cNvSpPr>
              <p:nvPr/>
            </p:nvSpPr>
            <p:spPr>
              <a:xfrm>
                <a:off x="1850170" y="2383131"/>
                <a:ext cx="8305803" cy="984885"/>
              </a:xfrm>
              <a:prstGeom prst="rect">
                <a:avLst/>
              </a:prstGeom>
              <a:blipFill>
                <a:blip r:embed="rId4"/>
                <a:stretch>
                  <a:fillRect t="-5128" b="-14103"/>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FE71DCF1-FB61-E0E6-4FCA-733EFC646EA3}"/>
              </a:ext>
            </a:extLst>
          </p:cNvPr>
          <p:cNvCxnSpPr>
            <a:cxnSpLocks/>
          </p:cNvCxnSpPr>
          <p:nvPr/>
        </p:nvCxnSpPr>
        <p:spPr>
          <a:xfrm>
            <a:off x="1880416" y="2181868"/>
            <a:ext cx="8083899"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DB09AD5-F557-5D7F-9095-2A3B86429127}"/>
              </a:ext>
            </a:extLst>
          </p:cNvPr>
          <p:cNvSpPr/>
          <p:nvPr/>
        </p:nvSpPr>
        <p:spPr>
          <a:xfrm>
            <a:off x="1749044" y="3968903"/>
            <a:ext cx="8693912" cy="2208352"/>
          </a:xfrm>
          <a:prstGeom prst="rect">
            <a:avLst/>
          </a:prstGeom>
          <a:solidFill>
            <a:srgbClr val="576ED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43F1934-2CDB-7585-A1A3-705383164326}"/>
              </a:ext>
            </a:extLst>
          </p:cNvPr>
          <p:cNvSpPr/>
          <p:nvPr/>
        </p:nvSpPr>
        <p:spPr>
          <a:xfrm>
            <a:off x="1886204" y="3816503"/>
            <a:ext cx="8419591" cy="2227292"/>
          </a:xfrm>
          <a:prstGeom prst="rect">
            <a:avLst/>
          </a:prstGeom>
          <a:solidFill>
            <a:srgbClr val="03045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BEC68C7-4970-326A-35A3-6512FDBD9DED}"/>
              </a:ext>
            </a:extLst>
          </p:cNvPr>
          <p:cNvSpPr txBox="1"/>
          <p:nvPr/>
        </p:nvSpPr>
        <p:spPr>
          <a:xfrm>
            <a:off x="2050319" y="4065658"/>
            <a:ext cx="7957751"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Example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E5F9AD5-7C9E-2ED2-2C14-F6B34E4EE8A8}"/>
                  </a:ext>
                </a:extLst>
              </p:cNvPr>
              <p:cNvSpPr txBox="1"/>
              <p:nvPr/>
            </p:nvSpPr>
            <p:spPr>
              <a:xfrm>
                <a:off x="1850170" y="4858802"/>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100 unused sick leave days   </a:t>
                </a:r>
                <a14:m>
                  <m:oMath xmlns:m="http://schemas.openxmlformats.org/officeDocument/2006/math">
                    <m:r>
                      <a:rPr lang="en-US" sz="2400" b="1" i="1"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180 contract days</a:t>
                </a:r>
              </a:p>
              <a:p>
                <a:pPr algn="ctr">
                  <a:spcAft>
                    <a:spcPts val="1200"/>
                  </a:spcAft>
                </a:pPr>
                <a14:m>
                  <m:oMath xmlns:m="http://schemas.openxmlformats.org/officeDocument/2006/math">
                    <m:r>
                      <a:rPr lang="en-US" sz="2400" b="1" i="1"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0.556 years additional service credit</a:t>
                </a:r>
              </a:p>
            </p:txBody>
          </p:sp>
        </mc:Choice>
        <mc:Fallback xmlns="">
          <p:sp>
            <p:nvSpPr>
              <p:cNvPr id="23" name="TextBox 22">
                <a:extLst>
                  <a:ext uri="{FF2B5EF4-FFF2-40B4-BE49-F238E27FC236}">
                    <a16:creationId xmlns:a16="http://schemas.microsoft.com/office/drawing/2014/main" id="{4E5F9AD5-7C9E-2ED2-2C14-F6B34E4EE8A8}"/>
                  </a:ext>
                </a:extLst>
              </p:cNvPr>
              <p:cNvSpPr txBox="1">
                <a:spLocks noRot="1" noChangeAspect="1" noMove="1" noResize="1" noEditPoints="1" noAdjustHandles="1" noChangeArrowheads="1" noChangeShapeType="1" noTextEdit="1"/>
              </p:cNvSpPr>
              <p:nvPr/>
            </p:nvSpPr>
            <p:spPr>
              <a:xfrm>
                <a:off x="1850170" y="4858802"/>
                <a:ext cx="8305803" cy="984885"/>
              </a:xfrm>
              <a:prstGeom prst="rect">
                <a:avLst/>
              </a:prstGeom>
              <a:blipFill>
                <a:blip r:embed="rId5"/>
                <a:stretch>
                  <a:fillRect t="-5063" b="-11392"/>
                </a:stretch>
              </a:blipFill>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4ED8A696-99EF-C85A-D40D-FAA6D26BEB36}"/>
              </a:ext>
            </a:extLst>
          </p:cNvPr>
          <p:cNvCxnSpPr>
            <a:cxnSpLocks/>
          </p:cNvCxnSpPr>
          <p:nvPr/>
        </p:nvCxnSpPr>
        <p:spPr>
          <a:xfrm>
            <a:off x="1880416" y="4661234"/>
            <a:ext cx="8083899"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19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wipe(left)">
                                      <p:cBhvr>
                                        <p:cTn id="11" dur="1000"/>
                                        <p:tgtEl>
                                          <p:spTgt spid="1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wipe(left)">
                                      <p:cBhvr>
                                        <p:cTn id="16" dur="1000"/>
                                        <p:tgtEl>
                                          <p:spTgt spid="23">
                                            <p:txEl>
                                              <p:pRg st="0" end="0"/>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3">
                                            <p:txEl>
                                              <p:pRg st="1" end="1"/>
                                            </p:txEl>
                                          </p:spTgt>
                                        </p:tgtEl>
                                        <p:attrNameLst>
                                          <p:attrName>style.visibility</p:attrName>
                                        </p:attrNameLst>
                                      </p:cBhvr>
                                      <p:to>
                                        <p:strVal val="visible"/>
                                      </p:to>
                                    </p:set>
                                    <p:animEffect transition="in" filter="wipe(left)">
                                      <p:cBhvr>
                                        <p:cTn id="20" dur="10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1D9856-DA39-A0A8-FC04-C5A60BB8AB59}"/>
              </a:ext>
            </a:extLst>
          </p:cNvPr>
          <p:cNvSpPr/>
          <p:nvPr/>
        </p:nvSpPr>
        <p:spPr>
          <a:xfrm>
            <a:off x="1" y="2774198"/>
            <a:ext cx="12192000" cy="408380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CCE572A-A5FE-1E2E-3C71-7248BCAE405D}"/>
              </a:ext>
            </a:extLst>
          </p:cNvPr>
          <p:cNvSpPr/>
          <p:nvPr/>
        </p:nvSpPr>
        <p:spPr>
          <a:xfrm>
            <a:off x="1841262" y="1500158"/>
            <a:ext cx="8543298" cy="1623216"/>
          </a:xfrm>
          <a:prstGeom prst="rect">
            <a:avLst/>
          </a:prstGeom>
          <a:solidFill>
            <a:srgbClr val="576ED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A31851F-1DAE-1377-9CC1-2CD464EE74A9}"/>
                  </a:ext>
                </a:extLst>
              </p:cNvPr>
              <p:cNvSpPr txBox="1"/>
              <p:nvPr/>
            </p:nvSpPr>
            <p:spPr>
              <a:xfrm>
                <a:off x="1942250" y="1819324"/>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22" name="TextBox 21">
                <a:extLst>
                  <a:ext uri="{FF2B5EF4-FFF2-40B4-BE49-F238E27FC236}">
                    <a16:creationId xmlns:a16="http://schemas.microsoft.com/office/drawing/2014/main" id="{AA31851F-1DAE-1377-9CC1-2CD464EE74A9}"/>
                  </a:ext>
                </a:extLst>
              </p:cNvPr>
              <p:cNvSpPr txBox="1">
                <a:spLocks noRot="1" noChangeAspect="1" noMove="1" noResize="1" noEditPoints="1" noAdjustHandles="1" noChangeArrowheads="1" noChangeShapeType="1" noTextEdit="1"/>
              </p:cNvSpPr>
              <p:nvPr/>
            </p:nvSpPr>
            <p:spPr>
              <a:xfrm>
                <a:off x="1942250" y="1819324"/>
                <a:ext cx="8305803" cy="984885"/>
              </a:xfrm>
              <a:prstGeom prst="rect">
                <a:avLst/>
              </a:prstGeom>
              <a:blipFill>
                <a:blip r:embed="rId3"/>
                <a:stretch>
                  <a:fillRect t="-5128" b="-1282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Service retirement formula</a:t>
            </a:r>
          </a:p>
        </p:txBody>
      </p:sp>
      <p:sp>
        <p:nvSpPr>
          <p:cNvPr id="18" name="TextBox 17">
            <a:extLst>
              <a:ext uri="{FF2B5EF4-FFF2-40B4-BE49-F238E27FC236}">
                <a16:creationId xmlns:a16="http://schemas.microsoft.com/office/drawing/2014/main" id="{03B26EC1-ADF7-1571-02B8-BC94BD2CC0CD}"/>
              </a:ext>
            </a:extLst>
          </p:cNvPr>
          <p:cNvSpPr txBox="1"/>
          <p:nvPr/>
        </p:nvSpPr>
        <p:spPr>
          <a:xfrm>
            <a:off x="294324" y="6386362"/>
            <a:ext cx="8769249" cy="338554"/>
          </a:xfrm>
          <a:prstGeom prst="rect">
            <a:avLst/>
          </a:prstGeom>
          <a:noFill/>
        </p:spPr>
        <p:txBody>
          <a:bodyPr wrap="square">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a:t>
            </a:r>
            <a:r>
              <a:rPr lang="en-US" sz="1600" dirty="0">
                <a:solidFill>
                  <a:schemeClr val="bg1"/>
                </a:solidFill>
                <a:latin typeface="Arial" panose="020B0604020202020204" pitchFamily="34" charset="0"/>
                <a:cs typeface="Arial" panose="020B0604020202020204" pitchFamily="34" charset="0"/>
              </a:rPr>
              <a:t> 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
        <p:nvSpPr>
          <p:cNvPr id="2" name="TextBox 1">
            <a:extLst>
              <a:ext uri="{FF2B5EF4-FFF2-40B4-BE49-F238E27FC236}">
                <a16:creationId xmlns:a16="http://schemas.microsoft.com/office/drawing/2014/main" id="{3AC22B0F-4357-9C03-2404-D2A588BACD07}"/>
              </a:ext>
            </a:extLst>
          </p:cNvPr>
          <p:cNvSpPr txBox="1"/>
          <p:nvPr/>
        </p:nvSpPr>
        <p:spPr>
          <a:xfrm>
            <a:off x="0" y="3583654"/>
            <a:ext cx="12191999" cy="707886"/>
          </a:xfrm>
          <a:prstGeom prst="rect">
            <a:avLst/>
          </a:prstGeom>
          <a:noFill/>
        </p:spPr>
        <p:txBody>
          <a:bodyPr wrap="square" rtlCol="0">
            <a:spAutoFit/>
          </a:bodyPr>
          <a:lstStyle/>
          <a:p>
            <a:pPr algn="ctr">
              <a:spcAft>
                <a:spcPts val="1200"/>
              </a:spcAft>
              <a:buSzPct val="100000"/>
            </a:pPr>
            <a:r>
              <a:rPr lang="en-US" sz="2000" b="1" dirty="0">
                <a:solidFill>
                  <a:srgbClr val="576ED6"/>
                </a:solidFill>
                <a:latin typeface="Arial" panose="020B0604020202020204" pitchFamily="34" charset="0"/>
                <a:cs typeface="Arial" panose="020B0604020202020204" pitchFamily="34" charset="0"/>
              </a:rPr>
              <a:t>Service credit: </a:t>
            </a:r>
            <a:br>
              <a:rPr lang="en-US" sz="2000" b="1" dirty="0">
                <a:solidFill>
                  <a:srgbClr val="576ED6"/>
                </a:solidFill>
                <a:latin typeface="Arial" panose="020B0604020202020204" pitchFamily="34" charset="0"/>
                <a:cs typeface="Arial" panose="020B0604020202020204" pitchFamily="34" charset="0"/>
              </a:rPr>
            </a:br>
            <a:r>
              <a:rPr lang="en-US" sz="2000" dirty="0">
                <a:solidFill>
                  <a:srgbClr val="576ED6"/>
                </a:solidFill>
                <a:latin typeface="Arial" panose="020B0604020202020204" pitchFamily="34" charset="0"/>
                <a:cs typeface="Arial" panose="020B0604020202020204" pitchFamily="34" charset="0"/>
              </a:rPr>
              <a:t>Time worked and contributed.</a:t>
            </a:r>
          </a:p>
        </p:txBody>
      </p:sp>
      <p:sp>
        <p:nvSpPr>
          <p:cNvPr id="3" name="TextBox 2">
            <a:extLst>
              <a:ext uri="{FF2B5EF4-FFF2-40B4-BE49-F238E27FC236}">
                <a16:creationId xmlns:a16="http://schemas.microsoft.com/office/drawing/2014/main" id="{D65922DE-6956-7A0D-4C52-06404BB04008}"/>
              </a:ext>
            </a:extLst>
          </p:cNvPr>
          <p:cNvSpPr txBox="1"/>
          <p:nvPr/>
        </p:nvSpPr>
        <p:spPr>
          <a:xfrm>
            <a:off x="1" y="4362130"/>
            <a:ext cx="12191998"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Age factor: </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Percentage based on age at retirement.</a:t>
            </a:r>
          </a:p>
        </p:txBody>
      </p:sp>
      <p:cxnSp>
        <p:nvCxnSpPr>
          <p:cNvPr id="10" name="Straight Connector 9">
            <a:extLst>
              <a:ext uri="{FF2B5EF4-FFF2-40B4-BE49-F238E27FC236}">
                <a16:creationId xmlns:a16="http://schemas.microsoft.com/office/drawing/2014/main" id="{E735D915-2114-1A5D-EBCE-0BBF53EC7E44}"/>
              </a:ext>
            </a:extLst>
          </p:cNvPr>
          <p:cNvCxnSpPr>
            <a:cxnSpLocks/>
          </p:cNvCxnSpPr>
          <p:nvPr/>
        </p:nvCxnSpPr>
        <p:spPr>
          <a:xfrm>
            <a:off x="0" y="3403470"/>
            <a:ext cx="1038456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B326A8D-9121-3F76-3B4F-FDB4B186BB39}"/>
              </a:ext>
            </a:extLst>
          </p:cNvPr>
          <p:cNvSpPr/>
          <p:nvPr/>
        </p:nvSpPr>
        <p:spPr>
          <a:xfrm rot="16200000">
            <a:off x="6876934" y="966174"/>
            <a:ext cx="279400" cy="103507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483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013EC8-12F3-AD55-7979-E42E94B5BF04}"/>
              </a:ext>
            </a:extLst>
          </p:cNvPr>
          <p:cNvSpPr/>
          <p:nvPr/>
        </p:nvSpPr>
        <p:spPr>
          <a:xfrm>
            <a:off x="0" y="1794015"/>
            <a:ext cx="12192000" cy="323339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3045E"/>
              </a:solidFill>
            </a:endParaRPr>
          </a:p>
        </p:txBody>
      </p:sp>
      <p:sp>
        <p:nvSpPr>
          <p:cNvPr id="6" name="Title 1">
            <a:extLst>
              <a:ext uri="{FF2B5EF4-FFF2-40B4-BE49-F238E27FC236}">
                <a16:creationId xmlns:a16="http://schemas.microsoft.com/office/drawing/2014/main" id="{C8A45349-A52D-0C57-9B26-0789B49986FF}"/>
              </a:ext>
            </a:extLst>
          </p:cNvPr>
          <p:cNvSpPr>
            <a:spLocks noGrp="1"/>
          </p:cNvSpPr>
          <p:nvPr>
            <p:ph type="title"/>
          </p:nvPr>
        </p:nvSpPr>
        <p:spPr>
          <a:xfrm>
            <a:off x="1130912" y="373779"/>
            <a:ext cx="8988552" cy="1325563"/>
          </a:xfrm>
        </p:spPr>
        <p:txBody>
          <a:bodyPr>
            <a:normAutofit/>
          </a:bodyPr>
          <a:lstStyle/>
          <a:p>
            <a:r>
              <a:rPr lang="en-US" sz="4200" b="1" dirty="0">
                <a:solidFill>
                  <a:srgbClr val="576ED6"/>
                </a:solidFill>
                <a:latin typeface="Arial" panose="020B0604020202020204" pitchFamily="34" charset="0"/>
                <a:cs typeface="Arial" panose="020B0604020202020204" pitchFamily="34" charset="0"/>
              </a:rPr>
              <a:t>Trust CalSTRS, </a:t>
            </a:r>
            <a:br>
              <a:rPr lang="en-US" sz="4200" b="1" dirty="0">
                <a:solidFill>
                  <a:srgbClr val="576ED6"/>
                </a:solidFill>
                <a:latin typeface="Arial" panose="020B0604020202020204" pitchFamily="34" charset="0"/>
                <a:cs typeface="Arial" panose="020B0604020202020204" pitchFamily="34" charset="0"/>
              </a:rPr>
            </a:br>
            <a:r>
              <a:rPr lang="en-US" sz="4200" b="1" dirty="0">
                <a:solidFill>
                  <a:srgbClr val="576ED6"/>
                </a:solidFill>
                <a:latin typeface="Arial" panose="020B0604020202020204" pitchFamily="34" charset="0"/>
                <a:cs typeface="Arial" panose="020B0604020202020204" pitchFamily="34" charset="0"/>
              </a:rPr>
              <a:t>not impersonators</a:t>
            </a:r>
          </a:p>
        </p:txBody>
      </p:sp>
      <p:sp>
        <p:nvSpPr>
          <p:cNvPr id="10" name="TextBox 9">
            <a:extLst>
              <a:ext uri="{FF2B5EF4-FFF2-40B4-BE49-F238E27FC236}">
                <a16:creationId xmlns:a16="http://schemas.microsoft.com/office/drawing/2014/main" id="{E25A5547-2157-2822-091B-B415DC28EDDD}"/>
              </a:ext>
            </a:extLst>
          </p:cNvPr>
          <p:cNvSpPr txBox="1"/>
          <p:nvPr/>
        </p:nvSpPr>
        <p:spPr>
          <a:xfrm>
            <a:off x="1130912" y="2116098"/>
            <a:ext cx="7126214" cy="400110"/>
          </a:xfrm>
          <a:prstGeom prst="rect">
            <a:avLst/>
          </a:prstGeom>
          <a:noFill/>
        </p:spPr>
        <p:txBody>
          <a:bodyPr wrap="square" rtlCol="0">
            <a:spAutoFit/>
          </a:bodyPr>
          <a:lstStyle/>
          <a:p>
            <a:pPr>
              <a:spcAft>
                <a:spcPts val="1200"/>
              </a:spcAft>
            </a:pPr>
            <a:r>
              <a:rPr lang="en-US" sz="2000" b="1" dirty="0">
                <a:solidFill>
                  <a:schemeClr val="bg1"/>
                </a:solidFill>
                <a:latin typeface="Arial" panose="020B0604020202020204" pitchFamily="34" charset="0"/>
                <a:cs typeface="Arial" panose="020B0604020202020204" pitchFamily="34" charset="0"/>
              </a:rPr>
              <a:t>CalSTRS authorized representatives:</a:t>
            </a:r>
          </a:p>
        </p:txBody>
      </p:sp>
      <p:sp>
        <p:nvSpPr>
          <p:cNvPr id="11" name="TextBox 10">
            <a:extLst>
              <a:ext uri="{FF2B5EF4-FFF2-40B4-BE49-F238E27FC236}">
                <a16:creationId xmlns:a16="http://schemas.microsoft.com/office/drawing/2014/main" id="{4A3D8A3C-F57D-1378-0349-D7310441E27D}"/>
              </a:ext>
            </a:extLst>
          </p:cNvPr>
          <p:cNvSpPr txBox="1"/>
          <p:nvPr/>
        </p:nvSpPr>
        <p:spPr>
          <a:xfrm>
            <a:off x="1130912" y="2572914"/>
            <a:ext cx="9930175" cy="2246769"/>
          </a:xfrm>
          <a:prstGeom prst="rect">
            <a:avLst/>
          </a:prstGeom>
          <a:noFill/>
        </p:spPr>
        <p:txBody>
          <a:bodyPr wrap="square" numCol="2" spcCol="457200" rtlCol="0">
            <a:spAutoFit/>
          </a:bodyPr>
          <a:lstStyle/>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Have an email address ending in @CalSTRS.com.</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Can provide a CalSTRS ID badge or business card.</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Do not provide refreshments at offsite events.</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Will never meet at your home.</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Do not sell insurance products.</a:t>
            </a:r>
          </a:p>
          <a:p>
            <a:pPr marL="285750" indent="-28575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Have access to your Pension2</a:t>
            </a:r>
            <a:r>
              <a:rPr lang="en-US" sz="2000" baseline="30000" dirty="0">
                <a:solidFill>
                  <a:schemeClr val="bg1"/>
                </a:solidFill>
              </a:rPr>
              <a:t>®</a:t>
            </a:r>
            <a:r>
              <a:rPr lang="en-US" sz="2000" dirty="0">
                <a:solidFill>
                  <a:schemeClr val="bg1"/>
                </a:solidFill>
                <a:latin typeface="Arial" panose="020B0604020202020204" pitchFamily="34" charset="0"/>
                <a:cs typeface="Arial" panose="020B0604020202020204" pitchFamily="34" charset="0"/>
              </a:rPr>
              <a:t> account information.</a:t>
            </a:r>
          </a:p>
        </p:txBody>
      </p:sp>
      <p:sp>
        <p:nvSpPr>
          <p:cNvPr id="4" name="TextBox 3">
            <a:extLst>
              <a:ext uri="{FF2B5EF4-FFF2-40B4-BE49-F238E27FC236}">
                <a16:creationId xmlns:a16="http://schemas.microsoft.com/office/drawing/2014/main" id="{D7B4012D-4A47-076C-514B-1DA17226D7F2}"/>
              </a:ext>
            </a:extLst>
          </p:cNvPr>
          <p:cNvSpPr txBox="1"/>
          <p:nvPr/>
        </p:nvSpPr>
        <p:spPr>
          <a:xfrm>
            <a:off x="1415515" y="5208390"/>
            <a:ext cx="4303967" cy="1277273"/>
          </a:xfrm>
          <a:prstGeom prst="rect">
            <a:avLst/>
          </a:prstGeom>
          <a:noFill/>
        </p:spPr>
        <p:txBody>
          <a:bodyPr wrap="square" rtlCol="0">
            <a:spAutoFit/>
          </a:bodyPr>
          <a:lstStyle/>
          <a:p>
            <a:pPr>
              <a:spcAft>
                <a:spcPts val="600"/>
              </a:spcAft>
            </a:pPr>
            <a:r>
              <a:rPr lang="en-US" dirty="0">
                <a:solidFill>
                  <a:srgbClr val="576ED6"/>
                </a:solidFill>
                <a:latin typeface="Arial" panose="020B0604020202020204" pitchFamily="34" charset="0"/>
                <a:cs typeface="Arial" panose="020B0604020202020204" pitchFamily="34" charset="0"/>
              </a:rPr>
              <a:t>Some Voya financial representatives work exclusively with Pension2.</a:t>
            </a:r>
          </a:p>
          <a:p>
            <a:r>
              <a:rPr lang="en-US" dirty="0">
                <a:solidFill>
                  <a:srgbClr val="576ED6"/>
                </a:solidFill>
                <a:latin typeface="Arial" panose="020B0604020202020204" pitchFamily="34" charset="0"/>
                <a:cs typeface="Arial" panose="020B0604020202020204" pitchFamily="34" charset="0"/>
              </a:rPr>
              <a:t>Their names and photos are listed at</a:t>
            </a:r>
          </a:p>
          <a:p>
            <a:r>
              <a:rPr lang="en-US" b="1" dirty="0">
                <a:solidFill>
                  <a:srgbClr val="576ED6"/>
                </a:solidFill>
                <a:latin typeface="Arial" panose="020B0604020202020204" pitchFamily="34" charset="0"/>
                <a:cs typeface="Arial" panose="020B0604020202020204" pitchFamily="34" charset="0"/>
              </a:rPr>
              <a:t>CalSTRS.com/trust-CalSTRS</a:t>
            </a:r>
            <a:r>
              <a:rPr lang="en-US" dirty="0">
                <a:solidFill>
                  <a:srgbClr val="576ED6"/>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E20FC112-3D20-A684-0263-6D4FD651046B}"/>
              </a:ext>
            </a:extLst>
          </p:cNvPr>
          <p:cNvSpPr txBox="1"/>
          <p:nvPr/>
        </p:nvSpPr>
        <p:spPr>
          <a:xfrm>
            <a:off x="6526200" y="5385361"/>
            <a:ext cx="4507992" cy="923330"/>
          </a:xfrm>
          <a:prstGeom prst="rect">
            <a:avLst/>
          </a:prstGeom>
          <a:noFill/>
        </p:spPr>
        <p:txBody>
          <a:bodyPr wrap="square" rtlCol="0">
            <a:spAutoFit/>
          </a:bodyPr>
          <a:lstStyle/>
          <a:p>
            <a:pPr>
              <a:spcAft>
                <a:spcPts val="600"/>
              </a:spcAft>
            </a:pPr>
            <a:r>
              <a:rPr lang="en-US" dirty="0">
                <a:solidFill>
                  <a:srgbClr val="576ED6"/>
                </a:solidFill>
                <a:latin typeface="Arial" panose="020B0604020202020204" pitchFamily="34" charset="0"/>
                <a:cs typeface="Arial" panose="020B0604020202020204" pitchFamily="34" charset="0"/>
              </a:rPr>
              <a:t>To verify a CalSTRS representative, contact us at </a:t>
            </a:r>
            <a:r>
              <a:rPr lang="en-US" b="1" dirty="0">
                <a:solidFill>
                  <a:srgbClr val="576ED6"/>
                </a:solidFill>
                <a:latin typeface="Arial" panose="020B0604020202020204" pitchFamily="34" charset="0"/>
                <a:cs typeface="Arial" panose="020B0604020202020204" pitchFamily="34" charset="0"/>
              </a:rPr>
              <a:t>888-394-2060</a:t>
            </a:r>
            <a:r>
              <a:rPr lang="en-US" dirty="0">
                <a:solidFill>
                  <a:srgbClr val="576ED6"/>
                </a:solidFill>
                <a:latin typeface="Arial" panose="020B0604020202020204" pitchFamily="34" charset="0"/>
                <a:cs typeface="Arial" panose="020B0604020202020204" pitchFamily="34" charset="0"/>
              </a:rPr>
              <a:t> or </a:t>
            </a:r>
            <a:r>
              <a:rPr lang="en-US" b="1" dirty="0" err="1">
                <a:solidFill>
                  <a:srgbClr val="576ED6"/>
                </a:solidFill>
                <a:latin typeface="Arial" panose="020B0604020202020204" pitchFamily="34" charset="0"/>
                <a:cs typeface="Arial" panose="020B0604020202020204" pitchFamily="34" charset="0"/>
              </a:rPr>
              <a:t>RepCheck@CalSTRS.com</a:t>
            </a:r>
            <a:r>
              <a:rPr lang="en-US" dirty="0">
                <a:solidFill>
                  <a:srgbClr val="576ED6"/>
                </a:solidFill>
                <a:latin typeface="Arial" panose="020B0604020202020204" pitchFamily="34" charset="0"/>
                <a:cs typeface="Arial" panose="020B0604020202020204" pitchFamily="34" charset="0"/>
              </a:rPr>
              <a:t>.</a:t>
            </a:r>
          </a:p>
        </p:txBody>
      </p:sp>
      <p:cxnSp>
        <p:nvCxnSpPr>
          <p:cNvPr id="8" name="Straight Connector 7">
            <a:extLst>
              <a:ext uri="{FF2B5EF4-FFF2-40B4-BE49-F238E27FC236}">
                <a16:creationId xmlns:a16="http://schemas.microsoft.com/office/drawing/2014/main" id="{A9B30CDD-3C56-967F-B9E8-A539AF2E7D85}"/>
              </a:ext>
            </a:extLst>
          </p:cNvPr>
          <p:cNvCxnSpPr>
            <a:cxnSpLocks/>
          </p:cNvCxnSpPr>
          <p:nvPr/>
        </p:nvCxnSpPr>
        <p:spPr>
          <a:xfrm>
            <a:off x="5970494" y="5211825"/>
            <a:ext cx="0" cy="128016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47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Age factor</a:t>
            </a:r>
          </a:p>
        </p:txBody>
      </p:sp>
      <p:sp>
        <p:nvSpPr>
          <p:cNvPr id="9" name="Rectangle 8">
            <a:extLst>
              <a:ext uri="{FF2B5EF4-FFF2-40B4-BE49-F238E27FC236}">
                <a16:creationId xmlns:a16="http://schemas.microsoft.com/office/drawing/2014/main" id="{4F2E57D0-A7A4-F1F0-7E43-355DA56A8C4B}"/>
              </a:ext>
            </a:extLst>
          </p:cNvPr>
          <p:cNvSpPr/>
          <p:nvPr/>
        </p:nvSpPr>
        <p:spPr>
          <a:xfrm>
            <a:off x="0" y="2164824"/>
            <a:ext cx="12191999" cy="388351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1B854C80-990D-EB9C-9434-22D9BEC78C35}"/>
              </a:ext>
            </a:extLst>
          </p:cNvPr>
          <p:cNvGraphicFramePr>
            <a:graphicFrameLocks noGrp="1"/>
          </p:cNvGraphicFramePr>
          <p:nvPr>
            <p:extLst>
              <p:ext uri="{D42A27DB-BD31-4B8C-83A1-F6EECF244321}">
                <p14:modId xmlns:p14="http://schemas.microsoft.com/office/powerpoint/2010/main" val="4165614103"/>
              </p:ext>
            </p:extLst>
          </p:nvPr>
        </p:nvGraphicFramePr>
        <p:xfrm>
          <a:off x="1707139" y="1445829"/>
          <a:ext cx="4164013" cy="5059416"/>
        </p:xfrm>
        <a:graphic>
          <a:graphicData uri="http://schemas.openxmlformats.org/drawingml/2006/table">
            <a:tbl>
              <a:tblPr firstRow="1" bandRow="1">
                <a:tableStyleId>{073A0DAA-6AF3-43AB-8588-CEC1D06C72B9}</a:tableStyleId>
              </a:tblPr>
              <a:tblGrid>
                <a:gridCol w="1516763">
                  <a:extLst>
                    <a:ext uri="{9D8B030D-6E8A-4147-A177-3AD203B41FA5}">
                      <a16:colId xmlns:a16="http://schemas.microsoft.com/office/drawing/2014/main" val="20000"/>
                    </a:ext>
                  </a:extLst>
                </a:gridCol>
                <a:gridCol w="1328941">
                  <a:extLst>
                    <a:ext uri="{9D8B030D-6E8A-4147-A177-3AD203B41FA5}">
                      <a16:colId xmlns:a16="http://schemas.microsoft.com/office/drawing/2014/main" val="20001"/>
                    </a:ext>
                  </a:extLst>
                </a:gridCol>
                <a:gridCol w="1318309">
                  <a:extLst>
                    <a:ext uri="{9D8B030D-6E8A-4147-A177-3AD203B41FA5}">
                      <a16:colId xmlns:a16="http://schemas.microsoft.com/office/drawing/2014/main" val="20002"/>
                    </a:ext>
                  </a:extLst>
                </a:gridCol>
              </a:tblGrid>
              <a:tr h="701011">
                <a:tc>
                  <a:txBody>
                    <a:bodyPr/>
                    <a:lstStyle/>
                    <a:p>
                      <a:pPr algn="ctr"/>
                      <a:r>
                        <a:rPr lang="en-US" sz="2000" dirty="0">
                          <a:latin typeface="Arial" panose="020B0604020202020204" pitchFamily="34" charset="0"/>
                          <a:cs typeface="Arial" panose="020B0604020202020204" pitchFamily="34" charset="0"/>
                        </a:rPr>
                        <a:t>Retirement age</a:t>
                      </a:r>
                    </a:p>
                  </a:txBody>
                  <a:tcPr marL="91431" marR="91431" marT="45709" marB="45709"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CalSTRS 2% at 60</a:t>
                      </a:r>
                    </a:p>
                  </a:txBody>
                  <a:tcPr marL="91431" marR="91431" marT="45709" marB="45709"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CalSTRS 2% at 62</a:t>
                      </a:r>
                    </a:p>
                  </a:txBody>
                  <a:tcPr marL="91431" marR="91431" marT="45709" marB="45709" anchor="ctr">
                    <a:solidFill>
                      <a:srgbClr val="03045E"/>
                    </a:solidFill>
                  </a:tcPr>
                </a:tc>
                <a:extLst>
                  <a:ext uri="{0D108BD9-81ED-4DB2-BD59-A6C34878D82A}">
                    <a16:rowId xmlns:a16="http://schemas.microsoft.com/office/drawing/2014/main" val="10000"/>
                  </a:ext>
                </a:extLst>
              </a:tr>
              <a:tr h="396214">
                <a:tc>
                  <a:txBody>
                    <a:bodyPr/>
                    <a:lstStyle/>
                    <a:p>
                      <a:pPr algn="ctr"/>
                      <a:r>
                        <a:rPr lang="en-US" sz="2000" dirty="0">
                          <a:latin typeface="Arial" panose="020B0604020202020204" pitchFamily="34" charset="0"/>
                          <a:cs typeface="Arial" panose="020B0604020202020204" pitchFamily="34" charset="0"/>
                        </a:rPr>
                        <a:t>55</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1.40%</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1.16%</a:t>
                      </a:r>
                    </a:p>
                  </a:txBody>
                  <a:tcPr marL="91431" marR="91431" marT="45709" marB="45709" anchor="ctr">
                    <a:solidFill>
                      <a:srgbClr val="576ED6"/>
                    </a:solidFill>
                  </a:tcPr>
                </a:tc>
                <a:extLst>
                  <a:ext uri="{0D108BD9-81ED-4DB2-BD59-A6C34878D82A}">
                    <a16:rowId xmlns:a16="http://schemas.microsoft.com/office/drawing/2014/main" val="10001"/>
                  </a:ext>
                </a:extLst>
              </a:tr>
              <a:tr h="396214">
                <a:tc>
                  <a:txBody>
                    <a:bodyPr/>
                    <a:lstStyle/>
                    <a:p>
                      <a:pPr algn="ctr"/>
                      <a:r>
                        <a:rPr lang="en-US" sz="2000" dirty="0">
                          <a:latin typeface="Arial" panose="020B0604020202020204" pitchFamily="34" charset="0"/>
                          <a:cs typeface="Arial" panose="020B0604020202020204" pitchFamily="34" charset="0"/>
                        </a:rPr>
                        <a:t>56</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1.52%</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1.28%</a:t>
                      </a:r>
                    </a:p>
                  </a:txBody>
                  <a:tcPr marL="91431" marR="91431" marT="45709" marB="45709" anchor="ctr">
                    <a:solidFill>
                      <a:srgbClr val="9AA8E6"/>
                    </a:solidFill>
                  </a:tcPr>
                </a:tc>
                <a:extLst>
                  <a:ext uri="{0D108BD9-81ED-4DB2-BD59-A6C34878D82A}">
                    <a16:rowId xmlns:a16="http://schemas.microsoft.com/office/drawing/2014/main" val="10002"/>
                  </a:ext>
                </a:extLst>
              </a:tr>
              <a:tr h="396214">
                <a:tc>
                  <a:txBody>
                    <a:bodyPr/>
                    <a:lstStyle/>
                    <a:p>
                      <a:pPr algn="ctr"/>
                      <a:r>
                        <a:rPr lang="en-US" sz="2000" dirty="0">
                          <a:latin typeface="Arial" panose="020B0604020202020204" pitchFamily="34" charset="0"/>
                          <a:cs typeface="Arial" panose="020B0604020202020204" pitchFamily="34" charset="0"/>
                        </a:rPr>
                        <a:t>57</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1.64%</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1.40%</a:t>
                      </a:r>
                    </a:p>
                  </a:txBody>
                  <a:tcPr marL="91431" marR="91431" marT="45709" marB="45709" anchor="ctr">
                    <a:solidFill>
                      <a:srgbClr val="576ED6"/>
                    </a:solidFill>
                  </a:tcPr>
                </a:tc>
                <a:extLst>
                  <a:ext uri="{0D108BD9-81ED-4DB2-BD59-A6C34878D82A}">
                    <a16:rowId xmlns:a16="http://schemas.microsoft.com/office/drawing/2014/main" val="10003"/>
                  </a:ext>
                </a:extLst>
              </a:tr>
              <a:tr h="396214">
                <a:tc>
                  <a:txBody>
                    <a:bodyPr/>
                    <a:lstStyle/>
                    <a:p>
                      <a:pPr algn="ctr"/>
                      <a:r>
                        <a:rPr lang="en-US" sz="2000" dirty="0">
                          <a:latin typeface="Arial" panose="020B0604020202020204" pitchFamily="34" charset="0"/>
                          <a:cs typeface="Arial" panose="020B0604020202020204" pitchFamily="34" charset="0"/>
                        </a:rPr>
                        <a:t>58</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1.76%</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1.52%</a:t>
                      </a:r>
                    </a:p>
                  </a:txBody>
                  <a:tcPr marL="91431" marR="91431" marT="45709" marB="45709" anchor="ctr">
                    <a:solidFill>
                      <a:srgbClr val="9AA8E6"/>
                    </a:solidFill>
                  </a:tcPr>
                </a:tc>
                <a:extLst>
                  <a:ext uri="{0D108BD9-81ED-4DB2-BD59-A6C34878D82A}">
                    <a16:rowId xmlns:a16="http://schemas.microsoft.com/office/drawing/2014/main" val="10004"/>
                  </a:ext>
                </a:extLst>
              </a:tr>
              <a:tr h="396214">
                <a:tc>
                  <a:txBody>
                    <a:bodyPr/>
                    <a:lstStyle/>
                    <a:p>
                      <a:pPr algn="ctr"/>
                      <a:r>
                        <a:rPr lang="en-US" sz="2000" dirty="0">
                          <a:latin typeface="Arial" panose="020B0604020202020204" pitchFamily="34" charset="0"/>
                          <a:cs typeface="Arial" panose="020B0604020202020204" pitchFamily="34" charset="0"/>
                        </a:rPr>
                        <a:t>59</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1.88%</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1.64%</a:t>
                      </a:r>
                    </a:p>
                  </a:txBody>
                  <a:tcPr marL="91431" marR="91431" marT="45709" marB="45709" anchor="ctr">
                    <a:solidFill>
                      <a:srgbClr val="576ED6"/>
                    </a:solidFill>
                  </a:tcPr>
                </a:tc>
                <a:extLst>
                  <a:ext uri="{0D108BD9-81ED-4DB2-BD59-A6C34878D82A}">
                    <a16:rowId xmlns:a16="http://schemas.microsoft.com/office/drawing/2014/main" val="10005"/>
                  </a:ext>
                </a:extLst>
              </a:tr>
              <a:tr h="396214">
                <a:tc>
                  <a:txBody>
                    <a:bodyPr/>
                    <a:lstStyle/>
                    <a:p>
                      <a:pPr algn="ctr"/>
                      <a:r>
                        <a:rPr lang="en-US" sz="2000" dirty="0">
                          <a:latin typeface="Arial" panose="020B0604020202020204" pitchFamily="34" charset="0"/>
                          <a:cs typeface="Arial" panose="020B0604020202020204" pitchFamily="34" charset="0"/>
                        </a:rPr>
                        <a:t>60</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2.00%</a:t>
                      </a:r>
                      <a:endParaRPr lang="en-US" sz="2000" b="1" dirty="0">
                        <a:latin typeface="Arial" panose="020B0604020202020204" pitchFamily="34" charset="0"/>
                        <a:cs typeface="Arial" panose="020B0604020202020204" pitchFamily="34" charset="0"/>
                      </a:endParaRP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1.76%</a:t>
                      </a:r>
                    </a:p>
                  </a:txBody>
                  <a:tcPr marL="91431" marR="91431" marT="45709" marB="45709" anchor="ctr">
                    <a:solidFill>
                      <a:srgbClr val="9AA8E6"/>
                    </a:solidFill>
                  </a:tcPr>
                </a:tc>
                <a:extLst>
                  <a:ext uri="{0D108BD9-81ED-4DB2-BD59-A6C34878D82A}">
                    <a16:rowId xmlns:a16="http://schemas.microsoft.com/office/drawing/2014/main" val="10006"/>
                  </a:ext>
                </a:extLst>
              </a:tr>
              <a:tr h="396214">
                <a:tc>
                  <a:txBody>
                    <a:bodyPr/>
                    <a:lstStyle/>
                    <a:p>
                      <a:pPr algn="ctr"/>
                      <a:r>
                        <a:rPr lang="en-US" sz="2000" dirty="0">
                          <a:latin typeface="Arial" panose="020B0604020202020204" pitchFamily="34" charset="0"/>
                          <a:cs typeface="Arial" panose="020B0604020202020204" pitchFamily="34" charset="0"/>
                        </a:rPr>
                        <a:t>61</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2.13%</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1.88%</a:t>
                      </a:r>
                    </a:p>
                  </a:txBody>
                  <a:tcPr marL="91431" marR="91431" marT="45709" marB="45709" anchor="ctr">
                    <a:solidFill>
                      <a:srgbClr val="576ED6"/>
                    </a:solidFill>
                  </a:tcPr>
                </a:tc>
                <a:extLst>
                  <a:ext uri="{0D108BD9-81ED-4DB2-BD59-A6C34878D82A}">
                    <a16:rowId xmlns:a16="http://schemas.microsoft.com/office/drawing/2014/main" val="10007"/>
                  </a:ext>
                </a:extLst>
              </a:tr>
              <a:tr h="396214">
                <a:tc>
                  <a:txBody>
                    <a:bodyPr/>
                    <a:lstStyle/>
                    <a:p>
                      <a:pPr algn="ctr"/>
                      <a:r>
                        <a:rPr lang="en-US" sz="2000" dirty="0">
                          <a:latin typeface="Arial" panose="020B0604020202020204" pitchFamily="34" charset="0"/>
                          <a:cs typeface="Arial" panose="020B0604020202020204" pitchFamily="34" charset="0"/>
                        </a:rPr>
                        <a:t>62</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2.27%</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2.00%</a:t>
                      </a:r>
                    </a:p>
                  </a:txBody>
                  <a:tcPr marL="91431" marR="91431" marT="45709" marB="45709" anchor="ctr">
                    <a:solidFill>
                      <a:srgbClr val="9AA8E6"/>
                    </a:solidFill>
                  </a:tcPr>
                </a:tc>
                <a:extLst>
                  <a:ext uri="{0D108BD9-81ED-4DB2-BD59-A6C34878D82A}">
                    <a16:rowId xmlns:a16="http://schemas.microsoft.com/office/drawing/2014/main" val="10008"/>
                  </a:ext>
                </a:extLst>
              </a:tr>
              <a:tr h="396214">
                <a:tc>
                  <a:txBody>
                    <a:bodyPr/>
                    <a:lstStyle/>
                    <a:p>
                      <a:pPr algn="ctr"/>
                      <a:r>
                        <a:rPr lang="en-US" sz="2000" dirty="0">
                          <a:latin typeface="Arial" panose="020B0604020202020204" pitchFamily="34" charset="0"/>
                          <a:cs typeface="Arial" panose="020B0604020202020204" pitchFamily="34" charset="0"/>
                        </a:rPr>
                        <a:t>63</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2.40%</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2.13%</a:t>
                      </a:r>
                    </a:p>
                  </a:txBody>
                  <a:tcPr marL="91431" marR="91431" marT="45709" marB="45709" anchor="ctr">
                    <a:solidFill>
                      <a:srgbClr val="576ED6"/>
                    </a:solidFill>
                  </a:tcPr>
                </a:tc>
                <a:extLst>
                  <a:ext uri="{0D108BD9-81ED-4DB2-BD59-A6C34878D82A}">
                    <a16:rowId xmlns:a16="http://schemas.microsoft.com/office/drawing/2014/main" val="10009"/>
                  </a:ext>
                </a:extLst>
              </a:tr>
              <a:tr h="396214">
                <a:tc>
                  <a:txBody>
                    <a:bodyPr/>
                    <a:lstStyle/>
                    <a:p>
                      <a:pPr algn="ctr"/>
                      <a:r>
                        <a:rPr lang="en-US" sz="2000" dirty="0">
                          <a:latin typeface="Arial" panose="020B0604020202020204" pitchFamily="34" charset="0"/>
                          <a:cs typeface="Arial" panose="020B0604020202020204" pitchFamily="34" charset="0"/>
                        </a:rPr>
                        <a:t>64</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2.40%</a:t>
                      </a:r>
                    </a:p>
                  </a:txBody>
                  <a:tcPr marL="91431" marR="91431" marT="45709" marB="4570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2.27%</a:t>
                      </a:r>
                    </a:p>
                  </a:txBody>
                  <a:tcPr marL="91431" marR="91431" marT="45709" marB="45709" anchor="ctr">
                    <a:solidFill>
                      <a:srgbClr val="9AA8E6"/>
                    </a:solidFill>
                  </a:tcPr>
                </a:tc>
                <a:extLst>
                  <a:ext uri="{0D108BD9-81ED-4DB2-BD59-A6C34878D82A}">
                    <a16:rowId xmlns:a16="http://schemas.microsoft.com/office/drawing/2014/main" val="10010"/>
                  </a:ext>
                </a:extLst>
              </a:tr>
              <a:tr h="396214">
                <a:tc>
                  <a:txBody>
                    <a:bodyPr/>
                    <a:lstStyle/>
                    <a:p>
                      <a:pPr algn="ctr"/>
                      <a:r>
                        <a:rPr lang="en-US" sz="2000" dirty="0">
                          <a:latin typeface="Arial" panose="020B0604020202020204" pitchFamily="34" charset="0"/>
                          <a:cs typeface="Arial" panose="020B0604020202020204" pitchFamily="34" charset="0"/>
                        </a:rPr>
                        <a:t>65</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2.40%</a:t>
                      </a:r>
                    </a:p>
                  </a:txBody>
                  <a:tcPr marL="91431" marR="91431" marT="45709" marB="4570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2.40%</a:t>
                      </a:r>
                    </a:p>
                  </a:txBody>
                  <a:tcPr marL="91431" marR="91431" marT="45709" marB="45709" anchor="ctr">
                    <a:solidFill>
                      <a:srgbClr val="576ED6"/>
                    </a:solidFill>
                  </a:tcPr>
                </a:tc>
                <a:extLst>
                  <a:ext uri="{0D108BD9-81ED-4DB2-BD59-A6C34878D82A}">
                    <a16:rowId xmlns:a16="http://schemas.microsoft.com/office/drawing/2014/main" val="10011"/>
                  </a:ext>
                </a:extLst>
              </a:tr>
            </a:tbl>
          </a:graphicData>
        </a:graphic>
      </p:graphicFrame>
      <p:grpSp>
        <p:nvGrpSpPr>
          <p:cNvPr id="11" name="Group 10">
            <a:extLst>
              <a:ext uri="{FF2B5EF4-FFF2-40B4-BE49-F238E27FC236}">
                <a16:creationId xmlns:a16="http://schemas.microsoft.com/office/drawing/2014/main" id="{3ECAC7F7-A7FD-5AF7-F73A-E4E31B808469}"/>
              </a:ext>
            </a:extLst>
          </p:cNvPr>
          <p:cNvGrpSpPr/>
          <p:nvPr/>
        </p:nvGrpSpPr>
        <p:grpSpPr>
          <a:xfrm>
            <a:off x="6423789" y="2643531"/>
            <a:ext cx="5768209" cy="1712393"/>
            <a:chOff x="5021450" y="2572803"/>
            <a:chExt cx="5768209" cy="1712393"/>
          </a:xfrm>
        </p:grpSpPr>
        <p:sp>
          <p:nvSpPr>
            <p:cNvPr id="12" name="Rectangle 11">
              <a:extLst>
                <a:ext uri="{FF2B5EF4-FFF2-40B4-BE49-F238E27FC236}">
                  <a16:creationId xmlns:a16="http://schemas.microsoft.com/office/drawing/2014/main" id="{088DE097-6A63-C5A7-7FD7-58E39C299A07}"/>
                </a:ext>
              </a:extLst>
            </p:cNvPr>
            <p:cNvSpPr/>
            <p:nvPr/>
          </p:nvSpPr>
          <p:spPr>
            <a:xfrm>
              <a:off x="5021450" y="2572803"/>
              <a:ext cx="5768209" cy="1712393"/>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CF99F89-6E7D-FD80-08FD-900BA3BBA920}"/>
                </a:ext>
              </a:extLst>
            </p:cNvPr>
            <p:cNvSpPr txBox="1"/>
            <p:nvPr/>
          </p:nvSpPr>
          <p:spPr>
            <a:xfrm>
              <a:off x="5323121" y="2875001"/>
              <a:ext cx="4894362" cy="1107996"/>
            </a:xfrm>
            <a:prstGeom prst="rect">
              <a:avLst/>
            </a:prstGeom>
            <a:noFill/>
          </p:spPr>
          <p:txBody>
            <a:bodyPr wrap="square">
              <a:spAutoFit/>
            </a:bodyPr>
            <a:lstStyle/>
            <a:p>
              <a:r>
                <a:rPr lang="en-US" sz="2200" dirty="0">
                  <a:solidFill>
                    <a:schemeClr val="bg1"/>
                  </a:solidFill>
                  <a:latin typeface="Arial" panose="020B0604020202020204" pitchFamily="34" charset="0"/>
                  <a:cs typeface="Arial" panose="020B0604020202020204" pitchFamily="34" charset="0"/>
                </a:rPr>
                <a:t>View the complete age factor tables in the CalSTRS </a:t>
              </a:r>
              <a:r>
                <a:rPr lang="en-US" sz="2200" i="1" dirty="0">
                  <a:solidFill>
                    <a:schemeClr val="bg1"/>
                  </a:solidFill>
                  <a:latin typeface="Arial" panose="020B0604020202020204" pitchFamily="34" charset="0"/>
                  <a:cs typeface="Arial" panose="020B0604020202020204" pitchFamily="34" charset="0"/>
                </a:rPr>
                <a:t>Member Handbook</a:t>
              </a:r>
              <a:r>
                <a:rPr lang="en-US" sz="2200" dirty="0">
                  <a:solidFill>
                    <a:schemeClr val="bg1"/>
                  </a:solidFill>
                  <a:latin typeface="Arial" panose="020B0604020202020204" pitchFamily="34" charset="0"/>
                  <a:cs typeface="Arial" panose="020B0604020202020204" pitchFamily="34" charset="0"/>
                </a:rPr>
                <a:t> at </a:t>
              </a:r>
              <a:r>
                <a:rPr lang="en-US" sz="2200" b="1" dirty="0">
                  <a:solidFill>
                    <a:schemeClr val="bg1"/>
                  </a:solidFill>
                  <a:latin typeface="Arial" panose="020B0604020202020204" pitchFamily="34" charset="0"/>
                  <a:cs typeface="Arial" panose="020B0604020202020204" pitchFamily="34" charset="0"/>
                </a:rPr>
                <a:t>CalSTRS.com/publications</a:t>
              </a:r>
              <a:r>
                <a:rPr lang="en-US" sz="2200" dirty="0">
                  <a:solidFill>
                    <a:schemeClr val="bg1"/>
                  </a:solidFill>
                  <a:latin typeface="Arial" panose="020B0604020202020204" pitchFamily="34" charset="0"/>
                  <a:cs typeface="Arial" panose="020B0604020202020204" pitchFamily="34" charset="0"/>
                </a:rPr>
                <a:t>.</a:t>
              </a:r>
            </a:p>
          </p:txBody>
        </p:sp>
      </p:grpSp>
      <p:sp>
        <p:nvSpPr>
          <p:cNvPr id="14" name="TextBox 13">
            <a:extLst>
              <a:ext uri="{FF2B5EF4-FFF2-40B4-BE49-F238E27FC236}">
                <a16:creationId xmlns:a16="http://schemas.microsoft.com/office/drawing/2014/main" id="{8D6AB406-176B-66D9-2158-615A1E982F23}"/>
              </a:ext>
            </a:extLst>
          </p:cNvPr>
          <p:cNvSpPr txBox="1"/>
          <p:nvPr/>
        </p:nvSpPr>
        <p:spPr>
          <a:xfrm>
            <a:off x="6725460" y="4701992"/>
            <a:ext cx="5154056" cy="1000274"/>
          </a:xfrm>
          <a:prstGeom prst="rect">
            <a:avLst/>
          </a:prstGeom>
          <a:noFill/>
        </p:spPr>
        <p:txBody>
          <a:bodyPr wrap="square">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Career factor: </a:t>
            </a:r>
          </a:p>
          <a:p>
            <a:pPr>
              <a:spcAft>
                <a:spcPts val="1200"/>
              </a:spcAft>
            </a:pPr>
            <a:r>
              <a:rPr lang="en-US" dirty="0">
                <a:solidFill>
                  <a:schemeClr val="bg1"/>
                </a:solidFill>
                <a:latin typeface="Arial" panose="020B0604020202020204" pitchFamily="34" charset="0"/>
                <a:cs typeface="Arial" panose="020B0604020202020204" pitchFamily="34" charset="0"/>
              </a:rPr>
              <a:t>An increase of 0.20% for CalSTRS 2% at 60 members with 30 or more years of service credit.</a:t>
            </a:r>
          </a:p>
        </p:txBody>
      </p:sp>
    </p:spTree>
    <p:extLst>
      <p:ext uri="{BB962C8B-B14F-4D97-AF65-F5344CB8AC3E}">
        <p14:creationId xmlns:p14="http://schemas.microsoft.com/office/powerpoint/2010/main" val="346827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1D9856-DA39-A0A8-FC04-C5A60BB8AB59}"/>
              </a:ext>
            </a:extLst>
          </p:cNvPr>
          <p:cNvSpPr/>
          <p:nvPr/>
        </p:nvSpPr>
        <p:spPr>
          <a:xfrm>
            <a:off x="1" y="2774198"/>
            <a:ext cx="12192000" cy="408380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C23252F6-9629-08B0-A3E7-3CC2E64E7DE5}"/>
              </a:ext>
            </a:extLst>
          </p:cNvPr>
          <p:cNvCxnSpPr>
            <a:cxnSpLocks/>
          </p:cNvCxnSpPr>
          <p:nvPr/>
        </p:nvCxnSpPr>
        <p:spPr>
          <a:xfrm>
            <a:off x="0" y="3403470"/>
            <a:ext cx="1038456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CCE572A-A5FE-1E2E-3C71-7248BCAE405D}"/>
              </a:ext>
            </a:extLst>
          </p:cNvPr>
          <p:cNvSpPr/>
          <p:nvPr/>
        </p:nvSpPr>
        <p:spPr>
          <a:xfrm>
            <a:off x="1841262" y="1500158"/>
            <a:ext cx="8543298" cy="1623216"/>
          </a:xfrm>
          <a:prstGeom prst="rect">
            <a:avLst/>
          </a:prstGeom>
          <a:solidFill>
            <a:srgbClr val="576ED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A31851F-1DAE-1377-9CC1-2CD464EE74A9}"/>
                  </a:ext>
                </a:extLst>
              </p:cNvPr>
              <p:cNvSpPr txBox="1"/>
              <p:nvPr/>
            </p:nvSpPr>
            <p:spPr>
              <a:xfrm>
                <a:off x="1942250" y="1819324"/>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22" name="TextBox 21">
                <a:extLst>
                  <a:ext uri="{FF2B5EF4-FFF2-40B4-BE49-F238E27FC236}">
                    <a16:creationId xmlns:a16="http://schemas.microsoft.com/office/drawing/2014/main" id="{AA31851F-1DAE-1377-9CC1-2CD464EE74A9}"/>
                  </a:ext>
                </a:extLst>
              </p:cNvPr>
              <p:cNvSpPr txBox="1">
                <a:spLocks noRot="1" noChangeAspect="1" noMove="1" noResize="1" noEditPoints="1" noAdjustHandles="1" noChangeArrowheads="1" noChangeShapeType="1" noTextEdit="1"/>
              </p:cNvSpPr>
              <p:nvPr/>
            </p:nvSpPr>
            <p:spPr>
              <a:xfrm>
                <a:off x="1942250" y="1819324"/>
                <a:ext cx="8305803" cy="984885"/>
              </a:xfrm>
              <a:prstGeom prst="rect">
                <a:avLst/>
              </a:prstGeom>
              <a:blipFill>
                <a:blip r:embed="rId3"/>
                <a:stretch>
                  <a:fillRect t="-5128" b="-1282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Service retirement formula</a:t>
            </a:r>
          </a:p>
        </p:txBody>
      </p:sp>
      <p:sp>
        <p:nvSpPr>
          <p:cNvPr id="18" name="TextBox 17">
            <a:extLst>
              <a:ext uri="{FF2B5EF4-FFF2-40B4-BE49-F238E27FC236}">
                <a16:creationId xmlns:a16="http://schemas.microsoft.com/office/drawing/2014/main" id="{03B26EC1-ADF7-1571-02B8-BC94BD2CC0CD}"/>
              </a:ext>
            </a:extLst>
          </p:cNvPr>
          <p:cNvSpPr txBox="1"/>
          <p:nvPr/>
        </p:nvSpPr>
        <p:spPr>
          <a:xfrm>
            <a:off x="294324" y="6386362"/>
            <a:ext cx="8769249" cy="338554"/>
          </a:xfrm>
          <a:prstGeom prst="rect">
            <a:avLst/>
          </a:prstGeom>
          <a:noFill/>
        </p:spPr>
        <p:txBody>
          <a:bodyPr wrap="square">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a:t>
            </a:r>
            <a:r>
              <a:rPr lang="en-US" sz="1600" dirty="0">
                <a:solidFill>
                  <a:schemeClr val="bg1"/>
                </a:solidFill>
                <a:latin typeface="Arial" panose="020B0604020202020204" pitchFamily="34" charset="0"/>
                <a:cs typeface="Arial" panose="020B0604020202020204" pitchFamily="34" charset="0"/>
              </a:rPr>
              <a:t> 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
        <p:nvSpPr>
          <p:cNvPr id="19" name="Rectangle 18">
            <a:extLst>
              <a:ext uri="{FF2B5EF4-FFF2-40B4-BE49-F238E27FC236}">
                <a16:creationId xmlns:a16="http://schemas.microsoft.com/office/drawing/2014/main" id="{7AC0CAFD-5166-9DE3-FB6A-336BFB7EA51A}"/>
              </a:ext>
            </a:extLst>
          </p:cNvPr>
          <p:cNvSpPr/>
          <p:nvPr/>
        </p:nvSpPr>
        <p:spPr>
          <a:xfrm rot="16200000">
            <a:off x="6876934" y="966174"/>
            <a:ext cx="279400" cy="103507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AC22B0F-4357-9C03-2404-D2A588BACD07}"/>
              </a:ext>
            </a:extLst>
          </p:cNvPr>
          <p:cNvSpPr txBox="1"/>
          <p:nvPr/>
        </p:nvSpPr>
        <p:spPr>
          <a:xfrm>
            <a:off x="0" y="3583654"/>
            <a:ext cx="12191999" cy="707886"/>
          </a:xfrm>
          <a:prstGeom prst="rect">
            <a:avLst/>
          </a:prstGeom>
          <a:noFill/>
        </p:spPr>
        <p:txBody>
          <a:bodyPr wrap="square" rtlCol="0">
            <a:spAutoFit/>
          </a:bodyPr>
          <a:lstStyle/>
          <a:p>
            <a:pPr algn="ctr">
              <a:spcAft>
                <a:spcPts val="1200"/>
              </a:spcAft>
              <a:buSzPct val="100000"/>
            </a:pPr>
            <a:r>
              <a:rPr lang="en-US" sz="2000" b="1" dirty="0">
                <a:solidFill>
                  <a:srgbClr val="576ED6"/>
                </a:solidFill>
                <a:latin typeface="Arial" panose="020B0604020202020204" pitchFamily="34" charset="0"/>
                <a:cs typeface="Arial" panose="020B0604020202020204" pitchFamily="34" charset="0"/>
              </a:rPr>
              <a:t>Service credit: </a:t>
            </a:r>
            <a:br>
              <a:rPr lang="en-US" sz="2000" b="1" dirty="0">
                <a:solidFill>
                  <a:srgbClr val="576ED6"/>
                </a:solidFill>
                <a:latin typeface="Arial" panose="020B0604020202020204" pitchFamily="34" charset="0"/>
                <a:cs typeface="Arial" panose="020B0604020202020204" pitchFamily="34" charset="0"/>
              </a:rPr>
            </a:br>
            <a:r>
              <a:rPr lang="en-US" sz="2000" dirty="0">
                <a:solidFill>
                  <a:srgbClr val="576ED6"/>
                </a:solidFill>
                <a:latin typeface="Arial" panose="020B0604020202020204" pitchFamily="34" charset="0"/>
                <a:cs typeface="Arial" panose="020B0604020202020204" pitchFamily="34" charset="0"/>
              </a:rPr>
              <a:t>Time worked and contributed.</a:t>
            </a:r>
          </a:p>
        </p:txBody>
      </p:sp>
      <p:sp>
        <p:nvSpPr>
          <p:cNvPr id="9" name="TextBox 8">
            <a:extLst>
              <a:ext uri="{FF2B5EF4-FFF2-40B4-BE49-F238E27FC236}">
                <a16:creationId xmlns:a16="http://schemas.microsoft.com/office/drawing/2014/main" id="{FF06D1EB-6E35-A996-27A2-7A3E51D905C8}"/>
              </a:ext>
            </a:extLst>
          </p:cNvPr>
          <p:cNvSpPr txBox="1"/>
          <p:nvPr/>
        </p:nvSpPr>
        <p:spPr>
          <a:xfrm>
            <a:off x="1" y="4362130"/>
            <a:ext cx="12191998" cy="707886"/>
          </a:xfrm>
          <a:prstGeom prst="rect">
            <a:avLst/>
          </a:prstGeom>
          <a:noFill/>
        </p:spPr>
        <p:txBody>
          <a:bodyPr wrap="square" rtlCol="0">
            <a:spAutoFit/>
          </a:bodyPr>
          <a:lstStyle/>
          <a:p>
            <a:pPr algn="ctr">
              <a:spcAft>
                <a:spcPts val="1200"/>
              </a:spcAft>
              <a:buSzPct val="100000"/>
            </a:pPr>
            <a:r>
              <a:rPr lang="en-US" sz="2000" b="1" dirty="0">
                <a:solidFill>
                  <a:srgbClr val="576ED6"/>
                </a:solidFill>
                <a:latin typeface="Arial" panose="020B0604020202020204" pitchFamily="34" charset="0"/>
                <a:cs typeface="Arial" panose="020B0604020202020204" pitchFamily="34" charset="0"/>
              </a:rPr>
              <a:t>Age factor: </a:t>
            </a:r>
            <a:br>
              <a:rPr lang="en-US" sz="2000" b="1" dirty="0">
                <a:solidFill>
                  <a:srgbClr val="576ED6"/>
                </a:solidFill>
                <a:latin typeface="Arial" panose="020B0604020202020204" pitchFamily="34" charset="0"/>
                <a:cs typeface="Arial" panose="020B0604020202020204" pitchFamily="34" charset="0"/>
              </a:rPr>
            </a:br>
            <a:r>
              <a:rPr lang="en-US" sz="2000" dirty="0">
                <a:solidFill>
                  <a:srgbClr val="576ED6"/>
                </a:solidFill>
                <a:latin typeface="Arial" panose="020B0604020202020204" pitchFamily="34" charset="0"/>
                <a:cs typeface="Arial" panose="020B0604020202020204" pitchFamily="34" charset="0"/>
              </a:rPr>
              <a:t>Percentage based on age at retirement.</a:t>
            </a:r>
          </a:p>
        </p:txBody>
      </p:sp>
      <p:sp>
        <p:nvSpPr>
          <p:cNvPr id="10" name="TextBox 9">
            <a:extLst>
              <a:ext uri="{FF2B5EF4-FFF2-40B4-BE49-F238E27FC236}">
                <a16:creationId xmlns:a16="http://schemas.microsoft.com/office/drawing/2014/main" id="{A08DEAAA-DB37-8C86-B34A-F35B0B352E55}"/>
              </a:ext>
            </a:extLst>
          </p:cNvPr>
          <p:cNvSpPr txBox="1"/>
          <p:nvPr/>
        </p:nvSpPr>
        <p:spPr>
          <a:xfrm>
            <a:off x="1" y="5140606"/>
            <a:ext cx="12191998"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Final compensation: </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Highest average annual compensation earnable for 36 consecutive months.</a:t>
            </a:r>
          </a:p>
        </p:txBody>
      </p:sp>
    </p:spTree>
    <p:extLst>
      <p:ext uri="{BB962C8B-B14F-4D97-AF65-F5344CB8AC3E}">
        <p14:creationId xmlns:p14="http://schemas.microsoft.com/office/powerpoint/2010/main" val="169288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9CE66C-A124-4D91-642B-2DAEE0FDA580}"/>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DC99984-9C57-9C72-3C46-87F1FFBA771A}"/>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B6CF3AC6-0F17-5082-E2A8-09510CD03AB6}"/>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88565C7-2756-854D-976A-42A68A749A49}"/>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Final compensation</a:t>
            </a:r>
          </a:p>
        </p:txBody>
      </p:sp>
      <p:sp>
        <p:nvSpPr>
          <p:cNvPr id="8" name="Rectangle 7">
            <a:extLst>
              <a:ext uri="{FF2B5EF4-FFF2-40B4-BE49-F238E27FC236}">
                <a16:creationId xmlns:a16="http://schemas.microsoft.com/office/drawing/2014/main" id="{7AFC605F-5F97-0048-B179-899D28C1B4B9}"/>
              </a:ext>
            </a:extLst>
          </p:cNvPr>
          <p:cNvSpPr/>
          <p:nvPr/>
        </p:nvSpPr>
        <p:spPr>
          <a:xfrm>
            <a:off x="0" y="2164824"/>
            <a:ext cx="12192000" cy="388351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E9FEE153-9669-4769-695C-1963BEED6CF0}"/>
              </a:ext>
            </a:extLst>
          </p:cNvPr>
          <p:cNvGraphicFramePr>
            <a:graphicFrameLocks noGrp="1"/>
          </p:cNvGraphicFramePr>
          <p:nvPr>
            <p:extLst>
              <p:ext uri="{D42A27DB-BD31-4B8C-83A1-F6EECF244321}">
                <p14:modId xmlns:p14="http://schemas.microsoft.com/office/powerpoint/2010/main" val="4619488"/>
              </p:ext>
            </p:extLst>
          </p:nvPr>
        </p:nvGraphicFramePr>
        <p:xfrm>
          <a:off x="1992669" y="1451164"/>
          <a:ext cx="4742097" cy="1889272"/>
        </p:xfrm>
        <a:graphic>
          <a:graphicData uri="http://schemas.openxmlformats.org/drawingml/2006/table">
            <a:tbl>
              <a:tblPr firstRow="1" bandRow="1">
                <a:tableStyleId>{073A0DAA-6AF3-43AB-8588-CEC1D06C72B9}</a:tableStyleId>
              </a:tblPr>
              <a:tblGrid>
                <a:gridCol w="1370479">
                  <a:extLst>
                    <a:ext uri="{9D8B030D-6E8A-4147-A177-3AD203B41FA5}">
                      <a16:colId xmlns:a16="http://schemas.microsoft.com/office/drawing/2014/main" val="20000"/>
                    </a:ext>
                  </a:extLst>
                </a:gridCol>
                <a:gridCol w="1957387">
                  <a:extLst>
                    <a:ext uri="{9D8B030D-6E8A-4147-A177-3AD203B41FA5}">
                      <a16:colId xmlns:a16="http://schemas.microsoft.com/office/drawing/2014/main" val="20001"/>
                    </a:ext>
                  </a:extLst>
                </a:gridCol>
                <a:gridCol w="1414231">
                  <a:extLst>
                    <a:ext uri="{9D8B030D-6E8A-4147-A177-3AD203B41FA5}">
                      <a16:colId xmlns:a16="http://schemas.microsoft.com/office/drawing/2014/main" val="20002"/>
                    </a:ext>
                  </a:extLst>
                </a:gridCol>
              </a:tblGrid>
              <a:tr h="700860">
                <a:tc>
                  <a:txBody>
                    <a:bodyPr/>
                    <a:lstStyle/>
                    <a:p>
                      <a:pPr algn="ctr"/>
                      <a:r>
                        <a:rPr lang="en-US" sz="2000" dirty="0">
                          <a:latin typeface="Arial" panose="020B0604020202020204" pitchFamily="34" charset="0"/>
                          <a:cs typeface="Arial" panose="020B0604020202020204" pitchFamily="34" charset="0"/>
                        </a:rPr>
                        <a:t>School </a:t>
                      </a:r>
                    </a:p>
                    <a:p>
                      <a:pPr algn="ctr"/>
                      <a:r>
                        <a:rPr lang="en-US" sz="2000" dirty="0">
                          <a:latin typeface="Arial" panose="020B0604020202020204" pitchFamily="34" charset="0"/>
                          <a:cs typeface="Arial" panose="020B0604020202020204" pitchFamily="34" charset="0"/>
                        </a:rPr>
                        <a:t>year</a:t>
                      </a:r>
                    </a:p>
                  </a:txBody>
                  <a:tcPr marL="91462" marR="91462" marT="45659" marB="45659"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Compensation</a:t>
                      </a:r>
                      <a:r>
                        <a:rPr lang="en-US" sz="2000" baseline="0" dirty="0">
                          <a:latin typeface="Arial" panose="020B0604020202020204" pitchFamily="34" charset="0"/>
                          <a:cs typeface="Arial" panose="020B0604020202020204" pitchFamily="34" charset="0"/>
                        </a:rPr>
                        <a:t> earnable</a:t>
                      </a:r>
                      <a:endParaRPr lang="en-US" sz="2000" dirty="0">
                        <a:latin typeface="Arial" panose="020B0604020202020204" pitchFamily="34" charset="0"/>
                        <a:cs typeface="Arial" panose="020B0604020202020204" pitchFamily="34" charset="0"/>
                      </a:endParaRPr>
                    </a:p>
                  </a:txBody>
                  <a:tcPr marL="91462" marR="91462" marT="45659" marB="45659"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Number of months</a:t>
                      </a:r>
                    </a:p>
                  </a:txBody>
                  <a:tcPr marL="91462" marR="91462" marT="45659" marB="45659" anchor="ctr">
                    <a:solidFill>
                      <a:srgbClr val="03045E"/>
                    </a:solidFill>
                  </a:tcPr>
                </a:tc>
                <a:extLst>
                  <a:ext uri="{0D108BD9-81ED-4DB2-BD59-A6C34878D82A}">
                    <a16:rowId xmlns:a16="http://schemas.microsoft.com/office/drawing/2014/main" val="10000"/>
                  </a:ext>
                </a:extLst>
              </a:tr>
              <a:tr h="396088">
                <a:tc>
                  <a:txBody>
                    <a:bodyPr/>
                    <a:lstStyle/>
                    <a:p>
                      <a:pPr algn="ctr"/>
                      <a:r>
                        <a:rPr lang="en-US" sz="2000" dirty="0">
                          <a:latin typeface="Arial" panose="020B0604020202020204" pitchFamily="34" charset="0"/>
                          <a:cs typeface="Arial" panose="020B0604020202020204" pitchFamily="34" charset="0"/>
                        </a:rPr>
                        <a:t>Year A</a:t>
                      </a:r>
                    </a:p>
                  </a:txBody>
                  <a:tcPr marL="91462" marR="91462" marT="45659" marB="4565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$75,000</a:t>
                      </a:r>
                    </a:p>
                  </a:txBody>
                  <a:tcPr marL="91462" marR="91462" marT="45659" marB="4565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12</a:t>
                      </a:r>
                    </a:p>
                  </a:txBody>
                  <a:tcPr marL="91462" marR="91462" marT="45659" marB="45659" anchor="ctr">
                    <a:solidFill>
                      <a:srgbClr val="576ED6"/>
                    </a:solidFill>
                  </a:tcPr>
                </a:tc>
                <a:extLst>
                  <a:ext uri="{0D108BD9-81ED-4DB2-BD59-A6C34878D82A}">
                    <a16:rowId xmlns:a16="http://schemas.microsoft.com/office/drawing/2014/main" val="10001"/>
                  </a:ext>
                </a:extLst>
              </a:tr>
              <a:tr h="396088">
                <a:tc>
                  <a:txBody>
                    <a:bodyPr/>
                    <a:lstStyle/>
                    <a:p>
                      <a:pPr algn="ctr"/>
                      <a:r>
                        <a:rPr lang="en-US" sz="2000" dirty="0">
                          <a:latin typeface="Arial" panose="020B0604020202020204" pitchFamily="34" charset="0"/>
                          <a:cs typeface="Arial" panose="020B0604020202020204" pitchFamily="34" charset="0"/>
                        </a:rPr>
                        <a:t>Year B</a:t>
                      </a:r>
                    </a:p>
                  </a:txBody>
                  <a:tcPr marL="91462" marR="91462" marT="45659" marB="4565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$79,000</a:t>
                      </a:r>
                    </a:p>
                  </a:txBody>
                  <a:tcPr marL="91462" marR="91462" marT="45659" marB="4565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12</a:t>
                      </a:r>
                    </a:p>
                  </a:txBody>
                  <a:tcPr marL="91462" marR="91462" marT="45659" marB="45659" anchor="ctr">
                    <a:solidFill>
                      <a:srgbClr val="9AA8E6"/>
                    </a:solidFill>
                  </a:tcPr>
                </a:tc>
                <a:extLst>
                  <a:ext uri="{0D108BD9-81ED-4DB2-BD59-A6C34878D82A}">
                    <a16:rowId xmlns:a16="http://schemas.microsoft.com/office/drawing/2014/main" val="10002"/>
                  </a:ext>
                </a:extLst>
              </a:tr>
              <a:tr h="396088">
                <a:tc>
                  <a:txBody>
                    <a:bodyPr/>
                    <a:lstStyle/>
                    <a:p>
                      <a:pPr algn="ctr"/>
                      <a:r>
                        <a:rPr lang="en-US" sz="2000" dirty="0">
                          <a:latin typeface="Arial" panose="020B0604020202020204" pitchFamily="34" charset="0"/>
                          <a:cs typeface="Arial" panose="020B0604020202020204" pitchFamily="34" charset="0"/>
                        </a:rPr>
                        <a:t>Year C</a:t>
                      </a:r>
                    </a:p>
                  </a:txBody>
                  <a:tcPr marL="91462" marR="91462" marT="45659" marB="4565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$83,000</a:t>
                      </a:r>
                    </a:p>
                  </a:txBody>
                  <a:tcPr marL="91462" marR="91462" marT="45659" marB="4565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12</a:t>
                      </a:r>
                    </a:p>
                  </a:txBody>
                  <a:tcPr marL="91462" marR="91462" marT="45659" marB="45659" anchor="ctr">
                    <a:solidFill>
                      <a:srgbClr val="576ED6"/>
                    </a:solidFill>
                  </a:tcPr>
                </a:tc>
                <a:extLst>
                  <a:ext uri="{0D108BD9-81ED-4DB2-BD59-A6C34878D82A}">
                    <a16:rowId xmlns:a16="http://schemas.microsoft.com/office/drawing/2014/main" val="10003"/>
                  </a:ext>
                </a:extLst>
              </a:tr>
            </a:tbl>
          </a:graphicData>
        </a:graphic>
      </p:graphicFrame>
      <p:cxnSp>
        <p:nvCxnSpPr>
          <p:cNvPr id="10" name="Straight Connector 9">
            <a:extLst>
              <a:ext uri="{FF2B5EF4-FFF2-40B4-BE49-F238E27FC236}">
                <a16:creationId xmlns:a16="http://schemas.microsoft.com/office/drawing/2014/main" id="{8C291481-BE56-7D38-DB1E-62ECD4DC264E}"/>
              </a:ext>
            </a:extLst>
          </p:cNvPr>
          <p:cNvCxnSpPr>
            <a:cxnSpLocks/>
          </p:cNvCxnSpPr>
          <p:nvPr/>
        </p:nvCxnSpPr>
        <p:spPr>
          <a:xfrm>
            <a:off x="0" y="3617668"/>
            <a:ext cx="673476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108C91D5-76E0-A9D8-5995-564FCA1145B3}"/>
              </a:ext>
            </a:extLst>
          </p:cNvPr>
          <p:cNvGrpSpPr/>
          <p:nvPr/>
        </p:nvGrpSpPr>
        <p:grpSpPr>
          <a:xfrm>
            <a:off x="1992670" y="3956420"/>
            <a:ext cx="10199329" cy="1465072"/>
            <a:chOff x="437123" y="3956420"/>
            <a:chExt cx="10199329" cy="1465072"/>
          </a:xfrm>
        </p:grpSpPr>
        <p:sp>
          <p:nvSpPr>
            <p:cNvPr id="12" name="Rectangle 11">
              <a:extLst>
                <a:ext uri="{FF2B5EF4-FFF2-40B4-BE49-F238E27FC236}">
                  <a16:creationId xmlns:a16="http://schemas.microsoft.com/office/drawing/2014/main" id="{89166901-04C4-80FA-1640-57167C8E97EE}"/>
                </a:ext>
              </a:extLst>
            </p:cNvPr>
            <p:cNvSpPr/>
            <p:nvPr/>
          </p:nvSpPr>
          <p:spPr>
            <a:xfrm rot="16200000">
              <a:off x="4804252" y="-410709"/>
              <a:ext cx="1465072" cy="10199329"/>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8207140-DBA5-80F2-BD68-5FD1258C27ED}"/>
                    </a:ext>
                  </a:extLst>
                </p:cNvPr>
                <p:cNvSpPr txBox="1"/>
                <p:nvPr/>
              </p:nvSpPr>
              <p:spPr>
                <a:xfrm>
                  <a:off x="1189099" y="4066585"/>
                  <a:ext cx="8695377" cy="738664"/>
                </a:xfrm>
                <a:prstGeom prst="rect">
                  <a:avLst/>
                </a:prstGeom>
                <a:noFill/>
              </p:spPr>
              <p:txBody>
                <a:bodyPr wrap="square" rtlCol="0">
                  <a:spAutoFit/>
                </a:bodyPr>
                <a:lstStyle/>
                <a:p>
                  <a:pPr>
                    <a:spcAft>
                      <a:spcPts val="1200"/>
                    </a:spcAft>
                    <a:buSzPct val="100000"/>
                  </a:pPr>
                  <a:r>
                    <a:rPr lang="en-US" sz="4200" b="1" dirty="0">
                      <a:solidFill>
                        <a:schemeClr val="bg1"/>
                      </a:solidFill>
                      <a:latin typeface="Arial" panose="020B0604020202020204" pitchFamily="34" charset="0"/>
                      <a:cs typeface="Arial" panose="020B0604020202020204" pitchFamily="34" charset="0"/>
                    </a:rPr>
                    <a:t>$237,000  </a:t>
                  </a:r>
                  <a14:m>
                    <m:oMath xmlns:m="http://schemas.openxmlformats.org/officeDocument/2006/math">
                      <m:r>
                        <a:rPr lang="en-US" sz="42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4200" b="1" dirty="0">
                      <a:solidFill>
                        <a:srgbClr val="03045E"/>
                      </a:solidFill>
                      <a:latin typeface="Arial" panose="020B0604020202020204" pitchFamily="34" charset="0"/>
                      <a:cs typeface="Arial" panose="020B0604020202020204" pitchFamily="34" charset="0"/>
                    </a:rPr>
                    <a:t>  </a:t>
                  </a:r>
                  <a:r>
                    <a:rPr lang="en-US" sz="4200" b="1" dirty="0">
                      <a:solidFill>
                        <a:schemeClr val="bg1"/>
                      </a:solidFill>
                      <a:latin typeface="Arial" panose="020B0604020202020204" pitchFamily="34" charset="0"/>
                      <a:cs typeface="Arial" panose="020B0604020202020204" pitchFamily="34" charset="0"/>
                    </a:rPr>
                    <a:t>36 months  </a:t>
                  </a:r>
                  <a14:m>
                    <m:oMath xmlns:m="http://schemas.openxmlformats.org/officeDocument/2006/math">
                      <m:r>
                        <a:rPr lang="en-US" sz="4200" b="1" i="1" dirty="0" smtClean="0">
                          <a:solidFill>
                            <a:srgbClr val="03045E"/>
                          </a:solidFill>
                          <a:latin typeface="Cambria Math" panose="02040503050406030204" pitchFamily="18" charset="0"/>
                          <a:cs typeface="Arial" panose="020B0604020202020204" pitchFamily="34" charset="0"/>
                        </a:rPr>
                        <m:t>=</m:t>
                      </m:r>
                    </m:oMath>
                  </a14:m>
                  <a:r>
                    <a:rPr lang="en-US" sz="4200" b="1" dirty="0">
                      <a:solidFill>
                        <a:schemeClr val="bg1"/>
                      </a:solidFill>
                      <a:latin typeface="Arial" panose="020B0604020202020204" pitchFamily="34" charset="0"/>
                      <a:cs typeface="Arial" panose="020B0604020202020204" pitchFamily="34" charset="0"/>
                    </a:rPr>
                    <a:t>  $6,583 </a:t>
                  </a:r>
                  <a:endParaRPr lang="en-US" sz="4200" dirty="0">
                    <a:solidFill>
                      <a:schemeClr val="bg1"/>
                    </a:solidFill>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E8207140-DBA5-80F2-BD68-5FD1258C27ED}"/>
                    </a:ext>
                  </a:extLst>
                </p:cNvPr>
                <p:cNvSpPr txBox="1">
                  <a:spLocks noRot="1" noChangeAspect="1" noMove="1" noResize="1" noEditPoints="1" noAdjustHandles="1" noChangeArrowheads="1" noChangeShapeType="1" noTextEdit="1"/>
                </p:cNvSpPr>
                <p:nvPr/>
              </p:nvSpPr>
              <p:spPr>
                <a:xfrm>
                  <a:off x="1189099" y="4066585"/>
                  <a:ext cx="8695377" cy="738664"/>
                </a:xfrm>
                <a:prstGeom prst="rect">
                  <a:avLst/>
                </a:prstGeom>
                <a:blipFill>
                  <a:blip r:embed="rId3"/>
                  <a:stretch>
                    <a:fillRect l="-2628" t="-15254" r="-4234" b="-35593"/>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7CA93BCB-D14B-5E17-1774-839B26076B68}"/>
                </a:ext>
              </a:extLst>
            </p:cNvPr>
            <p:cNvSpPr txBox="1"/>
            <p:nvPr/>
          </p:nvSpPr>
          <p:spPr>
            <a:xfrm>
              <a:off x="1189098" y="4712916"/>
              <a:ext cx="2650849" cy="584775"/>
            </a:xfrm>
            <a:prstGeom prst="rect">
              <a:avLst/>
            </a:prstGeom>
            <a:noFill/>
          </p:spPr>
          <p:txBody>
            <a:bodyPr wrap="square">
              <a:spAutoFit/>
            </a:bodyPr>
            <a:lstStyle/>
            <a:p>
              <a:r>
                <a:rPr lang="en-US" sz="1600" dirty="0">
                  <a:solidFill>
                    <a:srgbClr val="03045E"/>
                  </a:solidFill>
                  <a:latin typeface="Arial" panose="020B0604020202020204" pitchFamily="34" charset="0"/>
                  <a:cs typeface="Arial" panose="020B0604020202020204" pitchFamily="34" charset="0"/>
                </a:rPr>
                <a:t>Total combined compensation earnable</a:t>
              </a:r>
              <a:endParaRPr lang="en-US" sz="1600" dirty="0">
                <a:solidFill>
                  <a:srgbClr val="03045E"/>
                </a:solidFill>
              </a:endParaRPr>
            </a:p>
          </p:txBody>
        </p:sp>
        <p:sp>
          <p:nvSpPr>
            <p:cNvPr id="15" name="TextBox 14">
              <a:extLst>
                <a:ext uri="{FF2B5EF4-FFF2-40B4-BE49-F238E27FC236}">
                  <a16:creationId xmlns:a16="http://schemas.microsoft.com/office/drawing/2014/main" id="{E8D86042-6024-3284-3056-E1BF9A3F4987}"/>
                </a:ext>
              </a:extLst>
            </p:cNvPr>
            <p:cNvSpPr txBox="1"/>
            <p:nvPr/>
          </p:nvSpPr>
          <p:spPr>
            <a:xfrm>
              <a:off x="4389549" y="4712916"/>
              <a:ext cx="3099012" cy="584775"/>
            </a:xfrm>
            <a:prstGeom prst="rect">
              <a:avLst/>
            </a:prstGeom>
            <a:noFill/>
          </p:spPr>
          <p:txBody>
            <a:bodyPr wrap="square">
              <a:spAutoFit/>
            </a:bodyPr>
            <a:lstStyle/>
            <a:p>
              <a:r>
                <a:rPr lang="en-US" sz="1600" dirty="0">
                  <a:solidFill>
                    <a:srgbClr val="03045E"/>
                  </a:solidFill>
                  <a:latin typeface="Arial" panose="020B0604020202020204" pitchFamily="34" charset="0"/>
                  <a:cs typeface="Arial" panose="020B0604020202020204" pitchFamily="34" charset="0"/>
                </a:rPr>
                <a:t>The number of consecutive months used for the calculation</a:t>
              </a:r>
              <a:endParaRPr lang="en-US" sz="1600" dirty="0">
                <a:solidFill>
                  <a:srgbClr val="03045E"/>
                </a:solidFill>
              </a:endParaRPr>
            </a:p>
          </p:txBody>
        </p:sp>
        <p:sp>
          <p:nvSpPr>
            <p:cNvPr id="16" name="TextBox 15">
              <a:extLst>
                <a:ext uri="{FF2B5EF4-FFF2-40B4-BE49-F238E27FC236}">
                  <a16:creationId xmlns:a16="http://schemas.microsoft.com/office/drawing/2014/main" id="{EB632841-CBAC-0AB5-6F06-CBE00FE0902E}"/>
                </a:ext>
              </a:extLst>
            </p:cNvPr>
            <p:cNvSpPr txBox="1"/>
            <p:nvPr/>
          </p:nvSpPr>
          <p:spPr>
            <a:xfrm>
              <a:off x="8025219" y="4712916"/>
              <a:ext cx="2283382" cy="338554"/>
            </a:xfrm>
            <a:prstGeom prst="rect">
              <a:avLst/>
            </a:prstGeom>
            <a:noFill/>
          </p:spPr>
          <p:txBody>
            <a:bodyPr wrap="square">
              <a:spAutoFit/>
            </a:bodyPr>
            <a:lstStyle/>
            <a:p>
              <a:r>
                <a:rPr lang="en-US" sz="1600" dirty="0">
                  <a:solidFill>
                    <a:srgbClr val="03045E"/>
                  </a:solidFill>
                  <a:latin typeface="Arial" panose="020B0604020202020204" pitchFamily="34" charset="0"/>
                  <a:cs typeface="Arial" panose="020B0604020202020204" pitchFamily="34" charset="0"/>
                </a:rPr>
                <a:t>Final compensation</a:t>
              </a:r>
              <a:endParaRPr lang="en-US" sz="1600" dirty="0">
                <a:solidFill>
                  <a:srgbClr val="03045E"/>
                </a:solidFill>
              </a:endParaRPr>
            </a:p>
          </p:txBody>
        </p:sp>
      </p:grpSp>
      <p:cxnSp>
        <p:nvCxnSpPr>
          <p:cNvPr id="17" name="Straight Connector 16">
            <a:extLst>
              <a:ext uri="{FF2B5EF4-FFF2-40B4-BE49-F238E27FC236}">
                <a16:creationId xmlns:a16="http://schemas.microsoft.com/office/drawing/2014/main" id="{3B8809B9-2BB9-FB04-F907-50F70EC8ADAE}"/>
              </a:ext>
            </a:extLst>
          </p:cNvPr>
          <p:cNvCxnSpPr>
            <a:cxnSpLocks/>
          </p:cNvCxnSpPr>
          <p:nvPr/>
        </p:nvCxnSpPr>
        <p:spPr>
          <a:xfrm>
            <a:off x="2733233" y="5760243"/>
            <a:ext cx="945876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2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1+#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9CE66C-A124-4D91-642B-2DAEE0FDA580}"/>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DC99984-9C57-9C72-3C46-87F1FFBA771A}"/>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B6CF3AC6-0F17-5082-E2A8-09510CD03AB6}"/>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88565C7-2756-854D-976A-42A68A749A49}"/>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Final compensation</a:t>
            </a:r>
          </a:p>
        </p:txBody>
      </p:sp>
      <p:sp>
        <p:nvSpPr>
          <p:cNvPr id="22" name="Rectangle 21">
            <a:extLst>
              <a:ext uri="{FF2B5EF4-FFF2-40B4-BE49-F238E27FC236}">
                <a16:creationId xmlns:a16="http://schemas.microsoft.com/office/drawing/2014/main" id="{AC016AB5-30B1-1B02-15EF-E5B9BF9A45AF}"/>
              </a:ext>
            </a:extLst>
          </p:cNvPr>
          <p:cNvSpPr/>
          <p:nvPr/>
        </p:nvSpPr>
        <p:spPr>
          <a:xfrm>
            <a:off x="1" y="2164823"/>
            <a:ext cx="12192000" cy="469317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Table 22">
            <a:extLst>
              <a:ext uri="{FF2B5EF4-FFF2-40B4-BE49-F238E27FC236}">
                <a16:creationId xmlns:a16="http://schemas.microsoft.com/office/drawing/2014/main" id="{9D2354D4-CD29-A29A-0428-40E9CC9461ED}"/>
              </a:ext>
            </a:extLst>
          </p:cNvPr>
          <p:cNvGraphicFramePr>
            <a:graphicFrameLocks noGrp="1"/>
          </p:cNvGraphicFramePr>
          <p:nvPr>
            <p:extLst>
              <p:ext uri="{D42A27DB-BD31-4B8C-83A1-F6EECF244321}">
                <p14:modId xmlns:p14="http://schemas.microsoft.com/office/powerpoint/2010/main" val="2049922891"/>
              </p:ext>
            </p:extLst>
          </p:nvPr>
        </p:nvGraphicFramePr>
        <p:xfrm>
          <a:off x="3691897" y="3429000"/>
          <a:ext cx="4742097" cy="1889272"/>
        </p:xfrm>
        <a:graphic>
          <a:graphicData uri="http://schemas.openxmlformats.org/drawingml/2006/table">
            <a:tbl>
              <a:tblPr firstRow="1" bandRow="1">
                <a:tableStyleId>{073A0DAA-6AF3-43AB-8588-CEC1D06C72B9}</a:tableStyleId>
              </a:tblPr>
              <a:tblGrid>
                <a:gridCol w="1370479">
                  <a:extLst>
                    <a:ext uri="{9D8B030D-6E8A-4147-A177-3AD203B41FA5}">
                      <a16:colId xmlns:a16="http://schemas.microsoft.com/office/drawing/2014/main" val="20000"/>
                    </a:ext>
                  </a:extLst>
                </a:gridCol>
                <a:gridCol w="1957387">
                  <a:extLst>
                    <a:ext uri="{9D8B030D-6E8A-4147-A177-3AD203B41FA5}">
                      <a16:colId xmlns:a16="http://schemas.microsoft.com/office/drawing/2014/main" val="20001"/>
                    </a:ext>
                  </a:extLst>
                </a:gridCol>
                <a:gridCol w="1414231">
                  <a:extLst>
                    <a:ext uri="{9D8B030D-6E8A-4147-A177-3AD203B41FA5}">
                      <a16:colId xmlns:a16="http://schemas.microsoft.com/office/drawing/2014/main" val="20002"/>
                    </a:ext>
                  </a:extLst>
                </a:gridCol>
              </a:tblGrid>
              <a:tr h="0">
                <a:tc>
                  <a:txBody>
                    <a:bodyPr/>
                    <a:lstStyle/>
                    <a:p>
                      <a:pPr algn="ctr"/>
                      <a:r>
                        <a:rPr lang="en-US" sz="2000" dirty="0">
                          <a:latin typeface="Arial" panose="020B0604020202020204" pitchFamily="34" charset="0"/>
                          <a:cs typeface="Arial" panose="020B0604020202020204" pitchFamily="34" charset="0"/>
                        </a:rPr>
                        <a:t>School </a:t>
                      </a:r>
                    </a:p>
                    <a:p>
                      <a:pPr algn="ctr"/>
                      <a:r>
                        <a:rPr lang="en-US" sz="2000" dirty="0">
                          <a:latin typeface="Arial" panose="020B0604020202020204" pitchFamily="34" charset="0"/>
                          <a:cs typeface="Arial" panose="020B0604020202020204" pitchFamily="34" charset="0"/>
                        </a:rPr>
                        <a:t>year</a:t>
                      </a:r>
                    </a:p>
                  </a:txBody>
                  <a:tcPr marL="91462" marR="91462" marT="45659" marB="45659"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Compensation</a:t>
                      </a:r>
                      <a:r>
                        <a:rPr lang="en-US" sz="2000" baseline="0" dirty="0">
                          <a:latin typeface="Arial" panose="020B0604020202020204" pitchFamily="34" charset="0"/>
                          <a:cs typeface="Arial" panose="020B0604020202020204" pitchFamily="34" charset="0"/>
                        </a:rPr>
                        <a:t> earnable</a:t>
                      </a:r>
                      <a:endParaRPr lang="en-US" sz="2000" dirty="0">
                        <a:latin typeface="Arial" panose="020B0604020202020204" pitchFamily="34" charset="0"/>
                        <a:cs typeface="Arial" panose="020B0604020202020204" pitchFamily="34" charset="0"/>
                      </a:endParaRPr>
                    </a:p>
                  </a:txBody>
                  <a:tcPr marL="91462" marR="91462" marT="45659" marB="45659"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Number of months</a:t>
                      </a:r>
                    </a:p>
                  </a:txBody>
                  <a:tcPr marL="91462" marR="91462" marT="45659" marB="45659" anchor="ctr">
                    <a:solidFill>
                      <a:srgbClr val="03045E"/>
                    </a:solidFill>
                  </a:tcPr>
                </a:tc>
                <a:extLst>
                  <a:ext uri="{0D108BD9-81ED-4DB2-BD59-A6C34878D82A}">
                    <a16:rowId xmlns:a16="http://schemas.microsoft.com/office/drawing/2014/main" val="10000"/>
                  </a:ext>
                </a:extLst>
              </a:tr>
              <a:tr h="396088">
                <a:tc>
                  <a:txBody>
                    <a:bodyPr/>
                    <a:lstStyle/>
                    <a:p>
                      <a:pPr algn="ctr"/>
                      <a:r>
                        <a:rPr lang="en-US" sz="2000" dirty="0">
                          <a:latin typeface="Arial" panose="020B0604020202020204" pitchFamily="34" charset="0"/>
                          <a:cs typeface="Arial" panose="020B0604020202020204" pitchFamily="34" charset="0"/>
                        </a:rPr>
                        <a:t>Year A</a:t>
                      </a:r>
                    </a:p>
                  </a:txBody>
                  <a:tcPr marL="91462" marR="91462" marT="45659" marB="4565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$75,000</a:t>
                      </a:r>
                    </a:p>
                  </a:txBody>
                  <a:tcPr marL="91462" marR="91462" marT="45659" marB="4565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12</a:t>
                      </a:r>
                    </a:p>
                  </a:txBody>
                  <a:tcPr marL="91462" marR="91462" marT="45659" marB="45659" anchor="ctr">
                    <a:solidFill>
                      <a:srgbClr val="576ED6"/>
                    </a:solidFill>
                  </a:tcPr>
                </a:tc>
                <a:extLst>
                  <a:ext uri="{0D108BD9-81ED-4DB2-BD59-A6C34878D82A}">
                    <a16:rowId xmlns:a16="http://schemas.microsoft.com/office/drawing/2014/main" val="10001"/>
                  </a:ext>
                </a:extLst>
              </a:tr>
              <a:tr h="396088">
                <a:tc>
                  <a:txBody>
                    <a:bodyPr/>
                    <a:lstStyle/>
                    <a:p>
                      <a:pPr algn="ctr"/>
                      <a:r>
                        <a:rPr lang="en-US" sz="2000" dirty="0">
                          <a:latin typeface="Arial" panose="020B0604020202020204" pitchFamily="34" charset="0"/>
                          <a:cs typeface="Arial" panose="020B0604020202020204" pitchFamily="34" charset="0"/>
                        </a:rPr>
                        <a:t>Year B</a:t>
                      </a:r>
                    </a:p>
                  </a:txBody>
                  <a:tcPr marL="91462" marR="91462" marT="45659" marB="4565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$79,000</a:t>
                      </a:r>
                    </a:p>
                  </a:txBody>
                  <a:tcPr marL="91462" marR="91462" marT="45659" marB="45659" anchor="ctr">
                    <a:solidFill>
                      <a:srgbClr val="9AA8E6"/>
                    </a:solidFill>
                  </a:tcPr>
                </a:tc>
                <a:tc>
                  <a:txBody>
                    <a:bodyPr/>
                    <a:lstStyle/>
                    <a:p>
                      <a:pPr algn="ctr"/>
                      <a:r>
                        <a:rPr lang="en-US" sz="2000" dirty="0">
                          <a:latin typeface="Arial" panose="020B0604020202020204" pitchFamily="34" charset="0"/>
                          <a:cs typeface="Arial" panose="020B0604020202020204" pitchFamily="34" charset="0"/>
                        </a:rPr>
                        <a:t>12</a:t>
                      </a:r>
                    </a:p>
                  </a:txBody>
                  <a:tcPr marL="91462" marR="91462" marT="45659" marB="45659" anchor="ctr">
                    <a:solidFill>
                      <a:srgbClr val="9AA8E6"/>
                    </a:solidFill>
                  </a:tcPr>
                </a:tc>
                <a:extLst>
                  <a:ext uri="{0D108BD9-81ED-4DB2-BD59-A6C34878D82A}">
                    <a16:rowId xmlns:a16="http://schemas.microsoft.com/office/drawing/2014/main" val="10002"/>
                  </a:ext>
                </a:extLst>
              </a:tr>
              <a:tr h="396088">
                <a:tc>
                  <a:txBody>
                    <a:bodyPr/>
                    <a:lstStyle/>
                    <a:p>
                      <a:pPr algn="ctr"/>
                      <a:r>
                        <a:rPr lang="en-US" sz="2000" dirty="0">
                          <a:latin typeface="Arial" panose="020B0604020202020204" pitchFamily="34" charset="0"/>
                          <a:cs typeface="Arial" panose="020B0604020202020204" pitchFamily="34" charset="0"/>
                        </a:rPr>
                        <a:t>Year C</a:t>
                      </a:r>
                    </a:p>
                  </a:txBody>
                  <a:tcPr marL="91462" marR="91462" marT="45659" marB="4565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$83,000</a:t>
                      </a:r>
                    </a:p>
                  </a:txBody>
                  <a:tcPr marL="91462" marR="91462" marT="45659" marB="45659" anchor="ctr">
                    <a:solidFill>
                      <a:srgbClr val="576ED6"/>
                    </a:solidFill>
                  </a:tcPr>
                </a:tc>
                <a:tc>
                  <a:txBody>
                    <a:bodyPr/>
                    <a:lstStyle/>
                    <a:p>
                      <a:pPr algn="ctr"/>
                      <a:r>
                        <a:rPr lang="en-US" sz="2000" dirty="0">
                          <a:latin typeface="Arial" panose="020B0604020202020204" pitchFamily="34" charset="0"/>
                          <a:cs typeface="Arial" panose="020B0604020202020204" pitchFamily="34" charset="0"/>
                        </a:rPr>
                        <a:t>12</a:t>
                      </a:r>
                    </a:p>
                  </a:txBody>
                  <a:tcPr marL="91462" marR="91462" marT="45659" marB="45659" anchor="ctr">
                    <a:solidFill>
                      <a:srgbClr val="576ED6"/>
                    </a:solidFill>
                  </a:tcPr>
                </a:tc>
                <a:extLst>
                  <a:ext uri="{0D108BD9-81ED-4DB2-BD59-A6C34878D82A}">
                    <a16:rowId xmlns:a16="http://schemas.microsoft.com/office/drawing/2014/main" val="10003"/>
                  </a:ext>
                </a:extLst>
              </a:tr>
            </a:tbl>
          </a:graphicData>
        </a:graphic>
      </p:graphicFrame>
      <p:grpSp>
        <p:nvGrpSpPr>
          <p:cNvPr id="2" name="Group 1">
            <a:extLst>
              <a:ext uri="{FF2B5EF4-FFF2-40B4-BE49-F238E27FC236}">
                <a16:creationId xmlns:a16="http://schemas.microsoft.com/office/drawing/2014/main" id="{AF1D0ECB-17F4-CB49-2805-640A7728D123}"/>
              </a:ext>
            </a:extLst>
          </p:cNvPr>
          <p:cNvGrpSpPr/>
          <p:nvPr/>
        </p:nvGrpSpPr>
        <p:grpSpPr>
          <a:xfrm>
            <a:off x="1436536" y="5565169"/>
            <a:ext cx="10755464" cy="793000"/>
            <a:chOff x="1436536" y="5565169"/>
            <a:chExt cx="10755464" cy="793000"/>
          </a:xfrm>
        </p:grpSpPr>
        <p:cxnSp>
          <p:nvCxnSpPr>
            <p:cNvPr id="24" name="Straight Connector 23">
              <a:extLst>
                <a:ext uri="{FF2B5EF4-FFF2-40B4-BE49-F238E27FC236}">
                  <a16:creationId xmlns:a16="http://schemas.microsoft.com/office/drawing/2014/main" id="{85A87E88-7FE0-B369-1351-37067065798B}"/>
                </a:ext>
              </a:extLst>
            </p:cNvPr>
            <p:cNvCxnSpPr>
              <a:cxnSpLocks/>
            </p:cNvCxnSpPr>
            <p:nvPr/>
          </p:nvCxnSpPr>
          <p:spPr>
            <a:xfrm>
              <a:off x="1936376" y="6358169"/>
              <a:ext cx="1025562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4B0ECC3-41D1-37F9-7B02-8248643CC8F6}"/>
                    </a:ext>
                  </a:extLst>
                </p:cNvPr>
                <p:cNvSpPr txBox="1"/>
                <p:nvPr/>
              </p:nvSpPr>
              <p:spPr>
                <a:xfrm>
                  <a:off x="1436536" y="5565169"/>
                  <a:ext cx="9252817" cy="738664"/>
                </a:xfrm>
                <a:prstGeom prst="rect">
                  <a:avLst/>
                </a:prstGeom>
                <a:noFill/>
              </p:spPr>
              <p:txBody>
                <a:bodyPr wrap="square" rtlCol="0">
                  <a:spAutoFit/>
                </a:bodyPr>
                <a:lstStyle/>
                <a:p>
                  <a:pPr algn="ctr">
                    <a:spcAft>
                      <a:spcPts val="1200"/>
                    </a:spcAft>
                    <a:buSzPct val="100000"/>
                  </a:pPr>
                  <a:r>
                    <a:rPr lang="en-US" sz="4200" b="1" dirty="0">
                      <a:solidFill>
                        <a:schemeClr val="bg1"/>
                      </a:solidFill>
                      <a:latin typeface="Arial" panose="020B0604020202020204" pitchFamily="34" charset="0"/>
                      <a:cs typeface="Arial" panose="020B0604020202020204" pitchFamily="34" charset="0"/>
                    </a:rPr>
                    <a:t>$83,000  </a:t>
                  </a:r>
                  <a14:m>
                    <m:oMath xmlns:m="http://schemas.openxmlformats.org/officeDocument/2006/math">
                      <m:r>
                        <a:rPr lang="en-US" sz="4200" b="1" i="1"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a14:m>
                  <a:r>
                    <a:rPr lang="en-US" sz="4200" b="1" dirty="0">
                      <a:solidFill>
                        <a:srgbClr val="03045E"/>
                      </a:solidFill>
                      <a:latin typeface="Arial" panose="020B0604020202020204" pitchFamily="34" charset="0"/>
                      <a:cs typeface="Arial" panose="020B0604020202020204" pitchFamily="34" charset="0"/>
                    </a:rPr>
                    <a:t>  </a:t>
                  </a:r>
                  <a:r>
                    <a:rPr lang="en-US" sz="4200" b="1" dirty="0">
                      <a:solidFill>
                        <a:schemeClr val="bg1"/>
                      </a:solidFill>
                      <a:latin typeface="Arial" panose="020B0604020202020204" pitchFamily="34" charset="0"/>
                      <a:cs typeface="Arial" panose="020B0604020202020204" pitchFamily="34" charset="0"/>
                    </a:rPr>
                    <a:t>12 months  </a:t>
                  </a:r>
                  <a14:m>
                    <m:oMath xmlns:m="http://schemas.openxmlformats.org/officeDocument/2006/math">
                      <m:r>
                        <a:rPr lang="en-US" sz="4200" b="1" i="1" dirty="0" smtClean="0">
                          <a:solidFill>
                            <a:srgbClr val="576ED6"/>
                          </a:solidFill>
                          <a:latin typeface="Cambria Math" panose="02040503050406030204" pitchFamily="18" charset="0"/>
                          <a:cs typeface="Arial" panose="020B0604020202020204" pitchFamily="34" charset="0"/>
                        </a:rPr>
                        <m:t>=</m:t>
                      </m:r>
                    </m:oMath>
                  </a14:m>
                  <a:r>
                    <a:rPr lang="en-US" sz="4200" b="1" dirty="0">
                      <a:solidFill>
                        <a:schemeClr val="bg1"/>
                      </a:solidFill>
                      <a:latin typeface="Arial" panose="020B0604020202020204" pitchFamily="34" charset="0"/>
                      <a:cs typeface="Arial" panose="020B0604020202020204" pitchFamily="34" charset="0"/>
                    </a:rPr>
                    <a:t>  $6,917</a:t>
                  </a:r>
                  <a:endParaRPr lang="en-US" sz="4200" dirty="0">
                    <a:solidFill>
                      <a:schemeClr val="bg1"/>
                    </a:solidFill>
                    <a:latin typeface="Arial" panose="020B0604020202020204" pitchFamily="34" charset="0"/>
                    <a:cs typeface="Arial" panose="020B0604020202020204" pitchFamily="34" charset="0"/>
                  </a:endParaRPr>
                </a:p>
              </p:txBody>
            </p:sp>
          </mc:Choice>
          <mc:Fallback xmlns="">
            <p:sp>
              <p:nvSpPr>
                <p:cNvPr id="25" name="TextBox 24">
                  <a:extLst>
                    <a:ext uri="{FF2B5EF4-FFF2-40B4-BE49-F238E27FC236}">
                      <a16:creationId xmlns:a16="http://schemas.microsoft.com/office/drawing/2014/main" id="{E4B0ECC3-41D1-37F9-7B02-8248643CC8F6}"/>
                    </a:ext>
                  </a:extLst>
                </p:cNvPr>
                <p:cNvSpPr txBox="1">
                  <a:spLocks noRot="1" noChangeAspect="1" noMove="1" noResize="1" noEditPoints="1" noAdjustHandles="1" noChangeArrowheads="1" noChangeShapeType="1" noTextEdit="1"/>
                </p:cNvSpPr>
                <p:nvPr/>
              </p:nvSpPr>
              <p:spPr>
                <a:xfrm>
                  <a:off x="1436536" y="5565169"/>
                  <a:ext cx="9252817" cy="738664"/>
                </a:xfrm>
                <a:prstGeom prst="rect">
                  <a:avLst/>
                </a:prstGeom>
                <a:blipFill>
                  <a:blip r:embed="rId3"/>
                  <a:stretch>
                    <a:fillRect t="-17355" b="-37190"/>
                  </a:stretch>
                </a:blipFill>
              </p:spPr>
              <p:txBody>
                <a:bodyPr/>
                <a:lstStyle/>
                <a:p>
                  <a:r>
                    <a:rPr lang="en-US">
                      <a:noFill/>
                    </a:rPr>
                    <a:t> </a:t>
                  </a:r>
                </a:p>
              </p:txBody>
            </p:sp>
          </mc:Fallback>
        </mc:AlternateContent>
      </p:grpSp>
      <p:sp>
        <p:nvSpPr>
          <p:cNvPr id="26" name="Rectangle 25">
            <a:extLst>
              <a:ext uri="{FF2B5EF4-FFF2-40B4-BE49-F238E27FC236}">
                <a16:creationId xmlns:a16="http://schemas.microsoft.com/office/drawing/2014/main" id="{F2FCF94D-41B7-D5DE-A938-9261E7997DF0}"/>
              </a:ext>
            </a:extLst>
          </p:cNvPr>
          <p:cNvSpPr/>
          <p:nvPr/>
        </p:nvSpPr>
        <p:spPr>
          <a:xfrm rot="16200000">
            <a:off x="5288721" y="-1975091"/>
            <a:ext cx="1604922" cy="8508693"/>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32AD4419-ADBD-7B65-97DC-A81EEC86A569}"/>
              </a:ext>
            </a:extLst>
          </p:cNvPr>
          <p:cNvSpPr txBox="1"/>
          <p:nvPr/>
        </p:nvSpPr>
        <p:spPr>
          <a:xfrm>
            <a:off x="2035028" y="1613324"/>
            <a:ext cx="8055837" cy="1323439"/>
          </a:xfrm>
          <a:prstGeom prst="rect">
            <a:avLst/>
          </a:prstGeom>
          <a:noFill/>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One-year final compensation</a:t>
            </a:r>
          </a:p>
          <a:p>
            <a:r>
              <a:rPr lang="en-US" sz="2000" b="1" dirty="0">
                <a:solidFill>
                  <a:schemeClr val="bg1"/>
                </a:solidFill>
                <a:latin typeface="Arial" panose="020B0604020202020204" pitchFamily="34" charset="0"/>
                <a:cs typeface="Arial" panose="020B0604020202020204" pitchFamily="34" charset="0"/>
              </a:rPr>
              <a:t> </a:t>
            </a:r>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Use only 12 consecutive months for CalSTRS 2% at 60 members with 25 or more years of service credit.</a:t>
            </a:r>
            <a:endParaRPr lang="en-US" sz="2000" dirty="0">
              <a:solidFill>
                <a:schemeClr val="bg1"/>
              </a:solidFill>
            </a:endParaRPr>
          </a:p>
        </p:txBody>
      </p:sp>
      <p:cxnSp>
        <p:nvCxnSpPr>
          <p:cNvPr id="28" name="Straight Connector 27">
            <a:extLst>
              <a:ext uri="{FF2B5EF4-FFF2-40B4-BE49-F238E27FC236}">
                <a16:creationId xmlns:a16="http://schemas.microsoft.com/office/drawing/2014/main" id="{6BE3748D-7DFF-925F-443D-E05BC134775A}"/>
              </a:ext>
            </a:extLst>
          </p:cNvPr>
          <p:cNvCxnSpPr>
            <a:cxnSpLocks/>
          </p:cNvCxnSpPr>
          <p:nvPr/>
        </p:nvCxnSpPr>
        <p:spPr>
          <a:xfrm>
            <a:off x="0" y="2133489"/>
            <a:ext cx="999494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9CE66C-A124-4D91-642B-2DAEE0FDA580}"/>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DC99984-9C57-9C72-3C46-87F1FFBA771A}"/>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B6CF3AC6-0F17-5082-E2A8-09510CD03AB6}"/>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88565C7-2756-854D-976A-42A68A749A49}"/>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Final compensation</a:t>
            </a:r>
          </a:p>
        </p:txBody>
      </p:sp>
      <p:sp>
        <p:nvSpPr>
          <p:cNvPr id="2" name="Rectangle 1">
            <a:extLst>
              <a:ext uri="{FF2B5EF4-FFF2-40B4-BE49-F238E27FC236}">
                <a16:creationId xmlns:a16="http://schemas.microsoft.com/office/drawing/2014/main" id="{FBA7EBE3-3C7B-88E5-BED2-AB0E4AFC1CE5}"/>
              </a:ext>
            </a:extLst>
          </p:cNvPr>
          <p:cNvSpPr/>
          <p:nvPr/>
        </p:nvSpPr>
        <p:spPr>
          <a:xfrm>
            <a:off x="1" y="1998914"/>
            <a:ext cx="12192000" cy="3913688"/>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F747AEA3-E5F8-6836-B637-7034247B37F5}"/>
              </a:ext>
            </a:extLst>
          </p:cNvPr>
          <p:cNvCxnSpPr>
            <a:cxnSpLocks/>
          </p:cNvCxnSpPr>
          <p:nvPr/>
        </p:nvCxnSpPr>
        <p:spPr>
          <a:xfrm>
            <a:off x="0" y="2815095"/>
            <a:ext cx="976640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B72F0A7-9D7B-B37F-CBA8-E3B58B368108}"/>
              </a:ext>
            </a:extLst>
          </p:cNvPr>
          <p:cNvCxnSpPr>
            <a:cxnSpLocks/>
          </p:cNvCxnSpPr>
          <p:nvPr/>
        </p:nvCxnSpPr>
        <p:spPr>
          <a:xfrm>
            <a:off x="2804672" y="5096420"/>
            <a:ext cx="938732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420932C-4C8C-7E6D-B2CC-69D9C4FBD715}"/>
              </a:ext>
            </a:extLst>
          </p:cNvPr>
          <p:cNvSpPr/>
          <p:nvPr/>
        </p:nvSpPr>
        <p:spPr>
          <a:xfrm rot="16200000">
            <a:off x="6357779" y="-1075455"/>
            <a:ext cx="1604922" cy="10063525"/>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36BB370A-E732-0E00-F132-FC465B019820}"/>
              </a:ext>
            </a:extLst>
          </p:cNvPr>
          <p:cNvGrpSpPr/>
          <p:nvPr/>
        </p:nvGrpSpPr>
        <p:grpSpPr>
          <a:xfrm>
            <a:off x="2232140" y="3189561"/>
            <a:ext cx="7727719" cy="1477328"/>
            <a:chOff x="2547234" y="3189561"/>
            <a:chExt cx="7727719" cy="1477328"/>
          </a:xfrm>
        </p:grpSpPr>
        <p:sp>
          <p:nvSpPr>
            <p:cNvPr id="11" name="TextBox 10">
              <a:extLst>
                <a:ext uri="{FF2B5EF4-FFF2-40B4-BE49-F238E27FC236}">
                  <a16:creationId xmlns:a16="http://schemas.microsoft.com/office/drawing/2014/main" id="{837E16CA-700A-0F9C-904C-3D8CD27E3DBF}"/>
                </a:ext>
              </a:extLst>
            </p:cNvPr>
            <p:cNvSpPr txBox="1"/>
            <p:nvPr/>
          </p:nvSpPr>
          <p:spPr>
            <a:xfrm>
              <a:off x="3027363" y="3820302"/>
              <a:ext cx="2088072" cy="830997"/>
            </a:xfrm>
            <a:prstGeom prst="rect">
              <a:avLst/>
            </a:prstGeom>
            <a:noFill/>
          </p:spPr>
          <p:txBody>
            <a:bodyPr wrap="square">
              <a:spAutoFit/>
            </a:bodyPr>
            <a:lstStyle/>
            <a:p>
              <a:r>
                <a:rPr lang="en-US" sz="1600" dirty="0">
                  <a:solidFill>
                    <a:srgbClr val="03045E"/>
                  </a:solidFill>
                  <a:latin typeface="Arial" panose="020B0604020202020204" pitchFamily="34" charset="0"/>
                  <a:cs typeface="Arial" panose="020B0604020202020204" pitchFamily="34" charset="0"/>
                </a:rPr>
                <a:t>Final compensation calculated with </a:t>
              </a:r>
              <a:br>
                <a:rPr lang="en-US" sz="1600" dirty="0">
                  <a:solidFill>
                    <a:srgbClr val="03045E"/>
                  </a:solidFill>
                  <a:latin typeface="Arial" panose="020B0604020202020204" pitchFamily="34" charset="0"/>
                  <a:cs typeface="Arial" panose="020B0604020202020204" pitchFamily="34" charset="0"/>
                </a:rPr>
              </a:br>
              <a:r>
                <a:rPr lang="en-US" sz="1600" dirty="0">
                  <a:solidFill>
                    <a:srgbClr val="03045E"/>
                  </a:solidFill>
                  <a:latin typeface="Arial" panose="020B0604020202020204" pitchFamily="34" charset="0"/>
                  <a:cs typeface="Arial" panose="020B0604020202020204" pitchFamily="34" charset="0"/>
                </a:rPr>
                <a:t>12 months</a:t>
              </a:r>
              <a:endParaRPr lang="en-US" sz="1600" dirty="0">
                <a:solidFill>
                  <a:srgbClr val="03045E"/>
                </a:solidFill>
              </a:endParaRPr>
            </a:p>
          </p:txBody>
        </p:sp>
        <p:sp>
          <p:nvSpPr>
            <p:cNvPr id="12" name="TextBox 11">
              <a:extLst>
                <a:ext uri="{FF2B5EF4-FFF2-40B4-BE49-F238E27FC236}">
                  <a16:creationId xmlns:a16="http://schemas.microsoft.com/office/drawing/2014/main" id="{15EE8DBF-AC01-95D5-55DC-925986D5D012}"/>
                </a:ext>
              </a:extLst>
            </p:cNvPr>
            <p:cNvSpPr txBox="1"/>
            <p:nvPr/>
          </p:nvSpPr>
          <p:spPr>
            <a:xfrm>
              <a:off x="5638339" y="3835892"/>
              <a:ext cx="2049292" cy="830997"/>
            </a:xfrm>
            <a:prstGeom prst="rect">
              <a:avLst/>
            </a:prstGeom>
            <a:noFill/>
          </p:spPr>
          <p:txBody>
            <a:bodyPr wrap="square">
              <a:spAutoFit/>
            </a:bodyPr>
            <a:lstStyle/>
            <a:p>
              <a:r>
                <a:rPr lang="en-US" sz="1600" dirty="0">
                  <a:solidFill>
                    <a:srgbClr val="03045E"/>
                  </a:solidFill>
                  <a:latin typeface="Arial" panose="020B0604020202020204" pitchFamily="34" charset="0"/>
                  <a:cs typeface="Arial" panose="020B0604020202020204" pitchFamily="34" charset="0"/>
                </a:rPr>
                <a:t>Final compensation calculated with </a:t>
              </a:r>
              <a:br>
                <a:rPr lang="en-US" sz="1600" dirty="0">
                  <a:solidFill>
                    <a:srgbClr val="03045E"/>
                  </a:solidFill>
                  <a:latin typeface="Arial" panose="020B0604020202020204" pitchFamily="34" charset="0"/>
                  <a:cs typeface="Arial" panose="020B0604020202020204" pitchFamily="34" charset="0"/>
                </a:rPr>
              </a:br>
              <a:r>
                <a:rPr lang="en-US" sz="1600" dirty="0">
                  <a:solidFill>
                    <a:srgbClr val="03045E"/>
                  </a:solidFill>
                  <a:latin typeface="Arial" panose="020B0604020202020204" pitchFamily="34" charset="0"/>
                  <a:cs typeface="Arial" panose="020B0604020202020204" pitchFamily="34" charset="0"/>
                </a:rPr>
                <a:t>36 months</a:t>
              </a:r>
              <a:endParaRPr lang="en-US" sz="1600" dirty="0">
                <a:solidFill>
                  <a:srgbClr val="03045E"/>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312FB5A-F35B-7AA1-3901-0214F10B60B7}"/>
                    </a:ext>
                  </a:extLst>
                </p:cNvPr>
                <p:cNvSpPr txBox="1"/>
                <p:nvPr/>
              </p:nvSpPr>
              <p:spPr>
                <a:xfrm>
                  <a:off x="2547234" y="3189561"/>
                  <a:ext cx="7223327" cy="738664"/>
                </a:xfrm>
                <a:prstGeom prst="rect">
                  <a:avLst/>
                </a:prstGeom>
                <a:noFill/>
              </p:spPr>
              <p:txBody>
                <a:bodyPr wrap="square" rtlCol="0">
                  <a:spAutoFit/>
                </a:bodyPr>
                <a:lstStyle/>
                <a:p>
                  <a:pPr algn="ctr">
                    <a:spcAft>
                      <a:spcPts val="1200"/>
                    </a:spcAft>
                    <a:buSzPct val="100000"/>
                  </a:pPr>
                  <a:r>
                    <a:rPr lang="en-US" sz="4200" b="1" dirty="0">
                      <a:solidFill>
                        <a:schemeClr val="bg1"/>
                      </a:solidFill>
                      <a:latin typeface="Arial" panose="020B0604020202020204" pitchFamily="34" charset="0"/>
                      <a:cs typeface="Arial" panose="020B0604020202020204" pitchFamily="34" charset="0"/>
                    </a:rPr>
                    <a:t>$6,917  </a:t>
                  </a:r>
                  <a14:m>
                    <m:oMath xmlns:m="http://schemas.openxmlformats.org/officeDocument/2006/math">
                      <m:r>
                        <a:rPr lang="en-US" sz="42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4200" b="1" dirty="0">
                      <a:solidFill>
                        <a:srgbClr val="03045E"/>
                      </a:solidFill>
                      <a:latin typeface="Arial" panose="020B0604020202020204" pitchFamily="34" charset="0"/>
                      <a:cs typeface="Arial" panose="020B0604020202020204" pitchFamily="34" charset="0"/>
                    </a:rPr>
                    <a:t>  </a:t>
                  </a:r>
                  <a:r>
                    <a:rPr lang="en-US" sz="4200" b="1" dirty="0">
                      <a:solidFill>
                        <a:schemeClr val="bg1"/>
                      </a:solidFill>
                      <a:latin typeface="Arial" panose="020B0604020202020204" pitchFamily="34" charset="0"/>
                      <a:cs typeface="Arial" panose="020B0604020202020204" pitchFamily="34" charset="0"/>
                    </a:rPr>
                    <a:t>$6,583  </a:t>
                  </a:r>
                  <a14:m>
                    <m:oMath xmlns:m="http://schemas.openxmlformats.org/officeDocument/2006/math">
                      <m:r>
                        <a:rPr lang="en-US" sz="4200" b="1" i="1" dirty="0" smtClean="0">
                          <a:solidFill>
                            <a:srgbClr val="03045E"/>
                          </a:solidFill>
                          <a:latin typeface="Cambria Math" panose="02040503050406030204" pitchFamily="18" charset="0"/>
                          <a:cs typeface="Arial" panose="020B0604020202020204" pitchFamily="34" charset="0"/>
                        </a:rPr>
                        <m:t>=</m:t>
                      </m:r>
                    </m:oMath>
                  </a14:m>
                  <a:r>
                    <a:rPr lang="en-US" sz="4200" b="1" dirty="0">
                      <a:solidFill>
                        <a:schemeClr val="bg1"/>
                      </a:solidFill>
                      <a:latin typeface="Arial" panose="020B0604020202020204" pitchFamily="34" charset="0"/>
                      <a:cs typeface="Arial" panose="020B0604020202020204" pitchFamily="34" charset="0"/>
                    </a:rPr>
                    <a:t>  $333</a:t>
                  </a:r>
                  <a:endParaRPr lang="en-US" sz="4200" dirty="0">
                    <a:solidFill>
                      <a:schemeClr val="bg1"/>
                    </a:solidFill>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5312FB5A-F35B-7AA1-3901-0214F10B60B7}"/>
                    </a:ext>
                  </a:extLst>
                </p:cNvPr>
                <p:cNvSpPr txBox="1">
                  <a:spLocks noRot="1" noChangeAspect="1" noMove="1" noResize="1" noEditPoints="1" noAdjustHandles="1" noChangeArrowheads="1" noChangeShapeType="1" noTextEdit="1"/>
                </p:cNvSpPr>
                <p:nvPr/>
              </p:nvSpPr>
              <p:spPr>
                <a:xfrm>
                  <a:off x="2547234" y="3189561"/>
                  <a:ext cx="7223327" cy="738664"/>
                </a:xfrm>
                <a:prstGeom prst="rect">
                  <a:avLst/>
                </a:prstGeom>
                <a:blipFill>
                  <a:blip r:embed="rId3"/>
                  <a:stretch>
                    <a:fillRect t="-16529" b="-3719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D9F9A06B-A2E9-1F89-91A9-F9F0E8B98514}"/>
                </a:ext>
              </a:extLst>
            </p:cNvPr>
            <p:cNvSpPr txBox="1"/>
            <p:nvPr/>
          </p:nvSpPr>
          <p:spPr>
            <a:xfrm>
              <a:off x="8225661" y="3835892"/>
              <a:ext cx="2049292" cy="830997"/>
            </a:xfrm>
            <a:prstGeom prst="rect">
              <a:avLst/>
            </a:prstGeom>
            <a:noFill/>
          </p:spPr>
          <p:txBody>
            <a:bodyPr wrap="square">
              <a:spAutoFit/>
            </a:bodyPr>
            <a:lstStyle/>
            <a:p>
              <a:r>
                <a:rPr lang="en-US" sz="1600" dirty="0">
                  <a:solidFill>
                    <a:srgbClr val="03045E"/>
                  </a:solidFill>
                  <a:latin typeface="Arial" panose="020B0604020202020204" pitchFamily="34" charset="0"/>
                  <a:cs typeface="Arial" panose="020B0604020202020204" pitchFamily="34" charset="0"/>
                </a:rPr>
                <a:t>Difference between final compensation amounts</a:t>
              </a:r>
              <a:endParaRPr lang="en-US" sz="1600" dirty="0">
                <a:solidFill>
                  <a:srgbClr val="03045E"/>
                </a:solidFill>
              </a:endParaRPr>
            </a:p>
          </p:txBody>
        </p:sp>
      </p:grpSp>
    </p:spTree>
    <p:extLst>
      <p:ext uri="{BB962C8B-B14F-4D97-AF65-F5344CB8AC3E}">
        <p14:creationId xmlns:p14="http://schemas.microsoft.com/office/powerpoint/2010/main" val="228967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5F150B-58F6-3F0F-3CA6-F6E0C6B4AFBC}"/>
              </a:ext>
            </a:extLst>
          </p:cNvPr>
          <p:cNvSpPr txBox="1">
            <a:spLocks/>
          </p:cNvSpPr>
          <p:nvPr/>
        </p:nvSpPr>
        <p:spPr>
          <a:xfrm>
            <a:off x="6374053" y="1102601"/>
            <a:ext cx="4660356" cy="21282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480"/>
              </a:lnSpc>
            </a:pPr>
            <a:r>
              <a:rPr lang="en-US" sz="6000" b="1" dirty="0">
                <a:solidFill>
                  <a:schemeClr val="bg1"/>
                </a:solidFill>
                <a:latin typeface="Arial" panose="020B0604020202020204" pitchFamily="34" charset="0"/>
                <a:cs typeface="Arial" panose="020B0604020202020204" pitchFamily="34" charset="0"/>
              </a:rPr>
              <a:t>Jake’s retirement benefit</a:t>
            </a:r>
          </a:p>
        </p:txBody>
      </p:sp>
      <p:sp>
        <p:nvSpPr>
          <p:cNvPr id="5" name="Subtitle 2">
            <a:extLst>
              <a:ext uri="{FF2B5EF4-FFF2-40B4-BE49-F238E27FC236}">
                <a16:creationId xmlns:a16="http://schemas.microsoft.com/office/drawing/2014/main" id="{016B8C4E-8BB0-984D-9148-647D21C4DEAA}"/>
              </a:ext>
            </a:extLst>
          </p:cNvPr>
          <p:cNvSpPr txBox="1">
            <a:spLocks/>
          </p:cNvSpPr>
          <p:nvPr/>
        </p:nvSpPr>
        <p:spPr>
          <a:xfrm>
            <a:off x="6374053" y="3846922"/>
            <a:ext cx="4660356" cy="21282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Blip>
                <a:blip r:embed="rId3"/>
              </a:buBlip>
            </a:pPr>
            <a:r>
              <a:rPr lang="en-US" sz="2200" dirty="0">
                <a:solidFill>
                  <a:schemeClr val="bg1"/>
                </a:solidFill>
                <a:latin typeface="Arial" panose="020B0604020202020204" pitchFamily="34" charset="0"/>
                <a:cs typeface="Arial" panose="020B0604020202020204" pitchFamily="34" charset="0"/>
              </a:rPr>
              <a:t>Jake is a CalSTRS 2% at 60 member who works full time.</a:t>
            </a:r>
          </a:p>
          <a:p>
            <a:pPr marL="285750" indent="-285750" algn="l">
              <a:buBlip>
                <a:blip r:embed="rId3"/>
              </a:buBlip>
            </a:pPr>
            <a:r>
              <a:rPr lang="en-US" sz="2200" dirty="0">
                <a:solidFill>
                  <a:schemeClr val="bg1"/>
                </a:solidFill>
                <a:latin typeface="Arial" panose="020B0604020202020204" pitchFamily="34" charset="0"/>
                <a:cs typeface="Arial" panose="020B0604020202020204" pitchFamily="34" charset="0"/>
              </a:rPr>
              <a:t>He is 48 years old with 12 years of service credit and wants to retire at age 60.</a:t>
            </a:r>
          </a:p>
          <a:p>
            <a:pPr marL="285750" indent="-285750" algn="l">
              <a:buBlip>
                <a:blip r:embed="rId3"/>
              </a:buBlip>
            </a:pPr>
            <a:r>
              <a:rPr lang="en-US" sz="2200" dirty="0">
                <a:solidFill>
                  <a:schemeClr val="bg1"/>
                </a:solidFill>
                <a:latin typeface="Arial" panose="020B0604020202020204" pitchFamily="34" charset="0"/>
                <a:cs typeface="Arial" panose="020B0604020202020204" pitchFamily="34" charset="0"/>
              </a:rPr>
              <a:t>His final compensation is $6,583.</a:t>
            </a:r>
          </a:p>
        </p:txBody>
      </p:sp>
      <p:sp>
        <p:nvSpPr>
          <p:cNvPr id="6" name="Rectangle 5">
            <a:extLst>
              <a:ext uri="{FF2B5EF4-FFF2-40B4-BE49-F238E27FC236}">
                <a16:creationId xmlns:a16="http://schemas.microsoft.com/office/drawing/2014/main" id="{47F7B946-1088-2EE3-A2C0-CCA2E6FA44B0}"/>
              </a:ext>
            </a:extLst>
          </p:cNvPr>
          <p:cNvSpPr/>
          <p:nvPr/>
        </p:nvSpPr>
        <p:spPr>
          <a:xfrm>
            <a:off x="2553298" y="527897"/>
            <a:ext cx="2800277" cy="5802205"/>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C55024-98F1-0B84-A859-BB486AE0A347}"/>
              </a:ext>
            </a:extLst>
          </p:cNvPr>
          <p:cNvSpPr/>
          <p:nvPr/>
        </p:nvSpPr>
        <p:spPr>
          <a:xfrm>
            <a:off x="1157591" y="1102602"/>
            <a:ext cx="2601293" cy="4945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66F41C9-DAB2-FB7E-C739-1D5E45677DB2}"/>
              </a:ext>
            </a:extLst>
          </p:cNvPr>
          <p:cNvPicPr>
            <a:picLocks noChangeAspect="1"/>
          </p:cNvPicPr>
          <p:nvPr/>
        </p:nvPicPr>
        <p:blipFill rotWithShape="1">
          <a:blip r:embed="rId4"/>
          <a:srcRect l="27636" r="1047"/>
          <a:stretch/>
        </p:blipFill>
        <p:spPr>
          <a:xfrm>
            <a:off x="1352145" y="1434176"/>
            <a:ext cx="4426002" cy="4138503"/>
          </a:xfrm>
          <a:prstGeom prst="rect">
            <a:avLst/>
          </a:prstGeom>
          <a:ln>
            <a:noFill/>
          </a:ln>
        </p:spPr>
      </p:pic>
      <p:cxnSp>
        <p:nvCxnSpPr>
          <p:cNvPr id="2" name="Straight Connector 1">
            <a:extLst>
              <a:ext uri="{FF2B5EF4-FFF2-40B4-BE49-F238E27FC236}">
                <a16:creationId xmlns:a16="http://schemas.microsoft.com/office/drawing/2014/main" id="{A2FC1ACA-4738-C193-9B17-9D639CBDDDBF}"/>
              </a:ext>
            </a:extLst>
          </p:cNvPr>
          <p:cNvCxnSpPr>
            <a:cxnSpLocks/>
          </p:cNvCxnSpPr>
          <p:nvPr/>
        </p:nvCxnSpPr>
        <p:spPr>
          <a:xfrm>
            <a:off x="6502400" y="3488634"/>
            <a:ext cx="5689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9CE66C-A124-4D91-642B-2DAEE0FDA580}"/>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DC99984-9C57-9C72-3C46-87F1FFBA771A}"/>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B6CF3AC6-0F17-5082-E2A8-09510CD03AB6}"/>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88565C7-2756-854D-976A-42A68A749A49}"/>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Jake’s retirement benefit</a:t>
            </a:r>
          </a:p>
        </p:txBody>
      </p:sp>
      <p:sp>
        <p:nvSpPr>
          <p:cNvPr id="9" name="Rectangle 8">
            <a:extLst>
              <a:ext uri="{FF2B5EF4-FFF2-40B4-BE49-F238E27FC236}">
                <a16:creationId xmlns:a16="http://schemas.microsoft.com/office/drawing/2014/main" id="{9B446756-FF4C-F84A-2426-473C0DE62CED}"/>
              </a:ext>
            </a:extLst>
          </p:cNvPr>
          <p:cNvSpPr/>
          <p:nvPr/>
        </p:nvSpPr>
        <p:spPr>
          <a:xfrm>
            <a:off x="0" y="2368552"/>
            <a:ext cx="12192000" cy="4489448"/>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DF9BC230-CBA2-650B-1479-B936FF30DF7C}"/>
              </a:ext>
            </a:extLst>
          </p:cNvPr>
          <p:cNvGrpSpPr/>
          <p:nvPr/>
        </p:nvGrpSpPr>
        <p:grpSpPr>
          <a:xfrm>
            <a:off x="4890055" y="1367074"/>
            <a:ext cx="2411889" cy="2135879"/>
            <a:chOff x="4693147" y="1367074"/>
            <a:chExt cx="2411889" cy="2135879"/>
          </a:xfrm>
        </p:grpSpPr>
        <p:sp>
          <p:nvSpPr>
            <p:cNvPr id="23" name="Rectangle 22">
              <a:extLst>
                <a:ext uri="{FF2B5EF4-FFF2-40B4-BE49-F238E27FC236}">
                  <a16:creationId xmlns:a16="http://schemas.microsoft.com/office/drawing/2014/main" id="{DEDDA5DA-1289-F2A4-9363-06C4C2EDBD0E}"/>
                </a:ext>
              </a:extLst>
            </p:cNvPr>
            <p:cNvSpPr/>
            <p:nvPr/>
          </p:nvSpPr>
          <p:spPr>
            <a:xfrm>
              <a:off x="4693147" y="1530073"/>
              <a:ext cx="2411889" cy="197288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E2467098-D9E1-B374-8B23-E7E4DDAB30CE}"/>
                </a:ext>
              </a:extLst>
            </p:cNvPr>
            <p:cNvPicPr>
              <a:picLocks noChangeAspect="1"/>
            </p:cNvPicPr>
            <p:nvPr/>
          </p:nvPicPr>
          <p:blipFill rotWithShape="1">
            <a:blip r:embed="rId3"/>
            <a:srcRect l="27636" r="1047"/>
            <a:stretch/>
          </p:blipFill>
          <p:spPr>
            <a:xfrm>
              <a:off x="4830307" y="1367074"/>
              <a:ext cx="2137569" cy="1998719"/>
            </a:xfrm>
            <a:prstGeom prst="rect">
              <a:avLst/>
            </a:prstGeom>
            <a:ln>
              <a:noFill/>
            </a:ln>
          </p:spPr>
        </p:pic>
      </p:grpSp>
      <p:sp>
        <p:nvSpPr>
          <p:cNvPr id="28" name="TextBox 27">
            <a:extLst>
              <a:ext uri="{FF2B5EF4-FFF2-40B4-BE49-F238E27FC236}">
                <a16:creationId xmlns:a16="http://schemas.microsoft.com/office/drawing/2014/main" id="{0DD523ED-5C32-48DD-A39D-53F660CD0D70}"/>
              </a:ext>
            </a:extLst>
          </p:cNvPr>
          <p:cNvSpPr txBox="1"/>
          <p:nvPr/>
        </p:nvSpPr>
        <p:spPr>
          <a:xfrm>
            <a:off x="1365519" y="5113089"/>
            <a:ext cx="1787009" cy="1128514"/>
          </a:xfrm>
          <a:prstGeom prst="rect">
            <a:avLst/>
          </a:prstGeom>
          <a:noFill/>
          <a:ln w="25400">
            <a:noFill/>
          </a:ln>
        </p:spPr>
        <p:txBody>
          <a:bodyPr wrap="square">
            <a:spAutoFit/>
          </a:bodyPr>
          <a:lstStyle/>
          <a:p>
            <a:pPr algn="ctr">
              <a:spcAft>
                <a:spcPts val="400"/>
              </a:spcAft>
            </a:pPr>
            <a:r>
              <a:rPr lang="en-US" sz="1600" b="1" dirty="0">
                <a:solidFill>
                  <a:schemeClr val="bg1"/>
                </a:solidFill>
                <a:latin typeface="Arial" panose="020B0604020202020204" pitchFamily="34" charset="0"/>
                <a:cs typeface="Arial" panose="020B0604020202020204" pitchFamily="34" charset="0"/>
              </a:rPr>
              <a:t>Service credit</a:t>
            </a:r>
          </a:p>
          <a:p>
            <a:pPr algn="ctr"/>
            <a:r>
              <a:rPr lang="en-US" sz="1600" dirty="0">
                <a:solidFill>
                  <a:schemeClr val="bg1"/>
                </a:solidFill>
                <a:latin typeface="Arial" panose="020B0604020202020204" pitchFamily="34" charset="0"/>
                <a:cs typeface="Arial" panose="020B0604020202020204" pitchFamily="34" charset="0"/>
              </a:rPr>
              <a:t>12.000 + 12.000 earned between ages 48 to 60</a:t>
            </a:r>
            <a:endParaRPr lang="en-US" sz="1600" b="1" dirty="0">
              <a:solidFill>
                <a:schemeClr val="bg1"/>
              </a:solidFill>
            </a:endParaRPr>
          </a:p>
        </p:txBody>
      </p:sp>
      <p:sp>
        <p:nvSpPr>
          <p:cNvPr id="29" name="TextBox 28">
            <a:extLst>
              <a:ext uri="{FF2B5EF4-FFF2-40B4-BE49-F238E27FC236}">
                <a16:creationId xmlns:a16="http://schemas.microsoft.com/office/drawing/2014/main" id="{97968A36-CAD4-FF38-4A3D-CA3BF5257442}"/>
              </a:ext>
            </a:extLst>
          </p:cNvPr>
          <p:cNvSpPr txBox="1"/>
          <p:nvPr/>
        </p:nvSpPr>
        <p:spPr>
          <a:xfrm>
            <a:off x="3528520" y="5113089"/>
            <a:ext cx="1483327" cy="636072"/>
          </a:xfrm>
          <a:prstGeom prst="rect">
            <a:avLst/>
          </a:prstGeom>
          <a:noFill/>
          <a:ln w="25400">
            <a:noFill/>
          </a:ln>
        </p:spPr>
        <p:txBody>
          <a:bodyPr wrap="square">
            <a:spAutoFit/>
          </a:bodyPr>
          <a:lstStyle/>
          <a:p>
            <a:pPr algn="ctr">
              <a:spcAft>
                <a:spcPts val="400"/>
              </a:spcAft>
            </a:pPr>
            <a:r>
              <a:rPr lang="en-US" sz="1600" b="1" dirty="0">
                <a:solidFill>
                  <a:schemeClr val="bg1"/>
                </a:solidFill>
                <a:latin typeface="Arial" panose="020B0604020202020204" pitchFamily="34" charset="0"/>
                <a:cs typeface="Arial" panose="020B0604020202020204" pitchFamily="34" charset="0"/>
              </a:rPr>
              <a:t>Age factor </a:t>
            </a:r>
          </a:p>
          <a:p>
            <a:pPr algn="ctr"/>
            <a:r>
              <a:rPr lang="en-US" sz="1600" dirty="0">
                <a:solidFill>
                  <a:schemeClr val="bg1"/>
                </a:solidFill>
                <a:latin typeface="Arial" panose="020B0604020202020204" pitchFamily="34" charset="0"/>
                <a:cs typeface="Arial" panose="020B0604020202020204" pitchFamily="34" charset="0"/>
              </a:rPr>
              <a:t>2% at age 60</a:t>
            </a:r>
            <a:endParaRPr lang="en-US" sz="1600" b="1" dirty="0">
              <a:solidFill>
                <a:schemeClr val="bg1"/>
              </a:solidFill>
            </a:endParaRPr>
          </a:p>
        </p:txBody>
      </p:sp>
      <p:sp>
        <p:nvSpPr>
          <p:cNvPr id="30" name="TextBox 29">
            <a:extLst>
              <a:ext uri="{FF2B5EF4-FFF2-40B4-BE49-F238E27FC236}">
                <a16:creationId xmlns:a16="http://schemas.microsoft.com/office/drawing/2014/main" id="{0EE683ED-5F20-7387-D24B-5B898791FF74}"/>
              </a:ext>
            </a:extLst>
          </p:cNvPr>
          <p:cNvSpPr txBox="1"/>
          <p:nvPr/>
        </p:nvSpPr>
        <p:spPr>
          <a:xfrm>
            <a:off x="8328000" y="5154604"/>
            <a:ext cx="2036269" cy="584775"/>
          </a:xfrm>
          <a:prstGeom prst="rect">
            <a:avLst/>
          </a:prstGeom>
          <a:noFill/>
          <a:ln w="25400">
            <a:noFill/>
          </a:ln>
        </p:spPr>
        <p:txBody>
          <a:bodyPr wrap="square">
            <a:spAutoFit/>
          </a:bodyPr>
          <a:lstStyle/>
          <a:p>
            <a:pPr algn="ctr">
              <a:spcAft>
                <a:spcPts val="400"/>
              </a:spcAft>
            </a:pPr>
            <a:r>
              <a:rPr lang="en-US" sz="1600" b="1" dirty="0">
                <a:solidFill>
                  <a:schemeClr val="bg1"/>
                </a:solidFill>
                <a:latin typeface="Arial" panose="020B0604020202020204" pitchFamily="34" charset="0"/>
                <a:cs typeface="Arial" panose="020B0604020202020204" pitchFamily="34" charset="0"/>
              </a:rPr>
              <a:t>Monthly retirement benefit</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DD5FD95-8125-F730-94B0-8B81676AAB4C}"/>
                  </a:ext>
                </a:extLst>
              </p:cNvPr>
              <p:cNvSpPr txBox="1"/>
              <p:nvPr/>
            </p:nvSpPr>
            <p:spPr>
              <a:xfrm>
                <a:off x="5236443" y="5114680"/>
                <a:ext cx="3012323" cy="882293"/>
              </a:xfrm>
              <a:prstGeom prst="rect">
                <a:avLst/>
              </a:prstGeom>
              <a:noFill/>
              <a:ln w="25400">
                <a:noFill/>
              </a:ln>
            </p:spPr>
            <p:txBody>
              <a:bodyPr wrap="square">
                <a:spAutoFit/>
              </a:bodyPr>
              <a:lstStyle/>
              <a:p>
                <a:pPr algn="ctr" defTabSz="164592">
                  <a:spcAft>
                    <a:spcPts val="400"/>
                  </a:spcAft>
                </a:pPr>
                <a:r>
                  <a:rPr lang="en-US" sz="1600" b="1" dirty="0">
                    <a:solidFill>
                      <a:schemeClr val="bg1"/>
                    </a:solidFill>
                    <a:latin typeface="Arial" panose="020B0604020202020204" pitchFamily="34" charset="0"/>
                    <a:cs typeface="Arial" panose="020B0604020202020204" pitchFamily="34" charset="0"/>
                  </a:rPr>
                  <a:t>Final compensation</a:t>
                </a:r>
              </a:p>
              <a:p>
                <a:pPr algn="ctr" defTabSz="164592"/>
                <a:r>
                  <a:rPr lang="en-US" sz="1600" dirty="0">
                    <a:solidFill>
                      <a:schemeClr val="bg1"/>
                    </a:solidFill>
                    <a:latin typeface="Arial" panose="020B0604020202020204" pitchFamily="34" charset="0"/>
                    <a:cs typeface="Arial" panose="020B0604020202020204" pitchFamily="34" charset="0"/>
                  </a:rPr>
                  <a:t>($75,000 + $79,000 + $83,000)        </a:t>
                </a:r>
                <a14:m>
                  <m:oMath xmlns:m="http://schemas.openxmlformats.org/officeDocument/2006/math">
                    <m:r>
                      <a:rPr lang="en-US" sz="160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m:t>
                    </m:r>
                  </m:oMath>
                </a14:m>
                <a:r>
                  <a:rPr lang="en-US" sz="1600" dirty="0">
                    <a:solidFill>
                      <a:schemeClr val="bg1"/>
                    </a:solidFill>
                    <a:latin typeface="Arial" panose="020B0604020202020204" pitchFamily="34" charset="0"/>
                    <a:cs typeface="Arial" panose="020B0604020202020204" pitchFamily="34" charset="0"/>
                  </a:rPr>
                  <a:t>	36 months</a:t>
                </a:r>
                <a:endParaRPr lang="en-US" sz="1600" dirty="0">
                  <a:solidFill>
                    <a:schemeClr val="bg1"/>
                  </a:solidFill>
                </a:endParaRPr>
              </a:p>
            </p:txBody>
          </p:sp>
        </mc:Choice>
        <mc:Fallback xmlns="">
          <p:sp>
            <p:nvSpPr>
              <p:cNvPr id="31" name="TextBox 30">
                <a:extLst>
                  <a:ext uri="{FF2B5EF4-FFF2-40B4-BE49-F238E27FC236}">
                    <a16:creationId xmlns:a16="http://schemas.microsoft.com/office/drawing/2014/main" id="{FDD5FD95-8125-F730-94B0-8B81676AAB4C}"/>
                  </a:ext>
                </a:extLst>
              </p:cNvPr>
              <p:cNvSpPr txBox="1">
                <a:spLocks noRot="1" noChangeAspect="1" noMove="1" noResize="1" noEditPoints="1" noAdjustHandles="1" noChangeArrowheads="1" noChangeShapeType="1" noTextEdit="1"/>
              </p:cNvSpPr>
              <p:nvPr/>
            </p:nvSpPr>
            <p:spPr>
              <a:xfrm>
                <a:off x="5236443" y="5114680"/>
                <a:ext cx="3012323" cy="882293"/>
              </a:xfrm>
              <a:prstGeom prst="rect">
                <a:avLst/>
              </a:prstGeom>
              <a:blipFill>
                <a:blip r:embed="rId5"/>
                <a:stretch>
                  <a:fillRect l="-202" t="-2069" r="-16397" b="-7586"/>
                </a:stretch>
              </a:blipFill>
              <a:ln w="25400">
                <a:noFill/>
              </a:ln>
            </p:spPr>
            <p:txBody>
              <a:bodyPr/>
              <a:lstStyle/>
              <a:p>
                <a:r>
                  <a:rPr lang="en-US">
                    <a:noFill/>
                  </a:rPr>
                  <a:t> </a:t>
                </a:r>
              </a:p>
            </p:txBody>
          </p:sp>
        </mc:Fallback>
      </mc:AlternateContent>
      <p:cxnSp>
        <p:nvCxnSpPr>
          <p:cNvPr id="32" name="Straight Connector 31">
            <a:extLst>
              <a:ext uri="{FF2B5EF4-FFF2-40B4-BE49-F238E27FC236}">
                <a16:creationId xmlns:a16="http://schemas.microsoft.com/office/drawing/2014/main" id="{476D5C13-3274-D41C-73F6-4D3E190037F3}"/>
              </a:ext>
            </a:extLst>
          </p:cNvPr>
          <p:cNvCxnSpPr>
            <a:cxnSpLocks/>
          </p:cNvCxnSpPr>
          <p:nvPr/>
        </p:nvCxnSpPr>
        <p:spPr>
          <a:xfrm>
            <a:off x="-1" y="4045863"/>
            <a:ext cx="1029660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C6D6FFB-024D-761C-AA0D-CCBF972A0FAA}"/>
              </a:ext>
            </a:extLst>
          </p:cNvPr>
          <p:cNvCxnSpPr>
            <a:cxnSpLocks/>
          </p:cNvCxnSpPr>
          <p:nvPr/>
        </p:nvCxnSpPr>
        <p:spPr>
          <a:xfrm>
            <a:off x="1555546" y="6466759"/>
            <a:ext cx="1063645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1EE5396-7D48-3912-25B2-DAB2572A219B}"/>
                  </a:ext>
                </a:extLst>
              </p:cNvPr>
              <p:cNvSpPr txBox="1"/>
              <p:nvPr/>
            </p:nvSpPr>
            <p:spPr>
              <a:xfrm>
                <a:off x="2808198" y="4347157"/>
                <a:ext cx="749817" cy="892552"/>
              </a:xfrm>
              <a:prstGeom prst="rect">
                <a:avLst/>
              </a:prstGeom>
              <a:noFill/>
            </p:spPr>
            <p:txBody>
              <a:bodyPr wrap="square" rtlCol="0">
                <a:spAutoFit/>
              </a:bodyPr>
              <a:lstStyle/>
              <a:p>
                <a:pPr algn="ctr">
                  <a:spcAft>
                    <a:spcPts val="1200"/>
                  </a:spcAft>
                  <a:buSzPct val="100000"/>
                </a:pPr>
                <a14:m>
                  <m:oMathPara xmlns:m="http://schemas.openxmlformats.org/officeDocument/2006/math">
                    <m:oMathParaPr>
                      <m:jc m:val="centerGroup"/>
                    </m:oMathParaPr>
                    <m:oMath xmlns:m="http://schemas.openxmlformats.org/officeDocument/2006/math">
                      <m:r>
                        <a:rPr lang="en-US" sz="4200" b="1" i="1" dirty="0"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200" dirty="0">
                  <a:solidFill>
                    <a:schemeClr val="bg1"/>
                  </a:solidFill>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51EE5396-7D48-3912-25B2-DAB2572A219B}"/>
                  </a:ext>
                </a:extLst>
              </p:cNvPr>
              <p:cNvSpPr txBox="1">
                <a:spLocks noRot="1" noChangeAspect="1" noMove="1" noResize="1" noEditPoints="1" noAdjustHandles="1" noChangeArrowheads="1" noChangeShapeType="1" noTextEdit="1"/>
              </p:cNvSpPr>
              <p:nvPr/>
            </p:nvSpPr>
            <p:spPr>
              <a:xfrm>
                <a:off x="2808198" y="4347157"/>
                <a:ext cx="749817" cy="892552"/>
              </a:xfrm>
              <a:prstGeom prst="rect">
                <a:avLst/>
              </a:prstGeom>
              <a:blipFill>
                <a:blip r:embed="rId6"/>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9D615B5-87CD-787D-3595-221BB383A93C}"/>
              </a:ext>
            </a:extLst>
          </p:cNvPr>
          <p:cNvSpPr txBox="1"/>
          <p:nvPr/>
        </p:nvSpPr>
        <p:spPr>
          <a:xfrm>
            <a:off x="3495970" y="4341550"/>
            <a:ext cx="1529376" cy="738664"/>
          </a:xfrm>
          <a:prstGeom prst="rect">
            <a:avLst/>
          </a:prstGeom>
          <a:noFill/>
        </p:spPr>
        <p:txBody>
          <a:bodyPr wrap="square" rtlCol="0">
            <a:spAutoFit/>
          </a:bodyPr>
          <a:lstStyle/>
          <a:p>
            <a:pPr algn="ctr">
              <a:spcAft>
                <a:spcPts val="1200"/>
              </a:spcAft>
              <a:buSzPct val="100000"/>
            </a:pPr>
            <a:r>
              <a:rPr lang="en-US" sz="4200" b="1" dirty="0">
                <a:solidFill>
                  <a:schemeClr val="bg1"/>
                </a:solidFill>
                <a:latin typeface="Arial" panose="020B0604020202020204" pitchFamily="34" charset="0"/>
                <a:cs typeface="Arial" panose="020B0604020202020204" pitchFamily="34" charset="0"/>
              </a:rPr>
              <a:t>0.020</a:t>
            </a:r>
            <a:endParaRPr lang="en-US" sz="42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694CF47-521C-98D1-C075-2464647FB019}"/>
                  </a:ext>
                </a:extLst>
              </p:cNvPr>
              <p:cNvSpPr txBox="1"/>
              <p:nvPr/>
            </p:nvSpPr>
            <p:spPr>
              <a:xfrm>
                <a:off x="5104580" y="4337632"/>
                <a:ext cx="770763" cy="892552"/>
              </a:xfrm>
              <a:prstGeom prst="rect">
                <a:avLst/>
              </a:prstGeom>
              <a:noFill/>
            </p:spPr>
            <p:txBody>
              <a:bodyPr wrap="square" rtlCol="0">
                <a:spAutoFit/>
              </a:bodyPr>
              <a:lstStyle/>
              <a:p>
                <a:pPr algn="ctr">
                  <a:spcAft>
                    <a:spcPts val="1200"/>
                  </a:spcAft>
                  <a:buSzPct val="100000"/>
                </a:pPr>
                <a14:m>
                  <m:oMathPara xmlns:m="http://schemas.openxmlformats.org/officeDocument/2006/math">
                    <m:oMathParaPr>
                      <m:jc m:val="centerGroup"/>
                    </m:oMathParaPr>
                    <m:oMath xmlns:m="http://schemas.openxmlformats.org/officeDocument/2006/math">
                      <m:r>
                        <a:rPr lang="en-US" sz="4200" b="1" i="1" dirty="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200" dirty="0">
                  <a:solidFill>
                    <a:schemeClr val="bg1"/>
                  </a:solidFill>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C694CF47-521C-98D1-C075-2464647FB019}"/>
                  </a:ext>
                </a:extLst>
              </p:cNvPr>
              <p:cNvSpPr txBox="1">
                <a:spLocks noRot="1" noChangeAspect="1" noMove="1" noResize="1" noEditPoints="1" noAdjustHandles="1" noChangeArrowheads="1" noChangeShapeType="1" noTextEdit="1"/>
              </p:cNvSpPr>
              <p:nvPr/>
            </p:nvSpPr>
            <p:spPr>
              <a:xfrm>
                <a:off x="5104580" y="4337632"/>
                <a:ext cx="770763" cy="892552"/>
              </a:xfrm>
              <a:prstGeom prst="rect">
                <a:avLst/>
              </a:prstGeom>
              <a:blipFill>
                <a:blip r:embed="rId7"/>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5CFA0ED0-AF1B-B490-2CA0-90427CA6D3D2}"/>
              </a:ext>
            </a:extLst>
          </p:cNvPr>
          <p:cNvSpPr txBox="1"/>
          <p:nvPr/>
        </p:nvSpPr>
        <p:spPr>
          <a:xfrm>
            <a:off x="5800368" y="4347891"/>
            <a:ext cx="1845258" cy="738664"/>
          </a:xfrm>
          <a:prstGeom prst="rect">
            <a:avLst/>
          </a:prstGeom>
          <a:noFill/>
        </p:spPr>
        <p:txBody>
          <a:bodyPr wrap="square" rtlCol="0">
            <a:spAutoFit/>
          </a:bodyPr>
          <a:lstStyle/>
          <a:p>
            <a:pPr algn="ctr">
              <a:spcAft>
                <a:spcPts val="1200"/>
              </a:spcAft>
              <a:buSzPct val="100000"/>
            </a:pPr>
            <a:r>
              <a:rPr lang="en-US" sz="4200" b="1" dirty="0">
                <a:solidFill>
                  <a:schemeClr val="bg1"/>
                </a:solidFill>
                <a:latin typeface="Arial" panose="020B0604020202020204" pitchFamily="34" charset="0"/>
                <a:cs typeface="Arial" panose="020B0604020202020204" pitchFamily="34" charset="0"/>
              </a:rPr>
              <a:t>$6,583</a:t>
            </a:r>
            <a:endParaRPr lang="en-US" sz="42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9ECB9D4-75E0-CB7A-952A-462064534486}"/>
                  </a:ext>
                </a:extLst>
              </p:cNvPr>
              <p:cNvSpPr txBox="1"/>
              <p:nvPr/>
            </p:nvSpPr>
            <p:spPr>
              <a:xfrm>
                <a:off x="7753435" y="4340015"/>
                <a:ext cx="709513" cy="892552"/>
              </a:xfrm>
              <a:prstGeom prst="rect">
                <a:avLst/>
              </a:prstGeom>
              <a:noFill/>
            </p:spPr>
            <p:txBody>
              <a:bodyPr wrap="square" rtlCol="0">
                <a:spAutoFit/>
              </a:bodyPr>
              <a:lstStyle/>
              <a:p>
                <a:pPr algn="ctr">
                  <a:spcAft>
                    <a:spcPts val="1200"/>
                  </a:spcAft>
                  <a:buSzPct val="100000"/>
                </a:pPr>
                <a14:m>
                  <m:oMathPara xmlns:m="http://schemas.openxmlformats.org/officeDocument/2006/math">
                    <m:oMathParaPr>
                      <m:jc m:val="centerGroup"/>
                    </m:oMathParaPr>
                    <m:oMath xmlns:m="http://schemas.openxmlformats.org/officeDocument/2006/math">
                      <m:r>
                        <a:rPr lang="en-US" sz="4200" b="1" i="1" dirty="0"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200" dirty="0">
                  <a:solidFill>
                    <a:schemeClr val="bg1"/>
                  </a:solidFill>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E9ECB9D4-75E0-CB7A-952A-462064534486}"/>
                  </a:ext>
                </a:extLst>
              </p:cNvPr>
              <p:cNvSpPr txBox="1">
                <a:spLocks noRot="1" noChangeAspect="1" noMove="1" noResize="1" noEditPoints="1" noAdjustHandles="1" noChangeArrowheads="1" noChangeShapeType="1" noTextEdit="1"/>
              </p:cNvSpPr>
              <p:nvPr/>
            </p:nvSpPr>
            <p:spPr>
              <a:xfrm>
                <a:off x="7753435" y="4340015"/>
                <a:ext cx="709513" cy="892552"/>
              </a:xfrm>
              <a:prstGeom prst="rect">
                <a:avLst/>
              </a:prstGeom>
              <a:blipFill>
                <a:blip r:embed="rId8"/>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C991A91-1796-9D2E-27F4-13DB39F2E432}"/>
              </a:ext>
            </a:extLst>
          </p:cNvPr>
          <p:cNvSpPr txBox="1"/>
          <p:nvPr/>
        </p:nvSpPr>
        <p:spPr>
          <a:xfrm>
            <a:off x="8416546" y="4345315"/>
            <a:ext cx="1845258" cy="738664"/>
          </a:xfrm>
          <a:prstGeom prst="rect">
            <a:avLst/>
          </a:prstGeom>
          <a:noFill/>
        </p:spPr>
        <p:txBody>
          <a:bodyPr wrap="square" rtlCol="0">
            <a:spAutoFit/>
          </a:bodyPr>
          <a:lstStyle/>
          <a:p>
            <a:pPr algn="ctr">
              <a:spcAft>
                <a:spcPts val="1200"/>
              </a:spcAft>
              <a:buSzPct val="100000"/>
            </a:pPr>
            <a:r>
              <a:rPr lang="en-US" sz="4200" b="1" dirty="0">
                <a:solidFill>
                  <a:schemeClr val="bg1"/>
                </a:solidFill>
                <a:latin typeface="Arial" panose="020B0604020202020204" pitchFamily="34" charset="0"/>
                <a:cs typeface="Arial" panose="020B0604020202020204" pitchFamily="34" charset="0"/>
              </a:rPr>
              <a:t>$3,160</a:t>
            </a:r>
            <a:endParaRPr lang="en-US" sz="42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B5D36E4-52F6-DF95-71EA-163F2CBE5013}"/>
              </a:ext>
            </a:extLst>
          </p:cNvPr>
          <p:cNvSpPr txBox="1"/>
          <p:nvPr/>
        </p:nvSpPr>
        <p:spPr>
          <a:xfrm>
            <a:off x="1938144" y="4341746"/>
            <a:ext cx="792329" cy="738664"/>
          </a:xfrm>
          <a:prstGeom prst="rect">
            <a:avLst/>
          </a:prstGeom>
          <a:noFill/>
        </p:spPr>
        <p:txBody>
          <a:bodyPr wrap="square" rtlCol="0">
            <a:spAutoFit/>
          </a:bodyPr>
          <a:lstStyle/>
          <a:p>
            <a:pPr algn="ctr">
              <a:spcAft>
                <a:spcPts val="1200"/>
              </a:spcAft>
              <a:buSzPct val="100000"/>
            </a:pPr>
            <a:r>
              <a:rPr lang="en-US" sz="4200" dirty="0">
                <a:solidFill>
                  <a:schemeClr val="bg1"/>
                </a:solidFill>
                <a:latin typeface="Arial" panose="020B0604020202020204" pitchFamily="34" charset="0"/>
                <a:cs typeface="Arial" panose="020B0604020202020204" pitchFamily="34" charset="0"/>
              </a:rPr>
              <a:t>24</a:t>
            </a:r>
          </a:p>
        </p:txBody>
      </p:sp>
    </p:spTree>
    <p:extLst>
      <p:ext uri="{BB962C8B-B14F-4D97-AF65-F5344CB8AC3E}">
        <p14:creationId xmlns:p14="http://schemas.microsoft.com/office/powerpoint/2010/main" val="71350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 grpId="0"/>
      <p:bldP spid="10"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F7B946-1088-2EE3-A2C0-CCA2E6FA44B0}"/>
              </a:ext>
            </a:extLst>
          </p:cNvPr>
          <p:cNvSpPr/>
          <p:nvPr/>
        </p:nvSpPr>
        <p:spPr>
          <a:xfrm>
            <a:off x="2553298" y="527897"/>
            <a:ext cx="2800277" cy="5802205"/>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C55024-98F1-0B84-A859-BB486AE0A347}"/>
              </a:ext>
            </a:extLst>
          </p:cNvPr>
          <p:cNvSpPr/>
          <p:nvPr/>
        </p:nvSpPr>
        <p:spPr>
          <a:xfrm>
            <a:off x="1157591" y="1102602"/>
            <a:ext cx="2601293" cy="4945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66F41C9-DAB2-FB7E-C739-1D5E45677DB2}"/>
              </a:ext>
            </a:extLst>
          </p:cNvPr>
          <p:cNvPicPr>
            <a:picLocks noChangeAspect="1"/>
          </p:cNvPicPr>
          <p:nvPr/>
        </p:nvPicPr>
        <p:blipFill rotWithShape="1">
          <a:blip r:embed="rId3"/>
          <a:srcRect l="27636" r="1047"/>
          <a:stretch/>
        </p:blipFill>
        <p:spPr>
          <a:xfrm>
            <a:off x="1352145" y="1434176"/>
            <a:ext cx="4426002" cy="4138503"/>
          </a:xfrm>
          <a:prstGeom prst="rect">
            <a:avLst/>
          </a:prstGeom>
          <a:ln>
            <a:noFill/>
          </a:ln>
        </p:spPr>
      </p:pic>
      <p:sp>
        <p:nvSpPr>
          <p:cNvPr id="2" name="Title 1">
            <a:extLst>
              <a:ext uri="{FF2B5EF4-FFF2-40B4-BE49-F238E27FC236}">
                <a16:creationId xmlns:a16="http://schemas.microsoft.com/office/drawing/2014/main" id="{25919A1E-9F2A-847F-7BFB-CC409AFF2699}"/>
              </a:ext>
            </a:extLst>
          </p:cNvPr>
          <p:cNvSpPr txBox="1">
            <a:spLocks/>
          </p:cNvSpPr>
          <p:nvPr/>
        </p:nvSpPr>
        <p:spPr>
          <a:xfrm>
            <a:off x="6413856" y="1434176"/>
            <a:ext cx="4620553" cy="2239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480"/>
              </a:lnSpc>
            </a:pPr>
            <a:r>
              <a:rPr lang="en-US" sz="6000" b="1" dirty="0">
                <a:solidFill>
                  <a:schemeClr val="bg1"/>
                </a:solidFill>
                <a:latin typeface="Arial" panose="020B0604020202020204" pitchFamily="34" charset="0"/>
                <a:cs typeface="Arial" panose="020B0604020202020204" pitchFamily="34" charset="0"/>
              </a:rPr>
              <a:t>What if Jake works longer?</a:t>
            </a:r>
          </a:p>
        </p:txBody>
      </p:sp>
      <p:sp>
        <p:nvSpPr>
          <p:cNvPr id="3" name="Subtitle 2">
            <a:extLst>
              <a:ext uri="{FF2B5EF4-FFF2-40B4-BE49-F238E27FC236}">
                <a16:creationId xmlns:a16="http://schemas.microsoft.com/office/drawing/2014/main" id="{51F0A235-9C89-100A-F7E0-D3EEA227878F}"/>
              </a:ext>
            </a:extLst>
          </p:cNvPr>
          <p:cNvSpPr txBox="1">
            <a:spLocks/>
          </p:cNvSpPr>
          <p:nvPr/>
        </p:nvSpPr>
        <p:spPr>
          <a:xfrm>
            <a:off x="6413856" y="4253490"/>
            <a:ext cx="4426000" cy="53474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solidFill>
                  <a:schemeClr val="bg1"/>
                </a:solidFill>
                <a:latin typeface="Arial" panose="020B0604020202020204" pitchFamily="34" charset="0"/>
                <a:cs typeface="Arial" panose="020B0604020202020204" pitchFamily="34" charset="0"/>
              </a:rPr>
              <a:t>Estimate Jake’s retirement benefit on page 2. </a:t>
            </a:r>
          </a:p>
        </p:txBody>
      </p:sp>
      <p:cxnSp>
        <p:nvCxnSpPr>
          <p:cNvPr id="9" name="Straight Connector 8">
            <a:extLst>
              <a:ext uri="{FF2B5EF4-FFF2-40B4-BE49-F238E27FC236}">
                <a16:creationId xmlns:a16="http://schemas.microsoft.com/office/drawing/2014/main" id="{AAB588EC-ED17-5BF6-7265-389CF7C9CE3D}"/>
              </a:ext>
            </a:extLst>
          </p:cNvPr>
          <p:cNvCxnSpPr>
            <a:cxnSpLocks/>
          </p:cNvCxnSpPr>
          <p:nvPr/>
        </p:nvCxnSpPr>
        <p:spPr>
          <a:xfrm>
            <a:off x="6519037" y="3907796"/>
            <a:ext cx="567296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96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9CE66C-A124-4D91-642B-2DAEE0FDA580}"/>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DC99984-9C57-9C72-3C46-87F1FFBA771A}"/>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B6CF3AC6-0F17-5082-E2A8-09510CD03AB6}"/>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88565C7-2756-854D-976A-42A68A749A49}"/>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Jake’s retirement benefit</a:t>
            </a:r>
          </a:p>
        </p:txBody>
      </p:sp>
      <p:sp>
        <p:nvSpPr>
          <p:cNvPr id="9" name="Rectangle 8">
            <a:extLst>
              <a:ext uri="{FF2B5EF4-FFF2-40B4-BE49-F238E27FC236}">
                <a16:creationId xmlns:a16="http://schemas.microsoft.com/office/drawing/2014/main" id="{9B446756-FF4C-F84A-2426-473C0DE62CED}"/>
              </a:ext>
            </a:extLst>
          </p:cNvPr>
          <p:cNvSpPr/>
          <p:nvPr/>
        </p:nvSpPr>
        <p:spPr>
          <a:xfrm>
            <a:off x="0" y="2368552"/>
            <a:ext cx="12192000" cy="4489448"/>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DF9BC230-CBA2-650B-1479-B936FF30DF7C}"/>
              </a:ext>
            </a:extLst>
          </p:cNvPr>
          <p:cNvGrpSpPr/>
          <p:nvPr/>
        </p:nvGrpSpPr>
        <p:grpSpPr>
          <a:xfrm>
            <a:off x="4890055" y="1367074"/>
            <a:ext cx="2411889" cy="2135879"/>
            <a:chOff x="4693147" y="1367074"/>
            <a:chExt cx="2411889" cy="2135879"/>
          </a:xfrm>
        </p:grpSpPr>
        <p:sp>
          <p:nvSpPr>
            <p:cNvPr id="23" name="Rectangle 22">
              <a:extLst>
                <a:ext uri="{FF2B5EF4-FFF2-40B4-BE49-F238E27FC236}">
                  <a16:creationId xmlns:a16="http://schemas.microsoft.com/office/drawing/2014/main" id="{DEDDA5DA-1289-F2A4-9363-06C4C2EDBD0E}"/>
                </a:ext>
              </a:extLst>
            </p:cNvPr>
            <p:cNvSpPr/>
            <p:nvPr/>
          </p:nvSpPr>
          <p:spPr>
            <a:xfrm>
              <a:off x="4693147" y="1530073"/>
              <a:ext cx="2411889" cy="197288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E2467098-D9E1-B374-8B23-E7E4DDAB30CE}"/>
                </a:ext>
              </a:extLst>
            </p:cNvPr>
            <p:cNvPicPr>
              <a:picLocks noChangeAspect="1"/>
            </p:cNvPicPr>
            <p:nvPr/>
          </p:nvPicPr>
          <p:blipFill rotWithShape="1">
            <a:blip r:embed="rId3"/>
            <a:srcRect l="27636" r="1047"/>
            <a:stretch/>
          </p:blipFill>
          <p:spPr>
            <a:xfrm>
              <a:off x="4830307" y="1367074"/>
              <a:ext cx="2137569" cy="1998719"/>
            </a:xfrm>
            <a:prstGeom prst="rect">
              <a:avLst/>
            </a:prstGeom>
            <a:ln>
              <a:noFill/>
            </a:ln>
          </p:spPr>
        </p:pic>
      </p:grpSp>
      <p:sp>
        <p:nvSpPr>
          <p:cNvPr id="28" name="TextBox 27">
            <a:extLst>
              <a:ext uri="{FF2B5EF4-FFF2-40B4-BE49-F238E27FC236}">
                <a16:creationId xmlns:a16="http://schemas.microsoft.com/office/drawing/2014/main" id="{0DD523ED-5C32-48DD-A39D-53F660CD0D70}"/>
              </a:ext>
            </a:extLst>
          </p:cNvPr>
          <p:cNvSpPr txBox="1"/>
          <p:nvPr/>
        </p:nvSpPr>
        <p:spPr>
          <a:xfrm>
            <a:off x="1365519" y="4715076"/>
            <a:ext cx="1787009" cy="1128514"/>
          </a:xfrm>
          <a:prstGeom prst="rect">
            <a:avLst/>
          </a:prstGeom>
          <a:noFill/>
          <a:ln w="25400">
            <a:noFill/>
          </a:ln>
        </p:spPr>
        <p:txBody>
          <a:bodyPr wrap="square">
            <a:spAutoFit/>
          </a:bodyPr>
          <a:lstStyle/>
          <a:p>
            <a:pPr algn="ctr">
              <a:spcAft>
                <a:spcPts val="400"/>
              </a:spcAft>
            </a:pPr>
            <a:r>
              <a:rPr lang="en-US" sz="1600" b="1" dirty="0">
                <a:solidFill>
                  <a:schemeClr val="bg1"/>
                </a:solidFill>
                <a:latin typeface="Arial" panose="020B0604020202020204" pitchFamily="34" charset="0"/>
                <a:cs typeface="Arial" panose="020B0604020202020204" pitchFamily="34" charset="0"/>
              </a:rPr>
              <a:t>Service credit</a:t>
            </a:r>
          </a:p>
          <a:p>
            <a:pPr algn="ctr"/>
            <a:r>
              <a:rPr lang="en-US" sz="1600" dirty="0">
                <a:solidFill>
                  <a:schemeClr val="bg1"/>
                </a:solidFill>
                <a:latin typeface="Arial" panose="020B0604020202020204" pitchFamily="34" charset="0"/>
                <a:cs typeface="Arial" panose="020B0604020202020204" pitchFamily="34" charset="0"/>
              </a:rPr>
              <a:t>12.000 + 15.000 earned between ages 48 to 63</a:t>
            </a:r>
            <a:endParaRPr lang="en-US" sz="1600" b="1" dirty="0">
              <a:solidFill>
                <a:schemeClr val="bg1"/>
              </a:solidFill>
            </a:endParaRPr>
          </a:p>
        </p:txBody>
      </p:sp>
      <p:sp>
        <p:nvSpPr>
          <p:cNvPr id="29" name="TextBox 28">
            <a:extLst>
              <a:ext uri="{FF2B5EF4-FFF2-40B4-BE49-F238E27FC236}">
                <a16:creationId xmlns:a16="http://schemas.microsoft.com/office/drawing/2014/main" id="{97968A36-CAD4-FF38-4A3D-CA3BF5257442}"/>
              </a:ext>
            </a:extLst>
          </p:cNvPr>
          <p:cNvSpPr txBox="1"/>
          <p:nvPr/>
        </p:nvSpPr>
        <p:spPr>
          <a:xfrm>
            <a:off x="3455674" y="4715076"/>
            <a:ext cx="1584805" cy="636072"/>
          </a:xfrm>
          <a:prstGeom prst="rect">
            <a:avLst/>
          </a:prstGeom>
          <a:noFill/>
          <a:ln w="25400">
            <a:noFill/>
          </a:ln>
        </p:spPr>
        <p:txBody>
          <a:bodyPr wrap="square">
            <a:spAutoFit/>
          </a:bodyPr>
          <a:lstStyle/>
          <a:p>
            <a:pPr algn="ctr">
              <a:spcAft>
                <a:spcPts val="400"/>
              </a:spcAft>
            </a:pPr>
            <a:r>
              <a:rPr lang="en-US" sz="1600" b="1" dirty="0">
                <a:solidFill>
                  <a:schemeClr val="bg1"/>
                </a:solidFill>
                <a:latin typeface="Arial" panose="020B0604020202020204" pitchFamily="34" charset="0"/>
                <a:cs typeface="Arial" panose="020B0604020202020204" pitchFamily="34" charset="0"/>
              </a:rPr>
              <a:t>Age factor </a:t>
            </a:r>
          </a:p>
          <a:p>
            <a:pPr algn="ctr"/>
            <a:r>
              <a:rPr lang="en-US" sz="1600" dirty="0">
                <a:solidFill>
                  <a:schemeClr val="bg1"/>
                </a:solidFill>
                <a:latin typeface="Arial" panose="020B0604020202020204" pitchFamily="34" charset="0"/>
                <a:cs typeface="Arial" panose="020B0604020202020204" pitchFamily="34" charset="0"/>
              </a:rPr>
              <a:t>2.4% at age 63</a:t>
            </a:r>
            <a:endParaRPr lang="en-US" sz="1600" b="1" dirty="0">
              <a:solidFill>
                <a:schemeClr val="bg1"/>
              </a:solidFill>
            </a:endParaRPr>
          </a:p>
        </p:txBody>
      </p:sp>
      <p:sp>
        <p:nvSpPr>
          <p:cNvPr id="30" name="TextBox 29">
            <a:extLst>
              <a:ext uri="{FF2B5EF4-FFF2-40B4-BE49-F238E27FC236}">
                <a16:creationId xmlns:a16="http://schemas.microsoft.com/office/drawing/2014/main" id="{0EE683ED-5F20-7387-D24B-5B898791FF74}"/>
              </a:ext>
            </a:extLst>
          </p:cNvPr>
          <p:cNvSpPr txBox="1"/>
          <p:nvPr/>
        </p:nvSpPr>
        <p:spPr>
          <a:xfrm>
            <a:off x="8328000" y="4756591"/>
            <a:ext cx="2036269" cy="584775"/>
          </a:xfrm>
          <a:prstGeom prst="rect">
            <a:avLst/>
          </a:prstGeom>
          <a:noFill/>
          <a:ln w="25400">
            <a:noFill/>
          </a:ln>
        </p:spPr>
        <p:txBody>
          <a:bodyPr wrap="square">
            <a:spAutoFit/>
          </a:bodyPr>
          <a:lstStyle/>
          <a:p>
            <a:pPr algn="ctr">
              <a:spcAft>
                <a:spcPts val="400"/>
              </a:spcAft>
            </a:pPr>
            <a:r>
              <a:rPr lang="en-US" sz="1600" b="1" dirty="0">
                <a:solidFill>
                  <a:schemeClr val="bg1"/>
                </a:solidFill>
                <a:latin typeface="Arial" panose="020B0604020202020204" pitchFamily="34" charset="0"/>
                <a:cs typeface="Arial" panose="020B0604020202020204" pitchFamily="34" charset="0"/>
              </a:rPr>
              <a:t>Monthly retirement benefit</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DD5FD95-8125-F730-94B0-8B81676AAB4C}"/>
                  </a:ext>
                </a:extLst>
              </p:cNvPr>
              <p:cNvSpPr txBox="1"/>
              <p:nvPr/>
            </p:nvSpPr>
            <p:spPr>
              <a:xfrm>
                <a:off x="5178078" y="4716667"/>
                <a:ext cx="3012323" cy="636072"/>
              </a:xfrm>
              <a:prstGeom prst="rect">
                <a:avLst/>
              </a:prstGeom>
              <a:noFill/>
              <a:ln w="25400">
                <a:noFill/>
              </a:ln>
            </p:spPr>
            <p:txBody>
              <a:bodyPr wrap="square">
                <a:spAutoFit/>
              </a:bodyPr>
              <a:lstStyle/>
              <a:p>
                <a:pPr algn="ctr" defTabSz="164592">
                  <a:spcAft>
                    <a:spcPts val="400"/>
                  </a:spcAft>
                </a:pPr>
                <a:r>
                  <a:rPr lang="en-US" sz="1600" b="1" dirty="0">
                    <a:solidFill>
                      <a:schemeClr val="bg1"/>
                    </a:solidFill>
                    <a:latin typeface="Arial" panose="020B0604020202020204" pitchFamily="34" charset="0"/>
                    <a:cs typeface="Arial" panose="020B0604020202020204" pitchFamily="34" charset="0"/>
                  </a:rPr>
                  <a:t>Final compensation</a:t>
                </a:r>
              </a:p>
              <a:p>
                <a:pPr algn="ctr" defTabSz="164592"/>
                <a:r>
                  <a:rPr lang="en-US" sz="1600" dirty="0">
                    <a:solidFill>
                      <a:schemeClr val="bg1"/>
                    </a:solidFill>
                    <a:latin typeface="Arial" panose="020B0604020202020204" pitchFamily="34" charset="0"/>
                    <a:cs typeface="Arial" panose="020B0604020202020204" pitchFamily="34" charset="0"/>
                  </a:rPr>
                  <a:t>$83,000 </a:t>
                </a:r>
                <a14:m>
                  <m:oMath xmlns:m="http://schemas.openxmlformats.org/officeDocument/2006/math">
                    <m:r>
                      <a:rPr lang="en-US" sz="160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m:t>
                    </m:r>
                  </m:oMath>
                </a14:m>
                <a:r>
                  <a:rPr lang="en-US" sz="1600" dirty="0">
                    <a:solidFill>
                      <a:schemeClr val="bg1"/>
                    </a:solidFill>
                    <a:latin typeface="Arial" panose="020B0604020202020204" pitchFamily="34" charset="0"/>
                    <a:cs typeface="Arial" panose="020B0604020202020204" pitchFamily="34" charset="0"/>
                  </a:rPr>
                  <a:t>	12 months</a:t>
                </a:r>
                <a:endParaRPr lang="en-US" sz="1600" dirty="0">
                  <a:solidFill>
                    <a:schemeClr val="bg1"/>
                  </a:solidFill>
                </a:endParaRPr>
              </a:p>
            </p:txBody>
          </p:sp>
        </mc:Choice>
        <mc:Fallback xmlns="">
          <p:sp>
            <p:nvSpPr>
              <p:cNvPr id="31" name="TextBox 30">
                <a:extLst>
                  <a:ext uri="{FF2B5EF4-FFF2-40B4-BE49-F238E27FC236}">
                    <a16:creationId xmlns:a16="http://schemas.microsoft.com/office/drawing/2014/main" id="{FDD5FD95-8125-F730-94B0-8B81676AAB4C}"/>
                  </a:ext>
                </a:extLst>
              </p:cNvPr>
              <p:cNvSpPr txBox="1">
                <a:spLocks noRot="1" noChangeAspect="1" noMove="1" noResize="1" noEditPoints="1" noAdjustHandles="1" noChangeArrowheads="1" noChangeShapeType="1" noTextEdit="1"/>
              </p:cNvSpPr>
              <p:nvPr/>
            </p:nvSpPr>
            <p:spPr>
              <a:xfrm>
                <a:off x="5178078" y="4716667"/>
                <a:ext cx="3012323" cy="636072"/>
              </a:xfrm>
              <a:prstGeom prst="rect">
                <a:avLst/>
              </a:prstGeom>
              <a:blipFill>
                <a:blip r:embed="rId5"/>
                <a:stretch>
                  <a:fillRect t="-2885" b="-11538"/>
                </a:stretch>
              </a:blipFill>
              <a:ln w="25400">
                <a:noFill/>
              </a:ln>
            </p:spPr>
            <p:txBody>
              <a:bodyPr/>
              <a:lstStyle/>
              <a:p>
                <a:r>
                  <a:rPr lang="en-US">
                    <a:noFill/>
                  </a:rPr>
                  <a:t> </a:t>
                </a:r>
              </a:p>
            </p:txBody>
          </p:sp>
        </mc:Fallback>
      </mc:AlternateContent>
      <p:sp>
        <p:nvSpPr>
          <p:cNvPr id="8" name="Rectangle 7">
            <a:extLst>
              <a:ext uri="{FF2B5EF4-FFF2-40B4-BE49-F238E27FC236}">
                <a16:creationId xmlns:a16="http://schemas.microsoft.com/office/drawing/2014/main" id="{7587A4D2-0E74-3456-07AA-5F19AF279F9A}"/>
              </a:ext>
            </a:extLst>
          </p:cNvPr>
          <p:cNvSpPr/>
          <p:nvPr/>
        </p:nvSpPr>
        <p:spPr>
          <a:xfrm>
            <a:off x="-1" y="6284056"/>
            <a:ext cx="12191999" cy="573944"/>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59902A1-B6CE-8ACE-7106-0FA4BFEAEB15}"/>
              </a:ext>
            </a:extLst>
          </p:cNvPr>
          <p:cNvSpPr txBox="1"/>
          <p:nvPr/>
        </p:nvSpPr>
        <p:spPr>
          <a:xfrm>
            <a:off x="294324" y="6386362"/>
            <a:ext cx="9010667" cy="338554"/>
          </a:xfrm>
          <a:prstGeom prst="rect">
            <a:avLst/>
          </a:prstGeom>
          <a:noFill/>
        </p:spPr>
        <p:txBody>
          <a:bodyPr wrap="square">
            <a:spAutoFit/>
          </a:bodyPr>
          <a:lstStyle/>
          <a:p>
            <a:pPr marL="285750" indent="-285750">
              <a:buBlip>
                <a:blip r:embed="rId6"/>
              </a:buBlip>
            </a:pPr>
            <a:r>
              <a:rPr lang="en-US" sz="1600" dirty="0">
                <a:solidFill>
                  <a:schemeClr val="bg1"/>
                </a:solidFill>
                <a:latin typeface="Arial" panose="020B0604020202020204" pitchFamily="34" charset="0"/>
                <a:cs typeface="Arial" panose="020B0604020202020204" pitchFamily="34" charset="0"/>
              </a:rPr>
              <a:t>Use the </a:t>
            </a:r>
            <a:r>
              <a:rPr lang="en-US" sz="1600" i="1" dirty="0">
                <a:solidFill>
                  <a:schemeClr val="bg1"/>
                </a:solidFill>
                <a:latin typeface="Arial" panose="020B0604020202020204" pitchFamily="34" charset="0"/>
                <a:cs typeface="Arial" panose="020B0604020202020204" pitchFamily="34" charset="0"/>
              </a:rPr>
              <a:t>Retirement Benefits Calculator</a:t>
            </a:r>
            <a:r>
              <a:rPr lang="en-US" sz="1600" dirty="0">
                <a:solidFill>
                  <a:schemeClr val="bg1"/>
                </a:solidFill>
                <a:latin typeface="Arial" panose="020B0604020202020204" pitchFamily="34" charset="0"/>
                <a:cs typeface="Arial" panose="020B0604020202020204" pitchFamily="34" charset="0"/>
              </a:rPr>
              <a:t>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 </a:t>
            </a:r>
            <a:r>
              <a:rPr lang="en-US" sz="1600" dirty="0">
                <a:solidFill>
                  <a:schemeClr val="bg1"/>
                </a:solidFill>
                <a:latin typeface="Arial" panose="020B0604020202020204" pitchFamily="34" charset="0"/>
                <a:cs typeface="Arial" panose="020B0604020202020204" pitchFamily="34" charset="0"/>
              </a:rPr>
              <a:t>to estimate your benefit.</a:t>
            </a:r>
            <a:endParaRPr lang="en-US" sz="1600" dirty="0"/>
          </a:p>
        </p:txBody>
      </p:sp>
      <p:sp>
        <p:nvSpPr>
          <p:cNvPr id="2" name="TextBox 1">
            <a:extLst>
              <a:ext uri="{FF2B5EF4-FFF2-40B4-BE49-F238E27FC236}">
                <a16:creationId xmlns:a16="http://schemas.microsoft.com/office/drawing/2014/main" id="{C36A673E-6FAB-B9C6-2877-E2079A7BA9E3}"/>
              </a:ext>
            </a:extLst>
          </p:cNvPr>
          <p:cNvSpPr txBox="1"/>
          <p:nvPr/>
        </p:nvSpPr>
        <p:spPr>
          <a:xfrm>
            <a:off x="1930305" y="3944309"/>
            <a:ext cx="797970" cy="738664"/>
          </a:xfrm>
          <a:prstGeom prst="rect">
            <a:avLst/>
          </a:prstGeom>
          <a:noFill/>
        </p:spPr>
        <p:txBody>
          <a:bodyPr wrap="square" rtlCol="0">
            <a:spAutoFit/>
          </a:bodyPr>
          <a:lstStyle/>
          <a:p>
            <a:pPr algn="ctr">
              <a:spcAft>
                <a:spcPts val="1200"/>
              </a:spcAft>
              <a:buSzPct val="100000"/>
            </a:pPr>
            <a:r>
              <a:rPr lang="en-US" sz="4200" b="1" dirty="0">
                <a:solidFill>
                  <a:schemeClr val="bg1"/>
                </a:solidFill>
                <a:latin typeface="Arial" panose="020B0604020202020204" pitchFamily="34" charset="0"/>
                <a:cs typeface="Arial" panose="020B0604020202020204" pitchFamily="34" charset="0"/>
              </a:rPr>
              <a:t>27</a:t>
            </a:r>
            <a:endParaRPr lang="en-US" sz="42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57B76D6-A156-EEDB-E5B0-5B3068A37E51}"/>
                  </a:ext>
                </a:extLst>
              </p:cNvPr>
              <p:cNvSpPr txBox="1"/>
              <p:nvPr/>
            </p:nvSpPr>
            <p:spPr>
              <a:xfrm>
                <a:off x="2919150" y="3943792"/>
                <a:ext cx="536676" cy="892552"/>
              </a:xfrm>
              <a:prstGeom prst="rect">
                <a:avLst/>
              </a:prstGeom>
              <a:noFill/>
            </p:spPr>
            <p:txBody>
              <a:bodyPr wrap="square" rtlCol="0">
                <a:spAutoFit/>
              </a:bodyPr>
              <a:lstStyle/>
              <a:p>
                <a:pPr algn="ctr">
                  <a:spcAft>
                    <a:spcPts val="1200"/>
                  </a:spcAft>
                  <a:buSzPct val="100000"/>
                </a:pPr>
                <a14:m>
                  <m:oMathPara xmlns:m="http://schemas.openxmlformats.org/officeDocument/2006/math">
                    <m:oMathParaPr>
                      <m:jc m:val="centerGroup"/>
                    </m:oMathParaPr>
                    <m:oMath xmlns:m="http://schemas.openxmlformats.org/officeDocument/2006/math">
                      <m:r>
                        <a:rPr lang="en-US" sz="4200" b="1" i="1" dirty="0"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200" dirty="0">
                  <a:solidFill>
                    <a:schemeClr val="bg1"/>
                  </a:solidFill>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657B76D6-A156-EEDB-E5B0-5B3068A37E51}"/>
                  </a:ext>
                </a:extLst>
              </p:cNvPr>
              <p:cNvSpPr txBox="1">
                <a:spLocks noRot="1" noChangeAspect="1" noMove="1" noResize="1" noEditPoints="1" noAdjustHandles="1" noChangeArrowheads="1" noChangeShapeType="1" noTextEdit="1"/>
              </p:cNvSpPr>
              <p:nvPr/>
            </p:nvSpPr>
            <p:spPr>
              <a:xfrm>
                <a:off x="2919150" y="3943792"/>
                <a:ext cx="536676" cy="892552"/>
              </a:xfrm>
              <a:prstGeom prst="rect">
                <a:avLst/>
              </a:prstGeom>
              <a:blipFill>
                <a:blip r:embed="rId7"/>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807944A-F075-13A9-E50B-D46445334F29}"/>
              </a:ext>
            </a:extLst>
          </p:cNvPr>
          <p:cNvSpPr txBox="1"/>
          <p:nvPr/>
        </p:nvSpPr>
        <p:spPr>
          <a:xfrm>
            <a:off x="3494226" y="3945965"/>
            <a:ext cx="1536929" cy="738664"/>
          </a:xfrm>
          <a:prstGeom prst="rect">
            <a:avLst/>
          </a:prstGeom>
          <a:noFill/>
        </p:spPr>
        <p:txBody>
          <a:bodyPr wrap="square" rtlCol="0">
            <a:spAutoFit/>
          </a:bodyPr>
          <a:lstStyle/>
          <a:p>
            <a:pPr algn="ctr">
              <a:spcAft>
                <a:spcPts val="1200"/>
              </a:spcAft>
              <a:buSzPct val="100000"/>
            </a:pPr>
            <a:r>
              <a:rPr lang="en-US" sz="4200" b="1" dirty="0">
                <a:solidFill>
                  <a:schemeClr val="bg1"/>
                </a:solidFill>
                <a:latin typeface="Arial" panose="020B0604020202020204" pitchFamily="34" charset="0"/>
                <a:cs typeface="Arial" panose="020B0604020202020204" pitchFamily="34" charset="0"/>
              </a:rPr>
              <a:t>0.024</a:t>
            </a:r>
            <a:endParaRPr lang="en-US" sz="42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89CE51D-9860-D67E-2CA5-3F99A31E7BC3}"/>
                  </a:ext>
                </a:extLst>
              </p:cNvPr>
              <p:cNvSpPr txBox="1"/>
              <p:nvPr/>
            </p:nvSpPr>
            <p:spPr>
              <a:xfrm>
                <a:off x="5137335" y="3941411"/>
                <a:ext cx="707894" cy="892552"/>
              </a:xfrm>
              <a:prstGeom prst="rect">
                <a:avLst/>
              </a:prstGeom>
              <a:noFill/>
            </p:spPr>
            <p:txBody>
              <a:bodyPr wrap="square" rtlCol="0">
                <a:spAutoFit/>
              </a:bodyPr>
              <a:lstStyle/>
              <a:p>
                <a:pPr algn="ctr">
                  <a:spcAft>
                    <a:spcPts val="1200"/>
                  </a:spcAft>
                  <a:buSzPct val="100000"/>
                </a:pPr>
                <a14:m>
                  <m:oMathPara xmlns:m="http://schemas.openxmlformats.org/officeDocument/2006/math">
                    <m:oMathParaPr>
                      <m:jc m:val="centerGroup"/>
                    </m:oMathParaPr>
                    <m:oMath xmlns:m="http://schemas.openxmlformats.org/officeDocument/2006/math">
                      <m:r>
                        <a:rPr lang="en-US" sz="4200" b="1" i="1" dirty="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200" dirty="0">
                  <a:solidFill>
                    <a:schemeClr val="bg1"/>
                  </a:solidFill>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989CE51D-9860-D67E-2CA5-3F99A31E7BC3}"/>
                  </a:ext>
                </a:extLst>
              </p:cNvPr>
              <p:cNvSpPr txBox="1">
                <a:spLocks noRot="1" noChangeAspect="1" noMove="1" noResize="1" noEditPoints="1" noAdjustHandles="1" noChangeArrowheads="1" noChangeShapeType="1" noTextEdit="1"/>
              </p:cNvSpPr>
              <p:nvPr/>
            </p:nvSpPr>
            <p:spPr>
              <a:xfrm>
                <a:off x="5137335" y="3941411"/>
                <a:ext cx="707894" cy="892552"/>
              </a:xfrm>
              <a:prstGeom prst="rect">
                <a:avLst/>
              </a:prstGeom>
              <a:blipFill>
                <a:blip r:embed="rId8"/>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13B27706-51AD-2824-641F-D8F0426A0EBB}"/>
              </a:ext>
            </a:extLst>
          </p:cNvPr>
          <p:cNvSpPr txBox="1"/>
          <p:nvPr/>
        </p:nvSpPr>
        <p:spPr>
          <a:xfrm>
            <a:off x="5786248" y="3956972"/>
            <a:ext cx="1871882" cy="738664"/>
          </a:xfrm>
          <a:prstGeom prst="rect">
            <a:avLst/>
          </a:prstGeom>
          <a:noFill/>
        </p:spPr>
        <p:txBody>
          <a:bodyPr wrap="square" rtlCol="0">
            <a:spAutoFit/>
          </a:bodyPr>
          <a:lstStyle/>
          <a:p>
            <a:pPr algn="ctr">
              <a:spcAft>
                <a:spcPts val="1200"/>
              </a:spcAft>
              <a:buSzPct val="100000"/>
            </a:pPr>
            <a:r>
              <a:rPr lang="en-US" sz="4200" b="1" dirty="0">
                <a:solidFill>
                  <a:schemeClr val="bg1"/>
                </a:solidFill>
                <a:latin typeface="Arial" panose="020B0604020202020204" pitchFamily="34" charset="0"/>
                <a:cs typeface="Arial" panose="020B0604020202020204" pitchFamily="34" charset="0"/>
              </a:rPr>
              <a:t>$6,917</a:t>
            </a:r>
            <a:endParaRPr lang="en-US" sz="42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60EF9AB-C3E0-3979-9649-BC736BBC453B}"/>
                  </a:ext>
                </a:extLst>
              </p:cNvPr>
              <p:cNvSpPr txBox="1"/>
              <p:nvPr/>
            </p:nvSpPr>
            <p:spPr>
              <a:xfrm>
                <a:off x="7732866" y="3937566"/>
                <a:ext cx="743765" cy="892552"/>
              </a:xfrm>
              <a:prstGeom prst="rect">
                <a:avLst/>
              </a:prstGeom>
              <a:noFill/>
            </p:spPr>
            <p:txBody>
              <a:bodyPr wrap="square" rtlCol="0">
                <a:spAutoFit/>
              </a:bodyPr>
              <a:lstStyle/>
              <a:p>
                <a:pPr algn="ctr">
                  <a:spcAft>
                    <a:spcPts val="1200"/>
                  </a:spcAft>
                  <a:buSzPct val="100000"/>
                </a:pPr>
                <a14:m>
                  <m:oMathPara xmlns:m="http://schemas.openxmlformats.org/officeDocument/2006/math">
                    <m:oMathParaPr>
                      <m:jc m:val="centerGroup"/>
                    </m:oMathParaPr>
                    <m:oMath xmlns:m="http://schemas.openxmlformats.org/officeDocument/2006/math">
                      <m:r>
                        <a:rPr lang="en-US" sz="4200" b="1" i="1" dirty="0"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200" dirty="0">
                  <a:solidFill>
                    <a:schemeClr val="bg1"/>
                  </a:solidFill>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960EF9AB-C3E0-3979-9649-BC736BBC453B}"/>
                  </a:ext>
                </a:extLst>
              </p:cNvPr>
              <p:cNvSpPr txBox="1">
                <a:spLocks noRot="1" noChangeAspect="1" noMove="1" noResize="1" noEditPoints="1" noAdjustHandles="1" noChangeArrowheads="1" noChangeShapeType="1" noTextEdit="1"/>
              </p:cNvSpPr>
              <p:nvPr/>
            </p:nvSpPr>
            <p:spPr>
              <a:xfrm>
                <a:off x="7732866" y="3937566"/>
                <a:ext cx="743765" cy="892552"/>
              </a:xfrm>
              <a:prstGeom prst="rect">
                <a:avLst/>
              </a:prstGeom>
              <a:blipFill>
                <a:blip r:embed="rId9"/>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A23ADD63-BBD2-99C0-2F7D-E2D509FB84BC}"/>
              </a:ext>
            </a:extLst>
          </p:cNvPr>
          <p:cNvSpPr txBox="1"/>
          <p:nvPr/>
        </p:nvSpPr>
        <p:spPr>
          <a:xfrm>
            <a:off x="8400668" y="3948916"/>
            <a:ext cx="1871882" cy="738664"/>
          </a:xfrm>
          <a:prstGeom prst="rect">
            <a:avLst/>
          </a:prstGeom>
          <a:noFill/>
        </p:spPr>
        <p:txBody>
          <a:bodyPr wrap="square" rtlCol="0">
            <a:spAutoFit/>
          </a:bodyPr>
          <a:lstStyle/>
          <a:p>
            <a:pPr algn="ctr">
              <a:spcAft>
                <a:spcPts val="1200"/>
              </a:spcAft>
              <a:buSzPct val="100000"/>
            </a:pPr>
            <a:r>
              <a:rPr lang="en-US" sz="4200" b="1" dirty="0">
                <a:solidFill>
                  <a:schemeClr val="bg1"/>
                </a:solidFill>
                <a:latin typeface="Arial" panose="020B0604020202020204" pitchFamily="34" charset="0"/>
                <a:cs typeface="Arial" panose="020B0604020202020204" pitchFamily="34" charset="0"/>
              </a:rPr>
              <a:t>$4,482</a:t>
            </a:r>
            <a:endParaRPr lang="en-US" sz="4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48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2" grpId="0"/>
      <p:bldP spid="11" grpId="0"/>
      <p:bldP spid="13"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9CE66C-A124-4D91-642B-2DAEE0FDA580}"/>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DC99984-9C57-9C72-3C46-87F1FFBA771A}"/>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04</a:t>
            </a:r>
          </a:p>
        </p:txBody>
      </p:sp>
      <p:cxnSp>
        <p:nvCxnSpPr>
          <p:cNvPr id="6" name="Straight Connector 5">
            <a:extLst>
              <a:ext uri="{FF2B5EF4-FFF2-40B4-BE49-F238E27FC236}">
                <a16:creationId xmlns:a16="http://schemas.microsoft.com/office/drawing/2014/main" id="{B6CF3AC6-0F17-5082-E2A8-09510CD03AB6}"/>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88565C7-2756-854D-976A-42A68A749A49}"/>
              </a:ext>
            </a:extLst>
          </p:cNvPr>
          <p:cNvSpPr txBox="1">
            <a:spLocks/>
          </p:cNvSpPr>
          <p:nvPr/>
        </p:nvSpPr>
        <p:spPr>
          <a:xfrm>
            <a:off x="1555546" y="8317"/>
            <a:ext cx="10483245" cy="1175915"/>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Increasing your monthly benefit</a:t>
            </a:r>
          </a:p>
        </p:txBody>
      </p:sp>
      <p:sp>
        <p:nvSpPr>
          <p:cNvPr id="2" name="Rectangle 1">
            <a:extLst>
              <a:ext uri="{FF2B5EF4-FFF2-40B4-BE49-F238E27FC236}">
                <a16:creationId xmlns:a16="http://schemas.microsoft.com/office/drawing/2014/main" id="{F18BAA64-9C62-E55D-25D6-6B257998D065}"/>
              </a:ext>
            </a:extLst>
          </p:cNvPr>
          <p:cNvSpPr/>
          <p:nvPr/>
        </p:nvSpPr>
        <p:spPr>
          <a:xfrm>
            <a:off x="0" y="5912600"/>
            <a:ext cx="12192000" cy="94540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274B118-7772-7A3C-6165-44754CF242BA}"/>
              </a:ext>
            </a:extLst>
          </p:cNvPr>
          <p:cNvSpPr txBox="1"/>
          <p:nvPr/>
        </p:nvSpPr>
        <p:spPr>
          <a:xfrm>
            <a:off x="294324" y="6063196"/>
            <a:ext cx="8769249" cy="661720"/>
          </a:xfrm>
          <a:prstGeom prst="rect">
            <a:avLst/>
          </a:prstGeom>
          <a:noFill/>
        </p:spPr>
        <p:txBody>
          <a:bodyPr wrap="square">
            <a:spAutoFit/>
          </a:bodyPr>
          <a:lstStyle/>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Read the </a:t>
            </a:r>
            <a:r>
              <a:rPr lang="en-US" sz="1600" i="1" dirty="0">
                <a:solidFill>
                  <a:schemeClr val="bg1"/>
                </a:solidFill>
                <a:latin typeface="Arial" panose="020B0604020202020204" pitchFamily="34" charset="0"/>
                <a:cs typeface="Arial" panose="020B0604020202020204" pitchFamily="34" charset="0"/>
              </a:rPr>
              <a:t>Purchase Service Credit Now </a:t>
            </a:r>
            <a:r>
              <a:rPr lang="en-US" sz="1600" dirty="0">
                <a:solidFill>
                  <a:schemeClr val="bg1"/>
                </a:solidFill>
                <a:latin typeface="Arial" panose="020B0604020202020204" pitchFamily="34" charset="0"/>
                <a:cs typeface="Arial" panose="020B0604020202020204" pitchFamily="34" charset="0"/>
              </a:rPr>
              <a:t>fact sheet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/publications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Use the calculators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
        <p:nvSpPr>
          <p:cNvPr id="11" name="Rectangle 10">
            <a:extLst>
              <a:ext uri="{FF2B5EF4-FFF2-40B4-BE49-F238E27FC236}">
                <a16:creationId xmlns:a16="http://schemas.microsoft.com/office/drawing/2014/main" id="{D5A1808E-ACC4-865A-81AA-E4D578147238}"/>
              </a:ext>
            </a:extLst>
          </p:cNvPr>
          <p:cNvSpPr/>
          <p:nvPr/>
        </p:nvSpPr>
        <p:spPr>
          <a:xfrm>
            <a:off x="7786328" y="2328676"/>
            <a:ext cx="2686298" cy="2344736"/>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70BD7BB-CD26-B5EA-482A-C99CAF3B7F3F}"/>
              </a:ext>
            </a:extLst>
          </p:cNvPr>
          <p:cNvSpPr/>
          <p:nvPr/>
        </p:nvSpPr>
        <p:spPr>
          <a:xfrm>
            <a:off x="7923944" y="2184581"/>
            <a:ext cx="2407476" cy="2344742"/>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439D8C0-33CE-8EC8-FCB3-8F0A8F6C350F}"/>
              </a:ext>
            </a:extLst>
          </p:cNvPr>
          <p:cNvSpPr txBox="1"/>
          <p:nvPr/>
        </p:nvSpPr>
        <p:spPr>
          <a:xfrm>
            <a:off x="8080241" y="2328675"/>
            <a:ext cx="2087893" cy="1631216"/>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Final compensation</a:t>
            </a:r>
          </a:p>
          <a:p>
            <a:pPr marL="285750" indent="-285750">
              <a:spcAft>
                <a:spcPts val="1200"/>
              </a:spcAft>
              <a:buBlip>
                <a:blip r:embed="rId4"/>
              </a:buBlip>
            </a:pPr>
            <a:r>
              <a:rPr lang="en-US" dirty="0">
                <a:solidFill>
                  <a:schemeClr val="bg1"/>
                </a:solidFill>
                <a:latin typeface="Arial" panose="020B0604020202020204" pitchFamily="34" charset="0"/>
                <a:cs typeface="Arial" panose="020B0604020202020204" pitchFamily="34" charset="0"/>
              </a:rPr>
              <a:t>Work at higher pay rates.</a:t>
            </a:r>
          </a:p>
        </p:txBody>
      </p:sp>
      <p:cxnSp>
        <p:nvCxnSpPr>
          <p:cNvPr id="14" name="Straight Connector 13">
            <a:extLst>
              <a:ext uri="{FF2B5EF4-FFF2-40B4-BE49-F238E27FC236}">
                <a16:creationId xmlns:a16="http://schemas.microsoft.com/office/drawing/2014/main" id="{01D8F5A1-F1AA-BE1E-5BD1-59059EE2A4A3}"/>
              </a:ext>
            </a:extLst>
          </p:cNvPr>
          <p:cNvCxnSpPr>
            <a:cxnSpLocks/>
          </p:cNvCxnSpPr>
          <p:nvPr/>
        </p:nvCxnSpPr>
        <p:spPr>
          <a:xfrm>
            <a:off x="7832501" y="3190449"/>
            <a:ext cx="2250724"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5FFCC5A-065B-7729-23BE-75F533F2AC28}"/>
              </a:ext>
            </a:extLst>
          </p:cNvPr>
          <p:cNvSpPr/>
          <p:nvPr/>
        </p:nvSpPr>
        <p:spPr>
          <a:xfrm>
            <a:off x="4765754" y="2328676"/>
            <a:ext cx="2679510" cy="2344738"/>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132EC7A-1FE1-42DF-B53C-06D1B94B0B2C}"/>
              </a:ext>
            </a:extLst>
          </p:cNvPr>
          <p:cNvSpPr/>
          <p:nvPr/>
        </p:nvSpPr>
        <p:spPr>
          <a:xfrm>
            <a:off x="4900171" y="2184581"/>
            <a:ext cx="2407476" cy="2344742"/>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7AF919F-BD1C-9B39-CF17-E7902E7DB4CE}"/>
              </a:ext>
            </a:extLst>
          </p:cNvPr>
          <p:cNvSpPr txBox="1"/>
          <p:nvPr/>
        </p:nvSpPr>
        <p:spPr>
          <a:xfrm>
            <a:off x="5056468" y="2328675"/>
            <a:ext cx="2087893" cy="178510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Age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factor</a:t>
            </a:r>
          </a:p>
          <a:p>
            <a:pPr marL="285750" indent="-285750">
              <a:spcAft>
                <a:spcPts val="1200"/>
              </a:spcAft>
              <a:buBlip>
                <a:blip r:embed="rId4"/>
              </a:buBlip>
            </a:pPr>
            <a:r>
              <a:rPr lang="en-US" dirty="0">
                <a:solidFill>
                  <a:schemeClr val="bg1"/>
                </a:solidFill>
                <a:latin typeface="Arial" panose="020B0604020202020204" pitchFamily="34" charset="0"/>
                <a:cs typeface="Arial" panose="020B0604020202020204" pitchFamily="34" charset="0"/>
              </a:rPr>
              <a:t>Work longer.</a:t>
            </a:r>
          </a:p>
          <a:p>
            <a:pPr marL="285750" indent="-285750">
              <a:spcAft>
                <a:spcPts val="1200"/>
              </a:spcAft>
              <a:buBlip>
                <a:blip r:embed="rId4"/>
              </a:buBlip>
            </a:pPr>
            <a:r>
              <a:rPr lang="en-US" dirty="0">
                <a:solidFill>
                  <a:schemeClr val="bg1"/>
                </a:solidFill>
                <a:latin typeface="Arial" panose="020B0604020202020204" pitchFamily="34" charset="0"/>
                <a:cs typeface="Arial" panose="020B0604020202020204" pitchFamily="34" charset="0"/>
              </a:rPr>
              <a:t>Retire later.</a:t>
            </a:r>
          </a:p>
        </p:txBody>
      </p:sp>
      <p:cxnSp>
        <p:nvCxnSpPr>
          <p:cNvPr id="18" name="Straight Connector 17">
            <a:extLst>
              <a:ext uri="{FF2B5EF4-FFF2-40B4-BE49-F238E27FC236}">
                <a16:creationId xmlns:a16="http://schemas.microsoft.com/office/drawing/2014/main" id="{561EF373-3AE7-2CD5-1F29-084E625232FE}"/>
              </a:ext>
            </a:extLst>
          </p:cNvPr>
          <p:cNvCxnSpPr>
            <a:cxnSpLocks/>
          </p:cNvCxnSpPr>
          <p:nvPr/>
        </p:nvCxnSpPr>
        <p:spPr>
          <a:xfrm>
            <a:off x="4808728" y="3190449"/>
            <a:ext cx="2250724"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1D45F01-2EE7-068A-E0E7-B687F3A00C65}"/>
              </a:ext>
            </a:extLst>
          </p:cNvPr>
          <p:cNvSpPr/>
          <p:nvPr/>
        </p:nvSpPr>
        <p:spPr>
          <a:xfrm>
            <a:off x="1739237" y="2328676"/>
            <a:ext cx="2679510" cy="234474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94C271F-D271-03B0-B808-BF5273246E15}"/>
              </a:ext>
            </a:extLst>
          </p:cNvPr>
          <p:cNvSpPr/>
          <p:nvPr/>
        </p:nvSpPr>
        <p:spPr>
          <a:xfrm>
            <a:off x="1876854" y="2184581"/>
            <a:ext cx="2407476" cy="234599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62B08C4-D5D9-280E-4A74-0B796EE7987A}"/>
              </a:ext>
            </a:extLst>
          </p:cNvPr>
          <p:cNvSpPr txBox="1"/>
          <p:nvPr/>
        </p:nvSpPr>
        <p:spPr>
          <a:xfrm>
            <a:off x="2033151" y="2328675"/>
            <a:ext cx="2087893" cy="2062103"/>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Service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credit</a:t>
            </a:r>
          </a:p>
          <a:p>
            <a:pPr marL="285750" indent="-285750">
              <a:spcAft>
                <a:spcPts val="1200"/>
              </a:spcAft>
              <a:buBlip>
                <a:blip r:embed="rId4"/>
              </a:buBlip>
            </a:pPr>
            <a:r>
              <a:rPr lang="en-US" dirty="0">
                <a:solidFill>
                  <a:schemeClr val="bg1"/>
                </a:solidFill>
                <a:latin typeface="Arial" panose="020B0604020202020204" pitchFamily="34" charset="0"/>
                <a:cs typeface="Arial" panose="020B0604020202020204" pitchFamily="34" charset="0"/>
              </a:rPr>
              <a:t>Work longer.</a:t>
            </a:r>
          </a:p>
          <a:p>
            <a:pPr marL="285750" indent="-285750">
              <a:spcAft>
                <a:spcPts val="1200"/>
              </a:spcAft>
              <a:buBlip>
                <a:blip r:embed="rId4"/>
              </a:buBlip>
            </a:pPr>
            <a:r>
              <a:rPr lang="en-US" dirty="0">
                <a:solidFill>
                  <a:schemeClr val="bg1"/>
                </a:solidFill>
                <a:latin typeface="Arial" panose="020B0604020202020204" pitchFamily="34" charset="0"/>
                <a:cs typeface="Arial" panose="020B0604020202020204" pitchFamily="34" charset="0"/>
              </a:rPr>
              <a:t>Purchase service credit.</a:t>
            </a:r>
          </a:p>
        </p:txBody>
      </p:sp>
      <p:cxnSp>
        <p:nvCxnSpPr>
          <p:cNvPr id="22" name="Straight Connector 21">
            <a:extLst>
              <a:ext uri="{FF2B5EF4-FFF2-40B4-BE49-F238E27FC236}">
                <a16:creationId xmlns:a16="http://schemas.microsoft.com/office/drawing/2014/main" id="{B0C0A57F-F6FF-1D8C-8328-F2705259BA59}"/>
              </a:ext>
            </a:extLst>
          </p:cNvPr>
          <p:cNvCxnSpPr>
            <a:cxnSpLocks/>
          </p:cNvCxnSpPr>
          <p:nvPr/>
        </p:nvCxnSpPr>
        <p:spPr>
          <a:xfrm>
            <a:off x="1785411" y="3190449"/>
            <a:ext cx="2250724"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10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wipe(left)">
                                      <p:cBhvr>
                                        <p:cTn id="7" dur="750"/>
                                        <p:tgtEl>
                                          <p:spTgt spid="21">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1">
                                            <p:txEl>
                                              <p:pRg st="2" end="2"/>
                                            </p:txEl>
                                          </p:spTgt>
                                        </p:tgtEl>
                                        <p:attrNameLst>
                                          <p:attrName>style.visibility</p:attrName>
                                        </p:attrNameLst>
                                      </p:cBhvr>
                                      <p:to>
                                        <p:strVal val="visible"/>
                                      </p:to>
                                    </p:set>
                                    <p:animEffect transition="in" filter="wipe(left)">
                                      <p:cBhvr>
                                        <p:cTn id="10" dur="750"/>
                                        <p:tgtEl>
                                          <p:spTgt spid="21">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wipe(left)">
                                      <p:cBhvr>
                                        <p:cTn id="15" dur="750"/>
                                        <p:tgtEl>
                                          <p:spTgt spid="17">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animEffect transition="in" filter="wipe(left)">
                                      <p:cBhvr>
                                        <p:cTn id="18" dur="750"/>
                                        <p:tgtEl>
                                          <p:spTgt spid="1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wipe(left)">
                                      <p:cBhvr>
                                        <p:cTn id="23" dur="75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72121F-6EA2-1758-60F9-0083588CC6E5}"/>
              </a:ext>
            </a:extLst>
          </p:cNvPr>
          <p:cNvSpPr/>
          <p:nvPr/>
        </p:nvSpPr>
        <p:spPr>
          <a:xfrm>
            <a:off x="1931948" y="2674695"/>
            <a:ext cx="2052723" cy="3257379"/>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5D343C0-6676-BFD4-DB80-D031CFAC78AF}"/>
              </a:ext>
            </a:extLst>
          </p:cNvPr>
          <p:cNvSpPr/>
          <p:nvPr/>
        </p:nvSpPr>
        <p:spPr>
          <a:xfrm>
            <a:off x="1259902" y="1208488"/>
            <a:ext cx="1954357" cy="4441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and person looking at a computer&#10;&#10;Description automatically generated">
            <a:extLst>
              <a:ext uri="{FF2B5EF4-FFF2-40B4-BE49-F238E27FC236}">
                <a16:creationId xmlns:a16="http://schemas.microsoft.com/office/drawing/2014/main" id="{6A43A0B6-2AE8-2974-E76D-339BAD87CA9A}"/>
              </a:ext>
            </a:extLst>
          </p:cNvPr>
          <p:cNvPicPr>
            <a:picLocks noChangeAspect="1"/>
          </p:cNvPicPr>
          <p:nvPr/>
        </p:nvPicPr>
        <p:blipFill rotWithShape="1">
          <a:blip r:embed="rId3"/>
          <a:srcRect l="5917" t="2" r="42186"/>
          <a:stretch/>
        </p:blipFill>
        <p:spPr>
          <a:xfrm>
            <a:off x="1552175" y="1575424"/>
            <a:ext cx="3016483" cy="3874875"/>
          </a:xfrm>
          <a:prstGeom prst="rect">
            <a:avLst/>
          </a:prstGeom>
          <a:ln>
            <a:noFill/>
          </a:ln>
        </p:spPr>
      </p:pic>
      <p:sp>
        <p:nvSpPr>
          <p:cNvPr id="8" name="Title 1">
            <a:extLst>
              <a:ext uri="{FF2B5EF4-FFF2-40B4-BE49-F238E27FC236}">
                <a16:creationId xmlns:a16="http://schemas.microsoft.com/office/drawing/2014/main" id="{77A849C0-9BF0-6F9E-543B-4054E64FCD8B}"/>
              </a:ext>
            </a:extLst>
          </p:cNvPr>
          <p:cNvSpPr txBox="1">
            <a:spLocks/>
          </p:cNvSpPr>
          <p:nvPr/>
        </p:nvSpPr>
        <p:spPr>
          <a:xfrm>
            <a:off x="5216462" y="1149339"/>
            <a:ext cx="4049622" cy="10225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latin typeface="Arial" panose="020B0604020202020204" pitchFamily="34" charset="0"/>
                <a:cs typeface="Arial" panose="020B0604020202020204" pitchFamily="34" charset="0"/>
              </a:rPr>
              <a:t>Objectives</a:t>
            </a:r>
          </a:p>
        </p:txBody>
      </p:sp>
      <p:sp>
        <p:nvSpPr>
          <p:cNvPr id="9" name="Subtitle 2">
            <a:extLst>
              <a:ext uri="{FF2B5EF4-FFF2-40B4-BE49-F238E27FC236}">
                <a16:creationId xmlns:a16="http://schemas.microsoft.com/office/drawing/2014/main" id="{DECA5CC2-A17A-B23C-0EE6-A72B1EE22D15}"/>
              </a:ext>
            </a:extLst>
          </p:cNvPr>
          <p:cNvSpPr txBox="1">
            <a:spLocks/>
          </p:cNvSpPr>
          <p:nvPr/>
        </p:nvSpPr>
        <p:spPr>
          <a:xfrm>
            <a:off x="5065207" y="2317586"/>
            <a:ext cx="958143" cy="5963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5400" b="1" dirty="0">
                <a:solidFill>
                  <a:srgbClr val="576ED6"/>
                </a:solidFill>
                <a:latin typeface="Arial" panose="020B0604020202020204" pitchFamily="34" charset="0"/>
                <a:cs typeface="Arial" panose="020B0604020202020204" pitchFamily="34" charset="0"/>
              </a:rPr>
              <a:t>01</a:t>
            </a:r>
          </a:p>
        </p:txBody>
      </p:sp>
      <p:sp>
        <p:nvSpPr>
          <p:cNvPr id="10" name="Subtitle 2">
            <a:extLst>
              <a:ext uri="{FF2B5EF4-FFF2-40B4-BE49-F238E27FC236}">
                <a16:creationId xmlns:a16="http://schemas.microsoft.com/office/drawing/2014/main" id="{2930FDFA-08D5-C3DF-9529-E328A06C3B06}"/>
              </a:ext>
            </a:extLst>
          </p:cNvPr>
          <p:cNvSpPr txBox="1">
            <a:spLocks/>
          </p:cNvSpPr>
          <p:nvPr/>
        </p:nvSpPr>
        <p:spPr>
          <a:xfrm>
            <a:off x="6023350" y="2360454"/>
            <a:ext cx="4908748"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solidFill>
                  <a:schemeClr val="bg1"/>
                </a:solidFill>
                <a:latin typeface="Arial" panose="020B0604020202020204" pitchFamily="34" charset="0"/>
                <a:cs typeface="Arial" panose="020B0604020202020204" pitchFamily="34" charset="0"/>
              </a:rPr>
              <a:t>Understand how to choose a retirement date.</a:t>
            </a:r>
          </a:p>
        </p:txBody>
      </p:sp>
      <p:sp>
        <p:nvSpPr>
          <p:cNvPr id="11" name="Subtitle 2">
            <a:extLst>
              <a:ext uri="{FF2B5EF4-FFF2-40B4-BE49-F238E27FC236}">
                <a16:creationId xmlns:a16="http://schemas.microsoft.com/office/drawing/2014/main" id="{FA8ACD2F-B93E-A302-8AC4-A4AFBC003F80}"/>
              </a:ext>
            </a:extLst>
          </p:cNvPr>
          <p:cNvSpPr txBox="1">
            <a:spLocks/>
          </p:cNvSpPr>
          <p:nvPr/>
        </p:nvSpPr>
        <p:spPr>
          <a:xfrm>
            <a:off x="5065207" y="3214677"/>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400" b="1" dirty="0">
                <a:solidFill>
                  <a:srgbClr val="576ED6"/>
                </a:solidFill>
                <a:latin typeface="Arial" panose="020B0604020202020204" pitchFamily="34" charset="0"/>
                <a:cs typeface="Arial" panose="020B0604020202020204" pitchFamily="34" charset="0"/>
              </a:rPr>
              <a:t>02</a:t>
            </a:r>
          </a:p>
        </p:txBody>
      </p:sp>
      <p:sp>
        <p:nvSpPr>
          <p:cNvPr id="12" name="Subtitle 2">
            <a:extLst>
              <a:ext uri="{FF2B5EF4-FFF2-40B4-BE49-F238E27FC236}">
                <a16:creationId xmlns:a16="http://schemas.microsoft.com/office/drawing/2014/main" id="{B35B823C-72C8-B818-FFED-916536FB63B2}"/>
              </a:ext>
            </a:extLst>
          </p:cNvPr>
          <p:cNvSpPr txBox="1">
            <a:spLocks/>
          </p:cNvSpPr>
          <p:nvPr/>
        </p:nvSpPr>
        <p:spPr>
          <a:xfrm>
            <a:off x="6023350" y="3249025"/>
            <a:ext cx="4908748"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solidFill>
                  <a:schemeClr val="bg1"/>
                </a:solidFill>
                <a:latin typeface="Arial" panose="020B0604020202020204" pitchFamily="34" charset="0"/>
                <a:cs typeface="Arial" panose="020B0604020202020204" pitchFamily="34" charset="0"/>
              </a:rPr>
              <a:t>Know how to provide for loved ones in retirement.</a:t>
            </a:r>
          </a:p>
        </p:txBody>
      </p:sp>
      <p:sp>
        <p:nvSpPr>
          <p:cNvPr id="13" name="Subtitle 2">
            <a:extLst>
              <a:ext uri="{FF2B5EF4-FFF2-40B4-BE49-F238E27FC236}">
                <a16:creationId xmlns:a16="http://schemas.microsoft.com/office/drawing/2014/main" id="{1096B74F-F4E4-F72B-2E84-5763D08A13D0}"/>
              </a:ext>
            </a:extLst>
          </p:cNvPr>
          <p:cNvSpPr txBox="1">
            <a:spLocks/>
          </p:cNvSpPr>
          <p:nvPr/>
        </p:nvSpPr>
        <p:spPr>
          <a:xfrm>
            <a:off x="5065207" y="4108277"/>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400" b="1" dirty="0">
                <a:solidFill>
                  <a:srgbClr val="576ED6"/>
                </a:solidFill>
                <a:latin typeface="Arial" panose="020B0604020202020204" pitchFamily="34" charset="0"/>
                <a:cs typeface="Arial" panose="020B0604020202020204" pitchFamily="34" charset="0"/>
              </a:rPr>
              <a:t>03</a:t>
            </a:r>
          </a:p>
        </p:txBody>
      </p:sp>
      <p:sp>
        <p:nvSpPr>
          <p:cNvPr id="14" name="Subtitle 2">
            <a:extLst>
              <a:ext uri="{FF2B5EF4-FFF2-40B4-BE49-F238E27FC236}">
                <a16:creationId xmlns:a16="http://schemas.microsoft.com/office/drawing/2014/main" id="{9FAE487E-0296-4B4D-BBE7-48F85C4015B4}"/>
              </a:ext>
            </a:extLst>
          </p:cNvPr>
          <p:cNvSpPr txBox="1">
            <a:spLocks/>
          </p:cNvSpPr>
          <p:nvPr/>
        </p:nvSpPr>
        <p:spPr>
          <a:xfrm>
            <a:off x="6023350" y="4145974"/>
            <a:ext cx="4908748" cy="84569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solidFill>
                  <a:schemeClr val="bg1"/>
                </a:solidFill>
                <a:latin typeface="Arial" panose="020B0604020202020204" pitchFamily="34" charset="0"/>
                <a:cs typeface="Arial" panose="020B0604020202020204" pitchFamily="34" charset="0"/>
              </a:rPr>
              <a:t>Consider how to receive your Defined Benefit Supplement account funds.</a:t>
            </a:r>
          </a:p>
        </p:txBody>
      </p:sp>
      <p:sp>
        <p:nvSpPr>
          <p:cNvPr id="15" name="Subtitle 2">
            <a:extLst>
              <a:ext uri="{FF2B5EF4-FFF2-40B4-BE49-F238E27FC236}">
                <a16:creationId xmlns:a16="http://schemas.microsoft.com/office/drawing/2014/main" id="{2C9A549C-3443-DCBF-E448-2E74F9C7A861}"/>
              </a:ext>
            </a:extLst>
          </p:cNvPr>
          <p:cNvSpPr txBox="1">
            <a:spLocks/>
          </p:cNvSpPr>
          <p:nvPr/>
        </p:nvSpPr>
        <p:spPr>
          <a:xfrm>
            <a:off x="5065207" y="5004993"/>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400" b="1" dirty="0">
                <a:solidFill>
                  <a:srgbClr val="576ED6"/>
                </a:solidFill>
                <a:latin typeface="Arial" panose="020B0604020202020204" pitchFamily="34" charset="0"/>
                <a:cs typeface="Arial" panose="020B0604020202020204" pitchFamily="34" charset="0"/>
              </a:rPr>
              <a:t>04</a:t>
            </a:r>
          </a:p>
        </p:txBody>
      </p:sp>
      <p:sp>
        <p:nvSpPr>
          <p:cNvPr id="16" name="Subtitle 2">
            <a:extLst>
              <a:ext uri="{FF2B5EF4-FFF2-40B4-BE49-F238E27FC236}">
                <a16:creationId xmlns:a16="http://schemas.microsoft.com/office/drawing/2014/main" id="{1532642C-E4A0-E5F4-B8F7-04C4E2D19EE2}"/>
              </a:ext>
            </a:extLst>
          </p:cNvPr>
          <p:cNvSpPr txBox="1">
            <a:spLocks/>
          </p:cNvSpPr>
          <p:nvPr/>
        </p:nvSpPr>
        <p:spPr>
          <a:xfrm>
            <a:off x="6023350" y="5053141"/>
            <a:ext cx="4908748" cy="59637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solidFill>
                  <a:schemeClr val="bg1"/>
                </a:solidFill>
                <a:latin typeface="Arial" panose="020B0604020202020204" pitchFamily="34" charset="0"/>
                <a:cs typeface="Arial" panose="020B0604020202020204" pitchFamily="34" charset="0"/>
              </a:rPr>
              <a:t>Take advantage of CalSTRS resources.</a:t>
            </a:r>
          </a:p>
        </p:txBody>
      </p:sp>
    </p:spTree>
    <p:extLst>
      <p:ext uri="{BB962C8B-B14F-4D97-AF65-F5344CB8AC3E}">
        <p14:creationId xmlns:p14="http://schemas.microsoft.com/office/powerpoint/2010/main" val="29364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1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8E95A7-9D4C-36E4-8A33-9D86077F1A5C}"/>
              </a:ext>
            </a:extLst>
          </p:cNvPr>
          <p:cNvSpPr/>
          <p:nvPr/>
        </p:nvSpPr>
        <p:spPr>
          <a:xfrm rot="16200000">
            <a:off x="-2727830" y="2727832"/>
            <a:ext cx="6858000"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098CA453-866C-5972-F6A7-0212F5A3A7A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8" name="Straight Connector 7">
            <a:extLst>
              <a:ext uri="{FF2B5EF4-FFF2-40B4-BE49-F238E27FC236}">
                <a16:creationId xmlns:a16="http://schemas.microsoft.com/office/drawing/2014/main" id="{20EF713D-1A46-7B03-A45B-6A2E8BABE581}"/>
              </a:ext>
            </a:extLst>
          </p:cNvPr>
          <p:cNvCxnSpPr>
            <a:cxnSpLocks/>
          </p:cNvCxnSpPr>
          <p:nvPr/>
        </p:nvCxnSpPr>
        <p:spPr>
          <a:xfrm>
            <a:off x="0" y="1175918"/>
            <a:ext cx="1541149"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462A0B0-3019-665C-ADBE-810009695B2E}"/>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five</a:t>
            </a:r>
          </a:p>
          <a:p>
            <a:pPr algn="l"/>
            <a:r>
              <a:rPr lang="en-US" sz="5800" dirty="0">
                <a:solidFill>
                  <a:schemeClr val="bg1"/>
                </a:solidFill>
                <a:latin typeface="Arial" panose="020B0604020202020204" pitchFamily="34" charset="0"/>
                <a:cs typeface="Arial" panose="020B0604020202020204" pitchFamily="34" charset="0"/>
              </a:rPr>
              <a:t>Defined Benefit Program decision</a:t>
            </a:r>
          </a:p>
        </p:txBody>
      </p:sp>
      <p:cxnSp>
        <p:nvCxnSpPr>
          <p:cNvPr id="3" name="Straight Connector 2">
            <a:extLst>
              <a:ext uri="{FF2B5EF4-FFF2-40B4-BE49-F238E27FC236}">
                <a16:creationId xmlns:a16="http://schemas.microsoft.com/office/drawing/2014/main" id="{20CB1DA4-10A7-C1A2-D326-A54FF8C6090C}"/>
              </a:ext>
            </a:extLst>
          </p:cNvPr>
          <p:cNvCxnSpPr>
            <a:cxnSpLocks/>
          </p:cNvCxnSpPr>
          <p:nvPr/>
        </p:nvCxnSpPr>
        <p:spPr>
          <a:xfrm>
            <a:off x="2575859" y="4627710"/>
            <a:ext cx="9616141"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52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Defined Benefit Program decision</a:t>
            </a:r>
          </a:p>
        </p:txBody>
      </p:sp>
      <p:sp>
        <p:nvSpPr>
          <p:cNvPr id="12" name="Rectangle 11">
            <a:extLst>
              <a:ext uri="{FF2B5EF4-FFF2-40B4-BE49-F238E27FC236}">
                <a16:creationId xmlns:a16="http://schemas.microsoft.com/office/drawing/2014/main" id="{3A5F3570-6AF0-A844-239A-166F91166DC0}"/>
              </a:ext>
            </a:extLst>
          </p:cNvPr>
          <p:cNvSpPr/>
          <p:nvPr/>
        </p:nvSpPr>
        <p:spPr>
          <a:xfrm>
            <a:off x="-1" y="6284056"/>
            <a:ext cx="12191999"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9B0A580-CFE2-F420-AF02-DA6A5FC9C0A9}"/>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Watch the </a:t>
            </a:r>
            <a:r>
              <a:rPr lang="en-US" sz="1600" i="1" dirty="0">
                <a:solidFill>
                  <a:schemeClr val="bg1"/>
                </a:solidFill>
                <a:latin typeface="Arial" panose="020B0604020202020204" pitchFamily="34" charset="0"/>
                <a:cs typeface="Arial" panose="020B0604020202020204" pitchFamily="34" charset="0"/>
              </a:rPr>
              <a:t>Beneficiary Options </a:t>
            </a:r>
            <a:r>
              <a:rPr lang="en-US" sz="1600" dirty="0">
                <a:solidFill>
                  <a:schemeClr val="bg1"/>
                </a:solidFill>
                <a:latin typeface="Arial" panose="020B0604020202020204" pitchFamily="34" charset="0"/>
                <a:cs typeface="Arial" panose="020B0604020202020204" pitchFamily="34" charset="0"/>
              </a:rPr>
              <a:t>video at </a:t>
            </a:r>
            <a:r>
              <a:rPr lang="en-US" sz="1600" b="1" dirty="0">
                <a:solidFill>
                  <a:schemeClr val="bg1"/>
                </a:solidFill>
                <a:latin typeface="Arial" panose="020B0604020202020204" pitchFamily="34" charset="0"/>
                <a:cs typeface="Arial" panose="020B0604020202020204" pitchFamily="34" charset="0"/>
              </a:rPr>
              <a:t>CalSTRS.com/videos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sp>
        <p:nvSpPr>
          <p:cNvPr id="16" name="Rectangle 15">
            <a:extLst>
              <a:ext uri="{FF2B5EF4-FFF2-40B4-BE49-F238E27FC236}">
                <a16:creationId xmlns:a16="http://schemas.microsoft.com/office/drawing/2014/main" id="{91847DF2-D374-1A06-914D-5D964BA91DF6}"/>
              </a:ext>
            </a:extLst>
          </p:cNvPr>
          <p:cNvSpPr/>
          <p:nvPr/>
        </p:nvSpPr>
        <p:spPr>
          <a:xfrm>
            <a:off x="0" y="1655766"/>
            <a:ext cx="10634472" cy="198852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98B32D0-65CE-06BB-3CA8-FFC23A1A2301}"/>
              </a:ext>
            </a:extLst>
          </p:cNvPr>
          <p:cNvSpPr/>
          <p:nvPr/>
        </p:nvSpPr>
        <p:spPr>
          <a:xfrm>
            <a:off x="373743" y="1511671"/>
            <a:ext cx="10122408" cy="198959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A40F2FB-959B-A27A-FAB5-297D3F6B4808}"/>
              </a:ext>
            </a:extLst>
          </p:cNvPr>
          <p:cNvSpPr txBox="1"/>
          <p:nvPr/>
        </p:nvSpPr>
        <p:spPr>
          <a:xfrm>
            <a:off x="616509" y="1655765"/>
            <a:ext cx="9784080" cy="1538883"/>
          </a:xfrm>
          <a:prstGeom prst="rect">
            <a:avLst/>
          </a:prstGeom>
          <a:noFill/>
        </p:spPr>
        <p:txBody>
          <a:bodyPr wrap="square" rtlCol="0">
            <a:spAutoFit/>
          </a:bodyPr>
          <a:lstStyle/>
          <a:p>
            <a:pPr>
              <a:spcAft>
                <a:spcPts val="2400"/>
              </a:spcAft>
            </a:pPr>
            <a:r>
              <a:rPr lang="en-US" sz="2400" b="1" dirty="0">
                <a:solidFill>
                  <a:schemeClr val="bg1"/>
                </a:solidFill>
                <a:latin typeface="Arial" panose="020B0604020202020204" pitchFamily="34" charset="0"/>
                <a:cs typeface="Arial" panose="020B0604020202020204" pitchFamily="34" charset="0"/>
              </a:rPr>
              <a:t>Member-Only Benefit</a:t>
            </a:r>
          </a:p>
          <a:p>
            <a:pPr marL="285750" indent="-28575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Highest benefit amount.</a:t>
            </a:r>
          </a:p>
          <a:p>
            <a:pPr marL="285750" indent="-28575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After you die, your beneficiary receives your remaining account balance.</a:t>
            </a:r>
          </a:p>
        </p:txBody>
      </p:sp>
      <p:cxnSp>
        <p:nvCxnSpPr>
          <p:cNvPr id="19" name="Straight Connector 18">
            <a:extLst>
              <a:ext uri="{FF2B5EF4-FFF2-40B4-BE49-F238E27FC236}">
                <a16:creationId xmlns:a16="http://schemas.microsoft.com/office/drawing/2014/main" id="{6AEA25E0-EFAB-C8A4-2426-4B9445594F1B}"/>
              </a:ext>
            </a:extLst>
          </p:cNvPr>
          <p:cNvCxnSpPr>
            <a:cxnSpLocks/>
          </p:cNvCxnSpPr>
          <p:nvPr/>
        </p:nvCxnSpPr>
        <p:spPr>
          <a:xfrm>
            <a:off x="308201" y="2198493"/>
            <a:ext cx="9948672"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1252E92-DC45-2985-46FC-635E808F8119}"/>
              </a:ext>
            </a:extLst>
          </p:cNvPr>
          <p:cNvSpPr/>
          <p:nvPr/>
        </p:nvSpPr>
        <p:spPr>
          <a:xfrm>
            <a:off x="1555547" y="4019276"/>
            <a:ext cx="10634472" cy="198852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86C8526-A6C7-692C-82E3-F1ED52A1A726}"/>
              </a:ext>
            </a:extLst>
          </p:cNvPr>
          <p:cNvSpPr/>
          <p:nvPr/>
        </p:nvSpPr>
        <p:spPr>
          <a:xfrm>
            <a:off x="1693867" y="3875181"/>
            <a:ext cx="10118209" cy="198959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744D15DA-EE36-C899-3FFA-9A96012DEC8C}"/>
              </a:ext>
            </a:extLst>
          </p:cNvPr>
          <p:cNvCxnSpPr>
            <a:cxnSpLocks/>
          </p:cNvCxnSpPr>
          <p:nvPr/>
        </p:nvCxnSpPr>
        <p:spPr>
          <a:xfrm>
            <a:off x="1932434" y="4537289"/>
            <a:ext cx="9944847"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E4CAD0B-7730-CF23-3B54-E330C66D0085}"/>
              </a:ext>
            </a:extLst>
          </p:cNvPr>
          <p:cNvSpPr txBox="1"/>
          <p:nvPr/>
        </p:nvSpPr>
        <p:spPr>
          <a:xfrm>
            <a:off x="1847741" y="4019275"/>
            <a:ext cx="9782078" cy="1538883"/>
          </a:xfrm>
          <a:prstGeom prst="rect">
            <a:avLst/>
          </a:prstGeom>
          <a:noFill/>
        </p:spPr>
        <p:txBody>
          <a:bodyPr wrap="square" rtlCol="0">
            <a:spAutoFit/>
          </a:bodyPr>
          <a:lstStyle/>
          <a:p>
            <a:pPr>
              <a:spcAft>
                <a:spcPts val="2400"/>
              </a:spcAft>
            </a:pPr>
            <a:r>
              <a:rPr lang="en-US" sz="2400" b="1" dirty="0">
                <a:solidFill>
                  <a:schemeClr val="bg1"/>
                </a:solidFill>
                <a:latin typeface="Arial" panose="020B0604020202020204" pitchFamily="34" charset="0"/>
                <a:cs typeface="Arial" panose="020B0604020202020204" pitchFamily="34" charset="0"/>
              </a:rPr>
              <a:t>Modified Benefit</a:t>
            </a:r>
          </a:p>
          <a:p>
            <a:pPr marL="285750" indent="-28575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Reduced benefit amount.</a:t>
            </a:r>
          </a:p>
          <a:p>
            <a:pPr marL="285750" indent="-28575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After you die, a percentage of your reduced benefit goes to your option beneficiary.</a:t>
            </a:r>
          </a:p>
        </p:txBody>
      </p:sp>
    </p:spTree>
    <p:extLst>
      <p:ext uri="{BB962C8B-B14F-4D97-AF65-F5344CB8AC3E}">
        <p14:creationId xmlns:p14="http://schemas.microsoft.com/office/powerpoint/2010/main" val="396437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wipe(left)">
                                      <p:cBhvr>
                                        <p:cTn id="7" dur="1000"/>
                                        <p:tgtEl>
                                          <p:spTgt spid="18">
                                            <p:txEl>
                                              <p:pRg st="1" end="1"/>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animEffect transition="in" filter="wipe(left)">
                                      <p:cBhvr>
                                        <p:cTn id="11" dur="1000"/>
                                        <p:tgtEl>
                                          <p:spTgt spid="18">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1000"/>
                                        <p:tgtEl>
                                          <p:spTgt spid="3">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Jake’s Modified Benefit</a:t>
            </a:r>
          </a:p>
        </p:txBody>
      </p:sp>
      <p:sp>
        <p:nvSpPr>
          <p:cNvPr id="12" name="Rectangle 11">
            <a:extLst>
              <a:ext uri="{FF2B5EF4-FFF2-40B4-BE49-F238E27FC236}">
                <a16:creationId xmlns:a16="http://schemas.microsoft.com/office/drawing/2014/main" id="{3A5F3570-6AF0-A844-239A-166F91166DC0}"/>
              </a:ext>
            </a:extLst>
          </p:cNvPr>
          <p:cNvSpPr/>
          <p:nvPr/>
        </p:nvSpPr>
        <p:spPr>
          <a:xfrm>
            <a:off x="-1" y="6284056"/>
            <a:ext cx="12191999"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9B0A580-CFE2-F420-AF02-DA6A5FC9C0A9}"/>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Watch the </a:t>
            </a:r>
            <a:r>
              <a:rPr lang="en-US" sz="1600" i="1" dirty="0">
                <a:solidFill>
                  <a:schemeClr val="bg1"/>
                </a:solidFill>
                <a:latin typeface="Arial" panose="020B0604020202020204" pitchFamily="34" charset="0"/>
                <a:cs typeface="Arial" panose="020B0604020202020204" pitchFamily="34" charset="0"/>
              </a:rPr>
              <a:t>Beneficiary Options </a:t>
            </a:r>
            <a:r>
              <a:rPr lang="en-US" sz="1600" dirty="0">
                <a:solidFill>
                  <a:schemeClr val="bg1"/>
                </a:solidFill>
                <a:latin typeface="Arial" panose="020B0604020202020204" pitchFamily="34" charset="0"/>
                <a:cs typeface="Arial" panose="020B0604020202020204" pitchFamily="34" charset="0"/>
              </a:rPr>
              <a:t>video at </a:t>
            </a:r>
            <a:r>
              <a:rPr lang="en-US" sz="1600" b="1" dirty="0">
                <a:solidFill>
                  <a:schemeClr val="bg1"/>
                </a:solidFill>
                <a:latin typeface="Arial" panose="020B0604020202020204" pitchFamily="34" charset="0"/>
                <a:cs typeface="Arial" panose="020B0604020202020204" pitchFamily="34" charset="0"/>
              </a:rPr>
              <a:t>CalSTRS.com/videos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sp>
        <p:nvSpPr>
          <p:cNvPr id="2" name="Rectangle 1">
            <a:extLst>
              <a:ext uri="{FF2B5EF4-FFF2-40B4-BE49-F238E27FC236}">
                <a16:creationId xmlns:a16="http://schemas.microsoft.com/office/drawing/2014/main" id="{29204F79-0585-B3DC-EBE5-75A6F019BF42}"/>
              </a:ext>
            </a:extLst>
          </p:cNvPr>
          <p:cNvSpPr/>
          <p:nvPr/>
        </p:nvSpPr>
        <p:spPr>
          <a:xfrm>
            <a:off x="-1" y="2112150"/>
            <a:ext cx="12192001" cy="3442002"/>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D3426F-1073-1E82-C632-C9B1BFA33D3B}"/>
              </a:ext>
            </a:extLst>
          </p:cNvPr>
          <p:cNvSpPr/>
          <p:nvPr/>
        </p:nvSpPr>
        <p:spPr>
          <a:xfrm rot="16200000">
            <a:off x="6071311" y="-1603440"/>
            <a:ext cx="1604922" cy="106364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05C51B6-E100-4209-0AC0-17DC9FBBD59B}"/>
              </a:ext>
            </a:extLst>
          </p:cNvPr>
          <p:cNvSpPr/>
          <p:nvPr/>
        </p:nvSpPr>
        <p:spPr>
          <a:xfrm rot="16200000">
            <a:off x="4967789" y="-158800"/>
            <a:ext cx="279400" cy="10214973"/>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A8D80308-58F6-D63F-5D20-29B752CD2248}"/>
              </a:ext>
            </a:extLst>
          </p:cNvPr>
          <p:cNvCxnSpPr>
            <a:cxnSpLocks/>
          </p:cNvCxnSpPr>
          <p:nvPr/>
        </p:nvCxnSpPr>
        <p:spPr>
          <a:xfrm>
            <a:off x="1997901" y="2573573"/>
            <a:ext cx="10194097"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2D6457C-EBCA-048B-CCEE-C4D5283F9E1B}"/>
                  </a:ext>
                </a:extLst>
              </p:cNvPr>
              <p:cNvSpPr txBox="1"/>
              <p:nvPr/>
            </p:nvSpPr>
            <p:spPr>
              <a:xfrm>
                <a:off x="1906428" y="3114620"/>
                <a:ext cx="8379143" cy="1200329"/>
              </a:xfrm>
              <a:prstGeom prst="rect">
                <a:avLst/>
              </a:prstGeom>
              <a:noFill/>
            </p:spPr>
            <p:txBody>
              <a:bodyPr wrap="square" rtlCol="0">
                <a:spAutoFit/>
              </a:bodyPr>
              <a:lstStyle/>
              <a:p>
                <a:pPr algn="ctr">
                  <a:spcAft>
                    <a:spcPts val="1200"/>
                  </a:spcAft>
                  <a:buSzPct val="100000"/>
                </a:pPr>
                <a:r>
                  <a:rPr lang="en-US" sz="3600" b="1" dirty="0">
                    <a:solidFill>
                      <a:srgbClr val="576ED6"/>
                    </a:solidFill>
                    <a:latin typeface="Arial" panose="020B0604020202020204" pitchFamily="34" charset="0"/>
                    <a:cs typeface="Arial" panose="020B0604020202020204" pitchFamily="34" charset="0"/>
                  </a:rPr>
                  <a:t>Member-Only Benefit  </a:t>
                </a:r>
                <a14:m>
                  <m:oMath xmlns:m="http://schemas.openxmlformats.org/officeDocument/2006/math">
                    <m:r>
                      <a:rPr lang="en-US" sz="36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 </m:t>
                    </m:r>
                    <m:r>
                      <a:rPr lang="en-US" sz="3600" b="1" i="1" smtClean="0">
                        <a:solidFill>
                          <a:srgbClr val="576ED6"/>
                        </a:solidFill>
                        <a:latin typeface="Cambria Math" panose="02040503050406030204" pitchFamily="18" charset="0"/>
                        <a:ea typeface="Cambria Math" panose="02040503050406030204" pitchFamily="18" charset="0"/>
                        <a:cs typeface="Arial" panose="020B0604020202020204" pitchFamily="34" charset="0"/>
                      </a:rPr>
                      <m:t> </m:t>
                    </m:r>
                  </m:oMath>
                </a14:m>
                <a:r>
                  <a:rPr lang="en-US" sz="3600" b="1" dirty="0">
                    <a:solidFill>
                      <a:srgbClr val="576ED6"/>
                    </a:solidFill>
                    <a:latin typeface="Arial" panose="020B0604020202020204" pitchFamily="34" charset="0"/>
                    <a:cs typeface="Arial" panose="020B0604020202020204" pitchFamily="34" charset="0"/>
                  </a:rPr>
                  <a:t>option factor  </a:t>
                </a:r>
                <a14:m>
                  <m:oMath xmlns:m="http://schemas.openxmlformats.org/officeDocument/2006/math">
                    <m:r>
                      <a:rPr lang="en-US" sz="3600" b="1" i="1" dirty="0" smtClean="0">
                        <a:solidFill>
                          <a:srgbClr val="03045E"/>
                        </a:solidFill>
                        <a:latin typeface="Cambria Math" panose="02040503050406030204" pitchFamily="18" charset="0"/>
                        <a:cs typeface="Arial" panose="020B0604020202020204" pitchFamily="34" charset="0"/>
                      </a:rPr>
                      <m:t>=</m:t>
                    </m:r>
                  </m:oMath>
                </a14:m>
                <a:r>
                  <a:rPr lang="en-US" sz="3600" b="1" dirty="0">
                    <a:solidFill>
                      <a:schemeClr val="bg1"/>
                    </a:solidFill>
                    <a:latin typeface="Arial" panose="020B0604020202020204" pitchFamily="34" charset="0"/>
                    <a:cs typeface="Arial" panose="020B0604020202020204" pitchFamily="34" charset="0"/>
                  </a:rPr>
                  <a:t> </a:t>
                </a:r>
                <a:r>
                  <a:rPr lang="en-US" sz="3600" b="1" dirty="0">
                    <a:solidFill>
                      <a:srgbClr val="576ED6"/>
                    </a:solidFill>
                    <a:latin typeface="Arial" panose="020B0604020202020204" pitchFamily="34" charset="0"/>
                    <a:cs typeface="Arial" panose="020B0604020202020204" pitchFamily="34" charset="0"/>
                  </a:rPr>
                  <a:t> Modified Benefit</a:t>
                </a:r>
                <a:endParaRPr lang="en-US" sz="3600" dirty="0">
                  <a:solidFill>
                    <a:srgbClr val="576ED6"/>
                  </a:solidFill>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72D6457C-EBCA-048B-CCEE-C4D5283F9E1B}"/>
                  </a:ext>
                </a:extLst>
              </p:cNvPr>
              <p:cNvSpPr txBox="1">
                <a:spLocks noRot="1" noChangeAspect="1" noMove="1" noResize="1" noEditPoints="1" noAdjustHandles="1" noChangeArrowheads="1" noChangeShapeType="1" noTextEdit="1"/>
              </p:cNvSpPr>
              <p:nvPr/>
            </p:nvSpPr>
            <p:spPr>
              <a:xfrm>
                <a:off x="1906428" y="3114620"/>
                <a:ext cx="8379143" cy="1200329"/>
              </a:xfrm>
              <a:prstGeom prst="rect">
                <a:avLst/>
              </a:prstGeom>
              <a:blipFill>
                <a:blip r:embed="rId4"/>
                <a:stretch>
                  <a:fillRect l="-2121" t="-7368" r="-5152" b="-17895"/>
                </a:stretch>
              </a:blipFill>
            </p:spPr>
            <p:txBody>
              <a:bodyPr/>
              <a:lstStyle/>
              <a:p>
                <a:r>
                  <a:rPr lang="en-US">
                    <a:noFill/>
                  </a:rPr>
                  <a:t> </a:t>
                </a:r>
              </a:p>
            </p:txBody>
          </p:sp>
        </mc:Fallback>
      </mc:AlternateContent>
    </p:spTree>
    <p:extLst>
      <p:ext uri="{BB962C8B-B14F-4D97-AF65-F5344CB8AC3E}">
        <p14:creationId xmlns:p14="http://schemas.microsoft.com/office/powerpoint/2010/main" val="407313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54D0BA-0B61-2BC9-D080-A6BD586C3106}"/>
              </a:ext>
            </a:extLst>
          </p:cNvPr>
          <p:cNvSpPr/>
          <p:nvPr/>
        </p:nvSpPr>
        <p:spPr>
          <a:xfrm>
            <a:off x="1" y="3346230"/>
            <a:ext cx="12192000" cy="3511769"/>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Jake’s Modified Benefit</a:t>
            </a:r>
          </a:p>
        </p:txBody>
      </p:sp>
      <p:sp>
        <p:nvSpPr>
          <p:cNvPr id="13" name="TextBox 12">
            <a:extLst>
              <a:ext uri="{FF2B5EF4-FFF2-40B4-BE49-F238E27FC236}">
                <a16:creationId xmlns:a16="http://schemas.microsoft.com/office/drawing/2014/main" id="{09B0A580-CFE2-F420-AF02-DA6A5FC9C0A9}"/>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Watch the </a:t>
            </a:r>
            <a:r>
              <a:rPr lang="en-US" sz="1600" i="1" dirty="0">
                <a:solidFill>
                  <a:schemeClr val="bg1"/>
                </a:solidFill>
                <a:latin typeface="Arial" panose="020B0604020202020204" pitchFamily="34" charset="0"/>
                <a:cs typeface="Arial" panose="020B0604020202020204" pitchFamily="34" charset="0"/>
              </a:rPr>
              <a:t>Beneficiary Options </a:t>
            </a:r>
            <a:r>
              <a:rPr lang="en-US" sz="1600" dirty="0">
                <a:solidFill>
                  <a:schemeClr val="bg1"/>
                </a:solidFill>
                <a:latin typeface="Arial" panose="020B0604020202020204" pitchFamily="34" charset="0"/>
                <a:cs typeface="Arial" panose="020B0604020202020204" pitchFamily="34" charset="0"/>
              </a:rPr>
              <a:t>video at </a:t>
            </a:r>
            <a:r>
              <a:rPr lang="en-US" sz="1600" b="1" dirty="0">
                <a:solidFill>
                  <a:schemeClr val="bg1"/>
                </a:solidFill>
                <a:latin typeface="Arial" panose="020B0604020202020204" pitchFamily="34" charset="0"/>
                <a:cs typeface="Arial" panose="020B0604020202020204" pitchFamily="34" charset="0"/>
              </a:rPr>
              <a:t>CalSTRS.com/videos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sp>
        <p:nvSpPr>
          <p:cNvPr id="9" name="Content Placeholder 2">
            <a:extLst>
              <a:ext uri="{FF2B5EF4-FFF2-40B4-BE49-F238E27FC236}">
                <a16:creationId xmlns:a16="http://schemas.microsoft.com/office/drawing/2014/main" id="{B1BD9BA7-7951-D9A7-D676-2AF849457A89}"/>
              </a:ext>
            </a:extLst>
          </p:cNvPr>
          <p:cNvSpPr>
            <a:spLocks noGrp="1"/>
          </p:cNvSpPr>
          <p:nvPr>
            <p:ph idx="1"/>
          </p:nvPr>
        </p:nvSpPr>
        <p:spPr>
          <a:xfrm>
            <a:off x="294324" y="1738075"/>
            <a:ext cx="5943599" cy="591310"/>
          </a:xfrm>
        </p:spPr>
        <p:txBody>
          <a:bodyPr>
            <a:normAutofit/>
          </a:bodyPr>
          <a:lstStyle/>
          <a:p>
            <a:pPr marL="0" indent="0">
              <a:buNone/>
            </a:pPr>
            <a:r>
              <a:rPr lang="en-US" sz="3200" b="1" dirty="0">
                <a:solidFill>
                  <a:srgbClr val="03045E"/>
                </a:solidFill>
                <a:latin typeface="Arial" panose="020B0604020202020204" pitchFamily="34" charset="0"/>
                <a:cs typeface="Arial" panose="020B0604020202020204" pitchFamily="34" charset="0"/>
              </a:rPr>
              <a:t>Option factor table</a:t>
            </a:r>
          </a:p>
        </p:txBody>
      </p:sp>
      <p:graphicFrame>
        <p:nvGraphicFramePr>
          <p:cNvPr id="14" name="Table 13">
            <a:extLst>
              <a:ext uri="{FF2B5EF4-FFF2-40B4-BE49-F238E27FC236}">
                <a16:creationId xmlns:a16="http://schemas.microsoft.com/office/drawing/2014/main" id="{C38EBC90-0077-87D2-919C-A3C36B68E441}"/>
              </a:ext>
            </a:extLst>
          </p:cNvPr>
          <p:cNvGraphicFramePr>
            <a:graphicFrameLocks noGrp="1"/>
          </p:cNvGraphicFramePr>
          <p:nvPr>
            <p:extLst>
              <p:ext uri="{D42A27DB-BD31-4B8C-83A1-F6EECF244321}">
                <p14:modId xmlns:p14="http://schemas.microsoft.com/office/powerpoint/2010/main" val="2100171238"/>
              </p:ext>
            </p:extLst>
          </p:nvPr>
        </p:nvGraphicFramePr>
        <p:xfrm>
          <a:off x="3308836" y="2621766"/>
          <a:ext cx="5574323" cy="2682875"/>
        </p:xfrm>
        <a:graphic>
          <a:graphicData uri="http://schemas.openxmlformats.org/drawingml/2006/table">
            <a:tbl>
              <a:tblPr firstRow="1" bandRow="1">
                <a:tableStyleId>{073A0DAA-6AF3-43AB-8588-CEC1D06C72B9}</a:tableStyleId>
              </a:tblPr>
              <a:tblGrid>
                <a:gridCol w="1188720">
                  <a:extLst>
                    <a:ext uri="{9D8B030D-6E8A-4147-A177-3AD203B41FA5}">
                      <a16:colId xmlns:a16="http://schemas.microsoft.com/office/drawing/2014/main" val="20000"/>
                    </a:ext>
                  </a:extLst>
                </a:gridCol>
                <a:gridCol w="1143639">
                  <a:extLst>
                    <a:ext uri="{9D8B030D-6E8A-4147-A177-3AD203B41FA5}">
                      <a16:colId xmlns:a16="http://schemas.microsoft.com/office/drawing/2014/main" val="20001"/>
                    </a:ext>
                  </a:extLst>
                </a:gridCol>
                <a:gridCol w="1055077">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1106232">
                  <a:extLst>
                    <a:ext uri="{9D8B030D-6E8A-4147-A177-3AD203B41FA5}">
                      <a16:colId xmlns:a16="http://schemas.microsoft.com/office/drawing/2014/main" val="20004"/>
                    </a:ext>
                  </a:extLst>
                </a:gridCol>
              </a:tblGrid>
              <a:tr h="701220">
                <a:tc>
                  <a:txBody>
                    <a:bodyPr/>
                    <a:lstStyle/>
                    <a:p>
                      <a:pPr algn="ctr">
                        <a:lnSpc>
                          <a:spcPts val="2000"/>
                        </a:lnSpc>
                      </a:pPr>
                      <a:r>
                        <a:rPr lang="en-US" sz="2000" dirty="0">
                          <a:latin typeface="Arial" panose="020B0604020202020204" pitchFamily="34" charset="0"/>
                          <a:cs typeface="Arial" panose="020B0604020202020204" pitchFamily="34" charset="0"/>
                        </a:rPr>
                        <a:t>MBR age</a:t>
                      </a:r>
                    </a:p>
                  </a:txBody>
                  <a:tcPr marT="45721" marB="45721" anchor="ctr">
                    <a:solidFill>
                      <a:srgbClr val="03045E"/>
                    </a:solidFill>
                  </a:tcPr>
                </a:tc>
                <a:tc>
                  <a:txBody>
                    <a:bodyPr/>
                    <a:lstStyle/>
                    <a:p>
                      <a:pPr algn="ctr">
                        <a:lnSpc>
                          <a:spcPts val="2000"/>
                        </a:lnSpc>
                      </a:pPr>
                      <a:r>
                        <a:rPr lang="en-US" sz="2000" dirty="0">
                          <a:latin typeface="Arial" panose="020B0604020202020204" pitchFamily="34" charset="0"/>
                          <a:cs typeface="Arial" panose="020B0604020202020204" pitchFamily="34" charset="0"/>
                        </a:rPr>
                        <a:t>BEN</a:t>
                      </a:r>
                    </a:p>
                    <a:p>
                      <a:pPr algn="ctr">
                        <a:lnSpc>
                          <a:spcPts val="2000"/>
                        </a:lnSpc>
                      </a:pPr>
                      <a:r>
                        <a:rPr lang="en-US" sz="2000" dirty="0">
                          <a:latin typeface="Arial" panose="020B0604020202020204" pitchFamily="34" charset="0"/>
                          <a:cs typeface="Arial" panose="020B0604020202020204" pitchFamily="34" charset="0"/>
                        </a:rPr>
                        <a:t> age</a:t>
                      </a:r>
                    </a:p>
                  </a:txBody>
                  <a:tcPr marT="45721" marB="45721"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100%</a:t>
                      </a:r>
                    </a:p>
                  </a:txBody>
                  <a:tcPr marT="45721" marB="45721"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75%</a:t>
                      </a:r>
                    </a:p>
                  </a:txBody>
                  <a:tcPr marT="45721" marB="45721" anchor="ctr">
                    <a:solidFill>
                      <a:srgbClr val="03045E"/>
                    </a:solidFill>
                  </a:tcPr>
                </a:tc>
                <a:tc>
                  <a:txBody>
                    <a:bodyPr/>
                    <a:lstStyle/>
                    <a:p>
                      <a:pPr algn="ctr"/>
                      <a:r>
                        <a:rPr lang="en-US" sz="2000" dirty="0">
                          <a:latin typeface="Arial" panose="020B0604020202020204" pitchFamily="34" charset="0"/>
                          <a:cs typeface="Arial" panose="020B0604020202020204" pitchFamily="34" charset="0"/>
                        </a:rPr>
                        <a:t>50%</a:t>
                      </a:r>
                    </a:p>
                  </a:txBody>
                  <a:tcPr marT="45721" marB="45721" anchor="ctr">
                    <a:solidFill>
                      <a:srgbClr val="03045E"/>
                    </a:solidFill>
                  </a:tcPr>
                </a:tc>
                <a:extLst>
                  <a:ext uri="{0D108BD9-81ED-4DB2-BD59-A6C34878D82A}">
                    <a16:rowId xmlns:a16="http://schemas.microsoft.com/office/drawing/2014/main" val="10000"/>
                  </a:ext>
                </a:extLst>
              </a:tr>
              <a:tr h="396331">
                <a:tc>
                  <a:txBody>
                    <a:bodyPr/>
                    <a:lstStyle/>
                    <a:p>
                      <a:r>
                        <a:rPr lang="en-US" sz="2000" dirty="0">
                          <a:latin typeface="Arial" panose="020B0604020202020204" pitchFamily="34" charset="0"/>
                          <a:cs typeface="Arial" panose="020B0604020202020204" pitchFamily="34" charset="0"/>
                        </a:rPr>
                        <a:t>63</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50</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0.8054</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0.8572</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0.9036</a:t>
                      </a:r>
                    </a:p>
                  </a:txBody>
                  <a:tcPr marT="45721" marB="45721">
                    <a:solidFill>
                      <a:srgbClr val="576ED6"/>
                    </a:solidFill>
                  </a:tcPr>
                </a:tc>
                <a:extLst>
                  <a:ext uri="{0D108BD9-81ED-4DB2-BD59-A6C34878D82A}">
                    <a16:rowId xmlns:a16="http://schemas.microsoft.com/office/drawing/2014/main" val="10001"/>
                  </a:ext>
                </a:extLst>
              </a:tr>
              <a:tr h="396331">
                <a:tc>
                  <a:txBody>
                    <a:bodyPr/>
                    <a:lstStyle/>
                    <a:p>
                      <a:r>
                        <a:rPr lang="en-US" sz="2000" dirty="0">
                          <a:latin typeface="Arial" panose="020B0604020202020204" pitchFamily="34" charset="0"/>
                          <a:cs typeface="Arial" panose="020B0604020202020204" pitchFamily="34" charset="0"/>
                        </a:rPr>
                        <a:t>63</a:t>
                      </a:r>
                    </a:p>
                  </a:txBody>
                  <a:tcPr marT="45721" marB="45721">
                    <a:solidFill>
                      <a:srgbClr val="9AA8E6"/>
                    </a:solidFill>
                  </a:tcPr>
                </a:tc>
                <a:tc>
                  <a:txBody>
                    <a:bodyPr/>
                    <a:lstStyle/>
                    <a:p>
                      <a:r>
                        <a:rPr lang="en-US" sz="2000" dirty="0">
                          <a:latin typeface="Arial" panose="020B0604020202020204" pitchFamily="34" charset="0"/>
                          <a:cs typeface="Arial" panose="020B0604020202020204" pitchFamily="34" charset="0"/>
                        </a:rPr>
                        <a:t>55</a:t>
                      </a:r>
                    </a:p>
                  </a:txBody>
                  <a:tcPr marT="45721" marB="45721">
                    <a:solidFill>
                      <a:srgbClr val="9AA8E6"/>
                    </a:solidFill>
                  </a:tcPr>
                </a:tc>
                <a:tc>
                  <a:txBody>
                    <a:bodyPr/>
                    <a:lstStyle/>
                    <a:p>
                      <a:r>
                        <a:rPr lang="en-US" sz="2000" dirty="0">
                          <a:latin typeface="Arial" panose="020B0604020202020204" pitchFamily="34" charset="0"/>
                          <a:cs typeface="Arial" panose="020B0604020202020204" pitchFamily="34" charset="0"/>
                        </a:rPr>
                        <a:t>0.8301</a:t>
                      </a:r>
                    </a:p>
                  </a:txBody>
                  <a:tcPr marT="45721" marB="45721">
                    <a:solidFill>
                      <a:srgbClr val="9AA8E6"/>
                    </a:solidFill>
                  </a:tcPr>
                </a:tc>
                <a:tc>
                  <a:txBody>
                    <a:bodyPr/>
                    <a:lstStyle/>
                    <a:p>
                      <a:r>
                        <a:rPr lang="en-US" sz="2000" dirty="0">
                          <a:latin typeface="Arial" panose="020B0604020202020204" pitchFamily="34" charset="0"/>
                          <a:cs typeface="Arial" panose="020B0604020202020204" pitchFamily="34" charset="0"/>
                        </a:rPr>
                        <a:t>0.8776</a:t>
                      </a:r>
                    </a:p>
                  </a:txBody>
                  <a:tcPr marT="45721" marB="45721">
                    <a:solidFill>
                      <a:srgbClr val="9AA8E6"/>
                    </a:solidFill>
                  </a:tcPr>
                </a:tc>
                <a:tc>
                  <a:txBody>
                    <a:bodyPr/>
                    <a:lstStyle/>
                    <a:p>
                      <a:r>
                        <a:rPr lang="en-US" sz="2000" dirty="0">
                          <a:latin typeface="Arial" panose="020B0604020202020204" pitchFamily="34" charset="0"/>
                          <a:cs typeface="Arial" panose="020B0604020202020204" pitchFamily="34" charset="0"/>
                        </a:rPr>
                        <a:t>0.9184</a:t>
                      </a:r>
                    </a:p>
                  </a:txBody>
                  <a:tcPr marT="45721" marB="45721">
                    <a:solidFill>
                      <a:srgbClr val="9AA8E6"/>
                    </a:solidFill>
                  </a:tcPr>
                </a:tc>
                <a:extLst>
                  <a:ext uri="{0D108BD9-81ED-4DB2-BD59-A6C34878D82A}">
                    <a16:rowId xmlns:a16="http://schemas.microsoft.com/office/drawing/2014/main" val="10002"/>
                  </a:ext>
                </a:extLst>
              </a:tr>
              <a:tr h="396331">
                <a:tc>
                  <a:txBody>
                    <a:bodyPr/>
                    <a:lstStyle/>
                    <a:p>
                      <a:r>
                        <a:rPr lang="en-US" sz="2000" dirty="0">
                          <a:latin typeface="Arial" panose="020B0604020202020204" pitchFamily="34" charset="0"/>
                          <a:cs typeface="Arial" panose="020B0604020202020204" pitchFamily="34" charset="0"/>
                        </a:rPr>
                        <a:t>63</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60</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0.8572</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0.8997</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0.9340</a:t>
                      </a:r>
                    </a:p>
                  </a:txBody>
                  <a:tcPr marT="45721" marB="45721">
                    <a:solidFill>
                      <a:srgbClr val="576ED6"/>
                    </a:solidFill>
                  </a:tcPr>
                </a:tc>
                <a:extLst>
                  <a:ext uri="{0D108BD9-81ED-4DB2-BD59-A6C34878D82A}">
                    <a16:rowId xmlns:a16="http://schemas.microsoft.com/office/drawing/2014/main" val="10003"/>
                  </a:ext>
                </a:extLst>
              </a:tr>
              <a:tr h="396331">
                <a:tc>
                  <a:txBody>
                    <a:bodyPr/>
                    <a:lstStyle/>
                    <a:p>
                      <a:r>
                        <a:rPr lang="en-US" sz="2000" dirty="0">
                          <a:latin typeface="Arial" panose="020B0604020202020204" pitchFamily="34" charset="0"/>
                          <a:cs typeface="Arial" panose="020B0604020202020204" pitchFamily="34" charset="0"/>
                        </a:rPr>
                        <a:t>63</a:t>
                      </a:r>
                    </a:p>
                  </a:txBody>
                  <a:tcPr marT="45721" marB="45721">
                    <a:solidFill>
                      <a:srgbClr val="9AA8E6"/>
                    </a:solidFill>
                  </a:tcPr>
                </a:tc>
                <a:tc>
                  <a:txBody>
                    <a:bodyPr/>
                    <a:lstStyle/>
                    <a:p>
                      <a:r>
                        <a:rPr lang="en-US" sz="2000" dirty="0">
                          <a:latin typeface="Arial" panose="020B0604020202020204" pitchFamily="34" charset="0"/>
                          <a:cs typeface="Arial" panose="020B0604020202020204" pitchFamily="34" charset="0"/>
                        </a:rPr>
                        <a:t>65</a:t>
                      </a:r>
                    </a:p>
                  </a:txBody>
                  <a:tcPr marT="45721" marB="45721">
                    <a:solidFill>
                      <a:srgbClr val="9AA8E6"/>
                    </a:solidFill>
                  </a:tcPr>
                </a:tc>
                <a:tc>
                  <a:txBody>
                    <a:bodyPr/>
                    <a:lstStyle/>
                    <a:p>
                      <a:r>
                        <a:rPr lang="en-US" sz="2000" dirty="0">
                          <a:latin typeface="Arial" panose="020B0604020202020204" pitchFamily="34" charset="0"/>
                          <a:cs typeface="Arial" panose="020B0604020202020204" pitchFamily="34" charset="0"/>
                        </a:rPr>
                        <a:t>0.8844</a:t>
                      </a:r>
                    </a:p>
                  </a:txBody>
                  <a:tcPr marT="45721" marB="45721">
                    <a:solidFill>
                      <a:srgbClr val="9AA8E6"/>
                    </a:solidFill>
                  </a:tcPr>
                </a:tc>
                <a:tc>
                  <a:txBody>
                    <a:bodyPr/>
                    <a:lstStyle/>
                    <a:p>
                      <a:r>
                        <a:rPr lang="en-US" sz="2000" dirty="0">
                          <a:latin typeface="Arial" panose="020B0604020202020204" pitchFamily="34" charset="0"/>
                          <a:cs typeface="Arial" panose="020B0604020202020204" pitchFamily="34" charset="0"/>
                        </a:rPr>
                        <a:t>0.9214</a:t>
                      </a:r>
                    </a:p>
                  </a:txBody>
                  <a:tcPr marT="45721" marB="45721">
                    <a:solidFill>
                      <a:srgbClr val="9AA8E6"/>
                    </a:solidFill>
                  </a:tcPr>
                </a:tc>
                <a:tc>
                  <a:txBody>
                    <a:bodyPr/>
                    <a:lstStyle/>
                    <a:p>
                      <a:r>
                        <a:rPr lang="en-US" sz="2000" dirty="0">
                          <a:latin typeface="Arial" panose="020B0604020202020204" pitchFamily="34" charset="0"/>
                          <a:cs typeface="Arial" panose="020B0604020202020204" pitchFamily="34" charset="0"/>
                        </a:rPr>
                        <a:t>0.9490</a:t>
                      </a:r>
                    </a:p>
                  </a:txBody>
                  <a:tcPr marT="45721" marB="45721">
                    <a:solidFill>
                      <a:srgbClr val="9AA8E6"/>
                    </a:solidFill>
                  </a:tcPr>
                </a:tc>
                <a:extLst>
                  <a:ext uri="{0D108BD9-81ED-4DB2-BD59-A6C34878D82A}">
                    <a16:rowId xmlns:a16="http://schemas.microsoft.com/office/drawing/2014/main" val="10004"/>
                  </a:ext>
                </a:extLst>
              </a:tr>
              <a:tr h="396331">
                <a:tc>
                  <a:txBody>
                    <a:bodyPr/>
                    <a:lstStyle/>
                    <a:p>
                      <a:r>
                        <a:rPr lang="en-US" sz="2000" dirty="0">
                          <a:latin typeface="Arial" panose="020B0604020202020204" pitchFamily="34" charset="0"/>
                          <a:cs typeface="Arial" panose="020B0604020202020204" pitchFamily="34" charset="0"/>
                        </a:rPr>
                        <a:t>63</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70</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0.9094</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0.9410</a:t>
                      </a:r>
                    </a:p>
                  </a:txBody>
                  <a:tcPr marT="45721" marB="45721">
                    <a:solidFill>
                      <a:srgbClr val="576ED6"/>
                    </a:solidFill>
                  </a:tcPr>
                </a:tc>
                <a:tc>
                  <a:txBody>
                    <a:bodyPr/>
                    <a:lstStyle/>
                    <a:p>
                      <a:r>
                        <a:rPr lang="en-US" sz="2000" dirty="0">
                          <a:latin typeface="Arial" panose="020B0604020202020204" pitchFamily="34" charset="0"/>
                          <a:cs typeface="Arial" panose="020B0604020202020204" pitchFamily="34" charset="0"/>
                        </a:rPr>
                        <a:t>0.9621</a:t>
                      </a:r>
                    </a:p>
                  </a:txBody>
                  <a:tcPr marT="45721" marB="45721">
                    <a:solidFill>
                      <a:srgbClr val="576ED6"/>
                    </a:solidFill>
                  </a:tcPr>
                </a:tc>
                <a:extLst>
                  <a:ext uri="{0D108BD9-81ED-4DB2-BD59-A6C34878D82A}">
                    <a16:rowId xmlns:a16="http://schemas.microsoft.com/office/drawing/2014/main" val="10005"/>
                  </a:ext>
                </a:extLst>
              </a:tr>
            </a:tbl>
          </a:graphicData>
        </a:graphic>
      </p:graphicFrame>
      <p:cxnSp>
        <p:nvCxnSpPr>
          <p:cNvPr id="16" name="Straight Connector 15">
            <a:extLst>
              <a:ext uri="{FF2B5EF4-FFF2-40B4-BE49-F238E27FC236}">
                <a16:creationId xmlns:a16="http://schemas.microsoft.com/office/drawing/2014/main" id="{3DBD561E-EF32-449F-8F6A-A01687C90BB5}"/>
              </a:ext>
            </a:extLst>
          </p:cNvPr>
          <p:cNvCxnSpPr>
            <a:cxnSpLocks/>
          </p:cNvCxnSpPr>
          <p:nvPr/>
        </p:nvCxnSpPr>
        <p:spPr>
          <a:xfrm>
            <a:off x="0" y="2365022"/>
            <a:ext cx="8883159"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06A3DC4-6D0B-EDEE-F64F-EED5C94B78E8}"/>
              </a:ext>
            </a:extLst>
          </p:cNvPr>
          <p:cNvSpPr/>
          <p:nvPr/>
        </p:nvSpPr>
        <p:spPr>
          <a:xfrm rot="16200000">
            <a:off x="7610719" y="1259501"/>
            <a:ext cx="279400" cy="8883166"/>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94F8A68-ABFC-31ED-4590-B0BF44DE3E53}"/>
              </a:ext>
            </a:extLst>
          </p:cNvPr>
          <p:cNvSpPr/>
          <p:nvPr/>
        </p:nvSpPr>
        <p:spPr>
          <a:xfrm>
            <a:off x="6698866" y="4118138"/>
            <a:ext cx="1067912" cy="387118"/>
          </a:xfrm>
          <a:prstGeom prst="rect">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5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Jake’s Modified Benefit</a:t>
            </a:r>
          </a:p>
        </p:txBody>
      </p:sp>
      <p:sp>
        <p:nvSpPr>
          <p:cNvPr id="12" name="Rectangle 11">
            <a:extLst>
              <a:ext uri="{FF2B5EF4-FFF2-40B4-BE49-F238E27FC236}">
                <a16:creationId xmlns:a16="http://schemas.microsoft.com/office/drawing/2014/main" id="{3A5F3570-6AF0-A844-239A-166F91166DC0}"/>
              </a:ext>
            </a:extLst>
          </p:cNvPr>
          <p:cNvSpPr/>
          <p:nvPr/>
        </p:nvSpPr>
        <p:spPr>
          <a:xfrm>
            <a:off x="-1" y="5892902"/>
            <a:ext cx="12191999" cy="965098"/>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9204F79-0585-B3DC-EBE5-75A6F019BF42}"/>
              </a:ext>
            </a:extLst>
          </p:cNvPr>
          <p:cNvSpPr/>
          <p:nvPr/>
        </p:nvSpPr>
        <p:spPr>
          <a:xfrm>
            <a:off x="-1" y="2112149"/>
            <a:ext cx="12192001" cy="3780745"/>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05C51B6-E100-4209-0AC0-17DC9FBBD59B}"/>
              </a:ext>
            </a:extLst>
          </p:cNvPr>
          <p:cNvSpPr/>
          <p:nvPr/>
        </p:nvSpPr>
        <p:spPr>
          <a:xfrm rot="16200000">
            <a:off x="4495018" y="646950"/>
            <a:ext cx="279400" cy="9269425"/>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A8D80308-58F6-D63F-5D20-29B752CD2248}"/>
              </a:ext>
            </a:extLst>
          </p:cNvPr>
          <p:cNvCxnSpPr>
            <a:cxnSpLocks/>
          </p:cNvCxnSpPr>
          <p:nvPr/>
        </p:nvCxnSpPr>
        <p:spPr>
          <a:xfrm>
            <a:off x="2931459" y="2649773"/>
            <a:ext cx="926054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8FC3C5-A426-0078-816B-95414E4F0860}"/>
              </a:ext>
            </a:extLst>
          </p:cNvPr>
          <p:cNvSpPr txBox="1"/>
          <p:nvPr/>
        </p:nvSpPr>
        <p:spPr>
          <a:xfrm>
            <a:off x="294324" y="6063196"/>
            <a:ext cx="10775458" cy="661720"/>
          </a:xfrm>
          <a:prstGeom prst="rect">
            <a:avLst/>
          </a:prstGeom>
          <a:noFill/>
        </p:spPr>
        <p:txBody>
          <a:bodyPr wrap="square">
            <a:spAutoFit/>
          </a:bodyPr>
          <a:lstStyle/>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Watch the </a:t>
            </a:r>
            <a:r>
              <a:rPr lang="en-US" sz="1600" i="1" dirty="0">
                <a:solidFill>
                  <a:schemeClr val="bg1"/>
                </a:solidFill>
                <a:latin typeface="Arial" panose="020B0604020202020204" pitchFamily="34" charset="0"/>
                <a:cs typeface="Arial" panose="020B0604020202020204" pitchFamily="34" charset="0"/>
              </a:rPr>
              <a:t>Beneficiary Options </a:t>
            </a:r>
            <a:r>
              <a:rPr lang="en-US" sz="1600" dirty="0">
                <a:solidFill>
                  <a:schemeClr val="bg1"/>
                </a:solidFill>
                <a:latin typeface="Arial" panose="020B0604020202020204" pitchFamily="34" charset="0"/>
                <a:cs typeface="Arial" panose="020B0604020202020204" pitchFamily="34" charset="0"/>
              </a:rPr>
              <a:t>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/videos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View the </a:t>
            </a:r>
            <a:r>
              <a:rPr lang="en-US" sz="1600" i="1" dirty="0">
                <a:solidFill>
                  <a:schemeClr val="bg1"/>
                </a:solidFill>
                <a:latin typeface="Arial" panose="020B0604020202020204" pitchFamily="34" charset="0"/>
                <a:cs typeface="Arial" panose="020B0604020202020204" pitchFamily="34" charset="0"/>
              </a:rPr>
              <a:t>Retirement Benefits Calculator</a:t>
            </a:r>
            <a:r>
              <a:rPr lang="en-US" sz="1600" dirty="0">
                <a:solidFill>
                  <a:schemeClr val="bg1"/>
                </a:solidFill>
                <a:latin typeface="Arial" panose="020B0604020202020204" pitchFamily="34" charset="0"/>
                <a:cs typeface="Arial" panose="020B0604020202020204" pitchFamily="34" charset="0"/>
              </a:rPr>
              <a:t>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 </a:t>
            </a:r>
            <a:r>
              <a:rPr lang="en-US" sz="1600" dirty="0">
                <a:solidFill>
                  <a:schemeClr val="bg1"/>
                </a:solidFill>
                <a:latin typeface="Arial" panose="020B0604020202020204" pitchFamily="34" charset="0"/>
                <a:cs typeface="Arial" panose="020B0604020202020204" pitchFamily="34" charset="0"/>
              </a:rPr>
              <a:t>to estimate your Modified Benefit.</a:t>
            </a:r>
            <a:endParaRPr lang="en-US" sz="1600" dirty="0">
              <a:solidFill>
                <a:schemeClr val="bg1"/>
              </a:solidFill>
            </a:endParaRPr>
          </a:p>
        </p:txBody>
      </p:sp>
      <p:sp>
        <p:nvSpPr>
          <p:cNvPr id="10" name="Rectangle 9">
            <a:extLst>
              <a:ext uri="{FF2B5EF4-FFF2-40B4-BE49-F238E27FC236}">
                <a16:creationId xmlns:a16="http://schemas.microsoft.com/office/drawing/2014/main" id="{C4D3426F-1073-1E82-C632-C9B1BFA33D3B}"/>
              </a:ext>
            </a:extLst>
          </p:cNvPr>
          <p:cNvSpPr/>
          <p:nvPr/>
        </p:nvSpPr>
        <p:spPr>
          <a:xfrm rot="16200000">
            <a:off x="6071312" y="-1380982"/>
            <a:ext cx="1604922" cy="106364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BE11777-8ABD-6ED4-B54F-6FA6A50F05DC}"/>
              </a:ext>
            </a:extLst>
          </p:cNvPr>
          <p:cNvSpPr txBox="1"/>
          <p:nvPr/>
        </p:nvSpPr>
        <p:spPr>
          <a:xfrm>
            <a:off x="2855797" y="4131924"/>
            <a:ext cx="2146607" cy="338554"/>
          </a:xfrm>
          <a:prstGeom prst="rect">
            <a:avLst/>
          </a:prstGeom>
          <a:noFill/>
          <a:ln w="25400">
            <a:noFill/>
          </a:ln>
        </p:spPr>
        <p:txBody>
          <a:bodyPr wrap="square">
            <a:spAutoFit/>
          </a:bodyPr>
          <a:lstStyle/>
          <a:p>
            <a:r>
              <a:rPr lang="en-US" sz="1600" dirty="0">
                <a:solidFill>
                  <a:srgbClr val="576ED6"/>
                </a:solidFill>
                <a:latin typeface="Arial" panose="020B0604020202020204" pitchFamily="34" charset="0"/>
                <a:cs typeface="Arial" panose="020B0604020202020204" pitchFamily="34" charset="0"/>
              </a:rPr>
              <a:t>Member-Only Benefit</a:t>
            </a:r>
            <a:endParaRPr lang="en-US" sz="1600" b="1" dirty="0">
              <a:solidFill>
                <a:srgbClr val="576ED6"/>
              </a:solidFill>
            </a:endParaRPr>
          </a:p>
        </p:txBody>
      </p:sp>
      <p:sp>
        <p:nvSpPr>
          <p:cNvPr id="9" name="TextBox 8">
            <a:extLst>
              <a:ext uri="{FF2B5EF4-FFF2-40B4-BE49-F238E27FC236}">
                <a16:creationId xmlns:a16="http://schemas.microsoft.com/office/drawing/2014/main" id="{5A7867FD-D688-4E0B-35ED-FE23BCA00836}"/>
              </a:ext>
            </a:extLst>
          </p:cNvPr>
          <p:cNvSpPr txBox="1"/>
          <p:nvPr/>
        </p:nvSpPr>
        <p:spPr>
          <a:xfrm>
            <a:off x="5270060" y="4131924"/>
            <a:ext cx="1419244" cy="338554"/>
          </a:xfrm>
          <a:prstGeom prst="rect">
            <a:avLst/>
          </a:prstGeom>
          <a:noFill/>
          <a:ln w="25400">
            <a:noFill/>
          </a:ln>
        </p:spPr>
        <p:txBody>
          <a:bodyPr wrap="square">
            <a:spAutoFit/>
          </a:bodyPr>
          <a:lstStyle/>
          <a:p>
            <a:r>
              <a:rPr lang="en-US" sz="1600" dirty="0">
                <a:solidFill>
                  <a:srgbClr val="576ED6"/>
                </a:solidFill>
                <a:latin typeface="Arial" panose="020B0604020202020204" pitchFamily="34" charset="0"/>
                <a:cs typeface="Arial" panose="020B0604020202020204" pitchFamily="34" charset="0"/>
              </a:rPr>
              <a:t>option factor</a:t>
            </a:r>
            <a:endParaRPr lang="en-US" sz="1600" b="1" dirty="0">
              <a:solidFill>
                <a:srgbClr val="576ED6"/>
              </a:solidFill>
            </a:endParaRPr>
          </a:p>
        </p:txBody>
      </p:sp>
      <p:sp>
        <p:nvSpPr>
          <p:cNvPr id="11" name="TextBox 10">
            <a:extLst>
              <a:ext uri="{FF2B5EF4-FFF2-40B4-BE49-F238E27FC236}">
                <a16:creationId xmlns:a16="http://schemas.microsoft.com/office/drawing/2014/main" id="{6A1C64EC-F4E3-09BD-2C9D-60941148FDCB}"/>
              </a:ext>
            </a:extLst>
          </p:cNvPr>
          <p:cNvSpPr txBox="1"/>
          <p:nvPr/>
        </p:nvSpPr>
        <p:spPr>
          <a:xfrm>
            <a:off x="7563467" y="4131924"/>
            <a:ext cx="1705961" cy="338554"/>
          </a:xfrm>
          <a:prstGeom prst="rect">
            <a:avLst/>
          </a:prstGeom>
          <a:noFill/>
          <a:ln w="25400">
            <a:noFill/>
          </a:ln>
        </p:spPr>
        <p:txBody>
          <a:bodyPr wrap="square">
            <a:spAutoFit/>
          </a:bodyPr>
          <a:lstStyle/>
          <a:p>
            <a:r>
              <a:rPr lang="en-US" sz="1600" dirty="0">
                <a:solidFill>
                  <a:srgbClr val="576ED6"/>
                </a:solidFill>
                <a:latin typeface="Arial" panose="020B0604020202020204" pitchFamily="34" charset="0"/>
                <a:cs typeface="Arial" panose="020B0604020202020204" pitchFamily="34" charset="0"/>
              </a:rPr>
              <a:t>Modified Benefit</a:t>
            </a:r>
            <a:endParaRPr lang="en-US" sz="1600" b="1" dirty="0">
              <a:solidFill>
                <a:srgbClr val="576ED6"/>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D198E82-FE11-53FD-2847-97E33398B64E}"/>
                  </a:ext>
                </a:extLst>
              </p:cNvPr>
              <p:cNvSpPr txBox="1"/>
              <p:nvPr/>
            </p:nvSpPr>
            <p:spPr>
              <a:xfrm>
                <a:off x="1906429" y="3337078"/>
                <a:ext cx="8379143" cy="738664"/>
              </a:xfrm>
              <a:prstGeom prst="rect">
                <a:avLst/>
              </a:prstGeom>
              <a:noFill/>
            </p:spPr>
            <p:txBody>
              <a:bodyPr wrap="square" rtlCol="0">
                <a:spAutoFit/>
              </a:bodyPr>
              <a:lstStyle/>
              <a:p>
                <a:pPr algn="ctr">
                  <a:spcAft>
                    <a:spcPts val="1200"/>
                  </a:spcAft>
                  <a:buSzPct val="100000"/>
                </a:pPr>
                <a:r>
                  <a:rPr lang="en-US" sz="4200" b="1" dirty="0">
                    <a:solidFill>
                      <a:srgbClr val="576ED6"/>
                    </a:solidFill>
                    <a:latin typeface="Arial" panose="020B0604020202020204" pitchFamily="34" charset="0"/>
                    <a:cs typeface="Arial" panose="020B0604020202020204" pitchFamily="34" charset="0"/>
                  </a:rPr>
                  <a:t>$4,482  </a:t>
                </a:r>
                <a14:m>
                  <m:oMath xmlns:m="http://schemas.openxmlformats.org/officeDocument/2006/math">
                    <m:r>
                      <a:rPr lang="en-US" sz="4200" b="1" i="1"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  </m:t>
                    </m:r>
                  </m:oMath>
                </a14:m>
                <a:r>
                  <a:rPr lang="en-US" sz="4200" b="1" dirty="0">
                    <a:solidFill>
                      <a:srgbClr val="576ED6"/>
                    </a:solidFill>
                    <a:latin typeface="Arial" panose="020B0604020202020204" pitchFamily="34" charset="0"/>
                    <a:cs typeface="Arial" panose="020B0604020202020204" pitchFamily="34" charset="0"/>
                  </a:rPr>
                  <a:t>.8997  </a:t>
                </a:r>
                <a14:m>
                  <m:oMath xmlns:m="http://schemas.openxmlformats.org/officeDocument/2006/math">
                    <m:r>
                      <a:rPr lang="en-US" sz="4200" b="1" i="1" dirty="0" smtClean="0">
                        <a:solidFill>
                          <a:srgbClr val="03045E"/>
                        </a:solidFill>
                        <a:latin typeface="Cambria Math" panose="02040503050406030204" pitchFamily="18" charset="0"/>
                        <a:cs typeface="Arial" panose="020B0604020202020204" pitchFamily="34" charset="0"/>
                      </a:rPr>
                      <m:t>=</m:t>
                    </m:r>
                  </m:oMath>
                </a14:m>
                <a:r>
                  <a:rPr lang="en-US" sz="4200" b="1" dirty="0">
                    <a:solidFill>
                      <a:schemeClr val="bg1"/>
                    </a:solidFill>
                    <a:latin typeface="Arial" panose="020B0604020202020204" pitchFamily="34" charset="0"/>
                    <a:cs typeface="Arial" panose="020B0604020202020204" pitchFamily="34" charset="0"/>
                  </a:rPr>
                  <a:t> </a:t>
                </a:r>
                <a:r>
                  <a:rPr lang="en-US" sz="4200" b="1" dirty="0">
                    <a:solidFill>
                      <a:srgbClr val="576ED6"/>
                    </a:solidFill>
                    <a:latin typeface="Arial" panose="020B0604020202020204" pitchFamily="34" charset="0"/>
                    <a:cs typeface="Arial" panose="020B0604020202020204" pitchFamily="34" charset="0"/>
                  </a:rPr>
                  <a:t> $4,033</a:t>
                </a:r>
                <a:endParaRPr lang="en-US" sz="4200" dirty="0">
                  <a:solidFill>
                    <a:srgbClr val="576ED6"/>
                  </a:solidFill>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2D198E82-FE11-53FD-2847-97E33398B64E}"/>
                  </a:ext>
                </a:extLst>
              </p:cNvPr>
              <p:cNvSpPr txBox="1">
                <a:spLocks noRot="1" noChangeAspect="1" noMove="1" noResize="1" noEditPoints="1" noAdjustHandles="1" noChangeArrowheads="1" noChangeShapeType="1" noTextEdit="1"/>
              </p:cNvSpPr>
              <p:nvPr/>
            </p:nvSpPr>
            <p:spPr>
              <a:xfrm>
                <a:off x="1906429" y="3337078"/>
                <a:ext cx="8379143" cy="738664"/>
              </a:xfrm>
              <a:prstGeom prst="rect">
                <a:avLst/>
              </a:prstGeom>
              <a:blipFill>
                <a:blip r:embed="rId4"/>
                <a:stretch>
                  <a:fillRect t="-16393" b="-36066"/>
                </a:stretch>
              </a:blipFill>
            </p:spPr>
            <p:txBody>
              <a:bodyPr/>
              <a:lstStyle/>
              <a:p>
                <a:r>
                  <a:rPr lang="en-US">
                    <a:noFill/>
                  </a:rPr>
                  <a:t> </a:t>
                </a:r>
              </a:p>
            </p:txBody>
          </p:sp>
        </mc:Fallback>
      </mc:AlternateContent>
    </p:spTree>
    <p:extLst>
      <p:ext uri="{BB962C8B-B14F-4D97-AF65-F5344CB8AC3E}">
        <p14:creationId xmlns:p14="http://schemas.microsoft.com/office/powerpoint/2010/main" val="318111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Jake’s Modified Benefit</a:t>
            </a:r>
          </a:p>
        </p:txBody>
      </p:sp>
      <p:graphicFrame>
        <p:nvGraphicFramePr>
          <p:cNvPr id="13" name="Chart 12">
            <a:extLst>
              <a:ext uri="{FF2B5EF4-FFF2-40B4-BE49-F238E27FC236}">
                <a16:creationId xmlns:a16="http://schemas.microsoft.com/office/drawing/2014/main" id="{984D0180-B983-90C7-AA47-11C1C9D28E51}"/>
              </a:ext>
            </a:extLst>
          </p:cNvPr>
          <p:cNvGraphicFramePr/>
          <p:nvPr>
            <p:extLst>
              <p:ext uri="{D42A27DB-BD31-4B8C-83A1-F6EECF244321}">
                <p14:modId xmlns:p14="http://schemas.microsoft.com/office/powerpoint/2010/main" val="3895299164"/>
              </p:ext>
            </p:extLst>
          </p:nvPr>
        </p:nvGraphicFramePr>
        <p:xfrm>
          <a:off x="3363310" y="1366001"/>
          <a:ext cx="5465379" cy="4546601"/>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16">
            <a:extLst>
              <a:ext uri="{FF2B5EF4-FFF2-40B4-BE49-F238E27FC236}">
                <a16:creationId xmlns:a16="http://schemas.microsoft.com/office/drawing/2014/main" id="{B8CEA366-A555-6488-913B-EA5A3E4927EA}"/>
              </a:ext>
            </a:extLst>
          </p:cNvPr>
          <p:cNvGrpSpPr/>
          <p:nvPr/>
        </p:nvGrpSpPr>
        <p:grpSpPr>
          <a:xfrm>
            <a:off x="2954155" y="6316594"/>
            <a:ext cx="6283689" cy="307777"/>
            <a:chOff x="1330804" y="6044170"/>
            <a:chExt cx="6283689" cy="307777"/>
          </a:xfrm>
        </p:grpSpPr>
        <p:grpSp>
          <p:nvGrpSpPr>
            <p:cNvPr id="18" name="Group 17">
              <a:extLst>
                <a:ext uri="{FF2B5EF4-FFF2-40B4-BE49-F238E27FC236}">
                  <a16:creationId xmlns:a16="http://schemas.microsoft.com/office/drawing/2014/main" id="{52D8A9E6-5E85-E5F2-DF89-9909796DA364}"/>
                </a:ext>
              </a:extLst>
            </p:cNvPr>
            <p:cNvGrpSpPr/>
            <p:nvPr/>
          </p:nvGrpSpPr>
          <p:grpSpPr>
            <a:xfrm>
              <a:off x="1330804" y="6044170"/>
              <a:ext cx="2176289" cy="307777"/>
              <a:chOff x="1985319" y="6044170"/>
              <a:chExt cx="2176289" cy="307777"/>
            </a:xfrm>
          </p:grpSpPr>
          <p:sp>
            <p:nvSpPr>
              <p:cNvPr id="25" name="Rectangle 24">
                <a:extLst>
                  <a:ext uri="{FF2B5EF4-FFF2-40B4-BE49-F238E27FC236}">
                    <a16:creationId xmlns:a16="http://schemas.microsoft.com/office/drawing/2014/main" id="{6F6668F4-06B2-A79C-E9A1-5D2A8C65897F}"/>
                  </a:ext>
                </a:extLst>
              </p:cNvPr>
              <p:cNvSpPr/>
              <p:nvPr/>
            </p:nvSpPr>
            <p:spPr>
              <a:xfrm>
                <a:off x="1985319" y="6079525"/>
                <a:ext cx="237069" cy="237069"/>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1B30982-5B77-0A40-4BBF-523553E913F2}"/>
                  </a:ext>
                </a:extLst>
              </p:cNvPr>
              <p:cNvSpPr txBox="1"/>
              <p:nvPr/>
            </p:nvSpPr>
            <p:spPr>
              <a:xfrm>
                <a:off x="2222387" y="6044170"/>
                <a:ext cx="1939221" cy="307777"/>
              </a:xfrm>
              <a:prstGeom prst="rect">
                <a:avLst/>
              </a:prstGeom>
              <a:noFill/>
            </p:spPr>
            <p:txBody>
              <a:bodyPr wrap="square" rtlCol="0" anchor="ctr">
                <a:spAutoFit/>
              </a:bodyPr>
              <a:lstStyle/>
              <a:p>
                <a:r>
                  <a:rPr lang="en-US" sz="1400" dirty="0">
                    <a:latin typeface="Arial" panose="020B0604020202020204" pitchFamily="34" charset="0"/>
                    <a:cs typeface="Arial" panose="020B0604020202020204" pitchFamily="34" charset="0"/>
                  </a:rPr>
                  <a:t>Member-Only Benefit</a:t>
                </a:r>
              </a:p>
            </p:txBody>
          </p:sp>
        </p:grpSp>
        <p:grpSp>
          <p:nvGrpSpPr>
            <p:cNvPr id="19" name="Group 18">
              <a:extLst>
                <a:ext uri="{FF2B5EF4-FFF2-40B4-BE49-F238E27FC236}">
                  <a16:creationId xmlns:a16="http://schemas.microsoft.com/office/drawing/2014/main" id="{C4BD9234-2FCE-46F5-DF24-80EEFA3DBF2F}"/>
                </a:ext>
              </a:extLst>
            </p:cNvPr>
            <p:cNvGrpSpPr/>
            <p:nvPr/>
          </p:nvGrpSpPr>
          <p:grpSpPr>
            <a:xfrm>
              <a:off x="3708195" y="6044170"/>
              <a:ext cx="1714513" cy="307777"/>
              <a:chOff x="2023686" y="6044170"/>
              <a:chExt cx="1714513" cy="307777"/>
            </a:xfrm>
          </p:grpSpPr>
          <p:sp>
            <p:nvSpPr>
              <p:cNvPr id="23" name="Rectangle 22">
                <a:extLst>
                  <a:ext uri="{FF2B5EF4-FFF2-40B4-BE49-F238E27FC236}">
                    <a16:creationId xmlns:a16="http://schemas.microsoft.com/office/drawing/2014/main" id="{85F8FD92-B0FA-288D-7A7B-03F880203CFF}"/>
                  </a:ext>
                </a:extLst>
              </p:cNvPr>
              <p:cNvSpPr/>
              <p:nvPr/>
            </p:nvSpPr>
            <p:spPr>
              <a:xfrm>
                <a:off x="2023686" y="6079525"/>
                <a:ext cx="237069" cy="237069"/>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A0C48B4-FF91-ECD9-0A36-ECB8C6C79AC1}"/>
                  </a:ext>
                </a:extLst>
              </p:cNvPr>
              <p:cNvSpPr txBox="1"/>
              <p:nvPr/>
            </p:nvSpPr>
            <p:spPr>
              <a:xfrm>
                <a:off x="2260755" y="6044170"/>
                <a:ext cx="1477444" cy="307777"/>
              </a:xfrm>
              <a:prstGeom prst="rect">
                <a:avLst/>
              </a:prstGeom>
              <a:noFill/>
            </p:spPr>
            <p:txBody>
              <a:bodyPr wrap="square" rtlCol="0" anchor="ctr">
                <a:spAutoFit/>
              </a:bodyPr>
              <a:lstStyle/>
              <a:p>
                <a:r>
                  <a:rPr lang="en-US" sz="1400" dirty="0">
                    <a:latin typeface="Arial" panose="020B0604020202020204" pitchFamily="34" charset="0"/>
                    <a:cs typeface="Arial" panose="020B0604020202020204" pitchFamily="34" charset="0"/>
                  </a:rPr>
                  <a:t>Modified Benefit</a:t>
                </a:r>
              </a:p>
            </p:txBody>
          </p:sp>
        </p:grpSp>
        <p:grpSp>
          <p:nvGrpSpPr>
            <p:cNvPr id="20" name="Group 19">
              <a:extLst>
                <a:ext uri="{FF2B5EF4-FFF2-40B4-BE49-F238E27FC236}">
                  <a16:creationId xmlns:a16="http://schemas.microsoft.com/office/drawing/2014/main" id="{187D6750-3C04-A755-76EE-28B1FC402696}"/>
                </a:ext>
              </a:extLst>
            </p:cNvPr>
            <p:cNvGrpSpPr/>
            <p:nvPr/>
          </p:nvGrpSpPr>
          <p:grpSpPr>
            <a:xfrm>
              <a:off x="5694036" y="6044170"/>
              <a:ext cx="1920457" cy="307777"/>
              <a:chOff x="2023686" y="6044170"/>
              <a:chExt cx="1920457" cy="307777"/>
            </a:xfrm>
          </p:grpSpPr>
          <p:sp>
            <p:nvSpPr>
              <p:cNvPr id="21" name="Rectangle 20">
                <a:extLst>
                  <a:ext uri="{FF2B5EF4-FFF2-40B4-BE49-F238E27FC236}">
                    <a16:creationId xmlns:a16="http://schemas.microsoft.com/office/drawing/2014/main" id="{E61A367B-469C-BE60-0222-8F9A7535F3C7}"/>
                  </a:ext>
                </a:extLst>
              </p:cNvPr>
              <p:cNvSpPr/>
              <p:nvPr/>
            </p:nvSpPr>
            <p:spPr>
              <a:xfrm>
                <a:off x="2023686" y="6079525"/>
                <a:ext cx="237069" cy="237069"/>
              </a:xfrm>
              <a:prstGeom prst="rect">
                <a:avLst/>
              </a:prstGeom>
              <a:solidFill>
                <a:srgbClr val="9AA8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4B19066-6B3B-8A39-F8AF-B28077BFC19A}"/>
                  </a:ext>
                </a:extLst>
              </p:cNvPr>
              <p:cNvSpPr txBox="1"/>
              <p:nvPr/>
            </p:nvSpPr>
            <p:spPr>
              <a:xfrm>
                <a:off x="2260754" y="6044170"/>
                <a:ext cx="1683389" cy="307777"/>
              </a:xfrm>
              <a:prstGeom prst="rect">
                <a:avLst/>
              </a:prstGeom>
              <a:noFill/>
            </p:spPr>
            <p:txBody>
              <a:bodyPr wrap="square" rtlCol="0" anchor="ctr">
                <a:spAutoFit/>
              </a:bodyPr>
              <a:lstStyle/>
              <a:p>
                <a:r>
                  <a:rPr lang="en-US" sz="1400" dirty="0">
                    <a:latin typeface="Arial" panose="020B0604020202020204" pitchFamily="34" charset="0"/>
                    <a:cs typeface="Arial" panose="020B0604020202020204" pitchFamily="34" charset="0"/>
                  </a:rPr>
                  <a:t>Beneficiary benefit</a:t>
                </a:r>
              </a:p>
            </p:txBody>
          </p:sp>
        </p:grpSp>
      </p:grpSp>
    </p:spTree>
    <p:extLst>
      <p:ext uri="{BB962C8B-B14F-4D97-AF65-F5344CB8AC3E}">
        <p14:creationId xmlns:p14="http://schemas.microsoft.com/office/powerpoint/2010/main" val="591069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Compound Option</a:t>
            </a:r>
          </a:p>
        </p:txBody>
      </p:sp>
      <p:sp>
        <p:nvSpPr>
          <p:cNvPr id="12" name="Rectangle 11">
            <a:extLst>
              <a:ext uri="{FF2B5EF4-FFF2-40B4-BE49-F238E27FC236}">
                <a16:creationId xmlns:a16="http://schemas.microsoft.com/office/drawing/2014/main" id="{3A5F3570-6AF0-A844-239A-166F91166DC0}"/>
              </a:ext>
            </a:extLst>
          </p:cNvPr>
          <p:cNvSpPr/>
          <p:nvPr/>
        </p:nvSpPr>
        <p:spPr>
          <a:xfrm>
            <a:off x="-1" y="6284056"/>
            <a:ext cx="12191999"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9B0A580-CFE2-F420-AF02-DA6A5FC9C0A9}"/>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Learn more in the </a:t>
            </a:r>
            <a:r>
              <a:rPr lang="en-US" sz="1600" i="1" dirty="0">
                <a:solidFill>
                  <a:schemeClr val="bg1"/>
                </a:solidFill>
                <a:latin typeface="Arial" panose="020B0604020202020204" pitchFamily="34" charset="0"/>
                <a:cs typeface="Arial" panose="020B0604020202020204" pitchFamily="34" charset="0"/>
              </a:rPr>
              <a:t>Member Handbook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/publications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sp>
        <p:nvSpPr>
          <p:cNvPr id="3" name="Oval 2">
            <a:extLst>
              <a:ext uri="{FF2B5EF4-FFF2-40B4-BE49-F238E27FC236}">
                <a16:creationId xmlns:a16="http://schemas.microsoft.com/office/drawing/2014/main" id="{1E8F76EF-4B56-C672-7117-A6C636137E6C}"/>
              </a:ext>
            </a:extLst>
          </p:cNvPr>
          <p:cNvSpPr/>
          <p:nvPr/>
        </p:nvSpPr>
        <p:spPr>
          <a:xfrm>
            <a:off x="3951730" y="1641389"/>
            <a:ext cx="4288536" cy="4284612"/>
          </a:xfrm>
          <a:prstGeom prst="ellipse">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606570-025C-C7B7-71CC-FA3A791F406D}"/>
              </a:ext>
            </a:extLst>
          </p:cNvPr>
          <p:cNvSpPr txBox="1"/>
          <p:nvPr/>
        </p:nvSpPr>
        <p:spPr>
          <a:xfrm>
            <a:off x="4287792" y="3091197"/>
            <a:ext cx="3616411" cy="1384995"/>
          </a:xfrm>
          <a:prstGeom prst="rect">
            <a:avLst/>
          </a:prstGeom>
          <a:noFill/>
        </p:spPr>
        <p:txBody>
          <a:bodyPr wrap="square" rtlCol="0" anchor="ctr">
            <a:spAutoFit/>
          </a:bodyPr>
          <a:lstStyle/>
          <a:p>
            <a:pPr algn="ctr"/>
            <a:r>
              <a:rPr lang="en-US" sz="4200" b="1" dirty="0">
                <a:solidFill>
                  <a:schemeClr val="bg1"/>
                </a:solidFill>
                <a:latin typeface="Arial" panose="020B0604020202020204" pitchFamily="34" charset="0"/>
                <a:cs typeface="Arial" panose="020B0604020202020204" pitchFamily="34" charset="0"/>
              </a:rPr>
              <a:t>Member-Only</a:t>
            </a:r>
          </a:p>
          <a:p>
            <a:pPr algn="ctr"/>
            <a:r>
              <a:rPr lang="en-US" sz="4200" b="1" dirty="0">
                <a:solidFill>
                  <a:schemeClr val="bg1"/>
                </a:solidFill>
                <a:latin typeface="Arial" panose="020B0604020202020204" pitchFamily="34" charset="0"/>
                <a:cs typeface="Arial" panose="020B0604020202020204" pitchFamily="34" charset="0"/>
              </a:rPr>
              <a:t>Benefit</a:t>
            </a:r>
          </a:p>
        </p:txBody>
      </p:sp>
    </p:spTree>
    <p:extLst>
      <p:ext uri="{BB962C8B-B14F-4D97-AF65-F5344CB8AC3E}">
        <p14:creationId xmlns:p14="http://schemas.microsoft.com/office/powerpoint/2010/main" val="1917898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Compound Option</a:t>
            </a:r>
          </a:p>
        </p:txBody>
      </p:sp>
      <p:sp>
        <p:nvSpPr>
          <p:cNvPr id="12" name="Rectangle 11">
            <a:extLst>
              <a:ext uri="{FF2B5EF4-FFF2-40B4-BE49-F238E27FC236}">
                <a16:creationId xmlns:a16="http://schemas.microsoft.com/office/drawing/2014/main" id="{3A5F3570-6AF0-A844-239A-166F91166DC0}"/>
              </a:ext>
            </a:extLst>
          </p:cNvPr>
          <p:cNvSpPr/>
          <p:nvPr/>
        </p:nvSpPr>
        <p:spPr>
          <a:xfrm>
            <a:off x="-1" y="6284056"/>
            <a:ext cx="12191999"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9B0A580-CFE2-F420-AF02-DA6A5FC9C0A9}"/>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Learn more in the </a:t>
            </a:r>
            <a:r>
              <a:rPr lang="en-US" sz="1600" i="1" dirty="0">
                <a:solidFill>
                  <a:schemeClr val="bg1"/>
                </a:solidFill>
                <a:latin typeface="Arial" panose="020B0604020202020204" pitchFamily="34" charset="0"/>
                <a:cs typeface="Arial" panose="020B0604020202020204" pitchFamily="34" charset="0"/>
              </a:rPr>
              <a:t>Member Handbook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/publications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grpSp>
        <p:nvGrpSpPr>
          <p:cNvPr id="2" name="Group 1">
            <a:extLst>
              <a:ext uri="{FF2B5EF4-FFF2-40B4-BE49-F238E27FC236}">
                <a16:creationId xmlns:a16="http://schemas.microsoft.com/office/drawing/2014/main" id="{E07D368F-D107-B1C0-9D5B-2C18A97E286E}"/>
              </a:ext>
            </a:extLst>
          </p:cNvPr>
          <p:cNvGrpSpPr/>
          <p:nvPr/>
        </p:nvGrpSpPr>
        <p:grpSpPr>
          <a:xfrm>
            <a:off x="3951732" y="1641389"/>
            <a:ext cx="4288536" cy="4288536"/>
            <a:chOff x="4741353" y="2070462"/>
            <a:chExt cx="3866136" cy="3850458"/>
          </a:xfrm>
        </p:grpSpPr>
        <p:pic>
          <p:nvPicPr>
            <p:cNvPr id="9" name="Picture 8" descr="A blue and black circle&#10;&#10;Description automatically generated">
              <a:extLst>
                <a:ext uri="{FF2B5EF4-FFF2-40B4-BE49-F238E27FC236}">
                  <a16:creationId xmlns:a16="http://schemas.microsoft.com/office/drawing/2014/main" id="{11CDD1E5-B069-6684-4167-806F75EE4F77}"/>
                </a:ext>
              </a:extLst>
            </p:cNvPr>
            <p:cNvPicPr>
              <a:picLocks noChangeAspect="1"/>
            </p:cNvPicPr>
            <p:nvPr/>
          </p:nvPicPr>
          <p:blipFill>
            <a:blip r:embed="rId4"/>
            <a:stretch>
              <a:fillRect/>
            </a:stretch>
          </p:blipFill>
          <p:spPr>
            <a:xfrm>
              <a:off x="4741353" y="2070462"/>
              <a:ext cx="1948058" cy="3850458"/>
            </a:xfrm>
            <a:prstGeom prst="rect">
              <a:avLst/>
            </a:prstGeom>
          </p:spPr>
        </p:pic>
        <p:pic>
          <p:nvPicPr>
            <p:cNvPr id="10" name="Picture 9" descr="A blue and black circle&#10;&#10;Description automatically generated">
              <a:extLst>
                <a:ext uri="{FF2B5EF4-FFF2-40B4-BE49-F238E27FC236}">
                  <a16:creationId xmlns:a16="http://schemas.microsoft.com/office/drawing/2014/main" id="{9121FA89-B9E1-49A3-90C4-8B55AD1CEA87}"/>
                </a:ext>
              </a:extLst>
            </p:cNvPr>
            <p:cNvPicPr>
              <a:picLocks noChangeAspect="1"/>
            </p:cNvPicPr>
            <p:nvPr/>
          </p:nvPicPr>
          <p:blipFill>
            <a:blip r:embed="rId5"/>
            <a:stretch>
              <a:fillRect/>
            </a:stretch>
          </p:blipFill>
          <p:spPr>
            <a:xfrm>
              <a:off x="6659431" y="2070462"/>
              <a:ext cx="1948058" cy="3850458"/>
            </a:xfrm>
            <a:prstGeom prst="rect">
              <a:avLst/>
            </a:prstGeom>
          </p:spPr>
        </p:pic>
      </p:grpSp>
      <p:sp>
        <p:nvSpPr>
          <p:cNvPr id="11" name="TextBox 10">
            <a:extLst>
              <a:ext uri="{FF2B5EF4-FFF2-40B4-BE49-F238E27FC236}">
                <a16:creationId xmlns:a16="http://schemas.microsoft.com/office/drawing/2014/main" id="{79830984-A389-D08F-F223-544126F410AB}"/>
              </a:ext>
            </a:extLst>
          </p:cNvPr>
          <p:cNvSpPr txBox="1"/>
          <p:nvPr/>
        </p:nvSpPr>
        <p:spPr>
          <a:xfrm>
            <a:off x="4071536" y="3583639"/>
            <a:ext cx="1921287" cy="400110"/>
          </a:xfrm>
          <a:prstGeom prst="rect">
            <a:avLst/>
          </a:prstGeom>
          <a:noFill/>
        </p:spPr>
        <p:txBody>
          <a:bodyPr wrap="square" rtlCol="0" anchor="ctr">
            <a:spAutoFit/>
          </a:bodyPr>
          <a:lstStyle/>
          <a:p>
            <a:pPr algn="ctr"/>
            <a:r>
              <a:rPr lang="en-US" sz="2000" b="1" dirty="0">
                <a:solidFill>
                  <a:schemeClr val="bg1"/>
                </a:solidFill>
                <a:latin typeface="Arial" panose="020B0604020202020204" pitchFamily="34" charset="0"/>
                <a:cs typeface="Arial" panose="020B0604020202020204" pitchFamily="34" charset="0"/>
              </a:rPr>
              <a:t>Beneficiary A</a:t>
            </a:r>
          </a:p>
        </p:txBody>
      </p:sp>
      <p:sp>
        <p:nvSpPr>
          <p:cNvPr id="14" name="TextBox 13">
            <a:extLst>
              <a:ext uri="{FF2B5EF4-FFF2-40B4-BE49-F238E27FC236}">
                <a16:creationId xmlns:a16="http://schemas.microsoft.com/office/drawing/2014/main" id="{A663A7A0-F9DC-CA62-3189-236D5AA3DC9A}"/>
              </a:ext>
            </a:extLst>
          </p:cNvPr>
          <p:cNvSpPr txBox="1"/>
          <p:nvPr/>
        </p:nvSpPr>
        <p:spPr>
          <a:xfrm>
            <a:off x="6222253" y="3583639"/>
            <a:ext cx="1818206" cy="400110"/>
          </a:xfrm>
          <a:prstGeom prst="rect">
            <a:avLst/>
          </a:prstGeom>
          <a:noFill/>
        </p:spPr>
        <p:txBody>
          <a:bodyPr wrap="square" rtlCol="0" anchor="ctr">
            <a:spAutoFit/>
          </a:bodyPr>
          <a:lstStyle/>
          <a:p>
            <a:pPr algn="ctr"/>
            <a:r>
              <a:rPr lang="en-US" sz="2000" b="1" dirty="0">
                <a:solidFill>
                  <a:schemeClr val="bg1"/>
                </a:solidFill>
                <a:latin typeface="Arial" panose="020B0604020202020204" pitchFamily="34" charset="0"/>
                <a:cs typeface="Arial" panose="020B0604020202020204" pitchFamily="34" charset="0"/>
              </a:rPr>
              <a:t>Beneficiary B</a:t>
            </a:r>
          </a:p>
        </p:txBody>
      </p:sp>
    </p:spTree>
    <p:extLst>
      <p:ext uri="{BB962C8B-B14F-4D97-AF65-F5344CB8AC3E}">
        <p14:creationId xmlns:p14="http://schemas.microsoft.com/office/powerpoint/2010/main" val="2642234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Compound Option</a:t>
            </a:r>
          </a:p>
        </p:txBody>
      </p:sp>
      <p:sp>
        <p:nvSpPr>
          <p:cNvPr id="12" name="Rectangle 11">
            <a:extLst>
              <a:ext uri="{FF2B5EF4-FFF2-40B4-BE49-F238E27FC236}">
                <a16:creationId xmlns:a16="http://schemas.microsoft.com/office/drawing/2014/main" id="{3A5F3570-6AF0-A844-239A-166F91166DC0}"/>
              </a:ext>
            </a:extLst>
          </p:cNvPr>
          <p:cNvSpPr/>
          <p:nvPr/>
        </p:nvSpPr>
        <p:spPr>
          <a:xfrm>
            <a:off x="-1" y="6284056"/>
            <a:ext cx="12191999"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9B0A580-CFE2-F420-AF02-DA6A5FC9C0A9}"/>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Learn more in the </a:t>
            </a:r>
            <a:r>
              <a:rPr lang="en-US" sz="1600" i="1" dirty="0">
                <a:solidFill>
                  <a:schemeClr val="bg1"/>
                </a:solidFill>
                <a:latin typeface="Arial" panose="020B0604020202020204" pitchFamily="34" charset="0"/>
                <a:cs typeface="Arial" panose="020B0604020202020204" pitchFamily="34" charset="0"/>
              </a:rPr>
              <a:t>Member Handbook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/publications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grpSp>
        <p:nvGrpSpPr>
          <p:cNvPr id="16" name="Group 15">
            <a:extLst>
              <a:ext uri="{FF2B5EF4-FFF2-40B4-BE49-F238E27FC236}">
                <a16:creationId xmlns:a16="http://schemas.microsoft.com/office/drawing/2014/main" id="{D6512EFD-3EE5-5A53-DA39-1D13ECBE773A}"/>
              </a:ext>
            </a:extLst>
          </p:cNvPr>
          <p:cNvGrpSpPr/>
          <p:nvPr/>
        </p:nvGrpSpPr>
        <p:grpSpPr>
          <a:xfrm>
            <a:off x="3949513" y="1653881"/>
            <a:ext cx="4292969" cy="4276043"/>
            <a:chOff x="5267690" y="1602735"/>
            <a:chExt cx="3865634" cy="3872865"/>
          </a:xfrm>
        </p:grpSpPr>
        <p:pic>
          <p:nvPicPr>
            <p:cNvPr id="3" name="Picture 2" descr="A blue and black half circle&#10;&#10;Description automatically generated">
              <a:extLst>
                <a:ext uri="{FF2B5EF4-FFF2-40B4-BE49-F238E27FC236}">
                  <a16:creationId xmlns:a16="http://schemas.microsoft.com/office/drawing/2014/main" id="{7A1E2F60-3263-6380-8C7A-97B18D52FB9D}"/>
                </a:ext>
              </a:extLst>
            </p:cNvPr>
            <p:cNvPicPr>
              <a:picLocks noChangeAspect="1"/>
            </p:cNvPicPr>
            <p:nvPr/>
          </p:nvPicPr>
          <p:blipFill>
            <a:blip r:embed="rId4"/>
            <a:stretch>
              <a:fillRect/>
            </a:stretch>
          </p:blipFill>
          <p:spPr>
            <a:xfrm rot="16200000">
              <a:off x="7192815" y="1610285"/>
              <a:ext cx="1948060" cy="1932959"/>
            </a:xfrm>
            <a:prstGeom prst="rect">
              <a:avLst/>
            </a:prstGeom>
          </p:spPr>
        </p:pic>
        <p:pic>
          <p:nvPicPr>
            <p:cNvPr id="7" name="Picture 6" descr="A blue and black circle&#10;&#10;Description automatically generated">
              <a:extLst>
                <a:ext uri="{FF2B5EF4-FFF2-40B4-BE49-F238E27FC236}">
                  <a16:creationId xmlns:a16="http://schemas.microsoft.com/office/drawing/2014/main" id="{83F85675-9BD4-7E5D-F89D-D410A9FFF382}"/>
                </a:ext>
              </a:extLst>
            </p:cNvPr>
            <p:cNvPicPr>
              <a:picLocks noChangeAspect="1"/>
            </p:cNvPicPr>
            <p:nvPr/>
          </p:nvPicPr>
          <p:blipFill>
            <a:blip r:embed="rId5"/>
            <a:stretch>
              <a:fillRect/>
            </a:stretch>
          </p:blipFill>
          <p:spPr>
            <a:xfrm>
              <a:off x="5267690" y="1617591"/>
              <a:ext cx="1948058" cy="3850458"/>
            </a:xfrm>
            <a:prstGeom prst="rect">
              <a:avLst/>
            </a:prstGeom>
          </p:spPr>
        </p:pic>
        <p:pic>
          <p:nvPicPr>
            <p:cNvPr id="15" name="Picture 14" descr="A blue and black half circle&#10;&#10;Description automatically generated">
              <a:extLst>
                <a:ext uri="{FF2B5EF4-FFF2-40B4-BE49-F238E27FC236}">
                  <a16:creationId xmlns:a16="http://schemas.microsoft.com/office/drawing/2014/main" id="{1A09C99B-7E55-B3B3-351B-E97DBF4CE7AF}"/>
                </a:ext>
              </a:extLst>
            </p:cNvPr>
            <p:cNvPicPr>
              <a:picLocks noChangeAspect="1"/>
            </p:cNvPicPr>
            <p:nvPr/>
          </p:nvPicPr>
          <p:blipFill>
            <a:blip r:embed="rId6"/>
            <a:stretch>
              <a:fillRect/>
            </a:stretch>
          </p:blipFill>
          <p:spPr>
            <a:xfrm rot="5400000">
              <a:off x="7188823" y="3535092"/>
              <a:ext cx="1948058" cy="1932957"/>
            </a:xfrm>
            <a:prstGeom prst="rect">
              <a:avLst/>
            </a:prstGeom>
          </p:spPr>
        </p:pic>
      </p:grpSp>
      <p:sp>
        <p:nvSpPr>
          <p:cNvPr id="17" name="TextBox 16">
            <a:extLst>
              <a:ext uri="{FF2B5EF4-FFF2-40B4-BE49-F238E27FC236}">
                <a16:creationId xmlns:a16="http://schemas.microsoft.com/office/drawing/2014/main" id="{BF32B30D-FA86-A6A1-AAC7-594DC6548C3A}"/>
              </a:ext>
            </a:extLst>
          </p:cNvPr>
          <p:cNvSpPr txBox="1"/>
          <p:nvPr/>
        </p:nvSpPr>
        <p:spPr>
          <a:xfrm>
            <a:off x="4156488" y="3425124"/>
            <a:ext cx="1859041" cy="707886"/>
          </a:xfrm>
          <a:prstGeom prst="rect">
            <a:avLst/>
          </a:prstGeom>
          <a:noFill/>
        </p:spPr>
        <p:txBody>
          <a:bodyPr wrap="square" rtlCol="0" anchor="ctr">
            <a:spAutoFit/>
          </a:bodyPr>
          <a:lstStyle/>
          <a:p>
            <a:r>
              <a:rPr lang="en-US" sz="2000" b="1" dirty="0">
                <a:solidFill>
                  <a:schemeClr val="bg1"/>
                </a:solidFill>
                <a:latin typeface="Arial" panose="020B0604020202020204" pitchFamily="34" charset="0"/>
                <a:cs typeface="Arial" panose="020B0604020202020204" pitchFamily="34" charset="0"/>
              </a:rPr>
              <a:t>Member-Only</a:t>
            </a:r>
          </a:p>
          <a:p>
            <a:r>
              <a:rPr lang="en-US" sz="2000" b="1" dirty="0">
                <a:solidFill>
                  <a:schemeClr val="bg1"/>
                </a:solidFill>
                <a:latin typeface="Arial" panose="020B0604020202020204" pitchFamily="34" charset="0"/>
                <a:cs typeface="Arial" panose="020B0604020202020204" pitchFamily="34" charset="0"/>
              </a:rPr>
              <a:t>Benefit</a:t>
            </a:r>
          </a:p>
        </p:txBody>
      </p:sp>
      <p:sp>
        <p:nvSpPr>
          <p:cNvPr id="18" name="TextBox 17">
            <a:extLst>
              <a:ext uri="{FF2B5EF4-FFF2-40B4-BE49-F238E27FC236}">
                <a16:creationId xmlns:a16="http://schemas.microsoft.com/office/drawing/2014/main" id="{50A4CFFE-B45C-46C8-CFCA-6874A92F3B74}"/>
              </a:ext>
            </a:extLst>
          </p:cNvPr>
          <p:cNvSpPr txBox="1"/>
          <p:nvPr/>
        </p:nvSpPr>
        <p:spPr>
          <a:xfrm>
            <a:off x="6223617" y="3148053"/>
            <a:ext cx="1938554" cy="400110"/>
          </a:xfrm>
          <a:prstGeom prst="rect">
            <a:avLst/>
          </a:prstGeom>
          <a:noFill/>
        </p:spPr>
        <p:txBody>
          <a:bodyPr wrap="square" rtlCol="0" anchor="ctr">
            <a:spAutoFit/>
          </a:bodyPr>
          <a:lstStyle/>
          <a:p>
            <a:r>
              <a:rPr lang="en-US" sz="2000" b="1" dirty="0">
                <a:solidFill>
                  <a:schemeClr val="bg1"/>
                </a:solidFill>
                <a:latin typeface="Arial" panose="020B0604020202020204" pitchFamily="34" charset="0"/>
                <a:cs typeface="Arial" panose="020B0604020202020204" pitchFamily="34" charset="0"/>
              </a:rPr>
              <a:t>Beneficiary A</a:t>
            </a:r>
          </a:p>
        </p:txBody>
      </p:sp>
      <p:sp>
        <p:nvSpPr>
          <p:cNvPr id="19" name="TextBox 18">
            <a:extLst>
              <a:ext uri="{FF2B5EF4-FFF2-40B4-BE49-F238E27FC236}">
                <a16:creationId xmlns:a16="http://schemas.microsoft.com/office/drawing/2014/main" id="{1873F8E5-116B-AB3A-1892-0E9DB455B51A}"/>
              </a:ext>
            </a:extLst>
          </p:cNvPr>
          <p:cNvSpPr txBox="1"/>
          <p:nvPr/>
        </p:nvSpPr>
        <p:spPr>
          <a:xfrm>
            <a:off x="6184918" y="4035372"/>
            <a:ext cx="1938553" cy="400110"/>
          </a:xfrm>
          <a:prstGeom prst="rect">
            <a:avLst/>
          </a:prstGeom>
          <a:noFill/>
        </p:spPr>
        <p:txBody>
          <a:bodyPr wrap="square" rtlCol="0" anchor="ctr">
            <a:spAutoFit/>
          </a:bodyPr>
          <a:lstStyle/>
          <a:p>
            <a:r>
              <a:rPr lang="en-US" sz="2000" b="1" dirty="0">
                <a:solidFill>
                  <a:schemeClr val="bg1"/>
                </a:solidFill>
                <a:latin typeface="Arial" panose="020B0604020202020204" pitchFamily="34" charset="0"/>
                <a:cs typeface="Arial" panose="020B0604020202020204" pitchFamily="34" charset="0"/>
              </a:rPr>
              <a:t>Beneficiary B</a:t>
            </a:r>
          </a:p>
        </p:txBody>
      </p:sp>
    </p:spTree>
    <p:extLst>
      <p:ext uri="{BB962C8B-B14F-4D97-AF65-F5344CB8AC3E}">
        <p14:creationId xmlns:p14="http://schemas.microsoft.com/office/powerpoint/2010/main" val="1881776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05</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Preretirement election of an option</a:t>
            </a:r>
          </a:p>
        </p:txBody>
      </p:sp>
      <p:sp>
        <p:nvSpPr>
          <p:cNvPr id="12" name="Rectangle 11">
            <a:extLst>
              <a:ext uri="{FF2B5EF4-FFF2-40B4-BE49-F238E27FC236}">
                <a16:creationId xmlns:a16="http://schemas.microsoft.com/office/drawing/2014/main" id="{3A5F3570-6AF0-A844-239A-166F91166DC0}"/>
              </a:ext>
            </a:extLst>
          </p:cNvPr>
          <p:cNvSpPr/>
          <p:nvPr/>
        </p:nvSpPr>
        <p:spPr>
          <a:xfrm>
            <a:off x="-1" y="6284056"/>
            <a:ext cx="12191999"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9B0A580-CFE2-F420-AF02-DA6A5FC9C0A9}"/>
              </a:ext>
            </a:extLst>
          </p:cNvPr>
          <p:cNvSpPr txBox="1"/>
          <p:nvPr/>
        </p:nvSpPr>
        <p:spPr>
          <a:xfrm>
            <a:off x="294324" y="6386362"/>
            <a:ext cx="10835873"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Attend a benefits planning session or obtain an estimate before electing an option.</a:t>
            </a:r>
            <a:endParaRPr lang="en-US" sz="1600" dirty="0">
              <a:solidFill>
                <a:schemeClr val="bg1"/>
              </a:solidFill>
            </a:endParaRPr>
          </a:p>
        </p:txBody>
      </p:sp>
      <p:sp>
        <p:nvSpPr>
          <p:cNvPr id="16" name="Rectangle 15">
            <a:extLst>
              <a:ext uri="{FF2B5EF4-FFF2-40B4-BE49-F238E27FC236}">
                <a16:creationId xmlns:a16="http://schemas.microsoft.com/office/drawing/2014/main" id="{91847DF2-D374-1A06-914D-5D964BA91DF6}"/>
              </a:ext>
            </a:extLst>
          </p:cNvPr>
          <p:cNvSpPr/>
          <p:nvPr/>
        </p:nvSpPr>
        <p:spPr>
          <a:xfrm>
            <a:off x="0" y="1655767"/>
            <a:ext cx="10634472" cy="186011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98B32D0-65CE-06BB-3CA8-FFC23A1A2301}"/>
              </a:ext>
            </a:extLst>
          </p:cNvPr>
          <p:cNvSpPr/>
          <p:nvPr/>
        </p:nvSpPr>
        <p:spPr>
          <a:xfrm>
            <a:off x="373743" y="1511671"/>
            <a:ext cx="10122408" cy="186111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6AEA25E0-EFAB-C8A4-2426-4B9445594F1B}"/>
              </a:ext>
            </a:extLst>
          </p:cNvPr>
          <p:cNvCxnSpPr>
            <a:cxnSpLocks/>
          </p:cNvCxnSpPr>
          <p:nvPr/>
        </p:nvCxnSpPr>
        <p:spPr>
          <a:xfrm>
            <a:off x="308201" y="2198493"/>
            <a:ext cx="9948672"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1252E92-DC45-2985-46FC-635E808F8119}"/>
              </a:ext>
            </a:extLst>
          </p:cNvPr>
          <p:cNvSpPr/>
          <p:nvPr/>
        </p:nvSpPr>
        <p:spPr>
          <a:xfrm>
            <a:off x="1555547" y="3914472"/>
            <a:ext cx="10634472" cy="2142222"/>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86C8526-A6C7-692C-82E3-F1ED52A1A726}"/>
              </a:ext>
            </a:extLst>
          </p:cNvPr>
          <p:cNvSpPr/>
          <p:nvPr/>
        </p:nvSpPr>
        <p:spPr>
          <a:xfrm>
            <a:off x="1693867" y="3770376"/>
            <a:ext cx="10118209" cy="2143369"/>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744D15DA-EE36-C899-3FFA-9A96012DEC8C}"/>
              </a:ext>
            </a:extLst>
          </p:cNvPr>
          <p:cNvCxnSpPr>
            <a:cxnSpLocks/>
          </p:cNvCxnSpPr>
          <p:nvPr/>
        </p:nvCxnSpPr>
        <p:spPr>
          <a:xfrm>
            <a:off x="1932434" y="4432485"/>
            <a:ext cx="9944847"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2956939-C7A3-57CD-93FA-D8877CDB3B4B}"/>
              </a:ext>
            </a:extLst>
          </p:cNvPr>
          <p:cNvSpPr txBox="1"/>
          <p:nvPr/>
        </p:nvSpPr>
        <p:spPr>
          <a:xfrm>
            <a:off x="616509" y="1659656"/>
            <a:ext cx="10014499" cy="1538883"/>
          </a:xfrm>
          <a:prstGeom prst="rect">
            <a:avLst/>
          </a:prstGeom>
          <a:noFill/>
        </p:spPr>
        <p:txBody>
          <a:bodyPr wrap="square" rtlCol="0">
            <a:spAutoFit/>
          </a:bodyPr>
          <a:lstStyle/>
          <a:p>
            <a:pPr>
              <a:spcAft>
                <a:spcPts val="2400"/>
              </a:spcAft>
            </a:pPr>
            <a:r>
              <a:rPr lang="en-US" sz="2400" b="1" dirty="0">
                <a:solidFill>
                  <a:schemeClr val="bg1"/>
                </a:solidFill>
                <a:latin typeface="Arial" panose="020B0604020202020204" pitchFamily="34" charset="0"/>
                <a:cs typeface="Arial" panose="020B0604020202020204" pitchFamily="34" charset="0"/>
              </a:rPr>
              <a:t>Advantages</a:t>
            </a:r>
          </a:p>
          <a:p>
            <a:pPr marL="285750" indent="-28575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Secure coverage for beneficiary if you should die before retirement.</a:t>
            </a:r>
          </a:p>
          <a:p>
            <a:pPr marL="285750" indent="-28575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Option factor tends to be higher the earlier you </a:t>
            </a:r>
            <a:r>
              <a:rPr lang="en-US" dirty="0">
                <a:solidFill>
                  <a:schemeClr val="bg1"/>
                </a:solidFill>
                <a:latin typeface="Arial" panose="020B0604020202020204" pitchFamily="34" charset="0"/>
                <a:cs typeface="Arial" panose="020B0604020202020204" pitchFamily="34" charset="0"/>
              </a:rPr>
              <a:t>elect an option.</a:t>
            </a:r>
          </a:p>
        </p:txBody>
      </p:sp>
      <p:sp>
        <p:nvSpPr>
          <p:cNvPr id="3" name="TextBox 2">
            <a:extLst>
              <a:ext uri="{FF2B5EF4-FFF2-40B4-BE49-F238E27FC236}">
                <a16:creationId xmlns:a16="http://schemas.microsoft.com/office/drawing/2014/main" id="{83BD1784-9D9D-BCD4-E8E1-69FD0A7276F9}"/>
              </a:ext>
            </a:extLst>
          </p:cNvPr>
          <p:cNvSpPr txBox="1"/>
          <p:nvPr/>
        </p:nvSpPr>
        <p:spPr>
          <a:xfrm>
            <a:off x="1850164" y="3922784"/>
            <a:ext cx="9847605" cy="1846659"/>
          </a:xfrm>
          <a:prstGeom prst="rect">
            <a:avLst/>
          </a:prstGeom>
          <a:noFill/>
        </p:spPr>
        <p:txBody>
          <a:bodyPr wrap="square" rtlCol="0">
            <a:spAutoFit/>
          </a:bodyPr>
          <a:lstStyle/>
          <a:p>
            <a:pPr>
              <a:spcAft>
                <a:spcPts val="2400"/>
              </a:spcAft>
            </a:pPr>
            <a:r>
              <a:rPr lang="en-US" sz="2400" b="1" dirty="0">
                <a:solidFill>
                  <a:schemeClr val="bg1"/>
                </a:solidFill>
                <a:latin typeface="Arial" panose="020B0604020202020204" pitchFamily="34" charset="0"/>
                <a:cs typeface="Arial" panose="020B0604020202020204" pitchFamily="34" charset="0"/>
              </a:rPr>
              <a:t>Disadvantages</a:t>
            </a:r>
          </a:p>
          <a:p>
            <a:pPr marL="285750" indent="-28575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You’ll be subject to an assessment if you change or cancel your option or if your beneficiary dies before you retire.</a:t>
            </a:r>
          </a:p>
          <a:p>
            <a:pPr marL="285750" indent="-28575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The assessment can reduce your future monthly benefit.</a:t>
            </a:r>
          </a:p>
        </p:txBody>
      </p:sp>
    </p:spTree>
    <p:extLst>
      <p:ext uri="{BB962C8B-B14F-4D97-AF65-F5344CB8AC3E}">
        <p14:creationId xmlns:p14="http://schemas.microsoft.com/office/powerpoint/2010/main" val="342018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1000"/>
                                        <p:tgtEl>
                                          <p:spTgt spid="2">
                                            <p:txEl>
                                              <p:pRg st="1" end="1"/>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1000"/>
                                        <p:tgtEl>
                                          <p:spTgt spid="2">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1000"/>
                                        <p:tgtEl>
                                          <p:spTgt spid="3">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8E95A7-9D4C-36E4-8A33-9D86077F1A5C}"/>
              </a:ext>
            </a:extLst>
          </p:cNvPr>
          <p:cNvSpPr/>
          <p:nvPr/>
        </p:nvSpPr>
        <p:spPr>
          <a:xfrm rot="16200000">
            <a:off x="-2727830" y="2727832"/>
            <a:ext cx="6858000"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537055B-E609-E0F8-8194-0E1B5F1D9E05}"/>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one</a:t>
            </a:r>
          </a:p>
          <a:p>
            <a:pPr algn="l"/>
            <a:r>
              <a:rPr lang="en-US" sz="5800" dirty="0">
                <a:solidFill>
                  <a:schemeClr val="bg1"/>
                </a:solidFill>
                <a:latin typeface="Arial" panose="020B0604020202020204" pitchFamily="34" charset="0"/>
                <a:cs typeface="Arial" panose="020B0604020202020204" pitchFamily="34" charset="0"/>
              </a:rPr>
              <a:t>Membership information and resources</a:t>
            </a:r>
          </a:p>
        </p:txBody>
      </p:sp>
      <p:cxnSp>
        <p:nvCxnSpPr>
          <p:cNvPr id="6" name="Straight Connector 5">
            <a:extLst>
              <a:ext uri="{FF2B5EF4-FFF2-40B4-BE49-F238E27FC236}">
                <a16:creationId xmlns:a16="http://schemas.microsoft.com/office/drawing/2014/main" id="{F1040A56-5829-ED4D-826C-9867FD915111}"/>
              </a:ext>
            </a:extLst>
          </p:cNvPr>
          <p:cNvCxnSpPr>
            <a:cxnSpLocks/>
          </p:cNvCxnSpPr>
          <p:nvPr/>
        </p:nvCxnSpPr>
        <p:spPr>
          <a:xfrm>
            <a:off x="2575859" y="4627710"/>
            <a:ext cx="9616141"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98CA453-866C-5972-F6A7-0212F5A3A7A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01</a:t>
            </a:r>
          </a:p>
        </p:txBody>
      </p:sp>
      <p:cxnSp>
        <p:nvCxnSpPr>
          <p:cNvPr id="8" name="Straight Connector 7">
            <a:extLst>
              <a:ext uri="{FF2B5EF4-FFF2-40B4-BE49-F238E27FC236}">
                <a16:creationId xmlns:a16="http://schemas.microsoft.com/office/drawing/2014/main" id="{20EF713D-1A46-7B03-A45B-6A2E8BABE581}"/>
              </a:ext>
            </a:extLst>
          </p:cNvPr>
          <p:cNvCxnSpPr>
            <a:cxnSpLocks/>
          </p:cNvCxnSpPr>
          <p:nvPr/>
        </p:nvCxnSpPr>
        <p:spPr>
          <a:xfrm>
            <a:off x="0" y="1175918"/>
            <a:ext cx="1541149"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48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8E95A7-9D4C-36E4-8A33-9D86077F1A5C}"/>
              </a:ext>
            </a:extLst>
          </p:cNvPr>
          <p:cNvSpPr/>
          <p:nvPr/>
        </p:nvSpPr>
        <p:spPr>
          <a:xfrm rot="16200000">
            <a:off x="-2727830" y="2727832"/>
            <a:ext cx="6858000"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098CA453-866C-5972-F6A7-0212F5A3A7A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06</a:t>
            </a:r>
          </a:p>
        </p:txBody>
      </p:sp>
      <p:cxnSp>
        <p:nvCxnSpPr>
          <p:cNvPr id="8" name="Straight Connector 7">
            <a:extLst>
              <a:ext uri="{FF2B5EF4-FFF2-40B4-BE49-F238E27FC236}">
                <a16:creationId xmlns:a16="http://schemas.microsoft.com/office/drawing/2014/main" id="{20EF713D-1A46-7B03-A45B-6A2E8BABE581}"/>
              </a:ext>
            </a:extLst>
          </p:cNvPr>
          <p:cNvCxnSpPr>
            <a:cxnSpLocks/>
          </p:cNvCxnSpPr>
          <p:nvPr/>
        </p:nvCxnSpPr>
        <p:spPr>
          <a:xfrm>
            <a:off x="0" y="1175918"/>
            <a:ext cx="1541149"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462A0B0-3019-665C-ADBE-810009695B2E}"/>
              </a:ext>
            </a:extLst>
          </p:cNvPr>
          <p:cNvSpPr txBox="1">
            <a:spLocks/>
          </p:cNvSpPr>
          <p:nvPr/>
        </p:nvSpPr>
        <p:spPr>
          <a:xfrm>
            <a:off x="2474258" y="2518176"/>
            <a:ext cx="9465407"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six</a:t>
            </a:r>
          </a:p>
          <a:p>
            <a:pPr algn="l"/>
            <a:r>
              <a:rPr lang="en-US" sz="5800" dirty="0">
                <a:solidFill>
                  <a:schemeClr val="bg1"/>
                </a:solidFill>
                <a:latin typeface="Arial" panose="020B0604020202020204" pitchFamily="34" charset="0"/>
                <a:cs typeface="Arial" panose="020B0604020202020204" pitchFamily="34" charset="0"/>
              </a:rPr>
              <a:t>Defined Benefit Supplement Program choices</a:t>
            </a:r>
          </a:p>
        </p:txBody>
      </p:sp>
      <p:cxnSp>
        <p:nvCxnSpPr>
          <p:cNvPr id="3" name="Straight Connector 2">
            <a:extLst>
              <a:ext uri="{FF2B5EF4-FFF2-40B4-BE49-F238E27FC236}">
                <a16:creationId xmlns:a16="http://schemas.microsoft.com/office/drawing/2014/main" id="{20CB1DA4-10A7-C1A2-D326-A54FF8C6090C}"/>
              </a:ext>
            </a:extLst>
          </p:cNvPr>
          <p:cNvCxnSpPr>
            <a:cxnSpLocks/>
          </p:cNvCxnSpPr>
          <p:nvPr/>
        </p:nvCxnSpPr>
        <p:spPr>
          <a:xfrm>
            <a:off x="2575859" y="4627710"/>
            <a:ext cx="9616141"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38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06</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Defined Benefit Supplement account</a:t>
            </a:r>
          </a:p>
        </p:txBody>
      </p:sp>
      <p:sp>
        <p:nvSpPr>
          <p:cNvPr id="2" name="Rectangle 1">
            <a:extLst>
              <a:ext uri="{FF2B5EF4-FFF2-40B4-BE49-F238E27FC236}">
                <a16:creationId xmlns:a16="http://schemas.microsoft.com/office/drawing/2014/main" id="{70076D9A-E64F-4D3E-6113-BBE9A0EC63CB}"/>
              </a:ext>
            </a:extLst>
          </p:cNvPr>
          <p:cNvSpPr/>
          <p:nvPr/>
        </p:nvSpPr>
        <p:spPr>
          <a:xfrm>
            <a:off x="0" y="1880493"/>
            <a:ext cx="12191999" cy="3217963"/>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A0A021A-CED6-8692-3A8D-D8D8E16769E5}"/>
              </a:ext>
            </a:extLst>
          </p:cNvPr>
          <p:cNvPicPr>
            <a:picLocks noChangeAspect="1"/>
          </p:cNvPicPr>
          <p:nvPr/>
        </p:nvPicPr>
        <p:blipFill>
          <a:blip r:embed="rId3"/>
          <a:srcRect/>
          <a:stretch/>
        </p:blipFill>
        <p:spPr>
          <a:xfrm>
            <a:off x="768403" y="1021468"/>
            <a:ext cx="5097827" cy="5014485"/>
          </a:xfrm>
          <a:prstGeom prst="rect">
            <a:avLst/>
          </a:prstGeom>
        </p:spPr>
      </p:pic>
      <p:cxnSp>
        <p:nvCxnSpPr>
          <p:cNvPr id="14" name="Straight Connector 13">
            <a:extLst>
              <a:ext uri="{FF2B5EF4-FFF2-40B4-BE49-F238E27FC236}">
                <a16:creationId xmlns:a16="http://schemas.microsoft.com/office/drawing/2014/main" id="{6789DA9A-1DFF-CCDA-561F-42D18981C8B3}"/>
              </a:ext>
            </a:extLst>
          </p:cNvPr>
          <p:cNvCxnSpPr>
            <a:cxnSpLocks/>
          </p:cNvCxnSpPr>
          <p:nvPr/>
        </p:nvCxnSpPr>
        <p:spPr>
          <a:xfrm>
            <a:off x="5866230" y="2582150"/>
            <a:ext cx="6325769"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21088B-4EC8-0426-FC88-C16B7D57B208}"/>
              </a:ext>
            </a:extLst>
          </p:cNvPr>
          <p:cNvCxnSpPr>
            <a:cxnSpLocks/>
          </p:cNvCxnSpPr>
          <p:nvPr/>
        </p:nvCxnSpPr>
        <p:spPr>
          <a:xfrm>
            <a:off x="5866230" y="4382646"/>
            <a:ext cx="632577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87B5A2F-6980-A885-5920-C42B13142B43}"/>
              </a:ext>
            </a:extLst>
          </p:cNvPr>
          <p:cNvSpPr/>
          <p:nvPr/>
        </p:nvSpPr>
        <p:spPr>
          <a:xfrm>
            <a:off x="1632857" y="3969705"/>
            <a:ext cx="1613263" cy="566444"/>
          </a:xfrm>
          <a:prstGeom prst="rect">
            <a:avLst/>
          </a:prstGeom>
          <a:noFill/>
          <a:ln w="25400">
            <a:solidFill>
              <a:srgbClr val="576E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03E2A10-B6AC-BF87-80E6-8D975784C208}"/>
              </a:ext>
            </a:extLst>
          </p:cNvPr>
          <p:cNvCxnSpPr>
            <a:cxnSpLocks/>
          </p:cNvCxnSpPr>
          <p:nvPr/>
        </p:nvCxnSpPr>
        <p:spPr>
          <a:xfrm>
            <a:off x="2306337" y="4531910"/>
            <a:ext cx="0" cy="1221793"/>
          </a:xfrm>
          <a:prstGeom prst="line">
            <a:avLst/>
          </a:prstGeom>
          <a:ln w="25400">
            <a:solidFill>
              <a:srgbClr val="576ED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593AF3-D0F0-CFCD-6A87-C06E16E70D2C}"/>
              </a:ext>
            </a:extLst>
          </p:cNvPr>
          <p:cNvCxnSpPr>
            <a:cxnSpLocks/>
          </p:cNvCxnSpPr>
          <p:nvPr/>
        </p:nvCxnSpPr>
        <p:spPr>
          <a:xfrm>
            <a:off x="2297131" y="5753703"/>
            <a:ext cx="423447" cy="0"/>
          </a:xfrm>
          <a:prstGeom prst="line">
            <a:avLst/>
          </a:prstGeom>
          <a:ln w="25400">
            <a:solidFill>
              <a:srgbClr val="576ED6"/>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F89B1F4-8878-47AC-5C2F-3A056A14293B}"/>
              </a:ext>
            </a:extLst>
          </p:cNvPr>
          <p:cNvSpPr txBox="1"/>
          <p:nvPr/>
        </p:nvSpPr>
        <p:spPr>
          <a:xfrm>
            <a:off x="2720578" y="4899623"/>
            <a:ext cx="4674379" cy="1708160"/>
          </a:xfrm>
          <a:prstGeom prst="rect">
            <a:avLst/>
          </a:prstGeom>
          <a:solidFill>
            <a:schemeClr val="bg1"/>
          </a:solidFill>
          <a:ln w="25400">
            <a:solidFill>
              <a:srgbClr val="576ED6"/>
            </a:solidFill>
          </a:ln>
        </p:spPr>
        <p:txBody>
          <a:bodyPr wrap="square" rtlCol="0">
            <a:spAutoFit/>
          </a:bodyPr>
          <a:lstStyle/>
          <a:p>
            <a:pPr>
              <a:spcAft>
                <a:spcPts val="600"/>
              </a:spcAft>
            </a:pPr>
            <a:r>
              <a:rPr lang="en-US" b="1" dirty="0">
                <a:solidFill>
                  <a:srgbClr val="112D18"/>
                </a:solidFill>
                <a:latin typeface="Arial" panose="020B0604020202020204" pitchFamily="34" charset="0"/>
                <a:cs typeface="Arial" panose="020B0604020202020204" pitchFamily="34" charset="0"/>
              </a:rPr>
              <a:t>Defined Benefit Supplement account</a:t>
            </a:r>
          </a:p>
          <a:p>
            <a:pPr marL="285750" indent="-285750">
              <a:buBlip>
                <a:blip r:embed="rId4"/>
              </a:buBlip>
            </a:pPr>
            <a:r>
              <a:rPr lang="en-US" dirty="0">
                <a:solidFill>
                  <a:srgbClr val="112D18"/>
                </a:solidFill>
                <a:latin typeface="Arial" panose="020B0604020202020204" pitchFamily="34" charset="0"/>
                <a:cs typeface="Arial" panose="020B0604020202020204" pitchFamily="34" charset="0"/>
              </a:rPr>
              <a:t>Member contribution rate:</a:t>
            </a:r>
          </a:p>
          <a:p>
            <a:pPr marL="742950" lvl="1" indent="-285750">
              <a:spcAft>
                <a:spcPts val="600"/>
              </a:spcAft>
              <a:buBlip>
                <a:blip r:embed="rId4"/>
              </a:buBlip>
            </a:pPr>
            <a:r>
              <a:rPr lang="en-US" dirty="0">
                <a:solidFill>
                  <a:srgbClr val="112D18"/>
                </a:solidFill>
                <a:latin typeface="Arial" panose="020B0604020202020204" pitchFamily="34" charset="0"/>
                <a:cs typeface="Arial" panose="020B0604020202020204" pitchFamily="34" charset="0"/>
              </a:rPr>
              <a:t>8% for CalSTRS 2% at 60 members.</a:t>
            </a:r>
          </a:p>
          <a:p>
            <a:pPr marL="742950" lvl="1" indent="-285750">
              <a:spcAft>
                <a:spcPts val="600"/>
              </a:spcAft>
              <a:buBlip>
                <a:blip r:embed="rId4"/>
              </a:buBlip>
            </a:pPr>
            <a:r>
              <a:rPr lang="en-US" dirty="0">
                <a:solidFill>
                  <a:srgbClr val="112D18"/>
                </a:solidFill>
                <a:latin typeface="Arial" panose="020B0604020202020204" pitchFamily="34" charset="0"/>
                <a:cs typeface="Arial" panose="020B0604020202020204" pitchFamily="34" charset="0"/>
              </a:rPr>
              <a:t>9% for CalSTRS 2% at 62 members.</a:t>
            </a:r>
          </a:p>
          <a:p>
            <a:pPr marL="285750" indent="-285750">
              <a:buBlip>
                <a:blip r:embed="rId4"/>
              </a:buBlip>
            </a:pPr>
            <a:r>
              <a:rPr lang="en-US" dirty="0">
                <a:solidFill>
                  <a:srgbClr val="112D18"/>
                </a:solidFill>
                <a:latin typeface="Arial" panose="020B0604020202020204" pitchFamily="34" charset="0"/>
                <a:cs typeface="Arial" panose="020B0604020202020204" pitchFamily="34" charset="0"/>
              </a:rPr>
              <a:t>Employer contribution rate is 8%. </a:t>
            </a:r>
          </a:p>
        </p:txBody>
      </p:sp>
      <p:sp>
        <p:nvSpPr>
          <p:cNvPr id="13" name="TextBox 12">
            <a:extLst>
              <a:ext uri="{FF2B5EF4-FFF2-40B4-BE49-F238E27FC236}">
                <a16:creationId xmlns:a16="http://schemas.microsoft.com/office/drawing/2014/main" id="{236ED63E-E8C7-FE4A-B32F-4339006BFCCE}"/>
              </a:ext>
            </a:extLst>
          </p:cNvPr>
          <p:cNvSpPr txBox="1"/>
          <p:nvPr/>
        </p:nvSpPr>
        <p:spPr>
          <a:xfrm>
            <a:off x="5866229" y="2901218"/>
            <a:ext cx="5982060" cy="1184940"/>
          </a:xfrm>
          <a:prstGeom prst="rect">
            <a:avLst/>
          </a:prstGeom>
          <a:noFill/>
        </p:spPr>
        <p:txBody>
          <a:bodyPr wrap="square">
            <a:spAutoFit/>
          </a:bodyPr>
          <a:lstStyle/>
          <a:p>
            <a:pPr marL="285750" indent="-285750">
              <a:spcAft>
                <a:spcPts val="600"/>
              </a:spcAft>
              <a:buBlip>
                <a:blip r:embed="rId5"/>
              </a:buBlip>
            </a:pPr>
            <a:r>
              <a:rPr lang="en-US" sz="2200" dirty="0">
                <a:solidFill>
                  <a:schemeClr val="bg1"/>
                </a:solidFill>
                <a:latin typeface="Arial" panose="020B0604020202020204" pitchFamily="34" charset="0"/>
                <a:cs typeface="Arial" panose="020B0604020202020204" pitchFamily="34" charset="0"/>
              </a:rPr>
              <a:t>View your account balance on </a:t>
            </a:r>
            <a:r>
              <a:rPr lang="en-US" sz="2200" i="1" dirty="0" err="1">
                <a:solidFill>
                  <a:schemeClr val="bg1"/>
                </a:solidFill>
                <a:latin typeface="Arial" panose="020B0604020202020204" pitchFamily="34" charset="0"/>
                <a:cs typeface="Arial" panose="020B0604020202020204" pitchFamily="34" charset="0"/>
              </a:rPr>
              <a:t>my</a:t>
            </a:r>
            <a:r>
              <a:rPr lang="en-US" sz="2200" dirty="0" err="1">
                <a:solidFill>
                  <a:schemeClr val="bg1"/>
                </a:solidFill>
                <a:latin typeface="Arial" panose="020B0604020202020204" pitchFamily="34" charset="0"/>
                <a:cs typeface="Arial" panose="020B0604020202020204" pitchFamily="34" charset="0"/>
              </a:rPr>
              <a:t>CalSTRS</a:t>
            </a:r>
            <a:r>
              <a:rPr lang="en-US" sz="22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5"/>
              </a:buBlip>
            </a:pPr>
            <a:r>
              <a:rPr lang="en-US" sz="2200" dirty="0">
                <a:solidFill>
                  <a:schemeClr val="bg1"/>
                </a:solidFill>
                <a:latin typeface="Arial" panose="020B0604020202020204" pitchFamily="34" charset="0"/>
                <a:cs typeface="Arial" panose="020B0604020202020204" pitchFamily="34" charset="0"/>
              </a:rPr>
              <a:t>Consider working extra-pay assignments to increase your account balance.</a:t>
            </a:r>
            <a:endParaRPr lang="en-US" sz="2200" dirty="0">
              <a:solidFill>
                <a:schemeClr val="bg1"/>
              </a:solidFill>
            </a:endParaRPr>
          </a:p>
        </p:txBody>
      </p:sp>
    </p:spTree>
    <p:extLst>
      <p:ext uri="{BB962C8B-B14F-4D97-AF65-F5344CB8AC3E}">
        <p14:creationId xmlns:p14="http://schemas.microsoft.com/office/powerpoint/2010/main" val="218683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1+#ppt_w/2"/>
                                          </p:val>
                                        </p:tav>
                                        <p:tav tm="100000">
                                          <p:val>
                                            <p:strVal val="#ppt_x"/>
                                          </p:val>
                                        </p:tav>
                                      </p:tavLst>
                                    </p:anim>
                                    <p:anim calcmode="lin" valueType="num">
                                      <p:cBhvr additive="base">
                                        <p:cTn id="12"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06</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Defined Benefit Supplement distributions</a:t>
            </a:r>
          </a:p>
        </p:txBody>
      </p:sp>
      <p:sp>
        <p:nvSpPr>
          <p:cNvPr id="12" name="Rectangle 11">
            <a:extLst>
              <a:ext uri="{FF2B5EF4-FFF2-40B4-BE49-F238E27FC236}">
                <a16:creationId xmlns:a16="http://schemas.microsoft.com/office/drawing/2014/main" id="{3A5F3570-6AF0-A844-239A-166F91166DC0}"/>
              </a:ext>
            </a:extLst>
          </p:cNvPr>
          <p:cNvSpPr/>
          <p:nvPr/>
        </p:nvSpPr>
        <p:spPr>
          <a:xfrm>
            <a:off x="-1" y="6284056"/>
            <a:ext cx="12191999"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9B0A580-CFE2-F420-AF02-DA6A5FC9C0A9}"/>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Review your choices and tax considerations with a tax professional.</a:t>
            </a:r>
            <a:endParaRPr lang="en-US" sz="1600" dirty="0">
              <a:solidFill>
                <a:schemeClr val="bg1"/>
              </a:solidFill>
            </a:endParaRPr>
          </a:p>
        </p:txBody>
      </p:sp>
      <p:grpSp>
        <p:nvGrpSpPr>
          <p:cNvPr id="2" name="Group 1">
            <a:extLst>
              <a:ext uri="{FF2B5EF4-FFF2-40B4-BE49-F238E27FC236}">
                <a16:creationId xmlns:a16="http://schemas.microsoft.com/office/drawing/2014/main" id="{5D66871C-5A68-B2EE-C505-9C8E64240818}"/>
              </a:ext>
            </a:extLst>
          </p:cNvPr>
          <p:cNvGrpSpPr/>
          <p:nvPr/>
        </p:nvGrpSpPr>
        <p:grpSpPr>
          <a:xfrm>
            <a:off x="5320056" y="2422181"/>
            <a:ext cx="1620145" cy="2487349"/>
            <a:chOff x="3301659" y="2422181"/>
            <a:chExt cx="1620145" cy="2487349"/>
          </a:xfrm>
        </p:grpSpPr>
        <p:cxnSp>
          <p:nvCxnSpPr>
            <p:cNvPr id="9" name="Straight Connector 8">
              <a:extLst>
                <a:ext uri="{FF2B5EF4-FFF2-40B4-BE49-F238E27FC236}">
                  <a16:creationId xmlns:a16="http://schemas.microsoft.com/office/drawing/2014/main" id="{3D1D1980-9271-94F4-F70D-F213D852A1D0}"/>
                </a:ext>
              </a:extLst>
            </p:cNvPr>
            <p:cNvCxnSpPr>
              <a:cxnSpLocks/>
            </p:cNvCxnSpPr>
            <p:nvPr/>
          </p:nvCxnSpPr>
          <p:spPr>
            <a:xfrm flipV="1">
              <a:off x="3301659" y="3618879"/>
              <a:ext cx="1620145" cy="1"/>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2ADC1E-516C-5D3F-91EF-CB2CF73FB48E}"/>
                </a:ext>
              </a:extLst>
            </p:cNvPr>
            <p:cNvCxnSpPr>
              <a:cxnSpLocks/>
            </p:cNvCxnSpPr>
            <p:nvPr/>
          </p:nvCxnSpPr>
          <p:spPr>
            <a:xfrm>
              <a:off x="4239584" y="2422181"/>
              <a:ext cx="0" cy="2487349"/>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50720B-BCD5-E957-7903-100BE400EA98}"/>
                </a:ext>
              </a:extLst>
            </p:cNvPr>
            <p:cNvCxnSpPr>
              <a:cxnSpLocks/>
            </p:cNvCxnSpPr>
            <p:nvPr/>
          </p:nvCxnSpPr>
          <p:spPr>
            <a:xfrm>
              <a:off x="4236409" y="4901494"/>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DC2C06F-EA2F-34A7-652A-6525F52BA9F3}"/>
                </a:ext>
              </a:extLst>
            </p:cNvPr>
            <p:cNvCxnSpPr>
              <a:cxnSpLocks/>
            </p:cNvCxnSpPr>
            <p:nvPr/>
          </p:nvCxnSpPr>
          <p:spPr>
            <a:xfrm>
              <a:off x="4227712" y="2426418"/>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0A405ADF-434C-66B7-C7DC-EF79D0C68B51}"/>
              </a:ext>
            </a:extLst>
          </p:cNvPr>
          <p:cNvGrpSpPr/>
          <p:nvPr/>
        </p:nvGrpSpPr>
        <p:grpSpPr>
          <a:xfrm>
            <a:off x="2661223" y="2957160"/>
            <a:ext cx="3106828" cy="1383399"/>
            <a:chOff x="642826" y="2957160"/>
            <a:chExt cx="3106828" cy="1383399"/>
          </a:xfrm>
        </p:grpSpPr>
        <p:sp>
          <p:nvSpPr>
            <p:cNvPr id="21" name="Rectangle 20">
              <a:extLst>
                <a:ext uri="{FF2B5EF4-FFF2-40B4-BE49-F238E27FC236}">
                  <a16:creationId xmlns:a16="http://schemas.microsoft.com/office/drawing/2014/main" id="{6A6E3885-05BB-CF5C-9A1E-DE5A8F2E9C08}"/>
                </a:ext>
              </a:extLst>
            </p:cNvPr>
            <p:cNvSpPr/>
            <p:nvPr/>
          </p:nvSpPr>
          <p:spPr>
            <a:xfrm>
              <a:off x="642826" y="3025425"/>
              <a:ext cx="3050043" cy="1315134"/>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B331F8D-6165-EE67-9453-BBA75E9E4797}"/>
                </a:ext>
              </a:extLst>
            </p:cNvPr>
            <p:cNvSpPr txBox="1"/>
            <p:nvPr/>
          </p:nvSpPr>
          <p:spPr>
            <a:xfrm>
              <a:off x="699608" y="2957160"/>
              <a:ext cx="3050046" cy="1323439"/>
            </a:xfrm>
            <a:prstGeom prst="rect">
              <a:avLst/>
            </a:prstGeom>
            <a:solidFill>
              <a:srgbClr val="03045E"/>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5600" b="1" dirty="0">
                  <a:solidFill>
                    <a:schemeClr val="bg1"/>
                  </a:solidFill>
                  <a:latin typeface="Arial" panose="020B0604020202020204" pitchFamily="34" charset="0"/>
                  <a:cs typeface="Arial" panose="020B0604020202020204" pitchFamily="34" charset="0"/>
                </a:rPr>
                <a:t>Choices</a:t>
              </a:r>
            </a:p>
            <a:p>
              <a:pPr algn="ctr"/>
              <a:endParaRPr lang="en-US" sz="1200" b="1" dirty="0">
                <a:solidFill>
                  <a:schemeClr val="bg1"/>
                </a:solidFill>
                <a:latin typeface="Arial" panose="020B0604020202020204" pitchFamily="34" charset="0"/>
                <a:cs typeface="Arial" panose="020B0604020202020204" pitchFamily="34" charset="0"/>
              </a:endParaRPr>
            </a:p>
          </p:txBody>
        </p:sp>
      </p:grpSp>
      <p:sp>
        <p:nvSpPr>
          <p:cNvPr id="23" name="Rectangle 22">
            <a:extLst>
              <a:ext uri="{FF2B5EF4-FFF2-40B4-BE49-F238E27FC236}">
                <a16:creationId xmlns:a16="http://schemas.microsoft.com/office/drawing/2014/main" id="{4D80A451-B698-4547-5C59-220E144B4343}"/>
              </a:ext>
            </a:extLst>
          </p:cNvPr>
          <p:cNvSpPr/>
          <p:nvPr/>
        </p:nvSpPr>
        <p:spPr>
          <a:xfrm>
            <a:off x="6707801" y="2126284"/>
            <a:ext cx="2295206" cy="707886"/>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54018FF-828B-FC09-2480-67B1C5C92192}"/>
              </a:ext>
            </a:extLst>
          </p:cNvPr>
          <p:cNvSpPr txBox="1"/>
          <p:nvPr/>
        </p:nvSpPr>
        <p:spPr>
          <a:xfrm>
            <a:off x="6768367" y="2065724"/>
            <a:ext cx="2295206" cy="707886"/>
          </a:xfrm>
          <a:prstGeom prst="rect">
            <a:avLst/>
          </a:prstGeom>
          <a:solidFill>
            <a:srgbClr val="576ED6"/>
          </a:solidFill>
        </p:spPr>
        <p:txBody>
          <a:bodyPr wrap="square" tIns="137160" bIns="137160"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Lump sum</a:t>
            </a:r>
          </a:p>
        </p:txBody>
      </p:sp>
      <p:sp>
        <p:nvSpPr>
          <p:cNvPr id="25" name="Rectangle 24">
            <a:extLst>
              <a:ext uri="{FF2B5EF4-FFF2-40B4-BE49-F238E27FC236}">
                <a16:creationId xmlns:a16="http://schemas.microsoft.com/office/drawing/2014/main" id="{BA839095-0026-6158-C6BD-81CA17058A7B}"/>
              </a:ext>
            </a:extLst>
          </p:cNvPr>
          <p:cNvSpPr/>
          <p:nvPr/>
        </p:nvSpPr>
        <p:spPr>
          <a:xfrm>
            <a:off x="6707803" y="3325496"/>
            <a:ext cx="2295206" cy="707886"/>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328ACCC-779C-936F-1BFD-08C7BDDB4083}"/>
              </a:ext>
            </a:extLst>
          </p:cNvPr>
          <p:cNvSpPr txBox="1"/>
          <p:nvPr/>
        </p:nvSpPr>
        <p:spPr>
          <a:xfrm>
            <a:off x="6768367" y="3264936"/>
            <a:ext cx="2295206" cy="707886"/>
          </a:xfrm>
          <a:prstGeom prst="rect">
            <a:avLst/>
          </a:prstGeom>
          <a:solidFill>
            <a:srgbClr val="576ED6"/>
          </a:solidFill>
        </p:spPr>
        <p:txBody>
          <a:bodyPr wrap="square" tIns="137160" bIns="137160"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Annuity</a:t>
            </a:r>
          </a:p>
        </p:txBody>
      </p:sp>
      <p:sp>
        <p:nvSpPr>
          <p:cNvPr id="27" name="Rectangle 26">
            <a:extLst>
              <a:ext uri="{FF2B5EF4-FFF2-40B4-BE49-F238E27FC236}">
                <a16:creationId xmlns:a16="http://schemas.microsoft.com/office/drawing/2014/main" id="{DD171AE0-DEE6-B989-F86C-F4916403BF5B}"/>
              </a:ext>
            </a:extLst>
          </p:cNvPr>
          <p:cNvSpPr/>
          <p:nvPr/>
        </p:nvSpPr>
        <p:spPr>
          <a:xfrm>
            <a:off x="6707807" y="4585268"/>
            <a:ext cx="2295206" cy="707886"/>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7A98A7E-574B-10C2-104E-F1DD4FA5E4A8}"/>
              </a:ext>
            </a:extLst>
          </p:cNvPr>
          <p:cNvSpPr txBox="1"/>
          <p:nvPr/>
        </p:nvSpPr>
        <p:spPr>
          <a:xfrm>
            <a:off x="6768367" y="4525627"/>
            <a:ext cx="2295206" cy="707886"/>
          </a:xfrm>
          <a:prstGeom prst="rect">
            <a:avLst/>
          </a:prstGeom>
          <a:solidFill>
            <a:srgbClr val="576ED6"/>
          </a:solidFill>
        </p:spPr>
        <p:txBody>
          <a:bodyPr wrap="square" tIns="137160" bIns="137160"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Combo</a:t>
            </a:r>
          </a:p>
        </p:txBody>
      </p:sp>
    </p:spTree>
    <p:extLst>
      <p:ext uri="{BB962C8B-B14F-4D97-AF65-F5344CB8AC3E}">
        <p14:creationId xmlns:p14="http://schemas.microsoft.com/office/powerpoint/2010/main" val="21423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06</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Lump-sum payment</a:t>
            </a:r>
          </a:p>
        </p:txBody>
      </p:sp>
      <p:grpSp>
        <p:nvGrpSpPr>
          <p:cNvPr id="2" name="Group 1">
            <a:extLst>
              <a:ext uri="{FF2B5EF4-FFF2-40B4-BE49-F238E27FC236}">
                <a16:creationId xmlns:a16="http://schemas.microsoft.com/office/drawing/2014/main" id="{6CF46F09-4C8F-8326-AD93-117C76114BC3}"/>
              </a:ext>
            </a:extLst>
          </p:cNvPr>
          <p:cNvGrpSpPr/>
          <p:nvPr/>
        </p:nvGrpSpPr>
        <p:grpSpPr>
          <a:xfrm>
            <a:off x="2736712" y="6189232"/>
            <a:ext cx="6718575" cy="523220"/>
            <a:chOff x="2770700" y="6189232"/>
            <a:chExt cx="6718575" cy="523220"/>
          </a:xfrm>
        </p:grpSpPr>
        <p:pic>
          <p:nvPicPr>
            <p:cNvPr id="33" name="Picture 32">
              <a:extLst>
                <a:ext uri="{FF2B5EF4-FFF2-40B4-BE49-F238E27FC236}">
                  <a16:creationId xmlns:a16="http://schemas.microsoft.com/office/drawing/2014/main" id="{5093AAC6-8ED5-655B-9E5B-8AC62AD3A6C4}"/>
                </a:ext>
              </a:extLst>
            </p:cNvPr>
            <p:cNvPicPr>
              <a:picLocks noChangeAspect="1"/>
            </p:cNvPicPr>
            <p:nvPr/>
          </p:nvPicPr>
          <p:blipFill>
            <a:blip r:embed="rId3"/>
            <a:stretch>
              <a:fillRect/>
            </a:stretch>
          </p:blipFill>
          <p:spPr>
            <a:xfrm>
              <a:off x="2770700" y="6224416"/>
              <a:ext cx="183539" cy="183539"/>
            </a:xfrm>
            <a:prstGeom prst="rect">
              <a:avLst/>
            </a:prstGeom>
          </p:spPr>
        </p:pic>
        <p:sp>
          <p:nvSpPr>
            <p:cNvPr id="34" name="TextBox 33">
              <a:extLst>
                <a:ext uri="{FF2B5EF4-FFF2-40B4-BE49-F238E27FC236}">
                  <a16:creationId xmlns:a16="http://schemas.microsoft.com/office/drawing/2014/main" id="{7AECFF96-DA6C-ADBD-40AE-FC8C8C878354}"/>
                </a:ext>
              </a:extLst>
            </p:cNvPr>
            <p:cNvSpPr txBox="1"/>
            <p:nvPr/>
          </p:nvSpPr>
          <p:spPr>
            <a:xfrm>
              <a:off x="2920031" y="6189232"/>
              <a:ext cx="6569244"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There is a mandatory 20% federal tax withholding and an optional 2% state tax withholding for direct payments.</a:t>
              </a:r>
            </a:p>
          </p:txBody>
        </p:sp>
      </p:grpSp>
      <p:cxnSp>
        <p:nvCxnSpPr>
          <p:cNvPr id="9" name="Straight Connector 8">
            <a:extLst>
              <a:ext uri="{FF2B5EF4-FFF2-40B4-BE49-F238E27FC236}">
                <a16:creationId xmlns:a16="http://schemas.microsoft.com/office/drawing/2014/main" id="{E3A5E422-4820-210C-96AE-BA1AB5B57361}"/>
              </a:ext>
            </a:extLst>
          </p:cNvPr>
          <p:cNvCxnSpPr>
            <a:cxnSpLocks/>
          </p:cNvCxnSpPr>
          <p:nvPr/>
        </p:nvCxnSpPr>
        <p:spPr>
          <a:xfrm>
            <a:off x="5716246" y="3618880"/>
            <a:ext cx="93475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F0D6F5E-D20E-298B-6560-E9DE70638E06}"/>
              </a:ext>
            </a:extLst>
          </p:cNvPr>
          <p:cNvCxnSpPr>
            <a:cxnSpLocks/>
          </p:cNvCxnSpPr>
          <p:nvPr/>
        </p:nvCxnSpPr>
        <p:spPr>
          <a:xfrm>
            <a:off x="6654171" y="2839507"/>
            <a:ext cx="0" cy="1782494"/>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FA3B1F-1190-A777-70FE-EDA857EB2EAB}"/>
              </a:ext>
            </a:extLst>
          </p:cNvPr>
          <p:cNvCxnSpPr>
            <a:cxnSpLocks/>
          </p:cNvCxnSpPr>
          <p:nvPr/>
        </p:nvCxnSpPr>
        <p:spPr>
          <a:xfrm>
            <a:off x="6650996" y="4614216"/>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6CACA6-C5F8-4DCC-4118-965BBC1E522E}"/>
              </a:ext>
            </a:extLst>
          </p:cNvPr>
          <p:cNvCxnSpPr>
            <a:cxnSpLocks/>
          </p:cNvCxnSpPr>
          <p:nvPr/>
        </p:nvCxnSpPr>
        <p:spPr>
          <a:xfrm>
            <a:off x="6642299" y="2839507"/>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B03F087-1E69-EB95-39D2-7347F63B5A48}"/>
              </a:ext>
            </a:extLst>
          </p:cNvPr>
          <p:cNvSpPr/>
          <p:nvPr/>
        </p:nvSpPr>
        <p:spPr>
          <a:xfrm>
            <a:off x="2736712" y="2470212"/>
            <a:ext cx="3335241" cy="243046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8020B71-67BB-04B6-670C-6B31CE83450A}"/>
              </a:ext>
            </a:extLst>
          </p:cNvPr>
          <p:cNvSpPr txBox="1"/>
          <p:nvPr/>
        </p:nvSpPr>
        <p:spPr>
          <a:xfrm>
            <a:off x="2799847" y="2409289"/>
            <a:ext cx="3334877" cy="2431435"/>
          </a:xfrm>
          <a:prstGeom prst="rect">
            <a:avLst/>
          </a:prstGeom>
          <a:solidFill>
            <a:srgbClr val="03045E"/>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marL="164592">
              <a:spcAft>
                <a:spcPts val="2400"/>
              </a:spcAft>
            </a:pPr>
            <a:r>
              <a:rPr lang="en-US" sz="3600" b="1" dirty="0">
                <a:solidFill>
                  <a:schemeClr val="bg1"/>
                </a:solidFill>
                <a:latin typeface="Arial" panose="020B0604020202020204" pitchFamily="34" charset="0"/>
                <a:cs typeface="Arial" panose="020B0604020202020204" pitchFamily="34" charset="0"/>
              </a:rPr>
              <a:t>Account balance</a:t>
            </a:r>
          </a:p>
          <a:p>
            <a:pPr marL="164592"/>
            <a:r>
              <a:rPr lang="en-US" dirty="0">
                <a:solidFill>
                  <a:schemeClr val="bg1"/>
                </a:solidFill>
                <a:latin typeface="Arial" panose="020B0604020202020204" pitchFamily="34" charset="0"/>
                <a:cs typeface="Arial" panose="020B0604020202020204" pitchFamily="34" charset="0"/>
              </a:rPr>
              <a:t>Receive your entire account balance at retirement.</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5590D58F-8B86-2A55-54B2-4474D81FA6E0}"/>
              </a:ext>
            </a:extLst>
          </p:cNvPr>
          <p:cNvSpPr/>
          <p:nvPr/>
        </p:nvSpPr>
        <p:spPr>
          <a:xfrm>
            <a:off x="7099521" y="2330682"/>
            <a:ext cx="2295206" cy="113877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C963619-6861-4F43-E183-3930CA53472A}"/>
              </a:ext>
            </a:extLst>
          </p:cNvPr>
          <p:cNvSpPr txBox="1"/>
          <p:nvPr/>
        </p:nvSpPr>
        <p:spPr>
          <a:xfrm>
            <a:off x="7164557" y="2270122"/>
            <a:ext cx="2295206" cy="1138773"/>
          </a:xfrm>
          <a:prstGeom prst="rect">
            <a:avLst/>
          </a:prstGeom>
          <a:solidFill>
            <a:srgbClr val="576ED6"/>
          </a:solidFill>
        </p:spPr>
        <p:txBody>
          <a:bodyPr wrap="square" tIns="137160" bIns="137160"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Direct payment*</a:t>
            </a:r>
          </a:p>
        </p:txBody>
      </p:sp>
      <p:sp>
        <p:nvSpPr>
          <p:cNvPr id="22" name="Rectangle 21">
            <a:extLst>
              <a:ext uri="{FF2B5EF4-FFF2-40B4-BE49-F238E27FC236}">
                <a16:creationId xmlns:a16="http://schemas.microsoft.com/office/drawing/2014/main" id="{B197C15C-9BFB-2CCE-292F-736739FC41E3}"/>
              </a:ext>
            </a:extLst>
          </p:cNvPr>
          <p:cNvSpPr/>
          <p:nvPr/>
        </p:nvSpPr>
        <p:spPr>
          <a:xfrm>
            <a:off x="7099513" y="4304027"/>
            <a:ext cx="2295206" cy="70788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7A089BD-5C12-9A46-4A6B-63AFF489F97F}"/>
              </a:ext>
            </a:extLst>
          </p:cNvPr>
          <p:cNvSpPr txBox="1"/>
          <p:nvPr/>
        </p:nvSpPr>
        <p:spPr>
          <a:xfrm>
            <a:off x="7164557" y="4243468"/>
            <a:ext cx="2295206" cy="707886"/>
          </a:xfrm>
          <a:prstGeom prst="rect">
            <a:avLst/>
          </a:prstGeom>
          <a:solidFill>
            <a:srgbClr val="576ED6"/>
          </a:solidFill>
        </p:spPr>
        <p:txBody>
          <a:bodyPr wrap="square" tIns="137160" bIns="137160"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Rollover</a:t>
            </a:r>
          </a:p>
        </p:txBody>
      </p:sp>
      <p:cxnSp>
        <p:nvCxnSpPr>
          <p:cNvPr id="24" name="Straight Connector 23">
            <a:extLst>
              <a:ext uri="{FF2B5EF4-FFF2-40B4-BE49-F238E27FC236}">
                <a16:creationId xmlns:a16="http://schemas.microsoft.com/office/drawing/2014/main" id="{983DAE77-4F2F-0F78-3629-7B26772AE1EE}"/>
              </a:ext>
            </a:extLst>
          </p:cNvPr>
          <p:cNvCxnSpPr/>
          <p:nvPr/>
        </p:nvCxnSpPr>
        <p:spPr>
          <a:xfrm>
            <a:off x="2763184" y="3882452"/>
            <a:ext cx="2953062" cy="0"/>
          </a:xfrm>
          <a:prstGeom prst="line">
            <a:avLst/>
          </a:prstGeom>
          <a:ln w="50800">
            <a:solidFill>
              <a:srgbClr val="576E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97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06</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Lifetime annuity</a:t>
            </a:r>
          </a:p>
        </p:txBody>
      </p:sp>
      <p:sp>
        <p:nvSpPr>
          <p:cNvPr id="12" name="Rectangle 11">
            <a:extLst>
              <a:ext uri="{FF2B5EF4-FFF2-40B4-BE49-F238E27FC236}">
                <a16:creationId xmlns:a16="http://schemas.microsoft.com/office/drawing/2014/main" id="{3A5F3570-6AF0-A844-239A-166F91166DC0}"/>
              </a:ext>
            </a:extLst>
          </p:cNvPr>
          <p:cNvSpPr/>
          <p:nvPr/>
        </p:nvSpPr>
        <p:spPr>
          <a:xfrm>
            <a:off x="-1" y="6284056"/>
            <a:ext cx="12191999"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9B0A580-CFE2-F420-AF02-DA6A5FC9C0A9}"/>
              </a:ext>
            </a:extLst>
          </p:cNvPr>
          <p:cNvSpPr txBox="1"/>
          <p:nvPr/>
        </p:nvSpPr>
        <p:spPr>
          <a:xfrm>
            <a:off x="3364421" y="6386362"/>
            <a:ext cx="5463153" cy="338554"/>
          </a:xfrm>
          <a:prstGeom prst="rect">
            <a:avLst/>
          </a:prstGeom>
          <a:noFill/>
        </p:spPr>
        <p:txBody>
          <a:bodyPr wrap="square">
            <a:spAutoFit/>
          </a:bodyPr>
          <a:lstStyle/>
          <a:p>
            <a:pPr algn="ctr"/>
            <a:r>
              <a:rPr lang="en-US" sz="1600" dirty="0">
                <a:solidFill>
                  <a:schemeClr val="bg1"/>
                </a:solidFill>
                <a:latin typeface="Arial" panose="020B0604020202020204" pitchFamily="34" charset="0"/>
                <a:cs typeface="Arial" panose="020B0604020202020204" pitchFamily="34" charset="0"/>
              </a:rPr>
              <a:t>*Your annuity beneficiary is your option beneficiary.</a:t>
            </a:r>
            <a:endParaRPr lang="en-US" sz="1600" dirty="0">
              <a:solidFill>
                <a:schemeClr val="bg1"/>
              </a:solidFill>
            </a:endParaRPr>
          </a:p>
        </p:txBody>
      </p:sp>
      <p:grpSp>
        <p:nvGrpSpPr>
          <p:cNvPr id="40" name="Group 39">
            <a:extLst>
              <a:ext uri="{FF2B5EF4-FFF2-40B4-BE49-F238E27FC236}">
                <a16:creationId xmlns:a16="http://schemas.microsoft.com/office/drawing/2014/main" id="{0115C08C-60AE-C18D-64FB-AFDB1A98C8D3}"/>
              </a:ext>
            </a:extLst>
          </p:cNvPr>
          <p:cNvGrpSpPr/>
          <p:nvPr/>
        </p:nvGrpSpPr>
        <p:grpSpPr>
          <a:xfrm>
            <a:off x="5714008" y="1957142"/>
            <a:ext cx="1615148" cy="3632109"/>
            <a:chOff x="4203678" y="1885330"/>
            <a:chExt cx="1615148" cy="3632109"/>
          </a:xfrm>
        </p:grpSpPr>
        <p:cxnSp>
          <p:nvCxnSpPr>
            <p:cNvPr id="41" name="Straight Connector 40">
              <a:extLst>
                <a:ext uri="{FF2B5EF4-FFF2-40B4-BE49-F238E27FC236}">
                  <a16:creationId xmlns:a16="http://schemas.microsoft.com/office/drawing/2014/main" id="{D61E96F8-2AC6-8B47-EAB2-74B653237B77}"/>
                </a:ext>
              </a:extLst>
            </p:cNvPr>
            <p:cNvCxnSpPr>
              <a:cxnSpLocks/>
            </p:cNvCxnSpPr>
            <p:nvPr/>
          </p:nvCxnSpPr>
          <p:spPr>
            <a:xfrm>
              <a:off x="5136606" y="1885330"/>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6C21024-1E9C-EBEF-D062-2B2E2AEC2270}"/>
                </a:ext>
              </a:extLst>
            </p:cNvPr>
            <p:cNvCxnSpPr>
              <a:cxnSpLocks/>
            </p:cNvCxnSpPr>
            <p:nvPr/>
          </p:nvCxnSpPr>
          <p:spPr>
            <a:xfrm>
              <a:off x="5136606" y="3130565"/>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65A89C8-20A6-C965-F1D6-516690A6CDE9}"/>
                </a:ext>
              </a:extLst>
            </p:cNvPr>
            <p:cNvCxnSpPr>
              <a:cxnSpLocks/>
            </p:cNvCxnSpPr>
            <p:nvPr/>
          </p:nvCxnSpPr>
          <p:spPr>
            <a:xfrm>
              <a:off x="5136606" y="4329807"/>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831EC2D-7DDD-6790-CE09-D78145E21C55}"/>
                </a:ext>
              </a:extLst>
            </p:cNvPr>
            <p:cNvCxnSpPr>
              <a:cxnSpLocks/>
            </p:cNvCxnSpPr>
            <p:nvPr/>
          </p:nvCxnSpPr>
          <p:spPr>
            <a:xfrm>
              <a:off x="5136606" y="5517439"/>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0A5DFBB-FE0A-73DC-5B47-08932B2DA714}"/>
                </a:ext>
              </a:extLst>
            </p:cNvPr>
            <p:cNvCxnSpPr>
              <a:cxnSpLocks/>
            </p:cNvCxnSpPr>
            <p:nvPr/>
          </p:nvCxnSpPr>
          <p:spPr>
            <a:xfrm>
              <a:off x="4203678" y="3677651"/>
              <a:ext cx="93475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D221E93-8A4D-C8A3-D1EB-ECD4467C45E6}"/>
                </a:ext>
              </a:extLst>
            </p:cNvPr>
            <p:cNvCxnSpPr>
              <a:cxnSpLocks/>
            </p:cNvCxnSpPr>
            <p:nvPr/>
          </p:nvCxnSpPr>
          <p:spPr>
            <a:xfrm>
              <a:off x="5141603" y="1885330"/>
              <a:ext cx="0" cy="3632109"/>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5BC29658-9905-6750-E531-F3D28B13552F}"/>
              </a:ext>
            </a:extLst>
          </p:cNvPr>
          <p:cNvGrpSpPr/>
          <p:nvPr/>
        </p:nvGrpSpPr>
        <p:grpSpPr>
          <a:xfrm>
            <a:off x="2734474" y="2473307"/>
            <a:ext cx="3398012" cy="2491390"/>
            <a:chOff x="1224144" y="2409289"/>
            <a:chExt cx="3398012" cy="2491390"/>
          </a:xfrm>
        </p:grpSpPr>
        <p:sp>
          <p:nvSpPr>
            <p:cNvPr id="48" name="Rectangle 47">
              <a:extLst>
                <a:ext uri="{FF2B5EF4-FFF2-40B4-BE49-F238E27FC236}">
                  <a16:creationId xmlns:a16="http://schemas.microsoft.com/office/drawing/2014/main" id="{7E2A5270-0179-3AA9-9A3E-6346C1E14D5B}"/>
                </a:ext>
              </a:extLst>
            </p:cNvPr>
            <p:cNvSpPr/>
            <p:nvPr/>
          </p:nvSpPr>
          <p:spPr>
            <a:xfrm>
              <a:off x="1224144" y="2470212"/>
              <a:ext cx="3335241" cy="243046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7F96AA26-EFCA-588F-303A-F290D4EFAE7A}"/>
                </a:ext>
              </a:extLst>
            </p:cNvPr>
            <p:cNvSpPr txBox="1"/>
            <p:nvPr/>
          </p:nvSpPr>
          <p:spPr>
            <a:xfrm>
              <a:off x="1287279" y="2409289"/>
              <a:ext cx="3334877" cy="2431435"/>
            </a:xfrm>
            <a:prstGeom prst="rect">
              <a:avLst/>
            </a:prstGeom>
            <a:solidFill>
              <a:srgbClr val="03045E"/>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marL="164592">
                <a:spcAft>
                  <a:spcPts val="2400"/>
                </a:spcAft>
              </a:pPr>
              <a:r>
                <a:rPr lang="en-US" sz="3600" b="1" dirty="0">
                  <a:solidFill>
                    <a:schemeClr val="bg1"/>
                  </a:solidFill>
                  <a:latin typeface="Arial" panose="020B0604020202020204" pitchFamily="34" charset="0"/>
                  <a:cs typeface="Arial" panose="020B0604020202020204" pitchFamily="34" charset="0"/>
                </a:rPr>
                <a:t>Account balance</a:t>
              </a:r>
            </a:p>
            <a:p>
              <a:pPr marL="164592"/>
              <a:r>
                <a:rPr lang="en-US" dirty="0">
                  <a:solidFill>
                    <a:schemeClr val="bg1"/>
                  </a:solidFill>
                  <a:latin typeface="Arial" panose="020B0604020202020204" pitchFamily="34" charset="0"/>
                  <a:cs typeface="Arial" panose="020B0604020202020204" pitchFamily="34" charset="0"/>
                </a:rPr>
                <a:t>Receive a separate monthly payment for your lifetime.</a:t>
              </a:r>
            </a:p>
            <a:p>
              <a:pPr algn="ctr"/>
              <a:endParaRPr lang="en-US" sz="1200" b="1" dirty="0">
                <a:solidFill>
                  <a:schemeClr val="bg1"/>
                </a:solidFill>
                <a:latin typeface="Arial" panose="020B0604020202020204" pitchFamily="34" charset="0"/>
                <a:cs typeface="Arial" panose="020B0604020202020204" pitchFamily="34" charset="0"/>
              </a:endParaRPr>
            </a:p>
          </p:txBody>
        </p:sp>
        <p:cxnSp>
          <p:nvCxnSpPr>
            <p:cNvPr id="50" name="Straight Connector 49">
              <a:extLst>
                <a:ext uri="{FF2B5EF4-FFF2-40B4-BE49-F238E27FC236}">
                  <a16:creationId xmlns:a16="http://schemas.microsoft.com/office/drawing/2014/main" id="{5D9F1701-C493-39A5-156E-28AB4C72EBB6}"/>
                </a:ext>
              </a:extLst>
            </p:cNvPr>
            <p:cNvCxnSpPr/>
            <p:nvPr/>
          </p:nvCxnSpPr>
          <p:spPr>
            <a:xfrm>
              <a:off x="1250616" y="3882452"/>
              <a:ext cx="2953062" cy="0"/>
            </a:xfrm>
            <a:prstGeom prst="line">
              <a:avLst/>
            </a:prstGeom>
            <a:ln w="50800">
              <a:solidFill>
                <a:srgbClr val="576ED6"/>
              </a:solidFill>
            </a:ln>
          </p:spPr>
          <p:style>
            <a:lnRef idx="1">
              <a:schemeClr val="accent1"/>
            </a:lnRef>
            <a:fillRef idx="0">
              <a:schemeClr val="accent1"/>
            </a:fillRef>
            <a:effectRef idx="0">
              <a:schemeClr val="accent1"/>
            </a:effectRef>
            <a:fontRef idx="minor">
              <a:schemeClr val="tx1"/>
            </a:fontRef>
          </p:style>
        </p:cxnSp>
      </p:grpSp>
      <p:sp>
        <p:nvSpPr>
          <p:cNvPr id="51" name="Rectangle 50">
            <a:extLst>
              <a:ext uri="{FF2B5EF4-FFF2-40B4-BE49-F238E27FC236}">
                <a16:creationId xmlns:a16="http://schemas.microsoft.com/office/drawing/2014/main" id="{E14ABC5C-FBD1-35F6-B3B4-3B780F525098}"/>
              </a:ext>
            </a:extLst>
          </p:cNvPr>
          <p:cNvSpPr/>
          <p:nvPr/>
        </p:nvSpPr>
        <p:spPr>
          <a:xfrm>
            <a:off x="7095688" y="2761483"/>
            <a:ext cx="2399493" cy="892553"/>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606A7AF-D4FB-A68F-D5E5-9C3F8910F787}"/>
              </a:ext>
            </a:extLst>
          </p:cNvPr>
          <p:cNvSpPr/>
          <p:nvPr/>
        </p:nvSpPr>
        <p:spPr>
          <a:xfrm>
            <a:off x="7095687" y="1533592"/>
            <a:ext cx="2399493" cy="89255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9F493A96-2D4A-C2E2-1C80-FBADD8AC05AF}"/>
              </a:ext>
            </a:extLst>
          </p:cNvPr>
          <p:cNvSpPr txBox="1"/>
          <p:nvPr/>
        </p:nvSpPr>
        <p:spPr>
          <a:xfrm>
            <a:off x="7156249" y="1475234"/>
            <a:ext cx="2399493" cy="892552"/>
          </a:xfrm>
          <a:prstGeom prst="rect">
            <a:avLst/>
          </a:prstGeom>
          <a:solidFill>
            <a:srgbClr val="576ED6"/>
          </a:solidFill>
        </p:spPr>
        <p:txBody>
          <a:bodyPr wrap="square" tIns="137160" bIns="137160" rtlCol="0" anchor="ctr">
            <a:spAutoFit/>
          </a:bodyPr>
          <a:lstStyle/>
          <a:p>
            <a:pPr algn="ctr"/>
            <a:r>
              <a:rPr lang="en-US" sz="2000" b="1" dirty="0">
                <a:solidFill>
                  <a:schemeClr val="bg1"/>
                </a:solidFill>
                <a:latin typeface="Arial" panose="020B0604020202020204" pitchFamily="34" charset="0"/>
                <a:cs typeface="Arial" panose="020B0604020202020204" pitchFamily="34" charset="0"/>
              </a:rPr>
              <a:t>Member-Only Annuity</a:t>
            </a:r>
          </a:p>
        </p:txBody>
      </p:sp>
      <p:sp>
        <p:nvSpPr>
          <p:cNvPr id="55" name="Rectangle 54">
            <a:extLst>
              <a:ext uri="{FF2B5EF4-FFF2-40B4-BE49-F238E27FC236}">
                <a16:creationId xmlns:a16="http://schemas.microsoft.com/office/drawing/2014/main" id="{19718CCC-B651-AF62-37C9-82910B3268B7}"/>
              </a:ext>
            </a:extLst>
          </p:cNvPr>
          <p:cNvSpPr/>
          <p:nvPr/>
        </p:nvSpPr>
        <p:spPr>
          <a:xfrm>
            <a:off x="7095689" y="3948988"/>
            <a:ext cx="2399493" cy="89255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B176CA0-056E-3B33-D7B3-71A5B4301F12}"/>
              </a:ext>
            </a:extLst>
          </p:cNvPr>
          <p:cNvSpPr/>
          <p:nvPr/>
        </p:nvSpPr>
        <p:spPr>
          <a:xfrm>
            <a:off x="7103863" y="5130247"/>
            <a:ext cx="2393425" cy="88663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80100ECD-C0BA-442D-1656-59FBED1F3297}"/>
              </a:ext>
            </a:extLst>
          </p:cNvPr>
          <p:cNvSpPr txBox="1"/>
          <p:nvPr/>
        </p:nvSpPr>
        <p:spPr>
          <a:xfrm>
            <a:off x="7162318" y="5063767"/>
            <a:ext cx="2393425" cy="892552"/>
          </a:xfrm>
          <a:prstGeom prst="rect">
            <a:avLst/>
          </a:prstGeom>
          <a:solidFill>
            <a:srgbClr val="576ED6"/>
          </a:solidFill>
        </p:spPr>
        <p:txBody>
          <a:bodyPr wrap="square" tIns="137160" bIns="137160" rtlCol="0" anchor="ctr">
            <a:spAutoFit/>
          </a:bodyPr>
          <a:lstStyle/>
          <a:p>
            <a:pPr algn="ctr"/>
            <a:r>
              <a:rPr lang="en-US" sz="1200" b="1" dirty="0">
                <a:solidFill>
                  <a:schemeClr val="bg1"/>
                </a:solidFill>
                <a:latin typeface="Arial" panose="020B0604020202020204" pitchFamily="34" charset="0"/>
                <a:cs typeface="Arial" panose="020B0604020202020204" pitchFamily="34" charset="0"/>
              </a:rPr>
              <a:t>  </a:t>
            </a:r>
            <a:r>
              <a:rPr lang="en-US" sz="2000" b="1" dirty="0">
                <a:solidFill>
                  <a:schemeClr val="bg1"/>
                </a:solidFill>
                <a:latin typeface="Arial" panose="020B0604020202020204" pitchFamily="34" charset="0"/>
                <a:cs typeface="Arial" panose="020B0604020202020204" pitchFamily="34" charset="0"/>
              </a:rPr>
              <a:t>50% Beneficiary Annuity*</a:t>
            </a:r>
          </a:p>
        </p:txBody>
      </p:sp>
      <p:sp>
        <p:nvSpPr>
          <p:cNvPr id="10" name="TextBox 9">
            <a:extLst>
              <a:ext uri="{FF2B5EF4-FFF2-40B4-BE49-F238E27FC236}">
                <a16:creationId xmlns:a16="http://schemas.microsoft.com/office/drawing/2014/main" id="{6B1DC4C8-3B49-4594-C335-7EA74B919FFD}"/>
              </a:ext>
            </a:extLst>
          </p:cNvPr>
          <p:cNvSpPr txBox="1"/>
          <p:nvPr/>
        </p:nvSpPr>
        <p:spPr>
          <a:xfrm>
            <a:off x="7156264" y="3888428"/>
            <a:ext cx="2399492" cy="892552"/>
          </a:xfrm>
          <a:prstGeom prst="rect">
            <a:avLst/>
          </a:prstGeom>
          <a:solidFill>
            <a:srgbClr val="576ED6"/>
          </a:solidFill>
        </p:spPr>
        <p:txBody>
          <a:bodyPr wrap="square" tIns="137160" bIns="137160" rtlCol="0" anchor="ctr">
            <a:spAutoFit/>
          </a:bodyPr>
          <a:lstStyle/>
          <a:p>
            <a:pPr algn="ctr"/>
            <a:r>
              <a:rPr lang="en-US" sz="1200" b="1" dirty="0">
                <a:solidFill>
                  <a:schemeClr val="bg1"/>
                </a:solidFill>
                <a:latin typeface="Arial" panose="020B0604020202020204" pitchFamily="34" charset="0"/>
                <a:cs typeface="Arial" panose="020B0604020202020204" pitchFamily="34" charset="0"/>
              </a:rPr>
              <a:t>  </a:t>
            </a:r>
            <a:r>
              <a:rPr lang="en-US" sz="2000" b="1" dirty="0">
                <a:solidFill>
                  <a:schemeClr val="bg1"/>
                </a:solidFill>
                <a:latin typeface="Arial" panose="020B0604020202020204" pitchFamily="34" charset="0"/>
                <a:cs typeface="Arial" panose="020B0604020202020204" pitchFamily="34" charset="0"/>
              </a:rPr>
              <a:t>75% Beneficiary Annuity*</a:t>
            </a:r>
          </a:p>
        </p:txBody>
      </p:sp>
      <p:sp>
        <p:nvSpPr>
          <p:cNvPr id="11" name="TextBox 10">
            <a:extLst>
              <a:ext uri="{FF2B5EF4-FFF2-40B4-BE49-F238E27FC236}">
                <a16:creationId xmlns:a16="http://schemas.microsoft.com/office/drawing/2014/main" id="{B2179D08-8EFD-D07F-A25B-03E1A7A7EC3D}"/>
              </a:ext>
            </a:extLst>
          </p:cNvPr>
          <p:cNvSpPr txBox="1"/>
          <p:nvPr/>
        </p:nvSpPr>
        <p:spPr>
          <a:xfrm>
            <a:off x="7156263" y="2706337"/>
            <a:ext cx="2399493" cy="892552"/>
          </a:xfrm>
          <a:prstGeom prst="rect">
            <a:avLst/>
          </a:prstGeom>
          <a:solidFill>
            <a:srgbClr val="576ED6"/>
          </a:solidFill>
        </p:spPr>
        <p:txBody>
          <a:bodyPr wrap="square" tIns="137160" bIns="137160" rtlCol="0" anchor="ctr">
            <a:spAutoFit/>
          </a:bodyPr>
          <a:lstStyle/>
          <a:p>
            <a:pPr algn="ctr"/>
            <a:r>
              <a:rPr lang="en-US" sz="1200" b="1" dirty="0">
                <a:solidFill>
                  <a:schemeClr val="bg1"/>
                </a:solidFill>
                <a:latin typeface="Arial" panose="020B0604020202020204" pitchFamily="34" charset="0"/>
                <a:cs typeface="Arial" panose="020B0604020202020204" pitchFamily="34" charset="0"/>
              </a:rPr>
              <a:t>  </a:t>
            </a:r>
            <a:r>
              <a:rPr lang="en-US" sz="2000" b="1" dirty="0">
                <a:solidFill>
                  <a:schemeClr val="bg1"/>
                </a:solidFill>
                <a:latin typeface="Arial" panose="020B0604020202020204" pitchFamily="34" charset="0"/>
                <a:cs typeface="Arial" panose="020B0604020202020204" pitchFamily="34" charset="0"/>
              </a:rPr>
              <a:t>100% Beneficiary Annuity*</a:t>
            </a:r>
          </a:p>
        </p:txBody>
      </p:sp>
    </p:spTree>
    <p:extLst>
      <p:ext uri="{BB962C8B-B14F-4D97-AF65-F5344CB8AC3E}">
        <p14:creationId xmlns:p14="http://schemas.microsoft.com/office/powerpoint/2010/main" val="60541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grpId="0"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500"/>
                                  </p:stCondLst>
                                  <p:childTnLst>
                                    <p:set>
                                      <p:cBhvr>
                                        <p:cTn id="17" dur="1" fill="hold">
                                          <p:stCondLst>
                                            <p:cond delay="0"/>
                                          </p:stCondLst>
                                        </p:cTn>
                                        <p:tgtEl>
                                          <p:spTgt spid="58"/>
                                        </p:tgtEl>
                                        <p:attrNameLst>
                                          <p:attrName>style.visibility</p:attrName>
                                        </p:attrNameLst>
                                      </p:cBhvr>
                                      <p:to>
                                        <p:strVal val="visible"/>
                                      </p:to>
                                    </p:set>
                                    <p:animEffect transition="in" filter="wipe(left)">
                                      <p:cBhvr>
                                        <p:cTn id="1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8"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06</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Period-certain annuity</a:t>
            </a:r>
          </a:p>
        </p:txBody>
      </p:sp>
      <p:cxnSp>
        <p:nvCxnSpPr>
          <p:cNvPr id="2" name="Straight Connector 1">
            <a:extLst>
              <a:ext uri="{FF2B5EF4-FFF2-40B4-BE49-F238E27FC236}">
                <a16:creationId xmlns:a16="http://schemas.microsoft.com/office/drawing/2014/main" id="{1D512093-B9F7-B2BB-AAA1-CA711B5406ED}"/>
              </a:ext>
            </a:extLst>
          </p:cNvPr>
          <p:cNvCxnSpPr>
            <a:cxnSpLocks/>
          </p:cNvCxnSpPr>
          <p:nvPr/>
        </p:nvCxnSpPr>
        <p:spPr>
          <a:xfrm>
            <a:off x="5712507" y="2735671"/>
            <a:ext cx="467375"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6804458-D6DD-C8E8-6D8C-30321E2AA474}"/>
              </a:ext>
            </a:extLst>
          </p:cNvPr>
          <p:cNvCxnSpPr>
            <a:cxnSpLocks/>
          </p:cNvCxnSpPr>
          <p:nvPr/>
        </p:nvCxnSpPr>
        <p:spPr>
          <a:xfrm>
            <a:off x="5712507" y="4735921"/>
            <a:ext cx="467375"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1FE662F-2490-FE14-6F48-BAAFD786774E}"/>
              </a:ext>
            </a:extLst>
          </p:cNvPr>
          <p:cNvCxnSpPr>
            <a:cxnSpLocks/>
          </p:cNvCxnSpPr>
          <p:nvPr/>
        </p:nvCxnSpPr>
        <p:spPr>
          <a:xfrm>
            <a:off x="5255307" y="3669121"/>
            <a:ext cx="467375"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1BE4D37-D49B-4814-AAD6-A4054326E8C0}"/>
              </a:ext>
            </a:extLst>
          </p:cNvPr>
          <p:cNvCxnSpPr>
            <a:cxnSpLocks/>
          </p:cNvCxnSpPr>
          <p:nvPr/>
        </p:nvCxnSpPr>
        <p:spPr>
          <a:xfrm>
            <a:off x="5722682" y="2728181"/>
            <a:ext cx="0" cy="2021619"/>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921BAE9-63BE-7DF7-FD19-7CD4D151EB97}"/>
              </a:ext>
            </a:extLst>
          </p:cNvPr>
          <p:cNvGrpSpPr/>
          <p:nvPr/>
        </p:nvGrpSpPr>
        <p:grpSpPr>
          <a:xfrm>
            <a:off x="1880347" y="2069231"/>
            <a:ext cx="3398012" cy="3052170"/>
            <a:chOff x="1224144" y="2132291"/>
            <a:chExt cx="3398012" cy="3052170"/>
          </a:xfrm>
        </p:grpSpPr>
        <p:sp>
          <p:nvSpPr>
            <p:cNvPr id="15" name="Rectangle 14">
              <a:extLst>
                <a:ext uri="{FF2B5EF4-FFF2-40B4-BE49-F238E27FC236}">
                  <a16:creationId xmlns:a16="http://schemas.microsoft.com/office/drawing/2014/main" id="{83C79B55-60C7-E9AA-764C-C8383A752C90}"/>
                </a:ext>
              </a:extLst>
            </p:cNvPr>
            <p:cNvSpPr/>
            <p:nvPr/>
          </p:nvSpPr>
          <p:spPr>
            <a:xfrm>
              <a:off x="1224144" y="2199031"/>
              <a:ext cx="3335241" cy="298543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9363253-B17A-5E82-C122-781F5DD57551}"/>
                </a:ext>
              </a:extLst>
            </p:cNvPr>
            <p:cNvSpPr txBox="1"/>
            <p:nvPr/>
          </p:nvSpPr>
          <p:spPr>
            <a:xfrm>
              <a:off x="1287279" y="2132291"/>
              <a:ext cx="3334877" cy="2985433"/>
            </a:xfrm>
            <a:prstGeom prst="rect">
              <a:avLst/>
            </a:prstGeom>
            <a:solidFill>
              <a:srgbClr val="03045E"/>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marL="164592">
                <a:spcAft>
                  <a:spcPts val="2400"/>
                </a:spcAft>
              </a:pPr>
              <a:r>
                <a:rPr lang="en-US" sz="3600" b="1" dirty="0">
                  <a:solidFill>
                    <a:schemeClr val="bg1"/>
                  </a:solidFill>
                  <a:latin typeface="Arial" panose="020B0604020202020204" pitchFamily="34" charset="0"/>
                  <a:cs typeface="Arial" panose="020B0604020202020204" pitchFamily="34" charset="0"/>
                </a:rPr>
                <a:t>Account balance</a:t>
              </a:r>
            </a:p>
            <a:p>
              <a:pPr marL="164592"/>
              <a:r>
                <a:rPr lang="en-US" dirty="0">
                  <a:solidFill>
                    <a:schemeClr val="bg1"/>
                  </a:solidFill>
                  <a:latin typeface="Arial" panose="020B0604020202020204" pitchFamily="34" charset="0"/>
                  <a:cs typeface="Arial" panose="020B0604020202020204" pitchFamily="34" charset="0"/>
                </a:rPr>
                <a:t>Receive your account balance as a separate monthly benefit for a specified number of years.</a:t>
              </a:r>
            </a:p>
            <a:p>
              <a:pPr algn="ctr"/>
              <a:endParaRPr lang="en-US" sz="1200" b="1" dirty="0">
                <a:solidFill>
                  <a:schemeClr val="bg1"/>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711AD2D3-0BD6-2E5A-93D3-F6C2A443B93A}"/>
                </a:ext>
              </a:extLst>
            </p:cNvPr>
            <p:cNvCxnSpPr/>
            <p:nvPr/>
          </p:nvCxnSpPr>
          <p:spPr>
            <a:xfrm>
              <a:off x="1250616" y="3643240"/>
              <a:ext cx="2953062" cy="0"/>
            </a:xfrm>
            <a:prstGeom prst="line">
              <a:avLst/>
            </a:prstGeom>
            <a:ln w="50800">
              <a:solidFill>
                <a:srgbClr val="576ED6"/>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00E89061-3EFE-CF24-0EDF-9369A8ACFEE4}"/>
              </a:ext>
            </a:extLst>
          </p:cNvPr>
          <p:cNvSpPr/>
          <p:nvPr/>
        </p:nvSpPr>
        <p:spPr>
          <a:xfrm>
            <a:off x="6019040" y="1877668"/>
            <a:ext cx="4229090" cy="1751018"/>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91717A8-D26D-F734-C2D5-D227251296DA}"/>
              </a:ext>
            </a:extLst>
          </p:cNvPr>
          <p:cNvSpPr/>
          <p:nvPr/>
        </p:nvSpPr>
        <p:spPr>
          <a:xfrm>
            <a:off x="6082538" y="1801621"/>
            <a:ext cx="4229091" cy="175101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B528E39-EC8F-9E21-000B-453B32A35ECF}"/>
              </a:ext>
            </a:extLst>
          </p:cNvPr>
          <p:cNvSpPr txBox="1"/>
          <p:nvPr/>
        </p:nvSpPr>
        <p:spPr>
          <a:xfrm>
            <a:off x="6317116" y="1945715"/>
            <a:ext cx="3878134" cy="1461939"/>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3–9 years</a:t>
            </a:r>
          </a:p>
          <a:p>
            <a:pPr marL="285750" indent="-285750">
              <a:spcAft>
                <a:spcPts val="600"/>
              </a:spcAft>
              <a:buBlip>
                <a:blip r:embed="rId3"/>
              </a:buBlip>
            </a:pPr>
            <a:r>
              <a:rPr lang="en-US" sz="1400" dirty="0">
                <a:solidFill>
                  <a:schemeClr val="bg1"/>
                </a:solidFill>
                <a:latin typeface="Arial" panose="020B0604020202020204" pitchFamily="34" charset="0"/>
                <a:cs typeface="Arial" panose="020B0604020202020204" pitchFamily="34" charset="0"/>
              </a:rPr>
              <a:t>Can choose direct payments or rollovers.</a:t>
            </a:r>
          </a:p>
          <a:p>
            <a:pPr marL="285750" indent="-285750">
              <a:spcAft>
                <a:spcPts val="2400"/>
              </a:spcAft>
              <a:buBlip>
                <a:blip r:embed="rId3"/>
              </a:buBlip>
            </a:pPr>
            <a:r>
              <a:rPr lang="en-US" sz="1400" dirty="0">
                <a:solidFill>
                  <a:schemeClr val="bg1"/>
                </a:solidFill>
                <a:effectLst/>
                <a:latin typeface="Arial" panose="020B0604020202020204" pitchFamily="34" charset="0"/>
                <a:cs typeface="Arial" panose="020B0604020202020204" pitchFamily="34" charset="0"/>
              </a:rPr>
              <a:t>Mandatory 20% federal tax withholding and optional 2% state tax withholding.</a:t>
            </a:r>
          </a:p>
        </p:txBody>
      </p:sp>
      <p:cxnSp>
        <p:nvCxnSpPr>
          <p:cNvPr id="21" name="Straight Connector 20">
            <a:extLst>
              <a:ext uri="{FF2B5EF4-FFF2-40B4-BE49-F238E27FC236}">
                <a16:creationId xmlns:a16="http://schemas.microsoft.com/office/drawing/2014/main" id="{91BD1B9E-7AD0-D736-7FC0-4FD02523FC17}"/>
              </a:ext>
            </a:extLst>
          </p:cNvPr>
          <p:cNvCxnSpPr>
            <a:cxnSpLocks/>
          </p:cNvCxnSpPr>
          <p:nvPr/>
        </p:nvCxnSpPr>
        <p:spPr>
          <a:xfrm>
            <a:off x="6074339" y="2459943"/>
            <a:ext cx="4040454"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BC35FD8-217C-3B55-1012-07D1B6F988E7}"/>
              </a:ext>
            </a:extLst>
          </p:cNvPr>
          <p:cNvSpPr/>
          <p:nvPr/>
        </p:nvSpPr>
        <p:spPr>
          <a:xfrm>
            <a:off x="6019040" y="3921128"/>
            <a:ext cx="4229102" cy="150369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7B5A789-D438-699B-4FF9-EB84EFDF975A}"/>
              </a:ext>
            </a:extLst>
          </p:cNvPr>
          <p:cNvSpPr/>
          <p:nvPr/>
        </p:nvSpPr>
        <p:spPr>
          <a:xfrm>
            <a:off x="6082538" y="3845081"/>
            <a:ext cx="4229103" cy="1503691"/>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A7DD00D-F600-7E2F-9B31-D8D449A9FB89}"/>
              </a:ext>
            </a:extLst>
          </p:cNvPr>
          <p:cNvSpPr txBox="1"/>
          <p:nvPr/>
        </p:nvSpPr>
        <p:spPr>
          <a:xfrm>
            <a:off x="6317116" y="3989175"/>
            <a:ext cx="3950077" cy="1246495"/>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10 years</a:t>
            </a:r>
          </a:p>
          <a:p>
            <a:pPr marL="285750" indent="-285750">
              <a:spcAft>
                <a:spcPts val="600"/>
              </a:spcAft>
              <a:buBlip>
                <a:blip r:embed="rId3"/>
              </a:buBlip>
            </a:pPr>
            <a:r>
              <a:rPr lang="en-US" sz="1400" dirty="0">
                <a:solidFill>
                  <a:schemeClr val="bg1"/>
                </a:solidFill>
                <a:latin typeface="Arial" panose="020B0604020202020204" pitchFamily="34" charset="0"/>
                <a:cs typeface="Arial" panose="020B0604020202020204" pitchFamily="34" charset="0"/>
              </a:rPr>
              <a:t>Direct payments only.</a:t>
            </a:r>
          </a:p>
          <a:p>
            <a:pPr marL="285750" indent="-285750">
              <a:spcAft>
                <a:spcPts val="2400"/>
              </a:spcAft>
              <a:buBlip>
                <a:blip r:embed="rId3"/>
              </a:buBlip>
            </a:pPr>
            <a:r>
              <a:rPr lang="en-US" sz="1400" dirty="0">
                <a:solidFill>
                  <a:schemeClr val="bg1"/>
                </a:solidFill>
                <a:effectLst/>
                <a:latin typeface="Arial" panose="020B0604020202020204" pitchFamily="34" charset="0"/>
                <a:cs typeface="Arial" panose="020B0604020202020204" pitchFamily="34" charset="0"/>
              </a:rPr>
              <a:t>Can elect federal and state tax withholdings.</a:t>
            </a:r>
          </a:p>
        </p:txBody>
      </p:sp>
      <p:cxnSp>
        <p:nvCxnSpPr>
          <p:cNvPr id="25" name="Straight Connector 24">
            <a:extLst>
              <a:ext uri="{FF2B5EF4-FFF2-40B4-BE49-F238E27FC236}">
                <a16:creationId xmlns:a16="http://schemas.microsoft.com/office/drawing/2014/main" id="{76D50FE0-CB8D-3DA0-9934-236B8AF4BFA7}"/>
              </a:ext>
            </a:extLst>
          </p:cNvPr>
          <p:cNvCxnSpPr>
            <a:cxnSpLocks/>
          </p:cNvCxnSpPr>
          <p:nvPr/>
        </p:nvCxnSpPr>
        <p:spPr>
          <a:xfrm>
            <a:off x="6074339" y="4503403"/>
            <a:ext cx="4041648"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78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wipe(left)">
                                      <p:cBhvr>
                                        <p:cTn id="7" dur="500"/>
                                        <p:tgtEl>
                                          <p:spTgt spid="20">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animEffect transition="in" filter="wipe(left)">
                                      <p:cBhvr>
                                        <p:cTn id="11" dur="500"/>
                                        <p:tgtEl>
                                          <p:spTgt spid="20">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xEl>
                                              <p:pRg st="1" end="1"/>
                                            </p:txEl>
                                          </p:spTgt>
                                        </p:tgtEl>
                                        <p:attrNameLst>
                                          <p:attrName>style.visibility</p:attrName>
                                        </p:attrNameLst>
                                      </p:cBhvr>
                                      <p:to>
                                        <p:strVal val="visible"/>
                                      </p:to>
                                    </p:set>
                                    <p:animEffect transition="in" filter="wipe(left)">
                                      <p:cBhvr>
                                        <p:cTn id="16" dur="500"/>
                                        <p:tgtEl>
                                          <p:spTgt spid="24">
                                            <p:txEl>
                                              <p:pRg st="1" end="1"/>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4">
                                            <p:txEl>
                                              <p:pRg st="2" end="2"/>
                                            </p:txEl>
                                          </p:spTgt>
                                        </p:tgtEl>
                                        <p:attrNameLst>
                                          <p:attrName>style.visibility</p:attrName>
                                        </p:attrNameLst>
                                      </p:cBhvr>
                                      <p:to>
                                        <p:strVal val="visible"/>
                                      </p:to>
                                    </p:set>
                                    <p:animEffect transition="in" filter="wipe(left)">
                                      <p:cBhvr>
                                        <p:cTn id="20"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06</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Combination lump sum and annuity</a:t>
            </a:r>
          </a:p>
        </p:txBody>
      </p:sp>
      <p:sp>
        <p:nvSpPr>
          <p:cNvPr id="10" name="Rectangle 9">
            <a:extLst>
              <a:ext uri="{FF2B5EF4-FFF2-40B4-BE49-F238E27FC236}">
                <a16:creationId xmlns:a16="http://schemas.microsoft.com/office/drawing/2014/main" id="{8D41D4D9-6AFF-15F8-3B26-D0BAC049A12D}"/>
              </a:ext>
            </a:extLst>
          </p:cNvPr>
          <p:cNvSpPr/>
          <p:nvPr/>
        </p:nvSpPr>
        <p:spPr>
          <a:xfrm>
            <a:off x="2888254" y="2468438"/>
            <a:ext cx="3428767" cy="2985433"/>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3264718-7F49-6B39-743B-3479E8EE71E8}"/>
              </a:ext>
            </a:extLst>
          </p:cNvPr>
          <p:cNvCxnSpPr>
            <a:cxnSpLocks/>
          </p:cNvCxnSpPr>
          <p:nvPr/>
        </p:nvCxnSpPr>
        <p:spPr>
          <a:xfrm>
            <a:off x="5968264" y="3811229"/>
            <a:ext cx="93475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3B6DF4B-A473-DBCF-CA3A-16EE550FBFCB}"/>
              </a:ext>
            </a:extLst>
          </p:cNvPr>
          <p:cNvCxnSpPr>
            <a:cxnSpLocks/>
          </p:cNvCxnSpPr>
          <p:nvPr/>
        </p:nvCxnSpPr>
        <p:spPr>
          <a:xfrm>
            <a:off x="6906189" y="2919982"/>
            <a:ext cx="0" cy="1782494"/>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84BB5F1-A9BF-74F7-D9DE-6CBF5E0AEC57}"/>
              </a:ext>
            </a:extLst>
          </p:cNvPr>
          <p:cNvCxnSpPr>
            <a:cxnSpLocks/>
          </p:cNvCxnSpPr>
          <p:nvPr/>
        </p:nvCxnSpPr>
        <p:spPr>
          <a:xfrm>
            <a:off x="6903014" y="4694691"/>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A574381-1723-86A5-C110-6BE32FF7AC40}"/>
              </a:ext>
            </a:extLst>
          </p:cNvPr>
          <p:cNvCxnSpPr>
            <a:cxnSpLocks/>
          </p:cNvCxnSpPr>
          <p:nvPr/>
        </p:nvCxnSpPr>
        <p:spPr>
          <a:xfrm>
            <a:off x="6894317" y="2919982"/>
            <a:ext cx="682220" cy="0"/>
          </a:xfrm>
          <a:prstGeom prst="line">
            <a:avLst/>
          </a:prstGeom>
          <a:ln w="25400">
            <a:solidFill>
              <a:srgbClr val="03045E"/>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9EF3801-16AE-11E7-9488-6CC64BCC01D4}"/>
              </a:ext>
            </a:extLst>
          </p:cNvPr>
          <p:cNvSpPr txBox="1"/>
          <p:nvPr/>
        </p:nvSpPr>
        <p:spPr>
          <a:xfrm>
            <a:off x="2950034" y="2412837"/>
            <a:ext cx="3428768" cy="2985433"/>
          </a:xfrm>
          <a:prstGeom prst="rect">
            <a:avLst/>
          </a:prstGeom>
          <a:solidFill>
            <a:srgbClr val="03045E"/>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marL="164592">
              <a:spcAft>
                <a:spcPts val="2400"/>
              </a:spcAft>
            </a:pPr>
            <a:r>
              <a:rPr lang="en-US" sz="3600" b="1" dirty="0">
                <a:solidFill>
                  <a:schemeClr val="bg1"/>
                </a:solidFill>
                <a:latin typeface="Arial" panose="020B0604020202020204" pitchFamily="34" charset="0"/>
                <a:cs typeface="Arial" panose="020B0604020202020204" pitchFamily="34" charset="0"/>
              </a:rPr>
              <a:t>Account balance</a:t>
            </a:r>
          </a:p>
          <a:p>
            <a:pPr marL="164592"/>
            <a:r>
              <a:rPr lang="en-US" dirty="0">
                <a:solidFill>
                  <a:schemeClr val="bg1"/>
                </a:solidFill>
                <a:latin typeface="Arial" panose="020B0604020202020204" pitchFamily="34" charset="0"/>
                <a:cs typeface="Arial" panose="020B0604020202020204" pitchFamily="34" charset="0"/>
              </a:rPr>
              <a:t>Receive a lump-sum payment at retirement and monthly payments for the remaining account balance.</a:t>
            </a:r>
          </a:p>
          <a:p>
            <a:pPr algn="ctr"/>
            <a:endParaRPr lang="en-US" sz="1200" b="1" dirty="0">
              <a:solidFill>
                <a:schemeClr val="bg1"/>
              </a:solidFill>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683C8B5B-C3E5-5DC8-A465-B79403B5B121}"/>
              </a:ext>
            </a:extLst>
          </p:cNvPr>
          <p:cNvCxnSpPr>
            <a:cxnSpLocks/>
          </p:cNvCxnSpPr>
          <p:nvPr/>
        </p:nvCxnSpPr>
        <p:spPr>
          <a:xfrm>
            <a:off x="2913371" y="3900313"/>
            <a:ext cx="3316424" cy="0"/>
          </a:xfrm>
          <a:prstGeom prst="line">
            <a:avLst/>
          </a:prstGeom>
          <a:ln w="50800">
            <a:solidFill>
              <a:srgbClr val="576ED6"/>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FADA473-355F-0701-2DBF-BFDACA47A89D}"/>
              </a:ext>
            </a:extLst>
          </p:cNvPr>
          <p:cNvSpPr/>
          <p:nvPr/>
        </p:nvSpPr>
        <p:spPr>
          <a:xfrm>
            <a:off x="7339083" y="2428335"/>
            <a:ext cx="2295206" cy="960788"/>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82C9262-5D1D-344B-9612-F4E75F63DB45}"/>
              </a:ext>
            </a:extLst>
          </p:cNvPr>
          <p:cNvSpPr txBox="1"/>
          <p:nvPr/>
        </p:nvSpPr>
        <p:spPr>
          <a:xfrm>
            <a:off x="7416575" y="2357525"/>
            <a:ext cx="2295206" cy="954107"/>
          </a:xfrm>
          <a:prstGeom prst="rect">
            <a:avLst/>
          </a:prstGeom>
          <a:solidFill>
            <a:srgbClr val="576ED6"/>
          </a:solidFill>
        </p:spPr>
        <p:txBody>
          <a:bodyPr wrap="square" tIns="137160" bIns="137160" rtlCol="0" anchor="ctr">
            <a:spAutoFit/>
          </a:bodyPr>
          <a:lstStyle/>
          <a:p>
            <a:pPr algn="ctr"/>
            <a:r>
              <a:rPr lang="en-US" sz="2200" b="1" dirty="0">
                <a:solidFill>
                  <a:schemeClr val="bg1"/>
                </a:solidFill>
                <a:latin typeface="Arial" panose="020B0604020202020204" pitchFamily="34" charset="0"/>
                <a:cs typeface="Arial" panose="020B0604020202020204" pitchFamily="34" charset="0"/>
              </a:rPr>
              <a:t>Lump sum and lifetime annuity</a:t>
            </a:r>
          </a:p>
        </p:txBody>
      </p:sp>
      <p:sp>
        <p:nvSpPr>
          <p:cNvPr id="31" name="Rectangle 30">
            <a:extLst>
              <a:ext uri="{FF2B5EF4-FFF2-40B4-BE49-F238E27FC236}">
                <a16:creationId xmlns:a16="http://schemas.microsoft.com/office/drawing/2014/main" id="{8775AB7F-B7B9-7654-0736-91CA2DD79FB7}"/>
              </a:ext>
            </a:extLst>
          </p:cNvPr>
          <p:cNvSpPr/>
          <p:nvPr/>
        </p:nvSpPr>
        <p:spPr>
          <a:xfrm>
            <a:off x="7339082" y="3902276"/>
            <a:ext cx="2295206" cy="161582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65C850C-427D-8D6C-9C9A-5707E72D1C92}"/>
              </a:ext>
            </a:extLst>
          </p:cNvPr>
          <p:cNvSpPr txBox="1"/>
          <p:nvPr/>
        </p:nvSpPr>
        <p:spPr>
          <a:xfrm>
            <a:off x="7416575" y="3824786"/>
            <a:ext cx="2295206" cy="1615827"/>
          </a:xfrm>
          <a:prstGeom prst="rect">
            <a:avLst/>
          </a:prstGeom>
          <a:solidFill>
            <a:srgbClr val="576ED6"/>
          </a:solidFill>
        </p:spPr>
        <p:txBody>
          <a:bodyPr wrap="square" tIns="137160" bIns="137160" rtlCol="0" anchor="ctr">
            <a:spAutoFit/>
          </a:bodyPr>
          <a:lstStyle/>
          <a:p>
            <a:pPr algn="ctr">
              <a:spcAft>
                <a:spcPts val="600"/>
              </a:spcAft>
            </a:pPr>
            <a:r>
              <a:rPr lang="en-US" sz="2200" b="1" dirty="0">
                <a:solidFill>
                  <a:schemeClr val="bg1"/>
                </a:solidFill>
                <a:latin typeface="Arial" panose="020B0604020202020204" pitchFamily="34" charset="0"/>
                <a:cs typeface="Arial" panose="020B0604020202020204" pitchFamily="34" charset="0"/>
              </a:rPr>
              <a:t>Lump sum and period-certain annuity </a:t>
            </a:r>
          </a:p>
          <a:p>
            <a:pPr algn="ctr"/>
            <a:r>
              <a:rPr lang="en-US" sz="1600" dirty="0">
                <a:solidFill>
                  <a:schemeClr val="bg1"/>
                </a:solidFill>
                <a:latin typeface="Arial" panose="020B0604020202020204" pitchFamily="34" charset="0"/>
                <a:cs typeface="Arial" panose="020B0604020202020204" pitchFamily="34" charset="0"/>
              </a:rPr>
              <a:t>(3–10 years)</a:t>
            </a:r>
          </a:p>
        </p:txBody>
      </p:sp>
    </p:spTree>
    <p:extLst>
      <p:ext uri="{BB962C8B-B14F-4D97-AF65-F5344CB8AC3E}">
        <p14:creationId xmlns:p14="http://schemas.microsoft.com/office/powerpoint/2010/main" val="13467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8E95A7-9D4C-36E4-8A33-9D86077F1A5C}"/>
              </a:ext>
            </a:extLst>
          </p:cNvPr>
          <p:cNvSpPr/>
          <p:nvPr/>
        </p:nvSpPr>
        <p:spPr>
          <a:xfrm rot="16200000">
            <a:off x="-2727830" y="2727832"/>
            <a:ext cx="6858000" cy="1402338"/>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098CA453-866C-5972-F6A7-0212F5A3A7A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07</a:t>
            </a:r>
          </a:p>
        </p:txBody>
      </p:sp>
      <p:cxnSp>
        <p:nvCxnSpPr>
          <p:cNvPr id="8" name="Straight Connector 7">
            <a:extLst>
              <a:ext uri="{FF2B5EF4-FFF2-40B4-BE49-F238E27FC236}">
                <a16:creationId xmlns:a16="http://schemas.microsoft.com/office/drawing/2014/main" id="{20EF713D-1A46-7B03-A45B-6A2E8BABE581}"/>
              </a:ext>
            </a:extLst>
          </p:cNvPr>
          <p:cNvCxnSpPr>
            <a:cxnSpLocks/>
          </p:cNvCxnSpPr>
          <p:nvPr/>
        </p:nvCxnSpPr>
        <p:spPr>
          <a:xfrm>
            <a:off x="0" y="1175918"/>
            <a:ext cx="140234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09169BF-D045-05A4-A821-B0E18A028A50}"/>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rgbClr val="007681"/>
                </a:solidFill>
                <a:latin typeface="Arial" panose="020B0604020202020204" pitchFamily="34" charset="0"/>
                <a:cs typeface="Arial" panose="020B0604020202020204" pitchFamily="34" charset="0"/>
              </a:rPr>
              <a:t>Section seven</a:t>
            </a:r>
          </a:p>
          <a:p>
            <a:pPr algn="l"/>
            <a:r>
              <a:rPr lang="en-US" sz="5800" dirty="0">
                <a:solidFill>
                  <a:srgbClr val="007681"/>
                </a:solidFill>
                <a:latin typeface="Arial" panose="020B0604020202020204" pitchFamily="34" charset="0"/>
                <a:cs typeface="Arial" panose="020B0604020202020204" pitchFamily="34" charset="0"/>
              </a:rPr>
              <a:t>CalSTRS Pension2</a:t>
            </a:r>
          </a:p>
        </p:txBody>
      </p:sp>
      <p:cxnSp>
        <p:nvCxnSpPr>
          <p:cNvPr id="12" name="Straight Connector 11">
            <a:extLst>
              <a:ext uri="{FF2B5EF4-FFF2-40B4-BE49-F238E27FC236}">
                <a16:creationId xmlns:a16="http://schemas.microsoft.com/office/drawing/2014/main" id="{9EB4A860-B5DB-124D-D0BB-D8464D232912}"/>
              </a:ext>
            </a:extLst>
          </p:cNvPr>
          <p:cNvCxnSpPr>
            <a:cxnSpLocks/>
          </p:cNvCxnSpPr>
          <p:nvPr/>
        </p:nvCxnSpPr>
        <p:spPr>
          <a:xfrm>
            <a:off x="2575859" y="5434534"/>
            <a:ext cx="9616141"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03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07</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07681"/>
                </a:solidFill>
                <a:latin typeface="Arial" panose="020B0604020202020204" pitchFamily="34" charset="0"/>
                <a:cs typeface="Arial" panose="020B0604020202020204" pitchFamily="34" charset="0"/>
              </a:rPr>
              <a:t>CalSTRS Pension2</a:t>
            </a:r>
          </a:p>
        </p:txBody>
      </p:sp>
      <p:pic>
        <p:nvPicPr>
          <p:cNvPr id="2" name="Picture 1">
            <a:extLst>
              <a:ext uri="{FF2B5EF4-FFF2-40B4-BE49-F238E27FC236}">
                <a16:creationId xmlns:a16="http://schemas.microsoft.com/office/drawing/2014/main" id="{D72D8F26-E3D4-A99D-6AF6-9F377E145749}"/>
              </a:ext>
            </a:extLst>
          </p:cNvPr>
          <p:cNvPicPr>
            <a:picLocks noChangeAspect="1"/>
          </p:cNvPicPr>
          <p:nvPr/>
        </p:nvPicPr>
        <p:blipFill>
          <a:blip r:embed="rId3"/>
          <a:srcRect/>
          <a:stretch/>
        </p:blipFill>
        <p:spPr>
          <a:xfrm>
            <a:off x="959618" y="1175918"/>
            <a:ext cx="5097827" cy="5014485"/>
          </a:xfrm>
          <a:prstGeom prst="rect">
            <a:avLst/>
          </a:prstGeom>
        </p:spPr>
      </p:pic>
      <p:grpSp>
        <p:nvGrpSpPr>
          <p:cNvPr id="7" name="Group 6">
            <a:extLst>
              <a:ext uri="{FF2B5EF4-FFF2-40B4-BE49-F238E27FC236}">
                <a16:creationId xmlns:a16="http://schemas.microsoft.com/office/drawing/2014/main" id="{C4E1AC7F-12CD-1E89-301B-1CDB458230C1}"/>
              </a:ext>
            </a:extLst>
          </p:cNvPr>
          <p:cNvGrpSpPr/>
          <p:nvPr/>
        </p:nvGrpSpPr>
        <p:grpSpPr>
          <a:xfrm>
            <a:off x="3507852" y="3765342"/>
            <a:ext cx="7055778" cy="1271928"/>
            <a:chOff x="2270501" y="3827336"/>
            <a:chExt cx="7055778" cy="1271928"/>
          </a:xfrm>
        </p:grpSpPr>
        <p:sp>
          <p:nvSpPr>
            <p:cNvPr id="9" name="Rectangle 8">
              <a:extLst>
                <a:ext uri="{FF2B5EF4-FFF2-40B4-BE49-F238E27FC236}">
                  <a16:creationId xmlns:a16="http://schemas.microsoft.com/office/drawing/2014/main" id="{17ABB1E1-CFA2-F80E-22F9-EB82C635D3B2}"/>
                </a:ext>
              </a:extLst>
            </p:cNvPr>
            <p:cNvSpPr/>
            <p:nvPr/>
          </p:nvSpPr>
          <p:spPr>
            <a:xfrm>
              <a:off x="2270501" y="4201258"/>
              <a:ext cx="1697603" cy="524081"/>
            </a:xfrm>
            <a:prstGeom prst="rect">
              <a:avLst/>
            </a:prstGeom>
            <a:noFill/>
            <a:ln w="25400">
              <a:solidFill>
                <a:srgbClr val="0076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FA9DF5C-E2C8-7437-5CAD-99AEFD94D2D6}"/>
                </a:ext>
              </a:extLst>
            </p:cNvPr>
            <p:cNvCxnSpPr>
              <a:cxnSpLocks/>
              <a:stCxn id="16" idx="1"/>
            </p:cNvCxnSpPr>
            <p:nvPr/>
          </p:nvCxnSpPr>
          <p:spPr>
            <a:xfrm flipH="1">
              <a:off x="3968104" y="4463300"/>
              <a:ext cx="2223005" cy="0"/>
            </a:xfrm>
            <a:prstGeom prst="line">
              <a:avLst/>
            </a:prstGeom>
            <a:ln w="25400">
              <a:solidFill>
                <a:srgbClr val="00768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03F460E-9E3F-E563-63C1-6DF33CEEB0C5}"/>
                </a:ext>
              </a:extLst>
            </p:cNvPr>
            <p:cNvPicPr>
              <a:picLocks noChangeAspect="1"/>
            </p:cNvPicPr>
            <p:nvPr/>
          </p:nvPicPr>
          <p:blipFill>
            <a:blip r:embed="rId4"/>
            <a:stretch>
              <a:fillRect/>
            </a:stretch>
          </p:blipFill>
          <p:spPr>
            <a:xfrm>
              <a:off x="6338789" y="3867400"/>
              <a:ext cx="2891729" cy="1191799"/>
            </a:xfrm>
            <a:prstGeom prst="rect">
              <a:avLst/>
            </a:prstGeom>
          </p:spPr>
        </p:pic>
        <p:sp>
          <p:nvSpPr>
            <p:cNvPr id="16" name="Rectangle 15">
              <a:extLst>
                <a:ext uri="{FF2B5EF4-FFF2-40B4-BE49-F238E27FC236}">
                  <a16:creationId xmlns:a16="http://schemas.microsoft.com/office/drawing/2014/main" id="{2AD143F5-C719-C695-082A-139C1CCAF790}"/>
                </a:ext>
              </a:extLst>
            </p:cNvPr>
            <p:cNvSpPr/>
            <p:nvPr/>
          </p:nvSpPr>
          <p:spPr>
            <a:xfrm>
              <a:off x="6191109" y="3827336"/>
              <a:ext cx="3135170" cy="1271928"/>
            </a:xfrm>
            <a:prstGeom prst="rect">
              <a:avLst/>
            </a:prstGeom>
            <a:noFill/>
            <a:ln w="25400">
              <a:solidFill>
                <a:srgbClr val="0076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0FE755A7-0593-023D-27D1-057FEF00426C}"/>
              </a:ext>
            </a:extLst>
          </p:cNvPr>
          <p:cNvGrpSpPr/>
          <p:nvPr/>
        </p:nvGrpSpPr>
        <p:grpSpPr>
          <a:xfrm>
            <a:off x="1087053" y="5984435"/>
            <a:ext cx="10017893" cy="646331"/>
            <a:chOff x="-293706" y="6106354"/>
            <a:chExt cx="10017893" cy="646331"/>
          </a:xfrm>
        </p:grpSpPr>
        <p:sp>
          <p:nvSpPr>
            <p:cNvPr id="19" name="TextBox 18">
              <a:extLst>
                <a:ext uri="{FF2B5EF4-FFF2-40B4-BE49-F238E27FC236}">
                  <a16:creationId xmlns:a16="http://schemas.microsoft.com/office/drawing/2014/main" id="{86C9C0D5-2BF9-6A9A-037B-D2AABFC60F29}"/>
                </a:ext>
              </a:extLst>
            </p:cNvPr>
            <p:cNvSpPr txBox="1"/>
            <p:nvPr/>
          </p:nvSpPr>
          <p:spPr>
            <a:xfrm>
              <a:off x="-293706" y="6106354"/>
              <a:ext cx="1540897" cy="646331"/>
            </a:xfrm>
            <a:prstGeom prst="rect">
              <a:avLst/>
            </a:prstGeom>
            <a:noFill/>
          </p:spPr>
          <p:txBody>
            <a:bodyPr wrap="square" rtlCol="0">
              <a:spAutoFit/>
            </a:bodyPr>
            <a:lstStyle/>
            <a:p>
              <a:r>
                <a:rPr lang="en-US" sz="3600" b="1" dirty="0">
                  <a:solidFill>
                    <a:srgbClr val="007681"/>
                  </a:solidFill>
                  <a:latin typeface="Arial" panose="020B0604020202020204" pitchFamily="34" charset="0"/>
                  <a:cs typeface="Arial" panose="020B0604020202020204" pitchFamily="34" charset="0"/>
                </a:rPr>
                <a:t>403(b)</a:t>
              </a:r>
            </a:p>
          </p:txBody>
        </p:sp>
        <p:sp>
          <p:nvSpPr>
            <p:cNvPr id="20" name="TextBox 19">
              <a:extLst>
                <a:ext uri="{FF2B5EF4-FFF2-40B4-BE49-F238E27FC236}">
                  <a16:creationId xmlns:a16="http://schemas.microsoft.com/office/drawing/2014/main" id="{9B3183FD-292C-4331-825B-779019C6D96B}"/>
                </a:ext>
              </a:extLst>
            </p:cNvPr>
            <p:cNvSpPr txBox="1"/>
            <p:nvPr/>
          </p:nvSpPr>
          <p:spPr>
            <a:xfrm>
              <a:off x="1720187" y="6106354"/>
              <a:ext cx="2718485" cy="646331"/>
            </a:xfrm>
            <a:prstGeom prst="rect">
              <a:avLst/>
            </a:prstGeom>
            <a:noFill/>
          </p:spPr>
          <p:txBody>
            <a:bodyPr wrap="square" rtlCol="0">
              <a:spAutoFit/>
            </a:bodyPr>
            <a:lstStyle/>
            <a:p>
              <a:r>
                <a:rPr lang="en-US" sz="3600" b="1" dirty="0">
                  <a:solidFill>
                    <a:srgbClr val="007681"/>
                  </a:solidFill>
                  <a:latin typeface="Arial" panose="020B0604020202020204" pitchFamily="34" charset="0"/>
                  <a:cs typeface="Arial" panose="020B0604020202020204" pitchFamily="34" charset="0"/>
                </a:rPr>
                <a:t>Roth 403(b)</a:t>
              </a:r>
            </a:p>
          </p:txBody>
        </p:sp>
        <p:sp>
          <p:nvSpPr>
            <p:cNvPr id="21" name="TextBox 20">
              <a:extLst>
                <a:ext uri="{FF2B5EF4-FFF2-40B4-BE49-F238E27FC236}">
                  <a16:creationId xmlns:a16="http://schemas.microsoft.com/office/drawing/2014/main" id="{5FF2E3AF-0DCF-FCDC-959D-B785FC37A830}"/>
                </a:ext>
              </a:extLst>
            </p:cNvPr>
            <p:cNvSpPr txBox="1"/>
            <p:nvPr/>
          </p:nvSpPr>
          <p:spPr>
            <a:xfrm>
              <a:off x="4951738" y="6106354"/>
              <a:ext cx="1540897" cy="646331"/>
            </a:xfrm>
            <a:prstGeom prst="rect">
              <a:avLst/>
            </a:prstGeom>
            <a:noFill/>
          </p:spPr>
          <p:txBody>
            <a:bodyPr wrap="square" rtlCol="0">
              <a:spAutoFit/>
            </a:bodyPr>
            <a:lstStyle/>
            <a:p>
              <a:r>
                <a:rPr lang="en-US" sz="3600" b="1" dirty="0">
                  <a:solidFill>
                    <a:srgbClr val="007681"/>
                  </a:solidFill>
                  <a:latin typeface="Arial" panose="020B0604020202020204" pitchFamily="34" charset="0"/>
                  <a:cs typeface="Arial" panose="020B0604020202020204" pitchFamily="34" charset="0"/>
                </a:rPr>
                <a:t>457(b)</a:t>
              </a:r>
            </a:p>
          </p:txBody>
        </p:sp>
        <p:sp>
          <p:nvSpPr>
            <p:cNvPr id="22" name="TextBox 21">
              <a:extLst>
                <a:ext uri="{FF2B5EF4-FFF2-40B4-BE49-F238E27FC236}">
                  <a16:creationId xmlns:a16="http://schemas.microsoft.com/office/drawing/2014/main" id="{255947C6-765C-DB16-26DB-8F824B9095DB}"/>
                </a:ext>
              </a:extLst>
            </p:cNvPr>
            <p:cNvSpPr txBox="1"/>
            <p:nvPr/>
          </p:nvSpPr>
          <p:spPr>
            <a:xfrm>
              <a:off x="7005702" y="6106354"/>
              <a:ext cx="2718485" cy="646331"/>
            </a:xfrm>
            <a:prstGeom prst="rect">
              <a:avLst/>
            </a:prstGeom>
            <a:noFill/>
          </p:spPr>
          <p:txBody>
            <a:bodyPr wrap="square" rtlCol="0">
              <a:spAutoFit/>
            </a:bodyPr>
            <a:lstStyle/>
            <a:p>
              <a:r>
                <a:rPr lang="en-US" sz="3600" b="1" dirty="0">
                  <a:solidFill>
                    <a:srgbClr val="007681"/>
                  </a:solidFill>
                  <a:latin typeface="Arial" panose="020B0604020202020204" pitchFamily="34" charset="0"/>
                  <a:cs typeface="Arial" panose="020B0604020202020204" pitchFamily="34" charset="0"/>
                </a:rPr>
                <a:t>Roth 457(b)</a:t>
              </a:r>
            </a:p>
          </p:txBody>
        </p:sp>
        <p:pic>
          <p:nvPicPr>
            <p:cNvPr id="23" name="Picture 22">
              <a:extLst>
                <a:ext uri="{FF2B5EF4-FFF2-40B4-BE49-F238E27FC236}">
                  <a16:creationId xmlns:a16="http://schemas.microsoft.com/office/drawing/2014/main" id="{EC4FF941-F1E4-EB06-21BE-2E4D3D9CD989}"/>
                </a:ext>
              </a:extLst>
            </p:cNvPr>
            <p:cNvPicPr>
              <a:picLocks noChangeAspect="1"/>
            </p:cNvPicPr>
            <p:nvPr/>
          </p:nvPicPr>
          <p:blipFill>
            <a:blip r:embed="rId5"/>
            <a:srcRect/>
            <a:stretch/>
          </p:blipFill>
          <p:spPr>
            <a:xfrm>
              <a:off x="1346241" y="6292359"/>
              <a:ext cx="274320" cy="274320"/>
            </a:xfrm>
            <a:prstGeom prst="rect">
              <a:avLst/>
            </a:prstGeom>
          </p:spPr>
        </p:pic>
        <p:pic>
          <p:nvPicPr>
            <p:cNvPr id="24" name="Picture 23">
              <a:extLst>
                <a:ext uri="{FF2B5EF4-FFF2-40B4-BE49-F238E27FC236}">
                  <a16:creationId xmlns:a16="http://schemas.microsoft.com/office/drawing/2014/main" id="{0BC3566D-4DF0-05BD-22EA-E9A666A859B5}"/>
                </a:ext>
              </a:extLst>
            </p:cNvPr>
            <p:cNvPicPr>
              <a:picLocks noChangeAspect="1"/>
            </p:cNvPicPr>
            <p:nvPr/>
          </p:nvPicPr>
          <p:blipFill>
            <a:blip r:embed="rId5"/>
            <a:srcRect/>
            <a:stretch/>
          </p:blipFill>
          <p:spPr>
            <a:xfrm>
              <a:off x="6592261" y="6292359"/>
              <a:ext cx="274320" cy="274320"/>
            </a:xfrm>
            <a:prstGeom prst="rect">
              <a:avLst/>
            </a:prstGeom>
          </p:spPr>
        </p:pic>
        <p:pic>
          <p:nvPicPr>
            <p:cNvPr id="25" name="Picture 24">
              <a:extLst>
                <a:ext uri="{FF2B5EF4-FFF2-40B4-BE49-F238E27FC236}">
                  <a16:creationId xmlns:a16="http://schemas.microsoft.com/office/drawing/2014/main" id="{587F4AB6-BB47-03DB-EA39-599523BB59CE}"/>
                </a:ext>
              </a:extLst>
            </p:cNvPr>
            <p:cNvPicPr>
              <a:picLocks noChangeAspect="1"/>
            </p:cNvPicPr>
            <p:nvPr/>
          </p:nvPicPr>
          <p:blipFill>
            <a:blip r:embed="rId5"/>
            <a:srcRect/>
            <a:stretch/>
          </p:blipFill>
          <p:spPr>
            <a:xfrm>
              <a:off x="4579460" y="6292359"/>
              <a:ext cx="274320" cy="274320"/>
            </a:xfrm>
            <a:prstGeom prst="rect">
              <a:avLst/>
            </a:prstGeom>
          </p:spPr>
        </p:pic>
      </p:grpSp>
    </p:spTree>
    <p:extLst>
      <p:ext uri="{BB962C8B-B14F-4D97-AF65-F5344CB8AC3E}">
        <p14:creationId xmlns:p14="http://schemas.microsoft.com/office/powerpoint/2010/main" val="317291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07</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07681"/>
                </a:solidFill>
                <a:latin typeface="Arial" panose="020B0604020202020204" pitchFamily="34" charset="0"/>
                <a:cs typeface="Arial" panose="020B0604020202020204" pitchFamily="34" charset="0"/>
              </a:rPr>
              <a:t>CalSTRS Pension2</a:t>
            </a:r>
          </a:p>
        </p:txBody>
      </p:sp>
      <p:sp>
        <p:nvSpPr>
          <p:cNvPr id="36" name="Rectangle 35">
            <a:extLst>
              <a:ext uri="{FF2B5EF4-FFF2-40B4-BE49-F238E27FC236}">
                <a16:creationId xmlns:a16="http://schemas.microsoft.com/office/drawing/2014/main" id="{D3517FBA-2CF1-3072-8D2B-626093862F89}"/>
              </a:ext>
            </a:extLst>
          </p:cNvPr>
          <p:cNvSpPr/>
          <p:nvPr/>
        </p:nvSpPr>
        <p:spPr>
          <a:xfrm>
            <a:off x="0" y="4810877"/>
            <a:ext cx="12192000" cy="1661925"/>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E92362DA-4EA7-8278-F741-9DF7C9ED0D66}"/>
              </a:ext>
            </a:extLst>
          </p:cNvPr>
          <p:cNvPicPr>
            <a:picLocks noChangeAspect="1"/>
          </p:cNvPicPr>
          <p:nvPr/>
        </p:nvPicPr>
        <p:blipFill>
          <a:blip r:embed="rId3"/>
          <a:stretch>
            <a:fillRect/>
          </a:stretch>
        </p:blipFill>
        <p:spPr>
          <a:xfrm>
            <a:off x="10155124" y="1341303"/>
            <a:ext cx="1590197" cy="655385"/>
          </a:xfrm>
          <a:prstGeom prst="rect">
            <a:avLst/>
          </a:prstGeom>
        </p:spPr>
      </p:pic>
      <p:sp>
        <p:nvSpPr>
          <p:cNvPr id="38" name="Rectangle 7">
            <a:extLst>
              <a:ext uri="{FF2B5EF4-FFF2-40B4-BE49-F238E27FC236}">
                <a16:creationId xmlns:a16="http://schemas.microsoft.com/office/drawing/2014/main" id="{67D14E5E-9144-7A0F-08C4-6AEA0C27D9CF}"/>
              </a:ext>
            </a:extLst>
          </p:cNvPr>
          <p:cNvSpPr>
            <a:spLocks noChangeArrowheads="1"/>
          </p:cNvSpPr>
          <p:nvPr/>
        </p:nvSpPr>
        <p:spPr bwMode="auto">
          <a:xfrm>
            <a:off x="5858359" y="2588549"/>
            <a:ext cx="6075336" cy="178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20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Tax-deferred retirement savings.</a:t>
            </a:r>
          </a:p>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20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Low and transparent costs.</a:t>
            </a:r>
          </a:p>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20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No commissions, load fees or surrender charges.</a:t>
            </a:r>
          </a:p>
          <a:p>
            <a:pPr marR="0" lvl="0" algn="l" defTabSz="914400" rtl="0" eaLnBrk="1" fontAlgn="auto" latinLnBrk="0" hangingPunct="1">
              <a:lnSpc>
                <a:spcPct val="100000"/>
              </a:lnSpc>
              <a:spcBef>
                <a:spcPct val="0"/>
              </a:spcBef>
              <a:spcAft>
                <a:spcPts val="1200"/>
              </a:spcAft>
              <a:buClrTx/>
              <a:buSzTx/>
              <a:buBlip>
                <a:blip r:embed="rId4"/>
              </a:buBlip>
              <a:tabLst/>
              <a:defRPr/>
            </a:pPr>
            <a:r>
              <a:rPr lang="en-US" altLang="en-US" sz="2000" dirty="0">
                <a:solidFill>
                  <a:srgbClr val="007681"/>
                </a:solidFill>
                <a:latin typeface="Arial" panose="020B0604020202020204" pitchFamily="34" charset="0"/>
                <a:cs typeface="Arial" panose="020B0604020202020204" pitchFamily="34" charset="0"/>
              </a:rPr>
              <a:t>Flexible investment options.</a:t>
            </a:r>
            <a:endParaRPr kumimoji="0" lang="en-US" altLang="en-US" sz="20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endParaRPr>
          </a:p>
        </p:txBody>
      </p:sp>
      <p:sp>
        <p:nvSpPr>
          <p:cNvPr id="39" name="Rectangle 7">
            <a:extLst>
              <a:ext uri="{FF2B5EF4-FFF2-40B4-BE49-F238E27FC236}">
                <a16:creationId xmlns:a16="http://schemas.microsoft.com/office/drawing/2014/main" id="{269BE845-4A2F-B8C9-CA57-83D6F492B887}"/>
              </a:ext>
            </a:extLst>
          </p:cNvPr>
          <p:cNvSpPr>
            <a:spLocks noChangeArrowheads="1"/>
          </p:cNvSpPr>
          <p:nvPr/>
        </p:nvSpPr>
        <p:spPr bwMode="auto">
          <a:xfrm>
            <a:off x="1483876" y="5334097"/>
            <a:ext cx="7047941" cy="80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L="0" indent="0" defTabSz="914400" eaLnBrk="1" hangingPunct="1">
              <a:lnSpc>
                <a:spcPct val="100000"/>
              </a:lnSpc>
              <a:spcBef>
                <a:spcPct val="0"/>
              </a:spcBef>
              <a:spcAft>
                <a:spcPts val="1200"/>
              </a:spcAft>
              <a:buNone/>
              <a:defRPr/>
            </a:pP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Visit </a:t>
            </a:r>
            <a:r>
              <a:rPr kumimoji="0" lang="en-US" alt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Pension2.com </a:t>
            </a: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or call </a:t>
            </a:r>
            <a:r>
              <a:rPr kumimoji="0" lang="en-US" alt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888-394-2060</a:t>
            </a: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for more information.</a:t>
            </a:r>
          </a:p>
          <a:p>
            <a:pPr marL="0" indent="0" defTabSz="914400" eaLnBrk="1" hangingPunct="1">
              <a:lnSpc>
                <a:spcPct val="100000"/>
              </a:lnSpc>
              <a:spcBef>
                <a:spcPct val="0"/>
              </a:spcBef>
              <a:spcAft>
                <a:spcPts val="1200"/>
              </a:spcAft>
              <a:buNone/>
              <a:defRPr/>
            </a:pP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a:t>
            </a:r>
            <a:r>
              <a:rPr lang="en-US" altLang="en-US" sz="1800" dirty="0">
                <a:solidFill>
                  <a:schemeClr val="bg1"/>
                </a:solidFill>
                <a:latin typeface="Arial" panose="020B0604020202020204" pitchFamily="34" charset="0"/>
                <a:cs typeface="Arial" panose="020B0604020202020204" pitchFamily="34" charset="0"/>
              </a:rPr>
              <a:t>search your employer’s plans at </a:t>
            </a:r>
            <a:r>
              <a:rPr lang="en-US" altLang="en-US" sz="1800" b="1" dirty="0">
                <a:solidFill>
                  <a:schemeClr val="bg1"/>
                </a:solidFill>
                <a:latin typeface="Arial" panose="020B0604020202020204" pitchFamily="34" charset="0"/>
                <a:cs typeface="Arial" panose="020B0604020202020204" pitchFamily="34" charset="0"/>
              </a:rPr>
              <a:t>403bCompare.com</a:t>
            </a:r>
            <a:r>
              <a:rPr lang="en-US" altLang="en-US" sz="1800" dirty="0">
                <a:solidFill>
                  <a:schemeClr val="bg1"/>
                </a:solidFill>
                <a:latin typeface="Arial" panose="020B0604020202020204" pitchFamily="34" charset="0"/>
                <a:cs typeface="Arial" panose="020B0604020202020204" pitchFamily="34" charset="0"/>
              </a:rPr>
              <a:t>.</a:t>
            </a:r>
            <a:endPar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911DC467-5F03-252E-2F7C-48A364ECC3DA}"/>
              </a:ext>
            </a:extLst>
          </p:cNvPr>
          <p:cNvSpPr/>
          <p:nvPr/>
        </p:nvSpPr>
        <p:spPr>
          <a:xfrm>
            <a:off x="0" y="1470637"/>
            <a:ext cx="1177687" cy="4663605"/>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AFA89B43-0C52-49F3-BB5C-EB875A7ED5BF}"/>
              </a:ext>
            </a:extLst>
          </p:cNvPr>
          <p:cNvGrpSpPr/>
          <p:nvPr/>
        </p:nvGrpSpPr>
        <p:grpSpPr>
          <a:xfrm>
            <a:off x="4" y="1680733"/>
            <a:ext cx="5323660" cy="2976092"/>
            <a:chOff x="0" y="1548973"/>
            <a:chExt cx="5323660" cy="2976092"/>
          </a:xfrm>
        </p:grpSpPr>
        <p:pic>
          <p:nvPicPr>
            <p:cNvPr id="42" name="Picture 41">
              <a:extLst>
                <a:ext uri="{FF2B5EF4-FFF2-40B4-BE49-F238E27FC236}">
                  <a16:creationId xmlns:a16="http://schemas.microsoft.com/office/drawing/2014/main" id="{7245557E-417C-EF45-598D-FC1BEB60422A}"/>
                </a:ext>
              </a:extLst>
            </p:cNvPr>
            <p:cNvPicPr>
              <a:picLocks noChangeAspect="1"/>
            </p:cNvPicPr>
            <p:nvPr/>
          </p:nvPicPr>
          <p:blipFill rotWithShape="1">
            <a:blip r:embed="rId5"/>
            <a:srcRect t="8051" b="7778"/>
            <a:stretch/>
          </p:blipFill>
          <p:spPr>
            <a:xfrm>
              <a:off x="0" y="1548973"/>
              <a:ext cx="5323660" cy="2976092"/>
            </a:xfrm>
            <a:prstGeom prst="rect">
              <a:avLst/>
            </a:prstGeom>
          </p:spPr>
        </p:pic>
        <p:sp>
          <p:nvSpPr>
            <p:cNvPr id="43" name="TextBox 42">
              <a:extLst>
                <a:ext uri="{FF2B5EF4-FFF2-40B4-BE49-F238E27FC236}">
                  <a16:creationId xmlns:a16="http://schemas.microsoft.com/office/drawing/2014/main" id="{260B9150-D7D5-915A-D1DA-A48956053694}"/>
                </a:ext>
              </a:extLst>
            </p:cNvPr>
            <p:cNvSpPr txBox="1"/>
            <p:nvPr/>
          </p:nvSpPr>
          <p:spPr>
            <a:xfrm>
              <a:off x="3764201" y="1548973"/>
              <a:ext cx="1387027" cy="1231106"/>
            </a:xfrm>
            <a:prstGeom prst="rect">
              <a:avLst/>
            </a:prstGeom>
            <a:solidFill>
              <a:srgbClr val="007681"/>
            </a:solidFill>
          </p:spPr>
          <p:txBody>
            <a:bodyPr wrap="square" rtlCol="0">
              <a:spAutoFit/>
            </a:bodyPr>
            <a:lstStyle/>
            <a:p>
              <a:endParaRPr lang="en-US" sz="16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Pension2 can take you where you want to go</a:t>
              </a:r>
            </a:p>
            <a:p>
              <a:endParaRPr lang="en-US" sz="1600" dirty="0">
                <a:solidFill>
                  <a:schemeClr val="bg1"/>
                </a:solidFill>
                <a:latin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id="{17B4B08B-3A82-665F-152E-CEF261D1738E}"/>
                </a:ext>
              </a:extLst>
            </p:cNvPr>
            <p:cNvCxnSpPr>
              <a:cxnSpLocks/>
            </p:cNvCxnSpPr>
            <p:nvPr/>
          </p:nvCxnSpPr>
          <p:spPr>
            <a:xfrm>
              <a:off x="3841508" y="1729453"/>
              <a:ext cx="1216152" cy="0"/>
            </a:xfrm>
            <a:prstGeom prst="line">
              <a:avLst/>
            </a:prstGeom>
            <a:ln w="25400">
              <a:solidFill>
                <a:srgbClr val="76BA4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74CD47E-F09F-634F-2242-4098831CD76A}"/>
                </a:ext>
              </a:extLst>
            </p:cNvPr>
            <p:cNvCxnSpPr>
              <a:cxnSpLocks/>
            </p:cNvCxnSpPr>
            <p:nvPr/>
          </p:nvCxnSpPr>
          <p:spPr>
            <a:xfrm>
              <a:off x="3841507" y="2604097"/>
              <a:ext cx="1216152" cy="0"/>
            </a:xfrm>
            <a:prstGeom prst="line">
              <a:avLst/>
            </a:prstGeom>
            <a:ln w="25400">
              <a:solidFill>
                <a:srgbClr val="76BA45"/>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B431D5DC-172D-630D-9720-AAF5E67BC244}"/>
              </a:ext>
            </a:extLst>
          </p:cNvPr>
          <p:cNvGrpSpPr/>
          <p:nvPr/>
        </p:nvGrpSpPr>
        <p:grpSpPr>
          <a:xfrm>
            <a:off x="9126693" y="5378299"/>
            <a:ext cx="2655986" cy="711748"/>
            <a:chOff x="6392126" y="4778160"/>
            <a:chExt cx="2655986" cy="711748"/>
          </a:xfrm>
        </p:grpSpPr>
        <p:pic>
          <p:nvPicPr>
            <p:cNvPr id="47" name="Picture 46" descr="A qr code on a white background&#10;&#10;Description automatically generated">
              <a:extLst>
                <a:ext uri="{FF2B5EF4-FFF2-40B4-BE49-F238E27FC236}">
                  <a16:creationId xmlns:a16="http://schemas.microsoft.com/office/drawing/2014/main" id="{868A1298-18E1-34DB-77DE-A4F39EF73C6B}"/>
                </a:ext>
              </a:extLst>
            </p:cNvPr>
            <p:cNvPicPr>
              <a:picLocks noChangeAspect="1"/>
            </p:cNvPicPr>
            <p:nvPr/>
          </p:nvPicPr>
          <p:blipFill>
            <a:blip r:embed="rId6"/>
            <a:stretch>
              <a:fillRect/>
            </a:stretch>
          </p:blipFill>
          <p:spPr>
            <a:xfrm>
              <a:off x="6392126" y="4778160"/>
              <a:ext cx="711748" cy="711748"/>
            </a:xfrm>
            <a:prstGeom prst="rect">
              <a:avLst/>
            </a:prstGeom>
            <a:ln w="25400">
              <a:solidFill>
                <a:srgbClr val="76BA45"/>
              </a:solidFill>
            </a:ln>
          </p:spPr>
        </p:pic>
        <p:sp>
          <p:nvSpPr>
            <p:cNvPr id="48" name="Rectangle 7">
              <a:extLst>
                <a:ext uri="{FF2B5EF4-FFF2-40B4-BE49-F238E27FC236}">
                  <a16:creationId xmlns:a16="http://schemas.microsoft.com/office/drawing/2014/main" id="{B9165AB2-05CB-E1A2-2953-F8BA379EA735}"/>
                </a:ext>
              </a:extLst>
            </p:cNvPr>
            <p:cNvSpPr>
              <a:spLocks noChangeArrowheads="1"/>
            </p:cNvSpPr>
            <p:nvPr/>
          </p:nvSpPr>
          <p:spPr bwMode="auto">
            <a:xfrm>
              <a:off x="7212440" y="4889983"/>
              <a:ext cx="1835672" cy="52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nchor="ctr">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L="0" indent="0" defTabSz="914400" eaLnBrk="1" hangingPunct="1">
                <a:lnSpc>
                  <a:spcPct val="100000"/>
                </a:lnSpc>
                <a:spcBef>
                  <a:spcPct val="0"/>
                </a:spcBef>
                <a:spcAft>
                  <a:spcPts val="1200"/>
                </a:spcAft>
                <a:buNone/>
                <a:defRPr/>
              </a:pP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Scan the QR code to visit </a:t>
              </a:r>
              <a:r>
                <a:rPr kumimoji="0" lang="en-US" altLang="en-US" sz="1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Pension2.com</a:t>
              </a: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p:txBody>
        </p:sp>
      </p:grpSp>
      <p:cxnSp>
        <p:nvCxnSpPr>
          <p:cNvPr id="49" name="Straight Connector 48">
            <a:extLst>
              <a:ext uri="{FF2B5EF4-FFF2-40B4-BE49-F238E27FC236}">
                <a16:creationId xmlns:a16="http://schemas.microsoft.com/office/drawing/2014/main" id="{56CEC198-E30D-F711-D8B9-88D8BAA1F2F3}"/>
              </a:ext>
            </a:extLst>
          </p:cNvPr>
          <p:cNvCxnSpPr>
            <a:cxnSpLocks/>
          </p:cNvCxnSpPr>
          <p:nvPr/>
        </p:nvCxnSpPr>
        <p:spPr>
          <a:xfrm>
            <a:off x="5912603" y="2155086"/>
            <a:ext cx="6279397"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6745B44-8B1B-03AB-2E4A-4FD4F8A8FE9D}"/>
              </a:ext>
            </a:extLst>
          </p:cNvPr>
          <p:cNvSpPr/>
          <p:nvPr/>
        </p:nvSpPr>
        <p:spPr>
          <a:xfrm rot="5400000">
            <a:off x="8912599" y="1656831"/>
            <a:ext cx="279400" cy="6279392"/>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981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par>
                          <p:cTn id="8" fill="hold">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01</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7" y="8317"/>
            <a:ext cx="6863644"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Benefit structures</a:t>
            </a:r>
          </a:p>
        </p:txBody>
      </p:sp>
      <p:sp>
        <p:nvSpPr>
          <p:cNvPr id="17" name="Rectangle 16">
            <a:extLst>
              <a:ext uri="{FF2B5EF4-FFF2-40B4-BE49-F238E27FC236}">
                <a16:creationId xmlns:a16="http://schemas.microsoft.com/office/drawing/2014/main" id="{40B7FE0C-2EB1-77EF-694C-751566EAB985}"/>
              </a:ext>
            </a:extLst>
          </p:cNvPr>
          <p:cNvSpPr/>
          <p:nvPr/>
        </p:nvSpPr>
        <p:spPr>
          <a:xfrm>
            <a:off x="-1" y="5912600"/>
            <a:ext cx="12191999" cy="94540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56EADE30-062B-D76F-E7D3-51A90C04BBF9}"/>
              </a:ext>
            </a:extLst>
          </p:cNvPr>
          <p:cNvSpPr txBox="1"/>
          <p:nvPr/>
        </p:nvSpPr>
        <p:spPr>
          <a:xfrm>
            <a:off x="283592" y="6063196"/>
            <a:ext cx="8769249" cy="661720"/>
          </a:xfrm>
          <a:prstGeom prst="rect">
            <a:avLst/>
          </a:prstGeom>
          <a:noFill/>
        </p:spPr>
        <p:txBody>
          <a:bodyPr wrap="square">
            <a:spAutoFit/>
          </a:bodyPr>
          <a:lstStyle/>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Fill in your benefit structure on page 1.</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Verify your benefit structure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
        <p:nvSpPr>
          <p:cNvPr id="2" name="Rectangle 1">
            <a:extLst>
              <a:ext uri="{FF2B5EF4-FFF2-40B4-BE49-F238E27FC236}">
                <a16:creationId xmlns:a16="http://schemas.microsoft.com/office/drawing/2014/main" id="{0CFA8D1E-32FC-F157-266D-29666F5F6D8B}"/>
              </a:ext>
            </a:extLst>
          </p:cNvPr>
          <p:cNvSpPr/>
          <p:nvPr/>
        </p:nvSpPr>
        <p:spPr>
          <a:xfrm>
            <a:off x="2372220" y="2262792"/>
            <a:ext cx="3288132" cy="2484815"/>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524340-E1C0-F54C-9846-9ADB040F57A7}"/>
              </a:ext>
            </a:extLst>
          </p:cNvPr>
          <p:cNvSpPr/>
          <p:nvPr/>
        </p:nvSpPr>
        <p:spPr>
          <a:xfrm>
            <a:off x="2509381" y="2110392"/>
            <a:ext cx="3008774" cy="2501051"/>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8A51055-E31F-F3C5-6833-7A5A399E5B42}"/>
              </a:ext>
            </a:extLst>
          </p:cNvPr>
          <p:cNvSpPr txBox="1"/>
          <p:nvPr/>
        </p:nvSpPr>
        <p:spPr>
          <a:xfrm>
            <a:off x="2743958" y="2368577"/>
            <a:ext cx="2774196" cy="2062103"/>
          </a:xfrm>
          <a:prstGeom prst="rect">
            <a:avLst/>
          </a:prstGeom>
          <a:noFill/>
        </p:spPr>
        <p:txBody>
          <a:bodyPr wrap="square" rtlCol="0">
            <a:spAutoFit/>
          </a:bodyPr>
          <a:lstStyle/>
          <a:p>
            <a:pPr>
              <a:spcAft>
                <a:spcPts val="2400"/>
              </a:spcAft>
            </a:pPr>
            <a:r>
              <a:rPr lang="en-US" sz="3000" b="1" dirty="0">
                <a:solidFill>
                  <a:schemeClr val="bg1"/>
                </a:solidFill>
                <a:latin typeface="Arial" panose="020B0604020202020204" pitchFamily="34" charset="0"/>
                <a:cs typeface="Arial" panose="020B0604020202020204" pitchFamily="34" charset="0"/>
              </a:rPr>
              <a:t>CalSTRS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2% at 60</a:t>
            </a:r>
          </a:p>
          <a:p>
            <a:pPr>
              <a:spcAft>
                <a:spcPts val="2400"/>
              </a:spcAft>
            </a:pPr>
            <a:r>
              <a:rPr lang="en-US" sz="2400" dirty="0">
                <a:solidFill>
                  <a:schemeClr val="bg1"/>
                </a:solidFill>
                <a:latin typeface="Arial" panose="020B0604020202020204" pitchFamily="34" charset="0"/>
                <a:cs typeface="Arial" panose="020B0604020202020204" pitchFamily="34" charset="0"/>
              </a:rPr>
              <a:t>First hired before January 1, 2013.</a:t>
            </a:r>
          </a:p>
        </p:txBody>
      </p:sp>
      <p:cxnSp>
        <p:nvCxnSpPr>
          <p:cNvPr id="19" name="Straight Connector 18">
            <a:extLst>
              <a:ext uri="{FF2B5EF4-FFF2-40B4-BE49-F238E27FC236}">
                <a16:creationId xmlns:a16="http://schemas.microsoft.com/office/drawing/2014/main" id="{8C8C1DE2-4B3E-FD55-B5A6-703361D381D5}"/>
              </a:ext>
            </a:extLst>
          </p:cNvPr>
          <p:cNvCxnSpPr>
            <a:cxnSpLocks/>
          </p:cNvCxnSpPr>
          <p:nvPr/>
        </p:nvCxnSpPr>
        <p:spPr>
          <a:xfrm>
            <a:off x="2492129" y="3475521"/>
            <a:ext cx="2708070"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ACC5BC4-6352-3663-742B-2DFB3EAA641D}"/>
              </a:ext>
            </a:extLst>
          </p:cNvPr>
          <p:cNvSpPr/>
          <p:nvPr/>
        </p:nvSpPr>
        <p:spPr>
          <a:xfrm>
            <a:off x="6068564" y="2262792"/>
            <a:ext cx="3753554" cy="2484815"/>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15B60D-90B3-B669-0639-A96512BB4DEE}"/>
              </a:ext>
            </a:extLst>
          </p:cNvPr>
          <p:cNvSpPr/>
          <p:nvPr/>
        </p:nvSpPr>
        <p:spPr>
          <a:xfrm>
            <a:off x="6205725" y="2110392"/>
            <a:ext cx="3481085" cy="2501051"/>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2CC5B60-7870-700F-6AD5-0B26E653B740}"/>
              </a:ext>
            </a:extLst>
          </p:cNvPr>
          <p:cNvSpPr txBox="1"/>
          <p:nvPr/>
        </p:nvSpPr>
        <p:spPr>
          <a:xfrm>
            <a:off x="6440302" y="2368577"/>
            <a:ext cx="3113055" cy="2062103"/>
          </a:xfrm>
          <a:prstGeom prst="rect">
            <a:avLst/>
          </a:prstGeom>
          <a:noFill/>
        </p:spPr>
        <p:txBody>
          <a:bodyPr wrap="square" rtlCol="0">
            <a:spAutoFit/>
          </a:bodyPr>
          <a:lstStyle/>
          <a:p>
            <a:pPr>
              <a:spcAft>
                <a:spcPts val="2400"/>
              </a:spcAft>
            </a:pPr>
            <a:r>
              <a:rPr lang="en-US" sz="3000" b="1" dirty="0">
                <a:solidFill>
                  <a:schemeClr val="bg1"/>
                </a:solidFill>
                <a:latin typeface="Arial" panose="020B0604020202020204" pitchFamily="34" charset="0"/>
                <a:cs typeface="Arial" panose="020B0604020202020204" pitchFamily="34" charset="0"/>
              </a:rPr>
              <a:t>CalSTRS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2% at 62</a:t>
            </a:r>
          </a:p>
          <a:p>
            <a:pPr>
              <a:spcAft>
                <a:spcPts val="2400"/>
              </a:spcAft>
            </a:pPr>
            <a:r>
              <a:rPr lang="en-US" sz="2400" dirty="0">
                <a:solidFill>
                  <a:schemeClr val="bg1"/>
                </a:solidFill>
                <a:latin typeface="Arial" panose="020B0604020202020204" pitchFamily="34" charset="0"/>
                <a:cs typeface="Arial" panose="020B0604020202020204" pitchFamily="34" charset="0"/>
              </a:rPr>
              <a:t>First hired on or after January 1, 2013.</a:t>
            </a:r>
          </a:p>
        </p:txBody>
      </p:sp>
      <p:cxnSp>
        <p:nvCxnSpPr>
          <p:cNvPr id="23" name="Straight Connector 22">
            <a:extLst>
              <a:ext uri="{FF2B5EF4-FFF2-40B4-BE49-F238E27FC236}">
                <a16:creationId xmlns:a16="http://schemas.microsoft.com/office/drawing/2014/main" id="{4C08F118-0501-B25C-C7B2-8F27B601CF71}"/>
              </a:ext>
            </a:extLst>
          </p:cNvPr>
          <p:cNvCxnSpPr>
            <a:cxnSpLocks/>
          </p:cNvCxnSpPr>
          <p:nvPr/>
        </p:nvCxnSpPr>
        <p:spPr>
          <a:xfrm>
            <a:off x="6197099" y="3475521"/>
            <a:ext cx="3191224"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94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8E95A7-9D4C-36E4-8A33-9D86077F1A5C}"/>
              </a:ext>
            </a:extLst>
          </p:cNvPr>
          <p:cNvSpPr/>
          <p:nvPr/>
        </p:nvSpPr>
        <p:spPr>
          <a:xfrm rot="16200000">
            <a:off x="-2727830" y="2727832"/>
            <a:ext cx="6858000"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098CA453-866C-5972-F6A7-0212F5A3A7A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08</a:t>
            </a:r>
          </a:p>
        </p:txBody>
      </p:sp>
      <p:cxnSp>
        <p:nvCxnSpPr>
          <p:cNvPr id="8" name="Straight Connector 7">
            <a:extLst>
              <a:ext uri="{FF2B5EF4-FFF2-40B4-BE49-F238E27FC236}">
                <a16:creationId xmlns:a16="http://schemas.microsoft.com/office/drawing/2014/main" id="{20EF713D-1A46-7B03-A45B-6A2E8BABE581}"/>
              </a:ext>
            </a:extLst>
          </p:cNvPr>
          <p:cNvCxnSpPr>
            <a:cxnSpLocks/>
          </p:cNvCxnSpPr>
          <p:nvPr/>
        </p:nvCxnSpPr>
        <p:spPr>
          <a:xfrm>
            <a:off x="0" y="1175918"/>
            <a:ext cx="1541149"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462A0B0-3019-665C-ADBE-810009695B2E}"/>
              </a:ext>
            </a:extLst>
          </p:cNvPr>
          <p:cNvSpPr txBox="1">
            <a:spLocks/>
          </p:cNvSpPr>
          <p:nvPr/>
        </p:nvSpPr>
        <p:spPr>
          <a:xfrm>
            <a:off x="2474258" y="2518176"/>
            <a:ext cx="9465407"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eight</a:t>
            </a:r>
          </a:p>
          <a:p>
            <a:pPr algn="l"/>
            <a:r>
              <a:rPr lang="en-US" sz="5800" dirty="0">
                <a:solidFill>
                  <a:schemeClr val="bg1"/>
                </a:solidFill>
                <a:latin typeface="Arial" panose="020B0604020202020204" pitchFamily="34" charset="0"/>
                <a:cs typeface="Arial" panose="020B0604020202020204" pitchFamily="34" charset="0"/>
              </a:rPr>
              <a:t>Application process and after retirement</a:t>
            </a:r>
          </a:p>
        </p:txBody>
      </p:sp>
      <p:cxnSp>
        <p:nvCxnSpPr>
          <p:cNvPr id="3" name="Straight Connector 2">
            <a:extLst>
              <a:ext uri="{FF2B5EF4-FFF2-40B4-BE49-F238E27FC236}">
                <a16:creationId xmlns:a16="http://schemas.microsoft.com/office/drawing/2014/main" id="{20CB1DA4-10A7-C1A2-D326-A54FF8C6090C}"/>
              </a:ext>
            </a:extLst>
          </p:cNvPr>
          <p:cNvCxnSpPr>
            <a:cxnSpLocks/>
          </p:cNvCxnSpPr>
          <p:nvPr/>
        </p:nvCxnSpPr>
        <p:spPr>
          <a:xfrm>
            <a:off x="2575859" y="4627710"/>
            <a:ext cx="9616141"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89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08</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Application process</a:t>
            </a:r>
          </a:p>
        </p:txBody>
      </p:sp>
      <p:sp>
        <p:nvSpPr>
          <p:cNvPr id="11" name="Rectangle 10">
            <a:extLst>
              <a:ext uri="{FF2B5EF4-FFF2-40B4-BE49-F238E27FC236}">
                <a16:creationId xmlns:a16="http://schemas.microsoft.com/office/drawing/2014/main" id="{C20E4C19-BA8B-2EA6-8F6C-C93DB06FF472}"/>
              </a:ext>
            </a:extLst>
          </p:cNvPr>
          <p:cNvSpPr/>
          <p:nvPr/>
        </p:nvSpPr>
        <p:spPr>
          <a:xfrm>
            <a:off x="0" y="2389667"/>
            <a:ext cx="12192000" cy="281846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C6935B-DC40-A216-8C11-5657B8ECD4E2}"/>
              </a:ext>
            </a:extLst>
          </p:cNvPr>
          <p:cNvSpPr txBox="1"/>
          <p:nvPr/>
        </p:nvSpPr>
        <p:spPr>
          <a:xfrm>
            <a:off x="3868606" y="3166897"/>
            <a:ext cx="7454682" cy="1184940"/>
          </a:xfrm>
          <a:prstGeom prst="rect">
            <a:avLst/>
          </a:prstGeom>
          <a:noFill/>
        </p:spPr>
        <p:txBody>
          <a:bodyPr wrap="square">
            <a:spAutoFit/>
          </a:bodyPr>
          <a:lstStyle/>
          <a:p>
            <a:pPr marL="285750" indent="-285750">
              <a:spcAft>
                <a:spcPts val="600"/>
              </a:spcAft>
              <a:buBlip>
                <a:blip r:embed="rId3"/>
              </a:buBlip>
            </a:pPr>
            <a:r>
              <a:rPr lang="en-US" sz="2200" dirty="0">
                <a:solidFill>
                  <a:schemeClr val="bg1"/>
                </a:solidFill>
                <a:latin typeface="Arial" panose="020B0604020202020204" pitchFamily="34" charset="0"/>
                <a:cs typeface="Arial" panose="020B0604020202020204" pitchFamily="34" charset="0"/>
              </a:rPr>
              <a:t>Verify resignation process with your employer.</a:t>
            </a:r>
          </a:p>
          <a:p>
            <a:pPr marL="285750" indent="-285750">
              <a:spcAft>
                <a:spcPts val="600"/>
              </a:spcAft>
              <a:buBlip>
                <a:blip r:embed="rId3"/>
              </a:buBlip>
            </a:pPr>
            <a:r>
              <a:rPr lang="en-US" sz="2200" dirty="0">
                <a:solidFill>
                  <a:schemeClr val="bg1"/>
                </a:solidFill>
                <a:latin typeface="Arial" panose="020B0604020202020204" pitchFamily="34" charset="0"/>
                <a:cs typeface="Arial" panose="020B0604020202020204" pitchFamily="34" charset="0"/>
              </a:rPr>
              <a:t>Submit the </a:t>
            </a:r>
            <a:r>
              <a:rPr lang="en-US" sz="2200" i="1" dirty="0">
                <a:solidFill>
                  <a:schemeClr val="bg1"/>
                </a:solidFill>
                <a:latin typeface="Arial" panose="020B0604020202020204" pitchFamily="34" charset="0"/>
                <a:cs typeface="Arial" panose="020B0604020202020204" pitchFamily="34" charset="0"/>
              </a:rPr>
              <a:t>Service Retirement Application</a:t>
            </a:r>
            <a:r>
              <a:rPr lang="en-US" sz="2200" dirty="0">
                <a:solidFill>
                  <a:schemeClr val="bg1"/>
                </a:solidFill>
                <a:latin typeface="Arial" panose="020B0604020202020204" pitchFamily="34" charset="0"/>
                <a:cs typeface="Arial" panose="020B0604020202020204" pitchFamily="34" charset="0"/>
              </a:rPr>
              <a:t> to CalSTRS no earlier than six months before retirement.</a:t>
            </a:r>
          </a:p>
        </p:txBody>
      </p:sp>
      <p:cxnSp>
        <p:nvCxnSpPr>
          <p:cNvPr id="16" name="Straight Connector 15">
            <a:extLst>
              <a:ext uri="{FF2B5EF4-FFF2-40B4-BE49-F238E27FC236}">
                <a16:creationId xmlns:a16="http://schemas.microsoft.com/office/drawing/2014/main" id="{EC7D549A-A345-B2D1-0D42-B90FAA18A1E9}"/>
              </a:ext>
            </a:extLst>
          </p:cNvPr>
          <p:cNvCxnSpPr>
            <a:cxnSpLocks/>
          </p:cNvCxnSpPr>
          <p:nvPr/>
        </p:nvCxnSpPr>
        <p:spPr>
          <a:xfrm>
            <a:off x="2144171" y="2893124"/>
            <a:ext cx="0" cy="9057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AB8878D-AB65-A824-31F7-2BCF98A6B9FC}"/>
              </a:ext>
            </a:extLst>
          </p:cNvPr>
          <p:cNvCxnSpPr>
            <a:cxnSpLocks/>
          </p:cNvCxnSpPr>
          <p:nvPr/>
        </p:nvCxnSpPr>
        <p:spPr>
          <a:xfrm>
            <a:off x="2144171" y="3975475"/>
            <a:ext cx="0" cy="9057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295A9A2-B908-FBAF-9BBC-46A0AF0AB08F}"/>
              </a:ext>
            </a:extLst>
          </p:cNvPr>
          <p:cNvGrpSpPr/>
          <p:nvPr/>
        </p:nvGrpSpPr>
        <p:grpSpPr>
          <a:xfrm>
            <a:off x="1402339" y="2548943"/>
            <a:ext cx="1483664" cy="578496"/>
            <a:chOff x="1330802" y="2548943"/>
            <a:chExt cx="1483664" cy="578496"/>
          </a:xfrm>
        </p:grpSpPr>
        <p:sp>
          <p:nvSpPr>
            <p:cNvPr id="19" name="Rectangle 18">
              <a:extLst>
                <a:ext uri="{FF2B5EF4-FFF2-40B4-BE49-F238E27FC236}">
                  <a16:creationId xmlns:a16="http://schemas.microsoft.com/office/drawing/2014/main" id="{C2DB9B31-098B-EDA4-351A-695EF64EA144}"/>
                </a:ext>
              </a:extLst>
            </p:cNvPr>
            <p:cNvSpPr/>
            <p:nvPr/>
          </p:nvSpPr>
          <p:spPr>
            <a:xfrm>
              <a:off x="1330802" y="2658810"/>
              <a:ext cx="1483664" cy="468629"/>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1E486B9-BA42-7056-164A-A002BE7397A1}"/>
                </a:ext>
              </a:extLst>
            </p:cNvPr>
            <p:cNvSpPr txBox="1"/>
            <p:nvPr/>
          </p:nvSpPr>
          <p:spPr>
            <a:xfrm>
              <a:off x="1410310" y="2548943"/>
              <a:ext cx="1324649" cy="492443"/>
            </a:xfrm>
            <a:prstGeom prst="rect">
              <a:avLst/>
            </a:prstGeom>
            <a:solidFill>
              <a:schemeClr val="bg1"/>
            </a:solidFill>
          </p:spPr>
          <p:txBody>
            <a:bodyPr wrap="square" rtlCol="0">
              <a:spAutoFit/>
            </a:bodyPr>
            <a:lstStyle/>
            <a:p>
              <a:pPr algn="ctr"/>
              <a:endParaRPr lang="en-US" sz="200" b="1" dirty="0">
                <a:solidFill>
                  <a:srgbClr val="03045E"/>
                </a:solidFill>
                <a:latin typeface="Arial" panose="020B0604020202020204" pitchFamily="34" charset="0"/>
                <a:cs typeface="Arial" panose="020B0604020202020204" pitchFamily="34" charset="0"/>
              </a:endParaRPr>
            </a:p>
            <a:p>
              <a:pPr algn="ctr"/>
              <a:r>
                <a:rPr lang="en-US" sz="2200" b="1" dirty="0">
                  <a:solidFill>
                    <a:srgbClr val="03045E"/>
                  </a:solidFill>
                  <a:latin typeface="Arial" panose="020B0604020202020204" pitchFamily="34" charset="0"/>
                  <a:cs typeface="Arial" panose="020B0604020202020204" pitchFamily="34" charset="0"/>
                </a:rPr>
                <a:t>Decide</a:t>
              </a:r>
            </a:p>
            <a:p>
              <a:pPr algn="ctr"/>
              <a:endParaRPr lang="en-US" sz="200" b="1" dirty="0">
                <a:solidFill>
                  <a:srgbClr val="03045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500AAD57-7F06-1BAC-F69A-1BED409A8022}"/>
              </a:ext>
            </a:extLst>
          </p:cNvPr>
          <p:cNvGrpSpPr/>
          <p:nvPr/>
        </p:nvGrpSpPr>
        <p:grpSpPr>
          <a:xfrm>
            <a:off x="1402339" y="3513146"/>
            <a:ext cx="1483664" cy="578496"/>
            <a:chOff x="1330802" y="2548943"/>
            <a:chExt cx="1483664" cy="578496"/>
          </a:xfrm>
        </p:grpSpPr>
        <p:sp>
          <p:nvSpPr>
            <p:cNvPr id="23" name="Rectangle 22">
              <a:extLst>
                <a:ext uri="{FF2B5EF4-FFF2-40B4-BE49-F238E27FC236}">
                  <a16:creationId xmlns:a16="http://schemas.microsoft.com/office/drawing/2014/main" id="{FBF141F1-E05F-36E5-F92F-E2D1D76FB7B1}"/>
                </a:ext>
              </a:extLst>
            </p:cNvPr>
            <p:cNvSpPr/>
            <p:nvPr/>
          </p:nvSpPr>
          <p:spPr>
            <a:xfrm>
              <a:off x="1330802" y="2658810"/>
              <a:ext cx="1483664" cy="468629"/>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56D8269-5D1B-ED08-CB89-9D74F638D02F}"/>
                </a:ext>
              </a:extLst>
            </p:cNvPr>
            <p:cNvSpPr txBox="1"/>
            <p:nvPr/>
          </p:nvSpPr>
          <p:spPr>
            <a:xfrm>
              <a:off x="1410310" y="2548943"/>
              <a:ext cx="1324649" cy="492443"/>
            </a:xfrm>
            <a:prstGeom prst="rect">
              <a:avLst/>
            </a:prstGeom>
            <a:solidFill>
              <a:schemeClr val="bg1"/>
            </a:solidFill>
          </p:spPr>
          <p:txBody>
            <a:bodyPr wrap="square" rtlCol="0">
              <a:spAutoFit/>
            </a:bodyPr>
            <a:lstStyle/>
            <a:p>
              <a:pPr algn="ctr"/>
              <a:endParaRPr lang="en-US" sz="200" b="1" dirty="0">
                <a:solidFill>
                  <a:srgbClr val="03045E"/>
                </a:solidFill>
                <a:latin typeface="Arial" panose="020B0604020202020204" pitchFamily="34" charset="0"/>
                <a:cs typeface="Arial" panose="020B0604020202020204" pitchFamily="34" charset="0"/>
              </a:endParaRPr>
            </a:p>
            <a:p>
              <a:pPr algn="ctr"/>
              <a:r>
                <a:rPr lang="en-US" sz="2200" b="1" dirty="0">
                  <a:solidFill>
                    <a:srgbClr val="03045E"/>
                  </a:solidFill>
                  <a:latin typeface="Arial" panose="020B0604020202020204" pitchFamily="34" charset="0"/>
                  <a:cs typeface="Arial" panose="020B0604020202020204" pitchFamily="34" charset="0"/>
                </a:rPr>
                <a:t>Resign</a:t>
              </a:r>
            </a:p>
            <a:p>
              <a:pPr algn="ctr"/>
              <a:endParaRPr lang="en-US" sz="200" b="1" dirty="0">
                <a:solidFill>
                  <a:srgbClr val="03045E"/>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2DC35F91-0913-0A43-1DEA-ED4B793D2413}"/>
              </a:ext>
            </a:extLst>
          </p:cNvPr>
          <p:cNvGrpSpPr/>
          <p:nvPr/>
        </p:nvGrpSpPr>
        <p:grpSpPr>
          <a:xfrm>
            <a:off x="1402339" y="4477349"/>
            <a:ext cx="1483664" cy="578496"/>
            <a:chOff x="1330802" y="2548943"/>
            <a:chExt cx="1483664" cy="578496"/>
          </a:xfrm>
        </p:grpSpPr>
        <p:sp>
          <p:nvSpPr>
            <p:cNvPr id="26" name="Rectangle 25">
              <a:extLst>
                <a:ext uri="{FF2B5EF4-FFF2-40B4-BE49-F238E27FC236}">
                  <a16:creationId xmlns:a16="http://schemas.microsoft.com/office/drawing/2014/main" id="{D387A594-48AB-4334-B173-496C636B33C1}"/>
                </a:ext>
              </a:extLst>
            </p:cNvPr>
            <p:cNvSpPr/>
            <p:nvPr/>
          </p:nvSpPr>
          <p:spPr>
            <a:xfrm>
              <a:off x="1330802" y="2658810"/>
              <a:ext cx="1483664" cy="468629"/>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6A08F46-C00F-B709-1CFF-437092E1E4D4}"/>
                </a:ext>
              </a:extLst>
            </p:cNvPr>
            <p:cNvSpPr txBox="1"/>
            <p:nvPr/>
          </p:nvSpPr>
          <p:spPr>
            <a:xfrm>
              <a:off x="1410310" y="2548943"/>
              <a:ext cx="1324649" cy="492443"/>
            </a:xfrm>
            <a:prstGeom prst="rect">
              <a:avLst/>
            </a:prstGeom>
            <a:solidFill>
              <a:schemeClr val="bg1"/>
            </a:solidFill>
          </p:spPr>
          <p:txBody>
            <a:bodyPr wrap="square" rtlCol="0">
              <a:spAutoFit/>
            </a:bodyPr>
            <a:lstStyle/>
            <a:p>
              <a:pPr algn="ctr"/>
              <a:endParaRPr lang="en-US" sz="200" b="1" dirty="0">
                <a:solidFill>
                  <a:srgbClr val="03045E"/>
                </a:solidFill>
                <a:latin typeface="Arial" panose="020B0604020202020204" pitchFamily="34" charset="0"/>
                <a:cs typeface="Arial" panose="020B0604020202020204" pitchFamily="34" charset="0"/>
              </a:endParaRPr>
            </a:p>
            <a:p>
              <a:pPr algn="ctr"/>
              <a:r>
                <a:rPr lang="en-US" sz="2200" b="1" dirty="0">
                  <a:solidFill>
                    <a:srgbClr val="03045E"/>
                  </a:solidFill>
                  <a:latin typeface="Arial" panose="020B0604020202020204" pitchFamily="34" charset="0"/>
                  <a:cs typeface="Arial" panose="020B0604020202020204" pitchFamily="34" charset="0"/>
                </a:rPr>
                <a:t>Retire</a:t>
              </a:r>
            </a:p>
            <a:p>
              <a:pPr algn="ctr"/>
              <a:endParaRPr lang="en-US" sz="200" b="1" dirty="0">
                <a:solidFill>
                  <a:srgbClr val="03045E"/>
                </a:solidFill>
                <a:latin typeface="Arial" panose="020B0604020202020204" pitchFamily="34" charset="0"/>
                <a:cs typeface="Arial" panose="020B0604020202020204" pitchFamily="34" charset="0"/>
              </a:endParaRPr>
            </a:p>
          </p:txBody>
        </p:sp>
      </p:grpSp>
      <p:cxnSp>
        <p:nvCxnSpPr>
          <p:cNvPr id="28" name="Straight Connector 27">
            <a:extLst>
              <a:ext uri="{FF2B5EF4-FFF2-40B4-BE49-F238E27FC236}">
                <a16:creationId xmlns:a16="http://schemas.microsoft.com/office/drawing/2014/main" id="{FF378119-8938-80C4-2B9F-906CED9BECDA}"/>
              </a:ext>
            </a:extLst>
          </p:cNvPr>
          <p:cNvCxnSpPr>
            <a:cxnSpLocks/>
          </p:cNvCxnSpPr>
          <p:nvPr/>
        </p:nvCxnSpPr>
        <p:spPr>
          <a:xfrm>
            <a:off x="1402339" y="2187723"/>
            <a:ext cx="10789661"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3E684EA9-2A03-6DB7-C72C-508A68F957D0}"/>
              </a:ext>
            </a:extLst>
          </p:cNvPr>
          <p:cNvSpPr/>
          <p:nvPr/>
        </p:nvSpPr>
        <p:spPr>
          <a:xfrm rot="16200000">
            <a:off x="5397069" y="27235"/>
            <a:ext cx="279400" cy="11073539"/>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347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750" fill="hold"/>
                                        <p:tgtEl>
                                          <p:spTgt spid="29"/>
                                        </p:tgtEl>
                                        <p:attrNameLst>
                                          <p:attrName>ppt_x</p:attrName>
                                        </p:attrNameLst>
                                      </p:cBhvr>
                                      <p:tavLst>
                                        <p:tav tm="0">
                                          <p:val>
                                            <p:strVal val="0-#ppt_w/2"/>
                                          </p:val>
                                        </p:tav>
                                        <p:tav tm="100000">
                                          <p:val>
                                            <p:strVal val="#ppt_x"/>
                                          </p:val>
                                        </p:tav>
                                      </p:tavLst>
                                    </p:anim>
                                    <p:anim calcmode="lin" valueType="num">
                                      <p:cBhvr additive="base">
                                        <p:cTn id="13" dur="75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08</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Social Security rules</a:t>
            </a:r>
          </a:p>
        </p:txBody>
      </p:sp>
      <p:sp>
        <p:nvSpPr>
          <p:cNvPr id="12" name="Rectangle 11">
            <a:extLst>
              <a:ext uri="{FF2B5EF4-FFF2-40B4-BE49-F238E27FC236}">
                <a16:creationId xmlns:a16="http://schemas.microsoft.com/office/drawing/2014/main" id="{3A5F3570-6AF0-A844-239A-166F91166DC0}"/>
              </a:ext>
            </a:extLst>
          </p:cNvPr>
          <p:cNvSpPr/>
          <p:nvPr/>
        </p:nvSpPr>
        <p:spPr>
          <a:xfrm>
            <a:off x="-1" y="6284056"/>
            <a:ext cx="12191999"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9B0A580-CFE2-F420-AF02-DA6A5FC9C0A9}"/>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Contact the Social Security Administration for more information.</a:t>
            </a:r>
            <a:endParaRPr lang="en-US" sz="1600" dirty="0">
              <a:solidFill>
                <a:schemeClr val="bg1"/>
              </a:solidFill>
            </a:endParaRPr>
          </a:p>
        </p:txBody>
      </p:sp>
      <p:sp>
        <p:nvSpPr>
          <p:cNvPr id="2" name="Rectangle 1">
            <a:extLst>
              <a:ext uri="{FF2B5EF4-FFF2-40B4-BE49-F238E27FC236}">
                <a16:creationId xmlns:a16="http://schemas.microsoft.com/office/drawing/2014/main" id="{1CF28CB1-3DB2-107F-7CD0-9B0228A027CD}"/>
              </a:ext>
            </a:extLst>
          </p:cNvPr>
          <p:cNvSpPr/>
          <p:nvPr/>
        </p:nvSpPr>
        <p:spPr>
          <a:xfrm>
            <a:off x="2255456" y="2449014"/>
            <a:ext cx="3682984" cy="247359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DB4075F-1FB9-707A-FDF7-8B132DD4288A}"/>
              </a:ext>
            </a:extLst>
          </p:cNvPr>
          <p:cNvSpPr/>
          <p:nvPr/>
        </p:nvSpPr>
        <p:spPr>
          <a:xfrm>
            <a:off x="2409315" y="2296614"/>
            <a:ext cx="3375267" cy="248883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909F4E4-956A-A388-4E8D-63688B7B42D8}"/>
              </a:ext>
            </a:extLst>
          </p:cNvPr>
          <p:cNvSpPr txBox="1"/>
          <p:nvPr/>
        </p:nvSpPr>
        <p:spPr>
          <a:xfrm>
            <a:off x="2643891" y="2440709"/>
            <a:ext cx="2871216" cy="1908215"/>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Windfall Elimination Provision</a:t>
            </a:r>
          </a:p>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May reduce but </a:t>
            </a:r>
            <a:r>
              <a:rPr lang="en-US" b="1" dirty="0">
                <a:solidFill>
                  <a:schemeClr val="bg1"/>
                </a:solidFill>
                <a:latin typeface="Arial" panose="020B0604020202020204" pitchFamily="34" charset="0"/>
                <a:cs typeface="Arial" panose="020B0604020202020204" pitchFamily="34" charset="0"/>
              </a:rPr>
              <a:t>cannot eliminate</a:t>
            </a:r>
            <a:r>
              <a:rPr lang="en-US" dirty="0">
                <a:solidFill>
                  <a:schemeClr val="bg1"/>
                </a:solidFill>
                <a:latin typeface="Arial" panose="020B0604020202020204" pitchFamily="34" charset="0"/>
                <a:cs typeface="Arial" panose="020B0604020202020204" pitchFamily="34" charset="0"/>
              </a:rPr>
              <a:t> your earned Social Security benefit.</a:t>
            </a:r>
          </a:p>
        </p:txBody>
      </p:sp>
      <p:cxnSp>
        <p:nvCxnSpPr>
          <p:cNvPr id="11" name="Straight Connector 10">
            <a:extLst>
              <a:ext uri="{FF2B5EF4-FFF2-40B4-BE49-F238E27FC236}">
                <a16:creationId xmlns:a16="http://schemas.microsoft.com/office/drawing/2014/main" id="{C2C28126-537D-26F5-6C63-5B2B9B5AE6A0}"/>
              </a:ext>
            </a:extLst>
          </p:cNvPr>
          <p:cNvCxnSpPr>
            <a:cxnSpLocks/>
          </p:cNvCxnSpPr>
          <p:nvPr/>
        </p:nvCxnSpPr>
        <p:spPr>
          <a:xfrm>
            <a:off x="2401115" y="3330677"/>
            <a:ext cx="303151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4089BF8-4594-CE0B-388A-276CF13C588B}"/>
              </a:ext>
            </a:extLst>
          </p:cNvPr>
          <p:cNvSpPr/>
          <p:nvPr/>
        </p:nvSpPr>
        <p:spPr>
          <a:xfrm>
            <a:off x="6251508" y="2449014"/>
            <a:ext cx="3685032" cy="247359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0537A57-D395-F8F0-86E2-70DA278B9D0B}"/>
              </a:ext>
            </a:extLst>
          </p:cNvPr>
          <p:cNvSpPr/>
          <p:nvPr/>
        </p:nvSpPr>
        <p:spPr>
          <a:xfrm>
            <a:off x="6408263" y="2296614"/>
            <a:ext cx="3374136" cy="248883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316E3CE-3447-74DA-DC4D-5ECC2E842B1D}"/>
              </a:ext>
            </a:extLst>
          </p:cNvPr>
          <p:cNvSpPr txBox="1"/>
          <p:nvPr/>
        </p:nvSpPr>
        <p:spPr>
          <a:xfrm>
            <a:off x="6642840" y="2440709"/>
            <a:ext cx="2871216" cy="218521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Government Pension Offset</a:t>
            </a:r>
          </a:p>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Reduces and </a:t>
            </a:r>
            <a:r>
              <a:rPr lang="en-US" b="1" dirty="0">
                <a:solidFill>
                  <a:schemeClr val="bg1"/>
                </a:solidFill>
                <a:latin typeface="Arial" panose="020B0604020202020204" pitchFamily="34" charset="0"/>
                <a:cs typeface="Arial" panose="020B0604020202020204" pitchFamily="34" charset="0"/>
              </a:rPr>
              <a:t>may eliminate</a:t>
            </a:r>
            <a:r>
              <a:rPr lang="en-US" dirty="0">
                <a:solidFill>
                  <a:schemeClr val="bg1"/>
                </a:solidFill>
                <a:latin typeface="Arial" panose="020B0604020202020204" pitchFamily="34" charset="0"/>
                <a:cs typeface="Arial" panose="020B0604020202020204" pitchFamily="34" charset="0"/>
              </a:rPr>
              <a:t> your spousal or widow/widower Social Security benefit.</a:t>
            </a:r>
          </a:p>
        </p:txBody>
      </p:sp>
      <p:cxnSp>
        <p:nvCxnSpPr>
          <p:cNvPr id="22" name="Straight Connector 21">
            <a:extLst>
              <a:ext uri="{FF2B5EF4-FFF2-40B4-BE49-F238E27FC236}">
                <a16:creationId xmlns:a16="http://schemas.microsoft.com/office/drawing/2014/main" id="{A44C9573-F4B0-2B75-972D-391612395277}"/>
              </a:ext>
            </a:extLst>
          </p:cNvPr>
          <p:cNvCxnSpPr>
            <a:cxnSpLocks/>
          </p:cNvCxnSpPr>
          <p:nvPr/>
        </p:nvCxnSpPr>
        <p:spPr>
          <a:xfrm>
            <a:off x="6400063" y="3330677"/>
            <a:ext cx="3035808"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45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ipe(left)">
                                      <p:cBhvr>
                                        <p:cTn id="7" dur="1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left)">
                                      <p:cBhvr>
                                        <p:cTn id="12" dur="1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08</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Working after retirement</a:t>
            </a:r>
          </a:p>
        </p:txBody>
      </p:sp>
      <p:sp>
        <p:nvSpPr>
          <p:cNvPr id="12" name="Rectangle 11">
            <a:extLst>
              <a:ext uri="{FF2B5EF4-FFF2-40B4-BE49-F238E27FC236}">
                <a16:creationId xmlns:a16="http://schemas.microsoft.com/office/drawing/2014/main" id="{3A5F3570-6AF0-A844-239A-166F91166DC0}"/>
              </a:ext>
            </a:extLst>
          </p:cNvPr>
          <p:cNvSpPr/>
          <p:nvPr/>
        </p:nvSpPr>
        <p:spPr>
          <a:xfrm>
            <a:off x="-1" y="6284056"/>
            <a:ext cx="12191999"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9B0A580-CFE2-F420-AF02-DA6A5FC9C0A9}"/>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Track gross earnings to avoid exceeding earnings limits.</a:t>
            </a:r>
            <a:endParaRPr lang="en-US" sz="1600" dirty="0">
              <a:solidFill>
                <a:schemeClr val="bg1"/>
              </a:solidFill>
            </a:endParaRPr>
          </a:p>
        </p:txBody>
      </p:sp>
      <p:sp>
        <p:nvSpPr>
          <p:cNvPr id="2" name="Rectangle 1">
            <a:extLst>
              <a:ext uri="{FF2B5EF4-FFF2-40B4-BE49-F238E27FC236}">
                <a16:creationId xmlns:a16="http://schemas.microsoft.com/office/drawing/2014/main" id="{A0648FFD-2088-2A9C-CA7A-E5ACFDE34AF1}"/>
              </a:ext>
            </a:extLst>
          </p:cNvPr>
          <p:cNvSpPr/>
          <p:nvPr/>
        </p:nvSpPr>
        <p:spPr>
          <a:xfrm>
            <a:off x="1533263" y="2440709"/>
            <a:ext cx="4379976" cy="2777466"/>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847E26-5F89-2C83-83D1-FEDCFED24CB9}"/>
              </a:ext>
            </a:extLst>
          </p:cNvPr>
          <p:cNvSpPr/>
          <p:nvPr/>
        </p:nvSpPr>
        <p:spPr>
          <a:xfrm>
            <a:off x="1670425" y="2296614"/>
            <a:ext cx="4087368" cy="2794579"/>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0BE288A-2E58-18FC-2B89-E0FEBE6AC87E}"/>
              </a:ext>
            </a:extLst>
          </p:cNvPr>
          <p:cNvSpPr txBox="1"/>
          <p:nvPr/>
        </p:nvSpPr>
        <p:spPr>
          <a:xfrm>
            <a:off x="1905000" y="2440709"/>
            <a:ext cx="3657600" cy="2462213"/>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Separation-from-service requirement</a:t>
            </a:r>
          </a:p>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Benefit reduced dollar for dollar for any earnings from CalSTRS-covered employment during first 180 calendar days of retirement.</a:t>
            </a:r>
          </a:p>
        </p:txBody>
      </p:sp>
      <p:cxnSp>
        <p:nvCxnSpPr>
          <p:cNvPr id="11" name="Straight Connector 10">
            <a:extLst>
              <a:ext uri="{FF2B5EF4-FFF2-40B4-BE49-F238E27FC236}">
                <a16:creationId xmlns:a16="http://schemas.microsoft.com/office/drawing/2014/main" id="{CBF90750-A3B0-CEC7-CDF1-719BC63EC957}"/>
              </a:ext>
            </a:extLst>
          </p:cNvPr>
          <p:cNvCxnSpPr>
            <a:cxnSpLocks/>
          </p:cNvCxnSpPr>
          <p:nvPr/>
        </p:nvCxnSpPr>
        <p:spPr>
          <a:xfrm>
            <a:off x="1662224" y="3330677"/>
            <a:ext cx="3822191"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367A509-198E-0ACF-56FA-84D5B781CCF2}"/>
              </a:ext>
            </a:extLst>
          </p:cNvPr>
          <p:cNvSpPr/>
          <p:nvPr/>
        </p:nvSpPr>
        <p:spPr>
          <a:xfrm>
            <a:off x="6293400" y="2440708"/>
            <a:ext cx="4376968" cy="277746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FF2F872-C87F-B53B-8897-7DCC211B1528}"/>
              </a:ext>
            </a:extLst>
          </p:cNvPr>
          <p:cNvSpPr/>
          <p:nvPr/>
        </p:nvSpPr>
        <p:spPr>
          <a:xfrm>
            <a:off x="6430561" y="2296614"/>
            <a:ext cx="4091014" cy="279458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737FBA4-298F-484C-D9B0-477EA3DF0B81}"/>
              </a:ext>
            </a:extLst>
          </p:cNvPr>
          <p:cNvSpPr txBox="1"/>
          <p:nvPr/>
        </p:nvSpPr>
        <p:spPr>
          <a:xfrm>
            <a:off x="6665137" y="2440709"/>
            <a:ext cx="3653687" cy="2339102"/>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Annual postretirement earnings limit</a:t>
            </a:r>
          </a:p>
          <a:p>
            <a:pPr marL="285750" indent="-285750">
              <a:spcAft>
                <a:spcPts val="1200"/>
              </a:spcAft>
              <a:buBlip>
                <a:blip r:embed="rId4"/>
              </a:buBlip>
            </a:pPr>
            <a:r>
              <a:rPr lang="en-US" dirty="0">
                <a:solidFill>
                  <a:schemeClr val="bg1"/>
                </a:solidFill>
                <a:latin typeface="Arial" panose="020B0604020202020204" pitchFamily="34" charset="0"/>
                <a:cs typeface="Arial" panose="020B0604020202020204" pitchFamily="34" charset="0"/>
              </a:rPr>
              <a:t>Benefit reduced dollar for dollar for earnings in excess of the annual limit.</a:t>
            </a:r>
          </a:p>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Limit changes every fiscal year.</a:t>
            </a:r>
          </a:p>
        </p:txBody>
      </p:sp>
      <p:cxnSp>
        <p:nvCxnSpPr>
          <p:cNvPr id="22" name="Straight Connector 21">
            <a:extLst>
              <a:ext uri="{FF2B5EF4-FFF2-40B4-BE49-F238E27FC236}">
                <a16:creationId xmlns:a16="http://schemas.microsoft.com/office/drawing/2014/main" id="{1DB92A95-4E5C-C891-C2D5-97BB4E77E360}"/>
              </a:ext>
            </a:extLst>
          </p:cNvPr>
          <p:cNvCxnSpPr>
            <a:cxnSpLocks/>
          </p:cNvCxnSpPr>
          <p:nvPr/>
        </p:nvCxnSpPr>
        <p:spPr>
          <a:xfrm>
            <a:off x="6422360" y="3330677"/>
            <a:ext cx="3822017"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18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ipe(left)">
                                      <p:cBhvr>
                                        <p:cTn id="7" dur="1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left)">
                                      <p:cBhvr>
                                        <p:cTn id="12" dur="1000"/>
                                        <p:tgtEl>
                                          <p:spTgt spid="21">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1">
                                            <p:txEl>
                                              <p:pRg st="2" end="2"/>
                                            </p:txEl>
                                          </p:spTgt>
                                        </p:tgtEl>
                                        <p:attrNameLst>
                                          <p:attrName>style.visibility</p:attrName>
                                        </p:attrNameLst>
                                      </p:cBhvr>
                                      <p:to>
                                        <p:strVal val="visible"/>
                                      </p:to>
                                    </p:set>
                                    <p:animEffect transition="in" filter="wipe(left)">
                                      <p:cBhvr>
                                        <p:cTn id="16" dur="10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8E95A7-9D4C-36E4-8A33-9D86077F1A5C}"/>
              </a:ext>
            </a:extLst>
          </p:cNvPr>
          <p:cNvSpPr/>
          <p:nvPr/>
        </p:nvSpPr>
        <p:spPr>
          <a:xfrm rot="16200000">
            <a:off x="-2727830" y="2727832"/>
            <a:ext cx="6858000"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098CA453-866C-5972-F6A7-0212F5A3A7A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09</a:t>
            </a:r>
          </a:p>
        </p:txBody>
      </p:sp>
      <p:cxnSp>
        <p:nvCxnSpPr>
          <p:cNvPr id="8" name="Straight Connector 7">
            <a:extLst>
              <a:ext uri="{FF2B5EF4-FFF2-40B4-BE49-F238E27FC236}">
                <a16:creationId xmlns:a16="http://schemas.microsoft.com/office/drawing/2014/main" id="{20EF713D-1A46-7B03-A45B-6A2E8BABE581}"/>
              </a:ext>
            </a:extLst>
          </p:cNvPr>
          <p:cNvCxnSpPr>
            <a:cxnSpLocks/>
          </p:cNvCxnSpPr>
          <p:nvPr/>
        </p:nvCxnSpPr>
        <p:spPr>
          <a:xfrm>
            <a:off x="0" y="1175918"/>
            <a:ext cx="1541149"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B6C34A7E-6986-3753-EDEB-079BCB711AFA}"/>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nine</a:t>
            </a:r>
          </a:p>
          <a:p>
            <a:pPr algn="l"/>
            <a:r>
              <a:rPr lang="en-US" sz="5800" dirty="0">
                <a:solidFill>
                  <a:schemeClr val="bg1"/>
                </a:solidFill>
                <a:latin typeface="Arial" panose="020B0604020202020204" pitchFamily="34" charset="0"/>
                <a:cs typeface="Arial" panose="020B0604020202020204" pitchFamily="34" charset="0"/>
              </a:rPr>
              <a:t>Benefit inflation protection</a:t>
            </a:r>
          </a:p>
        </p:txBody>
      </p:sp>
      <p:cxnSp>
        <p:nvCxnSpPr>
          <p:cNvPr id="6" name="Straight Connector 5">
            <a:extLst>
              <a:ext uri="{FF2B5EF4-FFF2-40B4-BE49-F238E27FC236}">
                <a16:creationId xmlns:a16="http://schemas.microsoft.com/office/drawing/2014/main" id="{E122C38F-2702-3555-1B9C-FF0993336F7A}"/>
              </a:ext>
            </a:extLst>
          </p:cNvPr>
          <p:cNvCxnSpPr>
            <a:cxnSpLocks/>
          </p:cNvCxnSpPr>
          <p:nvPr/>
        </p:nvCxnSpPr>
        <p:spPr>
          <a:xfrm>
            <a:off x="2575859" y="5434534"/>
            <a:ext cx="9616141"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38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09</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Annual benefit adjustment</a:t>
            </a:r>
          </a:p>
        </p:txBody>
      </p:sp>
      <p:sp>
        <p:nvSpPr>
          <p:cNvPr id="2" name="Rectangle 1">
            <a:extLst>
              <a:ext uri="{FF2B5EF4-FFF2-40B4-BE49-F238E27FC236}">
                <a16:creationId xmlns:a16="http://schemas.microsoft.com/office/drawing/2014/main" id="{E8C29E8C-032A-25AE-4E9E-D89EBD8291CA}"/>
              </a:ext>
            </a:extLst>
          </p:cNvPr>
          <p:cNvSpPr/>
          <p:nvPr/>
        </p:nvSpPr>
        <p:spPr>
          <a:xfrm>
            <a:off x="1" y="1768394"/>
            <a:ext cx="12191998" cy="3913688"/>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0098E91E-6DB9-587A-266D-B31CC225C8E7}"/>
              </a:ext>
            </a:extLst>
          </p:cNvPr>
          <p:cNvCxnSpPr>
            <a:cxnSpLocks/>
          </p:cNvCxnSpPr>
          <p:nvPr/>
        </p:nvCxnSpPr>
        <p:spPr>
          <a:xfrm>
            <a:off x="-1" y="2584575"/>
            <a:ext cx="927847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B1350B9-979F-988C-163A-44D523ABF999}"/>
              </a:ext>
            </a:extLst>
          </p:cNvPr>
          <p:cNvGrpSpPr/>
          <p:nvPr/>
        </p:nvGrpSpPr>
        <p:grpSpPr>
          <a:xfrm>
            <a:off x="1961129" y="2973567"/>
            <a:ext cx="10230869" cy="1724369"/>
            <a:chOff x="437127" y="3204087"/>
            <a:chExt cx="10230869" cy="1724369"/>
          </a:xfrm>
        </p:grpSpPr>
        <p:sp>
          <p:nvSpPr>
            <p:cNvPr id="9" name="Rectangle 8">
              <a:extLst>
                <a:ext uri="{FF2B5EF4-FFF2-40B4-BE49-F238E27FC236}">
                  <a16:creationId xmlns:a16="http://schemas.microsoft.com/office/drawing/2014/main" id="{0878EF0D-E6A5-3F42-FFCD-A3F855B46598}"/>
                </a:ext>
              </a:extLst>
            </p:cNvPr>
            <p:cNvSpPr/>
            <p:nvPr/>
          </p:nvSpPr>
          <p:spPr>
            <a:xfrm rot="16200000">
              <a:off x="4690377" y="-1049163"/>
              <a:ext cx="1724369" cy="10230869"/>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7764E85-CCA5-979F-B26C-FC657BF5A22D}"/>
                </a:ext>
              </a:extLst>
            </p:cNvPr>
            <p:cNvSpPr txBox="1"/>
            <p:nvPr/>
          </p:nvSpPr>
          <p:spPr>
            <a:xfrm>
              <a:off x="1729391" y="4248067"/>
              <a:ext cx="1425555" cy="338554"/>
            </a:xfrm>
            <a:prstGeom prst="rect">
              <a:avLst/>
            </a:prstGeom>
            <a:noFill/>
          </p:spPr>
          <p:txBody>
            <a:bodyPr wrap="square">
              <a:spAutoFit/>
            </a:bodyPr>
            <a:lstStyle/>
            <a:p>
              <a:r>
                <a:rPr lang="en-US" sz="1600" dirty="0">
                  <a:solidFill>
                    <a:srgbClr val="03045E"/>
                  </a:solidFill>
                  <a:latin typeface="Arial" panose="020B0604020202020204" pitchFamily="34" charset="0"/>
                  <a:cs typeface="Arial" panose="020B0604020202020204" pitchFamily="34" charset="0"/>
                </a:rPr>
                <a:t>Initial benefit</a:t>
              </a:r>
              <a:endParaRPr lang="en-US" sz="1600" dirty="0">
                <a:solidFill>
                  <a:srgbClr val="03045E"/>
                </a:solidFill>
              </a:endParaRPr>
            </a:p>
          </p:txBody>
        </p:sp>
        <p:sp>
          <p:nvSpPr>
            <p:cNvPr id="12" name="TextBox 11">
              <a:extLst>
                <a:ext uri="{FF2B5EF4-FFF2-40B4-BE49-F238E27FC236}">
                  <a16:creationId xmlns:a16="http://schemas.microsoft.com/office/drawing/2014/main" id="{EE3FFA1B-70A9-7C4B-D56E-EE09A4F2264F}"/>
                </a:ext>
              </a:extLst>
            </p:cNvPr>
            <p:cNvSpPr txBox="1"/>
            <p:nvPr/>
          </p:nvSpPr>
          <p:spPr>
            <a:xfrm>
              <a:off x="4362340" y="4263657"/>
              <a:ext cx="976874" cy="338554"/>
            </a:xfrm>
            <a:prstGeom prst="rect">
              <a:avLst/>
            </a:prstGeom>
            <a:noFill/>
          </p:spPr>
          <p:txBody>
            <a:bodyPr wrap="square">
              <a:spAutoFit/>
            </a:bodyPr>
            <a:lstStyle/>
            <a:p>
              <a:r>
                <a:rPr lang="en-US" sz="1600" dirty="0">
                  <a:solidFill>
                    <a:srgbClr val="03045E"/>
                  </a:solidFill>
                  <a:latin typeface="Arial" panose="020B0604020202020204" pitchFamily="34" charset="0"/>
                  <a:cs typeface="Arial" panose="020B0604020202020204" pitchFamily="34" charset="0"/>
                </a:rPr>
                <a:t>2%</a:t>
              </a:r>
              <a:endParaRPr lang="en-US" sz="1600" dirty="0">
                <a:solidFill>
                  <a:srgbClr val="03045E"/>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C52E2E8-14B8-5864-4E96-86B2CA926DFD}"/>
                    </a:ext>
                  </a:extLst>
                </p:cNvPr>
                <p:cNvSpPr txBox="1"/>
                <p:nvPr/>
              </p:nvSpPr>
              <p:spPr>
                <a:xfrm>
                  <a:off x="953564" y="3417070"/>
                  <a:ext cx="7223327" cy="738664"/>
                </a:xfrm>
                <a:prstGeom prst="rect">
                  <a:avLst/>
                </a:prstGeom>
                <a:noFill/>
              </p:spPr>
              <p:txBody>
                <a:bodyPr wrap="square" rtlCol="0">
                  <a:spAutoFit/>
                </a:bodyPr>
                <a:lstStyle/>
                <a:p>
                  <a:pPr algn="ctr">
                    <a:spcAft>
                      <a:spcPts val="1200"/>
                    </a:spcAft>
                    <a:buSzPct val="100000"/>
                  </a:pPr>
                  <a:r>
                    <a:rPr lang="en-US" sz="4200" b="1" dirty="0">
                      <a:solidFill>
                        <a:schemeClr val="bg1"/>
                      </a:solidFill>
                      <a:latin typeface="Arial" panose="020B0604020202020204" pitchFamily="34" charset="0"/>
                      <a:cs typeface="Arial" panose="020B0604020202020204" pitchFamily="34" charset="0"/>
                    </a:rPr>
                    <a:t>$4,482  </a:t>
                  </a:r>
                  <a14:m>
                    <m:oMath xmlns:m="http://schemas.openxmlformats.org/officeDocument/2006/math">
                      <m:r>
                        <a:rPr lang="en-US" sz="4200" b="1" i="1" dirty="0" smtClean="0">
                          <a:solidFill>
                            <a:srgbClr val="03045E"/>
                          </a:solidFill>
                          <a:latin typeface="Cambria Math" panose="02040503050406030204" pitchFamily="18" charset="0"/>
                          <a:ea typeface="Cambria Math" panose="02040503050406030204" pitchFamily="18" charset="0"/>
                          <a:cs typeface="Arial" panose="020B0604020202020204" pitchFamily="34" charset="0"/>
                        </a:rPr>
                        <m:t>×</m:t>
                      </m:r>
                    </m:oMath>
                  </a14:m>
                  <a:r>
                    <a:rPr lang="en-US" sz="4200" b="1" dirty="0">
                      <a:solidFill>
                        <a:srgbClr val="03045E"/>
                      </a:solidFill>
                      <a:latin typeface="Arial" panose="020B0604020202020204" pitchFamily="34" charset="0"/>
                      <a:cs typeface="Arial" panose="020B0604020202020204" pitchFamily="34" charset="0"/>
                    </a:rPr>
                    <a:t>  </a:t>
                  </a:r>
                  <a:r>
                    <a:rPr lang="en-US" sz="4200" b="1" dirty="0">
                      <a:solidFill>
                        <a:schemeClr val="bg1"/>
                      </a:solidFill>
                      <a:latin typeface="Arial" panose="020B0604020202020204" pitchFamily="34" charset="0"/>
                      <a:cs typeface="Arial" panose="020B0604020202020204" pitchFamily="34" charset="0"/>
                    </a:rPr>
                    <a:t>0.02  </a:t>
                  </a:r>
                  <a14:m>
                    <m:oMath xmlns:m="http://schemas.openxmlformats.org/officeDocument/2006/math">
                      <m:r>
                        <a:rPr lang="en-US" sz="4200" b="1" i="1" dirty="0" smtClean="0">
                          <a:solidFill>
                            <a:srgbClr val="03045E"/>
                          </a:solidFill>
                          <a:latin typeface="Cambria Math" panose="02040503050406030204" pitchFamily="18" charset="0"/>
                          <a:cs typeface="Arial" panose="020B0604020202020204" pitchFamily="34" charset="0"/>
                        </a:rPr>
                        <m:t>=</m:t>
                      </m:r>
                    </m:oMath>
                  </a14:m>
                  <a:r>
                    <a:rPr lang="en-US" sz="4200" b="1" dirty="0">
                      <a:solidFill>
                        <a:schemeClr val="bg1"/>
                      </a:solidFill>
                      <a:latin typeface="Arial" panose="020B0604020202020204" pitchFamily="34" charset="0"/>
                      <a:cs typeface="Arial" panose="020B0604020202020204" pitchFamily="34" charset="0"/>
                    </a:rPr>
                    <a:t>  $90</a:t>
                  </a:r>
                  <a:endParaRPr lang="en-US" sz="4200" dirty="0">
                    <a:solidFill>
                      <a:schemeClr val="bg1"/>
                    </a:solidFill>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3C52E2E8-14B8-5864-4E96-86B2CA926DFD}"/>
                    </a:ext>
                  </a:extLst>
                </p:cNvPr>
                <p:cNvSpPr txBox="1">
                  <a:spLocks noRot="1" noChangeAspect="1" noMove="1" noResize="1" noEditPoints="1" noAdjustHandles="1" noChangeArrowheads="1" noChangeShapeType="1" noTextEdit="1"/>
                </p:cNvSpPr>
                <p:nvPr/>
              </p:nvSpPr>
              <p:spPr>
                <a:xfrm>
                  <a:off x="953564" y="3417070"/>
                  <a:ext cx="7223327" cy="738664"/>
                </a:xfrm>
                <a:prstGeom prst="rect">
                  <a:avLst/>
                </a:prstGeom>
                <a:blipFill>
                  <a:blip r:embed="rId3"/>
                  <a:stretch>
                    <a:fillRect t="-17355" b="-3719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C6F541B6-7BE4-6151-0751-3198E4DFA4EA}"/>
                </a:ext>
              </a:extLst>
            </p:cNvPr>
            <p:cNvSpPr txBox="1"/>
            <p:nvPr/>
          </p:nvSpPr>
          <p:spPr>
            <a:xfrm>
              <a:off x="6328037" y="4200518"/>
              <a:ext cx="1800498" cy="584775"/>
            </a:xfrm>
            <a:prstGeom prst="rect">
              <a:avLst/>
            </a:prstGeom>
            <a:noFill/>
          </p:spPr>
          <p:txBody>
            <a:bodyPr wrap="square">
              <a:spAutoFit/>
            </a:bodyPr>
            <a:lstStyle/>
            <a:p>
              <a:r>
                <a:rPr lang="en-US" sz="1600" dirty="0">
                  <a:solidFill>
                    <a:srgbClr val="03045E"/>
                  </a:solidFill>
                  <a:latin typeface="Arial" panose="020B0604020202020204" pitchFamily="34" charset="0"/>
                  <a:cs typeface="Arial" panose="020B0604020202020204" pitchFamily="34" charset="0"/>
                </a:rPr>
                <a:t>Annual benefit adjustment</a:t>
              </a:r>
              <a:endParaRPr lang="en-US" sz="1600" dirty="0">
                <a:solidFill>
                  <a:srgbClr val="03045E"/>
                </a:solidFill>
              </a:endParaRPr>
            </a:p>
          </p:txBody>
        </p:sp>
      </p:grpSp>
      <p:cxnSp>
        <p:nvCxnSpPr>
          <p:cNvPr id="20" name="Straight Connector 19">
            <a:extLst>
              <a:ext uri="{FF2B5EF4-FFF2-40B4-BE49-F238E27FC236}">
                <a16:creationId xmlns:a16="http://schemas.microsoft.com/office/drawing/2014/main" id="{1AF4FFFD-DFEB-D006-31EC-0D0853F19BF0}"/>
              </a:ext>
            </a:extLst>
          </p:cNvPr>
          <p:cNvCxnSpPr>
            <a:cxnSpLocks/>
          </p:cNvCxnSpPr>
          <p:nvPr/>
        </p:nvCxnSpPr>
        <p:spPr>
          <a:xfrm>
            <a:off x="3325906" y="5113873"/>
            <a:ext cx="88660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68309B36-0631-BD4E-7D37-5C61253EE680}"/>
              </a:ext>
            </a:extLst>
          </p:cNvPr>
          <p:cNvSpPr/>
          <p:nvPr/>
        </p:nvSpPr>
        <p:spPr>
          <a:xfrm>
            <a:off x="-1" y="6284056"/>
            <a:ext cx="12191999"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844CF315-8947-3AB2-5560-7905D39CA0D0}"/>
              </a:ext>
            </a:extLst>
          </p:cNvPr>
          <p:cNvSpPr txBox="1"/>
          <p:nvPr/>
        </p:nvSpPr>
        <p:spPr>
          <a:xfrm>
            <a:off x="294324" y="6386362"/>
            <a:ext cx="8769249" cy="338554"/>
          </a:xfrm>
          <a:prstGeom prst="rect">
            <a:avLst/>
          </a:prstGeom>
          <a:noFill/>
        </p:spPr>
        <p:txBody>
          <a:bodyPr wrap="square">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Read the </a:t>
            </a:r>
            <a:r>
              <a:rPr lang="en-US" sz="1600" i="1" dirty="0">
                <a:solidFill>
                  <a:schemeClr val="bg1"/>
                </a:solidFill>
                <a:latin typeface="Arial" panose="020B0604020202020204" pitchFamily="34" charset="0"/>
                <a:cs typeface="Arial" panose="020B0604020202020204" pitchFamily="34" charset="0"/>
              </a:rPr>
              <a:t>Member Handbook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/publications </a:t>
            </a:r>
            <a:r>
              <a:rPr lang="en-US" sz="1600" dirty="0">
                <a:solidFill>
                  <a:schemeClr val="bg1"/>
                </a:solidFill>
                <a:latin typeface="Arial" panose="020B0604020202020204" pitchFamily="34" charset="0"/>
                <a:cs typeface="Arial" panose="020B0604020202020204" pitchFamily="34" charset="0"/>
              </a:rPr>
              <a:t>for more information.</a:t>
            </a:r>
            <a:endParaRPr lang="en-US" sz="1600" dirty="0"/>
          </a:p>
        </p:txBody>
      </p:sp>
    </p:spTree>
    <p:extLst>
      <p:ext uri="{BB962C8B-B14F-4D97-AF65-F5344CB8AC3E}">
        <p14:creationId xmlns:p14="http://schemas.microsoft.com/office/powerpoint/2010/main" val="360086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09</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Purchasing power protection</a:t>
            </a:r>
          </a:p>
        </p:txBody>
      </p:sp>
      <p:sp>
        <p:nvSpPr>
          <p:cNvPr id="30" name="Rectangle 29">
            <a:extLst>
              <a:ext uri="{FF2B5EF4-FFF2-40B4-BE49-F238E27FC236}">
                <a16:creationId xmlns:a16="http://schemas.microsoft.com/office/drawing/2014/main" id="{68309B36-0631-BD4E-7D37-5C61253EE680}"/>
              </a:ext>
            </a:extLst>
          </p:cNvPr>
          <p:cNvSpPr/>
          <p:nvPr/>
        </p:nvSpPr>
        <p:spPr>
          <a:xfrm>
            <a:off x="-1" y="6284056"/>
            <a:ext cx="12191999"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844CF315-8947-3AB2-5560-7905D39CA0D0}"/>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Read the </a:t>
            </a:r>
            <a:r>
              <a:rPr lang="en-US" sz="1600" i="1" dirty="0">
                <a:solidFill>
                  <a:schemeClr val="bg1"/>
                </a:solidFill>
                <a:latin typeface="Arial" panose="020B0604020202020204" pitchFamily="34" charset="0"/>
                <a:cs typeface="Arial" panose="020B0604020202020204" pitchFamily="34" charset="0"/>
              </a:rPr>
              <a:t>Member Handbook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/publications </a:t>
            </a:r>
            <a:r>
              <a:rPr lang="en-US" sz="1600" dirty="0">
                <a:solidFill>
                  <a:schemeClr val="bg1"/>
                </a:solidFill>
                <a:latin typeface="Arial" panose="020B0604020202020204" pitchFamily="34" charset="0"/>
                <a:cs typeface="Arial" panose="020B0604020202020204" pitchFamily="34" charset="0"/>
              </a:rPr>
              <a:t>for more information.</a:t>
            </a:r>
            <a:endParaRPr lang="en-US" sz="1600" dirty="0"/>
          </a:p>
        </p:txBody>
      </p:sp>
      <p:pic>
        <p:nvPicPr>
          <p:cNvPr id="11" name="Picture 10" descr="A blue cross on a black background&#10;&#10;Description automatically generated">
            <a:extLst>
              <a:ext uri="{FF2B5EF4-FFF2-40B4-BE49-F238E27FC236}">
                <a16:creationId xmlns:a16="http://schemas.microsoft.com/office/drawing/2014/main" id="{6CCAF588-D61B-B68A-1E5F-834F2FDBCE44}"/>
              </a:ext>
            </a:extLst>
          </p:cNvPr>
          <p:cNvPicPr>
            <a:picLocks noChangeAspect="1"/>
          </p:cNvPicPr>
          <p:nvPr/>
        </p:nvPicPr>
        <p:blipFill>
          <a:blip r:embed="rId4"/>
          <a:stretch>
            <a:fillRect/>
          </a:stretch>
        </p:blipFill>
        <p:spPr>
          <a:xfrm>
            <a:off x="7793305" y="1500337"/>
            <a:ext cx="2200237" cy="2178770"/>
          </a:xfrm>
          <a:prstGeom prst="rect">
            <a:avLst/>
          </a:prstGeom>
        </p:spPr>
      </p:pic>
      <p:pic>
        <p:nvPicPr>
          <p:cNvPr id="13" name="Picture 12" descr="A blue arrow pointing up&#10;&#10;Description automatically generated">
            <a:extLst>
              <a:ext uri="{FF2B5EF4-FFF2-40B4-BE49-F238E27FC236}">
                <a16:creationId xmlns:a16="http://schemas.microsoft.com/office/drawing/2014/main" id="{6FC359F3-8511-6F75-2541-9E04E4D5A466}"/>
              </a:ext>
            </a:extLst>
          </p:cNvPr>
          <p:cNvPicPr>
            <a:picLocks noChangeAspect="1"/>
          </p:cNvPicPr>
          <p:nvPr/>
        </p:nvPicPr>
        <p:blipFill>
          <a:blip r:embed="rId5"/>
          <a:stretch>
            <a:fillRect/>
          </a:stretch>
        </p:blipFill>
        <p:spPr>
          <a:xfrm>
            <a:off x="1947086" y="1496903"/>
            <a:ext cx="2197713" cy="2176272"/>
          </a:xfrm>
          <a:prstGeom prst="rect">
            <a:avLst/>
          </a:prstGeom>
        </p:spPr>
      </p:pic>
      <p:sp>
        <p:nvSpPr>
          <p:cNvPr id="16" name="Title 1">
            <a:extLst>
              <a:ext uri="{FF2B5EF4-FFF2-40B4-BE49-F238E27FC236}">
                <a16:creationId xmlns:a16="http://schemas.microsoft.com/office/drawing/2014/main" id="{06E60727-5EDF-D27F-30BF-58C7E73DBD32}"/>
              </a:ext>
            </a:extLst>
          </p:cNvPr>
          <p:cNvSpPr txBox="1">
            <a:spLocks/>
          </p:cNvSpPr>
          <p:nvPr/>
        </p:nvSpPr>
        <p:spPr>
          <a:xfrm>
            <a:off x="1947084" y="3998383"/>
            <a:ext cx="2197715" cy="5334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200"/>
              </a:spcAft>
            </a:pPr>
            <a:r>
              <a:rPr lang="en-US" sz="3000" b="1" dirty="0">
                <a:solidFill>
                  <a:srgbClr val="03045E"/>
                </a:solidFill>
                <a:latin typeface="Arial" panose="020B0604020202020204" pitchFamily="34" charset="0"/>
                <a:cs typeface="Arial" panose="020B0604020202020204" pitchFamily="34" charset="0"/>
              </a:rPr>
              <a:t>Price</a:t>
            </a:r>
            <a:endParaRPr lang="en-US" sz="3000" dirty="0">
              <a:solidFill>
                <a:srgbClr val="03045E"/>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2AA76E9D-27E9-3339-1564-AB95971B8A8D}"/>
              </a:ext>
            </a:extLst>
          </p:cNvPr>
          <p:cNvSpPr txBox="1">
            <a:spLocks/>
          </p:cNvSpPr>
          <p:nvPr/>
        </p:nvSpPr>
        <p:spPr>
          <a:xfrm>
            <a:off x="4535023" y="3998384"/>
            <a:ext cx="2724246" cy="5334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200"/>
              </a:spcAft>
            </a:pPr>
            <a:r>
              <a:rPr lang="en-US" sz="3000" b="1" dirty="0">
                <a:solidFill>
                  <a:srgbClr val="576ED6"/>
                </a:solidFill>
                <a:latin typeface="Arial" panose="020B0604020202020204" pitchFamily="34" charset="0"/>
                <a:cs typeface="Arial" panose="020B0604020202020204" pitchFamily="34" charset="0"/>
              </a:rPr>
              <a:t>Purchasing power</a:t>
            </a:r>
            <a:endParaRPr lang="en-US" sz="3000" dirty="0">
              <a:solidFill>
                <a:srgbClr val="576ED6"/>
              </a:solidFill>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ED37682F-1725-B216-4627-0776C0135C1F}"/>
              </a:ext>
            </a:extLst>
          </p:cNvPr>
          <p:cNvSpPr txBox="1">
            <a:spLocks/>
          </p:cNvSpPr>
          <p:nvPr/>
        </p:nvSpPr>
        <p:spPr>
          <a:xfrm>
            <a:off x="1947085" y="5333910"/>
            <a:ext cx="8297829" cy="696343"/>
          </a:xfrm>
          <a:prstGeom prst="rect">
            <a:avLst/>
          </a:prstGeom>
          <a:solidFill>
            <a:srgbClr val="576ED6"/>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82880" algn="l">
              <a:lnSpc>
                <a:spcPts val="1680"/>
              </a:lnSpc>
            </a:pPr>
            <a:r>
              <a:rPr lang="en-US" sz="1400" dirty="0">
                <a:solidFill>
                  <a:schemeClr val="bg1"/>
                </a:solidFill>
                <a:latin typeface="Arial" panose="020B0604020202020204" pitchFamily="34" charset="0"/>
                <a:cs typeface="Arial" panose="020B0604020202020204" pitchFamily="34" charset="0"/>
              </a:rPr>
              <a:t>When prices increase, your purchasing power decreases. When your purchasing power falls below 85%, you’ll receive a supplemental benefit in addition to your retirement benefit.</a:t>
            </a:r>
          </a:p>
        </p:txBody>
      </p:sp>
      <p:sp>
        <p:nvSpPr>
          <p:cNvPr id="19" name="Title 1">
            <a:extLst>
              <a:ext uri="{FF2B5EF4-FFF2-40B4-BE49-F238E27FC236}">
                <a16:creationId xmlns:a16="http://schemas.microsoft.com/office/drawing/2014/main" id="{3CC7B821-2BD0-BC56-3A1F-38B75E732AA8}"/>
              </a:ext>
            </a:extLst>
          </p:cNvPr>
          <p:cNvSpPr txBox="1">
            <a:spLocks/>
          </p:cNvSpPr>
          <p:nvPr/>
        </p:nvSpPr>
        <p:spPr>
          <a:xfrm>
            <a:off x="7520669" y="3998384"/>
            <a:ext cx="2724246" cy="5334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200"/>
              </a:spcAft>
            </a:pPr>
            <a:r>
              <a:rPr lang="en-US" sz="3000" b="1" dirty="0">
                <a:solidFill>
                  <a:srgbClr val="03045E"/>
                </a:solidFill>
                <a:latin typeface="Arial" panose="020B0604020202020204" pitchFamily="34" charset="0"/>
                <a:cs typeface="Arial" panose="020B0604020202020204" pitchFamily="34" charset="0"/>
              </a:rPr>
              <a:t>Supplemental benefit</a:t>
            </a:r>
            <a:endParaRPr lang="en-US" sz="3000" dirty="0">
              <a:solidFill>
                <a:srgbClr val="03045E"/>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1E75D1FD-5757-801F-B994-DB31F9313480}"/>
              </a:ext>
            </a:extLst>
          </p:cNvPr>
          <p:cNvGrpSpPr/>
          <p:nvPr/>
        </p:nvGrpSpPr>
        <p:grpSpPr>
          <a:xfrm>
            <a:off x="4361018" y="1496904"/>
            <a:ext cx="2712878" cy="2182204"/>
            <a:chOff x="2848802" y="1656355"/>
            <a:chExt cx="2712878" cy="2182204"/>
          </a:xfrm>
        </p:grpSpPr>
        <p:grpSp>
          <p:nvGrpSpPr>
            <p:cNvPr id="22" name="Group 21">
              <a:extLst>
                <a:ext uri="{FF2B5EF4-FFF2-40B4-BE49-F238E27FC236}">
                  <a16:creationId xmlns:a16="http://schemas.microsoft.com/office/drawing/2014/main" id="{6CDB3801-8F14-FA61-3FDF-1F33BCD0D04A}"/>
                </a:ext>
              </a:extLst>
            </p:cNvPr>
            <p:cNvGrpSpPr/>
            <p:nvPr/>
          </p:nvGrpSpPr>
          <p:grpSpPr>
            <a:xfrm>
              <a:off x="3354510" y="1656355"/>
              <a:ext cx="2207170" cy="2182204"/>
              <a:chOff x="3176035" y="2106060"/>
              <a:chExt cx="2207170" cy="2182204"/>
            </a:xfrm>
          </p:grpSpPr>
          <p:pic>
            <p:nvPicPr>
              <p:cNvPr id="24" name="Picture 23">
                <a:extLst>
                  <a:ext uri="{FF2B5EF4-FFF2-40B4-BE49-F238E27FC236}">
                    <a16:creationId xmlns:a16="http://schemas.microsoft.com/office/drawing/2014/main" id="{C593AA15-17EB-75A6-82AF-5C70933114E6}"/>
                  </a:ext>
                </a:extLst>
              </p:cNvPr>
              <p:cNvPicPr>
                <a:picLocks noChangeAspect="1"/>
              </p:cNvPicPr>
              <p:nvPr/>
            </p:nvPicPr>
            <p:blipFill>
              <a:blip r:embed="rId6"/>
              <a:srcRect/>
              <a:stretch/>
            </p:blipFill>
            <p:spPr>
              <a:xfrm rot="10800000">
                <a:off x="3176035" y="2106060"/>
                <a:ext cx="2203704" cy="2182204"/>
              </a:xfrm>
              <a:prstGeom prst="rect">
                <a:avLst/>
              </a:prstGeom>
            </p:spPr>
          </p:pic>
          <p:cxnSp>
            <p:nvCxnSpPr>
              <p:cNvPr id="25" name="Straight Connector 24">
                <a:extLst>
                  <a:ext uri="{FF2B5EF4-FFF2-40B4-BE49-F238E27FC236}">
                    <a16:creationId xmlns:a16="http://schemas.microsoft.com/office/drawing/2014/main" id="{D1BEAA61-07CF-DCF1-1ECC-DDD40D3303C0}"/>
                  </a:ext>
                </a:extLst>
              </p:cNvPr>
              <p:cNvCxnSpPr>
                <a:cxnSpLocks/>
              </p:cNvCxnSpPr>
              <p:nvPr/>
            </p:nvCxnSpPr>
            <p:spPr>
              <a:xfrm>
                <a:off x="3179501" y="3951139"/>
                <a:ext cx="2203704"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B575B8DA-AF98-BC87-CFEC-C801A91EF008}"/>
                </a:ext>
              </a:extLst>
            </p:cNvPr>
            <p:cNvSpPr txBox="1"/>
            <p:nvPr/>
          </p:nvSpPr>
          <p:spPr>
            <a:xfrm>
              <a:off x="2848802" y="3340505"/>
              <a:ext cx="590684" cy="307777"/>
            </a:xfrm>
            <a:prstGeom prst="rect">
              <a:avLst/>
            </a:prstGeom>
            <a:noFill/>
          </p:spPr>
          <p:txBody>
            <a:bodyPr vert="horz" wrap="square" rtlCol="0" anchor="ctr">
              <a:spAutoFit/>
            </a:bodyPr>
            <a:lstStyle/>
            <a:p>
              <a:r>
                <a:rPr lang="en-US" sz="1400" dirty="0">
                  <a:solidFill>
                    <a:srgbClr val="03045E"/>
                  </a:solidFill>
                  <a:latin typeface="Arial" panose="020B0604020202020204" pitchFamily="34" charset="0"/>
                  <a:cs typeface="Arial" panose="020B0604020202020204" pitchFamily="34" charset="0"/>
                </a:rPr>
                <a:t>85%</a:t>
              </a:r>
            </a:p>
          </p:txBody>
        </p:sp>
      </p:grpSp>
    </p:spTree>
    <p:extLst>
      <p:ext uri="{BB962C8B-B14F-4D97-AF65-F5344CB8AC3E}">
        <p14:creationId xmlns:p14="http://schemas.microsoft.com/office/powerpoint/2010/main" val="18436478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8E95A7-9D4C-36E4-8A33-9D86077F1A5C}"/>
              </a:ext>
            </a:extLst>
          </p:cNvPr>
          <p:cNvSpPr/>
          <p:nvPr/>
        </p:nvSpPr>
        <p:spPr>
          <a:xfrm rot="16200000">
            <a:off x="-2727830" y="2727832"/>
            <a:ext cx="6858000"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098CA453-866C-5972-F6A7-0212F5A3A7A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10</a:t>
            </a:r>
          </a:p>
        </p:txBody>
      </p:sp>
      <p:cxnSp>
        <p:nvCxnSpPr>
          <p:cNvPr id="8" name="Straight Connector 7">
            <a:extLst>
              <a:ext uri="{FF2B5EF4-FFF2-40B4-BE49-F238E27FC236}">
                <a16:creationId xmlns:a16="http://schemas.microsoft.com/office/drawing/2014/main" id="{20EF713D-1A46-7B03-A45B-6A2E8BABE581}"/>
              </a:ext>
            </a:extLst>
          </p:cNvPr>
          <p:cNvCxnSpPr>
            <a:cxnSpLocks/>
          </p:cNvCxnSpPr>
          <p:nvPr/>
        </p:nvCxnSpPr>
        <p:spPr>
          <a:xfrm>
            <a:off x="0" y="1175918"/>
            <a:ext cx="1541149"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B6C34A7E-6986-3753-EDEB-079BCB711AFA}"/>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ten</a:t>
            </a:r>
          </a:p>
          <a:p>
            <a:pPr algn="l"/>
            <a:r>
              <a:rPr lang="en-US" sz="5800" dirty="0">
                <a:solidFill>
                  <a:schemeClr val="bg1"/>
                </a:solidFill>
                <a:latin typeface="Arial" panose="020B0604020202020204" pitchFamily="34" charset="0"/>
                <a:cs typeface="Arial" panose="020B0604020202020204" pitchFamily="34" charset="0"/>
              </a:rPr>
              <a:t>Learn more</a:t>
            </a:r>
          </a:p>
        </p:txBody>
      </p:sp>
      <p:cxnSp>
        <p:nvCxnSpPr>
          <p:cNvPr id="6" name="Straight Connector 5">
            <a:extLst>
              <a:ext uri="{FF2B5EF4-FFF2-40B4-BE49-F238E27FC236}">
                <a16:creationId xmlns:a16="http://schemas.microsoft.com/office/drawing/2014/main" id="{E122C38F-2702-3555-1B9C-FF0993336F7A}"/>
              </a:ext>
            </a:extLst>
          </p:cNvPr>
          <p:cNvCxnSpPr>
            <a:cxnSpLocks/>
          </p:cNvCxnSpPr>
          <p:nvPr/>
        </p:nvCxnSpPr>
        <p:spPr>
          <a:xfrm>
            <a:off x="2575859" y="5434534"/>
            <a:ext cx="9616141"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20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10</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Financial Awareness webinars</a:t>
            </a:r>
          </a:p>
        </p:txBody>
      </p:sp>
      <p:sp>
        <p:nvSpPr>
          <p:cNvPr id="30" name="Rectangle 29">
            <a:extLst>
              <a:ext uri="{FF2B5EF4-FFF2-40B4-BE49-F238E27FC236}">
                <a16:creationId xmlns:a16="http://schemas.microsoft.com/office/drawing/2014/main" id="{68309B36-0631-BD4E-7D37-5C61253EE680}"/>
              </a:ext>
            </a:extLst>
          </p:cNvPr>
          <p:cNvSpPr/>
          <p:nvPr/>
        </p:nvSpPr>
        <p:spPr>
          <a:xfrm>
            <a:off x="-1" y="6284056"/>
            <a:ext cx="12191999"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844CF315-8947-3AB2-5560-7905D39CA0D0}"/>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Visit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/webinars </a:t>
            </a:r>
            <a:r>
              <a:rPr lang="en-US" sz="1600" dirty="0">
                <a:solidFill>
                  <a:schemeClr val="bg1"/>
                </a:solidFill>
                <a:latin typeface="Arial" panose="020B0604020202020204" pitchFamily="34" charset="0"/>
                <a:cs typeface="Arial" panose="020B0604020202020204" pitchFamily="34" charset="0"/>
              </a:rPr>
              <a:t>to register.</a:t>
            </a:r>
            <a:endParaRPr lang="en-US" sz="1600" dirty="0"/>
          </a:p>
        </p:txBody>
      </p:sp>
      <p:grpSp>
        <p:nvGrpSpPr>
          <p:cNvPr id="11" name="Group 10">
            <a:extLst>
              <a:ext uri="{FF2B5EF4-FFF2-40B4-BE49-F238E27FC236}">
                <a16:creationId xmlns:a16="http://schemas.microsoft.com/office/drawing/2014/main" id="{41787123-CC3F-3CE6-30C4-0621F447BE8C}"/>
              </a:ext>
            </a:extLst>
          </p:cNvPr>
          <p:cNvGrpSpPr/>
          <p:nvPr/>
        </p:nvGrpSpPr>
        <p:grpSpPr>
          <a:xfrm>
            <a:off x="2224630" y="1415002"/>
            <a:ext cx="3703007" cy="2204793"/>
            <a:chOff x="415130" y="2296614"/>
            <a:chExt cx="3703007" cy="2204793"/>
          </a:xfrm>
        </p:grpSpPr>
        <p:sp>
          <p:nvSpPr>
            <p:cNvPr id="13" name="Rectangle 12">
              <a:extLst>
                <a:ext uri="{FF2B5EF4-FFF2-40B4-BE49-F238E27FC236}">
                  <a16:creationId xmlns:a16="http://schemas.microsoft.com/office/drawing/2014/main" id="{AAC020F0-2C56-7ED2-3904-A85D93783410}"/>
                </a:ext>
              </a:extLst>
            </p:cNvPr>
            <p:cNvSpPr/>
            <p:nvPr/>
          </p:nvSpPr>
          <p:spPr>
            <a:xfrm>
              <a:off x="415130" y="2449017"/>
              <a:ext cx="3703007" cy="205239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77D9562-FB82-6F8E-FAA6-CC853AB90D7D}"/>
                </a:ext>
              </a:extLst>
            </p:cNvPr>
            <p:cNvSpPr/>
            <p:nvPr/>
          </p:nvSpPr>
          <p:spPr>
            <a:xfrm>
              <a:off x="521243" y="2296614"/>
              <a:ext cx="3479253" cy="2102487"/>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EB21E83-17FA-F81C-971A-C791B63208B9}"/>
                </a:ext>
              </a:extLst>
            </p:cNvPr>
            <p:cNvSpPr txBox="1"/>
            <p:nvPr/>
          </p:nvSpPr>
          <p:spPr>
            <a:xfrm>
              <a:off x="702724" y="3411236"/>
              <a:ext cx="2865846"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Budgeting basics, savings and investing, credit and debit.</a:t>
              </a:r>
            </a:p>
          </p:txBody>
        </p:sp>
        <p:cxnSp>
          <p:nvCxnSpPr>
            <p:cNvPr id="18" name="Straight Connector 17">
              <a:extLst>
                <a:ext uri="{FF2B5EF4-FFF2-40B4-BE49-F238E27FC236}">
                  <a16:creationId xmlns:a16="http://schemas.microsoft.com/office/drawing/2014/main" id="{9D02996A-AA40-0BAF-7000-0EB1D5C25AF9}"/>
                </a:ext>
              </a:extLst>
            </p:cNvPr>
            <p:cNvCxnSpPr>
              <a:cxnSpLocks/>
            </p:cNvCxnSpPr>
            <p:nvPr/>
          </p:nvCxnSpPr>
          <p:spPr>
            <a:xfrm>
              <a:off x="514900" y="3330677"/>
              <a:ext cx="3222793"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70D3F20-B9D8-7CE0-2CDC-D0F428E6E490}"/>
                </a:ext>
              </a:extLst>
            </p:cNvPr>
            <p:cNvPicPr>
              <a:picLocks noChangeAspect="1"/>
            </p:cNvPicPr>
            <p:nvPr/>
          </p:nvPicPr>
          <p:blipFill>
            <a:blip r:embed="rId5"/>
            <a:srcRect/>
            <a:stretch/>
          </p:blipFill>
          <p:spPr>
            <a:xfrm>
              <a:off x="756898" y="2397608"/>
              <a:ext cx="881882" cy="881882"/>
            </a:xfrm>
            <a:prstGeom prst="rect">
              <a:avLst/>
            </a:prstGeom>
          </p:spPr>
        </p:pic>
        <p:sp>
          <p:nvSpPr>
            <p:cNvPr id="21" name="TextBox 20">
              <a:extLst>
                <a:ext uri="{FF2B5EF4-FFF2-40B4-BE49-F238E27FC236}">
                  <a16:creationId xmlns:a16="http://schemas.microsoft.com/office/drawing/2014/main" id="{F461CB04-05B8-B6BA-5DA9-D64F0A0823FF}"/>
                </a:ext>
              </a:extLst>
            </p:cNvPr>
            <p:cNvSpPr txBox="1"/>
            <p:nvPr/>
          </p:nvSpPr>
          <p:spPr>
            <a:xfrm>
              <a:off x="1670520" y="2440709"/>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Save for Your Future</a:t>
              </a:r>
            </a:p>
          </p:txBody>
        </p:sp>
      </p:grpSp>
      <p:grpSp>
        <p:nvGrpSpPr>
          <p:cNvPr id="22" name="Group 21">
            <a:extLst>
              <a:ext uri="{FF2B5EF4-FFF2-40B4-BE49-F238E27FC236}">
                <a16:creationId xmlns:a16="http://schemas.microsoft.com/office/drawing/2014/main" id="{383600B0-11BC-C739-60B4-84FC45C5B5CA}"/>
              </a:ext>
            </a:extLst>
          </p:cNvPr>
          <p:cNvGrpSpPr/>
          <p:nvPr/>
        </p:nvGrpSpPr>
        <p:grpSpPr>
          <a:xfrm>
            <a:off x="6291896" y="1410444"/>
            <a:ext cx="3703007" cy="2204793"/>
            <a:chOff x="415130" y="3851763"/>
            <a:chExt cx="3703007" cy="2204793"/>
          </a:xfrm>
        </p:grpSpPr>
        <p:sp>
          <p:nvSpPr>
            <p:cNvPr id="23" name="Rectangle 22">
              <a:extLst>
                <a:ext uri="{FF2B5EF4-FFF2-40B4-BE49-F238E27FC236}">
                  <a16:creationId xmlns:a16="http://schemas.microsoft.com/office/drawing/2014/main" id="{5C658434-27D4-1207-84CC-DD745ECAFE88}"/>
                </a:ext>
              </a:extLst>
            </p:cNvPr>
            <p:cNvSpPr/>
            <p:nvPr/>
          </p:nvSpPr>
          <p:spPr>
            <a:xfrm>
              <a:off x="415130" y="4004166"/>
              <a:ext cx="3703007" cy="205239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DDECDAD-B5A8-F818-8CF0-2DD3B6F5E6CD}"/>
                </a:ext>
              </a:extLst>
            </p:cNvPr>
            <p:cNvSpPr/>
            <p:nvPr/>
          </p:nvSpPr>
          <p:spPr>
            <a:xfrm>
              <a:off x="521243" y="3851763"/>
              <a:ext cx="3479253" cy="2102487"/>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95E642C-203B-501D-19CA-68A43CEE0658}"/>
                </a:ext>
              </a:extLst>
            </p:cNvPr>
            <p:cNvSpPr txBox="1"/>
            <p:nvPr/>
          </p:nvSpPr>
          <p:spPr>
            <a:xfrm>
              <a:off x="702724" y="4966385"/>
              <a:ext cx="2659035"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Retirement lifestyle, expenses, income and obstacles.</a:t>
              </a:r>
            </a:p>
          </p:txBody>
        </p:sp>
        <p:cxnSp>
          <p:nvCxnSpPr>
            <p:cNvPr id="26" name="Straight Connector 25">
              <a:extLst>
                <a:ext uri="{FF2B5EF4-FFF2-40B4-BE49-F238E27FC236}">
                  <a16:creationId xmlns:a16="http://schemas.microsoft.com/office/drawing/2014/main" id="{2B879EA8-F23A-FC17-E544-E5FEBC2A58E9}"/>
                </a:ext>
              </a:extLst>
            </p:cNvPr>
            <p:cNvCxnSpPr>
              <a:cxnSpLocks/>
            </p:cNvCxnSpPr>
            <p:nvPr/>
          </p:nvCxnSpPr>
          <p:spPr>
            <a:xfrm>
              <a:off x="514900" y="4885826"/>
              <a:ext cx="3222793"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609CB22-4E6D-CB55-D3E7-46B1CB65BB1E}"/>
                </a:ext>
              </a:extLst>
            </p:cNvPr>
            <p:cNvSpPr txBox="1"/>
            <p:nvPr/>
          </p:nvSpPr>
          <p:spPr>
            <a:xfrm>
              <a:off x="1552879" y="3995858"/>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Plan for Your Future</a:t>
              </a:r>
            </a:p>
          </p:txBody>
        </p:sp>
        <p:pic>
          <p:nvPicPr>
            <p:cNvPr id="28" name="Picture 27">
              <a:extLst>
                <a:ext uri="{FF2B5EF4-FFF2-40B4-BE49-F238E27FC236}">
                  <a16:creationId xmlns:a16="http://schemas.microsoft.com/office/drawing/2014/main" id="{19AD4CE2-131B-370E-30CA-5C7856FBB44D}"/>
                </a:ext>
              </a:extLst>
            </p:cNvPr>
            <p:cNvPicPr>
              <a:picLocks noChangeAspect="1"/>
            </p:cNvPicPr>
            <p:nvPr/>
          </p:nvPicPr>
          <p:blipFill>
            <a:blip r:embed="rId6"/>
            <a:srcRect/>
            <a:stretch/>
          </p:blipFill>
          <p:spPr>
            <a:xfrm>
              <a:off x="701391" y="3932016"/>
              <a:ext cx="851488" cy="851488"/>
            </a:xfrm>
            <a:prstGeom prst="rect">
              <a:avLst/>
            </a:prstGeom>
          </p:spPr>
        </p:pic>
      </p:grpSp>
      <p:grpSp>
        <p:nvGrpSpPr>
          <p:cNvPr id="29" name="Group 28">
            <a:extLst>
              <a:ext uri="{FF2B5EF4-FFF2-40B4-BE49-F238E27FC236}">
                <a16:creationId xmlns:a16="http://schemas.microsoft.com/office/drawing/2014/main" id="{E5723F74-0320-486B-7F61-AA604925002D}"/>
              </a:ext>
            </a:extLst>
          </p:cNvPr>
          <p:cNvGrpSpPr/>
          <p:nvPr/>
        </p:nvGrpSpPr>
        <p:grpSpPr>
          <a:xfrm>
            <a:off x="4257924" y="3861364"/>
            <a:ext cx="3703007" cy="2204793"/>
            <a:chOff x="4533267" y="3851763"/>
            <a:chExt cx="3703007" cy="2204793"/>
          </a:xfrm>
        </p:grpSpPr>
        <p:sp>
          <p:nvSpPr>
            <p:cNvPr id="32" name="Rectangle 31">
              <a:extLst>
                <a:ext uri="{FF2B5EF4-FFF2-40B4-BE49-F238E27FC236}">
                  <a16:creationId xmlns:a16="http://schemas.microsoft.com/office/drawing/2014/main" id="{3C8E2436-AA51-573A-43B5-5854CE02EB1D}"/>
                </a:ext>
              </a:extLst>
            </p:cNvPr>
            <p:cNvSpPr/>
            <p:nvPr/>
          </p:nvSpPr>
          <p:spPr>
            <a:xfrm>
              <a:off x="4533267" y="4004166"/>
              <a:ext cx="3703007" cy="205239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7C8B7867-C595-D84C-02A5-32421A74426E}"/>
                </a:ext>
              </a:extLst>
            </p:cNvPr>
            <p:cNvSpPr/>
            <p:nvPr/>
          </p:nvSpPr>
          <p:spPr>
            <a:xfrm>
              <a:off x="4639380" y="3851763"/>
              <a:ext cx="3479253" cy="210248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A60C4F-A56D-9305-5308-17D280E0BEB7}"/>
                </a:ext>
              </a:extLst>
            </p:cNvPr>
            <p:cNvSpPr txBox="1"/>
            <p:nvPr/>
          </p:nvSpPr>
          <p:spPr>
            <a:xfrm>
              <a:off x="4820861" y="4966385"/>
              <a:ext cx="3168458"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Retirement distributions, maximizing and protecting income.</a:t>
              </a:r>
            </a:p>
          </p:txBody>
        </p:sp>
        <p:cxnSp>
          <p:nvCxnSpPr>
            <p:cNvPr id="35" name="Straight Connector 34">
              <a:extLst>
                <a:ext uri="{FF2B5EF4-FFF2-40B4-BE49-F238E27FC236}">
                  <a16:creationId xmlns:a16="http://schemas.microsoft.com/office/drawing/2014/main" id="{B495BCE7-620E-9B67-0012-EEA1D858F5D0}"/>
                </a:ext>
              </a:extLst>
            </p:cNvPr>
            <p:cNvCxnSpPr>
              <a:cxnSpLocks/>
            </p:cNvCxnSpPr>
            <p:nvPr/>
          </p:nvCxnSpPr>
          <p:spPr>
            <a:xfrm>
              <a:off x="4633037" y="4885826"/>
              <a:ext cx="3222793"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186546A-88CE-8E48-CABD-B52EE005036E}"/>
                </a:ext>
              </a:extLst>
            </p:cNvPr>
            <p:cNvSpPr txBox="1"/>
            <p:nvPr/>
          </p:nvSpPr>
          <p:spPr>
            <a:xfrm>
              <a:off x="5640971" y="3995858"/>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Protect Your Future</a:t>
              </a:r>
            </a:p>
          </p:txBody>
        </p:sp>
        <p:pic>
          <p:nvPicPr>
            <p:cNvPr id="37" name="Picture 36">
              <a:extLst>
                <a:ext uri="{FF2B5EF4-FFF2-40B4-BE49-F238E27FC236}">
                  <a16:creationId xmlns:a16="http://schemas.microsoft.com/office/drawing/2014/main" id="{507F97E3-4E82-D3FF-138E-18D607F5194B}"/>
                </a:ext>
              </a:extLst>
            </p:cNvPr>
            <p:cNvPicPr>
              <a:picLocks noChangeAspect="1"/>
            </p:cNvPicPr>
            <p:nvPr/>
          </p:nvPicPr>
          <p:blipFill>
            <a:blip r:embed="rId7"/>
            <a:srcRect/>
            <a:stretch/>
          </p:blipFill>
          <p:spPr>
            <a:xfrm>
              <a:off x="4774624" y="3952723"/>
              <a:ext cx="878789" cy="878789"/>
            </a:xfrm>
            <a:prstGeom prst="rect">
              <a:avLst/>
            </a:prstGeom>
          </p:spPr>
        </p:pic>
      </p:grpSp>
    </p:spTree>
    <p:extLst>
      <p:ext uri="{BB962C8B-B14F-4D97-AF65-F5344CB8AC3E}">
        <p14:creationId xmlns:p14="http://schemas.microsoft.com/office/powerpoint/2010/main" val="1722313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10</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CalSTRS group sessions</a:t>
            </a:r>
          </a:p>
        </p:txBody>
      </p:sp>
      <p:sp>
        <p:nvSpPr>
          <p:cNvPr id="30" name="Rectangle 29">
            <a:extLst>
              <a:ext uri="{FF2B5EF4-FFF2-40B4-BE49-F238E27FC236}">
                <a16:creationId xmlns:a16="http://schemas.microsoft.com/office/drawing/2014/main" id="{68309B36-0631-BD4E-7D37-5C61253EE680}"/>
              </a:ext>
            </a:extLst>
          </p:cNvPr>
          <p:cNvSpPr/>
          <p:nvPr/>
        </p:nvSpPr>
        <p:spPr>
          <a:xfrm>
            <a:off x="-1" y="6284056"/>
            <a:ext cx="12191999"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844CF315-8947-3AB2-5560-7905D39CA0D0}"/>
              </a:ext>
            </a:extLst>
          </p:cNvPr>
          <p:cNvSpPr txBox="1"/>
          <p:nvPr/>
        </p:nvSpPr>
        <p:spPr>
          <a:xfrm>
            <a:off x="294324"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Contact CalSTRS to schedule a </a:t>
            </a:r>
            <a:r>
              <a:rPr lang="en-US" sz="1600" i="1" dirty="0">
                <a:solidFill>
                  <a:schemeClr val="bg1"/>
                </a:solidFill>
                <a:latin typeface="Arial" panose="020B0604020202020204" pitchFamily="34" charset="0"/>
                <a:cs typeface="Arial" panose="020B0604020202020204" pitchFamily="34" charset="0"/>
              </a:rPr>
              <a:t>CalSTRS and Your Retirement </a:t>
            </a:r>
            <a:r>
              <a:rPr lang="en-US" sz="1600" dirty="0">
                <a:solidFill>
                  <a:schemeClr val="bg1"/>
                </a:solidFill>
                <a:latin typeface="Arial" panose="020B0604020202020204" pitchFamily="34" charset="0"/>
                <a:cs typeface="Arial" panose="020B0604020202020204" pitchFamily="34" charset="0"/>
              </a:rPr>
              <a:t>group session.</a:t>
            </a:r>
            <a:endParaRPr lang="en-US" sz="1600" dirty="0"/>
          </a:p>
        </p:txBody>
      </p:sp>
      <p:pic>
        <p:nvPicPr>
          <p:cNvPr id="2" name="Picture 1">
            <a:extLst>
              <a:ext uri="{FF2B5EF4-FFF2-40B4-BE49-F238E27FC236}">
                <a16:creationId xmlns:a16="http://schemas.microsoft.com/office/drawing/2014/main" id="{79752CEC-7AB2-C839-03BC-43793F5B0964}"/>
              </a:ext>
            </a:extLst>
          </p:cNvPr>
          <p:cNvPicPr>
            <a:picLocks noChangeAspect="1"/>
          </p:cNvPicPr>
          <p:nvPr/>
        </p:nvPicPr>
        <p:blipFill>
          <a:blip r:embed="rId4"/>
          <a:srcRect/>
          <a:stretch/>
        </p:blipFill>
        <p:spPr>
          <a:xfrm>
            <a:off x="2386494" y="1375632"/>
            <a:ext cx="7419008" cy="4717023"/>
          </a:xfrm>
          <a:prstGeom prst="rect">
            <a:avLst/>
          </a:prstGeom>
        </p:spPr>
      </p:pic>
    </p:spTree>
    <p:extLst>
      <p:ext uri="{BB962C8B-B14F-4D97-AF65-F5344CB8AC3E}">
        <p14:creationId xmlns:p14="http://schemas.microsoft.com/office/powerpoint/2010/main" val="1670447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01</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7" y="8317"/>
            <a:ext cx="6863644"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err="1">
                <a:solidFill>
                  <a:srgbClr val="03045E"/>
                </a:solidFill>
                <a:latin typeface="Arial" panose="020B0604020202020204" pitchFamily="34" charset="0"/>
                <a:cs typeface="Arial" panose="020B0604020202020204" pitchFamily="34" charset="0"/>
              </a:rPr>
              <a:t>CalSTRS.com</a:t>
            </a:r>
            <a:endParaRPr lang="en-US" sz="5800" b="1" dirty="0">
              <a:solidFill>
                <a:srgbClr val="03045E"/>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674FBF0-8BA0-B7AB-81C0-8FCCB6CBD41D}"/>
              </a:ext>
            </a:extLst>
          </p:cNvPr>
          <p:cNvSpPr/>
          <p:nvPr/>
        </p:nvSpPr>
        <p:spPr>
          <a:xfrm>
            <a:off x="-1" y="1882494"/>
            <a:ext cx="12191999" cy="388351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0EE0B23-624C-00AE-2A92-AD1B85C83A2D}"/>
              </a:ext>
            </a:extLst>
          </p:cNvPr>
          <p:cNvPicPr>
            <a:picLocks noChangeAspect="1"/>
          </p:cNvPicPr>
          <p:nvPr/>
        </p:nvPicPr>
        <p:blipFill rotWithShape="1">
          <a:blip r:embed="rId3"/>
          <a:srcRect l="3147" t="31513" r="15875" b="-9"/>
          <a:stretch/>
        </p:blipFill>
        <p:spPr>
          <a:xfrm>
            <a:off x="1064473" y="1439926"/>
            <a:ext cx="3758339" cy="4768645"/>
          </a:xfrm>
          <a:prstGeom prst="rect">
            <a:avLst/>
          </a:prstGeom>
        </p:spPr>
      </p:pic>
      <p:sp>
        <p:nvSpPr>
          <p:cNvPr id="7" name="TextBox 6">
            <a:extLst>
              <a:ext uri="{FF2B5EF4-FFF2-40B4-BE49-F238E27FC236}">
                <a16:creationId xmlns:a16="http://schemas.microsoft.com/office/drawing/2014/main" id="{16F948EF-5C71-0C24-2E88-B447F11AD145}"/>
              </a:ext>
            </a:extLst>
          </p:cNvPr>
          <p:cNvSpPr txBox="1"/>
          <p:nvPr/>
        </p:nvSpPr>
        <p:spPr>
          <a:xfrm>
            <a:off x="5510768" y="2467981"/>
            <a:ext cx="6095819" cy="1415772"/>
          </a:xfrm>
          <a:prstGeom prst="rect">
            <a:avLst/>
          </a:prstGeom>
          <a:noFill/>
        </p:spPr>
        <p:txBody>
          <a:bodyPr wrap="square" rtlCol="0">
            <a:spAutoFit/>
          </a:bodyPr>
          <a:lstStyle/>
          <a:p>
            <a:pPr marL="342900" indent="-342900">
              <a:spcAft>
                <a:spcPts val="1200"/>
              </a:spcAft>
              <a:buBlip>
                <a:blip r:embed="rId4"/>
              </a:buBlip>
            </a:pPr>
            <a:r>
              <a:rPr lang="en-US" sz="2200" dirty="0">
                <a:solidFill>
                  <a:schemeClr val="bg1"/>
                </a:solidFill>
                <a:latin typeface="Arial" panose="020B0604020202020204" pitchFamily="34" charset="0"/>
                <a:cs typeface="Arial" panose="020B0604020202020204" pitchFamily="34" charset="0"/>
              </a:rPr>
              <a:t>Learn about CalSTRS and your benefits.</a:t>
            </a:r>
          </a:p>
          <a:p>
            <a:pPr marL="342900" indent="-342900">
              <a:spcAft>
                <a:spcPts val="1200"/>
              </a:spcAft>
              <a:buBlip>
                <a:blip r:embed="rId4"/>
              </a:buBlip>
            </a:pPr>
            <a:r>
              <a:rPr lang="en-US" sz="2200" dirty="0">
                <a:solidFill>
                  <a:schemeClr val="bg1"/>
                </a:solidFill>
                <a:latin typeface="Arial" panose="020B0604020202020204" pitchFamily="34" charset="0"/>
                <a:cs typeface="Arial" panose="020B0604020202020204" pitchFamily="34" charset="0"/>
              </a:rPr>
              <a:t>Download forms and publications.</a:t>
            </a:r>
          </a:p>
          <a:p>
            <a:pPr marL="342900" indent="-342900">
              <a:spcAft>
                <a:spcPts val="1200"/>
              </a:spcAft>
              <a:buBlip>
                <a:blip r:embed="rId4"/>
              </a:buBlip>
            </a:pPr>
            <a:r>
              <a:rPr lang="en-US" sz="2200" dirty="0">
                <a:solidFill>
                  <a:schemeClr val="bg1"/>
                </a:solidFill>
                <a:latin typeface="Arial" panose="020B0604020202020204" pitchFamily="34" charset="0"/>
                <a:cs typeface="Arial" panose="020B0604020202020204" pitchFamily="34" charset="0"/>
              </a:rPr>
              <a:t>Access calculators and watch videos.</a:t>
            </a:r>
          </a:p>
        </p:txBody>
      </p:sp>
      <p:grpSp>
        <p:nvGrpSpPr>
          <p:cNvPr id="19" name="Group 18">
            <a:extLst>
              <a:ext uri="{FF2B5EF4-FFF2-40B4-BE49-F238E27FC236}">
                <a16:creationId xmlns:a16="http://schemas.microsoft.com/office/drawing/2014/main" id="{2A1FF101-457A-80D8-3DF3-8E44300EA9A7}"/>
              </a:ext>
            </a:extLst>
          </p:cNvPr>
          <p:cNvGrpSpPr/>
          <p:nvPr/>
        </p:nvGrpSpPr>
        <p:grpSpPr>
          <a:xfrm>
            <a:off x="5933596" y="4238896"/>
            <a:ext cx="6258401" cy="997526"/>
            <a:chOff x="4796724" y="4446365"/>
            <a:chExt cx="6258401" cy="997526"/>
          </a:xfrm>
        </p:grpSpPr>
        <p:sp>
          <p:nvSpPr>
            <p:cNvPr id="20" name="Rectangle 19">
              <a:extLst>
                <a:ext uri="{FF2B5EF4-FFF2-40B4-BE49-F238E27FC236}">
                  <a16:creationId xmlns:a16="http://schemas.microsoft.com/office/drawing/2014/main" id="{654321AD-7E03-8664-5CDC-37E5A9A55DE3}"/>
                </a:ext>
              </a:extLst>
            </p:cNvPr>
            <p:cNvSpPr/>
            <p:nvPr/>
          </p:nvSpPr>
          <p:spPr>
            <a:xfrm>
              <a:off x="4796724" y="4446365"/>
              <a:ext cx="6258401" cy="997526"/>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5E5C02C-F178-E545-1095-4B5621CE37AE}"/>
                </a:ext>
              </a:extLst>
            </p:cNvPr>
            <p:cNvSpPr txBox="1"/>
            <p:nvPr/>
          </p:nvSpPr>
          <p:spPr>
            <a:xfrm>
              <a:off x="4959126" y="4729684"/>
              <a:ext cx="5835216" cy="430887"/>
            </a:xfrm>
            <a:prstGeom prst="rect">
              <a:avLst/>
            </a:prstGeom>
            <a:noFill/>
          </p:spPr>
          <p:txBody>
            <a:bodyPr wrap="square">
              <a:spAutoFit/>
            </a:bodyPr>
            <a:lstStyle/>
            <a:p>
              <a:pPr marL="342900" indent="-342900">
                <a:buBlip>
                  <a:blip r:embed="rId5"/>
                </a:buBlip>
              </a:pPr>
              <a:r>
                <a:rPr lang="en-US" sz="2200" dirty="0">
                  <a:solidFill>
                    <a:schemeClr val="bg1"/>
                  </a:solidFill>
                  <a:latin typeface="Arial" panose="020B0604020202020204" pitchFamily="34" charset="0"/>
                  <a:cs typeface="Arial" panose="020B0604020202020204" pitchFamily="34" charset="0"/>
                </a:rPr>
                <a:t>Read the </a:t>
              </a:r>
              <a:r>
                <a:rPr lang="en-US" sz="2200" i="1" dirty="0">
                  <a:solidFill>
                    <a:schemeClr val="bg1"/>
                  </a:solidFill>
                  <a:latin typeface="Arial" panose="020B0604020202020204" pitchFamily="34" charset="0"/>
                  <a:cs typeface="Arial" panose="020B0604020202020204" pitchFamily="34" charset="0"/>
                </a:rPr>
                <a:t>Your Retirement Guide </a:t>
              </a:r>
              <a:r>
                <a:rPr lang="en-US" sz="2200" dirty="0">
                  <a:solidFill>
                    <a:schemeClr val="bg1"/>
                  </a:solidFill>
                  <a:latin typeface="Arial" panose="020B0604020202020204" pitchFamily="34" charset="0"/>
                  <a:cs typeface="Arial" panose="020B0604020202020204" pitchFamily="34" charset="0"/>
                </a:rPr>
                <a:t>booklet.</a:t>
              </a:r>
              <a:endParaRPr lang="en-US" sz="2200" dirty="0"/>
            </a:p>
          </p:txBody>
        </p:sp>
      </p:grpSp>
    </p:spTree>
    <p:extLst>
      <p:ext uri="{BB962C8B-B14F-4D97-AF65-F5344CB8AC3E}">
        <p14:creationId xmlns:p14="http://schemas.microsoft.com/office/powerpoint/2010/main" val="22486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EFB91C-3F0A-4053-4723-41C8A2FF509E}"/>
              </a:ext>
            </a:extLst>
          </p:cNvPr>
          <p:cNvSpPr/>
          <p:nvPr/>
        </p:nvSpPr>
        <p:spPr>
          <a:xfrm>
            <a:off x="3425236" y="1955614"/>
            <a:ext cx="1595043" cy="4902385"/>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04F1D2-BB17-6127-5B69-343DB7ED787B}"/>
              </a:ext>
            </a:extLst>
          </p:cNvPr>
          <p:cNvSpPr/>
          <p:nvPr/>
        </p:nvSpPr>
        <p:spPr>
          <a:xfrm>
            <a:off x="2111674" y="0"/>
            <a:ext cx="1065841" cy="512598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D561036-35A9-3131-C2D4-B276F3BC7E4D}"/>
              </a:ext>
            </a:extLst>
          </p:cNvPr>
          <p:cNvSpPr txBox="1">
            <a:spLocks/>
          </p:cNvSpPr>
          <p:nvPr/>
        </p:nvSpPr>
        <p:spPr>
          <a:xfrm>
            <a:off x="6678734" y="1809185"/>
            <a:ext cx="4408397" cy="10225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latin typeface="Arial" panose="020B0604020202020204" pitchFamily="34" charset="0"/>
                <a:cs typeface="Arial" panose="020B0604020202020204" pitchFamily="34" charset="0"/>
              </a:rPr>
              <a:t>Questions?</a:t>
            </a:r>
          </a:p>
        </p:txBody>
      </p:sp>
      <p:sp>
        <p:nvSpPr>
          <p:cNvPr id="10" name="Subtitle 2">
            <a:extLst>
              <a:ext uri="{FF2B5EF4-FFF2-40B4-BE49-F238E27FC236}">
                <a16:creationId xmlns:a16="http://schemas.microsoft.com/office/drawing/2014/main" id="{5AB43DBA-C1AD-6D4B-0A70-24E7C385ECCA}"/>
              </a:ext>
            </a:extLst>
          </p:cNvPr>
          <p:cNvSpPr txBox="1">
            <a:spLocks/>
          </p:cNvSpPr>
          <p:nvPr/>
        </p:nvSpPr>
        <p:spPr>
          <a:xfrm>
            <a:off x="7485623" y="2912743"/>
            <a:ext cx="3242733" cy="80991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err="1">
                <a:solidFill>
                  <a:schemeClr val="bg1"/>
                </a:solidFill>
                <a:latin typeface="Arial" panose="020B0604020202020204" pitchFamily="34" charset="0"/>
                <a:cs typeface="Arial" panose="020B0604020202020204" pitchFamily="34" charset="0"/>
              </a:rPr>
              <a:t>CalSTRS.com</a:t>
            </a:r>
            <a:endParaRPr lang="en-US" sz="2200" b="1" i="1" dirty="0">
              <a:solidFill>
                <a:schemeClr val="bg1"/>
              </a:solidFill>
              <a:latin typeface="Arial" panose="020B0604020202020204" pitchFamily="34" charset="0"/>
              <a:cs typeface="Arial" panose="020B0604020202020204" pitchFamily="34" charset="0"/>
            </a:endParaRPr>
          </a:p>
          <a:p>
            <a:pPr algn="l"/>
            <a:r>
              <a:rPr lang="en-US" sz="2200" b="1" dirty="0" err="1">
                <a:solidFill>
                  <a:schemeClr val="bg1"/>
                </a:solidFill>
                <a:latin typeface="Arial" panose="020B0604020202020204" pitchFamily="34" charset="0"/>
                <a:cs typeface="Arial" panose="020B0604020202020204" pitchFamily="34" charset="0"/>
              </a:rPr>
              <a:t>myCalSTRS.com</a:t>
            </a:r>
            <a:endParaRPr lang="en-US" sz="2200" b="1" dirty="0">
              <a:solidFill>
                <a:schemeClr val="bg1"/>
              </a:solidFill>
              <a:latin typeface="Arial" panose="020B0604020202020204" pitchFamily="34" charset="0"/>
              <a:cs typeface="Arial" panose="020B0604020202020204" pitchFamily="34" charset="0"/>
            </a:endParaRPr>
          </a:p>
        </p:txBody>
      </p:sp>
      <p:sp>
        <p:nvSpPr>
          <p:cNvPr id="11" name="Subtitle 2">
            <a:extLst>
              <a:ext uri="{FF2B5EF4-FFF2-40B4-BE49-F238E27FC236}">
                <a16:creationId xmlns:a16="http://schemas.microsoft.com/office/drawing/2014/main" id="{1A5D7CDB-AB32-1AD7-59FA-EF48416E0F71}"/>
              </a:ext>
            </a:extLst>
          </p:cNvPr>
          <p:cNvSpPr txBox="1">
            <a:spLocks/>
          </p:cNvSpPr>
          <p:nvPr/>
        </p:nvSpPr>
        <p:spPr>
          <a:xfrm>
            <a:off x="7485623" y="3864966"/>
            <a:ext cx="3242733" cy="173319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a:solidFill>
                  <a:schemeClr val="bg1"/>
                </a:solidFill>
                <a:latin typeface="Arial" panose="020B0604020202020204" pitchFamily="34" charset="0"/>
                <a:cs typeface="Arial" panose="020B0604020202020204" pitchFamily="34" charset="0"/>
              </a:rPr>
              <a:t>800-228-5453</a:t>
            </a:r>
          </a:p>
          <a:p>
            <a:pPr algn="l"/>
            <a:r>
              <a:rPr lang="en-US" sz="1400" dirty="0">
                <a:solidFill>
                  <a:schemeClr val="bg1"/>
                </a:solidFill>
                <a:latin typeface="Arial" panose="020B0604020202020204" pitchFamily="34" charset="0"/>
                <a:cs typeface="Arial" panose="020B0604020202020204" pitchFamily="34" charset="0"/>
              </a:rPr>
              <a:t>  *Press 2 for Customer Service.</a:t>
            </a:r>
          </a:p>
          <a:p>
            <a:pPr algn="l"/>
            <a:r>
              <a:rPr lang="en-US" sz="2200" dirty="0">
                <a:solidFill>
                  <a:schemeClr val="bg1"/>
                </a:solidFill>
                <a:latin typeface="Arial" panose="020B0604020202020204" pitchFamily="34" charset="0"/>
                <a:cs typeface="Arial" panose="020B0604020202020204" pitchFamily="34" charset="0"/>
              </a:rPr>
              <a:t>Monday–Friday</a:t>
            </a:r>
          </a:p>
          <a:p>
            <a:pPr algn="l"/>
            <a:r>
              <a:rPr lang="en-US" sz="2200" dirty="0">
                <a:solidFill>
                  <a:schemeClr val="bg1"/>
                </a:solidFill>
                <a:latin typeface="Arial" panose="020B0604020202020204" pitchFamily="34" charset="0"/>
                <a:cs typeface="Arial" panose="020B0604020202020204" pitchFamily="34" charset="0"/>
              </a:rPr>
              <a:t>8 a.m. to 5 p.m.</a:t>
            </a:r>
          </a:p>
        </p:txBody>
      </p:sp>
      <p:sp>
        <p:nvSpPr>
          <p:cNvPr id="12" name="Rectangle 11">
            <a:extLst>
              <a:ext uri="{FF2B5EF4-FFF2-40B4-BE49-F238E27FC236}">
                <a16:creationId xmlns:a16="http://schemas.microsoft.com/office/drawing/2014/main" id="{030C2F8B-B042-ABB5-B310-E0AE23A80C0D}"/>
              </a:ext>
            </a:extLst>
          </p:cNvPr>
          <p:cNvSpPr/>
          <p:nvPr/>
        </p:nvSpPr>
        <p:spPr>
          <a:xfrm>
            <a:off x="1279873" y="2889003"/>
            <a:ext cx="4707729" cy="1376088"/>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DFF3256-9266-5CCF-896F-5F2FF4FA7B96}"/>
              </a:ext>
            </a:extLst>
          </p:cNvPr>
          <p:cNvSpPr txBox="1"/>
          <p:nvPr/>
        </p:nvSpPr>
        <p:spPr>
          <a:xfrm>
            <a:off x="1481352" y="3214822"/>
            <a:ext cx="4376332" cy="707886"/>
          </a:xfrm>
          <a:prstGeom prst="rect">
            <a:avLst/>
          </a:prstGeom>
          <a:noFill/>
        </p:spPr>
        <p:txBody>
          <a:bodyPr wrap="square" rtlCol="0">
            <a:spAutoFit/>
          </a:bodyPr>
          <a:lstStyle/>
          <a:p>
            <a:r>
              <a:rPr lang="en-US" sz="2000" b="1" dirty="0">
                <a:solidFill>
                  <a:srgbClr val="576ED6"/>
                </a:solidFill>
                <a:latin typeface="Arial" panose="020B0604020202020204" pitchFamily="34" charset="0"/>
                <a:cs typeface="Arial" panose="020B0604020202020204" pitchFamily="34" charset="0"/>
              </a:rPr>
              <a:t>Send us a secure online message using your </a:t>
            </a:r>
            <a:r>
              <a:rPr lang="en-US" sz="2000" b="1" i="1" dirty="0">
                <a:solidFill>
                  <a:srgbClr val="576ED6"/>
                </a:solidFill>
                <a:latin typeface="Arial" panose="020B0604020202020204" pitchFamily="34" charset="0"/>
                <a:cs typeface="Arial" panose="020B0604020202020204" pitchFamily="34" charset="0"/>
              </a:rPr>
              <a:t>my</a:t>
            </a:r>
            <a:r>
              <a:rPr lang="en-US" sz="2000" b="1" dirty="0">
                <a:solidFill>
                  <a:srgbClr val="576ED6"/>
                </a:solidFill>
                <a:latin typeface="Arial" panose="020B0604020202020204" pitchFamily="34" charset="0"/>
                <a:cs typeface="Arial" panose="020B0604020202020204" pitchFamily="34" charset="0"/>
              </a:rPr>
              <a:t>CalSTRS account.</a:t>
            </a:r>
          </a:p>
        </p:txBody>
      </p:sp>
      <p:pic>
        <p:nvPicPr>
          <p:cNvPr id="14" name="Picture 13" descr="A blue mouse cursor on a computer screen&#10;&#10;Description automatically generated">
            <a:extLst>
              <a:ext uri="{FF2B5EF4-FFF2-40B4-BE49-F238E27FC236}">
                <a16:creationId xmlns:a16="http://schemas.microsoft.com/office/drawing/2014/main" id="{D36026E5-1C5E-859E-5442-21FF6019F923}"/>
              </a:ext>
            </a:extLst>
          </p:cNvPr>
          <p:cNvPicPr>
            <a:picLocks noChangeAspect="1"/>
          </p:cNvPicPr>
          <p:nvPr/>
        </p:nvPicPr>
        <p:blipFill>
          <a:blip r:embed="rId3"/>
          <a:stretch>
            <a:fillRect/>
          </a:stretch>
        </p:blipFill>
        <p:spPr>
          <a:xfrm>
            <a:off x="6742180" y="2974023"/>
            <a:ext cx="687353" cy="687353"/>
          </a:xfrm>
          <a:prstGeom prst="rect">
            <a:avLst/>
          </a:prstGeom>
        </p:spPr>
      </p:pic>
      <p:pic>
        <p:nvPicPr>
          <p:cNvPr id="15" name="Picture 14" descr="A blue telephone receiver on a black background&#10;&#10;Description automatically generated">
            <a:extLst>
              <a:ext uri="{FF2B5EF4-FFF2-40B4-BE49-F238E27FC236}">
                <a16:creationId xmlns:a16="http://schemas.microsoft.com/office/drawing/2014/main" id="{75ABFC9A-49E6-B045-0541-79F4E80B1492}"/>
              </a:ext>
            </a:extLst>
          </p:cNvPr>
          <p:cNvPicPr>
            <a:picLocks noChangeAspect="1"/>
          </p:cNvPicPr>
          <p:nvPr/>
        </p:nvPicPr>
        <p:blipFill>
          <a:blip r:embed="rId4"/>
          <a:stretch>
            <a:fillRect/>
          </a:stretch>
        </p:blipFill>
        <p:spPr>
          <a:xfrm>
            <a:off x="6742179" y="4265091"/>
            <a:ext cx="687353" cy="687353"/>
          </a:xfrm>
          <a:prstGeom prst="rect">
            <a:avLst/>
          </a:prstGeom>
        </p:spPr>
      </p:pic>
    </p:spTree>
    <p:extLst>
      <p:ext uri="{BB962C8B-B14F-4D97-AF65-F5344CB8AC3E}">
        <p14:creationId xmlns:p14="http://schemas.microsoft.com/office/powerpoint/2010/main" val="125528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BDAC32-B6F6-F1DB-4C30-A41BD3A4F7DD}"/>
              </a:ext>
            </a:extLst>
          </p:cNvPr>
          <p:cNvSpPr txBox="1">
            <a:spLocks/>
          </p:cNvSpPr>
          <p:nvPr/>
        </p:nvSpPr>
        <p:spPr>
          <a:xfrm>
            <a:off x="3546361" y="1687172"/>
            <a:ext cx="5217936" cy="34836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latin typeface="Arial" panose="020B0604020202020204" pitchFamily="34" charset="0"/>
                <a:cs typeface="Arial" panose="020B0604020202020204" pitchFamily="34" charset="0"/>
              </a:rPr>
              <a:t>Thank you for attending!</a:t>
            </a:r>
          </a:p>
        </p:txBody>
      </p:sp>
      <p:sp>
        <p:nvSpPr>
          <p:cNvPr id="21" name="Rectangle 20">
            <a:extLst>
              <a:ext uri="{FF2B5EF4-FFF2-40B4-BE49-F238E27FC236}">
                <a16:creationId xmlns:a16="http://schemas.microsoft.com/office/drawing/2014/main" id="{4C6B362E-A54D-83AD-0549-76A1D1D2B0BA}"/>
              </a:ext>
            </a:extLst>
          </p:cNvPr>
          <p:cNvSpPr/>
          <p:nvPr/>
        </p:nvSpPr>
        <p:spPr>
          <a:xfrm rot="5400000">
            <a:off x="7843334" y="-2481495"/>
            <a:ext cx="175127" cy="852220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68D3425-B991-C494-32B7-34501D362A27}"/>
              </a:ext>
            </a:extLst>
          </p:cNvPr>
          <p:cNvSpPr/>
          <p:nvPr/>
        </p:nvSpPr>
        <p:spPr>
          <a:xfrm rot="5400000">
            <a:off x="4157226" y="683873"/>
            <a:ext cx="175127" cy="852220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B0FA1B-BC58-25BC-2769-7BB0DFB8A2DA}"/>
              </a:ext>
            </a:extLst>
          </p:cNvPr>
          <p:cNvSpPr/>
          <p:nvPr/>
        </p:nvSpPr>
        <p:spPr>
          <a:xfrm>
            <a:off x="2525125" y="0"/>
            <a:ext cx="175127" cy="4084765"/>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657E030-43E2-C2CA-92CC-27728A7FADD2}"/>
              </a:ext>
            </a:extLst>
          </p:cNvPr>
          <p:cNvSpPr/>
          <p:nvPr/>
        </p:nvSpPr>
        <p:spPr>
          <a:xfrm>
            <a:off x="9491748" y="2696480"/>
            <a:ext cx="175127" cy="4158184"/>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16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1+#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0-#ppt_w/2"/>
                                          </p:val>
                                        </p:tav>
                                        <p:tav tm="100000">
                                          <p:val>
                                            <p:strVal val="#ppt_x"/>
                                          </p:val>
                                        </p:tav>
                                      </p:tavLst>
                                    </p:anim>
                                    <p:anim calcmode="lin" valueType="num">
                                      <p:cBhvr additive="base">
                                        <p:cTn id="2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C690C5-B4CB-6A1C-92CC-986F7235EF84}"/>
              </a:ext>
            </a:extLst>
          </p:cNvPr>
          <p:cNvSpPr/>
          <p:nvPr/>
        </p:nvSpPr>
        <p:spPr>
          <a:xfrm>
            <a:off x="1" y="1873528"/>
            <a:ext cx="12191999" cy="425063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01</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7" y="8317"/>
            <a:ext cx="6863644" cy="11759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err="1">
                <a:solidFill>
                  <a:srgbClr val="03045E"/>
                </a:solidFill>
                <a:latin typeface="Arial" panose="020B0604020202020204" pitchFamily="34" charset="0"/>
                <a:cs typeface="Arial" panose="020B0604020202020204" pitchFamily="34" charset="0"/>
              </a:rPr>
              <a:t>myCalSTRS</a:t>
            </a:r>
            <a:endParaRPr lang="en-US" sz="5800" b="1" dirty="0">
              <a:solidFill>
                <a:srgbClr val="03045E"/>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9B0F6EA3-8844-296A-9AB8-4531FAB9FFC8}"/>
              </a:ext>
            </a:extLst>
          </p:cNvPr>
          <p:cNvGrpSpPr/>
          <p:nvPr/>
        </p:nvGrpSpPr>
        <p:grpSpPr>
          <a:xfrm>
            <a:off x="6096001" y="2526411"/>
            <a:ext cx="6095998" cy="1805175"/>
            <a:chOff x="5021450" y="2705616"/>
            <a:chExt cx="5672161" cy="1805175"/>
          </a:xfrm>
        </p:grpSpPr>
        <p:sp>
          <p:nvSpPr>
            <p:cNvPr id="10" name="Rectangle 9">
              <a:extLst>
                <a:ext uri="{FF2B5EF4-FFF2-40B4-BE49-F238E27FC236}">
                  <a16:creationId xmlns:a16="http://schemas.microsoft.com/office/drawing/2014/main" id="{88F28CC9-A7E2-2F34-881E-D056B8547077}"/>
                </a:ext>
              </a:extLst>
            </p:cNvPr>
            <p:cNvSpPr/>
            <p:nvPr/>
          </p:nvSpPr>
          <p:spPr>
            <a:xfrm>
              <a:off x="5021450" y="2705616"/>
              <a:ext cx="5672161" cy="1805175"/>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9CD7E6F-AAE5-63A2-2833-CCD82CE2ACE1}"/>
                </a:ext>
              </a:extLst>
            </p:cNvPr>
            <p:cNvSpPr txBox="1"/>
            <p:nvPr/>
          </p:nvSpPr>
          <p:spPr>
            <a:xfrm>
              <a:off x="5531541" y="3054205"/>
              <a:ext cx="4651977" cy="1107996"/>
            </a:xfrm>
            <a:prstGeom prst="rect">
              <a:avLst/>
            </a:prstGeom>
            <a:noFill/>
          </p:spPr>
          <p:txBody>
            <a:bodyPr wrap="square">
              <a:spAutoFit/>
            </a:bodyPr>
            <a:lstStyle/>
            <a:p>
              <a:r>
                <a:rPr lang="en-US" sz="2200" dirty="0">
                  <a:solidFill>
                    <a:schemeClr val="bg1"/>
                  </a:solidFill>
                  <a:latin typeface="Arial" panose="020B0604020202020204" pitchFamily="34" charset="0"/>
                  <a:cs typeface="Arial" panose="020B0604020202020204" pitchFamily="34" charset="0"/>
                </a:rPr>
                <a:t>Register at </a:t>
              </a:r>
              <a:r>
                <a:rPr lang="en-US" sz="2200" b="1" dirty="0">
                  <a:solidFill>
                    <a:schemeClr val="bg1"/>
                  </a:solidFill>
                  <a:latin typeface="Arial" panose="020B0604020202020204" pitchFamily="34" charset="0"/>
                  <a:cs typeface="Arial" panose="020B0604020202020204" pitchFamily="34" charset="0"/>
                </a:rPr>
                <a:t>myCalSTRS.com</a:t>
              </a:r>
              <a:r>
                <a:rPr lang="en-US" sz="2200" dirty="0">
                  <a:solidFill>
                    <a:schemeClr val="bg1"/>
                  </a:solidFill>
                  <a:latin typeface="Arial" panose="020B0604020202020204" pitchFamily="34" charset="0"/>
                  <a:cs typeface="Arial" panose="020B0604020202020204" pitchFamily="34" charset="0"/>
                </a:rPr>
                <a:t> and update your contact information and communication preferences.</a:t>
              </a:r>
              <a:endParaRPr lang="en-US" sz="2200" dirty="0"/>
            </a:p>
          </p:txBody>
        </p:sp>
      </p:grpSp>
      <p:sp>
        <p:nvSpPr>
          <p:cNvPr id="12" name="TextBox 11">
            <a:extLst>
              <a:ext uri="{FF2B5EF4-FFF2-40B4-BE49-F238E27FC236}">
                <a16:creationId xmlns:a16="http://schemas.microsoft.com/office/drawing/2014/main" id="{7D038324-C4CA-42AA-A385-7FE2617AF341}"/>
              </a:ext>
            </a:extLst>
          </p:cNvPr>
          <p:cNvSpPr txBox="1"/>
          <p:nvPr/>
        </p:nvSpPr>
        <p:spPr>
          <a:xfrm>
            <a:off x="978285" y="5167333"/>
            <a:ext cx="3052594" cy="769441"/>
          </a:xfrm>
          <a:prstGeom prst="rect">
            <a:avLst/>
          </a:prstGeom>
          <a:noFill/>
        </p:spPr>
        <p:txBody>
          <a:bodyPr wrap="square">
            <a:spAutoFit/>
          </a:bodyPr>
          <a:lstStyle/>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View and update account information.</a:t>
            </a:r>
          </a:p>
        </p:txBody>
      </p:sp>
      <p:sp>
        <p:nvSpPr>
          <p:cNvPr id="13" name="TextBox 12">
            <a:extLst>
              <a:ext uri="{FF2B5EF4-FFF2-40B4-BE49-F238E27FC236}">
                <a16:creationId xmlns:a16="http://schemas.microsoft.com/office/drawing/2014/main" id="{7637BF01-EF21-55D2-CAA1-C45701AE4A81}"/>
              </a:ext>
            </a:extLst>
          </p:cNvPr>
          <p:cNvSpPr txBox="1"/>
          <p:nvPr/>
        </p:nvSpPr>
        <p:spPr>
          <a:xfrm>
            <a:off x="4697270" y="5167333"/>
            <a:ext cx="2859859" cy="769441"/>
          </a:xfrm>
          <a:prstGeom prst="rect">
            <a:avLst/>
          </a:prstGeom>
          <a:noFill/>
        </p:spPr>
        <p:txBody>
          <a:bodyPr wrap="square">
            <a:spAutoFit/>
          </a:bodyPr>
          <a:lstStyle/>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Submit forms and send messages.</a:t>
            </a:r>
          </a:p>
        </p:txBody>
      </p:sp>
      <p:sp>
        <p:nvSpPr>
          <p:cNvPr id="14" name="TextBox 13">
            <a:extLst>
              <a:ext uri="{FF2B5EF4-FFF2-40B4-BE49-F238E27FC236}">
                <a16:creationId xmlns:a16="http://schemas.microsoft.com/office/drawing/2014/main" id="{22B44B09-051B-CCBD-2C7D-AEDEB187DE49}"/>
              </a:ext>
            </a:extLst>
          </p:cNvPr>
          <p:cNvSpPr txBox="1"/>
          <p:nvPr/>
        </p:nvSpPr>
        <p:spPr>
          <a:xfrm>
            <a:off x="8200739" y="5167333"/>
            <a:ext cx="3586567" cy="769441"/>
          </a:xfrm>
          <a:prstGeom prst="rect">
            <a:avLst/>
          </a:prstGeom>
          <a:noFill/>
        </p:spPr>
        <p:txBody>
          <a:bodyPr wrap="square">
            <a:spAutoFit/>
          </a:bodyPr>
          <a:lstStyle/>
          <a:p>
            <a:pPr marL="342900" indent="-342900">
              <a:spcAft>
                <a:spcPts val="1200"/>
              </a:spcAft>
              <a:buBlip>
                <a:blip r:embed="rId3"/>
              </a:buBlip>
            </a:pPr>
            <a:r>
              <a:rPr lang="en-US" sz="2200" dirty="0">
                <a:solidFill>
                  <a:schemeClr val="bg1"/>
                </a:solidFill>
                <a:latin typeface="Arial" panose="020B0604020202020204" pitchFamily="34" charset="0"/>
                <a:cs typeface="Arial" panose="020B0604020202020204" pitchFamily="34" charset="0"/>
              </a:rPr>
              <a:t>Access your </a:t>
            </a:r>
            <a:r>
              <a:rPr lang="en-US" sz="2200" i="1" dirty="0">
                <a:solidFill>
                  <a:schemeClr val="bg1"/>
                </a:solidFill>
                <a:latin typeface="Arial" panose="020B0604020202020204" pitchFamily="34" charset="0"/>
                <a:cs typeface="Arial" panose="020B0604020202020204" pitchFamily="34" charset="0"/>
              </a:rPr>
              <a:t>Retirement Progress Report.</a:t>
            </a:r>
            <a:endParaRPr lang="en-US" sz="2200" dirty="0">
              <a:solidFill>
                <a:schemeClr val="bg1"/>
              </a:solidFill>
              <a:latin typeface="Arial" panose="020B0604020202020204" pitchFamily="34" charset="0"/>
              <a:cs typeface="Arial" panose="020B0604020202020204" pitchFamily="34" charset="0"/>
            </a:endParaRPr>
          </a:p>
        </p:txBody>
      </p:sp>
      <p:pic>
        <p:nvPicPr>
          <p:cNvPr id="15" name="Picture 14" descr="A person holding a tablet&#10;&#10;Description automatically generated">
            <a:extLst>
              <a:ext uri="{FF2B5EF4-FFF2-40B4-BE49-F238E27FC236}">
                <a16:creationId xmlns:a16="http://schemas.microsoft.com/office/drawing/2014/main" id="{F29B8132-F1C1-2FDA-1F2B-E34264657571}"/>
              </a:ext>
            </a:extLst>
          </p:cNvPr>
          <p:cNvPicPr>
            <a:picLocks noChangeAspect="1"/>
          </p:cNvPicPr>
          <p:nvPr/>
        </p:nvPicPr>
        <p:blipFill rotWithShape="1">
          <a:blip r:embed="rId4"/>
          <a:srcRect l="10908" r="839"/>
          <a:stretch/>
        </p:blipFill>
        <p:spPr>
          <a:xfrm>
            <a:off x="1064473" y="1597650"/>
            <a:ext cx="4387214" cy="3314141"/>
          </a:xfrm>
          <a:prstGeom prst="rect">
            <a:avLst/>
          </a:prstGeom>
        </p:spPr>
      </p:pic>
    </p:spTree>
    <p:extLst>
      <p:ext uri="{BB962C8B-B14F-4D97-AF65-F5344CB8AC3E}">
        <p14:creationId xmlns:p14="http://schemas.microsoft.com/office/powerpoint/2010/main" val="379216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D8F75-673B-B4FB-71B2-DFC2771546BC}"/>
              </a:ext>
            </a:extLst>
          </p:cNvPr>
          <p:cNvSpPr/>
          <p:nvPr/>
        </p:nvSpPr>
        <p:spPr>
          <a:xfrm rot="16200000">
            <a:off x="113211" y="-113209"/>
            <a:ext cx="1175917"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BE43CC1-F919-1457-AF24-CA869F69E7D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01</a:t>
            </a:r>
          </a:p>
        </p:txBody>
      </p:sp>
      <p:cxnSp>
        <p:nvCxnSpPr>
          <p:cNvPr id="6" name="Straight Connector 5">
            <a:extLst>
              <a:ext uri="{FF2B5EF4-FFF2-40B4-BE49-F238E27FC236}">
                <a16:creationId xmlns:a16="http://schemas.microsoft.com/office/drawing/2014/main" id="{BD9F37FA-4748-70DF-A2AB-69379C5D04C4}"/>
              </a:ext>
            </a:extLst>
          </p:cNvPr>
          <p:cNvCxnSpPr>
            <a:cxnSpLocks/>
          </p:cNvCxnSpPr>
          <p:nvPr/>
        </p:nvCxnSpPr>
        <p:spPr>
          <a:xfrm>
            <a:off x="0" y="1175918"/>
            <a:ext cx="1219200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26B638-4D1C-BBA2-D0FF-F4426F051D5D}"/>
              </a:ext>
            </a:extLst>
          </p:cNvPr>
          <p:cNvSpPr txBox="1">
            <a:spLocks/>
          </p:cNvSpPr>
          <p:nvPr/>
        </p:nvSpPr>
        <p:spPr>
          <a:xfrm>
            <a:off x="1555546" y="8317"/>
            <a:ext cx="10483245" cy="1175915"/>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rgbClr val="03045E"/>
                </a:solidFill>
                <a:latin typeface="Arial" panose="020B0604020202020204" pitchFamily="34" charset="0"/>
                <a:cs typeface="Arial" panose="020B0604020202020204" pitchFamily="34" charset="0"/>
              </a:rPr>
              <a:t>Your Retirement Progress Report</a:t>
            </a:r>
          </a:p>
        </p:txBody>
      </p:sp>
      <p:sp>
        <p:nvSpPr>
          <p:cNvPr id="20" name="Rectangle 19">
            <a:extLst>
              <a:ext uri="{FF2B5EF4-FFF2-40B4-BE49-F238E27FC236}">
                <a16:creationId xmlns:a16="http://schemas.microsoft.com/office/drawing/2014/main" id="{8B263832-EBAA-0626-6892-8551ADAE12CD}"/>
              </a:ext>
            </a:extLst>
          </p:cNvPr>
          <p:cNvSpPr/>
          <p:nvPr/>
        </p:nvSpPr>
        <p:spPr>
          <a:xfrm>
            <a:off x="-1" y="6284056"/>
            <a:ext cx="12191999" cy="57394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1D77AB53-2EE6-5B37-7D7B-E8A36F066D80}"/>
              </a:ext>
            </a:extLst>
          </p:cNvPr>
          <p:cNvSpPr txBox="1"/>
          <p:nvPr/>
        </p:nvSpPr>
        <p:spPr>
          <a:xfrm>
            <a:off x="284724" y="6386362"/>
            <a:ext cx="8859276"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Review your report each fall and contact your employer regarding any discrepancies.</a:t>
            </a:r>
            <a:endParaRPr lang="en-US" sz="1600" dirty="0"/>
          </a:p>
        </p:txBody>
      </p:sp>
      <p:sp>
        <p:nvSpPr>
          <p:cNvPr id="2" name="Rectangle 1">
            <a:extLst>
              <a:ext uri="{FF2B5EF4-FFF2-40B4-BE49-F238E27FC236}">
                <a16:creationId xmlns:a16="http://schemas.microsoft.com/office/drawing/2014/main" id="{C35EA15C-12C2-A379-6C11-3C11546767BB}"/>
              </a:ext>
            </a:extLst>
          </p:cNvPr>
          <p:cNvSpPr/>
          <p:nvPr/>
        </p:nvSpPr>
        <p:spPr>
          <a:xfrm>
            <a:off x="2416887" y="2402998"/>
            <a:ext cx="7358222" cy="283246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BF9B98-AED5-63D5-4DFE-0B7A021BAFE5}"/>
              </a:ext>
            </a:extLst>
          </p:cNvPr>
          <p:cNvSpPr/>
          <p:nvPr/>
        </p:nvSpPr>
        <p:spPr>
          <a:xfrm>
            <a:off x="2539729" y="2260736"/>
            <a:ext cx="7109961" cy="2847974"/>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A056E0-8111-E5D1-EDF2-AB7D93BA3D62}"/>
              </a:ext>
            </a:extLst>
          </p:cNvPr>
          <p:cNvSpPr txBox="1"/>
          <p:nvPr/>
        </p:nvSpPr>
        <p:spPr>
          <a:xfrm>
            <a:off x="2807944" y="2730615"/>
            <a:ext cx="6684064" cy="1908215"/>
          </a:xfrm>
          <a:prstGeom prst="rect">
            <a:avLst/>
          </a:prstGeom>
          <a:noFill/>
        </p:spPr>
        <p:txBody>
          <a:bodyPr wrap="square">
            <a:spAutoFit/>
          </a:bodyPr>
          <a:lstStyle/>
          <a:p>
            <a:pPr>
              <a:spcAft>
                <a:spcPts val="1200"/>
              </a:spcAft>
            </a:pPr>
            <a:r>
              <a:rPr lang="en-US" sz="2200" b="1" dirty="0">
                <a:solidFill>
                  <a:schemeClr val="bg1"/>
                </a:solidFill>
                <a:latin typeface="Arial" panose="020B0604020202020204" pitchFamily="34" charset="0"/>
                <a:cs typeface="Arial" panose="020B0604020202020204" pitchFamily="34" charset="0"/>
              </a:rPr>
              <a:t>Use your </a:t>
            </a:r>
            <a:r>
              <a:rPr lang="en-US" sz="2200" b="1" i="1" dirty="0">
                <a:solidFill>
                  <a:schemeClr val="bg1"/>
                </a:solidFill>
                <a:latin typeface="Arial" panose="020B0604020202020204" pitchFamily="34" charset="0"/>
                <a:cs typeface="Arial" panose="020B0604020202020204" pitchFamily="34" charset="0"/>
              </a:rPr>
              <a:t>Retirement Progress Report </a:t>
            </a:r>
            <a:r>
              <a:rPr lang="en-US" sz="2200" b="1" dirty="0">
                <a:solidFill>
                  <a:schemeClr val="bg1"/>
                </a:solidFill>
                <a:latin typeface="Arial" panose="020B0604020202020204" pitchFamily="34" charset="0"/>
                <a:cs typeface="Arial" panose="020B0604020202020204" pitchFamily="34" charset="0"/>
              </a:rPr>
              <a:t>to review:</a:t>
            </a:r>
          </a:p>
          <a:p>
            <a:pPr marL="342900" indent="-342900">
              <a:spcAft>
                <a:spcPts val="1200"/>
              </a:spcAft>
              <a:buBlip>
                <a:blip r:embed="rId4"/>
              </a:buBlip>
            </a:pPr>
            <a:r>
              <a:rPr lang="en-US" sz="2200" dirty="0">
                <a:solidFill>
                  <a:schemeClr val="bg1"/>
                </a:solidFill>
                <a:latin typeface="Arial" panose="020B0604020202020204" pitchFamily="34" charset="0"/>
                <a:cs typeface="Arial" panose="020B0604020202020204" pitchFamily="34" charset="0"/>
              </a:rPr>
              <a:t>Membership and benefit information.</a:t>
            </a:r>
          </a:p>
          <a:p>
            <a:pPr marL="342900" indent="-342900">
              <a:spcAft>
                <a:spcPts val="1200"/>
              </a:spcAft>
              <a:buBlip>
                <a:blip r:embed="rId4"/>
              </a:buBlip>
            </a:pPr>
            <a:r>
              <a:rPr lang="en-US" sz="2200" dirty="0">
                <a:solidFill>
                  <a:schemeClr val="bg1"/>
                </a:solidFill>
                <a:latin typeface="Arial" panose="020B0604020202020204" pitchFamily="34" charset="0"/>
                <a:cs typeface="Arial" panose="020B0604020202020204" pitchFamily="34" charset="0"/>
              </a:rPr>
              <a:t>Service credit and account balances.</a:t>
            </a:r>
          </a:p>
          <a:p>
            <a:pPr marL="342900" indent="-342900">
              <a:spcAft>
                <a:spcPts val="1200"/>
              </a:spcAft>
              <a:buBlip>
                <a:blip r:embed="rId4"/>
              </a:buBlip>
            </a:pPr>
            <a:r>
              <a:rPr lang="en-US" sz="2200" dirty="0">
                <a:solidFill>
                  <a:schemeClr val="bg1"/>
                </a:solidFill>
                <a:latin typeface="Arial" panose="020B0604020202020204" pitchFamily="34" charset="0"/>
                <a:cs typeface="Arial" panose="020B0604020202020204" pitchFamily="34" charset="0"/>
              </a:rPr>
              <a:t>Employer reporting.</a:t>
            </a:r>
          </a:p>
        </p:txBody>
      </p:sp>
      <p:cxnSp>
        <p:nvCxnSpPr>
          <p:cNvPr id="19" name="Straight Connector 18">
            <a:extLst>
              <a:ext uri="{FF2B5EF4-FFF2-40B4-BE49-F238E27FC236}">
                <a16:creationId xmlns:a16="http://schemas.microsoft.com/office/drawing/2014/main" id="{A7B9926F-0E5C-63DB-D162-5F8A9D81FA60}"/>
              </a:ext>
            </a:extLst>
          </p:cNvPr>
          <p:cNvCxnSpPr>
            <a:cxnSpLocks/>
          </p:cNvCxnSpPr>
          <p:nvPr/>
        </p:nvCxnSpPr>
        <p:spPr>
          <a:xfrm>
            <a:off x="2851630" y="4841961"/>
            <a:ext cx="6798060"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FE38DEA-54A1-A056-D72B-7573E50719F8}"/>
              </a:ext>
            </a:extLst>
          </p:cNvPr>
          <p:cNvCxnSpPr>
            <a:cxnSpLocks/>
          </p:cNvCxnSpPr>
          <p:nvPr/>
        </p:nvCxnSpPr>
        <p:spPr>
          <a:xfrm>
            <a:off x="2416887" y="2536082"/>
            <a:ext cx="6843391"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415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8E95A7-9D4C-36E4-8A33-9D86077F1A5C}"/>
              </a:ext>
            </a:extLst>
          </p:cNvPr>
          <p:cNvSpPr/>
          <p:nvPr/>
        </p:nvSpPr>
        <p:spPr>
          <a:xfrm rot="16200000">
            <a:off x="-2727830" y="2727832"/>
            <a:ext cx="6858000" cy="1402338"/>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537055B-E609-E0F8-8194-0E1B5F1D9E05}"/>
              </a:ext>
            </a:extLst>
          </p:cNvPr>
          <p:cNvSpPr txBox="1">
            <a:spLocks/>
          </p:cNvSpPr>
          <p:nvPr/>
        </p:nvSpPr>
        <p:spPr>
          <a:xfrm>
            <a:off x="2474259" y="2518176"/>
            <a:ext cx="9174736"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5800" b="1" dirty="0">
                <a:solidFill>
                  <a:schemeClr val="bg1"/>
                </a:solidFill>
                <a:latin typeface="Arial" panose="020B0604020202020204" pitchFamily="34" charset="0"/>
                <a:cs typeface="Arial" panose="020B0604020202020204" pitchFamily="34" charset="0"/>
              </a:rPr>
              <a:t>Section two</a:t>
            </a:r>
          </a:p>
          <a:p>
            <a:pPr algn="l"/>
            <a:r>
              <a:rPr lang="en-US" sz="5800" dirty="0">
                <a:solidFill>
                  <a:schemeClr val="bg1"/>
                </a:solidFill>
                <a:latin typeface="Arial" panose="020B0604020202020204" pitchFamily="34" charset="0"/>
                <a:cs typeface="Arial" panose="020B0604020202020204" pitchFamily="34" charset="0"/>
              </a:rPr>
              <a:t>Choosing a retirement date</a:t>
            </a:r>
          </a:p>
        </p:txBody>
      </p:sp>
      <p:cxnSp>
        <p:nvCxnSpPr>
          <p:cNvPr id="6" name="Straight Connector 5">
            <a:extLst>
              <a:ext uri="{FF2B5EF4-FFF2-40B4-BE49-F238E27FC236}">
                <a16:creationId xmlns:a16="http://schemas.microsoft.com/office/drawing/2014/main" id="{F1040A56-5829-ED4D-826C-9867FD915111}"/>
              </a:ext>
            </a:extLst>
          </p:cNvPr>
          <p:cNvCxnSpPr>
            <a:cxnSpLocks/>
          </p:cNvCxnSpPr>
          <p:nvPr/>
        </p:nvCxnSpPr>
        <p:spPr>
          <a:xfrm>
            <a:off x="2575859" y="5434534"/>
            <a:ext cx="9616141" cy="0"/>
          </a:xfrm>
          <a:prstGeom prst="line">
            <a:avLst/>
          </a:prstGeom>
          <a:ln w="76200">
            <a:solidFill>
              <a:srgbClr val="576ED6"/>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98CA453-866C-5972-F6A7-0212F5A3A7A1}"/>
              </a:ext>
            </a:extLst>
          </p:cNvPr>
          <p:cNvSpPr txBox="1">
            <a:spLocks/>
          </p:cNvSpPr>
          <p:nvPr/>
        </p:nvSpPr>
        <p:spPr>
          <a:xfrm>
            <a:off x="153208" y="169635"/>
            <a:ext cx="1095924" cy="8756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0" b="1" dirty="0">
                <a:solidFill>
                  <a:schemeClr val="bg1"/>
                </a:solidFill>
                <a:latin typeface="Arial" panose="020B0604020202020204" pitchFamily="34" charset="0"/>
                <a:cs typeface="Arial" panose="020B0604020202020204" pitchFamily="34" charset="0"/>
              </a:rPr>
              <a:t>02</a:t>
            </a:r>
          </a:p>
        </p:txBody>
      </p:sp>
      <p:cxnSp>
        <p:nvCxnSpPr>
          <p:cNvPr id="8" name="Straight Connector 7">
            <a:extLst>
              <a:ext uri="{FF2B5EF4-FFF2-40B4-BE49-F238E27FC236}">
                <a16:creationId xmlns:a16="http://schemas.microsoft.com/office/drawing/2014/main" id="{20EF713D-1A46-7B03-A45B-6A2E8BABE581}"/>
              </a:ext>
            </a:extLst>
          </p:cNvPr>
          <p:cNvCxnSpPr>
            <a:cxnSpLocks/>
          </p:cNvCxnSpPr>
          <p:nvPr/>
        </p:nvCxnSpPr>
        <p:spPr>
          <a:xfrm>
            <a:off x="0" y="1175918"/>
            <a:ext cx="1541149"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92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Props1.xml><?xml version="1.0" encoding="utf-8"?>
<ds:datastoreItem xmlns:ds="http://schemas.openxmlformats.org/officeDocument/2006/customXml" ds:itemID="{1F23A715-118A-436E-BB31-28AB44E310F0}"/>
</file>

<file path=customXml/itemProps2.xml><?xml version="1.0" encoding="utf-8"?>
<ds:datastoreItem xmlns:ds="http://schemas.openxmlformats.org/officeDocument/2006/customXml" ds:itemID="{529C4B72-067B-4CD4-BB94-D70585FEFE19}"/>
</file>

<file path=customXml/itemProps3.xml><?xml version="1.0" encoding="utf-8"?>
<ds:datastoreItem xmlns:ds="http://schemas.openxmlformats.org/officeDocument/2006/customXml" ds:itemID="{00D1E7CD-78B2-488E-B6C2-70F3E035CB2A}">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 ds:uri="eaca6531-de42-4d1a-9a99-812504dc1e74"/>
    <ds:schemaRef ds:uri="185d446d-8075-4b8c-a1bd-3252dd21adcc"/>
  </ds:schemaRefs>
</ds:datastoreItem>
</file>

<file path=docProps/app.xml><?xml version="1.0" encoding="utf-8"?>
<Properties xmlns="http://schemas.openxmlformats.org/officeDocument/2006/extended-properties" xmlns:vt="http://schemas.openxmlformats.org/officeDocument/2006/docPropsVTypes">
  <TotalTime>368</TotalTime>
  <Words>8590</Words>
  <Application>Microsoft Office PowerPoint</Application>
  <PresentationFormat>Widescreen</PresentationFormat>
  <Paragraphs>1116</Paragraphs>
  <Slides>61</Slides>
  <Notes>60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Calibri Light</vt:lpstr>
      <vt:lpstr>Cambria Math</vt:lpstr>
      <vt:lpstr>Office Theme</vt:lpstr>
      <vt:lpstr>PowerPoint Presentation</vt:lpstr>
      <vt:lpstr>Trust CalSTRS,  not impersonators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Retirement Decisions</dc:title>
  <dc:creator>CalSTRS</dc:creator>
  <cp:lastModifiedBy>Dolly Vang</cp:lastModifiedBy>
  <cp:revision>9</cp:revision>
  <dcterms:modified xsi:type="dcterms:W3CDTF">2024-09-16T15:33:16Z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0x010100630DFFB4C7294348A6BF8F216989C121</vt:lpwstr>
  </property>
  <property fmtid="{D5CDD505-2E9C-101B-9397-08002B2CF9AE}" pid="3" name="Order">
    <vt:lpwstr>100.000000000000</vt:lpwstr>
  </property>
  <property fmtid="{D5CDD505-2E9C-101B-9397-08002B2CF9AE}" pid="4" name="MediaServiceImageTags">
    <vt:lpwstr/>
  </property>
</Properties>
</file>