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63" r:id="rId6"/>
  </p:sldMasterIdLst>
  <p:notesMasterIdLst>
    <p:notesMasterId r:id="rId55"/>
  </p:notesMasterIdLst>
  <p:handoutMasterIdLst>
    <p:handoutMasterId r:id="rId56"/>
  </p:handoutMasterIdLst>
  <p:sldIdLst>
    <p:sldId id="256" r:id="rId7"/>
    <p:sldId id="304" r:id="rId8"/>
    <p:sldId id="305" r:id="rId9"/>
    <p:sldId id="259" r:id="rId10"/>
    <p:sldId id="257"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303" r:id="rId25"/>
    <p:sldId id="306" r:id="rId26"/>
    <p:sldId id="274" r:id="rId27"/>
    <p:sldId id="307"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308"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258" r:id="rId54"/>
  </p:sldIdLst>
  <p:sldSz cx="16257588" cy="9144000"/>
  <p:notesSz cx="7010400" cy="9296400"/>
  <p:custDataLst>
    <p:tags r:id="rId57"/>
  </p:custDataLst>
  <p:defaultTex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D08523-4B70-48E4-9D15-AD3655FD9EE3}" v="5" dt="2024-09-19T15:09:50.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88837" autoAdjust="0"/>
  </p:normalViewPr>
  <p:slideViewPr>
    <p:cSldViewPr>
      <p:cViewPr varScale="1">
        <p:scale>
          <a:sx n="74" d="100"/>
          <a:sy n="74" d="100"/>
        </p:scale>
        <p:origin x="1098" y="60"/>
      </p:cViewPr>
      <p:guideLst>
        <p:guide orient="horz" pos="2880"/>
        <p:guide pos="5121"/>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lly Vang" userId="fc2a6251-df01-4c41-a5eb-bd2c3dc4e609" providerId="ADAL" clId="{D6D08523-4B70-48E4-9D15-AD3655FD9EE3}"/>
    <pc:docChg chg="modSld">
      <pc:chgData name="Dolly Vang" userId="fc2a6251-df01-4c41-a5eb-bd2c3dc4e609" providerId="ADAL" clId="{D6D08523-4B70-48E4-9D15-AD3655FD9EE3}" dt="2024-09-19T15:09:50.064" v="25" actId="14826"/>
      <pc:docMkLst>
        <pc:docMk/>
      </pc:docMkLst>
      <pc:sldChg chg="modSp mod">
        <pc:chgData name="Dolly Vang" userId="fc2a6251-df01-4c41-a5eb-bd2c3dc4e609" providerId="ADAL" clId="{D6D08523-4B70-48E4-9D15-AD3655FD9EE3}" dt="2024-09-19T15:09:42.354" v="24" actId="1038"/>
        <pc:sldMkLst>
          <pc:docMk/>
          <pc:sldMk cId="977229726" sldId="306"/>
        </pc:sldMkLst>
        <pc:spChg chg="mod">
          <ac:chgData name="Dolly Vang" userId="fc2a6251-df01-4c41-a5eb-bd2c3dc4e609" providerId="ADAL" clId="{D6D08523-4B70-48E4-9D15-AD3655FD9EE3}" dt="2024-09-19T15:09:42.354" v="24" actId="1038"/>
          <ac:spMkLst>
            <pc:docMk/>
            <pc:sldMk cId="977229726" sldId="306"/>
            <ac:spMk id="3" creationId="{00000000-0000-0000-0000-000000000000}"/>
          </ac:spMkLst>
        </pc:spChg>
        <pc:spChg chg="mod">
          <ac:chgData name="Dolly Vang" userId="fc2a6251-df01-4c41-a5eb-bd2c3dc4e609" providerId="ADAL" clId="{D6D08523-4B70-48E4-9D15-AD3655FD9EE3}" dt="2024-09-19T15:09:03.874" v="8" actId="1037"/>
          <ac:spMkLst>
            <pc:docMk/>
            <pc:sldMk cId="977229726" sldId="306"/>
            <ac:spMk id="7" creationId="{00000000-0000-0000-0000-000000000000}"/>
          </ac:spMkLst>
        </pc:spChg>
        <pc:picChg chg="mod">
          <ac:chgData name="Dolly Vang" userId="fc2a6251-df01-4c41-a5eb-bd2c3dc4e609" providerId="ADAL" clId="{D6D08523-4B70-48E4-9D15-AD3655FD9EE3}" dt="2024-09-19T15:08:40.362" v="0" actId="14826"/>
          <ac:picMkLst>
            <pc:docMk/>
            <pc:sldMk cId="977229726" sldId="306"/>
            <ac:picMk id="2" creationId="{EAFB2BAD-8246-48BB-BFAC-61E32A667E4B}"/>
          </ac:picMkLst>
        </pc:picChg>
        <pc:picChg chg="mod">
          <ac:chgData name="Dolly Vang" userId="fc2a6251-df01-4c41-a5eb-bd2c3dc4e609" providerId="ADAL" clId="{D6D08523-4B70-48E4-9D15-AD3655FD9EE3}" dt="2024-09-19T15:08:59.808" v="3" actId="14100"/>
          <ac:picMkLst>
            <pc:docMk/>
            <pc:sldMk cId="977229726" sldId="306"/>
            <ac:picMk id="9" creationId="{00000000-0000-0000-0000-000000000000}"/>
          </ac:picMkLst>
        </pc:picChg>
      </pc:sldChg>
      <pc:sldChg chg="modSp mod">
        <pc:chgData name="Dolly Vang" userId="fc2a6251-df01-4c41-a5eb-bd2c3dc4e609" providerId="ADAL" clId="{D6D08523-4B70-48E4-9D15-AD3655FD9EE3}" dt="2024-09-19T15:09:50.064" v="25" actId="14826"/>
        <pc:sldMkLst>
          <pc:docMk/>
          <pc:sldMk cId="1902312473" sldId="307"/>
        </pc:sldMkLst>
        <pc:spChg chg="mod">
          <ac:chgData name="Dolly Vang" userId="fc2a6251-df01-4c41-a5eb-bd2c3dc4e609" providerId="ADAL" clId="{D6D08523-4B70-48E4-9D15-AD3655FD9EE3}" dt="2024-09-19T15:09:32.648" v="19" actId="14100"/>
          <ac:spMkLst>
            <pc:docMk/>
            <pc:sldMk cId="1902312473" sldId="307"/>
            <ac:spMk id="11" creationId="{00000000-0000-0000-0000-000000000000}"/>
          </ac:spMkLst>
        </pc:spChg>
        <pc:picChg chg="mod">
          <ac:chgData name="Dolly Vang" userId="fc2a6251-df01-4c41-a5eb-bd2c3dc4e609" providerId="ADAL" clId="{D6D08523-4B70-48E4-9D15-AD3655FD9EE3}" dt="2024-09-19T15:09:50.064" v="25" actId="14826"/>
          <ac:picMkLst>
            <pc:docMk/>
            <pc:sldMk cId="1902312473" sldId="307"/>
            <ac:picMk id="2" creationId="{500FD943-06B7-4C26-A0A3-35917258434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 Inflation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Percentage</c:v>
                </c:pt>
              </c:strCache>
            </c:strRef>
          </c:tx>
          <c:spPr>
            <a:ln w="28575" cap="rnd">
              <a:solidFill>
                <a:schemeClr val="accent1"/>
              </a:solidFill>
              <a:round/>
            </a:ln>
            <a:effectLst/>
          </c:spPr>
          <c:marker>
            <c:symbol val="none"/>
          </c:marker>
          <c:cat>
            <c:numRef>
              <c:f>Sheet1!$A$2:$A$104</c:f>
              <c:numCache>
                <c:formatCode>General</c:formatCode>
                <c:ptCount val="24"/>
                <c:pt idx="0">
                  <c:v>1920</c:v>
                </c:pt>
                <c:pt idx="1">
                  <c:v>1925</c:v>
                </c:pt>
                <c:pt idx="2">
                  <c:v>1930</c:v>
                </c:pt>
                <c:pt idx="3">
                  <c:v>1935</c:v>
                </c:pt>
                <c:pt idx="4">
                  <c:v>1940</c:v>
                </c:pt>
                <c:pt idx="5">
                  <c:v>1945</c:v>
                </c:pt>
                <c:pt idx="6">
                  <c:v>1950</c:v>
                </c:pt>
                <c:pt idx="7">
                  <c:v>1955</c:v>
                </c:pt>
                <c:pt idx="8">
                  <c:v>1960</c:v>
                </c:pt>
                <c:pt idx="9">
                  <c:v>1965</c:v>
                </c:pt>
                <c:pt idx="10">
                  <c:v>1970</c:v>
                </c:pt>
                <c:pt idx="11">
                  <c:v>1975</c:v>
                </c:pt>
                <c:pt idx="12">
                  <c:v>1980</c:v>
                </c:pt>
                <c:pt idx="13">
                  <c:v>1985</c:v>
                </c:pt>
                <c:pt idx="14">
                  <c:v>1990</c:v>
                </c:pt>
                <c:pt idx="15">
                  <c:v>1995</c:v>
                </c:pt>
                <c:pt idx="16">
                  <c:v>2000</c:v>
                </c:pt>
                <c:pt idx="17">
                  <c:v>2005</c:v>
                </c:pt>
                <c:pt idx="18">
                  <c:v>2010</c:v>
                </c:pt>
                <c:pt idx="19">
                  <c:v>2012</c:v>
                </c:pt>
                <c:pt idx="20">
                  <c:v>2015</c:v>
                </c:pt>
                <c:pt idx="21">
                  <c:v>2020</c:v>
                </c:pt>
                <c:pt idx="22">
                  <c:v>2021</c:v>
                </c:pt>
                <c:pt idx="23">
                  <c:v>2022</c:v>
                </c:pt>
              </c:numCache>
              <c:extLst/>
            </c:numRef>
          </c:cat>
          <c:val>
            <c:numRef>
              <c:f>Sheet1!$B$2:$B$104</c:f>
              <c:numCache>
                <c:formatCode>General</c:formatCode>
                <c:ptCount val="24"/>
                <c:pt idx="0">
                  <c:v>2.6</c:v>
                </c:pt>
                <c:pt idx="1">
                  <c:v>3.5</c:v>
                </c:pt>
                <c:pt idx="2">
                  <c:v>-6.4</c:v>
                </c:pt>
                <c:pt idx="3">
                  <c:v>3</c:v>
                </c:pt>
                <c:pt idx="4">
                  <c:v>0.7</c:v>
                </c:pt>
                <c:pt idx="5">
                  <c:v>2.2000000000000002</c:v>
                </c:pt>
                <c:pt idx="6">
                  <c:v>5.9</c:v>
                </c:pt>
                <c:pt idx="7">
                  <c:v>0.4</c:v>
                </c:pt>
                <c:pt idx="8">
                  <c:v>1.4</c:v>
                </c:pt>
                <c:pt idx="9">
                  <c:v>1.9</c:v>
                </c:pt>
                <c:pt idx="10">
                  <c:v>5.6</c:v>
                </c:pt>
                <c:pt idx="11">
                  <c:v>6.9</c:v>
                </c:pt>
                <c:pt idx="12">
                  <c:v>12.5</c:v>
                </c:pt>
                <c:pt idx="13">
                  <c:v>3.8</c:v>
                </c:pt>
                <c:pt idx="14">
                  <c:v>6.1</c:v>
                </c:pt>
                <c:pt idx="15">
                  <c:v>2.5</c:v>
                </c:pt>
                <c:pt idx="16">
                  <c:v>3.4</c:v>
                </c:pt>
                <c:pt idx="17">
                  <c:v>3.4</c:v>
                </c:pt>
                <c:pt idx="18">
                  <c:v>1.5</c:v>
                </c:pt>
                <c:pt idx="19">
                  <c:v>1.7</c:v>
                </c:pt>
                <c:pt idx="20">
                  <c:v>0.7</c:v>
                </c:pt>
                <c:pt idx="21">
                  <c:v>1.4</c:v>
                </c:pt>
                <c:pt idx="22">
                  <c:v>7</c:v>
                </c:pt>
                <c:pt idx="23">
                  <c:v>6.5</c:v>
                </c:pt>
              </c:numCache>
              <c:extLst/>
            </c:numRef>
          </c:val>
          <c:smooth val="0"/>
          <c:extLst>
            <c:ext xmlns:c16="http://schemas.microsoft.com/office/drawing/2014/chart" uri="{C3380CC4-5D6E-409C-BE32-E72D297353CC}">
              <c16:uniqueId val="{00000000-3456-4CA3-9BD1-4B5AA62F6B74}"/>
            </c:ext>
          </c:extLst>
        </c:ser>
        <c:dLbls>
          <c:showLegendKey val="0"/>
          <c:showVal val="0"/>
          <c:showCatName val="0"/>
          <c:showSerName val="0"/>
          <c:showPercent val="0"/>
          <c:showBubbleSize val="0"/>
        </c:dLbls>
        <c:smooth val="0"/>
        <c:axId val="685459784"/>
        <c:axId val="685458144"/>
      </c:lineChart>
      <c:catAx>
        <c:axId val="685459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85458144"/>
        <c:crosses val="autoZero"/>
        <c:auto val="1"/>
        <c:lblAlgn val="ctr"/>
        <c:lblOffset val="100"/>
        <c:noMultiLvlLbl val="0"/>
      </c:catAx>
      <c:valAx>
        <c:axId val="685458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459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514D06E-DF96-4978-82E8-586FAFFAF144}" type="datetimeFigureOut">
              <a:rPr lang="en-US" smtClean="0"/>
              <a:t>9/19/2024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5E12A9A-47D3-496F-8710-27CF0EB7C1FA}" type="slidenum">
              <a:rPr lang="en-US" smtClean="0"/>
              <a:t>‹#›</a:t>
            </a:fld>
            <a:endParaRPr lang="en-US"/>
          </a:p>
        </p:txBody>
      </p:sp>
    </p:spTree>
    <p:extLst>
      <p:ext uri="{BB962C8B-B14F-4D97-AF65-F5344CB8AC3E}">
        <p14:creationId xmlns:p14="http://schemas.microsoft.com/office/powerpoint/2010/main" val="606542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9E49399-89C5-4363-A25A-0E30DBA83E13}" type="datetimeFigureOut">
              <a:rPr lang="en-US" smtClean="0"/>
              <a:t>9/19/2024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6E8821-7EA5-49C4-8AC7-EF63EA5A6F16}" type="slidenum">
              <a:rPr lang="en-US" smtClean="0"/>
              <a:t>‹#›</a:t>
            </a:fld>
            <a:endParaRPr lang="en-US" dirty="0"/>
          </a:p>
        </p:txBody>
      </p:sp>
    </p:spTree>
    <p:extLst>
      <p:ext uri="{BB962C8B-B14F-4D97-AF65-F5344CB8AC3E}">
        <p14:creationId xmlns:p14="http://schemas.microsoft.com/office/powerpoint/2010/main" val="4171773599"/>
      </p:ext>
    </p:extLst>
  </p:cSld>
  <p:clrMap bg1="lt1" tx1="dk1" bg2="lt2" tx2="dk2" accent1="accent1" accent2="accent2" accent3="accent3" accent4="accent4" accent5="accent5" accent6="accent6" hlink="hlink" folHlink="folHlink"/>
  <p:notesStyle>
    <a:lvl1pPr marL="0" algn="l" defTabSz="1451519" rtl="0" eaLnBrk="1" latinLnBrk="0" hangingPunct="1">
      <a:defRPr sz="1900" kern="1200">
        <a:solidFill>
          <a:schemeClr val="tx1"/>
        </a:solidFill>
        <a:latin typeface="+mn-lt"/>
        <a:ea typeface="+mn-ea"/>
        <a:cs typeface="+mn-cs"/>
      </a:defRPr>
    </a:lvl1pPr>
    <a:lvl2pPr marL="725759" algn="l" defTabSz="1451519" rtl="0" eaLnBrk="1" latinLnBrk="0" hangingPunct="1">
      <a:defRPr sz="1900" kern="1200">
        <a:solidFill>
          <a:schemeClr val="tx1"/>
        </a:solidFill>
        <a:latin typeface="+mn-lt"/>
        <a:ea typeface="+mn-ea"/>
        <a:cs typeface="+mn-cs"/>
      </a:defRPr>
    </a:lvl2pPr>
    <a:lvl3pPr marL="1451519" algn="l" defTabSz="1451519" rtl="0" eaLnBrk="1" latinLnBrk="0" hangingPunct="1">
      <a:defRPr sz="1900" kern="1200">
        <a:solidFill>
          <a:schemeClr val="tx1"/>
        </a:solidFill>
        <a:latin typeface="+mn-lt"/>
        <a:ea typeface="+mn-ea"/>
        <a:cs typeface="+mn-cs"/>
      </a:defRPr>
    </a:lvl3pPr>
    <a:lvl4pPr marL="2177278" algn="l" defTabSz="1451519" rtl="0" eaLnBrk="1" latinLnBrk="0" hangingPunct="1">
      <a:defRPr sz="1900" kern="1200">
        <a:solidFill>
          <a:schemeClr val="tx1"/>
        </a:solidFill>
        <a:latin typeface="+mn-lt"/>
        <a:ea typeface="+mn-ea"/>
        <a:cs typeface="+mn-cs"/>
      </a:defRPr>
    </a:lvl4pPr>
    <a:lvl5pPr marL="2903037" algn="l" defTabSz="1451519" rtl="0" eaLnBrk="1" latinLnBrk="0" hangingPunct="1">
      <a:defRPr sz="1900" kern="1200">
        <a:solidFill>
          <a:schemeClr val="tx1"/>
        </a:solidFill>
        <a:latin typeface="+mn-lt"/>
        <a:ea typeface="+mn-ea"/>
        <a:cs typeface="+mn-cs"/>
      </a:defRPr>
    </a:lvl5pPr>
    <a:lvl6pPr marL="3628796" algn="l" defTabSz="1451519" rtl="0" eaLnBrk="1" latinLnBrk="0" hangingPunct="1">
      <a:defRPr sz="1900" kern="1200">
        <a:solidFill>
          <a:schemeClr val="tx1"/>
        </a:solidFill>
        <a:latin typeface="+mn-lt"/>
        <a:ea typeface="+mn-ea"/>
        <a:cs typeface="+mn-cs"/>
      </a:defRPr>
    </a:lvl6pPr>
    <a:lvl7pPr marL="4354556" algn="l" defTabSz="1451519" rtl="0" eaLnBrk="1" latinLnBrk="0" hangingPunct="1">
      <a:defRPr sz="1900" kern="1200">
        <a:solidFill>
          <a:schemeClr val="tx1"/>
        </a:solidFill>
        <a:latin typeface="+mn-lt"/>
        <a:ea typeface="+mn-ea"/>
        <a:cs typeface="+mn-cs"/>
      </a:defRPr>
    </a:lvl7pPr>
    <a:lvl8pPr marL="5080315" algn="l" defTabSz="1451519" rtl="0" eaLnBrk="1" latinLnBrk="0" hangingPunct="1">
      <a:defRPr sz="1900" kern="1200">
        <a:solidFill>
          <a:schemeClr val="tx1"/>
        </a:solidFill>
        <a:latin typeface="+mn-lt"/>
        <a:ea typeface="+mn-ea"/>
        <a:cs typeface="+mn-cs"/>
      </a:defRPr>
    </a:lvl8pPr>
    <a:lvl9pPr marL="5806074" algn="l" defTabSz="1451519"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boxofficemojo.com/alltime/adjusted.ht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Welcome </a:t>
            </a:r>
            <a:r>
              <a:rPr lang="en-US" altLang="en-US" dirty="0"/>
              <a:t>participants to the “Financial Awareness Series, Plan For Your Future”.</a:t>
            </a:r>
          </a:p>
          <a:p>
            <a:pPr eaLnBrk="1" hangingPunct="1">
              <a:spcBef>
                <a:spcPct val="0"/>
              </a:spcBef>
            </a:pPr>
            <a:endParaRPr lang="en-US" altLang="en-US" dirty="0"/>
          </a:p>
          <a:p>
            <a:pPr eaLnBrk="1" hangingPunct="1">
              <a:spcBef>
                <a:spcPct val="0"/>
              </a:spcBef>
            </a:pPr>
            <a:r>
              <a:rPr lang="en-US" altLang="en-US" b="1" dirty="0"/>
              <a:t>Introduce</a:t>
            </a:r>
            <a:r>
              <a:rPr lang="en-US" altLang="en-US" dirty="0"/>
              <a:t> yourself as a </a:t>
            </a:r>
            <a:r>
              <a:rPr lang="en-US" altLang="en-US" dirty="0" err="1"/>
              <a:t>CalSTRS</a:t>
            </a:r>
            <a:r>
              <a:rPr lang="en-US" altLang="en-US" dirty="0"/>
              <a:t> benefits specialist. </a:t>
            </a:r>
          </a:p>
          <a:p>
            <a:pPr eaLnBrk="1" hangingPunct="1">
              <a:spcBef>
                <a:spcPct val="0"/>
              </a:spcBef>
            </a:pPr>
            <a:endParaRPr lang="en-US" altLang="en-US" dirty="0"/>
          </a:p>
          <a:p>
            <a:pPr eaLnBrk="1" hangingPunct="1">
              <a:spcBef>
                <a:spcPct val="0"/>
              </a:spcBef>
            </a:pPr>
            <a:r>
              <a:rPr lang="en-US" altLang="en-US" b="1" dirty="0"/>
              <a:t>Explain</a:t>
            </a:r>
            <a:r>
              <a:rPr lang="en-US" altLang="en-US" dirty="0"/>
              <a:t> the “Financial Awareness Series” (interactive, hands on, </a:t>
            </a:r>
            <a:r>
              <a:rPr lang="en-US" altLang="en-US"/>
              <a:t>questions welcome, series </a:t>
            </a:r>
            <a:r>
              <a:rPr lang="en-US" altLang="en-US" dirty="0"/>
              <a:t>of three, etc.)</a:t>
            </a:r>
          </a:p>
          <a:p>
            <a:pPr eaLnBrk="1" hangingPunct="1">
              <a:spcBef>
                <a:spcPct val="0"/>
              </a:spcBef>
            </a:pPr>
            <a:endParaRPr lang="en-US" altLang="en-US" dirty="0"/>
          </a:p>
          <a:p>
            <a:pPr eaLnBrk="1" hangingPunct="1">
              <a:spcBef>
                <a:spcPct val="0"/>
              </a:spcBef>
            </a:pPr>
            <a:r>
              <a:rPr lang="en-US" altLang="en-US" b="1" dirty="0"/>
              <a:t>Review</a:t>
            </a:r>
            <a:r>
              <a:rPr lang="en-US" altLang="en-US" dirty="0"/>
              <a:t> the workshop materials, the workbook, the “flap” etc.</a:t>
            </a:r>
          </a:p>
          <a:p>
            <a:pPr eaLnBrk="1" hangingPunct="1">
              <a:spcBef>
                <a:spcPct val="0"/>
              </a:spcBef>
            </a:pPr>
            <a:endParaRPr lang="en-US" altLang="en-US" dirty="0"/>
          </a:p>
          <a:p>
            <a:pPr eaLnBrk="1" hangingPunct="1">
              <a:spcBef>
                <a:spcPct val="0"/>
              </a:spcBef>
            </a:pPr>
            <a:r>
              <a:rPr lang="en-US" altLang="en-US" b="1" dirty="0"/>
              <a:t>Cover</a:t>
            </a:r>
            <a:r>
              <a:rPr lang="en-US" altLang="en-US" dirty="0"/>
              <a:t> the logistics (emergency exits, restrooms, water fountains, </a:t>
            </a:r>
            <a:r>
              <a:rPr lang="en-US" altLang="en-US" dirty="0" err="1"/>
              <a:t>etc</a:t>
            </a:r>
            <a:r>
              <a:rPr lang="en-US" altLang="en-US" dirty="0"/>
              <a:t>)</a:t>
            </a:r>
          </a:p>
          <a:p>
            <a:pPr eaLnBrk="1" hangingPunct="1">
              <a:spcBef>
                <a:spcPct val="0"/>
              </a:spcBef>
            </a:pPr>
            <a:endParaRPr lang="en-US" altLang="en-US" dirty="0"/>
          </a:p>
          <a:p>
            <a:pPr eaLnBrk="1" hangingPunct="1">
              <a:spcBef>
                <a:spcPct val="0"/>
              </a:spcBef>
            </a:pPr>
            <a:r>
              <a:rPr lang="en-US" altLang="en-US" dirty="0"/>
              <a:t>[click]</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1</a:t>
            </a:fld>
            <a:endParaRPr lang="en-US" dirty="0"/>
          </a:p>
        </p:txBody>
      </p:sp>
    </p:spTree>
    <p:extLst>
      <p:ext uri="{BB962C8B-B14F-4D97-AF65-F5344CB8AC3E}">
        <p14:creationId xmlns:p14="http://schemas.microsoft.com/office/powerpoint/2010/main" val="3507272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Instruct</a:t>
            </a:r>
            <a:r>
              <a:rPr lang="en-US" altLang="en-US" dirty="0"/>
              <a:t> participants to turn to the “Estimated Monthly Retirement Expenses” worksheet (workbook 15 &amp; 16).</a:t>
            </a:r>
          </a:p>
          <a:p>
            <a:pPr eaLnBrk="1" hangingPunct="1">
              <a:spcBef>
                <a:spcPct val="0"/>
              </a:spcBef>
            </a:pPr>
            <a:endParaRPr lang="en-US" altLang="en-US" dirty="0"/>
          </a:p>
          <a:p>
            <a:pPr eaLnBrk="1" hangingPunct="1">
              <a:spcBef>
                <a:spcPct val="0"/>
              </a:spcBef>
            </a:pPr>
            <a:r>
              <a:rPr lang="en-US" altLang="en-US" b="1" dirty="0"/>
              <a:t>Encourage</a:t>
            </a:r>
            <a:r>
              <a:rPr lang="en-US" altLang="en-US" dirty="0"/>
              <a:t> participants to consider each category listed on </a:t>
            </a:r>
            <a:r>
              <a:rPr lang="en-US" altLang="en-US" dirty="0">
                <a:solidFill>
                  <a:srgbClr val="8662AD"/>
                </a:solidFill>
              </a:rPr>
              <a:t>the worksheet and write down what they spend now, assume an inflation factor and project future expenses. </a:t>
            </a:r>
          </a:p>
          <a:p>
            <a:pPr eaLnBrk="1" hangingPunct="1">
              <a:spcBef>
                <a:spcPct val="0"/>
              </a:spcBef>
            </a:pPr>
            <a:endParaRPr lang="en-US" altLang="en-US" dirty="0"/>
          </a:p>
          <a:p>
            <a:pPr eaLnBrk="1" hangingPunct="1">
              <a:spcBef>
                <a:spcPct val="0"/>
              </a:spcBef>
            </a:pPr>
            <a:r>
              <a:rPr lang="en-US" altLang="en-US" b="1" dirty="0"/>
              <a:t>Ask</a:t>
            </a:r>
            <a:r>
              <a:rPr lang="en-US" altLang="en-US" dirty="0"/>
              <a:t> participants to calculate their projected monthly total expenses and transfer that number to </a:t>
            </a:r>
            <a:r>
              <a:rPr lang="en-US" altLang="en-US" b="1" dirty="0">
                <a:solidFill>
                  <a:srgbClr val="FF0000"/>
                </a:solidFill>
              </a:rPr>
              <a:t>box A </a:t>
            </a:r>
            <a:r>
              <a:rPr lang="en-US" altLang="en-US" dirty="0"/>
              <a:t>on the “flap”.</a:t>
            </a:r>
          </a:p>
          <a:p>
            <a:pPr eaLnBrk="1" hangingPunct="1">
              <a:spcBef>
                <a:spcPct val="0"/>
              </a:spcBef>
            </a:pPr>
            <a:endParaRPr lang="en-US" altLang="en-US" dirty="0"/>
          </a:p>
          <a:p>
            <a:pPr eaLnBrk="1" hangingPunct="1">
              <a:spcBef>
                <a:spcPct val="0"/>
              </a:spcBef>
            </a:pPr>
            <a:r>
              <a:rPr lang="en-US" altLang="en-US" b="1" dirty="0"/>
              <a:t>Elicit</a:t>
            </a:r>
            <a:r>
              <a:rPr lang="en-US" altLang="en-US" dirty="0"/>
              <a:t> feedback from participants in terms of how helpful it was and weather it led to any surprising discoveries.</a:t>
            </a:r>
          </a:p>
          <a:p>
            <a:pPr eaLnBrk="1" hangingPunct="1">
              <a:spcBef>
                <a:spcPct val="0"/>
              </a:spcBef>
            </a:pPr>
            <a:endParaRPr lang="en-US" altLang="en-US" dirty="0"/>
          </a:p>
          <a:p>
            <a:pPr eaLnBrk="1" hangingPunct="1">
              <a:spcBef>
                <a:spcPct val="0"/>
              </a:spcBef>
            </a:pPr>
            <a:r>
              <a:rPr lang="en-US" altLang="en-US" b="1" dirty="0"/>
              <a:t>Refer </a:t>
            </a:r>
            <a:r>
              <a:rPr lang="en-US" altLang="en-US" dirty="0"/>
              <a:t>participants to workbook page 18</a:t>
            </a:r>
            <a:r>
              <a:rPr lang="en-US" altLang="en-US" baseline="0" dirty="0"/>
              <a:t> </a:t>
            </a:r>
            <a:r>
              <a:rPr lang="en-US" altLang="en-US" dirty="0"/>
              <a:t>regarding Inflation Protection. Discuss how their </a:t>
            </a:r>
            <a:r>
              <a:rPr lang="en-US" altLang="en-US" dirty="0" err="1"/>
              <a:t>CalSTRS</a:t>
            </a:r>
            <a:r>
              <a:rPr lang="en-US" altLang="en-US" dirty="0"/>
              <a:t> Pension has inflation protection features built into it.  </a:t>
            </a:r>
          </a:p>
          <a:p>
            <a:pPr eaLnBrk="1" hangingPunct="1">
              <a:spcBef>
                <a:spcPct val="0"/>
              </a:spcBef>
            </a:pPr>
            <a:endParaRPr lang="en-US" altLang="en-US" dirty="0"/>
          </a:p>
          <a:p>
            <a:pPr eaLnBrk="1" hangingPunct="1">
              <a:spcBef>
                <a:spcPct val="0"/>
              </a:spcBef>
            </a:pPr>
            <a:r>
              <a:rPr lang="en-US" altLang="en-US" dirty="0"/>
              <a:t>[click]</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10</a:t>
            </a:fld>
            <a:endParaRPr lang="en-US" dirty="0"/>
          </a:p>
        </p:txBody>
      </p:sp>
    </p:spTree>
    <p:extLst>
      <p:ext uri="{BB962C8B-B14F-4D97-AF65-F5344CB8AC3E}">
        <p14:creationId xmlns:p14="http://schemas.microsoft.com/office/powerpoint/2010/main" val="411297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Explore </a:t>
            </a:r>
            <a:r>
              <a:rPr lang="en-US" altLang="en-US" dirty="0"/>
              <a:t>the “Changing Expenditure Over Time” graph, focusing attention on </a:t>
            </a:r>
            <a:r>
              <a:rPr lang="en-US" altLang="en-US" u="sng" dirty="0"/>
              <a:t>Insurance/Pension</a:t>
            </a:r>
            <a:r>
              <a:rPr lang="en-US" altLang="en-US" dirty="0"/>
              <a:t> and </a:t>
            </a:r>
            <a:r>
              <a:rPr lang="en-US" altLang="en-US" u="sng" dirty="0"/>
              <a:t>Health Care </a:t>
            </a:r>
            <a:r>
              <a:rPr lang="en-US" altLang="en-US" dirty="0"/>
              <a:t>categories. </a:t>
            </a:r>
          </a:p>
          <a:p>
            <a:pPr eaLnBrk="1" hangingPunct="1">
              <a:spcBef>
                <a:spcPct val="0"/>
              </a:spcBef>
            </a:pPr>
            <a:r>
              <a:rPr lang="en-US" altLang="en-US" dirty="0"/>
              <a:t> </a:t>
            </a:r>
          </a:p>
          <a:p>
            <a:pPr eaLnBrk="1" hangingPunct="1">
              <a:spcBef>
                <a:spcPct val="0"/>
              </a:spcBef>
            </a:pPr>
            <a:r>
              <a:rPr lang="en-US" altLang="en-US" b="1" dirty="0"/>
              <a:t>Refer</a:t>
            </a:r>
            <a:r>
              <a:rPr lang="en-US" altLang="en-US" dirty="0"/>
              <a:t> participants to the graph in their workbook (page 19)</a:t>
            </a:r>
          </a:p>
          <a:p>
            <a:pPr eaLnBrk="1" hangingPunct="1">
              <a:spcBef>
                <a:spcPct val="0"/>
              </a:spcBef>
            </a:pPr>
            <a:endParaRPr lang="en-US" altLang="en-US" b="1" dirty="0"/>
          </a:p>
          <a:p>
            <a:pPr eaLnBrk="1" hangingPunct="1">
              <a:spcBef>
                <a:spcPct val="0"/>
              </a:spcBef>
            </a:pPr>
            <a:r>
              <a:rPr lang="en-US" altLang="en-US" dirty="0"/>
              <a:t>[click]</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11</a:t>
            </a:fld>
            <a:endParaRPr lang="en-US" dirty="0"/>
          </a:p>
        </p:txBody>
      </p:sp>
    </p:spTree>
    <p:extLst>
      <p:ext uri="{BB962C8B-B14F-4D97-AF65-F5344CB8AC3E}">
        <p14:creationId xmlns:p14="http://schemas.microsoft.com/office/powerpoint/2010/main" val="3758839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Encourage</a:t>
            </a:r>
            <a:r>
              <a:rPr lang="en-US" altLang="en-US" dirty="0"/>
              <a:t> participants to explore potential healthcare costs. </a:t>
            </a:r>
          </a:p>
          <a:p>
            <a:pPr eaLnBrk="1" hangingPunct="1">
              <a:spcBef>
                <a:spcPct val="0"/>
              </a:spcBef>
            </a:pPr>
            <a:endParaRPr lang="en-US" altLang="en-US" dirty="0"/>
          </a:p>
          <a:p>
            <a:pPr eaLnBrk="1" hangingPunct="1">
              <a:spcBef>
                <a:spcPct val="0"/>
              </a:spcBef>
            </a:pPr>
            <a:r>
              <a:rPr lang="en-US" altLang="en-US" b="1" dirty="0"/>
              <a:t>Remind</a:t>
            </a:r>
            <a:r>
              <a:rPr lang="en-US" altLang="en-US" dirty="0"/>
              <a:t> participants that Medicare is mandatory and that they should contact Social Security to verify their eligibility.</a:t>
            </a:r>
          </a:p>
          <a:p>
            <a:pPr eaLnBrk="1" hangingPunct="1">
              <a:spcBef>
                <a:spcPct val="0"/>
              </a:spcBef>
            </a:pPr>
            <a:endParaRPr lang="en-US" altLang="en-US" dirty="0"/>
          </a:p>
          <a:p>
            <a:pPr eaLnBrk="1" hangingPunct="1">
              <a:spcBef>
                <a:spcPct val="0"/>
              </a:spcBef>
            </a:pPr>
            <a:r>
              <a:rPr lang="en-US" altLang="en-US" b="1" dirty="0"/>
              <a:t>Encourage</a:t>
            </a:r>
            <a:r>
              <a:rPr lang="en-US" altLang="en-US" dirty="0"/>
              <a:t> members to utilize their resources and start their research early. </a:t>
            </a:r>
          </a:p>
          <a:p>
            <a:pPr eaLnBrk="1" hangingPunct="1">
              <a:spcBef>
                <a:spcPct val="0"/>
              </a:spcBef>
            </a:pPr>
            <a:endParaRPr lang="en-US" altLang="en-US" dirty="0"/>
          </a:p>
          <a:p>
            <a:pPr eaLnBrk="1" hangingPunct="1">
              <a:spcBef>
                <a:spcPct val="0"/>
              </a:spcBef>
            </a:pPr>
            <a:r>
              <a:rPr lang="en-US" altLang="en-US" b="1" dirty="0"/>
              <a:t>Point out </a:t>
            </a:r>
            <a:r>
              <a:rPr lang="en-US" altLang="en-US" dirty="0"/>
              <a:t>resource pages provided in the workbook (workbook 20-23).</a:t>
            </a:r>
          </a:p>
          <a:p>
            <a:pPr eaLnBrk="1" hangingPunct="1">
              <a:spcBef>
                <a:spcPct val="0"/>
              </a:spcBef>
            </a:pPr>
            <a:endParaRPr lang="en-US" altLang="en-US" dirty="0"/>
          </a:p>
          <a:p>
            <a:pPr eaLnBrk="1" hangingPunct="1">
              <a:spcBef>
                <a:spcPct val="0"/>
              </a:spcBef>
            </a:pPr>
            <a:r>
              <a:rPr lang="en-US" altLang="en-US" b="1" dirty="0"/>
              <a:t>Ask</a:t>
            </a:r>
            <a:r>
              <a:rPr lang="en-US" altLang="en-US" dirty="0"/>
              <a:t> participants to check the to do boxes 2-5 </a:t>
            </a:r>
            <a:r>
              <a:rPr lang="en-US" altLang="en-US" b="1" dirty="0">
                <a:solidFill>
                  <a:srgbClr val="FF0000"/>
                </a:solidFill>
              </a:rPr>
              <a:t> </a:t>
            </a:r>
            <a:r>
              <a:rPr lang="en-US" altLang="en-US" dirty="0"/>
              <a:t>on the flap.</a:t>
            </a:r>
          </a:p>
          <a:p>
            <a:pPr eaLnBrk="1" hangingPunct="1">
              <a:spcBef>
                <a:spcPct val="0"/>
              </a:spcBef>
            </a:pPr>
            <a:endParaRPr lang="en-US" altLang="en-US" dirty="0"/>
          </a:p>
          <a:p>
            <a:pPr eaLnBrk="1" hangingPunct="1">
              <a:spcBef>
                <a:spcPct val="0"/>
              </a:spcBef>
            </a:pPr>
            <a:r>
              <a:rPr lang="en-US" altLang="en-US" dirty="0"/>
              <a:t>[click]</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12</a:t>
            </a:fld>
            <a:endParaRPr lang="en-US" dirty="0"/>
          </a:p>
        </p:txBody>
      </p:sp>
    </p:spTree>
    <p:extLst>
      <p:ext uri="{BB962C8B-B14F-4D97-AF65-F5344CB8AC3E}">
        <p14:creationId xmlns:p14="http://schemas.microsoft.com/office/powerpoint/2010/main" val="1745349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Explain</a:t>
            </a:r>
            <a:r>
              <a:rPr lang="en-US" altLang="en-US" dirty="0"/>
              <a:t> that some expenses will be automatically reduced in retirement. </a:t>
            </a:r>
          </a:p>
          <a:p>
            <a:pPr eaLnBrk="1" hangingPunct="1">
              <a:spcBef>
                <a:spcPct val="0"/>
              </a:spcBef>
            </a:pPr>
            <a:endParaRPr lang="en-US" altLang="en-US" b="1" dirty="0"/>
          </a:p>
          <a:p>
            <a:pPr eaLnBrk="1" hangingPunct="1">
              <a:spcBef>
                <a:spcPct val="0"/>
              </a:spcBef>
            </a:pPr>
            <a:r>
              <a:rPr lang="en-US" altLang="en-US" b="1" dirty="0"/>
              <a:t>Encourage </a:t>
            </a:r>
            <a:r>
              <a:rPr lang="en-US" altLang="en-US" dirty="0"/>
              <a:t>participants to access their paystubs and examine which of the current expenses will be eliminated after they retire. </a:t>
            </a:r>
          </a:p>
          <a:p>
            <a:pPr eaLnBrk="1" hangingPunct="1">
              <a:spcBef>
                <a:spcPct val="0"/>
              </a:spcBef>
            </a:pPr>
            <a:endParaRPr lang="en-US" altLang="en-US" dirty="0"/>
          </a:p>
          <a:p>
            <a:pPr eaLnBrk="1" hangingPunct="1">
              <a:spcBef>
                <a:spcPct val="0"/>
              </a:spcBef>
            </a:pPr>
            <a:r>
              <a:rPr lang="en-US" altLang="en-US" dirty="0"/>
              <a:t>Many deductions will cease such as your union dues, however there are opportunities to join retired union groups in retirement.</a:t>
            </a:r>
          </a:p>
          <a:p>
            <a:pPr eaLnBrk="1" hangingPunct="1">
              <a:spcBef>
                <a:spcPct val="0"/>
              </a:spcBef>
            </a:pPr>
            <a:endParaRPr lang="en-US" altLang="en-US" dirty="0"/>
          </a:p>
          <a:p>
            <a:pPr eaLnBrk="1" hangingPunct="1">
              <a:spcBef>
                <a:spcPct val="0"/>
              </a:spcBef>
            </a:pPr>
            <a:r>
              <a:rPr lang="en-US" altLang="en-US" b="1" dirty="0"/>
              <a:t>Ask</a:t>
            </a:r>
            <a:r>
              <a:rPr lang="en-US" altLang="en-US" dirty="0"/>
              <a:t> participants to check the to do box 6 on the flap.</a:t>
            </a:r>
          </a:p>
          <a:p>
            <a:pPr eaLnBrk="1" hangingPunct="1">
              <a:spcBef>
                <a:spcPct val="0"/>
              </a:spcBef>
            </a:pPr>
            <a:endParaRPr lang="en-US" altLang="en-US" dirty="0"/>
          </a:p>
          <a:p>
            <a:pPr eaLnBrk="1" hangingPunct="1">
              <a:spcBef>
                <a:spcPct val="0"/>
              </a:spcBef>
            </a:pPr>
            <a:r>
              <a:rPr lang="en-US" altLang="en-US" dirty="0"/>
              <a:t>[click]</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13</a:t>
            </a:fld>
            <a:endParaRPr lang="en-US" dirty="0"/>
          </a:p>
        </p:txBody>
      </p:sp>
    </p:spTree>
    <p:extLst>
      <p:ext uri="{BB962C8B-B14F-4D97-AF65-F5344CB8AC3E}">
        <p14:creationId xmlns:p14="http://schemas.microsoft.com/office/powerpoint/2010/main" val="310398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Encourage</a:t>
            </a:r>
            <a:r>
              <a:rPr lang="en-US" altLang="en-US" dirty="0"/>
              <a:t> participants to participate in “The Reduce Your Expenses Challenge!” activity and try to reduce their own expenses by $250, $500 or $1, 000 per month (workbook 24-25). </a:t>
            </a:r>
          </a:p>
          <a:p>
            <a:pPr eaLnBrk="1" hangingPunct="1">
              <a:spcBef>
                <a:spcPct val="0"/>
              </a:spcBef>
            </a:pPr>
            <a:endParaRPr lang="en-US" altLang="en-US" dirty="0"/>
          </a:p>
          <a:p>
            <a:pPr eaLnBrk="1" hangingPunct="1">
              <a:spcBef>
                <a:spcPct val="0"/>
              </a:spcBef>
            </a:pPr>
            <a:r>
              <a:rPr lang="en-US" altLang="en-US" b="1" dirty="0"/>
              <a:t>Instruct </a:t>
            </a:r>
            <a:r>
              <a:rPr lang="en-US" altLang="en-US" dirty="0"/>
              <a:t>participants to review the categories listed on the worksheet and write down the amounts they can reduce their expenses by in each of the categories. You may explain this in terms of “Wants v. Needs” or “Mandatory v. Discretionary Expenses.” </a:t>
            </a:r>
          </a:p>
          <a:p>
            <a:pPr eaLnBrk="1" hangingPunct="1">
              <a:spcBef>
                <a:spcPct val="0"/>
              </a:spcBef>
            </a:pPr>
            <a:endParaRPr lang="en-US" altLang="en-US" dirty="0"/>
          </a:p>
          <a:p>
            <a:pPr eaLnBrk="1" hangingPunct="1">
              <a:spcBef>
                <a:spcPct val="0"/>
              </a:spcBef>
            </a:pPr>
            <a:r>
              <a:rPr lang="en-US" altLang="en-US" b="1" dirty="0"/>
              <a:t>Allow </a:t>
            </a:r>
            <a:r>
              <a:rPr lang="en-US" altLang="en-US" dirty="0"/>
              <a:t>approximately 5 minutes for participants to complete the worksheet. </a:t>
            </a:r>
          </a:p>
          <a:p>
            <a:pPr eaLnBrk="1" hangingPunct="1">
              <a:spcBef>
                <a:spcPct val="0"/>
              </a:spcBef>
            </a:pPr>
            <a:endParaRPr lang="en-US" altLang="en-US" dirty="0"/>
          </a:p>
          <a:p>
            <a:pPr eaLnBrk="1" hangingPunct="1">
              <a:spcBef>
                <a:spcPct val="0"/>
              </a:spcBef>
            </a:pPr>
            <a:r>
              <a:rPr lang="en-US" altLang="en-US" b="1" dirty="0"/>
              <a:t>Ask</a:t>
            </a:r>
            <a:r>
              <a:rPr lang="en-US" altLang="en-US" dirty="0"/>
              <a:t> participants to calculate their projected monthly total expenses and transfer that number to </a:t>
            </a:r>
            <a:r>
              <a:rPr lang="en-US" altLang="en-US" b="1" dirty="0">
                <a:solidFill>
                  <a:srgbClr val="FF0000"/>
                </a:solidFill>
              </a:rPr>
              <a:t>box B </a:t>
            </a:r>
            <a:r>
              <a:rPr lang="en-US" altLang="en-US" dirty="0"/>
              <a:t>on the “flap”.</a:t>
            </a:r>
          </a:p>
          <a:p>
            <a:pPr eaLnBrk="1" hangingPunct="1">
              <a:spcBef>
                <a:spcPct val="0"/>
              </a:spcBef>
            </a:pPr>
            <a:endParaRPr lang="en-US" altLang="en-US" dirty="0"/>
          </a:p>
          <a:p>
            <a:pPr eaLnBrk="1" hangingPunct="1">
              <a:spcBef>
                <a:spcPct val="0"/>
              </a:spcBef>
            </a:pPr>
            <a:r>
              <a:rPr lang="en-US" altLang="en-US" b="1" dirty="0"/>
              <a:t>Facilitate</a:t>
            </a:r>
            <a:r>
              <a:rPr lang="en-US" altLang="en-US" dirty="0"/>
              <a:t> a brief group discussion.</a:t>
            </a:r>
          </a:p>
          <a:p>
            <a:pPr eaLnBrk="1" hangingPunct="1">
              <a:spcBef>
                <a:spcPct val="0"/>
              </a:spcBef>
            </a:pPr>
            <a:endParaRPr lang="en-US" altLang="en-US" dirty="0"/>
          </a:p>
          <a:p>
            <a:pPr eaLnBrk="1" hangingPunct="1">
              <a:spcBef>
                <a:spcPct val="0"/>
              </a:spcBef>
            </a:pPr>
            <a:r>
              <a:rPr lang="en-US" altLang="en-US" dirty="0"/>
              <a:t>[click]</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14</a:t>
            </a:fld>
            <a:endParaRPr lang="en-US" dirty="0"/>
          </a:p>
        </p:txBody>
      </p:sp>
    </p:spTree>
    <p:extLst>
      <p:ext uri="{BB962C8B-B14F-4D97-AF65-F5344CB8AC3E}">
        <p14:creationId xmlns:p14="http://schemas.microsoft.com/office/powerpoint/2010/main" val="1388794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Encourage </a:t>
            </a:r>
            <a:r>
              <a:rPr lang="en-US" altLang="en-US" dirty="0"/>
              <a:t>members to consider the items listed on the slide as additional ways of reducing unnecessary expenses.</a:t>
            </a:r>
          </a:p>
          <a:p>
            <a:pPr eaLnBrk="1" hangingPunct="1">
              <a:spcBef>
                <a:spcPct val="0"/>
              </a:spcBef>
            </a:pPr>
            <a:endParaRPr lang="en-US" altLang="en-US" dirty="0"/>
          </a:p>
          <a:p>
            <a:pPr eaLnBrk="1" hangingPunct="1">
              <a:spcBef>
                <a:spcPct val="0"/>
              </a:spcBef>
            </a:pPr>
            <a:r>
              <a:rPr lang="en-US" altLang="en-US" b="1" dirty="0"/>
              <a:t>Transition</a:t>
            </a:r>
            <a:r>
              <a:rPr lang="en-US" altLang="en-US" dirty="0"/>
              <a:t> to identifying sources of income. </a:t>
            </a:r>
          </a:p>
          <a:p>
            <a:pPr eaLnBrk="1" hangingPunct="1">
              <a:spcBef>
                <a:spcPct val="0"/>
              </a:spcBef>
            </a:pPr>
            <a:endParaRPr lang="en-US" altLang="en-US" dirty="0"/>
          </a:p>
          <a:p>
            <a:pPr eaLnBrk="1" hangingPunct="1">
              <a:spcBef>
                <a:spcPct val="0"/>
              </a:spcBef>
            </a:pPr>
            <a:r>
              <a:rPr lang="en-US" altLang="en-US" dirty="0"/>
              <a:t>[click]</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15</a:t>
            </a:fld>
            <a:endParaRPr lang="en-US" dirty="0"/>
          </a:p>
        </p:txBody>
      </p:sp>
    </p:spTree>
    <p:extLst>
      <p:ext uri="{BB962C8B-B14F-4D97-AF65-F5344CB8AC3E}">
        <p14:creationId xmlns:p14="http://schemas.microsoft.com/office/powerpoint/2010/main" val="2222070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Play</a:t>
            </a:r>
            <a:r>
              <a:rPr lang="en-US" altLang="en-US" dirty="0"/>
              <a:t> the video, “the Gap” to</a:t>
            </a:r>
            <a:r>
              <a:rPr lang="en-US" altLang="en-US" baseline="0" dirty="0"/>
              <a:t> open the discussion of income sources needed to cover potential retirement expenses</a:t>
            </a:r>
            <a:r>
              <a:rPr lang="en-US" altLang="en-US" dirty="0"/>
              <a:t>. The </a:t>
            </a:r>
            <a:r>
              <a:rPr lang="en-US" altLang="en-US" dirty="0" err="1"/>
              <a:t>CalSTRS</a:t>
            </a:r>
            <a:r>
              <a:rPr lang="en-US" altLang="en-US" dirty="0"/>
              <a:t> hybrid plan offers three accounts to assist you in reaching your financial goals. Let’s</a:t>
            </a:r>
            <a:r>
              <a:rPr lang="en-US" altLang="en-US" baseline="0" dirty="0"/>
              <a:t> identify your income sources.</a:t>
            </a:r>
            <a:r>
              <a:rPr lang="en-US" altLang="en-US" dirty="0"/>
              <a:t>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[click]</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16</a:t>
            </a:fld>
            <a:endParaRPr lang="en-US" dirty="0"/>
          </a:p>
        </p:txBody>
      </p:sp>
    </p:spTree>
    <p:extLst>
      <p:ext uri="{BB962C8B-B14F-4D97-AF65-F5344CB8AC3E}">
        <p14:creationId xmlns:p14="http://schemas.microsoft.com/office/powerpoint/2010/main" val="3350898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Preview</a:t>
            </a:r>
            <a:r>
              <a:rPr lang="en-US" altLang="en-US" dirty="0"/>
              <a:t> the topics that will be discussed in this section.</a:t>
            </a:r>
          </a:p>
          <a:p>
            <a:pPr eaLnBrk="1" hangingPunct="1">
              <a:spcBef>
                <a:spcPct val="0"/>
              </a:spcBef>
            </a:pPr>
            <a:endParaRPr lang="en-US" altLang="en-US" dirty="0"/>
          </a:p>
          <a:p>
            <a:pPr eaLnBrk="1" hangingPunct="1">
              <a:spcBef>
                <a:spcPct val="0"/>
              </a:spcBef>
            </a:pPr>
            <a:r>
              <a:rPr lang="en-US" altLang="en-US" dirty="0"/>
              <a:t>[click]</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17</a:t>
            </a:fld>
            <a:endParaRPr lang="en-US" dirty="0"/>
          </a:p>
        </p:txBody>
      </p:sp>
    </p:spTree>
    <p:extLst>
      <p:ext uri="{BB962C8B-B14F-4D97-AF65-F5344CB8AC3E}">
        <p14:creationId xmlns:p14="http://schemas.microsoft.com/office/powerpoint/2010/main" val="156974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i="1" dirty="0"/>
              <a:t>Ask </a:t>
            </a:r>
            <a:r>
              <a:rPr lang="en-US" altLang="en-US" i="1" dirty="0"/>
              <a:t>if there are any members attending that are participants in the Cash Balance Benefit Program.</a:t>
            </a:r>
          </a:p>
          <a:p>
            <a:pPr eaLnBrk="1" hangingPunct="1">
              <a:spcBef>
                <a:spcPct val="0"/>
              </a:spcBef>
            </a:pPr>
            <a:endParaRPr lang="en-US" altLang="en-US" b="1" dirty="0"/>
          </a:p>
          <a:p>
            <a:pPr eaLnBrk="1" hangingPunct="1">
              <a:spcBef>
                <a:spcPct val="0"/>
              </a:spcBef>
            </a:pPr>
            <a:r>
              <a:rPr lang="en-US" altLang="en-US" b="1" dirty="0"/>
              <a:t>Explain</a:t>
            </a:r>
            <a:r>
              <a:rPr lang="en-US" altLang="en-US" dirty="0"/>
              <a:t> that </a:t>
            </a:r>
            <a:r>
              <a:rPr lang="en-US" altLang="en-US" dirty="0" err="1"/>
              <a:t>CalSTRS</a:t>
            </a:r>
            <a:r>
              <a:rPr lang="en-US" altLang="en-US" dirty="0"/>
              <a:t> is a hybrid retirement system.</a:t>
            </a:r>
          </a:p>
          <a:p>
            <a:pPr eaLnBrk="1" hangingPunct="1">
              <a:spcBef>
                <a:spcPct val="0"/>
              </a:spcBef>
            </a:pPr>
            <a:endParaRPr lang="en-US" altLang="en-US" dirty="0"/>
          </a:p>
          <a:p>
            <a:pPr eaLnBrk="1" hangingPunct="1">
              <a:spcBef>
                <a:spcPct val="0"/>
              </a:spcBef>
            </a:pPr>
            <a:r>
              <a:rPr lang="en-US" altLang="en-US" dirty="0"/>
              <a:t>E</a:t>
            </a:r>
            <a:r>
              <a:rPr lang="en-US" altLang="en-US" b="1" dirty="0"/>
              <a:t>mphasize</a:t>
            </a:r>
            <a:r>
              <a:rPr lang="en-US" altLang="en-US" dirty="0"/>
              <a:t> that members’ income in retirement is a shared responsibility between them and </a:t>
            </a:r>
            <a:r>
              <a:rPr lang="en-US" altLang="en-US" dirty="0" err="1"/>
              <a:t>CalSTRS</a:t>
            </a:r>
            <a:r>
              <a:rPr lang="en-US" altLang="en-US" dirty="0"/>
              <a:t>; </a:t>
            </a:r>
            <a:r>
              <a:rPr lang="en-US" altLang="en-US" dirty="0" err="1"/>
              <a:t>CalSTRS</a:t>
            </a:r>
            <a:r>
              <a:rPr lang="en-US" altLang="en-US" dirty="0"/>
              <a:t> benefits are just one of the available sources of income. </a:t>
            </a:r>
          </a:p>
          <a:p>
            <a:pPr eaLnBrk="1" hangingPunct="1">
              <a:spcBef>
                <a:spcPct val="0"/>
              </a:spcBef>
            </a:pPr>
            <a:endParaRPr lang="en-US" altLang="en-US" dirty="0"/>
          </a:p>
          <a:p>
            <a:pPr eaLnBrk="1" hangingPunct="1">
              <a:spcBef>
                <a:spcPct val="0"/>
              </a:spcBef>
            </a:pPr>
            <a:r>
              <a:rPr lang="en-US" altLang="en-US" dirty="0"/>
              <a:t>[click]</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18</a:t>
            </a:fld>
            <a:endParaRPr lang="en-US" dirty="0"/>
          </a:p>
        </p:txBody>
      </p:sp>
    </p:spTree>
    <p:extLst>
      <p:ext uri="{BB962C8B-B14F-4D97-AF65-F5344CB8AC3E}">
        <p14:creationId xmlns:p14="http://schemas.microsoft.com/office/powerpoint/2010/main" val="440333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Introduce </a:t>
            </a:r>
            <a:r>
              <a:rPr lang="en-US" altLang="en-US" b="0" baseline="0" dirty="0"/>
              <a:t>this video as helpful information regarding the defined benefit piece of the hybrid  </a:t>
            </a:r>
            <a:endParaRPr lang="en-US" altLang="en-US" b="1" dirty="0"/>
          </a:p>
          <a:p>
            <a:pPr eaLnBrk="1" hangingPunct="1">
              <a:spcBef>
                <a:spcPct val="0"/>
              </a:spcBef>
            </a:pPr>
            <a:endParaRPr lang="en-US" altLang="en-US" b="1" dirty="0"/>
          </a:p>
          <a:p>
            <a:pPr eaLnBrk="1" hangingPunct="1">
              <a:spcBef>
                <a:spcPct val="0"/>
              </a:spcBef>
            </a:pPr>
            <a:r>
              <a:rPr lang="en-US" altLang="en-US" b="1" dirty="0"/>
              <a:t>Play</a:t>
            </a:r>
            <a:r>
              <a:rPr lang="en-US" altLang="en-US" dirty="0"/>
              <a:t> the video, “Understanding the Formula” as a continuation of the discussion from the previous slide. Your</a:t>
            </a:r>
            <a:r>
              <a:rPr lang="en-US" altLang="en-US" baseline="0" dirty="0"/>
              <a:t> defined benefit</a:t>
            </a:r>
            <a:r>
              <a:rPr lang="en-US" altLang="en-US" dirty="0"/>
              <a:t> account is a key component in retirement planning.</a:t>
            </a:r>
          </a:p>
          <a:p>
            <a:pPr eaLnBrk="1" hangingPunct="1">
              <a:spcBef>
                <a:spcPct val="0"/>
              </a:spcBef>
            </a:pPr>
            <a:endParaRPr lang="en-US" altLang="en-US" dirty="0"/>
          </a:p>
          <a:p>
            <a:pPr eaLnBrk="1" hangingPunct="1">
              <a:spcBef>
                <a:spcPct val="0"/>
              </a:spcBef>
            </a:pPr>
            <a:r>
              <a:rPr lang="en-US" altLang="en-US" b="1" dirty="0"/>
              <a:t>Encourage</a:t>
            </a:r>
            <a:r>
              <a:rPr lang="en-US" altLang="en-US" baseline="0" dirty="0"/>
              <a:t> participants to attend a </a:t>
            </a:r>
            <a:r>
              <a:rPr lang="en-US" altLang="en-US" baseline="0" dirty="0" err="1"/>
              <a:t>CalSTRS</a:t>
            </a:r>
            <a:r>
              <a:rPr lang="en-US" altLang="en-US" baseline="0" dirty="0"/>
              <a:t> benefits workshop or group session to learn more about their </a:t>
            </a:r>
            <a:r>
              <a:rPr lang="en-US" altLang="en-US" baseline="0" dirty="0" err="1"/>
              <a:t>CalSTRS</a:t>
            </a:r>
            <a:r>
              <a:rPr lang="en-US" altLang="en-US" baseline="0" dirty="0"/>
              <a:t> benefits and services.</a:t>
            </a:r>
          </a:p>
          <a:p>
            <a:pPr eaLnBrk="1" hangingPunct="1">
              <a:spcBef>
                <a:spcPct val="0"/>
              </a:spcBef>
            </a:pPr>
            <a:endParaRPr lang="en-US" altLang="en-US" baseline="0" dirty="0"/>
          </a:p>
          <a:p>
            <a:pPr eaLnBrk="1" hangingPunct="1">
              <a:spcBef>
                <a:spcPct val="0"/>
              </a:spcBef>
            </a:pPr>
            <a:r>
              <a:rPr lang="en-US" altLang="en-US" b="1" baseline="0" dirty="0"/>
              <a:t>Remind</a:t>
            </a:r>
            <a:r>
              <a:rPr lang="en-US" altLang="en-US" baseline="0" dirty="0"/>
              <a:t> participants that our discussion today will remain focused on financial awareness topics.</a:t>
            </a:r>
          </a:p>
          <a:p>
            <a:pPr eaLnBrk="1" hangingPunct="1">
              <a:spcBef>
                <a:spcPct val="0"/>
              </a:spcBef>
            </a:pPr>
            <a:endParaRPr lang="en-US" altLang="en-US" dirty="0"/>
          </a:p>
          <a:p>
            <a:pPr eaLnBrk="1" hangingPunct="1">
              <a:spcBef>
                <a:spcPct val="0"/>
              </a:spcBef>
            </a:pPr>
            <a:r>
              <a:rPr lang="en-US" altLang="en-US" dirty="0"/>
              <a:t>[click]</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19</a:t>
            </a:fld>
            <a:endParaRPr lang="en-US" dirty="0"/>
          </a:p>
        </p:txBody>
      </p:sp>
    </p:spTree>
    <p:extLst>
      <p:ext uri="{BB962C8B-B14F-4D97-AF65-F5344CB8AC3E}">
        <p14:creationId xmlns:p14="http://schemas.microsoft.com/office/powerpoint/2010/main" val="6684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Firstly, we’ve been receiving constant reports from our members believing they’ve set up an appointment or spoken with a CalSTRS representative when they have not. Only CalSTRS employees can provide you with accurate information regarding your CalSTRS Defined Benefit and Pension2 accounts. We’ve developed a checklist for you to use to ensure the person with whom your speaking is a CalSTRS employee.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Companies or individuals not affiliated with CalSTRS cannot have the CalSTRS logo on their advertisements.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Only CalSTRS employees will have an @CalSTRS.com e-mail address on their business cards. Please double-check the spelling of CalSTRS.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CalSTRS does not provide any refreshments when we come to see you at events.</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CalSTRS employees will never meet you at your home.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CalSTRS is not an insurance company, so we will never try to sell you on any insurance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42E508-20C7-4284-BE82-2C7C05878B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853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1" hangingPunct="1">
              <a:spcBef>
                <a:spcPct val="0"/>
              </a:spcBef>
            </a:pPr>
            <a:r>
              <a:rPr lang="en-US" altLang="en-US" b="1" dirty="0"/>
              <a:t>Explain </a:t>
            </a:r>
            <a:r>
              <a:rPr lang="en-US" altLang="en-US" dirty="0"/>
              <a:t>that </a:t>
            </a:r>
            <a:r>
              <a:rPr lang="en-US" altLang="en-US" dirty="0" err="1"/>
              <a:t>CalSTRS</a:t>
            </a:r>
            <a:r>
              <a:rPr lang="en-US" altLang="en-US" dirty="0"/>
              <a:t> Defined Benefit retirement benefits replace, on average, about half of the members’ income while financial advisors recommend 80-90% for those who look to maintain the same lifestyle after retirement. </a:t>
            </a:r>
          </a:p>
          <a:p>
            <a:pPr eaLnBrk="1" hangingPunct="1">
              <a:spcBef>
                <a:spcPct val="0"/>
              </a:spcBef>
            </a:pPr>
            <a:endParaRPr lang="en-US" altLang="en-US" b="1" i="1" dirty="0"/>
          </a:p>
          <a:p>
            <a:pPr eaLnBrk="1" hangingPunct="1">
              <a:spcBef>
                <a:spcPct val="0"/>
              </a:spcBef>
            </a:pPr>
            <a:r>
              <a:rPr lang="en-US" altLang="en-US" b="1" i="1" dirty="0"/>
              <a:t>If there are Cash Balance participants attending, explain that this benefit will be significantly less than half of the participants income. Encourage them to schedule a benefits planning session to better understand their Cash Balance benefits. Emphasize that this workshop series is equally if not more important to them.</a:t>
            </a:r>
          </a:p>
          <a:p>
            <a:pPr eaLnBrk="1" hangingPunct="1">
              <a:spcBef>
                <a:spcPct val="0"/>
              </a:spcBef>
            </a:pPr>
            <a:endParaRPr lang="en-US" altLang="en-US" dirty="0"/>
          </a:p>
          <a:p>
            <a:pPr eaLnBrk="1" hangingPunct="1">
              <a:spcBef>
                <a:spcPct val="0"/>
              </a:spcBef>
            </a:pPr>
            <a:r>
              <a:rPr lang="en-US" altLang="en-US" b="1" dirty="0"/>
              <a:t>Discuss</a:t>
            </a:r>
            <a:r>
              <a:rPr lang="en-US" altLang="en-US" dirty="0"/>
              <a:t> the concept of the gap.</a:t>
            </a:r>
          </a:p>
          <a:p>
            <a:pPr eaLnBrk="1" hangingPunct="1">
              <a:spcBef>
                <a:spcPct val="0"/>
              </a:spcBef>
            </a:pPr>
            <a:endParaRPr lang="en-US" altLang="en-US" b="1" dirty="0"/>
          </a:p>
          <a:p>
            <a:pPr eaLnBrk="1" hangingPunct="1">
              <a:spcBef>
                <a:spcPct val="0"/>
              </a:spcBef>
            </a:pPr>
            <a:r>
              <a:rPr lang="en-US" altLang="en-US" b="1" dirty="0"/>
              <a:t>Instruct</a:t>
            </a:r>
            <a:r>
              <a:rPr lang="en-US" altLang="en-US" dirty="0"/>
              <a:t> participants to estimate their </a:t>
            </a:r>
            <a:r>
              <a:rPr lang="en-US" altLang="en-US" dirty="0" err="1"/>
              <a:t>CalSTRS</a:t>
            </a:r>
            <a:r>
              <a:rPr lang="en-US" altLang="en-US" dirty="0"/>
              <a:t> retirement benefits using their </a:t>
            </a:r>
            <a:r>
              <a:rPr lang="en-US" altLang="en-US" b="1" dirty="0"/>
              <a:t>Retirement Progress Reports </a:t>
            </a:r>
            <a:r>
              <a:rPr lang="en-US" altLang="en-US" dirty="0"/>
              <a:t>if available. Show members where to find this information in their RPR.</a:t>
            </a:r>
          </a:p>
          <a:p>
            <a:pPr eaLnBrk="1" hangingPunct="1">
              <a:spcBef>
                <a:spcPct val="0"/>
              </a:spcBef>
            </a:pPr>
            <a:endParaRPr lang="en-US" altLang="en-US" dirty="0"/>
          </a:p>
          <a:p>
            <a:pPr eaLnBrk="1" hangingPunct="1">
              <a:spcBef>
                <a:spcPct val="0"/>
              </a:spcBef>
            </a:pPr>
            <a:r>
              <a:rPr lang="en-US" altLang="en-US" b="1" i="1" dirty="0"/>
              <a:t>If there are Cash Balance participants attending, explain that they can find their account balance in their Cash Balance RPR. Provide a copy of the DBS annuity tables so they can estimate a potential monthly annuity based upon their account balance. Encourage them to see you after the session so you can provide additional information and resources (CB booklet and Member Handbook)</a:t>
            </a:r>
          </a:p>
          <a:p>
            <a:pPr eaLnBrk="1" hangingPunct="1">
              <a:spcBef>
                <a:spcPct val="0"/>
              </a:spcBef>
            </a:pPr>
            <a:endParaRPr lang="en-US" altLang="en-US" dirty="0"/>
          </a:p>
          <a:p>
            <a:pPr eaLnBrk="1" hangingPunct="1">
              <a:spcBef>
                <a:spcPct val="0"/>
              </a:spcBef>
            </a:pPr>
            <a:r>
              <a:rPr lang="en-US" altLang="en-US" dirty="0"/>
              <a:t>Your </a:t>
            </a:r>
            <a:r>
              <a:rPr lang="en-US" altLang="en-US" dirty="0" err="1"/>
              <a:t>CalSTRS</a:t>
            </a:r>
            <a:r>
              <a:rPr lang="en-US" altLang="en-US" dirty="0"/>
              <a:t> Defined benefit will be taxed as ordinary income. On your Service Retirement Application you will indicate to </a:t>
            </a:r>
            <a:r>
              <a:rPr lang="en-US" altLang="en-US" dirty="0" err="1"/>
              <a:t>CalSTRS</a:t>
            </a:r>
            <a:r>
              <a:rPr lang="en-US" altLang="en-US" dirty="0"/>
              <a:t> your tax withholdings; this is something you can update and change at any time throughout retirement on your </a:t>
            </a:r>
            <a:r>
              <a:rPr lang="en-US" altLang="en-US" dirty="0" err="1"/>
              <a:t>myCalSTRS</a:t>
            </a:r>
            <a:r>
              <a:rPr lang="en-US" altLang="en-US" dirty="0"/>
              <a:t> account. </a:t>
            </a:r>
            <a:r>
              <a:rPr lang="en-US" altLang="en-US" dirty="0" err="1"/>
              <a:t>CalSTRS</a:t>
            </a:r>
            <a:r>
              <a:rPr lang="en-US" altLang="en-US" dirty="0"/>
              <a:t> recommends that you contact your tax professional when determining you tax preferences.  </a:t>
            </a:r>
          </a:p>
          <a:p>
            <a:pPr eaLnBrk="1" hangingPunct="1">
              <a:spcBef>
                <a:spcPct val="0"/>
              </a:spcBef>
            </a:pPr>
            <a:endParaRPr lang="en-US" altLang="en-US" dirty="0"/>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1451519" rtl="0" eaLnBrk="1" fontAlgn="auto" latinLnBrk="0" hangingPunct="1">
              <a:lnSpc>
                <a:spcPct val="100000"/>
              </a:lnSpc>
              <a:spcBef>
                <a:spcPts val="0"/>
              </a:spcBef>
              <a:spcAft>
                <a:spcPts val="0"/>
              </a:spcAft>
              <a:buClrTx/>
              <a:buSzTx/>
              <a:buFontTx/>
              <a:buNone/>
              <a:tabLst/>
              <a:defRPr/>
            </a:pPr>
            <a:fld id="{456E8821-7EA5-49C4-8AC7-EF63EA5A6F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451519"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7724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Explain </a:t>
            </a:r>
            <a:r>
              <a:rPr lang="en-US" altLang="en-US" dirty="0"/>
              <a:t>that those who don’t have their progress report can still estimate their </a:t>
            </a:r>
            <a:r>
              <a:rPr lang="en-US" altLang="en-US" dirty="0" err="1"/>
              <a:t>CalSTRS</a:t>
            </a:r>
            <a:r>
              <a:rPr lang="en-US" altLang="en-US" dirty="0"/>
              <a:t> retirement benefit by using the</a:t>
            </a:r>
            <a:r>
              <a:rPr lang="en-US" altLang="en-US" baseline="0" dirty="0"/>
              <a:t> online calculators available on CalSTRS.com.</a:t>
            </a:r>
          </a:p>
          <a:p>
            <a:pPr eaLnBrk="1" hangingPunct="1">
              <a:spcBef>
                <a:spcPct val="0"/>
              </a:spcBef>
            </a:pPr>
            <a:endParaRPr lang="en-US" altLang="en-US" baseline="0" dirty="0"/>
          </a:p>
          <a:p>
            <a:pPr eaLnBrk="1" hangingPunct="1">
              <a:spcBef>
                <a:spcPct val="0"/>
              </a:spcBef>
            </a:pPr>
            <a:r>
              <a:rPr lang="en-US" altLang="en-US" b="1" baseline="0" dirty="0"/>
              <a:t>Refer</a:t>
            </a:r>
            <a:r>
              <a:rPr lang="en-US" altLang="en-US" baseline="0" dirty="0"/>
              <a:t> participants to </a:t>
            </a:r>
            <a:r>
              <a:rPr lang="en-US" altLang="en-US" dirty="0"/>
              <a:t>the workbook page</a:t>
            </a:r>
            <a:r>
              <a:rPr lang="en-US" altLang="en-US" baseline="0" dirty="0"/>
              <a:t> 29</a:t>
            </a:r>
            <a:r>
              <a:rPr lang="en-US" altLang="en-US" dirty="0"/>
              <a:t>.</a:t>
            </a:r>
          </a:p>
          <a:p>
            <a:pPr eaLnBrk="1" hangingPunct="1">
              <a:spcBef>
                <a:spcPct val="0"/>
              </a:spcBef>
            </a:pPr>
            <a:endParaRPr lang="en-US" altLang="en-US" dirty="0"/>
          </a:p>
          <a:p>
            <a:pPr eaLnBrk="1" hangingPunct="1">
              <a:spcBef>
                <a:spcPct val="0"/>
              </a:spcBef>
            </a:pPr>
            <a:r>
              <a:rPr lang="en-US" altLang="en-US" b="1" dirty="0"/>
              <a:t>Encourage</a:t>
            </a:r>
            <a:r>
              <a:rPr lang="en-US" altLang="en-US" dirty="0"/>
              <a:t> participants to transfer that number to </a:t>
            </a:r>
            <a:r>
              <a:rPr lang="en-US" altLang="en-US" b="1" dirty="0"/>
              <a:t>box D</a:t>
            </a:r>
            <a:r>
              <a:rPr lang="en-US" altLang="en-US" dirty="0"/>
              <a:t> on the “flap” if they haven’t done so previously from the RPR.</a:t>
            </a:r>
          </a:p>
          <a:p>
            <a:pPr eaLnBrk="1" hangingPunct="1">
              <a:spcBef>
                <a:spcPct val="0"/>
              </a:spcBef>
            </a:pPr>
            <a:endParaRPr lang="en-US" altLang="en-US" dirty="0"/>
          </a:p>
          <a:p>
            <a:pPr eaLnBrk="1" hangingPunct="1">
              <a:spcBef>
                <a:spcPct val="0"/>
              </a:spcBef>
            </a:pPr>
            <a:r>
              <a:rPr lang="en-US" altLang="en-US" b="1" i="1" dirty="0"/>
              <a:t>If there are Cash Balance participants attending, explain that  this formula does not apply to them. Encourage them to contact </a:t>
            </a:r>
            <a:r>
              <a:rPr lang="en-US" altLang="en-US" b="1" i="1" dirty="0" err="1"/>
              <a:t>CalSTRS</a:t>
            </a:r>
            <a:r>
              <a:rPr lang="en-US" altLang="en-US" b="1" i="1" dirty="0"/>
              <a:t> to schedule a session to discuss their Cash Balance benefit and to learn how it will fit into their</a:t>
            </a:r>
            <a:r>
              <a:rPr lang="en-US" altLang="en-US" b="1" i="1" baseline="0" dirty="0"/>
              <a:t> income. </a:t>
            </a:r>
          </a:p>
          <a:p>
            <a:pPr eaLnBrk="1" hangingPunct="1">
              <a:spcBef>
                <a:spcPct val="0"/>
              </a:spcBef>
            </a:pPr>
            <a:endParaRPr lang="en-US" altLang="en-US" b="1" i="1" baseline="0" dirty="0"/>
          </a:p>
          <a:p>
            <a:pPr eaLnBrk="1" hangingPunct="1">
              <a:spcBef>
                <a:spcPct val="0"/>
              </a:spcBef>
            </a:pPr>
            <a:r>
              <a:rPr lang="en-US" altLang="en-US" dirty="0"/>
              <a:t>[click]</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21</a:t>
            </a:fld>
            <a:endParaRPr lang="en-US" dirty="0"/>
          </a:p>
        </p:txBody>
      </p:sp>
    </p:spTree>
    <p:extLst>
      <p:ext uri="{BB962C8B-B14F-4D97-AF65-F5344CB8AC3E}">
        <p14:creationId xmlns:p14="http://schemas.microsoft.com/office/powerpoint/2010/main" val="1756456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900" kern="1200" dirty="0">
                <a:solidFill>
                  <a:schemeClr val="tx1"/>
                </a:solidFill>
                <a:effectLst/>
                <a:latin typeface="+mn-lt"/>
                <a:ea typeface="+mn-ea"/>
                <a:cs typeface="+mn-cs"/>
              </a:rPr>
              <a:t>· Remind the participants that another source of income provided by CalSTRS may be their Defined Benefit Supplement account. </a:t>
            </a:r>
          </a:p>
          <a:p>
            <a:r>
              <a:rPr lang="en-US" sz="1900" kern="1200" dirty="0">
                <a:solidFill>
                  <a:schemeClr val="tx1"/>
                </a:solidFill>
                <a:effectLst/>
                <a:latin typeface="+mn-lt"/>
                <a:ea typeface="+mn-ea"/>
                <a:cs typeface="+mn-cs"/>
              </a:rPr>
              <a:t> </a:t>
            </a:r>
          </a:p>
          <a:p>
            <a:r>
              <a:rPr lang="en-US" sz="1900" kern="1200" dirty="0">
                <a:solidFill>
                  <a:schemeClr val="tx1"/>
                </a:solidFill>
                <a:effectLst/>
                <a:latin typeface="+mn-lt"/>
                <a:ea typeface="+mn-ea"/>
                <a:cs typeface="+mn-cs"/>
              </a:rPr>
              <a:t>· Point out to participants that their DBS balance and disbursement choices are available in their </a:t>
            </a:r>
            <a:r>
              <a:rPr lang="en-US" sz="1900" i="1" kern="1200" dirty="0">
                <a:solidFill>
                  <a:schemeClr val="tx1"/>
                </a:solidFill>
                <a:effectLst/>
                <a:latin typeface="+mn-lt"/>
                <a:ea typeface="+mn-ea"/>
                <a:cs typeface="+mn-cs"/>
              </a:rPr>
              <a:t>Retirement Progress Reports </a:t>
            </a:r>
            <a:r>
              <a:rPr lang="en-US" sz="1900" kern="1200" dirty="0">
                <a:solidFill>
                  <a:schemeClr val="tx1"/>
                </a:solidFill>
                <a:effectLst/>
                <a:latin typeface="+mn-lt"/>
                <a:ea typeface="+mn-ea"/>
                <a:cs typeface="+mn-cs"/>
              </a:rPr>
              <a:t>which are available on </a:t>
            </a:r>
            <a:r>
              <a:rPr lang="en-US" sz="1900" kern="1200" dirty="0" err="1">
                <a:solidFill>
                  <a:schemeClr val="tx1"/>
                </a:solidFill>
                <a:effectLst/>
                <a:latin typeface="+mn-lt"/>
                <a:ea typeface="+mn-ea"/>
                <a:cs typeface="+mn-cs"/>
              </a:rPr>
              <a:t>myCalSTRS</a:t>
            </a:r>
            <a:r>
              <a:rPr lang="en-US" sz="1900" kern="1200" dirty="0">
                <a:solidFill>
                  <a:schemeClr val="tx1"/>
                </a:solidFill>
                <a:effectLst/>
                <a:latin typeface="+mn-lt"/>
                <a:ea typeface="+mn-ea"/>
                <a:cs typeface="+mn-cs"/>
              </a:rPr>
              <a:t>. </a:t>
            </a:r>
          </a:p>
          <a:p>
            <a:r>
              <a:rPr lang="en-US" sz="1900" kern="1200" dirty="0">
                <a:solidFill>
                  <a:schemeClr val="tx1"/>
                </a:solidFill>
                <a:effectLst/>
                <a:latin typeface="+mn-lt"/>
                <a:ea typeface="+mn-ea"/>
                <a:cs typeface="+mn-cs"/>
              </a:rPr>
              <a:t> </a:t>
            </a:r>
          </a:p>
          <a:p>
            <a:r>
              <a:rPr lang="en-US" sz="1900" kern="1200" dirty="0">
                <a:solidFill>
                  <a:schemeClr val="tx1"/>
                </a:solidFill>
                <a:effectLst/>
                <a:latin typeface="+mn-lt"/>
                <a:ea typeface="+mn-ea"/>
                <a:cs typeface="+mn-cs"/>
              </a:rPr>
              <a:t>· Briefly explain to participants that the DBS account may be taken at retirement as a monthly annuity, either for a limited number of years or for your lifetime, thus providing another monthly source of income.</a:t>
            </a:r>
          </a:p>
          <a:p>
            <a:r>
              <a:rPr lang="en-US" sz="1900" kern="1200" dirty="0">
                <a:solidFill>
                  <a:schemeClr val="tx1"/>
                </a:solidFill>
                <a:effectLst/>
                <a:latin typeface="+mn-lt"/>
                <a:ea typeface="+mn-ea"/>
                <a:cs typeface="+mn-cs"/>
              </a:rPr>
              <a:t> </a:t>
            </a:r>
          </a:p>
          <a:p>
            <a:r>
              <a:rPr lang="en-US" sz="1900" kern="1200" dirty="0">
                <a:solidFill>
                  <a:schemeClr val="tx1"/>
                </a:solidFill>
                <a:effectLst/>
                <a:latin typeface="+mn-lt"/>
                <a:ea typeface="+mn-ea"/>
                <a:cs typeface="+mn-cs"/>
              </a:rPr>
              <a:t>· Encourage participants to discuss disbursement choices with their financial and tax professionals, as necessary.</a:t>
            </a:r>
          </a:p>
          <a:p>
            <a:r>
              <a:rPr lang="en-US" sz="19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1451519" rtl="0" eaLnBrk="1" fontAlgn="auto" latinLnBrk="0" hangingPunct="1">
              <a:lnSpc>
                <a:spcPct val="100000"/>
              </a:lnSpc>
              <a:spcBef>
                <a:spcPts val="0"/>
              </a:spcBef>
              <a:spcAft>
                <a:spcPts val="0"/>
              </a:spcAft>
              <a:buClrTx/>
              <a:buSzTx/>
              <a:buFontTx/>
              <a:buNone/>
              <a:tabLst/>
              <a:defRPr/>
            </a:pPr>
            <a:fld id="{456E8821-7EA5-49C4-8AC7-EF63EA5A6F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451519"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3941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Introduce </a:t>
            </a:r>
            <a:r>
              <a:rPr lang="en-US" altLang="en-US" dirty="0"/>
              <a:t>Pension2 as the third component of </a:t>
            </a:r>
            <a:r>
              <a:rPr lang="en-US" altLang="en-US" dirty="0" err="1"/>
              <a:t>CalSTRS</a:t>
            </a:r>
            <a:r>
              <a:rPr lang="en-US" altLang="en-US" dirty="0"/>
              <a:t> as the hybrid retirement plan. </a:t>
            </a:r>
          </a:p>
          <a:p>
            <a:pPr eaLnBrk="1" hangingPunct="1">
              <a:spcBef>
                <a:spcPct val="0"/>
              </a:spcBef>
            </a:pPr>
            <a:endParaRPr lang="en-US" altLang="en-US" dirty="0"/>
          </a:p>
          <a:p>
            <a:pPr eaLnBrk="1" hangingPunct="1">
              <a:spcBef>
                <a:spcPct val="0"/>
              </a:spcBef>
            </a:pPr>
            <a:r>
              <a:rPr lang="en-US" altLang="en-US" b="1" dirty="0"/>
              <a:t>Briefly </a:t>
            </a:r>
            <a:r>
              <a:rPr lang="en-US" altLang="en-US" dirty="0"/>
              <a:t>highlight the advantages of Pension2. </a:t>
            </a:r>
          </a:p>
          <a:p>
            <a:pPr eaLnBrk="1" hangingPunct="1">
              <a:spcBef>
                <a:spcPct val="0"/>
              </a:spcBef>
            </a:pPr>
            <a:endParaRPr lang="en-US" altLang="en-US" dirty="0"/>
          </a:p>
          <a:p>
            <a:pPr eaLnBrk="1" hangingPunct="1">
              <a:spcBef>
                <a:spcPct val="0"/>
              </a:spcBef>
            </a:pPr>
            <a:r>
              <a:rPr lang="en-US" altLang="en-US" dirty="0"/>
              <a:t>Tax Advantaged Contributions and Earnings – When you contribute directly to a 403(b) or 457 savings plan through payroll deductions, you defer taxes on the money you contribute.  You get more savings for your contribution dollars, and your earnings grow tax-deferred.</a:t>
            </a:r>
          </a:p>
          <a:p>
            <a:pPr eaLnBrk="1" hangingPunct="1">
              <a:spcBef>
                <a:spcPct val="0"/>
              </a:spcBef>
            </a:pPr>
            <a:endParaRPr lang="en-US" altLang="en-US" dirty="0"/>
          </a:p>
          <a:p>
            <a:pPr eaLnBrk="1" hangingPunct="1">
              <a:spcBef>
                <a:spcPct val="0"/>
              </a:spcBef>
            </a:pPr>
            <a:r>
              <a:rPr lang="en-US" altLang="en-US" b="1" dirty="0"/>
              <a:t>Encourage</a:t>
            </a:r>
            <a:r>
              <a:rPr lang="en-US" altLang="en-US" dirty="0"/>
              <a:t> participants to contact Pension2 with any questions and point out the contact form included in the workbook pages</a:t>
            </a:r>
            <a:r>
              <a:rPr lang="en-US" altLang="en-US" baseline="0" dirty="0"/>
              <a:t> 31-32</a:t>
            </a:r>
            <a:r>
              <a:rPr lang="en-US" altLang="en-US" dirty="0"/>
              <a:t>. </a:t>
            </a:r>
          </a:p>
          <a:p>
            <a:pPr eaLnBrk="1" hangingPunct="1">
              <a:spcBef>
                <a:spcPct val="0"/>
              </a:spcBef>
            </a:pPr>
            <a:endParaRPr lang="en-US" altLang="en-US" dirty="0"/>
          </a:p>
          <a:p>
            <a:pPr eaLnBrk="1" hangingPunct="1">
              <a:spcBef>
                <a:spcPct val="0"/>
              </a:spcBef>
            </a:pPr>
            <a:r>
              <a:rPr lang="en-US" altLang="en-US" b="1" dirty="0"/>
              <a:t>Ask</a:t>
            </a:r>
            <a:r>
              <a:rPr lang="en-US" altLang="en-US" dirty="0"/>
              <a:t> participants to check the to do box</a:t>
            </a:r>
            <a:r>
              <a:rPr lang="en-US" altLang="en-US" baseline="0" dirty="0"/>
              <a:t> 10 on the flap, if interested.</a:t>
            </a:r>
            <a:endParaRPr lang="en-US" alt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23</a:t>
            </a:fld>
            <a:endParaRPr lang="en-US" dirty="0"/>
          </a:p>
        </p:txBody>
      </p:sp>
    </p:spTree>
    <p:extLst>
      <p:ext uri="{BB962C8B-B14F-4D97-AF65-F5344CB8AC3E}">
        <p14:creationId xmlns:p14="http://schemas.microsoft.com/office/powerpoint/2010/main" val="1502523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Introduce</a:t>
            </a:r>
            <a:r>
              <a:rPr lang="en-US" altLang="en-US" dirty="0"/>
              <a:t> Social Security as another potential source of income. </a:t>
            </a:r>
          </a:p>
          <a:p>
            <a:pPr eaLnBrk="1" hangingPunct="1">
              <a:spcBef>
                <a:spcPct val="0"/>
              </a:spcBef>
            </a:pPr>
            <a:endParaRPr lang="en-US" altLang="en-US" dirty="0"/>
          </a:p>
          <a:p>
            <a:pPr eaLnBrk="1" hangingPunct="1">
              <a:spcBef>
                <a:spcPct val="0"/>
              </a:spcBef>
            </a:pPr>
            <a:r>
              <a:rPr lang="en-US" altLang="en-US" b="1" dirty="0"/>
              <a:t>Discuss</a:t>
            </a:r>
            <a:r>
              <a:rPr lang="en-US" altLang="en-US" dirty="0"/>
              <a:t> the Social Security facts listed on the slide.</a:t>
            </a:r>
          </a:p>
          <a:p>
            <a:pPr eaLnBrk="1" hangingPunct="1">
              <a:spcBef>
                <a:spcPct val="0"/>
              </a:spcBef>
            </a:pPr>
            <a:endParaRPr lang="en-US" altLang="en-US" dirty="0"/>
          </a:p>
          <a:p>
            <a:pPr eaLnBrk="1" hangingPunct="1">
              <a:spcBef>
                <a:spcPct val="0"/>
              </a:spcBef>
            </a:pPr>
            <a:r>
              <a:rPr lang="en-US" altLang="en-US" b="1" dirty="0"/>
              <a:t>Encourage</a:t>
            </a:r>
            <a:r>
              <a:rPr lang="en-US" altLang="en-US" dirty="0"/>
              <a:t> members to take out their Social Security Statements. Those who don’t have their Social Security statement may follow along with the sample statement (workbook 33-36).</a:t>
            </a:r>
          </a:p>
          <a:p>
            <a:pPr eaLnBrk="1" hangingPunct="1">
              <a:spcBef>
                <a:spcPct val="0"/>
              </a:spcBef>
            </a:pPr>
            <a:endParaRPr lang="en-US" altLang="en-US" dirty="0"/>
          </a:p>
          <a:p>
            <a:pPr eaLnBrk="1" hangingPunct="1">
              <a:spcBef>
                <a:spcPct val="0"/>
              </a:spcBef>
            </a:pPr>
            <a:r>
              <a:rPr lang="en-US" altLang="en-US" b="1" i="1" dirty="0"/>
              <a:t>If there are Cash Balance participants attending, explain that they are subject to the offsets as well.</a:t>
            </a:r>
            <a:endParaRPr lang="en-US" alt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24</a:t>
            </a:fld>
            <a:endParaRPr lang="en-US" dirty="0"/>
          </a:p>
        </p:txBody>
      </p:sp>
    </p:spTree>
    <p:extLst>
      <p:ext uri="{BB962C8B-B14F-4D97-AF65-F5344CB8AC3E}">
        <p14:creationId xmlns:p14="http://schemas.microsoft.com/office/powerpoint/2010/main" val="1244709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Inform</a:t>
            </a:r>
            <a:r>
              <a:rPr lang="en-US" altLang="en-US" dirty="0"/>
              <a:t> members that as a group you will discuss a few of the most commonly asked questions regarding Social Security benefits.</a:t>
            </a:r>
          </a:p>
          <a:p>
            <a:pPr eaLnBrk="1" hangingPunct="1">
              <a:spcBef>
                <a:spcPct val="0"/>
              </a:spcBef>
            </a:pPr>
            <a:endParaRPr lang="en-US" altLang="en-US" dirty="0"/>
          </a:p>
          <a:p>
            <a:pPr eaLnBrk="1" hangingPunct="1">
              <a:spcBef>
                <a:spcPct val="0"/>
              </a:spcBef>
            </a:pPr>
            <a:r>
              <a:rPr lang="en-US" altLang="en-US" b="1" dirty="0"/>
              <a:t>Pose</a:t>
            </a:r>
            <a:r>
              <a:rPr lang="en-US" altLang="en-US" dirty="0"/>
              <a:t> the question from the slide to the participants and allow time for members to volunteer their answers. </a:t>
            </a:r>
          </a:p>
          <a:p>
            <a:pPr eaLnBrk="1" hangingPunct="1">
              <a:spcBef>
                <a:spcPct val="0"/>
              </a:spcBef>
            </a:pPr>
            <a:endParaRPr lang="en-US" altLang="en-US" dirty="0"/>
          </a:p>
          <a:p>
            <a:pPr eaLnBrk="1" hangingPunct="1">
              <a:spcBef>
                <a:spcPct val="0"/>
              </a:spcBef>
            </a:pPr>
            <a:r>
              <a:rPr lang="en-US" altLang="en-US" dirty="0"/>
              <a:t>[click]</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25</a:t>
            </a:fld>
            <a:endParaRPr lang="en-US" dirty="0"/>
          </a:p>
        </p:txBody>
      </p:sp>
    </p:spTree>
    <p:extLst>
      <p:ext uri="{BB962C8B-B14F-4D97-AF65-F5344CB8AC3E}">
        <p14:creationId xmlns:p14="http://schemas.microsoft.com/office/powerpoint/2010/main" val="1452328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Answer</a:t>
            </a:r>
            <a:r>
              <a:rPr lang="en-US" altLang="en-US" dirty="0"/>
              <a:t> the previously posed question by expanding on the information  included on the slide. </a:t>
            </a:r>
          </a:p>
          <a:p>
            <a:pPr eaLnBrk="1" hangingPunct="1">
              <a:spcBef>
                <a:spcPct val="0"/>
              </a:spcBef>
            </a:pPr>
            <a:endParaRPr lang="en-US" altLang="en-US" dirty="0"/>
          </a:p>
          <a:p>
            <a:pPr eaLnBrk="1" hangingPunct="1">
              <a:spcBef>
                <a:spcPct val="0"/>
              </a:spcBef>
            </a:pPr>
            <a:r>
              <a:rPr lang="en-US" altLang="en-US" dirty="0"/>
              <a:t>[click]</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26</a:t>
            </a:fld>
            <a:endParaRPr lang="en-US" dirty="0"/>
          </a:p>
        </p:txBody>
      </p:sp>
    </p:spTree>
    <p:extLst>
      <p:ext uri="{BB962C8B-B14F-4D97-AF65-F5344CB8AC3E}">
        <p14:creationId xmlns:p14="http://schemas.microsoft.com/office/powerpoint/2010/main" val="3024004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Pose</a:t>
            </a:r>
            <a:r>
              <a:rPr lang="en-US" altLang="en-US" dirty="0"/>
              <a:t> the question from the slide to the participants and allow time for members to volunteer their answers. </a:t>
            </a:r>
          </a:p>
          <a:p>
            <a:pPr eaLnBrk="1" hangingPunct="1">
              <a:spcBef>
                <a:spcPct val="0"/>
              </a:spcBef>
            </a:pPr>
            <a:endParaRPr lang="en-US" altLang="en-US" dirty="0"/>
          </a:p>
          <a:p>
            <a:pPr eaLnBrk="1" hangingPunct="1">
              <a:spcBef>
                <a:spcPct val="0"/>
              </a:spcBef>
            </a:pPr>
            <a:r>
              <a:rPr lang="en-US" altLang="en-US" dirty="0"/>
              <a:t>[click]</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27</a:t>
            </a:fld>
            <a:endParaRPr lang="en-US" dirty="0"/>
          </a:p>
        </p:txBody>
      </p:sp>
    </p:spTree>
    <p:extLst>
      <p:ext uri="{BB962C8B-B14F-4D97-AF65-F5344CB8AC3E}">
        <p14:creationId xmlns:p14="http://schemas.microsoft.com/office/powerpoint/2010/main" val="434164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Answer</a:t>
            </a:r>
            <a:r>
              <a:rPr lang="en-US" altLang="en-US" dirty="0"/>
              <a:t> the previously posed question by expanding on the information  included on the slide. </a:t>
            </a:r>
          </a:p>
          <a:p>
            <a:pPr eaLnBrk="1" hangingPunct="1">
              <a:spcBef>
                <a:spcPct val="0"/>
              </a:spcBef>
            </a:pPr>
            <a:endParaRPr lang="en-US" altLang="en-US" dirty="0"/>
          </a:p>
          <a:p>
            <a:pPr eaLnBrk="1" hangingPunct="1">
              <a:spcBef>
                <a:spcPct val="0"/>
              </a:spcBef>
            </a:pPr>
            <a:r>
              <a:rPr lang="en-US" altLang="en-US" b="1" dirty="0"/>
              <a:t>Encourage</a:t>
            </a:r>
            <a:r>
              <a:rPr lang="en-US" altLang="en-US" dirty="0"/>
              <a:t> members to use the WEP calculator on SSA.gov.</a:t>
            </a:r>
          </a:p>
          <a:p>
            <a:pPr eaLnBrk="1" hangingPunct="1">
              <a:spcBef>
                <a:spcPct val="0"/>
              </a:spcBef>
            </a:pPr>
            <a:endParaRPr lang="en-US" altLang="en-US" dirty="0"/>
          </a:p>
          <a:p>
            <a:pPr eaLnBrk="1" hangingPunct="1">
              <a:spcBef>
                <a:spcPct val="0"/>
              </a:spcBef>
            </a:pPr>
            <a:r>
              <a:rPr lang="en-US" altLang="en-US" dirty="0"/>
              <a:t>[click]</a:t>
            </a:r>
          </a:p>
          <a:p>
            <a:pPr eaLnBrk="1" hangingPunct="1">
              <a:spcBef>
                <a:spcPct val="0"/>
              </a:spcBef>
            </a:pPr>
            <a:endParaRPr lang="en-US" altLang="en-US" dirty="0"/>
          </a:p>
          <a:p>
            <a:pPr eaLnBrk="1" hangingPunct="1">
              <a:spcBef>
                <a:spcPct val="0"/>
              </a:spcBef>
            </a:pPr>
            <a:r>
              <a:rPr lang="en-US" altLang="en-US" b="1" dirty="0"/>
              <a:t>Direct</a:t>
            </a:r>
            <a:r>
              <a:rPr lang="en-US" altLang="en-US" dirty="0"/>
              <a:t> members to the </a:t>
            </a:r>
            <a:r>
              <a:rPr lang="en-US" altLang="en-US" i="1" dirty="0"/>
              <a:t>Social Security, </a:t>
            </a:r>
            <a:r>
              <a:rPr lang="en-US" altLang="en-US" i="1" dirty="0" err="1"/>
              <a:t>CalSTRS</a:t>
            </a:r>
            <a:r>
              <a:rPr lang="en-US" altLang="en-US" i="1" dirty="0"/>
              <a:t> and You  </a:t>
            </a:r>
            <a:r>
              <a:rPr lang="en-US" altLang="en-US" dirty="0"/>
              <a:t>flyer (workbook 37-38).</a:t>
            </a:r>
          </a:p>
          <a:p>
            <a:pPr eaLnBrk="1" hangingPunct="1">
              <a:spcBef>
                <a:spcPct val="0"/>
              </a:spcBef>
            </a:pPr>
            <a:endParaRPr lang="en-US" altLang="en-US" dirty="0"/>
          </a:p>
          <a:p>
            <a:pPr eaLnBrk="1" hangingPunct="1">
              <a:spcBef>
                <a:spcPct val="0"/>
              </a:spcBef>
            </a:pPr>
            <a:r>
              <a:rPr lang="en-US" altLang="en-US" b="1" dirty="0"/>
              <a:t>Ask</a:t>
            </a:r>
            <a:r>
              <a:rPr lang="en-US" altLang="en-US" dirty="0"/>
              <a:t> participants to check to do box</a:t>
            </a:r>
            <a:r>
              <a:rPr lang="en-US" altLang="en-US" baseline="0" dirty="0"/>
              <a:t> 11 on the flap.</a:t>
            </a:r>
            <a:endParaRPr lang="en-US" altLang="en-US" dirty="0"/>
          </a:p>
          <a:p>
            <a:pPr eaLnBrk="1" hangingPunct="1">
              <a:spcBef>
                <a:spcPct val="0"/>
              </a:spcBef>
            </a:pPr>
            <a:endParaRPr lang="en-US" altLang="en-US" dirty="0"/>
          </a:p>
          <a:p>
            <a:pPr eaLnBrk="1" hangingPunct="1">
              <a:spcBef>
                <a:spcPct val="0"/>
              </a:spcBef>
            </a:pPr>
            <a:r>
              <a:rPr lang="en-US" altLang="en-US" dirty="0"/>
              <a:t>[click]</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28</a:t>
            </a:fld>
            <a:endParaRPr lang="en-US" dirty="0"/>
          </a:p>
        </p:txBody>
      </p:sp>
    </p:spTree>
    <p:extLst>
      <p:ext uri="{BB962C8B-B14F-4D97-AF65-F5344CB8AC3E}">
        <p14:creationId xmlns:p14="http://schemas.microsoft.com/office/powerpoint/2010/main" val="3259794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Pose</a:t>
            </a:r>
            <a:r>
              <a:rPr lang="en-US" altLang="en-US" dirty="0"/>
              <a:t> the question from the slide to the participants and allow time for members to volunteer their answers. </a:t>
            </a:r>
          </a:p>
          <a:p>
            <a:pPr eaLnBrk="1" hangingPunct="1">
              <a:spcBef>
                <a:spcPct val="0"/>
              </a:spcBef>
            </a:pPr>
            <a:endParaRPr lang="en-US" altLang="en-US" dirty="0"/>
          </a:p>
          <a:p>
            <a:pPr eaLnBrk="1" hangingPunct="1">
              <a:spcBef>
                <a:spcPct val="0"/>
              </a:spcBef>
            </a:pPr>
            <a:r>
              <a:rPr lang="en-US" altLang="en-US" dirty="0"/>
              <a:t>[click]</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29</a:t>
            </a:fld>
            <a:endParaRPr lang="en-US" dirty="0"/>
          </a:p>
        </p:txBody>
      </p:sp>
    </p:spTree>
    <p:extLst>
      <p:ext uri="{BB962C8B-B14F-4D97-AF65-F5344CB8AC3E}">
        <p14:creationId xmlns:p14="http://schemas.microsoft.com/office/powerpoint/2010/main" val="2759222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Only CalSTRS employees will have access to your CalSTRS or Pension2 account information. If you’re asked to provide a copy of your CalSTRS Retirement Progress Report or Pension2 account statement in order for someone to assess your CalSTRS accounts, they are not affiliated with CalSTRS.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CalSTRS has created a webpage at www.CalSTRS.com/Trust-CalSTRS with names and pictures of all our member-facing employees. This webpage is kept up-to-date, so you can always ensure you’re speaking with a CalSTRS employee. There are some representatives from Voya Financial with an @Voya.com e-mail address who work exclusively on the Pension2 program. Their names and photos will also be found on the CalSTRS Outreach 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you scheduled an appointment or already met with someone you think may not be a CalSTRS representative, contact us at 888-394-2060 or RepCheck@CalSTRS.com to verify they are a CalSTRS representative.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disseminate this information to any friends or colleagues who may need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Click.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42E508-20C7-4284-BE82-2C7C05878B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678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Answer</a:t>
            </a:r>
            <a:r>
              <a:rPr lang="en-US" altLang="en-US" dirty="0"/>
              <a:t> the previously posed question by expanding on the information  included on the slide. There tend</a:t>
            </a:r>
            <a:r>
              <a:rPr lang="en-US" altLang="en-US" baseline="0" dirty="0"/>
              <a:t> to be two schools of thought – “I am going to take social security as soon as I can” or “ I am going to wait until the benefit is as high as possible before I begin to take it”. You may want to discus this break even point with your financial professional.</a:t>
            </a:r>
            <a:endParaRPr lang="en-US" altLang="en-US" dirty="0"/>
          </a:p>
          <a:p>
            <a:pPr eaLnBrk="1" hangingPunct="1">
              <a:spcBef>
                <a:spcPct val="0"/>
              </a:spcBef>
            </a:pPr>
            <a:endParaRPr lang="en-US" altLang="en-US" dirty="0"/>
          </a:p>
          <a:p>
            <a:pPr eaLnBrk="1" hangingPunct="1">
              <a:spcBef>
                <a:spcPct val="0"/>
              </a:spcBef>
            </a:pPr>
            <a:r>
              <a:rPr lang="en-US" altLang="en-US" dirty="0"/>
              <a:t>[click]</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30</a:t>
            </a:fld>
            <a:endParaRPr lang="en-US" dirty="0"/>
          </a:p>
        </p:txBody>
      </p:sp>
    </p:spTree>
    <p:extLst>
      <p:ext uri="{BB962C8B-B14F-4D97-AF65-F5344CB8AC3E}">
        <p14:creationId xmlns:p14="http://schemas.microsoft.com/office/powerpoint/2010/main" val="2316231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Lead </a:t>
            </a:r>
            <a:r>
              <a:rPr lang="en-US" altLang="en-US" dirty="0"/>
              <a:t>a brief discussion about the things participants should consider when deciding on the timing of their Social Security benefit.</a:t>
            </a:r>
          </a:p>
          <a:p>
            <a:pPr eaLnBrk="1" hangingPunct="1">
              <a:spcBef>
                <a:spcPct val="0"/>
              </a:spcBef>
            </a:pPr>
            <a:endParaRPr lang="en-US" altLang="en-US" dirty="0"/>
          </a:p>
          <a:p>
            <a:pPr eaLnBrk="1" hangingPunct="1">
              <a:spcBef>
                <a:spcPct val="0"/>
              </a:spcBef>
            </a:pPr>
            <a:r>
              <a:rPr lang="en-US" altLang="en-US" dirty="0"/>
              <a:t>These are things to consider to point you in the right direction.  Since every household is different, for more information on when you should file for social security, ask your financial advisor.</a:t>
            </a:r>
          </a:p>
          <a:p>
            <a:pPr eaLnBrk="1" hangingPunct="1">
              <a:spcBef>
                <a:spcPct val="0"/>
              </a:spcBef>
            </a:pPr>
            <a:endParaRPr lang="en-US" altLang="en-US" dirty="0"/>
          </a:p>
          <a:p>
            <a:pPr eaLnBrk="1" hangingPunct="1">
              <a:spcBef>
                <a:spcPct val="0"/>
              </a:spcBef>
            </a:pPr>
            <a:r>
              <a:rPr lang="en-US" altLang="en-US" dirty="0"/>
              <a:t>[click]</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31</a:t>
            </a:fld>
            <a:endParaRPr lang="en-US" dirty="0"/>
          </a:p>
        </p:txBody>
      </p:sp>
    </p:spTree>
    <p:extLst>
      <p:ext uri="{BB962C8B-B14F-4D97-AF65-F5344CB8AC3E}">
        <p14:creationId xmlns:p14="http://schemas.microsoft.com/office/powerpoint/2010/main" val="4010868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Direct </a:t>
            </a:r>
            <a:r>
              <a:rPr lang="en-US" altLang="en-US" dirty="0"/>
              <a:t>participants to the “Additional  Sources of Income” worksheet (workbook 39).</a:t>
            </a:r>
          </a:p>
          <a:p>
            <a:pPr eaLnBrk="1" hangingPunct="1">
              <a:spcBef>
                <a:spcPct val="0"/>
              </a:spcBef>
            </a:pPr>
            <a:endParaRPr lang="en-US" altLang="en-US" dirty="0"/>
          </a:p>
          <a:p>
            <a:pPr eaLnBrk="1" hangingPunct="1">
              <a:spcBef>
                <a:spcPct val="0"/>
              </a:spcBef>
            </a:pPr>
            <a:r>
              <a:rPr lang="en-US" altLang="en-US" b="1" dirty="0"/>
              <a:t>Encourage</a:t>
            </a:r>
            <a:r>
              <a:rPr lang="en-US" altLang="en-US" dirty="0"/>
              <a:t> participants to list all their additional retirement savings accounts and transfer the combined total to </a:t>
            </a:r>
            <a:r>
              <a:rPr lang="en-US" altLang="en-US" b="1" dirty="0"/>
              <a:t>box G </a:t>
            </a:r>
            <a:r>
              <a:rPr lang="en-US" altLang="en-US" dirty="0"/>
              <a:t>on he “flap.” </a:t>
            </a:r>
          </a:p>
          <a:p>
            <a:pPr eaLnBrk="1" hangingPunct="1">
              <a:spcBef>
                <a:spcPct val="0"/>
              </a:spcBef>
            </a:pPr>
            <a:endParaRPr lang="en-US" altLang="en-US" dirty="0"/>
          </a:p>
          <a:p>
            <a:pPr eaLnBrk="1" hangingPunct="1">
              <a:spcBef>
                <a:spcPct val="0"/>
              </a:spcBef>
            </a:pPr>
            <a:r>
              <a:rPr lang="en-US" altLang="en-US" dirty="0"/>
              <a:t>Explain that their homework is to contact those savings plans administrators and find out how much monthly income can these accounts generate in retirement and for how long. </a:t>
            </a:r>
          </a:p>
          <a:p>
            <a:pPr eaLnBrk="1" hangingPunct="1">
              <a:spcBef>
                <a:spcPct val="0"/>
              </a:spcBef>
            </a:pPr>
            <a:endParaRPr lang="en-US" altLang="en-US" dirty="0"/>
          </a:p>
          <a:p>
            <a:pPr eaLnBrk="1" hangingPunct="1">
              <a:spcBef>
                <a:spcPct val="0"/>
              </a:spcBef>
            </a:pPr>
            <a:r>
              <a:rPr lang="en-US" altLang="en-US" dirty="0"/>
              <a:t>Also note that it may be in their best interest to speak with a tax professional or financial advisor regarding the different tax consequences and benefits of both accumulating money in these accounts and eventually withdrawing income from these accounts. </a:t>
            </a:r>
          </a:p>
          <a:p>
            <a:pPr eaLnBrk="1" hangingPunct="1">
              <a:spcBef>
                <a:spcPct val="0"/>
              </a:spcBef>
            </a:pPr>
            <a:endParaRPr lang="en-US" altLang="en-US" dirty="0"/>
          </a:p>
          <a:p>
            <a:pPr eaLnBrk="1" hangingPunct="1">
              <a:spcBef>
                <a:spcPct val="0"/>
              </a:spcBef>
            </a:pPr>
            <a:r>
              <a:rPr lang="en-US" altLang="en-US" dirty="0"/>
              <a:t>Another possible income source – Inheritance.  However only a small percent of Americans expect to receive an inheritance large enough to help fund their retirement (US News and World Report)</a:t>
            </a:r>
          </a:p>
          <a:p>
            <a:pPr marL="0" marR="0" indent="0" algn="l" defTabSz="1451519" rtl="0" eaLnBrk="1" fontAlgn="auto" latinLnBrk="0" hangingPunct="1">
              <a:lnSpc>
                <a:spcPct val="100000"/>
              </a:lnSpc>
              <a:spcBef>
                <a:spcPts val="0"/>
              </a:spcBef>
              <a:spcAft>
                <a:spcPts val="0"/>
              </a:spcAft>
              <a:buClrTx/>
              <a:buSzTx/>
              <a:buFontTx/>
              <a:buNone/>
              <a:tabLst/>
              <a:defRPr/>
            </a:pPr>
            <a:endParaRPr lang="en-US" altLang="en-US" b="1" dirty="0"/>
          </a:p>
          <a:p>
            <a:pPr marL="0" marR="0" indent="0" algn="l" defTabSz="1451519" rtl="0" eaLnBrk="1" fontAlgn="auto" latinLnBrk="0" hangingPunct="1">
              <a:lnSpc>
                <a:spcPct val="100000"/>
              </a:lnSpc>
              <a:spcBef>
                <a:spcPts val="0"/>
              </a:spcBef>
              <a:spcAft>
                <a:spcPts val="0"/>
              </a:spcAft>
              <a:buClrTx/>
              <a:buSzTx/>
              <a:buFontTx/>
              <a:buNone/>
              <a:tabLst/>
              <a:defRPr/>
            </a:pPr>
            <a:r>
              <a:rPr lang="en-US" altLang="en-US" b="1" dirty="0"/>
              <a:t>Ask</a:t>
            </a:r>
            <a:r>
              <a:rPr lang="en-US" altLang="en-US" dirty="0"/>
              <a:t> participants to check the to do box</a:t>
            </a:r>
            <a:r>
              <a:rPr lang="en-US" altLang="en-US" baseline="0" dirty="0"/>
              <a:t> 12 &amp; 13 on the flap.</a:t>
            </a:r>
          </a:p>
          <a:p>
            <a:pPr marL="0" marR="0" indent="0" algn="l" defTabSz="1451519" rtl="0" eaLnBrk="1" fontAlgn="auto" latinLnBrk="0" hangingPunct="1">
              <a:lnSpc>
                <a:spcPct val="100000"/>
              </a:lnSpc>
              <a:spcBef>
                <a:spcPts val="0"/>
              </a:spcBef>
              <a:spcAft>
                <a:spcPts val="0"/>
              </a:spcAft>
              <a:buClrTx/>
              <a:buSzTx/>
              <a:buFontTx/>
              <a:buNone/>
              <a:tabLst/>
              <a:defRPr/>
            </a:pPr>
            <a:endParaRPr lang="en-US" altLang="en-US" baseline="0" dirty="0"/>
          </a:p>
          <a:p>
            <a:pPr marL="0" marR="0" indent="0" algn="l" defTabSz="1451519" rtl="0" eaLnBrk="1" fontAlgn="auto" latinLnBrk="0" hangingPunct="1">
              <a:lnSpc>
                <a:spcPct val="100000"/>
              </a:lnSpc>
              <a:spcBef>
                <a:spcPts val="0"/>
              </a:spcBef>
              <a:spcAft>
                <a:spcPts val="0"/>
              </a:spcAft>
              <a:buClrTx/>
              <a:buSzTx/>
              <a:buFontTx/>
              <a:buNone/>
              <a:tabLst/>
              <a:defRPr/>
            </a:pPr>
            <a:r>
              <a:rPr lang="en-US" altLang="en-US" baseline="0" dirty="0"/>
              <a:t>[click]</a:t>
            </a:r>
            <a:endParaRPr lang="en-US" altLang="en-US" dirty="0"/>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32</a:t>
            </a:fld>
            <a:endParaRPr lang="en-US" dirty="0"/>
          </a:p>
        </p:txBody>
      </p:sp>
    </p:spTree>
    <p:extLst>
      <p:ext uri="{BB962C8B-B14F-4D97-AF65-F5344CB8AC3E}">
        <p14:creationId xmlns:p14="http://schemas.microsoft.com/office/powerpoint/2010/main" val="1414866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Shift</a:t>
            </a:r>
            <a:r>
              <a:rPr lang="en-US" altLang="en-US" dirty="0"/>
              <a:t> discussion to possible obstacles retirees often face. </a:t>
            </a:r>
          </a:p>
          <a:p>
            <a:pPr eaLnBrk="1" hangingPunct="1">
              <a:spcBef>
                <a:spcPct val="0"/>
              </a:spcBef>
            </a:pPr>
            <a:endParaRPr lang="en-US" altLang="en-US" dirty="0"/>
          </a:p>
          <a:p>
            <a:pPr eaLnBrk="1" hangingPunct="1">
              <a:spcBef>
                <a:spcPct val="0"/>
              </a:spcBef>
            </a:pPr>
            <a:r>
              <a:rPr lang="en-US" altLang="en-US" b="1" dirty="0"/>
              <a:t>Preview</a:t>
            </a:r>
            <a:r>
              <a:rPr lang="en-US" altLang="en-US" dirty="0"/>
              <a:t> the topics that will be discussed in this section.</a:t>
            </a:r>
          </a:p>
          <a:p>
            <a:pPr eaLnBrk="1" hangingPunct="1">
              <a:spcBef>
                <a:spcPct val="0"/>
              </a:spcBef>
            </a:pPr>
            <a:endParaRPr lang="en-US" altLang="en-US" dirty="0"/>
          </a:p>
          <a:p>
            <a:pPr eaLnBrk="1" hangingPunct="1">
              <a:spcBef>
                <a:spcPct val="0"/>
              </a:spcBef>
            </a:pPr>
            <a:r>
              <a:rPr lang="en-US" altLang="en-US" b="1" dirty="0"/>
              <a:t>Direct </a:t>
            </a:r>
            <a:r>
              <a:rPr lang="en-US" altLang="en-US" dirty="0"/>
              <a:t>participants to the “Retirement Obstacles” quiz (workbook 43).</a:t>
            </a:r>
          </a:p>
          <a:p>
            <a:pPr eaLnBrk="1" hangingPunct="1">
              <a:spcBef>
                <a:spcPct val="0"/>
              </a:spcBef>
            </a:pPr>
            <a:endParaRPr lang="en-US" altLang="en-US" dirty="0"/>
          </a:p>
          <a:p>
            <a:pPr eaLnBrk="1" hangingPunct="1">
              <a:spcBef>
                <a:spcPct val="0"/>
              </a:spcBef>
            </a:pPr>
            <a:r>
              <a:rPr lang="en-US" altLang="en-US" b="1" dirty="0"/>
              <a:t>Allow </a:t>
            </a:r>
            <a:r>
              <a:rPr lang="en-US" altLang="en-US" dirty="0"/>
              <a:t>a few minutes for participants to answer the questions.</a:t>
            </a:r>
          </a:p>
          <a:p>
            <a:pPr eaLnBrk="1" hangingPunct="1">
              <a:spcBef>
                <a:spcPct val="0"/>
              </a:spcBef>
            </a:pPr>
            <a:endParaRPr lang="en-US" altLang="en-US" dirty="0"/>
          </a:p>
          <a:p>
            <a:pPr eaLnBrk="1" hangingPunct="1">
              <a:spcBef>
                <a:spcPct val="0"/>
              </a:spcBef>
            </a:pPr>
            <a:r>
              <a:rPr lang="en-US" altLang="en-US" dirty="0"/>
              <a:t>[click]</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33</a:t>
            </a:fld>
            <a:endParaRPr lang="en-US" dirty="0"/>
          </a:p>
        </p:txBody>
      </p:sp>
    </p:spTree>
    <p:extLst>
      <p:ext uri="{BB962C8B-B14F-4D97-AF65-F5344CB8AC3E}">
        <p14:creationId xmlns:p14="http://schemas.microsoft.com/office/powerpoint/2010/main" val="1435034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Facilitate </a:t>
            </a:r>
            <a:r>
              <a:rPr lang="en-US" altLang="en-US" dirty="0"/>
              <a:t>the discussions by posing true or false questions to participants.</a:t>
            </a:r>
          </a:p>
          <a:p>
            <a:pPr eaLnBrk="1" hangingPunct="1">
              <a:spcBef>
                <a:spcPct val="0"/>
              </a:spcBef>
            </a:pPr>
            <a:endParaRPr lang="en-US" altLang="en-US" dirty="0"/>
          </a:p>
          <a:p>
            <a:pPr eaLnBrk="1" hangingPunct="1">
              <a:spcBef>
                <a:spcPct val="0"/>
              </a:spcBef>
            </a:pPr>
            <a:r>
              <a:rPr lang="en-US" altLang="en-US" dirty="0"/>
              <a:t>[click]</a:t>
            </a:r>
          </a:p>
          <a:p>
            <a:pPr eaLnBrk="1" hangingPunct="1">
              <a:spcBef>
                <a:spcPct val="0"/>
              </a:spcBef>
            </a:pPr>
            <a:endParaRPr lang="en-US" altLang="en-US" b="1" dirty="0"/>
          </a:p>
          <a:p>
            <a:pPr eaLnBrk="1" hangingPunct="1">
              <a:spcBef>
                <a:spcPct val="0"/>
              </a:spcBef>
            </a:pPr>
            <a:r>
              <a:rPr lang="en-US" altLang="en-US" b="1" dirty="0"/>
              <a:t>True – it happened during the Great Depression.</a:t>
            </a:r>
          </a:p>
          <a:p>
            <a:pPr eaLnBrk="1" hangingPunct="1">
              <a:spcBef>
                <a:spcPct val="0"/>
              </a:spcBef>
            </a:pPr>
            <a:endParaRPr lang="en-US" altLang="en-US" dirty="0"/>
          </a:p>
          <a:p>
            <a:pPr eaLnBrk="1" hangingPunct="1">
              <a:spcBef>
                <a:spcPct val="0"/>
              </a:spcBef>
            </a:pPr>
            <a:r>
              <a:rPr lang="en-US" altLang="en-US" b="1" dirty="0"/>
              <a:t>Discussion:  </a:t>
            </a:r>
            <a:r>
              <a:rPr lang="en-US" altLang="en-US" dirty="0"/>
              <a:t>currently inflation as reported on March 18, 2014 by the Bureau of Labor Statistics for the last 12 months was 1.1%. However, just because it is low now it doesn’t mean you shouldn’t plan for it being much higher at some point in your retirement.</a:t>
            </a:r>
          </a:p>
          <a:p>
            <a:pPr eaLnBrk="1" hangingPunct="1">
              <a:spcBef>
                <a:spcPct val="0"/>
              </a:spcBef>
            </a:pPr>
            <a:endParaRPr lang="en-US" altLang="en-US" dirty="0"/>
          </a:p>
          <a:p>
            <a:pPr eaLnBrk="1" hangingPunct="1">
              <a:spcBef>
                <a:spcPct val="0"/>
              </a:spcBef>
            </a:pPr>
            <a:r>
              <a:rPr lang="en-US" altLang="en-US" b="1" dirty="0"/>
              <a:t>Source: </a:t>
            </a:r>
            <a:r>
              <a:rPr lang="en-US" altLang="en-US" dirty="0" err="1"/>
              <a:t>Bernholz</a:t>
            </a:r>
            <a:r>
              <a:rPr lang="en-US" altLang="en-US" dirty="0"/>
              <a:t>, Peter. 2003. </a:t>
            </a:r>
            <a:r>
              <a:rPr lang="en-US" altLang="en-US" i="1" dirty="0"/>
              <a:t>Monetary Regimes and Inflation</a:t>
            </a:r>
            <a:r>
              <a:rPr lang="en-US" altLang="en-US" dirty="0"/>
              <a:t>. Northampton, MA: Edward Elgar Publishing.</a:t>
            </a:r>
          </a:p>
          <a:p>
            <a:pPr eaLnBrk="1" hangingPunct="1">
              <a:spcBef>
                <a:spcPct val="0"/>
              </a:spcBef>
            </a:pPr>
            <a:endParaRPr lang="en-US" altLang="en-US" dirty="0"/>
          </a:p>
          <a:p>
            <a:pPr eaLnBrk="1" hangingPunct="1">
              <a:spcBef>
                <a:spcPct val="0"/>
              </a:spcBef>
            </a:pPr>
            <a:r>
              <a:rPr lang="en-US" altLang="en-US" dirty="0"/>
              <a:t>[click]</a:t>
            </a:r>
          </a:p>
          <a:p>
            <a:pPr eaLnBrk="1" hangingPunct="1">
              <a:spcBef>
                <a:spcPct val="0"/>
              </a:spcBef>
            </a:pPr>
            <a:endParaRPr lang="en-US" altLang="en-US" dirty="0"/>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34</a:t>
            </a:fld>
            <a:endParaRPr lang="en-US" dirty="0"/>
          </a:p>
        </p:txBody>
      </p:sp>
    </p:spTree>
    <p:extLst>
      <p:ext uri="{BB962C8B-B14F-4D97-AF65-F5344CB8AC3E}">
        <p14:creationId xmlns:p14="http://schemas.microsoft.com/office/powerpoint/2010/main" val="2485559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900" kern="1200" dirty="0">
                <a:solidFill>
                  <a:schemeClr val="tx1"/>
                </a:solidFill>
                <a:effectLst/>
                <a:latin typeface="+mn-lt"/>
                <a:ea typeface="+mn-ea"/>
                <a:cs typeface="+mn-cs"/>
              </a:rPr>
              <a:t>· Allow a moment for the participants to examine this US inflation rate chart.</a:t>
            </a:r>
          </a:p>
          <a:p>
            <a:r>
              <a:rPr lang="en-US" sz="1900" b="1" i="1" kern="1200" dirty="0">
                <a:solidFill>
                  <a:schemeClr val="tx1"/>
                </a:solidFill>
                <a:effectLst/>
                <a:latin typeface="+mn-lt"/>
                <a:ea typeface="+mn-ea"/>
                <a:cs typeface="+mn-cs"/>
              </a:rPr>
              <a:t>Inflation can erode purchasing power. Inflation refers to the rate at which the prices of goods and services rise. Different goods and services experience rising costs at different rates, so we typically hear about the average inflation rate. The consumer price index may be the most common general measure of average inflation. Planning for inflation is important to your retirement planning since inflation can erode savings and deplete budgets. As you can see in the chart provided inflation is erratic from year to year but always there. </a:t>
            </a:r>
            <a:endParaRPr lang="en-US" sz="1900" kern="1200" dirty="0">
              <a:solidFill>
                <a:schemeClr val="tx1"/>
              </a:solidFill>
              <a:effectLst/>
              <a:latin typeface="+mn-lt"/>
              <a:ea typeface="+mn-ea"/>
              <a:cs typeface="+mn-cs"/>
            </a:endParaRPr>
          </a:p>
          <a:p>
            <a:r>
              <a:rPr lang="en-US" sz="1900" kern="1200" dirty="0">
                <a:solidFill>
                  <a:schemeClr val="tx1"/>
                </a:solidFill>
                <a:effectLst/>
                <a:latin typeface="+mn-lt"/>
                <a:ea typeface="+mn-ea"/>
                <a:cs typeface="+mn-cs"/>
              </a:rPr>
              <a:t>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[click]</a:t>
            </a:r>
          </a:p>
          <a:p>
            <a:endParaRPr lang="en-US" dirty="0"/>
          </a:p>
        </p:txBody>
      </p:sp>
      <p:sp>
        <p:nvSpPr>
          <p:cNvPr id="4" name="Slide Number Placeholder 3"/>
          <p:cNvSpPr>
            <a:spLocks noGrp="1"/>
          </p:cNvSpPr>
          <p:nvPr>
            <p:ph type="sldNum" sz="quarter" idx="10"/>
          </p:nvPr>
        </p:nvSpPr>
        <p:spPr/>
        <p:txBody>
          <a:bodyPr/>
          <a:lstStyle/>
          <a:p>
            <a:pPr marL="0" marR="0" lvl="0" indent="0" algn="r" defTabSz="1451519" rtl="0" eaLnBrk="1" fontAlgn="auto" latinLnBrk="0" hangingPunct="1">
              <a:lnSpc>
                <a:spcPct val="100000"/>
              </a:lnSpc>
              <a:spcBef>
                <a:spcPts val="0"/>
              </a:spcBef>
              <a:spcAft>
                <a:spcPts val="0"/>
              </a:spcAft>
              <a:buClrTx/>
              <a:buSzTx/>
              <a:buFontTx/>
              <a:buNone/>
              <a:tabLst/>
              <a:defRPr/>
            </a:pPr>
            <a:fld id="{456E8821-7EA5-49C4-8AC7-EF63EA5A6F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451519"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2537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Facilitate </a:t>
            </a:r>
            <a:r>
              <a:rPr lang="en-US" altLang="en-US" dirty="0"/>
              <a:t>the discussions by posing true or false questions to participants.</a:t>
            </a:r>
          </a:p>
          <a:p>
            <a:pPr eaLnBrk="1" hangingPunct="1">
              <a:spcBef>
                <a:spcPct val="0"/>
              </a:spcBef>
            </a:pPr>
            <a:endParaRPr lang="en-US" altLang="en-US" dirty="0"/>
          </a:p>
          <a:p>
            <a:pPr eaLnBrk="1" hangingPunct="1">
              <a:spcBef>
                <a:spcPct val="0"/>
              </a:spcBef>
            </a:pPr>
            <a:r>
              <a:rPr lang="en-US" altLang="en-US" dirty="0"/>
              <a:t>[click]</a:t>
            </a:r>
          </a:p>
          <a:p>
            <a:pPr eaLnBrk="1" hangingPunct="1">
              <a:spcBef>
                <a:spcPct val="0"/>
              </a:spcBef>
            </a:pPr>
            <a:endParaRPr lang="en-US" altLang="en-US" b="1" dirty="0"/>
          </a:p>
          <a:p>
            <a:pPr eaLnBrk="1" hangingPunct="1">
              <a:spcBef>
                <a:spcPct val="0"/>
              </a:spcBef>
            </a:pPr>
            <a:r>
              <a:rPr lang="en-US" altLang="en-US" b="1" dirty="0"/>
              <a:t>False – costs have increased threefold since 1980</a:t>
            </a:r>
          </a:p>
          <a:p>
            <a:pPr eaLnBrk="1" hangingPunct="1">
              <a:spcBef>
                <a:spcPct val="0"/>
              </a:spcBef>
            </a:pPr>
            <a:endParaRPr lang="en-US" altLang="en-US" b="1" dirty="0"/>
          </a:p>
          <a:p>
            <a:pPr eaLnBrk="1" hangingPunct="1">
              <a:spcBef>
                <a:spcPct val="0"/>
              </a:spcBef>
            </a:pPr>
            <a:r>
              <a:rPr lang="en-US" altLang="en-US" b="1" dirty="0"/>
              <a:t>Discussion: </a:t>
            </a:r>
            <a:r>
              <a:rPr lang="en-US" altLang="en-US" dirty="0"/>
              <a:t>your retirement dollars will lose value. As a counter measure, </a:t>
            </a:r>
            <a:r>
              <a:rPr lang="en-US" altLang="en-US" dirty="0" err="1"/>
              <a:t>CalSTRS</a:t>
            </a:r>
            <a:r>
              <a:rPr lang="en-US" altLang="en-US" dirty="0"/>
              <a:t> provides its member with a 2% non-compounded Annual Benefit Adjustment and the Purchasing Power Protection plan which guards your retirement benefit from losing more than 15% of it’s value. What about your other sources of income? Are they protected against inflation?</a:t>
            </a:r>
          </a:p>
          <a:p>
            <a:pPr eaLnBrk="1" hangingPunct="1">
              <a:spcBef>
                <a:spcPct val="0"/>
              </a:spcBef>
            </a:pPr>
            <a:endParaRPr lang="en-US" altLang="en-US" dirty="0"/>
          </a:p>
          <a:p>
            <a:pPr eaLnBrk="1" hangingPunct="1">
              <a:spcBef>
                <a:spcPct val="0"/>
              </a:spcBef>
            </a:pPr>
            <a:r>
              <a:rPr lang="en-US" altLang="en-US" b="1" dirty="0"/>
              <a:t>Source: </a:t>
            </a:r>
            <a:r>
              <a:rPr lang="en-US" altLang="en-US" dirty="0">
                <a:hlinkClick r:id="rId3"/>
              </a:rPr>
              <a:t>Domestic Grosses Adjusted for Ticket Price Inflation</a:t>
            </a:r>
            <a:r>
              <a:rPr lang="en-US" altLang="en-US" dirty="0"/>
              <a:t>.” Box Office Mojo. Accessed: August 20, 2010.</a:t>
            </a:r>
          </a:p>
          <a:p>
            <a:pPr eaLnBrk="1" hangingPunct="1">
              <a:spcBef>
                <a:spcPct val="0"/>
              </a:spcBef>
            </a:pPr>
            <a:endParaRPr lang="en-US" altLang="en-US" dirty="0"/>
          </a:p>
          <a:p>
            <a:pPr eaLnBrk="1" hangingPunct="1">
              <a:spcBef>
                <a:spcPct val="0"/>
              </a:spcBef>
            </a:pPr>
            <a:r>
              <a:rPr lang="en-US" altLang="en-US" dirty="0"/>
              <a:t>[click]</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36</a:t>
            </a:fld>
            <a:endParaRPr lang="en-US" dirty="0"/>
          </a:p>
        </p:txBody>
      </p:sp>
    </p:spTree>
    <p:extLst>
      <p:ext uri="{BB962C8B-B14F-4D97-AF65-F5344CB8AC3E}">
        <p14:creationId xmlns:p14="http://schemas.microsoft.com/office/powerpoint/2010/main" val="26739293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Allow </a:t>
            </a:r>
            <a:r>
              <a:rPr lang="en-US" altLang="en-US" dirty="0"/>
              <a:t>participants a moment to examine the Bread Price Chart as an example of the average purchasing price of a 1lb. Loaf of Plain White Bread, in the United States.</a:t>
            </a:r>
          </a:p>
          <a:p>
            <a:pPr eaLnBrk="1" hangingPunct="1">
              <a:spcBef>
                <a:spcPct val="0"/>
              </a:spcBef>
            </a:pPr>
            <a:endParaRPr lang="en-US" altLang="en-US" dirty="0"/>
          </a:p>
          <a:p>
            <a:pPr eaLnBrk="1" hangingPunct="1">
              <a:spcBef>
                <a:spcPct val="0"/>
              </a:spcBef>
            </a:pPr>
            <a:r>
              <a:rPr lang="en-US" altLang="en-US" dirty="0"/>
              <a:t>Another example:  think about what the cost of a postage stamp cost 20 years ago, much less than it does now. That is inflation.</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37</a:t>
            </a:fld>
            <a:endParaRPr lang="en-US" dirty="0"/>
          </a:p>
        </p:txBody>
      </p:sp>
    </p:spTree>
    <p:extLst>
      <p:ext uri="{BB962C8B-B14F-4D97-AF65-F5344CB8AC3E}">
        <p14:creationId xmlns:p14="http://schemas.microsoft.com/office/powerpoint/2010/main" val="50931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Facilitate </a:t>
            </a:r>
            <a:r>
              <a:rPr lang="en-US" altLang="en-US" dirty="0"/>
              <a:t>the discussions by posing true or false questions to participants.</a:t>
            </a:r>
          </a:p>
          <a:p>
            <a:pPr eaLnBrk="1" hangingPunct="1">
              <a:spcBef>
                <a:spcPct val="0"/>
              </a:spcBef>
            </a:pPr>
            <a:endParaRPr lang="en-US" altLang="en-US" dirty="0"/>
          </a:p>
          <a:p>
            <a:pPr eaLnBrk="1" hangingPunct="1">
              <a:spcBef>
                <a:spcPct val="0"/>
              </a:spcBef>
            </a:pPr>
            <a:r>
              <a:rPr lang="en-US" altLang="en-US" dirty="0"/>
              <a:t>[click]</a:t>
            </a:r>
          </a:p>
          <a:p>
            <a:pPr eaLnBrk="1" hangingPunct="1">
              <a:spcBef>
                <a:spcPct val="0"/>
              </a:spcBef>
            </a:pPr>
            <a:endParaRPr lang="en-US" altLang="en-US" b="1" dirty="0"/>
          </a:p>
          <a:p>
            <a:pPr eaLnBrk="1" hangingPunct="1">
              <a:spcBef>
                <a:spcPct val="0"/>
              </a:spcBef>
            </a:pPr>
            <a:r>
              <a:rPr lang="en-US" altLang="en-US" b="1" dirty="0"/>
              <a:t>False – it’s 61 years old. </a:t>
            </a:r>
          </a:p>
          <a:p>
            <a:pPr eaLnBrk="1" hangingPunct="1">
              <a:spcBef>
                <a:spcPct val="0"/>
              </a:spcBef>
            </a:pPr>
            <a:endParaRPr lang="en-US" altLang="en-US" b="1" dirty="0"/>
          </a:p>
          <a:p>
            <a:pPr eaLnBrk="1" hangingPunct="1">
              <a:spcBef>
                <a:spcPct val="0"/>
              </a:spcBef>
            </a:pPr>
            <a:r>
              <a:rPr lang="en-US" altLang="en-US" b="1" dirty="0"/>
              <a:t>Discussion: </a:t>
            </a:r>
            <a:r>
              <a:rPr lang="en-US" altLang="en-US" dirty="0"/>
              <a:t>given what we know about life expectancies, you want to plan for a long retirement. Work with a reputable financial advisor and your tax preparer.</a:t>
            </a:r>
          </a:p>
          <a:p>
            <a:pPr eaLnBrk="1" hangingPunct="1">
              <a:spcBef>
                <a:spcPct val="0"/>
              </a:spcBef>
            </a:pPr>
            <a:endParaRPr lang="en-US" altLang="en-US" dirty="0"/>
          </a:p>
          <a:p>
            <a:pPr eaLnBrk="1" hangingPunct="1">
              <a:spcBef>
                <a:spcPct val="0"/>
              </a:spcBef>
            </a:pPr>
            <a:r>
              <a:rPr lang="en-US" altLang="en-US" b="1" dirty="0"/>
              <a:t>Source: </a:t>
            </a:r>
            <a:r>
              <a:rPr lang="en-US" altLang="en-US" dirty="0" err="1"/>
              <a:t>CalSTRS</a:t>
            </a:r>
            <a:r>
              <a:rPr lang="en-US" altLang="en-US" dirty="0"/>
              <a:t> Retirement Readiness Assessment 2013. </a:t>
            </a:r>
          </a:p>
          <a:p>
            <a:pPr eaLnBrk="1" hangingPunct="1">
              <a:spcBef>
                <a:spcPct val="0"/>
              </a:spcBef>
            </a:pPr>
            <a:endParaRPr lang="en-US" altLang="en-US" dirty="0"/>
          </a:p>
          <a:p>
            <a:pPr eaLnBrk="1" hangingPunct="1">
              <a:spcBef>
                <a:spcPct val="0"/>
              </a:spcBef>
            </a:pPr>
            <a:r>
              <a:rPr lang="en-US" altLang="en-US" dirty="0"/>
              <a:t>[click]</a:t>
            </a:r>
          </a:p>
        </p:txBody>
      </p:sp>
      <p:sp>
        <p:nvSpPr>
          <p:cNvPr id="4" name="Slide Number Placeholder 3"/>
          <p:cNvSpPr>
            <a:spLocks noGrp="1"/>
          </p:cNvSpPr>
          <p:nvPr>
            <p:ph type="sldNum" sz="quarter" idx="10"/>
          </p:nvPr>
        </p:nvSpPr>
        <p:spPr/>
        <p:txBody>
          <a:bodyPr/>
          <a:lstStyle/>
          <a:p>
            <a:fld id="{456E8821-7EA5-49C4-8AC7-EF63EA5A6F16}" type="slidenum">
              <a:rPr lang="en-US" smtClean="0"/>
              <a:t>38</a:t>
            </a:fld>
            <a:endParaRPr lang="en-US" dirty="0"/>
          </a:p>
        </p:txBody>
      </p:sp>
    </p:spTree>
    <p:extLst>
      <p:ext uri="{BB962C8B-B14F-4D97-AF65-F5344CB8AC3E}">
        <p14:creationId xmlns:p14="http://schemas.microsoft.com/office/powerpoint/2010/main" val="38004199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This graph is a reflection of the entire US population, not just </a:t>
            </a:r>
            <a:r>
              <a:rPr lang="en-US" altLang="en-US" b="1" dirty="0" err="1"/>
              <a:t>CalSTRS</a:t>
            </a:r>
            <a:r>
              <a:rPr lang="en-US" altLang="en-US" b="1" dirty="0"/>
              <a:t> members.</a:t>
            </a:r>
          </a:p>
          <a:p>
            <a:pPr eaLnBrk="1" hangingPunct="1">
              <a:spcBef>
                <a:spcPct val="0"/>
              </a:spcBef>
            </a:pPr>
            <a:endParaRPr lang="en-US" altLang="en-US" b="1" dirty="0"/>
          </a:p>
          <a:p>
            <a:pPr eaLnBrk="1" hangingPunct="1">
              <a:spcBef>
                <a:spcPct val="0"/>
              </a:spcBef>
            </a:pPr>
            <a:r>
              <a:rPr lang="en-US" altLang="en-US" b="1" dirty="0"/>
              <a:t>Point out -  </a:t>
            </a:r>
            <a:r>
              <a:rPr lang="en-US" altLang="en-US" dirty="0"/>
              <a:t>the fact that there’s a tendency to expect a higher retirement age than what takes place in reality. http://www.gallup.com/poll/168707/average-retirement-age-rises.aspx</a:t>
            </a:r>
          </a:p>
          <a:p>
            <a:endParaRPr lang="en-US" altLang="en-US" dirty="0"/>
          </a:p>
          <a:p>
            <a:r>
              <a:rPr lang="en-US" altLang="en-US" b="1" dirty="0"/>
              <a:t>Explain </a:t>
            </a:r>
            <a:r>
              <a:rPr lang="en-US" altLang="en-US" dirty="0"/>
              <a:t>that this discrepancy between expectations and actual retirement age might be caused by many factors, some of which are health and family situations that may cause people to retire sooner than anticipated.</a:t>
            </a:r>
          </a:p>
          <a:p>
            <a:endParaRPr lang="en-US" alt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39</a:t>
            </a:fld>
            <a:endParaRPr lang="en-US" dirty="0"/>
          </a:p>
        </p:txBody>
      </p:sp>
    </p:spTree>
    <p:extLst>
      <p:ext uri="{BB962C8B-B14F-4D97-AF65-F5344CB8AC3E}">
        <p14:creationId xmlns:p14="http://schemas.microsoft.com/office/powerpoint/2010/main" val="135782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Summarize</a:t>
            </a:r>
            <a:r>
              <a:rPr lang="en-US" altLang="en-US" dirty="0"/>
              <a:t> the 3-part Financial Awareness Series. </a:t>
            </a:r>
          </a:p>
          <a:p>
            <a:pPr eaLnBrk="1" hangingPunct="1">
              <a:spcBef>
                <a:spcPct val="0"/>
              </a:spcBef>
            </a:pPr>
            <a:endParaRPr lang="en-US" altLang="en-US" dirty="0"/>
          </a:p>
          <a:p>
            <a:pPr eaLnBrk="1" hangingPunct="1">
              <a:spcBef>
                <a:spcPct val="0"/>
              </a:spcBef>
            </a:pPr>
            <a:r>
              <a:rPr lang="en-US" altLang="en-US" b="1" dirty="0"/>
              <a:t>Refer</a:t>
            </a:r>
            <a:r>
              <a:rPr lang="en-US" altLang="en-US" dirty="0"/>
              <a:t> them</a:t>
            </a:r>
            <a:r>
              <a:rPr lang="en-US" altLang="en-US" baseline="0" dirty="0"/>
              <a:t> to </a:t>
            </a:r>
            <a:r>
              <a:rPr lang="en-US" altLang="en-US" dirty="0"/>
              <a:t> the workbook.</a:t>
            </a:r>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4</a:t>
            </a:fld>
            <a:endParaRPr lang="en-US" dirty="0"/>
          </a:p>
        </p:txBody>
      </p:sp>
    </p:spTree>
    <p:extLst>
      <p:ext uri="{BB962C8B-B14F-4D97-AF65-F5344CB8AC3E}">
        <p14:creationId xmlns:p14="http://schemas.microsoft.com/office/powerpoint/2010/main" val="897589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Facilitate </a:t>
            </a:r>
            <a:r>
              <a:rPr lang="en-US" altLang="en-US" dirty="0"/>
              <a:t>the discussions by posing true or false questions to participants.</a:t>
            </a:r>
          </a:p>
          <a:p>
            <a:pPr eaLnBrk="1" hangingPunct="1">
              <a:spcBef>
                <a:spcPct val="0"/>
              </a:spcBef>
            </a:pPr>
            <a:endParaRPr lang="en-US" altLang="en-US" dirty="0"/>
          </a:p>
          <a:p>
            <a:pPr eaLnBrk="1" hangingPunct="1">
              <a:spcBef>
                <a:spcPct val="0"/>
              </a:spcBef>
            </a:pPr>
            <a:r>
              <a:rPr lang="en-US" altLang="en-US" dirty="0"/>
              <a:t>[click]</a:t>
            </a:r>
          </a:p>
          <a:p>
            <a:pPr eaLnBrk="1" hangingPunct="1">
              <a:spcBef>
                <a:spcPct val="0"/>
              </a:spcBef>
            </a:pPr>
            <a:endParaRPr lang="en-US" altLang="en-US" b="1" dirty="0"/>
          </a:p>
          <a:p>
            <a:pPr eaLnBrk="1" hangingPunct="1">
              <a:spcBef>
                <a:spcPct val="0"/>
              </a:spcBef>
            </a:pPr>
            <a:r>
              <a:rPr lang="en-US" altLang="en-US" b="1" dirty="0"/>
              <a:t>False – it’s actually over 25 years, depending on gender. </a:t>
            </a:r>
          </a:p>
          <a:p>
            <a:pPr eaLnBrk="1" hangingPunct="1">
              <a:spcBef>
                <a:spcPct val="0"/>
              </a:spcBef>
            </a:pPr>
            <a:endParaRPr lang="en-US" altLang="en-US" dirty="0"/>
          </a:p>
          <a:p>
            <a:pPr eaLnBrk="1" hangingPunct="1">
              <a:spcBef>
                <a:spcPct val="0"/>
              </a:spcBef>
            </a:pPr>
            <a:r>
              <a:rPr lang="en-US" altLang="en-US" dirty="0"/>
              <a:t>[click]</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40</a:t>
            </a:fld>
            <a:endParaRPr lang="en-US" dirty="0"/>
          </a:p>
        </p:txBody>
      </p:sp>
    </p:spTree>
    <p:extLst>
      <p:ext uri="{BB962C8B-B14F-4D97-AF65-F5344CB8AC3E}">
        <p14:creationId xmlns:p14="http://schemas.microsoft.com/office/powerpoint/2010/main" val="2564848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Discussion: </a:t>
            </a:r>
            <a:r>
              <a:rPr lang="en-US" altLang="en-US" dirty="0"/>
              <a:t>according to the last experience study prepared by </a:t>
            </a:r>
            <a:r>
              <a:rPr lang="en-US" altLang="en-US" dirty="0" err="1"/>
              <a:t>Milliman</a:t>
            </a:r>
            <a:r>
              <a:rPr lang="en-US" altLang="en-US" dirty="0"/>
              <a:t> (2010).  </a:t>
            </a:r>
          </a:p>
          <a:p>
            <a:pPr eaLnBrk="1" hangingPunct="1"/>
            <a:r>
              <a:rPr lang="en-US" altLang="en-US" b="1" dirty="0"/>
              <a:t> </a:t>
            </a:r>
            <a:endParaRPr lang="en-US" altLang="en-US" dirty="0"/>
          </a:p>
          <a:p>
            <a:pPr eaLnBrk="1" hangingPunct="1"/>
            <a:r>
              <a:rPr lang="en-US" altLang="en-US" b="1" dirty="0"/>
              <a:t>Expected length of retirement (years):</a:t>
            </a:r>
            <a:endParaRPr lang="en-US" altLang="en-US" dirty="0"/>
          </a:p>
          <a:p>
            <a:pPr eaLnBrk="1" hangingPunct="1"/>
            <a:r>
              <a:rPr lang="en-US" altLang="en-US" dirty="0"/>
              <a:t> </a:t>
            </a:r>
          </a:p>
          <a:p>
            <a:pPr eaLnBrk="1" hangingPunct="1"/>
            <a:r>
              <a:rPr lang="en-US" altLang="en-US" dirty="0"/>
              <a:t>Male – 25.9</a:t>
            </a:r>
          </a:p>
          <a:p>
            <a:pPr eaLnBrk="1" hangingPunct="1"/>
            <a:r>
              <a:rPr lang="en-US" altLang="en-US" dirty="0"/>
              <a:t>Female – 27.9</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41</a:t>
            </a:fld>
            <a:endParaRPr lang="en-US" dirty="0"/>
          </a:p>
        </p:txBody>
      </p:sp>
    </p:spTree>
    <p:extLst>
      <p:ext uri="{BB962C8B-B14F-4D97-AF65-F5344CB8AC3E}">
        <p14:creationId xmlns:p14="http://schemas.microsoft.com/office/powerpoint/2010/main" val="622515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Facilitate </a:t>
            </a:r>
            <a:r>
              <a:rPr lang="en-US" altLang="en-US" dirty="0"/>
              <a:t>the discussion by posing true or false questions to participants.</a:t>
            </a:r>
          </a:p>
          <a:p>
            <a:pPr eaLnBrk="1" hangingPunct="1">
              <a:spcBef>
                <a:spcPct val="0"/>
              </a:spcBef>
            </a:pPr>
            <a:endParaRPr lang="en-US" altLang="en-US" dirty="0"/>
          </a:p>
          <a:p>
            <a:pPr eaLnBrk="1" hangingPunct="1">
              <a:spcBef>
                <a:spcPct val="0"/>
              </a:spcBef>
            </a:pPr>
            <a:r>
              <a:rPr lang="en-US" altLang="en-US" dirty="0"/>
              <a:t>[click]</a:t>
            </a:r>
          </a:p>
          <a:p>
            <a:pPr eaLnBrk="1" hangingPunct="1">
              <a:spcBef>
                <a:spcPct val="0"/>
              </a:spcBef>
            </a:pPr>
            <a:endParaRPr lang="en-US" altLang="en-US" b="1" dirty="0"/>
          </a:p>
          <a:p>
            <a:pPr eaLnBrk="1" hangingPunct="1">
              <a:spcBef>
                <a:spcPct val="0"/>
              </a:spcBef>
            </a:pPr>
            <a:r>
              <a:rPr lang="en-US" altLang="en-US" b="1" dirty="0"/>
              <a:t>False– </a:t>
            </a:r>
            <a:r>
              <a:rPr lang="en-US" altLang="en-US" b="1" dirty="0">
                <a:solidFill>
                  <a:srgbClr val="000000"/>
                </a:solidFill>
              </a:rPr>
              <a:t>Medicare does help with medical costs, but it does not pay for everything. For many retirees this can be considered an unforeseen circumstance, especially when an unexpected /catastrophic illness occurs. Some retirees will want a supplemental policy. These can be quite expensive and annual cost increases have become the norm. </a:t>
            </a:r>
          </a:p>
        </p:txBody>
      </p:sp>
      <p:sp>
        <p:nvSpPr>
          <p:cNvPr id="4" name="Slide Number Placeholder 3"/>
          <p:cNvSpPr>
            <a:spLocks noGrp="1"/>
          </p:cNvSpPr>
          <p:nvPr>
            <p:ph type="sldNum" sz="quarter" idx="10"/>
          </p:nvPr>
        </p:nvSpPr>
        <p:spPr/>
        <p:txBody>
          <a:bodyPr/>
          <a:lstStyle/>
          <a:p>
            <a:fld id="{456E8821-7EA5-49C4-8AC7-EF63EA5A6F16}" type="slidenum">
              <a:rPr lang="en-US" smtClean="0"/>
              <a:t>42</a:t>
            </a:fld>
            <a:endParaRPr lang="en-US" dirty="0"/>
          </a:p>
        </p:txBody>
      </p:sp>
    </p:spTree>
    <p:extLst>
      <p:ext uri="{BB962C8B-B14F-4D97-AF65-F5344CB8AC3E}">
        <p14:creationId xmlns:p14="http://schemas.microsoft.com/office/powerpoint/2010/main" val="2561006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b="1" dirty="0">
                <a:solidFill>
                  <a:srgbClr val="000000"/>
                </a:solidFill>
              </a:rPr>
              <a:t>Direct </a:t>
            </a:r>
            <a:r>
              <a:rPr lang="en-US" altLang="en-US" dirty="0">
                <a:solidFill>
                  <a:srgbClr val="000000"/>
                </a:solidFill>
              </a:rPr>
              <a:t>participants back to the workbook pages </a:t>
            </a:r>
            <a:r>
              <a:rPr lang="en-US" altLang="en-US" baseline="0" dirty="0">
                <a:solidFill>
                  <a:srgbClr val="000000"/>
                </a:solidFill>
              </a:rPr>
              <a:t>20-23 </a:t>
            </a:r>
            <a:r>
              <a:rPr lang="en-US" altLang="en-US" dirty="0">
                <a:solidFill>
                  <a:srgbClr val="000000"/>
                </a:solidFill>
              </a:rPr>
              <a:t> for more information on Medicare basics, Health Insurance resources and questions to consider</a:t>
            </a:r>
            <a:endParaRPr lang="en-US" altLang="en-US" b="1" dirty="0">
              <a:solidFill>
                <a:srgbClr val="000000"/>
              </a:solidFill>
            </a:endParaRPr>
          </a:p>
          <a:p>
            <a:pPr eaLnBrk="1" hangingPunct="1">
              <a:spcBef>
                <a:spcPct val="0"/>
              </a:spcBef>
              <a:defRPr/>
            </a:pPr>
            <a:endParaRPr lang="en-US" altLang="en-US" b="1" dirty="0">
              <a:solidFill>
                <a:srgbClr val="000000"/>
              </a:solidFill>
            </a:endParaRPr>
          </a:p>
          <a:p>
            <a:pPr eaLnBrk="1" hangingPunct="1">
              <a:spcBef>
                <a:spcPct val="0"/>
              </a:spcBef>
              <a:defRPr/>
            </a:pPr>
            <a:r>
              <a:rPr lang="en-US" altLang="en-US" b="1" dirty="0"/>
              <a:t>Discussion: It is important to also think of other unforeseen circumstances such as: </a:t>
            </a:r>
            <a:r>
              <a:rPr lang="en-US" altLang="en-US" dirty="0"/>
              <a:t>care of dependent parents, the loss of a spouse or partner and acts of nature.</a:t>
            </a:r>
            <a:endParaRPr lang="en-US" altLang="en-US" b="1" dirty="0"/>
          </a:p>
          <a:p>
            <a:pPr marL="175944" indent="-175944" eaLnBrk="1" fontAlgn="auto" hangingPunct="1">
              <a:spcBef>
                <a:spcPts val="0"/>
              </a:spcBef>
              <a:spcAft>
                <a:spcPts val="0"/>
              </a:spcAft>
              <a:defRPr/>
            </a:pPr>
            <a:endParaRPr lang="en-US" altLang="en-US" dirty="0"/>
          </a:p>
          <a:p>
            <a:pPr marL="175944" indent="-175944" eaLnBrk="1" fontAlgn="auto" hangingPunct="1">
              <a:spcBef>
                <a:spcPts val="0"/>
              </a:spcBef>
              <a:spcAft>
                <a:spcPts val="0"/>
              </a:spcAft>
              <a:defRPr/>
            </a:pPr>
            <a:r>
              <a:rPr lang="en-US" altLang="en-US" dirty="0"/>
              <a:t>[click]</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43</a:t>
            </a:fld>
            <a:endParaRPr lang="en-US" dirty="0"/>
          </a:p>
        </p:txBody>
      </p:sp>
    </p:spTree>
    <p:extLst>
      <p:ext uri="{BB962C8B-B14F-4D97-AF65-F5344CB8AC3E}">
        <p14:creationId xmlns:p14="http://schemas.microsoft.com/office/powerpoint/2010/main" val="78223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Facilitate </a:t>
            </a:r>
            <a:r>
              <a:rPr lang="en-US" altLang="en-US" dirty="0"/>
              <a:t>the discussions by posing true or false questions to participants.</a:t>
            </a:r>
          </a:p>
          <a:p>
            <a:pPr eaLnBrk="1" hangingPunct="1">
              <a:spcBef>
                <a:spcPct val="0"/>
              </a:spcBef>
            </a:pPr>
            <a:endParaRPr lang="en-US" altLang="en-US" dirty="0"/>
          </a:p>
          <a:p>
            <a:pPr eaLnBrk="1" hangingPunct="1">
              <a:spcBef>
                <a:spcPct val="0"/>
              </a:spcBef>
            </a:pPr>
            <a:r>
              <a:rPr lang="en-US" altLang="en-US" dirty="0"/>
              <a:t>[click]</a:t>
            </a:r>
          </a:p>
          <a:p>
            <a:pPr eaLnBrk="1" hangingPunct="1">
              <a:spcBef>
                <a:spcPct val="0"/>
              </a:spcBef>
            </a:pPr>
            <a:endParaRPr lang="en-US" altLang="en-US" b="1" dirty="0"/>
          </a:p>
          <a:p>
            <a:pPr eaLnBrk="1" hangingPunct="1">
              <a:spcBef>
                <a:spcPct val="0"/>
              </a:spcBef>
            </a:pPr>
            <a:r>
              <a:rPr lang="en-US" altLang="en-US" b="1" dirty="0"/>
              <a:t>True–The average </a:t>
            </a:r>
            <a:r>
              <a:rPr lang="en-US" altLang="en-US" b="1" dirty="0" err="1"/>
              <a:t>CalSTRS</a:t>
            </a:r>
            <a:r>
              <a:rPr lang="en-US" altLang="en-US" b="1" dirty="0"/>
              <a:t> retirement benefit replaces about half of your working salary.</a:t>
            </a:r>
          </a:p>
          <a:p>
            <a:pPr eaLnBrk="1" hangingPunct="1">
              <a:spcBef>
                <a:spcPct val="0"/>
              </a:spcBef>
            </a:pPr>
            <a:endParaRPr lang="en-US" altLang="en-US" b="1" dirty="0"/>
          </a:p>
          <a:p>
            <a:pPr eaLnBrk="1" hangingPunct="1">
              <a:spcBef>
                <a:spcPct val="0"/>
              </a:spcBef>
            </a:pPr>
            <a:r>
              <a:rPr lang="en-US" altLang="en-US" b="1" dirty="0"/>
              <a:t>Discussion: </a:t>
            </a:r>
            <a:r>
              <a:rPr lang="en-US" altLang="en-US" dirty="0"/>
              <a:t>It is important to utilize supplemental savings plans such as </a:t>
            </a:r>
            <a:r>
              <a:rPr lang="en-US" altLang="en-US" dirty="0" err="1"/>
              <a:t>CalSTRS</a:t>
            </a:r>
            <a:r>
              <a:rPr lang="en-US" altLang="en-US" dirty="0"/>
              <a:t> Pension2 or other 403(b), 457(b) accounts to help you offset the potential decrease in income during your retirement years. </a:t>
            </a:r>
          </a:p>
          <a:p>
            <a:pPr eaLnBrk="1" hangingPunct="1">
              <a:spcBef>
                <a:spcPct val="0"/>
              </a:spcBef>
            </a:pPr>
            <a:endParaRPr lang="en-US" altLang="en-US" dirty="0"/>
          </a:p>
          <a:p>
            <a:pPr eaLnBrk="1" hangingPunct="1">
              <a:spcBef>
                <a:spcPct val="0"/>
              </a:spcBef>
            </a:pPr>
            <a:r>
              <a:rPr lang="en-US" altLang="en-US" dirty="0"/>
              <a:t>[click]</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44</a:t>
            </a:fld>
            <a:endParaRPr lang="en-US" dirty="0"/>
          </a:p>
        </p:txBody>
      </p:sp>
    </p:spTree>
    <p:extLst>
      <p:ext uri="{BB962C8B-B14F-4D97-AF65-F5344CB8AC3E}">
        <p14:creationId xmlns:p14="http://schemas.microsoft.com/office/powerpoint/2010/main" val="20817021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Facilitate </a:t>
            </a:r>
            <a:r>
              <a:rPr lang="en-US" altLang="en-US" dirty="0"/>
              <a:t>the discussions by posing true or false questions to participants.</a:t>
            </a:r>
          </a:p>
          <a:p>
            <a:pPr eaLnBrk="1" hangingPunct="1">
              <a:spcBef>
                <a:spcPct val="0"/>
              </a:spcBef>
            </a:pPr>
            <a:endParaRPr lang="en-US" altLang="en-US" dirty="0"/>
          </a:p>
          <a:p>
            <a:pPr eaLnBrk="1" hangingPunct="1">
              <a:spcBef>
                <a:spcPct val="0"/>
              </a:spcBef>
            </a:pPr>
            <a:r>
              <a:rPr lang="en-US" altLang="en-US" dirty="0"/>
              <a:t>[click]</a:t>
            </a:r>
          </a:p>
          <a:p>
            <a:pPr eaLnBrk="1" hangingPunct="1">
              <a:spcBef>
                <a:spcPct val="0"/>
              </a:spcBef>
            </a:pPr>
            <a:endParaRPr lang="en-US" altLang="en-US" b="1" dirty="0"/>
          </a:p>
          <a:p>
            <a:pPr eaLnBrk="1" hangingPunct="1">
              <a:spcBef>
                <a:spcPct val="0"/>
              </a:spcBef>
            </a:pPr>
            <a:r>
              <a:rPr lang="en-US" altLang="en-US" b="1" dirty="0"/>
              <a:t>True–The average </a:t>
            </a:r>
            <a:r>
              <a:rPr lang="en-US" altLang="en-US" b="1" dirty="0" err="1"/>
              <a:t>CalSTRS</a:t>
            </a:r>
            <a:r>
              <a:rPr lang="en-US" altLang="en-US" b="1" dirty="0"/>
              <a:t> retirement benefit replaces about half of your working salary.</a:t>
            </a:r>
          </a:p>
          <a:p>
            <a:pPr eaLnBrk="1" hangingPunct="1">
              <a:spcBef>
                <a:spcPct val="0"/>
              </a:spcBef>
            </a:pPr>
            <a:endParaRPr lang="en-US" altLang="en-US" b="1" dirty="0"/>
          </a:p>
          <a:p>
            <a:pPr eaLnBrk="1" hangingPunct="1">
              <a:spcBef>
                <a:spcPct val="0"/>
              </a:spcBef>
            </a:pPr>
            <a:r>
              <a:rPr lang="en-US" altLang="en-US" b="1" dirty="0"/>
              <a:t>Discussion: </a:t>
            </a:r>
            <a:r>
              <a:rPr lang="en-US" altLang="en-US" dirty="0"/>
              <a:t>It is important to utilize supplemental savings plans such as </a:t>
            </a:r>
            <a:r>
              <a:rPr lang="en-US" altLang="en-US" dirty="0" err="1"/>
              <a:t>CalSTRS</a:t>
            </a:r>
            <a:r>
              <a:rPr lang="en-US" altLang="en-US" dirty="0"/>
              <a:t> Pension2 or other 403(b), 457(b) accounts to help you offset the potential decrease in income during your retirement years.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[click]</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45</a:t>
            </a:fld>
            <a:endParaRPr lang="en-US" dirty="0"/>
          </a:p>
        </p:txBody>
      </p:sp>
    </p:spTree>
    <p:extLst>
      <p:ext uri="{BB962C8B-B14F-4D97-AF65-F5344CB8AC3E}">
        <p14:creationId xmlns:p14="http://schemas.microsoft.com/office/powerpoint/2010/main" val="1895086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Discussion: </a:t>
            </a:r>
          </a:p>
          <a:p>
            <a:pPr eaLnBrk="1" hangingPunct="1">
              <a:spcBef>
                <a:spcPct val="0"/>
              </a:spcBef>
            </a:pPr>
            <a:endParaRPr lang="en-US" altLang="en-US" b="1" dirty="0"/>
          </a:p>
          <a:p>
            <a:r>
              <a:rPr lang="en-US" altLang="en-US" dirty="0"/>
              <a:t>Market Risk can’t be avoided completely, however there are investment options available that provide a guaranteed rate of return and eliminate the risk of losing your principal. One such investment option is available to </a:t>
            </a:r>
            <a:r>
              <a:rPr lang="en-US" altLang="en-US" dirty="0" err="1"/>
              <a:t>CalSTRS</a:t>
            </a:r>
            <a:r>
              <a:rPr lang="en-US" altLang="en-US" dirty="0"/>
              <a:t> Pension2 members. If you are interested in seeking more information regarding this, please refer to page 31 of your workbook for information on how to contact the </a:t>
            </a:r>
            <a:r>
              <a:rPr lang="en-US" altLang="en-US" dirty="0" err="1"/>
              <a:t>CalSTRS</a:t>
            </a:r>
            <a:r>
              <a:rPr lang="en-US" altLang="en-US" dirty="0"/>
              <a:t> Pension2 team.</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46</a:t>
            </a:fld>
            <a:endParaRPr lang="en-US" dirty="0"/>
          </a:p>
        </p:txBody>
      </p:sp>
    </p:spTree>
    <p:extLst>
      <p:ext uri="{BB962C8B-B14F-4D97-AF65-F5344CB8AC3E}">
        <p14:creationId xmlns:p14="http://schemas.microsoft.com/office/powerpoint/2010/main" val="2189621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altLang="en-US" b="1" dirty="0"/>
              <a:t>Instruct</a:t>
            </a:r>
            <a:r>
              <a:rPr lang="en-US" altLang="en-US" dirty="0"/>
              <a:t> members to turn to the flap and calculate their income and expenses. </a:t>
            </a:r>
          </a:p>
          <a:p>
            <a:pPr marL="174079" indent="-174079" eaLnBrk="1" fontAlgn="auto" hangingPunct="1">
              <a:spcBef>
                <a:spcPts val="0"/>
              </a:spcBef>
              <a:spcAft>
                <a:spcPts val="0"/>
              </a:spcAft>
              <a:buFont typeface="Arial" panose="020B0604020202020204" pitchFamily="34" charset="0"/>
              <a:buChar char="•"/>
              <a:defRPr/>
            </a:pPr>
            <a:r>
              <a:rPr lang="en-US" altLang="en-US" dirty="0"/>
              <a:t>Add boxes A and B – result: Box C</a:t>
            </a:r>
          </a:p>
          <a:p>
            <a:pPr marL="174079" indent="-174079" eaLnBrk="1" fontAlgn="auto" hangingPunct="1">
              <a:spcBef>
                <a:spcPts val="0"/>
              </a:spcBef>
              <a:spcAft>
                <a:spcPts val="0"/>
              </a:spcAft>
              <a:buFont typeface="Arial" panose="020B0604020202020204" pitchFamily="34" charset="0"/>
              <a:buChar char="•"/>
              <a:defRPr/>
            </a:pPr>
            <a:r>
              <a:rPr lang="en-US" altLang="en-US" dirty="0"/>
              <a:t>Add boxes D, E and F – result: Box H</a:t>
            </a:r>
          </a:p>
          <a:p>
            <a:pPr marL="174079" indent="-174079" eaLnBrk="1" fontAlgn="auto" hangingPunct="1">
              <a:spcBef>
                <a:spcPts val="0"/>
              </a:spcBef>
              <a:spcAft>
                <a:spcPts val="0"/>
              </a:spcAft>
              <a:buFont typeface="Arial" panose="020B0604020202020204" pitchFamily="34" charset="0"/>
              <a:buChar char="•"/>
              <a:defRPr/>
            </a:pPr>
            <a:r>
              <a:rPr lang="en-US" altLang="en-US" dirty="0"/>
              <a:t>Transfer numbers from boxes H and C into the corresponding boxes below </a:t>
            </a:r>
          </a:p>
          <a:p>
            <a:pPr marL="174079" indent="-174079" eaLnBrk="1" fontAlgn="auto" hangingPunct="1">
              <a:spcBef>
                <a:spcPts val="0"/>
              </a:spcBef>
              <a:spcAft>
                <a:spcPts val="0"/>
              </a:spcAft>
              <a:buFont typeface="Arial" panose="020B0604020202020204" pitchFamily="34" charset="0"/>
              <a:buChar char="•"/>
              <a:defRPr/>
            </a:pPr>
            <a:r>
              <a:rPr lang="en-US" altLang="en-US" dirty="0"/>
              <a:t>Subtract value C from value H</a:t>
            </a:r>
          </a:p>
          <a:p>
            <a:pPr marL="174079" indent="-174079" eaLnBrk="1" fontAlgn="auto" hangingPunct="1">
              <a:spcBef>
                <a:spcPts val="0"/>
              </a:spcBef>
              <a:spcAft>
                <a:spcPts val="0"/>
              </a:spcAft>
              <a:buFont typeface="Arial" panose="020B0604020202020204" pitchFamily="34" charset="0"/>
              <a:buChar char="•"/>
              <a:defRPr/>
            </a:pPr>
            <a:r>
              <a:rPr lang="en-US" altLang="en-US" dirty="0"/>
              <a:t>The resulting value is either an excess (good news) or a deficit (bad news)</a:t>
            </a:r>
          </a:p>
          <a:p>
            <a:pPr marL="174079" indent="-174079" eaLnBrk="1" fontAlgn="auto" hangingPunct="1">
              <a:spcBef>
                <a:spcPts val="0"/>
              </a:spcBef>
              <a:spcAft>
                <a:spcPts val="0"/>
              </a:spcAft>
              <a:buFont typeface="Arial" panose="020B0604020202020204" pitchFamily="34" charset="0"/>
              <a:buChar char="•"/>
              <a:defRPr/>
            </a:pPr>
            <a:endParaRPr lang="en-US" altLang="en-US" dirty="0"/>
          </a:p>
          <a:p>
            <a:pPr eaLnBrk="1" fontAlgn="auto" hangingPunct="1">
              <a:spcBef>
                <a:spcPts val="0"/>
              </a:spcBef>
              <a:spcAft>
                <a:spcPts val="0"/>
              </a:spcAft>
              <a:defRPr/>
            </a:pPr>
            <a:r>
              <a:rPr lang="en-US" altLang="en-US" b="1" dirty="0"/>
              <a:t>Encourage</a:t>
            </a:r>
            <a:r>
              <a:rPr lang="en-US" altLang="en-US" dirty="0"/>
              <a:t> members to review the check list on the bottom portion of the flap and check off any action items that apply. Also, keep in mind that you may have spousal income to include in your sources of income which will help balance the household expenses.  </a:t>
            </a:r>
          </a:p>
          <a:p>
            <a:pPr marL="0" marR="0" indent="0" algn="l" defTabSz="1451519" rtl="0" eaLnBrk="1" fontAlgn="auto" latinLnBrk="0" hangingPunct="1">
              <a:lnSpc>
                <a:spcPct val="100000"/>
              </a:lnSpc>
              <a:spcBef>
                <a:spcPts val="0"/>
              </a:spcBef>
              <a:spcAft>
                <a:spcPts val="0"/>
              </a:spcAft>
              <a:buClrTx/>
              <a:buSzTx/>
              <a:buFontTx/>
              <a:buNone/>
              <a:tabLst/>
              <a:defRPr/>
            </a:pPr>
            <a:endParaRPr lang="en-US" altLang="en-US" b="1" dirty="0"/>
          </a:p>
          <a:p>
            <a:pPr marL="0" marR="0" indent="0" algn="l" defTabSz="1451519" rtl="0" eaLnBrk="1" fontAlgn="auto" latinLnBrk="0" hangingPunct="1">
              <a:lnSpc>
                <a:spcPct val="100000"/>
              </a:lnSpc>
              <a:spcBef>
                <a:spcPts val="0"/>
              </a:spcBef>
              <a:spcAft>
                <a:spcPts val="0"/>
              </a:spcAft>
              <a:buClrTx/>
              <a:buSzTx/>
              <a:buFontTx/>
              <a:buNone/>
              <a:tabLst/>
              <a:defRPr/>
            </a:pPr>
            <a:r>
              <a:rPr lang="en-US" altLang="en-US" b="1" dirty="0"/>
              <a:t>Ask</a:t>
            </a:r>
            <a:r>
              <a:rPr lang="en-US" altLang="en-US" dirty="0"/>
              <a:t> participants to check the to do boxes</a:t>
            </a:r>
            <a:r>
              <a:rPr lang="en-US" altLang="en-US" baseline="0" dirty="0"/>
              <a:t> 14 &amp; 15 on the flap.</a:t>
            </a:r>
            <a:endParaRPr lang="en-US" altLang="en-US" dirty="0"/>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47</a:t>
            </a:fld>
            <a:endParaRPr lang="en-US" dirty="0"/>
          </a:p>
        </p:txBody>
      </p:sp>
    </p:spTree>
    <p:extLst>
      <p:ext uri="{BB962C8B-B14F-4D97-AF65-F5344CB8AC3E}">
        <p14:creationId xmlns:p14="http://schemas.microsoft.com/office/powerpoint/2010/main" val="36785102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E8821-7EA5-49C4-8AC7-EF63EA5A6F16}" type="slidenum">
              <a:rPr lang="en-US" smtClean="0"/>
              <a:t>48</a:t>
            </a:fld>
            <a:endParaRPr lang="en-US" dirty="0"/>
          </a:p>
        </p:txBody>
      </p:sp>
    </p:spTree>
    <p:extLst>
      <p:ext uri="{BB962C8B-B14F-4D97-AF65-F5344CB8AC3E}">
        <p14:creationId xmlns:p14="http://schemas.microsoft.com/office/powerpoint/2010/main" val="318692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Explain</a:t>
            </a:r>
            <a:r>
              <a:rPr lang="en-US" altLang="en-US" dirty="0"/>
              <a:t> that you are a trained benefits specialist, not a certified financial advisor. </a:t>
            </a:r>
          </a:p>
          <a:p>
            <a:pPr eaLnBrk="1" hangingPunct="1">
              <a:spcBef>
                <a:spcPct val="0"/>
              </a:spcBef>
            </a:pPr>
            <a:endParaRPr lang="en-US" altLang="en-US" dirty="0"/>
          </a:p>
          <a:p>
            <a:pPr eaLnBrk="1" hangingPunct="1">
              <a:spcBef>
                <a:spcPct val="0"/>
              </a:spcBef>
            </a:pPr>
            <a:r>
              <a:rPr lang="en-US" altLang="en-US" b="1" dirty="0"/>
              <a:t>Clarify</a:t>
            </a:r>
            <a:r>
              <a:rPr lang="en-US" altLang="en-US" dirty="0"/>
              <a:t> that your role in this workshop is to help members focus and figure out their next steps in retirement planning, NOT to provide financial advice.</a:t>
            </a:r>
          </a:p>
          <a:p>
            <a:pPr eaLnBrk="1" hangingPunct="1">
              <a:spcBef>
                <a:spcPct val="0"/>
              </a:spcBef>
            </a:pPr>
            <a:endParaRPr lang="en-US" altLang="en-US" dirty="0"/>
          </a:p>
          <a:p>
            <a:pPr eaLnBrk="1" hangingPunct="1">
              <a:spcBef>
                <a:spcPct val="0"/>
              </a:spcBef>
            </a:pPr>
            <a:r>
              <a:rPr lang="en-US" altLang="en-US" b="1" dirty="0"/>
              <a:t>Read</a:t>
            </a:r>
            <a:r>
              <a:rPr lang="en-US" altLang="en-US" dirty="0"/>
              <a:t> the disclaimer to the Participants.</a:t>
            </a:r>
          </a:p>
          <a:p>
            <a:pPr eaLnBrk="1" hangingPunct="1">
              <a:spcBef>
                <a:spcPct val="0"/>
              </a:spcBef>
            </a:pPr>
            <a:endParaRPr lang="en-US" altLang="en-US" dirty="0"/>
          </a:p>
          <a:p>
            <a:pPr eaLnBrk="1" hangingPunct="1">
              <a:spcBef>
                <a:spcPct val="0"/>
              </a:spcBef>
            </a:pPr>
            <a:r>
              <a:rPr lang="en-US" altLang="en-US" b="1" dirty="0"/>
              <a:t>Refer </a:t>
            </a:r>
            <a:r>
              <a:rPr lang="en-US" altLang="en-US" b="0" dirty="0"/>
              <a:t>to page 2 of the workbook</a:t>
            </a:r>
          </a:p>
          <a:p>
            <a:pPr eaLnBrk="1" hangingPunct="1">
              <a:spcBef>
                <a:spcPct val="0"/>
              </a:spcBef>
            </a:pPr>
            <a:endParaRPr lang="en-US" altLang="en-US" dirty="0"/>
          </a:p>
          <a:p>
            <a:pPr eaLnBrk="1" hangingPunct="1">
              <a:spcBef>
                <a:spcPct val="0"/>
              </a:spcBef>
            </a:pPr>
            <a:r>
              <a:rPr lang="en-US" altLang="en-US" dirty="0"/>
              <a:t>[click]</a:t>
            </a:r>
          </a:p>
        </p:txBody>
      </p:sp>
      <p:sp>
        <p:nvSpPr>
          <p:cNvPr id="4" name="Slide Number Placeholder 3"/>
          <p:cNvSpPr>
            <a:spLocks noGrp="1"/>
          </p:cNvSpPr>
          <p:nvPr>
            <p:ph type="sldNum" sz="quarter" idx="10"/>
          </p:nvPr>
        </p:nvSpPr>
        <p:spPr/>
        <p:txBody>
          <a:bodyPr/>
          <a:lstStyle/>
          <a:p>
            <a:fld id="{456E8821-7EA5-49C4-8AC7-EF63EA5A6F16}" type="slidenum">
              <a:rPr lang="en-US" smtClean="0"/>
              <a:t>5</a:t>
            </a:fld>
            <a:endParaRPr lang="en-US" dirty="0"/>
          </a:p>
        </p:txBody>
      </p:sp>
    </p:spTree>
    <p:extLst>
      <p:ext uri="{BB962C8B-B14F-4D97-AF65-F5344CB8AC3E}">
        <p14:creationId xmlns:p14="http://schemas.microsoft.com/office/powerpoint/2010/main" val="832174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Preview</a:t>
            </a:r>
            <a:r>
              <a:rPr lang="en-US" altLang="en-US" dirty="0"/>
              <a:t> of what topics will be discussed during the session.</a:t>
            </a:r>
          </a:p>
          <a:p>
            <a:pPr eaLnBrk="1" hangingPunct="1">
              <a:spcBef>
                <a:spcPct val="0"/>
              </a:spcBef>
            </a:pPr>
            <a:endParaRPr lang="en-US" altLang="en-US" dirty="0"/>
          </a:p>
          <a:p>
            <a:pPr eaLnBrk="1" hangingPunct="1">
              <a:spcBef>
                <a:spcPct val="0"/>
              </a:spcBef>
            </a:pPr>
            <a:r>
              <a:rPr lang="en-US" altLang="en-US" b="1" dirty="0"/>
              <a:t>For the younger members </a:t>
            </a:r>
            <a:r>
              <a:rPr lang="en-US" altLang="en-US" dirty="0"/>
              <a:t>– Keep in mind throughout today’s discussion, the earlier you start planning and saving for retirement, the better off you probably will be in the long run. Even small increases to plan contributions when you are young can have a major effect on your plan balances at retirement. You can benefit from decades of compounded growth and save money on your tax bill at the same time. </a:t>
            </a:r>
          </a:p>
          <a:p>
            <a:pPr eaLnBrk="1" hangingPunct="1">
              <a:spcBef>
                <a:spcPct val="0"/>
              </a:spcBef>
            </a:pPr>
            <a:endParaRPr lang="en-US" altLang="en-US" dirty="0"/>
          </a:p>
          <a:p>
            <a:pPr eaLnBrk="1" hangingPunct="1">
              <a:spcBef>
                <a:spcPct val="0"/>
              </a:spcBef>
            </a:pPr>
            <a:r>
              <a:rPr lang="en-US" altLang="en-US" dirty="0"/>
              <a:t>[click]</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6</a:t>
            </a:fld>
            <a:endParaRPr lang="en-US" dirty="0"/>
          </a:p>
        </p:txBody>
      </p:sp>
    </p:spTree>
    <p:extLst>
      <p:ext uri="{BB962C8B-B14F-4D97-AF65-F5344CB8AC3E}">
        <p14:creationId xmlns:p14="http://schemas.microsoft.com/office/powerpoint/2010/main" val="136175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altLang="en-US" b="1" dirty="0"/>
              <a:t>Introduce</a:t>
            </a:r>
            <a:r>
              <a:rPr lang="en-US" altLang="en-US" dirty="0"/>
              <a:t> the “My Retirement Picture” activity by asking member to turn to their workbooks (workbook page 7).</a:t>
            </a:r>
          </a:p>
          <a:p>
            <a:pPr eaLnBrk="1" fontAlgn="auto" hangingPunct="1">
              <a:spcBef>
                <a:spcPts val="0"/>
              </a:spcBef>
              <a:spcAft>
                <a:spcPts val="0"/>
              </a:spcAft>
              <a:defRPr/>
            </a:pPr>
            <a:endParaRPr lang="en-US" altLang="en-US" dirty="0"/>
          </a:p>
          <a:p>
            <a:pPr eaLnBrk="1" fontAlgn="auto" hangingPunct="1">
              <a:spcBef>
                <a:spcPts val="0"/>
              </a:spcBef>
              <a:spcAft>
                <a:spcPts val="0"/>
              </a:spcAft>
              <a:defRPr/>
            </a:pPr>
            <a:r>
              <a:rPr lang="en-US" altLang="en-US" b="1" dirty="0"/>
              <a:t>Ask</a:t>
            </a:r>
            <a:r>
              <a:rPr lang="en-US" altLang="en-US" dirty="0"/>
              <a:t> members to start thinking about what they think or would like their retirement to look like. Ask them to review the items listed on the page and check those that apply to them. </a:t>
            </a:r>
          </a:p>
          <a:p>
            <a:pPr marL="175944" indent="-175944" eaLnBrk="1" fontAlgn="auto" hangingPunct="1">
              <a:spcBef>
                <a:spcPts val="0"/>
              </a:spcBef>
              <a:spcAft>
                <a:spcPts val="0"/>
              </a:spcAft>
              <a:buFontTx/>
              <a:buChar char="•"/>
              <a:defRPr/>
            </a:pPr>
            <a:endParaRPr lang="en-US" altLang="en-US" dirty="0"/>
          </a:p>
          <a:p>
            <a:pPr marL="175944" indent="-175944" eaLnBrk="1" fontAlgn="auto" hangingPunct="1">
              <a:spcBef>
                <a:spcPts val="0"/>
              </a:spcBef>
              <a:spcAft>
                <a:spcPts val="0"/>
              </a:spcAft>
              <a:defRPr/>
            </a:pPr>
            <a:r>
              <a:rPr lang="en-US" altLang="en-US" b="1" dirty="0"/>
              <a:t>Allow </a:t>
            </a:r>
            <a:r>
              <a:rPr lang="en-US" altLang="en-US" dirty="0"/>
              <a:t> sufficient time (approximately 3-4 minutes) for members to consider their retirement plans.</a:t>
            </a:r>
          </a:p>
          <a:p>
            <a:pPr marL="175944" indent="-175944" eaLnBrk="1" fontAlgn="auto" hangingPunct="1">
              <a:spcBef>
                <a:spcPts val="0"/>
              </a:spcBef>
              <a:spcAft>
                <a:spcPts val="0"/>
              </a:spcAft>
              <a:defRPr/>
            </a:pPr>
            <a:endParaRPr lang="en-US" altLang="en-US" dirty="0"/>
          </a:p>
          <a:p>
            <a:pPr marL="175944" indent="-175944" eaLnBrk="1" fontAlgn="auto" hangingPunct="1">
              <a:spcBef>
                <a:spcPts val="0"/>
              </a:spcBef>
              <a:spcAft>
                <a:spcPts val="0"/>
              </a:spcAft>
              <a:defRPr/>
            </a:pPr>
            <a:r>
              <a:rPr lang="en-US" altLang="en-US" b="1" dirty="0"/>
              <a:t>Elicit </a:t>
            </a:r>
            <a:r>
              <a:rPr lang="en-US" altLang="en-US" dirty="0"/>
              <a:t>responses from the participants about some of the things they are planning on doing in retirement and associated costs.</a:t>
            </a:r>
          </a:p>
          <a:p>
            <a:pPr marL="175944" indent="-175944" eaLnBrk="1" fontAlgn="auto" hangingPunct="1">
              <a:spcBef>
                <a:spcPts val="0"/>
              </a:spcBef>
              <a:spcAft>
                <a:spcPts val="0"/>
              </a:spcAft>
              <a:defRPr/>
            </a:pPr>
            <a:endParaRPr lang="en-US" altLang="en-US" dirty="0"/>
          </a:p>
          <a:p>
            <a:pPr marL="175944" indent="-175944" eaLnBrk="1" fontAlgn="auto" hangingPunct="1">
              <a:spcBef>
                <a:spcPts val="0"/>
              </a:spcBef>
              <a:spcAft>
                <a:spcPts val="0"/>
              </a:spcAft>
              <a:defRPr/>
            </a:pPr>
            <a:r>
              <a:rPr lang="en-US" altLang="en-US" b="1" dirty="0"/>
              <a:t>Encourage</a:t>
            </a:r>
            <a:r>
              <a:rPr lang="en-US" altLang="en-US" dirty="0"/>
              <a:t> members to take a more in-depth look at their future in retirement by reviewing and completing the “My Retirement Lifestyle” activity at home (workbook page 8).</a:t>
            </a:r>
          </a:p>
          <a:p>
            <a:pPr marL="175944" indent="-175944" eaLnBrk="1" fontAlgn="auto" hangingPunct="1">
              <a:spcBef>
                <a:spcPts val="0"/>
              </a:spcBef>
              <a:spcAft>
                <a:spcPts val="0"/>
              </a:spcAft>
              <a:defRPr/>
            </a:pPr>
            <a:endParaRPr lang="en-US" altLang="en-US" dirty="0"/>
          </a:p>
          <a:p>
            <a:pPr eaLnBrk="1" hangingPunct="1">
              <a:spcBef>
                <a:spcPct val="0"/>
              </a:spcBef>
            </a:pPr>
            <a:r>
              <a:rPr lang="en-US" altLang="en-US" b="1" dirty="0"/>
              <a:t>Ask</a:t>
            </a:r>
            <a:r>
              <a:rPr lang="en-US" altLang="en-US" dirty="0"/>
              <a:t> participants to check the to do box</a:t>
            </a:r>
            <a:r>
              <a:rPr lang="en-US" altLang="en-US" baseline="0" dirty="0"/>
              <a:t> 1</a:t>
            </a:r>
            <a:r>
              <a:rPr lang="en-US" altLang="en-US" b="1" dirty="0">
                <a:solidFill>
                  <a:srgbClr val="FF0000"/>
                </a:solidFill>
              </a:rPr>
              <a:t> </a:t>
            </a:r>
            <a:r>
              <a:rPr lang="en-US" altLang="en-US" dirty="0"/>
              <a:t>on the flap.</a:t>
            </a:r>
          </a:p>
          <a:p>
            <a:pPr eaLnBrk="1" hangingPunct="1">
              <a:spcBef>
                <a:spcPct val="0"/>
              </a:spcBef>
            </a:pPr>
            <a:endParaRPr lang="en-US" altLang="en-US" dirty="0"/>
          </a:p>
          <a:p>
            <a:pPr marL="175944" indent="-175944" eaLnBrk="1" fontAlgn="auto" hangingPunct="1">
              <a:spcBef>
                <a:spcPts val="0"/>
              </a:spcBef>
              <a:spcAft>
                <a:spcPts val="0"/>
              </a:spcAft>
              <a:defRPr/>
            </a:pPr>
            <a:endParaRPr lang="en-US" altLang="en-US" dirty="0"/>
          </a:p>
          <a:p>
            <a:pPr marL="175944" indent="-175944" eaLnBrk="1" fontAlgn="auto" hangingPunct="1">
              <a:spcBef>
                <a:spcPts val="0"/>
              </a:spcBef>
              <a:spcAft>
                <a:spcPts val="0"/>
              </a:spcAft>
              <a:defRPr/>
            </a:pPr>
            <a:endParaRPr lang="en-US" altLang="en-US" dirty="0"/>
          </a:p>
          <a:p>
            <a:pPr marL="175944" indent="-175944" eaLnBrk="1" fontAlgn="auto" hangingPunct="1">
              <a:spcBef>
                <a:spcPts val="0"/>
              </a:spcBef>
              <a:spcAft>
                <a:spcPts val="0"/>
              </a:spcAft>
              <a:defRPr/>
            </a:pPr>
            <a:r>
              <a:rPr lang="en-US" altLang="en-US" dirty="0"/>
              <a:t>[click]</a:t>
            </a:r>
          </a:p>
          <a:p>
            <a:pPr eaLnBrk="1" fontAlgn="auto" hangingPunct="1">
              <a:spcBef>
                <a:spcPts val="0"/>
              </a:spcBef>
              <a:spcAft>
                <a:spcPts val="0"/>
              </a:spcAft>
              <a:defRPr/>
            </a:pPr>
            <a:endParaRPr lang="en-US" dirty="0"/>
          </a:p>
          <a:p>
            <a:pPr>
              <a:defRPr/>
            </a:pPr>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7</a:t>
            </a:fld>
            <a:endParaRPr lang="en-US" dirty="0"/>
          </a:p>
        </p:txBody>
      </p:sp>
    </p:spTree>
    <p:extLst>
      <p:ext uri="{BB962C8B-B14F-4D97-AF65-F5344CB8AC3E}">
        <p14:creationId xmlns:p14="http://schemas.microsoft.com/office/powerpoint/2010/main" val="3308467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altLang="en-US" b="1" dirty="0"/>
              <a:t>Encourage </a:t>
            </a:r>
            <a:r>
              <a:rPr lang="en-US" altLang="en-US" dirty="0"/>
              <a:t>members to take a few minutes and test their retirement knowledge by  taking the “Retirement Pop Quiz” (workbook page</a:t>
            </a:r>
            <a:r>
              <a:rPr lang="en-US" altLang="en-US" baseline="0" dirty="0"/>
              <a:t> 9</a:t>
            </a:r>
            <a:r>
              <a:rPr lang="en-US" altLang="en-US" dirty="0"/>
              <a:t>).</a:t>
            </a:r>
          </a:p>
          <a:p>
            <a:pPr eaLnBrk="1" fontAlgn="auto" hangingPunct="1">
              <a:spcBef>
                <a:spcPts val="0"/>
              </a:spcBef>
              <a:spcAft>
                <a:spcPts val="0"/>
              </a:spcAft>
              <a:defRPr/>
            </a:pPr>
            <a:endParaRPr lang="en-US" altLang="en-US" dirty="0"/>
          </a:p>
          <a:p>
            <a:pPr marL="175944" indent="-175944" eaLnBrk="1" fontAlgn="auto" hangingPunct="1">
              <a:spcBef>
                <a:spcPts val="0"/>
              </a:spcBef>
              <a:spcAft>
                <a:spcPts val="0"/>
              </a:spcAft>
              <a:defRPr/>
            </a:pPr>
            <a:r>
              <a:rPr lang="en-US" altLang="en-US" b="1" dirty="0"/>
              <a:t>Allow </a:t>
            </a:r>
            <a:r>
              <a:rPr lang="en-US" altLang="en-US" dirty="0"/>
              <a:t> sufficient time (approximately 3-4 minutes) for members to answer the quiz questions individually.</a:t>
            </a:r>
          </a:p>
          <a:p>
            <a:pPr marL="175944" indent="-175944" eaLnBrk="1" fontAlgn="auto" hangingPunct="1">
              <a:spcBef>
                <a:spcPts val="0"/>
              </a:spcBef>
              <a:spcAft>
                <a:spcPts val="0"/>
              </a:spcAft>
              <a:defRPr/>
            </a:pPr>
            <a:endParaRPr lang="en-US" altLang="en-US" dirty="0"/>
          </a:p>
          <a:p>
            <a:pPr marL="175944" indent="-175944" eaLnBrk="1" fontAlgn="auto" hangingPunct="1">
              <a:spcBef>
                <a:spcPts val="0"/>
              </a:spcBef>
              <a:spcAft>
                <a:spcPts val="0"/>
              </a:spcAft>
              <a:defRPr/>
            </a:pPr>
            <a:r>
              <a:rPr lang="en-US" altLang="en-US" b="1" dirty="0"/>
              <a:t>Provide</a:t>
            </a:r>
            <a:r>
              <a:rPr lang="en-US" altLang="en-US" dirty="0"/>
              <a:t> answers to the questions and facilitate a brief discussion (workbook page 10).</a:t>
            </a:r>
          </a:p>
          <a:p>
            <a:pPr marL="175944" indent="-175944" eaLnBrk="1" fontAlgn="auto" hangingPunct="1">
              <a:spcBef>
                <a:spcPts val="0"/>
              </a:spcBef>
              <a:spcAft>
                <a:spcPts val="0"/>
              </a:spcAft>
              <a:defRPr/>
            </a:pPr>
            <a:endParaRPr lang="en-US" altLang="en-US" dirty="0"/>
          </a:p>
          <a:p>
            <a:pPr marL="175944" indent="-175944" eaLnBrk="1" fontAlgn="auto" hangingPunct="1">
              <a:spcBef>
                <a:spcPts val="0"/>
              </a:spcBef>
              <a:spcAft>
                <a:spcPts val="0"/>
              </a:spcAft>
              <a:defRPr/>
            </a:pPr>
            <a:r>
              <a:rPr lang="en-US" altLang="en-US" b="1" dirty="0"/>
              <a:t>Transition</a:t>
            </a:r>
            <a:r>
              <a:rPr lang="en-US" altLang="en-US" b="1" baseline="0" dirty="0"/>
              <a:t> </a:t>
            </a:r>
            <a:r>
              <a:rPr lang="en-US" altLang="en-US" b="0" baseline="0" dirty="0"/>
              <a:t>to </a:t>
            </a:r>
            <a:r>
              <a:rPr lang="en-US" altLang="en-US" b="0" i="1" baseline="0" dirty="0"/>
              <a:t>Working in retirement</a:t>
            </a:r>
            <a:endParaRPr lang="en-US" altLang="en-US" b="0" i="0" baseline="0" dirty="0"/>
          </a:p>
          <a:p>
            <a:pPr marL="175944" indent="-175944" eaLnBrk="1" fontAlgn="auto" hangingPunct="1">
              <a:spcBef>
                <a:spcPts val="0"/>
              </a:spcBef>
              <a:spcAft>
                <a:spcPts val="0"/>
              </a:spcAft>
              <a:defRPr/>
            </a:pPr>
            <a:r>
              <a:rPr lang="en-US" altLang="en-US" dirty="0"/>
              <a:t> </a:t>
            </a:r>
          </a:p>
          <a:p>
            <a:pPr marL="175944" marR="0" indent="-175944" algn="l" defTabSz="1451519" rtl="0" eaLnBrk="1" fontAlgn="auto" latinLnBrk="0" hangingPunct="1">
              <a:lnSpc>
                <a:spcPct val="100000"/>
              </a:lnSpc>
              <a:spcBef>
                <a:spcPts val="0"/>
              </a:spcBef>
              <a:spcAft>
                <a:spcPts val="0"/>
              </a:spcAft>
              <a:buClrTx/>
              <a:buSzTx/>
              <a:buFontTx/>
              <a:buNone/>
              <a:tabLst/>
              <a:defRPr/>
            </a:pPr>
            <a:r>
              <a:rPr lang="en-US" dirty="0"/>
              <a:t>[click]</a:t>
            </a:r>
          </a:p>
          <a:p>
            <a:pPr marL="175944" indent="-175944" eaLnBrk="1" fontAlgn="auto" hangingPunct="1">
              <a:spcBef>
                <a:spcPts val="0"/>
              </a:spcBef>
              <a:spcAft>
                <a:spcPts val="0"/>
              </a:spcAft>
              <a:defRPr/>
            </a:pPr>
            <a:endParaRPr lang="en-US" altLang="en-US" dirty="0"/>
          </a:p>
          <a:p>
            <a:pPr marL="175944" indent="-175944" eaLnBrk="1" fontAlgn="auto" hangingPunct="1">
              <a:spcBef>
                <a:spcPts val="0"/>
              </a:spcBef>
              <a:spcAft>
                <a:spcPts val="0"/>
              </a:spcAft>
              <a:defRPr/>
            </a:pPr>
            <a:r>
              <a:rPr lang="en-US" i="1" dirty="0"/>
              <a:t>Working in retirement </a:t>
            </a:r>
            <a:r>
              <a:rPr lang="en-US" dirty="0"/>
              <a:t>- Many people continue to work part-time in retirement because they need the money or enjoy their work. Continued employment can make up for a lack of retirement savings, allow you to afford a few retirement luxuries, and provide opportunities to socialize.  Keep in mind though, you are not going to be able to work forever in retirement.  </a:t>
            </a:r>
          </a:p>
          <a:p>
            <a:pPr marL="175944" indent="-175944" eaLnBrk="1" fontAlgn="auto" hangingPunct="1">
              <a:spcBef>
                <a:spcPts val="0"/>
              </a:spcBef>
              <a:spcAft>
                <a:spcPts val="0"/>
              </a:spcAft>
              <a:defRPr/>
            </a:pPr>
            <a:endParaRPr lang="en-US" altLang="en-US" dirty="0"/>
          </a:p>
          <a:p>
            <a:pPr marL="175944" indent="-175944" eaLnBrk="1" fontAlgn="auto" hangingPunct="1">
              <a:spcBef>
                <a:spcPts val="0"/>
              </a:spcBef>
              <a:spcAft>
                <a:spcPts val="0"/>
              </a:spcAft>
              <a:defRPr/>
            </a:pPr>
            <a:r>
              <a:rPr lang="en-US" altLang="en-US" b="1" dirty="0"/>
              <a:t>Transition</a:t>
            </a:r>
            <a:r>
              <a:rPr lang="en-US" altLang="en-US" dirty="0"/>
              <a:t> to estimating monthly income. </a:t>
            </a:r>
            <a:r>
              <a:rPr lang="en-US" altLang="en-US" b="1" dirty="0"/>
              <a:t> </a:t>
            </a:r>
          </a:p>
          <a:p>
            <a:pPr marL="175944" indent="-175944" eaLnBrk="1" fontAlgn="auto" hangingPunct="1">
              <a:spcBef>
                <a:spcPts val="0"/>
              </a:spcBef>
              <a:spcAft>
                <a:spcPts val="0"/>
              </a:spcAft>
              <a:defRPr/>
            </a:pPr>
            <a:endParaRPr lang="en-US" b="1" dirty="0"/>
          </a:p>
          <a:p>
            <a:pPr marL="175944" indent="-175944" eaLnBrk="1" fontAlgn="auto" hangingPunct="1">
              <a:spcBef>
                <a:spcPts val="0"/>
              </a:spcBef>
              <a:spcAft>
                <a:spcPts val="0"/>
              </a:spcAft>
              <a:defRPr/>
            </a:pPr>
            <a:r>
              <a:rPr lang="en-US" dirty="0"/>
              <a:t>[click]</a:t>
            </a:r>
          </a:p>
        </p:txBody>
      </p:sp>
      <p:sp>
        <p:nvSpPr>
          <p:cNvPr id="4" name="Slide Number Placeholder 3"/>
          <p:cNvSpPr>
            <a:spLocks noGrp="1"/>
          </p:cNvSpPr>
          <p:nvPr>
            <p:ph type="sldNum" sz="quarter" idx="10"/>
          </p:nvPr>
        </p:nvSpPr>
        <p:spPr/>
        <p:txBody>
          <a:bodyPr/>
          <a:lstStyle/>
          <a:p>
            <a:fld id="{456E8821-7EA5-49C4-8AC7-EF63EA5A6F16}" type="slidenum">
              <a:rPr lang="en-US" smtClean="0"/>
              <a:t>8</a:t>
            </a:fld>
            <a:endParaRPr lang="en-US" dirty="0"/>
          </a:p>
        </p:txBody>
      </p:sp>
    </p:spTree>
    <p:extLst>
      <p:ext uri="{BB962C8B-B14F-4D97-AF65-F5344CB8AC3E}">
        <p14:creationId xmlns:p14="http://schemas.microsoft.com/office/powerpoint/2010/main" val="2869869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Explain </a:t>
            </a:r>
            <a:r>
              <a:rPr lang="en-US" altLang="en-US" dirty="0"/>
              <a:t>that the first step in successful retirement planning is assessing current and projecting future expenses. </a:t>
            </a:r>
          </a:p>
          <a:p>
            <a:pPr eaLnBrk="1" hangingPunct="1">
              <a:spcBef>
                <a:spcPct val="0"/>
              </a:spcBef>
            </a:pPr>
            <a:endParaRPr lang="en-US" altLang="en-US" b="1" dirty="0"/>
          </a:p>
          <a:p>
            <a:pPr eaLnBrk="1" hangingPunct="1">
              <a:spcBef>
                <a:spcPct val="0"/>
              </a:spcBef>
            </a:pPr>
            <a:r>
              <a:rPr lang="en-US" altLang="en-US" dirty="0"/>
              <a:t>[click]</a:t>
            </a:r>
          </a:p>
          <a:p>
            <a:endParaRPr lang="en-US" dirty="0"/>
          </a:p>
        </p:txBody>
      </p:sp>
      <p:sp>
        <p:nvSpPr>
          <p:cNvPr id="4" name="Slide Number Placeholder 3"/>
          <p:cNvSpPr>
            <a:spLocks noGrp="1"/>
          </p:cNvSpPr>
          <p:nvPr>
            <p:ph type="sldNum" sz="quarter" idx="10"/>
          </p:nvPr>
        </p:nvSpPr>
        <p:spPr/>
        <p:txBody>
          <a:bodyPr/>
          <a:lstStyle/>
          <a:p>
            <a:fld id="{456E8821-7EA5-49C4-8AC7-EF63EA5A6F16}" type="slidenum">
              <a:rPr lang="en-US" smtClean="0"/>
              <a:t>9</a:t>
            </a:fld>
            <a:endParaRPr lang="en-US" dirty="0"/>
          </a:p>
        </p:txBody>
      </p:sp>
    </p:spTree>
    <p:extLst>
      <p:ext uri="{BB962C8B-B14F-4D97-AF65-F5344CB8AC3E}">
        <p14:creationId xmlns:p14="http://schemas.microsoft.com/office/powerpoint/2010/main" val="708868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319" y="2840568"/>
            <a:ext cx="13818950" cy="1960033"/>
          </a:xfrm>
        </p:spPr>
        <p:txBody>
          <a:bodyPr/>
          <a:lstStyle/>
          <a:p>
            <a:r>
              <a:rPr lang="en-US"/>
              <a:t>Click to edit Master title style</a:t>
            </a:r>
          </a:p>
        </p:txBody>
      </p:sp>
      <p:sp>
        <p:nvSpPr>
          <p:cNvPr id="3" name="Subtitle 2"/>
          <p:cNvSpPr>
            <a:spLocks noGrp="1"/>
          </p:cNvSpPr>
          <p:nvPr>
            <p:ph type="subTitle" idx="1"/>
          </p:nvPr>
        </p:nvSpPr>
        <p:spPr>
          <a:xfrm>
            <a:off x="2438638" y="5181600"/>
            <a:ext cx="11380312" cy="2336800"/>
          </a:xfrm>
        </p:spPr>
        <p:txBody>
          <a:bodyPr/>
          <a:lstStyle>
            <a:lvl1pPr marL="0" indent="0" algn="ctr">
              <a:buNone/>
              <a:defRPr>
                <a:solidFill>
                  <a:schemeClr val="tx1">
                    <a:tint val="75000"/>
                  </a:schemeClr>
                </a:solidFill>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BA13E1-544A-48EA-B66D-5141804A99C1}"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4B9DA4-B781-438F-B043-40B915E96E46}" type="slidenum">
              <a:rPr lang="en-US" smtClean="0"/>
              <a:t>‹#›</a:t>
            </a:fld>
            <a:endParaRPr lang="en-US" dirty="0"/>
          </a:p>
        </p:txBody>
      </p:sp>
    </p:spTree>
    <p:extLst>
      <p:ext uri="{BB962C8B-B14F-4D97-AF65-F5344CB8AC3E}">
        <p14:creationId xmlns:p14="http://schemas.microsoft.com/office/powerpoint/2010/main" val="90778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F09E-DD29-0945-A43F-91F16253BDD0}"/>
              </a:ext>
            </a:extLst>
          </p:cNvPr>
          <p:cNvSpPr>
            <a:spLocks noGrp="1"/>
          </p:cNvSpPr>
          <p:nvPr>
            <p:ph type="title"/>
          </p:nvPr>
        </p:nvSpPr>
        <p:spPr>
          <a:xfrm>
            <a:off x="1119827" y="609600"/>
            <a:ext cx="5243495"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7F50A983-0386-214C-A601-E564806BA161}"/>
              </a:ext>
            </a:extLst>
          </p:cNvPr>
          <p:cNvSpPr>
            <a:spLocks noGrp="1"/>
          </p:cNvSpPr>
          <p:nvPr>
            <p:ph idx="1"/>
          </p:nvPr>
        </p:nvSpPr>
        <p:spPr>
          <a:xfrm>
            <a:off x="6911592" y="1316567"/>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26DE98-E988-8145-91F6-DCA6E9474CD9}"/>
              </a:ext>
            </a:extLst>
          </p:cNvPr>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6D7559DC-E25F-E048-BF28-8D0670D79A0C}"/>
              </a:ext>
            </a:extLst>
          </p:cNvPr>
          <p:cNvSpPr>
            <a:spLocks noGrp="1"/>
          </p:cNvSpPr>
          <p:nvPr>
            <p:ph type="dt" sz="half" idx="10"/>
          </p:nvPr>
        </p:nvSpPr>
        <p:spPr/>
        <p:txBody>
          <a:bodyPr/>
          <a:lstStyle/>
          <a:p>
            <a:fld id="{04F1A01E-13EC-E640-AE1E-F34C88109214}" type="datetimeFigureOut">
              <a:rPr lang="en-US" smtClean="0"/>
              <a:t>9/19/2024</a:t>
            </a:fld>
            <a:endParaRPr lang="en-US"/>
          </a:p>
        </p:txBody>
      </p:sp>
      <p:sp>
        <p:nvSpPr>
          <p:cNvPr id="6" name="Footer Placeholder 5">
            <a:extLst>
              <a:ext uri="{FF2B5EF4-FFF2-40B4-BE49-F238E27FC236}">
                <a16:creationId xmlns:a16="http://schemas.microsoft.com/office/drawing/2014/main" id="{260861F0-7CBD-2C4D-96D2-83776141BF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0465B8-4E39-9344-BE3B-5D4542069E05}"/>
              </a:ext>
            </a:extLst>
          </p:cNvPr>
          <p:cNvSpPr>
            <a:spLocks noGrp="1"/>
          </p:cNvSpPr>
          <p:nvPr>
            <p:ph type="sldNum" sz="quarter" idx="12"/>
          </p:nvPr>
        </p:nvSpPr>
        <p:spPr/>
        <p:txBody>
          <a:bodyPr/>
          <a:lstStyle/>
          <a:p>
            <a:fld id="{2C8767F3-A238-8842-828D-805DC48103E3}" type="slidenum">
              <a:rPr lang="en-US" smtClean="0"/>
              <a:t>‹#›</a:t>
            </a:fld>
            <a:endParaRPr lang="en-US"/>
          </a:p>
        </p:txBody>
      </p:sp>
    </p:spTree>
    <p:extLst>
      <p:ext uri="{BB962C8B-B14F-4D97-AF65-F5344CB8AC3E}">
        <p14:creationId xmlns:p14="http://schemas.microsoft.com/office/powerpoint/2010/main" val="2351695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F3425-DD74-1F47-B4B1-CE743236019F}"/>
              </a:ext>
            </a:extLst>
          </p:cNvPr>
          <p:cNvSpPr>
            <a:spLocks noGrp="1"/>
          </p:cNvSpPr>
          <p:nvPr>
            <p:ph type="title"/>
          </p:nvPr>
        </p:nvSpPr>
        <p:spPr>
          <a:xfrm>
            <a:off x="1119827" y="609600"/>
            <a:ext cx="5243495"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2B40C383-0525-BA46-B7C0-D84A0AEADC96}"/>
              </a:ext>
            </a:extLst>
          </p:cNvPr>
          <p:cNvSpPr>
            <a:spLocks noGrp="1"/>
          </p:cNvSpPr>
          <p:nvPr>
            <p:ph type="pic" idx="1"/>
          </p:nvPr>
        </p:nvSpPr>
        <p:spPr>
          <a:xfrm>
            <a:off x="6911592" y="1316567"/>
            <a:ext cx="8230404"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867FABC-089C-DC4D-B828-AE9CE2C8A94F}"/>
              </a:ext>
            </a:extLst>
          </p:cNvPr>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F77139BB-AA21-8349-86A3-5429DAAC7EE2}"/>
              </a:ext>
            </a:extLst>
          </p:cNvPr>
          <p:cNvSpPr>
            <a:spLocks noGrp="1"/>
          </p:cNvSpPr>
          <p:nvPr>
            <p:ph type="dt" sz="half" idx="10"/>
          </p:nvPr>
        </p:nvSpPr>
        <p:spPr/>
        <p:txBody>
          <a:bodyPr/>
          <a:lstStyle/>
          <a:p>
            <a:fld id="{04F1A01E-13EC-E640-AE1E-F34C88109214}" type="datetimeFigureOut">
              <a:rPr lang="en-US" smtClean="0"/>
              <a:t>9/19/2024</a:t>
            </a:fld>
            <a:endParaRPr lang="en-US"/>
          </a:p>
        </p:txBody>
      </p:sp>
      <p:sp>
        <p:nvSpPr>
          <p:cNvPr id="6" name="Footer Placeholder 5">
            <a:extLst>
              <a:ext uri="{FF2B5EF4-FFF2-40B4-BE49-F238E27FC236}">
                <a16:creationId xmlns:a16="http://schemas.microsoft.com/office/drawing/2014/main" id="{67F4B2BA-2310-FB4B-AFFB-D2BFE67F5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CF42A0-BC6E-AB42-9E87-A4528005CDAF}"/>
              </a:ext>
            </a:extLst>
          </p:cNvPr>
          <p:cNvSpPr>
            <a:spLocks noGrp="1"/>
          </p:cNvSpPr>
          <p:nvPr>
            <p:ph type="sldNum" sz="quarter" idx="12"/>
          </p:nvPr>
        </p:nvSpPr>
        <p:spPr/>
        <p:txBody>
          <a:bodyPr/>
          <a:lstStyle/>
          <a:p>
            <a:fld id="{2C8767F3-A238-8842-828D-805DC48103E3}" type="slidenum">
              <a:rPr lang="en-US" smtClean="0"/>
              <a:t>‹#›</a:t>
            </a:fld>
            <a:endParaRPr lang="en-US"/>
          </a:p>
        </p:txBody>
      </p:sp>
    </p:spTree>
    <p:extLst>
      <p:ext uri="{BB962C8B-B14F-4D97-AF65-F5344CB8AC3E}">
        <p14:creationId xmlns:p14="http://schemas.microsoft.com/office/powerpoint/2010/main" val="1498081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AFCB3-E765-E445-A7E7-B6A919CE3B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4A4921-0841-B149-A071-11995285C7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A5C6A2-60A9-E74C-A705-1373EA5D2911}"/>
              </a:ext>
            </a:extLst>
          </p:cNvPr>
          <p:cNvSpPr>
            <a:spLocks noGrp="1"/>
          </p:cNvSpPr>
          <p:nvPr>
            <p:ph type="dt" sz="half" idx="10"/>
          </p:nvPr>
        </p:nvSpPr>
        <p:spPr/>
        <p:txBody>
          <a:bodyPr/>
          <a:lstStyle/>
          <a:p>
            <a:fld id="{04F1A01E-13EC-E640-AE1E-F34C88109214}" type="datetimeFigureOut">
              <a:rPr lang="en-US" smtClean="0"/>
              <a:t>9/19/2024</a:t>
            </a:fld>
            <a:endParaRPr lang="en-US"/>
          </a:p>
        </p:txBody>
      </p:sp>
      <p:sp>
        <p:nvSpPr>
          <p:cNvPr id="5" name="Footer Placeholder 4">
            <a:extLst>
              <a:ext uri="{FF2B5EF4-FFF2-40B4-BE49-F238E27FC236}">
                <a16:creationId xmlns:a16="http://schemas.microsoft.com/office/drawing/2014/main" id="{33EF3283-C414-6B4B-9FAB-FFD5DB19F2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EAB34-1B79-BB4D-970B-3F3FBAD94A90}"/>
              </a:ext>
            </a:extLst>
          </p:cNvPr>
          <p:cNvSpPr>
            <a:spLocks noGrp="1"/>
          </p:cNvSpPr>
          <p:nvPr>
            <p:ph type="sldNum" sz="quarter" idx="12"/>
          </p:nvPr>
        </p:nvSpPr>
        <p:spPr/>
        <p:txBody>
          <a:bodyPr/>
          <a:lstStyle/>
          <a:p>
            <a:fld id="{2C8767F3-A238-8842-828D-805DC48103E3}" type="slidenum">
              <a:rPr lang="en-US" smtClean="0"/>
              <a:t>‹#›</a:t>
            </a:fld>
            <a:endParaRPr lang="en-US"/>
          </a:p>
        </p:txBody>
      </p:sp>
    </p:spTree>
    <p:extLst>
      <p:ext uri="{BB962C8B-B14F-4D97-AF65-F5344CB8AC3E}">
        <p14:creationId xmlns:p14="http://schemas.microsoft.com/office/powerpoint/2010/main" val="397223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62B75-B4AA-F142-9A3C-E8383157ED17}"/>
              </a:ext>
            </a:extLst>
          </p:cNvPr>
          <p:cNvSpPr>
            <a:spLocks noGrp="1"/>
          </p:cNvSpPr>
          <p:nvPr>
            <p:ph type="title" orient="vert"/>
          </p:nvPr>
        </p:nvSpPr>
        <p:spPr>
          <a:xfrm>
            <a:off x="11634337" y="486834"/>
            <a:ext cx="3505542"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463A1A-0786-CA46-8534-501A92806F9C}"/>
              </a:ext>
            </a:extLst>
          </p:cNvPr>
          <p:cNvSpPr>
            <a:spLocks noGrp="1"/>
          </p:cNvSpPr>
          <p:nvPr>
            <p:ph type="body" orient="vert" idx="1"/>
          </p:nvPr>
        </p:nvSpPr>
        <p:spPr>
          <a:xfrm>
            <a:off x="1117709" y="486834"/>
            <a:ext cx="10313407"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E7C26-8FA6-4F48-9DFD-7D16D6DE08C9}"/>
              </a:ext>
            </a:extLst>
          </p:cNvPr>
          <p:cNvSpPr>
            <a:spLocks noGrp="1"/>
          </p:cNvSpPr>
          <p:nvPr>
            <p:ph type="dt" sz="half" idx="10"/>
          </p:nvPr>
        </p:nvSpPr>
        <p:spPr/>
        <p:txBody>
          <a:bodyPr/>
          <a:lstStyle/>
          <a:p>
            <a:fld id="{04F1A01E-13EC-E640-AE1E-F34C88109214}" type="datetimeFigureOut">
              <a:rPr lang="en-US" smtClean="0"/>
              <a:t>9/19/2024</a:t>
            </a:fld>
            <a:endParaRPr lang="en-US"/>
          </a:p>
        </p:txBody>
      </p:sp>
      <p:sp>
        <p:nvSpPr>
          <p:cNvPr id="5" name="Footer Placeholder 4">
            <a:extLst>
              <a:ext uri="{FF2B5EF4-FFF2-40B4-BE49-F238E27FC236}">
                <a16:creationId xmlns:a16="http://schemas.microsoft.com/office/drawing/2014/main" id="{9DC05AE8-23A4-3E46-8812-2EBD6A9E8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7B5E3A-66CD-0343-B3E9-7C57CA0E1A80}"/>
              </a:ext>
            </a:extLst>
          </p:cNvPr>
          <p:cNvSpPr>
            <a:spLocks noGrp="1"/>
          </p:cNvSpPr>
          <p:nvPr>
            <p:ph type="sldNum" sz="quarter" idx="12"/>
          </p:nvPr>
        </p:nvSpPr>
        <p:spPr/>
        <p:txBody>
          <a:bodyPr/>
          <a:lstStyle/>
          <a:p>
            <a:fld id="{2C8767F3-A238-8842-828D-805DC48103E3}" type="slidenum">
              <a:rPr lang="en-US" smtClean="0"/>
              <a:t>‹#›</a:t>
            </a:fld>
            <a:endParaRPr lang="en-US"/>
          </a:p>
        </p:txBody>
      </p:sp>
    </p:spTree>
    <p:extLst>
      <p:ext uri="{BB962C8B-B14F-4D97-AF65-F5344CB8AC3E}">
        <p14:creationId xmlns:p14="http://schemas.microsoft.com/office/powerpoint/2010/main" val="2316149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319" y="2840569"/>
            <a:ext cx="13818950" cy="1960033"/>
          </a:xfrm>
        </p:spPr>
        <p:txBody>
          <a:bodyPr/>
          <a:lstStyle/>
          <a:p>
            <a:r>
              <a:rPr lang="en-US"/>
              <a:t>Click to edit Master title style</a:t>
            </a:r>
          </a:p>
        </p:txBody>
      </p:sp>
      <p:sp>
        <p:nvSpPr>
          <p:cNvPr id="3" name="Subtitle 2"/>
          <p:cNvSpPr>
            <a:spLocks noGrp="1"/>
          </p:cNvSpPr>
          <p:nvPr>
            <p:ph type="subTitle" idx="1"/>
          </p:nvPr>
        </p:nvSpPr>
        <p:spPr>
          <a:xfrm>
            <a:off x="2438638" y="5181600"/>
            <a:ext cx="11380312" cy="2336800"/>
          </a:xfrm>
        </p:spPr>
        <p:txBody>
          <a:bodyPr/>
          <a:lstStyle>
            <a:lvl1pPr marL="0" indent="0" algn="ctr">
              <a:buNone/>
              <a:defRPr>
                <a:solidFill>
                  <a:schemeClr val="tx1">
                    <a:tint val="75000"/>
                  </a:schemeClr>
                </a:solidFill>
              </a:defRPr>
            </a:lvl1pPr>
            <a:lvl2pPr marL="725721" indent="0" algn="ctr">
              <a:buNone/>
              <a:defRPr>
                <a:solidFill>
                  <a:schemeClr val="tx1">
                    <a:tint val="75000"/>
                  </a:schemeClr>
                </a:solidFill>
              </a:defRPr>
            </a:lvl2pPr>
            <a:lvl3pPr marL="1451442" indent="0" algn="ctr">
              <a:buNone/>
              <a:defRPr>
                <a:solidFill>
                  <a:schemeClr val="tx1">
                    <a:tint val="75000"/>
                  </a:schemeClr>
                </a:solidFill>
              </a:defRPr>
            </a:lvl3pPr>
            <a:lvl4pPr marL="2177163" indent="0" algn="ctr">
              <a:buNone/>
              <a:defRPr>
                <a:solidFill>
                  <a:schemeClr val="tx1">
                    <a:tint val="75000"/>
                  </a:schemeClr>
                </a:solidFill>
              </a:defRPr>
            </a:lvl4pPr>
            <a:lvl5pPr marL="2902884" indent="0" algn="ctr">
              <a:buNone/>
              <a:defRPr>
                <a:solidFill>
                  <a:schemeClr val="tx1">
                    <a:tint val="75000"/>
                  </a:schemeClr>
                </a:solidFill>
              </a:defRPr>
            </a:lvl5pPr>
            <a:lvl6pPr marL="3628605" indent="0" algn="ctr">
              <a:buNone/>
              <a:defRPr>
                <a:solidFill>
                  <a:schemeClr val="tx1">
                    <a:tint val="75000"/>
                  </a:schemeClr>
                </a:solidFill>
              </a:defRPr>
            </a:lvl6pPr>
            <a:lvl7pPr marL="4354326" indent="0" algn="ctr">
              <a:buNone/>
              <a:defRPr>
                <a:solidFill>
                  <a:schemeClr val="tx1">
                    <a:tint val="75000"/>
                  </a:schemeClr>
                </a:solidFill>
              </a:defRPr>
            </a:lvl7pPr>
            <a:lvl8pPr marL="5080046" indent="0" algn="ctr">
              <a:buNone/>
              <a:defRPr>
                <a:solidFill>
                  <a:schemeClr val="tx1">
                    <a:tint val="75000"/>
                  </a:schemeClr>
                </a:solidFill>
              </a:defRPr>
            </a:lvl8pPr>
            <a:lvl9pPr marL="580576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BA13E1-544A-48EA-B66D-5141804A99C1}"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4B9DA4-B781-438F-B043-40B915E96E46}" type="slidenum">
              <a:rPr lang="en-US" smtClean="0"/>
              <a:t>‹#›</a:t>
            </a:fld>
            <a:endParaRPr lang="en-US" dirty="0"/>
          </a:p>
        </p:txBody>
      </p:sp>
    </p:spTree>
    <p:extLst>
      <p:ext uri="{BB962C8B-B14F-4D97-AF65-F5344CB8AC3E}">
        <p14:creationId xmlns:p14="http://schemas.microsoft.com/office/powerpoint/2010/main" val="3741579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BA13E1-544A-48EA-B66D-5141804A99C1}"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4B9DA4-B781-438F-B043-40B915E96E46}" type="slidenum">
              <a:rPr lang="en-US" smtClean="0"/>
              <a:t>‹#›</a:t>
            </a:fld>
            <a:endParaRPr lang="en-US" dirty="0"/>
          </a:p>
        </p:txBody>
      </p:sp>
    </p:spTree>
    <p:extLst>
      <p:ext uri="{BB962C8B-B14F-4D97-AF65-F5344CB8AC3E}">
        <p14:creationId xmlns:p14="http://schemas.microsoft.com/office/powerpoint/2010/main" val="75836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799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BA13E1-544A-48EA-B66D-5141804A99C1}"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4B9DA4-B781-438F-B043-40B915E96E46}" type="slidenum">
              <a:rPr lang="en-US" smtClean="0"/>
              <a:t>‹#›</a:t>
            </a:fld>
            <a:endParaRPr lang="en-US" dirty="0"/>
          </a:p>
        </p:txBody>
      </p:sp>
    </p:spTree>
    <p:extLst>
      <p:ext uri="{BB962C8B-B14F-4D97-AF65-F5344CB8AC3E}">
        <p14:creationId xmlns:p14="http://schemas.microsoft.com/office/powerpoint/2010/main" val="102513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AE7A-95A2-064F-B213-79DCF4ECDE56}"/>
              </a:ext>
            </a:extLst>
          </p:cNvPr>
          <p:cNvSpPr>
            <a:spLocks noGrp="1"/>
          </p:cNvSpPr>
          <p:nvPr>
            <p:ph type="ctrTitle"/>
          </p:nvPr>
        </p:nvSpPr>
        <p:spPr>
          <a:xfrm>
            <a:off x="2032199" y="1496484"/>
            <a:ext cx="12193191"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7034228A-2DBE-3C44-BEAB-B13EE36FF83D}"/>
              </a:ext>
            </a:extLst>
          </p:cNvPr>
          <p:cNvSpPr>
            <a:spLocks noGrp="1"/>
          </p:cNvSpPr>
          <p:nvPr>
            <p:ph type="subTitle" idx="1"/>
          </p:nvPr>
        </p:nvSpPr>
        <p:spPr>
          <a:xfrm>
            <a:off x="2032199" y="4802717"/>
            <a:ext cx="12193191"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1103CBC9-0A05-2642-9B78-2B69C22BD4EB}"/>
              </a:ext>
            </a:extLst>
          </p:cNvPr>
          <p:cNvSpPr>
            <a:spLocks noGrp="1"/>
          </p:cNvSpPr>
          <p:nvPr>
            <p:ph type="dt" sz="half" idx="10"/>
          </p:nvPr>
        </p:nvSpPr>
        <p:spPr/>
        <p:txBody>
          <a:bodyPr/>
          <a:lstStyle/>
          <a:p>
            <a:fld id="{04F1A01E-13EC-E640-AE1E-F34C88109214}" type="datetimeFigureOut">
              <a:rPr lang="en-US" smtClean="0"/>
              <a:t>9/19/2024</a:t>
            </a:fld>
            <a:endParaRPr lang="en-US"/>
          </a:p>
        </p:txBody>
      </p:sp>
      <p:sp>
        <p:nvSpPr>
          <p:cNvPr id="5" name="Footer Placeholder 4">
            <a:extLst>
              <a:ext uri="{FF2B5EF4-FFF2-40B4-BE49-F238E27FC236}">
                <a16:creationId xmlns:a16="http://schemas.microsoft.com/office/drawing/2014/main" id="{74A54CDB-A228-2B4B-A11F-F33439E32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61C04-9EC0-2846-BCAB-69B712E5C74F}"/>
              </a:ext>
            </a:extLst>
          </p:cNvPr>
          <p:cNvSpPr>
            <a:spLocks noGrp="1"/>
          </p:cNvSpPr>
          <p:nvPr>
            <p:ph type="sldNum" sz="quarter" idx="12"/>
          </p:nvPr>
        </p:nvSpPr>
        <p:spPr/>
        <p:txBody>
          <a:bodyPr/>
          <a:lstStyle/>
          <a:p>
            <a:fld id="{2C8767F3-A238-8842-828D-805DC48103E3}" type="slidenum">
              <a:rPr lang="en-US" smtClean="0"/>
              <a:t>‹#›</a:t>
            </a:fld>
            <a:endParaRPr lang="en-US"/>
          </a:p>
        </p:txBody>
      </p:sp>
    </p:spTree>
    <p:extLst>
      <p:ext uri="{BB962C8B-B14F-4D97-AF65-F5344CB8AC3E}">
        <p14:creationId xmlns:p14="http://schemas.microsoft.com/office/powerpoint/2010/main" val="809112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43CBB-BA08-CC4E-9240-38BD8B1E91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016CD-762B-404F-89BF-401A915A87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AFC1C-0782-4947-BC38-1F71A0F8DD84}"/>
              </a:ext>
            </a:extLst>
          </p:cNvPr>
          <p:cNvSpPr>
            <a:spLocks noGrp="1"/>
          </p:cNvSpPr>
          <p:nvPr>
            <p:ph type="dt" sz="half" idx="10"/>
          </p:nvPr>
        </p:nvSpPr>
        <p:spPr/>
        <p:txBody>
          <a:bodyPr/>
          <a:lstStyle/>
          <a:p>
            <a:fld id="{04F1A01E-13EC-E640-AE1E-F34C88109214}" type="datetimeFigureOut">
              <a:rPr lang="en-US" smtClean="0"/>
              <a:t>9/19/2024</a:t>
            </a:fld>
            <a:endParaRPr lang="en-US"/>
          </a:p>
        </p:txBody>
      </p:sp>
      <p:sp>
        <p:nvSpPr>
          <p:cNvPr id="5" name="Footer Placeholder 4">
            <a:extLst>
              <a:ext uri="{FF2B5EF4-FFF2-40B4-BE49-F238E27FC236}">
                <a16:creationId xmlns:a16="http://schemas.microsoft.com/office/drawing/2014/main" id="{62958C5A-F9EB-3842-837C-361ECBFB2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E25A24-55AA-D541-A6C5-F34E8CA3ABF9}"/>
              </a:ext>
            </a:extLst>
          </p:cNvPr>
          <p:cNvSpPr>
            <a:spLocks noGrp="1"/>
          </p:cNvSpPr>
          <p:nvPr>
            <p:ph type="sldNum" sz="quarter" idx="12"/>
          </p:nvPr>
        </p:nvSpPr>
        <p:spPr/>
        <p:txBody>
          <a:bodyPr/>
          <a:lstStyle/>
          <a:p>
            <a:fld id="{2C8767F3-A238-8842-828D-805DC48103E3}" type="slidenum">
              <a:rPr lang="en-US" smtClean="0"/>
              <a:t>‹#›</a:t>
            </a:fld>
            <a:endParaRPr lang="en-US"/>
          </a:p>
        </p:txBody>
      </p:sp>
    </p:spTree>
    <p:extLst>
      <p:ext uri="{BB962C8B-B14F-4D97-AF65-F5344CB8AC3E}">
        <p14:creationId xmlns:p14="http://schemas.microsoft.com/office/powerpoint/2010/main" val="109682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8AED-AA75-4644-BF4A-24A76423FC90}"/>
              </a:ext>
            </a:extLst>
          </p:cNvPr>
          <p:cNvSpPr>
            <a:spLocks noGrp="1"/>
          </p:cNvSpPr>
          <p:nvPr>
            <p:ph type="title"/>
          </p:nvPr>
        </p:nvSpPr>
        <p:spPr>
          <a:xfrm>
            <a:off x="1109242" y="2279652"/>
            <a:ext cx="1402217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4484A890-7A51-3549-A127-B19EFE1F79C0}"/>
              </a:ext>
            </a:extLst>
          </p:cNvPr>
          <p:cNvSpPr>
            <a:spLocks noGrp="1"/>
          </p:cNvSpPr>
          <p:nvPr>
            <p:ph type="body" idx="1"/>
          </p:nvPr>
        </p:nvSpPr>
        <p:spPr>
          <a:xfrm>
            <a:off x="1109242" y="6119285"/>
            <a:ext cx="1402217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64D849-CC0E-2C4C-8B19-9FE95D2833DE}"/>
              </a:ext>
            </a:extLst>
          </p:cNvPr>
          <p:cNvSpPr>
            <a:spLocks noGrp="1"/>
          </p:cNvSpPr>
          <p:nvPr>
            <p:ph type="dt" sz="half" idx="10"/>
          </p:nvPr>
        </p:nvSpPr>
        <p:spPr/>
        <p:txBody>
          <a:bodyPr/>
          <a:lstStyle/>
          <a:p>
            <a:fld id="{04F1A01E-13EC-E640-AE1E-F34C88109214}" type="datetimeFigureOut">
              <a:rPr lang="en-US" smtClean="0"/>
              <a:t>9/19/2024</a:t>
            </a:fld>
            <a:endParaRPr lang="en-US"/>
          </a:p>
        </p:txBody>
      </p:sp>
      <p:sp>
        <p:nvSpPr>
          <p:cNvPr id="5" name="Footer Placeholder 4">
            <a:extLst>
              <a:ext uri="{FF2B5EF4-FFF2-40B4-BE49-F238E27FC236}">
                <a16:creationId xmlns:a16="http://schemas.microsoft.com/office/drawing/2014/main" id="{0DA0EF8E-1ED0-AF41-BC6D-FC41EC045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35BF4-B0E2-8042-BA6E-3598791C91C8}"/>
              </a:ext>
            </a:extLst>
          </p:cNvPr>
          <p:cNvSpPr>
            <a:spLocks noGrp="1"/>
          </p:cNvSpPr>
          <p:nvPr>
            <p:ph type="sldNum" sz="quarter" idx="12"/>
          </p:nvPr>
        </p:nvSpPr>
        <p:spPr/>
        <p:txBody>
          <a:bodyPr/>
          <a:lstStyle/>
          <a:p>
            <a:fld id="{2C8767F3-A238-8842-828D-805DC48103E3}" type="slidenum">
              <a:rPr lang="en-US" smtClean="0"/>
              <a:t>‹#›</a:t>
            </a:fld>
            <a:endParaRPr lang="en-US"/>
          </a:p>
        </p:txBody>
      </p:sp>
    </p:spTree>
    <p:extLst>
      <p:ext uri="{BB962C8B-B14F-4D97-AF65-F5344CB8AC3E}">
        <p14:creationId xmlns:p14="http://schemas.microsoft.com/office/powerpoint/2010/main" val="317188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4405-5968-394D-929F-DC6D37932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E44D11-17DD-804A-83F8-D157C5D1ABB6}"/>
              </a:ext>
            </a:extLst>
          </p:cNvPr>
          <p:cNvSpPr>
            <a:spLocks noGrp="1"/>
          </p:cNvSpPr>
          <p:nvPr>
            <p:ph sz="half" idx="1"/>
          </p:nvPr>
        </p:nvSpPr>
        <p:spPr>
          <a:xfrm>
            <a:off x="1117709" y="2434167"/>
            <a:ext cx="6909475"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ABD09A-1230-7642-89C8-6860734D6850}"/>
              </a:ext>
            </a:extLst>
          </p:cNvPr>
          <p:cNvSpPr>
            <a:spLocks noGrp="1"/>
          </p:cNvSpPr>
          <p:nvPr>
            <p:ph sz="half" idx="2"/>
          </p:nvPr>
        </p:nvSpPr>
        <p:spPr>
          <a:xfrm>
            <a:off x="8230404" y="2434167"/>
            <a:ext cx="6909475"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4C6125-8149-F14A-9A79-AD8E91937D47}"/>
              </a:ext>
            </a:extLst>
          </p:cNvPr>
          <p:cNvSpPr>
            <a:spLocks noGrp="1"/>
          </p:cNvSpPr>
          <p:nvPr>
            <p:ph type="dt" sz="half" idx="10"/>
          </p:nvPr>
        </p:nvSpPr>
        <p:spPr/>
        <p:txBody>
          <a:bodyPr/>
          <a:lstStyle/>
          <a:p>
            <a:fld id="{04F1A01E-13EC-E640-AE1E-F34C88109214}" type="datetimeFigureOut">
              <a:rPr lang="en-US" smtClean="0"/>
              <a:t>9/19/2024</a:t>
            </a:fld>
            <a:endParaRPr lang="en-US"/>
          </a:p>
        </p:txBody>
      </p:sp>
      <p:sp>
        <p:nvSpPr>
          <p:cNvPr id="6" name="Footer Placeholder 5">
            <a:extLst>
              <a:ext uri="{FF2B5EF4-FFF2-40B4-BE49-F238E27FC236}">
                <a16:creationId xmlns:a16="http://schemas.microsoft.com/office/drawing/2014/main" id="{ED65B80B-5D7D-0C43-AAA6-877E3074A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2B624B-3A4C-C049-AE83-590C2AE53994}"/>
              </a:ext>
            </a:extLst>
          </p:cNvPr>
          <p:cNvSpPr>
            <a:spLocks noGrp="1"/>
          </p:cNvSpPr>
          <p:nvPr>
            <p:ph type="sldNum" sz="quarter" idx="12"/>
          </p:nvPr>
        </p:nvSpPr>
        <p:spPr/>
        <p:txBody>
          <a:bodyPr/>
          <a:lstStyle/>
          <a:p>
            <a:fld id="{2C8767F3-A238-8842-828D-805DC48103E3}" type="slidenum">
              <a:rPr lang="en-US" smtClean="0"/>
              <a:t>‹#›</a:t>
            </a:fld>
            <a:endParaRPr lang="en-US"/>
          </a:p>
        </p:txBody>
      </p:sp>
    </p:spTree>
    <p:extLst>
      <p:ext uri="{BB962C8B-B14F-4D97-AF65-F5344CB8AC3E}">
        <p14:creationId xmlns:p14="http://schemas.microsoft.com/office/powerpoint/2010/main" val="1646769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28432-EC9D-7644-A0EB-2E8D6939F21B}"/>
              </a:ext>
            </a:extLst>
          </p:cNvPr>
          <p:cNvSpPr>
            <a:spLocks noGrp="1"/>
          </p:cNvSpPr>
          <p:nvPr>
            <p:ph type="title"/>
          </p:nvPr>
        </p:nvSpPr>
        <p:spPr>
          <a:xfrm>
            <a:off x="1119827" y="486834"/>
            <a:ext cx="1402217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8D5792-7C0C-C24D-8CEA-37B51FFDEBA3}"/>
              </a:ext>
            </a:extLst>
          </p:cNvPr>
          <p:cNvSpPr>
            <a:spLocks noGrp="1"/>
          </p:cNvSpPr>
          <p:nvPr>
            <p:ph type="body" idx="1"/>
          </p:nvPr>
        </p:nvSpPr>
        <p:spPr>
          <a:xfrm>
            <a:off x="1119827" y="2241551"/>
            <a:ext cx="687772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68A58382-FB4F-AA42-9F9C-86BB8098B7FE}"/>
              </a:ext>
            </a:extLst>
          </p:cNvPr>
          <p:cNvSpPr>
            <a:spLocks noGrp="1"/>
          </p:cNvSpPr>
          <p:nvPr>
            <p:ph sz="half" idx="2"/>
          </p:nvPr>
        </p:nvSpPr>
        <p:spPr>
          <a:xfrm>
            <a:off x="1119827" y="3340100"/>
            <a:ext cx="687772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559AD5-C67D-C840-88ED-433AD816F923}"/>
              </a:ext>
            </a:extLst>
          </p:cNvPr>
          <p:cNvSpPr>
            <a:spLocks noGrp="1"/>
          </p:cNvSpPr>
          <p:nvPr>
            <p:ph type="body" sz="quarter" idx="3"/>
          </p:nvPr>
        </p:nvSpPr>
        <p:spPr>
          <a:xfrm>
            <a:off x="8230404" y="2241551"/>
            <a:ext cx="691159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7A49DFBE-49D4-CA44-85F9-22A2E8019F60}"/>
              </a:ext>
            </a:extLst>
          </p:cNvPr>
          <p:cNvSpPr>
            <a:spLocks noGrp="1"/>
          </p:cNvSpPr>
          <p:nvPr>
            <p:ph sz="quarter" idx="4"/>
          </p:nvPr>
        </p:nvSpPr>
        <p:spPr>
          <a:xfrm>
            <a:off x="8230404" y="3340100"/>
            <a:ext cx="691159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F5FB23-D01A-9841-9125-C1BACFB28384}"/>
              </a:ext>
            </a:extLst>
          </p:cNvPr>
          <p:cNvSpPr>
            <a:spLocks noGrp="1"/>
          </p:cNvSpPr>
          <p:nvPr>
            <p:ph type="dt" sz="half" idx="10"/>
          </p:nvPr>
        </p:nvSpPr>
        <p:spPr/>
        <p:txBody>
          <a:bodyPr/>
          <a:lstStyle/>
          <a:p>
            <a:fld id="{04F1A01E-13EC-E640-AE1E-F34C88109214}" type="datetimeFigureOut">
              <a:rPr lang="en-US" smtClean="0"/>
              <a:t>9/19/2024</a:t>
            </a:fld>
            <a:endParaRPr lang="en-US"/>
          </a:p>
        </p:txBody>
      </p:sp>
      <p:sp>
        <p:nvSpPr>
          <p:cNvPr id="8" name="Footer Placeholder 7">
            <a:extLst>
              <a:ext uri="{FF2B5EF4-FFF2-40B4-BE49-F238E27FC236}">
                <a16:creationId xmlns:a16="http://schemas.microsoft.com/office/drawing/2014/main" id="{0C88809A-5EFE-FD4C-8F65-77ADC23DB0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5D4DBB-7EBB-DE46-8C59-D4236C8DE252}"/>
              </a:ext>
            </a:extLst>
          </p:cNvPr>
          <p:cNvSpPr>
            <a:spLocks noGrp="1"/>
          </p:cNvSpPr>
          <p:nvPr>
            <p:ph type="sldNum" sz="quarter" idx="12"/>
          </p:nvPr>
        </p:nvSpPr>
        <p:spPr/>
        <p:txBody>
          <a:bodyPr/>
          <a:lstStyle/>
          <a:p>
            <a:fld id="{2C8767F3-A238-8842-828D-805DC48103E3}" type="slidenum">
              <a:rPr lang="en-US" smtClean="0"/>
              <a:t>‹#›</a:t>
            </a:fld>
            <a:endParaRPr lang="en-US"/>
          </a:p>
        </p:txBody>
      </p:sp>
    </p:spTree>
    <p:extLst>
      <p:ext uri="{BB962C8B-B14F-4D97-AF65-F5344CB8AC3E}">
        <p14:creationId xmlns:p14="http://schemas.microsoft.com/office/powerpoint/2010/main" val="197616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BF13-196E-2E40-8A42-2081BC4018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CBE978-DA96-6C4D-A867-F294BA6B5BD8}"/>
              </a:ext>
            </a:extLst>
          </p:cNvPr>
          <p:cNvSpPr>
            <a:spLocks noGrp="1"/>
          </p:cNvSpPr>
          <p:nvPr>
            <p:ph type="dt" sz="half" idx="10"/>
          </p:nvPr>
        </p:nvSpPr>
        <p:spPr/>
        <p:txBody>
          <a:bodyPr/>
          <a:lstStyle/>
          <a:p>
            <a:fld id="{04F1A01E-13EC-E640-AE1E-F34C88109214}" type="datetimeFigureOut">
              <a:rPr lang="en-US" smtClean="0"/>
              <a:t>9/19/2024</a:t>
            </a:fld>
            <a:endParaRPr lang="en-US"/>
          </a:p>
        </p:txBody>
      </p:sp>
      <p:sp>
        <p:nvSpPr>
          <p:cNvPr id="4" name="Footer Placeholder 3">
            <a:extLst>
              <a:ext uri="{FF2B5EF4-FFF2-40B4-BE49-F238E27FC236}">
                <a16:creationId xmlns:a16="http://schemas.microsoft.com/office/drawing/2014/main" id="{43A3B037-34E2-DC4F-8E6E-D6828C80DE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9FFD01-CBE2-8F4D-BAAB-5CFFB2E6A45C}"/>
              </a:ext>
            </a:extLst>
          </p:cNvPr>
          <p:cNvSpPr>
            <a:spLocks noGrp="1"/>
          </p:cNvSpPr>
          <p:nvPr>
            <p:ph type="sldNum" sz="quarter" idx="12"/>
          </p:nvPr>
        </p:nvSpPr>
        <p:spPr/>
        <p:txBody>
          <a:bodyPr/>
          <a:lstStyle/>
          <a:p>
            <a:fld id="{2C8767F3-A238-8842-828D-805DC48103E3}" type="slidenum">
              <a:rPr lang="en-US" smtClean="0"/>
              <a:t>‹#›</a:t>
            </a:fld>
            <a:endParaRPr lang="en-US"/>
          </a:p>
        </p:txBody>
      </p:sp>
    </p:spTree>
    <p:extLst>
      <p:ext uri="{BB962C8B-B14F-4D97-AF65-F5344CB8AC3E}">
        <p14:creationId xmlns:p14="http://schemas.microsoft.com/office/powerpoint/2010/main" val="163677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C1BFC8-803F-BF4F-BFC9-BF5176ECEBAB}"/>
              </a:ext>
            </a:extLst>
          </p:cNvPr>
          <p:cNvSpPr>
            <a:spLocks noGrp="1"/>
          </p:cNvSpPr>
          <p:nvPr>
            <p:ph type="dt" sz="half" idx="10"/>
          </p:nvPr>
        </p:nvSpPr>
        <p:spPr/>
        <p:txBody>
          <a:bodyPr/>
          <a:lstStyle/>
          <a:p>
            <a:fld id="{04F1A01E-13EC-E640-AE1E-F34C88109214}" type="datetimeFigureOut">
              <a:rPr lang="en-US" smtClean="0"/>
              <a:t>9/19/2024</a:t>
            </a:fld>
            <a:endParaRPr lang="en-US"/>
          </a:p>
        </p:txBody>
      </p:sp>
      <p:sp>
        <p:nvSpPr>
          <p:cNvPr id="3" name="Footer Placeholder 2">
            <a:extLst>
              <a:ext uri="{FF2B5EF4-FFF2-40B4-BE49-F238E27FC236}">
                <a16:creationId xmlns:a16="http://schemas.microsoft.com/office/drawing/2014/main" id="{03B5A5E0-7468-714D-8FE9-04D325E764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92C17E-7F0A-FE47-8518-DBBBD3D3C7D8}"/>
              </a:ext>
            </a:extLst>
          </p:cNvPr>
          <p:cNvSpPr>
            <a:spLocks noGrp="1"/>
          </p:cNvSpPr>
          <p:nvPr>
            <p:ph type="sldNum" sz="quarter" idx="12"/>
          </p:nvPr>
        </p:nvSpPr>
        <p:spPr/>
        <p:txBody>
          <a:bodyPr/>
          <a:lstStyle/>
          <a:p>
            <a:fld id="{2C8767F3-A238-8842-828D-805DC48103E3}" type="slidenum">
              <a:rPr lang="en-US" smtClean="0"/>
              <a:t>‹#›</a:t>
            </a:fld>
            <a:endParaRPr lang="en-US"/>
          </a:p>
        </p:txBody>
      </p:sp>
    </p:spTree>
    <p:extLst>
      <p:ext uri="{BB962C8B-B14F-4D97-AF65-F5344CB8AC3E}">
        <p14:creationId xmlns:p14="http://schemas.microsoft.com/office/powerpoint/2010/main" val="1882526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8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80" y="366184"/>
            <a:ext cx="14631829" cy="1524000"/>
          </a:xfrm>
          <a:prstGeom prst="rect">
            <a:avLst/>
          </a:prstGeom>
        </p:spPr>
        <p:txBody>
          <a:bodyPr vert="horz" lIns="145152" tIns="72576" rIns="145152" bIns="72576" rtlCol="0" anchor="ctr">
            <a:normAutofit/>
          </a:bodyPr>
          <a:lstStyle/>
          <a:p>
            <a:r>
              <a:rPr lang="en-US"/>
              <a:t>Click to edit Master title style</a:t>
            </a:r>
          </a:p>
        </p:txBody>
      </p:sp>
      <p:sp>
        <p:nvSpPr>
          <p:cNvPr id="3" name="Text Placeholder 2"/>
          <p:cNvSpPr>
            <a:spLocks noGrp="1"/>
          </p:cNvSpPr>
          <p:nvPr>
            <p:ph type="body" idx="1"/>
          </p:nvPr>
        </p:nvSpPr>
        <p:spPr>
          <a:xfrm>
            <a:off x="812880" y="2133601"/>
            <a:ext cx="14631829" cy="6034617"/>
          </a:xfrm>
          <a:prstGeom prst="rect">
            <a:avLst/>
          </a:prstGeom>
        </p:spPr>
        <p:txBody>
          <a:bodyPr vert="horz" lIns="145152" tIns="72576" rIns="145152" bIns="725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2879" y="8475134"/>
            <a:ext cx="3793437" cy="486833"/>
          </a:xfrm>
          <a:prstGeom prst="rect">
            <a:avLst/>
          </a:prstGeom>
        </p:spPr>
        <p:txBody>
          <a:bodyPr vert="horz" lIns="145152" tIns="72576" rIns="145152" bIns="72576" rtlCol="0" anchor="ctr"/>
          <a:lstStyle>
            <a:lvl1pPr algn="l">
              <a:defRPr sz="1900">
                <a:solidFill>
                  <a:schemeClr val="tx1">
                    <a:tint val="75000"/>
                  </a:schemeClr>
                </a:solidFill>
              </a:defRPr>
            </a:lvl1pPr>
          </a:lstStyle>
          <a:p>
            <a:fld id="{77BA13E1-544A-48EA-B66D-5141804A99C1}" type="datetimeFigureOut">
              <a:rPr lang="en-US" smtClean="0"/>
              <a:t>9/19/2024</a:t>
            </a:fld>
            <a:endParaRPr lang="en-US" dirty="0"/>
          </a:p>
        </p:txBody>
      </p:sp>
      <p:sp>
        <p:nvSpPr>
          <p:cNvPr id="5" name="Footer Placeholder 4"/>
          <p:cNvSpPr>
            <a:spLocks noGrp="1"/>
          </p:cNvSpPr>
          <p:nvPr>
            <p:ph type="ftr" sz="quarter" idx="3"/>
          </p:nvPr>
        </p:nvSpPr>
        <p:spPr>
          <a:xfrm>
            <a:off x="5554676" y="8475134"/>
            <a:ext cx="5148236" cy="486833"/>
          </a:xfrm>
          <a:prstGeom prst="rect">
            <a:avLst/>
          </a:prstGeom>
        </p:spPr>
        <p:txBody>
          <a:bodyPr vert="horz" lIns="145152" tIns="72576" rIns="145152" bIns="72576" rtlCol="0" anchor="ctr"/>
          <a:lstStyle>
            <a:lvl1pPr algn="ctr">
              <a:defRPr sz="1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651272" y="8475134"/>
            <a:ext cx="3793437" cy="486833"/>
          </a:xfrm>
          <a:prstGeom prst="rect">
            <a:avLst/>
          </a:prstGeom>
        </p:spPr>
        <p:txBody>
          <a:bodyPr vert="horz" lIns="145152" tIns="72576" rIns="145152" bIns="72576" rtlCol="0" anchor="ctr"/>
          <a:lstStyle>
            <a:lvl1pPr algn="r">
              <a:defRPr sz="1900">
                <a:solidFill>
                  <a:schemeClr val="tx1">
                    <a:tint val="75000"/>
                  </a:schemeClr>
                </a:solidFill>
              </a:defRPr>
            </a:lvl1pPr>
          </a:lstStyle>
          <a:p>
            <a:fld id="{514B9DA4-B781-438F-B043-40B915E96E46}" type="slidenum">
              <a:rPr lang="en-US" smtClean="0"/>
              <a:t>‹#›</a:t>
            </a:fld>
            <a:endParaRPr lang="en-US" dirty="0"/>
          </a:p>
        </p:txBody>
      </p:sp>
    </p:spTree>
    <p:extLst>
      <p:ext uri="{BB962C8B-B14F-4D97-AF65-F5344CB8AC3E}">
        <p14:creationId xmlns:p14="http://schemas.microsoft.com/office/powerpoint/2010/main" val="102550136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1451519" rtl="0" eaLnBrk="1" latinLnBrk="0" hangingPunct="1">
        <a:spcBef>
          <a:spcPct val="0"/>
        </a:spcBef>
        <a:buNone/>
        <a:defRPr sz="7000" kern="1200">
          <a:solidFill>
            <a:schemeClr val="tx1"/>
          </a:solidFill>
          <a:latin typeface="+mj-lt"/>
          <a:ea typeface="+mj-ea"/>
          <a:cs typeface="+mj-cs"/>
        </a:defRPr>
      </a:lvl1pPr>
    </p:titleStyle>
    <p:bodyStyle>
      <a:lvl1pPr marL="544319" indent="-544319" algn="l" defTabSz="1451519" rtl="0" eaLnBrk="1" latinLnBrk="0" hangingPunct="1">
        <a:spcBef>
          <a:spcPct val="20000"/>
        </a:spcBef>
        <a:buFont typeface="Arial" panose="020B0604020202020204" pitchFamily="34" charset="0"/>
        <a:buChar char="•"/>
        <a:defRPr sz="5100" kern="1200">
          <a:solidFill>
            <a:schemeClr val="tx1"/>
          </a:solidFill>
          <a:latin typeface="+mn-lt"/>
          <a:ea typeface="+mn-ea"/>
          <a:cs typeface="+mn-cs"/>
        </a:defRPr>
      </a:lvl1pPr>
      <a:lvl2pPr marL="1179359" indent="-453600" algn="l" defTabSz="1451519" rtl="0" eaLnBrk="1" latinLnBrk="0" hangingPunct="1">
        <a:spcBef>
          <a:spcPct val="20000"/>
        </a:spcBef>
        <a:buFont typeface="Arial" panose="020B0604020202020204" pitchFamily="34" charset="0"/>
        <a:buChar char="–"/>
        <a:defRPr sz="4400" kern="1200">
          <a:solidFill>
            <a:schemeClr val="tx1"/>
          </a:solidFill>
          <a:latin typeface="+mn-lt"/>
          <a:ea typeface="+mn-ea"/>
          <a:cs typeface="+mn-cs"/>
        </a:defRPr>
      </a:lvl2pPr>
      <a:lvl3pPr marL="1814398" indent="-362880" algn="l" defTabSz="1451519"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3pPr>
      <a:lvl4pPr marL="2540157" indent="-362880" algn="l" defTabSz="145151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265917" indent="-362880" algn="l" defTabSz="145151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3991676" indent="-362880" algn="l" defTabSz="145151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B5B848-761F-D944-BDF0-02A1CCA57ED2}"/>
              </a:ext>
            </a:extLst>
          </p:cNvPr>
          <p:cNvSpPr>
            <a:spLocks noGrp="1"/>
          </p:cNvSpPr>
          <p:nvPr>
            <p:ph type="title"/>
          </p:nvPr>
        </p:nvSpPr>
        <p:spPr>
          <a:xfrm>
            <a:off x="1117709" y="486834"/>
            <a:ext cx="1402217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6D4FDB-4697-DB43-BB01-81BABADB1F3D}"/>
              </a:ext>
            </a:extLst>
          </p:cNvPr>
          <p:cNvSpPr>
            <a:spLocks noGrp="1"/>
          </p:cNvSpPr>
          <p:nvPr>
            <p:ph type="body" idx="1"/>
          </p:nvPr>
        </p:nvSpPr>
        <p:spPr>
          <a:xfrm>
            <a:off x="1117709" y="2434167"/>
            <a:ext cx="1402217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9A9AE-4805-2F44-98EE-29E31F4B215E}"/>
              </a:ext>
            </a:extLst>
          </p:cNvPr>
          <p:cNvSpPr>
            <a:spLocks noGrp="1"/>
          </p:cNvSpPr>
          <p:nvPr>
            <p:ph type="dt" sz="half" idx="2"/>
          </p:nvPr>
        </p:nvSpPr>
        <p:spPr>
          <a:xfrm>
            <a:off x="1117709" y="8475134"/>
            <a:ext cx="3657957"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04F1A01E-13EC-E640-AE1E-F34C88109214}" type="datetimeFigureOut">
              <a:rPr lang="en-US" smtClean="0"/>
              <a:t>9/19/2024</a:t>
            </a:fld>
            <a:endParaRPr lang="en-US"/>
          </a:p>
        </p:txBody>
      </p:sp>
      <p:sp>
        <p:nvSpPr>
          <p:cNvPr id="5" name="Footer Placeholder 4">
            <a:extLst>
              <a:ext uri="{FF2B5EF4-FFF2-40B4-BE49-F238E27FC236}">
                <a16:creationId xmlns:a16="http://schemas.microsoft.com/office/drawing/2014/main" id="{08AB60F7-E6D0-084A-9D93-3EC95AC43E8C}"/>
              </a:ext>
            </a:extLst>
          </p:cNvPr>
          <p:cNvSpPr>
            <a:spLocks noGrp="1"/>
          </p:cNvSpPr>
          <p:nvPr>
            <p:ph type="ftr" sz="quarter" idx="3"/>
          </p:nvPr>
        </p:nvSpPr>
        <p:spPr>
          <a:xfrm>
            <a:off x="5385326" y="8475134"/>
            <a:ext cx="5486936"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004CB6-19B1-9448-AD52-EC91BB330E23}"/>
              </a:ext>
            </a:extLst>
          </p:cNvPr>
          <p:cNvSpPr>
            <a:spLocks noGrp="1"/>
          </p:cNvSpPr>
          <p:nvPr>
            <p:ph type="sldNum" sz="quarter" idx="4"/>
          </p:nvPr>
        </p:nvSpPr>
        <p:spPr>
          <a:xfrm>
            <a:off x="11481922" y="8475134"/>
            <a:ext cx="3657957"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2C8767F3-A238-8842-828D-805DC48103E3}" type="slidenum">
              <a:rPr lang="en-US" smtClean="0"/>
              <a:t>‹#›</a:t>
            </a:fld>
            <a:endParaRPr lang="en-US"/>
          </a:p>
        </p:txBody>
      </p:sp>
    </p:spTree>
    <p:extLst>
      <p:ext uri="{BB962C8B-B14F-4D97-AF65-F5344CB8AC3E}">
        <p14:creationId xmlns:p14="http://schemas.microsoft.com/office/powerpoint/2010/main" val="429221946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8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81" y="366184"/>
            <a:ext cx="14631829" cy="1524000"/>
          </a:xfrm>
          <a:prstGeom prst="rect">
            <a:avLst/>
          </a:prstGeom>
        </p:spPr>
        <p:txBody>
          <a:bodyPr vert="horz" lIns="145152" tIns="72576" rIns="145152" bIns="72576" rtlCol="0" anchor="ctr">
            <a:normAutofit/>
          </a:bodyPr>
          <a:lstStyle/>
          <a:p>
            <a:r>
              <a:rPr lang="en-US"/>
              <a:t>Click to edit Master title style</a:t>
            </a:r>
          </a:p>
        </p:txBody>
      </p:sp>
      <p:sp>
        <p:nvSpPr>
          <p:cNvPr id="3" name="Text Placeholder 2"/>
          <p:cNvSpPr>
            <a:spLocks noGrp="1"/>
          </p:cNvSpPr>
          <p:nvPr>
            <p:ph type="body" idx="1"/>
          </p:nvPr>
        </p:nvSpPr>
        <p:spPr>
          <a:xfrm>
            <a:off x="812881" y="2133602"/>
            <a:ext cx="14631829" cy="6034617"/>
          </a:xfrm>
          <a:prstGeom prst="rect">
            <a:avLst/>
          </a:prstGeom>
        </p:spPr>
        <p:txBody>
          <a:bodyPr vert="horz" lIns="145152" tIns="72576" rIns="145152" bIns="725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2880" y="8475135"/>
            <a:ext cx="3793437" cy="486833"/>
          </a:xfrm>
          <a:prstGeom prst="rect">
            <a:avLst/>
          </a:prstGeom>
        </p:spPr>
        <p:txBody>
          <a:bodyPr vert="horz" lIns="145152" tIns="72576" rIns="145152" bIns="72576" rtlCol="0" anchor="ctr"/>
          <a:lstStyle>
            <a:lvl1pPr algn="l">
              <a:defRPr sz="1901">
                <a:solidFill>
                  <a:schemeClr val="tx1">
                    <a:tint val="75000"/>
                  </a:schemeClr>
                </a:solidFill>
              </a:defRPr>
            </a:lvl1pPr>
          </a:lstStyle>
          <a:p>
            <a:fld id="{77BA13E1-544A-48EA-B66D-5141804A99C1}" type="datetimeFigureOut">
              <a:rPr lang="en-US" smtClean="0"/>
              <a:t>9/19/2024</a:t>
            </a:fld>
            <a:endParaRPr lang="en-US" dirty="0"/>
          </a:p>
        </p:txBody>
      </p:sp>
      <p:sp>
        <p:nvSpPr>
          <p:cNvPr id="5" name="Footer Placeholder 4"/>
          <p:cNvSpPr>
            <a:spLocks noGrp="1"/>
          </p:cNvSpPr>
          <p:nvPr>
            <p:ph type="ftr" sz="quarter" idx="3"/>
          </p:nvPr>
        </p:nvSpPr>
        <p:spPr>
          <a:xfrm>
            <a:off x="5554676" y="8475135"/>
            <a:ext cx="5148236" cy="486833"/>
          </a:xfrm>
          <a:prstGeom prst="rect">
            <a:avLst/>
          </a:prstGeom>
        </p:spPr>
        <p:txBody>
          <a:bodyPr vert="horz" lIns="145152" tIns="72576" rIns="145152" bIns="72576" rtlCol="0" anchor="ctr"/>
          <a:lstStyle>
            <a:lvl1pPr algn="ctr">
              <a:defRPr sz="190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651273" y="8475135"/>
            <a:ext cx="3793437" cy="486833"/>
          </a:xfrm>
          <a:prstGeom prst="rect">
            <a:avLst/>
          </a:prstGeom>
        </p:spPr>
        <p:txBody>
          <a:bodyPr vert="horz" lIns="145152" tIns="72576" rIns="145152" bIns="72576" rtlCol="0" anchor="ctr"/>
          <a:lstStyle>
            <a:lvl1pPr algn="r">
              <a:defRPr sz="1901">
                <a:solidFill>
                  <a:schemeClr val="tx1">
                    <a:tint val="75000"/>
                  </a:schemeClr>
                </a:solidFill>
              </a:defRPr>
            </a:lvl1pPr>
          </a:lstStyle>
          <a:p>
            <a:fld id="{514B9DA4-B781-438F-B043-40B915E96E46}" type="slidenum">
              <a:rPr lang="en-US" smtClean="0"/>
              <a:t>‹#›</a:t>
            </a:fld>
            <a:endParaRPr lang="en-US" dirty="0"/>
          </a:p>
        </p:txBody>
      </p:sp>
    </p:spTree>
    <p:extLst>
      <p:ext uri="{BB962C8B-B14F-4D97-AF65-F5344CB8AC3E}">
        <p14:creationId xmlns:p14="http://schemas.microsoft.com/office/powerpoint/2010/main" val="419989527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1451442" rtl="0" eaLnBrk="1" latinLnBrk="0" hangingPunct="1">
        <a:spcBef>
          <a:spcPct val="0"/>
        </a:spcBef>
        <a:buNone/>
        <a:defRPr sz="7000" kern="1200">
          <a:solidFill>
            <a:schemeClr val="tx1"/>
          </a:solidFill>
          <a:latin typeface="+mj-lt"/>
          <a:ea typeface="+mj-ea"/>
          <a:cs typeface="+mj-cs"/>
        </a:defRPr>
      </a:lvl1pPr>
    </p:titleStyle>
    <p:bodyStyle>
      <a:lvl1pPr marL="544290" indent="-544290" algn="l" defTabSz="1451442" rtl="0" eaLnBrk="1" latinLnBrk="0" hangingPunct="1">
        <a:spcBef>
          <a:spcPct val="20000"/>
        </a:spcBef>
        <a:buFont typeface="Arial" panose="020B0604020202020204" pitchFamily="34" charset="0"/>
        <a:buChar char="•"/>
        <a:defRPr sz="5099" kern="1200">
          <a:solidFill>
            <a:schemeClr val="tx1"/>
          </a:solidFill>
          <a:latin typeface="+mn-lt"/>
          <a:ea typeface="+mn-ea"/>
          <a:cs typeface="+mn-cs"/>
        </a:defRPr>
      </a:lvl1pPr>
      <a:lvl2pPr marL="1179298" indent="-453577" algn="l" defTabSz="1451442" rtl="0" eaLnBrk="1" latinLnBrk="0" hangingPunct="1">
        <a:spcBef>
          <a:spcPct val="20000"/>
        </a:spcBef>
        <a:buFont typeface="Arial" panose="020B0604020202020204" pitchFamily="34" charset="0"/>
        <a:buChar char="–"/>
        <a:defRPr sz="4401" kern="1200">
          <a:solidFill>
            <a:schemeClr val="tx1"/>
          </a:solidFill>
          <a:latin typeface="+mn-lt"/>
          <a:ea typeface="+mn-ea"/>
          <a:cs typeface="+mn-cs"/>
        </a:defRPr>
      </a:lvl2pPr>
      <a:lvl3pPr marL="1814301" indent="-362861" algn="l" defTabSz="14514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3pPr>
      <a:lvl4pPr marL="2540022" indent="-362861" algn="l" defTabSz="145144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265745" indent="-362861" algn="l" defTabSz="145144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3991466" indent="-362861" algn="l" defTabSz="145144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17185" indent="-362861" algn="l" defTabSz="145144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42908" indent="-362861" algn="l" defTabSz="145144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168629" indent="-362861" algn="l" defTabSz="145144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451442" rtl="0" eaLnBrk="1" latinLnBrk="0" hangingPunct="1">
        <a:defRPr sz="2900" kern="1200">
          <a:solidFill>
            <a:schemeClr val="tx1"/>
          </a:solidFill>
          <a:latin typeface="+mn-lt"/>
          <a:ea typeface="+mn-ea"/>
          <a:cs typeface="+mn-cs"/>
        </a:defRPr>
      </a:lvl1pPr>
      <a:lvl2pPr marL="725721" algn="l" defTabSz="1451442" rtl="0" eaLnBrk="1" latinLnBrk="0" hangingPunct="1">
        <a:defRPr sz="2900" kern="1200">
          <a:solidFill>
            <a:schemeClr val="tx1"/>
          </a:solidFill>
          <a:latin typeface="+mn-lt"/>
          <a:ea typeface="+mn-ea"/>
          <a:cs typeface="+mn-cs"/>
        </a:defRPr>
      </a:lvl2pPr>
      <a:lvl3pPr marL="1451442" algn="l" defTabSz="1451442" rtl="0" eaLnBrk="1" latinLnBrk="0" hangingPunct="1">
        <a:defRPr sz="2900" kern="1200">
          <a:solidFill>
            <a:schemeClr val="tx1"/>
          </a:solidFill>
          <a:latin typeface="+mn-lt"/>
          <a:ea typeface="+mn-ea"/>
          <a:cs typeface="+mn-cs"/>
        </a:defRPr>
      </a:lvl3pPr>
      <a:lvl4pPr marL="2177163" algn="l" defTabSz="1451442" rtl="0" eaLnBrk="1" latinLnBrk="0" hangingPunct="1">
        <a:defRPr sz="2900" kern="1200">
          <a:solidFill>
            <a:schemeClr val="tx1"/>
          </a:solidFill>
          <a:latin typeface="+mn-lt"/>
          <a:ea typeface="+mn-ea"/>
          <a:cs typeface="+mn-cs"/>
        </a:defRPr>
      </a:lvl4pPr>
      <a:lvl5pPr marL="2902884" algn="l" defTabSz="1451442" rtl="0" eaLnBrk="1" latinLnBrk="0" hangingPunct="1">
        <a:defRPr sz="2900" kern="1200">
          <a:solidFill>
            <a:schemeClr val="tx1"/>
          </a:solidFill>
          <a:latin typeface="+mn-lt"/>
          <a:ea typeface="+mn-ea"/>
          <a:cs typeface="+mn-cs"/>
        </a:defRPr>
      </a:lvl5pPr>
      <a:lvl6pPr marL="3628605" algn="l" defTabSz="1451442" rtl="0" eaLnBrk="1" latinLnBrk="0" hangingPunct="1">
        <a:defRPr sz="2900" kern="1200">
          <a:solidFill>
            <a:schemeClr val="tx1"/>
          </a:solidFill>
          <a:latin typeface="+mn-lt"/>
          <a:ea typeface="+mn-ea"/>
          <a:cs typeface="+mn-cs"/>
        </a:defRPr>
      </a:lvl6pPr>
      <a:lvl7pPr marL="4354326" algn="l" defTabSz="1451442" rtl="0" eaLnBrk="1" latinLnBrk="0" hangingPunct="1">
        <a:defRPr sz="2900" kern="1200">
          <a:solidFill>
            <a:schemeClr val="tx1"/>
          </a:solidFill>
          <a:latin typeface="+mn-lt"/>
          <a:ea typeface="+mn-ea"/>
          <a:cs typeface="+mn-cs"/>
        </a:defRPr>
      </a:lvl7pPr>
      <a:lvl8pPr marL="5080046" algn="l" defTabSz="1451442" rtl="0" eaLnBrk="1" latinLnBrk="0" hangingPunct="1">
        <a:defRPr sz="2900" kern="1200">
          <a:solidFill>
            <a:schemeClr val="tx1"/>
          </a:solidFill>
          <a:latin typeface="+mn-lt"/>
          <a:ea typeface="+mn-ea"/>
          <a:cs typeface="+mn-cs"/>
        </a:defRPr>
      </a:lvl8pPr>
      <a:lvl9pPr marL="5805767" algn="l" defTabSz="1451442"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hyperlink" Target="http://www.calstrs.com/video/gap" TargetMode="External"/><Relationship Id="rId5" Type="http://schemas.openxmlformats.org/officeDocument/2006/relationships/hyperlink" Target="http://www.calstrs.com/the-gap"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7.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8.png"/><Relationship Id="rId5" Type="http://schemas.openxmlformats.org/officeDocument/2006/relationships/hyperlink" Target="https://www.calstrs.com/member-benefit-education-videos"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8.png"/><Relationship Id="rId2" Type="http://schemas.openxmlformats.org/officeDocument/2006/relationships/slideLayout" Target="../slideLayouts/slideLayout15.xml"/><Relationship Id="rId1" Type="http://schemas.openxmlformats.org/officeDocument/2006/relationships/tags" Target="../tags/tag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1.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8.png"/><Relationship Id="rId2" Type="http://schemas.openxmlformats.org/officeDocument/2006/relationships/slideLayout" Target="../slideLayouts/slideLayout15.xml"/><Relationship Id="rId1" Type="http://schemas.openxmlformats.org/officeDocument/2006/relationships/tags" Target="../tags/tag20.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alstrs.com/trust-calstr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hyperlink" Target="http://www.bls.gov/cpi/home.htm" TargetMode="External"/><Relationship Id="rId5" Type="http://schemas.openxmlformats.org/officeDocument/2006/relationships/hyperlink" Target="http://www.usinflationcalculator.com/inflation/consumer-price-index-and-annual-percent-changes-from-1913-to-2008/" TargetMode="External"/><Relationship Id="rId4" Type="http://schemas.openxmlformats.org/officeDocument/2006/relationships/chart" Target="../charts/char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4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Estimate Your Monthly Retirement Expenses</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1880394" y="2819400"/>
            <a:ext cx="6400800" cy="5791200"/>
          </a:xfrm>
        </p:spPr>
        <p:txBody>
          <a:bodyPr>
            <a:noAutofit/>
          </a:bodyPr>
          <a:lstStyle/>
          <a:p>
            <a:pPr>
              <a:spcBef>
                <a:spcPct val="0"/>
              </a:spcBef>
              <a:defRPr/>
            </a:pPr>
            <a:r>
              <a:rPr lang="en-US" altLang="en-US" sz="3600" dirty="0">
                <a:solidFill>
                  <a:schemeClr val="tx1">
                    <a:lumMod val="75000"/>
                    <a:lumOff val="25000"/>
                  </a:schemeClr>
                </a:solidFill>
                <a:latin typeface="Arial" panose="020B0604020202020204" pitchFamily="34" charset="0"/>
                <a:cs typeface="Arial" panose="020B0604020202020204" pitchFamily="34" charset="0"/>
              </a:rPr>
              <a:t>See workbook page 15 to estimate your monthly retirement expenses</a:t>
            </a:r>
          </a:p>
          <a:p>
            <a:pPr>
              <a:spcBef>
                <a:spcPct val="0"/>
              </a:spcBef>
              <a:defRPr/>
            </a:pPr>
            <a:endParaRPr lang="en-US" altLang="en-US" sz="3600" dirty="0">
              <a:solidFill>
                <a:schemeClr val="tx1">
                  <a:lumMod val="75000"/>
                  <a:lumOff val="25000"/>
                </a:schemeClr>
              </a:solidFill>
              <a:latin typeface="Arial" panose="020B0604020202020204" pitchFamily="34" charset="0"/>
              <a:cs typeface="Arial" panose="020B0604020202020204" pitchFamily="34" charset="0"/>
            </a:endParaRPr>
          </a:p>
          <a:p>
            <a:pPr>
              <a:spcBef>
                <a:spcPct val="0"/>
              </a:spcBef>
              <a:defRPr/>
            </a:pPr>
            <a:r>
              <a:rPr lang="en-US" altLang="en-US" sz="3600" dirty="0">
                <a:solidFill>
                  <a:schemeClr val="tx1">
                    <a:lumMod val="75000"/>
                    <a:lumOff val="25000"/>
                  </a:schemeClr>
                </a:solidFill>
                <a:latin typeface="Arial" panose="020B0604020202020204" pitchFamily="34" charset="0"/>
                <a:cs typeface="Arial" panose="020B0604020202020204" pitchFamily="34" charset="0"/>
              </a:rPr>
              <a:t>Use the inflation factor table on page 16 to help determine the future cost of your expenses</a:t>
            </a:r>
          </a:p>
        </p:txBody>
      </p:sp>
      <p:pic>
        <p:nvPicPr>
          <p:cNvPr id="3074" name="Picture 2"/>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23938" y="2766153"/>
            <a:ext cx="3558773" cy="47024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2386124" y="4041648"/>
            <a:ext cx="3643971" cy="48270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763" y="2209800"/>
            <a:ext cx="623231" cy="615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TextBox 6"/>
          <p:cNvSpPr txBox="1">
            <a:spLocks noChangeArrowheads="1"/>
          </p:cNvSpPr>
          <p:nvPr/>
        </p:nvSpPr>
        <p:spPr bwMode="auto">
          <a:xfrm>
            <a:off x="127794" y="2890391"/>
            <a:ext cx="11430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t>Box A</a:t>
            </a:r>
            <a:endParaRPr lang="en-US" altLang="en-US" sz="1400" dirty="0"/>
          </a:p>
        </p:txBody>
      </p:sp>
    </p:spTree>
    <p:custDataLst>
      <p:tags r:id="rId1"/>
    </p:custDataLst>
    <p:extLst>
      <p:ext uri="{BB962C8B-B14F-4D97-AF65-F5344CB8AC3E}">
        <p14:creationId xmlns:p14="http://schemas.microsoft.com/office/powerpoint/2010/main" val="185591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Changing Expenditures Over Time</a:t>
            </a:r>
            <a:endParaRPr lang="en-US" sz="5400"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1DD5BE0-7A2D-4508-ABC7-74E7E220A4DC}"/>
              </a:ext>
            </a:extLst>
          </p:cNvPr>
          <p:cNvPicPr>
            <a:picLocks noChangeAspect="1"/>
          </p:cNvPicPr>
          <p:nvPr/>
        </p:nvPicPr>
        <p:blipFill>
          <a:blip r:embed="rId5"/>
          <a:stretch>
            <a:fillRect/>
          </a:stretch>
        </p:blipFill>
        <p:spPr>
          <a:xfrm>
            <a:off x="3251994" y="1999184"/>
            <a:ext cx="9753600" cy="7107602"/>
          </a:xfrm>
          <a:prstGeom prst="rect">
            <a:avLst/>
          </a:prstGeom>
        </p:spPr>
      </p:pic>
    </p:spTree>
    <p:custDataLst>
      <p:tags r:id="rId1"/>
    </p:custDataLst>
    <p:extLst>
      <p:ext uri="{BB962C8B-B14F-4D97-AF65-F5344CB8AC3E}">
        <p14:creationId xmlns:p14="http://schemas.microsoft.com/office/powerpoint/2010/main" val="1699022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Health Care and Insurance Costs</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032794" y="2590800"/>
            <a:ext cx="14097000" cy="6019800"/>
          </a:xfrm>
        </p:spPr>
        <p:txBody>
          <a:bodyPr>
            <a:normAutofit fontScale="92500" lnSpcReduction="20000"/>
          </a:bodyPr>
          <a:lstStyle/>
          <a:p>
            <a:pPr>
              <a:defRPr/>
            </a:pPr>
            <a:r>
              <a:rPr lang="en-US" sz="4300" dirty="0">
                <a:latin typeface="Arial" panose="020B0604020202020204" pitchFamily="34" charset="0"/>
                <a:cs typeface="Arial" panose="020B0604020202020204" pitchFamily="34" charset="0"/>
              </a:rPr>
              <a:t>Contact your employer about available health care options in retirement</a:t>
            </a:r>
          </a:p>
          <a:p>
            <a:pPr marL="0" indent="0">
              <a:buFontTx/>
              <a:buNone/>
              <a:defRPr/>
            </a:pPr>
            <a:endParaRPr lang="en-US" sz="4300" dirty="0">
              <a:latin typeface="Arial" panose="020B0604020202020204" pitchFamily="34" charset="0"/>
              <a:cs typeface="Arial" panose="020B0604020202020204" pitchFamily="34" charset="0"/>
            </a:endParaRPr>
          </a:p>
          <a:p>
            <a:pPr>
              <a:defRPr/>
            </a:pPr>
            <a:r>
              <a:rPr lang="en-US" sz="4300" dirty="0">
                <a:latin typeface="Arial" panose="020B0604020202020204" pitchFamily="34" charset="0"/>
                <a:cs typeface="Arial" panose="020B0604020202020204" pitchFamily="34" charset="0"/>
              </a:rPr>
              <a:t>Verify that you qualify for Medicare at 65</a:t>
            </a:r>
          </a:p>
          <a:p>
            <a:pPr lvl="1">
              <a:defRPr/>
            </a:pPr>
            <a:r>
              <a:rPr lang="en-US" sz="4300" dirty="0">
                <a:latin typeface="Arial" panose="020B0604020202020204" pitchFamily="34" charset="0"/>
                <a:cs typeface="Arial" panose="020B0604020202020204" pitchFamily="34" charset="0"/>
              </a:rPr>
              <a:t>Contact Social Security 800-772-1213</a:t>
            </a:r>
          </a:p>
          <a:p>
            <a:pPr marL="0" indent="0">
              <a:buFontTx/>
              <a:buNone/>
              <a:defRPr/>
            </a:pPr>
            <a:endParaRPr lang="en-US" sz="4300" dirty="0">
              <a:latin typeface="Arial" panose="020B0604020202020204" pitchFamily="34" charset="0"/>
              <a:cs typeface="Arial" panose="020B0604020202020204" pitchFamily="34" charset="0"/>
            </a:endParaRPr>
          </a:p>
          <a:p>
            <a:pPr>
              <a:defRPr/>
            </a:pPr>
            <a:r>
              <a:rPr lang="en-US" sz="4300" dirty="0">
                <a:latin typeface="Arial" panose="020B0604020202020204" pitchFamily="34" charset="0"/>
                <a:cs typeface="Arial" panose="020B0604020202020204" pitchFamily="34" charset="0"/>
              </a:rPr>
              <a:t>Research your options:</a:t>
            </a:r>
          </a:p>
          <a:p>
            <a:pPr lvl="1">
              <a:defRPr/>
            </a:pPr>
            <a:r>
              <a:rPr lang="en-US" sz="4300" dirty="0">
                <a:latin typeface="Arial" panose="020B0604020202020204" pitchFamily="34" charset="0"/>
                <a:cs typeface="Arial" panose="020B0604020202020204" pitchFamily="34" charset="0"/>
              </a:rPr>
              <a:t>Covered California 800-300-1506</a:t>
            </a:r>
          </a:p>
          <a:p>
            <a:pPr lvl="1">
              <a:defRPr/>
            </a:pPr>
            <a:r>
              <a:rPr lang="en-US" sz="4300" dirty="0">
                <a:latin typeface="Arial" panose="020B0604020202020204" pitchFamily="34" charset="0"/>
                <a:cs typeface="Arial" panose="020B0604020202020204" pitchFamily="34" charset="0"/>
              </a:rPr>
              <a:t>Health Insurance Coverage Advocacy Program, HICAP California Health Advocates 800-434-0222</a:t>
            </a:r>
          </a:p>
          <a:p>
            <a:pPr marL="0" indent="0">
              <a:buFont typeface="Arial" charset="0"/>
              <a:buNone/>
              <a:defRPr/>
            </a:pPr>
            <a:endParaRPr lang="en-US" dirty="0"/>
          </a:p>
        </p:txBody>
      </p:sp>
      <p:pic>
        <p:nvPicPr>
          <p:cNvPr id="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363" y="2209800"/>
            <a:ext cx="623231" cy="615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TextBox 6"/>
          <p:cNvSpPr txBox="1">
            <a:spLocks noChangeArrowheads="1"/>
          </p:cNvSpPr>
          <p:nvPr/>
        </p:nvSpPr>
        <p:spPr bwMode="auto">
          <a:xfrm>
            <a:off x="127794" y="2890391"/>
            <a:ext cx="14478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t>#2,3,4,5</a:t>
            </a:r>
            <a:endParaRPr lang="en-US" altLang="en-US" sz="1400" dirty="0"/>
          </a:p>
        </p:txBody>
      </p:sp>
    </p:spTree>
    <p:custDataLst>
      <p:tags r:id="rId1"/>
    </p:custDataLst>
    <p:extLst>
      <p:ext uri="{BB962C8B-B14F-4D97-AF65-F5344CB8AC3E}">
        <p14:creationId xmlns:p14="http://schemas.microsoft.com/office/powerpoint/2010/main" val="2930862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Eliminated Expenses</a:t>
            </a:r>
            <a:endParaRPr lang="en-US" sz="5400" dirty="0">
              <a:solidFill>
                <a:schemeClr val="bg1"/>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2715324" y="3059905"/>
            <a:ext cx="7772400" cy="5108575"/>
          </a:xfrm>
        </p:spPr>
        <p:txBody>
          <a:bodyPr>
            <a:noAutofit/>
          </a:bodyPr>
          <a:lstStyle/>
          <a:p>
            <a:pPr marL="0" indent="0">
              <a:buFontTx/>
              <a:buNone/>
              <a:defRPr/>
            </a:pPr>
            <a:r>
              <a:rPr lang="en-US" altLang="en-US" sz="3600" b="1" dirty="0">
                <a:latin typeface="Arial" panose="020B0604020202020204" pitchFamily="34" charset="0"/>
                <a:cs typeface="Arial" panose="020B0604020202020204" pitchFamily="34" charset="0"/>
              </a:rPr>
              <a:t>You’ll no longer pay:</a:t>
            </a:r>
            <a:endParaRPr lang="en-US" altLang="en-US" sz="3600" dirty="0">
              <a:latin typeface="Arial" panose="020B0604020202020204" pitchFamily="34" charset="0"/>
              <a:cs typeface="Arial" panose="020B0604020202020204" pitchFamily="34" charset="0"/>
            </a:endParaRPr>
          </a:p>
          <a:p>
            <a:pPr>
              <a:defRPr/>
            </a:pPr>
            <a:r>
              <a:rPr lang="en-US" altLang="en-US" sz="3600" dirty="0">
                <a:latin typeface="Arial" panose="020B0604020202020204" pitchFamily="34" charset="0"/>
                <a:cs typeface="Arial" panose="020B0604020202020204" pitchFamily="34" charset="0"/>
              </a:rPr>
              <a:t>Union dues</a:t>
            </a:r>
          </a:p>
          <a:p>
            <a:pPr>
              <a:defRPr/>
            </a:pPr>
            <a:r>
              <a:rPr lang="en-US" altLang="en-US" sz="3600" dirty="0">
                <a:latin typeface="Arial" panose="020B0604020202020204" pitchFamily="34" charset="0"/>
                <a:cs typeface="Arial" panose="020B0604020202020204" pitchFamily="34" charset="0"/>
              </a:rPr>
              <a:t>Medicare tax</a:t>
            </a:r>
          </a:p>
          <a:p>
            <a:pPr>
              <a:defRPr/>
            </a:pPr>
            <a:r>
              <a:rPr lang="en-US" altLang="en-US" sz="3600" dirty="0">
                <a:latin typeface="Arial" panose="020B0604020202020204" pitchFamily="34" charset="0"/>
                <a:cs typeface="Arial" panose="020B0604020202020204" pitchFamily="34" charset="0"/>
              </a:rPr>
              <a:t>CalSTRS contributions</a:t>
            </a:r>
          </a:p>
          <a:p>
            <a:pPr>
              <a:defRPr/>
            </a:pPr>
            <a:r>
              <a:rPr lang="en-US" altLang="en-US" sz="3600" dirty="0">
                <a:latin typeface="Arial" panose="020B0604020202020204" pitchFamily="34" charset="0"/>
                <a:cs typeface="Arial" panose="020B0604020202020204" pitchFamily="34" charset="0"/>
              </a:rPr>
              <a:t>403(b) or 457(b) contributions</a:t>
            </a:r>
          </a:p>
          <a:p>
            <a:pPr>
              <a:defRPr/>
            </a:pPr>
            <a:r>
              <a:rPr lang="en-US" altLang="en-US" sz="3600" dirty="0">
                <a:latin typeface="Arial" panose="020B0604020202020204" pitchFamily="34" charset="0"/>
                <a:cs typeface="Arial" panose="020B0604020202020204" pitchFamily="34" charset="0"/>
              </a:rPr>
              <a:t>Disability insurance</a:t>
            </a:r>
          </a:p>
          <a:p>
            <a:pPr>
              <a:defRPr/>
            </a:pPr>
            <a:r>
              <a:rPr lang="en-US" altLang="en-US" sz="3600" dirty="0">
                <a:latin typeface="Arial" panose="020B0604020202020204" pitchFamily="34" charset="0"/>
                <a:cs typeface="Arial" panose="020B0604020202020204" pitchFamily="34" charset="0"/>
              </a:rPr>
              <a:t>Work-related expenses</a:t>
            </a:r>
          </a:p>
          <a:p>
            <a:pPr marL="0" indent="0">
              <a:buFont typeface="Arial" charset="0"/>
              <a:buNone/>
              <a:defRPr/>
            </a:pPr>
            <a:endParaRPr lang="en-US" sz="3600" dirty="0"/>
          </a:p>
        </p:txBody>
      </p:sp>
      <p:pic>
        <p:nvPicPr>
          <p:cNvPr id="8" name="Picture 7" descr="http://www.japersonalfinance.com/gsjapf/activities/UploadImages/paycheck.gif"/>
          <p:cNvPicPr>
            <a:picLocks noChangeArrowheads="1"/>
          </p:cNvPicPr>
          <p:nvPr/>
        </p:nvPicPr>
        <p:blipFill>
          <a:blip r:embed="rId5"/>
          <a:srcRect/>
          <a:stretch>
            <a:fillRect/>
          </a:stretch>
        </p:blipFill>
        <p:spPr bwMode="auto">
          <a:xfrm>
            <a:off x="10411746" y="2285999"/>
            <a:ext cx="4956048" cy="6583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63" y="2209800"/>
            <a:ext cx="623231" cy="615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TextBox 6"/>
          <p:cNvSpPr txBox="1">
            <a:spLocks noChangeArrowheads="1"/>
          </p:cNvSpPr>
          <p:nvPr/>
        </p:nvSpPr>
        <p:spPr bwMode="auto">
          <a:xfrm>
            <a:off x="356394" y="2819400"/>
            <a:ext cx="11430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t>#6</a:t>
            </a:r>
            <a:endParaRPr lang="en-US" altLang="en-US" sz="1400" dirty="0"/>
          </a:p>
        </p:txBody>
      </p:sp>
    </p:spTree>
    <p:custDataLst>
      <p:tags r:id="rId1"/>
    </p:custDataLst>
    <p:extLst>
      <p:ext uri="{BB962C8B-B14F-4D97-AF65-F5344CB8AC3E}">
        <p14:creationId xmlns:p14="http://schemas.microsoft.com/office/powerpoint/2010/main" val="3295380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Reduce Your Household Expenses Challenge</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715324" y="2819400"/>
            <a:ext cx="6400800" cy="5791200"/>
          </a:xfrm>
        </p:spPr>
        <p:txBody>
          <a:bodyPr>
            <a:noAutofit/>
          </a:bodyPr>
          <a:lstStyle/>
          <a:p>
            <a:pPr>
              <a:defRPr/>
            </a:pPr>
            <a:r>
              <a:rPr lang="en-US" altLang="en-US" sz="3600" dirty="0">
                <a:latin typeface="Arial" panose="020B0604020202020204" pitchFamily="34" charset="0"/>
                <a:cs typeface="Arial" panose="020B0604020202020204" pitchFamily="34" charset="0"/>
              </a:rPr>
              <a:t>Can you cut your spending by $250 a month? $500? $1,000?</a:t>
            </a:r>
          </a:p>
          <a:p>
            <a:pPr>
              <a:defRPr/>
            </a:pPr>
            <a:endParaRPr lang="en-US" altLang="en-US" sz="3600" dirty="0">
              <a:latin typeface="Arial" panose="020B0604020202020204" pitchFamily="34" charset="0"/>
              <a:cs typeface="Arial" panose="020B0604020202020204" pitchFamily="34" charset="0"/>
            </a:endParaRPr>
          </a:p>
          <a:p>
            <a:pPr>
              <a:defRPr/>
            </a:pPr>
            <a:r>
              <a:rPr lang="en-US" altLang="en-US" sz="3600" dirty="0">
                <a:latin typeface="Arial" panose="020B0604020202020204" pitchFamily="34" charset="0"/>
                <a:cs typeface="Arial" panose="020B0604020202020204" pitchFamily="34" charset="0"/>
              </a:rPr>
              <a:t>See workbook page 24 to participate in the Reduce Your Household Challenge </a:t>
            </a:r>
          </a:p>
        </p:txBody>
      </p:sp>
      <p:pic>
        <p:nvPicPr>
          <p:cNvPr id="5122" name="Picture 2"/>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490994" y="2133600"/>
            <a:ext cx="4939789" cy="65627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63" y="2209800"/>
            <a:ext cx="623231" cy="615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TextBox 6"/>
          <p:cNvSpPr txBox="1">
            <a:spLocks noChangeArrowheads="1"/>
          </p:cNvSpPr>
          <p:nvPr/>
        </p:nvSpPr>
        <p:spPr bwMode="auto">
          <a:xfrm>
            <a:off x="127794" y="2890391"/>
            <a:ext cx="11430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t>Box B</a:t>
            </a:r>
            <a:endParaRPr lang="en-US" altLang="en-US" sz="1400" dirty="0"/>
          </a:p>
        </p:txBody>
      </p:sp>
    </p:spTree>
    <p:custDataLst>
      <p:tags r:id="rId1"/>
    </p:custDataLst>
    <p:extLst>
      <p:ext uri="{BB962C8B-B14F-4D97-AF65-F5344CB8AC3E}">
        <p14:creationId xmlns:p14="http://schemas.microsoft.com/office/powerpoint/2010/main" val="3532402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Other Reduced Expenses</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337594" y="2819400"/>
            <a:ext cx="11506200" cy="5791200"/>
          </a:xfrm>
        </p:spPr>
        <p:txBody>
          <a:bodyPr>
            <a:noAutofit/>
          </a:bodyPr>
          <a:lstStyle/>
          <a:p>
            <a:pPr>
              <a:defRPr/>
            </a:pPr>
            <a:r>
              <a:rPr lang="en-US" sz="4000" dirty="0">
                <a:latin typeface="Arial" panose="020B0604020202020204" pitchFamily="34" charset="0"/>
                <a:cs typeface="Arial" panose="020B0604020202020204" pitchFamily="34" charset="0"/>
              </a:rPr>
              <a:t>Sign up for Medicare on time</a:t>
            </a:r>
          </a:p>
          <a:p>
            <a:pPr>
              <a:defRPr/>
            </a:pPr>
            <a:endParaRPr lang="en-US" sz="4000" dirty="0">
              <a:latin typeface="Arial" panose="020B0604020202020204" pitchFamily="34" charset="0"/>
              <a:cs typeface="Arial" panose="020B0604020202020204" pitchFamily="34" charset="0"/>
            </a:endParaRPr>
          </a:p>
          <a:p>
            <a:pPr>
              <a:defRPr/>
            </a:pPr>
            <a:r>
              <a:rPr lang="en-US" sz="4000" dirty="0">
                <a:latin typeface="Arial" panose="020B0604020202020204" pitchFamily="34" charset="0"/>
                <a:cs typeface="Arial" panose="020B0604020202020204" pitchFamily="34" charset="0"/>
              </a:rPr>
              <a:t>Take required minimum distribution on time</a:t>
            </a:r>
          </a:p>
          <a:p>
            <a:pPr>
              <a:defRPr/>
            </a:pPr>
            <a:endParaRPr lang="en-US" sz="4000" dirty="0">
              <a:latin typeface="Arial" panose="020B0604020202020204" pitchFamily="34" charset="0"/>
              <a:cs typeface="Arial" panose="020B0604020202020204" pitchFamily="34" charset="0"/>
            </a:endParaRPr>
          </a:p>
          <a:p>
            <a:pPr>
              <a:defRPr/>
            </a:pPr>
            <a:r>
              <a:rPr lang="en-US" sz="4000" dirty="0">
                <a:latin typeface="Arial" panose="020B0604020202020204" pitchFamily="34" charset="0"/>
                <a:cs typeface="Arial" panose="020B0604020202020204" pitchFamily="34" charset="0"/>
              </a:rPr>
              <a:t>Take advantage of tax breaks</a:t>
            </a:r>
          </a:p>
        </p:txBody>
      </p:sp>
    </p:spTree>
    <p:custDataLst>
      <p:tags r:id="rId1"/>
    </p:custDataLst>
    <p:extLst>
      <p:ext uri="{BB962C8B-B14F-4D97-AF65-F5344CB8AC3E}">
        <p14:creationId xmlns:p14="http://schemas.microsoft.com/office/powerpoint/2010/main" val="303128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The Gap</a:t>
            </a:r>
            <a:endParaRPr lang="en-US" sz="54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E68BC64-C938-F7C6-FC80-8E32B7DDDDAD}"/>
              </a:ext>
            </a:extLst>
          </p:cNvPr>
          <p:cNvSpPr>
            <a:spLocks noGrp="1"/>
          </p:cNvSpPr>
          <p:nvPr>
            <p:ph idx="1"/>
          </p:nvPr>
        </p:nvSpPr>
        <p:spPr>
          <a:xfrm>
            <a:off x="280194" y="3505201"/>
            <a:ext cx="8382000" cy="3810002"/>
          </a:xfrm>
        </p:spPr>
        <p:txBody>
          <a:bodyPr>
            <a:noAutofit/>
          </a:bodyPr>
          <a:lstStyle/>
          <a:p>
            <a:pPr>
              <a:defRPr/>
            </a:pPr>
            <a:r>
              <a:rPr lang="en-US" altLang="en-US" sz="3600" dirty="0">
                <a:latin typeface="Arial" panose="020B0604020202020204" pitchFamily="34" charset="0"/>
                <a:cs typeface="Arial" panose="020B0604020202020204" pitchFamily="34" charset="0"/>
              </a:rPr>
              <a:t>Watch “The Gap” video to understand how CalSTRS Pension2 can help you replace your working income in retirement</a:t>
            </a:r>
          </a:p>
          <a:p>
            <a:pPr>
              <a:defRPr/>
            </a:pPr>
            <a:r>
              <a:rPr lang="en-US" sz="3600" dirty="0">
                <a:hlinkClick r:id="rId5"/>
              </a:rPr>
              <a:t>http://www.calstrs.com/the-gap</a:t>
            </a:r>
            <a:r>
              <a:rPr lang="en-US" sz="3600" dirty="0"/>
              <a:t> </a:t>
            </a:r>
            <a:endParaRPr lang="en-US" altLang="en-US" sz="3600" dirty="0">
              <a:latin typeface="Arial" panose="020B0604020202020204" pitchFamily="34" charset="0"/>
              <a:cs typeface="Arial" panose="020B0604020202020204" pitchFamily="34" charset="0"/>
            </a:endParaRPr>
          </a:p>
          <a:p>
            <a:pPr marL="0" indent="0">
              <a:buNone/>
              <a:defRPr/>
            </a:pPr>
            <a:endParaRPr lang="en-US" sz="3600" dirty="0"/>
          </a:p>
        </p:txBody>
      </p:sp>
      <p:pic>
        <p:nvPicPr>
          <p:cNvPr id="4" name="Picture 4">
            <a:hlinkClick r:id="rId6"/>
            <a:extLst>
              <a:ext uri="{FF2B5EF4-FFF2-40B4-BE49-F238E27FC236}">
                <a16:creationId xmlns:a16="http://schemas.microsoft.com/office/drawing/2014/main" id="{5A52F2E4-E96D-7C7B-3560-26A7E0F7C9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9234107" y="3505200"/>
            <a:ext cx="6085648" cy="3424237"/>
          </a:xfrm>
          <a:prstGeom prst="rect">
            <a:avLst/>
          </a:prstGeom>
          <a:noFill/>
          <a:ln w="9525">
            <a:solidFill>
              <a:srgbClr val="596A83"/>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124563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Identify Your Income Sources</a:t>
            </a:r>
            <a:endParaRPr lang="en-US" sz="5400" dirty="0">
              <a:solidFill>
                <a:schemeClr val="bg1"/>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889794" y="3654425"/>
            <a:ext cx="7772400" cy="3660775"/>
          </a:xfrm>
        </p:spPr>
        <p:txBody>
          <a:bodyPr>
            <a:noAutofit/>
          </a:bodyPr>
          <a:lstStyle/>
          <a:p>
            <a:pPr>
              <a:defRPr/>
            </a:pPr>
            <a:r>
              <a:rPr lang="en-US" altLang="en-US" sz="3600" dirty="0">
                <a:latin typeface="Arial" panose="020B0604020202020204" pitchFamily="34" charset="0"/>
                <a:cs typeface="Arial" panose="020B0604020202020204" pitchFamily="34" charset="0"/>
              </a:rPr>
              <a:t>CalSTRS hybrid</a:t>
            </a:r>
          </a:p>
          <a:p>
            <a:pPr>
              <a:defRPr/>
            </a:pPr>
            <a:endParaRPr lang="en-US" altLang="en-US" sz="3600" dirty="0">
              <a:latin typeface="Arial" panose="020B0604020202020204" pitchFamily="34" charset="0"/>
              <a:cs typeface="Arial" panose="020B0604020202020204" pitchFamily="34" charset="0"/>
            </a:endParaRPr>
          </a:p>
          <a:p>
            <a:pPr>
              <a:defRPr/>
            </a:pPr>
            <a:r>
              <a:rPr lang="en-US" altLang="en-US" sz="3600" dirty="0">
                <a:latin typeface="Arial" panose="020B0604020202020204" pitchFamily="34" charset="0"/>
                <a:cs typeface="Arial" panose="020B0604020202020204" pitchFamily="34" charset="0"/>
              </a:rPr>
              <a:t>Social Security</a:t>
            </a:r>
          </a:p>
          <a:p>
            <a:pPr>
              <a:defRPr/>
            </a:pPr>
            <a:endParaRPr lang="en-US" altLang="en-US" sz="3600" dirty="0">
              <a:latin typeface="Arial" panose="020B0604020202020204" pitchFamily="34" charset="0"/>
              <a:cs typeface="Arial" panose="020B0604020202020204" pitchFamily="34" charset="0"/>
            </a:endParaRPr>
          </a:p>
          <a:p>
            <a:pPr>
              <a:defRPr/>
            </a:pPr>
            <a:r>
              <a:rPr lang="en-US" altLang="en-US" sz="3600" dirty="0">
                <a:latin typeface="Arial" panose="020B0604020202020204" pitchFamily="34" charset="0"/>
                <a:cs typeface="Arial" panose="020B0604020202020204" pitchFamily="34" charset="0"/>
              </a:rPr>
              <a:t>Additional income sources</a:t>
            </a:r>
          </a:p>
          <a:p>
            <a:pPr marL="0" indent="0">
              <a:buFont typeface="Arial" charset="0"/>
              <a:buNone/>
              <a:defRPr/>
            </a:pPr>
            <a:endParaRPr lang="en-US" sz="3600" dirty="0"/>
          </a:p>
        </p:txBody>
      </p:sp>
      <p:pic>
        <p:nvPicPr>
          <p:cNvPr id="7" name="Picture 7"/>
          <p:cNvPicPr>
            <a:picLocks noChangeAspect="1" noChangeArrowheads="1"/>
          </p:cNvPicPr>
          <p:nvPr/>
        </p:nvPicPr>
        <p:blipFill>
          <a:blip r:embed="rId5"/>
          <a:srcRect/>
          <a:stretch>
            <a:fillRect/>
          </a:stretch>
        </p:blipFill>
        <p:spPr>
          <a:xfrm rot="897892">
            <a:off x="8705850" y="3644174"/>
            <a:ext cx="4883150" cy="3248025"/>
          </a:xfrm>
          <a:prstGeom prst="rect">
            <a:avLst/>
          </a:prstGeom>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79929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CalSTRS Hybrid</a:t>
            </a:r>
            <a:endParaRPr lang="en-US" sz="5400" dirty="0">
              <a:solidFill>
                <a:schemeClr val="bg1"/>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762968" y="3276600"/>
            <a:ext cx="8305800" cy="5032375"/>
          </a:xfrm>
        </p:spPr>
        <p:txBody>
          <a:bodyPr>
            <a:noAutofit/>
          </a:bodyPr>
          <a:lstStyle/>
          <a:p>
            <a:pPr>
              <a:defRPr/>
            </a:pPr>
            <a:r>
              <a:rPr lang="en-US" sz="4000" b="1" dirty="0">
                <a:solidFill>
                  <a:schemeClr val="tx1">
                    <a:lumMod val="75000"/>
                    <a:lumOff val="25000"/>
                  </a:schemeClr>
                </a:solidFill>
                <a:latin typeface="Arial" panose="020B0604020202020204" pitchFamily="34" charset="0"/>
                <a:cs typeface="Arial" panose="020B0604020202020204" pitchFamily="34" charset="0"/>
              </a:rPr>
              <a:t>Defined Benefit</a:t>
            </a:r>
          </a:p>
          <a:p>
            <a:pPr lvl="1">
              <a:defRPr/>
            </a:pPr>
            <a:r>
              <a:rPr lang="en-US" sz="3200" dirty="0">
                <a:solidFill>
                  <a:schemeClr val="tx1">
                    <a:lumMod val="75000"/>
                    <a:lumOff val="25000"/>
                  </a:schemeClr>
                </a:solidFill>
                <a:latin typeface="Arial" panose="020B0604020202020204" pitchFamily="34" charset="0"/>
                <a:cs typeface="Arial" panose="020B0604020202020204" pitchFamily="34" charset="0"/>
              </a:rPr>
              <a:t>Service retirement benefit</a:t>
            </a:r>
          </a:p>
          <a:p>
            <a:pPr>
              <a:defRPr/>
            </a:pPr>
            <a:r>
              <a:rPr lang="en-US" sz="4000" b="1" dirty="0">
                <a:solidFill>
                  <a:schemeClr val="tx1">
                    <a:lumMod val="75000"/>
                    <a:lumOff val="25000"/>
                  </a:schemeClr>
                </a:solidFill>
                <a:latin typeface="Arial" panose="020B0604020202020204" pitchFamily="34" charset="0"/>
                <a:cs typeface="Arial" panose="020B0604020202020204" pitchFamily="34" charset="0"/>
              </a:rPr>
              <a:t>Cash Balance</a:t>
            </a:r>
          </a:p>
          <a:p>
            <a:pPr lvl="1">
              <a:defRPr/>
            </a:pPr>
            <a:r>
              <a:rPr lang="en-US" sz="3200" dirty="0">
                <a:solidFill>
                  <a:schemeClr val="tx1">
                    <a:lumMod val="75000"/>
                    <a:lumOff val="25000"/>
                  </a:schemeClr>
                </a:solidFill>
                <a:latin typeface="Arial" panose="020B0604020202020204" pitchFamily="34" charset="0"/>
                <a:cs typeface="Arial" panose="020B0604020202020204" pitchFamily="34" charset="0"/>
              </a:rPr>
              <a:t>Defined Benefit Supplement account </a:t>
            </a:r>
          </a:p>
          <a:p>
            <a:pPr>
              <a:defRPr/>
            </a:pPr>
            <a:r>
              <a:rPr lang="en-US" sz="4000" b="1" dirty="0">
                <a:solidFill>
                  <a:schemeClr val="tx1">
                    <a:lumMod val="75000"/>
                    <a:lumOff val="25000"/>
                  </a:schemeClr>
                </a:solidFill>
                <a:latin typeface="Arial" panose="020B0604020202020204" pitchFamily="34" charset="0"/>
                <a:cs typeface="Arial" panose="020B0604020202020204" pitchFamily="34" charset="0"/>
              </a:rPr>
              <a:t>Defined Contribution</a:t>
            </a:r>
          </a:p>
          <a:p>
            <a:pPr lvl="1">
              <a:defRPr/>
            </a:pPr>
            <a:r>
              <a:rPr lang="en-US" sz="3200" dirty="0">
                <a:solidFill>
                  <a:schemeClr val="tx1">
                    <a:lumMod val="75000"/>
                    <a:lumOff val="25000"/>
                  </a:schemeClr>
                </a:solidFill>
                <a:latin typeface="Arial" panose="020B0604020202020204" pitchFamily="34" charset="0"/>
                <a:cs typeface="Arial" panose="020B0604020202020204" pitchFamily="34" charset="0"/>
              </a:rPr>
              <a:t>CalSTRS Pension2</a:t>
            </a:r>
          </a:p>
          <a:p>
            <a:pPr marL="0" indent="0">
              <a:buFont typeface="Arial" charset="0"/>
              <a:buNone/>
              <a:defRPr/>
            </a:pPr>
            <a:endParaRPr lang="en-US" sz="3600" dirty="0"/>
          </a:p>
        </p:txBody>
      </p:sp>
      <p:pic>
        <p:nvPicPr>
          <p:cNvPr id="2" name="Picture 2">
            <a:extLst>
              <a:ext uri="{FF2B5EF4-FFF2-40B4-BE49-F238E27FC236}">
                <a16:creationId xmlns:a16="http://schemas.microsoft.com/office/drawing/2014/main" id="{1A67571F-2F1F-5575-362C-E54A17E1C576}"/>
              </a:ext>
            </a:extLst>
          </p:cNvPr>
          <p:cNvPicPr>
            <a:picLocks noChangeAspect="1" noChangeArrowheads="1"/>
          </p:cNvPicPr>
          <p:nvPr/>
        </p:nvPicPr>
        <p:blipFill>
          <a:blip r:embed="rId5"/>
          <a:stretch>
            <a:fillRect/>
          </a:stretch>
        </p:blipFill>
        <p:spPr bwMode="auto">
          <a:xfrm>
            <a:off x="9500394" y="2728928"/>
            <a:ext cx="5841825" cy="55536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33826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Understanding the CalSTRS Formula</a:t>
            </a:r>
            <a:endParaRPr lang="en-US" sz="5400"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7BFFC89-F24A-84F1-479B-183804C44C58}"/>
              </a:ext>
            </a:extLst>
          </p:cNvPr>
          <p:cNvSpPr/>
          <p:nvPr/>
        </p:nvSpPr>
        <p:spPr>
          <a:xfrm>
            <a:off x="737394" y="8345772"/>
            <a:ext cx="14478000" cy="1200329"/>
          </a:xfrm>
          <a:prstGeom prst="rect">
            <a:avLst/>
          </a:prstGeom>
        </p:spPr>
        <p:txBody>
          <a:bodyPr wrap="square">
            <a:spAutoFit/>
          </a:bodyPr>
          <a:lstStyle/>
          <a:p>
            <a:pPr algn="ctr"/>
            <a:r>
              <a:rPr lang="en-US" sz="3600" dirty="0">
                <a:latin typeface="Arial" panose="020B0604020202020204" pitchFamily="34" charset="0"/>
                <a:cs typeface="Arial" panose="020B0604020202020204" pitchFamily="34" charset="0"/>
                <a:hlinkClick r:id="rId5"/>
              </a:rPr>
              <a:t>https://www.calstrs.com/member-benefit-education-videos</a:t>
            </a:r>
            <a:r>
              <a:rPr lang="en-US" sz="3600" dirty="0">
                <a:latin typeface="Arial" panose="020B0604020202020204" pitchFamily="34" charset="0"/>
                <a:cs typeface="Arial" panose="020B0604020202020204" pitchFamily="34" charset="0"/>
              </a:rPr>
              <a:t> </a:t>
            </a:r>
          </a:p>
          <a:p>
            <a:endParaRPr lang="en-US" sz="36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7B20158-4572-8819-CF35-E4015BAE63C2}"/>
              </a:ext>
            </a:extLst>
          </p:cNvPr>
          <p:cNvPicPr>
            <a:picLocks noChangeAspect="1"/>
          </p:cNvPicPr>
          <p:nvPr/>
        </p:nvPicPr>
        <p:blipFill>
          <a:blip r:embed="rId6"/>
          <a:stretch>
            <a:fillRect/>
          </a:stretch>
        </p:blipFill>
        <p:spPr>
          <a:xfrm>
            <a:off x="3530813" y="2017922"/>
            <a:ext cx="9195962" cy="6327850"/>
          </a:xfrm>
          <a:prstGeom prst="rect">
            <a:avLst/>
          </a:prstGeom>
        </p:spPr>
      </p:pic>
    </p:spTree>
    <p:custDataLst>
      <p:tags r:id="rId1"/>
    </p:custDataLst>
    <p:extLst>
      <p:ext uri="{BB962C8B-B14F-4D97-AF65-F5344CB8AC3E}">
        <p14:creationId xmlns:p14="http://schemas.microsoft.com/office/powerpoint/2010/main" val="940512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9E9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0F0166-F7C2-F24E-9619-489DF5DD5AAF}"/>
              </a:ext>
            </a:extLst>
          </p:cNvPr>
          <p:cNvSpPr>
            <a:spLocks noGrp="1"/>
          </p:cNvSpPr>
          <p:nvPr>
            <p:ph idx="1"/>
          </p:nvPr>
        </p:nvSpPr>
        <p:spPr>
          <a:xfrm>
            <a:off x="1118394" y="2267153"/>
            <a:ext cx="9871901" cy="5933220"/>
          </a:xfrm>
        </p:spPr>
        <p:txBody>
          <a:bodyPr>
            <a:normAutofit/>
          </a:bodyPr>
          <a:lstStyle/>
          <a:p>
            <a:pPr marL="0" indent="0">
              <a:buNone/>
            </a:pPr>
            <a:r>
              <a:rPr lang="en-US" dirty="0">
                <a:solidFill>
                  <a:schemeClr val="bg1"/>
                </a:solidFill>
              </a:rPr>
              <a:t>CalSTRS authorized representatives:</a:t>
            </a:r>
          </a:p>
          <a:p>
            <a:r>
              <a:rPr lang="en-US" dirty="0">
                <a:solidFill>
                  <a:schemeClr val="bg1"/>
                </a:solidFill>
              </a:rPr>
              <a:t>Have an email address ending in @CalSTRS.com.</a:t>
            </a:r>
          </a:p>
          <a:p>
            <a:r>
              <a:rPr lang="en-US" dirty="0">
                <a:solidFill>
                  <a:schemeClr val="bg1"/>
                </a:solidFill>
              </a:rPr>
              <a:t>Can provide a CalSTRS ID badge or </a:t>
            </a:r>
            <a:br>
              <a:rPr lang="en-US" dirty="0">
                <a:solidFill>
                  <a:schemeClr val="bg1"/>
                </a:solidFill>
              </a:rPr>
            </a:br>
            <a:r>
              <a:rPr lang="en-US" dirty="0">
                <a:solidFill>
                  <a:schemeClr val="bg1"/>
                </a:solidFill>
              </a:rPr>
              <a:t>business card.</a:t>
            </a:r>
          </a:p>
          <a:p>
            <a:pPr lvl="0"/>
            <a:r>
              <a:rPr lang="en-US" dirty="0">
                <a:solidFill>
                  <a:prstClr val="white"/>
                </a:solidFill>
              </a:rPr>
              <a:t>Do not provide refreshments </a:t>
            </a:r>
            <a:br>
              <a:rPr lang="en-US" dirty="0">
                <a:solidFill>
                  <a:prstClr val="white"/>
                </a:solidFill>
              </a:rPr>
            </a:br>
            <a:r>
              <a:rPr lang="en-US" dirty="0">
                <a:solidFill>
                  <a:prstClr val="white"/>
                </a:solidFill>
              </a:rPr>
              <a:t>at offsite events.</a:t>
            </a:r>
          </a:p>
          <a:p>
            <a:pPr lvl="0"/>
            <a:r>
              <a:rPr lang="en-US" dirty="0">
                <a:solidFill>
                  <a:prstClr val="white"/>
                </a:solidFill>
              </a:rPr>
              <a:t>Will never meet at your home.</a:t>
            </a:r>
          </a:p>
          <a:p>
            <a:pPr lvl="0"/>
            <a:r>
              <a:rPr lang="en-US" dirty="0">
                <a:solidFill>
                  <a:prstClr val="white"/>
                </a:solidFill>
              </a:rPr>
              <a:t>Do not sell insurance products.</a:t>
            </a:r>
            <a:endParaRPr lang="en-US" dirty="0">
              <a:solidFill>
                <a:schemeClr val="bg1"/>
              </a:solidFill>
            </a:endParaRPr>
          </a:p>
        </p:txBody>
      </p:sp>
      <p:pic>
        <p:nvPicPr>
          <p:cNvPr id="5" name="Picture 4" descr="A picture containing toy, doll&#10;&#10;Description automatically generated">
            <a:extLst>
              <a:ext uri="{FF2B5EF4-FFF2-40B4-BE49-F238E27FC236}">
                <a16:creationId xmlns:a16="http://schemas.microsoft.com/office/drawing/2014/main" id="{8F5053FD-985B-E442-B165-46E42D199020}"/>
              </a:ext>
            </a:extLst>
          </p:cNvPr>
          <p:cNvPicPr>
            <a:picLocks noChangeAspect="1"/>
          </p:cNvPicPr>
          <p:nvPr/>
        </p:nvPicPr>
        <p:blipFill>
          <a:blip r:embed="rId3"/>
          <a:stretch>
            <a:fillRect/>
          </a:stretch>
        </p:blipFill>
        <p:spPr>
          <a:xfrm>
            <a:off x="9871306" y="3370971"/>
            <a:ext cx="6179504" cy="7586717"/>
          </a:xfrm>
          <a:prstGeom prst="rect">
            <a:avLst/>
          </a:prstGeom>
        </p:spPr>
      </p:pic>
      <p:sp>
        <p:nvSpPr>
          <p:cNvPr id="8" name="Title 1">
            <a:extLst>
              <a:ext uri="{FF2B5EF4-FFF2-40B4-BE49-F238E27FC236}">
                <a16:creationId xmlns:a16="http://schemas.microsoft.com/office/drawing/2014/main" id="{CB3CA827-D646-D142-89AD-BA03FBA43BA5}"/>
              </a:ext>
            </a:extLst>
          </p:cNvPr>
          <p:cNvSpPr>
            <a:spLocks noGrp="1"/>
          </p:cNvSpPr>
          <p:nvPr>
            <p:ph type="title"/>
          </p:nvPr>
        </p:nvSpPr>
        <p:spPr>
          <a:xfrm>
            <a:off x="838993" y="804161"/>
            <a:ext cx="14777583" cy="1767417"/>
          </a:xfrm>
        </p:spPr>
        <p:txBody>
          <a:bodyPr>
            <a:normAutofit/>
          </a:bodyPr>
          <a:lstStyle/>
          <a:p>
            <a:r>
              <a:rPr lang="en-US" dirty="0">
                <a:solidFill>
                  <a:schemeClr val="bg1"/>
                </a:solidFill>
              </a:rPr>
              <a:t>Trust     		 , not impersonators </a:t>
            </a:r>
            <a:br>
              <a:rPr lang="en-US" dirty="0">
                <a:solidFill>
                  <a:schemeClr val="bg1"/>
                </a:solidFill>
              </a:rPr>
            </a:br>
            <a:endParaRPr lang="en-US" dirty="0">
              <a:solidFill>
                <a:schemeClr val="bg1"/>
              </a:solidFill>
            </a:endParaRPr>
          </a:p>
        </p:txBody>
      </p:sp>
      <p:pic>
        <p:nvPicPr>
          <p:cNvPr id="9" name="Picture 8" descr="A close up of a logo&#10;&#10;Description automatically generated">
            <a:extLst>
              <a:ext uri="{FF2B5EF4-FFF2-40B4-BE49-F238E27FC236}">
                <a16:creationId xmlns:a16="http://schemas.microsoft.com/office/drawing/2014/main" id="{B09DADCD-218E-EE4E-8522-89BF782D37A9}"/>
              </a:ext>
            </a:extLst>
          </p:cNvPr>
          <p:cNvPicPr>
            <a:picLocks noChangeAspect="1"/>
          </p:cNvPicPr>
          <p:nvPr/>
        </p:nvPicPr>
        <p:blipFill>
          <a:blip r:embed="rId4"/>
          <a:stretch>
            <a:fillRect/>
          </a:stretch>
        </p:blipFill>
        <p:spPr>
          <a:xfrm>
            <a:off x="2842569" y="762407"/>
            <a:ext cx="3132667" cy="829733"/>
          </a:xfrm>
          <a:prstGeom prst="rect">
            <a:avLst/>
          </a:prstGeom>
        </p:spPr>
      </p:pic>
    </p:spTree>
    <p:extLst>
      <p:ext uri="{BB962C8B-B14F-4D97-AF65-F5344CB8AC3E}">
        <p14:creationId xmlns:p14="http://schemas.microsoft.com/office/powerpoint/2010/main" val="3166611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marL="0" marR="0" lvl="0" indent="0" algn="ctr" defTabSz="1451519"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Defined Benefit Retirement Estimate</a:t>
            </a:r>
            <a:endParaRPr kumimoji="0" lang="en-US" sz="5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Content Placeholder 2"/>
          <p:cNvSpPr>
            <a:spLocks noGrp="1"/>
          </p:cNvSpPr>
          <p:nvPr>
            <p:ph sz="half" idx="1"/>
          </p:nvPr>
        </p:nvSpPr>
        <p:spPr>
          <a:xfrm>
            <a:off x="3251994" y="2667001"/>
            <a:ext cx="4648200" cy="3200400"/>
          </a:xfrm>
        </p:spPr>
        <p:txBody>
          <a:bodyPr>
            <a:normAutofit/>
          </a:bodyPr>
          <a:lstStyle/>
          <a:p>
            <a:pPr>
              <a:defRPr/>
            </a:pPr>
            <a:r>
              <a:rPr lang="en-US" altLang="en-US" sz="3200" dirty="0">
                <a:latin typeface="Arial" panose="020B0604020202020204" pitchFamily="34" charset="0"/>
                <a:cs typeface="Arial" panose="020B0604020202020204" pitchFamily="34" charset="0"/>
              </a:rPr>
              <a:t>Retirement Progress Report</a:t>
            </a:r>
          </a:p>
        </p:txBody>
      </p:sp>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810756" y="2205681"/>
            <a:ext cx="5113560" cy="6637637"/>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020340" y="3657600"/>
            <a:ext cx="2441454" cy="1371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1519"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EAFB2BAD-8246-48BB-BFAC-61E32A667E4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038541" y="2205681"/>
            <a:ext cx="4980882" cy="6637637"/>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4">
            <a:extLst>
              <a:ext uri="{FF2B5EF4-FFF2-40B4-BE49-F238E27FC236}">
                <a16:creationId xmlns:a16="http://schemas.microsoft.com/office/drawing/2014/main" id="{4F82573F-1658-DEB9-1668-68D5D46E146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763" y="2209800"/>
            <a:ext cx="623231" cy="615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TextBox 6">
            <a:extLst>
              <a:ext uri="{FF2B5EF4-FFF2-40B4-BE49-F238E27FC236}">
                <a16:creationId xmlns:a16="http://schemas.microsoft.com/office/drawing/2014/main" id="{8AB57C86-94F7-B7AD-584A-6D5DB5DBCF14}"/>
              </a:ext>
            </a:extLst>
          </p:cNvPr>
          <p:cNvSpPr txBox="1">
            <a:spLocks noChangeArrowheads="1"/>
          </p:cNvSpPr>
          <p:nvPr/>
        </p:nvSpPr>
        <p:spPr bwMode="auto">
          <a:xfrm>
            <a:off x="127794" y="2890391"/>
            <a:ext cx="1143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t>Box D,</a:t>
            </a:r>
          </a:p>
          <a:p>
            <a:r>
              <a:rPr lang="en-US" altLang="en-US" dirty="0"/>
              <a:t>#7, 8</a:t>
            </a:r>
          </a:p>
        </p:txBody>
      </p:sp>
    </p:spTree>
    <p:custDataLst>
      <p:tags r:id="rId1"/>
    </p:custDataLst>
    <p:extLst>
      <p:ext uri="{BB962C8B-B14F-4D97-AF65-F5344CB8AC3E}">
        <p14:creationId xmlns:p14="http://schemas.microsoft.com/office/powerpoint/2010/main" val="97722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Defined Benefit Retirement Estimate</a:t>
            </a:r>
            <a:endParaRPr lang="en-US" sz="5400" dirty="0">
              <a:solidFill>
                <a:schemeClr val="bg1"/>
              </a:solidFill>
              <a:latin typeface="Arial" panose="020B0604020202020204" pitchFamily="34" charset="0"/>
              <a:cs typeface="Arial" panose="020B0604020202020204" pitchFamily="34" charset="0"/>
            </a:endParaRPr>
          </a:p>
        </p:txBody>
      </p:sp>
      <p:sp>
        <p:nvSpPr>
          <p:cNvPr id="11" name="Content Placeholder 2"/>
          <p:cNvSpPr>
            <a:spLocks noGrp="1"/>
          </p:cNvSpPr>
          <p:nvPr>
            <p:ph idx="1"/>
          </p:nvPr>
        </p:nvSpPr>
        <p:spPr>
          <a:xfrm>
            <a:off x="7823994" y="2819400"/>
            <a:ext cx="7616825" cy="5219700"/>
          </a:xfrm>
        </p:spPr>
        <p:txBody>
          <a:bodyPr/>
          <a:lstStyle/>
          <a:p>
            <a:pPr marL="0" indent="0" algn="ctr">
              <a:buFontTx/>
              <a:buNone/>
              <a:defRPr/>
            </a:pPr>
            <a:r>
              <a:rPr lang="en-US" altLang="en-US" sz="3600" dirty="0">
                <a:latin typeface="Arial" panose="020B0604020202020204" pitchFamily="34" charset="0"/>
                <a:cs typeface="Arial" panose="020B0604020202020204" pitchFamily="34" charset="0"/>
              </a:rPr>
              <a:t>Service Credit</a:t>
            </a:r>
          </a:p>
          <a:p>
            <a:pPr marL="0" indent="0" algn="ctr">
              <a:buFontTx/>
              <a:buNone/>
              <a:defRPr/>
            </a:pPr>
            <a:r>
              <a:rPr lang="en-US" altLang="en-US" sz="3600" dirty="0">
                <a:latin typeface="Arial" panose="020B0604020202020204" pitchFamily="34" charset="0"/>
                <a:cs typeface="Arial" panose="020B0604020202020204" pitchFamily="34" charset="0"/>
              </a:rPr>
              <a:t>x</a:t>
            </a:r>
          </a:p>
          <a:p>
            <a:pPr marL="0" indent="0" algn="ctr">
              <a:buFontTx/>
              <a:buNone/>
              <a:defRPr/>
            </a:pPr>
            <a:r>
              <a:rPr lang="en-US" altLang="en-US" sz="3600" dirty="0">
                <a:latin typeface="Arial" panose="020B0604020202020204" pitchFamily="34" charset="0"/>
                <a:cs typeface="Arial" panose="020B0604020202020204" pitchFamily="34" charset="0"/>
              </a:rPr>
              <a:t>Age Factor</a:t>
            </a:r>
          </a:p>
          <a:p>
            <a:pPr marL="0" indent="0" algn="ctr">
              <a:buFontTx/>
              <a:buNone/>
              <a:defRPr/>
            </a:pPr>
            <a:r>
              <a:rPr lang="en-US" altLang="en-US" sz="3600" dirty="0">
                <a:latin typeface="Arial" panose="020B0604020202020204" pitchFamily="34" charset="0"/>
                <a:cs typeface="Arial" panose="020B0604020202020204" pitchFamily="34" charset="0"/>
              </a:rPr>
              <a:t>x</a:t>
            </a:r>
          </a:p>
          <a:p>
            <a:pPr marL="0" indent="0" algn="ctr">
              <a:buFontTx/>
              <a:buNone/>
              <a:defRPr/>
            </a:pPr>
            <a:r>
              <a:rPr lang="en-US" altLang="en-US" sz="3600" dirty="0">
                <a:latin typeface="Arial" panose="020B0604020202020204" pitchFamily="34" charset="0"/>
                <a:cs typeface="Arial" panose="020B0604020202020204" pitchFamily="34" charset="0"/>
              </a:rPr>
              <a:t>Final Compensation</a:t>
            </a:r>
          </a:p>
          <a:p>
            <a:pPr marL="0" indent="0" algn="ctr">
              <a:buFont typeface="Arial" charset="0"/>
              <a:buNone/>
              <a:defRPr/>
            </a:pPr>
            <a:r>
              <a:rPr lang="en-US" altLang="en-US" sz="3600" b="1" dirty="0">
                <a:solidFill>
                  <a:srgbClr val="66ACA8"/>
                </a:solidFill>
                <a:latin typeface="Arial" panose="020B0604020202020204" pitchFamily="34" charset="0"/>
                <a:cs typeface="Arial" panose="020B0604020202020204" pitchFamily="34" charset="0"/>
              </a:rPr>
              <a:t> =</a:t>
            </a:r>
          </a:p>
          <a:p>
            <a:pPr marL="0" indent="0" algn="ctr">
              <a:buFontTx/>
              <a:buNone/>
              <a:defRPr/>
            </a:pPr>
            <a:r>
              <a:rPr lang="en-US" altLang="en-US" sz="3600" b="1" dirty="0">
                <a:solidFill>
                  <a:srgbClr val="66ACA8"/>
                </a:solidFill>
                <a:latin typeface="Arial" panose="020B0604020202020204" pitchFamily="34" charset="0"/>
                <a:cs typeface="Arial" panose="020B0604020202020204" pitchFamily="34" charset="0"/>
              </a:rPr>
              <a:t>Member Only Benefit</a:t>
            </a:r>
          </a:p>
          <a:p>
            <a:pPr marL="0" indent="0">
              <a:buFont typeface="Arial" charset="0"/>
              <a:buNone/>
              <a:defRPr/>
            </a:pP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00597" y="2209800"/>
            <a:ext cx="4918527" cy="65556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462876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marL="0" marR="0" lvl="0" indent="0" algn="ctr" defTabSz="1451519"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Defined Benefit Supplement Account</a:t>
            </a:r>
            <a:endParaRPr kumimoji="0" lang="en-US" sz="5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8"/>
          <p:cNvPicPr>
            <a:picLocks noChangeArrowheads="1"/>
          </p:cNvPicPr>
          <p:nvPr/>
        </p:nvPicPr>
        <p:blipFill>
          <a:blip r:embed="rId5">
            <a:extLst>
              <a:ext uri="{28A0092B-C50C-407E-A947-70E740481C1C}">
                <a14:useLocalDpi xmlns:a14="http://schemas.microsoft.com/office/drawing/2010/main" val="0"/>
              </a:ext>
            </a:extLst>
          </a:blip>
          <a:srcRect/>
          <a:stretch/>
        </p:blipFill>
        <p:spPr bwMode="auto">
          <a:xfrm>
            <a:off x="2460119" y="2691625"/>
            <a:ext cx="4732019" cy="59553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4794266" y="5562600"/>
            <a:ext cx="2039128" cy="2286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451519"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500FD943-06B7-4C26-A0A3-35917258434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105889" y="2691625"/>
            <a:ext cx="4468865" cy="5955311"/>
          </a:xfrm>
          <a:prstGeom prst="rect">
            <a:avLst/>
          </a:prstGeom>
          <a:ln>
            <a:solidFill>
              <a:schemeClr val="tx1"/>
            </a:solidFill>
          </a:ln>
        </p:spPr>
      </p:pic>
      <p:pic>
        <p:nvPicPr>
          <p:cNvPr id="3" name="Picture 4">
            <a:extLst>
              <a:ext uri="{FF2B5EF4-FFF2-40B4-BE49-F238E27FC236}">
                <a16:creationId xmlns:a16="http://schemas.microsoft.com/office/drawing/2014/main" id="{7409A65F-4F51-9066-4CA3-BEE6F668BEF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763" y="2209800"/>
            <a:ext cx="623231" cy="615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Box 6">
            <a:extLst>
              <a:ext uri="{FF2B5EF4-FFF2-40B4-BE49-F238E27FC236}">
                <a16:creationId xmlns:a16="http://schemas.microsoft.com/office/drawing/2014/main" id="{9B3FC9FC-EB13-9676-CCF2-FCD7FEB5B0E3}"/>
              </a:ext>
            </a:extLst>
          </p:cNvPr>
          <p:cNvSpPr txBox="1">
            <a:spLocks noChangeArrowheads="1"/>
          </p:cNvSpPr>
          <p:nvPr/>
        </p:nvSpPr>
        <p:spPr bwMode="auto">
          <a:xfrm>
            <a:off x="127794" y="2890391"/>
            <a:ext cx="1143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t>Box E,</a:t>
            </a:r>
          </a:p>
          <a:p>
            <a:r>
              <a:rPr lang="en-US" altLang="en-US" dirty="0"/>
              <a:t>#9</a:t>
            </a:r>
          </a:p>
        </p:txBody>
      </p:sp>
    </p:spTree>
    <p:custDataLst>
      <p:tags r:id="rId1"/>
    </p:custDataLst>
    <p:extLst>
      <p:ext uri="{BB962C8B-B14F-4D97-AF65-F5344CB8AC3E}">
        <p14:creationId xmlns:p14="http://schemas.microsoft.com/office/powerpoint/2010/main" val="190231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Supplemental Savings</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258124" y="2819400"/>
            <a:ext cx="6400800" cy="5791200"/>
          </a:xfrm>
        </p:spPr>
        <p:txBody>
          <a:bodyPr>
            <a:noAutofit/>
          </a:bodyPr>
          <a:lstStyle/>
          <a:p>
            <a:pPr>
              <a:spcBef>
                <a:spcPct val="0"/>
              </a:spcBef>
              <a:defRPr/>
            </a:pPr>
            <a:r>
              <a:rPr lang="en-US" altLang="en-US" sz="3600" dirty="0">
                <a:solidFill>
                  <a:schemeClr val="tx1">
                    <a:lumMod val="75000"/>
                    <a:lumOff val="25000"/>
                  </a:schemeClr>
                </a:solidFill>
                <a:latin typeface="Arial" panose="020B0604020202020204" pitchFamily="34" charset="0"/>
                <a:cs typeface="Arial" panose="020B0604020202020204" pitchFamily="34" charset="0"/>
              </a:rPr>
              <a:t>Help bridge your retirement gap</a:t>
            </a:r>
          </a:p>
          <a:p>
            <a:pPr>
              <a:spcBef>
                <a:spcPct val="0"/>
              </a:spcBef>
              <a:defRPr/>
            </a:pPr>
            <a:endParaRPr lang="en-US" altLang="en-US" sz="3600" dirty="0">
              <a:solidFill>
                <a:schemeClr val="tx1">
                  <a:lumMod val="75000"/>
                  <a:lumOff val="25000"/>
                </a:schemeClr>
              </a:solidFill>
              <a:latin typeface="Arial" panose="020B0604020202020204" pitchFamily="34" charset="0"/>
              <a:cs typeface="Arial" panose="020B0604020202020204" pitchFamily="34" charset="0"/>
            </a:endParaRPr>
          </a:p>
          <a:p>
            <a:pPr>
              <a:spcBef>
                <a:spcPct val="0"/>
              </a:spcBef>
              <a:defRPr/>
            </a:pPr>
            <a:r>
              <a:rPr lang="en-US" altLang="en-US" sz="3600" dirty="0">
                <a:solidFill>
                  <a:schemeClr val="tx1">
                    <a:lumMod val="75000"/>
                    <a:lumOff val="25000"/>
                  </a:schemeClr>
                </a:solidFill>
                <a:latin typeface="Arial" panose="020B0604020202020204" pitchFamily="34" charset="0"/>
                <a:cs typeface="Arial" panose="020B0604020202020204" pitchFamily="34" charset="0"/>
              </a:rPr>
              <a:t>Voluntary contributions through payroll deductions</a:t>
            </a:r>
          </a:p>
          <a:p>
            <a:pPr>
              <a:spcBef>
                <a:spcPct val="0"/>
              </a:spcBef>
              <a:defRPr/>
            </a:pPr>
            <a:endParaRPr lang="en-US" altLang="en-US" sz="3600" dirty="0">
              <a:solidFill>
                <a:schemeClr val="tx1">
                  <a:lumMod val="75000"/>
                  <a:lumOff val="25000"/>
                </a:schemeClr>
              </a:solidFill>
              <a:latin typeface="Arial" panose="020B0604020202020204" pitchFamily="34" charset="0"/>
              <a:cs typeface="Arial" panose="020B0604020202020204" pitchFamily="34" charset="0"/>
            </a:endParaRPr>
          </a:p>
          <a:p>
            <a:pPr>
              <a:spcBef>
                <a:spcPct val="0"/>
              </a:spcBef>
              <a:defRPr/>
            </a:pPr>
            <a:r>
              <a:rPr lang="en-US" altLang="en-US" sz="3600" dirty="0">
                <a:solidFill>
                  <a:schemeClr val="tx1">
                    <a:lumMod val="75000"/>
                    <a:lumOff val="25000"/>
                  </a:schemeClr>
                </a:solidFill>
                <a:latin typeface="Arial" panose="020B0604020202020204" pitchFamily="34" charset="0"/>
                <a:cs typeface="Arial" panose="020B0604020202020204" pitchFamily="34" charset="0"/>
              </a:rPr>
              <a:t>403(b), Roth 403(b), 457(b) </a:t>
            </a:r>
          </a:p>
          <a:p>
            <a:pPr marL="0" indent="0">
              <a:buNone/>
              <a:defRPr/>
            </a:pPr>
            <a:endParaRPr lang="en-US" altLang="en-US" sz="3600" dirty="0">
              <a:latin typeface="Arial" panose="020B0604020202020204" pitchFamily="34" charset="0"/>
              <a:cs typeface="Arial" panose="020B0604020202020204" pitchFamily="34" charset="0"/>
            </a:endParaRPr>
          </a:p>
        </p:txBody>
      </p:sp>
      <p:pic>
        <p:nvPicPr>
          <p:cNvPr id="6146" name="Picture 2"/>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183147" y="2286000"/>
            <a:ext cx="4965851" cy="62785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763" y="2209800"/>
            <a:ext cx="623231" cy="615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TextBox 6"/>
          <p:cNvSpPr txBox="1">
            <a:spLocks noChangeArrowheads="1"/>
          </p:cNvSpPr>
          <p:nvPr/>
        </p:nvSpPr>
        <p:spPr bwMode="auto">
          <a:xfrm>
            <a:off x="203994" y="2890391"/>
            <a:ext cx="11430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t>#10</a:t>
            </a:r>
          </a:p>
        </p:txBody>
      </p:sp>
    </p:spTree>
    <p:extLst>
      <p:ext uri="{BB962C8B-B14F-4D97-AF65-F5344CB8AC3E}">
        <p14:creationId xmlns:p14="http://schemas.microsoft.com/office/powerpoint/2010/main" val="1148256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Social Security Facts</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337594" y="2819400"/>
            <a:ext cx="11506200" cy="5791200"/>
          </a:xfrm>
        </p:spPr>
        <p:txBody>
          <a:bodyPr>
            <a:noAutofit/>
          </a:bodyPr>
          <a:lstStyle/>
          <a:p>
            <a:pPr>
              <a:defRPr/>
            </a:pPr>
            <a:r>
              <a:rPr lang="en-US" altLang="en-US" sz="4000" dirty="0">
                <a:latin typeface="Arial" panose="020B0604020202020204" pitchFamily="34" charset="0"/>
                <a:cs typeface="Arial" panose="020B0604020202020204" pitchFamily="34" charset="0"/>
              </a:rPr>
              <a:t>46 percent of active members </a:t>
            </a:r>
            <a:r>
              <a:rPr lang="en-US" altLang="en-US" sz="4000" b="1" dirty="0">
                <a:latin typeface="Arial" panose="020B0604020202020204" pitchFamily="34" charset="0"/>
                <a:cs typeface="Arial" panose="020B0604020202020204" pitchFamily="34" charset="0"/>
              </a:rPr>
              <a:t>think</a:t>
            </a:r>
            <a:r>
              <a:rPr lang="en-US" altLang="en-US" sz="4000" dirty="0">
                <a:latin typeface="Arial" panose="020B0604020202020204" pitchFamily="34" charset="0"/>
                <a:cs typeface="Arial" panose="020B0604020202020204" pitchFamily="34" charset="0"/>
              </a:rPr>
              <a:t> they will qualify for Social Security benefits</a:t>
            </a:r>
          </a:p>
          <a:p>
            <a:pPr marL="0" indent="0">
              <a:buFontTx/>
              <a:buNone/>
              <a:defRPr/>
            </a:pPr>
            <a:endParaRPr lang="en-US" altLang="en-US" sz="4000" dirty="0">
              <a:latin typeface="Arial" panose="020B0604020202020204" pitchFamily="34" charset="0"/>
              <a:cs typeface="Arial" panose="020B0604020202020204" pitchFamily="34" charset="0"/>
            </a:endParaRPr>
          </a:p>
          <a:p>
            <a:pPr>
              <a:defRPr/>
            </a:pPr>
            <a:r>
              <a:rPr lang="en-US" altLang="en-US" sz="4000" dirty="0">
                <a:latin typeface="Arial" panose="020B0604020202020204" pitchFamily="34" charset="0"/>
                <a:cs typeface="Arial" panose="020B0604020202020204" pitchFamily="34" charset="0"/>
              </a:rPr>
              <a:t>63 percent of California educators actually </a:t>
            </a:r>
            <a:r>
              <a:rPr lang="en-US" altLang="en-US" sz="4000" b="1" dirty="0">
                <a:latin typeface="Arial" panose="020B0604020202020204" pitchFamily="34" charset="0"/>
                <a:cs typeface="Arial" panose="020B0604020202020204" pitchFamily="34" charset="0"/>
              </a:rPr>
              <a:t>receive</a:t>
            </a:r>
            <a:r>
              <a:rPr lang="en-US" altLang="en-US" sz="4000" dirty="0">
                <a:latin typeface="Arial" panose="020B0604020202020204" pitchFamily="34" charset="0"/>
                <a:cs typeface="Arial" panose="020B0604020202020204" pitchFamily="34" charset="0"/>
              </a:rPr>
              <a:t> Social Security benefits</a:t>
            </a:r>
          </a:p>
          <a:p>
            <a:pPr marL="0" indent="0">
              <a:buFontTx/>
              <a:buNone/>
              <a:defRPr/>
            </a:pPr>
            <a:endParaRPr lang="en-US" altLang="en-US" sz="4000" dirty="0">
              <a:latin typeface="Arial" panose="020B0604020202020204" pitchFamily="34" charset="0"/>
              <a:cs typeface="Arial" panose="020B0604020202020204" pitchFamily="34" charset="0"/>
            </a:endParaRPr>
          </a:p>
          <a:p>
            <a:pPr>
              <a:defRPr/>
            </a:pPr>
            <a:r>
              <a:rPr lang="en-US" altLang="en-US" sz="4000" dirty="0">
                <a:latin typeface="Arial" panose="020B0604020202020204" pitchFamily="34" charset="0"/>
                <a:cs typeface="Arial" panose="020B0604020202020204" pitchFamily="34" charset="0"/>
              </a:rPr>
              <a:t>California public educators are subject to Social Security offsets</a:t>
            </a:r>
          </a:p>
        </p:txBody>
      </p:sp>
    </p:spTree>
    <p:extLst>
      <p:ext uri="{BB962C8B-B14F-4D97-AF65-F5344CB8AC3E}">
        <p14:creationId xmlns:p14="http://schemas.microsoft.com/office/powerpoint/2010/main" val="3596648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Social Security Benefit</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889794" y="3810000"/>
            <a:ext cx="14401800" cy="2590800"/>
          </a:xfrm>
        </p:spPr>
        <p:txBody>
          <a:bodyPr>
            <a:noAutofit/>
          </a:bodyPr>
          <a:lstStyle/>
          <a:p>
            <a:pPr marL="0" indent="0" algn="ctr">
              <a:buFontTx/>
              <a:buNone/>
              <a:defRPr/>
            </a:pPr>
            <a:r>
              <a:rPr lang="en-US" altLang="en-US" sz="4000" b="1" dirty="0">
                <a:latin typeface="Arial" panose="020B0604020202020204" pitchFamily="34" charset="0"/>
                <a:cs typeface="Arial" panose="020B0604020202020204" pitchFamily="34" charset="0"/>
              </a:rPr>
              <a:t>Question #1:</a:t>
            </a:r>
          </a:p>
          <a:p>
            <a:pPr marL="0" indent="0" algn="ctr">
              <a:buFontTx/>
              <a:buNone/>
              <a:defRPr/>
            </a:pPr>
            <a:endParaRPr lang="en-US" altLang="en-US" sz="4000" b="1" dirty="0">
              <a:latin typeface="Arial" panose="020B0604020202020204" pitchFamily="34" charset="0"/>
              <a:cs typeface="Arial" panose="020B0604020202020204" pitchFamily="34" charset="0"/>
            </a:endParaRPr>
          </a:p>
          <a:p>
            <a:pPr marL="0" indent="0" algn="ctr">
              <a:buFontTx/>
              <a:buNone/>
              <a:defRPr/>
            </a:pPr>
            <a:r>
              <a:rPr lang="en-US" altLang="en-US" sz="4000" dirty="0">
                <a:latin typeface="Arial" panose="020B0604020202020204" pitchFamily="34" charset="0"/>
                <a:cs typeface="Arial" panose="020B0604020202020204" pitchFamily="34" charset="0"/>
              </a:rPr>
              <a:t>How do I know if I qualify to receive a Social Security benefit?</a:t>
            </a:r>
          </a:p>
        </p:txBody>
      </p:sp>
    </p:spTree>
    <p:extLst>
      <p:ext uri="{BB962C8B-B14F-4D97-AF65-F5344CB8AC3E}">
        <p14:creationId xmlns:p14="http://schemas.microsoft.com/office/powerpoint/2010/main" val="964065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Social Security Benefit</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661194" y="2819400"/>
            <a:ext cx="6400800" cy="5791200"/>
          </a:xfrm>
        </p:spPr>
        <p:txBody>
          <a:bodyPr>
            <a:noAutofit/>
          </a:bodyPr>
          <a:lstStyle/>
          <a:p>
            <a:pPr>
              <a:spcBef>
                <a:spcPct val="0"/>
              </a:spcBef>
              <a:defRPr/>
            </a:pPr>
            <a:r>
              <a:rPr lang="en-US" altLang="en-US" sz="3600" dirty="0">
                <a:solidFill>
                  <a:schemeClr val="tx1">
                    <a:lumMod val="75000"/>
                    <a:lumOff val="25000"/>
                  </a:schemeClr>
                </a:solidFill>
                <a:latin typeface="Arial" panose="020B0604020202020204" pitchFamily="34" charset="0"/>
                <a:cs typeface="Arial" panose="020B0604020202020204" pitchFamily="34" charset="0"/>
              </a:rPr>
              <a:t>Check page 2 of your Social Security statement</a:t>
            </a:r>
          </a:p>
          <a:p>
            <a:pPr>
              <a:spcBef>
                <a:spcPct val="0"/>
              </a:spcBef>
              <a:defRPr/>
            </a:pPr>
            <a:endParaRPr lang="en-US" altLang="en-US" sz="3600" dirty="0">
              <a:solidFill>
                <a:schemeClr val="tx1">
                  <a:lumMod val="75000"/>
                  <a:lumOff val="25000"/>
                </a:schemeClr>
              </a:solidFill>
              <a:latin typeface="Arial" panose="020B0604020202020204" pitchFamily="34" charset="0"/>
              <a:cs typeface="Arial" panose="020B0604020202020204" pitchFamily="34" charset="0"/>
            </a:endParaRPr>
          </a:p>
          <a:p>
            <a:pPr>
              <a:spcBef>
                <a:spcPct val="0"/>
              </a:spcBef>
              <a:defRPr/>
            </a:pPr>
            <a:r>
              <a:rPr lang="en-US" altLang="en-US" sz="3600" dirty="0">
                <a:solidFill>
                  <a:schemeClr val="tx1">
                    <a:lumMod val="75000"/>
                    <a:lumOff val="25000"/>
                  </a:schemeClr>
                </a:solidFill>
                <a:latin typeface="Arial" panose="020B0604020202020204" pitchFamily="34" charset="0"/>
                <a:cs typeface="Arial" panose="020B0604020202020204" pitchFamily="34" charset="0"/>
              </a:rPr>
              <a:t>Contact Social Security at 800-772-1213</a:t>
            </a:r>
          </a:p>
          <a:p>
            <a:pPr marL="0" indent="0">
              <a:buNone/>
              <a:defRPr/>
            </a:pPr>
            <a:endParaRPr lang="en-US" altLang="en-US" sz="3600" dirty="0">
              <a:latin typeface="Arial" panose="020B0604020202020204" pitchFamily="34" charset="0"/>
              <a:cs typeface="Arial" panose="020B0604020202020204" pitchFamily="34" charset="0"/>
            </a:endParaRPr>
          </a:p>
        </p:txBody>
      </p:sp>
      <p:pic>
        <p:nvPicPr>
          <p:cNvPr id="6" name="Picture 2"/>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86216" y="2362109"/>
            <a:ext cx="4955868" cy="643122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2282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Social Security Benefit</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889794" y="3810000"/>
            <a:ext cx="14401800" cy="2590800"/>
          </a:xfrm>
        </p:spPr>
        <p:txBody>
          <a:bodyPr>
            <a:noAutofit/>
          </a:bodyPr>
          <a:lstStyle/>
          <a:p>
            <a:pPr marL="0" indent="0" algn="ctr">
              <a:buFontTx/>
              <a:buNone/>
              <a:defRPr/>
            </a:pPr>
            <a:r>
              <a:rPr lang="en-US" altLang="en-US" sz="4000" b="1" dirty="0">
                <a:latin typeface="Arial" panose="020B0604020202020204" pitchFamily="34" charset="0"/>
                <a:cs typeface="Arial" panose="020B0604020202020204" pitchFamily="34" charset="0"/>
              </a:rPr>
              <a:t>Question #2:</a:t>
            </a:r>
          </a:p>
          <a:p>
            <a:pPr marL="0" indent="0" algn="ctr">
              <a:buFontTx/>
              <a:buNone/>
              <a:defRPr/>
            </a:pPr>
            <a:endParaRPr lang="en-US" altLang="en-US" sz="4000" b="1" dirty="0">
              <a:latin typeface="Arial" panose="020B0604020202020204" pitchFamily="34" charset="0"/>
              <a:cs typeface="Arial" panose="020B0604020202020204" pitchFamily="34" charset="0"/>
            </a:endParaRPr>
          </a:p>
          <a:p>
            <a:pPr marL="0" indent="0" algn="ctr">
              <a:buFontTx/>
              <a:buNone/>
              <a:defRPr/>
            </a:pPr>
            <a:r>
              <a:rPr lang="en-US" altLang="en-US" sz="4000" dirty="0">
                <a:latin typeface="Arial" panose="020B0604020202020204" pitchFamily="34" charset="0"/>
                <a:cs typeface="Arial" panose="020B0604020202020204" pitchFamily="34" charset="0"/>
              </a:rPr>
              <a:t>Will my Social Security benefit be eliminated?</a:t>
            </a:r>
          </a:p>
        </p:txBody>
      </p:sp>
    </p:spTree>
    <p:extLst>
      <p:ext uri="{BB962C8B-B14F-4D97-AF65-F5344CB8AC3E}">
        <p14:creationId xmlns:p14="http://schemas.microsoft.com/office/powerpoint/2010/main" val="2950967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Social Security Benefit</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297907" y="2819400"/>
            <a:ext cx="6400800" cy="5791200"/>
          </a:xfrm>
        </p:spPr>
        <p:txBody>
          <a:bodyPr>
            <a:noAutofit/>
          </a:bodyPr>
          <a:lstStyle/>
          <a:p>
            <a:pPr>
              <a:defRPr/>
            </a:pPr>
            <a:r>
              <a:rPr lang="en-US" altLang="en-US" sz="3200" dirty="0">
                <a:latin typeface="Arial" panose="020B0604020202020204" pitchFamily="34" charset="0"/>
                <a:cs typeface="Arial" panose="020B0604020202020204" pitchFamily="34" charset="0"/>
              </a:rPr>
              <a:t>41 percent of members are affected by the Windfall Elimination Provision</a:t>
            </a:r>
          </a:p>
          <a:p>
            <a:pPr marL="0" indent="0">
              <a:buFontTx/>
              <a:buNone/>
              <a:defRPr/>
            </a:pPr>
            <a:endParaRPr lang="en-US" altLang="en-US" sz="3200" dirty="0">
              <a:latin typeface="Arial" panose="020B0604020202020204" pitchFamily="34" charset="0"/>
              <a:cs typeface="Arial" panose="020B0604020202020204" pitchFamily="34" charset="0"/>
            </a:endParaRPr>
          </a:p>
          <a:p>
            <a:pPr>
              <a:defRPr/>
            </a:pPr>
            <a:r>
              <a:rPr lang="en-US" altLang="en-US" sz="3200" dirty="0">
                <a:latin typeface="Arial" panose="020B0604020202020204" pitchFamily="34" charset="0"/>
                <a:cs typeface="Arial" panose="020B0604020202020204" pitchFamily="34" charset="0"/>
              </a:rPr>
              <a:t>26 percent of members are affected by the Government Pension Offset</a:t>
            </a:r>
          </a:p>
          <a:p>
            <a:pPr>
              <a:defRPr/>
            </a:pPr>
            <a:endParaRPr lang="en-US" altLang="en-US" sz="3200" dirty="0">
              <a:latin typeface="Arial" panose="020B0604020202020204" pitchFamily="34" charset="0"/>
              <a:cs typeface="Arial" panose="020B0604020202020204" pitchFamily="34" charset="0"/>
            </a:endParaRPr>
          </a:p>
          <a:p>
            <a:pPr>
              <a:defRPr/>
            </a:pPr>
            <a:r>
              <a:rPr lang="en-US" altLang="en-US" sz="3200" dirty="0">
                <a:latin typeface="Arial" panose="020B0604020202020204" pitchFamily="34" charset="0"/>
                <a:cs typeface="Arial" panose="020B0604020202020204" pitchFamily="34" charset="0"/>
              </a:rPr>
              <a:t>Contact Social Security at 800-772-1213</a:t>
            </a:r>
          </a:p>
          <a:p>
            <a:pPr marL="0" indent="0">
              <a:buNone/>
              <a:defRPr/>
            </a:pPr>
            <a:endParaRPr lang="en-US" altLang="en-US" sz="3600" dirty="0">
              <a:latin typeface="Arial" panose="020B0604020202020204" pitchFamily="34" charset="0"/>
              <a:cs typeface="Arial" panose="020B0604020202020204" pitchFamily="34"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994107" y="3072074"/>
            <a:ext cx="5672323" cy="5309925"/>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Oval 1"/>
          <p:cNvSpPr/>
          <p:nvPr/>
        </p:nvSpPr>
        <p:spPr>
          <a:xfrm>
            <a:off x="9876263" y="2819400"/>
            <a:ext cx="4043731"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9881394" y="5486400"/>
            <a:ext cx="3967531"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763" y="2209800"/>
            <a:ext cx="623231" cy="615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1" name="TextBox 6"/>
          <p:cNvSpPr txBox="1">
            <a:spLocks noChangeArrowheads="1"/>
          </p:cNvSpPr>
          <p:nvPr/>
        </p:nvSpPr>
        <p:spPr bwMode="auto">
          <a:xfrm>
            <a:off x="203994" y="2890391"/>
            <a:ext cx="11430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t>#11</a:t>
            </a:r>
          </a:p>
        </p:txBody>
      </p:sp>
    </p:spTree>
    <p:extLst>
      <p:ext uri="{BB962C8B-B14F-4D97-AF65-F5344CB8AC3E}">
        <p14:creationId xmlns:p14="http://schemas.microsoft.com/office/powerpoint/2010/main" val="1192646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Social Security Benefit</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889794" y="3810000"/>
            <a:ext cx="14401800" cy="2590800"/>
          </a:xfrm>
        </p:spPr>
        <p:txBody>
          <a:bodyPr>
            <a:noAutofit/>
          </a:bodyPr>
          <a:lstStyle/>
          <a:p>
            <a:pPr marL="0" indent="0" algn="ctr">
              <a:buFontTx/>
              <a:buNone/>
              <a:defRPr/>
            </a:pPr>
            <a:r>
              <a:rPr lang="en-US" altLang="en-US" sz="4000" b="1" dirty="0">
                <a:latin typeface="Arial" panose="020B0604020202020204" pitchFamily="34" charset="0"/>
                <a:cs typeface="Arial" panose="020B0604020202020204" pitchFamily="34" charset="0"/>
              </a:rPr>
              <a:t>Question #3:</a:t>
            </a:r>
          </a:p>
          <a:p>
            <a:pPr marL="0" indent="0" algn="ctr">
              <a:buFontTx/>
              <a:buNone/>
              <a:defRPr/>
            </a:pPr>
            <a:endParaRPr lang="en-US" altLang="en-US" sz="4000" b="1" dirty="0">
              <a:latin typeface="Arial" panose="020B0604020202020204" pitchFamily="34" charset="0"/>
              <a:cs typeface="Arial" panose="020B0604020202020204" pitchFamily="34" charset="0"/>
            </a:endParaRPr>
          </a:p>
          <a:p>
            <a:pPr marL="0" indent="0" algn="ctr">
              <a:buFontTx/>
              <a:buNone/>
              <a:defRPr/>
            </a:pPr>
            <a:r>
              <a:rPr lang="en-US" altLang="en-US" sz="4000" dirty="0">
                <a:latin typeface="Arial" panose="020B0604020202020204" pitchFamily="34" charset="0"/>
                <a:cs typeface="Arial" panose="020B0604020202020204" pitchFamily="34" charset="0"/>
              </a:rPr>
              <a:t>When should I start receiving my Social Security benefit?</a:t>
            </a:r>
          </a:p>
        </p:txBody>
      </p:sp>
    </p:spTree>
    <p:extLst>
      <p:ext uri="{BB962C8B-B14F-4D97-AF65-F5344CB8AC3E}">
        <p14:creationId xmlns:p14="http://schemas.microsoft.com/office/powerpoint/2010/main" val="2710205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B9E9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0F0166-F7C2-F24E-9619-489DF5DD5AAF}"/>
              </a:ext>
            </a:extLst>
          </p:cNvPr>
          <p:cNvSpPr>
            <a:spLocks noGrp="1"/>
          </p:cNvSpPr>
          <p:nvPr>
            <p:ph idx="1"/>
          </p:nvPr>
        </p:nvSpPr>
        <p:spPr>
          <a:xfrm>
            <a:off x="1118394" y="2267153"/>
            <a:ext cx="8958896" cy="6223000"/>
          </a:xfrm>
        </p:spPr>
        <p:txBody>
          <a:bodyPr>
            <a:normAutofit lnSpcReduction="10000"/>
          </a:bodyPr>
          <a:lstStyle/>
          <a:p>
            <a:pPr lvl="0"/>
            <a:r>
              <a:rPr lang="en-US" sz="3467" dirty="0">
                <a:solidFill>
                  <a:prstClr val="white"/>
                </a:solidFill>
              </a:rPr>
              <a:t>Have access to your CalSTRS or </a:t>
            </a:r>
            <a:br>
              <a:rPr lang="en-US" sz="3467" dirty="0">
                <a:solidFill>
                  <a:prstClr val="white"/>
                </a:solidFill>
              </a:rPr>
            </a:br>
            <a:r>
              <a:rPr lang="en-US" sz="3467" dirty="0">
                <a:solidFill>
                  <a:prstClr val="white"/>
                </a:solidFill>
              </a:rPr>
              <a:t>Pension2</a:t>
            </a:r>
            <a:r>
              <a:rPr lang="en-US" sz="3467" baseline="30000" dirty="0">
                <a:solidFill>
                  <a:prstClr val="white"/>
                </a:solidFill>
              </a:rPr>
              <a:t>®</a:t>
            </a:r>
            <a:r>
              <a:rPr lang="en-US" sz="3467" dirty="0">
                <a:solidFill>
                  <a:prstClr val="white"/>
                </a:solidFill>
              </a:rPr>
              <a:t> account information.</a:t>
            </a:r>
          </a:p>
          <a:p>
            <a:endParaRPr lang="en-US" dirty="0">
              <a:solidFill>
                <a:schemeClr val="bg1"/>
              </a:solidFill>
            </a:endParaRPr>
          </a:p>
          <a:p>
            <a:pPr marL="0" indent="0">
              <a:buNone/>
            </a:pPr>
            <a:r>
              <a:rPr lang="en-US" dirty="0">
                <a:solidFill>
                  <a:schemeClr val="bg1"/>
                </a:solidFill>
              </a:rPr>
              <a:t>Some Voya Financial representatives </a:t>
            </a:r>
            <a:br>
              <a:rPr lang="en-US" dirty="0">
                <a:solidFill>
                  <a:schemeClr val="bg1"/>
                </a:solidFill>
              </a:rPr>
            </a:br>
            <a:r>
              <a:rPr lang="en-US" dirty="0">
                <a:solidFill>
                  <a:schemeClr val="bg1"/>
                </a:solidFill>
              </a:rPr>
              <a:t>work exclusively with Pension</a:t>
            </a:r>
            <a:r>
              <a:rPr lang="en-US" sz="3467" dirty="0">
                <a:solidFill>
                  <a:prstClr val="white"/>
                </a:solidFill>
              </a:rPr>
              <a:t>2</a:t>
            </a:r>
            <a:r>
              <a:rPr lang="en-US" sz="3467" baseline="30000" dirty="0">
                <a:solidFill>
                  <a:prstClr val="white"/>
                </a:solidFill>
              </a:rPr>
              <a:t>®</a:t>
            </a:r>
            <a:r>
              <a:rPr lang="en-US" dirty="0">
                <a:solidFill>
                  <a:schemeClr val="bg1"/>
                </a:solidFill>
              </a:rPr>
              <a:t>. </a:t>
            </a:r>
          </a:p>
          <a:p>
            <a:pPr marL="0" indent="0">
              <a:buNone/>
            </a:pPr>
            <a:r>
              <a:rPr lang="en-US" dirty="0">
                <a:solidFill>
                  <a:schemeClr val="bg1"/>
                </a:solidFill>
              </a:rPr>
              <a:t>Their names and photos are listed at </a:t>
            </a:r>
            <a:br>
              <a:rPr lang="en-US" dirty="0">
                <a:solidFill>
                  <a:schemeClr val="bg1"/>
                </a:solidFill>
              </a:rPr>
            </a:br>
            <a:r>
              <a:rPr lang="en-US" u="sng" dirty="0">
                <a:solidFill>
                  <a:schemeClr val="bg1"/>
                </a:solidFill>
                <a:hlinkClick r:id="rId3">
                  <a:extLst>
                    <a:ext uri="{A12FA001-AC4F-418D-AE19-62706E023703}">
                      <ahyp:hlinkClr xmlns:ahyp="http://schemas.microsoft.com/office/drawing/2018/hyperlinkcolor" val="tx"/>
                    </a:ext>
                  </a:extLst>
                </a:hlinkClick>
              </a:rPr>
              <a:t>CalSTRS.com/Trust-CalSTRS</a:t>
            </a:r>
            <a:r>
              <a:rPr lang="en-US" dirty="0">
                <a:solidFill>
                  <a:schemeClr val="bg1"/>
                </a:solidFill>
              </a:rPr>
              <a:t>.</a:t>
            </a:r>
          </a:p>
          <a:p>
            <a:pPr marL="0" indent="0">
              <a:buNone/>
            </a:pPr>
            <a:endParaRPr lang="en-US" dirty="0">
              <a:solidFill>
                <a:schemeClr val="bg1"/>
              </a:solidFill>
            </a:endParaRPr>
          </a:p>
          <a:p>
            <a:pPr marL="0" indent="0">
              <a:buNone/>
            </a:pPr>
            <a:r>
              <a:rPr lang="en-US" dirty="0">
                <a:solidFill>
                  <a:schemeClr val="bg1"/>
                </a:solidFill>
              </a:rPr>
              <a:t>To verify a CalSTRS representative, contact us at </a:t>
            </a:r>
            <a:r>
              <a:rPr lang="en-US" b="1" dirty="0">
                <a:solidFill>
                  <a:schemeClr val="bg1"/>
                </a:solidFill>
              </a:rPr>
              <a:t>888-394-2060</a:t>
            </a:r>
            <a:r>
              <a:rPr lang="en-US" dirty="0">
                <a:solidFill>
                  <a:schemeClr val="bg1"/>
                </a:solidFill>
              </a:rPr>
              <a:t> or </a:t>
            </a:r>
            <a:r>
              <a:rPr lang="en-US" b="1" dirty="0">
                <a:solidFill>
                  <a:schemeClr val="bg1"/>
                </a:solidFill>
              </a:rPr>
              <a:t>RepCheck@CalSTRS.com</a:t>
            </a:r>
          </a:p>
        </p:txBody>
      </p:sp>
      <p:pic>
        <p:nvPicPr>
          <p:cNvPr id="5" name="Picture 4" descr="A picture containing toy, doll&#10;&#10;Description automatically generated">
            <a:extLst>
              <a:ext uri="{FF2B5EF4-FFF2-40B4-BE49-F238E27FC236}">
                <a16:creationId xmlns:a16="http://schemas.microsoft.com/office/drawing/2014/main" id="{8F5053FD-985B-E442-B165-46E42D199020}"/>
              </a:ext>
            </a:extLst>
          </p:cNvPr>
          <p:cNvPicPr>
            <a:picLocks noChangeAspect="1"/>
          </p:cNvPicPr>
          <p:nvPr/>
        </p:nvPicPr>
        <p:blipFill>
          <a:blip r:embed="rId4"/>
          <a:stretch>
            <a:fillRect/>
          </a:stretch>
        </p:blipFill>
        <p:spPr>
          <a:xfrm>
            <a:off x="10077290" y="3337568"/>
            <a:ext cx="6179504" cy="7586717"/>
          </a:xfrm>
          <a:prstGeom prst="rect">
            <a:avLst/>
          </a:prstGeom>
        </p:spPr>
      </p:pic>
      <p:sp>
        <p:nvSpPr>
          <p:cNvPr id="7" name="Title 1">
            <a:extLst>
              <a:ext uri="{FF2B5EF4-FFF2-40B4-BE49-F238E27FC236}">
                <a16:creationId xmlns:a16="http://schemas.microsoft.com/office/drawing/2014/main" id="{3ECD62D8-7223-E043-8BCC-824F45621D98}"/>
              </a:ext>
            </a:extLst>
          </p:cNvPr>
          <p:cNvSpPr>
            <a:spLocks noGrp="1"/>
          </p:cNvSpPr>
          <p:nvPr>
            <p:ph type="title"/>
          </p:nvPr>
        </p:nvSpPr>
        <p:spPr>
          <a:xfrm>
            <a:off x="838993" y="804161"/>
            <a:ext cx="14777583" cy="1767417"/>
          </a:xfrm>
        </p:spPr>
        <p:txBody>
          <a:bodyPr>
            <a:normAutofit/>
          </a:bodyPr>
          <a:lstStyle/>
          <a:p>
            <a:r>
              <a:rPr lang="en-US" dirty="0">
                <a:solidFill>
                  <a:schemeClr val="bg1"/>
                </a:solidFill>
              </a:rPr>
              <a:t>Trust     		 , not impersonators </a:t>
            </a:r>
            <a:br>
              <a:rPr lang="en-US" dirty="0">
                <a:solidFill>
                  <a:schemeClr val="bg1"/>
                </a:solidFill>
              </a:rPr>
            </a:br>
            <a:endParaRPr lang="en-US" dirty="0">
              <a:solidFill>
                <a:schemeClr val="bg1"/>
              </a:solidFill>
            </a:endParaRPr>
          </a:p>
        </p:txBody>
      </p:sp>
      <p:pic>
        <p:nvPicPr>
          <p:cNvPr id="8" name="Picture 7" descr="A close up of a logo&#10;&#10;Description automatically generated">
            <a:extLst>
              <a:ext uri="{FF2B5EF4-FFF2-40B4-BE49-F238E27FC236}">
                <a16:creationId xmlns:a16="http://schemas.microsoft.com/office/drawing/2014/main" id="{0EE68ED7-C230-3740-81BC-40E03A7C0DD9}"/>
              </a:ext>
            </a:extLst>
          </p:cNvPr>
          <p:cNvPicPr>
            <a:picLocks noChangeAspect="1"/>
          </p:cNvPicPr>
          <p:nvPr/>
        </p:nvPicPr>
        <p:blipFill>
          <a:blip r:embed="rId5"/>
          <a:stretch>
            <a:fillRect/>
          </a:stretch>
        </p:blipFill>
        <p:spPr>
          <a:xfrm>
            <a:off x="2842569" y="762407"/>
            <a:ext cx="3132667" cy="829733"/>
          </a:xfrm>
          <a:prstGeom prst="rect">
            <a:avLst/>
          </a:prstGeom>
        </p:spPr>
      </p:pic>
    </p:spTree>
    <p:extLst>
      <p:ext uri="{BB962C8B-B14F-4D97-AF65-F5344CB8AC3E}">
        <p14:creationId xmlns:p14="http://schemas.microsoft.com/office/powerpoint/2010/main" val="61513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Social Security Benefit</a:t>
            </a:r>
            <a:endParaRPr lang="en-US" sz="5400" dirty="0">
              <a:solidFill>
                <a:schemeClr val="bg1"/>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4"/>
          <a:srcRect/>
          <a:stretch>
            <a:fillRect/>
          </a:stretch>
        </p:blipFill>
        <p:spPr bwMode="auto">
          <a:xfrm>
            <a:off x="2894013" y="2106300"/>
            <a:ext cx="10111581" cy="68265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493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Social Security Facts</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1651794" y="2667000"/>
            <a:ext cx="12801600" cy="5791200"/>
          </a:xfrm>
        </p:spPr>
        <p:txBody>
          <a:bodyPr>
            <a:noAutofit/>
          </a:bodyPr>
          <a:lstStyle/>
          <a:p>
            <a:pPr>
              <a:defRPr/>
            </a:pPr>
            <a:r>
              <a:rPr lang="en-US" sz="4000" b="1" dirty="0">
                <a:latin typeface="Arial" panose="020B0604020202020204" pitchFamily="34" charset="0"/>
                <a:cs typeface="Arial" panose="020B0604020202020204" pitchFamily="34" charset="0"/>
              </a:rPr>
              <a:t>Things to consider:</a:t>
            </a:r>
          </a:p>
          <a:p>
            <a:pPr marL="0" indent="0">
              <a:buFontTx/>
              <a:buNone/>
              <a:defRPr/>
            </a:pPr>
            <a:endParaRPr lang="en-US" sz="4000" dirty="0">
              <a:latin typeface="Arial" panose="020B0604020202020204" pitchFamily="34" charset="0"/>
              <a:cs typeface="Arial" panose="020B0604020202020204" pitchFamily="34" charset="0"/>
            </a:endParaRPr>
          </a:p>
          <a:p>
            <a:pPr lvl="1">
              <a:defRPr/>
            </a:pPr>
            <a:r>
              <a:rPr lang="en-US" sz="4000" dirty="0">
                <a:latin typeface="Arial" panose="020B0604020202020204" pitchFamily="34" charset="0"/>
                <a:cs typeface="Arial" panose="020B0604020202020204" pitchFamily="34" charset="0"/>
              </a:rPr>
              <a:t>Your current cash needs</a:t>
            </a:r>
          </a:p>
          <a:p>
            <a:pPr lvl="1">
              <a:defRPr/>
            </a:pPr>
            <a:r>
              <a:rPr lang="en-US" sz="4000" dirty="0">
                <a:latin typeface="Arial" panose="020B0604020202020204" pitchFamily="34" charset="0"/>
                <a:cs typeface="Arial" panose="020B0604020202020204" pitchFamily="34" charset="0"/>
              </a:rPr>
              <a:t>Your health and family longevity</a:t>
            </a:r>
          </a:p>
          <a:p>
            <a:pPr lvl="1">
              <a:defRPr/>
            </a:pPr>
            <a:r>
              <a:rPr lang="en-US" sz="4000" dirty="0">
                <a:latin typeface="Arial" panose="020B0604020202020204" pitchFamily="34" charset="0"/>
                <a:cs typeface="Arial" panose="020B0604020202020204" pitchFamily="34" charset="0"/>
              </a:rPr>
              <a:t>Whether you plan to work in retirement</a:t>
            </a:r>
          </a:p>
          <a:p>
            <a:pPr lvl="1">
              <a:defRPr/>
            </a:pPr>
            <a:r>
              <a:rPr lang="en-US" sz="4000" dirty="0">
                <a:latin typeface="Arial" panose="020B0604020202020204" pitchFamily="34" charset="0"/>
                <a:cs typeface="Arial" panose="020B0604020202020204" pitchFamily="34" charset="0"/>
              </a:rPr>
              <a:t>Other retirement income sources</a:t>
            </a:r>
          </a:p>
          <a:p>
            <a:pPr lvl="1">
              <a:defRPr/>
            </a:pPr>
            <a:r>
              <a:rPr lang="en-US" sz="4000" dirty="0">
                <a:latin typeface="Arial" panose="020B0604020202020204" pitchFamily="34" charset="0"/>
                <a:cs typeface="Arial" panose="020B0604020202020204" pitchFamily="34" charset="0"/>
              </a:rPr>
              <a:t>Your anticipated future financial needs </a:t>
            </a:r>
          </a:p>
          <a:p>
            <a:pPr lvl="1">
              <a:defRPr/>
            </a:pPr>
            <a:r>
              <a:rPr lang="en-US" sz="4000" dirty="0">
                <a:latin typeface="Arial" panose="020B0604020202020204" pitchFamily="34" charset="0"/>
                <a:cs typeface="Arial" panose="020B0604020202020204" pitchFamily="34" charset="0"/>
              </a:rPr>
              <a:t>The amount of your future Social Security benefits</a:t>
            </a:r>
          </a:p>
        </p:txBody>
      </p:sp>
    </p:spTree>
    <p:extLst>
      <p:ext uri="{BB962C8B-B14F-4D97-AF65-F5344CB8AC3E}">
        <p14:creationId xmlns:p14="http://schemas.microsoft.com/office/powerpoint/2010/main" val="118772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Additional Sources of Income</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261394" y="2667000"/>
            <a:ext cx="6400800" cy="5791200"/>
          </a:xfrm>
        </p:spPr>
        <p:txBody>
          <a:bodyPr>
            <a:noAutofit/>
          </a:bodyPr>
          <a:lstStyle/>
          <a:p>
            <a:pPr>
              <a:defRPr/>
            </a:pPr>
            <a:r>
              <a:rPr lang="en-US" altLang="en-US" sz="3600" dirty="0">
                <a:latin typeface="Arial" panose="020B0604020202020204" pitchFamily="34" charset="0"/>
                <a:cs typeface="Arial" panose="020B0604020202020204" pitchFamily="34" charset="0"/>
              </a:rPr>
              <a:t>See workbook page 39 to list the total assets you have for each type of account</a:t>
            </a:r>
          </a:p>
          <a:p>
            <a:pPr>
              <a:defRPr/>
            </a:pPr>
            <a:endParaRPr lang="en-US" altLang="en-US" sz="3600" dirty="0">
              <a:latin typeface="Arial" panose="020B0604020202020204" pitchFamily="34" charset="0"/>
              <a:cs typeface="Arial" panose="020B0604020202020204" pitchFamily="34" charset="0"/>
            </a:endParaRPr>
          </a:p>
          <a:p>
            <a:pPr>
              <a:defRPr/>
            </a:pPr>
            <a:r>
              <a:rPr lang="en-US" altLang="en-US" sz="3600" dirty="0">
                <a:latin typeface="Arial" panose="020B0604020202020204" pitchFamily="34" charset="0"/>
                <a:cs typeface="Arial" panose="020B0604020202020204" pitchFamily="34" charset="0"/>
              </a:rPr>
              <a:t>Transfer the combined total to your flap</a:t>
            </a:r>
          </a:p>
          <a:p>
            <a:pPr>
              <a:defRPr/>
            </a:pPr>
            <a:endParaRPr lang="en-US" altLang="en-US" sz="3600" dirty="0">
              <a:latin typeface="Arial" panose="020B0604020202020204" pitchFamily="34" charset="0"/>
              <a:cs typeface="Arial" panose="020B0604020202020204" pitchFamily="34" charset="0"/>
            </a:endParaRPr>
          </a:p>
          <a:p>
            <a:pPr>
              <a:defRPr/>
            </a:pPr>
            <a:r>
              <a:rPr lang="en-US" altLang="en-US" sz="3600" dirty="0">
                <a:latin typeface="Arial" panose="020B0604020202020204" pitchFamily="34" charset="0"/>
                <a:cs typeface="Arial" panose="020B0604020202020204" pitchFamily="34" charset="0"/>
              </a:rPr>
              <a:t>Turn your assets into income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76184" y="2362200"/>
            <a:ext cx="4811219" cy="62973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163" y="2209800"/>
            <a:ext cx="623231" cy="615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TextBox 6"/>
          <p:cNvSpPr txBox="1">
            <a:spLocks noChangeArrowheads="1"/>
          </p:cNvSpPr>
          <p:nvPr/>
        </p:nvSpPr>
        <p:spPr bwMode="auto">
          <a:xfrm>
            <a:off x="203994" y="2890391"/>
            <a:ext cx="12954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t>#12,13</a:t>
            </a:r>
          </a:p>
        </p:txBody>
      </p:sp>
    </p:spTree>
    <p:extLst>
      <p:ext uri="{BB962C8B-B14F-4D97-AF65-F5344CB8AC3E}">
        <p14:creationId xmlns:p14="http://schemas.microsoft.com/office/powerpoint/2010/main" val="3294410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Consider Possible Obstacles</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947194" y="2819400"/>
            <a:ext cx="7543800" cy="5791200"/>
          </a:xfrm>
        </p:spPr>
        <p:txBody>
          <a:bodyPr>
            <a:noAutofit/>
          </a:bodyPr>
          <a:lstStyle/>
          <a:p>
            <a:pPr>
              <a:defRPr/>
            </a:pPr>
            <a:r>
              <a:rPr lang="en-US" altLang="en-US" sz="4000" dirty="0">
                <a:latin typeface="Arial" panose="020B0604020202020204" pitchFamily="34" charset="0"/>
                <a:cs typeface="Arial" panose="020B0604020202020204" pitchFamily="34" charset="0"/>
              </a:rPr>
              <a:t>Inflation</a:t>
            </a:r>
          </a:p>
          <a:p>
            <a:pPr>
              <a:defRPr/>
            </a:pPr>
            <a:endParaRPr lang="en-US" altLang="en-US" sz="4000" dirty="0">
              <a:latin typeface="Arial" panose="020B0604020202020204" pitchFamily="34" charset="0"/>
              <a:cs typeface="Arial" panose="020B0604020202020204" pitchFamily="34" charset="0"/>
            </a:endParaRPr>
          </a:p>
          <a:p>
            <a:pPr>
              <a:defRPr/>
            </a:pPr>
            <a:r>
              <a:rPr lang="en-US" altLang="en-US" sz="4000" dirty="0">
                <a:latin typeface="Arial" panose="020B0604020202020204" pitchFamily="34" charset="0"/>
                <a:cs typeface="Arial" panose="020B0604020202020204" pitchFamily="34" charset="0"/>
              </a:rPr>
              <a:t>Longevity</a:t>
            </a:r>
          </a:p>
          <a:p>
            <a:pPr>
              <a:defRPr/>
            </a:pPr>
            <a:endParaRPr lang="en-US" altLang="en-US" sz="4000" dirty="0">
              <a:latin typeface="Arial" panose="020B0604020202020204" pitchFamily="34" charset="0"/>
              <a:cs typeface="Arial" panose="020B0604020202020204" pitchFamily="34" charset="0"/>
            </a:endParaRPr>
          </a:p>
          <a:p>
            <a:pPr>
              <a:defRPr/>
            </a:pPr>
            <a:r>
              <a:rPr lang="en-US" altLang="en-US" sz="4000" dirty="0">
                <a:latin typeface="Arial" panose="020B0604020202020204" pitchFamily="34" charset="0"/>
                <a:cs typeface="Arial" panose="020B0604020202020204" pitchFamily="34" charset="0"/>
              </a:rPr>
              <a:t>Health care</a:t>
            </a:r>
          </a:p>
          <a:p>
            <a:pPr>
              <a:defRPr/>
            </a:pPr>
            <a:endParaRPr lang="en-US" altLang="en-US" sz="4000" dirty="0">
              <a:latin typeface="Arial" panose="020B0604020202020204" pitchFamily="34" charset="0"/>
              <a:cs typeface="Arial" panose="020B0604020202020204" pitchFamily="34" charset="0"/>
            </a:endParaRPr>
          </a:p>
          <a:p>
            <a:pPr>
              <a:defRPr/>
            </a:pPr>
            <a:r>
              <a:rPr lang="en-US" altLang="en-US" sz="4000" dirty="0">
                <a:latin typeface="Arial" panose="020B0604020202020204" pitchFamily="34" charset="0"/>
                <a:cs typeface="Arial" panose="020B0604020202020204" pitchFamily="34" charset="0"/>
              </a:rPr>
              <a:t>Market risks</a:t>
            </a:r>
          </a:p>
        </p:txBody>
      </p:sp>
    </p:spTree>
    <p:extLst>
      <p:ext uri="{BB962C8B-B14F-4D97-AF65-F5344CB8AC3E}">
        <p14:creationId xmlns:p14="http://schemas.microsoft.com/office/powerpoint/2010/main" val="3730148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True or False</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80194" y="3726379"/>
            <a:ext cx="15697200" cy="2590800"/>
          </a:xfrm>
        </p:spPr>
        <p:txBody>
          <a:bodyPr>
            <a:noAutofit/>
          </a:bodyPr>
          <a:lstStyle/>
          <a:p>
            <a:pPr marL="0" indent="0" algn="ctr">
              <a:buFont typeface="Arial" charset="0"/>
              <a:buNone/>
              <a:defRPr/>
            </a:pPr>
            <a:r>
              <a:rPr lang="en-US" altLang="en-US" sz="4000" dirty="0">
                <a:latin typeface="Arial" panose="020B0604020202020204" pitchFamily="34" charset="0"/>
                <a:cs typeface="Arial" panose="020B0604020202020204" pitchFamily="34" charset="0"/>
              </a:rPr>
              <a:t>The highest inflation experienced in the U.S. was nearly 24 percent.</a:t>
            </a:r>
          </a:p>
        </p:txBody>
      </p:sp>
      <p:sp>
        <p:nvSpPr>
          <p:cNvPr id="4" name="TextBox 3"/>
          <p:cNvSpPr txBox="1">
            <a:spLocks noChangeArrowheads="1"/>
          </p:cNvSpPr>
          <p:nvPr/>
        </p:nvSpPr>
        <p:spPr bwMode="auto">
          <a:xfrm>
            <a:off x="6307932" y="5619750"/>
            <a:ext cx="33448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8000" dirty="0">
                <a:solidFill>
                  <a:srgbClr val="FF0000"/>
                </a:solidFill>
              </a:rPr>
              <a:t>TRUE</a:t>
            </a:r>
          </a:p>
        </p:txBody>
      </p:sp>
    </p:spTree>
    <p:extLst>
      <p:ext uri="{BB962C8B-B14F-4D97-AF65-F5344CB8AC3E}">
        <p14:creationId xmlns:p14="http://schemas.microsoft.com/office/powerpoint/2010/main" val="301979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marL="0" marR="0" lvl="0" indent="0" algn="ctr" defTabSz="1451519"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Historical U.S. Inflation Rates</a:t>
            </a:r>
            <a:endParaRPr kumimoji="0" lang="en-US" sz="5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BD9CA865-616A-45F2-BFA2-23A158E6C6B1}"/>
              </a:ext>
            </a:extLst>
          </p:cNvPr>
          <p:cNvSpPr txBox="1"/>
          <p:nvPr/>
        </p:nvSpPr>
        <p:spPr>
          <a:xfrm rot="16200000">
            <a:off x="-459842" y="5083436"/>
            <a:ext cx="1866280" cy="538609"/>
          </a:xfrm>
          <a:prstGeom prst="rect">
            <a:avLst/>
          </a:prstGeom>
          <a:noFill/>
        </p:spPr>
        <p:txBody>
          <a:bodyPr wrap="none" rtlCol="0">
            <a:spAutoFit/>
          </a:bodyPr>
          <a:lstStyle/>
          <a:p>
            <a:pPr marL="0" marR="0" lvl="0" indent="0" algn="l" defTabSz="1451519"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prstClr val="black"/>
                </a:solidFill>
                <a:effectLst/>
                <a:uLnTx/>
                <a:uFillTx/>
                <a:latin typeface="Calibri"/>
                <a:ea typeface="+mn-ea"/>
                <a:cs typeface="+mn-cs"/>
              </a:rPr>
              <a:t>Percentage</a:t>
            </a:r>
          </a:p>
        </p:txBody>
      </p:sp>
      <p:graphicFrame>
        <p:nvGraphicFramePr>
          <p:cNvPr id="4" name="Chart 3">
            <a:extLst>
              <a:ext uri="{FF2B5EF4-FFF2-40B4-BE49-F238E27FC236}">
                <a16:creationId xmlns:a16="http://schemas.microsoft.com/office/drawing/2014/main" id="{84BE6567-DA29-8AE6-AE46-01DD2D88F10C}"/>
              </a:ext>
            </a:extLst>
          </p:cNvPr>
          <p:cNvGraphicFramePr>
            <a:graphicFrameLocks/>
          </p:cNvGraphicFramePr>
          <p:nvPr/>
        </p:nvGraphicFramePr>
        <p:xfrm>
          <a:off x="742603" y="2286000"/>
          <a:ext cx="15158591" cy="5791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D3712541-842F-0FC3-098E-7B6956F756BF}"/>
              </a:ext>
            </a:extLst>
          </p:cNvPr>
          <p:cNvSpPr txBox="1"/>
          <p:nvPr/>
        </p:nvSpPr>
        <p:spPr>
          <a:xfrm>
            <a:off x="2881235" y="8318215"/>
            <a:ext cx="10495117" cy="523220"/>
          </a:xfrm>
          <a:prstGeom prst="rect">
            <a:avLst/>
          </a:prstGeom>
          <a:noFill/>
        </p:spPr>
        <p:txBody>
          <a:bodyPr wrap="none" rtlCol="0">
            <a:spAutoFit/>
          </a:bodyPr>
          <a:lstStyle/>
          <a:p>
            <a:pPr marL="0" marR="0" lvl="0" indent="0" algn="l" defTabSz="145151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The table displays historical inflation rates with annual figures from 1920 to the present. The inflation rates are calculated using the</a:t>
            </a:r>
          </a:p>
          <a:p>
            <a:pPr marL="0" marR="0" lvl="0" indent="0" algn="l" defTabSz="145151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srgbClr val="1A4E88"/>
                </a:solidFill>
                <a:effectLst/>
                <a:uLnTx/>
                <a:uFillTx/>
                <a:latin typeface="Arial" panose="020B0604020202020204" pitchFamily="34" charset="0"/>
                <a:ea typeface="+mn-ea"/>
                <a:cs typeface="Arial" panose="020B0604020202020204" pitchFamily="34" charset="0"/>
                <a:hlinkClick r:id="rId5" tooltip="Consumer Price Index Data from 1913 to Present"/>
              </a:rPr>
              <a:t>Consumer Price Index</a:t>
            </a:r>
            <a:r>
              <a:rPr kumimoji="0" lang="en-US" sz="14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which is published monthly by the Bureau of Labor Statistics (</a:t>
            </a:r>
            <a:r>
              <a:rPr kumimoji="0" lang="en-US" sz="1400" b="0" i="0" u="none" strike="noStrike" kern="1200" cap="none" spc="0" normalizeH="0" baseline="0" noProof="0" dirty="0">
                <a:ln>
                  <a:noFill/>
                </a:ln>
                <a:solidFill>
                  <a:srgbClr val="1A4E88"/>
                </a:solidFill>
                <a:effectLst/>
                <a:uLnTx/>
                <a:uFillTx/>
                <a:latin typeface="Arial" panose="020B0604020202020204" pitchFamily="34" charset="0"/>
                <a:ea typeface="+mn-ea"/>
                <a:cs typeface="Arial" panose="020B0604020202020204" pitchFamily="34" charset="0"/>
                <a:hlinkClick r:id="rId6" tooltip="Bureau of Labor Statistics (BLS) - Consumer Price Index"/>
              </a:rPr>
              <a:t>BLS</a:t>
            </a:r>
            <a:r>
              <a:rPr kumimoji="0" lang="en-US" sz="14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of the U.S. Department of Labor.</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2203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True or False</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356394" y="3810000"/>
            <a:ext cx="15544800" cy="2590800"/>
          </a:xfrm>
        </p:spPr>
        <p:txBody>
          <a:bodyPr>
            <a:noAutofit/>
          </a:bodyPr>
          <a:lstStyle/>
          <a:p>
            <a:pPr marL="0" lvl="0" indent="0" algn="ctr" defTabSz="457200" eaLnBrk="0" fontAlgn="base" hangingPunct="0">
              <a:lnSpc>
                <a:spcPct val="110000"/>
              </a:lnSpc>
              <a:spcAft>
                <a:spcPct val="0"/>
              </a:spcAft>
              <a:buNone/>
              <a:defRPr/>
            </a:pPr>
            <a:r>
              <a:rPr lang="en-US" altLang="en-US" sz="4000" spc="-50" dirty="0">
                <a:latin typeface="Arial"/>
                <a:ea typeface="MS PGothic" pitchFamily="34" charset="-128"/>
                <a:cs typeface="Arial"/>
              </a:rPr>
              <a:t>In 1980, a dollar could purchase twice as many goods as it can today.</a:t>
            </a:r>
          </a:p>
        </p:txBody>
      </p:sp>
      <p:sp>
        <p:nvSpPr>
          <p:cNvPr id="4" name="TextBox 3"/>
          <p:cNvSpPr txBox="1">
            <a:spLocks noChangeArrowheads="1"/>
          </p:cNvSpPr>
          <p:nvPr/>
        </p:nvSpPr>
        <p:spPr bwMode="auto">
          <a:xfrm>
            <a:off x="6307932" y="5619750"/>
            <a:ext cx="33448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8000" dirty="0">
                <a:solidFill>
                  <a:srgbClr val="FF0000"/>
                </a:solidFill>
              </a:rPr>
              <a:t>FALSE</a:t>
            </a:r>
          </a:p>
        </p:txBody>
      </p:sp>
    </p:spTree>
    <p:extLst>
      <p:ext uri="{BB962C8B-B14F-4D97-AF65-F5344CB8AC3E}">
        <p14:creationId xmlns:p14="http://schemas.microsoft.com/office/powerpoint/2010/main" val="413202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Price of Bread 1940-2013</a:t>
            </a:r>
            <a:endParaRPr lang="en-US" sz="54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rotWithShape="1">
          <a:blip r:embed="rId4"/>
          <a:srcRect b="4003"/>
          <a:stretch/>
        </p:blipFill>
        <p:spPr bwMode="auto">
          <a:xfrm>
            <a:off x="2566194" y="2133600"/>
            <a:ext cx="11114881" cy="68213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4256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True or False</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32594" y="3810000"/>
            <a:ext cx="15316200" cy="2590800"/>
          </a:xfrm>
        </p:spPr>
        <p:txBody>
          <a:bodyPr>
            <a:noAutofit/>
          </a:bodyPr>
          <a:lstStyle/>
          <a:p>
            <a:pPr marL="0" lvl="0" indent="0" algn="ctr" defTabSz="457200" eaLnBrk="0" fontAlgn="base" hangingPunct="0">
              <a:lnSpc>
                <a:spcPct val="110000"/>
              </a:lnSpc>
              <a:spcAft>
                <a:spcPct val="0"/>
              </a:spcAft>
              <a:buNone/>
              <a:defRPr/>
            </a:pPr>
            <a:r>
              <a:rPr lang="en-US" altLang="en-US" sz="4000" spc="-50" dirty="0">
                <a:latin typeface="Arial"/>
                <a:ea typeface="MS PGothic" pitchFamily="34" charset="-128"/>
                <a:cs typeface="Arial"/>
              </a:rPr>
              <a:t>A CalSTRS member’s average target retirement age is 65 years old.</a:t>
            </a:r>
          </a:p>
        </p:txBody>
      </p:sp>
      <p:sp>
        <p:nvSpPr>
          <p:cNvPr id="4" name="TextBox 3"/>
          <p:cNvSpPr txBox="1">
            <a:spLocks noChangeArrowheads="1"/>
          </p:cNvSpPr>
          <p:nvPr/>
        </p:nvSpPr>
        <p:spPr bwMode="auto">
          <a:xfrm>
            <a:off x="6307932" y="5619750"/>
            <a:ext cx="33448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8000" dirty="0">
                <a:solidFill>
                  <a:srgbClr val="FF0000"/>
                </a:solidFill>
              </a:rPr>
              <a:t>FALSE</a:t>
            </a:r>
          </a:p>
        </p:txBody>
      </p:sp>
    </p:spTree>
    <p:extLst>
      <p:ext uri="{BB962C8B-B14F-4D97-AF65-F5344CB8AC3E}">
        <p14:creationId xmlns:p14="http://schemas.microsoft.com/office/powerpoint/2010/main" val="256584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Average Retirement Age</a:t>
            </a:r>
            <a:endParaRPr lang="en-US" sz="5400" dirty="0">
              <a:solidFill>
                <a:schemeClr val="bg1"/>
              </a:solidFill>
              <a:latin typeface="Arial" panose="020B0604020202020204" pitchFamily="34" charset="0"/>
              <a:cs typeface="Arial" panose="020B0604020202020204" pitchFamily="34" charset="0"/>
            </a:endParaRPr>
          </a:p>
        </p:txBody>
      </p:sp>
      <p:pic>
        <p:nvPicPr>
          <p:cNvPr id="6" name="Picture 2"/>
          <p:cNvPicPr>
            <a:picLocks noGrp="1" noChangeAspect="1" noChangeArrowheads="1"/>
          </p:cNvPicPr>
          <p:nvPr>
            <p:ph idx="1"/>
          </p:nvPr>
        </p:nvPicPr>
        <p:blipFill>
          <a:blip r:embed="rId4"/>
          <a:srcRect/>
          <a:stretch>
            <a:fillRect/>
          </a:stretch>
        </p:blipFill>
        <p:spPr>
          <a:xfrm>
            <a:off x="1270794" y="2209800"/>
            <a:ext cx="13802729" cy="6711950"/>
          </a:xfr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593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Financial Awareness Series</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1153319" y="2794000"/>
            <a:ext cx="15052675" cy="5664200"/>
          </a:xfrm>
        </p:spPr>
        <p:txBody>
          <a:bodyPr>
            <a:normAutofit/>
          </a:bodyPr>
          <a:lstStyle/>
          <a:p>
            <a:pPr marL="0" indent="0">
              <a:buFont typeface="Arial" pitchFamily="34" charset="0"/>
              <a:buNone/>
              <a:defRPr/>
            </a:pPr>
            <a:r>
              <a:rPr lang="en-US" sz="3600" b="1" dirty="0">
                <a:latin typeface="Arial" panose="020B0604020202020204" pitchFamily="34" charset="0"/>
                <a:cs typeface="Arial" panose="020B0604020202020204" pitchFamily="34" charset="0"/>
              </a:rPr>
              <a:t>Save for Your Future</a:t>
            </a:r>
          </a:p>
          <a:p>
            <a:pPr marL="0" indent="0">
              <a:buFont typeface="Arial" charset="0"/>
              <a:buNone/>
              <a:defRPr/>
            </a:pPr>
            <a:r>
              <a:rPr lang="en-US" sz="28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Budgeting Basics, Savings and Investing, Credit and Debt</a:t>
            </a:r>
          </a:p>
          <a:p>
            <a:pPr marL="0" indent="0">
              <a:buFont typeface="Arial" pitchFamily="34" charset="0"/>
              <a:buNone/>
              <a:defRPr/>
            </a:pPr>
            <a:r>
              <a:rPr lang="en-US" sz="2800" dirty="0">
                <a:latin typeface="Arial" panose="020B0604020202020204" pitchFamily="34" charset="0"/>
                <a:cs typeface="Arial" panose="020B0604020202020204" pitchFamily="34" charset="0"/>
              </a:rPr>
              <a:t>	</a:t>
            </a:r>
          </a:p>
          <a:p>
            <a:pPr marL="0" indent="0">
              <a:buFont typeface="Arial" pitchFamily="34" charset="0"/>
              <a:buNone/>
              <a:defRPr/>
            </a:pPr>
            <a:r>
              <a:rPr lang="en-US" sz="3600" b="1" dirty="0">
                <a:latin typeface="Arial" panose="020B0604020202020204" pitchFamily="34" charset="0"/>
                <a:cs typeface="Arial" panose="020B0604020202020204" pitchFamily="34" charset="0"/>
              </a:rPr>
              <a:t>Plan for Your Future</a:t>
            </a:r>
          </a:p>
          <a:p>
            <a:pPr marL="0" indent="0">
              <a:buFont typeface="Arial" charset="0"/>
              <a:buNone/>
              <a:defRPr/>
            </a:pPr>
            <a:r>
              <a:rPr lang="en-US" sz="28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Retirement Lifestyle, Expenses, Income and Obstacles</a:t>
            </a:r>
          </a:p>
          <a:p>
            <a:pPr marL="0" indent="0">
              <a:buFont typeface="Arial" pitchFamily="34" charset="0"/>
              <a:buNone/>
              <a:defRPr/>
            </a:pPr>
            <a:r>
              <a:rPr lang="en-US" sz="2800" dirty="0">
                <a:latin typeface="Arial" panose="020B0604020202020204" pitchFamily="34" charset="0"/>
                <a:cs typeface="Arial" panose="020B0604020202020204" pitchFamily="34" charset="0"/>
              </a:rPr>
              <a:t>	</a:t>
            </a:r>
          </a:p>
          <a:p>
            <a:pPr marL="0" indent="0">
              <a:buFont typeface="Arial" pitchFamily="34" charset="0"/>
              <a:buNone/>
              <a:defRPr/>
            </a:pPr>
            <a:r>
              <a:rPr lang="en-US" sz="3600" b="1" dirty="0">
                <a:latin typeface="Arial" panose="020B0604020202020204" pitchFamily="34" charset="0"/>
                <a:cs typeface="Arial" panose="020B0604020202020204" pitchFamily="34" charset="0"/>
              </a:rPr>
              <a:t>Protect Your Future</a:t>
            </a:r>
          </a:p>
          <a:p>
            <a:pPr marL="0" indent="0">
              <a:buFont typeface="Arial" charset="0"/>
              <a:buNone/>
              <a:defRPr/>
            </a:pPr>
            <a:r>
              <a:rPr lang="en-US" sz="28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Retirement Distributions, Maximizing and Protecting Income</a:t>
            </a:r>
          </a:p>
        </p:txBody>
      </p:sp>
    </p:spTree>
    <p:custDataLst>
      <p:tags r:id="rId1"/>
    </p:custDataLst>
    <p:extLst>
      <p:ext uri="{BB962C8B-B14F-4D97-AF65-F5344CB8AC3E}">
        <p14:creationId xmlns:p14="http://schemas.microsoft.com/office/powerpoint/2010/main" val="792483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True or False</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03994" y="3810000"/>
            <a:ext cx="15773400" cy="2590800"/>
          </a:xfrm>
        </p:spPr>
        <p:txBody>
          <a:bodyPr>
            <a:noAutofit/>
          </a:bodyPr>
          <a:lstStyle/>
          <a:p>
            <a:pPr marL="0" lvl="0" indent="0" algn="ctr" defTabSz="457200" eaLnBrk="0" fontAlgn="base" hangingPunct="0">
              <a:lnSpc>
                <a:spcPct val="110000"/>
              </a:lnSpc>
              <a:spcAft>
                <a:spcPct val="0"/>
              </a:spcAft>
              <a:buNone/>
              <a:defRPr/>
            </a:pPr>
            <a:r>
              <a:rPr lang="en-US" altLang="en-US" sz="4000" spc="-50" dirty="0">
                <a:latin typeface="Arial"/>
                <a:ea typeface="MS PGothic" pitchFamily="34" charset="-128"/>
                <a:cs typeface="Arial"/>
              </a:rPr>
              <a:t>An average CalSTRS member may expect to be retired for 19.2 years.</a:t>
            </a:r>
          </a:p>
        </p:txBody>
      </p:sp>
      <p:sp>
        <p:nvSpPr>
          <p:cNvPr id="4" name="TextBox 3"/>
          <p:cNvSpPr txBox="1">
            <a:spLocks noChangeArrowheads="1"/>
          </p:cNvSpPr>
          <p:nvPr/>
        </p:nvSpPr>
        <p:spPr bwMode="auto">
          <a:xfrm>
            <a:off x="6307932" y="5619750"/>
            <a:ext cx="33448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8000" dirty="0">
                <a:solidFill>
                  <a:srgbClr val="FF0000"/>
                </a:solidFill>
              </a:rPr>
              <a:t>FALSE</a:t>
            </a:r>
          </a:p>
        </p:txBody>
      </p:sp>
    </p:spTree>
    <p:extLst>
      <p:ext uri="{BB962C8B-B14F-4D97-AF65-F5344CB8AC3E}">
        <p14:creationId xmlns:p14="http://schemas.microsoft.com/office/powerpoint/2010/main" val="375442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CalSTRS Retirement</a:t>
            </a:r>
            <a:endParaRPr lang="en-US" sz="5400" dirty="0">
              <a:solidFill>
                <a:schemeClr val="bg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46459801"/>
              </p:ext>
            </p:extLst>
          </p:nvPr>
        </p:nvGraphicFramePr>
        <p:xfrm>
          <a:off x="1956594" y="3568411"/>
          <a:ext cx="12386130" cy="3000202"/>
        </p:xfrm>
        <a:graphic>
          <a:graphicData uri="http://schemas.openxmlformats.org/drawingml/2006/table">
            <a:tbl>
              <a:tblPr firstRow="1" bandRow="1">
                <a:tableStyleId>{5C22544A-7EE6-4342-B048-85BDC9FD1C3A}</a:tableStyleId>
              </a:tblPr>
              <a:tblGrid>
                <a:gridCol w="4128710">
                  <a:extLst>
                    <a:ext uri="{9D8B030D-6E8A-4147-A177-3AD203B41FA5}">
                      <a16:colId xmlns:a16="http://schemas.microsoft.com/office/drawing/2014/main" val="20000"/>
                    </a:ext>
                  </a:extLst>
                </a:gridCol>
                <a:gridCol w="4128710">
                  <a:extLst>
                    <a:ext uri="{9D8B030D-6E8A-4147-A177-3AD203B41FA5}">
                      <a16:colId xmlns:a16="http://schemas.microsoft.com/office/drawing/2014/main" val="20001"/>
                    </a:ext>
                  </a:extLst>
                </a:gridCol>
                <a:gridCol w="4128710">
                  <a:extLst>
                    <a:ext uri="{9D8B030D-6E8A-4147-A177-3AD203B41FA5}">
                      <a16:colId xmlns:a16="http://schemas.microsoft.com/office/drawing/2014/main" val="20002"/>
                    </a:ext>
                  </a:extLst>
                </a:gridCol>
              </a:tblGrid>
              <a:tr h="774989">
                <a:tc>
                  <a:txBody>
                    <a:bodyPr/>
                    <a:lstStyle/>
                    <a:p>
                      <a:endParaRPr lang="en-US" sz="2100" dirty="0">
                        <a:latin typeface="Arial" panose="020B0604020202020204" pitchFamily="34" charset="0"/>
                        <a:cs typeface="Arial" panose="020B0604020202020204" pitchFamily="34" charset="0"/>
                      </a:endParaRPr>
                    </a:p>
                  </a:txBody>
                  <a:tcPr marL="104498" marR="104498" marT="52258" marB="52258">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sz="4600" dirty="0">
                          <a:latin typeface="Arial" panose="020B0604020202020204" pitchFamily="34" charset="0"/>
                          <a:cs typeface="Arial" panose="020B0604020202020204" pitchFamily="34" charset="0"/>
                        </a:rPr>
                        <a:t>Male</a:t>
                      </a:r>
                    </a:p>
                  </a:txBody>
                  <a:tcPr marL="104498" marR="104498" marT="52258" marB="52258" anchor="b">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sz="4600" dirty="0">
                          <a:latin typeface="Arial" panose="020B0604020202020204" pitchFamily="34" charset="0"/>
                          <a:cs typeface="Arial" panose="020B0604020202020204" pitchFamily="34" charset="0"/>
                        </a:rPr>
                        <a:t>Female</a:t>
                      </a:r>
                    </a:p>
                  </a:txBody>
                  <a:tcPr marL="104498" marR="104498" marT="52258" marB="52258" anchor="b">
                    <a:lnB w="12700" cap="flat" cmpd="sng" algn="ctr">
                      <a:solidFill>
                        <a:schemeClr val="tx1"/>
                      </a:solidFill>
                      <a:prstDash val="solid"/>
                      <a:round/>
                      <a:headEnd type="none" w="med" len="med"/>
                      <a:tailEnd type="none" w="med" len="med"/>
                    </a:lnB>
                    <a:solidFill>
                      <a:schemeClr val="tx1">
                        <a:lumMod val="95000"/>
                        <a:lumOff val="5000"/>
                      </a:schemeClr>
                    </a:solidFill>
                  </a:tcPr>
                </a:tc>
                <a:extLst>
                  <a:ext uri="{0D108BD9-81ED-4DB2-BD59-A6C34878D82A}">
                    <a16:rowId xmlns:a16="http://schemas.microsoft.com/office/drawing/2014/main" val="10000"/>
                  </a:ext>
                </a:extLst>
              </a:tr>
              <a:tr h="2194646">
                <a:tc>
                  <a:txBody>
                    <a:bodyPr/>
                    <a:lstStyle/>
                    <a:p>
                      <a:pPr algn="ctr"/>
                      <a:r>
                        <a:rPr lang="en-US" sz="4000" dirty="0">
                          <a:latin typeface="Arial" panose="020B0604020202020204" pitchFamily="34" charset="0"/>
                          <a:cs typeface="Arial" panose="020B0604020202020204" pitchFamily="34" charset="0"/>
                        </a:rPr>
                        <a:t>Expected Length</a:t>
                      </a:r>
                      <a:r>
                        <a:rPr lang="en-US" sz="4000" baseline="0" dirty="0">
                          <a:latin typeface="Arial" panose="020B0604020202020204" pitchFamily="34" charset="0"/>
                          <a:cs typeface="Arial" panose="020B0604020202020204" pitchFamily="34" charset="0"/>
                        </a:rPr>
                        <a:t> of Retirement (years)</a:t>
                      </a:r>
                      <a:endParaRPr lang="en-US" sz="4000" dirty="0">
                        <a:latin typeface="Arial" panose="020B0604020202020204" pitchFamily="34" charset="0"/>
                        <a:cs typeface="Arial" panose="020B0604020202020204" pitchFamily="34" charset="0"/>
                      </a:endParaRPr>
                    </a:p>
                  </a:txBody>
                  <a:tcPr marL="104498" marR="104498" marT="52258" marB="522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0" dirty="0">
                          <a:latin typeface="Arial" panose="020B0604020202020204" pitchFamily="34" charset="0"/>
                          <a:cs typeface="Arial" panose="020B0604020202020204" pitchFamily="34" charset="0"/>
                        </a:rPr>
                        <a:t>25.9</a:t>
                      </a:r>
                    </a:p>
                  </a:txBody>
                  <a:tcPr marL="104498" marR="104498" marT="52258" marB="52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0" b="0" dirty="0">
                          <a:latin typeface="Arial" panose="020B0604020202020204" pitchFamily="34" charset="0"/>
                          <a:cs typeface="Arial" panose="020B0604020202020204" pitchFamily="34" charset="0"/>
                        </a:rPr>
                        <a:t>27.9</a:t>
                      </a:r>
                    </a:p>
                  </a:txBody>
                  <a:tcPr marL="104498" marR="104498" marT="52258" marB="52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9575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True or False</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584994" y="3693985"/>
            <a:ext cx="14554200" cy="2590800"/>
          </a:xfrm>
        </p:spPr>
        <p:txBody>
          <a:bodyPr>
            <a:noAutofit/>
          </a:bodyPr>
          <a:lstStyle/>
          <a:p>
            <a:pPr marL="0" indent="0" algn="ctr">
              <a:buNone/>
              <a:defRPr/>
            </a:pPr>
            <a:r>
              <a:rPr lang="en-US" altLang="en-US" sz="4000" dirty="0">
                <a:latin typeface="Arial" panose="020B0604020202020204" pitchFamily="34" charset="0"/>
                <a:cs typeface="Arial" panose="020B0604020202020204" pitchFamily="34" charset="0"/>
              </a:rPr>
              <a:t>Medicare will provide for 100 percent of my health care needs in retirement.</a:t>
            </a:r>
            <a:endParaRPr lang="en-US" altLang="en-US" sz="4000" dirty="0">
              <a:solidFill>
                <a:srgbClr val="000000"/>
              </a:solidFill>
              <a:latin typeface="Arial" panose="020B0604020202020204" pitchFamily="34" charset="0"/>
              <a:cs typeface="Arial" panose="020B0604020202020204" pitchFamily="34" charset="0"/>
            </a:endParaRPr>
          </a:p>
        </p:txBody>
      </p:sp>
      <p:sp>
        <p:nvSpPr>
          <p:cNvPr id="4" name="TextBox 3"/>
          <p:cNvSpPr txBox="1">
            <a:spLocks noChangeArrowheads="1"/>
          </p:cNvSpPr>
          <p:nvPr/>
        </p:nvSpPr>
        <p:spPr bwMode="auto">
          <a:xfrm>
            <a:off x="6307932" y="5619750"/>
            <a:ext cx="33448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8000" dirty="0">
                <a:solidFill>
                  <a:srgbClr val="FF0000"/>
                </a:solidFill>
              </a:rPr>
              <a:t>FALSE</a:t>
            </a:r>
          </a:p>
        </p:txBody>
      </p:sp>
    </p:spTree>
    <p:extLst>
      <p:ext uri="{BB962C8B-B14F-4D97-AF65-F5344CB8AC3E}">
        <p14:creationId xmlns:p14="http://schemas.microsoft.com/office/powerpoint/2010/main" val="156823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CalSTRS Retirement</a:t>
            </a:r>
            <a:endParaRPr lang="en-US" sz="5400" dirty="0">
              <a:solidFill>
                <a:schemeClr val="bg1"/>
              </a:solidFill>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736601" y="3273425"/>
            <a:ext cx="6553993" cy="4575175"/>
          </a:xfrm>
        </p:spPr>
        <p:txBody>
          <a:bodyPr>
            <a:normAutofit/>
          </a:bodyPr>
          <a:lstStyle/>
          <a:p>
            <a:pPr>
              <a:defRPr/>
            </a:pPr>
            <a:r>
              <a:rPr lang="en-US" sz="4000" dirty="0">
                <a:solidFill>
                  <a:schemeClr val="tx1">
                    <a:lumMod val="75000"/>
                    <a:lumOff val="25000"/>
                  </a:schemeClr>
                </a:solidFill>
                <a:latin typeface="Arial" panose="020B0604020202020204" pitchFamily="34" charset="0"/>
                <a:cs typeface="Arial" panose="020B0604020202020204" pitchFamily="34" charset="0"/>
              </a:rPr>
              <a:t>Review the Medicare Basics fact sheet</a:t>
            </a:r>
          </a:p>
          <a:p>
            <a:pPr>
              <a:defRPr/>
            </a:pPr>
            <a:endParaRPr lang="en-US" sz="4000" dirty="0">
              <a:solidFill>
                <a:schemeClr val="tx1">
                  <a:lumMod val="75000"/>
                  <a:lumOff val="25000"/>
                </a:schemeClr>
              </a:solidFill>
              <a:latin typeface="Arial" panose="020B0604020202020204" pitchFamily="34" charset="0"/>
              <a:cs typeface="Arial" panose="020B0604020202020204" pitchFamily="34" charset="0"/>
            </a:endParaRPr>
          </a:p>
          <a:p>
            <a:pPr>
              <a:defRPr/>
            </a:pPr>
            <a:r>
              <a:rPr lang="en-US" sz="4000" dirty="0">
                <a:solidFill>
                  <a:schemeClr val="tx1">
                    <a:lumMod val="75000"/>
                    <a:lumOff val="25000"/>
                  </a:schemeClr>
                </a:solidFill>
                <a:latin typeface="Arial" panose="020B0604020202020204" pitchFamily="34" charset="0"/>
                <a:cs typeface="Arial" panose="020B0604020202020204" pitchFamily="34" charset="0"/>
              </a:rPr>
              <a:t>Research the Questions to Consider</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55957" y="2285999"/>
            <a:ext cx="3814522" cy="50752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1677419" y="3657601"/>
            <a:ext cx="3879221" cy="51082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56902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True or False</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03994" y="3810000"/>
            <a:ext cx="15773400" cy="2590800"/>
          </a:xfrm>
        </p:spPr>
        <p:txBody>
          <a:bodyPr>
            <a:noAutofit/>
          </a:bodyPr>
          <a:lstStyle/>
          <a:p>
            <a:pPr marL="0" lvl="0" indent="0" algn="ctr" defTabSz="457200" eaLnBrk="0" fontAlgn="base" hangingPunct="0">
              <a:lnSpc>
                <a:spcPct val="110000"/>
              </a:lnSpc>
              <a:spcAft>
                <a:spcPct val="0"/>
              </a:spcAft>
              <a:buNone/>
              <a:defRPr/>
            </a:pPr>
            <a:r>
              <a:rPr lang="en-US" altLang="en-US" sz="4000" spc="-50" dirty="0">
                <a:latin typeface="Arial"/>
                <a:ea typeface="MS PGothic" pitchFamily="34" charset="-128"/>
                <a:cs typeface="Arial"/>
              </a:rPr>
              <a:t>On average, your CalSTRS retirement benefit will replace 50 percent of your working salary.</a:t>
            </a:r>
          </a:p>
        </p:txBody>
      </p:sp>
      <p:sp>
        <p:nvSpPr>
          <p:cNvPr id="4" name="TextBox 3"/>
          <p:cNvSpPr txBox="1">
            <a:spLocks noChangeArrowheads="1"/>
          </p:cNvSpPr>
          <p:nvPr/>
        </p:nvSpPr>
        <p:spPr bwMode="auto">
          <a:xfrm>
            <a:off x="6307932" y="5619750"/>
            <a:ext cx="33448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8000" dirty="0">
                <a:solidFill>
                  <a:srgbClr val="FF0000"/>
                </a:solidFill>
              </a:rPr>
              <a:t>TRUE</a:t>
            </a:r>
          </a:p>
        </p:txBody>
      </p:sp>
    </p:spTree>
    <p:extLst>
      <p:ext uri="{BB962C8B-B14F-4D97-AF65-F5344CB8AC3E}">
        <p14:creationId xmlns:p14="http://schemas.microsoft.com/office/powerpoint/2010/main" val="174192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True or False</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03994" y="3810000"/>
            <a:ext cx="15773400" cy="2590800"/>
          </a:xfrm>
        </p:spPr>
        <p:txBody>
          <a:bodyPr>
            <a:noAutofit/>
          </a:bodyPr>
          <a:lstStyle/>
          <a:p>
            <a:pPr marL="0" indent="0" algn="ctr">
              <a:buFont typeface="Arial" charset="0"/>
              <a:buNone/>
              <a:defRPr/>
            </a:pPr>
            <a:r>
              <a:rPr lang="en-US" altLang="en-US" sz="4000" dirty="0">
                <a:latin typeface="Arial" panose="020B0604020202020204" pitchFamily="34" charset="0"/>
                <a:cs typeface="Arial" panose="020B0604020202020204" pitchFamily="34" charset="0"/>
              </a:rPr>
              <a:t>Market risk cannot be eliminated from my investment portfolio.</a:t>
            </a:r>
            <a:endParaRPr lang="en-US" sz="4000" b="1" dirty="0">
              <a:latin typeface="Arial" panose="020B0604020202020204" pitchFamily="34" charset="0"/>
              <a:cs typeface="Arial" panose="020B0604020202020204" pitchFamily="34" charset="0"/>
            </a:endParaRPr>
          </a:p>
        </p:txBody>
      </p:sp>
      <p:sp>
        <p:nvSpPr>
          <p:cNvPr id="4" name="TextBox 3"/>
          <p:cNvSpPr txBox="1">
            <a:spLocks noChangeArrowheads="1"/>
          </p:cNvSpPr>
          <p:nvPr/>
        </p:nvSpPr>
        <p:spPr bwMode="auto">
          <a:xfrm>
            <a:off x="6307932" y="5619750"/>
            <a:ext cx="33448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8000" dirty="0">
                <a:solidFill>
                  <a:srgbClr val="FF0000"/>
                </a:solidFill>
              </a:rPr>
              <a:t>TRUE</a:t>
            </a:r>
          </a:p>
        </p:txBody>
      </p:sp>
    </p:spTree>
    <p:extLst>
      <p:ext uri="{BB962C8B-B14F-4D97-AF65-F5344CB8AC3E}">
        <p14:creationId xmlns:p14="http://schemas.microsoft.com/office/powerpoint/2010/main" val="178163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75" y="3616325"/>
            <a:ext cx="6583363" cy="284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2"/>
          <p:cNvSpPr txBox="1">
            <a:spLocks noChangeArrowheads="1"/>
          </p:cNvSpPr>
          <p:nvPr/>
        </p:nvSpPr>
        <p:spPr bwMode="auto">
          <a:xfrm>
            <a:off x="7961313" y="3467100"/>
            <a:ext cx="742791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lnSpc>
                <a:spcPct val="110000"/>
              </a:lnSpc>
              <a:spcBef>
                <a:spcPct val="20000"/>
              </a:spcBef>
              <a:buFont typeface="Arial" charset="0"/>
              <a:buChar char="•"/>
              <a:defRPr sz="3200">
                <a:solidFill>
                  <a:srgbClr val="404040"/>
                </a:solidFill>
                <a:latin typeface="Arial" charset="0"/>
                <a:ea typeface="MS PGothic" pitchFamily="34" charset="-128"/>
                <a:cs typeface="Arial" charset="0"/>
              </a:defRPr>
            </a:lvl1pPr>
            <a:lvl2pPr marL="742950" indent="-285750" eaLnBrk="0" hangingPunct="0">
              <a:lnSpc>
                <a:spcPct val="110000"/>
              </a:lnSpc>
              <a:spcBef>
                <a:spcPct val="20000"/>
              </a:spcBef>
              <a:buFont typeface="Arial" charset="0"/>
              <a:buChar char="–"/>
              <a:defRPr sz="2800">
                <a:solidFill>
                  <a:srgbClr val="404040"/>
                </a:solidFill>
                <a:latin typeface="Arial" charset="0"/>
                <a:ea typeface="MS PGothic" pitchFamily="34" charset="-128"/>
                <a:cs typeface="Arial" charset="0"/>
              </a:defRPr>
            </a:lvl2pPr>
            <a:lvl3pPr marL="1143000" indent="-228600" eaLnBrk="0" hangingPunct="0">
              <a:lnSpc>
                <a:spcPct val="110000"/>
              </a:lnSpc>
              <a:spcBef>
                <a:spcPct val="20000"/>
              </a:spcBef>
              <a:buFont typeface="Arial" charset="0"/>
              <a:buChar char="•"/>
              <a:defRPr sz="2400">
                <a:solidFill>
                  <a:srgbClr val="404040"/>
                </a:solidFill>
                <a:latin typeface="Arial" charset="0"/>
                <a:ea typeface="MS PGothic" pitchFamily="34" charset="-128"/>
                <a:cs typeface="Arial" charset="0"/>
              </a:defRPr>
            </a:lvl3pPr>
            <a:lvl4pPr marL="1600200" indent="-228600" eaLnBrk="0" hangingPunct="0">
              <a:lnSpc>
                <a:spcPct val="110000"/>
              </a:lnSpc>
              <a:spcBef>
                <a:spcPct val="20000"/>
              </a:spcBef>
              <a:buFont typeface="Arial" charset="0"/>
              <a:buChar char="–"/>
              <a:defRPr sz="2000">
                <a:solidFill>
                  <a:srgbClr val="404040"/>
                </a:solidFill>
                <a:latin typeface="Arial" charset="0"/>
                <a:ea typeface="MS PGothic" pitchFamily="34" charset="-128"/>
                <a:cs typeface="Arial" charset="0"/>
              </a:defRPr>
            </a:lvl4pPr>
            <a:lvl5pPr marL="2057400" indent="-228600" eaLnBrk="0" hangingPunct="0">
              <a:lnSpc>
                <a:spcPct val="110000"/>
              </a:lnSpc>
              <a:spcBef>
                <a:spcPct val="20000"/>
              </a:spcBef>
              <a:buFont typeface="Arial" charset="0"/>
              <a:buChar char="»"/>
              <a:defRPr sz="2000">
                <a:solidFill>
                  <a:srgbClr val="404040"/>
                </a:solidFill>
                <a:latin typeface="Arial" charset="0"/>
                <a:ea typeface="MS PGothic" pitchFamily="34" charset="-128"/>
                <a:cs typeface="Arial" charset="0"/>
              </a:defRPr>
            </a:lvl5pPr>
            <a:lvl6pPr marL="2514600" indent="-228600" defTabSz="704850" eaLnBrk="0" fontAlgn="base" hangingPunct="0">
              <a:lnSpc>
                <a:spcPct val="110000"/>
              </a:lnSpc>
              <a:spcBef>
                <a:spcPct val="20000"/>
              </a:spcBef>
              <a:spcAft>
                <a:spcPct val="0"/>
              </a:spcAft>
              <a:buFont typeface="Arial" charset="0"/>
              <a:buChar char="»"/>
              <a:defRPr sz="2000">
                <a:solidFill>
                  <a:srgbClr val="404040"/>
                </a:solidFill>
                <a:latin typeface="Arial" charset="0"/>
                <a:ea typeface="MS PGothic" pitchFamily="34" charset="-128"/>
                <a:cs typeface="Arial" charset="0"/>
              </a:defRPr>
            </a:lvl6pPr>
            <a:lvl7pPr marL="2971800" indent="-228600" defTabSz="704850" eaLnBrk="0" fontAlgn="base" hangingPunct="0">
              <a:lnSpc>
                <a:spcPct val="110000"/>
              </a:lnSpc>
              <a:spcBef>
                <a:spcPct val="20000"/>
              </a:spcBef>
              <a:spcAft>
                <a:spcPct val="0"/>
              </a:spcAft>
              <a:buFont typeface="Arial" charset="0"/>
              <a:buChar char="»"/>
              <a:defRPr sz="2000">
                <a:solidFill>
                  <a:srgbClr val="404040"/>
                </a:solidFill>
                <a:latin typeface="Arial" charset="0"/>
                <a:ea typeface="MS PGothic" pitchFamily="34" charset="-128"/>
                <a:cs typeface="Arial" charset="0"/>
              </a:defRPr>
            </a:lvl7pPr>
            <a:lvl8pPr marL="3429000" indent="-228600" defTabSz="704850" eaLnBrk="0" fontAlgn="base" hangingPunct="0">
              <a:lnSpc>
                <a:spcPct val="110000"/>
              </a:lnSpc>
              <a:spcBef>
                <a:spcPct val="20000"/>
              </a:spcBef>
              <a:spcAft>
                <a:spcPct val="0"/>
              </a:spcAft>
              <a:buFont typeface="Arial" charset="0"/>
              <a:buChar char="»"/>
              <a:defRPr sz="2000">
                <a:solidFill>
                  <a:srgbClr val="404040"/>
                </a:solidFill>
                <a:latin typeface="Arial" charset="0"/>
                <a:ea typeface="MS PGothic" pitchFamily="34" charset="-128"/>
                <a:cs typeface="Arial" charset="0"/>
              </a:defRPr>
            </a:lvl8pPr>
            <a:lvl9pPr marL="3886200" indent="-228600" defTabSz="704850" eaLnBrk="0" fontAlgn="base" hangingPunct="0">
              <a:lnSpc>
                <a:spcPct val="110000"/>
              </a:lnSpc>
              <a:spcBef>
                <a:spcPct val="20000"/>
              </a:spcBef>
              <a:spcAft>
                <a:spcPct val="0"/>
              </a:spcAft>
              <a:buFont typeface="Arial" charset="0"/>
              <a:buChar char="»"/>
              <a:defRPr sz="2000">
                <a:solidFill>
                  <a:srgbClr val="404040"/>
                </a:solidFill>
                <a:latin typeface="Arial" charset="0"/>
                <a:ea typeface="MS PGothic" pitchFamily="34" charset="-128"/>
                <a:cs typeface="Arial" charset="0"/>
              </a:defRPr>
            </a:lvl9pPr>
          </a:lstStyle>
          <a:p>
            <a:pPr eaLnBrk="1" hangingPunct="1">
              <a:lnSpc>
                <a:spcPct val="100000"/>
              </a:lnSpc>
              <a:spcBef>
                <a:spcPct val="0"/>
              </a:spcBef>
            </a:pPr>
            <a:r>
              <a:rPr lang="en-US" altLang="en-US" sz="3600" dirty="0">
                <a:solidFill>
                  <a:schemeClr val="tx1"/>
                </a:solidFill>
              </a:rPr>
              <a:t>Guaranteed rate of return option for those not interested in the ups and downs of the stock market.</a:t>
            </a:r>
          </a:p>
          <a:p>
            <a:pPr eaLnBrk="1" hangingPunct="1">
              <a:lnSpc>
                <a:spcPct val="100000"/>
              </a:lnSpc>
              <a:spcBef>
                <a:spcPct val="0"/>
              </a:spcBef>
              <a:buFont typeface="Wingdings" pitchFamily="2" charset="2"/>
              <a:buChar char="Ø"/>
            </a:pPr>
            <a:endParaRPr lang="en-US" altLang="en-US" sz="3600" dirty="0">
              <a:solidFill>
                <a:schemeClr val="tx1"/>
              </a:solidFill>
            </a:endParaRPr>
          </a:p>
          <a:p>
            <a:pPr eaLnBrk="1" hangingPunct="1">
              <a:lnSpc>
                <a:spcPct val="100000"/>
              </a:lnSpc>
              <a:spcBef>
                <a:spcPct val="0"/>
              </a:spcBef>
            </a:pPr>
            <a:r>
              <a:rPr lang="en-US" altLang="en-US" sz="3600" dirty="0">
                <a:solidFill>
                  <a:schemeClr val="tx1"/>
                </a:solidFill>
              </a:rPr>
              <a:t>Contact CalSTRS Pension2 for more information.</a:t>
            </a:r>
          </a:p>
        </p:txBody>
      </p:sp>
    </p:spTree>
    <p:extLst>
      <p:ext uri="{BB962C8B-B14F-4D97-AF65-F5344CB8AC3E}">
        <p14:creationId xmlns:p14="http://schemas.microsoft.com/office/powerpoint/2010/main" val="1141164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What Are Your Next Steps?</a:t>
            </a:r>
            <a:endParaRPr lang="en-US" sz="5400" dirty="0">
              <a:solidFill>
                <a:schemeClr val="bg1"/>
              </a:solidFill>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2642394" y="2819400"/>
            <a:ext cx="10744200" cy="5562600"/>
          </a:xfrm>
        </p:spPr>
        <p:txBody>
          <a:bodyPr>
            <a:noAutofit/>
          </a:bodyPr>
          <a:lstStyle/>
          <a:p>
            <a:pPr>
              <a:defRPr/>
            </a:pPr>
            <a:r>
              <a:rPr lang="en-US" altLang="en-US" sz="4000" dirty="0">
                <a:latin typeface="Arial" panose="020B0604020202020204" pitchFamily="34" charset="0"/>
                <a:cs typeface="Arial" panose="020B0604020202020204" pitchFamily="34" charset="0"/>
              </a:rPr>
              <a:t>Do the math</a:t>
            </a:r>
          </a:p>
          <a:p>
            <a:pPr>
              <a:defRPr/>
            </a:pPr>
            <a:endParaRPr lang="en-US" altLang="en-US" sz="4000" dirty="0">
              <a:latin typeface="Arial" panose="020B0604020202020204" pitchFamily="34" charset="0"/>
              <a:cs typeface="Arial" panose="020B0604020202020204" pitchFamily="34" charset="0"/>
            </a:endParaRPr>
          </a:p>
          <a:p>
            <a:pPr>
              <a:defRPr/>
            </a:pPr>
            <a:r>
              <a:rPr lang="en-US" altLang="en-US" sz="4000" dirty="0">
                <a:latin typeface="Arial" panose="020B0604020202020204" pitchFamily="34" charset="0"/>
                <a:cs typeface="Arial" panose="020B0604020202020204" pitchFamily="34" charset="0"/>
              </a:rPr>
              <a:t>Review your Action Plan</a:t>
            </a:r>
          </a:p>
          <a:p>
            <a:pPr>
              <a:defRPr/>
            </a:pPr>
            <a:endParaRPr lang="en-US" altLang="en-US" sz="4000" dirty="0">
              <a:latin typeface="Arial" panose="020B0604020202020204" pitchFamily="34" charset="0"/>
              <a:cs typeface="Arial" panose="020B0604020202020204" pitchFamily="34" charset="0"/>
            </a:endParaRPr>
          </a:p>
          <a:p>
            <a:pPr>
              <a:defRPr/>
            </a:pPr>
            <a:r>
              <a:rPr lang="en-US" altLang="en-US" sz="4000" dirty="0">
                <a:latin typeface="Arial" panose="020B0604020202020204" pitchFamily="34" charset="0"/>
                <a:cs typeface="Arial" panose="020B0604020202020204" pitchFamily="34" charset="0"/>
              </a:rPr>
              <a:t>Attend the two other workshops in our Financial Awareness series:</a:t>
            </a:r>
          </a:p>
          <a:p>
            <a:pPr marL="0" indent="0">
              <a:buFont typeface="Arial" charset="0"/>
              <a:buNone/>
              <a:defRPr/>
            </a:pPr>
            <a:r>
              <a:rPr lang="en-US" altLang="en-US" sz="4000" dirty="0">
                <a:latin typeface="Arial" panose="020B0604020202020204" pitchFamily="34" charset="0"/>
                <a:cs typeface="Arial" panose="020B0604020202020204" pitchFamily="34" charset="0"/>
              </a:rPr>
              <a:t>	-- Save For Your Future and</a:t>
            </a:r>
          </a:p>
          <a:p>
            <a:pPr marL="0" indent="0">
              <a:buFont typeface="Arial" charset="0"/>
              <a:buNone/>
              <a:defRPr/>
            </a:pPr>
            <a:r>
              <a:rPr lang="en-US" altLang="en-US" sz="4000" dirty="0">
                <a:latin typeface="Arial" panose="020B0604020202020204" pitchFamily="34" charset="0"/>
                <a:cs typeface="Arial" panose="020B0604020202020204" pitchFamily="34" charset="0"/>
              </a:rPr>
              <a:t>	-- Protect Your Future</a:t>
            </a:r>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163" y="2209800"/>
            <a:ext cx="623231" cy="615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TextBox 6"/>
          <p:cNvSpPr txBox="1">
            <a:spLocks noChangeArrowheads="1"/>
          </p:cNvSpPr>
          <p:nvPr/>
        </p:nvSpPr>
        <p:spPr bwMode="auto">
          <a:xfrm>
            <a:off x="203994" y="2890391"/>
            <a:ext cx="12954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t>#14,15</a:t>
            </a:r>
          </a:p>
        </p:txBody>
      </p:sp>
    </p:spTree>
    <p:extLst>
      <p:ext uri="{BB962C8B-B14F-4D97-AF65-F5344CB8AC3E}">
        <p14:creationId xmlns:p14="http://schemas.microsoft.com/office/powerpoint/2010/main" val="1066099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52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Please Note</a:t>
            </a:r>
          </a:p>
        </p:txBody>
      </p:sp>
      <p:sp>
        <p:nvSpPr>
          <p:cNvPr id="6" name="Content Placeholder 2"/>
          <p:cNvSpPr>
            <a:spLocks noGrp="1"/>
          </p:cNvSpPr>
          <p:nvPr>
            <p:ph idx="1"/>
          </p:nvPr>
        </p:nvSpPr>
        <p:spPr>
          <a:xfrm>
            <a:off x="541919" y="2336800"/>
            <a:ext cx="14902791" cy="6096000"/>
          </a:xfrm>
        </p:spPr>
        <p:txBody>
          <a:bodyPr wrap="square" numCol="1" anchor="t" anchorCtr="0" compatLnSpc="1">
            <a:prstTxWarp prst="textNoShape">
              <a:avLst/>
            </a:prstTxWarp>
            <a:normAutofit/>
          </a:bodyPr>
          <a:lstStyle/>
          <a:p>
            <a:pPr marL="0" indent="0">
              <a:lnSpc>
                <a:spcPct val="90000"/>
              </a:lnSpc>
              <a:buNone/>
              <a:defRPr/>
            </a:pPr>
            <a:r>
              <a:rPr lang="en-US" altLang="en-US" sz="3600" dirty="0">
                <a:latin typeface="Arial" pitchFamily="34" charset="0"/>
                <a:cs typeface="Arial" panose="020B0604020202020204" pitchFamily="34" charset="0"/>
              </a:rPr>
              <a:t>In today’</a:t>
            </a:r>
            <a:r>
              <a:rPr lang="en-US" altLang="ja-JP" sz="3600" dirty="0">
                <a:latin typeface="Arial" pitchFamily="34" charset="0"/>
                <a:cs typeface="Arial" panose="020B0604020202020204" pitchFamily="34" charset="0"/>
              </a:rPr>
              <a:t>s session, your CalSTRS benefits specialist will guide you through the basics of financial literacy and retirement planning.</a:t>
            </a:r>
          </a:p>
          <a:p>
            <a:pPr marL="0" indent="0">
              <a:lnSpc>
                <a:spcPct val="90000"/>
              </a:lnSpc>
              <a:buNone/>
              <a:defRPr/>
            </a:pPr>
            <a:endParaRPr lang="en-US" altLang="en-US" sz="3600" dirty="0">
              <a:latin typeface="Arial" pitchFamily="34" charset="0"/>
              <a:cs typeface="Arial" panose="020B0604020202020204" pitchFamily="34" charset="0"/>
            </a:endParaRPr>
          </a:p>
          <a:p>
            <a:pPr marL="0" indent="0">
              <a:lnSpc>
                <a:spcPct val="90000"/>
              </a:lnSpc>
              <a:buNone/>
              <a:defRPr/>
            </a:pPr>
            <a:r>
              <a:rPr lang="en-US" altLang="en-US" sz="3600" dirty="0">
                <a:latin typeface="Arial" pitchFamily="34" charset="0"/>
                <a:cs typeface="Arial" panose="020B0604020202020204" pitchFamily="34" charset="0"/>
              </a:rPr>
              <a:t>All specialists have CalSTRS benefits knowledge and are your resource. We’</a:t>
            </a:r>
            <a:r>
              <a:rPr lang="en-US" altLang="ja-JP" sz="3600" dirty="0">
                <a:latin typeface="Arial" pitchFamily="34" charset="0"/>
                <a:cs typeface="Arial" panose="020B0604020202020204" pitchFamily="34" charset="0"/>
              </a:rPr>
              <a:t>re committed to CalSTRS</a:t>
            </a:r>
            <a:r>
              <a:rPr lang="ja-JP" altLang="en-US" sz="3600" dirty="0">
                <a:latin typeface="Arial" pitchFamily="34" charset="0"/>
                <a:cs typeface="Arial" panose="020B0604020202020204" pitchFamily="34" charset="0"/>
              </a:rPr>
              <a:t>’</a:t>
            </a:r>
            <a:r>
              <a:rPr lang="en-US" altLang="ja-JP" sz="3600" dirty="0">
                <a:latin typeface="Arial" pitchFamily="34" charset="0"/>
                <a:cs typeface="Arial" panose="020B0604020202020204" pitchFamily="34" charset="0"/>
              </a:rPr>
              <a:t>mission: Securing the financial future and sustaining the trust of California's educators.</a:t>
            </a:r>
          </a:p>
          <a:p>
            <a:pPr marL="0" indent="0">
              <a:lnSpc>
                <a:spcPct val="90000"/>
              </a:lnSpc>
              <a:buNone/>
              <a:defRPr/>
            </a:pPr>
            <a:endParaRPr lang="en-US" altLang="en-US" sz="3600" dirty="0">
              <a:latin typeface="Arial" pitchFamily="34" charset="0"/>
              <a:cs typeface="Arial" panose="020B0604020202020204" pitchFamily="34" charset="0"/>
            </a:endParaRPr>
          </a:p>
          <a:p>
            <a:pPr marL="0" indent="0">
              <a:lnSpc>
                <a:spcPct val="90000"/>
              </a:lnSpc>
              <a:buNone/>
              <a:defRPr/>
            </a:pPr>
            <a:r>
              <a:rPr lang="en-US" altLang="en-US" sz="3600" dirty="0">
                <a:latin typeface="Arial" pitchFamily="34" charset="0"/>
                <a:cs typeface="Arial" panose="020B0604020202020204" pitchFamily="34" charset="0"/>
              </a:rPr>
              <a:t>CalSTRS benefits specialists are not financial advisers, so they cannot advise, recommend or influence your financial decisions. In addition, the information we provide is not intended to be financial advice and should not be considered financial advice.</a:t>
            </a:r>
          </a:p>
          <a:p>
            <a:pPr marL="0" indent="0">
              <a:lnSpc>
                <a:spcPct val="90000"/>
              </a:lnSpc>
              <a:defRPr/>
            </a:pPr>
            <a:endParaRPr lang="en-US" altLang="en-US" sz="5900" dirty="0">
              <a:latin typeface="Arial" pitchFamily="34" charset="0"/>
            </a:endParaRPr>
          </a:p>
          <a:p>
            <a:pPr marL="0" indent="0">
              <a:lnSpc>
                <a:spcPct val="90000"/>
              </a:lnSpc>
              <a:buNone/>
              <a:defRPr/>
            </a:pPr>
            <a:endParaRPr lang="en-US" altLang="en-US" sz="4800" dirty="0">
              <a:latin typeface="Arial" pitchFamily="34" charset="0"/>
            </a:endParaRPr>
          </a:p>
        </p:txBody>
      </p:sp>
    </p:spTree>
    <p:custDataLst>
      <p:tags r:id="rId1"/>
    </p:custDataLst>
    <p:extLst>
      <p:ext uri="{BB962C8B-B14F-4D97-AF65-F5344CB8AC3E}">
        <p14:creationId xmlns:p14="http://schemas.microsoft.com/office/powerpoint/2010/main" val="67906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What to Expect?</a:t>
            </a:r>
            <a:endParaRPr lang="en-US" sz="5400" dirty="0">
              <a:solidFill>
                <a:schemeClr val="bg1"/>
              </a:solidFill>
              <a:latin typeface="Arial" panose="020B0604020202020204" pitchFamily="34" charset="0"/>
              <a:cs typeface="Arial" panose="020B0604020202020204" pitchFamily="34" charset="0"/>
            </a:endParaRPr>
          </a:p>
        </p:txBody>
      </p:sp>
      <p:sp>
        <p:nvSpPr>
          <p:cNvPr id="6" name="Content Placeholder 8"/>
          <p:cNvSpPr>
            <a:spLocks noGrp="1"/>
          </p:cNvSpPr>
          <p:nvPr>
            <p:ph idx="1"/>
          </p:nvPr>
        </p:nvSpPr>
        <p:spPr>
          <a:xfrm>
            <a:off x="2702719" y="2971800"/>
            <a:ext cx="10852150" cy="5275263"/>
          </a:xfrm>
        </p:spPr>
        <p:txBody>
          <a:bodyPr>
            <a:noAutofit/>
          </a:bodyPr>
          <a:lstStyle/>
          <a:p>
            <a:pPr eaLnBrk="1" fontAlgn="auto" hangingPunct="1">
              <a:lnSpc>
                <a:spcPct val="150000"/>
              </a:lnSpc>
              <a:spcAft>
                <a:spcPts val="0"/>
              </a:spcAft>
              <a:buFont typeface="Arial"/>
              <a:buChar char="•"/>
              <a:defRPr/>
            </a:pPr>
            <a:r>
              <a:rPr lang="en-US" sz="4000" dirty="0">
                <a:solidFill>
                  <a:schemeClr val="tx1">
                    <a:lumMod val="75000"/>
                    <a:lumOff val="25000"/>
                  </a:schemeClr>
                </a:solidFill>
                <a:latin typeface="Arial" panose="020B0604020202020204" pitchFamily="34" charset="0"/>
                <a:cs typeface="Arial" panose="020B0604020202020204" pitchFamily="34" charset="0"/>
              </a:rPr>
              <a:t>Know your retirement lifestyle</a:t>
            </a:r>
          </a:p>
          <a:p>
            <a:pPr eaLnBrk="1" fontAlgn="auto" hangingPunct="1">
              <a:lnSpc>
                <a:spcPct val="150000"/>
              </a:lnSpc>
              <a:spcAft>
                <a:spcPts val="0"/>
              </a:spcAft>
              <a:buFont typeface="Arial"/>
              <a:buChar char="•"/>
              <a:defRPr/>
            </a:pPr>
            <a:r>
              <a:rPr lang="en-US" sz="4000" dirty="0">
                <a:solidFill>
                  <a:schemeClr val="tx1">
                    <a:lumMod val="75000"/>
                    <a:lumOff val="25000"/>
                  </a:schemeClr>
                </a:solidFill>
                <a:latin typeface="Arial" panose="020B0604020202020204" pitchFamily="34" charset="0"/>
                <a:cs typeface="Arial" panose="020B0604020202020204" pitchFamily="34" charset="0"/>
              </a:rPr>
              <a:t>Estimate your monthly retirement expense</a:t>
            </a:r>
          </a:p>
          <a:p>
            <a:pPr eaLnBrk="1" fontAlgn="auto" hangingPunct="1">
              <a:lnSpc>
                <a:spcPct val="150000"/>
              </a:lnSpc>
              <a:spcAft>
                <a:spcPts val="0"/>
              </a:spcAft>
              <a:buFont typeface="Arial"/>
              <a:buChar char="•"/>
              <a:defRPr/>
            </a:pPr>
            <a:r>
              <a:rPr lang="en-US" sz="4000" dirty="0">
                <a:solidFill>
                  <a:schemeClr val="tx1">
                    <a:lumMod val="75000"/>
                    <a:lumOff val="25000"/>
                  </a:schemeClr>
                </a:solidFill>
                <a:latin typeface="Arial" panose="020B0604020202020204" pitchFamily="34" charset="0"/>
                <a:cs typeface="Arial" panose="020B0604020202020204" pitchFamily="34" charset="0"/>
              </a:rPr>
              <a:t>Identify income sources</a:t>
            </a:r>
          </a:p>
          <a:p>
            <a:pPr eaLnBrk="1" fontAlgn="auto" hangingPunct="1">
              <a:lnSpc>
                <a:spcPct val="150000"/>
              </a:lnSpc>
              <a:spcAft>
                <a:spcPts val="0"/>
              </a:spcAft>
              <a:buFont typeface="Arial"/>
              <a:buChar char="•"/>
              <a:defRPr/>
            </a:pPr>
            <a:r>
              <a:rPr lang="en-US" sz="4000" dirty="0">
                <a:solidFill>
                  <a:schemeClr val="tx1">
                    <a:lumMod val="75000"/>
                    <a:lumOff val="25000"/>
                  </a:schemeClr>
                </a:solidFill>
                <a:latin typeface="Arial" panose="020B0604020202020204" pitchFamily="34" charset="0"/>
                <a:cs typeface="Arial" panose="020B0604020202020204" pitchFamily="34" charset="0"/>
              </a:rPr>
              <a:t>Consider possible obstacles</a:t>
            </a:r>
          </a:p>
          <a:p>
            <a:pPr eaLnBrk="1" fontAlgn="auto" hangingPunct="1">
              <a:lnSpc>
                <a:spcPct val="150000"/>
              </a:lnSpc>
              <a:spcAft>
                <a:spcPts val="0"/>
              </a:spcAft>
              <a:buFont typeface="Arial"/>
              <a:buChar char="•"/>
              <a:defRPr/>
            </a:pPr>
            <a:r>
              <a:rPr lang="en-US" sz="4000" dirty="0">
                <a:solidFill>
                  <a:schemeClr val="tx1">
                    <a:lumMod val="75000"/>
                    <a:lumOff val="25000"/>
                  </a:schemeClr>
                </a:solidFill>
                <a:latin typeface="Arial" panose="020B0604020202020204" pitchFamily="34" charset="0"/>
                <a:cs typeface="Arial" panose="020B0604020202020204" pitchFamily="34" charset="0"/>
              </a:rPr>
              <a:t>Plan your next steps</a:t>
            </a:r>
          </a:p>
        </p:txBody>
      </p:sp>
    </p:spTree>
    <p:custDataLst>
      <p:tags r:id="rId1"/>
    </p:custDataLst>
    <p:extLst>
      <p:ext uri="{BB962C8B-B14F-4D97-AF65-F5344CB8AC3E}">
        <p14:creationId xmlns:p14="http://schemas.microsoft.com/office/powerpoint/2010/main" val="403726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What Will Your Retirement Look Like?</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1727994" y="2819400"/>
            <a:ext cx="6400800" cy="5791200"/>
          </a:xfrm>
        </p:spPr>
        <p:txBody>
          <a:bodyPr>
            <a:noAutofit/>
          </a:bodyPr>
          <a:lstStyle/>
          <a:p>
            <a:pPr>
              <a:defRPr/>
            </a:pPr>
            <a:r>
              <a:rPr lang="en-US" sz="3600" dirty="0">
                <a:solidFill>
                  <a:schemeClr val="tx1">
                    <a:lumMod val="75000"/>
                    <a:lumOff val="25000"/>
                  </a:schemeClr>
                </a:solidFill>
                <a:latin typeface="Arial" panose="020B0604020202020204" pitchFamily="34" charset="0"/>
                <a:cs typeface="Arial" panose="020B0604020202020204" pitchFamily="34" charset="0"/>
              </a:rPr>
              <a:t>See workbook page 7 to complete the “My Retirement Picture” worksheet</a:t>
            </a:r>
          </a:p>
          <a:p>
            <a:pPr marL="0" indent="0">
              <a:buFont typeface="Arial" charset="0"/>
              <a:buNone/>
              <a:defRPr/>
            </a:pPr>
            <a:endParaRPr lang="en-US" sz="3600" dirty="0">
              <a:solidFill>
                <a:schemeClr val="tx1">
                  <a:lumMod val="75000"/>
                  <a:lumOff val="25000"/>
                </a:schemeClr>
              </a:solidFill>
              <a:latin typeface="Arial" panose="020B0604020202020204" pitchFamily="34" charset="0"/>
              <a:cs typeface="Arial" panose="020B0604020202020204" pitchFamily="34" charset="0"/>
            </a:endParaRPr>
          </a:p>
          <a:p>
            <a:pPr>
              <a:defRPr/>
            </a:pPr>
            <a:r>
              <a:rPr lang="en-US" sz="3600" dirty="0">
                <a:solidFill>
                  <a:schemeClr val="tx1">
                    <a:lumMod val="75000"/>
                    <a:lumOff val="25000"/>
                  </a:schemeClr>
                </a:solidFill>
                <a:latin typeface="Arial" panose="020B0604020202020204" pitchFamily="34" charset="0"/>
                <a:cs typeface="Arial" panose="020B0604020202020204" pitchFamily="34" charset="0"/>
              </a:rPr>
              <a:t>See the “My Retirement Lifestyle” worksheet on workbook page 8 to complete at home</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204994" y="2927562"/>
            <a:ext cx="3571956" cy="44025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2243594" y="4267200"/>
            <a:ext cx="3581558" cy="44649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563" y="2209800"/>
            <a:ext cx="623231" cy="615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TextBox 6"/>
          <p:cNvSpPr txBox="1">
            <a:spLocks noChangeArrowheads="1"/>
          </p:cNvSpPr>
          <p:nvPr/>
        </p:nvSpPr>
        <p:spPr bwMode="auto">
          <a:xfrm>
            <a:off x="301972" y="2890391"/>
            <a:ext cx="816422"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t>#1</a:t>
            </a:r>
            <a:endParaRPr lang="en-US" altLang="en-US" sz="1400" dirty="0"/>
          </a:p>
        </p:txBody>
      </p:sp>
    </p:spTree>
    <p:custDataLst>
      <p:tags r:id="rId1"/>
    </p:custDataLst>
    <p:extLst>
      <p:ext uri="{BB962C8B-B14F-4D97-AF65-F5344CB8AC3E}">
        <p14:creationId xmlns:p14="http://schemas.microsoft.com/office/powerpoint/2010/main" val="3148297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Retirement Pop Quiz</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661194" y="2819400"/>
            <a:ext cx="6400800" cy="5791200"/>
          </a:xfrm>
        </p:spPr>
        <p:txBody>
          <a:bodyPr>
            <a:noAutofit/>
          </a:bodyPr>
          <a:lstStyle/>
          <a:p>
            <a:pPr>
              <a:defRPr/>
            </a:pPr>
            <a:r>
              <a:rPr lang="en-US" sz="3600" dirty="0">
                <a:solidFill>
                  <a:schemeClr val="tx1">
                    <a:lumMod val="75000"/>
                    <a:lumOff val="25000"/>
                  </a:schemeClr>
                </a:solidFill>
                <a:latin typeface="Arial" panose="020B0604020202020204" pitchFamily="34" charset="0"/>
                <a:cs typeface="Arial" panose="020B0604020202020204" pitchFamily="34" charset="0"/>
              </a:rPr>
              <a:t>Pop Quiz! Retirement facts, figures and surprises</a:t>
            </a:r>
          </a:p>
          <a:p>
            <a:pPr marL="0" indent="0">
              <a:buFont typeface="Arial" charset="0"/>
              <a:buNone/>
              <a:defRPr/>
            </a:pPr>
            <a:endParaRPr lang="en-US" sz="3600" dirty="0">
              <a:solidFill>
                <a:schemeClr val="tx1">
                  <a:lumMod val="75000"/>
                  <a:lumOff val="25000"/>
                </a:schemeClr>
              </a:solidFill>
              <a:latin typeface="Arial" panose="020B0604020202020204" pitchFamily="34" charset="0"/>
              <a:cs typeface="Arial" panose="020B0604020202020204" pitchFamily="34" charset="0"/>
            </a:endParaRPr>
          </a:p>
          <a:p>
            <a:pPr>
              <a:defRPr/>
            </a:pPr>
            <a:r>
              <a:rPr lang="en-US" sz="3600" dirty="0">
                <a:solidFill>
                  <a:schemeClr val="tx1">
                    <a:lumMod val="75000"/>
                    <a:lumOff val="25000"/>
                  </a:schemeClr>
                </a:solidFill>
                <a:latin typeface="Arial" panose="020B0604020202020204" pitchFamily="34" charset="0"/>
                <a:cs typeface="Arial" panose="020B0604020202020204" pitchFamily="34" charset="0"/>
              </a:rPr>
              <a:t>See workbook page 9 and take a few minutes to complete the quiz</a:t>
            </a:r>
          </a:p>
        </p:txBody>
      </p:sp>
      <p:pic>
        <p:nvPicPr>
          <p:cNvPr id="2" name="Picture 1">
            <a:extLst>
              <a:ext uri="{FF2B5EF4-FFF2-40B4-BE49-F238E27FC236}">
                <a16:creationId xmlns:a16="http://schemas.microsoft.com/office/drawing/2014/main" id="{B90335C5-3D14-4082-BF1B-B9531D944CB1}"/>
              </a:ext>
            </a:extLst>
          </p:cNvPr>
          <p:cNvPicPr>
            <a:picLocks noChangeAspect="1"/>
          </p:cNvPicPr>
          <p:nvPr/>
        </p:nvPicPr>
        <p:blipFill>
          <a:blip r:embed="rId5"/>
          <a:stretch>
            <a:fillRect/>
          </a:stretch>
        </p:blipFill>
        <p:spPr>
          <a:xfrm>
            <a:off x="8814594" y="2438400"/>
            <a:ext cx="4961265" cy="6466367"/>
          </a:xfrm>
          <a:prstGeom prst="rect">
            <a:avLst/>
          </a:prstGeom>
        </p:spPr>
      </p:pic>
    </p:spTree>
    <p:custDataLst>
      <p:tags r:id="rId1"/>
    </p:custDataLst>
    <p:extLst>
      <p:ext uri="{BB962C8B-B14F-4D97-AF65-F5344CB8AC3E}">
        <p14:creationId xmlns:p14="http://schemas.microsoft.com/office/powerpoint/2010/main" val="3125361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775034"/>
            <a:ext cx="16257588" cy="977566"/>
          </a:xfrm>
          <a:prstGeom prst="rect">
            <a:avLst/>
          </a:prstGeom>
          <a:noFill/>
        </p:spPr>
        <p:txBody>
          <a:bodyPr wrap="square" lIns="145152" tIns="72576" rIns="145152" bIns="72576" rtlCol="0">
            <a:spAutoFit/>
          </a:bodyPr>
          <a:lstStyle/>
          <a:p>
            <a:pPr algn="ctr"/>
            <a:r>
              <a:rPr lang="en-US" sz="5400" b="1" dirty="0">
                <a:solidFill>
                  <a:schemeClr val="bg1"/>
                </a:solidFill>
                <a:latin typeface="Arial" panose="020B0604020202020204" pitchFamily="34" charset="0"/>
                <a:cs typeface="Arial" panose="020B0604020202020204" pitchFamily="34" charset="0"/>
              </a:rPr>
              <a:t>Estimate Your Monthly Retirement Expenses</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337594" y="2819400"/>
            <a:ext cx="11506200" cy="5791200"/>
          </a:xfrm>
        </p:spPr>
        <p:txBody>
          <a:bodyPr>
            <a:noAutofit/>
          </a:bodyPr>
          <a:lstStyle/>
          <a:p>
            <a:pPr>
              <a:spcBef>
                <a:spcPct val="0"/>
              </a:spcBef>
              <a:defRPr/>
            </a:pPr>
            <a:r>
              <a:rPr lang="en-US" altLang="en-US" sz="4000" dirty="0">
                <a:solidFill>
                  <a:schemeClr val="tx1">
                    <a:lumMod val="75000"/>
                    <a:lumOff val="25000"/>
                  </a:schemeClr>
                </a:solidFill>
                <a:latin typeface="Arial" panose="020B0604020202020204" pitchFamily="34" charset="0"/>
                <a:cs typeface="Arial" panose="020B0604020202020204" pitchFamily="34" charset="0"/>
              </a:rPr>
              <a:t>Estimate your retirement expenses to determine how much income you will need to retire</a:t>
            </a:r>
          </a:p>
          <a:p>
            <a:pPr>
              <a:spcBef>
                <a:spcPct val="0"/>
              </a:spcBef>
              <a:defRPr/>
            </a:pPr>
            <a:endParaRPr lang="en-US" altLang="en-US" sz="4000" dirty="0">
              <a:solidFill>
                <a:schemeClr val="tx1">
                  <a:lumMod val="75000"/>
                  <a:lumOff val="25000"/>
                </a:schemeClr>
              </a:solidFill>
              <a:latin typeface="Arial" panose="020B0604020202020204" pitchFamily="34" charset="0"/>
              <a:cs typeface="Arial" panose="020B0604020202020204" pitchFamily="34" charset="0"/>
            </a:endParaRPr>
          </a:p>
          <a:p>
            <a:pPr>
              <a:spcBef>
                <a:spcPct val="0"/>
              </a:spcBef>
              <a:defRPr/>
            </a:pPr>
            <a:r>
              <a:rPr lang="en-US" altLang="en-US" sz="4000" dirty="0">
                <a:solidFill>
                  <a:schemeClr val="tx1">
                    <a:lumMod val="75000"/>
                    <a:lumOff val="25000"/>
                  </a:schemeClr>
                </a:solidFill>
                <a:latin typeface="Arial" panose="020B0604020202020204" pitchFamily="34" charset="0"/>
                <a:cs typeface="Arial" panose="020B0604020202020204" pitchFamily="34" charset="0"/>
              </a:rPr>
              <a:t>Start with how much you spend now and factor in the effect of inflation to estimate your future expenses</a:t>
            </a:r>
          </a:p>
        </p:txBody>
      </p:sp>
    </p:spTree>
    <p:custDataLst>
      <p:tags r:id="rId1"/>
    </p:custDataLst>
    <p:extLst>
      <p:ext uri="{BB962C8B-B14F-4D97-AF65-F5344CB8AC3E}">
        <p14:creationId xmlns:p14="http://schemas.microsoft.com/office/powerpoint/2010/main" val="8208963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5b4fa3f-e97b-4786-a085-858623f83f36">
      <Terms xmlns="http://schemas.microsoft.com/office/infopath/2007/PartnerControls"/>
    </lcf76f155ced4ddcb4097134ff3c332f>
    <TaxCatchAll xmlns="d5aee3cc-3b4e-4327-ab27-9b44020fde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0DFFB4C7294348A6BF8F216989C121" ma:contentTypeVersion="15" ma:contentTypeDescription="Create a new document." ma:contentTypeScope="" ma:versionID="26c7274d8e30ad03b220b6b9a43e7035">
  <xsd:schema xmlns:xsd="http://www.w3.org/2001/XMLSchema" xmlns:xs="http://www.w3.org/2001/XMLSchema" xmlns:p="http://schemas.microsoft.com/office/2006/metadata/properties" xmlns:ns2="e5b4fa3f-e97b-4786-a085-858623f83f36" xmlns:ns3="d5aee3cc-3b4e-4327-ab27-9b44020fdee2" targetNamespace="http://schemas.microsoft.com/office/2006/metadata/properties" ma:root="true" ma:fieldsID="ec3b248d4894161171e22ff75e558a4b" ns2:_="" ns3:_="">
    <xsd:import namespace="e5b4fa3f-e97b-4786-a085-858623f83f36"/>
    <xsd:import namespace="d5aee3cc-3b4e-4327-ab27-9b44020fde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b4fa3f-e97b-4786-a085-858623f83f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description="" ma:hidden="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442140a-7d9e-4dd4-9400-63f9f87dbc1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aee3cc-3b4e-4327-ab27-9b44020fdee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0972207-9144-48f8-bce6-b5e4e734bc4c}" ma:internalName="TaxCatchAll" ma:showField="CatchAllData" ma:web="d5aee3cc-3b4e-4327-ab27-9b44020fde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64473B-CCD2-46EB-BDF9-F1D795370665}"/>
</file>

<file path=customXml/itemProps2.xml><?xml version="1.0" encoding="utf-8"?>
<ds:datastoreItem xmlns:ds="http://schemas.openxmlformats.org/officeDocument/2006/customXml" ds:itemID="{634E7F9D-BE99-4D6F-B672-AE9B11ACD183}">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 ds:uri="eaca6531-de42-4d1a-9a99-812504dc1e74"/>
    <ds:schemaRef ds:uri="185d446d-8075-4b8c-a1bd-3252dd21adcc"/>
  </ds:schemaRefs>
</ds:datastoreItem>
</file>

<file path=customXml/itemProps3.xml><?xml version="1.0" encoding="utf-8"?>
<ds:datastoreItem xmlns:ds="http://schemas.openxmlformats.org/officeDocument/2006/customXml" ds:itemID="{473B37F9-3D24-4FDE-BAC5-B698ED28CAE8}"/>
</file>

<file path=docProps/app.xml><?xml version="1.0" encoding="utf-8"?>
<Properties xmlns="http://schemas.openxmlformats.org/officeDocument/2006/extended-properties" xmlns:vt="http://schemas.openxmlformats.org/officeDocument/2006/docPropsVTypes">
  <TotalTime>1553</TotalTime>
  <Words>4973</Words>
  <Application>Microsoft Office PowerPoint</Application>
  <PresentationFormat>Custom</PresentationFormat>
  <Paragraphs>638</Paragraphs>
  <Slides>48</Slides>
  <Notes>48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48</vt:i4>
      </vt:variant>
    </vt:vector>
  </HeadingPairs>
  <TitlesOfParts>
    <vt:vector size="54" baseType="lpstr">
      <vt:lpstr>Arial</vt:lpstr>
      <vt:lpstr>Calibri</vt:lpstr>
      <vt:lpstr>Wingdings</vt:lpstr>
      <vt:lpstr>Office Theme</vt:lpstr>
      <vt:lpstr>1_Office Theme</vt:lpstr>
      <vt:lpstr>2_Office Theme</vt:lpstr>
      <vt:lpstr>PowerPoint Presentation</vt:lpstr>
      <vt:lpstr>Trust        , not impersonators  </vt:lpstr>
      <vt:lpstr>Trust        , not impersonators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CalSTRS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 Wilson</dc:creator>
  <cp:lastModifiedBy>Dolly Vang</cp:lastModifiedBy>
  <cp:revision>87</cp:revision>
  <cp:lastPrinted>2015-12-12T20:29:27Z</cp:lastPrinted>
  <dcterms:created xsi:type="dcterms:W3CDTF">2015-07-24T19:10:43Z</dcterms:created>
  <dcterms:modified xsi:type="dcterms:W3CDTF">2024-09-19T15:09:50Z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0A7789A5-C1D0-4FF1-87AB-E25C23DCDCBD</vt:lpwstr>
  </property>
  <property fmtid="{D5CDD505-2E9C-101B-9397-08002B2CF9AE}" pid="3" name="ArticulatePath">
    <vt:lpwstr>FAS -Plan For Your Future FINAL</vt:lpwstr>
  </property>
  <property fmtid="{D5CDD505-2E9C-101B-9397-08002B2CF9AE}" pid="4" name="ContentTypeId">
    <vt:lpwstr>0x010100630DFFB4C7294348A6BF8F216989C121</vt:lpwstr>
  </property>
  <property fmtid="{D5CDD505-2E9C-101B-9397-08002B2CF9AE}" pid="5" name="Order">
    <vt:r8>100</vt:r8>
  </property>
  <property fmtid="{D5CDD505-2E9C-101B-9397-08002B2CF9AE}" pid="6" name="MediaServiceImageTags">
    <vt:lpwstr/>
  </property>
</Properties>
</file>